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handoutMasterIdLst>
    <p:handoutMasterId r:id="rId73"/>
  </p:handoutMasterIdLst>
  <p:sldIdLst>
    <p:sldId id="256" r:id="rId2"/>
    <p:sldId id="340" r:id="rId3"/>
    <p:sldId id="490" r:id="rId4"/>
    <p:sldId id="492" r:id="rId5"/>
    <p:sldId id="591" r:id="rId6"/>
    <p:sldId id="595" r:id="rId7"/>
    <p:sldId id="596" r:id="rId8"/>
    <p:sldId id="588" r:id="rId9"/>
    <p:sldId id="499" r:id="rId10"/>
    <p:sldId id="501" r:id="rId11"/>
    <p:sldId id="502" r:id="rId12"/>
    <p:sldId id="531" r:id="rId13"/>
    <p:sldId id="532" r:id="rId14"/>
    <p:sldId id="503" r:id="rId15"/>
    <p:sldId id="508" r:id="rId16"/>
    <p:sldId id="509" r:id="rId17"/>
    <p:sldId id="510" r:id="rId18"/>
    <p:sldId id="504" r:id="rId19"/>
    <p:sldId id="533" r:id="rId20"/>
    <p:sldId id="506" r:id="rId21"/>
    <p:sldId id="507" r:id="rId22"/>
    <p:sldId id="511" r:id="rId23"/>
    <p:sldId id="512" r:id="rId24"/>
    <p:sldId id="513" r:id="rId25"/>
    <p:sldId id="589" r:id="rId26"/>
    <p:sldId id="515" r:id="rId27"/>
    <p:sldId id="516" r:id="rId28"/>
    <p:sldId id="517" r:id="rId29"/>
    <p:sldId id="518" r:id="rId30"/>
    <p:sldId id="519" r:id="rId31"/>
    <p:sldId id="520" r:id="rId32"/>
    <p:sldId id="521" r:id="rId33"/>
    <p:sldId id="570" r:id="rId34"/>
    <p:sldId id="572" r:id="rId35"/>
    <p:sldId id="571" r:id="rId36"/>
    <p:sldId id="573" r:id="rId37"/>
    <p:sldId id="574" r:id="rId38"/>
    <p:sldId id="575" r:id="rId39"/>
    <p:sldId id="522" r:id="rId40"/>
    <p:sldId id="582" r:id="rId41"/>
    <p:sldId id="583" r:id="rId42"/>
    <p:sldId id="581" r:id="rId43"/>
    <p:sldId id="584" r:id="rId44"/>
    <p:sldId id="586" r:id="rId45"/>
    <p:sldId id="585" r:id="rId46"/>
    <p:sldId id="587" r:id="rId47"/>
    <p:sldId id="590" r:id="rId48"/>
    <p:sldId id="524" r:id="rId49"/>
    <p:sldId id="535" r:id="rId50"/>
    <p:sldId id="603" r:id="rId51"/>
    <p:sldId id="602" r:id="rId52"/>
    <p:sldId id="551" r:id="rId53"/>
    <p:sldId id="600" r:id="rId54"/>
    <p:sldId id="534" r:id="rId55"/>
    <p:sldId id="536" r:id="rId56"/>
    <p:sldId id="537" r:id="rId57"/>
    <p:sldId id="538" r:id="rId58"/>
    <p:sldId id="539" r:id="rId59"/>
    <p:sldId id="540" r:id="rId60"/>
    <p:sldId id="541" r:id="rId61"/>
    <p:sldId id="542" r:id="rId62"/>
    <p:sldId id="597" r:id="rId63"/>
    <p:sldId id="525" r:id="rId64"/>
    <p:sldId id="552" r:id="rId65"/>
    <p:sldId id="553" r:id="rId66"/>
    <p:sldId id="527" r:id="rId67"/>
    <p:sldId id="566" r:id="rId68"/>
    <p:sldId id="601" r:id="rId69"/>
    <p:sldId id="554" r:id="rId70"/>
    <p:sldId id="599" r:id="rId71"/>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AAE43C8-39AC-478F-B5A0-7501E605B677}">
          <p14:sldIdLst>
            <p14:sldId id="256"/>
            <p14:sldId id="340"/>
            <p14:sldId id="490"/>
            <p14:sldId id="492"/>
            <p14:sldId id="591"/>
            <p14:sldId id="595"/>
            <p14:sldId id="596"/>
          </p14:sldIdLst>
        </p14:section>
        <p14:section name="PAP" id="{ED28AEDB-255E-4697-B1ED-AC86CE4F4698}">
          <p14:sldIdLst>
            <p14:sldId id="588"/>
            <p14:sldId id="499"/>
            <p14:sldId id="501"/>
            <p14:sldId id="502"/>
            <p14:sldId id="531"/>
            <p14:sldId id="532"/>
            <p14:sldId id="503"/>
            <p14:sldId id="508"/>
            <p14:sldId id="509"/>
            <p14:sldId id="510"/>
            <p14:sldId id="504"/>
            <p14:sldId id="533"/>
            <p14:sldId id="506"/>
            <p14:sldId id="507"/>
            <p14:sldId id="511"/>
            <p14:sldId id="512"/>
            <p14:sldId id="513"/>
          </p14:sldIdLst>
        </p14:section>
        <p14:section name="Kerberos" id="{31482B67-B563-40AD-BD7B-9A37BF824E4F}">
          <p14:sldIdLst>
            <p14:sldId id="589"/>
            <p14:sldId id="515"/>
            <p14:sldId id="516"/>
            <p14:sldId id="517"/>
            <p14:sldId id="518"/>
            <p14:sldId id="519"/>
            <p14:sldId id="520"/>
            <p14:sldId id="521"/>
            <p14:sldId id="570"/>
            <p14:sldId id="572"/>
            <p14:sldId id="571"/>
            <p14:sldId id="573"/>
            <p14:sldId id="574"/>
            <p14:sldId id="575"/>
            <p14:sldId id="522"/>
            <p14:sldId id="582"/>
            <p14:sldId id="583"/>
            <p14:sldId id="581"/>
            <p14:sldId id="584"/>
            <p14:sldId id="586"/>
            <p14:sldId id="585"/>
            <p14:sldId id="587"/>
          </p14:sldIdLst>
        </p14:section>
        <p14:section name="EAP" id="{66FD3882-375B-4784-83BF-A81A17E315A0}">
          <p14:sldIdLst>
            <p14:sldId id="590"/>
            <p14:sldId id="524"/>
            <p14:sldId id="535"/>
            <p14:sldId id="603"/>
            <p14:sldId id="602"/>
            <p14:sldId id="551"/>
            <p14:sldId id="600"/>
            <p14:sldId id="534"/>
            <p14:sldId id="536"/>
            <p14:sldId id="537"/>
            <p14:sldId id="538"/>
            <p14:sldId id="539"/>
            <p14:sldId id="540"/>
            <p14:sldId id="541"/>
            <p14:sldId id="542"/>
            <p14:sldId id="597"/>
            <p14:sldId id="525"/>
            <p14:sldId id="552"/>
            <p14:sldId id="553"/>
            <p14:sldId id="527"/>
            <p14:sldId id="566"/>
            <p14:sldId id="601"/>
          </p14:sldIdLst>
        </p14:section>
        <p14:section name="End" id="{96B9BDE9-9497-4A45-9361-932B26AD628B}">
          <p14:sldIdLst>
            <p14:sldId id="554"/>
            <p14:sldId id="599"/>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guyen Tuan Anh" initials="NTA"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FF00FF"/>
    <a:srgbClr val="0000FF"/>
    <a:srgbClr val="0A01C3"/>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2" autoAdjust="0"/>
    <p:restoredTop sz="76512" autoAdjust="0"/>
  </p:normalViewPr>
  <p:slideViewPr>
    <p:cSldViewPr>
      <p:cViewPr>
        <p:scale>
          <a:sx n="66" d="100"/>
          <a:sy n="66" d="100"/>
        </p:scale>
        <p:origin x="-1512" y="-2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6" d="100"/>
          <a:sy n="56" d="100"/>
        </p:scale>
        <p:origin x="-2496"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374B3CF0-3CBE-41CF-A774-9FD3C3CD3C85}">
      <dgm:prSet custT="1"/>
      <dgm:spPr/>
      <dgm:t>
        <a:bodyPr/>
        <a:lstStyle/>
        <a:p>
          <a:r>
            <a:rPr lang="vi-VN" sz="5400" noProof="0" smtClean="0"/>
            <a:t>Giao thức PAP, CHAP</a:t>
          </a:r>
          <a:endParaRPr lang="vi-VN" sz="5400" noProof="0" dirty="0"/>
        </a:p>
      </dgm:t>
    </dgm:pt>
    <dgm:pt modelId="{38C67DDF-74A4-4E44-94A7-EDCA9B1C90CC}" type="parTrans" cxnId="{4F6400C3-53EC-42A6-81C8-2BBE562DF315}">
      <dgm:prSet/>
      <dgm:spPr/>
      <dgm:t>
        <a:bodyPr/>
        <a:lstStyle/>
        <a:p>
          <a:endParaRPr lang="vi-VN" sz="1600" noProof="0"/>
        </a:p>
      </dgm:t>
    </dgm:pt>
    <dgm:pt modelId="{20A933C1-1145-4ADB-BD4B-02D3F506EC76}" type="sibTrans" cxnId="{4F6400C3-53EC-42A6-81C8-2BBE562DF315}">
      <dgm:prSet/>
      <dgm:spPr/>
      <dgm:t>
        <a:bodyPr/>
        <a:lstStyle/>
        <a:p>
          <a:endParaRPr lang="vi-VN" sz="1600" noProof="0"/>
        </a:p>
      </dgm:t>
    </dgm:pt>
    <dgm:pt modelId="{B388406D-A38C-4897-9997-1C63D79E763E}">
      <dgm:prSet custT="1"/>
      <dgm:spPr/>
      <dgm:t>
        <a:bodyPr/>
        <a:lstStyle/>
        <a:p>
          <a:r>
            <a:rPr lang="vi-VN" sz="6000" noProof="0" smtClean="0"/>
            <a:t>Giao thức Kerberos</a:t>
          </a:r>
          <a:endParaRPr lang="vi-VN" sz="6000" noProof="0" dirty="0"/>
        </a:p>
      </dgm:t>
    </dgm:pt>
    <dgm:pt modelId="{9E7AD46F-351F-4B97-AC90-E076FD4E6933}" type="parTrans" cxnId="{7DF5E18B-2026-447E-AB91-8B25EA160832}">
      <dgm:prSet/>
      <dgm:spPr/>
      <dgm:t>
        <a:bodyPr/>
        <a:lstStyle/>
        <a:p>
          <a:endParaRPr lang="en-US" sz="1600"/>
        </a:p>
      </dgm:t>
    </dgm:pt>
    <dgm:pt modelId="{E85FB0A1-4C99-4BB0-9523-6FA580C26C5B}" type="sibTrans" cxnId="{7DF5E18B-2026-447E-AB91-8B25EA160832}">
      <dgm:prSet/>
      <dgm:spPr/>
      <dgm:t>
        <a:bodyPr/>
        <a:lstStyle/>
        <a:p>
          <a:endParaRPr lang="en-US" sz="1600"/>
        </a:p>
      </dgm:t>
    </dgm:pt>
    <dgm:pt modelId="{05513209-78F1-448C-82FA-B2785EC23FA2}">
      <dgm:prSet custT="1"/>
      <dgm:spPr/>
      <dgm:t>
        <a:bodyPr/>
        <a:lstStyle/>
        <a:p>
          <a:r>
            <a:rPr lang="vi-VN" sz="5400" noProof="0" smtClean="0"/>
            <a:t>2</a:t>
          </a:r>
          <a:endParaRPr lang="vi-VN" sz="5400" noProof="0" dirty="0"/>
        </a:p>
      </dgm:t>
    </dgm:pt>
    <dgm:pt modelId="{2125FF98-D378-4F2A-ACEE-140F8B68D66F}" type="parTrans" cxnId="{4C048470-4DD5-4C68-B38D-D17FD3A41AB5}">
      <dgm:prSet/>
      <dgm:spPr/>
      <dgm:t>
        <a:bodyPr/>
        <a:lstStyle/>
        <a:p>
          <a:endParaRPr lang="en-US" sz="1600"/>
        </a:p>
      </dgm:t>
    </dgm:pt>
    <dgm:pt modelId="{983822D8-F065-4159-AEFB-B129090EF164}" type="sibTrans" cxnId="{4C048470-4DD5-4C68-B38D-D17FD3A41AB5}">
      <dgm:prSet/>
      <dgm:spPr/>
      <dgm:t>
        <a:bodyPr/>
        <a:lstStyle/>
        <a:p>
          <a:endParaRPr lang="en-US" sz="1600"/>
        </a:p>
      </dgm:t>
    </dgm:pt>
    <dgm:pt modelId="{C2758F11-40F1-4E7C-81CE-B3473D2F04AE}">
      <dgm:prSet custT="1"/>
      <dgm:spPr/>
      <dgm:t>
        <a:bodyPr/>
        <a:lstStyle/>
        <a:p>
          <a:r>
            <a:rPr lang="vi-VN" sz="6000" noProof="0" smtClean="0"/>
            <a:t>Giao thức EAP, 802.1X và RADIUS</a:t>
          </a:r>
          <a:endParaRPr lang="vi-VN" sz="6000" noProof="0" dirty="0"/>
        </a:p>
      </dgm:t>
    </dgm:pt>
    <dgm:pt modelId="{3288F33D-14EF-4B2E-A254-561A682F4C93}" type="parTrans" cxnId="{AF508E4F-A56F-4BF3-8A0C-4F08394D46C3}">
      <dgm:prSet/>
      <dgm:spPr/>
      <dgm:t>
        <a:bodyPr/>
        <a:lstStyle/>
        <a:p>
          <a:endParaRPr lang="en-US" sz="1600"/>
        </a:p>
      </dgm:t>
    </dgm:pt>
    <dgm:pt modelId="{B794B964-5669-4CAA-B757-9DDECCADC161}" type="sibTrans" cxnId="{AF508E4F-A56F-4BF3-8A0C-4F08394D46C3}">
      <dgm:prSet/>
      <dgm:spPr/>
      <dgm:t>
        <a:bodyPr/>
        <a:lstStyle/>
        <a:p>
          <a:endParaRPr lang="en-US" sz="1600"/>
        </a:p>
      </dgm:t>
    </dgm:pt>
    <dgm:pt modelId="{EDDAAEF3-57DC-4779-86B1-A0FC8526C6CD}">
      <dgm:prSet custT="1"/>
      <dgm:spPr/>
      <dgm:t>
        <a:bodyPr/>
        <a:lstStyle/>
        <a:p>
          <a:r>
            <a:rPr lang="vi-VN" sz="5400" noProof="0" smtClean="0"/>
            <a:t>3</a:t>
          </a:r>
          <a:endParaRPr lang="vi-VN" sz="5400" noProof="0" dirty="0"/>
        </a:p>
      </dgm:t>
    </dgm:pt>
    <dgm:pt modelId="{F70655E2-769A-451D-AE02-BB5BED8FBC7F}" type="parTrans" cxnId="{7F8137ED-C96A-4DB0-BF0F-29284D449F72}">
      <dgm:prSet/>
      <dgm:spPr/>
      <dgm:t>
        <a:bodyPr/>
        <a:lstStyle/>
        <a:p>
          <a:endParaRPr lang="en-US" sz="1600"/>
        </a:p>
      </dgm:t>
    </dgm:pt>
    <dgm:pt modelId="{4965F2AA-35A2-42EF-82FD-941441DF9E8D}" type="sibTrans" cxnId="{7F8137ED-C96A-4DB0-BF0F-29284D449F72}">
      <dgm:prSet/>
      <dgm:spPr/>
      <dgm:t>
        <a:bodyPr/>
        <a:lstStyle/>
        <a:p>
          <a:endParaRPr lang="en-US" sz="1600"/>
        </a:p>
      </dgm:t>
    </dgm:pt>
    <dgm:pt modelId="{6C03E07F-ECFB-4D2F-BA96-D23DA7C5AC73}">
      <dgm:prSet custT="1"/>
      <dgm:spPr/>
      <dgm:t>
        <a:bodyPr/>
        <a:lstStyle/>
        <a:p>
          <a:r>
            <a:rPr lang="vi-VN" sz="5400" b="1" noProof="0" smtClean="0"/>
            <a:t>1</a:t>
          </a:r>
          <a:endParaRPr lang="vi-VN" sz="5400" b="1" noProof="0"/>
        </a:p>
      </dgm:t>
    </dgm:pt>
    <dgm:pt modelId="{E35E76B6-7078-4B09-B349-C02F66AA5978}" type="sibTrans" cxnId="{740F8903-5739-4710-9802-9B1B3A04DE18}">
      <dgm:prSet/>
      <dgm:spPr/>
      <dgm:t>
        <a:bodyPr/>
        <a:lstStyle/>
        <a:p>
          <a:endParaRPr lang="vi-VN" sz="1600" noProof="0"/>
        </a:p>
      </dgm:t>
    </dgm:pt>
    <dgm:pt modelId="{D1FC4842-2686-45D4-A56A-3F897EF3B16F}" type="parTrans" cxnId="{740F8903-5739-4710-9802-9B1B3A04DE18}">
      <dgm:prSet/>
      <dgm:spPr/>
      <dgm:t>
        <a:bodyPr/>
        <a:lstStyle/>
        <a:p>
          <a:endParaRPr lang="vi-VN" sz="1600" noProof="0"/>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3">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3">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B9EC4955-F8CE-42B0-ABEE-1928073CEE25}" type="pres">
      <dgm:prSet presAssocID="{05513209-78F1-448C-82FA-B2785EC23FA2}" presName="composite" presStyleCnt="0"/>
      <dgm:spPr/>
    </dgm:pt>
    <dgm:pt modelId="{20BEFA03-6951-4A7C-A59E-41DEF89A1A38}" type="pres">
      <dgm:prSet presAssocID="{05513209-78F1-448C-82FA-B2785EC23FA2}" presName="desTx" presStyleLbl="fgAccFollowNode1" presStyleIdx="1" presStyleCnt="3">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1" presStyleCnt="3">
        <dgm:presLayoutVars>
          <dgm:chMax val="0"/>
          <dgm:chPref val="0"/>
          <dgm:bulletEnabled val="1"/>
        </dgm:presLayoutVars>
      </dgm:prSet>
      <dgm:spPr/>
      <dgm:t>
        <a:bodyPr/>
        <a:lstStyle/>
        <a:p>
          <a:endParaRPr lang="en-US"/>
        </a:p>
      </dgm:t>
    </dgm:pt>
    <dgm:pt modelId="{E222BDA4-7248-4377-8F8D-0BB39FCD4172}" type="pres">
      <dgm:prSet presAssocID="{983822D8-F065-4159-AEFB-B129090EF164}" presName="sp" presStyleCnt="0"/>
      <dgm:spPr/>
    </dgm:pt>
    <dgm:pt modelId="{9CB7C94A-ECFC-4EE1-A149-2162BC188C4E}" type="pres">
      <dgm:prSet presAssocID="{EDDAAEF3-57DC-4779-86B1-A0FC8526C6CD}" presName="composite" presStyleCnt="0"/>
      <dgm:spPr/>
    </dgm:pt>
    <dgm:pt modelId="{F72381BE-65B3-4178-9A18-2504997C4105}" type="pres">
      <dgm:prSet presAssocID="{EDDAAEF3-57DC-4779-86B1-A0FC8526C6CD}" presName="desTx" presStyleLbl="fgAccFollowNode1" presStyleIdx="2" presStyleCnt="3">
        <dgm:presLayoutVars>
          <dgm:bulletEnabled val="1"/>
        </dgm:presLayoutVars>
      </dgm:prSet>
      <dgm:spPr/>
      <dgm:t>
        <a:bodyPr/>
        <a:lstStyle/>
        <a:p>
          <a:endParaRPr lang="en-US"/>
        </a:p>
      </dgm:t>
    </dgm:pt>
    <dgm:pt modelId="{12B01B48-696D-4B6E-A389-AFEAC3ACA8ED}" type="pres">
      <dgm:prSet presAssocID="{EDDAAEF3-57DC-4779-86B1-A0FC8526C6CD}" presName="labelTx" presStyleLbl="node1" presStyleIdx="2" presStyleCnt="3">
        <dgm:presLayoutVars>
          <dgm:chMax val="0"/>
          <dgm:chPref val="0"/>
          <dgm:bulletEnabled val="1"/>
        </dgm:presLayoutVars>
      </dgm:prSet>
      <dgm:spPr/>
      <dgm:t>
        <a:bodyPr/>
        <a:lstStyle/>
        <a:p>
          <a:endParaRPr lang="en-US"/>
        </a:p>
      </dgm:t>
    </dgm:pt>
  </dgm:ptLst>
  <dgm:cxnLst>
    <dgm:cxn modelId="{314C4E73-477B-4DFC-A12A-BEB22C372D5A}" type="presOf" srcId="{8C66E9B3-B12D-4C23-A273-982D7F969BBC}" destId="{BDFB8683-95A4-4BBF-9344-3A0D69314DBB}" srcOrd="0" destOrd="0" presId="urn:diagrams.loki3.com/NumberedList"/>
    <dgm:cxn modelId="{AF508E4F-A56F-4BF3-8A0C-4F08394D46C3}" srcId="{EDDAAEF3-57DC-4779-86B1-A0FC8526C6CD}" destId="{C2758F11-40F1-4E7C-81CE-B3473D2F04AE}" srcOrd="0" destOrd="0" parTransId="{3288F33D-14EF-4B2E-A254-561A682F4C93}" sibTransId="{B794B964-5669-4CAA-B757-9DDECCADC161}"/>
    <dgm:cxn modelId="{4F6400C3-53EC-42A6-81C8-2BBE562DF315}" srcId="{6C03E07F-ECFB-4D2F-BA96-D23DA7C5AC73}" destId="{374B3CF0-3CBE-41CF-A774-9FD3C3CD3C85}" srcOrd="0" destOrd="0" parTransId="{38C67DDF-74A4-4E44-94A7-EDCA9B1C90CC}" sibTransId="{20A933C1-1145-4ADB-BD4B-02D3F506EC76}"/>
    <dgm:cxn modelId="{B65492AC-6018-4A73-8AC9-EA467614D424}" type="presOf" srcId="{374B3CF0-3CBE-41CF-A774-9FD3C3CD3C85}" destId="{A08A9154-0BEB-4230-91C9-16FAC1EF6E1C}" srcOrd="0" destOrd="0" presId="urn:diagrams.loki3.com/NumberedList"/>
    <dgm:cxn modelId="{CED0B9D0-E2DC-4CB1-A2C1-36298657AC7B}" type="presOf" srcId="{6C03E07F-ECFB-4D2F-BA96-D23DA7C5AC73}" destId="{7D701CF5-2CC3-48B9-A656-E2968A10AA3B}" srcOrd="0" destOrd="0" presId="urn:diagrams.loki3.com/NumberedList"/>
    <dgm:cxn modelId="{7DF5E18B-2026-447E-AB91-8B25EA160832}" srcId="{05513209-78F1-448C-82FA-B2785EC23FA2}" destId="{B388406D-A38C-4897-9997-1C63D79E763E}" srcOrd="0" destOrd="0" parTransId="{9E7AD46F-351F-4B97-AC90-E076FD4E6933}" sibTransId="{E85FB0A1-4C99-4BB0-9523-6FA580C26C5B}"/>
    <dgm:cxn modelId="{7F8137ED-C96A-4DB0-BF0F-29284D449F72}" srcId="{8C66E9B3-B12D-4C23-A273-982D7F969BBC}" destId="{EDDAAEF3-57DC-4779-86B1-A0FC8526C6CD}" srcOrd="2" destOrd="0" parTransId="{F70655E2-769A-451D-AE02-BB5BED8FBC7F}" sibTransId="{4965F2AA-35A2-42EF-82FD-941441DF9E8D}"/>
    <dgm:cxn modelId="{E19620D3-773F-434D-8AA3-195491A835EB}" type="presOf" srcId="{C2758F11-40F1-4E7C-81CE-B3473D2F04AE}" destId="{F72381BE-65B3-4178-9A18-2504997C4105}" srcOrd="0" destOrd="0" presId="urn:diagrams.loki3.com/NumberedList"/>
    <dgm:cxn modelId="{740F8903-5739-4710-9802-9B1B3A04DE18}" srcId="{8C66E9B3-B12D-4C23-A273-982D7F969BBC}" destId="{6C03E07F-ECFB-4D2F-BA96-D23DA7C5AC73}" srcOrd="0" destOrd="0" parTransId="{D1FC4842-2686-45D4-A56A-3F897EF3B16F}" sibTransId="{E35E76B6-7078-4B09-B349-C02F66AA5978}"/>
    <dgm:cxn modelId="{AB0F1D63-B964-4501-B89D-B149A8B3B1DA}" type="presOf" srcId="{05513209-78F1-448C-82FA-B2785EC23FA2}" destId="{45392A94-85D4-4213-B167-8FDD4035D4D9}" srcOrd="0" destOrd="0" presId="urn:diagrams.loki3.com/NumberedList"/>
    <dgm:cxn modelId="{4238E7EC-BEE6-437A-B2A2-866D39F88A5B}" type="presOf" srcId="{B388406D-A38C-4897-9997-1C63D79E763E}" destId="{20BEFA03-6951-4A7C-A59E-41DEF89A1A38}" srcOrd="0" destOrd="0" presId="urn:diagrams.loki3.com/NumberedList"/>
    <dgm:cxn modelId="{4C048470-4DD5-4C68-B38D-D17FD3A41AB5}" srcId="{8C66E9B3-B12D-4C23-A273-982D7F969BBC}" destId="{05513209-78F1-448C-82FA-B2785EC23FA2}" srcOrd="1" destOrd="0" parTransId="{2125FF98-D378-4F2A-ACEE-140F8B68D66F}" sibTransId="{983822D8-F065-4159-AEFB-B129090EF164}"/>
    <dgm:cxn modelId="{F5532611-EAD8-4BD3-AE09-B26E7F0AAE3F}" type="presOf" srcId="{EDDAAEF3-57DC-4779-86B1-A0FC8526C6CD}" destId="{12B01B48-696D-4B6E-A389-AFEAC3ACA8ED}" srcOrd="0" destOrd="0" presId="urn:diagrams.loki3.com/NumberedList"/>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00E5D46C-49A7-4C9F-85DE-08703DA8064C}" type="presParOf" srcId="{BDFB8683-95A4-4BBF-9344-3A0D69314DBB}" destId="{85038EDB-25C5-4D4E-ABE9-E631391CFDC0}" srcOrd="1" destOrd="0" presId="urn:diagrams.loki3.com/NumberedList"/>
    <dgm:cxn modelId="{1D158B45-3E24-4F9B-84CA-C89A1A157E4A}" type="presParOf" srcId="{BDFB8683-95A4-4BBF-9344-3A0D69314DBB}" destId="{B9EC4955-F8CE-42B0-ABEE-1928073CEE25}" srcOrd="2" destOrd="0" presId="urn:diagrams.loki3.com/NumberedList"/>
    <dgm:cxn modelId="{6BB5B8FF-F300-423B-A5DD-42A4A131D66B}" type="presParOf" srcId="{B9EC4955-F8CE-42B0-ABEE-1928073CEE25}" destId="{20BEFA03-6951-4A7C-A59E-41DEF89A1A38}" srcOrd="0" destOrd="0" presId="urn:diagrams.loki3.com/NumberedList"/>
    <dgm:cxn modelId="{818827BB-00A0-4038-BC7E-B105B90D9B03}" type="presParOf" srcId="{B9EC4955-F8CE-42B0-ABEE-1928073CEE25}" destId="{45392A94-85D4-4213-B167-8FDD4035D4D9}" srcOrd="1" destOrd="0" presId="urn:diagrams.loki3.com/NumberedList"/>
    <dgm:cxn modelId="{D37F7393-1E3B-47D5-AD8D-A97CC5D09680}" type="presParOf" srcId="{BDFB8683-95A4-4BBF-9344-3A0D69314DBB}" destId="{E222BDA4-7248-4377-8F8D-0BB39FCD4172}" srcOrd="3" destOrd="0" presId="urn:diagrams.loki3.com/NumberedList"/>
    <dgm:cxn modelId="{00CB71EB-008D-4D47-B89C-EEFAA1BD6256}" type="presParOf" srcId="{BDFB8683-95A4-4BBF-9344-3A0D69314DBB}" destId="{9CB7C94A-ECFC-4EE1-A149-2162BC188C4E}" srcOrd="4" destOrd="0" presId="urn:diagrams.loki3.com/NumberedList"/>
    <dgm:cxn modelId="{5F9AFB93-366B-4F2A-AFD7-5AD36EF2F873}" type="presParOf" srcId="{9CB7C94A-ECFC-4EE1-A149-2162BC188C4E}" destId="{F72381BE-65B3-4178-9A18-2504997C4105}" srcOrd="0" destOrd="0" presId="urn:diagrams.loki3.com/NumberedList"/>
    <dgm:cxn modelId="{B432CAF7-29CF-488B-9490-F1E1359CDF4B}" type="presParOf" srcId="{9CB7C94A-ECFC-4EE1-A149-2162BC188C4E}" destId="{12B01B48-696D-4B6E-A389-AFEAC3ACA8ED}"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374B3CF0-3CBE-41CF-A774-9FD3C3CD3C85}">
      <dgm:prSet custT="1"/>
      <dgm:spPr>
        <a:solidFill>
          <a:srgbClr val="00FF00"/>
        </a:solidFill>
      </dgm:spPr>
      <dgm:t>
        <a:bodyPr/>
        <a:lstStyle/>
        <a:p>
          <a:r>
            <a:rPr lang="vi-VN" sz="5400" noProof="0" smtClean="0"/>
            <a:t>Giao thức PAP, CHAP</a:t>
          </a:r>
          <a:endParaRPr lang="vi-VN" sz="5400" noProof="0" dirty="0"/>
        </a:p>
      </dgm:t>
    </dgm:pt>
    <dgm:pt modelId="{38C67DDF-74A4-4E44-94A7-EDCA9B1C90CC}" type="parTrans" cxnId="{4F6400C3-53EC-42A6-81C8-2BBE562DF315}">
      <dgm:prSet/>
      <dgm:spPr/>
      <dgm:t>
        <a:bodyPr/>
        <a:lstStyle/>
        <a:p>
          <a:endParaRPr lang="vi-VN" sz="1600" noProof="0"/>
        </a:p>
      </dgm:t>
    </dgm:pt>
    <dgm:pt modelId="{20A933C1-1145-4ADB-BD4B-02D3F506EC76}" type="sibTrans" cxnId="{4F6400C3-53EC-42A6-81C8-2BBE562DF315}">
      <dgm:prSet/>
      <dgm:spPr/>
      <dgm:t>
        <a:bodyPr/>
        <a:lstStyle/>
        <a:p>
          <a:endParaRPr lang="vi-VN" sz="1600" noProof="0"/>
        </a:p>
      </dgm:t>
    </dgm:pt>
    <dgm:pt modelId="{B388406D-A38C-4897-9997-1C63D79E763E}">
      <dgm:prSet custT="1"/>
      <dgm:spPr/>
      <dgm:t>
        <a:bodyPr/>
        <a:lstStyle/>
        <a:p>
          <a:r>
            <a:rPr lang="vi-VN" sz="6000" noProof="0" smtClean="0"/>
            <a:t>Giao thức Kerberos</a:t>
          </a:r>
          <a:endParaRPr lang="vi-VN" sz="6000" noProof="0" dirty="0"/>
        </a:p>
      </dgm:t>
    </dgm:pt>
    <dgm:pt modelId="{9E7AD46F-351F-4B97-AC90-E076FD4E6933}" type="parTrans" cxnId="{7DF5E18B-2026-447E-AB91-8B25EA160832}">
      <dgm:prSet/>
      <dgm:spPr/>
      <dgm:t>
        <a:bodyPr/>
        <a:lstStyle/>
        <a:p>
          <a:endParaRPr lang="en-US" sz="1600"/>
        </a:p>
      </dgm:t>
    </dgm:pt>
    <dgm:pt modelId="{E85FB0A1-4C99-4BB0-9523-6FA580C26C5B}" type="sibTrans" cxnId="{7DF5E18B-2026-447E-AB91-8B25EA160832}">
      <dgm:prSet/>
      <dgm:spPr/>
      <dgm:t>
        <a:bodyPr/>
        <a:lstStyle/>
        <a:p>
          <a:endParaRPr lang="en-US" sz="1600"/>
        </a:p>
      </dgm:t>
    </dgm:pt>
    <dgm:pt modelId="{05513209-78F1-448C-82FA-B2785EC23FA2}">
      <dgm:prSet custT="1"/>
      <dgm:spPr/>
      <dgm:t>
        <a:bodyPr/>
        <a:lstStyle/>
        <a:p>
          <a:r>
            <a:rPr lang="vi-VN" sz="5400" noProof="0" smtClean="0"/>
            <a:t>2</a:t>
          </a:r>
          <a:endParaRPr lang="vi-VN" sz="5400" noProof="0" dirty="0"/>
        </a:p>
      </dgm:t>
    </dgm:pt>
    <dgm:pt modelId="{2125FF98-D378-4F2A-ACEE-140F8B68D66F}" type="parTrans" cxnId="{4C048470-4DD5-4C68-B38D-D17FD3A41AB5}">
      <dgm:prSet/>
      <dgm:spPr/>
      <dgm:t>
        <a:bodyPr/>
        <a:lstStyle/>
        <a:p>
          <a:endParaRPr lang="en-US" sz="1600"/>
        </a:p>
      </dgm:t>
    </dgm:pt>
    <dgm:pt modelId="{983822D8-F065-4159-AEFB-B129090EF164}" type="sibTrans" cxnId="{4C048470-4DD5-4C68-B38D-D17FD3A41AB5}">
      <dgm:prSet/>
      <dgm:spPr/>
      <dgm:t>
        <a:bodyPr/>
        <a:lstStyle/>
        <a:p>
          <a:endParaRPr lang="en-US" sz="1600"/>
        </a:p>
      </dgm:t>
    </dgm:pt>
    <dgm:pt modelId="{C2758F11-40F1-4E7C-81CE-B3473D2F04AE}">
      <dgm:prSet custT="1"/>
      <dgm:spPr/>
      <dgm:t>
        <a:bodyPr/>
        <a:lstStyle/>
        <a:p>
          <a:r>
            <a:rPr lang="vi-VN" sz="6000" noProof="0" smtClean="0"/>
            <a:t>Giao thức EAP, 802.1X và RADIUS</a:t>
          </a:r>
          <a:endParaRPr lang="vi-VN" sz="6000" noProof="0" dirty="0"/>
        </a:p>
      </dgm:t>
    </dgm:pt>
    <dgm:pt modelId="{3288F33D-14EF-4B2E-A254-561A682F4C93}" type="parTrans" cxnId="{AF508E4F-A56F-4BF3-8A0C-4F08394D46C3}">
      <dgm:prSet/>
      <dgm:spPr/>
      <dgm:t>
        <a:bodyPr/>
        <a:lstStyle/>
        <a:p>
          <a:endParaRPr lang="en-US" sz="1600"/>
        </a:p>
      </dgm:t>
    </dgm:pt>
    <dgm:pt modelId="{B794B964-5669-4CAA-B757-9DDECCADC161}" type="sibTrans" cxnId="{AF508E4F-A56F-4BF3-8A0C-4F08394D46C3}">
      <dgm:prSet/>
      <dgm:spPr/>
      <dgm:t>
        <a:bodyPr/>
        <a:lstStyle/>
        <a:p>
          <a:endParaRPr lang="en-US" sz="1600"/>
        </a:p>
      </dgm:t>
    </dgm:pt>
    <dgm:pt modelId="{EDDAAEF3-57DC-4779-86B1-A0FC8526C6CD}">
      <dgm:prSet custT="1"/>
      <dgm:spPr/>
      <dgm:t>
        <a:bodyPr/>
        <a:lstStyle/>
        <a:p>
          <a:r>
            <a:rPr lang="vi-VN" sz="5400" noProof="0" smtClean="0"/>
            <a:t>3</a:t>
          </a:r>
          <a:endParaRPr lang="vi-VN" sz="5400" noProof="0" dirty="0"/>
        </a:p>
      </dgm:t>
    </dgm:pt>
    <dgm:pt modelId="{F70655E2-769A-451D-AE02-BB5BED8FBC7F}" type="parTrans" cxnId="{7F8137ED-C96A-4DB0-BF0F-29284D449F72}">
      <dgm:prSet/>
      <dgm:spPr/>
      <dgm:t>
        <a:bodyPr/>
        <a:lstStyle/>
        <a:p>
          <a:endParaRPr lang="en-US" sz="1600"/>
        </a:p>
      </dgm:t>
    </dgm:pt>
    <dgm:pt modelId="{4965F2AA-35A2-42EF-82FD-941441DF9E8D}" type="sibTrans" cxnId="{7F8137ED-C96A-4DB0-BF0F-29284D449F72}">
      <dgm:prSet/>
      <dgm:spPr/>
      <dgm:t>
        <a:bodyPr/>
        <a:lstStyle/>
        <a:p>
          <a:endParaRPr lang="en-US" sz="1600"/>
        </a:p>
      </dgm:t>
    </dgm:pt>
    <dgm:pt modelId="{6C03E07F-ECFB-4D2F-BA96-D23DA7C5AC73}">
      <dgm:prSet custT="1"/>
      <dgm:spPr>
        <a:solidFill>
          <a:srgbClr val="00FF00"/>
        </a:solidFill>
      </dgm:spPr>
      <dgm:t>
        <a:bodyPr/>
        <a:lstStyle/>
        <a:p>
          <a:r>
            <a:rPr lang="vi-VN" sz="5400" b="1" noProof="0" smtClean="0"/>
            <a:t>1</a:t>
          </a:r>
          <a:endParaRPr lang="vi-VN" sz="5400" b="1" noProof="0"/>
        </a:p>
      </dgm:t>
    </dgm:pt>
    <dgm:pt modelId="{E35E76B6-7078-4B09-B349-C02F66AA5978}" type="sibTrans" cxnId="{740F8903-5739-4710-9802-9B1B3A04DE18}">
      <dgm:prSet/>
      <dgm:spPr/>
      <dgm:t>
        <a:bodyPr/>
        <a:lstStyle/>
        <a:p>
          <a:endParaRPr lang="vi-VN" sz="1600" noProof="0"/>
        </a:p>
      </dgm:t>
    </dgm:pt>
    <dgm:pt modelId="{D1FC4842-2686-45D4-A56A-3F897EF3B16F}" type="parTrans" cxnId="{740F8903-5739-4710-9802-9B1B3A04DE18}">
      <dgm:prSet/>
      <dgm:spPr/>
      <dgm:t>
        <a:bodyPr/>
        <a:lstStyle/>
        <a:p>
          <a:endParaRPr lang="vi-VN" sz="1600" noProof="0"/>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3">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3">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B9EC4955-F8CE-42B0-ABEE-1928073CEE25}" type="pres">
      <dgm:prSet presAssocID="{05513209-78F1-448C-82FA-B2785EC23FA2}" presName="composite" presStyleCnt="0"/>
      <dgm:spPr/>
    </dgm:pt>
    <dgm:pt modelId="{20BEFA03-6951-4A7C-A59E-41DEF89A1A38}" type="pres">
      <dgm:prSet presAssocID="{05513209-78F1-448C-82FA-B2785EC23FA2}" presName="desTx" presStyleLbl="fgAccFollowNode1" presStyleIdx="1" presStyleCnt="3">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1" presStyleCnt="3">
        <dgm:presLayoutVars>
          <dgm:chMax val="0"/>
          <dgm:chPref val="0"/>
          <dgm:bulletEnabled val="1"/>
        </dgm:presLayoutVars>
      </dgm:prSet>
      <dgm:spPr/>
      <dgm:t>
        <a:bodyPr/>
        <a:lstStyle/>
        <a:p>
          <a:endParaRPr lang="en-US"/>
        </a:p>
      </dgm:t>
    </dgm:pt>
    <dgm:pt modelId="{E222BDA4-7248-4377-8F8D-0BB39FCD4172}" type="pres">
      <dgm:prSet presAssocID="{983822D8-F065-4159-AEFB-B129090EF164}" presName="sp" presStyleCnt="0"/>
      <dgm:spPr/>
    </dgm:pt>
    <dgm:pt modelId="{9CB7C94A-ECFC-4EE1-A149-2162BC188C4E}" type="pres">
      <dgm:prSet presAssocID="{EDDAAEF3-57DC-4779-86B1-A0FC8526C6CD}" presName="composite" presStyleCnt="0"/>
      <dgm:spPr/>
    </dgm:pt>
    <dgm:pt modelId="{F72381BE-65B3-4178-9A18-2504997C4105}" type="pres">
      <dgm:prSet presAssocID="{EDDAAEF3-57DC-4779-86B1-A0FC8526C6CD}" presName="desTx" presStyleLbl="fgAccFollowNode1" presStyleIdx="2" presStyleCnt="3">
        <dgm:presLayoutVars>
          <dgm:bulletEnabled val="1"/>
        </dgm:presLayoutVars>
      </dgm:prSet>
      <dgm:spPr/>
      <dgm:t>
        <a:bodyPr/>
        <a:lstStyle/>
        <a:p>
          <a:endParaRPr lang="en-US"/>
        </a:p>
      </dgm:t>
    </dgm:pt>
    <dgm:pt modelId="{12B01B48-696D-4B6E-A389-AFEAC3ACA8ED}" type="pres">
      <dgm:prSet presAssocID="{EDDAAEF3-57DC-4779-86B1-A0FC8526C6CD}" presName="labelTx" presStyleLbl="node1" presStyleIdx="2" presStyleCnt="3">
        <dgm:presLayoutVars>
          <dgm:chMax val="0"/>
          <dgm:chPref val="0"/>
          <dgm:bulletEnabled val="1"/>
        </dgm:presLayoutVars>
      </dgm:prSet>
      <dgm:spPr/>
      <dgm:t>
        <a:bodyPr/>
        <a:lstStyle/>
        <a:p>
          <a:endParaRPr lang="en-US"/>
        </a:p>
      </dgm:t>
    </dgm:pt>
  </dgm:ptLst>
  <dgm:cxnLst>
    <dgm:cxn modelId="{314C4E73-477B-4DFC-A12A-BEB22C372D5A}" type="presOf" srcId="{8C66E9B3-B12D-4C23-A273-982D7F969BBC}" destId="{BDFB8683-95A4-4BBF-9344-3A0D69314DBB}" srcOrd="0" destOrd="0" presId="urn:diagrams.loki3.com/NumberedList"/>
    <dgm:cxn modelId="{AF508E4F-A56F-4BF3-8A0C-4F08394D46C3}" srcId="{EDDAAEF3-57DC-4779-86B1-A0FC8526C6CD}" destId="{C2758F11-40F1-4E7C-81CE-B3473D2F04AE}" srcOrd="0" destOrd="0" parTransId="{3288F33D-14EF-4B2E-A254-561A682F4C93}" sibTransId="{B794B964-5669-4CAA-B757-9DDECCADC161}"/>
    <dgm:cxn modelId="{4F6400C3-53EC-42A6-81C8-2BBE562DF315}" srcId="{6C03E07F-ECFB-4D2F-BA96-D23DA7C5AC73}" destId="{374B3CF0-3CBE-41CF-A774-9FD3C3CD3C85}" srcOrd="0" destOrd="0" parTransId="{38C67DDF-74A4-4E44-94A7-EDCA9B1C90CC}" sibTransId="{20A933C1-1145-4ADB-BD4B-02D3F506EC76}"/>
    <dgm:cxn modelId="{B65492AC-6018-4A73-8AC9-EA467614D424}" type="presOf" srcId="{374B3CF0-3CBE-41CF-A774-9FD3C3CD3C85}" destId="{A08A9154-0BEB-4230-91C9-16FAC1EF6E1C}" srcOrd="0" destOrd="0" presId="urn:diagrams.loki3.com/NumberedList"/>
    <dgm:cxn modelId="{CED0B9D0-E2DC-4CB1-A2C1-36298657AC7B}" type="presOf" srcId="{6C03E07F-ECFB-4D2F-BA96-D23DA7C5AC73}" destId="{7D701CF5-2CC3-48B9-A656-E2968A10AA3B}" srcOrd="0" destOrd="0" presId="urn:diagrams.loki3.com/NumberedList"/>
    <dgm:cxn modelId="{7DF5E18B-2026-447E-AB91-8B25EA160832}" srcId="{05513209-78F1-448C-82FA-B2785EC23FA2}" destId="{B388406D-A38C-4897-9997-1C63D79E763E}" srcOrd="0" destOrd="0" parTransId="{9E7AD46F-351F-4B97-AC90-E076FD4E6933}" sibTransId="{E85FB0A1-4C99-4BB0-9523-6FA580C26C5B}"/>
    <dgm:cxn modelId="{7F8137ED-C96A-4DB0-BF0F-29284D449F72}" srcId="{8C66E9B3-B12D-4C23-A273-982D7F969BBC}" destId="{EDDAAEF3-57DC-4779-86B1-A0FC8526C6CD}" srcOrd="2" destOrd="0" parTransId="{F70655E2-769A-451D-AE02-BB5BED8FBC7F}" sibTransId="{4965F2AA-35A2-42EF-82FD-941441DF9E8D}"/>
    <dgm:cxn modelId="{E19620D3-773F-434D-8AA3-195491A835EB}" type="presOf" srcId="{C2758F11-40F1-4E7C-81CE-B3473D2F04AE}" destId="{F72381BE-65B3-4178-9A18-2504997C4105}" srcOrd="0" destOrd="0" presId="urn:diagrams.loki3.com/NumberedList"/>
    <dgm:cxn modelId="{740F8903-5739-4710-9802-9B1B3A04DE18}" srcId="{8C66E9B3-B12D-4C23-A273-982D7F969BBC}" destId="{6C03E07F-ECFB-4D2F-BA96-D23DA7C5AC73}" srcOrd="0" destOrd="0" parTransId="{D1FC4842-2686-45D4-A56A-3F897EF3B16F}" sibTransId="{E35E76B6-7078-4B09-B349-C02F66AA5978}"/>
    <dgm:cxn modelId="{AB0F1D63-B964-4501-B89D-B149A8B3B1DA}" type="presOf" srcId="{05513209-78F1-448C-82FA-B2785EC23FA2}" destId="{45392A94-85D4-4213-B167-8FDD4035D4D9}" srcOrd="0" destOrd="0" presId="urn:diagrams.loki3.com/NumberedList"/>
    <dgm:cxn modelId="{4238E7EC-BEE6-437A-B2A2-866D39F88A5B}" type="presOf" srcId="{B388406D-A38C-4897-9997-1C63D79E763E}" destId="{20BEFA03-6951-4A7C-A59E-41DEF89A1A38}" srcOrd="0" destOrd="0" presId="urn:diagrams.loki3.com/NumberedList"/>
    <dgm:cxn modelId="{4C048470-4DD5-4C68-B38D-D17FD3A41AB5}" srcId="{8C66E9B3-B12D-4C23-A273-982D7F969BBC}" destId="{05513209-78F1-448C-82FA-B2785EC23FA2}" srcOrd="1" destOrd="0" parTransId="{2125FF98-D378-4F2A-ACEE-140F8B68D66F}" sibTransId="{983822D8-F065-4159-AEFB-B129090EF164}"/>
    <dgm:cxn modelId="{F5532611-EAD8-4BD3-AE09-B26E7F0AAE3F}" type="presOf" srcId="{EDDAAEF3-57DC-4779-86B1-A0FC8526C6CD}" destId="{12B01B48-696D-4B6E-A389-AFEAC3ACA8ED}" srcOrd="0" destOrd="0" presId="urn:diagrams.loki3.com/NumberedList"/>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00E5D46C-49A7-4C9F-85DE-08703DA8064C}" type="presParOf" srcId="{BDFB8683-95A4-4BBF-9344-3A0D69314DBB}" destId="{85038EDB-25C5-4D4E-ABE9-E631391CFDC0}" srcOrd="1" destOrd="0" presId="urn:diagrams.loki3.com/NumberedList"/>
    <dgm:cxn modelId="{1D158B45-3E24-4F9B-84CA-C89A1A157E4A}" type="presParOf" srcId="{BDFB8683-95A4-4BBF-9344-3A0D69314DBB}" destId="{B9EC4955-F8CE-42B0-ABEE-1928073CEE25}" srcOrd="2" destOrd="0" presId="urn:diagrams.loki3.com/NumberedList"/>
    <dgm:cxn modelId="{6BB5B8FF-F300-423B-A5DD-42A4A131D66B}" type="presParOf" srcId="{B9EC4955-F8CE-42B0-ABEE-1928073CEE25}" destId="{20BEFA03-6951-4A7C-A59E-41DEF89A1A38}" srcOrd="0" destOrd="0" presId="urn:diagrams.loki3.com/NumberedList"/>
    <dgm:cxn modelId="{818827BB-00A0-4038-BC7E-B105B90D9B03}" type="presParOf" srcId="{B9EC4955-F8CE-42B0-ABEE-1928073CEE25}" destId="{45392A94-85D4-4213-B167-8FDD4035D4D9}" srcOrd="1" destOrd="0" presId="urn:diagrams.loki3.com/NumberedList"/>
    <dgm:cxn modelId="{D37F7393-1E3B-47D5-AD8D-A97CC5D09680}" type="presParOf" srcId="{BDFB8683-95A4-4BBF-9344-3A0D69314DBB}" destId="{E222BDA4-7248-4377-8F8D-0BB39FCD4172}" srcOrd="3" destOrd="0" presId="urn:diagrams.loki3.com/NumberedList"/>
    <dgm:cxn modelId="{00CB71EB-008D-4D47-B89C-EEFAA1BD6256}" type="presParOf" srcId="{BDFB8683-95A4-4BBF-9344-3A0D69314DBB}" destId="{9CB7C94A-ECFC-4EE1-A149-2162BC188C4E}" srcOrd="4" destOrd="0" presId="urn:diagrams.loki3.com/NumberedList"/>
    <dgm:cxn modelId="{5F9AFB93-366B-4F2A-AFD7-5AD36EF2F873}" type="presParOf" srcId="{9CB7C94A-ECFC-4EE1-A149-2162BC188C4E}" destId="{F72381BE-65B3-4178-9A18-2504997C4105}" srcOrd="0" destOrd="0" presId="urn:diagrams.loki3.com/NumberedList"/>
    <dgm:cxn modelId="{B432CAF7-29CF-488B-9490-F1E1359CDF4B}" type="presParOf" srcId="{9CB7C94A-ECFC-4EE1-A149-2162BC188C4E}" destId="{12B01B48-696D-4B6E-A389-AFEAC3ACA8ED}"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374B3CF0-3CBE-41CF-A774-9FD3C3CD3C85}">
      <dgm:prSet custT="1"/>
      <dgm:spPr/>
      <dgm:t>
        <a:bodyPr/>
        <a:lstStyle/>
        <a:p>
          <a:r>
            <a:rPr lang="vi-VN" sz="5400" noProof="0" smtClean="0"/>
            <a:t>Giao thức PAP, CHAP</a:t>
          </a:r>
          <a:endParaRPr lang="vi-VN" sz="5400" noProof="0" dirty="0"/>
        </a:p>
      </dgm:t>
    </dgm:pt>
    <dgm:pt modelId="{38C67DDF-74A4-4E44-94A7-EDCA9B1C90CC}" type="parTrans" cxnId="{4F6400C3-53EC-42A6-81C8-2BBE562DF315}">
      <dgm:prSet/>
      <dgm:spPr/>
      <dgm:t>
        <a:bodyPr/>
        <a:lstStyle/>
        <a:p>
          <a:endParaRPr lang="vi-VN" sz="1600" noProof="0"/>
        </a:p>
      </dgm:t>
    </dgm:pt>
    <dgm:pt modelId="{20A933C1-1145-4ADB-BD4B-02D3F506EC76}" type="sibTrans" cxnId="{4F6400C3-53EC-42A6-81C8-2BBE562DF315}">
      <dgm:prSet/>
      <dgm:spPr/>
      <dgm:t>
        <a:bodyPr/>
        <a:lstStyle/>
        <a:p>
          <a:endParaRPr lang="vi-VN" sz="1600" noProof="0"/>
        </a:p>
      </dgm:t>
    </dgm:pt>
    <dgm:pt modelId="{B388406D-A38C-4897-9997-1C63D79E763E}">
      <dgm:prSet custT="1"/>
      <dgm:spPr>
        <a:solidFill>
          <a:srgbClr val="00FF00"/>
        </a:solidFill>
      </dgm:spPr>
      <dgm:t>
        <a:bodyPr/>
        <a:lstStyle/>
        <a:p>
          <a:r>
            <a:rPr lang="vi-VN" sz="6000" noProof="0" smtClean="0"/>
            <a:t>Giao thức Kerberos</a:t>
          </a:r>
          <a:endParaRPr lang="vi-VN" sz="6000" noProof="0" dirty="0"/>
        </a:p>
      </dgm:t>
    </dgm:pt>
    <dgm:pt modelId="{9E7AD46F-351F-4B97-AC90-E076FD4E6933}" type="parTrans" cxnId="{7DF5E18B-2026-447E-AB91-8B25EA160832}">
      <dgm:prSet/>
      <dgm:spPr/>
      <dgm:t>
        <a:bodyPr/>
        <a:lstStyle/>
        <a:p>
          <a:endParaRPr lang="en-US" sz="1600"/>
        </a:p>
      </dgm:t>
    </dgm:pt>
    <dgm:pt modelId="{E85FB0A1-4C99-4BB0-9523-6FA580C26C5B}" type="sibTrans" cxnId="{7DF5E18B-2026-447E-AB91-8B25EA160832}">
      <dgm:prSet/>
      <dgm:spPr/>
      <dgm:t>
        <a:bodyPr/>
        <a:lstStyle/>
        <a:p>
          <a:endParaRPr lang="en-US" sz="1600"/>
        </a:p>
      </dgm:t>
    </dgm:pt>
    <dgm:pt modelId="{05513209-78F1-448C-82FA-B2785EC23FA2}">
      <dgm:prSet custT="1"/>
      <dgm:spPr>
        <a:solidFill>
          <a:srgbClr val="00FF00"/>
        </a:solidFill>
      </dgm:spPr>
      <dgm:t>
        <a:bodyPr/>
        <a:lstStyle/>
        <a:p>
          <a:r>
            <a:rPr lang="vi-VN" sz="5400" noProof="0" smtClean="0"/>
            <a:t>2</a:t>
          </a:r>
          <a:endParaRPr lang="vi-VN" sz="5400" noProof="0" dirty="0"/>
        </a:p>
      </dgm:t>
    </dgm:pt>
    <dgm:pt modelId="{2125FF98-D378-4F2A-ACEE-140F8B68D66F}" type="parTrans" cxnId="{4C048470-4DD5-4C68-B38D-D17FD3A41AB5}">
      <dgm:prSet/>
      <dgm:spPr/>
      <dgm:t>
        <a:bodyPr/>
        <a:lstStyle/>
        <a:p>
          <a:endParaRPr lang="en-US" sz="1600"/>
        </a:p>
      </dgm:t>
    </dgm:pt>
    <dgm:pt modelId="{983822D8-F065-4159-AEFB-B129090EF164}" type="sibTrans" cxnId="{4C048470-4DD5-4C68-B38D-D17FD3A41AB5}">
      <dgm:prSet/>
      <dgm:spPr/>
      <dgm:t>
        <a:bodyPr/>
        <a:lstStyle/>
        <a:p>
          <a:endParaRPr lang="en-US" sz="1600"/>
        </a:p>
      </dgm:t>
    </dgm:pt>
    <dgm:pt modelId="{C2758F11-40F1-4E7C-81CE-B3473D2F04AE}">
      <dgm:prSet custT="1"/>
      <dgm:spPr/>
      <dgm:t>
        <a:bodyPr/>
        <a:lstStyle/>
        <a:p>
          <a:r>
            <a:rPr lang="vi-VN" sz="6000" noProof="0" smtClean="0"/>
            <a:t>Giao thức EAP, 802.1X và RADIUS</a:t>
          </a:r>
          <a:endParaRPr lang="vi-VN" sz="6000" noProof="0" dirty="0"/>
        </a:p>
      </dgm:t>
    </dgm:pt>
    <dgm:pt modelId="{3288F33D-14EF-4B2E-A254-561A682F4C93}" type="parTrans" cxnId="{AF508E4F-A56F-4BF3-8A0C-4F08394D46C3}">
      <dgm:prSet/>
      <dgm:spPr/>
      <dgm:t>
        <a:bodyPr/>
        <a:lstStyle/>
        <a:p>
          <a:endParaRPr lang="en-US" sz="1600"/>
        </a:p>
      </dgm:t>
    </dgm:pt>
    <dgm:pt modelId="{B794B964-5669-4CAA-B757-9DDECCADC161}" type="sibTrans" cxnId="{AF508E4F-A56F-4BF3-8A0C-4F08394D46C3}">
      <dgm:prSet/>
      <dgm:spPr/>
      <dgm:t>
        <a:bodyPr/>
        <a:lstStyle/>
        <a:p>
          <a:endParaRPr lang="en-US" sz="1600"/>
        </a:p>
      </dgm:t>
    </dgm:pt>
    <dgm:pt modelId="{EDDAAEF3-57DC-4779-86B1-A0FC8526C6CD}">
      <dgm:prSet custT="1"/>
      <dgm:spPr/>
      <dgm:t>
        <a:bodyPr/>
        <a:lstStyle/>
        <a:p>
          <a:r>
            <a:rPr lang="vi-VN" sz="5400" noProof="0" smtClean="0"/>
            <a:t>3</a:t>
          </a:r>
          <a:endParaRPr lang="vi-VN" sz="5400" noProof="0" dirty="0"/>
        </a:p>
      </dgm:t>
    </dgm:pt>
    <dgm:pt modelId="{F70655E2-769A-451D-AE02-BB5BED8FBC7F}" type="parTrans" cxnId="{7F8137ED-C96A-4DB0-BF0F-29284D449F72}">
      <dgm:prSet/>
      <dgm:spPr/>
      <dgm:t>
        <a:bodyPr/>
        <a:lstStyle/>
        <a:p>
          <a:endParaRPr lang="en-US" sz="1600"/>
        </a:p>
      </dgm:t>
    </dgm:pt>
    <dgm:pt modelId="{4965F2AA-35A2-42EF-82FD-941441DF9E8D}" type="sibTrans" cxnId="{7F8137ED-C96A-4DB0-BF0F-29284D449F72}">
      <dgm:prSet/>
      <dgm:spPr/>
      <dgm:t>
        <a:bodyPr/>
        <a:lstStyle/>
        <a:p>
          <a:endParaRPr lang="en-US" sz="1600"/>
        </a:p>
      </dgm:t>
    </dgm:pt>
    <dgm:pt modelId="{6C03E07F-ECFB-4D2F-BA96-D23DA7C5AC73}">
      <dgm:prSet custT="1"/>
      <dgm:spPr/>
      <dgm:t>
        <a:bodyPr/>
        <a:lstStyle/>
        <a:p>
          <a:r>
            <a:rPr lang="vi-VN" sz="5400" b="1" noProof="0" smtClean="0"/>
            <a:t>1</a:t>
          </a:r>
          <a:endParaRPr lang="vi-VN" sz="5400" b="1" noProof="0"/>
        </a:p>
      </dgm:t>
    </dgm:pt>
    <dgm:pt modelId="{E35E76B6-7078-4B09-B349-C02F66AA5978}" type="sibTrans" cxnId="{740F8903-5739-4710-9802-9B1B3A04DE18}">
      <dgm:prSet/>
      <dgm:spPr/>
      <dgm:t>
        <a:bodyPr/>
        <a:lstStyle/>
        <a:p>
          <a:endParaRPr lang="vi-VN" sz="1600" noProof="0"/>
        </a:p>
      </dgm:t>
    </dgm:pt>
    <dgm:pt modelId="{D1FC4842-2686-45D4-A56A-3F897EF3B16F}" type="parTrans" cxnId="{740F8903-5739-4710-9802-9B1B3A04DE18}">
      <dgm:prSet/>
      <dgm:spPr/>
      <dgm:t>
        <a:bodyPr/>
        <a:lstStyle/>
        <a:p>
          <a:endParaRPr lang="vi-VN" sz="1600" noProof="0"/>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3">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3">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B9EC4955-F8CE-42B0-ABEE-1928073CEE25}" type="pres">
      <dgm:prSet presAssocID="{05513209-78F1-448C-82FA-B2785EC23FA2}" presName="composite" presStyleCnt="0"/>
      <dgm:spPr/>
    </dgm:pt>
    <dgm:pt modelId="{20BEFA03-6951-4A7C-A59E-41DEF89A1A38}" type="pres">
      <dgm:prSet presAssocID="{05513209-78F1-448C-82FA-B2785EC23FA2}" presName="desTx" presStyleLbl="fgAccFollowNode1" presStyleIdx="1" presStyleCnt="3">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1" presStyleCnt="3">
        <dgm:presLayoutVars>
          <dgm:chMax val="0"/>
          <dgm:chPref val="0"/>
          <dgm:bulletEnabled val="1"/>
        </dgm:presLayoutVars>
      </dgm:prSet>
      <dgm:spPr/>
      <dgm:t>
        <a:bodyPr/>
        <a:lstStyle/>
        <a:p>
          <a:endParaRPr lang="en-US"/>
        </a:p>
      </dgm:t>
    </dgm:pt>
    <dgm:pt modelId="{E222BDA4-7248-4377-8F8D-0BB39FCD4172}" type="pres">
      <dgm:prSet presAssocID="{983822D8-F065-4159-AEFB-B129090EF164}" presName="sp" presStyleCnt="0"/>
      <dgm:spPr/>
    </dgm:pt>
    <dgm:pt modelId="{9CB7C94A-ECFC-4EE1-A149-2162BC188C4E}" type="pres">
      <dgm:prSet presAssocID="{EDDAAEF3-57DC-4779-86B1-A0FC8526C6CD}" presName="composite" presStyleCnt="0"/>
      <dgm:spPr/>
    </dgm:pt>
    <dgm:pt modelId="{F72381BE-65B3-4178-9A18-2504997C4105}" type="pres">
      <dgm:prSet presAssocID="{EDDAAEF3-57DC-4779-86B1-A0FC8526C6CD}" presName="desTx" presStyleLbl="fgAccFollowNode1" presStyleIdx="2" presStyleCnt="3">
        <dgm:presLayoutVars>
          <dgm:bulletEnabled val="1"/>
        </dgm:presLayoutVars>
      </dgm:prSet>
      <dgm:spPr/>
      <dgm:t>
        <a:bodyPr/>
        <a:lstStyle/>
        <a:p>
          <a:endParaRPr lang="en-US"/>
        </a:p>
      </dgm:t>
    </dgm:pt>
    <dgm:pt modelId="{12B01B48-696D-4B6E-A389-AFEAC3ACA8ED}" type="pres">
      <dgm:prSet presAssocID="{EDDAAEF3-57DC-4779-86B1-A0FC8526C6CD}" presName="labelTx" presStyleLbl="node1" presStyleIdx="2" presStyleCnt="3">
        <dgm:presLayoutVars>
          <dgm:chMax val="0"/>
          <dgm:chPref val="0"/>
          <dgm:bulletEnabled val="1"/>
        </dgm:presLayoutVars>
      </dgm:prSet>
      <dgm:spPr/>
      <dgm:t>
        <a:bodyPr/>
        <a:lstStyle/>
        <a:p>
          <a:endParaRPr lang="en-US"/>
        </a:p>
      </dgm:t>
    </dgm:pt>
  </dgm:ptLst>
  <dgm:cxnLst>
    <dgm:cxn modelId="{314C4E73-477B-4DFC-A12A-BEB22C372D5A}" type="presOf" srcId="{8C66E9B3-B12D-4C23-A273-982D7F969BBC}" destId="{BDFB8683-95A4-4BBF-9344-3A0D69314DBB}" srcOrd="0" destOrd="0" presId="urn:diagrams.loki3.com/NumberedList"/>
    <dgm:cxn modelId="{AF508E4F-A56F-4BF3-8A0C-4F08394D46C3}" srcId="{EDDAAEF3-57DC-4779-86B1-A0FC8526C6CD}" destId="{C2758F11-40F1-4E7C-81CE-B3473D2F04AE}" srcOrd="0" destOrd="0" parTransId="{3288F33D-14EF-4B2E-A254-561A682F4C93}" sibTransId="{B794B964-5669-4CAA-B757-9DDECCADC161}"/>
    <dgm:cxn modelId="{4F6400C3-53EC-42A6-81C8-2BBE562DF315}" srcId="{6C03E07F-ECFB-4D2F-BA96-D23DA7C5AC73}" destId="{374B3CF0-3CBE-41CF-A774-9FD3C3CD3C85}" srcOrd="0" destOrd="0" parTransId="{38C67DDF-74A4-4E44-94A7-EDCA9B1C90CC}" sibTransId="{20A933C1-1145-4ADB-BD4B-02D3F506EC76}"/>
    <dgm:cxn modelId="{B65492AC-6018-4A73-8AC9-EA467614D424}" type="presOf" srcId="{374B3CF0-3CBE-41CF-A774-9FD3C3CD3C85}" destId="{A08A9154-0BEB-4230-91C9-16FAC1EF6E1C}" srcOrd="0" destOrd="0" presId="urn:diagrams.loki3.com/NumberedList"/>
    <dgm:cxn modelId="{CED0B9D0-E2DC-4CB1-A2C1-36298657AC7B}" type="presOf" srcId="{6C03E07F-ECFB-4D2F-BA96-D23DA7C5AC73}" destId="{7D701CF5-2CC3-48B9-A656-E2968A10AA3B}" srcOrd="0" destOrd="0" presId="urn:diagrams.loki3.com/NumberedList"/>
    <dgm:cxn modelId="{7DF5E18B-2026-447E-AB91-8B25EA160832}" srcId="{05513209-78F1-448C-82FA-B2785EC23FA2}" destId="{B388406D-A38C-4897-9997-1C63D79E763E}" srcOrd="0" destOrd="0" parTransId="{9E7AD46F-351F-4B97-AC90-E076FD4E6933}" sibTransId="{E85FB0A1-4C99-4BB0-9523-6FA580C26C5B}"/>
    <dgm:cxn modelId="{7F8137ED-C96A-4DB0-BF0F-29284D449F72}" srcId="{8C66E9B3-B12D-4C23-A273-982D7F969BBC}" destId="{EDDAAEF3-57DC-4779-86B1-A0FC8526C6CD}" srcOrd="2" destOrd="0" parTransId="{F70655E2-769A-451D-AE02-BB5BED8FBC7F}" sibTransId="{4965F2AA-35A2-42EF-82FD-941441DF9E8D}"/>
    <dgm:cxn modelId="{E19620D3-773F-434D-8AA3-195491A835EB}" type="presOf" srcId="{C2758F11-40F1-4E7C-81CE-B3473D2F04AE}" destId="{F72381BE-65B3-4178-9A18-2504997C4105}" srcOrd="0" destOrd="0" presId="urn:diagrams.loki3.com/NumberedList"/>
    <dgm:cxn modelId="{740F8903-5739-4710-9802-9B1B3A04DE18}" srcId="{8C66E9B3-B12D-4C23-A273-982D7F969BBC}" destId="{6C03E07F-ECFB-4D2F-BA96-D23DA7C5AC73}" srcOrd="0" destOrd="0" parTransId="{D1FC4842-2686-45D4-A56A-3F897EF3B16F}" sibTransId="{E35E76B6-7078-4B09-B349-C02F66AA5978}"/>
    <dgm:cxn modelId="{AB0F1D63-B964-4501-B89D-B149A8B3B1DA}" type="presOf" srcId="{05513209-78F1-448C-82FA-B2785EC23FA2}" destId="{45392A94-85D4-4213-B167-8FDD4035D4D9}" srcOrd="0" destOrd="0" presId="urn:diagrams.loki3.com/NumberedList"/>
    <dgm:cxn modelId="{4238E7EC-BEE6-437A-B2A2-866D39F88A5B}" type="presOf" srcId="{B388406D-A38C-4897-9997-1C63D79E763E}" destId="{20BEFA03-6951-4A7C-A59E-41DEF89A1A38}" srcOrd="0" destOrd="0" presId="urn:diagrams.loki3.com/NumberedList"/>
    <dgm:cxn modelId="{4C048470-4DD5-4C68-B38D-D17FD3A41AB5}" srcId="{8C66E9B3-B12D-4C23-A273-982D7F969BBC}" destId="{05513209-78F1-448C-82FA-B2785EC23FA2}" srcOrd="1" destOrd="0" parTransId="{2125FF98-D378-4F2A-ACEE-140F8B68D66F}" sibTransId="{983822D8-F065-4159-AEFB-B129090EF164}"/>
    <dgm:cxn modelId="{F5532611-EAD8-4BD3-AE09-B26E7F0AAE3F}" type="presOf" srcId="{EDDAAEF3-57DC-4779-86B1-A0FC8526C6CD}" destId="{12B01B48-696D-4B6E-A389-AFEAC3ACA8ED}" srcOrd="0" destOrd="0" presId="urn:diagrams.loki3.com/NumberedList"/>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00E5D46C-49A7-4C9F-85DE-08703DA8064C}" type="presParOf" srcId="{BDFB8683-95A4-4BBF-9344-3A0D69314DBB}" destId="{85038EDB-25C5-4D4E-ABE9-E631391CFDC0}" srcOrd="1" destOrd="0" presId="urn:diagrams.loki3.com/NumberedList"/>
    <dgm:cxn modelId="{1D158B45-3E24-4F9B-84CA-C89A1A157E4A}" type="presParOf" srcId="{BDFB8683-95A4-4BBF-9344-3A0D69314DBB}" destId="{B9EC4955-F8CE-42B0-ABEE-1928073CEE25}" srcOrd="2" destOrd="0" presId="urn:diagrams.loki3.com/NumberedList"/>
    <dgm:cxn modelId="{6BB5B8FF-F300-423B-A5DD-42A4A131D66B}" type="presParOf" srcId="{B9EC4955-F8CE-42B0-ABEE-1928073CEE25}" destId="{20BEFA03-6951-4A7C-A59E-41DEF89A1A38}" srcOrd="0" destOrd="0" presId="urn:diagrams.loki3.com/NumberedList"/>
    <dgm:cxn modelId="{818827BB-00A0-4038-BC7E-B105B90D9B03}" type="presParOf" srcId="{B9EC4955-F8CE-42B0-ABEE-1928073CEE25}" destId="{45392A94-85D4-4213-B167-8FDD4035D4D9}" srcOrd="1" destOrd="0" presId="urn:diagrams.loki3.com/NumberedList"/>
    <dgm:cxn modelId="{D37F7393-1E3B-47D5-AD8D-A97CC5D09680}" type="presParOf" srcId="{BDFB8683-95A4-4BBF-9344-3A0D69314DBB}" destId="{E222BDA4-7248-4377-8F8D-0BB39FCD4172}" srcOrd="3" destOrd="0" presId="urn:diagrams.loki3.com/NumberedList"/>
    <dgm:cxn modelId="{00CB71EB-008D-4D47-B89C-EEFAA1BD6256}" type="presParOf" srcId="{BDFB8683-95A4-4BBF-9344-3A0D69314DBB}" destId="{9CB7C94A-ECFC-4EE1-A149-2162BC188C4E}" srcOrd="4" destOrd="0" presId="urn:diagrams.loki3.com/NumberedList"/>
    <dgm:cxn modelId="{5F9AFB93-366B-4F2A-AFD7-5AD36EF2F873}" type="presParOf" srcId="{9CB7C94A-ECFC-4EE1-A149-2162BC188C4E}" destId="{F72381BE-65B3-4178-9A18-2504997C4105}" srcOrd="0" destOrd="0" presId="urn:diagrams.loki3.com/NumberedList"/>
    <dgm:cxn modelId="{B432CAF7-29CF-488B-9490-F1E1359CDF4B}" type="presParOf" srcId="{9CB7C94A-ECFC-4EE1-A149-2162BC188C4E}" destId="{12B01B48-696D-4B6E-A389-AFEAC3ACA8ED}"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374B3CF0-3CBE-41CF-A774-9FD3C3CD3C85}">
      <dgm:prSet custT="1"/>
      <dgm:spPr/>
      <dgm:t>
        <a:bodyPr/>
        <a:lstStyle/>
        <a:p>
          <a:r>
            <a:rPr lang="vi-VN" sz="5400" noProof="0" smtClean="0"/>
            <a:t>Giao thức PAP, CHAP</a:t>
          </a:r>
          <a:endParaRPr lang="vi-VN" sz="5400" noProof="0" dirty="0"/>
        </a:p>
      </dgm:t>
    </dgm:pt>
    <dgm:pt modelId="{38C67DDF-74A4-4E44-94A7-EDCA9B1C90CC}" type="parTrans" cxnId="{4F6400C3-53EC-42A6-81C8-2BBE562DF315}">
      <dgm:prSet/>
      <dgm:spPr/>
      <dgm:t>
        <a:bodyPr/>
        <a:lstStyle/>
        <a:p>
          <a:endParaRPr lang="vi-VN" sz="1600" noProof="0"/>
        </a:p>
      </dgm:t>
    </dgm:pt>
    <dgm:pt modelId="{20A933C1-1145-4ADB-BD4B-02D3F506EC76}" type="sibTrans" cxnId="{4F6400C3-53EC-42A6-81C8-2BBE562DF315}">
      <dgm:prSet/>
      <dgm:spPr/>
      <dgm:t>
        <a:bodyPr/>
        <a:lstStyle/>
        <a:p>
          <a:endParaRPr lang="vi-VN" sz="1600" noProof="0"/>
        </a:p>
      </dgm:t>
    </dgm:pt>
    <dgm:pt modelId="{B388406D-A38C-4897-9997-1C63D79E763E}">
      <dgm:prSet custT="1"/>
      <dgm:spPr/>
      <dgm:t>
        <a:bodyPr/>
        <a:lstStyle/>
        <a:p>
          <a:r>
            <a:rPr lang="vi-VN" sz="6000" noProof="0" smtClean="0"/>
            <a:t>Giao thức Kerberos</a:t>
          </a:r>
          <a:endParaRPr lang="vi-VN" sz="6000" noProof="0" dirty="0"/>
        </a:p>
      </dgm:t>
    </dgm:pt>
    <dgm:pt modelId="{9E7AD46F-351F-4B97-AC90-E076FD4E6933}" type="parTrans" cxnId="{7DF5E18B-2026-447E-AB91-8B25EA160832}">
      <dgm:prSet/>
      <dgm:spPr/>
      <dgm:t>
        <a:bodyPr/>
        <a:lstStyle/>
        <a:p>
          <a:endParaRPr lang="en-US" sz="1600"/>
        </a:p>
      </dgm:t>
    </dgm:pt>
    <dgm:pt modelId="{E85FB0A1-4C99-4BB0-9523-6FA580C26C5B}" type="sibTrans" cxnId="{7DF5E18B-2026-447E-AB91-8B25EA160832}">
      <dgm:prSet/>
      <dgm:spPr/>
      <dgm:t>
        <a:bodyPr/>
        <a:lstStyle/>
        <a:p>
          <a:endParaRPr lang="en-US" sz="1600"/>
        </a:p>
      </dgm:t>
    </dgm:pt>
    <dgm:pt modelId="{05513209-78F1-448C-82FA-B2785EC23FA2}">
      <dgm:prSet custT="1"/>
      <dgm:spPr/>
      <dgm:t>
        <a:bodyPr/>
        <a:lstStyle/>
        <a:p>
          <a:r>
            <a:rPr lang="vi-VN" sz="5400" noProof="0" smtClean="0"/>
            <a:t>2</a:t>
          </a:r>
          <a:endParaRPr lang="vi-VN" sz="5400" noProof="0" dirty="0"/>
        </a:p>
      </dgm:t>
    </dgm:pt>
    <dgm:pt modelId="{2125FF98-D378-4F2A-ACEE-140F8B68D66F}" type="parTrans" cxnId="{4C048470-4DD5-4C68-B38D-D17FD3A41AB5}">
      <dgm:prSet/>
      <dgm:spPr/>
      <dgm:t>
        <a:bodyPr/>
        <a:lstStyle/>
        <a:p>
          <a:endParaRPr lang="en-US" sz="1600"/>
        </a:p>
      </dgm:t>
    </dgm:pt>
    <dgm:pt modelId="{983822D8-F065-4159-AEFB-B129090EF164}" type="sibTrans" cxnId="{4C048470-4DD5-4C68-B38D-D17FD3A41AB5}">
      <dgm:prSet/>
      <dgm:spPr/>
      <dgm:t>
        <a:bodyPr/>
        <a:lstStyle/>
        <a:p>
          <a:endParaRPr lang="en-US" sz="1600"/>
        </a:p>
      </dgm:t>
    </dgm:pt>
    <dgm:pt modelId="{C2758F11-40F1-4E7C-81CE-B3473D2F04AE}">
      <dgm:prSet custT="1"/>
      <dgm:spPr>
        <a:solidFill>
          <a:srgbClr val="00FF00"/>
        </a:solidFill>
      </dgm:spPr>
      <dgm:t>
        <a:bodyPr/>
        <a:lstStyle/>
        <a:p>
          <a:r>
            <a:rPr lang="vi-VN" sz="6000" noProof="0" smtClean="0"/>
            <a:t>Giao thức EAP, 802.1X và RADIUS</a:t>
          </a:r>
          <a:endParaRPr lang="vi-VN" sz="6000" noProof="0" dirty="0"/>
        </a:p>
      </dgm:t>
    </dgm:pt>
    <dgm:pt modelId="{3288F33D-14EF-4B2E-A254-561A682F4C93}" type="parTrans" cxnId="{AF508E4F-A56F-4BF3-8A0C-4F08394D46C3}">
      <dgm:prSet/>
      <dgm:spPr/>
      <dgm:t>
        <a:bodyPr/>
        <a:lstStyle/>
        <a:p>
          <a:endParaRPr lang="en-US" sz="1600"/>
        </a:p>
      </dgm:t>
    </dgm:pt>
    <dgm:pt modelId="{B794B964-5669-4CAA-B757-9DDECCADC161}" type="sibTrans" cxnId="{AF508E4F-A56F-4BF3-8A0C-4F08394D46C3}">
      <dgm:prSet/>
      <dgm:spPr/>
      <dgm:t>
        <a:bodyPr/>
        <a:lstStyle/>
        <a:p>
          <a:endParaRPr lang="en-US" sz="1600"/>
        </a:p>
      </dgm:t>
    </dgm:pt>
    <dgm:pt modelId="{EDDAAEF3-57DC-4779-86B1-A0FC8526C6CD}">
      <dgm:prSet custT="1"/>
      <dgm:spPr>
        <a:solidFill>
          <a:srgbClr val="00FF00"/>
        </a:solidFill>
      </dgm:spPr>
      <dgm:t>
        <a:bodyPr/>
        <a:lstStyle/>
        <a:p>
          <a:r>
            <a:rPr lang="vi-VN" sz="5400" noProof="0" smtClean="0"/>
            <a:t>3</a:t>
          </a:r>
          <a:endParaRPr lang="vi-VN" sz="5400" noProof="0" dirty="0"/>
        </a:p>
      </dgm:t>
    </dgm:pt>
    <dgm:pt modelId="{F70655E2-769A-451D-AE02-BB5BED8FBC7F}" type="parTrans" cxnId="{7F8137ED-C96A-4DB0-BF0F-29284D449F72}">
      <dgm:prSet/>
      <dgm:spPr/>
      <dgm:t>
        <a:bodyPr/>
        <a:lstStyle/>
        <a:p>
          <a:endParaRPr lang="en-US" sz="1600"/>
        </a:p>
      </dgm:t>
    </dgm:pt>
    <dgm:pt modelId="{4965F2AA-35A2-42EF-82FD-941441DF9E8D}" type="sibTrans" cxnId="{7F8137ED-C96A-4DB0-BF0F-29284D449F72}">
      <dgm:prSet/>
      <dgm:spPr/>
      <dgm:t>
        <a:bodyPr/>
        <a:lstStyle/>
        <a:p>
          <a:endParaRPr lang="en-US" sz="1600"/>
        </a:p>
      </dgm:t>
    </dgm:pt>
    <dgm:pt modelId="{6C03E07F-ECFB-4D2F-BA96-D23DA7C5AC73}">
      <dgm:prSet custT="1"/>
      <dgm:spPr/>
      <dgm:t>
        <a:bodyPr/>
        <a:lstStyle/>
        <a:p>
          <a:r>
            <a:rPr lang="vi-VN" sz="5400" b="1" noProof="0" smtClean="0"/>
            <a:t>1</a:t>
          </a:r>
          <a:endParaRPr lang="vi-VN" sz="5400" b="1" noProof="0"/>
        </a:p>
      </dgm:t>
    </dgm:pt>
    <dgm:pt modelId="{E35E76B6-7078-4B09-B349-C02F66AA5978}" type="sibTrans" cxnId="{740F8903-5739-4710-9802-9B1B3A04DE18}">
      <dgm:prSet/>
      <dgm:spPr/>
      <dgm:t>
        <a:bodyPr/>
        <a:lstStyle/>
        <a:p>
          <a:endParaRPr lang="vi-VN" sz="1600" noProof="0"/>
        </a:p>
      </dgm:t>
    </dgm:pt>
    <dgm:pt modelId="{D1FC4842-2686-45D4-A56A-3F897EF3B16F}" type="parTrans" cxnId="{740F8903-5739-4710-9802-9B1B3A04DE18}">
      <dgm:prSet/>
      <dgm:spPr/>
      <dgm:t>
        <a:bodyPr/>
        <a:lstStyle/>
        <a:p>
          <a:endParaRPr lang="vi-VN" sz="1600" noProof="0"/>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3">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3">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B9EC4955-F8CE-42B0-ABEE-1928073CEE25}" type="pres">
      <dgm:prSet presAssocID="{05513209-78F1-448C-82FA-B2785EC23FA2}" presName="composite" presStyleCnt="0"/>
      <dgm:spPr/>
    </dgm:pt>
    <dgm:pt modelId="{20BEFA03-6951-4A7C-A59E-41DEF89A1A38}" type="pres">
      <dgm:prSet presAssocID="{05513209-78F1-448C-82FA-B2785EC23FA2}" presName="desTx" presStyleLbl="fgAccFollowNode1" presStyleIdx="1" presStyleCnt="3">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1" presStyleCnt="3">
        <dgm:presLayoutVars>
          <dgm:chMax val="0"/>
          <dgm:chPref val="0"/>
          <dgm:bulletEnabled val="1"/>
        </dgm:presLayoutVars>
      </dgm:prSet>
      <dgm:spPr/>
      <dgm:t>
        <a:bodyPr/>
        <a:lstStyle/>
        <a:p>
          <a:endParaRPr lang="en-US"/>
        </a:p>
      </dgm:t>
    </dgm:pt>
    <dgm:pt modelId="{E222BDA4-7248-4377-8F8D-0BB39FCD4172}" type="pres">
      <dgm:prSet presAssocID="{983822D8-F065-4159-AEFB-B129090EF164}" presName="sp" presStyleCnt="0"/>
      <dgm:spPr/>
    </dgm:pt>
    <dgm:pt modelId="{9CB7C94A-ECFC-4EE1-A149-2162BC188C4E}" type="pres">
      <dgm:prSet presAssocID="{EDDAAEF3-57DC-4779-86B1-A0FC8526C6CD}" presName="composite" presStyleCnt="0"/>
      <dgm:spPr/>
    </dgm:pt>
    <dgm:pt modelId="{F72381BE-65B3-4178-9A18-2504997C4105}" type="pres">
      <dgm:prSet presAssocID="{EDDAAEF3-57DC-4779-86B1-A0FC8526C6CD}" presName="desTx" presStyleLbl="fgAccFollowNode1" presStyleIdx="2" presStyleCnt="3">
        <dgm:presLayoutVars>
          <dgm:bulletEnabled val="1"/>
        </dgm:presLayoutVars>
      </dgm:prSet>
      <dgm:spPr/>
      <dgm:t>
        <a:bodyPr/>
        <a:lstStyle/>
        <a:p>
          <a:endParaRPr lang="en-US"/>
        </a:p>
      </dgm:t>
    </dgm:pt>
    <dgm:pt modelId="{12B01B48-696D-4B6E-A389-AFEAC3ACA8ED}" type="pres">
      <dgm:prSet presAssocID="{EDDAAEF3-57DC-4779-86B1-A0FC8526C6CD}" presName="labelTx" presStyleLbl="node1" presStyleIdx="2" presStyleCnt="3">
        <dgm:presLayoutVars>
          <dgm:chMax val="0"/>
          <dgm:chPref val="0"/>
          <dgm:bulletEnabled val="1"/>
        </dgm:presLayoutVars>
      </dgm:prSet>
      <dgm:spPr/>
      <dgm:t>
        <a:bodyPr/>
        <a:lstStyle/>
        <a:p>
          <a:endParaRPr lang="en-US"/>
        </a:p>
      </dgm:t>
    </dgm:pt>
  </dgm:ptLst>
  <dgm:cxnLst>
    <dgm:cxn modelId="{314C4E73-477B-4DFC-A12A-BEB22C372D5A}" type="presOf" srcId="{8C66E9B3-B12D-4C23-A273-982D7F969BBC}" destId="{BDFB8683-95A4-4BBF-9344-3A0D69314DBB}" srcOrd="0" destOrd="0" presId="urn:diagrams.loki3.com/NumberedList"/>
    <dgm:cxn modelId="{AF508E4F-A56F-4BF3-8A0C-4F08394D46C3}" srcId="{EDDAAEF3-57DC-4779-86B1-A0FC8526C6CD}" destId="{C2758F11-40F1-4E7C-81CE-B3473D2F04AE}" srcOrd="0" destOrd="0" parTransId="{3288F33D-14EF-4B2E-A254-561A682F4C93}" sibTransId="{B794B964-5669-4CAA-B757-9DDECCADC161}"/>
    <dgm:cxn modelId="{4F6400C3-53EC-42A6-81C8-2BBE562DF315}" srcId="{6C03E07F-ECFB-4D2F-BA96-D23DA7C5AC73}" destId="{374B3CF0-3CBE-41CF-A774-9FD3C3CD3C85}" srcOrd="0" destOrd="0" parTransId="{38C67DDF-74A4-4E44-94A7-EDCA9B1C90CC}" sibTransId="{20A933C1-1145-4ADB-BD4B-02D3F506EC76}"/>
    <dgm:cxn modelId="{B65492AC-6018-4A73-8AC9-EA467614D424}" type="presOf" srcId="{374B3CF0-3CBE-41CF-A774-9FD3C3CD3C85}" destId="{A08A9154-0BEB-4230-91C9-16FAC1EF6E1C}" srcOrd="0" destOrd="0" presId="urn:diagrams.loki3.com/NumberedList"/>
    <dgm:cxn modelId="{CED0B9D0-E2DC-4CB1-A2C1-36298657AC7B}" type="presOf" srcId="{6C03E07F-ECFB-4D2F-BA96-D23DA7C5AC73}" destId="{7D701CF5-2CC3-48B9-A656-E2968A10AA3B}" srcOrd="0" destOrd="0" presId="urn:diagrams.loki3.com/NumberedList"/>
    <dgm:cxn modelId="{7DF5E18B-2026-447E-AB91-8B25EA160832}" srcId="{05513209-78F1-448C-82FA-B2785EC23FA2}" destId="{B388406D-A38C-4897-9997-1C63D79E763E}" srcOrd="0" destOrd="0" parTransId="{9E7AD46F-351F-4B97-AC90-E076FD4E6933}" sibTransId="{E85FB0A1-4C99-4BB0-9523-6FA580C26C5B}"/>
    <dgm:cxn modelId="{7F8137ED-C96A-4DB0-BF0F-29284D449F72}" srcId="{8C66E9B3-B12D-4C23-A273-982D7F969BBC}" destId="{EDDAAEF3-57DC-4779-86B1-A0FC8526C6CD}" srcOrd="2" destOrd="0" parTransId="{F70655E2-769A-451D-AE02-BB5BED8FBC7F}" sibTransId="{4965F2AA-35A2-42EF-82FD-941441DF9E8D}"/>
    <dgm:cxn modelId="{E19620D3-773F-434D-8AA3-195491A835EB}" type="presOf" srcId="{C2758F11-40F1-4E7C-81CE-B3473D2F04AE}" destId="{F72381BE-65B3-4178-9A18-2504997C4105}" srcOrd="0" destOrd="0" presId="urn:diagrams.loki3.com/NumberedList"/>
    <dgm:cxn modelId="{740F8903-5739-4710-9802-9B1B3A04DE18}" srcId="{8C66E9B3-B12D-4C23-A273-982D7F969BBC}" destId="{6C03E07F-ECFB-4D2F-BA96-D23DA7C5AC73}" srcOrd="0" destOrd="0" parTransId="{D1FC4842-2686-45D4-A56A-3F897EF3B16F}" sibTransId="{E35E76B6-7078-4B09-B349-C02F66AA5978}"/>
    <dgm:cxn modelId="{AB0F1D63-B964-4501-B89D-B149A8B3B1DA}" type="presOf" srcId="{05513209-78F1-448C-82FA-B2785EC23FA2}" destId="{45392A94-85D4-4213-B167-8FDD4035D4D9}" srcOrd="0" destOrd="0" presId="urn:diagrams.loki3.com/NumberedList"/>
    <dgm:cxn modelId="{4238E7EC-BEE6-437A-B2A2-866D39F88A5B}" type="presOf" srcId="{B388406D-A38C-4897-9997-1C63D79E763E}" destId="{20BEFA03-6951-4A7C-A59E-41DEF89A1A38}" srcOrd="0" destOrd="0" presId="urn:diagrams.loki3.com/NumberedList"/>
    <dgm:cxn modelId="{4C048470-4DD5-4C68-B38D-D17FD3A41AB5}" srcId="{8C66E9B3-B12D-4C23-A273-982D7F969BBC}" destId="{05513209-78F1-448C-82FA-B2785EC23FA2}" srcOrd="1" destOrd="0" parTransId="{2125FF98-D378-4F2A-ACEE-140F8B68D66F}" sibTransId="{983822D8-F065-4159-AEFB-B129090EF164}"/>
    <dgm:cxn modelId="{F5532611-EAD8-4BD3-AE09-B26E7F0AAE3F}" type="presOf" srcId="{EDDAAEF3-57DC-4779-86B1-A0FC8526C6CD}" destId="{12B01B48-696D-4B6E-A389-AFEAC3ACA8ED}" srcOrd="0" destOrd="0" presId="urn:diagrams.loki3.com/NumberedList"/>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00E5D46C-49A7-4C9F-85DE-08703DA8064C}" type="presParOf" srcId="{BDFB8683-95A4-4BBF-9344-3A0D69314DBB}" destId="{85038EDB-25C5-4D4E-ABE9-E631391CFDC0}" srcOrd="1" destOrd="0" presId="urn:diagrams.loki3.com/NumberedList"/>
    <dgm:cxn modelId="{1D158B45-3E24-4F9B-84CA-C89A1A157E4A}" type="presParOf" srcId="{BDFB8683-95A4-4BBF-9344-3A0D69314DBB}" destId="{B9EC4955-F8CE-42B0-ABEE-1928073CEE25}" srcOrd="2" destOrd="0" presId="urn:diagrams.loki3.com/NumberedList"/>
    <dgm:cxn modelId="{6BB5B8FF-F300-423B-A5DD-42A4A131D66B}" type="presParOf" srcId="{B9EC4955-F8CE-42B0-ABEE-1928073CEE25}" destId="{20BEFA03-6951-4A7C-A59E-41DEF89A1A38}" srcOrd="0" destOrd="0" presId="urn:diagrams.loki3.com/NumberedList"/>
    <dgm:cxn modelId="{818827BB-00A0-4038-BC7E-B105B90D9B03}" type="presParOf" srcId="{B9EC4955-F8CE-42B0-ABEE-1928073CEE25}" destId="{45392A94-85D4-4213-B167-8FDD4035D4D9}" srcOrd="1" destOrd="0" presId="urn:diagrams.loki3.com/NumberedList"/>
    <dgm:cxn modelId="{D37F7393-1E3B-47D5-AD8D-A97CC5D09680}" type="presParOf" srcId="{BDFB8683-95A4-4BBF-9344-3A0D69314DBB}" destId="{E222BDA4-7248-4377-8F8D-0BB39FCD4172}" srcOrd="3" destOrd="0" presId="urn:diagrams.loki3.com/NumberedList"/>
    <dgm:cxn modelId="{00CB71EB-008D-4D47-B89C-EEFAA1BD6256}" type="presParOf" srcId="{BDFB8683-95A4-4BBF-9344-3A0D69314DBB}" destId="{9CB7C94A-ECFC-4EE1-A149-2162BC188C4E}" srcOrd="4" destOrd="0" presId="urn:diagrams.loki3.com/NumberedList"/>
    <dgm:cxn modelId="{5F9AFB93-366B-4F2A-AFD7-5AD36EF2F873}" type="presParOf" srcId="{9CB7C94A-ECFC-4EE1-A149-2162BC188C4E}" destId="{F72381BE-65B3-4178-9A18-2504997C4105}" srcOrd="0" destOrd="0" presId="urn:diagrams.loki3.com/NumberedList"/>
    <dgm:cxn modelId="{B432CAF7-29CF-488B-9490-F1E1359CDF4B}" type="presParOf" srcId="{9CB7C94A-ECFC-4EE1-A149-2162BC188C4E}" destId="{12B01B48-696D-4B6E-A389-AFEAC3ACA8ED}"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E103745A-D9A1-42D2-A833-E55155915924}" type="doc">
      <dgm:prSet loTypeId="urn:microsoft.com/office/officeart/2005/8/layout/venn1" loCatId="relationship" qsTypeId="urn:microsoft.com/office/officeart/2005/8/quickstyle/3d4" qsCatId="3D" csTypeId="urn:microsoft.com/office/officeart/2005/8/colors/colorful1" csCatId="colorful"/>
      <dgm:spPr/>
      <dgm:t>
        <a:bodyPr/>
        <a:lstStyle/>
        <a:p>
          <a:endParaRPr lang="en-US"/>
        </a:p>
      </dgm:t>
    </dgm:pt>
    <dgm:pt modelId="{AB7002A5-CE11-4FE8-8361-8377D1E74E86}">
      <dgm:prSet/>
      <dgm:spPr/>
      <dgm:t>
        <a:bodyPr/>
        <a:lstStyle/>
        <a:p>
          <a:pPr rtl="0"/>
          <a:r>
            <a:rPr lang="en-US" smtClean="0"/>
            <a:t>EAP</a:t>
          </a:r>
          <a:endParaRPr lang="en-US"/>
        </a:p>
      </dgm:t>
    </dgm:pt>
    <dgm:pt modelId="{3843C684-F32F-4193-A506-91365F47E008}" type="parTrans" cxnId="{BA2351B4-5DA7-4EBC-B8CE-2EF5BADF1077}">
      <dgm:prSet/>
      <dgm:spPr/>
      <dgm:t>
        <a:bodyPr/>
        <a:lstStyle/>
        <a:p>
          <a:endParaRPr lang="en-US"/>
        </a:p>
      </dgm:t>
    </dgm:pt>
    <dgm:pt modelId="{770A92AC-DE5C-4623-97D0-1D92A5D19FB9}" type="sibTrans" cxnId="{BA2351B4-5DA7-4EBC-B8CE-2EF5BADF1077}">
      <dgm:prSet/>
      <dgm:spPr/>
      <dgm:t>
        <a:bodyPr/>
        <a:lstStyle/>
        <a:p>
          <a:endParaRPr lang="en-US"/>
        </a:p>
      </dgm:t>
    </dgm:pt>
    <dgm:pt modelId="{BBAFE4E6-4DCC-4B7F-90F6-9489E63A7E4C}">
      <dgm:prSet/>
      <dgm:spPr/>
      <dgm:t>
        <a:bodyPr/>
        <a:lstStyle/>
        <a:p>
          <a:pPr rtl="0"/>
          <a:r>
            <a:rPr lang="en-US" smtClean="0"/>
            <a:t>802.1X</a:t>
          </a:r>
          <a:endParaRPr lang="en-US"/>
        </a:p>
      </dgm:t>
    </dgm:pt>
    <dgm:pt modelId="{918A0D95-4068-40F2-8026-B7472D26E5A9}" type="parTrans" cxnId="{A702AFC2-4208-45EF-8421-3C4D07E51238}">
      <dgm:prSet/>
      <dgm:spPr/>
      <dgm:t>
        <a:bodyPr/>
        <a:lstStyle/>
        <a:p>
          <a:endParaRPr lang="en-US"/>
        </a:p>
      </dgm:t>
    </dgm:pt>
    <dgm:pt modelId="{119ED54F-20E2-468D-B1BF-979984EB83F9}" type="sibTrans" cxnId="{A702AFC2-4208-45EF-8421-3C4D07E51238}">
      <dgm:prSet/>
      <dgm:spPr/>
      <dgm:t>
        <a:bodyPr/>
        <a:lstStyle/>
        <a:p>
          <a:endParaRPr lang="en-US"/>
        </a:p>
      </dgm:t>
    </dgm:pt>
    <dgm:pt modelId="{F52C7D9E-71FF-4DE9-BE5F-4271C75FEE08}">
      <dgm:prSet/>
      <dgm:spPr/>
      <dgm:t>
        <a:bodyPr/>
        <a:lstStyle/>
        <a:p>
          <a:pPr rtl="0"/>
          <a:r>
            <a:rPr lang="en-US" smtClean="0"/>
            <a:t>RADIUS</a:t>
          </a:r>
          <a:endParaRPr lang="en-US"/>
        </a:p>
      </dgm:t>
    </dgm:pt>
    <dgm:pt modelId="{65E05C28-743F-40C3-81B7-C3795E878DDB}" type="parTrans" cxnId="{856E0197-3614-45D8-9755-D556C45698C0}">
      <dgm:prSet/>
      <dgm:spPr/>
      <dgm:t>
        <a:bodyPr/>
        <a:lstStyle/>
        <a:p>
          <a:endParaRPr lang="en-US"/>
        </a:p>
      </dgm:t>
    </dgm:pt>
    <dgm:pt modelId="{7AE48075-F88B-4DCC-A79D-0459307977A7}" type="sibTrans" cxnId="{856E0197-3614-45D8-9755-D556C45698C0}">
      <dgm:prSet/>
      <dgm:spPr/>
      <dgm:t>
        <a:bodyPr/>
        <a:lstStyle/>
        <a:p>
          <a:endParaRPr lang="en-US"/>
        </a:p>
      </dgm:t>
    </dgm:pt>
    <dgm:pt modelId="{37A2B3B5-5C23-4160-9D98-4D14A4350534}" type="pres">
      <dgm:prSet presAssocID="{E103745A-D9A1-42D2-A833-E55155915924}" presName="compositeShape" presStyleCnt="0">
        <dgm:presLayoutVars>
          <dgm:chMax val="7"/>
          <dgm:dir/>
          <dgm:resizeHandles val="exact"/>
        </dgm:presLayoutVars>
      </dgm:prSet>
      <dgm:spPr/>
      <dgm:t>
        <a:bodyPr/>
        <a:lstStyle/>
        <a:p>
          <a:endParaRPr lang="en-US"/>
        </a:p>
      </dgm:t>
    </dgm:pt>
    <dgm:pt modelId="{36BC11F3-11FF-47CC-9F37-25D89E1C3F41}" type="pres">
      <dgm:prSet presAssocID="{AB7002A5-CE11-4FE8-8361-8377D1E74E86}" presName="circ1" presStyleLbl="vennNode1" presStyleIdx="0" presStyleCnt="3"/>
      <dgm:spPr/>
      <dgm:t>
        <a:bodyPr/>
        <a:lstStyle/>
        <a:p>
          <a:endParaRPr lang="en-US"/>
        </a:p>
      </dgm:t>
    </dgm:pt>
    <dgm:pt modelId="{FD5394FD-BC0C-4D1C-A90B-15C90A54E62E}" type="pres">
      <dgm:prSet presAssocID="{AB7002A5-CE11-4FE8-8361-8377D1E74E86}" presName="circ1Tx" presStyleLbl="revTx" presStyleIdx="0" presStyleCnt="0">
        <dgm:presLayoutVars>
          <dgm:chMax val="0"/>
          <dgm:chPref val="0"/>
          <dgm:bulletEnabled val="1"/>
        </dgm:presLayoutVars>
      </dgm:prSet>
      <dgm:spPr/>
      <dgm:t>
        <a:bodyPr/>
        <a:lstStyle/>
        <a:p>
          <a:endParaRPr lang="en-US"/>
        </a:p>
      </dgm:t>
    </dgm:pt>
    <dgm:pt modelId="{E985B254-3D04-445F-A95A-16E30B917A29}" type="pres">
      <dgm:prSet presAssocID="{BBAFE4E6-4DCC-4B7F-90F6-9489E63A7E4C}" presName="circ2" presStyleLbl="vennNode1" presStyleIdx="1" presStyleCnt="3"/>
      <dgm:spPr/>
      <dgm:t>
        <a:bodyPr/>
        <a:lstStyle/>
        <a:p>
          <a:endParaRPr lang="en-US"/>
        </a:p>
      </dgm:t>
    </dgm:pt>
    <dgm:pt modelId="{7D966A76-CBAA-452D-A9BB-95C651CB7607}" type="pres">
      <dgm:prSet presAssocID="{BBAFE4E6-4DCC-4B7F-90F6-9489E63A7E4C}" presName="circ2Tx" presStyleLbl="revTx" presStyleIdx="0" presStyleCnt="0">
        <dgm:presLayoutVars>
          <dgm:chMax val="0"/>
          <dgm:chPref val="0"/>
          <dgm:bulletEnabled val="1"/>
        </dgm:presLayoutVars>
      </dgm:prSet>
      <dgm:spPr/>
      <dgm:t>
        <a:bodyPr/>
        <a:lstStyle/>
        <a:p>
          <a:endParaRPr lang="en-US"/>
        </a:p>
      </dgm:t>
    </dgm:pt>
    <dgm:pt modelId="{EF58EA08-06CE-4C0C-9D2A-7FC13F4B4F46}" type="pres">
      <dgm:prSet presAssocID="{F52C7D9E-71FF-4DE9-BE5F-4271C75FEE08}" presName="circ3" presStyleLbl="vennNode1" presStyleIdx="2" presStyleCnt="3"/>
      <dgm:spPr/>
      <dgm:t>
        <a:bodyPr/>
        <a:lstStyle/>
        <a:p>
          <a:endParaRPr lang="en-US"/>
        </a:p>
      </dgm:t>
    </dgm:pt>
    <dgm:pt modelId="{EA1387E3-4C1A-40EB-B719-8266C4430986}" type="pres">
      <dgm:prSet presAssocID="{F52C7D9E-71FF-4DE9-BE5F-4271C75FEE08}" presName="circ3Tx" presStyleLbl="revTx" presStyleIdx="0" presStyleCnt="0">
        <dgm:presLayoutVars>
          <dgm:chMax val="0"/>
          <dgm:chPref val="0"/>
          <dgm:bulletEnabled val="1"/>
        </dgm:presLayoutVars>
      </dgm:prSet>
      <dgm:spPr/>
      <dgm:t>
        <a:bodyPr/>
        <a:lstStyle/>
        <a:p>
          <a:endParaRPr lang="en-US"/>
        </a:p>
      </dgm:t>
    </dgm:pt>
  </dgm:ptLst>
  <dgm:cxnLst>
    <dgm:cxn modelId="{BA2351B4-5DA7-4EBC-B8CE-2EF5BADF1077}" srcId="{E103745A-D9A1-42D2-A833-E55155915924}" destId="{AB7002A5-CE11-4FE8-8361-8377D1E74E86}" srcOrd="0" destOrd="0" parTransId="{3843C684-F32F-4193-A506-91365F47E008}" sibTransId="{770A92AC-DE5C-4623-97D0-1D92A5D19FB9}"/>
    <dgm:cxn modelId="{D8DCE518-327A-4F66-8BC4-274DC424E2B4}" type="presOf" srcId="{F52C7D9E-71FF-4DE9-BE5F-4271C75FEE08}" destId="{EA1387E3-4C1A-40EB-B719-8266C4430986}" srcOrd="1" destOrd="0" presId="urn:microsoft.com/office/officeart/2005/8/layout/venn1"/>
    <dgm:cxn modelId="{A702AFC2-4208-45EF-8421-3C4D07E51238}" srcId="{E103745A-D9A1-42D2-A833-E55155915924}" destId="{BBAFE4E6-4DCC-4B7F-90F6-9489E63A7E4C}" srcOrd="1" destOrd="0" parTransId="{918A0D95-4068-40F2-8026-B7472D26E5A9}" sibTransId="{119ED54F-20E2-468D-B1BF-979984EB83F9}"/>
    <dgm:cxn modelId="{9EB04EBB-AAA4-4183-B758-DBFFF9101FD5}" type="presOf" srcId="{BBAFE4E6-4DCC-4B7F-90F6-9489E63A7E4C}" destId="{E985B254-3D04-445F-A95A-16E30B917A29}" srcOrd="0" destOrd="0" presId="urn:microsoft.com/office/officeart/2005/8/layout/venn1"/>
    <dgm:cxn modelId="{0AB90AFB-3A85-4D9A-BE9F-927283676C16}" type="presOf" srcId="{BBAFE4E6-4DCC-4B7F-90F6-9489E63A7E4C}" destId="{7D966A76-CBAA-452D-A9BB-95C651CB7607}" srcOrd="1" destOrd="0" presId="urn:microsoft.com/office/officeart/2005/8/layout/venn1"/>
    <dgm:cxn modelId="{597A06E2-3CBB-42F3-8844-1884CF836585}" type="presOf" srcId="{F52C7D9E-71FF-4DE9-BE5F-4271C75FEE08}" destId="{EF58EA08-06CE-4C0C-9D2A-7FC13F4B4F46}" srcOrd="0" destOrd="0" presId="urn:microsoft.com/office/officeart/2005/8/layout/venn1"/>
    <dgm:cxn modelId="{C7A73F5F-3BC7-48E9-8F8E-F54153F27936}" type="presOf" srcId="{AB7002A5-CE11-4FE8-8361-8377D1E74E86}" destId="{FD5394FD-BC0C-4D1C-A90B-15C90A54E62E}" srcOrd="1" destOrd="0" presId="urn:microsoft.com/office/officeart/2005/8/layout/venn1"/>
    <dgm:cxn modelId="{E0D4CA62-AEFE-4D70-8393-EF23373CFBF7}" type="presOf" srcId="{E103745A-D9A1-42D2-A833-E55155915924}" destId="{37A2B3B5-5C23-4160-9D98-4D14A4350534}" srcOrd="0" destOrd="0" presId="urn:microsoft.com/office/officeart/2005/8/layout/venn1"/>
    <dgm:cxn modelId="{856E0197-3614-45D8-9755-D556C45698C0}" srcId="{E103745A-D9A1-42D2-A833-E55155915924}" destId="{F52C7D9E-71FF-4DE9-BE5F-4271C75FEE08}" srcOrd="2" destOrd="0" parTransId="{65E05C28-743F-40C3-81B7-C3795E878DDB}" sibTransId="{7AE48075-F88B-4DCC-A79D-0459307977A7}"/>
    <dgm:cxn modelId="{98BA195B-FF0B-43D9-87A1-F174DD141151}" type="presOf" srcId="{AB7002A5-CE11-4FE8-8361-8377D1E74E86}" destId="{36BC11F3-11FF-47CC-9F37-25D89E1C3F41}" srcOrd="0" destOrd="0" presId="urn:microsoft.com/office/officeart/2005/8/layout/venn1"/>
    <dgm:cxn modelId="{C1CDB7CD-E58D-4C2B-92E1-A52DD019D343}" type="presParOf" srcId="{37A2B3B5-5C23-4160-9D98-4D14A4350534}" destId="{36BC11F3-11FF-47CC-9F37-25D89E1C3F41}" srcOrd="0" destOrd="0" presId="urn:microsoft.com/office/officeart/2005/8/layout/venn1"/>
    <dgm:cxn modelId="{A63DDD4E-7CFA-4DA9-8018-F2DE4260F714}" type="presParOf" srcId="{37A2B3B5-5C23-4160-9D98-4D14A4350534}" destId="{FD5394FD-BC0C-4D1C-A90B-15C90A54E62E}" srcOrd="1" destOrd="0" presId="urn:microsoft.com/office/officeart/2005/8/layout/venn1"/>
    <dgm:cxn modelId="{701DC446-BBF8-4A35-A84A-41E536F33C2B}" type="presParOf" srcId="{37A2B3B5-5C23-4160-9D98-4D14A4350534}" destId="{E985B254-3D04-445F-A95A-16E30B917A29}" srcOrd="2" destOrd="0" presId="urn:microsoft.com/office/officeart/2005/8/layout/venn1"/>
    <dgm:cxn modelId="{7CC614B9-A45E-411D-ACED-3B3C6B1AC88B}" type="presParOf" srcId="{37A2B3B5-5C23-4160-9D98-4D14A4350534}" destId="{7D966A76-CBAA-452D-A9BB-95C651CB7607}" srcOrd="3" destOrd="0" presId="urn:microsoft.com/office/officeart/2005/8/layout/venn1"/>
    <dgm:cxn modelId="{C6BB72A2-9C2D-4289-A3C1-1BA9DB0375FE}" type="presParOf" srcId="{37A2B3B5-5C23-4160-9D98-4D14A4350534}" destId="{EF58EA08-06CE-4C0C-9D2A-7FC13F4B4F46}" srcOrd="4" destOrd="0" presId="urn:microsoft.com/office/officeart/2005/8/layout/venn1"/>
    <dgm:cxn modelId="{B65D50F4-C657-4E5C-8FBE-3447FFAF2B05}" type="presParOf" srcId="{37A2B3B5-5C23-4160-9D98-4D14A4350534}" destId="{EA1387E3-4C1A-40EB-B719-8266C4430986}"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11150" y="-2377275"/>
          <a:ext cx="1392300" cy="7206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05740" tIns="137160" rIns="205740" bIns="137160" numCol="1" spcCol="1270" anchor="ctr" anchorCtr="0">
          <a:noAutofit/>
        </a:bodyPr>
        <a:lstStyle/>
        <a:p>
          <a:pPr lvl="0" algn="l" defTabSz="2400300">
            <a:lnSpc>
              <a:spcPct val="90000"/>
            </a:lnSpc>
            <a:spcBef>
              <a:spcPct val="0"/>
            </a:spcBef>
            <a:spcAft>
              <a:spcPct val="35000"/>
            </a:spcAft>
          </a:pPr>
          <a:r>
            <a:rPr lang="vi-VN" sz="5400" kern="1200" noProof="0" smtClean="0"/>
            <a:t>Giao thức PAP, CHAP</a:t>
          </a:r>
          <a:endParaRPr lang="vi-VN" sz="5400" kern="1200" noProof="0" dirty="0"/>
        </a:p>
      </dsp:txBody>
      <dsp:txXfrm rot="-5400000">
        <a:off x="1404000" y="597841"/>
        <a:ext cx="7138634" cy="1256368"/>
      </dsp:txXfrm>
    </dsp:sp>
    <dsp:sp modelId="{7D701CF5-2CC3-48B9-A656-E2968A10AA3B}">
      <dsp:nvSpPr>
        <dsp:cNvPr id="0" name=""/>
        <dsp:cNvSpPr/>
      </dsp:nvSpPr>
      <dsp:spPr>
        <a:xfrm>
          <a:off x="0" y="641025"/>
          <a:ext cx="1170000" cy="117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400300">
            <a:lnSpc>
              <a:spcPct val="90000"/>
            </a:lnSpc>
            <a:spcBef>
              <a:spcPct val="0"/>
            </a:spcBef>
            <a:spcAft>
              <a:spcPct val="35000"/>
            </a:spcAft>
          </a:pPr>
          <a:r>
            <a:rPr lang="vi-VN" sz="5400" b="1" kern="1200" noProof="0" smtClean="0"/>
            <a:t>1</a:t>
          </a:r>
          <a:endParaRPr lang="vi-VN" sz="5400" b="1" kern="1200" noProof="0"/>
        </a:p>
      </dsp:txBody>
      <dsp:txXfrm>
        <a:off x="171343" y="812368"/>
        <a:ext cx="827314" cy="827314"/>
      </dsp:txXfrm>
    </dsp:sp>
    <dsp:sp modelId="{20BEFA03-6951-4A7C-A59E-41DEF89A1A38}">
      <dsp:nvSpPr>
        <dsp:cNvPr id="0" name=""/>
        <dsp:cNvSpPr/>
      </dsp:nvSpPr>
      <dsp:spPr>
        <a:xfrm rot="5400000">
          <a:off x="4311150" y="-750974"/>
          <a:ext cx="1392300" cy="7206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28600" tIns="152400" rIns="228600" bIns="152400" numCol="1" spcCol="1270" anchor="ctr" anchorCtr="0">
          <a:noAutofit/>
        </a:bodyPr>
        <a:lstStyle/>
        <a:p>
          <a:pPr lvl="0" algn="l" defTabSz="2667000">
            <a:lnSpc>
              <a:spcPct val="90000"/>
            </a:lnSpc>
            <a:spcBef>
              <a:spcPct val="0"/>
            </a:spcBef>
            <a:spcAft>
              <a:spcPct val="35000"/>
            </a:spcAft>
          </a:pPr>
          <a:r>
            <a:rPr lang="vi-VN" sz="6000" kern="1200" noProof="0" smtClean="0"/>
            <a:t>Giao thức Kerberos</a:t>
          </a:r>
          <a:endParaRPr lang="vi-VN" sz="6000" kern="1200" noProof="0" dirty="0"/>
        </a:p>
      </dsp:txBody>
      <dsp:txXfrm rot="-5400000">
        <a:off x="1404000" y="2224142"/>
        <a:ext cx="7138634" cy="1256368"/>
      </dsp:txXfrm>
    </dsp:sp>
    <dsp:sp modelId="{45392A94-85D4-4213-B167-8FDD4035D4D9}">
      <dsp:nvSpPr>
        <dsp:cNvPr id="0" name=""/>
        <dsp:cNvSpPr/>
      </dsp:nvSpPr>
      <dsp:spPr>
        <a:xfrm>
          <a:off x="0" y="2267325"/>
          <a:ext cx="1170000" cy="117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400300">
            <a:lnSpc>
              <a:spcPct val="90000"/>
            </a:lnSpc>
            <a:spcBef>
              <a:spcPct val="0"/>
            </a:spcBef>
            <a:spcAft>
              <a:spcPct val="35000"/>
            </a:spcAft>
          </a:pPr>
          <a:r>
            <a:rPr lang="vi-VN" sz="5400" kern="1200" noProof="0" smtClean="0"/>
            <a:t>2</a:t>
          </a:r>
          <a:endParaRPr lang="vi-VN" sz="5400" kern="1200" noProof="0" dirty="0"/>
        </a:p>
      </dsp:txBody>
      <dsp:txXfrm>
        <a:off x="171343" y="2438668"/>
        <a:ext cx="827314" cy="827314"/>
      </dsp:txXfrm>
    </dsp:sp>
    <dsp:sp modelId="{F72381BE-65B3-4178-9A18-2504997C4105}">
      <dsp:nvSpPr>
        <dsp:cNvPr id="0" name=""/>
        <dsp:cNvSpPr/>
      </dsp:nvSpPr>
      <dsp:spPr>
        <a:xfrm rot="5400000">
          <a:off x="3963075" y="1223400"/>
          <a:ext cx="2088450" cy="7206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28600" tIns="152400" rIns="228600" bIns="152400" numCol="1" spcCol="1270" anchor="ctr" anchorCtr="0">
          <a:noAutofit/>
        </a:bodyPr>
        <a:lstStyle/>
        <a:p>
          <a:pPr lvl="0" algn="l" defTabSz="2667000">
            <a:lnSpc>
              <a:spcPct val="90000"/>
            </a:lnSpc>
            <a:spcBef>
              <a:spcPct val="0"/>
            </a:spcBef>
            <a:spcAft>
              <a:spcPct val="35000"/>
            </a:spcAft>
          </a:pPr>
          <a:r>
            <a:rPr lang="vi-VN" sz="6000" kern="1200" noProof="0" smtClean="0"/>
            <a:t>Giao thức EAP, 802.1X và RADIUS</a:t>
          </a:r>
          <a:endParaRPr lang="vi-VN" sz="6000" kern="1200" noProof="0" dirty="0"/>
        </a:p>
      </dsp:txBody>
      <dsp:txXfrm rot="-5400000">
        <a:off x="1404000" y="3884425"/>
        <a:ext cx="7104650" cy="1884550"/>
      </dsp:txXfrm>
    </dsp:sp>
    <dsp:sp modelId="{12B01B48-696D-4B6E-A389-AFEAC3ACA8ED}">
      <dsp:nvSpPr>
        <dsp:cNvPr id="0" name=""/>
        <dsp:cNvSpPr/>
      </dsp:nvSpPr>
      <dsp:spPr>
        <a:xfrm>
          <a:off x="0" y="4241700"/>
          <a:ext cx="1170000" cy="117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400300">
            <a:lnSpc>
              <a:spcPct val="90000"/>
            </a:lnSpc>
            <a:spcBef>
              <a:spcPct val="0"/>
            </a:spcBef>
            <a:spcAft>
              <a:spcPct val="35000"/>
            </a:spcAft>
          </a:pPr>
          <a:r>
            <a:rPr lang="vi-VN" sz="5400" kern="1200" noProof="0" smtClean="0"/>
            <a:t>3</a:t>
          </a:r>
          <a:endParaRPr lang="vi-VN" sz="5400" kern="1200" noProof="0" dirty="0"/>
        </a:p>
      </dsp:txBody>
      <dsp:txXfrm>
        <a:off x="171343" y="4413043"/>
        <a:ext cx="827314" cy="8273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11150" y="-2377275"/>
          <a:ext cx="1392300" cy="7206600"/>
        </a:xfrm>
        <a:prstGeom prst="round2SameRect">
          <a:avLst/>
        </a:prstGeom>
        <a:solidFill>
          <a:srgbClr val="00FF00"/>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05740" tIns="137160" rIns="205740" bIns="137160" numCol="1" spcCol="1270" anchor="ctr" anchorCtr="0">
          <a:noAutofit/>
        </a:bodyPr>
        <a:lstStyle/>
        <a:p>
          <a:pPr lvl="0" algn="l" defTabSz="2400300">
            <a:lnSpc>
              <a:spcPct val="90000"/>
            </a:lnSpc>
            <a:spcBef>
              <a:spcPct val="0"/>
            </a:spcBef>
            <a:spcAft>
              <a:spcPct val="35000"/>
            </a:spcAft>
          </a:pPr>
          <a:r>
            <a:rPr lang="vi-VN" sz="5400" kern="1200" noProof="0" smtClean="0"/>
            <a:t>Giao thức PAP, CHAP</a:t>
          </a:r>
          <a:endParaRPr lang="vi-VN" sz="5400" kern="1200" noProof="0" dirty="0"/>
        </a:p>
      </dsp:txBody>
      <dsp:txXfrm rot="-5400000">
        <a:off x="1404000" y="597841"/>
        <a:ext cx="7138634" cy="1256368"/>
      </dsp:txXfrm>
    </dsp:sp>
    <dsp:sp modelId="{7D701CF5-2CC3-48B9-A656-E2968A10AA3B}">
      <dsp:nvSpPr>
        <dsp:cNvPr id="0" name=""/>
        <dsp:cNvSpPr/>
      </dsp:nvSpPr>
      <dsp:spPr>
        <a:xfrm>
          <a:off x="0" y="641025"/>
          <a:ext cx="1170000" cy="1170000"/>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400300">
            <a:lnSpc>
              <a:spcPct val="90000"/>
            </a:lnSpc>
            <a:spcBef>
              <a:spcPct val="0"/>
            </a:spcBef>
            <a:spcAft>
              <a:spcPct val="35000"/>
            </a:spcAft>
          </a:pPr>
          <a:r>
            <a:rPr lang="vi-VN" sz="5400" b="1" kern="1200" noProof="0" smtClean="0"/>
            <a:t>1</a:t>
          </a:r>
          <a:endParaRPr lang="vi-VN" sz="5400" b="1" kern="1200" noProof="0"/>
        </a:p>
      </dsp:txBody>
      <dsp:txXfrm>
        <a:off x="171343" y="812368"/>
        <a:ext cx="827314" cy="827314"/>
      </dsp:txXfrm>
    </dsp:sp>
    <dsp:sp modelId="{20BEFA03-6951-4A7C-A59E-41DEF89A1A38}">
      <dsp:nvSpPr>
        <dsp:cNvPr id="0" name=""/>
        <dsp:cNvSpPr/>
      </dsp:nvSpPr>
      <dsp:spPr>
        <a:xfrm rot="5400000">
          <a:off x="4311150" y="-750974"/>
          <a:ext cx="1392300" cy="7206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28600" tIns="152400" rIns="228600" bIns="152400" numCol="1" spcCol="1270" anchor="ctr" anchorCtr="0">
          <a:noAutofit/>
        </a:bodyPr>
        <a:lstStyle/>
        <a:p>
          <a:pPr lvl="0" algn="l" defTabSz="2667000">
            <a:lnSpc>
              <a:spcPct val="90000"/>
            </a:lnSpc>
            <a:spcBef>
              <a:spcPct val="0"/>
            </a:spcBef>
            <a:spcAft>
              <a:spcPct val="35000"/>
            </a:spcAft>
          </a:pPr>
          <a:r>
            <a:rPr lang="vi-VN" sz="6000" kern="1200" noProof="0" smtClean="0"/>
            <a:t>Giao thức Kerberos</a:t>
          </a:r>
          <a:endParaRPr lang="vi-VN" sz="6000" kern="1200" noProof="0" dirty="0"/>
        </a:p>
      </dsp:txBody>
      <dsp:txXfrm rot="-5400000">
        <a:off x="1404000" y="2224142"/>
        <a:ext cx="7138634" cy="1256368"/>
      </dsp:txXfrm>
    </dsp:sp>
    <dsp:sp modelId="{45392A94-85D4-4213-B167-8FDD4035D4D9}">
      <dsp:nvSpPr>
        <dsp:cNvPr id="0" name=""/>
        <dsp:cNvSpPr/>
      </dsp:nvSpPr>
      <dsp:spPr>
        <a:xfrm>
          <a:off x="0" y="2267325"/>
          <a:ext cx="1170000" cy="117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400300">
            <a:lnSpc>
              <a:spcPct val="90000"/>
            </a:lnSpc>
            <a:spcBef>
              <a:spcPct val="0"/>
            </a:spcBef>
            <a:spcAft>
              <a:spcPct val="35000"/>
            </a:spcAft>
          </a:pPr>
          <a:r>
            <a:rPr lang="vi-VN" sz="5400" kern="1200" noProof="0" smtClean="0"/>
            <a:t>2</a:t>
          </a:r>
          <a:endParaRPr lang="vi-VN" sz="5400" kern="1200" noProof="0" dirty="0"/>
        </a:p>
      </dsp:txBody>
      <dsp:txXfrm>
        <a:off x="171343" y="2438668"/>
        <a:ext cx="827314" cy="827314"/>
      </dsp:txXfrm>
    </dsp:sp>
    <dsp:sp modelId="{F72381BE-65B3-4178-9A18-2504997C4105}">
      <dsp:nvSpPr>
        <dsp:cNvPr id="0" name=""/>
        <dsp:cNvSpPr/>
      </dsp:nvSpPr>
      <dsp:spPr>
        <a:xfrm rot="5400000">
          <a:off x="3963075" y="1223400"/>
          <a:ext cx="2088450" cy="7206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28600" tIns="152400" rIns="228600" bIns="152400" numCol="1" spcCol="1270" anchor="ctr" anchorCtr="0">
          <a:noAutofit/>
        </a:bodyPr>
        <a:lstStyle/>
        <a:p>
          <a:pPr lvl="0" algn="l" defTabSz="2667000">
            <a:lnSpc>
              <a:spcPct val="90000"/>
            </a:lnSpc>
            <a:spcBef>
              <a:spcPct val="0"/>
            </a:spcBef>
            <a:spcAft>
              <a:spcPct val="35000"/>
            </a:spcAft>
          </a:pPr>
          <a:r>
            <a:rPr lang="vi-VN" sz="6000" kern="1200" noProof="0" smtClean="0"/>
            <a:t>Giao thức EAP, 802.1X và RADIUS</a:t>
          </a:r>
          <a:endParaRPr lang="vi-VN" sz="6000" kern="1200" noProof="0" dirty="0"/>
        </a:p>
      </dsp:txBody>
      <dsp:txXfrm rot="-5400000">
        <a:off x="1404000" y="3884425"/>
        <a:ext cx="7104650" cy="1884550"/>
      </dsp:txXfrm>
    </dsp:sp>
    <dsp:sp modelId="{12B01B48-696D-4B6E-A389-AFEAC3ACA8ED}">
      <dsp:nvSpPr>
        <dsp:cNvPr id="0" name=""/>
        <dsp:cNvSpPr/>
      </dsp:nvSpPr>
      <dsp:spPr>
        <a:xfrm>
          <a:off x="0" y="4241700"/>
          <a:ext cx="1170000" cy="117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400300">
            <a:lnSpc>
              <a:spcPct val="90000"/>
            </a:lnSpc>
            <a:spcBef>
              <a:spcPct val="0"/>
            </a:spcBef>
            <a:spcAft>
              <a:spcPct val="35000"/>
            </a:spcAft>
          </a:pPr>
          <a:r>
            <a:rPr lang="vi-VN" sz="5400" kern="1200" noProof="0" smtClean="0"/>
            <a:t>3</a:t>
          </a:r>
          <a:endParaRPr lang="vi-VN" sz="5400" kern="1200" noProof="0" dirty="0"/>
        </a:p>
      </dsp:txBody>
      <dsp:txXfrm>
        <a:off x="171343" y="4413043"/>
        <a:ext cx="827314" cy="82731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11150" y="-2377275"/>
          <a:ext cx="1392300" cy="7206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05740" tIns="137160" rIns="205740" bIns="137160" numCol="1" spcCol="1270" anchor="ctr" anchorCtr="0">
          <a:noAutofit/>
        </a:bodyPr>
        <a:lstStyle/>
        <a:p>
          <a:pPr lvl="0" algn="l" defTabSz="2400300">
            <a:lnSpc>
              <a:spcPct val="90000"/>
            </a:lnSpc>
            <a:spcBef>
              <a:spcPct val="0"/>
            </a:spcBef>
            <a:spcAft>
              <a:spcPct val="35000"/>
            </a:spcAft>
          </a:pPr>
          <a:r>
            <a:rPr lang="vi-VN" sz="5400" kern="1200" noProof="0" smtClean="0"/>
            <a:t>Giao thức PAP, CHAP</a:t>
          </a:r>
          <a:endParaRPr lang="vi-VN" sz="5400" kern="1200" noProof="0" dirty="0"/>
        </a:p>
      </dsp:txBody>
      <dsp:txXfrm rot="-5400000">
        <a:off x="1404000" y="597841"/>
        <a:ext cx="7138634" cy="1256368"/>
      </dsp:txXfrm>
    </dsp:sp>
    <dsp:sp modelId="{7D701CF5-2CC3-48B9-A656-E2968A10AA3B}">
      <dsp:nvSpPr>
        <dsp:cNvPr id="0" name=""/>
        <dsp:cNvSpPr/>
      </dsp:nvSpPr>
      <dsp:spPr>
        <a:xfrm>
          <a:off x="0" y="641025"/>
          <a:ext cx="1170000" cy="117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400300">
            <a:lnSpc>
              <a:spcPct val="90000"/>
            </a:lnSpc>
            <a:spcBef>
              <a:spcPct val="0"/>
            </a:spcBef>
            <a:spcAft>
              <a:spcPct val="35000"/>
            </a:spcAft>
          </a:pPr>
          <a:r>
            <a:rPr lang="vi-VN" sz="5400" b="1" kern="1200" noProof="0" smtClean="0"/>
            <a:t>1</a:t>
          </a:r>
          <a:endParaRPr lang="vi-VN" sz="5400" b="1" kern="1200" noProof="0"/>
        </a:p>
      </dsp:txBody>
      <dsp:txXfrm>
        <a:off x="171343" y="812368"/>
        <a:ext cx="827314" cy="827314"/>
      </dsp:txXfrm>
    </dsp:sp>
    <dsp:sp modelId="{20BEFA03-6951-4A7C-A59E-41DEF89A1A38}">
      <dsp:nvSpPr>
        <dsp:cNvPr id="0" name=""/>
        <dsp:cNvSpPr/>
      </dsp:nvSpPr>
      <dsp:spPr>
        <a:xfrm rot="5400000">
          <a:off x="4311150" y="-750974"/>
          <a:ext cx="1392300" cy="7206600"/>
        </a:xfrm>
        <a:prstGeom prst="round2SameRect">
          <a:avLst/>
        </a:prstGeom>
        <a:solidFill>
          <a:srgbClr val="00FF00"/>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28600" tIns="152400" rIns="228600" bIns="152400" numCol="1" spcCol="1270" anchor="ctr" anchorCtr="0">
          <a:noAutofit/>
        </a:bodyPr>
        <a:lstStyle/>
        <a:p>
          <a:pPr lvl="0" algn="l" defTabSz="2667000">
            <a:lnSpc>
              <a:spcPct val="90000"/>
            </a:lnSpc>
            <a:spcBef>
              <a:spcPct val="0"/>
            </a:spcBef>
            <a:spcAft>
              <a:spcPct val="35000"/>
            </a:spcAft>
          </a:pPr>
          <a:r>
            <a:rPr lang="vi-VN" sz="6000" kern="1200" noProof="0" smtClean="0"/>
            <a:t>Giao thức Kerberos</a:t>
          </a:r>
          <a:endParaRPr lang="vi-VN" sz="6000" kern="1200" noProof="0" dirty="0"/>
        </a:p>
      </dsp:txBody>
      <dsp:txXfrm rot="-5400000">
        <a:off x="1404000" y="2224142"/>
        <a:ext cx="7138634" cy="1256368"/>
      </dsp:txXfrm>
    </dsp:sp>
    <dsp:sp modelId="{45392A94-85D4-4213-B167-8FDD4035D4D9}">
      <dsp:nvSpPr>
        <dsp:cNvPr id="0" name=""/>
        <dsp:cNvSpPr/>
      </dsp:nvSpPr>
      <dsp:spPr>
        <a:xfrm>
          <a:off x="0" y="2267325"/>
          <a:ext cx="1170000" cy="1170000"/>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400300">
            <a:lnSpc>
              <a:spcPct val="90000"/>
            </a:lnSpc>
            <a:spcBef>
              <a:spcPct val="0"/>
            </a:spcBef>
            <a:spcAft>
              <a:spcPct val="35000"/>
            </a:spcAft>
          </a:pPr>
          <a:r>
            <a:rPr lang="vi-VN" sz="5400" kern="1200" noProof="0" smtClean="0"/>
            <a:t>2</a:t>
          </a:r>
          <a:endParaRPr lang="vi-VN" sz="5400" kern="1200" noProof="0" dirty="0"/>
        </a:p>
      </dsp:txBody>
      <dsp:txXfrm>
        <a:off x="171343" y="2438668"/>
        <a:ext cx="827314" cy="827314"/>
      </dsp:txXfrm>
    </dsp:sp>
    <dsp:sp modelId="{F72381BE-65B3-4178-9A18-2504997C4105}">
      <dsp:nvSpPr>
        <dsp:cNvPr id="0" name=""/>
        <dsp:cNvSpPr/>
      </dsp:nvSpPr>
      <dsp:spPr>
        <a:xfrm rot="5400000">
          <a:off x="3963075" y="1223400"/>
          <a:ext cx="2088450" cy="7206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28600" tIns="152400" rIns="228600" bIns="152400" numCol="1" spcCol="1270" anchor="ctr" anchorCtr="0">
          <a:noAutofit/>
        </a:bodyPr>
        <a:lstStyle/>
        <a:p>
          <a:pPr lvl="0" algn="l" defTabSz="2667000">
            <a:lnSpc>
              <a:spcPct val="90000"/>
            </a:lnSpc>
            <a:spcBef>
              <a:spcPct val="0"/>
            </a:spcBef>
            <a:spcAft>
              <a:spcPct val="35000"/>
            </a:spcAft>
          </a:pPr>
          <a:r>
            <a:rPr lang="vi-VN" sz="6000" kern="1200" noProof="0" smtClean="0"/>
            <a:t>Giao thức EAP, 802.1X và RADIUS</a:t>
          </a:r>
          <a:endParaRPr lang="vi-VN" sz="6000" kern="1200" noProof="0" dirty="0"/>
        </a:p>
      </dsp:txBody>
      <dsp:txXfrm rot="-5400000">
        <a:off x="1404000" y="3884425"/>
        <a:ext cx="7104650" cy="1884550"/>
      </dsp:txXfrm>
    </dsp:sp>
    <dsp:sp modelId="{12B01B48-696D-4B6E-A389-AFEAC3ACA8ED}">
      <dsp:nvSpPr>
        <dsp:cNvPr id="0" name=""/>
        <dsp:cNvSpPr/>
      </dsp:nvSpPr>
      <dsp:spPr>
        <a:xfrm>
          <a:off x="0" y="4241700"/>
          <a:ext cx="1170000" cy="117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400300">
            <a:lnSpc>
              <a:spcPct val="90000"/>
            </a:lnSpc>
            <a:spcBef>
              <a:spcPct val="0"/>
            </a:spcBef>
            <a:spcAft>
              <a:spcPct val="35000"/>
            </a:spcAft>
          </a:pPr>
          <a:r>
            <a:rPr lang="vi-VN" sz="5400" kern="1200" noProof="0" smtClean="0"/>
            <a:t>3</a:t>
          </a:r>
          <a:endParaRPr lang="vi-VN" sz="5400" kern="1200" noProof="0" dirty="0"/>
        </a:p>
      </dsp:txBody>
      <dsp:txXfrm>
        <a:off x="171343" y="4413043"/>
        <a:ext cx="827314" cy="82731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11150" y="-2377275"/>
          <a:ext cx="1392300" cy="7206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05740" tIns="137160" rIns="205740" bIns="137160" numCol="1" spcCol="1270" anchor="ctr" anchorCtr="0">
          <a:noAutofit/>
        </a:bodyPr>
        <a:lstStyle/>
        <a:p>
          <a:pPr lvl="0" algn="l" defTabSz="2400300">
            <a:lnSpc>
              <a:spcPct val="90000"/>
            </a:lnSpc>
            <a:spcBef>
              <a:spcPct val="0"/>
            </a:spcBef>
            <a:spcAft>
              <a:spcPct val="35000"/>
            </a:spcAft>
          </a:pPr>
          <a:r>
            <a:rPr lang="vi-VN" sz="5400" kern="1200" noProof="0" smtClean="0"/>
            <a:t>Giao thức PAP, CHAP</a:t>
          </a:r>
          <a:endParaRPr lang="vi-VN" sz="5400" kern="1200" noProof="0" dirty="0"/>
        </a:p>
      </dsp:txBody>
      <dsp:txXfrm rot="-5400000">
        <a:off x="1404000" y="597841"/>
        <a:ext cx="7138634" cy="1256368"/>
      </dsp:txXfrm>
    </dsp:sp>
    <dsp:sp modelId="{7D701CF5-2CC3-48B9-A656-E2968A10AA3B}">
      <dsp:nvSpPr>
        <dsp:cNvPr id="0" name=""/>
        <dsp:cNvSpPr/>
      </dsp:nvSpPr>
      <dsp:spPr>
        <a:xfrm>
          <a:off x="0" y="641025"/>
          <a:ext cx="1170000" cy="117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400300">
            <a:lnSpc>
              <a:spcPct val="90000"/>
            </a:lnSpc>
            <a:spcBef>
              <a:spcPct val="0"/>
            </a:spcBef>
            <a:spcAft>
              <a:spcPct val="35000"/>
            </a:spcAft>
          </a:pPr>
          <a:r>
            <a:rPr lang="vi-VN" sz="5400" b="1" kern="1200" noProof="0" smtClean="0"/>
            <a:t>1</a:t>
          </a:r>
          <a:endParaRPr lang="vi-VN" sz="5400" b="1" kern="1200" noProof="0"/>
        </a:p>
      </dsp:txBody>
      <dsp:txXfrm>
        <a:off x="171343" y="812368"/>
        <a:ext cx="827314" cy="827314"/>
      </dsp:txXfrm>
    </dsp:sp>
    <dsp:sp modelId="{20BEFA03-6951-4A7C-A59E-41DEF89A1A38}">
      <dsp:nvSpPr>
        <dsp:cNvPr id="0" name=""/>
        <dsp:cNvSpPr/>
      </dsp:nvSpPr>
      <dsp:spPr>
        <a:xfrm rot="5400000">
          <a:off x="4311150" y="-750974"/>
          <a:ext cx="1392300" cy="7206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28600" tIns="152400" rIns="228600" bIns="152400" numCol="1" spcCol="1270" anchor="ctr" anchorCtr="0">
          <a:noAutofit/>
        </a:bodyPr>
        <a:lstStyle/>
        <a:p>
          <a:pPr lvl="0" algn="l" defTabSz="2667000">
            <a:lnSpc>
              <a:spcPct val="90000"/>
            </a:lnSpc>
            <a:spcBef>
              <a:spcPct val="0"/>
            </a:spcBef>
            <a:spcAft>
              <a:spcPct val="35000"/>
            </a:spcAft>
          </a:pPr>
          <a:r>
            <a:rPr lang="vi-VN" sz="6000" kern="1200" noProof="0" smtClean="0"/>
            <a:t>Giao thức Kerberos</a:t>
          </a:r>
          <a:endParaRPr lang="vi-VN" sz="6000" kern="1200" noProof="0" dirty="0"/>
        </a:p>
      </dsp:txBody>
      <dsp:txXfrm rot="-5400000">
        <a:off x="1404000" y="2224142"/>
        <a:ext cx="7138634" cy="1256368"/>
      </dsp:txXfrm>
    </dsp:sp>
    <dsp:sp modelId="{45392A94-85D4-4213-B167-8FDD4035D4D9}">
      <dsp:nvSpPr>
        <dsp:cNvPr id="0" name=""/>
        <dsp:cNvSpPr/>
      </dsp:nvSpPr>
      <dsp:spPr>
        <a:xfrm>
          <a:off x="0" y="2267325"/>
          <a:ext cx="1170000" cy="117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400300">
            <a:lnSpc>
              <a:spcPct val="90000"/>
            </a:lnSpc>
            <a:spcBef>
              <a:spcPct val="0"/>
            </a:spcBef>
            <a:spcAft>
              <a:spcPct val="35000"/>
            </a:spcAft>
          </a:pPr>
          <a:r>
            <a:rPr lang="vi-VN" sz="5400" kern="1200" noProof="0" smtClean="0"/>
            <a:t>2</a:t>
          </a:r>
          <a:endParaRPr lang="vi-VN" sz="5400" kern="1200" noProof="0" dirty="0"/>
        </a:p>
      </dsp:txBody>
      <dsp:txXfrm>
        <a:off x="171343" y="2438668"/>
        <a:ext cx="827314" cy="827314"/>
      </dsp:txXfrm>
    </dsp:sp>
    <dsp:sp modelId="{F72381BE-65B3-4178-9A18-2504997C4105}">
      <dsp:nvSpPr>
        <dsp:cNvPr id="0" name=""/>
        <dsp:cNvSpPr/>
      </dsp:nvSpPr>
      <dsp:spPr>
        <a:xfrm rot="5400000">
          <a:off x="3963075" y="1223400"/>
          <a:ext cx="2088450" cy="7206600"/>
        </a:xfrm>
        <a:prstGeom prst="round2SameRect">
          <a:avLst/>
        </a:prstGeom>
        <a:solidFill>
          <a:srgbClr val="00FF00"/>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28600" tIns="152400" rIns="228600" bIns="152400" numCol="1" spcCol="1270" anchor="ctr" anchorCtr="0">
          <a:noAutofit/>
        </a:bodyPr>
        <a:lstStyle/>
        <a:p>
          <a:pPr lvl="0" algn="l" defTabSz="2667000">
            <a:lnSpc>
              <a:spcPct val="90000"/>
            </a:lnSpc>
            <a:spcBef>
              <a:spcPct val="0"/>
            </a:spcBef>
            <a:spcAft>
              <a:spcPct val="35000"/>
            </a:spcAft>
          </a:pPr>
          <a:r>
            <a:rPr lang="vi-VN" sz="6000" kern="1200" noProof="0" smtClean="0"/>
            <a:t>Giao thức EAP, 802.1X và RADIUS</a:t>
          </a:r>
          <a:endParaRPr lang="vi-VN" sz="6000" kern="1200" noProof="0" dirty="0"/>
        </a:p>
      </dsp:txBody>
      <dsp:txXfrm rot="-5400000">
        <a:off x="1404000" y="3884425"/>
        <a:ext cx="7104650" cy="1884550"/>
      </dsp:txXfrm>
    </dsp:sp>
    <dsp:sp modelId="{12B01B48-696D-4B6E-A389-AFEAC3ACA8ED}">
      <dsp:nvSpPr>
        <dsp:cNvPr id="0" name=""/>
        <dsp:cNvSpPr/>
      </dsp:nvSpPr>
      <dsp:spPr>
        <a:xfrm>
          <a:off x="0" y="4241700"/>
          <a:ext cx="1170000" cy="1170000"/>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400300">
            <a:lnSpc>
              <a:spcPct val="90000"/>
            </a:lnSpc>
            <a:spcBef>
              <a:spcPct val="0"/>
            </a:spcBef>
            <a:spcAft>
              <a:spcPct val="35000"/>
            </a:spcAft>
          </a:pPr>
          <a:r>
            <a:rPr lang="vi-VN" sz="5400" kern="1200" noProof="0" smtClean="0"/>
            <a:t>3</a:t>
          </a:r>
          <a:endParaRPr lang="vi-VN" sz="5400" kern="1200" noProof="0" dirty="0"/>
        </a:p>
      </dsp:txBody>
      <dsp:txXfrm>
        <a:off x="171343" y="4413043"/>
        <a:ext cx="827314" cy="82731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BC11F3-11FF-47CC-9F37-25D89E1C3F41}">
      <dsp:nvSpPr>
        <dsp:cNvPr id="0" name=""/>
        <dsp:cNvSpPr/>
      </dsp:nvSpPr>
      <dsp:spPr>
        <a:xfrm>
          <a:off x="2720340" y="77152"/>
          <a:ext cx="3703320" cy="3703320"/>
        </a:xfrm>
        <a:prstGeom prst="ellipse">
          <a:avLst/>
        </a:prstGeom>
        <a:solidFill>
          <a:schemeClr val="accent2">
            <a:alpha val="5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489200" rtl="0">
            <a:lnSpc>
              <a:spcPct val="90000"/>
            </a:lnSpc>
            <a:spcBef>
              <a:spcPct val="0"/>
            </a:spcBef>
            <a:spcAft>
              <a:spcPct val="35000"/>
            </a:spcAft>
          </a:pPr>
          <a:r>
            <a:rPr lang="en-US" sz="5600" kern="1200" smtClean="0"/>
            <a:t>EAP</a:t>
          </a:r>
          <a:endParaRPr lang="en-US" sz="5600" kern="1200"/>
        </a:p>
      </dsp:txBody>
      <dsp:txXfrm>
        <a:off x="3214116" y="725233"/>
        <a:ext cx="2715768" cy="1666494"/>
      </dsp:txXfrm>
    </dsp:sp>
    <dsp:sp modelId="{E985B254-3D04-445F-A95A-16E30B917A29}">
      <dsp:nvSpPr>
        <dsp:cNvPr id="0" name=""/>
        <dsp:cNvSpPr/>
      </dsp:nvSpPr>
      <dsp:spPr>
        <a:xfrm>
          <a:off x="4056621" y="2391727"/>
          <a:ext cx="3703320" cy="3703320"/>
        </a:xfrm>
        <a:prstGeom prst="ellipse">
          <a:avLst/>
        </a:prstGeom>
        <a:solidFill>
          <a:schemeClr val="accent3">
            <a:alpha val="5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489200" rtl="0">
            <a:lnSpc>
              <a:spcPct val="90000"/>
            </a:lnSpc>
            <a:spcBef>
              <a:spcPct val="0"/>
            </a:spcBef>
            <a:spcAft>
              <a:spcPct val="35000"/>
            </a:spcAft>
          </a:pPr>
          <a:r>
            <a:rPr lang="en-US" sz="5600" kern="1200" smtClean="0"/>
            <a:t>802.1X</a:t>
          </a:r>
          <a:endParaRPr lang="en-US" sz="5600" kern="1200"/>
        </a:p>
      </dsp:txBody>
      <dsp:txXfrm>
        <a:off x="5189220" y="3348418"/>
        <a:ext cx="2221992" cy="2036826"/>
      </dsp:txXfrm>
    </dsp:sp>
    <dsp:sp modelId="{EF58EA08-06CE-4C0C-9D2A-7FC13F4B4F46}">
      <dsp:nvSpPr>
        <dsp:cNvPr id="0" name=""/>
        <dsp:cNvSpPr/>
      </dsp:nvSpPr>
      <dsp:spPr>
        <a:xfrm>
          <a:off x="1384058" y="2391727"/>
          <a:ext cx="3703320" cy="3703320"/>
        </a:xfrm>
        <a:prstGeom prst="ellipse">
          <a:avLst/>
        </a:prstGeom>
        <a:solidFill>
          <a:schemeClr val="accent4">
            <a:alpha val="5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489200" rtl="0">
            <a:lnSpc>
              <a:spcPct val="90000"/>
            </a:lnSpc>
            <a:spcBef>
              <a:spcPct val="0"/>
            </a:spcBef>
            <a:spcAft>
              <a:spcPct val="35000"/>
            </a:spcAft>
          </a:pPr>
          <a:r>
            <a:rPr lang="en-US" sz="5600" kern="1200" smtClean="0"/>
            <a:t>RADIUS</a:t>
          </a:r>
          <a:endParaRPr lang="en-US" sz="5600" kern="1200"/>
        </a:p>
      </dsp:txBody>
      <dsp:txXfrm>
        <a:off x="1732788" y="3348418"/>
        <a:ext cx="2221992" cy="2036826"/>
      </dsp:txXfrm>
    </dsp:sp>
  </dsp:spTree>
</dsp:drawing>
</file>

<file path=ppt/diagrams/layout1.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2.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3.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4.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D69EAC2-54E7-48A0-90A2-D840D132A8F4}" type="datetimeFigureOut">
              <a:rPr lang="ru-RU" smtClean="0"/>
              <a:t>23.04.2020</a:t>
            </a:fld>
            <a:endParaRPr lang="ru-RU"/>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8B1A0DB-1EAA-4C53-B789-915FAA4AD919}" type="slidenum">
              <a:rPr lang="ru-RU" smtClean="0"/>
              <a:t>‹#›</a:t>
            </a:fld>
            <a:endParaRPr lang="ru-RU"/>
          </a:p>
        </p:txBody>
      </p:sp>
    </p:spTree>
    <p:extLst>
      <p:ext uri="{BB962C8B-B14F-4D97-AF65-F5344CB8AC3E}">
        <p14:creationId xmlns:p14="http://schemas.microsoft.com/office/powerpoint/2010/main" val="40540620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681965-FCAA-4097-8FD4-122EC1DCA7FF}" type="datetimeFigureOut">
              <a:rPr lang="ru-RU" smtClean="0"/>
              <a:t>23.04.2020</a:t>
            </a:fld>
            <a:endParaRPr lang="ru-R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1F8C0C-5812-497D-B352-B5908CC200C0}" type="slidenum">
              <a:rPr lang="ru-RU" smtClean="0"/>
              <a:t>‹#›</a:t>
            </a:fld>
            <a:endParaRPr lang="ru-RU"/>
          </a:p>
        </p:txBody>
      </p:sp>
    </p:spTree>
    <p:extLst>
      <p:ext uri="{BB962C8B-B14F-4D97-AF65-F5344CB8AC3E}">
        <p14:creationId xmlns:p14="http://schemas.microsoft.com/office/powerpoint/2010/main" val="3269041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wifipentesting.blogspot.com/2017/02/eap-md5-challenge-authentication.html" TargetMode="External"/><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1</a:t>
            </a:fld>
            <a:endParaRPr lang="ru-RU"/>
          </a:p>
        </p:txBody>
      </p:sp>
    </p:spTree>
    <p:extLst>
      <p:ext uri="{BB962C8B-B14F-4D97-AF65-F5344CB8AC3E}">
        <p14:creationId xmlns:p14="http://schemas.microsoft.com/office/powerpoint/2010/main" val="6761792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C023:</a:t>
            </a:r>
            <a:r>
              <a:rPr lang="en-US" baseline="0" smtClean="0"/>
              <a:t> PAP</a:t>
            </a:r>
          </a:p>
          <a:p>
            <a:r>
              <a:rPr lang="en-US" baseline="0" smtClean="0"/>
              <a:t>01 </a:t>
            </a:r>
            <a:r>
              <a:rPr lang="en-US" baseline="0" smtClean="0">
                <a:sym typeface="Wingdings" panose="05000000000000000000" pitchFamily="2" charset="2"/>
              </a:rPr>
              <a:t> Authentication Request</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15</a:t>
            </a:fld>
            <a:endParaRPr lang="ru-RU"/>
          </a:p>
        </p:txBody>
      </p:sp>
    </p:spTree>
    <p:extLst>
      <p:ext uri="{BB962C8B-B14F-4D97-AF65-F5344CB8AC3E}">
        <p14:creationId xmlns:p14="http://schemas.microsoft.com/office/powerpoint/2010/main" val="22243034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C023:</a:t>
            </a:r>
            <a:r>
              <a:rPr lang="en-US" baseline="0" smtClean="0"/>
              <a:t> PAP</a:t>
            </a:r>
          </a:p>
          <a:p>
            <a:r>
              <a:rPr lang="en-US" baseline="0" smtClean="0"/>
              <a:t>01 </a:t>
            </a:r>
            <a:r>
              <a:rPr lang="en-US" baseline="0" smtClean="0">
                <a:sym typeface="Wingdings" panose="05000000000000000000" pitchFamily="2" charset="2"/>
              </a:rPr>
              <a:t> Authentication Request</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16</a:t>
            </a:fld>
            <a:endParaRPr lang="ru-RU"/>
          </a:p>
        </p:txBody>
      </p:sp>
    </p:spTree>
    <p:extLst>
      <p:ext uri="{BB962C8B-B14F-4D97-AF65-F5344CB8AC3E}">
        <p14:creationId xmlns:p14="http://schemas.microsoft.com/office/powerpoint/2010/main" val="29583606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
            </a:pPr>
            <a:r>
              <a:rPr lang="en-US" smtClean="0"/>
              <a:t>PAP được</a:t>
            </a:r>
            <a:r>
              <a:rPr lang="en-US" baseline="0" smtClean="0"/>
              <a:t> sử dụng trong PPP, tức là ở tầng datalink. Mà ở tầng này thì kết nối là node-to-node (khác với end-to-end như ở các tầng cao hơn) nên hình dung về khả năng chặn thu trên đường truyền sẽ khó hơn. Slide này cho thấy kết nối node-to-node vẫn có thể thực hiện với khoảng cách hàng chục km </a:t>
            </a:r>
            <a:r>
              <a:rPr lang="vi-VN" baseline="0" smtClean="0"/>
              <a:t>và đi qua các thiết bị của bên thứ ba, từ đó làm rõ khả năng chặn thu trên đường truyền đối với PAP.</a:t>
            </a:r>
          </a:p>
          <a:p>
            <a:pPr marL="171450" indent="-171450">
              <a:buFont typeface="Wingdings" panose="05000000000000000000" pitchFamily="2" charset="2"/>
              <a:buChar char="§"/>
            </a:pPr>
            <a:r>
              <a:rPr lang="vi-VN" baseline="0" smtClean="0"/>
              <a:t>Mặt khác, giao thức PPP có thể được đóng gói vào một giao thức ở tầng cao hơn (GRE), như các slide trước minh họa dữ liệu chặn thu dữ liệu PAP bằng Wireshark mà các node lại có địa chỉ IP (!!!!) nên việc bị chặn thu là hoàn toàn có thể.</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17</a:t>
            </a:fld>
            <a:endParaRPr lang="ru-RU"/>
          </a:p>
        </p:txBody>
      </p:sp>
    </p:spTree>
    <p:extLst>
      <p:ext uri="{BB962C8B-B14F-4D97-AF65-F5344CB8AC3E}">
        <p14:creationId xmlns:p14="http://schemas.microsoft.com/office/powerpoint/2010/main" val="23693634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Nếu</a:t>
            </a:r>
            <a:r>
              <a:rPr lang="en-US" baseline="0" smtClean="0"/>
              <a:t> trong cấu hình PPP có yêu cầu xác thực bằng </a:t>
            </a:r>
            <a:r>
              <a:rPr lang="vi-VN" baseline="0" smtClean="0"/>
              <a:t>CH</a:t>
            </a:r>
            <a:r>
              <a:rPr lang="en-US" baseline="0" smtClean="0"/>
              <a:t>AP thì giao thức </a:t>
            </a:r>
            <a:r>
              <a:rPr lang="vi-VN" baseline="0" smtClean="0"/>
              <a:t>CH</a:t>
            </a:r>
            <a:r>
              <a:rPr lang="en-US" baseline="0" smtClean="0"/>
              <a:t>AP sẽ được thực thi sau khi kết nối LCP được thiết lập.</a:t>
            </a:r>
          </a:p>
          <a:p>
            <a:r>
              <a:rPr lang="en-US" baseline="0" smtClean="0"/>
              <a:t>Hình này chỉ nhằm mục đích cho thấy vị trí của </a:t>
            </a:r>
            <a:r>
              <a:rPr lang="vi-VN" baseline="0" smtClean="0"/>
              <a:t>CH</a:t>
            </a:r>
            <a:r>
              <a:rPr lang="en-US" baseline="0" smtClean="0"/>
              <a:t>AP trong PPP, không thực sự quan trọng.</a:t>
            </a:r>
            <a:endParaRPr lang="en-US" smtClean="0"/>
          </a:p>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20</a:t>
            </a:fld>
            <a:endParaRPr lang="ru-RU"/>
          </a:p>
        </p:txBody>
      </p:sp>
    </p:spTree>
    <p:extLst>
      <p:ext uri="{BB962C8B-B14F-4D97-AF65-F5344CB8AC3E}">
        <p14:creationId xmlns:p14="http://schemas.microsoft.com/office/powerpoint/2010/main" val="21062136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21</a:t>
            </a:fld>
            <a:endParaRPr lang="ru-RU"/>
          </a:p>
        </p:txBody>
      </p:sp>
    </p:spTree>
    <p:extLst>
      <p:ext uri="{BB962C8B-B14F-4D97-AF65-F5344CB8AC3E}">
        <p14:creationId xmlns:p14="http://schemas.microsoft.com/office/powerpoint/2010/main" val="13469988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25</a:t>
            </a:fld>
            <a:endParaRPr lang="ru-RU"/>
          </a:p>
        </p:txBody>
      </p:sp>
    </p:spTree>
    <p:extLst>
      <p:ext uri="{BB962C8B-B14F-4D97-AF65-F5344CB8AC3E}">
        <p14:creationId xmlns:p14="http://schemas.microsoft.com/office/powerpoint/2010/main" val="24908340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Nguồn:</a:t>
            </a:r>
            <a:r>
              <a:rPr lang="vi-VN" baseline="0" smtClean="0"/>
              <a:t> </a:t>
            </a:r>
            <a:r>
              <a:rPr lang="en-US" smtClean="0"/>
              <a:t>https://medium.com/@robert.broeckelmann/kerberos-wireshark-captures-a-windows-login-example-151fabf3375a</a:t>
            </a:r>
            <a:endParaRPr lang="vi-VN" smtClean="0"/>
          </a:p>
          <a:p>
            <a:r>
              <a:rPr lang="vi-VN" smtClean="0"/>
              <a:t>"...</a:t>
            </a:r>
            <a:r>
              <a:rPr lang="vi-VN" baseline="0" smtClean="0"/>
              <a:t> và  4, 5" là vì trên thị trường chỉ dùng phiên bản 4 và 5.</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26</a:t>
            </a:fld>
            <a:endParaRPr lang="ru-RU"/>
          </a:p>
        </p:txBody>
      </p:sp>
    </p:spTree>
    <p:extLst>
      <p:ext uri="{BB962C8B-B14F-4D97-AF65-F5344CB8AC3E}">
        <p14:creationId xmlns:p14="http://schemas.microsoft.com/office/powerpoint/2010/main" val="19349958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Xác</a:t>
            </a:r>
            <a:r>
              <a:rPr lang="vi-VN" baseline="0" smtClean="0"/>
              <a:t> thực trong Kerberos là dựa trên giao thức Needham-Schroeder, do vậy, cần trình bày giao thức này trước khi trình bày Kerberos.</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27</a:t>
            </a:fld>
            <a:endParaRPr lang="ru-RU"/>
          </a:p>
        </p:txBody>
      </p:sp>
    </p:spTree>
    <p:extLst>
      <p:ext uri="{BB962C8B-B14F-4D97-AF65-F5344CB8AC3E}">
        <p14:creationId xmlns:p14="http://schemas.microsoft.com/office/powerpoint/2010/main" val="30945269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40</a:t>
            </a:fld>
            <a:endParaRPr lang="ru-RU"/>
          </a:p>
        </p:txBody>
      </p:sp>
    </p:spTree>
    <p:extLst>
      <p:ext uri="{BB962C8B-B14F-4D97-AF65-F5344CB8AC3E}">
        <p14:creationId xmlns:p14="http://schemas.microsoft.com/office/powerpoint/2010/main" val="16506787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Với</a:t>
            </a:r>
            <a:r>
              <a:rPr lang="en-US" baseline="0" smtClean="0"/>
              <a:t> Kerberos v4, AS không cần xác thực User trước khi cấp vé TGT (vì cho rằng chỉ có User tương ứng mới giải mã được thông điệp thứ nhất để tìm ra K</a:t>
            </a:r>
            <a:r>
              <a:rPr lang="en-US" baseline="-25000" smtClean="0"/>
              <a:t>C_TGS</a:t>
            </a:r>
            <a:r>
              <a:rPr lang="en-US" baseline="0" smtClean="0"/>
              <a:t>). Còn trong Kerberoos v5 thì AS có thể (nhưng không mặc định) yêu cầu User phải xác thực trước khi được cấp vé.</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42</a:t>
            </a:fld>
            <a:endParaRPr lang="ru-RU"/>
          </a:p>
        </p:txBody>
      </p:sp>
    </p:spTree>
    <p:extLst>
      <p:ext uri="{BB962C8B-B14F-4D97-AF65-F5344CB8AC3E}">
        <p14:creationId xmlns:p14="http://schemas.microsoft.com/office/powerpoint/2010/main" val="31158396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2</a:t>
            </a:fld>
            <a:endParaRPr lang="ru-RU"/>
          </a:p>
        </p:txBody>
      </p:sp>
    </p:spTree>
    <p:extLst>
      <p:ext uri="{BB962C8B-B14F-4D97-AF65-F5344CB8AC3E}">
        <p14:creationId xmlns:p14="http://schemas.microsoft.com/office/powerpoint/2010/main" val="21788178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47</a:t>
            </a:fld>
            <a:endParaRPr lang="ru-RU"/>
          </a:p>
        </p:txBody>
      </p:sp>
    </p:spTree>
    <p:extLst>
      <p:ext uri="{BB962C8B-B14F-4D97-AF65-F5344CB8AC3E}">
        <p14:creationId xmlns:p14="http://schemas.microsoft.com/office/powerpoint/2010/main" val="9841910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Tx/>
              <a:buChar char="-"/>
            </a:pPr>
            <a:r>
              <a:rPr lang="en-US" sz="1200" kern="1200" dirty="0" smtClean="0">
                <a:solidFill>
                  <a:schemeClr val="tx1"/>
                </a:solidFill>
                <a:effectLst/>
                <a:latin typeface="Arial" charset="0"/>
                <a:ea typeface="+mn-ea"/>
                <a:cs typeface="+mn-cs"/>
              </a:rPr>
              <a:t>EAP </a:t>
            </a:r>
            <a:r>
              <a:rPr lang="en-US" sz="1200" kern="1200" dirty="0" err="1" smtClean="0">
                <a:solidFill>
                  <a:schemeClr val="tx1"/>
                </a:solidFill>
                <a:effectLst/>
                <a:latin typeface="Arial" charset="0"/>
                <a:ea typeface="+mn-ea"/>
                <a:cs typeface="+mn-cs"/>
              </a:rPr>
              <a:t>không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đòi</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hỏi</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phía</a:t>
            </a:r>
            <a:r>
              <a:rPr lang="en-US" sz="1200" kern="1200" dirty="0" smtClean="0">
                <a:solidFill>
                  <a:schemeClr val="tx1"/>
                </a:solidFill>
                <a:effectLst/>
                <a:latin typeface="Arial" charset="0"/>
                <a:ea typeface="+mn-ea"/>
                <a:cs typeface="+mn-cs"/>
              </a:rPr>
              <a:t> authenticator </a:t>
            </a:r>
            <a:r>
              <a:rPr lang="en-US" sz="1200" kern="1200" dirty="0" err="1" smtClean="0">
                <a:solidFill>
                  <a:schemeClr val="tx1"/>
                </a:solidFill>
                <a:effectLst/>
                <a:latin typeface="Arial" charset="0"/>
                <a:ea typeface="+mn-ea"/>
                <a:cs typeface="+mn-cs"/>
              </a:rPr>
              <a:t>cần</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phải</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biết</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phía</a:t>
            </a:r>
            <a:r>
              <a:rPr lang="en-US" sz="1200" kern="1200" dirty="0" smtClean="0">
                <a:solidFill>
                  <a:schemeClr val="tx1"/>
                </a:solidFill>
                <a:effectLst/>
                <a:latin typeface="Arial" charset="0"/>
                <a:ea typeface="+mn-ea"/>
                <a:cs typeface="+mn-cs"/>
              </a:rPr>
              <a:t> client </a:t>
            </a:r>
            <a:r>
              <a:rPr lang="en-US" sz="1200" kern="1200" dirty="0" err="1" smtClean="0">
                <a:solidFill>
                  <a:schemeClr val="tx1"/>
                </a:solidFill>
                <a:effectLst/>
                <a:latin typeface="Arial" charset="0"/>
                <a:ea typeface="+mn-ea"/>
                <a:cs typeface="+mn-cs"/>
              </a:rPr>
              <a:t>sử</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dụng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phương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thức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xác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thực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nào</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thay</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vào</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đó</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nó</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cho</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phép</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sử</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dụng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một</a:t>
            </a:r>
            <a:r>
              <a:rPr lang="en-US" sz="1200" kern="1200" dirty="0" smtClean="0">
                <a:solidFill>
                  <a:schemeClr val="tx1"/>
                </a:solidFill>
                <a:effectLst/>
                <a:latin typeface="Arial" charset="0"/>
                <a:ea typeface="+mn-ea"/>
                <a:cs typeface="+mn-cs"/>
              </a:rPr>
              <a:t> server </a:t>
            </a:r>
            <a:r>
              <a:rPr lang="en-US" sz="1200" kern="1200" dirty="0" err="1" smtClean="0">
                <a:solidFill>
                  <a:schemeClr val="tx1"/>
                </a:solidFill>
                <a:effectLst/>
                <a:latin typeface="Arial" charset="0"/>
                <a:ea typeface="+mn-ea"/>
                <a:cs typeface="+mn-cs"/>
              </a:rPr>
              <a:t>xác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thực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đứng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sau</a:t>
            </a:r>
            <a:r>
              <a:rPr lang="en-US" sz="1200" kern="1200" dirty="0" smtClean="0">
                <a:solidFill>
                  <a:schemeClr val="tx1"/>
                </a:solidFill>
                <a:effectLst/>
                <a:latin typeface="Arial" charset="0"/>
                <a:ea typeface="+mn-ea"/>
                <a:cs typeface="+mn-cs"/>
              </a:rPr>
              <a:t> authenticator </a:t>
            </a:r>
            <a:r>
              <a:rPr lang="en-US" sz="1200" kern="1200" dirty="0" err="1" smtClean="0">
                <a:solidFill>
                  <a:schemeClr val="tx1"/>
                </a:solidFill>
                <a:effectLst/>
                <a:latin typeface="Arial" charset="0"/>
                <a:ea typeface="+mn-ea"/>
                <a:cs typeface="+mn-cs"/>
              </a:rPr>
              <a:t>để</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thực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hiện</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các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thủ</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tục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kiểm</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tra</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định</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danh</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của</a:t>
            </a:r>
            <a:r>
              <a:rPr lang="en-US" sz="1200" kern="1200" dirty="0" smtClean="0">
                <a:solidFill>
                  <a:schemeClr val="tx1"/>
                </a:solidFill>
                <a:effectLst/>
                <a:latin typeface="Arial" charset="0"/>
                <a:ea typeface="+mn-ea"/>
                <a:cs typeface="+mn-cs"/>
              </a:rPr>
              <a:t> client </a:t>
            </a:r>
            <a:r>
              <a:rPr lang="en-US" sz="1200" kern="1200" dirty="0" err="1" smtClean="0">
                <a:solidFill>
                  <a:schemeClr val="tx1"/>
                </a:solidFill>
                <a:effectLst/>
                <a:latin typeface="Arial" charset="0"/>
                <a:ea typeface="+mn-ea"/>
                <a:cs typeface="+mn-cs"/>
              </a:rPr>
              <a:t>thay</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cho</a:t>
            </a:r>
            <a:r>
              <a:rPr lang="en-US" sz="1200" kern="1200" dirty="0" smtClean="0">
                <a:solidFill>
                  <a:schemeClr val="tx1"/>
                </a:solidFill>
                <a:effectLst/>
                <a:latin typeface="Arial" charset="0"/>
                <a:ea typeface="+mn-ea"/>
                <a:cs typeface="+mn-cs"/>
              </a:rPr>
              <a:t> authenticator. </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sz="1200" kern="1200" dirty="0" smtClean="0">
                <a:solidFill>
                  <a:schemeClr val="tx1"/>
                </a:solidFill>
                <a:effectLst/>
                <a:latin typeface="Arial" charset="0"/>
                <a:ea typeface="+mn-ea"/>
                <a:cs typeface="+mn-cs"/>
              </a:rPr>
              <a:t>Server </a:t>
            </a:r>
            <a:r>
              <a:rPr lang="en-US" sz="1200" kern="1200" dirty="0" err="1" smtClean="0">
                <a:solidFill>
                  <a:schemeClr val="tx1"/>
                </a:solidFill>
                <a:effectLst/>
                <a:latin typeface="Arial" charset="0"/>
                <a:ea typeface="+mn-ea"/>
                <a:cs typeface="+mn-cs"/>
              </a:rPr>
              <a:t>xác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thực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này</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sẽ</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được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cài</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đặt</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một</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vài</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hoặc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tất</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cả</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các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phương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thức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xác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thực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được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sử</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dụng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để</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xác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thực</a:t>
            </a:r>
            <a:r>
              <a:rPr lang="en-US" sz="1200" kern="1200" dirty="0" smtClean="0">
                <a:solidFill>
                  <a:schemeClr val="tx1"/>
                </a:solidFill>
                <a:effectLst/>
                <a:latin typeface="Arial" charset="0"/>
                <a:ea typeface="+mn-ea"/>
                <a:cs typeface="+mn-cs"/>
              </a:rPr>
              <a:t> client. </a:t>
            </a:r>
            <a:r>
              <a:rPr lang="en-US" sz="1200" kern="1200" dirty="0" err="1" smtClean="0">
                <a:solidFill>
                  <a:schemeClr val="tx1"/>
                </a:solidFill>
                <a:effectLst/>
                <a:latin typeface="Arial" charset="0"/>
                <a:ea typeface="+mn-ea"/>
                <a:cs typeface="+mn-cs"/>
              </a:rPr>
              <a:t>Khi</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đó</a:t>
            </a:r>
            <a:r>
              <a:rPr lang="en-US" sz="1200" kern="1200" dirty="0" smtClean="0">
                <a:solidFill>
                  <a:schemeClr val="tx1"/>
                </a:solidFill>
                <a:effectLst/>
                <a:latin typeface="Arial" charset="0"/>
                <a:ea typeface="+mn-ea"/>
                <a:cs typeface="+mn-cs"/>
              </a:rPr>
              <a:t> authenticator </a:t>
            </a:r>
            <a:r>
              <a:rPr lang="en-US" sz="1200" kern="1200" dirty="0" err="1" smtClean="0">
                <a:solidFill>
                  <a:schemeClr val="tx1"/>
                </a:solidFill>
                <a:effectLst/>
                <a:latin typeface="Arial" charset="0"/>
                <a:ea typeface="+mn-ea"/>
                <a:cs typeface="+mn-cs"/>
              </a:rPr>
              <a:t>sẽ</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đóng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vai</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trò</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chuyển</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tiếp</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tất</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cả</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các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thông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báo</a:t>
            </a:r>
            <a:r>
              <a:rPr lang="en-US" sz="1200" kern="1200" dirty="0" smtClean="0">
                <a:solidFill>
                  <a:schemeClr val="tx1"/>
                </a:solidFill>
                <a:effectLst/>
                <a:latin typeface="Arial" charset="0"/>
                <a:ea typeface="+mn-ea"/>
                <a:cs typeface="+mn-cs"/>
              </a:rPr>
              <a:t> EAP </a:t>
            </a:r>
            <a:r>
              <a:rPr lang="en-US" sz="1200" kern="1200" dirty="0" err="1" smtClean="0">
                <a:solidFill>
                  <a:schemeClr val="tx1"/>
                </a:solidFill>
                <a:effectLst/>
                <a:latin typeface="Arial" charset="0"/>
                <a:ea typeface="+mn-ea"/>
                <a:cs typeface="+mn-cs"/>
              </a:rPr>
              <a:t>giữa</a:t>
            </a:r>
            <a:r>
              <a:rPr lang="en-US" sz="1200" kern="1200" dirty="0" smtClean="0">
                <a:solidFill>
                  <a:schemeClr val="tx1"/>
                </a:solidFill>
                <a:effectLst/>
                <a:latin typeface="Arial" charset="0"/>
                <a:ea typeface="+mn-ea"/>
                <a:cs typeface="+mn-cs"/>
              </a:rPr>
              <a:t> client </a:t>
            </a:r>
            <a:r>
              <a:rPr lang="en-US" sz="1200" kern="1200" dirty="0" err="1" smtClean="0">
                <a:solidFill>
                  <a:schemeClr val="tx1"/>
                </a:solidFill>
                <a:effectLst/>
                <a:latin typeface="Arial" charset="0"/>
                <a:ea typeface="+mn-ea"/>
                <a:cs typeface="+mn-cs"/>
              </a:rPr>
              <a:t>và</a:t>
            </a:r>
            <a:r>
              <a:rPr lang="en-US" sz="1200" kern="1200" dirty="0" smtClean="0">
                <a:solidFill>
                  <a:schemeClr val="tx1"/>
                </a:solidFill>
                <a:effectLst/>
                <a:latin typeface="Arial" charset="0"/>
                <a:ea typeface="+mn-ea"/>
                <a:cs typeface="+mn-cs"/>
              </a:rPr>
              <a:t> server </a:t>
            </a:r>
            <a:r>
              <a:rPr lang="en-US" sz="1200" kern="1200" dirty="0" err="1" smtClean="0">
                <a:solidFill>
                  <a:schemeClr val="tx1"/>
                </a:solidFill>
                <a:effectLst/>
                <a:latin typeface="Arial" charset="0"/>
                <a:ea typeface="+mn-ea"/>
                <a:cs typeface="+mn-cs"/>
              </a:rPr>
              <a:t>xác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thực</a:t>
            </a:r>
            <a:r>
              <a:rPr lang="en-US" sz="1200" kern="1200" dirty="0" smtClean="0">
                <a:solidFill>
                  <a:schemeClr val="tx1"/>
                </a:solidFill>
                <a:effectLst/>
                <a:latin typeface="Arial" charset="0"/>
                <a:ea typeface="+mn-ea"/>
                <a:cs typeface="+mn-cs"/>
              </a:rPr>
              <a:t>. </a:t>
            </a:r>
          </a:p>
          <a:p>
            <a:pPr marL="171450" indent="-171450">
              <a:buFontTx/>
              <a:buChar char="-"/>
            </a:pPr>
            <a:endParaRPr lang="en-US" sz="1200" kern="1200" dirty="0" smtClean="0">
              <a:solidFill>
                <a:schemeClr val="tx1"/>
              </a:solidFill>
              <a:effectLst/>
              <a:latin typeface="Arial" charset="0"/>
              <a:ea typeface="+mn-ea"/>
              <a:cs typeface="+mn-cs"/>
            </a:endParaRPr>
          </a:p>
          <a:p>
            <a:endParaRPr lang="en-US" dirty="0"/>
          </a:p>
        </p:txBody>
      </p:sp>
      <p:sp>
        <p:nvSpPr>
          <p:cNvPr id="4" name="Номер слайда 3"/>
          <p:cNvSpPr>
            <a:spLocks noGrp="1"/>
          </p:cNvSpPr>
          <p:nvPr>
            <p:ph type="sldNum" sz="quarter" idx="10"/>
          </p:nvPr>
        </p:nvSpPr>
        <p:spPr/>
        <p:txBody>
          <a:bodyPr/>
          <a:lstStyle/>
          <a:p>
            <a:pPr>
              <a:defRPr/>
            </a:pPr>
            <a:fld id="{E327399B-60DD-450C-B854-24E76EE13E00}" type="slidenum">
              <a:rPr lang="en-US" smtClean="0"/>
              <a:pPr>
                <a:defRPr/>
              </a:pPr>
              <a:t>50</a:t>
            </a:fld>
            <a:endParaRPr lang="en-US"/>
          </a:p>
        </p:txBody>
      </p:sp>
    </p:spTree>
    <p:extLst>
      <p:ext uri="{BB962C8B-B14F-4D97-AF65-F5344CB8AC3E}">
        <p14:creationId xmlns:p14="http://schemas.microsoft.com/office/powerpoint/2010/main" val="5626623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Code =1/2 </a:t>
            </a:r>
            <a:r>
              <a:rPr lang="en-US" dirty="0" err="1" smtClean="0"/>
              <a:t>tức</a:t>
            </a:r>
            <a:r>
              <a:rPr lang="en-US" baseline="0" dirty="0" smtClean="0"/>
              <a:t> </a:t>
            </a:r>
            <a:r>
              <a:rPr lang="en-US" baseline="0" dirty="0" err="1" smtClean="0"/>
              <a:t>là</a:t>
            </a:r>
            <a:r>
              <a:rPr lang="en-US" baseline="0" dirty="0" smtClean="0"/>
              <a:t> Request/Response</a:t>
            </a:r>
          </a:p>
          <a:p>
            <a:endParaRPr lang="en-US" dirty="0" smtClean="0"/>
          </a:p>
          <a:p>
            <a:r>
              <a:rPr lang="en-US" dirty="0" err="1" smtClean="0"/>
              <a:t>Lưu</a:t>
            </a:r>
            <a:r>
              <a:rPr lang="en-US" baseline="0" dirty="0" smtClean="0"/>
              <a:t> ý </a:t>
            </a:r>
            <a:r>
              <a:rPr lang="en-US" baseline="0" dirty="0" err="1" smtClean="0"/>
              <a:t>phương</a:t>
            </a:r>
            <a:r>
              <a:rPr lang="en-US" baseline="0" dirty="0" smtClean="0"/>
              <a:t> </a:t>
            </a:r>
            <a:r>
              <a:rPr lang="en-US" baseline="0" dirty="0" err="1" smtClean="0"/>
              <a:t>thức</a:t>
            </a:r>
            <a:r>
              <a:rPr lang="en-US" baseline="0" dirty="0" smtClean="0"/>
              <a:t> </a:t>
            </a:r>
            <a:r>
              <a:rPr lang="en-US" baseline="0" dirty="0" err="1" smtClean="0"/>
              <a:t>xác</a:t>
            </a:r>
            <a:r>
              <a:rPr lang="en-US" baseline="0" dirty="0" smtClean="0"/>
              <a:t> </a:t>
            </a:r>
            <a:r>
              <a:rPr lang="en-US" baseline="0" dirty="0" err="1" smtClean="0"/>
              <a:t>thực</a:t>
            </a:r>
            <a:r>
              <a:rPr lang="en-US" baseline="0" dirty="0" smtClean="0"/>
              <a:t> (authentication method) </a:t>
            </a:r>
            <a:r>
              <a:rPr lang="en-US" baseline="0" dirty="0" err="1" smtClean="0"/>
              <a:t>không</a:t>
            </a:r>
            <a:r>
              <a:rPr lang="en-US" baseline="0" dirty="0" smtClean="0"/>
              <a:t> </a:t>
            </a:r>
            <a:r>
              <a:rPr lang="en-US" baseline="0" dirty="0" err="1" smtClean="0"/>
              <a:t>nhất</a:t>
            </a:r>
            <a:r>
              <a:rPr lang="en-US" baseline="0" dirty="0" smtClean="0"/>
              <a:t> </a:t>
            </a:r>
            <a:r>
              <a:rPr lang="en-US" baseline="0" dirty="0" err="1" smtClean="0"/>
              <a:t>thiết</a:t>
            </a:r>
            <a:r>
              <a:rPr lang="en-US" baseline="0" dirty="0" smtClean="0"/>
              <a:t> </a:t>
            </a:r>
            <a:r>
              <a:rPr lang="en-US" baseline="0" dirty="0" err="1" smtClean="0"/>
              <a:t>là</a:t>
            </a:r>
            <a:r>
              <a:rPr lang="en-US" baseline="0" dirty="0" smtClean="0"/>
              <a:t> </a:t>
            </a:r>
            <a:r>
              <a:rPr lang="en-US" baseline="0" dirty="0" err="1" smtClean="0"/>
              <a:t>giao</a:t>
            </a:r>
            <a:r>
              <a:rPr lang="en-US" baseline="0" dirty="0" smtClean="0"/>
              <a:t> </a:t>
            </a:r>
            <a:r>
              <a:rPr lang="en-US" baseline="0" dirty="0" err="1" smtClean="0"/>
              <a:t>thức</a:t>
            </a:r>
            <a:r>
              <a:rPr lang="en-US" baseline="0" dirty="0" smtClean="0"/>
              <a:t> </a:t>
            </a:r>
            <a:r>
              <a:rPr lang="en-US" baseline="0" dirty="0" err="1" smtClean="0"/>
              <a:t>xác</a:t>
            </a:r>
            <a:r>
              <a:rPr lang="en-US" baseline="0" dirty="0" smtClean="0"/>
              <a:t> </a:t>
            </a:r>
            <a:r>
              <a:rPr lang="en-US" baseline="0" dirty="0" err="1" smtClean="0"/>
              <a:t>thực</a:t>
            </a:r>
            <a:r>
              <a:rPr lang="en-US" baseline="0" dirty="0" smtClean="0"/>
              <a:t>, </a:t>
            </a:r>
            <a:r>
              <a:rPr lang="en-US" baseline="0" dirty="0" err="1" smtClean="0"/>
              <a:t>chẳng</a:t>
            </a:r>
            <a:r>
              <a:rPr lang="en-US" baseline="0" dirty="0" smtClean="0"/>
              <a:t> </a:t>
            </a:r>
            <a:r>
              <a:rPr lang="en-US" baseline="0" dirty="0" err="1" smtClean="0"/>
              <a:t>hạn</a:t>
            </a:r>
            <a:r>
              <a:rPr lang="en-US" baseline="0" dirty="0" smtClean="0"/>
              <a:t> MD5.</a:t>
            </a:r>
          </a:p>
          <a:p>
            <a:r>
              <a:rPr lang="en-US" baseline="0" dirty="0" err="1" smtClean="0"/>
              <a:t>Ví</a:t>
            </a:r>
            <a:r>
              <a:rPr lang="en-US" baseline="0" dirty="0" smtClean="0"/>
              <a:t> </a:t>
            </a:r>
            <a:r>
              <a:rPr lang="en-US" baseline="0" dirty="0" err="1" smtClean="0"/>
              <a:t>dụ</a:t>
            </a:r>
            <a:r>
              <a:rPr lang="en-US" baseline="0" dirty="0" smtClean="0"/>
              <a:t>: </a:t>
            </a:r>
          </a:p>
          <a:p>
            <a:r>
              <a:rPr lang="en-US" baseline="0" dirty="0" smtClean="0"/>
              <a:t>EAP-MD5 </a:t>
            </a:r>
            <a:r>
              <a:rPr lang="en-US" baseline="0" dirty="0" err="1" smtClean="0"/>
              <a:t>là</a:t>
            </a:r>
            <a:r>
              <a:rPr lang="en-US" baseline="0" dirty="0" smtClean="0"/>
              <a:t> </a:t>
            </a:r>
            <a:r>
              <a:rPr lang="en-US" baseline="0" dirty="0" err="1" smtClean="0"/>
              <a:t>phương</a:t>
            </a:r>
            <a:r>
              <a:rPr lang="en-US" baseline="0" dirty="0" smtClean="0"/>
              <a:t> </a:t>
            </a:r>
            <a:r>
              <a:rPr lang="en-US" baseline="0" dirty="0" err="1" smtClean="0"/>
              <a:t>thức</a:t>
            </a:r>
            <a:r>
              <a:rPr lang="en-US" baseline="0" dirty="0" smtClean="0"/>
              <a:t> </a:t>
            </a:r>
            <a:r>
              <a:rPr lang="en-US" baseline="0" dirty="0" err="1" smtClean="0"/>
              <a:t>bắt</a:t>
            </a:r>
            <a:r>
              <a:rPr lang="en-US" baseline="0" dirty="0" smtClean="0"/>
              <a:t> </a:t>
            </a:r>
            <a:r>
              <a:rPr lang="en-US" baseline="0" dirty="0" err="1" smtClean="0"/>
              <a:t>buộc</a:t>
            </a:r>
            <a:r>
              <a:rPr lang="en-US" baseline="0" dirty="0" smtClean="0"/>
              <a:t>, </a:t>
            </a:r>
            <a:r>
              <a:rPr lang="en-US" baseline="0" dirty="0" err="1" smtClean="0"/>
              <a:t>thực</a:t>
            </a:r>
            <a:r>
              <a:rPr lang="en-US" baseline="0" dirty="0" smtClean="0"/>
              <a:t> </a:t>
            </a:r>
            <a:r>
              <a:rPr lang="en-US" baseline="0" dirty="0" err="1" smtClean="0"/>
              <a:t>thi</a:t>
            </a:r>
            <a:r>
              <a:rPr lang="en-US" baseline="0" dirty="0" smtClean="0"/>
              <a:t> </a:t>
            </a:r>
            <a:r>
              <a:rPr lang="en-US" baseline="0" dirty="0" err="1" smtClean="0"/>
              <a:t>giao</a:t>
            </a:r>
            <a:r>
              <a:rPr lang="en-US" baseline="0" dirty="0" smtClean="0"/>
              <a:t> </a:t>
            </a:r>
            <a:r>
              <a:rPr lang="en-US" baseline="0" dirty="0" err="1" smtClean="0"/>
              <a:t>thức</a:t>
            </a:r>
            <a:r>
              <a:rPr lang="en-US" baseline="0" dirty="0" smtClean="0"/>
              <a:t> CHAP</a:t>
            </a:r>
          </a:p>
          <a:p>
            <a:r>
              <a:rPr lang="en-US" baseline="0" dirty="0" smtClean="0"/>
              <a:t>Request: Challenge</a:t>
            </a:r>
          </a:p>
          <a:p>
            <a:r>
              <a:rPr lang="en-US" baseline="0" dirty="0" smtClean="0"/>
              <a:t>Response: MD5(identifier, Share secret, Challenge)</a:t>
            </a:r>
          </a:p>
          <a:p>
            <a:endParaRPr lang="en-US" dirty="0" smtClean="0"/>
          </a:p>
          <a:p>
            <a:r>
              <a:rPr lang="en-US" dirty="0" smtClean="0"/>
              <a:t>EAP-TLS </a:t>
            </a:r>
            <a:r>
              <a:rPr lang="en-US" dirty="0" err="1" smtClean="0"/>
              <a:t>sử</a:t>
            </a:r>
            <a:r>
              <a:rPr lang="en-US" baseline="0" dirty="0" smtClean="0"/>
              <a:t> </a:t>
            </a:r>
            <a:r>
              <a:rPr lang="en-US" baseline="0" dirty="0" err="1" smtClean="0"/>
              <a:t>dụng</a:t>
            </a:r>
            <a:r>
              <a:rPr lang="en-US" baseline="0" dirty="0" smtClean="0"/>
              <a:t> </a:t>
            </a:r>
            <a:r>
              <a:rPr lang="en-US" baseline="0" dirty="0" err="1" smtClean="0"/>
              <a:t>xác</a:t>
            </a:r>
            <a:r>
              <a:rPr lang="en-US" baseline="0" dirty="0" smtClean="0"/>
              <a:t> </a:t>
            </a:r>
            <a:r>
              <a:rPr lang="en-US" baseline="0" dirty="0" err="1" smtClean="0"/>
              <a:t>thực</a:t>
            </a:r>
            <a:r>
              <a:rPr lang="en-US" baseline="0" dirty="0" smtClean="0"/>
              <a:t> TLS</a:t>
            </a:r>
          </a:p>
          <a:p>
            <a:r>
              <a:rPr lang="en-US" baseline="0" dirty="0" smtClean="0"/>
              <a:t>EAP-TTLS( Tunnel TLS): </a:t>
            </a:r>
            <a:r>
              <a:rPr lang="en-US" baseline="0" dirty="0" err="1" smtClean="0"/>
              <a:t>Xác</a:t>
            </a:r>
            <a:r>
              <a:rPr lang="en-US" baseline="0" dirty="0" smtClean="0"/>
              <a:t> </a:t>
            </a:r>
            <a:r>
              <a:rPr lang="en-US" baseline="0" dirty="0" err="1" smtClean="0"/>
              <a:t>thực</a:t>
            </a:r>
            <a:r>
              <a:rPr lang="en-US" baseline="0" dirty="0" smtClean="0"/>
              <a:t> client </a:t>
            </a:r>
            <a:r>
              <a:rPr lang="en-US" baseline="0" dirty="0" err="1" smtClean="0"/>
              <a:t>được</a:t>
            </a:r>
            <a:r>
              <a:rPr lang="en-US" baseline="0" dirty="0" smtClean="0"/>
              <a:t> </a:t>
            </a:r>
            <a:r>
              <a:rPr lang="en-US" baseline="0" dirty="0" err="1" smtClean="0"/>
              <a:t>tạo</a:t>
            </a:r>
            <a:r>
              <a:rPr lang="en-US" baseline="0" dirty="0" smtClean="0"/>
              <a:t> </a:t>
            </a:r>
            <a:r>
              <a:rPr lang="en-US" baseline="0" dirty="0" err="1" smtClean="0"/>
              <a:t>hầm</a:t>
            </a:r>
            <a:r>
              <a:rPr lang="en-US" baseline="0" dirty="0" smtClean="0"/>
              <a:t> </a:t>
            </a:r>
            <a:r>
              <a:rPr lang="en-US" baseline="0" dirty="0" err="1" smtClean="0"/>
              <a:t>trong</a:t>
            </a:r>
            <a:r>
              <a:rPr lang="en-US" baseline="0" dirty="0" smtClean="0"/>
              <a:t> TLS</a:t>
            </a:r>
          </a:p>
          <a:p>
            <a:r>
              <a:rPr lang="en-US" baseline="0" dirty="0" smtClean="0"/>
              <a:t>EAP-PEAP(protected EAP): </a:t>
            </a:r>
            <a:r>
              <a:rPr lang="en-US" baseline="0" dirty="0" err="1" smtClean="0"/>
              <a:t>Thể</a:t>
            </a:r>
            <a:r>
              <a:rPr lang="en-US" baseline="0" dirty="0" smtClean="0"/>
              <a:t> </a:t>
            </a:r>
            <a:r>
              <a:rPr lang="en-US" baseline="0" dirty="0" err="1" smtClean="0"/>
              <a:t>hiện</a:t>
            </a:r>
            <a:r>
              <a:rPr lang="en-US" baseline="0" dirty="0" smtClean="0"/>
              <a:t> EAP </a:t>
            </a:r>
            <a:r>
              <a:rPr lang="en-US" baseline="0" dirty="0" err="1" smtClean="0"/>
              <a:t>bên</a:t>
            </a:r>
            <a:r>
              <a:rPr lang="en-US" baseline="0" dirty="0" smtClean="0"/>
              <a:t> </a:t>
            </a:r>
            <a:r>
              <a:rPr lang="en-US" baseline="0" dirty="0" err="1" smtClean="0"/>
              <a:t>trong</a:t>
            </a:r>
            <a:r>
              <a:rPr lang="en-US" baseline="0" dirty="0" smtClean="0"/>
              <a:t> </a:t>
            </a:r>
            <a:r>
              <a:rPr lang="en-US" baseline="0" dirty="0" err="1" smtClean="0"/>
              <a:t>được</a:t>
            </a:r>
            <a:r>
              <a:rPr lang="en-US" baseline="0" dirty="0" smtClean="0"/>
              <a:t> </a:t>
            </a:r>
            <a:r>
              <a:rPr lang="en-US" baseline="0" dirty="0" err="1" smtClean="0"/>
              <a:t>tạo</a:t>
            </a:r>
            <a:r>
              <a:rPr lang="en-US" baseline="0" dirty="0" smtClean="0"/>
              <a:t> </a:t>
            </a:r>
            <a:r>
              <a:rPr lang="en-US" baseline="0" dirty="0" err="1" smtClean="0"/>
              <a:t>hầm</a:t>
            </a:r>
            <a:r>
              <a:rPr lang="en-US" baseline="0" dirty="0" smtClean="0"/>
              <a:t> </a:t>
            </a:r>
            <a:r>
              <a:rPr lang="en-US" baseline="0" dirty="0" err="1" smtClean="0"/>
              <a:t>trong</a:t>
            </a:r>
            <a:r>
              <a:rPr lang="en-US" baseline="0" dirty="0" smtClean="0"/>
              <a:t> TLS</a:t>
            </a:r>
          </a:p>
          <a:p>
            <a:r>
              <a:rPr lang="en-US" baseline="0" dirty="0" err="1" smtClean="0"/>
              <a:t>Ngoài</a:t>
            </a:r>
            <a:r>
              <a:rPr lang="en-US" baseline="0" dirty="0" smtClean="0"/>
              <a:t> </a:t>
            </a:r>
            <a:r>
              <a:rPr lang="en-US" baseline="0" dirty="0" err="1" smtClean="0"/>
              <a:t>ra</a:t>
            </a:r>
            <a:r>
              <a:rPr lang="en-US" baseline="0" dirty="0" smtClean="0"/>
              <a:t>, </a:t>
            </a:r>
            <a:r>
              <a:rPr lang="en-US" baseline="0" dirty="0" err="1" smtClean="0"/>
              <a:t>một</a:t>
            </a:r>
            <a:r>
              <a:rPr lang="en-US" baseline="0" dirty="0" smtClean="0"/>
              <a:t> </a:t>
            </a:r>
            <a:r>
              <a:rPr lang="en-US" baseline="0" dirty="0" err="1" smtClean="0"/>
              <a:t>số</a:t>
            </a:r>
            <a:r>
              <a:rPr lang="en-US" baseline="0" dirty="0" smtClean="0"/>
              <a:t> </a:t>
            </a:r>
            <a:r>
              <a:rPr lang="en-US" baseline="0" dirty="0" err="1" smtClean="0"/>
              <a:t>phương</a:t>
            </a:r>
            <a:r>
              <a:rPr lang="en-US" baseline="0" dirty="0" smtClean="0"/>
              <a:t> </a:t>
            </a:r>
            <a:r>
              <a:rPr lang="en-US" baseline="0" dirty="0" err="1" smtClean="0"/>
              <a:t>thức</a:t>
            </a:r>
            <a:r>
              <a:rPr lang="en-US" baseline="0" dirty="0" smtClean="0"/>
              <a:t> </a:t>
            </a:r>
            <a:r>
              <a:rPr lang="en-US" baseline="0" dirty="0" err="1" smtClean="0"/>
              <a:t>xác</a:t>
            </a:r>
            <a:r>
              <a:rPr lang="en-US" baseline="0" dirty="0" smtClean="0"/>
              <a:t> </a:t>
            </a:r>
            <a:r>
              <a:rPr lang="en-US" baseline="0" dirty="0" err="1" smtClean="0"/>
              <a:t>thực</a:t>
            </a:r>
            <a:r>
              <a:rPr lang="en-US" baseline="0" dirty="0" smtClean="0"/>
              <a:t> </a:t>
            </a:r>
            <a:r>
              <a:rPr lang="en-US" baseline="0" dirty="0" err="1" smtClean="0"/>
              <a:t>bên</a:t>
            </a:r>
            <a:r>
              <a:rPr lang="en-US" baseline="0" dirty="0" smtClean="0"/>
              <a:t> </a:t>
            </a:r>
            <a:r>
              <a:rPr lang="en-US" baseline="0" dirty="0" err="1" smtClean="0"/>
              <a:t>trong</a:t>
            </a:r>
            <a:r>
              <a:rPr lang="en-US" baseline="0" dirty="0" smtClean="0"/>
              <a:t> </a:t>
            </a:r>
            <a:r>
              <a:rPr lang="en-US" baseline="0" dirty="0" err="1" smtClean="0"/>
              <a:t>khác</a:t>
            </a:r>
            <a:r>
              <a:rPr lang="en-US" baseline="0" dirty="0" smtClean="0"/>
              <a:t>:</a:t>
            </a:r>
          </a:p>
          <a:p>
            <a:r>
              <a:rPr lang="en-US" baseline="0" dirty="0" smtClean="0"/>
              <a:t>CHAP+MD5,</a:t>
            </a:r>
          </a:p>
          <a:p>
            <a:r>
              <a:rPr lang="en-US" baseline="0" dirty="0" smtClean="0"/>
              <a:t>MS-CHAPv2</a:t>
            </a:r>
          </a:p>
          <a:p>
            <a:r>
              <a:rPr lang="en-US" baseline="0" dirty="0" smtClean="0"/>
              <a:t>………..</a:t>
            </a:r>
            <a:endParaRPr lang="en-US" dirty="0"/>
          </a:p>
        </p:txBody>
      </p:sp>
      <p:sp>
        <p:nvSpPr>
          <p:cNvPr id="4" name="Slide Number Placeholder 3"/>
          <p:cNvSpPr>
            <a:spLocks noGrp="1"/>
          </p:cNvSpPr>
          <p:nvPr>
            <p:ph type="sldNum" sz="quarter" idx="10"/>
          </p:nvPr>
        </p:nvSpPr>
        <p:spPr/>
        <p:txBody>
          <a:bodyPr/>
          <a:lstStyle/>
          <a:p>
            <a:pPr>
              <a:defRPr/>
            </a:pPr>
            <a:fld id="{E327399B-60DD-450C-B854-24E76EE13E00}" type="slidenum">
              <a:rPr lang="en-US" smtClean="0"/>
              <a:pPr>
                <a:defRPr/>
              </a:pPr>
              <a:t>51</a:t>
            </a:fld>
            <a:endParaRPr lang="en-US"/>
          </a:p>
        </p:txBody>
      </p:sp>
    </p:spTree>
    <p:extLst>
      <p:ext uri="{BB962C8B-B14F-4D97-AF65-F5344CB8AC3E}">
        <p14:creationId xmlns:p14="http://schemas.microsoft.com/office/powerpoint/2010/main" val="10441385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https://en.wikipedia.org/wiki/Extensible_Authentication_Protocol#Methods</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52</a:t>
            </a:fld>
            <a:endParaRPr lang="ru-RU"/>
          </a:p>
        </p:txBody>
      </p:sp>
    </p:spTree>
    <p:extLst>
      <p:ext uri="{BB962C8B-B14F-4D97-AF65-F5344CB8AC3E}">
        <p14:creationId xmlns:p14="http://schemas.microsoft.com/office/powerpoint/2010/main" val="29466516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Bước</a:t>
            </a:r>
            <a:r>
              <a:rPr lang="en-US" baseline="0" smtClean="0"/>
              <a:t> 1: Client yêu cầu kết nối tới NAS</a:t>
            </a:r>
          </a:p>
          <a:p>
            <a:r>
              <a:rPr lang="en-US" baseline="0" smtClean="0"/>
              <a:t>Bước 2: NAS gửi yêu cầu định danh client</a:t>
            </a:r>
          </a:p>
          <a:p>
            <a:r>
              <a:rPr lang="en-US" baseline="0" smtClean="0"/>
              <a:t>Bước 3: Client gửi lại định danh</a:t>
            </a:r>
          </a:p>
          <a:p>
            <a:r>
              <a:rPr lang="en-US" baseline="0" smtClean="0"/>
              <a:t>Bước 4: NAS gửi một thách thức – một số Nonce</a:t>
            </a:r>
          </a:p>
          <a:p>
            <a:r>
              <a:rPr lang="en-US" baseline="0" smtClean="0"/>
              <a:t>Bước 5: Client trả lời thách thức – nếu sử dụng hàm băm thì Client gửi lại H(Nonce)</a:t>
            </a:r>
          </a:p>
          <a:p>
            <a:r>
              <a:rPr lang="en-US" baseline="0" smtClean="0"/>
              <a:t>Bước 6: NAS kiểm tra đúng/sai và cho phép truy cập, hay ko.</a:t>
            </a:r>
          </a:p>
          <a:p>
            <a:r>
              <a:rPr lang="en-US" baseline="0" smtClean="0"/>
              <a:t>Trong trường hợp EAP kết hợp RADIUS, và 802.1x thì NAS chỉ trung chuyển thông điệp, AS sẽ làm nhiệm vụ của NAS như các bước trên.</a:t>
            </a:r>
            <a:endParaRPr lang="en-US" smtClean="0"/>
          </a:p>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53</a:t>
            </a:fld>
            <a:endParaRPr lang="ru-RU"/>
          </a:p>
        </p:txBody>
      </p:sp>
    </p:spTree>
    <p:extLst>
      <p:ext uri="{BB962C8B-B14F-4D97-AF65-F5344CB8AC3E}">
        <p14:creationId xmlns:p14="http://schemas.microsoft.com/office/powerpoint/2010/main" val="10492818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http://etutorials.org/Networking/Wireless+lan+security/Chapter+2.+Basic+Security+Mechanics+and+Mechanisms/Authentication+and+Identity+Protocols/</a:t>
            </a:r>
          </a:p>
          <a:p>
            <a:endParaRPr lang="en-US" smtClean="0"/>
          </a:p>
          <a:p>
            <a:r>
              <a:rPr lang="en-US" smtClean="0"/>
              <a:t>Bước</a:t>
            </a:r>
            <a:r>
              <a:rPr lang="en-US" baseline="0" smtClean="0"/>
              <a:t> 1: Client yêu cầu kết nối tới NAS</a:t>
            </a:r>
          </a:p>
          <a:p>
            <a:r>
              <a:rPr lang="en-US" baseline="0" smtClean="0"/>
              <a:t>Bước 2: NAS gửi yêu cầu định danh client</a:t>
            </a:r>
          </a:p>
          <a:p>
            <a:r>
              <a:rPr lang="en-US" baseline="0" smtClean="0"/>
              <a:t>Bước 3: Client gửi lại định danh</a:t>
            </a:r>
          </a:p>
          <a:p>
            <a:r>
              <a:rPr lang="en-US" baseline="0" smtClean="0"/>
              <a:t>Bước 4: NAS gửi một thách thức – một số Nonce</a:t>
            </a:r>
          </a:p>
          <a:p>
            <a:r>
              <a:rPr lang="en-US" baseline="0" smtClean="0"/>
              <a:t>Bước 5: Client trả lời thách thức – nếu sử dụng hàm băm thì Client gửi lại H(Nonce)</a:t>
            </a:r>
          </a:p>
          <a:p>
            <a:r>
              <a:rPr lang="en-US" baseline="0" smtClean="0"/>
              <a:t>Bước 6: NAS kiểm tra đúng/sai và cho phép truy cập, hay ko.</a:t>
            </a:r>
          </a:p>
          <a:p>
            <a:r>
              <a:rPr lang="en-US" baseline="0" smtClean="0"/>
              <a:t>Trong trường hợp EAP kết hợp RADIUS, và 802.1x thì NAS chỉ trung chuyển thông điệp, AS sẽ làm nhiệm vụ của NAS như các bước trên.</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54</a:t>
            </a:fld>
            <a:endParaRPr lang="ru-RU"/>
          </a:p>
        </p:txBody>
      </p:sp>
    </p:spTree>
    <p:extLst>
      <p:ext uri="{BB962C8B-B14F-4D97-AF65-F5344CB8AC3E}">
        <p14:creationId xmlns:p14="http://schemas.microsoft.com/office/powerpoint/2010/main" val="5017183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Giao thức</a:t>
            </a:r>
            <a:r>
              <a:rPr lang="en-US" baseline="0" smtClean="0"/>
              <a:t> PPP tầng 2, ko cần đ/c IP</a:t>
            </a:r>
          </a:p>
          <a:p>
            <a:r>
              <a:rPr lang="en-US" baseline="0" smtClean="0"/>
              <a:t>Xác thực hai chiều: 2 bên xác thực nhau</a:t>
            </a:r>
          </a:p>
          <a:p>
            <a:endParaRPr lang="en-US" baseline="0" smtClean="0"/>
          </a:p>
          <a:p>
            <a:r>
              <a:rPr lang="en-US" baseline="0" smtClean="0"/>
              <a:t>Ở đây có hai thông điệp đi kèm là vì 2 bên cùng xác thực nhau</a:t>
            </a:r>
          </a:p>
        </p:txBody>
      </p:sp>
      <p:sp>
        <p:nvSpPr>
          <p:cNvPr id="4" name="Slide Number Placeholder 3"/>
          <p:cNvSpPr>
            <a:spLocks noGrp="1"/>
          </p:cNvSpPr>
          <p:nvPr>
            <p:ph type="sldNum" sz="quarter" idx="10"/>
          </p:nvPr>
        </p:nvSpPr>
        <p:spPr/>
        <p:txBody>
          <a:bodyPr/>
          <a:lstStyle/>
          <a:p>
            <a:fld id="{391F8C0C-5812-497D-B352-B5908CC200C0}" type="slidenum">
              <a:rPr lang="ru-RU" smtClean="0"/>
              <a:t>55</a:t>
            </a:fld>
            <a:endParaRPr lang="ru-RU"/>
          </a:p>
        </p:txBody>
      </p:sp>
    </p:spTree>
    <p:extLst>
      <p:ext uri="{BB962C8B-B14F-4D97-AF65-F5344CB8AC3E}">
        <p14:creationId xmlns:p14="http://schemas.microsoft.com/office/powerpoint/2010/main" val="25684266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Đây</a:t>
            </a:r>
            <a:r>
              <a:rPr lang="en-US" baseline="0" smtClean="0"/>
              <a:t> là phía client gửi yêu cầu cấu hình cho giao thức EAP.</a:t>
            </a:r>
          </a:p>
          <a:p>
            <a:r>
              <a:rPr lang="en-US" baseline="0" smtClean="0"/>
              <a:t>Phía NAS sau đó trả lại Configuration Ack: xác nhận cấu hình EAP</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56</a:t>
            </a:fld>
            <a:endParaRPr lang="ru-RU"/>
          </a:p>
        </p:txBody>
      </p:sp>
    </p:spTree>
    <p:extLst>
      <p:ext uri="{BB962C8B-B14F-4D97-AF65-F5344CB8AC3E}">
        <p14:creationId xmlns:p14="http://schemas.microsoft.com/office/powerpoint/2010/main" val="16164971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ID=91:</a:t>
            </a:r>
            <a:r>
              <a:rPr lang="en-US" baseline="0" smtClean="0"/>
              <a:t> Request ID</a:t>
            </a:r>
            <a:endParaRPr lang="en-US" smtClean="0"/>
          </a:p>
          <a:p>
            <a:r>
              <a:rPr lang="en-US" smtClean="0"/>
              <a:t>Thông</a:t>
            </a:r>
            <a:r>
              <a:rPr lang="en-US" baseline="0" smtClean="0"/>
              <a:t> điệp đầu tiên là NAS yêu cầu định danh của client (Lưu ý đây thực chất là bước thứ 2, bước thứ nhất client phải yêu cầu truy cập tới NAS)</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57</a:t>
            </a:fld>
            <a:endParaRPr lang="ru-RU"/>
          </a:p>
        </p:txBody>
      </p:sp>
    </p:spTree>
    <p:extLst>
      <p:ext uri="{BB962C8B-B14F-4D97-AF65-F5344CB8AC3E}">
        <p14:creationId xmlns:p14="http://schemas.microsoft.com/office/powerpoint/2010/main" val="35283513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ID=91:</a:t>
            </a:r>
            <a:r>
              <a:rPr lang="en-US" baseline="0" smtClean="0"/>
              <a:t> Request ID</a:t>
            </a:r>
            <a:endParaRPr lang="en-US" smtClean="0"/>
          </a:p>
          <a:p>
            <a:r>
              <a:rPr lang="en-US" smtClean="0"/>
              <a:t>Client</a:t>
            </a:r>
            <a:r>
              <a:rPr lang="en-US" baseline="0" smtClean="0"/>
              <a:t> trả lời NAS định danh là: R2 </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58</a:t>
            </a:fld>
            <a:endParaRPr lang="ru-RU"/>
          </a:p>
        </p:txBody>
      </p:sp>
    </p:spTree>
    <p:extLst>
      <p:ext uri="{BB962C8B-B14F-4D97-AF65-F5344CB8AC3E}">
        <p14:creationId xmlns:p14="http://schemas.microsoft.com/office/powerpoint/2010/main" val="31054989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itchFamily="2" charset="2"/>
              <a:buChar char="§"/>
            </a:pPr>
            <a:endParaRPr lang="en-US" dirty="0"/>
          </a:p>
        </p:txBody>
      </p:sp>
      <p:sp>
        <p:nvSpPr>
          <p:cNvPr id="4" name="Slide Number Placeholder 3"/>
          <p:cNvSpPr>
            <a:spLocks noGrp="1"/>
          </p:cNvSpPr>
          <p:nvPr>
            <p:ph type="sldNum" sz="quarter" idx="10"/>
          </p:nvPr>
        </p:nvSpPr>
        <p:spPr/>
        <p:txBody>
          <a:bodyPr/>
          <a:lstStyle/>
          <a:p>
            <a:fld id="{DE483FAF-A420-4C7C-82DB-E5971B1D6D3D}" type="slidenum">
              <a:rPr lang="en-US" smtClean="0"/>
              <a:pPr/>
              <a:t>5</a:t>
            </a:fld>
            <a:endParaRPr lang="en-US"/>
          </a:p>
        </p:txBody>
      </p:sp>
    </p:spTree>
    <p:extLst>
      <p:ext uri="{BB962C8B-B14F-4D97-AF65-F5344CB8AC3E}">
        <p14:creationId xmlns:p14="http://schemas.microsoft.com/office/powerpoint/2010/main" val="34392374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ID=92:</a:t>
            </a:r>
            <a:r>
              <a:rPr lang="en-US" baseline="0" smtClean="0"/>
              <a:t> Request phương thức xác thực</a:t>
            </a:r>
            <a:endParaRPr lang="en-US" smtClean="0"/>
          </a:p>
          <a:p>
            <a:r>
              <a:rPr lang="en-US" smtClean="0"/>
              <a:t>Bên</a:t>
            </a:r>
            <a:r>
              <a:rPr lang="en-US" baseline="0" smtClean="0"/>
              <a:t> NAS gửi cho Router R2 một số Nonce - N</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59</a:t>
            </a:fld>
            <a:endParaRPr lang="ru-RU"/>
          </a:p>
        </p:txBody>
      </p:sp>
    </p:spTree>
    <p:extLst>
      <p:ext uri="{BB962C8B-B14F-4D97-AF65-F5344CB8AC3E}">
        <p14:creationId xmlns:p14="http://schemas.microsoft.com/office/powerpoint/2010/main" val="6608606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ID=92:</a:t>
            </a:r>
            <a:r>
              <a:rPr lang="en-US" baseline="0" smtClean="0"/>
              <a:t> Request phương thức xác thực</a:t>
            </a:r>
            <a:endParaRPr lang="en-US" smtClean="0"/>
          </a:p>
          <a:p>
            <a:r>
              <a:rPr lang="en-US" smtClean="0"/>
              <a:t>R2 trả</a:t>
            </a:r>
            <a:r>
              <a:rPr lang="en-US" baseline="0" smtClean="0"/>
              <a:t> lại bản băm MD5(password của R2 + Nonce)</a:t>
            </a:r>
          </a:p>
          <a:p>
            <a:endParaRPr lang="en-US" baseline="0" smtClean="0"/>
          </a:p>
          <a:p>
            <a:r>
              <a:rPr lang="en-US" baseline="0" smtClean="0"/>
              <a:t>Link tham khảo: </a:t>
            </a:r>
            <a:r>
              <a:rPr lang="en-US" smtClean="0">
                <a:hlinkClick r:id="rId3"/>
              </a:rPr>
              <a:t>https://wifipentesting.blogspot.com/2017/02/eap-md5-challenge-authentication.html</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60</a:t>
            </a:fld>
            <a:endParaRPr lang="ru-RU"/>
          </a:p>
        </p:txBody>
      </p:sp>
    </p:spTree>
    <p:extLst>
      <p:ext uri="{BB962C8B-B14F-4D97-AF65-F5344CB8AC3E}">
        <p14:creationId xmlns:p14="http://schemas.microsoft.com/office/powerpoint/2010/main" val="1889174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smtClean="0">
                <a:solidFill>
                  <a:schemeClr val="tx1"/>
                </a:solidFill>
                <a:effectLst/>
                <a:latin typeface="Arial" charset="0"/>
                <a:ea typeface="+mn-ea"/>
                <a:cs typeface="+mn-cs"/>
              </a:rPr>
              <a:t>Tầng Data Link (Lower): Tầng này chịu trách nhiệm g</a:t>
            </a:r>
            <a:r>
              <a:rPr lang="en-US" sz="1200" b="1" kern="1200" smtClean="0">
                <a:solidFill>
                  <a:schemeClr val="tx1"/>
                </a:solidFill>
                <a:effectLst/>
                <a:latin typeface="Arial" charset="0"/>
                <a:ea typeface="+mn-ea"/>
                <a:cs typeface="+mn-cs"/>
              </a:rPr>
              <a:t>iám sát việc truyền và nhận các khung dữ liệu (frame) </a:t>
            </a:r>
            <a:r>
              <a:rPr lang="en-US" sz="1200" kern="1200" smtClean="0">
                <a:solidFill>
                  <a:schemeClr val="tx1"/>
                </a:solidFill>
                <a:effectLst/>
                <a:latin typeface="Arial" charset="0"/>
                <a:ea typeface="+mn-ea"/>
                <a:cs typeface="+mn-cs"/>
              </a:rPr>
              <a:t>theo đúng thứ tự giữa EAP authenticator và EAP peer (Supplicant).</a:t>
            </a:r>
          </a:p>
          <a:p>
            <a:pPr lvl="0"/>
            <a:endParaRPr lang="en-US" sz="1200" kern="1200" smtClean="0">
              <a:solidFill>
                <a:schemeClr val="tx1"/>
              </a:solidFill>
              <a:effectLst/>
              <a:latin typeface="Arial" charset="0"/>
              <a:ea typeface="+mn-ea"/>
              <a:cs typeface="+mn-cs"/>
            </a:endParaRPr>
          </a:p>
          <a:p>
            <a:pPr lvl="0"/>
            <a:r>
              <a:rPr lang="en-US" sz="1200" kern="1200" smtClean="0">
                <a:solidFill>
                  <a:schemeClr val="tx1"/>
                </a:solidFill>
                <a:effectLst/>
                <a:latin typeface="Arial" charset="0"/>
                <a:ea typeface="+mn-ea"/>
                <a:cs typeface="+mn-cs"/>
              </a:rPr>
              <a:t>Tầng EAP: Tầng này chịu trách nhiệm </a:t>
            </a:r>
            <a:r>
              <a:rPr lang="en-US" sz="1200" b="1" kern="1200" smtClean="0">
                <a:solidFill>
                  <a:schemeClr val="tx1"/>
                </a:solidFill>
                <a:effectLst/>
                <a:latin typeface="Arial" charset="0"/>
                <a:ea typeface="+mn-ea"/>
                <a:cs typeface="+mn-cs"/>
              </a:rPr>
              <a:t>đảm bảo độ tin cậy </a:t>
            </a:r>
            <a:r>
              <a:rPr lang="en-US" sz="1200" kern="1200" smtClean="0">
                <a:solidFill>
                  <a:schemeClr val="tx1"/>
                </a:solidFill>
                <a:effectLst/>
                <a:latin typeface="Arial" charset="0"/>
                <a:ea typeface="+mn-ea"/>
                <a:cs typeface="+mn-cs"/>
              </a:rPr>
              <a:t>cho việc truyền và nhận các khung dữ liệu thông qua tầng Lower. Nó thực hiện các yêu cầu truyền lại, phát lại, phát hiện ra những gói tin trùng lặp giữa EAP authenticator và EAP peer. Tầng này thực hiện gửi và nhận những thông báo tới tầng EAP peer hoặc EAP authenticator. </a:t>
            </a:r>
          </a:p>
          <a:p>
            <a:pPr lvl="0"/>
            <a:endParaRPr lang="en-US" sz="1200" kern="1200" smtClean="0">
              <a:solidFill>
                <a:schemeClr val="tx1"/>
              </a:solidFill>
              <a:effectLst/>
              <a:latin typeface="Arial" charset="0"/>
              <a:ea typeface="+mn-ea"/>
              <a:cs typeface="+mn-cs"/>
            </a:endParaRPr>
          </a:p>
          <a:p>
            <a:pPr lvl="0"/>
            <a:r>
              <a:rPr lang="en-US" sz="1200" kern="1200" smtClean="0">
                <a:solidFill>
                  <a:schemeClr val="tx1"/>
                </a:solidFill>
                <a:effectLst/>
                <a:latin typeface="Arial" charset="0"/>
                <a:ea typeface="+mn-ea"/>
                <a:cs typeface="+mn-cs"/>
              </a:rPr>
              <a:t>Tầng EAP method: Là tầng được cài đặt </a:t>
            </a:r>
            <a:r>
              <a:rPr lang="en-US" sz="1200" b="1" kern="1200" smtClean="0">
                <a:solidFill>
                  <a:schemeClr val="tx1"/>
                </a:solidFill>
                <a:effectLst/>
                <a:latin typeface="Arial" charset="0"/>
                <a:ea typeface="+mn-ea"/>
                <a:cs typeface="+mn-cs"/>
              </a:rPr>
              <a:t>các phương thức xác thực EAP cụ thể</a:t>
            </a:r>
            <a:r>
              <a:rPr lang="en-US" sz="1200" kern="1200" smtClean="0">
                <a:solidFill>
                  <a:schemeClr val="tx1"/>
                </a:solidFill>
                <a:effectLst/>
                <a:latin typeface="Arial" charset="0"/>
                <a:ea typeface="+mn-ea"/>
                <a:cs typeface="+mn-cs"/>
              </a:rPr>
              <a:t>, nó nhận và gửi các thông báo EAP thông qua các dịch vụ được cung cấp bởi các tầng phía dưới. EAP method có thể chứa tầng EAP authenticator hoặc EAP peer là các vùng  đệm dữ liệu để gửi và nhận thông báo từ tầng EAP. Tùy thuộc vào loại gói tin mà chúng sẽ được phân tới tầng EAP authentication hay EAP peer. Các gói tin có trường Code là 1, 3, 4 tương ứng với các gói tin Request, Success, Failure sẽ được chuyển tới tầng EAP peer, các gói tin EAP có trường Code là 2 tương ứng với gói tin Response sẽ được gửi tới tầng EAP authenticator.</a:t>
            </a:r>
          </a:p>
          <a:p>
            <a:endParaRPr lang="en-US" smtClean="0"/>
          </a:p>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62</a:t>
            </a:fld>
            <a:endParaRPr lang="ru-RU"/>
          </a:p>
        </p:txBody>
      </p:sp>
    </p:spTree>
    <p:extLst>
      <p:ext uri="{BB962C8B-B14F-4D97-AF65-F5344CB8AC3E}">
        <p14:creationId xmlns:p14="http://schemas.microsoft.com/office/powerpoint/2010/main" val="39278004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r>
              <a:rPr lang="en-US" smtClean="0">
                <a:solidFill>
                  <a:srgbClr val="0000FF"/>
                </a:solidFill>
                <a:latin typeface="Times New Roman" pitchFamily="18" charset="0"/>
                <a:cs typeface="Times New Roman" pitchFamily="18" charset="0"/>
              </a:rPr>
              <a:t>EAP (Extensible Authentication Protocol) [RFC 3748]</a:t>
            </a:r>
          </a:p>
          <a:p>
            <a:pPr lvl="1">
              <a:spcBef>
                <a:spcPts val="0"/>
              </a:spcBef>
            </a:pPr>
            <a:r>
              <a:rPr lang="en-US" smtClean="0">
                <a:solidFill>
                  <a:srgbClr val="000000"/>
                </a:solidFill>
                <a:latin typeface="Times New Roman" pitchFamily="18" charset="0"/>
                <a:cs typeface="Times New Roman" pitchFamily="18" charset="0"/>
              </a:rPr>
              <a:t>Là giao thức vận tải để mang các các thông điệp của các giao thức xác thực “thật sự” (VD: TLS)</a:t>
            </a:r>
          </a:p>
          <a:p>
            <a:pPr lvl="1">
              <a:spcBef>
                <a:spcPts val="0"/>
              </a:spcBef>
            </a:pPr>
            <a:r>
              <a:rPr lang="en-US" smtClean="0">
                <a:solidFill>
                  <a:srgbClr val="000000"/>
                </a:solidFill>
                <a:latin typeface="Times New Roman" pitchFamily="18" charset="0"/>
                <a:cs typeface="Times New Roman" pitchFamily="18" charset="0"/>
              </a:rPr>
              <a:t>Rất đơn giản, gồm 4 thông điệp: EAP Request, EAP Response, EAP Success, EAP failure.</a:t>
            </a:r>
          </a:p>
          <a:p>
            <a:pPr lvl="1">
              <a:spcBef>
                <a:spcPts val="0"/>
              </a:spcBef>
            </a:pPr>
            <a:r>
              <a:rPr lang="en-US" smtClean="0">
                <a:solidFill>
                  <a:srgbClr val="000000"/>
                </a:solidFill>
                <a:latin typeface="Times New Roman" pitchFamily="18" charset="0"/>
                <a:cs typeface="Times New Roman" pitchFamily="18" charset="0"/>
              </a:rPr>
              <a:t>Hoạt động ở tầng Datalink - OSI</a:t>
            </a:r>
          </a:p>
          <a:p>
            <a:pPr>
              <a:spcBef>
                <a:spcPts val="0"/>
              </a:spcBef>
            </a:pPr>
            <a:r>
              <a:rPr lang="en-US" b="1" smtClean="0">
                <a:solidFill>
                  <a:srgbClr val="0000FF"/>
                </a:solidFill>
                <a:latin typeface="Times New Roman" pitchFamily="18" charset="0"/>
                <a:cs typeface="Times New Roman" pitchFamily="18" charset="0"/>
              </a:rPr>
              <a:t>EAPOL</a:t>
            </a:r>
            <a:r>
              <a:rPr lang="en-US" smtClean="0">
                <a:solidFill>
                  <a:srgbClr val="0000FF"/>
                </a:solidFill>
                <a:latin typeface="Times New Roman" pitchFamily="18" charset="0"/>
                <a:cs typeface="Times New Roman" pitchFamily="18" charset="0"/>
              </a:rPr>
              <a:t> (EAP over LAN) [802.1X]</a:t>
            </a:r>
          </a:p>
          <a:p>
            <a:pPr lvl="1">
              <a:spcBef>
                <a:spcPts val="0"/>
              </a:spcBef>
            </a:pPr>
            <a:r>
              <a:rPr lang="en-US" smtClean="0">
                <a:solidFill>
                  <a:srgbClr val="000000"/>
                </a:solidFill>
                <a:latin typeface="Times New Roman" pitchFamily="18" charset="0"/>
                <a:cs typeface="Times New Roman" pitchFamily="18" charset="0"/>
              </a:rPr>
              <a:t>Được dùng để đóng gói các thông điệp EAP vào trong các giao thức LAN (VD: Ethernet).</a:t>
            </a:r>
          </a:p>
          <a:p>
            <a:pPr lvl="1">
              <a:spcBef>
                <a:spcPts val="0"/>
              </a:spcBef>
            </a:pPr>
            <a:r>
              <a:rPr lang="en-US" smtClean="0">
                <a:solidFill>
                  <a:srgbClr val="000000"/>
                </a:solidFill>
                <a:latin typeface="Times New Roman" pitchFamily="18" charset="0"/>
                <a:cs typeface="Times New Roman" pitchFamily="18" charset="0"/>
              </a:rPr>
              <a:t>EAPOL được dùng để </a:t>
            </a:r>
            <a:r>
              <a:rPr lang="en-US" b="1" smtClean="0">
                <a:solidFill>
                  <a:srgbClr val="000000"/>
                </a:solidFill>
                <a:latin typeface="Times New Roman" pitchFamily="18" charset="0"/>
                <a:cs typeface="Times New Roman" pitchFamily="18" charset="0"/>
              </a:rPr>
              <a:t>mang các thông điệp EAP giữa STA và AP</a:t>
            </a:r>
          </a:p>
          <a:p>
            <a:pPr>
              <a:spcBef>
                <a:spcPts val="0"/>
              </a:spcBef>
            </a:pPr>
            <a:r>
              <a:rPr lang="en-US" b="1" smtClean="0">
                <a:solidFill>
                  <a:srgbClr val="0000FF"/>
                </a:solidFill>
                <a:latin typeface="Times New Roman" pitchFamily="18" charset="0"/>
                <a:cs typeface="Times New Roman" pitchFamily="18" charset="0"/>
              </a:rPr>
              <a:t>RADIUS</a:t>
            </a:r>
            <a:r>
              <a:rPr lang="en-US" smtClean="0">
                <a:solidFill>
                  <a:srgbClr val="0000FF"/>
                </a:solidFill>
                <a:latin typeface="Times New Roman" pitchFamily="18" charset="0"/>
                <a:cs typeface="Times New Roman" pitchFamily="18" charset="0"/>
              </a:rPr>
              <a:t> (Remote Access Dial-In  User Service) [RFC 2865-2869, RFC 2548]</a:t>
            </a:r>
          </a:p>
          <a:p>
            <a:pPr lvl="1">
              <a:spcBef>
                <a:spcPts val="0"/>
              </a:spcBef>
            </a:pPr>
            <a:r>
              <a:rPr lang="en-US" smtClean="0">
                <a:solidFill>
                  <a:srgbClr val="000000"/>
                </a:solidFill>
                <a:latin typeface="Times New Roman" pitchFamily="18" charset="0"/>
                <a:cs typeface="Times New Roman" pitchFamily="18" charset="0"/>
              </a:rPr>
              <a:t>Được dùng để </a:t>
            </a:r>
            <a:r>
              <a:rPr lang="en-US" b="1" smtClean="0">
                <a:solidFill>
                  <a:srgbClr val="000000"/>
                </a:solidFill>
                <a:latin typeface="Times New Roman" pitchFamily="18" charset="0"/>
                <a:cs typeface="Times New Roman" pitchFamily="18" charset="0"/>
              </a:rPr>
              <a:t>mang các thông điệp EAP giữa AP và AS</a:t>
            </a:r>
          </a:p>
          <a:p>
            <a:pPr lvl="1">
              <a:spcBef>
                <a:spcPts val="0"/>
              </a:spcBef>
            </a:pPr>
            <a:r>
              <a:rPr lang="en-US" smtClean="0">
                <a:solidFill>
                  <a:srgbClr val="000000"/>
                </a:solidFill>
                <a:latin typeface="Times New Roman" pitchFamily="18" charset="0"/>
                <a:cs typeface="Times New Roman" pitchFamily="18" charset="0"/>
              </a:rPr>
              <a:t>Thuộc tính MS-MPPE-Recv-Key được dùng để truyền khóa phiên từ AS đến AP</a:t>
            </a:r>
          </a:p>
          <a:p>
            <a:pPr lvl="1">
              <a:spcBef>
                <a:spcPts val="0"/>
              </a:spcBef>
            </a:pPr>
            <a:r>
              <a:rPr lang="en-US" smtClean="0">
                <a:solidFill>
                  <a:srgbClr val="000000"/>
                </a:solidFill>
                <a:latin typeface="Times New Roman" pitchFamily="18" charset="0"/>
                <a:cs typeface="Times New Roman" pitchFamily="18" charset="0"/>
              </a:rPr>
              <a:t>RADIUS được dùng trong WPA và là tùy chọn cho RSN</a:t>
            </a:r>
          </a:p>
          <a:p>
            <a:pPr lvl="1">
              <a:spcBef>
                <a:spcPts val="0"/>
              </a:spcBef>
            </a:pPr>
            <a:r>
              <a:rPr lang="en-US" smtClean="0">
                <a:solidFill>
                  <a:srgbClr val="000000"/>
                </a:solidFill>
                <a:latin typeface="Times New Roman" pitchFamily="18" charset="0"/>
                <a:cs typeface="Times New Roman" pitchFamily="18" charset="0"/>
              </a:rPr>
              <a:t>Hoạt động ở tầng ứng dụng - OSI</a:t>
            </a:r>
          </a:p>
          <a:p>
            <a:endParaRPr lang="en-US" smtClean="0"/>
          </a:p>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63</a:t>
            </a:fld>
            <a:endParaRPr lang="ru-RU"/>
          </a:p>
        </p:txBody>
      </p:sp>
    </p:spTree>
    <p:extLst>
      <p:ext uri="{BB962C8B-B14F-4D97-AF65-F5344CB8AC3E}">
        <p14:creationId xmlns:p14="http://schemas.microsoft.com/office/powerpoint/2010/main" val="13626609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https://sites.google.com/site/amitsciscozone/home/switching/802-1x</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64</a:t>
            </a:fld>
            <a:endParaRPr lang="ru-RU"/>
          </a:p>
        </p:txBody>
      </p:sp>
    </p:spTree>
    <p:extLst>
      <p:ext uri="{BB962C8B-B14F-4D97-AF65-F5344CB8AC3E}">
        <p14:creationId xmlns:p14="http://schemas.microsoft.com/office/powerpoint/2010/main" val="19760295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kern="1200" smtClean="0">
                <a:solidFill>
                  <a:schemeClr val="tx1"/>
                </a:solidFill>
                <a:effectLst/>
                <a:latin typeface="Arial" charset="0"/>
                <a:ea typeface="+mn-ea"/>
                <a:cs typeface="+mn-cs"/>
              </a:rPr>
              <a:t>EAP không đòi hỏi phía authenticator cần phải biết phía client sử dụng phương thức xác thực nào, thay vào đó nó cho phép sử dụng một server xác thực đứng sau authenticator để thực hiện các thủ tục kiểm tra định danh của client thay cho authenticator. </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sz="1200" kern="1200" smtClean="0">
                <a:solidFill>
                  <a:schemeClr val="tx1"/>
                </a:solidFill>
                <a:effectLst/>
                <a:latin typeface="Arial" charset="0"/>
                <a:ea typeface="+mn-ea"/>
                <a:cs typeface="+mn-cs"/>
              </a:rPr>
              <a:t>Server xác thực này sẽ được cài đặt một vài hoặc tất cả các phương thức xác thực được sử dụng để xác thực client. Khi đó authenticator sẽ đóng vai trò chuyển tiếp tất cả các thông báo EAP giữa client và server xác thực. </a:t>
            </a:r>
          </a:p>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66</a:t>
            </a:fld>
            <a:endParaRPr lang="ru-RU"/>
          </a:p>
        </p:txBody>
      </p:sp>
    </p:spTree>
    <p:extLst>
      <p:ext uri="{BB962C8B-B14F-4D97-AF65-F5344CB8AC3E}">
        <p14:creationId xmlns:p14="http://schemas.microsoft.com/office/powerpoint/2010/main" val="3872215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67</a:t>
            </a:fld>
            <a:endParaRPr lang="ru-RU"/>
          </a:p>
        </p:txBody>
      </p:sp>
    </p:spTree>
    <p:extLst>
      <p:ext uri="{BB962C8B-B14F-4D97-AF65-F5344CB8AC3E}">
        <p14:creationId xmlns:p14="http://schemas.microsoft.com/office/powerpoint/2010/main" val="2814540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itchFamily="2" charset="2"/>
              <a:buChar char="§"/>
            </a:pPr>
            <a:endParaRPr lang="en-US" dirty="0"/>
          </a:p>
        </p:txBody>
      </p:sp>
      <p:sp>
        <p:nvSpPr>
          <p:cNvPr id="4" name="Slide Number Placeholder 3"/>
          <p:cNvSpPr>
            <a:spLocks noGrp="1"/>
          </p:cNvSpPr>
          <p:nvPr>
            <p:ph type="sldNum" sz="quarter" idx="10"/>
          </p:nvPr>
        </p:nvSpPr>
        <p:spPr/>
        <p:txBody>
          <a:bodyPr/>
          <a:lstStyle/>
          <a:p>
            <a:fld id="{DE483FAF-A420-4C7C-82DB-E5971B1D6D3D}" type="slidenum">
              <a:rPr lang="en-US" smtClean="0"/>
              <a:pPr/>
              <a:t>6</a:t>
            </a:fld>
            <a:endParaRPr lang="en-US"/>
          </a:p>
        </p:txBody>
      </p:sp>
    </p:spTree>
    <p:extLst>
      <p:ext uri="{BB962C8B-B14F-4D97-AF65-F5344CB8AC3E}">
        <p14:creationId xmlns:p14="http://schemas.microsoft.com/office/powerpoint/2010/main" val="21358716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itchFamily="2" charset="2"/>
              <a:buChar char="§"/>
            </a:pPr>
            <a:endParaRPr lang="en-US" dirty="0"/>
          </a:p>
        </p:txBody>
      </p:sp>
      <p:sp>
        <p:nvSpPr>
          <p:cNvPr id="4" name="Slide Number Placeholder 3"/>
          <p:cNvSpPr>
            <a:spLocks noGrp="1"/>
          </p:cNvSpPr>
          <p:nvPr>
            <p:ph type="sldNum" sz="quarter" idx="10"/>
          </p:nvPr>
        </p:nvSpPr>
        <p:spPr/>
        <p:txBody>
          <a:bodyPr/>
          <a:lstStyle/>
          <a:p>
            <a:fld id="{DE483FAF-A420-4C7C-82DB-E5971B1D6D3D}" type="slidenum">
              <a:rPr lang="en-US" smtClean="0"/>
              <a:pPr/>
              <a:t>7</a:t>
            </a:fld>
            <a:endParaRPr lang="en-US"/>
          </a:p>
        </p:txBody>
      </p:sp>
    </p:spTree>
    <p:extLst>
      <p:ext uri="{BB962C8B-B14F-4D97-AF65-F5344CB8AC3E}">
        <p14:creationId xmlns:p14="http://schemas.microsoft.com/office/powerpoint/2010/main" val="11621529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8</a:t>
            </a:fld>
            <a:endParaRPr lang="ru-RU"/>
          </a:p>
        </p:txBody>
      </p:sp>
    </p:spTree>
    <p:extLst>
      <p:ext uri="{BB962C8B-B14F-4D97-AF65-F5344CB8AC3E}">
        <p14:creationId xmlns:p14="http://schemas.microsoft.com/office/powerpoint/2010/main" val="1111133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Nếu</a:t>
            </a:r>
            <a:r>
              <a:rPr lang="en-US" baseline="0" smtClean="0"/>
              <a:t> trong cấu hình PPP có yêu cầu xác thực bằng PAP thì giao thức PAP sẽ được thực thi sau khi kết nối LCP được thiết lập.</a:t>
            </a:r>
          </a:p>
          <a:p>
            <a:r>
              <a:rPr lang="en-US" baseline="0" smtClean="0"/>
              <a:t>Hình này chỉ nhằm mục đích cho thấy vị trí của PAP trong PPP, không thực sự quan trọng.</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11</a:t>
            </a:fld>
            <a:endParaRPr lang="ru-RU"/>
          </a:p>
        </p:txBody>
      </p:sp>
    </p:spTree>
    <p:extLst>
      <p:ext uri="{BB962C8B-B14F-4D97-AF65-F5344CB8AC3E}">
        <p14:creationId xmlns:p14="http://schemas.microsoft.com/office/powerpoint/2010/main" val="6237501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http://etutorials.org/Networking/Wireless+lan+security/Chapter+2.+Basic+Security+Mechanics+and+Mechanisms/Authentication+and+Identity+Protocols/</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12</a:t>
            </a:fld>
            <a:endParaRPr lang="ru-RU"/>
          </a:p>
        </p:txBody>
      </p:sp>
    </p:spTree>
    <p:extLst>
      <p:ext uri="{BB962C8B-B14F-4D97-AF65-F5344CB8AC3E}">
        <p14:creationId xmlns:p14="http://schemas.microsoft.com/office/powerpoint/2010/main" val="41034466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http://etutorials.org/Networking/Wireless+lan+security/Chapter+2.+Basic+Security+Mechanics+and+Mechanisms/Authentication+and+Identity+Protocols/</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13</a:t>
            </a:fld>
            <a:endParaRPr lang="ru-RU"/>
          </a:p>
        </p:txBody>
      </p:sp>
    </p:spTree>
    <p:extLst>
      <p:ext uri="{BB962C8B-B14F-4D97-AF65-F5344CB8AC3E}">
        <p14:creationId xmlns:p14="http://schemas.microsoft.com/office/powerpoint/2010/main" val="34271556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êu đề chính">
    <p:bg>
      <p:bgRef idx="1003">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196753"/>
            <a:ext cx="7772400" cy="2376264"/>
          </a:xfrm>
        </p:spPr>
        <p:txBody>
          <a:bodyPr anchor="b">
            <a:normAutofit/>
          </a:bodyPr>
          <a:lstStyle>
            <a:lvl1pPr>
              <a:defRPr sz="4000" b="1" baseline="0">
                <a:latin typeface="Arial" pitchFamily="34" charset="0"/>
                <a:cs typeface="Arial" pitchFamily="34" charset="0"/>
              </a:defRPr>
            </a:lvl1pPr>
          </a:lstStyle>
          <a:p>
            <a:r>
              <a:rPr lang="en-US" dirty="0" smtClean="0"/>
              <a:t>Click to edit Master title style</a:t>
            </a:r>
            <a:r>
              <a:rPr lang="vi-VN" dirty="0" smtClean="0"/>
              <a:t>. What should be If the title is too long?</a:t>
            </a:r>
            <a:endParaRPr lang="ru-RU" dirty="0"/>
          </a:p>
        </p:txBody>
      </p:sp>
      <p:sp>
        <p:nvSpPr>
          <p:cNvPr id="3" name="Subtitle 2"/>
          <p:cNvSpPr>
            <a:spLocks noGrp="1"/>
          </p:cNvSpPr>
          <p:nvPr>
            <p:ph type="subTitle" idx="1"/>
          </p:nvPr>
        </p:nvSpPr>
        <p:spPr>
          <a:xfrm>
            <a:off x="683568" y="3717032"/>
            <a:ext cx="7776864" cy="108012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dirty="0"/>
          </a:p>
        </p:txBody>
      </p:sp>
    </p:spTree>
    <p:extLst>
      <p:ext uri="{BB962C8B-B14F-4D97-AF65-F5344CB8AC3E}">
        <p14:creationId xmlns:p14="http://schemas.microsoft.com/office/powerpoint/2010/main" val="27345567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estion and Answer 3">
    <p:spTree>
      <p:nvGrpSpPr>
        <p:cNvPr id="1" name=""/>
        <p:cNvGrpSpPr/>
        <p:nvPr/>
      </p:nvGrpSpPr>
      <p:grpSpPr>
        <a:xfrm>
          <a:off x="0" y="0"/>
          <a:ext cx="0" cy="0"/>
          <a:chOff x="0" y="0"/>
          <a:chExt cx="0" cy="0"/>
        </a:xfrm>
      </p:grpSpPr>
      <p:pic>
        <p:nvPicPr>
          <p:cNvPr id="3074" name="Picture 2" descr="http://3.bp.blogspot.com/_vtyKKLw61_o/TTf-XH2pTWI/AAAAAAAAAPE/u54vJMaZa-s/s1600/question.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71800" y="76200"/>
            <a:ext cx="2997200" cy="6295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846549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pic>
        <p:nvPicPr>
          <p:cNvPr id="1026" name="Picture 2" descr="http://www.caridad.com/wp-content/uploads/2015/11/thankyou.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914400"/>
            <a:ext cx="7810500" cy="526732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userDrawn="1"/>
        </p:nvSpPr>
        <p:spPr>
          <a:xfrm>
            <a:off x="5791200" y="6553200"/>
            <a:ext cx="3199915" cy="215444"/>
          </a:xfrm>
          <a:prstGeom prst="rect">
            <a:avLst/>
          </a:prstGeom>
          <a:noFill/>
        </p:spPr>
        <p:txBody>
          <a:bodyPr wrap="none" rtlCol="0">
            <a:spAutoFit/>
          </a:bodyPr>
          <a:lstStyle/>
          <a:p>
            <a:r>
              <a:rPr lang="vi-VN" sz="800" dirty="0" smtClean="0"/>
              <a:t>http://www.caridad.com/wp-content/uploads/2015/11/thankyou.jpg</a:t>
            </a:r>
            <a:endParaRPr lang="vi-VN" sz="800" dirty="0"/>
          </a:p>
        </p:txBody>
      </p:sp>
    </p:spTree>
    <p:extLst>
      <p:ext uri="{BB962C8B-B14F-4D97-AF65-F5344CB8AC3E}">
        <p14:creationId xmlns:p14="http://schemas.microsoft.com/office/powerpoint/2010/main" val="71618964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pic>
        <p:nvPicPr>
          <p:cNvPr id="2050" name="Picture 2" descr="http://www.emoticonswallpapers.com/images/thank-you/thank-you-glitter-pictures-010.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14400" y="990600"/>
            <a:ext cx="7239000" cy="485013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userDrawn="1"/>
        </p:nvSpPr>
        <p:spPr>
          <a:xfrm>
            <a:off x="4809903" y="6553200"/>
            <a:ext cx="4257897" cy="215444"/>
          </a:xfrm>
          <a:prstGeom prst="rect">
            <a:avLst/>
          </a:prstGeom>
          <a:noFill/>
        </p:spPr>
        <p:txBody>
          <a:bodyPr wrap="none" rtlCol="0">
            <a:spAutoFit/>
          </a:bodyPr>
          <a:lstStyle/>
          <a:p>
            <a:r>
              <a:rPr lang="vi-VN" sz="800" dirty="0" smtClean="0"/>
              <a:t>http://www.emoticonswallpapers.com/images/thank-you/thank-you-glitter-pictures-010.jpg</a:t>
            </a:r>
            <a:endParaRPr lang="vi-VN" sz="800" dirty="0"/>
          </a:p>
        </p:txBody>
      </p:sp>
    </p:spTree>
    <p:extLst>
      <p:ext uri="{BB962C8B-B14F-4D97-AF65-F5344CB8AC3E}">
        <p14:creationId xmlns:p14="http://schemas.microsoft.com/office/powerpoint/2010/main" val="415500114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3">
    <p:spTree>
      <p:nvGrpSpPr>
        <p:cNvPr id="1" name=""/>
        <p:cNvGrpSpPr/>
        <p:nvPr/>
      </p:nvGrpSpPr>
      <p:grpSpPr>
        <a:xfrm>
          <a:off x="0" y="0"/>
          <a:ext cx="0" cy="0"/>
          <a:chOff x="0" y="0"/>
          <a:chExt cx="0" cy="0"/>
        </a:xfrm>
      </p:grpSpPr>
      <p:sp>
        <p:nvSpPr>
          <p:cNvPr id="4" name="TextBox 3"/>
          <p:cNvSpPr txBox="1"/>
          <p:nvPr userDrawn="1"/>
        </p:nvSpPr>
        <p:spPr>
          <a:xfrm>
            <a:off x="5372558" y="6553200"/>
            <a:ext cx="3695242" cy="215444"/>
          </a:xfrm>
          <a:prstGeom prst="rect">
            <a:avLst/>
          </a:prstGeom>
          <a:noFill/>
        </p:spPr>
        <p:txBody>
          <a:bodyPr wrap="none" rtlCol="0">
            <a:spAutoFit/>
          </a:bodyPr>
          <a:lstStyle/>
          <a:p>
            <a:r>
              <a:rPr lang="vi-VN" sz="800" dirty="0" smtClean="0"/>
              <a:t>http://www.corydoiron.com/wp-content/uploads/2012/11/Thank-You-Kids-.jpg</a:t>
            </a:r>
            <a:endParaRPr lang="vi-VN" sz="800" dirty="0"/>
          </a:p>
        </p:txBody>
      </p:sp>
      <p:pic>
        <p:nvPicPr>
          <p:cNvPr id="3074" name="Picture 2" descr="http://www.corydoiron.com/wp-content/uploads/2012/11/Thank-You-Kids-.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9600" y="761999"/>
            <a:ext cx="7772400" cy="5218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065454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4">
    <p:spTree>
      <p:nvGrpSpPr>
        <p:cNvPr id="1" name=""/>
        <p:cNvGrpSpPr/>
        <p:nvPr/>
      </p:nvGrpSpPr>
      <p:grpSpPr>
        <a:xfrm>
          <a:off x="0" y="0"/>
          <a:ext cx="0" cy="0"/>
          <a:chOff x="0" y="0"/>
          <a:chExt cx="0" cy="0"/>
        </a:xfrm>
      </p:grpSpPr>
      <p:sp>
        <p:nvSpPr>
          <p:cNvPr id="4" name="TextBox 3"/>
          <p:cNvSpPr txBox="1"/>
          <p:nvPr userDrawn="1"/>
        </p:nvSpPr>
        <p:spPr>
          <a:xfrm>
            <a:off x="5105400" y="6553200"/>
            <a:ext cx="3972562" cy="215444"/>
          </a:xfrm>
          <a:prstGeom prst="rect">
            <a:avLst/>
          </a:prstGeom>
          <a:noFill/>
        </p:spPr>
        <p:txBody>
          <a:bodyPr wrap="none" rtlCol="0">
            <a:spAutoFit/>
          </a:bodyPr>
          <a:lstStyle/>
          <a:p>
            <a:r>
              <a:rPr lang="vi-VN" sz="800" dirty="0" smtClean="0"/>
              <a:t>http://www.marketingyourpurpose.com/wp-content/uploads/2014/04/Thank-You.jpg</a:t>
            </a:r>
            <a:endParaRPr lang="vi-VN" sz="800" dirty="0"/>
          </a:p>
        </p:txBody>
      </p:sp>
      <p:pic>
        <p:nvPicPr>
          <p:cNvPr id="1028" name="Picture 4" descr="http://www.marketingyourpurpose.com/wp-content/uploads/2014/04/Thank-You.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000" y="609600"/>
            <a:ext cx="7634068" cy="5725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080984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ank you 5">
    <p:spTree>
      <p:nvGrpSpPr>
        <p:cNvPr id="1" name=""/>
        <p:cNvGrpSpPr/>
        <p:nvPr/>
      </p:nvGrpSpPr>
      <p:grpSpPr>
        <a:xfrm>
          <a:off x="0" y="0"/>
          <a:ext cx="0" cy="0"/>
          <a:chOff x="0" y="0"/>
          <a:chExt cx="0" cy="0"/>
        </a:xfrm>
      </p:grpSpPr>
      <p:sp>
        <p:nvSpPr>
          <p:cNvPr id="4" name="TextBox 3"/>
          <p:cNvSpPr txBox="1"/>
          <p:nvPr userDrawn="1"/>
        </p:nvSpPr>
        <p:spPr>
          <a:xfrm>
            <a:off x="6462600" y="6553200"/>
            <a:ext cx="2605200" cy="215444"/>
          </a:xfrm>
          <a:prstGeom prst="rect">
            <a:avLst/>
          </a:prstGeom>
          <a:noFill/>
        </p:spPr>
        <p:txBody>
          <a:bodyPr wrap="none" rtlCol="0">
            <a:spAutoFit/>
          </a:bodyPr>
          <a:lstStyle/>
          <a:p>
            <a:r>
              <a:rPr lang="vi-VN" sz="800" dirty="0" smtClean="0"/>
              <a:t>http://f.tqn.com/y/jobsearch/1/W/J/7/1/185275200.jpg</a:t>
            </a:r>
            <a:endParaRPr lang="vi-VN" sz="800" dirty="0"/>
          </a:p>
        </p:txBody>
      </p:sp>
      <p:pic>
        <p:nvPicPr>
          <p:cNvPr id="2050" name="Picture 2" descr="http://f.tqn.com/y/jobsearch/1/W/J/7/1/185275200.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914400"/>
            <a:ext cx="7876468" cy="525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020475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Mục lục">
    <p:bg>
      <p:bgPr>
        <a:gradFill>
          <a:gsLst>
            <a:gs pos="0">
              <a:schemeClr val="accent1">
                <a:tint val="66000"/>
                <a:satMod val="160000"/>
              </a:schemeClr>
            </a:gs>
            <a:gs pos="50000">
              <a:schemeClr val="accent1">
                <a:tint val="44500"/>
                <a:satMod val="160000"/>
              </a:schemeClr>
            </a:gs>
            <a:gs pos="100000">
              <a:schemeClr val="tx2">
                <a:lumMod val="40000"/>
                <a:lumOff val="60000"/>
              </a:schemeClr>
            </a:gs>
          </a:gsLst>
          <a:lin ang="5400000" scaled="0"/>
        </a:gradFill>
        <a:effectLst/>
      </p:bgPr>
    </p:bg>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04800" y="228600"/>
            <a:ext cx="8610600" cy="6400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2046594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Mục lục phụ 1">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28600" y="1143000"/>
            <a:ext cx="8610600" cy="53340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7"/>
          <p:cNvSpPr>
            <a:spLocks noGrp="1"/>
          </p:cNvSpPr>
          <p:nvPr>
            <p:ph type="title" hasCustomPrompt="1"/>
          </p:nvPr>
        </p:nvSpPr>
        <p:spPr>
          <a:xfrm>
            <a:off x="228600" y="274638"/>
            <a:ext cx="8610600" cy="792162"/>
          </a:xfrm>
        </p:spPr>
        <p:txBody>
          <a:bodyPr/>
          <a:lstStyle>
            <a:lvl1pPr>
              <a:defRPr b="1" baseline="0">
                <a:solidFill>
                  <a:srgbClr val="FF0000"/>
                </a:solidFill>
                <a:latin typeface="Calibri" pitchFamily="34" charset="0"/>
              </a:defRPr>
            </a:lvl1pPr>
          </a:lstStyle>
          <a:p>
            <a:r>
              <a:rPr lang="vi-VN" dirty="0" smtClean="0"/>
              <a:t>Tiêu đề của mục lục phụ</a:t>
            </a:r>
            <a:endParaRPr lang="en-US" dirty="0"/>
          </a:p>
        </p:txBody>
      </p:sp>
    </p:spTree>
    <p:extLst>
      <p:ext uri="{BB962C8B-B14F-4D97-AF65-F5344CB8AC3E}">
        <p14:creationId xmlns:p14="http://schemas.microsoft.com/office/powerpoint/2010/main" val="22363001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ục lục phụ 2">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57200" y="1676400"/>
            <a:ext cx="8382000" cy="685800"/>
          </a:xfrm>
        </p:spPr>
        <p:txBody>
          <a:bodyPr>
            <a:noAutofit/>
          </a:bodyPr>
          <a:lstStyle>
            <a:lvl1pPr marL="0" indent="0">
              <a:buNone/>
              <a:defRPr sz="4000" b="1"/>
            </a:lvl1pPr>
            <a:lvl2pPr marL="457200" indent="0">
              <a:buNone/>
              <a:defRPr/>
            </a:lvl2pPr>
          </a:lstStyle>
          <a:p>
            <a:pPr lvl="0"/>
            <a:r>
              <a:rPr lang="en-US" smtClean="0"/>
              <a:t>Edit Master text styles</a:t>
            </a:r>
          </a:p>
        </p:txBody>
      </p:sp>
      <p:sp>
        <p:nvSpPr>
          <p:cNvPr id="6" name="Text Placeholder 5"/>
          <p:cNvSpPr>
            <a:spLocks noGrp="1"/>
          </p:cNvSpPr>
          <p:nvPr>
            <p:ph type="body" sz="quarter" idx="11"/>
          </p:nvPr>
        </p:nvSpPr>
        <p:spPr>
          <a:xfrm>
            <a:off x="457200" y="2438400"/>
            <a:ext cx="8382000" cy="3124200"/>
          </a:xfrm>
          <a:solidFill>
            <a:schemeClr val="bg1"/>
          </a:solidFill>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242022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www.themegallery.com</a:t>
            </a:r>
          </a:p>
        </p:txBody>
      </p:sp>
      <p:sp>
        <p:nvSpPr>
          <p:cNvPr id="6" name="Slide Number Placeholder 5"/>
          <p:cNvSpPr>
            <a:spLocks noGrp="1"/>
          </p:cNvSpPr>
          <p:nvPr>
            <p:ph type="sldNum" sz="quarter" idx="12"/>
          </p:nvPr>
        </p:nvSpPr>
        <p:spPr/>
        <p:txBody>
          <a:bodyPr/>
          <a:lstStyle>
            <a:lvl1pPr>
              <a:defRPr/>
            </a:lvl1pPr>
          </a:lstStyle>
          <a:p>
            <a:pPr>
              <a:defRPr/>
            </a:pPr>
            <a:fld id="{3460C416-8172-4912-9D21-CF1507EF5A83}" type="slidenum">
              <a:rPr lang="en-US"/>
              <a:pPr>
                <a:defRPr/>
              </a:pPr>
              <a:t>‹#›</a:t>
            </a:fld>
            <a:endParaRPr lang="en-US"/>
          </a:p>
        </p:txBody>
      </p:sp>
    </p:spTree>
    <p:extLst>
      <p:ext uri="{BB962C8B-B14F-4D97-AF65-F5344CB8AC3E}">
        <p14:creationId xmlns:p14="http://schemas.microsoft.com/office/powerpoint/2010/main" val="1115762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êu đề + Nội dung">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0" y="685800"/>
            <a:ext cx="9144000" cy="6172200"/>
          </a:xfrm>
        </p:spPr>
        <p:txBody>
          <a:bodyPr>
            <a:normAutofit/>
          </a:bodyPr>
          <a:lstStyle>
            <a:lvl1pPr>
              <a:lnSpc>
                <a:spcPct val="114000"/>
              </a:lnSpc>
              <a:spcBef>
                <a:spcPts val="600"/>
              </a:spcBef>
              <a:spcAft>
                <a:spcPts val="600"/>
              </a:spcAft>
              <a:defRPr sz="3600">
                <a:latin typeface="Tahoma" pitchFamily="34" charset="0"/>
                <a:ea typeface="Tahoma" pitchFamily="34" charset="0"/>
                <a:cs typeface="Tahoma" pitchFamily="34" charset="0"/>
              </a:defRPr>
            </a:lvl1pPr>
            <a:lvl2pPr>
              <a:defRPr sz="3200">
                <a:latin typeface="Tahoma" pitchFamily="34" charset="0"/>
                <a:ea typeface="Tahoma" pitchFamily="34" charset="0"/>
                <a:cs typeface="Tahoma" pitchFamily="34" charset="0"/>
              </a:defRPr>
            </a:lvl2pPr>
            <a:lvl3pPr>
              <a:defRPr sz="2800">
                <a:latin typeface="Tahoma" pitchFamily="34" charset="0"/>
                <a:ea typeface="Tahoma" pitchFamily="34" charset="0"/>
                <a:cs typeface="Tahoma" pitchFamily="34" charset="0"/>
              </a:defRPr>
            </a:lvl3pPr>
            <a:lvl4pPr>
              <a:defRPr sz="2400">
                <a:latin typeface="Tahoma" pitchFamily="34" charset="0"/>
                <a:ea typeface="Tahoma" pitchFamily="34" charset="0"/>
                <a:cs typeface="Tahoma" pitchFamily="34" charset="0"/>
              </a:defRPr>
            </a:lvl4pPr>
            <a:lvl5pPr>
              <a:defRPr sz="2400">
                <a:latin typeface="Tahoma" pitchFamily="34" charset="0"/>
                <a:ea typeface="Tahoma" pitchFamily="34" charset="0"/>
                <a:cs typeface="Tahoma"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713184"/>
          </a:xfrm>
          <a:noFill/>
        </p:spPr>
        <p:txBody>
          <a:bodyPr>
            <a:noAutofit/>
          </a:bodyPr>
          <a:lstStyle>
            <a:lvl1pPr>
              <a:defRPr sz="4000" b="1" baseline="0">
                <a:solidFill>
                  <a:srgbClr val="FF0000"/>
                </a:solidFill>
                <a:latin typeface="Arial Narrow" pitchFamily="34" charset="0"/>
              </a:defRPr>
            </a:lvl1pPr>
          </a:lstStyle>
          <a:p>
            <a:r>
              <a:rPr lang="vi-VN" dirty="0" smtClean="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cxnSp>
        <p:nvCxnSpPr>
          <p:cNvPr id="6" name="Straight Arrow Connector 5"/>
          <p:cNvCxnSpPr/>
          <p:nvPr userDrawn="1"/>
        </p:nvCxnSpPr>
        <p:spPr>
          <a:xfrm>
            <a:off x="0" y="685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740592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êu đề 2 dòng + Nội dung">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0" y="1447800"/>
            <a:ext cx="9144000" cy="5410200"/>
          </a:xfrm>
        </p:spPr>
        <p:txBody>
          <a:bodyPr>
            <a:normAutofit/>
          </a:bodyPr>
          <a:lstStyle>
            <a:lvl1pPr>
              <a:lnSpc>
                <a:spcPct val="114000"/>
              </a:lnSpc>
              <a:spcBef>
                <a:spcPts val="600"/>
              </a:spcBef>
              <a:spcAft>
                <a:spcPts val="600"/>
              </a:spcAft>
              <a:defRPr sz="3600">
                <a:latin typeface="Tahoma" pitchFamily="34" charset="0"/>
                <a:ea typeface="Tahoma" pitchFamily="34" charset="0"/>
                <a:cs typeface="Tahoma" pitchFamily="34" charset="0"/>
              </a:defRPr>
            </a:lvl1pPr>
            <a:lvl2pPr>
              <a:defRPr sz="3200">
                <a:latin typeface="Tahoma" pitchFamily="34" charset="0"/>
                <a:ea typeface="Tahoma" pitchFamily="34" charset="0"/>
                <a:cs typeface="Tahoma" pitchFamily="34" charset="0"/>
              </a:defRPr>
            </a:lvl2pPr>
            <a:lvl3pPr>
              <a:defRPr sz="2800">
                <a:latin typeface="Tahoma" pitchFamily="34" charset="0"/>
                <a:ea typeface="Tahoma" pitchFamily="34" charset="0"/>
                <a:cs typeface="Tahoma" pitchFamily="34" charset="0"/>
              </a:defRPr>
            </a:lvl3pPr>
            <a:lvl4pPr>
              <a:defRPr sz="2400">
                <a:latin typeface="Tahoma" pitchFamily="34" charset="0"/>
                <a:ea typeface="Tahoma" pitchFamily="34" charset="0"/>
                <a:cs typeface="Tahoma" pitchFamily="34" charset="0"/>
              </a:defRPr>
            </a:lvl4pPr>
            <a:lvl5pPr>
              <a:defRPr sz="2400">
                <a:latin typeface="Tahoma" pitchFamily="34" charset="0"/>
                <a:ea typeface="Tahoma" pitchFamily="34" charset="0"/>
                <a:cs typeface="Tahoma"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1475184"/>
          </a:xfrm>
          <a:noFill/>
        </p:spPr>
        <p:txBody>
          <a:bodyPr>
            <a:noAutofit/>
          </a:bodyPr>
          <a:lstStyle>
            <a:lvl1pPr>
              <a:defRPr sz="4000" b="1" baseline="0">
                <a:solidFill>
                  <a:srgbClr val="FF0000"/>
                </a:solidFill>
                <a:latin typeface="Arial Narrow" pitchFamily="34" charset="0"/>
              </a:defRPr>
            </a:lvl1pPr>
          </a:lstStyle>
          <a:p>
            <a:r>
              <a:rPr lang="vi-VN" dirty="0" smtClean="0"/>
              <a:t>Sử dụng layout này đối với những slide có tiêu đề dài, phải thể hiện trên 2 dòng</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cxnSp>
        <p:nvCxnSpPr>
          <p:cNvPr id="6" name="Straight Arrow Connector 5"/>
          <p:cNvCxnSpPr/>
          <p:nvPr userDrawn="1"/>
        </p:nvCxnSpPr>
        <p:spPr>
          <a:xfrm>
            <a:off x="0" y="1447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280226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ỉ có Tiêu đề 2 dòng">
    <p:spTree>
      <p:nvGrpSpPr>
        <p:cNvPr id="1" name=""/>
        <p:cNvGrpSpPr/>
        <p:nvPr/>
      </p:nvGrpSpPr>
      <p:grpSpPr>
        <a:xfrm>
          <a:off x="0" y="0"/>
          <a:ext cx="0" cy="0"/>
          <a:chOff x="0" y="0"/>
          <a:chExt cx="0" cy="0"/>
        </a:xfrm>
      </p:grpSpPr>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1475184"/>
          </a:xfrm>
          <a:noFill/>
        </p:spPr>
        <p:txBody>
          <a:bodyPr>
            <a:noAutofit/>
          </a:bodyPr>
          <a:lstStyle>
            <a:lvl1pPr>
              <a:defRPr sz="4000" b="1" baseline="0">
                <a:solidFill>
                  <a:srgbClr val="FF0000"/>
                </a:solidFill>
                <a:latin typeface="Arial Narrow" pitchFamily="34" charset="0"/>
              </a:defRPr>
            </a:lvl1pPr>
          </a:lstStyle>
          <a:p>
            <a:r>
              <a:rPr lang="vi-VN" dirty="0" smtClean="0"/>
              <a:t>Sử dụng layout này đối với những slide có tiêu đề dài, phải thể hiện trên 2 dòng</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cxnSp>
        <p:nvCxnSpPr>
          <p:cNvPr id="6" name="Straight Arrow Connector 5"/>
          <p:cNvCxnSpPr/>
          <p:nvPr userDrawn="1"/>
        </p:nvCxnSpPr>
        <p:spPr>
          <a:xfrm>
            <a:off x="0" y="1447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640539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ource Code">
    <p:spTree>
      <p:nvGrpSpPr>
        <p:cNvPr id="1" name=""/>
        <p:cNvGrpSpPr/>
        <p:nvPr/>
      </p:nvGrpSpPr>
      <p:grpSpPr>
        <a:xfrm>
          <a:off x="0" y="0"/>
          <a:ext cx="0" cy="0"/>
          <a:chOff x="0" y="0"/>
          <a:chExt cx="0" cy="0"/>
        </a:xfrm>
      </p:grpSpPr>
      <p:sp>
        <p:nvSpPr>
          <p:cNvPr id="4" name="Content Placeholder 3"/>
          <p:cNvSpPr>
            <a:spLocks noGrp="1"/>
          </p:cNvSpPr>
          <p:nvPr>
            <p:ph sz="quarter" idx="13" hasCustomPrompt="1"/>
          </p:nvPr>
        </p:nvSpPr>
        <p:spPr>
          <a:xfrm>
            <a:off x="0" y="685800"/>
            <a:ext cx="9144000" cy="6172200"/>
          </a:xfrm>
        </p:spPr>
        <p:txBody>
          <a:bodyPr>
            <a:normAutofit/>
          </a:bodyPr>
          <a:lstStyle>
            <a:lvl1pPr marL="0" indent="0" defTabSz="914400">
              <a:lnSpc>
                <a:spcPct val="100000"/>
              </a:lnSpc>
              <a:spcBef>
                <a:spcPts val="0"/>
              </a:spcBef>
              <a:spcAft>
                <a:spcPts val="0"/>
              </a:spcAft>
              <a:buNone/>
              <a:tabLst>
                <a:tab pos="463550" algn="l"/>
                <a:tab pos="914400" algn="l"/>
                <a:tab pos="1377950" algn="l"/>
                <a:tab pos="1828800" algn="l"/>
                <a:tab pos="2292350" algn="l"/>
                <a:tab pos="2743200" algn="l"/>
                <a:tab pos="3206750" algn="l"/>
                <a:tab pos="3657600" algn="l"/>
                <a:tab pos="4121150" algn="l"/>
                <a:tab pos="4572000" algn="l"/>
                <a:tab pos="5035550" algn="l"/>
                <a:tab pos="5486400" algn="l"/>
                <a:tab pos="5949950" algn="l"/>
                <a:tab pos="6400800" algn="l"/>
              </a:tabLst>
              <a:defRPr sz="3200">
                <a:latin typeface="Arial Narrow" panose="020B0606020202030204" pitchFamily="34" charset="0"/>
                <a:ea typeface="Tahoma" pitchFamily="34" charset="0"/>
                <a:cs typeface="Tahoma" pitchFamily="34" charset="0"/>
              </a:defRPr>
            </a:lvl1pPr>
            <a:lvl2pPr>
              <a:defRPr sz="3200">
                <a:latin typeface="Tahoma" pitchFamily="34" charset="0"/>
                <a:ea typeface="Tahoma" pitchFamily="34" charset="0"/>
                <a:cs typeface="Tahoma" pitchFamily="34" charset="0"/>
              </a:defRPr>
            </a:lvl2pPr>
            <a:lvl3pPr>
              <a:defRPr sz="2800">
                <a:latin typeface="Tahoma" pitchFamily="34" charset="0"/>
                <a:ea typeface="Tahoma" pitchFamily="34" charset="0"/>
                <a:cs typeface="Tahoma" pitchFamily="34" charset="0"/>
              </a:defRPr>
            </a:lvl3pPr>
            <a:lvl4pPr>
              <a:defRPr sz="2400">
                <a:latin typeface="Tahoma" pitchFamily="34" charset="0"/>
                <a:ea typeface="Tahoma" pitchFamily="34" charset="0"/>
                <a:cs typeface="Tahoma" pitchFamily="34" charset="0"/>
              </a:defRPr>
            </a:lvl4pPr>
            <a:lvl5pPr>
              <a:defRPr sz="2400">
                <a:latin typeface="Tahoma" pitchFamily="34" charset="0"/>
                <a:ea typeface="Tahoma" pitchFamily="34" charset="0"/>
                <a:cs typeface="Tahoma" pitchFamily="34" charset="0"/>
              </a:defRPr>
            </a:lvl5pPr>
          </a:lstStyle>
          <a:p>
            <a:pPr lvl="0"/>
            <a:r>
              <a:rPr lang="en-US" dirty="0" smtClean="0"/>
              <a:t>Click to edit Master text styles</a:t>
            </a:r>
            <a:endParaRPr lang="ru-RU" dirty="0"/>
          </a:p>
        </p:txBody>
      </p:sp>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713184"/>
          </a:xfrm>
          <a:noFill/>
        </p:spPr>
        <p:txBody>
          <a:bodyPr>
            <a:noAutofit/>
          </a:bodyPr>
          <a:lstStyle>
            <a:lvl1pPr>
              <a:defRPr sz="4000" b="1" baseline="0">
                <a:solidFill>
                  <a:srgbClr val="FF0000"/>
                </a:solidFill>
                <a:latin typeface="Arial Narrow" pitchFamily="34" charset="0"/>
              </a:defRPr>
            </a:lvl1pPr>
          </a:lstStyle>
          <a:p>
            <a:r>
              <a:rPr lang="vi-VN" dirty="0" smtClean="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cxnSp>
        <p:nvCxnSpPr>
          <p:cNvPr id="6" name="Straight Arrow Connector 5"/>
          <p:cNvCxnSpPr/>
          <p:nvPr userDrawn="1"/>
        </p:nvCxnSpPr>
        <p:spPr>
          <a:xfrm>
            <a:off x="0" y="685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408725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ỉ có tiêu đề">
    <p:spTree>
      <p:nvGrpSpPr>
        <p:cNvPr id="1" name=""/>
        <p:cNvGrpSpPr/>
        <p:nvPr/>
      </p:nvGrpSpPr>
      <p:grpSpPr>
        <a:xfrm>
          <a:off x="0" y="0"/>
          <a:ext cx="0" cy="0"/>
          <a:chOff x="0" y="0"/>
          <a:chExt cx="0" cy="0"/>
        </a:xfrm>
      </p:grpSpPr>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713184"/>
          </a:xfrm>
          <a:noFill/>
        </p:spPr>
        <p:txBody>
          <a:bodyPr>
            <a:noAutofit/>
          </a:bodyPr>
          <a:lstStyle>
            <a:lvl1pPr>
              <a:defRPr sz="4000" b="1" baseline="0">
                <a:solidFill>
                  <a:srgbClr val="FF0000"/>
                </a:solidFill>
                <a:latin typeface="Arial Narrow" pitchFamily="34" charset="0"/>
              </a:defRPr>
            </a:lvl1pPr>
          </a:lstStyle>
          <a:p>
            <a:r>
              <a:rPr lang="vi-VN" dirty="0" smtClean="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cxnSp>
        <p:nvCxnSpPr>
          <p:cNvPr id="6" name="Straight Arrow Connector 5"/>
          <p:cNvCxnSpPr/>
          <p:nvPr userDrawn="1"/>
        </p:nvCxnSpPr>
        <p:spPr>
          <a:xfrm>
            <a:off x="0" y="685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836499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hấn mạnh">
    <p:spTree>
      <p:nvGrpSpPr>
        <p:cNvPr id="1" name=""/>
        <p:cNvGrpSpPr/>
        <p:nvPr/>
      </p:nvGrpSpPr>
      <p:grpSpPr>
        <a:xfrm>
          <a:off x="0" y="0"/>
          <a:ext cx="0" cy="0"/>
          <a:chOff x="0" y="0"/>
          <a:chExt cx="0" cy="0"/>
        </a:xfrm>
      </p:grpSpPr>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6882184"/>
          </a:xfrm>
          <a:noFill/>
        </p:spPr>
        <p:txBody>
          <a:bodyPr>
            <a:noAutofit/>
          </a:bodyPr>
          <a:lstStyle>
            <a:lvl1pPr>
              <a:defRPr sz="6000" b="1" baseline="0">
                <a:solidFill>
                  <a:srgbClr val="FF0000"/>
                </a:solidFill>
                <a:latin typeface="Arial Narrow" pitchFamily="34" charset="0"/>
              </a:defRPr>
            </a:lvl1pPr>
          </a:lstStyle>
          <a:p>
            <a:r>
              <a:rPr lang="vi-VN" dirty="0" smtClean="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spTree>
    <p:extLst>
      <p:ext uri="{BB962C8B-B14F-4D97-AF65-F5344CB8AC3E}">
        <p14:creationId xmlns:p14="http://schemas.microsoft.com/office/powerpoint/2010/main" val="380575072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estion and Answer 1">
    <p:spTree>
      <p:nvGrpSpPr>
        <p:cNvPr id="1" name=""/>
        <p:cNvGrpSpPr/>
        <p:nvPr/>
      </p:nvGrpSpPr>
      <p:grpSpPr>
        <a:xfrm>
          <a:off x="0" y="0"/>
          <a:ext cx="0" cy="0"/>
          <a:chOff x="0" y="0"/>
          <a:chExt cx="0" cy="0"/>
        </a:xfrm>
      </p:grpSpPr>
      <p:pic>
        <p:nvPicPr>
          <p:cNvPr id="1026" name="Picture 2" descr="http://www.princetonacademy.in/wp-content/uploads/2012/03/QNA.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333500" y="533400"/>
            <a:ext cx="6057900" cy="605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508566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estion and Answer 2">
    <p:spTree>
      <p:nvGrpSpPr>
        <p:cNvPr id="1" name=""/>
        <p:cNvGrpSpPr/>
        <p:nvPr/>
      </p:nvGrpSpPr>
      <p:grpSpPr>
        <a:xfrm>
          <a:off x="0" y="0"/>
          <a:ext cx="0" cy="0"/>
          <a:chOff x="0" y="0"/>
          <a:chExt cx="0" cy="0"/>
        </a:xfrm>
      </p:grpSpPr>
      <p:pic>
        <p:nvPicPr>
          <p:cNvPr id="2050" name="Picture 2" descr="http://previews.123rf.com/images/donskarpo/donskarpo1211/donskarpo121100051/16217385-questions-and-answers-red-white-black-dice-isolated-on-white-background-Stock-Photo.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6800" y="1676399"/>
            <a:ext cx="6991350" cy="3486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367368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ru-R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smtClean="0"/>
              <a:t>Luật pháp An toàn thông tin - Bài 3: Quyền sở hữu trí tuệ</a:t>
            </a:r>
            <a:endParaRPr lang="ru-R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15BD7C-E074-4D4A-84C3-500EE5B9C190}" type="slidenum">
              <a:rPr lang="ru-RU" smtClean="0"/>
              <a:t>‹#›</a:t>
            </a:fld>
            <a:endParaRPr lang="ru-RU"/>
          </a:p>
        </p:txBody>
      </p:sp>
    </p:spTree>
    <p:extLst>
      <p:ext uri="{BB962C8B-B14F-4D97-AF65-F5344CB8AC3E}">
        <p14:creationId xmlns:p14="http://schemas.microsoft.com/office/powerpoint/2010/main" val="2190686516"/>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7" r:id="rId3"/>
    <p:sldLayoutId id="2147483668" r:id="rId4"/>
    <p:sldLayoutId id="2147483666" r:id="rId5"/>
    <p:sldLayoutId id="2147483654" r:id="rId6"/>
    <p:sldLayoutId id="2147483655" r:id="rId7"/>
    <p:sldLayoutId id="2147483656" r:id="rId8"/>
    <p:sldLayoutId id="2147483657" r:id="rId9"/>
    <p:sldLayoutId id="2147483658" r:id="rId10"/>
    <p:sldLayoutId id="2147483661" r:id="rId11"/>
    <p:sldLayoutId id="2147483662" r:id="rId12"/>
    <p:sldLayoutId id="2147483663" r:id="rId13"/>
    <p:sldLayoutId id="2147483664" r:id="rId14"/>
    <p:sldLayoutId id="2147483665" r:id="rId15"/>
    <p:sldLayoutId id="2147483650" r:id="rId16"/>
    <p:sldLayoutId id="2147483659" r:id="rId17"/>
    <p:sldLayoutId id="2147483653" r:id="rId18"/>
    <p:sldLayoutId id="2147483669" r:id="rId19"/>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17.wmf"/></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5.xml"/><Relationship Id="rId1" Type="http://schemas.openxmlformats.org/officeDocument/2006/relationships/slideLayout" Target="../slideLayouts/slideLayout1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 Id="rId5" Type="http://schemas.openxmlformats.org/officeDocument/2006/relationships/image" Target="../media/image26.png"/><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 Id="rId5" Type="http://schemas.openxmlformats.org/officeDocument/2006/relationships/image" Target="../media/image26.png"/><Relationship Id="rId4" Type="http://schemas.openxmlformats.org/officeDocument/2006/relationships/image" Target="../media/image25.png"/></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 Id="rId5" Type="http://schemas.openxmlformats.org/officeDocument/2006/relationships/image" Target="../media/image26.png"/><Relationship Id="rId4" Type="http://schemas.openxmlformats.org/officeDocument/2006/relationships/image" Target="../media/image25.png"/></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 Id="rId5" Type="http://schemas.openxmlformats.org/officeDocument/2006/relationships/image" Target="../media/image26.png"/><Relationship Id="rId4" Type="http://schemas.openxmlformats.org/officeDocument/2006/relationships/image" Target="../media/image25.png"/></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 Id="rId5" Type="http://schemas.openxmlformats.org/officeDocument/2006/relationships/image" Target="../media/image26.png"/><Relationship Id="rId4" Type="http://schemas.openxmlformats.org/officeDocument/2006/relationships/image" Target="../media/image25.png"/></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 Id="rId5" Type="http://schemas.openxmlformats.org/officeDocument/2006/relationships/image" Target="../media/image26.png"/><Relationship Id="rId4" Type="http://schemas.openxmlformats.org/officeDocument/2006/relationships/image" Target="../media/image25.png"/></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 Id="rId5" Type="http://schemas.openxmlformats.org/officeDocument/2006/relationships/image" Target="../media/image26.png"/><Relationship Id="rId4" Type="http://schemas.openxmlformats.org/officeDocument/2006/relationships/image" Target="../media/image25.png"/></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image" Target="../media/image26.png"/><Relationship Id="rId4" Type="http://schemas.openxmlformats.org/officeDocument/2006/relationships/image" Target="../media/image24.png"/></Relationships>
</file>

<file path=ppt/slides/_rels/slide4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 Id="rId6" Type="http://schemas.openxmlformats.org/officeDocument/2006/relationships/image" Target="../media/image27.png"/><Relationship Id="rId5" Type="http://schemas.openxmlformats.org/officeDocument/2006/relationships/image" Target="../media/image25.png"/><Relationship Id="rId4" Type="http://schemas.openxmlformats.org/officeDocument/2006/relationships/image" Target="../media/image26.png"/></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 Id="rId6" Type="http://schemas.openxmlformats.org/officeDocument/2006/relationships/image" Target="../media/image27.png"/><Relationship Id="rId5" Type="http://schemas.openxmlformats.org/officeDocument/2006/relationships/image" Target="../media/image25.png"/><Relationship Id="rId4" Type="http://schemas.openxmlformats.org/officeDocument/2006/relationships/image" Target="../media/image26.png"/></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 Id="rId6" Type="http://schemas.openxmlformats.org/officeDocument/2006/relationships/image" Target="../media/image27.png"/><Relationship Id="rId5" Type="http://schemas.openxmlformats.org/officeDocument/2006/relationships/image" Target="../media/image25.png"/><Relationship Id="rId4" Type="http://schemas.openxmlformats.org/officeDocument/2006/relationships/image" Target="../media/image26.png"/></Relationships>
</file>

<file path=ppt/slides/_rels/slide4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 Id="rId6" Type="http://schemas.openxmlformats.org/officeDocument/2006/relationships/image" Target="../media/image27.png"/><Relationship Id="rId5" Type="http://schemas.openxmlformats.org/officeDocument/2006/relationships/image" Target="../media/image25.png"/><Relationship Id="rId4" Type="http://schemas.openxmlformats.org/officeDocument/2006/relationships/image" Target="../media/image26.png"/></Relationships>
</file>

<file path=ppt/slides/_rels/slide4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0.xml"/><Relationship Id="rId1" Type="http://schemas.openxmlformats.org/officeDocument/2006/relationships/slideLayout" Target="../slideLayouts/slideLayout1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5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19.xml"/><Relationship Id="rId4" Type="http://schemas.openxmlformats.org/officeDocument/2006/relationships/image" Target="../media/image30.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2.gif"/><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5.xml"/><Relationship Id="rId1" Type="http://schemas.openxmlformats.org/officeDocument/2006/relationships/slideLayout" Target="../slideLayouts/slideLayout6.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67.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6.xml"/><Relationship Id="rId4" Type="http://schemas.openxmlformats.org/officeDocument/2006/relationships/image" Target="../media/image49.pn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1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nSpc>
                <a:spcPct val="114000"/>
              </a:lnSpc>
            </a:pPr>
            <a:r>
              <a:rPr lang="vi-VN"/>
              <a:t>GIAO THỨC AN TOÀN MẠNG</a:t>
            </a:r>
            <a:endParaRPr lang="vi-VN" dirty="0"/>
          </a:p>
        </p:txBody>
      </p:sp>
      <p:sp>
        <p:nvSpPr>
          <p:cNvPr id="3" name="Subtitle 2"/>
          <p:cNvSpPr>
            <a:spLocks noGrp="1"/>
          </p:cNvSpPr>
          <p:nvPr>
            <p:ph type="subTitle" idx="1"/>
          </p:nvPr>
        </p:nvSpPr>
        <p:spPr/>
        <p:txBody>
          <a:bodyPr>
            <a:normAutofit/>
          </a:bodyPr>
          <a:lstStyle/>
          <a:p>
            <a:pPr>
              <a:tabLst>
                <a:tab pos="1881188" algn="l"/>
              </a:tabLst>
            </a:pPr>
            <a:r>
              <a:rPr lang="vi-VN" dirty="0" smtClean="0"/>
              <a:t>Bài </a:t>
            </a:r>
            <a:r>
              <a:rPr lang="en-US" dirty="0" smtClean="0"/>
              <a:t>2.2</a:t>
            </a:r>
            <a:r>
              <a:rPr lang="vi-VN" dirty="0" smtClean="0"/>
              <a:t>. Một số giao thức xác thực</a:t>
            </a:r>
          </a:p>
        </p:txBody>
      </p:sp>
      <p:sp>
        <p:nvSpPr>
          <p:cNvPr id="4" name="TextBox 3"/>
          <p:cNvSpPr txBox="1"/>
          <p:nvPr/>
        </p:nvSpPr>
        <p:spPr>
          <a:xfrm>
            <a:off x="-228600" y="76200"/>
            <a:ext cx="5257800" cy="1200329"/>
          </a:xfrm>
          <a:prstGeom prst="rect">
            <a:avLst/>
          </a:prstGeom>
          <a:noFill/>
        </p:spPr>
        <p:txBody>
          <a:bodyPr wrap="square" rtlCol="0">
            <a:spAutoFit/>
          </a:bodyPr>
          <a:lstStyle/>
          <a:p>
            <a:pPr algn="ctr"/>
            <a:r>
              <a:rPr lang="en-US" sz="2400" b="1" dirty="0" err="1" smtClean="0">
                <a:latin typeface="Arial" pitchFamily="34" charset="0"/>
                <a:cs typeface="Arial" pitchFamily="34" charset="0"/>
              </a:rPr>
              <a:t>HỌC</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VIỆN</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KỸ</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THUẬT</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MẬT</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MÃ</a:t>
            </a:r>
            <a:endParaRPr lang="en-US" sz="2400" b="1" dirty="0" smtClean="0">
              <a:latin typeface="Arial" pitchFamily="34" charset="0"/>
              <a:cs typeface="Arial" pitchFamily="34" charset="0"/>
            </a:endParaRPr>
          </a:p>
          <a:p>
            <a:pPr algn="ctr"/>
            <a:r>
              <a:rPr lang="en-US" sz="2400" b="1" dirty="0" err="1" smtClean="0">
                <a:latin typeface="Arial" pitchFamily="34" charset="0"/>
                <a:cs typeface="Arial" pitchFamily="34" charset="0"/>
              </a:rPr>
              <a:t>KHOA</a:t>
            </a:r>
            <a:r>
              <a:rPr lang="en-US" sz="2400" b="1" dirty="0" smtClean="0">
                <a:latin typeface="Arial" pitchFamily="34" charset="0"/>
                <a:cs typeface="Arial" pitchFamily="34" charset="0"/>
              </a:rPr>
              <a:t> AN </a:t>
            </a:r>
            <a:r>
              <a:rPr lang="en-US" sz="2400" b="1" dirty="0" err="1" smtClean="0">
                <a:latin typeface="Arial" pitchFamily="34" charset="0"/>
                <a:cs typeface="Arial" pitchFamily="34" charset="0"/>
              </a:rPr>
              <a:t>TOÀN</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THÔNG</a:t>
            </a:r>
            <a:r>
              <a:rPr lang="en-US" sz="2400" b="1" dirty="0" smtClean="0">
                <a:latin typeface="Arial" pitchFamily="34" charset="0"/>
                <a:cs typeface="Arial" pitchFamily="34" charset="0"/>
              </a:rPr>
              <a:t> TIN</a:t>
            </a:r>
          </a:p>
          <a:p>
            <a:pPr algn="ctr"/>
            <a:r>
              <a:rPr lang="en-US" sz="2400" b="1" dirty="0" smtClean="0">
                <a:latin typeface="Arial" pitchFamily="34" charset="0"/>
                <a:cs typeface="Arial" pitchFamily="34" charset="0"/>
              </a:rPr>
              <a:t>********</a:t>
            </a:r>
            <a:endParaRPr lang="en-US" sz="2400" b="1" dirty="0">
              <a:latin typeface="Arial" pitchFamily="34" charset="0"/>
              <a:cs typeface="Arial" pitchFamily="34" charset="0"/>
            </a:endParaRPr>
          </a:p>
        </p:txBody>
      </p:sp>
    </p:spTree>
    <p:extLst>
      <p:ext uri="{BB962C8B-B14F-4D97-AF65-F5344CB8AC3E}">
        <p14:creationId xmlns:p14="http://schemas.microsoft.com/office/powerpoint/2010/main" val="3713974545"/>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spcBef>
                <a:spcPts val="0"/>
              </a:spcBef>
              <a:spcAft>
                <a:spcPts val="0"/>
              </a:spcAft>
            </a:pPr>
            <a:r>
              <a:rPr lang="vi-VN" smtClean="0"/>
              <a:t>Password </a:t>
            </a:r>
            <a:r>
              <a:rPr lang="vi-VN"/>
              <a:t>Authentication Protocol </a:t>
            </a:r>
            <a:endParaRPr lang="vi-VN" smtClean="0"/>
          </a:p>
          <a:p>
            <a:pPr>
              <a:spcBef>
                <a:spcPts val="0"/>
              </a:spcBef>
              <a:spcAft>
                <a:spcPts val="0"/>
              </a:spcAft>
            </a:pPr>
            <a:r>
              <a:rPr lang="vi-VN" smtClean="0"/>
              <a:t>Là </a:t>
            </a:r>
            <a:r>
              <a:rPr lang="vi-VN"/>
              <a:t>giao thức bắt tay 2 bước (2-way)</a:t>
            </a:r>
          </a:p>
          <a:p>
            <a:pPr>
              <a:spcBef>
                <a:spcPts val="0"/>
              </a:spcBef>
              <a:spcAft>
                <a:spcPts val="0"/>
              </a:spcAft>
            </a:pPr>
            <a:r>
              <a:rPr lang="vi-VN"/>
              <a:t>Xác thực bằng mật </a:t>
            </a:r>
            <a:r>
              <a:rPr lang="vi-VN" smtClean="0"/>
              <a:t>khẩu</a:t>
            </a:r>
            <a:endParaRPr lang="vi-VN"/>
          </a:p>
        </p:txBody>
      </p:sp>
      <p:sp>
        <p:nvSpPr>
          <p:cNvPr id="3" name="Title 2"/>
          <p:cNvSpPr>
            <a:spLocks noGrp="1"/>
          </p:cNvSpPr>
          <p:nvPr>
            <p:ph type="title"/>
          </p:nvPr>
        </p:nvSpPr>
        <p:spPr/>
        <p:txBody>
          <a:bodyPr/>
          <a:lstStyle/>
          <a:p>
            <a:r>
              <a:rPr lang="en-US"/>
              <a:t>Giao thức PAP</a:t>
            </a:r>
          </a:p>
        </p:txBody>
      </p:sp>
      <p:sp>
        <p:nvSpPr>
          <p:cNvPr id="4" name="Slide Number Placeholder 3"/>
          <p:cNvSpPr>
            <a:spLocks noGrp="1"/>
          </p:cNvSpPr>
          <p:nvPr>
            <p:ph type="sldNum" sz="quarter" idx="12"/>
          </p:nvPr>
        </p:nvSpPr>
        <p:spPr/>
        <p:txBody>
          <a:bodyPr/>
          <a:lstStyle/>
          <a:p>
            <a:fld id="{3E15BD7C-E074-4D4A-84C3-500EE5B9C190}" type="slidenum">
              <a:rPr lang="ru-RU" smtClean="0"/>
              <a:pPr/>
              <a:t>10</a:t>
            </a:fld>
            <a:endParaRPr lang="ru-RU" dirty="0"/>
          </a:p>
        </p:txBody>
      </p:sp>
      <p:pic>
        <p:nvPicPr>
          <p:cNvPr id="5" name="Picture 4"/>
          <p:cNvPicPr>
            <a:picLocks noChangeAspect="1"/>
          </p:cNvPicPr>
          <p:nvPr/>
        </p:nvPicPr>
        <p:blipFill>
          <a:blip r:embed="rId2"/>
          <a:stretch>
            <a:fillRect/>
          </a:stretch>
        </p:blipFill>
        <p:spPr>
          <a:xfrm>
            <a:off x="747525" y="2819400"/>
            <a:ext cx="7648950" cy="3674269"/>
          </a:xfrm>
          <a:prstGeom prst="rect">
            <a:avLst/>
          </a:prstGeom>
        </p:spPr>
      </p:pic>
    </p:spTree>
    <p:extLst>
      <p:ext uri="{BB962C8B-B14F-4D97-AF65-F5344CB8AC3E}">
        <p14:creationId xmlns:p14="http://schemas.microsoft.com/office/powerpoint/2010/main" val="68774426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Giao thức PAP</a:t>
            </a:r>
          </a:p>
        </p:txBody>
      </p:sp>
      <p:sp>
        <p:nvSpPr>
          <p:cNvPr id="4" name="Slide Number Placeholder 3"/>
          <p:cNvSpPr>
            <a:spLocks noGrp="1"/>
          </p:cNvSpPr>
          <p:nvPr>
            <p:ph type="sldNum" sz="quarter" idx="12"/>
          </p:nvPr>
        </p:nvSpPr>
        <p:spPr/>
        <p:txBody>
          <a:bodyPr/>
          <a:lstStyle/>
          <a:p>
            <a:fld id="{3E15BD7C-E074-4D4A-84C3-500EE5B9C190}" type="slidenum">
              <a:rPr lang="ru-RU" smtClean="0"/>
              <a:pPr/>
              <a:t>11</a:t>
            </a:fld>
            <a:endParaRPr lang="ru-RU" dirty="0"/>
          </a:p>
        </p:txBody>
      </p:sp>
      <p:pic>
        <p:nvPicPr>
          <p:cNvPr id="7" name="Picture 4" descr="http://www.tcpipguide.com/free/diagrams/ppppa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52298"/>
            <a:ext cx="9144000" cy="5831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5757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Three PPP PAP Frame </a:t>
            </a:r>
            <a:r>
              <a:rPr lang="en-US" smtClean="0"/>
              <a:t>Types</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12</a:t>
            </a:fld>
            <a:endParaRPr lang="ru-RU" dirty="0"/>
          </a:p>
        </p:txBody>
      </p:sp>
      <p:pic>
        <p:nvPicPr>
          <p:cNvPr id="4098" name="Picture 2" descr="http://etutorials.org/shared/images/tutorials/tutorial_57/02fig09.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31" y="726878"/>
            <a:ext cx="8668138" cy="6131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55566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PPP PAP Authentication Request</a:t>
            </a:r>
          </a:p>
        </p:txBody>
      </p:sp>
      <p:sp>
        <p:nvSpPr>
          <p:cNvPr id="3" name="Slide Number Placeholder 2"/>
          <p:cNvSpPr>
            <a:spLocks noGrp="1"/>
          </p:cNvSpPr>
          <p:nvPr>
            <p:ph type="sldNum" sz="quarter" idx="12"/>
          </p:nvPr>
        </p:nvSpPr>
        <p:spPr/>
        <p:txBody>
          <a:bodyPr/>
          <a:lstStyle/>
          <a:p>
            <a:fld id="{3E15BD7C-E074-4D4A-84C3-500EE5B9C190}" type="slidenum">
              <a:rPr lang="ru-RU" smtClean="0"/>
              <a:pPr/>
              <a:t>13</a:t>
            </a:fld>
            <a:endParaRPr lang="ru-RU" dirty="0"/>
          </a:p>
        </p:txBody>
      </p:sp>
      <p:pic>
        <p:nvPicPr>
          <p:cNvPr id="4" name="Picture 3"/>
          <p:cNvPicPr>
            <a:picLocks noChangeAspect="1"/>
          </p:cNvPicPr>
          <p:nvPr/>
        </p:nvPicPr>
        <p:blipFill>
          <a:blip r:embed="rId3"/>
          <a:stretch>
            <a:fillRect/>
          </a:stretch>
        </p:blipFill>
        <p:spPr>
          <a:xfrm>
            <a:off x="0" y="1524000"/>
            <a:ext cx="9144000" cy="2346476"/>
          </a:xfrm>
          <a:prstGeom prst="rect">
            <a:avLst/>
          </a:prstGeom>
        </p:spPr>
      </p:pic>
    </p:spTree>
    <p:extLst>
      <p:ext uri="{BB962C8B-B14F-4D97-AF65-F5344CB8AC3E}">
        <p14:creationId xmlns:p14="http://schemas.microsoft.com/office/powerpoint/2010/main" val="343932049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Giao thức </a:t>
            </a:r>
            <a:r>
              <a:rPr lang="en-US" smtClean="0"/>
              <a:t>PAP: 2 bước xác thực</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14</a:t>
            </a:fld>
            <a:endParaRPr lang="ru-RU" dirty="0"/>
          </a:p>
        </p:txBody>
      </p:sp>
      <p:pic>
        <p:nvPicPr>
          <p:cNvPr id="6" name="Picture 5"/>
          <p:cNvPicPr>
            <a:picLocks noChangeAspect="1"/>
          </p:cNvPicPr>
          <p:nvPr/>
        </p:nvPicPr>
        <p:blipFill>
          <a:blip r:embed="rId2"/>
          <a:stretch>
            <a:fillRect/>
          </a:stretch>
        </p:blipFill>
        <p:spPr>
          <a:xfrm>
            <a:off x="0" y="1600200"/>
            <a:ext cx="9070848" cy="3200400"/>
          </a:xfrm>
          <a:prstGeom prst="rect">
            <a:avLst/>
          </a:prstGeom>
        </p:spPr>
      </p:pic>
    </p:spTree>
    <p:extLst>
      <p:ext uri="{BB962C8B-B14F-4D97-AF65-F5344CB8AC3E}">
        <p14:creationId xmlns:p14="http://schemas.microsoft.com/office/powerpoint/2010/main" val="131669076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PPP PAP Authentication Request</a:t>
            </a:r>
          </a:p>
        </p:txBody>
      </p:sp>
      <p:sp>
        <p:nvSpPr>
          <p:cNvPr id="4" name="Slide Number Placeholder 3"/>
          <p:cNvSpPr>
            <a:spLocks noGrp="1"/>
          </p:cNvSpPr>
          <p:nvPr>
            <p:ph type="sldNum" sz="quarter" idx="12"/>
          </p:nvPr>
        </p:nvSpPr>
        <p:spPr/>
        <p:txBody>
          <a:bodyPr/>
          <a:lstStyle/>
          <a:p>
            <a:fld id="{3E15BD7C-E074-4D4A-84C3-500EE5B9C190}" type="slidenum">
              <a:rPr lang="ru-RU" smtClean="0"/>
              <a:pPr/>
              <a:t>15</a:t>
            </a:fld>
            <a:endParaRPr lang="ru-RU" dirty="0"/>
          </a:p>
        </p:txBody>
      </p:sp>
      <p:pic>
        <p:nvPicPr>
          <p:cNvPr id="8" name="Picture 7"/>
          <p:cNvPicPr>
            <a:picLocks noChangeAspect="1"/>
          </p:cNvPicPr>
          <p:nvPr/>
        </p:nvPicPr>
        <p:blipFill>
          <a:blip r:embed="rId3"/>
          <a:stretch>
            <a:fillRect/>
          </a:stretch>
        </p:blipFill>
        <p:spPr>
          <a:xfrm>
            <a:off x="0" y="712237"/>
            <a:ext cx="9074613" cy="6142563"/>
          </a:xfrm>
          <a:prstGeom prst="rect">
            <a:avLst/>
          </a:prstGeom>
        </p:spPr>
      </p:pic>
    </p:spTree>
    <p:extLst>
      <p:ext uri="{BB962C8B-B14F-4D97-AF65-F5344CB8AC3E}">
        <p14:creationId xmlns:p14="http://schemas.microsoft.com/office/powerpoint/2010/main" val="337652099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Giao thức </a:t>
            </a:r>
            <a:r>
              <a:rPr lang="en-US" smtClean="0"/>
              <a:t>PAP: Auth Ack</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16</a:t>
            </a:fld>
            <a:endParaRPr lang="ru-RU" dirty="0"/>
          </a:p>
        </p:txBody>
      </p:sp>
      <p:pic>
        <p:nvPicPr>
          <p:cNvPr id="5" name="Picture 4"/>
          <p:cNvPicPr>
            <a:picLocks noChangeAspect="1"/>
          </p:cNvPicPr>
          <p:nvPr/>
        </p:nvPicPr>
        <p:blipFill>
          <a:blip r:embed="rId3"/>
          <a:stretch>
            <a:fillRect/>
          </a:stretch>
        </p:blipFill>
        <p:spPr>
          <a:xfrm>
            <a:off x="-1" y="685800"/>
            <a:ext cx="9056981" cy="6169000"/>
          </a:xfrm>
          <a:prstGeom prst="rect">
            <a:avLst/>
          </a:prstGeom>
        </p:spPr>
      </p:pic>
    </p:spTree>
    <p:extLst>
      <p:ext uri="{BB962C8B-B14F-4D97-AF65-F5344CB8AC3E}">
        <p14:creationId xmlns:p14="http://schemas.microsoft.com/office/powerpoint/2010/main" val="369082001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3"/>
          </p:nvPr>
        </p:nvSpPr>
        <p:spPr/>
        <p:txBody>
          <a:bodyPr/>
          <a:lstStyle/>
          <a:p>
            <a:r>
              <a:rPr lang="en-US" smtClean="0"/>
              <a:t>Mật khẩu truyền ở dạng rõ</a:t>
            </a:r>
          </a:p>
          <a:p>
            <a:r>
              <a:rPr lang="en-US" smtClean="0"/>
              <a:t>Có thể bị chặn thu trên đường truyền</a:t>
            </a:r>
            <a:endParaRPr lang="en-US"/>
          </a:p>
        </p:txBody>
      </p:sp>
      <p:sp>
        <p:nvSpPr>
          <p:cNvPr id="2" name="Title 1"/>
          <p:cNvSpPr>
            <a:spLocks noGrp="1"/>
          </p:cNvSpPr>
          <p:nvPr>
            <p:ph type="title"/>
          </p:nvPr>
        </p:nvSpPr>
        <p:spPr/>
        <p:txBody>
          <a:bodyPr/>
          <a:lstStyle/>
          <a:p>
            <a:r>
              <a:rPr lang="en-US" smtClean="0"/>
              <a:t>Giao thức PAP: Vấn đề an toàn</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17</a:t>
            </a:fld>
            <a:endParaRPr lang="ru-RU" dirty="0"/>
          </a:p>
        </p:txBody>
      </p:sp>
      <p:pic>
        <p:nvPicPr>
          <p:cNvPr id="5" name="Picture 4"/>
          <p:cNvPicPr>
            <a:picLocks noChangeAspect="1"/>
          </p:cNvPicPr>
          <p:nvPr/>
        </p:nvPicPr>
        <p:blipFill>
          <a:blip r:embed="rId3"/>
          <a:stretch>
            <a:fillRect/>
          </a:stretch>
        </p:blipFill>
        <p:spPr>
          <a:xfrm>
            <a:off x="381000" y="2590800"/>
            <a:ext cx="8546976" cy="3124200"/>
          </a:xfrm>
          <a:prstGeom prst="rect">
            <a:avLst/>
          </a:prstGeom>
        </p:spPr>
      </p:pic>
    </p:spTree>
    <p:extLst>
      <p:ext uri="{BB962C8B-B14F-4D97-AF65-F5344CB8AC3E}">
        <p14:creationId xmlns:p14="http://schemas.microsoft.com/office/powerpoint/2010/main" val="249129236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lstStyle/>
          <a:p>
            <a:r>
              <a:rPr lang="vi-VN"/>
              <a:t>CHAP = Challenge Handshake Authentication Protocol</a:t>
            </a:r>
          </a:p>
          <a:p>
            <a:r>
              <a:rPr lang="vi-VN"/>
              <a:t>Là giao thức bắt tay 3 bước (3-way)</a:t>
            </a:r>
          </a:p>
          <a:p>
            <a:r>
              <a:rPr lang="vi-VN"/>
              <a:t>Xác thực sử dụng mật khẩu</a:t>
            </a:r>
          </a:p>
          <a:p>
            <a:r>
              <a:rPr lang="vi-VN"/>
              <a:t>Không truyền mật khẩu dạng </a:t>
            </a:r>
            <a:r>
              <a:rPr lang="vi-VN" smtClean="0"/>
              <a:t>rõ (nhưng vẫn </a:t>
            </a:r>
            <a:r>
              <a:rPr lang="vi-VN"/>
              <a:t>lưu mật khẩu dạng </a:t>
            </a:r>
            <a:r>
              <a:rPr lang="vi-VN" smtClean="0"/>
              <a:t>rõ)</a:t>
            </a:r>
            <a:endParaRPr lang="en-US"/>
          </a:p>
        </p:txBody>
      </p:sp>
      <p:sp>
        <p:nvSpPr>
          <p:cNvPr id="2" name="Title 1"/>
          <p:cNvSpPr>
            <a:spLocks noGrp="1"/>
          </p:cNvSpPr>
          <p:nvPr>
            <p:ph type="title"/>
          </p:nvPr>
        </p:nvSpPr>
        <p:spPr/>
        <p:txBody>
          <a:bodyPr/>
          <a:lstStyle/>
          <a:p>
            <a:r>
              <a:rPr lang="en-US"/>
              <a:t>Giao thức CHAP</a:t>
            </a:r>
          </a:p>
        </p:txBody>
      </p:sp>
      <p:sp>
        <p:nvSpPr>
          <p:cNvPr id="3" name="Slide Number Placeholder 2"/>
          <p:cNvSpPr>
            <a:spLocks noGrp="1"/>
          </p:cNvSpPr>
          <p:nvPr>
            <p:ph type="sldNum" sz="quarter" idx="12"/>
          </p:nvPr>
        </p:nvSpPr>
        <p:spPr/>
        <p:txBody>
          <a:bodyPr/>
          <a:lstStyle/>
          <a:p>
            <a:fld id="{3E15BD7C-E074-4D4A-84C3-500EE5B9C190}" type="slidenum">
              <a:rPr lang="ru-RU" smtClean="0"/>
              <a:pPr/>
              <a:t>18</a:t>
            </a:fld>
            <a:endParaRPr lang="ru-RU" dirty="0"/>
          </a:p>
        </p:txBody>
      </p:sp>
    </p:spTree>
    <p:extLst>
      <p:ext uri="{BB962C8B-B14F-4D97-AF65-F5344CB8AC3E}">
        <p14:creationId xmlns:p14="http://schemas.microsoft.com/office/powerpoint/2010/main" val="165935958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Giao thức CHAP</a:t>
            </a:r>
          </a:p>
        </p:txBody>
      </p:sp>
      <p:sp>
        <p:nvSpPr>
          <p:cNvPr id="3" name="Slide Number Placeholder 2"/>
          <p:cNvSpPr>
            <a:spLocks noGrp="1"/>
          </p:cNvSpPr>
          <p:nvPr>
            <p:ph type="sldNum" sz="quarter" idx="12"/>
          </p:nvPr>
        </p:nvSpPr>
        <p:spPr/>
        <p:txBody>
          <a:bodyPr/>
          <a:lstStyle/>
          <a:p>
            <a:fld id="{3E15BD7C-E074-4D4A-84C3-500EE5B9C190}" type="slidenum">
              <a:rPr lang="ru-RU" smtClean="0"/>
              <a:pPr/>
              <a:t>19</a:t>
            </a:fld>
            <a:endParaRPr lang="ru-RU" dirty="0"/>
          </a:p>
        </p:txBody>
      </p:sp>
      <p:sp>
        <p:nvSpPr>
          <p:cNvPr id="6" name="Line 211"/>
          <p:cNvSpPr>
            <a:spLocks noChangeShapeType="1"/>
          </p:cNvSpPr>
          <p:nvPr/>
        </p:nvSpPr>
        <p:spPr bwMode="auto">
          <a:xfrm rot="1929354" flipH="1">
            <a:off x="3916363" y="1739900"/>
            <a:ext cx="1498600" cy="1978025"/>
          </a:xfrm>
          <a:prstGeom prst="line">
            <a:avLst/>
          </a:prstGeom>
          <a:noFill/>
          <a:ln w="101600">
            <a:solidFill>
              <a:srgbClr val="FF33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7" name="Oval 210"/>
          <p:cNvSpPr>
            <a:spLocks noChangeArrowheads="1"/>
          </p:cNvSpPr>
          <p:nvPr/>
        </p:nvSpPr>
        <p:spPr bwMode="auto">
          <a:xfrm>
            <a:off x="5789613" y="1931988"/>
            <a:ext cx="360362" cy="360362"/>
          </a:xfrm>
          <a:prstGeom prst="ellipse">
            <a:avLst/>
          </a:prstGeom>
          <a:solidFill>
            <a:srgbClr val="FFCC00"/>
          </a:solidFill>
          <a:ln w="12700">
            <a:solidFill>
              <a:srgbClr val="FF0000"/>
            </a:solidFill>
            <a:round/>
            <a:headEnd type="none" w="sm" len="sm"/>
            <a:tailEnd type="none" w="sm" len="sm"/>
          </a:ln>
        </p:spPr>
        <p:txBody>
          <a:bodyPr wrap="none" anchor="ctr"/>
          <a:lstStyle/>
          <a:p>
            <a:pPr algn="ctr"/>
            <a:r>
              <a:rPr lang="it-IT"/>
              <a:t>2</a:t>
            </a:r>
          </a:p>
        </p:txBody>
      </p:sp>
      <p:sp>
        <p:nvSpPr>
          <p:cNvPr id="8" name="Rectangle 7"/>
          <p:cNvSpPr/>
          <p:nvPr/>
        </p:nvSpPr>
        <p:spPr bwMode="auto">
          <a:xfrm rot="20330001">
            <a:off x="4024313" y="2373313"/>
            <a:ext cx="1104900" cy="338137"/>
          </a:xfrm>
          <a:prstGeom prst="rect">
            <a:avLst/>
          </a:prstGeom>
        </p:spPr>
        <p:txBody>
          <a:bodyPr wrap="none">
            <a:spAutoFit/>
          </a:bodyPr>
          <a:lstStyle/>
          <a:p>
            <a:pPr algn="ctr">
              <a:defRPr/>
            </a:pPr>
            <a:r>
              <a:rPr lang="en-US" sz="1600" dirty="0">
                <a:latin typeface="+mn-lt"/>
              </a:rPr>
              <a:t>Challenge</a:t>
            </a:r>
          </a:p>
        </p:txBody>
      </p:sp>
      <p:sp>
        <p:nvSpPr>
          <p:cNvPr id="9" name="Line 211"/>
          <p:cNvSpPr>
            <a:spLocks noChangeShapeType="1"/>
          </p:cNvSpPr>
          <p:nvPr/>
        </p:nvSpPr>
        <p:spPr bwMode="auto">
          <a:xfrm flipV="1">
            <a:off x="3427413" y="4252913"/>
            <a:ext cx="2382837" cy="19050"/>
          </a:xfrm>
          <a:prstGeom prst="line">
            <a:avLst/>
          </a:prstGeom>
          <a:noFill/>
          <a:ln w="101600">
            <a:solidFill>
              <a:srgbClr val="00CC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10" name="Rectangle 9"/>
          <p:cNvSpPr/>
          <p:nvPr/>
        </p:nvSpPr>
        <p:spPr bwMode="auto">
          <a:xfrm>
            <a:off x="3427413" y="4368800"/>
            <a:ext cx="2398988" cy="338554"/>
          </a:xfrm>
          <a:prstGeom prst="rect">
            <a:avLst/>
          </a:prstGeom>
        </p:spPr>
        <p:txBody>
          <a:bodyPr wrap="square">
            <a:spAutoFit/>
          </a:bodyPr>
          <a:lstStyle/>
          <a:p>
            <a:pPr algn="ctr">
              <a:defRPr/>
            </a:pPr>
            <a:r>
              <a:rPr lang="en-US" sz="1600" smtClean="0">
                <a:latin typeface="+mn-lt"/>
              </a:rPr>
              <a:t>H(password,</a:t>
            </a:r>
            <a:r>
              <a:rPr lang="vi-VN" sz="1600" smtClean="0">
                <a:latin typeface="+mn-lt"/>
              </a:rPr>
              <a:t> </a:t>
            </a:r>
            <a:r>
              <a:rPr lang="en-US" sz="1600" smtClean="0">
                <a:latin typeface="+mn-lt"/>
              </a:rPr>
              <a:t>challenge</a:t>
            </a:r>
            <a:r>
              <a:rPr lang="en-US" sz="1600" dirty="0">
                <a:latin typeface="+mn-lt"/>
              </a:rPr>
              <a:t>)</a:t>
            </a:r>
          </a:p>
        </p:txBody>
      </p:sp>
      <p:sp>
        <p:nvSpPr>
          <p:cNvPr id="11" name="Oval 210"/>
          <p:cNvSpPr>
            <a:spLocks noChangeArrowheads="1"/>
          </p:cNvSpPr>
          <p:nvPr/>
        </p:nvSpPr>
        <p:spPr bwMode="auto">
          <a:xfrm>
            <a:off x="5789613" y="4084638"/>
            <a:ext cx="360362" cy="360362"/>
          </a:xfrm>
          <a:prstGeom prst="ellipse">
            <a:avLst/>
          </a:prstGeom>
          <a:solidFill>
            <a:srgbClr val="FFCC00"/>
          </a:solidFill>
          <a:ln w="12700">
            <a:solidFill>
              <a:srgbClr val="00B050"/>
            </a:solidFill>
            <a:round/>
            <a:headEnd type="none" w="sm" len="sm"/>
            <a:tailEnd type="none" w="sm" len="sm"/>
          </a:ln>
        </p:spPr>
        <p:txBody>
          <a:bodyPr wrap="none" anchor="ctr"/>
          <a:lstStyle/>
          <a:p>
            <a:pPr algn="ctr"/>
            <a:r>
              <a:rPr lang="it-IT"/>
              <a:t>5</a:t>
            </a:r>
          </a:p>
        </p:txBody>
      </p:sp>
      <p:sp>
        <p:nvSpPr>
          <p:cNvPr id="12" name="Oval 210"/>
          <p:cNvSpPr>
            <a:spLocks noChangeArrowheads="1"/>
          </p:cNvSpPr>
          <p:nvPr/>
        </p:nvSpPr>
        <p:spPr bwMode="auto">
          <a:xfrm>
            <a:off x="3067050" y="2987675"/>
            <a:ext cx="360363" cy="360363"/>
          </a:xfrm>
          <a:prstGeom prst="ellipse">
            <a:avLst/>
          </a:prstGeom>
          <a:solidFill>
            <a:srgbClr val="FFCC00"/>
          </a:solidFill>
          <a:ln w="12700">
            <a:solidFill>
              <a:srgbClr val="00B050"/>
            </a:solidFill>
            <a:round/>
            <a:headEnd type="none" w="sm" len="sm"/>
            <a:tailEnd type="none" w="sm" len="sm"/>
          </a:ln>
        </p:spPr>
        <p:txBody>
          <a:bodyPr wrap="none" anchor="ctr"/>
          <a:lstStyle/>
          <a:p>
            <a:pPr algn="ctr"/>
            <a:r>
              <a:rPr lang="it-IT"/>
              <a:t>3</a:t>
            </a:r>
          </a:p>
        </p:txBody>
      </p:sp>
      <p:sp>
        <p:nvSpPr>
          <p:cNvPr id="13" name="Rectangle 12"/>
          <p:cNvSpPr/>
          <p:nvPr/>
        </p:nvSpPr>
        <p:spPr bwMode="auto">
          <a:xfrm>
            <a:off x="2744788" y="3378200"/>
            <a:ext cx="1141412" cy="584200"/>
          </a:xfrm>
          <a:prstGeom prst="rect">
            <a:avLst/>
          </a:prstGeom>
        </p:spPr>
        <p:txBody>
          <a:bodyPr wrap="none">
            <a:spAutoFit/>
          </a:bodyPr>
          <a:lstStyle/>
          <a:p>
            <a:pPr algn="ctr">
              <a:defRPr/>
            </a:pPr>
            <a:r>
              <a:rPr lang="en-US" sz="1600" b="1" dirty="0">
                <a:latin typeface="+mn-lt"/>
              </a:rPr>
              <a:t>Enter </a:t>
            </a:r>
          </a:p>
          <a:p>
            <a:pPr algn="ctr">
              <a:defRPr/>
            </a:pPr>
            <a:r>
              <a:rPr lang="en-US" sz="1600" b="1" dirty="0">
                <a:latin typeface="+mn-lt"/>
              </a:rPr>
              <a:t>password</a:t>
            </a:r>
          </a:p>
        </p:txBody>
      </p:sp>
      <p:sp>
        <p:nvSpPr>
          <p:cNvPr id="14" name="Oval 210"/>
          <p:cNvSpPr>
            <a:spLocks noChangeArrowheads="1"/>
          </p:cNvSpPr>
          <p:nvPr/>
        </p:nvSpPr>
        <p:spPr bwMode="auto">
          <a:xfrm>
            <a:off x="3067050" y="4075113"/>
            <a:ext cx="360363" cy="360362"/>
          </a:xfrm>
          <a:prstGeom prst="ellipse">
            <a:avLst/>
          </a:prstGeom>
          <a:solidFill>
            <a:srgbClr val="FFCC00"/>
          </a:solidFill>
          <a:ln w="12700">
            <a:solidFill>
              <a:srgbClr val="00B050"/>
            </a:solidFill>
            <a:round/>
            <a:headEnd type="none" w="sm" len="sm"/>
            <a:tailEnd type="none" w="sm" len="sm"/>
          </a:ln>
        </p:spPr>
        <p:txBody>
          <a:bodyPr wrap="none" anchor="ctr"/>
          <a:lstStyle/>
          <a:p>
            <a:pPr algn="ctr"/>
            <a:r>
              <a:rPr lang="it-IT"/>
              <a:t>4</a:t>
            </a:r>
          </a:p>
        </p:txBody>
      </p:sp>
      <p:sp>
        <p:nvSpPr>
          <p:cNvPr id="15" name="Rectangle 14"/>
          <p:cNvSpPr/>
          <p:nvPr/>
        </p:nvSpPr>
        <p:spPr bwMode="auto">
          <a:xfrm>
            <a:off x="5080000" y="3368675"/>
            <a:ext cx="1244600" cy="584200"/>
          </a:xfrm>
          <a:prstGeom prst="rect">
            <a:avLst/>
          </a:prstGeom>
        </p:spPr>
        <p:txBody>
          <a:bodyPr wrap="none">
            <a:spAutoFit/>
          </a:bodyPr>
          <a:lstStyle/>
          <a:p>
            <a:pPr algn="ctr">
              <a:defRPr/>
            </a:pPr>
            <a:r>
              <a:rPr lang="en-US" sz="1600" b="1" dirty="0">
                <a:latin typeface="+mn-lt"/>
              </a:rPr>
              <a:t>Compare </a:t>
            </a:r>
          </a:p>
          <a:p>
            <a:pPr algn="ctr">
              <a:defRPr/>
            </a:pPr>
            <a:r>
              <a:rPr lang="en-US" sz="1600" b="1" dirty="0">
                <a:latin typeface="+mn-lt"/>
              </a:rPr>
              <a:t>hash value</a:t>
            </a:r>
          </a:p>
        </p:txBody>
      </p:sp>
      <p:sp>
        <p:nvSpPr>
          <p:cNvPr id="16" name="Oval 210"/>
          <p:cNvSpPr>
            <a:spLocks noChangeArrowheads="1"/>
          </p:cNvSpPr>
          <p:nvPr/>
        </p:nvSpPr>
        <p:spPr bwMode="auto">
          <a:xfrm>
            <a:off x="5791200" y="4913313"/>
            <a:ext cx="360363" cy="360362"/>
          </a:xfrm>
          <a:prstGeom prst="ellipse">
            <a:avLst/>
          </a:prstGeom>
          <a:solidFill>
            <a:srgbClr val="FFCC00"/>
          </a:solidFill>
          <a:ln w="12700">
            <a:solidFill>
              <a:srgbClr val="FF0000"/>
            </a:solidFill>
            <a:round/>
            <a:headEnd type="none" w="sm" len="sm"/>
            <a:tailEnd type="none" w="sm" len="sm"/>
          </a:ln>
        </p:spPr>
        <p:txBody>
          <a:bodyPr wrap="none" anchor="ctr"/>
          <a:lstStyle/>
          <a:p>
            <a:pPr algn="ctr"/>
            <a:r>
              <a:rPr lang="it-IT"/>
              <a:t>6</a:t>
            </a:r>
          </a:p>
        </p:txBody>
      </p:sp>
      <p:grpSp>
        <p:nvGrpSpPr>
          <p:cNvPr id="17" name="Group 16"/>
          <p:cNvGrpSpPr>
            <a:grpSpLocks/>
          </p:cNvGrpSpPr>
          <p:nvPr/>
        </p:nvGrpSpPr>
        <p:grpSpPr bwMode="auto">
          <a:xfrm>
            <a:off x="6324600" y="2301875"/>
            <a:ext cx="1066800" cy="2514600"/>
            <a:chOff x="6324600" y="2301236"/>
            <a:chExt cx="1066800" cy="2514600"/>
          </a:xfrm>
        </p:grpSpPr>
        <p:graphicFrame>
          <p:nvGraphicFramePr>
            <p:cNvPr id="18" name="Object 204"/>
            <p:cNvGraphicFramePr>
              <a:graphicFrameLocks noChangeAspect="1"/>
            </p:cNvGraphicFramePr>
            <p:nvPr/>
          </p:nvGraphicFramePr>
          <p:xfrm>
            <a:off x="6324600" y="2301236"/>
            <a:ext cx="1066800" cy="1969690"/>
          </p:xfrm>
          <a:graphic>
            <a:graphicData uri="http://schemas.openxmlformats.org/presentationml/2006/ole">
              <mc:AlternateContent xmlns:mc="http://schemas.openxmlformats.org/markup-compatibility/2006">
                <mc:Choice xmlns:v="urn:schemas-microsoft-com:vml" Requires="v">
                  <p:oleObj spid="_x0000_s6348" name="ClipArt" r:id="rId3" imgW="1927225" imgH="3382963" progId="MS_ClipArt_Gallery.2">
                    <p:embed/>
                  </p:oleObj>
                </mc:Choice>
                <mc:Fallback>
                  <p:oleObj name="ClipArt" r:id="rId3" imgW="1927225" imgH="3382963" progId="MS_ClipArt_Gallery.2">
                    <p:embed/>
                    <p:pic>
                      <p:nvPicPr>
                        <p:cNvPr id="18" name="Object 20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00" y="2301236"/>
                          <a:ext cx="1066800" cy="1969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 name="Rectangle 18"/>
            <p:cNvSpPr/>
            <p:nvPr/>
          </p:nvSpPr>
          <p:spPr bwMode="auto">
            <a:xfrm>
              <a:off x="6356350" y="4436424"/>
              <a:ext cx="903288" cy="379412"/>
            </a:xfrm>
            <a:prstGeom prst="rect">
              <a:avLst/>
            </a:prstGeom>
          </p:spPr>
          <p:txBody>
            <a:bodyPr wrap="none">
              <a:spAutoFit/>
            </a:bodyPr>
            <a:lstStyle/>
            <a:p>
              <a:pPr>
                <a:defRPr/>
              </a:pPr>
              <a:r>
                <a:rPr lang="en-US" b="1" dirty="0">
                  <a:latin typeface="+mn-lt"/>
                </a:rPr>
                <a:t>Server</a:t>
              </a:r>
            </a:p>
          </p:txBody>
        </p:sp>
      </p:grpSp>
      <p:grpSp>
        <p:nvGrpSpPr>
          <p:cNvPr id="20" name="Group 19"/>
          <p:cNvGrpSpPr>
            <a:grpSpLocks/>
          </p:cNvGrpSpPr>
          <p:nvPr/>
        </p:nvGrpSpPr>
        <p:grpSpPr bwMode="auto">
          <a:xfrm>
            <a:off x="1600200" y="2759075"/>
            <a:ext cx="1042988" cy="1524000"/>
            <a:chOff x="1600200" y="2758991"/>
            <a:chExt cx="1042987" cy="1523445"/>
          </a:xfrm>
        </p:grpSpPr>
        <p:grpSp>
          <p:nvGrpSpPr>
            <p:cNvPr id="21" name="Group 7"/>
            <p:cNvGrpSpPr>
              <a:grpSpLocks noChangeAspect="1"/>
            </p:cNvGrpSpPr>
            <p:nvPr/>
          </p:nvGrpSpPr>
          <p:grpSpPr bwMode="auto">
            <a:xfrm>
              <a:off x="1600200" y="2758991"/>
              <a:ext cx="1042987" cy="1074710"/>
              <a:chOff x="1032" y="2710"/>
              <a:chExt cx="1060" cy="1081"/>
            </a:xfrm>
          </p:grpSpPr>
          <p:grpSp>
            <p:nvGrpSpPr>
              <p:cNvPr id="23" name="Group 8"/>
              <p:cNvGrpSpPr>
                <a:grpSpLocks noChangeAspect="1"/>
              </p:cNvGrpSpPr>
              <p:nvPr/>
            </p:nvGrpSpPr>
            <p:grpSpPr bwMode="auto">
              <a:xfrm>
                <a:off x="1272" y="2710"/>
                <a:ext cx="820" cy="874"/>
                <a:chOff x="1272" y="2710"/>
                <a:chExt cx="820" cy="874"/>
              </a:xfrm>
            </p:grpSpPr>
            <p:sp>
              <p:nvSpPr>
                <p:cNvPr id="33" name="Freeform 9"/>
                <p:cNvSpPr>
                  <a:spLocks noChangeAspect="1"/>
                </p:cNvSpPr>
                <p:nvPr/>
              </p:nvSpPr>
              <p:spPr bwMode="auto">
                <a:xfrm>
                  <a:off x="1809" y="3272"/>
                  <a:ext cx="283" cy="312"/>
                </a:xfrm>
                <a:custGeom>
                  <a:avLst/>
                  <a:gdLst>
                    <a:gd name="T0" fmla="*/ 0 w 283"/>
                    <a:gd name="T1" fmla="*/ 311 h 312"/>
                    <a:gd name="T2" fmla="*/ 0 w 283"/>
                    <a:gd name="T3" fmla="*/ 168 h 312"/>
                    <a:gd name="T4" fmla="*/ 282 w 283"/>
                    <a:gd name="T5" fmla="*/ 0 h 312"/>
                    <a:gd name="T6" fmla="*/ 282 w 283"/>
                    <a:gd name="T7" fmla="*/ 141 h 312"/>
                    <a:gd name="T8" fmla="*/ 0 w 283"/>
                    <a:gd name="T9" fmla="*/ 311 h 312"/>
                    <a:gd name="T10" fmla="*/ 0 60000 65536"/>
                    <a:gd name="T11" fmla="*/ 0 60000 65536"/>
                    <a:gd name="T12" fmla="*/ 0 60000 65536"/>
                    <a:gd name="T13" fmla="*/ 0 60000 65536"/>
                    <a:gd name="T14" fmla="*/ 0 60000 65536"/>
                    <a:gd name="T15" fmla="*/ 0 w 283"/>
                    <a:gd name="T16" fmla="*/ 0 h 312"/>
                    <a:gd name="T17" fmla="*/ 283 w 283"/>
                    <a:gd name="T18" fmla="*/ 312 h 312"/>
                  </a:gdLst>
                  <a:ahLst/>
                  <a:cxnLst>
                    <a:cxn ang="T10">
                      <a:pos x="T0" y="T1"/>
                    </a:cxn>
                    <a:cxn ang="T11">
                      <a:pos x="T2" y="T3"/>
                    </a:cxn>
                    <a:cxn ang="T12">
                      <a:pos x="T4" y="T5"/>
                    </a:cxn>
                    <a:cxn ang="T13">
                      <a:pos x="T6" y="T7"/>
                    </a:cxn>
                    <a:cxn ang="T14">
                      <a:pos x="T8" y="T9"/>
                    </a:cxn>
                  </a:cxnLst>
                  <a:rect l="T15" t="T16" r="T17" b="T18"/>
                  <a:pathLst>
                    <a:path w="283" h="312">
                      <a:moveTo>
                        <a:pt x="0" y="311"/>
                      </a:moveTo>
                      <a:lnTo>
                        <a:pt x="0" y="168"/>
                      </a:lnTo>
                      <a:lnTo>
                        <a:pt x="282" y="0"/>
                      </a:lnTo>
                      <a:lnTo>
                        <a:pt x="282" y="141"/>
                      </a:lnTo>
                      <a:lnTo>
                        <a:pt x="0" y="311"/>
                      </a:lnTo>
                    </a:path>
                  </a:pathLst>
                </a:custGeom>
                <a:solidFill>
                  <a:srgbClr val="DADADA"/>
                </a:solidFill>
                <a:ln w="12700" cap="rnd" cmpd="sng">
                  <a:solidFill>
                    <a:srgbClr val="000000"/>
                  </a:solidFill>
                  <a:prstDash val="solid"/>
                  <a:round/>
                  <a:headEnd/>
                  <a:tailEnd/>
                </a:ln>
              </p:spPr>
              <p:txBody>
                <a:bodyPr/>
                <a:lstStyle/>
                <a:p>
                  <a:endParaRPr lang="en-US"/>
                </a:p>
              </p:txBody>
            </p:sp>
            <p:sp>
              <p:nvSpPr>
                <p:cNvPr id="34" name="Freeform 10"/>
                <p:cNvSpPr>
                  <a:spLocks noChangeAspect="1"/>
                </p:cNvSpPr>
                <p:nvPr/>
              </p:nvSpPr>
              <p:spPr bwMode="auto">
                <a:xfrm>
                  <a:off x="1272" y="3159"/>
                  <a:ext cx="820" cy="282"/>
                </a:xfrm>
                <a:custGeom>
                  <a:avLst/>
                  <a:gdLst>
                    <a:gd name="T0" fmla="*/ 537 w 820"/>
                    <a:gd name="T1" fmla="*/ 281 h 282"/>
                    <a:gd name="T2" fmla="*/ 0 w 820"/>
                    <a:gd name="T3" fmla="*/ 141 h 282"/>
                    <a:gd name="T4" fmla="*/ 297 w 820"/>
                    <a:gd name="T5" fmla="*/ 0 h 282"/>
                    <a:gd name="T6" fmla="*/ 819 w 820"/>
                    <a:gd name="T7" fmla="*/ 113 h 282"/>
                    <a:gd name="T8" fmla="*/ 537 w 820"/>
                    <a:gd name="T9" fmla="*/ 281 h 282"/>
                    <a:gd name="T10" fmla="*/ 0 60000 65536"/>
                    <a:gd name="T11" fmla="*/ 0 60000 65536"/>
                    <a:gd name="T12" fmla="*/ 0 60000 65536"/>
                    <a:gd name="T13" fmla="*/ 0 60000 65536"/>
                    <a:gd name="T14" fmla="*/ 0 60000 65536"/>
                    <a:gd name="T15" fmla="*/ 0 w 820"/>
                    <a:gd name="T16" fmla="*/ 0 h 282"/>
                    <a:gd name="T17" fmla="*/ 820 w 820"/>
                    <a:gd name="T18" fmla="*/ 282 h 282"/>
                  </a:gdLst>
                  <a:ahLst/>
                  <a:cxnLst>
                    <a:cxn ang="T10">
                      <a:pos x="T0" y="T1"/>
                    </a:cxn>
                    <a:cxn ang="T11">
                      <a:pos x="T2" y="T3"/>
                    </a:cxn>
                    <a:cxn ang="T12">
                      <a:pos x="T4" y="T5"/>
                    </a:cxn>
                    <a:cxn ang="T13">
                      <a:pos x="T6" y="T7"/>
                    </a:cxn>
                    <a:cxn ang="T14">
                      <a:pos x="T8" y="T9"/>
                    </a:cxn>
                  </a:cxnLst>
                  <a:rect l="T15" t="T16" r="T17" b="T18"/>
                  <a:pathLst>
                    <a:path w="820" h="282">
                      <a:moveTo>
                        <a:pt x="537" y="281"/>
                      </a:moveTo>
                      <a:lnTo>
                        <a:pt x="0" y="141"/>
                      </a:lnTo>
                      <a:lnTo>
                        <a:pt x="297" y="0"/>
                      </a:lnTo>
                      <a:lnTo>
                        <a:pt x="819" y="113"/>
                      </a:lnTo>
                      <a:lnTo>
                        <a:pt x="537" y="281"/>
                      </a:lnTo>
                    </a:path>
                  </a:pathLst>
                </a:custGeom>
                <a:solidFill>
                  <a:srgbClr val="DADADA"/>
                </a:solidFill>
                <a:ln w="12700" cap="rnd" cmpd="sng">
                  <a:solidFill>
                    <a:srgbClr val="000000"/>
                  </a:solidFill>
                  <a:prstDash val="solid"/>
                  <a:round/>
                  <a:headEnd/>
                  <a:tailEnd/>
                </a:ln>
              </p:spPr>
              <p:txBody>
                <a:bodyPr/>
                <a:lstStyle/>
                <a:p>
                  <a:endParaRPr lang="en-US"/>
                </a:p>
              </p:txBody>
            </p:sp>
            <p:sp>
              <p:nvSpPr>
                <p:cNvPr id="35" name="Freeform 11"/>
                <p:cNvSpPr>
                  <a:spLocks noChangeAspect="1"/>
                </p:cNvSpPr>
                <p:nvPr/>
              </p:nvSpPr>
              <p:spPr bwMode="auto">
                <a:xfrm>
                  <a:off x="1272" y="3301"/>
                  <a:ext cx="538" cy="283"/>
                </a:xfrm>
                <a:custGeom>
                  <a:avLst/>
                  <a:gdLst>
                    <a:gd name="T0" fmla="*/ 0 w 538"/>
                    <a:gd name="T1" fmla="*/ 0 h 283"/>
                    <a:gd name="T2" fmla="*/ 0 w 538"/>
                    <a:gd name="T3" fmla="*/ 147 h 283"/>
                    <a:gd name="T4" fmla="*/ 537 w 538"/>
                    <a:gd name="T5" fmla="*/ 282 h 283"/>
                    <a:gd name="T6" fmla="*/ 537 w 538"/>
                    <a:gd name="T7" fmla="*/ 142 h 283"/>
                    <a:gd name="T8" fmla="*/ 0 w 538"/>
                    <a:gd name="T9" fmla="*/ 0 h 283"/>
                    <a:gd name="T10" fmla="*/ 0 60000 65536"/>
                    <a:gd name="T11" fmla="*/ 0 60000 65536"/>
                    <a:gd name="T12" fmla="*/ 0 60000 65536"/>
                    <a:gd name="T13" fmla="*/ 0 60000 65536"/>
                    <a:gd name="T14" fmla="*/ 0 60000 65536"/>
                    <a:gd name="T15" fmla="*/ 0 w 538"/>
                    <a:gd name="T16" fmla="*/ 0 h 283"/>
                    <a:gd name="T17" fmla="*/ 538 w 538"/>
                    <a:gd name="T18" fmla="*/ 283 h 283"/>
                  </a:gdLst>
                  <a:ahLst/>
                  <a:cxnLst>
                    <a:cxn ang="T10">
                      <a:pos x="T0" y="T1"/>
                    </a:cxn>
                    <a:cxn ang="T11">
                      <a:pos x="T2" y="T3"/>
                    </a:cxn>
                    <a:cxn ang="T12">
                      <a:pos x="T4" y="T5"/>
                    </a:cxn>
                    <a:cxn ang="T13">
                      <a:pos x="T6" y="T7"/>
                    </a:cxn>
                    <a:cxn ang="T14">
                      <a:pos x="T8" y="T9"/>
                    </a:cxn>
                  </a:cxnLst>
                  <a:rect l="T15" t="T16" r="T17" b="T18"/>
                  <a:pathLst>
                    <a:path w="538" h="283">
                      <a:moveTo>
                        <a:pt x="0" y="0"/>
                      </a:moveTo>
                      <a:lnTo>
                        <a:pt x="0" y="147"/>
                      </a:lnTo>
                      <a:lnTo>
                        <a:pt x="537" y="282"/>
                      </a:lnTo>
                      <a:lnTo>
                        <a:pt x="537" y="142"/>
                      </a:lnTo>
                      <a:lnTo>
                        <a:pt x="0" y="0"/>
                      </a:lnTo>
                    </a:path>
                  </a:pathLst>
                </a:custGeom>
                <a:solidFill>
                  <a:srgbClr val="FFFFFF"/>
                </a:solidFill>
                <a:ln w="12700" cap="rnd" cmpd="sng">
                  <a:solidFill>
                    <a:srgbClr val="000000"/>
                  </a:solidFill>
                  <a:prstDash val="solid"/>
                  <a:round/>
                  <a:headEnd/>
                  <a:tailEnd/>
                </a:ln>
              </p:spPr>
              <p:txBody>
                <a:bodyPr/>
                <a:lstStyle/>
                <a:p>
                  <a:endParaRPr lang="en-US"/>
                </a:p>
              </p:txBody>
            </p:sp>
            <p:sp>
              <p:nvSpPr>
                <p:cNvPr id="36" name="Freeform 12"/>
                <p:cNvSpPr>
                  <a:spLocks noChangeAspect="1"/>
                </p:cNvSpPr>
                <p:nvPr/>
              </p:nvSpPr>
              <p:spPr bwMode="auto">
                <a:xfrm>
                  <a:off x="1307" y="3351"/>
                  <a:ext cx="108" cy="66"/>
                </a:xfrm>
                <a:custGeom>
                  <a:avLst/>
                  <a:gdLst>
                    <a:gd name="T0" fmla="*/ 107 w 108"/>
                    <a:gd name="T1" fmla="*/ 65 h 66"/>
                    <a:gd name="T2" fmla="*/ 0 w 108"/>
                    <a:gd name="T3" fmla="*/ 36 h 66"/>
                    <a:gd name="T4" fmla="*/ 0 w 108"/>
                    <a:gd name="T5" fmla="*/ 0 h 66"/>
                    <a:gd name="T6" fmla="*/ 107 w 108"/>
                    <a:gd name="T7" fmla="*/ 30 h 66"/>
                    <a:gd name="T8" fmla="*/ 107 w 108"/>
                    <a:gd name="T9" fmla="*/ 65 h 66"/>
                    <a:gd name="T10" fmla="*/ 0 60000 65536"/>
                    <a:gd name="T11" fmla="*/ 0 60000 65536"/>
                    <a:gd name="T12" fmla="*/ 0 60000 65536"/>
                    <a:gd name="T13" fmla="*/ 0 60000 65536"/>
                    <a:gd name="T14" fmla="*/ 0 60000 65536"/>
                    <a:gd name="T15" fmla="*/ 0 w 108"/>
                    <a:gd name="T16" fmla="*/ 0 h 66"/>
                    <a:gd name="T17" fmla="*/ 108 w 108"/>
                    <a:gd name="T18" fmla="*/ 66 h 66"/>
                  </a:gdLst>
                  <a:ahLst/>
                  <a:cxnLst>
                    <a:cxn ang="T10">
                      <a:pos x="T0" y="T1"/>
                    </a:cxn>
                    <a:cxn ang="T11">
                      <a:pos x="T2" y="T3"/>
                    </a:cxn>
                    <a:cxn ang="T12">
                      <a:pos x="T4" y="T5"/>
                    </a:cxn>
                    <a:cxn ang="T13">
                      <a:pos x="T6" y="T7"/>
                    </a:cxn>
                    <a:cxn ang="T14">
                      <a:pos x="T8" y="T9"/>
                    </a:cxn>
                  </a:cxnLst>
                  <a:rect l="T15" t="T16" r="T17" b="T18"/>
                  <a:pathLst>
                    <a:path w="108" h="66">
                      <a:moveTo>
                        <a:pt x="107" y="65"/>
                      </a:moveTo>
                      <a:lnTo>
                        <a:pt x="0" y="36"/>
                      </a:lnTo>
                      <a:lnTo>
                        <a:pt x="0" y="0"/>
                      </a:lnTo>
                      <a:lnTo>
                        <a:pt x="107" y="30"/>
                      </a:lnTo>
                      <a:lnTo>
                        <a:pt x="107" y="65"/>
                      </a:lnTo>
                    </a:path>
                  </a:pathLst>
                </a:custGeom>
                <a:solidFill>
                  <a:srgbClr val="CECECE"/>
                </a:solidFill>
                <a:ln w="12700" cap="rnd" cmpd="sng">
                  <a:solidFill>
                    <a:srgbClr val="000000"/>
                  </a:solidFill>
                  <a:prstDash val="solid"/>
                  <a:round/>
                  <a:headEnd/>
                  <a:tailEnd/>
                </a:ln>
              </p:spPr>
              <p:txBody>
                <a:bodyPr/>
                <a:lstStyle/>
                <a:p>
                  <a:endParaRPr lang="en-US"/>
                </a:p>
              </p:txBody>
            </p:sp>
            <p:sp>
              <p:nvSpPr>
                <p:cNvPr id="37" name="Freeform 13"/>
                <p:cNvSpPr>
                  <a:spLocks noChangeAspect="1"/>
                </p:cNvSpPr>
                <p:nvPr/>
              </p:nvSpPr>
              <p:spPr bwMode="auto">
                <a:xfrm>
                  <a:off x="1553" y="3405"/>
                  <a:ext cx="212" cy="140"/>
                </a:xfrm>
                <a:custGeom>
                  <a:avLst/>
                  <a:gdLst>
                    <a:gd name="T0" fmla="*/ 0 w 212"/>
                    <a:gd name="T1" fmla="*/ 0 h 140"/>
                    <a:gd name="T2" fmla="*/ 211 w 212"/>
                    <a:gd name="T3" fmla="*/ 56 h 140"/>
                    <a:gd name="T4" fmla="*/ 211 w 212"/>
                    <a:gd name="T5" fmla="*/ 139 h 140"/>
                    <a:gd name="T6" fmla="*/ 0 w 212"/>
                    <a:gd name="T7" fmla="*/ 87 h 140"/>
                    <a:gd name="T8" fmla="*/ 0 w 212"/>
                    <a:gd name="T9" fmla="*/ 0 h 140"/>
                    <a:gd name="T10" fmla="*/ 0 60000 65536"/>
                    <a:gd name="T11" fmla="*/ 0 60000 65536"/>
                    <a:gd name="T12" fmla="*/ 0 60000 65536"/>
                    <a:gd name="T13" fmla="*/ 0 60000 65536"/>
                    <a:gd name="T14" fmla="*/ 0 60000 65536"/>
                    <a:gd name="T15" fmla="*/ 0 w 212"/>
                    <a:gd name="T16" fmla="*/ 0 h 140"/>
                    <a:gd name="T17" fmla="*/ 212 w 212"/>
                    <a:gd name="T18" fmla="*/ 140 h 140"/>
                  </a:gdLst>
                  <a:ahLst/>
                  <a:cxnLst>
                    <a:cxn ang="T10">
                      <a:pos x="T0" y="T1"/>
                    </a:cxn>
                    <a:cxn ang="T11">
                      <a:pos x="T2" y="T3"/>
                    </a:cxn>
                    <a:cxn ang="T12">
                      <a:pos x="T4" y="T5"/>
                    </a:cxn>
                    <a:cxn ang="T13">
                      <a:pos x="T6" y="T7"/>
                    </a:cxn>
                    <a:cxn ang="T14">
                      <a:pos x="T8" y="T9"/>
                    </a:cxn>
                  </a:cxnLst>
                  <a:rect l="T15" t="T16" r="T17" b="T18"/>
                  <a:pathLst>
                    <a:path w="212" h="140">
                      <a:moveTo>
                        <a:pt x="0" y="0"/>
                      </a:moveTo>
                      <a:lnTo>
                        <a:pt x="211" y="56"/>
                      </a:lnTo>
                      <a:lnTo>
                        <a:pt x="211" y="139"/>
                      </a:lnTo>
                      <a:lnTo>
                        <a:pt x="0" y="87"/>
                      </a:lnTo>
                      <a:lnTo>
                        <a:pt x="0" y="0"/>
                      </a:lnTo>
                    </a:path>
                  </a:pathLst>
                </a:custGeom>
                <a:solidFill>
                  <a:srgbClr val="FFFFFF"/>
                </a:solidFill>
                <a:ln w="12700" cap="rnd" cmpd="sng">
                  <a:solidFill>
                    <a:srgbClr val="000000"/>
                  </a:solidFill>
                  <a:prstDash val="solid"/>
                  <a:round/>
                  <a:headEnd/>
                  <a:tailEnd/>
                </a:ln>
              </p:spPr>
              <p:txBody>
                <a:bodyPr/>
                <a:lstStyle/>
                <a:p>
                  <a:endParaRPr lang="en-US"/>
                </a:p>
              </p:txBody>
            </p:sp>
            <p:sp>
              <p:nvSpPr>
                <p:cNvPr id="38" name="Line 14"/>
                <p:cNvSpPr>
                  <a:spLocks noChangeAspect="1" noChangeShapeType="1"/>
                </p:cNvSpPr>
                <p:nvPr/>
              </p:nvSpPr>
              <p:spPr bwMode="auto">
                <a:xfrm>
                  <a:off x="1555" y="3451"/>
                  <a:ext cx="205" cy="55"/>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9" name="Freeform 15"/>
                <p:cNvSpPr>
                  <a:spLocks noChangeAspect="1"/>
                </p:cNvSpPr>
                <p:nvPr/>
              </p:nvSpPr>
              <p:spPr bwMode="auto">
                <a:xfrm>
                  <a:off x="1614" y="3483"/>
                  <a:ext cx="76" cy="34"/>
                </a:xfrm>
                <a:custGeom>
                  <a:avLst/>
                  <a:gdLst>
                    <a:gd name="T0" fmla="*/ 0 w 76"/>
                    <a:gd name="T1" fmla="*/ 0 h 34"/>
                    <a:gd name="T2" fmla="*/ 0 w 76"/>
                    <a:gd name="T3" fmla="*/ 10 h 34"/>
                    <a:gd name="T4" fmla="*/ 75 w 76"/>
                    <a:gd name="T5" fmla="*/ 33 h 34"/>
                    <a:gd name="T6" fmla="*/ 75 w 76"/>
                    <a:gd name="T7" fmla="*/ 19 h 34"/>
                    <a:gd name="T8" fmla="*/ 0 w 76"/>
                    <a:gd name="T9" fmla="*/ 0 h 34"/>
                    <a:gd name="T10" fmla="*/ 0 60000 65536"/>
                    <a:gd name="T11" fmla="*/ 0 60000 65536"/>
                    <a:gd name="T12" fmla="*/ 0 60000 65536"/>
                    <a:gd name="T13" fmla="*/ 0 60000 65536"/>
                    <a:gd name="T14" fmla="*/ 0 60000 65536"/>
                    <a:gd name="T15" fmla="*/ 0 w 76"/>
                    <a:gd name="T16" fmla="*/ 0 h 34"/>
                    <a:gd name="T17" fmla="*/ 76 w 76"/>
                    <a:gd name="T18" fmla="*/ 34 h 34"/>
                  </a:gdLst>
                  <a:ahLst/>
                  <a:cxnLst>
                    <a:cxn ang="T10">
                      <a:pos x="T0" y="T1"/>
                    </a:cxn>
                    <a:cxn ang="T11">
                      <a:pos x="T2" y="T3"/>
                    </a:cxn>
                    <a:cxn ang="T12">
                      <a:pos x="T4" y="T5"/>
                    </a:cxn>
                    <a:cxn ang="T13">
                      <a:pos x="T6" y="T7"/>
                    </a:cxn>
                    <a:cxn ang="T14">
                      <a:pos x="T8" y="T9"/>
                    </a:cxn>
                  </a:cxnLst>
                  <a:rect l="T15" t="T16" r="T17" b="T18"/>
                  <a:pathLst>
                    <a:path w="76" h="34">
                      <a:moveTo>
                        <a:pt x="0" y="0"/>
                      </a:moveTo>
                      <a:lnTo>
                        <a:pt x="0" y="10"/>
                      </a:lnTo>
                      <a:lnTo>
                        <a:pt x="75" y="33"/>
                      </a:lnTo>
                      <a:lnTo>
                        <a:pt x="75" y="19"/>
                      </a:lnTo>
                      <a:lnTo>
                        <a:pt x="0" y="0"/>
                      </a:lnTo>
                    </a:path>
                  </a:pathLst>
                </a:custGeom>
                <a:solidFill>
                  <a:srgbClr val="000000"/>
                </a:solidFill>
                <a:ln w="12700" cap="rnd" cmpd="sng">
                  <a:solidFill>
                    <a:srgbClr val="000000"/>
                  </a:solidFill>
                  <a:prstDash val="solid"/>
                  <a:round/>
                  <a:headEnd/>
                  <a:tailEnd/>
                </a:ln>
              </p:spPr>
              <p:txBody>
                <a:bodyPr/>
                <a:lstStyle/>
                <a:p>
                  <a:endParaRPr lang="en-US"/>
                </a:p>
              </p:txBody>
            </p:sp>
            <p:sp>
              <p:nvSpPr>
                <p:cNvPr id="40" name="Freeform 16"/>
                <p:cNvSpPr>
                  <a:spLocks noChangeAspect="1"/>
                </p:cNvSpPr>
                <p:nvPr/>
              </p:nvSpPr>
              <p:spPr bwMode="auto">
                <a:xfrm>
                  <a:off x="1711" y="3508"/>
                  <a:ext cx="24" cy="22"/>
                </a:xfrm>
                <a:custGeom>
                  <a:avLst/>
                  <a:gdLst>
                    <a:gd name="T0" fmla="*/ 0 w 24"/>
                    <a:gd name="T1" fmla="*/ 0 h 22"/>
                    <a:gd name="T2" fmla="*/ 0 w 24"/>
                    <a:gd name="T3" fmla="*/ 10 h 22"/>
                    <a:gd name="T4" fmla="*/ 23 w 24"/>
                    <a:gd name="T5" fmla="*/ 21 h 22"/>
                    <a:gd name="T6" fmla="*/ 23 w 24"/>
                    <a:gd name="T7" fmla="*/ 8 h 22"/>
                    <a:gd name="T8" fmla="*/ 0 w 24"/>
                    <a:gd name="T9" fmla="*/ 0 h 22"/>
                    <a:gd name="T10" fmla="*/ 0 60000 65536"/>
                    <a:gd name="T11" fmla="*/ 0 60000 65536"/>
                    <a:gd name="T12" fmla="*/ 0 60000 65536"/>
                    <a:gd name="T13" fmla="*/ 0 60000 65536"/>
                    <a:gd name="T14" fmla="*/ 0 60000 65536"/>
                    <a:gd name="T15" fmla="*/ 0 w 24"/>
                    <a:gd name="T16" fmla="*/ 0 h 22"/>
                    <a:gd name="T17" fmla="*/ 24 w 24"/>
                    <a:gd name="T18" fmla="*/ 22 h 22"/>
                  </a:gdLst>
                  <a:ahLst/>
                  <a:cxnLst>
                    <a:cxn ang="T10">
                      <a:pos x="T0" y="T1"/>
                    </a:cxn>
                    <a:cxn ang="T11">
                      <a:pos x="T2" y="T3"/>
                    </a:cxn>
                    <a:cxn ang="T12">
                      <a:pos x="T4" y="T5"/>
                    </a:cxn>
                    <a:cxn ang="T13">
                      <a:pos x="T6" y="T7"/>
                    </a:cxn>
                    <a:cxn ang="T14">
                      <a:pos x="T8" y="T9"/>
                    </a:cxn>
                  </a:cxnLst>
                  <a:rect l="T15" t="T16" r="T17" b="T18"/>
                  <a:pathLst>
                    <a:path w="24" h="22">
                      <a:moveTo>
                        <a:pt x="0" y="0"/>
                      </a:moveTo>
                      <a:lnTo>
                        <a:pt x="0" y="10"/>
                      </a:lnTo>
                      <a:lnTo>
                        <a:pt x="23" y="21"/>
                      </a:lnTo>
                      <a:lnTo>
                        <a:pt x="23" y="8"/>
                      </a:lnTo>
                      <a:lnTo>
                        <a:pt x="0" y="0"/>
                      </a:lnTo>
                    </a:path>
                  </a:pathLst>
                </a:custGeom>
                <a:solidFill>
                  <a:srgbClr val="000000"/>
                </a:solidFill>
                <a:ln w="12700" cap="rnd" cmpd="sng">
                  <a:solidFill>
                    <a:srgbClr val="000000"/>
                  </a:solidFill>
                  <a:prstDash val="solid"/>
                  <a:round/>
                  <a:headEnd/>
                  <a:tailEnd/>
                </a:ln>
              </p:spPr>
              <p:txBody>
                <a:bodyPr/>
                <a:lstStyle/>
                <a:p>
                  <a:endParaRPr lang="en-US"/>
                </a:p>
              </p:txBody>
            </p:sp>
            <p:sp>
              <p:nvSpPr>
                <p:cNvPr id="41" name="Freeform 17"/>
                <p:cNvSpPr>
                  <a:spLocks noChangeAspect="1"/>
                </p:cNvSpPr>
                <p:nvPr/>
              </p:nvSpPr>
              <p:spPr bwMode="auto">
                <a:xfrm>
                  <a:off x="1614" y="3437"/>
                  <a:ext cx="76" cy="32"/>
                </a:xfrm>
                <a:custGeom>
                  <a:avLst/>
                  <a:gdLst>
                    <a:gd name="T0" fmla="*/ 0 w 76"/>
                    <a:gd name="T1" fmla="*/ 0 h 32"/>
                    <a:gd name="T2" fmla="*/ 0 w 76"/>
                    <a:gd name="T3" fmla="*/ 12 h 32"/>
                    <a:gd name="T4" fmla="*/ 75 w 76"/>
                    <a:gd name="T5" fmla="*/ 31 h 32"/>
                    <a:gd name="T6" fmla="*/ 75 w 76"/>
                    <a:gd name="T7" fmla="*/ 21 h 32"/>
                    <a:gd name="T8" fmla="*/ 0 w 76"/>
                    <a:gd name="T9" fmla="*/ 0 h 32"/>
                    <a:gd name="T10" fmla="*/ 0 60000 65536"/>
                    <a:gd name="T11" fmla="*/ 0 60000 65536"/>
                    <a:gd name="T12" fmla="*/ 0 60000 65536"/>
                    <a:gd name="T13" fmla="*/ 0 60000 65536"/>
                    <a:gd name="T14" fmla="*/ 0 60000 65536"/>
                    <a:gd name="T15" fmla="*/ 0 w 76"/>
                    <a:gd name="T16" fmla="*/ 0 h 32"/>
                    <a:gd name="T17" fmla="*/ 76 w 76"/>
                    <a:gd name="T18" fmla="*/ 32 h 32"/>
                  </a:gdLst>
                  <a:ahLst/>
                  <a:cxnLst>
                    <a:cxn ang="T10">
                      <a:pos x="T0" y="T1"/>
                    </a:cxn>
                    <a:cxn ang="T11">
                      <a:pos x="T2" y="T3"/>
                    </a:cxn>
                    <a:cxn ang="T12">
                      <a:pos x="T4" y="T5"/>
                    </a:cxn>
                    <a:cxn ang="T13">
                      <a:pos x="T6" y="T7"/>
                    </a:cxn>
                    <a:cxn ang="T14">
                      <a:pos x="T8" y="T9"/>
                    </a:cxn>
                  </a:cxnLst>
                  <a:rect l="T15" t="T16" r="T17" b="T18"/>
                  <a:pathLst>
                    <a:path w="76" h="32">
                      <a:moveTo>
                        <a:pt x="0" y="0"/>
                      </a:moveTo>
                      <a:lnTo>
                        <a:pt x="0" y="12"/>
                      </a:lnTo>
                      <a:lnTo>
                        <a:pt x="75" y="31"/>
                      </a:lnTo>
                      <a:lnTo>
                        <a:pt x="75" y="21"/>
                      </a:lnTo>
                      <a:lnTo>
                        <a:pt x="0" y="0"/>
                      </a:lnTo>
                    </a:path>
                  </a:pathLst>
                </a:custGeom>
                <a:solidFill>
                  <a:srgbClr val="000000"/>
                </a:solidFill>
                <a:ln w="12700" cap="rnd" cmpd="sng">
                  <a:solidFill>
                    <a:srgbClr val="000000"/>
                  </a:solidFill>
                  <a:prstDash val="solid"/>
                  <a:round/>
                  <a:headEnd/>
                  <a:tailEnd/>
                </a:ln>
              </p:spPr>
              <p:txBody>
                <a:bodyPr/>
                <a:lstStyle/>
                <a:p>
                  <a:endParaRPr lang="en-US"/>
                </a:p>
              </p:txBody>
            </p:sp>
            <p:sp>
              <p:nvSpPr>
                <p:cNvPr id="42" name="Freeform 18"/>
                <p:cNvSpPr>
                  <a:spLocks noChangeAspect="1"/>
                </p:cNvSpPr>
                <p:nvPr/>
              </p:nvSpPr>
              <p:spPr bwMode="auto">
                <a:xfrm>
                  <a:off x="1711" y="3463"/>
                  <a:ext cx="24" cy="20"/>
                </a:xfrm>
                <a:custGeom>
                  <a:avLst/>
                  <a:gdLst>
                    <a:gd name="T0" fmla="*/ 0 w 24"/>
                    <a:gd name="T1" fmla="*/ 0 h 20"/>
                    <a:gd name="T2" fmla="*/ 0 w 24"/>
                    <a:gd name="T3" fmla="*/ 10 h 20"/>
                    <a:gd name="T4" fmla="*/ 23 w 24"/>
                    <a:gd name="T5" fmla="*/ 19 h 20"/>
                    <a:gd name="T6" fmla="*/ 23 w 24"/>
                    <a:gd name="T7" fmla="*/ 8 h 20"/>
                    <a:gd name="T8" fmla="*/ 0 w 24"/>
                    <a:gd name="T9" fmla="*/ 0 h 20"/>
                    <a:gd name="T10" fmla="*/ 0 60000 65536"/>
                    <a:gd name="T11" fmla="*/ 0 60000 65536"/>
                    <a:gd name="T12" fmla="*/ 0 60000 65536"/>
                    <a:gd name="T13" fmla="*/ 0 60000 65536"/>
                    <a:gd name="T14" fmla="*/ 0 60000 65536"/>
                    <a:gd name="T15" fmla="*/ 0 w 24"/>
                    <a:gd name="T16" fmla="*/ 0 h 20"/>
                    <a:gd name="T17" fmla="*/ 24 w 24"/>
                    <a:gd name="T18" fmla="*/ 20 h 20"/>
                  </a:gdLst>
                  <a:ahLst/>
                  <a:cxnLst>
                    <a:cxn ang="T10">
                      <a:pos x="T0" y="T1"/>
                    </a:cxn>
                    <a:cxn ang="T11">
                      <a:pos x="T2" y="T3"/>
                    </a:cxn>
                    <a:cxn ang="T12">
                      <a:pos x="T4" y="T5"/>
                    </a:cxn>
                    <a:cxn ang="T13">
                      <a:pos x="T6" y="T7"/>
                    </a:cxn>
                    <a:cxn ang="T14">
                      <a:pos x="T8" y="T9"/>
                    </a:cxn>
                  </a:cxnLst>
                  <a:rect l="T15" t="T16" r="T17" b="T18"/>
                  <a:pathLst>
                    <a:path w="24" h="20">
                      <a:moveTo>
                        <a:pt x="0" y="0"/>
                      </a:moveTo>
                      <a:lnTo>
                        <a:pt x="0" y="10"/>
                      </a:lnTo>
                      <a:lnTo>
                        <a:pt x="23" y="19"/>
                      </a:lnTo>
                      <a:lnTo>
                        <a:pt x="23" y="8"/>
                      </a:lnTo>
                      <a:lnTo>
                        <a:pt x="0" y="0"/>
                      </a:lnTo>
                    </a:path>
                  </a:pathLst>
                </a:custGeom>
                <a:solidFill>
                  <a:srgbClr val="000000"/>
                </a:solidFill>
                <a:ln w="12700" cap="rnd" cmpd="sng">
                  <a:solidFill>
                    <a:srgbClr val="000000"/>
                  </a:solidFill>
                  <a:prstDash val="solid"/>
                  <a:round/>
                  <a:headEnd/>
                  <a:tailEnd/>
                </a:ln>
              </p:spPr>
              <p:txBody>
                <a:bodyPr/>
                <a:lstStyle/>
                <a:p>
                  <a:endParaRPr lang="en-US"/>
                </a:p>
              </p:txBody>
            </p:sp>
            <p:sp>
              <p:nvSpPr>
                <p:cNvPr id="43" name="Freeform 19"/>
                <p:cNvSpPr>
                  <a:spLocks noChangeAspect="1"/>
                </p:cNvSpPr>
                <p:nvPr/>
              </p:nvSpPr>
              <p:spPr bwMode="auto">
                <a:xfrm>
                  <a:off x="1565" y="2710"/>
                  <a:ext cx="495" cy="482"/>
                </a:xfrm>
                <a:custGeom>
                  <a:avLst/>
                  <a:gdLst>
                    <a:gd name="T0" fmla="*/ 406 w 495"/>
                    <a:gd name="T1" fmla="*/ 481 h 482"/>
                    <a:gd name="T2" fmla="*/ 494 w 495"/>
                    <a:gd name="T3" fmla="*/ 374 h 482"/>
                    <a:gd name="T4" fmla="*/ 494 w 495"/>
                    <a:gd name="T5" fmla="*/ 83 h 482"/>
                    <a:gd name="T6" fmla="*/ 128 w 495"/>
                    <a:gd name="T7" fmla="*/ 0 h 482"/>
                    <a:gd name="T8" fmla="*/ 0 w 495"/>
                    <a:gd name="T9" fmla="*/ 35 h 482"/>
                    <a:gd name="T10" fmla="*/ 406 w 495"/>
                    <a:gd name="T11" fmla="*/ 481 h 482"/>
                    <a:gd name="T12" fmla="*/ 0 60000 65536"/>
                    <a:gd name="T13" fmla="*/ 0 60000 65536"/>
                    <a:gd name="T14" fmla="*/ 0 60000 65536"/>
                    <a:gd name="T15" fmla="*/ 0 60000 65536"/>
                    <a:gd name="T16" fmla="*/ 0 60000 65536"/>
                    <a:gd name="T17" fmla="*/ 0 60000 65536"/>
                    <a:gd name="T18" fmla="*/ 0 w 495"/>
                    <a:gd name="T19" fmla="*/ 0 h 482"/>
                    <a:gd name="T20" fmla="*/ 495 w 495"/>
                    <a:gd name="T21" fmla="*/ 482 h 482"/>
                  </a:gdLst>
                  <a:ahLst/>
                  <a:cxnLst>
                    <a:cxn ang="T12">
                      <a:pos x="T0" y="T1"/>
                    </a:cxn>
                    <a:cxn ang="T13">
                      <a:pos x="T2" y="T3"/>
                    </a:cxn>
                    <a:cxn ang="T14">
                      <a:pos x="T4" y="T5"/>
                    </a:cxn>
                    <a:cxn ang="T15">
                      <a:pos x="T6" y="T7"/>
                    </a:cxn>
                    <a:cxn ang="T16">
                      <a:pos x="T8" y="T9"/>
                    </a:cxn>
                    <a:cxn ang="T17">
                      <a:pos x="T10" y="T11"/>
                    </a:cxn>
                  </a:cxnLst>
                  <a:rect l="T18" t="T19" r="T20" b="T21"/>
                  <a:pathLst>
                    <a:path w="495" h="482">
                      <a:moveTo>
                        <a:pt x="406" y="481"/>
                      </a:moveTo>
                      <a:lnTo>
                        <a:pt x="494" y="374"/>
                      </a:lnTo>
                      <a:lnTo>
                        <a:pt x="494" y="83"/>
                      </a:lnTo>
                      <a:lnTo>
                        <a:pt x="128" y="0"/>
                      </a:lnTo>
                      <a:lnTo>
                        <a:pt x="0" y="35"/>
                      </a:lnTo>
                      <a:lnTo>
                        <a:pt x="406" y="481"/>
                      </a:lnTo>
                    </a:path>
                  </a:pathLst>
                </a:custGeom>
                <a:solidFill>
                  <a:srgbClr val="DADADA"/>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44" name="Freeform 20"/>
                <p:cNvSpPr>
                  <a:spLocks noChangeAspect="1"/>
                </p:cNvSpPr>
                <p:nvPr/>
              </p:nvSpPr>
              <p:spPr bwMode="auto">
                <a:xfrm>
                  <a:off x="1565" y="2710"/>
                  <a:ext cx="495" cy="482"/>
                </a:xfrm>
                <a:custGeom>
                  <a:avLst/>
                  <a:gdLst>
                    <a:gd name="T0" fmla="*/ 406 w 495"/>
                    <a:gd name="T1" fmla="*/ 481 h 482"/>
                    <a:gd name="T2" fmla="*/ 494 w 495"/>
                    <a:gd name="T3" fmla="*/ 374 h 482"/>
                    <a:gd name="T4" fmla="*/ 494 w 495"/>
                    <a:gd name="T5" fmla="*/ 83 h 482"/>
                    <a:gd name="T6" fmla="*/ 128 w 495"/>
                    <a:gd name="T7" fmla="*/ 0 h 482"/>
                    <a:gd name="T8" fmla="*/ 0 w 495"/>
                    <a:gd name="T9" fmla="*/ 35 h 482"/>
                    <a:gd name="T10" fmla="*/ 0 60000 65536"/>
                    <a:gd name="T11" fmla="*/ 0 60000 65536"/>
                    <a:gd name="T12" fmla="*/ 0 60000 65536"/>
                    <a:gd name="T13" fmla="*/ 0 60000 65536"/>
                    <a:gd name="T14" fmla="*/ 0 60000 65536"/>
                    <a:gd name="T15" fmla="*/ 0 w 495"/>
                    <a:gd name="T16" fmla="*/ 0 h 482"/>
                    <a:gd name="T17" fmla="*/ 495 w 495"/>
                    <a:gd name="T18" fmla="*/ 482 h 482"/>
                  </a:gdLst>
                  <a:ahLst/>
                  <a:cxnLst>
                    <a:cxn ang="T10">
                      <a:pos x="T0" y="T1"/>
                    </a:cxn>
                    <a:cxn ang="T11">
                      <a:pos x="T2" y="T3"/>
                    </a:cxn>
                    <a:cxn ang="T12">
                      <a:pos x="T4" y="T5"/>
                    </a:cxn>
                    <a:cxn ang="T13">
                      <a:pos x="T6" y="T7"/>
                    </a:cxn>
                    <a:cxn ang="T14">
                      <a:pos x="T8" y="T9"/>
                    </a:cxn>
                  </a:cxnLst>
                  <a:rect l="T15" t="T16" r="T17" b="T18"/>
                  <a:pathLst>
                    <a:path w="495" h="482">
                      <a:moveTo>
                        <a:pt x="406" y="481"/>
                      </a:moveTo>
                      <a:lnTo>
                        <a:pt x="494" y="374"/>
                      </a:lnTo>
                      <a:lnTo>
                        <a:pt x="494" y="83"/>
                      </a:lnTo>
                      <a:lnTo>
                        <a:pt x="128" y="0"/>
                      </a:lnTo>
                      <a:lnTo>
                        <a:pt x="0" y="35"/>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5" name="Freeform 21"/>
                <p:cNvSpPr>
                  <a:spLocks noChangeAspect="1"/>
                </p:cNvSpPr>
                <p:nvPr/>
              </p:nvSpPr>
              <p:spPr bwMode="auto">
                <a:xfrm>
                  <a:off x="1808" y="2835"/>
                  <a:ext cx="161" cy="531"/>
                </a:xfrm>
                <a:custGeom>
                  <a:avLst/>
                  <a:gdLst>
                    <a:gd name="T0" fmla="*/ 0 w 161"/>
                    <a:gd name="T1" fmla="*/ 530 h 531"/>
                    <a:gd name="T2" fmla="*/ 0 w 161"/>
                    <a:gd name="T3" fmla="*/ 85 h 531"/>
                    <a:gd name="T4" fmla="*/ 160 w 161"/>
                    <a:gd name="T5" fmla="*/ 0 h 531"/>
                    <a:gd name="T6" fmla="*/ 160 w 161"/>
                    <a:gd name="T7" fmla="*/ 427 h 531"/>
                    <a:gd name="T8" fmla="*/ 0 w 161"/>
                    <a:gd name="T9" fmla="*/ 530 h 531"/>
                    <a:gd name="T10" fmla="*/ 0 60000 65536"/>
                    <a:gd name="T11" fmla="*/ 0 60000 65536"/>
                    <a:gd name="T12" fmla="*/ 0 60000 65536"/>
                    <a:gd name="T13" fmla="*/ 0 60000 65536"/>
                    <a:gd name="T14" fmla="*/ 0 60000 65536"/>
                    <a:gd name="T15" fmla="*/ 0 w 161"/>
                    <a:gd name="T16" fmla="*/ 0 h 531"/>
                    <a:gd name="T17" fmla="*/ 161 w 161"/>
                    <a:gd name="T18" fmla="*/ 531 h 531"/>
                  </a:gdLst>
                  <a:ahLst/>
                  <a:cxnLst>
                    <a:cxn ang="T10">
                      <a:pos x="T0" y="T1"/>
                    </a:cxn>
                    <a:cxn ang="T11">
                      <a:pos x="T2" y="T3"/>
                    </a:cxn>
                    <a:cxn ang="T12">
                      <a:pos x="T4" y="T5"/>
                    </a:cxn>
                    <a:cxn ang="T13">
                      <a:pos x="T6" y="T7"/>
                    </a:cxn>
                    <a:cxn ang="T14">
                      <a:pos x="T8" y="T9"/>
                    </a:cxn>
                  </a:cxnLst>
                  <a:rect l="T15" t="T16" r="T17" b="T18"/>
                  <a:pathLst>
                    <a:path w="161" h="531">
                      <a:moveTo>
                        <a:pt x="0" y="530"/>
                      </a:moveTo>
                      <a:lnTo>
                        <a:pt x="0" y="85"/>
                      </a:lnTo>
                      <a:lnTo>
                        <a:pt x="160" y="0"/>
                      </a:lnTo>
                      <a:lnTo>
                        <a:pt x="160" y="427"/>
                      </a:lnTo>
                      <a:lnTo>
                        <a:pt x="0" y="530"/>
                      </a:lnTo>
                    </a:path>
                  </a:pathLst>
                </a:custGeom>
                <a:solidFill>
                  <a:srgbClr val="DADADA"/>
                </a:solidFill>
                <a:ln w="12700" cap="rnd" cmpd="sng">
                  <a:solidFill>
                    <a:srgbClr val="000000"/>
                  </a:solidFill>
                  <a:prstDash val="solid"/>
                  <a:round/>
                  <a:headEnd/>
                  <a:tailEnd/>
                </a:ln>
              </p:spPr>
              <p:txBody>
                <a:bodyPr/>
                <a:lstStyle/>
                <a:p>
                  <a:endParaRPr lang="en-US"/>
                </a:p>
              </p:txBody>
            </p:sp>
            <p:sp>
              <p:nvSpPr>
                <p:cNvPr id="46" name="Freeform 22"/>
                <p:cNvSpPr>
                  <a:spLocks noChangeAspect="1"/>
                </p:cNvSpPr>
                <p:nvPr/>
              </p:nvSpPr>
              <p:spPr bwMode="auto">
                <a:xfrm>
                  <a:off x="1303" y="2725"/>
                  <a:ext cx="666" cy="198"/>
                </a:xfrm>
                <a:custGeom>
                  <a:avLst/>
                  <a:gdLst>
                    <a:gd name="T0" fmla="*/ 504 w 666"/>
                    <a:gd name="T1" fmla="*/ 197 h 198"/>
                    <a:gd name="T2" fmla="*/ 0 w 666"/>
                    <a:gd name="T3" fmla="*/ 76 h 198"/>
                    <a:gd name="T4" fmla="*/ 186 w 666"/>
                    <a:gd name="T5" fmla="*/ 0 h 198"/>
                    <a:gd name="T6" fmla="*/ 665 w 666"/>
                    <a:gd name="T7" fmla="*/ 110 h 198"/>
                    <a:gd name="T8" fmla="*/ 504 w 666"/>
                    <a:gd name="T9" fmla="*/ 197 h 198"/>
                    <a:gd name="T10" fmla="*/ 0 60000 65536"/>
                    <a:gd name="T11" fmla="*/ 0 60000 65536"/>
                    <a:gd name="T12" fmla="*/ 0 60000 65536"/>
                    <a:gd name="T13" fmla="*/ 0 60000 65536"/>
                    <a:gd name="T14" fmla="*/ 0 60000 65536"/>
                    <a:gd name="T15" fmla="*/ 0 w 666"/>
                    <a:gd name="T16" fmla="*/ 0 h 198"/>
                    <a:gd name="T17" fmla="*/ 666 w 666"/>
                    <a:gd name="T18" fmla="*/ 198 h 198"/>
                  </a:gdLst>
                  <a:ahLst/>
                  <a:cxnLst>
                    <a:cxn ang="T10">
                      <a:pos x="T0" y="T1"/>
                    </a:cxn>
                    <a:cxn ang="T11">
                      <a:pos x="T2" y="T3"/>
                    </a:cxn>
                    <a:cxn ang="T12">
                      <a:pos x="T4" y="T5"/>
                    </a:cxn>
                    <a:cxn ang="T13">
                      <a:pos x="T6" y="T7"/>
                    </a:cxn>
                    <a:cxn ang="T14">
                      <a:pos x="T8" y="T9"/>
                    </a:cxn>
                  </a:cxnLst>
                  <a:rect l="T15" t="T16" r="T17" b="T18"/>
                  <a:pathLst>
                    <a:path w="666" h="198">
                      <a:moveTo>
                        <a:pt x="504" y="197"/>
                      </a:moveTo>
                      <a:lnTo>
                        <a:pt x="0" y="76"/>
                      </a:lnTo>
                      <a:lnTo>
                        <a:pt x="186" y="0"/>
                      </a:lnTo>
                      <a:lnTo>
                        <a:pt x="665" y="110"/>
                      </a:lnTo>
                      <a:lnTo>
                        <a:pt x="504" y="197"/>
                      </a:lnTo>
                    </a:path>
                  </a:pathLst>
                </a:custGeom>
                <a:solidFill>
                  <a:srgbClr val="FFFFFF"/>
                </a:solidFill>
                <a:ln w="12700" cap="rnd" cmpd="sng">
                  <a:solidFill>
                    <a:srgbClr val="000000"/>
                  </a:solidFill>
                  <a:prstDash val="solid"/>
                  <a:round/>
                  <a:headEnd/>
                  <a:tailEnd/>
                </a:ln>
              </p:spPr>
              <p:txBody>
                <a:bodyPr/>
                <a:lstStyle/>
                <a:p>
                  <a:endParaRPr lang="en-US"/>
                </a:p>
              </p:txBody>
            </p:sp>
            <p:sp>
              <p:nvSpPr>
                <p:cNvPr id="47" name="Freeform 23"/>
                <p:cNvSpPr>
                  <a:spLocks noChangeAspect="1"/>
                </p:cNvSpPr>
                <p:nvPr/>
              </p:nvSpPr>
              <p:spPr bwMode="auto">
                <a:xfrm>
                  <a:off x="1402" y="3261"/>
                  <a:ext cx="354" cy="109"/>
                </a:xfrm>
                <a:custGeom>
                  <a:avLst/>
                  <a:gdLst>
                    <a:gd name="T0" fmla="*/ 0 w 354"/>
                    <a:gd name="T1" fmla="*/ 0 h 109"/>
                    <a:gd name="T2" fmla="*/ 0 w 354"/>
                    <a:gd name="T3" fmla="*/ 19 h 109"/>
                    <a:gd name="T4" fmla="*/ 323 w 354"/>
                    <a:gd name="T5" fmla="*/ 108 h 109"/>
                    <a:gd name="T6" fmla="*/ 353 w 354"/>
                    <a:gd name="T7" fmla="*/ 94 h 109"/>
                    <a:gd name="T8" fmla="*/ 0 w 354"/>
                    <a:gd name="T9" fmla="*/ 0 h 109"/>
                    <a:gd name="T10" fmla="*/ 0 60000 65536"/>
                    <a:gd name="T11" fmla="*/ 0 60000 65536"/>
                    <a:gd name="T12" fmla="*/ 0 60000 65536"/>
                    <a:gd name="T13" fmla="*/ 0 60000 65536"/>
                    <a:gd name="T14" fmla="*/ 0 60000 65536"/>
                    <a:gd name="T15" fmla="*/ 0 w 354"/>
                    <a:gd name="T16" fmla="*/ 0 h 109"/>
                    <a:gd name="T17" fmla="*/ 354 w 354"/>
                    <a:gd name="T18" fmla="*/ 109 h 109"/>
                  </a:gdLst>
                  <a:ahLst/>
                  <a:cxnLst>
                    <a:cxn ang="T10">
                      <a:pos x="T0" y="T1"/>
                    </a:cxn>
                    <a:cxn ang="T11">
                      <a:pos x="T2" y="T3"/>
                    </a:cxn>
                    <a:cxn ang="T12">
                      <a:pos x="T4" y="T5"/>
                    </a:cxn>
                    <a:cxn ang="T13">
                      <a:pos x="T6" y="T7"/>
                    </a:cxn>
                    <a:cxn ang="T14">
                      <a:pos x="T8" y="T9"/>
                    </a:cxn>
                  </a:cxnLst>
                  <a:rect l="T15" t="T16" r="T17" b="T18"/>
                  <a:pathLst>
                    <a:path w="354" h="109">
                      <a:moveTo>
                        <a:pt x="0" y="0"/>
                      </a:moveTo>
                      <a:lnTo>
                        <a:pt x="0" y="19"/>
                      </a:lnTo>
                      <a:lnTo>
                        <a:pt x="323" y="108"/>
                      </a:lnTo>
                      <a:lnTo>
                        <a:pt x="353" y="94"/>
                      </a:lnTo>
                      <a:lnTo>
                        <a:pt x="0" y="0"/>
                      </a:lnTo>
                    </a:path>
                  </a:pathLst>
                </a:custGeom>
                <a:solidFill>
                  <a:srgbClr val="CECECE"/>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48" name="Freeform 24"/>
                <p:cNvSpPr>
                  <a:spLocks noChangeAspect="1"/>
                </p:cNvSpPr>
                <p:nvPr/>
              </p:nvSpPr>
              <p:spPr bwMode="auto">
                <a:xfrm>
                  <a:off x="1402" y="3261"/>
                  <a:ext cx="354" cy="109"/>
                </a:xfrm>
                <a:custGeom>
                  <a:avLst/>
                  <a:gdLst>
                    <a:gd name="T0" fmla="*/ 0 w 354"/>
                    <a:gd name="T1" fmla="*/ 0 h 109"/>
                    <a:gd name="T2" fmla="*/ 0 w 354"/>
                    <a:gd name="T3" fmla="*/ 19 h 109"/>
                    <a:gd name="T4" fmla="*/ 323 w 354"/>
                    <a:gd name="T5" fmla="*/ 108 h 109"/>
                    <a:gd name="T6" fmla="*/ 353 w 354"/>
                    <a:gd name="T7" fmla="*/ 94 h 109"/>
                    <a:gd name="T8" fmla="*/ 0 60000 65536"/>
                    <a:gd name="T9" fmla="*/ 0 60000 65536"/>
                    <a:gd name="T10" fmla="*/ 0 60000 65536"/>
                    <a:gd name="T11" fmla="*/ 0 60000 65536"/>
                    <a:gd name="T12" fmla="*/ 0 w 354"/>
                    <a:gd name="T13" fmla="*/ 0 h 109"/>
                    <a:gd name="T14" fmla="*/ 354 w 354"/>
                    <a:gd name="T15" fmla="*/ 109 h 109"/>
                  </a:gdLst>
                  <a:ahLst/>
                  <a:cxnLst>
                    <a:cxn ang="T8">
                      <a:pos x="T0" y="T1"/>
                    </a:cxn>
                    <a:cxn ang="T9">
                      <a:pos x="T2" y="T3"/>
                    </a:cxn>
                    <a:cxn ang="T10">
                      <a:pos x="T4" y="T5"/>
                    </a:cxn>
                    <a:cxn ang="T11">
                      <a:pos x="T6" y="T7"/>
                    </a:cxn>
                  </a:cxnLst>
                  <a:rect l="T12" t="T13" r="T14" b="T15"/>
                  <a:pathLst>
                    <a:path w="354" h="109">
                      <a:moveTo>
                        <a:pt x="0" y="0"/>
                      </a:moveTo>
                      <a:lnTo>
                        <a:pt x="0" y="19"/>
                      </a:lnTo>
                      <a:lnTo>
                        <a:pt x="323" y="108"/>
                      </a:lnTo>
                      <a:lnTo>
                        <a:pt x="353" y="94"/>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9" name="Freeform 25"/>
                <p:cNvSpPr>
                  <a:spLocks noChangeAspect="1"/>
                </p:cNvSpPr>
                <p:nvPr/>
              </p:nvSpPr>
              <p:spPr bwMode="auto">
                <a:xfrm>
                  <a:off x="1303" y="2800"/>
                  <a:ext cx="506" cy="566"/>
                </a:xfrm>
                <a:custGeom>
                  <a:avLst/>
                  <a:gdLst>
                    <a:gd name="T0" fmla="*/ 505 w 506"/>
                    <a:gd name="T1" fmla="*/ 565 h 566"/>
                    <a:gd name="T2" fmla="*/ 505 w 506"/>
                    <a:gd name="T3" fmla="*/ 120 h 566"/>
                    <a:gd name="T4" fmla="*/ 0 w 506"/>
                    <a:gd name="T5" fmla="*/ 0 h 566"/>
                    <a:gd name="T6" fmla="*/ 0 w 506"/>
                    <a:gd name="T7" fmla="*/ 435 h 566"/>
                    <a:gd name="T8" fmla="*/ 505 w 506"/>
                    <a:gd name="T9" fmla="*/ 565 h 566"/>
                    <a:gd name="T10" fmla="*/ 0 60000 65536"/>
                    <a:gd name="T11" fmla="*/ 0 60000 65536"/>
                    <a:gd name="T12" fmla="*/ 0 60000 65536"/>
                    <a:gd name="T13" fmla="*/ 0 60000 65536"/>
                    <a:gd name="T14" fmla="*/ 0 60000 65536"/>
                    <a:gd name="T15" fmla="*/ 0 w 506"/>
                    <a:gd name="T16" fmla="*/ 0 h 566"/>
                    <a:gd name="T17" fmla="*/ 506 w 506"/>
                    <a:gd name="T18" fmla="*/ 566 h 566"/>
                  </a:gdLst>
                  <a:ahLst/>
                  <a:cxnLst>
                    <a:cxn ang="T10">
                      <a:pos x="T0" y="T1"/>
                    </a:cxn>
                    <a:cxn ang="T11">
                      <a:pos x="T2" y="T3"/>
                    </a:cxn>
                    <a:cxn ang="T12">
                      <a:pos x="T4" y="T5"/>
                    </a:cxn>
                    <a:cxn ang="T13">
                      <a:pos x="T6" y="T7"/>
                    </a:cxn>
                    <a:cxn ang="T14">
                      <a:pos x="T8" y="T9"/>
                    </a:cxn>
                  </a:cxnLst>
                  <a:rect l="T15" t="T16" r="T17" b="T18"/>
                  <a:pathLst>
                    <a:path w="506" h="566">
                      <a:moveTo>
                        <a:pt x="505" y="565"/>
                      </a:moveTo>
                      <a:lnTo>
                        <a:pt x="505" y="120"/>
                      </a:lnTo>
                      <a:lnTo>
                        <a:pt x="0" y="0"/>
                      </a:lnTo>
                      <a:lnTo>
                        <a:pt x="0" y="435"/>
                      </a:lnTo>
                      <a:lnTo>
                        <a:pt x="505" y="565"/>
                      </a:lnTo>
                    </a:path>
                  </a:pathLst>
                </a:custGeom>
                <a:solidFill>
                  <a:srgbClr val="FFFFFF"/>
                </a:solidFill>
                <a:ln w="12700" cap="rnd" cmpd="sng">
                  <a:solidFill>
                    <a:srgbClr val="000000"/>
                  </a:solidFill>
                  <a:prstDash val="solid"/>
                  <a:round/>
                  <a:headEnd/>
                  <a:tailEnd/>
                </a:ln>
              </p:spPr>
              <p:txBody>
                <a:bodyPr/>
                <a:lstStyle/>
                <a:p>
                  <a:endParaRPr lang="en-US"/>
                </a:p>
              </p:txBody>
            </p:sp>
            <p:sp>
              <p:nvSpPr>
                <p:cNvPr id="50" name="Freeform 26"/>
                <p:cNvSpPr>
                  <a:spLocks noChangeAspect="1"/>
                </p:cNvSpPr>
                <p:nvPr/>
              </p:nvSpPr>
              <p:spPr bwMode="auto">
                <a:xfrm>
                  <a:off x="1367" y="2865"/>
                  <a:ext cx="368" cy="415"/>
                </a:xfrm>
                <a:custGeom>
                  <a:avLst/>
                  <a:gdLst>
                    <a:gd name="T0" fmla="*/ 367 w 368"/>
                    <a:gd name="T1" fmla="*/ 414 h 415"/>
                    <a:gd name="T2" fmla="*/ 367 w 368"/>
                    <a:gd name="T3" fmla="*/ 88 h 415"/>
                    <a:gd name="T4" fmla="*/ 0 w 368"/>
                    <a:gd name="T5" fmla="*/ 0 h 415"/>
                    <a:gd name="T6" fmla="*/ 0 w 368"/>
                    <a:gd name="T7" fmla="*/ 318 h 415"/>
                    <a:gd name="T8" fmla="*/ 367 w 368"/>
                    <a:gd name="T9" fmla="*/ 414 h 415"/>
                    <a:gd name="T10" fmla="*/ 0 60000 65536"/>
                    <a:gd name="T11" fmla="*/ 0 60000 65536"/>
                    <a:gd name="T12" fmla="*/ 0 60000 65536"/>
                    <a:gd name="T13" fmla="*/ 0 60000 65536"/>
                    <a:gd name="T14" fmla="*/ 0 60000 65536"/>
                    <a:gd name="T15" fmla="*/ 0 w 368"/>
                    <a:gd name="T16" fmla="*/ 0 h 415"/>
                    <a:gd name="T17" fmla="*/ 368 w 368"/>
                    <a:gd name="T18" fmla="*/ 415 h 415"/>
                  </a:gdLst>
                  <a:ahLst/>
                  <a:cxnLst>
                    <a:cxn ang="T10">
                      <a:pos x="T0" y="T1"/>
                    </a:cxn>
                    <a:cxn ang="T11">
                      <a:pos x="T2" y="T3"/>
                    </a:cxn>
                    <a:cxn ang="T12">
                      <a:pos x="T4" y="T5"/>
                    </a:cxn>
                    <a:cxn ang="T13">
                      <a:pos x="T6" y="T7"/>
                    </a:cxn>
                    <a:cxn ang="T14">
                      <a:pos x="T8" y="T9"/>
                    </a:cxn>
                  </a:cxnLst>
                  <a:rect l="T15" t="T16" r="T17" b="T18"/>
                  <a:pathLst>
                    <a:path w="368" h="415">
                      <a:moveTo>
                        <a:pt x="367" y="414"/>
                      </a:moveTo>
                      <a:lnTo>
                        <a:pt x="367" y="88"/>
                      </a:lnTo>
                      <a:lnTo>
                        <a:pt x="0" y="0"/>
                      </a:lnTo>
                      <a:lnTo>
                        <a:pt x="0" y="318"/>
                      </a:lnTo>
                      <a:lnTo>
                        <a:pt x="367" y="414"/>
                      </a:lnTo>
                    </a:path>
                  </a:pathLst>
                </a:custGeom>
                <a:solidFill>
                  <a:srgbClr val="CECECE"/>
                </a:solidFill>
                <a:ln w="12700" cap="rnd" cmpd="sng">
                  <a:solidFill>
                    <a:srgbClr val="000000"/>
                  </a:solidFill>
                  <a:prstDash val="solid"/>
                  <a:round/>
                  <a:headEnd/>
                  <a:tailEnd/>
                </a:ln>
              </p:spPr>
              <p:txBody>
                <a:bodyPr/>
                <a:lstStyle/>
                <a:p>
                  <a:endParaRPr lang="en-US"/>
                </a:p>
              </p:txBody>
            </p:sp>
            <p:sp>
              <p:nvSpPr>
                <p:cNvPr id="51" name="Freeform 27"/>
                <p:cNvSpPr>
                  <a:spLocks noChangeAspect="1"/>
                </p:cNvSpPr>
                <p:nvPr/>
              </p:nvSpPr>
              <p:spPr bwMode="auto">
                <a:xfrm>
                  <a:off x="1396" y="2894"/>
                  <a:ext cx="326" cy="350"/>
                </a:xfrm>
                <a:custGeom>
                  <a:avLst/>
                  <a:gdLst>
                    <a:gd name="T0" fmla="*/ 325 w 326"/>
                    <a:gd name="T1" fmla="*/ 349 h 350"/>
                    <a:gd name="T2" fmla="*/ 325 w 326"/>
                    <a:gd name="T3" fmla="*/ 74 h 350"/>
                    <a:gd name="T4" fmla="*/ 0 w 326"/>
                    <a:gd name="T5" fmla="*/ 0 h 350"/>
                    <a:gd name="T6" fmla="*/ 0 w 326"/>
                    <a:gd name="T7" fmla="*/ 269 h 350"/>
                    <a:gd name="T8" fmla="*/ 325 w 326"/>
                    <a:gd name="T9" fmla="*/ 349 h 350"/>
                    <a:gd name="T10" fmla="*/ 0 60000 65536"/>
                    <a:gd name="T11" fmla="*/ 0 60000 65536"/>
                    <a:gd name="T12" fmla="*/ 0 60000 65536"/>
                    <a:gd name="T13" fmla="*/ 0 60000 65536"/>
                    <a:gd name="T14" fmla="*/ 0 60000 65536"/>
                    <a:gd name="T15" fmla="*/ 0 w 326"/>
                    <a:gd name="T16" fmla="*/ 0 h 350"/>
                    <a:gd name="T17" fmla="*/ 326 w 326"/>
                    <a:gd name="T18" fmla="*/ 350 h 350"/>
                  </a:gdLst>
                  <a:ahLst/>
                  <a:cxnLst>
                    <a:cxn ang="T10">
                      <a:pos x="T0" y="T1"/>
                    </a:cxn>
                    <a:cxn ang="T11">
                      <a:pos x="T2" y="T3"/>
                    </a:cxn>
                    <a:cxn ang="T12">
                      <a:pos x="T4" y="T5"/>
                    </a:cxn>
                    <a:cxn ang="T13">
                      <a:pos x="T6" y="T7"/>
                    </a:cxn>
                    <a:cxn ang="T14">
                      <a:pos x="T8" y="T9"/>
                    </a:cxn>
                  </a:cxnLst>
                  <a:rect l="T15" t="T16" r="T17" b="T18"/>
                  <a:pathLst>
                    <a:path w="326" h="350">
                      <a:moveTo>
                        <a:pt x="325" y="349"/>
                      </a:moveTo>
                      <a:lnTo>
                        <a:pt x="325" y="74"/>
                      </a:lnTo>
                      <a:lnTo>
                        <a:pt x="0" y="0"/>
                      </a:lnTo>
                      <a:lnTo>
                        <a:pt x="0" y="269"/>
                      </a:lnTo>
                      <a:lnTo>
                        <a:pt x="325" y="349"/>
                      </a:lnTo>
                    </a:path>
                  </a:pathLst>
                </a:custGeom>
                <a:solidFill>
                  <a:srgbClr val="618FFD"/>
                </a:solidFill>
                <a:ln w="12700" cap="rnd" cmpd="sng">
                  <a:solidFill>
                    <a:srgbClr val="000000"/>
                  </a:solidFill>
                  <a:prstDash val="solid"/>
                  <a:round/>
                  <a:headEnd/>
                  <a:tailEnd/>
                </a:ln>
              </p:spPr>
              <p:txBody>
                <a:bodyPr/>
                <a:lstStyle/>
                <a:p>
                  <a:endParaRPr lang="en-US"/>
                </a:p>
              </p:txBody>
            </p:sp>
            <p:sp>
              <p:nvSpPr>
                <p:cNvPr id="52" name="Rectangle 28"/>
                <p:cNvSpPr>
                  <a:spLocks noChangeAspect="1" noChangeArrowheads="1"/>
                </p:cNvSpPr>
                <p:nvPr/>
              </p:nvSpPr>
              <p:spPr bwMode="auto">
                <a:xfrm>
                  <a:off x="1441" y="2944"/>
                  <a:ext cx="35"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it-IT"/>
                </a:p>
              </p:txBody>
            </p:sp>
          </p:grpSp>
          <p:grpSp>
            <p:nvGrpSpPr>
              <p:cNvPr id="24" name="Group 29"/>
              <p:cNvGrpSpPr>
                <a:grpSpLocks noChangeAspect="1"/>
              </p:cNvGrpSpPr>
              <p:nvPr/>
            </p:nvGrpSpPr>
            <p:grpSpPr bwMode="auto">
              <a:xfrm>
                <a:off x="1032" y="3457"/>
                <a:ext cx="785" cy="334"/>
                <a:chOff x="1032" y="3457"/>
                <a:chExt cx="785" cy="334"/>
              </a:xfrm>
            </p:grpSpPr>
            <p:sp>
              <p:nvSpPr>
                <p:cNvPr id="25" name="Freeform 30"/>
                <p:cNvSpPr>
                  <a:spLocks noChangeAspect="1"/>
                </p:cNvSpPr>
                <p:nvPr/>
              </p:nvSpPr>
              <p:spPr bwMode="auto">
                <a:xfrm>
                  <a:off x="1032" y="3586"/>
                  <a:ext cx="785" cy="205"/>
                </a:xfrm>
                <a:custGeom>
                  <a:avLst/>
                  <a:gdLst>
                    <a:gd name="T0" fmla="*/ 0 w 785"/>
                    <a:gd name="T1" fmla="*/ 0 h 205"/>
                    <a:gd name="T2" fmla="*/ 0 w 785"/>
                    <a:gd name="T3" fmla="*/ 23 h 205"/>
                    <a:gd name="T4" fmla="*/ 638 w 785"/>
                    <a:gd name="T5" fmla="*/ 204 h 205"/>
                    <a:gd name="T6" fmla="*/ 784 w 785"/>
                    <a:gd name="T7" fmla="*/ 97 h 205"/>
                    <a:gd name="T8" fmla="*/ 784 w 785"/>
                    <a:gd name="T9" fmla="*/ 29 h 205"/>
                    <a:gd name="T10" fmla="*/ 0 w 785"/>
                    <a:gd name="T11" fmla="*/ 0 h 205"/>
                    <a:gd name="T12" fmla="*/ 0 60000 65536"/>
                    <a:gd name="T13" fmla="*/ 0 60000 65536"/>
                    <a:gd name="T14" fmla="*/ 0 60000 65536"/>
                    <a:gd name="T15" fmla="*/ 0 60000 65536"/>
                    <a:gd name="T16" fmla="*/ 0 60000 65536"/>
                    <a:gd name="T17" fmla="*/ 0 60000 65536"/>
                    <a:gd name="T18" fmla="*/ 0 w 785"/>
                    <a:gd name="T19" fmla="*/ 0 h 205"/>
                    <a:gd name="T20" fmla="*/ 785 w 785"/>
                    <a:gd name="T21" fmla="*/ 205 h 205"/>
                  </a:gdLst>
                  <a:ahLst/>
                  <a:cxnLst>
                    <a:cxn ang="T12">
                      <a:pos x="T0" y="T1"/>
                    </a:cxn>
                    <a:cxn ang="T13">
                      <a:pos x="T2" y="T3"/>
                    </a:cxn>
                    <a:cxn ang="T14">
                      <a:pos x="T4" y="T5"/>
                    </a:cxn>
                    <a:cxn ang="T15">
                      <a:pos x="T6" y="T7"/>
                    </a:cxn>
                    <a:cxn ang="T16">
                      <a:pos x="T8" y="T9"/>
                    </a:cxn>
                    <a:cxn ang="T17">
                      <a:pos x="T10" y="T11"/>
                    </a:cxn>
                  </a:cxnLst>
                  <a:rect l="T18" t="T19" r="T20" b="T21"/>
                  <a:pathLst>
                    <a:path w="785" h="205">
                      <a:moveTo>
                        <a:pt x="0" y="0"/>
                      </a:moveTo>
                      <a:lnTo>
                        <a:pt x="0" y="23"/>
                      </a:lnTo>
                      <a:lnTo>
                        <a:pt x="638" y="204"/>
                      </a:lnTo>
                      <a:lnTo>
                        <a:pt x="784" y="97"/>
                      </a:lnTo>
                      <a:lnTo>
                        <a:pt x="784" y="29"/>
                      </a:lnTo>
                      <a:lnTo>
                        <a:pt x="0" y="0"/>
                      </a:lnTo>
                    </a:path>
                  </a:pathLst>
                </a:custGeom>
                <a:solidFill>
                  <a:srgbClr val="DADADA"/>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6" name="Freeform 31"/>
                <p:cNvSpPr>
                  <a:spLocks noChangeAspect="1"/>
                </p:cNvSpPr>
                <p:nvPr/>
              </p:nvSpPr>
              <p:spPr bwMode="auto">
                <a:xfrm>
                  <a:off x="1032" y="3586"/>
                  <a:ext cx="785" cy="205"/>
                </a:xfrm>
                <a:custGeom>
                  <a:avLst/>
                  <a:gdLst>
                    <a:gd name="T0" fmla="*/ 0 w 785"/>
                    <a:gd name="T1" fmla="*/ 0 h 205"/>
                    <a:gd name="T2" fmla="*/ 0 w 785"/>
                    <a:gd name="T3" fmla="*/ 23 h 205"/>
                    <a:gd name="T4" fmla="*/ 638 w 785"/>
                    <a:gd name="T5" fmla="*/ 204 h 205"/>
                    <a:gd name="T6" fmla="*/ 784 w 785"/>
                    <a:gd name="T7" fmla="*/ 97 h 205"/>
                    <a:gd name="T8" fmla="*/ 784 w 785"/>
                    <a:gd name="T9" fmla="*/ 29 h 205"/>
                    <a:gd name="T10" fmla="*/ 0 60000 65536"/>
                    <a:gd name="T11" fmla="*/ 0 60000 65536"/>
                    <a:gd name="T12" fmla="*/ 0 60000 65536"/>
                    <a:gd name="T13" fmla="*/ 0 60000 65536"/>
                    <a:gd name="T14" fmla="*/ 0 60000 65536"/>
                    <a:gd name="T15" fmla="*/ 0 w 785"/>
                    <a:gd name="T16" fmla="*/ 0 h 205"/>
                    <a:gd name="T17" fmla="*/ 785 w 785"/>
                    <a:gd name="T18" fmla="*/ 205 h 205"/>
                  </a:gdLst>
                  <a:ahLst/>
                  <a:cxnLst>
                    <a:cxn ang="T10">
                      <a:pos x="T0" y="T1"/>
                    </a:cxn>
                    <a:cxn ang="T11">
                      <a:pos x="T2" y="T3"/>
                    </a:cxn>
                    <a:cxn ang="T12">
                      <a:pos x="T4" y="T5"/>
                    </a:cxn>
                    <a:cxn ang="T13">
                      <a:pos x="T6" y="T7"/>
                    </a:cxn>
                    <a:cxn ang="T14">
                      <a:pos x="T8" y="T9"/>
                    </a:cxn>
                  </a:cxnLst>
                  <a:rect l="T15" t="T16" r="T17" b="T18"/>
                  <a:pathLst>
                    <a:path w="785" h="205">
                      <a:moveTo>
                        <a:pt x="0" y="0"/>
                      </a:moveTo>
                      <a:lnTo>
                        <a:pt x="0" y="23"/>
                      </a:lnTo>
                      <a:lnTo>
                        <a:pt x="638" y="204"/>
                      </a:lnTo>
                      <a:lnTo>
                        <a:pt x="784" y="97"/>
                      </a:lnTo>
                      <a:lnTo>
                        <a:pt x="784" y="29"/>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 name="Freeform 32"/>
                <p:cNvSpPr>
                  <a:spLocks noChangeAspect="1"/>
                </p:cNvSpPr>
                <p:nvPr/>
              </p:nvSpPr>
              <p:spPr bwMode="auto">
                <a:xfrm>
                  <a:off x="1032" y="3457"/>
                  <a:ext cx="785" cy="307"/>
                </a:xfrm>
                <a:custGeom>
                  <a:avLst/>
                  <a:gdLst>
                    <a:gd name="T0" fmla="*/ 173 w 785"/>
                    <a:gd name="T1" fmla="*/ 0 h 307"/>
                    <a:gd name="T2" fmla="*/ 784 w 785"/>
                    <a:gd name="T3" fmla="*/ 156 h 307"/>
                    <a:gd name="T4" fmla="*/ 633 w 785"/>
                    <a:gd name="T5" fmla="*/ 306 h 307"/>
                    <a:gd name="T6" fmla="*/ 0 w 785"/>
                    <a:gd name="T7" fmla="*/ 128 h 307"/>
                    <a:gd name="T8" fmla="*/ 173 w 785"/>
                    <a:gd name="T9" fmla="*/ 0 h 307"/>
                    <a:gd name="T10" fmla="*/ 0 60000 65536"/>
                    <a:gd name="T11" fmla="*/ 0 60000 65536"/>
                    <a:gd name="T12" fmla="*/ 0 60000 65536"/>
                    <a:gd name="T13" fmla="*/ 0 60000 65536"/>
                    <a:gd name="T14" fmla="*/ 0 60000 65536"/>
                    <a:gd name="T15" fmla="*/ 0 w 785"/>
                    <a:gd name="T16" fmla="*/ 0 h 307"/>
                    <a:gd name="T17" fmla="*/ 785 w 785"/>
                    <a:gd name="T18" fmla="*/ 307 h 307"/>
                  </a:gdLst>
                  <a:ahLst/>
                  <a:cxnLst>
                    <a:cxn ang="T10">
                      <a:pos x="T0" y="T1"/>
                    </a:cxn>
                    <a:cxn ang="T11">
                      <a:pos x="T2" y="T3"/>
                    </a:cxn>
                    <a:cxn ang="T12">
                      <a:pos x="T4" y="T5"/>
                    </a:cxn>
                    <a:cxn ang="T13">
                      <a:pos x="T6" y="T7"/>
                    </a:cxn>
                    <a:cxn ang="T14">
                      <a:pos x="T8" y="T9"/>
                    </a:cxn>
                  </a:cxnLst>
                  <a:rect l="T15" t="T16" r="T17" b="T18"/>
                  <a:pathLst>
                    <a:path w="785" h="307">
                      <a:moveTo>
                        <a:pt x="173" y="0"/>
                      </a:moveTo>
                      <a:lnTo>
                        <a:pt x="784" y="156"/>
                      </a:lnTo>
                      <a:lnTo>
                        <a:pt x="633" y="306"/>
                      </a:lnTo>
                      <a:lnTo>
                        <a:pt x="0" y="128"/>
                      </a:lnTo>
                      <a:lnTo>
                        <a:pt x="173" y="0"/>
                      </a:lnTo>
                    </a:path>
                  </a:pathLst>
                </a:custGeom>
                <a:solidFill>
                  <a:srgbClr val="FFFFFF"/>
                </a:solidFill>
                <a:ln w="12700" cap="rnd" cmpd="sng">
                  <a:solidFill>
                    <a:srgbClr val="000000"/>
                  </a:solidFill>
                  <a:prstDash val="solid"/>
                  <a:round/>
                  <a:headEnd/>
                  <a:tailEnd/>
                </a:ln>
              </p:spPr>
              <p:txBody>
                <a:bodyPr/>
                <a:lstStyle/>
                <a:p>
                  <a:endParaRPr lang="en-US"/>
                </a:p>
              </p:txBody>
            </p:sp>
            <p:sp>
              <p:nvSpPr>
                <p:cNvPr id="28" name="Freeform 33"/>
                <p:cNvSpPr>
                  <a:spLocks noChangeAspect="1"/>
                </p:cNvSpPr>
                <p:nvPr/>
              </p:nvSpPr>
              <p:spPr bwMode="auto">
                <a:xfrm>
                  <a:off x="1194" y="3472"/>
                  <a:ext cx="475" cy="139"/>
                </a:xfrm>
                <a:custGeom>
                  <a:avLst/>
                  <a:gdLst>
                    <a:gd name="T0" fmla="*/ 20 w 475"/>
                    <a:gd name="T1" fmla="*/ 0 h 139"/>
                    <a:gd name="T2" fmla="*/ 0 w 475"/>
                    <a:gd name="T3" fmla="*/ 14 h 139"/>
                    <a:gd name="T4" fmla="*/ 458 w 475"/>
                    <a:gd name="T5" fmla="*/ 138 h 139"/>
                    <a:gd name="T6" fmla="*/ 474 w 475"/>
                    <a:gd name="T7" fmla="*/ 123 h 139"/>
                    <a:gd name="T8" fmla="*/ 20 w 475"/>
                    <a:gd name="T9" fmla="*/ 0 h 139"/>
                    <a:gd name="T10" fmla="*/ 0 60000 65536"/>
                    <a:gd name="T11" fmla="*/ 0 60000 65536"/>
                    <a:gd name="T12" fmla="*/ 0 60000 65536"/>
                    <a:gd name="T13" fmla="*/ 0 60000 65536"/>
                    <a:gd name="T14" fmla="*/ 0 60000 65536"/>
                    <a:gd name="T15" fmla="*/ 0 w 475"/>
                    <a:gd name="T16" fmla="*/ 0 h 139"/>
                    <a:gd name="T17" fmla="*/ 475 w 475"/>
                    <a:gd name="T18" fmla="*/ 139 h 139"/>
                  </a:gdLst>
                  <a:ahLst/>
                  <a:cxnLst>
                    <a:cxn ang="T10">
                      <a:pos x="T0" y="T1"/>
                    </a:cxn>
                    <a:cxn ang="T11">
                      <a:pos x="T2" y="T3"/>
                    </a:cxn>
                    <a:cxn ang="T12">
                      <a:pos x="T4" y="T5"/>
                    </a:cxn>
                    <a:cxn ang="T13">
                      <a:pos x="T6" y="T7"/>
                    </a:cxn>
                    <a:cxn ang="T14">
                      <a:pos x="T8" y="T9"/>
                    </a:cxn>
                  </a:cxnLst>
                  <a:rect l="T15" t="T16" r="T17" b="T18"/>
                  <a:pathLst>
                    <a:path w="475" h="139">
                      <a:moveTo>
                        <a:pt x="20" y="0"/>
                      </a:moveTo>
                      <a:lnTo>
                        <a:pt x="0" y="14"/>
                      </a:lnTo>
                      <a:lnTo>
                        <a:pt x="458" y="138"/>
                      </a:lnTo>
                      <a:lnTo>
                        <a:pt x="474" y="123"/>
                      </a:lnTo>
                      <a:lnTo>
                        <a:pt x="20" y="0"/>
                      </a:lnTo>
                    </a:path>
                  </a:pathLst>
                </a:custGeom>
                <a:solidFill>
                  <a:srgbClr val="CECECE"/>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9" name="Freeform 34"/>
                <p:cNvSpPr>
                  <a:spLocks noChangeAspect="1"/>
                </p:cNvSpPr>
                <p:nvPr/>
              </p:nvSpPr>
              <p:spPr bwMode="auto">
                <a:xfrm>
                  <a:off x="1092" y="3503"/>
                  <a:ext cx="462" cy="168"/>
                </a:xfrm>
                <a:custGeom>
                  <a:avLst/>
                  <a:gdLst>
                    <a:gd name="T0" fmla="*/ 87 w 462"/>
                    <a:gd name="T1" fmla="*/ 0 h 168"/>
                    <a:gd name="T2" fmla="*/ 0 w 462"/>
                    <a:gd name="T3" fmla="*/ 62 h 168"/>
                    <a:gd name="T4" fmla="*/ 29 w 462"/>
                    <a:gd name="T5" fmla="*/ 69 h 168"/>
                    <a:gd name="T6" fmla="*/ 46 w 462"/>
                    <a:gd name="T7" fmla="*/ 59 h 168"/>
                    <a:gd name="T8" fmla="*/ 66 w 462"/>
                    <a:gd name="T9" fmla="*/ 64 h 168"/>
                    <a:gd name="T10" fmla="*/ 51 w 462"/>
                    <a:gd name="T11" fmla="*/ 76 h 168"/>
                    <a:gd name="T12" fmla="*/ 331 w 462"/>
                    <a:gd name="T13" fmla="*/ 153 h 168"/>
                    <a:gd name="T14" fmla="*/ 345 w 462"/>
                    <a:gd name="T15" fmla="*/ 141 h 168"/>
                    <a:gd name="T16" fmla="*/ 371 w 462"/>
                    <a:gd name="T17" fmla="*/ 148 h 168"/>
                    <a:gd name="T18" fmla="*/ 356 w 462"/>
                    <a:gd name="T19" fmla="*/ 160 h 168"/>
                    <a:gd name="T20" fmla="*/ 380 w 462"/>
                    <a:gd name="T21" fmla="*/ 167 h 168"/>
                    <a:gd name="T22" fmla="*/ 461 w 462"/>
                    <a:gd name="T23" fmla="*/ 96 h 168"/>
                    <a:gd name="T24" fmla="*/ 87 w 462"/>
                    <a:gd name="T25" fmla="*/ 0 h 16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62"/>
                    <a:gd name="T40" fmla="*/ 0 h 168"/>
                    <a:gd name="T41" fmla="*/ 462 w 462"/>
                    <a:gd name="T42" fmla="*/ 168 h 16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62" h="168">
                      <a:moveTo>
                        <a:pt x="87" y="0"/>
                      </a:moveTo>
                      <a:lnTo>
                        <a:pt x="0" y="62"/>
                      </a:lnTo>
                      <a:lnTo>
                        <a:pt x="29" y="69"/>
                      </a:lnTo>
                      <a:lnTo>
                        <a:pt x="46" y="59"/>
                      </a:lnTo>
                      <a:lnTo>
                        <a:pt x="66" y="64"/>
                      </a:lnTo>
                      <a:lnTo>
                        <a:pt x="51" y="76"/>
                      </a:lnTo>
                      <a:lnTo>
                        <a:pt x="331" y="153"/>
                      </a:lnTo>
                      <a:lnTo>
                        <a:pt x="345" y="141"/>
                      </a:lnTo>
                      <a:lnTo>
                        <a:pt x="371" y="148"/>
                      </a:lnTo>
                      <a:lnTo>
                        <a:pt x="356" y="160"/>
                      </a:lnTo>
                      <a:lnTo>
                        <a:pt x="380" y="167"/>
                      </a:lnTo>
                      <a:lnTo>
                        <a:pt x="461" y="96"/>
                      </a:lnTo>
                      <a:lnTo>
                        <a:pt x="87" y="0"/>
                      </a:lnTo>
                    </a:path>
                  </a:pathLst>
                </a:custGeom>
                <a:solidFill>
                  <a:srgbClr val="CECECE"/>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30" name="Freeform 35"/>
                <p:cNvSpPr>
                  <a:spLocks noChangeAspect="1"/>
                </p:cNvSpPr>
                <p:nvPr/>
              </p:nvSpPr>
              <p:spPr bwMode="auto">
                <a:xfrm>
                  <a:off x="1542" y="3606"/>
                  <a:ext cx="98" cy="43"/>
                </a:xfrm>
                <a:custGeom>
                  <a:avLst/>
                  <a:gdLst>
                    <a:gd name="T0" fmla="*/ 33 w 98"/>
                    <a:gd name="T1" fmla="*/ 0 h 43"/>
                    <a:gd name="T2" fmla="*/ 97 w 98"/>
                    <a:gd name="T3" fmla="*/ 14 h 43"/>
                    <a:gd name="T4" fmla="*/ 66 w 98"/>
                    <a:gd name="T5" fmla="*/ 42 h 43"/>
                    <a:gd name="T6" fmla="*/ 0 w 98"/>
                    <a:gd name="T7" fmla="*/ 24 h 43"/>
                    <a:gd name="T8" fmla="*/ 33 w 98"/>
                    <a:gd name="T9" fmla="*/ 0 h 43"/>
                    <a:gd name="T10" fmla="*/ 0 60000 65536"/>
                    <a:gd name="T11" fmla="*/ 0 60000 65536"/>
                    <a:gd name="T12" fmla="*/ 0 60000 65536"/>
                    <a:gd name="T13" fmla="*/ 0 60000 65536"/>
                    <a:gd name="T14" fmla="*/ 0 60000 65536"/>
                    <a:gd name="T15" fmla="*/ 0 w 98"/>
                    <a:gd name="T16" fmla="*/ 0 h 43"/>
                    <a:gd name="T17" fmla="*/ 98 w 98"/>
                    <a:gd name="T18" fmla="*/ 43 h 43"/>
                  </a:gdLst>
                  <a:ahLst/>
                  <a:cxnLst>
                    <a:cxn ang="T10">
                      <a:pos x="T0" y="T1"/>
                    </a:cxn>
                    <a:cxn ang="T11">
                      <a:pos x="T2" y="T3"/>
                    </a:cxn>
                    <a:cxn ang="T12">
                      <a:pos x="T4" y="T5"/>
                    </a:cxn>
                    <a:cxn ang="T13">
                      <a:pos x="T6" y="T7"/>
                    </a:cxn>
                    <a:cxn ang="T14">
                      <a:pos x="T8" y="T9"/>
                    </a:cxn>
                  </a:cxnLst>
                  <a:rect l="T15" t="T16" r="T17" b="T18"/>
                  <a:pathLst>
                    <a:path w="98" h="43">
                      <a:moveTo>
                        <a:pt x="33" y="0"/>
                      </a:moveTo>
                      <a:lnTo>
                        <a:pt x="97" y="14"/>
                      </a:lnTo>
                      <a:lnTo>
                        <a:pt x="66" y="42"/>
                      </a:lnTo>
                      <a:lnTo>
                        <a:pt x="0" y="24"/>
                      </a:lnTo>
                      <a:lnTo>
                        <a:pt x="33" y="0"/>
                      </a:lnTo>
                    </a:path>
                  </a:pathLst>
                </a:custGeom>
                <a:solidFill>
                  <a:srgbClr val="CECECE"/>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31" name="Freeform 36"/>
                <p:cNvSpPr>
                  <a:spLocks noChangeAspect="1"/>
                </p:cNvSpPr>
                <p:nvPr/>
              </p:nvSpPr>
              <p:spPr bwMode="auto">
                <a:xfrm>
                  <a:off x="1493" y="3656"/>
                  <a:ext cx="83" cy="38"/>
                </a:xfrm>
                <a:custGeom>
                  <a:avLst/>
                  <a:gdLst>
                    <a:gd name="T0" fmla="*/ 15 w 83"/>
                    <a:gd name="T1" fmla="*/ 4 h 38"/>
                    <a:gd name="T2" fmla="*/ 35 w 83"/>
                    <a:gd name="T3" fmla="*/ 9 h 38"/>
                    <a:gd name="T4" fmla="*/ 48 w 83"/>
                    <a:gd name="T5" fmla="*/ 0 h 38"/>
                    <a:gd name="T6" fmla="*/ 70 w 83"/>
                    <a:gd name="T7" fmla="*/ 6 h 38"/>
                    <a:gd name="T8" fmla="*/ 59 w 83"/>
                    <a:gd name="T9" fmla="*/ 17 h 38"/>
                    <a:gd name="T10" fmla="*/ 82 w 83"/>
                    <a:gd name="T11" fmla="*/ 23 h 38"/>
                    <a:gd name="T12" fmla="*/ 66 w 83"/>
                    <a:gd name="T13" fmla="*/ 37 h 38"/>
                    <a:gd name="T14" fmla="*/ 0 w 83"/>
                    <a:gd name="T15" fmla="*/ 19 h 38"/>
                    <a:gd name="T16" fmla="*/ 15 w 83"/>
                    <a:gd name="T17" fmla="*/ 4 h 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3"/>
                    <a:gd name="T28" fmla="*/ 0 h 38"/>
                    <a:gd name="T29" fmla="*/ 83 w 83"/>
                    <a:gd name="T30" fmla="*/ 38 h 3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3" h="38">
                      <a:moveTo>
                        <a:pt x="15" y="4"/>
                      </a:moveTo>
                      <a:lnTo>
                        <a:pt x="35" y="9"/>
                      </a:lnTo>
                      <a:lnTo>
                        <a:pt x="48" y="0"/>
                      </a:lnTo>
                      <a:lnTo>
                        <a:pt x="70" y="6"/>
                      </a:lnTo>
                      <a:lnTo>
                        <a:pt x="59" y="17"/>
                      </a:lnTo>
                      <a:lnTo>
                        <a:pt x="82" y="23"/>
                      </a:lnTo>
                      <a:lnTo>
                        <a:pt x="66" y="37"/>
                      </a:lnTo>
                      <a:lnTo>
                        <a:pt x="0" y="19"/>
                      </a:lnTo>
                      <a:lnTo>
                        <a:pt x="15" y="4"/>
                      </a:lnTo>
                    </a:path>
                  </a:pathLst>
                </a:custGeom>
                <a:solidFill>
                  <a:srgbClr val="CECECE"/>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32" name="Freeform 37"/>
                <p:cNvSpPr>
                  <a:spLocks noChangeAspect="1"/>
                </p:cNvSpPr>
                <p:nvPr/>
              </p:nvSpPr>
              <p:spPr bwMode="auto">
                <a:xfrm>
                  <a:off x="1582" y="3632"/>
                  <a:ext cx="162" cy="97"/>
                </a:xfrm>
                <a:custGeom>
                  <a:avLst/>
                  <a:gdLst>
                    <a:gd name="T0" fmla="*/ 83 w 162"/>
                    <a:gd name="T1" fmla="*/ 0 h 97"/>
                    <a:gd name="T2" fmla="*/ 161 w 162"/>
                    <a:gd name="T3" fmla="*/ 20 h 97"/>
                    <a:gd name="T4" fmla="*/ 79 w 162"/>
                    <a:gd name="T5" fmla="*/ 96 h 97"/>
                    <a:gd name="T6" fmla="*/ 0 w 162"/>
                    <a:gd name="T7" fmla="*/ 70 h 97"/>
                    <a:gd name="T8" fmla="*/ 83 w 162"/>
                    <a:gd name="T9" fmla="*/ 0 h 97"/>
                    <a:gd name="T10" fmla="*/ 0 60000 65536"/>
                    <a:gd name="T11" fmla="*/ 0 60000 65536"/>
                    <a:gd name="T12" fmla="*/ 0 60000 65536"/>
                    <a:gd name="T13" fmla="*/ 0 60000 65536"/>
                    <a:gd name="T14" fmla="*/ 0 60000 65536"/>
                    <a:gd name="T15" fmla="*/ 0 w 162"/>
                    <a:gd name="T16" fmla="*/ 0 h 97"/>
                    <a:gd name="T17" fmla="*/ 162 w 162"/>
                    <a:gd name="T18" fmla="*/ 97 h 97"/>
                  </a:gdLst>
                  <a:ahLst/>
                  <a:cxnLst>
                    <a:cxn ang="T10">
                      <a:pos x="T0" y="T1"/>
                    </a:cxn>
                    <a:cxn ang="T11">
                      <a:pos x="T2" y="T3"/>
                    </a:cxn>
                    <a:cxn ang="T12">
                      <a:pos x="T4" y="T5"/>
                    </a:cxn>
                    <a:cxn ang="T13">
                      <a:pos x="T6" y="T7"/>
                    </a:cxn>
                    <a:cxn ang="T14">
                      <a:pos x="T8" y="T9"/>
                    </a:cxn>
                  </a:cxnLst>
                  <a:rect l="T15" t="T16" r="T17" b="T18"/>
                  <a:pathLst>
                    <a:path w="162" h="97">
                      <a:moveTo>
                        <a:pt x="83" y="0"/>
                      </a:moveTo>
                      <a:lnTo>
                        <a:pt x="161" y="20"/>
                      </a:lnTo>
                      <a:lnTo>
                        <a:pt x="79" y="96"/>
                      </a:lnTo>
                      <a:lnTo>
                        <a:pt x="0" y="70"/>
                      </a:lnTo>
                      <a:lnTo>
                        <a:pt x="83" y="0"/>
                      </a:lnTo>
                    </a:path>
                  </a:pathLst>
                </a:custGeom>
                <a:solidFill>
                  <a:srgbClr val="CECECE"/>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grpSp>
        </p:grpSp>
        <p:sp>
          <p:nvSpPr>
            <p:cNvPr id="22" name="Rectangle 21"/>
            <p:cNvSpPr/>
            <p:nvPr/>
          </p:nvSpPr>
          <p:spPr bwMode="auto">
            <a:xfrm>
              <a:off x="1728788" y="3912684"/>
              <a:ext cx="825499" cy="369752"/>
            </a:xfrm>
            <a:prstGeom prst="rect">
              <a:avLst/>
            </a:prstGeom>
          </p:spPr>
          <p:txBody>
            <a:bodyPr wrap="none">
              <a:spAutoFit/>
            </a:bodyPr>
            <a:lstStyle/>
            <a:p>
              <a:pPr>
                <a:defRPr/>
              </a:pPr>
              <a:r>
                <a:rPr lang="en-US" b="1" dirty="0">
                  <a:latin typeface="+mn-lt"/>
                </a:rPr>
                <a:t>Client</a:t>
              </a:r>
            </a:p>
          </p:txBody>
        </p:sp>
      </p:grpSp>
      <p:sp>
        <p:nvSpPr>
          <p:cNvPr id="53" name="Line 211"/>
          <p:cNvSpPr>
            <a:spLocks noChangeShapeType="1"/>
          </p:cNvSpPr>
          <p:nvPr/>
        </p:nvSpPr>
        <p:spPr bwMode="auto">
          <a:xfrm flipV="1">
            <a:off x="3406775" y="2109788"/>
            <a:ext cx="2382838" cy="19050"/>
          </a:xfrm>
          <a:prstGeom prst="line">
            <a:avLst/>
          </a:prstGeom>
          <a:noFill/>
          <a:ln w="101600">
            <a:solidFill>
              <a:srgbClr val="00CC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54" name="Rectangle 53"/>
          <p:cNvSpPr/>
          <p:nvPr/>
        </p:nvSpPr>
        <p:spPr bwMode="auto">
          <a:xfrm>
            <a:off x="3724275" y="1733550"/>
            <a:ext cx="1495425" cy="339725"/>
          </a:xfrm>
          <a:prstGeom prst="rect">
            <a:avLst/>
          </a:prstGeom>
        </p:spPr>
        <p:txBody>
          <a:bodyPr wrap="none">
            <a:spAutoFit/>
          </a:bodyPr>
          <a:lstStyle/>
          <a:p>
            <a:pPr algn="ctr">
              <a:defRPr/>
            </a:pPr>
            <a:r>
              <a:rPr lang="en-US" sz="1600" dirty="0">
                <a:latin typeface="+mn-lt"/>
              </a:rPr>
              <a:t>Logon request</a:t>
            </a:r>
          </a:p>
        </p:txBody>
      </p:sp>
      <p:sp>
        <p:nvSpPr>
          <p:cNvPr id="55" name="Oval 210"/>
          <p:cNvSpPr>
            <a:spLocks noChangeArrowheads="1"/>
          </p:cNvSpPr>
          <p:nvPr/>
        </p:nvSpPr>
        <p:spPr bwMode="auto">
          <a:xfrm>
            <a:off x="3067050" y="1941513"/>
            <a:ext cx="360363" cy="360362"/>
          </a:xfrm>
          <a:prstGeom prst="ellipse">
            <a:avLst/>
          </a:prstGeom>
          <a:solidFill>
            <a:srgbClr val="FFCC00"/>
          </a:solidFill>
          <a:ln w="12700">
            <a:solidFill>
              <a:srgbClr val="00B050"/>
            </a:solidFill>
            <a:round/>
            <a:headEnd type="none" w="sm" len="sm"/>
            <a:tailEnd type="none" w="sm" len="sm"/>
          </a:ln>
        </p:spPr>
        <p:txBody>
          <a:bodyPr wrap="none" anchor="ctr"/>
          <a:lstStyle/>
          <a:p>
            <a:pPr algn="ctr"/>
            <a:r>
              <a:rPr lang="it-IT"/>
              <a:t>1</a:t>
            </a:r>
          </a:p>
        </p:txBody>
      </p:sp>
      <p:sp>
        <p:nvSpPr>
          <p:cNvPr id="56" name="Line 211"/>
          <p:cNvSpPr>
            <a:spLocks noChangeShapeType="1"/>
          </p:cNvSpPr>
          <p:nvPr/>
        </p:nvSpPr>
        <p:spPr bwMode="auto">
          <a:xfrm rot="1929354" flipH="1">
            <a:off x="3278188" y="4368800"/>
            <a:ext cx="2300287" cy="1455738"/>
          </a:xfrm>
          <a:prstGeom prst="line">
            <a:avLst/>
          </a:prstGeom>
          <a:noFill/>
          <a:ln w="101600">
            <a:solidFill>
              <a:srgbClr val="FF33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94802280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3886547085"/>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713927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Giao thức CHAP</a:t>
            </a:r>
          </a:p>
        </p:txBody>
      </p:sp>
      <p:sp>
        <p:nvSpPr>
          <p:cNvPr id="3" name="Slide Number Placeholder 2"/>
          <p:cNvSpPr>
            <a:spLocks noGrp="1"/>
          </p:cNvSpPr>
          <p:nvPr>
            <p:ph type="sldNum" sz="quarter" idx="12"/>
          </p:nvPr>
        </p:nvSpPr>
        <p:spPr/>
        <p:txBody>
          <a:bodyPr/>
          <a:lstStyle/>
          <a:p>
            <a:fld id="{3E15BD7C-E074-4D4A-84C3-500EE5B9C190}" type="slidenum">
              <a:rPr lang="ru-RU" smtClean="0"/>
              <a:pPr/>
              <a:t>20</a:t>
            </a:fld>
            <a:endParaRPr lang="ru-RU" dirty="0"/>
          </a:p>
        </p:txBody>
      </p:sp>
      <p:pic>
        <p:nvPicPr>
          <p:cNvPr id="56" name="Picture 2" descr="http://www.tcpipguide.com/free/diagrams/pppcha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838200"/>
            <a:ext cx="7742476" cy="601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261987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Giao thức </a:t>
            </a:r>
            <a:r>
              <a:rPr lang="en-US" smtClean="0"/>
              <a:t>CHAP: Xác thực 3 bước, 2 chiều</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21</a:t>
            </a:fld>
            <a:endParaRPr lang="ru-RU" dirty="0"/>
          </a:p>
        </p:txBody>
      </p:sp>
      <p:pic>
        <p:nvPicPr>
          <p:cNvPr id="4" name="Picture 3"/>
          <p:cNvPicPr>
            <a:picLocks noChangeAspect="1"/>
          </p:cNvPicPr>
          <p:nvPr/>
        </p:nvPicPr>
        <p:blipFill>
          <a:blip r:embed="rId3"/>
          <a:stretch>
            <a:fillRect/>
          </a:stretch>
        </p:blipFill>
        <p:spPr>
          <a:xfrm>
            <a:off x="1555" y="1242230"/>
            <a:ext cx="9142445" cy="4286096"/>
          </a:xfrm>
          <a:prstGeom prst="rect">
            <a:avLst/>
          </a:prstGeom>
        </p:spPr>
      </p:pic>
    </p:spTree>
    <p:extLst>
      <p:ext uri="{BB962C8B-B14F-4D97-AF65-F5344CB8AC3E}">
        <p14:creationId xmlns:p14="http://schemas.microsoft.com/office/powerpoint/2010/main" val="245692819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Giao thức </a:t>
            </a:r>
            <a:r>
              <a:rPr lang="en-US" smtClean="0"/>
              <a:t>CHAP: Challenge</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22</a:t>
            </a:fld>
            <a:endParaRPr lang="ru-RU" dirty="0"/>
          </a:p>
        </p:txBody>
      </p:sp>
      <p:pic>
        <p:nvPicPr>
          <p:cNvPr id="5" name="Picture 4"/>
          <p:cNvPicPr>
            <a:picLocks noChangeAspect="1"/>
          </p:cNvPicPr>
          <p:nvPr/>
        </p:nvPicPr>
        <p:blipFill>
          <a:blip r:embed="rId2"/>
          <a:stretch>
            <a:fillRect/>
          </a:stretch>
        </p:blipFill>
        <p:spPr>
          <a:xfrm>
            <a:off x="43213" y="769776"/>
            <a:ext cx="9024587" cy="4716624"/>
          </a:xfrm>
          <a:prstGeom prst="rect">
            <a:avLst/>
          </a:prstGeom>
        </p:spPr>
      </p:pic>
      <p:sp>
        <p:nvSpPr>
          <p:cNvPr id="6" name="Rounded Rectangular Callout 5"/>
          <p:cNvSpPr/>
          <p:nvPr/>
        </p:nvSpPr>
        <p:spPr>
          <a:xfrm>
            <a:off x="1295400" y="5715000"/>
            <a:ext cx="6172200" cy="1143000"/>
          </a:xfrm>
          <a:prstGeom prst="wedgeRoundRectCallout">
            <a:avLst>
              <a:gd name="adj1" fmla="val 10686"/>
              <a:gd name="adj2" fmla="val -162619"/>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vi-VN" sz="2400" smtClean="0"/>
              <a:t>Giải thích đại lượng này!</a:t>
            </a:r>
            <a:endParaRPr lang="en-US" sz="2400"/>
          </a:p>
        </p:txBody>
      </p:sp>
    </p:spTree>
    <p:extLst>
      <p:ext uri="{BB962C8B-B14F-4D97-AF65-F5344CB8AC3E}">
        <p14:creationId xmlns:p14="http://schemas.microsoft.com/office/powerpoint/2010/main" val="11829736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Giao thức </a:t>
            </a:r>
            <a:r>
              <a:rPr lang="en-US" smtClean="0"/>
              <a:t>CHAP: Response</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23</a:t>
            </a:fld>
            <a:endParaRPr lang="ru-RU" dirty="0"/>
          </a:p>
        </p:txBody>
      </p:sp>
      <p:pic>
        <p:nvPicPr>
          <p:cNvPr id="4" name="Picture 3"/>
          <p:cNvPicPr>
            <a:picLocks noChangeAspect="1"/>
          </p:cNvPicPr>
          <p:nvPr/>
        </p:nvPicPr>
        <p:blipFill>
          <a:blip r:embed="rId2"/>
          <a:stretch>
            <a:fillRect/>
          </a:stretch>
        </p:blipFill>
        <p:spPr>
          <a:xfrm>
            <a:off x="0" y="990600"/>
            <a:ext cx="9144000" cy="4752135"/>
          </a:xfrm>
          <a:prstGeom prst="rect">
            <a:avLst/>
          </a:prstGeom>
        </p:spPr>
      </p:pic>
      <p:sp>
        <p:nvSpPr>
          <p:cNvPr id="5" name="Rounded Rectangular Callout 4"/>
          <p:cNvSpPr/>
          <p:nvPr/>
        </p:nvSpPr>
        <p:spPr>
          <a:xfrm>
            <a:off x="1295400" y="5715000"/>
            <a:ext cx="6172200" cy="1143000"/>
          </a:xfrm>
          <a:prstGeom prst="wedgeRoundRectCallout">
            <a:avLst>
              <a:gd name="adj1" fmla="val 11291"/>
              <a:gd name="adj2" fmla="val -141395"/>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vi-VN" sz="2400" smtClean="0"/>
              <a:t>Giải thích đại lượng này!</a:t>
            </a:r>
            <a:endParaRPr lang="en-US" sz="2400"/>
          </a:p>
        </p:txBody>
      </p:sp>
    </p:spTree>
    <p:extLst>
      <p:ext uri="{BB962C8B-B14F-4D97-AF65-F5344CB8AC3E}">
        <p14:creationId xmlns:p14="http://schemas.microsoft.com/office/powerpoint/2010/main" val="108565848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Giao thức </a:t>
            </a:r>
            <a:r>
              <a:rPr lang="en-US" smtClean="0"/>
              <a:t>CHAP: Success</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24</a:t>
            </a:fld>
            <a:endParaRPr lang="ru-RU" dirty="0"/>
          </a:p>
        </p:txBody>
      </p:sp>
      <p:pic>
        <p:nvPicPr>
          <p:cNvPr id="5" name="Picture 4"/>
          <p:cNvPicPr>
            <a:picLocks noChangeAspect="1"/>
          </p:cNvPicPr>
          <p:nvPr/>
        </p:nvPicPr>
        <p:blipFill>
          <a:blip r:embed="rId2"/>
          <a:stretch>
            <a:fillRect/>
          </a:stretch>
        </p:blipFill>
        <p:spPr>
          <a:xfrm>
            <a:off x="4665" y="1066800"/>
            <a:ext cx="9139335" cy="5125043"/>
          </a:xfrm>
          <a:prstGeom prst="rect">
            <a:avLst/>
          </a:prstGeom>
        </p:spPr>
      </p:pic>
    </p:spTree>
    <p:extLst>
      <p:ext uri="{BB962C8B-B14F-4D97-AF65-F5344CB8AC3E}">
        <p14:creationId xmlns:p14="http://schemas.microsoft.com/office/powerpoint/2010/main" val="293601893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2057645180"/>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7335444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buFont typeface="Wingdings" panose="05000000000000000000" pitchFamily="2" charset="2"/>
              <a:buChar char="q"/>
            </a:pPr>
            <a:r>
              <a:rPr lang="en-US"/>
              <a:t>Mục tiêu: xác thực hai chiều trong mô hình client-server</a:t>
            </a:r>
          </a:p>
          <a:p>
            <a:pPr>
              <a:buFont typeface="Wingdings" panose="05000000000000000000" pitchFamily="2" charset="2"/>
              <a:buChar char="q"/>
            </a:pPr>
            <a:r>
              <a:rPr lang="en-US"/>
              <a:t>Dựa trên giao thức Needham-Schroeder</a:t>
            </a:r>
          </a:p>
          <a:p>
            <a:pPr>
              <a:buFont typeface="Wingdings" panose="05000000000000000000" pitchFamily="2" charset="2"/>
              <a:buChar char="q"/>
            </a:pPr>
            <a:r>
              <a:rPr lang="en-US"/>
              <a:t>Sử dụng mật mã đối xứng; có bên thứ ba tin cậy là “Trung tâm phân phối khóa” (Key Distribution Center). </a:t>
            </a:r>
          </a:p>
          <a:p>
            <a:pPr>
              <a:buFont typeface="Wingdings" panose="05000000000000000000" pitchFamily="2" charset="2"/>
              <a:buChar char="q"/>
            </a:pPr>
            <a:r>
              <a:rPr lang="en-US" smtClean="0"/>
              <a:t>Là giao thức Single Sign-On (SSO)</a:t>
            </a:r>
          </a:p>
          <a:p>
            <a:pPr>
              <a:buFont typeface="Wingdings" panose="05000000000000000000" pitchFamily="2" charset="2"/>
              <a:buChar char="q"/>
            </a:pPr>
            <a:r>
              <a:rPr lang="en-US" smtClean="0"/>
              <a:t>Có nhiều phiên bản: 1, 2, 3 và 4, 5</a:t>
            </a:r>
            <a:endParaRPr lang="en-US"/>
          </a:p>
        </p:txBody>
      </p:sp>
      <p:sp>
        <p:nvSpPr>
          <p:cNvPr id="3" name="Title 2"/>
          <p:cNvSpPr>
            <a:spLocks noGrp="1"/>
          </p:cNvSpPr>
          <p:nvPr>
            <p:ph type="title"/>
          </p:nvPr>
        </p:nvSpPr>
        <p:spPr/>
        <p:txBody>
          <a:bodyPr/>
          <a:lstStyle/>
          <a:p>
            <a:r>
              <a:rPr lang="en-US" smtClean="0"/>
              <a:t>Thông tin chung về Kerberos</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26</a:t>
            </a:fld>
            <a:endParaRPr lang="ru-RU" dirty="0"/>
          </a:p>
        </p:txBody>
      </p:sp>
    </p:spTree>
    <p:extLst>
      <p:ext uri="{BB962C8B-B14F-4D97-AF65-F5344CB8AC3E}">
        <p14:creationId xmlns:p14="http://schemas.microsoft.com/office/powerpoint/2010/main" val="385521983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pPr>
              <a:buFont typeface="Wingdings" panose="05000000000000000000" pitchFamily="2" charset="2"/>
              <a:buChar char="q"/>
            </a:pPr>
            <a:r>
              <a:rPr lang="en-US" b="1"/>
              <a:t>Điều </a:t>
            </a:r>
            <a:r>
              <a:rPr lang="en-US" b="1" smtClean="0"/>
              <a:t>kiện ban đầu: </a:t>
            </a:r>
            <a:endParaRPr lang="en-US" b="1"/>
          </a:p>
          <a:p>
            <a:r>
              <a:rPr lang="en-US" smtClean="0"/>
              <a:t>Alice và Bob cùng tin tưởng Sandy</a:t>
            </a:r>
          </a:p>
          <a:p>
            <a:r>
              <a:rPr lang="en-US" smtClean="0"/>
              <a:t>Alice </a:t>
            </a:r>
            <a:r>
              <a:rPr lang="en-US"/>
              <a:t>và </a:t>
            </a:r>
            <a:r>
              <a:rPr lang="en-US" smtClean="0"/>
              <a:t>Sandy </a:t>
            </a:r>
            <a:r>
              <a:rPr lang="en-US"/>
              <a:t>chia sẻ khóa </a:t>
            </a:r>
            <a:r>
              <a:rPr lang="en-US" smtClean="0"/>
              <a:t>K</a:t>
            </a:r>
            <a:r>
              <a:rPr lang="en-US" baseline="-25000" smtClean="0"/>
              <a:t>AS</a:t>
            </a:r>
            <a:r>
              <a:rPr lang="en-US" smtClean="0"/>
              <a:t>; </a:t>
            </a:r>
            <a:endParaRPr lang="en-US"/>
          </a:p>
          <a:p>
            <a:r>
              <a:rPr lang="en-US"/>
              <a:t>Bob và </a:t>
            </a:r>
            <a:r>
              <a:rPr lang="en-US" smtClean="0"/>
              <a:t>Sandy </a:t>
            </a:r>
            <a:r>
              <a:rPr lang="en-US"/>
              <a:t>chia sẻ </a:t>
            </a:r>
            <a:r>
              <a:rPr lang="en-US" smtClean="0"/>
              <a:t>K</a:t>
            </a:r>
            <a:r>
              <a:rPr lang="en-US" baseline="-25000" smtClean="0"/>
              <a:t>BS</a:t>
            </a:r>
            <a:r>
              <a:rPr lang="en-US" smtClean="0"/>
              <a:t>;</a:t>
            </a:r>
            <a:endParaRPr lang="en-US"/>
          </a:p>
          <a:p>
            <a:pPr>
              <a:buFont typeface="Wingdings" panose="05000000000000000000" pitchFamily="2" charset="2"/>
              <a:buChar char="q"/>
            </a:pPr>
            <a:r>
              <a:rPr lang="en-US" b="1"/>
              <a:t>Yêu cầu:</a:t>
            </a:r>
          </a:p>
          <a:p>
            <a:r>
              <a:rPr lang="en-US"/>
              <a:t>Alice và Bob thiết lập khóa chia sẻ </a:t>
            </a:r>
            <a:r>
              <a:rPr lang="en-US" smtClean="0"/>
              <a:t>K</a:t>
            </a:r>
            <a:endParaRPr lang="en-US"/>
          </a:p>
        </p:txBody>
      </p:sp>
      <p:sp>
        <p:nvSpPr>
          <p:cNvPr id="3" name="Title 2"/>
          <p:cNvSpPr>
            <a:spLocks noGrp="1"/>
          </p:cNvSpPr>
          <p:nvPr>
            <p:ph type="title"/>
          </p:nvPr>
        </p:nvSpPr>
        <p:spPr/>
        <p:txBody>
          <a:bodyPr/>
          <a:lstStyle/>
          <a:p>
            <a:r>
              <a:rPr lang="en-US"/>
              <a:t>Giao thức Needham-Schroeder</a:t>
            </a:r>
          </a:p>
        </p:txBody>
      </p:sp>
      <p:sp>
        <p:nvSpPr>
          <p:cNvPr id="4" name="Slide Number Placeholder 3"/>
          <p:cNvSpPr>
            <a:spLocks noGrp="1"/>
          </p:cNvSpPr>
          <p:nvPr>
            <p:ph type="sldNum" sz="quarter" idx="12"/>
          </p:nvPr>
        </p:nvSpPr>
        <p:spPr/>
        <p:txBody>
          <a:bodyPr/>
          <a:lstStyle/>
          <a:p>
            <a:fld id="{3E15BD7C-E074-4D4A-84C3-500EE5B9C190}" type="slidenum">
              <a:rPr lang="ru-RU" smtClean="0"/>
              <a:pPr/>
              <a:t>27</a:t>
            </a:fld>
            <a:endParaRPr lang="ru-RU" dirty="0"/>
          </a:p>
        </p:txBody>
      </p:sp>
    </p:spTree>
    <p:extLst>
      <p:ext uri="{BB962C8B-B14F-4D97-AF65-F5344CB8AC3E}">
        <p14:creationId xmlns:p14="http://schemas.microsoft.com/office/powerpoint/2010/main" val="179464779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Giao thức Needham-Schroeder</a:t>
            </a:r>
          </a:p>
        </p:txBody>
      </p:sp>
      <p:sp>
        <p:nvSpPr>
          <p:cNvPr id="4" name="Slide Number Placeholder 3"/>
          <p:cNvSpPr>
            <a:spLocks noGrp="1"/>
          </p:cNvSpPr>
          <p:nvPr>
            <p:ph type="sldNum" sz="quarter" idx="12"/>
          </p:nvPr>
        </p:nvSpPr>
        <p:spPr/>
        <p:txBody>
          <a:bodyPr/>
          <a:lstStyle/>
          <a:p>
            <a:fld id="{3E15BD7C-E074-4D4A-84C3-500EE5B9C190}" type="slidenum">
              <a:rPr lang="ru-RU" smtClean="0"/>
              <a:pPr/>
              <a:t>28</a:t>
            </a:fld>
            <a:endParaRPr lang="ru-RU" dirty="0"/>
          </a:p>
        </p:txBody>
      </p:sp>
      <p:sp>
        <p:nvSpPr>
          <p:cNvPr id="5" name="Content Placeholder 4"/>
          <p:cNvSpPr>
            <a:spLocks noGrp="1"/>
          </p:cNvSpPr>
          <p:nvPr>
            <p:ph sz="quarter" idx="13"/>
          </p:nvPr>
        </p:nvSpPr>
        <p:spPr/>
        <p:txBody>
          <a:bodyPr anchor="ctr"/>
          <a:lstStyle/>
          <a:p>
            <a:pPr marL="45720" indent="0">
              <a:spcBef>
                <a:spcPts val="1200"/>
              </a:spcBef>
              <a:spcAft>
                <a:spcPts val="1200"/>
              </a:spcAft>
              <a:buNone/>
            </a:pPr>
            <a:r>
              <a:rPr lang="vi-VN"/>
              <a:t>1. A </a:t>
            </a:r>
            <a:r>
              <a:rPr lang="vi-VN">
                <a:sym typeface="Symbol"/>
              </a:rPr>
              <a:t> </a:t>
            </a:r>
            <a:r>
              <a:rPr lang="en-US" smtClean="0">
                <a:sym typeface="Symbol"/>
              </a:rPr>
              <a:t>S</a:t>
            </a:r>
            <a:r>
              <a:rPr lang="vi-VN" smtClean="0">
                <a:sym typeface="Symbol"/>
              </a:rPr>
              <a:t>: </a:t>
            </a:r>
            <a:r>
              <a:rPr lang="vi-VN">
                <a:sym typeface="Symbol"/>
              </a:rPr>
              <a:t>Alice, Bob, N</a:t>
            </a:r>
            <a:r>
              <a:rPr lang="vi-VN" baseline="-25000">
                <a:sym typeface="Symbol"/>
              </a:rPr>
              <a:t>A</a:t>
            </a:r>
            <a:endParaRPr lang="vi-VN">
              <a:sym typeface="Symbol"/>
            </a:endParaRPr>
          </a:p>
          <a:p>
            <a:pPr marL="45720" indent="0">
              <a:spcBef>
                <a:spcPts val="1200"/>
              </a:spcBef>
              <a:spcAft>
                <a:spcPts val="1200"/>
              </a:spcAft>
              <a:buNone/>
            </a:pPr>
            <a:r>
              <a:rPr lang="vi-VN"/>
              <a:t>2. </a:t>
            </a:r>
            <a:r>
              <a:rPr lang="en-US" smtClean="0"/>
              <a:t>S</a:t>
            </a:r>
            <a:r>
              <a:rPr lang="vi-VN" smtClean="0"/>
              <a:t> </a:t>
            </a:r>
            <a:r>
              <a:rPr lang="vi-VN">
                <a:sym typeface="Symbol"/>
              </a:rPr>
              <a:t> A: {N</a:t>
            </a:r>
            <a:r>
              <a:rPr lang="vi-VN" baseline="-25000">
                <a:sym typeface="Symbol"/>
              </a:rPr>
              <a:t>A</a:t>
            </a:r>
            <a:r>
              <a:rPr lang="vi-VN">
                <a:sym typeface="Symbol"/>
              </a:rPr>
              <a:t>, K, Bob, {K, </a:t>
            </a:r>
            <a:r>
              <a:rPr lang="vi-VN" smtClean="0">
                <a:sym typeface="Symbol"/>
              </a:rPr>
              <a:t>Alice}K</a:t>
            </a:r>
            <a:r>
              <a:rPr lang="vi-VN" baseline="-25000" smtClean="0">
                <a:sym typeface="Symbol"/>
              </a:rPr>
              <a:t>B</a:t>
            </a:r>
            <a:r>
              <a:rPr lang="en-US" baseline="-25000" smtClean="0">
                <a:sym typeface="Symbol"/>
              </a:rPr>
              <a:t>S</a:t>
            </a:r>
            <a:r>
              <a:rPr lang="vi-VN" smtClean="0">
                <a:sym typeface="Symbol"/>
              </a:rPr>
              <a:t>}K</a:t>
            </a:r>
            <a:r>
              <a:rPr lang="vi-VN" baseline="-25000" smtClean="0">
                <a:sym typeface="Symbol"/>
              </a:rPr>
              <a:t>A</a:t>
            </a:r>
            <a:r>
              <a:rPr lang="en-US" baseline="-25000" smtClean="0">
                <a:sym typeface="Symbol"/>
              </a:rPr>
              <a:t>S</a:t>
            </a:r>
            <a:endParaRPr lang="vi-VN">
              <a:sym typeface="Symbol"/>
            </a:endParaRPr>
          </a:p>
          <a:p>
            <a:pPr marL="45720" indent="0">
              <a:spcBef>
                <a:spcPts val="1200"/>
              </a:spcBef>
              <a:spcAft>
                <a:spcPts val="1200"/>
              </a:spcAft>
              <a:buNone/>
            </a:pPr>
            <a:r>
              <a:rPr lang="vi-VN">
                <a:sym typeface="Symbol"/>
              </a:rPr>
              <a:t>3. A  B: </a:t>
            </a:r>
            <a:r>
              <a:rPr lang="en-US" smtClean="0">
                <a:sym typeface="Symbol"/>
              </a:rPr>
              <a:t>Sandy</a:t>
            </a:r>
            <a:r>
              <a:rPr lang="vi-VN" smtClean="0">
                <a:sym typeface="Symbol"/>
              </a:rPr>
              <a:t>, </a:t>
            </a:r>
            <a:r>
              <a:rPr lang="vi-VN">
                <a:sym typeface="Symbol"/>
              </a:rPr>
              <a:t>{K, </a:t>
            </a:r>
            <a:r>
              <a:rPr lang="vi-VN" smtClean="0">
                <a:sym typeface="Symbol"/>
              </a:rPr>
              <a:t>Alice}K</a:t>
            </a:r>
            <a:r>
              <a:rPr lang="vi-VN" baseline="-25000" smtClean="0">
                <a:sym typeface="Symbol"/>
              </a:rPr>
              <a:t>B</a:t>
            </a:r>
            <a:r>
              <a:rPr lang="en-US" baseline="-25000" smtClean="0">
                <a:sym typeface="Symbol"/>
              </a:rPr>
              <a:t>S</a:t>
            </a:r>
            <a:endParaRPr lang="vi-VN">
              <a:sym typeface="Symbol"/>
            </a:endParaRPr>
          </a:p>
          <a:p>
            <a:pPr marL="45720" indent="0">
              <a:spcBef>
                <a:spcPts val="1200"/>
              </a:spcBef>
              <a:spcAft>
                <a:spcPts val="1200"/>
              </a:spcAft>
              <a:buNone/>
            </a:pPr>
            <a:r>
              <a:rPr lang="vi-VN">
                <a:sym typeface="Symbol"/>
              </a:rPr>
              <a:t>4. B  A: {"I'm Bob", N</a:t>
            </a:r>
            <a:r>
              <a:rPr lang="vi-VN" baseline="-25000">
                <a:sym typeface="Symbol"/>
              </a:rPr>
              <a:t>B</a:t>
            </a:r>
            <a:r>
              <a:rPr lang="vi-VN">
                <a:sym typeface="Symbol"/>
              </a:rPr>
              <a:t>}K</a:t>
            </a:r>
          </a:p>
          <a:p>
            <a:pPr marL="45720" indent="0">
              <a:spcBef>
                <a:spcPts val="1200"/>
              </a:spcBef>
              <a:spcAft>
                <a:spcPts val="1200"/>
              </a:spcAft>
              <a:buNone/>
            </a:pPr>
            <a:r>
              <a:rPr lang="vi-VN">
                <a:sym typeface="Symbol"/>
              </a:rPr>
              <a:t>5. A  B: {"I'm Alice", N</a:t>
            </a:r>
            <a:r>
              <a:rPr lang="vi-VN" baseline="-25000">
                <a:sym typeface="Symbol"/>
              </a:rPr>
              <a:t>B</a:t>
            </a:r>
            <a:r>
              <a:rPr lang="vi-VN">
                <a:sym typeface="Symbol"/>
              </a:rPr>
              <a:t> – </a:t>
            </a:r>
            <a:r>
              <a:rPr lang="vi-VN" smtClean="0">
                <a:sym typeface="Symbol"/>
              </a:rPr>
              <a:t>1}K</a:t>
            </a:r>
            <a:endParaRPr lang="en-US"/>
          </a:p>
        </p:txBody>
      </p:sp>
    </p:spTree>
    <p:extLst>
      <p:ext uri="{BB962C8B-B14F-4D97-AF65-F5344CB8AC3E}">
        <p14:creationId xmlns:p14="http://schemas.microsoft.com/office/powerpoint/2010/main" val="162234674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Giao thức Needham-Schroeder</a:t>
            </a:r>
          </a:p>
        </p:txBody>
      </p:sp>
      <p:sp>
        <p:nvSpPr>
          <p:cNvPr id="4" name="Slide Number Placeholder 3"/>
          <p:cNvSpPr>
            <a:spLocks noGrp="1"/>
          </p:cNvSpPr>
          <p:nvPr>
            <p:ph type="sldNum" sz="quarter" idx="12"/>
          </p:nvPr>
        </p:nvSpPr>
        <p:spPr/>
        <p:txBody>
          <a:bodyPr/>
          <a:lstStyle/>
          <a:p>
            <a:fld id="{3E15BD7C-E074-4D4A-84C3-500EE5B9C190}" type="slidenum">
              <a:rPr lang="ru-RU" smtClean="0"/>
              <a:pPr/>
              <a:t>29</a:t>
            </a:fld>
            <a:endParaRPr lang="ru-RU" dirty="0"/>
          </a:p>
        </p:txBody>
      </p:sp>
      <p:sp>
        <p:nvSpPr>
          <p:cNvPr id="2" name="Content Placeholder 1"/>
          <p:cNvSpPr>
            <a:spLocks noGrp="1"/>
          </p:cNvSpPr>
          <p:nvPr>
            <p:ph sz="quarter" idx="13"/>
          </p:nvPr>
        </p:nvSpPr>
        <p:spPr/>
        <p:txBody>
          <a:bodyPr>
            <a:normAutofit/>
          </a:bodyPr>
          <a:lstStyle/>
          <a:p>
            <a:pPr marL="45720" indent="0">
              <a:lnSpc>
                <a:spcPct val="110000"/>
              </a:lnSpc>
              <a:buNone/>
            </a:pPr>
            <a:r>
              <a:rPr lang="vi-VN">
                <a:solidFill>
                  <a:srgbClr val="FF0000"/>
                </a:solidFill>
                <a:sym typeface="Symbol"/>
              </a:rPr>
              <a:t>Tấn công: dùng lại khóa </a:t>
            </a:r>
            <a:r>
              <a:rPr lang="vi-VN" smtClean="0">
                <a:solidFill>
                  <a:srgbClr val="FF0000"/>
                </a:solidFill>
                <a:sym typeface="Symbol"/>
              </a:rPr>
              <a:t>cũ</a:t>
            </a:r>
            <a:endParaRPr lang="en-US" smtClean="0">
              <a:solidFill>
                <a:srgbClr val="FF0000"/>
              </a:solidFill>
              <a:sym typeface="Symbol"/>
            </a:endParaRPr>
          </a:p>
          <a:p>
            <a:pPr marL="45720" indent="0">
              <a:lnSpc>
                <a:spcPct val="110000"/>
              </a:lnSpc>
              <a:buNone/>
            </a:pPr>
            <a:r>
              <a:rPr lang="vi-VN" smtClean="0">
                <a:sym typeface="Symbol"/>
              </a:rPr>
              <a:t>3</a:t>
            </a:r>
            <a:r>
              <a:rPr lang="vi-VN">
                <a:sym typeface="Symbol"/>
              </a:rPr>
              <a:t>'. M("A</a:t>
            </a:r>
            <a:r>
              <a:rPr lang="vi-VN" smtClean="0">
                <a:sym typeface="Symbol"/>
              </a:rPr>
              <a:t>") </a:t>
            </a:r>
            <a:r>
              <a:rPr lang="vi-VN">
                <a:sym typeface="Symbol"/>
              </a:rPr>
              <a:t> B:	</a:t>
            </a:r>
            <a:r>
              <a:rPr lang="en-US" smtClean="0">
                <a:sym typeface="Symbol"/>
              </a:rPr>
              <a:t>Sandy</a:t>
            </a:r>
            <a:r>
              <a:rPr lang="vi-VN" smtClean="0">
                <a:sym typeface="Symbol"/>
              </a:rPr>
              <a:t>, </a:t>
            </a:r>
            <a:r>
              <a:rPr lang="vi-VN">
                <a:solidFill>
                  <a:srgbClr val="FF0000"/>
                </a:solidFill>
                <a:sym typeface="Symbol"/>
              </a:rPr>
              <a:t>{K', </a:t>
            </a:r>
            <a:r>
              <a:rPr lang="vi-VN" smtClean="0">
                <a:solidFill>
                  <a:srgbClr val="FF0000"/>
                </a:solidFill>
                <a:sym typeface="Symbol"/>
              </a:rPr>
              <a:t>Alice}K</a:t>
            </a:r>
            <a:r>
              <a:rPr lang="vi-VN" baseline="-25000" smtClean="0">
                <a:solidFill>
                  <a:srgbClr val="FF0000"/>
                </a:solidFill>
                <a:sym typeface="Symbol"/>
              </a:rPr>
              <a:t>B</a:t>
            </a:r>
            <a:r>
              <a:rPr lang="en-US" baseline="-25000" smtClean="0">
                <a:solidFill>
                  <a:srgbClr val="FF0000"/>
                </a:solidFill>
                <a:sym typeface="Symbol"/>
              </a:rPr>
              <a:t>S</a:t>
            </a:r>
            <a:endParaRPr lang="vi-VN">
              <a:solidFill>
                <a:srgbClr val="FF0000"/>
              </a:solidFill>
              <a:sym typeface="Symbol"/>
            </a:endParaRPr>
          </a:p>
          <a:p>
            <a:pPr marL="45720" indent="0">
              <a:lnSpc>
                <a:spcPct val="110000"/>
              </a:lnSpc>
              <a:buNone/>
            </a:pPr>
            <a:r>
              <a:rPr lang="vi-VN">
                <a:sym typeface="Symbol"/>
              </a:rPr>
              <a:t>4. B M("A"): 	</a:t>
            </a:r>
            <a:r>
              <a:rPr lang="vi-VN" smtClean="0">
                <a:sym typeface="Symbol"/>
              </a:rPr>
              <a:t>{"</a:t>
            </a:r>
            <a:r>
              <a:rPr lang="vi-VN">
                <a:sym typeface="Symbol"/>
              </a:rPr>
              <a:t>I'm Bob", N</a:t>
            </a:r>
            <a:r>
              <a:rPr lang="vi-VN" baseline="-25000">
                <a:sym typeface="Symbol"/>
              </a:rPr>
              <a:t>B</a:t>
            </a:r>
            <a:r>
              <a:rPr lang="vi-VN">
                <a:sym typeface="Symbol"/>
              </a:rPr>
              <a:t>}K'</a:t>
            </a:r>
          </a:p>
          <a:p>
            <a:pPr marL="45720" indent="0">
              <a:lnSpc>
                <a:spcPct val="110000"/>
              </a:lnSpc>
              <a:buNone/>
            </a:pPr>
            <a:r>
              <a:rPr lang="vi-VN">
                <a:sym typeface="Symbol"/>
              </a:rPr>
              <a:t>5. M("A")  B:	</a:t>
            </a:r>
            <a:r>
              <a:rPr lang="vi-VN" smtClean="0">
                <a:sym typeface="Symbol"/>
              </a:rPr>
              <a:t>{"</a:t>
            </a:r>
            <a:r>
              <a:rPr lang="vi-VN">
                <a:sym typeface="Symbol"/>
              </a:rPr>
              <a:t>I'm Alice", N</a:t>
            </a:r>
            <a:r>
              <a:rPr lang="vi-VN" baseline="-25000">
                <a:sym typeface="Symbol"/>
              </a:rPr>
              <a:t>B</a:t>
            </a:r>
            <a:r>
              <a:rPr lang="vi-VN">
                <a:sym typeface="Symbol"/>
              </a:rPr>
              <a:t> – 1}K'</a:t>
            </a:r>
            <a:endParaRPr lang="en-US"/>
          </a:p>
          <a:p>
            <a:endParaRPr lang="en-US"/>
          </a:p>
        </p:txBody>
      </p:sp>
      <p:sp>
        <p:nvSpPr>
          <p:cNvPr id="6" name="Rounded Rectangle 5"/>
          <p:cNvSpPr/>
          <p:nvPr/>
        </p:nvSpPr>
        <p:spPr>
          <a:xfrm>
            <a:off x="1066800" y="5161722"/>
            <a:ext cx="6629400" cy="1295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dirty="0" smtClean="0"/>
              <a:t>Bổ sung timestamp và timespan để chống tấn công</a:t>
            </a:r>
            <a:endParaRPr lang="en-US" sz="3200" dirty="0"/>
          </a:p>
        </p:txBody>
      </p:sp>
    </p:spTree>
    <p:extLst>
      <p:ext uri="{BB962C8B-B14F-4D97-AF65-F5344CB8AC3E}">
        <p14:creationId xmlns:p14="http://schemas.microsoft.com/office/powerpoint/2010/main" val="366457467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lnSpcReduction="10000"/>
          </a:bodyPr>
          <a:lstStyle/>
          <a:p>
            <a:pPr>
              <a:buFont typeface="Wingdings" panose="05000000000000000000" pitchFamily="2" charset="2"/>
              <a:buChar char="q"/>
            </a:pPr>
            <a:r>
              <a:rPr lang="vi-VN" b="1" smtClean="0"/>
              <a:t>Kiến thức</a:t>
            </a:r>
          </a:p>
          <a:p>
            <a:pPr lvl="1">
              <a:buFont typeface="Wingdings" panose="05000000000000000000" pitchFamily="2" charset="2"/>
              <a:buChar char="§"/>
            </a:pPr>
            <a:r>
              <a:rPr lang="en-US" smtClean="0"/>
              <a:t>H</a:t>
            </a:r>
            <a:r>
              <a:rPr lang="vi-VN" smtClean="0"/>
              <a:t>iểu được hoạt động của một số giao thức xác thực thường gặp</a:t>
            </a:r>
          </a:p>
          <a:p>
            <a:pPr lvl="1">
              <a:buFont typeface="Wingdings" panose="05000000000000000000" pitchFamily="2" charset="2"/>
              <a:buChar char="§"/>
            </a:pPr>
            <a:r>
              <a:rPr lang="en-US" smtClean="0"/>
              <a:t>H</a:t>
            </a:r>
            <a:r>
              <a:rPr lang="vi-VN" smtClean="0"/>
              <a:t>iểu được cơ chế xác thực qua bên thứ ba tin cậy nói chung, SSO nói riêng</a:t>
            </a:r>
          </a:p>
          <a:p>
            <a:pPr lvl="1">
              <a:buFont typeface="Wingdings" panose="05000000000000000000" pitchFamily="2" charset="2"/>
              <a:buChar char="§"/>
            </a:pPr>
            <a:r>
              <a:rPr lang="en-US" smtClean="0"/>
              <a:t>H</a:t>
            </a:r>
            <a:r>
              <a:rPr lang="vi-VN" smtClean="0"/>
              <a:t>iểu được ý nghĩa của tính năng khả mở rộng của giao thức xác thực</a:t>
            </a:r>
          </a:p>
          <a:p>
            <a:pPr>
              <a:buFont typeface="Wingdings" panose="05000000000000000000" pitchFamily="2" charset="2"/>
              <a:buChar char="q"/>
            </a:pPr>
            <a:r>
              <a:rPr lang="vi-VN" b="1" smtClean="0"/>
              <a:t>Kỹ năng</a:t>
            </a:r>
          </a:p>
          <a:p>
            <a:pPr lvl="1">
              <a:buFont typeface="Wingdings" panose="05000000000000000000" pitchFamily="2" charset="2"/>
              <a:buChar char="§"/>
            </a:pPr>
            <a:r>
              <a:rPr lang="vi-VN" smtClean="0"/>
              <a:t>Phân tích cơ chế xác thực của các giao thức</a:t>
            </a:r>
          </a:p>
          <a:p>
            <a:pPr lvl="1">
              <a:buFont typeface="Wingdings" panose="05000000000000000000" pitchFamily="2" charset="2"/>
              <a:buChar char="§"/>
            </a:pPr>
            <a:r>
              <a:rPr lang="vi-VN" smtClean="0"/>
              <a:t>Phân tích hoạt động của giao thức qua việc chặn thu lưu lượng mạng</a:t>
            </a:r>
          </a:p>
        </p:txBody>
      </p:sp>
      <p:sp>
        <p:nvSpPr>
          <p:cNvPr id="3" name="Title 2"/>
          <p:cNvSpPr>
            <a:spLocks noGrp="1"/>
          </p:cNvSpPr>
          <p:nvPr>
            <p:ph type="title"/>
          </p:nvPr>
        </p:nvSpPr>
        <p:spPr/>
        <p:txBody>
          <a:bodyPr/>
          <a:lstStyle/>
          <a:p>
            <a:r>
              <a:rPr lang="vi-VN" smtClean="0"/>
              <a:t>Mục tiêu bài học</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3</a:t>
            </a:fld>
            <a:endParaRPr lang="ru-RU" dirty="0"/>
          </a:p>
        </p:txBody>
      </p:sp>
    </p:spTree>
    <p:extLst>
      <p:ext uri="{BB962C8B-B14F-4D97-AF65-F5344CB8AC3E}">
        <p14:creationId xmlns:p14="http://schemas.microsoft.com/office/powerpoint/2010/main" val="342208358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marL="45720" indent="0">
              <a:spcBef>
                <a:spcPts val="1200"/>
              </a:spcBef>
              <a:spcAft>
                <a:spcPts val="1200"/>
              </a:spcAft>
              <a:buNone/>
            </a:pPr>
            <a:r>
              <a:rPr lang="vi-VN"/>
              <a:t>1. A </a:t>
            </a:r>
            <a:r>
              <a:rPr lang="vi-VN">
                <a:sym typeface="Symbol"/>
              </a:rPr>
              <a:t> </a:t>
            </a:r>
            <a:r>
              <a:rPr lang="vi-VN" smtClean="0">
                <a:sym typeface="Symbol"/>
              </a:rPr>
              <a:t>S:</a:t>
            </a:r>
            <a:r>
              <a:rPr lang="en-US">
                <a:sym typeface="Symbol"/>
              </a:rPr>
              <a:t> </a:t>
            </a:r>
            <a:r>
              <a:rPr lang="vi-VN" smtClean="0">
                <a:sym typeface="Symbol"/>
              </a:rPr>
              <a:t>Alice</a:t>
            </a:r>
            <a:r>
              <a:rPr lang="vi-VN">
                <a:sym typeface="Symbol"/>
              </a:rPr>
              <a:t>, Bob</a:t>
            </a:r>
          </a:p>
          <a:p>
            <a:pPr marL="45720" indent="0">
              <a:spcBef>
                <a:spcPts val="1200"/>
              </a:spcBef>
              <a:spcAft>
                <a:spcPts val="1200"/>
              </a:spcAft>
              <a:buNone/>
            </a:pPr>
            <a:r>
              <a:rPr lang="vi-VN"/>
              <a:t>2. S </a:t>
            </a:r>
            <a:r>
              <a:rPr lang="vi-VN">
                <a:sym typeface="Symbol"/>
              </a:rPr>
              <a:t> A</a:t>
            </a:r>
            <a:r>
              <a:rPr lang="vi-VN" smtClean="0">
                <a:sym typeface="Symbol"/>
              </a:rPr>
              <a:t>:</a:t>
            </a:r>
            <a:r>
              <a:rPr lang="en-US">
                <a:sym typeface="Symbol"/>
              </a:rPr>
              <a:t> </a:t>
            </a:r>
            <a:r>
              <a:rPr lang="vi-VN" smtClean="0">
                <a:sym typeface="Symbol"/>
              </a:rPr>
              <a:t>{</a:t>
            </a:r>
            <a:r>
              <a:rPr lang="vi-VN">
                <a:sym typeface="Symbol"/>
              </a:rPr>
              <a:t>T</a:t>
            </a:r>
            <a:r>
              <a:rPr lang="vi-VN" baseline="-25000">
                <a:sym typeface="Symbol"/>
              </a:rPr>
              <a:t>S</a:t>
            </a:r>
            <a:r>
              <a:rPr lang="vi-VN">
                <a:sym typeface="Symbol"/>
              </a:rPr>
              <a:t>, L, K, Bob, </a:t>
            </a:r>
            <a:endParaRPr lang="en-US" smtClean="0">
              <a:sym typeface="Symbol"/>
            </a:endParaRPr>
          </a:p>
          <a:p>
            <a:pPr marL="45720" indent="0">
              <a:spcBef>
                <a:spcPts val="1200"/>
              </a:spcBef>
              <a:spcAft>
                <a:spcPts val="1200"/>
              </a:spcAft>
              <a:buNone/>
            </a:pPr>
            <a:r>
              <a:rPr lang="en-US">
                <a:sym typeface="Symbol"/>
              </a:rPr>
              <a:t>	</a:t>
            </a:r>
            <a:r>
              <a:rPr lang="en-US" smtClean="0">
                <a:sym typeface="Symbol"/>
              </a:rPr>
              <a:t>			</a:t>
            </a:r>
            <a:r>
              <a:rPr lang="vi-VN" smtClean="0">
                <a:sym typeface="Symbol"/>
              </a:rPr>
              <a:t>{</a:t>
            </a:r>
            <a:r>
              <a:rPr lang="vi-VN">
                <a:sym typeface="Symbol"/>
              </a:rPr>
              <a:t>T</a:t>
            </a:r>
            <a:r>
              <a:rPr lang="vi-VN" baseline="-25000">
                <a:sym typeface="Symbol"/>
              </a:rPr>
              <a:t>S</a:t>
            </a:r>
            <a:r>
              <a:rPr lang="vi-VN">
                <a:sym typeface="Symbol"/>
              </a:rPr>
              <a:t>, L, K, Alice}K</a:t>
            </a:r>
            <a:r>
              <a:rPr lang="vi-VN" baseline="-25000">
                <a:sym typeface="Symbol"/>
              </a:rPr>
              <a:t>BS</a:t>
            </a:r>
            <a:r>
              <a:rPr lang="vi-VN">
                <a:sym typeface="Symbol"/>
              </a:rPr>
              <a:t>}K</a:t>
            </a:r>
            <a:r>
              <a:rPr lang="vi-VN" baseline="-25000">
                <a:sym typeface="Symbol"/>
              </a:rPr>
              <a:t>AS</a:t>
            </a:r>
            <a:endParaRPr lang="vi-VN">
              <a:sym typeface="Symbol"/>
            </a:endParaRPr>
          </a:p>
          <a:p>
            <a:pPr marL="45720" indent="0">
              <a:spcBef>
                <a:spcPts val="1200"/>
              </a:spcBef>
              <a:spcAft>
                <a:spcPts val="1200"/>
              </a:spcAft>
              <a:buNone/>
            </a:pPr>
            <a:r>
              <a:rPr lang="vi-VN">
                <a:sym typeface="Symbol"/>
              </a:rPr>
              <a:t>3. A  B: {T</a:t>
            </a:r>
            <a:r>
              <a:rPr lang="vi-VN" baseline="-25000">
                <a:sym typeface="Symbol"/>
              </a:rPr>
              <a:t>S</a:t>
            </a:r>
            <a:r>
              <a:rPr lang="vi-VN">
                <a:sym typeface="Symbol"/>
              </a:rPr>
              <a:t>, L, K, Alice}K</a:t>
            </a:r>
            <a:r>
              <a:rPr lang="vi-VN" baseline="-25000">
                <a:sym typeface="Symbol"/>
              </a:rPr>
              <a:t>BS</a:t>
            </a:r>
            <a:r>
              <a:rPr lang="vi-VN">
                <a:sym typeface="Symbol"/>
              </a:rPr>
              <a:t>, {Alice, T</a:t>
            </a:r>
            <a:r>
              <a:rPr lang="vi-VN" baseline="-25000">
                <a:sym typeface="Symbol"/>
              </a:rPr>
              <a:t>A</a:t>
            </a:r>
            <a:r>
              <a:rPr lang="vi-VN">
                <a:sym typeface="Symbol"/>
              </a:rPr>
              <a:t>}K</a:t>
            </a:r>
          </a:p>
          <a:p>
            <a:pPr marL="45720" indent="0">
              <a:spcBef>
                <a:spcPts val="1200"/>
              </a:spcBef>
              <a:spcAft>
                <a:spcPts val="1200"/>
              </a:spcAft>
              <a:buNone/>
            </a:pPr>
            <a:r>
              <a:rPr lang="vi-VN">
                <a:sym typeface="Symbol"/>
              </a:rPr>
              <a:t>4. B  A: {T</a:t>
            </a:r>
            <a:r>
              <a:rPr lang="vi-VN" baseline="-25000">
                <a:sym typeface="Symbol"/>
              </a:rPr>
              <a:t>A</a:t>
            </a:r>
            <a:r>
              <a:rPr lang="vi-VN">
                <a:sym typeface="Symbol"/>
              </a:rPr>
              <a:t>+1}K</a:t>
            </a:r>
          </a:p>
          <a:p>
            <a:endParaRPr lang="en-US"/>
          </a:p>
        </p:txBody>
      </p:sp>
      <p:sp>
        <p:nvSpPr>
          <p:cNvPr id="3" name="Title 2"/>
          <p:cNvSpPr>
            <a:spLocks noGrp="1"/>
          </p:cNvSpPr>
          <p:nvPr>
            <p:ph type="title"/>
          </p:nvPr>
        </p:nvSpPr>
        <p:spPr/>
        <p:txBody>
          <a:bodyPr/>
          <a:lstStyle/>
          <a:p>
            <a:r>
              <a:rPr lang="en-US"/>
              <a:t>Giao thức Needham-Schroeder</a:t>
            </a:r>
          </a:p>
        </p:txBody>
      </p:sp>
      <p:sp>
        <p:nvSpPr>
          <p:cNvPr id="4" name="Slide Number Placeholder 3"/>
          <p:cNvSpPr>
            <a:spLocks noGrp="1"/>
          </p:cNvSpPr>
          <p:nvPr>
            <p:ph type="sldNum" sz="quarter" idx="12"/>
          </p:nvPr>
        </p:nvSpPr>
        <p:spPr/>
        <p:txBody>
          <a:bodyPr/>
          <a:lstStyle/>
          <a:p>
            <a:fld id="{3E15BD7C-E074-4D4A-84C3-500EE5B9C190}" type="slidenum">
              <a:rPr lang="ru-RU" smtClean="0"/>
              <a:pPr/>
              <a:t>30</a:t>
            </a:fld>
            <a:endParaRPr lang="ru-RU" dirty="0"/>
          </a:p>
        </p:txBody>
      </p:sp>
    </p:spTree>
    <p:extLst>
      <p:ext uri="{BB962C8B-B14F-4D97-AF65-F5344CB8AC3E}">
        <p14:creationId xmlns:p14="http://schemas.microsoft.com/office/powerpoint/2010/main" val="212026638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pPr>
              <a:buFont typeface="Wingdings" panose="05000000000000000000" pitchFamily="2" charset="2"/>
              <a:buChar char="q"/>
            </a:pPr>
            <a:r>
              <a:rPr lang="en-US" b="1" smtClean="0"/>
              <a:t>Từ viết tắt</a:t>
            </a:r>
          </a:p>
          <a:p>
            <a:r>
              <a:rPr lang="en-US" smtClean="0"/>
              <a:t>AS: </a:t>
            </a:r>
            <a:r>
              <a:rPr lang="en-US"/>
              <a:t>Authentication Server</a:t>
            </a:r>
          </a:p>
          <a:p>
            <a:r>
              <a:rPr lang="en-US" smtClean="0"/>
              <a:t>TGS: </a:t>
            </a:r>
            <a:r>
              <a:rPr lang="en-US"/>
              <a:t>Ticket Granting </a:t>
            </a:r>
            <a:r>
              <a:rPr lang="en-US" smtClean="0"/>
              <a:t>Server</a:t>
            </a:r>
          </a:p>
          <a:p>
            <a:r>
              <a:rPr lang="en-US" smtClean="0"/>
              <a:t>KDC (= AS+TGS): Key Distribution Center</a:t>
            </a:r>
            <a:endParaRPr lang="en-US"/>
          </a:p>
          <a:p>
            <a:r>
              <a:rPr lang="en-US" smtClean="0"/>
              <a:t>SS: </a:t>
            </a:r>
            <a:r>
              <a:rPr lang="en-US"/>
              <a:t>Service Server</a:t>
            </a:r>
          </a:p>
          <a:p>
            <a:r>
              <a:rPr lang="en-US" smtClean="0"/>
              <a:t>TGT: </a:t>
            </a:r>
            <a:r>
              <a:rPr lang="en-US"/>
              <a:t>Ticket Granting </a:t>
            </a:r>
            <a:r>
              <a:rPr lang="en-US" smtClean="0"/>
              <a:t>Ticket</a:t>
            </a:r>
          </a:p>
          <a:p>
            <a:r>
              <a:rPr lang="en-US" smtClean="0"/>
              <a:t>ST: Service Ticket</a:t>
            </a:r>
            <a:endParaRPr lang="en-US"/>
          </a:p>
        </p:txBody>
      </p:sp>
      <p:sp>
        <p:nvSpPr>
          <p:cNvPr id="3" name="Title 2"/>
          <p:cNvSpPr>
            <a:spLocks noGrp="1"/>
          </p:cNvSpPr>
          <p:nvPr>
            <p:ph type="title"/>
          </p:nvPr>
        </p:nvSpPr>
        <p:spPr/>
        <p:txBody>
          <a:bodyPr/>
          <a:lstStyle/>
          <a:p>
            <a:r>
              <a:rPr lang="en-US" smtClean="0"/>
              <a:t>Giao thức Kerberos</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31</a:t>
            </a:fld>
            <a:endParaRPr lang="ru-RU" dirty="0"/>
          </a:p>
        </p:txBody>
      </p:sp>
    </p:spTree>
    <p:extLst>
      <p:ext uri="{BB962C8B-B14F-4D97-AF65-F5344CB8AC3E}">
        <p14:creationId xmlns:p14="http://schemas.microsoft.com/office/powerpoint/2010/main" val="339049673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Giao thức Kerberos: Nguyên lý chung</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32</a:t>
            </a:fld>
            <a:endParaRPr lang="ru-RU" dirty="0"/>
          </a:p>
        </p:txBody>
      </p:sp>
      <p:grpSp>
        <p:nvGrpSpPr>
          <p:cNvPr id="42" name="Group 41"/>
          <p:cNvGrpSpPr/>
          <p:nvPr/>
        </p:nvGrpSpPr>
        <p:grpSpPr>
          <a:xfrm>
            <a:off x="63496" y="1023937"/>
            <a:ext cx="6413504" cy="1632883"/>
            <a:chOff x="63496" y="1404937"/>
            <a:chExt cx="6413504" cy="1632883"/>
          </a:xfrm>
        </p:grpSpPr>
        <p:grpSp>
          <p:nvGrpSpPr>
            <p:cNvPr id="43" name="Group 19"/>
            <p:cNvGrpSpPr>
              <a:grpSpLocks/>
            </p:cNvGrpSpPr>
            <p:nvPr/>
          </p:nvGrpSpPr>
          <p:grpSpPr bwMode="auto">
            <a:xfrm>
              <a:off x="1722226" y="1600200"/>
              <a:ext cx="4754774" cy="685800"/>
              <a:chOff x="7086600" y="685800"/>
              <a:chExt cx="1600200" cy="800100"/>
            </a:xfrm>
          </p:grpSpPr>
          <p:sp>
            <p:nvSpPr>
              <p:cNvPr id="48" name="Rounded Rectangle 47"/>
              <p:cNvSpPr/>
              <p:nvPr/>
            </p:nvSpPr>
            <p:spPr bwMode="auto">
              <a:xfrm>
                <a:off x="7086600" y="685800"/>
                <a:ext cx="1600200" cy="800100"/>
              </a:xfrm>
              <a:prstGeom prst="roundRect">
                <a:avLst/>
              </a:prstGeom>
              <a:gradFill>
                <a:gsLst>
                  <a:gs pos="0">
                    <a:srgbClr val="2F97D9"/>
                  </a:gs>
                  <a:gs pos="100000">
                    <a:srgbClr val="8FD1F0"/>
                  </a:gs>
                </a:gsLst>
              </a:gradFill>
              <a:ln w="12700">
                <a:solidFill>
                  <a:srgbClr val="39A5E5"/>
                </a:solidFill>
                <a:headEnd type="none" w="med" len="med"/>
                <a:tailEnd type="none" w="med" len="med"/>
              </a:ln>
              <a:effectLst/>
              <a:scene3d>
                <a:camera prst="orthographicFront"/>
                <a:lightRig rig="threePt" dir="t"/>
              </a:scene3d>
              <a:sp3d>
                <a:bevelT w="25400" h="6350"/>
              </a:sp3d>
            </p:spPr>
            <p:style>
              <a:lnRef idx="1">
                <a:schemeClr val="accent4"/>
              </a:lnRef>
              <a:fillRef idx="3">
                <a:schemeClr val="accent4"/>
              </a:fillRef>
              <a:effectRef idx="2">
                <a:schemeClr val="accent4"/>
              </a:effectRef>
              <a:fontRef idx="minor">
                <a:schemeClr val="lt1"/>
              </a:fontRef>
            </p:style>
            <p:txBody>
              <a:bodyPr anchor="ctr"/>
              <a:lstStyle>
                <a:lvl1pPr eaLnBrk="0" hangingPunct="0">
                  <a:defRPr sz="1600">
                    <a:solidFill>
                      <a:schemeClr val="tx1"/>
                    </a:solidFill>
                    <a:latin typeface="Arial" charset="0"/>
                    <a:cs typeface="Arial" charset="0"/>
                  </a:defRPr>
                </a:lvl1pPr>
                <a:lvl2pPr marL="37931725" indent="-37474525" eaLnBrk="0" hangingPunct="0">
                  <a:defRPr sz="1600">
                    <a:solidFill>
                      <a:schemeClr val="tx1"/>
                    </a:solidFill>
                    <a:latin typeface="Arial" charset="0"/>
                    <a:cs typeface="Arial" charset="0"/>
                  </a:defRPr>
                </a:lvl2pPr>
                <a:lvl3pPr eaLnBrk="0" hangingPunct="0">
                  <a:defRPr sz="1600">
                    <a:solidFill>
                      <a:schemeClr val="tx1"/>
                    </a:solidFill>
                    <a:latin typeface="Arial" charset="0"/>
                    <a:cs typeface="Arial" charset="0"/>
                  </a:defRPr>
                </a:lvl3pPr>
                <a:lvl4pPr eaLnBrk="0" hangingPunct="0">
                  <a:defRPr sz="1600">
                    <a:solidFill>
                      <a:schemeClr val="tx1"/>
                    </a:solidFill>
                    <a:latin typeface="Arial" charset="0"/>
                    <a:cs typeface="Arial" charset="0"/>
                  </a:defRPr>
                </a:lvl4pPr>
                <a:lvl5pPr eaLnBrk="0" hangingPunct="0">
                  <a:defRPr sz="1600">
                    <a:solidFill>
                      <a:schemeClr val="tx1"/>
                    </a:solidFill>
                    <a:latin typeface="Arial" charset="0"/>
                    <a:cs typeface="Arial" charset="0"/>
                  </a:defRPr>
                </a:lvl5pPr>
                <a:lvl6pPr marL="457200" eaLnBrk="0" fontAlgn="base" hangingPunct="0">
                  <a:spcBef>
                    <a:spcPct val="0"/>
                  </a:spcBef>
                  <a:spcAft>
                    <a:spcPct val="0"/>
                  </a:spcAft>
                  <a:defRPr sz="1600">
                    <a:solidFill>
                      <a:schemeClr val="tx1"/>
                    </a:solidFill>
                    <a:latin typeface="Arial" charset="0"/>
                    <a:cs typeface="Arial" charset="0"/>
                  </a:defRPr>
                </a:lvl6pPr>
                <a:lvl7pPr marL="914400" eaLnBrk="0" fontAlgn="base" hangingPunct="0">
                  <a:spcBef>
                    <a:spcPct val="0"/>
                  </a:spcBef>
                  <a:spcAft>
                    <a:spcPct val="0"/>
                  </a:spcAft>
                  <a:defRPr sz="1600">
                    <a:solidFill>
                      <a:schemeClr val="tx1"/>
                    </a:solidFill>
                    <a:latin typeface="Arial" charset="0"/>
                    <a:cs typeface="Arial" charset="0"/>
                  </a:defRPr>
                </a:lvl7pPr>
                <a:lvl8pPr marL="1371600" eaLnBrk="0" fontAlgn="base" hangingPunct="0">
                  <a:spcBef>
                    <a:spcPct val="0"/>
                  </a:spcBef>
                  <a:spcAft>
                    <a:spcPct val="0"/>
                  </a:spcAft>
                  <a:defRPr sz="1600">
                    <a:solidFill>
                      <a:schemeClr val="tx1"/>
                    </a:solidFill>
                    <a:latin typeface="Arial" charset="0"/>
                    <a:cs typeface="Arial" charset="0"/>
                  </a:defRPr>
                </a:lvl8pPr>
                <a:lvl9pPr marL="1828800" eaLnBrk="0" fontAlgn="base" hangingPunct="0">
                  <a:spcBef>
                    <a:spcPct val="0"/>
                  </a:spcBef>
                  <a:spcAft>
                    <a:spcPct val="0"/>
                  </a:spcAft>
                  <a:defRPr sz="1600">
                    <a:solidFill>
                      <a:schemeClr val="tx1"/>
                    </a:solidFill>
                    <a:latin typeface="Arial" charset="0"/>
                    <a:cs typeface="Arial" charset="0"/>
                  </a:defRPr>
                </a:lvl9pPr>
              </a:lstStyle>
              <a:p>
                <a:pPr algn="ctr" eaLnBrk="1" hangingPunct="1"/>
                <a:endParaRPr lang="en-US" sz="1800" dirty="0">
                  <a:solidFill>
                    <a:srgbClr val="FFFFFF"/>
                  </a:solidFill>
                </a:endParaRPr>
              </a:p>
            </p:txBody>
          </p:sp>
          <p:sp>
            <p:nvSpPr>
              <p:cNvPr id="49" name="Freeform 48"/>
              <p:cNvSpPr/>
              <p:nvPr/>
            </p:nvSpPr>
            <p:spPr bwMode="auto">
              <a:xfrm>
                <a:off x="7086600" y="685800"/>
                <a:ext cx="1583448" cy="387586"/>
              </a:xfrm>
              <a:custGeom>
                <a:avLst/>
                <a:gdLst>
                  <a:gd name="connsiteX0" fmla="*/ 1583448 w 1583448"/>
                  <a:gd name="connsiteY0" fmla="*/ 387586 h 387586"/>
                  <a:gd name="connsiteX1" fmla="*/ 1583448 w 1583448"/>
                  <a:gd name="connsiteY1" fmla="*/ 140191 h 387586"/>
                  <a:gd name="connsiteX2" fmla="*/ 1575200 w 1583448"/>
                  <a:gd name="connsiteY2" fmla="*/ 82465 h 387586"/>
                  <a:gd name="connsiteX3" fmla="*/ 1575200 w 1583448"/>
                  <a:gd name="connsiteY3" fmla="*/ 82465 h 387586"/>
                  <a:gd name="connsiteX4" fmla="*/ 1525718 w 1583448"/>
                  <a:gd name="connsiteY4" fmla="*/ 8246 h 387586"/>
                  <a:gd name="connsiteX5" fmla="*/ 1467988 w 1583448"/>
                  <a:gd name="connsiteY5" fmla="*/ 0 h 387586"/>
                  <a:gd name="connsiteX6" fmla="*/ 115459 w 1583448"/>
                  <a:gd name="connsiteY6" fmla="*/ 0 h 387586"/>
                  <a:gd name="connsiteX7" fmla="*/ 57729 w 1583448"/>
                  <a:gd name="connsiteY7" fmla="*/ 16493 h 387586"/>
                  <a:gd name="connsiteX8" fmla="*/ 57729 w 1583448"/>
                  <a:gd name="connsiteY8" fmla="*/ 16493 h 387586"/>
                  <a:gd name="connsiteX9" fmla="*/ 8247 w 1583448"/>
                  <a:gd name="connsiteY9" fmla="*/ 74218 h 387586"/>
                  <a:gd name="connsiteX10" fmla="*/ 8247 w 1583448"/>
                  <a:gd name="connsiteY10" fmla="*/ 74218 h 387586"/>
                  <a:gd name="connsiteX11" fmla="*/ 0 w 1583448"/>
                  <a:gd name="connsiteY11" fmla="*/ 156684 h 387586"/>
                  <a:gd name="connsiteX12" fmla="*/ 0 w 1583448"/>
                  <a:gd name="connsiteY12" fmla="*/ 156684 h 387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3448" h="387586">
                    <a:moveTo>
                      <a:pt x="1583448" y="387586"/>
                    </a:moveTo>
                    <a:lnTo>
                      <a:pt x="1583448" y="140191"/>
                    </a:lnTo>
                    <a:lnTo>
                      <a:pt x="1575200" y="82465"/>
                    </a:lnTo>
                    <a:lnTo>
                      <a:pt x="1575200" y="82465"/>
                    </a:lnTo>
                    <a:lnTo>
                      <a:pt x="1525718" y="8246"/>
                    </a:lnTo>
                    <a:lnTo>
                      <a:pt x="1467988" y="0"/>
                    </a:lnTo>
                    <a:lnTo>
                      <a:pt x="115459" y="0"/>
                    </a:lnTo>
                    <a:lnTo>
                      <a:pt x="57729" y="16493"/>
                    </a:lnTo>
                    <a:lnTo>
                      <a:pt x="57729" y="16493"/>
                    </a:lnTo>
                    <a:lnTo>
                      <a:pt x="8247" y="74218"/>
                    </a:lnTo>
                    <a:lnTo>
                      <a:pt x="8247" y="74218"/>
                    </a:lnTo>
                    <a:lnTo>
                      <a:pt x="0" y="156684"/>
                    </a:lnTo>
                    <a:lnTo>
                      <a:pt x="0" y="156684"/>
                    </a:lnTo>
                  </a:path>
                </a:pathLst>
              </a:custGeom>
              <a:gradFill flip="none" rotWithShape="1">
                <a:gsLst>
                  <a:gs pos="1000">
                    <a:schemeClr val="bg1">
                      <a:alpha val="19000"/>
                    </a:schemeClr>
                  </a:gs>
                  <a:gs pos="100000">
                    <a:schemeClr val="bg1">
                      <a:alpha val="0"/>
                    </a:schemeClr>
                  </a:gs>
                </a:gsLst>
                <a:lin ang="18000000" scaled="0"/>
                <a:tileRect/>
              </a:gradFill>
              <a:ln w="9525" cap="flat" cmpd="sng" algn="ctr">
                <a:noFill/>
                <a:prstDash val="solid"/>
                <a:round/>
                <a:headEnd type="none" w="med" len="med"/>
                <a:tailEnd type="none" w="med" len="med"/>
              </a:ln>
              <a:effectLst/>
            </p:spPr>
            <p:txBody>
              <a:bodyPr anchor="ctr"/>
              <a:lstStyle>
                <a:lvl1pPr eaLnBrk="0" hangingPunct="0">
                  <a:defRPr sz="1600">
                    <a:solidFill>
                      <a:schemeClr val="tx1"/>
                    </a:solidFill>
                    <a:latin typeface="Arial" charset="0"/>
                    <a:cs typeface="Arial" charset="0"/>
                  </a:defRPr>
                </a:lvl1pPr>
                <a:lvl2pPr marL="37931725" indent="-37474525" eaLnBrk="0" hangingPunct="0">
                  <a:defRPr sz="1600">
                    <a:solidFill>
                      <a:schemeClr val="tx1"/>
                    </a:solidFill>
                    <a:latin typeface="Arial" charset="0"/>
                    <a:cs typeface="Arial" charset="0"/>
                  </a:defRPr>
                </a:lvl2pPr>
                <a:lvl3pPr eaLnBrk="0" hangingPunct="0">
                  <a:defRPr sz="1600">
                    <a:solidFill>
                      <a:schemeClr val="tx1"/>
                    </a:solidFill>
                    <a:latin typeface="Arial" charset="0"/>
                    <a:cs typeface="Arial" charset="0"/>
                  </a:defRPr>
                </a:lvl3pPr>
                <a:lvl4pPr eaLnBrk="0" hangingPunct="0">
                  <a:defRPr sz="1600">
                    <a:solidFill>
                      <a:schemeClr val="tx1"/>
                    </a:solidFill>
                    <a:latin typeface="Arial" charset="0"/>
                    <a:cs typeface="Arial" charset="0"/>
                  </a:defRPr>
                </a:lvl4pPr>
                <a:lvl5pPr eaLnBrk="0" hangingPunct="0">
                  <a:defRPr sz="1600">
                    <a:solidFill>
                      <a:schemeClr val="tx1"/>
                    </a:solidFill>
                    <a:latin typeface="Arial" charset="0"/>
                    <a:cs typeface="Arial" charset="0"/>
                  </a:defRPr>
                </a:lvl5pPr>
                <a:lvl6pPr marL="457200" eaLnBrk="0" fontAlgn="base" hangingPunct="0">
                  <a:spcBef>
                    <a:spcPct val="0"/>
                  </a:spcBef>
                  <a:spcAft>
                    <a:spcPct val="0"/>
                  </a:spcAft>
                  <a:defRPr sz="1600">
                    <a:solidFill>
                      <a:schemeClr val="tx1"/>
                    </a:solidFill>
                    <a:latin typeface="Arial" charset="0"/>
                    <a:cs typeface="Arial" charset="0"/>
                  </a:defRPr>
                </a:lvl6pPr>
                <a:lvl7pPr marL="914400" eaLnBrk="0" fontAlgn="base" hangingPunct="0">
                  <a:spcBef>
                    <a:spcPct val="0"/>
                  </a:spcBef>
                  <a:spcAft>
                    <a:spcPct val="0"/>
                  </a:spcAft>
                  <a:defRPr sz="1600">
                    <a:solidFill>
                      <a:schemeClr val="tx1"/>
                    </a:solidFill>
                    <a:latin typeface="Arial" charset="0"/>
                    <a:cs typeface="Arial" charset="0"/>
                  </a:defRPr>
                </a:lvl7pPr>
                <a:lvl8pPr marL="1371600" eaLnBrk="0" fontAlgn="base" hangingPunct="0">
                  <a:spcBef>
                    <a:spcPct val="0"/>
                  </a:spcBef>
                  <a:spcAft>
                    <a:spcPct val="0"/>
                  </a:spcAft>
                  <a:defRPr sz="1600">
                    <a:solidFill>
                      <a:schemeClr val="tx1"/>
                    </a:solidFill>
                    <a:latin typeface="Arial" charset="0"/>
                    <a:cs typeface="Arial" charset="0"/>
                  </a:defRPr>
                </a:lvl8pPr>
                <a:lvl9pPr marL="1828800" eaLnBrk="0" fontAlgn="base" hangingPunct="0">
                  <a:spcBef>
                    <a:spcPct val="0"/>
                  </a:spcBef>
                  <a:spcAft>
                    <a:spcPct val="0"/>
                  </a:spcAft>
                  <a:defRPr sz="1600">
                    <a:solidFill>
                      <a:schemeClr val="tx1"/>
                    </a:solidFill>
                    <a:latin typeface="Arial" charset="0"/>
                    <a:cs typeface="Arial" charset="0"/>
                  </a:defRPr>
                </a:lvl9pPr>
              </a:lstStyle>
              <a:p>
                <a:pPr eaLnBrk="1" hangingPunct="1"/>
                <a:endParaRPr lang="en-US"/>
              </a:p>
            </p:txBody>
          </p:sp>
        </p:grpSp>
        <p:pic>
          <p:nvPicPr>
            <p:cNvPr id="44" name="Picture 4" descr="ICON_VirtTriangle_flat_Q408.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1174354" y="1873647"/>
              <a:ext cx="761999" cy="215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5" name="Group 44"/>
            <p:cNvGrpSpPr/>
            <p:nvPr/>
          </p:nvGrpSpPr>
          <p:grpSpPr>
            <a:xfrm>
              <a:off x="63496" y="1404937"/>
              <a:ext cx="1231904" cy="1632883"/>
              <a:chOff x="63496" y="1404937"/>
              <a:chExt cx="1231904" cy="1632883"/>
            </a:xfrm>
          </p:grpSpPr>
          <p:sp>
            <p:nvSpPr>
              <p:cNvPr id="46" name="Rectangle 45"/>
              <p:cNvSpPr/>
              <p:nvPr/>
            </p:nvSpPr>
            <p:spPr bwMode="auto">
              <a:xfrm>
                <a:off x="305797" y="2514600"/>
                <a:ext cx="798617" cy="523220"/>
              </a:xfrm>
              <a:prstGeom prst="rect">
                <a:avLst/>
              </a:prstGeom>
            </p:spPr>
            <p:txBody>
              <a:bodyPr wrap="none">
                <a:spAutoFit/>
              </a:bodyPr>
              <a:lstStyle/>
              <a:p>
                <a:pPr>
                  <a:defRPr/>
                </a:pPr>
                <a:r>
                  <a:rPr lang="en-US" sz="2800" b="1" dirty="0" smtClean="0">
                    <a:latin typeface="+mn-lt"/>
                  </a:rPr>
                  <a:t>KDC</a:t>
                </a:r>
                <a:endParaRPr lang="en-US" sz="2800" b="1" dirty="0">
                  <a:latin typeface="+mn-lt"/>
                </a:endParaRPr>
              </a:p>
            </p:txBody>
          </p:sp>
          <p:pic>
            <p:nvPicPr>
              <p:cNvPr id="47" name="Picture 21" descr="ICON_BladeServer_Q40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496" y="1404937"/>
                <a:ext cx="1231904" cy="110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51" name="Rectangle 28"/>
          <p:cNvSpPr>
            <a:spLocks noChangeAspect="1" noChangeArrowheads="1"/>
          </p:cNvSpPr>
          <p:nvPr/>
        </p:nvSpPr>
        <p:spPr bwMode="auto">
          <a:xfrm>
            <a:off x="2026437" y="3661737"/>
            <a:ext cx="34438" cy="1014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it-IT"/>
          </a:p>
        </p:txBody>
      </p:sp>
      <p:sp>
        <p:nvSpPr>
          <p:cNvPr id="52" name="Rounded Rectangle 32"/>
          <p:cNvSpPr>
            <a:spLocks noChangeArrowheads="1"/>
          </p:cNvSpPr>
          <p:nvPr/>
        </p:nvSpPr>
        <p:spPr bwMode="auto">
          <a:xfrm>
            <a:off x="1771303" y="1295400"/>
            <a:ext cx="2191098" cy="533400"/>
          </a:xfrm>
          <a:prstGeom prst="roundRect">
            <a:avLst>
              <a:gd name="adj" fmla="val 16667"/>
            </a:avLst>
          </a:prstGeom>
          <a:solidFill>
            <a:srgbClr val="F77C1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r>
              <a:rPr lang="en-US" sz="2800" b="1" dirty="0" smtClean="0">
                <a:solidFill>
                  <a:schemeClr val="bg1"/>
                </a:solidFill>
                <a:latin typeface="+mn-lt"/>
              </a:rPr>
              <a:t>AS</a:t>
            </a:r>
            <a:endParaRPr lang="en-US" sz="2800" b="1" dirty="0">
              <a:solidFill>
                <a:schemeClr val="bg1"/>
              </a:solidFill>
              <a:latin typeface="+mn-lt"/>
            </a:endParaRPr>
          </a:p>
        </p:txBody>
      </p:sp>
      <p:sp>
        <p:nvSpPr>
          <p:cNvPr id="53" name="Rounded Rectangle 33"/>
          <p:cNvSpPr>
            <a:spLocks noChangeArrowheads="1"/>
          </p:cNvSpPr>
          <p:nvPr/>
        </p:nvSpPr>
        <p:spPr bwMode="auto">
          <a:xfrm>
            <a:off x="4240078" y="1295400"/>
            <a:ext cx="2191098" cy="533400"/>
          </a:xfrm>
          <a:prstGeom prst="roundRect">
            <a:avLst>
              <a:gd name="adj" fmla="val 16667"/>
            </a:avLst>
          </a:prstGeom>
          <a:solidFill>
            <a:srgbClr val="F77C1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r>
              <a:rPr lang="en-US" sz="2800" b="1" dirty="0" smtClean="0">
                <a:solidFill>
                  <a:schemeClr val="bg1"/>
                </a:solidFill>
                <a:latin typeface="+mn-lt"/>
              </a:rPr>
              <a:t>TGS</a:t>
            </a:r>
            <a:endParaRPr lang="en-US" sz="2800" b="1" dirty="0">
              <a:solidFill>
                <a:schemeClr val="bg1"/>
              </a:solidFill>
              <a:latin typeface="+mn-lt"/>
            </a:endParaRPr>
          </a:p>
        </p:txBody>
      </p:sp>
      <p:grpSp>
        <p:nvGrpSpPr>
          <p:cNvPr id="54" name="Group 53"/>
          <p:cNvGrpSpPr/>
          <p:nvPr/>
        </p:nvGrpSpPr>
        <p:grpSpPr>
          <a:xfrm>
            <a:off x="2362200" y="4118938"/>
            <a:ext cx="1058552" cy="1368395"/>
            <a:chOff x="1829901" y="4118937"/>
            <a:chExt cx="1058552" cy="1368395"/>
          </a:xfrm>
        </p:grpSpPr>
        <p:sp>
          <p:nvSpPr>
            <p:cNvPr id="55" name="Rectangle 54"/>
            <p:cNvSpPr/>
            <p:nvPr/>
          </p:nvSpPr>
          <p:spPr bwMode="auto">
            <a:xfrm>
              <a:off x="1841500" y="4964112"/>
              <a:ext cx="1046953" cy="523220"/>
            </a:xfrm>
            <a:prstGeom prst="rect">
              <a:avLst/>
            </a:prstGeom>
          </p:spPr>
          <p:txBody>
            <a:bodyPr wrap="none">
              <a:spAutoFit/>
            </a:bodyPr>
            <a:lstStyle/>
            <a:p>
              <a:pPr>
                <a:defRPr/>
              </a:pPr>
              <a:r>
                <a:rPr lang="en-US" sz="2800" b="1" dirty="0">
                  <a:latin typeface="+mn-lt"/>
                </a:rPr>
                <a:t>Client</a:t>
              </a:r>
            </a:p>
          </p:txBody>
        </p:sp>
        <p:pic>
          <p:nvPicPr>
            <p:cNvPr id="56" name="Picture 40" descr="ICON_Laptop_Q30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29901" y="4118937"/>
              <a:ext cx="760899" cy="83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7" name="Group 56"/>
          <p:cNvGrpSpPr/>
          <p:nvPr/>
        </p:nvGrpSpPr>
        <p:grpSpPr>
          <a:xfrm>
            <a:off x="7101656" y="2935069"/>
            <a:ext cx="1338764" cy="2554307"/>
            <a:chOff x="6949256" y="3276600"/>
            <a:chExt cx="1338764" cy="2554307"/>
          </a:xfrm>
        </p:grpSpPr>
        <p:sp>
          <p:nvSpPr>
            <p:cNvPr id="58" name="Rectangle 57"/>
            <p:cNvSpPr/>
            <p:nvPr/>
          </p:nvSpPr>
          <p:spPr bwMode="auto">
            <a:xfrm>
              <a:off x="6949256" y="4876800"/>
              <a:ext cx="1338764" cy="954107"/>
            </a:xfrm>
            <a:prstGeom prst="rect">
              <a:avLst/>
            </a:prstGeom>
          </p:spPr>
          <p:txBody>
            <a:bodyPr wrap="none">
              <a:spAutoFit/>
            </a:bodyPr>
            <a:lstStyle/>
            <a:p>
              <a:pPr algn="ctr">
                <a:defRPr/>
              </a:pPr>
              <a:r>
                <a:rPr lang="en-US" sz="2800" b="1" dirty="0" smtClean="0">
                  <a:latin typeface="+mn-lt"/>
                </a:rPr>
                <a:t>Service </a:t>
              </a:r>
            </a:p>
            <a:p>
              <a:pPr algn="ctr">
                <a:defRPr/>
              </a:pPr>
              <a:r>
                <a:rPr lang="en-US" sz="2800" b="1" dirty="0" smtClean="0">
                  <a:latin typeface="+mn-lt"/>
                </a:rPr>
                <a:t>Server</a:t>
              </a:r>
              <a:endParaRPr lang="en-US" sz="2800" b="1" dirty="0">
                <a:latin typeface="+mn-lt"/>
              </a:endParaRPr>
            </a:p>
          </p:txBody>
        </p:sp>
        <p:pic>
          <p:nvPicPr>
            <p:cNvPr id="59" name="Picture 7" descr="ICON_Datacenter_wStorage_1up_Q40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58037" y="3276600"/>
              <a:ext cx="842963" cy="164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424528397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Giao thức Kerberos: Nguyên lý chung</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33</a:t>
            </a:fld>
            <a:endParaRPr lang="ru-RU" dirty="0"/>
          </a:p>
        </p:txBody>
      </p:sp>
      <p:grpSp>
        <p:nvGrpSpPr>
          <p:cNvPr id="42" name="Group 41"/>
          <p:cNvGrpSpPr/>
          <p:nvPr/>
        </p:nvGrpSpPr>
        <p:grpSpPr>
          <a:xfrm>
            <a:off x="63496" y="1023937"/>
            <a:ext cx="6413504" cy="1632883"/>
            <a:chOff x="63496" y="1404937"/>
            <a:chExt cx="6413504" cy="1632883"/>
          </a:xfrm>
        </p:grpSpPr>
        <p:grpSp>
          <p:nvGrpSpPr>
            <p:cNvPr id="43" name="Group 19"/>
            <p:cNvGrpSpPr>
              <a:grpSpLocks/>
            </p:cNvGrpSpPr>
            <p:nvPr/>
          </p:nvGrpSpPr>
          <p:grpSpPr bwMode="auto">
            <a:xfrm>
              <a:off x="1722226" y="1600200"/>
              <a:ext cx="4754774" cy="685800"/>
              <a:chOff x="7086600" y="685800"/>
              <a:chExt cx="1600200" cy="800100"/>
            </a:xfrm>
          </p:grpSpPr>
          <p:sp>
            <p:nvSpPr>
              <p:cNvPr id="48" name="Rounded Rectangle 47"/>
              <p:cNvSpPr/>
              <p:nvPr/>
            </p:nvSpPr>
            <p:spPr bwMode="auto">
              <a:xfrm>
                <a:off x="7086600" y="685800"/>
                <a:ext cx="1600200" cy="800100"/>
              </a:xfrm>
              <a:prstGeom prst="roundRect">
                <a:avLst/>
              </a:prstGeom>
              <a:gradFill>
                <a:gsLst>
                  <a:gs pos="0">
                    <a:srgbClr val="2F97D9"/>
                  </a:gs>
                  <a:gs pos="100000">
                    <a:srgbClr val="8FD1F0"/>
                  </a:gs>
                </a:gsLst>
              </a:gradFill>
              <a:ln w="12700">
                <a:solidFill>
                  <a:srgbClr val="39A5E5"/>
                </a:solidFill>
                <a:headEnd type="none" w="med" len="med"/>
                <a:tailEnd type="none" w="med" len="med"/>
              </a:ln>
              <a:effectLst/>
              <a:scene3d>
                <a:camera prst="orthographicFront"/>
                <a:lightRig rig="threePt" dir="t"/>
              </a:scene3d>
              <a:sp3d>
                <a:bevelT w="25400" h="6350"/>
              </a:sp3d>
            </p:spPr>
            <p:style>
              <a:lnRef idx="1">
                <a:schemeClr val="accent4"/>
              </a:lnRef>
              <a:fillRef idx="3">
                <a:schemeClr val="accent4"/>
              </a:fillRef>
              <a:effectRef idx="2">
                <a:schemeClr val="accent4"/>
              </a:effectRef>
              <a:fontRef idx="minor">
                <a:schemeClr val="lt1"/>
              </a:fontRef>
            </p:style>
            <p:txBody>
              <a:bodyPr anchor="ctr"/>
              <a:lstStyle>
                <a:lvl1pPr eaLnBrk="0" hangingPunct="0">
                  <a:defRPr sz="1600">
                    <a:solidFill>
                      <a:schemeClr val="tx1"/>
                    </a:solidFill>
                    <a:latin typeface="Arial" charset="0"/>
                    <a:cs typeface="Arial" charset="0"/>
                  </a:defRPr>
                </a:lvl1pPr>
                <a:lvl2pPr marL="37931725" indent="-37474525" eaLnBrk="0" hangingPunct="0">
                  <a:defRPr sz="1600">
                    <a:solidFill>
                      <a:schemeClr val="tx1"/>
                    </a:solidFill>
                    <a:latin typeface="Arial" charset="0"/>
                    <a:cs typeface="Arial" charset="0"/>
                  </a:defRPr>
                </a:lvl2pPr>
                <a:lvl3pPr eaLnBrk="0" hangingPunct="0">
                  <a:defRPr sz="1600">
                    <a:solidFill>
                      <a:schemeClr val="tx1"/>
                    </a:solidFill>
                    <a:latin typeface="Arial" charset="0"/>
                    <a:cs typeface="Arial" charset="0"/>
                  </a:defRPr>
                </a:lvl3pPr>
                <a:lvl4pPr eaLnBrk="0" hangingPunct="0">
                  <a:defRPr sz="1600">
                    <a:solidFill>
                      <a:schemeClr val="tx1"/>
                    </a:solidFill>
                    <a:latin typeface="Arial" charset="0"/>
                    <a:cs typeface="Arial" charset="0"/>
                  </a:defRPr>
                </a:lvl4pPr>
                <a:lvl5pPr eaLnBrk="0" hangingPunct="0">
                  <a:defRPr sz="1600">
                    <a:solidFill>
                      <a:schemeClr val="tx1"/>
                    </a:solidFill>
                    <a:latin typeface="Arial" charset="0"/>
                    <a:cs typeface="Arial" charset="0"/>
                  </a:defRPr>
                </a:lvl5pPr>
                <a:lvl6pPr marL="457200" eaLnBrk="0" fontAlgn="base" hangingPunct="0">
                  <a:spcBef>
                    <a:spcPct val="0"/>
                  </a:spcBef>
                  <a:spcAft>
                    <a:spcPct val="0"/>
                  </a:spcAft>
                  <a:defRPr sz="1600">
                    <a:solidFill>
                      <a:schemeClr val="tx1"/>
                    </a:solidFill>
                    <a:latin typeface="Arial" charset="0"/>
                    <a:cs typeface="Arial" charset="0"/>
                  </a:defRPr>
                </a:lvl6pPr>
                <a:lvl7pPr marL="914400" eaLnBrk="0" fontAlgn="base" hangingPunct="0">
                  <a:spcBef>
                    <a:spcPct val="0"/>
                  </a:spcBef>
                  <a:spcAft>
                    <a:spcPct val="0"/>
                  </a:spcAft>
                  <a:defRPr sz="1600">
                    <a:solidFill>
                      <a:schemeClr val="tx1"/>
                    </a:solidFill>
                    <a:latin typeface="Arial" charset="0"/>
                    <a:cs typeface="Arial" charset="0"/>
                  </a:defRPr>
                </a:lvl7pPr>
                <a:lvl8pPr marL="1371600" eaLnBrk="0" fontAlgn="base" hangingPunct="0">
                  <a:spcBef>
                    <a:spcPct val="0"/>
                  </a:spcBef>
                  <a:spcAft>
                    <a:spcPct val="0"/>
                  </a:spcAft>
                  <a:defRPr sz="1600">
                    <a:solidFill>
                      <a:schemeClr val="tx1"/>
                    </a:solidFill>
                    <a:latin typeface="Arial" charset="0"/>
                    <a:cs typeface="Arial" charset="0"/>
                  </a:defRPr>
                </a:lvl8pPr>
                <a:lvl9pPr marL="1828800" eaLnBrk="0" fontAlgn="base" hangingPunct="0">
                  <a:spcBef>
                    <a:spcPct val="0"/>
                  </a:spcBef>
                  <a:spcAft>
                    <a:spcPct val="0"/>
                  </a:spcAft>
                  <a:defRPr sz="1600">
                    <a:solidFill>
                      <a:schemeClr val="tx1"/>
                    </a:solidFill>
                    <a:latin typeface="Arial" charset="0"/>
                    <a:cs typeface="Arial" charset="0"/>
                  </a:defRPr>
                </a:lvl9pPr>
              </a:lstStyle>
              <a:p>
                <a:pPr algn="ctr" eaLnBrk="1" hangingPunct="1"/>
                <a:endParaRPr lang="en-US" sz="1800" dirty="0">
                  <a:solidFill>
                    <a:srgbClr val="FFFFFF"/>
                  </a:solidFill>
                </a:endParaRPr>
              </a:p>
            </p:txBody>
          </p:sp>
          <p:sp>
            <p:nvSpPr>
              <p:cNvPr id="49" name="Freeform 48"/>
              <p:cNvSpPr/>
              <p:nvPr/>
            </p:nvSpPr>
            <p:spPr bwMode="auto">
              <a:xfrm>
                <a:off x="7086600" y="685800"/>
                <a:ext cx="1583448" cy="387586"/>
              </a:xfrm>
              <a:custGeom>
                <a:avLst/>
                <a:gdLst>
                  <a:gd name="connsiteX0" fmla="*/ 1583448 w 1583448"/>
                  <a:gd name="connsiteY0" fmla="*/ 387586 h 387586"/>
                  <a:gd name="connsiteX1" fmla="*/ 1583448 w 1583448"/>
                  <a:gd name="connsiteY1" fmla="*/ 140191 h 387586"/>
                  <a:gd name="connsiteX2" fmla="*/ 1575200 w 1583448"/>
                  <a:gd name="connsiteY2" fmla="*/ 82465 h 387586"/>
                  <a:gd name="connsiteX3" fmla="*/ 1575200 w 1583448"/>
                  <a:gd name="connsiteY3" fmla="*/ 82465 h 387586"/>
                  <a:gd name="connsiteX4" fmla="*/ 1525718 w 1583448"/>
                  <a:gd name="connsiteY4" fmla="*/ 8246 h 387586"/>
                  <a:gd name="connsiteX5" fmla="*/ 1467988 w 1583448"/>
                  <a:gd name="connsiteY5" fmla="*/ 0 h 387586"/>
                  <a:gd name="connsiteX6" fmla="*/ 115459 w 1583448"/>
                  <a:gd name="connsiteY6" fmla="*/ 0 h 387586"/>
                  <a:gd name="connsiteX7" fmla="*/ 57729 w 1583448"/>
                  <a:gd name="connsiteY7" fmla="*/ 16493 h 387586"/>
                  <a:gd name="connsiteX8" fmla="*/ 57729 w 1583448"/>
                  <a:gd name="connsiteY8" fmla="*/ 16493 h 387586"/>
                  <a:gd name="connsiteX9" fmla="*/ 8247 w 1583448"/>
                  <a:gd name="connsiteY9" fmla="*/ 74218 h 387586"/>
                  <a:gd name="connsiteX10" fmla="*/ 8247 w 1583448"/>
                  <a:gd name="connsiteY10" fmla="*/ 74218 h 387586"/>
                  <a:gd name="connsiteX11" fmla="*/ 0 w 1583448"/>
                  <a:gd name="connsiteY11" fmla="*/ 156684 h 387586"/>
                  <a:gd name="connsiteX12" fmla="*/ 0 w 1583448"/>
                  <a:gd name="connsiteY12" fmla="*/ 156684 h 387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3448" h="387586">
                    <a:moveTo>
                      <a:pt x="1583448" y="387586"/>
                    </a:moveTo>
                    <a:lnTo>
                      <a:pt x="1583448" y="140191"/>
                    </a:lnTo>
                    <a:lnTo>
                      <a:pt x="1575200" y="82465"/>
                    </a:lnTo>
                    <a:lnTo>
                      <a:pt x="1575200" y="82465"/>
                    </a:lnTo>
                    <a:lnTo>
                      <a:pt x="1525718" y="8246"/>
                    </a:lnTo>
                    <a:lnTo>
                      <a:pt x="1467988" y="0"/>
                    </a:lnTo>
                    <a:lnTo>
                      <a:pt x="115459" y="0"/>
                    </a:lnTo>
                    <a:lnTo>
                      <a:pt x="57729" y="16493"/>
                    </a:lnTo>
                    <a:lnTo>
                      <a:pt x="57729" y="16493"/>
                    </a:lnTo>
                    <a:lnTo>
                      <a:pt x="8247" y="74218"/>
                    </a:lnTo>
                    <a:lnTo>
                      <a:pt x="8247" y="74218"/>
                    </a:lnTo>
                    <a:lnTo>
                      <a:pt x="0" y="156684"/>
                    </a:lnTo>
                    <a:lnTo>
                      <a:pt x="0" y="156684"/>
                    </a:lnTo>
                  </a:path>
                </a:pathLst>
              </a:custGeom>
              <a:gradFill flip="none" rotWithShape="1">
                <a:gsLst>
                  <a:gs pos="1000">
                    <a:schemeClr val="bg1">
                      <a:alpha val="19000"/>
                    </a:schemeClr>
                  </a:gs>
                  <a:gs pos="100000">
                    <a:schemeClr val="bg1">
                      <a:alpha val="0"/>
                    </a:schemeClr>
                  </a:gs>
                </a:gsLst>
                <a:lin ang="18000000" scaled="0"/>
                <a:tileRect/>
              </a:gradFill>
              <a:ln w="9525" cap="flat" cmpd="sng" algn="ctr">
                <a:noFill/>
                <a:prstDash val="solid"/>
                <a:round/>
                <a:headEnd type="none" w="med" len="med"/>
                <a:tailEnd type="none" w="med" len="med"/>
              </a:ln>
              <a:effectLst/>
            </p:spPr>
            <p:txBody>
              <a:bodyPr anchor="ctr"/>
              <a:lstStyle>
                <a:lvl1pPr eaLnBrk="0" hangingPunct="0">
                  <a:defRPr sz="1600">
                    <a:solidFill>
                      <a:schemeClr val="tx1"/>
                    </a:solidFill>
                    <a:latin typeface="Arial" charset="0"/>
                    <a:cs typeface="Arial" charset="0"/>
                  </a:defRPr>
                </a:lvl1pPr>
                <a:lvl2pPr marL="37931725" indent="-37474525" eaLnBrk="0" hangingPunct="0">
                  <a:defRPr sz="1600">
                    <a:solidFill>
                      <a:schemeClr val="tx1"/>
                    </a:solidFill>
                    <a:latin typeface="Arial" charset="0"/>
                    <a:cs typeface="Arial" charset="0"/>
                  </a:defRPr>
                </a:lvl2pPr>
                <a:lvl3pPr eaLnBrk="0" hangingPunct="0">
                  <a:defRPr sz="1600">
                    <a:solidFill>
                      <a:schemeClr val="tx1"/>
                    </a:solidFill>
                    <a:latin typeface="Arial" charset="0"/>
                    <a:cs typeface="Arial" charset="0"/>
                  </a:defRPr>
                </a:lvl3pPr>
                <a:lvl4pPr eaLnBrk="0" hangingPunct="0">
                  <a:defRPr sz="1600">
                    <a:solidFill>
                      <a:schemeClr val="tx1"/>
                    </a:solidFill>
                    <a:latin typeface="Arial" charset="0"/>
                    <a:cs typeface="Arial" charset="0"/>
                  </a:defRPr>
                </a:lvl4pPr>
                <a:lvl5pPr eaLnBrk="0" hangingPunct="0">
                  <a:defRPr sz="1600">
                    <a:solidFill>
                      <a:schemeClr val="tx1"/>
                    </a:solidFill>
                    <a:latin typeface="Arial" charset="0"/>
                    <a:cs typeface="Arial" charset="0"/>
                  </a:defRPr>
                </a:lvl5pPr>
                <a:lvl6pPr marL="457200" eaLnBrk="0" fontAlgn="base" hangingPunct="0">
                  <a:spcBef>
                    <a:spcPct val="0"/>
                  </a:spcBef>
                  <a:spcAft>
                    <a:spcPct val="0"/>
                  </a:spcAft>
                  <a:defRPr sz="1600">
                    <a:solidFill>
                      <a:schemeClr val="tx1"/>
                    </a:solidFill>
                    <a:latin typeface="Arial" charset="0"/>
                    <a:cs typeface="Arial" charset="0"/>
                  </a:defRPr>
                </a:lvl6pPr>
                <a:lvl7pPr marL="914400" eaLnBrk="0" fontAlgn="base" hangingPunct="0">
                  <a:spcBef>
                    <a:spcPct val="0"/>
                  </a:spcBef>
                  <a:spcAft>
                    <a:spcPct val="0"/>
                  </a:spcAft>
                  <a:defRPr sz="1600">
                    <a:solidFill>
                      <a:schemeClr val="tx1"/>
                    </a:solidFill>
                    <a:latin typeface="Arial" charset="0"/>
                    <a:cs typeface="Arial" charset="0"/>
                  </a:defRPr>
                </a:lvl7pPr>
                <a:lvl8pPr marL="1371600" eaLnBrk="0" fontAlgn="base" hangingPunct="0">
                  <a:spcBef>
                    <a:spcPct val="0"/>
                  </a:spcBef>
                  <a:spcAft>
                    <a:spcPct val="0"/>
                  </a:spcAft>
                  <a:defRPr sz="1600">
                    <a:solidFill>
                      <a:schemeClr val="tx1"/>
                    </a:solidFill>
                    <a:latin typeface="Arial" charset="0"/>
                    <a:cs typeface="Arial" charset="0"/>
                  </a:defRPr>
                </a:lvl8pPr>
                <a:lvl9pPr marL="1828800" eaLnBrk="0" fontAlgn="base" hangingPunct="0">
                  <a:spcBef>
                    <a:spcPct val="0"/>
                  </a:spcBef>
                  <a:spcAft>
                    <a:spcPct val="0"/>
                  </a:spcAft>
                  <a:defRPr sz="1600">
                    <a:solidFill>
                      <a:schemeClr val="tx1"/>
                    </a:solidFill>
                    <a:latin typeface="Arial" charset="0"/>
                    <a:cs typeface="Arial" charset="0"/>
                  </a:defRPr>
                </a:lvl9pPr>
              </a:lstStyle>
              <a:p>
                <a:pPr eaLnBrk="1" hangingPunct="1"/>
                <a:endParaRPr lang="en-US"/>
              </a:p>
            </p:txBody>
          </p:sp>
        </p:grpSp>
        <p:pic>
          <p:nvPicPr>
            <p:cNvPr id="44" name="Picture 4" descr="ICON_VirtTriangle_flat_Q408.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1174354" y="1873647"/>
              <a:ext cx="761999" cy="215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5" name="Group 44"/>
            <p:cNvGrpSpPr/>
            <p:nvPr/>
          </p:nvGrpSpPr>
          <p:grpSpPr>
            <a:xfrm>
              <a:off x="63496" y="1404937"/>
              <a:ext cx="1231904" cy="1632883"/>
              <a:chOff x="63496" y="1404937"/>
              <a:chExt cx="1231904" cy="1632883"/>
            </a:xfrm>
          </p:grpSpPr>
          <p:sp>
            <p:nvSpPr>
              <p:cNvPr id="46" name="Rectangle 45"/>
              <p:cNvSpPr/>
              <p:nvPr/>
            </p:nvSpPr>
            <p:spPr bwMode="auto">
              <a:xfrm>
                <a:off x="305797" y="2514600"/>
                <a:ext cx="798617" cy="523220"/>
              </a:xfrm>
              <a:prstGeom prst="rect">
                <a:avLst/>
              </a:prstGeom>
            </p:spPr>
            <p:txBody>
              <a:bodyPr wrap="none">
                <a:spAutoFit/>
              </a:bodyPr>
              <a:lstStyle/>
              <a:p>
                <a:pPr>
                  <a:defRPr/>
                </a:pPr>
                <a:r>
                  <a:rPr lang="en-US" sz="2800" b="1" dirty="0" smtClean="0">
                    <a:latin typeface="+mn-lt"/>
                  </a:rPr>
                  <a:t>KDC</a:t>
                </a:r>
                <a:endParaRPr lang="en-US" sz="2800" b="1" dirty="0">
                  <a:latin typeface="+mn-lt"/>
                </a:endParaRPr>
              </a:p>
            </p:txBody>
          </p:sp>
          <p:pic>
            <p:nvPicPr>
              <p:cNvPr id="47" name="Picture 21" descr="ICON_BladeServer_Q40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496" y="1404937"/>
                <a:ext cx="1231904" cy="110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51" name="Rectangle 28"/>
          <p:cNvSpPr>
            <a:spLocks noChangeAspect="1" noChangeArrowheads="1"/>
          </p:cNvSpPr>
          <p:nvPr/>
        </p:nvSpPr>
        <p:spPr bwMode="auto">
          <a:xfrm>
            <a:off x="2026437" y="3661737"/>
            <a:ext cx="34438" cy="1014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it-IT"/>
          </a:p>
        </p:txBody>
      </p:sp>
      <p:sp>
        <p:nvSpPr>
          <p:cNvPr id="52" name="Rounded Rectangle 32"/>
          <p:cNvSpPr>
            <a:spLocks noChangeArrowheads="1"/>
          </p:cNvSpPr>
          <p:nvPr/>
        </p:nvSpPr>
        <p:spPr bwMode="auto">
          <a:xfrm>
            <a:off x="1771303" y="1295400"/>
            <a:ext cx="2191098" cy="533400"/>
          </a:xfrm>
          <a:prstGeom prst="roundRect">
            <a:avLst>
              <a:gd name="adj" fmla="val 16667"/>
            </a:avLst>
          </a:prstGeom>
          <a:solidFill>
            <a:srgbClr val="F77C1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r>
              <a:rPr lang="en-US" sz="2800" b="1" dirty="0" smtClean="0">
                <a:solidFill>
                  <a:schemeClr val="bg1"/>
                </a:solidFill>
                <a:latin typeface="+mn-lt"/>
              </a:rPr>
              <a:t>AS</a:t>
            </a:r>
            <a:endParaRPr lang="en-US" sz="2800" b="1" dirty="0">
              <a:solidFill>
                <a:schemeClr val="bg1"/>
              </a:solidFill>
              <a:latin typeface="+mn-lt"/>
            </a:endParaRPr>
          </a:p>
        </p:txBody>
      </p:sp>
      <p:sp>
        <p:nvSpPr>
          <p:cNvPr id="53" name="Rounded Rectangle 33"/>
          <p:cNvSpPr>
            <a:spLocks noChangeArrowheads="1"/>
          </p:cNvSpPr>
          <p:nvPr/>
        </p:nvSpPr>
        <p:spPr bwMode="auto">
          <a:xfrm>
            <a:off x="4240078" y="1295400"/>
            <a:ext cx="2191098" cy="533400"/>
          </a:xfrm>
          <a:prstGeom prst="roundRect">
            <a:avLst>
              <a:gd name="adj" fmla="val 16667"/>
            </a:avLst>
          </a:prstGeom>
          <a:solidFill>
            <a:srgbClr val="F77C1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r>
              <a:rPr lang="en-US" sz="2800" b="1" dirty="0" smtClean="0">
                <a:solidFill>
                  <a:schemeClr val="bg1"/>
                </a:solidFill>
                <a:latin typeface="+mn-lt"/>
              </a:rPr>
              <a:t>TGS</a:t>
            </a:r>
            <a:endParaRPr lang="en-US" sz="2800" b="1" dirty="0">
              <a:solidFill>
                <a:schemeClr val="bg1"/>
              </a:solidFill>
              <a:latin typeface="+mn-lt"/>
            </a:endParaRPr>
          </a:p>
        </p:txBody>
      </p:sp>
      <p:grpSp>
        <p:nvGrpSpPr>
          <p:cNvPr id="54" name="Group 53"/>
          <p:cNvGrpSpPr/>
          <p:nvPr/>
        </p:nvGrpSpPr>
        <p:grpSpPr>
          <a:xfrm>
            <a:off x="2362200" y="4118938"/>
            <a:ext cx="1058552" cy="1368395"/>
            <a:chOff x="1829901" y="4118937"/>
            <a:chExt cx="1058552" cy="1368395"/>
          </a:xfrm>
        </p:grpSpPr>
        <p:sp>
          <p:nvSpPr>
            <p:cNvPr id="55" name="Rectangle 54"/>
            <p:cNvSpPr/>
            <p:nvPr/>
          </p:nvSpPr>
          <p:spPr bwMode="auto">
            <a:xfrm>
              <a:off x="1841500" y="4964112"/>
              <a:ext cx="1046953" cy="523220"/>
            </a:xfrm>
            <a:prstGeom prst="rect">
              <a:avLst/>
            </a:prstGeom>
          </p:spPr>
          <p:txBody>
            <a:bodyPr wrap="none">
              <a:spAutoFit/>
            </a:bodyPr>
            <a:lstStyle/>
            <a:p>
              <a:pPr>
                <a:defRPr/>
              </a:pPr>
              <a:r>
                <a:rPr lang="en-US" sz="2800" b="1" dirty="0">
                  <a:latin typeface="+mn-lt"/>
                </a:rPr>
                <a:t>Client</a:t>
              </a:r>
            </a:p>
          </p:txBody>
        </p:sp>
        <p:pic>
          <p:nvPicPr>
            <p:cNvPr id="56" name="Picture 40" descr="ICON_Laptop_Q30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29901" y="4118937"/>
              <a:ext cx="760899" cy="83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7" name="Group 56"/>
          <p:cNvGrpSpPr/>
          <p:nvPr/>
        </p:nvGrpSpPr>
        <p:grpSpPr>
          <a:xfrm>
            <a:off x="7101656" y="2935069"/>
            <a:ext cx="1338764" cy="2554307"/>
            <a:chOff x="6949256" y="3276600"/>
            <a:chExt cx="1338764" cy="2554307"/>
          </a:xfrm>
        </p:grpSpPr>
        <p:sp>
          <p:nvSpPr>
            <p:cNvPr id="58" name="Rectangle 57"/>
            <p:cNvSpPr/>
            <p:nvPr/>
          </p:nvSpPr>
          <p:spPr bwMode="auto">
            <a:xfrm>
              <a:off x="6949256" y="4876800"/>
              <a:ext cx="1338764" cy="954107"/>
            </a:xfrm>
            <a:prstGeom prst="rect">
              <a:avLst/>
            </a:prstGeom>
          </p:spPr>
          <p:txBody>
            <a:bodyPr wrap="none">
              <a:spAutoFit/>
            </a:bodyPr>
            <a:lstStyle/>
            <a:p>
              <a:pPr algn="ctr">
                <a:defRPr/>
              </a:pPr>
              <a:r>
                <a:rPr lang="en-US" sz="2800" b="1" dirty="0" smtClean="0">
                  <a:latin typeface="+mn-lt"/>
                </a:rPr>
                <a:t>Service </a:t>
              </a:r>
            </a:p>
            <a:p>
              <a:pPr algn="ctr">
                <a:defRPr/>
              </a:pPr>
              <a:r>
                <a:rPr lang="en-US" sz="2800" b="1" dirty="0" smtClean="0">
                  <a:latin typeface="+mn-lt"/>
                </a:rPr>
                <a:t>Server</a:t>
              </a:r>
              <a:endParaRPr lang="en-US" sz="2800" b="1" dirty="0">
                <a:latin typeface="+mn-lt"/>
              </a:endParaRPr>
            </a:p>
          </p:txBody>
        </p:sp>
        <p:pic>
          <p:nvPicPr>
            <p:cNvPr id="59" name="Picture 7" descr="ICON_Datacenter_wStorage_1up_Q40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58037" y="3276600"/>
              <a:ext cx="842963" cy="164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 name="Group 1"/>
          <p:cNvGrpSpPr/>
          <p:nvPr/>
        </p:nvGrpSpPr>
        <p:grpSpPr>
          <a:xfrm>
            <a:off x="2057400" y="1981199"/>
            <a:ext cx="360363" cy="1792287"/>
            <a:chOff x="2057400" y="1981199"/>
            <a:chExt cx="360363" cy="1792287"/>
          </a:xfrm>
        </p:grpSpPr>
        <p:sp>
          <p:nvSpPr>
            <p:cNvPr id="60" name="Line 211"/>
            <p:cNvSpPr>
              <a:spLocks noChangeShapeType="1"/>
            </p:cNvSpPr>
            <p:nvPr/>
          </p:nvSpPr>
          <p:spPr bwMode="auto">
            <a:xfrm flipH="1" flipV="1">
              <a:off x="2237581" y="1981199"/>
              <a:ext cx="1" cy="1792287"/>
            </a:xfrm>
            <a:prstGeom prst="line">
              <a:avLst/>
            </a:prstGeom>
            <a:noFill/>
            <a:ln w="101600">
              <a:solidFill>
                <a:srgbClr val="00CC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61" name="Oval 210"/>
            <p:cNvSpPr>
              <a:spLocks noChangeArrowheads="1"/>
            </p:cNvSpPr>
            <p:nvPr/>
          </p:nvSpPr>
          <p:spPr bwMode="auto">
            <a:xfrm>
              <a:off x="2057400" y="2735262"/>
              <a:ext cx="360363" cy="360362"/>
            </a:xfrm>
            <a:prstGeom prst="ellipse">
              <a:avLst/>
            </a:prstGeom>
            <a:solidFill>
              <a:srgbClr val="FFCC00"/>
            </a:solidFill>
            <a:ln w="12700">
              <a:solidFill>
                <a:srgbClr val="00B050"/>
              </a:solidFill>
              <a:round/>
              <a:headEnd type="none" w="sm" len="sm"/>
              <a:tailEnd type="none" w="sm" len="sm"/>
            </a:ln>
          </p:spPr>
          <p:txBody>
            <a:bodyPr wrap="none" anchor="ctr"/>
            <a:lstStyle/>
            <a:p>
              <a:pPr algn="ctr"/>
              <a:r>
                <a:rPr lang="it-IT" dirty="0"/>
                <a:t>1</a:t>
              </a:r>
            </a:p>
          </p:txBody>
        </p:sp>
      </p:grpSp>
      <p:sp>
        <p:nvSpPr>
          <p:cNvPr id="10" name="Rounded Rectangular Callout 9"/>
          <p:cNvSpPr/>
          <p:nvPr/>
        </p:nvSpPr>
        <p:spPr>
          <a:xfrm>
            <a:off x="305797" y="5487333"/>
            <a:ext cx="3934281" cy="1311086"/>
          </a:xfrm>
          <a:prstGeom prst="wedgeRoundRectCallout">
            <a:avLst>
              <a:gd name="adj1" fmla="val -3104"/>
              <a:gd name="adj2" fmla="val -176767"/>
              <a:gd name="adj3" fmla="val 16667"/>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3600" smtClean="0"/>
              <a:t>Client yêu cầu truy cập</a:t>
            </a:r>
            <a:endParaRPr lang="en-US" sz="3600"/>
          </a:p>
        </p:txBody>
      </p:sp>
    </p:spTree>
    <p:extLst>
      <p:ext uri="{BB962C8B-B14F-4D97-AF65-F5344CB8AC3E}">
        <p14:creationId xmlns:p14="http://schemas.microsoft.com/office/powerpoint/2010/main" val="3615579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down)">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Giao thức Kerberos: Nguyên lý chung</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34</a:t>
            </a:fld>
            <a:endParaRPr lang="ru-RU" dirty="0"/>
          </a:p>
        </p:txBody>
      </p:sp>
      <p:grpSp>
        <p:nvGrpSpPr>
          <p:cNvPr id="42" name="Group 41"/>
          <p:cNvGrpSpPr/>
          <p:nvPr/>
        </p:nvGrpSpPr>
        <p:grpSpPr>
          <a:xfrm>
            <a:off x="63496" y="1023937"/>
            <a:ext cx="6413504" cy="1632883"/>
            <a:chOff x="63496" y="1404937"/>
            <a:chExt cx="6413504" cy="1632883"/>
          </a:xfrm>
        </p:grpSpPr>
        <p:grpSp>
          <p:nvGrpSpPr>
            <p:cNvPr id="43" name="Group 19"/>
            <p:cNvGrpSpPr>
              <a:grpSpLocks/>
            </p:cNvGrpSpPr>
            <p:nvPr/>
          </p:nvGrpSpPr>
          <p:grpSpPr bwMode="auto">
            <a:xfrm>
              <a:off x="1722226" y="1600200"/>
              <a:ext cx="4754774" cy="685800"/>
              <a:chOff x="7086600" y="685800"/>
              <a:chExt cx="1600200" cy="800100"/>
            </a:xfrm>
          </p:grpSpPr>
          <p:sp>
            <p:nvSpPr>
              <p:cNvPr id="48" name="Rounded Rectangle 47"/>
              <p:cNvSpPr/>
              <p:nvPr/>
            </p:nvSpPr>
            <p:spPr bwMode="auto">
              <a:xfrm>
                <a:off x="7086600" y="685800"/>
                <a:ext cx="1600200" cy="800100"/>
              </a:xfrm>
              <a:prstGeom prst="roundRect">
                <a:avLst/>
              </a:prstGeom>
              <a:gradFill>
                <a:gsLst>
                  <a:gs pos="0">
                    <a:srgbClr val="2F97D9"/>
                  </a:gs>
                  <a:gs pos="100000">
                    <a:srgbClr val="8FD1F0"/>
                  </a:gs>
                </a:gsLst>
              </a:gradFill>
              <a:ln w="12700">
                <a:solidFill>
                  <a:srgbClr val="39A5E5"/>
                </a:solidFill>
                <a:headEnd type="none" w="med" len="med"/>
                <a:tailEnd type="none" w="med" len="med"/>
              </a:ln>
              <a:effectLst/>
              <a:scene3d>
                <a:camera prst="orthographicFront"/>
                <a:lightRig rig="threePt" dir="t"/>
              </a:scene3d>
              <a:sp3d>
                <a:bevelT w="25400" h="6350"/>
              </a:sp3d>
            </p:spPr>
            <p:style>
              <a:lnRef idx="1">
                <a:schemeClr val="accent4"/>
              </a:lnRef>
              <a:fillRef idx="3">
                <a:schemeClr val="accent4"/>
              </a:fillRef>
              <a:effectRef idx="2">
                <a:schemeClr val="accent4"/>
              </a:effectRef>
              <a:fontRef idx="minor">
                <a:schemeClr val="lt1"/>
              </a:fontRef>
            </p:style>
            <p:txBody>
              <a:bodyPr anchor="ctr"/>
              <a:lstStyle>
                <a:lvl1pPr eaLnBrk="0" hangingPunct="0">
                  <a:defRPr sz="1600">
                    <a:solidFill>
                      <a:schemeClr val="tx1"/>
                    </a:solidFill>
                    <a:latin typeface="Arial" charset="0"/>
                    <a:cs typeface="Arial" charset="0"/>
                  </a:defRPr>
                </a:lvl1pPr>
                <a:lvl2pPr marL="37931725" indent="-37474525" eaLnBrk="0" hangingPunct="0">
                  <a:defRPr sz="1600">
                    <a:solidFill>
                      <a:schemeClr val="tx1"/>
                    </a:solidFill>
                    <a:latin typeface="Arial" charset="0"/>
                    <a:cs typeface="Arial" charset="0"/>
                  </a:defRPr>
                </a:lvl2pPr>
                <a:lvl3pPr eaLnBrk="0" hangingPunct="0">
                  <a:defRPr sz="1600">
                    <a:solidFill>
                      <a:schemeClr val="tx1"/>
                    </a:solidFill>
                    <a:latin typeface="Arial" charset="0"/>
                    <a:cs typeface="Arial" charset="0"/>
                  </a:defRPr>
                </a:lvl3pPr>
                <a:lvl4pPr eaLnBrk="0" hangingPunct="0">
                  <a:defRPr sz="1600">
                    <a:solidFill>
                      <a:schemeClr val="tx1"/>
                    </a:solidFill>
                    <a:latin typeface="Arial" charset="0"/>
                    <a:cs typeface="Arial" charset="0"/>
                  </a:defRPr>
                </a:lvl4pPr>
                <a:lvl5pPr eaLnBrk="0" hangingPunct="0">
                  <a:defRPr sz="1600">
                    <a:solidFill>
                      <a:schemeClr val="tx1"/>
                    </a:solidFill>
                    <a:latin typeface="Arial" charset="0"/>
                    <a:cs typeface="Arial" charset="0"/>
                  </a:defRPr>
                </a:lvl5pPr>
                <a:lvl6pPr marL="457200" eaLnBrk="0" fontAlgn="base" hangingPunct="0">
                  <a:spcBef>
                    <a:spcPct val="0"/>
                  </a:spcBef>
                  <a:spcAft>
                    <a:spcPct val="0"/>
                  </a:spcAft>
                  <a:defRPr sz="1600">
                    <a:solidFill>
                      <a:schemeClr val="tx1"/>
                    </a:solidFill>
                    <a:latin typeface="Arial" charset="0"/>
                    <a:cs typeface="Arial" charset="0"/>
                  </a:defRPr>
                </a:lvl6pPr>
                <a:lvl7pPr marL="914400" eaLnBrk="0" fontAlgn="base" hangingPunct="0">
                  <a:spcBef>
                    <a:spcPct val="0"/>
                  </a:spcBef>
                  <a:spcAft>
                    <a:spcPct val="0"/>
                  </a:spcAft>
                  <a:defRPr sz="1600">
                    <a:solidFill>
                      <a:schemeClr val="tx1"/>
                    </a:solidFill>
                    <a:latin typeface="Arial" charset="0"/>
                    <a:cs typeface="Arial" charset="0"/>
                  </a:defRPr>
                </a:lvl7pPr>
                <a:lvl8pPr marL="1371600" eaLnBrk="0" fontAlgn="base" hangingPunct="0">
                  <a:spcBef>
                    <a:spcPct val="0"/>
                  </a:spcBef>
                  <a:spcAft>
                    <a:spcPct val="0"/>
                  </a:spcAft>
                  <a:defRPr sz="1600">
                    <a:solidFill>
                      <a:schemeClr val="tx1"/>
                    </a:solidFill>
                    <a:latin typeface="Arial" charset="0"/>
                    <a:cs typeface="Arial" charset="0"/>
                  </a:defRPr>
                </a:lvl8pPr>
                <a:lvl9pPr marL="1828800" eaLnBrk="0" fontAlgn="base" hangingPunct="0">
                  <a:spcBef>
                    <a:spcPct val="0"/>
                  </a:spcBef>
                  <a:spcAft>
                    <a:spcPct val="0"/>
                  </a:spcAft>
                  <a:defRPr sz="1600">
                    <a:solidFill>
                      <a:schemeClr val="tx1"/>
                    </a:solidFill>
                    <a:latin typeface="Arial" charset="0"/>
                    <a:cs typeface="Arial" charset="0"/>
                  </a:defRPr>
                </a:lvl9pPr>
              </a:lstStyle>
              <a:p>
                <a:pPr algn="ctr" eaLnBrk="1" hangingPunct="1"/>
                <a:endParaRPr lang="en-US" sz="1800" dirty="0">
                  <a:solidFill>
                    <a:srgbClr val="FFFFFF"/>
                  </a:solidFill>
                </a:endParaRPr>
              </a:p>
            </p:txBody>
          </p:sp>
          <p:sp>
            <p:nvSpPr>
              <p:cNvPr id="49" name="Freeform 48"/>
              <p:cNvSpPr/>
              <p:nvPr/>
            </p:nvSpPr>
            <p:spPr bwMode="auto">
              <a:xfrm>
                <a:off x="7086600" y="685800"/>
                <a:ext cx="1583448" cy="387586"/>
              </a:xfrm>
              <a:custGeom>
                <a:avLst/>
                <a:gdLst>
                  <a:gd name="connsiteX0" fmla="*/ 1583448 w 1583448"/>
                  <a:gd name="connsiteY0" fmla="*/ 387586 h 387586"/>
                  <a:gd name="connsiteX1" fmla="*/ 1583448 w 1583448"/>
                  <a:gd name="connsiteY1" fmla="*/ 140191 h 387586"/>
                  <a:gd name="connsiteX2" fmla="*/ 1575200 w 1583448"/>
                  <a:gd name="connsiteY2" fmla="*/ 82465 h 387586"/>
                  <a:gd name="connsiteX3" fmla="*/ 1575200 w 1583448"/>
                  <a:gd name="connsiteY3" fmla="*/ 82465 h 387586"/>
                  <a:gd name="connsiteX4" fmla="*/ 1525718 w 1583448"/>
                  <a:gd name="connsiteY4" fmla="*/ 8246 h 387586"/>
                  <a:gd name="connsiteX5" fmla="*/ 1467988 w 1583448"/>
                  <a:gd name="connsiteY5" fmla="*/ 0 h 387586"/>
                  <a:gd name="connsiteX6" fmla="*/ 115459 w 1583448"/>
                  <a:gd name="connsiteY6" fmla="*/ 0 h 387586"/>
                  <a:gd name="connsiteX7" fmla="*/ 57729 w 1583448"/>
                  <a:gd name="connsiteY7" fmla="*/ 16493 h 387586"/>
                  <a:gd name="connsiteX8" fmla="*/ 57729 w 1583448"/>
                  <a:gd name="connsiteY8" fmla="*/ 16493 h 387586"/>
                  <a:gd name="connsiteX9" fmla="*/ 8247 w 1583448"/>
                  <a:gd name="connsiteY9" fmla="*/ 74218 h 387586"/>
                  <a:gd name="connsiteX10" fmla="*/ 8247 w 1583448"/>
                  <a:gd name="connsiteY10" fmla="*/ 74218 h 387586"/>
                  <a:gd name="connsiteX11" fmla="*/ 0 w 1583448"/>
                  <a:gd name="connsiteY11" fmla="*/ 156684 h 387586"/>
                  <a:gd name="connsiteX12" fmla="*/ 0 w 1583448"/>
                  <a:gd name="connsiteY12" fmla="*/ 156684 h 387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3448" h="387586">
                    <a:moveTo>
                      <a:pt x="1583448" y="387586"/>
                    </a:moveTo>
                    <a:lnTo>
                      <a:pt x="1583448" y="140191"/>
                    </a:lnTo>
                    <a:lnTo>
                      <a:pt x="1575200" y="82465"/>
                    </a:lnTo>
                    <a:lnTo>
                      <a:pt x="1575200" y="82465"/>
                    </a:lnTo>
                    <a:lnTo>
                      <a:pt x="1525718" y="8246"/>
                    </a:lnTo>
                    <a:lnTo>
                      <a:pt x="1467988" y="0"/>
                    </a:lnTo>
                    <a:lnTo>
                      <a:pt x="115459" y="0"/>
                    </a:lnTo>
                    <a:lnTo>
                      <a:pt x="57729" y="16493"/>
                    </a:lnTo>
                    <a:lnTo>
                      <a:pt x="57729" y="16493"/>
                    </a:lnTo>
                    <a:lnTo>
                      <a:pt x="8247" y="74218"/>
                    </a:lnTo>
                    <a:lnTo>
                      <a:pt x="8247" y="74218"/>
                    </a:lnTo>
                    <a:lnTo>
                      <a:pt x="0" y="156684"/>
                    </a:lnTo>
                    <a:lnTo>
                      <a:pt x="0" y="156684"/>
                    </a:lnTo>
                  </a:path>
                </a:pathLst>
              </a:custGeom>
              <a:gradFill flip="none" rotWithShape="1">
                <a:gsLst>
                  <a:gs pos="1000">
                    <a:schemeClr val="bg1">
                      <a:alpha val="19000"/>
                    </a:schemeClr>
                  </a:gs>
                  <a:gs pos="100000">
                    <a:schemeClr val="bg1">
                      <a:alpha val="0"/>
                    </a:schemeClr>
                  </a:gs>
                </a:gsLst>
                <a:lin ang="18000000" scaled="0"/>
                <a:tileRect/>
              </a:gradFill>
              <a:ln w="9525" cap="flat" cmpd="sng" algn="ctr">
                <a:noFill/>
                <a:prstDash val="solid"/>
                <a:round/>
                <a:headEnd type="none" w="med" len="med"/>
                <a:tailEnd type="none" w="med" len="med"/>
              </a:ln>
              <a:effectLst/>
            </p:spPr>
            <p:txBody>
              <a:bodyPr anchor="ctr"/>
              <a:lstStyle>
                <a:lvl1pPr eaLnBrk="0" hangingPunct="0">
                  <a:defRPr sz="1600">
                    <a:solidFill>
                      <a:schemeClr val="tx1"/>
                    </a:solidFill>
                    <a:latin typeface="Arial" charset="0"/>
                    <a:cs typeface="Arial" charset="0"/>
                  </a:defRPr>
                </a:lvl1pPr>
                <a:lvl2pPr marL="37931725" indent="-37474525" eaLnBrk="0" hangingPunct="0">
                  <a:defRPr sz="1600">
                    <a:solidFill>
                      <a:schemeClr val="tx1"/>
                    </a:solidFill>
                    <a:latin typeface="Arial" charset="0"/>
                    <a:cs typeface="Arial" charset="0"/>
                  </a:defRPr>
                </a:lvl2pPr>
                <a:lvl3pPr eaLnBrk="0" hangingPunct="0">
                  <a:defRPr sz="1600">
                    <a:solidFill>
                      <a:schemeClr val="tx1"/>
                    </a:solidFill>
                    <a:latin typeface="Arial" charset="0"/>
                    <a:cs typeface="Arial" charset="0"/>
                  </a:defRPr>
                </a:lvl3pPr>
                <a:lvl4pPr eaLnBrk="0" hangingPunct="0">
                  <a:defRPr sz="1600">
                    <a:solidFill>
                      <a:schemeClr val="tx1"/>
                    </a:solidFill>
                    <a:latin typeface="Arial" charset="0"/>
                    <a:cs typeface="Arial" charset="0"/>
                  </a:defRPr>
                </a:lvl4pPr>
                <a:lvl5pPr eaLnBrk="0" hangingPunct="0">
                  <a:defRPr sz="1600">
                    <a:solidFill>
                      <a:schemeClr val="tx1"/>
                    </a:solidFill>
                    <a:latin typeface="Arial" charset="0"/>
                    <a:cs typeface="Arial" charset="0"/>
                  </a:defRPr>
                </a:lvl5pPr>
                <a:lvl6pPr marL="457200" eaLnBrk="0" fontAlgn="base" hangingPunct="0">
                  <a:spcBef>
                    <a:spcPct val="0"/>
                  </a:spcBef>
                  <a:spcAft>
                    <a:spcPct val="0"/>
                  </a:spcAft>
                  <a:defRPr sz="1600">
                    <a:solidFill>
                      <a:schemeClr val="tx1"/>
                    </a:solidFill>
                    <a:latin typeface="Arial" charset="0"/>
                    <a:cs typeface="Arial" charset="0"/>
                  </a:defRPr>
                </a:lvl6pPr>
                <a:lvl7pPr marL="914400" eaLnBrk="0" fontAlgn="base" hangingPunct="0">
                  <a:spcBef>
                    <a:spcPct val="0"/>
                  </a:spcBef>
                  <a:spcAft>
                    <a:spcPct val="0"/>
                  </a:spcAft>
                  <a:defRPr sz="1600">
                    <a:solidFill>
                      <a:schemeClr val="tx1"/>
                    </a:solidFill>
                    <a:latin typeface="Arial" charset="0"/>
                    <a:cs typeface="Arial" charset="0"/>
                  </a:defRPr>
                </a:lvl7pPr>
                <a:lvl8pPr marL="1371600" eaLnBrk="0" fontAlgn="base" hangingPunct="0">
                  <a:spcBef>
                    <a:spcPct val="0"/>
                  </a:spcBef>
                  <a:spcAft>
                    <a:spcPct val="0"/>
                  </a:spcAft>
                  <a:defRPr sz="1600">
                    <a:solidFill>
                      <a:schemeClr val="tx1"/>
                    </a:solidFill>
                    <a:latin typeface="Arial" charset="0"/>
                    <a:cs typeface="Arial" charset="0"/>
                  </a:defRPr>
                </a:lvl8pPr>
                <a:lvl9pPr marL="1828800" eaLnBrk="0" fontAlgn="base" hangingPunct="0">
                  <a:spcBef>
                    <a:spcPct val="0"/>
                  </a:spcBef>
                  <a:spcAft>
                    <a:spcPct val="0"/>
                  </a:spcAft>
                  <a:defRPr sz="1600">
                    <a:solidFill>
                      <a:schemeClr val="tx1"/>
                    </a:solidFill>
                    <a:latin typeface="Arial" charset="0"/>
                    <a:cs typeface="Arial" charset="0"/>
                  </a:defRPr>
                </a:lvl9pPr>
              </a:lstStyle>
              <a:p>
                <a:pPr eaLnBrk="1" hangingPunct="1"/>
                <a:endParaRPr lang="en-US"/>
              </a:p>
            </p:txBody>
          </p:sp>
        </p:grpSp>
        <p:pic>
          <p:nvPicPr>
            <p:cNvPr id="44" name="Picture 4" descr="ICON_VirtTriangle_flat_Q408.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1174354" y="1873647"/>
              <a:ext cx="761999" cy="215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5" name="Group 44"/>
            <p:cNvGrpSpPr/>
            <p:nvPr/>
          </p:nvGrpSpPr>
          <p:grpSpPr>
            <a:xfrm>
              <a:off x="63496" y="1404937"/>
              <a:ext cx="1231904" cy="1632883"/>
              <a:chOff x="63496" y="1404937"/>
              <a:chExt cx="1231904" cy="1632883"/>
            </a:xfrm>
          </p:grpSpPr>
          <p:sp>
            <p:nvSpPr>
              <p:cNvPr id="46" name="Rectangle 45"/>
              <p:cNvSpPr/>
              <p:nvPr/>
            </p:nvSpPr>
            <p:spPr bwMode="auto">
              <a:xfrm>
                <a:off x="305797" y="2514600"/>
                <a:ext cx="798617" cy="523220"/>
              </a:xfrm>
              <a:prstGeom prst="rect">
                <a:avLst/>
              </a:prstGeom>
            </p:spPr>
            <p:txBody>
              <a:bodyPr wrap="none">
                <a:spAutoFit/>
              </a:bodyPr>
              <a:lstStyle/>
              <a:p>
                <a:pPr>
                  <a:defRPr/>
                </a:pPr>
                <a:r>
                  <a:rPr lang="en-US" sz="2800" b="1" dirty="0" smtClean="0">
                    <a:latin typeface="+mn-lt"/>
                  </a:rPr>
                  <a:t>KDC</a:t>
                </a:r>
                <a:endParaRPr lang="en-US" sz="2800" b="1" dirty="0">
                  <a:latin typeface="+mn-lt"/>
                </a:endParaRPr>
              </a:p>
            </p:txBody>
          </p:sp>
          <p:pic>
            <p:nvPicPr>
              <p:cNvPr id="47" name="Picture 21" descr="ICON_BladeServer_Q40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496" y="1404937"/>
                <a:ext cx="1231904" cy="110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51" name="Rectangle 28"/>
          <p:cNvSpPr>
            <a:spLocks noChangeAspect="1" noChangeArrowheads="1"/>
          </p:cNvSpPr>
          <p:nvPr/>
        </p:nvSpPr>
        <p:spPr bwMode="auto">
          <a:xfrm>
            <a:off x="2026437" y="3661737"/>
            <a:ext cx="34438" cy="1014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it-IT"/>
          </a:p>
        </p:txBody>
      </p:sp>
      <p:sp>
        <p:nvSpPr>
          <p:cNvPr id="52" name="Rounded Rectangle 32"/>
          <p:cNvSpPr>
            <a:spLocks noChangeArrowheads="1"/>
          </p:cNvSpPr>
          <p:nvPr/>
        </p:nvSpPr>
        <p:spPr bwMode="auto">
          <a:xfrm>
            <a:off x="1771303" y="1295400"/>
            <a:ext cx="2191098" cy="533400"/>
          </a:xfrm>
          <a:prstGeom prst="roundRect">
            <a:avLst>
              <a:gd name="adj" fmla="val 16667"/>
            </a:avLst>
          </a:prstGeom>
          <a:solidFill>
            <a:srgbClr val="F77C1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r>
              <a:rPr lang="en-US" sz="2800" b="1" dirty="0" smtClean="0">
                <a:solidFill>
                  <a:schemeClr val="bg1"/>
                </a:solidFill>
                <a:latin typeface="+mn-lt"/>
              </a:rPr>
              <a:t>AS</a:t>
            </a:r>
            <a:endParaRPr lang="en-US" sz="2800" b="1" dirty="0">
              <a:solidFill>
                <a:schemeClr val="bg1"/>
              </a:solidFill>
              <a:latin typeface="+mn-lt"/>
            </a:endParaRPr>
          </a:p>
        </p:txBody>
      </p:sp>
      <p:sp>
        <p:nvSpPr>
          <p:cNvPr id="53" name="Rounded Rectangle 33"/>
          <p:cNvSpPr>
            <a:spLocks noChangeArrowheads="1"/>
          </p:cNvSpPr>
          <p:nvPr/>
        </p:nvSpPr>
        <p:spPr bwMode="auto">
          <a:xfrm>
            <a:off x="4240078" y="1295400"/>
            <a:ext cx="2191098" cy="533400"/>
          </a:xfrm>
          <a:prstGeom prst="roundRect">
            <a:avLst>
              <a:gd name="adj" fmla="val 16667"/>
            </a:avLst>
          </a:prstGeom>
          <a:solidFill>
            <a:srgbClr val="F77C1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r>
              <a:rPr lang="en-US" sz="2800" b="1" dirty="0" smtClean="0">
                <a:solidFill>
                  <a:schemeClr val="bg1"/>
                </a:solidFill>
                <a:latin typeface="+mn-lt"/>
              </a:rPr>
              <a:t>TGS</a:t>
            </a:r>
            <a:endParaRPr lang="en-US" sz="2800" b="1" dirty="0">
              <a:solidFill>
                <a:schemeClr val="bg1"/>
              </a:solidFill>
              <a:latin typeface="+mn-lt"/>
            </a:endParaRPr>
          </a:p>
        </p:txBody>
      </p:sp>
      <p:grpSp>
        <p:nvGrpSpPr>
          <p:cNvPr id="54" name="Group 53"/>
          <p:cNvGrpSpPr/>
          <p:nvPr/>
        </p:nvGrpSpPr>
        <p:grpSpPr>
          <a:xfrm>
            <a:off x="2362200" y="4118938"/>
            <a:ext cx="1058552" cy="1368395"/>
            <a:chOff x="1829901" y="4118937"/>
            <a:chExt cx="1058552" cy="1368395"/>
          </a:xfrm>
        </p:grpSpPr>
        <p:sp>
          <p:nvSpPr>
            <p:cNvPr id="55" name="Rectangle 54"/>
            <p:cNvSpPr/>
            <p:nvPr/>
          </p:nvSpPr>
          <p:spPr bwMode="auto">
            <a:xfrm>
              <a:off x="1841500" y="4964112"/>
              <a:ext cx="1046953" cy="523220"/>
            </a:xfrm>
            <a:prstGeom prst="rect">
              <a:avLst/>
            </a:prstGeom>
          </p:spPr>
          <p:txBody>
            <a:bodyPr wrap="none">
              <a:spAutoFit/>
            </a:bodyPr>
            <a:lstStyle/>
            <a:p>
              <a:pPr>
                <a:defRPr/>
              </a:pPr>
              <a:r>
                <a:rPr lang="en-US" sz="2800" b="1" dirty="0">
                  <a:latin typeface="+mn-lt"/>
                </a:rPr>
                <a:t>Client</a:t>
              </a:r>
            </a:p>
          </p:txBody>
        </p:sp>
        <p:pic>
          <p:nvPicPr>
            <p:cNvPr id="56" name="Picture 40" descr="ICON_Laptop_Q30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29901" y="4118937"/>
              <a:ext cx="760899" cy="83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7" name="Group 56"/>
          <p:cNvGrpSpPr/>
          <p:nvPr/>
        </p:nvGrpSpPr>
        <p:grpSpPr>
          <a:xfrm>
            <a:off x="7101656" y="2935069"/>
            <a:ext cx="1338764" cy="2554307"/>
            <a:chOff x="6949256" y="3276600"/>
            <a:chExt cx="1338764" cy="2554307"/>
          </a:xfrm>
        </p:grpSpPr>
        <p:sp>
          <p:nvSpPr>
            <p:cNvPr id="58" name="Rectangle 57"/>
            <p:cNvSpPr/>
            <p:nvPr/>
          </p:nvSpPr>
          <p:spPr bwMode="auto">
            <a:xfrm>
              <a:off x="6949256" y="4876800"/>
              <a:ext cx="1338764" cy="954107"/>
            </a:xfrm>
            <a:prstGeom prst="rect">
              <a:avLst/>
            </a:prstGeom>
          </p:spPr>
          <p:txBody>
            <a:bodyPr wrap="none">
              <a:spAutoFit/>
            </a:bodyPr>
            <a:lstStyle/>
            <a:p>
              <a:pPr algn="ctr">
                <a:defRPr/>
              </a:pPr>
              <a:r>
                <a:rPr lang="en-US" sz="2800" b="1" dirty="0" smtClean="0">
                  <a:latin typeface="+mn-lt"/>
                </a:rPr>
                <a:t>Service </a:t>
              </a:r>
            </a:p>
            <a:p>
              <a:pPr algn="ctr">
                <a:defRPr/>
              </a:pPr>
              <a:r>
                <a:rPr lang="en-US" sz="2800" b="1" dirty="0" smtClean="0">
                  <a:latin typeface="+mn-lt"/>
                </a:rPr>
                <a:t>Server</a:t>
              </a:r>
              <a:endParaRPr lang="en-US" sz="2800" b="1" dirty="0">
                <a:latin typeface="+mn-lt"/>
              </a:endParaRPr>
            </a:p>
          </p:txBody>
        </p:sp>
        <p:pic>
          <p:nvPicPr>
            <p:cNvPr id="59" name="Picture 7" descr="ICON_Datacenter_wStorage_1up_Q40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58037" y="3276600"/>
              <a:ext cx="842963" cy="164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 name="Group 1"/>
          <p:cNvGrpSpPr/>
          <p:nvPr/>
        </p:nvGrpSpPr>
        <p:grpSpPr>
          <a:xfrm>
            <a:off x="2057400" y="1981199"/>
            <a:ext cx="360363" cy="1792287"/>
            <a:chOff x="2057400" y="1981199"/>
            <a:chExt cx="360363" cy="1792287"/>
          </a:xfrm>
        </p:grpSpPr>
        <p:sp>
          <p:nvSpPr>
            <p:cNvPr id="60" name="Line 211"/>
            <p:cNvSpPr>
              <a:spLocks noChangeShapeType="1"/>
            </p:cNvSpPr>
            <p:nvPr/>
          </p:nvSpPr>
          <p:spPr bwMode="auto">
            <a:xfrm flipH="1" flipV="1">
              <a:off x="2237581" y="1981199"/>
              <a:ext cx="1" cy="1792287"/>
            </a:xfrm>
            <a:prstGeom prst="line">
              <a:avLst/>
            </a:prstGeom>
            <a:noFill/>
            <a:ln w="101600">
              <a:solidFill>
                <a:srgbClr val="00CC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61" name="Oval 210"/>
            <p:cNvSpPr>
              <a:spLocks noChangeArrowheads="1"/>
            </p:cNvSpPr>
            <p:nvPr/>
          </p:nvSpPr>
          <p:spPr bwMode="auto">
            <a:xfrm>
              <a:off x="2057400" y="2735262"/>
              <a:ext cx="360363" cy="360362"/>
            </a:xfrm>
            <a:prstGeom prst="ellipse">
              <a:avLst/>
            </a:prstGeom>
            <a:solidFill>
              <a:srgbClr val="FFCC00"/>
            </a:solidFill>
            <a:ln w="12700">
              <a:solidFill>
                <a:srgbClr val="00B050"/>
              </a:solidFill>
              <a:round/>
              <a:headEnd type="none" w="sm" len="sm"/>
              <a:tailEnd type="none" w="sm" len="sm"/>
            </a:ln>
          </p:spPr>
          <p:txBody>
            <a:bodyPr wrap="none" anchor="ctr"/>
            <a:lstStyle/>
            <a:p>
              <a:pPr algn="ctr"/>
              <a:r>
                <a:rPr lang="it-IT" dirty="0"/>
                <a:t>1</a:t>
              </a:r>
            </a:p>
          </p:txBody>
        </p:sp>
      </p:grpSp>
      <p:grpSp>
        <p:nvGrpSpPr>
          <p:cNvPr id="5" name="Group 4"/>
          <p:cNvGrpSpPr/>
          <p:nvPr/>
        </p:nvGrpSpPr>
        <p:grpSpPr>
          <a:xfrm>
            <a:off x="2252587" y="2122287"/>
            <a:ext cx="979024" cy="1557321"/>
            <a:chOff x="2252587" y="2122287"/>
            <a:chExt cx="979024" cy="1557321"/>
          </a:xfrm>
        </p:grpSpPr>
        <p:sp>
          <p:nvSpPr>
            <p:cNvPr id="64" name="Line 211"/>
            <p:cNvSpPr>
              <a:spLocks noChangeShapeType="1"/>
            </p:cNvSpPr>
            <p:nvPr/>
          </p:nvSpPr>
          <p:spPr bwMode="auto">
            <a:xfrm rot="1929354">
              <a:off x="2252587" y="2122287"/>
              <a:ext cx="979024" cy="1557321"/>
            </a:xfrm>
            <a:prstGeom prst="line">
              <a:avLst/>
            </a:prstGeom>
            <a:noFill/>
            <a:ln w="101600">
              <a:solidFill>
                <a:srgbClr val="FF33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65" name="Oval 210"/>
            <p:cNvSpPr>
              <a:spLocks noChangeArrowheads="1"/>
            </p:cNvSpPr>
            <p:nvPr/>
          </p:nvSpPr>
          <p:spPr bwMode="auto">
            <a:xfrm>
              <a:off x="2561918" y="2743200"/>
              <a:ext cx="360362" cy="360362"/>
            </a:xfrm>
            <a:prstGeom prst="ellipse">
              <a:avLst/>
            </a:prstGeom>
            <a:solidFill>
              <a:srgbClr val="FFCC00"/>
            </a:solidFill>
            <a:ln w="12700">
              <a:solidFill>
                <a:srgbClr val="FF0000"/>
              </a:solidFill>
              <a:round/>
              <a:headEnd type="none" w="sm" len="sm"/>
              <a:tailEnd type="none" w="sm" len="sm"/>
            </a:ln>
          </p:spPr>
          <p:txBody>
            <a:bodyPr wrap="none" anchor="ctr"/>
            <a:lstStyle/>
            <a:p>
              <a:pPr algn="ctr"/>
              <a:r>
                <a:rPr lang="it-IT"/>
                <a:t>2</a:t>
              </a:r>
            </a:p>
          </p:txBody>
        </p:sp>
      </p:grpSp>
      <p:sp>
        <p:nvSpPr>
          <p:cNvPr id="39" name="Rounded Rectangular Callout 38"/>
          <p:cNvSpPr/>
          <p:nvPr/>
        </p:nvSpPr>
        <p:spPr>
          <a:xfrm>
            <a:off x="2922280" y="5487333"/>
            <a:ext cx="4850120" cy="1311086"/>
          </a:xfrm>
          <a:prstGeom prst="wedgeRoundRectCallout">
            <a:avLst>
              <a:gd name="adj1" fmla="val -50327"/>
              <a:gd name="adj2" fmla="val -186730"/>
              <a:gd name="adj3" fmla="val 16667"/>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3600" smtClean="0"/>
              <a:t>KDC cấp một phiếu truy cập (TGT)</a:t>
            </a:r>
            <a:endParaRPr lang="en-US" sz="3600"/>
          </a:p>
        </p:txBody>
      </p:sp>
    </p:spTree>
    <p:extLst>
      <p:ext uri="{BB962C8B-B14F-4D97-AF65-F5344CB8AC3E}">
        <p14:creationId xmlns:p14="http://schemas.microsoft.com/office/powerpoint/2010/main" val="37680728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wipe(down)">
                                      <p:cBhvr>
                                        <p:cTn id="11"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Giao thức Kerberos: Nguyên lý chung</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35</a:t>
            </a:fld>
            <a:endParaRPr lang="ru-RU" dirty="0"/>
          </a:p>
        </p:txBody>
      </p:sp>
      <p:grpSp>
        <p:nvGrpSpPr>
          <p:cNvPr id="42" name="Group 41"/>
          <p:cNvGrpSpPr/>
          <p:nvPr/>
        </p:nvGrpSpPr>
        <p:grpSpPr>
          <a:xfrm>
            <a:off x="63496" y="1023937"/>
            <a:ext cx="6413504" cy="1632883"/>
            <a:chOff x="63496" y="1404937"/>
            <a:chExt cx="6413504" cy="1632883"/>
          </a:xfrm>
        </p:grpSpPr>
        <p:grpSp>
          <p:nvGrpSpPr>
            <p:cNvPr id="43" name="Group 19"/>
            <p:cNvGrpSpPr>
              <a:grpSpLocks/>
            </p:cNvGrpSpPr>
            <p:nvPr/>
          </p:nvGrpSpPr>
          <p:grpSpPr bwMode="auto">
            <a:xfrm>
              <a:off x="1722226" y="1600200"/>
              <a:ext cx="4754774" cy="685800"/>
              <a:chOff x="7086600" y="685800"/>
              <a:chExt cx="1600200" cy="800100"/>
            </a:xfrm>
          </p:grpSpPr>
          <p:sp>
            <p:nvSpPr>
              <p:cNvPr id="48" name="Rounded Rectangle 47"/>
              <p:cNvSpPr/>
              <p:nvPr/>
            </p:nvSpPr>
            <p:spPr bwMode="auto">
              <a:xfrm>
                <a:off x="7086600" y="685800"/>
                <a:ext cx="1600200" cy="800100"/>
              </a:xfrm>
              <a:prstGeom prst="roundRect">
                <a:avLst/>
              </a:prstGeom>
              <a:gradFill>
                <a:gsLst>
                  <a:gs pos="0">
                    <a:srgbClr val="2F97D9"/>
                  </a:gs>
                  <a:gs pos="100000">
                    <a:srgbClr val="8FD1F0"/>
                  </a:gs>
                </a:gsLst>
              </a:gradFill>
              <a:ln w="12700">
                <a:solidFill>
                  <a:srgbClr val="39A5E5"/>
                </a:solidFill>
                <a:headEnd type="none" w="med" len="med"/>
                <a:tailEnd type="none" w="med" len="med"/>
              </a:ln>
              <a:effectLst/>
              <a:scene3d>
                <a:camera prst="orthographicFront"/>
                <a:lightRig rig="threePt" dir="t"/>
              </a:scene3d>
              <a:sp3d>
                <a:bevelT w="25400" h="6350"/>
              </a:sp3d>
            </p:spPr>
            <p:style>
              <a:lnRef idx="1">
                <a:schemeClr val="accent4"/>
              </a:lnRef>
              <a:fillRef idx="3">
                <a:schemeClr val="accent4"/>
              </a:fillRef>
              <a:effectRef idx="2">
                <a:schemeClr val="accent4"/>
              </a:effectRef>
              <a:fontRef idx="minor">
                <a:schemeClr val="lt1"/>
              </a:fontRef>
            </p:style>
            <p:txBody>
              <a:bodyPr anchor="ctr"/>
              <a:lstStyle>
                <a:lvl1pPr eaLnBrk="0" hangingPunct="0">
                  <a:defRPr sz="1600">
                    <a:solidFill>
                      <a:schemeClr val="tx1"/>
                    </a:solidFill>
                    <a:latin typeface="Arial" charset="0"/>
                    <a:cs typeface="Arial" charset="0"/>
                  </a:defRPr>
                </a:lvl1pPr>
                <a:lvl2pPr marL="37931725" indent="-37474525" eaLnBrk="0" hangingPunct="0">
                  <a:defRPr sz="1600">
                    <a:solidFill>
                      <a:schemeClr val="tx1"/>
                    </a:solidFill>
                    <a:latin typeface="Arial" charset="0"/>
                    <a:cs typeface="Arial" charset="0"/>
                  </a:defRPr>
                </a:lvl2pPr>
                <a:lvl3pPr eaLnBrk="0" hangingPunct="0">
                  <a:defRPr sz="1600">
                    <a:solidFill>
                      <a:schemeClr val="tx1"/>
                    </a:solidFill>
                    <a:latin typeface="Arial" charset="0"/>
                    <a:cs typeface="Arial" charset="0"/>
                  </a:defRPr>
                </a:lvl3pPr>
                <a:lvl4pPr eaLnBrk="0" hangingPunct="0">
                  <a:defRPr sz="1600">
                    <a:solidFill>
                      <a:schemeClr val="tx1"/>
                    </a:solidFill>
                    <a:latin typeface="Arial" charset="0"/>
                    <a:cs typeface="Arial" charset="0"/>
                  </a:defRPr>
                </a:lvl4pPr>
                <a:lvl5pPr eaLnBrk="0" hangingPunct="0">
                  <a:defRPr sz="1600">
                    <a:solidFill>
                      <a:schemeClr val="tx1"/>
                    </a:solidFill>
                    <a:latin typeface="Arial" charset="0"/>
                    <a:cs typeface="Arial" charset="0"/>
                  </a:defRPr>
                </a:lvl5pPr>
                <a:lvl6pPr marL="457200" eaLnBrk="0" fontAlgn="base" hangingPunct="0">
                  <a:spcBef>
                    <a:spcPct val="0"/>
                  </a:spcBef>
                  <a:spcAft>
                    <a:spcPct val="0"/>
                  </a:spcAft>
                  <a:defRPr sz="1600">
                    <a:solidFill>
                      <a:schemeClr val="tx1"/>
                    </a:solidFill>
                    <a:latin typeface="Arial" charset="0"/>
                    <a:cs typeface="Arial" charset="0"/>
                  </a:defRPr>
                </a:lvl6pPr>
                <a:lvl7pPr marL="914400" eaLnBrk="0" fontAlgn="base" hangingPunct="0">
                  <a:spcBef>
                    <a:spcPct val="0"/>
                  </a:spcBef>
                  <a:spcAft>
                    <a:spcPct val="0"/>
                  </a:spcAft>
                  <a:defRPr sz="1600">
                    <a:solidFill>
                      <a:schemeClr val="tx1"/>
                    </a:solidFill>
                    <a:latin typeface="Arial" charset="0"/>
                    <a:cs typeface="Arial" charset="0"/>
                  </a:defRPr>
                </a:lvl7pPr>
                <a:lvl8pPr marL="1371600" eaLnBrk="0" fontAlgn="base" hangingPunct="0">
                  <a:spcBef>
                    <a:spcPct val="0"/>
                  </a:spcBef>
                  <a:spcAft>
                    <a:spcPct val="0"/>
                  </a:spcAft>
                  <a:defRPr sz="1600">
                    <a:solidFill>
                      <a:schemeClr val="tx1"/>
                    </a:solidFill>
                    <a:latin typeface="Arial" charset="0"/>
                    <a:cs typeface="Arial" charset="0"/>
                  </a:defRPr>
                </a:lvl8pPr>
                <a:lvl9pPr marL="1828800" eaLnBrk="0" fontAlgn="base" hangingPunct="0">
                  <a:spcBef>
                    <a:spcPct val="0"/>
                  </a:spcBef>
                  <a:spcAft>
                    <a:spcPct val="0"/>
                  </a:spcAft>
                  <a:defRPr sz="1600">
                    <a:solidFill>
                      <a:schemeClr val="tx1"/>
                    </a:solidFill>
                    <a:latin typeface="Arial" charset="0"/>
                    <a:cs typeface="Arial" charset="0"/>
                  </a:defRPr>
                </a:lvl9pPr>
              </a:lstStyle>
              <a:p>
                <a:pPr algn="ctr" eaLnBrk="1" hangingPunct="1"/>
                <a:endParaRPr lang="en-US" sz="1800" dirty="0">
                  <a:solidFill>
                    <a:srgbClr val="FFFFFF"/>
                  </a:solidFill>
                </a:endParaRPr>
              </a:p>
            </p:txBody>
          </p:sp>
          <p:sp>
            <p:nvSpPr>
              <p:cNvPr id="49" name="Freeform 48"/>
              <p:cNvSpPr/>
              <p:nvPr/>
            </p:nvSpPr>
            <p:spPr bwMode="auto">
              <a:xfrm>
                <a:off x="7086600" y="685800"/>
                <a:ext cx="1583448" cy="387586"/>
              </a:xfrm>
              <a:custGeom>
                <a:avLst/>
                <a:gdLst>
                  <a:gd name="connsiteX0" fmla="*/ 1583448 w 1583448"/>
                  <a:gd name="connsiteY0" fmla="*/ 387586 h 387586"/>
                  <a:gd name="connsiteX1" fmla="*/ 1583448 w 1583448"/>
                  <a:gd name="connsiteY1" fmla="*/ 140191 h 387586"/>
                  <a:gd name="connsiteX2" fmla="*/ 1575200 w 1583448"/>
                  <a:gd name="connsiteY2" fmla="*/ 82465 h 387586"/>
                  <a:gd name="connsiteX3" fmla="*/ 1575200 w 1583448"/>
                  <a:gd name="connsiteY3" fmla="*/ 82465 h 387586"/>
                  <a:gd name="connsiteX4" fmla="*/ 1525718 w 1583448"/>
                  <a:gd name="connsiteY4" fmla="*/ 8246 h 387586"/>
                  <a:gd name="connsiteX5" fmla="*/ 1467988 w 1583448"/>
                  <a:gd name="connsiteY5" fmla="*/ 0 h 387586"/>
                  <a:gd name="connsiteX6" fmla="*/ 115459 w 1583448"/>
                  <a:gd name="connsiteY6" fmla="*/ 0 h 387586"/>
                  <a:gd name="connsiteX7" fmla="*/ 57729 w 1583448"/>
                  <a:gd name="connsiteY7" fmla="*/ 16493 h 387586"/>
                  <a:gd name="connsiteX8" fmla="*/ 57729 w 1583448"/>
                  <a:gd name="connsiteY8" fmla="*/ 16493 h 387586"/>
                  <a:gd name="connsiteX9" fmla="*/ 8247 w 1583448"/>
                  <a:gd name="connsiteY9" fmla="*/ 74218 h 387586"/>
                  <a:gd name="connsiteX10" fmla="*/ 8247 w 1583448"/>
                  <a:gd name="connsiteY10" fmla="*/ 74218 h 387586"/>
                  <a:gd name="connsiteX11" fmla="*/ 0 w 1583448"/>
                  <a:gd name="connsiteY11" fmla="*/ 156684 h 387586"/>
                  <a:gd name="connsiteX12" fmla="*/ 0 w 1583448"/>
                  <a:gd name="connsiteY12" fmla="*/ 156684 h 387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3448" h="387586">
                    <a:moveTo>
                      <a:pt x="1583448" y="387586"/>
                    </a:moveTo>
                    <a:lnTo>
                      <a:pt x="1583448" y="140191"/>
                    </a:lnTo>
                    <a:lnTo>
                      <a:pt x="1575200" y="82465"/>
                    </a:lnTo>
                    <a:lnTo>
                      <a:pt x="1575200" y="82465"/>
                    </a:lnTo>
                    <a:lnTo>
                      <a:pt x="1525718" y="8246"/>
                    </a:lnTo>
                    <a:lnTo>
                      <a:pt x="1467988" y="0"/>
                    </a:lnTo>
                    <a:lnTo>
                      <a:pt x="115459" y="0"/>
                    </a:lnTo>
                    <a:lnTo>
                      <a:pt x="57729" y="16493"/>
                    </a:lnTo>
                    <a:lnTo>
                      <a:pt x="57729" y="16493"/>
                    </a:lnTo>
                    <a:lnTo>
                      <a:pt x="8247" y="74218"/>
                    </a:lnTo>
                    <a:lnTo>
                      <a:pt x="8247" y="74218"/>
                    </a:lnTo>
                    <a:lnTo>
                      <a:pt x="0" y="156684"/>
                    </a:lnTo>
                    <a:lnTo>
                      <a:pt x="0" y="156684"/>
                    </a:lnTo>
                  </a:path>
                </a:pathLst>
              </a:custGeom>
              <a:gradFill flip="none" rotWithShape="1">
                <a:gsLst>
                  <a:gs pos="1000">
                    <a:schemeClr val="bg1">
                      <a:alpha val="19000"/>
                    </a:schemeClr>
                  </a:gs>
                  <a:gs pos="100000">
                    <a:schemeClr val="bg1">
                      <a:alpha val="0"/>
                    </a:schemeClr>
                  </a:gs>
                </a:gsLst>
                <a:lin ang="18000000" scaled="0"/>
                <a:tileRect/>
              </a:gradFill>
              <a:ln w="9525" cap="flat" cmpd="sng" algn="ctr">
                <a:noFill/>
                <a:prstDash val="solid"/>
                <a:round/>
                <a:headEnd type="none" w="med" len="med"/>
                <a:tailEnd type="none" w="med" len="med"/>
              </a:ln>
              <a:effectLst/>
            </p:spPr>
            <p:txBody>
              <a:bodyPr anchor="ctr"/>
              <a:lstStyle>
                <a:lvl1pPr eaLnBrk="0" hangingPunct="0">
                  <a:defRPr sz="1600">
                    <a:solidFill>
                      <a:schemeClr val="tx1"/>
                    </a:solidFill>
                    <a:latin typeface="Arial" charset="0"/>
                    <a:cs typeface="Arial" charset="0"/>
                  </a:defRPr>
                </a:lvl1pPr>
                <a:lvl2pPr marL="37931725" indent="-37474525" eaLnBrk="0" hangingPunct="0">
                  <a:defRPr sz="1600">
                    <a:solidFill>
                      <a:schemeClr val="tx1"/>
                    </a:solidFill>
                    <a:latin typeface="Arial" charset="0"/>
                    <a:cs typeface="Arial" charset="0"/>
                  </a:defRPr>
                </a:lvl2pPr>
                <a:lvl3pPr eaLnBrk="0" hangingPunct="0">
                  <a:defRPr sz="1600">
                    <a:solidFill>
                      <a:schemeClr val="tx1"/>
                    </a:solidFill>
                    <a:latin typeface="Arial" charset="0"/>
                    <a:cs typeface="Arial" charset="0"/>
                  </a:defRPr>
                </a:lvl3pPr>
                <a:lvl4pPr eaLnBrk="0" hangingPunct="0">
                  <a:defRPr sz="1600">
                    <a:solidFill>
                      <a:schemeClr val="tx1"/>
                    </a:solidFill>
                    <a:latin typeface="Arial" charset="0"/>
                    <a:cs typeface="Arial" charset="0"/>
                  </a:defRPr>
                </a:lvl4pPr>
                <a:lvl5pPr eaLnBrk="0" hangingPunct="0">
                  <a:defRPr sz="1600">
                    <a:solidFill>
                      <a:schemeClr val="tx1"/>
                    </a:solidFill>
                    <a:latin typeface="Arial" charset="0"/>
                    <a:cs typeface="Arial" charset="0"/>
                  </a:defRPr>
                </a:lvl5pPr>
                <a:lvl6pPr marL="457200" eaLnBrk="0" fontAlgn="base" hangingPunct="0">
                  <a:spcBef>
                    <a:spcPct val="0"/>
                  </a:spcBef>
                  <a:spcAft>
                    <a:spcPct val="0"/>
                  </a:spcAft>
                  <a:defRPr sz="1600">
                    <a:solidFill>
                      <a:schemeClr val="tx1"/>
                    </a:solidFill>
                    <a:latin typeface="Arial" charset="0"/>
                    <a:cs typeface="Arial" charset="0"/>
                  </a:defRPr>
                </a:lvl6pPr>
                <a:lvl7pPr marL="914400" eaLnBrk="0" fontAlgn="base" hangingPunct="0">
                  <a:spcBef>
                    <a:spcPct val="0"/>
                  </a:spcBef>
                  <a:spcAft>
                    <a:spcPct val="0"/>
                  </a:spcAft>
                  <a:defRPr sz="1600">
                    <a:solidFill>
                      <a:schemeClr val="tx1"/>
                    </a:solidFill>
                    <a:latin typeface="Arial" charset="0"/>
                    <a:cs typeface="Arial" charset="0"/>
                  </a:defRPr>
                </a:lvl7pPr>
                <a:lvl8pPr marL="1371600" eaLnBrk="0" fontAlgn="base" hangingPunct="0">
                  <a:spcBef>
                    <a:spcPct val="0"/>
                  </a:spcBef>
                  <a:spcAft>
                    <a:spcPct val="0"/>
                  </a:spcAft>
                  <a:defRPr sz="1600">
                    <a:solidFill>
                      <a:schemeClr val="tx1"/>
                    </a:solidFill>
                    <a:latin typeface="Arial" charset="0"/>
                    <a:cs typeface="Arial" charset="0"/>
                  </a:defRPr>
                </a:lvl8pPr>
                <a:lvl9pPr marL="1828800" eaLnBrk="0" fontAlgn="base" hangingPunct="0">
                  <a:spcBef>
                    <a:spcPct val="0"/>
                  </a:spcBef>
                  <a:spcAft>
                    <a:spcPct val="0"/>
                  </a:spcAft>
                  <a:defRPr sz="1600">
                    <a:solidFill>
                      <a:schemeClr val="tx1"/>
                    </a:solidFill>
                    <a:latin typeface="Arial" charset="0"/>
                    <a:cs typeface="Arial" charset="0"/>
                  </a:defRPr>
                </a:lvl9pPr>
              </a:lstStyle>
              <a:p>
                <a:pPr eaLnBrk="1" hangingPunct="1"/>
                <a:endParaRPr lang="en-US"/>
              </a:p>
            </p:txBody>
          </p:sp>
        </p:grpSp>
        <p:pic>
          <p:nvPicPr>
            <p:cNvPr id="44" name="Picture 4" descr="ICON_VirtTriangle_flat_Q408.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1174354" y="1873647"/>
              <a:ext cx="761999" cy="215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5" name="Group 44"/>
            <p:cNvGrpSpPr/>
            <p:nvPr/>
          </p:nvGrpSpPr>
          <p:grpSpPr>
            <a:xfrm>
              <a:off x="63496" y="1404937"/>
              <a:ext cx="1231904" cy="1632883"/>
              <a:chOff x="63496" y="1404937"/>
              <a:chExt cx="1231904" cy="1632883"/>
            </a:xfrm>
          </p:grpSpPr>
          <p:sp>
            <p:nvSpPr>
              <p:cNvPr id="46" name="Rectangle 45"/>
              <p:cNvSpPr/>
              <p:nvPr/>
            </p:nvSpPr>
            <p:spPr bwMode="auto">
              <a:xfrm>
                <a:off x="305797" y="2514600"/>
                <a:ext cx="798617" cy="523220"/>
              </a:xfrm>
              <a:prstGeom prst="rect">
                <a:avLst/>
              </a:prstGeom>
            </p:spPr>
            <p:txBody>
              <a:bodyPr wrap="none">
                <a:spAutoFit/>
              </a:bodyPr>
              <a:lstStyle/>
              <a:p>
                <a:pPr>
                  <a:defRPr/>
                </a:pPr>
                <a:r>
                  <a:rPr lang="en-US" sz="2800" b="1" dirty="0" smtClean="0">
                    <a:latin typeface="+mn-lt"/>
                  </a:rPr>
                  <a:t>KDC</a:t>
                </a:r>
                <a:endParaRPr lang="en-US" sz="2800" b="1" dirty="0">
                  <a:latin typeface="+mn-lt"/>
                </a:endParaRPr>
              </a:p>
            </p:txBody>
          </p:sp>
          <p:pic>
            <p:nvPicPr>
              <p:cNvPr id="47" name="Picture 21" descr="ICON_BladeServer_Q40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496" y="1404937"/>
                <a:ext cx="1231904" cy="110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51" name="Rectangle 28"/>
          <p:cNvSpPr>
            <a:spLocks noChangeAspect="1" noChangeArrowheads="1"/>
          </p:cNvSpPr>
          <p:nvPr/>
        </p:nvSpPr>
        <p:spPr bwMode="auto">
          <a:xfrm>
            <a:off x="2026437" y="3661737"/>
            <a:ext cx="34438" cy="1014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it-IT"/>
          </a:p>
        </p:txBody>
      </p:sp>
      <p:sp>
        <p:nvSpPr>
          <p:cNvPr id="52" name="Rounded Rectangle 32"/>
          <p:cNvSpPr>
            <a:spLocks noChangeArrowheads="1"/>
          </p:cNvSpPr>
          <p:nvPr/>
        </p:nvSpPr>
        <p:spPr bwMode="auto">
          <a:xfrm>
            <a:off x="1771303" y="1295400"/>
            <a:ext cx="2191098" cy="533400"/>
          </a:xfrm>
          <a:prstGeom prst="roundRect">
            <a:avLst>
              <a:gd name="adj" fmla="val 16667"/>
            </a:avLst>
          </a:prstGeom>
          <a:solidFill>
            <a:srgbClr val="F77C1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r>
              <a:rPr lang="en-US" sz="2800" b="1" dirty="0" smtClean="0">
                <a:solidFill>
                  <a:schemeClr val="bg1"/>
                </a:solidFill>
                <a:latin typeface="+mn-lt"/>
              </a:rPr>
              <a:t>AS</a:t>
            </a:r>
            <a:endParaRPr lang="en-US" sz="2800" b="1" dirty="0">
              <a:solidFill>
                <a:schemeClr val="bg1"/>
              </a:solidFill>
              <a:latin typeface="+mn-lt"/>
            </a:endParaRPr>
          </a:p>
        </p:txBody>
      </p:sp>
      <p:sp>
        <p:nvSpPr>
          <p:cNvPr id="53" name="Rounded Rectangle 33"/>
          <p:cNvSpPr>
            <a:spLocks noChangeArrowheads="1"/>
          </p:cNvSpPr>
          <p:nvPr/>
        </p:nvSpPr>
        <p:spPr bwMode="auto">
          <a:xfrm>
            <a:off x="4240078" y="1295400"/>
            <a:ext cx="2191098" cy="533400"/>
          </a:xfrm>
          <a:prstGeom prst="roundRect">
            <a:avLst>
              <a:gd name="adj" fmla="val 16667"/>
            </a:avLst>
          </a:prstGeom>
          <a:solidFill>
            <a:srgbClr val="F77C1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r>
              <a:rPr lang="en-US" sz="2800" b="1" dirty="0" smtClean="0">
                <a:solidFill>
                  <a:schemeClr val="bg1"/>
                </a:solidFill>
                <a:latin typeface="+mn-lt"/>
              </a:rPr>
              <a:t>TGS</a:t>
            </a:r>
            <a:endParaRPr lang="en-US" sz="2800" b="1" dirty="0">
              <a:solidFill>
                <a:schemeClr val="bg1"/>
              </a:solidFill>
              <a:latin typeface="+mn-lt"/>
            </a:endParaRPr>
          </a:p>
        </p:txBody>
      </p:sp>
      <p:grpSp>
        <p:nvGrpSpPr>
          <p:cNvPr id="54" name="Group 53"/>
          <p:cNvGrpSpPr/>
          <p:nvPr/>
        </p:nvGrpSpPr>
        <p:grpSpPr>
          <a:xfrm>
            <a:off x="2362200" y="4118938"/>
            <a:ext cx="1058552" cy="1368395"/>
            <a:chOff x="1829901" y="4118937"/>
            <a:chExt cx="1058552" cy="1368395"/>
          </a:xfrm>
        </p:grpSpPr>
        <p:sp>
          <p:nvSpPr>
            <p:cNvPr id="55" name="Rectangle 54"/>
            <p:cNvSpPr/>
            <p:nvPr/>
          </p:nvSpPr>
          <p:spPr bwMode="auto">
            <a:xfrm>
              <a:off x="1841500" y="4964112"/>
              <a:ext cx="1046953" cy="523220"/>
            </a:xfrm>
            <a:prstGeom prst="rect">
              <a:avLst/>
            </a:prstGeom>
          </p:spPr>
          <p:txBody>
            <a:bodyPr wrap="none">
              <a:spAutoFit/>
            </a:bodyPr>
            <a:lstStyle/>
            <a:p>
              <a:pPr>
                <a:defRPr/>
              </a:pPr>
              <a:r>
                <a:rPr lang="en-US" sz="2800" b="1" dirty="0">
                  <a:latin typeface="+mn-lt"/>
                </a:rPr>
                <a:t>Client</a:t>
              </a:r>
            </a:p>
          </p:txBody>
        </p:sp>
        <p:pic>
          <p:nvPicPr>
            <p:cNvPr id="56" name="Picture 40" descr="ICON_Laptop_Q30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29901" y="4118937"/>
              <a:ext cx="760899" cy="83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7" name="Group 56"/>
          <p:cNvGrpSpPr/>
          <p:nvPr/>
        </p:nvGrpSpPr>
        <p:grpSpPr>
          <a:xfrm>
            <a:off x="7101656" y="2935069"/>
            <a:ext cx="1338764" cy="2554307"/>
            <a:chOff x="6949256" y="3276600"/>
            <a:chExt cx="1338764" cy="2554307"/>
          </a:xfrm>
        </p:grpSpPr>
        <p:sp>
          <p:nvSpPr>
            <p:cNvPr id="58" name="Rectangle 57"/>
            <p:cNvSpPr/>
            <p:nvPr/>
          </p:nvSpPr>
          <p:spPr bwMode="auto">
            <a:xfrm>
              <a:off x="6949256" y="4876800"/>
              <a:ext cx="1338764" cy="954107"/>
            </a:xfrm>
            <a:prstGeom prst="rect">
              <a:avLst/>
            </a:prstGeom>
          </p:spPr>
          <p:txBody>
            <a:bodyPr wrap="none">
              <a:spAutoFit/>
            </a:bodyPr>
            <a:lstStyle/>
            <a:p>
              <a:pPr algn="ctr">
                <a:defRPr/>
              </a:pPr>
              <a:r>
                <a:rPr lang="en-US" sz="2800" b="1" dirty="0" smtClean="0">
                  <a:latin typeface="+mn-lt"/>
                </a:rPr>
                <a:t>Service </a:t>
              </a:r>
            </a:p>
            <a:p>
              <a:pPr algn="ctr">
                <a:defRPr/>
              </a:pPr>
              <a:r>
                <a:rPr lang="en-US" sz="2800" b="1" dirty="0" smtClean="0">
                  <a:latin typeface="+mn-lt"/>
                </a:rPr>
                <a:t>Server</a:t>
              </a:r>
              <a:endParaRPr lang="en-US" sz="2800" b="1" dirty="0">
                <a:latin typeface="+mn-lt"/>
              </a:endParaRPr>
            </a:p>
          </p:txBody>
        </p:sp>
        <p:pic>
          <p:nvPicPr>
            <p:cNvPr id="59" name="Picture 7" descr="ICON_Datacenter_wStorage_1up_Q40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58037" y="3276600"/>
              <a:ext cx="842963" cy="164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 name="Group 1"/>
          <p:cNvGrpSpPr/>
          <p:nvPr/>
        </p:nvGrpSpPr>
        <p:grpSpPr>
          <a:xfrm>
            <a:off x="2057400" y="1981199"/>
            <a:ext cx="360363" cy="1792287"/>
            <a:chOff x="2057400" y="1981199"/>
            <a:chExt cx="360363" cy="1792287"/>
          </a:xfrm>
        </p:grpSpPr>
        <p:sp>
          <p:nvSpPr>
            <p:cNvPr id="60" name="Line 211"/>
            <p:cNvSpPr>
              <a:spLocks noChangeShapeType="1"/>
            </p:cNvSpPr>
            <p:nvPr/>
          </p:nvSpPr>
          <p:spPr bwMode="auto">
            <a:xfrm flipH="1" flipV="1">
              <a:off x="2237581" y="1981199"/>
              <a:ext cx="1" cy="1792287"/>
            </a:xfrm>
            <a:prstGeom prst="line">
              <a:avLst/>
            </a:prstGeom>
            <a:noFill/>
            <a:ln w="101600">
              <a:solidFill>
                <a:srgbClr val="00CC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61" name="Oval 210"/>
            <p:cNvSpPr>
              <a:spLocks noChangeArrowheads="1"/>
            </p:cNvSpPr>
            <p:nvPr/>
          </p:nvSpPr>
          <p:spPr bwMode="auto">
            <a:xfrm>
              <a:off x="2057400" y="2735262"/>
              <a:ext cx="360363" cy="360362"/>
            </a:xfrm>
            <a:prstGeom prst="ellipse">
              <a:avLst/>
            </a:prstGeom>
            <a:solidFill>
              <a:srgbClr val="FFCC00"/>
            </a:solidFill>
            <a:ln w="12700">
              <a:solidFill>
                <a:srgbClr val="00B050"/>
              </a:solidFill>
              <a:round/>
              <a:headEnd type="none" w="sm" len="sm"/>
              <a:tailEnd type="none" w="sm" len="sm"/>
            </a:ln>
          </p:spPr>
          <p:txBody>
            <a:bodyPr wrap="none" anchor="ctr"/>
            <a:lstStyle/>
            <a:p>
              <a:pPr algn="ctr"/>
              <a:r>
                <a:rPr lang="it-IT" dirty="0"/>
                <a:t>1</a:t>
              </a:r>
            </a:p>
          </p:txBody>
        </p:sp>
      </p:grpSp>
      <p:grpSp>
        <p:nvGrpSpPr>
          <p:cNvPr id="5" name="Group 4"/>
          <p:cNvGrpSpPr/>
          <p:nvPr/>
        </p:nvGrpSpPr>
        <p:grpSpPr>
          <a:xfrm>
            <a:off x="2252587" y="2122287"/>
            <a:ext cx="979024" cy="1557321"/>
            <a:chOff x="2252587" y="2122287"/>
            <a:chExt cx="979024" cy="1557321"/>
          </a:xfrm>
        </p:grpSpPr>
        <p:sp>
          <p:nvSpPr>
            <p:cNvPr id="64" name="Line 211"/>
            <p:cNvSpPr>
              <a:spLocks noChangeShapeType="1"/>
            </p:cNvSpPr>
            <p:nvPr/>
          </p:nvSpPr>
          <p:spPr bwMode="auto">
            <a:xfrm rot="1929354">
              <a:off x="2252587" y="2122287"/>
              <a:ext cx="979024" cy="1557321"/>
            </a:xfrm>
            <a:prstGeom prst="line">
              <a:avLst/>
            </a:prstGeom>
            <a:noFill/>
            <a:ln w="101600">
              <a:solidFill>
                <a:srgbClr val="FF33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65" name="Oval 210"/>
            <p:cNvSpPr>
              <a:spLocks noChangeArrowheads="1"/>
            </p:cNvSpPr>
            <p:nvPr/>
          </p:nvSpPr>
          <p:spPr bwMode="auto">
            <a:xfrm>
              <a:off x="2561918" y="2743200"/>
              <a:ext cx="360362" cy="360362"/>
            </a:xfrm>
            <a:prstGeom prst="ellipse">
              <a:avLst/>
            </a:prstGeom>
            <a:solidFill>
              <a:srgbClr val="FFCC00"/>
            </a:solidFill>
            <a:ln w="12700">
              <a:solidFill>
                <a:srgbClr val="FF0000"/>
              </a:solidFill>
              <a:round/>
              <a:headEnd type="none" w="sm" len="sm"/>
              <a:tailEnd type="none" w="sm" len="sm"/>
            </a:ln>
          </p:spPr>
          <p:txBody>
            <a:bodyPr wrap="none" anchor="ctr"/>
            <a:lstStyle/>
            <a:p>
              <a:pPr algn="ctr"/>
              <a:r>
                <a:rPr lang="it-IT"/>
                <a:t>2</a:t>
              </a:r>
            </a:p>
          </p:txBody>
        </p:sp>
      </p:grpSp>
      <p:grpSp>
        <p:nvGrpSpPr>
          <p:cNvPr id="6" name="Group 5"/>
          <p:cNvGrpSpPr/>
          <p:nvPr/>
        </p:nvGrpSpPr>
        <p:grpSpPr>
          <a:xfrm>
            <a:off x="3276601" y="2017711"/>
            <a:ext cx="1676400" cy="1802983"/>
            <a:chOff x="3276601" y="2017711"/>
            <a:chExt cx="1676400" cy="1802983"/>
          </a:xfrm>
        </p:grpSpPr>
        <p:sp>
          <p:nvSpPr>
            <p:cNvPr id="67" name="Line 211"/>
            <p:cNvSpPr>
              <a:spLocks noChangeShapeType="1"/>
            </p:cNvSpPr>
            <p:nvPr/>
          </p:nvSpPr>
          <p:spPr bwMode="auto">
            <a:xfrm flipV="1">
              <a:off x="3276601" y="2017711"/>
              <a:ext cx="1676400" cy="1802983"/>
            </a:xfrm>
            <a:prstGeom prst="line">
              <a:avLst/>
            </a:prstGeom>
            <a:noFill/>
            <a:ln w="101600">
              <a:solidFill>
                <a:srgbClr val="00CC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68" name="Oval 210"/>
            <p:cNvSpPr>
              <a:spLocks noChangeArrowheads="1"/>
            </p:cNvSpPr>
            <p:nvPr/>
          </p:nvSpPr>
          <p:spPr bwMode="auto">
            <a:xfrm>
              <a:off x="3906837" y="2771777"/>
              <a:ext cx="360363" cy="360362"/>
            </a:xfrm>
            <a:prstGeom prst="ellipse">
              <a:avLst/>
            </a:prstGeom>
            <a:solidFill>
              <a:srgbClr val="FFCC00"/>
            </a:solidFill>
            <a:ln w="12700">
              <a:solidFill>
                <a:srgbClr val="00B050"/>
              </a:solidFill>
              <a:round/>
              <a:headEnd type="none" w="sm" len="sm"/>
              <a:tailEnd type="none" w="sm" len="sm"/>
            </a:ln>
          </p:spPr>
          <p:txBody>
            <a:bodyPr wrap="none" anchor="ctr"/>
            <a:lstStyle/>
            <a:p>
              <a:pPr algn="ctr"/>
              <a:r>
                <a:rPr lang="it-IT" dirty="0"/>
                <a:t>3</a:t>
              </a:r>
            </a:p>
          </p:txBody>
        </p:sp>
      </p:grpSp>
      <p:sp>
        <p:nvSpPr>
          <p:cNvPr id="40" name="Rounded Rectangular Callout 39"/>
          <p:cNvSpPr/>
          <p:nvPr/>
        </p:nvSpPr>
        <p:spPr>
          <a:xfrm>
            <a:off x="2742099" y="5499378"/>
            <a:ext cx="5534819" cy="1311086"/>
          </a:xfrm>
          <a:prstGeom prst="wedgeRoundRectCallout">
            <a:avLst>
              <a:gd name="adj1" fmla="val -25115"/>
              <a:gd name="adj2" fmla="val -225161"/>
              <a:gd name="adj3" fmla="val 16667"/>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3600" smtClean="0"/>
              <a:t>Sử dụng TG</a:t>
            </a:r>
            <a:r>
              <a:rPr lang="vi-VN" sz="3600" smtClean="0"/>
              <a:t>T</a:t>
            </a:r>
            <a:r>
              <a:rPr lang="en-US" sz="3600" smtClean="0"/>
              <a:t> để yêu cầu truy cập một dịch vụ cụ thể</a:t>
            </a:r>
            <a:endParaRPr lang="en-US" sz="3600"/>
          </a:p>
        </p:txBody>
      </p:sp>
    </p:spTree>
    <p:extLst>
      <p:ext uri="{BB962C8B-B14F-4D97-AF65-F5344CB8AC3E}">
        <p14:creationId xmlns:p14="http://schemas.microsoft.com/office/powerpoint/2010/main" val="1002097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40"/>
                                        </p:tgtEl>
                                        <p:attrNameLst>
                                          <p:attrName>style.visibility</p:attrName>
                                        </p:attrNameLst>
                                      </p:cBhvr>
                                      <p:to>
                                        <p:strVal val="visible"/>
                                      </p:to>
                                    </p:set>
                                    <p:animEffect transition="in" filter="wipe(down)">
                                      <p:cBhvr>
                                        <p:cTn id="11"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Giao thức Kerberos: Nguyên lý chung</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36</a:t>
            </a:fld>
            <a:endParaRPr lang="ru-RU" dirty="0"/>
          </a:p>
        </p:txBody>
      </p:sp>
      <p:grpSp>
        <p:nvGrpSpPr>
          <p:cNvPr id="42" name="Group 41"/>
          <p:cNvGrpSpPr/>
          <p:nvPr/>
        </p:nvGrpSpPr>
        <p:grpSpPr>
          <a:xfrm>
            <a:off x="63496" y="1023937"/>
            <a:ext cx="6413504" cy="1632883"/>
            <a:chOff x="63496" y="1404937"/>
            <a:chExt cx="6413504" cy="1632883"/>
          </a:xfrm>
        </p:grpSpPr>
        <p:grpSp>
          <p:nvGrpSpPr>
            <p:cNvPr id="43" name="Group 19"/>
            <p:cNvGrpSpPr>
              <a:grpSpLocks/>
            </p:cNvGrpSpPr>
            <p:nvPr/>
          </p:nvGrpSpPr>
          <p:grpSpPr bwMode="auto">
            <a:xfrm>
              <a:off x="1722226" y="1600200"/>
              <a:ext cx="4754774" cy="685800"/>
              <a:chOff x="7086600" y="685800"/>
              <a:chExt cx="1600200" cy="800100"/>
            </a:xfrm>
          </p:grpSpPr>
          <p:sp>
            <p:nvSpPr>
              <p:cNvPr id="48" name="Rounded Rectangle 47"/>
              <p:cNvSpPr/>
              <p:nvPr/>
            </p:nvSpPr>
            <p:spPr bwMode="auto">
              <a:xfrm>
                <a:off x="7086600" y="685800"/>
                <a:ext cx="1600200" cy="800100"/>
              </a:xfrm>
              <a:prstGeom prst="roundRect">
                <a:avLst/>
              </a:prstGeom>
              <a:gradFill>
                <a:gsLst>
                  <a:gs pos="0">
                    <a:srgbClr val="2F97D9"/>
                  </a:gs>
                  <a:gs pos="100000">
                    <a:srgbClr val="8FD1F0"/>
                  </a:gs>
                </a:gsLst>
              </a:gradFill>
              <a:ln w="12700">
                <a:solidFill>
                  <a:srgbClr val="39A5E5"/>
                </a:solidFill>
                <a:headEnd type="none" w="med" len="med"/>
                <a:tailEnd type="none" w="med" len="med"/>
              </a:ln>
              <a:effectLst/>
              <a:scene3d>
                <a:camera prst="orthographicFront"/>
                <a:lightRig rig="threePt" dir="t"/>
              </a:scene3d>
              <a:sp3d>
                <a:bevelT w="25400" h="6350"/>
              </a:sp3d>
            </p:spPr>
            <p:style>
              <a:lnRef idx="1">
                <a:schemeClr val="accent4"/>
              </a:lnRef>
              <a:fillRef idx="3">
                <a:schemeClr val="accent4"/>
              </a:fillRef>
              <a:effectRef idx="2">
                <a:schemeClr val="accent4"/>
              </a:effectRef>
              <a:fontRef idx="minor">
                <a:schemeClr val="lt1"/>
              </a:fontRef>
            </p:style>
            <p:txBody>
              <a:bodyPr anchor="ctr"/>
              <a:lstStyle>
                <a:lvl1pPr eaLnBrk="0" hangingPunct="0">
                  <a:defRPr sz="1600">
                    <a:solidFill>
                      <a:schemeClr val="tx1"/>
                    </a:solidFill>
                    <a:latin typeface="Arial" charset="0"/>
                    <a:cs typeface="Arial" charset="0"/>
                  </a:defRPr>
                </a:lvl1pPr>
                <a:lvl2pPr marL="37931725" indent="-37474525" eaLnBrk="0" hangingPunct="0">
                  <a:defRPr sz="1600">
                    <a:solidFill>
                      <a:schemeClr val="tx1"/>
                    </a:solidFill>
                    <a:latin typeface="Arial" charset="0"/>
                    <a:cs typeface="Arial" charset="0"/>
                  </a:defRPr>
                </a:lvl2pPr>
                <a:lvl3pPr eaLnBrk="0" hangingPunct="0">
                  <a:defRPr sz="1600">
                    <a:solidFill>
                      <a:schemeClr val="tx1"/>
                    </a:solidFill>
                    <a:latin typeface="Arial" charset="0"/>
                    <a:cs typeface="Arial" charset="0"/>
                  </a:defRPr>
                </a:lvl3pPr>
                <a:lvl4pPr eaLnBrk="0" hangingPunct="0">
                  <a:defRPr sz="1600">
                    <a:solidFill>
                      <a:schemeClr val="tx1"/>
                    </a:solidFill>
                    <a:latin typeface="Arial" charset="0"/>
                    <a:cs typeface="Arial" charset="0"/>
                  </a:defRPr>
                </a:lvl4pPr>
                <a:lvl5pPr eaLnBrk="0" hangingPunct="0">
                  <a:defRPr sz="1600">
                    <a:solidFill>
                      <a:schemeClr val="tx1"/>
                    </a:solidFill>
                    <a:latin typeface="Arial" charset="0"/>
                    <a:cs typeface="Arial" charset="0"/>
                  </a:defRPr>
                </a:lvl5pPr>
                <a:lvl6pPr marL="457200" eaLnBrk="0" fontAlgn="base" hangingPunct="0">
                  <a:spcBef>
                    <a:spcPct val="0"/>
                  </a:spcBef>
                  <a:spcAft>
                    <a:spcPct val="0"/>
                  </a:spcAft>
                  <a:defRPr sz="1600">
                    <a:solidFill>
                      <a:schemeClr val="tx1"/>
                    </a:solidFill>
                    <a:latin typeface="Arial" charset="0"/>
                    <a:cs typeface="Arial" charset="0"/>
                  </a:defRPr>
                </a:lvl6pPr>
                <a:lvl7pPr marL="914400" eaLnBrk="0" fontAlgn="base" hangingPunct="0">
                  <a:spcBef>
                    <a:spcPct val="0"/>
                  </a:spcBef>
                  <a:spcAft>
                    <a:spcPct val="0"/>
                  </a:spcAft>
                  <a:defRPr sz="1600">
                    <a:solidFill>
                      <a:schemeClr val="tx1"/>
                    </a:solidFill>
                    <a:latin typeface="Arial" charset="0"/>
                    <a:cs typeface="Arial" charset="0"/>
                  </a:defRPr>
                </a:lvl7pPr>
                <a:lvl8pPr marL="1371600" eaLnBrk="0" fontAlgn="base" hangingPunct="0">
                  <a:spcBef>
                    <a:spcPct val="0"/>
                  </a:spcBef>
                  <a:spcAft>
                    <a:spcPct val="0"/>
                  </a:spcAft>
                  <a:defRPr sz="1600">
                    <a:solidFill>
                      <a:schemeClr val="tx1"/>
                    </a:solidFill>
                    <a:latin typeface="Arial" charset="0"/>
                    <a:cs typeface="Arial" charset="0"/>
                  </a:defRPr>
                </a:lvl8pPr>
                <a:lvl9pPr marL="1828800" eaLnBrk="0" fontAlgn="base" hangingPunct="0">
                  <a:spcBef>
                    <a:spcPct val="0"/>
                  </a:spcBef>
                  <a:spcAft>
                    <a:spcPct val="0"/>
                  </a:spcAft>
                  <a:defRPr sz="1600">
                    <a:solidFill>
                      <a:schemeClr val="tx1"/>
                    </a:solidFill>
                    <a:latin typeface="Arial" charset="0"/>
                    <a:cs typeface="Arial" charset="0"/>
                  </a:defRPr>
                </a:lvl9pPr>
              </a:lstStyle>
              <a:p>
                <a:pPr algn="ctr" eaLnBrk="1" hangingPunct="1"/>
                <a:endParaRPr lang="en-US" sz="1800" dirty="0">
                  <a:solidFill>
                    <a:srgbClr val="FFFFFF"/>
                  </a:solidFill>
                </a:endParaRPr>
              </a:p>
            </p:txBody>
          </p:sp>
          <p:sp>
            <p:nvSpPr>
              <p:cNvPr id="49" name="Freeform 48"/>
              <p:cNvSpPr/>
              <p:nvPr/>
            </p:nvSpPr>
            <p:spPr bwMode="auto">
              <a:xfrm>
                <a:off x="7086600" y="685800"/>
                <a:ext cx="1583448" cy="387586"/>
              </a:xfrm>
              <a:custGeom>
                <a:avLst/>
                <a:gdLst>
                  <a:gd name="connsiteX0" fmla="*/ 1583448 w 1583448"/>
                  <a:gd name="connsiteY0" fmla="*/ 387586 h 387586"/>
                  <a:gd name="connsiteX1" fmla="*/ 1583448 w 1583448"/>
                  <a:gd name="connsiteY1" fmla="*/ 140191 h 387586"/>
                  <a:gd name="connsiteX2" fmla="*/ 1575200 w 1583448"/>
                  <a:gd name="connsiteY2" fmla="*/ 82465 h 387586"/>
                  <a:gd name="connsiteX3" fmla="*/ 1575200 w 1583448"/>
                  <a:gd name="connsiteY3" fmla="*/ 82465 h 387586"/>
                  <a:gd name="connsiteX4" fmla="*/ 1525718 w 1583448"/>
                  <a:gd name="connsiteY4" fmla="*/ 8246 h 387586"/>
                  <a:gd name="connsiteX5" fmla="*/ 1467988 w 1583448"/>
                  <a:gd name="connsiteY5" fmla="*/ 0 h 387586"/>
                  <a:gd name="connsiteX6" fmla="*/ 115459 w 1583448"/>
                  <a:gd name="connsiteY6" fmla="*/ 0 h 387586"/>
                  <a:gd name="connsiteX7" fmla="*/ 57729 w 1583448"/>
                  <a:gd name="connsiteY7" fmla="*/ 16493 h 387586"/>
                  <a:gd name="connsiteX8" fmla="*/ 57729 w 1583448"/>
                  <a:gd name="connsiteY8" fmla="*/ 16493 h 387586"/>
                  <a:gd name="connsiteX9" fmla="*/ 8247 w 1583448"/>
                  <a:gd name="connsiteY9" fmla="*/ 74218 h 387586"/>
                  <a:gd name="connsiteX10" fmla="*/ 8247 w 1583448"/>
                  <a:gd name="connsiteY10" fmla="*/ 74218 h 387586"/>
                  <a:gd name="connsiteX11" fmla="*/ 0 w 1583448"/>
                  <a:gd name="connsiteY11" fmla="*/ 156684 h 387586"/>
                  <a:gd name="connsiteX12" fmla="*/ 0 w 1583448"/>
                  <a:gd name="connsiteY12" fmla="*/ 156684 h 387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3448" h="387586">
                    <a:moveTo>
                      <a:pt x="1583448" y="387586"/>
                    </a:moveTo>
                    <a:lnTo>
                      <a:pt x="1583448" y="140191"/>
                    </a:lnTo>
                    <a:lnTo>
                      <a:pt x="1575200" y="82465"/>
                    </a:lnTo>
                    <a:lnTo>
                      <a:pt x="1575200" y="82465"/>
                    </a:lnTo>
                    <a:lnTo>
                      <a:pt x="1525718" y="8246"/>
                    </a:lnTo>
                    <a:lnTo>
                      <a:pt x="1467988" y="0"/>
                    </a:lnTo>
                    <a:lnTo>
                      <a:pt x="115459" y="0"/>
                    </a:lnTo>
                    <a:lnTo>
                      <a:pt x="57729" y="16493"/>
                    </a:lnTo>
                    <a:lnTo>
                      <a:pt x="57729" y="16493"/>
                    </a:lnTo>
                    <a:lnTo>
                      <a:pt x="8247" y="74218"/>
                    </a:lnTo>
                    <a:lnTo>
                      <a:pt x="8247" y="74218"/>
                    </a:lnTo>
                    <a:lnTo>
                      <a:pt x="0" y="156684"/>
                    </a:lnTo>
                    <a:lnTo>
                      <a:pt x="0" y="156684"/>
                    </a:lnTo>
                  </a:path>
                </a:pathLst>
              </a:custGeom>
              <a:gradFill flip="none" rotWithShape="1">
                <a:gsLst>
                  <a:gs pos="1000">
                    <a:schemeClr val="bg1">
                      <a:alpha val="19000"/>
                    </a:schemeClr>
                  </a:gs>
                  <a:gs pos="100000">
                    <a:schemeClr val="bg1">
                      <a:alpha val="0"/>
                    </a:schemeClr>
                  </a:gs>
                </a:gsLst>
                <a:lin ang="18000000" scaled="0"/>
                <a:tileRect/>
              </a:gradFill>
              <a:ln w="9525" cap="flat" cmpd="sng" algn="ctr">
                <a:noFill/>
                <a:prstDash val="solid"/>
                <a:round/>
                <a:headEnd type="none" w="med" len="med"/>
                <a:tailEnd type="none" w="med" len="med"/>
              </a:ln>
              <a:effectLst/>
            </p:spPr>
            <p:txBody>
              <a:bodyPr anchor="ctr"/>
              <a:lstStyle>
                <a:lvl1pPr eaLnBrk="0" hangingPunct="0">
                  <a:defRPr sz="1600">
                    <a:solidFill>
                      <a:schemeClr val="tx1"/>
                    </a:solidFill>
                    <a:latin typeface="Arial" charset="0"/>
                    <a:cs typeface="Arial" charset="0"/>
                  </a:defRPr>
                </a:lvl1pPr>
                <a:lvl2pPr marL="37931725" indent="-37474525" eaLnBrk="0" hangingPunct="0">
                  <a:defRPr sz="1600">
                    <a:solidFill>
                      <a:schemeClr val="tx1"/>
                    </a:solidFill>
                    <a:latin typeface="Arial" charset="0"/>
                    <a:cs typeface="Arial" charset="0"/>
                  </a:defRPr>
                </a:lvl2pPr>
                <a:lvl3pPr eaLnBrk="0" hangingPunct="0">
                  <a:defRPr sz="1600">
                    <a:solidFill>
                      <a:schemeClr val="tx1"/>
                    </a:solidFill>
                    <a:latin typeface="Arial" charset="0"/>
                    <a:cs typeface="Arial" charset="0"/>
                  </a:defRPr>
                </a:lvl3pPr>
                <a:lvl4pPr eaLnBrk="0" hangingPunct="0">
                  <a:defRPr sz="1600">
                    <a:solidFill>
                      <a:schemeClr val="tx1"/>
                    </a:solidFill>
                    <a:latin typeface="Arial" charset="0"/>
                    <a:cs typeface="Arial" charset="0"/>
                  </a:defRPr>
                </a:lvl4pPr>
                <a:lvl5pPr eaLnBrk="0" hangingPunct="0">
                  <a:defRPr sz="1600">
                    <a:solidFill>
                      <a:schemeClr val="tx1"/>
                    </a:solidFill>
                    <a:latin typeface="Arial" charset="0"/>
                    <a:cs typeface="Arial" charset="0"/>
                  </a:defRPr>
                </a:lvl5pPr>
                <a:lvl6pPr marL="457200" eaLnBrk="0" fontAlgn="base" hangingPunct="0">
                  <a:spcBef>
                    <a:spcPct val="0"/>
                  </a:spcBef>
                  <a:spcAft>
                    <a:spcPct val="0"/>
                  </a:spcAft>
                  <a:defRPr sz="1600">
                    <a:solidFill>
                      <a:schemeClr val="tx1"/>
                    </a:solidFill>
                    <a:latin typeface="Arial" charset="0"/>
                    <a:cs typeface="Arial" charset="0"/>
                  </a:defRPr>
                </a:lvl6pPr>
                <a:lvl7pPr marL="914400" eaLnBrk="0" fontAlgn="base" hangingPunct="0">
                  <a:spcBef>
                    <a:spcPct val="0"/>
                  </a:spcBef>
                  <a:spcAft>
                    <a:spcPct val="0"/>
                  </a:spcAft>
                  <a:defRPr sz="1600">
                    <a:solidFill>
                      <a:schemeClr val="tx1"/>
                    </a:solidFill>
                    <a:latin typeface="Arial" charset="0"/>
                    <a:cs typeface="Arial" charset="0"/>
                  </a:defRPr>
                </a:lvl7pPr>
                <a:lvl8pPr marL="1371600" eaLnBrk="0" fontAlgn="base" hangingPunct="0">
                  <a:spcBef>
                    <a:spcPct val="0"/>
                  </a:spcBef>
                  <a:spcAft>
                    <a:spcPct val="0"/>
                  </a:spcAft>
                  <a:defRPr sz="1600">
                    <a:solidFill>
                      <a:schemeClr val="tx1"/>
                    </a:solidFill>
                    <a:latin typeface="Arial" charset="0"/>
                    <a:cs typeface="Arial" charset="0"/>
                  </a:defRPr>
                </a:lvl8pPr>
                <a:lvl9pPr marL="1828800" eaLnBrk="0" fontAlgn="base" hangingPunct="0">
                  <a:spcBef>
                    <a:spcPct val="0"/>
                  </a:spcBef>
                  <a:spcAft>
                    <a:spcPct val="0"/>
                  </a:spcAft>
                  <a:defRPr sz="1600">
                    <a:solidFill>
                      <a:schemeClr val="tx1"/>
                    </a:solidFill>
                    <a:latin typeface="Arial" charset="0"/>
                    <a:cs typeface="Arial" charset="0"/>
                  </a:defRPr>
                </a:lvl9pPr>
              </a:lstStyle>
              <a:p>
                <a:pPr eaLnBrk="1" hangingPunct="1"/>
                <a:endParaRPr lang="en-US"/>
              </a:p>
            </p:txBody>
          </p:sp>
        </p:grpSp>
        <p:pic>
          <p:nvPicPr>
            <p:cNvPr id="44" name="Picture 4" descr="ICON_VirtTriangle_flat_Q408.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1174354" y="1873647"/>
              <a:ext cx="761999" cy="215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5" name="Group 44"/>
            <p:cNvGrpSpPr/>
            <p:nvPr/>
          </p:nvGrpSpPr>
          <p:grpSpPr>
            <a:xfrm>
              <a:off x="63496" y="1404937"/>
              <a:ext cx="1231904" cy="1632883"/>
              <a:chOff x="63496" y="1404937"/>
              <a:chExt cx="1231904" cy="1632883"/>
            </a:xfrm>
          </p:grpSpPr>
          <p:sp>
            <p:nvSpPr>
              <p:cNvPr id="46" name="Rectangle 45"/>
              <p:cNvSpPr/>
              <p:nvPr/>
            </p:nvSpPr>
            <p:spPr bwMode="auto">
              <a:xfrm>
                <a:off x="305797" y="2514600"/>
                <a:ext cx="798617" cy="523220"/>
              </a:xfrm>
              <a:prstGeom prst="rect">
                <a:avLst/>
              </a:prstGeom>
            </p:spPr>
            <p:txBody>
              <a:bodyPr wrap="none">
                <a:spAutoFit/>
              </a:bodyPr>
              <a:lstStyle/>
              <a:p>
                <a:pPr>
                  <a:defRPr/>
                </a:pPr>
                <a:r>
                  <a:rPr lang="en-US" sz="2800" b="1" dirty="0" smtClean="0">
                    <a:latin typeface="+mn-lt"/>
                  </a:rPr>
                  <a:t>KDC</a:t>
                </a:r>
                <a:endParaRPr lang="en-US" sz="2800" b="1" dirty="0">
                  <a:latin typeface="+mn-lt"/>
                </a:endParaRPr>
              </a:p>
            </p:txBody>
          </p:sp>
          <p:pic>
            <p:nvPicPr>
              <p:cNvPr id="47" name="Picture 21" descr="ICON_BladeServer_Q40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496" y="1404937"/>
                <a:ext cx="1231904" cy="110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51" name="Rectangle 28"/>
          <p:cNvSpPr>
            <a:spLocks noChangeAspect="1" noChangeArrowheads="1"/>
          </p:cNvSpPr>
          <p:nvPr/>
        </p:nvSpPr>
        <p:spPr bwMode="auto">
          <a:xfrm>
            <a:off x="2026437" y="3661737"/>
            <a:ext cx="34438" cy="1014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it-IT"/>
          </a:p>
        </p:txBody>
      </p:sp>
      <p:sp>
        <p:nvSpPr>
          <p:cNvPr id="52" name="Rounded Rectangle 32"/>
          <p:cNvSpPr>
            <a:spLocks noChangeArrowheads="1"/>
          </p:cNvSpPr>
          <p:nvPr/>
        </p:nvSpPr>
        <p:spPr bwMode="auto">
          <a:xfrm>
            <a:off x="1771303" y="1295400"/>
            <a:ext cx="2191098" cy="533400"/>
          </a:xfrm>
          <a:prstGeom prst="roundRect">
            <a:avLst>
              <a:gd name="adj" fmla="val 16667"/>
            </a:avLst>
          </a:prstGeom>
          <a:solidFill>
            <a:srgbClr val="F77C1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r>
              <a:rPr lang="en-US" sz="2800" b="1" dirty="0" smtClean="0">
                <a:solidFill>
                  <a:schemeClr val="bg1"/>
                </a:solidFill>
                <a:latin typeface="+mn-lt"/>
              </a:rPr>
              <a:t>AS</a:t>
            </a:r>
            <a:endParaRPr lang="en-US" sz="2800" b="1" dirty="0">
              <a:solidFill>
                <a:schemeClr val="bg1"/>
              </a:solidFill>
              <a:latin typeface="+mn-lt"/>
            </a:endParaRPr>
          </a:p>
        </p:txBody>
      </p:sp>
      <p:sp>
        <p:nvSpPr>
          <p:cNvPr id="53" name="Rounded Rectangle 33"/>
          <p:cNvSpPr>
            <a:spLocks noChangeArrowheads="1"/>
          </p:cNvSpPr>
          <p:nvPr/>
        </p:nvSpPr>
        <p:spPr bwMode="auto">
          <a:xfrm>
            <a:off x="4240078" y="1295400"/>
            <a:ext cx="2191098" cy="533400"/>
          </a:xfrm>
          <a:prstGeom prst="roundRect">
            <a:avLst>
              <a:gd name="adj" fmla="val 16667"/>
            </a:avLst>
          </a:prstGeom>
          <a:solidFill>
            <a:srgbClr val="F77C1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r>
              <a:rPr lang="en-US" sz="2800" b="1" dirty="0" smtClean="0">
                <a:solidFill>
                  <a:schemeClr val="bg1"/>
                </a:solidFill>
                <a:latin typeface="+mn-lt"/>
              </a:rPr>
              <a:t>TGS</a:t>
            </a:r>
            <a:endParaRPr lang="en-US" sz="2800" b="1" dirty="0">
              <a:solidFill>
                <a:schemeClr val="bg1"/>
              </a:solidFill>
              <a:latin typeface="+mn-lt"/>
            </a:endParaRPr>
          </a:p>
        </p:txBody>
      </p:sp>
      <p:grpSp>
        <p:nvGrpSpPr>
          <p:cNvPr id="54" name="Group 53"/>
          <p:cNvGrpSpPr/>
          <p:nvPr/>
        </p:nvGrpSpPr>
        <p:grpSpPr>
          <a:xfrm>
            <a:off x="2362200" y="4118938"/>
            <a:ext cx="1058552" cy="1368395"/>
            <a:chOff x="1829901" y="4118937"/>
            <a:chExt cx="1058552" cy="1368395"/>
          </a:xfrm>
        </p:grpSpPr>
        <p:sp>
          <p:nvSpPr>
            <p:cNvPr id="55" name="Rectangle 54"/>
            <p:cNvSpPr/>
            <p:nvPr/>
          </p:nvSpPr>
          <p:spPr bwMode="auto">
            <a:xfrm>
              <a:off x="1841500" y="4964112"/>
              <a:ext cx="1046953" cy="523220"/>
            </a:xfrm>
            <a:prstGeom prst="rect">
              <a:avLst/>
            </a:prstGeom>
          </p:spPr>
          <p:txBody>
            <a:bodyPr wrap="none">
              <a:spAutoFit/>
            </a:bodyPr>
            <a:lstStyle/>
            <a:p>
              <a:pPr>
                <a:defRPr/>
              </a:pPr>
              <a:r>
                <a:rPr lang="en-US" sz="2800" b="1" dirty="0">
                  <a:latin typeface="+mn-lt"/>
                </a:rPr>
                <a:t>Client</a:t>
              </a:r>
            </a:p>
          </p:txBody>
        </p:sp>
        <p:pic>
          <p:nvPicPr>
            <p:cNvPr id="56" name="Picture 40" descr="ICON_Laptop_Q30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29901" y="4118937"/>
              <a:ext cx="760899" cy="83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7" name="Group 56"/>
          <p:cNvGrpSpPr/>
          <p:nvPr/>
        </p:nvGrpSpPr>
        <p:grpSpPr>
          <a:xfrm>
            <a:off x="7101656" y="2935069"/>
            <a:ext cx="1338764" cy="2554307"/>
            <a:chOff x="6949256" y="3276600"/>
            <a:chExt cx="1338764" cy="2554307"/>
          </a:xfrm>
        </p:grpSpPr>
        <p:sp>
          <p:nvSpPr>
            <p:cNvPr id="58" name="Rectangle 57"/>
            <p:cNvSpPr/>
            <p:nvPr/>
          </p:nvSpPr>
          <p:spPr bwMode="auto">
            <a:xfrm>
              <a:off x="6949256" y="4876800"/>
              <a:ext cx="1338764" cy="954107"/>
            </a:xfrm>
            <a:prstGeom prst="rect">
              <a:avLst/>
            </a:prstGeom>
          </p:spPr>
          <p:txBody>
            <a:bodyPr wrap="none">
              <a:spAutoFit/>
            </a:bodyPr>
            <a:lstStyle/>
            <a:p>
              <a:pPr algn="ctr">
                <a:defRPr/>
              </a:pPr>
              <a:r>
                <a:rPr lang="en-US" sz="2800" b="1" dirty="0" smtClean="0">
                  <a:latin typeface="+mn-lt"/>
                </a:rPr>
                <a:t>Service </a:t>
              </a:r>
            </a:p>
            <a:p>
              <a:pPr algn="ctr">
                <a:defRPr/>
              </a:pPr>
              <a:r>
                <a:rPr lang="en-US" sz="2800" b="1" dirty="0" smtClean="0">
                  <a:latin typeface="+mn-lt"/>
                </a:rPr>
                <a:t>Server</a:t>
              </a:r>
              <a:endParaRPr lang="en-US" sz="2800" b="1" dirty="0">
                <a:latin typeface="+mn-lt"/>
              </a:endParaRPr>
            </a:p>
          </p:txBody>
        </p:sp>
        <p:pic>
          <p:nvPicPr>
            <p:cNvPr id="59" name="Picture 7" descr="ICON_Datacenter_wStorage_1up_Q40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58037" y="3276600"/>
              <a:ext cx="842963" cy="164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 name="Group 1"/>
          <p:cNvGrpSpPr/>
          <p:nvPr/>
        </p:nvGrpSpPr>
        <p:grpSpPr>
          <a:xfrm>
            <a:off x="2057400" y="1981199"/>
            <a:ext cx="360363" cy="1792287"/>
            <a:chOff x="2057400" y="1981199"/>
            <a:chExt cx="360363" cy="1792287"/>
          </a:xfrm>
        </p:grpSpPr>
        <p:sp>
          <p:nvSpPr>
            <p:cNvPr id="60" name="Line 211"/>
            <p:cNvSpPr>
              <a:spLocks noChangeShapeType="1"/>
            </p:cNvSpPr>
            <p:nvPr/>
          </p:nvSpPr>
          <p:spPr bwMode="auto">
            <a:xfrm flipH="1" flipV="1">
              <a:off x="2237581" y="1981199"/>
              <a:ext cx="1" cy="1792287"/>
            </a:xfrm>
            <a:prstGeom prst="line">
              <a:avLst/>
            </a:prstGeom>
            <a:noFill/>
            <a:ln w="101600">
              <a:solidFill>
                <a:srgbClr val="00CC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61" name="Oval 210"/>
            <p:cNvSpPr>
              <a:spLocks noChangeArrowheads="1"/>
            </p:cNvSpPr>
            <p:nvPr/>
          </p:nvSpPr>
          <p:spPr bwMode="auto">
            <a:xfrm>
              <a:off x="2057400" y="2735262"/>
              <a:ext cx="360363" cy="360362"/>
            </a:xfrm>
            <a:prstGeom prst="ellipse">
              <a:avLst/>
            </a:prstGeom>
            <a:solidFill>
              <a:srgbClr val="FFCC00"/>
            </a:solidFill>
            <a:ln w="12700">
              <a:solidFill>
                <a:srgbClr val="00B050"/>
              </a:solidFill>
              <a:round/>
              <a:headEnd type="none" w="sm" len="sm"/>
              <a:tailEnd type="none" w="sm" len="sm"/>
            </a:ln>
          </p:spPr>
          <p:txBody>
            <a:bodyPr wrap="none" anchor="ctr"/>
            <a:lstStyle/>
            <a:p>
              <a:pPr algn="ctr"/>
              <a:r>
                <a:rPr lang="it-IT" dirty="0"/>
                <a:t>1</a:t>
              </a:r>
            </a:p>
          </p:txBody>
        </p:sp>
      </p:grpSp>
      <p:grpSp>
        <p:nvGrpSpPr>
          <p:cNvPr id="5" name="Group 4"/>
          <p:cNvGrpSpPr/>
          <p:nvPr/>
        </p:nvGrpSpPr>
        <p:grpSpPr>
          <a:xfrm>
            <a:off x="2252587" y="2122287"/>
            <a:ext cx="979024" cy="1557321"/>
            <a:chOff x="2252587" y="2122287"/>
            <a:chExt cx="979024" cy="1557321"/>
          </a:xfrm>
        </p:grpSpPr>
        <p:sp>
          <p:nvSpPr>
            <p:cNvPr id="64" name="Line 211"/>
            <p:cNvSpPr>
              <a:spLocks noChangeShapeType="1"/>
            </p:cNvSpPr>
            <p:nvPr/>
          </p:nvSpPr>
          <p:spPr bwMode="auto">
            <a:xfrm rot="1929354">
              <a:off x="2252587" y="2122287"/>
              <a:ext cx="979024" cy="1557321"/>
            </a:xfrm>
            <a:prstGeom prst="line">
              <a:avLst/>
            </a:prstGeom>
            <a:noFill/>
            <a:ln w="101600">
              <a:solidFill>
                <a:srgbClr val="FF33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65" name="Oval 210"/>
            <p:cNvSpPr>
              <a:spLocks noChangeArrowheads="1"/>
            </p:cNvSpPr>
            <p:nvPr/>
          </p:nvSpPr>
          <p:spPr bwMode="auto">
            <a:xfrm>
              <a:off x="2561918" y="2743200"/>
              <a:ext cx="360362" cy="360362"/>
            </a:xfrm>
            <a:prstGeom prst="ellipse">
              <a:avLst/>
            </a:prstGeom>
            <a:solidFill>
              <a:srgbClr val="FFCC00"/>
            </a:solidFill>
            <a:ln w="12700">
              <a:solidFill>
                <a:srgbClr val="FF0000"/>
              </a:solidFill>
              <a:round/>
              <a:headEnd type="none" w="sm" len="sm"/>
              <a:tailEnd type="none" w="sm" len="sm"/>
            </a:ln>
          </p:spPr>
          <p:txBody>
            <a:bodyPr wrap="none" anchor="ctr"/>
            <a:lstStyle/>
            <a:p>
              <a:pPr algn="ctr"/>
              <a:r>
                <a:rPr lang="it-IT"/>
                <a:t>2</a:t>
              </a:r>
            </a:p>
          </p:txBody>
        </p:sp>
      </p:grpSp>
      <p:grpSp>
        <p:nvGrpSpPr>
          <p:cNvPr id="6" name="Group 5"/>
          <p:cNvGrpSpPr/>
          <p:nvPr/>
        </p:nvGrpSpPr>
        <p:grpSpPr>
          <a:xfrm>
            <a:off x="3276601" y="2017711"/>
            <a:ext cx="1676400" cy="1802983"/>
            <a:chOff x="3276601" y="2017711"/>
            <a:chExt cx="1676400" cy="1802983"/>
          </a:xfrm>
        </p:grpSpPr>
        <p:sp>
          <p:nvSpPr>
            <p:cNvPr id="67" name="Line 211"/>
            <p:cNvSpPr>
              <a:spLocks noChangeShapeType="1"/>
            </p:cNvSpPr>
            <p:nvPr/>
          </p:nvSpPr>
          <p:spPr bwMode="auto">
            <a:xfrm flipV="1">
              <a:off x="3276601" y="2017711"/>
              <a:ext cx="1676400" cy="1802983"/>
            </a:xfrm>
            <a:prstGeom prst="line">
              <a:avLst/>
            </a:prstGeom>
            <a:noFill/>
            <a:ln w="101600">
              <a:solidFill>
                <a:srgbClr val="00CC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68" name="Oval 210"/>
            <p:cNvSpPr>
              <a:spLocks noChangeArrowheads="1"/>
            </p:cNvSpPr>
            <p:nvPr/>
          </p:nvSpPr>
          <p:spPr bwMode="auto">
            <a:xfrm>
              <a:off x="3906837" y="2771777"/>
              <a:ext cx="360363" cy="360362"/>
            </a:xfrm>
            <a:prstGeom prst="ellipse">
              <a:avLst/>
            </a:prstGeom>
            <a:solidFill>
              <a:srgbClr val="FFCC00"/>
            </a:solidFill>
            <a:ln w="12700">
              <a:solidFill>
                <a:srgbClr val="00B050"/>
              </a:solidFill>
              <a:round/>
              <a:headEnd type="none" w="sm" len="sm"/>
              <a:tailEnd type="none" w="sm" len="sm"/>
            </a:ln>
          </p:spPr>
          <p:txBody>
            <a:bodyPr wrap="none" anchor="ctr"/>
            <a:lstStyle/>
            <a:p>
              <a:pPr algn="ctr"/>
              <a:r>
                <a:rPr lang="it-IT" dirty="0"/>
                <a:t>3</a:t>
              </a:r>
            </a:p>
          </p:txBody>
        </p:sp>
      </p:grpSp>
      <p:grpSp>
        <p:nvGrpSpPr>
          <p:cNvPr id="7" name="Group 6"/>
          <p:cNvGrpSpPr/>
          <p:nvPr/>
        </p:nvGrpSpPr>
        <p:grpSpPr>
          <a:xfrm>
            <a:off x="4306796" y="1826665"/>
            <a:ext cx="510596" cy="2661166"/>
            <a:chOff x="4306796" y="1826665"/>
            <a:chExt cx="510596" cy="2661166"/>
          </a:xfrm>
        </p:grpSpPr>
        <p:sp>
          <p:nvSpPr>
            <p:cNvPr id="69" name="Line 211"/>
            <p:cNvSpPr>
              <a:spLocks noChangeShapeType="1"/>
            </p:cNvSpPr>
            <p:nvPr/>
          </p:nvSpPr>
          <p:spPr bwMode="auto">
            <a:xfrm rot="1929354" flipH="1">
              <a:off x="4306796" y="1826665"/>
              <a:ext cx="510596" cy="2661166"/>
            </a:xfrm>
            <a:prstGeom prst="line">
              <a:avLst/>
            </a:prstGeom>
            <a:noFill/>
            <a:ln w="101600">
              <a:solidFill>
                <a:srgbClr val="FF33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70" name="Oval 210"/>
            <p:cNvSpPr>
              <a:spLocks noChangeArrowheads="1"/>
            </p:cNvSpPr>
            <p:nvPr/>
          </p:nvSpPr>
          <p:spPr bwMode="auto">
            <a:xfrm>
              <a:off x="4343400" y="2992438"/>
              <a:ext cx="360362" cy="360362"/>
            </a:xfrm>
            <a:prstGeom prst="ellipse">
              <a:avLst/>
            </a:prstGeom>
            <a:solidFill>
              <a:srgbClr val="FFCC00"/>
            </a:solidFill>
            <a:ln w="12700">
              <a:solidFill>
                <a:srgbClr val="FF0000"/>
              </a:solidFill>
              <a:round/>
              <a:headEnd type="none" w="sm" len="sm"/>
              <a:tailEnd type="none" w="sm" len="sm"/>
            </a:ln>
          </p:spPr>
          <p:txBody>
            <a:bodyPr wrap="none" anchor="ctr"/>
            <a:lstStyle/>
            <a:p>
              <a:pPr algn="ctr"/>
              <a:r>
                <a:rPr lang="it-IT" dirty="0"/>
                <a:t>4</a:t>
              </a:r>
            </a:p>
          </p:txBody>
        </p:sp>
      </p:grpSp>
      <p:sp>
        <p:nvSpPr>
          <p:cNvPr id="39" name="Rounded Rectangular Callout 38"/>
          <p:cNvSpPr/>
          <p:nvPr/>
        </p:nvSpPr>
        <p:spPr>
          <a:xfrm>
            <a:off x="2742099" y="5499378"/>
            <a:ext cx="5534819" cy="1311086"/>
          </a:xfrm>
          <a:prstGeom prst="wedgeRoundRectCallout">
            <a:avLst>
              <a:gd name="adj1" fmla="val -23092"/>
              <a:gd name="adj2" fmla="val -196694"/>
              <a:gd name="adj3" fmla="val 16667"/>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3600" smtClean="0"/>
              <a:t>Cấp phiếu truy cập dịch vụ (ST)</a:t>
            </a:r>
            <a:endParaRPr lang="en-US" sz="3600"/>
          </a:p>
        </p:txBody>
      </p:sp>
    </p:spTree>
    <p:extLst>
      <p:ext uri="{BB962C8B-B14F-4D97-AF65-F5344CB8AC3E}">
        <p14:creationId xmlns:p14="http://schemas.microsoft.com/office/powerpoint/2010/main" val="12624460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wipe(down)">
                                      <p:cBhvr>
                                        <p:cTn id="11"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Giao thức Kerberos: Nguyên lý chung</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37</a:t>
            </a:fld>
            <a:endParaRPr lang="ru-RU" dirty="0"/>
          </a:p>
        </p:txBody>
      </p:sp>
      <p:grpSp>
        <p:nvGrpSpPr>
          <p:cNvPr id="42" name="Group 41"/>
          <p:cNvGrpSpPr/>
          <p:nvPr/>
        </p:nvGrpSpPr>
        <p:grpSpPr>
          <a:xfrm>
            <a:off x="63496" y="1023937"/>
            <a:ext cx="6413504" cy="1632883"/>
            <a:chOff x="63496" y="1404937"/>
            <a:chExt cx="6413504" cy="1632883"/>
          </a:xfrm>
        </p:grpSpPr>
        <p:grpSp>
          <p:nvGrpSpPr>
            <p:cNvPr id="43" name="Group 19"/>
            <p:cNvGrpSpPr>
              <a:grpSpLocks/>
            </p:cNvGrpSpPr>
            <p:nvPr/>
          </p:nvGrpSpPr>
          <p:grpSpPr bwMode="auto">
            <a:xfrm>
              <a:off x="1722226" y="1600200"/>
              <a:ext cx="4754774" cy="685800"/>
              <a:chOff x="7086600" y="685800"/>
              <a:chExt cx="1600200" cy="800100"/>
            </a:xfrm>
          </p:grpSpPr>
          <p:sp>
            <p:nvSpPr>
              <p:cNvPr id="48" name="Rounded Rectangle 47"/>
              <p:cNvSpPr/>
              <p:nvPr/>
            </p:nvSpPr>
            <p:spPr bwMode="auto">
              <a:xfrm>
                <a:off x="7086600" y="685800"/>
                <a:ext cx="1600200" cy="800100"/>
              </a:xfrm>
              <a:prstGeom prst="roundRect">
                <a:avLst/>
              </a:prstGeom>
              <a:gradFill>
                <a:gsLst>
                  <a:gs pos="0">
                    <a:srgbClr val="2F97D9"/>
                  </a:gs>
                  <a:gs pos="100000">
                    <a:srgbClr val="8FD1F0"/>
                  </a:gs>
                </a:gsLst>
              </a:gradFill>
              <a:ln w="12700">
                <a:solidFill>
                  <a:srgbClr val="39A5E5"/>
                </a:solidFill>
                <a:headEnd type="none" w="med" len="med"/>
                <a:tailEnd type="none" w="med" len="med"/>
              </a:ln>
              <a:effectLst/>
              <a:scene3d>
                <a:camera prst="orthographicFront"/>
                <a:lightRig rig="threePt" dir="t"/>
              </a:scene3d>
              <a:sp3d>
                <a:bevelT w="25400" h="6350"/>
              </a:sp3d>
            </p:spPr>
            <p:style>
              <a:lnRef idx="1">
                <a:schemeClr val="accent4"/>
              </a:lnRef>
              <a:fillRef idx="3">
                <a:schemeClr val="accent4"/>
              </a:fillRef>
              <a:effectRef idx="2">
                <a:schemeClr val="accent4"/>
              </a:effectRef>
              <a:fontRef idx="minor">
                <a:schemeClr val="lt1"/>
              </a:fontRef>
            </p:style>
            <p:txBody>
              <a:bodyPr anchor="ctr"/>
              <a:lstStyle>
                <a:lvl1pPr eaLnBrk="0" hangingPunct="0">
                  <a:defRPr sz="1600">
                    <a:solidFill>
                      <a:schemeClr val="tx1"/>
                    </a:solidFill>
                    <a:latin typeface="Arial" charset="0"/>
                    <a:cs typeface="Arial" charset="0"/>
                  </a:defRPr>
                </a:lvl1pPr>
                <a:lvl2pPr marL="37931725" indent="-37474525" eaLnBrk="0" hangingPunct="0">
                  <a:defRPr sz="1600">
                    <a:solidFill>
                      <a:schemeClr val="tx1"/>
                    </a:solidFill>
                    <a:latin typeface="Arial" charset="0"/>
                    <a:cs typeface="Arial" charset="0"/>
                  </a:defRPr>
                </a:lvl2pPr>
                <a:lvl3pPr eaLnBrk="0" hangingPunct="0">
                  <a:defRPr sz="1600">
                    <a:solidFill>
                      <a:schemeClr val="tx1"/>
                    </a:solidFill>
                    <a:latin typeface="Arial" charset="0"/>
                    <a:cs typeface="Arial" charset="0"/>
                  </a:defRPr>
                </a:lvl3pPr>
                <a:lvl4pPr eaLnBrk="0" hangingPunct="0">
                  <a:defRPr sz="1600">
                    <a:solidFill>
                      <a:schemeClr val="tx1"/>
                    </a:solidFill>
                    <a:latin typeface="Arial" charset="0"/>
                    <a:cs typeface="Arial" charset="0"/>
                  </a:defRPr>
                </a:lvl4pPr>
                <a:lvl5pPr eaLnBrk="0" hangingPunct="0">
                  <a:defRPr sz="1600">
                    <a:solidFill>
                      <a:schemeClr val="tx1"/>
                    </a:solidFill>
                    <a:latin typeface="Arial" charset="0"/>
                    <a:cs typeface="Arial" charset="0"/>
                  </a:defRPr>
                </a:lvl5pPr>
                <a:lvl6pPr marL="457200" eaLnBrk="0" fontAlgn="base" hangingPunct="0">
                  <a:spcBef>
                    <a:spcPct val="0"/>
                  </a:spcBef>
                  <a:spcAft>
                    <a:spcPct val="0"/>
                  </a:spcAft>
                  <a:defRPr sz="1600">
                    <a:solidFill>
                      <a:schemeClr val="tx1"/>
                    </a:solidFill>
                    <a:latin typeface="Arial" charset="0"/>
                    <a:cs typeface="Arial" charset="0"/>
                  </a:defRPr>
                </a:lvl6pPr>
                <a:lvl7pPr marL="914400" eaLnBrk="0" fontAlgn="base" hangingPunct="0">
                  <a:spcBef>
                    <a:spcPct val="0"/>
                  </a:spcBef>
                  <a:spcAft>
                    <a:spcPct val="0"/>
                  </a:spcAft>
                  <a:defRPr sz="1600">
                    <a:solidFill>
                      <a:schemeClr val="tx1"/>
                    </a:solidFill>
                    <a:latin typeface="Arial" charset="0"/>
                    <a:cs typeface="Arial" charset="0"/>
                  </a:defRPr>
                </a:lvl7pPr>
                <a:lvl8pPr marL="1371600" eaLnBrk="0" fontAlgn="base" hangingPunct="0">
                  <a:spcBef>
                    <a:spcPct val="0"/>
                  </a:spcBef>
                  <a:spcAft>
                    <a:spcPct val="0"/>
                  </a:spcAft>
                  <a:defRPr sz="1600">
                    <a:solidFill>
                      <a:schemeClr val="tx1"/>
                    </a:solidFill>
                    <a:latin typeface="Arial" charset="0"/>
                    <a:cs typeface="Arial" charset="0"/>
                  </a:defRPr>
                </a:lvl8pPr>
                <a:lvl9pPr marL="1828800" eaLnBrk="0" fontAlgn="base" hangingPunct="0">
                  <a:spcBef>
                    <a:spcPct val="0"/>
                  </a:spcBef>
                  <a:spcAft>
                    <a:spcPct val="0"/>
                  </a:spcAft>
                  <a:defRPr sz="1600">
                    <a:solidFill>
                      <a:schemeClr val="tx1"/>
                    </a:solidFill>
                    <a:latin typeface="Arial" charset="0"/>
                    <a:cs typeface="Arial" charset="0"/>
                  </a:defRPr>
                </a:lvl9pPr>
              </a:lstStyle>
              <a:p>
                <a:pPr algn="ctr" eaLnBrk="1" hangingPunct="1"/>
                <a:endParaRPr lang="en-US" sz="1800" dirty="0">
                  <a:solidFill>
                    <a:srgbClr val="FFFFFF"/>
                  </a:solidFill>
                </a:endParaRPr>
              </a:p>
            </p:txBody>
          </p:sp>
          <p:sp>
            <p:nvSpPr>
              <p:cNvPr id="49" name="Freeform 48"/>
              <p:cNvSpPr/>
              <p:nvPr/>
            </p:nvSpPr>
            <p:spPr bwMode="auto">
              <a:xfrm>
                <a:off x="7086600" y="685800"/>
                <a:ext cx="1583448" cy="387586"/>
              </a:xfrm>
              <a:custGeom>
                <a:avLst/>
                <a:gdLst>
                  <a:gd name="connsiteX0" fmla="*/ 1583448 w 1583448"/>
                  <a:gd name="connsiteY0" fmla="*/ 387586 h 387586"/>
                  <a:gd name="connsiteX1" fmla="*/ 1583448 w 1583448"/>
                  <a:gd name="connsiteY1" fmla="*/ 140191 h 387586"/>
                  <a:gd name="connsiteX2" fmla="*/ 1575200 w 1583448"/>
                  <a:gd name="connsiteY2" fmla="*/ 82465 h 387586"/>
                  <a:gd name="connsiteX3" fmla="*/ 1575200 w 1583448"/>
                  <a:gd name="connsiteY3" fmla="*/ 82465 h 387586"/>
                  <a:gd name="connsiteX4" fmla="*/ 1525718 w 1583448"/>
                  <a:gd name="connsiteY4" fmla="*/ 8246 h 387586"/>
                  <a:gd name="connsiteX5" fmla="*/ 1467988 w 1583448"/>
                  <a:gd name="connsiteY5" fmla="*/ 0 h 387586"/>
                  <a:gd name="connsiteX6" fmla="*/ 115459 w 1583448"/>
                  <a:gd name="connsiteY6" fmla="*/ 0 h 387586"/>
                  <a:gd name="connsiteX7" fmla="*/ 57729 w 1583448"/>
                  <a:gd name="connsiteY7" fmla="*/ 16493 h 387586"/>
                  <a:gd name="connsiteX8" fmla="*/ 57729 w 1583448"/>
                  <a:gd name="connsiteY8" fmla="*/ 16493 h 387586"/>
                  <a:gd name="connsiteX9" fmla="*/ 8247 w 1583448"/>
                  <a:gd name="connsiteY9" fmla="*/ 74218 h 387586"/>
                  <a:gd name="connsiteX10" fmla="*/ 8247 w 1583448"/>
                  <a:gd name="connsiteY10" fmla="*/ 74218 h 387586"/>
                  <a:gd name="connsiteX11" fmla="*/ 0 w 1583448"/>
                  <a:gd name="connsiteY11" fmla="*/ 156684 h 387586"/>
                  <a:gd name="connsiteX12" fmla="*/ 0 w 1583448"/>
                  <a:gd name="connsiteY12" fmla="*/ 156684 h 387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3448" h="387586">
                    <a:moveTo>
                      <a:pt x="1583448" y="387586"/>
                    </a:moveTo>
                    <a:lnTo>
                      <a:pt x="1583448" y="140191"/>
                    </a:lnTo>
                    <a:lnTo>
                      <a:pt x="1575200" y="82465"/>
                    </a:lnTo>
                    <a:lnTo>
                      <a:pt x="1575200" y="82465"/>
                    </a:lnTo>
                    <a:lnTo>
                      <a:pt x="1525718" y="8246"/>
                    </a:lnTo>
                    <a:lnTo>
                      <a:pt x="1467988" y="0"/>
                    </a:lnTo>
                    <a:lnTo>
                      <a:pt x="115459" y="0"/>
                    </a:lnTo>
                    <a:lnTo>
                      <a:pt x="57729" y="16493"/>
                    </a:lnTo>
                    <a:lnTo>
                      <a:pt x="57729" y="16493"/>
                    </a:lnTo>
                    <a:lnTo>
                      <a:pt x="8247" y="74218"/>
                    </a:lnTo>
                    <a:lnTo>
                      <a:pt x="8247" y="74218"/>
                    </a:lnTo>
                    <a:lnTo>
                      <a:pt x="0" y="156684"/>
                    </a:lnTo>
                    <a:lnTo>
                      <a:pt x="0" y="156684"/>
                    </a:lnTo>
                  </a:path>
                </a:pathLst>
              </a:custGeom>
              <a:gradFill flip="none" rotWithShape="1">
                <a:gsLst>
                  <a:gs pos="1000">
                    <a:schemeClr val="bg1">
                      <a:alpha val="19000"/>
                    </a:schemeClr>
                  </a:gs>
                  <a:gs pos="100000">
                    <a:schemeClr val="bg1">
                      <a:alpha val="0"/>
                    </a:schemeClr>
                  </a:gs>
                </a:gsLst>
                <a:lin ang="18000000" scaled="0"/>
                <a:tileRect/>
              </a:gradFill>
              <a:ln w="9525" cap="flat" cmpd="sng" algn="ctr">
                <a:noFill/>
                <a:prstDash val="solid"/>
                <a:round/>
                <a:headEnd type="none" w="med" len="med"/>
                <a:tailEnd type="none" w="med" len="med"/>
              </a:ln>
              <a:effectLst/>
            </p:spPr>
            <p:txBody>
              <a:bodyPr anchor="ctr"/>
              <a:lstStyle>
                <a:lvl1pPr eaLnBrk="0" hangingPunct="0">
                  <a:defRPr sz="1600">
                    <a:solidFill>
                      <a:schemeClr val="tx1"/>
                    </a:solidFill>
                    <a:latin typeface="Arial" charset="0"/>
                    <a:cs typeface="Arial" charset="0"/>
                  </a:defRPr>
                </a:lvl1pPr>
                <a:lvl2pPr marL="37931725" indent="-37474525" eaLnBrk="0" hangingPunct="0">
                  <a:defRPr sz="1600">
                    <a:solidFill>
                      <a:schemeClr val="tx1"/>
                    </a:solidFill>
                    <a:latin typeface="Arial" charset="0"/>
                    <a:cs typeface="Arial" charset="0"/>
                  </a:defRPr>
                </a:lvl2pPr>
                <a:lvl3pPr eaLnBrk="0" hangingPunct="0">
                  <a:defRPr sz="1600">
                    <a:solidFill>
                      <a:schemeClr val="tx1"/>
                    </a:solidFill>
                    <a:latin typeface="Arial" charset="0"/>
                    <a:cs typeface="Arial" charset="0"/>
                  </a:defRPr>
                </a:lvl3pPr>
                <a:lvl4pPr eaLnBrk="0" hangingPunct="0">
                  <a:defRPr sz="1600">
                    <a:solidFill>
                      <a:schemeClr val="tx1"/>
                    </a:solidFill>
                    <a:latin typeface="Arial" charset="0"/>
                    <a:cs typeface="Arial" charset="0"/>
                  </a:defRPr>
                </a:lvl4pPr>
                <a:lvl5pPr eaLnBrk="0" hangingPunct="0">
                  <a:defRPr sz="1600">
                    <a:solidFill>
                      <a:schemeClr val="tx1"/>
                    </a:solidFill>
                    <a:latin typeface="Arial" charset="0"/>
                    <a:cs typeface="Arial" charset="0"/>
                  </a:defRPr>
                </a:lvl5pPr>
                <a:lvl6pPr marL="457200" eaLnBrk="0" fontAlgn="base" hangingPunct="0">
                  <a:spcBef>
                    <a:spcPct val="0"/>
                  </a:spcBef>
                  <a:spcAft>
                    <a:spcPct val="0"/>
                  </a:spcAft>
                  <a:defRPr sz="1600">
                    <a:solidFill>
                      <a:schemeClr val="tx1"/>
                    </a:solidFill>
                    <a:latin typeface="Arial" charset="0"/>
                    <a:cs typeface="Arial" charset="0"/>
                  </a:defRPr>
                </a:lvl6pPr>
                <a:lvl7pPr marL="914400" eaLnBrk="0" fontAlgn="base" hangingPunct="0">
                  <a:spcBef>
                    <a:spcPct val="0"/>
                  </a:spcBef>
                  <a:spcAft>
                    <a:spcPct val="0"/>
                  </a:spcAft>
                  <a:defRPr sz="1600">
                    <a:solidFill>
                      <a:schemeClr val="tx1"/>
                    </a:solidFill>
                    <a:latin typeface="Arial" charset="0"/>
                    <a:cs typeface="Arial" charset="0"/>
                  </a:defRPr>
                </a:lvl7pPr>
                <a:lvl8pPr marL="1371600" eaLnBrk="0" fontAlgn="base" hangingPunct="0">
                  <a:spcBef>
                    <a:spcPct val="0"/>
                  </a:spcBef>
                  <a:spcAft>
                    <a:spcPct val="0"/>
                  </a:spcAft>
                  <a:defRPr sz="1600">
                    <a:solidFill>
                      <a:schemeClr val="tx1"/>
                    </a:solidFill>
                    <a:latin typeface="Arial" charset="0"/>
                    <a:cs typeface="Arial" charset="0"/>
                  </a:defRPr>
                </a:lvl8pPr>
                <a:lvl9pPr marL="1828800" eaLnBrk="0" fontAlgn="base" hangingPunct="0">
                  <a:spcBef>
                    <a:spcPct val="0"/>
                  </a:spcBef>
                  <a:spcAft>
                    <a:spcPct val="0"/>
                  </a:spcAft>
                  <a:defRPr sz="1600">
                    <a:solidFill>
                      <a:schemeClr val="tx1"/>
                    </a:solidFill>
                    <a:latin typeface="Arial" charset="0"/>
                    <a:cs typeface="Arial" charset="0"/>
                  </a:defRPr>
                </a:lvl9pPr>
              </a:lstStyle>
              <a:p>
                <a:pPr eaLnBrk="1" hangingPunct="1"/>
                <a:endParaRPr lang="en-US"/>
              </a:p>
            </p:txBody>
          </p:sp>
        </p:grpSp>
        <p:pic>
          <p:nvPicPr>
            <p:cNvPr id="44" name="Picture 4" descr="ICON_VirtTriangle_flat_Q408.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1174354" y="1873647"/>
              <a:ext cx="761999" cy="215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5" name="Group 44"/>
            <p:cNvGrpSpPr/>
            <p:nvPr/>
          </p:nvGrpSpPr>
          <p:grpSpPr>
            <a:xfrm>
              <a:off x="63496" y="1404937"/>
              <a:ext cx="1231904" cy="1632883"/>
              <a:chOff x="63496" y="1404937"/>
              <a:chExt cx="1231904" cy="1632883"/>
            </a:xfrm>
          </p:grpSpPr>
          <p:sp>
            <p:nvSpPr>
              <p:cNvPr id="46" name="Rectangle 45"/>
              <p:cNvSpPr/>
              <p:nvPr/>
            </p:nvSpPr>
            <p:spPr bwMode="auto">
              <a:xfrm>
                <a:off x="305797" y="2514600"/>
                <a:ext cx="798617" cy="523220"/>
              </a:xfrm>
              <a:prstGeom prst="rect">
                <a:avLst/>
              </a:prstGeom>
            </p:spPr>
            <p:txBody>
              <a:bodyPr wrap="none">
                <a:spAutoFit/>
              </a:bodyPr>
              <a:lstStyle/>
              <a:p>
                <a:pPr>
                  <a:defRPr/>
                </a:pPr>
                <a:r>
                  <a:rPr lang="en-US" sz="2800" b="1" dirty="0" smtClean="0">
                    <a:latin typeface="+mn-lt"/>
                  </a:rPr>
                  <a:t>KDC</a:t>
                </a:r>
                <a:endParaRPr lang="en-US" sz="2800" b="1" dirty="0">
                  <a:latin typeface="+mn-lt"/>
                </a:endParaRPr>
              </a:p>
            </p:txBody>
          </p:sp>
          <p:pic>
            <p:nvPicPr>
              <p:cNvPr id="47" name="Picture 21" descr="ICON_BladeServer_Q40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496" y="1404937"/>
                <a:ext cx="1231904" cy="110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51" name="Rectangle 28"/>
          <p:cNvSpPr>
            <a:spLocks noChangeAspect="1" noChangeArrowheads="1"/>
          </p:cNvSpPr>
          <p:nvPr/>
        </p:nvSpPr>
        <p:spPr bwMode="auto">
          <a:xfrm>
            <a:off x="2026437" y="3661737"/>
            <a:ext cx="34438" cy="1014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it-IT"/>
          </a:p>
        </p:txBody>
      </p:sp>
      <p:sp>
        <p:nvSpPr>
          <p:cNvPr id="52" name="Rounded Rectangle 32"/>
          <p:cNvSpPr>
            <a:spLocks noChangeArrowheads="1"/>
          </p:cNvSpPr>
          <p:nvPr/>
        </p:nvSpPr>
        <p:spPr bwMode="auto">
          <a:xfrm>
            <a:off x="1771303" y="1295400"/>
            <a:ext cx="2191098" cy="533400"/>
          </a:xfrm>
          <a:prstGeom prst="roundRect">
            <a:avLst>
              <a:gd name="adj" fmla="val 16667"/>
            </a:avLst>
          </a:prstGeom>
          <a:solidFill>
            <a:srgbClr val="F77C1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r>
              <a:rPr lang="en-US" sz="2800" b="1" dirty="0" smtClean="0">
                <a:solidFill>
                  <a:schemeClr val="bg1"/>
                </a:solidFill>
                <a:latin typeface="+mn-lt"/>
              </a:rPr>
              <a:t>AS</a:t>
            </a:r>
            <a:endParaRPr lang="en-US" sz="2800" b="1" dirty="0">
              <a:solidFill>
                <a:schemeClr val="bg1"/>
              </a:solidFill>
              <a:latin typeface="+mn-lt"/>
            </a:endParaRPr>
          </a:p>
        </p:txBody>
      </p:sp>
      <p:sp>
        <p:nvSpPr>
          <p:cNvPr id="53" name="Rounded Rectangle 33"/>
          <p:cNvSpPr>
            <a:spLocks noChangeArrowheads="1"/>
          </p:cNvSpPr>
          <p:nvPr/>
        </p:nvSpPr>
        <p:spPr bwMode="auto">
          <a:xfrm>
            <a:off x="4240078" y="1295400"/>
            <a:ext cx="2191098" cy="533400"/>
          </a:xfrm>
          <a:prstGeom prst="roundRect">
            <a:avLst>
              <a:gd name="adj" fmla="val 16667"/>
            </a:avLst>
          </a:prstGeom>
          <a:solidFill>
            <a:srgbClr val="F77C1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r>
              <a:rPr lang="en-US" sz="2800" b="1" dirty="0" smtClean="0">
                <a:solidFill>
                  <a:schemeClr val="bg1"/>
                </a:solidFill>
                <a:latin typeface="+mn-lt"/>
              </a:rPr>
              <a:t>TGS</a:t>
            </a:r>
            <a:endParaRPr lang="en-US" sz="2800" b="1" dirty="0">
              <a:solidFill>
                <a:schemeClr val="bg1"/>
              </a:solidFill>
              <a:latin typeface="+mn-lt"/>
            </a:endParaRPr>
          </a:p>
        </p:txBody>
      </p:sp>
      <p:grpSp>
        <p:nvGrpSpPr>
          <p:cNvPr id="54" name="Group 53"/>
          <p:cNvGrpSpPr/>
          <p:nvPr/>
        </p:nvGrpSpPr>
        <p:grpSpPr>
          <a:xfrm>
            <a:off x="2362200" y="4118938"/>
            <a:ext cx="1058552" cy="1368395"/>
            <a:chOff x="1829901" y="4118937"/>
            <a:chExt cx="1058552" cy="1368395"/>
          </a:xfrm>
        </p:grpSpPr>
        <p:sp>
          <p:nvSpPr>
            <p:cNvPr id="55" name="Rectangle 54"/>
            <p:cNvSpPr/>
            <p:nvPr/>
          </p:nvSpPr>
          <p:spPr bwMode="auto">
            <a:xfrm>
              <a:off x="1841500" y="4964112"/>
              <a:ext cx="1046953" cy="523220"/>
            </a:xfrm>
            <a:prstGeom prst="rect">
              <a:avLst/>
            </a:prstGeom>
          </p:spPr>
          <p:txBody>
            <a:bodyPr wrap="none">
              <a:spAutoFit/>
            </a:bodyPr>
            <a:lstStyle/>
            <a:p>
              <a:pPr>
                <a:defRPr/>
              </a:pPr>
              <a:r>
                <a:rPr lang="en-US" sz="2800" b="1" dirty="0">
                  <a:latin typeface="+mn-lt"/>
                </a:rPr>
                <a:t>Client</a:t>
              </a:r>
            </a:p>
          </p:txBody>
        </p:sp>
        <p:pic>
          <p:nvPicPr>
            <p:cNvPr id="56" name="Picture 40" descr="ICON_Laptop_Q30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29901" y="4118937"/>
              <a:ext cx="760899" cy="83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7" name="Group 56"/>
          <p:cNvGrpSpPr/>
          <p:nvPr/>
        </p:nvGrpSpPr>
        <p:grpSpPr>
          <a:xfrm>
            <a:off x="7101656" y="2935069"/>
            <a:ext cx="1338764" cy="2554307"/>
            <a:chOff x="6949256" y="3276600"/>
            <a:chExt cx="1338764" cy="2554307"/>
          </a:xfrm>
        </p:grpSpPr>
        <p:sp>
          <p:nvSpPr>
            <p:cNvPr id="58" name="Rectangle 57"/>
            <p:cNvSpPr/>
            <p:nvPr/>
          </p:nvSpPr>
          <p:spPr bwMode="auto">
            <a:xfrm>
              <a:off x="6949256" y="4876800"/>
              <a:ext cx="1338764" cy="954107"/>
            </a:xfrm>
            <a:prstGeom prst="rect">
              <a:avLst/>
            </a:prstGeom>
          </p:spPr>
          <p:txBody>
            <a:bodyPr wrap="none">
              <a:spAutoFit/>
            </a:bodyPr>
            <a:lstStyle/>
            <a:p>
              <a:pPr algn="ctr">
                <a:defRPr/>
              </a:pPr>
              <a:r>
                <a:rPr lang="en-US" sz="2800" b="1" dirty="0" smtClean="0">
                  <a:latin typeface="+mn-lt"/>
                </a:rPr>
                <a:t>Service </a:t>
              </a:r>
            </a:p>
            <a:p>
              <a:pPr algn="ctr">
                <a:defRPr/>
              </a:pPr>
              <a:r>
                <a:rPr lang="en-US" sz="2800" b="1" dirty="0" smtClean="0">
                  <a:latin typeface="+mn-lt"/>
                </a:rPr>
                <a:t>Server</a:t>
              </a:r>
              <a:endParaRPr lang="en-US" sz="2800" b="1" dirty="0">
                <a:latin typeface="+mn-lt"/>
              </a:endParaRPr>
            </a:p>
          </p:txBody>
        </p:sp>
        <p:pic>
          <p:nvPicPr>
            <p:cNvPr id="59" name="Picture 7" descr="ICON_Datacenter_wStorage_1up_Q40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58037" y="3276600"/>
              <a:ext cx="842963" cy="164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 name="Group 1"/>
          <p:cNvGrpSpPr/>
          <p:nvPr/>
        </p:nvGrpSpPr>
        <p:grpSpPr>
          <a:xfrm>
            <a:off x="2057400" y="1981199"/>
            <a:ext cx="360363" cy="1792287"/>
            <a:chOff x="2057400" y="1981199"/>
            <a:chExt cx="360363" cy="1792287"/>
          </a:xfrm>
        </p:grpSpPr>
        <p:sp>
          <p:nvSpPr>
            <p:cNvPr id="60" name="Line 211"/>
            <p:cNvSpPr>
              <a:spLocks noChangeShapeType="1"/>
            </p:cNvSpPr>
            <p:nvPr/>
          </p:nvSpPr>
          <p:spPr bwMode="auto">
            <a:xfrm flipH="1" flipV="1">
              <a:off x="2237581" y="1981199"/>
              <a:ext cx="1" cy="1792287"/>
            </a:xfrm>
            <a:prstGeom prst="line">
              <a:avLst/>
            </a:prstGeom>
            <a:noFill/>
            <a:ln w="101600">
              <a:solidFill>
                <a:srgbClr val="00CC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61" name="Oval 210"/>
            <p:cNvSpPr>
              <a:spLocks noChangeArrowheads="1"/>
            </p:cNvSpPr>
            <p:nvPr/>
          </p:nvSpPr>
          <p:spPr bwMode="auto">
            <a:xfrm>
              <a:off x="2057400" y="2735262"/>
              <a:ext cx="360363" cy="360362"/>
            </a:xfrm>
            <a:prstGeom prst="ellipse">
              <a:avLst/>
            </a:prstGeom>
            <a:solidFill>
              <a:srgbClr val="FFCC00"/>
            </a:solidFill>
            <a:ln w="12700">
              <a:solidFill>
                <a:srgbClr val="00B050"/>
              </a:solidFill>
              <a:round/>
              <a:headEnd type="none" w="sm" len="sm"/>
              <a:tailEnd type="none" w="sm" len="sm"/>
            </a:ln>
          </p:spPr>
          <p:txBody>
            <a:bodyPr wrap="none" anchor="ctr"/>
            <a:lstStyle/>
            <a:p>
              <a:pPr algn="ctr"/>
              <a:r>
                <a:rPr lang="it-IT" dirty="0"/>
                <a:t>1</a:t>
              </a:r>
            </a:p>
          </p:txBody>
        </p:sp>
      </p:grpSp>
      <p:grpSp>
        <p:nvGrpSpPr>
          <p:cNvPr id="5" name="Group 4"/>
          <p:cNvGrpSpPr/>
          <p:nvPr/>
        </p:nvGrpSpPr>
        <p:grpSpPr>
          <a:xfrm>
            <a:off x="2252587" y="2122287"/>
            <a:ext cx="979024" cy="1557321"/>
            <a:chOff x="2252587" y="2122287"/>
            <a:chExt cx="979024" cy="1557321"/>
          </a:xfrm>
        </p:grpSpPr>
        <p:sp>
          <p:nvSpPr>
            <p:cNvPr id="64" name="Line 211"/>
            <p:cNvSpPr>
              <a:spLocks noChangeShapeType="1"/>
            </p:cNvSpPr>
            <p:nvPr/>
          </p:nvSpPr>
          <p:spPr bwMode="auto">
            <a:xfrm rot="1929354">
              <a:off x="2252587" y="2122287"/>
              <a:ext cx="979024" cy="1557321"/>
            </a:xfrm>
            <a:prstGeom prst="line">
              <a:avLst/>
            </a:prstGeom>
            <a:noFill/>
            <a:ln w="101600">
              <a:solidFill>
                <a:srgbClr val="FF33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65" name="Oval 210"/>
            <p:cNvSpPr>
              <a:spLocks noChangeArrowheads="1"/>
            </p:cNvSpPr>
            <p:nvPr/>
          </p:nvSpPr>
          <p:spPr bwMode="auto">
            <a:xfrm>
              <a:off x="2561918" y="2743200"/>
              <a:ext cx="360362" cy="360362"/>
            </a:xfrm>
            <a:prstGeom prst="ellipse">
              <a:avLst/>
            </a:prstGeom>
            <a:solidFill>
              <a:srgbClr val="FFCC00"/>
            </a:solidFill>
            <a:ln w="12700">
              <a:solidFill>
                <a:srgbClr val="FF0000"/>
              </a:solidFill>
              <a:round/>
              <a:headEnd type="none" w="sm" len="sm"/>
              <a:tailEnd type="none" w="sm" len="sm"/>
            </a:ln>
          </p:spPr>
          <p:txBody>
            <a:bodyPr wrap="none" anchor="ctr"/>
            <a:lstStyle/>
            <a:p>
              <a:pPr algn="ctr"/>
              <a:r>
                <a:rPr lang="it-IT"/>
                <a:t>2</a:t>
              </a:r>
            </a:p>
          </p:txBody>
        </p:sp>
      </p:grpSp>
      <p:grpSp>
        <p:nvGrpSpPr>
          <p:cNvPr id="6" name="Group 5"/>
          <p:cNvGrpSpPr/>
          <p:nvPr/>
        </p:nvGrpSpPr>
        <p:grpSpPr>
          <a:xfrm>
            <a:off x="3276601" y="2017711"/>
            <a:ext cx="1676400" cy="1802983"/>
            <a:chOff x="3276601" y="2017711"/>
            <a:chExt cx="1676400" cy="1802983"/>
          </a:xfrm>
        </p:grpSpPr>
        <p:sp>
          <p:nvSpPr>
            <p:cNvPr id="67" name="Line 211"/>
            <p:cNvSpPr>
              <a:spLocks noChangeShapeType="1"/>
            </p:cNvSpPr>
            <p:nvPr/>
          </p:nvSpPr>
          <p:spPr bwMode="auto">
            <a:xfrm flipV="1">
              <a:off x="3276601" y="2017711"/>
              <a:ext cx="1676400" cy="1802983"/>
            </a:xfrm>
            <a:prstGeom prst="line">
              <a:avLst/>
            </a:prstGeom>
            <a:noFill/>
            <a:ln w="101600">
              <a:solidFill>
                <a:srgbClr val="00CC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68" name="Oval 210"/>
            <p:cNvSpPr>
              <a:spLocks noChangeArrowheads="1"/>
            </p:cNvSpPr>
            <p:nvPr/>
          </p:nvSpPr>
          <p:spPr bwMode="auto">
            <a:xfrm>
              <a:off x="3906837" y="2771777"/>
              <a:ext cx="360363" cy="360362"/>
            </a:xfrm>
            <a:prstGeom prst="ellipse">
              <a:avLst/>
            </a:prstGeom>
            <a:solidFill>
              <a:srgbClr val="FFCC00"/>
            </a:solidFill>
            <a:ln w="12700">
              <a:solidFill>
                <a:srgbClr val="00B050"/>
              </a:solidFill>
              <a:round/>
              <a:headEnd type="none" w="sm" len="sm"/>
              <a:tailEnd type="none" w="sm" len="sm"/>
            </a:ln>
          </p:spPr>
          <p:txBody>
            <a:bodyPr wrap="none" anchor="ctr"/>
            <a:lstStyle/>
            <a:p>
              <a:pPr algn="ctr"/>
              <a:r>
                <a:rPr lang="it-IT" dirty="0"/>
                <a:t>3</a:t>
              </a:r>
            </a:p>
          </p:txBody>
        </p:sp>
      </p:grpSp>
      <p:grpSp>
        <p:nvGrpSpPr>
          <p:cNvPr id="7" name="Group 6"/>
          <p:cNvGrpSpPr/>
          <p:nvPr/>
        </p:nvGrpSpPr>
        <p:grpSpPr>
          <a:xfrm>
            <a:off x="4306796" y="1826665"/>
            <a:ext cx="510596" cy="2661166"/>
            <a:chOff x="4306796" y="1826665"/>
            <a:chExt cx="510596" cy="2661166"/>
          </a:xfrm>
        </p:grpSpPr>
        <p:sp>
          <p:nvSpPr>
            <p:cNvPr id="69" name="Line 211"/>
            <p:cNvSpPr>
              <a:spLocks noChangeShapeType="1"/>
            </p:cNvSpPr>
            <p:nvPr/>
          </p:nvSpPr>
          <p:spPr bwMode="auto">
            <a:xfrm rot="1929354" flipH="1">
              <a:off x="4306796" y="1826665"/>
              <a:ext cx="510596" cy="2661166"/>
            </a:xfrm>
            <a:prstGeom prst="line">
              <a:avLst/>
            </a:prstGeom>
            <a:noFill/>
            <a:ln w="101600">
              <a:solidFill>
                <a:srgbClr val="FF33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70" name="Oval 210"/>
            <p:cNvSpPr>
              <a:spLocks noChangeArrowheads="1"/>
            </p:cNvSpPr>
            <p:nvPr/>
          </p:nvSpPr>
          <p:spPr bwMode="auto">
            <a:xfrm>
              <a:off x="4343400" y="2992438"/>
              <a:ext cx="360362" cy="360362"/>
            </a:xfrm>
            <a:prstGeom prst="ellipse">
              <a:avLst/>
            </a:prstGeom>
            <a:solidFill>
              <a:srgbClr val="FFCC00"/>
            </a:solidFill>
            <a:ln w="12700">
              <a:solidFill>
                <a:srgbClr val="FF0000"/>
              </a:solidFill>
              <a:round/>
              <a:headEnd type="none" w="sm" len="sm"/>
              <a:tailEnd type="none" w="sm" len="sm"/>
            </a:ln>
          </p:spPr>
          <p:txBody>
            <a:bodyPr wrap="none" anchor="ctr"/>
            <a:lstStyle/>
            <a:p>
              <a:pPr algn="ctr"/>
              <a:r>
                <a:rPr lang="it-IT" dirty="0"/>
                <a:t>4</a:t>
              </a:r>
            </a:p>
          </p:txBody>
        </p:sp>
      </p:grpSp>
      <p:grpSp>
        <p:nvGrpSpPr>
          <p:cNvPr id="8" name="Group 7"/>
          <p:cNvGrpSpPr/>
          <p:nvPr/>
        </p:nvGrpSpPr>
        <p:grpSpPr>
          <a:xfrm>
            <a:off x="3886200" y="4287838"/>
            <a:ext cx="2971800" cy="360362"/>
            <a:chOff x="3886200" y="4287838"/>
            <a:chExt cx="2971800" cy="360362"/>
          </a:xfrm>
        </p:grpSpPr>
        <p:sp>
          <p:nvSpPr>
            <p:cNvPr id="73" name="Line 211"/>
            <p:cNvSpPr>
              <a:spLocks noChangeShapeType="1"/>
            </p:cNvSpPr>
            <p:nvPr/>
          </p:nvSpPr>
          <p:spPr bwMode="auto">
            <a:xfrm>
              <a:off x="3886200" y="4440237"/>
              <a:ext cx="2971800" cy="12481"/>
            </a:xfrm>
            <a:prstGeom prst="line">
              <a:avLst/>
            </a:prstGeom>
            <a:noFill/>
            <a:ln w="101600">
              <a:solidFill>
                <a:srgbClr val="00CC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74" name="Oval 210"/>
            <p:cNvSpPr>
              <a:spLocks noChangeArrowheads="1"/>
            </p:cNvSpPr>
            <p:nvPr/>
          </p:nvSpPr>
          <p:spPr bwMode="auto">
            <a:xfrm>
              <a:off x="5181600" y="4287838"/>
              <a:ext cx="360363" cy="360362"/>
            </a:xfrm>
            <a:prstGeom prst="ellipse">
              <a:avLst/>
            </a:prstGeom>
            <a:solidFill>
              <a:srgbClr val="FFCC00"/>
            </a:solidFill>
            <a:ln w="12700">
              <a:solidFill>
                <a:srgbClr val="00B050"/>
              </a:solidFill>
              <a:round/>
              <a:headEnd type="none" w="sm" len="sm"/>
              <a:tailEnd type="none" w="sm" len="sm"/>
            </a:ln>
          </p:spPr>
          <p:txBody>
            <a:bodyPr wrap="none" anchor="ctr"/>
            <a:lstStyle/>
            <a:p>
              <a:pPr algn="ctr"/>
              <a:r>
                <a:rPr lang="it-IT" dirty="0"/>
                <a:t>5</a:t>
              </a:r>
            </a:p>
          </p:txBody>
        </p:sp>
      </p:grpSp>
      <p:sp>
        <p:nvSpPr>
          <p:cNvPr id="39" name="Rounded Rectangular Callout 38"/>
          <p:cNvSpPr/>
          <p:nvPr/>
        </p:nvSpPr>
        <p:spPr>
          <a:xfrm>
            <a:off x="2742099" y="5499378"/>
            <a:ext cx="4359557" cy="1311086"/>
          </a:xfrm>
          <a:prstGeom prst="wedgeRoundRectCallout">
            <a:avLst>
              <a:gd name="adj1" fmla="val -16686"/>
              <a:gd name="adj2" fmla="val -124104"/>
              <a:gd name="adj3" fmla="val 16667"/>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3600" smtClean="0"/>
              <a:t>Sử dụng ST để yêu cầu phục vụ</a:t>
            </a:r>
            <a:endParaRPr lang="en-US" sz="3600"/>
          </a:p>
        </p:txBody>
      </p:sp>
    </p:spTree>
    <p:extLst>
      <p:ext uri="{BB962C8B-B14F-4D97-AF65-F5344CB8AC3E}">
        <p14:creationId xmlns:p14="http://schemas.microsoft.com/office/powerpoint/2010/main" val="8820096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wipe(down)">
                                      <p:cBhvr>
                                        <p:cTn id="11"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Giao thức Kerberos: Nguyên lý chung</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38</a:t>
            </a:fld>
            <a:endParaRPr lang="ru-RU" dirty="0"/>
          </a:p>
        </p:txBody>
      </p:sp>
      <p:grpSp>
        <p:nvGrpSpPr>
          <p:cNvPr id="42" name="Group 41"/>
          <p:cNvGrpSpPr/>
          <p:nvPr/>
        </p:nvGrpSpPr>
        <p:grpSpPr>
          <a:xfrm>
            <a:off x="63496" y="1023937"/>
            <a:ext cx="6413504" cy="1632883"/>
            <a:chOff x="63496" y="1404937"/>
            <a:chExt cx="6413504" cy="1632883"/>
          </a:xfrm>
        </p:grpSpPr>
        <p:grpSp>
          <p:nvGrpSpPr>
            <p:cNvPr id="43" name="Group 19"/>
            <p:cNvGrpSpPr>
              <a:grpSpLocks/>
            </p:cNvGrpSpPr>
            <p:nvPr/>
          </p:nvGrpSpPr>
          <p:grpSpPr bwMode="auto">
            <a:xfrm>
              <a:off x="1722226" y="1600200"/>
              <a:ext cx="4754774" cy="685800"/>
              <a:chOff x="7086600" y="685800"/>
              <a:chExt cx="1600200" cy="800100"/>
            </a:xfrm>
          </p:grpSpPr>
          <p:sp>
            <p:nvSpPr>
              <p:cNvPr id="48" name="Rounded Rectangle 47"/>
              <p:cNvSpPr/>
              <p:nvPr/>
            </p:nvSpPr>
            <p:spPr bwMode="auto">
              <a:xfrm>
                <a:off x="7086600" y="685800"/>
                <a:ext cx="1600200" cy="800100"/>
              </a:xfrm>
              <a:prstGeom prst="roundRect">
                <a:avLst/>
              </a:prstGeom>
              <a:gradFill>
                <a:gsLst>
                  <a:gs pos="0">
                    <a:srgbClr val="2F97D9"/>
                  </a:gs>
                  <a:gs pos="100000">
                    <a:srgbClr val="8FD1F0"/>
                  </a:gs>
                </a:gsLst>
              </a:gradFill>
              <a:ln w="12700">
                <a:solidFill>
                  <a:srgbClr val="39A5E5"/>
                </a:solidFill>
                <a:headEnd type="none" w="med" len="med"/>
                <a:tailEnd type="none" w="med" len="med"/>
              </a:ln>
              <a:effectLst/>
              <a:scene3d>
                <a:camera prst="orthographicFront"/>
                <a:lightRig rig="threePt" dir="t"/>
              </a:scene3d>
              <a:sp3d>
                <a:bevelT w="25400" h="6350"/>
              </a:sp3d>
            </p:spPr>
            <p:style>
              <a:lnRef idx="1">
                <a:schemeClr val="accent4"/>
              </a:lnRef>
              <a:fillRef idx="3">
                <a:schemeClr val="accent4"/>
              </a:fillRef>
              <a:effectRef idx="2">
                <a:schemeClr val="accent4"/>
              </a:effectRef>
              <a:fontRef idx="minor">
                <a:schemeClr val="lt1"/>
              </a:fontRef>
            </p:style>
            <p:txBody>
              <a:bodyPr anchor="ctr"/>
              <a:lstStyle>
                <a:lvl1pPr eaLnBrk="0" hangingPunct="0">
                  <a:defRPr sz="1600">
                    <a:solidFill>
                      <a:schemeClr val="tx1"/>
                    </a:solidFill>
                    <a:latin typeface="Arial" charset="0"/>
                    <a:cs typeface="Arial" charset="0"/>
                  </a:defRPr>
                </a:lvl1pPr>
                <a:lvl2pPr marL="37931725" indent="-37474525" eaLnBrk="0" hangingPunct="0">
                  <a:defRPr sz="1600">
                    <a:solidFill>
                      <a:schemeClr val="tx1"/>
                    </a:solidFill>
                    <a:latin typeface="Arial" charset="0"/>
                    <a:cs typeface="Arial" charset="0"/>
                  </a:defRPr>
                </a:lvl2pPr>
                <a:lvl3pPr eaLnBrk="0" hangingPunct="0">
                  <a:defRPr sz="1600">
                    <a:solidFill>
                      <a:schemeClr val="tx1"/>
                    </a:solidFill>
                    <a:latin typeface="Arial" charset="0"/>
                    <a:cs typeface="Arial" charset="0"/>
                  </a:defRPr>
                </a:lvl3pPr>
                <a:lvl4pPr eaLnBrk="0" hangingPunct="0">
                  <a:defRPr sz="1600">
                    <a:solidFill>
                      <a:schemeClr val="tx1"/>
                    </a:solidFill>
                    <a:latin typeface="Arial" charset="0"/>
                    <a:cs typeface="Arial" charset="0"/>
                  </a:defRPr>
                </a:lvl4pPr>
                <a:lvl5pPr eaLnBrk="0" hangingPunct="0">
                  <a:defRPr sz="1600">
                    <a:solidFill>
                      <a:schemeClr val="tx1"/>
                    </a:solidFill>
                    <a:latin typeface="Arial" charset="0"/>
                    <a:cs typeface="Arial" charset="0"/>
                  </a:defRPr>
                </a:lvl5pPr>
                <a:lvl6pPr marL="457200" eaLnBrk="0" fontAlgn="base" hangingPunct="0">
                  <a:spcBef>
                    <a:spcPct val="0"/>
                  </a:spcBef>
                  <a:spcAft>
                    <a:spcPct val="0"/>
                  </a:spcAft>
                  <a:defRPr sz="1600">
                    <a:solidFill>
                      <a:schemeClr val="tx1"/>
                    </a:solidFill>
                    <a:latin typeface="Arial" charset="0"/>
                    <a:cs typeface="Arial" charset="0"/>
                  </a:defRPr>
                </a:lvl6pPr>
                <a:lvl7pPr marL="914400" eaLnBrk="0" fontAlgn="base" hangingPunct="0">
                  <a:spcBef>
                    <a:spcPct val="0"/>
                  </a:spcBef>
                  <a:spcAft>
                    <a:spcPct val="0"/>
                  </a:spcAft>
                  <a:defRPr sz="1600">
                    <a:solidFill>
                      <a:schemeClr val="tx1"/>
                    </a:solidFill>
                    <a:latin typeface="Arial" charset="0"/>
                    <a:cs typeface="Arial" charset="0"/>
                  </a:defRPr>
                </a:lvl7pPr>
                <a:lvl8pPr marL="1371600" eaLnBrk="0" fontAlgn="base" hangingPunct="0">
                  <a:spcBef>
                    <a:spcPct val="0"/>
                  </a:spcBef>
                  <a:spcAft>
                    <a:spcPct val="0"/>
                  </a:spcAft>
                  <a:defRPr sz="1600">
                    <a:solidFill>
                      <a:schemeClr val="tx1"/>
                    </a:solidFill>
                    <a:latin typeface="Arial" charset="0"/>
                    <a:cs typeface="Arial" charset="0"/>
                  </a:defRPr>
                </a:lvl8pPr>
                <a:lvl9pPr marL="1828800" eaLnBrk="0" fontAlgn="base" hangingPunct="0">
                  <a:spcBef>
                    <a:spcPct val="0"/>
                  </a:spcBef>
                  <a:spcAft>
                    <a:spcPct val="0"/>
                  </a:spcAft>
                  <a:defRPr sz="1600">
                    <a:solidFill>
                      <a:schemeClr val="tx1"/>
                    </a:solidFill>
                    <a:latin typeface="Arial" charset="0"/>
                    <a:cs typeface="Arial" charset="0"/>
                  </a:defRPr>
                </a:lvl9pPr>
              </a:lstStyle>
              <a:p>
                <a:pPr algn="ctr" eaLnBrk="1" hangingPunct="1"/>
                <a:endParaRPr lang="en-US" sz="1800" dirty="0">
                  <a:solidFill>
                    <a:srgbClr val="FFFFFF"/>
                  </a:solidFill>
                </a:endParaRPr>
              </a:p>
            </p:txBody>
          </p:sp>
          <p:sp>
            <p:nvSpPr>
              <p:cNvPr id="49" name="Freeform 48"/>
              <p:cNvSpPr/>
              <p:nvPr/>
            </p:nvSpPr>
            <p:spPr bwMode="auto">
              <a:xfrm>
                <a:off x="7086600" y="685800"/>
                <a:ext cx="1583448" cy="387586"/>
              </a:xfrm>
              <a:custGeom>
                <a:avLst/>
                <a:gdLst>
                  <a:gd name="connsiteX0" fmla="*/ 1583448 w 1583448"/>
                  <a:gd name="connsiteY0" fmla="*/ 387586 h 387586"/>
                  <a:gd name="connsiteX1" fmla="*/ 1583448 w 1583448"/>
                  <a:gd name="connsiteY1" fmla="*/ 140191 h 387586"/>
                  <a:gd name="connsiteX2" fmla="*/ 1575200 w 1583448"/>
                  <a:gd name="connsiteY2" fmla="*/ 82465 h 387586"/>
                  <a:gd name="connsiteX3" fmla="*/ 1575200 w 1583448"/>
                  <a:gd name="connsiteY3" fmla="*/ 82465 h 387586"/>
                  <a:gd name="connsiteX4" fmla="*/ 1525718 w 1583448"/>
                  <a:gd name="connsiteY4" fmla="*/ 8246 h 387586"/>
                  <a:gd name="connsiteX5" fmla="*/ 1467988 w 1583448"/>
                  <a:gd name="connsiteY5" fmla="*/ 0 h 387586"/>
                  <a:gd name="connsiteX6" fmla="*/ 115459 w 1583448"/>
                  <a:gd name="connsiteY6" fmla="*/ 0 h 387586"/>
                  <a:gd name="connsiteX7" fmla="*/ 57729 w 1583448"/>
                  <a:gd name="connsiteY7" fmla="*/ 16493 h 387586"/>
                  <a:gd name="connsiteX8" fmla="*/ 57729 w 1583448"/>
                  <a:gd name="connsiteY8" fmla="*/ 16493 h 387586"/>
                  <a:gd name="connsiteX9" fmla="*/ 8247 w 1583448"/>
                  <a:gd name="connsiteY9" fmla="*/ 74218 h 387586"/>
                  <a:gd name="connsiteX10" fmla="*/ 8247 w 1583448"/>
                  <a:gd name="connsiteY10" fmla="*/ 74218 h 387586"/>
                  <a:gd name="connsiteX11" fmla="*/ 0 w 1583448"/>
                  <a:gd name="connsiteY11" fmla="*/ 156684 h 387586"/>
                  <a:gd name="connsiteX12" fmla="*/ 0 w 1583448"/>
                  <a:gd name="connsiteY12" fmla="*/ 156684 h 387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3448" h="387586">
                    <a:moveTo>
                      <a:pt x="1583448" y="387586"/>
                    </a:moveTo>
                    <a:lnTo>
                      <a:pt x="1583448" y="140191"/>
                    </a:lnTo>
                    <a:lnTo>
                      <a:pt x="1575200" y="82465"/>
                    </a:lnTo>
                    <a:lnTo>
                      <a:pt x="1575200" y="82465"/>
                    </a:lnTo>
                    <a:lnTo>
                      <a:pt x="1525718" y="8246"/>
                    </a:lnTo>
                    <a:lnTo>
                      <a:pt x="1467988" y="0"/>
                    </a:lnTo>
                    <a:lnTo>
                      <a:pt x="115459" y="0"/>
                    </a:lnTo>
                    <a:lnTo>
                      <a:pt x="57729" y="16493"/>
                    </a:lnTo>
                    <a:lnTo>
                      <a:pt x="57729" y="16493"/>
                    </a:lnTo>
                    <a:lnTo>
                      <a:pt x="8247" y="74218"/>
                    </a:lnTo>
                    <a:lnTo>
                      <a:pt x="8247" y="74218"/>
                    </a:lnTo>
                    <a:lnTo>
                      <a:pt x="0" y="156684"/>
                    </a:lnTo>
                    <a:lnTo>
                      <a:pt x="0" y="156684"/>
                    </a:lnTo>
                  </a:path>
                </a:pathLst>
              </a:custGeom>
              <a:gradFill flip="none" rotWithShape="1">
                <a:gsLst>
                  <a:gs pos="1000">
                    <a:schemeClr val="bg1">
                      <a:alpha val="19000"/>
                    </a:schemeClr>
                  </a:gs>
                  <a:gs pos="100000">
                    <a:schemeClr val="bg1">
                      <a:alpha val="0"/>
                    </a:schemeClr>
                  </a:gs>
                </a:gsLst>
                <a:lin ang="18000000" scaled="0"/>
                <a:tileRect/>
              </a:gradFill>
              <a:ln w="9525" cap="flat" cmpd="sng" algn="ctr">
                <a:noFill/>
                <a:prstDash val="solid"/>
                <a:round/>
                <a:headEnd type="none" w="med" len="med"/>
                <a:tailEnd type="none" w="med" len="med"/>
              </a:ln>
              <a:effectLst/>
            </p:spPr>
            <p:txBody>
              <a:bodyPr anchor="ctr"/>
              <a:lstStyle>
                <a:lvl1pPr eaLnBrk="0" hangingPunct="0">
                  <a:defRPr sz="1600">
                    <a:solidFill>
                      <a:schemeClr val="tx1"/>
                    </a:solidFill>
                    <a:latin typeface="Arial" charset="0"/>
                    <a:cs typeface="Arial" charset="0"/>
                  </a:defRPr>
                </a:lvl1pPr>
                <a:lvl2pPr marL="37931725" indent="-37474525" eaLnBrk="0" hangingPunct="0">
                  <a:defRPr sz="1600">
                    <a:solidFill>
                      <a:schemeClr val="tx1"/>
                    </a:solidFill>
                    <a:latin typeface="Arial" charset="0"/>
                    <a:cs typeface="Arial" charset="0"/>
                  </a:defRPr>
                </a:lvl2pPr>
                <a:lvl3pPr eaLnBrk="0" hangingPunct="0">
                  <a:defRPr sz="1600">
                    <a:solidFill>
                      <a:schemeClr val="tx1"/>
                    </a:solidFill>
                    <a:latin typeface="Arial" charset="0"/>
                    <a:cs typeface="Arial" charset="0"/>
                  </a:defRPr>
                </a:lvl3pPr>
                <a:lvl4pPr eaLnBrk="0" hangingPunct="0">
                  <a:defRPr sz="1600">
                    <a:solidFill>
                      <a:schemeClr val="tx1"/>
                    </a:solidFill>
                    <a:latin typeface="Arial" charset="0"/>
                    <a:cs typeface="Arial" charset="0"/>
                  </a:defRPr>
                </a:lvl4pPr>
                <a:lvl5pPr eaLnBrk="0" hangingPunct="0">
                  <a:defRPr sz="1600">
                    <a:solidFill>
                      <a:schemeClr val="tx1"/>
                    </a:solidFill>
                    <a:latin typeface="Arial" charset="0"/>
                    <a:cs typeface="Arial" charset="0"/>
                  </a:defRPr>
                </a:lvl5pPr>
                <a:lvl6pPr marL="457200" eaLnBrk="0" fontAlgn="base" hangingPunct="0">
                  <a:spcBef>
                    <a:spcPct val="0"/>
                  </a:spcBef>
                  <a:spcAft>
                    <a:spcPct val="0"/>
                  </a:spcAft>
                  <a:defRPr sz="1600">
                    <a:solidFill>
                      <a:schemeClr val="tx1"/>
                    </a:solidFill>
                    <a:latin typeface="Arial" charset="0"/>
                    <a:cs typeface="Arial" charset="0"/>
                  </a:defRPr>
                </a:lvl6pPr>
                <a:lvl7pPr marL="914400" eaLnBrk="0" fontAlgn="base" hangingPunct="0">
                  <a:spcBef>
                    <a:spcPct val="0"/>
                  </a:spcBef>
                  <a:spcAft>
                    <a:spcPct val="0"/>
                  </a:spcAft>
                  <a:defRPr sz="1600">
                    <a:solidFill>
                      <a:schemeClr val="tx1"/>
                    </a:solidFill>
                    <a:latin typeface="Arial" charset="0"/>
                    <a:cs typeface="Arial" charset="0"/>
                  </a:defRPr>
                </a:lvl7pPr>
                <a:lvl8pPr marL="1371600" eaLnBrk="0" fontAlgn="base" hangingPunct="0">
                  <a:spcBef>
                    <a:spcPct val="0"/>
                  </a:spcBef>
                  <a:spcAft>
                    <a:spcPct val="0"/>
                  </a:spcAft>
                  <a:defRPr sz="1600">
                    <a:solidFill>
                      <a:schemeClr val="tx1"/>
                    </a:solidFill>
                    <a:latin typeface="Arial" charset="0"/>
                    <a:cs typeface="Arial" charset="0"/>
                  </a:defRPr>
                </a:lvl8pPr>
                <a:lvl9pPr marL="1828800" eaLnBrk="0" fontAlgn="base" hangingPunct="0">
                  <a:spcBef>
                    <a:spcPct val="0"/>
                  </a:spcBef>
                  <a:spcAft>
                    <a:spcPct val="0"/>
                  </a:spcAft>
                  <a:defRPr sz="1600">
                    <a:solidFill>
                      <a:schemeClr val="tx1"/>
                    </a:solidFill>
                    <a:latin typeface="Arial" charset="0"/>
                    <a:cs typeface="Arial" charset="0"/>
                  </a:defRPr>
                </a:lvl9pPr>
              </a:lstStyle>
              <a:p>
                <a:pPr eaLnBrk="1" hangingPunct="1"/>
                <a:endParaRPr lang="en-US"/>
              </a:p>
            </p:txBody>
          </p:sp>
        </p:grpSp>
        <p:pic>
          <p:nvPicPr>
            <p:cNvPr id="44" name="Picture 4" descr="ICON_VirtTriangle_flat_Q408.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1174354" y="1873647"/>
              <a:ext cx="761999" cy="215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5" name="Group 44"/>
            <p:cNvGrpSpPr/>
            <p:nvPr/>
          </p:nvGrpSpPr>
          <p:grpSpPr>
            <a:xfrm>
              <a:off x="63496" y="1404937"/>
              <a:ext cx="1231904" cy="1632883"/>
              <a:chOff x="63496" y="1404937"/>
              <a:chExt cx="1231904" cy="1632883"/>
            </a:xfrm>
          </p:grpSpPr>
          <p:sp>
            <p:nvSpPr>
              <p:cNvPr id="46" name="Rectangle 45"/>
              <p:cNvSpPr/>
              <p:nvPr/>
            </p:nvSpPr>
            <p:spPr bwMode="auto">
              <a:xfrm>
                <a:off x="305797" y="2514600"/>
                <a:ext cx="798617" cy="523220"/>
              </a:xfrm>
              <a:prstGeom prst="rect">
                <a:avLst/>
              </a:prstGeom>
            </p:spPr>
            <p:txBody>
              <a:bodyPr wrap="none">
                <a:spAutoFit/>
              </a:bodyPr>
              <a:lstStyle/>
              <a:p>
                <a:pPr>
                  <a:defRPr/>
                </a:pPr>
                <a:r>
                  <a:rPr lang="en-US" sz="2800" b="1" dirty="0" smtClean="0">
                    <a:latin typeface="+mn-lt"/>
                  </a:rPr>
                  <a:t>KDC</a:t>
                </a:r>
                <a:endParaRPr lang="en-US" sz="2800" b="1" dirty="0">
                  <a:latin typeface="+mn-lt"/>
                </a:endParaRPr>
              </a:p>
            </p:txBody>
          </p:sp>
          <p:pic>
            <p:nvPicPr>
              <p:cNvPr id="47" name="Picture 21" descr="ICON_BladeServer_Q40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496" y="1404937"/>
                <a:ext cx="1231904" cy="110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51" name="Rectangle 28"/>
          <p:cNvSpPr>
            <a:spLocks noChangeAspect="1" noChangeArrowheads="1"/>
          </p:cNvSpPr>
          <p:nvPr/>
        </p:nvSpPr>
        <p:spPr bwMode="auto">
          <a:xfrm>
            <a:off x="2026437" y="3661737"/>
            <a:ext cx="34438" cy="1014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it-IT"/>
          </a:p>
        </p:txBody>
      </p:sp>
      <p:sp>
        <p:nvSpPr>
          <p:cNvPr id="52" name="Rounded Rectangle 32"/>
          <p:cNvSpPr>
            <a:spLocks noChangeArrowheads="1"/>
          </p:cNvSpPr>
          <p:nvPr/>
        </p:nvSpPr>
        <p:spPr bwMode="auto">
          <a:xfrm>
            <a:off x="1771303" y="1295400"/>
            <a:ext cx="2191098" cy="533400"/>
          </a:xfrm>
          <a:prstGeom prst="roundRect">
            <a:avLst>
              <a:gd name="adj" fmla="val 16667"/>
            </a:avLst>
          </a:prstGeom>
          <a:solidFill>
            <a:srgbClr val="F77C1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r>
              <a:rPr lang="en-US" sz="2800" b="1" dirty="0" smtClean="0">
                <a:solidFill>
                  <a:schemeClr val="bg1"/>
                </a:solidFill>
                <a:latin typeface="+mn-lt"/>
              </a:rPr>
              <a:t>AS</a:t>
            </a:r>
            <a:endParaRPr lang="en-US" sz="2800" b="1" dirty="0">
              <a:solidFill>
                <a:schemeClr val="bg1"/>
              </a:solidFill>
              <a:latin typeface="+mn-lt"/>
            </a:endParaRPr>
          </a:p>
        </p:txBody>
      </p:sp>
      <p:sp>
        <p:nvSpPr>
          <p:cNvPr id="53" name="Rounded Rectangle 33"/>
          <p:cNvSpPr>
            <a:spLocks noChangeArrowheads="1"/>
          </p:cNvSpPr>
          <p:nvPr/>
        </p:nvSpPr>
        <p:spPr bwMode="auto">
          <a:xfrm>
            <a:off x="4240078" y="1295400"/>
            <a:ext cx="2191098" cy="533400"/>
          </a:xfrm>
          <a:prstGeom prst="roundRect">
            <a:avLst>
              <a:gd name="adj" fmla="val 16667"/>
            </a:avLst>
          </a:prstGeom>
          <a:solidFill>
            <a:srgbClr val="F77C1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r>
              <a:rPr lang="en-US" sz="2800" b="1" dirty="0" smtClean="0">
                <a:solidFill>
                  <a:schemeClr val="bg1"/>
                </a:solidFill>
                <a:latin typeface="+mn-lt"/>
              </a:rPr>
              <a:t>TGS</a:t>
            </a:r>
            <a:endParaRPr lang="en-US" sz="2800" b="1" dirty="0">
              <a:solidFill>
                <a:schemeClr val="bg1"/>
              </a:solidFill>
              <a:latin typeface="+mn-lt"/>
            </a:endParaRPr>
          </a:p>
        </p:txBody>
      </p:sp>
      <p:grpSp>
        <p:nvGrpSpPr>
          <p:cNvPr id="54" name="Group 53"/>
          <p:cNvGrpSpPr/>
          <p:nvPr/>
        </p:nvGrpSpPr>
        <p:grpSpPr>
          <a:xfrm>
            <a:off x="2362200" y="4118938"/>
            <a:ext cx="1058552" cy="1368395"/>
            <a:chOff x="1829901" y="4118937"/>
            <a:chExt cx="1058552" cy="1368395"/>
          </a:xfrm>
        </p:grpSpPr>
        <p:sp>
          <p:nvSpPr>
            <p:cNvPr id="55" name="Rectangle 54"/>
            <p:cNvSpPr/>
            <p:nvPr/>
          </p:nvSpPr>
          <p:spPr bwMode="auto">
            <a:xfrm>
              <a:off x="1841500" y="4964112"/>
              <a:ext cx="1046953" cy="523220"/>
            </a:xfrm>
            <a:prstGeom prst="rect">
              <a:avLst/>
            </a:prstGeom>
          </p:spPr>
          <p:txBody>
            <a:bodyPr wrap="none">
              <a:spAutoFit/>
            </a:bodyPr>
            <a:lstStyle/>
            <a:p>
              <a:pPr>
                <a:defRPr/>
              </a:pPr>
              <a:r>
                <a:rPr lang="en-US" sz="2800" b="1" dirty="0">
                  <a:latin typeface="+mn-lt"/>
                </a:rPr>
                <a:t>Client</a:t>
              </a:r>
            </a:p>
          </p:txBody>
        </p:sp>
        <p:pic>
          <p:nvPicPr>
            <p:cNvPr id="56" name="Picture 40" descr="ICON_Laptop_Q30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29901" y="4118937"/>
              <a:ext cx="760899" cy="83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7" name="Group 56"/>
          <p:cNvGrpSpPr/>
          <p:nvPr/>
        </p:nvGrpSpPr>
        <p:grpSpPr>
          <a:xfrm>
            <a:off x="7101656" y="2935069"/>
            <a:ext cx="1338764" cy="2554307"/>
            <a:chOff x="6949256" y="3276600"/>
            <a:chExt cx="1338764" cy="2554307"/>
          </a:xfrm>
        </p:grpSpPr>
        <p:sp>
          <p:nvSpPr>
            <p:cNvPr id="58" name="Rectangle 57"/>
            <p:cNvSpPr/>
            <p:nvPr/>
          </p:nvSpPr>
          <p:spPr bwMode="auto">
            <a:xfrm>
              <a:off x="6949256" y="4876800"/>
              <a:ext cx="1338764" cy="954107"/>
            </a:xfrm>
            <a:prstGeom prst="rect">
              <a:avLst/>
            </a:prstGeom>
          </p:spPr>
          <p:txBody>
            <a:bodyPr wrap="none">
              <a:spAutoFit/>
            </a:bodyPr>
            <a:lstStyle/>
            <a:p>
              <a:pPr algn="ctr">
                <a:defRPr/>
              </a:pPr>
              <a:r>
                <a:rPr lang="en-US" sz="2800" b="1" dirty="0" smtClean="0">
                  <a:latin typeface="+mn-lt"/>
                </a:rPr>
                <a:t>Service </a:t>
              </a:r>
            </a:p>
            <a:p>
              <a:pPr algn="ctr">
                <a:defRPr/>
              </a:pPr>
              <a:r>
                <a:rPr lang="en-US" sz="2800" b="1" dirty="0" smtClean="0">
                  <a:latin typeface="+mn-lt"/>
                </a:rPr>
                <a:t>Server</a:t>
              </a:r>
              <a:endParaRPr lang="en-US" sz="2800" b="1" dirty="0">
                <a:latin typeface="+mn-lt"/>
              </a:endParaRPr>
            </a:p>
          </p:txBody>
        </p:sp>
        <p:pic>
          <p:nvPicPr>
            <p:cNvPr id="59" name="Picture 7" descr="ICON_Datacenter_wStorage_1up_Q40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58037" y="3276600"/>
              <a:ext cx="842963" cy="164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 name="Group 1"/>
          <p:cNvGrpSpPr/>
          <p:nvPr/>
        </p:nvGrpSpPr>
        <p:grpSpPr>
          <a:xfrm>
            <a:off x="2057400" y="1981199"/>
            <a:ext cx="360363" cy="1792287"/>
            <a:chOff x="2057400" y="1981199"/>
            <a:chExt cx="360363" cy="1792287"/>
          </a:xfrm>
        </p:grpSpPr>
        <p:sp>
          <p:nvSpPr>
            <p:cNvPr id="60" name="Line 211"/>
            <p:cNvSpPr>
              <a:spLocks noChangeShapeType="1"/>
            </p:cNvSpPr>
            <p:nvPr/>
          </p:nvSpPr>
          <p:spPr bwMode="auto">
            <a:xfrm flipH="1" flipV="1">
              <a:off x="2237581" y="1981199"/>
              <a:ext cx="1" cy="1792287"/>
            </a:xfrm>
            <a:prstGeom prst="line">
              <a:avLst/>
            </a:prstGeom>
            <a:noFill/>
            <a:ln w="101600">
              <a:solidFill>
                <a:srgbClr val="00CC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61" name="Oval 210"/>
            <p:cNvSpPr>
              <a:spLocks noChangeArrowheads="1"/>
            </p:cNvSpPr>
            <p:nvPr/>
          </p:nvSpPr>
          <p:spPr bwMode="auto">
            <a:xfrm>
              <a:off x="2057400" y="2735262"/>
              <a:ext cx="360363" cy="360362"/>
            </a:xfrm>
            <a:prstGeom prst="ellipse">
              <a:avLst/>
            </a:prstGeom>
            <a:solidFill>
              <a:srgbClr val="FFCC00"/>
            </a:solidFill>
            <a:ln w="12700">
              <a:solidFill>
                <a:srgbClr val="00B050"/>
              </a:solidFill>
              <a:round/>
              <a:headEnd type="none" w="sm" len="sm"/>
              <a:tailEnd type="none" w="sm" len="sm"/>
            </a:ln>
          </p:spPr>
          <p:txBody>
            <a:bodyPr wrap="none" anchor="ctr"/>
            <a:lstStyle/>
            <a:p>
              <a:pPr algn="ctr"/>
              <a:r>
                <a:rPr lang="it-IT" dirty="0"/>
                <a:t>1</a:t>
              </a:r>
            </a:p>
          </p:txBody>
        </p:sp>
      </p:grpSp>
      <p:grpSp>
        <p:nvGrpSpPr>
          <p:cNvPr id="5" name="Group 4"/>
          <p:cNvGrpSpPr/>
          <p:nvPr/>
        </p:nvGrpSpPr>
        <p:grpSpPr>
          <a:xfrm>
            <a:off x="2252587" y="2122287"/>
            <a:ext cx="979024" cy="1557321"/>
            <a:chOff x="2252587" y="2122287"/>
            <a:chExt cx="979024" cy="1557321"/>
          </a:xfrm>
        </p:grpSpPr>
        <p:sp>
          <p:nvSpPr>
            <p:cNvPr id="64" name="Line 211"/>
            <p:cNvSpPr>
              <a:spLocks noChangeShapeType="1"/>
            </p:cNvSpPr>
            <p:nvPr/>
          </p:nvSpPr>
          <p:spPr bwMode="auto">
            <a:xfrm rot="1929354">
              <a:off x="2252587" y="2122287"/>
              <a:ext cx="979024" cy="1557321"/>
            </a:xfrm>
            <a:prstGeom prst="line">
              <a:avLst/>
            </a:prstGeom>
            <a:noFill/>
            <a:ln w="101600">
              <a:solidFill>
                <a:srgbClr val="FF33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65" name="Oval 210"/>
            <p:cNvSpPr>
              <a:spLocks noChangeArrowheads="1"/>
            </p:cNvSpPr>
            <p:nvPr/>
          </p:nvSpPr>
          <p:spPr bwMode="auto">
            <a:xfrm>
              <a:off x="2561918" y="2743200"/>
              <a:ext cx="360362" cy="360362"/>
            </a:xfrm>
            <a:prstGeom prst="ellipse">
              <a:avLst/>
            </a:prstGeom>
            <a:solidFill>
              <a:srgbClr val="FFCC00"/>
            </a:solidFill>
            <a:ln w="12700">
              <a:solidFill>
                <a:srgbClr val="FF0000"/>
              </a:solidFill>
              <a:round/>
              <a:headEnd type="none" w="sm" len="sm"/>
              <a:tailEnd type="none" w="sm" len="sm"/>
            </a:ln>
          </p:spPr>
          <p:txBody>
            <a:bodyPr wrap="none" anchor="ctr"/>
            <a:lstStyle/>
            <a:p>
              <a:pPr algn="ctr"/>
              <a:r>
                <a:rPr lang="it-IT"/>
                <a:t>2</a:t>
              </a:r>
            </a:p>
          </p:txBody>
        </p:sp>
      </p:grpSp>
      <p:grpSp>
        <p:nvGrpSpPr>
          <p:cNvPr id="6" name="Group 5"/>
          <p:cNvGrpSpPr/>
          <p:nvPr/>
        </p:nvGrpSpPr>
        <p:grpSpPr>
          <a:xfrm>
            <a:off x="3276601" y="2017711"/>
            <a:ext cx="1676400" cy="1802983"/>
            <a:chOff x="3276601" y="2017711"/>
            <a:chExt cx="1676400" cy="1802983"/>
          </a:xfrm>
        </p:grpSpPr>
        <p:sp>
          <p:nvSpPr>
            <p:cNvPr id="67" name="Line 211"/>
            <p:cNvSpPr>
              <a:spLocks noChangeShapeType="1"/>
            </p:cNvSpPr>
            <p:nvPr/>
          </p:nvSpPr>
          <p:spPr bwMode="auto">
            <a:xfrm flipV="1">
              <a:off x="3276601" y="2017711"/>
              <a:ext cx="1676400" cy="1802983"/>
            </a:xfrm>
            <a:prstGeom prst="line">
              <a:avLst/>
            </a:prstGeom>
            <a:noFill/>
            <a:ln w="101600">
              <a:solidFill>
                <a:srgbClr val="00CC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68" name="Oval 210"/>
            <p:cNvSpPr>
              <a:spLocks noChangeArrowheads="1"/>
            </p:cNvSpPr>
            <p:nvPr/>
          </p:nvSpPr>
          <p:spPr bwMode="auto">
            <a:xfrm>
              <a:off x="3906837" y="2771777"/>
              <a:ext cx="360363" cy="360362"/>
            </a:xfrm>
            <a:prstGeom prst="ellipse">
              <a:avLst/>
            </a:prstGeom>
            <a:solidFill>
              <a:srgbClr val="FFCC00"/>
            </a:solidFill>
            <a:ln w="12700">
              <a:solidFill>
                <a:srgbClr val="00B050"/>
              </a:solidFill>
              <a:round/>
              <a:headEnd type="none" w="sm" len="sm"/>
              <a:tailEnd type="none" w="sm" len="sm"/>
            </a:ln>
          </p:spPr>
          <p:txBody>
            <a:bodyPr wrap="none" anchor="ctr"/>
            <a:lstStyle/>
            <a:p>
              <a:pPr algn="ctr"/>
              <a:r>
                <a:rPr lang="it-IT" dirty="0"/>
                <a:t>3</a:t>
              </a:r>
            </a:p>
          </p:txBody>
        </p:sp>
      </p:grpSp>
      <p:grpSp>
        <p:nvGrpSpPr>
          <p:cNvPr id="7" name="Group 6"/>
          <p:cNvGrpSpPr/>
          <p:nvPr/>
        </p:nvGrpSpPr>
        <p:grpSpPr>
          <a:xfrm>
            <a:off x="4306796" y="1826665"/>
            <a:ext cx="510596" cy="2661166"/>
            <a:chOff x="4306796" y="1826665"/>
            <a:chExt cx="510596" cy="2661166"/>
          </a:xfrm>
        </p:grpSpPr>
        <p:sp>
          <p:nvSpPr>
            <p:cNvPr id="69" name="Line 211"/>
            <p:cNvSpPr>
              <a:spLocks noChangeShapeType="1"/>
            </p:cNvSpPr>
            <p:nvPr/>
          </p:nvSpPr>
          <p:spPr bwMode="auto">
            <a:xfrm rot="1929354" flipH="1">
              <a:off x="4306796" y="1826665"/>
              <a:ext cx="510596" cy="2661166"/>
            </a:xfrm>
            <a:prstGeom prst="line">
              <a:avLst/>
            </a:prstGeom>
            <a:noFill/>
            <a:ln w="101600">
              <a:solidFill>
                <a:srgbClr val="FF33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70" name="Oval 210"/>
            <p:cNvSpPr>
              <a:spLocks noChangeArrowheads="1"/>
            </p:cNvSpPr>
            <p:nvPr/>
          </p:nvSpPr>
          <p:spPr bwMode="auto">
            <a:xfrm>
              <a:off x="4343400" y="2992438"/>
              <a:ext cx="360362" cy="360362"/>
            </a:xfrm>
            <a:prstGeom prst="ellipse">
              <a:avLst/>
            </a:prstGeom>
            <a:solidFill>
              <a:srgbClr val="FFCC00"/>
            </a:solidFill>
            <a:ln w="12700">
              <a:solidFill>
                <a:srgbClr val="FF0000"/>
              </a:solidFill>
              <a:round/>
              <a:headEnd type="none" w="sm" len="sm"/>
              <a:tailEnd type="none" w="sm" len="sm"/>
            </a:ln>
          </p:spPr>
          <p:txBody>
            <a:bodyPr wrap="none" anchor="ctr"/>
            <a:lstStyle/>
            <a:p>
              <a:pPr algn="ctr"/>
              <a:r>
                <a:rPr lang="it-IT" dirty="0"/>
                <a:t>4</a:t>
              </a:r>
            </a:p>
          </p:txBody>
        </p:sp>
      </p:grpSp>
      <p:grpSp>
        <p:nvGrpSpPr>
          <p:cNvPr id="8" name="Group 7"/>
          <p:cNvGrpSpPr/>
          <p:nvPr/>
        </p:nvGrpSpPr>
        <p:grpSpPr>
          <a:xfrm>
            <a:off x="3886200" y="4287838"/>
            <a:ext cx="2971800" cy="360362"/>
            <a:chOff x="3886200" y="4287838"/>
            <a:chExt cx="2971800" cy="360362"/>
          </a:xfrm>
        </p:grpSpPr>
        <p:sp>
          <p:nvSpPr>
            <p:cNvPr id="73" name="Line 211"/>
            <p:cNvSpPr>
              <a:spLocks noChangeShapeType="1"/>
            </p:cNvSpPr>
            <p:nvPr/>
          </p:nvSpPr>
          <p:spPr bwMode="auto">
            <a:xfrm>
              <a:off x="3886200" y="4440237"/>
              <a:ext cx="2971800" cy="12481"/>
            </a:xfrm>
            <a:prstGeom prst="line">
              <a:avLst/>
            </a:prstGeom>
            <a:noFill/>
            <a:ln w="101600">
              <a:solidFill>
                <a:srgbClr val="00CC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74" name="Oval 210"/>
            <p:cNvSpPr>
              <a:spLocks noChangeArrowheads="1"/>
            </p:cNvSpPr>
            <p:nvPr/>
          </p:nvSpPr>
          <p:spPr bwMode="auto">
            <a:xfrm>
              <a:off x="5181600" y="4287838"/>
              <a:ext cx="360363" cy="360362"/>
            </a:xfrm>
            <a:prstGeom prst="ellipse">
              <a:avLst/>
            </a:prstGeom>
            <a:solidFill>
              <a:srgbClr val="FFCC00"/>
            </a:solidFill>
            <a:ln w="12700">
              <a:solidFill>
                <a:srgbClr val="00B050"/>
              </a:solidFill>
              <a:round/>
              <a:headEnd type="none" w="sm" len="sm"/>
              <a:tailEnd type="none" w="sm" len="sm"/>
            </a:ln>
          </p:spPr>
          <p:txBody>
            <a:bodyPr wrap="none" anchor="ctr"/>
            <a:lstStyle/>
            <a:p>
              <a:pPr algn="ctr"/>
              <a:r>
                <a:rPr lang="it-IT" dirty="0"/>
                <a:t>5</a:t>
              </a:r>
            </a:p>
          </p:txBody>
        </p:sp>
      </p:grpSp>
      <p:grpSp>
        <p:nvGrpSpPr>
          <p:cNvPr id="9" name="Group 8"/>
          <p:cNvGrpSpPr/>
          <p:nvPr/>
        </p:nvGrpSpPr>
        <p:grpSpPr>
          <a:xfrm>
            <a:off x="4106415" y="4177640"/>
            <a:ext cx="2455169" cy="1535152"/>
            <a:chOff x="4106415" y="4177640"/>
            <a:chExt cx="2455169" cy="1535152"/>
          </a:xfrm>
        </p:grpSpPr>
        <p:sp>
          <p:nvSpPr>
            <p:cNvPr id="75" name="Line 211"/>
            <p:cNvSpPr>
              <a:spLocks noChangeShapeType="1"/>
            </p:cNvSpPr>
            <p:nvPr/>
          </p:nvSpPr>
          <p:spPr bwMode="auto">
            <a:xfrm rot="1929354" flipH="1">
              <a:off x="4106415" y="4177640"/>
              <a:ext cx="2455169" cy="1535152"/>
            </a:xfrm>
            <a:prstGeom prst="line">
              <a:avLst/>
            </a:prstGeom>
            <a:noFill/>
            <a:ln w="101600">
              <a:solidFill>
                <a:srgbClr val="FF33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76" name="Oval 210"/>
            <p:cNvSpPr>
              <a:spLocks noChangeArrowheads="1"/>
            </p:cNvSpPr>
            <p:nvPr/>
          </p:nvSpPr>
          <p:spPr bwMode="auto">
            <a:xfrm>
              <a:off x="5181600" y="4745038"/>
              <a:ext cx="360362" cy="360362"/>
            </a:xfrm>
            <a:prstGeom prst="ellipse">
              <a:avLst/>
            </a:prstGeom>
            <a:solidFill>
              <a:srgbClr val="FFCC00"/>
            </a:solidFill>
            <a:ln w="12700">
              <a:solidFill>
                <a:srgbClr val="FF0000"/>
              </a:solidFill>
              <a:round/>
              <a:headEnd type="none" w="sm" len="sm"/>
              <a:tailEnd type="none" w="sm" len="sm"/>
            </a:ln>
          </p:spPr>
          <p:txBody>
            <a:bodyPr wrap="none" anchor="ctr"/>
            <a:lstStyle/>
            <a:p>
              <a:pPr algn="ctr"/>
              <a:r>
                <a:rPr lang="it-IT" dirty="0"/>
                <a:t>6</a:t>
              </a:r>
            </a:p>
          </p:txBody>
        </p:sp>
      </p:grpSp>
      <p:sp>
        <p:nvSpPr>
          <p:cNvPr id="39" name="Rounded Rectangular Callout 38"/>
          <p:cNvSpPr/>
          <p:nvPr/>
        </p:nvSpPr>
        <p:spPr>
          <a:xfrm>
            <a:off x="2742099" y="5499378"/>
            <a:ext cx="4359557" cy="1311086"/>
          </a:xfrm>
          <a:prstGeom prst="wedgeRoundRectCallout">
            <a:avLst>
              <a:gd name="adj1" fmla="val 12422"/>
              <a:gd name="adj2" fmla="val -81404"/>
              <a:gd name="adj3" fmla="val 16667"/>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3600" smtClean="0"/>
              <a:t>Đáp ứng yêu cầu</a:t>
            </a:r>
            <a:endParaRPr lang="en-US" sz="3600"/>
          </a:p>
        </p:txBody>
      </p:sp>
    </p:spTree>
    <p:extLst>
      <p:ext uri="{BB962C8B-B14F-4D97-AF65-F5344CB8AC3E}">
        <p14:creationId xmlns:p14="http://schemas.microsoft.com/office/powerpoint/2010/main" val="31766626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right)">
                                      <p:cBhvr>
                                        <p:cTn id="7" dur="500"/>
                                        <p:tgtEl>
                                          <p:spTgt spid="9"/>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wipe(down)">
                                      <p:cBhvr>
                                        <p:cTn id="11"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Giao thức </a:t>
            </a:r>
            <a:r>
              <a:rPr lang="en-US" smtClean="0"/>
              <a:t>Kerberos: Các thông điệp</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39</a:t>
            </a:fld>
            <a:endParaRPr lang="ru-RU" dirty="0"/>
          </a:p>
        </p:txBody>
      </p:sp>
      <p:grpSp>
        <p:nvGrpSpPr>
          <p:cNvPr id="4" name="Group 3"/>
          <p:cNvGrpSpPr/>
          <p:nvPr/>
        </p:nvGrpSpPr>
        <p:grpSpPr>
          <a:xfrm>
            <a:off x="2420730" y="921973"/>
            <a:ext cx="6431174" cy="1632883"/>
            <a:chOff x="1722226" y="1377585"/>
            <a:chExt cx="6431174" cy="1632883"/>
          </a:xfrm>
        </p:grpSpPr>
        <p:grpSp>
          <p:nvGrpSpPr>
            <p:cNvPr id="5" name="Group 19"/>
            <p:cNvGrpSpPr>
              <a:grpSpLocks/>
            </p:cNvGrpSpPr>
            <p:nvPr/>
          </p:nvGrpSpPr>
          <p:grpSpPr bwMode="auto">
            <a:xfrm>
              <a:off x="1722226" y="1600200"/>
              <a:ext cx="4754774" cy="685800"/>
              <a:chOff x="7086600" y="685800"/>
              <a:chExt cx="1600200" cy="800100"/>
            </a:xfrm>
          </p:grpSpPr>
          <p:sp>
            <p:nvSpPr>
              <p:cNvPr id="10" name="Rounded Rectangle 9"/>
              <p:cNvSpPr/>
              <p:nvPr/>
            </p:nvSpPr>
            <p:spPr bwMode="auto">
              <a:xfrm>
                <a:off x="7086600" y="685800"/>
                <a:ext cx="1600200" cy="800100"/>
              </a:xfrm>
              <a:prstGeom prst="roundRect">
                <a:avLst/>
              </a:prstGeom>
              <a:gradFill>
                <a:gsLst>
                  <a:gs pos="0">
                    <a:srgbClr val="2F97D9"/>
                  </a:gs>
                  <a:gs pos="100000">
                    <a:srgbClr val="8FD1F0"/>
                  </a:gs>
                </a:gsLst>
              </a:gradFill>
              <a:ln w="12700">
                <a:solidFill>
                  <a:srgbClr val="39A5E5"/>
                </a:solidFill>
                <a:headEnd type="none" w="med" len="med"/>
                <a:tailEnd type="none" w="med" len="med"/>
              </a:ln>
              <a:effectLst/>
              <a:scene3d>
                <a:camera prst="orthographicFront"/>
                <a:lightRig rig="threePt" dir="t"/>
              </a:scene3d>
              <a:sp3d>
                <a:bevelT w="25400" h="6350"/>
              </a:sp3d>
            </p:spPr>
            <p:style>
              <a:lnRef idx="1">
                <a:schemeClr val="accent4"/>
              </a:lnRef>
              <a:fillRef idx="3">
                <a:schemeClr val="accent4"/>
              </a:fillRef>
              <a:effectRef idx="2">
                <a:schemeClr val="accent4"/>
              </a:effectRef>
              <a:fontRef idx="minor">
                <a:schemeClr val="lt1"/>
              </a:fontRef>
            </p:style>
            <p:txBody>
              <a:bodyPr anchor="ctr"/>
              <a:lstStyle>
                <a:lvl1pPr eaLnBrk="0" hangingPunct="0">
                  <a:defRPr sz="1600">
                    <a:solidFill>
                      <a:schemeClr val="tx1"/>
                    </a:solidFill>
                    <a:latin typeface="Arial" charset="0"/>
                    <a:cs typeface="Arial" charset="0"/>
                  </a:defRPr>
                </a:lvl1pPr>
                <a:lvl2pPr marL="37931725" indent="-37474525" eaLnBrk="0" hangingPunct="0">
                  <a:defRPr sz="1600">
                    <a:solidFill>
                      <a:schemeClr val="tx1"/>
                    </a:solidFill>
                    <a:latin typeface="Arial" charset="0"/>
                    <a:cs typeface="Arial" charset="0"/>
                  </a:defRPr>
                </a:lvl2pPr>
                <a:lvl3pPr eaLnBrk="0" hangingPunct="0">
                  <a:defRPr sz="1600">
                    <a:solidFill>
                      <a:schemeClr val="tx1"/>
                    </a:solidFill>
                    <a:latin typeface="Arial" charset="0"/>
                    <a:cs typeface="Arial" charset="0"/>
                  </a:defRPr>
                </a:lvl3pPr>
                <a:lvl4pPr eaLnBrk="0" hangingPunct="0">
                  <a:defRPr sz="1600">
                    <a:solidFill>
                      <a:schemeClr val="tx1"/>
                    </a:solidFill>
                    <a:latin typeface="Arial" charset="0"/>
                    <a:cs typeface="Arial" charset="0"/>
                  </a:defRPr>
                </a:lvl4pPr>
                <a:lvl5pPr eaLnBrk="0" hangingPunct="0">
                  <a:defRPr sz="1600">
                    <a:solidFill>
                      <a:schemeClr val="tx1"/>
                    </a:solidFill>
                    <a:latin typeface="Arial" charset="0"/>
                    <a:cs typeface="Arial" charset="0"/>
                  </a:defRPr>
                </a:lvl5pPr>
                <a:lvl6pPr marL="457200" eaLnBrk="0" fontAlgn="base" hangingPunct="0">
                  <a:spcBef>
                    <a:spcPct val="0"/>
                  </a:spcBef>
                  <a:spcAft>
                    <a:spcPct val="0"/>
                  </a:spcAft>
                  <a:defRPr sz="1600">
                    <a:solidFill>
                      <a:schemeClr val="tx1"/>
                    </a:solidFill>
                    <a:latin typeface="Arial" charset="0"/>
                    <a:cs typeface="Arial" charset="0"/>
                  </a:defRPr>
                </a:lvl6pPr>
                <a:lvl7pPr marL="914400" eaLnBrk="0" fontAlgn="base" hangingPunct="0">
                  <a:spcBef>
                    <a:spcPct val="0"/>
                  </a:spcBef>
                  <a:spcAft>
                    <a:spcPct val="0"/>
                  </a:spcAft>
                  <a:defRPr sz="1600">
                    <a:solidFill>
                      <a:schemeClr val="tx1"/>
                    </a:solidFill>
                    <a:latin typeface="Arial" charset="0"/>
                    <a:cs typeface="Arial" charset="0"/>
                  </a:defRPr>
                </a:lvl7pPr>
                <a:lvl8pPr marL="1371600" eaLnBrk="0" fontAlgn="base" hangingPunct="0">
                  <a:spcBef>
                    <a:spcPct val="0"/>
                  </a:spcBef>
                  <a:spcAft>
                    <a:spcPct val="0"/>
                  </a:spcAft>
                  <a:defRPr sz="1600">
                    <a:solidFill>
                      <a:schemeClr val="tx1"/>
                    </a:solidFill>
                    <a:latin typeface="Arial" charset="0"/>
                    <a:cs typeface="Arial" charset="0"/>
                  </a:defRPr>
                </a:lvl8pPr>
                <a:lvl9pPr marL="1828800" eaLnBrk="0" fontAlgn="base" hangingPunct="0">
                  <a:spcBef>
                    <a:spcPct val="0"/>
                  </a:spcBef>
                  <a:spcAft>
                    <a:spcPct val="0"/>
                  </a:spcAft>
                  <a:defRPr sz="1600">
                    <a:solidFill>
                      <a:schemeClr val="tx1"/>
                    </a:solidFill>
                    <a:latin typeface="Arial" charset="0"/>
                    <a:cs typeface="Arial" charset="0"/>
                  </a:defRPr>
                </a:lvl9pPr>
              </a:lstStyle>
              <a:p>
                <a:pPr algn="ctr" eaLnBrk="1" hangingPunct="1"/>
                <a:endParaRPr lang="en-US" sz="2800" dirty="0">
                  <a:solidFill>
                    <a:srgbClr val="FFFFFF"/>
                  </a:solidFill>
                </a:endParaRPr>
              </a:p>
            </p:txBody>
          </p:sp>
          <p:sp>
            <p:nvSpPr>
              <p:cNvPr id="11" name="Freeform 10"/>
              <p:cNvSpPr/>
              <p:nvPr/>
            </p:nvSpPr>
            <p:spPr bwMode="auto">
              <a:xfrm>
                <a:off x="7086600" y="685800"/>
                <a:ext cx="1583448" cy="387586"/>
              </a:xfrm>
              <a:custGeom>
                <a:avLst/>
                <a:gdLst>
                  <a:gd name="connsiteX0" fmla="*/ 1583448 w 1583448"/>
                  <a:gd name="connsiteY0" fmla="*/ 387586 h 387586"/>
                  <a:gd name="connsiteX1" fmla="*/ 1583448 w 1583448"/>
                  <a:gd name="connsiteY1" fmla="*/ 140191 h 387586"/>
                  <a:gd name="connsiteX2" fmla="*/ 1575200 w 1583448"/>
                  <a:gd name="connsiteY2" fmla="*/ 82465 h 387586"/>
                  <a:gd name="connsiteX3" fmla="*/ 1575200 w 1583448"/>
                  <a:gd name="connsiteY3" fmla="*/ 82465 h 387586"/>
                  <a:gd name="connsiteX4" fmla="*/ 1525718 w 1583448"/>
                  <a:gd name="connsiteY4" fmla="*/ 8246 h 387586"/>
                  <a:gd name="connsiteX5" fmla="*/ 1467988 w 1583448"/>
                  <a:gd name="connsiteY5" fmla="*/ 0 h 387586"/>
                  <a:gd name="connsiteX6" fmla="*/ 115459 w 1583448"/>
                  <a:gd name="connsiteY6" fmla="*/ 0 h 387586"/>
                  <a:gd name="connsiteX7" fmla="*/ 57729 w 1583448"/>
                  <a:gd name="connsiteY7" fmla="*/ 16493 h 387586"/>
                  <a:gd name="connsiteX8" fmla="*/ 57729 w 1583448"/>
                  <a:gd name="connsiteY8" fmla="*/ 16493 h 387586"/>
                  <a:gd name="connsiteX9" fmla="*/ 8247 w 1583448"/>
                  <a:gd name="connsiteY9" fmla="*/ 74218 h 387586"/>
                  <a:gd name="connsiteX10" fmla="*/ 8247 w 1583448"/>
                  <a:gd name="connsiteY10" fmla="*/ 74218 h 387586"/>
                  <a:gd name="connsiteX11" fmla="*/ 0 w 1583448"/>
                  <a:gd name="connsiteY11" fmla="*/ 156684 h 387586"/>
                  <a:gd name="connsiteX12" fmla="*/ 0 w 1583448"/>
                  <a:gd name="connsiteY12" fmla="*/ 156684 h 387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3448" h="387586">
                    <a:moveTo>
                      <a:pt x="1583448" y="387586"/>
                    </a:moveTo>
                    <a:lnTo>
                      <a:pt x="1583448" y="140191"/>
                    </a:lnTo>
                    <a:lnTo>
                      <a:pt x="1575200" y="82465"/>
                    </a:lnTo>
                    <a:lnTo>
                      <a:pt x="1575200" y="82465"/>
                    </a:lnTo>
                    <a:lnTo>
                      <a:pt x="1525718" y="8246"/>
                    </a:lnTo>
                    <a:lnTo>
                      <a:pt x="1467988" y="0"/>
                    </a:lnTo>
                    <a:lnTo>
                      <a:pt x="115459" y="0"/>
                    </a:lnTo>
                    <a:lnTo>
                      <a:pt x="57729" y="16493"/>
                    </a:lnTo>
                    <a:lnTo>
                      <a:pt x="57729" y="16493"/>
                    </a:lnTo>
                    <a:lnTo>
                      <a:pt x="8247" y="74218"/>
                    </a:lnTo>
                    <a:lnTo>
                      <a:pt x="8247" y="74218"/>
                    </a:lnTo>
                    <a:lnTo>
                      <a:pt x="0" y="156684"/>
                    </a:lnTo>
                    <a:lnTo>
                      <a:pt x="0" y="156684"/>
                    </a:lnTo>
                  </a:path>
                </a:pathLst>
              </a:custGeom>
              <a:gradFill flip="none" rotWithShape="1">
                <a:gsLst>
                  <a:gs pos="1000">
                    <a:schemeClr val="bg1">
                      <a:alpha val="19000"/>
                    </a:schemeClr>
                  </a:gs>
                  <a:gs pos="100000">
                    <a:schemeClr val="bg1">
                      <a:alpha val="0"/>
                    </a:schemeClr>
                  </a:gs>
                </a:gsLst>
                <a:lin ang="18000000" scaled="0"/>
                <a:tileRect/>
              </a:gradFill>
              <a:ln w="9525" cap="flat" cmpd="sng" algn="ctr">
                <a:noFill/>
                <a:prstDash val="solid"/>
                <a:round/>
                <a:headEnd type="none" w="med" len="med"/>
                <a:tailEnd type="none" w="med" len="med"/>
              </a:ln>
              <a:effectLst/>
            </p:spPr>
            <p:txBody>
              <a:bodyPr anchor="ctr"/>
              <a:lstStyle>
                <a:lvl1pPr eaLnBrk="0" hangingPunct="0">
                  <a:defRPr sz="1600">
                    <a:solidFill>
                      <a:schemeClr val="tx1"/>
                    </a:solidFill>
                    <a:latin typeface="Arial" charset="0"/>
                    <a:cs typeface="Arial" charset="0"/>
                  </a:defRPr>
                </a:lvl1pPr>
                <a:lvl2pPr marL="37931725" indent="-37474525" eaLnBrk="0" hangingPunct="0">
                  <a:defRPr sz="1600">
                    <a:solidFill>
                      <a:schemeClr val="tx1"/>
                    </a:solidFill>
                    <a:latin typeface="Arial" charset="0"/>
                    <a:cs typeface="Arial" charset="0"/>
                  </a:defRPr>
                </a:lvl2pPr>
                <a:lvl3pPr eaLnBrk="0" hangingPunct="0">
                  <a:defRPr sz="1600">
                    <a:solidFill>
                      <a:schemeClr val="tx1"/>
                    </a:solidFill>
                    <a:latin typeface="Arial" charset="0"/>
                    <a:cs typeface="Arial" charset="0"/>
                  </a:defRPr>
                </a:lvl3pPr>
                <a:lvl4pPr eaLnBrk="0" hangingPunct="0">
                  <a:defRPr sz="1600">
                    <a:solidFill>
                      <a:schemeClr val="tx1"/>
                    </a:solidFill>
                    <a:latin typeface="Arial" charset="0"/>
                    <a:cs typeface="Arial" charset="0"/>
                  </a:defRPr>
                </a:lvl4pPr>
                <a:lvl5pPr eaLnBrk="0" hangingPunct="0">
                  <a:defRPr sz="1600">
                    <a:solidFill>
                      <a:schemeClr val="tx1"/>
                    </a:solidFill>
                    <a:latin typeface="Arial" charset="0"/>
                    <a:cs typeface="Arial" charset="0"/>
                  </a:defRPr>
                </a:lvl5pPr>
                <a:lvl6pPr marL="457200" eaLnBrk="0" fontAlgn="base" hangingPunct="0">
                  <a:spcBef>
                    <a:spcPct val="0"/>
                  </a:spcBef>
                  <a:spcAft>
                    <a:spcPct val="0"/>
                  </a:spcAft>
                  <a:defRPr sz="1600">
                    <a:solidFill>
                      <a:schemeClr val="tx1"/>
                    </a:solidFill>
                    <a:latin typeface="Arial" charset="0"/>
                    <a:cs typeface="Arial" charset="0"/>
                  </a:defRPr>
                </a:lvl6pPr>
                <a:lvl7pPr marL="914400" eaLnBrk="0" fontAlgn="base" hangingPunct="0">
                  <a:spcBef>
                    <a:spcPct val="0"/>
                  </a:spcBef>
                  <a:spcAft>
                    <a:spcPct val="0"/>
                  </a:spcAft>
                  <a:defRPr sz="1600">
                    <a:solidFill>
                      <a:schemeClr val="tx1"/>
                    </a:solidFill>
                    <a:latin typeface="Arial" charset="0"/>
                    <a:cs typeface="Arial" charset="0"/>
                  </a:defRPr>
                </a:lvl7pPr>
                <a:lvl8pPr marL="1371600" eaLnBrk="0" fontAlgn="base" hangingPunct="0">
                  <a:spcBef>
                    <a:spcPct val="0"/>
                  </a:spcBef>
                  <a:spcAft>
                    <a:spcPct val="0"/>
                  </a:spcAft>
                  <a:defRPr sz="1600">
                    <a:solidFill>
                      <a:schemeClr val="tx1"/>
                    </a:solidFill>
                    <a:latin typeface="Arial" charset="0"/>
                    <a:cs typeface="Arial" charset="0"/>
                  </a:defRPr>
                </a:lvl8pPr>
                <a:lvl9pPr marL="1828800" eaLnBrk="0" fontAlgn="base" hangingPunct="0">
                  <a:spcBef>
                    <a:spcPct val="0"/>
                  </a:spcBef>
                  <a:spcAft>
                    <a:spcPct val="0"/>
                  </a:spcAft>
                  <a:defRPr sz="1600">
                    <a:solidFill>
                      <a:schemeClr val="tx1"/>
                    </a:solidFill>
                    <a:latin typeface="Arial" charset="0"/>
                    <a:cs typeface="Arial" charset="0"/>
                  </a:defRPr>
                </a:lvl9pPr>
              </a:lstStyle>
              <a:p>
                <a:pPr eaLnBrk="1" hangingPunct="1"/>
                <a:endParaRPr lang="en-US" sz="2800"/>
              </a:p>
            </p:txBody>
          </p:sp>
        </p:grpSp>
        <p:pic>
          <p:nvPicPr>
            <p:cNvPr id="6" name="Picture 4" descr="ICON_VirtTriangle_flat_Q408.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6267050" y="1873647"/>
              <a:ext cx="761999" cy="215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6"/>
            <p:cNvGrpSpPr/>
            <p:nvPr/>
          </p:nvGrpSpPr>
          <p:grpSpPr>
            <a:xfrm>
              <a:off x="6921496" y="1377585"/>
              <a:ext cx="1231904" cy="1632883"/>
              <a:chOff x="6921496" y="1377585"/>
              <a:chExt cx="1231904" cy="1632883"/>
            </a:xfrm>
          </p:grpSpPr>
          <p:sp>
            <p:nvSpPr>
              <p:cNvPr id="8" name="Rectangle 7"/>
              <p:cNvSpPr/>
              <p:nvPr/>
            </p:nvSpPr>
            <p:spPr bwMode="auto">
              <a:xfrm>
                <a:off x="7163797" y="2487248"/>
                <a:ext cx="798617" cy="523220"/>
              </a:xfrm>
              <a:prstGeom prst="rect">
                <a:avLst/>
              </a:prstGeom>
            </p:spPr>
            <p:txBody>
              <a:bodyPr wrap="none">
                <a:spAutoFit/>
              </a:bodyPr>
              <a:lstStyle/>
              <a:p>
                <a:pPr>
                  <a:defRPr/>
                </a:pPr>
                <a:r>
                  <a:rPr lang="en-US" sz="2800" b="1" dirty="0" smtClean="0">
                    <a:latin typeface="+mn-lt"/>
                  </a:rPr>
                  <a:t>KDC</a:t>
                </a:r>
                <a:endParaRPr lang="en-US" sz="2800" b="1" dirty="0">
                  <a:latin typeface="+mn-lt"/>
                </a:endParaRPr>
              </a:p>
            </p:txBody>
          </p:sp>
          <p:pic>
            <p:nvPicPr>
              <p:cNvPr id="9" name="Picture 21" descr="ICON_BladeServer_Q40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21496" y="1377585"/>
                <a:ext cx="1231904" cy="110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12" name="Rectangle 28"/>
          <p:cNvSpPr>
            <a:spLocks noChangeAspect="1" noChangeArrowheads="1"/>
          </p:cNvSpPr>
          <p:nvPr/>
        </p:nvSpPr>
        <p:spPr bwMode="auto">
          <a:xfrm>
            <a:off x="2724941" y="3587125"/>
            <a:ext cx="34438" cy="1014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it-IT"/>
          </a:p>
        </p:txBody>
      </p:sp>
      <p:sp>
        <p:nvSpPr>
          <p:cNvPr id="13" name="Rounded Rectangle 32"/>
          <p:cNvSpPr>
            <a:spLocks noChangeArrowheads="1"/>
          </p:cNvSpPr>
          <p:nvPr/>
        </p:nvSpPr>
        <p:spPr bwMode="auto">
          <a:xfrm>
            <a:off x="2469807" y="1220788"/>
            <a:ext cx="2191098" cy="533400"/>
          </a:xfrm>
          <a:prstGeom prst="roundRect">
            <a:avLst>
              <a:gd name="adj" fmla="val 16667"/>
            </a:avLst>
          </a:prstGeom>
          <a:solidFill>
            <a:srgbClr val="F77C1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r>
              <a:rPr lang="en-US" sz="2800" b="1" dirty="0" smtClean="0">
                <a:solidFill>
                  <a:schemeClr val="bg1"/>
                </a:solidFill>
                <a:latin typeface="+mn-lt"/>
              </a:rPr>
              <a:t>AS</a:t>
            </a:r>
            <a:endParaRPr lang="en-US" sz="2800" b="1" dirty="0">
              <a:solidFill>
                <a:schemeClr val="bg1"/>
              </a:solidFill>
              <a:latin typeface="+mn-lt"/>
            </a:endParaRPr>
          </a:p>
        </p:txBody>
      </p:sp>
      <p:sp>
        <p:nvSpPr>
          <p:cNvPr id="14" name="Rounded Rectangle 33"/>
          <p:cNvSpPr>
            <a:spLocks noChangeArrowheads="1"/>
          </p:cNvSpPr>
          <p:nvPr/>
        </p:nvSpPr>
        <p:spPr bwMode="auto">
          <a:xfrm>
            <a:off x="4938582" y="1220788"/>
            <a:ext cx="2191098" cy="533400"/>
          </a:xfrm>
          <a:prstGeom prst="roundRect">
            <a:avLst>
              <a:gd name="adj" fmla="val 16667"/>
            </a:avLst>
          </a:prstGeom>
          <a:solidFill>
            <a:srgbClr val="F77C1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r>
              <a:rPr lang="en-US" sz="2800" b="1" dirty="0" smtClean="0">
                <a:solidFill>
                  <a:schemeClr val="bg1"/>
                </a:solidFill>
                <a:latin typeface="+mn-lt"/>
              </a:rPr>
              <a:t>TGS</a:t>
            </a:r>
            <a:endParaRPr lang="en-US" sz="2800" b="1" dirty="0">
              <a:solidFill>
                <a:schemeClr val="bg1"/>
              </a:solidFill>
              <a:latin typeface="+mn-lt"/>
            </a:endParaRPr>
          </a:p>
        </p:txBody>
      </p:sp>
      <p:grpSp>
        <p:nvGrpSpPr>
          <p:cNvPr id="15" name="Group 14"/>
          <p:cNvGrpSpPr/>
          <p:nvPr/>
        </p:nvGrpSpPr>
        <p:grpSpPr>
          <a:xfrm>
            <a:off x="3036080" y="3404062"/>
            <a:ext cx="1058552" cy="1368395"/>
            <a:chOff x="1829901" y="4118937"/>
            <a:chExt cx="1058552" cy="1368395"/>
          </a:xfrm>
        </p:grpSpPr>
        <p:sp>
          <p:nvSpPr>
            <p:cNvPr id="16" name="Rectangle 15"/>
            <p:cNvSpPr/>
            <p:nvPr/>
          </p:nvSpPr>
          <p:spPr bwMode="auto">
            <a:xfrm>
              <a:off x="1841500" y="4964112"/>
              <a:ext cx="1046953" cy="523220"/>
            </a:xfrm>
            <a:prstGeom prst="rect">
              <a:avLst/>
            </a:prstGeom>
          </p:spPr>
          <p:txBody>
            <a:bodyPr wrap="none">
              <a:spAutoFit/>
            </a:bodyPr>
            <a:lstStyle/>
            <a:p>
              <a:pPr>
                <a:defRPr/>
              </a:pPr>
              <a:r>
                <a:rPr lang="en-US" sz="2800" b="1" dirty="0">
                  <a:latin typeface="+mn-lt"/>
                </a:rPr>
                <a:t>Client</a:t>
              </a:r>
            </a:p>
          </p:txBody>
        </p:sp>
        <p:pic>
          <p:nvPicPr>
            <p:cNvPr id="17" name="Picture 40" descr="ICON_Laptop_Q30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29901" y="4118937"/>
              <a:ext cx="760899" cy="83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8" name="Group 17"/>
          <p:cNvGrpSpPr/>
          <p:nvPr/>
        </p:nvGrpSpPr>
        <p:grpSpPr>
          <a:xfrm>
            <a:off x="7800160" y="2860457"/>
            <a:ext cx="1338764" cy="2554307"/>
            <a:chOff x="6949256" y="3276600"/>
            <a:chExt cx="1338764" cy="2554307"/>
          </a:xfrm>
        </p:grpSpPr>
        <p:sp>
          <p:nvSpPr>
            <p:cNvPr id="19" name="Rectangle 18"/>
            <p:cNvSpPr/>
            <p:nvPr/>
          </p:nvSpPr>
          <p:spPr bwMode="auto">
            <a:xfrm>
              <a:off x="6949256" y="4876800"/>
              <a:ext cx="1338764" cy="954107"/>
            </a:xfrm>
            <a:prstGeom prst="rect">
              <a:avLst/>
            </a:prstGeom>
          </p:spPr>
          <p:txBody>
            <a:bodyPr wrap="none">
              <a:spAutoFit/>
            </a:bodyPr>
            <a:lstStyle/>
            <a:p>
              <a:pPr algn="ctr">
                <a:defRPr/>
              </a:pPr>
              <a:r>
                <a:rPr lang="en-US" sz="2800" b="1" dirty="0" smtClean="0">
                  <a:latin typeface="+mn-lt"/>
                </a:rPr>
                <a:t>Service </a:t>
              </a:r>
            </a:p>
            <a:p>
              <a:pPr algn="ctr">
                <a:defRPr/>
              </a:pPr>
              <a:r>
                <a:rPr lang="en-US" sz="2800" b="1" dirty="0" smtClean="0">
                  <a:latin typeface="+mn-lt"/>
                </a:rPr>
                <a:t>Server</a:t>
              </a:r>
              <a:endParaRPr lang="en-US" sz="2800" b="1" dirty="0">
                <a:latin typeface="+mn-lt"/>
              </a:endParaRPr>
            </a:p>
          </p:txBody>
        </p:sp>
        <p:pic>
          <p:nvPicPr>
            <p:cNvPr id="20" name="Picture 7" descr="ICON_Datacenter_wStorage_1up_Q40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58037" y="3276600"/>
              <a:ext cx="842963" cy="164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6386" name="Picture 2" descr="Image result for use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06213" y="3694494"/>
            <a:ext cx="900826" cy="900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74925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lnSpcReduction="20000"/>
          </a:bodyPr>
          <a:lstStyle/>
          <a:p>
            <a:pPr marL="742950" indent="-742950">
              <a:buFont typeface="+mj-lt"/>
              <a:buAutoNum type="arabicPeriod"/>
            </a:pPr>
            <a:r>
              <a:rPr lang="vi-VN" smtClean="0"/>
              <a:t>Giáo trình "Giao thức an toàn mạng máy tính"// Chương 2 "</a:t>
            </a:r>
            <a:r>
              <a:rPr lang="vi-VN" b="1" smtClean="0"/>
              <a:t>Các giao thức xác thực</a:t>
            </a:r>
            <a:r>
              <a:rPr lang="vi-VN" smtClean="0"/>
              <a:t>"</a:t>
            </a:r>
          </a:p>
          <a:p>
            <a:pPr marL="742950" indent="-742950">
              <a:buFont typeface="+mj-lt"/>
              <a:buAutoNum type="arabicPeriod"/>
            </a:pPr>
            <a:r>
              <a:rPr lang="vi-VN" smtClean="0"/>
              <a:t>"</a:t>
            </a:r>
            <a:r>
              <a:rPr lang="vi-VN" b="1" smtClean="0"/>
              <a:t>Authentication </a:t>
            </a:r>
            <a:r>
              <a:rPr lang="vi-VN" b="1"/>
              <a:t>and Identity </a:t>
            </a:r>
            <a:r>
              <a:rPr lang="vi-VN" b="1" smtClean="0"/>
              <a:t>Protocols</a:t>
            </a:r>
            <a:r>
              <a:rPr lang="vi-VN" smtClean="0"/>
              <a:t>", </a:t>
            </a:r>
            <a:r>
              <a:rPr lang="vi-VN"/>
              <a:t>https://goo.gl/aWuGxb</a:t>
            </a:r>
            <a:endParaRPr lang="vi-VN" smtClean="0"/>
          </a:p>
          <a:p>
            <a:pPr marL="742950" indent="-742950">
              <a:buFont typeface="+mj-lt"/>
              <a:buAutoNum type="arabicPeriod"/>
            </a:pPr>
            <a:r>
              <a:rPr lang="en-US"/>
              <a:t>William Stalling, </a:t>
            </a:r>
            <a:r>
              <a:rPr lang="en-US" b="1"/>
              <a:t>Cryptography and Network Security Principles and Practice (5e)</a:t>
            </a:r>
            <a:r>
              <a:rPr lang="vi-VN" b="1"/>
              <a:t>//</a:t>
            </a:r>
            <a:r>
              <a:rPr lang="en-US" b="1"/>
              <a:t>Chapter 15.3</a:t>
            </a:r>
            <a:r>
              <a:rPr lang="en-US"/>
              <a:t>, Prentice Hall, 2011</a:t>
            </a:r>
          </a:p>
          <a:p>
            <a:pPr marL="742950" indent="-742950">
              <a:buFont typeface="+mj-lt"/>
              <a:buAutoNum type="arabicPeriod"/>
            </a:pPr>
            <a:r>
              <a:rPr lang="en-US" smtClean="0"/>
              <a:t>Dirk </a:t>
            </a:r>
            <a:r>
              <a:rPr lang="en-US"/>
              <a:t>van er Walt, </a:t>
            </a:r>
            <a:r>
              <a:rPr lang="en-US" b="1"/>
              <a:t>FreeRADIUS Beginner's Guide</a:t>
            </a:r>
            <a:r>
              <a:rPr lang="en-US"/>
              <a:t>, Pack Publishing, </a:t>
            </a:r>
            <a:r>
              <a:rPr lang="en-US" smtClean="0"/>
              <a:t>2011</a:t>
            </a:r>
            <a:endParaRPr lang="en-US"/>
          </a:p>
        </p:txBody>
      </p:sp>
      <p:sp>
        <p:nvSpPr>
          <p:cNvPr id="3" name="Title 2"/>
          <p:cNvSpPr>
            <a:spLocks noGrp="1"/>
          </p:cNvSpPr>
          <p:nvPr>
            <p:ph type="title"/>
          </p:nvPr>
        </p:nvSpPr>
        <p:spPr/>
        <p:txBody>
          <a:bodyPr/>
          <a:lstStyle/>
          <a:p>
            <a:r>
              <a:rPr lang="vi-VN" smtClean="0"/>
              <a:t>Tài liệu tham khảo</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4</a:t>
            </a:fld>
            <a:endParaRPr lang="ru-RU" dirty="0"/>
          </a:p>
        </p:txBody>
      </p:sp>
    </p:spTree>
    <p:extLst>
      <p:ext uri="{BB962C8B-B14F-4D97-AF65-F5344CB8AC3E}">
        <p14:creationId xmlns:p14="http://schemas.microsoft.com/office/powerpoint/2010/main" val="313800106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Giao thức </a:t>
            </a:r>
            <a:r>
              <a:rPr lang="en-US" smtClean="0"/>
              <a:t>Kerberos: Các thông điệp</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40</a:t>
            </a:fld>
            <a:endParaRPr lang="ru-RU" dirty="0"/>
          </a:p>
        </p:txBody>
      </p:sp>
      <p:grpSp>
        <p:nvGrpSpPr>
          <p:cNvPr id="4" name="Group 3"/>
          <p:cNvGrpSpPr/>
          <p:nvPr/>
        </p:nvGrpSpPr>
        <p:grpSpPr>
          <a:xfrm>
            <a:off x="2420730" y="921973"/>
            <a:ext cx="6431174" cy="1632883"/>
            <a:chOff x="1722226" y="1377585"/>
            <a:chExt cx="6431174" cy="1632883"/>
          </a:xfrm>
        </p:grpSpPr>
        <p:grpSp>
          <p:nvGrpSpPr>
            <p:cNvPr id="5" name="Group 19"/>
            <p:cNvGrpSpPr>
              <a:grpSpLocks/>
            </p:cNvGrpSpPr>
            <p:nvPr/>
          </p:nvGrpSpPr>
          <p:grpSpPr bwMode="auto">
            <a:xfrm>
              <a:off x="1722226" y="1600200"/>
              <a:ext cx="4754774" cy="685800"/>
              <a:chOff x="7086600" y="685800"/>
              <a:chExt cx="1600200" cy="800100"/>
            </a:xfrm>
          </p:grpSpPr>
          <p:sp>
            <p:nvSpPr>
              <p:cNvPr id="10" name="Rounded Rectangle 9"/>
              <p:cNvSpPr/>
              <p:nvPr/>
            </p:nvSpPr>
            <p:spPr bwMode="auto">
              <a:xfrm>
                <a:off x="7086600" y="685800"/>
                <a:ext cx="1600200" cy="800100"/>
              </a:xfrm>
              <a:prstGeom prst="roundRect">
                <a:avLst/>
              </a:prstGeom>
              <a:gradFill>
                <a:gsLst>
                  <a:gs pos="0">
                    <a:srgbClr val="2F97D9"/>
                  </a:gs>
                  <a:gs pos="100000">
                    <a:srgbClr val="8FD1F0"/>
                  </a:gs>
                </a:gsLst>
              </a:gradFill>
              <a:ln w="12700">
                <a:solidFill>
                  <a:srgbClr val="39A5E5"/>
                </a:solidFill>
                <a:headEnd type="none" w="med" len="med"/>
                <a:tailEnd type="none" w="med" len="med"/>
              </a:ln>
              <a:effectLst/>
              <a:scene3d>
                <a:camera prst="orthographicFront"/>
                <a:lightRig rig="threePt" dir="t"/>
              </a:scene3d>
              <a:sp3d>
                <a:bevelT w="25400" h="6350"/>
              </a:sp3d>
            </p:spPr>
            <p:style>
              <a:lnRef idx="1">
                <a:schemeClr val="accent4"/>
              </a:lnRef>
              <a:fillRef idx="3">
                <a:schemeClr val="accent4"/>
              </a:fillRef>
              <a:effectRef idx="2">
                <a:schemeClr val="accent4"/>
              </a:effectRef>
              <a:fontRef idx="minor">
                <a:schemeClr val="lt1"/>
              </a:fontRef>
            </p:style>
            <p:txBody>
              <a:bodyPr anchor="ctr"/>
              <a:lstStyle>
                <a:lvl1pPr eaLnBrk="0" hangingPunct="0">
                  <a:defRPr sz="1600">
                    <a:solidFill>
                      <a:schemeClr val="tx1"/>
                    </a:solidFill>
                    <a:latin typeface="Arial" charset="0"/>
                    <a:cs typeface="Arial" charset="0"/>
                  </a:defRPr>
                </a:lvl1pPr>
                <a:lvl2pPr marL="37931725" indent="-37474525" eaLnBrk="0" hangingPunct="0">
                  <a:defRPr sz="1600">
                    <a:solidFill>
                      <a:schemeClr val="tx1"/>
                    </a:solidFill>
                    <a:latin typeface="Arial" charset="0"/>
                    <a:cs typeface="Arial" charset="0"/>
                  </a:defRPr>
                </a:lvl2pPr>
                <a:lvl3pPr eaLnBrk="0" hangingPunct="0">
                  <a:defRPr sz="1600">
                    <a:solidFill>
                      <a:schemeClr val="tx1"/>
                    </a:solidFill>
                    <a:latin typeface="Arial" charset="0"/>
                    <a:cs typeface="Arial" charset="0"/>
                  </a:defRPr>
                </a:lvl3pPr>
                <a:lvl4pPr eaLnBrk="0" hangingPunct="0">
                  <a:defRPr sz="1600">
                    <a:solidFill>
                      <a:schemeClr val="tx1"/>
                    </a:solidFill>
                    <a:latin typeface="Arial" charset="0"/>
                    <a:cs typeface="Arial" charset="0"/>
                  </a:defRPr>
                </a:lvl4pPr>
                <a:lvl5pPr eaLnBrk="0" hangingPunct="0">
                  <a:defRPr sz="1600">
                    <a:solidFill>
                      <a:schemeClr val="tx1"/>
                    </a:solidFill>
                    <a:latin typeface="Arial" charset="0"/>
                    <a:cs typeface="Arial" charset="0"/>
                  </a:defRPr>
                </a:lvl5pPr>
                <a:lvl6pPr marL="457200" eaLnBrk="0" fontAlgn="base" hangingPunct="0">
                  <a:spcBef>
                    <a:spcPct val="0"/>
                  </a:spcBef>
                  <a:spcAft>
                    <a:spcPct val="0"/>
                  </a:spcAft>
                  <a:defRPr sz="1600">
                    <a:solidFill>
                      <a:schemeClr val="tx1"/>
                    </a:solidFill>
                    <a:latin typeface="Arial" charset="0"/>
                    <a:cs typeface="Arial" charset="0"/>
                  </a:defRPr>
                </a:lvl6pPr>
                <a:lvl7pPr marL="914400" eaLnBrk="0" fontAlgn="base" hangingPunct="0">
                  <a:spcBef>
                    <a:spcPct val="0"/>
                  </a:spcBef>
                  <a:spcAft>
                    <a:spcPct val="0"/>
                  </a:spcAft>
                  <a:defRPr sz="1600">
                    <a:solidFill>
                      <a:schemeClr val="tx1"/>
                    </a:solidFill>
                    <a:latin typeface="Arial" charset="0"/>
                    <a:cs typeface="Arial" charset="0"/>
                  </a:defRPr>
                </a:lvl7pPr>
                <a:lvl8pPr marL="1371600" eaLnBrk="0" fontAlgn="base" hangingPunct="0">
                  <a:spcBef>
                    <a:spcPct val="0"/>
                  </a:spcBef>
                  <a:spcAft>
                    <a:spcPct val="0"/>
                  </a:spcAft>
                  <a:defRPr sz="1600">
                    <a:solidFill>
                      <a:schemeClr val="tx1"/>
                    </a:solidFill>
                    <a:latin typeface="Arial" charset="0"/>
                    <a:cs typeface="Arial" charset="0"/>
                  </a:defRPr>
                </a:lvl8pPr>
                <a:lvl9pPr marL="1828800" eaLnBrk="0" fontAlgn="base" hangingPunct="0">
                  <a:spcBef>
                    <a:spcPct val="0"/>
                  </a:spcBef>
                  <a:spcAft>
                    <a:spcPct val="0"/>
                  </a:spcAft>
                  <a:defRPr sz="1600">
                    <a:solidFill>
                      <a:schemeClr val="tx1"/>
                    </a:solidFill>
                    <a:latin typeface="Arial" charset="0"/>
                    <a:cs typeface="Arial" charset="0"/>
                  </a:defRPr>
                </a:lvl9pPr>
              </a:lstStyle>
              <a:p>
                <a:pPr algn="ctr" eaLnBrk="1" hangingPunct="1"/>
                <a:endParaRPr lang="en-US" sz="2800" dirty="0">
                  <a:solidFill>
                    <a:srgbClr val="FFFFFF"/>
                  </a:solidFill>
                </a:endParaRPr>
              </a:p>
            </p:txBody>
          </p:sp>
          <p:sp>
            <p:nvSpPr>
              <p:cNvPr id="11" name="Freeform 10"/>
              <p:cNvSpPr/>
              <p:nvPr/>
            </p:nvSpPr>
            <p:spPr bwMode="auto">
              <a:xfrm>
                <a:off x="7086600" y="685800"/>
                <a:ext cx="1583448" cy="387586"/>
              </a:xfrm>
              <a:custGeom>
                <a:avLst/>
                <a:gdLst>
                  <a:gd name="connsiteX0" fmla="*/ 1583448 w 1583448"/>
                  <a:gd name="connsiteY0" fmla="*/ 387586 h 387586"/>
                  <a:gd name="connsiteX1" fmla="*/ 1583448 w 1583448"/>
                  <a:gd name="connsiteY1" fmla="*/ 140191 h 387586"/>
                  <a:gd name="connsiteX2" fmla="*/ 1575200 w 1583448"/>
                  <a:gd name="connsiteY2" fmla="*/ 82465 h 387586"/>
                  <a:gd name="connsiteX3" fmla="*/ 1575200 w 1583448"/>
                  <a:gd name="connsiteY3" fmla="*/ 82465 h 387586"/>
                  <a:gd name="connsiteX4" fmla="*/ 1525718 w 1583448"/>
                  <a:gd name="connsiteY4" fmla="*/ 8246 h 387586"/>
                  <a:gd name="connsiteX5" fmla="*/ 1467988 w 1583448"/>
                  <a:gd name="connsiteY5" fmla="*/ 0 h 387586"/>
                  <a:gd name="connsiteX6" fmla="*/ 115459 w 1583448"/>
                  <a:gd name="connsiteY6" fmla="*/ 0 h 387586"/>
                  <a:gd name="connsiteX7" fmla="*/ 57729 w 1583448"/>
                  <a:gd name="connsiteY7" fmla="*/ 16493 h 387586"/>
                  <a:gd name="connsiteX8" fmla="*/ 57729 w 1583448"/>
                  <a:gd name="connsiteY8" fmla="*/ 16493 h 387586"/>
                  <a:gd name="connsiteX9" fmla="*/ 8247 w 1583448"/>
                  <a:gd name="connsiteY9" fmla="*/ 74218 h 387586"/>
                  <a:gd name="connsiteX10" fmla="*/ 8247 w 1583448"/>
                  <a:gd name="connsiteY10" fmla="*/ 74218 h 387586"/>
                  <a:gd name="connsiteX11" fmla="*/ 0 w 1583448"/>
                  <a:gd name="connsiteY11" fmla="*/ 156684 h 387586"/>
                  <a:gd name="connsiteX12" fmla="*/ 0 w 1583448"/>
                  <a:gd name="connsiteY12" fmla="*/ 156684 h 387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3448" h="387586">
                    <a:moveTo>
                      <a:pt x="1583448" y="387586"/>
                    </a:moveTo>
                    <a:lnTo>
                      <a:pt x="1583448" y="140191"/>
                    </a:lnTo>
                    <a:lnTo>
                      <a:pt x="1575200" y="82465"/>
                    </a:lnTo>
                    <a:lnTo>
                      <a:pt x="1575200" y="82465"/>
                    </a:lnTo>
                    <a:lnTo>
                      <a:pt x="1525718" y="8246"/>
                    </a:lnTo>
                    <a:lnTo>
                      <a:pt x="1467988" y="0"/>
                    </a:lnTo>
                    <a:lnTo>
                      <a:pt x="115459" y="0"/>
                    </a:lnTo>
                    <a:lnTo>
                      <a:pt x="57729" y="16493"/>
                    </a:lnTo>
                    <a:lnTo>
                      <a:pt x="57729" y="16493"/>
                    </a:lnTo>
                    <a:lnTo>
                      <a:pt x="8247" y="74218"/>
                    </a:lnTo>
                    <a:lnTo>
                      <a:pt x="8247" y="74218"/>
                    </a:lnTo>
                    <a:lnTo>
                      <a:pt x="0" y="156684"/>
                    </a:lnTo>
                    <a:lnTo>
                      <a:pt x="0" y="156684"/>
                    </a:lnTo>
                  </a:path>
                </a:pathLst>
              </a:custGeom>
              <a:gradFill flip="none" rotWithShape="1">
                <a:gsLst>
                  <a:gs pos="1000">
                    <a:schemeClr val="bg1">
                      <a:alpha val="19000"/>
                    </a:schemeClr>
                  </a:gs>
                  <a:gs pos="100000">
                    <a:schemeClr val="bg1">
                      <a:alpha val="0"/>
                    </a:schemeClr>
                  </a:gs>
                </a:gsLst>
                <a:lin ang="18000000" scaled="0"/>
                <a:tileRect/>
              </a:gradFill>
              <a:ln w="9525" cap="flat" cmpd="sng" algn="ctr">
                <a:noFill/>
                <a:prstDash val="solid"/>
                <a:round/>
                <a:headEnd type="none" w="med" len="med"/>
                <a:tailEnd type="none" w="med" len="med"/>
              </a:ln>
              <a:effectLst/>
            </p:spPr>
            <p:txBody>
              <a:bodyPr anchor="ctr"/>
              <a:lstStyle>
                <a:lvl1pPr eaLnBrk="0" hangingPunct="0">
                  <a:defRPr sz="1600">
                    <a:solidFill>
                      <a:schemeClr val="tx1"/>
                    </a:solidFill>
                    <a:latin typeface="Arial" charset="0"/>
                    <a:cs typeface="Arial" charset="0"/>
                  </a:defRPr>
                </a:lvl1pPr>
                <a:lvl2pPr marL="37931725" indent="-37474525" eaLnBrk="0" hangingPunct="0">
                  <a:defRPr sz="1600">
                    <a:solidFill>
                      <a:schemeClr val="tx1"/>
                    </a:solidFill>
                    <a:latin typeface="Arial" charset="0"/>
                    <a:cs typeface="Arial" charset="0"/>
                  </a:defRPr>
                </a:lvl2pPr>
                <a:lvl3pPr eaLnBrk="0" hangingPunct="0">
                  <a:defRPr sz="1600">
                    <a:solidFill>
                      <a:schemeClr val="tx1"/>
                    </a:solidFill>
                    <a:latin typeface="Arial" charset="0"/>
                    <a:cs typeface="Arial" charset="0"/>
                  </a:defRPr>
                </a:lvl3pPr>
                <a:lvl4pPr eaLnBrk="0" hangingPunct="0">
                  <a:defRPr sz="1600">
                    <a:solidFill>
                      <a:schemeClr val="tx1"/>
                    </a:solidFill>
                    <a:latin typeface="Arial" charset="0"/>
                    <a:cs typeface="Arial" charset="0"/>
                  </a:defRPr>
                </a:lvl4pPr>
                <a:lvl5pPr eaLnBrk="0" hangingPunct="0">
                  <a:defRPr sz="1600">
                    <a:solidFill>
                      <a:schemeClr val="tx1"/>
                    </a:solidFill>
                    <a:latin typeface="Arial" charset="0"/>
                    <a:cs typeface="Arial" charset="0"/>
                  </a:defRPr>
                </a:lvl5pPr>
                <a:lvl6pPr marL="457200" eaLnBrk="0" fontAlgn="base" hangingPunct="0">
                  <a:spcBef>
                    <a:spcPct val="0"/>
                  </a:spcBef>
                  <a:spcAft>
                    <a:spcPct val="0"/>
                  </a:spcAft>
                  <a:defRPr sz="1600">
                    <a:solidFill>
                      <a:schemeClr val="tx1"/>
                    </a:solidFill>
                    <a:latin typeface="Arial" charset="0"/>
                    <a:cs typeface="Arial" charset="0"/>
                  </a:defRPr>
                </a:lvl6pPr>
                <a:lvl7pPr marL="914400" eaLnBrk="0" fontAlgn="base" hangingPunct="0">
                  <a:spcBef>
                    <a:spcPct val="0"/>
                  </a:spcBef>
                  <a:spcAft>
                    <a:spcPct val="0"/>
                  </a:spcAft>
                  <a:defRPr sz="1600">
                    <a:solidFill>
                      <a:schemeClr val="tx1"/>
                    </a:solidFill>
                    <a:latin typeface="Arial" charset="0"/>
                    <a:cs typeface="Arial" charset="0"/>
                  </a:defRPr>
                </a:lvl7pPr>
                <a:lvl8pPr marL="1371600" eaLnBrk="0" fontAlgn="base" hangingPunct="0">
                  <a:spcBef>
                    <a:spcPct val="0"/>
                  </a:spcBef>
                  <a:spcAft>
                    <a:spcPct val="0"/>
                  </a:spcAft>
                  <a:defRPr sz="1600">
                    <a:solidFill>
                      <a:schemeClr val="tx1"/>
                    </a:solidFill>
                    <a:latin typeface="Arial" charset="0"/>
                    <a:cs typeface="Arial" charset="0"/>
                  </a:defRPr>
                </a:lvl8pPr>
                <a:lvl9pPr marL="1828800" eaLnBrk="0" fontAlgn="base" hangingPunct="0">
                  <a:spcBef>
                    <a:spcPct val="0"/>
                  </a:spcBef>
                  <a:spcAft>
                    <a:spcPct val="0"/>
                  </a:spcAft>
                  <a:defRPr sz="1600">
                    <a:solidFill>
                      <a:schemeClr val="tx1"/>
                    </a:solidFill>
                    <a:latin typeface="Arial" charset="0"/>
                    <a:cs typeface="Arial" charset="0"/>
                  </a:defRPr>
                </a:lvl9pPr>
              </a:lstStyle>
              <a:p>
                <a:pPr eaLnBrk="1" hangingPunct="1"/>
                <a:endParaRPr lang="en-US" sz="2800"/>
              </a:p>
            </p:txBody>
          </p:sp>
        </p:grpSp>
        <p:pic>
          <p:nvPicPr>
            <p:cNvPr id="6" name="Picture 4" descr="ICON_VirtTriangle_flat_Q408.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6267050" y="1873647"/>
              <a:ext cx="761999" cy="215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6"/>
            <p:cNvGrpSpPr/>
            <p:nvPr/>
          </p:nvGrpSpPr>
          <p:grpSpPr>
            <a:xfrm>
              <a:off x="6921496" y="1377585"/>
              <a:ext cx="1231904" cy="1632883"/>
              <a:chOff x="6921496" y="1377585"/>
              <a:chExt cx="1231904" cy="1632883"/>
            </a:xfrm>
          </p:grpSpPr>
          <p:sp>
            <p:nvSpPr>
              <p:cNvPr id="8" name="Rectangle 7"/>
              <p:cNvSpPr/>
              <p:nvPr/>
            </p:nvSpPr>
            <p:spPr bwMode="auto">
              <a:xfrm>
                <a:off x="7163797" y="2487248"/>
                <a:ext cx="798617" cy="523220"/>
              </a:xfrm>
              <a:prstGeom prst="rect">
                <a:avLst/>
              </a:prstGeom>
            </p:spPr>
            <p:txBody>
              <a:bodyPr wrap="none">
                <a:spAutoFit/>
              </a:bodyPr>
              <a:lstStyle/>
              <a:p>
                <a:pPr>
                  <a:defRPr/>
                </a:pPr>
                <a:r>
                  <a:rPr lang="en-US" sz="2800" b="1" dirty="0" smtClean="0">
                    <a:latin typeface="+mn-lt"/>
                  </a:rPr>
                  <a:t>KDC</a:t>
                </a:r>
                <a:endParaRPr lang="en-US" sz="2800" b="1" dirty="0">
                  <a:latin typeface="+mn-lt"/>
                </a:endParaRPr>
              </a:p>
            </p:txBody>
          </p:sp>
          <p:pic>
            <p:nvPicPr>
              <p:cNvPr id="9" name="Picture 21" descr="ICON_BladeServer_Q40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21496" y="1377585"/>
                <a:ext cx="1231904" cy="110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12" name="Rectangle 28"/>
          <p:cNvSpPr>
            <a:spLocks noChangeAspect="1" noChangeArrowheads="1"/>
          </p:cNvSpPr>
          <p:nvPr/>
        </p:nvSpPr>
        <p:spPr bwMode="auto">
          <a:xfrm>
            <a:off x="2724941" y="3587125"/>
            <a:ext cx="34438" cy="1014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it-IT"/>
          </a:p>
        </p:txBody>
      </p:sp>
      <p:sp>
        <p:nvSpPr>
          <p:cNvPr id="13" name="Rounded Rectangle 32"/>
          <p:cNvSpPr>
            <a:spLocks noChangeArrowheads="1"/>
          </p:cNvSpPr>
          <p:nvPr/>
        </p:nvSpPr>
        <p:spPr bwMode="auto">
          <a:xfrm>
            <a:off x="2469807" y="1220788"/>
            <a:ext cx="2191098" cy="533400"/>
          </a:xfrm>
          <a:prstGeom prst="roundRect">
            <a:avLst>
              <a:gd name="adj" fmla="val 16667"/>
            </a:avLst>
          </a:prstGeom>
          <a:solidFill>
            <a:srgbClr val="F77C1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r>
              <a:rPr lang="en-US" sz="2800" b="1" dirty="0" smtClean="0">
                <a:solidFill>
                  <a:schemeClr val="bg1"/>
                </a:solidFill>
                <a:latin typeface="+mn-lt"/>
              </a:rPr>
              <a:t>AS</a:t>
            </a:r>
            <a:endParaRPr lang="en-US" sz="2800" b="1" dirty="0">
              <a:solidFill>
                <a:schemeClr val="bg1"/>
              </a:solidFill>
              <a:latin typeface="+mn-lt"/>
            </a:endParaRPr>
          </a:p>
        </p:txBody>
      </p:sp>
      <p:sp>
        <p:nvSpPr>
          <p:cNvPr id="14" name="Rounded Rectangle 33"/>
          <p:cNvSpPr>
            <a:spLocks noChangeArrowheads="1"/>
          </p:cNvSpPr>
          <p:nvPr/>
        </p:nvSpPr>
        <p:spPr bwMode="auto">
          <a:xfrm>
            <a:off x="4938582" y="1220788"/>
            <a:ext cx="2191098" cy="533400"/>
          </a:xfrm>
          <a:prstGeom prst="roundRect">
            <a:avLst>
              <a:gd name="adj" fmla="val 16667"/>
            </a:avLst>
          </a:prstGeom>
          <a:solidFill>
            <a:srgbClr val="F77C1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r>
              <a:rPr lang="en-US" sz="2800" b="1" dirty="0" smtClean="0">
                <a:solidFill>
                  <a:schemeClr val="bg1"/>
                </a:solidFill>
                <a:latin typeface="+mn-lt"/>
              </a:rPr>
              <a:t>TGS</a:t>
            </a:r>
            <a:endParaRPr lang="en-US" sz="2800" b="1" dirty="0">
              <a:solidFill>
                <a:schemeClr val="bg1"/>
              </a:solidFill>
              <a:latin typeface="+mn-lt"/>
            </a:endParaRPr>
          </a:p>
        </p:txBody>
      </p:sp>
      <p:grpSp>
        <p:nvGrpSpPr>
          <p:cNvPr id="15" name="Group 14"/>
          <p:cNvGrpSpPr/>
          <p:nvPr/>
        </p:nvGrpSpPr>
        <p:grpSpPr>
          <a:xfrm>
            <a:off x="3036080" y="3404062"/>
            <a:ext cx="1058552" cy="1368395"/>
            <a:chOff x="1829901" y="4118937"/>
            <a:chExt cx="1058552" cy="1368395"/>
          </a:xfrm>
        </p:grpSpPr>
        <p:sp>
          <p:nvSpPr>
            <p:cNvPr id="16" name="Rectangle 15"/>
            <p:cNvSpPr/>
            <p:nvPr/>
          </p:nvSpPr>
          <p:spPr bwMode="auto">
            <a:xfrm>
              <a:off x="1841500" y="4964112"/>
              <a:ext cx="1046953" cy="523220"/>
            </a:xfrm>
            <a:prstGeom prst="rect">
              <a:avLst/>
            </a:prstGeom>
          </p:spPr>
          <p:txBody>
            <a:bodyPr wrap="none">
              <a:spAutoFit/>
            </a:bodyPr>
            <a:lstStyle/>
            <a:p>
              <a:pPr>
                <a:defRPr/>
              </a:pPr>
              <a:r>
                <a:rPr lang="en-US" sz="2800" b="1" dirty="0">
                  <a:latin typeface="+mn-lt"/>
                </a:rPr>
                <a:t>Client</a:t>
              </a:r>
            </a:p>
          </p:txBody>
        </p:sp>
        <p:pic>
          <p:nvPicPr>
            <p:cNvPr id="17" name="Picture 40" descr="ICON_Laptop_Q30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29901" y="4118937"/>
              <a:ext cx="760899" cy="83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8" name="Group 17"/>
          <p:cNvGrpSpPr/>
          <p:nvPr/>
        </p:nvGrpSpPr>
        <p:grpSpPr>
          <a:xfrm>
            <a:off x="7800160" y="2860457"/>
            <a:ext cx="1338764" cy="2554307"/>
            <a:chOff x="6949256" y="3276600"/>
            <a:chExt cx="1338764" cy="2554307"/>
          </a:xfrm>
        </p:grpSpPr>
        <p:sp>
          <p:nvSpPr>
            <p:cNvPr id="19" name="Rectangle 18"/>
            <p:cNvSpPr/>
            <p:nvPr/>
          </p:nvSpPr>
          <p:spPr bwMode="auto">
            <a:xfrm>
              <a:off x="6949256" y="4876800"/>
              <a:ext cx="1338764" cy="954107"/>
            </a:xfrm>
            <a:prstGeom prst="rect">
              <a:avLst/>
            </a:prstGeom>
          </p:spPr>
          <p:txBody>
            <a:bodyPr wrap="none">
              <a:spAutoFit/>
            </a:bodyPr>
            <a:lstStyle/>
            <a:p>
              <a:pPr algn="ctr">
                <a:defRPr/>
              </a:pPr>
              <a:r>
                <a:rPr lang="en-US" sz="2800" b="1" dirty="0" smtClean="0">
                  <a:latin typeface="+mn-lt"/>
                </a:rPr>
                <a:t>Service </a:t>
              </a:r>
            </a:p>
            <a:p>
              <a:pPr algn="ctr">
                <a:defRPr/>
              </a:pPr>
              <a:r>
                <a:rPr lang="en-US" sz="2800" b="1" dirty="0" smtClean="0">
                  <a:latin typeface="+mn-lt"/>
                </a:rPr>
                <a:t>Server</a:t>
              </a:r>
              <a:endParaRPr lang="en-US" sz="2800" b="1" dirty="0">
                <a:latin typeface="+mn-lt"/>
              </a:endParaRPr>
            </a:p>
          </p:txBody>
        </p:sp>
        <p:pic>
          <p:nvPicPr>
            <p:cNvPr id="20" name="Picture 7" descr="ICON_Datacenter_wStorage_1up_Q40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58037" y="3276600"/>
              <a:ext cx="842963" cy="164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6386" name="Picture 2" descr="Image result for use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06213" y="3694494"/>
            <a:ext cx="900826" cy="900826"/>
          </a:xfrm>
          <a:prstGeom prst="rect">
            <a:avLst/>
          </a:prstGeom>
          <a:noFill/>
          <a:extLst>
            <a:ext uri="{909E8E84-426E-40DD-AFC4-6F175D3DCCD1}">
              <a14:hiddenFill xmlns:a14="http://schemas.microsoft.com/office/drawing/2010/main">
                <a:solidFill>
                  <a:srgbClr val="FFFFFF"/>
                </a:solidFill>
              </a14:hiddenFill>
            </a:ext>
          </a:extLst>
        </p:spPr>
      </p:pic>
      <p:grpSp>
        <p:nvGrpSpPr>
          <p:cNvPr id="27" name="Group 26"/>
          <p:cNvGrpSpPr/>
          <p:nvPr/>
        </p:nvGrpSpPr>
        <p:grpSpPr>
          <a:xfrm rot="5400000">
            <a:off x="1990215" y="3279224"/>
            <a:ext cx="362688" cy="1729041"/>
            <a:chOff x="2755904" y="1906587"/>
            <a:chExt cx="360363" cy="1792287"/>
          </a:xfrm>
        </p:grpSpPr>
        <p:sp>
          <p:nvSpPr>
            <p:cNvPr id="28" name="Line 211"/>
            <p:cNvSpPr>
              <a:spLocks noChangeShapeType="1"/>
            </p:cNvSpPr>
            <p:nvPr/>
          </p:nvSpPr>
          <p:spPr bwMode="auto">
            <a:xfrm flipH="1" flipV="1">
              <a:off x="2936085" y="1906587"/>
              <a:ext cx="1" cy="1792287"/>
            </a:xfrm>
            <a:prstGeom prst="line">
              <a:avLst/>
            </a:prstGeom>
            <a:noFill/>
            <a:ln w="101600">
              <a:solidFill>
                <a:srgbClr val="00CC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29" name="Oval 210"/>
            <p:cNvSpPr>
              <a:spLocks noChangeArrowheads="1"/>
            </p:cNvSpPr>
            <p:nvPr/>
          </p:nvSpPr>
          <p:spPr bwMode="auto">
            <a:xfrm>
              <a:off x="2755904" y="2660650"/>
              <a:ext cx="360363" cy="360362"/>
            </a:xfrm>
            <a:prstGeom prst="ellipse">
              <a:avLst/>
            </a:prstGeom>
            <a:solidFill>
              <a:srgbClr val="FFCC00"/>
            </a:solidFill>
            <a:ln w="12700">
              <a:solidFill>
                <a:srgbClr val="00B050"/>
              </a:solidFill>
              <a:round/>
              <a:headEnd type="none" w="sm" len="sm"/>
              <a:tailEnd type="none" w="sm" len="sm"/>
            </a:ln>
          </p:spPr>
          <p:txBody>
            <a:bodyPr wrap="none" anchor="ctr"/>
            <a:lstStyle/>
            <a:p>
              <a:pPr algn="ctr"/>
              <a:r>
                <a:rPr lang="it-IT" smtClean="0"/>
                <a:t>0</a:t>
              </a:r>
              <a:endParaRPr lang="it-IT" dirty="0"/>
            </a:p>
          </p:txBody>
        </p:sp>
      </p:grpSp>
      <p:sp>
        <p:nvSpPr>
          <p:cNvPr id="25" name="Rounded Rectangular Callout 24"/>
          <p:cNvSpPr/>
          <p:nvPr/>
        </p:nvSpPr>
        <p:spPr>
          <a:xfrm>
            <a:off x="152401" y="4953000"/>
            <a:ext cx="7301707" cy="1857464"/>
          </a:xfrm>
          <a:prstGeom prst="wedgeRoundRectCallout">
            <a:avLst>
              <a:gd name="adj1" fmla="val -16432"/>
              <a:gd name="adj2" fmla="val -88193"/>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3600" smtClean="0"/>
              <a:t>User: Enter username, password</a:t>
            </a:r>
          </a:p>
          <a:p>
            <a:r>
              <a:rPr lang="en-US" sz="3600" smtClean="0"/>
              <a:t>Client: K</a:t>
            </a:r>
            <a:r>
              <a:rPr lang="en-US" sz="3600" baseline="-25000" smtClean="0"/>
              <a:t>c</a:t>
            </a:r>
            <a:r>
              <a:rPr lang="en-US" sz="3600" smtClean="0"/>
              <a:t> = PBKDF(password)</a:t>
            </a:r>
            <a:endParaRPr lang="en-US" sz="3600" baseline="-25000"/>
          </a:p>
        </p:txBody>
      </p:sp>
    </p:spTree>
    <p:extLst>
      <p:ext uri="{BB962C8B-B14F-4D97-AF65-F5344CB8AC3E}">
        <p14:creationId xmlns:p14="http://schemas.microsoft.com/office/powerpoint/2010/main" val="18579318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Giao thức </a:t>
            </a:r>
            <a:r>
              <a:rPr lang="en-US" smtClean="0"/>
              <a:t>Kerberos: Các thông điệp</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41</a:t>
            </a:fld>
            <a:endParaRPr lang="ru-RU" dirty="0"/>
          </a:p>
        </p:txBody>
      </p:sp>
      <p:grpSp>
        <p:nvGrpSpPr>
          <p:cNvPr id="4" name="Group 3"/>
          <p:cNvGrpSpPr/>
          <p:nvPr/>
        </p:nvGrpSpPr>
        <p:grpSpPr>
          <a:xfrm>
            <a:off x="2420730" y="921973"/>
            <a:ext cx="6431174" cy="1632883"/>
            <a:chOff x="1722226" y="1377585"/>
            <a:chExt cx="6431174" cy="1632883"/>
          </a:xfrm>
        </p:grpSpPr>
        <p:grpSp>
          <p:nvGrpSpPr>
            <p:cNvPr id="5" name="Group 19"/>
            <p:cNvGrpSpPr>
              <a:grpSpLocks/>
            </p:cNvGrpSpPr>
            <p:nvPr/>
          </p:nvGrpSpPr>
          <p:grpSpPr bwMode="auto">
            <a:xfrm>
              <a:off x="1722226" y="1600200"/>
              <a:ext cx="4754774" cy="685800"/>
              <a:chOff x="7086600" y="685800"/>
              <a:chExt cx="1600200" cy="800100"/>
            </a:xfrm>
          </p:grpSpPr>
          <p:sp>
            <p:nvSpPr>
              <p:cNvPr id="10" name="Rounded Rectangle 9"/>
              <p:cNvSpPr/>
              <p:nvPr/>
            </p:nvSpPr>
            <p:spPr bwMode="auto">
              <a:xfrm>
                <a:off x="7086600" y="685800"/>
                <a:ext cx="1600200" cy="800100"/>
              </a:xfrm>
              <a:prstGeom prst="roundRect">
                <a:avLst/>
              </a:prstGeom>
              <a:gradFill>
                <a:gsLst>
                  <a:gs pos="0">
                    <a:srgbClr val="2F97D9"/>
                  </a:gs>
                  <a:gs pos="100000">
                    <a:srgbClr val="8FD1F0"/>
                  </a:gs>
                </a:gsLst>
              </a:gradFill>
              <a:ln w="12700">
                <a:solidFill>
                  <a:srgbClr val="39A5E5"/>
                </a:solidFill>
                <a:headEnd type="none" w="med" len="med"/>
                <a:tailEnd type="none" w="med" len="med"/>
              </a:ln>
              <a:effectLst/>
              <a:scene3d>
                <a:camera prst="orthographicFront"/>
                <a:lightRig rig="threePt" dir="t"/>
              </a:scene3d>
              <a:sp3d>
                <a:bevelT w="25400" h="6350"/>
              </a:sp3d>
            </p:spPr>
            <p:style>
              <a:lnRef idx="1">
                <a:schemeClr val="accent4"/>
              </a:lnRef>
              <a:fillRef idx="3">
                <a:schemeClr val="accent4"/>
              </a:fillRef>
              <a:effectRef idx="2">
                <a:schemeClr val="accent4"/>
              </a:effectRef>
              <a:fontRef idx="minor">
                <a:schemeClr val="lt1"/>
              </a:fontRef>
            </p:style>
            <p:txBody>
              <a:bodyPr anchor="ctr"/>
              <a:lstStyle>
                <a:lvl1pPr eaLnBrk="0" hangingPunct="0">
                  <a:defRPr sz="1600">
                    <a:solidFill>
                      <a:schemeClr val="tx1"/>
                    </a:solidFill>
                    <a:latin typeface="Arial" charset="0"/>
                    <a:cs typeface="Arial" charset="0"/>
                  </a:defRPr>
                </a:lvl1pPr>
                <a:lvl2pPr marL="37931725" indent="-37474525" eaLnBrk="0" hangingPunct="0">
                  <a:defRPr sz="1600">
                    <a:solidFill>
                      <a:schemeClr val="tx1"/>
                    </a:solidFill>
                    <a:latin typeface="Arial" charset="0"/>
                    <a:cs typeface="Arial" charset="0"/>
                  </a:defRPr>
                </a:lvl2pPr>
                <a:lvl3pPr eaLnBrk="0" hangingPunct="0">
                  <a:defRPr sz="1600">
                    <a:solidFill>
                      <a:schemeClr val="tx1"/>
                    </a:solidFill>
                    <a:latin typeface="Arial" charset="0"/>
                    <a:cs typeface="Arial" charset="0"/>
                  </a:defRPr>
                </a:lvl3pPr>
                <a:lvl4pPr eaLnBrk="0" hangingPunct="0">
                  <a:defRPr sz="1600">
                    <a:solidFill>
                      <a:schemeClr val="tx1"/>
                    </a:solidFill>
                    <a:latin typeface="Arial" charset="0"/>
                    <a:cs typeface="Arial" charset="0"/>
                  </a:defRPr>
                </a:lvl4pPr>
                <a:lvl5pPr eaLnBrk="0" hangingPunct="0">
                  <a:defRPr sz="1600">
                    <a:solidFill>
                      <a:schemeClr val="tx1"/>
                    </a:solidFill>
                    <a:latin typeface="Arial" charset="0"/>
                    <a:cs typeface="Arial" charset="0"/>
                  </a:defRPr>
                </a:lvl5pPr>
                <a:lvl6pPr marL="457200" eaLnBrk="0" fontAlgn="base" hangingPunct="0">
                  <a:spcBef>
                    <a:spcPct val="0"/>
                  </a:spcBef>
                  <a:spcAft>
                    <a:spcPct val="0"/>
                  </a:spcAft>
                  <a:defRPr sz="1600">
                    <a:solidFill>
                      <a:schemeClr val="tx1"/>
                    </a:solidFill>
                    <a:latin typeface="Arial" charset="0"/>
                    <a:cs typeface="Arial" charset="0"/>
                  </a:defRPr>
                </a:lvl6pPr>
                <a:lvl7pPr marL="914400" eaLnBrk="0" fontAlgn="base" hangingPunct="0">
                  <a:spcBef>
                    <a:spcPct val="0"/>
                  </a:spcBef>
                  <a:spcAft>
                    <a:spcPct val="0"/>
                  </a:spcAft>
                  <a:defRPr sz="1600">
                    <a:solidFill>
                      <a:schemeClr val="tx1"/>
                    </a:solidFill>
                    <a:latin typeface="Arial" charset="0"/>
                    <a:cs typeface="Arial" charset="0"/>
                  </a:defRPr>
                </a:lvl7pPr>
                <a:lvl8pPr marL="1371600" eaLnBrk="0" fontAlgn="base" hangingPunct="0">
                  <a:spcBef>
                    <a:spcPct val="0"/>
                  </a:spcBef>
                  <a:spcAft>
                    <a:spcPct val="0"/>
                  </a:spcAft>
                  <a:defRPr sz="1600">
                    <a:solidFill>
                      <a:schemeClr val="tx1"/>
                    </a:solidFill>
                    <a:latin typeface="Arial" charset="0"/>
                    <a:cs typeface="Arial" charset="0"/>
                  </a:defRPr>
                </a:lvl8pPr>
                <a:lvl9pPr marL="1828800" eaLnBrk="0" fontAlgn="base" hangingPunct="0">
                  <a:spcBef>
                    <a:spcPct val="0"/>
                  </a:spcBef>
                  <a:spcAft>
                    <a:spcPct val="0"/>
                  </a:spcAft>
                  <a:defRPr sz="1600">
                    <a:solidFill>
                      <a:schemeClr val="tx1"/>
                    </a:solidFill>
                    <a:latin typeface="Arial" charset="0"/>
                    <a:cs typeface="Arial" charset="0"/>
                  </a:defRPr>
                </a:lvl9pPr>
              </a:lstStyle>
              <a:p>
                <a:pPr algn="ctr" eaLnBrk="1" hangingPunct="1"/>
                <a:endParaRPr lang="en-US" sz="2800" dirty="0">
                  <a:solidFill>
                    <a:srgbClr val="FFFFFF"/>
                  </a:solidFill>
                </a:endParaRPr>
              </a:p>
            </p:txBody>
          </p:sp>
          <p:sp>
            <p:nvSpPr>
              <p:cNvPr id="11" name="Freeform 10"/>
              <p:cNvSpPr/>
              <p:nvPr/>
            </p:nvSpPr>
            <p:spPr bwMode="auto">
              <a:xfrm>
                <a:off x="7086600" y="685800"/>
                <a:ext cx="1583448" cy="387586"/>
              </a:xfrm>
              <a:custGeom>
                <a:avLst/>
                <a:gdLst>
                  <a:gd name="connsiteX0" fmla="*/ 1583448 w 1583448"/>
                  <a:gd name="connsiteY0" fmla="*/ 387586 h 387586"/>
                  <a:gd name="connsiteX1" fmla="*/ 1583448 w 1583448"/>
                  <a:gd name="connsiteY1" fmla="*/ 140191 h 387586"/>
                  <a:gd name="connsiteX2" fmla="*/ 1575200 w 1583448"/>
                  <a:gd name="connsiteY2" fmla="*/ 82465 h 387586"/>
                  <a:gd name="connsiteX3" fmla="*/ 1575200 w 1583448"/>
                  <a:gd name="connsiteY3" fmla="*/ 82465 h 387586"/>
                  <a:gd name="connsiteX4" fmla="*/ 1525718 w 1583448"/>
                  <a:gd name="connsiteY4" fmla="*/ 8246 h 387586"/>
                  <a:gd name="connsiteX5" fmla="*/ 1467988 w 1583448"/>
                  <a:gd name="connsiteY5" fmla="*/ 0 h 387586"/>
                  <a:gd name="connsiteX6" fmla="*/ 115459 w 1583448"/>
                  <a:gd name="connsiteY6" fmla="*/ 0 h 387586"/>
                  <a:gd name="connsiteX7" fmla="*/ 57729 w 1583448"/>
                  <a:gd name="connsiteY7" fmla="*/ 16493 h 387586"/>
                  <a:gd name="connsiteX8" fmla="*/ 57729 w 1583448"/>
                  <a:gd name="connsiteY8" fmla="*/ 16493 h 387586"/>
                  <a:gd name="connsiteX9" fmla="*/ 8247 w 1583448"/>
                  <a:gd name="connsiteY9" fmla="*/ 74218 h 387586"/>
                  <a:gd name="connsiteX10" fmla="*/ 8247 w 1583448"/>
                  <a:gd name="connsiteY10" fmla="*/ 74218 h 387586"/>
                  <a:gd name="connsiteX11" fmla="*/ 0 w 1583448"/>
                  <a:gd name="connsiteY11" fmla="*/ 156684 h 387586"/>
                  <a:gd name="connsiteX12" fmla="*/ 0 w 1583448"/>
                  <a:gd name="connsiteY12" fmla="*/ 156684 h 387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3448" h="387586">
                    <a:moveTo>
                      <a:pt x="1583448" y="387586"/>
                    </a:moveTo>
                    <a:lnTo>
                      <a:pt x="1583448" y="140191"/>
                    </a:lnTo>
                    <a:lnTo>
                      <a:pt x="1575200" y="82465"/>
                    </a:lnTo>
                    <a:lnTo>
                      <a:pt x="1575200" y="82465"/>
                    </a:lnTo>
                    <a:lnTo>
                      <a:pt x="1525718" y="8246"/>
                    </a:lnTo>
                    <a:lnTo>
                      <a:pt x="1467988" y="0"/>
                    </a:lnTo>
                    <a:lnTo>
                      <a:pt x="115459" y="0"/>
                    </a:lnTo>
                    <a:lnTo>
                      <a:pt x="57729" y="16493"/>
                    </a:lnTo>
                    <a:lnTo>
                      <a:pt x="57729" y="16493"/>
                    </a:lnTo>
                    <a:lnTo>
                      <a:pt x="8247" y="74218"/>
                    </a:lnTo>
                    <a:lnTo>
                      <a:pt x="8247" y="74218"/>
                    </a:lnTo>
                    <a:lnTo>
                      <a:pt x="0" y="156684"/>
                    </a:lnTo>
                    <a:lnTo>
                      <a:pt x="0" y="156684"/>
                    </a:lnTo>
                  </a:path>
                </a:pathLst>
              </a:custGeom>
              <a:gradFill flip="none" rotWithShape="1">
                <a:gsLst>
                  <a:gs pos="1000">
                    <a:schemeClr val="bg1">
                      <a:alpha val="19000"/>
                    </a:schemeClr>
                  </a:gs>
                  <a:gs pos="100000">
                    <a:schemeClr val="bg1">
                      <a:alpha val="0"/>
                    </a:schemeClr>
                  </a:gs>
                </a:gsLst>
                <a:lin ang="18000000" scaled="0"/>
                <a:tileRect/>
              </a:gradFill>
              <a:ln w="9525" cap="flat" cmpd="sng" algn="ctr">
                <a:noFill/>
                <a:prstDash val="solid"/>
                <a:round/>
                <a:headEnd type="none" w="med" len="med"/>
                <a:tailEnd type="none" w="med" len="med"/>
              </a:ln>
              <a:effectLst/>
            </p:spPr>
            <p:txBody>
              <a:bodyPr anchor="ctr"/>
              <a:lstStyle>
                <a:lvl1pPr eaLnBrk="0" hangingPunct="0">
                  <a:defRPr sz="1600">
                    <a:solidFill>
                      <a:schemeClr val="tx1"/>
                    </a:solidFill>
                    <a:latin typeface="Arial" charset="0"/>
                    <a:cs typeface="Arial" charset="0"/>
                  </a:defRPr>
                </a:lvl1pPr>
                <a:lvl2pPr marL="37931725" indent="-37474525" eaLnBrk="0" hangingPunct="0">
                  <a:defRPr sz="1600">
                    <a:solidFill>
                      <a:schemeClr val="tx1"/>
                    </a:solidFill>
                    <a:latin typeface="Arial" charset="0"/>
                    <a:cs typeface="Arial" charset="0"/>
                  </a:defRPr>
                </a:lvl2pPr>
                <a:lvl3pPr eaLnBrk="0" hangingPunct="0">
                  <a:defRPr sz="1600">
                    <a:solidFill>
                      <a:schemeClr val="tx1"/>
                    </a:solidFill>
                    <a:latin typeface="Arial" charset="0"/>
                    <a:cs typeface="Arial" charset="0"/>
                  </a:defRPr>
                </a:lvl3pPr>
                <a:lvl4pPr eaLnBrk="0" hangingPunct="0">
                  <a:defRPr sz="1600">
                    <a:solidFill>
                      <a:schemeClr val="tx1"/>
                    </a:solidFill>
                    <a:latin typeface="Arial" charset="0"/>
                    <a:cs typeface="Arial" charset="0"/>
                  </a:defRPr>
                </a:lvl4pPr>
                <a:lvl5pPr eaLnBrk="0" hangingPunct="0">
                  <a:defRPr sz="1600">
                    <a:solidFill>
                      <a:schemeClr val="tx1"/>
                    </a:solidFill>
                    <a:latin typeface="Arial" charset="0"/>
                    <a:cs typeface="Arial" charset="0"/>
                  </a:defRPr>
                </a:lvl5pPr>
                <a:lvl6pPr marL="457200" eaLnBrk="0" fontAlgn="base" hangingPunct="0">
                  <a:spcBef>
                    <a:spcPct val="0"/>
                  </a:spcBef>
                  <a:spcAft>
                    <a:spcPct val="0"/>
                  </a:spcAft>
                  <a:defRPr sz="1600">
                    <a:solidFill>
                      <a:schemeClr val="tx1"/>
                    </a:solidFill>
                    <a:latin typeface="Arial" charset="0"/>
                    <a:cs typeface="Arial" charset="0"/>
                  </a:defRPr>
                </a:lvl6pPr>
                <a:lvl7pPr marL="914400" eaLnBrk="0" fontAlgn="base" hangingPunct="0">
                  <a:spcBef>
                    <a:spcPct val="0"/>
                  </a:spcBef>
                  <a:spcAft>
                    <a:spcPct val="0"/>
                  </a:spcAft>
                  <a:defRPr sz="1600">
                    <a:solidFill>
                      <a:schemeClr val="tx1"/>
                    </a:solidFill>
                    <a:latin typeface="Arial" charset="0"/>
                    <a:cs typeface="Arial" charset="0"/>
                  </a:defRPr>
                </a:lvl7pPr>
                <a:lvl8pPr marL="1371600" eaLnBrk="0" fontAlgn="base" hangingPunct="0">
                  <a:spcBef>
                    <a:spcPct val="0"/>
                  </a:spcBef>
                  <a:spcAft>
                    <a:spcPct val="0"/>
                  </a:spcAft>
                  <a:defRPr sz="1600">
                    <a:solidFill>
                      <a:schemeClr val="tx1"/>
                    </a:solidFill>
                    <a:latin typeface="Arial" charset="0"/>
                    <a:cs typeface="Arial" charset="0"/>
                  </a:defRPr>
                </a:lvl8pPr>
                <a:lvl9pPr marL="1828800" eaLnBrk="0" fontAlgn="base" hangingPunct="0">
                  <a:spcBef>
                    <a:spcPct val="0"/>
                  </a:spcBef>
                  <a:spcAft>
                    <a:spcPct val="0"/>
                  </a:spcAft>
                  <a:defRPr sz="1600">
                    <a:solidFill>
                      <a:schemeClr val="tx1"/>
                    </a:solidFill>
                    <a:latin typeface="Arial" charset="0"/>
                    <a:cs typeface="Arial" charset="0"/>
                  </a:defRPr>
                </a:lvl9pPr>
              </a:lstStyle>
              <a:p>
                <a:pPr eaLnBrk="1" hangingPunct="1"/>
                <a:endParaRPr lang="en-US" sz="2800"/>
              </a:p>
            </p:txBody>
          </p:sp>
        </p:grpSp>
        <p:pic>
          <p:nvPicPr>
            <p:cNvPr id="6" name="Picture 4" descr="ICON_VirtTriangle_flat_Q408.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6267050" y="1873647"/>
              <a:ext cx="761999" cy="215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6"/>
            <p:cNvGrpSpPr/>
            <p:nvPr/>
          </p:nvGrpSpPr>
          <p:grpSpPr>
            <a:xfrm>
              <a:off x="6921496" y="1377585"/>
              <a:ext cx="1231904" cy="1632883"/>
              <a:chOff x="6921496" y="1377585"/>
              <a:chExt cx="1231904" cy="1632883"/>
            </a:xfrm>
          </p:grpSpPr>
          <p:sp>
            <p:nvSpPr>
              <p:cNvPr id="8" name="Rectangle 7"/>
              <p:cNvSpPr/>
              <p:nvPr/>
            </p:nvSpPr>
            <p:spPr bwMode="auto">
              <a:xfrm>
                <a:off x="7163797" y="2487248"/>
                <a:ext cx="798617" cy="523220"/>
              </a:xfrm>
              <a:prstGeom prst="rect">
                <a:avLst/>
              </a:prstGeom>
            </p:spPr>
            <p:txBody>
              <a:bodyPr wrap="none">
                <a:spAutoFit/>
              </a:bodyPr>
              <a:lstStyle/>
              <a:p>
                <a:pPr>
                  <a:defRPr/>
                </a:pPr>
                <a:r>
                  <a:rPr lang="en-US" sz="2800" b="1" dirty="0" smtClean="0">
                    <a:latin typeface="+mn-lt"/>
                  </a:rPr>
                  <a:t>KDC</a:t>
                </a:r>
                <a:endParaRPr lang="en-US" sz="2800" b="1" dirty="0">
                  <a:latin typeface="+mn-lt"/>
                </a:endParaRPr>
              </a:p>
            </p:txBody>
          </p:sp>
          <p:pic>
            <p:nvPicPr>
              <p:cNvPr id="9" name="Picture 21" descr="ICON_BladeServer_Q40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21496" y="1377585"/>
                <a:ext cx="1231904" cy="110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12" name="Rectangle 28"/>
          <p:cNvSpPr>
            <a:spLocks noChangeAspect="1" noChangeArrowheads="1"/>
          </p:cNvSpPr>
          <p:nvPr/>
        </p:nvSpPr>
        <p:spPr bwMode="auto">
          <a:xfrm>
            <a:off x="2724941" y="3587125"/>
            <a:ext cx="34438" cy="1014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it-IT"/>
          </a:p>
        </p:txBody>
      </p:sp>
      <p:sp>
        <p:nvSpPr>
          <p:cNvPr id="13" name="Rounded Rectangle 32"/>
          <p:cNvSpPr>
            <a:spLocks noChangeArrowheads="1"/>
          </p:cNvSpPr>
          <p:nvPr/>
        </p:nvSpPr>
        <p:spPr bwMode="auto">
          <a:xfrm>
            <a:off x="2469807" y="1220788"/>
            <a:ext cx="2191098" cy="533400"/>
          </a:xfrm>
          <a:prstGeom prst="roundRect">
            <a:avLst>
              <a:gd name="adj" fmla="val 16667"/>
            </a:avLst>
          </a:prstGeom>
          <a:solidFill>
            <a:srgbClr val="F77C1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r>
              <a:rPr lang="en-US" sz="2800" b="1" dirty="0" smtClean="0">
                <a:solidFill>
                  <a:schemeClr val="bg1"/>
                </a:solidFill>
                <a:latin typeface="+mn-lt"/>
              </a:rPr>
              <a:t>AS</a:t>
            </a:r>
            <a:endParaRPr lang="en-US" sz="2800" b="1" dirty="0">
              <a:solidFill>
                <a:schemeClr val="bg1"/>
              </a:solidFill>
              <a:latin typeface="+mn-lt"/>
            </a:endParaRPr>
          </a:p>
        </p:txBody>
      </p:sp>
      <p:sp>
        <p:nvSpPr>
          <p:cNvPr id="14" name="Rounded Rectangle 33"/>
          <p:cNvSpPr>
            <a:spLocks noChangeArrowheads="1"/>
          </p:cNvSpPr>
          <p:nvPr/>
        </p:nvSpPr>
        <p:spPr bwMode="auto">
          <a:xfrm>
            <a:off x="4938582" y="1220788"/>
            <a:ext cx="2191098" cy="533400"/>
          </a:xfrm>
          <a:prstGeom prst="roundRect">
            <a:avLst>
              <a:gd name="adj" fmla="val 16667"/>
            </a:avLst>
          </a:prstGeom>
          <a:solidFill>
            <a:srgbClr val="F77C1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r>
              <a:rPr lang="en-US" sz="2800" b="1" dirty="0" smtClean="0">
                <a:solidFill>
                  <a:schemeClr val="bg1"/>
                </a:solidFill>
                <a:latin typeface="+mn-lt"/>
              </a:rPr>
              <a:t>TGS</a:t>
            </a:r>
            <a:endParaRPr lang="en-US" sz="2800" b="1" dirty="0">
              <a:solidFill>
                <a:schemeClr val="bg1"/>
              </a:solidFill>
              <a:latin typeface="+mn-lt"/>
            </a:endParaRPr>
          </a:p>
        </p:txBody>
      </p:sp>
      <p:grpSp>
        <p:nvGrpSpPr>
          <p:cNvPr id="15" name="Group 14"/>
          <p:cNvGrpSpPr/>
          <p:nvPr/>
        </p:nvGrpSpPr>
        <p:grpSpPr>
          <a:xfrm>
            <a:off x="3036080" y="3404062"/>
            <a:ext cx="1058552" cy="1368395"/>
            <a:chOff x="1829901" y="4118937"/>
            <a:chExt cx="1058552" cy="1368395"/>
          </a:xfrm>
        </p:grpSpPr>
        <p:sp>
          <p:nvSpPr>
            <p:cNvPr id="16" name="Rectangle 15"/>
            <p:cNvSpPr/>
            <p:nvPr/>
          </p:nvSpPr>
          <p:spPr bwMode="auto">
            <a:xfrm>
              <a:off x="1841500" y="4964112"/>
              <a:ext cx="1046953" cy="523220"/>
            </a:xfrm>
            <a:prstGeom prst="rect">
              <a:avLst/>
            </a:prstGeom>
          </p:spPr>
          <p:txBody>
            <a:bodyPr wrap="none">
              <a:spAutoFit/>
            </a:bodyPr>
            <a:lstStyle/>
            <a:p>
              <a:pPr>
                <a:defRPr/>
              </a:pPr>
              <a:r>
                <a:rPr lang="en-US" sz="2800" b="1" dirty="0">
                  <a:latin typeface="+mn-lt"/>
                </a:rPr>
                <a:t>Client</a:t>
              </a:r>
            </a:p>
          </p:txBody>
        </p:sp>
        <p:pic>
          <p:nvPicPr>
            <p:cNvPr id="17" name="Picture 40" descr="ICON_Laptop_Q30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29901" y="4118937"/>
              <a:ext cx="760899" cy="83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8" name="Group 17"/>
          <p:cNvGrpSpPr/>
          <p:nvPr/>
        </p:nvGrpSpPr>
        <p:grpSpPr>
          <a:xfrm>
            <a:off x="7800160" y="2860457"/>
            <a:ext cx="1338764" cy="2554307"/>
            <a:chOff x="6949256" y="3276600"/>
            <a:chExt cx="1338764" cy="2554307"/>
          </a:xfrm>
        </p:grpSpPr>
        <p:sp>
          <p:nvSpPr>
            <p:cNvPr id="19" name="Rectangle 18"/>
            <p:cNvSpPr/>
            <p:nvPr/>
          </p:nvSpPr>
          <p:spPr bwMode="auto">
            <a:xfrm>
              <a:off x="6949256" y="4876800"/>
              <a:ext cx="1338764" cy="954107"/>
            </a:xfrm>
            <a:prstGeom prst="rect">
              <a:avLst/>
            </a:prstGeom>
          </p:spPr>
          <p:txBody>
            <a:bodyPr wrap="none">
              <a:spAutoFit/>
            </a:bodyPr>
            <a:lstStyle/>
            <a:p>
              <a:pPr algn="ctr">
                <a:defRPr/>
              </a:pPr>
              <a:r>
                <a:rPr lang="en-US" sz="2800" b="1" dirty="0" smtClean="0">
                  <a:latin typeface="+mn-lt"/>
                </a:rPr>
                <a:t>Service </a:t>
              </a:r>
            </a:p>
            <a:p>
              <a:pPr algn="ctr">
                <a:defRPr/>
              </a:pPr>
              <a:r>
                <a:rPr lang="en-US" sz="2800" b="1" dirty="0" smtClean="0">
                  <a:latin typeface="+mn-lt"/>
                </a:rPr>
                <a:t>Server</a:t>
              </a:r>
              <a:endParaRPr lang="en-US" sz="2800" b="1" dirty="0">
                <a:latin typeface="+mn-lt"/>
              </a:endParaRPr>
            </a:p>
          </p:txBody>
        </p:sp>
        <p:pic>
          <p:nvPicPr>
            <p:cNvPr id="20" name="Picture 7" descr="ICON_Datacenter_wStorage_1up_Q40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58037" y="3276600"/>
              <a:ext cx="842963" cy="164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6386" name="Picture 2" descr="Image result for use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06213" y="3694494"/>
            <a:ext cx="900826" cy="900826"/>
          </a:xfrm>
          <a:prstGeom prst="rect">
            <a:avLst/>
          </a:prstGeom>
          <a:noFill/>
          <a:extLst>
            <a:ext uri="{909E8E84-426E-40DD-AFC4-6F175D3DCCD1}">
              <a14:hiddenFill xmlns:a14="http://schemas.microsoft.com/office/drawing/2010/main">
                <a:solidFill>
                  <a:srgbClr val="FFFFFF"/>
                </a:solidFill>
              </a14:hiddenFill>
            </a:ext>
          </a:extLst>
        </p:spPr>
      </p:pic>
      <p:grpSp>
        <p:nvGrpSpPr>
          <p:cNvPr id="27" name="Group 26"/>
          <p:cNvGrpSpPr/>
          <p:nvPr/>
        </p:nvGrpSpPr>
        <p:grpSpPr>
          <a:xfrm rot="5400000">
            <a:off x="1990215" y="3279224"/>
            <a:ext cx="362688" cy="1729041"/>
            <a:chOff x="2755904" y="1906587"/>
            <a:chExt cx="360363" cy="1792287"/>
          </a:xfrm>
        </p:grpSpPr>
        <p:sp>
          <p:nvSpPr>
            <p:cNvPr id="28" name="Line 211"/>
            <p:cNvSpPr>
              <a:spLocks noChangeShapeType="1"/>
            </p:cNvSpPr>
            <p:nvPr/>
          </p:nvSpPr>
          <p:spPr bwMode="auto">
            <a:xfrm flipH="1" flipV="1">
              <a:off x="2936085" y="1906587"/>
              <a:ext cx="1" cy="1792287"/>
            </a:xfrm>
            <a:prstGeom prst="line">
              <a:avLst/>
            </a:prstGeom>
            <a:noFill/>
            <a:ln w="101600">
              <a:solidFill>
                <a:srgbClr val="00CC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29" name="Oval 210"/>
            <p:cNvSpPr>
              <a:spLocks noChangeArrowheads="1"/>
            </p:cNvSpPr>
            <p:nvPr/>
          </p:nvSpPr>
          <p:spPr bwMode="auto">
            <a:xfrm>
              <a:off x="2755904" y="2660650"/>
              <a:ext cx="360363" cy="360362"/>
            </a:xfrm>
            <a:prstGeom prst="ellipse">
              <a:avLst/>
            </a:prstGeom>
            <a:solidFill>
              <a:srgbClr val="FFCC00"/>
            </a:solidFill>
            <a:ln w="12700">
              <a:solidFill>
                <a:srgbClr val="00B050"/>
              </a:solidFill>
              <a:round/>
              <a:headEnd type="none" w="sm" len="sm"/>
              <a:tailEnd type="none" w="sm" len="sm"/>
            </a:ln>
          </p:spPr>
          <p:txBody>
            <a:bodyPr wrap="none" anchor="ctr"/>
            <a:lstStyle/>
            <a:p>
              <a:pPr algn="ctr"/>
              <a:r>
                <a:rPr lang="it-IT" smtClean="0"/>
                <a:t>0</a:t>
              </a:r>
              <a:endParaRPr lang="it-IT" dirty="0"/>
            </a:p>
          </p:txBody>
        </p:sp>
      </p:grpSp>
      <p:sp>
        <p:nvSpPr>
          <p:cNvPr id="25" name="Rounded Rectangular Callout 24"/>
          <p:cNvSpPr/>
          <p:nvPr/>
        </p:nvSpPr>
        <p:spPr>
          <a:xfrm>
            <a:off x="152401" y="4953000"/>
            <a:ext cx="7301707" cy="1857464"/>
          </a:xfrm>
          <a:prstGeom prst="wedgeRoundRectCallout">
            <a:avLst>
              <a:gd name="adj1" fmla="val -12854"/>
              <a:gd name="adj2" fmla="val -135412"/>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3600"/>
              <a:t>Client yêu cầu truy cập</a:t>
            </a:r>
          </a:p>
          <a:p>
            <a:r>
              <a:rPr lang="en-US" sz="3600"/>
              <a:t>C</a:t>
            </a:r>
            <a:r>
              <a:rPr lang="en-US" sz="3600">
                <a:sym typeface="Wingdings" panose="05000000000000000000" pitchFamily="2" charset="2"/>
              </a:rPr>
              <a:t>AS: ID</a:t>
            </a:r>
            <a:r>
              <a:rPr lang="en-US" sz="3600" baseline="-25000">
                <a:sym typeface="Wingdings" panose="05000000000000000000" pitchFamily="2" charset="2"/>
              </a:rPr>
              <a:t>C</a:t>
            </a:r>
            <a:r>
              <a:rPr lang="en-US" sz="3600">
                <a:sym typeface="Wingdings" panose="05000000000000000000" pitchFamily="2" charset="2"/>
              </a:rPr>
              <a:t>, ID</a:t>
            </a:r>
            <a:r>
              <a:rPr lang="en-US" sz="3600" baseline="-25000">
                <a:sym typeface="Wingdings" panose="05000000000000000000" pitchFamily="2" charset="2"/>
              </a:rPr>
              <a:t>TGS</a:t>
            </a:r>
            <a:endParaRPr lang="en-US" sz="3600" baseline="-25000"/>
          </a:p>
        </p:txBody>
      </p:sp>
      <p:grpSp>
        <p:nvGrpSpPr>
          <p:cNvPr id="26" name="Group 25"/>
          <p:cNvGrpSpPr/>
          <p:nvPr/>
        </p:nvGrpSpPr>
        <p:grpSpPr>
          <a:xfrm>
            <a:off x="2755904" y="1906587"/>
            <a:ext cx="360363" cy="1792287"/>
            <a:chOff x="2755904" y="1906587"/>
            <a:chExt cx="360363" cy="1792287"/>
          </a:xfrm>
        </p:grpSpPr>
        <p:sp>
          <p:nvSpPr>
            <p:cNvPr id="30" name="Line 211"/>
            <p:cNvSpPr>
              <a:spLocks noChangeShapeType="1"/>
            </p:cNvSpPr>
            <p:nvPr/>
          </p:nvSpPr>
          <p:spPr bwMode="auto">
            <a:xfrm flipH="1" flipV="1">
              <a:off x="2936085" y="1906587"/>
              <a:ext cx="1" cy="1792287"/>
            </a:xfrm>
            <a:prstGeom prst="line">
              <a:avLst/>
            </a:prstGeom>
            <a:noFill/>
            <a:ln w="101600">
              <a:solidFill>
                <a:srgbClr val="00CC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31" name="Oval 210"/>
            <p:cNvSpPr>
              <a:spLocks noChangeArrowheads="1"/>
            </p:cNvSpPr>
            <p:nvPr/>
          </p:nvSpPr>
          <p:spPr bwMode="auto">
            <a:xfrm>
              <a:off x="2755904" y="2660650"/>
              <a:ext cx="360363" cy="360362"/>
            </a:xfrm>
            <a:prstGeom prst="ellipse">
              <a:avLst/>
            </a:prstGeom>
            <a:solidFill>
              <a:srgbClr val="FFCC00"/>
            </a:solidFill>
            <a:ln w="12700">
              <a:solidFill>
                <a:srgbClr val="00B050"/>
              </a:solidFill>
              <a:round/>
              <a:headEnd type="none" w="sm" len="sm"/>
              <a:tailEnd type="none" w="sm" len="sm"/>
            </a:ln>
          </p:spPr>
          <p:txBody>
            <a:bodyPr wrap="none" anchor="ctr"/>
            <a:lstStyle/>
            <a:p>
              <a:pPr algn="ctr"/>
              <a:r>
                <a:rPr lang="it-IT" dirty="0"/>
                <a:t>1</a:t>
              </a:r>
            </a:p>
          </p:txBody>
        </p:sp>
      </p:grpSp>
    </p:spTree>
    <p:extLst>
      <p:ext uri="{BB962C8B-B14F-4D97-AF65-F5344CB8AC3E}">
        <p14:creationId xmlns:p14="http://schemas.microsoft.com/office/powerpoint/2010/main" val="26848986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down)">
                                      <p:cBhvr>
                                        <p:cTn id="7" dur="500"/>
                                        <p:tgtEl>
                                          <p:spTgt spid="25"/>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ipe(down)">
                                      <p:cBhvr>
                                        <p:cTn id="1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Giao thức </a:t>
            </a:r>
            <a:r>
              <a:rPr lang="en-US" smtClean="0"/>
              <a:t>Kerberos: Các thông điệp</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42</a:t>
            </a:fld>
            <a:endParaRPr lang="ru-RU" dirty="0"/>
          </a:p>
        </p:txBody>
      </p:sp>
      <p:grpSp>
        <p:nvGrpSpPr>
          <p:cNvPr id="4" name="Group 3"/>
          <p:cNvGrpSpPr/>
          <p:nvPr/>
        </p:nvGrpSpPr>
        <p:grpSpPr>
          <a:xfrm>
            <a:off x="2420730" y="921973"/>
            <a:ext cx="6431174" cy="1632883"/>
            <a:chOff x="1722226" y="1377585"/>
            <a:chExt cx="6431174" cy="1632883"/>
          </a:xfrm>
        </p:grpSpPr>
        <p:grpSp>
          <p:nvGrpSpPr>
            <p:cNvPr id="5" name="Group 19"/>
            <p:cNvGrpSpPr>
              <a:grpSpLocks/>
            </p:cNvGrpSpPr>
            <p:nvPr/>
          </p:nvGrpSpPr>
          <p:grpSpPr bwMode="auto">
            <a:xfrm>
              <a:off x="1722226" y="1600200"/>
              <a:ext cx="4754774" cy="685800"/>
              <a:chOff x="7086600" y="685800"/>
              <a:chExt cx="1600200" cy="800100"/>
            </a:xfrm>
          </p:grpSpPr>
          <p:sp>
            <p:nvSpPr>
              <p:cNvPr id="10" name="Rounded Rectangle 9"/>
              <p:cNvSpPr/>
              <p:nvPr/>
            </p:nvSpPr>
            <p:spPr bwMode="auto">
              <a:xfrm>
                <a:off x="7086600" y="685800"/>
                <a:ext cx="1600200" cy="800100"/>
              </a:xfrm>
              <a:prstGeom prst="roundRect">
                <a:avLst/>
              </a:prstGeom>
              <a:gradFill>
                <a:gsLst>
                  <a:gs pos="0">
                    <a:srgbClr val="2F97D9"/>
                  </a:gs>
                  <a:gs pos="100000">
                    <a:srgbClr val="8FD1F0"/>
                  </a:gs>
                </a:gsLst>
              </a:gradFill>
              <a:ln w="12700">
                <a:solidFill>
                  <a:srgbClr val="39A5E5"/>
                </a:solidFill>
                <a:headEnd type="none" w="med" len="med"/>
                <a:tailEnd type="none" w="med" len="med"/>
              </a:ln>
              <a:effectLst/>
              <a:scene3d>
                <a:camera prst="orthographicFront"/>
                <a:lightRig rig="threePt" dir="t"/>
              </a:scene3d>
              <a:sp3d>
                <a:bevelT w="25400" h="6350"/>
              </a:sp3d>
            </p:spPr>
            <p:style>
              <a:lnRef idx="1">
                <a:schemeClr val="accent4"/>
              </a:lnRef>
              <a:fillRef idx="3">
                <a:schemeClr val="accent4"/>
              </a:fillRef>
              <a:effectRef idx="2">
                <a:schemeClr val="accent4"/>
              </a:effectRef>
              <a:fontRef idx="minor">
                <a:schemeClr val="lt1"/>
              </a:fontRef>
            </p:style>
            <p:txBody>
              <a:bodyPr anchor="ctr"/>
              <a:lstStyle>
                <a:lvl1pPr eaLnBrk="0" hangingPunct="0">
                  <a:defRPr sz="1600">
                    <a:solidFill>
                      <a:schemeClr val="tx1"/>
                    </a:solidFill>
                    <a:latin typeface="Arial" charset="0"/>
                    <a:cs typeface="Arial" charset="0"/>
                  </a:defRPr>
                </a:lvl1pPr>
                <a:lvl2pPr marL="37931725" indent="-37474525" eaLnBrk="0" hangingPunct="0">
                  <a:defRPr sz="1600">
                    <a:solidFill>
                      <a:schemeClr val="tx1"/>
                    </a:solidFill>
                    <a:latin typeface="Arial" charset="0"/>
                    <a:cs typeface="Arial" charset="0"/>
                  </a:defRPr>
                </a:lvl2pPr>
                <a:lvl3pPr eaLnBrk="0" hangingPunct="0">
                  <a:defRPr sz="1600">
                    <a:solidFill>
                      <a:schemeClr val="tx1"/>
                    </a:solidFill>
                    <a:latin typeface="Arial" charset="0"/>
                    <a:cs typeface="Arial" charset="0"/>
                  </a:defRPr>
                </a:lvl3pPr>
                <a:lvl4pPr eaLnBrk="0" hangingPunct="0">
                  <a:defRPr sz="1600">
                    <a:solidFill>
                      <a:schemeClr val="tx1"/>
                    </a:solidFill>
                    <a:latin typeface="Arial" charset="0"/>
                    <a:cs typeface="Arial" charset="0"/>
                  </a:defRPr>
                </a:lvl4pPr>
                <a:lvl5pPr eaLnBrk="0" hangingPunct="0">
                  <a:defRPr sz="1600">
                    <a:solidFill>
                      <a:schemeClr val="tx1"/>
                    </a:solidFill>
                    <a:latin typeface="Arial" charset="0"/>
                    <a:cs typeface="Arial" charset="0"/>
                  </a:defRPr>
                </a:lvl5pPr>
                <a:lvl6pPr marL="457200" eaLnBrk="0" fontAlgn="base" hangingPunct="0">
                  <a:spcBef>
                    <a:spcPct val="0"/>
                  </a:spcBef>
                  <a:spcAft>
                    <a:spcPct val="0"/>
                  </a:spcAft>
                  <a:defRPr sz="1600">
                    <a:solidFill>
                      <a:schemeClr val="tx1"/>
                    </a:solidFill>
                    <a:latin typeface="Arial" charset="0"/>
                    <a:cs typeface="Arial" charset="0"/>
                  </a:defRPr>
                </a:lvl6pPr>
                <a:lvl7pPr marL="914400" eaLnBrk="0" fontAlgn="base" hangingPunct="0">
                  <a:spcBef>
                    <a:spcPct val="0"/>
                  </a:spcBef>
                  <a:spcAft>
                    <a:spcPct val="0"/>
                  </a:spcAft>
                  <a:defRPr sz="1600">
                    <a:solidFill>
                      <a:schemeClr val="tx1"/>
                    </a:solidFill>
                    <a:latin typeface="Arial" charset="0"/>
                    <a:cs typeface="Arial" charset="0"/>
                  </a:defRPr>
                </a:lvl7pPr>
                <a:lvl8pPr marL="1371600" eaLnBrk="0" fontAlgn="base" hangingPunct="0">
                  <a:spcBef>
                    <a:spcPct val="0"/>
                  </a:spcBef>
                  <a:spcAft>
                    <a:spcPct val="0"/>
                  </a:spcAft>
                  <a:defRPr sz="1600">
                    <a:solidFill>
                      <a:schemeClr val="tx1"/>
                    </a:solidFill>
                    <a:latin typeface="Arial" charset="0"/>
                    <a:cs typeface="Arial" charset="0"/>
                  </a:defRPr>
                </a:lvl8pPr>
                <a:lvl9pPr marL="1828800" eaLnBrk="0" fontAlgn="base" hangingPunct="0">
                  <a:spcBef>
                    <a:spcPct val="0"/>
                  </a:spcBef>
                  <a:spcAft>
                    <a:spcPct val="0"/>
                  </a:spcAft>
                  <a:defRPr sz="1600">
                    <a:solidFill>
                      <a:schemeClr val="tx1"/>
                    </a:solidFill>
                    <a:latin typeface="Arial" charset="0"/>
                    <a:cs typeface="Arial" charset="0"/>
                  </a:defRPr>
                </a:lvl9pPr>
              </a:lstStyle>
              <a:p>
                <a:pPr algn="ctr" eaLnBrk="1" hangingPunct="1"/>
                <a:endParaRPr lang="en-US" sz="2800" dirty="0">
                  <a:solidFill>
                    <a:srgbClr val="FFFFFF"/>
                  </a:solidFill>
                </a:endParaRPr>
              </a:p>
            </p:txBody>
          </p:sp>
          <p:sp>
            <p:nvSpPr>
              <p:cNvPr id="11" name="Freeform 10"/>
              <p:cNvSpPr/>
              <p:nvPr/>
            </p:nvSpPr>
            <p:spPr bwMode="auto">
              <a:xfrm>
                <a:off x="7086600" y="685800"/>
                <a:ext cx="1583448" cy="387586"/>
              </a:xfrm>
              <a:custGeom>
                <a:avLst/>
                <a:gdLst>
                  <a:gd name="connsiteX0" fmla="*/ 1583448 w 1583448"/>
                  <a:gd name="connsiteY0" fmla="*/ 387586 h 387586"/>
                  <a:gd name="connsiteX1" fmla="*/ 1583448 w 1583448"/>
                  <a:gd name="connsiteY1" fmla="*/ 140191 h 387586"/>
                  <a:gd name="connsiteX2" fmla="*/ 1575200 w 1583448"/>
                  <a:gd name="connsiteY2" fmla="*/ 82465 h 387586"/>
                  <a:gd name="connsiteX3" fmla="*/ 1575200 w 1583448"/>
                  <a:gd name="connsiteY3" fmla="*/ 82465 h 387586"/>
                  <a:gd name="connsiteX4" fmla="*/ 1525718 w 1583448"/>
                  <a:gd name="connsiteY4" fmla="*/ 8246 h 387586"/>
                  <a:gd name="connsiteX5" fmla="*/ 1467988 w 1583448"/>
                  <a:gd name="connsiteY5" fmla="*/ 0 h 387586"/>
                  <a:gd name="connsiteX6" fmla="*/ 115459 w 1583448"/>
                  <a:gd name="connsiteY6" fmla="*/ 0 h 387586"/>
                  <a:gd name="connsiteX7" fmla="*/ 57729 w 1583448"/>
                  <a:gd name="connsiteY7" fmla="*/ 16493 h 387586"/>
                  <a:gd name="connsiteX8" fmla="*/ 57729 w 1583448"/>
                  <a:gd name="connsiteY8" fmla="*/ 16493 h 387586"/>
                  <a:gd name="connsiteX9" fmla="*/ 8247 w 1583448"/>
                  <a:gd name="connsiteY9" fmla="*/ 74218 h 387586"/>
                  <a:gd name="connsiteX10" fmla="*/ 8247 w 1583448"/>
                  <a:gd name="connsiteY10" fmla="*/ 74218 h 387586"/>
                  <a:gd name="connsiteX11" fmla="*/ 0 w 1583448"/>
                  <a:gd name="connsiteY11" fmla="*/ 156684 h 387586"/>
                  <a:gd name="connsiteX12" fmla="*/ 0 w 1583448"/>
                  <a:gd name="connsiteY12" fmla="*/ 156684 h 387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3448" h="387586">
                    <a:moveTo>
                      <a:pt x="1583448" y="387586"/>
                    </a:moveTo>
                    <a:lnTo>
                      <a:pt x="1583448" y="140191"/>
                    </a:lnTo>
                    <a:lnTo>
                      <a:pt x="1575200" y="82465"/>
                    </a:lnTo>
                    <a:lnTo>
                      <a:pt x="1575200" y="82465"/>
                    </a:lnTo>
                    <a:lnTo>
                      <a:pt x="1525718" y="8246"/>
                    </a:lnTo>
                    <a:lnTo>
                      <a:pt x="1467988" y="0"/>
                    </a:lnTo>
                    <a:lnTo>
                      <a:pt x="115459" y="0"/>
                    </a:lnTo>
                    <a:lnTo>
                      <a:pt x="57729" y="16493"/>
                    </a:lnTo>
                    <a:lnTo>
                      <a:pt x="57729" y="16493"/>
                    </a:lnTo>
                    <a:lnTo>
                      <a:pt x="8247" y="74218"/>
                    </a:lnTo>
                    <a:lnTo>
                      <a:pt x="8247" y="74218"/>
                    </a:lnTo>
                    <a:lnTo>
                      <a:pt x="0" y="156684"/>
                    </a:lnTo>
                    <a:lnTo>
                      <a:pt x="0" y="156684"/>
                    </a:lnTo>
                  </a:path>
                </a:pathLst>
              </a:custGeom>
              <a:gradFill flip="none" rotWithShape="1">
                <a:gsLst>
                  <a:gs pos="1000">
                    <a:schemeClr val="bg1">
                      <a:alpha val="19000"/>
                    </a:schemeClr>
                  </a:gs>
                  <a:gs pos="100000">
                    <a:schemeClr val="bg1">
                      <a:alpha val="0"/>
                    </a:schemeClr>
                  </a:gs>
                </a:gsLst>
                <a:lin ang="18000000" scaled="0"/>
                <a:tileRect/>
              </a:gradFill>
              <a:ln w="9525" cap="flat" cmpd="sng" algn="ctr">
                <a:noFill/>
                <a:prstDash val="solid"/>
                <a:round/>
                <a:headEnd type="none" w="med" len="med"/>
                <a:tailEnd type="none" w="med" len="med"/>
              </a:ln>
              <a:effectLst/>
            </p:spPr>
            <p:txBody>
              <a:bodyPr anchor="ctr"/>
              <a:lstStyle>
                <a:lvl1pPr eaLnBrk="0" hangingPunct="0">
                  <a:defRPr sz="1600">
                    <a:solidFill>
                      <a:schemeClr val="tx1"/>
                    </a:solidFill>
                    <a:latin typeface="Arial" charset="0"/>
                    <a:cs typeface="Arial" charset="0"/>
                  </a:defRPr>
                </a:lvl1pPr>
                <a:lvl2pPr marL="37931725" indent="-37474525" eaLnBrk="0" hangingPunct="0">
                  <a:defRPr sz="1600">
                    <a:solidFill>
                      <a:schemeClr val="tx1"/>
                    </a:solidFill>
                    <a:latin typeface="Arial" charset="0"/>
                    <a:cs typeface="Arial" charset="0"/>
                  </a:defRPr>
                </a:lvl2pPr>
                <a:lvl3pPr eaLnBrk="0" hangingPunct="0">
                  <a:defRPr sz="1600">
                    <a:solidFill>
                      <a:schemeClr val="tx1"/>
                    </a:solidFill>
                    <a:latin typeface="Arial" charset="0"/>
                    <a:cs typeface="Arial" charset="0"/>
                  </a:defRPr>
                </a:lvl3pPr>
                <a:lvl4pPr eaLnBrk="0" hangingPunct="0">
                  <a:defRPr sz="1600">
                    <a:solidFill>
                      <a:schemeClr val="tx1"/>
                    </a:solidFill>
                    <a:latin typeface="Arial" charset="0"/>
                    <a:cs typeface="Arial" charset="0"/>
                  </a:defRPr>
                </a:lvl4pPr>
                <a:lvl5pPr eaLnBrk="0" hangingPunct="0">
                  <a:defRPr sz="1600">
                    <a:solidFill>
                      <a:schemeClr val="tx1"/>
                    </a:solidFill>
                    <a:latin typeface="Arial" charset="0"/>
                    <a:cs typeface="Arial" charset="0"/>
                  </a:defRPr>
                </a:lvl5pPr>
                <a:lvl6pPr marL="457200" eaLnBrk="0" fontAlgn="base" hangingPunct="0">
                  <a:spcBef>
                    <a:spcPct val="0"/>
                  </a:spcBef>
                  <a:spcAft>
                    <a:spcPct val="0"/>
                  </a:spcAft>
                  <a:defRPr sz="1600">
                    <a:solidFill>
                      <a:schemeClr val="tx1"/>
                    </a:solidFill>
                    <a:latin typeface="Arial" charset="0"/>
                    <a:cs typeface="Arial" charset="0"/>
                  </a:defRPr>
                </a:lvl6pPr>
                <a:lvl7pPr marL="914400" eaLnBrk="0" fontAlgn="base" hangingPunct="0">
                  <a:spcBef>
                    <a:spcPct val="0"/>
                  </a:spcBef>
                  <a:spcAft>
                    <a:spcPct val="0"/>
                  </a:spcAft>
                  <a:defRPr sz="1600">
                    <a:solidFill>
                      <a:schemeClr val="tx1"/>
                    </a:solidFill>
                    <a:latin typeface="Arial" charset="0"/>
                    <a:cs typeface="Arial" charset="0"/>
                  </a:defRPr>
                </a:lvl7pPr>
                <a:lvl8pPr marL="1371600" eaLnBrk="0" fontAlgn="base" hangingPunct="0">
                  <a:spcBef>
                    <a:spcPct val="0"/>
                  </a:spcBef>
                  <a:spcAft>
                    <a:spcPct val="0"/>
                  </a:spcAft>
                  <a:defRPr sz="1600">
                    <a:solidFill>
                      <a:schemeClr val="tx1"/>
                    </a:solidFill>
                    <a:latin typeface="Arial" charset="0"/>
                    <a:cs typeface="Arial" charset="0"/>
                  </a:defRPr>
                </a:lvl8pPr>
                <a:lvl9pPr marL="1828800" eaLnBrk="0" fontAlgn="base" hangingPunct="0">
                  <a:spcBef>
                    <a:spcPct val="0"/>
                  </a:spcBef>
                  <a:spcAft>
                    <a:spcPct val="0"/>
                  </a:spcAft>
                  <a:defRPr sz="1600">
                    <a:solidFill>
                      <a:schemeClr val="tx1"/>
                    </a:solidFill>
                    <a:latin typeface="Arial" charset="0"/>
                    <a:cs typeface="Arial" charset="0"/>
                  </a:defRPr>
                </a:lvl9pPr>
              </a:lstStyle>
              <a:p>
                <a:pPr eaLnBrk="1" hangingPunct="1"/>
                <a:endParaRPr lang="en-US" sz="2800"/>
              </a:p>
            </p:txBody>
          </p:sp>
        </p:grpSp>
        <p:pic>
          <p:nvPicPr>
            <p:cNvPr id="6" name="Picture 4" descr="ICON_VirtTriangle_flat_Q408.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6267050" y="1873647"/>
              <a:ext cx="761999" cy="215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6"/>
            <p:cNvGrpSpPr/>
            <p:nvPr/>
          </p:nvGrpSpPr>
          <p:grpSpPr>
            <a:xfrm>
              <a:off x="6921496" y="1377585"/>
              <a:ext cx="1231904" cy="1632883"/>
              <a:chOff x="6921496" y="1377585"/>
              <a:chExt cx="1231904" cy="1632883"/>
            </a:xfrm>
          </p:grpSpPr>
          <p:sp>
            <p:nvSpPr>
              <p:cNvPr id="8" name="Rectangle 7"/>
              <p:cNvSpPr/>
              <p:nvPr/>
            </p:nvSpPr>
            <p:spPr bwMode="auto">
              <a:xfrm>
                <a:off x="7163797" y="2487248"/>
                <a:ext cx="798617" cy="523220"/>
              </a:xfrm>
              <a:prstGeom prst="rect">
                <a:avLst/>
              </a:prstGeom>
            </p:spPr>
            <p:txBody>
              <a:bodyPr wrap="none">
                <a:spAutoFit/>
              </a:bodyPr>
              <a:lstStyle/>
              <a:p>
                <a:pPr>
                  <a:defRPr/>
                </a:pPr>
                <a:r>
                  <a:rPr lang="en-US" sz="2800" b="1" dirty="0" smtClean="0">
                    <a:latin typeface="+mn-lt"/>
                  </a:rPr>
                  <a:t>KDC</a:t>
                </a:r>
                <a:endParaRPr lang="en-US" sz="2800" b="1" dirty="0">
                  <a:latin typeface="+mn-lt"/>
                </a:endParaRPr>
              </a:p>
            </p:txBody>
          </p:sp>
          <p:pic>
            <p:nvPicPr>
              <p:cNvPr id="9" name="Picture 21" descr="ICON_BladeServer_Q40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21496" y="1377585"/>
                <a:ext cx="1231904" cy="110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12" name="Rectangle 28"/>
          <p:cNvSpPr>
            <a:spLocks noChangeAspect="1" noChangeArrowheads="1"/>
          </p:cNvSpPr>
          <p:nvPr/>
        </p:nvSpPr>
        <p:spPr bwMode="auto">
          <a:xfrm>
            <a:off x="2724941" y="3587125"/>
            <a:ext cx="34438" cy="1014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it-IT"/>
          </a:p>
        </p:txBody>
      </p:sp>
      <p:sp>
        <p:nvSpPr>
          <p:cNvPr id="13" name="Rounded Rectangle 32"/>
          <p:cNvSpPr>
            <a:spLocks noChangeArrowheads="1"/>
          </p:cNvSpPr>
          <p:nvPr/>
        </p:nvSpPr>
        <p:spPr bwMode="auto">
          <a:xfrm>
            <a:off x="2469807" y="1220788"/>
            <a:ext cx="2191098" cy="533400"/>
          </a:xfrm>
          <a:prstGeom prst="roundRect">
            <a:avLst>
              <a:gd name="adj" fmla="val 16667"/>
            </a:avLst>
          </a:prstGeom>
          <a:solidFill>
            <a:srgbClr val="F77C1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r>
              <a:rPr lang="en-US" sz="2800" b="1" dirty="0" smtClean="0">
                <a:solidFill>
                  <a:schemeClr val="bg1"/>
                </a:solidFill>
                <a:latin typeface="+mn-lt"/>
              </a:rPr>
              <a:t>AS</a:t>
            </a:r>
            <a:endParaRPr lang="en-US" sz="2800" b="1" dirty="0">
              <a:solidFill>
                <a:schemeClr val="bg1"/>
              </a:solidFill>
              <a:latin typeface="+mn-lt"/>
            </a:endParaRPr>
          </a:p>
        </p:txBody>
      </p:sp>
      <p:sp>
        <p:nvSpPr>
          <p:cNvPr id="14" name="Rounded Rectangle 33"/>
          <p:cNvSpPr>
            <a:spLocks noChangeArrowheads="1"/>
          </p:cNvSpPr>
          <p:nvPr/>
        </p:nvSpPr>
        <p:spPr bwMode="auto">
          <a:xfrm>
            <a:off x="4938582" y="1220788"/>
            <a:ext cx="2191098" cy="533400"/>
          </a:xfrm>
          <a:prstGeom prst="roundRect">
            <a:avLst>
              <a:gd name="adj" fmla="val 16667"/>
            </a:avLst>
          </a:prstGeom>
          <a:solidFill>
            <a:srgbClr val="F77C1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r>
              <a:rPr lang="en-US" sz="2800" b="1" dirty="0" smtClean="0">
                <a:solidFill>
                  <a:schemeClr val="bg1"/>
                </a:solidFill>
                <a:latin typeface="+mn-lt"/>
              </a:rPr>
              <a:t>TGS</a:t>
            </a:r>
            <a:endParaRPr lang="en-US" sz="2800" b="1" dirty="0">
              <a:solidFill>
                <a:schemeClr val="bg1"/>
              </a:solidFill>
              <a:latin typeface="+mn-lt"/>
            </a:endParaRPr>
          </a:p>
        </p:txBody>
      </p:sp>
      <p:grpSp>
        <p:nvGrpSpPr>
          <p:cNvPr id="18" name="Group 17"/>
          <p:cNvGrpSpPr/>
          <p:nvPr/>
        </p:nvGrpSpPr>
        <p:grpSpPr>
          <a:xfrm>
            <a:off x="7800160" y="2860457"/>
            <a:ext cx="1338764" cy="2554307"/>
            <a:chOff x="6949256" y="3276600"/>
            <a:chExt cx="1338764" cy="2554307"/>
          </a:xfrm>
        </p:grpSpPr>
        <p:sp>
          <p:nvSpPr>
            <p:cNvPr id="19" name="Rectangle 18"/>
            <p:cNvSpPr/>
            <p:nvPr/>
          </p:nvSpPr>
          <p:spPr bwMode="auto">
            <a:xfrm>
              <a:off x="6949256" y="4876800"/>
              <a:ext cx="1338764" cy="954107"/>
            </a:xfrm>
            <a:prstGeom prst="rect">
              <a:avLst/>
            </a:prstGeom>
          </p:spPr>
          <p:txBody>
            <a:bodyPr wrap="none">
              <a:spAutoFit/>
            </a:bodyPr>
            <a:lstStyle/>
            <a:p>
              <a:pPr algn="ctr">
                <a:defRPr/>
              </a:pPr>
              <a:r>
                <a:rPr lang="en-US" sz="2800" b="1" dirty="0" smtClean="0">
                  <a:latin typeface="+mn-lt"/>
                </a:rPr>
                <a:t>Service </a:t>
              </a:r>
            </a:p>
            <a:p>
              <a:pPr algn="ctr">
                <a:defRPr/>
              </a:pPr>
              <a:r>
                <a:rPr lang="en-US" sz="2800" b="1" dirty="0" smtClean="0">
                  <a:latin typeface="+mn-lt"/>
                </a:rPr>
                <a:t>Server</a:t>
              </a:r>
              <a:endParaRPr lang="en-US" sz="2800" b="1" dirty="0">
                <a:latin typeface="+mn-lt"/>
              </a:endParaRPr>
            </a:p>
          </p:txBody>
        </p:sp>
        <p:pic>
          <p:nvPicPr>
            <p:cNvPr id="20" name="Picture 7" descr="ICON_Datacenter_wStorage_1up_Q40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58037" y="3276600"/>
              <a:ext cx="842963" cy="164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1" name="Group 80"/>
          <p:cNvGrpSpPr/>
          <p:nvPr/>
        </p:nvGrpSpPr>
        <p:grpSpPr>
          <a:xfrm>
            <a:off x="2755904" y="1906587"/>
            <a:ext cx="360363" cy="1792287"/>
            <a:chOff x="2755904" y="1906587"/>
            <a:chExt cx="360363" cy="1792287"/>
          </a:xfrm>
        </p:grpSpPr>
        <p:sp>
          <p:nvSpPr>
            <p:cNvPr id="21" name="Line 211"/>
            <p:cNvSpPr>
              <a:spLocks noChangeShapeType="1"/>
            </p:cNvSpPr>
            <p:nvPr/>
          </p:nvSpPr>
          <p:spPr bwMode="auto">
            <a:xfrm flipH="1" flipV="1">
              <a:off x="2936085" y="1906587"/>
              <a:ext cx="1" cy="1792287"/>
            </a:xfrm>
            <a:prstGeom prst="line">
              <a:avLst/>
            </a:prstGeom>
            <a:noFill/>
            <a:ln w="101600">
              <a:solidFill>
                <a:srgbClr val="00CC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22" name="Oval 210"/>
            <p:cNvSpPr>
              <a:spLocks noChangeArrowheads="1"/>
            </p:cNvSpPr>
            <p:nvPr/>
          </p:nvSpPr>
          <p:spPr bwMode="auto">
            <a:xfrm>
              <a:off x="2755904" y="2660650"/>
              <a:ext cx="360363" cy="360362"/>
            </a:xfrm>
            <a:prstGeom prst="ellipse">
              <a:avLst/>
            </a:prstGeom>
            <a:solidFill>
              <a:srgbClr val="FFCC00"/>
            </a:solidFill>
            <a:ln w="12700">
              <a:solidFill>
                <a:srgbClr val="00B050"/>
              </a:solidFill>
              <a:round/>
              <a:headEnd type="none" w="sm" len="sm"/>
              <a:tailEnd type="none" w="sm" len="sm"/>
            </a:ln>
          </p:spPr>
          <p:txBody>
            <a:bodyPr wrap="none" anchor="ctr"/>
            <a:lstStyle/>
            <a:p>
              <a:pPr algn="ctr"/>
              <a:r>
                <a:rPr lang="it-IT" dirty="0"/>
                <a:t>1</a:t>
              </a:r>
            </a:p>
          </p:txBody>
        </p:sp>
      </p:grpSp>
      <p:grpSp>
        <p:nvGrpSpPr>
          <p:cNvPr id="82" name="Group 81"/>
          <p:cNvGrpSpPr/>
          <p:nvPr/>
        </p:nvGrpSpPr>
        <p:grpSpPr>
          <a:xfrm>
            <a:off x="2951091" y="1752600"/>
            <a:ext cx="979024" cy="1557321"/>
            <a:chOff x="2951091" y="2047675"/>
            <a:chExt cx="979024" cy="1557321"/>
          </a:xfrm>
        </p:grpSpPr>
        <p:sp>
          <p:nvSpPr>
            <p:cNvPr id="23" name="Line 211"/>
            <p:cNvSpPr>
              <a:spLocks noChangeShapeType="1"/>
            </p:cNvSpPr>
            <p:nvPr/>
          </p:nvSpPr>
          <p:spPr bwMode="auto">
            <a:xfrm rot="1929354">
              <a:off x="2951091" y="2047675"/>
              <a:ext cx="979024" cy="1557321"/>
            </a:xfrm>
            <a:prstGeom prst="line">
              <a:avLst/>
            </a:prstGeom>
            <a:noFill/>
            <a:ln w="101600">
              <a:solidFill>
                <a:srgbClr val="FF33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24" name="Oval 210"/>
            <p:cNvSpPr>
              <a:spLocks noChangeArrowheads="1"/>
            </p:cNvSpPr>
            <p:nvPr/>
          </p:nvSpPr>
          <p:spPr bwMode="auto">
            <a:xfrm>
              <a:off x="3260422" y="2668588"/>
              <a:ext cx="360362" cy="360362"/>
            </a:xfrm>
            <a:prstGeom prst="ellipse">
              <a:avLst/>
            </a:prstGeom>
            <a:solidFill>
              <a:srgbClr val="FFCC00"/>
            </a:solidFill>
            <a:ln w="12700">
              <a:solidFill>
                <a:srgbClr val="FF0000"/>
              </a:solidFill>
              <a:round/>
              <a:headEnd type="none" w="sm" len="sm"/>
              <a:tailEnd type="none" w="sm" len="sm"/>
            </a:ln>
          </p:spPr>
          <p:txBody>
            <a:bodyPr wrap="none" anchor="ctr"/>
            <a:lstStyle/>
            <a:p>
              <a:pPr algn="ctr"/>
              <a:r>
                <a:rPr lang="it-IT" dirty="0"/>
                <a:t>2</a:t>
              </a:r>
            </a:p>
          </p:txBody>
        </p:sp>
      </p:grpSp>
      <p:grpSp>
        <p:nvGrpSpPr>
          <p:cNvPr id="44" name="Group 43"/>
          <p:cNvGrpSpPr/>
          <p:nvPr/>
        </p:nvGrpSpPr>
        <p:grpSpPr>
          <a:xfrm>
            <a:off x="3036080" y="3404062"/>
            <a:ext cx="1058552" cy="1368395"/>
            <a:chOff x="1829901" y="4118937"/>
            <a:chExt cx="1058552" cy="1368395"/>
          </a:xfrm>
        </p:grpSpPr>
        <p:sp>
          <p:nvSpPr>
            <p:cNvPr id="45" name="Rectangle 44"/>
            <p:cNvSpPr/>
            <p:nvPr/>
          </p:nvSpPr>
          <p:spPr bwMode="auto">
            <a:xfrm>
              <a:off x="1841500" y="4964112"/>
              <a:ext cx="1046953" cy="523220"/>
            </a:xfrm>
            <a:prstGeom prst="rect">
              <a:avLst/>
            </a:prstGeom>
          </p:spPr>
          <p:txBody>
            <a:bodyPr wrap="none">
              <a:spAutoFit/>
            </a:bodyPr>
            <a:lstStyle/>
            <a:p>
              <a:pPr>
                <a:defRPr/>
              </a:pPr>
              <a:r>
                <a:rPr lang="en-US" sz="2800" b="1" dirty="0">
                  <a:latin typeface="+mn-lt"/>
                </a:rPr>
                <a:t>Client</a:t>
              </a:r>
            </a:p>
          </p:txBody>
        </p:sp>
        <p:pic>
          <p:nvPicPr>
            <p:cNvPr id="46" name="Picture 40" descr="ICON_Laptop_Q308"/>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29901" y="4118937"/>
              <a:ext cx="760899" cy="83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2" name="Rectangle 28"/>
          <p:cNvSpPr>
            <a:spLocks noChangeAspect="1" noChangeArrowheads="1"/>
          </p:cNvSpPr>
          <p:nvPr/>
        </p:nvSpPr>
        <p:spPr bwMode="auto">
          <a:xfrm>
            <a:off x="2724941" y="3587125"/>
            <a:ext cx="34438" cy="1014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it-IT"/>
          </a:p>
        </p:txBody>
      </p:sp>
      <p:pic>
        <p:nvPicPr>
          <p:cNvPr id="53" name="Picture 2" descr="Image result for use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06213" y="3694494"/>
            <a:ext cx="900826" cy="900826"/>
          </a:xfrm>
          <a:prstGeom prst="rect">
            <a:avLst/>
          </a:prstGeom>
          <a:noFill/>
          <a:extLst>
            <a:ext uri="{909E8E84-426E-40DD-AFC4-6F175D3DCCD1}">
              <a14:hiddenFill xmlns:a14="http://schemas.microsoft.com/office/drawing/2010/main">
                <a:solidFill>
                  <a:srgbClr val="FFFFFF"/>
                </a:solidFill>
              </a14:hiddenFill>
            </a:ext>
          </a:extLst>
        </p:spPr>
      </p:pic>
      <p:grpSp>
        <p:nvGrpSpPr>
          <p:cNvPr id="54" name="Group 53"/>
          <p:cNvGrpSpPr/>
          <p:nvPr/>
        </p:nvGrpSpPr>
        <p:grpSpPr>
          <a:xfrm rot="5400000">
            <a:off x="1990215" y="3279224"/>
            <a:ext cx="362688" cy="1729041"/>
            <a:chOff x="2755904" y="1906587"/>
            <a:chExt cx="360363" cy="1792287"/>
          </a:xfrm>
        </p:grpSpPr>
        <p:sp>
          <p:nvSpPr>
            <p:cNvPr id="55" name="Line 211"/>
            <p:cNvSpPr>
              <a:spLocks noChangeShapeType="1"/>
            </p:cNvSpPr>
            <p:nvPr/>
          </p:nvSpPr>
          <p:spPr bwMode="auto">
            <a:xfrm flipH="1" flipV="1">
              <a:off x="2936085" y="1906587"/>
              <a:ext cx="1" cy="1792287"/>
            </a:xfrm>
            <a:prstGeom prst="line">
              <a:avLst/>
            </a:prstGeom>
            <a:noFill/>
            <a:ln w="101600">
              <a:solidFill>
                <a:srgbClr val="00CC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56" name="Oval 210"/>
            <p:cNvSpPr>
              <a:spLocks noChangeArrowheads="1"/>
            </p:cNvSpPr>
            <p:nvPr/>
          </p:nvSpPr>
          <p:spPr bwMode="auto">
            <a:xfrm>
              <a:off x="2755904" y="2660650"/>
              <a:ext cx="360363" cy="360362"/>
            </a:xfrm>
            <a:prstGeom prst="ellipse">
              <a:avLst/>
            </a:prstGeom>
            <a:solidFill>
              <a:srgbClr val="FFCC00"/>
            </a:solidFill>
            <a:ln w="12700">
              <a:solidFill>
                <a:srgbClr val="00B050"/>
              </a:solidFill>
              <a:round/>
              <a:headEnd type="none" w="sm" len="sm"/>
              <a:tailEnd type="none" w="sm" len="sm"/>
            </a:ln>
          </p:spPr>
          <p:txBody>
            <a:bodyPr wrap="none" anchor="ctr"/>
            <a:lstStyle/>
            <a:p>
              <a:pPr algn="ctr"/>
              <a:r>
                <a:rPr lang="it-IT" smtClean="0"/>
                <a:t>0</a:t>
              </a:r>
              <a:endParaRPr lang="it-IT" dirty="0"/>
            </a:p>
          </p:txBody>
        </p:sp>
      </p:grpSp>
      <p:sp>
        <p:nvSpPr>
          <p:cNvPr id="57" name="Rounded Rectangular Callout 56"/>
          <p:cNvSpPr/>
          <p:nvPr/>
        </p:nvSpPr>
        <p:spPr>
          <a:xfrm>
            <a:off x="152401" y="4953000"/>
            <a:ext cx="7301707" cy="1857464"/>
          </a:xfrm>
          <a:prstGeom prst="wedgeRoundRectCallout">
            <a:avLst>
              <a:gd name="adj1" fmla="val -5442"/>
              <a:gd name="adj2" fmla="val -135412"/>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3600" smtClean="0"/>
              <a:t>Cấp vé TGT</a:t>
            </a:r>
            <a:endParaRPr lang="en-US" sz="3600"/>
          </a:p>
          <a:p>
            <a:r>
              <a:rPr lang="en-US" sz="3600" smtClean="0">
                <a:sym typeface="Wingdings" panose="05000000000000000000" pitchFamily="2" charset="2"/>
              </a:rPr>
              <a:t>ASC: {</a:t>
            </a:r>
            <a:r>
              <a:rPr lang="en-US" sz="3600" b="1" smtClean="0">
                <a:solidFill>
                  <a:srgbClr val="FF0000"/>
                </a:solidFill>
                <a:sym typeface="Wingdings" panose="05000000000000000000" pitchFamily="2" charset="2"/>
              </a:rPr>
              <a:t>{TGT}K</a:t>
            </a:r>
            <a:r>
              <a:rPr lang="en-US" sz="3600" b="1" baseline="-25000" smtClean="0">
                <a:solidFill>
                  <a:srgbClr val="FF0000"/>
                </a:solidFill>
                <a:sym typeface="Wingdings" panose="05000000000000000000" pitchFamily="2" charset="2"/>
              </a:rPr>
              <a:t>AS_TGS</a:t>
            </a:r>
            <a:r>
              <a:rPr lang="en-US" sz="3600" smtClean="0">
                <a:sym typeface="Wingdings" panose="05000000000000000000" pitchFamily="2" charset="2"/>
              </a:rPr>
              <a:t>, K</a:t>
            </a:r>
            <a:r>
              <a:rPr lang="en-US" sz="3600" baseline="-25000" smtClean="0">
                <a:sym typeface="Wingdings" panose="05000000000000000000" pitchFamily="2" charset="2"/>
              </a:rPr>
              <a:t>C_TGS</a:t>
            </a:r>
            <a:r>
              <a:rPr lang="en-US" sz="3600" smtClean="0">
                <a:sym typeface="Wingdings" panose="05000000000000000000" pitchFamily="2" charset="2"/>
              </a:rPr>
              <a:t>}K</a:t>
            </a:r>
            <a:r>
              <a:rPr lang="en-US" sz="3600" baseline="-25000" smtClean="0">
                <a:sym typeface="Wingdings" panose="05000000000000000000" pitchFamily="2" charset="2"/>
              </a:rPr>
              <a:t>C</a:t>
            </a:r>
          </a:p>
          <a:p>
            <a:r>
              <a:rPr lang="en-US" sz="3600" smtClean="0">
                <a:sym typeface="Wingdings" panose="05000000000000000000" pitchFamily="2" charset="2"/>
              </a:rPr>
              <a:t>TGT = {ID</a:t>
            </a:r>
            <a:r>
              <a:rPr lang="en-US" sz="3600" baseline="-25000" smtClean="0">
                <a:sym typeface="Wingdings" panose="05000000000000000000" pitchFamily="2" charset="2"/>
              </a:rPr>
              <a:t>C</a:t>
            </a:r>
            <a:r>
              <a:rPr lang="en-US" sz="3600" smtClean="0">
                <a:sym typeface="Wingdings" panose="05000000000000000000" pitchFamily="2" charset="2"/>
              </a:rPr>
              <a:t>, ID</a:t>
            </a:r>
            <a:r>
              <a:rPr lang="en-US" sz="3600" baseline="-25000" smtClean="0">
                <a:sym typeface="Wingdings" panose="05000000000000000000" pitchFamily="2" charset="2"/>
              </a:rPr>
              <a:t>TGS</a:t>
            </a:r>
            <a:r>
              <a:rPr lang="en-US" sz="3600" smtClean="0">
                <a:sym typeface="Wingdings" panose="05000000000000000000" pitchFamily="2" charset="2"/>
              </a:rPr>
              <a:t>, t</a:t>
            </a:r>
            <a:r>
              <a:rPr lang="en-US" sz="3600" baseline="-25000" smtClean="0">
                <a:sym typeface="Wingdings" panose="05000000000000000000" pitchFamily="2" charset="2"/>
              </a:rPr>
              <a:t>1</a:t>
            </a:r>
            <a:r>
              <a:rPr lang="en-US" sz="3600" smtClean="0">
                <a:sym typeface="Wingdings" panose="05000000000000000000" pitchFamily="2" charset="2"/>
              </a:rPr>
              <a:t>, p</a:t>
            </a:r>
            <a:r>
              <a:rPr lang="en-US" sz="3600" baseline="-25000" smtClean="0">
                <a:sym typeface="Wingdings" panose="05000000000000000000" pitchFamily="2" charset="2"/>
              </a:rPr>
              <a:t>1</a:t>
            </a:r>
            <a:r>
              <a:rPr lang="en-US" sz="3600" smtClean="0">
                <a:sym typeface="Wingdings" panose="05000000000000000000" pitchFamily="2" charset="2"/>
              </a:rPr>
              <a:t>, K</a:t>
            </a:r>
            <a:r>
              <a:rPr lang="en-US" sz="3600" baseline="-25000" smtClean="0">
                <a:sym typeface="Wingdings" panose="05000000000000000000" pitchFamily="2" charset="2"/>
              </a:rPr>
              <a:t>C_TGS</a:t>
            </a:r>
            <a:r>
              <a:rPr lang="en-US" sz="3600" smtClean="0">
                <a:sym typeface="Wingdings" panose="05000000000000000000" pitchFamily="2" charset="2"/>
              </a:rPr>
              <a:t>}</a:t>
            </a:r>
            <a:endParaRPr lang="en-US" sz="3600"/>
          </a:p>
        </p:txBody>
      </p:sp>
    </p:spTree>
    <p:extLst>
      <p:ext uri="{BB962C8B-B14F-4D97-AF65-F5344CB8AC3E}">
        <p14:creationId xmlns:p14="http://schemas.microsoft.com/office/powerpoint/2010/main" val="34819081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wipe(up)">
                                      <p:cBhvr>
                                        <p:cTn id="7" dur="500"/>
                                        <p:tgtEl>
                                          <p:spTgt spid="8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57"/>
                                        </p:tgtEl>
                                        <p:attrNameLst>
                                          <p:attrName>style.visibility</p:attrName>
                                        </p:attrNameLst>
                                      </p:cBhvr>
                                      <p:to>
                                        <p:strVal val="visible"/>
                                      </p:to>
                                    </p:set>
                                    <p:animEffect transition="in" filter="wipe(down)">
                                      <p:cBhvr>
                                        <p:cTn id="11"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Giao thức </a:t>
            </a:r>
            <a:r>
              <a:rPr lang="en-US" smtClean="0"/>
              <a:t>Kerberos: Các thông điệp</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43</a:t>
            </a:fld>
            <a:endParaRPr lang="ru-RU" dirty="0"/>
          </a:p>
        </p:txBody>
      </p:sp>
      <p:grpSp>
        <p:nvGrpSpPr>
          <p:cNvPr id="4" name="Group 3"/>
          <p:cNvGrpSpPr/>
          <p:nvPr/>
        </p:nvGrpSpPr>
        <p:grpSpPr>
          <a:xfrm>
            <a:off x="2420730" y="921973"/>
            <a:ext cx="6431174" cy="1632883"/>
            <a:chOff x="1722226" y="1377585"/>
            <a:chExt cx="6431174" cy="1632883"/>
          </a:xfrm>
        </p:grpSpPr>
        <p:grpSp>
          <p:nvGrpSpPr>
            <p:cNvPr id="5" name="Group 19"/>
            <p:cNvGrpSpPr>
              <a:grpSpLocks/>
            </p:cNvGrpSpPr>
            <p:nvPr/>
          </p:nvGrpSpPr>
          <p:grpSpPr bwMode="auto">
            <a:xfrm>
              <a:off x="1722226" y="1600200"/>
              <a:ext cx="4754774" cy="685800"/>
              <a:chOff x="7086600" y="685800"/>
              <a:chExt cx="1600200" cy="800100"/>
            </a:xfrm>
          </p:grpSpPr>
          <p:sp>
            <p:nvSpPr>
              <p:cNvPr id="10" name="Rounded Rectangle 9"/>
              <p:cNvSpPr/>
              <p:nvPr/>
            </p:nvSpPr>
            <p:spPr bwMode="auto">
              <a:xfrm>
                <a:off x="7086600" y="685800"/>
                <a:ext cx="1600200" cy="800100"/>
              </a:xfrm>
              <a:prstGeom prst="roundRect">
                <a:avLst/>
              </a:prstGeom>
              <a:gradFill>
                <a:gsLst>
                  <a:gs pos="0">
                    <a:srgbClr val="2F97D9"/>
                  </a:gs>
                  <a:gs pos="100000">
                    <a:srgbClr val="8FD1F0"/>
                  </a:gs>
                </a:gsLst>
              </a:gradFill>
              <a:ln w="12700">
                <a:solidFill>
                  <a:srgbClr val="39A5E5"/>
                </a:solidFill>
                <a:headEnd type="none" w="med" len="med"/>
                <a:tailEnd type="none" w="med" len="med"/>
              </a:ln>
              <a:effectLst/>
              <a:scene3d>
                <a:camera prst="orthographicFront"/>
                <a:lightRig rig="threePt" dir="t"/>
              </a:scene3d>
              <a:sp3d>
                <a:bevelT w="25400" h="6350"/>
              </a:sp3d>
            </p:spPr>
            <p:style>
              <a:lnRef idx="1">
                <a:schemeClr val="accent4"/>
              </a:lnRef>
              <a:fillRef idx="3">
                <a:schemeClr val="accent4"/>
              </a:fillRef>
              <a:effectRef idx="2">
                <a:schemeClr val="accent4"/>
              </a:effectRef>
              <a:fontRef idx="minor">
                <a:schemeClr val="lt1"/>
              </a:fontRef>
            </p:style>
            <p:txBody>
              <a:bodyPr anchor="ctr"/>
              <a:lstStyle>
                <a:lvl1pPr eaLnBrk="0" hangingPunct="0">
                  <a:defRPr sz="1600">
                    <a:solidFill>
                      <a:schemeClr val="tx1"/>
                    </a:solidFill>
                    <a:latin typeface="Arial" charset="0"/>
                    <a:cs typeface="Arial" charset="0"/>
                  </a:defRPr>
                </a:lvl1pPr>
                <a:lvl2pPr marL="37931725" indent="-37474525" eaLnBrk="0" hangingPunct="0">
                  <a:defRPr sz="1600">
                    <a:solidFill>
                      <a:schemeClr val="tx1"/>
                    </a:solidFill>
                    <a:latin typeface="Arial" charset="0"/>
                    <a:cs typeface="Arial" charset="0"/>
                  </a:defRPr>
                </a:lvl2pPr>
                <a:lvl3pPr eaLnBrk="0" hangingPunct="0">
                  <a:defRPr sz="1600">
                    <a:solidFill>
                      <a:schemeClr val="tx1"/>
                    </a:solidFill>
                    <a:latin typeface="Arial" charset="0"/>
                    <a:cs typeface="Arial" charset="0"/>
                  </a:defRPr>
                </a:lvl3pPr>
                <a:lvl4pPr eaLnBrk="0" hangingPunct="0">
                  <a:defRPr sz="1600">
                    <a:solidFill>
                      <a:schemeClr val="tx1"/>
                    </a:solidFill>
                    <a:latin typeface="Arial" charset="0"/>
                    <a:cs typeface="Arial" charset="0"/>
                  </a:defRPr>
                </a:lvl4pPr>
                <a:lvl5pPr eaLnBrk="0" hangingPunct="0">
                  <a:defRPr sz="1600">
                    <a:solidFill>
                      <a:schemeClr val="tx1"/>
                    </a:solidFill>
                    <a:latin typeface="Arial" charset="0"/>
                    <a:cs typeface="Arial" charset="0"/>
                  </a:defRPr>
                </a:lvl5pPr>
                <a:lvl6pPr marL="457200" eaLnBrk="0" fontAlgn="base" hangingPunct="0">
                  <a:spcBef>
                    <a:spcPct val="0"/>
                  </a:spcBef>
                  <a:spcAft>
                    <a:spcPct val="0"/>
                  </a:spcAft>
                  <a:defRPr sz="1600">
                    <a:solidFill>
                      <a:schemeClr val="tx1"/>
                    </a:solidFill>
                    <a:latin typeface="Arial" charset="0"/>
                    <a:cs typeface="Arial" charset="0"/>
                  </a:defRPr>
                </a:lvl6pPr>
                <a:lvl7pPr marL="914400" eaLnBrk="0" fontAlgn="base" hangingPunct="0">
                  <a:spcBef>
                    <a:spcPct val="0"/>
                  </a:spcBef>
                  <a:spcAft>
                    <a:spcPct val="0"/>
                  </a:spcAft>
                  <a:defRPr sz="1600">
                    <a:solidFill>
                      <a:schemeClr val="tx1"/>
                    </a:solidFill>
                    <a:latin typeface="Arial" charset="0"/>
                    <a:cs typeface="Arial" charset="0"/>
                  </a:defRPr>
                </a:lvl7pPr>
                <a:lvl8pPr marL="1371600" eaLnBrk="0" fontAlgn="base" hangingPunct="0">
                  <a:spcBef>
                    <a:spcPct val="0"/>
                  </a:spcBef>
                  <a:spcAft>
                    <a:spcPct val="0"/>
                  </a:spcAft>
                  <a:defRPr sz="1600">
                    <a:solidFill>
                      <a:schemeClr val="tx1"/>
                    </a:solidFill>
                    <a:latin typeface="Arial" charset="0"/>
                    <a:cs typeface="Arial" charset="0"/>
                  </a:defRPr>
                </a:lvl8pPr>
                <a:lvl9pPr marL="1828800" eaLnBrk="0" fontAlgn="base" hangingPunct="0">
                  <a:spcBef>
                    <a:spcPct val="0"/>
                  </a:spcBef>
                  <a:spcAft>
                    <a:spcPct val="0"/>
                  </a:spcAft>
                  <a:defRPr sz="1600">
                    <a:solidFill>
                      <a:schemeClr val="tx1"/>
                    </a:solidFill>
                    <a:latin typeface="Arial" charset="0"/>
                    <a:cs typeface="Arial" charset="0"/>
                  </a:defRPr>
                </a:lvl9pPr>
              </a:lstStyle>
              <a:p>
                <a:pPr algn="ctr" eaLnBrk="1" hangingPunct="1"/>
                <a:endParaRPr lang="en-US" sz="2800" dirty="0">
                  <a:solidFill>
                    <a:srgbClr val="FFFFFF"/>
                  </a:solidFill>
                </a:endParaRPr>
              </a:p>
            </p:txBody>
          </p:sp>
          <p:sp>
            <p:nvSpPr>
              <p:cNvPr id="11" name="Freeform 10"/>
              <p:cNvSpPr/>
              <p:nvPr/>
            </p:nvSpPr>
            <p:spPr bwMode="auto">
              <a:xfrm>
                <a:off x="7086600" y="685800"/>
                <a:ext cx="1583448" cy="387586"/>
              </a:xfrm>
              <a:custGeom>
                <a:avLst/>
                <a:gdLst>
                  <a:gd name="connsiteX0" fmla="*/ 1583448 w 1583448"/>
                  <a:gd name="connsiteY0" fmla="*/ 387586 h 387586"/>
                  <a:gd name="connsiteX1" fmla="*/ 1583448 w 1583448"/>
                  <a:gd name="connsiteY1" fmla="*/ 140191 h 387586"/>
                  <a:gd name="connsiteX2" fmla="*/ 1575200 w 1583448"/>
                  <a:gd name="connsiteY2" fmla="*/ 82465 h 387586"/>
                  <a:gd name="connsiteX3" fmla="*/ 1575200 w 1583448"/>
                  <a:gd name="connsiteY3" fmla="*/ 82465 h 387586"/>
                  <a:gd name="connsiteX4" fmla="*/ 1525718 w 1583448"/>
                  <a:gd name="connsiteY4" fmla="*/ 8246 h 387586"/>
                  <a:gd name="connsiteX5" fmla="*/ 1467988 w 1583448"/>
                  <a:gd name="connsiteY5" fmla="*/ 0 h 387586"/>
                  <a:gd name="connsiteX6" fmla="*/ 115459 w 1583448"/>
                  <a:gd name="connsiteY6" fmla="*/ 0 h 387586"/>
                  <a:gd name="connsiteX7" fmla="*/ 57729 w 1583448"/>
                  <a:gd name="connsiteY7" fmla="*/ 16493 h 387586"/>
                  <a:gd name="connsiteX8" fmla="*/ 57729 w 1583448"/>
                  <a:gd name="connsiteY8" fmla="*/ 16493 h 387586"/>
                  <a:gd name="connsiteX9" fmla="*/ 8247 w 1583448"/>
                  <a:gd name="connsiteY9" fmla="*/ 74218 h 387586"/>
                  <a:gd name="connsiteX10" fmla="*/ 8247 w 1583448"/>
                  <a:gd name="connsiteY10" fmla="*/ 74218 h 387586"/>
                  <a:gd name="connsiteX11" fmla="*/ 0 w 1583448"/>
                  <a:gd name="connsiteY11" fmla="*/ 156684 h 387586"/>
                  <a:gd name="connsiteX12" fmla="*/ 0 w 1583448"/>
                  <a:gd name="connsiteY12" fmla="*/ 156684 h 387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3448" h="387586">
                    <a:moveTo>
                      <a:pt x="1583448" y="387586"/>
                    </a:moveTo>
                    <a:lnTo>
                      <a:pt x="1583448" y="140191"/>
                    </a:lnTo>
                    <a:lnTo>
                      <a:pt x="1575200" y="82465"/>
                    </a:lnTo>
                    <a:lnTo>
                      <a:pt x="1575200" y="82465"/>
                    </a:lnTo>
                    <a:lnTo>
                      <a:pt x="1525718" y="8246"/>
                    </a:lnTo>
                    <a:lnTo>
                      <a:pt x="1467988" y="0"/>
                    </a:lnTo>
                    <a:lnTo>
                      <a:pt x="115459" y="0"/>
                    </a:lnTo>
                    <a:lnTo>
                      <a:pt x="57729" y="16493"/>
                    </a:lnTo>
                    <a:lnTo>
                      <a:pt x="57729" y="16493"/>
                    </a:lnTo>
                    <a:lnTo>
                      <a:pt x="8247" y="74218"/>
                    </a:lnTo>
                    <a:lnTo>
                      <a:pt x="8247" y="74218"/>
                    </a:lnTo>
                    <a:lnTo>
                      <a:pt x="0" y="156684"/>
                    </a:lnTo>
                    <a:lnTo>
                      <a:pt x="0" y="156684"/>
                    </a:lnTo>
                  </a:path>
                </a:pathLst>
              </a:custGeom>
              <a:gradFill flip="none" rotWithShape="1">
                <a:gsLst>
                  <a:gs pos="1000">
                    <a:schemeClr val="bg1">
                      <a:alpha val="19000"/>
                    </a:schemeClr>
                  </a:gs>
                  <a:gs pos="100000">
                    <a:schemeClr val="bg1">
                      <a:alpha val="0"/>
                    </a:schemeClr>
                  </a:gs>
                </a:gsLst>
                <a:lin ang="18000000" scaled="0"/>
                <a:tileRect/>
              </a:gradFill>
              <a:ln w="9525" cap="flat" cmpd="sng" algn="ctr">
                <a:noFill/>
                <a:prstDash val="solid"/>
                <a:round/>
                <a:headEnd type="none" w="med" len="med"/>
                <a:tailEnd type="none" w="med" len="med"/>
              </a:ln>
              <a:effectLst/>
            </p:spPr>
            <p:txBody>
              <a:bodyPr anchor="ctr"/>
              <a:lstStyle>
                <a:lvl1pPr eaLnBrk="0" hangingPunct="0">
                  <a:defRPr sz="1600">
                    <a:solidFill>
                      <a:schemeClr val="tx1"/>
                    </a:solidFill>
                    <a:latin typeface="Arial" charset="0"/>
                    <a:cs typeface="Arial" charset="0"/>
                  </a:defRPr>
                </a:lvl1pPr>
                <a:lvl2pPr marL="37931725" indent="-37474525" eaLnBrk="0" hangingPunct="0">
                  <a:defRPr sz="1600">
                    <a:solidFill>
                      <a:schemeClr val="tx1"/>
                    </a:solidFill>
                    <a:latin typeface="Arial" charset="0"/>
                    <a:cs typeface="Arial" charset="0"/>
                  </a:defRPr>
                </a:lvl2pPr>
                <a:lvl3pPr eaLnBrk="0" hangingPunct="0">
                  <a:defRPr sz="1600">
                    <a:solidFill>
                      <a:schemeClr val="tx1"/>
                    </a:solidFill>
                    <a:latin typeface="Arial" charset="0"/>
                    <a:cs typeface="Arial" charset="0"/>
                  </a:defRPr>
                </a:lvl3pPr>
                <a:lvl4pPr eaLnBrk="0" hangingPunct="0">
                  <a:defRPr sz="1600">
                    <a:solidFill>
                      <a:schemeClr val="tx1"/>
                    </a:solidFill>
                    <a:latin typeface="Arial" charset="0"/>
                    <a:cs typeface="Arial" charset="0"/>
                  </a:defRPr>
                </a:lvl4pPr>
                <a:lvl5pPr eaLnBrk="0" hangingPunct="0">
                  <a:defRPr sz="1600">
                    <a:solidFill>
                      <a:schemeClr val="tx1"/>
                    </a:solidFill>
                    <a:latin typeface="Arial" charset="0"/>
                    <a:cs typeface="Arial" charset="0"/>
                  </a:defRPr>
                </a:lvl5pPr>
                <a:lvl6pPr marL="457200" eaLnBrk="0" fontAlgn="base" hangingPunct="0">
                  <a:spcBef>
                    <a:spcPct val="0"/>
                  </a:spcBef>
                  <a:spcAft>
                    <a:spcPct val="0"/>
                  </a:spcAft>
                  <a:defRPr sz="1600">
                    <a:solidFill>
                      <a:schemeClr val="tx1"/>
                    </a:solidFill>
                    <a:latin typeface="Arial" charset="0"/>
                    <a:cs typeface="Arial" charset="0"/>
                  </a:defRPr>
                </a:lvl6pPr>
                <a:lvl7pPr marL="914400" eaLnBrk="0" fontAlgn="base" hangingPunct="0">
                  <a:spcBef>
                    <a:spcPct val="0"/>
                  </a:spcBef>
                  <a:spcAft>
                    <a:spcPct val="0"/>
                  </a:spcAft>
                  <a:defRPr sz="1600">
                    <a:solidFill>
                      <a:schemeClr val="tx1"/>
                    </a:solidFill>
                    <a:latin typeface="Arial" charset="0"/>
                    <a:cs typeface="Arial" charset="0"/>
                  </a:defRPr>
                </a:lvl7pPr>
                <a:lvl8pPr marL="1371600" eaLnBrk="0" fontAlgn="base" hangingPunct="0">
                  <a:spcBef>
                    <a:spcPct val="0"/>
                  </a:spcBef>
                  <a:spcAft>
                    <a:spcPct val="0"/>
                  </a:spcAft>
                  <a:defRPr sz="1600">
                    <a:solidFill>
                      <a:schemeClr val="tx1"/>
                    </a:solidFill>
                    <a:latin typeface="Arial" charset="0"/>
                    <a:cs typeface="Arial" charset="0"/>
                  </a:defRPr>
                </a:lvl8pPr>
                <a:lvl9pPr marL="1828800" eaLnBrk="0" fontAlgn="base" hangingPunct="0">
                  <a:spcBef>
                    <a:spcPct val="0"/>
                  </a:spcBef>
                  <a:spcAft>
                    <a:spcPct val="0"/>
                  </a:spcAft>
                  <a:defRPr sz="1600">
                    <a:solidFill>
                      <a:schemeClr val="tx1"/>
                    </a:solidFill>
                    <a:latin typeface="Arial" charset="0"/>
                    <a:cs typeface="Arial" charset="0"/>
                  </a:defRPr>
                </a:lvl9pPr>
              </a:lstStyle>
              <a:p>
                <a:pPr eaLnBrk="1" hangingPunct="1"/>
                <a:endParaRPr lang="en-US" sz="2800"/>
              </a:p>
            </p:txBody>
          </p:sp>
        </p:grpSp>
        <p:pic>
          <p:nvPicPr>
            <p:cNvPr id="6" name="Picture 4" descr="ICON_VirtTriangle_flat_Q408.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6267050" y="1873647"/>
              <a:ext cx="761999" cy="215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6"/>
            <p:cNvGrpSpPr/>
            <p:nvPr/>
          </p:nvGrpSpPr>
          <p:grpSpPr>
            <a:xfrm>
              <a:off x="6921496" y="1377585"/>
              <a:ext cx="1231904" cy="1632883"/>
              <a:chOff x="6921496" y="1377585"/>
              <a:chExt cx="1231904" cy="1632883"/>
            </a:xfrm>
          </p:grpSpPr>
          <p:sp>
            <p:nvSpPr>
              <p:cNvPr id="8" name="Rectangle 7"/>
              <p:cNvSpPr/>
              <p:nvPr/>
            </p:nvSpPr>
            <p:spPr bwMode="auto">
              <a:xfrm>
                <a:off x="7163797" y="2487248"/>
                <a:ext cx="798617" cy="523220"/>
              </a:xfrm>
              <a:prstGeom prst="rect">
                <a:avLst/>
              </a:prstGeom>
            </p:spPr>
            <p:txBody>
              <a:bodyPr wrap="none">
                <a:spAutoFit/>
              </a:bodyPr>
              <a:lstStyle/>
              <a:p>
                <a:pPr>
                  <a:defRPr/>
                </a:pPr>
                <a:r>
                  <a:rPr lang="en-US" sz="2800" b="1" dirty="0" smtClean="0">
                    <a:latin typeface="+mn-lt"/>
                  </a:rPr>
                  <a:t>KDC</a:t>
                </a:r>
                <a:endParaRPr lang="en-US" sz="2800" b="1" dirty="0">
                  <a:latin typeface="+mn-lt"/>
                </a:endParaRPr>
              </a:p>
            </p:txBody>
          </p:sp>
          <p:pic>
            <p:nvPicPr>
              <p:cNvPr id="9" name="Picture 21" descr="ICON_BladeServer_Q40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21496" y="1377585"/>
                <a:ext cx="1231904" cy="110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12" name="Rectangle 28"/>
          <p:cNvSpPr>
            <a:spLocks noChangeAspect="1" noChangeArrowheads="1"/>
          </p:cNvSpPr>
          <p:nvPr/>
        </p:nvSpPr>
        <p:spPr bwMode="auto">
          <a:xfrm>
            <a:off x="2724941" y="3587125"/>
            <a:ext cx="34438" cy="1014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it-IT"/>
          </a:p>
        </p:txBody>
      </p:sp>
      <p:sp>
        <p:nvSpPr>
          <p:cNvPr id="13" name="Rounded Rectangle 32"/>
          <p:cNvSpPr>
            <a:spLocks noChangeArrowheads="1"/>
          </p:cNvSpPr>
          <p:nvPr/>
        </p:nvSpPr>
        <p:spPr bwMode="auto">
          <a:xfrm>
            <a:off x="2469807" y="1220788"/>
            <a:ext cx="2191098" cy="533400"/>
          </a:xfrm>
          <a:prstGeom prst="roundRect">
            <a:avLst>
              <a:gd name="adj" fmla="val 16667"/>
            </a:avLst>
          </a:prstGeom>
          <a:solidFill>
            <a:srgbClr val="F77C1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r>
              <a:rPr lang="en-US" sz="2800" b="1" dirty="0" smtClean="0">
                <a:solidFill>
                  <a:schemeClr val="bg1"/>
                </a:solidFill>
                <a:latin typeface="+mn-lt"/>
              </a:rPr>
              <a:t>AS</a:t>
            </a:r>
            <a:endParaRPr lang="en-US" sz="2800" b="1" dirty="0">
              <a:solidFill>
                <a:schemeClr val="bg1"/>
              </a:solidFill>
              <a:latin typeface="+mn-lt"/>
            </a:endParaRPr>
          </a:p>
        </p:txBody>
      </p:sp>
      <p:sp>
        <p:nvSpPr>
          <p:cNvPr id="14" name="Rounded Rectangle 33"/>
          <p:cNvSpPr>
            <a:spLocks noChangeArrowheads="1"/>
          </p:cNvSpPr>
          <p:nvPr/>
        </p:nvSpPr>
        <p:spPr bwMode="auto">
          <a:xfrm>
            <a:off x="4938582" y="1220788"/>
            <a:ext cx="2191098" cy="533400"/>
          </a:xfrm>
          <a:prstGeom prst="roundRect">
            <a:avLst>
              <a:gd name="adj" fmla="val 16667"/>
            </a:avLst>
          </a:prstGeom>
          <a:solidFill>
            <a:srgbClr val="F77C1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r>
              <a:rPr lang="en-US" sz="2800" b="1" dirty="0" smtClean="0">
                <a:solidFill>
                  <a:schemeClr val="bg1"/>
                </a:solidFill>
                <a:latin typeface="+mn-lt"/>
              </a:rPr>
              <a:t>TGS</a:t>
            </a:r>
            <a:endParaRPr lang="en-US" sz="2800" b="1" dirty="0">
              <a:solidFill>
                <a:schemeClr val="bg1"/>
              </a:solidFill>
              <a:latin typeface="+mn-lt"/>
            </a:endParaRPr>
          </a:p>
        </p:txBody>
      </p:sp>
      <p:grpSp>
        <p:nvGrpSpPr>
          <p:cNvPr id="18" name="Group 17"/>
          <p:cNvGrpSpPr/>
          <p:nvPr/>
        </p:nvGrpSpPr>
        <p:grpSpPr>
          <a:xfrm>
            <a:off x="7800160" y="2860457"/>
            <a:ext cx="1338764" cy="2554307"/>
            <a:chOff x="6949256" y="3276600"/>
            <a:chExt cx="1338764" cy="2554307"/>
          </a:xfrm>
        </p:grpSpPr>
        <p:sp>
          <p:nvSpPr>
            <p:cNvPr id="19" name="Rectangle 18"/>
            <p:cNvSpPr/>
            <p:nvPr/>
          </p:nvSpPr>
          <p:spPr bwMode="auto">
            <a:xfrm>
              <a:off x="6949256" y="4876800"/>
              <a:ext cx="1338764" cy="954107"/>
            </a:xfrm>
            <a:prstGeom prst="rect">
              <a:avLst/>
            </a:prstGeom>
          </p:spPr>
          <p:txBody>
            <a:bodyPr wrap="none">
              <a:spAutoFit/>
            </a:bodyPr>
            <a:lstStyle/>
            <a:p>
              <a:pPr algn="ctr">
                <a:defRPr/>
              </a:pPr>
              <a:r>
                <a:rPr lang="en-US" sz="2800" b="1" dirty="0" smtClean="0">
                  <a:latin typeface="+mn-lt"/>
                </a:rPr>
                <a:t>Service </a:t>
              </a:r>
            </a:p>
            <a:p>
              <a:pPr algn="ctr">
                <a:defRPr/>
              </a:pPr>
              <a:r>
                <a:rPr lang="en-US" sz="2800" b="1" dirty="0" smtClean="0">
                  <a:latin typeface="+mn-lt"/>
                </a:rPr>
                <a:t>Server</a:t>
              </a:r>
              <a:endParaRPr lang="en-US" sz="2800" b="1" dirty="0">
                <a:latin typeface="+mn-lt"/>
              </a:endParaRPr>
            </a:p>
          </p:txBody>
        </p:sp>
        <p:pic>
          <p:nvPicPr>
            <p:cNvPr id="20" name="Picture 7" descr="ICON_Datacenter_wStorage_1up_Q40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58037" y="3276600"/>
              <a:ext cx="842963" cy="164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1" name="Group 80"/>
          <p:cNvGrpSpPr/>
          <p:nvPr/>
        </p:nvGrpSpPr>
        <p:grpSpPr>
          <a:xfrm>
            <a:off x="2755904" y="1906587"/>
            <a:ext cx="360363" cy="1792287"/>
            <a:chOff x="2755904" y="1906587"/>
            <a:chExt cx="360363" cy="1792287"/>
          </a:xfrm>
        </p:grpSpPr>
        <p:sp>
          <p:nvSpPr>
            <p:cNvPr id="21" name="Line 211"/>
            <p:cNvSpPr>
              <a:spLocks noChangeShapeType="1"/>
            </p:cNvSpPr>
            <p:nvPr/>
          </p:nvSpPr>
          <p:spPr bwMode="auto">
            <a:xfrm flipH="1" flipV="1">
              <a:off x="2936085" y="1906587"/>
              <a:ext cx="1" cy="1792287"/>
            </a:xfrm>
            <a:prstGeom prst="line">
              <a:avLst/>
            </a:prstGeom>
            <a:noFill/>
            <a:ln w="101600">
              <a:solidFill>
                <a:srgbClr val="00CC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22" name="Oval 210"/>
            <p:cNvSpPr>
              <a:spLocks noChangeArrowheads="1"/>
            </p:cNvSpPr>
            <p:nvPr/>
          </p:nvSpPr>
          <p:spPr bwMode="auto">
            <a:xfrm>
              <a:off x="2755904" y="2660650"/>
              <a:ext cx="360363" cy="360362"/>
            </a:xfrm>
            <a:prstGeom prst="ellipse">
              <a:avLst/>
            </a:prstGeom>
            <a:solidFill>
              <a:srgbClr val="FFCC00"/>
            </a:solidFill>
            <a:ln w="12700">
              <a:solidFill>
                <a:srgbClr val="00B050"/>
              </a:solidFill>
              <a:round/>
              <a:headEnd type="none" w="sm" len="sm"/>
              <a:tailEnd type="none" w="sm" len="sm"/>
            </a:ln>
          </p:spPr>
          <p:txBody>
            <a:bodyPr wrap="none" anchor="ctr"/>
            <a:lstStyle/>
            <a:p>
              <a:pPr algn="ctr"/>
              <a:r>
                <a:rPr lang="it-IT" dirty="0"/>
                <a:t>1</a:t>
              </a:r>
            </a:p>
          </p:txBody>
        </p:sp>
      </p:grpSp>
      <p:grpSp>
        <p:nvGrpSpPr>
          <p:cNvPr id="82" name="Group 81"/>
          <p:cNvGrpSpPr/>
          <p:nvPr/>
        </p:nvGrpSpPr>
        <p:grpSpPr>
          <a:xfrm>
            <a:off x="2951091" y="1752600"/>
            <a:ext cx="979024" cy="1557321"/>
            <a:chOff x="2951091" y="2047675"/>
            <a:chExt cx="979024" cy="1557321"/>
          </a:xfrm>
        </p:grpSpPr>
        <p:sp>
          <p:nvSpPr>
            <p:cNvPr id="23" name="Line 211"/>
            <p:cNvSpPr>
              <a:spLocks noChangeShapeType="1"/>
            </p:cNvSpPr>
            <p:nvPr/>
          </p:nvSpPr>
          <p:spPr bwMode="auto">
            <a:xfrm rot="1929354">
              <a:off x="2951091" y="2047675"/>
              <a:ext cx="979024" cy="1557321"/>
            </a:xfrm>
            <a:prstGeom prst="line">
              <a:avLst/>
            </a:prstGeom>
            <a:noFill/>
            <a:ln w="101600">
              <a:solidFill>
                <a:srgbClr val="FF33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24" name="Oval 210"/>
            <p:cNvSpPr>
              <a:spLocks noChangeArrowheads="1"/>
            </p:cNvSpPr>
            <p:nvPr/>
          </p:nvSpPr>
          <p:spPr bwMode="auto">
            <a:xfrm>
              <a:off x="3260422" y="2668588"/>
              <a:ext cx="360362" cy="360362"/>
            </a:xfrm>
            <a:prstGeom prst="ellipse">
              <a:avLst/>
            </a:prstGeom>
            <a:solidFill>
              <a:srgbClr val="FFCC00"/>
            </a:solidFill>
            <a:ln w="12700">
              <a:solidFill>
                <a:srgbClr val="FF0000"/>
              </a:solidFill>
              <a:round/>
              <a:headEnd type="none" w="sm" len="sm"/>
              <a:tailEnd type="none" w="sm" len="sm"/>
            </a:ln>
          </p:spPr>
          <p:txBody>
            <a:bodyPr wrap="none" anchor="ctr"/>
            <a:lstStyle/>
            <a:p>
              <a:pPr algn="ctr"/>
              <a:r>
                <a:rPr lang="it-IT" dirty="0"/>
                <a:t>2</a:t>
              </a:r>
            </a:p>
          </p:txBody>
        </p:sp>
      </p:grpSp>
      <p:grpSp>
        <p:nvGrpSpPr>
          <p:cNvPr id="83" name="Group 82"/>
          <p:cNvGrpSpPr/>
          <p:nvPr/>
        </p:nvGrpSpPr>
        <p:grpSpPr>
          <a:xfrm>
            <a:off x="3975105" y="1943099"/>
            <a:ext cx="1676400" cy="1802983"/>
            <a:chOff x="3975105" y="1943099"/>
            <a:chExt cx="1676400" cy="1802983"/>
          </a:xfrm>
        </p:grpSpPr>
        <p:sp>
          <p:nvSpPr>
            <p:cNvPr id="25" name="Line 211"/>
            <p:cNvSpPr>
              <a:spLocks noChangeShapeType="1"/>
            </p:cNvSpPr>
            <p:nvPr/>
          </p:nvSpPr>
          <p:spPr bwMode="auto">
            <a:xfrm flipV="1">
              <a:off x="3975105" y="1943099"/>
              <a:ext cx="1676400" cy="1802983"/>
            </a:xfrm>
            <a:prstGeom prst="line">
              <a:avLst/>
            </a:prstGeom>
            <a:noFill/>
            <a:ln w="101600">
              <a:solidFill>
                <a:srgbClr val="00CC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26" name="Oval 210"/>
            <p:cNvSpPr>
              <a:spLocks noChangeArrowheads="1"/>
            </p:cNvSpPr>
            <p:nvPr/>
          </p:nvSpPr>
          <p:spPr bwMode="auto">
            <a:xfrm>
              <a:off x="4605341" y="2697165"/>
              <a:ext cx="360363" cy="360362"/>
            </a:xfrm>
            <a:prstGeom prst="ellipse">
              <a:avLst/>
            </a:prstGeom>
            <a:solidFill>
              <a:srgbClr val="FFCC00"/>
            </a:solidFill>
            <a:ln w="12700">
              <a:solidFill>
                <a:srgbClr val="00B050"/>
              </a:solidFill>
              <a:round/>
              <a:headEnd type="none" w="sm" len="sm"/>
              <a:tailEnd type="none" w="sm" len="sm"/>
            </a:ln>
          </p:spPr>
          <p:txBody>
            <a:bodyPr wrap="none" anchor="ctr"/>
            <a:lstStyle/>
            <a:p>
              <a:pPr algn="ctr"/>
              <a:r>
                <a:rPr lang="it-IT" dirty="0"/>
                <a:t>3</a:t>
              </a:r>
            </a:p>
          </p:txBody>
        </p:sp>
      </p:grpSp>
      <p:grpSp>
        <p:nvGrpSpPr>
          <p:cNvPr id="44" name="Group 43"/>
          <p:cNvGrpSpPr/>
          <p:nvPr/>
        </p:nvGrpSpPr>
        <p:grpSpPr>
          <a:xfrm>
            <a:off x="3036080" y="3404062"/>
            <a:ext cx="1058552" cy="1368395"/>
            <a:chOff x="1829901" y="4118937"/>
            <a:chExt cx="1058552" cy="1368395"/>
          </a:xfrm>
        </p:grpSpPr>
        <p:sp>
          <p:nvSpPr>
            <p:cNvPr id="45" name="Rectangle 44"/>
            <p:cNvSpPr/>
            <p:nvPr/>
          </p:nvSpPr>
          <p:spPr bwMode="auto">
            <a:xfrm>
              <a:off x="1841500" y="4964112"/>
              <a:ext cx="1046953" cy="523220"/>
            </a:xfrm>
            <a:prstGeom prst="rect">
              <a:avLst/>
            </a:prstGeom>
          </p:spPr>
          <p:txBody>
            <a:bodyPr wrap="none">
              <a:spAutoFit/>
            </a:bodyPr>
            <a:lstStyle/>
            <a:p>
              <a:pPr>
                <a:defRPr/>
              </a:pPr>
              <a:r>
                <a:rPr lang="en-US" sz="2800" b="1" dirty="0">
                  <a:latin typeface="+mn-lt"/>
                </a:rPr>
                <a:t>Client</a:t>
              </a:r>
            </a:p>
          </p:txBody>
        </p:sp>
        <p:pic>
          <p:nvPicPr>
            <p:cNvPr id="46" name="Picture 40" descr="ICON_Laptop_Q30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29901" y="4118937"/>
              <a:ext cx="760899" cy="83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2" name="Rectangle 28"/>
          <p:cNvSpPr>
            <a:spLocks noChangeAspect="1" noChangeArrowheads="1"/>
          </p:cNvSpPr>
          <p:nvPr/>
        </p:nvSpPr>
        <p:spPr bwMode="auto">
          <a:xfrm>
            <a:off x="2724941" y="3587125"/>
            <a:ext cx="34438" cy="1014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it-IT"/>
          </a:p>
        </p:txBody>
      </p:sp>
      <p:pic>
        <p:nvPicPr>
          <p:cNvPr id="53" name="Picture 2" descr="Image result for use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06213" y="3694494"/>
            <a:ext cx="900826" cy="900826"/>
          </a:xfrm>
          <a:prstGeom prst="rect">
            <a:avLst/>
          </a:prstGeom>
          <a:noFill/>
          <a:extLst>
            <a:ext uri="{909E8E84-426E-40DD-AFC4-6F175D3DCCD1}">
              <a14:hiddenFill xmlns:a14="http://schemas.microsoft.com/office/drawing/2010/main">
                <a:solidFill>
                  <a:srgbClr val="FFFFFF"/>
                </a:solidFill>
              </a14:hiddenFill>
            </a:ext>
          </a:extLst>
        </p:spPr>
      </p:pic>
      <p:grpSp>
        <p:nvGrpSpPr>
          <p:cNvPr id="54" name="Group 53"/>
          <p:cNvGrpSpPr/>
          <p:nvPr/>
        </p:nvGrpSpPr>
        <p:grpSpPr>
          <a:xfrm rot="5400000">
            <a:off x="1990215" y="3279224"/>
            <a:ext cx="362688" cy="1729041"/>
            <a:chOff x="2755904" y="1906587"/>
            <a:chExt cx="360363" cy="1792287"/>
          </a:xfrm>
        </p:grpSpPr>
        <p:sp>
          <p:nvSpPr>
            <p:cNvPr id="55" name="Line 211"/>
            <p:cNvSpPr>
              <a:spLocks noChangeShapeType="1"/>
            </p:cNvSpPr>
            <p:nvPr/>
          </p:nvSpPr>
          <p:spPr bwMode="auto">
            <a:xfrm flipH="1" flipV="1">
              <a:off x="2936085" y="1906587"/>
              <a:ext cx="1" cy="1792287"/>
            </a:xfrm>
            <a:prstGeom prst="line">
              <a:avLst/>
            </a:prstGeom>
            <a:noFill/>
            <a:ln w="101600">
              <a:solidFill>
                <a:srgbClr val="00CC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56" name="Oval 210"/>
            <p:cNvSpPr>
              <a:spLocks noChangeArrowheads="1"/>
            </p:cNvSpPr>
            <p:nvPr/>
          </p:nvSpPr>
          <p:spPr bwMode="auto">
            <a:xfrm>
              <a:off x="2755904" y="2660650"/>
              <a:ext cx="360363" cy="360362"/>
            </a:xfrm>
            <a:prstGeom prst="ellipse">
              <a:avLst/>
            </a:prstGeom>
            <a:solidFill>
              <a:srgbClr val="FFCC00"/>
            </a:solidFill>
            <a:ln w="12700">
              <a:solidFill>
                <a:srgbClr val="00B050"/>
              </a:solidFill>
              <a:round/>
              <a:headEnd type="none" w="sm" len="sm"/>
              <a:tailEnd type="none" w="sm" len="sm"/>
            </a:ln>
          </p:spPr>
          <p:txBody>
            <a:bodyPr wrap="none" anchor="ctr"/>
            <a:lstStyle/>
            <a:p>
              <a:pPr algn="ctr"/>
              <a:r>
                <a:rPr lang="it-IT" smtClean="0"/>
                <a:t>0</a:t>
              </a:r>
              <a:endParaRPr lang="it-IT" dirty="0"/>
            </a:p>
          </p:txBody>
        </p:sp>
      </p:grpSp>
      <p:sp>
        <p:nvSpPr>
          <p:cNvPr id="47" name="Rounded Rectangular Callout 46"/>
          <p:cNvSpPr/>
          <p:nvPr/>
        </p:nvSpPr>
        <p:spPr>
          <a:xfrm>
            <a:off x="1" y="4953000"/>
            <a:ext cx="8851903" cy="1857464"/>
          </a:xfrm>
          <a:prstGeom prst="wedgeRoundRectCallout">
            <a:avLst>
              <a:gd name="adj1" fmla="val 948"/>
              <a:gd name="adj2" fmla="val -132398"/>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3600" smtClean="0"/>
              <a:t>Yêu cầu một dịch vụ cụ thể</a:t>
            </a:r>
            <a:endParaRPr lang="en-US" sz="3600"/>
          </a:p>
          <a:p>
            <a:r>
              <a:rPr lang="en-US" sz="3600" smtClean="0">
                <a:sym typeface="Wingdings" panose="05000000000000000000" pitchFamily="2" charset="2"/>
              </a:rPr>
              <a:t>CTGS: </a:t>
            </a:r>
            <a:r>
              <a:rPr lang="en-US" sz="3600" b="1" smtClean="0">
                <a:solidFill>
                  <a:srgbClr val="FF0000"/>
                </a:solidFill>
                <a:sym typeface="Wingdings" panose="05000000000000000000" pitchFamily="2" charset="2"/>
              </a:rPr>
              <a:t>{TGT}K</a:t>
            </a:r>
            <a:r>
              <a:rPr lang="en-US" sz="3600" b="1" baseline="-25000" smtClean="0">
                <a:solidFill>
                  <a:srgbClr val="FF0000"/>
                </a:solidFill>
                <a:sym typeface="Wingdings" panose="05000000000000000000" pitchFamily="2" charset="2"/>
              </a:rPr>
              <a:t>AS_TGS</a:t>
            </a:r>
            <a:r>
              <a:rPr lang="en-US" sz="3600" smtClean="0">
                <a:sym typeface="Wingdings" panose="05000000000000000000" pitchFamily="2" charset="2"/>
              </a:rPr>
              <a:t>, {Aut</a:t>
            </a:r>
            <a:r>
              <a:rPr lang="en-US" sz="3600" baseline="-25000" smtClean="0">
                <a:sym typeface="Wingdings" panose="05000000000000000000" pitchFamily="2" charset="2"/>
              </a:rPr>
              <a:t>1</a:t>
            </a:r>
            <a:r>
              <a:rPr lang="en-US" sz="3600" smtClean="0">
                <a:sym typeface="Wingdings" panose="05000000000000000000" pitchFamily="2" charset="2"/>
              </a:rPr>
              <a:t>: ID</a:t>
            </a:r>
            <a:r>
              <a:rPr lang="en-US" sz="3600" baseline="-25000" smtClean="0">
                <a:sym typeface="Wingdings" panose="05000000000000000000" pitchFamily="2" charset="2"/>
              </a:rPr>
              <a:t>C</a:t>
            </a:r>
            <a:r>
              <a:rPr lang="en-US" sz="3600" smtClean="0">
                <a:sym typeface="Wingdings" panose="05000000000000000000" pitchFamily="2" charset="2"/>
              </a:rPr>
              <a:t>, t</a:t>
            </a:r>
            <a:r>
              <a:rPr lang="en-US" sz="3600" baseline="-25000" smtClean="0">
                <a:sym typeface="Wingdings" panose="05000000000000000000" pitchFamily="2" charset="2"/>
              </a:rPr>
              <a:t>2</a:t>
            </a:r>
            <a:r>
              <a:rPr lang="en-US" sz="3600" smtClean="0">
                <a:sym typeface="Wingdings" panose="05000000000000000000" pitchFamily="2" charset="2"/>
              </a:rPr>
              <a:t>}K</a:t>
            </a:r>
            <a:r>
              <a:rPr lang="en-US" sz="3600" baseline="-25000" smtClean="0">
                <a:sym typeface="Wingdings" panose="05000000000000000000" pitchFamily="2" charset="2"/>
              </a:rPr>
              <a:t>C_TGS</a:t>
            </a:r>
            <a:r>
              <a:rPr lang="en-US" sz="3600" smtClean="0">
                <a:sym typeface="Wingdings" panose="05000000000000000000" pitchFamily="2" charset="2"/>
              </a:rPr>
              <a:t>, ID</a:t>
            </a:r>
            <a:r>
              <a:rPr lang="en-US" sz="3600" baseline="-25000" smtClean="0">
                <a:sym typeface="Wingdings" panose="05000000000000000000" pitchFamily="2" charset="2"/>
              </a:rPr>
              <a:t>SS</a:t>
            </a:r>
            <a:r>
              <a:rPr lang="en-US" sz="3600" smtClean="0">
                <a:sym typeface="Wingdings" panose="05000000000000000000" pitchFamily="2" charset="2"/>
              </a:rPr>
              <a:t> </a:t>
            </a:r>
          </a:p>
          <a:p>
            <a:r>
              <a:rPr lang="en-US" sz="3600">
                <a:sym typeface="Wingdings" panose="05000000000000000000" pitchFamily="2" charset="2"/>
              </a:rPr>
              <a:t>TGT = {ID</a:t>
            </a:r>
            <a:r>
              <a:rPr lang="en-US" sz="3600" baseline="-25000">
                <a:sym typeface="Wingdings" panose="05000000000000000000" pitchFamily="2" charset="2"/>
              </a:rPr>
              <a:t>C</a:t>
            </a:r>
            <a:r>
              <a:rPr lang="en-US" sz="3600">
                <a:sym typeface="Wingdings" panose="05000000000000000000" pitchFamily="2" charset="2"/>
              </a:rPr>
              <a:t>, ID</a:t>
            </a:r>
            <a:r>
              <a:rPr lang="en-US" sz="3600" baseline="-25000">
                <a:sym typeface="Wingdings" panose="05000000000000000000" pitchFamily="2" charset="2"/>
              </a:rPr>
              <a:t>TGS</a:t>
            </a:r>
            <a:r>
              <a:rPr lang="en-US" sz="3600">
                <a:sym typeface="Wingdings" panose="05000000000000000000" pitchFamily="2" charset="2"/>
              </a:rPr>
              <a:t>, t</a:t>
            </a:r>
            <a:r>
              <a:rPr lang="en-US" sz="3600" baseline="-25000">
                <a:sym typeface="Wingdings" panose="05000000000000000000" pitchFamily="2" charset="2"/>
              </a:rPr>
              <a:t>1</a:t>
            </a:r>
            <a:r>
              <a:rPr lang="en-US" sz="3600">
                <a:sym typeface="Wingdings" panose="05000000000000000000" pitchFamily="2" charset="2"/>
              </a:rPr>
              <a:t>, p</a:t>
            </a:r>
            <a:r>
              <a:rPr lang="en-US" sz="3600" baseline="-25000">
                <a:sym typeface="Wingdings" panose="05000000000000000000" pitchFamily="2" charset="2"/>
              </a:rPr>
              <a:t>1</a:t>
            </a:r>
            <a:r>
              <a:rPr lang="en-US" sz="3600">
                <a:sym typeface="Wingdings" panose="05000000000000000000" pitchFamily="2" charset="2"/>
              </a:rPr>
              <a:t>, K</a:t>
            </a:r>
            <a:r>
              <a:rPr lang="en-US" sz="3600" baseline="-25000">
                <a:sym typeface="Wingdings" panose="05000000000000000000" pitchFamily="2" charset="2"/>
              </a:rPr>
              <a:t>C_TGS</a:t>
            </a:r>
            <a:r>
              <a:rPr lang="en-US" sz="3600" smtClean="0">
                <a:sym typeface="Wingdings" panose="05000000000000000000" pitchFamily="2" charset="2"/>
              </a:rPr>
              <a:t>}</a:t>
            </a:r>
            <a:endParaRPr lang="en-US" sz="3600"/>
          </a:p>
        </p:txBody>
      </p:sp>
    </p:spTree>
    <p:extLst>
      <p:ext uri="{BB962C8B-B14F-4D97-AF65-F5344CB8AC3E}">
        <p14:creationId xmlns:p14="http://schemas.microsoft.com/office/powerpoint/2010/main" val="15871878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wipe(down)">
                                      <p:cBhvr>
                                        <p:cTn id="7" dur="500"/>
                                        <p:tgtEl>
                                          <p:spTgt spid="83"/>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wipe(down)">
                                      <p:cBhvr>
                                        <p:cTn id="11"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Giao thức </a:t>
            </a:r>
            <a:r>
              <a:rPr lang="en-US" smtClean="0"/>
              <a:t>Kerberos: Các thông điệp</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44</a:t>
            </a:fld>
            <a:endParaRPr lang="ru-RU" dirty="0"/>
          </a:p>
        </p:txBody>
      </p:sp>
      <p:grpSp>
        <p:nvGrpSpPr>
          <p:cNvPr id="4" name="Group 3"/>
          <p:cNvGrpSpPr/>
          <p:nvPr/>
        </p:nvGrpSpPr>
        <p:grpSpPr>
          <a:xfrm>
            <a:off x="2420730" y="921973"/>
            <a:ext cx="6431174" cy="1632883"/>
            <a:chOff x="1722226" y="1377585"/>
            <a:chExt cx="6431174" cy="1632883"/>
          </a:xfrm>
        </p:grpSpPr>
        <p:grpSp>
          <p:nvGrpSpPr>
            <p:cNvPr id="5" name="Group 19"/>
            <p:cNvGrpSpPr>
              <a:grpSpLocks/>
            </p:cNvGrpSpPr>
            <p:nvPr/>
          </p:nvGrpSpPr>
          <p:grpSpPr bwMode="auto">
            <a:xfrm>
              <a:off x="1722226" y="1600200"/>
              <a:ext cx="4754774" cy="685800"/>
              <a:chOff x="7086600" y="685800"/>
              <a:chExt cx="1600200" cy="800100"/>
            </a:xfrm>
          </p:grpSpPr>
          <p:sp>
            <p:nvSpPr>
              <p:cNvPr id="10" name="Rounded Rectangle 9"/>
              <p:cNvSpPr/>
              <p:nvPr/>
            </p:nvSpPr>
            <p:spPr bwMode="auto">
              <a:xfrm>
                <a:off x="7086600" y="685800"/>
                <a:ext cx="1600200" cy="800100"/>
              </a:xfrm>
              <a:prstGeom prst="roundRect">
                <a:avLst/>
              </a:prstGeom>
              <a:gradFill>
                <a:gsLst>
                  <a:gs pos="0">
                    <a:srgbClr val="2F97D9"/>
                  </a:gs>
                  <a:gs pos="100000">
                    <a:srgbClr val="8FD1F0"/>
                  </a:gs>
                </a:gsLst>
              </a:gradFill>
              <a:ln w="12700">
                <a:solidFill>
                  <a:srgbClr val="39A5E5"/>
                </a:solidFill>
                <a:headEnd type="none" w="med" len="med"/>
                <a:tailEnd type="none" w="med" len="med"/>
              </a:ln>
              <a:effectLst/>
              <a:scene3d>
                <a:camera prst="orthographicFront"/>
                <a:lightRig rig="threePt" dir="t"/>
              </a:scene3d>
              <a:sp3d>
                <a:bevelT w="25400" h="6350"/>
              </a:sp3d>
            </p:spPr>
            <p:style>
              <a:lnRef idx="1">
                <a:schemeClr val="accent4"/>
              </a:lnRef>
              <a:fillRef idx="3">
                <a:schemeClr val="accent4"/>
              </a:fillRef>
              <a:effectRef idx="2">
                <a:schemeClr val="accent4"/>
              </a:effectRef>
              <a:fontRef idx="minor">
                <a:schemeClr val="lt1"/>
              </a:fontRef>
            </p:style>
            <p:txBody>
              <a:bodyPr anchor="ctr"/>
              <a:lstStyle>
                <a:lvl1pPr eaLnBrk="0" hangingPunct="0">
                  <a:defRPr sz="1600">
                    <a:solidFill>
                      <a:schemeClr val="tx1"/>
                    </a:solidFill>
                    <a:latin typeface="Arial" charset="0"/>
                    <a:cs typeface="Arial" charset="0"/>
                  </a:defRPr>
                </a:lvl1pPr>
                <a:lvl2pPr marL="37931725" indent="-37474525" eaLnBrk="0" hangingPunct="0">
                  <a:defRPr sz="1600">
                    <a:solidFill>
                      <a:schemeClr val="tx1"/>
                    </a:solidFill>
                    <a:latin typeface="Arial" charset="0"/>
                    <a:cs typeface="Arial" charset="0"/>
                  </a:defRPr>
                </a:lvl2pPr>
                <a:lvl3pPr eaLnBrk="0" hangingPunct="0">
                  <a:defRPr sz="1600">
                    <a:solidFill>
                      <a:schemeClr val="tx1"/>
                    </a:solidFill>
                    <a:latin typeface="Arial" charset="0"/>
                    <a:cs typeface="Arial" charset="0"/>
                  </a:defRPr>
                </a:lvl3pPr>
                <a:lvl4pPr eaLnBrk="0" hangingPunct="0">
                  <a:defRPr sz="1600">
                    <a:solidFill>
                      <a:schemeClr val="tx1"/>
                    </a:solidFill>
                    <a:latin typeface="Arial" charset="0"/>
                    <a:cs typeface="Arial" charset="0"/>
                  </a:defRPr>
                </a:lvl4pPr>
                <a:lvl5pPr eaLnBrk="0" hangingPunct="0">
                  <a:defRPr sz="1600">
                    <a:solidFill>
                      <a:schemeClr val="tx1"/>
                    </a:solidFill>
                    <a:latin typeface="Arial" charset="0"/>
                    <a:cs typeface="Arial" charset="0"/>
                  </a:defRPr>
                </a:lvl5pPr>
                <a:lvl6pPr marL="457200" eaLnBrk="0" fontAlgn="base" hangingPunct="0">
                  <a:spcBef>
                    <a:spcPct val="0"/>
                  </a:spcBef>
                  <a:spcAft>
                    <a:spcPct val="0"/>
                  </a:spcAft>
                  <a:defRPr sz="1600">
                    <a:solidFill>
                      <a:schemeClr val="tx1"/>
                    </a:solidFill>
                    <a:latin typeface="Arial" charset="0"/>
                    <a:cs typeface="Arial" charset="0"/>
                  </a:defRPr>
                </a:lvl6pPr>
                <a:lvl7pPr marL="914400" eaLnBrk="0" fontAlgn="base" hangingPunct="0">
                  <a:spcBef>
                    <a:spcPct val="0"/>
                  </a:spcBef>
                  <a:spcAft>
                    <a:spcPct val="0"/>
                  </a:spcAft>
                  <a:defRPr sz="1600">
                    <a:solidFill>
                      <a:schemeClr val="tx1"/>
                    </a:solidFill>
                    <a:latin typeface="Arial" charset="0"/>
                    <a:cs typeface="Arial" charset="0"/>
                  </a:defRPr>
                </a:lvl7pPr>
                <a:lvl8pPr marL="1371600" eaLnBrk="0" fontAlgn="base" hangingPunct="0">
                  <a:spcBef>
                    <a:spcPct val="0"/>
                  </a:spcBef>
                  <a:spcAft>
                    <a:spcPct val="0"/>
                  </a:spcAft>
                  <a:defRPr sz="1600">
                    <a:solidFill>
                      <a:schemeClr val="tx1"/>
                    </a:solidFill>
                    <a:latin typeface="Arial" charset="0"/>
                    <a:cs typeface="Arial" charset="0"/>
                  </a:defRPr>
                </a:lvl8pPr>
                <a:lvl9pPr marL="1828800" eaLnBrk="0" fontAlgn="base" hangingPunct="0">
                  <a:spcBef>
                    <a:spcPct val="0"/>
                  </a:spcBef>
                  <a:spcAft>
                    <a:spcPct val="0"/>
                  </a:spcAft>
                  <a:defRPr sz="1600">
                    <a:solidFill>
                      <a:schemeClr val="tx1"/>
                    </a:solidFill>
                    <a:latin typeface="Arial" charset="0"/>
                    <a:cs typeface="Arial" charset="0"/>
                  </a:defRPr>
                </a:lvl9pPr>
              </a:lstStyle>
              <a:p>
                <a:pPr algn="ctr" eaLnBrk="1" hangingPunct="1"/>
                <a:endParaRPr lang="en-US" sz="2800" dirty="0">
                  <a:solidFill>
                    <a:srgbClr val="FFFFFF"/>
                  </a:solidFill>
                </a:endParaRPr>
              </a:p>
            </p:txBody>
          </p:sp>
          <p:sp>
            <p:nvSpPr>
              <p:cNvPr id="11" name="Freeform 10"/>
              <p:cNvSpPr/>
              <p:nvPr/>
            </p:nvSpPr>
            <p:spPr bwMode="auto">
              <a:xfrm>
                <a:off x="7086600" y="685800"/>
                <a:ext cx="1583448" cy="387586"/>
              </a:xfrm>
              <a:custGeom>
                <a:avLst/>
                <a:gdLst>
                  <a:gd name="connsiteX0" fmla="*/ 1583448 w 1583448"/>
                  <a:gd name="connsiteY0" fmla="*/ 387586 h 387586"/>
                  <a:gd name="connsiteX1" fmla="*/ 1583448 w 1583448"/>
                  <a:gd name="connsiteY1" fmla="*/ 140191 h 387586"/>
                  <a:gd name="connsiteX2" fmla="*/ 1575200 w 1583448"/>
                  <a:gd name="connsiteY2" fmla="*/ 82465 h 387586"/>
                  <a:gd name="connsiteX3" fmla="*/ 1575200 w 1583448"/>
                  <a:gd name="connsiteY3" fmla="*/ 82465 h 387586"/>
                  <a:gd name="connsiteX4" fmla="*/ 1525718 w 1583448"/>
                  <a:gd name="connsiteY4" fmla="*/ 8246 h 387586"/>
                  <a:gd name="connsiteX5" fmla="*/ 1467988 w 1583448"/>
                  <a:gd name="connsiteY5" fmla="*/ 0 h 387586"/>
                  <a:gd name="connsiteX6" fmla="*/ 115459 w 1583448"/>
                  <a:gd name="connsiteY6" fmla="*/ 0 h 387586"/>
                  <a:gd name="connsiteX7" fmla="*/ 57729 w 1583448"/>
                  <a:gd name="connsiteY7" fmla="*/ 16493 h 387586"/>
                  <a:gd name="connsiteX8" fmla="*/ 57729 w 1583448"/>
                  <a:gd name="connsiteY8" fmla="*/ 16493 h 387586"/>
                  <a:gd name="connsiteX9" fmla="*/ 8247 w 1583448"/>
                  <a:gd name="connsiteY9" fmla="*/ 74218 h 387586"/>
                  <a:gd name="connsiteX10" fmla="*/ 8247 w 1583448"/>
                  <a:gd name="connsiteY10" fmla="*/ 74218 h 387586"/>
                  <a:gd name="connsiteX11" fmla="*/ 0 w 1583448"/>
                  <a:gd name="connsiteY11" fmla="*/ 156684 h 387586"/>
                  <a:gd name="connsiteX12" fmla="*/ 0 w 1583448"/>
                  <a:gd name="connsiteY12" fmla="*/ 156684 h 387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3448" h="387586">
                    <a:moveTo>
                      <a:pt x="1583448" y="387586"/>
                    </a:moveTo>
                    <a:lnTo>
                      <a:pt x="1583448" y="140191"/>
                    </a:lnTo>
                    <a:lnTo>
                      <a:pt x="1575200" y="82465"/>
                    </a:lnTo>
                    <a:lnTo>
                      <a:pt x="1575200" y="82465"/>
                    </a:lnTo>
                    <a:lnTo>
                      <a:pt x="1525718" y="8246"/>
                    </a:lnTo>
                    <a:lnTo>
                      <a:pt x="1467988" y="0"/>
                    </a:lnTo>
                    <a:lnTo>
                      <a:pt x="115459" y="0"/>
                    </a:lnTo>
                    <a:lnTo>
                      <a:pt x="57729" y="16493"/>
                    </a:lnTo>
                    <a:lnTo>
                      <a:pt x="57729" y="16493"/>
                    </a:lnTo>
                    <a:lnTo>
                      <a:pt x="8247" y="74218"/>
                    </a:lnTo>
                    <a:lnTo>
                      <a:pt x="8247" y="74218"/>
                    </a:lnTo>
                    <a:lnTo>
                      <a:pt x="0" y="156684"/>
                    </a:lnTo>
                    <a:lnTo>
                      <a:pt x="0" y="156684"/>
                    </a:lnTo>
                  </a:path>
                </a:pathLst>
              </a:custGeom>
              <a:gradFill flip="none" rotWithShape="1">
                <a:gsLst>
                  <a:gs pos="1000">
                    <a:schemeClr val="bg1">
                      <a:alpha val="19000"/>
                    </a:schemeClr>
                  </a:gs>
                  <a:gs pos="100000">
                    <a:schemeClr val="bg1">
                      <a:alpha val="0"/>
                    </a:schemeClr>
                  </a:gs>
                </a:gsLst>
                <a:lin ang="18000000" scaled="0"/>
                <a:tileRect/>
              </a:gradFill>
              <a:ln w="9525" cap="flat" cmpd="sng" algn="ctr">
                <a:noFill/>
                <a:prstDash val="solid"/>
                <a:round/>
                <a:headEnd type="none" w="med" len="med"/>
                <a:tailEnd type="none" w="med" len="med"/>
              </a:ln>
              <a:effectLst/>
            </p:spPr>
            <p:txBody>
              <a:bodyPr anchor="ctr"/>
              <a:lstStyle>
                <a:lvl1pPr eaLnBrk="0" hangingPunct="0">
                  <a:defRPr sz="1600">
                    <a:solidFill>
                      <a:schemeClr val="tx1"/>
                    </a:solidFill>
                    <a:latin typeface="Arial" charset="0"/>
                    <a:cs typeface="Arial" charset="0"/>
                  </a:defRPr>
                </a:lvl1pPr>
                <a:lvl2pPr marL="37931725" indent="-37474525" eaLnBrk="0" hangingPunct="0">
                  <a:defRPr sz="1600">
                    <a:solidFill>
                      <a:schemeClr val="tx1"/>
                    </a:solidFill>
                    <a:latin typeface="Arial" charset="0"/>
                    <a:cs typeface="Arial" charset="0"/>
                  </a:defRPr>
                </a:lvl2pPr>
                <a:lvl3pPr eaLnBrk="0" hangingPunct="0">
                  <a:defRPr sz="1600">
                    <a:solidFill>
                      <a:schemeClr val="tx1"/>
                    </a:solidFill>
                    <a:latin typeface="Arial" charset="0"/>
                    <a:cs typeface="Arial" charset="0"/>
                  </a:defRPr>
                </a:lvl3pPr>
                <a:lvl4pPr eaLnBrk="0" hangingPunct="0">
                  <a:defRPr sz="1600">
                    <a:solidFill>
                      <a:schemeClr val="tx1"/>
                    </a:solidFill>
                    <a:latin typeface="Arial" charset="0"/>
                    <a:cs typeface="Arial" charset="0"/>
                  </a:defRPr>
                </a:lvl4pPr>
                <a:lvl5pPr eaLnBrk="0" hangingPunct="0">
                  <a:defRPr sz="1600">
                    <a:solidFill>
                      <a:schemeClr val="tx1"/>
                    </a:solidFill>
                    <a:latin typeface="Arial" charset="0"/>
                    <a:cs typeface="Arial" charset="0"/>
                  </a:defRPr>
                </a:lvl5pPr>
                <a:lvl6pPr marL="457200" eaLnBrk="0" fontAlgn="base" hangingPunct="0">
                  <a:spcBef>
                    <a:spcPct val="0"/>
                  </a:spcBef>
                  <a:spcAft>
                    <a:spcPct val="0"/>
                  </a:spcAft>
                  <a:defRPr sz="1600">
                    <a:solidFill>
                      <a:schemeClr val="tx1"/>
                    </a:solidFill>
                    <a:latin typeface="Arial" charset="0"/>
                    <a:cs typeface="Arial" charset="0"/>
                  </a:defRPr>
                </a:lvl6pPr>
                <a:lvl7pPr marL="914400" eaLnBrk="0" fontAlgn="base" hangingPunct="0">
                  <a:spcBef>
                    <a:spcPct val="0"/>
                  </a:spcBef>
                  <a:spcAft>
                    <a:spcPct val="0"/>
                  </a:spcAft>
                  <a:defRPr sz="1600">
                    <a:solidFill>
                      <a:schemeClr val="tx1"/>
                    </a:solidFill>
                    <a:latin typeface="Arial" charset="0"/>
                    <a:cs typeface="Arial" charset="0"/>
                  </a:defRPr>
                </a:lvl7pPr>
                <a:lvl8pPr marL="1371600" eaLnBrk="0" fontAlgn="base" hangingPunct="0">
                  <a:spcBef>
                    <a:spcPct val="0"/>
                  </a:spcBef>
                  <a:spcAft>
                    <a:spcPct val="0"/>
                  </a:spcAft>
                  <a:defRPr sz="1600">
                    <a:solidFill>
                      <a:schemeClr val="tx1"/>
                    </a:solidFill>
                    <a:latin typeface="Arial" charset="0"/>
                    <a:cs typeface="Arial" charset="0"/>
                  </a:defRPr>
                </a:lvl8pPr>
                <a:lvl9pPr marL="1828800" eaLnBrk="0" fontAlgn="base" hangingPunct="0">
                  <a:spcBef>
                    <a:spcPct val="0"/>
                  </a:spcBef>
                  <a:spcAft>
                    <a:spcPct val="0"/>
                  </a:spcAft>
                  <a:defRPr sz="1600">
                    <a:solidFill>
                      <a:schemeClr val="tx1"/>
                    </a:solidFill>
                    <a:latin typeface="Arial" charset="0"/>
                    <a:cs typeface="Arial" charset="0"/>
                  </a:defRPr>
                </a:lvl9pPr>
              </a:lstStyle>
              <a:p>
                <a:pPr eaLnBrk="1" hangingPunct="1"/>
                <a:endParaRPr lang="en-US" sz="2800"/>
              </a:p>
            </p:txBody>
          </p:sp>
        </p:grpSp>
        <p:pic>
          <p:nvPicPr>
            <p:cNvPr id="6" name="Picture 4" descr="ICON_VirtTriangle_flat_Q408.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6267050" y="1873647"/>
              <a:ext cx="761999" cy="215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6"/>
            <p:cNvGrpSpPr/>
            <p:nvPr/>
          </p:nvGrpSpPr>
          <p:grpSpPr>
            <a:xfrm>
              <a:off x="6921496" y="1377585"/>
              <a:ext cx="1231904" cy="1632883"/>
              <a:chOff x="6921496" y="1377585"/>
              <a:chExt cx="1231904" cy="1632883"/>
            </a:xfrm>
          </p:grpSpPr>
          <p:sp>
            <p:nvSpPr>
              <p:cNvPr id="8" name="Rectangle 7"/>
              <p:cNvSpPr/>
              <p:nvPr/>
            </p:nvSpPr>
            <p:spPr bwMode="auto">
              <a:xfrm>
                <a:off x="7163797" y="2487248"/>
                <a:ext cx="798617" cy="523220"/>
              </a:xfrm>
              <a:prstGeom prst="rect">
                <a:avLst/>
              </a:prstGeom>
            </p:spPr>
            <p:txBody>
              <a:bodyPr wrap="none">
                <a:spAutoFit/>
              </a:bodyPr>
              <a:lstStyle/>
              <a:p>
                <a:pPr>
                  <a:defRPr/>
                </a:pPr>
                <a:r>
                  <a:rPr lang="en-US" sz="2800" b="1" dirty="0" smtClean="0">
                    <a:latin typeface="+mn-lt"/>
                  </a:rPr>
                  <a:t>KDC</a:t>
                </a:r>
                <a:endParaRPr lang="en-US" sz="2800" b="1" dirty="0">
                  <a:latin typeface="+mn-lt"/>
                </a:endParaRPr>
              </a:p>
            </p:txBody>
          </p:sp>
          <p:pic>
            <p:nvPicPr>
              <p:cNvPr id="9" name="Picture 21" descr="ICON_BladeServer_Q40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21496" y="1377585"/>
                <a:ext cx="1231904" cy="110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12" name="Rectangle 28"/>
          <p:cNvSpPr>
            <a:spLocks noChangeAspect="1" noChangeArrowheads="1"/>
          </p:cNvSpPr>
          <p:nvPr/>
        </p:nvSpPr>
        <p:spPr bwMode="auto">
          <a:xfrm>
            <a:off x="2724941" y="3587125"/>
            <a:ext cx="34438" cy="1014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it-IT"/>
          </a:p>
        </p:txBody>
      </p:sp>
      <p:sp>
        <p:nvSpPr>
          <p:cNvPr id="13" name="Rounded Rectangle 32"/>
          <p:cNvSpPr>
            <a:spLocks noChangeArrowheads="1"/>
          </p:cNvSpPr>
          <p:nvPr/>
        </p:nvSpPr>
        <p:spPr bwMode="auto">
          <a:xfrm>
            <a:off x="2469807" y="1220788"/>
            <a:ext cx="2191098" cy="533400"/>
          </a:xfrm>
          <a:prstGeom prst="roundRect">
            <a:avLst>
              <a:gd name="adj" fmla="val 16667"/>
            </a:avLst>
          </a:prstGeom>
          <a:solidFill>
            <a:srgbClr val="F77C1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r>
              <a:rPr lang="en-US" sz="2800" b="1" dirty="0" smtClean="0">
                <a:solidFill>
                  <a:schemeClr val="bg1"/>
                </a:solidFill>
                <a:latin typeface="+mn-lt"/>
              </a:rPr>
              <a:t>AS</a:t>
            </a:r>
            <a:endParaRPr lang="en-US" sz="2800" b="1" dirty="0">
              <a:solidFill>
                <a:schemeClr val="bg1"/>
              </a:solidFill>
              <a:latin typeface="+mn-lt"/>
            </a:endParaRPr>
          </a:p>
        </p:txBody>
      </p:sp>
      <p:sp>
        <p:nvSpPr>
          <p:cNvPr id="14" name="Rounded Rectangle 33"/>
          <p:cNvSpPr>
            <a:spLocks noChangeArrowheads="1"/>
          </p:cNvSpPr>
          <p:nvPr/>
        </p:nvSpPr>
        <p:spPr bwMode="auto">
          <a:xfrm>
            <a:off x="4938582" y="1220788"/>
            <a:ext cx="2191098" cy="533400"/>
          </a:xfrm>
          <a:prstGeom prst="roundRect">
            <a:avLst>
              <a:gd name="adj" fmla="val 16667"/>
            </a:avLst>
          </a:prstGeom>
          <a:solidFill>
            <a:srgbClr val="F77C1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r>
              <a:rPr lang="en-US" sz="2800" b="1" dirty="0" smtClean="0">
                <a:solidFill>
                  <a:schemeClr val="bg1"/>
                </a:solidFill>
                <a:latin typeface="+mn-lt"/>
              </a:rPr>
              <a:t>TGS</a:t>
            </a:r>
            <a:endParaRPr lang="en-US" sz="2800" b="1" dirty="0">
              <a:solidFill>
                <a:schemeClr val="bg1"/>
              </a:solidFill>
              <a:latin typeface="+mn-lt"/>
            </a:endParaRPr>
          </a:p>
        </p:txBody>
      </p:sp>
      <p:grpSp>
        <p:nvGrpSpPr>
          <p:cNvPr id="18" name="Group 17"/>
          <p:cNvGrpSpPr/>
          <p:nvPr/>
        </p:nvGrpSpPr>
        <p:grpSpPr>
          <a:xfrm>
            <a:off x="7800160" y="2860457"/>
            <a:ext cx="1338764" cy="2554307"/>
            <a:chOff x="6949256" y="3276600"/>
            <a:chExt cx="1338764" cy="2554307"/>
          </a:xfrm>
        </p:grpSpPr>
        <p:sp>
          <p:nvSpPr>
            <p:cNvPr id="19" name="Rectangle 18"/>
            <p:cNvSpPr/>
            <p:nvPr/>
          </p:nvSpPr>
          <p:spPr bwMode="auto">
            <a:xfrm>
              <a:off x="6949256" y="4876800"/>
              <a:ext cx="1338764" cy="954107"/>
            </a:xfrm>
            <a:prstGeom prst="rect">
              <a:avLst/>
            </a:prstGeom>
          </p:spPr>
          <p:txBody>
            <a:bodyPr wrap="none">
              <a:spAutoFit/>
            </a:bodyPr>
            <a:lstStyle/>
            <a:p>
              <a:pPr algn="ctr">
                <a:defRPr/>
              </a:pPr>
              <a:r>
                <a:rPr lang="en-US" sz="2800" b="1" dirty="0" smtClean="0">
                  <a:latin typeface="+mn-lt"/>
                </a:rPr>
                <a:t>Service </a:t>
              </a:r>
            </a:p>
            <a:p>
              <a:pPr algn="ctr">
                <a:defRPr/>
              </a:pPr>
              <a:r>
                <a:rPr lang="en-US" sz="2800" b="1" dirty="0" smtClean="0">
                  <a:latin typeface="+mn-lt"/>
                </a:rPr>
                <a:t>Server</a:t>
              </a:r>
              <a:endParaRPr lang="en-US" sz="2800" b="1" dirty="0">
                <a:latin typeface="+mn-lt"/>
              </a:endParaRPr>
            </a:p>
          </p:txBody>
        </p:sp>
        <p:pic>
          <p:nvPicPr>
            <p:cNvPr id="20" name="Picture 7" descr="ICON_Datacenter_wStorage_1up_Q40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58037" y="3276600"/>
              <a:ext cx="842963" cy="164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1" name="Group 80"/>
          <p:cNvGrpSpPr/>
          <p:nvPr/>
        </p:nvGrpSpPr>
        <p:grpSpPr>
          <a:xfrm>
            <a:off x="2755904" y="1906587"/>
            <a:ext cx="360363" cy="1792287"/>
            <a:chOff x="2755904" y="1906587"/>
            <a:chExt cx="360363" cy="1792287"/>
          </a:xfrm>
        </p:grpSpPr>
        <p:sp>
          <p:nvSpPr>
            <p:cNvPr id="21" name="Line 211"/>
            <p:cNvSpPr>
              <a:spLocks noChangeShapeType="1"/>
            </p:cNvSpPr>
            <p:nvPr/>
          </p:nvSpPr>
          <p:spPr bwMode="auto">
            <a:xfrm flipH="1" flipV="1">
              <a:off x="2936085" y="1906587"/>
              <a:ext cx="1" cy="1792287"/>
            </a:xfrm>
            <a:prstGeom prst="line">
              <a:avLst/>
            </a:prstGeom>
            <a:noFill/>
            <a:ln w="101600">
              <a:solidFill>
                <a:srgbClr val="00CC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22" name="Oval 210"/>
            <p:cNvSpPr>
              <a:spLocks noChangeArrowheads="1"/>
            </p:cNvSpPr>
            <p:nvPr/>
          </p:nvSpPr>
          <p:spPr bwMode="auto">
            <a:xfrm>
              <a:off x="2755904" y="2660650"/>
              <a:ext cx="360363" cy="360362"/>
            </a:xfrm>
            <a:prstGeom prst="ellipse">
              <a:avLst/>
            </a:prstGeom>
            <a:solidFill>
              <a:srgbClr val="FFCC00"/>
            </a:solidFill>
            <a:ln w="12700">
              <a:solidFill>
                <a:srgbClr val="00B050"/>
              </a:solidFill>
              <a:round/>
              <a:headEnd type="none" w="sm" len="sm"/>
              <a:tailEnd type="none" w="sm" len="sm"/>
            </a:ln>
          </p:spPr>
          <p:txBody>
            <a:bodyPr wrap="none" anchor="ctr"/>
            <a:lstStyle/>
            <a:p>
              <a:pPr algn="ctr"/>
              <a:r>
                <a:rPr lang="it-IT" dirty="0"/>
                <a:t>1</a:t>
              </a:r>
            </a:p>
          </p:txBody>
        </p:sp>
      </p:grpSp>
      <p:grpSp>
        <p:nvGrpSpPr>
          <p:cNvPr id="82" name="Group 81"/>
          <p:cNvGrpSpPr/>
          <p:nvPr/>
        </p:nvGrpSpPr>
        <p:grpSpPr>
          <a:xfrm>
            <a:off x="2951091" y="1752600"/>
            <a:ext cx="979024" cy="1557321"/>
            <a:chOff x="2951091" y="2047675"/>
            <a:chExt cx="979024" cy="1557321"/>
          </a:xfrm>
        </p:grpSpPr>
        <p:sp>
          <p:nvSpPr>
            <p:cNvPr id="23" name="Line 211"/>
            <p:cNvSpPr>
              <a:spLocks noChangeShapeType="1"/>
            </p:cNvSpPr>
            <p:nvPr/>
          </p:nvSpPr>
          <p:spPr bwMode="auto">
            <a:xfrm rot="1929354">
              <a:off x="2951091" y="2047675"/>
              <a:ext cx="979024" cy="1557321"/>
            </a:xfrm>
            <a:prstGeom prst="line">
              <a:avLst/>
            </a:prstGeom>
            <a:noFill/>
            <a:ln w="101600">
              <a:solidFill>
                <a:srgbClr val="FF33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24" name="Oval 210"/>
            <p:cNvSpPr>
              <a:spLocks noChangeArrowheads="1"/>
            </p:cNvSpPr>
            <p:nvPr/>
          </p:nvSpPr>
          <p:spPr bwMode="auto">
            <a:xfrm>
              <a:off x="3260422" y="2668588"/>
              <a:ext cx="360362" cy="360362"/>
            </a:xfrm>
            <a:prstGeom prst="ellipse">
              <a:avLst/>
            </a:prstGeom>
            <a:solidFill>
              <a:srgbClr val="FFCC00"/>
            </a:solidFill>
            <a:ln w="12700">
              <a:solidFill>
                <a:srgbClr val="FF0000"/>
              </a:solidFill>
              <a:round/>
              <a:headEnd type="none" w="sm" len="sm"/>
              <a:tailEnd type="none" w="sm" len="sm"/>
            </a:ln>
          </p:spPr>
          <p:txBody>
            <a:bodyPr wrap="none" anchor="ctr"/>
            <a:lstStyle/>
            <a:p>
              <a:pPr algn="ctr"/>
              <a:r>
                <a:rPr lang="it-IT" dirty="0"/>
                <a:t>2</a:t>
              </a:r>
            </a:p>
          </p:txBody>
        </p:sp>
      </p:grpSp>
      <p:grpSp>
        <p:nvGrpSpPr>
          <p:cNvPr id="83" name="Group 82"/>
          <p:cNvGrpSpPr/>
          <p:nvPr/>
        </p:nvGrpSpPr>
        <p:grpSpPr>
          <a:xfrm>
            <a:off x="3975105" y="1943099"/>
            <a:ext cx="1676400" cy="1802983"/>
            <a:chOff x="3975105" y="1943099"/>
            <a:chExt cx="1676400" cy="1802983"/>
          </a:xfrm>
        </p:grpSpPr>
        <p:sp>
          <p:nvSpPr>
            <p:cNvPr id="25" name="Line 211"/>
            <p:cNvSpPr>
              <a:spLocks noChangeShapeType="1"/>
            </p:cNvSpPr>
            <p:nvPr/>
          </p:nvSpPr>
          <p:spPr bwMode="auto">
            <a:xfrm flipV="1">
              <a:off x="3975105" y="1943099"/>
              <a:ext cx="1676400" cy="1802983"/>
            </a:xfrm>
            <a:prstGeom prst="line">
              <a:avLst/>
            </a:prstGeom>
            <a:noFill/>
            <a:ln w="101600">
              <a:solidFill>
                <a:srgbClr val="00CC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26" name="Oval 210"/>
            <p:cNvSpPr>
              <a:spLocks noChangeArrowheads="1"/>
            </p:cNvSpPr>
            <p:nvPr/>
          </p:nvSpPr>
          <p:spPr bwMode="auto">
            <a:xfrm>
              <a:off x="4605341" y="2697165"/>
              <a:ext cx="360363" cy="360362"/>
            </a:xfrm>
            <a:prstGeom prst="ellipse">
              <a:avLst/>
            </a:prstGeom>
            <a:solidFill>
              <a:srgbClr val="FFCC00"/>
            </a:solidFill>
            <a:ln w="12700">
              <a:solidFill>
                <a:srgbClr val="00B050"/>
              </a:solidFill>
              <a:round/>
              <a:headEnd type="none" w="sm" len="sm"/>
              <a:tailEnd type="none" w="sm" len="sm"/>
            </a:ln>
          </p:spPr>
          <p:txBody>
            <a:bodyPr wrap="none" anchor="ctr"/>
            <a:lstStyle/>
            <a:p>
              <a:pPr algn="ctr"/>
              <a:r>
                <a:rPr lang="it-IT" dirty="0"/>
                <a:t>3</a:t>
              </a:r>
            </a:p>
          </p:txBody>
        </p:sp>
      </p:grpSp>
      <p:grpSp>
        <p:nvGrpSpPr>
          <p:cNvPr id="84" name="Group 83"/>
          <p:cNvGrpSpPr/>
          <p:nvPr/>
        </p:nvGrpSpPr>
        <p:grpSpPr>
          <a:xfrm>
            <a:off x="5005300" y="1752053"/>
            <a:ext cx="510596" cy="2661166"/>
            <a:chOff x="5005300" y="1752053"/>
            <a:chExt cx="510596" cy="2661166"/>
          </a:xfrm>
        </p:grpSpPr>
        <p:sp>
          <p:nvSpPr>
            <p:cNvPr id="27" name="Line 211"/>
            <p:cNvSpPr>
              <a:spLocks noChangeShapeType="1"/>
            </p:cNvSpPr>
            <p:nvPr/>
          </p:nvSpPr>
          <p:spPr bwMode="auto">
            <a:xfrm rot="1929354" flipH="1">
              <a:off x="5005300" y="1752053"/>
              <a:ext cx="510596" cy="2661166"/>
            </a:xfrm>
            <a:prstGeom prst="line">
              <a:avLst/>
            </a:prstGeom>
            <a:noFill/>
            <a:ln w="101600">
              <a:solidFill>
                <a:srgbClr val="FF33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28" name="Oval 210"/>
            <p:cNvSpPr>
              <a:spLocks noChangeArrowheads="1"/>
            </p:cNvSpPr>
            <p:nvPr/>
          </p:nvSpPr>
          <p:spPr bwMode="auto">
            <a:xfrm>
              <a:off x="5041904" y="2917826"/>
              <a:ext cx="360362" cy="360362"/>
            </a:xfrm>
            <a:prstGeom prst="ellipse">
              <a:avLst/>
            </a:prstGeom>
            <a:solidFill>
              <a:srgbClr val="FFCC00"/>
            </a:solidFill>
            <a:ln w="12700">
              <a:solidFill>
                <a:srgbClr val="FF0000"/>
              </a:solidFill>
              <a:round/>
              <a:headEnd type="none" w="sm" len="sm"/>
              <a:tailEnd type="none" w="sm" len="sm"/>
            </a:ln>
          </p:spPr>
          <p:txBody>
            <a:bodyPr wrap="none" anchor="ctr"/>
            <a:lstStyle/>
            <a:p>
              <a:pPr algn="ctr"/>
              <a:r>
                <a:rPr lang="it-IT" dirty="0"/>
                <a:t>4</a:t>
              </a:r>
            </a:p>
          </p:txBody>
        </p:sp>
      </p:grpSp>
      <p:grpSp>
        <p:nvGrpSpPr>
          <p:cNvPr id="44" name="Group 43"/>
          <p:cNvGrpSpPr/>
          <p:nvPr/>
        </p:nvGrpSpPr>
        <p:grpSpPr>
          <a:xfrm>
            <a:off x="3036080" y="3404062"/>
            <a:ext cx="1058552" cy="1368395"/>
            <a:chOff x="1829901" y="4118937"/>
            <a:chExt cx="1058552" cy="1368395"/>
          </a:xfrm>
        </p:grpSpPr>
        <p:sp>
          <p:nvSpPr>
            <p:cNvPr id="45" name="Rectangle 44"/>
            <p:cNvSpPr/>
            <p:nvPr/>
          </p:nvSpPr>
          <p:spPr bwMode="auto">
            <a:xfrm>
              <a:off x="1841500" y="4964112"/>
              <a:ext cx="1046953" cy="523220"/>
            </a:xfrm>
            <a:prstGeom prst="rect">
              <a:avLst/>
            </a:prstGeom>
          </p:spPr>
          <p:txBody>
            <a:bodyPr wrap="none">
              <a:spAutoFit/>
            </a:bodyPr>
            <a:lstStyle/>
            <a:p>
              <a:pPr>
                <a:defRPr/>
              </a:pPr>
              <a:r>
                <a:rPr lang="en-US" sz="2800" b="1" dirty="0">
                  <a:latin typeface="+mn-lt"/>
                </a:rPr>
                <a:t>Client</a:t>
              </a:r>
            </a:p>
          </p:txBody>
        </p:sp>
        <p:pic>
          <p:nvPicPr>
            <p:cNvPr id="46" name="Picture 40" descr="ICON_Laptop_Q30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29901" y="4118937"/>
              <a:ext cx="760899" cy="83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2" name="Rectangle 28"/>
          <p:cNvSpPr>
            <a:spLocks noChangeAspect="1" noChangeArrowheads="1"/>
          </p:cNvSpPr>
          <p:nvPr/>
        </p:nvSpPr>
        <p:spPr bwMode="auto">
          <a:xfrm>
            <a:off x="2724941" y="3587125"/>
            <a:ext cx="34438" cy="1014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it-IT"/>
          </a:p>
        </p:txBody>
      </p:sp>
      <p:pic>
        <p:nvPicPr>
          <p:cNvPr id="53" name="Picture 2" descr="Image result for use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06213" y="3694494"/>
            <a:ext cx="900826" cy="900826"/>
          </a:xfrm>
          <a:prstGeom prst="rect">
            <a:avLst/>
          </a:prstGeom>
          <a:noFill/>
          <a:extLst>
            <a:ext uri="{909E8E84-426E-40DD-AFC4-6F175D3DCCD1}">
              <a14:hiddenFill xmlns:a14="http://schemas.microsoft.com/office/drawing/2010/main">
                <a:solidFill>
                  <a:srgbClr val="FFFFFF"/>
                </a:solidFill>
              </a14:hiddenFill>
            </a:ext>
          </a:extLst>
        </p:spPr>
      </p:pic>
      <p:grpSp>
        <p:nvGrpSpPr>
          <p:cNvPr id="54" name="Group 53"/>
          <p:cNvGrpSpPr/>
          <p:nvPr/>
        </p:nvGrpSpPr>
        <p:grpSpPr>
          <a:xfrm rot="5400000">
            <a:off x="1990215" y="3279224"/>
            <a:ext cx="362688" cy="1729041"/>
            <a:chOff x="2755904" y="1906587"/>
            <a:chExt cx="360363" cy="1792287"/>
          </a:xfrm>
        </p:grpSpPr>
        <p:sp>
          <p:nvSpPr>
            <p:cNvPr id="55" name="Line 211"/>
            <p:cNvSpPr>
              <a:spLocks noChangeShapeType="1"/>
            </p:cNvSpPr>
            <p:nvPr/>
          </p:nvSpPr>
          <p:spPr bwMode="auto">
            <a:xfrm flipH="1" flipV="1">
              <a:off x="2936085" y="1906587"/>
              <a:ext cx="1" cy="1792287"/>
            </a:xfrm>
            <a:prstGeom prst="line">
              <a:avLst/>
            </a:prstGeom>
            <a:noFill/>
            <a:ln w="101600">
              <a:solidFill>
                <a:srgbClr val="00CC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56" name="Oval 210"/>
            <p:cNvSpPr>
              <a:spLocks noChangeArrowheads="1"/>
            </p:cNvSpPr>
            <p:nvPr/>
          </p:nvSpPr>
          <p:spPr bwMode="auto">
            <a:xfrm>
              <a:off x="2755904" y="2660650"/>
              <a:ext cx="360363" cy="360362"/>
            </a:xfrm>
            <a:prstGeom prst="ellipse">
              <a:avLst/>
            </a:prstGeom>
            <a:solidFill>
              <a:srgbClr val="FFCC00"/>
            </a:solidFill>
            <a:ln w="12700">
              <a:solidFill>
                <a:srgbClr val="00B050"/>
              </a:solidFill>
              <a:round/>
              <a:headEnd type="none" w="sm" len="sm"/>
              <a:tailEnd type="none" w="sm" len="sm"/>
            </a:ln>
          </p:spPr>
          <p:txBody>
            <a:bodyPr wrap="none" anchor="ctr"/>
            <a:lstStyle/>
            <a:p>
              <a:pPr algn="ctr"/>
              <a:r>
                <a:rPr lang="it-IT" smtClean="0"/>
                <a:t>0</a:t>
              </a:r>
              <a:endParaRPr lang="it-IT" dirty="0"/>
            </a:p>
          </p:txBody>
        </p:sp>
      </p:grpSp>
      <p:sp>
        <p:nvSpPr>
          <p:cNvPr id="47" name="Rounded Rectangular Callout 46"/>
          <p:cNvSpPr/>
          <p:nvPr/>
        </p:nvSpPr>
        <p:spPr>
          <a:xfrm>
            <a:off x="1" y="4953000"/>
            <a:ext cx="7800159" cy="1857464"/>
          </a:xfrm>
          <a:prstGeom prst="wedgeRoundRectCallout">
            <a:avLst>
              <a:gd name="adj1" fmla="val 16408"/>
              <a:gd name="adj2" fmla="val -136416"/>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3600" smtClean="0"/>
              <a:t>Cấp vé truy cập dịch vụ</a:t>
            </a:r>
            <a:endParaRPr lang="en-US" sz="3600"/>
          </a:p>
          <a:p>
            <a:r>
              <a:rPr lang="en-US" sz="3600" smtClean="0">
                <a:sym typeface="Wingdings" panose="05000000000000000000" pitchFamily="2" charset="2"/>
              </a:rPr>
              <a:t>TGSC: {</a:t>
            </a:r>
            <a:r>
              <a:rPr lang="en-US" sz="3600" b="1" smtClean="0">
                <a:solidFill>
                  <a:srgbClr val="FF00FF"/>
                </a:solidFill>
                <a:sym typeface="Wingdings" panose="05000000000000000000" pitchFamily="2" charset="2"/>
              </a:rPr>
              <a:t>{ST}K</a:t>
            </a:r>
            <a:r>
              <a:rPr lang="en-US" sz="3600" b="1" baseline="-25000" smtClean="0">
                <a:solidFill>
                  <a:srgbClr val="FF00FF"/>
                </a:solidFill>
                <a:sym typeface="Wingdings" panose="05000000000000000000" pitchFamily="2" charset="2"/>
              </a:rPr>
              <a:t>TGS_SS</a:t>
            </a:r>
            <a:r>
              <a:rPr lang="en-US" sz="3600" smtClean="0">
                <a:sym typeface="Wingdings" panose="05000000000000000000" pitchFamily="2" charset="2"/>
              </a:rPr>
              <a:t>, K</a:t>
            </a:r>
            <a:r>
              <a:rPr lang="en-US" sz="3600" baseline="-25000" smtClean="0">
                <a:sym typeface="Wingdings" panose="05000000000000000000" pitchFamily="2" charset="2"/>
              </a:rPr>
              <a:t>C_SS</a:t>
            </a:r>
            <a:r>
              <a:rPr lang="en-US" sz="3600">
                <a:sym typeface="Wingdings" panose="05000000000000000000" pitchFamily="2" charset="2"/>
              </a:rPr>
              <a:t>}</a:t>
            </a:r>
            <a:r>
              <a:rPr lang="en-US" sz="3600" smtClean="0">
                <a:sym typeface="Wingdings" panose="05000000000000000000" pitchFamily="2" charset="2"/>
              </a:rPr>
              <a:t> K</a:t>
            </a:r>
            <a:r>
              <a:rPr lang="en-US" sz="3600" baseline="-25000" smtClean="0">
                <a:sym typeface="Wingdings" panose="05000000000000000000" pitchFamily="2" charset="2"/>
              </a:rPr>
              <a:t>C_TGS</a:t>
            </a:r>
          </a:p>
          <a:p>
            <a:r>
              <a:rPr lang="en-US" sz="3600" smtClean="0">
                <a:sym typeface="Wingdings" panose="05000000000000000000" pitchFamily="2" charset="2"/>
              </a:rPr>
              <a:t>ST = {ID</a:t>
            </a:r>
            <a:r>
              <a:rPr lang="en-US" sz="3600" baseline="-25000" smtClean="0">
                <a:sym typeface="Wingdings" panose="05000000000000000000" pitchFamily="2" charset="2"/>
              </a:rPr>
              <a:t>C</a:t>
            </a:r>
            <a:r>
              <a:rPr lang="en-US" sz="3600" smtClean="0">
                <a:sym typeface="Wingdings" panose="05000000000000000000" pitchFamily="2" charset="2"/>
              </a:rPr>
              <a:t>, ID</a:t>
            </a:r>
            <a:r>
              <a:rPr lang="en-US" sz="3600" baseline="-25000" smtClean="0">
                <a:sym typeface="Wingdings" panose="05000000000000000000" pitchFamily="2" charset="2"/>
              </a:rPr>
              <a:t>SS</a:t>
            </a:r>
            <a:r>
              <a:rPr lang="en-US" sz="3600" smtClean="0">
                <a:sym typeface="Wingdings" panose="05000000000000000000" pitchFamily="2" charset="2"/>
              </a:rPr>
              <a:t>, t</a:t>
            </a:r>
            <a:r>
              <a:rPr lang="en-US" sz="3600" baseline="-25000" smtClean="0">
                <a:sym typeface="Wingdings" panose="05000000000000000000" pitchFamily="2" charset="2"/>
              </a:rPr>
              <a:t>3</a:t>
            </a:r>
            <a:r>
              <a:rPr lang="en-US" sz="3600" smtClean="0">
                <a:sym typeface="Wingdings" panose="05000000000000000000" pitchFamily="2" charset="2"/>
              </a:rPr>
              <a:t>, p</a:t>
            </a:r>
            <a:r>
              <a:rPr lang="en-US" sz="3600" baseline="-25000" smtClean="0">
                <a:sym typeface="Wingdings" panose="05000000000000000000" pitchFamily="2" charset="2"/>
              </a:rPr>
              <a:t>2</a:t>
            </a:r>
            <a:r>
              <a:rPr lang="en-US" sz="3600" smtClean="0">
                <a:sym typeface="Wingdings" panose="05000000000000000000" pitchFamily="2" charset="2"/>
              </a:rPr>
              <a:t>, K</a:t>
            </a:r>
            <a:r>
              <a:rPr lang="en-US" sz="3600" baseline="-25000" smtClean="0">
                <a:sym typeface="Wingdings" panose="05000000000000000000" pitchFamily="2" charset="2"/>
              </a:rPr>
              <a:t>C_SS</a:t>
            </a:r>
            <a:r>
              <a:rPr lang="en-US" sz="3600" smtClean="0">
                <a:sym typeface="Wingdings" panose="05000000000000000000" pitchFamily="2" charset="2"/>
              </a:rPr>
              <a:t>}</a:t>
            </a:r>
          </a:p>
        </p:txBody>
      </p:sp>
    </p:spTree>
    <p:extLst>
      <p:ext uri="{BB962C8B-B14F-4D97-AF65-F5344CB8AC3E}">
        <p14:creationId xmlns:p14="http://schemas.microsoft.com/office/powerpoint/2010/main" val="32974801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wipe(up)">
                                      <p:cBhvr>
                                        <p:cTn id="7" dur="500"/>
                                        <p:tgtEl>
                                          <p:spTgt spid="8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wipe(down)">
                                      <p:cBhvr>
                                        <p:cTn id="11"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Giao thức </a:t>
            </a:r>
            <a:r>
              <a:rPr lang="en-US" smtClean="0"/>
              <a:t>Kerberos: Các thông điệp</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45</a:t>
            </a:fld>
            <a:endParaRPr lang="ru-RU" dirty="0"/>
          </a:p>
        </p:txBody>
      </p:sp>
      <p:grpSp>
        <p:nvGrpSpPr>
          <p:cNvPr id="4" name="Group 3"/>
          <p:cNvGrpSpPr/>
          <p:nvPr/>
        </p:nvGrpSpPr>
        <p:grpSpPr>
          <a:xfrm>
            <a:off x="2420730" y="921973"/>
            <a:ext cx="6431174" cy="1632883"/>
            <a:chOff x="1722226" y="1377585"/>
            <a:chExt cx="6431174" cy="1632883"/>
          </a:xfrm>
        </p:grpSpPr>
        <p:grpSp>
          <p:nvGrpSpPr>
            <p:cNvPr id="5" name="Group 19"/>
            <p:cNvGrpSpPr>
              <a:grpSpLocks/>
            </p:cNvGrpSpPr>
            <p:nvPr/>
          </p:nvGrpSpPr>
          <p:grpSpPr bwMode="auto">
            <a:xfrm>
              <a:off x="1722226" y="1600200"/>
              <a:ext cx="4754774" cy="685800"/>
              <a:chOff x="7086600" y="685800"/>
              <a:chExt cx="1600200" cy="800100"/>
            </a:xfrm>
          </p:grpSpPr>
          <p:sp>
            <p:nvSpPr>
              <p:cNvPr id="10" name="Rounded Rectangle 9"/>
              <p:cNvSpPr/>
              <p:nvPr/>
            </p:nvSpPr>
            <p:spPr bwMode="auto">
              <a:xfrm>
                <a:off x="7086600" y="685800"/>
                <a:ext cx="1600200" cy="800100"/>
              </a:xfrm>
              <a:prstGeom prst="roundRect">
                <a:avLst/>
              </a:prstGeom>
              <a:gradFill>
                <a:gsLst>
                  <a:gs pos="0">
                    <a:srgbClr val="2F97D9"/>
                  </a:gs>
                  <a:gs pos="100000">
                    <a:srgbClr val="8FD1F0"/>
                  </a:gs>
                </a:gsLst>
              </a:gradFill>
              <a:ln w="12700">
                <a:solidFill>
                  <a:srgbClr val="39A5E5"/>
                </a:solidFill>
                <a:headEnd type="none" w="med" len="med"/>
                <a:tailEnd type="none" w="med" len="med"/>
              </a:ln>
              <a:effectLst/>
              <a:scene3d>
                <a:camera prst="orthographicFront"/>
                <a:lightRig rig="threePt" dir="t"/>
              </a:scene3d>
              <a:sp3d>
                <a:bevelT w="25400" h="6350"/>
              </a:sp3d>
            </p:spPr>
            <p:style>
              <a:lnRef idx="1">
                <a:schemeClr val="accent4"/>
              </a:lnRef>
              <a:fillRef idx="3">
                <a:schemeClr val="accent4"/>
              </a:fillRef>
              <a:effectRef idx="2">
                <a:schemeClr val="accent4"/>
              </a:effectRef>
              <a:fontRef idx="minor">
                <a:schemeClr val="lt1"/>
              </a:fontRef>
            </p:style>
            <p:txBody>
              <a:bodyPr anchor="ctr"/>
              <a:lstStyle>
                <a:lvl1pPr eaLnBrk="0" hangingPunct="0">
                  <a:defRPr sz="1600">
                    <a:solidFill>
                      <a:schemeClr val="tx1"/>
                    </a:solidFill>
                    <a:latin typeface="Arial" charset="0"/>
                    <a:cs typeface="Arial" charset="0"/>
                  </a:defRPr>
                </a:lvl1pPr>
                <a:lvl2pPr marL="37931725" indent="-37474525" eaLnBrk="0" hangingPunct="0">
                  <a:defRPr sz="1600">
                    <a:solidFill>
                      <a:schemeClr val="tx1"/>
                    </a:solidFill>
                    <a:latin typeface="Arial" charset="0"/>
                    <a:cs typeface="Arial" charset="0"/>
                  </a:defRPr>
                </a:lvl2pPr>
                <a:lvl3pPr eaLnBrk="0" hangingPunct="0">
                  <a:defRPr sz="1600">
                    <a:solidFill>
                      <a:schemeClr val="tx1"/>
                    </a:solidFill>
                    <a:latin typeface="Arial" charset="0"/>
                    <a:cs typeface="Arial" charset="0"/>
                  </a:defRPr>
                </a:lvl3pPr>
                <a:lvl4pPr eaLnBrk="0" hangingPunct="0">
                  <a:defRPr sz="1600">
                    <a:solidFill>
                      <a:schemeClr val="tx1"/>
                    </a:solidFill>
                    <a:latin typeface="Arial" charset="0"/>
                    <a:cs typeface="Arial" charset="0"/>
                  </a:defRPr>
                </a:lvl4pPr>
                <a:lvl5pPr eaLnBrk="0" hangingPunct="0">
                  <a:defRPr sz="1600">
                    <a:solidFill>
                      <a:schemeClr val="tx1"/>
                    </a:solidFill>
                    <a:latin typeface="Arial" charset="0"/>
                    <a:cs typeface="Arial" charset="0"/>
                  </a:defRPr>
                </a:lvl5pPr>
                <a:lvl6pPr marL="457200" eaLnBrk="0" fontAlgn="base" hangingPunct="0">
                  <a:spcBef>
                    <a:spcPct val="0"/>
                  </a:spcBef>
                  <a:spcAft>
                    <a:spcPct val="0"/>
                  </a:spcAft>
                  <a:defRPr sz="1600">
                    <a:solidFill>
                      <a:schemeClr val="tx1"/>
                    </a:solidFill>
                    <a:latin typeface="Arial" charset="0"/>
                    <a:cs typeface="Arial" charset="0"/>
                  </a:defRPr>
                </a:lvl6pPr>
                <a:lvl7pPr marL="914400" eaLnBrk="0" fontAlgn="base" hangingPunct="0">
                  <a:spcBef>
                    <a:spcPct val="0"/>
                  </a:spcBef>
                  <a:spcAft>
                    <a:spcPct val="0"/>
                  </a:spcAft>
                  <a:defRPr sz="1600">
                    <a:solidFill>
                      <a:schemeClr val="tx1"/>
                    </a:solidFill>
                    <a:latin typeface="Arial" charset="0"/>
                    <a:cs typeface="Arial" charset="0"/>
                  </a:defRPr>
                </a:lvl7pPr>
                <a:lvl8pPr marL="1371600" eaLnBrk="0" fontAlgn="base" hangingPunct="0">
                  <a:spcBef>
                    <a:spcPct val="0"/>
                  </a:spcBef>
                  <a:spcAft>
                    <a:spcPct val="0"/>
                  </a:spcAft>
                  <a:defRPr sz="1600">
                    <a:solidFill>
                      <a:schemeClr val="tx1"/>
                    </a:solidFill>
                    <a:latin typeface="Arial" charset="0"/>
                    <a:cs typeface="Arial" charset="0"/>
                  </a:defRPr>
                </a:lvl8pPr>
                <a:lvl9pPr marL="1828800" eaLnBrk="0" fontAlgn="base" hangingPunct="0">
                  <a:spcBef>
                    <a:spcPct val="0"/>
                  </a:spcBef>
                  <a:spcAft>
                    <a:spcPct val="0"/>
                  </a:spcAft>
                  <a:defRPr sz="1600">
                    <a:solidFill>
                      <a:schemeClr val="tx1"/>
                    </a:solidFill>
                    <a:latin typeface="Arial" charset="0"/>
                    <a:cs typeface="Arial" charset="0"/>
                  </a:defRPr>
                </a:lvl9pPr>
              </a:lstStyle>
              <a:p>
                <a:pPr algn="ctr" eaLnBrk="1" hangingPunct="1"/>
                <a:endParaRPr lang="en-US" sz="2800" dirty="0">
                  <a:solidFill>
                    <a:srgbClr val="FFFFFF"/>
                  </a:solidFill>
                </a:endParaRPr>
              </a:p>
            </p:txBody>
          </p:sp>
          <p:sp>
            <p:nvSpPr>
              <p:cNvPr id="11" name="Freeform 10"/>
              <p:cNvSpPr/>
              <p:nvPr/>
            </p:nvSpPr>
            <p:spPr bwMode="auto">
              <a:xfrm>
                <a:off x="7086600" y="685800"/>
                <a:ext cx="1583448" cy="387586"/>
              </a:xfrm>
              <a:custGeom>
                <a:avLst/>
                <a:gdLst>
                  <a:gd name="connsiteX0" fmla="*/ 1583448 w 1583448"/>
                  <a:gd name="connsiteY0" fmla="*/ 387586 h 387586"/>
                  <a:gd name="connsiteX1" fmla="*/ 1583448 w 1583448"/>
                  <a:gd name="connsiteY1" fmla="*/ 140191 h 387586"/>
                  <a:gd name="connsiteX2" fmla="*/ 1575200 w 1583448"/>
                  <a:gd name="connsiteY2" fmla="*/ 82465 h 387586"/>
                  <a:gd name="connsiteX3" fmla="*/ 1575200 w 1583448"/>
                  <a:gd name="connsiteY3" fmla="*/ 82465 h 387586"/>
                  <a:gd name="connsiteX4" fmla="*/ 1525718 w 1583448"/>
                  <a:gd name="connsiteY4" fmla="*/ 8246 h 387586"/>
                  <a:gd name="connsiteX5" fmla="*/ 1467988 w 1583448"/>
                  <a:gd name="connsiteY5" fmla="*/ 0 h 387586"/>
                  <a:gd name="connsiteX6" fmla="*/ 115459 w 1583448"/>
                  <a:gd name="connsiteY6" fmla="*/ 0 h 387586"/>
                  <a:gd name="connsiteX7" fmla="*/ 57729 w 1583448"/>
                  <a:gd name="connsiteY7" fmla="*/ 16493 h 387586"/>
                  <a:gd name="connsiteX8" fmla="*/ 57729 w 1583448"/>
                  <a:gd name="connsiteY8" fmla="*/ 16493 h 387586"/>
                  <a:gd name="connsiteX9" fmla="*/ 8247 w 1583448"/>
                  <a:gd name="connsiteY9" fmla="*/ 74218 h 387586"/>
                  <a:gd name="connsiteX10" fmla="*/ 8247 w 1583448"/>
                  <a:gd name="connsiteY10" fmla="*/ 74218 h 387586"/>
                  <a:gd name="connsiteX11" fmla="*/ 0 w 1583448"/>
                  <a:gd name="connsiteY11" fmla="*/ 156684 h 387586"/>
                  <a:gd name="connsiteX12" fmla="*/ 0 w 1583448"/>
                  <a:gd name="connsiteY12" fmla="*/ 156684 h 387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3448" h="387586">
                    <a:moveTo>
                      <a:pt x="1583448" y="387586"/>
                    </a:moveTo>
                    <a:lnTo>
                      <a:pt x="1583448" y="140191"/>
                    </a:lnTo>
                    <a:lnTo>
                      <a:pt x="1575200" y="82465"/>
                    </a:lnTo>
                    <a:lnTo>
                      <a:pt x="1575200" y="82465"/>
                    </a:lnTo>
                    <a:lnTo>
                      <a:pt x="1525718" y="8246"/>
                    </a:lnTo>
                    <a:lnTo>
                      <a:pt x="1467988" y="0"/>
                    </a:lnTo>
                    <a:lnTo>
                      <a:pt x="115459" y="0"/>
                    </a:lnTo>
                    <a:lnTo>
                      <a:pt x="57729" y="16493"/>
                    </a:lnTo>
                    <a:lnTo>
                      <a:pt x="57729" y="16493"/>
                    </a:lnTo>
                    <a:lnTo>
                      <a:pt x="8247" y="74218"/>
                    </a:lnTo>
                    <a:lnTo>
                      <a:pt x="8247" y="74218"/>
                    </a:lnTo>
                    <a:lnTo>
                      <a:pt x="0" y="156684"/>
                    </a:lnTo>
                    <a:lnTo>
                      <a:pt x="0" y="156684"/>
                    </a:lnTo>
                  </a:path>
                </a:pathLst>
              </a:custGeom>
              <a:gradFill flip="none" rotWithShape="1">
                <a:gsLst>
                  <a:gs pos="1000">
                    <a:schemeClr val="bg1">
                      <a:alpha val="19000"/>
                    </a:schemeClr>
                  </a:gs>
                  <a:gs pos="100000">
                    <a:schemeClr val="bg1">
                      <a:alpha val="0"/>
                    </a:schemeClr>
                  </a:gs>
                </a:gsLst>
                <a:lin ang="18000000" scaled="0"/>
                <a:tileRect/>
              </a:gradFill>
              <a:ln w="9525" cap="flat" cmpd="sng" algn="ctr">
                <a:noFill/>
                <a:prstDash val="solid"/>
                <a:round/>
                <a:headEnd type="none" w="med" len="med"/>
                <a:tailEnd type="none" w="med" len="med"/>
              </a:ln>
              <a:effectLst/>
            </p:spPr>
            <p:txBody>
              <a:bodyPr anchor="ctr"/>
              <a:lstStyle>
                <a:lvl1pPr eaLnBrk="0" hangingPunct="0">
                  <a:defRPr sz="1600">
                    <a:solidFill>
                      <a:schemeClr val="tx1"/>
                    </a:solidFill>
                    <a:latin typeface="Arial" charset="0"/>
                    <a:cs typeface="Arial" charset="0"/>
                  </a:defRPr>
                </a:lvl1pPr>
                <a:lvl2pPr marL="37931725" indent="-37474525" eaLnBrk="0" hangingPunct="0">
                  <a:defRPr sz="1600">
                    <a:solidFill>
                      <a:schemeClr val="tx1"/>
                    </a:solidFill>
                    <a:latin typeface="Arial" charset="0"/>
                    <a:cs typeface="Arial" charset="0"/>
                  </a:defRPr>
                </a:lvl2pPr>
                <a:lvl3pPr eaLnBrk="0" hangingPunct="0">
                  <a:defRPr sz="1600">
                    <a:solidFill>
                      <a:schemeClr val="tx1"/>
                    </a:solidFill>
                    <a:latin typeface="Arial" charset="0"/>
                    <a:cs typeface="Arial" charset="0"/>
                  </a:defRPr>
                </a:lvl3pPr>
                <a:lvl4pPr eaLnBrk="0" hangingPunct="0">
                  <a:defRPr sz="1600">
                    <a:solidFill>
                      <a:schemeClr val="tx1"/>
                    </a:solidFill>
                    <a:latin typeface="Arial" charset="0"/>
                    <a:cs typeface="Arial" charset="0"/>
                  </a:defRPr>
                </a:lvl4pPr>
                <a:lvl5pPr eaLnBrk="0" hangingPunct="0">
                  <a:defRPr sz="1600">
                    <a:solidFill>
                      <a:schemeClr val="tx1"/>
                    </a:solidFill>
                    <a:latin typeface="Arial" charset="0"/>
                    <a:cs typeface="Arial" charset="0"/>
                  </a:defRPr>
                </a:lvl5pPr>
                <a:lvl6pPr marL="457200" eaLnBrk="0" fontAlgn="base" hangingPunct="0">
                  <a:spcBef>
                    <a:spcPct val="0"/>
                  </a:spcBef>
                  <a:spcAft>
                    <a:spcPct val="0"/>
                  </a:spcAft>
                  <a:defRPr sz="1600">
                    <a:solidFill>
                      <a:schemeClr val="tx1"/>
                    </a:solidFill>
                    <a:latin typeface="Arial" charset="0"/>
                    <a:cs typeface="Arial" charset="0"/>
                  </a:defRPr>
                </a:lvl6pPr>
                <a:lvl7pPr marL="914400" eaLnBrk="0" fontAlgn="base" hangingPunct="0">
                  <a:spcBef>
                    <a:spcPct val="0"/>
                  </a:spcBef>
                  <a:spcAft>
                    <a:spcPct val="0"/>
                  </a:spcAft>
                  <a:defRPr sz="1600">
                    <a:solidFill>
                      <a:schemeClr val="tx1"/>
                    </a:solidFill>
                    <a:latin typeface="Arial" charset="0"/>
                    <a:cs typeface="Arial" charset="0"/>
                  </a:defRPr>
                </a:lvl7pPr>
                <a:lvl8pPr marL="1371600" eaLnBrk="0" fontAlgn="base" hangingPunct="0">
                  <a:spcBef>
                    <a:spcPct val="0"/>
                  </a:spcBef>
                  <a:spcAft>
                    <a:spcPct val="0"/>
                  </a:spcAft>
                  <a:defRPr sz="1600">
                    <a:solidFill>
                      <a:schemeClr val="tx1"/>
                    </a:solidFill>
                    <a:latin typeface="Arial" charset="0"/>
                    <a:cs typeface="Arial" charset="0"/>
                  </a:defRPr>
                </a:lvl8pPr>
                <a:lvl9pPr marL="1828800" eaLnBrk="0" fontAlgn="base" hangingPunct="0">
                  <a:spcBef>
                    <a:spcPct val="0"/>
                  </a:spcBef>
                  <a:spcAft>
                    <a:spcPct val="0"/>
                  </a:spcAft>
                  <a:defRPr sz="1600">
                    <a:solidFill>
                      <a:schemeClr val="tx1"/>
                    </a:solidFill>
                    <a:latin typeface="Arial" charset="0"/>
                    <a:cs typeface="Arial" charset="0"/>
                  </a:defRPr>
                </a:lvl9pPr>
              </a:lstStyle>
              <a:p>
                <a:pPr eaLnBrk="1" hangingPunct="1"/>
                <a:endParaRPr lang="en-US" sz="2800"/>
              </a:p>
            </p:txBody>
          </p:sp>
        </p:grpSp>
        <p:pic>
          <p:nvPicPr>
            <p:cNvPr id="6" name="Picture 4" descr="ICON_VirtTriangle_flat_Q408.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6267050" y="1873647"/>
              <a:ext cx="761999" cy="215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6"/>
            <p:cNvGrpSpPr/>
            <p:nvPr/>
          </p:nvGrpSpPr>
          <p:grpSpPr>
            <a:xfrm>
              <a:off x="6921496" y="1377585"/>
              <a:ext cx="1231904" cy="1632883"/>
              <a:chOff x="6921496" y="1377585"/>
              <a:chExt cx="1231904" cy="1632883"/>
            </a:xfrm>
          </p:grpSpPr>
          <p:sp>
            <p:nvSpPr>
              <p:cNvPr id="8" name="Rectangle 7"/>
              <p:cNvSpPr/>
              <p:nvPr/>
            </p:nvSpPr>
            <p:spPr bwMode="auto">
              <a:xfrm>
                <a:off x="7163797" y="2487248"/>
                <a:ext cx="798617" cy="523220"/>
              </a:xfrm>
              <a:prstGeom prst="rect">
                <a:avLst/>
              </a:prstGeom>
            </p:spPr>
            <p:txBody>
              <a:bodyPr wrap="none">
                <a:spAutoFit/>
              </a:bodyPr>
              <a:lstStyle/>
              <a:p>
                <a:pPr>
                  <a:defRPr/>
                </a:pPr>
                <a:r>
                  <a:rPr lang="en-US" sz="2800" b="1" dirty="0" smtClean="0">
                    <a:latin typeface="+mn-lt"/>
                  </a:rPr>
                  <a:t>KDC</a:t>
                </a:r>
                <a:endParaRPr lang="en-US" sz="2800" b="1" dirty="0">
                  <a:latin typeface="+mn-lt"/>
                </a:endParaRPr>
              </a:p>
            </p:txBody>
          </p:sp>
          <p:pic>
            <p:nvPicPr>
              <p:cNvPr id="9" name="Picture 21" descr="ICON_BladeServer_Q40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21496" y="1377585"/>
                <a:ext cx="1231904" cy="110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12" name="Rectangle 28"/>
          <p:cNvSpPr>
            <a:spLocks noChangeAspect="1" noChangeArrowheads="1"/>
          </p:cNvSpPr>
          <p:nvPr/>
        </p:nvSpPr>
        <p:spPr bwMode="auto">
          <a:xfrm>
            <a:off x="2724941" y="3587125"/>
            <a:ext cx="34438" cy="1014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it-IT"/>
          </a:p>
        </p:txBody>
      </p:sp>
      <p:sp>
        <p:nvSpPr>
          <p:cNvPr id="13" name="Rounded Rectangle 32"/>
          <p:cNvSpPr>
            <a:spLocks noChangeArrowheads="1"/>
          </p:cNvSpPr>
          <p:nvPr/>
        </p:nvSpPr>
        <p:spPr bwMode="auto">
          <a:xfrm>
            <a:off x="2469807" y="1220788"/>
            <a:ext cx="2191098" cy="533400"/>
          </a:xfrm>
          <a:prstGeom prst="roundRect">
            <a:avLst>
              <a:gd name="adj" fmla="val 16667"/>
            </a:avLst>
          </a:prstGeom>
          <a:solidFill>
            <a:srgbClr val="F77C1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r>
              <a:rPr lang="en-US" sz="2800" b="1" dirty="0" smtClean="0">
                <a:solidFill>
                  <a:schemeClr val="bg1"/>
                </a:solidFill>
                <a:latin typeface="+mn-lt"/>
              </a:rPr>
              <a:t>AS</a:t>
            </a:r>
            <a:endParaRPr lang="en-US" sz="2800" b="1" dirty="0">
              <a:solidFill>
                <a:schemeClr val="bg1"/>
              </a:solidFill>
              <a:latin typeface="+mn-lt"/>
            </a:endParaRPr>
          </a:p>
        </p:txBody>
      </p:sp>
      <p:sp>
        <p:nvSpPr>
          <p:cNvPr id="14" name="Rounded Rectangle 33"/>
          <p:cNvSpPr>
            <a:spLocks noChangeArrowheads="1"/>
          </p:cNvSpPr>
          <p:nvPr/>
        </p:nvSpPr>
        <p:spPr bwMode="auto">
          <a:xfrm>
            <a:off x="4938582" y="1220788"/>
            <a:ext cx="2191098" cy="533400"/>
          </a:xfrm>
          <a:prstGeom prst="roundRect">
            <a:avLst>
              <a:gd name="adj" fmla="val 16667"/>
            </a:avLst>
          </a:prstGeom>
          <a:solidFill>
            <a:srgbClr val="F77C1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r>
              <a:rPr lang="en-US" sz="2800" b="1" dirty="0" smtClean="0">
                <a:solidFill>
                  <a:schemeClr val="bg1"/>
                </a:solidFill>
                <a:latin typeface="+mn-lt"/>
              </a:rPr>
              <a:t>TGS</a:t>
            </a:r>
            <a:endParaRPr lang="en-US" sz="2800" b="1" dirty="0">
              <a:solidFill>
                <a:schemeClr val="bg1"/>
              </a:solidFill>
              <a:latin typeface="+mn-lt"/>
            </a:endParaRPr>
          </a:p>
        </p:txBody>
      </p:sp>
      <p:grpSp>
        <p:nvGrpSpPr>
          <p:cNvPr id="18" name="Group 17"/>
          <p:cNvGrpSpPr/>
          <p:nvPr/>
        </p:nvGrpSpPr>
        <p:grpSpPr>
          <a:xfrm>
            <a:off x="7800160" y="2860457"/>
            <a:ext cx="1338764" cy="2554307"/>
            <a:chOff x="6949256" y="3276600"/>
            <a:chExt cx="1338764" cy="2554307"/>
          </a:xfrm>
        </p:grpSpPr>
        <p:sp>
          <p:nvSpPr>
            <p:cNvPr id="19" name="Rectangle 18"/>
            <p:cNvSpPr/>
            <p:nvPr/>
          </p:nvSpPr>
          <p:spPr bwMode="auto">
            <a:xfrm>
              <a:off x="6949256" y="4876800"/>
              <a:ext cx="1338764" cy="954107"/>
            </a:xfrm>
            <a:prstGeom prst="rect">
              <a:avLst/>
            </a:prstGeom>
          </p:spPr>
          <p:txBody>
            <a:bodyPr wrap="none">
              <a:spAutoFit/>
            </a:bodyPr>
            <a:lstStyle/>
            <a:p>
              <a:pPr algn="ctr">
                <a:defRPr/>
              </a:pPr>
              <a:r>
                <a:rPr lang="en-US" sz="2800" b="1" dirty="0" smtClean="0">
                  <a:latin typeface="+mn-lt"/>
                </a:rPr>
                <a:t>Service </a:t>
              </a:r>
            </a:p>
            <a:p>
              <a:pPr algn="ctr">
                <a:defRPr/>
              </a:pPr>
              <a:r>
                <a:rPr lang="en-US" sz="2800" b="1" dirty="0" smtClean="0">
                  <a:latin typeface="+mn-lt"/>
                </a:rPr>
                <a:t>Server</a:t>
              </a:r>
              <a:endParaRPr lang="en-US" sz="2800" b="1" dirty="0">
                <a:latin typeface="+mn-lt"/>
              </a:endParaRPr>
            </a:p>
          </p:txBody>
        </p:sp>
        <p:pic>
          <p:nvPicPr>
            <p:cNvPr id="20" name="Picture 7" descr="ICON_Datacenter_wStorage_1up_Q40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58037" y="3276600"/>
              <a:ext cx="842963" cy="164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1" name="Group 80"/>
          <p:cNvGrpSpPr/>
          <p:nvPr/>
        </p:nvGrpSpPr>
        <p:grpSpPr>
          <a:xfrm>
            <a:off x="2755904" y="1906587"/>
            <a:ext cx="360363" cy="1792287"/>
            <a:chOff x="2755904" y="1906587"/>
            <a:chExt cx="360363" cy="1792287"/>
          </a:xfrm>
        </p:grpSpPr>
        <p:sp>
          <p:nvSpPr>
            <p:cNvPr id="21" name="Line 211"/>
            <p:cNvSpPr>
              <a:spLocks noChangeShapeType="1"/>
            </p:cNvSpPr>
            <p:nvPr/>
          </p:nvSpPr>
          <p:spPr bwMode="auto">
            <a:xfrm flipH="1" flipV="1">
              <a:off x="2936085" y="1906587"/>
              <a:ext cx="1" cy="1792287"/>
            </a:xfrm>
            <a:prstGeom prst="line">
              <a:avLst/>
            </a:prstGeom>
            <a:noFill/>
            <a:ln w="101600">
              <a:solidFill>
                <a:srgbClr val="00CC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22" name="Oval 210"/>
            <p:cNvSpPr>
              <a:spLocks noChangeArrowheads="1"/>
            </p:cNvSpPr>
            <p:nvPr/>
          </p:nvSpPr>
          <p:spPr bwMode="auto">
            <a:xfrm>
              <a:off x="2755904" y="2660650"/>
              <a:ext cx="360363" cy="360362"/>
            </a:xfrm>
            <a:prstGeom prst="ellipse">
              <a:avLst/>
            </a:prstGeom>
            <a:solidFill>
              <a:srgbClr val="FFCC00"/>
            </a:solidFill>
            <a:ln w="12700">
              <a:solidFill>
                <a:srgbClr val="00B050"/>
              </a:solidFill>
              <a:round/>
              <a:headEnd type="none" w="sm" len="sm"/>
              <a:tailEnd type="none" w="sm" len="sm"/>
            </a:ln>
          </p:spPr>
          <p:txBody>
            <a:bodyPr wrap="none" anchor="ctr"/>
            <a:lstStyle/>
            <a:p>
              <a:pPr algn="ctr"/>
              <a:r>
                <a:rPr lang="it-IT" dirty="0"/>
                <a:t>1</a:t>
              </a:r>
            </a:p>
          </p:txBody>
        </p:sp>
      </p:grpSp>
      <p:grpSp>
        <p:nvGrpSpPr>
          <p:cNvPr id="82" name="Group 81"/>
          <p:cNvGrpSpPr/>
          <p:nvPr/>
        </p:nvGrpSpPr>
        <p:grpSpPr>
          <a:xfrm>
            <a:off x="2951091" y="1752600"/>
            <a:ext cx="979024" cy="1557321"/>
            <a:chOff x="2951091" y="2047675"/>
            <a:chExt cx="979024" cy="1557321"/>
          </a:xfrm>
        </p:grpSpPr>
        <p:sp>
          <p:nvSpPr>
            <p:cNvPr id="23" name="Line 211"/>
            <p:cNvSpPr>
              <a:spLocks noChangeShapeType="1"/>
            </p:cNvSpPr>
            <p:nvPr/>
          </p:nvSpPr>
          <p:spPr bwMode="auto">
            <a:xfrm rot="1929354">
              <a:off x="2951091" y="2047675"/>
              <a:ext cx="979024" cy="1557321"/>
            </a:xfrm>
            <a:prstGeom prst="line">
              <a:avLst/>
            </a:prstGeom>
            <a:noFill/>
            <a:ln w="101600">
              <a:solidFill>
                <a:srgbClr val="FF33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24" name="Oval 210"/>
            <p:cNvSpPr>
              <a:spLocks noChangeArrowheads="1"/>
            </p:cNvSpPr>
            <p:nvPr/>
          </p:nvSpPr>
          <p:spPr bwMode="auto">
            <a:xfrm>
              <a:off x="3260422" y="2668588"/>
              <a:ext cx="360362" cy="360362"/>
            </a:xfrm>
            <a:prstGeom prst="ellipse">
              <a:avLst/>
            </a:prstGeom>
            <a:solidFill>
              <a:srgbClr val="FFCC00"/>
            </a:solidFill>
            <a:ln w="12700">
              <a:solidFill>
                <a:srgbClr val="FF0000"/>
              </a:solidFill>
              <a:round/>
              <a:headEnd type="none" w="sm" len="sm"/>
              <a:tailEnd type="none" w="sm" len="sm"/>
            </a:ln>
          </p:spPr>
          <p:txBody>
            <a:bodyPr wrap="none" anchor="ctr"/>
            <a:lstStyle/>
            <a:p>
              <a:pPr algn="ctr"/>
              <a:r>
                <a:rPr lang="it-IT" dirty="0"/>
                <a:t>2</a:t>
              </a:r>
            </a:p>
          </p:txBody>
        </p:sp>
      </p:grpSp>
      <p:grpSp>
        <p:nvGrpSpPr>
          <p:cNvPr id="83" name="Group 82"/>
          <p:cNvGrpSpPr/>
          <p:nvPr/>
        </p:nvGrpSpPr>
        <p:grpSpPr>
          <a:xfrm>
            <a:off x="3975105" y="1943099"/>
            <a:ext cx="1676400" cy="1802983"/>
            <a:chOff x="3975105" y="1943099"/>
            <a:chExt cx="1676400" cy="1802983"/>
          </a:xfrm>
        </p:grpSpPr>
        <p:sp>
          <p:nvSpPr>
            <p:cNvPr id="25" name="Line 211"/>
            <p:cNvSpPr>
              <a:spLocks noChangeShapeType="1"/>
            </p:cNvSpPr>
            <p:nvPr/>
          </p:nvSpPr>
          <p:spPr bwMode="auto">
            <a:xfrm flipV="1">
              <a:off x="3975105" y="1943099"/>
              <a:ext cx="1676400" cy="1802983"/>
            </a:xfrm>
            <a:prstGeom prst="line">
              <a:avLst/>
            </a:prstGeom>
            <a:noFill/>
            <a:ln w="101600">
              <a:solidFill>
                <a:srgbClr val="00CC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26" name="Oval 210"/>
            <p:cNvSpPr>
              <a:spLocks noChangeArrowheads="1"/>
            </p:cNvSpPr>
            <p:nvPr/>
          </p:nvSpPr>
          <p:spPr bwMode="auto">
            <a:xfrm>
              <a:off x="4605341" y="2697165"/>
              <a:ext cx="360363" cy="360362"/>
            </a:xfrm>
            <a:prstGeom prst="ellipse">
              <a:avLst/>
            </a:prstGeom>
            <a:solidFill>
              <a:srgbClr val="FFCC00"/>
            </a:solidFill>
            <a:ln w="12700">
              <a:solidFill>
                <a:srgbClr val="00B050"/>
              </a:solidFill>
              <a:round/>
              <a:headEnd type="none" w="sm" len="sm"/>
              <a:tailEnd type="none" w="sm" len="sm"/>
            </a:ln>
          </p:spPr>
          <p:txBody>
            <a:bodyPr wrap="none" anchor="ctr"/>
            <a:lstStyle/>
            <a:p>
              <a:pPr algn="ctr"/>
              <a:r>
                <a:rPr lang="it-IT" dirty="0"/>
                <a:t>3</a:t>
              </a:r>
            </a:p>
          </p:txBody>
        </p:sp>
      </p:grpSp>
      <p:grpSp>
        <p:nvGrpSpPr>
          <p:cNvPr id="84" name="Group 83"/>
          <p:cNvGrpSpPr/>
          <p:nvPr/>
        </p:nvGrpSpPr>
        <p:grpSpPr>
          <a:xfrm>
            <a:off x="5005300" y="1752053"/>
            <a:ext cx="510596" cy="2661166"/>
            <a:chOff x="5005300" y="1752053"/>
            <a:chExt cx="510596" cy="2661166"/>
          </a:xfrm>
        </p:grpSpPr>
        <p:sp>
          <p:nvSpPr>
            <p:cNvPr id="27" name="Line 211"/>
            <p:cNvSpPr>
              <a:spLocks noChangeShapeType="1"/>
            </p:cNvSpPr>
            <p:nvPr/>
          </p:nvSpPr>
          <p:spPr bwMode="auto">
            <a:xfrm rot="1929354" flipH="1">
              <a:off x="5005300" y="1752053"/>
              <a:ext cx="510596" cy="2661166"/>
            </a:xfrm>
            <a:prstGeom prst="line">
              <a:avLst/>
            </a:prstGeom>
            <a:noFill/>
            <a:ln w="101600">
              <a:solidFill>
                <a:srgbClr val="FF33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28" name="Oval 210"/>
            <p:cNvSpPr>
              <a:spLocks noChangeArrowheads="1"/>
            </p:cNvSpPr>
            <p:nvPr/>
          </p:nvSpPr>
          <p:spPr bwMode="auto">
            <a:xfrm>
              <a:off x="5041904" y="2917826"/>
              <a:ext cx="360362" cy="360362"/>
            </a:xfrm>
            <a:prstGeom prst="ellipse">
              <a:avLst/>
            </a:prstGeom>
            <a:solidFill>
              <a:srgbClr val="FFCC00"/>
            </a:solidFill>
            <a:ln w="12700">
              <a:solidFill>
                <a:srgbClr val="FF0000"/>
              </a:solidFill>
              <a:round/>
              <a:headEnd type="none" w="sm" len="sm"/>
              <a:tailEnd type="none" w="sm" len="sm"/>
            </a:ln>
          </p:spPr>
          <p:txBody>
            <a:bodyPr wrap="none" anchor="ctr"/>
            <a:lstStyle/>
            <a:p>
              <a:pPr algn="ctr"/>
              <a:r>
                <a:rPr lang="it-IT" dirty="0"/>
                <a:t>4</a:t>
              </a:r>
            </a:p>
          </p:txBody>
        </p:sp>
      </p:grpSp>
      <p:grpSp>
        <p:nvGrpSpPr>
          <p:cNvPr id="85" name="Group 84"/>
          <p:cNvGrpSpPr/>
          <p:nvPr/>
        </p:nvGrpSpPr>
        <p:grpSpPr>
          <a:xfrm>
            <a:off x="4584704" y="4213226"/>
            <a:ext cx="2971800" cy="360362"/>
            <a:chOff x="4584704" y="4213226"/>
            <a:chExt cx="2971800" cy="360362"/>
          </a:xfrm>
        </p:grpSpPr>
        <p:sp>
          <p:nvSpPr>
            <p:cNvPr id="29" name="Line 211"/>
            <p:cNvSpPr>
              <a:spLocks noChangeShapeType="1"/>
            </p:cNvSpPr>
            <p:nvPr/>
          </p:nvSpPr>
          <p:spPr bwMode="auto">
            <a:xfrm>
              <a:off x="4584704" y="4365625"/>
              <a:ext cx="2971800" cy="12481"/>
            </a:xfrm>
            <a:prstGeom prst="line">
              <a:avLst/>
            </a:prstGeom>
            <a:noFill/>
            <a:ln w="101600">
              <a:solidFill>
                <a:srgbClr val="00CC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30" name="Oval 210"/>
            <p:cNvSpPr>
              <a:spLocks noChangeArrowheads="1"/>
            </p:cNvSpPr>
            <p:nvPr/>
          </p:nvSpPr>
          <p:spPr bwMode="auto">
            <a:xfrm>
              <a:off x="5880104" y="4213226"/>
              <a:ext cx="360363" cy="360362"/>
            </a:xfrm>
            <a:prstGeom prst="ellipse">
              <a:avLst/>
            </a:prstGeom>
            <a:solidFill>
              <a:srgbClr val="FFCC00"/>
            </a:solidFill>
            <a:ln w="12700">
              <a:solidFill>
                <a:srgbClr val="00B050"/>
              </a:solidFill>
              <a:round/>
              <a:headEnd type="none" w="sm" len="sm"/>
              <a:tailEnd type="none" w="sm" len="sm"/>
            </a:ln>
          </p:spPr>
          <p:txBody>
            <a:bodyPr wrap="none" anchor="ctr"/>
            <a:lstStyle/>
            <a:p>
              <a:pPr algn="ctr"/>
              <a:r>
                <a:rPr lang="it-IT" dirty="0"/>
                <a:t>5</a:t>
              </a:r>
            </a:p>
          </p:txBody>
        </p:sp>
      </p:grpSp>
      <p:grpSp>
        <p:nvGrpSpPr>
          <p:cNvPr id="44" name="Group 43"/>
          <p:cNvGrpSpPr/>
          <p:nvPr/>
        </p:nvGrpSpPr>
        <p:grpSpPr>
          <a:xfrm>
            <a:off x="3036080" y="3404062"/>
            <a:ext cx="1058552" cy="1368395"/>
            <a:chOff x="1829901" y="4118937"/>
            <a:chExt cx="1058552" cy="1368395"/>
          </a:xfrm>
        </p:grpSpPr>
        <p:sp>
          <p:nvSpPr>
            <p:cNvPr id="45" name="Rectangle 44"/>
            <p:cNvSpPr/>
            <p:nvPr/>
          </p:nvSpPr>
          <p:spPr bwMode="auto">
            <a:xfrm>
              <a:off x="1841500" y="4964112"/>
              <a:ext cx="1046953" cy="523220"/>
            </a:xfrm>
            <a:prstGeom prst="rect">
              <a:avLst/>
            </a:prstGeom>
          </p:spPr>
          <p:txBody>
            <a:bodyPr wrap="none">
              <a:spAutoFit/>
            </a:bodyPr>
            <a:lstStyle/>
            <a:p>
              <a:pPr>
                <a:defRPr/>
              </a:pPr>
              <a:r>
                <a:rPr lang="en-US" sz="2800" b="1" dirty="0">
                  <a:latin typeface="+mn-lt"/>
                </a:rPr>
                <a:t>Client</a:t>
              </a:r>
            </a:p>
          </p:txBody>
        </p:sp>
        <p:pic>
          <p:nvPicPr>
            <p:cNvPr id="46" name="Picture 40" descr="ICON_Laptop_Q30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29901" y="4118937"/>
              <a:ext cx="760899" cy="83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2" name="Rectangle 28"/>
          <p:cNvSpPr>
            <a:spLocks noChangeAspect="1" noChangeArrowheads="1"/>
          </p:cNvSpPr>
          <p:nvPr/>
        </p:nvSpPr>
        <p:spPr bwMode="auto">
          <a:xfrm>
            <a:off x="2724941" y="3587125"/>
            <a:ext cx="34438" cy="1014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it-IT"/>
          </a:p>
        </p:txBody>
      </p:sp>
      <p:pic>
        <p:nvPicPr>
          <p:cNvPr id="53" name="Picture 2" descr="Image result for use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06213" y="3694494"/>
            <a:ext cx="900826" cy="900826"/>
          </a:xfrm>
          <a:prstGeom prst="rect">
            <a:avLst/>
          </a:prstGeom>
          <a:noFill/>
          <a:extLst>
            <a:ext uri="{909E8E84-426E-40DD-AFC4-6F175D3DCCD1}">
              <a14:hiddenFill xmlns:a14="http://schemas.microsoft.com/office/drawing/2010/main">
                <a:solidFill>
                  <a:srgbClr val="FFFFFF"/>
                </a:solidFill>
              </a14:hiddenFill>
            </a:ext>
          </a:extLst>
        </p:spPr>
      </p:pic>
      <p:grpSp>
        <p:nvGrpSpPr>
          <p:cNvPr id="54" name="Group 53"/>
          <p:cNvGrpSpPr/>
          <p:nvPr/>
        </p:nvGrpSpPr>
        <p:grpSpPr>
          <a:xfrm rot="5400000">
            <a:off x="1990215" y="3279224"/>
            <a:ext cx="362688" cy="1729041"/>
            <a:chOff x="2755904" y="1906587"/>
            <a:chExt cx="360363" cy="1792287"/>
          </a:xfrm>
        </p:grpSpPr>
        <p:sp>
          <p:nvSpPr>
            <p:cNvPr id="55" name="Line 211"/>
            <p:cNvSpPr>
              <a:spLocks noChangeShapeType="1"/>
            </p:cNvSpPr>
            <p:nvPr/>
          </p:nvSpPr>
          <p:spPr bwMode="auto">
            <a:xfrm flipH="1" flipV="1">
              <a:off x="2936085" y="1906587"/>
              <a:ext cx="1" cy="1792287"/>
            </a:xfrm>
            <a:prstGeom prst="line">
              <a:avLst/>
            </a:prstGeom>
            <a:noFill/>
            <a:ln w="101600">
              <a:solidFill>
                <a:srgbClr val="00CC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56" name="Oval 210"/>
            <p:cNvSpPr>
              <a:spLocks noChangeArrowheads="1"/>
            </p:cNvSpPr>
            <p:nvPr/>
          </p:nvSpPr>
          <p:spPr bwMode="auto">
            <a:xfrm>
              <a:off x="2755904" y="2660650"/>
              <a:ext cx="360363" cy="360362"/>
            </a:xfrm>
            <a:prstGeom prst="ellipse">
              <a:avLst/>
            </a:prstGeom>
            <a:solidFill>
              <a:srgbClr val="FFCC00"/>
            </a:solidFill>
            <a:ln w="12700">
              <a:solidFill>
                <a:srgbClr val="00B050"/>
              </a:solidFill>
              <a:round/>
              <a:headEnd type="none" w="sm" len="sm"/>
              <a:tailEnd type="none" w="sm" len="sm"/>
            </a:ln>
          </p:spPr>
          <p:txBody>
            <a:bodyPr wrap="none" anchor="ctr"/>
            <a:lstStyle/>
            <a:p>
              <a:pPr algn="ctr"/>
              <a:r>
                <a:rPr lang="it-IT" smtClean="0"/>
                <a:t>0</a:t>
              </a:r>
              <a:endParaRPr lang="it-IT" dirty="0"/>
            </a:p>
          </p:txBody>
        </p:sp>
      </p:grpSp>
      <p:sp>
        <p:nvSpPr>
          <p:cNvPr id="48" name="Rounded Rectangular Callout 47"/>
          <p:cNvSpPr/>
          <p:nvPr/>
        </p:nvSpPr>
        <p:spPr>
          <a:xfrm>
            <a:off x="1" y="4953000"/>
            <a:ext cx="7556503" cy="1857464"/>
          </a:xfrm>
          <a:prstGeom prst="wedgeRoundRectCallout">
            <a:avLst>
              <a:gd name="adj1" fmla="val 29155"/>
              <a:gd name="adj2" fmla="val -66090"/>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3600" smtClean="0"/>
              <a:t>Yêu cầu truy cập</a:t>
            </a:r>
            <a:endParaRPr lang="en-US" sz="3600"/>
          </a:p>
          <a:p>
            <a:r>
              <a:rPr lang="en-US" sz="3600" smtClean="0">
                <a:sym typeface="Wingdings" panose="05000000000000000000" pitchFamily="2" charset="2"/>
              </a:rPr>
              <a:t>CSS: </a:t>
            </a:r>
            <a:r>
              <a:rPr lang="en-US" sz="3600" b="1" smtClean="0">
                <a:solidFill>
                  <a:srgbClr val="FF00FF"/>
                </a:solidFill>
                <a:sym typeface="Wingdings" panose="05000000000000000000" pitchFamily="2" charset="2"/>
              </a:rPr>
              <a:t>{ST}K</a:t>
            </a:r>
            <a:r>
              <a:rPr lang="en-US" sz="3600" b="1" baseline="-25000" smtClean="0">
                <a:solidFill>
                  <a:srgbClr val="FF00FF"/>
                </a:solidFill>
                <a:sym typeface="Wingdings" panose="05000000000000000000" pitchFamily="2" charset="2"/>
              </a:rPr>
              <a:t>TGS_SS</a:t>
            </a:r>
            <a:r>
              <a:rPr lang="en-US" sz="3600" smtClean="0">
                <a:sym typeface="Wingdings" panose="05000000000000000000" pitchFamily="2" charset="2"/>
              </a:rPr>
              <a:t>, {Aut2: ID</a:t>
            </a:r>
            <a:r>
              <a:rPr lang="en-US" sz="3600" baseline="-25000" smtClean="0">
                <a:sym typeface="Wingdings" panose="05000000000000000000" pitchFamily="2" charset="2"/>
              </a:rPr>
              <a:t>C</a:t>
            </a:r>
            <a:r>
              <a:rPr lang="en-US" sz="3600" smtClean="0">
                <a:sym typeface="Wingdings" panose="05000000000000000000" pitchFamily="2" charset="2"/>
              </a:rPr>
              <a:t>, t</a:t>
            </a:r>
            <a:r>
              <a:rPr lang="en-US" sz="3600" baseline="-25000" smtClean="0">
                <a:sym typeface="Wingdings" panose="05000000000000000000" pitchFamily="2" charset="2"/>
              </a:rPr>
              <a:t>4</a:t>
            </a:r>
            <a:r>
              <a:rPr lang="en-US" sz="3600" smtClean="0">
                <a:sym typeface="Wingdings" panose="05000000000000000000" pitchFamily="2" charset="2"/>
              </a:rPr>
              <a:t>}K</a:t>
            </a:r>
            <a:r>
              <a:rPr lang="en-US" sz="3600" baseline="-25000" smtClean="0">
                <a:sym typeface="Wingdings" panose="05000000000000000000" pitchFamily="2" charset="2"/>
              </a:rPr>
              <a:t>C_SS</a:t>
            </a:r>
          </a:p>
          <a:p>
            <a:r>
              <a:rPr lang="en-US" sz="3600" smtClean="0">
                <a:sym typeface="Wingdings" panose="05000000000000000000" pitchFamily="2" charset="2"/>
              </a:rPr>
              <a:t>ST = {ID</a:t>
            </a:r>
            <a:r>
              <a:rPr lang="en-US" sz="3600" baseline="-25000" smtClean="0">
                <a:sym typeface="Wingdings" panose="05000000000000000000" pitchFamily="2" charset="2"/>
              </a:rPr>
              <a:t>C</a:t>
            </a:r>
            <a:r>
              <a:rPr lang="en-US" sz="3600" smtClean="0">
                <a:sym typeface="Wingdings" panose="05000000000000000000" pitchFamily="2" charset="2"/>
              </a:rPr>
              <a:t>, ID</a:t>
            </a:r>
            <a:r>
              <a:rPr lang="en-US" sz="3600" baseline="-25000" smtClean="0">
                <a:sym typeface="Wingdings" panose="05000000000000000000" pitchFamily="2" charset="2"/>
              </a:rPr>
              <a:t>SS</a:t>
            </a:r>
            <a:r>
              <a:rPr lang="en-US" sz="3600" smtClean="0">
                <a:sym typeface="Wingdings" panose="05000000000000000000" pitchFamily="2" charset="2"/>
              </a:rPr>
              <a:t>, t</a:t>
            </a:r>
            <a:r>
              <a:rPr lang="en-US" sz="3600" baseline="-25000" smtClean="0">
                <a:sym typeface="Wingdings" panose="05000000000000000000" pitchFamily="2" charset="2"/>
              </a:rPr>
              <a:t>3</a:t>
            </a:r>
            <a:r>
              <a:rPr lang="en-US" sz="3600" smtClean="0">
                <a:sym typeface="Wingdings" panose="05000000000000000000" pitchFamily="2" charset="2"/>
              </a:rPr>
              <a:t>, p</a:t>
            </a:r>
            <a:r>
              <a:rPr lang="en-US" sz="3600" baseline="-25000" smtClean="0">
                <a:sym typeface="Wingdings" panose="05000000000000000000" pitchFamily="2" charset="2"/>
              </a:rPr>
              <a:t>2</a:t>
            </a:r>
            <a:r>
              <a:rPr lang="en-US" sz="3600" smtClean="0">
                <a:sym typeface="Wingdings" panose="05000000000000000000" pitchFamily="2" charset="2"/>
              </a:rPr>
              <a:t>, K</a:t>
            </a:r>
            <a:r>
              <a:rPr lang="en-US" sz="3600" baseline="-25000" smtClean="0">
                <a:sym typeface="Wingdings" panose="05000000000000000000" pitchFamily="2" charset="2"/>
              </a:rPr>
              <a:t>C_SS</a:t>
            </a:r>
            <a:r>
              <a:rPr lang="en-US" sz="3600" smtClean="0">
                <a:sym typeface="Wingdings" panose="05000000000000000000" pitchFamily="2" charset="2"/>
              </a:rPr>
              <a:t>}</a:t>
            </a:r>
          </a:p>
        </p:txBody>
      </p:sp>
    </p:spTree>
    <p:extLst>
      <p:ext uri="{BB962C8B-B14F-4D97-AF65-F5344CB8AC3E}">
        <p14:creationId xmlns:p14="http://schemas.microsoft.com/office/powerpoint/2010/main" val="14933513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wipe(left)">
                                      <p:cBhvr>
                                        <p:cTn id="7" dur="500"/>
                                        <p:tgtEl>
                                          <p:spTgt spid="8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wipe(down)">
                                      <p:cBhvr>
                                        <p:cTn id="11"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Giao thức </a:t>
            </a:r>
            <a:r>
              <a:rPr lang="en-US" smtClean="0"/>
              <a:t>Kerberos: Các thông điệp</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46</a:t>
            </a:fld>
            <a:endParaRPr lang="ru-RU" dirty="0"/>
          </a:p>
        </p:txBody>
      </p:sp>
      <p:grpSp>
        <p:nvGrpSpPr>
          <p:cNvPr id="4" name="Group 3"/>
          <p:cNvGrpSpPr/>
          <p:nvPr/>
        </p:nvGrpSpPr>
        <p:grpSpPr>
          <a:xfrm>
            <a:off x="2420730" y="921973"/>
            <a:ext cx="6431174" cy="1632883"/>
            <a:chOff x="1722226" y="1377585"/>
            <a:chExt cx="6431174" cy="1632883"/>
          </a:xfrm>
        </p:grpSpPr>
        <p:grpSp>
          <p:nvGrpSpPr>
            <p:cNvPr id="5" name="Group 19"/>
            <p:cNvGrpSpPr>
              <a:grpSpLocks/>
            </p:cNvGrpSpPr>
            <p:nvPr/>
          </p:nvGrpSpPr>
          <p:grpSpPr bwMode="auto">
            <a:xfrm>
              <a:off x="1722226" y="1600200"/>
              <a:ext cx="4754774" cy="685800"/>
              <a:chOff x="7086600" y="685800"/>
              <a:chExt cx="1600200" cy="800100"/>
            </a:xfrm>
          </p:grpSpPr>
          <p:sp>
            <p:nvSpPr>
              <p:cNvPr id="10" name="Rounded Rectangle 9"/>
              <p:cNvSpPr/>
              <p:nvPr/>
            </p:nvSpPr>
            <p:spPr bwMode="auto">
              <a:xfrm>
                <a:off x="7086600" y="685800"/>
                <a:ext cx="1600200" cy="800100"/>
              </a:xfrm>
              <a:prstGeom prst="roundRect">
                <a:avLst/>
              </a:prstGeom>
              <a:gradFill>
                <a:gsLst>
                  <a:gs pos="0">
                    <a:srgbClr val="2F97D9"/>
                  </a:gs>
                  <a:gs pos="100000">
                    <a:srgbClr val="8FD1F0"/>
                  </a:gs>
                </a:gsLst>
              </a:gradFill>
              <a:ln w="12700">
                <a:solidFill>
                  <a:srgbClr val="39A5E5"/>
                </a:solidFill>
                <a:headEnd type="none" w="med" len="med"/>
                <a:tailEnd type="none" w="med" len="med"/>
              </a:ln>
              <a:effectLst/>
              <a:scene3d>
                <a:camera prst="orthographicFront"/>
                <a:lightRig rig="threePt" dir="t"/>
              </a:scene3d>
              <a:sp3d>
                <a:bevelT w="25400" h="6350"/>
              </a:sp3d>
            </p:spPr>
            <p:style>
              <a:lnRef idx="1">
                <a:schemeClr val="accent4"/>
              </a:lnRef>
              <a:fillRef idx="3">
                <a:schemeClr val="accent4"/>
              </a:fillRef>
              <a:effectRef idx="2">
                <a:schemeClr val="accent4"/>
              </a:effectRef>
              <a:fontRef idx="minor">
                <a:schemeClr val="lt1"/>
              </a:fontRef>
            </p:style>
            <p:txBody>
              <a:bodyPr anchor="ctr"/>
              <a:lstStyle>
                <a:lvl1pPr eaLnBrk="0" hangingPunct="0">
                  <a:defRPr sz="1600">
                    <a:solidFill>
                      <a:schemeClr val="tx1"/>
                    </a:solidFill>
                    <a:latin typeface="Arial" charset="0"/>
                    <a:cs typeface="Arial" charset="0"/>
                  </a:defRPr>
                </a:lvl1pPr>
                <a:lvl2pPr marL="37931725" indent="-37474525" eaLnBrk="0" hangingPunct="0">
                  <a:defRPr sz="1600">
                    <a:solidFill>
                      <a:schemeClr val="tx1"/>
                    </a:solidFill>
                    <a:latin typeface="Arial" charset="0"/>
                    <a:cs typeface="Arial" charset="0"/>
                  </a:defRPr>
                </a:lvl2pPr>
                <a:lvl3pPr eaLnBrk="0" hangingPunct="0">
                  <a:defRPr sz="1600">
                    <a:solidFill>
                      <a:schemeClr val="tx1"/>
                    </a:solidFill>
                    <a:latin typeface="Arial" charset="0"/>
                    <a:cs typeface="Arial" charset="0"/>
                  </a:defRPr>
                </a:lvl3pPr>
                <a:lvl4pPr eaLnBrk="0" hangingPunct="0">
                  <a:defRPr sz="1600">
                    <a:solidFill>
                      <a:schemeClr val="tx1"/>
                    </a:solidFill>
                    <a:latin typeface="Arial" charset="0"/>
                    <a:cs typeface="Arial" charset="0"/>
                  </a:defRPr>
                </a:lvl4pPr>
                <a:lvl5pPr eaLnBrk="0" hangingPunct="0">
                  <a:defRPr sz="1600">
                    <a:solidFill>
                      <a:schemeClr val="tx1"/>
                    </a:solidFill>
                    <a:latin typeface="Arial" charset="0"/>
                    <a:cs typeface="Arial" charset="0"/>
                  </a:defRPr>
                </a:lvl5pPr>
                <a:lvl6pPr marL="457200" eaLnBrk="0" fontAlgn="base" hangingPunct="0">
                  <a:spcBef>
                    <a:spcPct val="0"/>
                  </a:spcBef>
                  <a:spcAft>
                    <a:spcPct val="0"/>
                  </a:spcAft>
                  <a:defRPr sz="1600">
                    <a:solidFill>
                      <a:schemeClr val="tx1"/>
                    </a:solidFill>
                    <a:latin typeface="Arial" charset="0"/>
                    <a:cs typeface="Arial" charset="0"/>
                  </a:defRPr>
                </a:lvl6pPr>
                <a:lvl7pPr marL="914400" eaLnBrk="0" fontAlgn="base" hangingPunct="0">
                  <a:spcBef>
                    <a:spcPct val="0"/>
                  </a:spcBef>
                  <a:spcAft>
                    <a:spcPct val="0"/>
                  </a:spcAft>
                  <a:defRPr sz="1600">
                    <a:solidFill>
                      <a:schemeClr val="tx1"/>
                    </a:solidFill>
                    <a:latin typeface="Arial" charset="0"/>
                    <a:cs typeface="Arial" charset="0"/>
                  </a:defRPr>
                </a:lvl7pPr>
                <a:lvl8pPr marL="1371600" eaLnBrk="0" fontAlgn="base" hangingPunct="0">
                  <a:spcBef>
                    <a:spcPct val="0"/>
                  </a:spcBef>
                  <a:spcAft>
                    <a:spcPct val="0"/>
                  </a:spcAft>
                  <a:defRPr sz="1600">
                    <a:solidFill>
                      <a:schemeClr val="tx1"/>
                    </a:solidFill>
                    <a:latin typeface="Arial" charset="0"/>
                    <a:cs typeface="Arial" charset="0"/>
                  </a:defRPr>
                </a:lvl8pPr>
                <a:lvl9pPr marL="1828800" eaLnBrk="0" fontAlgn="base" hangingPunct="0">
                  <a:spcBef>
                    <a:spcPct val="0"/>
                  </a:spcBef>
                  <a:spcAft>
                    <a:spcPct val="0"/>
                  </a:spcAft>
                  <a:defRPr sz="1600">
                    <a:solidFill>
                      <a:schemeClr val="tx1"/>
                    </a:solidFill>
                    <a:latin typeface="Arial" charset="0"/>
                    <a:cs typeface="Arial" charset="0"/>
                  </a:defRPr>
                </a:lvl9pPr>
              </a:lstStyle>
              <a:p>
                <a:pPr algn="ctr" eaLnBrk="1" hangingPunct="1"/>
                <a:endParaRPr lang="en-US" sz="2800" dirty="0">
                  <a:solidFill>
                    <a:srgbClr val="FFFFFF"/>
                  </a:solidFill>
                </a:endParaRPr>
              </a:p>
            </p:txBody>
          </p:sp>
          <p:sp>
            <p:nvSpPr>
              <p:cNvPr id="11" name="Freeform 10"/>
              <p:cNvSpPr/>
              <p:nvPr/>
            </p:nvSpPr>
            <p:spPr bwMode="auto">
              <a:xfrm>
                <a:off x="7086600" y="685800"/>
                <a:ext cx="1583448" cy="387586"/>
              </a:xfrm>
              <a:custGeom>
                <a:avLst/>
                <a:gdLst>
                  <a:gd name="connsiteX0" fmla="*/ 1583448 w 1583448"/>
                  <a:gd name="connsiteY0" fmla="*/ 387586 h 387586"/>
                  <a:gd name="connsiteX1" fmla="*/ 1583448 w 1583448"/>
                  <a:gd name="connsiteY1" fmla="*/ 140191 h 387586"/>
                  <a:gd name="connsiteX2" fmla="*/ 1575200 w 1583448"/>
                  <a:gd name="connsiteY2" fmla="*/ 82465 h 387586"/>
                  <a:gd name="connsiteX3" fmla="*/ 1575200 w 1583448"/>
                  <a:gd name="connsiteY3" fmla="*/ 82465 h 387586"/>
                  <a:gd name="connsiteX4" fmla="*/ 1525718 w 1583448"/>
                  <a:gd name="connsiteY4" fmla="*/ 8246 h 387586"/>
                  <a:gd name="connsiteX5" fmla="*/ 1467988 w 1583448"/>
                  <a:gd name="connsiteY5" fmla="*/ 0 h 387586"/>
                  <a:gd name="connsiteX6" fmla="*/ 115459 w 1583448"/>
                  <a:gd name="connsiteY6" fmla="*/ 0 h 387586"/>
                  <a:gd name="connsiteX7" fmla="*/ 57729 w 1583448"/>
                  <a:gd name="connsiteY7" fmla="*/ 16493 h 387586"/>
                  <a:gd name="connsiteX8" fmla="*/ 57729 w 1583448"/>
                  <a:gd name="connsiteY8" fmla="*/ 16493 h 387586"/>
                  <a:gd name="connsiteX9" fmla="*/ 8247 w 1583448"/>
                  <a:gd name="connsiteY9" fmla="*/ 74218 h 387586"/>
                  <a:gd name="connsiteX10" fmla="*/ 8247 w 1583448"/>
                  <a:gd name="connsiteY10" fmla="*/ 74218 h 387586"/>
                  <a:gd name="connsiteX11" fmla="*/ 0 w 1583448"/>
                  <a:gd name="connsiteY11" fmla="*/ 156684 h 387586"/>
                  <a:gd name="connsiteX12" fmla="*/ 0 w 1583448"/>
                  <a:gd name="connsiteY12" fmla="*/ 156684 h 387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3448" h="387586">
                    <a:moveTo>
                      <a:pt x="1583448" y="387586"/>
                    </a:moveTo>
                    <a:lnTo>
                      <a:pt x="1583448" y="140191"/>
                    </a:lnTo>
                    <a:lnTo>
                      <a:pt x="1575200" y="82465"/>
                    </a:lnTo>
                    <a:lnTo>
                      <a:pt x="1575200" y="82465"/>
                    </a:lnTo>
                    <a:lnTo>
                      <a:pt x="1525718" y="8246"/>
                    </a:lnTo>
                    <a:lnTo>
                      <a:pt x="1467988" y="0"/>
                    </a:lnTo>
                    <a:lnTo>
                      <a:pt x="115459" y="0"/>
                    </a:lnTo>
                    <a:lnTo>
                      <a:pt x="57729" y="16493"/>
                    </a:lnTo>
                    <a:lnTo>
                      <a:pt x="57729" y="16493"/>
                    </a:lnTo>
                    <a:lnTo>
                      <a:pt x="8247" y="74218"/>
                    </a:lnTo>
                    <a:lnTo>
                      <a:pt x="8247" y="74218"/>
                    </a:lnTo>
                    <a:lnTo>
                      <a:pt x="0" y="156684"/>
                    </a:lnTo>
                    <a:lnTo>
                      <a:pt x="0" y="156684"/>
                    </a:lnTo>
                  </a:path>
                </a:pathLst>
              </a:custGeom>
              <a:gradFill flip="none" rotWithShape="1">
                <a:gsLst>
                  <a:gs pos="1000">
                    <a:schemeClr val="bg1">
                      <a:alpha val="19000"/>
                    </a:schemeClr>
                  </a:gs>
                  <a:gs pos="100000">
                    <a:schemeClr val="bg1">
                      <a:alpha val="0"/>
                    </a:schemeClr>
                  </a:gs>
                </a:gsLst>
                <a:lin ang="18000000" scaled="0"/>
                <a:tileRect/>
              </a:gradFill>
              <a:ln w="9525" cap="flat" cmpd="sng" algn="ctr">
                <a:noFill/>
                <a:prstDash val="solid"/>
                <a:round/>
                <a:headEnd type="none" w="med" len="med"/>
                <a:tailEnd type="none" w="med" len="med"/>
              </a:ln>
              <a:effectLst/>
            </p:spPr>
            <p:txBody>
              <a:bodyPr anchor="ctr"/>
              <a:lstStyle>
                <a:lvl1pPr eaLnBrk="0" hangingPunct="0">
                  <a:defRPr sz="1600">
                    <a:solidFill>
                      <a:schemeClr val="tx1"/>
                    </a:solidFill>
                    <a:latin typeface="Arial" charset="0"/>
                    <a:cs typeface="Arial" charset="0"/>
                  </a:defRPr>
                </a:lvl1pPr>
                <a:lvl2pPr marL="37931725" indent="-37474525" eaLnBrk="0" hangingPunct="0">
                  <a:defRPr sz="1600">
                    <a:solidFill>
                      <a:schemeClr val="tx1"/>
                    </a:solidFill>
                    <a:latin typeface="Arial" charset="0"/>
                    <a:cs typeface="Arial" charset="0"/>
                  </a:defRPr>
                </a:lvl2pPr>
                <a:lvl3pPr eaLnBrk="0" hangingPunct="0">
                  <a:defRPr sz="1600">
                    <a:solidFill>
                      <a:schemeClr val="tx1"/>
                    </a:solidFill>
                    <a:latin typeface="Arial" charset="0"/>
                    <a:cs typeface="Arial" charset="0"/>
                  </a:defRPr>
                </a:lvl3pPr>
                <a:lvl4pPr eaLnBrk="0" hangingPunct="0">
                  <a:defRPr sz="1600">
                    <a:solidFill>
                      <a:schemeClr val="tx1"/>
                    </a:solidFill>
                    <a:latin typeface="Arial" charset="0"/>
                    <a:cs typeface="Arial" charset="0"/>
                  </a:defRPr>
                </a:lvl4pPr>
                <a:lvl5pPr eaLnBrk="0" hangingPunct="0">
                  <a:defRPr sz="1600">
                    <a:solidFill>
                      <a:schemeClr val="tx1"/>
                    </a:solidFill>
                    <a:latin typeface="Arial" charset="0"/>
                    <a:cs typeface="Arial" charset="0"/>
                  </a:defRPr>
                </a:lvl5pPr>
                <a:lvl6pPr marL="457200" eaLnBrk="0" fontAlgn="base" hangingPunct="0">
                  <a:spcBef>
                    <a:spcPct val="0"/>
                  </a:spcBef>
                  <a:spcAft>
                    <a:spcPct val="0"/>
                  </a:spcAft>
                  <a:defRPr sz="1600">
                    <a:solidFill>
                      <a:schemeClr val="tx1"/>
                    </a:solidFill>
                    <a:latin typeface="Arial" charset="0"/>
                    <a:cs typeface="Arial" charset="0"/>
                  </a:defRPr>
                </a:lvl6pPr>
                <a:lvl7pPr marL="914400" eaLnBrk="0" fontAlgn="base" hangingPunct="0">
                  <a:spcBef>
                    <a:spcPct val="0"/>
                  </a:spcBef>
                  <a:spcAft>
                    <a:spcPct val="0"/>
                  </a:spcAft>
                  <a:defRPr sz="1600">
                    <a:solidFill>
                      <a:schemeClr val="tx1"/>
                    </a:solidFill>
                    <a:latin typeface="Arial" charset="0"/>
                    <a:cs typeface="Arial" charset="0"/>
                  </a:defRPr>
                </a:lvl7pPr>
                <a:lvl8pPr marL="1371600" eaLnBrk="0" fontAlgn="base" hangingPunct="0">
                  <a:spcBef>
                    <a:spcPct val="0"/>
                  </a:spcBef>
                  <a:spcAft>
                    <a:spcPct val="0"/>
                  </a:spcAft>
                  <a:defRPr sz="1600">
                    <a:solidFill>
                      <a:schemeClr val="tx1"/>
                    </a:solidFill>
                    <a:latin typeface="Arial" charset="0"/>
                    <a:cs typeface="Arial" charset="0"/>
                  </a:defRPr>
                </a:lvl8pPr>
                <a:lvl9pPr marL="1828800" eaLnBrk="0" fontAlgn="base" hangingPunct="0">
                  <a:spcBef>
                    <a:spcPct val="0"/>
                  </a:spcBef>
                  <a:spcAft>
                    <a:spcPct val="0"/>
                  </a:spcAft>
                  <a:defRPr sz="1600">
                    <a:solidFill>
                      <a:schemeClr val="tx1"/>
                    </a:solidFill>
                    <a:latin typeface="Arial" charset="0"/>
                    <a:cs typeface="Arial" charset="0"/>
                  </a:defRPr>
                </a:lvl9pPr>
              </a:lstStyle>
              <a:p>
                <a:pPr eaLnBrk="1" hangingPunct="1"/>
                <a:endParaRPr lang="en-US" sz="2800"/>
              </a:p>
            </p:txBody>
          </p:sp>
        </p:grpSp>
        <p:pic>
          <p:nvPicPr>
            <p:cNvPr id="6" name="Picture 4" descr="ICON_VirtTriangle_flat_Q408.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6267050" y="1873647"/>
              <a:ext cx="761999" cy="215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6"/>
            <p:cNvGrpSpPr/>
            <p:nvPr/>
          </p:nvGrpSpPr>
          <p:grpSpPr>
            <a:xfrm>
              <a:off x="6921496" y="1377585"/>
              <a:ext cx="1231904" cy="1632883"/>
              <a:chOff x="6921496" y="1377585"/>
              <a:chExt cx="1231904" cy="1632883"/>
            </a:xfrm>
          </p:grpSpPr>
          <p:sp>
            <p:nvSpPr>
              <p:cNvPr id="8" name="Rectangle 7"/>
              <p:cNvSpPr/>
              <p:nvPr/>
            </p:nvSpPr>
            <p:spPr bwMode="auto">
              <a:xfrm>
                <a:off x="7163797" y="2487248"/>
                <a:ext cx="798617" cy="523220"/>
              </a:xfrm>
              <a:prstGeom prst="rect">
                <a:avLst/>
              </a:prstGeom>
            </p:spPr>
            <p:txBody>
              <a:bodyPr wrap="none">
                <a:spAutoFit/>
              </a:bodyPr>
              <a:lstStyle/>
              <a:p>
                <a:pPr>
                  <a:defRPr/>
                </a:pPr>
                <a:r>
                  <a:rPr lang="en-US" sz="2800" b="1" dirty="0" smtClean="0">
                    <a:latin typeface="+mn-lt"/>
                  </a:rPr>
                  <a:t>KDC</a:t>
                </a:r>
                <a:endParaRPr lang="en-US" sz="2800" b="1" dirty="0">
                  <a:latin typeface="+mn-lt"/>
                </a:endParaRPr>
              </a:p>
            </p:txBody>
          </p:sp>
          <p:pic>
            <p:nvPicPr>
              <p:cNvPr id="9" name="Picture 21" descr="ICON_BladeServer_Q40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21496" y="1377585"/>
                <a:ext cx="1231904" cy="110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12" name="Rectangle 28"/>
          <p:cNvSpPr>
            <a:spLocks noChangeAspect="1" noChangeArrowheads="1"/>
          </p:cNvSpPr>
          <p:nvPr/>
        </p:nvSpPr>
        <p:spPr bwMode="auto">
          <a:xfrm>
            <a:off x="2724941" y="3587125"/>
            <a:ext cx="34438" cy="1014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it-IT"/>
          </a:p>
        </p:txBody>
      </p:sp>
      <p:sp>
        <p:nvSpPr>
          <p:cNvPr id="13" name="Rounded Rectangle 32"/>
          <p:cNvSpPr>
            <a:spLocks noChangeArrowheads="1"/>
          </p:cNvSpPr>
          <p:nvPr/>
        </p:nvSpPr>
        <p:spPr bwMode="auto">
          <a:xfrm>
            <a:off x="2469807" y="1220788"/>
            <a:ext cx="2191098" cy="533400"/>
          </a:xfrm>
          <a:prstGeom prst="roundRect">
            <a:avLst>
              <a:gd name="adj" fmla="val 16667"/>
            </a:avLst>
          </a:prstGeom>
          <a:solidFill>
            <a:srgbClr val="F77C1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r>
              <a:rPr lang="en-US" sz="2800" b="1" dirty="0" smtClean="0">
                <a:solidFill>
                  <a:schemeClr val="bg1"/>
                </a:solidFill>
                <a:latin typeface="+mn-lt"/>
              </a:rPr>
              <a:t>AS</a:t>
            </a:r>
            <a:endParaRPr lang="en-US" sz="2800" b="1" dirty="0">
              <a:solidFill>
                <a:schemeClr val="bg1"/>
              </a:solidFill>
              <a:latin typeface="+mn-lt"/>
            </a:endParaRPr>
          </a:p>
        </p:txBody>
      </p:sp>
      <p:sp>
        <p:nvSpPr>
          <p:cNvPr id="14" name="Rounded Rectangle 33"/>
          <p:cNvSpPr>
            <a:spLocks noChangeArrowheads="1"/>
          </p:cNvSpPr>
          <p:nvPr/>
        </p:nvSpPr>
        <p:spPr bwMode="auto">
          <a:xfrm>
            <a:off x="4938582" y="1220788"/>
            <a:ext cx="2191098" cy="533400"/>
          </a:xfrm>
          <a:prstGeom prst="roundRect">
            <a:avLst>
              <a:gd name="adj" fmla="val 16667"/>
            </a:avLst>
          </a:prstGeom>
          <a:solidFill>
            <a:srgbClr val="F77C1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r>
              <a:rPr lang="en-US" sz="2800" b="1" dirty="0" smtClean="0">
                <a:solidFill>
                  <a:schemeClr val="bg1"/>
                </a:solidFill>
                <a:latin typeface="+mn-lt"/>
              </a:rPr>
              <a:t>TGS</a:t>
            </a:r>
            <a:endParaRPr lang="en-US" sz="2800" b="1" dirty="0">
              <a:solidFill>
                <a:schemeClr val="bg1"/>
              </a:solidFill>
              <a:latin typeface="+mn-lt"/>
            </a:endParaRPr>
          </a:p>
        </p:txBody>
      </p:sp>
      <p:grpSp>
        <p:nvGrpSpPr>
          <p:cNvPr id="18" name="Group 17"/>
          <p:cNvGrpSpPr/>
          <p:nvPr/>
        </p:nvGrpSpPr>
        <p:grpSpPr>
          <a:xfrm>
            <a:off x="7800160" y="2860457"/>
            <a:ext cx="1338764" cy="2554307"/>
            <a:chOff x="6949256" y="3276600"/>
            <a:chExt cx="1338764" cy="2554307"/>
          </a:xfrm>
        </p:grpSpPr>
        <p:sp>
          <p:nvSpPr>
            <p:cNvPr id="19" name="Rectangle 18"/>
            <p:cNvSpPr/>
            <p:nvPr/>
          </p:nvSpPr>
          <p:spPr bwMode="auto">
            <a:xfrm>
              <a:off x="6949256" y="4876800"/>
              <a:ext cx="1338764" cy="954107"/>
            </a:xfrm>
            <a:prstGeom prst="rect">
              <a:avLst/>
            </a:prstGeom>
          </p:spPr>
          <p:txBody>
            <a:bodyPr wrap="none">
              <a:spAutoFit/>
            </a:bodyPr>
            <a:lstStyle/>
            <a:p>
              <a:pPr algn="ctr">
                <a:defRPr/>
              </a:pPr>
              <a:r>
                <a:rPr lang="en-US" sz="2800" b="1" dirty="0" smtClean="0">
                  <a:latin typeface="+mn-lt"/>
                </a:rPr>
                <a:t>Service </a:t>
              </a:r>
            </a:p>
            <a:p>
              <a:pPr algn="ctr">
                <a:defRPr/>
              </a:pPr>
              <a:r>
                <a:rPr lang="en-US" sz="2800" b="1" dirty="0" smtClean="0">
                  <a:latin typeface="+mn-lt"/>
                </a:rPr>
                <a:t>Server</a:t>
              </a:r>
              <a:endParaRPr lang="en-US" sz="2800" b="1" dirty="0">
                <a:latin typeface="+mn-lt"/>
              </a:endParaRPr>
            </a:p>
          </p:txBody>
        </p:sp>
        <p:pic>
          <p:nvPicPr>
            <p:cNvPr id="20" name="Picture 7" descr="ICON_Datacenter_wStorage_1up_Q40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58037" y="3276600"/>
              <a:ext cx="842963" cy="164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1" name="Group 80"/>
          <p:cNvGrpSpPr/>
          <p:nvPr/>
        </p:nvGrpSpPr>
        <p:grpSpPr>
          <a:xfrm>
            <a:off x="2755904" y="1906587"/>
            <a:ext cx="360363" cy="1792287"/>
            <a:chOff x="2755904" y="1906587"/>
            <a:chExt cx="360363" cy="1792287"/>
          </a:xfrm>
        </p:grpSpPr>
        <p:sp>
          <p:nvSpPr>
            <p:cNvPr id="21" name="Line 211"/>
            <p:cNvSpPr>
              <a:spLocks noChangeShapeType="1"/>
            </p:cNvSpPr>
            <p:nvPr/>
          </p:nvSpPr>
          <p:spPr bwMode="auto">
            <a:xfrm flipH="1" flipV="1">
              <a:off x="2936085" y="1906587"/>
              <a:ext cx="1" cy="1792287"/>
            </a:xfrm>
            <a:prstGeom prst="line">
              <a:avLst/>
            </a:prstGeom>
            <a:noFill/>
            <a:ln w="101600">
              <a:solidFill>
                <a:srgbClr val="00CC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22" name="Oval 210"/>
            <p:cNvSpPr>
              <a:spLocks noChangeArrowheads="1"/>
            </p:cNvSpPr>
            <p:nvPr/>
          </p:nvSpPr>
          <p:spPr bwMode="auto">
            <a:xfrm>
              <a:off x="2755904" y="2660650"/>
              <a:ext cx="360363" cy="360362"/>
            </a:xfrm>
            <a:prstGeom prst="ellipse">
              <a:avLst/>
            </a:prstGeom>
            <a:solidFill>
              <a:srgbClr val="FFCC00"/>
            </a:solidFill>
            <a:ln w="12700">
              <a:solidFill>
                <a:srgbClr val="00B050"/>
              </a:solidFill>
              <a:round/>
              <a:headEnd type="none" w="sm" len="sm"/>
              <a:tailEnd type="none" w="sm" len="sm"/>
            </a:ln>
          </p:spPr>
          <p:txBody>
            <a:bodyPr wrap="none" anchor="ctr"/>
            <a:lstStyle/>
            <a:p>
              <a:pPr algn="ctr"/>
              <a:r>
                <a:rPr lang="it-IT" dirty="0"/>
                <a:t>1</a:t>
              </a:r>
            </a:p>
          </p:txBody>
        </p:sp>
      </p:grpSp>
      <p:grpSp>
        <p:nvGrpSpPr>
          <p:cNvPr id="82" name="Group 81"/>
          <p:cNvGrpSpPr/>
          <p:nvPr/>
        </p:nvGrpSpPr>
        <p:grpSpPr>
          <a:xfrm>
            <a:off x="2951091" y="1752600"/>
            <a:ext cx="979024" cy="1557321"/>
            <a:chOff x="2951091" y="2047675"/>
            <a:chExt cx="979024" cy="1557321"/>
          </a:xfrm>
        </p:grpSpPr>
        <p:sp>
          <p:nvSpPr>
            <p:cNvPr id="23" name="Line 211"/>
            <p:cNvSpPr>
              <a:spLocks noChangeShapeType="1"/>
            </p:cNvSpPr>
            <p:nvPr/>
          </p:nvSpPr>
          <p:spPr bwMode="auto">
            <a:xfrm rot="1929354">
              <a:off x="2951091" y="2047675"/>
              <a:ext cx="979024" cy="1557321"/>
            </a:xfrm>
            <a:prstGeom prst="line">
              <a:avLst/>
            </a:prstGeom>
            <a:noFill/>
            <a:ln w="101600">
              <a:solidFill>
                <a:srgbClr val="FF33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24" name="Oval 210"/>
            <p:cNvSpPr>
              <a:spLocks noChangeArrowheads="1"/>
            </p:cNvSpPr>
            <p:nvPr/>
          </p:nvSpPr>
          <p:spPr bwMode="auto">
            <a:xfrm>
              <a:off x="3260422" y="2668588"/>
              <a:ext cx="360362" cy="360362"/>
            </a:xfrm>
            <a:prstGeom prst="ellipse">
              <a:avLst/>
            </a:prstGeom>
            <a:solidFill>
              <a:srgbClr val="FFCC00"/>
            </a:solidFill>
            <a:ln w="12700">
              <a:solidFill>
                <a:srgbClr val="FF0000"/>
              </a:solidFill>
              <a:round/>
              <a:headEnd type="none" w="sm" len="sm"/>
              <a:tailEnd type="none" w="sm" len="sm"/>
            </a:ln>
          </p:spPr>
          <p:txBody>
            <a:bodyPr wrap="none" anchor="ctr"/>
            <a:lstStyle/>
            <a:p>
              <a:pPr algn="ctr"/>
              <a:r>
                <a:rPr lang="it-IT" dirty="0"/>
                <a:t>2</a:t>
              </a:r>
            </a:p>
          </p:txBody>
        </p:sp>
      </p:grpSp>
      <p:grpSp>
        <p:nvGrpSpPr>
          <p:cNvPr id="83" name="Group 82"/>
          <p:cNvGrpSpPr/>
          <p:nvPr/>
        </p:nvGrpSpPr>
        <p:grpSpPr>
          <a:xfrm>
            <a:off x="3975105" y="1943099"/>
            <a:ext cx="1676400" cy="1802983"/>
            <a:chOff x="3975105" y="1943099"/>
            <a:chExt cx="1676400" cy="1802983"/>
          </a:xfrm>
        </p:grpSpPr>
        <p:sp>
          <p:nvSpPr>
            <p:cNvPr id="25" name="Line 211"/>
            <p:cNvSpPr>
              <a:spLocks noChangeShapeType="1"/>
            </p:cNvSpPr>
            <p:nvPr/>
          </p:nvSpPr>
          <p:spPr bwMode="auto">
            <a:xfrm flipV="1">
              <a:off x="3975105" y="1943099"/>
              <a:ext cx="1676400" cy="1802983"/>
            </a:xfrm>
            <a:prstGeom prst="line">
              <a:avLst/>
            </a:prstGeom>
            <a:noFill/>
            <a:ln w="101600">
              <a:solidFill>
                <a:srgbClr val="00CC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26" name="Oval 210"/>
            <p:cNvSpPr>
              <a:spLocks noChangeArrowheads="1"/>
            </p:cNvSpPr>
            <p:nvPr/>
          </p:nvSpPr>
          <p:spPr bwMode="auto">
            <a:xfrm>
              <a:off x="4605341" y="2697165"/>
              <a:ext cx="360363" cy="360362"/>
            </a:xfrm>
            <a:prstGeom prst="ellipse">
              <a:avLst/>
            </a:prstGeom>
            <a:solidFill>
              <a:srgbClr val="FFCC00"/>
            </a:solidFill>
            <a:ln w="12700">
              <a:solidFill>
                <a:srgbClr val="00B050"/>
              </a:solidFill>
              <a:round/>
              <a:headEnd type="none" w="sm" len="sm"/>
              <a:tailEnd type="none" w="sm" len="sm"/>
            </a:ln>
          </p:spPr>
          <p:txBody>
            <a:bodyPr wrap="none" anchor="ctr"/>
            <a:lstStyle/>
            <a:p>
              <a:pPr algn="ctr"/>
              <a:r>
                <a:rPr lang="it-IT" dirty="0"/>
                <a:t>3</a:t>
              </a:r>
            </a:p>
          </p:txBody>
        </p:sp>
      </p:grpSp>
      <p:grpSp>
        <p:nvGrpSpPr>
          <p:cNvPr id="84" name="Group 83"/>
          <p:cNvGrpSpPr/>
          <p:nvPr/>
        </p:nvGrpSpPr>
        <p:grpSpPr>
          <a:xfrm>
            <a:off x="5005300" y="1752053"/>
            <a:ext cx="510596" cy="2661166"/>
            <a:chOff x="5005300" y="1752053"/>
            <a:chExt cx="510596" cy="2661166"/>
          </a:xfrm>
        </p:grpSpPr>
        <p:sp>
          <p:nvSpPr>
            <p:cNvPr id="27" name="Line 211"/>
            <p:cNvSpPr>
              <a:spLocks noChangeShapeType="1"/>
            </p:cNvSpPr>
            <p:nvPr/>
          </p:nvSpPr>
          <p:spPr bwMode="auto">
            <a:xfrm rot="1929354" flipH="1">
              <a:off x="5005300" y="1752053"/>
              <a:ext cx="510596" cy="2661166"/>
            </a:xfrm>
            <a:prstGeom prst="line">
              <a:avLst/>
            </a:prstGeom>
            <a:noFill/>
            <a:ln w="101600">
              <a:solidFill>
                <a:srgbClr val="FF33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28" name="Oval 210"/>
            <p:cNvSpPr>
              <a:spLocks noChangeArrowheads="1"/>
            </p:cNvSpPr>
            <p:nvPr/>
          </p:nvSpPr>
          <p:spPr bwMode="auto">
            <a:xfrm>
              <a:off x="5041904" y="2917826"/>
              <a:ext cx="360362" cy="360362"/>
            </a:xfrm>
            <a:prstGeom prst="ellipse">
              <a:avLst/>
            </a:prstGeom>
            <a:solidFill>
              <a:srgbClr val="FFCC00"/>
            </a:solidFill>
            <a:ln w="12700">
              <a:solidFill>
                <a:srgbClr val="FF0000"/>
              </a:solidFill>
              <a:round/>
              <a:headEnd type="none" w="sm" len="sm"/>
              <a:tailEnd type="none" w="sm" len="sm"/>
            </a:ln>
          </p:spPr>
          <p:txBody>
            <a:bodyPr wrap="none" anchor="ctr"/>
            <a:lstStyle/>
            <a:p>
              <a:pPr algn="ctr"/>
              <a:r>
                <a:rPr lang="it-IT" dirty="0"/>
                <a:t>4</a:t>
              </a:r>
            </a:p>
          </p:txBody>
        </p:sp>
      </p:grpSp>
      <p:grpSp>
        <p:nvGrpSpPr>
          <p:cNvPr id="85" name="Group 84"/>
          <p:cNvGrpSpPr/>
          <p:nvPr/>
        </p:nvGrpSpPr>
        <p:grpSpPr>
          <a:xfrm>
            <a:off x="4584704" y="4213226"/>
            <a:ext cx="2971800" cy="360362"/>
            <a:chOff x="4584704" y="4213226"/>
            <a:chExt cx="2971800" cy="360362"/>
          </a:xfrm>
        </p:grpSpPr>
        <p:sp>
          <p:nvSpPr>
            <p:cNvPr id="29" name="Line 211"/>
            <p:cNvSpPr>
              <a:spLocks noChangeShapeType="1"/>
            </p:cNvSpPr>
            <p:nvPr/>
          </p:nvSpPr>
          <p:spPr bwMode="auto">
            <a:xfrm>
              <a:off x="4584704" y="4365625"/>
              <a:ext cx="2971800" cy="12481"/>
            </a:xfrm>
            <a:prstGeom prst="line">
              <a:avLst/>
            </a:prstGeom>
            <a:noFill/>
            <a:ln w="101600">
              <a:solidFill>
                <a:srgbClr val="00CC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30" name="Oval 210"/>
            <p:cNvSpPr>
              <a:spLocks noChangeArrowheads="1"/>
            </p:cNvSpPr>
            <p:nvPr/>
          </p:nvSpPr>
          <p:spPr bwMode="auto">
            <a:xfrm>
              <a:off x="5880104" y="4213226"/>
              <a:ext cx="360363" cy="360362"/>
            </a:xfrm>
            <a:prstGeom prst="ellipse">
              <a:avLst/>
            </a:prstGeom>
            <a:solidFill>
              <a:srgbClr val="FFCC00"/>
            </a:solidFill>
            <a:ln w="12700">
              <a:solidFill>
                <a:srgbClr val="00B050"/>
              </a:solidFill>
              <a:round/>
              <a:headEnd type="none" w="sm" len="sm"/>
              <a:tailEnd type="none" w="sm" len="sm"/>
            </a:ln>
          </p:spPr>
          <p:txBody>
            <a:bodyPr wrap="none" anchor="ctr"/>
            <a:lstStyle/>
            <a:p>
              <a:pPr algn="ctr"/>
              <a:r>
                <a:rPr lang="it-IT" dirty="0"/>
                <a:t>5</a:t>
              </a:r>
            </a:p>
          </p:txBody>
        </p:sp>
      </p:grpSp>
      <p:grpSp>
        <p:nvGrpSpPr>
          <p:cNvPr id="86" name="Group 85"/>
          <p:cNvGrpSpPr/>
          <p:nvPr/>
        </p:nvGrpSpPr>
        <p:grpSpPr>
          <a:xfrm>
            <a:off x="4804919" y="4103028"/>
            <a:ext cx="2455169" cy="1535152"/>
            <a:chOff x="4804919" y="4103028"/>
            <a:chExt cx="2455169" cy="1535152"/>
          </a:xfrm>
        </p:grpSpPr>
        <p:sp>
          <p:nvSpPr>
            <p:cNvPr id="31" name="Line 211"/>
            <p:cNvSpPr>
              <a:spLocks noChangeShapeType="1"/>
            </p:cNvSpPr>
            <p:nvPr/>
          </p:nvSpPr>
          <p:spPr bwMode="auto">
            <a:xfrm rot="1929354" flipH="1">
              <a:off x="4804919" y="4103028"/>
              <a:ext cx="2455169" cy="1535152"/>
            </a:xfrm>
            <a:prstGeom prst="line">
              <a:avLst/>
            </a:prstGeom>
            <a:noFill/>
            <a:ln w="101600">
              <a:solidFill>
                <a:srgbClr val="FF33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32" name="Oval 210"/>
            <p:cNvSpPr>
              <a:spLocks noChangeArrowheads="1"/>
            </p:cNvSpPr>
            <p:nvPr/>
          </p:nvSpPr>
          <p:spPr bwMode="auto">
            <a:xfrm>
              <a:off x="5880104" y="4670426"/>
              <a:ext cx="360362" cy="360362"/>
            </a:xfrm>
            <a:prstGeom prst="ellipse">
              <a:avLst/>
            </a:prstGeom>
            <a:solidFill>
              <a:srgbClr val="FFCC00"/>
            </a:solidFill>
            <a:ln w="12700">
              <a:solidFill>
                <a:srgbClr val="FF0000"/>
              </a:solidFill>
              <a:round/>
              <a:headEnd type="none" w="sm" len="sm"/>
              <a:tailEnd type="none" w="sm" len="sm"/>
            </a:ln>
          </p:spPr>
          <p:txBody>
            <a:bodyPr wrap="none" anchor="ctr"/>
            <a:lstStyle/>
            <a:p>
              <a:pPr algn="ctr"/>
              <a:r>
                <a:rPr lang="it-IT" dirty="0"/>
                <a:t>6</a:t>
              </a:r>
            </a:p>
          </p:txBody>
        </p:sp>
      </p:grpSp>
      <p:grpSp>
        <p:nvGrpSpPr>
          <p:cNvPr id="44" name="Group 43"/>
          <p:cNvGrpSpPr/>
          <p:nvPr/>
        </p:nvGrpSpPr>
        <p:grpSpPr>
          <a:xfrm>
            <a:off x="3036080" y="3404062"/>
            <a:ext cx="1058552" cy="1368395"/>
            <a:chOff x="1829901" y="4118937"/>
            <a:chExt cx="1058552" cy="1368395"/>
          </a:xfrm>
        </p:grpSpPr>
        <p:sp>
          <p:nvSpPr>
            <p:cNvPr id="45" name="Rectangle 44"/>
            <p:cNvSpPr/>
            <p:nvPr/>
          </p:nvSpPr>
          <p:spPr bwMode="auto">
            <a:xfrm>
              <a:off x="1841500" y="4964112"/>
              <a:ext cx="1046953" cy="523220"/>
            </a:xfrm>
            <a:prstGeom prst="rect">
              <a:avLst/>
            </a:prstGeom>
          </p:spPr>
          <p:txBody>
            <a:bodyPr wrap="none">
              <a:spAutoFit/>
            </a:bodyPr>
            <a:lstStyle/>
            <a:p>
              <a:pPr>
                <a:defRPr/>
              </a:pPr>
              <a:r>
                <a:rPr lang="en-US" sz="2800" b="1" dirty="0">
                  <a:latin typeface="+mn-lt"/>
                </a:rPr>
                <a:t>Client</a:t>
              </a:r>
            </a:p>
          </p:txBody>
        </p:sp>
        <p:pic>
          <p:nvPicPr>
            <p:cNvPr id="46" name="Picture 40" descr="ICON_Laptop_Q30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29901" y="4118937"/>
              <a:ext cx="760899" cy="83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2" name="Rectangle 28"/>
          <p:cNvSpPr>
            <a:spLocks noChangeAspect="1" noChangeArrowheads="1"/>
          </p:cNvSpPr>
          <p:nvPr/>
        </p:nvSpPr>
        <p:spPr bwMode="auto">
          <a:xfrm>
            <a:off x="2724941" y="3587125"/>
            <a:ext cx="34438" cy="1014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it-IT"/>
          </a:p>
        </p:txBody>
      </p:sp>
      <p:pic>
        <p:nvPicPr>
          <p:cNvPr id="53" name="Picture 2" descr="Image result for use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06213" y="3694494"/>
            <a:ext cx="900826" cy="900826"/>
          </a:xfrm>
          <a:prstGeom prst="rect">
            <a:avLst/>
          </a:prstGeom>
          <a:noFill/>
          <a:extLst>
            <a:ext uri="{909E8E84-426E-40DD-AFC4-6F175D3DCCD1}">
              <a14:hiddenFill xmlns:a14="http://schemas.microsoft.com/office/drawing/2010/main">
                <a:solidFill>
                  <a:srgbClr val="FFFFFF"/>
                </a:solidFill>
              </a14:hiddenFill>
            </a:ext>
          </a:extLst>
        </p:spPr>
      </p:pic>
      <p:grpSp>
        <p:nvGrpSpPr>
          <p:cNvPr id="54" name="Group 53"/>
          <p:cNvGrpSpPr/>
          <p:nvPr/>
        </p:nvGrpSpPr>
        <p:grpSpPr>
          <a:xfrm rot="5400000">
            <a:off x="1990215" y="3279224"/>
            <a:ext cx="362688" cy="1729041"/>
            <a:chOff x="2755904" y="1906587"/>
            <a:chExt cx="360363" cy="1792287"/>
          </a:xfrm>
        </p:grpSpPr>
        <p:sp>
          <p:nvSpPr>
            <p:cNvPr id="55" name="Line 211"/>
            <p:cNvSpPr>
              <a:spLocks noChangeShapeType="1"/>
            </p:cNvSpPr>
            <p:nvPr/>
          </p:nvSpPr>
          <p:spPr bwMode="auto">
            <a:xfrm flipH="1" flipV="1">
              <a:off x="2936085" y="1906587"/>
              <a:ext cx="1" cy="1792287"/>
            </a:xfrm>
            <a:prstGeom prst="line">
              <a:avLst/>
            </a:prstGeom>
            <a:noFill/>
            <a:ln w="101600">
              <a:solidFill>
                <a:srgbClr val="00CC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56" name="Oval 210"/>
            <p:cNvSpPr>
              <a:spLocks noChangeArrowheads="1"/>
            </p:cNvSpPr>
            <p:nvPr/>
          </p:nvSpPr>
          <p:spPr bwMode="auto">
            <a:xfrm>
              <a:off x="2755904" y="2660650"/>
              <a:ext cx="360363" cy="360362"/>
            </a:xfrm>
            <a:prstGeom prst="ellipse">
              <a:avLst/>
            </a:prstGeom>
            <a:solidFill>
              <a:srgbClr val="FFCC00"/>
            </a:solidFill>
            <a:ln w="12700">
              <a:solidFill>
                <a:srgbClr val="00B050"/>
              </a:solidFill>
              <a:round/>
              <a:headEnd type="none" w="sm" len="sm"/>
              <a:tailEnd type="none" w="sm" len="sm"/>
            </a:ln>
          </p:spPr>
          <p:txBody>
            <a:bodyPr wrap="none" anchor="ctr"/>
            <a:lstStyle/>
            <a:p>
              <a:pPr algn="ctr"/>
              <a:r>
                <a:rPr lang="it-IT" smtClean="0"/>
                <a:t>0</a:t>
              </a:r>
              <a:endParaRPr lang="it-IT" dirty="0"/>
            </a:p>
          </p:txBody>
        </p:sp>
      </p:grpSp>
      <p:sp>
        <p:nvSpPr>
          <p:cNvPr id="47" name="Rounded Rectangular Callout 46"/>
          <p:cNvSpPr/>
          <p:nvPr/>
        </p:nvSpPr>
        <p:spPr>
          <a:xfrm>
            <a:off x="1" y="5483114"/>
            <a:ext cx="7238999" cy="1327350"/>
          </a:xfrm>
          <a:prstGeom prst="wedgeRoundRectCallout">
            <a:avLst>
              <a:gd name="adj1" fmla="val 25076"/>
              <a:gd name="adj2" fmla="val -90395"/>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3600" smtClean="0">
                <a:sym typeface="Wingdings" panose="05000000000000000000" pitchFamily="2" charset="2"/>
              </a:rPr>
              <a:t>Đáp ứng dịch vụ</a:t>
            </a:r>
          </a:p>
        </p:txBody>
      </p:sp>
    </p:spTree>
    <p:extLst>
      <p:ext uri="{BB962C8B-B14F-4D97-AF65-F5344CB8AC3E}">
        <p14:creationId xmlns:p14="http://schemas.microsoft.com/office/powerpoint/2010/main" val="6373650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wipe(right)">
                                      <p:cBhvr>
                                        <p:cTn id="7" dur="500"/>
                                        <p:tgtEl>
                                          <p:spTgt spid="8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wipe(down)">
                                      <p:cBhvr>
                                        <p:cTn id="11"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294672242"/>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1951563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vi-VN"/>
              <a:t>EAP = Extensible Authentication Protocol</a:t>
            </a:r>
          </a:p>
          <a:p>
            <a:r>
              <a:rPr lang="vi-VN"/>
              <a:t>Giao thức xác thực (khả) mở rộng</a:t>
            </a:r>
          </a:p>
          <a:p>
            <a:r>
              <a:rPr lang="vi-VN"/>
              <a:t>RFC 3748</a:t>
            </a:r>
          </a:p>
          <a:p>
            <a:r>
              <a:rPr lang="vi-VN"/>
              <a:t>thường được sử dụng trong mạng không dây và trong kết nối điểm-điểm.</a:t>
            </a:r>
          </a:p>
          <a:p>
            <a:endParaRPr lang="en-US"/>
          </a:p>
        </p:txBody>
      </p:sp>
      <p:sp>
        <p:nvSpPr>
          <p:cNvPr id="3" name="Title 2"/>
          <p:cNvSpPr>
            <a:spLocks noGrp="1"/>
          </p:cNvSpPr>
          <p:nvPr>
            <p:ph type="title"/>
          </p:nvPr>
        </p:nvSpPr>
        <p:spPr/>
        <p:txBody>
          <a:bodyPr/>
          <a:lstStyle/>
          <a:p>
            <a:r>
              <a:rPr lang="en-US"/>
              <a:t>Extensible Authentication Protocol</a:t>
            </a:r>
          </a:p>
        </p:txBody>
      </p:sp>
      <p:sp>
        <p:nvSpPr>
          <p:cNvPr id="4" name="Slide Number Placeholder 3"/>
          <p:cNvSpPr>
            <a:spLocks noGrp="1"/>
          </p:cNvSpPr>
          <p:nvPr>
            <p:ph type="sldNum" sz="quarter" idx="12"/>
          </p:nvPr>
        </p:nvSpPr>
        <p:spPr/>
        <p:txBody>
          <a:bodyPr/>
          <a:lstStyle/>
          <a:p>
            <a:fld id="{3E15BD7C-E074-4D4A-84C3-500EE5B9C190}" type="slidenum">
              <a:rPr lang="ru-RU" smtClean="0"/>
              <a:pPr/>
              <a:t>48</a:t>
            </a:fld>
            <a:endParaRPr lang="ru-RU" dirty="0"/>
          </a:p>
        </p:txBody>
      </p:sp>
    </p:spTree>
    <p:extLst>
      <p:ext uri="{BB962C8B-B14F-4D97-AF65-F5344CB8AC3E}">
        <p14:creationId xmlns:p14="http://schemas.microsoft.com/office/powerpoint/2010/main" val="282070074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smtClean="0"/>
              <a:t>"</a:t>
            </a:r>
            <a:r>
              <a:rPr lang="en-US" smtClean="0"/>
              <a:t>Extensible</a:t>
            </a:r>
            <a:r>
              <a:rPr lang="vi-VN" smtClean="0"/>
              <a:t>"</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49</a:t>
            </a:fld>
            <a:endParaRPr lang="ru-RU" dirty="0"/>
          </a:p>
        </p:txBody>
      </p:sp>
      <p:sp>
        <p:nvSpPr>
          <p:cNvPr id="5" name="Content Placeholder 4"/>
          <p:cNvSpPr>
            <a:spLocks noGrp="1"/>
          </p:cNvSpPr>
          <p:nvPr>
            <p:ph sz="quarter" idx="13"/>
          </p:nvPr>
        </p:nvSpPr>
        <p:spPr/>
        <p:txBody>
          <a:bodyPr anchor="ctr">
            <a:normAutofit lnSpcReduction="10000"/>
          </a:bodyPr>
          <a:lstStyle/>
          <a:p>
            <a:r>
              <a:rPr lang="vi-VN" smtClean="0"/>
              <a:t>Không cố định phương thức xác thực</a:t>
            </a:r>
          </a:p>
          <a:p>
            <a:r>
              <a:rPr lang="vi-VN" smtClean="0"/>
              <a:t>Phương thức xác thực được xác lập trong quá trình xác thực (khi đã bắt đầu pha xác thực)</a:t>
            </a:r>
          </a:p>
          <a:p>
            <a:r>
              <a:rPr lang="vi-VN"/>
              <a:t>Cho phép </a:t>
            </a:r>
            <a:r>
              <a:rPr lang="vi-VN" smtClean="0"/>
              <a:t>tùy chọn phương thức xác thực phù hợp với yêu cầu về an toàn.</a:t>
            </a:r>
            <a:endParaRPr lang="en-US"/>
          </a:p>
          <a:p>
            <a:r>
              <a:rPr lang="vi-VN" smtClean="0"/>
              <a:t>Cho phép thay đổi phương thức xác thực với sự thay đổi tối thiểu trong phần cứng, phần mềm.</a:t>
            </a:r>
          </a:p>
        </p:txBody>
      </p:sp>
    </p:spTree>
    <p:extLst>
      <p:ext uri="{BB962C8B-B14F-4D97-AF65-F5344CB8AC3E}">
        <p14:creationId xmlns:p14="http://schemas.microsoft.com/office/powerpoint/2010/main" val="381626229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smtClean="0"/>
              <a:t>Thuật ngữ tiếng Anh</a:t>
            </a:r>
            <a:endParaRPr lang="vi-VN" dirty="0"/>
          </a:p>
        </p:txBody>
      </p:sp>
      <p:sp>
        <p:nvSpPr>
          <p:cNvPr id="2" name="Slide Number Placeholder 1"/>
          <p:cNvSpPr>
            <a:spLocks noGrp="1"/>
          </p:cNvSpPr>
          <p:nvPr>
            <p:ph type="sldNum" sz="quarter" idx="12"/>
          </p:nvPr>
        </p:nvSpPr>
        <p:spPr/>
        <p:txBody>
          <a:bodyPr/>
          <a:lstStyle/>
          <a:p>
            <a:fld id="{3E15BD7C-E074-4D4A-84C3-500EE5B9C190}" type="slidenum">
              <a:rPr lang="ru-RU" smtClean="0"/>
              <a:pPr/>
              <a:t>5</a:t>
            </a:fld>
            <a:endParaRPr lang="ru-RU" dirty="0"/>
          </a:p>
        </p:txBody>
      </p:sp>
      <p:sp>
        <p:nvSpPr>
          <p:cNvPr id="3" name="Content Placeholder 2"/>
          <p:cNvSpPr>
            <a:spLocks noGrp="1"/>
          </p:cNvSpPr>
          <p:nvPr>
            <p:ph sz="quarter" idx="13"/>
          </p:nvPr>
        </p:nvSpPr>
        <p:spPr/>
        <p:txBody>
          <a:bodyPr>
            <a:normAutofit/>
          </a:bodyPr>
          <a:lstStyle/>
          <a:p>
            <a:pPr>
              <a:buFont typeface="Wingdings" panose="05000000000000000000" pitchFamily="2" charset="2"/>
              <a:buChar char="§"/>
            </a:pPr>
            <a:r>
              <a:rPr lang="en-US" sz="2800" b="1"/>
              <a:t>Supplicant</a:t>
            </a:r>
            <a:r>
              <a:rPr lang="en-US" sz="2800"/>
              <a:t> (hoặc </a:t>
            </a:r>
            <a:r>
              <a:rPr lang="en-US" sz="2800" b="1"/>
              <a:t>Peer</a:t>
            </a:r>
            <a:r>
              <a:rPr lang="en-US" sz="2800"/>
              <a:t>)</a:t>
            </a:r>
            <a:r>
              <a:rPr lang="vi-VN" sz="2800"/>
              <a:t> Bên được xác thực</a:t>
            </a:r>
            <a:endParaRPr lang="en-US" sz="2800"/>
          </a:p>
          <a:p>
            <a:pPr>
              <a:buFont typeface="Wingdings" panose="05000000000000000000" pitchFamily="2" charset="2"/>
              <a:buChar char="§"/>
            </a:pPr>
            <a:r>
              <a:rPr lang="en-US" sz="2800" b="1"/>
              <a:t>Authenticator</a:t>
            </a:r>
            <a:r>
              <a:rPr lang="vi-VN" sz="2800"/>
              <a:t>: Bên xác thực</a:t>
            </a:r>
            <a:endParaRPr lang="en-US" sz="2800"/>
          </a:p>
          <a:p>
            <a:pPr>
              <a:buFont typeface="Wingdings" panose="05000000000000000000" pitchFamily="2" charset="2"/>
              <a:buChar char="§"/>
            </a:pPr>
            <a:r>
              <a:rPr lang="en-US" sz="2800" b="1"/>
              <a:t>Authentication Server</a:t>
            </a:r>
            <a:r>
              <a:rPr lang="vi-VN" sz="2800"/>
              <a:t> (AS): Máy chủ xác thực</a:t>
            </a:r>
            <a:endParaRPr lang="en-US" sz="2800"/>
          </a:p>
          <a:p>
            <a:pPr>
              <a:buFont typeface="Wingdings" panose="05000000000000000000" pitchFamily="2" charset="2"/>
              <a:buChar char="§"/>
            </a:pPr>
            <a:r>
              <a:rPr lang="en-US" sz="2800" b="1"/>
              <a:t>Network Access Server</a:t>
            </a:r>
            <a:r>
              <a:rPr lang="vi-VN" sz="2800"/>
              <a:t> (NAS): Máy chủ truy cập</a:t>
            </a:r>
            <a:endParaRPr lang="en-US" sz="2800"/>
          </a:p>
        </p:txBody>
      </p:sp>
    </p:spTree>
    <p:extLst>
      <p:ext uri="{BB962C8B-B14F-4D97-AF65-F5344CB8AC3E}">
        <p14:creationId xmlns:p14="http://schemas.microsoft.com/office/powerpoint/2010/main" val="268830969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угольник 16"/>
          <p:cNvSpPr/>
          <p:nvPr/>
        </p:nvSpPr>
        <p:spPr>
          <a:xfrm>
            <a:off x="-304800" y="1219200"/>
            <a:ext cx="9067800" cy="1569660"/>
          </a:xfrm>
          <a:prstGeom prst="rect">
            <a:avLst/>
          </a:prstGeom>
        </p:spPr>
        <p:txBody>
          <a:bodyPr wrap="square">
            <a:spAutoFit/>
          </a:bodyPr>
          <a:lstStyle/>
          <a:p>
            <a:pPr marL="688975" lvl="3" indent="-231775" algn="just">
              <a:buClr>
                <a:schemeClr val="hlink"/>
              </a:buClr>
              <a:buFont typeface="Wingdings" pitchFamily="2" charset="2"/>
              <a:buChar char="v"/>
            </a:pPr>
            <a:r>
              <a:rPr lang="en-US" sz="3200" dirty="0" err="1">
                <a:solidFill>
                  <a:srgbClr val="000000"/>
                </a:solidFill>
                <a:latin typeface="Arial" pitchFamily="34" charset="0"/>
                <a:cs typeface="Arial" pitchFamily="34" charset="0"/>
              </a:rPr>
              <a:t>Định</a:t>
            </a:r>
            <a:r>
              <a:rPr lang="en-US" sz="3200" dirty="0">
                <a:solidFill>
                  <a:srgbClr val="000000"/>
                </a:solidFill>
                <a:latin typeface="Arial" pitchFamily="34" charset="0"/>
                <a:cs typeface="Arial" pitchFamily="34" charset="0"/>
              </a:rPr>
              <a:t> </a:t>
            </a:r>
            <a:r>
              <a:rPr lang="en-US" sz="3200" dirty="0" err="1">
                <a:solidFill>
                  <a:srgbClr val="000000"/>
                </a:solidFill>
                <a:latin typeface="Arial" pitchFamily="34" charset="0"/>
                <a:cs typeface="Arial" pitchFamily="34" charset="0"/>
              </a:rPr>
              <a:t>dạng</a:t>
            </a:r>
            <a:r>
              <a:rPr lang="en-US" sz="3200" dirty="0">
                <a:solidFill>
                  <a:srgbClr val="000000"/>
                </a:solidFill>
                <a:latin typeface="Arial" pitchFamily="34" charset="0"/>
                <a:cs typeface="Arial" pitchFamily="34" charset="0"/>
              </a:rPr>
              <a:t> </a:t>
            </a:r>
            <a:r>
              <a:rPr lang="en-US" sz="3200" dirty="0" err="1">
                <a:solidFill>
                  <a:srgbClr val="000000"/>
                </a:solidFill>
                <a:latin typeface="Arial" pitchFamily="34" charset="0"/>
                <a:cs typeface="Arial" pitchFamily="34" charset="0"/>
              </a:rPr>
              <a:t>gói</a:t>
            </a:r>
            <a:r>
              <a:rPr lang="en-US" sz="3200" dirty="0">
                <a:solidFill>
                  <a:srgbClr val="000000"/>
                </a:solidFill>
                <a:latin typeface="Arial" pitchFamily="34" charset="0"/>
                <a:cs typeface="Arial" pitchFamily="34" charset="0"/>
              </a:rPr>
              <a:t> </a:t>
            </a:r>
            <a:r>
              <a:rPr lang="en-US" sz="3200">
                <a:solidFill>
                  <a:srgbClr val="000000"/>
                </a:solidFill>
                <a:latin typeface="Arial" pitchFamily="34" charset="0"/>
                <a:cs typeface="Arial" pitchFamily="34" charset="0"/>
              </a:rPr>
              <a:t>tin </a:t>
            </a:r>
            <a:r>
              <a:rPr lang="en-US" sz="3200" smtClean="0">
                <a:solidFill>
                  <a:srgbClr val="000000"/>
                </a:solidFill>
                <a:latin typeface="Arial" pitchFamily="34" charset="0"/>
                <a:cs typeface="Arial" pitchFamily="34" charset="0"/>
              </a:rPr>
              <a:t>EAP: </a:t>
            </a:r>
            <a:r>
              <a:rPr lang="en-US" sz="3200" smtClean="0">
                <a:latin typeface="Arial" pitchFamily="34" charset="0"/>
                <a:cs typeface="Arial" pitchFamily="34" charset="0"/>
              </a:rPr>
              <a:t>Có </a:t>
            </a:r>
            <a:r>
              <a:rPr lang="en-US" sz="3200">
                <a:latin typeface="Arial" pitchFamily="34" charset="0"/>
                <a:cs typeface="Arial" pitchFamily="34" charset="0"/>
              </a:rPr>
              <a:t>4 loại EAP message:</a:t>
            </a:r>
          </a:p>
          <a:p>
            <a:pPr marL="457200" lvl="3" algn="just" eaLnBrk="1" hangingPunct="1">
              <a:buClr>
                <a:schemeClr val="hlink"/>
              </a:buClr>
            </a:pPr>
            <a:endParaRPr lang="en-US" sz="3200" dirty="0" smtClean="0">
              <a:latin typeface="Arial" pitchFamily="34" charset="0"/>
              <a:cs typeface="Arial" pitchFamily="34" charset="0"/>
            </a:endParaRPr>
          </a:p>
        </p:txBody>
      </p:sp>
      <p:pic>
        <p:nvPicPr>
          <p:cNvPr id="1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2464712"/>
            <a:ext cx="9067800" cy="2107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itle 2"/>
          <p:cNvSpPr>
            <a:spLocks noGrp="1"/>
          </p:cNvSpPr>
          <p:nvPr>
            <p:ph type="title"/>
          </p:nvPr>
        </p:nvSpPr>
        <p:spPr>
          <a:xfrm>
            <a:off x="0" y="-27384"/>
            <a:ext cx="9144000" cy="713184"/>
          </a:xfrm>
        </p:spPr>
        <p:txBody>
          <a:bodyPr>
            <a:normAutofit fontScale="90000"/>
          </a:bodyPr>
          <a:lstStyle/>
          <a:p>
            <a:r>
              <a:rPr lang="en-US">
                <a:solidFill>
                  <a:srgbClr val="FF0000"/>
                </a:solidFill>
              </a:rPr>
              <a:t>Extensible Authentication Protocol</a:t>
            </a:r>
          </a:p>
        </p:txBody>
      </p:sp>
    </p:spTree>
    <p:extLst>
      <p:ext uri="{BB962C8B-B14F-4D97-AF65-F5344CB8AC3E}">
        <p14:creationId xmlns:p14="http://schemas.microsoft.com/office/powerpoint/2010/main" val="285118538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305580"/>
            <a:ext cx="9144000" cy="3970318"/>
          </a:xfrm>
          <a:prstGeom prst="rect">
            <a:avLst/>
          </a:prstGeom>
        </p:spPr>
        <p:txBody>
          <a:bodyPr wrap="square">
            <a:spAutoFit/>
          </a:bodyPr>
          <a:lstStyle/>
          <a:p>
            <a:pPr marL="688975" lvl="3" indent="-231775" algn="just" fontAlgn="auto">
              <a:spcAft>
                <a:spcPts val="0"/>
              </a:spcAft>
              <a:buClr>
                <a:schemeClr val="hlink"/>
              </a:buClr>
              <a:buFont typeface="Wingdings" pitchFamily="2" charset="2"/>
              <a:buChar char="v"/>
              <a:defRPr/>
            </a:pPr>
            <a:r>
              <a:rPr lang="en-US" sz="2800" dirty="0" smtClean="0"/>
              <a:t> </a:t>
            </a:r>
            <a:r>
              <a:rPr lang="en-US" sz="2800" dirty="0" err="1" smtClean="0"/>
              <a:t>Có</a:t>
            </a:r>
            <a:r>
              <a:rPr lang="en-US" sz="2800" dirty="0" smtClean="0"/>
              <a:t> </a:t>
            </a:r>
            <a:r>
              <a:rPr lang="en-US" sz="2800" dirty="0" err="1" smtClean="0"/>
              <a:t>nhiều</a:t>
            </a:r>
            <a:r>
              <a:rPr lang="en-US" sz="2800" dirty="0" smtClean="0"/>
              <a:t> </a:t>
            </a:r>
            <a:r>
              <a:rPr lang="en-US" sz="2800" dirty="0" err="1" smtClean="0"/>
              <a:t>phương</a:t>
            </a:r>
            <a:r>
              <a:rPr lang="en-US" sz="2800" dirty="0" smtClean="0"/>
              <a:t> </a:t>
            </a:r>
            <a:r>
              <a:rPr lang="en-US" sz="2800" dirty="0" err="1" smtClean="0"/>
              <a:t>thức</a:t>
            </a:r>
            <a:r>
              <a:rPr lang="en-US" sz="2800" dirty="0" smtClean="0"/>
              <a:t> </a:t>
            </a:r>
            <a:r>
              <a:rPr lang="en-US" sz="2800" dirty="0" err="1" smtClean="0"/>
              <a:t>xác</a:t>
            </a:r>
            <a:r>
              <a:rPr lang="en-US" sz="2800" dirty="0" smtClean="0"/>
              <a:t> </a:t>
            </a:r>
            <a:r>
              <a:rPr lang="en-US" sz="2800" dirty="0" err="1" smtClean="0"/>
              <a:t>thực</a:t>
            </a:r>
            <a:r>
              <a:rPr lang="en-US" sz="2800" dirty="0" smtClean="0"/>
              <a:t> </a:t>
            </a:r>
            <a:r>
              <a:rPr lang="en-US" sz="2800" dirty="0" err="1" smtClean="0"/>
              <a:t>khác</a:t>
            </a:r>
            <a:r>
              <a:rPr lang="en-US" sz="2800" dirty="0" smtClean="0"/>
              <a:t> </a:t>
            </a:r>
            <a:r>
              <a:rPr lang="en-US" sz="2800" dirty="0" err="1" smtClean="0"/>
              <a:t>nhau</a:t>
            </a:r>
            <a:r>
              <a:rPr lang="en-US" sz="2800" dirty="0" smtClean="0"/>
              <a:t> (</a:t>
            </a:r>
            <a:r>
              <a:rPr lang="en-US" sz="2800" dirty="0" err="1" smtClean="0"/>
              <a:t>khoảng</a:t>
            </a:r>
            <a:r>
              <a:rPr lang="en-US" sz="2800" dirty="0" smtClean="0"/>
              <a:t> </a:t>
            </a:r>
            <a:r>
              <a:rPr lang="en-US" sz="2800" dirty="0" err="1" smtClean="0"/>
              <a:t>hơn</a:t>
            </a:r>
            <a:r>
              <a:rPr lang="en-US" sz="2800" dirty="0" smtClean="0"/>
              <a:t> 40):</a:t>
            </a:r>
            <a:endParaRPr lang="en-US" sz="2800" dirty="0"/>
          </a:p>
          <a:p>
            <a:pPr marL="688975" lvl="3" indent="-231775" algn="just" fontAlgn="auto">
              <a:spcAft>
                <a:spcPts val="0"/>
              </a:spcAft>
              <a:buClr>
                <a:schemeClr val="hlink"/>
              </a:buClr>
              <a:buFont typeface="Wingdings" pitchFamily="2" charset="2"/>
              <a:buChar char="v"/>
              <a:defRPr/>
            </a:pPr>
            <a:endParaRPr lang="en-US" sz="2800" dirty="0" smtClean="0"/>
          </a:p>
          <a:p>
            <a:pPr marL="688975" lvl="3" indent="-231775" algn="just" fontAlgn="auto">
              <a:spcAft>
                <a:spcPts val="0"/>
              </a:spcAft>
              <a:buClr>
                <a:schemeClr val="hlink"/>
              </a:buClr>
              <a:buFont typeface="Wingdings" pitchFamily="2" charset="2"/>
              <a:buChar char="v"/>
              <a:defRPr/>
            </a:pPr>
            <a:endParaRPr lang="en-US" sz="2800" dirty="0"/>
          </a:p>
          <a:p>
            <a:pPr marL="688975" lvl="3" indent="-231775" algn="just" fontAlgn="auto">
              <a:spcAft>
                <a:spcPts val="0"/>
              </a:spcAft>
              <a:buClr>
                <a:schemeClr val="hlink"/>
              </a:buClr>
              <a:buFont typeface="Wingdings" pitchFamily="2" charset="2"/>
              <a:buChar char="v"/>
              <a:defRPr/>
            </a:pPr>
            <a:endParaRPr lang="en-US" sz="2800" dirty="0" smtClean="0"/>
          </a:p>
          <a:p>
            <a:pPr marL="688975" lvl="3" indent="-231775" algn="just" fontAlgn="auto">
              <a:spcAft>
                <a:spcPts val="0"/>
              </a:spcAft>
              <a:buClr>
                <a:schemeClr val="hlink"/>
              </a:buClr>
              <a:buFont typeface="Wingdings" pitchFamily="2" charset="2"/>
              <a:buChar char="v"/>
              <a:defRPr/>
            </a:pPr>
            <a:endParaRPr lang="en-US" sz="2800" dirty="0"/>
          </a:p>
          <a:p>
            <a:pPr marL="457200" lvl="3" algn="just" fontAlgn="auto">
              <a:spcAft>
                <a:spcPts val="0"/>
              </a:spcAft>
              <a:buClr>
                <a:schemeClr val="hlink"/>
              </a:buClr>
              <a:defRPr/>
            </a:pPr>
            <a:endParaRPr lang="en-US" sz="2800" dirty="0" smtClean="0"/>
          </a:p>
          <a:p>
            <a:pPr marL="688975" lvl="3" indent="-231775" algn="just" fontAlgn="auto">
              <a:spcAft>
                <a:spcPts val="0"/>
              </a:spcAft>
              <a:buClr>
                <a:schemeClr val="hlink"/>
              </a:buClr>
              <a:buFont typeface="Wingdings" pitchFamily="2" charset="2"/>
              <a:buChar char="v"/>
              <a:defRPr/>
            </a:pPr>
            <a:r>
              <a:rPr lang="en-US" sz="2800" dirty="0" smtClean="0"/>
              <a:t> </a:t>
            </a:r>
            <a:r>
              <a:rPr lang="en-US" sz="2800" dirty="0" err="1" smtClean="0"/>
              <a:t>Chẳng</a:t>
            </a:r>
            <a:r>
              <a:rPr lang="en-US" sz="2800" dirty="0" smtClean="0"/>
              <a:t> </a:t>
            </a:r>
            <a:r>
              <a:rPr lang="en-US" sz="2800" dirty="0" err="1" smtClean="0"/>
              <a:t>hạn</a:t>
            </a:r>
            <a:r>
              <a:rPr lang="en-US" sz="2800" dirty="0" smtClean="0"/>
              <a:t>, type =</a:t>
            </a:r>
            <a:endParaRPr lang="en-US" sz="2800" dirty="0"/>
          </a:p>
          <a:p>
            <a:pPr marL="688975" lvl="3" indent="-231775" algn="just" fontAlgn="auto">
              <a:spcAft>
                <a:spcPts val="0"/>
              </a:spcAft>
              <a:buClr>
                <a:schemeClr val="hlink"/>
              </a:buClr>
              <a:buFont typeface="Wingdings" pitchFamily="2" charset="2"/>
              <a:buChar char="v"/>
              <a:defRPr/>
            </a:pPr>
            <a:endParaRPr lang="en-US" sz="2800" dirty="0">
              <a:latin typeface="+mn-lt"/>
            </a:endParaRPr>
          </a:p>
        </p:txBody>
      </p:sp>
      <p:grpSp>
        <p:nvGrpSpPr>
          <p:cNvPr id="24" name="Group 37"/>
          <p:cNvGrpSpPr>
            <a:grpSpLocks/>
          </p:cNvGrpSpPr>
          <p:nvPr/>
        </p:nvGrpSpPr>
        <p:grpSpPr bwMode="auto">
          <a:xfrm>
            <a:off x="246997" y="271794"/>
            <a:ext cx="8820803" cy="567520"/>
            <a:chOff x="551863" y="3146523"/>
            <a:chExt cx="8211136" cy="364834"/>
          </a:xfrm>
        </p:grpSpPr>
        <p:sp>
          <p:nvSpPr>
            <p:cNvPr id="27" name="Text Box 86"/>
            <p:cNvSpPr txBox="1">
              <a:spLocks noChangeArrowheads="1"/>
            </p:cNvSpPr>
            <p:nvPr/>
          </p:nvSpPr>
          <p:spPr bwMode="gray">
            <a:xfrm>
              <a:off x="961058" y="3175001"/>
              <a:ext cx="7801941" cy="336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defRPr>
              </a:lvl1pPr>
              <a:lvl2pPr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lvl="1" eaLnBrk="1" hangingPunct="1"/>
              <a:r>
                <a:rPr lang="en-US" sz="2800" b="1" dirty="0" smtClean="0">
                  <a:solidFill>
                    <a:schemeClr val="bg1"/>
                  </a:solidFill>
                </a:rPr>
                <a:t>2.4.1. </a:t>
              </a:r>
              <a:r>
                <a:rPr lang="en-US" sz="2800" b="1" dirty="0">
                  <a:solidFill>
                    <a:schemeClr val="bg1"/>
                  </a:solidFill>
                </a:rPr>
                <a:t>GIAO THỨC </a:t>
              </a:r>
              <a:r>
                <a:rPr lang="en-US" sz="2800" b="1" dirty="0" smtClean="0">
                  <a:solidFill>
                    <a:schemeClr val="bg1"/>
                  </a:solidFill>
                </a:rPr>
                <a:t>EAP</a:t>
              </a:r>
              <a:endParaRPr lang="en-US" sz="2800" b="1" dirty="0">
                <a:solidFill>
                  <a:schemeClr val="bg1"/>
                </a:solidFill>
              </a:endParaRPr>
            </a:p>
          </p:txBody>
        </p:sp>
        <p:sp>
          <p:nvSpPr>
            <p:cNvPr id="28" name="Rectangle 41"/>
            <p:cNvSpPr>
              <a:spLocks noChangeArrowheads="1"/>
            </p:cNvSpPr>
            <p:nvPr/>
          </p:nvSpPr>
          <p:spPr bwMode="auto">
            <a:xfrm>
              <a:off x="551863" y="3146523"/>
              <a:ext cx="358429" cy="336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800" b="1">
                  <a:solidFill>
                    <a:schemeClr val="bg1"/>
                  </a:solidFill>
                </a:rPr>
                <a:t>4</a:t>
              </a:r>
              <a:endParaRPr lang="en-US" sz="2800"/>
            </a:p>
          </p:txBody>
        </p:sp>
      </p:gr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2362200"/>
            <a:ext cx="7390874"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13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5105400"/>
            <a:ext cx="4519613" cy="1329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itle 2"/>
          <p:cNvSpPr>
            <a:spLocks noGrp="1"/>
          </p:cNvSpPr>
          <p:nvPr>
            <p:ph type="title"/>
          </p:nvPr>
        </p:nvSpPr>
        <p:spPr>
          <a:xfrm>
            <a:off x="0" y="-27384"/>
            <a:ext cx="9144000" cy="713184"/>
          </a:xfrm>
        </p:spPr>
        <p:txBody>
          <a:bodyPr>
            <a:normAutofit fontScale="90000"/>
          </a:bodyPr>
          <a:lstStyle/>
          <a:p>
            <a:r>
              <a:rPr lang="en-US">
                <a:solidFill>
                  <a:srgbClr val="FF0000"/>
                </a:solidFill>
              </a:rPr>
              <a:t>Extensible Authentication Protocol</a:t>
            </a:r>
          </a:p>
        </p:txBody>
      </p:sp>
    </p:spTree>
    <p:extLst>
      <p:ext uri="{BB962C8B-B14F-4D97-AF65-F5344CB8AC3E}">
        <p14:creationId xmlns:p14="http://schemas.microsoft.com/office/powerpoint/2010/main" val="367284830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77500" lnSpcReduction="20000"/>
          </a:bodyPr>
          <a:lstStyle/>
          <a:p>
            <a:r>
              <a:rPr lang="en-US"/>
              <a:t>EAP-MD5</a:t>
            </a:r>
          </a:p>
          <a:p>
            <a:r>
              <a:rPr lang="en-US" smtClean="0"/>
              <a:t>LEAP</a:t>
            </a:r>
            <a:r>
              <a:rPr lang="vi-VN"/>
              <a:t>: Lightweight Extensible Authentication </a:t>
            </a:r>
            <a:r>
              <a:rPr lang="vi-VN" smtClean="0"/>
              <a:t>Protocol</a:t>
            </a:r>
          </a:p>
          <a:p>
            <a:r>
              <a:rPr lang="en-US" smtClean="0"/>
              <a:t>EAP-TLS</a:t>
            </a:r>
            <a:r>
              <a:rPr lang="vi-VN"/>
              <a:t>: EAP Transport Layer </a:t>
            </a:r>
            <a:r>
              <a:rPr lang="vi-VN" smtClean="0"/>
              <a:t>Security</a:t>
            </a:r>
          </a:p>
          <a:p>
            <a:r>
              <a:rPr lang="en-US" smtClean="0"/>
              <a:t>EAP-POTP</a:t>
            </a:r>
            <a:r>
              <a:rPr lang="vi-VN"/>
              <a:t>: EAP Protected One-Time </a:t>
            </a:r>
            <a:r>
              <a:rPr lang="vi-VN" smtClean="0"/>
              <a:t>Password</a:t>
            </a:r>
          </a:p>
          <a:p>
            <a:r>
              <a:rPr lang="en-US" smtClean="0"/>
              <a:t>EAP-PSK</a:t>
            </a:r>
            <a:r>
              <a:rPr lang="vi-VN"/>
              <a:t>: EAP Pre-Shared </a:t>
            </a:r>
            <a:r>
              <a:rPr lang="vi-VN" smtClean="0"/>
              <a:t>Key</a:t>
            </a:r>
          </a:p>
          <a:p>
            <a:r>
              <a:rPr lang="en-US" smtClean="0"/>
              <a:t>EAP-PWD</a:t>
            </a:r>
            <a:r>
              <a:rPr lang="vi-VN"/>
              <a:t>: EAP </a:t>
            </a:r>
            <a:r>
              <a:rPr lang="vi-VN" smtClean="0"/>
              <a:t>Password</a:t>
            </a:r>
          </a:p>
          <a:p>
            <a:r>
              <a:rPr lang="en-US" smtClean="0"/>
              <a:t>EAP-TTLS</a:t>
            </a:r>
            <a:r>
              <a:rPr lang="vi-VN" smtClean="0"/>
              <a:t>: </a:t>
            </a:r>
            <a:r>
              <a:rPr lang="en-US"/>
              <a:t>EAP Tunneled Transport Layer </a:t>
            </a:r>
            <a:r>
              <a:rPr lang="en-US" smtClean="0"/>
              <a:t>Security</a:t>
            </a:r>
            <a:endParaRPr lang="vi-VN" smtClean="0"/>
          </a:p>
          <a:p>
            <a:r>
              <a:rPr lang="en-US" smtClean="0"/>
              <a:t>EAP-IKEv2</a:t>
            </a:r>
            <a:r>
              <a:rPr lang="vi-VN" smtClean="0"/>
              <a:t>: </a:t>
            </a:r>
            <a:r>
              <a:rPr lang="en-US"/>
              <a:t>EAP Internet Key Exchange </a:t>
            </a:r>
            <a:r>
              <a:rPr lang="en-US" smtClean="0"/>
              <a:t>v.2</a:t>
            </a:r>
            <a:endParaRPr lang="vi-VN" smtClean="0"/>
          </a:p>
          <a:p>
            <a:r>
              <a:rPr lang="en-US" smtClean="0"/>
              <a:t>EAP-SIM</a:t>
            </a:r>
            <a:r>
              <a:rPr lang="vi-VN"/>
              <a:t>: EAP Subscriber Identity </a:t>
            </a:r>
            <a:r>
              <a:rPr lang="vi-VN" smtClean="0"/>
              <a:t>Module</a:t>
            </a:r>
          </a:p>
          <a:p>
            <a:r>
              <a:rPr lang="vi-VN" smtClean="0"/>
              <a:t>EAP-AKA: </a:t>
            </a:r>
            <a:r>
              <a:rPr lang="en-US" smtClean="0"/>
              <a:t>EAP </a:t>
            </a:r>
            <a:r>
              <a:rPr lang="en-US"/>
              <a:t>Authentication and Key Agreement</a:t>
            </a:r>
            <a:endParaRPr lang="vi-VN"/>
          </a:p>
          <a:p>
            <a:r>
              <a:rPr lang="vi-VN" smtClean="0"/>
              <a:t>......</a:t>
            </a:r>
            <a:endParaRPr lang="en-US"/>
          </a:p>
        </p:txBody>
      </p:sp>
      <p:sp>
        <p:nvSpPr>
          <p:cNvPr id="3" name="Title 2"/>
          <p:cNvSpPr>
            <a:spLocks noGrp="1"/>
          </p:cNvSpPr>
          <p:nvPr>
            <p:ph type="title"/>
          </p:nvPr>
        </p:nvSpPr>
        <p:spPr/>
        <p:txBody>
          <a:bodyPr/>
          <a:lstStyle/>
          <a:p>
            <a:r>
              <a:rPr lang="vi-VN" smtClean="0"/>
              <a:t>Phương thức xác thực</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52</a:t>
            </a:fld>
            <a:endParaRPr lang="ru-RU" dirty="0"/>
          </a:p>
        </p:txBody>
      </p:sp>
    </p:spTree>
    <p:extLst>
      <p:ext uri="{BB962C8B-B14F-4D97-AF65-F5344CB8AC3E}">
        <p14:creationId xmlns:p14="http://schemas.microsoft.com/office/powerpoint/2010/main" val="306688058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PPP Extensible Authentication Protocol</a:t>
            </a:r>
          </a:p>
        </p:txBody>
      </p:sp>
      <p:sp>
        <p:nvSpPr>
          <p:cNvPr id="4" name="Slide Number Placeholder 3"/>
          <p:cNvSpPr>
            <a:spLocks noGrp="1"/>
          </p:cNvSpPr>
          <p:nvPr>
            <p:ph type="sldNum" sz="quarter" idx="12"/>
          </p:nvPr>
        </p:nvSpPr>
        <p:spPr/>
        <p:txBody>
          <a:bodyPr/>
          <a:lstStyle/>
          <a:p>
            <a:fld id="{3E15BD7C-E074-4D4A-84C3-500EE5B9C190}" type="slidenum">
              <a:rPr lang="ru-RU" smtClean="0"/>
              <a:pPr/>
              <a:t>53</a:t>
            </a:fld>
            <a:endParaRPr lang="ru-RU"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896237"/>
            <a:ext cx="5300662" cy="5809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406918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PPP Extensible Authentication </a:t>
            </a:r>
            <a:r>
              <a:rPr lang="en-US" smtClean="0"/>
              <a:t>Protocol</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54</a:t>
            </a:fld>
            <a:endParaRPr lang="ru-RU" dirty="0"/>
          </a:p>
        </p:txBody>
      </p:sp>
      <p:pic>
        <p:nvPicPr>
          <p:cNvPr id="7170" name="Picture 2" descr="http://etutorials.org/shared/images/tutorials/tutorial_57/02fig14.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2057" y="914400"/>
            <a:ext cx="6139543" cy="5764350"/>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ular Callout 3"/>
          <p:cNvSpPr/>
          <p:nvPr/>
        </p:nvSpPr>
        <p:spPr>
          <a:xfrm>
            <a:off x="228600" y="2362200"/>
            <a:ext cx="2057400" cy="1676400"/>
          </a:xfrm>
          <a:prstGeom prst="wedgeRoundRectCallout">
            <a:avLst>
              <a:gd name="adj1" fmla="val 115901"/>
              <a:gd name="adj2" fmla="val 45470"/>
              <a:gd name="adj3" fmla="val 16667"/>
            </a:avLst>
          </a:prstGeom>
        </p:spPr>
        <p:style>
          <a:lnRef idx="1">
            <a:schemeClr val="dk1"/>
          </a:lnRef>
          <a:fillRef idx="2">
            <a:schemeClr val="dk1"/>
          </a:fillRef>
          <a:effectRef idx="1">
            <a:schemeClr val="dk1"/>
          </a:effectRef>
          <a:fontRef idx="minor">
            <a:schemeClr val="dk1"/>
          </a:fontRef>
        </p:style>
        <p:txBody>
          <a:bodyPr rtlCol="0" anchor="ctr"/>
          <a:lstStyle/>
          <a:p>
            <a:pPr algn="ctr"/>
            <a:r>
              <a:rPr lang="vi-VN" sz="2400" smtClean="0"/>
              <a:t>Xác định phương thức xác thực</a:t>
            </a:r>
            <a:endParaRPr lang="en-US" sz="2400"/>
          </a:p>
        </p:txBody>
      </p:sp>
      <p:sp>
        <p:nvSpPr>
          <p:cNvPr id="6" name="Rounded Rectangular Callout 5"/>
          <p:cNvSpPr/>
          <p:nvPr/>
        </p:nvSpPr>
        <p:spPr>
          <a:xfrm>
            <a:off x="230155" y="5002350"/>
            <a:ext cx="2057400" cy="1676400"/>
          </a:xfrm>
          <a:prstGeom prst="wedgeRoundRectCallout">
            <a:avLst>
              <a:gd name="adj1" fmla="val 120436"/>
              <a:gd name="adj2" fmla="val -15755"/>
              <a:gd name="adj3" fmla="val 16667"/>
            </a:avLst>
          </a:prstGeom>
        </p:spPr>
        <p:style>
          <a:lnRef idx="1">
            <a:schemeClr val="dk1"/>
          </a:lnRef>
          <a:fillRef idx="2">
            <a:schemeClr val="dk1"/>
          </a:fillRef>
          <a:effectRef idx="1">
            <a:schemeClr val="dk1"/>
          </a:effectRef>
          <a:fontRef idx="minor">
            <a:schemeClr val="dk1"/>
          </a:fontRef>
        </p:style>
        <p:txBody>
          <a:bodyPr rtlCol="0" anchor="ctr"/>
          <a:lstStyle/>
          <a:p>
            <a:pPr algn="ctr"/>
            <a:r>
              <a:rPr lang="vi-VN" sz="2400" smtClean="0"/>
              <a:t>CÓ THỂ yêu cầu phương thức khác</a:t>
            </a:r>
            <a:endParaRPr lang="en-US" sz="2400"/>
          </a:p>
        </p:txBody>
      </p:sp>
    </p:spTree>
    <p:extLst>
      <p:ext uri="{BB962C8B-B14F-4D97-AF65-F5344CB8AC3E}">
        <p14:creationId xmlns:p14="http://schemas.microsoft.com/office/powerpoint/2010/main" val="162082670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PPP EAP 2-way Authentication</a:t>
            </a:r>
          </a:p>
        </p:txBody>
      </p:sp>
      <p:sp>
        <p:nvSpPr>
          <p:cNvPr id="3" name="Slide Number Placeholder 2"/>
          <p:cNvSpPr>
            <a:spLocks noGrp="1"/>
          </p:cNvSpPr>
          <p:nvPr>
            <p:ph type="sldNum" sz="quarter" idx="12"/>
          </p:nvPr>
        </p:nvSpPr>
        <p:spPr/>
        <p:txBody>
          <a:bodyPr/>
          <a:lstStyle/>
          <a:p>
            <a:fld id="{3E15BD7C-E074-4D4A-84C3-500EE5B9C190}" type="slidenum">
              <a:rPr lang="ru-RU" smtClean="0"/>
              <a:pPr/>
              <a:t>55</a:t>
            </a:fld>
            <a:endParaRPr lang="ru-RU" dirty="0"/>
          </a:p>
        </p:txBody>
      </p:sp>
      <p:pic>
        <p:nvPicPr>
          <p:cNvPr id="4" name="Picture 3"/>
          <p:cNvPicPr>
            <a:picLocks noChangeAspect="1"/>
          </p:cNvPicPr>
          <p:nvPr/>
        </p:nvPicPr>
        <p:blipFill>
          <a:blip r:embed="rId3"/>
          <a:stretch>
            <a:fillRect/>
          </a:stretch>
        </p:blipFill>
        <p:spPr>
          <a:xfrm>
            <a:off x="1" y="771526"/>
            <a:ext cx="9144000" cy="4935594"/>
          </a:xfrm>
          <a:prstGeom prst="rect">
            <a:avLst/>
          </a:prstGeom>
        </p:spPr>
      </p:pic>
    </p:spTree>
    <p:extLst>
      <p:ext uri="{BB962C8B-B14F-4D97-AF65-F5344CB8AC3E}">
        <p14:creationId xmlns:p14="http://schemas.microsoft.com/office/powerpoint/2010/main" val="83837389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PPP Configuration Request for EAP</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56</a:t>
            </a:fld>
            <a:endParaRPr lang="ru-RU" dirty="0"/>
          </a:p>
        </p:txBody>
      </p:sp>
      <p:pic>
        <p:nvPicPr>
          <p:cNvPr id="6" name="Picture 5"/>
          <p:cNvPicPr>
            <a:picLocks noChangeAspect="1"/>
          </p:cNvPicPr>
          <p:nvPr/>
        </p:nvPicPr>
        <p:blipFill>
          <a:blip r:embed="rId3"/>
          <a:stretch>
            <a:fillRect/>
          </a:stretch>
        </p:blipFill>
        <p:spPr>
          <a:xfrm>
            <a:off x="0" y="1219200"/>
            <a:ext cx="9144000" cy="4629048"/>
          </a:xfrm>
          <a:prstGeom prst="rect">
            <a:avLst/>
          </a:prstGeom>
        </p:spPr>
      </p:pic>
    </p:spTree>
    <p:extLst>
      <p:ext uri="{BB962C8B-B14F-4D97-AF65-F5344CB8AC3E}">
        <p14:creationId xmlns:p14="http://schemas.microsoft.com/office/powerpoint/2010/main" val="38663342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Request, Identity</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57</a:t>
            </a:fld>
            <a:endParaRPr lang="ru-RU" dirty="0"/>
          </a:p>
        </p:txBody>
      </p:sp>
      <p:pic>
        <p:nvPicPr>
          <p:cNvPr id="5" name="Picture 4"/>
          <p:cNvPicPr>
            <a:picLocks noChangeAspect="1"/>
          </p:cNvPicPr>
          <p:nvPr/>
        </p:nvPicPr>
        <p:blipFill>
          <a:blip r:embed="rId3"/>
          <a:stretch>
            <a:fillRect/>
          </a:stretch>
        </p:blipFill>
        <p:spPr>
          <a:xfrm>
            <a:off x="0" y="1156505"/>
            <a:ext cx="9144000" cy="4562573"/>
          </a:xfrm>
          <a:prstGeom prst="rect">
            <a:avLst/>
          </a:prstGeom>
        </p:spPr>
      </p:pic>
    </p:spTree>
    <p:extLst>
      <p:ext uri="{BB962C8B-B14F-4D97-AF65-F5344CB8AC3E}">
        <p14:creationId xmlns:p14="http://schemas.microsoft.com/office/powerpoint/2010/main" val="331257762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Response, Identity</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58</a:t>
            </a:fld>
            <a:endParaRPr lang="ru-RU" dirty="0"/>
          </a:p>
        </p:txBody>
      </p:sp>
      <p:pic>
        <p:nvPicPr>
          <p:cNvPr id="5" name="Picture 4"/>
          <p:cNvPicPr>
            <a:picLocks noChangeAspect="1"/>
          </p:cNvPicPr>
          <p:nvPr/>
        </p:nvPicPr>
        <p:blipFill>
          <a:blip r:embed="rId3"/>
          <a:stretch>
            <a:fillRect/>
          </a:stretch>
        </p:blipFill>
        <p:spPr>
          <a:xfrm>
            <a:off x="0" y="1127930"/>
            <a:ext cx="9144000" cy="4471617"/>
          </a:xfrm>
          <a:prstGeom prst="rect">
            <a:avLst/>
          </a:prstGeom>
        </p:spPr>
      </p:pic>
    </p:spTree>
    <p:extLst>
      <p:ext uri="{BB962C8B-B14F-4D97-AF65-F5344CB8AC3E}">
        <p14:creationId xmlns:p14="http://schemas.microsoft.com/office/powerpoint/2010/main" val="207497660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Request, MD5-Challenge</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59</a:t>
            </a:fld>
            <a:endParaRPr lang="ru-RU" dirty="0"/>
          </a:p>
        </p:txBody>
      </p:sp>
      <p:pic>
        <p:nvPicPr>
          <p:cNvPr id="4" name="Picture 3"/>
          <p:cNvPicPr>
            <a:picLocks noChangeAspect="1"/>
          </p:cNvPicPr>
          <p:nvPr/>
        </p:nvPicPr>
        <p:blipFill>
          <a:blip r:embed="rId3"/>
          <a:stretch>
            <a:fillRect/>
          </a:stretch>
        </p:blipFill>
        <p:spPr>
          <a:xfrm>
            <a:off x="0" y="685800"/>
            <a:ext cx="9144000" cy="4829820"/>
          </a:xfrm>
          <a:prstGeom prst="rect">
            <a:avLst/>
          </a:prstGeom>
        </p:spPr>
      </p:pic>
      <p:sp>
        <p:nvSpPr>
          <p:cNvPr id="6" name="Rounded Rectangular Callout 5"/>
          <p:cNvSpPr/>
          <p:nvPr/>
        </p:nvSpPr>
        <p:spPr>
          <a:xfrm>
            <a:off x="1295400" y="5715000"/>
            <a:ext cx="6172200" cy="1143000"/>
          </a:xfrm>
          <a:prstGeom prst="wedgeRoundRectCallout">
            <a:avLst>
              <a:gd name="adj1" fmla="val 22175"/>
              <a:gd name="adj2" fmla="val -159354"/>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vi-VN" sz="2400" smtClean="0"/>
              <a:t>Giải thích đại lượng này!</a:t>
            </a:r>
            <a:endParaRPr lang="en-US" sz="2400"/>
          </a:p>
        </p:txBody>
      </p:sp>
    </p:spTree>
    <p:extLst>
      <p:ext uri="{BB962C8B-B14F-4D97-AF65-F5344CB8AC3E}">
        <p14:creationId xmlns:p14="http://schemas.microsoft.com/office/powerpoint/2010/main" val="95425484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smtClean="0"/>
              <a:t>Thuật ngữ tiếng Anh</a:t>
            </a:r>
            <a:endParaRPr lang="vi-VN" dirty="0"/>
          </a:p>
        </p:txBody>
      </p:sp>
      <p:sp>
        <p:nvSpPr>
          <p:cNvPr id="2" name="Slide Number Placeholder 1"/>
          <p:cNvSpPr>
            <a:spLocks noGrp="1"/>
          </p:cNvSpPr>
          <p:nvPr>
            <p:ph type="sldNum" sz="quarter" idx="12"/>
          </p:nvPr>
        </p:nvSpPr>
        <p:spPr/>
        <p:txBody>
          <a:bodyPr/>
          <a:lstStyle/>
          <a:p>
            <a:fld id="{3E15BD7C-E074-4D4A-84C3-500EE5B9C190}" type="slidenum">
              <a:rPr lang="ru-RU" smtClean="0"/>
              <a:pPr/>
              <a:t>6</a:t>
            </a:fld>
            <a:endParaRPr lang="ru-RU" dirty="0"/>
          </a:p>
        </p:txBody>
      </p:sp>
      <p:sp>
        <p:nvSpPr>
          <p:cNvPr id="3" name="Content Placeholder 2"/>
          <p:cNvSpPr>
            <a:spLocks noGrp="1"/>
          </p:cNvSpPr>
          <p:nvPr>
            <p:ph sz="quarter" idx="13"/>
          </p:nvPr>
        </p:nvSpPr>
        <p:spPr/>
        <p:txBody>
          <a:bodyPr>
            <a:normAutofit/>
          </a:bodyPr>
          <a:lstStyle/>
          <a:p>
            <a:pPr>
              <a:buFont typeface="Wingdings" panose="05000000000000000000" pitchFamily="2" charset="2"/>
              <a:buChar char="§"/>
            </a:pPr>
            <a:r>
              <a:rPr lang="en-US" sz="2800" b="1" smtClean="0"/>
              <a:t>Supplicant</a:t>
            </a:r>
            <a:r>
              <a:rPr lang="en-US" sz="2800" smtClean="0"/>
              <a:t> (hoặc </a:t>
            </a:r>
            <a:r>
              <a:rPr lang="en-US" sz="2800" b="1" smtClean="0"/>
              <a:t>Peer</a:t>
            </a:r>
            <a:r>
              <a:rPr lang="en-US" sz="2800" smtClean="0"/>
              <a:t>)</a:t>
            </a:r>
            <a:r>
              <a:rPr lang="vi-VN" sz="2800" smtClean="0"/>
              <a:t> </a:t>
            </a:r>
            <a:r>
              <a:rPr lang="vi-VN" sz="2800"/>
              <a:t>Bên được xác thực</a:t>
            </a:r>
            <a:endParaRPr lang="en-US" sz="2800"/>
          </a:p>
          <a:p>
            <a:pPr>
              <a:buFont typeface="Wingdings" panose="05000000000000000000" pitchFamily="2" charset="2"/>
              <a:buChar char="§"/>
            </a:pPr>
            <a:r>
              <a:rPr lang="en-US" sz="2800" b="1"/>
              <a:t>Authenticator</a:t>
            </a:r>
            <a:r>
              <a:rPr lang="vi-VN" sz="2800"/>
              <a:t>: Bên xác thực</a:t>
            </a:r>
            <a:endParaRPr lang="en-US" sz="2800"/>
          </a:p>
          <a:p>
            <a:pPr>
              <a:buFont typeface="Wingdings" panose="05000000000000000000" pitchFamily="2" charset="2"/>
              <a:buChar char="§"/>
            </a:pPr>
            <a:r>
              <a:rPr lang="en-US" sz="2800" b="1" smtClean="0"/>
              <a:t>Authentication </a:t>
            </a:r>
            <a:r>
              <a:rPr lang="en-US" sz="2800" b="1"/>
              <a:t>Server</a:t>
            </a:r>
            <a:r>
              <a:rPr lang="vi-VN" sz="2800"/>
              <a:t> (AS): Máy chủ xác thực</a:t>
            </a:r>
            <a:endParaRPr lang="en-US" sz="2800"/>
          </a:p>
          <a:p>
            <a:pPr>
              <a:buFont typeface="Wingdings" panose="05000000000000000000" pitchFamily="2" charset="2"/>
              <a:buChar char="§"/>
            </a:pPr>
            <a:r>
              <a:rPr lang="en-US" sz="2800" b="1"/>
              <a:t>Network Access Server</a:t>
            </a:r>
            <a:r>
              <a:rPr lang="vi-VN" sz="2800"/>
              <a:t> (NAS): Máy chủ truy cập</a:t>
            </a:r>
            <a:endParaRPr lang="en-US" sz="2800"/>
          </a:p>
        </p:txBody>
      </p:sp>
      <p:sp>
        <p:nvSpPr>
          <p:cNvPr id="5" name="Rounded Rectangular Callout 4"/>
          <p:cNvSpPr/>
          <p:nvPr/>
        </p:nvSpPr>
        <p:spPr>
          <a:xfrm>
            <a:off x="457200" y="4103712"/>
            <a:ext cx="8075240" cy="2601888"/>
          </a:xfrm>
          <a:prstGeom prst="wedgeRoundRectCallout">
            <a:avLst>
              <a:gd name="adj1" fmla="val -28420"/>
              <a:gd name="adj2" fmla="val -115638"/>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vi-VN" sz="2800" b="1"/>
              <a:t>Authentication </a:t>
            </a:r>
            <a:r>
              <a:rPr lang="vi-VN" sz="2800" b="1" smtClean="0"/>
              <a:t>Server</a:t>
            </a:r>
            <a:r>
              <a:rPr lang="vi-VN" sz="2800" smtClean="0"/>
              <a:t>: Máy chủ xác thực. </a:t>
            </a:r>
          </a:p>
          <a:p>
            <a:pPr marL="457200" indent="-457200">
              <a:buFont typeface="Wingdings" panose="05000000000000000000" pitchFamily="2" charset="2"/>
              <a:buChar char="§"/>
            </a:pPr>
            <a:r>
              <a:rPr lang="vi-VN" sz="2800" smtClean="0"/>
              <a:t>Giúp Authenticator xác thực Supplicant</a:t>
            </a:r>
          </a:p>
          <a:p>
            <a:pPr marL="457200" indent="-457200">
              <a:buFont typeface="Wingdings" panose="05000000000000000000" pitchFamily="2" charset="2"/>
              <a:buChar char="§"/>
            </a:pPr>
            <a:r>
              <a:rPr lang="vi-VN" sz="2800" smtClean="0"/>
              <a:t>Tức là cung cấp dịch vụ xác thực cho Authenticator</a:t>
            </a:r>
            <a:endParaRPr lang="en-US" sz="2800"/>
          </a:p>
        </p:txBody>
      </p:sp>
    </p:spTree>
    <p:extLst>
      <p:ext uri="{BB962C8B-B14F-4D97-AF65-F5344CB8AC3E}">
        <p14:creationId xmlns:p14="http://schemas.microsoft.com/office/powerpoint/2010/main" val="4110546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Response, MD5-Challenge</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60</a:t>
            </a:fld>
            <a:endParaRPr lang="ru-RU" dirty="0"/>
          </a:p>
        </p:txBody>
      </p:sp>
      <p:pic>
        <p:nvPicPr>
          <p:cNvPr id="5" name="Picture 4"/>
          <p:cNvPicPr>
            <a:picLocks noChangeAspect="1"/>
          </p:cNvPicPr>
          <p:nvPr/>
        </p:nvPicPr>
        <p:blipFill>
          <a:blip r:embed="rId3"/>
          <a:stretch>
            <a:fillRect/>
          </a:stretch>
        </p:blipFill>
        <p:spPr>
          <a:xfrm>
            <a:off x="0" y="698405"/>
            <a:ext cx="9144000" cy="4864195"/>
          </a:xfrm>
          <a:prstGeom prst="rect">
            <a:avLst/>
          </a:prstGeom>
        </p:spPr>
      </p:pic>
      <p:sp>
        <p:nvSpPr>
          <p:cNvPr id="6" name="Rounded Rectangular Callout 5"/>
          <p:cNvSpPr/>
          <p:nvPr/>
        </p:nvSpPr>
        <p:spPr>
          <a:xfrm>
            <a:off x="1295400" y="5715000"/>
            <a:ext cx="6172200" cy="1143000"/>
          </a:xfrm>
          <a:prstGeom prst="wedgeRoundRectCallout">
            <a:avLst>
              <a:gd name="adj1" fmla="val 22175"/>
              <a:gd name="adj2" fmla="val -159354"/>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vi-VN" sz="2400" smtClean="0"/>
              <a:t>Giải thích đại lượng này!</a:t>
            </a:r>
            <a:endParaRPr lang="en-US" sz="2400"/>
          </a:p>
        </p:txBody>
      </p:sp>
      <p:sp>
        <p:nvSpPr>
          <p:cNvPr id="7" name="Rounded Rectangular Callout 6"/>
          <p:cNvSpPr/>
          <p:nvPr/>
        </p:nvSpPr>
        <p:spPr>
          <a:xfrm>
            <a:off x="5562600" y="789012"/>
            <a:ext cx="3607836" cy="1496988"/>
          </a:xfrm>
          <a:prstGeom prst="wedgeRoundRectCallout">
            <a:avLst>
              <a:gd name="adj1" fmla="val -52795"/>
              <a:gd name="adj2" fmla="val 118695"/>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vi-VN" sz="2400" smtClean="0"/>
              <a:t>Nếu gửi lại "Nak" (3) thì sẽ phải thống nhất lại phương thức xác thực</a:t>
            </a:r>
            <a:endParaRPr lang="en-US" sz="2400"/>
          </a:p>
        </p:txBody>
      </p:sp>
    </p:spTree>
    <p:extLst>
      <p:ext uri="{BB962C8B-B14F-4D97-AF65-F5344CB8AC3E}">
        <p14:creationId xmlns:p14="http://schemas.microsoft.com/office/powerpoint/2010/main" val="70462921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EAP Success</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61</a:t>
            </a:fld>
            <a:endParaRPr lang="ru-RU" dirty="0"/>
          </a:p>
        </p:txBody>
      </p:sp>
      <p:pic>
        <p:nvPicPr>
          <p:cNvPr id="4" name="Picture 3"/>
          <p:cNvPicPr>
            <a:picLocks noChangeAspect="1"/>
          </p:cNvPicPr>
          <p:nvPr/>
        </p:nvPicPr>
        <p:blipFill>
          <a:blip r:embed="rId2"/>
          <a:stretch>
            <a:fillRect/>
          </a:stretch>
        </p:blipFill>
        <p:spPr>
          <a:xfrm>
            <a:off x="0" y="762000"/>
            <a:ext cx="9144000" cy="5455338"/>
          </a:xfrm>
          <a:prstGeom prst="rect">
            <a:avLst/>
          </a:prstGeom>
        </p:spPr>
      </p:pic>
    </p:spTree>
    <p:extLst>
      <p:ext uri="{BB962C8B-B14F-4D97-AF65-F5344CB8AC3E}">
        <p14:creationId xmlns:p14="http://schemas.microsoft.com/office/powerpoint/2010/main" val="380062839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Kiến trúc phân tầng của EAP</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62</a:t>
            </a:fld>
            <a:endParaRPr lang="ru-RU" dirty="0"/>
          </a:p>
        </p:txBody>
      </p:sp>
      <p:pic>
        <p:nvPicPr>
          <p:cNvPr id="4" name="Picture 3"/>
          <p:cNvPicPr>
            <a:picLocks noChangeAspect="1"/>
          </p:cNvPicPr>
          <p:nvPr/>
        </p:nvPicPr>
        <p:blipFill>
          <a:blip r:embed="rId3"/>
          <a:stretch>
            <a:fillRect/>
          </a:stretch>
        </p:blipFill>
        <p:spPr>
          <a:xfrm>
            <a:off x="152400" y="1143384"/>
            <a:ext cx="8945727" cy="4495416"/>
          </a:xfrm>
          <a:prstGeom prst="rect">
            <a:avLst/>
          </a:prstGeom>
        </p:spPr>
      </p:pic>
    </p:spTree>
    <p:extLst>
      <p:ext uri="{BB962C8B-B14F-4D97-AF65-F5344CB8AC3E}">
        <p14:creationId xmlns:p14="http://schemas.microsoft.com/office/powerpoint/2010/main" val="226966616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3"/>
            <p:extLst>
              <p:ext uri="{D42A27DB-BD31-4B8C-83A1-F6EECF244321}">
                <p14:modId xmlns:p14="http://schemas.microsoft.com/office/powerpoint/2010/main" val="3730471739"/>
              </p:ext>
            </p:extLst>
          </p:nvPr>
        </p:nvGraphicFramePr>
        <p:xfrm>
          <a:off x="0" y="685800"/>
          <a:ext cx="9144000" cy="6172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lstStyle/>
          <a:p>
            <a:r>
              <a:rPr lang="vi-VN" smtClean="0"/>
              <a:t>EAP với RADIUS và 802.1x</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63</a:t>
            </a:fld>
            <a:endParaRPr lang="ru-RU" dirty="0"/>
          </a:p>
        </p:txBody>
      </p:sp>
    </p:spTree>
    <p:extLst>
      <p:ext uri="{BB962C8B-B14F-4D97-AF65-F5344CB8AC3E}">
        <p14:creationId xmlns:p14="http://schemas.microsoft.com/office/powerpoint/2010/main" val="292827006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normAutofit/>
          </a:bodyPr>
          <a:lstStyle/>
          <a:p>
            <a:pPr>
              <a:buFont typeface="Wingdings" panose="05000000000000000000" pitchFamily="2" charset="2"/>
              <a:buChar char="q"/>
            </a:pPr>
            <a:r>
              <a:rPr lang="vi-VN" b="1" smtClean="0"/>
              <a:t>802</a:t>
            </a:r>
          </a:p>
          <a:p>
            <a:pPr lvl="1">
              <a:buFont typeface="Wingdings" panose="05000000000000000000" pitchFamily="2" charset="2"/>
              <a:buChar char="§"/>
            </a:pPr>
            <a:r>
              <a:rPr lang="en-US" smtClean="0"/>
              <a:t>802</a:t>
            </a:r>
            <a:r>
              <a:rPr lang="vi-VN" smtClean="0"/>
              <a:t>:</a:t>
            </a:r>
            <a:r>
              <a:rPr lang="en-US" smtClean="0"/>
              <a:t> </a:t>
            </a:r>
            <a:r>
              <a:rPr lang="en-US"/>
              <a:t>IEEE standards for networking </a:t>
            </a:r>
            <a:r>
              <a:rPr lang="en-US" smtClean="0"/>
              <a:t>protocols</a:t>
            </a:r>
            <a:endParaRPr lang="vi-VN" smtClean="0"/>
          </a:p>
          <a:p>
            <a:pPr lvl="1">
              <a:buFont typeface="Wingdings" panose="05000000000000000000" pitchFamily="2" charset="2"/>
              <a:buChar char="§"/>
            </a:pPr>
            <a:r>
              <a:rPr lang="en-US" smtClean="0"/>
              <a:t>802.11</a:t>
            </a:r>
            <a:r>
              <a:rPr lang="vi-VN" smtClean="0"/>
              <a:t>:</a:t>
            </a:r>
            <a:r>
              <a:rPr lang="en-US" smtClean="0"/>
              <a:t> wireless </a:t>
            </a:r>
            <a:r>
              <a:rPr lang="en-US"/>
              <a:t>LAN protocols and </a:t>
            </a:r>
            <a:r>
              <a:rPr lang="en-US" smtClean="0"/>
              <a:t>standard</a:t>
            </a:r>
            <a:endParaRPr lang="vi-VN" smtClean="0"/>
          </a:p>
          <a:p>
            <a:pPr lvl="1">
              <a:buFont typeface="Wingdings" panose="05000000000000000000" pitchFamily="2" charset="2"/>
              <a:buChar char="§"/>
            </a:pPr>
            <a:r>
              <a:rPr lang="en-US" smtClean="0"/>
              <a:t>802.1</a:t>
            </a:r>
            <a:r>
              <a:rPr lang="vi-VN" smtClean="0"/>
              <a:t>:</a:t>
            </a:r>
            <a:r>
              <a:rPr lang="en-US" smtClean="0"/>
              <a:t> general </a:t>
            </a:r>
            <a:r>
              <a:rPr lang="en-US"/>
              <a:t>concepts relating to </a:t>
            </a:r>
            <a:r>
              <a:rPr lang="en-US" smtClean="0"/>
              <a:t>LANs/WANs</a:t>
            </a:r>
            <a:endParaRPr lang="vi-VN" smtClean="0"/>
          </a:p>
          <a:p>
            <a:pPr lvl="1">
              <a:buFont typeface="Wingdings" panose="05000000000000000000" pitchFamily="2" charset="2"/>
              <a:buChar char="§"/>
            </a:pPr>
            <a:r>
              <a:rPr lang="en-US"/>
              <a:t>“802.1X” (not 802.11X</a:t>
            </a:r>
            <a:r>
              <a:rPr lang="en-US" smtClean="0"/>
              <a:t>)</a:t>
            </a:r>
            <a:r>
              <a:rPr lang="vi-VN" smtClean="0"/>
              <a:t>:</a:t>
            </a:r>
            <a:r>
              <a:rPr lang="en-US" smtClean="0"/>
              <a:t> standards </a:t>
            </a:r>
            <a:r>
              <a:rPr lang="en-US"/>
              <a:t>for </a:t>
            </a:r>
            <a:r>
              <a:rPr lang="en-US" smtClean="0"/>
              <a:t>LANs</a:t>
            </a:r>
            <a:endParaRPr lang="vi-VN" smtClean="0"/>
          </a:p>
          <a:p>
            <a:pPr>
              <a:buFont typeface="Wingdings" panose="05000000000000000000" pitchFamily="2" charset="2"/>
              <a:buChar char="q"/>
            </a:pPr>
            <a:r>
              <a:rPr lang="vi-VN" b="1" smtClean="0"/>
              <a:t>802.1X</a:t>
            </a:r>
            <a:r>
              <a:rPr lang="en-US" smtClean="0"/>
              <a:t> </a:t>
            </a:r>
            <a:r>
              <a:rPr lang="vi-VN" smtClean="0"/>
              <a:t>là chuẩn quy định sử dụng EAP qua môi trường LAN (ở tầng MAC)</a:t>
            </a:r>
            <a:br>
              <a:rPr lang="vi-VN" smtClean="0"/>
            </a:br>
            <a:r>
              <a:rPr lang="vi-VN" smtClean="0">
                <a:sym typeface="Wingdings" panose="05000000000000000000" pitchFamily="2" charset="2"/>
              </a:rPr>
              <a:t> 802.1X = EAPOL</a:t>
            </a:r>
            <a:endParaRPr lang="en-US"/>
          </a:p>
        </p:txBody>
      </p:sp>
      <p:sp>
        <p:nvSpPr>
          <p:cNvPr id="2" name="Title 1"/>
          <p:cNvSpPr>
            <a:spLocks noGrp="1"/>
          </p:cNvSpPr>
          <p:nvPr>
            <p:ph type="title"/>
          </p:nvPr>
        </p:nvSpPr>
        <p:spPr/>
        <p:txBody>
          <a:bodyPr/>
          <a:lstStyle/>
          <a:p>
            <a:r>
              <a:rPr lang="vi-VN" smtClean="0"/>
              <a:t>802.1X</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64</a:t>
            </a:fld>
            <a:endParaRPr lang="ru-RU" dirty="0"/>
          </a:p>
        </p:txBody>
      </p:sp>
    </p:spTree>
    <p:extLst>
      <p:ext uri="{BB962C8B-B14F-4D97-AF65-F5344CB8AC3E}">
        <p14:creationId xmlns:p14="http://schemas.microsoft.com/office/powerpoint/2010/main" val="310577524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vi-VN" smtClean="0"/>
              <a:t>RADIUS = Remote </a:t>
            </a:r>
            <a:r>
              <a:rPr lang="vi-VN"/>
              <a:t>Authentication Dial-In User Service</a:t>
            </a:r>
          </a:p>
          <a:p>
            <a:r>
              <a:rPr lang="vi-VN"/>
              <a:t>RFCs: 2865, 2866, 3579...</a:t>
            </a:r>
          </a:p>
          <a:p>
            <a:r>
              <a:rPr lang="vi-VN"/>
              <a:t>Được thiết kế theo kiến trúc AAA (Authentication-Authorization-Accouting</a:t>
            </a:r>
            <a:r>
              <a:rPr lang="vi-VN" smtClean="0"/>
              <a:t>)</a:t>
            </a:r>
          </a:p>
          <a:p>
            <a:r>
              <a:rPr lang="vi-VN" smtClean="0"/>
              <a:t>Xác thực: EAP, PAP, CHAP...</a:t>
            </a:r>
            <a:endParaRPr lang="vi-VN"/>
          </a:p>
          <a:p>
            <a:endParaRPr lang="en-US"/>
          </a:p>
        </p:txBody>
      </p:sp>
      <p:sp>
        <p:nvSpPr>
          <p:cNvPr id="3" name="Title 2"/>
          <p:cNvSpPr>
            <a:spLocks noGrp="1"/>
          </p:cNvSpPr>
          <p:nvPr>
            <p:ph type="title"/>
          </p:nvPr>
        </p:nvSpPr>
        <p:spPr/>
        <p:txBody>
          <a:bodyPr/>
          <a:lstStyle/>
          <a:p>
            <a:r>
              <a:rPr lang="en-US" smtClean="0"/>
              <a:t>RADIUS</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65</a:t>
            </a:fld>
            <a:endParaRPr lang="ru-RU" dirty="0"/>
          </a:p>
        </p:txBody>
      </p:sp>
    </p:spTree>
    <p:extLst>
      <p:ext uri="{BB962C8B-B14F-4D97-AF65-F5344CB8AC3E}">
        <p14:creationId xmlns:p14="http://schemas.microsoft.com/office/powerpoint/2010/main" val="199913746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smtClean="0"/>
              <a:t>EAP trong 802.1X và RADIUS</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66</a:t>
            </a:fld>
            <a:endParaRPr lang="ru-RU" dirty="0"/>
          </a:p>
        </p:txBody>
      </p:sp>
      <p:grpSp>
        <p:nvGrpSpPr>
          <p:cNvPr id="8" name="Группа 11"/>
          <p:cNvGrpSpPr/>
          <p:nvPr/>
        </p:nvGrpSpPr>
        <p:grpSpPr>
          <a:xfrm>
            <a:off x="1219200" y="3124200"/>
            <a:ext cx="6019800" cy="2809220"/>
            <a:chOff x="228600" y="3810000"/>
            <a:chExt cx="6019800" cy="2809220"/>
          </a:xfrm>
        </p:grpSpPr>
        <p:grpSp>
          <p:nvGrpSpPr>
            <p:cNvPr id="9" name="Группа 12"/>
            <p:cNvGrpSpPr/>
            <p:nvPr/>
          </p:nvGrpSpPr>
          <p:grpSpPr>
            <a:xfrm>
              <a:off x="228600" y="3810000"/>
              <a:ext cx="1294626" cy="2590800"/>
              <a:chOff x="752036" y="3810000"/>
              <a:chExt cx="1294626" cy="2590800"/>
            </a:xfrm>
          </p:grpSpPr>
          <p:sp>
            <p:nvSpPr>
              <p:cNvPr id="26" name="Блок-схема: процесс 29"/>
              <p:cNvSpPr/>
              <p:nvPr/>
            </p:nvSpPr>
            <p:spPr>
              <a:xfrm>
                <a:off x="752036" y="3810000"/>
                <a:ext cx="1294626" cy="647700"/>
              </a:xfrm>
              <a:prstGeom prst="flowChartProcess">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33CC"/>
                    </a:solidFill>
                  </a:rPr>
                  <a:t>Method</a:t>
                </a:r>
                <a:endParaRPr lang="en-US" sz="1400" dirty="0">
                  <a:solidFill>
                    <a:srgbClr val="0033CC"/>
                  </a:solidFill>
                </a:endParaRPr>
              </a:p>
            </p:txBody>
          </p:sp>
          <p:sp>
            <p:nvSpPr>
              <p:cNvPr id="27" name="Блок-схема: процесс 30"/>
              <p:cNvSpPr/>
              <p:nvPr/>
            </p:nvSpPr>
            <p:spPr>
              <a:xfrm>
                <a:off x="752036" y="4457700"/>
                <a:ext cx="1294626" cy="647700"/>
              </a:xfrm>
              <a:prstGeom prst="flowChartProcess">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33CC"/>
                    </a:solidFill>
                  </a:rPr>
                  <a:t>EAP peer/</a:t>
                </a:r>
              </a:p>
              <a:p>
                <a:pPr algn="ctr"/>
                <a:r>
                  <a:rPr lang="en-US" sz="1400" dirty="0" smtClean="0">
                    <a:solidFill>
                      <a:srgbClr val="0033CC"/>
                    </a:solidFill>
                  </a:rPr>
                  <a:t>Authenticator</a:t>
                </a:r>
                <a:endParaRPr lang="en-US" sz="1400" dirty="0">
                  <a:solidFill>
                    <a:srgbClr val="0033CC"/>
                  </a:solidFill>
                </a:endParaRPr>
              </a:p>
            </p:txBody>
          </p:sp>
          <p:sp>
            <p:nvSpPr>
              <p:cNvPr id="28" name="Блок-схема: процесс 31"/>
              <p:cNvSpPr/>
              <p:nvPr/>
            </p:nvSpPr>
            <p:spPr>
              <a:xfrm>
                <a:off x="752036" y="5105400"/>
                <a:ext cx="1294626" cy="647700"/>
              </a:xfrm>
              <a:prstGeom prst="flowChartProcess">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33CC"/>
                    </a:solidFill>
                  </a:rPr>
                  <a:t>EAP layer</a:t>
                </a:r>
                <a:endParaRPr lang="en-US" sz="1400" dirty="0">
                  <a:solidFill>
                    <a:srgbClr val="0033CC"/>
                  </a:solidFill>
                </a:endParaRPr>
              </a:p>
            </p:txBody>
          </p:sp>
          <p:sp>
            <p:nvSpPr>
              <p:cNvPr id="29" name="Блок-схема: процесс 32"/>
              <p:cNvSpPr/>
              <p:nvPr/>
            </p:nvSpPr>
            <p:spPr>
              <a:xfrm>
                <a:off x="752036" y="5753100"/>
                <a:ext cx="1294626" cy="647700"/>
              </a:xfrm>
              <a:prstGeom prst="flowChartProcess">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33CC"/>
                    </a:solidFill>
                  </a:rPr>
                  <a:t>Lower layer</a:t>
                </a:r>
                <a:endParaRPr lang="en-US" sz="1400" dirty="0">
                  <a:solidFill>
                    <a:srgbClr val="0033CC"/>
                  </a:solidFill>
                </a:endParaRPr>
              </a:p>
            </p:txBody>
          </p:sp>
        </p:grpSp>
        <p:grpSp>
          <p:nvGrpSpPr>
            <p:cNvPr id="10" name="Группа 13"/>
            <p:cNvGrpSpPr/>
            <p:nvPr/>
          </p:nvGrpSpPr>
          <p:grpSpPr>
            <a:xfrm>
              <a:off x="4953774" y="3810000"/>
              <a:ext cx="1294626" cy="2590800"/>
              <a:chOff x="752036" y="3810000"/>
              <a:chExt cx="1294626" cy="2590800"/>
            </a:xfrm>
            <a:solidFill>
              <a:srgbClr val="92D050"/>
            </a:solidFill>
          </p:grpSpPr>
          <p:sp>
            <p:nvSpPr>
              <p:cNvPr id="22" name="Блок-схема: процесс 25"/>
              <p:cNvSpPr/>
              <p:nvPr/>
            </p:nvSpPr>
            <p:spPr>
              <a:xfrm>
                <a:off x="752036" y="3810000"/>
                <a:ext cx="1294626" cy="647700"/>
              </a:xfrm>
              <a:prstGeom prst="flowChartProcess">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33CC"/>
                    </a:solidFill>
                  </a:rPr>
                  <a:t>Method</a:t>
                </a:r>
                <a:endParaRPr lang="en-US" sz="1400" dirty="0">
                  <a:solidFill>
                    <a:srgbClr val="0033CC"/>
                  </a:solidFill>
                </a:endParaRPr>
              </a:p>
            </p:txBody>
          </p:sp>
          <p:sp>
            <p:nvSpPr>
              <p:cNvPr id="23" name="Блок-схема: процесс 26"/>
              <p:cNvSpPr/>
              <p:nvPr/>
            </p:nvSpPr>
            <p:spPr>
              <a:xfrm>
                <a:off x="752036" y="4457700"/>
                <a:ext cx="1294626" cy="647700"/>
              </a:xfrm>
              <a:prstGeom prst="flowChartProcess">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33CC"/>
                    </a:solidFill>
                  </a:rPr>
                  <a:t>EAP peer/ Authenticator</a:t>
                </a:r>
                <a:endParaRPr lang="en-US" sz="1400" dirty="0">
                  <a:solidFill>
                    <a:srgbClr val="0033CC"/>
                  </a:solidFill>
                </a:endParaRPr>
              </a:p>
            </p:txBody>
          </p:sp>
          <p:sp>
            <p:nvSpPr>
              <p:cNvPr id="24" name="Блок-схема: процесс 27"/>
              <p:cNvSpPr/>
              <p:nvPr/>
            </p:nvSpPr>
            <p:spPr>
              <a:xfrm>
                <a:off x="752036" y="5105400"/>
                <a:ext cx="1294626" cy="647700"/>
              </a:xfrm>
              <a:prstGeom prst="flowChartProcess">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33CC"/>
                    </a:solidFill>
                  </a:rPr>
                  <a:t>EAP layer</a:t>
                </a:r>
                <a:endParaRPr lang="en-US" sz="1400" dirty="0">
                  <a:solidFill>
                    <a:srgbClr val="0033CC"/>
                  </a:solidFill>
                </a:endParaRPr>
              </a:p>
            </p:txBody>
          </p:sp>
          <p:sp>
            <p:nvSpPr>
              <p:cNvPr id="25" name="Блок-схема: процесс 28"/>
              <p:cNvSpPr/>
              <p:nvPr/>
            </p:nvSpPr>
            <p:spPr>
              <a:xfrm>
                <a:off x="752036" y="5753100"/>
                <a:ext cx="1294626" cy="647700"/>
              </a:xfrm>
              <a:prstGeom prst="flowChartProcess">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33CC"/>
                    </a:solidFill>
                  </a:rPr>
                  <a:t>Lower layer</a:t>
                </a:r>
                <a:endParaRPr lang="en-US" sz="1400" dirty="0">
                  <a:solidFill>
                    <a:srgbClr val="0033CC"/>
                  </a:solidFill>
                </a:endParaRPr>
              </a:p>
            </p:txBody>
          </p:sp>
        </p:grpSp>
        <p:grpSp>
          <p:nvGrpSpPr>
            <p:cNvPr id="11" name="Группа 14"/>
            <p:cNvGrpSpPr/>
            <p:nvPr/>
          </p:nvGrpSpPr>
          <p:grpSpPr>
            <a:xfrm>
              <a:off x="2590800" y="4419600"/>
              <a:ext cx="1294626" cy="1943100"/>
              <a:chOff x="752036" y="4457700"/>
              <a:chExt cx="1294626" cy="1943100"/>
            </a:xfrm>
            <a:solidFill>
              <a:srgbClr val="92D050"/>
            </a:solidFill>
          </p:grpSpPr>
          <p:sp>
            <p:nvSpPr>
              <p:cNvPr id="19" name="Блок-схема: процесс 22"/>
              <p:cNvSpPr/>
              <p:nvPr/>
            </p:nvSpPr>
            <p:spPr>
              <a:xfrm>
                <a:off x="752036" y="4457700"/>
                <a:ext cx="1294626" cy="647700"/>
              </a:xfrm>
              <a:prstGeom prst="flowChartProcess">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33CC"/>
                    </a:solidFill>
                  </a:rPr>
                  <a:t>EAP authenticator</a:t>
                </a:r>
                <a:endParaRPr lang="en-US" sz="1400" dirty="0">
                  <a:solidFill>
                    <a:srgbClr val="0033CC"/>
                  </a:solidFill>
                </a:endParaRPr>
              </a:p>
            </p:txBody>
          </p:sp>
          <p:sp>
            <p:nvSpPr>
              <p:cNvPr id="20" name="Блок-схема: процесс 23"/>
              <p:cNvSpPr/>
              <p:nvPr/>
            </p:nvSpPr>
            <p:spPr>
              <a:xfrm>
                <a:off x="752036" y="5105400"/>
                <a:ext cx="1294626" cy="647700"/>
              </a:xfrm>
              <a:prstGeom prst="flowChartProcess">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33CC"/>
                    </a:solidFill>
                  </a:rPr>
                  <a:t>EAP layer</a:t>
                </a:r>
                <a:endParaRPr lang="en-US" sz="1400" dirty="0">
                  <a:solidFill>
                    <a:srgbClr val="0033CC"/>
                  </a:solidFill>
                </a:endParaRPr>
              </a:p>
            </p:txBody>
          </p:sp>
          <p:sp>
            <p:nvSpPr>
              <p:cNvPr id="21" name="Блок-схема: процесс 24"/>
              <p:cNvSpPr/>
              <p:nvPr/>
            </p:nvSpPr>
            <p:spPr>
              <a:xfrm>
                <a:off x="752036" y="5753100"/>
                <a:ext cx="1294626" cy="647700"/>
              </a:xfrm>
              <a:prstGeom prst="flowChartProcess">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33CC"/>
                    </a:solidFill>
                  </a:rPr>
                  <a:t>Lower layer</a:t>
                </a:r>
                <a:endParaRPr lang="en-US" sz="1400" dirty="0">
                  <a:solidFill>
                    <a:srgbClr val="0033CC"/>
                  </a:solidFill>
                </a:endParaRPr>
              </a:p>
            </p:txBody>
          </p:sp>
        </p:grpSp>
        <p:sp>
          <p:nvSpPr>
            <p:cNvPr id="12" name="TextBox 11"/>
            <p:cNvSpPr txBox="1"/>
            <p:nvPr/>
          </p:nvSpPr>
          <p:spPr>
            <a:xfrm>
              <a:off x="1524000" y="6096000"/>
              <a:ext cx="1066800" cy="523220"/>
            </a:xfrm>
            <a:prstGeom prst="rect">
              <a:avLst/>
            </a:prstGeom>
            <a:noFill/>
          </p:spPr>
          <p:txBody>
            <a:bodyPr wrap="square" rtlCol="0">
              <a:spAutoFit/>
            </a:bodyPr>
            <a:lstStyle/>
            <a:p>
              <a:pPr algn="ctr"/>
              <a:r>
                <a:rPr lang="en-US" sz="1400" b="1" dirty="0" smtClean="0"/>
                <a:t>802.1X,</a:t>
              </a:r>
            </a:p>
            <a:p>
              <a:pPr algn="ctr"/>
              <a:r>
                <a:rPr lang="en-US" sz="1400" b="1" dirty="0" smtClean="0"/>
                <a:t>PPP</a:t>
              </a:r>
              <a:endParaRPr lang="en-US" sz="1400" b="1" dirty="0"/>
            </a:p>
          </p:txBody>
        </p:sp>
        <p:sp>
          <p:nvSpPr>
            <p:cNvPr id="13" name="TextBox 12"/>
            <p:cNvSpPr txBox="1"/>
            <p:nvPr/>
          </p:nvSpPr>
          <p:spPr>
            <a:xfrm>
              <a:off x="3885426" y="6096000"/>
              <a:ext cx="1066799" cy="307777"/>
            </a:xfrm>
            <a:prstGeom prst="rect">
              <a:avLst/>
            </a:prstGeom>
            <a:noFill/>
          </p:spPr>
          <p:txBody>
            <a:bodyPr wrap="square" rtlCol="0">
              <a:spAutoFit/>
            </a:bodyPr>
            <a:lstStyle/>
            <a:p>
              <a:pPr algn="ctr"/>
              <a:r>
                <a:rPr lang="en-US" sz="1400" b="1" dirty="0" smtClean="0"/>
                <a:t>RADIUS</a:t>
              </a:r>
              <a:endParaRPr lang="en-US" sz="1400" b="1" dirty="0"/>
            </a:p>
          </p:txBody>
        </p:sp>
        <p:cxnSp>
          <p:nvCxnSpPr>
            <p:cNvPr id="14" name="Прямая со стрелкой 17"/>
            <p:cNvCxnSpPr/>
            <p:nvPr/>
          </p:nvCxnSpPr>
          <p:spPr>
            <a:xfrm>
              <a:off x="1523226" y="5562600"/>
              <a:ext cx="3429000" cy="0"/>
            </a:xfrm>
            <a:prstGeom prst="straightConnector1">
              <a:avLst/>
            </a:prstGeom>
            <a:ln w="57150">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524000" y="4953000"/>
              <a:ext cx="1066800" cy="523220"/>
            </a:xfrm>
            <a:prstGeom prst="rect">
              <a:avLst/>
            </a:prstGeom>
            <a:noFill/>
          </p:spPr>
          <p:txBody>
            <a:bodyPr wrap="square" rtlCol="0">
              <a:spAutoFit/>
            </a:bodyPr>
            <a:lstStyle/>
            <a:p>
              <a:pPr algn="ctr"/>
              <a:r>
                <a:rPr lang="en-US" sz="1400" b="1" dirty="0" smtClean="0"/>
                <a:t>EAP message</a:t>
              </a:r>
              <a:endParaRPr lang="en-US" sz="1400" b="1" dirty="0"/>
            </a:p>
          </p:txBody>
        </p:sp>
        <p:sp>
          <p:nvSpPr>
            <p:cNvPr id="16" name="TextBox 15"/>
            <p:cNvSpPr txBox="1"/>
            <p:nvPr/>
          </p:nvSpPr>
          <p:spPr>
            <a:xfrm>
              <a:off x="3885426" y="4915555"/>
              <a:ext cx="1066800" cy="523220"/>
            </a:xfrm>
            <a:prstGeom prst="rect">
              <a:avLst/>
            </a:prstGeom>
            <a:noFill/>
          </p:spPr>
          <p:txBody>
            <a:bodyPr wrap="square" rtlCol="0">
              <a:spAutoFit/>
            </a:bodyPr>
            <a:lstStyle/>
            <a:p>
              <a:pPr algn="ctr"/>
              <a:r>
                <a:rPr lang="en-US" sz="1400" b="1" dirty="0" smtClean="0"/>
                <a:t>EAP message</a:t>
              </a:r>
              <a:endParaRPr lang="en-US" sz="1400" b="1" dirty="0"/>
            </a:p>
          </p:txBody>
        </p:sp>
        <p:cxnSp>
          <p:nvCxnSpPr>
            <p:cNvPr id="17" name="Прямая со стрелкой 20"/>
            <p:cNvCxnSpPr>
              <a:endCxn id="21" idx="1"/>
            </p:cNvCxnSpPr>
            <p:nvPr/>
          </p:nvCxnSpPr>
          <p:spPr>
            <a:xfrm>
              <a:off x="1524000" y="6019800"/>
              <a:ext cx="1066800" cy="19050"/>
            </a:xfrm>
            <a:prstGeom prst="straightConnector1">
              <a:avLst/>
            </a:prstGeom>
            <a:ln w="57150">
              <a:solidFill>
                <a:schemeClr val="tx1"/>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Прямая со стрелкой 21"/>
            <p:cNvCxnSpPr/>
            <p:nvPr/>
          </p:nvCxnSpPr>
          <p:spPr>
            <a:xfrm>
              <a:off x="3885426" y="6032500"/>
              <a:ext cx="1066800" cy="19050"/>
            </a:xfrm>
            <a:prstGeom prst="straightConnector1">
              <a:avLst/>
            </a:prstGeom>
            <a:ln w="57150">
              <a:solidFill>
                <a:schemeClr val="tx1"/>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30" name="Группа 36"/>
          <p:cNvGrpSpPr>
            <a:grpSpLocks noChangeAspect="1"/>
          </p:cNvGrpSpPr>
          <p:nvPr/>
        </p:nvGrpSpPr>
        <p:grpSpPr>
          <a:xfrm>
            <a:off x="1387691" y="2057400"/>
            <a:ext cx="1050709" cy="901005"/>
            <a:chOff x="2215469" y="1479550"/>
            <a:chExt cx="1364476" cy="1480582"/>
          </a:xfrm>
        </p:grpSpPr>
        <p:pic>
          <p:nvPicPr>
            <p:cNvPr id="31" name="Picture 42" descr="ICON_Desktop_Q30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49500" y="1479550"/>
              <a:ext cx="957263"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Rectangle 12"/>
            <p:cNvSpPr/>
            <p:nvPr/>
          </p:nvSpPr>
          <p:spPr bwMode="auto">
            <a:xfrm>
              <a:off x="2215469" y="2590800"/>
              <a:ext cx="1364476" cy="369332"/>
            </a:xfrm>
            <a:prstGeom prst="rect">
              <a:avLst/>
            </a:prstGeom>
          </p:spPr>
          <p:txBody>
            <a:bodyPr wrap="none">
              <a:spAutoFit/>
            </a:bodyPr>
            <a:lstStyle/>
            <a:p>
              <a:pPr algn="ctr">
                <a:defRPr/>
              </a:pPr>
              <a:r>
                <a:rPr lang="en-US" b="1" dirty="0" smtClean="0">
                  <a:latin typeface="+mn-lt"/>
                </a:rPr>
                <a:t>Supplicant</a:t>
              </a:r>
              <a:endParaRPr lang="en-US" b="1" dirty="0">
                <a:latin typeface="+mn-lt"/>
              </a:endParaRPr>
            </a:p>
          </p:txBody>
        </p:sp>
      </p:grpSp>
      <p:grpSp>
        <p:nvGrpSpPr>
          <p:cNvPr id="33" name="Группа 39"/>
          <p:cNvGrpSpPr/>
          <p:nvPr/>
        </p:nvGrpSpPr>
        <p:grpSpPr>
          <a:xfrm>
            <a:off x="3839402" y="2438400"/>
            <a:ext cx="884998" cy="1043464"/>
            <a:chOff x="4723626" y="1136649"/>
            <a:chExt cx="1685078" cy="1899683"/>
          </a:xfrm>
        </p:grpSpPr>
        <p:pic>
          <p:nvPicPr>
            <p:cNvPr id="34" name="Picture 14" descr="ICON_Antennae_Q109.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29200" y="1136649"/>
              <a:ext cx="989013"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Rectangle 12"/>
            <p:cNvSpPr/>
            <p:nvPr/>
          </p:nvSpPr>
          <p:spPr bwMode="auto">
            <a:xfrm>
              <a:off x="4723626" y="2667000"/>
              <a:ext cx="1685078" cy="369332"/>
            </a:xfrm>
            <a:prstGeom prst="rect">
              <a:avLst/>
            </a:prstGeom>
          </p:spPr>
          <p:txBody>
            <a:bodyPr wrap="none">
              <a:spAutoFit/>
            </a:bodyPr>
            <a:lstStyle/>
            <a:p>
              <a:pPr algn="ctr">
                <a:defRPr/>
              </a:pPr>
              <a:r>
                <a:rPr lang="en-US" b="1" dirty="0" smtClean="0">
                  <a:latin typeface="+mn-lt"/>
                </a:rPr>
                <a:t>Authenticator</a:t>
              </a:r>
              <a:endParaRPr lang="en-US" b="1" dirty="0">
                <a:latin typeface="+mn-lt"/>
              </a:endParaRPr>
            </a:p>
          </p:txBody>
        </p:sp>
      </p:grpSp>
      <p:grpSp>
        <p:nvGrpSpPr>
          <p:cNvPr id="36" name="Группа 42"/>
          <p:cNvGrpSpPr/>
          <p:nvPr/>
        </p:nvGrpSpPr>
        <p:grpSpPr>
          <a:xfrm>
            <a:off x="6019800" y="1371600"/>
            <a:ext cx="1117634" cy="1473548"/>
            <a:chOff x="7310305" y="1276350"/>
            <a:chExt cx="1800493" cy="2470845"/>
          </a:xfrm>
        </p:grpSpPr>
        <p:grpSp>
          <p:nvGrpSpPr>
            <p:cNvPr id="37" name="Группа 43"/>
            <p:cNvGrpSpPr/>
            <p:nvPr/>
          </p:nvGrpSpPr>
          <p:grpSpPr>
            <a:xfrm>
              <a:off x="7772400" y="1276350"/>
              <a:ext cx="1129980" cy="1676400"/>
              <a:chOff x="5795963" y="1743075"/>
              <a:chExt cx="1129980" cy="1676400"/>
            </a:xfrm>
          </p:grpSpPr>
          <p:pic>
            <p:nvPicPr>
              <p:cNvPr id="39" name="Picture 4" descr="ICON_Datacenter_1_R2_Q30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5963" y="1743075"/>
                <a:ext cx="8763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cture 15" descr="ICON_Gear_3D_Q109.png"/>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42383" y="2787014"/>
                <a:ext cx="583560" cy="632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8" name="Rectangle 12"/>
            <p:cNvSpPr/>
            <p:nvPr/>
          </p:nvSpPr>
          <p:spPr bwMode="auto">
            <a:xfrm>
              <a:off x="7310305" y="3100864"/>
              <a:ext cx="1800493" cy="646331"/>
            </a:xfrm>
            <a:prstGeom prst="rect">
              <a:avLst/>
            </a:prstGeom>
          </p:spPr>
          <p:txBody>
            <a:bodyPr wrap="none">
              <a:spAutoFit/>
            </a:bodyPr>
            <a:lstStyle/>
            <a:p>
              <a:pPr algn="ctr">
                <a:defRPr/>
              </a:pPr>
              <a:r>
                <a:rPr lang="en-US" b="1" dirty="0" smtClean="0">
                  <a:latin typeface="+mn-lt"/>
                </a:rPr>
                <a:t>Authentication</a:t>
              </a:r>
            </a:p>
            <a:p>
              <a:pPr algn="ctr">
                <a:defRPr/>
              </a:pPr>
              <a:r>
                <a:rPr lang="en-US" b="1" dirty="0" smtClean="0">
                  <a:latin typeface="+mn-lt"/>
                </a:rPr>
                <a:t>Server</a:t>
              </a:r>
              <a:endParaRPr lang="en-US" b="1" dirty="0">
                <a:latin typeface="+mn-lt"/>
              </a:endParaRPr>
            </a:p>
          </p:txBody>
        </p:sp>
      </p:grpSp>
    </p:spTree>
    <p:extLst>
      <p:ext uri="{BB962C8B-B14F-4D97-AF65-F5344CB8AC3E}">
        <p14:creationId xmlns:p14="http://schemas.microsoft.com/office/powerpoint/2010/main" val="96795868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smtClean="0"/>
              <a:t>EAP trong 802.1X và RADIUS</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67</a:t>
            </a:fld>
            <a:endParaRPr lang="ru-RU" dirty="0"/>
          </a:p>
        </p:txBody>
      </p:sp>
      <p:pic>
        <p:nvPicPr>
          <p:cNvPr id="7" name="Picture 6"/>
          <p:cNvPicPr>
            <a:picLocks noChangeAspect="1"/>
          </p:cNvPicPr>
          <p:nvPr/>
        </p:nvPicPr>
        <p:blipFill>
          <a:blip r:embed="rId3"/>
          <a:stretch>
            <a:fillRect/>
          </a:stretch>
        </p:blipFill>
        <p:spPr>
          <a:xfrm>
            <a:off x="0" y="685800"/>
            <a:ext cx="9144000" cy="5809230"/>
          </a:xfrm>
          <a:prstGeom prst="rect">
            <a:avLst/>
          </a:prstGeom>
        </p:spPr>
      </p:pic>
    </p:spTree>
    <p:extLst>
      <p:ext uri="{BB962C8B-B14F-4D97-AF65-F5344CB8AC3E}">
        <p14:creationId xmlns:p14="http://schemas.microsoft.com/office/powerpoint/2010/main" val="343329584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EAP trong 802.1X và RADIUS</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68</a:t>
            </a:fld>
            <a:endParaRPr lang="ru-RU" dirty="0"/>
          </a:p>
        </p:txBody>
      </p:sp>
      <p:pic>
        <p:nvPicPr>
          <p:cNvPr id="4"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889" y="1285528"/>
            <a:ext cx="7678222" cy="4972744"/>
          </a:xfrm>
          <a:prstGeom prst="rect">
            <a:avLst/>
          </a:prstGeom>
        </p:spPr>
      </p:pic>
    </p:spTree>
    <p:extLst>
      <p:ext uri="{BB962C8B-B14F-4D97-AF65-F5344CB8AC3E}">
        <p14:creationId xmlns:p14="http://schemas.microsoft.com/office/powerpoint/2010/main" val="168519951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8532813" y="6237288"/>
            <a:ext cx="611187" cy="617537"/>
          </a:xfrm>
        </p:spPr>
        <p:txBody>
          <a:bodyPr/>
          <a:lstStyle/>
          <a:p>
            <a:fld id="{3E15BD7C-E074-4D4A-84C3-500EE5B9C190}" type="slidenum">
              <a:rPr lang="ru-RU" smtClean="0"/>
              <a:pPr/>
              <a:t>69</a:t>
            </a:fld>
            <a:endParaRPr lang="ru-RU" dirty="0"/>
          </a:p>
        </p:txBody>
      </p:sp>
    </p:spTree>
    <p:extLst>
      <p:ext uri="{BB962C8B-B14F-4D97-AF65-F5344CB8AC3E}">
        <p14:creationId xmlns:p14="http://schemas.microsoft.com/office/powerpoint/2010/main" val="319425727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smtClean="0"/>
              <a:t>Thuật ngữ tiếng Anh</a:t>
            </a:r>
            <a:endParaRPr lang="vi-VN" dirty="0"/>
          </a:p>
        </p:txBody>
      </p:sp>
      <p:sp>
        <p:nvSpPr>
          <p:cNvPr id="2" name="Slide Number Placeholder 1"/>
          <p:cNvSpPr>
            <a:spLocks noGrp="1"/>
          </p:cNvSpPr>
          <p:nvPr>
            <p:ph type="sldNum" sz="quarter" idx="12"/>
          </p:nvPr>
        </p:nvSpPr>
        <p:spPr/>
        <p:txBody>
          <a:bodyPr/>
          <a:lstStyle/>
          <a:p>
            <a:fld id="{3E15BD7C-E074-4D4A-84C3-500EE5B9C190}" type="slidenum">
              <a:rPr lang="ru-RU" smtClean="0"/>
              <a:pPr/>
              <a:t>7</a:t>
            </a:fld>
            <a:endParaRPr lang="ru-RU" dirty="0"/>
          </a:p>
        </p:txBody>
      </p:sp>
      <p:sp>
        <p:nvSpPr>
          <p:cNvPr id="3" name="Content Placeholder 2"/>
          <p:cNvSpPr>
            <a:spLocks noGrp="1"/>
          </p:cNvSpPr>
          <p:nvPr>
            <p:ph sz="quarter" idx="13"/>
          </p:nvPr>
        </p:nvSpPr>
        <p:spPr/>
        <p:txBody>
          <a:bodyPr>
            <a:normAutofit/>
          </a:bodyPr>
          <a:lstStyle/>
          <a:p>
            <a:pPr>
              <a:buFont typeface="Wingdings" panose="05000000000000000000" pitchFamily="2" charset="2"/>
              <a:buChar char="§"/>
            </a:pPr>
            <a:r>
              <a:rPr lang="en-US" sz="2800" b="1"/>
              <a:t>Supplicant</a:t>
            </a:r>
            <a:r>
              <a:rPr lang="en-US" sz="2800"/>
              <a:t> (hoặc </a:t>
            </a:r>
            <a:r>
              <a:rPr lang="en-US" sz="2800" b="1"/>
              <a:t>Peer</a:t>
            </a:r>
            <a:r>
              <a:rPr lang="en-US" sz="2800"/>
              <a:t>)</a:t>
            </a:r>
            <a:r>
              <a:rPr lang="vi-VN" sz="2800"/>
              <a:t> Bên được xác thực</a:t>
            </a:r>
            <a:endParaRPr lang="en-US" sz="2800"/>
          </a:p>
          <a:p>
            <a:pPr>
              <a:buFont typeface="Wingdings" panose="05000000000000000000" pitchFamily="2" charset="2"/>
              <a:buChar char="§"/>
            </a:pPr>
            <a:r>
              <a:rPr lang="en-US" sz="2800" b="1"/>
              <a:t>Authenticator</a:t>
            </a:r>
            <a:r>
              <a:rPr lang="vi-VN" sz="2800"/>
              <a:t>: Bên xác thực</a:t>
            </a:r>
            <a:endParaRPr lang="en-US" sz="2800"/>
          </a:p>
          <a:p>
            <a:pPr>
              <a:buFont typeface="Wingdings" panose="05000000000000000000" pitchFamily="2" charset="2"/>
              <a:buChar char="§"/>
            </a:pPr>
            <a:r>
              <a:rPr lang="en-US" sz="2800" b="1"/>
              <a:t>Authentication Server</a:t>
            </a:r>
            <a:r>
              <a:rPr lang="vi-VN" sz="2800"/>
              <a:t> (AS): Máy chủ xác thực</a:t>
            </a:r>
            <a:endParaRPr lang="en-US" sz="2800"/>
          </a:p>
          <a:p>
            <a:pPr>
              <a:buFont typeface="Wingdings" panose="05000000000000000000" pitchFamily="2" charset="2"/>
              <a:buChar char="§"/>
            </a:pPr>
            <a:r>
              <a:rPr lang="en-US" sz="2800" b="1"/>
              <a:t>Network Access Server</a:t>
            </a:r>
            <a:r>
              <a:rPr lang="vi-VN" sz="2800"/>
              <a:t> (NAS): Máy chủ truy cập</a:t>
            </a:r>
            <a:endParaRPr lang="en-US" sz="2800"/>
          </a:p>
        </p:txBody>
      </p:sp>
      <p:sp>
        <p:nvSpPr>
          <p:cNvPr id="5" name="Rounded Rectangular Callout 4"/>
          <p:cNvSpPr/>
          <p:nvPr/>
        </p:nvSpPr>
        <p:spPr>
          <a:xfrm>
            <a:off x="457200" y="4103712"/>
            <a:ext cx="8075240" cy="2601888"/>
          </a:xfrm>
          <a:prstGeom prst="wedgeRoundRectCallout">
            <a:avLst>
              <a:gd name="adj1" fmla="val -25185"/>
              <a:gd name="adj2" fmla="val -91252"/>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vi-VN" sz="2800" b="1"/>
              <a:t>Network Access Server </a:t>
            </a:r>
            <a:r>
              <a:rPr lang="vi-VN" sz="2800" smtClean="0"/>
              <a:t>: Máy chủ dịch vụ</a:t>
            </a:r>
          </a:p>
          <a:p>
            <a:pPr marL="457200" indent="-457200">
              <a:buFont typeface="Wingdings" panose="05000000000000000000" pitchFamily="2" charset="2"/>
              <a:buChar char="§"/>
            </a:pPr>
            <a:r>
              <a:rPr lang="vi-VN" sz="2800" smtClean="0"/>
              <a:t>Là một authenticator</a:t>
            </a:r>
          </a:p>
          <a:p>
            <a:pPr marL="457200" indent="-457200">
              <a:buFont typeface="Wingdings" panose="05000000000000000000" pitchFamily="2" charset="2"/>
              <a:buChar char="§"/>
            </a:pPr>
            <a:r>
              <a:rPr lang="vi-VN" sz="2800" smtClean="0"/>
              <a:t>Cung cấp dịch vụ cho supplicant</a:t>
            </a:r>
            <a:endParaRPr lang="en-US" sz="2800"/>
          </a:p>
        </p:txBody>
      </p:sp>
    </p:spTree>
    <p:extLst>
      <p:ext uri="{BB962C8B-B14F-4D97-AF65-F5344CB8AC3E}">
        <p14:creationId xmlns:p14="http://schemas.microsoft.com/office/powerpoint/2010/main" val="15475784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a:t>Sinh viên tự nghiên cứu</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70</a:t>
            </a:fld>
            <a:endParaRPr lang="ru-RU" dirty="0"/>
          </a:p>
        </p:txBody>
      </p:sp>
      <p:pic>
        <p:nvPicPr>
          <p:cNvPr id="1026" name="Picture 2" descr="Image result for ss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09861"/>
            <a:ext cx="5136874" cy="42195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open i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27575" y="977317"/>
            <a:ext cx="4416425" cy="165615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oath"/>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2000" y="5158581"/>
            <a:ext cx="3716451" cy="1387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34608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2991311000"/>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2431464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a:buFont typeface="Wingdings" panose="05000000000000000000" pitchFamily="2" charset="2"/>
              <a:buChar char="q"/>
            </a:pPr>
            <a:r>
              <a:rPr lang="vi-VN"/>
              <a:t>PAP và CHAP là 2 giao thức xác thực được sử dụng trong giao thức </a:t>
            </a:r>
            <a:r>
              <a:rPr lang="vi-VN" smtClean="0"/>
              <a:t>PPP</a:t>
            </a:r>
          </a:p>
          <a:p>
            <a:pPr>
              <a:buFont typeface="Wingdings" panose="05000000000000000000" pitchFamily="2" charset="2"/>
              <a:buChar char="q"/>
            </a:pPr>
            <a:r>
              <a:rPr lang="vi-VN"/>
              <a:t>PAP (0xC023) và CHAP (0xC223) đều sử dụng mật khẩu để xác thực</a:t>
            </a:r>
          </a:p>
          <a:p>
            <a:pPr lvl="1">
              <a:buFont typeface="Wingdings" panose="05000000000000000000" pitchFamily="2" charset="2"/>
              <a:buChar char="§"/>
            </a:pPr>
            <a:r>
              <a:rPr lang="vi-VN" smtClean="0"/>
              <a:t>PAP </a:t>
            </a:r>
            <a:r>
              <a:rPr lang="vi-VN"/>
              <a:t>(RFC </a:t>
            </a:r>
            <a:r>
              <a:rPr lang="vi-VN" smtClean="0"/>
              <a:t>1334, </a:t>
            </a:r>
            <a:r>
              <a:rPr lang="vi-VN"/>
              <a:t>Password Authentication Protocol</a:t>
            </a:r>
            <a:r>
              <a:rPr lang="vi-VN" smtClean="0"/>
              <a:t>) </a:t>
            </a:r>
            <a:r>
              <a:rPr lang="vi-VN"/>
              <a:t>truyền mật khẩu dạng rõ</a:t>
            </a:r>
          </a:p>
          <a:p>
            <a:pPr lvl="1">
              <a:buFont typeface="Wingdings" panose="05000000000000000000" pitchFamily="2" charset="2"/>
              <a:buChar char="§"/>
            </a:pPr>
            <a:r>
              <a:rPr lang="vi-VN"/>
              <a:t>CHAP (RFC </a:t>
            </a:r>
            <a:r>
              <a:rPr lang="vi-VN" smtClean="0"/>
              <a:t>1994, </a:t>
            </a:r>
            <a:r>
              <a:rPr lang="vi-VN"/>
              <a:t>Challenge Handshake Authentication Protocol</a:t>
            </a:r>
            <a:r>
              <a:rPr lang="vi-VN" smtClean="0"/>
              <a:t>) </a:t>
            </a:r>
            <a:r>
              <a:rPr lang="vi-VN"/>
              <a:t>sử dụng cơ chế thách đố, giải </a:t>
            </a:r>
            <a:r>
              <a:rPr lang="vi-VN" smtClean="0"/>
              <a:t>đố</a:t>
            </a:r>
            <a:endParaRPr lang="en-US"/>
          </a:p>
        </p:txBody>
      </p:sp>
      <p:sp>
        <p:nvSpPr>
          <p:cNvPr id="3" name="Title 2"/>
          <p:cNvSpPr>
            <a:spLocks noGrp="1"/>
          </p:cNvSpPr>
          <p:nvPr>
            <p:ph type="title"/>
          </p:nvPr>
        </p:nvSpPr>
        <p:spPr/>
        <p:txBody>
          <a:bodyPr/>
          <a:lstStyle/>
          <a:p>
            <a:r>
              <a:rPr lang="vi-VN" smtClean="0"/>
              <a:t>PAP và CHAP</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9</a:t>
            </a:fld>
            <a:endParaRPr lang="ru-RU" dirty="0"/>
          </a:p>
        </p:txBody>
      </p:sp>
    </p:spTree>
    <p:extLst>
      <p:ext uri="{BB962C8B-B14F-4D97-AF65-F5344CB8AC3E}">
        <p14:creationId xmlns:p14="http://schemas.microsoft.com/office/powerpoint/2010/main" val="250092934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theme/theme1.xml><?xml version="1.0" encoding="utf-8"?>
<a:theme xmlns:a="http://schemas.openxmlformats.org/drawingml/2006/main" name="Slide bài giả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Slide bài giảng" id="{A0B5556A-4885-42EF-8F49-F843A0B4F3F7}" vid="{10BE109A-98D9-4328-B08E-629F0855A88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Slide bài giảng</Template>
  <TotalTime>2084</TotalTime>
  <Words>3381</Words>
  <Application>Microsoft Office PowerPoint</Application>
  <PresentationFormat>On-screen Show (4:3)</PresentationFormat>
  <Paragraphs>600</Paragraphs>
  <Slides>70</Slides>
  <Notes>36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70</vt:i4>
      </vt:variant>
    </vt:vector>
  </HeadingPairs>
  <TitlesOfParts>
    <vt:vector size="72" baseType="lpstr">
      <vt:lpstr>Slide bài giảng</vt:lpstr>
      <vt:lpstr>ClipArt</vt:lpstr>
      <vt:lpstr>GIAO THỨC AN TOÀN MẠNG</vt:lpstr>
      <vt:lpstr>PowerPoint Presentation</vt:lpstr>
      <vt:lpstr>Mục tiêu bài học</vt:lpstr>
      <vt:lpstr>Tài liệu tham khảo</vt:lpstr>
      <vt:lpstr>Thuật ngữ tiếng Anh</vt:lpstr>
      <vt:lpstr>Thuật ngữ tiếng Anh</vt:lpstr>
      <vt:lpstr>Thuật ngữ tiếng Anh</vt:lpstr>
      <vt:lpstr>PowerPoint Presentation</vt:lpstr>
      <vt:lpstr>PAP và CHAP</vt:lpstr>
      <vt:lpstr>Giao thức PAP</vt:lpstr>
      <vt:lpstr>Giao thức PAP</vt:lpstr>
      <vt:lpstr>Three PPP PAP Frame Types</vt:lpstr>
      <vt:lpstr>PPP PAP Authentication Request</vt:lpstr>
      <vt:lpstr>Giao thức PAP: 2 bước xác thực</vt:lpstr>
      <vt:lpstr>PPP PAP Authentication Request</vt:lpstr>
      <vt:lpstr>Giao thức PAP: Auth Ack</vt:lpstr>
      <vt:lpstr>Giao thức PAP: Vấn đề an toàn</vt:lpstr>
      <vt:lpstr>Giao thức CHAP</vt:lpstr>
      <vt:lpstr>Giao thức CHAP</vt:lpstr>
      <vt:lpstr>Giao thức CHAP</vt:lpstr>
      <vt:lpstr>Giao thức CHAP: Xác thực 3 bước, 2 chiều</vt:lpstr>
      <vt:lpstr>Giao thức CHAP: Challenge</vt:lpstr>
      <vt:lpstr>Giao thức CHAP: Response</vt:lpstr>
      <vt:lpstr>Giao thức CHAP: Success</vt:lpstr>
      <vt:lpstr>PowerPoint Presentation</vt:lpstr>
      <vt:lpstr>Thông tin chung về Kerberos</vt:lpstr>
      <vt:lpstr>Giao thức Needham-Schroeder</vt:lpstr>
      <vt:lpstr>Giao thức Needham-Schroeder</vt:lpstr>
      <vt:lpstr>Giao thức Needham-Schroeder</vt:lpstr>
      <vt:lpstr>Giao thức Needham-Schroeder</vt:lpstr>
      <vt:lpstr>Giao thức Kerberos</vt:lpstr>
      <vt:lpstr>Giao thức Kerberos: Nguyên lý chung</vt:lpstr>
      <vt:lpstr>Giao thức Kerberos: Nguyên lý chung</vt:lpstr>
      <vt:lpstr>Giao thức Kerberos: Nguyên lý chung</vt:lpstr>
      <vt:lpstr>Giao thức Kerberos: Nguyên lý chung</vt:lpstr>
      <vt:lpstr>Giao thức Kerberos: Nguyên lý chung</vt:lpstr>
      <vt:lpstr>Giao thức Kerberos: Nguyên lý chung</vt:lpstr>
      <vt:lpstr>Giao thức Kerberos: Nguyên lý chung</vt:lpstr>
      <vt:lpstr>Giao thức Kerberos: Các thông điệp</vt:lpstr>
      <vt:lpstr>Giao thức Kerberos: Các thông điệp</vt:lpstr>
      <vt:lpstr>Giao thức Kerberos: Các thông điệp</vt:lpstr>
      <vt:lpstr>Giao thức Kerberos: Các thông điệp</vt:lpstr>
      <vt:lpstr>Giao thức Kerberos: Các thông điệp</vt:lpstr>
      <vt:lpstr>Giao thức Kerberos: Các thông điệp</vt:lpstr>
      <vt:lpstr>Giao thức Kerberos: Các thông điệp</vt:lpstr>
      <vt:lpstr>Giao thức Kerberos: Các thông điệp</vt:lpstr>
      <vt:lpstr>PowerPoint Presentation</vt:lpstr>
      <vt:lpstr>Extensible Authentication Protocol</vt:lpstr>
      <vt:lpstr>"Extensible"</vt:lpstr>
      <vt:lpstr>Extensible Authentication Protocol</vt:lpstr>
      <vt:lpstr>Extensible Authentication Protocol</vt:lpstr>
      <vt:lpstr>Phương thức xác thực</vt:lpstr>
      <vt:lpstr>PPP Extensible Authentication Protocol</vt:lpstr>
      <vt:lpstr>PPP Extensible Authentication Protocol</vt:lpstr>
      <vt:lpstr>PPP EAP 2-way Authentication</vt:lpstr>
      <vt:lpstr>PPP Configuration Request for EAP</vt:lpstr>
      <vt:lpstr>Request, Identity</vt:lpstr>
      <vt:lpstr>Response, Identity</vt:lpstr>
      <vt:lpstr>Request, MD5-Challenge</vt:lpstr>
      <vt:lpstr>Response, MD5-Challenge</vt:lpstr>
      <vt:lpstr>EAP Success</vt:lpstr>
      <vt:lpstr>Kiến trúc phân tầng của EAP</vt:lpstr>
      <vt:lpstr>EAP với RADIUS và 802.1x</vt:lpstr>
      <vt:lpstr>802.1X</vt:lpstr>
      <vt:lpstr>RADIUS</vt:lpstr>
      <vt:lpstr>EAP trong 802.1X và RADIUS</vt:lpstr>
      <vt:lpstr>EAP trong 802.1X và RADIUS</vt:lpstr>
      <vt:lpstr>EAP trong 802.1X và RADIUS</vt:lpstr>
      <vt:lpstr>PowerPoint Presentation</vt:lpstr>
      <vt:lpstr>Sinh viên tự nghiên cứu</vt:lpstr>
    </vt:vector>
  </TitlesOfParts>
  <Company>KMA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TOÀN MẠNG MÁY TÍNH VÀ DỊCH VỤ INTERNET</dc:title>
  <dc:creator>Nguyen Tuan Anh</dc:creator>
  <cp:lastModifiedBy>luongtran</cp:lastModifiedBy>
  <cp:revision>238</cp:revision>
  <dcterms:created xsi:type="dcterms:W3CDTF">2019-01-06T13:50:27Z</dcterms:created>
  <dcterms:modified xsi:type="dcterms:W3CDTF">2020-04-23T10:33:30Z</dcterms:modified>
</cp:coreProperties>
</file>