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handoutMasterIdLst>
    <p:handoutMasterId r:id="rId80"/>
  </p:handoutMasterIdLst>
  <p:sldIdLst>
    <p:sldId id="256" r:id="rId2"/>
    <p:sldId id="477" r:id="rId3"/>
    <p:sldId id="340" r:id="rId4"/>
    <p:sldId id="478" r:id="rId5"/>
    <p:sldId id="479" r:id="rId6"/>
    <p:sldId id="532" r:id="rId7"/>
    <p:sldId id="530" r:id="rId8"/>
    <p:sldId id="480" r:id="rId9"/>
    <p:sldId id="481" r:id="rId10"/>
    <p:sldId id="482" r:id="rId11"/>
    <p:sldId id="483" r:id="rId12"/>
    <p:sldId id="531" r:id="rId13"/>
    <p:sldId id="543" r:id="rId14"/>
    <p:sldId id="533" r:id="rId15"/>
    <p:sldId id="534" r:id="rId16"/>
    <p:sldId id="535" r:id="rId17"/>
    <p:sldId id="587" r:id="rId18"/>
    <p:sldId id="484" r:id="rId19"/>
    <p:sldId id="485" r:id="rId20"/>
    <p:sldId id="486" r:id="rId21"/>
    <p:sldId id="487" r:id="rId22"/>
    <p:sldId id="588" r:id="rId23"/>
    <p:sldId id="488" r:id="rId24"/>
    <p:sldId id="489" r:id="rId25"/>
    <p:sldId id="490" r:id="rId26"/>
    <p:sldId id="589" r:id="rId27"/>
    <p:sldId id="492" r:id="rId28"/>
    <p:sldId id="590" r:id="rId29"/>
    <p:sldId id="594" r:id="rId30"/>
    <p:sldId id="495" r:id="rId31"/>
    <p:sldId id="593" r:id="rId32"/>
    <p:sldId id="493" r:id="rId33"/>
    <p:sldId id="494" r:id="rId34"/>
    <p:sldId id="536" r:id="rId35"/>
    <p:sldId id="496" r:id="rId36"/>
    <p:sldId id="497" r:id="rId37"/>
    <p:sldId id="500" r:id="rId38"/>
    <p:sldId id="544" r:id="rId39"/>
    <p:sldId id="501" r:id="rId40"/>
    <p:sldId id="502" r:id="rId41"/>
    <p:sldId id="503" r:id="rId42"/>
    <p:sldId id="504" r:id="rId43"/>
    <p:sldId id="498" r:id="rId44"/>
    <p:sldId id="505" r:id="rId45"/>
    <p:sldId id="499" r:id="rId46"/>
    <p:sldId id="537" r:id="rId47"/>
    <p:sldId id="509" r:id="rId48"/>
    <p:sldId id="506" r:id="rId49"/>
    <p:sldId id="507" r:id="rId50"/>
    <p:sldId id="508" r:id="rId51"/>
    <p:sldId id="510" r:id="rId52"/>
    <p:sldId id="511" r:id="rId53"/>
    <p:sldId id="512" r:id="rId54"/>
    <p:sldId id="538" r:id="rId55"/>
    <p:sldId id="515" r:id="rId56"/>
    <p:sldId id="539" r:id="rId57"/>
    <p:sldId id="540" r:id="rId58"/>
    <p:sldId id="513" r:id="rId59"/>
    <p:sldId id="514" r:id="rId60"/>
    <p:sldId id="517" r:id="rId61"/>
    <p:sldId id="518" r:id="rId62"/>
    <p:sldId id="516" r:id="rId63"/>
    <p:sldId id="519" r:id="rId64"/>
    <p:sldId id="541" r:id="rId65"/>
    <p:sldId id="520" r:id="rId66"/>
    <p:sldId id="521" r:id="rId67"/>
    <p:sldId id="522" r:id="rId68"/>
    <p:sldId id="570" r:id="rId69"/>
    <p:sldId id="523" r:id="rId70"/>
    <p:sldId id="524" r:id="rId71"/>
    <p:sldId id="526" r:id="rId72"/>
    <p:sldId id="527" r:id="rId73"/>
    <p:sldId id="529" r:id="rId74"/>
    <p:sldId id="586" r:id="rId75"/>
    <p:sldId id="476" r:id="rId76"/>
    <p:sldId id="491" r:id="rId77"/>
    <p:sldId id="528" r:id="rId7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CCCA52-2681-4BEF-B76B-47550AAC6E12}">
          <p14:sldIdLst>
            <p14:sldId id="256"/>
            <p14:sldId id="477"/>
            <p14:sldId id="340"/>
            <p14:sldId id="478"/>
            <p14:sldId id="479"/>
          </p14:sldIdLst>
        </p14:section>
        <p14:section name="HTTP" id="{D8F292EE-CD0A-47AD-8E2F-2662CDFBCB54}">
          <p14:sldIdLst>
            <p14:sldId id="532"/>
            <p14:sldId id="530"/>
            <p14:sldId id="480"/>
            <p14:sldId id="481"/>
            <p14:sldId id="482"/>
            <p14:sldId id="483"/>
            <p14:sldId id="531"/>
            <p14:sldId id="543"/>
          </p14:sldIdLst>
        </p14:section>
        <p14:section name="Email" id="{BE0FFD3F-37BB-4A16-B247-36DBE9BF9CD2}">
          <p14:sldIdLst>
            <p14:sldId id="533"/>
            <p14:sldId id="534"/>
            <p14:sldId id="535"/>
            <p14:sldId id="587"/>
            <p14:sldId id="484"/>
            <p14:sldId id="485"/>
            <p14:sldId id="486"/>
            <p14:sldId id="487"/>
            <p14:sldId id="588"/>
            <p14:sldId id="488"/>
            <p14:sldId id="489"/>
            <p14:sldId id="490"/>
            <p14:sldId id="589"/>
            <p14:sldId id="492"/>
            <p14:sldId id="590"/>
            <p14:sldId id="594"/>
            <p14:sldId id="495"/>
            <p14:sldId id="593"/>
            <p14:sldId id="493"/>
            <p14:sldId id="494"/>
          </p14:sldIdLst>
        </p14:section>
        <p14:section name="An toàn thư" id="{835FD141-01D1-47E3-AB6C-1C8A729555F9}">
          <p14:sldIdLst>
            <p14:sldId id="536"/>
            <p14:sldId id="496"/>
            <p14:sldId id="497"/>
            <p14:sldId id="500"/>
            <p14:sldId id="544"/>
            <p14:sldId id="501"/>
            <p14:sldId id="502"/>
            <p14:sldId id="503"/>
            <p14:sldId id="504"/>
            <p14:sldId id="498"/>
            <p14:sldId id="505"/>
            <p14:sldId id="499"/>
          </p14:sldIdLst>
        </p14:section>
        <p14:section name="SMIME" id="{68E38AA5-CD43-4A72-9B10-E6D34E85FF09}">
          <p14:sldIdLst>
            <p14:sldId id="537"/>
            <p14:sldId id="509"/>
            <p14:sldId id="506"/>
            <p14:sldId id="507"/>
            <p14:sldId id="508"/>
            <p14:sldId id="510"/>
            <p14:sldId id="511"/>
            <p14:sldId id="512"/>
          </p14:sldIdLst>
        </p14:section>
        <p14:section name="Remote Login" id="{E8E6A134-9F27-4D5B-BB1E-F599861608A4}">
          <p14:sldIdLst>
            <p14:sldId id="538"/>
            <p14:sldId id="515"/>
            <p14:sldId id="539"/>
          </p14:sldIdLst>
        </p14:section>
        <p14:section name="TELNET" id="{9A9DBD09-BDE9-4120-835E-341E9C56182D}">
          <p14:sldIdLst>
            <p14:sldId id="540"/>
            <p14:sldId id="513"/>
            <p14:sldId id="514"/>
            <p14:sldId id="517"/>
            <p14:sldId id="518"/>
            <p14:sldId id="516"/>
            <p14:sldId id="519"/>
          </p14:sldIdLst>
        </p14:section>
        <p14:section name="SSH" id="{5BF5E6F2-A1FC-47A6-9849-1E315659E5F7}">
          <p14:sldIdLst>
            <p14:sldId id="541"/>
            <p14:sldId id="520"/>
            <p14:sldId id="521"/>
            <p14:sldId id="522"/>
            <p14:sldId id="570"/>
            <p14:sldId id="523"/>
            <p14:sldId id="524"/>
            <p14:sldId id="526"/>
            <p14:sldId id="527"/>
            <p14:sldId id="529"/>
            <p14:sldId id="586"/>
          </p14:sldIdLst>
        </p14:section>
        <p14:section name="End" id="{ECDAECC9-A527-4D02-8791-10741E60B9EE}">
          <p14:sldIdLst>
            <p14:sldId id="476"/>
            <p14:sldId id="491"/>
            <p14:sldId id="528"/>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FF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036" autoAdjust="0"/>
  </p:normalViewPr>
  <p:slideViewPr>
    <p:cSldViewPr>
      <p:cViewPr>
        <p:scale>
          <a:sx n="66" d="100"/>
          <a:sy n="66" d="100"/>
        </p:scale>
        <p:origin x="-1512"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0" noProof="0" smtClean="0"/>
            <a:t>1</a:t>
          </a:r>
          <a:endParaRPr lang="vi-VN" b="0"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b="0" noProof="0" smtClean="0"/>
            <a:t>3</a:t>
          </a:r>
          <a:endParaRPr lang="vi-VN" b="0"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Đăng nhập từ xa</a:t>
          </a:r>
          <a:endParaRPr lang="vi-VN" b="0"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11F1091B-0F04-4943-B8F7-CB6BD3DA0FFA}">
      <dgm:prSet/>
      <dgm:spPr/>
      <dgm:t>
        <a:bodyPr/>
        <a:lstStyle/>
        <a:p>
          <a:r>
            <a:rPr lang="vi-VN" b="0" noProof="0" smtClean="0"/>
            <a:t>2</a:t>
          </a:r>
          <a:endParaRPr lang="vi-VN" b="0" noProof="0"/>
        </a:p>
      </dgm:t>
    </dgm:pt>
    <dgm:pt modelId="{A7E2E4FB-D260-4A4F-ABD7-8DB1A5AE60DE}" type="parTrans" cxnId="{7DD07B6A-113F-4241-889D-F24C2152B31A}">
      <dgm:prSet/>
      <dgm:spPr/>
    </dgm:pt>
    <dgm:pt modelId="{6276A785-7C20-49BB-9A57-6E14D62FCB66}" type="sibTrans" cxnId="{7DD07B6A-113F-4241-889D-F24C2152B31A}">
      <dgm:prSet/>
      <dgm:spPr/>
    </dgm:pt>
    <dgm:pt modelId="{873F983C-FF80-4833-AA60-CDEC23A4740E}">
      <dgm:prSet/>
      <dgm:spPr/>
      <dgm:t>
        <a:bodyPr/>
        <a:lstStyle/>
        <a:p>
          <a:r>
            <a:rPr lang="vi-VN" b="0" noProof="0" smtClean="0"/>
            <a:t>World Wide Web</a:t>
          </a:r>
          <a:endParaRPr lang="vi-VN" b="0" noProof="0"/>
        </a:p>
      </dgm:t>
    </dgm:pt>
    <dgm:pt modelId="{FF47C2B6-70B0-4F87-9082-8F0F6EF0AF21}" type="parTrans" cxnId="{DF64AF06-BD84-4439-AD08-10C3F35769CD}">
      <dgm:prSet/>
      <dgm:spPr/>
    </dgm:pt>
    <dgm:pt modelId="{945E1FC4-6F2B-4291-885E-44D70A908ED6}" type="sibTrans" cxnId="{DF64AF06-BD84-4439-AD08-10C3F35769CD}">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6722CDB4-45F0-4498-BD2C-BB5EA7717AEE}" type="pres">
      <dgm:prSet presAssocID="{11F1091B-0F04-4943-B8F7-CB6BD3DA0FFA}" presName="composite" presStyleCnt="0"/>
      <dgm:spPr/>
    </dgm:pt>
    <dgm:pt modelId="{0025B528-0CF9-4FF8-BB48-1EBC3C420582}" type="pres">
      <dgm:prSet presAssocID="{11F1091B-0F04-4943-B8F7-CB6BD3DA0FFA}" presName="desTx" presStyleLbl="fgAccFollowNode1" presStyleIdx="1" presStyleCnt="3">
        <dgm:presLayoutVars>
          <dgm:bulletEnabled val="1"/>
        </dgm:presLayoutVars>
      </dgm:prSet>
      <dgm:spPr/>
      <dgm:t>
        <a:bodyPr/>
        <a:lstStyle/>
        <a:p>
          <a:endParaRPr lang="en-US"/>
        </a:p>
      </dgm:t>
    </dgm:pt>
    <dgm:pt modelId="{B412F22D-0FF0-4A42-8D73-52CDFAFB862C}" type="pres">
      <dgm:prSet presAssocID="{11F1091B-0F04-4943-B8F7-CB6BD3DA0FFA}" presName="labelTx" presStyleLbl="node1" presStyleIdx="1" presStyleCnt="3">
        <dgm:presLayoutVars>
          <dgm:chMax val="0"/>
          <dgm:chPref val="0"/>
          <dgm:bulletEnabled val="1"/>
        </dgm:presLayoutVars>
      </dgm:prSet>
      <dgm:spPr/>
      <dgm:t>
        <a:bodyPr/>
        <a:lstStyle/>
        <a:p>
          <a:endParaRPr lang="en-US"/>
        </a:p>
      </dgm:t>
    </dgm:pt>
    <dgm:pt modelId="{A1238148-6F02-4E6C-90B3-9165DEED7F9A}" type="pres">
      <dgm:prSet presAssocID="{6276A785-7C20-49BB-9A57-6E14D62FCB66}" presName="sp" presStyleCnt="0"/>
      <dgm:spPr/>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2"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2" presStyleCnt="3">
        <dgm:presLayoutVars>
          <dgm:chMax val="0"/>
          <dgm:chPref val="0"/>
          <dgm:bulletEnabled val="1"/>
        </dgm:presLayoutVars>
      </dgm:prSet>
      <dgm:spPr/>
      <dgm:t>
        <a:bodyPr/>
        <a:lstStyle/>
        <a:p>
          <a:endParaRPr lang="ru-RU"/>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11F1091B-0F04-4943-B8F7-CB6BD3DA0FFA}"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4514C02-F963-4B80-ABFC-ADF5F8F30AFA}" type="presOf" srcId="{873F983C-FF80-4833-AA60-CDEC23A4740E}" destId="{A08A9154-0BEB-4230-91C9-16FAC1EF6E1C}" srcOrd="0" destOrd="0" presId="urn:diagrams.loki3.com/NumberedList"/>
    <dgm:cxn modelId="{7DFA9211-FBF0-411F-B82A-8E3C46A16326}" type="presOf" srcId="{9EA58EC5-7D69-4397-8093-5A4FCBD369E8}" destId="{0025B528-0CF9-4FF8-BB48-1EBC3C420582}" srcOrd="0" destOrd="0" presId="urn:diagrams.loki3.com/NumberedList"/>
    <dgm:cxn modelId="{DF64AF06-BD84-4439-AD08-10C3F35769CD}" srcId="{6C03E07F-ECFB-4D2F-BA96-D23DA7C5AC73}" destId="{873F983C-FF80-4833-AA60-CDEC23A4740E}" srcOrd="0" destOrd="0" parTransId="{FF47C2B6-70B0-4F87-9082-8F0F6EF0AF21}" sibTransId="{945E1FC4-6F2B-4291-885E-44D70A908ED6}"/>
    <dgm:cxn modelId="{BEA8E5B5-5A3B-4F60-9DC6-47C119BCC954}" type="presOf" srcId="{11F1091B-0F04-4943-B8F7-CB6BD3DA0FFA}" destId="{B412F22D-0FF0-4A42-8D73-52CDFAFB862C}" srcOrd="0" destOrd="0" presId="urn:diagrams.loki3.com/NumberedList"/>
    <dgm:cxn modelId="{7DD07B6A-113F-4241-889D-F24C2152B31A}" srcId="{8C66E9B3-B12D-4C23-A273-982D7F969BBC}" destId="{11F1091B-0F04-4943-B8F7-CB6BD3DA0FFA}" srcOrd="1" destOrd="0" parTransId="{A7E2E4FB-D260-4A4F-ABD7-8DB1A5AE60DE}" sibTransId="{6276A785-7C20-49BB-9A57-6E14D62FCB66}"/>
    <dgm:cxn modelId="{1C7B2439-98A6-4A2B-BDB8-438079493C67}" srcId="{8C66E9B3-B12D-4C23-A273-982D7F969BBC}" destId="{759FDF1A-46CB-4DD6-A232-39900ACE14DF}" srcOrd="2"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EBF47D36-8C81-4F3A-B6C7-37E587F6D281}" type="presParOf" srcId="{BDFB8683-95A4-4BBF-9344-3A0D69314DBB}" destId="{6722CDB4-45F0-4498-BD2C-BB5EA7717AEE}" srcOrd="2" destOrd="0" presId="urn:diagrams.loki3.com/NumberedList"/>
    <dgm:cxn modelId="{3006D116-5BA6-4B46-8870-5DD9B354A629}" type="presParOf" srcId="{6722CDB4-45F0-4498-BD2C-BB5EA7717AEE}" destId="{0025B528-0CF9-4FF8-BB48-1EBC3C420582}" srcOrd="0" destOrd="0" presId="urn:diagrams.loki3.com/NumberedList"/>
    <dgm:cxn modelId="{61017D9A-9186-4C7F-8DB1-02F15164F7FF}" type="presParOf" srcId="{6722CDB4-45F0-4498-BD2C-BB5EA7717AEE}" destId="{B412F22D-0FF0-4A42-8D73-52CDFAFB862C}" srcOrd="1" destOrd="0" presId="urn:diagrams.loki3.com/NumberedList"/>
    <dgm:cxn modelId="{322EB113-4DE7-48A0-8A96-45EEE850593A}" type="presParOf" srcId="{BDFB8683-95A4-4BBF-9344-3A0D69314DBB}" destId="{A1238148-6F02-4E6C-90B3-9165DEED7F9A}" srcOrd="3" destOrd="0" presId="urn:diagrams.loki3.com/NumberedList"/>
    <dgm:cxn modelId="{1222502D-08A5-4131-84B4-00FCADB02E7C}" type="presParOf" srcId="{BDFB8683-95A4-4BBF-9344-3A0D69314DBB}" destId="{EF56E1D1-AD87-41C2-83E7-8BA376BFBB39}" srcOrd="4"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a:solidFill>
          <a:srgbClr val="FFFF00"/>
        </a:solidFill>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FFFF00"/>
        </a:solidFill>
      </dgm:spPr>
      <dgm:t>
        <a:bodyPr/>
        <a:lstStyle/>
        <a:p>
          <a:r>
            <a:rPr lang="vi-VN" b="0" noProof="0" smtClean="0"/>
            <a:t>Đăng nhập từ xa với TELNET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Đăng nhập từ xa với SSH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2">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2">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2">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2">
        <dgm:presLayoutVars>
          <dgm:chMax val="0"/>
          <dgm:chPref val="0"/>
          <dgm:bulletEnabled val="1"/>
        </dgm:presLayoutVars>
      </dgm:prSet>
      <dgm:spPr/>
      <dgm:t>
        <a:bodyPr/>
        <a:lstStyle/>
        <a:p>
          <a:endParaRPr lang="ru-RU"/>
        </a:p>
      </dgm:t>
    </dgm:pt>
  </dgm:ptLst>
  <dgm:cxnLst>
    <dgm:cxn modelId="{FCA6E633-3160-4647-B5BA-19DEB8EE7AE9}" type="presOf" srcId="{374B3CF0-3CBE-41CF-A774-9FD3C3CD3C85}" destId="{5012D0F9-E426-4C44-85B1-B5D15A7B4879}" srcOrd="0" destOrd="0" presId="urn:diagrams.loki3.com/NumberedList"/>
    <dgm:cxn modelId="{88EC7988-2B97-4160-8C3E-C7C405BB69E9}" type="presOf" srcId="{9EA58EC5-7D69-4397-8093-5A4FCBD369E8}" destId="{A08A9154-0BEB-4230-91C9-16FAC1EF6E1C}"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F62058A2-6287-4EB4-ABA5-E1F4F97662B9}" type="presOf" srcId="{6C03E07F-ECFB-4D2F-BA96-D23DA7C5AC73}" destId="{7D701CF5-2CC3-48B9-A656-E2968A10AA3B}" srcOrd="0" destOrd="0" presId="urn:diagrams.loki3.com/NumberedList"/>
    <dgm:cxn modelId="{A1DC1671-B893-4B56-BDD1-5B3EA0394338}" type="presOf" srcId="{8C66E9B3-B12D-4C23-A273-982D7F969BBC}" destId="{BDFB8683-95A4-4BBF-9344-3A0D69314DBB}" srcOrd="0" destOrd="0" presId="urn:diagrams.loki3.com/NumberedList"/>
    <dgm:cxn modelId="{7A4CB920-A227-42EF-950D-B5A6E078FCE7}" type="presOf" srcId="{759FDF1A-46CB-4DD6-A232-39900ACE14DF}" destId="{52D715E9-012B-492D-85DB-CC49546E7451}"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Đăng nhập từ xa với TELNET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FF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FFFF00"/>
        </a:solidFill>
      </dgm:spPr>
      <dgm:t>
        <a:bodyPr/>
        <a:lstStyle/>
        <a:p>
          <a:r>
            <a:rPr lang="vi-VN" noProof="0" smtClean="0"/>
            <a:t>Đăng nhập từ xa với SSH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2">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2">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2">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2">
        <dgm:presLayoutVars>
          <dgm:chMax val="0"/>
          <dgm:chPref val="0"/>
          <dgm:bulletEnabled val="1"/>
        </dgm:presLayoutVars>
      </dgm:prSet>
      <dgm:spPr/>
      <dgm:t>
        <a:bodyPr/>
        <a:lstStyle/>
        <a:p>
          <a:endParaRPr lang="ru-RU"/>
        </a:p>
      </dgm:t>
    </dgm:pt>
  </dgm:ptLst>
  <dgm:cxnLst>
    <dgm:cxn modelId="{FCA6E633-3160-4647-B5BA-19DEB8EE7AE9}" type="presOf" srcId="{374B3CF0-3CBE-41CF-A774-9FD3C3CD3C85}" destId="{5012D0F9-E426-4C44-85B1-B5D15A7B4879}" srcOrd="0" destOrd="0" presId="urn:diagrams.loki3.com/NumberedList"/>
    <dgm:cxn modelId="{88EC7988-2B97-4160-8C3E-C7C405BB69E9}" type="presOf" srcId="{9EA58EC5-7D69-4397-8093-5A4FCBD369E8}" destId="{A08A9154-0BEB-4230-91C9-16FAC1EF6E1C}"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F62058A2-6287-4EB4-ABA5-E1F4F97662B9}" type="presOf" srcId="{6C03E07F-ECFB-4D2F-BA96-D23DA7C5AC73}" destId="{7D701CF5-2CC3-48B9-A656-E2968A10AA3B}" srcOrd="0" destOrd="0" presId="urn:diagrams.loki3.com/NumberedList"/>
    <dgm:cxn modelId="{A1DC1671-B893-4B56-BDD1-5B3EA0394338}" type="presOf" srcId="{8C66E9B3-B12D-4C23-A273-982D7F969BBC}" destId="{BDFB8683-95A4-4BBF-9344-3A0D69314DBB}" srcOrd="0" destOrd="0" presId="urn:diagrams.loki3.com/NumberedList"/>
    <dgm:cxn modelId="{7A4CB920-A227-42EF-950D-B5A6E078FCE7}" type="presOf" srcId="{759FDF1A-46CB-4DD6-A232-39900ACE14DF}" destId="{52D715E9-012B-492D-85DB-CC49546E7451}"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0" noProof="0" smtClean="0"/>
            <a:t>1</a:t>
          </a:r>
          <a:endParaRPr lang="vi-VN" b="0"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b="0" noProof="0" smtClean="0"/>
            <a:t>3</a:t>
          </a:r>
          <a:endParaRPr lang="vi-VN" b="0"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Đăng nhập từ xa</a:t>
          </a:r>
          <a:endParaRPr lang="vi-VN" b="0"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11F1091B-0F04-4943-B8F7-CB6BD3DA0FFA}">
      <dgm:prSet/>
      <dgm:spPr/>
      <dgm:t>
        <a:bodyPr/>
        <a:lstStyle/>
        <a:p>
          <a:r>
            <a:rPr lang="vi-VN" b="0" noProof="0" smtClean="0"/>
            <a:t>2</a:t>
          </a:r>
          <a:endParaRPr lang="vi-VN" b="0" noProof="0"/>
        </a:p>
      </dgm:t>
    </dgm:pt>
    <dgm:pt modelId="{A7E2E4FB-D260-4A4F-ABD7-8DB1A5AE60DE}" type="parTrans" cxnId="{7DD07B6A-113F-4241-889D-F24C2152B31A}">
      <dgm:prSet/>
      <dgm:spPr/>
    </dgm:pt>
    <dgm:pt modelId="{6276A785-7C20-49BB-9A57-6E14D62FCB66}" type="sibTrans" cxnId="{7DD07B6A-113F-4241-889D-F24C2152B31A}">
      <dgm:prSet/>
      <dgm:spPr/>
    </dgm:pt>
    <dgm:pt modelId="{873F983C-FF80-4833-AA60-CDEC23A4740E}">
      <dgm:prSet/>
      <dgm:spPr>
        <a:solidFill>
          <a:srgbClr val="00FF00"/>
        </a:solidFill>
      </dgm:spPr>
      <dgm:t>
        <a:bodyPr/>
        <a:lstStyle/>
        <a:p>
          <a:r>
            <a:rPr lang="vi-VN" b="0" noProof="0" smtClean="0"/>
            <a:t>World Wide Web</a:t>
          </a:r>
          <a:endParaRPr lang="vi-VN" b="0" noProof="0"/>
        </a:p>
      </dgm:t>
    </dgm:pt>
    <dgm:pt modelId="{FF47C2B6-70B0-4F87-9082-8F0F6EF0AF21}" type="parTrans" cxnId="{DF64AF06-BD84-4439-AD08-10C3F35769CD}">
      <dgm:prSet/>
      <dgm:spPr/>
    </dgm:pt>
    <dgm:pt modelId="{945E1FC4-6F2B-4291-885E-44D70A908ED6}" type="sibTrans" cxnId="{DF64AF06-BD84-4439-AD08-10C3F35769CD}">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6722CDB4-45F0-4498-BD2C-BB5EA7717AEE}" type="pres">
      <dgm:prSet presAssocID="{11F1091B-0F04-4943-B8F7-CB6BD3DA0FFA}" presName="composite" presStyleCnt="0"/>
      <dgm:spPr/>
    </dgm:pt>
    <dgm:pt modelId="{0025B528-0CF9-4FF8-BB48-1EBC3C420582}" type="pres">
      <dgm:prSet presAssocID="{11F1091B-0F04-4943-B8F7-CB6BD3DA0FFA}" presName="desTx" presStyleLbl="fgAccFollowNode1" presStyleIdx="1" presStyleCnt="3">
        <dgm:presLayoutVars>
          <dgm:bulletEnabled val="1"/>
        </dgm:presLayoutVars>
      </dgm:prSet>
      <dgm:spPr/>
      <dgm:t>
        <a:bodyPr/>
        <a:lstStyle/>
        <a:p>
          <a:endParaRPr lang="en-US"/>
        </a:p>
      </dgm:t>
    </dgm:pt>
    <dgm:pt modelId="{B412F22D-0FF0-4A42-8D73-52CDFAFB862C}" type="pres">
      <dgm:prSet presAssocID="{11F1091B-0F04-4943-B8F7-CB6BD3DA0FFA}" presName="labelTx" presStyleLbl="node1" presStyleIdx="1" presStyleCnt="3">
        <dgm:presLayoutVars>
          <dgm:chMax val="0"/>
          <dgm:chPref val="0"/>
          <dgm:bulletEnabled val="1"/>
        </dgm:presLayoutVars>
      </dgm:prSet>
      <dgm:spPr/>
      <dgm:t>
        <a:bodyPr/>
        <a:lstStyle/>
        <a:p>
          <a:endParaRPr lang="en-US"/>
        </a:p>
      </dgm:t>
    </dgm:pt>
    <dgm:pt modelId="{A1238148-6F02-4E6C-90B3-9165DEED7F9A}" type="pres">
      <dgm:prSet presAssocID="{6276A785-7C20-49BB-9A57-6E14D62FCB66}" presName="sp" presStyleCnt="0"/>
      <dgm:spPr/>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2"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2" presStyleCnt="3">
        <dgm:presLayoutVars>
          <dgm:chMax val="0"/>
          <dgm:chPref val="0"/>
          <dgm:bulletEnabled val="1"/>
        </dgm:presLayoutVars>
      </dgm:prSet>
      <dgm:spPr/>
      <dgm:t>
        <a:bodyPr/>
        <a:lstStyle/>
        <a:p>
          <a:endParaRPr lang="ru-RU"/>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11F1091B-0F04-4943-B8F7-CB6BD3DA0FFA}"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4514C02-F963-4B80-ABFC-ADF5F8F30AFA}" type="presOf" srcId="{873F983C-FF80-4833-AA60-CDEC23A4740E}" destId="{A08A9154-0BEB-4230-91C9-16FAC1EF6E1C}" srcOrd="0" destOrd="0" presId="urn:diagrams.loki3.com/NumberedList"/>
    <dgm:cxn modelId="{7DFA9211-FBF0-411F-B82A-8E3C46A16326}" type="presOf" srcId="{9EA58EC5-7D69-4397-8093-5A4FCBD369E8}" destId="{0025B528-0CF9-4FF8-BB48-1EBC3C420582}" srcOrd="0" destOrd="0" presId="urn:diagrams.loki3.com/NumberedList"/>
    <dgm:cxn modelId="{DF64AF06-BD84-4439-AD08-10C3F35769CD}" srcId="{6C03E07F-ECFB-4D2F-BA96-D23DA7C5AC73}" destId="{873F983C-FF80-4833-AA60-CDEC23A4740E}" srcOrd="0" destOrd="0" parTransId="{FF47C2B6-70B0-4F87-9082-8F0F6EF0AF21}" sibTransId="{945E1FC4-6F2B-4291-885E-44D70A908ED6}"/>
    <dgm:cxn modelId="{BEA8E5B5-5A3B-4F60-9DC6-47C119BCC954}" type="presOf" srcId="{11F1091B-0F04-4943-B8F7-CB6BD3DA0FFA}" destId="{B412F22D-0FF0-4A42-8D73-52CDFAFB862C}" srcOrd="0" destOrd="0" presId="urn:diagrams.loki3.com/NumberedList"/>
    <dgm:cxn modelId="{7DD07B6A-113F-4241-889D-F24C2152B31A}" srcId="{8C66E9B3-B12D-4C23-A273-982D7F969BBC}" destId="{11F1091B-0F04-4943-B8F7-CB6BD3DA0FFA}" srcOrd="1" destOrd="0" parTransId="{A7E2E4FB-D260-4A4F-ABD7-8DB1A5AE60DE}" sibTransId="{6276A785-7C20-49BB-9A57-6E14D62FCB66}"/>
    <dgm:cxn modelId="{1C7B2439-98A6-4A2B-BDB8-438079493C67}" srcId="{8C66E9B3-B12D-4C23-A273-982D7F969BBC}" destId="{759FDF1A-46CB-4DD6-A232-39900ACE14DF}" srcOrd="2"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EBF47D36-8C81-4F3A-B6C7-37E587F6D281}" type="presParOf" srcId="{BDFB8683-95A4-4BBF-9344-3A0D69314DBB}" destId="{6722CDB4-45F0-4498-BD2C-BB5EA7717AEE}" srcOrd="2" destOrd="0" presId="urn:diagrams.loki3.com/NumberedList"/>
    <dgm:cxn modelId="{3006D116-5BA6-4B46-8870-5DD9B354A629}" type="presParOf" srcId="{6722CDB4-45F0-4498-BD2C-BB5EA7717AEE}" destId="{0025B528-0CF9-4FF8-BB48-1EBC3C420582}" srcOrd="0" destOrd="0" presId="urn:diagrams.loki3.com/NumberedList"/>
    <dgm:cxn modelId="{61017D9A-9186-4C7F-8DB1-02F15164F7FF}" type="presParOf" srcId="{6722CDB4-45F0-4498-BD2C-BB5EA7717AEE}" destId="{B412F22D-0FF0-4A42-8D73-52CDFAFB862C}" srcOrd="1" destOrd="0" presId="urn:diagrams.loki3.com/NumberedList"/>
    <dgm:cxn modelId="{322EB113-4DE7-48A0-8A96-45EEE850593A}" type="presParOf" srcId="{BDFB8683-95A4-4BBF-9344-3A0D69314DBB}" destId="{A1238148-6F02-4E6C-90B3-9165DEED7F9A}" srcOrd="3" destOrd="0" presId="urn:diagrams.loki3.com/NumberedList"/>
    <dgm:cxn modelId="{1222502D-08A5-4131-84B4-00FCADB02E7C}" type="presParOf" srcId="{BDFB8683-95A4-4BBF-9344-3A0D69314DBB}" destId="{EF56E1D1-AD87-41C2-83E7-8BA376BFBB39}" srcOrd="4"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0" noProof="0" smtClean="0"/>
            <a:t>1</a:t>
          </a:r>
          <a:endParaRPr lang="vi-VN" b="0"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0" noProof="0" smtClean="0"/>
            <a:t>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b="0" noProof="0" smtClean="0"/>
            <a:t>3</a:t>
          </a:r>
          <a:endParaRPr lang="vi-VN" b="0"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Đăng nhập từ xa</a:t>
          </a:r>
          <a:endParaRPr lang="vi-VN" b="0"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11F1091B-0F04-4943-B8F7-CB6BD3DA0FFA}">
      <dgm:prSet/>
      <dgm:spPr>
        <a:solidFill>
          <a:srgbClr val="00FF00"/>
        </a:solidFill>
      </dgm:spPr>
      <dgm:t>
        <a:bodyPr/>
        <a:lstStyle/>
        <a:p>
          <a:r>
            <a:rPr lang="vi-VN" b="0" noProof="0" smtClean="0"/>
            <a:t>2</a:t>
          </a:r>
          <a:endParaRPr lang="vi-VN" b="0" noProof="0"/>
        </a:p>
      </dgm:t>
    </dgm:pt>
    <dgm:pt modelId="{A7E2E4FB-D260-4A4F-ABD7-8DB1A5AE60DE}" type="parTrans" cxnId="{7DD07B6A-113F-4241-889D-F24C2152B31A}">
      <dgm:prSet/>
      <dgm:spPr/>
    </dgm:pt>
    <dgm:pt modelId="{6276A785-7C20-49BB-9A57-6E14D62FCB66}" type="sibTrans" cxnId="{7DD07B6A-113F-4241-889D-F24C2152B31A}">
      <dgm:prSet/>
      <dgm:spPr/>
    </dgm:pt>
    <dgm:pt modelId="{873F983C-FF80-4833-AA60-CDEC23A4740E}">
      <dgm:prSet/>
      <dgm:spPr/>
      <dgm:t>
        <a:bodyPr/>
        <a:lstStyle/>
        <a:p>
          <a:r>
            <a:rPr lang="vi-VN" b="0" noProof="0" smtClean="0"/>
            <a:t>World Wide Web</a:t>
          </a:r>
          <a:endParaRPr lang="vi-VN" b="0" noProof="0"/>
        </a:p>
      </dgm:t>
    </dgm:pt>
    <dgm:pt modelId="{FF47C2B6-70B0-4F87-9082-8F0F6EF0AF21}" type="parTrans" cxnId="{DF64AF06-BD84-4439-AD08-10C3F35769CD}">
      <dgm:prSet/>
      <dgm:spPr/>
    </dgm:pt>
    <dgm:pt modelId="{945E1FC4-6F2B-4291-885E-44D70A908ED6}" type="sibTrans" cxnId="{DF64AF06-BD84-4439-AD08-10C3F35769CD}">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6722CDB4-45F0-4498-BD2C-BB5EA7717AEE}" type="pres">
      <dgm:prSet presAssocID="{11F1091B-0F04-4943-B8F7-CB6BD3DA0FFA}" presName="composite" presStyleCnt="0"/>
      <dgm:spPr/>
    </dgm:pt>
    <dgm:pt modelId="{0025B528-0CF9-4FF8-BB48-1EBC3C420582}" type="pres">
      <dgm:prSet presAssocID="{11F1091B-0F04-4943-B8F7-CB6BD3DA0FFA}" presName="desTx" presStyleLbl="fgAccFollowNode1" presStyleIdx="1" presStyleCnt="3">
        <dgm:presLayoutVars>
          <dgm:bulletEnabled val="1"/>
        </dgm:presLayoutVars>
      </dgm:prSet>
      <dgm:spPr/>
      <dgm:t>
        <a:bodyPr/>
        <a:lstStyle/>
        <a:p>
          <a:endParaRPr lang="en-US"/>
        </a:p>
      </dgm:t>
    </dgm:pt>
    <dgm:pt modelId="{B412F22D-0FF0-4A42-8D73-52CDFAFB862C}" type="pres">
      <dgm:prSet presAssocID="{11F1091B-0F04-4943-B8F7-CB6BD3DA0FFA}" presName="labelTx" presStyleLbl="node1" presStyleIdx="1" presStyleCnt="3">
        <dgm:presLayoutVars>
          <dgm:chMax val="0"/>
          <dgm:chPref val="0"/>
          <dgm:bulletEnabled val="1"/>
        </dgm:presLayoutVars>
      </dgm:prSet>
      <dgm:spPr/>
      <dgm:t>
        <a:bodyPr/>
        <a:lstStyle/>
        <a:p>
          <a:endParaRPr lang="en-US"/>
        </a:p>
      </dgm:t>
    </dgm:pt>
    <dgm:pt modelId="{A1238148-6F02-4E6C-90B3-9165DEED7F9A}" type="pres">
      <dgm:prSet presAssocID="{6276A785-7C20-49BB-9A57-6E14D62FCB66}" presName="sp" presStyleCnt="0"/>
      <dgm:spPr/>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2"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2" presStyleCnt="3">
        <dgm:presLayoutVars>
          <dgm:chMax val="0"/>
          <dgm:chPref val="0"/>
          <dgm:bulletEnabled val="1"/>
        </dgm:presLayoutVars>
      </dgm:prSet>
      <dgm:spPr/>
      <dgm:t>
        <a:bodyPr/>
        <a:lstStyle/>
        <a:p>
          <a:endParaRPr lang="ru-RU"/>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11F1091B-0F04-4943-B8F7-CB6BD3DA0FFA}"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4514C02-F963-4B80-ABFC-ADF5F8F30AFA}" type="presOf" srcId="{873F983C-FF80-4833-AA60-CDEC23A4740E}" destId="{A08A9154-0BEB-4230-91C9-16FAC1EF6E1C}" srcOrd="0" destOrd="0" presId="urn:diagrams.loki3.com/NumberedList"/>
    <dgm:cxn modelId="{7DFA9211-FBF0-411F-B82A-8E3C46A16326}" type="presOf" srcId="{9EA58EC5-7D69-4397-8093-5A4FCBD369E8}" destId="{0025B528-0CF9-4FF8-BB48-1EBC3C420582}" srcOrd="0" destOrd="0" presId="urn:diagrams.loki3.com/NumberedList"/>
    <dgm:cxn modelId="{DF64AF06-BD84-4439-AD08-10C3F35769CD}" srcId="{6C03E07F-ECFB-4D2F-BA96-D23DA7C5AC73}" destId="{873F983C-FF80-4833-AA60-CDEC23A4740E}" srcOrd="0" destOrd="0" parTransId="{FF47C2B6-70B0-4F87-9082-8F0F6EF0AF21}" sibTransId="{945E1FC4-6F2B-4291-885E-44D70A908ED6}"/>
    <dgm:cxn modelId="{BEA8E5B5-5A3B-4F60-9DC6-47C119BCC954}" type="presOf" srcId="{11F1091B-0F04-4943-B8F7-CB6BD3DA0FFA}" destId="{B412F22D-0FF0-4A42-8D73-52CDFAFB862C}" srcOrd="0" destOrd="0" presId="urn:diagrams.loki3.com/NumberedList"/>
    <dgm:cxn modelId="{7DD07B6A-113F-4241-889D-F24C2152B31A}" srcId="{8C66E9B3-B12D-4C23-A273-982D7F969BBC}" destId="{11F1091B-0F04-4943-B8F7-CB6BD3DA0FFA}" srcOrd="1" destOrd="0" parTransId="{A7E2E4FB-D260-4A4F-ABD7-8DB1A5AE60DE}" sibTransId="{6276A785-7C20-49BB-9A57-6E14D62FCB66}"/>
    <dgm:cxn modelId="{1C7B2439-98A6-4A2B-BDB8-438079493C67}" srcId="{8C66E9B3-B12D-4C23-A273-982D7F969BBC}" destId="{759FDF1A-46CB-4DD6-A232-39900ACE14DF}" srcOrd="2"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EBF47D36-8C81-4F3A-B6C7-37E587F6D281}" type="presParOf" srcId="{BDFB8683-95A4-4BBF-9344-3A0D69314DBB}" destId="{6722CDB4-45F0-4498-BD2C-BB5EA7717AEE}" srcOrd="2" destOrd="0" presId="urn:diagrams.loki3.com/NumberedList"/>
    <dgm:cxn modelId="{3006D116-5BA6-4B46-8870-5DD9B354A629}" type="presParOf" srcId="{6722CDB4-45F0-4498-BD2C-BB5EA7717AEE}" destId="{0025B528-0CF9-4FF8-BB48-1EBC3C420582}" srcOrd="0" destOrd="0" presId="urn:diagrams.loki3.com/NumberedList"/>
    <dgm:cxn modelId="{61017D9A-9186-4C7F-8DB1-02F15164F7FF}" type="presParOf" srcId="{6722CDB4-45F0-4498-BD2C-BB5EA7717AEE}" destId="{B412F22D-0FF0-4A42-8D73-52CDFAFB862C}" srcOrd="1" destOrd="0" presId="urn:diagrams.loki3.com/NumberedList"/>
    <dgm:cxn modelId="{322EB113-4DE7-48A0-8A96-45EEE850593A}" type="presParOf" srcId="{BDFB8683-95A4-4BBF-9344-3A0D69314DBB}" destId="{A1238148-6F02-4E6C-90B3-9165DEED7F9A}" srcOrd="3" destOrd="0" presId="urn:diagrams.loki3.com/NumberedList"/>
    <dgm:cxn modelId="{1222502D-08A5-4131-84B4-00FCADB02E7C}" type="presParOf" srcId="{BDFB8683-95A4-4BBF-9344-3A0D69314DBB}" destId="{EF56E1D1-AD87-41C2-83E7-8BA376BFBB39}" srcOrd="4"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Tổng quan các giao thức 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Vấn đề an toàn của thư điện tử</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Giao thức S/MIME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a:solidFill>
          <a:srgbClr val="FFFF00"/>
        </a:solidFill>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FFFF00"/>
        </a:solidFill>
      </dgm:spPr>
      <dgm:t>
        <a:bodyPr/>
        <a:lstStyle/>
        <a:p>
          <a:r>
            <a:rPr lang="vi-VN" b="0" noProof="0" smtClean="0"/>
            <a:t>Tổng quan các giao thức 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Vấn đề an toàn của thư điện tử</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Giao thức S/MIME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Tổng quan các giao thức 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FF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FFFF00"/>
        </a:solidFill>
      </dgm:spPr>
      <dgm:t>
        <a:bodyPr/>
        <a:lstStyle/>
        <a:p>
          <a:r>
            <a:rPr lang="vi-VN" noProof="0" smtClean="0"/>
            <a:t>Vấn đề an toàn của thư điện tử</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Giao thức S/MIME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Tổng quan các giao thức 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Vấn đề an toàn của thư điện tử</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FFFF00"/>
        </a:solidFill>
      </dgm:spPr>
      <dgm:t>
        <a:bodyPr/>
        <a:lstStyle/>
        <a:p>
          <a:r>
            <a:rPr lang="vi-VN" noProof="0" smtClean="0"/>
            <a:t>Giao thức S/MIME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FF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0" noProof="0" smtClean="0"/>
            <a:t>1</a:t>
          </a:r>
          <a:endParaRPr lang="vi-VN" b="0"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b="0" noProof="0" smtClean="0"/>
            <a:t>3</a:t>
          </a:r>
          <a:endParaRPr lang="vi-VN" b="0"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b="0" noProof="0" smtClean="0"/>
            <a:t>Đăng nhập từ xa</a:t>
          </a:r>
          <a:endParaRPr lang="vi-VN" b="0"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11F1091B-0F04-4943-B8F7-CB6BD3DA0FFA}">
      <dgm:prSet/>
      <dgm:spPr/>
      <dgm:t>
        <a:bodyPr/>
        <a:lstStyle/>
        <a:p>
          <a:r>
            <a:rPr lang="vi-VN" b="0" noProof="0" smtClean="0"/>
            <a:t>2</a:t>
          </a:r>
          <a:endParaRPr lang="vi-VN" b="0" noProof="0"/>
        </a:p>
      </dgm:t>
    </dgm:pt>
    <dgm:pt modelId="{A7E2E4FB-D260-4A4F-ABD7-8DB1A5AE60DE}" type="parTrans" cxnId="{7DD07B6A-113F-4241-889D-F24C2152B31A}">
      <dgm:prSet/>
      <dgm:spPr/>
    </dgm:pt>
    <dgm:pt modelId="{6276A785-7C20-49BB-9A57-6E14D62FCB66}" type="sibTrans" cxnId="{7DD07B6A-113F-4241-889D-F24C2152B31A}">
      <dgm:prSet/>
      <dgm:spPr/>
    </dgm:pt>
    <dgm:pt modelId="{873F983C-FF80-4833-AA60-CDEC23A4740E}">
      <dgm:prSet/>
      <dgm:spPr/>
      <dgm:t>
        <a:bodyPr/>
        <a:lstStyle/>
        <a:p>
          <a:r>
            <a:rPr lang="vi-VN" b="0" noProof="0" smtClean="0"/>
            <a:t>World Wide Web</a:t>
          </a:r>
          <a:endParaRPr lang="vi-VN" b="0" noProof="0"/>
        </a:p>
      </dgm:t>
    </dgm:pt>
    <dgm:pt modelId="{FF47C2B6-70B0-4F87-9082-8F0F6EF0AF21}" type="parTrans" cxnId="{DF64AF06-BD84-4439-AD08-10C3F35769CD}">
      <dgm:prSet/>
      <dgm:spPr/>
    </dgm:pt>
    <dgm:pt modelId="{945E1FC4-6F2B-4291-885E-44D70A908ED6}" type="sibTrans" cxnId="{DF64AF06-BD84-4439-AD08-10C3F35769CD}">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6722CDB4-45F0-4498-BD2C-BB5EA7717AEE}" type="pres">
      <dgm:prSet presAssocID="{11F1091B-0F04-4943-B8F7-CB6BD3DA0FFA}" presName="composite" presStyleCnt="0"/>
      <dgm:spPr/>
    </dgm:pt>
    <dgm:pt modelId="{0025B528-0CF9-4FF8-BB48-1EBC3C420582}" type="pres">
      <dgm:prSet presAssocID="{11F1091B-0F04-4943-B8F7-CB6BD3DA0FFA}" presName="desTx" presStyleLbl="fgAccFollowNode1" presStyleIdx="1" presStyleCnt="3">
        <dgm:presLayoutVars>
          <dgm:bulletEnabled val="1"/>
        </dgm:presLayoutVars>
      </dgm:prSet>
      <dgm:spPr/>
      <dgm:t>
        <a:bodyPr/>
        <a:lstStyle/>
        <a:p>
          <a:endParaRPr lang="en-US"/>
        </a:p>
      </dgm:t>
    </dgm:pt>
    <dgm:pt modelId="{B412F22D-0FF0-4A42-8D73-52CDFAFB862C}" type="pres">
      <dgm:prSet presAssocID="{11F1091B-0F04-4943-B8F7-CB6BD3DA0FFA}" presName="labelTx" presStyleLbl="node1" presStyleIdx="1" presStyleCnt="3">
        <dgm:presLayoutVars>
          <dgm:chMax val="0"/>
          <dgm:chPref val="0"/>
          <dgm:bulletEnabled val="1"/>
        </dgm:presLayoutVars>
      </dgm:prSet>
      <dgm:spPr/>
      <dgm:t>
        <a:bodyPr/>
        <a:lstStyle/>
        <a:p>
          <a:endParaRPr lang="en-US"/>
        </a:p>
      </dgm:t>
    </dgm:pt>
    <dgm:pt modelId="{A1238148-6F02-4E6C-90B3-9165DEED7F9A}" type="pres">
      <dgm:prSet presAssocID="{6276A785-7C20-49BB-9A57-6E14D62FCB66}" presName="sp" presStyleCnt="0"/>
      <dgm:spPr/>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2"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2" presStyleCnt="3">
        <dgm:presLayoutVars>
          <dgm:chMax val="0"/>
          <dgm:chPref val="0"/>
          <dgm:bulletEnabled val="1"/>
        </dgm:presLayoutVars>
      </dgm:prSet>
      <dgm:spPr/>
      <dgm:t>
        <a:bodyPr/>
        <a:lstStyle/>
        <a:p>
          <a:endParaRPr lang="ru-RU"/>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11F1091B-0F04-4943-B8F7-CB6BD3DA0FFA}"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4514C02-F963-4B80-ABFC-ADF5F8F30AFA}" type="presOf" srcId="{873F983C-FF80-4833-AA60-CDEC23A4740E}" destId="{A08A9154-0BEB-4230-91C9-16FAC1EF6E1C}" srcOrd="0" destOrd="0" presId="urn:diagrams.loki3.com/NumberedList"/>
    <dgm:cxn modelId="{7DFA9211-FBF0-411F-B82A-8E3C46A16326}" type="presOf" srcId="{9EA58EC5-7D69-4397-8093-5A4FCBD369E8}" destId="{0025B528-0CF9-4FF8-BB48-1EBC3C420582}" srcOrd="0" destOrd="0" presId="urn:diagrams.loki3.com/NumberedList"/>
    <dgm:cxn modelId="{DF64AF06-BD84-4439-AD08-10C3F35769CD}" srcId="{6C03E07F-ECFB-4D2F-BA96-D23DA7C5AC73}" destId="{873F983C-FF80-4833-AA60-CDEC23A4740E}" srcOrd="0" destOrd="0" parTransId="{FF47C2B6-70B0-4F87-9082-8F0F6EF0AF21}" sibTransId="{945E1FC4-6F2B-4291-885E-44D70A908ED6}"/>
    <dgm:cxn modelId="{BEA8E5B5-5A3B-4F60-9DC6-47C119BCC954}" type="presOf" srcId="{11F1091B-0F04-4943-B8F7-CB6BD3DA0FFA}" destId="{B412F22D-0FF0-4A42-8D73-52CDFAFB862C}" srcOrd="0" destOrd="0" presId="urn:diagrams.loki3.com/NumberedList"/>
    <dgm:cxn modelId="{7DD07B6A-113F-4241-889D-F24C2152B31A}" srcId="{8C66E9B3-B12D-4C23-A273-982D7F969BBC}" destId="{11F1091B-0F04-4943-B8F7-CB6BD3DA0FFA}" srcOrd="1" destOrd="0" parTransId="{A7E2E4FB-D260-4A4F-ABD7-8DB1A5AE60DE}" sibTransId="{6276A785-7C20-49BB-9A57-6E14D62FCB66}"/>
    <dgm:cxn modelId="{1C7B2439-98A6-4A2B-BDB8-438079493C67}" srcId="{8C66E9B3-B12D-4C23-A273-982D7F969BBC}" destId="{759FDF1A-46CB-4DD6-A232-39900ACE14DF}" srcOrd="2"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EBF47D36-8C81-4F3A-B6C7-37E587F6D281}" type="presParOf" srcId="{BDFB8683-95A4-4BBF-9344-3A0D69314DBB}" destId="{6722CDB4-45F0-4498-BD2C-BB5EA7717AEE}" srcOrd="2" destOrd="0" presId="urn:diagrams.loki3.com/NumberedList"/>
    <dgm:cxn modelId="{3006D116-5BA6-4B46-8870-5DD9B354A629}" type="presParOf" srcId="{6722CDB4-45F0-4498-BD2C-BB5EA7717AEE}" destId="{0025B528-0CF9-4FF8-BB48-1EBC3C420582}" srcOrd="0" destOrd="0" presId="urn:diagrams.loki3.com/NumberedList"/>
    <dgm:cxn modelId="{61017D9A-9186-4C7F-8DB1-02F15164F7FF}" type="presParOf" srcId="{6722CDB4-45F0-4498-BD2C-BB5EA7717AEE}" destId="{B412F22D-0FF0-4A42-8D73-52CDFAFB862C}" srcOrd="1" destOrd="0" presId="urn:diagrams.loki3.com/NumberedList"/>
    <dgm:cxn modelId="{322EB113-4DE7-48A0-8A96-45EEE850593A}" type="presParOf" srcId="{BDFB8683-95A4-4BBF-9344-3A0D69314DBB}" destId="{A1238148-6F02-4E6C-90B3-9165DEED7F9A}" srcOrd="3" destOrd="0" presId="urn:diagrams.loki3.com/NumberedList"/>
    <dgm:cxn modelId="{1222502D-08A5-4131-84B4-00FCADB02E7C}" type="presParOf" srcId="{BDFB8683-95A4-4BBF-9344-3A0D69314DBB}" destId="{EF56E1D1-AD87-41C2-83E7-8BA376BFBB39}" srcOrd="4"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Đăng nhập từ xa với TELNET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Đăng nhập từ xa với SSH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2">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2">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2">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2">
        <dgm:presLayoutVars>
          <dgm:chMax val="0"/>
          <dgm:chPref val="0"/>
          <dgm:bulletEnabled val="1"/>
        </dgm:presLayoutVars>
      </dgm:prSet>
      <dgm:spPr/>
      <dgm:t>
        <a:bodyPr/>
        <a:lstStyle/>
        <a:p>
          <a:endParaRPr lang="ru-RU"/>
        </a:p>
      </dgm:t>
    </dgm:pt>
  </dgm:ptLst>
  <dgm:cxnLst>
    <dgm:cxn modelId="{FCA6E633-3160-4647-B5BA-19DEB8EE7AE9}" type="presOf" srcId="{374B3CF0-3CBE-41CF-A774-9FD3C3CD3C85}" destId="{5012D0F9-E426-4C44-85B1-B5D15A7B4879}" srcOrd="0" destOrd="0" presId="urn:diagrams.loki3.com/NumberedList"/>
    <dgm:cxn modelId="{88EC7988-2B97-4160-8C3E-C7C405BB69E9}" type="presOf" srcId="{9EA58EC5-7D69-4397-8093-5A4FCBD369E8}" destId="{A08A9154-0BEB-4230-91C9-16FAC1EF6E1C}"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F62058A2-6287-4EB4-ABA5-E1F4F97662B9}" type="presOf" srcId="{6C03E07F-ECFB-4D2F-BA96-D23DA7C5AC73}" destId="{7D701CF5-2CC3-48B9-A656-E2968A10AA3B}" srcOrd="0" destOrd="0" presId="urn:diagrams.loki3.com/NumberedList"/>
    <dgm:cxn modelId="{A1DC1671-B893-4B56-BDD1-5B3EA0394338}" type="presOf" srcId="{8C66E9B3-B12D-4C23-A273-982D7F969BBC}" destId="{BDFB8683-95A4-4BBF-9344-3A0D69314DBB}" srcOrd="0" destOrd="0" presId="urn:diagrams.loki3.com/NumberedList"/>
    <dgm:cxn modelId="{7A4CB920-A227-42EF-950D-B5A6E078FCE7}" type="presOf" srcId="{759FDF1A-46CB-4DD6-A232-39900ACE14DF}" destId="{52D715E9-012B-492D-85DB-CC49546E7451}"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0291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World Wide Web</a:t>
          </a:r>
          <a:endParaRPr lang="vi-VN" sz="6500" b="0" kern="1200" noProof="0"/>
        </a:p>
      </dsp:txBody>
      <dsp:txXfrm rot="-5400000">
        <a:off x="1404000" y="945917"/>
        <a:ext cx="7138634" cy="1256368"/>
      </dsp:txXfrm>
    </dsp:sp>
    <dsp:sp modelId="{7D701CF5-2CC3-48B9-A656-E2968A10AA3B}">
      <dsp:nvSpPr>
        <dsp:cNvPr id="0" name=""/>
        <dsp:cNvSpPr/>
      </dsp:nvSpPr>
      <dsp:spPr>
        <a:xfrm>
          <a:off x="0" y="9891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1</a:t>
          </a:r>
          <a:endParaRPr lang="vi-VN" sz="6200" b="0" kern="1200" noProof="0"/>
        </a:p>
      </dsp:txBody>
      <dsp:txXfrm>
        <a:off x="171343" y="1160443"/>
        <a:ext cx="827314" cy="827314"/>
      </dsp:txXfrm>
    </dsp:sp>
    <dsp:sp modelId="{0025B528-0CF9-4FF8-BB48-1EBC3C420582}">
      <dsp:nvSpPr>
        <dsp:cNvPr id="0" name=""/>
        <dsp:cNvSpPr/>
      </dsp:nvSpPr>
      <dsp:spPr>
        <a:xfrm rot="5400000">
          <a:off x="4311150" y="-4028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Thư điện tử</a:t>
          </a:r>
          <a:endParaRPr lang="vi-VN" sz="6500" b="0" kern="1200" noProof="0" dirty="0"/>
        </a:p>
      </dsp:txBody>
      <dsp:txXfrm rot="-5400000">
        <a:off x="1404000" y="2572217"/>
        <a:ext cx="7138634" cy="1256368"/>
      </dsp:txXfrm>
    </dsp:sp>
    <dsp:sp modelId="{B412F22D-0FF0-4A42-8D73-52CDFAFB862C}">
      <dsp:nvSpPr>
        <dsp:cNvPr id="0" name=""/>
        <dsp:cNvSpPr/>
      </dsp:nvSpPr>
      <dsp:spPr>
        <a:xfrm>
          <a:off x="0" y="26154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2</a:t>
          </a:r>
          <a:endParaRPr lang="vi-VN" sz="6200" b="0" kern="1200" noProof="0"/>
        </a:p>
      </dsp:txBody>
      <dsp:txXfrm>
        <a:off x="171343" y="2786743"/>
        <a:ext cx="827314" cy="827314"/>
      </dsp:txXfrm>
    </dsp:sp>
    <dsp:sp modelId="{5012D0F9-E426-4C44-85B1-B5D15A7B4879}">
      <dsp:nvSpPr>
        <dsp:cNvPr id="0" name=""/>
        <dsp:cNvSpPr/>
      </dsp:nvSpPr>
      <dsp:spPr>
        <a:xfrm rot="5400000">
          <a:off x="4311150" y="1223400"/>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a:t>
          </a:r>
          <a:endParaRPr lang="vi-VN" sz="6500" b="0" kern="1200" noProof="0" dirty="0"/>
        </a:p>
      </dsp:txBody>
      <dsp:txXfrm rot="-5400000">
        <a:off x="1404000" y="4198516"/>
        <a:ext cx="7138634" cy="1256368"/>
      </dsp:txXfrm>
    </dsp:sp>
    <dsp:sp modelId="{52D715E9-012B-492D-85DB-CC49546E7451}">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3</a:t>
          </a:r>
          <a:endParaRPr lang="vi-VN" sz="6200" b="0" kern="1200" noProof="0" dirty="0"/>
        </a:p>
      </dsp:txBody>
      <dsp:txXfrm>
        <a:off x="171343" y="4413043"/>
        <a:ext cx="827314" cy="82731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76056" y="-2184543"/>
          <a:ext cx="2262487" cy="72066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 với TELNET</a:t>
          </a:r>
          <a:endParaRPr lang="vi-VN" sz="6500" b="0" kern="1200" noProof="0" dirty="0"/>
        </a:p>
      </dsp:txBody>
      <dsp:txXfrm rot="-5400000">
        <a:off x="1404000" y="397959"/>
        <a:ext cx="7096154" cy="2041595"/>
      </dsp:txXfrm>
    </dsp:sp>
    <dsp:sp modelId="{7D701CF5-2CC3-48B9-A656-E2968A10AA3B}">
      <dsp:nvSpPr>
        <dsp:cNvPr id="0" name=""/>
        <dsp:cNvSpPr/>
      </dsp:nvSpPr>
      <dsp:spPr>
        <a:xfrm>
          <a:off x="0" y="833756"/>
          <a:ext cx="1170000" cy="1170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dirty="0" smtClean="0"/>
            <a:t>1</a:t>
          </a:r>
          <a:endParaRPr lang="vi-VN" sz="6200" b="0" kern="1200" noProof="0" dirty="0"/>
        </a:p>
      </dsp:txBody>
      <dsp:txXfrm>
        <a:off x="171343" y="1005099"/>
        <a:ext cx="827314" cy="827314"/>
      </dsp:txXfrm>
    </dsp:sp>
    <dsp:sp modelId="{5012D0F9-E426-4C44-85B1-B5D15A7B4879}">
      <dsp:nvSpPr>
        <dsp:cNvPr id="0" name=""/>
        <dsp:cNvSpPr/>
      </dsp:nvSpPr>
      <dsp:spPr>
        <a:xfrm rot="5400000">
          <a:off x="3876056" y="311943"/>
          <a:ext cx="2262487" cy="72066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kern="1200" noProof="0" smtClean="0"/>
            <a:t>Đăng nhập từ xa với SSH</a:t>
          </a:r>
          <a:endParaRPr lang="vi-VN" sz="6500" kern="1200" noProof="0" dirty="0"/>
        </a:p>
      </dsp:txBody>
      <dsp:txXfrm rot="-5400000">
        <a:off x="1404000" y="2894445"/>
        <a:ext cx="7096154" cy="2041595"/>
      </dsp:txXfrm>
    </dsp:sp>
    <dsp:sp modelId="{52D715E9-012B-492D-85DB-CC49546E7451}">
      <dsp:nvSpPr>
        <dsp:cNvPr id="0" name=""/>
        <dsp:cNvSpPr/>
      </dsp:nvSpPr>
      <dsp:spPr>
        <a:xfrm>
          <a:off x="0" y="3330243"/>
          <a:ext cx="1170000" cy="1170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kern="1200" noProof="0" dirty="0" smtClean="0"/>
            <a:t>2</a:t>
          </a:r>
          <a:endParaRPr lang="vi-VN" sz="6200" kern="1200" noProof="0" dirty="0"/>
        </a:p>
      </dsp:txBody>
      <dsp:txXfrm>
        <a:off x="171343" y="3501586"/>
        <a:ext cx="827314" cy="82731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76056" y="-2184543"/>
          <a:ext cx="2262487" cy="72066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 với TELNET</a:t>
          </a:r>
          <a:endParaRPr lang="vi-VN" sz="6500" b="0" kern="1200" noProof="0" dirty="0"/>
        </a:p>
      </dsp:txBody>
      <dsp:txXfrm rot="-5400000">
        <a:off x="1404000" y="397959"/>
        <a:ext cx="7096154" cy="2041595"/>
      </dsp:txXfrm>
    </dsp:sp>
    <dsp:sp modelId="{7D701CF5-2CC3-48B9-A656-E2968A10AA3B}">
      <dsp:nvSpPr>
        <dsp:cNvPr id="0" name=""/>
        <dsp:cNvSpPr/>
      </dsp:nvSpPr>
      <dsp:spPr>
        <a:xfrm>
          <a:off x="0" y="833756"/>
          <a:ext cx="1170000" cy="1170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dirty="0" smtClean="0"/>
            <a:t>1</a:t>
          </a:r>
          <a:endParaRPr lang="vi-VN" sz="6200" b="0" kern="1200" noProof="0" dirty="0"/>
        </a:p>
      </dsp:txBody>
      <dsp:txXfrm>
        <a:off x="171343" y="1005099"/>
        <a:ext cx="827314" cy="827314"/>
      </dsp:txXfrm>
    </dsp:sp>
    <dsp:sp modelId="{5012D0F9-E426-4C44-85B1-B5D15A7B4879}">
      <dsp:nvSpPr>
        <dsp:cNvPr id="0" name=""/>
        <dsp:cNvSpPr/>
      </dsp:nvSpPr>
      <dsp:spPr>
        <a:xfrm rot="5400000">
          <a:off x="3876056" y="311943"/>
          <a:ext cx="2262487" cy="72066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kern="1200" noProof="0" smtClean="0"/>
            <a:t>Đăng nhập từ xa với SSH</a:t>
          </a:r>
          <a:endParaRPr lang="vi-VN" sz="6500" kern="1200" noProof="0" dirty="0"/>
        </a:p>
      </dsp:txBody>
      <dsp:txXfrm rot="-5400000">
        <a:off x="1404000" y="2894445"/>
        <a:ext cx="7096154" cy="2041595"/>
      </dsp:txXfrm>
    </dsp:sp>
    <dsp:sp modelId="{52D715E9-012B-492D-85DB-CC49546E7451}">
      <dsp:nvSpPr>
        <dsp:cNvPr id="0" name=""/>
        <dsp:cNvSpPr/>
      </dsp:nvSpPr>
      <dsp:spPr>
        <a:xfrm>
          <a:off x="0" y="3330243"/>
          <a:ext cx="1170000" cy="1170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kern="1200" noProof="0" dirty="0" smtClean="0"/>
            <a:t>2</a:t>
          </a:r>
          <a:endParaRPr lang="vi-VN" sz="6200" kern="1200" noProof="0" dirty="0"/>
        </a:p>
      </dsp:txBody>
      <dsp:txXfrm>
        <a:off x="171343" y="3501586"/>
        <a:ext cx="827314" cy="827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029199"/>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World Wide Web</a:t>
          </a:r>
          <a:endParaRPr lang="vi-VN" sz="6500" b="0" kern="1200" noProof="0"/>
        </a:p>
      </dsp:txBody>
      <dsp:txXfrm rot="-5400000">
        <a:off x="1404000" y="945917"/>
        <a:ext cx="7138634" cy="1256368"/>
      </dsp:txXfrm>
    </dsp:sp>
    <dsp:sp modelId="{7D701CF5-2CC3-48B9-A656-E2968A10AA3B}">
      <dsp:nvSpPr>
        <dsp:cNvPr id="0" name=""/>
        <dsp:cNvSpPr/>
      </dsp:nvSpPr>
      <dsp:spPr>
        <a:xfrm>
          <a:off x="0" y="989100"/>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1</a:t>
          </a:r>
          <a:endParaRPr lang="vi-VN" sz="6200" b="0" kern="1200" noProof="0"/>
        </a:p>
      </dsp:txBody>
      <dsp:txXfrm>
        <a:off x="171343" y="1160443"/>
        <a:ext cx="827314" cy="827314"/>
      </dsp:txXfrm>
    </dsp:sp>
    <dsp:sp modelId="{0025B528-0CF9-4FF8-BB48-1EBC3C420582}">
      <dsp:nvSpPr>
        <dsp:cNvPr id="0" name=""/>
        <dsp:cNvSpPr/>
      </dsp:nvSpPr>
      <dsp:spPr>
        <a:xfrm rot="5400000">
          <a:off x="4311150" y="-4028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Thư điện tử</a:t>
          </a:r>
          <a:endParaRPr lang="vi-VN" sz="6500" b="0" kern="1200" noProof="0" dirty="0"/>
        </a:p>
      </dsp:txBody>
      <dsp:txXfrm rot="-5400000">
        <a:off x="1404000" y="2572217"/>
        <a:ext cx="7138634" cy="1256368"/>
      </dsp:txXfrm>
    </dsp:sp>
    <dsp:sp modelId="{B412F22D-0FF0-4A42-8D73-52CDFAFB862C}">
      <dsp:nvSpPr>
        <dsp:cNvPr id="0" name=""/>
        <dsp:cNvSpPr/>
      </dsp:nvSpPr>
      <dsp:spPr>
        <a:xfrm>
          <a:off x="0" y="26154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2</a:t>
          </a:r>
          <a:endParaRPr lang="vi-VN" sz="6200" b="0" kern="1200" noProof="0"/>
        </a:p>
      </dsp:txBody>
      <dsp:txXfrm>
        <a:off x="171343" y="2786743"/>
        <a:ext cx="827314" cy="827314"/>
      </dsp:txXfrm>
    </dsp:sp>
    <dsp:sp modelId="{5012D0F9-E426-4C44-85B1-B5D15A7B4879}">
      <dsp:nvSpPr>
        <dsp:cNvPr id="0" name=""/>
        <dsp:cNvSpPr/>
      </dsp:nvSpPr>
      <dsp:spPr>
        <a:xfrm rot="5400000">
          <a:off x="4311150" y="1223400"/>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a:t>
          </a:r>
          <a:endParaRPr lang="vi-VN" sz="6500" b="0" kern="1200" noProof="0" dirty="0"/>
        </a:p>
      </dsp:txBody>
      <dsp:txXfrm rot="-5400000">
        <a:off x="1404000" y="4198516"/>
        <a:ext cx="7138634" cy="1256368"/>
      </dsp:txXfrm>
    </dsp:sp>
    <dsp:sp modelId="{52D715E9-012B-492D-85DB-CC49546E7451}">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3</a:t>
          </a:r>
          <a:endParaRPr lang="vi-VN" sz="6200" b="0" kern="1200" noProof="0" dirty="0"/>
        </a:p>
      </dsp:txBody>
      <dsp:txXfrm>
        <a:off x="171343" y="4413043"/>
        <a:ext cx="827314" cy="827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76056" y="-2184543"/>
          <a:ext cx="2262487" cy="72066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 với TELNET</a:t>
          </a:r>
          <a:endParaRPr lang="vi-VN" sz="6500" b="0" kern="1200" noProof="0" dirty="0"/>
        </a:p>
      </dsp:txBody>
      <dsp:txXfrm rot="-5400000">
        <a:off x="1404000" y="397959"/>
        <a:ext cx="7096154" cy="2041595"/>
      </dsp:txXfrm>
    </dsp:sp>
    <dsp:sp modelId="{7D701CF5-2CC3-48B9-A656-E2968A10AA3B}">
      <dsp:nvSpPr>
        <dsp:cNvPr id="0" name=""/>
        <dsp:cNvSpPr/>
      </dsp:nvSpPr>
      <dsp:spPr>
        <a:xfrm>
          <a:off x="0" y="833756"/>
          <a:ext cx="1170000" cy="1170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dirty="0" smtClean="0"/>
            <a:t>1</a:t>
          </a:r>
          <a:endParaRPr lang="vi-VN" sz="6200" b="0" kern="1200" noProof="0" dirty="0"/>
        </a:p>
      </dsp:txBody>
      <dsp:txXfrm>
        <a:off x="171343" y="1005099"/>
        <a:ext cx="827314" cy="827314"/>
      </dsp:txXfrm>
    </dsp:sp>
    <dsp:sp modelId="{5012D0F9-E426-4C44-85B1-B5D15A7B4879}">
      <dsp:nvSpPr>
        <dsp:cNvPr id="0" name=""/>
        <dsp:cNvSpPr/>
      </dsp:nvSpPr>
      <dsp:spPr>
        <a:xfrm rot="5400000">
          <a:off x="3876056" y="311943"/>
          <a:ext cx="2262487" cy="72066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 với SSH</a:t>
          </a:r>
          <a:endParaRPr lang="vi-VN" sz="6500" kern="1200" noProof="0" dirty="0"/>
        </a:p>
      </dsp:txBody>
      <dsp:txXfrm rot="-5400000">
        <a:off x="1404000" y="2894445"/>
        <a:ext cx="7096154" cy="2041595"/>
      </dsp:txXfrm>
    </dsp:sp>
    <dsp:sp modelId="{52D715E9-012B-492D-85DB-CC49546E7451}">
      <dsp:nvSpPr>
        <dsp:cNvPr id="0" name=""/>
        <dsp:cNvSpPr/>
      </dsp:nvSpPr>
      <dsp:spPr>
        <a:xfrm>
          <a:off x="0" y="3330243"/>
          <a:ext cx="1170000" cy="1170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kern="1200" noProof="0" dirty="0" smtClean="0"/>
            <a:t>2</a:t>
          </a:r>
          <a:endParaRPr lang="vi-VN" sz="6200" kern="1200" noProof="0" dirty="0"/>
        </a:p>
      </dsp:txBody>
      <dsp:txXfrm>
        <a:off x="171343" y="3501586"/>
        <a:ext cx="827314" cy="827314"/>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0.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7.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8.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9.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15.04.2020</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15.04.2020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wikihow.vn/G%E1%BB%ADi-email-v%E1%BB%9Bi-Telnet#_note-3"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inscp.net/eng/docs/ui_puttygen" TargetMode="External"/><Relationship Id="rId2" Type="http://schemas.openxmlformats.org/officeDocument/2006/relationships/slide" Target="../slides/slide67.xml"/><Relationship Id="rId1" Type="http://schemas.openxmlformats.org/officeDocument/2006/relationships/notesMaster" Target="../notesMasters/notesMaster1.xml"/><Relationship Id="rId4" Type="http://schemas.openxmlformats.org/officeDocument/2006/relationships/hyperlink" Target="https://winscp.net/eng/docs/public_key"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I’m Deanza.edu,</a:t>
            </a:r>
            <a:r>
              <a:rPr lang="en-US" baseline="0" smtClean="0"/>
              <a:t> client là deanza.edu</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246440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latin typeface="Times New Roman" pitchFamily="18" charset="0"/>
              </a:rPr>
              <a:t>RCPT TO: </a:t>
            </a:r>
            <a:r>
              <a:rPr lang="en-US" smtClean="0"/>
              <a:t>Người</a:t>
            </a:r>
            <a:r>
              <a:rPr lang="en-US" baseline="0" smtClean="0"/>
              <a:t> nhận là ai</a:t>
            </a:r>
          </a:p>
          <a:p>
            <a:r>
              <a:rPr lang="en-US" baseline="0" smtClean="0"/>
              <a:t>Data: bắt đầu lúc này sẽ chuẩn bị gửi thư</a:t>
            </a:r>
          </a:p>
          <a:p>
            <a:r>
              <a:rPr lang="en-US" baseline="0" smtClean="0"/>
              <a:t>354: bắt đầu nhập mail</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24</a:t>
            </a:fld>
            <a:endParaRPr lang="ru-RU"/>
          </a:p>
        </p:txBody>
      </p:sp>
    </p:spTree>
    <p:extLst>
      <p:ext uri="{BB962C8B-B14F-4D97-AF65-F5344CB8AC3E}">
        <p14:creationId xmlns:p14="http://schemas.microsoft.com/office/powerpoint/2010/main" val="3694896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Mã</a:t>
            </a:r>
            <a:r>
              <a:rPr lang="en-US" baseline="0" smtClean="0"/>
              <a:t> 221: phía server đóng kết nối</a:t>
            </a:r>
          </a:p>
          <a:p>
            <a:r>
              <a:rPr lang="en-US" baseline="0" smtClean="0"/>
              <a:t>MTA Client của Alice sẽ gửi thư tới MTA Server của Alice</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25</a:t>
            </a:fld>
            <a:endParaRPr lang="ru-RU"/>
          </a:p>
        </p:txBody>
      </p:sp>
    </p:spTree>
    <p:extLst>
      <p:ext uri="{BB962C8B-B14F-4D97-AF65-F5344CB8AC3E}">
        <p14:creationId xmlns:p14="http://schemas.microsoft.com/office/powerpoint/2010/main" val="232987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Các</a:t>
            </a:r>
            <a:r>
              <a:rPr lang="en-US" baseline="0" smtClean="0"/>
              <a:t> hình ảnh/ âm thanh/video…ko phải AsCII 7 bit sẽ được MIME chuyển về dạng 7-bit</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27</a:t>
            </a:fld>
            <a:endParaRPr lang="ru-RU"/>
          </a:p>
        </p:txBody>
      </p:sp>
    </p:spTree>
    <p:extLst>
      <p:ext uri="{BB962C8B-B14F-4D97-AF65-F5344CB8AC3E}">
        <p14:creationId xmlns:p14="http://schemas.microsoft.com/office/powerpoint/2010/main" val="2137962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Ví</a:t>
            </a:r>
            <a:r>
              <a:rPr lang="en-US" baseline="0" dirty="0" smtClean="0"/>
              <a:t> </a:t>
            </a:r>
            <a:r>
              <a:rPr lang="en-US" baseline="0" dirty="0" err="1" smtClean="0"/>
              <a:t>dụ</a:t>
            </a:r>
            <a:r>
              <a:rPr lang="en-US" baseline="0" dirty="0" smtClean="0"/>
              <a:t>, M </a:t>
            </a:r>
            <a:r>
              <a:rPr lang="en-US" baseline="0" dirty="0" err="1" smtClean="0"/>
              <a:t>có</a:t>
            </a:r>
            <a:r>
              <a:rPr lang="en-US" baseline="0" dirty="0" smtClean="0"/>
              <a:t> </a:t>
            </a:r>
            <a:r>
              <a:rPr lang="en-US" baseline="0" dirty="0" err="1" smtClean="0"/>
              <a:t>dạng</a:t>
            </a:r>
            <a:r>
              <a:rPr lang="en-US" baseline="0" dirty="0" smtClean="0"/>
              <a:t> </a:t>
            </a:r>
            <a:r>
              <a:rPr lang="en-US" baseline="0" dirty="0" err="1" smtClean="0"/>
              <a:t>thập</a:t>
            </a:r>
            <a:r>
              <a:rPr lang="en-US" baseline="0" dirty="0" smtClean="0"/>
              <a:t> </a:t>
            </a:r>
            <a:r>
              <a:rPr lang="en-US" baseline="0" dirty="0" err="1" smtClean="0"/>
              <a:t>phân</a:t>
            </a:r>
            <a:r>
              <a:rPr lang="en-US" baseline="0" dirty="0" smtClean="0"/>
              <a:t> </a:t>
            </a:r>
            <a:r>
              <a:rPr lang="en-US" baseline="0" dirty="0" err="1" smtClean="0"/>
              <a:t>là</a:t>
            </a:r>
            <a:r>
              <a:rPr lang="en-US" baseline="0" dirty="0" smtClean="0"/>
              <a:t> M = 100    192    215  |   53    27   234</a:t>
            </a:r>
          </a:p>
          <a:p>
            <a:r>
              <a:rPr lang="en-US" baseline="0" dirty="0" smtClean="0"/>
              <a:t>(</a:t>
            </a:r>
            <a:r>
              <a:rPr lang="en-US" baseline="0" dirty="0" err="1" smtClean="0"/>
              <a:t>chứa</a:t>
            </a:r>
            <a:r>
              <a:rPr lang="en-US" baseline="0" dirty="0" smtClean="0"/>
              <a:t> 2 </a:t>
            </a:r>
            <a:r>
              <a:rPr lang="en-US" baseline="0" dirty="0" err="1" smtClean="0"/>
              <a:t>nhóm</a:t>
            </a:r>
            <a:r>
              <a:rPr lang="en-US" baseline="0" dirty="0" smtClean="0"/>
              <a:t>, </a:t>
            </a:r>
            <a:r>
              <a:rPr lang="en-US" baseline="0" dirty="0" err="1" smtClean="0"/>
              <a:t>mỗi</a:t>
            </a:r>
            <a:r>
              <a:rPr lang="en-US" baseline="0" dirty="0" smtClean="0"/>
              <a:t> </a:t>
            </a:r>
            <a:r>
              <a:rPr lang="en-US" baseline="0" dirty="0" err="1" smtClean="0"/>
              <a:t>nhóm</a:t>
            </a:r>
            <a:r>
              <a:rPr lang="en-US" baseline="0" dirty="0" smtClean="0"/>
              <a:t> </a:t>
            </a:r>
            <a:r>
              <a:rPr lang="en-US" baseline="0" dirty="0" err="1" smtClean="0"/>
              <a:t>gồm</a:t>
            </a:r>
            <a:r>
              <a:rPr lang="en-US" baseline="0" dirty="0" smtClean="0"/>
              <a:t> 3 byte)</a:t>
            </a:r>
            <a:endParaRPr lang="en-US" dirty="0"/>
          </a:p>
        </p:txBody>
      </p:sp>
      <p:sp>
        <p:nvSpPr>
          <p:cNvPr id="4" name="Slide Number Placeholder 3"/>
          <p:cNvSpPr>
            <a:spLocks noGrp="1"/>
          </p:cNvSpPr>
          <p:nvPr>
            <p:ph type="sldNum" sz="quarter" idx="10"/>
          </p:nvPr>
        </p:nvSpPr>
        <p:spPr/>
        <p:txBody>
          <a:bodyPr/>
          <a:lstStyle/>
          <a:p>
            <a:fld id="{8F6F14B8-7D4E-4CC1-922E-5F764E4A89D9}" type="slidenum">
              <a:rPr lang="en-US" smtClean="0"/>
              <a:t>31</a:t>
            </a:fld>
            <a:endParaRPr lang="en-US"/>
          </a:p>
        </p:txBody>
      </p:sp>
    </p:spTree>
    <p:extLst>
      <p:ext uri="{BB962C8B-B14F-4D97-AF65-F5344CB8AC3E}">
        <p14:creationId xmlns:p14="http://schemas.microsoft.com/office/powerpoint/2010/main" val="1987231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Trên</a:t>
            </a:r>
            <a:r>
              <a:rPr lang="en-US" baseline="0" smtClean="0"/>
              <a:t> slide này chỉ là một số type/subtype thường gặp.</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33</a:t>
            </a:fld>
            <a:endParaRPr lang="ru-RU"/>
          </a:p>
        </p:txBody>
      </p:sp>
    </p:spTree>
    <p:extLst>
      <p:ext uri="{BB962C8B-B14F-4D97-AF65-F5344CB8AC3E}">
        <p14:creationId xmlns:p14="http://schemas.microsoft.com/office/powerpoint/2010/main" val="2663740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Vấn</a:t>
            </a:r>
            <a:r>
              <a:rPr lang="en-US" baseline="0" smtClean="0"/>
              <a:t> đề của email server là giao thức SMTP nguyên bản (1970) không có bất kỳ cơ chế xác thực nào.</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35</a:t>
            </a:fld>
            <a:endParaRPr lang="ru-RU"/>
          </a:p>
        </p:txBody>
      </p:sp>
    </p:spTree>
    <p:extLst>
      <p:ext uri="{BB962C8B-B14F-4D97-AF65-F5344CB8AC3E}">
        <p14:creationId xmlns:p14="http://schemas.microsoft.com/office/powerpoint/2010/main" val="2969628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Source: https://wikipedia.org/SMTP_Authentication</a:t>
            </a:r>
            <a:endParaRPr lang="vi-VN" smtClean="0"/>
          </a:p>
          <a:p>
            <a:r>
              <a:rPr lang="vi-VN" smtClean="0"/>
              <a:t>Trong ESMTP,</a:t>
            </a:r>
            <a:r>
              <a:rPr lang="vi-VN" baseline="0" smtClean="0"/>
              <a:t> kết nối được khởi tạo với câu lệnh "EHLO" thay vì "HELO".</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36</a:t>
            </a:fld>
            <a:endParaRPr lang="ru-RU"/>
          </a:p>
        </p:txBody>
      </p:sp>
    </p:spTree>
    <p:extLst>
      <p:ext uri="{BB962C8B-B14F-4D97-AF65-F5344CB8AC3E}">
        <p14:creationId xmlns:p14="http://schemas.microsoft.com/office/powerpoint/2010/main" val="3438948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smtClean="0"/>
              <a:t>Các</a:t>
            </a:r>
            <a:r>
              <a:rPr lang="en-US" baseline="0" smtClean="0"/>
              <a:t> phương thức truyền trực tiếp bí mật yêu cầu phải thực hiện trên nền giao thức cung cấp tính bí mật, toàn vẹn (TLS)</a:t>
            </a:r>
          </a:p>
        </p:txBody>
      </p:sp>
      <p:sp>
        <p:nvSpPr>
          <p:cNvPr id="4" name="Slide Number Placeholder 3"/>
          <p:cNvSpPr>
            <a:spLocks noGrp="1"/>
          </p:cNvSpPr>
          <p:nvPr>
            <p:ph type="sldNum" sz="quarter" idx="10"/>
          </p:nvPr>
        </p:nvSpPr>
        <p:spPr/>
        <p:txBody>
          <a:bodyPr/>
          <a:lstStyle/>
          <a:p>
            <a:fld id="{391F8C0C-5812-497D-B352-B5908CC200C0}" type="slidenum">
              <a:rPr lang="ru-RU" smtClean="0"/>
              <a:t>37</a:t>
            </a:fld>
            <a:endParaRPr lang="ru-RU"/>
          </a:p>
        </p:txBody>
      </p:sp>
    </p:spTree>
    <p:extLst>
      <p:ext uri="{BB962C8B-B14F-4D97-AF65-F5344CB8AC3E}">
        <p14:creationId xmlns:p14="http://schemas.microsoft.com/office/powerpoint/2010/main" val="738803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smtClean="0"/>
              <a:t>https://en.wikipedia.org/wiki/Opportunistic_TLS</a:t>
            </a:r>
            <a:endParaRPr lang="vi-VN" smtClean="0"/>
          </a:p>
          <a:p>
            <a:pPr marL="171450" indent="-171450">
              <a:buFont typeface="Wingdings" panose="05000000000000000000" pitchFamily="2" charset="2"/>
              <a:buChar char="§"/>
            </a:pPr>
            <a:r>
              <a:rPr lang="vi-VN" baseline="0" smtClean="0"/>
              <a:t>Cổng mới: 25</a:t>
            </a:r>
            <a:r>
              <a:rPr lang="vi-VN" baseline="0" smtClean="0">
                <a:sym typeface="Wingdings" panose="05000000000000000000" pitchFamily="2" charset="2"/>
              </a:rPr>
              <a:t>465, 110995, 113993, 80443</a:t>
            </a:r>
          </a:p>
          <a:p>
            <a:pPr marL="171450" indent="-171450">
              <a:buFont typeface="Wingdings" panose="05000000000000000000" pitchFamily="2" charset="2"/>
              <a:buChar char="§"/>
            </a:pPr>
            <a:r>
              <a:rPr lang="en-US" baseline="0" smtClean="0"/>
              <a:t>RFC 2595</a:t>
            </a:r>
            <a:r>
              <a:rPr lang="vi-VN" baseline="0" smtClean="0"/>
              <a:t>:</a:t>
            </a:r>
            <a:r>
              <a:rPr lang="en-US" baseline="0" smtClean="0"/>
              <a:t> Using TLS with IMAP, POP3 and ACAP</a:t>
            </a:r>
          </a:p>
          <a:p>
            <a:pPr marL="171450" indent="-171450">
              <a:buFont typeface="Wingdings" panose="05000000000000000000" pitchFamily="2" charset="2"/>
              <a:buChar char="§"/>
            </a:pPr>
            <a:r>
              <a:rPr lang="en-US" baseline="0" smtClean="0"/>
              <a:t>RFC 3207</a:t>
            </a:r>
            <a:r>
              <a:rPr lang="vi-VN" baseline="0" smtClean="0"/>
              <a:t>:</a:t>
            </a:r>
            <a:r>
              <a:rPr lang="en-US" baseline="0" smtClean="0"/>
              <a:t> SMTP Service Extension for Secure SMTP over TLS</a:t>
            </a:r>
            <a:endParaRPr lang="vi-VN" baseline="0" smtClean="0"/>
          </a:p>
          <a:p>
            <a:pPr marL="171450" indent="-171450">
              <a:buFont typeface="Wingdings" panose="05000000000000000000" pitchFamily="2" charset="2"/>
              <a:buChar char="§"/>
            </a:pPr>
            <a:r>
              <a:rPr lang="en-US" baseline="0" smtClean="0"/>
              <a:t>STARTTLS implementations often used with SMTP are vulnerable to STRIPTLS attacks when subject to active wiretapping</a:t>
            </a:r>
            <a:r>
              <a:rPr lang="vi-VN" baseline="0" smtClean="0"/>
              <a:t> [https://en.wikipedia.org/wiki/Opportunistic_encryption]</a:t>
            </a:r>
            <a:endParaRPr lang="en-US" baseline="0" smtClean="0"/>
          </a:p>
        </p:txBody>
      </p:sp>
      <p:sp>
        <p:nvSpPr>
          <p:cNvPr id="4" name="Slide Number Placeholder 3"/>
          <p:cNvSpPr>
            <a:spLocks noGrp="1"/>
          </p:cNvSpPr>
          <p:nvPr>
            <p:ph type="sldNum" sz="quarter" idx="10"/>
          </p:nvPr>
        </p:nvSpPr>
        <p:spPr/>
        <p:txBody>
          <a:bodyPr/>
          <a:lstStyle/>
          <a:p>
            <a:fld id="{391F8C0C-5812-497D-B352-B5908CC200C0}" type="slidenum">
              <a:rPr lang="ru-RU" smtClean="0"/>
              <a:t>38</a:t>
            </a:fld>
            <a:endParaRPr lang="ru-RU"/>
          </a:p>
        </p:txBody>
      </p:sp>
    </p:spTree>
    <p:extLst>
      <p:ext uri="{BB962C8B-B14F-4D97-AF65-F5344CB8AC3E}">
        <p14:creationId xmlns:p14="http://schemas.microsoft.com/office/powerpoint/2010/main" val="2953361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aseline="0" smtClean="0"/>
              <a:t>220: dịch vụ sẵn sàng, 250: hành động yêu cầu được chấp nhận.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aseline="0" smtClean="0"/>
              <a:t>Khi User Agent mới kết nối tới SMTP Server (ở cổng 587) và gửi lời chào EHLO thì server sẽ đưa ra một danh sách các phương thức xác thực mà nó hỗ trợ, nhưng (thường thì) không bao gồm các phương thức truyền bí mật trực tiếp.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aseline="0" smtClean="0"/>
              <a:t>Nếu phía User Agent sẽ yêu cầu thiết lập TLS (câu lệnh STARTTLS), sau đó thực hiện lệnh EHLO một lần nữa (trên nền TLS) thì server lại đưa ra một danh sách các phương thức xác thực mà nó hỗ trợ; và lần này (có thể) bao gồm cả những phương thức truyền bí mật trực tiếp.</a:t>
            </a:r>
          </a:p>
        </p:txBody>
      </p:sp>
      <p:sp>
        <p:nvSpPr>
          <p:cNvPr id="4" name="Slide Number Placeholder 3"/>
          <p:cNvSpPr>
            <a:spLocks noGrp="1"/>
          </p:cNvSpPr>
          <p:nvPr>
            <p:ph type="sldNum" sz="quarter" idx="10"/>
          </p:nvPr>
        </p:nvSpPr>
        <p:spPr/>
        <p:txBody>
          <a:bodyPr/>
          <a:lstStyle/>
          <a:p>
            <a:fld id="{391F8C0C-5812-497D-B352-B5908CC200C0}" type="slidenum">
              <a:rPr lang="ru-RU" smtClean="0"/>
              <a:t>39</a:t>
            </a:fld>
            <a:endParaRPr lang="ru-RU"/>
          </a:p>
        </p:txBody>
      </p:sp>
    </p:spTree>
    <p:extLst>
      <p:ext uri="{BB962C8B-B14F-4D97-AF65-F5344CB8AC3E}">
        <p14:creationId xmlns:p14="http://schemas.microsoft.com/office/powerpoint/2010/main" val="3666526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aseline="0" smtClean="0"/>
              <a:t>Server đưa ra phương thức xác thực là MD5(mật khẩu) – truyền trực tiếp giá trị bí mật (là truyền mật khẩu dưới dạng rõ nhưng đc mã hóa bằng base 64), khi đó client sẽ gửi </a:t>
            </a:r>
            <a:r>
              <a:rPr lang="en-US" b="1" baseline="0" smtClean="0"/>
              <a:t>mật khẩu pass – dạng rõ</a:t>
            </a:r>
            <a:r>
              <a:rPr lang="en-US" baseline="0" smtClean="0"/>
              <a:t>), Digest-MD5 plain – có nghĩa là Server lưu mật dưới dạng băm. Sáu khi nhận được mật khẩu dạng rõ, Server sẽ băm và so sánh với bản băm mật khẩu trong CSDL</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aseline="0" smtClean="0"/>
              <a:t>Mật khẩu dạng rõ được mã hóa base64 = </a:t>
            </a:r>
            <a:r>
              <a:rPr lang="en-US" smtClean="0"/>
              <a:t>dGVzdAB0ZXN0ADEyMzQ=,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aseline="0" smtClean="0"/>
              <a:t>Giải mã bản rõ mk = </a:t>
            </a:r>
            <a:r>
              <a:rPr lang="en-US" smtClean="0"/>
              <a:t>testtest1234</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baseline="0" smtClean="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baseline="0" smtClean="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aseline="0" smtClean="0"/>
              <a:t>Khi User Agent mới kết nối tới SMTP Server (ở cổng 587) và gửi lời chào EHLO thì server sẽ đưa ra một danh sách các phương thức xác thực mà nó hỗ trợ, nhưng (thường thì) không bao gồm các phương thức truyền bí mật trực tiếp.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aseline="0" smtClean="0"/>
              <a:t>Nếu phía User Agent sẽ yêu cầu thiết lập TLS (câu lệnh STARTTLS), sau đó thực hiện lệnh EHLO một lần nữa (trên nền TLS) thì server lại đưa ra một danh sách các phương thức xác thực mà nó hỗ trợ; và lần này (có thể) bao gồm cả những phương thức truyền bí mật trực tiếp.</a:t>
            </a:r>
          </a:p>
        </p:txBody>
      </p:sp>
      <p:sp>
        <p:nvSpPr>
          <p:cNvPr id="4" name="Slide Number Placeholder 3"/>
          <p:cNvSpPr>
            <a:spLocks noGrp="1"/>
          </p:cNvSpPr>
          <p:nvPr>
            <p:ph type="sldNum" sz="quarter" idx="10"/>
          </p:nvPr>
        </p:nvSpPr>
        <p:spPr/>
        <p:txBody>
          <a:bodyPr/>
          <a:lstStyle/>
          <a:p>
            <a:fld id="{391F8C0C-5812-497D-B352-B5908CC200C0}" type="slidenum">
              <a:rPr lang="ru-RU" smtClean="0"/>
              <a:t>40</a:t>
            </a:fld>
            <a:endParaRPr lang="ru-RU"/>
          </a:p>
        </p:txBody>
      </p:sp>
    </p:spTree>
    <p:extLst>
      <p:ext uri="{BB962C8B-B14F-4D97-AF65-F5344CB8AC3E}">
        <p14:creationId xmlns:p14="http://schemas.microsoft.com/office/powerpoint/2010/main" val="100977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S gửi</a:t>
            </a:r>
            <a:r>
              <a:rPr lang="en-US" baseline="0" smtClean="0"/>
              <a:t> đ/c của mình =ID_Server</a:t>
            </a:r>
          </a:p>
          <a:p>
            <a:r>
              <a:rPr lang="en-US" baseline="0" smtClean="0"/>
              <a:t>- C băm =MD5(pass+ID_Server)</a:t>
            </a:r>
          </a:p>
          <a:p>
            <a:r>
              <a:rPr lang="en-US" baseline="0" smtClean="0"/>
              <a:t>Rồi gửi username và bản băm đi</a:t>
            </a:r>
          </a:p>
          <a:p>
            <a:r>
              <a:rPr lang="en-US" baseline="0" smtClean="0"/>
              <a:t>- S sẽ kiểm tra cho phép hoặc ko</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42</a:t>
            </a:fld>
            <a:endParaRPr lang="ru-RU"/>
          </a:p>
        </p:txBody>
      </p:sp>
    </p:spTree>
    <p:extLst>
      <p:ext uri="{BB962C8B-B14F-4D97-AF65-F5344CB8AC3E}">
        <p14:creationId xmlns:p14="http://schemas.microsoft.com/office/powerpoint/2010/main" val="617112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Khi server</a:t>
            </a:r>
            <a:r>
              <a:rPr lang="vi-VN" baseline="0" smtClean="0"/>
              <a:t>B nhận email từ serverA với giá trị trường FROM là "addr@domain.com" thì nó sẽ kiểm tra bản ghi DNS của domain.com để xem serverA có quyền gửi email với domain như vậy hay không. Phần định danh (trước @) không được kiểm tra. Như thế, một người dùng hợp lệ trên domain.com có thể gửi email với bất kỳ định danh nào, trừ khi điều này bị ngăn chặn bởi chính domain.com.</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43</a:t>
            </a:fld>
            <a:endParaRPr lang="ru-RU"/>
          </a:p>
        </p:txBody>
      </p:sp>
    </p:spTree>
    <p:extLst>
      <p:ext uri="{BB962C8B-B14F-4D97-AF65-F5344CB8AC3E}">
        <p14:creationId xmlns:p14="http://schemas.microsoft.com/office/powerpoint/2010/main" val="492938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Relay – chuyển tiếp</a:t>
            </a:r>
            <a:r>
              <a:rPr lang="en-US" baseline="0" smtClean="0"/>
              <a:t> thư</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45</a:t>
            </a:fld>
            <a:endParaRPr lang="ru-RU"/>
          </a:p>
        </p:txBody>
      </p:sp>
    </p:spTree>
    <p:extLst>
      <p:ext uri="{BB962C8B-B14F-4D97-AF65-F5344CB8AC3E}">
        <p14:creationId xmlns:p14="http://schemas.microsoft.com/office/powerpoint/2010/main" val="325353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http://1.bp.blogspot.com/--__BKz3v5FE/TtzHHPl58vI/AAAAAAAAAFA/p2OHPGzphjc/s1600/public-key-encryption-example.gif</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48</a:t>
            </a:fld>
            <a:endParaRPr lang="ru-RU"/>
          </a:p>
        </p:txBody>
      </p:sp>
    </p:spTree>
    <p:extLst>
      <p:ext uri="{BB962C8B-B14F-4D97-AF65-F5344CB8AC3E}">
        <p14:creationId xmlns:p14="http://schemas.microsoft.com/office/powerpoint/2010/main" val="1631301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Giảng</a:t>
            </a:r>
            <a:r>
              <a:rPr lang="vi-VN" baseline="0" smtClean="0"/>
              <a:t> viên có thể yêu cầu sinh viên giải mã (decode) base64 để thu được những thông tin nào đó.</a:t>
            </a:r>
            <a:endParaRPr lang="en-US" baseline="0" smtClean="0"/>
          </a:p>
          <a:p>
            <a:r>
              <a:rPr lang="en-US" baseline="0" smtClean="0"/>
              <a:t>Sau khi giải mã Base64 chỉ thu được các ký tự mã hóa =&gt; vì nó đã được mã hóa bằng thuật toán mật mã.</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52</a:t>
            </a:fld>
            <a:endParaRPr lang="ru-RU"/>
          </a:p>
        </p:txBody>
      </p:sp>
    </p:spTree>
    <p:extLst>
      <p:ext uri="{BB962C8B-B14F-4D97-AF65-F5344CB8AC3E}">
        <p14:creationId xmlns:p14="http://schemas.microsoft.com/office/powerpoint/2010/main" val="36400020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mtClean="0"/>
              <a:t>Giảng</a:t>
            </a:r>
            <a:r>
              <a:rPr lang="vi-VN" baseline="0" smtClean="0"/>
              <a:t> viên có thể yêu cầu sinh viên giải mã (decode) base64 để thu được những thông tin nào đó.</a:t>
            </a:r>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53</a:t>
            </a:fld>
            <a:endParaRPr lang="ru-RU"/>
          </a:p>
        </p:txBody>
      </p:sp>
    </p:spTree>
    <p:extLst>
      <p:ext uri="{BB962C8B-B14F-4D97-AF65-F5344CB8AC3E}">
        <p14:creationId xmlns:p14="http://schemas.microsoft.com/office/powerpoint/2010/main" val="2931293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54</a:t>
            </a:fld>
            <a:endParaRPr lang="ru-RU"/>
          </a:p>
        </p:txBody>
      </p:sp>
    </p:spTree>
    <p:extLst>
      <p:ext uri="{BB962C8B-B14F-4D97-AF65-F5344CB8AC3E}">
        <p14:creationId xmlns:p14="http://schemas.microsoft.com/office/powerpoint/2010/main" val="3982623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Telnet</a:t>
            </a:r>
            <a:r>
              <a:rPr lang="en-US" baseline="0" smtClean="0"/>
              <a:t> – Tầng ứng dụng</a:t>
            </a:r>
          </a:p>
          <a:p>
            <a:r>
              <a:rPr lang="en-US" baseline="0" smtClean="0"/>
              <a:t>SSH – Tầng Transport</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56</a:t>
            </a:fld>
            <a:endParaRPr lang="ru-RU"/>
          </a:p>
        </p:txBody>
      </p:sp>
    </p:spTree>
    <p:extLst>
      <p:ext uri="{BB962C8B-B14F-4D97-AF65-F5344CB8AC3E}">
        <p14:creationId xmlns:p14="http://schemas.microsoft.com/office/powerpoint/2010/main" val="347232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6</a:t>
            </a:fld>
            <a:endParaRPr lang="ru-RU"/>
          </a:p>
        </p:txBody>
      </p:sp>
    </p:spTree>
    <p:extLst>
      <p:ext uri="{BB962C8B-B14F-4D97-AF65-F5344CB8AC3E}">
        <p14:creationId xmlns:p14="http://schemas.microsoft.com/office/powerpoint/2010/main" val="743744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"Kết</a:t>
            </a:r>
            <a:r>
              <a:rPr lang="en-US" baseline="0" smtClean="0"/>
              <a:t> quả" được hiểu là những </a:t>
            </a:r>
            <a:r>
              <a:rPr lang="en-US" b="1" baseline="0" smtClean="0"/>
              <a:t>thông điệp</a:t>
            </a:r>
            <a:r>
              <a:rPr lang="en-US" baseline="0" smtClean="0"/>
              <a:t> mà sẽ hiện lên ở terminal của người dùng nếu người dùng đang thực thi các câu lệnh trực tiếp trên máy ở xa.</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61</a:t>
            </a:fld>
            <a:endParaRPr lang="ru-RU"/>
          </a:p>
        </p:txBody>
      </p:sp>
    </p:spTree>
    <p:extLst>
      <p:ext uri="{BB962C8B-B14F-4D97-AF65-F5344CB8AC3E}">
        <p14:creationId xmlns:p14="http://schemas.microsoft.com/office/powerpoint/2010/main" val="2156800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62</a:t>
            </a:fld>
            <a:endParaRPr lang="ru-RU"/>
          </a:p>
        </p:txBody>
      </p:sp>
    </p:spTree>
    <p:extLst>
      <p:ext uri="{BB962C8B-B14F-4D97-AF65-F5344CB8AC3E}">
        <p14:creationId xmlns:p14="http://schemas.microsoft.com/office/powerpoint/2010/main" val="797779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NSLOOKUP</a:t>
            </a:r>
            <a:r>
              <a:rPr lang="en-US" baseline="0" smtClean="0"/>
              <a:t> -type=mx gmail.com</a:t>
            </a:r>
          </a:p>
          <a:p>
            <a:r>
              <a:rPr lang="en-US" baseline="0" smtClean="0"/>
              <a:t>0. telnet mail.server.com 25</a:t>
            </a:r>
          </a:p>
          <a:p>
            <a:r>
              <a:rPr lang="vi-VN" sz="1200" b="1" i="0" kern="1200" smtClean="0">
                <a:solidFill>
                  <a:schemeClr val="tx1"/>
                </a:solidFill>
                <a:effectLst/>
                <a:latin typeface="+mn-lt"/>
                <a:ea typeface="+mn-ea"/>
                <a:cs typeface="+mn-cs"/>
              </a:rPr>
              <a:t/>
            </a:r>
            <a:br>
              <a:rPr lang="vi-VN" sz="1200" b="1" i="0" kern="1200" smtClean="0">
                <a:solidFill>
                  <a:schemeClr val="tx1"/>
                </a:solidFill>
                <a:effectLst/>
                <a:latin typeface="+mn-lt"/>
                <a:ea typeface="+mn-ea"/>
                <a:cs typeface="+mn-cs"/>
              </a:rPr>
            </a:br>
            <a:r>
              <a:rPr lang="vi-VN" sz="1200" b="1" i="0" kern="1200" smtClean="0">
                <a:solidFill>
                  <a:schemeClr val="tx1"/>
                </a:solidFill>
                <a:effectLst/>
                <a:latin typeface="+mn-lt"/>
                <a:ea typeface="+mn-ea"/>
                <a:cs typeface="+mn-cs"/>
              </a:rPr>
              <a:t>Bắt đầu kết nối telnet.</a:t>
            </a:r>
            <a:r>
              <a:rPr lang="vi-VN" sz="1200" b="0" i="0" kern="1200" smtClean="0">
                <a:solidFill>
                  <a:schemeClr val="tx1"/>
                </a:solidFill>
                <a:effectLst/>
                <a:latin typeface="+mn-lt"/>
                <a:ea typeface="+mn-ea"/>
                <a:cs typeface="+mn-cs"/>
              </a:rPr>
              <a:t> Nhập </a:t>
            </a:r>
            <a:r>
              <a:rPr lang="vi-VN" smtClean="0"/>
              <a:t>telnet mail.server.com 25</a:t>
            </a:r>
            <a:r>
              <a:rPr lang="vi-VN" sz="1200" b="0" i="0" kern="1200" smtClean="0">
                <a:solidFill>
                  <a:schemeClr val="tx1"/>
                </a:solidFill>
                <a:effectLst/>
                <a:latin typeface="+mn-lt"/>
                <a:ea typeface="+mn-ea"/>
                <a:cs typeface="+mn-cs"/>
              </a:rPr>
              <a:t> vào, trong đó "mail.server.com" là tên máy chủ SMTP (giao thức truyền tải thư điện tử qua mạng Internet) của nhà cung cấp dịch vụ thư điện tử (chẳng hạn như smtp-server.austin.rr.com) và 25 là cổng (port) được sử dụng bởi dịch vụ SMTP.</a:t>
            </a:r>
            <a:endParaRPr lang="en-US" baseline="0" smtClean="0"/>
          </a:p>
          <a:p>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0_1. </a:t>
            </a:r>
            <a:r>
              <a:rPr lang="vi-VN" sz="1200" b="0" i="0" kern="1200" smtClean="0">
                <a:solidFill>
                  <a:schemeClr val="tx1"/>
                </a:solidFill>
                <a:effectLst/>
                <a:latin typeface="+mn-lt"/>
                <a:ea typeface="+mn-ea"/>
                <a:cs typeface="+mn-cs"/>
              </a:rPr>
              <a:t>Bạn sẽ nhận được phản hồi với nội dung "220 mail.server.com.”</a:t>
            </a:r>
            <a:r>
              <a:rPr lang="en-US" sz="1200" b="0" i="0" kern="1200" smtClean="0">
                <a:solidFill>
                  <a:schemeClr val="tx1"/>
                </a:solidFill>
                <a:effectLst/>
                <a:latin typeface="+mn-lt"/>
                <a:ea typeface="+mn-ea"/>
                <a:cs typeface="+mn-cs"/>
              </a:rPr>
              <a:t> (mail</a:t>
            </a:r>
            <a:r>
              <a:rPr lang="en-US" sz="1200" b="0" i="0" kern="1200" baseline="0" smtClean="0">
                <a:solidFill>
                  <a:schemeClr val="tx1"/>
                </a:solidFill>
                <a:effectLst/>
                <a:latin typeface="+mn-lt"/>
                <a:ea typeface="+mn-ea"/>
                <a:cs typeface="+mn-cs"/>
              </a:rPr>
              <a:t> server tên 125si…-gsmtp: đã sẵn sàng)</a:t>
            </a:r>
            <a:endParaRPr lang="en-US" sz="1200" b="0" i="0" kern="1200" smtClean="0">
              <a:solidFill>
                <a:schemeClr val="tx1"/>
              </a:solidFill>
              <a:effectLst/>
              <a:latin typeface="+mn-lt"/>
              <a:ea typeface="+mn-ea"/>
              <a:cs typeface="+mn-cs"/>
            </a:endParaRPr>
          </a:p>
          <a:p>
            <a:endParaRPr lang="vi-VN"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Cổng 25 là cổng dành cho hầu hết máy chủ mail, nhưng một số quản trị viên mạng thường chuyển SMTP sang cổng khác như 465 (cổng an toàn) hoặc 587 (dành cho người dùng Microsoft Outlook) </a:t>
            </a:r>
            <a:r>
              <a:rPr lang="vi-VN" sz="1200" b="0" i="0" u="none" strike="noStrike" kern="1200" baseline="30000" smtClean="0">
                <a:solidFill>
                  <a:schemeClr val="tx1"/>
                </a:solidFill>
                <a:effectLst/>
                <a:latin typeface="+mn-lt"/>
                <a:ea typeface="+mn-ea"/>
                <a:cs typeface="+mn-cs"/>
                <a:hlinkClick r:id="rId3"/>
              </a:rPr>
              <a:t>[3]</a:t>
            </a:r>
            <a:r>
              <a:rPr lang="vi-VN" sz="1200" b="0" i="0" kern="1200" smtClean="0">
                <a:solidFill>
                  <a:schemeClr val="tx1"/>
                </a:solidFill>
                <a:effectLst/>
                <a:latin typeface="+mn-lt"/>
                <a:ea typeface="+mn-ea"/>
                <a:cs typeface="+mn-cs"/>
              </a:rPr>
              <a:t>. Hãy hỏi quản trị viên (hoặc kiểm tra thông tin tài khoản) của bạn để biết cổng chính xác.</a:t>
            </a:r>
          </a:p>
          <a:p>
            <a:r>
              <a:rPr lang="vi-VN" sz="1200" b="0" i="0" kern="1200" smtClean="0">
                <a:solidFill>
                  <a:schemeClr val="tx1"/>
                </a:solidFill>
                <a:effectLst/>
                <a:latin typeface="+mn-lt"/>
                <a:ea typeface="+mn-ea"/>
                <a:cs typeface="+mn-cs"/>
              </a:rPr>
              <a:t>Nếu hệ thống báo lỗi, chẳng hạn như "Cannot connect to host on port 25" (Không thể kết nối với máy chủ trên cổng 25) nhưng bạn cam đoan rằng port 25 là cổng chính xác thì có thể là máy chủ thư điện tử đang gặp sự cố.</a:t>
            </a:r>
          </a:p>
          <a:p>
            <a:endParaRPr lang="en-US" smtClean="0"/>
          </a:p>
          <a:p>
            <a:r>
              <a:rPr lang="en-US" smtClean="0"/>
              <a:t>(người</a:t>
            </a:r>
            <a:r>
              <a:rPr lang="en-US" baseline="0" smtClean="0"/>
              <a:t> gửi ở trên cũng sử dụng gmail (google.com))</a:t>
            </a:r>
          </a:p>
          <a:p>
            <a:endParaRPr lang="en-US" smtClean="0"/>
          </a:p>
          <a:p>
            <a:r>
              <a:rPr lang="en-US" sz="1200" b="0" i="0" kern="1200" smtClean="0">
                <a:solidFill>
                  <a:schemeClr val="tx1"/>
                </a:solidFill>
                <a:effectLst/>
                <a:latin typeface="+mn-lt"/>
                <a:ea typeface="+mn-ea"/>
                <a:cs typeface="+mn-cs"/>
              </a:rPr>
              <a:t>2. </a:t>
            </a:r>
            <a:r>
              <a:rPr lang="vi-VN" sz="1200" b="0" i="0" kern="1200" smtClean="0">
                <a:solidFill>
                  <a:schemeClr val="tx1"/>
                </a:solidFill>
                <a:effectLst/>
                <a:latin typeface="+mn-lt"/>
                <a:ea typeface="+mn-ea"/>
                <a:cs typeface="+mn-cs"/>
              </a:rPr>
              <a:t>Hãy nhập </a:t>
            </a:r>
            <a:r>
              <a:rPr lang="vi-VN" smtClean="0"/>
              <a:t>HELO yourdomain.com</a:t>
            </a:r>
            <a:r>
              <a:rPr lang="vi-VN" sz="1200" b="0" i="0" kern="1200" smtClean="0">
                <a:solidFill>
                  <a:schemeClr val="tx1"/>
                </a:solidFill>
                <a:effectLst/>
                <a:latin typeface="+mn-lt"/>
                <a:ea typeface="+mn-ea"/>
                <a:cs typeface="+mn-cs"/>
              </a:rPr>
              <a:t> vào, trong đó yourdomain.com là tên miền mà bạn dùng để gửi email. </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3. </a:t>
            </a:r>
            <a:r>
              <a:rPr lang="vi-VN" sz="1200" b="1" i="0" kern="1200" smtClean="0">
                <a:solidFill>
                  <a:schemeClr val="tx1"/>
                </a:solidFill>
                <a:effectLst/>
                <a:latin typeface="+mn-lt"/>
                <a:ea typeface="+mn-ea"/>
                <a:cs typeface="+mn-cs"/>
              </a:rPr>
              <a:t>Nhập thông tin người gửi vào phần “tiêu đề”.</a:t>
            </a:r>
            <a:r>
              <a:rPr lang="vi-VN" sz="1200" b="0" i="0" kern="1200" smtClean="0">
                <a:solidFill>
                  <a:schemeClr val="tx1"/>
                </a:solidFill>
                <a:effectLst/>
                <a:latin typeface="+mn-lt"/>
                <a:ea typeface="+mn-ea"/>
                <a:cs typeface="+mn-cs"/>
              </a:rPr>
              <a:t> Nhập </a:t>
            </a:r>
            <a:r>
              <a:rPr lang="vi-VN" smtClean="0"/>
              <a:t>mail from: you@server.com</a:t>
            </a:r>
            <a:r>
              <a:rPr lang="vi-VN" sz="1200" b="0" i="0" kern="1200" smtClean="0">
                <a:solidFill>
                  <a:schemeClr val="tx1"/>
                </a:solidFill>
                <a:effectLst/>
                <a:latin typeface="+mn-lt"/>
                <a:ea typeface="+mn-ea"/>
                <a:cs typeface="+mn-cs"/>
              </a:rPr>
              <a:t> vào,</a:t>
            </a:r>
            <a:endParaRPr lang="en-US" sz="1200" b="0" i="0" kern="1200" smtClean="0">
              <a:solidFill>
                <a:schemeClr val="tx1"/>
              </a:solidFill>
              <a:effectLst/>
              <a:latin typeface="+mn-lt"/>
              <a:ea typeface="+mn-ea"/>
              <a:cs typeface="+mn-cs"/>
            </a:endParaRPr>
          </a:p>
          <a:p>
            <a:r>
              <a:rPr lang="en-US" sz="1200" b="1" i="0" kern="1200" smtClean="0">
                <a:solidFill>
                  <a:schemeClr val="tx1"/>
                </a:solidFill>
                <a:effectLst/>
                <a:latin typeface="+mn-lt"/>
                <a:ea typeface="+mn-ea"/>
                <a:cs typeface="+mn-cs"/>
              </a:rPr>
              <a:t>4. </a:t>
            </a:r>
            <a:r>
              <a:rPr lang="vi-VN" sz="1200" b="1" i="0" kern="1200" smtClean="0">
                <a:solidFill>
                  <a:schemeClr val="tx1"/>
                </a:solidFill>
                <a:effectLst/>
                <a:latin typeface="+mn-lt"/>
                <a:ea typeface="+mn-ea"/>
                <a:cs typeface="+mn-cs"/>
              </a:rPr>
              <a:t>Nhập địa chỉ email người nhận vào.</a:t>
            </a:r>
            <a:r>
              <a:rPr lang="vi-VN" sz="1200" b="0" i="0" kern="1200" smtClean="0">
                <a:solidFill>
                  <a:schemeClr val="tx1"/>
                </a:solidFill>
                <a:effectLst/>
                <a:latin typeface="+mn-lt"/>
                <a:ea typeface="+mn-ea"/>
                <a:cs typeface="+mn-cs"/>
              </a:rPr>
              <a:t> Gõ </a:t>
            </a:r>
            <a:r>
              <a:rPr lang="vi-VN" smtClean="0"/>
              <a:t>rcpt to: friend@friendsdomain.com</a:t>
            </a:r>
            <a:endParaRPr lang="en-US" smtClean="0"/>
          </a:p>
          <a:p>
            <a:r>
              <a:rPr lang="vi-VN" sz="1200" b="0" i="0" kern="1200" smtClean="0">
                <a:solidFill>
                  <a:schemeClr val="tx1"/>
                </a:solidFill>
                <a:effectLst/>
                <a:latin typeface="+mn-lt"/>
                <a:ea typeface="+mn-ea"/>
                <a:cs typeface="+mn-cs"/>
              </a:rPr>
              <a:t>Bạn sẽ nhận được thông báo dọc theo dòng trên với nội dung "250 OK – MAIL FROM you@yourdomain.com ".</a:t>
            </a:r>
            <a:r>
              <a:rPr lang="en-US" sz="1200" b="0" i="0" kern="1200" smtClean="0">
                <a:solidFill>
                  <a:schemeClr val="tx1"/>
                </a:solidFill>
                <a:effectLst/>
                <a:latin typeface="+mn-lt"/>
                <a:ea typeface="+mn-ea"/>
                <a:cs typeface="+mn-cs"/>
              </a:rPr>
              <a:t> – mail</a:t>
            </a:r>
            <a:r>
              <a:rPr lang="en-US" sz="1200" b="0" i="0" kern="1200" baseline="0" smtClean="0">
                <a:solidFill>
                  <a:schemeClr val="tx1"/>
                </a:solidFill>
                <a:effectLst/>
                <a:latin typeface="+mn-lt"/>
                <a:ea typeface="+mn-ea"/>
                <a:cs typeface="+mn-cs"/>
              </a:rPr>
              <a:t> server chấp nhận</a:t>
            </a:r>
            <a:endParaRPr lang="vi-VN"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Nếu máy báo lỗi thì địa chỉ email mà bạn đang gửi thư có thể bị chặn.</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63</a:t>
            </a:fld>
            <a:endParaRPr lang="ru-RU"/>
          </a:p>
        </p:txBody>
      </p:sp>
    </p:spTree>
    <p:extLst>
      <p:ext uri="{BB962C8B-B14F-4D97-AF65-F5344CB8AC3E}">
        <p14:creationId xmlns:p14="http://schemas.microsoft.com/office/powerpoint/2010/main" val="36685627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65</a:t>
            </a:fld>
            <a:endParaRPr lang="ru-RU"/>
          </a:p>
        </p:txBody>
      </p:sp>
    </p:spTree>
    <p:extLst>
      <p:ext uri="{BB962C8B-B14F-4D97-AF65-F5344CB8AC3E}">
        <p14:creationId xmlns:p14="http://schemas.microsoft.com/office/powerpoint/2010/main" val="2661095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SSH-2 hỗ</a:t>
            </a:r>
            <a:r>
              <a:rPr lang="vi-VN" baseline="0" smtClean="0"/>
              <a:t> trợ các hệ mật đối xứng: AES, Twofish, Serpent...</a:t>
            </a:r>
          </a:p>
          <a:p>
            <a:r>
              <a:rPr lang="vi-VN" baseline="0" smtClean="0"/>
              <a:t>[https://www.cisco.com/c/en/us/about/press/internet-protocol-journal/back-issues/table-contents-46/124-ssh.html]</a:t>
            </a:r>
            <a:endParaRPr lang="en-US" baseline="0" smtClean="0"/>
          </a:p>
          <a:p>
            <a:r>
              <a:rPr lang="en-US" baseline="0" smtClean="0"/>
              <a:t>(Như vậy, ngoài nguyên thủy xác thực dựa trên pass, nonce, timestamp, thì xác thực dựa trên public key cũng là một phương pháp xác thực khác, thực ra cũng vẫn dựa trên passphrase gần giống như mật khẩu.)</a:t>
            </a:r>
          </a:p>
          <a:p>
            <a:endParaRPr lang="en-US" baseline="0" smtClean="0"/>
          </a:p>
          <a:p>
            <a:r>
              <a:rPr lang="en-US" b="1" baseline="0" smtClean="0"/>
              <a:t>Lưu ý: việc xác thực sử dụng khóa công khai (Public key authentication) là một cách khác để định danh/nhận dạng chính mình  tới một server đăng nhập thay vì phải gõ bằng mật khẩu =&gt; cách này an toàn hơn, linh hoạt hơn nhưng khó thiết lập hơn.</a:t>
            </a:r>
          </a:p>
          <a:p>
            <a:pPr marL="171450" indent="-171450">
              <a:buFontTx/>
              <a:buChar char="-"/>
            </a:pPr>
            <a:r>
              <a:rPr lang="en-US" b="1" baseline="0" smtClean="0"/>
              <a:t>Nếu xác thực bằng mật khẩu, ta đăng nhập bằng mật khẩu, nếu server bị hack hay bị giả mạo thì attacker có thể lấy mật khẩu của ta</a:t>
            </a:r>
          </a:p>
          <a:p>
            <a:pPr marL="171450" indent="-171450">
              <a:buFontTx/>
              <a:buChar char="-"/>
            </a:pPr>
            <a:r>
              <a:rPr lang="en-US" b="1" baseline="0" smtClean="0"/>
              <a:t>Xác thực bằng khóa công khai giải quyết vấn đề này: </a:t>
            </a:r>
          </a:p>
          <a:p>
            <a:pPr marL="0" indent="0">
              <a:buFontTx/>
              <a:buNone/>
            </a:pPr>
            <a:r>
              <a:rPr lang="en-US" b="0" baseline="0" smtClean="0"/>
              <a:t>+ B1: client sinh 1 cặp khóa công khai/bí mật</a:t>
            </a:r>
          </a:p>
          <a:p>
            <a:pPr marL="0" indent="0">
              <a:buFontTx/>
              <a:buNone/>
            </a:pPr>
            <a:r>
              <a:rPr lang="en-US" b="0" baseline="0" smtClean="0"/>
              <a:t>+ B2: client copy cho Server khóa công khai của mình (với một tên cụ thể của client), có nghía là bên server phải có khóa công khai của ta</a:t>
            </a:r>
          </a:p>
          <a:p>
            <a:pPr marL="0" indent="0">
              <a:buFontTx/>
              <a:buNone/>
            </a:pPr>
            <a:r>
              <a:rPr lang="en-US" b="0" baseline="0" smtClean="0"/>
              <a:t>+ B3: Máy client phải chứa khóa bí mật (cả khóa công khai) nhưng bắt buộc phải mã hóa khóa bí mật bằng một </a:t>
            </a:r>
            <a:r>
              <a:rPr lang="en-US" b="1" baseline="0" smtClean="0"/>
              <a:t>Passphrase (cụm mật khẩu của người dùng)</a:t>
            </a:r>
          </a:p>
          <a:p>
            <a:pPr marL="0" indent="0">
              <a:buFontTx/>
              <a:buNone/>
            </a:pPr>
            <a:r>
              <a:rPr lang="en-US" b="0" baseline="0" smtClean="0"/>
              <a:t>+ B4:Quá trình xác thực được thực hiện như sau</a:t>
            </a:r>
          </a:p>
          <a:p>
            <a:pPr marL="0" indent="0">
              <a:buFontTx/>
              <a:buNone/>
            </a:pPr>
            <a:r>
              <a:rPr lang="en-US" b="0" baseline="0" smtClean="0"/>
              <a:t>    * Client yêu cầu xác thực tới server</a:t>
            </a:r>
          </a:p>
          <a:p>
            <a:pPr marL="0" indent="0">
              <a:buFontTx/>
              <a:buNone/>
            </a:pPr>
            <a:r>
              <a:rPr lang="en-US" b="0" baseline="0" smtClean="0"/>
              <a:t>    * Server yêu cầu Client hãy chứng minh mình là ai?</a:t>
            </a:r>
          </a:p>
          <a:p>
            <a:pPr marL="0" indent="0">
              <a:buFontTx/>
              <a:buNone/>
            </a:pPr>
            <a:r>
              <a:rPr lang="en-US" b="0" baseline="0" smtClean="0"/>
              <a:t>    * Máy client (WinSCP) sẽ tự động lấy private key dạng rõ để tạo một </a:t>
            </a:r>
            <a:r>
              <a:rPr lang="en-US" b="1" baseline="0" smtClean="0"/>
              <a:t>chữ ký số </a:t>
            </a:r>
            <a:r>
              <a:rPr lang="en-US" b="0" baseline="0" smtClean="0"/>
              <a:t>của client gửi sagn cho server </a:t>
            </a:r>
          </a:p>
          <a:p>
            <a:pPr marL="0" indent="0">
              <a:buFontTx/>
              <a:buNone/>
            </a:pPr>
            <a:r>
              <a:rPr lang="en-US" b="0" baseline="0" smtClean="0"/>
              <a:t>    * Server sẽ dùng khóa công khai của client để kiểm tra chữ ký =&gt; cho phép xác thực / hay không</a:t>
            </a:r>
          </a:p>
          <a:p>
            <a:pPr marL="171450" indent="-171450">
              <a:buFont typeface="Symbol"/>
              <a:buChar char="Þ"/>
            </a:pPr>
            <a:r>
              <a:rPr lang="en-US" b="1" smtClean="0"/>
              <a:t>TH này</a:t>
            </a:r>
            <a:r>
              <a:rPr lang="en-US" b="1" baseline="0" smtClean="0"/>
              <a:t> nếu server bị hack thì chỉ nhận được khóa công khai và chữ ký (mà chữ ký không thể giả mạo được)</a:t>
            </a:r>
          </a:p>
          <a:p>
            <a:pPr marL="171450" indent="-171450">
              <a:buFont typeface="Symbol"/>
              <a:buChar char="Þ"/>
            </a:pPr>
            <a:r>
              <a:rPr lang="en-US" b="1" baseline="0" smtClean="0"/>
              <a:t>Nhược: </a:t>
            </a:r>
          </a:p>
          <a:p>
            <a:pPr marL="0" indent="0">
              <a:buFont typeface="Symbol"/>
              <a:buNone/>
            </a:pPr>
            <a:r>
              <a:rPr lang="en-US" b="1" baseline="0" smtClean="0"/>
              <a:t>+Máy client có thể bị hack, nếu private key ko được mã hóa =&gt; sẽ bị trộm =&gt; hacker có thể giả mạo người dùng =&gt; giải pháp: mã khóa khóa private bằng passphrase</a:t>
            </a:r>
          </a:p>
          <a:p>
            <a:pPr marL="0" marR="0" indent="0" algn="l" defTabSz="914400" rtl="0" eaLnBrk="1" fontAlgn="auto" latinLnBrk="0" hangingPunct="1">
              <a:lnSpc>
                <a:spcPct val="100000"/>
              </a:lnSpc>
              <a:spcBef>
                <a:spcPts val="0"/>
              </a:spcBef>
              <a:spcAft>
                <a:spcPts val="0"/>
              </a:spcAft>
              <a:buClrTx/>
              <a:buSzTx/>
              <a:buFont typeface="Symbol"/>
              <a:buNone/>
              <a:tabLst/>
              <a:defRPr/>
            </a:pPr>
            <a:r>
              <a:rPr lang="en-US" b="0" baseline="0" smtClean="0"/>
              <a:t>gõ vào (thay vì password thì là passphrase dài hơn rất nhiều)</a:t>
            </a:r>
          </a:p>
          <a:p>
            <a:pPr marL="0" marR="0" indent="0" algn="l" defTabSz="914400" rtl="0" eaLnBrk="1" fontAlgn="auto" latinLnBrk="0" hangingPunct="1">
              <a:lnSpc>
                <a:spcPct val="100000"/>
              </a:lnSpc>
              <a:spcBef>
                <a:spcPts val="0"/>
              </a:spcBef>
              <a:spcAft>
                <a:spcPts val="0"/>
              </a:spcAft>
              <a:buClrTx/>
              <a:buSzTx/>
              <a:buFont typeface="Symbol"/>
              <a:buNone/>
              <a:tabLst/>
              <a:defRPr/>
            </a:pPr>
            <a:r>
              <a:rPr lang="en-US" b="0" baseline="0" smtClean="0"/>
              <a:t>* Máy client (WinSCP) sẽ giải mã khóa bí mật của client bằng passphrase, sau đó dùng khóa bí mật này tạo ra một </a:t>
            </a:r>
            <a:r>
              <a:rPr lang="en-US" b="1" baseline="0" smtClean="0"/>
              <a:t>chữ ký </a:t>
            </a:r>
            <a:r>
              <a:rPr lang="en-US" b="0" baseline="0" smtClean="0"/>
              <a:t>cho client gửi sang server.</a:t>
            </a:r>
          </a:p>
          <a:p>
            <a:pPr marL="0" marR="0" indent="0" algn="l" defTabSz="914400" rtl="0" eaLnBrk="1" fontAlgn="auto" latinLnBrk="0" hangingPunct="1">
              <a:lnSpc>
                <a:spcPct val="100000"/>
              </a:lnSpc>
              <a:spcBef>
                <a:spcPts val="0"/>
              </a:spcBef>
              <a:spcAft>
                <a:spcPts val="0"/>
              </a:spcAft>
              <a:buClrTx/>
              <a:buSzTx/>
              <a:buFont typeface="Symbol"/>
              <a:buNone/>
              <a:tabLst/>
              <a:defRPr/>
            </a:pPr>
            <a:endParaRPr lang="en-US" b="0" baseline="0" smtClean="0"/>
          </a:p>
          <a:p>
            <a:pPr marL="0" indent="0">
              <a:buFont typeface="Symbol"/>
              <a:buNone/>
            </a:pPr>
            <a:endParaRPr lang="en-US" b="1" baseline="0" smtClean="0"/>
          </a:p>
          <a:p>
            <a:pPr marL="0" indent="0">
              <a:buFont typeface="Symbol"/>
              <a:buNone/>
            </a:pPr>
            <a:r>
              <a:rPr lang="en-US" b="1" baseline="0" smtClean="0"/>
              <a:t>+ Người dùng phải nhớ và gõ passphrase dài hơn mật khẩu nhiều =&gt; ko thuận tiện bằng việc nhớ mật khẩu</a:t>
            </a:r>
          </a:p>
          <a:p>
            <a:pPr marL="171450" indent="-171450">
              <a:buFont typeface="Symbol"/>
              <a:buChar char="Þ"/>
            </a:pPr>
            <a:r>
              <a:rPr lang="en-US" b="1" baseline="0" smtClean="0"/>
              <a:t>GP: </a:t>
            </a:r>
            <a:r>
              <a:rPr lang="en-US" b="0" baseline="0" smtClean="0"/>
              <a:t>dùng một </a:t>
            </a:r>
            <a:r>
              <a:rPr lang="en-US" b="1" baseline="0" smtClean="0"/>
              <a:t>authentication agent </a:t>
            </a:r>
            <a:r>
              <a:rPr lang="en-US" b="0" baseline="0" smtClean="0"/>
              <a:t>gọi là</a:t>
            </a:r>
            <a:r>
              <a:rPr lang="en-US" b="1" baseline="0" smtClean="0"/>
              <a:t> Pageant, khi khởi động chương trình này ta sẽ gõ vào passphrase (một lần), lúc đó Pageant đã giải mã được private key của client, mỗi lần xác thực với server,  WinSCP sẽ sinh ra một chữ ký khác nhau cho client và gửi cho server</a:t>
            </a:r>
          </a:p>
          <a:p>
            <a:pPr marL="171450" indent="-171450">
              <a:buFont typeface="Symbol"/>
              <a:buChar char="Þ"/>
            </a:pPr>
            <a:endParaRPr lang="en-US" b="1" baseline="0" smtClean="0"/>
          </a:p>
          <a:p>
            <a:pPr marL="171450" indent="-171450">
              <a:buFont typeface="Symbol"/>
              <a:buChar char="Þ"/>
            </a:pPr>
            <a:r>
              <a:rPr lang="en-US" sz="1200" b="0" i="0" kern="1200" smtClean="0">
                <a:solidFill>
                  <a:schemeClr val="tx1"/>
                </a:solidFill>
                <a:effectLst/>
                <a:latin typeface="+mn-lt"/>
                <a:ea typeface="+mn-ea"/>
                <a:cs typeface="+mn-cs"/>
              </a:rPr>
              <a:t>To generate a key pair, use the </a:t>
            </a:r>
            <a:r>
              <a:rPr lang="en-US" sz="1200" b="0" i="0" u="none" strike="noStrike" kern="1200" smtClean="0">
                <a:solidFill>
                  <a:schemeClr val="tx1"/>
                </a:solidFill>
                <a:effectLst/>
                <a:latin typeface="+mn-lt"/>
                <a:ea typeface="+mn-ea"/>
                <a:cs typeface="+mn-cs"/>
                <a:hlinkClick r:id="rId3"/>
              </a:rPr>
              <a:t>PuTTYgen</a:t>
            </a:r>
            <a:r>
              <a:rPr lang="en-US" sz="1200" b="0" i="0" kern="1200" smtClean="0">
                <a:solidFill>
                  <a:schemeClr val="tx1"/>
                </a:solidFill>
                <a:effectLst/>
                <a:latin typeface="+mn-lt"/>
                <a:ea typeface="+mn-ea"/>
                <a:cs typeface="+mn-cs"/>
              </a:rPr>
              <a:t> application.</a:t>
            </a:r>
            <a:endParaRPr lang="en-US" b="1" baseline="0" smtClean="0"/>
          </a:p>
          <a:p>
            <a:pPr marL="0" indent="0">
              <a:buFont typeface="Symbol"/>
              <a:buNone/>
            </a:pPr>
            <a:endParaRPr lang="en-US" b="1" baseline="0" smtClean="0"/>
          </a:p>
          <a:p>
            <a:pPr marL="0" indent="0">
              <a:buFont typeface="Symbol"/>
              <a:buNone/>
            </a:pPr>
            <a:r>
              <a:rPr lang="en-US" b="1" baseline="0" smtClean="0"/>
              <a:t>Nguồn: </a:t>
            </a:r>
            <a:r>
              <a:rPr lang="en-US" smtClean="0">
                <a:hlinkClick r:id="rId4"/>
              </a:rPr>
              <a:t>https://winscp.net/eng/docs/public_key</a:t>
            </a:r>
            <a:endParaRPr lang="en-US" b="1"/>
          </a:p>
        </p:txBody>
      </p:sp>
      <p:sp>
        <p:nvSpPr>
          <p:cNvPr id="4" name="Slide Number Placeholder 3"/>
          <p:cNvSpPr>
            <a:spLocks noGrp="1"/>
          </p:cNvSpPr>
          <p:nvPr>
            <p:ph type="sldNum" sz="quarter" idx="10"/>
          </p:nvPr>
        </p:nvSpPr>
        <p:spPr/>
        <p:txBody>
          <a:bodyPr/>
          <a:lstStyle/>
          <a:p>
            <a:fld id="{391F8C0C-5812-497D-B352-B5908CC200C0}" type="slidenum">
              <a:rPr lang="ru-RU" smtClean="0"/>
              <a:t>67</a:t>
            </a:fld>
            <a:endParaRPr lang="ru-RU"/>
          </a:p>
        </p:txBody>
      </p:sp>
    </p:spTree>
    <p:extLst>
      <p:ext uri="{BB962C8B-B14F-4D97-AF65-F5344CB8AC3E}">
        <p14:creationId xmlns:p14="http://schemas.microsoft.com/office/powerpoint/2010/main" val="4576983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https://en.wikipedia.org/wiki/Secure_Shell#Standards_documentation</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68</a:t>
            </a:fld>
            <a:endParaRPr lang="ru-RU"/>
          </a:p>
        </p:txBody>
      </p:sp>
    </p:spTree>
    <p:extLst>
      <p:ext uri="{BB962C8B-B14F-4D97-AF65-F5344CB8AC3E}">
        <p14:creationId xmlns:p14="http://schemas.microsoft.com/office/powerpoint/2010/main" val="2117627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Forward secrecy(FS)</a:t>
            </a:r>
            <a:r>
              <a:rPr lang="en-US" baseline="0" smtClean="0"/>
              <a:t> = </a:t>
            </a:r>
            <a:r>
              <a:rPr lang="en-US" sz="1200" b="0" i="0" kern="1200" smtClean="0">
                <a:solidFill>
                  <a:schemeClr val="tx1"/>
                </a:solidFill>
                <a:effectLst/>
                <a:latin typeface="+mn-lt"/>
                <a:ea typeface="+mn-ea"/>
                <a:cs typeface="+mn-cs"/>
              </a:rPr>
              <a:t>perfect </a:t>
            </a:r>
            <a:r>
              <a:rPr lang="en-US" sz="1200" b="1" i="0" kern="1200" smtClean="0">
                <a:solidFill>
                  <a:schemeClr val="tx1"/>
                </a:solidFill>
                <a:effectLst/>
                <a:latin typeface="+mn-lt"/>
                <a:ea typeface="+mn-ea"/>
                <a:cs typeface="+mn-cs"/>
              </a:rPr>
              <a:t>forward secrecy</a:t>
            </a:r>
            <a:r>
              <a:rPr lang="en-US" sz="1200" b="0" i="0" kern="1200" smtClean="0">
                <a:solidFill>
                  <a:schemeClr val="tx1"/>
                </a:solidFill>
                <a:effectLst/>
                <a:latin typeface="+mn-lt"/>
                <a:ea typeface="+mn-ea"/>
                <a:cs typeface="+mn-cs"/>
              </a:rPr>
              <a:t> (PFS): an toàn</a:t>
            </a:r>
            <a:r>
              <a:rPr lang="en-US" sz="1200" b="0" i="0" kern="1200" baseline="0" smtClean="0">
                <a:solidFill>
                  <a:schemeClr val="tx1"/>
                </a:solidFill>
                <a:effectLst/>
                <a:latin typeface="+mn-lt"/>
                <a:ea typeface="+mn-ea"/>
                <a:cs typeface="+mn-cs"/>
              </a:rPr>
              <a:t> về phía trước</a:t>
            </a:r>
          </a:p>
          <a:p>
            <a:r>
              <a:rPr lang="en-US" smtClean="0"/>
              <a:t>l</a:t>
            </a:r>
            <a:r>
              <a:rPr lang="vi-VN" smtClean="0"/>
              <a:t>à một tính năng của các giao thức thỏa thuận khóa</a:t>
            </a:r>
            <a:r>
              <a:rPr lang="en-US" smtClean="0"/>
              <a:t>:</a:t>
            </a:r>
            <a:r>
              <a:rPr lang="vi-VN" smtClean="0"/>
              <a:t> mang lại sự đảm bảo rằng các khóa phiên </a:t>
            </a:r>
            <a:r>
              <a:rPr lang="en-US" smtClean="0"/>
              <a:t>(session</a:t>
            </a:r>
            <a:r>
              <a:rPr lang="en-US" baseline="0" smtClean="0"/>
              <a:t> key) </a:t>
            </a:r>
            <a:r>
              <a:rPr lang="vi-VN" smtClean="0"/>
              <a:t>sẽ không bị xâm phạm ngay cả khi khóa riêng của máy chủ bị xâm phạm</a:t>
            </a:r>
            <a:r>
              <a:rPr lang="en-US" smtClean="0"/>
              <a:t> (private</a:t>
            </a:r>
            <a:r>
              <a:rPr lang="en-US" baseline="0" smtClean="0"/>
              <a:t> key).</a:t>
            </a:r>
          </a:p>
          <a:p>
            <a:r>
              <a:rPr lang="en-US" smtClean="0"/>
              <a:t>FS </a:t>
            </a:r>
            <a:r>
              <a:rPr lang="vi-VN" smtClean="0"/>
              <a:t>bảo vệ các phiên trong quá khứ chống lại sự xâm phạm của các khóa </a:t>
            </a:r>
            <a:r>
              <a:rPr lang="en-US" smtClean="0"/>
              <a:t>bí</a:t>
            </a:r>
            <a:r>
              <a:rPr lang="en-US" baseline="0" smtClean="0"/>
              <a:t> mật </a:t>
            </a:r>
            <a:r>
              <a:rPr lang="vi-VN" smtClean="0"/>
              <a:t>hoặc mật khẩu trong tương lai.</a:t>
            </a:r>
            <a:endParaRPr lang="en-US" smtClean="0"/>
          </a:p>
          <a:p>
            <a:r>
              <a:rPr lang="en-US" smtClean="0"/>
              <a:t>FS bảo vệ thêm dữ liệu trên lớp transport</a:t>
            </a:r>
            <a:r>
              <a:rPr lang="en-US" baseline="0" smtClean="0"/>
              <a:t> </a:t>
            </a:r>
            <a:r>
              <a:rPr lang="en-US" smtClean="0"/>
              <a:t>của mạng mà sử dụng các giao thức SSL / TLS phổ biến, bao gồm OpenSS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70</a:t>
            </a:fld>
            <a:endParaRPr lang="ru-RU"/>
          </a:p>
        </p:txBody>
      </p:sp>
    </p:spTree>
    <p:extLst>
      <p:ext uri="{BB962C8B-B14F-4D97-AF65-F5344CB8AC3E}">
        <p14:creationId xmlns:p14="http://schemas.microsoft.com/office/powerpoint/2010/main" val="3342512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71</a:t>
            </a:fld>
            <a:endParaRPr lang="ru-RU"/>
          </a:p>
        </p:txBody>
      </p:sp>
    </p:spTree>
    <p:extLst>
      <p:ext uri="{BB962C8B-B14F-4D97-AF65-F5344CB8AC3E}">
        <p14:creationId xmlns:p14="http://schemas.microsoft.com/office/powerpoint/2010/main" val="21342385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72</a:t>
            </a:fld>
            <a:endParaRPr lang="ru-RU"/>
          </a:p>
        </p:txBody>
      </p:sp>
    </p:spTree>
    <p:extLst>
      <p:ext uri="{BB962C8B-B14F-4D97-AF65-F5344CB8AC3E}">
        <p14:creationId xmlns:p14="http://schemas.microsoft.com/office/powerpoint/2010/main" val="3115111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73</a:t>
            </a:fld>
            <a:endParaRPr lang="ru-RU"/>
          </a:p>
        </p:txBody>
      </p:sp>
    </p:spTree>
    <p:extLst>
      <p:ext uri="{BB962C8B-B14F-4D97-AF65-F5344CB8AC3E}">
        <p14:creationId xmlns:p14="http://schemas.microsoft.com/office/powerpoint/2010/main" val="2710070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Lưu</a:t>
            </a:r>
            <a:r>
              <a:rPr lang="en-US" baseline="0" smtClean="0"/>
              <a:t> ý: có 2 phương thức</a:t>
            </a:r>
          </a:p>
          <a:p>
            <a:r>
              <a:rPr lang="en-US" baseline="0" smtClean="0"/>
              <a:t>Get – lấy tham số qua URL</a:t>
            </a:r>
          </a:p>
          <a:p>
            <a:r>
              <a:rPr lang="en-US" baseline="0" smtClean="0"/>
              <a:t>PoP – lấy tham số qua Form</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9</a:t>
            </a:fld>
            <a:endParaRPr lang="ru-RU"/>
          </a:p>
        </p:txBody>
      </p:sp>
    </p:spTree>
    <p:extLst>
      <p:ext uri="{BB962C8B-B14F-4D97-AF65-F5344CB8AC3E}">
        <p14:creationId xmlns:p14="http://schemas.microsoft.com/office/powerpoint/2010/main" val="4263705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74</a:t>
            </a:fld>
            <a:endParaRPr lang="ru-RU"/>
          </a:p>
        </p:txBody>
      </p:sp>
    </p:spTree>
    <p:extLst>
      <p:ext uri="{BB962C8B-B14F-4D97-AF65-F5344CB8AC3E}">
        <p14:creationId xmlns:p14="http://schemas.microsoft.com/office/powerpoint/2010/main" val="142990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Các</a:t>
            </a:r>
            <a:r>
              <a:rPr lang="en-US" baseline="0" smtClean="0"/>
              <a:t> giao thức tầng Transport thông thường như: TCP, UDP – ko phải giao thức an toàn nên ko thể hỗ trợ được</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13</a:t>
            </a:fld>
            <a:endParaRPr lang="ru-RU"/>
          </a:p>
        </p:txBody>
      </p:sp>
    </p:spTree>
    <p:extLst>
      <p:ext uri="{BB962C8B-B14F-4D97-AF65-F5344CB8AC3E}">
        <p14:creationId xmlns:p14="http://schemas.microsoft.com/office/powerpoint/2010/main" val="1505117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14</a:t>
            </a:fld>
            <a:endParaRPr lang="ru-RU"/>
          </a:p>
        </p:txBody>
      </p:sp>
    </p:spTree>
    <p:extLst>
      <p:ext uri="{BB962C8B-B14F-4D97-AF65-F5344CB8AC3E}">
        <p14:creationId xmlns:p14="http://schemas.microsoft.com/office/powerpoint/2010/main" val="1191985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mtClean="0"/>
              <a:t>Trình</a:t>
            </a:r>
            <a:r>
              <a:rPr lang="en-US" baseline="0" smtClean="0"/>
              <a:t> bày sơ lược quá trình gửi/nhận thư</a:t>
            </a:r>
          </a:p>
          <a:p>
            <a:pPr marL="171450" indent="-171450">
              <a:buFont typeface="Arial" panose="020B0604020202020204" pitchFamily="34" charset="0"/>
              <a:buChar char="•"/>
            </a:pPr>
            <a:r>
              <a:rPr lang="en-US" baseline="0" smtClean="0"/>
              <a:t>Một phần mềm email client sẽ bao gồm chức năng của: UA, MTA Client, MAA Client và quản lý hộp thư cục bộ (offline)</a:t>
            </a:r>
          </a:p>
          <a:p>
            <a:pPr marL="171450" indent="-171450">
              <a:buFont typeface="Arial" panose="020B0604020202020204" pitchFamily="34" charset="0"/>
              <a:buChar char="•"/>
            </a:pPr>
            <a:r>
              <a:rPr lang="en-US" smtClean="0"/>
              <a:t>Một</a:t>
            </a:r>
            <a:r>
              <a:rPr lang="en-US" baseline="0" smtClean="0"/>
              <a:t> phần mềm email server sẽ có:</a:t>
            </a:r>
          </a:p>
          <a:p>
            <a:pPr marL="628650" lvl="1" indent="-171450">
              <a:buFont typeface="Arial" panose="020B0604020202020204" pitchFamily="34" charset="0"/>
              <a:buChar char="•"/>
            </a:pPr>
            <a:r>
              <a:rPr lang="en-US" baseline="0" smtClean="0"/>
              <a:t>MTA Server để nhận email được gửi đi từ User-Sender hoặc từ máy chủ thư khác</a:t>
            </a:r>
          </a:p>
          <a:p>
            <a:pPr marL="628650" lvl="1" indent="-171450">
              <a:buFont typeface="Arial" panose="020B0604020202020204" pitchFamily="34" charset="0"/>
              <a:buChar char="•"/>
            </a:pPr>
            <a:r>
              <a:rPr lang="en-US" baseline="0" smtClean="0"/>
              <a:t>MTA Client để chuyển tiếp email của User-Sender tới máy chủ thư khác (của User-Receiver)</a:t>
            </a:r>
          </a:p>
          <a:p>
            <a:pPr marL="628650" lvl="1" indent="-171450">
              <a:buFont typeface="Arial" panose="020B0604020202020204" pitchFamily="34" charset="0"/>
              <a:buChar char="•"/>
            </a:pPr>
            <a:r>
              <a:rPr lang="en-US" baseline="0" smtClean="0"/>
              <a:t>MAA Server để cho phép User-Receiver nhận thư về</a:t>
            </a:r>
          </a:p>
          <a:p>
            <a:pPr marL="171450" lvl="0" indent="-171450">
              <a:buFont typeface="Arial" panose="020B0604020202020204" pitchFamily="34" charset="0"/>
              <a:buChar char="•"/>
            </a:pPr>
            <a:r>
              <a:rPr lang="en-US" baseline="0" smtClean="0"/>
              <a:t>Trong thực tế sử dụng, người ta phân biệt nhiều loại Mail Agent hơn. Xem: https://wikipedia.org/Email_agent_(infrastructure)</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18</a:t>
            </a:fld>
            <a:endParaRPr lang="ru-RU"/>
          </a:p>
        </p:txBody>
      </p:sp>
    </p:spTree>
    <p:extLst>
      <p:ext uri="{BB962C8B-B14F-4D97-AF65-F5344CB8AC3E}">
        <p14:creationId xmlns:p14="http://schemas.microsoft.com/office/powerpoint/2010/main" val="1580316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POP3 is deficient in several ways. It does not allow the user to organize her mail on the server; the user cannot have different folders on the server. (Of course, the user can create folders on her own computer.) In addition, POP3 does not allow the user to partially check the contents of the mail before downloading.</a:t>
            </a:r>
          </a:p>
          <a:p>
            <a:r>
              <a:rPr lang="en-US" sz="1200" kern="1200" smtClean="0">
                <a:solidFill>
                  <a:schemeClr val="tx1"/>
                </a:solidFill>
                <a:effectLst/>
                <a:latin typeface="+mn-lt"/>
                <a:ea typeface="+mn-ea"/>
                <a:cs typeface="+mn-cs"/>
              </a:rPr>
              <a:t>IMAP4 provides the following extra functions:</a:t>
            </a:r>
          </a:p>
          <a:p>
            <a:r>
              <a:rPr lang="en-US" sz="1200" kern="1200" smtClean="0">
                <a:solidFill>
                  <a:schemeClr val="tx1"/>
                </a:solidFill>
                <a:effectLst/>
                <a:latin typeface="+mn-lt"/>
                <a:ea typeface="+mn-ea"/>
                <a:cs typeface="+mn-cs"/>
              </a:rPr>
              <a:t>❑ A user can check the e-mail header prior to downloading.</a:t>
            </a:r>
          </a:p>
          <a:p>
            <a:r>
              <a:rPr lang="en-US" sz="1200" kern="1200" smtClean="0">
                <a:solidFill>
                  <a:schemeClr val="tx1"/>
                </a:solidFill>
                <a:effectLst/>
                <a:latin typeface="+mn-lt"/>
                <a:ea typeface="+mn-ea"/>
                <a:cs typeface="+mn-cs"/>
              </a:rPr>
              <a:t>❑ A user can search the contents of the e-mail for a specific string of characters prior to downloading.</a:t>
            </a:r>
          </a:p>
          <a:p>
            <a:r>
              <a:rPr lang="en-US" sz="1200" kern="1200" smtClean="0">
                <a:solidFill>
                  <a:schemeClr val="tx1"/>
                </a:solidFill>
                <a:effectLst/>
                <a:latin typeface="+mn-lt"/>
                <a:ea typeface="+mn-ea"/>
                <a:cs typeface="+mn-cs"/>
              </a:rPr>
              <a:t>❑ A user can partially download e-mail. This is especially useful if bandwidth is limited and the e-mail contains multimedia with high bandwidth requirements.</a:t>
            </a:r>
          </a:p>
          <a:p>
            <a:r>
              <a:rPr lang="en-US" sz="1200" kern="1200" smtClean="0">
                <a:solidFill>
                  <a:schemeClr val="tx1"/>
                </a:solidFill>
                <a:effectLst/>
                <a:latin typeface="+mn-lt"/>
                <a:ea typeface="+mn-ea"/>
                <a:cs typeface="+mn-cs"/>
              </a:rPr>
              <a:t>❑ A user can create, delete, or rename mailboxes on the mail server.</a:t>
            </a:r>
          </a:p>
          <a:p>
            <a:r>
              <a:rPr lang="en-US" sz="1200" kern="1200" smtClean="0">
                <a:solidFill>
                  <a:schemeClr val="tx1"/>
                </a:solidFill>
                <a:effectLst/>
                <a:latin typeface="+mn-lt"/>
                <a:ea typeface="+mn-ea"/>
                <a:cs typeface="+mn-cs"/>
              </a:rPr>
              <a:t>❑ A user can create a hierarchy of mailboxes in a folder for e-mail storage.</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19</a:t>
            </a:fld>
            <a:endParaRPr lang="ru-RU"/>
          </a:p>
        </p:txBody>
      </p:sp>
    </p:spTree>
    <p:extLst>
      <p:ext uri="{BB962C8B-B14F-4D97-AF65-F5344CB8AC3E}">
        <p14:creationId xmlns:p14="http://schemas.microsoft.com/office/powerpoint/2010/main" val="3744750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Yêu</a:t>
            </a:r>
            <a:r>
              <a:rPr lang="en-US" baseline="0" smtClean="0"/>
              <a:t> cầu/phản hồi.</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20</a:t>
            </a:fld>
            <a:endParaRPr lang="ru-RU"/>
          </a:p>
        </p:txBody>
      </p:sp>
    </p:spTree>
    <p:extLst>
      <p:ext uri="{BB962C8B-B14F-4D97-AF65-F5344CB8AC3E}">
        <p14:creationId xmlns:p14="http://schemas.microsoft.com/office/powerpoint/2010/main" val="4290282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Mục lục phụ. Không tiêu đề">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762000"/>
            <a:ext cx="8610600" cy="5334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82208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99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êu đề 2 dòng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447800"/>
            <a:ext cx="9144000" cy="5410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02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2 dòng">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405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7" r:id="rId3"/>
    <p:sldLayoutId id="2147483668" r:id="rId4"/>
    <p:sldLayoutId id="2147483666" r:id="rId5"/>
    <p:sldLayoutId id="2147483654" r:id="rId6"/>
    <p:sldLayoutId id="2147483655" r:id="rId7"/>
    <p:sldLayoutId id="2147483656" r:id="rId8"/>
    <p:sldLayoutId id="2147483657" r:id="rId9"/>
    <p:sldLayoutId id="2147483658" r:id="rId10"/>
    <p:sldLayoutId id="2147483661" r:id="rId11"/>
    <p:sldLayoutId id="2147483662" r:id="rId12"/>
    <p:sldLayoutId id="2147483663" r:id="rId13"/>
    <p:sldLayoutId id="2147483664" r:id="rId14"/>
    <p:sldLayoutId id="2147483665" r:id="rId15"/>
    <p:sldLayoutId id="2147483650" r:id="rId16"/>
    <p:sldLayoutId id="2147483659" r:id="rId17"/>
    <p:sldLayoutId id="2147483653" r:id="rId18"/>
    <p:sldLayoutId id="2147483669" r:id="rId19"/>
    <p:sldLayoutId id="2147483670" r:id="rId20"/>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2.bin"/><Relationship Id="rId2" Type="http://schemas.openxmlformats.org/officeDocument/2006/relationships/slideLayout" Target="../slideLayouts/slideLayout19.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0.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8.xml"/><Relationship Id="rId1" Type="http://schemas.openxmlformats.org/officeDocument/2006/relationships/slideLayout" Target="../slideLayouts/slideLayout1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9.xml"/><Relationship Id="rId1" Type="http://schemas.openxmlformats.org/officeDocument/2006/relationships/slideLayout" Target="../slideLayouts/slideLayout19.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9.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9.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dirty="0" smtClean="0"/>
              <a:t>GIAO THỨC AN TOÀN MẠNG</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smtClean="0"/>
              <a:t>Bài </a:t>
            </a:r>
            <a:r>
              <a:rPr lang="en-US" dirty="0" smtClean="0"/>
              <a:t>3.1</a:t>
            </a:r>
            <a:r>
              <a:rPr lang="vi-VN" dirty="0" smtClean="0"/>
              <a:t>. Vấn đề an toàn ở tầng ứng dụng</a:t>
            </a:r>
          </a:p>
        </p:txBody>
      </p:sp>
      <p:sp>
        <p:nvSpPr>
          <p:cNvPr id="4" name="TextBox 3"/>
          <p:cNvSpPr txBox="1"/>
          <p:nvPr/>
        </p:nvSpPr>
        <p:spPr>
          <a:xfrm>
            <a:off x="-228600" y="76200"/>
            <a:ext cx="5257800" cy="1200329"/>
          </a:xfrm>
          <a:prstGeom prst="rect">
            <a:avLst/>
          </a:prstGeom>
          <a:noFill/>
        </p:spPr>
        <p:txBody>
          <a:bodyPr wrap="square" rtlCol="0">
            <a:spAutoFit/>
          </a:bodyPr>
          <a:lstStyle/>
          <a:p>
            <a:pPr algn="ctr"/>
            <a:r>
              <a:rPr lang="en-US" sz="2400" b="1" dirty="0" err="1" smtClean="0">
                <a:latin typeface="Arial" pitchFamily="34" charset="0"/>
                <a:cs typeface="Arial" pitchFamily="34" charset="0"/>
              </a:rPr>
              <a:t>HỌC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VIỆN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KỸ</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THUẬT</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MẬT</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MÃ</a:t>
            </a:r>
            <a:endParaRPr lang="en-US" sz="2400" b="1" dirty="0" smtClean="0">
              <a:latin typeface="Arial" pitchFamily="34" charset="0"/>
              <a:cs typeface="Arial" pitchFamily="34" charset="0"/>
            </a:endParaRPr>
          </a:p>
          <a:p>
            <a:pPr algn="ctr"/>
            <a:r>
              <a:rPr lang="en-US" sz="2400" b="1" dirty="0" err="1" smtClean="0">
                <a:latin typeface="Arial" pitchFamily="34" charset="0"/>
                <a:cs typeface="Arial" pitchFamily="34" charset="0"/>
              </a:rPr>
              <a:t>KHOA</a:t>
            </a:r>
            <a:r>
              <a:rPr lang="en-US" sz="2400" b="1" dirty="0" smtClean="0">
                <a:latin typeface="Arial" pitchFamily="34" charset="0"/>
                <a:cs typeface="Arial" pitchFamily="34" charset="0"/>
              </a:rPr>
              <a:t> AN </a:t>
            </a:r>
            <a:r>
              <a:rPr lang="en-US" sz="2400" b="1" dirty="0" err="1" smtClean="0">
                <a:latin typeface="Arial" pitchFamily="34" charset="0"/>
                <a:cs typeface="Arial" pitchFamily="34" charset="0"/>
              </a:rPr>
              <a:t>TOÀN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THÔNG</a:t>
            </a:r>
            <a:r>
              <a:rPr lang="en-US" sz="2400" b="1" dirty="0" smtClean="0">
                <a:latin typeface="Arial" pitchFamily="34" charset="0"/>
                <a:cs typeface="Arial" pitchFamily="34" charset="0"/>
              </a:rPr>
              <a:t> TIN</a:t>
            </a:r>
          </a:p>
          <a:p>
            <a:pPr algn="ctr"/>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HTTP Response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pic>
        <p:nvPicPr>
          <p:cNvPr id="2" name="Picture 1"/>
          <p:cNvPicPr>
            <a:picLocks noChangeAspect="1"/>
          </p:cNvPicPr>
          <p:nvPr/>
        </p:nvPicPr>
        <p:blipFill>
          <a:blip r:embed="rId2"/>
          <a:stretch>
            <a:fillRect/>
          </a:stretch>
        </p:blipFill>
        <p:spPr>
          <a:xfrm>
            <a:off x="76200" y="752476"/>
            <a:ext cx="8974948" cy="5572124"/>
          </a:xfrm>
          <a:prstGeom prst="rect">
            <a:avLst/>
          </a:prstGeom>
        </p:spPr>
      </p:pic>
    </p:spTree>
    <p:extLst>
      <p:ext uri="{BB962C8B-B14F-4D97-AF65-F5344CB8AC3E}">
        <p14:creationId xmlns:p14="http://schemas.microsoft.com/office/powerpoint/2010/main" val="10535923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HTTP Request và Response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11</a:t>
            </a:fld>
            <a:endParaRPr lang="ru-RU" dirty="0"/>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192444" y="685800"/>
            <a:ext cx="8805927" cy="6092800"/>
          </a:xfrm>
          <a:prstGeom prst="rect">
            <a:avLst/>
          </a:prstGeom>
        </p:spPr>
      </p:pic>
    </p:spTree>
    <p:extLst>
      <p:ext uri="{BB962C8B-B14F-4D97-AF65-F5344CB8AC3E}">
        <p14:creationId xmlns:p14="http://schemas.microsoft.com/office/powerpoint/2010/main" val="35580164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fontScale="92500"/>
          </a:bodyPr>
          <a:lstStyle/>
          <a:p>
            <a:r>
              <a:rPr lang="vi-VN" smtClean="0"/>
              <a:t>Client không thể xác thực Server</a:t>
            </a:r>
          </a:p>
          <a:p>
            <a:r>
              <a:rPr lang="vi-VN" smtClean="0"/>
              <a:t>Client có thể được xác thực bởi</a:t>
            </a:r>
          </a:p>
          <a:p>
            <a:pPr lvl="1"/>
            <a:r>
              <a:rPr lang="vi-VN" smtClean="0"/>
              <a:t>Web Server: Basic, Digest... nhưng hiếm khi được sử dụng</a:t>
            </a:r>
          </a:p>
          <a:p>
            <a:pPr lvl="1"/>
            <a:r>
              <a:rPr lang="vi-VN" smtClean="0"/>
              <a:t>Web Application: username/password (KHÔNG thuộc phạm vi giao thức HTTP)</a:t>
            </a:r>
          </a:p>
          <a:p>
            <a:r>
              <a:rPr lang="vi-VN" smtClean="0"/>
              <a:t>Ngoài một vài cơ chế xác thực, HTTP không cung cấp dịch vụ an toàn nào khác (bí mật, toàn vẹn).</a:t>
            </a:r>
          </a:p>
          <a:p>
            <a:pPr marL="0" indent="0">
              <a:buNone/>
            </a:pPr>
            <a:r>
              <a:rPr lang="vi-VN" smtClean="0">
                <a:sym typeface="Wingdings" panose="05000000000000000000" pitchFamily="2" charset="2"/>
              </a:rPr>
              <a:t> </a:t>
            </a:r>
            <a:r>
              <a:rPr lang="vi-VN" smtClean="0"/>
              <a:t>Cần </a:t>
            </a:r>
            <a:r>
              <a:rPr lang="en-US" smtClean="0"/>
              <a:t>hỗ trợ của </a:t>
            </a:r>
            <a:r>
              <a:rPr lang="vi-VN" smtClean="0"/>
              <a:t>giao thức an toàn ở lớp dưới!</a:t>
            </a:r>
            <a:endParaRPr lang="en-US"/>
          </a:p>
        </p:txBody>
      </p:sp>
      <p:sp>
        <p:nvSpPr>
          <p:cNvPr id="2" name="Title 1"/>
          <p:cNvSpPr>
            <a:spLocks noGrp="1"/>
          </p:cNvSpPr>
          <p:nvPr>
            <p:ph type="title"/>
          </p:nvPr>
        </p:nvSpPr>
        <p:spPr/>
        <p:txBody>
          <a:bodyPr/>
          <a:lstStyle/>
          <a:p>
            <a:r>
              <a:rPr lang="vi-VN" smtClean="0"/>
              <a:t>HTTP: Vấn đề an toàn</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12</a:t>
            </a:fld>
            <a:endParaRPr lang="ru-RU" dirty="0"/>
          </a:p>
        </p:txBody>
      </p:sp>
    </p:spTree>
    <p:extLst>
      <p:ext uri="{BB962C8B-B14F-4D97-AF65-F5344CB8AC3E}">
        <p14:creationId xmlns:p14="http://schemas.microsoft.com/office/powerpoint/2010/main" val="31826581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smtClean="0"/>
              <a:t>TLS: Transport Layer Security</a:t>
            </a:r>
            <a:br>
              <a:rPr lang="vi-VN" smtClean="0"/>
            </a:br>
            <a:r>
              <a:rPr lang="vi-VN" smtClean="0"/>
              <a:t>(chi tiết ở bài kế tiếp)</a:t>
            </a:r>
          </a:p>
          <a:p>
            <a:r>
              <a:rPr lang="vi-VN" smtClean="0"/>
              <a:t>HTTPS = HTTP over TLS</a:t>
            </a:r>
          </a:p>
          <a:p>
            <a:r>
              <a:rPr lang="vi-VN" smtClean="0"/>
              <a:t>Sử dụng TLS</a:t>
            </a:r>
          </a:p>
          <a:p>
            <a:pPr lvl="1"/>
            <a:r>
              <a:rPr lang="vi-VN" smtClean="0"/>
              <a:t>Kích hoạt TLS trước khi bắt đầu HTTP</a:t>
            </a:r>
          </a:p>
          <a:p>
            <a:pPr lvl="1"/>
            <a:r>
              <a:rPr lang="vi-VN"/>
              <a:t>Gọi TLS như là một dịch vụ tùy </a:t>
            </a:r>
            <a:r>
              <a:rPr lang="vi-VN" smtClean="0"/>
              <a:t>chọn (</a:t>
            </a:r>
            <a:r>
              <a:rPr lang="vi-VN"/>
              <a:t>Alternative Services)</a:t>
            </a:r>
            <a:r>
              <a:rPr lang="vi-VN" smtClean="0"/>
              <a:t> </a:t>
            </a:r>
            <a:r>
              <a:rPr lang="vi-VN"/>
              <a:t>của </a:t>
            </a:r>
            <a:r>
              <a:rPr lang="vi-VN" smtClean="0"/>
              <a:t>HTTP:</a:t>
            </a:r>
          </a:p>
          <a:p>
            <a:pPr lvl="2"/>
            <a:r>
              <a:rPr lang="vi-VN" smtClean="0"/>
              <a:t>RFC </a:t>
            </a:r>
            <a:r>
              <a:rPr lang="vi-VN"/>
              <a:t>7838: HTTP Alternative </a:t>
            </a:r>
            <a:r>
              <a:rPr lang="vi-VN" smtClean="0"/>
              <a:t>Services</a:t>
            </a:r>
          </a:p>
          <a:p>
            <a:pPr lvl="2"/>
            <a:r>
              <a:rPr lang="vi-VN"/>
              <a:t>RFC 8164: Opportunistic Security for HTTP/2</a:t>
            </a:r>
            <a:endParaRPr lang="en-US"/>
          </a:p>
        </p:txBody>
      </p:sp>
      <p:sp>
        <p:nvSpPr>
          <p:cNvPr id="3" name="Title 2"/>
          <p:cNvSpPr>
            <a:spLocks noGrp="1"/>
          </p:cNvSpPr>
          <p:nvPr>
            <p:ph type="title"/>
          </p:nvPr>
        </p:nvSpPr>
        <p:spPr/>
        <p:txBody>
          <a:bodyPr/>
          <a:lstStyle/>
          <a:p>
            <a:r>
              <a:rPr lang="vi-VN" smtClean="0"/>
              <a:t>"Giao thức an toàn lớp dưới"</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spTree>
    <p:extLst>
      <p:ext uri="{BB962C8B-B14F-4D97-AF65-F5344CB8AC3E}">
        <p14:creationId xmlns:p14="http://schemas.microsoft.com/office/powerpoint/2010/main" val="20730536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546733104"/>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62049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562004863"/>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15</a:t>
            </a:fld>
            <a:endParaRPr lang="ru-RU" dirty="0"/>
          </a:p>
        </p:txBody>
      </p:sp>
    </p:spTree>
    <p:extLst>
      <p:ext uri="{BB962C8B-B14F-4D97-AF65-F5344CB8AC3E}">
        <p14:creationId xmlns:p14="http://schemas.microsoft.com/office/powerpoint/2010/main" val="25557422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1952606037"/>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16</a:t>
            </a:fld>
            <a:endParaRPr lang="ru-RU" dirty="0"/>
          </a:p>
        </p:txBody>
      </p:sp>
    </p:spTree>
    <p:extLst>
      <p:ext uri="{BB962C8B-B14F-4D97-AF65-F5344CB8AC3E}">
        <p14:creationId xmlns:p14="http://schemas.microsoft.com/office/powerpoint/2010/main" val="3468075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6200" y="1160463"/>
            <a:ext cx="4876800" cy="2878137"/>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ct val="40000"/>
              </a:spcBef>
              <a:buFont typeface="Wingdings" pitchFamily="2" charset="2"/>
              <a:buNone/>
            </a:pPr>
            <a:r>
              <a:rPr lang="en-US" sz="2400" smtClean="0">
                <a:latin typeface="Times New Roman" pitchFamily="18" charset="0"/>
                <a:cs typeface="Times New Roman" pitchFamily="18" charset="0"/>
              </a:rPr>
              <a:t>1) Alice sử dụng UA soạn thư, đ/c gửi tới “to”: bob@yahoo.com.</a:t>
            </a:r>
          </a:p>
          <a:p>
            <a:pPr>
              <a:lnSpc>
                <a:spcPct val="90000"/>
              </a:lnSpc>
              <a:spcBef>
                <a:spcPct val="40000"/>
              </a:spcBef>
              <a:buFont typeface="Wingdings" pitchFamily="2" charset="2"/>
              <a:buNone/>
            </a:pPr>
            <a:r>
              <a:rPr lang="en-US" sz="2400" smtClean="0">
                <a:latin typeface="Times New Roman" pitchFamily="18" charset="0"/>
                <a:cs typeface="Times New Roman" pitchFamily="18" charset="0"/>
              </a:rPr>
              <a:t>2) Alice’s UA gửi thư đến mail server của Alice,.</a:t>
            </a:r>
          </a:p>
          <a:p>
            <a:pPr>
              <a:lnSpc>
                <a:spcPct val="90000"/>
              </a:lnSpc>
              <a:spcBef>
                <a:spcPct val="40000"/>
              </a:spcBef>
              <a:buFont typeface="Wingdings" pitchFamily="2" charset="2"/>
              <a:buNone/>
            </a:pPr>
            <a:r>
              <a:rPr lang="en-US" sz="2400" smtClean="0">
                <a:latin typeface="Times New Roman" pitchFamily="18" charset="0"/>
                <a:cs typeface="Times New Roman" pitchFamily="18" charset="0"/>
              </a:rPr>
              <a:t>3) Mail server của Alice đưa bức </a:t>
            </a:r>
            <a:r>
              <a:rPr lang="en-US" sz="2400">
                <a:latin typeface="Times New Roman" pitchFamily="18" charset="0"/>
                <a:cs typeface="Times New Roman" pitchFamily="18" charset="0"/>
              </a:rPr>
              <a:t>thư </a:t>
            </a:r>
            <a:r>
              <a:rPr lang="en-US" sz="2400" smtClean="0">
                <a:latin typeface="Times New Roman" pitchFamily="18" charset="0"/>
                <a:cs typeface="Times New Roman" pitchFamily="18" charset="0"/>
              </a:rPr>
              <a:t>xếp </a:t>
            </a:r>
            <a:r>
              <a:rPr lang="en-US" sz="2400">
                <a:latin typeface="Times New Roman" pitchFamily="18" charset="0"/>
                <a:cs typeface="Times New Roman" pitchFamily="18" charset="0"/>
              </a:rPr>
              <a:t>vào hàng đợi (message queue)</a:t>
            </a:r>
            <a:r>
              <a:rPr lang="en-US" sz="2400" smtClean="0">
                <a:latin typeface="Times New Roman" pitchFamily="18" charset="0"/>
                <a:cs typeface="Times New Roman" pitchFamily="18" charset="0"/>
              </a:rPr>
              <a:t>.</a:t>
            </a:r>
            <a:endParaRPr lang="en-US" sz="2400">
              <a:latin typeface="Times New Roman" pitchFamily="18" charset="0"/>
              <a:cs typeface="Times New Roman" pitchFamily="18" charset="0"/>
            </a:endParaRPr>
          </a:p>
        </p:txBody>
      </p:sp>
      <p:sp>
        <p:nvSpPr>
          <p:cNvPr id="4" name="Rectangle 4"/>
          <p:cNvSpPr txBox="1">
            <a:spLocks noChangeArrowheads="1"/>
          </p:cNvSpPr>
          <p:nvPr/>
        </p:nvSpPr>
        <p:spPr>
          <a:xfrm>
            <a:off x="4953000" y="1135063"/>
            <a:ext cx="4038600" cy="2827337"/>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ct val="40000"/>
              </a:spcBef>
              <a:buFont typeface="Wingdings" pitchFamily="2" charset="2"/>
              <a:buNone/>
            </a:pPr>
            <a:r>
              <a:rPr lang="en-US" sz="2400" smtClean="0">
                <a:latin typeface="Times New Roman" pitchFamily="18" charset="0"/>
                <a:cs typeface="Times New Roman" pitchFamily="18" charset="0"/>
              </a:rPr>
              <a:t>4) Mail server của Alice </a:t>
            </a:r>
            <a:r>
              <a:rPr lang="en-US" sz="2400">
                <a:latin typeface="Times New Roman" pitchFamily="18" charset="0"/>
                <a:cs typeface="Times New Roman" pitchFamily="18" charset="0"/>
              </a:rPr>
              <a:t>mở liên kết TCP tới mail server của Bob </a:t>
            </a:r>
            <a:r>
              <a:rPr lang="en-US" sz="2400" smtClean="0">
                <a:latin typeface="Times New Roman" pitchFamily="18" charset="0"/>
                <a:cs typeface="Times New Roman" pitchFamily="18" charset="0"/>
              </a:rPr>
              <a:t>và gửi thư qua liên kết TCP.</a:t>
            </a:r>
          </a:p>
          <a:p>
            <a:pPr>
              <a:lnSpc>
                <a:spcPct val="90000"/>
              </a:lnSpc>
              <a:spcBef>
                <a:spcPct val="40000"/>
              </a:spcBef>
              <a:buFont typeface="Wingdings" pitchFamily="2" charset="2"/>
              <a:buNone/>
            </a:pPr>
            <a:r>
              <a:rPr lang="en-US" sz="2400" smtClean="0">
                <a:latin typeface="Times New Roman" pitchFamily="18" charset="0"/>
                <a:cs typeface="Times New Roman" pitchFamily="18" charset="0"/>
              </a:rPr>
              <a:t>5) Mail server của Bob cất thư nhận được vào hòm thư của Bob.</a:t>
            </a:r>
          </a:p>
          <a:p>
            <a:pPr>
              <a:lnSpc>
                <a:spcPct val="90000"/>
              </a:lnSpc>
              <a:spcBef>
                <a:spcPct val="40000"/>
              </a:spcBef>
              <a:buFont typeface="Wingdings" pitchFamily="2" charset="2"/>
              <a:buNone/>
            </a:pPr>
            <a:r>
              <a:rPr lang="en-US" sz="2400" smtClean="0">
                <a:latin typeface="Times New Roman" pitchFamily="18" charset="0"/>
                <a:cs typeface="Times New Roman" pitchFamily="18" charset="0"/>
              </a:rPr>
              <a:t>6) Bob dùng UA để lấy thư từ server về rồi đọc thư.</a:t>
            </a:r>
            <a:endParaRPr lang="en-US">
              <a:latin typeface="Times New Roman" pitchFamily="18" charset="0"/>
              <a:cs typeface="Times New Roman" pitchFamily="18" charset="0"/>
            </a:endParaRPr>
          </a:p>
        </p:txBody>
      </p:sp>
      <p:grpSp>
        <p:nvGrpSpPr>
          <p:cNvPr id="5" name="Group 78"/>
          <p:cNvGrpSpPr>
            <a:grpSpLocks/>
          </p:cNvGrpSpPr>
          <p:nvPr/>
        </p:nvGrpSpPr>
        <p:grpSpPr bwMode="auto">
          <a:xfrm>
            <a:off x="403225" y="4343400"/>
            <a:ext cx="8066088" cy="1555750"/>
            <a:chOff x="254" y="2803"/>
            <a:chExt cx="5081" cy="980"/>
          </a:xfrm>
        </p:grpSpPr>
        <p:grpSp>
          <p:nvGrpSpPr>
            <p:cNvPr id="6" name="Group 5"/>
            <p:cNvGrpSpPr>
              <a:grpSpLocks/>
            </p:cNvGrpSpPr>
            <p:nvPr/>
          </p:nvGrpSpPr>
          <p:grpSpPr bwMode="auto">
            <a:xfrm>
              <a:off x="800" y="3189"/>
              <a:ext cx="447" cy="443"/>
              <a:chOff x="4337" y="290"/>
              <a:chExt cx="447" cy="443"/>
            </a:xfrm>
          </p:grpSpPr>
          <p:graphicFrame>
            <p:nvGraphicFramePr>
              <p:cNvPr id="75" name="Object 6"/>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094" name="Clip" r:id="rId3" imgW="1305000" imgH="1085760" progId="MS_ClipArt_Gallery.2">
                      <p:embed/>
                    </p:oleObj>
                  </mc:Choice>
                  <mc:Fallback>
                    <p:oleObj name="Clip" r:id="rId3" imgW="1305000" imgH="10857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6" name="Group 7"/>
              <p:cNvGrpSpPr>
                <a:grpSpLocks/>
              </p:cNvGrpSpPr>
              <p:nvPr/>
            </p:nvGrpSpPr>
            <p:grpSpPr bwMode="auto">
              <a:xfrm>
                <a:off x="4337" y="367"/>
                <a:ext cx="447" cy="366"/>
                <a:chOff x="4189" y="817"/>
                <a:chExt cx="521" cy="366"/>
              </a:xfrm>
            </p:grpSpPr>
            <p:sp>
              <p:nvSpPr>
                <p:cNvPr id="77" name="Rectangle 8"/>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Text Box 9"/>
                <p:cNvSpPr txBox="1">
                  <a:spLocks noChangeArrowheads="1"/>
                </p:cNvSpPr>
                <p:nvPr/>
              </p:nvSpPr>
              <p:spPr bwMode="auto">
                <a:xfrm>
                  <a:off x="4189" y="817"/>
                  <a:ext cx="521"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a:latin typeface="Comic Sans MS" pitchFamily="66" charset="0"/>
                    </a:rPr>
                    <a:t>user</a:t>
                  </a:r>
                </a:p>
                <a:p>
                  <a:pPr algn="ctr"/>
                  <a:r>
                    <a:rPr lang="en-US" sz="1600">
                      <a:latin typeface="Comic Sans MS" pitchFamily="66" charset="0"/>
                    </a:rPr>
                    <a:t>agent</a:t>
                  </a:r>
                  <a:endParaRPr lang="en-US" sz="2400">
                    <a:latin typeface="Times New Roman" pitchFamily="18" charset="0"/>
                  </a:endParaRPr>
                </a:p>
              </p:txBody>
            </p:sp>
          </p:grpSp>
        </p:grpSp>
        <p:grpSp>
          <p:nvGrpSpPr>
            <p:cNvPr id="7" name="Group 10"/>
            <p:cNvGrpSpPr>
              <a:grpSpLocks/>
            </p:cNvGrpSpPr>
            <p:nvPr/>
          </p:nvGrpSpPr>
          <p:grpSpPr bwMode="auto">
            <a:xfrm>
              <a:off x="1761" y="2837"/>
              <a:ext cx="518" cy="946"/>
              <a:chOff x="3484" y="2522"/>
              <a:chExt cx="518" cy="946"/>
            </a:xfrm>
          </p:grpSpPr>
          <p:grpSp>
            <p:nvGrpSpPr>
              <p:cNvPr id="50" name="Group 11"/>
              <p:cNvGrpSpPr>
                <a:grpSpLocks/>
              </p:cNvGrpSpPr>
              <p:nvPr/>
            </p:nvGrpSpPr>
            <p:grpSpPr bwMode="auto">
              <a:xfrm>
                <a:off x="3631" y="2522"/>
                <a:ext cx="224" cy="588"/>
                <a:chOff x="4180" y="783"/>
                <a:chExt cx="150" cy="307"/>
              </a:xfrm>
            </p:grpSpPr>
            <p:sp>
              <p:nvSpPr>
                <p:cNvPr id="67" name="AutoShape 1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Rectangle 1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Rectangle 1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AutoShape 1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1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1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Rectangle 1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Rectangle 19"/>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 name="Group 20"/>
              <p:cNvGrpSpPr>
                <a:grpSpLocks/>
              </p:cNvGrpSpPr>
              <p:nvPr/>
            </p:nvGrpSpPr>
            <p:grpSpPr bwMode="auto">
              <a:xfrm>
                <a:off x="3484" y="2807"/>
                <a:ext cx="518" cy="661"/>
                <a:chOff x="4288" y="2627"/>
                <a:chExt cx="518" cy="661"/>
              </a:xfrm>
            </p:grpSpPr>
            <p:sp>
              <p:nvSpPr>
                <p:cNvPr id="52" name="Rectangle 21"/>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Text Box 22"/>
                <p:cNvSpPr txBox="1">
                  <a:spLocks noChangeArrowheads="1"/>
                </p:cNvSpPr>
                <p:nvPr/>
              </p:nvSpPr>
              <p:spPr bwMode="auto">
                <a:xfrm>
                  <a:off x="4288" y="2627"/>
                  <a:ext cx="504"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a:latin typeface="Comic Sans MS" pitchFamily="66" charset="0"/>
                    </a:rPr>
                    <a:t>mail</a:t>
                  </a:r>
                </a:p>
                <a:p>
                  <a:pPr algn="ctr"/>
                  <a:r>
                    <a:rPr lang="en-US" sz="1600">
                      <a:latin typeface="Comic Sans MS" pitchFamily="66" charset="0"/>
                    </a:rPr>
                    <a:t>server</a:t>
                  </a:r>
                  <a:endParaRPr lang="en-US" sz="2400">
                    <a:latin typeface="Times New Roman" pitchFamily="18" charset="0"/>
                  </a:endParaRPr>
                </a:p>
              </p:txBody>
            </p:sp>
            <p:sp>
              <p:nvSpPr>
                <p:cNvPr id="54" name="Rectangle 2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24"/>
                <p:cNvSpPr>
                  <a:spLocks noChangeShapeType="1"/>
                </p:cNvSpPr>
                <p:nvPr/>
              </p:nvSpPr>
              <p:spPr bwMode="auto">
                <a:xfrm>
                  <a:off x="4369" y="3034"/>
                  <a:ext cx="0" cy="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25"/>
                <p:cNvSpPr>
                  <a:spLocks noChangeShapeType="1"/>
                </p:cNvSpPr>
                <p:nvPr/>
              </p:nvSpPr>
              <p:spPr bwMode="auto">
                <a:xfrm>
                  <a:off x="4478" y="3033"/>
                  <a:ext cx="0" cy="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26"/>
                <p:cNvSpPr>
                  <a:spLocks noChangeShapeType="1"/>
                </p:cNvSpPr>
                <p:nvPr/>
              </p:nvSpPr>
              <p:spPr bwMode="auto">
                <a:xfrm>
                  <a:off x="4533" y="3035"/>
                  <a:ext cx="0" cy="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27"/>
                <p:cNvSpPr>
                  <a:spLocks noChangeShapeType="1"/>
                </p:cNvSpPr>
                <p:nvPr/>
              </p:nvSpPr>
              <p:spPr bwMode="auto">
                <a:xfrm>
                  <a:off x="4590" y="3033"/>
                  <a:ext cx="0" cy="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8"/>
                <p:cNvSpPr>
                  <a:spLocks noChangeShapeType="1"/>
                </p:cNvSpPr>
                <p:nvPr/>
              </p:nvSpPr>
              <p:spPr bwMode="auto">
                <a:xfrm>
                  <a:off x="4651" y="3033"/>
                  <a:ext cx="0" cy="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29"/>
                <p:cNvSpPr>
                  <a:spLocks noChangeShapeType="1"/>
                </p:cNvSpPr>
                <p:nvPr/>
              </p:nvSpPr>
              <p:spPr bwMode="auto">
                <a:xfrm>
                  <a:off x="4707" y="3033"/>
                  <a:ext cx="0" cy="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30"/>
                <p:cNvSpPr>
                  <a:spLocks noChangeShapeType="1"/>
                </p:cNvSpPr>
                <p:nvPr/>
              </p:nvSpPr>
              <p:spPr bwMode="auto">
                <a:xfrm>
                  <a:off x="4422" y="3034"/>
                  <a:ext cx="0" cy="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Rectangle 3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Rectangle 3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Rectangle 3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Rectangle 3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Rectangle 3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pic>
          <p:nvPicPr>
            <p:cNvPr id="8" name="Picture 36" descr="Ali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 y="3226"/>
              <a:ext cx="354" cy="4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7" descr="Bo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9" y="3166"/>
              <a:ext cx="426" cy="435"/>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38"/>
            <p:cNvGrpSpPr>
              <a:grpSpLocks/>
            </p:cNvGrpSpPr>
            <p:nvPr/>
          </p:nvGrpSpPr>
          <p:grpSpPr bwMode="auto">
            <a:xfrm>
              <a:off x="3141" y="2803"/>
              <a:ext cx="518" cy="946"/>
              <a:chOff x="3484" y="2522"/>
              <a:chExt cx="518" cy="946"/>
            </a:xfrm>
          </p:grpSpPr>
          <p:grpSp>
            <p:nvGrpSpPr>
              <p:cNvPr id="25" name="Group 39"/>
              <p:cNvGrpSpPr>
                <a:grpSpLocks/>
              </p:cNvGrpSpPr>
              <p:nvPr/>
            </p:nvGrpSpPr>
            <p:grpSpPr bwMode="auto">
              <a:xfrm>
                <a:off x="3631" y="2522"/>
                <a:ext cx="224" cy="588"/>
                <a:chOff x="4180" y="783"/>
                <a:chExt cx="150" cy="307"/>
              </a:xfrm>
            </p:grpSpPr>
            <p:sp>
              <p:nvSpPr>
                <p:cNvPr id="42" name="AutoShape 40"/>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Rectangle 41"/>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44"/>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45"/>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Rectangle 47"/>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 name="Group 48"/>
              <p:cNvGrpSpPr>
                <a:grpSpLocks/>
              </p:cNvGrpSpPr>
              <p:nvPr/>
            </p:nvGrpSpPr>
            <p:grpSpPr bwMode="auto">
              <a:xfrm>
                <a:off x="3484" y="2807"/>
                <a:ext cx="518" cy="661"/>
                <a:chOff x="4288" y="2627"/>
                <a:chExt cx="518" cy="661"/>
              </a:xfrm>
            </p:grpSpPr>
            <p:sp>
              <p:nvSpPr>
                <p:cNvPr id="27" name="Rectangle 49"/>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50"/>
                <p:cNvSpPr txBox="1">
                  <a:spLocks noChangeArrowheads="1"/>
                </p:cNvSpPr>
                <p:nvPr/>
              </p:nvSpPr>
              <p:spPr bwMode="auto">
                <a:xfrm>
                  <a:off x="4288" y="2627"/>
                  <a:ext cx="504"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a:latin typeface="Comic Sans MS" pitchFamily="66" charset="0"/>
                    </a:rPr>
                    <a:t>mail</a:t>
                  </a:r>
                </a:p>
                <a:p>
                  <a:pPr algn="ctr"/>
                  <a:r>
                    <a:rPr lang="en-US" sz="1600">
                      <a:latin typeface="Comic Sans MS" pitchFamily="66" charset="0"/>
                    </a:rPr>
                    <a:t>server</a:t>
                  </a:r>
                  <a:endParaRPr lang="en-US" sz="2400">
                    <a:latin typeface="Times New Roman" pitchFamily="18" charset="0"/>
                  </a:endParaRPr>
                </a:p>
              </p:txBody>
            </p:sp>
            <p:sp>
              <p:nvSpPr>
                <p:cNvPr id="29" name="Rectangle 51"/>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52"/>
                <p:cNvSpPr>
                  <a:spLocks noChangeShapeType="1"/>
                </p:cNvSpPr>
                <p:nvPr/>
              </p:nvSpPr>
              <p:spPr bwMode="auto">
                <a:xfrm>
                  <a:off x="4369" y="3034"/>
                  <a:ext cx="0" cy="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53"/>
                <p:cNvSpPr>
                  <a:spLocks noChangeShapeType="1"/>
                </p:cNvSpPr>
                <p:nvPr/>
              </p:nvSpPr>
              <p:spPr bwMode="auto">
                <a:xfrm>
                  <a:off x="4478" y="3033"/>
                  <a:ext cx="0" cy="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54"/>
                <p:cNvSpPr>
                  <a:spLocks noChangeShapeType="1"/>
                </p:cNvSpPr>
                <p:nvPr/>
              </p:nvSpPr>
              <p:spPr bwMode="auto">
                <a:xfrm>
                  <a:off x="4533" y="3035"/>
                  <a:ext cx="0" cy="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55"/>
                <p:cNvSpPr>
                  <a:spLocks noChangeShapeType="1"/>
                </p:cNvSpPr>
                <p:nvPr/>
              </p:nvSpPr>
              <p:spPr bwMode="auto">
                <a:xfrm>
                  <a:off x="4590" y="3033"/>
                  <a:ext cx="0" cy="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56"/>
                <p:cNvSpPr>
                  <a:spLocks noChangeShapeType="1"/>
                </p:cNvSpPr>
                <p:nvPr/>
              </p:nvSpPr>
              <p:spPr bwMode="auto">
                <a:xfrm>
                  <a:off x="4651" y="3033"/>
                  <a:ext cx="0" cy="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57"/>
                <p:cNvSpPr>
                  <a:spLocks noChangeShapeType="1"/>
                </p:cNvSpPr>
                <p:nvPr/>
              </p:nvSpPr>
              <p:spPr bwMode="auto">
                <a:xfrm>
                  <a:off x="4707" y="3033"/>
                  <a:ext cx="0" cy="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58"/>
                <p:cNvSpPr>
                  <a:spLocks noChangeShapeType="1"/>
                </p:cNvSpPr>
                <p:nvPr/>
              </p:nvSpPr>
              <p:spPr bwMode="auto">
                <a:xfrm>
                  <a:off x="4422" y="3034"/>
                  <a:ext cx="0" cy="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Rectangle 59"/>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Rectangle 60"/>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Rectangle 61"/>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Rectangle 62"/>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Rectangle 63"/>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1" name="Group 64"/>
            <p:cNvGrpSpPr>
              <a:grpSpLocks/>
            </p:cNvGrpSpPr>
            <p:nvPr/>
          </p:nvGrpSpPr>
          <p:grpSpPr bwMode="auto">
            <a:xfrm>
              <a:off x="4296" y="3116"/>
              <a:ext cx="447" cy="443"/>
              <a:chOff x="4337" y="290"/>
              <a:chExt cx="447" cy="443"/>
            </a:xfrm>
          </p:grpSpPr>
          <p:graphicFrame>
            <p:nvGraphicFramePr>
              <p:cNvPr id="21" name="Object 65"/>
              <p:cNvGraphicFramePr>
                <a:graphicFrameLocks noChangeAspect="1"/>
              </p:cNvGraphicFramePr>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1095" name="Clip" r:id="rId7" imgW="1305000" imgH="1085760" progId="MS_ClipArt_Gallery.2">
                      <p:embed/>
                    </p:oleObj>
                  </mc:Choice>
                  <mc:Fallback>
                    <p:oleObj name="Clip" r:id="rId7" imgW="1305000" imgH="10857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8" y="290"/>
                            <a:ext cx="39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 name="Group 66"/>
              <p:cNvGrpSpPr>
                <a:grpSpLocks/>
              </p:cNvGrpSpPr>
              <p:nvPr/>
            </p:nvGrpSpPr>
            <p:grpSpPr bwMode="auto">
              <a:xfrm>
                <a:off x="4337" y="367"/>
                <a:ext cx="447" cy="366"/>
                <a:chOff x="4189" y="817"/>
                <a:chExt cx="521" cy="366"/>
              </a:xfrm>
            </p:grpSpPr>
            <p:sp>
              <p:nvSpPr>
                <p:cNvPr id="23" name="Rectangle 67"/>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Text Box 68"/>
                <p:cNvSpPr txBox="1">
                  <a:spLocks noChangeArrowheads="1"/>
                </p:cNvSpPr>
                <p:nvPr/>
              </p:nvSpPr>
              <p:spPr bwMode="auto">
                <a:xfrm>
                  <a:off x="4189" y="817"/>
                  <a:ext cx="521"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a:latin typeface="Comic Sans MS" pitchFamily="66" charset="0"/>
                    </a:rPr>
                    <a:t>user</a:t>
                  </a:r>
                </a:p>
                <a:p>
                  <a:pPr algn="ctr"/>
                  <a:r>
                    <a:rPr lang="en-US" sz="1600">
                      <a:latin typeface="Comic Sans MS" pitchFamily="66" charset="0"/>
                    </a:rPr>
                    <a:t>agent</a:t>
                  </a:r>
                  <a:endParaRPr lang="en-US" sz="2400">
                    <a:latin typeface="Times New Roman" pitchFamily="18" charset="0"/>
                  </a:endParaRPr>
                </a:p>
              </p:txBody>
            </p:sp>
          </p:grpSp>
        </p:grpSp>
        <p:sp>
          <p:nvSpPr>
            <p:cNvPr id="12" name="Line 69"/>
            <p:cNvSpPr>
              <a:spLocks noChangeShapeType="1"/>
            </p:cNvSpPr>
            <p:nvPr/>
          </p:nvSpPr>
          <p:spPr bwMode="auto">
            <a:xfrm>
              <a:off x="1215" y="3461"/>
              <a:ext cx="562" cy="92"/>
            </a:xfrm>
            <a:prstGeom prst="line">
              <a:avLst/>
            </a:prstGeom>
            <a:noFill/>
            <a:ln w="127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70"/>
            <p:cNvSpPr>
              <a:spLocks noChangeShapeType="1"/>
            </p:cNvSpPr>
            <p:nvPr/>
          </p:nvSpPr>
          <p:spPr bwMode="auto">
            <a:xfrm>
              <a:off x="2277" y="3546"/>
              <a:ext cx="869" cy="138"/>
            </a:xfrm>
            <a:prstGeom prst="line">
              <a:avLst/>
            </a:prstGeom>
            <a:noFill/>
            <a:ln w="127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71"/>
            <p:cNvSpPr>
              <a:spLocks noChangeShapeType="1"/>
            </p:cNvSpPr>
            <p:nvPr/>
          </p:nvSpPr>
          <p:spPr bwMode="auto">
            <a:xfrm flipV="1">
              <a:off x="3661" y="3407"/>
              <a:ext cx="647" cy="269"/>
            </a:xfrm>
            <a:prstGeom prst="line">
              <a:avLst/>
            </a:prstGeom>
            <a:noFill/>
            <a:ln w="127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72"/>
            <p:cNvSpPr>
              <a:spLocks noChangeArrowheads="1"/>
            </p:cNvSpPr>
            <p:nvPr/>
          </p:nvSpPr>
          <p:spPr bwMode="auto">
            <a:xfrm>
              <a:off x="908" y="3068"/>
              <a:ext cx="184" cy="154"/>
            </a:xfrm>
            <a:prstGeom prst="ellipse">
              <a:avLst/>
            </a:prstGeom>
            <a:solidFill>
              <a:schemeClr val="bg1"/>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SzPct val="85000"/>
                <a:buFont typeface="ZapfDingbats" pitchFamily="82" charset="0"/>
                <a:buNone/>
              </a:pPr>
              <a:r>
                <a:rPr lang="en-US" sz="1600">
                  <a:latin typeface="Comic Sans MS" pitchFamily="66" charset="0"/>
                </a:rPr>
                <a:t>1</a:t>
              </a:r>
              <a:endParaRPr lang="en-US" sz="2400">
                <a:latin typeface="Comic Sans MS" pitchFamily="66" charset="0"/>
              </a:endParaRPr>
            </a:p>
          </p:txBody>
        </p:sp>
        <p:sp>
          <p:nvSpPr>
            <p:cNvPr id="16" name="Oval 73"/>
            <p:cNvSpPr>
              <a:spLocks noChangeArrowheads="1"/>
            </p:cNvSpPr>
            <p:nvPr/>
          </p:nvSpPr>
          <p:spPr bwMode="auto">
            <a:xfrm>
              <a:off x="1366" y="3426"/>
              <a:ext cx="184" cy="154"/>
            </a:xfrm>
            <a:prstGeom prst="ellipse">
              <a:avLst/>
            </a:prstGeom>
            <a:solidFill>
              <a:schemeClr val="bg1"/>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SzPct val="85000"/>
                <a:buFont typeface="ZapfDingbats" pitchFamily="82" charset="0"/>
                <a:buNone/>
              </a:pPr>
              <a:r>
                <a:rPr lang="en-US" sz="1600">
                  <a:latin typeface="Comic Sans MS" pitchFamily="66" charset="0"/>
                </a:rPr>
                <a:t>2</a:t>
              </a:r>
              <a:endParaRPr lang="en-US" sz="2400">
                <a:latin typeface="Comic Sans MS" pitchFamily="66" charset="0"/>
              </a:endParaRPr>
            </a:p>
          </p:txBody>
        </p:sp>
        <p:sp>
          <p:nvSpPr>
            <p:cNvPr id="17" name="Oval 74"/>
            <p:cNvSpPr>
              <a:spLocks noChangeArrowheads="1"/>
            </p:cNvSpPr>
            <p:nvPr/>
          </p:nvSpPr>
          <p:spPr bwMode="auto">
            <a:xfrm>
              <a:off x="1915" y="3476"/>
              <a:ext cx="184" cy="154"/>
            </a:xfrm>
            <a:prstGeom prst="ellipse">
              <a:avLst/>
            </a:prstGeom>
            <a:solidFill>
              <a:schemeClr val="bg1"/>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SzPct val="85000"/>
                <a:buFont typeface="ZapfDingbats" pitchFamily="82" charset="0"/>
                <a:buNone/>
              </a:pPr>
              <a:r>
                <a:rPr lang="en-US" sz="1600">
                  <a:latin typeface="Comic Sans MS" pitchFamily="66" charset="0"/>
                </a:rPr>
                <a:t>3</a:t>
              </a:r>
              <a:endParaRPr lang="en-US" sz="2400">
                <a:latin typeface="Comic Sans MS" pitchFamily="66" charset="0"/>
              </a:endParaRPr>
            </a:p>
          </p:txBody>
        </p:sp>
        <p:sp>
          <p:nvSpPr>
            <p:cNvPr id="18" name="Oval 75"/>
            <p:cNvSpPr>
              <a:spLocks noChangeArrowheads="1"/>
            </p:cNvSpPr>
            <p:nvPr/>
          </p:nvSpPr>
          <p:spPr bwMode="auto">
            <a:xfrm>
              <a:off x="2615" y="3530"/>
              <a:ext cx="184" cy="154"/>
            </a:xfrm>
            <a:prstGeom prst="ellipse">
              <a:avLst/>
            </a:prstGeom>
            <a:solidFill>
              <a:schemeClr val="bg1"/>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SzPct val="85000"/>
                <a:buFont typeface="ZapfDingbats" pitchFamily="82" charset="0"/>
                <a:buNone/>
              </a:pPr>
              <a:r>
                <a:rPr lang="en-US" sz="1600">
                  <a:latin typeface="Comic Sans MS" pitchFamily="66" charset="0"/>
                </a:rPr>
                <a:t>4</a:t>
              </a:r>
              <a:endParaRPr lang="en-US" sz="2400">
                <a:latin typeface="Comic Sans MS" pitchFamily="66" charset="0"/>
              </a:endParaRPr>
            </a:p>
          </p:txBody>
        </p:sp>
        <p:sp>
          <p:nvSpPr>
            <p:cNvPr id="19" name="Oval 76"/>
            <p:cNvSpPr>
              <a:spLocks noChangeArrowheads="1"/>
            </p:cNvSpPr>
            <p:nvPr/>
          </p:nvSpPr>
          <p:spPr bwMode="auto">
            <a:xfrm>
              <a:off x="3339" y="3592"/>
              <a:ext cx="184" cy="154"/>
            </a:xfrm>
            <a:prstGeom prst="ellipse">
              <a:avLst/>
            </a:prstGeom>
            <a:solidFill>
              <a:schemeClr val="bg1"/>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SzPct val="85000"/>
                <a:buFont typeface="ZapfDingbats" pitchFamily="82" charset="0"/>
                <a:buNone/>
              </a:pPr>
              <a:r>
                <a:rPr lang="en-US" sz="1600">
                  <a:latin typeface="Comic Sans MS" pitchFamily="66" charset="0"/>
                </a:rPr>
                <a:t>5</a:t>
              </a:r>
              <a:endParaRPr lang="en-US" sz="2400">
                <a:latin typeface="Comic Sans MS" pitchFamily="66" charset="0"/>
              </a:endParaRPr>
            </a:p>
          </p:txBody>
        </p:sp>
        <p:sp>
          <p:nvSpPr>
            <p:cNvPr id="20" name="Oval 77"/>
            <p:cNvSpPr>
              <a:spLocks noChangeArrowheads="1"/>
            </p:cNvSpPr>
            <p:nvPr/>
          </p:nvSpPr>
          <p:spPr bwMode="auto">
            <a:xfrm>
              <a:off x="3892" y="3468"/>
              <a:ext cx="184" cy="154"/>
            </a:xfrm>
            <a:prstGeom prst="ellipse">
              <a:avLst/>
            </a:prstGeom>
            <a:solidFill>
              <a:schemeClr val="bg1"/>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SzPct val="85000"/>
                <a:buFont typeface="ZapfDingbats" pitchFamily="82" charset="0"/>
                <a:buNone/>
              </a:pPr>
              <a:r>
                <a:rPr lang="en-US" sz="1600">
                  <a:latin typeface="Comic Sans MS" pitchFamily="66" charset="0"/>
                </a:rPr>
                <a:t>6</a:t>
              </a:r>
              <a:endParaRPr lang="en-US" sz="2400">
                <a:latin typeface="Comic Sans MS" pitchFamily="66" charset="0"/>
              </a:endParaRPr>
            </a:p>
          </p:txBody>
        </p:sp>
      </p:grpSp>
      <p:sp>
        <p:nvSpPr>
          <p:cNvPr id="79" name="Rectangle 2"/>
          <p:cNvSpPr txBox="1">
            <a:spLocks noChangeArrowheads="1"/>
          </p:cNvSpPr>
          <p:nvPr/>
        </p:nvSpPr>
        <p:spPr>
          <a:xfrm>
            <a:off x="0" y="0"/>
            <a:ext cx="9144000" cy="914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smtClean="0"/>
              <a:t>Alice </a:t>
            </a:r>
            <a:r>
              <a:rPr lang="en-US" sz="2800" smtClean="0">
                <a:solidFill>
                  <a:srgbClr val="FF0000"/>
                </a:solidFill>
              </a:rPr>
              <a:t>&lt;alice@hau1.edu.vn&gt; </a:t>
            </a:r>
            <a:r>
              <a:rPr lang="en-US" sz="2800" smtClean="0">
                <a:sym typeface="Wingdings" pitchFamily="2" charset="2"/>
              </a:rPr>
              <a:t></a:t>
            </a:r>
            <a:r>
              <a:rPr lang="en-US" sz="2800" smtClean="0"/>
              <a:t> Bob </a:t>
            </a:r>
            <a:r>
              <a:rPr lang="en-US" sz="2800" smtClean="0">
                <a:solidFill>
                  <a:srgbClr val="FF0000"/>
                </a:solidFill>
              </a:rPr>
              <a:t>&lt;bob@yahoo.com&gt;</a:t>
            </a:r>
            <a:endParaRPr lang="en-US" sz="3200">
              <a:solidFill>
                <a:srgbClr val="FF0000"/>
              </a:solidFill>
            </a:endParaRPr>
          </a:p>
        </p:txBody>
      </p:sp>
    </p:spTree>
    <p:extLst>
      <p:ext uri="{BB962C8B-B14F-4D97-AF65-F5344CB8AC3E}">
        <p14:creationId xmlns:p14="http://schemas.microsoft.com/office/powerpoint/2010/main" val="314015126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Mô hình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dirty="0"/>
          </a:p>
        </p:txBody>
      </p:sp>
      <p:pic>
        <p:nvPicPr>
          <p:cNvPr id="6" name="Picture 5"/>
          <p:cNvPicPr>
            <a:picLocks noChangeAspect="1"/>
          </p:cNvPicPr>
          <p:nvPr/>
        </p:nvPicPr>
        <p:blipFill>
          <a:blip r:embed="rId3"/>
          <a:stretch>
            <a:fillRect/>
          </a:stretch>
        </p:blipFill>
        <p:spPr>
          <a:xfrm>
            <a:off x="76200" y="1034110"/>
            <a:ext cx="8991600" cy="4872361"/>
          </a:xfrm>
          <a:prstGeom prst="rect">
            <a:avLst/>
          </a:prstGeom>
        </p:spPr>
      </p:pic>
      <p:cxnSp>
        <p:nvCxnSpPr>
          <p:cNvPr id="8" name="Straight Connector 7"/>
          <p:cNvCxnSpPr/>
          <p:nvPr/>
        </p:nvCxnSpPr>
        <p:spPr>
          <a:xfrm>
            <a:off x="228600" y="2743200"/>
            <a:ext cx="8458200" cy="0"/>
          </a:xfrm>
          <a:prstGeom prst="line">
            <a:avLst/>
          </a:prstGeom>
          <a:ln w="76200">
            <a:solidFill>
              <a:srgbClr val="0000FF"/>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71666" y="1011493"/>
            <a:ext cx="2364173" cy="584775"/>
          </a:xfrm>
          <a:prstGeom prst="rect">
            <a:avLst/>
          </a:prstGeom>
          <a:noFill/>
          <a:ln>
            <a:noFill/>
          </a:ln>
        </p:spPr>
        <p:txBody>
          <a:bodyPr wrap="none" rtlCol="0">
            <a:spAutoFit/>
          </a:bodyPr>
          <a:lstStyle/>
          <a:p>
            <a:r>
              <a:rPr lang="en-US" sz="3200" b="1" smtClean="0">
                <a:solidFill>
                  <a:srgbClr val="0000FF"/>
                </a:solidFill>
              </a:rPr>
              <a:t>Email Clients</a:t>
            </a:r>
            <a:endParaRPr lang="en-US" sz="3200" b="1">
              <a:solidFill>
                <a:srgbClr val="0000FF"/>
              </a:solidFill>
            </a:endParaRPr>
          </a:p>
        </p:txBody>
      </p:sp>
      <p:sp>
        <p:nvSpPr>
          <p:cNvPr id="10" name="TextBox 9"/>
          <p:cNvSpPr txBox="1"/>
          <p:nvPr/>
        </p:nvSpPr>
        <p:spPr>
          <a:xfrm>
            <a:off x="3471666" y="6228715"/>
            <a:ext cx="2466957" cy="584775"/>
          </a:xfrm>
          <a:prstGeom prst="rect">
            <a:avLst/>
          </a:prstGeom>
          <a:noFill/>
          <a:ln>
            <a:noFill/>
          </a:ln>
        </p:spPr>
        <p:txBody>
          <a:bodyPr wrap="none" rtlCol="0">
            <a:spAutoFit/>
          </a:bodyPr>
          <a:lstStyle/>
          <a:p>
            <a:r>
              <a:rPr lang="en-US" sz="3200" b="1" smtClean="0">
                <a:solidFill>
                  <a:srgbClr val="0000FF"/>
                </a:solidFill>
              </a:rPr>
              <a:t>Email Servers</a:t>
            </a:r>
            <a:endParaRPr lang="en-US" sz="3200" b="1">
              <a:solidFill>
                <a:srgbClr val="0000FF"/>
              </a:solidFill>
            </a:endParaRPr>
          </a:p>
        </p:txBody>
      </p:sp>
    </p:spTree>
    <p:extLst>
      <p:ext uri="{BB962C8B-B14F-4D97-AF65-F5344CB8AC3E}">
        <p14:creationId xmlns:p14="http://schemas.microsoft.com/office/powerpoint/2010/main" val="4444813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6" presetClass="entr" presetSubtype="3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ircle(out)">
                                      <p:cBhvr>
                                        <p:cTn id="11" dur="1000"/>
                                        <p:tgtEl>
                                          <p:spTgt spid="9"/>
                                        </p:tgtEl>
                                      </p:cBhvr>
                                    </p:animEffect>
                                  </p:childTnLst>
                                </p:cTn>
                              </p:par>
                            </p:childTnLst>
                          </p:cTn>
                        </p:par>
                        <p:par>
                          <p:cTn id="12" fill="hold">
                            <p:stCondLst>
                              <p:cond delay="2000"/>
                            </p:stCondLst>
                            <p:childTnLst>
                              <p:par>
                                <p:cTn id="13" presetID="6" presetClass="entr" presetSubtype="32"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out)">
                                      <p:cBhvr>
                                        <p:cTn id="1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Giao thức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dirty="0"/>
          </a:p>
        </p:txBody>
      </p:sp>
      <p:pic>
        <p:nvPicPr>
          <p:cNvPr id="3" name="Picture 2"/>
          <p:cNvPicPr>
            <a:picLocks noChangeAspect="1"/>
          </p:cNvPicPr>
          <p:nvPr/>
        </p:nvPicPr>
        <p:blipFill>
          <a:blip r:embed="rId3"/>
          <a:stretch>
            <a:fillRect/>
          </a:stretch>
        </p:blipFill>
        <p:spPr>
          <a:xfrm>
            <a:off x="72103" y="1180129"/>
            <a:ext cx="9071897" cy="4915871"/>
          </a:xfrm>
          <a:prstGeom prst="rect">
            <a:avLst/>
          </a:prstGeom>
        </p:spPr>
      </p:pic>
      <p:sp>
        <p:nvSpPr>
          <p:cNvPr id="11" name="TextBox 10"/>
          <p:cNvSpPr txBox="1"/>
          <p:nvPr/>
        </p:nvSpPr>
        <p:spPr>
          <a:xfrm>
            <a:off x="4419600" y="1147665"/>
            <a:ext cx="1925527" cy="584775"/>
          </a:xfrm>
          <a:prstGeom prst="rect">
            <a:avLst/>
          </a:prstGeom>
          <a:noFill/>
          <a:ln>
            <a:noFill/>
          </a:ln>
        </p:spPr>
        <p:txBody>
          <a:bodyPr wrap="none" rtlCol="0">
            <a:spAutoFit/>
          </a:bodyPr>
          <a:lstStyle/>
          <a:p>
            <a:r>
              <a:rPr lang="en-US" sz="3200" b="1" smtClean="0">
                <a:solidFill>
                  <a:srgbClr val="0000FF"/>
                </a:solidFill>
              </a:rPr>
              <a:t>SMTP (25)</a:t>
            </a:r>
            <a:endParaRPr lang="en-US" sz="3200" b="1">
              <a:solidFill>
                <a:srgbClr val="0000FF"/>
              </a:solidFill>
            </a:endParaRPr>
          </a:p>
        </p:txBody>
      </p:sp>
      <p:sp>
        <p:nvSpPr>
          <p:cNvPr id="12" name="TextBox 11"/>
          <p:cNvSpPr txBox="1"/>
          <p:nvPr/>
        </p:nvSpPr>
        <p:spPr>
          <a:xfrm>
            <a:off x="6753458" y="3345676"/>
            <a:ext cx="2302233" cy="1569660"/>
          </a:xfrm>
          <a:prstGeom prst="rect">
            <a:avLst/>
          </a:prstGeom>
          <a:noFill/>
          <a:ln>
            <a:noFill/>
          </a:ln>
        </p:spPr>
        <p:txBody>
          <a:bodyPr wrap="none" rtlCol="0">
            <a:spAutoFit/>
          </a:bodyPr>
          <a:lstStyle/>
          <a:p>
            <a:pPr algn="ctr"/>
            <a:r>
              <a:rPr lang="en-US" sz="3200" b="1" smtClean="0">
                <a:solidFill>
                  <a:srgbClr val="0000FF"/>
                </a:solidFill>
              </a:rPr>
              <a:t>POP3 (110)</a:t>
            </a:r>
          </a:p>
          <a:p>
            <a:pPr algn="ctr"/>
            <a:r>
              <a:rPr lang="en-US" sz="3200" b="1" smtClean="0"/>
              <a:t>or</a:t>
            </a:r>
          </a:p>
          <a:p>
            <a:pPr algn="ctr"/>
            <a:r>
              <a:rPr lang="en-US" sz="3200" b="1" smtClean="0">
                <a:solidFill>
                  <a:srgbClr val="0000FF"/>
                </a:solidFill>
              </a:rPr>
              <a:t>IMAP4 (143)</a:t>
            </a:r>
            <a:endParaRPr lang="en-US" sz="3200" b="1">
              <a:solidFill>
                <a:srgbClr val="0000FF"/>
              </a:solidFill>
            </a:endParaRPr>
          </a:p>
        </p:txBody>
      </p:sp>
      <p:cxnSp>
        <p:nvCxnSpPr>
          <p:cNvPr id="20" name="Straight Arrow Connector 19"/>
          <p:cNvCxnSpPr/>
          <p:nvPr/>
        </p:nvCxnSpPr>
        <p:spPr>
          <a:xfrm flipH="1" flipV="1">
            <a:off x="6781800" y="2438400"/>
            <a:ext cx="1143000" cy="91440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286002" y="1330959"/>
            <a:ext cx="3096362" cy="574041"/>
            <a:chOff x="2286002" y="1330959"/>
            <a:chExt cx="3096362" cy="574041"/>
          </a:xfrm>
        </p:grpSpPr>
        <p:cxnSp>
          <p:nvCxnSpPr>
            <p:cNvPr id="13" name="Straight Arrow Connector 12"/>
            <p:cNvCxnSpPr>
              <a:stCxn id="11" idx="2"/>
            </p:cNvCxnSpPr>
            <p:nvPr/>
          </p:nvCxnSpPr>
          <p:spPr>
            <a:xfrm flipH="1">
              <a:off x="2286002" y="1732440"/>
              <a:ext cx="3096362" cy="17256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21400978">
              <a:off x="2749214" y="1330959"/>
              <a:ext cx="1362874" cy="523220"/>
            </a:xfrm>
            <a:prstGeom prst="rect">
              <a:avLst/>
            </a:prstGeom>
            <a:noFill/>
          </p:spPr>
          <p:txBody>
            <a:bodyPr wrap="none" rtlCol="0">
              <a:spAutoFit/>
            </a:bodyPr>
            <a:lstStyle/>
            <a:p>
              <a:r>
                <a:rPr lang="vi-VN" sz="2800" b="1" smtClean="0"/>
                <a:t>submit</a:t>
              </a:r>
              <a:endParaRPr lang="en-US" sz="2800" b="1"/>
            </a:p>
          </p:txBody>
        </p:sp>
      </p:grpSp>
      <p:grpSp>
        <p:nvGrpSpPr>
          <p:cNvPr id="9" name="Group 8"/>
          <p:cNvGrpSpPr/>
          <p:nvPr/>
        </p:nvGrpSpPr>
        <p:grpSpPr>
          <a:xfrm>
            <a:off x="4184297" y="1732440"/>
            <a:ext cx="814949" cy="2839560"/>
            <a:chOff x="4184297" y="1732440"/>
            <a:chExt cx="814949" cy="2839560"/>
          </a:xfrm>
        </p:grpSpPr>
        <p:cxnSp>
          <p:nvCxnSpPr>
            <p:cNvPr id="17" name="Straight Arrow Connector 16"/>
            <p:cNvCxnSpPr/>
            <p:nvPr/>
          </p:nvCxnSpPr>
          <p:spPr>
            <a:xfrm flipH="1">
              <a:off x="4267200" y="1732440"/>
              <a:ext cx="732046" cy="283956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7110663">
              <a:off x="3933587" y="2676289"/>
              <a:ext cx="1024639" cy="523220"/>
            </a:xfrm>
            <a:prstGeom prst="rect">
              <a:avLst/>
            </a:prstGeom>
            <a:noFill/>
          </p:spPr>
          <p:txBody>
            <a:bodyPr wrap="none" rtlCol="0">
              <a:spAutoFit/>
            </a:bodyPr>
            <a:lstStyle/>
            <a:p>
              <a:r>
                <a:rPr lang="vi-VN" sz="2800" b="1" smtClean="0"/>
                <a:t>relay</a:t>
              </a:r>
              <a:endParaRPr lang="en-US" sz="2800" b="1"/>
            </a:p>
          </p:txBody>
        </p:sp>
      </p:grpSp>
    </p:spTree>
    <p:extLst>
      <p:ext uri="{BB962C8B-B14F-4D97-AF65-F5344CB8AC3E}">
        <p14:creationId xmlns:p14="http://schemas.microsoft.com/office/powerpoint/2010/main" val="12536175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out)">
                                      <p:cBhvr>
                                        <p:cTn id="7" dur="1000"/>
                                        <p:tgtEl>
                                          <p:spTgt spid="11"/>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1000"/>
                                        <p:tgtEl>
                                          <p:spTgt spid="8"/>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1000"/>
                                        <p:tgtEl>
                                          <p:spTgt spid="9"/>
                                        </p:tgtEl>
                                      </p:cBhvr>
                                    </p:animEffect>
                                  </p:childTnLst>
                                </p:cTn>
                              </p:par>
                            </p:childTnLst>
                          </p:cTn>
                        </p:par>
                        <p:par>
                          <p:cTn id="16" fill="hold">
                            <p:stCondLst>
                              <p:cond delay="3000"/>
                            </p:stCondLst>
                            <p:childTnLst>
                              <p:par>
                                <p:cTn id="17" presetID="6" presetClass="entr" presetSubtype="3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out)">
                                      <p:cBhvr>
                                        <p:cTn id="19" dur="1000"/>
                                        <p:tgtEl>
                                          <p:spTgt spid="12"/>
                                        </p:tgtEl>
                                      </p:cBhvr>
                                    </p:animEffect>
                                  </p:childTnLst>
                                </p:cTn>
                              </p:par>
                            </p:childTnLst>
                          </p:cTn>
                        </p:par>
                        <p:par>
                          <p:cTn id="20" fill="hold">
                            <p:stCondLst>
                              <p:cond delay="4000"/>
                            </p:stCondLst>
                            <p:childTnLst>
                              <p:par>
                                <p:cTn id="21" presetID="22" presetClass="entr" presetSubtype="4"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a:t>Host Configuration: </a:t>
            </a:r>
            <a:r>
              <a:rPr lang="en-US" smtClean="0"/>
              <a:t>DHCP</a:t>
            </a:r>
          </a:p>
          <a:p>
            <a:r>
              <a:rPr lang="en-US" smtClean="0"/>
              <a:t>Domain </a:t>
            </a:r>
            <a:r>
              <a:rPr lang="en-US"/>
              <a:t>Name </a:t>
            </a:r>
            <a:r>
              <a:rPr lang="en-US" smtClean="0"/>
              <a:t>System: DNS</a:t>
            </a:r>
          </a:p>
          <a:p>
            <a:r>
              <a:rPr lang="en-US" smtClean="0"/>
              <a:t>Remote </a:t>
            </a:r>
            <a:r>
              <a:rPr lang="en-US"/>
              <a:t>Login: </a:t>
            </a:r>
            <a:r>
              <a:rPr lang="en-US" smtClean="0"/>
              <a:t>TELNET, SSH</a:t>
            </a:r>
          </a:p>
          <a:p>
            <a:r>
              <a:rPr lang="en-US" smtClean="0"/>
              <a:t>File </a:t>
            </a:r>
            <a:r>
              <a:rPr lang="en-US"/>
              <a:t>Transfer: </a:t>
            </a:r>
            <a:r>
              <a:rPr lang="en-US" smtClean="0"/>
              <a:t>FTP, TFTP</a:t>
            </a:r>
          </a:p>
          <a:p>
            <a:r>
              <a:rPr lang="en-US" smtClean="0"/>
              <a:t>World </a:t>
            </a:r>
            <a:r>
              <a:rPr lang="en-US"/>
              <a:t>Wide </a:t>
            </a:r>
            <a:r>
              <a:rPr lang="en-US" smtClean="0"/>
              <a:t>Web: HTTP</a:t>
            </a:r>
          </a:p>
          <a:p>
            <a:r>
              <a:rPr lang="en-US" smtClean="0"/>
              <a:t>Electronic </a:t>
            </a:r>
            <a:r>
              <a:rPr lang="en-US"/>
              <a:t>Mail: SMTP, POP, </a:t>
            </a:r>
            <a:r>
              <a:rPr lang="en-US" smtClean="0"/>
              <a:t>IMAP, MIME</a:t>
            </a:r>
          </a:p>
          <a:p>
            <a:r>
              <a:rPr lang="en-US" smtClean="0"/>
              <a:t>Network </a:t>
            </a:r>
            <a:r>
              <a:rPr lang="en-US"/>
              <a:t>Management: </a:t>
            </a:r>
            <a:r>
              <a:rPr lang="en-US" smtClean="0"/>
              <a:t>SNMP</a:t>
            </a:r>
          </a:p>
          <a:p>
            <a:r>
              <a:rPr lang="en-US" smtClean="0"/>
              <a:t>...</a:t>
            </a:r>
            <a:endParaRPr lang="en-US"/>
          </a:p>
        </p:txBody>
      </p:sp>
      <p:sp>
        <p:nvSpPr>
          <p:cNvPr id="3" name="Title 2"/>
          <p:cNvSpPr>
            <a:spLocks noGrp="1"/>
          </p:cNvSpPr>
          <p:nvPr>
            <p:ph type="title"/>
          </p:nvPr>
        </p:nvSpPr>
        <p:spPr/>
        <p:txBody>
          <a:bodyPr/>
          <a:lstStyle/>
          <a:p>
            <a:r>
              <a:rPr lang="en-US" smtClean="0"/>
              <a:t>Giao thức tầng ứng dụng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a:t>
            </a:fld>
            <a:endParaRPr lang="ru-RU" dirty="0"/>
          </a:p>
        </p:txBody>
      </p:sp>
    </p:spTree>
    <p:extLst>
      <p:ext uri="{BB962C8B-B14F-4D97-AF65-F5344CB8AC3E}">
        <p14:creationId xmlns:p14="http://schemas.microsoft.com/office/powerpoint/2010/main" val="41419012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US" smtClean="0"/>
              <a:t>Tất cả các giao thức thư điện tử đều sử dụng kiểu tương tác command – response</a:t>
            </a:r>
          </a:p>
          <a:p>
            <a:r>
              <a:rPr lang="en-US" smtClean="0"/>
              <a:t>Quá trình tương tác gồm 3 pha: khởi tạo, thực thi, kết thúc.</a:t>
            </a:r>
            <a:endParaRPr lang="en-US"/>
          </a:p>
        </p:txBody>
      </p:sp>
      <p:sp>
        <p:nvSpPr>
          <p:cNvPr id="2" name="Title 1"/>
          <p:cNvSpPr>
            <a:spLocks noGrp="1"/>
          </p:cNvSpPr>
          <p:nvPr>
            <p:ph type="title"/>
          </p:nvPr>
        </p:nvSpPr>
        <p:spPr/>
        <p:txBody>
          <a:bodyPr/>
          <a:lstStyle/>
          <a:p>
            <a:r>
              <a:rPr lang="en-US"/>
              <a:t>Giao thức </a:t>
            </a:r>
            <a:r>
              <a:rPr lang="en-US" smtClean="0"/>
              <a:t>thư điện tử</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20</a:t>
            </a:fld>
            <a:endParaRPr lang="ru-RU" dirty="0"/>
          </a:p>
        </p:txBody>
      </p:sp>
      <p:pic>
        <p:nvPicPr>
          <p:cNvPr id="5" name="Picture 4"/>
          <p:cNvPicPr>
            <a:picLocks noChangeAspect="1"/>
          </p:cNvPicPr>
          <p:nvPr/>
        </p:nvPicPr>
        <p:blipFill>
          <a:blip r:embed="rId3"/>
          <a:stretch>
            <a:fillRect/>
          </a:stretch>
        </p:blipFill>
        <p:spPr>
          <a:xfrm>
            <a:off x="183356" y="4038600"/>
            <a:ext cx="8777288" cy="1337492"/>
          </a:xfrm>
          <a:prstGeom prst="rect">
            <a:avLst/>
          </a:prstGeom>
        </p:spPr>
      </p:pic>
    </p:spTree>
    <p:extLst>
      <p:ext uri="{BB962C8B-B14F-4D97-AF65-F5344CB8AC3E}">
        <p14:creationId xmlns:p14="http://schemas.microsoft.com/office/powerpoint/2010/main" val="30932615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a:t>Mỗi command hay response được kết thúc bằng cặp ký tự </a:t>
            </a:r>
            <a:r>
              <a:rPr lang="en-US" smtClean="0"/>
              <a:t>CR-LF</a:t>
            </a:r>
          </a:p>
          <a:p>
            <a:r>
              <a:rPr lang="en-US" smtClean="0"/>
              <a:t>Cấu trúc command: </a:t>
            </a:r>
            <a:br>
              <a:rPr lang="en-US" smtClean="0"/>
            </a:br>
            <a:r>
              <a:rPr lang="vi-VN" smtClean="0">
                <a:latin typeface="Courier New" panose="02070309020205020404" pitchFamily="49" charset="0"/>
                <a:cs typeface="Courier New" panose="02070309020205020404" pitchFamily="49" charset="0"/>
              </a:rPr>
              <a:t>VERB</a:t>
            </a:r>
            <a:r>
              <a:rPr lang="en-US" smtClean="0">
                <a:latin typeface="Courier New" panose="02070309020205020404" pitchFamily="49" charset="0"/>
                <a:cs typeface="Courier New" panose="02070309020205020404" pitchFamily="49" charset="0"/>
              </a:rPr>
              <a:t> [arguments] &lt;CR&gt;&lt;LF&gt;</a:t>
            </a:r>
          </a:p>
          <a:p>
            <a:r>
              <a:rPr lang="en-US" smtClean="0"/>
              <a:t>Cấu trúc response</a:t>
            </a:r>
            <a:br>
              <a:rPr lang="en-US" smtClean="0"/>
            </a:br>
            <a:r>
              <a:rPr lang="en-US" smtClean="0">
                <a:latin typeface="Courier New" panose="02070309020205020404" pitchFamily="49" charset="0"/>
                <a:cs typeface="Courier New" panose="02070309020205020404" pitchFamily="49" charset="0"/>
              </a:rPr>
              <a:t>[CODE] information </a:t>
            </a:r>
            <a:r>
              <a:rPr lang="en-US">
                <a:latin typeface="Courier New" panose="02070309020205020404" pitchFamily="49" charset="0"/>
                <a:cs typeface="Courier New" panose="02070309020205020404" pitchFamily="49" charset="0"/>
              </a:rPr>
              <a:t>&lt;CR&gt;&lt;LF&gt;</a:t>
            </a:r>
            <a:endParaRPr lang="en-US" smtClean="0">
              <a:latin typeface="Courier New" panose="02070309020205020404" pitchFamily="49" charset="0"/>
              <a:cs typeface="Courier New" panose="02070309020205020404" pitchFamily="49" charset="0"/>
            </a:endParaRPr>
          </a:p>
          <a:p>
            <a:endParaRPr lang="en-US"/>
          </a:p>
        </p:txBody>
      </p:sp>
      <p:sp>
        <p:nvSpPr>
          <p:cNvPr id="3" name="Title 2"/>
          <p:cNvSpPr>
            <a:spLocks noGrp="1"/>
          </p:cNvSpPr>
          <p:nvPr>
            <p:ph type="title"/>
          </p:nvPr>
        </p:nvSpPr>
        <p:spPr/>
        <p:txBody>
          <a:bodyPr/>
          <a:lstStyle/>
          <a:p>
            <a:r>
              <a:rPr lang="en-US"/>
              <a:t>Giao thức thư điện tử</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dirty="0"/>
          </a:p>
        </p:txBody>
      </p:sp>
    </p:spTree>
    <p:extLst>
      <p:ext uri="{BB962C8B-B14F-4D97-AF65-F5344CB8AC3E}">
        <p14:creationId xmlns:p14="http://schemas.microsoft.com/office/powerpoint/2010/main" val="40326487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Ví dụ: các code trong SMTP</a:t>
            </a:r>
          </a:p>
          <a:p>
            <a:endParaRPr lang="en-US"/>
          </a:p>
        </p:txBody>
      </p:sp>
      <p:sp>
        <p:nvSpPr>
          <p:cNvPr id="3" name="Title 2"/>
          <p:cNvSpPr>
            <a:spLocks noGrp="1"/>
          </p:cNvSpPr>
          <p:nvPr>
            <p:ph type="title"/>
          </p:nvPr>
        </p:nvSpPr>
        <p:spPr/>
        <p:txBody>
          <a:bodyPr/>
          <a:lstStyle/>
          <a:p>
            <a:r>
              <a:rPr lang="en-US" smtClean="0"/>
              <a:t>Giao thức SMTP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029" y="1676400"/>
            <a:ext cx="7184571"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5061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SMTP: Connection Establishment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dirty="0"/>
          </a:p>
        </p:txBody>
      </p:sp>
      <p:pic>
        <p:nvPicPr>
          <p:cNvPr id="6" name="Picture 5"/>
          <p:cNvPicPr>
            <a:picLocks noChangeAspect="1"/>
          </p:cNvPicPr>
          <p:nvPr/>
        </p:nvPicPr>
        <p:blipFill>
          <a:blip r:embed="rId3"/>
          <a:stretch>
            <a:fillRect/>
          </a:stretch>
        </p:blipFill>
        <p:spPr>
          <a:xfrm>
            <a:off x="152400" y="1371600"/>
            <a:ext cx="8890907" cy="3429000"/>
          </a:xfrm>
          <a:prstGeom prst="rect">
            <a:avLst/>
          </a:prstGeom>
        </p:spPr>
      </p:pic>
    </p:spTree>
    <p:extLst>
      <p:ext uri="{BB962C8B-B14F-4D97-AF65-F5344CB8AC3E}">
        <p14:creationId xmlns:p14="http://schemas.microsoft.com/office/powerpoint/2010/main" val="33987119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SMTP: Transfer</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205785" y="685800"/>
            <a:ext cx="8557215" cy="6077710"/>
          </a:xfrm>
          <a:prstGeom prst="rect">
            <a:avLst/>
          </a:prstGeom>
        </p:spPr>
      </p:pic>
    </p:spTree>
    <p:extLst>
      <p:ext uri="{BB962C8B-B14F-4D97-AF65-F5344CB8AC3E}">
        <p14:creationId xmlns:p14="http://schemas.microsoft.com/office/powerpoint/2010/main" val="3291072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SMTP: Connection Termination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pic>
        <p:nvPicPr>
          <p:cNvPr id="2" name="Picture 1"/>
          <p:cNvPicPr>
            <a:picLocks noChangeAspect="1"/>
          </p:cNvPicPr>
          <p:nvPr/>
        </p:nvPicPr>
        <p:blipFill>
          <a:blip r:embed="rId3"/>
          <a:stretch>
            <a:fillRect/>
          </a:stretch>
        </p:blipFill>
        <p:spPr>
          <a:xfrm>
            <a:off x="152399" y="2046308"/>
            <a:ext cx="8839201" cy="2765383"/>
          </a:xfrm>
          <a:prstGeom prst="rect">
            <a:avLst/>
          </a:prstGeom>
        </p:spPr>
      </p:pic>
    </p:spTree>
    <p:extLst>
      <p:ext uri="{BB962C8B-B14F-4D97-AF65-F5344CB8AC3E}">
        <p14:creationId xmlns:p14="http://schemas.microsoft.com/office/powerpoint/2010/main" val="12197739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b="1">
                <a:solidFill>
                  <a:srgbClr val="0000FF"/>
                </a:solidFill>
                <a:latin typeface="Times New Roman" pitchFamily="18" charset="0"/>
              </a:rPr>
              <a:t>Hạn chế của SMTP: </a:t>
            </a:r>
          </a:p>
          <a:p>
            <a:pPr lvl="1" algn="just"/>
            <a:r>
              <a:rPr lang="en-US" sz="2800">
                <a:latin typeface="Times New Roman" pitchFamily="18" charset="0"/>
              </a:rPr>
              <a:t>Chỉ sử dụng với dữ liệu dạng ASCII 7 bit.</a:t>
            </a:r>
          </a:p>
          <a:p>
            <a:pPr lvl="1" algn="just"/>
            <a:r>
              <a:rPr lang="en-US" sz="2800">
                <a:latin typeface="Times New Roman" pitchFamily="18" charset="0"/>
              </a:rPr>
              <a:t>Không có cơ chế xác thực</a:t>
            </a:r>
          </a:p>
          <a:p>
            <a:pPr lvl="1" algn="just"/>
            <a:r>
              <a:rPr lang="en-US" sz="2800">
                <a:latin typeface="Times New Roman" pitchFamily="18" charset="0"/>
              </a:rPr>
              <a:t>Thông điệp gửi đi không được mã hóa</a:t>
            </a:r>
          </a:p>
          <a:p>
            <a:pPr lvl="1" algn="just"/>
            <a:r>
              <a:rPr lang="en-US" sz="2800">
                <a:latin typeface="Times New Roman" pitchFamily="18" charset="0"/>
              </a:rPr>
              <a:t>Dễ bị tổn thương (bởi spam, mất định danh người gửi)</a:t>
            </a:r>
            <a:endParaRPr lang="en-US" sz="2800" i="1">
              <a:latin typeface="Times New Roman" pitchFamily="18" charset="0"/>
            </a:endParaRPr>
          </a:p>
          <a:p>
            <a:endParaRPr lang="en-US"/>
          </a:p>
        </p:txBody>
      </p:sp>
      <p:sp>
        <p:nvSpPr>
          <p:cNvPr id="3" name="Title 2"/>
          <p:cNvSpPr>
            <a:spLocks noGrp="1"/>
          </p:cNvSpPr>
          <p:nvPr>
            <p:ph type="title"/>
          </p:nvPr>
        </p:nvSpPr>
        <p:spPr/>
        <p:txBody>
          <a:bodyPr/>
          <a:lstStyle/>
          <a:p>
            <a:r>
              <a:rPr lang="en-US" smtClean="0"/>
              <a:t>Giao thức SMTP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spTree>
    <p:extLst>
      <p:ext uri="{BB962C8B-B14F-4D97-AF65-F5344CB8AC3E}">
        <p14:creationId xmlns:p14="http://schemas.microsoft.com/office/powerpoint/2010/main" val="41526621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en-US" smtClean="0"/>
              <a:t>Các giao thức SMTP, POP3, IMAP chỉ làm việc trên các ký tự ASCII chuẩn (7 bít)</a:t>
            </a:r>
            <a:endParaRPr lang="vi-VN"/>
          </a:p>
          <a:p>
            <a:r>
              <a:rPr lang="en-US" smtClean="0"/>
              <a:t>Khi cần gửi/nhận loại dữ liệu khác thì cần đóng gói về các ký tự ASCII chuẩn</a:t>
            </a:r>
          </a:p>
          <a:p>
            <a:r>
              <a:rPr lang="en-US" smtClean="0"/>
              <a:t>Giao thức được đề xuất: MIME</a:t>
            </a:r>
            <a:endParaRPr lang="en-US"/>
          </a:p>
        </p:txBody>
      </p:sp>
      <p:sp>
        <p:nvSpPr>
          <p:cNvPr id="4" name="Title 3"/>
          <p:cNvSpPr>
            <a:spLocks noGrp="1"/>
          </p:cNvSpPr>
          <p:nvPr>
            <p:ph type="title"/>
          </p:nvPr>
        </p:nvSpPr>
        <p:spPr/>
        <p:txBody>
          <a:bodyPr/>
          <a:lstStyle/>
          <a:p>
            <a:r>
              <a:rPr lang="fr-FR" smtClean="0"/>
              <a:t>MIME: Multipurpose </a:t>
            </a:r>
            <a:r>
              <a:rPr lang="fr-FR"/>
              <a:t>Internet Mail </a:t>
            </a:r>
            <a:r>
              <a:rPr lang="fr-FR" smtClean="0"/>
              <a:t>Extension</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27</a:t>
            </a:fld>
            <a:endParaRPr lang="ru-RU" dirty="0"/>
          </a:p>
        </p:txBody>
      </p:sp>
      <p:pic>
        <p:nvPicPr>
          <p:cNvPr id="6" name="Picture 5"/>
          <p:cNvPicPr>
            <a:picLocks noChangeAspect="1"/>
          </p:cNvPicPr>
          <p:nvPr/>
        </p:nvPicPr>
        <p:blipFill>
          <a:blip r:embed="rId3"/>
          <a:stretch>
            <a:fillRect/>
          </a:stretch>
        </p:blipFill>
        <p:spPr>
          <a:xfrm>
            <a:off x="91751" y="4267200"/>
            <a:ext cx="8976049" cy="1895257"/>
          </a:xfrm>
          <a:prstGeom prst="rect">
            <a:avLst/>
          </a:prstGeom>
        </p:spPr>
      </p:pic>
    </p:spTree>
    <p:extLst>
      <p:ext uri="{BB962C8B-B14F-4D97-AF65-F5344CB8AC3E}">
        <p14:creationId xmlns:p14="http://schemas.microsoft.com/office/powerpoint/2010/main" val="60201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lnSpc>
                <a:spcPct val="100000"/>
              </a:lnSpc>
              <a:spcBef>
                <a:spcPts val="0"/>
              </a:spcBef>
              <a:spcAft>
                <a:spcPts val="0"/>
              </a:spcAft>
            </a:pPr>
            <a:r>
              <a:rPr lang="en-US">
                <a:latin typeface="Times New Roman" pitchFamily="18" charset="0"/>
              </a:rPr>
              <a:t>Gồm các bước chính sau:</a:t>
            </a:r>
          </a:p>
          <a:p>
            <a:pPr lvl="1" algn="just">
              <a:spcBef>
                <a:spcPts val="0"/>
              </a:spcBef>
            </a:pPr>
            <a:r>
              <a:rPr lang="en-US">
                <a:latin typeface="Times New Roman" pitchFamily="18" charset="0"/>
              </a:rPr>
              <a:t>Chia file nhị phân thành nhiều nhóm nhỏ dài 3byte</a:t>
            </a:r>
          </a:p>
          <a:p>
            <a:pPr lvl="1" algn="just">
              <a:spcBef>
                <a:spcPts val="0"/>
              </a:spcBef>
            </a:pPr>
            <a:r>
              <a:rPr lang="en-US">
                <a:latin typeface="Times New Roman" pitchFamily="18" charset="0"/>
              </a:rPr>
              <a:t>Mã hóa từng nhóm 3byte thành 4 ký tự ASCII 7bit in ấn như sau:</a:t>
            </a:r>
          </a:p>
          <a:p>
            <a:pPr lvl="2" algn="just">
              <a:spcBef>
                <a:spcPts val="0"/>
              </a:spcBef>
            </a:pPr>
            <a:r>
              <a:rPr lang="en-US" sz="2400">
                <a:latin typeface="Times New Roman" pitchFamily="18" charset="0"/>
              </a:rPr>
              <a:t>Gộp 3 byte thành 24bit liên tiếp, chia thành 4 nhóm 6bit có giá trị từ 0-63.</a:t>
            </a:r>
          </a:p>
          <a:p>
            <a:pPr lvl="2" algn="just">
              <a:spcBef>
                <a:spcPts val="0"/>
              </a:spcBef>
            </a:pPr>
            <a:r>
              <a:rPr lang="en-US" sz="2400">
                <a:latin typeface="Times New Roman" pitchFamily="18" charset="0"/>
              </a:rPr>
              <a:t>Mỗi nhóm 6bit tương ứng với 1 ký tự in ấn như sau:</a:t>
            </a:r>
          </a:p>
          <a:p>
            <a:pPr lvl="2" algn="just">
              <a:spcBef>
                <a:spcPts val="0"/>
              </a:spcBef>
              <a:buNone/>
            </a:pPr>
            <a:r>
              <a:rPr lang="en-US" sz="2000">
                <a:latin typeface="Times New Roman" pitchFamily="18" charset="0"/>
              </a:rPr>
              <a:t>		</a:t>
            </a:r>
            <a:endParaRPr lang="en-US" sz="2000" i="1">
              <a:latin typeface="Times New Roman" pitchFamily="18" charset="0"/>
            </a:endParaRPr>
          </a:p>
          <a:p>
            <a:pPr>
              <a:lnSpc>
                <a:spcPct val="100000"/>
              </a:lnSpc>
              <a:spcBef>
                <a:spcPts val="0"/>
              </a:spcBef>
              <a:spcAft>
                <a:spcPts val="0"/>
              </a:spcAft>
            </a:pPr>
            <a:endParaRPr lang="en-US"/>
          </a:p>
        </p:txBody>
      </p:sp>
      <p:sp>
        <p:nvSpPr>
          <p:cNvPr id="3" name="Title 2"/>
          <p:cNvSpPr>
            <a:spLocks noGrp="1"/>
          </p:cNvSpPr>
          <p:nvPr>
            <p:ph type="title"/>
          </p:nvPr>
        </p:nvSpPr>
        <p:spPr/>
        <p:txBody>
          <a:bodyPr/>
          <a:lstStyle/>
          <a:p>
            <a:r>
              <a:rPr lang="fr-FR">
                <a:latin typeface="Times New Roman" pitchFamily="18" charset="0"/>
              </a:rPr>
              <a:t>Phương pháp mã hóa base64</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pic>
        <p:nvPicPr>
          <p:cNvPr id="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419600"/>
            <a:ext cx="2971800" cy="2389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2484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7620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smtClean="0">
                <a:solidFill>
                  <a:srgbClr val="C00000"/>
                </a:solidFill>
              </a:rPr>
              <a:t/>
            </a:r>
            <a:br>
              <a:rPr lang="en-US" sz="2800" b="1" smtClean="0">
                <a:solidFill>
                  <a:srgbClr val="C00000"/>
                </a:solidFill>
              </a:rPr>
            </a:br>
            <a:r>
              <a:rPr lang="en-US" sz="2800" b="1" smtClean="0">
                <a:solidFill>
                  <a:srgbClr val="C00000"/>
                </a:solidFill>
              </a:rPr>
              <a:t/>
            </a:r>
            <a:br>
              <a:rPr lang="en-US" sz="2800" b="1" smtClean="0">
                <a:solidFill>
                  <a:srgbClr val="C00000"/>
                </a:solidFill>
              </a:rPr>
            </a:br>
            <a:r>
              <a:rPr lang="fr-FR" sz="3200" b="1" smtClean="0">
                <a:solidFill>
                  <a:srgbClr val="C00000"/>
                </a:solidFill>
                <a:latin typeface="Times New Roman" pitchFamily="18" charset="0"/>
              </a:rPr>
              <a:t>Phương pháp mã hóa base64</a:t>
            </a:r>
            <a:endParaRPr lang="en-US" sz="3200" b="1" smtClean="0">
              <a:solidFill>
                <a:srgbClr val="C00000"/>
              </a:solidFill>
              <a:latin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32004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685800"/>
            <a:ext cx="3048000"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799" y="685799"/>
            <a:ext cx="2720009"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879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12693969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Base64 Encoding in MIME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dirty="0"/>
          </a:p>
        </p:txBody>
      </p:sp>
      <p:pic>
        <p:nvPicPr>
          <p:cNvPr id="6" name="Picture 5"/>
          <p:cNvPicPr>
            <a:picLocks noChangeAspect="1"/>
          </p:cNvPicPr>
          <p:nvPr/>
        </p:nvPicPr>
        <p:blipFill>
          <a:blip r:embed="rId2"/>
          <a:stretch>
            <a:fillRect/>
          </a:stretch>
        </p:blipFill>
        <p:spPr>
          <a:xfrm>
            <a:off x="304800" y="762000"/>
            <a:ext cx="8686800" cy="5633118"/>
          </a:xfrm>
          <a:prstGeom prst="rect">
            <a:avLst/>
          </a:prstGeom>
        </p:spPr>
      </p:pic>
    </p:spTree>
    <p:extLst>
      <p:ext uri="{BB962C8B-B14F-4D97-AF65-F5344CB8AC3E}">
        <p14:creationId xmlns:p14="http://schemas.microsoft.com/office/powerpoint/2010/main" val="40249322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457200" y="-228600"/>
            <a:ext cx="8229600" cy="1143000"/>
          </a:xfrm>
        </p:spPr>
        <p:txBody>
          <a:bodyPr>
            <a:noAutofit/>
          </a:bodyPr>
          <a:lstStyle/>
          <a:p>
            <a:r>
              <a:rPr lang="en-US" sz="3200" b="1">
                <a:solidFill>
                  <a:srgbClr val="C00000"/>
                </a:solidFill>
              </a:rPr>
              <a:t/>
            </a:r>
            <a:br>
              <a:rPr lang="en-US" sz="3200" b="1">
                <a:solidFill>
                  <a:srgbClr val="C00000"/>
                </a:solidFill>
              </a:rPr>
            </a:br>
            <a:r>
              <a:rPr lang="en-US" sz="3200" b="1">
                <a:solidFill>
                  <a:srgbClr val="C00000"/>
                </a:solidFill>
              </a:rPr>
              <a:t/>
            </a:r>
            <a:br>
              <a:rPr lang="en-US" sz="3200" b="1">
                <a:solidFill>
                  <a:srgbClr val="C00000"/>
                </a:solidFill>
              </a:rPr>
            </a:br>
            <a:r>
              <a:rPr lang="fr-FR" sz="3600" b="1">
                <a:solidFill>
                  <a:srgbClr val="C00000"/>
                </a:solidFill>
                <a:latin typeface="Times New Roman" pitchFamily="18" charset="0"/>
              </a:rPr>
              <a:t>Phương pháp mã hóa base64</a:t>
            </a:r>
            <a:endParaRPr lang="en-US" sz="3600" i="1" smtClean="0">
              <a:solidFill>
                <a:srgbClr val="FF0000"/>
              </a:solidFill>
              <a:latin typeface="Times New Roman" pitchFamily="18" charset="0"/>
            </a:endParaRPr>
          </a:p>
        </p:txBody>
      </p:sp>
      <p:sp>
        <p:nvSpPr>
          <p:cNvPr id="71683" name="Rectangle 3"/>
          <p:cNvSpPr>
            <a:spLocks noGrp="1" noChangeArrowheads="1"/>
          </p:cNvSpPr>
          <p:nvPr>
            <p:ph type="body" idx="4294967295"/>
          </p:nvPr>
        </p:nvSpPr>
        <p:spPr>
          <a:xfrm>
            <a:off x="762000" y="1371600"/>
            <a:ext cx="8001000" cy="4800600"/>
          </a:xfrm>
        </p:spPr>
        <p:txBody>
          <a:bodyPr/>
          <a:lstStyle/>
          <a:p>
            <a:pPr algn="just" eaLnBrk="1" hangingPunct="1"/>
            <a:r>
              <a:rPr lang="en-US" smtClean="0">
                <a:latin typeface="Times New Roman" pitchFamily="18" charset="0"/>
              </a:rPr>
              <a:t>Ví dụ:</a:t>
            </a:r>
          </a:p>
          <a:p>
            <a:pPr lvl="1" algn="just" eaLnBrk="1" hangingPunct="1"/>
            <a:endParaRPr lang="en-US" i="1" smtClean="0">
              <a:latin typeface="Times New Roman" pitchFamily="18" charset="0"/>
            </a:endParaRPr>
          </a:p>
          <a:p>
            <a:pPr lvl="2" algn="just" eaLnBrk="1" hangingPunct="1">
              <a:buFontTx/>
              <a:buNone/>
            </a:pPr>
            <a:r>
              <a:rPr lang="en-US" smtClean="0">
                <a:latin typeface="Times New Roman" pitchFamily="18" charset="0"/>
              </a:rPr>
              <a:t>  </a:t>
            </a:r>
          </a:p>
        </p:txBody>
      </p:sp>
      <p:graphicFrame>
        <p:nvGraphicFramePr>
          <p:cNvPr id="71960" name="Group 280"/>
          <p:cNvGraphicFramePr>
            <a:graphicFrameLocks noGrp="1"/>
          </p:cNvGraphicFramePr>
          <p:nvPr>
            <p:extLst>
              <p:ext uri="{D42A27DB-BD31-4B8C-83A1-F6EECF244321}">
                <p14:modId xmlns:p14="http://schemas.microsoft.com/office/powerpoint/2010/main" val="2297610729"/>
              </p:ext>
            </p:extLst>
          </p:nvPr>
        </p:nvGraphicFramePr>
        <p:xfrm>
          <a:off x="76200" y="2133600"/>
          <a:ext cx="8991600" cy="2255839"/>
        </p:xfrm>
        <a:graphic>
          <a:graphicData uri="http://schemas.openxmlformats.org/drawingml/2006/table">
            <a:tbl>
              <a:tblPr/>
              <a:tblGrid>
                <a:gridCol w="2828925"/>
                <a:gridCol w="258763"/>
                <a:gridCol w="260350"/>
                <a:gridCol w="258762"/>
                <a:gridCol w="258763"/>
                <a:gridCol w="258762"/>
                <a:gridCol w="260350"/>
                <a:gridCol w="260350"/>
                <a:gridCol w="257175"/>
                <a:gridCol w="260350"/>
                <a:gridCol w="263525"/>
                <a:gridCol w="257175"/>
                <a:gridCol w="257175"/>
                <a:gridCol w="258763"/>
                <a:gridCol w="261937"/>
                <a:gridCol w="258763"/>
                <a:gridCol w="258762"/>
                <a:gridCol w="260350"/>
                <a:gridCol w="260350"/>
                <a:gridCol w="258763"/>
                <a:gridCol w="211137"/>
                <a:gridCol w="242888"/>
                <a:gridCol w="260350"/>
                <a:gridCol w="258762"/>
                <a:gridCol w="260350"/>
              </a:tblGrid>
              <a:tr h="563563">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Thông báo 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8">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65150">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Bit pattern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DBF48"/>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DBF48"/>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DBF48"/>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DBF48"/>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DBF48"/>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DBF48"/>
                    </a:solidFill>
                  </a:tcPr>
                </a:tc>
              </a:tr>
              <a:tr h="563563">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46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63563">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Base64-encoded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13265948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smtClean="0"/>
              <a:t>MIME Header</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32</a:t>
            </a:fld>
            <a:endParaRPr lang="ru-RU" dirty="0"/>
          </a:p>
        </p:txBody>
      </p:sp>
      <p:pic>
        <p:nvPicPr>
          <p:cNvPr id="9" name="Picture 8"/>
          <p:cNvPicPr>
            <a:picLocks noChangeAspect="1"/>
          </p:cNvPicPr>
          <p:nvPr/>
        </p:nvPicPr>
        <p:blipFill>
          <a:blip r:embed="rId2"/>
          <a:stretch>
            <a:fillRect/>
          </a:stretch>
        </p:blipFill>
        <p:spPr>
          <a:xfrm>
            <a:off x="10887" y="1143000"/>
            <a:ext cx="9133114" cy="3510911"/>
          </a:xfrm>
          <a:prstGeom prst="rect">
            <a:avLst/>
          </a:prstGeom>
        </p:spPr>
      </p:pic>
    </p:spTree>
    <p:extLst>
      <p:ext uri="{BB962C8B-B14F-4D97-AF65-F5344CB8AC3E}">
        <p14:creationId xmlns:p14="http://schemas.microsoft.com/office/powerpoint/2010/main" val="30693268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229488900"/>
              </p:ext>
            </p:extLst>
          </p:nvPr>
        </p:nvGraphicFramePr>
        <p:xfrm>
          <a:off x="0" y="1190796"/>
          <a:ext cx="9144000" cy="4053840"/>
        </p:xfrm>
        <a:graphic>
          <a:graphicData uri="http://schemas.openxmlformats.org/drawingml/2006/table">
            <a:tbl>
              <a:tblPr firstRow="1" bandRow="1">
                <a:tableStyleId>{5940675A-B579-460E-94D1-54222C63F5DA}</a:tableStyleId>
              </a:tblPr>
              <a:tblGrid>
                <a:gridCol w="2209800">
                  <a:extLst>
                    <a:ext uri="{9D8B030D-6E8A-4147-A177-3AD203B41FA5}">
                      <a16:colId xmlns:a16="http://schemas.microsoft.com/office/drawing/2014/main" xmlns="" val="3406803410"/>
                    </a:ext>
                  </a:extLst>
                </a:gridCol>
                <a:gridCol w="2438400">
                  <a:extLst>
                    <a:ext uri="{9D8B030D-6E8A-4147-A177-3AD203B41FA5}">
                      <a16:colId xmlns:a16="http://schemas.microsoft.com/office/drawing/2014/main" xmlns="" val="1162218960"/>
                    </a:ext>
                  </a:extLst>
                </a:gridCol>
                <a:gridCol w="4495800">
                  <a:extLst>
                    <a:ext uri="{9D8B030D-6E8A-4147-A177-3AD203B41FA5}">
                      <a16:colId xmlns:a16="http://schemas.microsoft.com/office/drawing/2014/main" xmlns="" val="95798897"/>
                    </a:ext>
                  </a:extLst>
                </a:gridCol>
              </a:tblGrid>
              <a:tr h="370840">
                <a:tc>
                  <a:txBody>
                    <a:bodyPr/>
                    <a:lstStyle/>
                    <a:p>
                      <a:pPr algn="ctr"/>
                      <a:r>
                        <a:rPr lang="en-US" sz="3200" b="1" smtClean="0"/>
                        <a:t>Type</a:t>
                      </a:r>
                      <a:endParaRPr lang="en-US" sz="3200" b="1"/>
                    </a:p>
                  </a:txBody>
                  <a:tcPr>
                    <a:solidFill>
                      <a:schemeClr val="bg1">
                        <a:lumMod val="85000"/>
                      </a:schemeClr>
                    </a:solidFill>
                  </a:tcPr>
                </a:tc>
                <a:tc>
                  <a:txBody>
                    <a:bodyPr/>
                    <a:lstStyle/>
                    <a:p>
                      <a:pPr algn="ctr"/>
                      <a:r>
                        <a:rPr lang="en-US" sz="3200" b="1" smtClean="0"/>
                        <a:t>Subtype</a:t>
                      </a:r>
                      <a:endParaRPr lang="en-US" sz="3200" b="1"/>
                    </a:p>
                  </a:txBody>
                  <a:tcPr>
                    <a:solidFill>
                      <a:schemeClr val="bg1">
                        <a:lumMod val="85000"/>
                      </a:schemeClr>
                    </a:solidFill>
                  </a:tcPr>
                </a:tc>
                <a:tc>
                  <a:txBody>
                    <a:bodyPr/>
                    <a:lstStyle/>
                    <a:p>
                      <a:pPr algn="ctr"/>
                      <a:r>
                        <a:rPr lang="en-US" sz="3200" b="1" smtClean="0"/>
                        <a:t>Description</a:t>
                      </a:r>
                      <a:endParaRPr lang="en-US" sz="3200" b="1"/>
                    </a:p>
                  </a:txBody>
                  <a:tcPr>
                    <a:solidFill>
                      <a:schemeClr val="bg1">
                        <a:lumMod val="85000"/>
                      </a:schemeClr>
                    </a:solidFill>
                  </a:tcPr>
                </a:tc>
                <a:extLst>
                  <a:ext uri="{0D108BD9-81ED-4DB2-BD59-A6C34878D82A}">
                    <a16:rowId xmlns:a16="http://schemas.microsoft.com/office/drawing/2014/main" xmlns="" val="1529206881"/>
                  </a:ext>
                </a:extLst>
              </a:tr>
              <a:tr h="370840">
                <a:tc rowSpan="2">
                  <a:txBody>
                    <a:bodyPr/>
                    <a:lstStyle/>
                    <a:p>
                      <a:r>
                        <a:rPr lang="en-US" sz="3200" smtClean="0"/>
                        <a:t>Text</a:t>
                      </a:r>
                      <a:endParaRPr lang="en-US" sz="3200"/>
                    </a:p>
                  </a:txBody>
                  <a:tcPr anchor="ctr"/>
                </a:tc>
                <a:tc>
                  <a:txBody>
                    <a:bodyPr/>
                    <a:lstStyle/>
                    <a:p>
                      <a:r>
                        <a:rPr lang="en-US" sz="3200" smtClean="0"/>
                        <a:t>Plain</a:t>
                      </a:r>
                      <a:endParaRPr lang="en-US" sz="3200"/>
                    </a:p>
                  </a:txBody>
                  <a:tcPr anchor="ctr"/>
                </a:tc>
                <a:tc>
                  <a:txBody>
                    <a:bodyPr/>
                    <a:lstStyle/>
                    <a:p>
                      <a:r>
                        <a:rPr lang="en-US" sz="3200" smtClean="0"/>
                        <a:t>Unformatted</a:t>
                      </a:r>
                      <a:endParaRPr lang="en-US" sz="3200"/>
                    </a:p>
                  </a:txBody>
                  <a:tcPr anchor="ctr"/>
                </a:tc>
                <a:extLst>
                  <a:ext uri="{0D108BD9-81ED-4DB2-BD59-A6C34878D82A}">
                    <a16:rowId xmlns:a16="http://schemas.microsoft.com/office/drawing/2014/main" xmlns="" val="269239239"/>
                  </a:ext>
                </a:extLst>
              </a:tr>
              <a:tr h="370840">
                <a:tc vMerge="1">
                  <a:txBody>
                    <a:bodyPr/>
                    <a:lstStyle/>
                    <a:p>
                      <a:endParaRPr lang="en-US" sz="3200"/>
                    </a:p>
                  </a:txBody>
                  <a:tcPr/>
                </a:tc>
                <a:tc>
                  <a:txBody>
                    <a:bodyPr/>
                    <a:lstStyle/>
                    <a:p>
                      <a:r>
                        <a:rPr lang="en-US" sz="3200" smtClean="0"/>
                        <a:t>HTML</a:t>
                      </a:r>
                      <a:endParaRPr lang="en-US" sz="3200"/>
                    </a:p>
                  </a:txBody>
                  <a:tcPr anchor="ctr"/>
                </a:tc>
                <a:tc>
                  <a:txBody>
                    <a:bodyPr/>
                    <a:lstStyle/>
                    <a:p>
                      <a:r>
                        <a:rPr lang="en-US" sz="3200" smtClean="0"/>
                        <a:t>HTML format</a:t>
                      </a:r>
                      <a:endParaRPr lang="en-US" sz="3200"/>
                    </a:p>
                  </a:txBody>
                  <a:tcPr anchor="ctr"/>
                </a:tc>
                <a:extLst>
                  <a:ext uri="{0D108BD9-81ED-4DB2-BD59-A6C34878D82A}">
                    <a16:rowId xmlns:a16="http://schemas.microsoft.com/office/drawing/2014/main" xmlns="" val="1673935674"/>
                  </a:ext>
                </a:extLst>
              </a:tr>
              <a:tr h="370840">
                <a:tc rowSpan="2">
                  <a:txBody>
                    <a:bodyPr/>
                    <a:lstStyle/>
                    <a:p>
                      <a:r>
                        <a:rPr lang="en-US" sz="3200" smtClean="0"/>
                        <a:t>Image</a:t>
                      </a:r>
                      <a:endParaRPr lang="en-US" sz="3200"/>
                    </a:p>
                  </a:txBody>
                  <a:tcPr anchor="ctr"/>
                </a:tc>
                <a:tc>
                  <a:txBody>
                    <a:bodyPr/>
                    <a:lstStyle/>
                    <a:p>
                      <a:r>
                        <a:rPr lang="en-US" sz="3200" smtClean="0"/>
                        <a:t>JPEG</a:t>
                      </a:r>
                      <a:endParaRPr lang="en-US" sz="3200"/>
                    </a:p>
                  </a:txBody>
                  <a:tcPr anchor="ctr"/>
                </a:tc>
                <a:tc>
                  <a:txBody>
                    <a:bodyPr/>
                    <a:lstStyle/>
                    <a:p>
                      <a:r>
                        <a:rPr lang="en-US" sz="3200" smtClean="0"/>
                        <a:t>Image is in JPEG format</a:t>
                      </a:r>
                      <a:endParaRPr lang="en-US" sz="3200"/>
                    </a:p>
                  </a:txBody>
                  <a:tcPr anchor="ctr"/>
                </a:tc>
                <a:extLst>
                  <a:ext uri="{0D108BD9-81ED-4DB2-BD59-A6C34878D82A}">
                    <a16:rowId xmlns:a16="http://schemas.microsoft.com/office/drawing/2014/main" xmlns="" val="567243484"/>
                  </a:ext>
                </a:extLst>
              </a:tr>
              <a:tr h="370840">
                <a:tc vMerge="1">
                  <a:txBody>
                    <a:bodyPr/>
                    <a:lstStyle/>
                    <a:p>
                      <a:endParaRPr lang="en-US" sz="3200"/>
                    </a:p>
                  </a:txBody>
                  <a:tcPr/>
                </a:tc>
                <a:tc>
                  <a:txBody>
                    <a:bodyPr/>
                    <a:lstStyle/>
                    <a:p>
                      <a:r>
                        <a:rPr lang="en-US" sz="3200" smtClean="0"/>
                        <a:t>GIF</a:t>
                      </a:r>
                      <a:endParaRPr lang="en-US" sz="3200"/>
                    </a:p>
                  </a:txBody>
                  <a:tcPr anchor="ctr"/>
                </a:tc>
                <a:tc>
                  <a:txBody>
                    <a:bodyPr/>
                    <a:lstStyle/>
                    <a:p>
                      <a:r>
                        <a:rPr lang="en-US" sz="3200" smtClean="0"/>
                        <a:t>Image is in GIF format</a:t>
                      </a:r>
                      <a:endParaRPr lang="en-US" sz="3200"/>
                    </a:p>
                  </a:txBody>
                  <a:tcPr anchor="ctr"/>
                </a:tc>
                <a:extLst>
                  <a:ext uri="{0D108BD9-81ED-4DB2-BD59-A6C34878D82A}">
                    <a16:rowId xmlns:a16="http://schemas.microsoft.com/office/drawing/2014/main" xmlns="" val="3906522574"/>
                  </a:ext>
                </a:extLst>
              </a:tr>
              <a:tr h="370840">
                <a:tc rowSpan="2">
                  <a:txBody>
                    <a:bodyPr/>
                    <a:lstStyle/>
                    <a:p>
                      <a:r>
                        <a:rPr lang="en-US" sz="3200" smtClean="0"/>
                        <a:t>Application</a:t>
                      </a:r>
                      <a:endParaRPr lang="en-US" sz="3200"/>
                    </a:p>
                  </a:txBody>
                  <a:tcPr anchor="ctr"/>
                </a:tc>
                <a:tc>
                  <a:txBody>
                    <a:bodyPr/>
                    <a:lstStyle/>
                    <a:p>
                      <a:r>
                        <a:rPr lang="en-US" sz="3200" smtClean="0"/>
                        <a:t>PostScript</a:t>
                      </a:r>
                      <a:endParaRPr lang="en-US" sz="3200"/>
                    </a:p>
                  </a:txBody>
                  <a:tcPr anchor="ctr"/>
                </a:tc>
                <a:tc>
                  <a:txBody>
                    <a:bodyPr/>
                    <a:lstStyle/>
                    <a:p>
                      <a:r>
                        <a:rPr lang="en-US" sz="3200" smtClean="0"/>
                        <a:t>Adobe PostScript</a:t>
                      </a:r>
                      <a:endParaRPr lang="en-US" sz="3200"/>
                    </a:p>
                  </a:txBody>
                  <a:tcPr anchor="ctr"/>
                </a:tc>
                <a:extLst>
                  <a:ext uri="{0D108BD9-81ED-4DB2-BD59-A6C34878D82A}">
                    <a16:rowId xmlns:a16="http://schemas.microsoft.com/office/drawing/2014/main" xmlns="" val="4197730435"/>
                  </a:ext>
                </a:extLst>
              </a:tr>
              <a:tr h="370840">
                <a:tc vMerge="1">
                  <a:txBody>
                    <a:bodyPr/>
                    <a:lstStyle/>
                    <a:p>
                      <a:endParaRPr lang="en-US" sz="3200"/>
                    </a:p>
                  </a:txBody>
                  <a:tcPr/>
                </a:tc>
                <a:tc>
                  <a:txBody>
                    <a:bodyPr/>
                    <a:lstStyle/>
                    <a:p>
                      <a:r>
                        <a:rPr lang="en-US" sz="3200" smtClean="0"/>
                        <a:t>Octet-stream</a:t>
                      </a:r>
                      <a:endParaRPr lang="en-US" sz="3200"/>
                    </a:p>
                  </a:txBody>
                  <a:tcPr anchor="ctr"/>
                </a:tc>
                <a:tc>
                  <a:txBody>
                    <a:bodyPr/>
                    <a:lstStyle/>
                    <a:p>
                      <a:r>
                        <a:rPr lang="en-US" sz="3200" smtClean="0"/>
                        <a:t>General binary data</a:t>
                      </a:r>
                      <a:endParaRPr lang="en-US" sz="3200"/>
                    </a:p>
                  </a:txBody>
                  <a:tcPr anchor="ctr"/>
                </a:tc>
                <a:extLst>
                  <a:ext uri="{0D108BD9-81ED-4DB2-BD59-A6C34878D82A}">
                    <a16:rowId xmlns:a16="http://schemas.microsoft.com/office/drawing/2014/main" xmlns="" val="1254055140"/>
                  </a:ext>
                </a:extLst>
              </a:tr>
            </a:tbl>
          </a:graphicData>
        </a:graphic>
      </p:graphicFrame>
      <p:sp>
        <p:nvSpPr>
          <p:cNvPr id="2" name="Title 1"/>
          <p:cNvSpPr>
            <a:spLocks noGrp="1"/>
          </p:cNvSpPr>
          <p:nvPr>
            <p:ph type="title"/>
          </p:nvPr>
        </p:nvSpPr>
        <p:spPr/>
        <p:txBody>
          <a:bodyPr/>
          <a:lstStyle/>
          <a:p>
            <a:r>
              <a:rPr lang="en-US" smtClean="0"/>
              <a:t>MIME Content-Types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33</a:t>
            </a:fld>
            <a:endParaRPr lang="ru-RU" dirty="0"/>
          </a:p>
        </p:txBody>
      </p:sp>
    </p:spTree>
    <p:extLst>
      <p:ext uri="{BB962C8B-B14F-4D97-AF65-F5344CB8AC3E}">
        <p14:creationId xmlns:p14="http://schemas.microsoft.com/office/powerpoint/2010/main" val="3988258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2826087588"/>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34</a:t>
            </a:fld>
            <a:endParaRPr lang="ru-RU" dirty="0"/>
          </a:p>
        </p:txBody>
      </p:sp>
    </p:spTree>
    <p:extLst>
      <p:ext uri="{BB962C8B-B14F-4D97-AF65-F5344CB8AC3E}">
        <p14:creationId xmlns:p14="http://schemas.microsoft.com/office/powerpoint/2010/main" val="356850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en-US" b="1" smtClean="0"/>
              <a:t>Từ qu</a:t>
            </a:r>
            <a:r>
              <a:rPr lang="vi-VN" b="1" smtClean="0"/>
              <a:t>a</a:t>
            </a:r>
            <a:r>
              <a:rPr lang="en-US" b="1" smtClean="0"/>
              <a:t>n điểm của server</a:t>
            </a:r>
          </a:p>
          <a:p>
            <a:r>
              <a:rPr lang="en-US"/>
              <a:t>Khả năng mạo danh người gửi</a:t>
            </a:r>
          </a:p>
          <a:p>
            <a:r>
              <a:rPr lang="en-US" smtClean="0"/>
              <a:t>Máy chủ thư bị lạm dụng để phát tán thư rác, mã độc</a:t>
            </a:r>
          </a:p>
          <a:p>
            <a:pPr>
              <a:spcBef>
                <a:spcPts val="1800"/>
              </a:spcBef>
              <a:buFont typeface="Wingdings" panose="05000000000000000000" pitchFamily="2" charset="2"/>
              <a:buChar char="q"/>
            </a:pPr>
            <a:r>
              <a:rPr lang="en-US" b="1" smtClean="0"/>
              <a:t>Từ quan điểm của người dùng</a:t>
            </a:r>
          </a:p>
          <a:p>
            <a:r>
              <a:rPr lang="en-US" smtClean="0"/>
              <a:t>Thư có thể bị đọc/sửa trên đường truyền</a:t>
            </a:r>
          </a:p>
          <a:p>
            <a:r>
              <a:rPr lang="en-US" smtClean="0"/>
              <a:t>Thư có thể bị đọc/sửa trên máy chủ</a:t>
            </a:r>
            <a:endParaRPr lang="en-US"/>
          </a:p>
        </p:txBody>
      </p:sp>
      <p:sp>
        <p:nvSpPr>
          <p:cNvPr id="3" name="Title 2"/>
          <p:cNvSpPr>
            <a:spLocks noGrp="1"/>
          </p:cNvSpPr>
          <p:nvPr>
            <p:ph type="title"/>
          </p:nvPr>
        </p:nvSpPr>
        <p:spPr/>
        <p:txBody>
          <a:bodyPr/>
          <a:lstStyle/>
          <a:p>
            <a:r>
              <a:rPr lang="en-US" smtClean="0"/>
              <a:t>Vấn đề an toàn của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spTree>
    <p:extLst>
      <p:ext uri="{BB962C8B-B14F-4D97-AF65-F5344CB8AC3E}">
        <p14:creationId xmlns:p14="http://schemas.microsoft.com/office/powerpoint/2010/main" val="3201393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SMTP không yêu cầu xác thực, mọi server đều mở</a:t>
            </a:r>
          </a:p>
          <a:p>
            <a:r>
              <a:rPr lang="en-US" smtClean="0"/>
              <a:t>POP3 luôn yêu cầu xác thực</a:t>
            </a:r>
          </a:p>
          <a:p>
            <a:pPr marL="0" indent="0">
              <a:buNone/>
            </a:pPr>
            <a:r>
              <a:rPr lang="en-US" smtClean="0">
                <a:sym typeface="Wingdings" panose="05000000000000000000" pitchFamily="2" charset="2"/>
              </a:rPr>
              <a:t> Giải pháp xác thực cho SMTP:</a:t>
            </a:r>
          </a:p>
          <a:p>
            <a:pPr lvl="1">
              <a:buFont typeface="Wingdings" panose="05000000000000000000" pitchFamily="2" charset="2"/>
              <a:buChar char="§"/>
            </a:pPr>
            <a:r>
              <a:rPr lang="en-US" smtClean="0"/>
              <a:t>Kỹ thuật POP Before SMTP</a:t>
            </a:r>
          </a:p>
          <a:p>
            <a:pPr lvl="1">
              <a:buFont typeface="Wingdings" panose="05000000000000000000" pitchFamily="2" charset="2"/>
              <a:buChar char="§"/>
            </a:pPr>
            <a:r>
              <a:rPr lang="en-US" smtClean="0"/>
              <a:t>Mở rộng SMTP thành ESMTP, thêm module xác thực </a:t>
            </a:r>
            <a:r>
              <a:rPr lang="vi-VN" smtClean="0"/>
              <a:t>"Authentication"</a:t>
            </a:r>
            <a:endParaRPr lang="en-US"/>
          </a:p>
        </p:txBody>
      </p:sp>
      <p:sp>
        <p:nvSpPr>
          <p:cNvPr id="3" name="Title 2"/>
          <p:cNvSpPr>
            <a:spLocks noGrp="1"/>
          </p:cNvSpPr>
          <p:nvPr>
            <p:ph type="title"/>
          </p:nvPr>
        </p:nvSpPr>
        <p:spPr/>
        <p:txBody>
          <a:bodyPr/>
          <a:lstStyle/>
          <a:p>
            <a:r>
              <a:rPr lang="vi-VN" smtClean="0"/>
              <a:t>Giải pháp c</a:t>
            </a:r>
            <a:r>
              <a:rPr lang="en-US" smtClean="0"/>
              <a:t>hống lạm dụng máy chủ</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p:spTree>
    <p:extLst>
      <p:ext uri="{BB962C8B-B14F-4D97-AF65-F5344CB8AC3E}">
        <p14:creationId xmlns:p14="http://schemas.microsoft.com/office/powerpoint/2010/main" val="3461457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Mặc định sử dụng cổng 587 (thay cho 25)</a:t>
            </a:r>
          </a:p>
          <a:p>
            <a:r>
              <a:rPr lang="en-US" smtClean="0"/>
              <a:t>Sử dụng EHLO thay cho HELO</a:t>
            </a:r>
          </a:p>
          <a:p>
            <a:r>
              <a:rPr lang="en-US" smtClean="0"/>
              <a:t>Thêm lệnh xác thực: AUTH, STARTTLS</a:t>
            </a:r>
          </a:p>
          <a:p>
            <a:r>
              <a:rPr lang="en-US" smtClean="0"/>
              <a:t>Phương thức xác thực (AUTH):</a:t>
            </a:r>
          </a:p>
          <a:p>
            <a:pPr lvl="1"/>
            <a:r>
              <a:rPr lang="en-US" smtClean="0"/>
              <a:t>Luôn dùng mã Base64 để truyền thông điệp</a:t>
            </a:r>
          </a:p>
          <a:p>
            <a:pPr lvl="1"/>
            <a:r>
              <a:rPr lang="en-US" smtClean="0"/>
              <a:t>Truyền trực tiếp bí mật: PLAIN, LOGIN (thực hiện trên nền TLS)</a:t>
            </a:r>
          </a:p>
          <a:p>
            <a:pPr lvl="1"/>
            <a:r>
              <a:rPr lang="en-US" smtClean="0"/>
              <a:t>Khác: CRAM-MD5, DIGEST-MD5, GSSAPI, OAUTH10A, OAUTHBEARER</a:t>
            </a:r>
            <a:endParaRPr lang="vi-VN" smtClean="0"/>
          </a:p>
          <a:p>
            <a:endParaRPr lang="en-US"/>
          </a:p>
        </p:txBody>
      </p:sp>
      <p:sp>
        <p:nvSpPr>
          <p:cNvPr id="3" name="Title 2"/>
          <p:cNvSpPr>
            <a:spLocks noGrp="1"/>
          </p:cNvSpPr>
          <p:nvPr>
            <p:ph type="title"/>
          </p:nvPr>
        </p:nvSpPr>
        <p:spPr/>
        <p:txBody>
          <a:bodyPr/>
          <a:lstStyle/>
          <a:p>
            <a:r>
              <a:rPr lang="en-US" smtClean="0"/>
              <a:t>Extended (Enhanced) SMTP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dirty="0"/>
          </a:p>
        </p:txBody>
      </p:sp>
    </p:spTree>
    <p:extLst>
      <p:ext uri="{BB962C8B-B14F-4D97-AF65-F5344CB8AC3E}">
        <p14:creationId xmlns:p14="http://schemas.microsoft.com/office/powerpoint/2010/main" val="23587582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vi-VN" smtClean="0"/>
              <a:t>StartTLS: Opportunistic TLS</a:t>
            </a:r>
          </a:p>
          <a:p>
            <a:r>
              <a:rPr lang="vi-VN" smtClean="0"/>
              <a:t>StartTLS cho phép triển khai một cơ chế an toàn linh hoạt (cần thì dùng, không cần thì thôi) cho các giao thức vốn không có (có ít) các cơ chế an toàn.</a:t>
            </a:r>
          </a:p>
          <a:p>
            <a:r>
              <a:rPr lang="vi-VN" smtClean="0"/>
              <a:t>StartTLS sẽ thiết lập kênh TLS ngay trên cổng hiện thời, không cần cổng mới</a:t>
            </a:r>
            <a:endParaRPr lang="en-US"/>
          </a:p>
          <a:p>
            <a:r>
              <a:rPr lang="en-US" smtClean="0"/>
              <a:t>RFC </a:t>
            </a:r>
            <a:r>
              <a:rPr lang="en-US"/>
              <a:t>2595</a:t>
            </a:r>
            <a:r>
              <a:rPr lang="vi-VN"/>
              <a:t>:</a:t>
            </a:r>
            <a:r>
              <a:rPr lang="en-US"/>
              <a:t> Using TLS with IMAP, POP3 and </a:t>
            </a:r>
            <a:r>
              <a:rPr lang="en-US" smtClean="0"/>
              <a:t>ACAP</a:t>
            </a:r>
          </a:p>
          <a:p>
            <a:r>
              <a:rPr lang="en-US" smtClean="0"/>
              <a:t>RFC </a:t>
            </a:r>
            <a:r>
              <a:rPr lang="en-US"/>
              <a:t>3207</a:t>
            </a:r>
            <a:r>
              <a:rPr lang="vi-VN"/>
              <a:t>:</a:t>
            </a:r>
            <a:r>
              <a:rPr lang="en-US"/>
              <a:t> SMTP Service Extension for Secure SMTP over TLS</a:t>
            </a:r>
            <a:endParaRPr lang="vi-VN"/>
          </a:p>
          <a:p>
            <a:endParaRPr lang="en-US"/>
          </a:p>
        </p:txBody>
      </p:sp>
      <p:sp>
        <p:nvSpPr>
          <p:cNvPr id="3" name="Title 2"/>
          <p:cNvSpPr>
            <a:spLocks noGrp="1"/>
          </p:cNvSpPr>
          <p:nvPr>
            <p:ph type="title"/>
          </p:nvPr>
        </p:nvSpPr>
        <p:spPr/>
        <p:txBody>
          <a:bodyPr/>
          <a:lstStyle/>
          <a:p>
            <a:r>
              <a:rPr lang="vi-VN" smtClean="0"/>
              <a:t>StartTLS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dirty="0"/>
          </a:p>
        </p:txBody>
      </p:sp>
    </p:spTree>
    <p:extLst>
      <p:ext uri="{BB962C8B-B14F-4D97-AF65-F5344CB8AC3E}">
        <p14:creationId xmlns:p14="http://schemas.microsoft.com/office/powerpoint/2010/main" val="6701424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normAutofit/>
          </a:bodyPr>
          <a:lstStyle/>
          <a:p>
            <a:r>
              <a:rPr lang="en-US" smtClean="0"/>
              <a:t>######### Example from RFC 2549 #################</a:t>
            </a:r>
          </a:p>
          <a:p>
            <a:r>
              <a:rPr lang="en-US" smtClean="0"/>
              <a:t>S</a:t>
            </a:r>
            <a:r>
              <a:rPr lang="en-US"/>
              <a:t>: 220-smtp.example.com ESMTP Server </a:t>
            </a:r>
            <a:endParaRPr lang="en-US" smtClean="0"/>
          </a:p>
          <a:p>
            <a:r>
              <a:rPr lang="en-US" smtClean="0"/>
              <a:t>C</a:t>
            </a:r>
            <a:r>
              <a:rPr lang="en-US"/>
              <a:t>: EHLO client.example.com </a:t>
            </a:r>
            <a:endParaRPr lang="en-US" smtClean="0"/>
          </a:p>
          <a:p>
            <a:r>
              <a:rPr lang="en-US" smtClean="0"/>
              <a:t>S</a:t>
            </a:r>
            <a:r>
              <a:rPr lang="en-US"/>
              <a:t>: </a:t>
            </a:r>
            <a:r>
              <a:rPr lang="en-US" smtClean="0"/>
              <a:t>250-smtp.example.com </a:t>
            </a:r>
            <a:r>
              <a:rPr lang="en-US"/>
              <a:t>Hello client.example.com </a:t>
            </a:r>
            <a:endParaRPr lang="en-US" smtClean="0"/>
          </a:p>
          <a:p>
            <a:r>
              <a:rPr lang="en-US" smtClean="0"/>
              <a:t>S</a:t>
            </a:r>
            <a:r>
              <a:rPr lang="en-US"/>
              <a:t>: 250-AUTH GSSAPI DIGEST-MD5 </a:t>
            </a:r>
            <a:endParaRPr lang="en-US" smtClean="0"/>
          </a:p>
          <a:p>
            <a:r>
              <a:rPr lang="en-US" smtClean="0"/>
              <a:t>S</a:t>
            </a:r>
            <a:r>
              <a:rPr lang="en-US"/>
              <a:t>: 250-ENHANCEDSTATUSCODES </a:t>
            </a:r>
            <a:endParaRPr lang="en-US" smtClean="0"/>
          </a:p>
          <a:p>
            <a:r>
              <a:rPr lang="en-US" smtClean="0"/>
              <a:t>S</a:t>
            </a:r>
            <a:r>
              <a:rPr lang="en-US"/>
              <a:t>: 250 STARTTLS </a:t>
            </a:r>
            <a:endParaRPr lang="en-US" smtClean="0"/>
          </a:p>
          <a:p>
            <a:r>
              <a:rPr lang="en-US" smtClean="0"/>
              <a:t>C</a:t>
            </a:r>
            <a:r>
              <a:rPr lang="en-US"/>
              <a:t>: STARTTLS </a:t>
            </a:r>
            <a:endParaRPr lang="en-US" smtClean="0"/>
          </a:p>
          <a:p>
            <a:r>
              <a:rPr lang="en-US" smtClean="0"/>
              <a:t>S</a:t>
            </a:r>
            <a:r>
              <a:rPr lang="en-US"/>
              <a:t>: 220 Ready to start TLS </a:t>
            </a:r>
            <a:endParaRPr lang="en-US" smtClean="0"/>
          </a:p>
          <a:p>
            <a:r>
              <a:rPr lang="en-US" smtClean="0"/>
              <a:t>... </a:t>
            </a:r>
            <a:r>
              <a:rPr lang="en-US"/>
              <a:t>TLS negotiation proceeds, further commands protected by TLS layer ... </a:t>
            </a:r>
            <a:endParaRPr lang="en-US" smtClean="0"/>
          </a:p>
          <a:p>
            <a:r>
              <a:rPr lang="en-US" smtClean="0"/>
              <a:t>.....................</a:t>
            </a:r>
          </a:p>
        </p:txBody>
      </p:sp>
      <p:sp>
        <p:nvSpPr>
          <p:cNvPr id="3" name="Title 2"/>
          <p:cNvSpPr>
            <a:spLocks noGrp="1"/>
          </p:cNvSpPr>
          <p:nvPr>
            <p:ph type="title"/>
          </p:nvPr>
        </p:nvSpPr>
        <p:spPr/>
        <p:txBody>
          <a:bodyPr/>
          <a:lstStyle/>
          <a:p>
            <a:r>
              <a:rPr lang="en-US" smtClean="0"/>
              <a:t>Ví dụ sử dụng ESMTP (1/2)</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39</a:t>
            </a:fld>
            <a:endParaRPr lang="ru-RU" dirty="0"/>
          </a:p>
        </p:txBody>
      </p:sp>
    </p:spTree>
    <p:extLst>
      <p:ext uri="{BB962C8B-B14F-4D97-AF65-F5344CB8AC3E}">
        <p14:creationId xmlns:p14="http://schemas.microsoft.com/office/powerpoint/2010/main" val="33459691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vi-VN" b="1" smtClean="0"/>
              <a:t>Kiến thức</a:t>
            </a:r>
          </a:p>
          <a:p>
            <a:pPr lvl="1">
              <a:buFont typeface="Wingdings" panose="05000000000000000000" pitchFamily="2" charset="2"/>
              <a:buChar char="§"/>
            </a:pPr>
            <a:r>
              <a:rPr lang="vi-VN" smtClean="0"/>
              <a:t>Nắm bắt được một số giao thức mạng điển hình ở tầng ứng dụng</a:t>
            </a:r>
          </a:p>
          <a:p>
            <a:pPr lvl="1">
              <a:buFont typeface="Wingdings" panose="05000000000000000000" pitchFamily="2" charset="2"/>
              <a:buChar char="§"/>
            </a:pPr>
            <a:r>
              <a:rPr lang="vi-VN" smtClean="0"/>
              <a:t>Hiểu được hiểm họa an toàn đối với các dịch vụ mạng và các giải pháp phòng chống</a:t>
            </a:r>
          </a:p>
          <a:p>
            <a:pPr>
              <a:buFont typeface="Wingdings" panose="05000000000000000000" pitchFamily="2" charset="2"/>
              <a:buChar char="q"/>
            </a:pPr>
            <a:r>
              <a:rPr lang="vi-VN" b="1" smtClean="0"/>
              <a:t>Kỹ năng</a:t>
            </a:r>
          </a:p>
          <a:p>
            <a:pPr lvl="1">
              <a:buFont typeface="Wingdings" panose="05000000000000000000" pitchFamily="2" charset="2"/>
              <a:buChar char="§"/>
            </a:pPr>
            <a:r>
              <a:rPr lang="en-US" smtClean="0"/>
              <a:t>Phân tích hiểm họa an toàn thông tin đối với từng dịch vụ mạng</a:t>
            </a:r>
          </a:p>
          <a:p>
            <a:pPr lvl="1">
              <a:buFont typeface="Wingdings" panose="05000000000000000000" pitchFamily="2" charset="2"/>
              <a:buChar char="§"/>
            </a:pPr>
            <a:r>
              <a:rPr lang="vi-VN" smtClean="0"/>
              <a:t>Phân tích hoạt động của giao thức qua việc chặn thu lưu lượng mạng</a:t>
            </a:r>
          </a:p>
        </p:txBody>
      </p:sp>
      <p:sp>
        <p:nvSpPr>
          <p:cNvPr id="3" name="Title 2"/>
          <p:cNvSpPr>
            <a:spLocks noGrp="1"/>
          </p:cNvSpPr>
          <p:nvPr>
            <p:ph type="title"/>
          </p:nvPr>
        </p:nvSpPr>
        <p:spPr/>
        <p:txBody>
          <a:bodyPr/>
          <a:lstStyle/>
          <a:p>
            <a:r>
              <a:rPr lang="vi-VN" smtClean="0"/>
              <a:t>Mục tiêu bài học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25680058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t">
            <a:normAutofit/>
          </a:bodyPr>
          <a:lstStyle/>
          <a:p>
            <a:r>
              <a:rPr lang="en-US" smtClean="0"/>
              <a:t>................</a:t>
            </a:r>
          </a:p>
          <a:p>
            <a:r>
              <a:rPr lang="en-US" smtClean="0"/>
              <a:t>C</a:t>
            </a:r>
            <a:r>
              <a:rPr lang="en-US"/>
              <a:t>: EHLO client.example.com </a:t>
            </a:r>
            <a:endParaRPr lang="en-US" smtClean="0"/>
          </a:p>
          <a:p>
            <a:r>
              <a:rPr lang="en-US" smtClean="0"/>
              <a:t>S</a:t>
            </a:r>
            <a:r>
              <a:rPr lang="en-US"/>
              <a:t>: 250-smtp.example.com Hello client.example.com </a:t>
            </a:r>
            <a:endParaRPr lang="en-US" smtClean="0"/>
          </a:p>
          <a:p>
            <a:r>
              <a:rPr lang="en-US" smtClean="0"/>
              <a:t>S</a:t>
            </a:r>
            <a:r>
              <a:rPr lang="en-US"/>
              <a:t>: 250 AUTH GSSAPI DIGEST-MD5 PLAIN </a:t>
            </a:r>
            <a:endParaRPr lang="en-US" smtClean="0"/>
          </a:p>
          <a:p>
            <a:r>
              <a:rPr lang="en-US" smtClean="0"/>
              <a:t>C</a:t>
            </a:r>
            <a:r>
              <a:rPr lang="en-US"/>
              <a:t>: AUTH PLAIN dGVzdAB0ZXN0ADEyMzQ= </a:t>
            </a:r>
            <a:endParaRPr lang="en-US" smtClean="0"/>
          </a:p>
          <a:p>
            <a:r>
              <a:rPr lang="en-US" smtClean="0"/>
              <a:t>S</a:t>
            </a:r>
            <a:r>
              <a:rPr lang="en-US"/>
              <a:t>: 235 2.7.0 Authentication </a:t>
            </a:r>
            <a:r>
              <a:rPr lang="en-US" smtClean="0"/>
              <a:t>successful</a:t>
            </a:r>
          </a:p>
          <a:p>
            <a:endParaRPr lang="en-US"/>
          </a:p>
          <a:p>
            <a:r>
              <a:rPr lang="en-US" smtClean="0"/>
              <a:t>##Base64:		dGVzdAB0ZXN0ADEyMzQ=</a:t>
            </a:r>
          </a:p>
          <a:p>
            <a:r>
              <a:rPr lang="en-US" smtClean="0"/>
              <a:t>##ASCII 7bit:	testtest1234</a:t>
            </a:r>
          </a:p>
          <a:p>
            <a:r>
              <a:rPr lang="en-US" smtClean="0"/>
              <a:t>##Hint:			Online Base64 Decoder</a:t>
            </a:r>
            <a:endParaRPr lang="en-US"/>
          </a:p>
        </p:txBody>
      </p:sp>
      <p:sp>
        <p:nvSpPr>
          <p:cNvPr id="3" name="Title 2"/>
          <p:cNvSpPr>
            <a:spLocks noGrp="1"/>
          </p:cNvSpPr>
          <p:nvPr>
            <p:ph type="title"/>
          </p:nvPr>
        </p:nvSpPr>
        <p:spPr/>
        <p:txBody>
          <a:bodyPr/>
          <a:lstStyle/>
          <a:p>
            <a:r>
              <a:rPr lang="en-US" smtClean="0"/>
              <a:t>Ví dụ sử dụng ESMTP (2/2)</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40</a:t>
            </a:fld>
            <a:endParaRPr lang="ru-RU" dirty="0"/>
          </a:p>
        </p:txBody>
      </p:sp>
    </p:spTree>
    <p:extLst>
      <p:ext uri="{BB962C8B-B14F-4D97-AF65-F5344CB8AC3E}">
        <p14:creationId xmlns:p14="http://schemas.microsoft.com/office/powerpoint/2010/main" val="7167036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r>
              <a:rPr lang="en-US" smtClean="0"/>
              <a:t>POP3 nguyên bản: plaintext USER/PASS</a:t>
            </a:r>
          </a:p>
          <a:p>
            <a:r>
              <a:rPr lang="en-US" smtClean="0"/>
              <a:t>POP3 mới (RFC 1460): them lệnh APOP, cho phép xác thực như CRAM-MD5</a:t>
            </a:r>
          </a:p>
          <a:p>
            <a:r>
              <a:rPr lang="en-US" smtClean="0"/>
              <a:t>POP3 với module mở rộng AUTH: các phương thức SASL (Simple Authentication and Security Layer) như ESMTP</a:t>
            </a:r>
            <a:endParaRPr lang="vi-VN" smtClean="0"/>
          </a:p>
          <a:p>
            <a:r>
              <a:rPr lang="vi-VN" smtClean="0"/>
              <a:t>Trong POP3 cũng có thể gọi STARTTLS</a:t>
            </a:r>
            <a:endParaRPr lang="en-US"/>
          </a:p>
        </p:txBody>
      </p:sp>
      <p:sp>
        <p:nvSpPr>
          <p:cNvPr id="3" name="Title 2"/>
          <p:cNvSpPr>
            <a:spLocks noGrp="1"/>
          </p:cNvSpPr>
          <p:nvPr>
            <p:ph type="title"/>
          </p:nvPr>
        </p:nvSpPr>
        <p:spPr/>
        <p:txBody>
          <a:bodyPr/>
          <a:lstStyle/>
          <a:p>
            <a:r>
              <a:rPr lang="en-US" smtClean="0"/>
              <a:t>Xác thực trong POP3</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41</a:t>
            </a:fld>
            <a:endParaRPr lang="ru-RU" dirty="0"/>
          </a:p>
        </p:txBody>
      </p:sp>
    </p:spTree>
    <p:extLst>
      <p:ext uri="{BB962C8B-B14F-4D97-AF65-F5344CB8AC3E}">
        <p14:creationId xmlns:p14="http://schemas.microsoft.com/office/powerpoint/2010/main" val="11366929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chor="ctr"/>
          <a:lstStyle/>
          <a:p>
            <a:r>
              <a:rPr lang="en-US" smtClean="0"/>
              <a:t>S</a:t>
            </a:r>
            <a:r>
              <a:rPr lang="en-US"/>
              <a:t>: +OK POP3 server ready &lt;1896.697170952@dbc.mtview.ca.us&gt; </a:t>
            </a:r>
            <a:endParaRPr lang="en-US" smtClean="0"/>
          </a:p>
          <a:p>
            <a:r>
              <a:rPr lang="en-US" smtClean="0"/>
              <a:t>C</a:t>
            </a:r>
            <a:r>
              <a:rPr lang="en-US"/>
              <a:t>: APOP mrose c4c9334bac560ecc979e58001b3e22fb </a:t>
            </a:r>
            <a:endParaRPr lang="en-US" smtClean="0"/>
          </a:p>
          <a:p>
            <a:r>
              <a:rPr lang="en-US" smtClean="0"/>
              <a:t>S</a:t>
            </a:r>
            <a:r>
              <a:rPr lang="en-US"/>
              <a:t>: +OK maildrop has 1 message (369 octets) </a:t>
            </a:r>
            <a:endParaRPr lang="en-US" smtClean="0"/>
          </a:p>
          <a:p>
            <a:endParaRPr lang="en-US"/>
          </a:p>
          <a:p>
            <a:r>
              <a:rPr lang="vi-VN" smtClean="0"/>
              <a:t>##User:		mrose</a:t>
            </a:r>
          </a:p>
          <a:p>
            <a:r>
              <a:rPr lang="en-US" smtClean="0"/>
              <a:t>##Pass:		tanstaaf</a:t>
            </a:r>
          </a:p>
          <a:p>
            <a:r>
              <a:rPr lang="en-US" smtClean="0"/>
              <a:t>##MD5</a:t>
            </a:r>
            <a:r>
              <a:rPr lang="vi-VN" smtClean="0"/>
              <a:t> in</a:t>
            </a:r>
            <a:r>
              <a:rPr lang="en-US" smtClean="0"/>
              <a:t>:	&lt;1896.697170952@dbc.mtview.ca.us&gt;tanstaaf</a:t>
            </a:r>
          </a:p>
          <a:p>
            <a:r>
              <a:rPr lang="en-US" smtClean="0"/>
              <a:t>##MD5 out:	c4c9334bac560ecc979e58001b3e22fb</a:t>
            </a:r>
            <a:endParaRPr lang="en-US"/>
          </a:p>
        </p:txBody>
      </p:sp>
      <p:sp>
        <p:nvSpPr>
          <p:cNvPr id="5" name="Title 4"/>
          <p:cNvSpPr>
            <a:spLocks noGrp="1"/>
          </p:cNvSpPr>
          <p:nvPr>
            <p:ph type="title"/>
          </p:nvPr>
        </p:nvSpPr>
        <p:spPr/>
        <p:txBody>
          <a:bodyPr/>
          <a:lstStyle/>
          <a:p>
            <a:r>
              <a:rPr lang="en-US"/>
              <a:t>Xác thực trong </a:t>
            </a:r>
            <a:r>
              <a:rPr lang="en-US" smtClean="0"/>
              <a:t>POP3: APOP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42</a:t>
            </a:fld>
            <a:endParaRPr lang="ru-RU" dirty="0"/>
          </a:p>
        </p:txBody>
      </p:sp>
    </p:spTree>
    <p:extLst>
      <p:ext uri="{BB962C8B-B14F-4D97-AF65-F5344CB8AC3E}">
        <p14:creationId xmlns:p14="http://schemas.microsoft.com/office/powerpoint/2010/main" val="27883797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vi-VN" smtClean="0"/>
              <a:t>SMTP cho phép điền bất kỳ địa chỉ nào vào trường "FROM"</a:t>
            </a:r>
          </a:p>
          <a:p>
            <a:r>
              <a:rPr lang="vi-VN" smtClean="0"/>
              <a:t>SPF = Sender Policy Framework</a:t>
            </a:r>
          </a:p>
          <a:p>
            <a:pPr lvl="1">
              <a:buFont typeface="Courier New" panose="02070309020205020404" pitchFamily="49" charset="0"/>
              <a:buChar char="o"/>
            </a:pPr>
            <a:r>
              <a:rPr lang="vi-VN" smtClean="0"/>
              <a:t>RFC 7208 (2014)</a:t>
            </a:r>
          </a:p>
          <a:p>
            <a:pPr lvl="1">
              <a:buFont typeface="Courier New" panose="02070309020205020404" pitchFamily="49" charset="0"/>
              <a:buChar char="o"/>
            </a:pPr>
            <a:r>
              <a:rPr lang="vi-VN" smtClean="0"/>
              <a:t>Áp dụng cho SMTP giữa các mail server</a:t>
            </a:r>
          </a:p>
          <a:p>
            <a:pPr lvl="1">
              <a:buFont typeface="Courier New" panose="02070309020205020404" pitchFamily="49" charset="0"/>
              <a:buChar char="o"/>
            </a:pPr>
            <a:r>
              <a:rPr lang="vi-VN" smtClean="0"/>
              <a:t>Chủ sở hữu domain quy định những máy (IP) nào được phép gửi thư với domain của mình (qua SPF Record trong cấu hình DNS)</a:t>
            </a:r>
          </a:p>
          <a:p>
            <a:pPr lvl="1">
              <a:buFont typeface="Courier New" panose="02070309020205020404" pitchFamily="49" charset="0"/>
              <a:buChar char="o"/>
            </a:pPr>
            <a:r>
              <a:rPr lang="vi-VN" smtClean="0"/>
              <a:t>Chỉ chống giả mạo domain, không chống được giả mạo định danh (nhưng giúp truy vết nhanh chóng)</a:t>
            </a:r>
          </a:p>
          <a:p>
            <a:pPr lvl="1"/>
            <a:endParaRPr lang="en-US"/>
          </a:p>
        </p:txBody>
      </p:sp>
      <p:sp>
        <p:nvSpPr>
          <p:cNvPr id="3" name="Title 2"/>
          <p:cNvSpPr>
            <a:spLocks noGrp="1"/>
          </p:cNvSpPr>
          <p:nvPr>
            <p:ph type="title"/>
          </p:nvPr>
        </p:nvSpPr>
        <p:spPr/>
        <p:txBody>
          <a:bodyPr/>
          <a:lstStyle/>
          <a:p>
            <a:r>
              <a:rPr lang="vi-VN" smtClean="0"/>
              <a:t>Giải pháp chống mạo danh người gửi</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43</a:t>
            </a:fld>
            <a:endParaRPr lang="ru-RU" dirty="0"/>
          </a:p>
        </p:txBody>
      </p:sp>
    </p:spTree>
    <p:extLst>
      <p:ext uri="{BB962C8B-B14F-4D97-AF65-F5344CB8AC3E}">
        <p14:creationId xmlns:p14="http://schemas.microsoft.com/office/powerpoint/2010/main" val="23737250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en-US" b="1" smtClean="0"/>
              <a:t>Chống can thiệp trên đường truyền</a:t>
            </a:r>
          </a:p>
          <a:p>
            <a:pPr lvl="1">
              <a:buFont typeface="Wingdings" panose="05000000000000000000" pitchFamily="2" charset="2"/>
              <a:buChar char="§"/>
            </a:pPr>
            <a:r>
              <a:rPr lang="en-US" smtClean="0"/>
              <a:t>Mã hóa, Ký số nội dung thư: S/MIME, PGP</a:t>
            </a:r>
          </a:p>
          <a:p>
            <a:pPr lvl="1">
              <a:buFont typeface="Wingdings" panose="05000000000000000000" pitchFamily="2" charset="2"/>
              <a:buChar char="§"/>
            </a:pPr>
            <a:r>
              <a:rPr lang="en-US" smtClean="0"/>
              <a:t>Mã hóa, xác thực kênh truyền:</a:t>
            </a:r>
            <a:r>
              <a:rPr lang="en-US" smtClean="0">
                <a:sym typeface="Wingdings" panose="05000000000000000000" pitchFamily="2" charset="2"/>
              </a:rPr>
              <a:t> SSL/TLS</a:t>
            </a:r>
          </a:p>
          <a:p>
            <a:pPr lvl="2"/>
            <a:r>
              <a:rPr lang="en-US" smtClean="0">
                <a:sym typeface="Wingdings" panose="05000000000000000000" pitchFamily="2" charset="2"/>
              </a:rPr>
              <a:t>Như là một phần giao thức thư</a:t>
            </a:r>
          </a:p>
          <a:p>
            <a:pPr lvl="2"/>
            <a:r>
              <a:rPr lang="en-US" smtClean="0">
                <a:sym typeface="Wingdings" panose="05000000000000000000" pitchFamily="2" charset="2"/>
              </a:rPr>
              <a:t>Như là giao thức tầng giao vận</a:t>
            </a:r>
          </a:p>
          <a:p>
            <a:endParaRPr lang="en-US" smtClean="0">
              <a:sym typeface="Wingdings" panose="05000000000000000000" pitchFamily="2" charset="2"/>
            </a:endParaRPr>
          </a:p>
          <a:p>
            <a:pPr>
              <a:buFont typeface="Wingdings" panose="05000000000000000000" pitchFamily="2" charset="2"/>
              <a:buChar char="q"/>
            </a:pPr>
            <a:r>
              <a:rPr lang="en-US" b="1" smtClean="0">
                <a:sym typeface="Wingdings" panose="05000000000000000000" pitchFamily="2" charset="2"/>
              </a:rPr>
              <a:t>Chống can thiệp bởi server</a:t>
            </a:r>
          </a:p>
          <a:p>
            <a:pPr lvl="1">
              <a:buFont typeface="Wingdings" panose="05000000000000000000" pitchFamily="2" charset="2"/>
              <a:buChar char="§"/>
            </a:pPr>
            <a:r>
              <a:rPr lang="en-US" smtClean="0">
                <a:sym typeface="Wingdings" panose="05000000000000000000" pitchFamily="2" charset="2"/>
              </a:rPr>
              <a:t>Mã hóa, Ký số nội dung thư</a:t>
            </a:r>
            <a:endParaRPr lang="en-US"/>
          </a:p>
        </p:txBody>
      </p:sp>
      <p:sp>
        <p:nvSpPr>
          <p:cNvPr id="3" name="Title 2"/>
          <p:cNvSpPr>
            <a:spLocks noGrp="1"/>
          </p:cNvSpPr>
          <p:nvPr>
            <p:ph type="title"/>
          </p:nvPr>
        </p:nvSpPr>
        <p:spPr/>
        <p:txBody>
          <a:bodyPr/>
          <a:lstStyle/>
          <a:p>
            <a:r>
              <a:rPr lang="en-US" smtClean="0"/>
              <a:t>Chống can thiệp nội dung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44</a:t>
            </a:fld>
            <a:endParaRPr lang="ru-RU" dirty="0"/>
          </a:p>
        </p:txBody>
      </p:sp>
    </p:spTree>
    <p:extLst>
      <p:ext uri="{BB962C8B-B14F-4D97-AF65-F5344CB8AC3E}">
        <p14:creationId xmlns:p14="http://schemas.microsoft.com/office/powerpoint/2010/main" val="3751105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vi-VN" smtClean="0"/>
              <a:t>Tất cả giao thức email đều sử dụng TCP</a:t>
            </a:r>
          </a:p>
          <a:p>
            <a:r>
              <a:rPr lang="vi-VN" smtClean="0"/>
              <a:t>Truyền thống:</a:t>
            </a:r>
          </a:p>
          <a:p>
            <a:pPr lvl="1"/>
            <a:r>
              <a:rPr lang="vi-VN" smtClean="0"/>
              <a:t>SMTP: 25</a:t>
            </a:r>
            <a:r>
              <a:rPr lang="en-US" smtClean="0"/>
              <a:t>		(465 cho SMPTS)</a:t>
            </a:r>
            <a:endParaRPr lang="vi-VN" smtClean="0"/>
          </a:p>
          <a:p>
            <a:pPr lvl="1"/>
            <a:r>
              <a:rPr lang="vi-VN" smtClean="0"/>
              <a:t>POP3: 110</a:t>
            </a:r>
            <a:r>
              <a:rPr lang="en-US" smtClean="0"/>
              <a:t>		(995 cho POP3S)</a:t>
            </a:r>
          </a:p>
          <a:p>
            <a:pPr lvl="1"/>
            <a:r>
              <a:rPr lang="en-US" smtClean="0"/>
              <a:t>IMAP: 143		(993 cho IMAPS)</a:t>
            </a:r>
            <a:endParaRPr lang="vi-VN" smtClean="0"/>
          </a:p>
          <a:p>
            <a:r>
              <a:rPr lang="en-US" smtClean="0"/>
              <a:t>SMTP </a:t>
            </a:r>
            <a:r>
              <a:rPr lang="vi-VN" smtClean="0"/>
              <a:t>mở rộng</a:t>
            </a:r>
          </a:p>
          <a:p>
            <a:pPr lvl="1"/>
            <a:r>
              <a:rPr lang="vi-VN" smtClean="0"/>
              <a:t>submit (user - server): </a:t>
            </a:r>
            <a:r>
              <a:rPr lang="en-US" smtClean="0"/>
              <a:t>25 hoặc </a:t>
            </a:r>
            <a:r>
              <a:rPr lang="vi-VN" smtClean="0"/>
              <a:t>587</a:t>
            </a:r>
            <a:endParaRPr lang="en-US" smtClean="0"/>
          </a:p>
          <a:p>
            <a:pPr lvl="1"/>
            <a:r>
              <a:rPr lang="vi-VN" smtClean="0"/>
              <a:t>relay (server - server): 25</a:t>
            </a:r>
            <a:endParaRPr lang="en-US"/>
          </a:p>
        </p:txBody>
      </p:sp>
      <p:sp>
        <p:nvSpPr>
          <p:cNvPr id="3" name="Title 2"/>
          <p:cNvSpPr>
            <a:spLocks noGrp="1"/>
          </p:cNvSpPr>
          <p:nvPr>
            <p:ph type="title"/>
          </p:nvPr>
        </p:nvSpPr>
        <p:spPr/>
        <p:txBody>
          <a:bodyPr/>
          <a:lstStyle/>
          <a:p>
            <a:r>
              <a:rPr lang="en-US" smtClean="0"/>
              <a:t>Tóm lược c</a:t>
            </a:r>
            <a:r>
              <a:rPr lang="vi-VN" smtClean="0"/>
              <a:t>ổng dịch vụ</a:t>
            </a:r>
            <a:r>
              <a:rPr lang="en-US" smtClean="0"/>
              <a:t>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dirty="0"/>
          </a:p>
        </p:txBody>
      </p:sp>
    </p:spTree>
    <p:extLst>
      <p:ext uri="{BB962C8B-B14F-4D97-AF65-F5344CB8AC3E}">
        <p14:creationId xmlns:p14="http://schemas.microsoft.com/office/powerpoint/2010/main" val="11985480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2683052054"/>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46</a:t>
            </a:fld>
            <a:endParaRPr lang="ru-RU" dirty="0"/>
          </a:p>
        </p:txBody>
      </p:sp>
    </p:spTree>
    <p:extLst>
      <p:ext uri="{BB962C8B-B14F-4D97-AF65-F5344CB8AC3E}">
        <p14:creationId xmlns:p14="http://schemas.microsoft.com/office/powerpoint/2010/main" val="122985348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pPr>
              <a:buFont typeface="Wingdings" panose="05000000000000000000" pitchFamily="2" charset="2"/>
              <a:buChar char="q"/>
            </a:pPr>
            <a:r>
              <a:rPr lang="vi-VN" b="1" smtClean="0"/>
              <a:t>Nguyên tắc</a:t>
            </a:r>
          </a:p>
          <a:p>
            <a:pPr lvl="1">
              <a:buFont typeface="Wingdings" panose="05000000000000000000" pitchFamily="2" charset="2"/>
              <a:buChar char="§"/>
            </a:pPr>
            <a:r>
              <a:rPr lang="vi-VN" smtClean="0"/>
              <a:t>Mã hóa</a:t>
            </a:r>
          </a:p>
          <a:p>
            <a:pPr lvl="1">
              <a:buFont typeface="Wingdings" panose="05000000000000000000" pitchFamily="2" charset="2"/>
              <a:buChar char="§"/>
            </a:pPr>
            <a:r>
              <a:rPr lang="vi-VN" smtClean="0"/>
              <a:t>Ký số</a:t>
            </a:r>
          </a:p>
          <a:p>
            <a:pPr lvl="1">
              <a:buFont typeface="Wingdings" panose="05000000000000000000" pitchFamily="2" charset="2"/>
              <a:buChar char="§"/>
            </a:pPr>
            <a:r>
              <a:rPr lang="vi-VN" smtClean="0"/>
              <a:t>Kết hợp ký và mã</a:t>
            </a:r>
          </a:p>
          <a:p>
            <a:pPr>
              <a:buFont typeface="Wingdings" panose="05000000000000000000" pitchFamily="2" charset="2"/>
              <a:buChar char="q"/>
            </a:pPr>
            <a:r>
              <a:rPr lang="vi-VN" b="1" smtClean="0"/>
              <a:t>Thực thi</a:t>
            </a:r>
          </a:p>
          <a:p>
            <a:pPr lvl="1">
              <a:buFont typeface="Wingdings" panose="05000000000000000000" pitchFamily="2" charset="2"/>
              <a:buChar char="§"/>
            </a:pPr>
            <a:r>
              <a:rPr lang="vi-VN" smtClean="0"/>
              <a:t>S/MIME</a:t>
            </a:r>
          </a:p>
          <a:p>
            <a:pPr lvl="1">
              <a:buFont typeface="Wingdings" panose="05000000000000000000" pitchFamily="2" charset="2"/>
              <a:buChar char="§"/>
            </a:pPr>
            <a:r>
              <a:rPr lang="vi-VN" smtClean="0"/>
              <a:t>PGP</a:t>
            </a:r>
            <a:endParaRPr lang="en-US"/>
          </a:p>
        </p:txBody>
      </p:sp>
      <p:sp>
        <p:nvSpPr>
          <p:cNvPr id="2" name="Title 1"/>
          <p:cNvSpPr>
            <a:spLocks noGrp="1"/>
          </p:cNvSpPr>
          <p:nvPr>
            <p:ph type="title"/>
          </p:nvPr>
        </p:nvSpPr>
        <p:spPr/>
        <p:txBody>
          <a:bodyPr/>
          <a:lstStyle/>
          <a:p>
            <a:r>
              <a:rPr lang="vi-VN" smtClean="0"/>
              <a:t>Bảo vệ thư ngay tại tầng ứng dụng</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47</a:t>
            </a:fld>
            <a:endParaRPr lang="ru-RU" dirty="0"/>
          </a:p>
        </p:txBody>
      </p:sp>
    </p:spTree>
    <p:extLst>
      <p:ext uri="{BB962C8B-B14F-4D97-AF65-F5344CB8AC3E}">
        <p14:creationId xmlns:p14="http://schemas.microsoft.com/office/powerpoint/2010/main" val="22727898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Mã hóa thư điện tử</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48</a:t>
            </a:fld>
            <a:endParaRPr lang="ru-RU"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836701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822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Ký thư điện tử</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49</a:t>
            </a:fld>
            <a:endParaRPr lang="ru-R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447800"/>
            <a:ext cx="8883459"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1222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marL="468313" indent="-468313">
              <a:buFont typeface="+mj-lt"/>
              <a:buAutoNum type="arabicPeriod"/>
            </a:pPr>
            <a:r>
              <a:rPr lang="vi-VN" smtClean="0"/>
              <a:t>Giáo trình "Giao thức an toàn mạng máy tính"// Chương </a:t>
            </a:r>
            <a:r>
              <a:rPr lang="en-US" smtClean="0"/>
              <a:t>4</a:t>
            </a:r>
            <a:r>
              <a:rPr lang="vi-VN" smtClean="0"/>
              <a:t> "</a:t>
            </a:r>
            <a:r>
              <a:rPr lang="vi-VN" b="1" smtClean="0"/>
              <a:t>Các giao thức </a:t>
            </a:r>
            <a:r>
              <a:rPr lang="en-US" b="1" smtClean="0"/>
              <a:t>bảo mật dịch vụ</a:t>
            </a:r>
            <a:r>
              <a:rPr lang="vi-VN" smtClean="0"/>
              <a:t>"</a:t>
            </a:r>
            <a:endParaRPr lang="en-US" smtClean="0"/>
          </a:p>
          <a:p>
            <a:pPr marL="468313" indent="-468313">
              <a:buFont typeface="+mj-lt"/>
              <a:buAutoNum type="arabicPeriod"/>
            </a:pPr>
            <a:r>
              <a:rPr lang="en-US"/>
              <a:t>Behrouz A. Forouzan, </a:t>
            </a:r>
            <a:r>
              <a:rPr lang="en-US" smtClean="0"/>
              <a:t>"TCP/IP Protocol Suite" (4e)// Part 4 "</a:t>
            </a:r>
            <a:r>
              <a:rPr lang="en-US" b="1" smtClean="0"/>
              <a:t>Application Layer</a:t>
            </a:r>
            <a:r>
              <a:rPr lang="en-US" smtClean="0"/>
              <a:t>", Mc Graw Hill, 2010</a:t>
            </a:r>
          </a:p>
          <a:p>
            <a:pPr marL="468313" indent="-468313">
              <a:buFont typeface="+mj-lt"/>
              <a:buAutoNum type="arabicPeriod"/>
            </a:pPr>
            <a:r>
              <a:rPr lang="en-US"/>
              <a:t>André </a:t>
            </a:r>
            <a:r>
              <a:rPr lang="en-US" smtClean="0"/>
              <a:t>Perez, "Network Security"//Chapter 6.2 "</a:t>
            </a:r>
            <a:r>
              <a:rPr lang="en-US" b="1" smtClean="0"/>
              <a:t>SSH Protocol</a:t>
            </a:r>
            <a:r>
              <a:rPr lang="en-US" smtClean="0"/>
              <a:t>", Wiley, 2014</a:t>
            </a:r>
            <a:endParaRPr lang="vi-VN" smtClean="0"/>
          </a:p>
          <a:p>
            <a:pPr marL="468313" indent="-468313">
              <a:buFont typeface="+mj-lt"/>
              <a:buAutoNum type="arabicPeriod"/>
            </a:pPr>
            <a:r>
              <a:rPr lang="en-US"/>
              <a:t>William </a:t>
            </a:r>
            <a:r>
              <a:rPr lang="en-US" smtClean="0"/>
              <a:t>Stallings</a:t>
            </a:r>
            <a:r>
              <a:rPr lang="vi-VN" smtClean="0"/>
              <a:t>, "</a:t>
            </a:r>
            <a:r>
              <a:rPr lang="en-US" b="1" smtClean="0"/>
              <a:t>Protocol </a:t>
            </a:r>
            <a:r>
              <a:rPr lang="en-US" b="1"/>
              <a:t>Basics: Secure Shell </a:t>
            </a:r>
            <a:r>
              <a:rPr lang="en-US" b="1" smtClean="0"/>
              <a:t>Protocol</a:t>
            </a:r>
            <a:r>
              <a:rPr lang="vi-VN"/>
              <a:t>"//The Internet Protocol Journal, Volume 12, No.4</a:t>
            </a:r>
            <a:br>
              <a:rPr lang="vi-VN"/>
            </a:br>
            <a:r>
              <a:rPr lang="vi-VN" sz="1300"/>
              <a:t>https://</a:t>
            </a:r>
            <a:r>
              <a:rPr lang="vi-VN" sz="1300" smtClean="0"/>
              <a:t>www.cisco.com/c/en/us/about/press/internet-protocol-journal/back-issues/table-contents-46/124-ssh.html</a:t>
            </a:r>
          </a:p>
          <a:p>
            <a:pPr marL="468313" indent="-468313">
              <a:buFont typeface="+mj-lt"/>
              <a:buAutoNum type="arabicPeriod"/>
            </a:pPr>
            <a:r>
              <a:rPr lang="en-US"/>
              <a:t>What is Network Security Application Layer?</a:t>
            </a:r>
            <a:r>
              <a:rPr lang="vi-VN" sz="1300" smtClean="0"/>
              <a:t/>
            </a:r>
            <a:br>
              <a:rPr lang="vi-VN" sz="1300" smtClean="0"/>
            </a:br>
            <a:r>
              <a:rPr lang="en-US" sz="1300" smtClean="0"/>
              <a:t>https</a:t>
            </a:r>
            <a:r>
              <a:rPr lang="en-US" sz="1300"/>
              <a:t>://www.wisdomjobs.com/e-university/network-security-tutorial-449/network-security-application-layer-21963.html</a:t>
            </a:r>
          </a:p>
        </p:txBody>
      </p:sp>
      <p:sp>
        <p:nvSpPr>
          <p:cNvPr id="3" name="Title 2"/>
          <p:cNvSpPr>
            <a:spLocks noGrp="1"/>
          </p:cNvSpPr>
          <p:nvPr>
            <p:ph type="title"/>
          </p:nvPr>
        </p:nvSpPr>
        <p:spPr/>
        <p:txBody>
          <a:bodyPr/>
          <a:lstStyle/>
          <a:p>
            <a:r>
              <a:rPr lang="vi-VN" smtClean="0"/>
              <a:t>Tài liệu tham khảo</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spTree>
    <p:extLst>
      <p:ext uri="{BB962C8B-B14F-4D97-AF65-F5344CB8AC3E}">
        <p14:creationId xmlns:p14="http://schemas.microsoft.com/office/powerpoint/2010/main" val="9946690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Mã hóa kết hợp ký số</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50</a:t>
            </a:fld>
            <a:endParaRPr lang="ru-RU"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838200"/>
            <a:ext cx="75057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92721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Cách thức làm việc của S/MIME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51</a:t>
            </a:fld>
            <a:endParaRPr lang="ru-RU" dirty="0"/>
          </a:p>
        </p:txBody>
      </p:sp>
      <p:sp>
        <p:nvSpPr>
          <p:cNvPr id="5" name="Content Placeholder 4"/>
          <p:cNvSpPr>
            <a:spLocks noGrp="1"/>
          </p:cNvSpPr>
          <p:nvPr>
            <p:ph sz="quarter" idx="13"/>
          </p:nvPr>
        </p:nvSpPr>
        <p:spPr/>
        <p:txBody>
          <a:bodyPr anchor="ctr"/>
          <a:lstStyle/>
          <a:p>
            <a:r>
              <a:rPr lang="vi-VN" smtClean="0"/>
              <a:t>Sử dụng PKI </a:t>
            </a:r>
            <a:r>
              <a:rPr lang="vi-VN" smtClean="0">
                <a:sym typeface="Wingdings" panose="05000000000000000000" pitchFamily="2" charset="2"/>
              </a:rPr>
              <a:t> khóa công khai (dù là của người nhận hay người gửi) được lưu ở dạng chứng thư số</a:t>
            </a:r>
            <a:endParaRPr lang="vi-VN" smtClean="0"/>
          </a:p>
          <a:p>
            <a:r>
              <a:rPr lang="vi-VN" smtClean="0"/>
              <a:t>Nội dung thư được mã</a:t>
            </a:r>
            <a:r>
              <a:rPr lang="en-US" smtClean="0"/>
              <a:t> (base64)</a:t>
            </a:r>
            <a:r>
              <a:rPr lang="vi-VN" smtClean="0"/>
              <a:t> lại bằng MIME</a:t>
            </a:r>
          </a:p>
          <a:p>
            <a:r>
              <a:rPr lang="vi-VN" smtClean="0"/>
              <a:t>Thông điệp MIME sẽ được ký hoặc mã, hoặc kết hợp ký và mã</a:t>
            </a:r>
          </a:p>
          <a:p>
            <a:r>
              <a:rPr lang="vi-VN" smtClean="0"/>
              <a:t>Kết quả được mã lại bằng MIME</a:t>
            </a:r>
            <a:endParaRPr lang="en-US"/>
          </a:p>
        </p:txBody>
      </p:sp>
    </p:spTree>
    <p:extLst>
      <p:ext uri="{BB962C8B-B14F-4D97-AF65-F5344CB8AC3E}">
        <p14:creationId xmlns:p14="http://schemas.microsoft.com/office/powerpoint/2010/main" val="12354366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r>
              <a:rPr lang="en-US" sz="2400"/>
              <a:t>Content-Type: application/pkcs7-mime; smime-type=enveloped-data; name=smime.p7m</a:t>
            </a:r>
          </a:p>
          <a:p>
            <a:r>
              <a:rPr lang="en-US" sz="2400"/>
              <a:t>Content-Transfer-Encoding: base64</a:t>
            </a:r>
          </a:p>
          <a:p>
            <a:r>
              <a:rPr lang="en-US" sz="2400"/>
              <a:t>Content-Disposition: attachment; filename=smime.p7m</a:t>
            </a:r>
          </a:p>
          <a:p>
            <a:endParaRPr lang="en-US" sz="2400"/>
          </a:p>
          <a:p>
            <a:r>
              <a:rPr lang="en-US" sz="2400"/>
              <a:t>rfvbnj756tbBghyHhHUujhJhjH77n8HHGT9HG4VQpfyF467GhIGfHfYT6</a:t>
            </a:r>
          </a:p>
          <a:p>
            <a:r>
              <a:rPr lang="en-US" sz="2400"/>
              <a:t>7n8HHGghyHhHUujhJh4VQpfyF467GhIGfHfYGTrfvbnjT6jH7756tbB9H</a:t>
            </a:r>
          </a:p>
          <a:p>
            <a:r>
              <a:rPr lang="en-US" sz="2400"/>
              <a:t>f8HHGTrfvhJhjH776tbB9HG4VQbnj7567GhIGfHfYT6ghyHhHUujpfyF4</a:t>
            </a:r>
          </a:p>
          <a:p>
            <a:r>
              <a:rPr lang="en-US" sz="2400" smtClean="0"/>
              <a:t>0GhIGfHfQbnj756YT64V</a:t>
            </a:r>
            <a:endParaRPr lang="en-US" sz="2400"/>
          </a:p>
        </p:txBody>
      </p:sp>
      <p:sp>
        <p:nvSpPr>
          <p:cNvPr id="5" name="Title 4"/>
          <p:cNvSpPr>
            <a:spLocks noGrp="1"/>
          </p:cNvSpPr>
          <p:nvPr>
            <p:ph type="title"/>
          </p:nvPr>
        </p:nvSpPr>
        <p:spPr/>
        <p:txBody>
          <a:bodyPr/>
          <a:lstStyle/>
          <a:p>
            <a:r>
              <a:rPr lang="vi-VN" smtClean="0"/>
              <a:t>Ví dụ về mã hóa thư với S/MIME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52</a:t>
            </a:fld>
            <a:endParaRPr lang="ru-RU" dirty="0"/>
          </a:p>
        </p:txBody>
      </p:sp>
    </p:spTree>
    <p:extLst>
      <p:ext uri="{BB962C8B-B14F-4D97-AF65-F5344CB8AC3E}">
        <p14:creationId xmlns:p14="http://schemas.microsoft.com/office/powerpoint/2010/main" val="36020542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Ví dụ về ký số thư với S/MIME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53</a:t>
            </a:fld>
            <a:endParaRPr lang="ru-RU" dirty="0"/>
          </a:p>
        </p:txBody>
      </p:sp>
      <p:sp>
        <p:nvSpPr>
          <p:cNvPr id="2" name="Content Placeholder 1"/>
          <p:cNvSpPr>
            <a:spLocks noGrp="1"/>
          </p:cNvSpPr>
          <p:nvPr>
            <p:ph sz="quarter" idx="13"/>
          </p:nvPr>
        </p:nvSpPr>
        <p:spPr/>
        <p:txBody>
          <a:bodyPr>
            <a:noAutofit/>
          </a:bodyPr>
          <a:lstStyle/>
          <a:p>
            <a:r>
              <a:rPr lang="en-US" altLang="en-US" sz="2400"/>
              <a:t>Content-Type: multipart/signed; protocol="application/pkcs7-signature";</a:t>
            </a:r>
          </a:p>
          <a:p>
            <a:r>
              <a:rPr lang="en-US" altLang="en-US" sz="2400"/>
              <a:t>  micalg=sha1; boundary=boundary42</a:t>
            </a:r>
          </a:p>
          <a:p>
            <a:pPr>
              <a:spcBef>
                <a:spcPts val="1200"/>
              </a:spcBef>
            </a:pPr>
            <a:r>
              <a:rPr lang="en-US" altLang="en-US" sz="2400" smtClean="0"/>
              <a:t>--</a:t>
            </a:r>
            <a:r>
              <a:rPr lang="en-US" altLang="en-US" sz="2400"/>
              <a:t>boundary42</a:t>
            </a:r>
          </a:p>
          <a:p>
            <a:r>
              <a:rPr lang="en-US" altLang="en-US" sz="2400"/>
              <a:t>Content-Type: text/plain</a:t>
            </a:r>
          </a:p>
          <a:p>
            <a:pPr>
              <a:spcBef>
                <a:spcPts val="1200"/>
              </a:spcBef>
            </a:pPr>
            <a:r>
              <a:rPr lang="en-US" altLang="en-US" sz="2400" smtClean="0"/>
              <a:t>This </a:t>
            </a:r>
            <a:r>
              <a:rPr lang="en-US" altLang="en-US" sz="2400"/>
              <a:t>is a clear-signed message.</a:t>
            </a:r>
          </a:p>
          <a:p>
            <a:pPr>
              <a:spcBef>
                <a:spcPts val="1200"/>
              </a:spcBef>
            </a:pPr>
            <a:r>
              <a:rPr lang="en-US" altLang="en-US" sz="2400" smtClean="0"/>
              <a:t>--</a:t>
            </a:r>
            <a:r>
              <a:rPr lang="en-US" altLang="en-US" sz="2400"/>
              <a:t>boundary42</a:t>
            </a:r>
          </a:p>
          <a:p>
            <a:r>
              <a:rPr lang="en-US" altLang="en-US" sz="2400"/>
              <a:t>Content-Type: application/pkcs7-signature; name=smime.p7s</a:t>
            </a:r>
          </a:p>
          <a:p>
            <a:r>
              <a:rPr lang="en-US" altLang="en-US" sz="2400"/>
              <a:t>Content-Transfer-Encoding: base64</a:t>
            </a:r>
          </a:p>
          <a:p>
            <a:r>
              <a:rPr lang="en-US" altLang="en-US" sz="2400"/>
              <a:t>Content-Disposition: attachment; filename=smime.p7s</a:t>
            </a:r>
          </a:p>
          <a:p>
            <a:pPr>
              <a:spcBef>
                <a:spcPts val="1200"/>
              </a:spcBef>
            </a:pPr>
            <a:r>
              <a:rPr lang="en-US" altLang="en-US" sz="2400" smtClean="0"/>
              <a:t>ghyHhHUujhJhjH77n8HHGTrfvbnj756tbB9HG4VQpfyF467GhIGfHfYT6</a:t>
            </a:r>
            <a:endParaRPr lang="en-US" altLang="en-US" sz="2400"/>
          </a:p>
          <a:p>
            <a:r>
              <a:rPr lang="en-US" altLang="en-US" sz="2400"/>
              <a:t>4VQpfyF467GhIGfHfYT6jH77n8HHGghyHhHUujhJh756tbB9HGTrfvbnj</a:t>
            </a:r>
          </a:p>
          <a:p>
            <a:r>
              <a:rPr lang="en-US" altLang="en-US" sz="2400"/>
              <a:t>n8HHGTrfvhJhjH776tbB9HG4VQbnj7567GhIGfHfYT6ghyHhHUujpfyF4</a:t>
            </a:r>
          </a:p>
          <a:p>
            <a:r>
              <a:rPr lang="en-US" altLang="en-US" sz="2400"/>
              <a:t>7GhIGfHfYT64VQbnj756</a:t>
            </a:r>
          </a:p>
          <a:p>
            <a:pPr>
              <a:spcBef>
                <a:spcPts val="1200"/>
              </a:spcBef>
            </a:pPr>
            <a:r>
              <a:rPr lang="en-US" altLang="en-US" sz="2400" smtClean="0"/>
              <a:t>--</a:t>
            </a:r>
            <a:r>
              <a:rPr lang="en-US" altLang="en-US" sz="2400"/>
              <a:t>boundary42-</a:t>
            </a:r>
            <a:r>
              <a:rPr lang="en-US" altLang="en-US" sz="2400" smtClean="0"/>
              <a:t>-</a:t>
            </a:r>
            <a:endParaRPr lang="en-US" sz="2400"/>
          </a:p>
        </p:txBody>
      </p:sp>
    </p:spTree>
    <p:extLst>
      <p:ext uri="{BB962C8B-B14F-4D97-AF65-F5344CB8AC3E}">
        <p14:creationId xmlns:p14="http://schemas.microsoft.com/office/powerpoint/2010/main" val="30157428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66215677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54061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Ở chế độ văn bản, người dùng tương tác với hệ điều hành thông qua "terminal"</a:t>
            </a:r>
          </a:p>
          <a:p>
            <a:r>
              <a:rPr lang="en-US" smtClean="0"/>
              <a:t>Network Virtual Terminal: cơ chế tạo cửa sổ terminal cho phép người dùng tương tác với hệ điều hành trên một máy ở xa</a:t>
            </a:r>
          </a:p>
          <a:p>
            <a:r>
              <a:rPr lang="en-US" smtClean="0"/>
              <a:t>Giải pháp (giao thức):</a:t>
            </a:r>
          </a:p>
          <a:p>
            <a:pPr lvl="1"/>
            <a:r>
              <a:rPr lang="en-US" smtClean="0"/>
              <a:t>TELNET</a:t>
            </a:r>
          </a:p>
          <a:p>
            <a:pPr lvl="1"/>
            <a:r>
              <a:rPr lang="en-US" smtClean="0"/>
              <a:t>SSH</a:t>
            </a:r>
            <a:endParaRPr lang="en-US"/>
          </a:p>
        </p:txBody>
      </p:sp>
      <p:sp>
        <p:nvSpPr>
          <p:cNvPr id="3" name="Title 2"/>
          <p:cNvSpPr>
            <a:spLocks noGrp="1"/>
          </p:cNvSpPr>
          <p:nvPr>
            <p:ph type="title"/>
          </p:nvPr>
        </p:nvSpPr>
        <p:spPr/>
        <p:txBody>
          <a:bodyPr/>
          <a:lstStyle/>
          <a:p>
            <a:r>
              <a:rPr lang="en-US" smtClean="0"/>
              <a:t>Remote Login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55</a:t>
            </a:fld>
            <a:endParaRPr lang="ru-RU" dirty="0"/>
          </a:p>
        </p:txBody>
      </p:sp>
    </p:spTree>
    <p:extLst>
      <p:ext uri="{BB962C8B-B14F-4D97-AF65-F5344CB8AC3E}">
        <p14:creationId xmlns:p14="http://schemas.microsoft.com/office/powerpoint/2010/main" val="1909558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3147592518"/>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56</a:t>
            </a:fld>
            <a:endParaRPr lang="ru-RU" dirty="0"/>
          </a:p>
        </p:txBody>
      </p:sp>
    </p:spTree>
    <p:extLst>
      <p:ext uri="{BB962C8B-B14F-4D97-AF65-F5344CB8AC3E}">
        <p14:creationId xmlns:p14="http://schemas.microsoft.com/office/powerpoint/2010/main" val="11581809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2781780322"/>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57</a:t>
            </a:fld>
            <a:endParaRPr lang="ru-RU" dirty="0"/>
          </a:p>
        </p:txBody>
      </p:sp>
    </p:spTree>
    <p:extLst>
      <p:ext uri="{BB962C8B-B14F-4D97-AF65-F5344CB8AC3E}">
        <p14:creationId xmlns:p14="http://schemas.microsoft.com/office/powerpoint/2010/main" val="2868939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r>
              <a:rPr lang="en-US"/>
              <a:t>Ra đời: 1960s</a:t>
            </a:r>
            <a:endParaRPr lang="vi-VN"/>
          </a:p>
          <a:p>
            <a:r>
              <a:rPr lang="en-US" smtClean="0"/>
              <a:t>TELNET </a:t>
            </a:r>
            <a:r>
              <a:rPr lang="vi-VN" smtClean="0"/>
              <a:t>=</a:t>
            </a:r>
            <a:r>
              <a:rPr lang="en-US" smtClean="0"/>
              <a:t> </a:t>
            </a:r>
            <a:r>
              <a:rPr lang="en-US"/>
              <a:t>TErminaL </a:t>
            </a:r>
            <a:r>
              <a:rPr lang="en-US" smtClean="0"/>
              <a:t>NETwork</a:t>
            </a:r>
          </a:p>
          <a:p>
            <a:r>
              <a:rPr lang="vi-VN" smtClean="0"/>
              <a:t>TELNET là một giao thức TCP/IP chuẩn</a:t>
            </a:r>
          </a:p>
          <a:p>
            <a:r>
              <a:rPr lang="vi-VN" smtClean="0"/>
              <a:t>TELNET cho phép kết nối từ máy cục bộ tới máy ở xa, trong đó máy cục bộ đóng vai trò như một terminal của máy ở xa</a:t>
            </a:r>
            <a:endParaRPr lang="en-US"/>
          </a:p>
        </p:txBody>
      </p:sp>
      <p:sp>
        <p:nvSpPr>
          <p:cNvPr id="3" name="Title 2"/>
          <p:cNvSpPr>
            <a:spLocks noGrp="1"/>
          </p:cNvSpPr>
          <p:nvPr>
            <p:ph type="title"/>
          </p:nvPr>
        </p:nvSpPr>
        <p:spPr/>
        <p:txBody>
          <a:bodyPr/>
          <a:lstStyle/>
          <a:p>
            <a:r>
              <a:rPr lang="vi-VN" smtClean="0"/>
              <a:t>TELNET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58</a:t>
            </a:fld>
            <a:endParaRPr lang="ru-RU" dirty="0"/>
          </a:p>
        </p:txBody>
      </p:sp>
    </p:spTree>
    <p:extLst>
      <p:ext uri="{BB962C8B-B14F-4D97-AF65-F5344CB8AC3E}">
        <p14:creationId xmlns:p14="http://schemas.microsoft.com/office/powerpoint/2010/main" val="21844371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Remote Login với TELNET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59</a:t>
            </a:fld>
            <a:endParaRPr lang="ru-RU" dirty="0"/>
          </a:p>
        </p:txBody>
      </p:sp>
      <p:pic>
        <p:nvPicPr>
          <p:cNvPr id="6" name="Picture 5"/>
          <p:cNvPicPr>
            <a:picLocks noChangeAspect="1"/>
          </p:cNvPicPr>
          <p:nvPr/>
        </p:nvPicPr>
        <p:blipFill>
          <a:blip r:embed="rId2"/>
          <a:stretch>
            <a:fillRect/>
          </a:stretch>
        </p:blipFill>
        <p:spPr>
          <a:xfrm>
            <a:off x="76200" y="705180"/>
            <a:ext cx="9011586" cy="3866820"/>
          </a:xfrm>
          <a:prstGeom prst="rect">
            <a:avLst/>
          </a:prstGeom>
        </p:spPr>
      </p:pic>
      <p:sp>
        <p:nvSpPr>
          <p:cNvPr id="7" name="Rounded Rectangular Callout 6"/>
          <p:cNvSpPr/>
          <p:nvPr/>
        </p:nvSpPr>
        <p:spPr>
          <a:xfrm>
            <a:off x="304800" y="4591380"/>
            <a:ext cx="8227640" cy="2263420"/>
          </a:xfrm>
          <a:prstGeom prst="wedgeRoundRectCallout">
            <a:avLst>
              <a:gd name="adj1" fmla="val 940"/>
              <a:gd name="adj2" fmla="val -8347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3200" smtClean="0"/>
              <a:t>Để sử dụng TELNET cần có 2 thành phần:</a:t>
            </a:r>
          </a:p>
          <a:p>
            <a:pPr marL="285750" indent="-285750">
              <a:buFont typeface="Arial" panose="020B0604020202020204" pitchFamily="34" charset="0"/>
              <a:buChar char="•"/>
            </a:pPr>
            <a:r>
              <a:rPr lang="en-US" sz="3200" smtClean="0"/>
              <a:t>TELNET Client (trên máy người dùng)</a:t>
            </a:r>
          </a:p>
          <a:p>
            <a:pPr marL="285750" indent="-285750">
              <a:buFont typeface="Arial" panose="020B0604020202020204" pitchFamily="34" charset="0"/>
              <a:buChar char="•"/>
            </a:pPr>
            <a:r>
              <a:rPr lang="en-US" sz="3200" smtClean="0"/>
              <a:t>TELNET Server (trên máy ở xa)</a:t>
            </a:r>
            <a:endParaRPr lang="en-US" sz="3200"/>
          </a:p>
        </p:txBody>
      </p:sp>
    </p:spTree>
    <p:extLst>
      <p:ext uri="{BB962C8B-B14F-4D97-AF65-F5344CB8AC3E}">
        <p14:creationId xmlns:p14="http://schemas.microsoft.com/office/powerpoint/2010/main" val="41161203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930787369"/>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18474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Remote Login với TELNET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60</a:t>
            </a:fld>
            <a:endParaRPr lang="ru-RU" dirty="0"/>
          </a:p>
        </p:txBody>
      </p:sp>
      <p:pic>
        <p:nvPicPr>
          <p:cNvPr id="6" name="Picture 5"/>
          <p:cNvPicPr>
            <a:picLocks noChangeAspect="1"/>
          </p:cNvPicPr>
          <p:nvPr/>
        </p:nvPicPr>
        <p:blipFill>
          <a:blip r:embed="rId2"/>
          <a:stretch>
            <a:fillRect/>
          </a:stretch>
        </p:blipFill>
        <p:spPr>
          <a:xfrm>
            <a:off x="76200" y="705180"/>
            <a:ext cx="9011586" cy="3866820"/>
          </a:xfrm>
          <a:prstGeom prst="rect">
            <a:avLst/>
          </a:prstGeom>
        </p:spPr>
      </p:pic>
      <p:sp>
        <p:nvSpPr>
          <p:cNvPr id="7" name="Rounded Rectangular Callout 6"/>
          <p:cNvSpPr/>
          <p:nvPr/>
        </p:nvSpPr>
        <p:spPr>
          <a:xfrm>
            <a:off x="304800" y="4591380"/>
            <a:ext cx="8227640" cy="2263420"/>
          </a:xfrm>
          <a:prstGeom prst="wedgeRoundRectCallout">
            <a:avLst>
              <a:gd name="adj1" fmla="val -28545"/>
              <a:gd name="adj2" fmla="val -9007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514350" indent="-514350">
              <a:buAutoNum type="arabicPeriod"/>
            </a:pPr>
            <a:r>
              <a:rPr lang="en-US" sz="3200" smtClean="0"/>
              <a:t>Người dùng khởi chạy TELNET Client trên terminal của mình</a:t>
            </a:r>
          </a:p>
          <a:p>
            <a:pPr marL="514350" indent="-514350">
              <a:buAutoNum type="arabicPeriod"/>
            </a:pPr>
            <a:r>
              <a:rPr lang="en-US" sz="3200" smtClean="0"/>
              <a:t>TELNET Client chuyển câu lệnh của người dùng tới TELNET Server</a:t>
            </a:r>
            <a:endParaRPr lang="en-US" sz="3200"/>
          </a:p>
        </p:txBody>
      </p:sp>
    </p:spTree>
    <p:extLst>
      <p:ext uri="{BB962C8B-B14F-4D97-AF65-F5344CB8AC3E}">
        <p14:creationId xmlns:p14="http://schemas.microsoft.com/office/powerpoint/2010/main" val="3868561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Remote Login với TELNET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61</a:t>
            </a:fld>
            <a:endParaRPr lang="ru-RU" dirty="0"/>
          </a:p>
        </p:txBody>
      </p:sp>
      <p:pic>
        <p:nvPicPr>
          <p:cNvPr id="6" name="Picture 5"/>
          <p:cNvPicPr>
            <a:picLocks noChangeAspect="1"/>
          </p:cNvPicPr>
          <p:nvPr/>
        </p:nvPicPr>
        <p:blipFill>
          <a:blip r:embed="rId3"/>
          <a:stretch>
            <a:fillRect/>
          </a:stretch>
        </p:blipFill>
        <p:spPr>
          <a:xfrm>
            <a:off x="76200" y="705180"/>
            <a:ext cx="9011586" cy="3866820"/>
          </a:xfrm>
          <a:prstGeom prst="rect">
            <a:avLst/>
          </a:prstGeom>
        </p:spPr>
      </p:pic>
      <p:sp>
        <p:nvSpPr>
          <p:cNvPr id="7" name="Rounded Rectangular Callout 6"/>
          <p:cNvSpPr/>
          <p:nvPr/>
        </p:nvSpPr>
        <p:spPr>
          <a:xfrm>
            <a:off x="304800" y="4591380"/>
            <a:ext cx="8227640" cy="2263420"/>
          </a:xfrm>
          <a:prstGeom prst="wedgeRoundRectCallout">
            <a:avLst>
              <a:gd name="adj1" fmla="val 28611"/>
              <a:gd name="adj2" fmla="val -100790"/>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514350" indent="-514350">
              <a:buFont typeface="+mj-lt"/>
              <a:buAutoNum type="arabicPeriod" startAt="3"/>
            </a:pPr>
            <a:r>
              <a:rPr lang="en-US" sz="3200" smtClean="0"/>
              <a:t>TELNET Server thực thi câu lệnh người dùng trên máy ở xa và gửi </a:t>
            </a:r>
            <a:r>
              <a:rPr lang="en-US" sz="3200" smtClean="0">
                <a:solidFill>
                  <a:srgbClr val="FF0000"/>
                </a:solidFill>
              </a:rPr>
              <a:t>kết quả</a:t>
            </a:r>
            <a:r>
              <a:rPr lang="en-US" sz="3200" smtClean="0"/>
              <a:t> tới Client</a:t>
            </a:r>
          </a:p>
          <a:p>
            <a:pPr marL="514350" indent="-514350">
              <a:buFont typeface="+mj-lt"/>
              <a:buAutoNum type="arabicPeriod" startAt="3"/>
            </a:pPr>
            <a:r>
              <a:rPr lang="en-US" sz="3200" smtClean="0"/>
              <a:t>TELNET Client hiển thị </a:t>
            </a:r>
            <a:r>
              <a:rPr lang="en-US" sz="3200" smtClean="0">
                <a:solidFill>
                  <a:schemeClr val="tx1"/>
                </a:solidFill>
              </a:rPr>
              <a:t>kết quả </a:t>
            </a:r>
            <a:r>
              <a:rPr lang="en-US" sz="3200" smtClean="0"/>
              <a:t>lên terminal</a:t>
            </a:r>
            <a:endParaRPr lang="en-US" sz="3200"/>
          </a:p>
        </p:txBody>
      </p:sp>
    </p:spTree>
    <p:extLst>
      <p:ext uri="{BB962C8B-B14F-4D97-AF65-F5344CB8AC3E}">
        <p14:creationId xmlns:p14="http://schemas.microsoft.com/office/powerpoint/2010/main" val="1253984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fontScale="92500" lnSpcReduction="10000"/>
          </a:bodyPr>
          <a:lstStyle/>
          <a:p>
            <a:pPr>
              <a:buFont typeface="Wingdings" panose="05000000000000000000" pitchFamily="2" charset="2"/>
              <a:buChar char="q"/>
            </a:pPr>
            <a:r>
              <a:rPr lang="en-US" smtClean="0"/>
              <a:t>TELNET hoạt động trên TCP</a:t>
            </a:r>
            <a:endParaRPr lang="vi-VN" smtClean="0"/>
          </a:p>
          <a:p>
            <a:pPr>
              <a:buFont typeface="Wingdings" panose="05000000000000000000" pitchFamily="2" charset="2"/>
              <a:buChar char="q"/>
            </a:pPr>
            <a:r>
              <a:rPr lang="en-US" smtClean="0"/>
              <a:t>TELNET có thể được sử dụng cho những mục đích cụ thể khác nhau</a:t>
            </a:r>
          </a:p>
          <a:p>
            <a:pPr lvl="1">
              <a:buFont typeface="Wingdings" panose="05000000000000000000" pitchFamily="2" charset="2"/>
              <a:buChar char="§"/>
            </a:pPr>
            <a:r>
              <a:rPr lang="en-US" smtClean="0"/>
              <a:t>Chức năng mặc định là để đăng nhập từ xa (remote login)</a:t>
            </a:r>
          </a:p>
          <a:p>
            <a:pPr lvl="2">
              <a:buFont typeface="Courier New" panose="02070309020205020404" pitchFamily="49" charset="0"/>
              <a:buChar char="o"/>
            </a:pPr>
            <a:r>
              <a:rPr lang="en-US" smtClean="0">
                <a:sym typeface="Wingdings" panose="05000000000000000000" pitchFamily="2" charset="2"/>
              </a:rPr>
              <a:t>cổng mặc định là 23</a:t>
            </a:r>
          </a:p>
          <a:p>
            <a:pPr lvl="2">
              <a:buFont typeface="Courier New" panose="02070309020205020404" pitchFamily="49" charset="0"/>
              <a:buChar char="o"/>
            </a:pPr>
            <a:r>
              <a:rPr lang="en-US" smtClean="0">
                <a:sym typeface="Wingdings" panose="05000000000000000000" pitchFamily="2" charset="2"/>
              </a:rPr>
              <a:t>xác thực bằng tài khoản trên hệ điều hành</a:t>
            </a:r>
          </a:p>
          <a:p>
            <a:pPr lvl="1">
              <a:buFont typeface="Wingdings" panose="05000000000000000000" pitchFamily="2" charset="2"/>
              <a:buChar char="§"/>
            </a:pPr>
            <a:r>
              <a:rPr lang="en-US" smtClean="0">
                <a:sym typeface="Wingdings" panose="05000000000000000000" pitchFamily="2" charset="2"/>
              </a:rPr>
              <a:t>Có thể dùng để làm việc với máy ở xa bằng các giao thức trao đổi văn bản (SMTP, POP3,...)</a:t>
            </a:r>
          </a:p>
          <a:p>
            <a:pPr lvl="2">
              <a:buFont typeface="Courier New" panose="02070309020205020404" pitchFamily="49" charset="0"/>
              <a:buChar char="o"/>
            </a:pPr>
            <a:r>
              <a:rPr lang="en-US" smtClean="0">
                <a:sym typeface="Wingdings" panose="05000000000000000000" pitchFamily="2" charset="2"/>
              </a:rPr>
              <a:t>sử dụng cơ chế xác thực (nếu có) của giao thức tương ứng</a:t>
            </a:r>
          </a:p>
          <a:p>
            <a:pPr>
              <a:buFont typeface="Wingdings" panose="05000000000000000000" pitchFamily="2" charset="2"/>
              <a:buChar char="q"/>
            </a:pPr>
            <a:r>
              <a:rPr lang="en-US" smtClean="0">
                <a:sym typeface="Wingdings" panose="05000000000000000000" pitchFamily="2" charset="2"/>
              </a:rPr>
              <a:t>TELNET hoàn toàn không dùng mật mã</a:t>
            </a:r>
            <a:endParaRPr lang="en-US"/>
          </a:p>
        </p:txBody>
      </p:sp>
      <p:sp>
        <p:nvSpPr>
          <p:cNvPr id="3" name="Title 2"/>
          <p:cNvSpPr>
            <a:spLocks noGrp="1"/>
          </p:cNvSpPr>
          <p:nvPr>
            <p:ph type="title"/>
          </p:nvPr>
        </p:nvSpPr>
        <p:spPr/>
        <p:txBody>
          <a:bodyPr/>
          <a:lstStyle/>
          <a:p>
            <a:r>
              <a:rPr lang="vi-VN" smtClean="0"/>
              <a:t>TELNET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62</a:t>
            </a:fld>
            <a:endParaRPr lang="ru-RU" dirty="0"/>
          </a:p>
        </p:txBody>
      </p:sp>
    </p:spTree>
    <p:extLst>
      <p:ext uri="{BB962C8B-B14F-4D97-AF65-F5344CB8AC3E}">
        <p14:creationId xmlns:p14="http://schemas.microsoft.com/office/powerpoint/2010/main" val="35006248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TELNET </a:t>
            </a:r>
            <a:r>
              <a:rPr lang="en-US"/>
              <a:t>gmail-smtp-in.l.google.com 25</a:t>
            </a:r>
          </a:p>
        </p:txBody>
      </p:sp>
      <p:sp>
        <p:nvSpPr>
          <p:cNvPr id="4" name="Slide Number Placeholder 3"/>
          <p:cNvSpPr>
            <a:spLocks noGrp="1"/>
          </p:cNvSpPr>
          <p:nvPr>
            <p:ph type="sldNum" sz="quarter" idx="12"/>
          </p:nvPr>
        </p:nvSpPr>
        <p:spPr/>
        <p:txBody>
          <a:bodyPr/>
          <a:lstStyle/>
          <a:p>
            <a:fld id="{3E15BD7C-E074-4D4A-84C3-500EE5B9C190}" type="slidenum">
              <a:rPr lang="ru-RU" smtClean="0"/>
              <a:pPr/>
              <a:t>63</a:t>
            </a:fld>
            <a:endParaRPr lang="ru-RU" dirty="0"/>
          </a:p>
        </p:txBody>
      </p:sp>
      <p:pic>
        <p:nvPicPr>
          <p:cNvPr id="8" name="Picture 7"/>
          <p:cNvPicPr>
            <a:picLocks noChangeAspect="1"/>
          </p:cNvPicPr>
          <p:nvPr/>
        </p:nvPicPr>
        <p:blipFill>
          <a:blip r:embed="rId3"/>
          <a:stretch>
            <a:fillRect/>
          </a:stretch>
        </p:blipFill>
        <p:spPr>
          <a:xfrm>
            <a:off x="133350" y="838200"/>
            <a:ext cx="8782050" cy="5943600"/>
          </a:xfrm>
          <a:prstGeom prst="rect">
            <a:avLst/>
          </a:prstGeom>
        </p:spPr>
      </p:pic>
    </p:spTree>
    <p:extLst>
      <p:ext uri="{BB962C8B-B14F-4D97-AF65-F5344CB8AC3E}">
        <p14:creationId xmlns:p14="http://schemas.microsoft.com/office/powerpoint/2010/main" val="8138109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219014522"/>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64</a:t>
            </a:fld>
            <a:endParaRPr lang="ru-RU" dirty="0"/>
          </a:p>
        </p:txBody>
      </p:sp>
    </p:spTree>
    <p:extLst>
      <p:ext uri="{BB962C8B-B14F-4D97-AF65-F5344CB8AC3E}">
        <p14:creationId xmlns:p14="http://schemas.microsoft.com/office/powerpoint/2010/main" val="331456614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US" smtClean="0"/>
              <a:t>SSH = </a:t>
            </a:r>
            <a:r>
              <a:rPr lang="en-US" smtClean="0">
                <a:solidFill>
                  <a:srgbClr val="FF0000"/>
                </a:solidFill>
              </a:rPr>
              <a:t>S</a:t>
            </a:r>
            <a:r>
              <a:rPr lang="en-US" smtClean="0"/>
              <a:t>ecure </a:t>
            </a:r>
            <a:r>
              <a:rPr lang="en-US" smtClean="0">
                <a:solidFill>
                  <a:srgbClr val="FF0000"/>
                </a:solidFill>
              </a:rPr>
              <a:t>SH</a:t>
            </a:r>
            <a:r>
              <a:rPr lang="en-US" smtClean="0"/>
              <a:t>ell</a:t>
            </a:r>
          </a:p>
          <a:p>
            <a:r>
              <a:rPr lang="en-US" smtClean="0"/>
              <a:t>SSH có vai trò chính là giao thức quản trị từ xa an toàn, thay thế cho TELNET</a:t>
            </a:r>
          </a:p>
          <a:p>
            <a:r>
              <a:rPr lang="en-US" smtClean="0"/>
              <a:t>SSH có 2 phiên bản hoàn toàn KHÔNG tương thích nhau: SSH-1 (1995), SSH-2 (1996)</a:t>
            </a:r>
          </a:p>
          <a:p>
            <a:r>
              <a:rPr lang="en-US" smtClean="0"/>
              <a:t>Hiện nay, SSH-2</a:t>
            </a:r>
            <a:r>
              <a:rPr lang="vi-VN" smtClean="0"/>
              <a:t> (RFC 4251)</a:t>
            </a:r>
            <a:r>
              <a:rPr lang="en-US" smtClean="0"/>
              <a:t> là giao thức quản trị từ xa mặc định của mọi admin.</a:t>
            </a:r>
            <a:endParaRPr lang="en-US"/>
          </a:p>
        </p:txBody>
      </p:sp>
      <p:sp>
        <p:nvSpPr>
          <p:cNvPr id="2" name="Title 1"/>
          <p:cNvSpPr>
            <a:spLocks noGrp="1"/>
          </p:cNvSpPr>
          <p:nvPr>
            <p:ph type="title"/>
          </p:nvPr>
        </p:nvSpPr>
        <p:spPr/>
        <p:txBody>
          <a:bodyPr/>
          <a:lstStyle/>
          <a:p>
            <a:r>
              <a:rPr lang="en-US" smtClean="0"/>
              <a:t>SSH</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65</a:t>
            </a:fld>
            <a:endParaRPr lang="ru-RU" dirty="0"/>
          </a:p>
        </p:txBody>
      </p:sp>
    </p:spTree>
    <p:extLst>
      <p:ext uri="{BB962C8B-B14F-4D97-AF65-F5344CB8AC3E}">
        <p14:creationId xmlns:p14="http://schemas.microsoft.com/office/powerpoint/2010/main" val="19686312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Dịch vụ của SSH</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66</a:t>
            </a:fld>
            <a:endParaRPr lang="ru-RU" dirty="0"/>
          </a:p>
        </p:txBody>
      </p:sp>
      <p:sp>
        <p:nvSpPr>
          <p:cNvPr id="5" name="Content Placeholder 4"/>
          <p:cNvSpPr>
            <a:spLocks noGrp="1"/>
          </p:cNvSpPr>
          <p:nvPr>
            <p:ph sz="quarter" idx="13"/>
          </p:nvPr>
        </p:nvSpPr>
        <p:spPr/>
        <p:txBody>
          <a:bodyPr anchor="ctr"/>
          <a:lstStyle/>
          <a:p>
            <a:r>
              <a:rPr lang="en-US"/>
              <a:t>Secure login connections</a:t>
            </a:r>
          </a:p>
          <a:p>
            <a:r>
              <a:rPr lang="en-US"/>
              <a:t>Secure file transfer</a:t>
            </a:r>
          </a:p>
          <a:p>
            <a:r>
              <a:rPr lang="en-US" smtClean="0"/>
              <a:t>Secure data transfer (tunneling)</a:t>
            </a:r>
            <a:endParaRPr lang="en-US"/>
          </a:p>
        </p:txBody>
      </p:sp>
    </p:spTree>
    <p:extLst>
      <p:ext uri="{BB962C8B-B14F-4D97-AF65-F5344CB8AC3E}">
        <p14:creationId xmlns:p14="http://schemas.microsoft.com/office/powerpoint/2010/main" val="35635281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en-US" smtClean="0"/>
              <a:t>Xác thực thực thể 2 chiều</a:t>
            </a:r>
          </a:p>
          <a:p>
            <a:pPr lvl="1"/>
            <a:r>
              <a:rPr lang="en-US" smtClean="0"/>
              <a:t>Xác thực SSH server: public key (RSA)</a:t>
            </a:r>
          </a:p>
          <a:p>
            <a:pPr lvl="1"/>
            <a:r>
              <a:rPr lang="en-US" smtClean="0"/>
              <a:t>Xác thực SSH user: password, public key</a:t>
            </a:r>
            <a:endParaRPr lang="en-US"/>
          </a:p>
          <a:p>
            <a:r>
              <a:rPr lang="en-US"/>
              <a:t>Xác thực </a:t>
            </a:r>
            <a:r>
              <a:rPr lang="en-US" smtClean="0"/>
              <a:t>thông điệp: HMAC (MD5, SHA1)</a:t>
            </a:r>
            <a:endParaRPr lang="en-US"/>
          </a:p>
          <a:p>
            <a:r>
              <a:rPr lang="en-US" smtClean="0"/>
              <a:t>Mã hóa dữ liệu: symmetric ciphers</a:t>
            </a:r>
            <a:endParaRPr lang="en-US"/>
          </a:p>
          <a:p>
            <a:r>
              <a:rPr lang="en-US" smtClean="0"/>
              <a:t>Nén dữ liệu (tùy chọn): GZIP</a:t>
            </a:r>
            <a:endParaRPr lang="en-US"/>
          </a:p>
        </p:txBody>
      </p:sp>
      <p:sp>
        <p:nvSpPr>
          <p:cNvPr id="3" name="Title 2"/>
          <p:cNvSpPr>
            <a:spLocks noGrp="1"/>
          </p:cNvSpPr>
          <p:nvPr>
            <p:ph type="title"/>
          </p:nvPr>
        </p:nvSpPr>
        <p:spPr/>
        <p:txBody>
          <a:bodyPr/>
          <a:lstStyle/>
          <a:p>
            <a:r>
              <a:rPr lang="en-US" smtClean="0"/>
              <a:t>Chức năng an toàn của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67</a:t>
            </a:fld>
            <a:endParaRPr lang="ru-RU" dirty="0"/>
          </a:p>
        </p:txBody>
      </p:sp>
    </p:spTree>
    <p:extLst>
      <p:ext uri="{BB962C8B-B14F-4D97-AF65-F5344CB8AC3E}">
        <p14:creationId xmlns:p14="http://schemas.microsoft.com/office/powerpoint/2010/main" val="31220532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Autofit/>
          </a:bodyPr>
          <a:lstStyle/>
          <a:p>
            <a:r>
              <a:rPr lang="en-US" sz="2800"/>
              <a:t>RFC </a:t>
            </a:r>
            <a:r>
              <a:rPr lang="en-US" sz="2800" smtClean="0"/>
              <a:t>4250</a:t>
            </a:r>
            <a:r>
              <a:rPr lang="vi-VN" sz="2800" smtClean="0"/>
              <a:t>: </a:t>
            </a:r>
            <a:r>
              <a:rPr lang="en-US" sz="2800" smtClean="0"/>
              <a:t>SSH </a:t>
            </a:r>
            <a:r>
              <a:rPr lang="en-US" sz="2800"/>
              <a:t>Protocol Assigned Numbers</a:t>
            </a:r>
            <a:endParaRPr lang="vi-VN" sz="2800" smtClean="0"/>
          </a:p>
          <a:p>
            <a:r>
              <a:rPr lang="en-US" sz="2800" smtClean="0"/>
              <a:t>RFC 4251</a:t>
            </a:r>
            <a:r>
              <a:rPr lang="vi-VN" sz="2800" smtClean="0"/>
              <a:t>: </a:t>
            </a:r>
            <a:r>
              <a:rPr lang="en-US" sz="2800" smtClean="0"/>
              <a:t>SSH </a:t>
            </a:r>
            <a:r>
              <a:rPr lang="en-US" sz="2800"/>
              <a:t>Protocol </a:t>
            </a:r>
            <a:r>
              <a:rPr lang="en-US" sz="2800" smtClean="0"/>
              <a:t>Architecture</a:t>
            </a:r>
            <a:endParaRPr lang="vi-VN" sz="2800" smtClean="0"/>
          </a:p>
          <a:p>
            <a:r>
              <a:rPr lang="vi-VN" sz="2800"/>
              <a:t>RFC 4252: </a:t>
            </a:r>
            <a:r>
              <a:rPr lang="vi-VN" sz="2800" smtClean="0"/>
              <a:t>SSH </a:t>
            </a:r>
            <a:r>
              <a:rPr lang="vi-VN" sz="2800"/>
              <a:t>Authentication </a:t>
            </a:r>
            <a:r>
              <a:rPr lang="vi-VN" sz="2800" smtClean="0"/>
              <a:t>Protocol</a:t>
            </a:r>
          </a:p>
          <a:p>
            <a:r>
              <a:rPr lang="vi-VN" sz="2800"/>
              <a:t>RFC </a:t>
            </a:r>
            <a:r>
              <a:rPr lang="vi-VN" sz="2800" smtClean="0"/>
              <a:t>4253: SSH </a:t>
            </a:r>
            <a:r>
              <a:rPr lang="en-US" sz="2800"/>
              <a:t>Transport Layer </a:t>
            </a:r>
            <a:r>
              <a:rPr lang="en-US" sz="2800" smtClean="0"/>
              <a:t>Protocol</a:t>
            </a:r>
            <a:endParaRPr lang="vi-VN" sz="2800" smtClean="0"/>
          </a:p>
          <a:p>
            <a:r>
              <a:rPr lang="vi-VN" sz="2800"/>
              <a:t>RFC 4254: SSH Connection Protocol</a:t>
            </a:r>
          </a:p>
          <a:p>
            <a:r>
              <a:rPr lang="en-US" sz="2800" smtClean="0"/>
              <a:t>RFC 4344</a:t>
            </a:r>
            <a:r>
              <a:rPr lang="vi-VN" sz="2800" smtClean="0"/>
              <a:t>: </a:t>
            </a:r>
            <a:r>
              <a:rPr lang="en-US" sz="2800" smtClean="0"/>
              <a:t>SSH </a:t>
            </a:r>
            <a:r>
              <a:rPr lang="en-US" sz="2800"/>
              <a:t>Transport Layer Encryption </a:t>
            </a:r>
            <a:r>
              <a:rPr lang="en-US" sz="2800" smtClean="0"/>
              <a:t>Modes</a:t>
            </a:r>
            <a:endParaRPr lang="vi-VN" sz="2800" smtClean="0"/>
          </a:p>
          <a:p>
            <a:r>
              <a:rPr lang="vi-VN" sz="2800" smtClean="0"/>
              <a:t>...</a:t>
            </a:r>
            <a:endParaRPr lang="en-US" sz="2800"/>
          </a:p>
        </p:txBody>
      </p:sp>
      <p:sp>
        <p:nvSpPr>
          <p:cNvPr id="3" name="Title 2"/>
          <p:cNvSpPr>
            <a:spLocks noGrp="1"/>
          </p:cNvSpPr>
          <p:nvPr>
            <p:ph type="title"/>
          </p:nvPr>
        </p:nvSpPr>
        <p:spPr/>
        <p:txBody>
          <a:bodyPr/>
          <a:lstStyle/>
          <a:p>
            <a:r>
              <a:rPr lang="vi-VN" smtClean="0"/>
              <a:t>SSH RFCs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68</a:t>
            </a:fld>
            <a:endParaRPr lang="ru-RU" dirty="0"/>
          </a:p>
        </p:txBody>
      </p:sp>
    </p:spTree>
    <p:extLst>
      <p:ext uri="{BB962C8B-B14F-4D97-AF65-F5344CB8AC3E}">
        <p14:creationId xmlns:p14="http://schemas.microsoft.com/office/powerpoint/2010/main" val="2731942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Kiến trúc giao thức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69</a:t>
            </a:fld>
            <a:endParaRPr lang="ru-RU" dirty="0"/>
          </a:p>
        </p:txBody>
      </p:sp>
      <p:pic>
        <p:nvPicPr>
          <p:cNvPr id="8" name="Picture 7"/>
          <p:cNvPicPr>
            <a:picLocks noChangeAspect="1"/>
          </p:cNvPicPr>
          <p:nvPr/>
        </p:nvPicPr>
        <p:blipFill>
          <a:blip r:embed="rId2"/>
          <a:stretch>
            <a:fillRect/>
          </a:stretch>
        </p:blipFill>
        <p:spPr>
          <a:xfrm>
            <a:off x="28755" y="715992"/>
            <a:ext cx="9115245" cy="2923303"/>
          </a:xfrm>
          <a:prstGeom prst="rect">
            <a:avLst/>
          </a:prstGeom>
        </p:spPr>
      </p:pic>
      <p:sp>
        <p:nvSpPr>
          <p:cNvPr id="9" name="Rounded Rectangular Callout 8"/>
          <p:cNvSpPr/>
          <p:nvPr/>
        </p:nvSpPr>
        <p:spPr>
          <a:xfrm>
            <a:off x="228600" y="3669487"/>
            <a:ext cx="8686800" cy="3185313"/>
          </a:xfrm>
          <a:prstGeom prst="wedgeRoundRectCallout">
            <a:avLst>
              <a:gd name="adj1" fmla="val -19738"/>
              <a:gd name="adj2" fmla="val -60823"/>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smtClean="0"/>
              <a:t>SSH làm việc trên TCP (hoặc bất kỳ giao thức giao vận tin cậy nào)</a:t>
            </a:r>
          </a:p>
          <a:p>
            <a:pPr marL="514350" indent="-514350">
              <a:spcBef>
                <a:spcPts val="600"/>
              </a:spcBef>
              <a:spcAft>
                <a:spcPts val="600"/>
              </a:spcAft>
              <a:buFont typeface="Wingdings" panose="05000000000000000000" pitchFamily="2" charset="2"/>
              <a:buChar char="§"/>
            </a:pPr>
            <a:r>
              <a:rPr lang="vi-VN" sz="3200" smtClean="0"/>
              <a:t>Cổng mặc định: 22 (TCP)</a:t>
            </a:r>
          </a:p>
          <a:p>
            <a:pPr marL="514350" indent="-514350">
              <a:spcBef>
                <a:spcPts val="600"/>
              </a:spcBef>
              <a:spcAft>
                <a:spcPts val="600"/>
              </a:spcAft>
              <a:buFont typeface="Wingdings" panose="05000000000000000000" pitchFamily="2" charset="2"/>
              <a:buChar char="§"/>
            </a:pPr>
            <a:r>
              <a:rPr lang="vi-VN" sz="3200" smtClean="0"/>
              <a:t>Kiến trúc SSH-2: RFC 4251</a:t>
            </a:r>
            <a:endParaRPr lang="en-US" sz="3200"/>
          </a:p>
        </p:txBody>
      </p:sp>
    </p:spTree>
    <p:extLst>
      <p:ext uri="{BB962C8B-B14F-4D97-AF65-F5344CB8AC3E}">
        <p14:creationId xmlns:p14="http://schemas.microsoft.com/office/powerpoint/2010/main" val="24899646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normAutofit lnSpcReduction="10000"/>
          </a:bodyPr>
          <a:lstStyle/>
          <a:p>
            <a:r>
              <a:rPr lang="vi-VN" smtClean="0"/>
              <a:t>HTTP = </a:t>
            </a:r>
            <a:r>
              <a:rPr lang="vi-VN" smtClean="0">
                <a:solidFill>
                  <a:srgbClr val="FF0000"/>
                </a:solidFill>
              </a:rPr>
              <a:t>H</a:t>
            </a:r>
            <a:r>
              <a:rPr lang="vi-VN" smtClean="0"/>
              <a:t>yper</a:t>
            </a:r>
            <a:r>
              <a:rPr lang="vi-VN" smtClean="0">
                <a:solidFill>
                  <a:srgbClr val="FF0000"/>
                </a:solidFill>
              </a:rPr>
              <a:t>T</a:t>
            </a:r>
            <a:r>
              <a:rPr lang="vi-VN" smtClean="0"/>
              <a:t>ext </a:t>
            </a:r>
            <a:r>
              <a:rPr lang="vi-VN" smtClean="0">
                <a:solidFill>
                  <a:srgbClr val="FF0000"/>
                </a:solidFill>
              </a:rPr>
              <a:t>T</a:t>
            </a:r>
            <a:r>
              <a:rPr lang="vi-VN" smtClean="0"/>
              <a:t>ransfer </a:t>
            </a:r>
            <a:r>
              <a:rPr lang="vi-VN" smtClean="0">
                <a:solidFill>
                  <a:srgbClr val="FF0000"/>
                </a:solidFill>
              </a:rPr>
              <a:t>P</a:t>
            </a:r>
            <a:r>
              <a:rPr lang="vi-VN" smtClean="0"/>
              <a:t>rotocol</a:t>
            </a:r>
          </a:p>
          <a:p>
            <a:r>
              <a:rPr lang="vi-VN" smtClean="0"/>
              <a:t>Cổng: 80 TCP</a:t>
            </a:r>
          </a:p>
          <a:p>
            <a:r>
              <a:rPr lang="vi-VN" smtClean="0"/>
              <a:t>Là giao thức chủ đạo cho web</a:t>
            </a:r>
          </a:p>
          <a:p>
            <a:r>
              <a:rPr lang="vi-VN" smtClean="0"/>
              <a:t>Phiên bản</a:t>
            </a:r>
          </a:p>
          <a:p>
            <a:pPr lvl="1"/>
            <a:r>
              <a:rPr lang="vi-VN" smtClean="0"/>
              <a:t>Ver 0.9, 1.0: thuần túy văn bản</a:t>
            </a:r>
          </a:p>
          <a:p>
            <a:pPr lvl="1"/>
            <a:r>
              <a:rPr lang="vi-VN" smtClean="0"/>
              <a:t>Ver 1.1: hỗ trợ "application/octet-stream"</a:t>
            </a:r>
          </a:p>
          <a:p>
            <a:pPr lvl="1"/>
            <a:r>
              <a:rPr lang="vi-VN" smtClean="0"/>
              <a:t>Ver 2: chủ yếu là binary</a:t>
            </a:r>
          </a:p>
          <a:p>
            <a:r>
              <a:rPr lang="vi-VN" smtClean="0"/>
              <a:t>Request – Response (Yêu cầu – Đáp ứng)</a:t>
            </a:r>
          </a:p>
          <a:p>
            <a:r>
              <a:rPr lang="vi-VN" smtClean="0"/>
              <a:t>Không trạng thái</a:t>
            </a:r>
            <a:endParaRPr lang="en-US"/>
          </a:p>
        </p:txBody>
      </p:sp>
      <p:sp>
        <p:nvSpPr>
          <p:cNvPr id="2" name="Title 1"/>
          <p:cNvSpPr>
            <a:spLocks noGrp="1"/>
          </p:cNvSpPr>
          <p:nvPr>
            <p:ph type="title"/>
          </p:nvPr>
        </p:nvSpPr>
        <p:spPr/>
        <p:txBody>
          <a:bodyPr/>
          <a:lstStyle/>
          <a:p>
            <a:r>
              <a:rPr lang="vi-VN" smtClean="0"/>
              <a:t>Giao thức HTTP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7</a:t>
            </a:fld>
            <a:endParaRPr lang="ru-RU" dirty="0"/>
          </a:p>
        </p:txBody>
      </p:sp>
    </p:spTree>
    <p:extLst>
      <p:ext uri="{BB962C8B-B14F-4D97-AF65-F5344CB8AC3E}">
        <p14:creationId xmlns:p14="http://schemas.microsoft.com/office/powerpoint/2010/main" val="2926192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Kiến trúc giao thức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70</a:t>
            </a:fld>
            <a:endParaRPr lang="ru-RU" dirty="0"/>
          </a:p>
        </p:txBody>
      </p:sp>
      <p:pic>
        <p:nvPicPr>
          <p:cNvPr id="8" name="Picture 7"/>
          <p:cNvPicPr>
            <a:picLocks noChangeAspect="1"/>
          </p:cNvPicPr>
          <p:nvPr/>
        </p:nvPicPr>
        <p:blipFill>
          <a:blip r:embed="rId3"/>
          <a:stretch>
            <a:fillRect/>
          </a:stretch>
        </p:blipFill>
        <p:spPr>
          <a:xfrm>
            <a:off x="28755" y="715992"/>
            <a:ext cx="9115245" cy="2923303"/>
          </a:xfrm>
          <a:prstGeom prst="rect">
            <a:avLst/>
          </a:prstGeom>
        </p:spPr>
      </p:pic>
      <p:sp>
        <p:nvSpPr>
          <p:cNvPr id="6" name="Rounded Rectangular Callout 5"/>
          <p:cNvSpPr/>
          <p:nvPr/>
        </p:nvSpPr>
        <p:spPr>
          <a:xfrm>
            <a:off x="152400" y="3669487"/>
            <a:ext cx="8763000" cy="3185313"/>
          </a:xfrm>
          <a:prstGeom prst="wedgeRoundRectCallout">
            <a:avLst>
              <a:gd name="adj1" fmla="val 812"/>
              <a:gd name="adj2" fmla="val -91155"/>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a:t>SSH Transport Layer Protocol </a:t>
            </a:r>
            <a:r>
              <a:rPr lang="vi-VN" sz="3200" smtClean="0"/>
              <a:t/>
            </a:r>
            <a:br>
              <a:rPr lang="vi-VN" sz="3200" smtClean="0"/>
            </a:br>
            <a:r>
              <a:rPr lang="vi-VN" sz="3200" smtClean="0"/>
              <a:t>(</a:t>
            </a:r>
            <a:r>
              <a:rPr lang="vi-VN" sz="3200"/>
              <a:t>RFC 4253)</a:t>
            </a:r>
          </a:p>
          <a:p>
            <a:pPr marL="514350" indent="-514350">
              <a:spcBef>
                <a:spcPts val="600"/>
              </a:spcBef>
              <a:spcAft>
                <a:spcPts val="600"/>
              </a:spcAft>
              <a:buFont typeface="Wingdings" panose="05000000000000000000" pitchFamily="2" charset="2"/>
              <a:buChar char="§"/>
            </a:pPr>
            <a:r>
              <a:rPr lang="vi-VN" sz="3200"/>
              <a:t>Server </a:t>
            </a:r>
            <a:r>
              <a:rPr lang="vi-VN" sz="3200" smtClean="0"/>
              <a:t>Authentication</a:t>
            </a:r>
            <a:r>
              <a:rPr lang="vi-VN" sz="3200"/>
              <a:t> </a:t>
            </a:r>
            <a:r>
              <a:rPr lang="vi-VN" sz="3200" smtClean="0"/>
              <a:t>and Key Exchange, </a:t>
            </a:r>
            <a:r>
              <a:rPr lang="vi-VN" sz="3200"/>
              <a:t>Data Confidentiality, Data Integrity (with forward secrecy), Compression</a:t>
            </a:r>
            <a:endParaRPr lang="en-US" sz="3200"/>
          </a:p>
        </p:txBody>
      </p:sp>
    </p:spTree>
    <p:extLst>
      <p:ext uri="{BB962C8B-B14F-4D97-AF65-F5344CB8AC3E}">
        <p14:creationId xmlns:p14="http://schemas.microsoft.com/office/powerpoint/2010/main" val="3333451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Kiến trúc giao thức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71</a:t>
            </a:fld>
            <a:endParaRPr lang="ru-RU" dirty="0"/>
          </a:p>
        </p:txBody>
      </p:sp>
      <p:pic>
        <p:nvPicPr>
          <p:cNvPr id="8" name="Picture 7"/>
          <p:cNvPicPr>
            <a:picLocks noChangeAspect="1"/>
          </p:cNvPicPr>
          <p:nvPr/>
        </p:nvPicPr>
        <p:blipFill>
          <a:blip r:embed="rId3"/>
          <a:stretch>
            <a:fillRect/>
          </a:stretch>
        </p:blipFill>
        <p:spPr>
          <a:xfrm>
            <a:off x="28755" y="715992"/>
            <a:ext cx="9115245" cy="2923303"/>
          </a:xfrm>
          <a:prstGeom prst="rect">
            <a:avLst/>
          </a:prstGeom>
        </p:spPr>
      </p:pic>
      <p:sp>
        <p:nvSpPr>
          <p:cNvPr id="9" name="Rounded Rectangular Callout 8"/>
          <p:cNvSpPr/>
          <p:nvPr/>
        </p:nvSpPr>
        <p:spPr>
          <a:xfrm>
            <a:off x="152400" y="3669487"/>
            <a:ext cx="8839200" cy="3185313"/>
          </a:xfrm>
          <a:prstGeom prst="wedgeRoundRectCallout">
            <a:avLst>
              <a:gd name="adj1" fmla="val -27088"/>
              <a:gd name="adj2" fmla="val -111195"/>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a:t>SSH User Authentication </a:t>
            </a:r>
            <a:r>
              <a:rPr lang="vi-VN" sz="3200" smtClean="0"/>
              <a:t>Protocol</a:t>
            </a:r>
            <a:br>
              <a:rPr lang="vi-VN" sz="3200" smtClean="0"/>
            </a:br>
            <a:r>
              <a:rPr lang="vi-VN" sz="3200" smtClean="0"/>
              <a:t>(RFC 4252)</a:t>
            </a:r>
            <a:endParaRPr lang="vi-VN" sz="3200"/>
          </a:p>
          <a:p>
            <a:pPr marL="514350" indent="-514350">
              <a:spcBef>
                <a:spcPts val="600"/>
              </a:spcBef>
              <a:spcAft>
                <a:spcPts val="600"/>
              </a:spcAft>
              <a:buFont typeface="Wingdings" panose="05000000000000000000" pitchFamily="2" charset="2"/>
              <a:buChar char="§"/>
            </a:pPr>
            <a:r>
              <a:rPr lang="vi-VN" sz="3200" smtClean="0"/>
              <a:t>Xác thực client</a:t>
            </a:r>
          </a:p>
          <a:p>
            <a:pPr marL="514350" indent="-514350">
              <a:spcBef>
                <a:spcPts val="600"/>
              </a:spcBef>
              <a:spcAft>
                <a:spcPts val="600"/>
              </a:spcAft>
              <a:buFont typeface="Wingdings" panose="05000000000000000000" pitchFamily="2" charset="2"/>
              <a:buChar char="§"/>
            </a:pPr>
            <a:r>
              <a:rPr lang="vi-VN" sz="3200" smtClean="0"/>
              <a:t>Thực thi trên SSH-TRANS</a:t>
            </a:r>
            <a:endParaRPr lang="en-US" sz="3200"/>
          </a:p>
        </p:txBody>
      </p:sp>
    </p:spTree>
    <p:extLst>
      <p:ext uri="{BB962C8B-B14F-4D97-AF65-F5344CB8AC3E}">
        <p14:creationId xmlns:p14="http://schemas.microsoft.com/office/powerpoint/2010/main" val="1845681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Kiến trúc giao thức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72</a:t>
            </a:fld>
            <a:endParaRPr lang="ru-RU" dirty="0"/>
          </a:p>
        </p:txBody>
      </p:sp>
      <p:pic>
        <p:nvPicPr>
          <p:cNvPr id="8" name="Picture 7"/>
          <p:cNvPicPr>
            <a:picLocks noChangeAspect="1"/>
          </p:cNvPicPr>
          <p:nvPr/>
        </p:nvPicPr>
        <p:blipFill>
          <a:blip r:embed="rId3"/>
          <a:stretch>
            <a:fillRect/>
          </a:stretch>
        </p:blipFill>
        <p:spPr>
          <a:xfrm>
            <a:off x="28755" y="715992"/>
            <a:ext cx="9115245" cy="2923303"/>
          </a:xfrm>
          <a:prstGeom prst="rect">
            <a:avLst/>
          </a:prstGeom>
        </p:spPr>
      </p:pic>
      <p:sp>
        <p:nvSpPr>
          <p:cNvPr id="9" name="Rounded Rectangular Callout 8"/>
          <p:cNvSpPr/>
          <p:nvPr/>
        </p:nvSpPr>
        <p:spPr>
          <a:xfrm>
            <a:off x="152400" y="3669487"/>
            <a:ext cx="8839200" cy="3185313"/>
          </a:xfrm>
          <a:prstGeom prst="wedgeRoundRectCallout">
            <a:avLst>
              <a:gd name="adj1" fmla="val 24406"/>
              <a:gd name="adj2" fmla="val -109281"/>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a:t>SSH Connection </a:t>
            </a:r>
            <a:r>
              <a:rPr lang="vi-VN" sz="3200" smtClean="0"/>
              <a:t>Protocol (RFC </a:t>
            </a:r>
            <a:r>
              <a:rPr lang="vi-VN" sz="3200"/>
              <a:t>4254)</a:t>
            </a:r>
          </a:p>
          <a:p>
            <a:pPr marL="514350" indent="-514350">
              <a:spcBef>
                <a:spcPts val="600"/>
              </a:spcBef>
              <a:spcAft>
                <a:spcPts val="600"/>
              </a:spcAft>
              <a:buFont typeface="Wingdings" panose="05000000000000000000" pitchFamily="2" charset="2"/>
              <a:buChar char="§"/>
            </a:pPr>
            <a:r>
              <a:rPr lang="vi-VN" sz="3200" smtClean="0"/>
              <a:t>Ghép (multiplex) nhiều kết nối logic vào một kết nối SSH. </a:t>
            </a:r>
          </a:p>
          <a:p>
            <a:pPr marL="514350" indent="-514350">
              <a:spcBef>
                <a:spcPts val="600"/>
              </a:spcBef>
              <a:spcAft>
                <a:spcPts val="600"/>
              </a:spcAft>
              <a:buFont typeface="Wingdings" panose="05000000000000000000" pitchFamily="2" charset="2"/>
              <a:buChar char="§"/>
            </a:pPr>
            <a:r>
              <a:rPr lang="vi-VN" sz="3200" smtClean="0"/>
              <a:t>Thực thi trên SSH-TRANS sau khi hoàn tất SSH-AUTH</a:t>
            </a:r>
            <a:endParaRPr lang="en-US" sz="3200"/>
          </a:p>
        </p:txBody>
      </p:sp>
    </p:spTree>
    <p:extLst>
      <p:ext uri="{BB962C8B-B14F-4D97-AF65-F5344CB8AC3E}">
        <p14:creationId xmlns:p14="http://schemas.microsoft.com/office/powerpoint/2010/main" val="1445339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Kiến trúc giao thức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73</a:t>
            </a:fld>
            <a:endParaRPr lang="ru-RU" dirty="0"/>
          </a:p>
        </p:txBody>
      </p:sp>
      <p:pic>
        <p:nvPicPr>
          <p:cNvPr id="8" name="Picture 7"/>
          <p:cNvPicPr>
            <a:picLocks noChangeAspect="1"/>
          </p:cNvPicPr>
          <p:nvPr/>
        </p:nvPicPr>
        <p:blipFill>
          <a:blip r:embed="rId3"/>
          <a:stretch>
            <a:fillRect/>
          </a:stretch>
        </p:blipFill>
        <p:spPr>
          <a:xfrm>
            <a:off x="28755" y="715992"/>
            <a:ext cx="9115245" cy="2923303"/>
          </a:xfrm>
          <a:prstGeom prst="rect">
            <a:avLst/>
          </a:prstGeom>
        </p:spPr>
      </p:pic>
      <p:sp>
        <p:nvSpPr>
          <p:cNvPr id="9" name="Rounded Rectangular Callout 8"/>
          <p:cNvSpPr/>
          <p:nvPr/>
        </p:nvSpPr>
        <p:spPr>
          <a:xfrm>
            <a:off x="152400" y="3669487"/>
            <a:ext cx="8839200" cy="3185313"/>
          </a:xfrm>
          <a:prstGeom prst="wedgeRoundRectCallout">
            <a:avLst>
              <a:gd name="adj1" fmla="val -4056"/>
              <a:gd name="adj2" fmla="val -126902"/>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smtClean="0"/>
              <a:t>Triển khai các ứng dụng an toàn trên SSH</a:t>
            </a:r>
            <a:endParaRPr lang="vi-VN" sz="3200"/>
          </a:p>
          <a:p>
            <a:pPr marL="514350" indent="-514350">
              <a:spcBef>
                <a:spcPts val="600"/>
              </a:spcBef>
              <a:spcAft>
                <a:spcPts val="600"/>
              </a:spcAft>
              <a:buFont typeface="Wingdings" panose="05000000000000000000" pitchFamily="2" charset="2"/>
              <a:buChar char="§"/>
            </a:pPr>
            <a:r>
              <a:rPr lang="vi-VN" sz="3200" smtClean="0"/>
              <a:t>Sử dụng giao thức SSH-CONN</a:t>
            </a:r>
          </a:p>
          <a:p>
            <a:pPr marL="514350" indent="-514350">
              <a:spcBef>
                <a:spcPts val="600"/>
              </a:spcBef>
              <a:spcAft>
                <a:spcPts val="600"/>
              </a:spcAft>
              <a:buFont typeface="Wingdings" panose="05000000000000000000" pitchFamily="2" charset="2"/>
              <a:buChar char="§"/>
            </a:pPr>
            <a:r>
              <a:rPr lang="vi-VN" sz="3200" smtClean="0"/>
              <a:t>Ví  dụ: remote login, file transfer...</a:t>
            </a:r>
            <a:endParaRPr lang="en-US" sz="3200"/>
          </a:p>
        </p:txBody>
      </p:sp>
    </p:spTree>
    <p:extLst>
      <p:ext uri="{BB962C8B-B14F-4D97-AF65-F5344CB8AC3E}">
        <p14:creationId xmlns:p14="http://schemas.microsoft.com/office/powerpoint/2010/main" val="192084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Kiến trúc giao thức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74</a:t>
            </a:fld>
            <a:endParaRPr lang="ru-RU" dirty="0"/>
          </a:p>
        </p:txBody>
      </p:sp>
      <p:pic>
        <p:nvPicPr>
          <p:cNvPr id="8" name="Picture 7"/>
          <p:cNvPicPr>
            <a:picLocks noChangeAspect="1"/>
          </p:cNvPicPr>
          <p:nvPr/>
        </p:nvPicPr>
        <p:blipFill>
          <a:blip r:embed="rId3"/>
          <a:stretch>
            <a:fillRect/>
          </a:stretch>
        </p:blipFill>
        <p:spPr>
          <a:xfrm>
            <a:off x="28755" y="715992"/>
            <a:ext cx="9115245" cy="2923303"/>
          </a:xfrm>
          <a:prstGeom prst="rect">
            <a:avLst/>
          </a:prstGeom>
        </p:spPr>
      </p:pic>
      <p:sp>
        <p:nvSpPr>
          <p:cNvPr id="9" name="Rounded Rectangle 8"/>
          <p:cNvSpPr/>
          <p:nvPr/>
        </p:nvSpPr>
        <p:spPr>
          <a:xfrm>
            <a:off x="152400" y="3669487"/>
            <a:ext cx="8839200" cy="31853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spcBef>
                <a:spcPts val="600"/>
              </a:spcBef>
              <a:spcAft>
                <a:spcPts val="600"/>
              </a:spcAft>
            </a:pPr>
            <a:r>
              <a:rPr lang="vi-VN" sz="3200" smtClean="0"/>
              <a:t>Như vậy, Remote Login bằng SSH được đảm bảo an toàn với các dịch vụ:</a:t>
            </a:r>
          </a:p>
          <a:p>
            <a:pPr marL="457200" indent="-457200">
              <a:spcBef>
                <a:spcPts val="600"/>
              </a:spcBef>
              <a:spcAft>
                <a:spcPts val="600"/>
              </a:spcAft>
              <a:buFont typeface="Arial" panose="020B0604020202020204" pitchFamily="34" charset="0"/>
              <a:buChar char="•"/>
            </a:pPr>
            <a:r>
              <a:rPr lang="vi-VN" sz="3200" smtClean="0"/>
              <a:t>Xác thực thực thể (2 chiều)</a:t>
            </a:r>
          </a:p>
          <a:p>
            <a:pPr marL="457200" indent="-457200">
              <a:spcBef>
                <a:spcPts val="600"/>
              </a:spcBef>
              <a:spcAft>
                <a:spcPts val="600"/>
              </a:spcAft>
              <a:buFont typeface="Arial" panose="020B0604020202020204" pitchFamily="34" charset="0"/>
              <a:buChar char="•"/>
            </a:pPr>
            <a:r>
              <a:rPr lang="vi-VN" sz="3200" smtClean="0"/>
              <a:t>Thỏa thuận thuật toán, tham số mật mã</a:t>
            </a:r>
          </a:p>
          <a:p>
            <a:pPr marL="457200" indent="-457200">
              <a:spcBef>
                <a:spcPts val="600"/>
              </a:spcBef>
              <a:spcAft>
                <a:spcPts val="600"/>
              </a:spcAft>
              <a:buFont typeface="Arial" panose="020B0604020202020204" pitchFamily="34" charset="0"/>
              <a:buChar char="•"/>
            </a:pPr>
            <a:r>
              <a:rPr lang="vi-VN" sz="3200" smtClean="0"/>
              <a:t>Mã hóa, xác thực thông điệp</a:t>
            </a:r>
            <a:endParaRPr lang="en-US" sz="3200"/>
          </a:p>
        </p:txBody>
      </p:sp>
    </p:spTree>
    <p:extLst>
      <p:ext uri="{BB962C8B-B14F-4D97-AF65-F5344CB8AC3E}">
        <p14:creationId xmlns:p14="http://schemas.microsoft.com/office/powerpoint/2010/main" val="21914164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4)">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75</a:t>
            </a:fld>
            <a:endParaRPr lang="ru-RU" dirty="0"/>
          </a:p>
        </p:txBody>
      </p:sp>
    </p:spTree>
    <p:extLst>
      <p:ext uri="{BB962C8B-B14F-4D97-AF65-F5344CB8AC3E}">
        <p14:creationId xmlns:p14="http://schemas.microsoft.com/office/powerpoint/2010/main" val="36950766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t">
            <a:normAutofit/>
          </a:bodyPr>
          <a:lstStyle/>
          <a:p>
            <a:pPr marL="466725" indent="-466725">
              <a:buFont typeface="Wingdings 2" panose="05020102010507070707" pitchFamily="18" charset="2"/>
              <a:buChar char=""/>
            </a:pPr>
            <a:r>
              <a:rPr lang="vi-VN"/>
              <a:t>Chi tiết c</a:t>
            </a:r>
            <a:r>
              <a:rPr lang="en-US"/>
              <a:t>ác câu lệnh trong SMTP và POP3 ([2</a:t>
            </a:r>
            <a:r>
              <a:rPr lang="vi-VN"/>
              <a:t>: Chapter 23.3-23.4</a:t>
            </a:r>
            <a:r>
              <a:rPr lang="en-US"/>
              <a:t>])</a:t>
            </a:r>
            <a:endParaRPr lang="vi-VN"/>
          </a:p>
          <a:p>
            <a:pPr marL="466725" indent="-466725">
              <a:buFont typeface="Wingdings 2" panose="05020102010507070707" pitchFamily="18" charset="2"/>
              <a:buChar char=""/>
            </a:pPr>
            <a:r>
              <a:rPr lang="vi-VN" smtClean="0"/>
              <a:t>Tìm </a:t>
            </a:r>
            <a:r>
              <a:rPr lang="vi-VN"/>
              <a:t>hiểu chi tiết về TELNET </a:t>
            </a:r>
            <a:r>
              <a:rPr lang="vi-VN" smtClean="0"/>
              <a:t>([</a:t>
            </a:r>
            <a:r>
              <a:rPr lang="vi-VN"/>
              <a:t>2: </a:t>
            </a:r>
            <a:r>
              <a:rPr lang="vi-VN" smtClean="0"/>
              <a:t>Ch. </a:t>
            </a:r>
            <a:r>
              <a:rPr lang="vi-VN"/>
              <a:t>22</a:t>
            </a:r>
            <a:r>
              <a:rPr lang="vi-VN" smtClean="0"/>
              <a:t>])</a:t>
            </a:r>
          </a:p>
          <a:p>
            <a:pPr marL="466725" indent="-466725">
              <a:buFont typeface="Wingdings 2" panose="05020102010507070707" pitchFamily="18" charset="2"/>
              <a:buChar char=""/>
            </a:pPr>
            <a:r>
              <a:rPr lang="vi-VN" smtClean="0"/>
              <a:t>Tìm hiểu chi tiết về SSH ([3],[4])</a:t>
            </a:r>
            <a:endParaRPr lang="en-US"/>
          </a:p>
          <a:p>
            <a:pPr marL="466725" indent="-466725">
              <a:buFont typeface="Wingdings 2" panose="05020102010507070707" pitchFamily="18" charset="2"/>
              <a:buChar char=""/>
            </a:pPr>
            <a:r>
              <a:rPr lang="vi-VN" smtClean="0"/>
              <a:t>Tìm hiểu </a:t>
            </a:r>
            <a:r>
              <a:rPr lang="en-US" smtClean="0"/>
              <a:t>Pretty Good Privacy</a:t>
            </a:r>
            <a:endParaRPr lang="en-US" sz="2400"/>
          </a:p>
        </p:txBody>
      </p:sp>
      <p:sp>
        <p:nvSpPr>
          <p:cNvPr id="2" name="Title 1"/>
          <p:cNvSpPr>
            <a:spLocks noGrp="1"/>
          </p:cNvSpPr>
          <p:nvPr>
            <p:ph type="title"/>
          </p:nvPr>
        </p:nvSpPr>
        <p:spPr/>
        <p:txBody>
          <a:bodyPr/>
          <a:lstStyle/>
          <a:p>
            <a:r>
              <a:rPr lang="en-US" smtClean="0"/>
              <a:t>Tự tìm hiểu</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76</a:t>
            </a:fld>
            <a:endParaRPr lang="ru-RU" dirty="0"/>
          </a:p>
        </p:txBody>
      </p:sp>
    </p:spTree>
    <p:extLst>
      <p:ext uri="{BB962C8B-B14F-4D97-AF65-F5344CB8AC3E}">
        <p14:creationId xmlns:p14="http://schemas.microsoft.com/office/powerpoint/2010/main" val="32833406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t">
            <a:normAutofit/>
          </a:bodyPr>
          <a:lstStyle/>
          <a:p>
            <a:pPr marL="466725" indent="-466725">
              <a:buFont typeface="Wingdings 2" panose="05020102010507070707" pitchFamily="18" charset="2"/>
              <a:buChar char=""/>
            </a:pPr>
            <a:r>
              <a:rPr lang="vi-VN" smtClean="0"/>
              <a:t>Bài tập đã giao</a:t>
            </a:r>
          </a:p>
          <a:p>
            <a:pPr marL="466725" indent="-466725">
              <a:buFont typeface="Wingdings 2" panose="05020102010507070707" pitchFamily="18" charset="2"/>
              <a:buChar char=""/>
            </a:pPr>
            <a:r>
              <a:rPr lang="vi-VN" smtClean="0"/>
              <a:t>OpenSSH </a:t>
            </a:r>
            <a:r>
              <a:rPr lang="vi-VN"/>
              <a:t>cho Windows 10 (Version 1709)</a:t>
            </a:r>
            <a:br>
              <a:rPr lang="vi-VN"/>
            </a:br>
            <a:r>
              <a:rPr lang="vi-VN" sz="2400"/>
              <a:t>https://winaero.com/blog/enable-openssh-server-windows-10</a:t>
            </a:r>
            <a:r>
              <a:rPr lang="vi-VN" sz="2400" smtClean="0"/>
              <a:t>/</a:t>
            </a:r>
          </a:p>
          <a:p>
            <a:pPr marL="466725" lvl="0" indent="-466725">
              <a:buFont typeface="Wingdings 2" panose="05020102010507070707" pitchFamily="18" charset="2"/>
              <a:buChar char=""/>
            </a:pPr>
            <a:r>
              <a:rPr lang="vi-VN" smtClean="0">
                <a:solidFill>
                  <a:prstClr val="black"/>
                </a:solidFill>
              </a:rPr>
              <a:t>Cấp chứng thư số cho SSH Server</a:t>
            </a:r>
            <a:r>
              <a:rPr lang="vi-VN">
                <a:solidFill>
                  <a:prstClr val="black"/>
                </a:solidFill>
              </a:rPr>
              <a:t/>
            </a:r>
            <a:br>
              <a:rPr lang="vi-VN">
                <a:solidFill>
                  <a:prstClr val="black"/>
                </a:solidFill>
              </a:rPr>
            </a:br>
            <a:r>
              <a:rPr lang="vi-VN" sz="2400">
                <a:solidFill>
                  <a:prstClr val="black"/>
                </a:solidFill>
              </a:rPr>
              <a:t>https://social.technet.microsoft.com/Forums/en-US/1ad28f33-a4f0-4cd8-aa9b-e03553f97f50/enterprise-ca-could-generate-host-linux-sshd-host-keys?forum=winserversecurity</a:t>
            </a:r>
          </a:p>
          <a:p>
            <a:pPr marL="466725" indent="-466725">
              <a:buFont typeface="Wingdings 2" panose="05020102010507070707" pitchFamily="18" charset="2"/>
              <a:buChar char=""/>
            </a:pPr>
            <a:endParaRPr lang="en-US" sz="2400"/>
          </a:p>
        </p:txBody>
      </p:sp>
      <p:sp>
        <p:nvSpPr>
          <p:cNvPr id="2" name="Title 1"/>
          <p:cNvSpPr>
            <a:spLocks noGrp="1"/>
          </p:cNvSpPr>
          <p:nvPr>
            <p:ph type="title"/>
          </p:nvPr>
        </p:nvSpPr>
        <p:spPr/>
        <p:txBody>
          <a:bodyPr/>
          <a:lstStyle/>
          <a:p>
            <a:r>
              <a:rPr lang="vi-VN" smtClean="0"/>
              <a:t>Thực hành</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77</a:t>
            </a:fld>
            <a:endParaRPr lang="ru-RU" dirty="0"/>
          </a:p>
        </p:txBody>
      </p:sp>
    </p:spTree>
    <p:extLst>
      <p:ext uri="{BB962C8B-B14F-4D97-AF65-F5344CB8AC3E}">
        <p14:creationId xmlns:p14="http://schemas.microsoft.com/office/powerpoint/2010/main" val="3947979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Giao thức HTTP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dirty="0"/>
          </a:p>
        </p:txBody>
      </p:sp>
      <p:pic>
        <p:nvPicPr>
          <p:cNvPr id="7" name="Picture 6"/>
          <p:cNvPicPr>
            <a:picLocks noChangeAspect="1"/>
          </p:cNvPicPr>
          <p:nvPr/>
        </p:nvPicPr>
        <p:blipFill>
          <a:blip r:embed="rId2"/>
          <a:stretch>
            <a:fillRect/>
          </a:stretch>
        </p:blipFill>
        <p:spPr>
          <a:xfrm>
            <a:off x="161925" y="1085850"/>
            <a:ext cx="8820150" cy="4686300"/>
          </a:xfrm>
          <a:prstGeom prst="rect">
            <a:avLst/>
          </a:prstGeom>
        </p:spPr>
      </p:pic>
    </p:spTree>
    <p:extLst>
      <p:ext uri="{BB962C8B-B14F-4D97-AF65-F5344CB8AC3E}">
        <p14:creationId xmlns:p14="http://schemas.microsoft.com/office/powerpoint/2010/main" val="12545343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HTTP Request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pic>
        <p:nvPicPr>
          <p:cNvPr id="6" name="Picture 5"/>
          <p:cNvPicPr>
            <a:picLocks noChangeAspect="1"/>
          </p:cNvPicPr>
          <p:nvPr/>
        </p:nvPicPr>
        <p:blipFill>
          <a:blip r:embed="rId3"/>
          <a:stretch>
            <a:fillRect/>
          </a:stretch>
        </p:blipFill>
        <p:spPr>
          <a:xfrm>
            <a:off x="47625" y="828675"/>
            <a:ext cx="9048750" cy="5495925"/>
          </a:xfrm>
          <a:prstGeom prst="rect">
            <a:avLst/>
          </a:prstGeom>
        </p:spPr>
      </p:pic>
    </p:spTree>
    <p:extLst>
      <p:ext uri="{BB962C8B-B14F-4D97-AF65-F5344CB8AC3E}">
        <p14:creationId xmlns:p14="http://schemas.microsoft.com/office/powerpoint/2010/main" val="466280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lide bài giảng" id="{A0B5556A-4885-42EF-8F49-F843A0B4F3F7}" vid="{10BE109A-98D9-4328-B08E-629F0855A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9067</TotalTime>
  <Words>4376</Words>
  <Application>Microsoft Office PowerPoint</Application>
  <PresentationFormat>On-screen Show (4:3)</PresentationFormat>
  <Paragraphs>677</Paragraphs>
  <Slides>77</Slides>
  <Notes>40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79" baseType="lpstr">
      <vt:lpstr>Slide bài giảng</vt:lpstr>
      <vt:lpstr>Clip</vt:lpstr>
      <vt:lpstr>GIAO THỨC AN TOÀN MẠNG</vt:lpstr>
      <vt:lpstr>Giao thức tầng ứng dụng</vt:lpstr>
      <vt:lpstr>PowerPoint Presentation</vt:lpstr>
      <vt:lpstr>Mục tiêu bài học</vt:lpstr>
      <vt:lpstr>Tài liệu tham khảo</vt:lpstr>
      <vt:lpstr>PowerPoint Presentation</vt:lpstr>
      <vt:lpstr>Giao thức HTTP</vt:lpstr>
      <vt:lpstr>Giao thức HTTP</vt:lpstr>
      <vt:lpstr>HTTP Request</vt:lpstr>
      <vt:lpstr>HTTP Response</vt:lpstr>
      <vt:lpstr>Ví dụ HTTP Request và Response</vt:lpstr>
      <vt:lpstr>HTTP: Vấn đề an toàn</vt:lpstr>
      <vt:lpstr>"Giao thức an toàn lớp dưới"</vt:lpstr>
      <vt:lpstr>PowerPoint Presentation</vt:lpstr>
      <vt:lpstr>PowerPoint Presentation</vt:lpstr>
      <vt:lpstr>PowerPoint Presentation</vt:lpstr>
      <vt:lpstr>PowerPoint Presentation</vt:lpstr>
      <vt:lpstr>Mô hình thư điện tử</vt:lpstr>
      <vt:lpstr>Giao thức thư điện tử</vt:lpstr>
      <vt:lpstr>Giao thức thư điện tử</vt:lpstr>
      <vt:lpstr>Giao thức thư điện tử</vt:lpstr>
      <vt:lpstr>Giao thức SMTP</vt:lpstr>
      <vt:lpstr>SMTP: Connection Establishment</vt:lpstr>
      <vt:lpstr>SMTP: Transfer</vt:lpstr>
      <vt:lpstr>SMTP: Connection Termination</vt:lpstr>
      <vt:lpstr>Giao thức SMTP</vt:lpstr>
      <vt:lpstr>MIME: Multipurpose Internet Mail Extension</vt:lpstr>
      <vt:lpstr>Phương pháp mã hóa base64</vt:lpstr>
      <vt:lpstr>PowerPoint Presentation</vt:lpstr>
      <vt:lpstr>Base64 Encoding in MIME</vt:lpstr>
      <vt:lpstr>  Phương pháp mã hóa base64</vt:lpstr>
      <vt:lpstr>MIME Header</vt:lpstr>
      <vt:lpstr>MIME Content-Types</vt:lpstr>
      <vt:lpstr>PowerPoint Presentation</vt:lpstr>
      <vt:lpstr>Vấn đề an toàn của thư điện tử</vt:lpstr>
      <vt:lpstr>Giải pháp chống lạm dụng máy chủ</vt:lpstr>
      <vt:lpstr>Extended (Enhanced) SMTP</vt:lpstr>
      <vt:lpstr>StartTLS</vt:lpstr>
      <vt:lpstr>Ví dụ sử dụng ESMTP (1/2)</vt:lpstr>
      <vt:lpstr>Ví dụ sử dụng ESMTP (2/2)</vt:lpstr>
      <vt:lpstr>Xác thực trong POP3</vt:lpstr>
      <vt:lpstr>Xác thực trong POP3: APOP</vt:lpstr>
      <vt:lpstr>Giải pháp chống mạo danh người gửi</vt:lpstr>
      <vt:lpstr>Chống can thiệp nội dung</vt:lpstr>
      <vt:lpstr>Tóm lược cổng dịch vụ thư điện tử</vt:lpstr>
      <vt:lpstr>PowerPoint Presentation</vt:lpstr>
      <vt:lpstr>Bảo vệ thư ngay tại tầng ứng dụng</vt:lpstr>
      <vt:lpstr>Mã hóa thư điện tử</vt:lpstr>
      <vt:lpstr>Ký thư điện tử</vt:lpstr>
      <vt:lpstr>Mã hóa kết hợp ký số</vt:lpstr>
      <vt:lpstr>Cách thức làm việc của S/MIME</vt:lpstr>
      <vt:lpstr>Ví dụ về mã hóa thư với S/MIME</vt:lpstr>
      <vt:lpstr>Ví dụ về ký số thư với S/MIME</vt:lpstr>
      <vt:lpstr>PowerPoint Presentation</vt:lpstr>
      <vt:lpstr>Remote Login</vt:lpstr>
      <vt:lpstr>PowerPoint Presentation</vt:lpstr>
      <vt:lpstr>PowerPoint Presentation</vt:lpstr>
      <vt:lpstr>TELNET</vt:lpstr>
      <vt:lpstr>Remote Login với TELNET</vt:lpstr>
      <vt:lpstr>Remote Login với TELNET</vt:lpstr>
      <vt:lpstr>Remote Login với TELNET</vt:lpstr>
      <vt:lpstr>TELNET</vt:lpstr>
      <vt:lpstr>TELNET gmail-smtp-in.l.google.com 25</vt:lpstr>
      <vt:lpstr>PowerPoint Presentation</vt:lpstr>
      <vt:lpstr>SSH</vt:lpstr>
      <vt:lpstr>Dịch vụ của SSH</vt:lpstr>
      <vt:lpstr>Chức năng an toàn của SSH</vt:lpstr>
      <vt:lpstr>SSH RFCs</vt:lpstr>
      <vt:lpstr>Kiến trúc giao thức SSH</vt:lpstr>
      <vt:lpstr>Kiến trúc giao thức SSH</vt:lpstr>
      <vt:lpstr>Kiến trúc giao thức SSH</vt:lpstr>
      <vt:lpstr>Kiến trúc giao thức SSH</vt:lpstr>
      <vt:lpstr>Kiến trúc giao thức SSH</vt:lpstr>
      <vt:lpstr>Kiến trúc giao thức SSH</vt:lpstr>
      <vt:lpstr>PowerPoint Presentation</vt:lpstr>
      <vt:lpstr>Tự tìm hiểu</vt:lpstr>
      <vt:lpstr>Thực hành</vt:lpstr>
    </vt:vector>
  </TitlesOfParts>
  <Company>KMA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GIAO THỨC AN TOÀN MẠNG</dc:title>
  <dc:creator>Nguyen Tuan Anh</dc:creator>
  <cp:lastModifiedBy>luongtran</cp:lastModifiedBy>
  <cp:revision>362</cp:revision>
  <dcterms:created xsi:type="dcterms:W3CDTF">2019-04-10T17:21:47Z</dcterms:created>
  <dcterms:modified xsi:type="dcterms:W3CDTF">2020-04-15T08:14:39Z</dcterms:modified>
</cp:coreProperties>
</file>