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handoutMasterIdLst>
    <p:handoutMasterId r:id="rId94"/>
  </p:handoutMasterIdLst>
  <p:sldIdLst>
    <p:sldId id="256" r:id="rId2"/>
    <p:sldId id="477" r:id="rId3"/>
    <p:sldId id="594" r:id="rId4"/>
    <p:sldId id="340" r:id="rId5"/>
    <p:sldId id="478" r:id="rId6"/>
    <p:sldId id="595" r:id="rId7"/>
    <p:sldId id="596" r:id="rId8"/>
    <p:sldId id="597" r:id="rId9"/>
    <p:sldId id="598" r:id="rId10"/>
    <p:sldId id="530" r:id="rId11"/>
    <p:sldId id="531" r:id="rId12"/>
    <p:sldId id="611" r:id="rId13"/>
    <p:sldId id="532" r:id="rId14"/>
    <p:sldId id="533" r:id="rId15"/>
    <p:sldId id="534" r:id="rId16"/>
    <p:sldId id="535" r:id="rId17"/>
    <p:sldId id="537" r:id="rId18"/>
    <p:sldId id="612" r:id="rId19"/>
    <p:sldId id="599" r:id="rId20"/>
    <p:sldId id="538" r:id="rId21"/>
    <p:sldId id="539" r:id="rId22"/>
    <p:sldId id="540" r:id="rId23"/>
    <p:sldId id="541" r:id="rId24"/>
    <p:sldId id="542" r:id="rId25"/>
    <p:sldId id="543" r:id="rId26"/>
    <p:sldId id="544" r:id="rId27"/>
    <p:sldId id="545" r:id="rId28"/>
    <p:sldId id="613" r:id="rId29"/>
    <p:sldId id="600" r:id="rId30"/>
    <p:sldId id="546" r:id="rId31"/>
    <p:sldId id="547" r:id="rId32"/>
    <p:sldId id="548" r:id="rId33"/>
    <p:sldId id="549" r:id="rId34"/>
    <p:sldId id="550" r:id="rId35"/>
    <p:sldId id="551" r:id="rId36"/>
    <p:sldId id="552" r:id="rId37"/>
    <p:sldId id="553" r:id="rId38"/>
    <p:sldId id="554" r:id="rId39"/>
    <p:sldId id="555" r:id="rId40"/>
    <p:sldId id="556" r:id="rId41"/>
    <p:sldId id="557" r:id="rId42"/>
    <p:sldId id="558" r:id="rId43"/>
    <p:sldId id="559" r:id="rId44"/>
    <p:sldId id="560" r:id="rId45"/>
    <p:sldId id="561" r:id="rId46"/>
    <p:sldId id="562" r:id="rId47"/>
    <p:sldId id="563" r:id="rId48"/>
    <p:sldId id="564" r:id="rId49"/>
    <p:sldId id="601" r:id="rId50"/>
    <p:sldId id="593" r:id="rId51"/>
    <p:sldId id="602" r:id="rId52"/>
    <p:sldId id="603" r:id="rId53"/>
    <p:sldId id="565" r:id="rId54"/>
    <p:sldId id="566" r:id="rId55"/>
    <p:sldId id="567" r:id="rId56"/>
    <p:sldId id="568" r:id="rId57"/>
    <p:sldId id="569" r:id="rId58"/>
    <p:sldId id="570" r:id="rId59"/>
    <p:sldId id="571" r:id="rId60"/>
    <p:sldId id="572" r:id="rId61"/>
    <p:sldId id="573" r:id="rId62"/>
    <p:sldId id="574" r:id="rId63"/>
    <p:sldId id="575" r:id="rId64"/>
    <p:sldId id="604" r:id="rId65"/>
    <p:sldId id="576" r:id="rId66"/>
    <p:sldId id="577" r:id="rId67"/>
    <p:sldId id="578" r:id="rId68"/>
    <p:sldId id="579" r:id="rId69"/>
    <p:sldId id="580" r:id="rId70"/>
    <p:sldId id="581" r:id="rId71"/>
    <p:sldId id="582" r:id="rId72"/>
    <p:sldId id="583" r:id="rId73"/>
    <p:sldId id="605" r:id="rId74"/>
    <p:sldId id="584" r:id="rId75"/>
    <p:sldId id="585" r:id="rId76"/>
    <p:sldId id="586" r:id="rId77"/>
    <p:sldId id="587" r:id="rId78"/>
    <p:sldId id="588" r:id="rId79"/>
    <p:sldId id="589" r:id="rId80"/>
    <p:sldId id="590" r:id="rId81"/>
    <p:sldId id="591" r:id="rId82"/>
    <p:sldId id="606" r:id="rId83"/>
    <p:sldId id="529" r:id="rId84"/>
    <p:sldId id="618" r:id="rId85"/>
    <p:sldId id="616" r:id="rId86"/>
    <p:sldId id="607" r:id="rId87"/>
    <p:sldId id="609" r:id="rId88"/>
    <p:sldId id="608" r:id="rId89"/>
    <p:sldId id="610" r:id="rId90"/>
    <p:sldId id="476" r:id="rId91"/>
    <p:sldId id="592" r:id="rId9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CCCA52-2681-4BEF-B76B-47550AAC6E12}">
          <p14:sldIdLst>
            <p14:sldId id="256"/>
            <p14:sldId id="477"/>
            <p14:sldId id="594"/>
            <p14:sldId id="340"/>
            <p14:sldId id="478"/>
            <p14:sldId id="595"/>
            <p14:sldId id="596"/>
            <p14:sldId id="597"/>
            <p14:sldId id="598"/>
          </p14:sldIdLst>
        </p14:section>
        <p14:section name="SSL Overview" id="{43B6BB5B-E0A4-4649-89A9-00261BAB0EFE}">
          <p14:sldIdLst>
            <p14:sldId id="530"/>
            <p14:sldId id="531"/>
            <p14:sldId id="611"/>
            <p14:sldId id="532"/>
            <p14:sldId id="533"/>
            <p14:sldId id="534"/>
            <p14:sldId id="535"/>
            <p14:sldId id="537"/>
            <p14:sldId id="612"/>
          </p14:sldIdLst>
        </p14:section>
        <p14:section name="SSL Record" id="{95C66FB3-D9AA-4D2A-B9F6-08D8CFD7F5CE}">
          <p14:sldIdLst>
            <p14:sldId id="599"/>
            <p14:sldId id="538"/>
            <p14:sldId id="539"/>
            <p14:sldId id="540"/>
            <p14:sldId id="541"/>
            <p14:sldId id="542"/>
            <p14:sldId id="543"/>
            <p14:sldId id="544"/>
            <p14:sldId id="545"/>
            <p14:sldId id="613"/>
          </p14:sldIdLst>
        </p14:section>
        <p14:section name="SSH Handshake" id="{3270EB82-CB0E-4169-B6B0-454AA55D4878}">
          <p14:sldIdLst>
            <p14:sldId id="600"/>
            <p14:sldId id="546"/>
            <p14:sldId id="547"/>
            <p14:sldId id="548"/>
            <p14:sldId id="549"/>
            <p14:sldId id="550"/>
            <p14:sldId id="551"/>
            <p14:sldId id="552"/>
            <p14:sldId id="553"/>
            <p14:sldId id="554"/>
            <p14:sldId id="555"/>
            <p14:sldId id="556"/>
            <p14:sldId id="557"/>
            <p14:sldId id="558"/>
            <p14:sldId id="559"/>
            <p14:sldId id="560"/>
            <p14:sldId id="561"/>
            <p14:sldId id="562"/>
            <p14:sldId id="563"/>
            <p14:sldId id="564"/>
          </p14:sldIdLst>
        </p14:section>
        <p14:section name="SSH-TRANS" id="{0EF01B68-75FC-4661-9993-6854E986875B}">
          <p14:sldIdLst>
            <p14:sldId id="601"/>
            <p14:sldId id="593"/>
            <p14:sldId id="602"/>
            <p14:sldId id="603"/>
            <p14:sldId id="565"/>
            <p14:sldId id="566"/>
            <p14:sldId id="567"/>
            <p14:sldId id="568"/>
            <p14:sldId id="569"/>
            <p14:sldId id="570"/>
            <p14:sldId id="571"/>
            <p14:sldId id="572"/>
            <p14:sldId id="573"/>
            <p14:sldId id="574"/>
            <p14:sldId id="575"/>
          </p14:sldIdLst>
        </p14:section>
        <p14:section name="SSH-AUTH" id="{A9E6197D-ED2C-4D70-BE2F-6AA640668F28}">
          <p14:sldIdLst>
            <p14:sldId id="604"/>
            <p14:sldId id="576"/>
            <p14:sldId id="577"/>
            <p14:sldId id="578"/>
            <p14:sldId id="579"/>
            <p14:sldId id="580"/>
            <p14:sldId id="581"/>
            <p14:sldId id="582"/>
            <p14:sldId id="583"/>
          </p14:sldIdLst>
        </p14:section>
        <p14:section name="SSH-CONN" id="{AB88B190-80F5-4030-A938-1CBB51871686}">
          <p14:sldIdLst>
            <p14:sldId id="605"/>
            <p14:sldId id="584"/>
            <p14:sldId id="585"/>
            <p14:sldId id="586"/>
            <p14:sldId id="587"/>
            <p14:sldId id="588"/>
            <p14:sldId id="589"/>
            <p14:sldId id="590"/>
            <p14:sldId id="591"/>
          </p14:sldIdLst>
        </p14:section>
        <p14:section name="SSH Port Forwarding" id="{2B7769C8-010F-42CE-8817-4B28E680E9AE}">
          <p14:sldIdLst>
            <p14:sldId id="606"/>
            <p14:sldId id="529"/>
            <p14:sldId id="618"/>
            <p14:sldId id="616"/>
            <p14:sldId id="607"/>
            <p14:sldId id="609"/>
            <p14:sldId id="608"/>
            <p14:sldId id="610"/>
          </p14:sldIdLst>
        </p14:section>
        <p14:section name="End" id="{ECDAECC9-A527-4D02-8791-10741E60B9EE}">
          <p14:sldIdLst>
            <p14:sldId id="476"/>
            <p14:sldId id="592"/>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FF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060" autoAdjust="0"/>
  </p:normalViewPr>
  <p:slideViewPr>
    <p:cSldViewPr>
      <p:cViewPr>
        <p:scale>
          <a:sx n="66" d="100"/>
          <a:sy n="66" d="100"/>
        </p:scale>
        <p:origin x="-1512" y="-15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Bộ giao thức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Bộ giao thức SSH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2">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2">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2">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2">
        <dgm:presLayoutVars>
          <dgm:chMax val="0"/>
          <dgm:chPref val="0"/>
          <dgm:bulletEnabled val="1"/>
        </dgm:presLayoutVars>
      </dgm:prSet>
      <dgm:spPr/>
      <dgm:t>
        <a:bodyPr/>
        <a:lstStyle/>
        <a:p>
          <a:endParaRPr lang="ru-RU"/>
        </a:p>
      </dgm:t>
    </dgm:pt>
  </dgm:ptLst>
  <dgm:cxnL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EE26D499-E3C7-4874-A873-C7C102CF342B}" type="presOf" srcId="{374B3CF0-3CBE-41CF-A774-9FD3C3CD3C85}" destId="{5012D0F9-E426-4C44-85B1-B5D15A7B4879}" srcOrd="0" destOrd="0" presId="urn:diagrams.loki3.com/NumberedList"/>
    <dgm:cxn modelId="{CED0B9D0-E2DC-4CB1-A2C1-36298657AC7B}" type="presOf" srcId="{6C03E07F-ECFB-4D2F-BA96-D23DA7C5AC73}" destId="{7D701CF5-2CC3-48B9-A656-E2968A10AA3B}" srcOrd="0" destOrd="0" presId="urn:diagrams.loki3.com/NumberedList"/>
    <dgm:cxn modelId="{89F6AEB2-4790-487C-AC1B-D20A20054F51}" type="presOf" srcId="{9EA58EC5-7D69-4397-8093-5A4FCBD369E8}" destId="{A08A9154-0BEB-4230-91C9-16FAC1EF6E1C}" srcOrd="0" destOrd="0" presId="urn:diagrams.loki3.com/NumberedList"/>
    <dgm:cxn modelId="{314C4E73-477B-4DFC-A12A-BEB22C372D5A}" type="presOf" srcId="{8C66E9B3-B12D-4C23-A273-982D7F969BBC}" destId="{BDFB8683-95A4-4BBF-9344-3A0D69314DB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Giao thức SSH-TRANS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FF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FFFF00"/>
        </a:solidFill>
      </dgm:spPr>
      <dgm:t>
        <a:bodyPr/>
        <a:lstStyle/>
        <a:p>
          <a:r>
            <a:rPr lang="vi-VN" b="0" noProof="0" smtClean="0"/>
            <a:t>Giao thức SSH-AUTH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b="0" noProof="0" smtClean="0"/>
            <a:t>Giao thức SSH-CONN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3D0CAD5-79A1-4AE0-A005-16F9F23AF229}">
      <dgm:prSet/>
      <dgm:spPr/>
      <dgm:t>
        <a:bodyPr/>
        <a:lstStyle/>
        <a:p>
          <a:r>
            <a:rPr lang="vi-VN" noProof="0" smtClean="0"/>
            <a:t>SSH Port Forwarding</a:t>
          </a:r>
          <a:endParaRPr lang="vi-VN" noProof="0" dirty="0"/>
        </a:p>
      </dgm:t>
    </dgm:pt>
    <dgm:pt modelId="{76F725D2-2853-4988-8110-ABE382A2B6B1}" type="parTrans" cxnId="{C4FBC823-529B-4D49-AB61-4DF9A1D9BC9C}">
      <dgm:prSet/>
      <dgm:spPr/>
      <dgm:t>
        <a:bodyPr/>
        <a:lstStyle/>
        <a:p>
          <a:endParaRPr lang="en-US"/>
        </a:p>
      </dgm:t>
    </dgm:pt>
    <dgm:pt modelId="{DEC61DC8-9B7C-4039-8B3A-A8FB10A740B8}" type="sibTrans" cxnId="{C4FBC823-529B-4D49-AB61-4DF9A1D9BC9C}">
      <dgm:prSet/>
      <dgm:spPr/>
      <dgm:t>
        <a:bodyPr/>
        <a:lstStyle/>
        <a:p>
          <a:endParaRPr lang="en-US"/>
        </a:p>
      </dgm:t>
    </dgm:pt>
    <dgm:pt modelId="{6C794743-E0CE-4EAF-9A8C-836557840514}">
      <dgm:prSet/>
      <dgm:spPr/>
      <dgm:t>
        <a:bodyPr/>
        <a:lstStyle/>
        <a:p>
          <a:r>
            <a:rPr lang="vi-VN" noProof="0" smtClean="0"/>
            <a:t>4</a:t>
          </a:r>
          <a:endParaRPr lang="vi-VN" noProof="0" dirty="0"/>
        </a:p>
      </dgm:t>
    </dgm:pt>
    <dgm:pt modelId="{2874E9E0-FEFD-4FF8-8591-F0F7E1EAFAF9}" type="parTrans" cxnId="{465E33E9-E656-494D-89F4-616664814917}">
      <dgm:prSet/>
      <dgm:spPr/>
      <dgm:t>
        <a:bodyPr/>
        <a:lstStyle/>
        <a:p>
          <a:endParaRPr lang="en-US"/>
        </a:p>
      </dgm:t>
    </dgm:pt>
    <dgm:pt modelId="{9D79DCF6-EA50-4E45-8428-7BE83D8037BB}" type="sibTrans" cxnId="{465E33E9-E656-494D-89F4-616664814917}">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AB21A12F-74D9-4D7A-871A-F5C16E2B7AA1}" type="pres">
      <dgm:prSet presAssocID="{983822D8-F065-4159-AEFB-B129090EF164}" presName="sp" presStyleCnt="0"/>
      <dgm:spPr/>
    </dgm:pt>
    <dgm:pt modelId="{527FBC86-9A30-4408-BCFB-89505619860C}" type="pres">
      <dgm:prSet presAssocID="{6C794743-E0CE-4EAF-9A8C-836557840514}" presName="composite" presStyleCnt="0"/>
      <dgm:spPr/>
    </dgm:pt>
    <dgm:pt modelId="{F627270B-DFD4-4D76-8AA5-095FB8019C0C}" type="pres">
      <dgm:prSet presAssocID="{6C794743-E0CE-4EAF-9A8C-836557840514}" presName="desTx" presStyleLbl="fgAccFollowNode1" presStyleIdx="3" presStyleCnt="4">
        <dgm:presLayoutVars>
          <dgm:bulletEnabled val="1"/>
        </dgm:presLayoutVars>
      </dgm:prSet>
      <dgm:spPr/>
      <dgm:t>
        <a:bodyPr/>
        <a:lstStyle/>
        <a:p>
          <a:endParaRPr lang="en-US"/>
        </a:p>
      </dgm:t>
    </dgm:pt>
    <dgm:pt modelId="{3596DD97-1CF1-438B-B316-93492D6D2D83}" type="pres">
      <dgm:prSet presAssocID="{6C794743-E0CE-4EAF-9A8C-836557840514}" presName="labelTx" presStyleLbl="node1" presStyleIdx="3" presStyleCnt="4">
        <dgm:presLayoutVars>
          <dgm:chMax val="0"/>
          <dgm:chPref val="0"/>
          <dgm:bulletEnabled val="1"/>
        </dgm:presLayoutVars>
      </dgm:prSet>
      <dgm:spPr/>
      <dgm:t>
        <a:bodyPr/>
        <a:lstStyle/>
        <a:p>
          <a:endParaRPr lang="en-US"/>
        </a:p>
      </dgm:t>
    </dgm:pt>
  </dgm:ptLst>
  <dgm:cxnLst>
    <dgm:cxn modelId="{EBC486A1-4D4D-45CF-A293-0AD9FB2271B9}" type="presOf" srcId="{E3D0CAD5-79A1-4AE0-A005-16F9F23AF229}" destId="{F627270B-DFD4-4D76-8AA5-095FB8019C0C}" srcOrd="0" destOrd="0" presId="urn:diagrams.loki3.com/NumberedLi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C4FBC823-529B-4D49-AB61-4DF9A1D9BC9C}" srcId="{6C794743-E0CE-4EAF-9A8C-836557840514}" destId="{E3D0CAD5-79A1-4AE0-A005-16F9F23AF229}" srcOrd="0" destOrd="0" parTransId="{76F725D2-2853-4988-8110-ABE382A2B6B1}" sibTransId="{DEC61DC8-9B7C-4039-8B3A-A8FB10A740B8}"/>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5067AE81-47DD-43B7-A282-0C08B1154A92}" type="presOf" srcId="{6C794743-E0CE-4EAF-9A8C-836557840514}" destId="{3596DD97-1CF1-438B-B316-93492D6D2D83}"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465E33E9-E656-494D-89F4-616664814917}" srcId="{8C66E9B3-B12D-4C23-A273-982D7F969BBC}" destId="{6C794743-E0CE-4EAF-9A8C-836557840514}" srcOrd="3" destOrd="0" parTransId="{2874E9E0-FEFD-4FF8-8591-F0F7E1EAFAF9}" sibTransId="{9D79DCF6-EA50-4E45-8428-7BE83D8037BB}"/>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DDCB0894-91CE-4762-B158-0B0F97BF35A4}" type="presParOf" srcId="{BDFB8683-95A4-4BBF-9344-3A0D69314DBB}" destId="{AB21A12F-74D9-4D7A-871A-F5C16E2B7AA1}" srcOrd="5" destOrd="0" presId="urn:diagrams.loki3.com/NumberedList"/>
    <dgm:cxn modelId="{74602372-B85C-4E33-B20B-CA1C09D6DF02}" type="presParOf" srcId="{BDFB8683-95A4-4BBF-9344-3A0D69314DBB}" destId="{527FBC86-9A30-4408-BCFB-89505619860C}" srcOrd="6" destOrd="0" presId="urn:diagrams.loki3.com/NumberedList"/>
    <dgm:cxn modelId="{9AEC0ECB-E9BF-4A78-ADF2-51D273911BDA}" type="presParOf" srcId="{527FBC86-9A30-4408-BCFB-89505619860C}" destId="{F627270B-DFD4-4D76-8AA5-095FB8019C0C}" srcOrd="0" destOrd="0" presId="urn:diagrams.loki3.com/NumberedList"/>
    <dgm:cxn modelId="{6A3921FD-311B-4BF9-BC71-FA5E68E59882}" type="presParOf" srcId="{527FBC86-9A30-4408-BCFB-89505619860C}" destId="{3596DD97-1CF1-438B-B316-93492D6D2D83}"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Giao thức SSH-TRANS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Giao thức SSH-AUTH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FFFF00"/>
        </a:solidFill>
      </dgm:spPr>
      <dgm:t>
        <a:bodyPr/>
        <a:lstStyle/>
        <a:p>
          <a:r>
            <a:rPr lang="vi-VN" b="0" noProof="0" smtClean="0"/>
            <a:t>Giao thức SSH-CONN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FF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3D0CAD5-79A1-4AE0-A005-16F9F23AF229}">
      <dgm:prSet/>
      <dgm:spPr/>
      <dgm:t>
        <a:bodyPr/>
        <a:lstStyle/>
        <a:p>
          <a:r>
            <a:rPr lang="vi-VN" noProof="0" smtClean="0"/>
            <a:t>SSH Port Forwarding</a:t>
          </a:r>
          <a:endParaRPr lang="vi-VN" noProof="0" dirty="0"/>
        </a:p>
      </dgm:t>
    </dgm:pt>
    <dgm:pt modelId="{76F725D2-2853-4988-8110-ABE382A2B6B1}" type="parTrans" cxnId="{C4FBC823-529B-4D49-AB61-4DF9A1D9BC9C}">
      <dgm:prSet/>
      <dgm:spPr/>
      <dgm:t>
        <a:bodyPr/>
        <a:lstStyle/>
        <a:p>
          <a:endParaRPr lang="en-US"/>
        </a:p>
      </dgm:t>
    </dgm:pt>
    <dgm:pt modelId="{DEC61DC8-9B7C-4039-8B3A-A8FB10A740B8}" type="sibTrans" cxnId="{C4FBC823-529B-4D49-AB61-4DF9A1D9BC9C}">
      <dgm:prSet/>
      <dgm:spPr/>
      <dgm:t>
        <a:bodyPr/>
        <a:lstStyle/>
        <a:p>
          <a:endParaRPr lang="en-US"/>
        </a:p>
      </dgm:t>
    </dgm:pt>
    <dgm:pt modelId="{6C794743-E0CE-4EAF-9A8C-836557840514}">
      <dgm:prSet/>
      <dgm:spPr/>
      <dgm:t>
        <a:bodyPr/>
        <a:lstStyle/>
        <a:p>
          <a:r>
            <a:rPr lang="vi-VN" noProof="0" smtClean="0"/>
            <a:t>4</a:t>
          </a:r>
          <a:endParaRPr lang="vi-VN" noProof="0" dirty="0"/>
        </a:p>
      </dgm:t>
    </dgm:pt>
    <dgm:pt modelId="{2874E9E0-FEFD-4FF8-8591-F0F7E1EAFAF9}" type="parTrans" cxnId="{465E33E9-E656-494D-89F4-616664814917}">
      <dgm:prSet/>
      <dgm:spPr/>
      <dgm:t>
        <a:bodyPr/>
        <a:lstStyle/>
        <a:p>
          <a:endParaRPr lang="en-US"/>
        </a:p>
      </dgm:t>
    </dgm:pt>
    <dgm:pt modelId="{9D79DCF6-EA50-4E45-8428-7BE83D8037BB}" type="sibTrans" cxnId="{465E33E9-E656-494D-89F4-616664814917}">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AB21A12F-74D9-4D7A-871A-F5C16E2B7AA1}" type="pres">
      <dgm:prSet presAssocID="{983822D8-F065-4159-AEFB-B129090EF164}" presName="sp" presStyleCnt="0"/>
      <dgm:spPr/>
    </dgm:pt>
    <dgm:pt modelId="{527FBC86-9A30-4408-BCFB-89505619860C}" type="pres">
      <dgm:prSet presAssocID="{6C794743-E0CE-4EAF-9A8C-836557840514}" presName="composite" presStyleCnt="0"/>
      <dgm:spPr/>
    </dgm:pt>
    <dgm:pt modelId="{F627270B-DFD4-4D76-8AA5-095FB8019C0C}" type="pres">
      <dgm:prSet presAssocID="{6C794743-E0CE-4EAF-9A8C-836557840514}" presName="desTx" presStyleLbl="fgAccFollowNode1" presStyleIdx="3" presStyleCnt="4">
        <dgm:presLayoutVars>
          <dgm:bulletEnabled val="1"/>
        </dgm:presLayoutVars>
      </dgm:prSet>
      <dgm:spPr/>
      <dgm:t>
        <a:bodyPr/>
        <a:lstStyle/>
        <a:p>
          <a:endParaRPr lang="en-US"/>
        </a:p>
      </dgm:t>
    </dgm:pt>
    <dgm:pt modelId="{3596DD97-1CF1-438B-B316-93492D6D2D83}" type="pres">
      <dgm:prSet presAssocID="{6C794743-E0CE-4EAF-9A8C-836557840514}" presName="labelTx" presStyleLbl="node1" presStyleIdx="3" presStyleCnt="4">
        <dgm:presLayoutVars>
          <dgm:chMax val="0"/>
          <dgm:chPref val="0"/>
          <dgm:bulletEnabled val="1"/>
        </dgm:presLayoutVars>
      </dgm:prSet>
      <dgm:spPr/>
      <dgm:t>
        <a:bodyPr/>
        <a:lstStyle/>
        <a:p>
          <a:endParaRPr lang="en-US"/>
        </a:p>
      </dgm:t>
    </dgm:pt>
  </dgm:ptLst>
  <dgm:cxnLst>
    <dgm:cxn modelId="{EBC486A1-4D4D-45CF-A293-0AD9FB2271B9}" type="presOf" srcId="{E3D0CAD5-79A1-4AE0-A005-16F9F23AF229}" destId="{F627270B-DFD4-4D76-8AA5-095FB8019C0C}" srcOrd="0" destOrd="0" presId="urn:diagrams.loki3.com/NumberedLi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C4FBC823-529B-4D49-AB61-4DF9A1D9BC9C}" srcId="{6C794743-E0CE-4EAF-9A8C-836557840514}" destId="{E3D0CAD5-79A1-4AE0-A005-16F9F23AF229}" srcOrd="0" destOrd="0" parTransId="{76F725D2-2853-4988-8110-ABE382A2B6B1}" sibTransId="{DEC61DC8-9B7C-4039-8B3A-A8FB10A740B8}"/>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5067AE81-47DD-43B7-A282-0C08B1154A92}" type="presOf" srcId="{6C794743-E0CE-4EAF-9A8C-836557840514}" destId="{3596DD97-1CF1-438B-B316-93492D6D2D83}"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465E33E9-E656-494D-89F4-616664814917}" srcId="{8C66E9B3-B12D-4C23-A273-982D7F969BBC}" destId="{6C794743-E0CE-4EAF-9A8C-836557840514}" srcOrd="3" destOrd="0" parTransId="{2874E9E0-FEFD-4FF8-8591-F0F7E1EAFAF9}" sibTransId="{9D79DCF6-EA50-4E45-8428-7BE83D8037BB}"/>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DDCB0894-91CE-4762-B158-0B0F97BF35A4}" type="presParOf" srcId="{BDFB8683-95A4-4BBF-9344-3A0D69314DBB}" destId="{AB21A12F-74D9-4D7A-871A-F5C16E2B7AA1}" srcOrd="5" destOrd="0" presId="urn:diagrams.loki3.com/NumberedList"/>
    <dgm:cxn modelId="{74602372-B85C-4E33-B20B-CA1C09D6DF02}" type="presParOf" srcId="{BDFB8683-95A4-4BBF-9344-3A0D69314DBB}" destId="{527FBC86-9A30-4408-BCFB-89505619860C}" srcOrd="6" destOrd="0" presId="urn:diagrams.loki3.com/NumberedList"/>
    <dgm:cxn modelId="{9AEC0ECB-E9BF-4A78-ADF2-51D273911BDA}" type="presParOf" srcId="{527FBC86-9A30-4408-BCFB-89505619860C}" destId="{F627270B-DFD4-4D76-8AA5-095FB8019C0C}" srcOrd="0" destOrd="0" presId="urn:diagrams.loki3.com/NumberedList"/>
    <dgm:cxn modelId="{6A3921FD-311B-4BF9-BC71-FA5E68E59882}" type="presParOf" srcId="{527FBC86-9A30-4408-BCFB-89505619860C}" destId="{3596DD97-1CF1-438B-B316-93492D6D2D83}"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Giao thức SSH-TRANS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Giao thức SSH-AUTH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b="0" noProof="0" smtClean="0"/>
            <a:t>Giao thức SSH-CONN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3D0CAD5-79A1-4AE0-A005-16F9F23AF229}">
      <dgm:prSet/>
      <dgm:spPr>
        <a:solidFill>
          <a:srgbClr val="FFFF00"/>
        </a:solidFill>
      </dgm:spPr>
      <dgm:t>
        <a:bodyPr/>
        <a:lstStyle/>
        <a:p>
          <a:r>
            <a:rPr lang="vi-VN" noProof="0" smtClean="0"/>
            <a:t>SSH Port Forwarding</a:t>
          </a:r>
          <a:endParaRPr lang="vi-VN" noProof="0" dirty="0"/>
        </a:p>
      </dgm:t>
    </dgm:pt>
    <dgm:pt modelId="{76F725D2-2853-4988-8110-ABE382A2B6B1}" type="parTrans" cxnId="{C4FBC823-529B-4D49-AB61-4DF9A1D9BC9C}">
      <dgm:prSet/>
      <dgm:spPr/>
      <dgm:t>
        <a:bodyPr/>
        <a:lstStyle/>
        <a:p>
          <a:endParaRPr lang="en-US"/>
        </a:p>
      </dgm:t>
    </dgm:pt>
    <dgm:pt modelId="{DEC61DC8-9B7C-4039-8B3A-A8FB10A740B8}" type="sibTrans" cxnId="{C4FBC823-529B-4D49-AB61-4DF9A1D9BC9C}">
      <dgm:prSet/>
      <dgm:spPr/>
      <dgm:t>
        <a:bodyPr/>
        <a:lstStyle/>
        <a:p>
          <a:endParaRPr lang="en-US"/>
        </a:p>
      </dgm:t>
    </dgm:pt>
    <dgm:pt modelId="{6C794743-E0CE-4EAF-9A8C-836557840514}">
      <dgm:prSet/>
      <dgm:spPr>
        <a:solidFill>
          <a:srgbClr val="FFFF00"/>
        </a:solidFill>
      </dgm:spPr>
      <dgm:t>
        <a:bodyPr/>
        <a:lstStyle/>
        <a:p>
          <a:r>
            <a:rPr lang="vi-VN" noProof="0" smtClean="0"/>
            <a:t>4</a:t>
          </a:r>
          <a:endParaRPr lang="vi-VN" noProof="0" dirty="0"/>
        </a:p>
      </dgm:t>
    </dgm:pt>
    <dgm:pt modelId="{2874E9E0-FEFD-4FF8-8591-F0F7E1EAFAF9}" type="parTrans" cxnId="{465E33E9-E656-494D-89F4-616664814917}">
      <dgm:prSet/>
      <dgm:spPr/>
      <dgm:t>
        <a:bodyPr/>
        <a:lstStyle/>
        <a:p>
          <a:endParaRPr lang="en-US"/>
        </a:p>
      </dgm:t>
    </dgm:pt>
    <dgm:pt modelId="{9D79DCF6-EA50-4E45-8428-7BE83D8037BB}" type="sibTrans" cxnId="{465E33E9-E656-494D-89F4-616664814917}">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AB21A12F-74D9-4D7A-871A-F5C16E2B7AA1}" type="pres">
      <dgm:prSet presAssocID="{983822D8-F065-4159-AEFB-B129090EF164}" presName="sp" presStyleCnt="0"/>
      <dgm:spPr/>
    </dgm:pt>
    <dgm:pt modelId="{527FBC86-9A30-4408-BCFB-89505619860C}" type="pres">
      <dgm:prSet presAssocID="{6C794743-E0CE-4EAF-9A8C-836557840514}" presName="composite" presStyleCnt="0"/>
      <dgm:spPr/>
    </dgm:pt>
    <dgm:pt modelId="{F627270B-DFD4-4D76-8AA5-095FB8019C0C}" type="pres">
      <dgm:prSet presAssocID="{6C794743-E0CE-4EAF-9A8C-836557840514}" presName="desTx" presStyleLbl="fgAccFollowNode1" presStyleIdx="3" presStyleCnt="4">
        <dgm:presLayoutVars>
          <dgm:bulletEnabled val="1"/>
        </dgm:presLayoutVars>
      </dgm:prSet>
      <dgm:spPr/>
      <dgm:t>
        <a:bodyPr/>
        <a:lstStyle/>
        <a:p>
          <a:endParaRPr lang="en-US"/>
        </a:p>
      </dgm:t>
    </dgm:pt>
    <dgm:pt modelId="{3596DD97-1CF1-438B-B316-93492D6D2D83}" type="pres">
      <dgm:prSet presAssocID="{6C794743-E0CE-4EAF-9A8C-836557840514}" presName="labelTx" presStyleLbl="node1" presStyleIdx="3" presStyleCnt="4">
        <dgm:presLayoutVars>
          <dgm:chMax val="0"/>
          <dgm:chPref val="0"/>
          <dgm:bulletEnabled val="1"/>
        </dgm:presLayoutVars>
      </dgm:prSet>
      <dgm:spPr/>
      <dgm:t>
        <a:bodyPr/>
        <a:lstStyle/>
        <a:p>
          <a:endParaRPr lang="en-US"/>
        </a:p>
      </dgm:t>
    </dgm:pt>
  </dgm:ptLst>
  <dgm:cxnLst>
    <dgm:cxn modelId="{EBC486A1-4D4D-45CF-A293-0AD9FB2271B9}" type="presOf" srcId="{E3D0CAD5-79A1-4AE0-A005-16F9F23AF229}" destId="{F627270B-DFD4-4D76-8AA5-095FB8019C0C}" srcOrd="0" destOrd="0" presId="urn:diagrams.loki3.com/NumberedLi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C4FBC823-529B-4D49-AB61-4DF9A1D9BC9C}" srcId="{6C794743-E0CE-4EAF-9A8C-836557840514}" destId="{E3D0CAD5-79A1-4AE0-A005-16F9F23AF229}" srcOrd="0" destOrd="0" parTransId="{76F725D2-2853-4988-8110-ABE382A2B6B1}" sibTransId="{DEC61DC8-9B7C-4039-8B3A-A8FB10A740B8}"/>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5067AE81-47DD-43B7-A282-0C08B1154A92}" type="presOf" srcId="{6C794743-E0CE-4EAF-9A8C-836557840514}" destId="{3596DD97-1CF1-438B-B316-93492D6D2D83}"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465E33E9-E656-494D-89F4-616664814917}" srcId="{8C66E9B3-B12D-4C23-A273-982D7F969BBC}" destId="{6C794743-E0CE-4EAF-9A8C-836557840514}" srcOrd="3" destOrd="0" parTransId="{2874E9E0-FEFD-4FF8-8591-F0F7E1EAFAF9}" sibTransId="{9D79DCF6-EA50-4E45-8428-7BE83D8037BB}"/>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DDCB0894-91CE-4762-B158-0B0F97BF35A4}" type="presParOf" srcId="{BDFB8683-95A4-4BBF-9344-3A0D69314DBB}" destId="{AB21A12F-74D9-4D7A-871A-F5C16E2B7AA1}" srcOrd="5" destOrd="0" presId="urn:diagrams.loki3.com/NumberedList"/>
    <dgm:cxn modelId="{74602372-B85C-4E33-B20B-CA1C09D6DF02}" type="presParOf" srcId="{BDFB8683-95A4-4BBF-9344-3A0D69314DBB}" destId="{527FBC86-9A30-4408-BCFB-89505619860C}" srcOrd="6" destOrd="0" presId="urn:diagrams.loki3.com/NumberedList"/>
    <dgm:cxn modelId="{9AEC0ECB-E9BF-4A78-ADF2-51D273911BDA}" type="presParOf" srcId="{527FBC86-9A30-4408-BCFB-89505619860C}" destId="{F627270B-DFD4-4D76-8AA5-095FB8019C0C}" srcOrd="0" destOrd="0" presId="urn:diagrams.loki3.com/NumberedList"/>
    <dgm:cxn modelId="{6A3921FD-311B-4BF9-BC71-FA5E68E59882}" type="presParOf" srcId="{527FBC86-9A30-4408-BCFB-89505619860C}" destId="{3596DD97-1CF1-438B-B316-93492D6D2D83}"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0" noProof="0" smtClean="0"/>
            <a:t>Bộ giao thức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Bộ giao thức SSH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2">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2">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2">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2">
        <dgm:presLayoutVars>
          <dgm:chMax val="0"/>
          <dgm:chPref val="0"/>
          <dgm:bulletEnabled val="1"/>
        </dgm:presLayoutVars>
      </dgm:prSet>
      <dgm:spPr/>
      <dgm:t>
        <a:bodyPr/>
        <a:lstStyle/>
        <a:p>
          <a:endParaRPr lang="ru-RU"/>
        </a:p>
      </dgm:t>
    </dgm:pt>
  </dgm:ptLst>
  <dgm:cxnL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EE26D499-E3C7-4874-A873-C7C102CF342B}" type="presOf" srcId="{374B3CF0-3CBE-41CF-A774-9FD3C3CD3C85}" destId="{5012D0F9-E426-4C44-85B1-B5D15A7B4879}" srcOrd="0" destOrd="0" presId="urn:diagrams.loki3.com/NumberedList"/>
    <dgm:cxn modelId="{CED0B9D0-E2DC-4CB1-A2C1-36298657AC7B}" type="presOf" srcId="{6C03E07F-ECFB-4D2F-BA96-D23DA7C5AC73}" destId="{7D701CF5-2CC3-48B9-A656-E2968A10AA3B}" srcOrd="0" destOrd="0" presId="urn:diagrams.loki3.com/NumberedList"/>
    <dgm:cxn modelId="{89F6AEB2-4790-487C-AC1B-D20A20054F51}" type="presOf" srcId="{9EA58EC5-7D69-4397-8093-5A4FCBD369E8}" destId="{A08A9154-0BEB-4230-91C9-16FAC1EF6E1C}" srcOrd="0" destOrd="0" presId="urn:diagrams.loki3.com/NumberedList"/>
    <dgm:cxn modelId="{314C4E73-477B-4DFC-A12A-BEB22C372D5A}" type="presOf" srcId="{8C66E9B3-B12D-4C23-A273-982D7F969BBC}" destId="{BDFB8683-95A4-4BBF-9344-3A0D69314DB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en-US" b="0" noProof="0" smtClean="0"/>
            <a:t>Tổng quan về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en-US" noProof="0" smtClean="0"/>
            <a:t>Giao thức Record</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en-US" noProof="0" smtClean="0"/>
            <a:t>Giao thức Handshake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a:solidFill>
          <a:srgbClr val="FFFF00"/>
        </a:solidFill>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FFFF00"/>
        </a:solidFill>
      </dgm:spPr>
      <dgm:t>
        <a:bodyPr/>
        <a:lstStyle/>
        <a:p>
          <a:r>
            <a:rPr lang="en-US" b="0" noProof="0" smtClean="0"/>
            <a:t>Tổng quan về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en-US" noProof="0" smtClean="0"/>
            <a:t>Giao thức Record</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en-US" noProof="0" smtClean="0"/>
            <a:t>Giao thức Handshake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en-US" b="0" noProof="0" smtClean="0"/>
            <a:t>Tổng quan về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FF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FFFF00"/>
        </a:solidFill>
      </dgm:spPr>
      <dgm:t>
        <a:bodyPr/>
        <a:lstStyle/>
        <a:p>
          <a:r>
            <a:rPr lang="en-US" noProof="0" smtClean="0"/>
            <a:t>Giao thức Record</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en-US" noProof="0" smtClean="0"/>
            <a:t>Giao thức Handshake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en-US" b="0" noProof="0" smtClean="0"/>
            <a:t>Tổng quan về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en-US" noProof="0" smtClean="0"/>
            <a:t>Giao thức Record</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FFFF00"/>
        </a:solidFill>
      </dgm:spPr>
      <dgm:t>
        <a:bodyPr/>
        <a:lstStyle/>
        <a:p>
          <a:r>
            <a:rPr lang="en-US" noProof="0" smtClean="0"/>
            <a:t>Giao thức Handshake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FF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Bộ giao thức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noProof="0" smtClean="0"/>
            <a:t>Bộ giao thức SSH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2">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2">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2">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2">
        <dgm:presLayoutVars>
          <dgm:chMax val="0"/>
          <dgm:chPref val="0"/>
          <dgm:bulletEnabled val="1"/>
        </dgm:presLayoutVars>
      </dgm:prSet>
      <dgm:spPr/>
      <dgm:t>
        <a:bodyPr/>
        <a:lstStyle/>
        <a:p>
          <a:endParaRPr lang="ru-RU"/>
        </a:p>
      </dgm:t>
    </dgm:pt>
  </dgm:ptLst>
  <dgm:cxnL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EE26D499-E3C7-4874-A873-C7C102CF342B}" type="presOf" srcId="{374B3CF0-3CBE-41CF-A774-9FD3C3CD3C85}" destId="{5012D0F9-E426-4C44-85B1-B5D15A7B4879}" srcOrd="0" destOrd="0" presId="urn:diagrams.loki3.com/NumberedList"/>
    <dgm:cxn modelId="{CED0B9D0-E2DC-4CB1-A2C1-36298657AC7B}" type="presOf" srcId="{6C03E07F-ECFB-4D2F-BA96-D23DA7C5AC73}" destId="{7D701CF5-2CC3-48B9-A656-E2968A10AA3B}" srcOrd="0" destOrd="0" presId="urn:diagrams.loki3.com/NumberedList"/>
    <dgm:cxn modelId="{89F6AEB2-4790-487C-AC1B-D20A20054F51}" type="presOf" srcId="{9EA58EC5-7D69-4397-8093-5A4FCBD369E8}" destId="{A08A9154-0BEB-4230-91C9-16FAC1EF6E1C}" srcOrd="0" destOrd="0" presId="urn:diagrams.loki3.com/NumberedList"/>
    <dgm:cxn modelId="{314C4E73-477B-4DFC-A12A-BEB22C372D5A}" type="presOf" srcId="{8C66E9B3-B12D-4C23-A273-982D7F969BBC}" destId="{BDFB8683-95A4-4BBF-9344-3A0D69314DB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Giao thức SSH-TRANS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Giao thức SSH-AUTH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b="0" noProof="0" smtClean="0"/>
            <a:t>Giao thức SSH-CONN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3D0CAD5-79A1-4AE0-A005-16F9F23AF229}">
      <dgm:prSet/>
      <dgm:spPr/>
      <dgm:t>
        <a:bodyPr/>
        <a:lstStyle/>
        <a:p>
          <a:r>
            <a:rPr lang="vi-VN" noProof="0" smtClean="0"/>
            <a:t>SSH Port Forwarding</a:t>
          </a:r>
          <a:endParaRPr lang="vi-VN" noProof="0" dirty="0"/>
        </a:p>
      </dgm:t>
    </dgm:pt>
    <dgm:pt modelId="{76F725D2-2853-4988-8110-ABE382A2B6B1}" type="parTrans" cxnId="{C4FBC823-529B-4D49-AB61-4DF9A1D9BC9C}">
      <dgm:prSet/>
      <dgm:spPr/>
      <dgm:t>
        <a:bodyPr/>
        <a:lstStyle/>
        <a:p>
          <a:endParaRPr lang="en-US"/>
        </a:p>
      </dgm:t>
    </dgm:pt>
    <dgm:pt modelId="{DEC61DC8-9B7C-4039-8B3A-A8FB10A740B8}" type="sibTrans" cxnId="{C4FBC823-529B-4D49-AB61-4DF9A1D9BC9C}">
      <dgm:prSet/>
      <dgm:spPr/>
      <dgm:t>
        <a:bodyPr/>
        <a:lstStyle/>
        <a:p>
          <a:endParaRPr lang="en-US"/>
        </a:p>
      </dgm:t>
    </dgm:pt>
    <dgm:pt modelId="{6C794743-E0CE-4EAF-9A8C-836557840514}">
      <dgm:prSet/>
      <dgm:spPr/>
      <dgm:t>
        <a:bodyPr/>
        <a:lstStyle/>
        <a:p>
          <a:r>
            <a:rPr lang="vi-VN" noProof="0" smtClean="0"/>
            <a:t>4</a:t>
          </a:r>
          <a:endParaRPr lang="vi-VN" noProof="0" dirty="0"/>
        </a:p>
      </dgm:t>
    </dgm:pt>
    <dgm:pt modelId="{2874E9E0-FEFD-4FF8-8591-F0F7E1EAFAF9}" type="parTrans" cxnId="{465E33E9-E656-494D-89F4-616664814917}">
      <dgm:prSet/>
      <dgm:spPr/>
      <dgm:t>
        <a:bodyPr/>
        <a:lstStyle/>
        <a:p>
          <a:endParaRPr lang="en-US"/>
        </a:p>
      </dgm:t>
    </dgm:pt>
    <dgm:pt modelId="{9D79DCF6-EA50-4E45-8428-7BE83D8037BB}" type="sibTrans" cxnId="{465E33E9-E656-494D-89F4-616664814917}">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AB21A12F-74D9-4D7A-871A-F5C16E2B7AA1}" type="pres">
      <dgm:prSet presAssocID="{983822D8-F065-4159-AEFB-B129090EF164}" presName="sp" presStyleCnt="0"/>
      <dgm:spPr/>
    </dgm:pt>
    <dgm:pt modelId="{527FBC86-9A30-4408-BCFB-89505619860C}" type="pres">
      <dgm:prSet presAssocID="{6C794743-E0CE-4EAF-9A8C-836557840514}" presName="composite" presStyleCnt="0"/>
      <dgm:spPr/>
    </dgm:pt>
    <dgm:pt modelId="{F627270B-DFD4-4D76-8AA5-095FB8019C0C}" type="pres">
      <dgm:prSet presAssocID="{6C794743-E0CE-4EAF-9A8C-836557840514}" presName="desTx" presStyleLbl="fgAccFollowNode1" presStyleIdx="3" presStyleCnt="4">
        <dgm:presLayoutVars>
          <dgm:bulletEnabled val="1"/>
        </dgm:presLayoutVars>
      </dgm:prSet>
      <dgm:spPr/>
      <dgm:t>
        <a:bodyPr/>
        <a:lstStyle/>
        <a:p>
          <a:endParaRPr lang="en-US"/>
        </a:p>
      </dgm:t>
    </dgm:pt>
    <dgm:pt modelId="{3596DD97-1CF1-438B-B316-93492D6D2D83}" type="pres">
      <dgm:prSet presAssocID="{6C794743-E0CE-4EAF-9A8C-836557840514}" presName="labelTx" presStyleLbl="node1" presStyleIdx="3" presStyleCnt="4">
        <dgm:presLayoutVars>
          <dgm:chMax val="0"/>
          <dgm:chPref val="0"/>
          <dgm:bulletEnabled val="1"/>
        </dgm:presLayoutVars>
      </dgm:prSet>
      <dgm:spPr/>
      <dgm:t>
        <a:bodyPr/>
        <a:lstStyle/>
        <a:p>
          <a:endParaRPr lang="en-US"/>
        </a:p>
      </dgm:t>
    </dgm:pt>
  </dgm:ptLst>
  <dgm:cxnLst>
    <dgm:cxn modelId="{EBC486A1-4D4D-45CF-A293-0AD9FB2271B9}" type="presOf" srcId="{E3D0CAD5-79A1-4AE0-A005-16F9F23AF229}" destId="{F627270B-DFD4-4D76-8AA5-095FB8019C0C}" srcOrd="0" destOrd="0" presId="urn:diagrams.loki3.com/NumberedLi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C4FBC823-529B-4D49-AB61-4DF9A1D9BC9C}" srcId="{6C794743-E0CE-4EAF-9A8C-836557840514}" destId="{E3D0CAD5-79A1-4AE0-A005-16F9F23AF229}" srcOrd="0" destOrd="0" parTransId="{76F725D2-2853-4988-8110-ABE382A2B6B1}" sibTransId="{DEC61DC8-9B7C-4039-8B3A-A8FB10A740B8}"/>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5067AE81-47DD-43B7-A282-0C08B1154A92}" type="presOf" srcId="{6C794743-E0CE-4EAF-9A8C-836557840514}" destId="{3596DD97-1CF1-438B-B316-93492D6D2D83}"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465E33E9-E656-494D-89F4-616664814917}" srcId="{8C66E9B3-B12D-4C23-A273-982D7F969BBC}" destId="{6C794743-E0CE-4EAF-9A8C-836557840514}" srcOrd="3" destOrd="0" parTransId="{2874E9E0-FEFD-4FF8-8591-F0F7E1EAFAF9}" sibTransId="{9D79DCF6-EA50-4E45-8428-7BE83D8037BB}"/>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DDCB0894-91CE-4762-B158-0B0F97BF35A4}" type="presParOf" srcId="{BDFB8683-95A4-4BBF-9344-3A0D69314DBB}" destId="{AB21A12F-74D9-4D7A-871A-F5C16E2B7AA1}" srcOrd="5" destOrd="0" presId="urn:diagrams.loki3.com/NumberedList"/>
    <dgm:cxn modelId="{74602372-B85C-4E33-B20B-CA1C09D6DF02}" type="presParOf" srcId="{BDFB8683-95A4-4BBF-9344-3A0D69314DBB}" destId="{527FBC86-9A30-4408-BCFB-89505619860C}" srcOrd="6" destOrd="0" presId="urn:diagrams.loki3.com/NumberedList"/>
    <dgm:cxn modelId="{9AEC0ECB-E9BF-4A78-ADF2-51D273911BDA}" type="presParOf" srcId="{527FBC86-9A30-4408-BCFB-89505619860C}" destId="{F627270B-DFD4-4D76-8AA5-095FB8019C0C}" srcOrd="0" destOrd="0" presId="urn:diagrams.loki3.com/NumberedList"/>
    <dgm:cxn modelId="{6A3921FD-311B-4BF9-BC71-FA5E68E59882}" type="presParOf" srcId="{527FBC86-9A30-4408-BCFB-89505619860C}" destId="{3596DD97-1CF1-438B-B316-93492D6D2D83}"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a:solidFill>
          <a:srgbClr val="FFFF00"/>
        </a:solidFill>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FFFF00"/>
        </a:solidFill>
      </dgm:spPr>
      <dgm:t>
        <a:bodyPr/>
        <a:lstStyle/>
        <a:p>
          <a:r>
            <a:rPr lang="vi-VN" b="0" noProof="0" smtClean="0"/>
            <a:t>Giao thức SSH-TRANS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Giao thức SSH-AUTH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b="0" noProof="0" smtClean="0"/>
            <a:t>Giao thức SSH-CONN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3D0CAD5-79A1-4AE0-A005-16F9F23AF229}">
      <dgm:prSet/>
      <dgm:spPr/>
      <dgm:t>
        <a:bodyPr/>
        <a:lstStyle/>
        <a:p>
          <a:r>
            <a:rPr lang="vi-VN" noProof="0" smtClean="0"/>
            <a:t>SSH Port Forwarding</a:t>
          </a:r>
          <a:endParaRPr lang="vi-VN" noProof="0" dirty="0"/>
        </a:p>
      </dgm:t>
    </dgm:pt>
    <dgm:pt modelId="{76F725D2-2853-4988-8110-ABE382A2B6B1}" type="parTrans" cxnId="{C4FBC823-529B-4D49-AB61-4DF9A1D9BC9C}">
      <dgm:prSet/>
      <dgm:spPr/>
      <dgm:t>
        <a:bodyPr/>
        <a:lstStyle/>
        <a:p>
          <a:endParaRPr lang="en-US"/>
        </a:p>
      </dgm:t>
    </dgm:pt>
    <dgm:pt modelId="{DEC61DC8-9B7C-4039-8B3A-A8FB10A740B8}" type="sibTrans" cxnId="{C4FBC823-529B-4D49-AB61-4DF9A1D9BC9C}">
      <dgm:prSet/>
      <dgm:spPr/>
      <dgm:t>
        <a:bodyPr/>
        <a:lstStyle/>
        <a:p>
          <a:endParaRPr lang="en-US"/>
        </a:p>
      </dgm:t>
    </dgm:pt>
    <dgm:pt modelId="{6C794743-E0CE-4EAF-9A8C-836557840514}">
      <dgm:prSet/>
      <dgm:spPr/>
      <dgm:t>
        <a:bodyPr/>
        <a:lstStyle/>
        <a:p>
          <a:r>
            <a:rPr lang="vi-VN" noProof="0" smtClean="0"/>
            <a:t>4</a:t>
          </a:r>
          <a:endParaRPr lang="vi-VN" noProof="0" dirty="0"/>
        </a:p>
      </dgm:t>
    </dgm:pt>
    <dgm:pt modelId="{2874E9E0-FEFD-4FF8-8591-F0F7E1EAFAF9}" type="parTrans" cxnId="{465E33E9-E656-494D-89F4-616664814917}">
      <dgm:prSet/>
      <dgm:spPr/>
      <dgm:t>
        <a:bodyPr/>
        <a:lstStyle/>
        <a:p>
          <a:endParaRPr lang="en-US"/>
        </a:p>
      </dgm:t>
    </dgm:pt>
    <dgm:pt modelId="{9D79DCF6-EA50-4E45-8428-7BE83D8037BB}" type="sibTrans" cxnId="{465E33E9-E656-494D-89F4-616664814917}">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AB21A12F-74D9-4D7A-871A-F5C16E2B7AA1}" type="pres">
      <dgm:prSet presAssocID="{983822D8-F065-4159-AEFB-B129090EF164}" presName="sp" presStyleCnt="0"/>
      <dgm:spPr/>
    </dgm:pt>
    <dgm:pt modelId="{527FBC86-9A30-4408-BCFB-89505619860C}" type="pres">
      <dgm:prSet presAssocID="{6C794743-E0CE-4EAF-9A8C-836557840514}" presName="composite" presStyleCnt="0"/>
      <dgm:spPr/>
    </dgm:pt>
    <dgm:pt modelId="{F627270B-DFD4-4D76-8AA5-095FB8019C0C}" type="pres">
      <dgm:prSet presAssocID="{6C794743-E0CE-4EAF-9A8C-836557840514}" presName="desTx" presStyleLbl="fgAccFollowNode1" presStyleIdx="3" presStyleCnt="4">
        <dgm:presLayoutVars>
          <dgm:bulletEnabled val="1"/>
        </dgm:presLayoutVars>
      </dgm:prSet>
      <dgm:spPr/>
      <dgm:t>
        <a:bodyPr/>
        <a:lstStyle/>
        <a:p>
          <a:endParaRPr lang="en-US"/>
        </a:p>
      </dgm:t>
    </dgm:pt>
    <dgm:pt modelId="{3596DD97-1CF1-438B-B316-93492D6D2D83}" type="pres">
      <dgm:prSet presAssocID="{6C794743-E0CE-4EAF-9A8C-836557840514}" presName="labelTx" presStyleLbl="node1" presStyleIdx="3" presStyleCnt="4">
        <dgm:presLayoutVars>
          <dgm:chMax val="0"/>
          <dgm:chPref val="0"/>
          <dgm:bulletEnabled val="1"/>
        </dgm:presLayoutVars>
      </dgm:prSet>
      <dgm:spPr/>
      <dgm:t>
        <a:bodyPr/>
        <a:lstStyle/>
        <a:p>
          <a:endParaRPr lang="en-US"/>
        </a:p>
      </dgm:t>
    </dgm:pt>
  </dgm:ptLst>
  <dgm:cxnLst>
    <dgm:cxn modelId="{EBC486A1-4D4D-45CF-A293-0AD9FB2271B9}" type="presOf" srcId="{E3D0CAD5-79A1-4AE0-A005-16F9F23AF229}" destId="{F627270B-DFD4-4D76-8AA5-095FB8019C0C}" srcOrd="0" destOrd="0" presId="urn:diagrams.loki3.com/NumberedLi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C4FBC823-529B-4D49-AB61-4DF9A1D9BC9C}" srcId="{6C794743-E0CE-4EAF-9A8C-836557840514}" destId="{E3D0CAD5-79A1-4AE0-A005-16F9F23AF229}" srcOrd="0" destOrd="0" parTransId="{76F725D2-2853-4988-8110-ABE382A2B6B1}" sibTransId="{DEC61DC8-9B7C-4039-8B3A-A8FB10A740B8}"/>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5067AE81-47DD-43B7-A282-0C08B1154A92}" type="presOf" srcId="{6C794743-E0CE-4EAF-9A8C-836557840514}" destId="{3596DD97-1CF1-438B-B316-93492D6D2D83}"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465E33E9-E656-494D-89F4-616664814917}" srcId="{8C66E9B3-B12D-4C23-A273-982D7F969BBC}" destId="{6C794743-E0CE-4EAF-9A8C-836557840514}" srcOrd="3" destOrd="0" parTransId="{2874E9E0-FEFD-4FF8-8591-F0F7E1EAFAF9}" sibTransId="{9D79DCF6-EA50-4E45-8428-7BE83D8037BB}"/>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DDCB0894-91CE-4762-B158-0B0F97BF35A4}" type="presParOf" srcId="{BDFB8683-95A4-4BBF-9344-3A0D69314DBB}" destId="{AB21A12F-74D9-4D7A-871A-F5C16E2B7AA1}" srcOrd="5" destOrd="0" presId="urn:diagrams.loki3.com/NumberedList"/>
    <dgm:cxn modelId="{74602372-B85C-4E33-B20B-CA1C09D6DF02}" type="presParOf" srcId="{BDFB8683-95A4-4BBF-9344-3A0D69314DBB}" destId="{527FBC86-9A30-4408-BCFB-89505619860C}" srcOrd="6" destOrd="0" presId="urn:diagrams.loki3.com/NumberedList"/>
    <dgm:cxn modelId="{9AEC0ECB-E9BF-4A78-ADF2-51D273911BDA}" type="presParOf" srcId="{527FBC86-9A30-4408-BCFB-89505619860C}" destId="{F627270B-DFD4-4D76-8AA5-095FB8019C0C}" srcOrd="0" destOrd="0" presId="urn:diagrams.loki3.com/NumberedList"/>
    <dgm:cxn modelId="{6A3921FD-311B-4BF9-BC71-FA5E68E59882}" type="presParOf" srcId="{527FBC86-9A30-4408-BCFB-89505619860C}" destId="{3596DD97-1CF1-438B-B316-93492D6D2D83}"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76056" y="-1216050"/>
          <a:ext cx="2262487"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Bộ giao thức SSL/TLS</a:t>
          </a:r>
          <a:endParaRPr lang="vi-VN" sz="6500" b="0" kern="1200" noProof="0" dirty="0"/>
        </a:p>
      </dsp:txBody>
      <dsp:txXfrm rot="-5400000">
        <a:off x="1404000" y="1366452"/>
        <a:ext cx="7096154" cy="2041595"/>
      </dsp:txXfrm>
    </dsp:sp>
    <dsp:sp modelId="{7D701CF5-2CC3-48B9-A656-E2968A10AA3B}">
      <dsp:nvSpPr>
        <dsp:cNvPr id="0" name=""/>
        <dsp:cNvSpPr/>
      </dsp:nvSpPr>
      <dsp:spPr>
        <a:xfrm>
          <a:off x="0" y="180225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1" kern="1200" noProof="0" smtClean="0"/>
            <a:t>1</a:t>
          </a:r>
          <a:endParaRPr lang="vi-VN" sz="6200" b="1" kern="1200" noProof="0"/>
        </a:p>
      </dsp:txBody>
      <dsp:txXfrm>
        <a:off x="171343" y="1973593"/>
        <a:ext cx="827314" cy="827314"/>
      </dsp:txXfrm>
    </dsp:sp>
    <dsp:sp modelId="{5012D0F9-E426-4C44-85B1-B5D15A7B4879}">
      <dsp:nvSpPr>
        <dsp:cNvPr id="0" name=""/>
        <dsp:cNvSpPr/>
      </dsp:nvSpPr>
      <dsp:spPr>
        <a:xfrm rot="5400000">
          <a:off x="4311150" y="845343"/>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kern="1200" noProof="0" smtClean="0"/>
            <a:t>Bộ giao thức SSH</a:t>
          </a:r>
          <a:endParaRPr lang="vi-VN" sz="6500" kern="1200" noProof="0" dirty="0"/>
        </a:p>
      </dsp:txBody>
      <dsp:txXfrm rot="-5400000">
        <a:off x="1404000" y="3820459"/>
        <a:ext cx="7138634" cy="1256368"/>
      </dsp:txXfrm>
    </dsp:sp>
    <dsp:sp modelId="{52D715E9-012B-492D-85DB-CC49546E7451}">
      <dsp:nvSpPr>
        <dsp:cNvPr id="0" name=""/>
        <dsp:cNvSpPr/>
      </dsp:nvSpPr>
      <dsp:spPr>
        <a:xfrm>
          <a:off x="0" y="3863643"/>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kern="1200" noProof="0" dirty="0" smtClean="0"/>
            <a:t>2</a:t>
          </a:r>
          <a:endParaRPr lang="vi-VN" sz="6200" kern="1200" noProof="0" dirty="0"/>
        </a:p>
      </dsp:txBody>
      <dsp:txXfrm>
        <a:off x="171343" y="4034986"/>
        <a:ext cx="827314" cy="82731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76056" y="-1216050"/>
          <a:ext cx="2262487"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Bộ giao thức SSL/TLS</a:t>
          </a:r>
          <a:endParaRPr lang="vi-VN" sz="6500" b="0" kern="1200" noProof="0" dirty="0"/>
        </a:p>
      </dsp:txBody>
      <dsp:txXfrm rot="-5400000">
        <a:off x="1404000" y="1366452"/>
        <a:ext cx="7096154" cy="2041595"/>
      </dsp:txXfrm>
    </dsp:sp>
    <dsp:sp modelId="{7D701CF5-2CC3-48B9-A656-E2968A10AA3B}">
      <dsp:nvSpPr>
        <dsp:cNvPr id="0" name=""/>
        <dsp:cNvSpPr/>
      </dsp:nvSpPr>
      <dsp:spPr>
        <a:xfrm>
          <a:off x="0" y="1802250"/>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1" kern="1200" noProof="0" smtClean="0"/>
            <a:t>1</a:t>
          </a:r>
          <a:endParaRPr lang="vi-VN" sz="6200" b="1" kern="1200" noProof="0"/>
        </a:p>
      </dsp:txBody>
      <dsp:txXfrm>
        <a:off x="171343" y="1973593"/>
        <a:ext cx="827314" cy="827314"/>
      </dsp:txXfrm>
    </dsp:sp>
    <dsp:sp modelId="{5012D0F9-E426-4C44-85B1-B5D15A7B4879}">
      <dsp:nvSpPr>
        <dsp:cNvPr id="0" name=""/>
        <dsp:cNvSpPr/>
      </dsp:nvSpPr>
      <dsp:spPr>
        <a:xfrm rot="5400000">
          <a:off x="4311150" y="845343"/>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kern="1200" noProof="0" smtClean="0"/>
            <a:t>Bộ giao thức SSH</a:t>
          </a:r>
          <a:endParaRPr lang="vi-VN" sz="6500" kern="1200" noProof="0" dirty="0"/>
        </a:p>
      </dsp:txBody>
      <dsp:txXfrm rot="-5400000">
        <a:off x="1404000" y="3820459"/>
        <a:ext cx="7138634" cy="1256368"/>
      </dsp:txXfrm>
    </dsp:sp>
    <dsp:sp modelId="{52D715E9-012B-492D-85DB-CC49546E7451}">
      <dsp:nvSpPr>
        <dsp:cNvPr id="0" name=""/>
        <dsp:cNvSpPr/>
      </dsp:nvSpPr>
      <dsp:spPr>
        <a:xfrm>
          <a:off x="0" y="3863643"/>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kern="1200" noProof="0" dirty="0" smtClean="0"/>
            <a:t>2</a:t>
          </a:r>
          <a:endParaRPr lang="vi-VN" sz="6200" kern="1200" noProof="0" dirty="0"/>
        </a:p>
      </dsp:txBody>
      <dsp:txXfrm>
        <a:off x="171343" y="4034986"/>
        <a:ext cx="827314" cy="827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505720"/>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b="0" kern="1200" noProof="0" smtClean="0"/>
            <a:t>Tổng quan về SSL/TLS</a:t>
          </a:r>
          <a:endParaRPr lang="vi-VN" sz="6100" b="0" kern="1200" noProof="0" dirty="0"/>
        </a:p>
      </dsp:txBody>
      <dsp:txXfrm rot="-5400000">
        <a:off x="1317600" y="551254"/>
        <a:ext cx="7229216" cy="1179052"/>
      </dsp:txXfrm>
    </dsp:sp>
    <dsp:sp modelId="{7D701CF5-2CC3-48B9-A656-E2968A10AA3B}">
      <dsp:nvSpPr>
        <dsp:cNvPr id="0" name=""/>
        <dsp:cNvSpPr/>
      </dsp:nvSpPr>
      <dsp:spPr>
        <a:xfrm>
          <a:off x="0" y="59178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b="0" kern="1200" noProof="0" dirty="0" smtClean="0"/>
            <a:t>1</a:t>
          </a:r>
          <a:endParaRPr lang="vi-VN" sz="5900" b="0" kern="1200" noProof="0" dirty="0"/>
        </a:p>
      </dsp:txBody>
      <dsp:txXfrm>
        <a:off x="160798" y="752578"/>
        <a:ext cx="776404" cy="776404"/>
      </dsp:txXfrm>
    </dsp:sp>
    <dsp:sp modelId="{5012D0F9-E426-4C44-85B1-B5D15A7B4879}">
      <dsp:nvSpPr>
        <dsp:cNvPr id="0" name=""/>
        <dsp:cNvSpPr/>
      </dsp:nvSpPr>
      <dsp:spPr>
        <a:xfrm rot="5400000">
          <a:off x="4310790" y="-979500"/>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kern="1200" noProof="0" smtClean="0"/>
            <a:t>Giao thức Record</a:t>
          </a:r>
          <a:endParaRPr lang="vi-VN" sz="6100" kern="1200" noProof="0" dirty="0"/>
        </a:p>
      </dsp:txBody>
      <dsp:txXfrm rot="-5400000">
        <a:off x="1317600" y="2077474"/>
        <a:ext cx="7229216" cy="1179052"/>
      </dsp:txXfrm>
    </dsp:sp>
    <dsp:sp modelId="{52D715E9-012B-492D-85DB-CC49546E7451}">
      <dsp:nvSpPr>
        <dsp:cNvPr id="0" name=""/>
        <dsp:cNvSpPr/>
      </dsp:nvSpPr>
      <dsp:spPr>
        <a:xfrm>
          <a:off x="0" y="211800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2</a:t>
          </a:r>
          <a:endParaRPr lang="vi-VN" sz="5900" kern="1200" noProof="0" dirty="0"/>
        </a:p>
      </dsp:txBody>
      <dsp:txXfrm>
        <a:off x="160798" y="2278798"/>
        <a:ext cx="776404" cy="776404"/>
      </dsp:txXfrm>
    </dsp:sp>
    <dsp:sp modelId="{20BEFA03-6951-4A7C-A59E-41DEF89A1A38}">
      <dsp:nvSpPr>
        <dsp:cNvPr id="0" name=""/>
        <dsp:cNvSpPr/>
      </dsp:nvSpPr>
      <dsp:spPr>
        <a:xfrm rot="5400000">
          <a:off x="4310790" y="546719"/>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kern="1200" noProof="0" smtClean="0"/>
            <a:t>Giao thức Handshake</a:t>
          </a:r>
          <a:endParaRPr lang="vi-VN" sz="6100" kern="1200" noProof="0" dirty="0"/>
        </a:p>
      </dsp:txBody>
      <dsp:txXfrm rot="-5400000">
        <a:off x="1317600" y="3603693"/>
        <a:ext cx="7229216" cy="1179052"/>
      </dsp:txXfrm>
    </dsp:sp>
    <dsp:sp modelId="{45392A94-85D4-4213-B167-8FDD4035D4D9}">
      <dsp:nvSpPr>
        <dsp:cNvPr id="0" name=""/>
        <dsp:cNvSpPr/>
      </dsp:nvSpPr>
      <dsp:spPr>
        <a:xfrm>
          <a:off x="0" y="364422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3</a:t>
          </a:r>
          <a:endParaRPr lang="vi-VN" sz="5900" kern="1200" noProof="0" dirty="0"/>
        </a:p>
      </dsp:txBody>
      <dsp:txXfrm>
        <a:off x="160798" y="3805018"/>
        <a:ext cx="776404" cy="7764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0.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7.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8.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9.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16.04.2020</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16.04.2020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xuanthulab.net/lenh-scp-copy-file-va-thu-muc-tu-server-ve-may-local-va-nguoc-lai.html"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s://webdoctor.vn/smb-la-gi-su-tien-ich-cua-smb-lieu-co-phai-la-con-dao-hai-luoi/"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acunetix.com/blog/articles/poodle-gives-final-bite-puts-sslv3-res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viblo.asia/p/ssh-port-forwarding-157G5nalvAje"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iblo.asia/p/ssh-port-forwarding-157G5nalvAje"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viblo.asia/p/ssh-port-forwarding-157G5nalvAje"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smtClean="0"/>
              <a:t>Data:</a:t>
            </a:r>
          </a:p>
          <a:p>
            <a:pPr marL="457200" indent="-457200">
              <a:buFont typeface="Wingdings" panose="05000000000000000000" pitchFamily="2" charset="2"/>
              <a:buChar char="§"/>
            </a:pPr>
            <a:r>
              <a:rPr lang="vi-VN" sz="1200" smtClean="0">
                <a:solidFill>
                  <a:schemeClr val="tx1"/>
                </a:solidFill>
              </a:rPr>
              <a:t>Phần </a:t>
            </a:r>
            <a:r>
              <a:rPr lang="en-US" sz="1200" smtClean="0">
                <a:solidFill>
                  <a:srgbClr val="0000CC"/>
                </a:solidFill>
                <a:latin typeface="Arial" pitchFamily="34" charset="0"/>
                <a:cs typeface="Arial" pitchFamily="34" charset="0"/>
              </a:rPr>
              <a:t>thông điệp</a:t>
            </a:r>
            <a:r>
              <a:rPr lang="vi-VN" sz="1200" smtClean="0">
                <a:solidFill>
                  <a:srgbClr val="0000CC"/>
                </a:solidFill>
                <a:latin typeface="Arial" pitchFamily="34" charset="0"/>
                <a:cs typeface="Arial" pitchFamily="34" charset="0"/>
              </a:rPr>
              <a:t> </a:t>
            </a:r>
            <a:r>
              <a:rPr lang="vi-VN" sz="1200" smtClean="0">
                <a:solidFill>
                  <a:schemeClr val="tx1"/>
                </a:solidFill>
              </a:rPr>
              <a:t>hoặc </a:t>
            </a:r>
            <a:r>
              <a:rPr lang="en-US" sz="1200" smtClean="0">
                <a:solidFill>
                  <a:srgbClr val="0000CC"/>
                </a:solidFill>
                <a:latin typeface="Arial" pitchFamily="34" charset="0"/>
                <a:cs typeface="Arial" pitchFamily="34" charset="0"/>
              </a:rPr>
              <a:t>dữ liệu ứng dụng </a:t>
            </a:r>
            <a:r>
              <a:rPr lang="vi-VN" sz="1200" smtClean="0">
                <a:solidFill>
                  <a:schemeClr val="tx1"/>
                </a:solidFill>
              </a:rPr>
              <a:t>được trao đổi giữa client và server trong phiên làm việc. Sau khi các tham số liên quan đến </a:t>
            </a:r>
            <a:r>
              <a:rPr lang="en-US" sz="1200" smtClean="0">
                <a:solidFill>
                  <a:schemeClr val="tx1"/>
                </a:solidFill>
              </a:rPr>
              <a:t>mã hóa</a:t>
            </a:r>
            <a:r>
              <a:rPr lang="vi-VN" sz="1200" smtClean="0">
                <a:solidFill>
                  <a:schemeClr val="tx1"/>
                </a:solidFill>
              </a:rPr>
              <a:t> và </a:t>
            </a:r>
            <a:r>
              <a:rPr lang="en-US" sz="1200" smtClean="0">
                <a:solidFill>
                  <a:schemeClr val="tx1"/>
                </a:solidFill>
              </a:rPr>
              <a:t>băm</a:t>
            </a:r>
            <a:r>
              <a:rPr lang="vi-VN" sz="1200" smtClean="0">
                <a:solidFill>
                  <a:schemeClr val="tx1"/>
                </a:solidFill>
              </a:rPr>
              <a:t> được thương lượng xong thì trường này sẽ được </a:t>
            </a:r>
            <a:r>
              <a:rPr lang="en-US" sz="1200" smtClean="0">
                <a:solidFill>
                  <a:schemeClr val="tx1"/>
                </a:solidFill>
              </a:rPr>
              <a:t>nén và </a:t>
            </a:r>
            <a:r>
              <a:rPr lang="vi-VN" sz="1200" smtClean="0">
                <a:solidFill>
                  <a:schemeClr val="tx1"/>
                </a:solidFill>
              </a:rPr>
              <a:t>mã hóa.</a:t>
            </a:r>
            <a:endParaRPr lang="en-US" sz="1200" smtClean="0">
              <a:solidFill>
                <a:schemeClr val="tx1"/>
              </a:solidFill>
            </a:endParaRP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4290500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solidFill>
              </a:rPr>
              <a:t>Giá trị </a:t>
            </a:r>
            <a:r>
              <a:rPr lang="vi-VN" sz="1200" smtClean="0">
                <a:solidFill>
                  <a:srgbClr val="000099"/>
                </a:solidFill>
              </a:rPr>
              <a:t>MAC</a:t>
            </a:r>
            <a:r>
              <a:rPr lang="vi-VN" sz="1200" smtClean="0">
                <a:solidFill>
                  <a:schemeClr val="tx1"/>
                </a:solidFill>
              </a:rPr>
              <a:t> (Message Authentication Code) được tính toán cho phần </a:t>
            </a:r>
            <a:r>
              <a:rPr lang="en-US" sz="1200" smtClean="0">
                <a:solidFill>
                  <a:srgbClr val="000099"/>
                </a:solidFill>
              </a:rPr>
              <a:t>dữ liệu ứng dụng </a:t>
            </a:r>
            <a:r>
              <a:rPr lang="vi-VN" sz="1200" smtClean="0">
                <a:solidFill>
                  <a:schemeClr val="tx1"/>
                </a:solidFill>
              </a:rPr>
              <a:t>chứa trong encapsulated protocol message </a:t>
            </a:r>
            <a:r>
              <a:rPr lang="en-US" sz="1200" smtClean="0">
                <a:solidFill>
                  <a:schemeClr val="tx1"/>
                </a:solidFill>
              </a:rPr>
              <a:t>(phần</a:t>
            </a:r>
            <a:r>
              <a:rPr lang="en-US" sz="1200" baseline="0" smtClean="0">
                <a:solidFill>
                  <a:schemeClr val="tx1"/>
                </a:solidFill>
              </a:rPr>
              <a:t> data) </a:t>
            </a:r>
            <a:r>
              <a:rPr lang="vi-VN" sz="1200" smtClean="0">
                <a:solidFill>
                  <a:schemeClr val="tx1"/>
                </a:solidFill>
              </a:rPr>
              <a:t>để đảm bảo tính toàn vẹn.</a:t>
            </a:r>
            <a:endParaRPr lang="en-US" smtClean="0">
              <a:solidFill>
                <a:schemeClr val="tx1"/>
              </a:solidFill>
            </a:endParaRP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644628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26</a:t>
            </a:fld>
            <a:endParaRPr lang="ru-RU"/>
          </a:p>
        </p:txBody>
      </p:sp>
    </p:spTree>
    <p:extLst>
      <p:ext uri="{BB962C8B-B14F-4D97-AF65-F5344CB8AC3E}">
        <p14:creationId xmlns:p14="http://schemas.microsoft.com/office/powerpoint/2010/main" val="2444648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https://www.cs.bham.ac.uk/~mdr/teaching/modules06/netsec/lectures/tls/tls.html</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27</a:t>
            </a:fld>
            <a:endParaRPr lang="ru-RU"/>
          </a:p>
        </p:txBody>
      </p:sp>
    </p:spTree>
    <p:extLst>
      <p:ext uri="{BB962C8B-B14F-4D97-AF65-F5344CB8AC3E}">
        <p14:creationId xmlns:p14="http://schemas.microsoft.com/office/powerpoint/2010/main" val="1032520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Định</a:t>
            </a:r>
            <a:r>
              <a:rPr lang="en-US" baseline="0" smtClean="0"/>
              <a:t> dạng gói tin bắt tay nói chung là như trên</a:t>
            </a:r>
          </a:p>
          <a:p>
            <a:pPr marL="171450" indent="-171450">
              <a:buFontTx/>
              <a:buChar char="-"/>
            </a:pPr>
            <a:r>
              <a:rPr lang="en-US" baseline="0" smtClean="0"/>
              <a:t>Trong phần Type1, giá trị băng 0, 1, …20 sẽ quyết định gói tin bắt tay này thuộc kiểu nào:</a:t>
            </a:r>
          </a:p>
          <a:p>
            <a:pPr marL="0" indent="0">
              <a:buFontTx/>
              <a:buNone/>
            </a:pPr>
            <a:r>
              <a:rPr lang="en-US" baseline="0" smtClean="0"/>
              <a:t>Hello request, hay client hello, certificate,……</a:t>
            </a:r>
          </a:p>
          <a:p>
            <a:pPr marL="0" indent="0">
              <a:buFontTx/>
              <a:buNone/>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30</a:t>
            </a:fld>
            <a:endParaRPr lang="ru-RU"/>
          </a:p>
        </p:txBody>
      </p:sp>
    </p:spTree>
    <p:extLst>
      <p:ext uri="{BB962C8B-B14F-4D97-AF65-F5344CB8AC3E}">
        <p14:creationId xmlns:p14="http://schemas.microsoft.com/office/powerpoint/2010/main" val="3092089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Trong phần</a:t>
            </a:r>
            <a:r>
              <a:rPr lang="en-US" b="1" baseline="0" smtClean="0"/>
              <a:t> Message1 của slide trước sẽ là những thông tin này</a:t>
            </a:r>
          </a:p>
          <a:p>
            <a:pPr fontAlgn="base"/>
            <a:r>
              <a:rPr lang="en-US" sz="1200" b="0" i="0" kern="1200" smtClean="0">
                <a:solidFill>
                  <a:schemeClr val="tx1"/>
                </a:solidFill>
                <a:effectLst/>
                <a:latin typeface="Book Antiqua" pitchFamily="18" charset="0"/>
                <a:ea typeface="+mn-ea"/>
                <a:cs typeface="+mn-cs"/>
              </a:rPr>
              <a:t>Dữ</a:t>
            </a:r>
            <a:r>
              <a:rPr lang="en-US" sz="1200" b="0" i="0" kern="1200" baseline="0" smtClean="0">
                <a:solidFill>
                  <a:schemeClr val="tx1"/>
                </a:solidFill>
                <a:effectLst/>
                <a:latin typeface="Book Antiqua" pitchFamily="18" charset="0"/>
                <a:ea typeface="+mn-ea"/>
                <a:cs typeface="+mn-cs"/>
              </a:rPr>
              <a:t> liệu trong Handshake Message Data của gói tin ClientHello bao gồm:</a:t>
            </a:r>
            <a:endParaRPr lang="en-US" sz="1200" b="0" i="0" kern="1200" smtClean="0">
              <a:solidFill>
                <a:schemeClr val="tx1"/>
              </a:solidFill>
              <a:effectLst/>
              <a:latin typeface="Book Antiqua" pitchFamily="18" charset="0"/>
              <a:ea typeface="+mn-ea"/>
              <a:cs typeface="+mn-cs"/>
            </a:endParaRPr>
          </a:p>
          <a:p>
            <a:pPr fontAlgn="base"/>
            <a:r>
              <a:rPr lang="vi-VN" sz="1200" b="1" i="0" kern="1200" smtClean="0">
                <a:solidFill>
                  <a:schemeClr val="tx1"/>
                </a:solidFill>
                <a:effectLst/>
                <a:latin typeface="Book Antiqua" pitchFamily="18" charset="0"/>
                <a:ea typeface="+mn-ea"/>
                <a:cs typeface="+mn-cs"/>
              </a:rPr>
              <a:t>Version:</a:t>
            </a:r>
            <a:r>
              <a:rPr lang="vi-VN" sz="1200" b="0" i="0" kern="1200" smtClean="0">
                <a:solidFill>
                  <a:schemeClr val="tx1"/>
                </a:solidFill>
                <a:effectLst/>
                <a:latin typeface="Book Antiqua" pitchFamily="18" charset="0"/>
                <a:ea typeface="+mn-ea"/>
                <a:cs typeface="+mn-cs"/>
              </a:rPr>
              <a:t> Cho biết version mà client hỗ trợ, version càng cao thì càng ưu tiên (ví dụ client và server cùng hỗ trợ TLS 1.1 và 1.2, thì TLS 1.2 sẽ được sử dụng).</a:t>
            </a:r>
          </a:p>
          <a:p>
            <a:pPr fontAlgn="base"/>
            <a:r>
              <a:rPr lang="vi-VN" sz="1200" b="1" i="0" kern="1200" smtClean="0">
                <a:solidFill>
                  <a:schemeClr val="tx1"/>
                </a:solidFill>
                <a:effectLst/>
                <a:latin typeface="Book Antiqua" pitchFamily="18" charset="0"/>
                <a:ea typeface="+mn-ea"/>
                <a:cs typeface="+mn-cs"/>
              </a:rPr>
              <a:t>Random:</a:t>
            </a:r>
            <a:r>
              <a:rPr lang="vi-VN" sz="1200" b="0" i="0" kern="1200" smtClean="0">
                <a:solidFill>
                  <a:schemeClr val="tx1"/>
                </a:solidFill>
                <a:effectLst/>
                <a:latin typeface="Book Antiqua" pitchFamily="18" charset="0"/>
                <a:ea typeface="+mn-ea"/>
                <a:cs typeface="+mn-cs"/>
              </a:rPr>
              <a:t> Là một con số ngẫu nhiên được dùng để tạo ra master key. Giá trị này có được bằng cách kết hợp ngày tháng năm của client (dài 4-byte) và một con số ngẫu nhiên giả dài 28-byte.</a:t>
            </a:r>
          </a:p>
          <a:p>
            <a:pPr fontAlgn="base"/>
            <a:r>
              <a:rPr lang="vi-VN" sz="1200" b="1" i="0" kern="1200" smtClean="0">
                <a:solidFill>
                  <a:schemeClr val="tx1"/>
                </a:solidFill>
                <a:effectLst/>
                <a:latin typeface="Book Antiqua" pitchFamily="18" charset="0"/>
                <a:ea typeface="+mn-ea"/>
                <a:cs typeface="+mn-cs"/>
              </a:rPr>
              <a:t>Session ID:</a:t>
            </a:r>
            <a:r>
              <a:rPr lang="vi-VN" sz="1200" b="0" i="0" kern="1200" smtClean="0">
                <a:solidFill>
                  <a:schemeClr val="tx1"/>
                </a:solidFill>
                <a:effectLst/>
                <a:latin typeface="Book Antiqua" pitchFamily="18" charset="0"/>
                <a:ea typeface="+mn-ea"/>
                <a:cs typeface="+mn-cs"/>
              </a:rPr>
              <a:t> Nếu đây là một session mới thì session ID là null. Nếu client muốn kết nối lại một session đã có sẵn thì ID của session đó sẽ được dùng làm session ID.</a:t>
            </a:r>
          </a:p>
          <a:p>
            <a:pPr fontAlgn="base"/>
            <a:r>
              <a:rPr lang="vi-VN" sz="1200" b="1" i="0" kern="1200" smtClean="0">
                <a:solidFill>
                  <a:schemeClr val="tx1"/>
                </a:solidFill>
                <a:effectLst/>
                <a:latin typeface="Book Antiqua" pitchFamily="18" charset="0"/>
                <a:ea typeface="+mn-ea"/>
                <a:cs typeface="+mn-cs"/>
              </a:rPr>
              <a:t>Cipher Suites:</a:t>
            </a:r>
            <a:r>
              <a:rPr lang="vi-VN" sz="1200" b="0" i="0" kern="1200" smtClean="0">
                <a:solidFill>
                  <a:schemeClr val="tx1"/>
                </a:solidFill>
                <a:effectLst/>
                <a:latin typeface="Book Antiqua" pitchFamily="18" charset="0"/>
                <a:ea typeface="+mn-ea"/>
                <a:cs typeface="+mn-cs"/>
              </a:rPr>
              <a:t> Liệt kê những thuật toán encryption và hash mà client hỗ trợ, ví dụ TLS_RSA_WITH_AES_128_CBC_SHA.</a:t>
            </a:r>
          </a:p>
          <a:p>
            <a:pPr fontAlgn="base"/>
            <a:r>
              <a:rPr lang="vi-VN" sz="1200" b="1" i="0" kern="1200" smtClean="0">
                <a:solidFill>
                  <a:schemeClr val="tx1"/>
                </a:solidFill>
                <a:effectLst/>
                <a:latin typeface="Book Antiqua" pitchFamily="18" charset="0"/>
                <a:ea typeface="+mn-ea"/>
                <a:cs typeface="+mn-cs"/>
              </a:rPr>
              <a:t>Compression Methods:</a:t>
            </a:r>
            <a:r>
              <a:rPr lang="vi-VN" sz="1200" b="0" i="0" kern="1200" smtClean="0">
                <a:solidFill>
                  <a:schemeClr val="tx1"/>
                </a:solidFill>
                <a:effectLst/>
                <a:latin typeface="Book Antiqua" pitchFamily="18" charset="0"/>
                <a:ea typeface="+mn-ea"/>
                <a:cs typeface="+mn-cs"/>
              </a:rPr>
              <a:t> Các phương pháp nén gói tin mà client hỗ trợ.</a:t>
            </a:r>
          </a:p>
          <a:p>
            <a:endParaRPr lang="en-US" smtClean="0"/>
          </a:p>
          <a:p>
            <a:endParaRPr lang="en-US" b="1" baseline="0" smtClean="0"/>
          </a:p>
          <a:p>
            <a:endParaRPr lang="en-US" baseline="0" smtClean="0"/>
          </a:p>
          <a:p>
            <a:endParaRPr lang="en-US" smtClean="0"/>
          </a:p>
          <a:p>
            <a:r>
              <a:rPr lang="en-US" smtClean="0"/>
              <a:t>https://tools.ietf.org/html/rfc6101</a:t>
            </a:r>
            <a:endParaRPr lang="vi-VN"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http://blog.fourthbit.com/2014/12/23/traffic-analysis-of-an-ssl-slash-tls-session</a:t>
            </a:r>
          </a:p>
          <a:p>
            <a:pPr fontAlgn="base"/>
            <a:r>
              <a:rPr lang="en-US" sz="1200" b="0" i="0" kern="1200" smtClean="0">
                <a:solidFill>
                  <a:schemeClr val="tx1"/>
                </a:solidFill>
                <a:effectLst/>
                <a:latin typeface="Book Antiqua" pitchFamily="18" charset="0"/>
                <a:ea typeface="+mn-ea"/>
                <a:cs typeface="+mn-cs"/>
              </a:rPr>
              <a:t>Dữ</a:t>
            </a:r>
            <a:r>
              <a:rPr lang="en-US" sz="1200" b="0" i="0" kern="1200" baseline="0" smtClean="0">
                <a:solidFill>
                  <a:schemeClr val="tx1"/>
                </a:solidFill>
                <a:effectLst/>
                <a:latin typeface="Book Antiqua" pitchFamily="18" charset="0"/>
                <a:ea typeface="+mn-ea"/>
                <a:cs typeface="+mn-cs"/>
              </a:rPr>
              <a:t> liệu trong Handshake Message Data của gói tin ClientHello bao gồm:</a:t>
            </a:r>
            <a:endParaRPr lang="en-US" sz="1200" b="0" i="0" kern="1200" smtClean="0">
              <a:solidFill>
                <a:schemeClr val="tx1"/>
              </a:solidFill>
              <a:effectLst/>
              <a:latin typeface="Book Antiqua" pitchFamily="18" charset="0"/>
              <a:ea typeface="+mn-ea"/>
              <a:cs typeface="+mn-cs"/>
            </a:endParaRPr>
          </a:p>
          <a:p>
            <a:pPr fontAlgn="base"/>
            <a:r>
              <a:rPr lang="vi-VN" sz="1200" b="1" i="0" kern="1200" smtClean="0">
                <a:solidFill>
                  <a:schemeClr val="tx1"/>
                </a:solidFill>
                <a:effectLst/>
                <a:latin typeface="Book Antiqua" pitchFamily="18" charset="0"/>
                <a:ea typeface="+mn-ea"/>
                <a:cs typeface="+mn-cs"/>
              </a:rPr>
              <a:t>Version:</a:t>
            </a:r>
            <a:r>
              <a:rPr lang="vi-VN" sz="1200" b="0" i="0" kern="1200" smtClean="0">
                <a:solidFill>
                  <a:schemeClr val="tx1"/>
                </a:solidFill>
                <a:effectLst/>
                <a:latin typeface="Book Antiqua" pitchFamily="18" charset="0"/>
                <a:ea typeface="+mn-ea"/>
                <a:cs typeface="+mn-cs"/>
              </a:rPr>
              <a:t> Cho biết version mà client hỗ trợ, version càng cao thì càng ưu tiên (ví dụ client và server cùng hỗ trợ TLS 1.1 và 1.2, thì TLS 1.2 sẽ được sử dụng).</a:t>
            </a:r>
          </a:p>
          <a:p>
            <a:pPr fontAlgn="base"/>
            <a:r>
              <a:rPr lang="vi-VN" sz="1200" b="1" i="0" kern="1200" smtClean="0">
                <a:solidFill>
                  <a:schemeClr val="tx1"/>
                </a:solidFill>
                <a:effectLst/>
                <a:latin typeface="Book Antiqua" pitchFamily="18" charset="0"/>
                <a:ea typeface="+mn-ea"/>
                <a:cs typeface="+mn-cs"/>
              </a:rPr>
              <a:t>Random:</a:t>
            </a:r>
            <a:r>
              <a:rPr lang="vi-VN" sz="1200" b="0" i="0" kern="1200" smtClean="0">
                <a:solidFill>
                  <a:schemeClr val="tx1"/>
                </a:solidFill>
                <a:effectLst/>
                <a:latin typeface="Book Antiqua" pitchFamily="18" charset="0"/>
                <a:ea typeface="+mn-ea"/>
                <a:cs typeface="+mn-cs"/>
              </a:rPr>
              <a:t> Là một con số ngẫu nhiên được dùng để tạo ra master key. Giá trị này có được bằng cách kết hợp ngày tháng năm của client (dài 4-byte) và một con số ngẫu nhiên giả dài 28-byte.</a:t>
            </a:r>
          </a:p>
          <a:p>
            <a:pPr fontAlgn="base"/>
            <a:r>
              <a:rPr lang="vi-VN" sz="1200" b="1" i="0" kern="1200" smtClean="0">
                <a:solidFill>
                  <a:schemeClr val="tx1"/>
                </a:solidFill>
                <a:effectLst/>
                <a:latin typeface="Book Antiqua" pitchFamily="18" charset="0"/>
                <a:ea typeface="+mn-ea"/>
                <a:cs typeface="+mn-cs"/>
              </a:rPr>
              <a:t>Session ID:</a:t>
            </a:r>
            <a:r>
              <a:rPr lang="vi-VN" sz="1200" b="0" i="0" kern="1200" smtClean="0">
                <a:solidFill>
                  <a:schemeClr val="tx1"/>
                </a:solidFill>
                <a:effectLst/>
                <a:latin typeface="Book Antiqua" pitchFamily="18" charset="0"/>
                <a:ea typeface="+mn-ea"/>
                <a:cs typeface="+mn-cs"/>
              </a:rPr>
              <a:t> Nếu đây là một session mới thì session ID là null. Nếu client muốn kết nối lại một session đã có sẵn thì ID của session đó sẽ được dùng làm session ID.</a:t>
            </a:r>
          </a:p>
          <a:p>
            <a:pPr fontAlgn="base"/>
            <a:r>
              <a:rPr lang="vi-VN" sz="1200" b="1" i="0" kern="1200" smtClean="0">
                <a:solidFill>
                  <a:schemeClr val="tx1"/>
                </a:solidFill>
                <a:effectLst/>
                <a:latin typeface="Book Antiqua" pitchFamily="18" charset="0"/>
                <a:ea typeface="+mn-ea"/>
                <a:cs typeface="+mn-cs"/>
              </a:rPr>
              <a:t>Cipher Suites:</a:t>
            </a:r>
            <a:r>
              <a:rPr lang="vi-VN" sz="1200" b="0" i="0" kern="1200" smtClean="0">
                <a:solidFill>
                  <a:schemeClr val="tx1"/>
                </a:solidFill>
                <a:effectLst/>
                <a:latin typeface="Book Antiqua" pitchFamily="18" charset="0"/>
                <a:ea typeface="+mn-ea"/>
                <a:cs typeface="+mn-cs"/>
              </a:rPr>
              <a:t> Liệt kê những thuật toán encryption và hash mà client hỗ trợ, ví dụ TLS_RSA_WITH_AES_128_CBC_SHA.</a:t>
            </a:r>
          </a:p>
          <a:p>
            <a:pPr fontAlgn="base"/>
            <a:r>
              <a:rPr lang="vi-VN" sz="1200" b="1" i="0" kern="1200" smtClean="0">
                <a:solidFill>
                  <a:schemeClr val="tx1"/>
                </a:solidFill>
                <a:effectLst/>
                <a:latin typeface="Book Antiqua" pitchFamily="18" charset="0"/>
                <a:ea typeface="+mn-ea"/>
                <a:cs typeface="+mn-cs"/>
              </a:rPr>
              <a:t>Compression Methods:</a:t>
            </a:r>
            <a:r>
              <a:rPr lang="vi-VN" sz="1200" b="0" i="0" kern="1200" smtClean="0">
                <a:solidFill>
                  <a:schemeClr val="tx1"/>
                </a:solidFill>
                <a:effectLst/>
                <a:latin typeface="Book Antiqua" pitchFamily="18" charset="0"/>
                <a:ea typeface="+mn-ea"/>
                <a:cs typeface="+mn-cs"/>
              </a:rPr>
              <a:t> Các phương pháp nén gói tin mà client hỗ trợ.</a:t>
            </a:r>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32</a:t>
            </a:fld>
            <a:endParaRPr lang="ru-RU"/>
          </a:p>
        </p:txBody>
      </p:sp>
    </p:spTree>
    <p:extLst>
      <p:ext uri="{BB962C8B-B14F-4D97-AF65-F5344CB8AC3E}">
        <p14:creationId xmlns:p14="http://schemas.microsoft.com/office/powerpoint/2010/main" val="689847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Lưu</a:t>
            </a:r>
            <a:r>
              <a:rPr lang="en-US" baseline="0" smtClean="0"/>
              <a:t> ý mã 0,0; 0,3; 0,6;… là mã tương ứng với từng bộ, mỗi bộ gồm 3 tham số khác nhau</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34</a:t>
            </a:fld>
            <a:endParaRPr lang="ru-RU"/>
          </a:p>
        </p:txBody>
      </p:sp>
    </p:spTree>
    <p:extLst>
      <p:ext uri="{BB962C8B-B14F-4D97-AF65-F5344CB8AC3E}">
        <p14:creationId xmlns:p14="http://schemas.microsoft.com/office/powerpoint/2010/main" val="363009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https://tools.ietf.org/html/rfc8446#appendix-B.4</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35</a:t>
            </a:fld>
            <a:endParaRPr lang="ru-RU"/>
          </a:p>
        </p:txBody>
      </p:sp>
    </p:spTree>
    <p:extLst>
      <p:ext uri="{BB962C8B-B14F-4D97-AF65-F5344CB8AC3E}">
        <p14:creationId xmlns:p14="http://schemas.microsoft.com/office/powerpoint/2010/main" val="544373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smtClean="0">
                <a:solidFill>
                  <a:schemeClr val="tx1"/>
                </a:solidFill>
                <a:effectLst/>
                <a:latin typeface="Book Antiqua" pitchFamily="18" charset="0"/>
                <a:ea typeface="+mn-ea"/>
                <a:cs typeface="+mn-cs"/>
              </a:rPr>
              <a:t>Để sử dụng SSL, user sẽ kết nối đến web server hỗ trợ SSL (SSL server) thông qua giao thức HTTPS. Phụ thuộc vào web server kết nối tới mà SSL còn được gọi là Transport Layer Security hay TLS. Tiếp theo, trình duyệt sẽ yêu cầu web server tự định danh, và web server sẽ gửi cho trình duyệt chứng chỉ số của nó, hay còn gọi là chứng chỉ SSL (SSL certificate). Khi trình duyệt nhận được chứng chỉ số của web server, nó sẽ thực hiện kiểm tra tính hợp lệ của chứng chỉ bằng cách kiểm tra chữ ký số của CA trên chứng chỉ đó. Nếu chữ ký số của CA hợp lệ thì trình duyệt sẽ tin tưởng chứng chỉ số của web server và chấp nhận public key của web server chứa trong chứng chỉ số đó.</a:t>
            </a:r>
          </a:p>
          <a:p>
            <a:pPr fontAlgn="base"/>
            <a:r>
              <a:rPr lang="vi-VN" sz="1200" b="1" i="0" kern="1200" smtClean="0">
                <a:solidFill>
                  <a:schemeClr val="tx1"/>
                </a:solidFill>
                <a:effectLst/>
                <a:latin typeface="Book Antiqua" pitchFamily="18" charset="0"/>
                <a:ea typeface="+mn-ea"/>
                <a:cs typeface="+mn-cs"/>
              </a:rPr>
              <a:t>Thông thường, web server không yêu cầu trình duyệt tự định danh, mà nó sẽ chứng thực user thông qua username và password.</a:t>
            </a:r>
          </a:p>
          <a:p>
            <a:pPr fontAlgn="base"/>
            <a:r>
              <a:rPr lang="vi-VN" sz="1200" b="0" i="0" kern="1200" smtClean="0">
                <a:solidFill>
                  <a:schemeClr val="tx1"/>
                </a:solidFill>
                <a:effectLst/>
                <a:latin typeface="Book Antiqua" pitchFamily="18" charset="0"/>
                <a:ea typeface="+mn-ea"/>
                <a:cs typeface="+mn-cs"/>
              </a:rPr>
              <a:t>Sau khi chứng thực xong, trình duyệt và web server sẽ tiếp tục trao đổi và thương lượng về thuật toán mã hóa mà chúng sẽ sử dụng và key dùng để mã hóa và giải mã dữ liệu.</a:t>
            </a:r>
          </a:p>
          <a:p>
            <a:endParaRPr lang="en-US" smtClean="0"/>
          </a:p>
          <a:p>
            <a:r>
              <a:rPr lang="en-US" smtClean="0"/>
              <a:t>(Client kiểm</a:t>
            </a:r>
            <a:r>
              <a:rPr lang="en-US" baseline="0" smtClean="0"/>
              <a:t> tra chữ ký trên certificate (nội dung + E_private keyCA_(H(nội dung))) bằng cách: lấy </a:t>
            </a:r>
          </a:p>
          <a:p>
            <a:r>
              <a:rPr lang="en-US" baseline="0" smtClean="0"/>
              <a:t>khóa công khai của CA để giải mã được H(nội dung), rồi băm lại phần nội dung để so sánh xem có trùng với H(nội dung) hay ko).</a:t>
            </a:r>
          </a:p>
          <a:p>
            <a:endParaRPr lang="en-US" smtClean="0"/>
          </a:p>
          <a:p>
            <a:r>
              <a:rPr lang="en-US" sz="1200" kern="1200" smtClean="0">
                <a:solidFill>
                  <a:schemeClr val="tx1"/>
                </a:solidFill>
                <a:effectLst/>
                <a:latin typeface="Book Antiqua" pitchFamily="18" charset="0"/>
                <a:ea typeface="+mn-ea"/>
                <a:cs typeface="+mn-cs"/>
              </a:rPr>
              <a:t>Diffie-Hellman:</a:t>
            </a:r>
            <a:r>
              <a:rPr lang="en-US" sz="1200" kern="1200" baseline="0" smtClean="0">
                <a:solidFill>
                  <a:schemeClr val="tx1"/>
                </a:solidFill>
                <a:effectLst/>
                <a:latin typeface="Book Antiqua" pitchFamily="18" charset="0"/>
                <a:ea typeface="+mn-ea"/>
                <a:cs typeface="+mn-cs"/>
              </a:rPr>
              <a:t> </a:t>
            </a:r>
            <a:r>
              <a:rPr lang="en-US" sz="1200" kern="1200" smtClean="0">
                <a:solidFill>
                  <a:schemeClr val="tx1"/>
                </a:solidFill>
                <a:effectLst/>
                <a:latin typeface="Book Antiqua" pitchFamily="18" charset="0"/>
                <a:ea typeface="+mn-ea"/>
                <a:cs typeface="+mn-cs"/>
              </a:rPr>
              <a:t>Lưu ý là master_secret này đã là khóa phiên thực sự (đã được sinh từ mầm khóa </a:t>
            </a:r>
            <a:r>
              <a:rPr lang="en-US" sz="1200" i="1" kern="1200" smtClean="0">
                <a:solidFill>
                  <a:schemeClr val="tx1"/>
                </a:solidFill>
                <a:effectLst/>
                <a:latin typeface="Book Antiqua" pitchFamily="18" charset="0"/>
                <a:ea typeface="+mn-ea"/>
                <a:cs typeface="+mn-cs"/>
              </a:rPr>
              <a:t>g</a:t>
            </a:r>
            <a:r>
              <a:rPr lang="en-US" sz="1200" i="1" kern="1200" baseline="30000" smtClean="0">
                <a:solidFill>
                  <a:schemeClr val="tx1"/>
                </a:solidFill>
                <a:effectLst/>
                <a:latin typeface="Book Antiqua" pitchFamily="18" charset="0"/>
                <a:ea typeface="+mn-ea"/>
                <a:cs typeface="+mn-cs"/>
              </a:rPr>
              <a:t>xy</a:t>
            </a:r>
            <a:r>
              <a:rPr lang="en-US" sz="1200" kern="1200" smtClean="0">
                <a:solidFill>
                  <a:schemeClr val="tx1"/>
                </a:solidFill>
                <a:effectLst/>
                <a:latin typeface="Book Antiqua" pitchFamily="18" charset="0"/>
                <a:ea typeface="+mn-ea"/>
                <a:cs typeface="+mn-cs"/>
              </a:rPr>
              <a:t> mod </a:t>
            </a:r>
            <a:r>
              <a:rPr lang="en-US" sz="1200" i="1" kern="1200" smtClean="0">
                <a:solidFill>
                  <a:schemeClr val="tx1"/>
                </a:solidFill>
                <a:effectLst/>
                <a:latin typeface="Book Antiqua" pitchFamily="18" charset="0"/>
                <a:ea typeface="+mn-ea"/>
                <a:cs typeface="+mn-cs"/>
              </a:rPr>
              <a:t>p). </a:t>
            </a:r>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36</a:t>
            </a:fld>
            <a:endParaRPr lang="ru-RU"/>
          </a:p>
        </p:txBody>
      </p:sp>
    </p:spTree>
    <p:extLst>
      <p:ext uri="{BB962C8B-B14F-4D97-AF65-F5344CB8AC3E}">
        <p14:creationId xmlns:p14="http://schemas.microsoft.com/office/powerpoint/2010/main" val="1052773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smtClean="0">
                <a:solidFill>
                  <a:schemeClr val="tx1"/>
                </a:solidFill>
                <a:effectLst/>
                <a:latin typeface="Book Antiqua" pitchFamily="18" charset="0"/>
                <a:ea typeface="+mn-ea"/>
                <a:cs typeface="+mn-cs"/>
              </a:rPr>
              <a:t>Để sử dụng SSL, user sẽ kết nối đến web server hỗ trợ SSL (SSL server) thông qua giao thức HTTPS. Phụ thuộc vào web server kết nối tới mà SSL còn được gọi là Transport Layer Security hay TLS. Tiếp theo, trình duyệt sẽ yêu cầu web server tự định danh, và web server sẽ gửi cho trình duyệt chứng chỉ số của nó, hay còn gọi là chứng chỉ SSL (SSL certificate). Khi trình duyệt nhận được chứng chỉ số của web server, nó sẽ thực hiện kiểm tra tính hợp lệ của chứng chỉ bằng cách kiểm tra chữ ký số của CA trên chứng chỉ đó. Nếu chữ ký số của CA hợp lệ thì trình duyệt sẽ tin tưởng chứng chỉ số của web server và chấp nhận public key của web server chứa trong chứng chỉ số đó.</a:t>
            </a:r>
          </a:p>
          <a:p>
            <a:pPr fontAlgn="base"/>
            <a:r>
              <a:rPr lang="vi-VN" sz="1200" b="0" i="0" kern="1200" smtClean="0">
                <a:solidFill>
                  <a:schemeClr val="tx1"/>
                </a:solidFill>
                <a:effectLst/>
                <a:latin typeface="Book Antiqua" pitchFamily="18" charset="0"/>
                <a:ea typeface="+mn-ea"/>
                <a:cs typeface="+mn-cs"/>
              </a:rPr>
              <a:t>Thông thường, web server không yêu cầu trình duyệt tự định danh, mà nó sẽ chứng thực user thông qua username và password.</a:t>
            </a:r>
          </a:p>
          <a:p>
            <a:pPr fontAlgn="base"/>
            <a:r>
              <a:rPr lang="vi-VN" sz="1200" b="0" i="0" kern="1200" smtClean="0">
                <a:solidFill>
                  <a:schemeClr val="tx1"/>
                </a:solidFill>
                <a:effectLst/>
                <a:latin typeface="Book Antiqua" pitchFamily="18" charset="0"/>
                <a:ea typeface="+mn-ea"/>
                <a:cs typeface="+mn-cs"/>
              </a:rPr>
              <a:t>Sau khi chứng thực xong, trình duyệt và web server sẽ tiếp tục trao đổi và thương lượng về thuật toán mã hóa mà chúng sẽ sử dụng và key dùng để mã hóa và giải mã dữ liệu.</a:t>
            </a:r>
          </a:p>
          <a:p>
            <a:endParaRPr lang="en-US" smtClean="0"/>
          </a:p>
          <a:p>
            <a:r>
              <a:rPr lang="en-US" smtClean="0"/>
              <a:t>(Client kiểm</a:t>
            </a:r>
            <a:r>
              <a:rPr lang="en-US" baseline="0" smtClean="0"/>
              <a:t> tra chữ ký trên certificate (nội dung + E_private keyCA_(H(nội dung))) bằng cách: lấy </a:t>
            </a:r>
          </a:p>
          <a:p>
            <a:r>
              <a:rPr lang="en-US" baseline="0" smtClean="0"/>
              <a:t>khóa công khai của CA để giải mã được H(nội dung), rồi băm lại phần nội dung để so sánh xem có trùng với H(nội dung) hay ko).</a:t>
            </a:r>
          </a:p>
          <a:p>
            <a:endParaRPr lang="en-US" smtClean="0"/>
          </a:p>
          <a:p>
            <a:r>
              <a:rPr lang="en-US" sz="1200" kern="1200" smtClean="0">
                <a:solidFill>
                  <a:schemeClr val="tx1"/>
                </a:solidFill>
                <a:effectLst/>
                <a:latin typeface="Book Antiqua" pitchFamily="18" charset="0"/>
                <a:ea typeface="+mn-ea"/>
                <a:cs typeface="+mn-cs"/>
              </a:rPr>
              <a:t>Diffie-Hellman:</a:t>
            </a:r>
            <a:r>
              <a:rPr lang="en-US" sz="1200" kern="1200" baseline="0" smtClean="0">
                <a:solidFill>
                  <a:schemeClr val="tx1"/>
                </a:solidFill>
                <a:effectLst/>
                <a:latin typeface="Book Antiqua" pitchFamily="18" charset="0"/>
                <a:ea typeface="+mn-ea"/>
                <a:cs typeface="+mn-cs"/>
              </a:rPr>
              <a:t> </a:t>
            </a:r>
            <a:r>
              <a:rPr lang="en-US" sz="1200" kern="1200" smtClean="0">
                <a:solidFill>
                  <a:schemeClr val="tx1"/>
                </a:solidFill>
                <a:effectLst/>
                <a:latin typeface="Book Antiqua" pitchFamily="18" charset="0"/>
                <a:ea typeface="+mn-ea"/>
                <a:cs typeface="+mn-cs"/>
              </a:rPr>
              <a:t>Lưu ý là master_secret này đã là khóa phiên thực sự (đã được sinh từ mầm khóa </a:t>
            </a:r>
            <a:r>
              <a:rPr lang="en-US" sz="1200" i="1" kern="1200" smtClean="0">
                <a:solidFill>
                  <a:schemeClr val="tx1"/>
                </a:solidFill>
                <a:effectLst/>
                <a:latin typeface="Book Antiqua" pitchFamily="18" charset="0"/>
                <a:ea typeface="+mn-ea"/>
                <a:cs typeface="+mn-cs"/>
              </a:rPr>
              <a:t>g</a:t>
            </a:r>
            <a:r>
              <a:rPr lang="en-US" sz="1200" i="1" kern="1200" baseline="30000" smtClean="0">
                <a:solidFill>
                  <a:schemeClr val="tx1"/>
                </a:solidFill>
                <a:effectLst/>
                <a:latin typeface="Book Antiqua" pitchFamily="18" charset="0"/>
                <a:ea typeface="+mn-ea"/>
                <a:cs typeface="+mn-cs"/>
              </a:rPr>
              <a:t>xy</a:t>
            </a:r>
            <a:r>
              <a:rPr lang="en-US" sz="1200" kern="1200" smtClean="0">
                <a:solidFill>
                  <a:schemeClr val="tx1"/>
                </a:solidFill>
                <a:effectLst/>
                <a:latin typeface="Book Antiqua" pitchFamily="18" charset="0"/>
                <a:ea typeface="+mn-ea"/>
                <a:cs typeface="+mn-cs"/>
              </a:rPr>
              <a:t> mod </a:t>
            </a:r>
            <a:r>
              <a:rPr lang="en-US" sz="1200" i="1" kern="1200" smtClean="0">
                <a:solidFill>
                  <a:schemeClr val="tx1"/>
                </a:solidFill>
                <a:effectLst/>
                <a:latin typeface="Book Antiqua" pitchFamily="18" charset="0"/>
                <a:ea typeface="+mn-ea"/>
                <a:cs typeface="+mn-cs"/>
              </a:rPr>
              <a:t>p). </a:t>
            </a:r>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38</a:t>
            </a:fld>
            <a:endParaRPr lang="ru-RU"/>
          </a:p>
        </p:txBody>
      </p:sp>
    </p:spTree>
    <p:extLst>
      <p:ext uri="{BB962C8B-B14F-4D97-AF65-F5344CB8AC3E}">
        <p14:creationId xmlns:p14="http://schemas.microsoft.com/office/powerpoint/2010/main" val="272561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4</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39</a:t>
            </a:fld>
            <a:endParaRPr lang="ru-RU"/>
          </a:p>
        </p:txBody>
      </p:sp>
    </p:spTree>
    <p:extLst>
      <p:ext uri="{BB962C8B-B14F-4D97-AF65-F5344CB8AC3E}">
        <p14:creationId xmlns:p14="http://schemas.microsoft.com/office/powerpoint/2010/main" val="1034977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40</a:t>
            </a:fld>
            <a:endParaRPr lang="ru-RU"/>
          </a:p>
        </p:txBody>
      </p:sp>
    </p:spTree>
    <p:extLst>
      <p:ext uri="{BB962C8B-B14F-4D97-AF65-F5344CB8AC3E}">
        <p14:creationId xmlns:p14="http://schemas.microsoft.com/office/powerpoint/2010/main" val="1587142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mtClean="0"/>
              <a:t>https://www.ibm.com/support/knowledgecenter/en/SSFKSJ_7.1.0/com.ibm.mq.doc/sy10670_.htm</a:t>
            </a:r>
          </a:p>
          <a:p>
            <a:pPr fontAlgn="base"/>
            <a:r>
              <a:rPr lang="vi-VN" smtClean="0"/>
              <a:t>"</a:t>
            </a:r>
            <a:r>
              <a:rPr lang="en-US" sz="1200" b="0" i="0" kern="1200" smtClean="0">
                <a:solidFill>
                  <a:schemeClr val="tx1"/>
                </a:solidFill>
                <a:effectLst/>
                <a:latin typeface="+mn-lt"/>
                <a:ea typeface="+mn-ea"/>
                <a:cs typeface="+mn-cs"/>
              </a:rPr>
              <a:t>For server authentication, the client uses the server's public key to encrypt the data that is used to compute the secret key. The server can generate the secret key only if it can decrypt that data with the correct private key.</a:t>
            </a:r>
            <a:r>
              <a:rPr lang="vi-VN" smtClean="0"/>
              <a:t>“</a:t>
            </a:r>
            <a:endParaRPr lang="en-US" smtClean="0"/>
          </a:p>
          <a:p>
            <a:pPr fontAlgn="base"/>
            <a:endParaRPr lang="en-US" smtClean="0"/>
          </a:p>
          <a:p>
            <a:pPr fontAlgn="base"/>
            <a:r>
              <a:rPr lang="en-US" smtClean="0"/>
              <a:t>Server</a:t>
            </a:r>
            <a:r>
              <a:rPr lang="en-US" baseline="0" smtClean="0"/>
              <a:t> được xác thực nhờ khóa private key của nó, chỉ server mới có khóa này  để giải mã, từ đó mới mới có thể thu được PMK</a:t>
            </a:r>
          </a:p>
          <a:p>
            <a:pPr fontAlgn="base"/>
            <a:r>
              <a:rPr lang="en-US" baseline="0" smtClean="0"/>
              <a:t>=&gt; từ đó cả hai có thể tính ra khóa bí mật chung. </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41</a:t>
            </a:fld>
            <a:endParaRPr lang="ru-RU"/>
          </a:p>
        </p:txBody>
      </p:sp>
    </p:spTree>
    <p:extLst>
      <p:ext uri="{BB962C8B-B14F-4D97-AF65-F5344CB8AC3E}">
        <p14:creationId xmlns:p14="http://schemas.microsoft.com/office/powerpoint/2010/main" val="38630175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42</a:t>
            </a:fld>
            <a:endParaRPr lang="ru-RU"/>
          </a:p>
        </p:txBody>
      </p:sp>
    </p:spTree>
    <p:extLst>
      <p:ext uri="{BB962C8B-B14F-4D97-AF65-F5344CB8AC3E}">
        <p14:creationId xmlns:p14="http://schemas.microsoft.com/office/powerpoint/2010/main" val="3453895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43</a:t>
            </a:fld>
            <a:endParaRPr lang="ru-RU"/>
          </a:p>
        </p:txBody>
      </p:sp>
    </p:spTree>
    <p:extLst>
      <p:ext uri="{BB962C8B-B14F-4D97-AF65-F5344CB8AC3E}">
        <p14:creationId xmlns:p14="http://schemas.microsoft.com/office/powerpoint/2010/main" val="334299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44</a:t>
            </a:fld>
            <a:endParaRPr lang="ru-RU"/>
          </a:p>
        </p:txBody>
      </p:sp>
    </p:spTree>
    <p:extLst>
      <p:ext uri="{BB962C8B-B14F-4D97-AF65-F5344CB8AC3E}">
        <p14:creationId xmlns:p14="http://schemas.microsoft.com/office/powerpoint/2010/main" val="15390879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Khi</a:t>
            </a:r>
            <a:r>
              <a:rPr lang="en-US" baseline="0" smtClean="0"/>
              <a:t> client gửi chữ ký sang, server dùng khóa công khai của client để giải mã chữ ký, nếu thấy hợp lệ thì xác thực đây đúng là client</a:t>
            </a:r>
          </a:p>
          <a:p>
            <a:r>
              <a:rPr lang="en-US" baseline="0" smtClean="0"/>
              <a:t>(ở đây server xác thực client dựa trên public key của client)</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48</a:t>
            </a:fld>
            <a:endParaRPr lang="ru-RU"/>
          </a:p>
        </p:txBody>
      </p:sp>
    </p:spTree>
    <p:extLst>
      <p:ext uri="{BB962C8B-B14F-4D97-AF65-F5344CB8AC3E}">
        <p14:creationId xmlns:p14="http://schemas.microsoft.com/office/powerpoint/2010/main" val="794705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49</a:t>
            </a:fld>
            <a:endParaRPr lang="ru-RU"/>
          </a:p>
        </p:txBody>
      </p:sp>
    </p:spTree>
    <p:extLst>
      <p:ext uri="{BB962C8B-B14F-4D97-AF65-F5344CB8AC3E}">
        <p14:creationId xmlns:p14="http://schemas.microsoft.com/office/powerpoint/2010/main" val="24913086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S</a:t>
            </a:r>
            <a:r>
              <a:rPr lang="vi-VN" sz="1200" b="0" i="0" kern="1200" smtClean="0">
                <a:solidFill>
                  <a:schemeClr val="tx1"/>
                </a:solidFill>
                <a:effectLst/>
                <a:latin typeface="+mn-lt"/>
                <a:ea typeface="+mn-ea"/>
                <a:cs typeface="+mn-cs"/>
              </a:rPr>
              <a:t>ử dụng </a:t>
            </a:r>
            <a:r>
              <a:rPr lang="en-US" sz="1200" b="0" i="0" kern="1200" smtClean="0">
                <a:solidFill>
                  <a:schemeClr val="tx1"/>
                </a:solidFill>
                <a:effectLst/>
                <a:latin typeface="+mn-lt"/>
                <a:ea typeface="+mn-ea"/>
                <a:cs typeface="+mn-cs"/>
              </a:rPr>
              <a:t>SCP</a:t>
            </a:r>
            <a:r>
              <a:rPr lang="vi-VN" sz="1200" b="0" i="0" kern="1200" smtClean="0">
                <a:solidFill>
                  <a:schemeClr val="tx1"/>
                </a:solidFill>
                <a:effectLst/>
                <a:latin typeface="+mn-lt"/>
                <a:ea typeface="+mn-ea"/>
                <a:cs typeface="+mn-cs"/>
              </a:rPr>
              <a:t> để tải các file và thư mục từ máy remote (server) về với giao thức SSH, hoặc upload file, thư mục máy local lên server (remote)</a:t>
            </a:r>
            <a:endParaRPr lang="en-US" sz="1200" b="0" i="0" kern="1200" smtClean="0">
              <a:solidFill>
                <a:schemeClr val="tx1"/>
              </a:solidFill>
              <a:effectLst/>
              <a:latin typeface="+mn-lt"/>
              <a:ea typeface="+mn-ea"/>
              <a:cs typeface="+mn-cs"/>
            </a:endParaRPr>
          </a:p>
          <a:p>
            <a:r>
              <a:rPr lang="vi-VN" sz="1200" b="1" i="0" kern="1200" smtClean="0">
                <a:solidFill>
                  <a:schemeClr val="tx1"/>
                </a:solidFill>
                <a:effectLst/>
                <a:latin typeface="+mn-lt"/>
                <a:ea typeface="+mn-ea"/>
                <a:cs typeface="+mn-cs"/>
              </a:rPr>
              <a:t>SCP (secure copy - sao chép an toàn)</a:t>
            </a:r>
            <a:r>
              <a:rPr lang="vi-VN" sz="1200" b="0" i="0" kern="120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là lệnh do OpenSSH Client cung cấp</a:t>
            </a:r>
            <a:r>
              <a:rPr lang="vi-VN" sz="1200" b="0" i="0" kern="1200" smtClean="0">
                <a:solidFill>
                  <a:schemeClr val="tx1"/>
                </a:solidFill>
                <a:effectLst/>
                <a:latin typeface="+mn-lt"/>
                <a:ea typeface="+mn-ea"/>
                <a:cs typeface="+mn-cs"/>
              </a:rPr>
              <a:t>, nó cho phép truyền tải file qua lại giữa máy local và remote (server), nó </a:t>
            </a:r>
            <a:r>
              <a:rPr lang="vi-VN" sz="1200" b="1" i="0" kern="1200" smtClean="0">
                <a:solidFill>
                  <a:schemeClr val="tx1"/>
                </a:solidFill>
                <a:effectLst/>
                <a:latin typeface="+mn-lt"/>
                <a:ea typeface="+mn-ea"/>
                <a:cs typeface="+mn-cs"/>
              </a:rPr>
              <a:t>sử dụng giao thức SSH để truyền file</a:t>
            </a:r>
            <a:r>
              <a:rPr lang="vi-VN" sz="1200" b="0" i="0" kern="1200" smtClean="0">
                <a:solidFill>
                  <a:schemeClr val="tx1"/>
                </a:solidFill>
                <a:effectLst/>
                <a:latin typeface="+mn-lt"/>
                <a:ea typeface="+mn-ea"/>
                <a:cs typeface="+mn-cs"/>
              </a:rPr>
              <a:t>. Bạn sử dụng đến lệnh scp khi muốn:</a:t>
            </a:r>
          </a:p>
          <a:p>
            <a:r>
              <a:rPr lang="vi-VN" sz="1200" b="0" i="0" kern="1200" smtClean="0">
                <a:solidFill>
                  <a:schemeClr val="tx1"/>
                </a:solidFill>
                <a:effectLst/>
                <a:latin typeface="+mn-lt"/>
                <a:ea typeface="+mn-ea"/>
                <a:cs typeface="+mn-cs"/>
              </a:rPr>
              <a:t>Copy file,thư mục, từ máy local lên server</a:t>
            </a:r>
          </a:p>
          <a:p>
            <a:r>
              <a:rPr lang="vi-VN" sz="1200" b="0" i="0" kern="1200" smtClean="0">
                <a:solidFill>
                  <a:schemeClr val="tx1"/>
                </a:solidFill>
                <a:effectLst/>
                <a:latin typeface="+mn-lt"/>
                <a:ea typeface="+mn-ea"/>
                <a:cs typeface="+mn-cs"/>
              </a:rPr>
              <a:t>Copy file,thư mục, từ máy server (remote) về local (client)</a:t>
            </a:r>
          </a:p>
          <a:p>
            <a:r>
              <a:rPr lang="vi-VN" sz="1200" b="0" i="0" kern="1200" smtClean="0">
                <a:solidFill>
                  <a:schemeClr val="tx1"/>
                </a:solidFill>
                <a:effectLst/>
                <a:latin typeface="+mn-lt"/>
                <a:ea typeface="+mn-ea"/>
                <a:cs typeface="+mn-cs"/>
              </a:rPr>
              <a:t>Copy file,thư mục, từ máy server (remote) này sang máy server (remote) khác</a:t>
            </a:r>
          </a:p>
          <a:p>
            <a:r>
              <a:rPr lang="vi-VN" sz="1200" b="0" i="0" kern="1200" smtClean="0">
                <a:solidFill>
                  <a:schemeClr val="tx1"/>
                </a:solidFill>
                <a:effectLst/>
                <a:latin typeface="+mn-lt"/>
                <a:ea typeface="+mn-ea"/>
                <a:cs typeface="+mn-cs"/>
              </a:rPr>
              <a:t>Cú pháp cơ bản như sau</a:t>
            </a:r>
            <a:r>
              <a:rPr lang="en-US" sz="1200" b="0" i="0" kern="1200" smtClean="0">
                <a:solidFill>
                  <a:schemeClr val="tx1"/>
                </a:solidFill>
                <a:effectLst/>
                <a:latin typeface="+mn-lt"/>
                <a:ea typeface="+mn-ea"/>
                <a:cs typeface="+mn-cs"/>
              </a:rPr>
              <a:t>:</a:t>
            </a:r>
          </a:p>
          <a:p>
            <a:r>
              <a:rPr lang="en-US" sz="1200" kern="1200" smtClean="0">
                <a:solidFill>
                  <a:schemeClr val="tx1"/>
                </a:solidFill>
                <a:effectLst/>
                <a:latin typeface="+mn-lt"/>
                <a:ea typeface="+mn-ea"/>
                <a:cs typeface="+mn-cs"/>
              </a:rPr>
              <a:t>scp [OPTION] [user_src@]src_host:]src_file [user@]desk_host:]des_file</a:t>
            </a:r>
          </a:p>
          <a:p>
            <a:endParaRPr lang="en-US" sz="1200" b="0" i="0" kern="1200" smtClean="0">
              <a:solidFill>
                <a:schemeClr val="tx1"/>
              </a:solidFill>
              <a:effectLst/>
              <a:latin typeface="+mn-lt"/>
              <a:ea typeface="+mn-ea"/>
              <a:cs typeface="+mn-cs"/>
            </a:endParaRPr>
          </a:p>
          <a:p>
            <a:r>
              <a:rPr lang="vi-VN" sz="1200" b="1" i="0" kern="1200" smtClean="0">
                <a:solidFill>
                  <a:schemeClr val="tx1"/>
                </a:solidFill>
                <a:effectLst/>
                <a:latin typeface="+mn-lt"/>
                <a:ea typeface="+mn-ea"/>
                <a:cs typeface="+mn-cs"/>
              </a:rPr>
              <a:t>Ví dụ sử dụng scp</a:t>
            </a:r>
          </a:p>
          <a:p>
            <a:r>
              <a:rPr lang="vi-VN" sz="1200" b="0" i="0" kern="1200" smtClean="0">
                <a:solidFill>
                  <a:schemeClr val="tx1"/>
                </a:solidFill>
                <a:effectLst/>
                <a:latin typeface="+mn-lt"/>
                <a:ea typeface="+mn-ea"/>
                <a:cs typeface="+mn-cs"/>
              </a:rPr>
              <a:t>download - copy một file từ server về local</a:t>
            </a:r>
          </a:p>
          <a:p>
            <a:r>
              <a:rPr lang="vi-VN" sz="1200" b="0" i="0" kern="1200" smtClean="0">
                <a:solidFill>
                  <a:schemeClr val="tx1"/>
                </a:solidFill>
                <a:effectLst/>
                <a:latin typeface="+mn-lt"/>
                <a:ea typeface="+mn-ea"/>
                <a:cs typeface="+mn-cs"/>
              </a:rPr>
              <a:t>Ví dụ, có một file nằm trên server 192.168.1.99 ở đường dẫn /home/data/1.txt, có tài khoản SSH với user là root. Giờ muốn copy file đó về lưu ở máy local với đường dẫn là /mycode/1.txt, sử dụng scp như sau:</a:t>
            </a:r>
          </a:p>
          <a:p>
            <a:r>
              <a:rPr lang="vi-VN" sz="1200" b="1" kern="1200" smtClean="0">
                <a:solidFill>
                  <a:schemeClr val="tx1"/>
                </a:solidFill>
                <a:effectLst/>
                <a:latin typeface="+mn-lt"/>
                <a:ea typeface="+mn-ea"/>
                <a:cs typeface="+mn-cs"/>
              </a:rPr>
              <a:t>scp root@192.168.1.99:/home/data/1.txt /mycode/1.txt</a:t>
            </a:r>
            <a:endParaRPr lang="vi-VN" sz="1200" b="1" i="0" kern="1200" smtClean="0">
              <a:solidFill>
                <a:schemeClr val="tx1"/>
              </a:solidFill>
              <a:effectLst/>
              <a:latin typeface="+mn-lt"/>
              <a:ea typeface="+mn-ea"/>
              <a:cs typeface="+mn-cs"/>
            </a:endParaRPr>
          </a:p>
          <a:p>
            <a:r>
              <a:rPr lang="vi-VN" sz="1200" kern="1200" smtClean="0">
                <a:solidFill>
                  <a:schemeClr val="tx1"/>
                </a:solidFill>
                <a:effectLst/>
                <a:latin typeface="+mn-lt"/>
                <a:ea typeface="+mn-ea"/>
                <a:cs typeface="+mn-cs"/>
              </a:rPr>
              <a:t>scp [OPTION] [user_src@]src_host:]src_file [user@]desk_host:]des_file</a:t>
            </a:r>
            <a:endParaRPr lang="en-US" sz="1200" kern="1200" smtClean="0">
              <a:solidFill>
                <a:schemeClr val="tx1"/>
              </a:solidFill>
              <a:effectLst/>
              <a:latin typeface="+mn-lt"/>
              <a:ea typeface="+mn-ea"/>
              <a:cs typeface="+mn-cs"/>
            </a:endParaRPr>
          </a:p>
          <a:p>
            <a:r>
              <a:rPr lang="en-US" sz="1200" b="1" kern="1200" smtClean="0">
                <a:solidFill>
                  <a:schemeClr val="tx1"/>
                </a:solidFill>
                <a:effectLst/>
                <a:latin typeface="+mn-lt"/>
                <a:ea typeface="+mn-ea"/>
                <a:cs typeface="+mn-cs"/>
              </a:rPr>
              <a:t>Nguồn</a:t>
            </a:r>
            <a:r>
              <a:rPr lang="en-US" sz="1200" kern="1200" smtClean="0">
                <a:solidFill>
                  <a:schemeClr val="tx1"/>
                </a:solidFill>
                <a:effectLst/>
                <a:latin typeface="+mn-lt"/>
                <a:ea typeface="+mn-ea"/>
                <a:cs typeface="+mn-cs"/>
              </a:rPr>
              <a:t>:</a:t>
            </a:r>
            <a:r>
              <a:rPr lang="en-US" sz="1200" kern="1200" baseline="0" smtClean="0">
                <a:solidFill>
                  <a:schemeClr val="tx1"/>
                </a:solidFill>
                <a:effectLst/>
                <a:latin typeface="+mn-lt"/>
                <a:ea typeface="+mn-ea"/>
                <a:cs typeface="+mn-cs"/>
              </a:rPr>
              <a:t> </a:t>
            </a:r>
            <a:r>
              <a:rPr lang="en-US" smtClean="0">
                <a:hlinkClick r:id="rId3"/>
              </a:rPr>
              <a:t>https://xuanthulab.net/lenh-scp-copy-file-va-thu-muc-tu-server-ve-may-local-va-nguoc-lai.html</a:t>
            </a:r>
            <a:endParaRPr lang="en-US" smtClean="0"/>
          </a:p>
          <a:p>
            <a:endParaRPr lang="en-US" smtClean="0"/>
          </a:p>
          <a:p>
            <a:endParaRPr lang="en-US" smtClean="0"/>
          </a:p>
          <a:p>
            <a:r>
              <a:rPr lang="en-US" sz="1200" b="1" i="0" kern="1200" smtClean="0">
                <a:solidFill>
                  <a:schemeClr val="tx1"/>
                </a:solidFill>
                <a:effectLst/>
                <a:latin typeface="+mn-lt"/>
                <a:ea typeface="+mn-ea"/>
                <a:cs typeface="+mn-cs"/>
              </a:rPr>
              <a:t>Ngoài</a:t>
            </a:r>
            <a:r>
              <a:rPr lang="en-US" sz="1200" b="1" i="0" kern="1200" baseline="0" smtClean="0">
                <a:solidFill>
                  <a:schemeClr val="tx1"/>
                </a:solidFill>
                <a:effectLst/>
                <a:latin typeface="+mn-lt"/>
                <a:ea typeface="+mn-ea"/>
                <a:cs typeface="+mn-cs"/>
              </a:rPr>
              <a:t> SCP, SFTP, FTPS, FTP, </a:t>
            </a:r>
          </a:p>
          <a:p>
            <a:r>
              <a:rPr lang="en-US" sz="1200" b="0" i="0" kern="1200" baseline="0" smtClean="0">
                <a:solidFill>
                  <a:schemeClr val="tx1"/>
                </a:solidFill>
                <a:effectLst/>
                <a:latin typeface="+mn-lt"/>
                <a:ea typeface="+mn-ea"/>
                <a:cs typeface="+mn-cs"/>
              </a:rPr>
              <a:t>thì </a:t>
            </a:r>
            <a:r>
              <a:rPr lang="vi-VN" sz="1200" b="1" i="0" kern="1200" smtClean="0">
                <a:solidFill>
                  <a:schemeClr val="tx1"/>
                </a:solidFill>
                <a:effectLst/>
                <a:latin typeface="+mn-lt"/>
                <a:ea typeface="+mn-ea"/>
                <a:cs typeface="+mn-cs"/>
              </a:rPr>
              <a:t>SMB</a:t>
            </a:r>
            <a:r>
              <a:rPr lang="en-US" sz="1200" b="1" i="0" kern="1200" smtClean="0">
                <a:solidFill>
                  <a:schemeClr val="tx1"/>
                </a:solidFill>
                <a:effectLst/>
                <a:latin typeface="+mn-lt"/>
                <a:ea typeface="+mn-ea"/>
                <a:cs typeface="+mn-cs"/>
              </a:rPr>
              <a:t> (Small – Medium-sized</a:t>
            </a:r>
            <a:r>
              <a:rPr lang="en-US" sz="1200" b="1" i="0" kern="1200" baseline="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 Business) – tầng ứng</a:t>
            </a:r>
            <a:r>
              <a:rPr lang="en-US" sz="1200" b="1" i="0" kern="1200" baseline="0" smtClean="0">
                <a:solidFill>
                  <a:schemeClr val="tx1"/>
                </a:solidFill>
                <a:effectLst/>
                <a:latin typeface="+mn-lt"/>
                <a:ea typeface="+mn-ea"/>
                <a:cs typeface="+mn-cs"/>
              </a:rPr>
              <a:t> dụng</a:t>
            </a:r>
            <a:r>
              <a:rPr lang="vi-VN" sz="1200" b="1"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là một giao thức chia sẻ file khá phổ biến khi bạn dùng Windows. Gần như mặc định khi dùng các nền tảng Windows 7/8/10 khi chia sẻ file thì bạn sẽ đụng đến giao thức này</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(Được</a:t>
            </a:r>
            <a:r>
              <a:rPr lang="en-US" sz="1200" b="0" i="0" kern="1200" baseline="0" smtClean="0">
                <a:solidFill>
                  <a:schemeClr val="tx1"/>
                </a:solidFill>
                <a:effectLst/>
                <a:latin typeface="+mn-lt"/>
                <a:ea typeface="+mn-ea"/>
                <a:cs typeface="+mn-cs"/>
              </a:rPr>
              <a:t> sử dụng cho các HĐH của Microsoft &amp; IBM, do IBM đưa ra năm 1984)</a:t>
            </a:r>
          </a:p>
          <a:p>
            <a:r>
              <a:rPr lang="vi-VN" sz="1200" b="0" i="0" kern="1200" smtClean="0">
                <a:solidFill>
                  <a:schemeClr val="tx1"/>
                </a:solidFill>
                <a:effectLst/>
                <a:latin typeface="+mn-lt"/>
                <a:ea typeface="+mn-ea"/>
                <a:cs typeface="+mn-cs"/>
              </a:rPr>
              <a:t>iện tại Microsoft đặt lại tên cho </a:t>
            </a:r>
            <a:r>
              <a:rPr lang="vi-VN" sz="1200" b="1" i="0" kern="1200" smtClean="0">
                <a:solidFill>
                  <a:schemeClr val="tx1"/>
                </a:solidFill>
                <a:effectLst/>
                <a:latin typeface="+mn-lt"/>
                <a:ea typeface="+mn-ea"/>
                <a:cs typeface="+mn-cs"/>
              </a:rPr>
              <a:t>SMB là CIFS(Common Internet File Sharing)</a:t>
            </a:r>
            <a:r>
              <a:rPr lang="vi-VN" sz="1200" b="0" i="0" kern="1200" smtClean="0">
                <a:solidFill>
                  <a:schemeClr val="tx1"/>
                </a:solidFill>
                <a:effectLst/>
                <a:latin typeface="+mn-lt"/>
                <a:ea typeface="+mn-ea"/>
                <a:cs typeface="+mn-cs"/>
              </a:rPr>
              <a:t> hệ thống chia sẻ file phổ biến trên Internet. </a:t>
            </a:r>
            <a:endParaRPr lang="en-US" sz="1200" b="0" i="0" kern="1200" smtClean="0">
              <a:solidFill>
                <a:schemeClr val="tx1"/>
              </a:solidFill>
              <a:effectLst/>
              <a:latin typeface="+mn-lt"/>
              <a:ea typeface="+mn-ea"/>
              <a:cs typeface="+mn-cs"/>
            </a:endParaRPr>
          </a:p>
          <a:p>
            <a:r>
              <a:rPr lang="en-US" sz="1200" b="0" i="0" kern="1200" baseline="0" smtClean="0">
                <a:solidFill>
                  <a:schemeClr val="tx1"/>
                </a:solidFill>
                <a:effectLst/>
                <a:latin typeface="+mn-lt"/>
                <a:ea typeface="+mn-ea"/>
                <a:cs typeface="+mn-cs"/>
              </a:rPr>
              <a:t>  + Có Xác thực file và thư mục được chia sẻ</a:t>
            </a:r>
          </a:p>
          <a:p>
            <a:r>
              <a:rPr lang="en-US" sz="1200" b="0" i="0" kern="1200" baseline="0" smtClean="0">
                <a:solidFill>
                  <a:schemeClr val="tx1"/>
                </a:solidFill>
                <a:effectLst/>
                <a:latin typeface="+mn-lt"/>
                <a:ea typeface="+mn-ea"/>
                <a:cs typeface="+mn-cs"/>
              </a:rPr>
              <a:t>  + Hỗ trợ in qua mạng </a:t>
            </a:r>
          </a:p>
          <a:p>
            <a:r>
              <a:rPr lang="en-US" sz="1200" b="0" i="0" kern="1200" baseline="0" smtClean="0">
                <a:solidFill>
                  <a:schemeClr val="tx1"/>
                </a:solidFill>
                <a:effectLst/>
                <a:latin typeface="+mn-lt"/>
                <a:ea typeface="+mn-ea"/>
                <a:cs typeface="+mn-cs"/>
              </a:rPr>
              <a:t>…</a:t>
            </a:r>
          </a:p>
          <a:p>
            <a:r>
              <a:rPr lang="vi-VN" sz="1200" b="0" i="0" kern="1200" smtClean="0">
                <a:solidFill>
                  <a:schemeClr val="tx1"/>
                </a:solidFill>
                <a:effectLst/>
                <a:latin typeface="+mn-lt"/>
                <a:ea typeface="+mn-ea"/>
                <a:cs typeface="+mn-cs"/>
              </a:rPr>
              <a:t>Microsoft sử dụng </a:t>
            </a:r>
            <a:r>
              <a:rPr lang="vi-VN" sz="1200" b="1" i="0" kern="1200" smtClean="0">
                <a:solidFill>
                  <a:schemeClr val="tx1"/>
                </a:solidFill>
                <a:effectLst/>
                <a:latin typeface="+mn-lt"/>
                <a:ea typeface="+mn-ea"/>
                <a:cs typeface="+mn-cs"/>
              </a:rPr>
              <a:t>SMB </a:t>
            </a:r>
            <a:r>
              <a:rPr lang="vi-VN" sz="1200" b="0" i="0" kern="1200" smtClean="0">
                <a:solidFill>
                  <a:schemeClr val="tx1"/>
                </a:solidFill>
                <a:effectLst/>
                <a:latin typeface="+mn-lt"/>
                <a:ea typeface="+mn-ea"/>
                <a:cs typeface="+mn-cs"/>
              </a:rPr>
              <a:t>cùng với </a:t>
            </a:r>
            <a:r>
              <a:rPr lang="vi-VN" sz="1200" b="1" i="0" kern="1200" smtClean="0">
                <a:solidFill>
                  <a:schemeClr val="tx1"/>
                </a:solidFill>
                <a:effectLst/>
                <a:latin typeface="+mn-lt"/>
                <a:ea typeface="+mn-ea"/>
                <a:cs typeface="+mn-cs"/>
              </a:rPr>
              <a:t>giao thức xác thực NTLM </a:t>
            </a:r>
            <a:r>
              <a:rPr lang="vi-VN" sz="1200" b="0" i="0" kern="1200" smtClean="0">
                <a:solidFill>
                  <a:schemeClr val="tx1"/>
                </a:solidFill>
                <a:effectLst/>
                <a:latin typeface="+mn-lt"/>
                <a:ea typeface="+mn-ea"/>
                <a:cs typeface="+mn-cs"/>
              </a:rPr>
              <a:t>để cung cấp dịch vụ gọi là chia sẻ file và máy in ở mức user. </a:t>
            </a:r>
            <a:endParaRPr lang="en-US" sz="1200" b="0" i="0" kern="1200" baseline="0" smtClean="0">
              <a:solidFill>
                <a:schemeClr val="tx1"/>
              </a:solidFill>
              <a:effectLst/>
              <a:latin typeface="+mn-lt"/>
              <a:ea typeface="+mn-ea"/>
              <a:cs typeface="+mn-cs"/>
            </a:endParaRPr>
          </a:p>
          <a:p>
            <a:endParaRPr lang="en-US" b="0" smtClean="0"/>
          </a:p>
          <a:p>
            <a:r>
              <a:rPr lang="en-US" b="0" smtClean="0"/>
              <a:t>Nguồn:</a:t>
            </a:r>
            <a:r>
              <a:rPr lang="en-US" b="0" baseline="0" smtClean="0"/>
              <a:t> </a:t>
            </a:r>
            <a:r>
              <a:rPr lang="en-US" smtClean="0">
                <a:hlinkClick r:id="rId4"/>
              </a:rPr>
              <a:t>https://webdoctor.vn/smb-la-gi-su-tien-ich-cua-smb-lieu-co-phai-la-con-dao-hai-luoi/</a:t>
            </a:r>
            <a:endParaRPr lang="en-US" smtClean="0"/>
          </a:p>
          <a:p>
            <a:endParaRPr lang="en-US" b="0" smtClean="0"/>
          </a:p>
          <a:p>
            <a:r>
              <a:rPr lang="en-US" b="0" smtClean="0"/>
              <a:t>Giao thức</a:t>
            </a:r>
            <a:r>
              <a:rPr lang="en-US" b="0" baseline="0" smtClean="0"/>
              <a:t> xác thực NTLM (</a:t>
            </a:r>
            <a:r>
              <a:rPr lang="en-US" sz="1200" b="0" i="0" kern="1200" smtClean="0">
                <a:solidFill>
                  <a:schemeClr val="tx1"/>
                </a:solidFill>
                <a:effectLst/>
                <a:latin typeface="+mn-lt"/>
                <a:ea typeface="+mn-ea"/>
                <a:cs typeface="+mn-cs"/>
              </a:rPr>
              <a:t>NT LAN Manager):</a:t>
            </a:r>
            <a:br>
              <a:rPr lang="en-US" sz="1200" b="0" i="0" kern="1200" smtClean="0">
                <a:solidFill>
                  <a:schemeClr val="tx1"/>
                </a:solidFill>
                <a:effectLst/>
                <a:latin typeface="+mn-lt"/>
                <a:ea typeface="+mn-ea"/>
                <a:cs typeface="+mn-cs"/>
              </a:rPr>
            </a:br>
            <a:r>
              <a:rPr lang="vi-VN" sz="1200" b="0" i="0" kern="1200" smtClean="0">
                <a:solidFill>
                  <a:schemeClr val="tx1"/>
                </a:solidFill>
                <a:effectLst/>
                <a:latin typeface="+mn-lt"/>
                <a:ea typeface="+mn-ea"/>
                <a:cs typeface="+mn-cs"/>
              </a:rPr>
              <a:t>Mật khẩu lưu trữ trong cơ sở dữ liệu tài khoản</a:t>
            </a:r>
          </a:p>
          <a:p>
            <a:r>
              <a:rPr lang="vi-VN" sz="1200" b="0" i="0" kern="1200" smtClean="0">
                <a:solidFill>
                  <a:schemeClr val="tx1"/>
                </a:solidFill>
                <a:effectLst/>
                <a:latin typeface="+mn-lt"/>
                <a:ea typeface="+mn-ea"/>
                <a:cs typeface="+mn-cs"/>
              </a:rPr>
              <a:t>Xác thực người dùng bằng cách sử dụng xác thực MSV1_0 gói</a:t>
            </a:r>
          </a:p>
          <a:p>
            <a:endParaRPr lang="en-US" b="0"/>
          </a:p>
        </p:txBody>
      </p:sp>
      <p:sp>
        <p:nvSpPr>
          <p:cNvPr id="4" name="Slide Number Placeholder 3"/>
          <p:cNvSpPr>
            <a:spLocks noGrp="1"/>
          </p:cNvSpPr>
          <p:nvPr>
            <p:ph type="sldNum" sz="quarter" idx="10"/>
          </p:nvPr>
        </p:nvSpPr>
        <p:spPr/>
        <p:txBody>
          <a:bodyPr/>
          <a:lstStyle/>
          <a:p>
            <a:fld id="{391F8C0C-5812-497D-B352-B5908CC200C0}" type="slidenum">
              <a:rPr lang="ru-RU" smtClean="0"/>
              <a:t>50</a:t>
            </a:fld>
            <a:endParaRPr lang="ru-RU"/>
          </a:p>
        </p:txBody>
      </p:sp>
    </p:spTree>
    <p:extLst>
      <p:ext uri="{BB962C8B-B14F-4D97-AF65-F5344CB8AC3E}">
        <p14:creationId xmlns:p14="http://schemas.microsoft.com/office/powerpoint/2010/main" val="1449406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Kích</a:t>
            </a:r>
            <a:r>
              <a:rPr lang="vi-VN" baseline="0" smtClean="0"/>
              <a:t> thước của các trường được quy định tại Mục 6 "</a:t>
            </a:r>
            <a:r>
              <a:rPr lang="en-US" smtClean="0"/>
              <a:t>Binary Packet Protocol</a:t>
            </a:r>
            <a:r>
              <a:rPr lang="vi-VN" smtClean="0"/>
              <a:t>"</a:t>
            </a:r>
            <a:r>
              <a:rPr lang="vi-VN" baseline="0" smtClean="0"/>
              <a:t> của RFC 4253.</a:t>
            </a:r>
            <a:endParaRPr lang="en-US" baseline="0" smtClean="0"/>
          </a:p>
          <a:p>
            <a:endParaRPr lang="en-US" baseline="0" smtClean="0"/>
          </a:p>
          <a:p>
            <a:r>
              <a:rPr lang="en-US" baseline="0" smtClean="0"/>
              <a:t>SSH-Trans: Xác thực server, trao đổi khóa, đảm bảo bí mật, toàn vẹn cho gói tin, nén dữ liệu, …</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53</a:t>
            </a:fld>
            <a:endParaRPr lang="ru-RU"/>
          </a:p>
        </p:txBody>
      </p:sp>
    </p:spTree>
    <p:extLst>
      <p:ext uri="{BB962C8B-B14F-4D97-AF65-F5344CB8AC3E}">
        <p14:creationId xmlns:p14="http://schemas.microsoft.com/office/powerpoint/2010/main" val="10584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7</a:t>
            </a:fld>
            <a:endParaRPr lang="ru-RU"/>
          </a:p>
        </p:txBody>
      </p:sp>
    </p:spTree>
    <p:extLst>
      <p:ext uri="{BB962C8B-B14F-4D97-AF65-F5344CB8AC3E}">
        <p14:creationId xmlns:p14="http://schemas.microsoft.com/office/powerpoint/2010/main" val="24564471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mtClean="0"/>
              <a:t>Chi tiết</a:t>
            </a:r>
            <a:r>
              <a:rPr lang="vi-VN" baseline="0" smtClean="0"/>
              <a:t> về trao đổi khóa, xác thực server: https://www.cisco.com/c/en/us/about/press/internet-protocol-journal/back-issues/table-contents-46/124-ssh.html</a:t>
            </a:r>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58</a:t>
            </a:fld>
            <a:endParaRPr lang="ru-RU"/>
          </a:p>
        </p:txBody>
      </p:sp>
    </p:spTree>
    <p:extLst>
      <p:ext uri="{BB962C8B-B14F-4D97-AF65-F5344CB8AC3E}">
        <p14:creationId xmlns:p14="http://schemas.microsoft.com/office/powerpoint/2010/main" val="10702929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59</a:t>
            </a:fld>
            <a:endParaRPr lang="ru-RU"/>
          </a:p>
        </p:txBody>
      </p:sp>
    </p:spTree>
    <p:extLst>
      <p:ext uri="{BB962C8B-B14F-4D97-AF65-F5344CB8AC3E}">
        <p14:creationId xmlns:p14="http://schemas.microsoft.com/office/powerpoint/2010/main" val="1301838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60</a:t>
            </a:fld>
            <a:endParaRPr lang="ru-RU"/>
          </a:p>
        </p:txBody>
      </p:sp>
    </p:spTree>
    <p:extLst>
      <p:ext uri="{BB962C8B-B14F-4D97-AF65-F5344CB8AC3E}">
        <p14:creationId xmlns:p14="http://schemas.microsoft.com/office/powerpoint/2010/main" val="32033603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Client đã</a:t>
            </a:r>
            <a:r>
              <a:rPr lang="en-US" baseline="0" smtClean="0"/>
              <a:t> có các </a:t>
            </a:r>
            <a:r>
              <a:rPr lang="en-US" smtClean="0"/>
              <a:t>Chứng</a:t>
            </a:r>
            <a:r>
              <a:rPr lang="en-US" baseline="0" smtClean="0"/>
              <a:t> thư số của Server (chứa các public key tin cậy của server)</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61</a:t>
            </a:fld>
            <a:endParaRPr lang="ru-RU"/>
          </a:p>
        </p:txBody>
      </p:sp>
    </p:spTree>
    <p:extLst>
      <p:ext uri="{BB962C8B-B14F-4D97-AF65-F5344CB8AC3E}">
        <p14:creationId xmlns:p14="http://schemas.microsoft.com/office/powerpoint/2010/main" val="29437310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smtClean="0"/>
              <a:t>g</a:t>
            </a:r>
            <a:r>
              <a:rPr lang="en-US" baseline="0" smtClean="0"/>
              <a:t>: phần tử nguyên thủy của Zp*, p – số nguyên tố lớn, x, y là các giá trị bí mật; g, p: công khai</a:t>
            </a:r>
          </a:p>
          <a:p>
            <a:pPr marL="171450" indent="-171450">
              <a:buFont typeface="Wingdings" panose="05000000000000000000" pitchFamily="2" charset="2"/>
              <a:buChar char="§"/>
            </a:pPr>
            <a:r>
              <a:rPr lang="en-US" smtClean="0"/>
              <a:t>H= băm</a:t>
            </a:r>
            <a:r>
              <a:rPr lang="en-US" baseline="0" smtClean="0"/>
              <a:t> tất cả các thông điệp đã gửi ở phía trước + với e, f, K</a:t>
            </a:r>
            <a:endParaRPr lang="en-US" smtClean="0"/>
          </a:p>
          <a:p>
            <a:pPr marL="171450" indent="-171450">
              <a:buFont typeface="Wingdings" panose="05000000000000000000" pitchFamily="2" charset="2"/>
              <a:buChar char="§"/>
            </a:pPr>
            <a:endParaRPr lang="en-US" smtClean="0"/>
          </a:p>
          <a:p>
            <a:pPr marL="171450" indent="-171450">
              <a:buFont typeface="Wingdings" panose="05000000000000000000" pitchFamily="2" charset="2"/>
              <a:buChar char="§"/>
            </a:pPr>
            <a:r>
              <a:rPr lang="vi-VN" smtClean="0"/>
              <a:t>Ký</a:t>
            </a:r>
            <a:r>
              <a:rPr lang="vi-VN" baseline="0" smtClean="0"/>
              <a:t> hiệu trên hình này: phía trên mũi tên là thông điệp được truyền đi, phía dưới mũi tên là giải thích cách tính ra thông điệp (và một số thao tác mà bên gửi thực hiện)</a:t>
            </a:r>
          </a:p>
          <a:p>
            <a:pPr marL="171450" indent="-171450">
              <a:buFont typeface="Wingdings" panose="05000000000000000000" pitchFamily="2" charset="2"/>
              <a:buChar char="§"/>
            </a:pPr>
            <a:r>
              <a:rPr lang="vi-VN" baseline="0" smtClean="0"/>
              <a:t>Việc ký lên H có thể kéo theo việc sử dụng một hàm băm nào đó khác với hàm băm để tính ra H</a:t>
            </a:r>
            <a:br>
              <a:rPr lang="vi-VN" baseline="0" smtClean="0"/>
            </a:br>
            <a:r>
              <a:rPr lang="vi-VN" baseline="0" smtClean="0"/>
              <a:t>[https://www.cisco.com/c/en/us/about/press/internet-protocol-journal/back-issues/table-contents-46/124-ssh.html]</a:t>
            </a:r>
          </a:p>
          <a:p>
            <a:pPr marL="171450" indent="-171450">
              <a:buFont typeface="Wingdings" panose="05000000000000000000" pitchFamily="2" charset="2"/>
              <a:buChar char="§"/>
            </a:pPr>
            <a:r>
              <a:rPr lang="vi-VN" baseline="0" smtClean="0"/>
              <a:t>Ver(Ks) có nghĩa là client phải kiểm tra tính tin cậy của Ks, ví dụ, nó có nằm trong danh sách các khóa công khai của các SSH Server được tin cậy hay không.</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62</a:t>
            </a:fld>
            <a:endParaRPr lang="ru-RU"/>
          </a:p>
        </p:txBody>
      </p:sp>
    </p:spTree>
    <p:extLst>
      <p:ext uri="{BB962C8B-B14F-4D97-AF65-F5344CB8AC3E}">
        <p14:creationId xmlns:p14="http://schemas.microsoft.com/office/powerpoint/2010/main" val="14868724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vi-VN" smtClean="0"/>
              <a:t>Các</a:t>
            </a:r>
            <a:r>
              <a:rPr lang="vi-VN" baseline="0" smtClean="0"/>
              <a:t> kiểu dữ liệu: byte, uint32, string,... được định nghĩa tại Mục </a:t>
            </a:r>
            <a:r>
              <a:rPr lang="en-US" smtClean="0"/>
              <a:t>5.  Data Type Representations Used in the SSH Protocols</a:t>
            </a:r>
            <a:r>
              <a:rPr lang="vi-VN" smtClean="0"/>
              <a:t> của</a:t>
            </a:r>
            <a:r>
              <a:rPr lang="vi-VN" baseline="0" smtClean="0"/>
              <a:t> RFC 4251: </a:t>
            </a:r>
            <a:r>
              <a:rPr lang="en-US" sz="1200" kern="1200" smtClean="0">
                <a:solidFill>
                  <a:schemeClr val="tx1"/>
                </a:solidFill>
                <a:effectLst/>
                <a:latin typeface="+mn-lt"/>
                <a:ea typeface="+mn-ea"/>
                <a:cs typeface="+mn-cs"/>
              </a:rPr>
              <a:t>SSH Protocol Architecture</a:t>
            </a:r>
            <a:r>
              <a:rPr lang="vi-VN" sz="1200" kern="1200" smtClean="0">
                <a:solidFill>
                  <a:schemeClr val="tx1"/>
                </a:solidFill>
                <a:effectLst/>
                <a:latin typeface="+mn-lt"/>
                <a:ea typeface="+mn-ea"/>
                <a:cs typeface="+mn-cs"/>
              </a:rPr>
              <a:t>.</a:t>
            </a:r>
            <a:endParaRPr lang="en-US" smtClean="0"/>
          </a:p>
          <a:p>
            <a:pPr marL="171450" indent="-171450">
              <a:buFont typeface="Arial" panose="020B0604020202020204" pitchFamily="34" charset="0"/>
              <a:buChar char="•"/>
            </a:pPr>
            <a:r>
              <a:rPr lang="vi-VN" b="1" smtClean="0"/>
              <a:t>user</a:t>
            </a:r>
            <a:r>
              <a:rPr lang="vi-VN" b="1" baseline="0" smtClean="0"/>
              <a:t> name</a:t>
            </a:r>
            <a:r>
              <a:rPr lang="vi-VN" baseline="0" smtClean="0"/>
              <a:t>: </a:t>
            </a:r>
            <a:r>
              <a:rPr lang="en-US" baseline="0" smtClean="0"/>
              <a:t>the authorization identity the client is claiming</a:t>
            </a:r>
            <a:endParaRPr lang="vi-VN" baseline="0" smtClean="0"/>
          </a:p>
          <a:p>
            <a:pPr marL="171450" indent="-171450">
              <a:buFont typeface="Arial" panose="020B0604020202020204" pitchFamily="34" charset="0"/>
              <a:buChar char="•"/>
            </a:pPr>
            <a:r>
              <a:rPr lang="vi-VN" b="1" baseline="0" smtClean="0"/>
              <a:t>service name</a:t>
            </a:r>
            <a:r>
              <a:rPr lang="vi-VN" baseline="0" smtClean="0"/>
              <a:t>: </a:t>
            </a:r>
            <a:r>
              <a:rPr lang="en-US" baseline="0" smtClean="0"/>
              <a:t>the facility to which the client is requesting access (typically the SSH Connection Protocol)</a:t>
            </a:r>
            <a:endParaRPr lang="vi-VN" baseline="0" smtClean="0"/>
          </a:p>
          <a:p>
            <a:pPr marL="171450" indent="-171450">
              <a:buFont typeface="Arial" panose="020B0604020202020204" pitchFamily="34" charset="0"/>
              <a:buChar char="•"/>
            </a:pPr>
            <a:r>
              <a:rPr lang="en-US" b="1" smtClean="0"/>
              <a:t>method name</a:t>
            </a:r>
            <a:r>
              <a:rPr lang="vi-VN" smtClean="0"/>
              <a:t>:</a:t>
            </a:r>
            <a:r>
              <a:rPr lang="en-US" smtClean="0"/>
              <a:t> the authentication method being used in this request</a:t>
            </a:r>
            <a:r>
              <a:rPr lang="vi-VN" smtClean="0"/>
              <a:t>:</a:t>
            </a:r>
            <a:r>
              <a:rPr lang="vi-VN" baseline="0" smtClean="0"/>
              <a:t> "publickey", "password", "hostbased" [Mục 7-9 của RFC 4252]</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65</a:t>
            </a:fld>
            <a:endParaRPr lang="ru-RU"/>
          </a:p>
        </p:txBody>
      </p:sp>
    </p:spTree>
    <p:extLst>
      <p:ext uri="{BB962C8B-B14F-4D97-AF65-F5344CB8AC3E}">
        <p14:creationId xmlns:p14="http://schemas.microsoft.com/office/powerpoint/2010/main" val="1875054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66</a:t>
            </a:fld>
            <a:endParaRPr lang="ru-RU"/>
          </a:p>
        </p:txBody>
      </p:sp>
    </p:spTree>
    <p:extLst>
      <p:ext uri="{BB962C8B-B14F-4D97-AF65-F5344CB8AC3E}">
        <p14:creationId xmlns:p14="http://schemas.microsoft.com/office/powerpoint/2010/main" val="38260465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67</a:t>
            </a:fld>
            <a:endParaRPr lang="ru-RU"/>
          </a:p>
        </p:txBody>
      </p:sp>
    </p:spTree>
    <p:extLst>
      <p:ext uri="{BB962C8B-B14F-4D97-AF65-F5344CB8AC3E}">
        <p14:creationId xmlns:p14="http://schemas.microsoft.com/office/powerpoint/2010/main" val="10398896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68</a:t>
            </a:fld>
            <a:endParaRPr lang="ru-RU"/>
          </a:p>
        </p:txBody>
      </p:sp>
    </p:spTree>
    <p:extLst>
      <p:ext uri="{BB962C8B-B14F-4D97-AF65-F5344CB8AC3E}">
        <p14:creationId xmlns:p14="http://schemas.microsoft.com/office/powerpoint/2010/main" val="183310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b="1" smtClean="0"/>
              <a:t>publickey</a:t>
            </a:r>
            <a:r>
              <a:rPr lang="en-US" smtClean="0"/>
              <a:t>: The details of this method depend on the public-key algorithm chosen. In essence, the client sends a message to the server that contains the client's public key, with the message signed by the client's private key. When the server receives this message, it checks to see whether the supplied key is acceptable for authentication and, if so, it checks to see whether the signature is correct.</a:t>
            </a:r>
          </a:p>
          <a:p>
            <a:pPr marL="171450" indent="-171450">
              <a:buFont typeface="Wingdings" panose="05000000000000000000" pitchFamily="2" charset="2"/>
              <a:buChar char="§"/>
            </a:pPr>
            <a:r>
              <a:rPr lang="en-US" b="1" smtClean="0"/>
              <a:t>password</a:t>
            </a:r>
            <a:r>
              <a:rPr lang="en-US" smtClean="0"/>
              <a:t>: The client sends a message containing a plaintext password, which is protected by encryption by the Transport Layer Protocol.</a:t>
            </a:r>
          </a:p>
          <a:p>
            <a:pPr marL="171450" indent="-171450">
              <a:buFont typeface="Wingdings" panose="05000000000000000000" pitchFamily="2" charset="2"/>
              <a:buChar char="§"/>
            </a:pPr>
            <a:r>
              <a:rPr lang="en-US" b="1" smtClean="0"/>
              <a:t>hostbased</a:t>
            </a:r>
            <a:r>
              <a:rPr lang="en-US" smtClean="0"/>
              <a:t>: Authentication is performed on the client's host rather than the client itself. Thus, a host that supports multiple clients would provide authentication for all its clients. This method works by having the client send a signature created with the private key of the client host. Thus, rather than directly verifying the user's identity, the SSH server verifies the identity of the client host—and then believes the host when it says the user has already authenticated on the client side.</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69</a:t>
            </a:fld>
            <a:endParaRPr lang="ru-RU"/>
          </a:p>
        </p:txBody>
      </p:sp>
    </p:spTree>
    <p:extLst>
      <p:ext uri="{BB962C8B-B14F-4D97-AF65-F5344CB8AC3E}">
        <p14:creationId xmlns:p14="http://schemas.microsoft.com/office/powerpoint/2010/main" val="2975058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smtClean="0"/>
              <a:t> + BEAST</a:t>
            </a:r>
            <a:r>
              <a:rPr lang="en-US" i="1" smtClean="0"/>
              <a:t> (CVE-2011-3389) – 2011 (</a:t>
            </a:r>
            <a:r>
              <a:rPr lang="en-US" b="1" smtClean="0"/>
              <a:t>Browser Exploit Against SSL/TLS</a:t>
            </a:r>
            <a:r>
              <a:rPr lang="en-US" i="1" smtClean="0"/>
              <a:t>):</a:t>
            </a:r>
            <a:endParaRPr lang="en-US" b="1" i="1" smtClean="0"/>
          </a:p>
          <a:p>
            <a:r>
              <a:rPr lang="en-US" smtClean="0"/>
              <a:t>SSL 3.0 và TLS 1.0</a:t>
            </a:r>
          </a:p>
          <a:p>
            <a:r>
              <a:rPr lang="en-US" smtClean="0"/>
              <a:t>(mã hóa CBC)</a:t>
            </a:r>
          </a:p>
          <a:p>
            <a:pPr lvl="0"/>
            <a:r>
              <a:rPr lang="en-US" smtClean="0"/>
              <a:t>Nên sử dụng TLS 1.1, 1.2</a:t>
            </a:r>
          </a:p>
          <a:p>
            <a:r>
              <a:rPr lang="en-US" b="1" i="1" smtClean="0"/>
              <a:t>+ CRIME </a:t>
            </a:r>
            <a:r>
              <a:rPr lang="en-US" i="1" smtClean="0"/>
              <a:t>(CVE-2012-4929) – 2012 (</a:t>
            </a:r>
            <a:r>
              <a:rPr lang="en-US" b="1" smtClean="0"/>
              <a:t>Compression Ratio Info-leak Made Easy</a:t>
            </a:r>
            <a:r>
              <a:rPr lang="en-US" i="1" smtClean="0"/>
              <a:t>)</a:t>
            </a:r>
            <a:endParaRPr lang="en-US" b="1" i="1" smtClean="0"/>
          </a:p>
          <a:p>
            <a:r>
              <a:rPr lang="en-US" smtClean="0"/>
              <a:t>Là một điểm yếu trong quá trình nén của TLS (TLS 1.0, 1.1, 1.2)</a:t>
            </a:r>
          </a:p>
          <a:p>
            <a:pPr lvl="0"/>
            <a:r>
              <a:rPr lang="en-US" smtClean="0"/>
              <a:t>Nâng cấp trình duyệt lên phiên bản mới nhất</a:t>
            </a:r>
          </a:p>
          <a:p>
            <a:r>
              <a:rPr lang="en-US" smtClean="0"/>
              <a:t> </a:t>
            </a:r>
          </a:p>
          <a:p>
            <a:r>
              <a:rPr lang="en-US" b="1" i="1" smtClean="0"/>
              <a:t>+ BREACH</a:t>
            </a:r>
            <a:r>
              <a:rPr lang="en-US" i="1" smtClean="0"/>
              <a:t> (CVE-2013-3587) – 2013 (</a:t>
            </a:r>
            <a:r>
              <a:rPr lang="en-US" b="1" smtClean="0"/>
              <a:t>Browser Reconnaissance and Exfiltration via Adaptive Compression of Hypertext</a:t>
            </a:r>
            <a:r>
              <a:rPr lang="en-US" i="1" smtClean="0"/>
              <a:t>)</a:t>
            </a:r>
            <a:endParaRPr lang="en-US" b="1" i="1" smtClean="0"/>
          </a:p>
          <a:p>
            <a:r>
              <a:rPr lang="en-US" smtClean="0"/>
              <a:t>Vào TLS</a:t>
            </a:r>
          </a:p>
          <a:p>
            <a:r>
              <a:rPr lang="en-US" smtClean="0"/>
              <a:t>Gần giống CRIME tuy nhiên dựa trên điểm yếu là quá trình nén của HTTP</a:t>
            </a:r>
          </a:p>
          <a:p>
            <a:pPr lvl="0"/>
            <a:r>
              <a:rPr lang="en-US" smtClean="0"/>
              <a:t>Bỏ phương thức nén trong HTTP, …</a:t>
            </a:r>
          </a:p>
          <a:p>
            <a:r>
              <a:rPr lang="en-US" smtClean="0"/>
              <a:t> </a:t>
            </a:r>
          </a:p>
          <a:p>
            <a:r>
              <a:rPr lang="en-US" b="1" i="1" smtClean="0"/>
              <a:t>+ POODLE</a:t>
            </a:r>
            <a:r>
              <a:rPr lang="en-US" i="1" smtClean="0"/>
              <a:t> (CVE-2014-3566) - 2014 </a:t>
            </a:r>
            <a:r>
              <a:rPr lang="en-US" b="1" i="1" smtClean="0"/>
              <a:t> </a:t>
            </a:r>
            <a:r>
              <a:rPr lang="en-US" b="1" i="1" u="sng" smtClean="0">
                <a:hlinkClick r:id="rId3"/>
              </a:rPr>
              <a:t>Padding Oracle On Downgraded Legacy Encryption (POODLE)</a:t>
            </a:r>
            <a:r>
              <a:rPr lang="en-US" b="1" i="1" smtClean="0"/>
              <a:t> – 2014 =&gt; SSL 3.0</a:t>
            </a:r>
          </a:p>
          <a:p>
            <a:r>
              <a:rPr lang="en-US" b="1" i="1" smtClean="0"/>
              <a:t>+  </a:t>
            </a:r>
            <a:r>
              <a:rPr lang="en-US" sz="1600" b="1" i="1" smtClean="0"/>
              <a:t>Heartbleed</a:t>
            </a:r>
            <a:r>
              <a:rPr lang="en-US" i="1" smtClean="0"/>
              <a:t> (CVE-2014-0160) -2014</a:t>
            </a:r>
            <a:endParaRPr lang="en-US" b="1" i="1" smtClean="0"/>
          </a:p>
          <a:p>
            <a:pPr lvl="0"/>
            <a:r>
              <a:rPr lang="en-US" smtClean="0"/>
              <a:t>OpenSSL, TLS</a:t>
            </a:r>
          </a:p>
          <a:p>
            <a:pPr lvl="0"/>
            <a:r>
              <a:rPr lang="en-US" smtClean="0"/>
              <a:t>Ngăn chặn bằng cách cập nhật phiên bản mới nhất của OpenSSL</a:t>
            </a:r>
          </a:p>
          <a:p>
            <a:r>
              <a:rPr lang="en-US" smtClean="0"/>
              <a:t>+ </a:t>
            </a:r>
            <a:r>
              <a:rPr lang="en-US" b="1" smtClean="0"/>
              <a:t>SWEET32: Birthday attacks against TLS ciphers with 64bit block size (CVE-2016-2183)</a:t>
            </a:r>
          </a:p>
          <a:p>
            <a:r>
              <a:rPr lang="en-US" b="1" smtClean="0"/>
              <a:t>+ROBOT (2017)</a:t>
            </a:r>
            <a:endParaRPr lang="en-US" smtClean="0"/>
          </a:p>
          <a:p>
            <a:r>
              <a:rPr lang="en-US" smtClean="0"/>
              <a:t>Là một lỗ hổng đã tồn tại 19 năm liên quan đến quá trình mã hóa và ký số RSA với khóa riêng trong các máy chủ hỗ trợ bảo mật với giao thức SSL/TLS.</a:t>
            </a:r>
          </a:p>
          <a:p>
            <a:r>
              <a:rPr lang="en-US" smtClean="0"/>
              <a:t>Là điểm yếu cho phép thực hiện giải mã RSA và thực hiện các hoạt động ký với khóa bí mật của một máy chủ TLS</a:t>
            </a:r>
          </a:p>
          <a:p>
            <a:r>
              <a:rPr lang="en-US" smtClean="0"/>
              <a:t>(Tấn công chọn bản mã RSA trong định dạng PKCS#1) </a:t>
            </a:r>
          </a:p>
          <a:p>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19740878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70</a:t>
            </a:fld>
            <a:endParaRPr lang="ru-RU"/>
          </a:p>
        </p:txBody>
      </p:sp>
    </p:spTree>
    <p:extLst>
      <p:ext uri="{BB962C8B-B14F-4D97-AF65-F5344CB8AC3E}">
        <p14:creationId xmlns:p14="http://schemas.microsoft.com/office/powerpoint/2010/main" val="8249786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vi-VN" smtClean="0"/>
              <a:t>Các</a:t>
            </a:r>
            <a:r>
              <a:rPr lang="vi-VN" baseline="0" smtClean="0"/>
              <a:t> kiểu dữ liệu: byte, uint32, string,... được định nghĩa tại Mục </a:t>
            </a:r>
            <a:r>
              <a:rPr lang="en-US" smtClean="0"/>
              <a:t>5.  Data Type Representations Used in the SSH Protocols</a:t>
            </a:r>
            <a:r>
              <a:rPr lang="vi-VN" smtClean="0"/>
              <a:t> của</a:t>
            </a:r>
            <a:r>
              <a:rPr lang="vi-VN" baseline="0" smtClean="0"/>
              <a:t> RFC 4251: </a:t>
            </a:r>
            <a:r>
              <a:rPr lang="en-US" sz="1200" kern="1200" smtClean="0">
                <a:solidFill>
                  <a:schemeClr val="tx1"/>
                </a:solidFill>
                <a:effectLst/>
                <a:latin typeface="+mn-lt"/>
                <a:ea typeface="+mn-ea"/>
                <a:cs typeface="+mn-cs"/>
              </a:rPr>
              <a:t>SSH Protocol Architecture</a:t>
            </a:r>
            <a:r>
              <a:rPr lang="vi-VN" sz="1200" kern="1200" smtClean="0">
                <a:solidFill>
                  <a:schemeClr val="tx1"/>
                </a:solidFill>
                <a:effectLst/>
                <a:latin typeface="+mn-lt"/>
                <a:ea typeface="+mn-ea"/>
                <a:cs typeface="+mn-cs"/>
              </a:rPr>
              <a:t>.</a:t>
            </a:r>
            <a:endParaRPr lang="en-US" smtClean="0"/>
          </a:p>
          <a:p>
            <a:pPr marL="171450" indent="-171450">
              <a:buFont typeface="Wingdings" panose="05000000000000000000" pitchFamily="2" charset="2"/>
              <a:buChar char="§"/>
            </a:pPr>
            <a:r>
              <a:rPr lang="vi-VN" smtClean="0"/>
              <a:t>"AuthenticationFailure"</a:t>
            </a:r>
            <a:r>
              <a:rPr lang="vi-VN" baseline="0" smtClean="0"/>
              <a:t> không có nghĩa là "xác thực thất bại" mà là "xác thực chưa thành công"; nếu trường 'name-list' không rỗng thì có nghĩa là server yêu cầu tiếp tục tiến hành xác thực với một trong các phương thức được chỉ ra trong 'name-list'.</a:t>
            </a:r>
            <a:endParaRPr lang="en-US" baseline="0" smtClean="0"/>
          </a:p>
          <a:p>
            <a:pPr marL="171450" indent="-171450">
              <a:buFont typeface="Wingdings" panose="05000000000000000000" pitchFamily="2" charset="2"/>
              <a:buChar char="§"/>
            </a:pPr>
            <a:endParaRPr lang="en-US" baseline="0" smtClean="0"/>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vi-VN" b="1" smtClean="0"/>
              <a:t>AuthenticationSuccess</a:t>
            </a:r>
            <a:r>
              <a:rPr lang="en-US" b="0" smtClean="0"/>
              <a:t>:</a:t>
            </a:r>
            <a:r>
              <a:rPr lang="en-US" b="0" baseline="0" smtClean="0"/>
              <a:t> trả về xác thực có thành công hay là không?</a:t>
            </a:r>
            <a:endParaRPr lang="vi-VN" b="1" smtClean="0"/>
          </a:p>
        </p:txBody>
      </p:sp>
      <p:sp>
        <p:nvSpPr>
          <p:cNvPr id="4" name="Slide Number Placeholder 3"/>
          <p:cNvSpPr>
            <a:spLocks noGrp="1"/>
          </p:cNvSpPr>
          <p:nvPr>
            <p:ph type="sldNum" sz="quarter" idx="10"/>
          </p:nvPr>
        </p:nvSpPr>
        <p:spPr/>
        <p:txBody>
          <a:bodyPr/>
          <a:lstStyle/>
          <a:p>
            <a:fld id="{391F8C0C-5812-497D-B352-B5908CC200C0}" type="slidenum">
              <a:rPr lang="ru-RU" smtClean="0"/>
              <a:t>71</a:t>
            </a:fld>
            <a:endParaRPr lang="ru-RU"/>
          </a:p>
        </p:txBody>
      </p:sp>
    </p:spTree>
    <p:extLst>
      <p:ext uri="{BB962C8B-B14F-4D97-AF65-F5344CB8AC3E}">
        <p14:creationId xmlns:p14="http://schemas.microsoft.com/office/powerpoint/2010/main" val="41962780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Tư tưởng</a:t>
            </a:r>
            <a:r>
              <a:rPr lang="vi-VN" baseline="0" smtClean="0"/>
              <a:t> xác thực trong SSH như sau:</a:t>
            </a:r>
          </a:p>
          <a:p>
            <a:pPr marL="171450" indent="-171450">
              <a:buFont typeface="Arial" panose="020B0604020202020204" pitchFamily="34" charset="0"/>
              <a:buChar char="•"/>
            </a:pPr>
            <a:r>
              <a:rPr lang="vi-VN" baseline="0" smtClean="0"/>
              <a:t>Nguyên tắc: phía Server quyết định những phương thức xác thực nào được phép sử dụng, phía Client tùy ý chọn một trong các phương thức mà Server cho phép. Cách tiếp cận này cho phép Server thực thi chính sách an toàn cần thiết, nhưng cũng đảm bảo tính linh hoạt, mềm dẻo cho phía Client, giúp cho Client có cơ hội sử dụng phương thức xác thực mà nó có khả năng hỗ trợ hoặc tiện lợi cho người dùng.</a:t>
            </a:r>
          </a:p>
          <a:p>
            <a:pPr marL="171450" indent="-171450">
              <a:buFont typeface="Arial" panose="020B0604020202020204" pitchFamily="34" charset="0"/>
              <a:buChar char="•"/>
            </a:pPr>
            <a:r>
              <a:rPr lang="vi-VN" baseline="0" smtClean="0"/>
              <a:t>Thực thi:</a:t>
            </a:r>
          </a:p>
          <a:p>
            <a:pPr marL="685800" lvl="1" indent="-228600">
              <a:buFont typeface="+mj-lt"/>
              <a:buAutoNum type="arabicPeriod"/>
            </a:pPr>
            <a:r>
              <a:rPr lang="vi-VN" baseline="0" smtClean="0"/>
              <a:t>Client gửi yêu cầu xác thực với phương thức có tên là "none"</a:t>
            </a:r>
          </a:p>
          <a:p>
            <a:pPr marL="685800" lvl="1" indent="-228600">
              <a:buFont typeface="+mj-lt"/>
              <a:buAutoNum type="arabicPeriod"/>
            </a:pPr>
            <a:r>
              <a:rPr lang="vi-VN" baseline="0" smtClean="0"/>
              <a:t>Server gửi lại một danh sách các phương thức xác thực mà nó hỗ trợ</a:t>
            </a:r>
          </a:p>
          <a:p>
            <a:pPr marL="685800" lvl="1" indent="-228600">
              <a:buFont typeface="+mj-lt"/>
              <a:buAutoNum type="arabicPeriod"/>
            </a:pPr>
            <a:r>
              <a:rPr lang="vi-VN" baseline="0" smtClean="0"/>
              <a:t>Client chọn một trong các phương thức mà Server đề xuất để gửi lại yêu cầu xác thực một lần nữa (với các tham số khác thích hợp)</a:t>
            </a:r>
          </a:p>
          <a:p>
            <a:pPr marL="685800" lvl="1" indent="-228600">
              <a:buFont typeface="+mj-lt"/>
              <a:buAutoNum type="arabicPeriod"/>
            </a:pPr>
            <a:r>
              <a:rPr lang="vi-VN" baseline="0" smtClean="0"/>
              <a:t>Server thông báo kết quả xác thực.</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72</a:t>
            </a:fld>
            <a:endParaRPr lang="ru-RU"/>
          </a:p>
        </p:txBody>
      </p:sp>
    </p:spTree>
    <p:extLst>
      <p:ext uri="{BB962C8B-B14F-4D97-AF65-F5344CB8AC3E}">
        <p14:creationId xmlns:p14="http://schemas.microsoft.com/office/powerpoint/2010/main" val="899429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smtClean="0"/>
              <a:t>session</a:t>
            </a:r>
            <a:r>
              <a:rPr lang="en-US" smtClean="0"/>
              <a:t>: Session refers to the remote execution of a program. The program may be a shell, an application such as file transfer or e-mail, a system command, or some built-in subsystem. When a session channel is opened, subsequent requests are used to start the remote program.</a:t>
            </a:r>
          </a:p>
          <a:p>
            <a:pPr marL="171450" indent="-171450">
              <a:buFont typeface="Arial" panose="020B0604020202020204" pitchFamily="34" charset="0"/>
              <a:buChar char="•"/>
            </a:pPr>
            <a:r>
              <a:rPr lang="en-US" b="1" smtClean="0"/>
              <a:t>x11</a:t>
            </a:r>
            <a:r>
              <a:rPr lang="en-US" smtClean="0"/>
              <a:t>: This channel type refers to the X Window System, a computer software system and network protocol that provides a GUI for networked computers. X allows applications to run on a network server but be displayed on a desktop machine.</a:t>
            </a:r>
          </a:p>
          <a:p>
            <a:pPr marL="171450" indent="-171450">
              <a:buFont typeface="Arial" panose="020B0604020202020204" pitchFamily="34" charset="0"/>
              <a:buChar char="•"/>
            </a:pPr>
            <a:r>
              <a:rPr lang="en-US" b="1" smtClean="0"/>
              <a:t>forwarded-tcpip</a:t>
            </a:r>
            <a:r>
              <a:rPr lang="en-US" smtClean="0"/>
              <a:t>: This channel type is remote port forwarding, as explained subsequently.</a:t>
            </a:r>
          </a:p>
          <a:p>
            <a:pPr marL="171450" indent="-171450">
              <a:buFont typeface="Arial" panose="020B0604020202020204" pitchFamily="34" charset="0"/>
              <a:buChar char="•"/>
            </a:pPr>
            <a:r>
              <a:rPr lang="en-US" b="1" smtClean="0"/>
              <a:t>direct-tcpip</a:t>
            </a:r>
            <a:r>
              <a:rPr lang="en-US" smtClean="0"/>
              <a:t>: This channel type is local port forwarding, as explained subsequently.</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76</a:t>
            </a:fld>
            <a:endParaRPr lang="ru-RU"/>
          </a:p>
        </p:txBody>
      </p:sp>
    </p:spTree>
    <p:extLst>
      <p:ext uri="{BB962C8B-B14F-4D97-AF65-F5344CB8AC3E}">
        <p14:creationId xmlns:p14="http://schemas.microsoft.com/office/powerpoint/2010/main" val="12206364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77</a:t>
            </a:fld>
            <a:endParaRPr lang="ru-RU"/>
          </a:p>
        </p:txBody>
      </p:sp>
    </p:spTree>
    <p:extLst>
      <p:ext uri="{BB962C8B-B14F-4D97-AF65-F5344CB8AC3E}">
        <p14:creationId xmlns:p14="http://schemas.microsoft.com/office/powerpoint/2010/main" val="9399297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78</a:t>
            </a:fld>
            <a:endParaRPr lang="ru-RU"/>
          </a:p>
        </p:txBody>
      </p:sp>
    </p:spTree>
    <p:extLst>
      <p:ext uri="{BB962C8B-B14F-4D97-AF65-F5344CB8AC3E}">
        <p14:creationId xmlns:p14="http://schemas.microsoft.com/office/powerpoint/2010/main" val="12568799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SSH supports two types of port forwarding: local forwarding and remote forwarding. Local forwarding allows the client to set up a "hijacker" process. This process will intercept selected application-level traffic and redirect it from an unsecured TCP connection to a secure SSH tunnel. SSH is configured to listen on selected ports. SSH grabs all traffic using a selected port and sends it through an SSH tunnel. On the other end, the SSH server sends the incoming traffic to the destination port dictated by the client application</a:t>
            </a:r>
            <a:r>
              <a:rPr lang="en-US" baseline="0" smtClean="0"/>
              <a:t> [https://www.cisco.com/c/en/us/about/press/internet-protocol-journal/back-issues/table-contents-46/124-ssh.html]</a:t>
            </a:r>
          </a:p>
          <a:p>
            <a:r>
              <a:rPr lang="vi-VN" baseline="0" smtClean="0"/>
              <a:t>SSH hỗ trợ hai loại chuyển tiếp cổng: chuyển tiếp cục bộ và chuyển tiếp từ xa. Chuyển tiếp cục bộ cho phép khách hàng thiết lập quy trình "không tặc". Quá trình này sẽ </a:t>
            </a:r>
            <a:r>
              <a:rPr lang="vi-VN" b="1" baseline="0" smtClean="0"/>
              <a:t>chặn lưu lượng </a:t>
            </a:r>
            <a:r>
              <a:rPr lang="en-US" b="0" baseline="0" smtClean="0"/>
              <a:t>mức</a:t>
            </a:r>
            <a:r>
              <a:rPr lang="vi-VN" baseline="0" smtClean="0"/>
              <a:t> ứng dụng đã chọn và </a:t>
            </a:r>
            <a:r>
              <a:rPr lang="vi-VN" b="1" baseline="0" smtClean="0"/>
              <a:t>chuyển hướng nó từ kết nối TCP không bảo mật sang đường hầm SSH an toàn</a:t>
            </a:r>
            <a:r>
              <a:rPr lang="vi-VN" baseline="0" smtClean="0"/>
              <a:t>. SSH được cấu hình để nghe trên các cổng được chọn. SSH lấy tất cả lưu lượng truy cập bằng một cổng được chọn và gửi nó qua một đường hầm SSH. Ở đầu bên kia, máy chủ SSH gửi lưu lượng truy cập đến cổng đích được xác định bởi ứng dụng khách [https://www.cisco.com/c/en/us/about/press/iNET-protatio-journal/back- các vấn đề / bảng-nội dung-46/124-ssh.html]</a:t>
            </a:r>
            <a:endParaRPr lang="en-US" baseline="0" smtClean="0"/>
          </a:p>
          <a:p>
            <a:endParaRPr lang="en-US" baseline="0" smtClean="0"/>
          </a:p>
          <a:p>
            <a:r>
              <a:rPr lang="en-US" baseline="0" smtClean="0"/>
              <a:t>Ngoài ra còn một loại nữa là: </a:t>
            </a:r>
          </a:p>
          <a:p>
            <a:r>
              <a:rPr lang="vi-VN" sz="1200" b="0" i="0" kern="1200" smtClean="0">
                <a:solidFill>
                  <a:schemeClr val="tx1"/>
                </a:solidFill>
                <a:effectLst/>
                <a:latin typeface="+mn-lt"/>
                <a:ea typeface="+mn-ea"/>
                <a:cs typeface="+mn-cs"/>
              </a:rPr>
              <a:t>Dynamic port forwarding: tương tự “local port forwarding”, kết nối từ phía SSH client được chuyển tiếp qua SSH server, rồi đến đích tuỳ ý không định trước.</a:t>
            </a:r>
            <a:endParaRPr lang="en-US" sz="1200" b="0" i="0" kern="1200" smtClean="0">
              <a:solidFill>
                <a:schemeClr val="tx1"/>
              </a:solidFill>
              <a:effectLst/>
              <a:latin typeface="+mn-lt"/>
              <a:ea typeface="+mn-ea"/>
              <a:cs typeface="+mn-cs"/>
            </a:endParaRPr>
          </a:p>
          <a:p>
            <a:r>
              <a:rPr lang="en-US" smtClean="0">
                <a:hlinkClick r:id="rId3"/>
              </a:rPr>
              <a:t>https://viblo.asia/p/ssh-port-forwarding-157G5nalvAje</a:t>
            </a:r>
            <a:endParaRPr lang="en-US" baseline="0" smtClean="0"/>
          </a:p>
          <a:p>
            <a:endParaRPr lang="en-US" baseline="0" smtClean="0"/>
          </a:p>
          <a:p>
            <a:endParaRPr lang="en-US" baseline="0" smtClean="0"/>
          </a:p>
          <a:p>
            <a:r>
              <a:rPr lang="en-US" baseline="0" smtClean="0"/>
              <a:t>Other resources:</a:t>
            </a:r>
          </a:p>
          <a:p>
            <a:pPr marL="171450" indent="-171450">
              <a:buFont typeface="Wingdings" panose="05000000000000000000" pitchFamily="2" charset="2"/>
              <a:buChar char="§"/>
            </a:pPr>
            <a:r>
              <a:rPr lang="en-US" smtClean="0"/>
              <a:t>Google:</a:t>
            </a:r>
            <a:r>
              <a:rPr lang="en-US" baseline="0" smtClean="0"/>
              <a:t> SSH Port Forwarding Labs</a:t>
            </a:r>
            <a:endParaRPr lang="en-US" smtClean="0"/>
          </a:p>
          <a:p>
            <a:pPr marL="171450" indent="-171450">
              <a:buFont typeface="Wingdings" panose="05000000000000000000" pitchFamily="2" charset="2"/>
              <a:buChar char="§"/>
            </a:pPr>
            <a:r>
              <a:rPr lang="en-US" smtClean="0"/>
              <a:t>https://dev.to/samuyi/the-how-to-of-ssh-port-forwarding-1f4e</a:t>
            </a:r>
          </a:p>
          <a:p>
            <a:pPr marL="171450" indent="-171450">
              <a:buFont typeface="Wingdings" panose="05000000000000000000" pitchFamily="2" charset="2"/>
              <a:buChar char="§"/>
            </a:pPr>
            <a:r>
              <a:rPr lang="en-US" smtClean="0"/>
              <a:t>https://aws-labs.com/ssh-tunnel-local-and-remote-port-forwarding-explained-with-examples/</a:t>
            </a:r>
          </a:p>
          <a:p>
            <a:pPr marL="171450" indent="-171450">
              <a:buFont typeface="Wingdings" panose="05000000000000000000" pitchFamily="2" charset="2"/>
              <a:buChar char="§"/>
            </a:pPr>
            <a:r>
              <a:rPr lang="en-US" smtClean="0"/>
              <a:t>https://www.linuxschoolonline.com/tunnel-telnet-traffic-inside-ssh-using-port-forwarding/</a:t>
            </a:r>
          </a:p>
          <a:p>
            <a:endParaRPr lang="en-US" smtClean="0"/>
          </a:p>
          <a:p>
            <a:endParaRPr lang="en-US" smtClean="0"/>
          </a:p>
          <a:p>
            <a:r>
              <a:rPr lang="vi-VN" sz="1200" b="0" i="0" kern="1200" smtClean="0">
                <a:solidFill>
                  <a:schemeClr val="tx1"/>
                </a:solidFill>
                <a:effectLst/>
                <a:latin typeface="+mn-lt"/>
                <a:ea typeface="+mn-ea"/>
                <a:cs typeface="+mn-cs"/>
              </a:rPr>
              <a:t>Có 3 loại SSH port forwarding là:</a:t>
            </a:r>
          </a:p>
          <a:p>
            <a:r>
              <a:rPr lang="vi-VN" sz="1200" b="0" i="0" kern="1200" smtClean="0">
                <a:solidFill>
                  <a:schemeClr val="tx1"/>
                </a:solidFill>
                <a:effectLst/>
                <a:latin typeface="+mn-lt"/>
                <a:ea typeface="+mn-ea"/>
                <a:cs typeface="+mn-cs"/>
              </a:rPr>
              <a:t>Local port forwarding: là dạng kết nối từ phía SSH client được chuyển tiếp qua SSH server, rồi đi đến host/server đích.</a:t>
            </a:r>
          </a:p>
          <a:p>
            <a:r>
              <a:rPr lang="vi-VN" sz="1200" b="0" i="0" kern="1200" smtClean="0">
                <a:solidFill>
                  <a:schemeClr val="tx1"/>
                </a:solidFill>
                <a:effectLst/>
                <a:latin typeface="+mn-lt"/>
                <a:ea typeface="+mn-ea"/>
                <a:cs typeface="+mn-cs"/>
              </a:rPr>
              <a:t>Remote port forwarding: kết nối từ phía SSH server được chuyển tiếp qua SSH client, rồi đi đến host/server đích.</a:t>
            </a:r>
          </a:p>
          <a:p>
            <a:r>
              <a:rPr lang="vi-VN" sz="1200" b="0" i="0" kern="1200" smtClean="0">
                <a:solidFill>
                  <a:schemeClr val="tx1"/>
                </a:solidFill>
                <a:effectLst/>
                <a:latin typeface="+mn-lt"/>
                <a:ea typeface="+mn-ea"/>
                <a:cs typeface="+mn-cs"/>
              </a:rPr>
              <a:t>Dynamic port forwarding: tương tự “local port forwarding”, kết nối từ phía SSH client được chuyển tiếp qua SSH server, rồi đến đích tuỳ ý không định trước.</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83</a:t>
            </a:fld>
            <a:endParaRPr lang="ru-RU"/>
          </a:p>
        </p:txBody>
      </p:sp>
    </p:spTree>
    <p:extLst>
      <p:ext uri="{BB962C8B-B14F-4D97-AF65-F5344CB8AC3E}">
        <p14:creationId xmlns:p14="http://schemas.microsoft.com/office/powerpoint/2010/main" val="15510985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Nguồn:</a:t>
            </a:r>
            <a:r>
              <a:rPr lang="en-US" baseline="0" smtClean="0"/>
              <a:t> </a:t>
            </a:r>
            <a:r>
              <a:rPr lang="en-US" smtClean="0">
                <a:hlinkClick r:id="rId3"/>
              </a:rPr>
              <a:t>https://viblo.asia/p/ssh-port-forwarding-157G5nalvAje</a:t>
            </a:r>
            <a:endParaRPr lang="en-US" baseline="0"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84</a:t>
            </a:fld>
            <a:endParaRPr lang="ru-RU"/>
          </a:p>
        </p:txBody>
      </p:sp>
    </p:spTree>
    <p:extLst>
      <p:ext uri="{BB962C8B-B14F-4D97-AF65-F5344CB8AC3E}">
        <p14:creationId xmlns:p14="http://schemas.microsoft.com/office/powerpoint/2010/main" val="39866379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Nguồn:</a:t>
            </a:r>
            <a:r>
              <a:rPr lang="en-US" baseline="0" smtClean="0"/>
              <a:t> </a:t>
            </a:r>
            <a:r>
              <a:rPr lang="en-US" smtClean="0">
                <a:hlinkClick r:id="rId3"/>
              </a:rPr>
              <a:t>https://viblo.asia/p/ssh-port-forwarding-157G5nalvAje</a:t>
            </a:r>
            <a:endParaRPr lang="en-US" baseline="0" smtClean="0"/>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a:t>
            </a:r>
            <a:r>
              <a:rPr lang="en-US" sz="1200" b="0" i="0" kern="1200" baseline="0" smtClean="0">
                <a:solidFill>
                  <a:schemeClr val="tx1"/>
                </a:solidFill>
                <a:effectLst/>
                <a:latin typeface="+mn-lt"/>
                <a:ea typeface="+mn-ea"/>
                <a:cs typeface="+mn-cs"/>
              </a:rPr>
              <a:t>bình thường Application client có thể nằm trên máy khác SSH Client và tương tự Application Server nàm trên máy khác SSH Server)</a:t>
            </a:r>
            <a:r>
              <a:rPr lang="en-US" sz="1200" b="0" i="0" kern="1200" smtClean="0">
                <a:solidFill>
                  <a:schemeClr val="tx1"/>
                </a:solidFill>
                <a:effectLst/>
                <a:latin typeface="+mn-lt"/>
                <a:ea typeface="+mn-ea"/>
                <a:cs typeface="+mn-cs"/>
              </a:rPr>
              <a:t>)</a:t>
            </a:r>
          </a:p>
          <a:p>
            <a:r>
              <a:rPr lang="vi-VN" sz="1200" b="0" i="0" kern="1200" smtClean="0">
                <a:solidFill>
                  <a:schemeClr val="tx1"/>
                </a:solidFill>
                <a:effectLst/>
                <a:latin typeface="+mn-lt"/>
                <a:ea typeface="+mn-ea"/>
                <a:cs typeface="+mn-cs"/>
              </a:rPr>
              <a:t>Chúng ta sẽ làm rõ hơn vấn đề thông qua ví dụ giả định:</a:t>
            </a:r>
          </a:p>
          <a:p>
            <a:r>
              <a:rPr lang="vi-VN" sz="1200" b="0" i="0" kern="1200" smtClean="0">
                <a:solidFill>
                  <a:schemeClr val="tx1"/>
                </a:solidFill>
                <a:effectLst/>
                <a:latin typeface="+mn-lt"/>
                <a:ea typeface="+mn-ea"/>
                <a:cs typeface="+mn-cs"/>
              </a:rPr>
              <a:t>Desktop của bạn A (phía ssh client) có IP 192.168.1.101</a:t>
            </a:r>
          </a:p>
          <a:p>
            <a:r>
              <a:rPr lang="vi-VN" sz="1200" b="0" i="0" kern="1200" smtClean="0">
                <a:solidFill>
                  <a:schemeClr val="tx1"/>
                </a:solidFill>
                <a:effectLst/>
                <a:latin typeface="+mn-lt"/>
                <a:ea typeface="+mn-ea"/>
                <a:cs typeface="+mn-cs"/>
              </a:rPr>
              <a:t>Server trung gian B (phía ssh server) có IP 172.16.0.111</a:t>
            </a:r>
          </a:p>
          <a:p>
            <a:r>
              <a:rPr lang="vi-VN" sz="1200" b="0" i="0" kern="1200" smtClean="0">
                <a:solidFill>
                  <a:schemeClr val="tx1"/>
                </a:solidFill>
                <a:effectLst/>
                <a:latin typeface="+mn-lt"/>
                <a:ea typeface="+mn-ea"/>
                <a:cs typeface="+mn-cs"/>
              </a:rPr>
              <a:t>Đích muốn đến là web server X, có IP 1.1.1.1, có mở cổng 22/SSH và chỉ chấp nhận kết nối từ Server B.</a:t>
            </a:r>
          </a:p>
          <a:p>
            <a:r>
              <a:rPr lang="vi-VN" sz="1200" b="1" i="0" kern="1200" smtClean="0">
                <a:solidFill>
                  <a:schemeClr val="tx1"/>
                </a:solidFill>
                <a:effectLst/>
                <a:latin typeface="+mn-lt"/>
                <a:ea typeface="+mn-ea"/>
                <a:cs typeface="+mn-cs"/>
              </a:rPr>
              <a:t>Thay cho việc phải ssh từ A lên B, rồi tiếp tục ssh lên đích là server X</a:t>
            </a:r>
            <a:r>
              <a:rPr lang="vi-VN" sz="1200" b="0" i="0" kern="1200" smtClean="0">
                <a:solidFill>
                  <a:schemeClr val="tx1"/>
                </a:solidFill>
                <a:effectLst/>
                <a:latin typeface="+mn-lt"/>
                <a:ea typeface="+mn-ea"/>
                <a:cs typeface="+mn-cs"/>
              </a:rPr>
              <a:t>, chúng ta có thể mở một “cánh cửa thần kỳ” là một socket ở phía A để lên X như sau:</a:t>
            </a:r>
          </a:p>
          <a:p>
            <a:r>
              <a:rPr lang="vi-VN" sz="1200" b="0" i="0" kern="1200" smtClean="0">
                <a:solidFill>
                  <a:schemeClr val="tx1"/>
                </a:solidFill>
                <a:effectLst/>
                <a:latin typeface="+mn-lt"/>
                <a:ea typeface="+mn-ea"/>
                <a:cs typeface="+mn-cs"/>
              </a:rPr>
              <a:t>ssh -L 2222:1.1.1.1:22 username@172.16.0.111</a:t>
            </a:r>
          </a:p>
          <a:p>
            <a:r>
              <a:rPr lang="en-US" b="1" smtClean="0"/>
              <a:t>2222 </a:t>
            </a:r>
            <a:r>
              <a:rPr lang="en-US" b="0" smtClean="0"/>
              <a:t>là</a:t>
            </a:r>
            <a:r>
              <a:rPr lang="en-US" b="0" baseline="0" smtClean="0"/>
              <a:t> port của </a:t>
            </a:r>
            <a:r>
              <a:rPr lang="en-US" b="1" baseline="0" smtClean="0"/>
              <a:t>SSH Client, 1.1.1.1:22 </a:t>
            </a:r>
            <a:r>
              <a:rPr lang="en-US" b="0" baseline="0" smtClean="0"/>
              <a:t>là port của host đích web Server X </a:t>
            </a:r>
          </a:p>
          <a:p>
            <a:r>
              <a:rPr lang="en-US" b="1" baseline="0" smtClean="0"/>
              <a:t>(mở một socket từ A lên X luôn)</a:t>
            </a:r>
          </a:p>
          <a:p>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Sau khi kết nối thành công, phía host A (ssh client) sẽ thấy một socket là 127.0.0.1:2222 được mở bởi ssh</a:t>
            </a:r>
          </a:p>
          <a:p>
            <a:r>
              <a:rPr lang="vi-VN" sz="1200" b="0" i="0" kern="1200" smtClean="0">
                <a:solidFill>
                  <a:schemeClr val="tx1"/>
                </a:solidFill>
                <a:effectLst/>
                <a:latin typeface="+mn-lt"/>
                <a:ea typeface="+mn-ea"/>
                <a:cs typeface="+mn-cs"/>
              </a:rPr>
              <a:t>[root@A:~]# netstat -lntp | grep 2222 tcp 0 0 127.0.0.1:2222 0.0.0.0:* LISTEN 10469/ssh</a:t>
            </a:r>
          </a:p>
          <a:p>
            <a:endParaRPr lang="en-US" b="1"/>
          </a:p>
        </p:txBody>
      </p:sp>
      <p:sp>
        <p:nvSpPr>
          <p:cNvPr id="4" name="Slide Number Placeholder 3"/>
          <p:cNvSpPr>
            <a:spLocks noGrp="1"/>
          </p:cNvSpPr>
          <p:nvPr>
            <p:ph type="sldNum" sz="quarter" idx="10"/>
          </p:nvPr>
        </p:nvSpPr>
        <p:spPr/>
        <p:txBody>
          <a:bodyPr/>
          <a:lstStyle/>
          <a:p>
            <a:fld id="{391F8C0C-5812-497D-B352-B5908CC200C0}" type="slidenum">
              <a:rPr lang="ru-RU" smtClean="0"/>
              <a:t>85</a:t>
            </a:fld>
            <a:endParaRPr lang="ru-RU"/>
          </a:p>
        </p:txBody>
      </p:sp>
    </p:spTree>
    <p:extLst>
      <p:ext uri="{BB962C8B-B14F-4D97-AF65-F5344CB8AC3E}">
        <p14:creationId xmlns:p14="http://schemas.microsoft.com/office/powerpoint/2010/main" val="26731253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smtClean="0"/>
              <a:t>là dạng kết nối từ phía SSH client được chuyển tiếp qua SSH server, rồi đi đến host/server đích.</a:t>
            </a:r>
            <a:endParaRPr lang="en-US" sz="1200" b="1" i="0" kern="1200" smtClean="0">
              <a:solidFill>
                <a:schemeClr val="tx1"/>
              </a:solidFill>
              <a:effectLst/>
              <a:latin typeface="+mn-lt"/>
              <a:ea typeface="+mn-ea"/>
              <a:cs typeface="+mn-cs"/>
            </a:endParaRPr>
          </a:p>
          <a:p>
            <a:pPr fontAlgn="base"/>
            <a:r>
              <a:rPr lang="en-US" sz="1200" b="1" i="0" kern="1200" smtClean="0">
                <a:solidFill>
                  <a:schemeClr val="tx1"/>
                </a:solidFill>
                <a:effectLst/>
                <a:latin typeface="+mn-lt"/>
                <a:ea typeface="+mn-ea"/>
                <a:cs typeface="+mn-cs"/>
              </a:rPr>
              <a:t>Local: </a:t>
            </a:r>
            <a:r>
              <a:rPr lang="vi-VN" sz="1200" b="1" smtClean="0"/>
              <a:t>Application Server </a:t>
            </a:r>
            <a:r>
              <a:rPr lang="en-US" sz="1200" b="1" smtClean="0"/>
              <a:t>và</a:t>
            </a:r>
            <a:r>
              <a:rPr lang="en-US" sz="1200" b="1" baseline="0" smtClean="0"/>
              <a:t> SSH Server nằm trên cùng một máy</a:t>
            </a:r>
          </a:p>
          <a:p>
            <a:pPr fontAlgn="base"/>
            <a:r>
              <a:rPr lang="en-US" sz="1200" b="1" i="0" kern="1200" smtClean="0">
                <a:solidFill>
                  <a:schemeClr val="tx1"/>
                </a:solidFill>
                <a:effectLst/>
                <a:latin typeface="+mn-lt"/>
                <a:ea typeface="+mn-ea"/>
                <a:cs typeface="+mn-cs"/>
              </a:rPr>
              <a:t>Lport là</a:t>
            </a:r>
            <a:r>
              <a:rPr lang="en-US" sz="1200" b="1" i="0" kern="1200" baseline="0" smtClean="0">
                <a:solidFill>
                  <a:schemeClr val="tx1"/>
                </a:solidFill>
                <a:effectLst/>
                <a:latin typeface="+mn-lt"/>
                <a:ea typeface="+mn-ea"/>
                <a:cs typeface="+mn-cs"/>
              </a:rPr>
              <a:t> port trên máy Client</a:t>
            </a:r>
          </a:p>
          <a:p>
            <a:pPr fontAlgn="base"/>
            <a:r>
              <a:rPr lang="en-US" sz="1200" b="1" smtClean="0">
                <a:latin typeface="Arial Narrow" panose="020B0606020202030204" pitchFamily="34" charset="0"/>
              </a:rPr>
              <a:t>localhost:&lt;rport&gt;  là</a:t>
            </a:r>
            <a:r>
              <a:rPr lang="en-US" sz="1200" b="1" baseline="0" smtClean="0">
                <a:latin typeface="Arial Narrow" panose="020B0606020202030204" pitchFamily="34" charset="0"/>
              </a:rPr>
              <a:t> cổng trên máy đích (application server)</a:t>
            </a:r>
            <a:endParaRPr lang="en-US" sz="1200" b="1" i="0" kern="1200" baseline="0" smtClean="0">
              <a:solidFill>
                <a:schemeClr val="tx1"/>
              </a:solidFill>
              <a:effectLst/>
              <a:latin typeface="+mn-lt"/>
              <a:ea typeface="+mn-ea"/>
              <a:cs typeface="+mn-cs"/>
            </a:endParaRPr>
          </a:p>
          <a:p>
            <a:pPr fontAlgn="base"/>
            <a:endParaRPr lang="en-US" sz="1200" b="0" i="0" kern="1200" smtClean="0">
              <a:solidFill>
                <a:schemeClr val="tx1"/>
              </a:solidFill>
              <a:effectLst/>
              <a:latin typeface="+mn-lt"/>
              <a:ea typeface="+mn-ea"/>
              <a:cs typeface="+mn-cs"/>
            </a:endParaRPr>
          </a:p>
          <a:p>
            <a:pPr fontAlgn="base"/>
            <a:r>
              <a:rPr lang="en-US" sz="1200" b="0" i="0" kern="1200" smtClean="0">
                <a:solidFill>
                  <a:schemeClr val="tx1"/>
                </a:solidFill>
                <a:effectLst/>
                <a:latin typeface="+mn-lt"/>
                <a:ea typeface="+mn-ea"/>
                <a:cs typeface="+mn-cs"/>
              </a:rPr>
              <a:t>(Đây</a:t>
            </a:r>
            <a:r>
              <a:rPr lang="en-US" sz="1200" b="0" i="0" kern="1200" baseline="0" smtClean="0">
                <a:solidFill>
                  <a:schemeClr val="tx1"/>
                </a:solidFill>
                <a:effectLst/>
                <a:latin typeface="+mn-lt"/>
                <a:ea typeface="+mn-ea"/>
                <a:cs typeface="+mn-cs"/>
              </a:rPr>
              <a:t> là trường hợp đặc biệt thôi, bình thường Application client có thể nằm trên máy khác SSH Client và tương tự Application Server nàm trên máy khác SSH Server)</a:t>
            </a:r>
          </a:p>
          <a:p>
            <a:pPr fontAlgn="base"/>
            <a:endParaRPr lang="en-US" sz="1200" b="0" i="1" kern="1200" smtClean="0">
              <a:solidFill>
                <a:schemeClr val="tx1"/>
              </a:solidFill>
              <a:effectLst/>
              <a:latin typeface="+mn-lt"/>
              <a:ea typeface="+mn-ea"/>
              <a:cs typeface="+mn-cs"/>
            </a:endParaRPr>
          </a:p>
          <a:p>
            <a:pPr fontAlgn="base"/>
            <a:r>
              <a:rPr lang="en-US" sz="1200" b="0" i="1" kern="1200" smtClean="0">
                <a:solidFill>
                  <a:schemeClr val="tx1"/>
                </a:solidFill>
                <a:effectLst/>
                <a:latin typeface="+mn-lt"/>
                <a:ea typeface="+mn-ea"/>
                <a:cs typeface="+mn-cs"/>
              </a:rPr>
              <a:t>Local forwarding</a:t>
            </a:r>
            <a:r>
              <a:rPr lang="en-US" sz="1200" b="0" i="0" kern="1200" smtClean="0">
                <a:solidFill>
                  <a:schemeClr val="tx1"/>
                </a:solidFill>
                <a:effectLst/>
                <a:latin typeface="+mn-lt"/>
                <a:ea typeface="+mn-ea"/>
                <a:cs typeface="+mn-cs"/>
              </a:rPr>
              <a:t> allows the client to set up a "hijacker" process. This process will intercept selected application-level traffic and redirect it from an unsecured TCP connection to a secure SSH tunnel. SSH is configured to listen on selected ports. SSH grabs all traffic using a selected port and sends it through an SSH tunnel. On the other end, the SSH server sends the incoming traffic to the destination port dictated by the client application.</a:t>
            </a:r>
          </a:p>
          <a:p>
            <a:pPr fontAlgn="base"/>
            <a:r>
              <a:rPr lang="en-US" sz="1200" b="0" i="0" kern="1200" smtClean="0">
                <a:solidFill>
                  <a:schemeClr val="tx1"/>
                </a:solidFill>
                <a:effectLst/>
                <a:latin typeface="+mn-lt"/>
                <a:ea typeface="+mn-ea"/>
                <a:cs typeface="+mn-cs"/>
              </a:rPr>
              <a:t>The following example should help clarify local forwarding. Suppose you have an e-mail client on your desktop and use it to get e-mail from your mail server through the </a:t>
            </a:r>
            <a:r>
              <a:rPr lang="en-US" sz="1200" b="0" i="1" kern="1200" smtClean="0">
                <a:solidFill>
                  <a:schemeClr val="tx1"/>
                </a:solidFill>
                <a:effectLst/>
                <a:latin typeface="+mn-lt"/>
                <a:ea typeface="+mn-ea"/>
                <a:cs typeface="+mn-cs"/>
              </a:rPr>
              <a:t>Post Office Protocol</a:t>
            </a:r>
            <a:r>
              <a:rPr lang="en-US" sz="1200" b="0" i="0" kern="1200" smtClean="0">
                <a:solidFill>
                  <a:schemeClr val="tx1"/>
                </a:solidFill>
                <a:effectLst/>
                <a:latin typeface="+mn-lt"/>
                <a:ea typeface="+mn-ea"/>
                <a:cs typeface="+mn-cs"/>
              </a:rPr>
              <a:t> (POP). The assigned port number for POP3 is port 110. We can secure this traffic in the following way:</a:t>
            </a:r>
          </a:p>
          <a:p>
            <a:pPr marL="171450" indent="-171450" fontAlgn="base">
              <a:buFont typeface="Arial" panose="020B0604020202020204" pitchFamily="34" charset="0"/>
              <a:buChar char="•"/>
            </a:pPr>
            <a:r>
              <a:rPr lang="en-US" sz="1200" b="0" i="0" kern="1200" smtClean="0">
                <a:solidFill>
                  <a:schemeClr val="tx1"/>
                </a:solidFill>
                <a:effectLst/>
                <a:latin typeface="+mn-lt"/>
                <a:ea typeface="+mn-ea"/>
                <a:cs typeface="+mn-cs"/>
              </a:rPr>
              <a:t>The SSH client sets up a connection to the remote server.</a:t>
            </a:r>
          </a:p>
          <a:p>
            <a:pPr marL="171450" indent="-171450" fontAlgn="base">
              <a:buFont typeface="Arial" panose="020B0604020202020204" pitchFamily="34" charset="0"/>
              <a:buChar char="•"/>
            </a:pPr>
            <a:r>
              <a:rPr lang="en-US" sz="1200" b="0" i="0" kern="1200" smtClean="0">
                <a:solidFill>
                  <a:schemeClr val="tx1"/>
                </a:solidFill>
                <a:effectLst/>
                <a:latin typeface="+mn-lt"/>
                <a:ea typeface="+mn-ea"/>
                <a:cs typeface="+mn-cs"/>
              </a:rPr>
              <a:t>Select an unused local port number, say 9999, and configure SSH to accept traffic from this port destined for port 110 on the server.</a:t>
            </a:r>
          </a:p>
          <a:p>
            <a:pPr marL="171450" indent="-171450" fontAlgn="base">
              <a:buFont typeface="Arial" panose="020B0604020202020204" pitchFamily="34" charset="0"/>
              <a:buChar char="•"/>
            </a:pPr>
            <a:r>
              <a:rPr lang="en-US" sz="1200" b="0" i="0" kern="1200" smtClean="0">
                <a:solidFill>
                  <a:schemeClr val="tx1"/>
                </a:solidFill>
                <a:effectLst/>
                <a:latin typeface="+mn-lt"/>
                <a:ea typeface="+mn-ea"/>
                <a:cs typeface="+mn-cs"/>
              </a:rPr>
              <a:t>The SSH client informs the SSH server to create a connection to the destination, in this case mailserver port 110.</a:t>
            </a:r>
          </a:p>
          <a:p>
            <a:pPr marL="171450" indent="-171450" fontAlgn="base">
              <a:buFont typeface="Arial" panose="020B0604020202020204" pitchFamily="34" charset="0"/>
              <a:buChar char="•"/>
            </a:pPr>
            <a:r>
              <a:rPr lang="en-US" sz="1200" b="0" i="0" kern="1200" smtClean="0">
                <a:solidFill>
                  <a:schemeClr val="tx1"/>
                </a:solidFill>
                <a:effectLst/>
                <a:latin typeface="+mn-lt"/>
                <a:ea typeface="+mn-ea"/>
                <a:cs typeface="+mn-cs"/>
              </a:rPr>
              <a:t>The client takes any bits sent to local port 9999 and sends them to the server inside the encrypted SSH session. The SSH server decrypts the incoming bits and sends the plaintext to port 110.</a:t>
            </a:r>
          </a:p>
          <a:p>
            <a:pPr marL="171450" indent="-171450" fontAlgn="base">
              <a:buFont typeface="Arial" panose="020B0604020202020204" pitchFamily="34" charset="0"/>
              <a:buChar char="•"/>
            </a:pPr>
            <a:r>
              <a:rPr lang="en-US" sz="1200" b="0" i="0" kern="1200" smtClean="0">
                <a:solidFill>
                  <a:schemeClr val="tx1"/>
                </a:solidFill>
                <a:effectLst/>
                <a:latin typeface="+mn-lt"/>
                <a:ea typeface="+mn-ea"/>
                <a:cs typeface="+mn-cs"/>
              </a:rPr>
              <a:t>In the other direction, the SSH server takes any bits received on port 110 and sends them inside the SSH session back to the client, which decrypts and sends them to the process connected to port 9999.</a:t>
            </a:r>
          </a:p>
          <a:p>
            <a:endParaRPr lang="en-US" smtClean="0"/>
          </a:p>
          <a:p>
            <a:r>
              <a:rPr lang="en-US" smtClean="0"/>
              <a:t>Client (host</a:t>
            </a:r>
            <a:r>
              <a:rPr lang="en-US" baseline="0" smtClean="0"/>
              <a:t> A) </a:t>
            </a:r>
            <a:r>
              <a:rPr lang="en-US" smtClean="0"/>
              <a:t>muốn</a:t>
            </a:r>
            <a:r>
              <a:rPr lang="en-US" baseline="0" smtClean="0"/>
              <a:t> truyền dữ liệu an toàn lên Server (host B) sẽ sử dụng đường hầm SSH trên cổng lport = local port trên máy clien. </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86</a:t>
            </a:fld>
            <a:endParaRPr lang="ru-RU"/>
          </a:p>
        </p:txBody>
      </p:sp>
    </p:spTree>
    <p:extLst>
      <p:ext uri="{BB962C8B-B14F-4D97-AF65-F5344CB8AC3E}">
        <p14:creationId xmlns:p14="http://schemas.microsoft.com/office/powerpoint/2010/main" val="84934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[https://</a:t>
            </a:r>
            <a:r>
              <a:rPr lang="vi-VN" smtClean="0"/>
              <a:t>security.stackexchange.com/questions/120140/what-is-the-difference-between-dh-and-dhe]</a:t>
            </a:r>
            <a:endParaRPr lang="en-US" smtClean="0"/>
          </a:p>
          <a:p>
            <a:r>
              <a:rPr lang="en-US" smtClean="0"/>
              <a:t>Ephemeral Diffie-Hellman  with</a:t>
            </a:r>
            <a:r>
              <a:rPr lang="en-US" baseline="0" smtClean="0"/>
              <a:t> RSA (DHE-RSA)</a:t>
            </a:r>
          </a:p>
          <a:p>
            <a:r>
              <a:rPr lang="en-US" smtClean="0"/>
              <a:t>Ephemeral – không</a:t>
            </a:r>
            <a:r>
              <a:rPr lang="en-US" baseline="0" smtClean="0"/>
              <a:t> bền</a:t>
            </a:r>
            <a:endParaRPr lang="en-US" dirty="0" smtClean="0"/>
          </a:p>
          <a:p>
            <a:endParaRPr lang="en-US" dirty="0" smtClean="0"/>
          </a:p>
          <a:p>
            <a:r>
              <a:rPr lang="en-US" dirty="0" smtClean="0"/>
              <a:t>In a "</a:t>
            </a:r>
            <a:r>
              <a:rPr lang="en-US" b="1" dirty="0" smtClean="0"/>
              <a:t>DH_RSA</a:t>
            </a:r>
            <a:r>
              <a:rPr lang="en-US" dirty="0" smtClean="0"/>
              <a:t>" cipher suite, the server's "permanent" key pair is a DH key pair. The public key is in the server's certificate. That certificate, like any certificate, has been signed by a CA, and that CA uses a RSA key pair (that's what the 'RSA' means in "DH_RSA").</a:t>
            </a:r>
          </a:p>
          <a:p>
            <a:endParaRPr lang="en-US" dirty="0" smtClean="0"/>
          </a:p>
          <a:p>
            <a:r>
              <a:rPr lang="en-US" dirty="0" smtClean="0"/>
              <a:t>In a "</a:t>
            </a:r>
            <a:r>
              <a:rPr lang="en-US" b="1" dirty="0" smtClean="0"/>
              <a:t>DHE_RSA</a:t>
            </a:r>
            <a:r>
              <a:rPr lang="en-US" dirty="0" smtClean="0"/>
              <a:t>" cipher suite, the server's permanent key pair has type RSA; the RSA public key is in the server's certificate (the cipher suite says nothing about the type of key used by the issuing CA, but it is usually RSA as well). When a client connects, the server generates a transient DH key pair and sends the public key to the client as a </a:t>
            </a:r>
            <a:r>
              <a:rPr lang="en-US" dirty="0" err="1" smtClean="0"/>
              <a:t>ServerKeyExchange</a:t>
            </a:r>
            <a:r>
              <a:rPr lang="en-US" dirty="0" smtClean="0"/>
              <a:t> message; the server signs that message with its permanent RSA private key.</a:t>
            </a:r>
          </a:p>
          <a:p>
            <a:endParaRPr lang="en-US" dirty="0" smtClean="0"/>
          </a:p>
          <a:p>
            <a:r>
              <a:rPr lang="en-US" b="1" dirty="0" smtClean="0"/>
              <a:t>Forward secrecy</a:t>
            </a:r>
            <a:r>
              <a:rPr lang="en-US" dirty="0" smtClean="0"/>
              <a:t> is a property defined relatively to ulterior theft of server secrets. "DHE_RSA" cipher suites provide forward secrecy because the actual key exchange secret (the DH private key) is transient, thus not saved by the server -- if the server does not save that key on its disk, then it should be immune to ulterior theft. Conversely, "DH_RSA" implies that the DH private key is stored somewhere on the server's hard disk, and if that key is stolen, then past recorded session can be decrypted.</a:t>
            </a:r>
          </a:p>
          <a:p>
            <a:endParaRPr lang="en-US" dirty="0" smtClean="0"/>
          </a:p>
          <a:p>
            <a:r>
              <a:rPr lang="en-US" dirty="0" smtClean="0"/>
              <a:t>One must note that some servers will keep they DH key pairs around for some time, usually in RAM; they don't make a new DH key pair for each client. This </a:t>
            </a:r>
            <a:r>
              <a:rPr lang="en-US" dirty="0" err="1" smtClean="0"/>
              <a:t>behaviour</a:t>
            </a:r>
            <a:r>
              <a:rPr lang="en-US" dirty="0" smtClean="0"/>
              <a:t> has some performance benefits but slightly weakens the forward secrecy, by definition. This really depends on the model you use to define "ulterior theft": are you talking about retrieving an old hard disk in a dumpster, or a malware that inspect RAM contents?</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14</a:t>
            </a:fld>
            <a:endParaRPr lang="ru-RU"/>
          </a:p>
        </p:txBody>
      </p:sp>
    </p:spTree>
    <p:extLst>
      <p:ext uri="{BB962C8B-B14F-4D97-AF65-F5344CB8AC3E}">
        <p14:creationId xmlns:p14="http://schemas.microsoft.com/office/powerpoint/2010/main" val="26968176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q"/>
            </a:pPr>
            <a:r>
              <a:rPr lang="en-US" sz="1200" b="0" i="0" u="none" strike="noStrike" kern="1200" baseline="0" smtClean="0">
                <a:solidFill>
                  <a:schemeClr val="tx1"/>
                </a:solidFill>
                <a:latin typeface="+mn-lt"/>
                <a:ea typeface="+mn-ea"/>
                <a:cs typeface="+mn-cs"/>
              </a:rPr>
              <a:t>Câu lệnh "ssh -L 8080:</a:t>
            </a:r>
            <a:r>
              <a:rPr lang="en-US" sz="1200" b="1" i="0" u="none" strike="noStrike" kern="1200" baseline="0" smtClean="0">
                <a:solidFill>
                  <a:schemeClr val="tx1"/>
                </a:solidFill>
                <a:latin typeface="+mn-lt"/>
                <a:ea typeface="+mn-ea"/>
                <a:cs typeface="+mn-cs"/>
              </a:rPr>
              <a:t>10.0.0.1</a:t>
            </a:r>
            <a:r>
              <a:rPr lang="en-US" sz="1200" b="0" i="0" u="none" strike="noStrike" kern="1200" baseline="0" smtClean="0">
                <a:solidFill>
                  <a:schemeClr val="tx1"/>
                </a:solidFill>
                <a:latin typeface="+mn-lt"/>
                <a:ea typeface="+mn-ea"/>
                <a:cs typeface="+mn-cs"/>
              </a:rPr>
              <a:t>:80 </a:t>
            </a:r>
            <a:r>
              <a:rPr lang="en-US" sz="1200" b="1" i="0" u="none" strike="noStrike" kern="1200" baseline="0" smtClean="0">
                <a:solidFill>
                  <a:schemeClr val="tx1"/>
                </a:solidFill>
                <a:latin typeface="+mn-lt"/>
                <a:ea typeface="+mn-ea"/>
                <a:cs typeface="+mn-cs"/>
              </a:rPr>
              <a:t>10.0.0.1</a:t>
            </a:r>
            <a:r>
              <a:rPr lang="en-US" sz="1200" b="0" i="0" u="none" strike="noStrike" kern="1200" baseline="0" smtClean="0">
                <a:solidFill>
                  <a:schemeClr val="tx1"/>
                </a:solidFill>
                <a:latin typeface="+mn-lt"/>
                <a:ea typeface="+mn-ea"/>
                <a:cs typeface="+mn-cs"/>
              </a:rPr>
              <a:t>" </a:t>
            </a:r>
            <a:r>
              <a:rPr lang="en-US" sz="1200" b="1" i="0" u="none" strike="noStrike" kern="1200" baseline="0" smtClean="0">
                <a:solidFill>
                  <a:schemeClr val="tx1"/>
                </a:solidFill>
                <a:latin typeface="+mn-lt"/>
                <a:ea typeface="+mn-ea"/>
                <a:cs typeface="+mn-cs"/>
              </a:rPr>
              <a:t>được thư thi trên máy SSH Client</a:t>
            </a:r>
          </a:p>
          <a:p>
            <a:pPr marL="171450" indent="-171450">
              <a:buFont typeface="Wingdings" panose="05000000000000000000" pitchFamily="2" charset="2"/>
              <a:buChar char="q"/>
            </a:pPr>
            <a:r>
              <a:rPr lang="en-US" sz="1200" b="0" i="0" u="none" strike="noStrike" kern="1200" baseline="0" smtClean="0">
                <a:solidFill>
                  <a:schemeClr val="tx1"/>
                </a:solidFill>
                <a:latin typeface="+mn-lt"/>
                <a:ea typeface="+mn-ea"/>
                <a:cs typeface="+mn-cs"/>
              </a:rPr>
              <a:t>Nó có nghĩa là tạo đường hầm giữa cổng 8080 trên máy cục bộ (máy SSH Client -10.0.0.123) và cổng 80 trên máy SSH Server (10.0.0.1). Cho phép máy SSH Client có thể kết nối tới cổng 80 trên máy SSH Server (10.0.0.1, thông qua cổng 22) khi mà việc truy cập trực tiếp tới cổng 80 là bị cấm.</a:t>
            </a:r>
          </a:p>
          <a:p>
            <a:pPr marL="171450" indent="-171450">
              <a:buFont typeface="Wingdings" panose="05000000000000000000" pitchFamily="2" charset="2"/>
              <a:buChar char="q"/>
            </a:pPr>
            <a:endParaRPr lang="en-US" sz="1200" b="0" i="0" u="none" strike="noStrike" kern="1200" baseline="0" smtClean="0">
              <a:solidFill>
                <a:schemeClr val="tx1"/>
              </a:solidFill>
              <a:latin typeface="+mn-lt"/>
              <a:ea typeface="+mn-ea"/>
              <a:cs typeface="+mn-cs"/>
            </a:endParaRPr>
          </a:p>
          <a:p>
            <a:pPr marL="171450" indent="-171450">
              <a:buFont typeface="Wingdings" panose="05000000000000000000" pitchFamily="2" charset="2"/>
              <a:buChar char="q"/>
            </a:pPr>
            <a:r>
              <a:rPr lang="en-US" sz="1200" b="1" i="0" u="none" strike="noStrike" kern="1200" baseline="0" smtClean="0">
                <a:solidFill>
                  <a:schemeClr val="tx1"/>
                </a:solidFill>
                <a:latin typeface="+mn-lt"/>
                <a:ea typeface="+mn-ea"/>
                <a:cs typeface="+mn-cs"/>
              </a:rPr>
              <a:t>Lưu ý</a:t>
            </a:r>
            <a:r>
              <a:rPr lang="en-US" sz="1200" b="0" i="0" u="none" strike="noStrike" kern="1200" baseline="0" smtClean="0">
                <a:solidFill>
                  <a:schemeClr val="tx1"/>
                </a:solidFill>
                <a:latin typeface="+mn-lt"/>
                <a:ea typeface="+mn-ea"/>
                <a:cs typeface="+mn-cs"/>
              </a:rPr>
              <a:t>, máy chủ SSH và Web Server được cài trên cùng một máy (10.0.0.1)</a:t>
            </a:r>
          </a:p>
          <a:p>
            <a:pPr marL="171450" indent="-171450">
              <a:buFont typeface="Wingdings" panose="05000000000000000000" pitchFamily="2" charset="2"/>
              <a:buChar char="q"/>
            </a:pPr>
            <a:r>
              <a:rPr lang="vi-VN" smtClean="0"/>
              <a:t> “-L port:</a:t>
            </a:r>
            <a:r>
              <a:rPr lang="vi-VN" i="1" smtClean="0"/>
              <a:t>host:hostport</a:t>
            </a:r>
            <a:r>
              <a:rPr lang="vi-VN" smtClean="0"/>
              <a:t>” </a:t>
            </a:r>
            <a:r>
              <a:rPr lang="en-US" smtClean="0"/>
              <a:t>: 8080</a:t>
            </a:r>
            <a:r>
              <a:rPr lang="en-US" baseline="0" smtClean="0"/>
              <a:t> là port của SSH client</a:t>
            </a:r>
          </a:p>
          <a:p>
            <a:pPr marL="171450" indent="-171450">
              <a:buFont typeface="Wingdings" panose="05000000000000000000" pitchFamily="2" charset="2"/>
              <a:buChar char="q"/>
            </a:pPr>
            <a:r>
              <a:rPr lang="en-US" smtClean="0"/>
              <a:t>10.0.0.1:80 là</a:t>
            </a:r>
            <a:r>
              <a:rPr lang="en-US" baseline="0" smtClean="0"/>
              <a:t> port đích của Web server (apache2, 80) mà SSH client đang muốn kết nối</a:t>
            </a:r>
          </a:p>
          <a:p>
            <a:pPr marL="171450" indent="-171450">
              <a:buFont typeface="Wingdings" panose="05000000000000000000" pitchFamily="2" charset="2"/>
              <a:buChar char="q"/>
            </a:pPr>
            <a:r>
              <a:rPr lang="en-US" baseline="0" smtClean="0"/>
              <a:t>Tuy nhiên Web server (apache2, 80) không cho phép SSH client được kết nối trực tiếp đến port 80 của nó mà chỉ cho phép SSH Server kết nối ssh đến nó qua port 22 (22 tới 80) mà thôi.</a:t>
            </a:r>
          </a:p>
          <a:p>
            <a:pPr marL="171450" indent="-171450">
              <a:buFont typeface="Wingdings" panose="05000000000000000000" pitchFamily="2" charset="2"/>
              <a:buChar char="q"/>
            </a:pPr>
            <a:r>
              <a:rPr lang="en-US" baseline="0" smtClean="0"/>
              <a:t>Vậy thì lệnh trên cho phép SSH Client tạo đường hầm socket trực tiếp từ 8080 đến port 80 (thông qua port 22).</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87</a:t>
            </a:fld>
            <a:endParaRPr lang="ru-RU"/>
          </a:p>
        </p:txBody>
      </p:sp>
    </p:spTree>
    <p:extLst>
      <p:ext uri="{BB962C8B-B14F-4D97-AF65-F5344CB8AC3E}">
        <p14:creationId xmlns:p14="http://schemas.microsoft.com/office/powerpoint/2010/main" val="33737212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Mục</a:t>
            </a:r>
            <a:r>
              <a:rPr lang="en-US" sz="1200" b="0" i="0" kern="1200" baseline="0" smtClean="0">
                <a:solidFill>
                  <a:schemeClr val="tx1"/>
                </a:solidFill>
                <a:effectLst/>
                <a:latin typeface="+mn-lt"/>
                <a:ea typeface="+mn-ea"/>
                <a:cs typeface="+mn-cs"/>
              </a:rPr>
              <a:t> đích: cho phép </a:t>
            </a:r>
            <a:r>
              <a:rPr lang="vi-VN" sz="1200" b="0" i="0" kern="1200" smtClean="0">
                <a:solidFill>
                  <a:schemeClr val="tx1"/>
                </a:solidFill>
                <a:effectLst/>
                <a:latin typeface="+mn-lt"/>
                <a:ea typeface="+mn-ea"/>
                <a:cs typeface="+mn-cs"/>
              </a:rPr>
              <a:t>kết nối</a:t>
            </a: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ssh ngược</a:t>
            </a:r>
            <a:r>
              <a:rPr lang="vi-VN" sz="1200" b="0" i="0" kern="1200" smtClean="0">
                <a:solidFill>
                  <a:schemeClr val="tx1"/>
                </a:solidFill>
                <a:effectLst/>
                <a:latin typeface="+mn-lt"/>
                <a:ea typeface="+mn-ea"/>
                <a:cs typeface="+mn-cs"/>
              </a:rPr>
              <a:t> từ phía SSH server được chuyển tiếp qua SSH client, rồi đi đến host/server đích.</a:t>
            </a:r>
            <a:endParaRPr lang="en-US" sz="1200" b="0" i="0" kern="1200" smtClean="0">
              <a:solidFill>
                <a:schemeClr val="tx1"/>
              </a:solidFill>
              <a:effectLst/>
              <a:latin typeface="+mn-lt"/>
              <a:ea typeface="+mn-ea"/>
              <a:cs typeface="+mn-cs"/>
            </a:endParaRPr>
          </a:p>
          <a:p>
            <a:r>
              <a:rPr lang="en-US" sz="1200" b="1" i="0" kern="1200" smtClean="0">
                <a:solidFill>
                  <a:schemeClr val="tx1"/>
                </a:solidFill>
                <a:effectLst/>
                <a:latin typeface="+mn-lt"/>
                <a:ea typeface="+mn-ea"/>
                <a:cs typeface="+mn-cs"/>
              </a:rPr>
              <a:t>Remote:</a:t>
            </a:r>
            <a:r>
              <a:rPr lang="en-US" sz="1200" b="1"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SSH</a:t>
            </a:r>
            <a:r>
              <a:rPr lang="en-US" sz="1200" b="0" i="0" kern="1200" baseline="0" smtClean="0">
                <a:solidFill>
                  <a:schemeClr val="tx1"/>
                </a:solidFill>
                <a:effectLst/>
                <a:latin typeface="+mn-lt"/>
                <a:ea typeface="+mn-ea"/>
                <a:cs typeface="+mn-cs"/>
              </a:rPr>
              <a:t> server muốn kết nối tới port a trên Application Server (Server đích), nhưng vì Application Server ở xa (không nằm trên cùng máy với SSH Server). Do đó, lẽ ra SSH Server phải tạo SSH từ nó đến SSH Client rồi, từ SSH client lại ssh đến Application Server</a:t>
            </a:r>
          </a:p>
          <a:p>
            <a:r>
              <a:rPr lang="en-US" sz="1200" b="0" i="0" kern="1200" baseline="0" smtClean="0">
                <a:solidFill>
                  <a:schemeClr val="tx1"/>
                </a:solidFill>
                <a:effectLst/>
                <a:latin typeface="+mn-lt"/>
                <a:ea typeface="+mn-ea"/>
                <a:cs typeface="+mn-cs"/>
              </a:rPr>
              <a:t>Rport là port trên SSH client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smtClean="0">
                <a:solidFill>
                  <a:schemeClr val="tx1"/>
                </a:solidFill>
                <a:effectLst/>
                <a:latin typeface="+mn-lt"/>
                <a:ea typeface="+mn-ea"/>
                <a:cs typeface="+mn-cs"/>
              </a:rPr>
              <a:t>(Lưu ý: Lệnh </a:t>
            </a:r>
            <a:r>
              <a:rPr lang="en-US" sz="1200" b="1" smtClean="0">
                <a:latin typeface="Arial Narrow" panose="020B0606020202030204" pitchFamily="34" charset="0"/>
              </a:rPr>
              <a:t>$ ssh –</a:t>
            </a:r>
            <a:r>
              <a:rPr lang="vi-VN" sz="1200" b="1" smtClean="0">
                <a:latin typeface="Arial Narrow" panose="020B0606020202030204" pitchFamily="34" charset="0"/>
              </a:rPr>
              <a:t>R</a:t>
            </a:r>
            <a:r>
              <a:rPr lang="en-US" sz="1200" b="1" smtClean="0">
                <a:latin typeface="Arial Narrow" panose="020B0606020202030204" pitchFamily="34" charset="0"/>
              </a:rPr>
              <a:t>&lt;</a:t>
            </a:r>
            <a:r>
              <a:rPr lang="vi-VN" sz="1200" b="1" smtClean="0">
                <a:latin typeface="Arial Narrow" panose="020B0606020202030204" pitchFamily="34" charset="0"/>
              </a:rPr>
              <a:t>r</a:t>
            </a:r>
            <a:r>
              <a:rPr lang="en-US" sz="1200" b="1" smtClean="0">
                <a:latin typeface="Arial Narrow" panose="020B0606020202030204" pitchFamily="34" charset="0"/>
              </a:rPr>
              <a:t>port&gt;:localhost:&lt;</a:t>
            </a:r>
            <a:r>
              <a:rPr lang="vi-VN" sz="1200" b="1" smtClean="0">
                <a:latin typeface="Arial Narrow" panose="020B0606020202030204" pitchFamily="34" charset="0"/>
              </a:rPr>
              <a:t>l</a:t>
            </a:r>
            <a:r>
              <a:rPr lang="en-US" sz="1200" b="1" smtClean="0">
                <a:latin typeface="Arial Narrow" panose="020B0606020202030204" pitchFamily="34" charset="0"/>
              </a:rPr>
              <a:t>port&gt;  remote.net</a:t>
            </a:r>
            <a:endParaRPr lang="vi-VN" sz="1200" b="1" smtClean="0">
              <a:latin typeface="Arial Narrow" panose="020B0606020202030204" pitchFamily="34" charset="0"/>
            </a:endParaRPr>
          </a:p>
          <a:p>
            <a:r>
              <a:rPr lang="en-US" sz="1200" b="1" i="0" u="none" strike="noStrike" kern="1200" baseline="0" smtClean="0">
                <a:solidFill>
                  <a:schemeClr val="tx1"/>
                </a:solidFill>
                <a:latin typeface="+mn-lt"/>
                <a:ea typeface="+mn-ea"/>
                <a:cs typeface="+mn-cs"/>
              </a:rPr>
              <a:t>RPort: là port ở xa trên SSH Server</a:t>
            </a:r>
          </a:p>
          <a:p>
            <a:pPr fontAlgn="base"/>
            <a:r>
              <a:rPr lang="en-US" sz="1200" b="1" i="0" kern="1200" smtClean="0">
                <a:solidFill>
                  <a:schemeClr val="tx1"/>
                </a:solidFill>
                <a:effectLst/>
                <a:latin typeface="+mn-lt"/>
                <a:ea typeface="+mn-ea"/>
                <a:cs typeface="+mn-cs"/>
              </a:rPr>
              <a:t>Lport là</a:t>
            </a:r>
            <a:r>
              <a:rPr lang="en-US" sz="1200" b="1" i="0" kern="1200" baseline="0" smtClean="0">
                <a:solidFill>
                  <a:schemeClr val="tx1"/>
                </a:solidFill>
                <a:effectLst/>
                <a:latin typeface="+mn-lt"/>
                <a:ea typeface="+mn-ea"/>
                <a:cs typeface="+mn-cs"/>
              </a:rPr>
              <a:t> port trên máy Client</a:t>
            </a:r>
          </a:p>
          <a:p>
            <a:pPr fontAlgn="base"/>
            <a:r>
              <a:rPr lang="en-US" sz="1200" b="1" smtClean="0">
                <a:latin typeface="Arial Narrow" panose="020B0606020202030204" pitchFamily="34" charset="0"/>
              </a:rPr>
              <a:t>localhost:&lt;port&gt;  là</a:t>
            </a:r>
            <a:r>
              <a:rPr lang="en-US" sz="1200" b="1" baseline="0" smtClean="0">
                <a:latin typeface="Arial Narrow" panose="020B0606020202030204" pitchFamily="34" charset="0"/>
              </a:rPr>
              <a:t> cổng trên máy đích (application server)</a:t>
            </a:r>
            <a:endParaRPr lang="en-US" sz="1200" b="1" i="0" kern="1200" baseline="0" smtClean="0">
              <a:solidFill>
                <a:schemeClr val="tx1"/>
              </a:solidFill>
              <a:effectLst/>
              <a:latin typeface="+mn-lt"/>
              <a:ea typeface="+mn-ea"/>
              <a:cs typeface="+mn-cs"/>
            </a:endParaRPr>
          </a:p>
          <a:p>
            <a:endParaRPr lang="en-US" sz="1200" b="1" i="0" u="none" strike="noStrike" kern="1200" baseline="0" smtClean="0">
              <a:solidFill>
                <a:schemeClr val="tx1"/>
              </a:solidFill>
              <a:latin typeface="+mn-lt"/>
              <a:ea typeface="+mn-ea"/>
              <a:cs typeface="+mn-cs"/>
            </a:endParaRPr>
          </a:p>
          <a:p>
            <a:endParaRPr lang="en-US" sz="1200" b="0" i="0" u="none" strike="noStrike" kern="1200" baseline="0" smtClean="0">
              <a:solidFill>
                <a:schemeClr val="tx1"/>
              </a:solidFill>
              <a:latin typeface="+mn-lt"/>
              <a:ea typeface="+mn-ea"/>
              <a:cs typeface="+mn-cs"/>
            </a:endParaRPr>
          </a:p>
          <a:p>
            <a:r>
              <a:rPr lang="en-US" sz="1200" b="1" i="0" kern="1200" baseline="0" smtClean="0">
                <a:solidFill>
                  <a:schemeClr val="tx1"/>
                </a:solidFill>
                <a:effectLst/>
                <a:latin typeface="+mn-lt"/>
                <a:ea typeface="+mn-ea"/>
                <a:cs typeface="+mn-cs"/>
              </a:rPr>
              <a:t>Là để tạo socket từ SSH client đến SSH Server, và từ đó SSH server có thể ssh ngược lại client)</a:t>
            </a:r>
          </a:p>
          <a:p>
            <a:r>
              <a:rPr lang="en-US" sz="1200" b="0" i="0" kern="1200" baseline="0" smtClean="0">
                <a:solidFill>
                  <a:schemeClr val="tx1"/>
                </a:solidFill>
                <a:effectLst/>
                <a:latin typeface="+mn-lt"/>
                <a:ea typeface="+mn-ea"/>
                <a:cs typeface="+mn-cs"/>
              </a:rPr>
              <a:t>Nhưng với port forwarding tao có thể mở đường hầm socket từ SSH Server đến Application server qua SSH client (port b).</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88</a:t>
            </a:fld>
            <a:endParaRPr lang="ru-RU"/>
          </a:p>
        </p:txBody>
      </p:sp>
    </p:spTree>
    <p:extLst>
      <p:ext uri="{BB962C8B-B14F-4D97-AF65-F5344CB8AC3E}">
        <p14:creationId xmlns:p14="http://schemas.microsoft.com/office/powerpoint/2010/main" val="15881772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q"/>
            </a:pPr>
            <a:r>
              <a:rPr lang="en-US" sz="1200" b="0" i="0" u="none" strike="noStrike" kern="1200" baseline="0" smtClean="0">
                <a:solidFill>
                  <a:schemeClr val="tx1"/>
                </a:solidFill>
                <a:latin typeface="+mn-lt"/>
                <a:ea typeface="+mn-ea"/>
                <a:cs typeface="+mn-cs"/>
              </a:rPr>
              <a:t>Câu lệnh "ssh -R 8080:</a:t>
            </a:r>
            <a:r>
              <a:rPr lang="en-US" sz="1200" b="1" i="0" u="none" strike="noStrike" kern="1200" baseline="0" smtClean="0">
                <a:solidFill>
                  <a:schemeClr val="tx1"/>
                </a:solidFill>
                <a:latin typeface="+mn-lt"/>
                <a:ea typeface="+mn-ea"/>
                <a:cs typeface="+mn-cs"/>
              </a:rPr>
              <a:t>10.0.0.1</a:t>
            </a:r>
            <a:r>
              <a:rPr lang="en-US" sz="1200" b="0" i="0" u="none" strike="noStrike" kern="1200" baseline="0" smtClean="0">
                <a:solidFill>
                  <a:schemeClr val="tx1"/>
                </a:solidFill>
                <a:latin typeface="+mn-lt"/>
                <a:ea typeface="+mn-ea"/>
                <a:cs typeface="+mn-cs"/>
              </a:rPr>
              <a:t>:80 </a:t>
            </a:r>
            <a:r>
              <a:rPr lang="en-US" sz="1200" b="1" i="0" u="none" strike="noStrike" kern="1200" baseline="0" smtClean="0">
                <a:solidFill>
                  <a:schemeClr val="tx1"/>
                </a:solidFill>
                <a:latin typeface="+mn-lt"/>
                <a:ea typeface="+mn-ea"/>
                <a:cs typeface="+mn-cs"/>
              </a:rPr>
              <a:t>10.0.0.21</a:t>
            </a:r>
            <a:r>
              <a:rPr lang="en-US" sz="1200" b="0" i="0" u="none" strike="noStrike" kern="1200" baseline="0" smtClean="0">
                <a:solidFill>
                  <a:schemeClr val="tx1"/>
                </a:solidFill>
                <a:latin typeface="+mn-lt"/>
                <a:ea typeface="+mn-ea"/>
                <a:cs typeface="+mn-cs"/>
              </a:rPr>
              <a:t>" được thực thi trên SSH Client là máy Work Comp.</a:t>
            </a:r>
          </a:p>
          <a:p>
            <a:pPr marL="171450" indent="-171450">
              <a:buFont typeface="Wingdings" panose="05000000000000000000" pitchFamily="2" charset="2"/>
              <a:buChar char="q"/>
            </a:pPr>
            <a:r>
              <a:rPr lang="en-US" sz="1200" b="0" i="0" u="none" strike="noStrike" kern="1200" baseline="0" smtClean="0">
                <a:solidFill>
                  <a:schemeClr val="tx1"/>
                </a:solidFill>
                <a:latin typeface="+mn-lt"/>
                <a:ea typeface="+mn-ea"/>
                <a:cs typeface="+mn-cs"/>
              </a:rPr>
              <a:t>Nó có nghĩa là tạo đường hầm giữa 10.0.0.21:8080 (máy ở xa, SSH Server) và 10.0.0.1:80. (Application Server) Cho phép từ SSH Server truy cập tới Application Server thông qua SSH Client khi kết nối trực tiếp từ SSH Server tới Application Server bị chặn (bởi tường lửa)</a:t>
            </a:r>
          </a:p>
          <a:p>
            <a:pPr marL="171450" indent="-171450">
              <a:buFont typeface="Wingdings" panose="05000000000000000000" pitchFamily="2" charset="2"/>
              <a:buChar char="q"/>
            </a:pPr>
            <a:r>
              <a:rPr lang="en-US" sz="1200" b="0" i="0" u="none" strike="noStrike" kern="1200" baseline="0" smtClean="0">
                <a:solidFill>
                  <a:schemeClr val="tx1"/>
                </a:solidFill>
                <a:latin typeface="+mn-lt"/>
                <a:ea typeface="+mn-ea"/>
                <a:cs typeface="+mn-cs"/>
              </a:rPr>
              <a:t>Port: 8080 là port ở xa trên SSH Server, port 80 là port của máy Application Serer</a:t>
            </a:r>
          </a:p>
          <a:p>
            <a:pPr marL="171450" indent="-171450">
              <a:buFont typeface="Wingdings" panose="05000000000000000000" pitchFamily="2" charset="2"/>
              <a:buChar char="q"/>
            </a:pPr>
            <a:r>
              <a:rPr lang="en-US" sz="1200" b="0" i="0" u="none" strike="noStrike" kern="1200" baseline="0" smtClean="0">
                <a:solidFill>
                  <a:schemeClr val="tx1"/>
                </a:solidFill>
                <a:latin typeface="+mn-lt"/>
                <a:ea typeface="+mn-ea"/>
                <a:cs typeface="+mn-cs"/>
              </a:rPr>
              <a:t>Kết quả: trên máy Home Comp, nếu truy cập vào cổng 8080 cục bộ thì tương đương với việc truy cập tới cổng 80 trên Work Server (10.0.0.1).</a:t>
            </a:r>
          </a:p>
          <a:p>
            <a:pPr marL="171450" indent="-171450">
              <a:buFont typeface="Wingdings" panose="05000000000000000000" pitchFamily="2" charset="2"/>
              <a:buChar char="q"/>
            </a:pPr>
            <a:endParaRPr lang="en-US" sz="1200" b="0" i="0" u="none" strike="noStrike" kern="1200" baseline="0" smtClean="0">
              <a:solidFill>
                <a:schemeClr val="tx1"/>
              </a:solidFill>
              <a:latin typeface="+mn-lt"/>
              <a:ea typeface="+mn-ea"/>
              <a:cs typeface="+mn-cs"/>
            </a:endParaRPr>
          </a:p>
          <a:p>
            <a:pPr marL="171450" indent="-171450">
              <a:buFont typeface="Wingdings" panose="05000000000000000000" pitchFamily="2" charset="2"/>
              <a:buChar char="q"/>
            </a:pPr>
            <a:r>
              <a:rPr lang="en-US" sz="1200" b="0" i="0" kern="1200" smtClean="0">
                <a:solidFill>
                  <a:schemeClr val="tx1"/>
                </a:solidFill>
                <a:effectLst/>
                <a:latin typeface="+mn-lt"/>
                <a:ea typeface="+mn-ea"/>
                <a:cs typeface="+mn-cs"/>
              </a:rPr>
              <a:t>T</a:t>
            </a:r>
            <a:r>
              <a:rPr lang="vi-VN" sz="1200" b="0" i="0" kern="1200" smtClean="0">
                <a:solidFill>
                  <a:schemeClr val="tx1"/>
                </a:solidFill>
                <a:effectLst/>
                <a:latin typeface="+mn-lt"/>
                <a:ea typeface="+mn-ea"/>
                <a:cs typeface="+mn-cs"/>
              </a:rPr>
              <a:t>rên thực tế “remote port forwarding” ít được dùng hơn “local port forwarding” cũng như “dynamic port forwarding”, một trong những trường hợp ứng dụng của “remote port forwarding” là “SSH ngược”.</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89</a:t>
            </a:fld>
            <a:endParaRPr lang="ru-RU"/>
          </a:p>
        </p:txBody>
      </p:sp>
    </p:spTree>
    <p:extLst>
      <p:ext uri="{BB962C8B-B14F-4D97-AF65-F5344CB8AC3E}">
        <p14:creationId xmlns:p14="http://schemas.microsoft.com/office/powerpoint/2010/main" val="2814752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N/A No Available:</a:t>
            </a:r>
            <a:r>
              <a:rPr lang="en-US" baseline="0" smtClean="0"/>
              <a:t> không su</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2667433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SSL is a layered protocol and consists of four sub-protocols: </a:t>
            </a:r>
          </a:p>
          <a:p>
            <a:pPr marL="171450" indent="-171450">
              <a:buFont typeface="Wingdings" panose="05000000000000000000" pitchFamily="2" charset="2"/>
              <a:buChar char="§"/>
            </a:pPr>
            <a:r>
              <a:rPr lang="en-US" dirty="0" smtClean="0"/>
              <a:t>SSL Handshake Protocol </a:t>
            </a:r>
          </a:p>
          <a:p>
            <a:pPr marL="171450" indent="-171450">
              <a:buFont typeface="Wingdings" panose="05000000000000000000" pitchFamily="2" charset="2"/>
              <a:buChar char="§"/>
            </a:pPr>
            <a:r>
              <a:rPr lang="en-US" dirty="0" smtClean="0"/>
              <a:t>SSL Change Cipher Spec Protocol </a:t>
            </a:r>
          </a:p>
          <a:p>
            <a:pPr marL="171450" indent="-171450">
              <a:buFont typeface="Wingdings" panose="05000000000000000000" pitchFamily="2" charset="2"/>
              <a:buChar char="§"/>
            </a:pPr>
            <a:r>
              <a:rPr lang="en-US" dirty="0" smtClean="0"/>
              <a:t>SSL Alert Protocol </a:t>
            </a:r>
          </a:p>
          <a:p>
            <a:pPr marL="171450" indent="-171450">
              <a:buFont typeface="Wingdings" panose="05000000000000000000" pitchFamily="2" charset="2"/>
              <a:buChar char="§"/>
            </a:pPr>
            <a:r>
              <a:rPr lang="en-US" dirty="0" smtClean="0"/>
              <a:t>SSL Record Layer</a:t>
            </a:r>
            <a:endParaRPr lang="vi-VN" dirty="0" smtClean="0"/>
          </a:p>
          <a:p>
            <a:pPr marL="0" indent="0">
              <a:buFontTx/>
              <a:buNone/>
            </a:pPr>
            <a:r>
              <a:rPr lang="vi-VN" dirty="0" smtClean="0"/>
              <a:t>SSL nằm</a:t>
            </a:r>
            <a:r>
              <a:rPr lang="vi-VN" baseline="0" dirty="0" smtClean="0"/>
              <a:t> ở tầng ứng dụng, bảo vệ các giao thức tầng ứng dụng khi chương trình ứng dụng hỗ trợ SSL.</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17</a:t>
            </a:fld>
            <a:endParaRPr lang="ru-RU"/>
          </a:p>
        </p:txBody>
      </p:sp>
    </p:spTree>
    <p:extLst>
      <p:ext uri="{BB962C8B-B14F-4D97-AF65-F5344CB8AC3E}">
        <p14:creationId xmlns:p14="http://schemas.microsoft.com/office/powerpoint/2010/main" val="419923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https://www.ibm.com/support</a:t>
            </a:r>
          </a:p>
          <a:p>
            <a:r>
              <a:rPr lang="en-US" smtClean="0"/>
              <a:t>/knowledgecenter/en/SSB23S_1.1.0.15/gtps7/s5rcd.html</a:t>
            </a:r>
          </a:p>
          <a:p>
            <a:endParaRPr lang="en-US" smtClean="0"/>
          </a:p>
          <a:p>
            <a:r>
              <a:rPr lang="vi-VN" smtClean="0"/>
              <a:t>Bên trong mỗi gói tin </a:t>
            </a:r>
            <a:r>
              <a:rPr lang="vi-VN" smtClean="0">
                <a:solidFill>
                  <a:srgbClr val="0000CC"/>
                </a:solidFill>
              </a:rPr>
              <a:t>SSL</a:t>
            </a:r>
            <a:r>
              <a:rPr lang="vi-VN" smtClean="0"/>
              <a:t> là phần </a:t>
            </a:r>
            <a:r>
              <a:rPr lang="vi-VN" smtClean="0">
                <a:solidFill>
                  <a:srgbClr val="0000CC"/>
                </a:solidFill>
              </a:rPr>
              <a:t>Record header </a:t>
            </a:r>
            <a:r>
              <a:rPr lang="vi-VN" smtClean="0"/>
              <a:t>chịu trách nhiệm đóng gói các message sẽ truyền đi. Hình dưới đây là định dạng của phần Record trong gói tin SSL:</a:t>
            </a:r>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20</a:t>
            </a:fld>
            <a:endParaRPr lang="ru-RU"/>
          </a:p>
        </p:txBody>
      </p:sp>
    </p:spTree>
    <p:extLst>
      <p:ext uri="{BB962C8B-B14F-4D97-AF65-F5344CB8AC3E}">
        <p14:creationId xmlns:p14="http://schemas.microsoft.com/office/powerpoint/2010/main" val="35949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2749631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Mục lục phụ. Không tiêu đề">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762000"/>
            <a:ext cx="8610600" cy="5334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846154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02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405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7" r:id="rId3"/>
    <p:sldLayoutId id="2147483668" r:id="rId4"/>
    <p:sldLayoutId id="2147483666"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 id="2147483664" r:id="rId14"/>
    <p:sldLayoutId id="2147483665" r:id="rId15"/>
    <p:sldLayoutId id="2147483650" r:id="rId16"/>
    <p:sldLayoutId id="2147483659" r:id="rId17"/>
    <p:sldLayoutId id="2147483653" r:id="rId18"/>
    <p:sldLayoutId id="2147483669" r:id="rId19"/>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cunetix.com/blog/articles/poodle-gives-final-bite-puts-sslv3-res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7.xml"/><Relationship Id="rId1" Type="http://schemas.openxmlformats.org/officeDocument/2006/relationships/slideLayout" Target="../slideLayouts/slideLayout1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9.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9.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9.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9.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7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9.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8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8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30.e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smtClean="0"/>
              <a:t>GIAO THỨC AN TOÀN MẠNG</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a:t>
            </a:r>
            <a:r>
              <a:rPr lang="en-US" dirty="0" smtClean="0"/>
              <a:t>3.2</a:t>
            </a:r>
            <a:r>
              <a:rPr lang="vi-VN" dirty="0" smtClean="0"/>
              <a:t>. Bảo vệ tầng ứng dụng</a:t>
            </a:r>
          </a:p>
        </p:txBody>
      </p:sp>
      <p:sp>
        <p:nvSpPr>
          <p:cNvPr id="4" name="TextBox 3"/>
          <p:cNvSpPr txBox="1"/>
          <p:nvPr/>
        </p:nvSpPr>
        <p:spPr>
          <a:xfrm>
            <a:off x="-228600" y="76200"/>
            <a:ext cx="5257800" cy="1200329"/>
          </a:xfrm>
          <a:prstGeom prst="rect">
            <a:avLst/>
          </a:prstGeom>
          <a:noFill/>
        </p:spPr>
        <p:txBody>
          <a:bodyPr wrap="square" rtlCol="0">
            <a:spAutoFit/>
          </a:bodyPr>
          <a:lstStyle/>
          <a:p>
            <a:pPr algn="ctr"/>
            <a:r>
              <a:rPr lang="en-US" sz="2400" b="1" dirty="0" err="1" smtClean="0">
                <a:latin typeface="Arial" pitchFamily="34" charset="0"/>
                <a:cs typeface="Arial" pitchFamily="34" charset="0"/>
              </a:rPr>
              <a:t>HỌC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VIỆN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KỸ</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THUẬT</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MẬT</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MÃ</a:t>
            </a:r>
            <a:endParaRPr lang="en-US" sz="2400" b="1" dirty="0" smtClean="0">
              <a:latin typeface="Arial" pitchFamily="34" charset="0"/>
              <a:cs typeface="Arial" pitchFamily="34" charset="0"/>
            </a:endParaRPr>
          </a:p>
          <a:p>
            <a:pPr algn="ctr"/>
            <a:r>
              <a:rPr lang="en-US" sz="2400" b="1" dirty="0" err="1" smtClean="0">
                <a:latin typeface="Arial" pitchFamily="34" charset="0"/>
                <a:cs typeface="Arial" pitchFamily="34" charset="0"/>
              </a:rPr>
              <a:t>KHOA</a:t>
            </a:r>
            <a:r>
              <a:rPr lang="en-US" sz="2400" b="1" dirty="0" smtClean="0">
                <a:latin typeface="Arial" pitchFamily="34" charset="0"/>
                <a:cs typeface="Arial" pitchFamily="34" charset="0"/>
              </a:rPr>
              <a:t> AN </a:t>
            </a:r>
            <a:r>
              <a:rPr lang="en-US" sz="2400" b="1" dirty="0" err="1" smtClean="0">
                <a:latin typeface="Arial" pitchFamily="34" charset="0"/>
                <a:cs typeface="Arial" pitchFamily="34" charset="0"/>
              </a:rPr>
              <a:t>TOÀN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THÔNG</a:t>
            </a:r>
            <a:r>
              <a:rPr lang="en-US" sz="2400" b="1" dirty="0" smtClean="0">
                <a:latin typeface="Arial" pitchFamily="34" charset="0"/>
                <a:cs typeface="Arial" pitchFamily="34" charset="0"/>
              </a:rPr>
              <a:t> TIN</a:t>
            </a:r>
          </a:p>
          <a:p>
            <a:pPr algn="ct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514350" indent="-514350">
              <a:spcBef>
                <a:spcPts val="600"/>
              </a:spcBef>
              <a:spcAft>
                <a:spcPts val="600"/>
              </a:spcAft>
              <a:buFont typeface="+mj-lt"/>
              <a:buAutoNum type="arabicPeriod"/>
            </a:pPr>
            <a:r>
              <a:rPr lang="vi-VN" dirty="0"/>
              <a:t>Muhammad Rizwan Asghar, </a:t>
            </a:r>
            <a:r>
              <a:rPr lang="vi-VN" b="1" dirty="0"/>
              <a:t>Network Defence and </a:t>
            </a:r>
            <a:r>
              <a:rPr lang="vi-VN" b="1" dirty="0" smtClean="0"/>
              <a:t>Countermeasures</a:t>
            </a:r>
            <a:r>
              <a:rPr lang="vi-VN" dirty="0" smtClean="0"/>
              <a:t>, Lectures 8 &amp; 9</a:t>
            </a:r>
            <a:r>
              <a:rPr lang="vi-VN" dirty="0"/>
              <a:t/>
            </a:r>
            <a:br>
              <a:rPr lang="vi-VN" dirty="0"/>
            </a:br>
            <a:r>
              <a:rPr lang="vi-VN" sz="1600" dirty="0"/>
              <a:t>[https://www.cs.auckland.ac.nz/courses/compsci726s2c/lectures/ra-2017/]</a:t>
            </a:r>
          </a:p>
          <a:p>
            <a:pPr marL="514350" indent="-514350">
              <a:spcBef>
                <a:spcPts val="600"/>
              </a:spcBef>
              <a:spcAft>
                <a:spcPts val="600"/>
              </a:spcAft>
              <a:buFont typeface="+mj-lt"/>
              <a:buAutoNum type="arabicPeriod"/>
            </a:pPr>
            <a:r>
              <a:rPr lang="en-US" dirty="0" smtClean="0"/>
              <a:t>SSL </a:t>
            </a:r>
            <a:r>
              <a:rPr lang="en-US" dirty="0"/>
              <a:t>Socket </a:t>
            </a:r>
            <a:r>
              <a:rPr lang="en-US" dirty="0" smtClean="0"/>
              <a:t>Communication</a:t>
            </a:r>
            <a:r>
              <a:rPr lang="vi-VN" dirty="0"/>
              <a:t/>
            </a:r>
            <a:br>
              <a:rPr lang="vi-VN" dirty="0"/>
            </a:br>
            <a:r>
              <a:rPr lang="vi-VN" sz="1600" dirty="0"/>
              <a:t>[https://</a:t>
            </a:r>
            <a:r>
              <a:rPr lang="vi-VN" sz="1600" dirty="0" smtClean="0"/>
              <a:t>sites.google.com/site/ddmwsst/create-your-own-certificate-and-ca/ssl-socket-communication]</a:t>
            </a:r>
          </a:p>
          <a:p>
            <a:pPr marL="514350" indent="-514350">
              <a:spcBef>
                <a:spcPts val="600"/>
              </a:spcBef>
              <a:spcAft>
                <a:spcPts val="600"/>
              </a:spcAft>
              <a:buFont typeface="+mj-lt"/>
              <a:buAutoNum type="arabicPeriod"/>
            </a:pPr>
            <a:r>
              <a:rPr lang="vi-VN" dirty="0"/>
              <a:t>Transport Layer </a:t>
            </a:r>
            <a:r>
              <a:rPr lang="vi-VN" dirty="0" smtClean="0"/>
              <a:t>Security</a:t>
            </a:r>
            <a:br>
              <a:rPr lang="vi-VN" dirty="0" smtClean="0"/>
            </a:br>
            <a:r>
              <a:rPr lang="vi-VN" sz="1600" dirty="0" smtClean="0"/>
              <a:t>[</a:t>
            </a:r>
            <a:r>
              <a:rPr lang="en-US" sz="1600" dirty="0" smtClean="0"/>
              <a:t>https</a:t>
            </a:r>
            <a:r>
              <a:rPr lang="en-US" sz="1600" dirty="0"/>
              <a:t>://</a:t>
            </a:r>
            <a:r>
              <a:rPr lang="en-US" sz="1600" dirty="0" smtClean="0"/>
              <a:t>en.wikipedia.org/wiki/Transport_Layer_Security</a:t>
            </a:r>
            <a:r>
              <a:rPr lang="vi-VN" sz="1600" dirty="0"/>
              <a:t>]</a:t>
            </a:r>
            <a:endParaRPr lang="vi-VN" sz="1600" dirty="0" smtClean="0"/>
          </a:p>
          <a:p>
            <a:pPr marL="514350" indent="-514350">
              <a:spcBef>
                <a:spcPts val="600"/>
              </a:spcBef>
              <a:spcAft>
                <a:spcPts val="600"/>
              </a:spcAft>
              <a:buFont typeface="+mj-lt"/>
              <a:buAutoNum type="arabicPeriod"/>
            </a:pPr>
            <a:r>
              <a:rPr lang="en-US" dirty="0" err="1"/>
              <a:t>Chhatra</a:t>
            </a:r>
            <a:r>
              <a:rPr lang="en-US" dirty="0"/>
              <a:t> </a:t>
            </a:r>
            <a:r>
              <a:rPr lang="en-US" dirty="0" err="1" smtClean="0"/>
              <a:t>Thapa</a:t>
            </a:r>
            <a:r>
              <a:rPr lang="vi-VN" dirty="0" smtClean="0"/>
              <a:t>, </a:t>
            </a:r>
            <a:r>
              <a:rPr lang="en-US" dirty="0" smtClean="0"/>
              <a:t>Transport </a:t>
            </a:r>
            <a:r>
              <a:rPr lang="en-US" dirty="0"/>
              <a:t>Layer </a:t>
            </a:r>
            <a:r>
              <a:rPr lang="en-US" dirty="0" smtClean="0"/>
              <a:t>Security</a:t>
            </a:r>
            <a:r>
              <a:rPr lang="vi-VN" dirty="0" smtClean="0"/>
              <a:t> (Slides)</a:t>
            </a:r>
            <a:r>
              <a:rPr lang="vi-VN" dirty="0"/>
              <a:t/>
            </a:r>
            <a:br>
              <a:rPr lang="vi-VN" dirty="0"/>
            </a:br>
            <a:r>
              <a:rPr lang="vi-VN" sz="1600" dirty="0"/>
              <a:t>[https://www.slideshare.net/chhatrathapa1/avl-presentation-15664106]</a:t>
            </a:r>
            <a:endParaRPr lang="vi-VN" sz="1600" dirty="0" smtClean="0"/>
          </a:p>
          <a:p>
            <a:pPr marL="514350" indent="-514350">
              <a:spcBef>
                <a:spcPts val="600"/>
              </a:spcBef>
              <a:spcAft>
                <a:spcPts val="600"/>
              </a:spcAft>
              <a:buFont typeface="+mj-lt"/>
              <a:buAutoNum type="arabicPeriod"/>
            </a:pPr>
            <a:endParaRPr lang="en-US" dirty="0"/>
          </a:p>
        </p:txBody>
      </p:sp>
      <p:sp>
        <p:nvSpPr>
          <p:cNvPr id="3" name="Title 2"/>
          <p:cNvSpPr>
            <a:spLocks noGrp="1"/>
          </p:cNvSpPr>
          <p:nvPr>
            <p:ph type="title"/>
          </p:nvPr>
        </p:nvSpPr>
        <p:spPr/>
        <p:txBody>
          <a:bodyPr/>
          <a:lstStyle/>
          <a:p>
            <a:r>
              <a:rPr lang="vi-VN" dirty="0" smtClean="0"/>
              <a:t>Tài liệu </a:t>
            </a:r>
            <a:r>
              <a:rPr lang="vi-VN" smtClean="0"/>
              <a:t>tham khảo bổ sung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Tree>
    <p:extLst>
      <p:ext uri="{BB962C8B-B14F-4D97-AF65-F5344CB8AC3E}">
        <p14:creationId xmlns:p14="http://schemas.microsoft.com/office/powerpoint/2010/main" val="2186866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fontScale="92500" lnSpcReduction="20000"/>
          </a:bodyPr>
          <a:lstStyle/>
          <a:p>
            <a:r>
              <a:rPr lang="vi-VN" dirty="0" smtClean="0"/>
              <a:t>SSL </a:t>
            </a:r>
            <a:r>
              <a:rPr lang="vi-VN" smtClean="0"/>
              <a:t>1.0 (</a:t>
            </a:r>
            <a:r>
              <a:rPr lang="en-US" smtClean="0"/>
              <a:t>1994</a:t>
            </a:r>
            <a:r>
              <a:rPr lang="vi-VN" smtClean="0"/>
              <a:t>):</a:t>
            </a:r>
            <a:r>
              <a:rPr lang="en-US" smtClean="0"/>
              <a:t> Netscape,</a:t>
            </a:r>
            <a:r>
              <a:rPr lang="vi-VN" smtClean="0"/>
              <a:t> </a:t>
            </a:r>
            <a:r>
              <a:rPr lang="vi-VN" dirty="0" smtClean="0"/>
              <a:t>never publicly released</a:t>
            </a:r>
          </a:p>
          <a:p>
            <a:r>
              <a:rPr lang="vi-VN" dirty="0" smtClean="0"/>
              <a:t>SSL 2.0 (1995): many security flaws</a:t>
            </a:r>
          </a:p>
          <a:p>
            <a:r>
              <a:rPr lang="vi-VN" dirty="0" smtClean="0"/>
              <a:t>SSL 3.0 (1996): POODLE, weak RC4</a:t>
            </a:r>
          </a:p>
          <a:p>
            <a:r>
              <a:rPr lang="vi-VN" dirty="0" smtClean="0"/>
              <a:t>TLS 1.0 (1999</a:t>
            </a:r>
            <a:r>
              <a:rPr lang="vi-VN" smtClean="0"/>
              <a:t>): </a:t>
            </a:r>
            <a:r>
              <a:rPr lang="en-US" smtClean="0"/>
              <a:t>IETF, </a:t>
            </a:r>
            <a:r>
              <a:rPr lang="vi-VN" smtClean="0"/>
              <a:t>to </a:t>
            </a:r>
            <a:r>
              <a:rPr lang="vi-VN" dirty="0" smtClean="0"/>
              <a:t>be prohibited</a:t>
            </a:r>
          </a:p>
          <a:p>
            <a:pPr lvl="1"/>
            <a:r>
              <a:rPr lang="vi-VN" dirty="0" smtClean="0"/>
              <a:t>incompatible with SSL 3.0</a:t>
            </a:r>
          </a:p>
          <a:p>
            <a:pPr lvl="1"/>
            <a:r>
              <a:rPr lang="vi-VN" dirty="0" smtClean="0"/>
              <a:t>can be downgraded to SSL 3.0</a:t>
            </a:r>
          </a:p>
          <a:p>
            <a:r>
              <a:rPr lang="vi-VN" dirty="0" smtClean="0">
                <a:solidFill>
                  <a:srgbClr val="00B050"/>
                </a:solidFill>
              </a:rPr>
              <a:t>TLS 1.1 (2006): OK</a:t>
            </a:r>
          </a:p>
          <a:p>
            <a:r>
              <a:rPr lang="vi-VN" dirty="0" smtClean="0">
                <a:solidFill>
                  <a:srgbClr val="00B050"/>
                </a:solidFill>
              </a:rPr>
              <a:t>TLS 1.2 (2008): OK</a:t>
            </a:r>
          </a:p>
          <a:p>
            <a:r>
              <a:rPr lang="vi-VN" dirty="0" smtClean="0">
                <a:solidFill>
                  <a:srgbClr val="00B050"/>
                </a:solidFill>
              </a:rPr>
              <a:t>TLS </a:t>
            </a:r>
            <a:r>
              <a:rPr lang="vi-VN" smtClean="0">
                <a:solidFill>
                  <a:srgbClr val="00B050"/>
                </a:solidFill>
              </a:rPr>
              <a:t>1.3 (10/2018): OK</a:t>
            </a:r>
            <a:endParaRPr lang="vi-VN" dirty="0" smtClean="0">
              <a:solidFill>
                <a:srgbClr val="00B050"/>
              </a:solidFill>
            </a:endParaRPr>
          </a:p>
          <a:p>
            <a:endParaRPr lang="vi-VN" dirty="0" smtClean="0"/>
          </a:p>
          <a:p>
            <a:endParaRPr lang="en-US" dirty="0"/>
          </a:p>
        </p:txBody>
      </p:sp>
      <p:sp>
        <p:nvSpPr>
          <p:cNvPr id="4" name="Title 3"/>
          <p:cNvSpPr>
            <a:spLocks noGrp="1"/>
          </p:cNvSpPr>
          <p:nvPr>
            <p:ph type="title"/>
          </p:nvPr>
        </p:nvSpPr>
        <p:spPr/>
        <p:txBody>
          <a:bodyPr/>
          <a:lstStyle/>
          <a:p>
            <a:r>
              <a:rPr lang="vi-VN" dirty="0" smtClean="0"/>
              <a:t>Lịch sử phát triển</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11</a:t>
            </a:fld>
            <a:endParaRPr lang="ru-RU" dirty="0"/>
          </a:p>
        </p:txBody>
      </p:sp>
    </p:spTree>
    <p:extLst>
      <p:ext uri="{BB962C8B-B14F-4D97-AF65-F5344CB8AC3E}">
        <p14:creationId xmlns:p14="http://schemas.microsoft.com/office/powerpoint/2010/main" val="32883501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nSpc>
                <a:spcPct val="100000"/>
              </a:lnSpc>
              <a:spcAft>
                <a:spcPts val="0"/>
              </a:spcAft>
            </a:pPr>
            <a:r>
              <a:rPr lang="en-US" sz="1800" b="1" i="1">
                <a:latin typeface="Arial" pitchFamily="34" charset="0"/>
                <a:cs typeface="Arial" pitchFamily="34" charset="0"/>
              </a:rPr>
              <a:t> + BEAST</a:t>
            </a:r>
            <a:r>
              <a:rPr lang="en-US" sz="1800" i="1">
                <a:latin typeface="Arial" pitchFamily="34" charset="0"/>
                <a:cs typeface="Arial" pitchFamily="34" charset="0"/>
              </a:rPr>
              <a:t> (CVE-2011-3389) – </a:t>
            </a:r>
            <a:r>
              <a:rPr lang="en-US" sz="1800" b="1" i="1" smtClean="0">
                <a:latin typeface="Arial" pitchFamily="34" charset="0"/>
                <a:cs typeface="Arial" pitchFamily="34" charset="0"/>
              </a:rPr>
              <a:t>2011</a:t>
            </a:r>
            <a:r>
              <a:rPr lang="en-US" sz="1800" i="1" smtClean="0">
                <a:latin typeface="Arial" pitchFamily="34" charset="0"/>
                <a:cs typeface="Arial" pitchFamily="34" charset="0"/>
              </a:rPr>
              <a:t>: </a:t>
            </a:r>
            <a:r>
              <a:rPr lang="en-US" sz="1800" smtClean="0">
                <a:latin typeface="Arial" pitchFamily="34" charset="0"/>
                <a:cs typeface="Arial" pitchFamily="34" charset="0"/>
              </a:rPr>
              <a:t>SSL </a:t>
            </a:r>
            <a:r>
              <a:rPr lang="en-US" sz="1800">
                <a:latin typeface="Arial" pitchFamily="34" charset="0"/>
                <a:cs typeface="Arial" pitchFamily="34" charset="0"/>
              </a:rPr>
              <a:t>3.0 và TLS </a:t>
            </a:r>
            <a:r>
              <a:rPr lang="en-US" sz="1800" smtClean="0">
                <a:latin typeface="Arial" pitchFamily="34" charset="0"/>
                <a:cs typeface="Arial" pitchFamily="34" charset="0"/>
              </a:rPr>
              <a:t>1.0 (mã </a:t>
            </a:r>
            <a:r>
              <a:rPr lang="en-US" sz="1800">
                <a:latin typeface="Arial" pitchFamily="34" charset="0"/>
                <a:cs typeface="Arial" pitchFamily="34" charset="0"/>
              </a:rPr>
              <a:t>hóa </a:t>
            </a:r>
            <a:r>
              <a:rPr lang="en-US" sz="1800" smtClean="0">
                <a:latin typeface="Arial" pitchFamily="34" charset="0"/>
                <a:cs typeface="Arial" pitchFamily="34" charset="0"/>
              </a:rPr>
              <a:t>CBC) =&gt; Nên </a:t>
            </a:r>
            <a:r>
              <a:rPr lang="en-US" sz="1800">
                <a:latin typeface="Arial" pitchFamily="34" charset="0"/>
                <a:cs typeface="Arial" pitchFamily="34" charset="0"/>
              </a:rPr>
              <a:t>sử dụng TLS 1.1, 1.2</a:t>
            </a:r>
          </a:p>
          <a:p>
            <a:pPr>
              <a:lnSpc>
                <a:spcPct val="100000"/>
              </a:lnSpc>
              <a:spcAft>
                <a:spcPts val="0"/>
              </a:spcAft>
            </a:pPr>
            <a:r>
              <a:rPr lang="en-US" sz="1800" b="1" i="1">
                <a:latin typeface="Arial" pitchFamily="34" charset="0"/>
                <a:cs typeface="Arial" pitchFamily="34" charset="0"/>
              </a:rPr>
              <a:t>+ CRIME </a:t>
            </a:r>
            <a:r>
              <a:rPr lang="en-US" sz="1800" i="1">
                <a:latin typeface="Arial" pitchFamily="34" charset="0"/>
                <a:cs typeface="Arial" pitchFamily="34" charset="0"/>
              </a:rPr>
              <a:t>(CVE-2012-4929) – </a:t>
            </a:r>
            <a:r>
              <a:rPr lang="en-US" sz="1800" b="1" i="1">
                <a:latin typeface="Arial" pitchFamily="34" charset="0"/>
                <a:cs typeface="Arial" pitchFamily="34" charset="0"/>
              </a:rPr>
              <a:t>2012</a:t>
            </a:r>
            <a:r>
              <a:rPr lang="en-US" sz="1800" i="1">
                <a:latin typeface="Arial" pitchFamily="34" charset="0"/>
                <a:cs typeface="Arial" pitchFamily="34" charset="0"/>
              </a:rPr>
              <a:t> </a:t>
            </a:r>
            <a:r>
              <a:rPr lang="en-US" sz="1800" i="1" smtClean="0">
                <a:latin typeface="Arial" pitchFamily="34" charset="0"/>
                <a:cs typeface="Arial" pitchFamily="34" charset="0"/>
              </a:rPr>
              <a:t>: </a:t>
            </a:r>
            <a:r>
              <a:rPr lang="en-US" sz="1800" smtClean="0">
                <a:latin typeface="Arial" pitchFamily="34" charset="0"/>
                <a:cs typeface="Arial" pitchFamily="34" charset="0"/>
              </a:rPr>
              <a:t>Là </a:t>
            </a:r>
            <a:r>
              <a:rPr lang="en-US" sz="1800">
                <a:latin typeface="Arial" pitchFamily="34" charset="0"/>
                <a:cs typeface="Arial" pitchFamily="34" charset="0"/>
              </a:rPr>
              <a:t>một điểm yếu trong quá trình nén của TLS (TLS 1.0, 1.1, 1.2</a:t>
            </a:r>
            <a:r>
              <a:rPr lang="en-US" sz="1800" smtClean="0">
                <a:latin typeface="Arial" pitchFamily="34" charset="0"/>
                <a:cs typeface="Arial" pitchFamily="34" charset="0"/>
              </a:rPr>
              <a:t>) =&gt; Nâng </a:t>
            </a:r>
            <a:r>
              <a:rPr lang="en-US" sz="1800">
                <a:latin typeface="Arial" pitchFamily="34" charset="0"/>
                <a:cs typeface="Arial" pitchFamily="34" charset="0"/>
              </a:rPr>
              <a:t>cấp trình duyệt lên phiên bản mới nhất</a:t>
            </a:r>
          </a:p>
          <a:p>
            <a:pPr>
              <a:lnSpc>
                <a:spcPct val="100000"/>
              </a:lnSpc>
              <a:spcAft>
                <a:spcPts val="0"/>
              </a:spcAft>
            </a:pPr>
            <a:r>
              <a:rPr lang="en-US" sz="1800">
                <a:latin typeface="Arial" pitchFamily="34" charset="0"/>
                <a:cs typeface="Arial" pitchFamily="34" charset="0"/>
              </a:rPr>
              <a:t> </a:t>
            </a:r>
            <a:r>
              <a:rPr lang="en-US" sz="1800" b="1" i="1" smtClean="0">
                <a:latin typeface="Arial" pitchFamily="34" charset="0"/>
                <a:cs typeface="Arial" pitchFamily="34" charset="0"/>
              </a:rPr>
              <a:t>+ </a:t>
            </a:r>
            <a:r>
              <a:rPr lang="en-US" sz="1800" b="1" i="1">
                <a:latin typeface="Arial" pitchFamily="34" charset="0"/>
                <a:cs typeface="Arial" pitchFamily="34" charset="0"/>
              </a:rPr>
              <a:t>BREACH</a:t>
            </a:r>
            <a:r>
              <a:rPr lang="en-US" sz="1800" i="1">
                <a:latin typeface="Arial" pitchFamily="34" charset="0"/>
                <a:cs typeface="Arial" pitchFamily="34" charset="0"/>
              </a:rPr>
              <a:t> (CVE-2013-3587) – </a:t>
            </a:r>
            <a:r>
              <a:rPr lang="en-US" sz="1800" b="1" i="1">
                <a:latin typeface="Arial" pitchFamily="34" charset="0"/>
                <a:cs typeface="Arial" pitchFamily="34" charset="0"/>
              </a:rPr>
              <a:t>2013</a:t>
            </a:r>
            <a:r>
              <a:rPr lang="en-US" sz="1800" i="1">
                <a:latin typeface="Arial" pitchFamily="34" charset="0"/>
                <a:cs typeface="Arial" pitchFamily="34" charset="0"/>
              </a:rPr>
              <a:t> </a:t>
            </a:r>
            <a:r>
              <a:rPr lang="en-US" sz="1800" i="1" smtClean="0">
                <a:latin typeface="Arial" pitchFamily="34" charset="0"/>
                <a:cs typeface="Arial" pitchFamily="34" charset="0"/>
              </a:rPr>
              <a:t>: </a:t>
            </a:r>
            <a:r>
              <a:rPr lang="en-US" sz="1800" smtClean="0">
                <a:latin typeface="Arial" pitchFamily="34" charset="0"/>
                <a:cs typeface="Arial" pitchFamily="34" charset="0"/>
              </a:rPr>
              <a:t>Vào TLS, </a:t>
            </a:r>
            <a:endParaRPr lang="en-US" sz="1800">
              <a:latin typeface="Arial" pitchFamily="34" charset="0"/>
              <a:cs typeface="Arial" pitchFamily="34" charset="0"/>
            </a:endParaRPr>
          </a:p>
          <a:p>
            <a:pPr marL="0" indent="0">
              <a:lnSpc>
                <a:spcPct val="100000"/>
              </a:lnSpc>
              <a:spcAft>
                <a:spcPts val="0"/>
              </a:spcAft>
              <a:buNone/>
            </a:pPr>
            <a:r>
              <a:rPr lang="en-US" sz="1800">
                <a:latin typeface="Arial" pitchFamily="34" charset="0"/>
                <a:cs typeface="Arial" pitchFamily="34" charset="0"/>
              </a:rPr>
              <a:t> </a:t>
            </a:r>
            <a:r>
              <a:rPr lang="en-US" sz="1800" smtClean="0">
                <a:latin typeface="Arial" pitchFamily="34" charset="0"/>
                <a:cs typeface="Arial" pitchFamily="34" charset="0"/>
              </a:rPr>
              <a:t>           Gần </a:t>
            </a:r>
            <a:r>
              <a:rPr lang="en-US" sz="1800">
                <a:latin typeface="Arial" pitchFamily="34" charset="0"/>
                <a:cs typeface="Arial" pitchFamily="34" charset="0"/>
              </a:rPr>
              <a:t>giống CRIME tuy nhiên dựa trên điểm yếu là quá trình nén của </a:t>
            </a:r>
            <a:r>
              <a:rPr lang="en-US" sz="1800" smtClean="0">
                <a:latin typeface="Arial" pitchFamily="34" charset="0"/>
                <a:cs typeface="Arial" pitchFamily="34" charset="0"/>
              </a:rPr>
              <a:t>HTTP =&gt; Nên bỏ </a:t>
            </a:r>
            <a:r>
              <a:rPr lang="en-US" sz="1800">
                <a:latin typeface="Arial" pitchFamily="34" charset="0"/>
                <a:cs typeface="Arial" pitchFamily="34" charset="0"/>
              </a:rPr>
              <a:t>phương thức nén trong HTTP, …</a:t>
            </a:r>
          </a:p>
          <a:p>
            <a:pPr>
              <a:lnSpc>
                <a:spcPct val="100000"/>
              </a:lnSpc>
              <a:spcAft>
                <a:spcPts val="0"/>
              </a:spcAft>
            </a:pPr>
            <a:r>
              <a:rPr lang="en-US" sz="1800">
                <a:latin typeface="Arial" pitchFamily="34" charset="0"/>
                <a:cs typeface="Arial" pitchFamily="34" charset="0"/>
              </a:rPr>
              <a:t> </a:t>
            </a:r>
            <a:r>
              <a:rPr lang="en-US" sz="1800" b="1" i="1" smtClean="0">
                <a:latin typeface="Arial" pitchFamily="34" charset="0"/>
                <a:cs typeface="Arial" pitchFamily="34" charset="0"/>
              </a:rPr>
              <a:t> </a:t>
            </a:r>
            <a:r>
              <a:rPr lang="en-US" sz="1800" b="1" i="1">
                <a:latin typeface="Arial" pitchFamily="34" charset="0"/>
                <a:cs typeface="Arial" pitchFamily="34" charset="0"/>
              </a:rPr>
              <a:t>POODLE</a:t>
            </a:r>
            <a:r>
              <a:rPr lang="en-US" sz="1800" i="1">
                <a:latin typeface="Arial" pitchFamily="34" charset="0"/>
                <a:cs typeface="Arial" pitchFamily="34" charset="0"/>
              </a:rPr>
              <a:t> (CVE-2014-3566) - </a:t>
            </a:r>
            <a:r>
              <a:rPr lang="en-US" sz="1800" b="1" i="1">
                <a:latin typeface="Arial" pitchFamily="34" charset="0"/>
                <a:cs typeface="Arial" pitchFamily="34" charset="0"/>
              </a:rPr>
              <a:t>2014 </a:t>
            </a:r>
            <a:r>
              <a:rPr lang="en-US" sz="1800" i="1" smtClean="0">
                <a:latin typeface="Arial" pitchFamily="34" charset="0"/>
                <a:cs typeface="Arial" pitchFamily="34" charset="0"/>
              </a:rPr>
              <a:t>(</a:t>
            </a:r>
            <a:r>
              <a:rPr lang="en-US" sz="1800" i="1" u="sng" smtClean="0">
                <a:latin typeface="Arial" pitchFamily="34" charset="0"/>
                <a:cs typeface="Arial" pitchFamily="34" charset="0"/>
                <a:hlinkClick r:id="rId3"/>
              </a:rPr>
              <a:t>Padding </a:t>
            </a:r>
            <a:r>
              <a:rPr lang="en-US" sz="1800" i="1" u="sng">
                <a:latin typeface="Arial" pitchFamily="34" charset="0"/>
                <a:cs typeface="Arial" pitchFamily="34" charset="0"/>
                <a:hlinkClick r:id="rId3"/>
              </a:rPr>
              <a:t>Oracle On Downgraded Legacy Encryption (POODLE)</a:t>
            </a:r>
            <a:r>
              <a:rPr lang="en-US" sz="1800" i="1">
                <a:latin typeface="Arial" pitchFamily="34" charset="0"/>
                <a:cs typeface="Arial" pitchFamily="34" charset="0"/>
              </a:rPr>
              <a:t> </a:t>
            </a:r>
            <a:r>
              <a:rPr lang="en-US" sz="1800" smtClean="0">
                <a:latin typeface="Arial" pitchFamily="34" charset="0"/>
                <a:cs typeface="Arial" pitchFamily="34" charset="0"/>
              </a:rPr>
              <a:t>=&gt; </a:t>
            </a:r>
            <a:r>
              <a:rPr lang="en-US" sz="1800">
                <a:latin typeface="Arial" pitchFamily="34" charset="0"/>
                <a:cs typeface="Arial" pitchFamily="34" charset="0"/>
              </a:rPr>
              <a:t>SSL 3.0</a:t>
            </a:r>
          </a:p>
          <a:p>
            <a:pPr>
              <a:lnSpc>
                <a:spcPct val="100000"/>
              </a:lnSpc>
              <a:spcAft>
                <a:spcPts val="0"/>
              </a:spcAft>
            </a:pPr>
            <a:r>
              <a:rPr lang="en-US" sz="1800" b="1" i="1">
                <a:latin typeface="Arial" pitchFamily="34" charset="0"/>
                <a:cs typeface="Arial" pitchFamily="34" charset="0"/>
              </a:rPr>
              <a:t>+  Heartbleed</a:t>
            </a:r>
            <a:r>
              <a:rPr lang="en-US" sz="1800" i="1">
                <a:latin typeface="Arial" pitchFamily="34" charset="0"/>
                <a:cs typeface="Arial" pitchFamily="34" charset="0"/>
              </a:rPr>
              <a:t> (CVE-2014-0160) -</a:t>
            </a:r>
            <a:r>
              <a:rPr lang="en-US" sz="1800" b="1" i="1" smtClean="0">
                <a:latin typeface="Arial" pitchFamily="34" charset="0"/>
                <a:cs typeface="Arial" pitchFamily="34" charset="0"/>
              </a:rPr>
              <a:t>2014</a:t>
            </a:r>
            <a:r>
              <a:rPr lang="en-US" sz="1800" i="1" smtClean="0">
                <a:latin typeface="Arial" pitchFamily="34" charset="0"/>
                <a:cs typeface="Arial" pitchFamily="34" charset="0"/>
              </a:rPr>
              <a:t>: </a:t>
            </a:r>
            <a:r>
              <a:rPr lang="en-US" sz="1800" smtClean="0">
                <a:latin typeface="Arial" pitchFamily="34" charset="0"/>
                <a:cs typeface="Arial" pitchFamily="34" charset="0"/>
              </a:rPr>
              <a:t>OpenSSL</a:t>
            </a:r>
            <a:r>
              <a:rPr lang="en-US" sz="1800">
                <a:latin typeface="Arial" pitchFamily="34" charset="0"/>
                <a:cs typeface="Arial" pitchFamily="34" charset="0"/>
              </a:rPr>
              <a:t>, </a:t>
            </a:r>
            <a:r>
              <a:rPr lang="en-US" sz="1800" smtClean="0">
                <a:latin typeface="Arial" pitchFamily="34" charset="0"/>
                <a:cs typeface="Arial" pitchFamily="34" charset="0"/>
              </a:rPr>
              <a:t>TLS =&gt; Ngăn </a:t>
            </a:r>
            <a:r>
              <a:rPr lang="en-US" sz="1800">
                <a:latin typeface="Arial" pitchFamily="34" charset="0"/>
                <a:cs typeface="Arial" pitchFamily="34" charset="0"/>
              </a:rPr>
              <a:t>chặn bằng cách cập nhật phiên bản mới nhất của OpenSSL</a:t>
            </a:r>
          </a:p>
          <a:p>
            <a:pPr>
              <a:lnSpc>
                <a:spcPct val="100000"/>
              </a:lnSpc>
              <a:spcAft>
                <a:spcPts val="0"/>
              </a:spcAft>
            </a:pPr>
            <a:r>
              <a:rPr lang="en-US" sz="1800">
                <a:latin typeface="Arial" pitchFamily="34" charset="0"/>
                <a:cs typeface="Arial" pitchFamily="34" charset="0"/>
              </a:rPr>
              <a:t>+ </a:t>
            </a:r>
            <a:r>
              <a:rPr lang="en-US" sz="1800" b="1" smtClean="0">
                <a:latin typeface="Arial" pitchFamily="34" charset="0"/>
                <a:cs typeface="Arial" pitchFamily="34" charset="0"/>
              </a:rPr>
              <a:t>SWEET32 (Birthday </a:t>
            </a:r>
            <a:r>
              <a:rPr lang="en-US" sz="1800" b="1">
                <a:latin typeface="Arial" pitchFamily="34" charset="0"/>
                <a:cs typeface="Arial" pitchFamily="34" charset="0"/>
              </a:rPr>
              <a:t>attacks against TLS ciphers with 64bit block size (CVE-2016-2183</a:t>
            </a:r>
            <a:r>
              <a:rPr lang="en-US" sz="1800" b="1" smtClean="0">
                <a:latin typeface="Arial" pitchFamily="34" charset="0"/>
                <a:cs typeface="Arial" pitchFamily="34" charset="0"/>
              </a:rPr>
              <a:t>))</a:t>
            </a:r>
            <a:endParaRPr lang="en-US" sz="1800" b="1">
              <a:latin typeface="Arial" pitchFamily="34" charset="0"/>
              <a:cs typeface="Arial" pitchFamily="34" charset="0"/>
            </a:endParaRPr>
          </a:p>
          <a:p>
            <a:pPr>
              <a:lnSpc>
                <a:spcPct val="100000"/>
              </a:lnSpc>
              <a:spcAft>
                <a:spcPts val="0"/>
              </a:spcAft>
            </a:pPr>
            <a:r>
              <a:rPr lang="en-US" sz="1800" b="1">
                <a:latin typeface="Arial" pitchFamily="34" charset="0"/>
                <a:cs typeface="Arial" pitchFamily="34" charset="0"/>
              </a:rPr>
              <a:t>+ROBOT (2017</a:t>
            </a:r>
            <a:r>
              <a:rPr lang="en-US" sz="1800" b="1" smtClean="0">
                <a:latin typeface="Arial" pitchFamily="34" charset="0"/>
                <a:cs typeface="Arial" pitchFamily="34" charset="0"/>
              </a:rPr>
              <a:t>): </a:t>
            </a:r>
            <a:r>
              <a:rPr lang="en-US" sz="1800" smtClean="0">
                <a:latin typeface="Arial" pitchFamily="34" charset="0"/>
                <a:cs typeface="Arial" pitchFamily="34" charset="0"/>
              </a:rPr>
              <a:t>Là </a:t>
            </a:r>
            <a:r>
              <a:rPr lang="en-US" sz="1800">
                <a:latin typeface="Arial" pitchFamily="34" charset="0"/>
                <a:cs typeface="Arial" pitchFamily="34" charset="0"/>
              </a:rPr>
              <a:t>một lỗ hổng đã tồn tại 19 năm liên quan đến quá trình mã hóa và ký số RSA với khóa riêng trong các máy chủ hỗ trợ bảo mật với giao thức SSL/TLS.</a:t>
            </a:r>
          </a:p>
          <a:p>
            <a:pPr marL="0" indent="0">
              <a:lnSpc>
                <a:spcPct val="100000"/>
              </a:lnSpc>
              <a:spcAft>
                <a:spcPts val="0"/>
              </a:spcAft>
              <a:buNone/>
            </a:pPr>
            <a:r>
              <a:rPr lang="en-US" sz="1800">
                <a:latin typeface="Arial" pitchFamily="34" charset="0"/>
                <a:cs typeface="Arial" pitchFamily="34" charset="0"/>
              </a:rPr>
              <a:t> </a:t>
            </a:r>
            <a:r>
              <a:rPr lang="en-US" sz="1800" smtClean="0">
                <a:latin typeface="Arial" pitchFamily="34" charset="0"/>
                <a:cs typeface="Arial" pitchFamily="34" charset="0"/>
              </a:rPr>
              <a:t>        Là </a:t>
            </a:r>
            <a:r>
              <a:rPr lang="en-US" sz="1800">
                <a:latin typeface="Arial" pitchFamily="34" charset="0"/>
                <a:cs typeface="Arial" pitchFamily="34" charset="0"/>
              </a:rPr>
              <a:t>điểm yếu cho phép thực hiện giải mã RSA và thực hiện các hoạt động ký với khóa bí mật của một máy chủ </a:t>
            </a:r>
            <a:r>
              <a:rPr lang="en-US" sz="1800" smtClean="0">
                <a:latin typeface="Arial" pitchFamily="34" charset="0"/>
                <a:cs typeface="Arial" pitchFamily="34" charset="0"/>
              </a:rPr>
              <a:t>TLS (Tấn </a:t>
            </a:r>
            <a:r>
              <a:rPr lang="en-US" sz="1800">
                <a:latin typeface="Arial" pitchFamily="34" charset="0"/>
                <a:cs typeface="Arial" pitchFamily="34" charset="0"/>
              </a:rPr>
              <a:t>công chọn bản mã RSA trong định dạng PKCS#1) </a:t>
            </a:r>
            <a:endParaRPr lang="en-US" sz="1800" smtClean="0">
              <a:latin typeface="Arial" pitchFamily="34" charset="0"/>
              <a:cs typeface="Arial" pitchFamily="34" charset="0"/>
            </a:endParaRPr>
          </a:p>
          <a:p>
            <a:pPr marL="0" indent="0">
              <a:lnSpc>
                <a:spcPct val="100000"/>
              </a:lnSpc>
              <a:spcAft>
                <a:spcPts val="0"/>
              </a:spcAft>
              <a:buNone/>
            </a:pPr>
            <a:r>
              <a:rPr lang="en-US" sz="1800" smtClean="0">
                <a:latin typeface="Arial" pitchFamily="34" charset="0"/>
                <a:cs typeface="Arial" pitchFamily="34" charset="0"/>
              </a:rPr>
              <a:t>….</a:t>
            </a:r>
            <a:endParaRPr lang="en-US" sz="1800">
              <a:latin typeface="Arial" pitchFamily="34" charset="0"/>
              <a:cs typeface="Arial" pitchFamily="34" charset="0"/>
            </a:endParaRPr>
          </a:p>
          <a:p>
            <a:pPr>
              <a:lnSpc>
                <a:spcPct val="100000"/>
              </a:lnSpc>
              <a:spcAft>
                <a:spcPts val="0"/>
              </a:spcAft>
            </a:pPr>
            <a:endParaRPr lang="en-US" sz="1800">
              <a:latin typeface="Arial" pitchFamily="34" charset="0"/>
              <a:cs typeface="Arial" pitchFamily="34" charset="0"/>
            </a:endParaRPr>
          </a:p>
          <a:p>
            <a:pPr>
              <a:lnSpc>
                <a:spcPct val="100000"/>
              </a:lnSpc>
              <a:spcAft>
                <a:spcPts val="0"/>
              </a:spcAft>
            </a:pPr>
            <a:endParaRPr lang="en-US" sz="1800">
              <a:latin typeface="Arial" pitchFamily="34" charset="0"/>
              <a:cs typeface="Arial" pitchFamily="34" charset="0"/>
            </a:endParaRPr>
          </a:p>
        </p:txBody>
      </p:sp>
      <p:sp>
        <p:nvSpPr>
          <p:cNvPr id="3" name="Title 2"/>
          <p:cNvSpPr>
            <a:spLocks noGrp="1"/>
          </p:cNvSpPr>
          <p:nvPr>
            <p:ph type="title"/>
          </p:nvPr>
        </p:nvSpPr>
        <p:spPr/>
        <p:txBody>
          <a:bodyPr/>
          <a:lstStyle/>
          <a:p>
            <a:r>
              <a:rPr lang="en-US"/>
              <a:t>Một số tấn công vào SSL/TLS</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dirty="0"/>
          </a:p>
        </p:txBody>
      </p:sp>
    </p:spTree>
    <p:extLst>
      <p:ext uri="{BB962C8B-B14F-4D97-AF65-F5344CB8AC3E}">
        <p14:creationId xmlns:p14="http://schemas.microsoft.com/office/powerpoint/2010/main" val="21031421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smtClean="0"/>
              <a:t>Xác thực thực thể (1 chiều hoặc 2 chiều)</a:t>
            </a:r>
          </a:p>
          <a:p>
            <a:r>
              <a:rPr lang="vi-VN" dirty="0" smtClean="0"/>
              <a:t>Thỏa thuận bộ tham số mật mã</a:t>
            </a:r>
          </a:p>
          <a:p>
            <a:r>
              <a:rPr lang="vi-VN" dirty="0" smtClean="0"/>
              <a:t>Trao đổi khóa phiên</a:t>
            </a:r>
          </a:p>
          <a:p>
            <a:r>
              <a:rPr lang="vi-VN" dirty="0" smtClean="0"/>
              <a:t>Nén dữ liệu</a:t>
            </a:r>
          </a:p>
          <a:p>
            <a:r>
              <a:rPr lang="vi-VN" dirty="0" smtClean="0"/>
              <a:t>Bí mật dữ liệu</a:t>
            </a:r>
          </a:p>
          <a:p>
            <a:r>
              <a:rPr lang="vi-VN" dirty="0" smtClean="0"/>
              <a:t>Xác thực (và toàn vẹn) dữ liệu</a:t>
            </a:r>
            <a:endParaRPr lang="en-US" dirty="0"/>
          </a:p>
        </p:txBody>
      </p:sp>
      <p:sp>
        <p:nvSpPr>
          <p:cNvPr id="3" name="Title 2"/>
          <p:cNvSpPr>
            <a:spLocks noGrp="1"/>
          </p:cNvSpPr>
          <p:nvPr>
            <p:ph type="title"/>
          </p:nvPr>
        </p:nvSpPr>
        <p:spPr/>
        <p:txBody>
          <a:bodyPr/>
          <a:lstStyle/>
          <a:p>
            <a:r>
              <a:rPr lang="vi-VN" dirty="0" smtClean="0"/>
              <a:t>Các dịch vụ của SSL/TLS</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spTree>
    <p:extLst>
      <p:ext uri="{BB962C8B-B14F-4D97-AF65-F5344CB8AC3E}">
        <p14:creationId xmlns:p14="http://schemas.microsoft.com/office/powerpoint/2010/main" val="34085062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nvPr>
        </p:nvGraphicFramePr>
        <p:xfrm>
          <a:off x="190500" y="838200"/>
          <a:ext cx="8763000" cy="5486400"/>
        </p:xfrm>
        <a:graphic>
          <a:graphicData uri="http://schemas.openxmlformats.org/drawingml/2006/table">
            <a:tbl>
              <a:tblPr firstRow="1" firstCol="1" bandRow="1">
                <a:tableStyleId>{5940675A-B579-460E-94D1-54222C63F5DA}</a:tableStyleId>
              </a:tblPr>
              <a:tblGrid>
                <a:gridCol w="2781300">
                  <a:extLst>
                    <a:ext uri="{9D8B030D-6E8A-4147-A177-3AD203B41FA5}">
                      <a16:colId xmlns:a16="http://schemas.microsoft.com/office/drawing/2014/main" xmlns="" val="1960429034"/>
                    </a:ext>
                  </a:extLst>
                </a:gridCol>
                <a:gridCol w="1196340">
                  <a:extLst>
                    <a:ext uri="{9D8B030D-6E8A-4147-A177-3AD203B41FA5}">
                      <a16:colId xmlns:a16="http://schemas.microsoft.com/office/drawing/2014/main" xmlns="" val="2218939176"/>
                    </a:ext>
                  </a:extLst>
                </a:gridCol>
                <a:gridCol w="1196340">
                  <a:extLst>
                    <a:ext uri="{9D8B030D-6E8A-4147-A177-3AD203B41FA5}">
                      <a16:colId xmlns:a16="http://schemas.microsoft.com/office/drawing/2014/main" xmlns="" val="363931639"/>
                    </a:ext>
                  </a:extLst>
                </a:gridCol>
                <a:gridCol w="1196340">
                  <a:extLst>
                    <a:ext uri="{9D8B030D-6E8A-4147-A177-3AD203B41FA5}">
                      <a16:colId xmlns:a16="http://schemas.microsoft.com/office/drawing/2014/main" xmlns="" val="4270900940"/>
                    </a:ext>
                  </a:extLst>
                </a:gridCol>
                <a:gridCol w="1196340">
                  <a:extLst>
                    <a:ext uri="{9D8B030D-6E8A-4147-A177-3AD203B41FA5}">
                      <a16:colId xmlns:a16="http://schemas.microsoft.com/office/drawing/2014/main" xmlns="" val="2698979207"/>
                    </a:ext>
                  </a:extLst>
                </a:gridCol>
                <a:gridCol w="1196340">
                  <a:extLst>
                    <a:ext uri="{9D8B030D-6E8A-4147-A177-3AD203B41FA5}">
                      <a16:colId xmlns:a16="http://schemas.microsoft.com/office/drawing/2014/main" xmlns="" val="95600057"/>
                    </a:ext>
                  </a:extLst>
                </a:gridCol>
              </a:tblGrid>
              <a:tr h="0">
                <a:tc>
                  <a:txBody>
                    <a:bodyPr/>
                    <a:lstStyle/>
                    <a:p>
                      <a:pPr algn="ctr">
                        <a:spcBef>
                          <a:spcPts val="300"/>
                        </a:spcBef>
                        <a:spcAft>
                          <a:spcPts val="300"/>
                        </a:spcAft>
                      </a:pPr>
                      <a:r>
                        <a:rPr lang="en-US" sz="2400" b="1" dirty="0">
                          <a:effectLst/>
                        </a:rPr>
                        <a:t>Algorithm</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spcBef>
                          <a:spcPts val="300"/>
                        </a:spcBef>
                        <a:spcAft>
                          <a:spcPts val="300"/>
                        </a:spcAft>
                      </a:pPr>
                      <a:r>
                        <a:rPr lang="en-US" sz="2400" b="1" dirty="0">
                          <a:effectLst/>
                        </a:rPr>
                        <a:t>SSL 3.0</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spcBef>
                          <a:spcPts val="300"/>
                        </a:spcBef>
                        <a:spcAft>
                          <a:spcPts val="300"/>
                        </a:spcAft>
                      </a:pPr>
                      <a:r>
                        <a:rPr lang="en-US" sz="2400" b="1" dirty="0">
                          <a:effectLst/>
                        </a:rPr>
                        <a:t>TLS 1.0</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spcBef>
                          <a:spcPts val="300"/>
                        </a:spcBef>
                        <a:spcAft>
                          <a:spcPts val="300"/>
                        </a:spcAft>
                      </a:pPr>
                      <a:r>
                        <a:rPr lang="en-US" sz="2400" b="1" dirty="0">
                          <a:effectLst/>
                        </a:rPr>
                        <a:t>TLS 1.1</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spcBef>
                          <a:spcPts val="300"/>
                        </a:spcBef>
                        <a:spcAft>
                          <a:spcPts val="300"/>
                        </a:spcAft>
                      </a:pPr>
                      <a:r>
                        <a:rPr lang="en-US" sz="2400" b="1" dirty="0">
                          <a:effectLst/>
                        </a:rPr>
                        <a:t>TLS 1.2</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spcBef>
                          <a:spcPts val="300"/>
                        </a:spcBef>
                        <a:spcAft>
                          <a:spcPts val="300"/>
                        </a:spcAft>
                      </a:pPr>
                      <a:r>
                        <a:rPr lang="en-US" sz="2400" b="1">
                          <a:effectLst/>
                        </a:rPr>
                        <a:t>TLS </a:t>
                      </a:r>
                      <a:r>
                        <a:rPr lang="en-US" sz="2400" b="1" smtClean="0">
                          <a:effectLst/>
                        </a:rPr>
                        <a:t>1.3</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xmlns="" val="3855792648"/>
                  </a:ext>
                </a:extLst>
              </a:tr>
              <a:tr h="0">
                <a:tc>
                  <a:txBody>
                    <a:bodyPr/>
                    <a:lstStyle/>
                    <a:p>
                      <a:pPr algn="l">
                        <a:spcBef>
                          <a:spcPts val="300"/>
                        </a:spcBef>
                        <a:spcAft>
                          <a:spcPts val="300"/>
                        </a:spcAft>
                      </a:pPr>
                      <a:r>
                        <a:rPr lang="en-US" sz="2400" dirty="0">
                          <a:effectLst/>
                        </a:rPr>
                        <a:t>RSA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251013553"/>
                  </a:ext>
                </a:extLst>
              </a:tr>
              <a:tr h="0">
                <a:tc>
                  <a:txBody>
                    <a:bodyPr/>
                    <a:lstStyle/>
                    <a:p>
                      <a:pPr algn="l">
                        <a:spcBef>
                          <a:spcPts val="300"/>
                        </a:spcBef>
                        <a:spcAft>
                          <a:spcPts val="300"/>
                        </a:spcAft>
                      </a:pPr>
                      <a:r>
                        <a:rPr lang="en-US" sz="2400" dirty="0">
                          <a:effectLst/>
                        </a:rPr>
                        <a:t>DH-RSA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32497523"/>
                  </a:ext>
                </a:extLst>
              </a:tr>
              <a:tr h="0">
                <a:tc>
                  <a:txBody>
                    <a:bodyPr/>
                    <a:lstStyle/>
                    <a:p>
                      <a:pPr algn="l">
                        <a:spcBef>
                          <a:spcPts val="300"/>
                        </a:spcBef>
                        <a:spcAft>
                          <a:spcPts val="300"/>
                        </a:spcAft>
                      </a:pPr>
                      <a:r>
                        <a:rPr lang="en-US" sz="2400" dirty="0">
                          <a:effectLst/>
                        </a:rPr>
                        <a:t>DHE-RSA </a:t>
                      </a:r>
                      <a:r>
                        <a:rPr lang="en-US" sz="2400" dirty="0" smtClean="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707221318"/>
                  </a:ext>
                </a:extLst>
              </a:tr>
              <a:tr h="0">
                <a:tc>
                  <a:txBody>
                    <a:bodyPr/>
                    <a:lstStyle/>
                    <a:p>
                      <a:pPr algn="l">
                        <a:spcBef>
                          <a:spcPts val="300"/>
                        </a:spcBef>
                        <a:spcAft>
                          <a:spcPts val="300"/>
                        </a:spcAft>
                      </a:pPr>
                      <a:r>
                        <a:rPr lang="en-US" sz="2400" dirty="0">
                          <a:effectLst/>
                        </a:rPr>
                        <a:t>ECDH-RSA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30197518"/>
                  </a:ext>
                </a:extLst>
              </a:tr>
              <a:tr h="0">
                <a:tc>
                  <a:txBody>
                    <a:bodyPr/>
                    <a:lstStyle/>
                    <a:p>
                      <a:pPr algn="l">
                        <a:spcBef>
                          <a:spcPts val="300"/>
                        </a:spcBef>
                        <a:spcAft>
                          <a:spcPts val="300"/>
                        </a:spcAft>
                      </a:pPr>
                      <a:r>
                        <a:rPr lang="en-US" sz="2400" dirty="0">
                          <a:effectLst/>
                        </a:rPr>
                        <a:t>ECDHE-RSA </a:t>
                      </a:r>
                      <a:r>
                        <a:rPr lang="en-US" sz="2400" dirty="0" smtClean="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83950189"/>
                  </a:ext>
                </a:extLst>
              </a:tr>
              <a:tr h="0">
                <a:tc>
                  <a:txBody>
                    <a:bodyPr/>
                    <a:lstStyle/>
                    <a:p>
                      <a:pPr algn="l">
                        <a:spcBef>
                          <a:spcPts val="300"/>
                        </a:spcBef>
                        <a:spcAft>
                          <a:spcPts val="300"/>
                        </a:spcAft>
                      </a:pPr>
                      <a:r>
                        <a:rPr lang="en-US" sz="2400" dirty="0">
                          <a:effectLst/>
                        </a:rPr>
                        <a:t>DH-DSS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94343573"/>
                  </a:ext>
                </a:extLst>
              </a:tr>
              <a:tr h="0">
                <a:tc>
                  <a:txBody>
                    <a:bodyPr/>
                    <a:lstStyle/>
                    <a:p>
                      <a:pPr algn="l">
                        <a:spcBef>
                          <a:spcPts val="300"/>
                        </a:spcBef>
                        <a:spcAft>
                          <a:spcPts val="300"/>
                        </a:spcAft>
                      </a:pPr>
                      <a:r>
                        <a:rPr lang="en-US" sz="2400" dirty="0">
                          <a:effectLst/>
                        </a:rPr>
                        <a:t>DHE-DSS </a:t>
                      </a:r>
                      <a:r>
                        <a:rPr lang="en-US" sz="2400" dirty="0" smtClean="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42942170"/>
                  </a:ext>
                </a:extLst>
              </a:tr>
              <a:tr h="0">
                <a:tc>
                  <a:txBody>
                    <a:bodyPr/>
                    <a:lstStyle/>
                    <a:p>
                      <a:pPr algn="l">
                        <a:spcBef>
                          <a:spcPts val="300"/>
                        </a:spcBef>
                        <a:spcAft>
                          <a:spcPts val="300"/>
                        </a:spcAft>
                      </a:pPr>
                      <a:r>
                        <a:rPr lang="en-US" sz="2400" dirty="0">
                          <a:effectLst/>
                        </a:rPr>
                        <a:t>ECDH-ECDSA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1265310"/>
                  </a:ext>
                </a:extLst>
              </a:tr>
              <a:tr h="0">
                <a:tc>
                  <a:txBody>
                    <a:bodyPr/>
                    <a:lstStyle/>
                    <a:p>
                      <a:pPr algn="l">
                        <a:spcBef>
                          <a:spcPts val="300"/>
                        </a:spcBef>
                        <a:spcAft>
                          <a:spcPts val="300"/>
                        </a:spcAft>
                      </a:pPr>
                      <a:r>
                        <a:rPr lang="en-US" sz="2400" dirty="0">
                          <a:effectLst/>
                        </a:rPr>
                        <a:t>ECDHE-ECDSA </a:t>
                      </a:r>
                      <a:r>
                        <a:rPr lang="en-US" sz="2400" dirty="0" smtClean="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29187882"/>
                  </a:ext>
                </a:extLst>
              </a:tr>
              <a:tr h="0">
                <a:tc>
                  <a:txBody>
                    <a:bodyPr/>
                    <a:lstStyle/>
                    <a:p>
                      <a:pPr algn="l">
                        <a:spcBef>
                          <a:spcPts val="300"/>
                        </a:spcBef>
                        <a:spcAft>
                          <a:spcPts val="300"/>
                        </a:spcAft>
                      </a:pPr>
                      <a:r>
                        <a:rPr lang="en-US" sz="2400" dirty="0">
                          <a:effectLst/>
                        </a:rPr>
                        <a:t>PSK</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sz="24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6023140"/>
                  </a:ext>
                </a:extLst>
              </a:tr>
              <a:tr h="0">
                <a:tc>
                  <a:txBody>
                    <a:bodyPr/>
                    <a:lstStyle/>
                    <a:p>
                      <a:pPr algn="l">
                        <a:spcBef>
                          <a:spcPts val="300"/>
                        </a:spcBef>
                        <a:spcAft>
                          <a:spcPts val="300"/>
                        </a:spcAft>
                      </a:pPr>
                      <a:r>
                        <a:rPr lang="en-US" sz="2400" dirty="0">
                          <a:effectLst/>
                        </a:rPr>
                        <a:t>PSK-RSA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sz="24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565020705"/>
                  </a:ext>
                </a:extLst>
              </a:tr>
              <a:tr h="0">
                <a:tc>
                  <a:txBody>
                    <a:bodyPr/>
                    <a:lstStyle/>
                    <a:p>
                      <a:pPr algn="l">
                        <a:spcBef>
                          <a:spcPts val="300"/>
                        </a:spcBef>
                        <a:spcAft>
                          <a:spcPts val="300"/>
                        </a:spcAft>
                      </a:pPr>
                      <a:r>
                        <a:rPr lang="en-US" sz="2400" dirty="0">
                          <a:effectLst/>
                        </a:rPr>
                        <a:t>DHE-PSK </a:t>
                      </a:r>
                      <a:r>
                        <a:rPr lang="en-US" sz="2400" dirty="0" smtClean="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sz="24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124163465"/>
                  </a:ext>
                </a:extLst>
              </a:tr>
              <a:tr h="0">
                <a:tc>
                  <a:txBody>
                    <a:bodyPr/>
                    <a:lstStyle/>
                    <a:p>
                      <a:pPr algn="l">
                        <a:spcBef>
                          <a:spcPts val="300"/>
                        </a:spcBef>
                        <a:spcAft>
                          <a:spcPts val="300"/>
                        </a:spcAft>
                      </a:pPr>
                      <a:r>
                        <a:rPr lang="en-US" sz="2400" dirty="0">
                          <a:effectLst/>
                        </a:rPr>
                        <a:t>ECDHE-PSK </a:t>
                      </a:r>
                      <a:r>
                        <a:rPr lang="en-US" sz="2400" dirty="0" smtClean="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sz="24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625914885"/>
                  </a:ext>
                </a:extLst>
              </a:tr>
              <a:tr h="0">
                <a:tc>
                  <a:txBody>
                    <a:bodyPr/>
                    <a:lstStyle/>
                    <a:p>
                      <a:pPr algn="l">
                        <a:spcBef>
                          <a:spcPts val="300"/>
                        </a:spcBef>
                        <a:spcAft>
                          <a:spcPts val="300"/>
                        </a:spcAft>
                      </a:pPr>
                      <a:r>
                        <a:rPr lang="en-US" sz="2400" dirty="0">
                          <a:effectLst/>
                        </a:rPr>
                        <a:t>Kerberos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sz="24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125331285"/>
                  </a:ext>
                </a:extLst>
              </a:tr>
            </a:tbl>
          </a:graphicData>
        </a:graphic>
      </p:graphicFrame>
      <p:sp>
        <p:nvSpPr>
          <p:cNvPr id="3" name="Title 2"/>
          <p:cNvSpPr>
            <a:spLocks noGrp="1"/>
          </p:cNvSpPr>
          <p:nvPr>
            <p:ph type="title"/>
          </p:nvPr>
        </p:nvSpPr>
        <p:spPr/>
        <p:txBody>
          <a:bodyPr/>
          <a:lstStyle/>
          <a:p>
            <a:r>
              <a:rPr lang="vi-VN" dirty="0" smtClean="0"/>
              <a:t>Giao thức trao đổi khóa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spTree>
    <p:extLst>
      <p:ext uri="{BB962C8B-B14F-4D97-AF65-F5344CB8AC3E}">
        <p14:creationId xmlns:p14="http://schemas.microsoft.com/office/powerpoint/2010/main" val="12127072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nvPr>
        </p:nvGraphicFramePr>
        <p:xfrm>
          <a:off x="228600" y="750144"/>
          <a:ext cx="8458200" cy="5836923"/>
        </p:xfrm>
        <a:graphic>
          <a:graphicData uri="http://schemas.openxmlformats.org/drawingml/2006/table">
            <a:tbl>
              <a:tblPr firstRow="1" firstCol="1" bandRow="1">
                <a:tableStyleId>{5940675A-B579-460E-94D1-54222C63F5DA}</a:tableStyleId>
              </a:tblPr>
              <a:tblGrid>
                <a:gridCol w="2286000">
                  <a:extLst>
                    <a:ext uri="{9D8B030D-6E8A-4147-A177-3AD203B41FA5}">
                      <a16:colId xmlns:a16="http://schemas.microsoft.com/office/drawing/2014/main" xmlns="" val="3292391291"/>
                    </a:ext>
                  </a:extLst>
                </a:gridCol>
                <a:gridCol w="990600">
                  <a:extLst>
                    <a:ext uri="{9D8B030D-6E8A-4147-A177-3AD203B41FA5}">
                      <a16:colId xmlns:a16="http://schemas.microsoft.com/office/drawing/2014/main" xmlns="" val="3232090675"/>
                    </a:ext>
                  </a:extLst>
                </a:gridCol>
                <a:gridCol w="1295400">
                  <a:extLst>
                    <a:ext uri="{9D8B030D-6E8A-4147-A177-3AD203B41FA5}">
                      <a16:colId xmlns:a16="http://schemas.microsoft.com/office/drawing/2014/main" xmlns="" val="847810304"/>
                    </a:ext>
                  </a:extLst>
                </a:gridCol>
                <a:gridCol w="1295400">
                  <a:extLst>
                    <a:ext uri="{9D8B030D-6E8A-4147-A177-3AD203B41FA5}">
                      <a16:colId xmlns:a16="http://schemas.microsoft.com/office/drawing/2014/main" xmlns="" val="1689747608"/>
                    </a:ext>
                  </a:extLst>
                </a:gridCol>
                <a:gridCol w="1371600">
                  <a:extLst>
                    <a:ext uri="{9D8B030D-6E8A-4147-A177-3AD203B41FA5}">
                      <a16:colId xmlns:a16="http://schemas.microsoft.com/office/drawing/2014/main" xmlns="" val="158042899"/>
                    </a:ext>
                  </a:extLst>
                </a:gridCol>
                <a:gridCol w="1219200">
                  <a:extLst>
                    <a:ext uri="{9D8B030D-6E8A-4147-A177-3AD203B41FA5}">
                      <a16:colId xmlns:a16="http://schemas.microsoft.com/office/drawing/2014/main" xmlns="" val="3882753639"/>
                    </a:ext>
                  </a:extLst>
                </a:gridCol>
              </a:tblGrid>
              <a:tr h="567267">
                <a:tc>
                  <a:txBody>
                    <a:bodyPr/>
                    <a:lstStyle/>
                    <a:p>
                      <a:pPr algn="ctr">
                        <a:spcBef>
                          <a:spcPts val="300"/>
                        </a:spcBef>
                        <a:spcAft>
                          <a:spcPts val="300"/>
                        </a:spcAft>
                      </a:pPr>
                      <a:r>
                        <a:rPr lang="en-US" sz="2400" b="1" dirty="0">
                          <a:effectLst/>
                        </a:rPr>
                        <a:t>Algorithm</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dirty="0">
                          <a:effectLst/>
                        </a:rPr>
                        <a:t>Key</a:t>
                      </a:r>
                      <a:br>
                        <a:rPr lang="en-US" sz="2400" b="1" dirty="0">
                          <a:effectLst/>
                        </a:rPr>
                      </a:br>
                      <a:r>
                        <a:rPr lang="en-US" sz="2400" b="1" dirty="0">
                          <a:effectLst/>
                        </a:rPr>
                        <a:t>length</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dirty="0">
                          <a:effectLst/>
                        </a:rPr>
                        <a:t>SSL 3.0</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dirty="0">
                          <a:effectLst/>
                        </a:rPr>
                        <a:t>TLS 1.1</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dirty="0">
                          <a:effectLst/>
                        </a:rPr>
                        <a:t>TLS 1.2</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a:effectLst/>
                        </a:rPr>
                        <a:t>TLS </a:t>
                      </a:r>
                      <a:r>
                        <a:rPr lang="en-US" sz="2400" b="1" smtClean="0">
                          <a:effectLst/>
                        </a:rPr>
                        <a:t>1.3</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xmlns="" val="347176692"/>
                  </a:ext>
                </a:extLst>
              </a:tr>
              <a:tr h="567267">
                <a:tc>
                  <a:txBody>
                    <a:bodyPr/>
                    <a:lstStyle/>
                    <a:p>
                      <a:pPr algn="ctr">
                        <a:spcBef>
                          <a:spcPts val="300"/>
                        </a:spcBef>
                        <a:spcAft>
                          <a:spcPts val="300"/>
                        </a:spcAft>
                      </a:pPr>
                      <a:r>
                        <a:rPr lang="en-US" sz="2400" dirty="0">
                          <a:effectLst/>
                        </a:rPr>
                        <a:t>AES GCM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3">
                  <a:txBody>
                    <a:bodyPr/>
                    <a:lstStyle/>
                    <a:p>
                      <a:pPr algn="ctr">
                        <a:spcBef>
                          <a:spcPts val="300"/>
                        </a:spcBef>
                        <a:spcAft>
                          <a:spcPts val="300"/>
                        </a:spcAft>
                      </a:pPr>
                      <a:r>
                        <a:rPr lang="en-US" sz="2400" dirty="0">
                          <a:effectLst/>
                        </a:rPr>
                        <a:t>256, </a:t>
                      </a:r>
                      <a:endParaRPr lang="vi-VN" sz="2400" dirty="0" smtClean="0">
                        <a:effectLst/>
                      </a:endParaRPr>
                    </a:p>
                    <a:p>
                      <a:pPr algn="ctr">
                        <a:spcBef>
                          <a:spcPts val="300"/>
                        </a:spcBef>
                        <a:spcAft>
                          <a:spcPts val="300"/>
                        </a:spcAft>
                      </a:pPr>
                      <a:r>
                        <a:rPr lang="en-US" sz="2400" dirty="0" smtClean="0">
                          <a:effectLst/>
                        </a:rPr>
                        <a:t>128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712295588"/>
                  </a:ext>
                </a:extLst>
              </a:tr>
              <a:tr h="567267">
                <a:tc>
                  <a:txBody>
                    <a:bodyPr/>
                    <a:lstStyle/>
                    <a:p>
                      <a:pPr algn="ctr">
                        <a:spcBef>
                          <a:spcPts val="300"/>
                        </a:spcBef>
                        <a:spcAft>
                          <a:spcPts val="300"/>
                        </a:spcAft>
                      </a:pPr>
                      <a:r>
                        <a:rPr lang="en-US" sz="2400" dirty="0">
                          <a:effectLst/>
                        </a:rPr>
                        <a:t>AES CCM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759737253"/>
                  </a:ext>
                </a:extLst>
              </a:tr>
              <a:tr h="567267">
                <a:tc>
                  <a:txBody>
                    <a:bodyPr/>
                    <a:lstStyle/>
                    <a:p>
                      <a:pPr algn="ctr">
                        <a:spcBef>
                          <a:spcPts val="300"/>
                        </a:spcBef>
                        <a:spcAft>
                          <a:spcPts val="300"/>
                        </a:spcAft>
                      </a:pPr>
                      <a:r>
                        <a:rPr lang="en-US" sz="2400" dirty="0">
                          <a:effectLst/>
                        </a:rPr>
                        <a:t>AES CBC</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139110697"/>
                  </a:ext>
                </a:extLst>
              </a:tr>
              <a:tr h="567267">
                <a:tc>
                  <a:txBody>
                    <a:bodyPr/>
                    <a:lstStyle/>
                    <a:p>
                      <a:pPr algn="ctr">
                        <a:spcBef>
                          <a:spcPts val="300"/>
                        </a:spcBef>
                        <a:spcAft>
                          <a:spcPts val="300"/>
                        </a:spcAft>
                      </a:pPr>
                      <a:r>
                        <a:rPr lang="en-US" sz="2400" dirty="0">
                          <a:effectLst/>
                        </a:rPr>
                        <a:t>Camellia GCM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spcBef>
                          <a:spcPts val="300"/>
                        </a:spcBef>
                        <a:spcAft>
                          <a:spcPts val="300"/>
                        </a:spcAft>
                      </a:pPr>
                      <a:r>
                        <a:rPr lang="en-US" sz="2400" dirty="0">
                          <a:effectLst/>
                        </a:rPr>
                        <a:t>256, </a:t>
                      </a:r>
                      <a:endParaRPr lang="vi-VN" sz="2400" dirty="0" smtClean="0">
                        <a:effectLst/>
                      </a:endParaRPr>
                    </a:p>
                    <a:p>
                      <a:pPr algn="ctr">
                        <a:spcBef>
                          <a:spcPts val="300"/>
                        </a:spcBef>
                        <a:spcAft>
                          <a:spcPts val="300"/>
                        </a:spcAft>
                      </a:pPr>
                      <a:r>
                        <a:rPr lang="en-US" sz="2400" dirty="0" smtClean="0">
                          <a:effectLst/>
                        </a:rPr>
                        <a:t>128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219155262"/>
                  </a:ext>
                </a:extLst>
              </a:tr>
              <a:tr h="567267">
                <a:tc>
                  <a:txBody>
                    <a:bodyPr/>
                    <a:lstStyle/>
                    <a:p>
                      <a:pPr algn="ctr">
                        <a:spcBef>
                          <a:spcPts val="300"/>
                        </a:spcBef>
                        <a:spcAft>
                          <a:spcPts val="300"/>
                        </a:spcAft>
                      </a:pPr>
                      <a:r>
                        <a:rPr lang="en-US" sz="2400" dirty="0">
                          <a:effectLst/>
                        </a:rPr>
                        <a:t>Camellia CBC</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45405235"/>
                  </a:ext>
                </a:extLst>
              </a:tr>
              <a:tr h="567267">
                <a:tc>
                  <a:txBody>
                    <a:bodyPr/>
                    <a:lstStyle/>
                    <a:p>
                      <a:pPr algn="ctr">
                        <a:spcBef>
                          <a:spcPts val="300"/>
                        </a:spcBef>
                        <a:spcAft>
                          <a:spcPts val="300"/>
                        </a:spcAft>
                      </a:pPr>
                      <a:r>
                        <a:rPr lang="en-US" sz="2400" dirty="0">
                          <a:effectLst/>
                        </a:rPr>
                        <a:t>ARIA GCM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spcBef>
                          <a:spcPts val="300"/>
                        </a:spcBef>
                        <a:spcAft>
                          <a:spcPts val="300"/>
                        </a:spcAft>
                      </a:pPr>
                      <a:r>
                        <a:rPr lang="en-US" sz="2400" dirty="0">
                          <a:effectLst/>
                        </a:rPr>
                        <a:t>256, </a:t>
                      </a:r>
                      <a:endParaRPr lang="vi-VN" sz="2400" dirty="0" smtClean="0">
                        <a:effectLst/>
                      </a:endParaRPr>
                    </a:p>
                    <a:p>
                      <a:pPr algn="ctr">
                        <a:spcBef>
                          <a:spcPts val="300"/>
                        </a:spcBef>
                        <a:spcAft>
                          <a:spcPts val="300"/>
                        </a:spcAft>
                      </a:pPr>
                      <a:r>
                        <a:rPr lang="en-US" sz="2400" dirty="0" smtClean="0">
                          <a:effectLst/>
                        </a:rPr>
                        <a:t>128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712040889"/>
                  </a:ext>
                </a:extLst>
              </a:tr>
              <a:tr h="567267">
                <a:tc>
                  <a:txBody>
                    <a:bodyPr/>
                    <a:lstStyle/>
                    <a:p>
                      <a:pPr algn="ctr">
                        <a:spcBef>
                          <a:spcPts val="300"/>
                        </a:spcBef>
                        <a:spcAft>
                          <a:spcPts val="300"/>
                        </a:spcAft>
                      </a:pPr>
                      <a:r>
                        <a:rPr lang="en-US" sz="2400" dirty="0">
                          <a:effectLst/>
                        </a:rPr>
                        <a:t>ARIA CBC</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4103278171"/>
                  </a:ext>
                </a:extLst>
              </a:tr>
              <a:tr h="567267">
                <a:tc>
                  <a:txBody>
                    <a:bodyPr/>
                    <a:lstStyle/>
                    <a:p>
                      <a:pPr algn="ctr">
                        <a:spcBef>
                          <a:spcPts val="300"/>
                        </a:spcBef>
                        <a:spcAft>
                          <a:spcPts val="300"/>
                        </a:spcAft>
                      </a:pPr>
                      <a:r>
                        <a:rPr lang="en-US" sz="2400" dirty="0">
                          <a:effectLst/>
                        </a:rPr>
                        <a:t>SEED CBC</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128</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986420765"/>
                  </a:ext>
                </a:extLst>
              </a:tr>
              <a:tr h="567267">
                <a:tc>
                  <a:txBody>
                    <a:bodyPr/>
                    <a:lstStyle/>
                    <a:p>
                      <a:pPr algn="ctr">
                        <a:spcBef>
                          <a:spcPts val="300"/>
                        </a:spcBef>
                        <a:spcAft>
                          <a:spcPts val="300"/>
                        </a:spcAft>
                      </a:pPr>
                      <a:r>
                        <a:rPr lang="vi-VN" sz="24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4276867742"/>
                  </a:ext>
                </a:extLst>
              </a:tr>
            </a:tbl>
          </a:graphicData>
        </a:graphic>
      </p:graphicFrame>
      <p:sp>
        <p:nvSpPr>
          <p:cNvPr id="3" name="Title 2"/>
          <p:cNvSpPr>
            <a:spLocks noGrp="1"/>
          </p:cNvSpPr>
          <p:nvPr>
            <p:ph type="title"/>
          </p:nvPr>
        </p:nvSpPr>
        <p:spPr/>
        <p:txBody>
          <a:bodyPr/>
          <a:lstStyle/>
          <a:p>
            <a:r>
              <a:rPr lang="vi-VN" dirty="0" smtClean="0"/>
              <a:t>Thuật toán mã hóa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spTree>
    <p:extLst>
      <p:ext uri="{BB962C8B-B14F-4D97-AF65-F5344CB8AC3E}">
        <p14:creationId xmlns:p14="http://schemas.microsoft.com/office/powerpoint/2010/main" val="29571505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nvPr>
        </p:nvGraphicFramePr>
        <p:xfrm>
          <a:off x="190501" y="1371600"/>
          <a:ext cx="8762998" cy="3886197"/>
        </p:xfrm>
        <a:graphic>
          <a:graphicData uri="http://schemas.openxmlformats.org/drawingml/2006/table">
            <a:tbl>
              <a:tblPr firstRow="1" firstCol="1" bandRow="1">
                <a:tableStyleId>{5940675A-B579-460E-94D1-54222C63F5DA}</a:tableStyleId>
              </a:tblPr>
              <a:tblGrid>
                <a:gridCol w="2971798">
                  <a:extLst>
                    <a:ext uri="{9D8B030D-6E8A-4147-A177-3AD203B41FA5}">
                      <a16:colId xmlns:a16="http://schemas.microsoft.com/office/drawing/2014/main" xmlns="" val="2565575834"/>
                    </a:ext>
                  </a:extLst>
                </a:gridCol>
                <a:gridCol w="1158240">
                  <a:extLst>
                    <a:ext uri="{9D8B030D-6E8A-4147-A177-3AD203B41FA5}">
                      <a16:colId xmlns:a16="http://schemas.microsoft.com/office/drawing/2014/main" xmlns="" val="195004080"/>
                    </a:ext>
                  </a:extLst>
                </a:gridCol>
                <a:gridCol w="1158240">
                  <a:extLst>
                    <a:ext uri="{9D8B030D-6E8A-4147-A177-3AD203B41FA5}">
                      <a16:colId xmlns:a16="http://schemas.microsoft.com/office/drawing/2014/main" xmlns="" val="303239635"/>
                    </a:ext>
                  </a:extLst>
                </a:gridCol>
                <a:gridCol w="1158240">
                  <a:extLst>
                    <a:ext uri="{9D8B030D-6E8A-4147-A177-3AD203B41FA5}">
                      <a16:colId xmlns:a16="http://schemas.microsoft.com/office/drawing/2014/main" xmlns="" val="3803700597"/>
                    </a:ext>
                  </a:extLst>
                </a:gridCol>
                <a:gridCol w="1158240">
                  <a:extLst>
                    <a:ext uri="{9D8B030D-6E8A-4147-A177-3AD203B41FA5}">
                      <a16:colId xmlns:a16="http://schemas.microsoft.com/office/drawing/2014/main" xmlns="" val="1983701119"/>
                    </a:ext>
                  </a:extLst>
                </a:gridCol>
                <a:gridCol w="1158240">
                  <a:extLst>
                    <a:ext uri="{9D8B030D-6E8A-4147-A177-3AD203B41FA5}">
                      <a16:colId xmlns:a16="http://schemas.microsoft.com/office/drawing/2014/main" xmlns="" val="736674930"/>
                    </a:ext>
                  </a:extLst>
                </a:gridCol>
              </a:tblGrid>
              <a:tr h="555171">
                <a:tc>
                  <a:txBody>
                    <a:bodyPr/>
                    <a:lstStyle/>
                    <a:p>
                      <a:pPr algn="ctr">
                        <a:spcBef>
                          <a:spcPts val="300"/>
                        </a:spcBef>
                        <a:spcAft>
                          <a:spcPts val="300"/>
                        </a:spcAft>
                      </a:pPr>
                      <a:r>
                        <a:rPr lang="en-US" sz="2400" b="1" dirty="0">
                          <a:effectLst/>
                        </a:rPr>
                        <a:t>Algorithm</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dirty="0">
                          <a:effectLst/>
                        </a:rPr>
                        <a:t>SSL 3.0</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dirty="0">
                          <a:effectLst/>
                        </a:rPr>
                        <a:t>TLS 1.0</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a:effectLst/>
                        </a:rPr>
                        <a:t>TLS 1.1</a:t>
                      </a:r>
                      <a:endParaRPr lang="en-US"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a:effectLst/>
                        </a:rPr>
                        <a:t>TLS 1.2</a:t>
                      </a:r>
                      <a:endParaRPr lang="en-US"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a:effectLst/>
                        </a:rPr>
                        <a:t>TLS </a:t>
                      </a:r>
                      <a:r>
                        <a:rPr lang="en-US" sz="2400" b="1" smtClean="0">
                          <a:effectLst/>
                        </a:rPr>
                        <a:t>1.3</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xmlns="" val="185385288"/>
                  </a:ext>
                </a:extLst>
              </a:tr>
              <a:tr h="555171">
                <a:tc>
                  <a:txBody>
                    <a:bodyPr/>
                    <a:lstStyle/>
                    <a:p>
                      <a:pPr algn="ctr">
                        <a:spcBef>
                          <a:spcPts val="300"/>
                        </a:spcBef>
                        <a:spcAft>
                          <a:spcPts val="300"/>
                        </a:spcAft>
                      </a:pPr>
                      <a:r>
                        <a:rPr lang="en-US" sz="2400">
                          <a:effectLst/>
                        </a:rPr>
                        <a:t>HMAC-MD5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No</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311478120"/>
                  </a:ext>
                </a:extLst>
              </a:tr>
              <a:tr h="555171">
                <a:tc>
                  <a:txBody>
                    <a:bodyPr/>
                    <a:lstStyle/>
                    <a:p>
                      <a:pPr algn="ctr">
                        <a:spcBef>
                          <a:spcPts val="300"/>
                        </a:spcBef>
                        <a:spcAft>
                          <a:spcPts val="300"/>
                        </a:spcAft>
                      </a:pPr>
                      <a:r>
                        <a:rPr lang="en-US" sz="2400">
                          <a:effectLst/>
                        </a:rPr>
                        <a:t>HMAC-SHA1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95322308"/>
                  </a:ext>
                </a:extLst>
              </a:tr>
              <a:tr h="555171">
                <a:tc>
                  <a:txBody>
                    <a:bodyPr/>
                    <a:lstStyle/>
                    <a:p>
                      <a:pPr algn="ctr">
                        <a:spcBef>
                          <a:spcPts val="300"/>
                        </a:spcBef>
                        <a:spcAft>
                          <a:spcPts val="300"/>
                        </a:spcAft>
                      </a:pPr>
                      <a:r>
                        <a:rPr lang="en-US" sz="2400">
                          <a:effectLst/>
                        </a:rPr>
                        <a:t>HMAC-SHA256/384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507805614"/>
                  </a:ext>
                </a:extLst>
              </a:tr>
              <a:tr h="555171">
                <a:tc>
                  <a:txBody>
                    <a:bodyPr/>
                    <a:lstStyle/>
                    <a:p>
                      <a:pPr algn="ctr">
                        <a:spcBef>
                          <a:spcPts val="300"/>
                        </a:spcBef>
                        <a:spcAft>
                          <a:spcPts val="300"/>
                        </a:spcAft>
                      </a:pPr>
                      <a:r>
                        <a:rPr lang="en-US" sz="2400" dirty="0">
                          <a:effectLst/>
                        </a:rPr>
                        <a:t>AEAD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273401616"/>
                  </a:ext>
                </a:extLst>
              </a:tr>
              <a:tr h="555171">
                <a:tc>
                  <a:txBody>
                    <a:bodyPr/>
                    <a:lstStyle/>
                    <a:p>
                      <a:pPr algn="ctr">
                        <a:spcBef>
                          <a:spcPts val="300"/>
                        </a:spcBef>
                        <a:spcAft>
                          <a:spcPts val="300"/>
                        </a:spcAft>
                      </a:pPr>
                      <a:r>
                        <a:rPr lang="en-US" sz="2400">
                          <a:effectLst/>
                        </a:rPr>
                        <a:t>GOST 28147-89 IMIT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sz="2400">
                        <a:effectLst/>
                        <a:latin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123074665"/>
                  </a:ext>
                </a:extLst>
              </a:tr>
              <a:tr h="555171">
                <a:tc>
                  <a:txBody>
                    <a:bodyPr/>
                    <a:lstStyle/>
                    <a:p>
                      <a:pPr algn="ctr">
                        <a:spcBef>
                          <a:spcPts val="300"/>
                        </a:spcBef>
                        <a:spcAft>
                          <a:spcPts val="300"/>
                        </a:spcAft>
                      </a:pPr>
                      <a:r>
                        <a:rPr lang="en-US" sz="2400">
                          <a:effectLst/>
                        </a:rPr>
                        <a:t>GOST R 34.11-94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No</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sz="2400" dirty="0">
                        <a:effectLst/>
                        <a:latin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479720091"/>
                  </a:ext>
                </a:extLst>
              </a:tr>
            </a:tbl>
          </a:graphicData>
        </a:graphic>
      </p:graphicFrame>
      <p:sp>
        <p:nvSpPr>
          <p:cNvPr id="3" name="Title 2"/>
          <p:cNvSpPr>
            <a:spLocks noGrp="1"/>
          </p:cNvSpPr>
          <p:nvPr>
            <p:ph type="title"/>
          </p:nvPr>
        </p:nvSpPr>
        <p:spPr/>
        <p:txBody>
          <a:bodyPr/>
          <a:lstStyle/>
          <a:p>
            <a:r>
              <a:rPr lang="vi-VN" dirty="0" smtClean="0"/>
              <a:t>Toàn vẹn và Xác thực dữ liệu</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sp>
        <p:nvSpPr>
          <p:cNvPr id="6" name="TextBox 5"/>
          <p:cNvSpPr txBox="1"/>
          <p:nvPr/>
        </p:nvSpPr>
        <p:spPr>
          <a:xfrm>
            <a:off x="204878" y="5755806"/>
            <a:ext cx="7723268" cy="461665"/>
          </a:xfrm>
          <a:prstGeom prst="rect">
            <a:avLst/>
          </a:prstGeom>
          <a:noFill/>
        </p:spPr>
        <p:txBody>
          <a:bodyPr wrap="none" rtlCol="0">
            <a:spAutoFit/>
          </a:bodyPr>
          <a:lstStyle/>
          <a:p>
            <a:r>
              <a:rPr lang="vi-VN" sz="2400" dirty="0" smtClean="0"/>
              <a:t>AEAD = Authenticated Encryption with Associated Data</a:t>
            </a:r>
            <a:endParaRPr lang="en-US" sz="2400" dirty="0"/>
          </a:p>
        </p:txBody>
      </p:sp>
    </p:spTree>
    <p:extLst>
      <p:ext uri="{BB962C8B-B14F-4D97-AF65-F5344CB8AC3E}">
        <p14:creationId xmlns:p14="http://schemas.microsoft.com/office/powerpoint/2010/main" val="15457459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SSL in TCP/IP Stack</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pic>
        <p:nvPicPr>
          <p:cNvPr id="1026" name="Picture 2" descr="https://f5f2c470-a-62cb3a1a-s-sites.googlegroups.com/site/ddmwsst/create-your-own-certificate-and-ca/ssl-socket-communication/ssl_01.jpg?attachauth=ANoY7cpe7VVh0xzAo1h9mu9FvIsuaWcr_iInNvgv0UzgI7gyJA_79EGls8FOxLPXOW-cWqQYulJA02hEwTAjzIArrzjAmIvgis0znxX2whTT-C3h5qGgjFuJYliM9ft2frL-rXReL2KicS1xqo07ZiH7jlPgZ-fawma2Zrkp-3YtQl6nV6XU-zZc7nuX0hz-PGpHiqf5rYseTDavJIZHI7wdvwcKQgsg4N7Y5NPw_IJZS7y7e5besoPHQ1EAnqOviWSkvGT_CC7yfhz-MolpNQHh8FP5AyyZovjODsz2z2FW08TMF8GhC5s%3D&amp;attredirects=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1" y="914400"/>
            <a:ext cx="8926539" cy="45371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2400" y="5918563"/>
            <a:ext cx="8040984" cy="584775"/>
          </a:xfrm>
          <a:prstGeom prst="rect">
            <a:avLst/>
          </a:prstGeom>
          <a:noFill/>
        </p:spPr>
        <p:txBody>
          <a:bodyPr wrap="none" rtlCol="0">
            <a:spAutoFit/>
          </a:bodyPr>
          <a:lstStyle/>
          <a:p>
            <a:r>
              <a:rPr lang="vi-VN" sz="3200" dirty="0" smtClean="0"/>
              <a:t>Kiến trúc không thay đổi qua các phiên bản</a:t>
            </a:r>
            <a:endParaRPr lang="en-US" sz="3200" dirty="0"/>
          </a:p>
        </p:txBody>
      </p:sp>
      <p:grpSp>
        <p:nvGrpSpPr>
          <p:cNvPr id="13" name="Group 12"/>
          <p:cNvGrpSpPr/>
          <p:nvPr/>
        </p:nvGrpSpPr>
        <p:grpSpPr>
          <a:xfrm>
            <a:off x="228600" y="1509486"/>
            <a:ext cx="3214914" cy="1781628"/>
            <a:chOff x="152400" y="1509486"/>
            <a:chExt cx="3214914" cy="1781628"/>
          </a:xfrm>
        </p:grpSpPr>
        <p:cxnSp>
          <p:nvCxnSpPr>
            <p:cNvPr id="7" name="Straight Connector 6"/>
            <p:cNvCxnSpPr/>
            <p:nvPr/>
          </p:nvCxnSpPr>
          <p:spPr>
            <a:xfrm>
              <a:off x="152400" y="1524000"/>
              <a:ext cx="32004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2400" y="3276600"/>
              <a:ext cx="32004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52400" y="1509486"/>
              <a:ext cx="0" cy="176711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367314" y="1524000"/>
              <a:ext cx="0" cy="176711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85763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sz="2600" b="1">
                <a:solidFill>
                  <a:srgbClr val="0000CC"/>
                </a:solidFill>
                <a:latin typeface="Arial" pitchFamily="34" charset="0"/>
                <a:cs typeface="Arial" pitchFamily="34" charset="0"/>
              </a:rPr>
              <a:t>Giao thức SSL </a:t>
            </a:r>
            <a:r>
              <a:rPr lang="en-US" sz="2600" b="1" smtClean="0">
                <a:solidFill>
                  <a:srgbClr val="0000CC"/>
                </a:solidFill>
                <a:latin typeface="Arial" pitchFamily="34" charset="0"/>
                <a:cs typeface="Arial" pitchFamily="34" charset="0"/>
              </a:rPr>
              <a:t>:</a:t>
            </a:r>
            <a:r>
              <a:rPr lang="en-US" sz="2600" smtClean="0">
                <a:solidFill>
                  <a:srgbClr val="0000CC"/>
                </a:solidFill>
                <a:latin typeface="Arial" pitchFamily="34" charset="0"/>
                <a:cs typeface="Arial" pitchFamily="34" charset="0"/>
              </a:rPr>
              <a:t> </a:t>
            </a:r>
            <a:r>
              <a:rPr lang="en-US" sz="2600">
                <a:latin typeface="Arial" pitchFamily="34" charset="0"/>
                <a:cs typeface="Arial" pitchFamily="34" charset="0"/>
              </a:rPr>
              <a:t>gồm 4 </a:t>
            </a:r>
            <a:r>
              <a:rPr lang="en-US" sz="2600" smtClean="0">
                <a:latin typeface="Arial" pitchFamily="34" charset="0"/>
                <a:cs typeface="Arial" pitchFamily="34" charset="0"/>
              </a:rPr>
              <a:t>giao thức con:</a:t>
            </a:r>
            <a:endParaRPr lang="en-US" sz="2600">
              <a:latin typeface="Arial" pitchFamily="34" charset="0"/>
              <a:cs typeface="Arial" pitchFamily="34" charset="0"/>
            </a:endParaRPr>
          </a:p>
          <a:p>
            <a:pPr lvl="1" algn="just"/>
            <a:r>
              <a:rPr lang="en-US" sz="2500">
                <a:solidFill>
                  <a:srgbClr val="0000CC"/>
                </a:solidFill>
                <a:latin typeface="Arial" pitchFamily="34" charset="0"/>
                <a:cs typeface="Arial" pitchFamily="34" charset="0"/>
              </a:rPr>
              <a:t>SSL Hanshake Protocol:</a:t>
            </a:r>
            <a:r>
              <a:rPr lang="en-US" sz="2500">
                <a:latin typeface="Arial" pitchFamily="34" charset="0"/>
                <a:cs typeface="Arial" pitchFamily="34" charset="0"/>
              </a:rPr>
              <a:t> thực hiện chức năng thỏa thuận các thuật toán, tham số, trao đổi khóa, xác thực server và client (nếu có lựa chọn)</a:t>
            </a:r>
          </a:p>
          <a:p>
            <a:pPr lvl="1" algn="just"/>
            <a:r>
              <a:rPr lang="en-US" sz="2500">
                <a:solidFill>
                  <a:srgbClr val="0000CC"/>
                </a:solidFill>
                <a:latin typeface="Arial" pitchFamily="34" charset="0"/>
                <a:cs typeface="Arial" pitchFamily="34" charset="0"/>
              </a:rPr>
              <a:t>SSL Record Protocol: </a:t>
            </a:r>
            <a:r>
              <a:rPr lang="en-US" sz="2500">
                <a:latin typeface="Arial" pitchFamily="34" charset="0"/>
                <a:cs typeface="Arial" pitchFamily="34" charset="0"/>
              </a:rPr>
              <a:t>phân mảnh, nén, tính MAC, mã hóa dữ liệu</a:t>
            </a:r>
          </a:p>
          <a:p>
            <a:pPr lvl="1" algn="just"/>
            <a:r>
              <a:rPr lang="en-US" sz="2500">
                <a:solidFill>
                  <a:srgbClr val="0000CC"/>
                </a:solidFill>
                <a:latin typeface="Arial" pitchFamily="34" charset="0"/>
                <a:cs typeface="Arial" pitchFamily="34" charset="0"/>
              </a:rPr>
              <a:t>SSL Alert Protocol</a:t>
            </a:r>
            <a:r>
              <a:rPr lang="en-US" sz="2500">
                <a:latin typeface="Arial" pitchFamily="34" charset="0"/>
                <a:cs typeface="Arial" pitchFamily="34" charset="0"/>
              </a:rPr>
              <a:t>: thông báo lỗi</a:t>
            </a:r>
          </a:p>
          <a:p>
            <a:pPr lvl="1" algn="just"/>
            <a:r>
              <a:rPr lang="en-US" sz="2500">
                <a:solidFill>
                  <a:srgbClr val="0000CC"/>
                </a:solidFill>
                <a:latin typeface="Arial" pitchFamily="34" charset="0"/>
                <a:cs typeface="Arial" pitchFamily="34" charset="0"/>
              </a:rPr>
              <a:t>SSL Change Cipher Spec Protocol: </a:t>
            </a:r>
            <a:r>
              <a:rPr lang="en-US" sz="2500">
                <a:latin typeface="Arial" pitchFamily="34" charset="0"/>
                <a:cs typeface="Arial" pitchFamily="34" charset="0"/>
              </a:rPr>
              <a:t>thông báo xác nhận kết thúc giai đoạn HandShake Protocol</a:t>
            </a:r>
          </a:p>
          <a:p>
            <a:pPr algn="just"/>
            <a:endParaRPr lang="en-US" sz="2600">
              <a:latin typeface="Arial" pitchFamily="34" charset="0"/>
              <a:cs typeface="Arial" pitchFamily="34" charset="0"/>
            </a:endParaRPr>
          </a:p>
          <a:p>
            <a:endParaRPr lang="en-US">
              <a:latin typeface="Arial" pitchFamily="34" charset="0"/>
              <a:cs typeface="Arial" pitchFamily="34" charset="0"/>
            </a:endParaRPr>
          </a:p>
        </p:txBody>
      </p:sp>
      <p:sp>
        <p:nvSpPr>
          <p:cNvPr id="3" name="Title 2"/>
          <p:cNvSpPr>
            <a:spLocks noGrp="1"/>
          </p:cNvSpPr>
          <p:nvPr>
            <p:ph type="title"/>
          </p:nvPr>
        </p:nvSpPr>
        <p:spPr/>
        <p:txBody>
          <a:bodyPr/>
          <a:lstStyle/>
          <a:p>
            <a:r>
              <a:rPr lang="en-US" smtClean="0"/>
              <a:t>Các giao thức con của SSL</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p:spTree>
    <p:extLst>
      <p:ext uri="{BB962C8B-B14F-4D97-AF65-F5344CB8AC3E}">
        <p14:creationId xmlns:p14="http://schemas.microsoft.com/office/powerpoint/2010/main" val="6341844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1747054498"/>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19</a:t>
            </a:fld>
            <a:endParaRPr lang="ru-RU" dirty="0"/>
          </a:p>
        </p:txBody>
      </p:sp>
    </p:spTree>
    <p:extLst>
      <p:ext uri="{BB962C8B-B14F-4D97-AF65-F5344CB8AC3E}">
        <p14:creationId xmlns:p14="http://schemas.microsoft.com/office/powerpoint/2010/main" val="155956159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a:t>Host Configuration: </a:t>
            </a:r>
            <a:r>
              <a:rPr lang="en-US" smtClean="0"/>
              <a:t>DHCP</a:t>
            </a:r>
          </a:p>
          <a:p>
            <a:r>
              <a:rPr lang="en-US" smtClean="0"/>
              <a:t>Domain </a:t>
            </a:r>
            <a:r>
              <a:rPr lang="en-US"/>
              <a:t>Name </a:t>
            </a:r>
            <a:r>
              <a:rPr lang="en-US" smtClean="0"/>
              <a:t>System: DNS</a:t>
            </a:r>
          </a:p>
          <a:p>
            <a:r>
              <a:rPr lang="en-US" smtClean="0"/>
              <a:t>Remote </a:t>
            </a:r>
            <a:r>
              <a:rPr lang="en-US"/>
              <a:t>Login: </a:t>
            </a:r>
            <a:r>
              <a:rPr lang="en-US" smtClean="0"/>
              <a:t>TELNET, SSH</a:t>
            </a:r>
          </a:p>
          <a:p>
            <a:r>
              <a:rPr lang="en-US" smtClean="0"/>
              <a:t>File </a:t>
            </a:r>
            <a:r>
              <a:rPr lang="en-US"/>
              <a:t>Transfer: </a:t>
            </a:r>
            <a:r>
              <a:rPr lang="en-US" smtClean="0"/>
              <a:t>FTP, TFTP</a:t>
            </a:r>
          </a:p>
          <a:p>
            <a:r>
              <a:rPr lang="en-US" smtClean="0"/>
              <a:t>World </a:t>
            </a:r>
            <a:r>
              <a:rPr lang="en-US"/>
              <a:t>Wide </a:t>
            </a:r>
            <a:r>
              <a:rPr lang="en-US" smtClean="0"/>
              <a:t>Web: HTTP</a:t>
            </a:r>
          </a:p>
          <a:p>
            <a:r>
              <a:rPr lang="en-US" smtClean="0"/>
              <a:t>Electronic </a:t>
            </a:r>
            <a:r>
              <a:rPr lang="en-US"/>
              <a:t>Mail: SMTP, POP, </a:t>
            </a:r>
            <a:r>
              <a:rPr lang="en-US" smtClean="0"/>
              <a:t>IMAP, MIME</a:t>
            </a:r>
          </a:p>
          <a:p>
            <a:r>
              <a:rPr lang="en-US" smtClean="0"/>
              <a:t>Network </a:t>
            </a:r>
            <a:r>
              <a:rPr lang="en-US"/>
              <a:t>Management: </a:t>
            </a:r>
            <a:r>
              <a:rPr lang="en-US" smtClean="0"/>
              <a:t>SNMP</a:t>
            </a:r>
          </a:p>
          <a:p>
            <a:r>
              <a:rPr lang="en-US" smtClean="0"/>
              <a:t>...</a:t>
            </a:r>
            <a:endParaRPr lang="en-US"/>
          </a:p>
        </p:txBody>
      </p:sp>
      <p:sp>
        <p:nvSpPr>
          <p:cNvPr id="3" name="Title 2"/>
          <p:cNvSpPr>
            <a:spLocks noGrp="1"/>
          </p:cNvSpPr>
          <p:nvPr>
            <p:ph type="title"/>
          </p:nvPr>
        </p:nvSpPr>
        <p:spPr/>
        <p:txBody>
          <a:bodyPr/>
          <a:lstStyle/>
          <a:p>
            <a:r>
              <a:rPr lang="en-US" smtClean="0"/>
              <a:t>Giao thức tầng ứng dụng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a:t>
            </a:fld>
            <a:endParaRPr lang="ru-RU" dirty="0"/>
          </a:p>
        </p:txBody>
      </p:sp>
    </p:spTree>
    <p:extLst>
      <p:ext uri="{BB962C8B-B14F-4D97-AF65-F5344CB8AC3E}">
        <p14:creationId xmlns:p14="http://schemas.microsoft.com/office/powerpoint/2010/main" val="41419012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20</a:t>
            </a:fld>
            <a:endParaRPr lang="ru-RU" dirty="0"/>
          </a:p>
        </p:txBody>
      </p:sp>
      <p:pic>
        <p:nvPicPr>
          <p:cNvPr id="16386" name="Picture 2" descr="Image result for ssl record forma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98400"/>
            <a:ext cx="9144000" cy="601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510135" y="838200"/>
            <a:ext cx="461665" cy="304800"/>
          </a:xfrm>
          <a:prstGeom prst="rect">
            <a:avLst/>
          </a:prstGeom>
          <a:noFill/>
        </p:spPr>
        <p:txBody>
          <a:bodyPr vert="eaVert" wrap="square" rtlCol="0">
            <a:spAutoFit/>
          </a:bodyPr>
          <a:lstStyle/>
          <a:p>
            <a:endParaRPr lang="en-US"/>
          </a:p>
        </p:txBody>
      </p:sp>
      <p:sp>
        <p:nvSpPr>
          <p:cNvPr id="5" name="TextBox 4"/>
          <p:cNvSpPr txBox="1"/>
          <p:nvPr/>
        </p:nvSpPr>
        <p:spPr>
          <a:xfrm>
            <a:off x="304800" y="609600"/>
            <a:ext cx="8382000" cy="461665"/>
          </a:xfrm>
          <a:prstGeom prst="rect">
            <a:avLst/>
          </a:prstGeom>
          <a:noFill/>
        </p:spPr>
        <p:txBody>
          <a:bodyPr wrap="square" rtlCol="0">
            <a:spAutoFit/>
          </a:bodyPr>
          <a:lstStyle/>
          <a:p>
            <a:r>
              <a:rPr lang="en-US" sz="2400" smtClean="0">
                <a:latin typeface="Arial" pitchFamily="34" charset="0"/>
                <a:cs typeface="Arial" pitchFamily="34" charset="0"/>
              </a:rPr>
              <a:t>Định dạng </a:t>
            </a:r>
            <a:r>
              <a:rPr lang="vi-VN" sz="2400" smtClean="0"/>
              <a:t>gói </a:t>
            </a:r>
            <a:r>
              <a:rPr lang="vi-VN" sz="2400"/>
              <a:t>tin </a:t>
            </a:r>
            <a:r>
              <a:rPr lang="vi-VN" sz="2400">
                <a:solidFill>
                  <a:srgbClr val="0000CC"/>
                </a:solidFill>
              </a:rPr>
              <a:t>SSL</a:t>
            </a:r>
            <a:r>
              <a:rPr lang="vi-VN" sz="2400"/>
              <a:t> </a:t>
            </a:r>
            <a:r>
              <a:rPr lang="en-US" sz="2400" smtClean="0">
                <a:latin typeface="Arial" pitchFamily="34" charset="0"/>
                <a:cs typeface="Arial" pitchFamily="34" charset="0"/>
              </a:rPr>
              <a:t>có chứa</a:t>
            </a:r>
            <a:r>
              <a:rPr lang="vi-VN" sz="2400" smtClean="0"/>
              <a:t> </a:t>
            </a:r>
            <a:r>
              <a:rPr lang="vi-VN" sz="2400"/>
              <a:t>phần </a:t>
            </a:r>
            <a:r>
              <a:rPr lang="vi-VN" sz="2400">
                <a:solidFill>
                  <a:srgbClr val="0000CC"/>
                </a:solidFill>
              </a:rPr>
              <a:t>Record header </a:t>
            </a:r>
            <a:endParaRPr lang="en-US" sz="2400"/>
          </a:p>
        </p:txBody>
      </p:sp>
    </p:spTree>
    <p:extLst>
      <p:ext uri="{BB962C8B-B14F-4D97-AF65-F5344CB8AC3E}">
        <p14:creationId xmlns:p14="http://schemas.microsoft.com/office/powerpoint/2010/main" val="41494493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21</a:t>
            </a:fld>
            <a:endParaRPr lang="ru-RU" dirty="0"/>
          </a:p>
        </p:txBody>
      </p:sp>
      <p:pic>
        <p:nvPicPr>
          <p:cNvPr id="16386" name="Picture 2" descr="Image result for ssl record format"/>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228600" y="3844200"/>
            <a:ext cx="6857999" cy="3006000"/>
          </a:xfrm>
          <a:prstGeom prst="wedgeRoundRectCallout">
            <a:avLst>
              <a:gd name="adj1" fmla="val -32740"/>
              <a:gd name="adj2" fmla="val -78802"/>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vi-VN" sz="2800" b="1" smtClean="0"/>
              <a:t>Content Type (1 byte):</a:t>
            </a:r>
          </a:p>
          <a:p>
            <a:r>
              <a:rPr lang="vi-VN" sz="2800" smtClean="0"/>
              <a:t>20 (0x14): Change Cipher Spec</a:t>
            </a:r>
          </a:p>
          <a:p>
            <a:r>
              <a:rPr lang="vi-VN" sz="2800" smtClean="0"/>
              <a:t>21 (0x15): Alert</a:t>
            </a:r>
          </a:p>
          <a:p>
            <a:r>
              <a:rPr lang="vi-VN" sz="2800" smtClean="0"/>
              <a:t>22 (0x16): Handshake</a:t>
            </a:r>
          </a:p>
          <a:p>
            <a:r>
              <a:rPr lang="vi-VN" sz="2800" smtClean="0"/>
              <a:t>23 (0x17): Application Data</a:t>
            </a:r>
          </a:p>
          <a:p>
            <a:r>
              <a:rPr lang="vi-VN" sz="2800" smtClean="0"/>
              <a:t>24 (0x18): Heartbeat</a:t>
            </a:r>
            <a:endParaRPr lang="vi-VN" sz="2800"/>
          </a:p>
        </p:txBody>
      </p:sp>
    </p:spTree>
    <p:extLst>
      <p:ext uri="{BB962C8B-B14F-4D97-AF65-F5344CB8AC3E}">
        <p14:creationId xmlns:p14="http://schemas.microsoft.com/office/powerpoint/2010/main" val="1161117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22</a:t>
            </a:fld>
            <a:endParaRPr lang="ru-RU" dirty="0"/>
          </a:p>
        </p:txBody>
      </p:sp>
      <p:pic>
        <p:nvPicPr>
          <p:cNvPr id="16386" name="Picture 2" descr="Image result for ssl record format"/>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228600" y="3844200"/>
            <a:ext cx="6857999" cy="3006000"/>
          </a:xfrm>
          <a:prstGeom prst="wedgeRoundRectCallout">
            <a:avLst>
              <a:gd name="adj1" fmla="val -10699"/>
              <a:gd name="adj2" fmla="val -75698"/>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vi-VN" sz="2800" b="1" smtClean="0"/>
              <a:t>Protocol Version (2 byte):</a:t>
            </a:r>
          </a:p>
          <a:p>
            <a:r>
              <a:rPr lang="vi-VN" sz="2800" smtClean="0"/>
              <a:t>0x0300: SSL 3.0</a:t>
            </a:r>
          </a:p>
          <a:p>
            <a:r>
              <a:rPr lang="vi-VN" sz="2800" smtClean="0"/>
              <a:t>0x0301: TLS 1.0</a:t>
            </a:r>
          </a:p>
          <a:p>
            <a:r>
              <a:rPr lang="vi-VN" sz="2800" smtClean="0"/>
              <a:t>0x0302: TLS 1.1</a:t>
            </a:r>
          </a:p>
          <a:p>
            <a:r>
              <a:rPr lang="vi-VN" sz="2800" smtClean="0"/>
              <a:t>0x0303: TLS 1.2</a:t>
            </a:r>
          </a:p>
        </p:txBody>
      </p:sp>
    </p:spTree>
    <p:extLst>
      <p:ext uri="{BB962C8B-B14F-4D97-AF65-F5344CB8AC3E}">
        <p14:creationId xmlns:p14="http://schemas.microsoft.com/office/powerpoint/2010/main" val="3534854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23</a:t>
            </a:fld>
            <a:endParaRPr lang="ru-RU" dirty="0"/>
          </a:p>
        </p:txBody>
      </p:sp>
      <p:pic>
        <p:nvPicPr>
          <p:cNvPr id="16386" name="Picture 2" descr="Image result for ssl record forma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228600" y="3844200"/>
            <a:ext cx="6857999" cy="3006000"/>
          </a:xfrm>
          <a:prstGeom prst="wedgeRoundRectCallout">
            <a:avLst>
              <a:gd name="adj1" fmla="val -30019"/>
              <a:gd name="adj2" fmla="val -60178"/>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vi-VN" sz="2800" b="1" smtClean="0"/>
              <a:t>Data Length (2 byte):</a:t>
            </a:r>
          </a:p>
          <a:p>
            <a:pPr marL="457200" indent="-457200">
              <a:buFont typeface="Wingdings" panose="05000000000000000000" pitchFamily="2" charset="2"/>
              <a:buChar char="§"/>
            </a:pPr>
            <a:r>
              <a:rPr lang="vi-VN" sz="2800" smtClean="0"/>
              <a:t>Không bao gồm các headers</a:t>
            </a:r>
          </a:p>
          <a:p>
            <a:pPr marL="457200" indent="-457200">
              <a:buFont typeface="Wingdings" panose="05000000000000000000" pitchFamily="2" charset="2"/>
              <a:buChar char="§"/>
            </a:pPr>
            <a:r>
              <a:rPr lang="vi-VN" sz="2800" smtClean="0"/>
              <a:t>Max = 16.348 (16KB)</a:t>
            </a:r>
          </a:p>
        </p:txBody>
      </p:sp>
    </p:spTree>
    <p:extLst>
      <p:ext uri="{BB962C8B-B14F-4D97-AF65-F5344CB8AC3E}">
        <p14:creationId xmlns:p14="http://schemas.microsoft.com/office/powerpoint/2010/main" val="3824363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24</a:t>
            </a:fld>
            <a:endParaRPr lang="ru-RU" dirty="0"/>
          </a:p>
        </p:txBody>
      </p:sp>
      <p:pic>
        <p:nvPicPr>
          <p:cNvPr id="16386" name="Picture 2" descr="Image result for ssl record forma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1447800" y="811763"/>
            <a:ext cx="6857999" cy="2160037"/>
          </a:xfrm>
          <a:prstGeom prst="wedgeRoundRectCallout">
            <a:avLst>
              <a:gd name="adj1" fmla="val -21039"/>
              <a:gd name="adj2" fmla="val 68938"/>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vi-VN" sz="2800" b="1" smtClean="0"/>
              <a:t>Data:</a:t>
            </a:r>
          </a:p>
          <a:p>
            <a:pPr marL="457200" indent="-457200">
              <a:buFont typeface="Wingdings" panose="05000000000000000000" pitchFamily="2" charset="2"/>
              <a:buChar char="§"/>
            </a:pPr>
            <a:r>
              <a:rPr lang="vi-VN" sz="2800" smtClean="0"/>
              <a:t>Là payload</a:t>
            </a:r>
          </a:p>
          <a:p>
            <a:pPr marL="457200" indent="-457200">
              <a:buFont typeface="Wingdings" panose="05000000000000000000" pitchFamily="2" charset="2"/>
              <a:buChar char="§"/>
            </a:pPr>
            <a:r>
              <a:rPr lang="en-US" sz="2800" smtClean="0"/>
              <a:t>Đ</a:t>
            </a:r>
            <a:r>
              <a:rPr lang="vi-VN" sz="2800" smtClean="0"/>
              <a:t>ã được nén</a:t>
            </a:r>
          </a:p>
          <a:p>
            <a:pPr marL="457200" indent="-457200">
              <a:buFont typeface="Wingdings" panose="05000000000000000000" pitchFamily="2" charset="2"/>
              <a:buChar char="§"/>
            </a:pPr>
            <a:r>
              <a:rPr lang="en-US" sz="2800" smtClean="0"/>
              <a:t>Sau đó</a:t>
            </a:r>
            <a:r>
              <a:rPr lang="vi-VN" sz="2800" smtClean="0"/>
              <a:t> được mã hóa</a:t>
            </a:r>
          </a:p>
        </p:txBody>
      </p:sp>
    </p:spTree>
    <p:extLst>
      <p:ext uri="{BB962C8B-B14F-4D97-AF65-F5344CB8AC3E}">
        <p14:creationId xmlns:p14="http://schemas.microsoft.com/office/powerpoint/2010/main" val="4263817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25</a:t>
            </a:fld>
            <a:endParaRPr lang="ru-RU" dirty="0"/>
          </a:p>
        </p:txBody>
      </p:sp>
      <p:pic>
        <p:nvPicPr>
          <p:cNvPr id="16386" name="Picture 2" descr="Image result for ssl record forma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1447800" y="811763"/>
            <a:ext cx="6857999" cy="2693437"/>
          </a:xfrm>
          <a:prstGeom prst="wedgeRoundRectCallout">
            <a:avLst>
              <a:gd name="adj1" fmla="val 6172"/>
              <a:gd name="adj2" fmla="val 12724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vi-VN" sz="2800" b="1" smtClean="0"/>
              <a:t>MAC (Message Authentication Code):</a:t>
            </a:r>
          </a:p>
          <a:p>
            <a:pPr marL="457200" indent="-457200">
              <a:buFont typeface="Wingdings" panose="05000000000000000000" pitchFamily="2" charset="2"/>
              <a:buChar char="§"/>
            </a:pPr>
            <a:r>
              <a:rPr lang="vi-VN" sz="2800" smtClean="0"/>
              <a:t>Đảm bảo tính toàn vẹn</a:t>
            </a:r>
          </a:p>
          <a:p>
            <a:pPr marL="457200" indent="-457200">
              <a:buFont typeface="Wingdings" panose="05000000000000000000" pitchFamily="2" charset="2"/>
              <a:buChar char="§"/>
            </a:pPr>
            <a:r>
              <a:rPr lang="vi-VN" sz="2800" smtClean="0"/>
              <a:t>Đảm bảo tính xác thực</a:t>
            </a:r>
          </a:p>
        </p:txBody>
      </p:sp>
    </p:spTree>
    <p:extLst>
      <p:ext uri="{BB962C8B-B14F-4D97-AF65-F5344CB8AC3E}">
        <p14:creationId xmlns:p14="http://schemas.microsoft.com/office/powerpoint/2010/main" val="165514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26</a:t>
            </a:fld>
            <a:endParaRPr lang="ru-RU" dirty="0"/>
          </a:p>
        </p:txBody>
      </p:sp>
      <p:pic>
        <p:nvPicPr>
          <p:cNvPr id="16386" name="Picture 2" descr="Image result for ssl record forma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609600" y="811763"/>
            <a:ext cx="5334000" cy="2693437"/>
          </a:xfrm>
          <a:prstGeom prst="wedgeRoundRectCallout">
            <a:avLst>
              <a:gd name="adj1" fmla="val -1603"/>
              <a:gd name="adj2" fmla="val 150795"/>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vi-VN" sz="2800" b="1" smtClean="0"/>
              <a:t>Padding + PadLen:</a:t>
            </a:r>
          </a:p>
          <a:p>
            <a:pPr marL="457200" indent="-457200">
              <a:buFont typeface="Wingdings" panose="05000000000000000000" pitchFamily="2" charset="2"/>
              <a:buChar char="§"/>
            </a:pPr>
            <a:r>
              <a:rPr lang="vi-VN" sz="2800" smtClean="0"/>
              <a:t>Phần đệm</a:t>
            </a:r>
          </a:p>
          <a:p>
            <a:pPr marL="457200" indent="-457200">
              <a:buFont typeface="Wingdings" panose="05000000000000000000" pitchFamily="2" charset="2"/>
              <a:buChar char="§"/>
            </a:pPr>
            <a:r>
              <a:rPr lang="vi-VN" sz="2800" smtClean="0"/>
              <a:t>Chỉ có nếu sử dụng mã khối</a:t>
            </a:r>
          </a:p>
        </p:txBody>
      </p:sp>
    </p:spTree>
    <p:extLst>
      <p:ext uri="{BB962C8B-B14F-4D97-AF65-F5344CB8AC3E}">
        <p14:creationId xmlns:p14="http://schemas.microsoft.com/office/powerpoint/2010/main" val="3926666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Record Protocol</a:t>
            </a:r>
            <a:r>
              <a:rPr lang="vi-VN" smtClean="0"/>
              <a:t> Operation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pic>
        <p:nvPicPr>
          <p:cNvPr id="6" name="Picture 5"/>
          <p:cNvPicPr>
            <a:picLocks noChangeAspect="1"/>
          </p:cNvPicPr>
          <p:nvPr/>
        </p:nvPicPr>
        <p:blipFill>
          <a:blip r:embed="rId3"/>
          <a:stretch>
            <a:fillRect/>
          </a:stretch>
        </p:blipFill>
        <p:spPr>
          <a:xfrm>
            <a:off x="9525" y="851463"/>
            <a:ext cx="9134475" cy="5549337"/>
          </a:xfrm>
          <a:prstGeom prst="rect">
            <a:avLst/>
          </a:prstGeom>
        </p:spPr>
      </p:pic>
    </p:spTree>
    <p:extLst>
      <p:ext uri="{BB962C8B-B14F-4D97-AF65-F5344CB8AC3E}">
        <p14:creationId xmlns:p14="http://schemas.microsoft.com/office/powerpoint/2010/main" val="15455099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28</a:t>
            </a:fld>
            <a:endParaRPr lang="ru-RU" dirty="0"/>
          </a:p>
        </p:txBody>
      </p:sp>
      <p:pic>
        <p:nvPicPr>
          <p:cNvPr id="16386" name="Picture 2" descr="Image result for ssl record format"/>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228600" y="3844200"/>
            <a:ext cx="6857999" cy="3006000"/>
          </a:xfrm>
          <a:prstGeom prst="wedgeRoundRectCallout">
            <a:avLst>
              <a:gd name="adj1" fmla="val -32740"/>
              <a:gd name="adj2" fmla="val -78802"/>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vi-VN" sz="2800" b="1" smtClean="0"/>
              <a:t>Content Type (1 byte):</a:t>
            </a:r>
          </a:p>
          <a:p>
            <a:r>
              <a:rPr lang="vi-VN" sz="2800" smtClean="0"/>
              <a:t>20 (0x14): Change Cipher Spec</a:t>
            </a:r>
          </a:p>
          <a:p>
            <a:r>
              <a:rPr lang="vi-VN" sz="2800" smtClean="0"/>
              <a:t>21 (0x15): Alert</a:t>
            </a:r>
          </a:p>
          <a:p>
            <a:r>
              <a:rPr lang="vi-VN" sz="2800" smtClean="0"/>
              <a:t>22 (0x16): Handshake</a:t>
            </a:r>
          </a:p>
          <a:p>
            <a:r>
              <a:rPr lang="vi-VN" sz="2800" smtClean="0"/>
              <a:t>23 (0x17): Application Data</a:t>
            </a:r>
          </a:p>
          <a:p>
            <a:r>
              <a:rPr lang="vi-VN" sz="2800" smtClean="0"/>
              <a:t>24 (0x18): Heartbeat</a:t>
            </a:r>
            <a:endParaRPr lang="vi-VN" sz="2800"/>
          </a:p>
        </p:txBody>
      </p:sp>
    </p:spTree>
    <p:extLst>
      <p:ext uri="{BB962C8B-B14F-4D97-AF65-F5344CB8AC3E}">
        <p14:creationId xmlns:p14="http://schemas.microsoft.com/office/powerpoint/2010/main" val="1934664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468761515"/>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29</a:t>
            </a:fld>
            <a:endParaRPr lang="ru-RU" dirty="0"/>
          </a:p>
        </p:txBody>
      </p:sp>
    </p:spTree>
    <p:extLst>
      <p:ext uri="{BB962C8B-B14F-4D97-AF65-F5344CB8AC3E}">
        <p14:creationId xmlns:p14="http://schemas.microsoft.com/office/powerpoint/2010/main" val="40285271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Phân lớp cơ chế an toàn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a:t>
            </a:fld>
            <a:endParaRPr lang="ru-RU" dirty="0"/>
          </a:p>
        </p:txBody>
      </p:sp>
      <p:pic>
        <p:nvPicPr>
          <p:cNvPr id="7" name="Picture 6"/>
          <p:cNvPicPr>
            <a:picLocks noChangeAspect="1"/>
          </p:cNvPicPr>
          <p:nvPr/>
        </p:nvPicPr>
        <p:blipFill>
          <a:blip r:embed="rId2"/>
          <a:stretch>
            <a:fillRect/>
          </a:stretch>
        </p:blipFill>
        <p:spPr>
          <a:xfrm>
            <a:off x="47625" y="1692275"/>
            <a:ext cx="9096375" cy="3032125"/>
          </a:xfrm>
          <a:prstGeom prst="rect">
            <a:avLst/>
          </a:prstGeom>
        </p:spPr>
      </p:pic>
    </p:spTree>
    <p:extLst>
      <p:ext uri="{BB962C8B-B14F-4D97-AF65-F5344CB8AC3E}">
        <p14:creationId xmlns:p14="http://schemas.microsoft.com/office/powerpoint/2010/main" val="1025253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Giao thức Handshake (0x16)</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30</a:t>
            </a:fld>
            <a:endParaRPr lang="ru-RU" dirty="0"/>
          </a:p>
        </p:txBody>
      </p:sp>
      <p:sp>
        <p:nvSpPr>
          <p:cNvPr id="6" name="TextBox 5"/>
          <p:cNvSpPr txBox="1"/>
          <p:nvPr/>
        </p:nvSpPr>
        <p:spPr>
          <a:xfrm>
            <a:off x="569167" y="3352800"/>
            <a:ext cx="6212633" cy="3416320"/>
          </a:xfrm>
          <a:prstGeom prst="rect">
            <a:avLst/>
          </a:prstGeom>
          <a:noFill/>
        </p:spPr>
        <p:txBody>
          <a:bodyPr wrap="square" rtlCol="0">
            <a:spAutoFit/>
          </a:bodyPr>
          <a:lstStyle/>
          <a:p>
            <a:r>
              <a:rPr lang="en-US" smtClean="0">
                <a:latin typeface="Courier New" panose="02070309020205020404" pitchFamily="49" charset="0"/>
                <a:cs typeface="Courier New" panose="02070309020205020404" pitchFamily="49" charset="0"/>
              </a:rPr>
              <a:t>Handshake Type</a:t>
            </a: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dec</a:t>
            </a:r>
            <a:r>
              <a:rPr lang="en-US">
                <a:latin typeface="Courier New" panose="02070309020205020404" pitchFamily="49" charset="0"/>
                <a:cs typeface="Courier New" panose="02070309020205020404" pitchFamily="49" charset="0"/>
              </a:rPr>
              <a:t>	hex</a:t>
            </a:r>
          </a:p>
          <a:p>
            <a:r>
              <a:rPr lang="en-US" smtClean="0">
                <a:latin typeface="Courier New" panose="02070309020205020404" pitchFamily="49" charset="0"/>
                <a:cs typeface="Courier New" panose="02070309020205020404" pitchFamily="49" charset="0"/>
              </a:rPr>
              <a:t>-------------------------------------</a:t>
            </a:r>
            <a:endParaRPr lang="en-US">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HELLO_REQUEST			0</a:t>
            </a:r>
            <a:r>
              <a:rPr lang="en-US">
                <a:latin typeface="Courier New" panose="02070309020205020404" pitchFamily="49" charset="0"/>
                <a:cs typeface="Courier New" panose="02070309020205020404" pitchFamily="49" charset="0"/>
              </a:rPr>
              <a:t>	0x00</a:t>
            </a:r>
          </a:p>
          <a:p>
            <a:r>
              <a:rPr lang="en-US">
                <a:latin typeface="Courier New" panose="02070309020205020404" pitchFamily="49" charset="0"/>
                <a:cs typeface="Courier New" panose="02070309020205020404" pitchFamily="49" charset="0"/>
              </a:rPr>
              <a:t>CLIENT_HELLO	</a:t>
            </a:r>
            <a:r>
              <a:rPr lang="en-US" smtClean="0">
                <a:latin typeface="Courier New" panose="02070309020205020404" pitchFamily="49" charset="0"/>
                <a:cs typeface="Courier New" panose="02070309020205020404" pitchFamily="49" charset="0"/>
              </a:rPr>
              <a:t>		1</a:t>
            </a:r>
            <a:r>
              <a:rPr lang="en-US">
                <a:latin typeface="Courier New" panose="02070309020205020404" pitchFamily="49" charset="0"/>
                <a:cs typeface="Courier New" panose="02070309020205020404" pitchFamily="49" charset="0"/>
              </a:rPr>
              <a:t>	0x01</a:t>
            </a:r>
          </a:p>
          <a:p>
            <a:r>
              <a:rPr lang="en-US">
                <a:latin typeface="Courier New" panose="02070309020205020404" pitchFamily="49" charset="0"/>
                <a:cs typeface="Courier New" panose="02070309020205020404" pitchFamily="49" charset="0"/>
              </a:rPr>
              <a:t>SERVER_HELLO	</a:t>
            </a:r>
            <a:r>
              <a:rPr lang="en-US" smtClean="0">
                <a:latin typeface="Courier New" panose="02070309020205020404" pitchFamily="49" charset="0"/>
                <a:cs typeface="Courier New" panose="02070309020205020404" pitchFamily="49" charset="0"/>
              </a:rPr>
              <a:t>		2</a:t>
            </a:r>
            <a:r>
              <a:rPr lang="en-US">
                <a:latin typeface="Courier New" panose="02070309020205020404" pitchFamily="49" charset="0"/>
                <a:cs typeface="Courier New" panose="02070309020205020404" pitchFamily="49" charset="0"/>
              </a:rPr>
              <a:t>	0x02</a:t>
            </a:r>
          </a:p>
          <a:p>
            <a:r>
              <a:rPr lang="en-US">
                <a:latin typeface="Courier New" panose="02070309020205020404" pitchFamily="49" charset="0"/>
                <a:cs typeface="Courier New" panose="02070309020205020404" pitchFamily="49" charset="0"/>
              </a:rPr>
              <a:t>CERTIFICATE	</a:t>
            </a:r>
            <a:r>
              <a:rPr lang="en-US" smtClean="0">
                <a:latin typeface="Courier New" panose="02070309020205020404" pitchFamily="49" charset="0"/>
                <a:cs typeface="Courier New" panose="02070309020205020404" pitchFamily="49" charset="0"/>
              </a:rPr>
              <a:t>		11</a:t>
            </a:r>
            <a:r>
              <a:rPr lang="en-US">
                <a:latin typeface="Courier New" panose="02070309020205020404" pitchFamily="49" charset="0"/>
                <a:cs typeface="Courier New" panose="02070309020205020404" pitchFamily="49" charset="0"/>
              </a:rPr>
              <a:t>	0x0b</a:t>
            </a:r>
          </a:p>
          <a:p>
            <a:r>
              <a:rPr lang="en-US">
                <a:latin typeface="Courier New" panose="02070309020205020404" pitchFamily="49" charset="0"/>
                <a:cs typeface="Courier New" panose="02070309020205020404" pitchFamily="49" charset="0"/>
              </a:rPr>
              <a:t>SERVER_KEY_EXCHANGE	</a:t>
            </a:r>
            <a:r>
              <a:rPr lang="en-US" smtClean="0">
                <a:latin typeface="Courier New" panose="02070309020205020404" pitchFamily="49" charset="0"/>
                <a:cs typeface="Courier New" panose="02070309020205020404" pitchFamily="49" charset="0"/>
              </a:rPr>
              <a:t>	12</a:t>
            </a:r>
            <a:r>
              <a:rPr lang="en-US">
                <a:latin typeface="Courier New" panose="02070309020205020404" pitchFamily="49" charset="0"/>
                <a:cs typeface="Courier New" panose="02070309020205020404" pitchFamily="49" charset="0"/>
              </a:rPr>
              <a:t>	0x0c</a:t>
            </a:r>
          </a:p>
          <a:p>
            <a:r>
              <a:rPr lang="en-US">
                <a:latin typeface="Courier New" panose="02070309020205020404" pitchFamily="49" charset="0"/>
                <a:cs typeface="Courier New" panose="02070309020205020404" pitchFamily="49" charset="0"/>
              </a:rPr>
              <a:t>CERTIFICATE_REQUEST	</a:t>
            </a:r>
            <a:r>
              <a:rPr lang="en-US" smtClean="0">
                <a:latin typeface="Courier New" panose="02070309020205020404" pitchFamily="49" charset="0"/>
                <a:cs typeface="Courier New" panose="02070309020205020404" pitchFamily="49" charset="0"/>
              </a:rPr>
              <a:t>	13</a:t>
            </a:r>
            <a:r>
              <a:rPr lang="en-US">
                <a:latin typeface="Courier New" panose="02070309020205020404" pitchFamily="49" charset="0"/>
                <a:cs typeface="Courier New" panose="02070309020205020404" pitchFamily="49" charset="0"/>
              </a:rPr>
              <a:t>	0x0d</a:t>
            </a:r>
          </a:p>
          <a:p>
            <a:r>
              <a:rPr lang="en-US">
                <a:latin typeface="Courier New" panose="02070309020205020404" pitchFamily="49" charset="0"/>
                <a:cs typeface="Courier New" panose="02070309020205020404" pitchFamily="49" charset="0"/>
              </a:rPr>
              <a:t>SERVER_DONE	</a:t>
            </a:r>
            <a:r>
              <a:rPr lang="en-US" smtClean="0">
                <a:latin typeface="Courier New" panose="02070309020205020404" pitchFamily="49" charset="0"/>
                <a:cs typeface="Courier New" panose="02070309020205020404" pitchFamily="49" charset="0"/>
              </a:rPr>
              <a:t>		14</a:t>
            </a:r>
            <a:r>
              <a:rPr lang="en-US">
                <a:latin typeface="Courier New" panose="02070309020205020404" pitchFamily="49" charset="0"/>
                <a:cs typeface="Courier New" panose="02070309020205020404" pitchFamily="49" charset="0"/>
              </a:rPr>
              <a:t>	0x0e</a:t>
            </a:r>
          </a:p>
          <a:p>
            <a:r>
              <a:rPr lang="en-US">
                <a:latin typeface="Courier New" panose="02070309020205020404" pitchFamily="49" charset="0"/>
                <a:cs typeface="Courier New" panose="02070309020205020404" pitchFamily="49" charset="0"/>
              </a:rPr>
              <a:t>CERTIFICATE_VERIFY	</a:t>
            </a:r>
            <a:r>
              <a:rPr lang="en-US" smtClean="0">
                <a:latin typeface="Courier New" panose="02070309020205020404" pitchFamily="49" charset="0"/>
                <a:cs typeface="Courier New" panose="02070309020205020404" pitchFamily="49" charset="0"/>
              </a:rPr>
              <a:t>	15</a:t>
            </a:r>
            <a:r>
              <a:rPr lang="en-US">
                <a:latin typeface="Courier New" panose="02070309020205020404" pitchFamily="49" charset="0"/>
                <a:cs typeface="Courier New" panose="02070309020205020404" pitchFamily="49" charset="0"/>
              </a:rPr>
              <a:t>	0x0f</a:t>
            </a:r>
          </a:p>
          <a:p>
            <a:r>
              <a:rPr lang="en-US">
                <a:latin typeface="Courier New" panose="02070309020205020404" pitchFamily="49" charset="0"/>
                <a:cs typeface="Courier New" panose="02070309020205020404" pitchFamily="49" charset="0"/>
              </a:rPr>
              <a:t>CLIENT_KEY_EXCHANGE	</a:t>
            </a:r>
            <a:r>
              <a:rPr lang="en-US" smtClean="0">
                <a:latin typeface="Courier New" panose="02070309020205020404" pitchFamily="49" charset="0"/>
                <a:cs typeface="Courier New" panose="02070309020205020404" pitchFamily="49" charset="0"/>
              </a:rPr>
              <a:t>	16</a:t>
            </a:r>
            <a:r>
              <a:rPr lang="en-US">
                <a:latin typeface="Courier New" panose="02070309020205020404" pitchFamily="49" charset="0"/>
                <a:cs typeface="Courier New" panose="02070309020205020404" pitchFamily="49" charset="0"/>
              </a:rPr>
              <a:t>	0x10</a:t>
            </a:r>
          </a:p>
          <a:p>
            <a:r>
              <a:rPr lang="en-US">
                <a:latin typeface="Courier New" panose="02070309020205020404" pitchFamily="49" charset="0"/>
                <a:cs typeface="Courier New" panose="02070309020205020404" pitchFamily="49" charset="0"/>
              </a:rPr>
              <a:t>FINISHED	</a:t>
            </a:r>
            <a:r>
              <a:rPr lang="en-US" smtClean="0">
                <a:latin typeface="Courier New" panose="02070309020205020404" pitchFamily="49" charset="0"/>
                <a:cs typeface="Courier New" panose="02070309020205020404" pitchFamily="49" charset="0"/>
              </a:rPr>
              <a:t>		20</a:t>
            </a: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0x14</a:t>
            </a:r>
            <a:endParaRPr lang="en-US">
              <a:latin typeface="Courier New" panose="02070309020205020404" pitchFamily="49" charset="0"/>
              <a:cs typeface="Courier New" panose="02070309020205020404" pitchFamily="49" charset="0"/>
            </a:endParaRPr>
          </a:p>
        </p:txBody>
      </p:sp>
      <p:pic>
        <p:nvPicPr>
          <p:cNvPr id="9" name="Picture 8"/>
          <p:cNvPicPr>
            <a:picLocks noChangeAspect="1"/>
          </p:cNvPicPr>
          <p:nvPr/>
        </p:nvPicPr>
        <p:blipFill>
          <a:blip r:embed="rId3"/>
          <a:stretch>
            <a:fillRect/>
          </a:stretch>
        </p:blipFill>
        <p:spPr>
          <a:xfrm>
            <a:off x="457199" y="736987"/>
            <a:ext cx="8013515" cy="2615813"/>
          </a:xfrm>
          <a:prstGeom prst="rect">
            <a:avLst/>
          </a:prstGeom>
        </p:spPr>
      </p:pic>
    </p:spTree>
    <p:extLst>
      <p:ext uri="{BB962C8B-B14F-4D97-AF65-F5344CB8AC3E}">
        <p14:creationId xmlns:p14="http://schemas.microsoft.com/office/powerpoint/2010/main" val="20359401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a:t>
            </a:r>
            <a:r>
              <a:rPr lang="vi-VN" smtClean="0"/>
              <a:t>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31</a:t>
            </a:fld>
            <a:endParaRPr lang="ru-RU" dirty="0"/>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152400" y="752475"/>
            <a:ext cx="8804602" cy="6102325"/>
          </a:xfrm>
          <a:prstGeom prst="rect">
            <a:avLst/>
          </a:prstGeom>
        </p:spPr>
      </p:pic>
    </p:spTree>
    <p:extLst>
      <p:ext uri="{BB962C8B-B14F-4D97-AF65-F5344CB8AC3E}">
        <p14:creationId xmlns:p14="http://schemas.microsoft.com/office/powerpoint/2010/main" val="22125556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32</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52400" y="2514600"/>
            <a:ext cx="8804602" cy="4114800"/>
          </a:xfrm>
          <a:prstGeom prst="wedgeRoundRectCallout">
            <a:avLst>
              <a:gd name="adj1" fmla="val -20798"/>
              <a:gd name="adj2" fmla="val -7176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smtClean="0"/>
              <a:t>Client khởi xướng phiên </a:t>
            </a:r>
            <a:r>
              <a:rPr lang="en-US" sz="2800" smtClean="0"/>
              <a:t>với</a:t>
            </a:r>
            <a:r>
              <a:rPr lang="vi-VN" sz="2800" smtClean="0"/>
              <a:t> "</a:t>
            </a:r>
            <a:r>
              <a:rPr lang="vi-VN" sz="2800" b="1" smtClean="0"/>
              <a:t>ClientHello</a:t>
            </a:r>
            <a:r>
              <a:rPr lang="vi-VN" sz="2800" smtClean="0"/>
              <a:t>"</a:t>
            </a:r>
            <a:r>
              <a:rPr lang="en-US" sz="2800" smtClean="0"/>
              <a:t>:</a:t>
            </a:r>
          </a:p>
          <a:p>
            <a:pPr marL="457200" indent="-457200">
              <a:buFont typeface="Wingdings" panose="05000000000000000000" pitchFamily="2" charset="2"/>
              <a:buChar char="§"/>
            </a:pPr>
            <a:r>
              <a:rPr lang="vi-VN" sz="2800" smtClean="0"/>
              <a:t>Random</a:t>
            </a:r>
            <a:r>
              <a:rPr lang="vi-VN" sz="2800"/>
              <a:t>: 4-byte </a:t>
            </a:r>
            <a:r>
              <a:rPr lang="vi-VN" sz="2800" smtClean="0"/>
              <a:t>timestamp + 28 random bytes</a:t>
            </a:r>
            <a:r>
              <a:rPr lang="en-US" sz="2800" smtClean="0"/>
              <a:t> (Rc)</a:t>
            </a:r>
            <a:endParaRPr lang="vi-VN" sz="2800"/>
          </a:p>
          <a:p>
            <a:pPr marL="457200" indent="-457200">
              <a:buFont typeface="Wingdings" panose="05000000000000000000" pitchFamily="2" charset="2"/>
              <a:buChar char="§"/>
            </a:pPr>
            <a:r>
              <a:rPr lang="vi-VN" sz="2800" smtClean="0"/>
              <a:t>SessionID</a:t>
            </a:r>
            <a:r>
              <a:rPr lang="en-US" sz="2800" smtClean="0"/>
              <a:t>:</a:t>
            </a:r>
            <a:endParaRPr lang="vi-VN" sz="2800"/>
          </a:p>
          <a:p>
            <a:pPr marL="914400" lvl="1" indent="-457200">
              <a:buFont typeface="Arial" panose="020B0604020202020204" pitchFamily="34" charset="0"/>
              <a:buChar char="•"/>
            </a:pPr>
            <a:r>
              <a:rPr lang="vi-VN" sz="2800" smtClean="0"/>
              <a:t>Non-zero</a:t>
            </a:r>
            <a:r>
              <a:rPr lang="en-US" sz="2800" smtClean="0"/>
              <a:t>:</a:t>
            </a:r>
            <a:r>
              <a:rPr lang="vi-VN" sz="2800" smtClean="0"/>
              <a:t> </a:t>
            </a:r>
            <a:r>
              <a:rPr lang="vi-VN" sz="2800"/>
              <a:t>new connection on existing session</a:t>
            </a:r>
          </a:p>
          <a:p>
            <a:pPr marL="914400" lvl="1" indent="-457200">
              <a:buFont typeface="Arial" panose="020B0604020202020204" pitchFamily="34" charset="0"/>
              <a:buChar char="•"/>
            </a:pPr>
            <a:r>
              <a:rPr lang="vi-VN" sz="2800" smtClean="0"/>
              <a:t>Zero</a:t>
            </a:r>
            <a:r>
              <a:rPr lang="en-US" sz="2800" smtClean="0"/>
              <a:t>: </a:t>
            </a:r>
            <a:r>
              <a:rPr lang="vi-VN" sz="2800" smtClean="0"/>
              <a:t>new </a:t>
            </a:r>
            <a:r>
              <a:rPr lang="vi-VN" sz="2800"/>
              <a:t>connection on new session</a:t>
            </a:r>
          </a:p>
          <a:p>
            <a:pPr marL="457200" indent="-457200">
              <a:buFont typeface="Wingdings" panose="05000000000000000000" pitchFamily="2" charset="2"/>
              <a:buChar char="§"/>
            </a:pPr>
            <a:r>
              <a:rPr lang="vi-VN" sz="2800" smtClean="0"/>
              <a:t>ClientVersion</a:t>
            </a:r>
            <a:r>
              <a:rPr lang="vi-VN" sz="2800"/>
              <a:t>: Highest version</a:t>
            </a:r>
          </a:p>
          <a:p>
            <a:pPr marL="457200" indent="-457200">
              <a:buFont typeface="Wingdings" panose="05000000000000000000" pitchFamily="2" charset="2"/>
              <a:buChar char="§"/>
            </a:pPr>
            <a:r>
              <a:rPr lang="vi-VN" sz="2800" smtClean="0"/>
              <a:t>CipherSuiteList</a:t>
            </a:r>
            <a:r>
              <a:rPr lang="vi-VN" sz="2800"/>
              <a:t>: Ordered list</a:t>
            </a:r>
          </a:p>
          <a:p>
            <a:pPr marL="457200" indent="-457200">
              <a:buFont typeface="Wingdings" panose="05000000000000000000" pitchFamily="2" charset="2"/>
              <a:buChar char="§"/>
            </a:pPr>
            <a:r>
              <a:rPr lang="vi-VN" sz="2800" smtClean="0"/>
              <a:t>CompressionList</a:t>
            </a:r>
            <a:r>
              <a:rPr lang="vi-VN" sz="2800"/>
              <a:t>: Ordered list</a:t>
            </a:r>
            <a:endParaRPr lang="vi-VN" sz="2800" smtClean="0"/>
          </a:p>
        </p:txBody>
      </p:sp>
    </p:spTree>
    <p:extLst>
      <p:ext uri="{BB962C8B-B14F-4D97-AF65-F5344CB8AC3E}">
        <p14:creationId xmlns:p14="http://schemas.microsoft.com/office/powerpoint/2010/main" val="4158929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ClientHello </a:t>
            </a:r>
            <a:r>
              <a:rPr lang="vi-VN" smtClean="0"/>
              <a:t>Message (0x01)</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33</a:t>
            </a:fld>
            <a:endParaRPr lang="ru-RU" dirty="0"/>
          </a:p>
        </p:txBody>
      </p:sp>
      <p:sp>
        <p:nvSpPr>
          <p:cNvPr id="9" name="TextBox 8"/>
          <p:cNvSpPr txBox="1"/>
          <p:nvPr/>
        </p:nvSpPr>
        <p:spPr>
          <a:xfrm>
            <a:off x="0" y="4572000"/>
            <a:ext cx="6782626" cy="2308324"/>
          </a:xfrm>
          <a:prstGeom prst="rect">
            <a:avLst/>
          </a:prstGeom>
          <a:noFill/>
        </p:spPr>
        <p:txBody>
          <a:bodyPr wrap="none" rtlCol="0">
            <a:spAutoFit/>
          </a:bodyPr>
          <a:lstStyle/>
          <a:p>
            <a:r>
              <a:rPr lang="vi-VN" dirty="0" smtClean="0"/>
              <a:t>struct {</a:t>
            </a:r>
          </a:p>
          <a:p>
            <a:r>
              <a:rPr lang="vi-VN" dirty="0" smtClean="0"/>
              <a:t>	ProtocolVersion client_version;</a:t>
            </a:r>
          </a:p>
          <a:p>
            <a:r>
              <a:rPr lang="vi-VN" dirty="0" smtClean="0"/>
              <a:t>	Random random;</a:t>
            </a:r>
          </a:p>
          <a:p>
            <a:r>
              <a:rPr lang="vi-VN" dirty="0" smtClean="0"/>
              <a:t>	SessionID session_id;</a:t>
            </a:r>
          </a:p>
          <a:p>
            <a:r>
              <a:rPr lang="vi-VN" dirty="0" smtClean="0"/>
              <a:t>	CipherSuite cipher_suites&lt;2..2^16-1&gt;;</a:t>
            </a:r>
          </a:p>
          <a:p>
            <a:r>
              <a:rPr lang="vi-VN" dirty="0" smtClean="0"/>
              <a:t>	CompressionMethod compression_methods&lt;1..2^8-1&gt;;</a:t>
            </a:r>
          </a:p>
          <a:p>
            <a:r>
              <a:rPr lang="vi-VN" dirty="0" smtClean="0"/>
              <a:t>	Extension extensions&lt;0..2^16-1&gt;;</a:t>
            </a:r>
          </a:p>
          <a:p>
            <a:r>
              <a:rPr lang="vi-VN" dirty="0" smtClean="0"/>
              <a:t>} ClientHello;</a:t>
            </a:r>
            <a:endParaRPr lang="vi-VN" dirty="0"/>
          </a:p>
        </p:txBody>
      </p:sp>
      <p:pic>
        <p:nvPicPr>
          <p:cNvPr id="10" name="Picture 9"/>
          <p:cNvPicPr>
            <a:picLocks noChangeAspect="1"/>
          </p:cNvPicPr>
          <p:nvPr/>
        </p:nvPicPr>
        <p:blipFill>
          <a:blip r:embed="rId2"/>
          <a:stretch>
            <a:fillRect/>
          </a:stretch>
        </p:blipFill>
        <p:spPr>
          <a:xfrm>
            <a:off x="228600" y="685800"/>
            <a:ext cx="8763000" cy="5119514"/>
          </a:xfrm>
          <a:prstGeom prst="rect">
            <a:avLst/>
          </a:prstGeom>
        </p:spPr>
      </p:pic>
    </p:spTree>
    <p:extLst>
      <p:ext uri="{BB962C8B-B14F-4D97-AF65-F5344CB8AC3E}">
        <p14:creationId xmlns:p14="http://schemas.microsoft.com/office/powerpoint/2010/main" val="31487831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ClientHello </a:t>
            </a:r>
            <a:r>
              <a:rPr lang="vi-VN" smtClean="0"/>
              <a:t>Message: Cipher Suites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34</a:t>
            </a:fld>
            <a:endParaRPr lang="ru-RU" dirty="0"/>
          </a:p>
        </p:txBody>
      </p:sp>
      <p:pic>
        <p:nvPicPr>
          <p:cNvPr id="5" name="Picture 4"/>
          <p:cNvPicPr>
            <a:picLocks noChangeAspect="1"/>
          </p:cNvPicPr>
          <p:nvPr/>
        </p:nvPicPr>
        <p:blipFill>
          <a:blip r:embed="rId3"/>
          <a:stretch>
            <a:fillRect/>
          </a:stretch>
        </p:blipFill>
        <p:spPr>
          <a:xfrm>
            <a:off x="76200" y="762000"/>
            <a:ext cx="8925673" cy="5535961"/>
          </a:xfrm>
          <a:prstGeom prst="rect">
            <a:avLst/>
          </a:prstGeom>
        </p:spPr>
      </p:pic>
    </p:spTree>
    <p:extLst>
      <p:ext uri="{BB962C8B-B14F-4D97-AF65-F5344CB8AC3E}">
        <p14:creationId xmlns:p14="http://schemas.microsoft.com/office/powerpoint/2010/main" val="31560277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ClientHello </a:t>
            </a:r>
            <a:r>
              <a:rPr lang="vi-VN" smtClean="0"/>
              <a:t>Message: TLS 1.3 Cipher Suites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35</a:t>
            </a:fld>
            <a:endParaRPr lang="ru-RU" dirty="0"/>
          </a:p>
        </p:txBody>
      </p:sp>
      <p:sp>
        <p:nvSpPr>
          <p:cNvPr id="6" name="Content Placeholder 5"/>
          <p:cNvSpPr>
            <a:spLocks noGrp="1"/>
          </p:cNvSpPr>
          <p:nvPr>
            <p:ph sz="quarter" idx="13"/>
          </p:nvPr>
        </p:nvSpPr>
        <p:spPr/>
        <p:txBody>
          <a:bodyPr anchor="ctr"/>
          <a:lstStyle/>
          <a:p>
            <a:r>
              <a:rPr lang="en-US"/>
              <a:t>CipherSuite TLS_AEAD_HASH = VALUE</a:t>
            </a:r>
            <a:r>
              <a:rPr lang="en-US" smtClean="0"/>
              <a:t>;</a:t>
            </a:r>
            <a:endParaRPr lang="vi-VN" smtClean="0"/>
          </a:p>
          <a:p>
            <a:r>
              <a:rPr lang="vi-VN" smtClean="0"/>
              <a:t>--------------------------------------------------------------------</a:t>
            </a:r>
          </a:p>
          <a:p>
            <a:r>
              <a:rPr lang="en-US"/>
              <a:t>TLS_AES_128_GCM_SHA256	</a:t>
            </a:r>
            <a:r>
              <a:rPr lang="vi-VN" smtClean="0"/>
              <a:t>		</a:t>
            </a:r>
            <a:r>
              <a:rPr lang="en-US" smtClean="0"/>
              <a:t>0x13,0x01</a:t>
            </a:r>
            <a:r>
              <a:rPr lang="en-US"/>
              <a:t>}</a:t>
            </a:r>
          </a:p>
          <a:p>
            <a:r>
              <a:rPr lang="en-US"/>
              <a:t>TLS_AES_256_GCM_SHA384	</a:t>
            </a:r>
            <a:r>
              <a:rPr lang="vi-VN" smtClean="0"/>
              <a:t>		</a:t>
            </a:r>
            <a:r>
              <a:rPr lang="en-US" smtClean="0"/>
              <a:t>{</a:t>
            </a:r>
            <a:r>
              <a:rPr lang="en-US"/>
              <a:t>0x13,0x02}</a:t>
            </a:r>
          </a:p>
          <a:p>
            <a:r>
              <a:rPr lang="en-US"/>
              <a:t>TLS_CHACHA20_POLY1305_SHA256	{0x13,0x03}</a:t>
            </a:r>
          </a:p>
          <a:p>
            <a:r>
              <a:rPr lang="en-US"/>
              <a:t>TLS_AES_128_CCM_SHA256	</a:t>
            </a:r>
            <a:r>
              <a:rPr lang="vi-VN" smtClean="0"/>
              <a:t>		</a:t>
            </a:r>
            <a:r>
              <a:rPr lang="en-US" smtClean="0"/>
              <a:t>{</a:t>
            </a:r>
            <a:r>
              <a:rPr lang="en-US"/>
              <a:t>0x13,0x04}</a:t>
            </a:r>
          </a:p>
          <a:p>
            <a:r>
              <a:rPr lang="en-US"/>
              <a:t>TLS_AES_128_CCM_8_SHA256	</a:t>
            </a:r>
            <a:r>
              <a:rPr lang="vi-VN" smtClean="0"/>
              <a:t>		</a:t>
            </a:r>
            <a:r>
              <a:rPr lang="en-US" smtClean="0"/>
              <a:t>{</a:t>
            </a:r>
            <a:r>
              <a:rPr lang="en-US"/>
              <a:t>0x13,0x05}</a:t>
            </a:r>
          </a:p>
          <a:p>
            <a:endParaRPr lang="en-US"/>
          </a:p>
        </p:txBody>
      </p:sp>
    </p:spTree>
    <p:extLst>
      <p:ext uri="{BB962C8B-B14F-4D97-AF65-F5344CB8AC3E}">
        <p14:creationId xmlns:p14="http://schemas.microsoft.com/office/powerpoint/2010/main" val="11732484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36</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52400" y="3124200"/>
            <a:ext cx="8804602" cy="3505200"/>
          </a:xfrm>
          <a:prstGeom prst="wedgeRoundRectCallout">
            <a:avLst>
              <a:gd name="adj1" fmla="val 23711"/>
              <a:gd name="adj2" fmla="val -7978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smtClean="0"/>
              <a:t>Server trả lời với "</a:t>
            </a:r>
            <a:r>
              <a:rPr lang="vi-VN" sz="2800" b="1" smtClean="0"/>
              <a:t>ServerHello</a:t>
            </a:r>
            <a:r>
              <a:rPr lang="vi-VN" sz="2800" smtClean="0"/>
              <a:t>"</a:t>
            </a:r>
            <a:r>
              <a:rPr lang="en-US" sz="2800" smtClean="0"/>
              <a:t>:</a:t>
            </a:r>
          </a:p>
          <a:p>
            <a:pPr marL="457200" indent="-457200">
              <a:buFont typeface="Wingdings" panose="05000000000000000000" pitchFamily="2" charset="2"/>
              <a:buChar char="§"/>
            </a:pPr>
            <a:r>
              <a:rPr lang="vi-VN" sz="2800" smtClean="0"/>
              <a:t>Random: 4-byte timestamp + 28 random bytes</a:t>
            </a:r>
            <a:r>
              <a:rPr lang="en-US" sz="2800" smtClean="0"/>
              <a:t> (Rs)</a:t>
            </a:r>
            <a:endParaRPr lang="vi-VN" sz="2800"/>
          </a:p>
          <a:p>
            <a:pPr marL="457200" indent="-457200">
              <a:buFont typeface="Wingdings" panose="05000000000000000000" pitchFamily="2" charset="2"/>
              <a:buChar char="§"/>
            </a:pPr>
            <a:r>
              <a:rPr lang="vi-VN" sz="2800" smtClean="0"/>
              <a:t>SessionID</a:t>
            </a:r>
            <a:r>
              <a:rPr lang="en-US" sz="2800" smtClean="0"/>
              <a:t>:</a:t>
            </a:r>
            <a:r>
              <a:rPr lang="vi-VN" sz="2800" smtClean="0"/>
              <a:t> provided by client or new</a:t>
            </a:r>
            <a:endParaRPr lang="vi-VN" sz="2800"/>
          </a:p>
          <a:p>
            <a:pPr marL="457200" indent="-457200">
              <a:buFont typeface="Wingdings" panose="05000000000000000000" pitchFamily="2" charset="2"/>
              <a:buChar char="§"/>
            </a:pPr>
            <a:r>
              <a:rPr lang="vi-VN" sz="2800" smtClean="0"/>
              <a:t>ServerVersion</a:t>
            </a:r>
            <a:r>
              <a:rPr lang="vi-VN" sz="2800"/>
              <a:t>: </a:t>
            </a:r>
            <a:endParaRPr lang="vi-VN" sz="2800" smtClean="0"/>
          </a:p>
          <a:p>
            <a:pPr marL="914400" lvl="1" indent="-457200">
              <a:buFont typeface="Arial" panose="020B0604020202020204" pitchFamily="34" charset="0"/>
              <a:buChar char="•"/>
            </a:pPr>
            <a:r>
              <a:rPr lang="vi-VN" sz="2800" smtClean="0"/>
              <a:t>M</a:t>
            </a:r>
            <a:r>
              <a:rPr lang="en-US" sz="2800" smtClean="0"/>
              <a:t>AX</a:t>
            </a:r>
            <a:r>
              <a:rPr lang="vi-VN" sz="2800" smtClean="0"/>
              <a:t>(client </a:t>
            </a:r>
            <a:r>
              <a:rPr lang="vi-VN" sz="2800"/>
              <a:t>suggested, highest supported)</a:t>
            </a:r>
          </a:p>
          <a:p>
            <a:pPr marL="457200" indent="-457200">
              <a:buFont typeface="Wingdings" panose="05000000000000000000" pitchFamily="2" charset="2"/>
              <a:buChar char="§"/>
            </a:pPr>
            <a:r>
              <a:rPr lang="vi-VN" sz="2800" smtClean="0"/>
              <a:t>CipherSuite: </a:t>
            </a:r>
            <a:r>
              <a:rPr lang="vi-VN" sz="2800"/>
              <a:t>Single choice</a:t>
            </a:r>
          </a:p>
          <a:p>
            <a:pPr marL="457200" indent="-457200">
              <a:buFont typeface="Wingdings" panose="05000000000000000000" pitchFamily="2" charset="2"/>
              <a:buChar char="§"/>
            </a:pPr>
            <a:r>
              <a:rPr lang="vi-VN" sz="2800" smtClean="0"/>
              <a:t>Compression: </a:t>
            </a:r>
            <a:r>
              <a:rPr lang="vi-VN" sz="2800"/>
              <a:t>Single choice</a:t>
            </a:r>
            <a:endParaRPr lang="vi-VN" sz="2800" smtClean="0"/>
          </a:p>
        </p:txBody>
      </p:sp>
    </p:spTree>
    <p:extLst>
      <p:ext uri="{BB962C8B-B14F-4D97-AF65-F5344CB8AC3E}">
        <p14:creationId xmlns:p14="http://schemas.microsoft.com/office/powerpoint/2010/main" val="1358070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ServerHello Message (0x02)</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37</a:t>
            </a:fld>
            <a:endParaRPr lang="ru-RU" dirty="0"/>
          </a:p>
        </p:txBody>
      </p:sp>
      <p:sp>
        <p:nvSpPr>
          <p:cNvPr id="9" name="TextBox 8"/>
          <p:cNvSpPr txBox="1"/>
          <p:nvPr/>
        </p:nvSpPr>
        <p:spPr>
          <a:xfrm>
            <a:off x="45098" y="4087795"/>
            <a:ext cx="6660502" cy="2554545"/>
          </a:xfrm>
          <a:prstGeom prst="rect">
            <a:avLst/>
          </a:prstGeom>
          <a:noFill/>
        </p:spPr>
        <p:txBody>
          <a:bodyPr wrap="square" rtlCol="0">
            <a:spAutoFit/>
          </a:bodyPr>
          <a:lstStyle/>
          <a:p>
            <a:r>
              <a:rPr lang="vi-VN" sz="2000" dirty="0" smtClean="0"/>
              <a:t>struct {</a:t>
            </a:r>
          </a:p>
          <a:p>
            <a:r>
              <a:rPr lang="vi-VN" sz="2000" dirty="0" smtClean="0"/>
              <a:t>	ProtocolVersion server_version;</a:t>
            </a:r>
          </a:p>
          <a:p>
            <a:r>
              <a:rPr lang="vi-VN" sz="2000" dirty="0" smtClean="0"/>
              <a:t>	Random random;</a:t>
            </a:r>
          </a:p>
          <a:p>
            <a:r>
              <a:rPr lang="vi-VN" sz="2000" dirty="0" smtClean="0"/>
              <a:t>	SessionID session_id;</a:t>
            </a:r>
          </a:p>
          <a:p>
            <a:r>
              <a:rPr lang="vi-VN" sz="2000" dirty="0" smtClean="0"/>
              <a:t>	CipherSuite cipher_suite;</a:t>
            </a:r>
          </a:p>
          <a:p>
            <a:r>
              <a:rPr lang="vi-VN" sz="2000" dirty="0" smtClean="0"/>
              <a:t>	CompressionMethod compression_method;</a:t>
            </a:r>
          </a:p>
          <a:p>
            <a:r>
              <a:rPr lang="vi-VN" sz="2000" dirty="0" smtClean="0"/>
              <a:t>	Extension extensions&lt;0..2^16-1&gt;;</a:t>
            </a:r>
          </a:p>
          <a:p>
            <a:r>
              <a:rPr lang="vi-VN" sz="2000" dirty="0" smtClean="0"/>
              <a:t>} ServerHello;</a:t>
            </a:r>
            <a:endParaRPr lang="vi-VN" sz="2000" dirty="0"/>
          </a:p>
        </p:txBody>
      </p:sp>
      <p:pic>
        <p:nvPicPr>
          <p:cNvPr id="4" name="Picture 3"/>
          <p:cNvPicPr>
            <a:picLocks noChangeAspect="1"/>
          </p:cNvPicPr>
          <p:nvPr/>
        </p:nvPicPr>
        <p:blipFill>
          <a:blip r:embed="rId2"/>
          <a:stretch>
            <a:fillRect/>
          </a:stretch>
        </p:blipFill>
        <p:spPr>
          <a:xfrm>
            <a:off x="26437" y="895696"/>
            <a:ext cx="9074470" cy="3904904"/>
          </a:xfrm>
          <a:prstGeom prst="rect">
            <a:avLst/>
          </a:prstGeom>
        </p:spPr>
      </p:pic>
    </p:spTree>
    <p:extLst>
      <p:ext uri="{BB962C8B-B14F-4D97-AF65-F5344CB8AC3E}">
        <p14:creationId xmlns:p14="http://schemas.microsoft.com/office/powerpoint/2010/main" val="8164317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38</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52400" y="2514600"/>
            <a:ext cx="8804602" cy="2286000"/>
          </a:xfrm>
          <a:prstGeom prst="wedgeRoundRectCallout">
            <a:avLst>
              <a:gd name="adj1" fmla="val -19739"/>
              <a:gd name="adj2" fmla="val -5644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a:t>Sau hai bước này, client và server đã thương lượng xong các thuật toán mã, nén dữ liệu, thuật toán băm.</a:t>
            </a:r>
          </a:p>
        </p:txBody>
      </p:sp>
      <p:sp>
        <p:nvSpPr>
          <p:cNvPr id="4" name="Rounded Rectangle 3"/>
          <p:cNvSpPr/>
          <p:nvPr/>
        </p:nvSpPr>
        <p:spPr>
          <a:xfrm>
            <a:off x="1295400" y="752475"/>
            <a:ext cx="6858000" cy="153352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0015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1000"/>
                                        <p:tgtEl>
                                          <p:spTgt spid="4"/>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39</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52399" y="3124200"/>
            <a:ext cx="8207829" cy="3505200"/>
          </a:xfrm>
          <a:prstGeom prst="wedgeRoundRectCallout">
            <a:avLst>
              <a:gd name="adj1" fmla="val -2495"/>
              <a:gd name="adj2" fmla="val -6156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smtClean="0"/>
              <a:t>+ </a:t>
            </a:r>
            <a:r>
              <a:rPr lang="vi-VN" sz="2800" b="1" smtClean="0"/>
              <a:t>Server</a:t>
            </a:r>
            <a:r>
              <a:rPr lang="vi-VN" sz="2800" smtClean="0"/>
              <a:t> gửi (các) chứng </a:t>
            </a:r>
            <a:r>
              <a:rPr lang="vi-VN" sz="2800"/>
              <a:t>thư </a:t>
            </a:r>
            <a:r>
              <a:rPr lang="vi-VN" sz="2800" smtClean="0"/>
              <a:t>số (SSL </a:t>
            </a:r>
            <a:r>
              <a:rPr lang="vi-VN" sz="2800"/>
              <a:t>certificate) của nó cho </a:t>
            </a:r>
            <a:r>
              <a:rPr lang="vi-VN" sz="2800" smtClean="0"/>
              <a:t>client</a:t>
            </a:r>
          </a:p>
          <a:p>
            <a:r>
              <a:rPr lang="vi-VN" sz="2800" smtClean="0"/>
              <a:t>+ </a:t>
            </a:r>
            <a:r>
              <a:rPr lang="vi-VN" sz="2800" b="1" smtClean="0"/>
              <a:t>Client</a:t>
            </a:r>
            <a:r>
              <a:rPr lang="vi-VN" sz="2800" smtClean="0"/>
              <a:t> kiểm tra tính hợp lệ và chấp nhận khóa công khai của Server</a:t>
            </a:r>
            <a:endParaRPr lang="vi-VN" sz="2800"/>
          </a:p>
        </p:txBody>
      </p:sp>
    </p:spTree>
    <p:extLst>
      <p:ext uri="{BB962C8B-B14F-4D97-AF65-F5344CB8AC3E}">
        <p14:creationId xmlns:p14="http://schemas.microsoft.com/office/powerpoint/2010/main" val="2760652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64895922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40</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52400" y="3657600"/>
            <a:ext cx="8193042" cy="2971800"/>
          </a:xfrm>
          <a:prstGeom prst="wedgeRoundRectCallout">
            <a:avLst>
              <a:gd name="adj1" fmla="val -2495"/>
              <a:gd name="adj2" fmla="val -6156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457200" indent="-457200">
              <a:buFont typeface="Arial" panose="020B0604020202020204" pitchFamily="34" charset="0"/>
              <a:buChar char="•"/>
            </a:pPr>
            <a:r>
              <a:rPr lang="vi-VN" sz="2800" smtClean="0"/>
              <a:t>Cho </a:t>
            </a:r>
            <a:r>
              <a:rPr lang="vi-VN" sz="2800"/>
              <a:t>biết server đã gửi hết tất cả các thông tin mà nó có cho client</a:t>
            </a:r>
            <a:r>
              <a:rPr lang="vi-VN" sz="2800" smtClean="0"/>
              <a:t>.</a:t>
            </a:r>
          </a:p>
          <a:p>
            <a:pPr marL="457200" indent="-457200">
              <a:buFont typeface="Arial" panose="020B0604020202020204" pitchFamily="34" charset="0"/>
              <a:buChar char="•"/>
            </a:pPr>
            <a:r>
              <a:rPr lang="vi-VN" sz="2800" smtClean="0"/>
              <a:t>Sau khi gửi thông điệp này, Server sẽ chờ đợi phản hồi từ phía Client</a:t>
            </a:r>
            <a:endParaRPr lang="vi-VN" sz="2800"/>
          </a:p>
        </p:txBody>
      </p:sp>
    </p:spTree>
    <p:extLst>
      <p:ext uri="{BB962C8B-B14F-4D97-AF65-F5344CB8AC3E}">
        <p14:creationId xmlns:p14="http://schemas.microsoft.com/office/powerpoint/2010/main" val="1643556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41</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18188" y="775802"/>
            <a:ext cx="8644812" cy="2653198"/>
          </a:xfrm>
          <a:prstGeom prst="wedgeRoundRectCallout">
            <a:avLst>
              <a:gd name="adj1" fmla="val -19698"/>
              <a:gd name="adj2" fmla="val 57351"/>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vi-VN" sz="2800"/>
              <a:t>Client:</a:t>
            </a:r>
          </a:p>
          <a:p>
            <a:pPr marL="457200" indent="-457200">
              <a:buFont typeface="Arial" panose="020B0604020202020204" pitchFamily="34" charset="0"/>
              <a:buChar char="•"/>
            </a:pPr>
            <a:r>
              <a:rPr lang="vi-VN" sz="2800" smtClean="0"/>
              <a:t>Sinh </a:t>
            </a:r>
            <a:r>
              <a:rPr lang="vi-VN" sz="2800"/>
              <a:t>một </a:t>
            </a:r>
            <a:r>
              <a:rPr lang="vi-VN" sz="2800" smtClean="0"/>
              <a:t>Pre_Master_Secret </a:t>
            </a:r>
            <a:r>
              <a:rPr lang="en-US" sz="2800" smtClean="0"/>
              <a:t>(PMK) </a:t>
            </a:r>
            <a:r>
              <a:rPr lang="vi-VN" sz="2800" smtClean="0"/>
              <a:t>(48 bytes)</a:t>
            </a:r>
            <a:endParaRPr lang="vi-VN" sz="2800"/>
          </a:p>
          <a:p>
            <a:pPr marL="457200" indent="-457200">
              <a:buFont typeface="Arial" panose="020B0604020202020204" pitchFamily="34" charset="0"/>
              <a:buChar char="•"/>
            </a:pPr>
            <a:r>
              <a:rPr lang="vi-VN" sz="2800" smtClean="0"/>
              <a:t>Mã </a:t>
            </a:r>
            <a:r>
              <a:rPr lang="vi-VN" sz="2800"/>
              <a:t>hóa nó bằng public key </a:t>
            </a:r>
            <a:r>
              <a:rPr lang="vi-VN" sz="2800" smtClean="0"/>
              <a:t>của </a:t>
            </a:r>
            <a:r>
              <a:rPr lang="vi-VN" sz="2800"/>
              <a:t>server </a:t>
            </a:r>
            <a:r>
              <a:rPr lang="vi-VN" sz="2800" smtClean="0">
                <a:sym typeface="Wingdings" panose="05000000000000000000" pitchFamily="2" charset="2"/>
              </a:rPr>
              <a:t> Về sau, nếu Server giải mã được thì Server coi như được xác thực</a:t>
            </a:r>
            <a:endParaRPr lang="vi-VN" sz="2800"/>
          </a:p>
          <a:p>
            <a:pPr marL="457200" indent="-457200">
              <a:buFont typeface="Arial" panose="020B0604020202020204" pitchFamily="34" charset="0"/>
              <a:buChar char="•"/>
            </a:pPr>
            <a:r>
              <a:rPr lang="vi-VN" sz="2800" smtClean="0"/>
              <a:t>Thuật </a:t>
            </a:r>
            <a:r>
              <a:rPr lang="vi-VN" sz="2800"/>
              <a:t>toán mã hóa đã thương lượng (VD: RSA)</a:t>
            </a:r>
          </a:p>
        </p:txBody>
      </p:sp>
      <p:sp>
        <p:nvSpPr>
          <p:cNvPr id="7" name="Rounded Rectangular Callout 6"/>
          <p:cNvSpPr/>
          <p:nvPr/>
        </p:nvSpPr>
        <p:spPr>
          <a:xfrm>
            <a:off x="152400" y="4495800"/>
            <a:ext cx="8380040" cy="2324788"/>
          </a:xfrm>
          <a:prstGeom prst="wedgeRoundRectCallout">
            <a:avLst>
              <a:gd name="adj1" fmla="val 9121"/>
              <a:gd name="adj2" fmla="val -7120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a:t>Server:</a:t>
            </a:r>
          </a:p>
          <a:p>
            <a:pPr marL="457200" indent="-457200">
              <a:buFont typeface="Arial" panose="020B0604020202020204" pitchFamily="34" charset="0"/>
              <a:buChar char="•"/>
            </a:pPr>
            <a:r>
              <a:rPr lang="vi-VN" sz="2800" smtClean="0"/>
              <a:t>Giải </a:t>
            </a:r>
            <a:r>
              <a:rPr lang="vi-VN" sz="2800"/>
              <a:t>mã bằng private key của mình. </a:t>
            </a:r>
          </a:p>
          <a:p>
            <a:pPr marL="457200" indent="-457200">
              <a:buFont typeface="Arial" panose="020B0604020202020204" pitchFamily="34" charset="0"/>
              <a:buChar char="•"/>
            </a:pPr>
            <a:r>
              <a:rPr lang="vi-VN" sz="2800" smtClean="0"/>
              <a:t>Bây </a:t>
            </a:r>
            <a:r>
              <a:rPr lang="vi-VN" sz="2800"/>
              <a:t>giờ cả client và server </a:t>
            </a:r>
            <a:r>
              <a:rPr lang="vi-VN" sz="2800" smtClean="0"/>
              <a:t>đã có: PMK, Rc, Rs </a:t>
            </a:r>
            <a:endParaRPr lang="vi-VN" sz="2800"/>
          </a:p>
          <a:p>
            <a:pPr marL="457200" indent="-457200">
              <a:buFont typeface="Arial" panose="020B0604020202020204" pitchFamily="34" charset="0"/>
              <a:buChar char="•"/>
            </a:pPr>
            <a:r>
              <a:rPr lang="vi-VN" sz="2800" smtClean="0"/>
              <a:t>(PMK, Rc, Rs) </a:t>
            </a:r>
            <a:r>
              <a:rPr lang="vi-VN" sz="2800" smtClean="0">
                <a:sym typeface="Wingdings" panose="05000000000000000000" pitchFamily="2" charset="2"/>
              </a:rPr>
              <a:t> Master Key  Session Keys</a:t>
            </a:r>
            <a:endParaRPr lang="vi-VN" sz="2800"/>
          </a:p>
        </p:txBody>
      </p:sp>
    </p:spTree>
    <p:extLst>
      <p:ext uri="{BB962C8B-B14F-4D97-AF65-F5344CB8AC3E}">
        <p14:creationId xmlns:p14="http://schemas.microsoft.com/office/powerpoint/2010/main" val="113820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42</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18188" y="775802"/>
            <a:ext cx="8644812" cy="2195998"/>
          </a:xfrm>
          <a:prstGeom prst="wedgeRoundRectCallout">
            <a:avLst>
              <a:gd name="adj1" fmla="val -15597"/>
              <a:gd name="adj2" fmla="val 115157"/>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vi-VN" sz="2800" smtClean="0"/>
              <a:t>Thông </a:t>
            </a:r>
            <a:r>
              <a:rPr lang="vi-VN" sz="2800"/>
              <a:t>báo: từ lúc này tất cả các gói tin trao đổi giữa client và server đều sẽ được </a:t>
            </a:r>
            <a:r>
              <a:rPr lang="vi-VN" sz="2800" b="1"/>
              <a:t>mã hóa</a:t>
            </a:r>
            <a:r>
              <a:rPr lang="vi-VN" sz="2800"/>
              <a:t> bằng các </a:t>
            </a:r>
            <a:r>
              <a:rPr lang="vi-VN" sz="2800" b="1"/>
              <a:t>thuật toán</a:t>
            </a:r>
            <a:r>
              <a:rPr lang="vi-VN" sz="2800"/>
              <a:t> và </a:t>
            </a:r>
            <a:r>
              <a:rPr lang="vi-VN" sz="2800" b="1"/>
              <a:t>session key</a:t>
            </a:r>
            <a:r>
              <a:rPr lang="vi-VN" sz="2800"/>
              <a:t> đã thương </a:t>
            </a:r>
            <a:r>
              <a:rPr lang="vi-VN" sz="2800" smtClean="0"/>
              <a:t>lượng</a:t>
            </a:r>
            <a:endParaRPr lang="vi-VN" sz="2800"/>
          </a:p>
        </p:txBody>
      </p:sp>
    </p:spTree>
    <p:extLst>
      <p:ext uri="{BB962C8B-B14F-4D97-AF65-F5344CB8AC3E}">
        <p14:creationId xmlns:p14="http://schemas.microsoft.com/office/powerpoint/2010/main" val="3686398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43</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18188" y="775802"/>
            <a:ext cx="8644812" cy="2195998"/>
          </a:xfrm>
          <a:prstGeom prst="wedgeRoundRectCallout">
            <a:avLst>
              <a:gd name="adj1" fmla="val -10416"/>
              <a:gd name="adj2" fmla="val 145750"/>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vi-VN" sz="2800"/>
              <a:t>Client:</a:t>
            </a:r>
          </a:p>
          <a:p>
            <a:r>
              <a:rPr lang="vi-VN" sz="2800" smtClean="0"/>
              <a:t>Gói </a:t>
            </a:r>
            <a:r>
              <a:rPr lang="vi-VN" sz="2800"/>
              <a:t>Finished (được mã hóa) để kết thúc quá trình thiết lập SSL tunnel.</a:t>
            </a:r>
          </a:p>
        </p:txBody>
      </p:sp>
    </p:spTree>
    <p:extLst>
      <p:ext uri="{BB962C8B-B14F-4D97-AF65-F5344CB8AC3E}">
        <p14:creationId xmlns:p14="http://schemas.microsoft.com/office/powerpoint/2010/main" val="2630933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44</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18188" y="775802"/>
            <a:ext cx="8644812" cy="2195998"/>
          </a:xfrm>
          <a:prstGeom prst="wedgeRoundRectCallout">
            <a:avLst>
              <a:gd name="adj1" fmla="val 15704"/>
              <a:gd name="adj2" fmla="val 15679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a:t>Server:</a:t>
            </a:r>
          </a:p>
          <a:p>
            <a:r>
              <a:rPr lang="vi-VN" sz="2800"/>
              <a:t>+ Gửi hai gói tin tương tự Client để thông báo: từ nay các gói tin sẽ được mã hóa</a:t>
            </a:r>
          </a:p>
          <a:p>
            <a:r>
              <a:rPr lang="vi-VN" sz="2800"/>
              <a:t>+ Kết thúc quá trình thiết lập SSL tunnel.</a:t>
            </a:r>
          </a:p>
        </p:txBody>
      </p:sp>
      <p:sp>
        <p:nvSpPr>
          <p:cNvPr id="7" name="Rounded Rectangle 6"/>
          <p:cNvSpPr/>
          <p:nvPr/>
        </p:nvSpPr>
        <p:spPr>
          <a:xfrm>
            <a:off x="3810000" y="5321275"/>
            <a:ext cx="4535442" cy="153352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7715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4)">
                                      <p:cBhvr>
                                        <p:cTn id="7" dur="1000"/>
                                        <p:tgtEl>
                                          <p:spTgt spid="7"/>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Server có thể yêu cầu xác thực </a:t>
            </a:r>
            <a:r>
              <a:rPr lang="en-US" smtClean="0"/>
              <a:t>Client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45</a:t>
            </a:fld>
            <a:endParaRPr lang="ru-RU" dirty="0"/>
          </a:p>
        </p:txBody>
      </p:sp>
    </p:spTree>
    <p:extLst>
      <p:ext uri="{BB962C8B-B14F-4D97-AF65-F5344CB8AC3E}">
        <p14:creationId xmlns:p14="http://schemas.microsoft.com/office/powerpoint/2010/main" val="27020856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Trường hợp Server xác thực Client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46</a:t>
            </a:fld>
            <a:endParaRPr lang="ru-RU" dirty="0"/>
          </a:p>
        </p:txBody>
      </p:sp>
      <p:pic>
        <p:nvPicPr>
          <p:cNvPr id="6" name="Picture 5"/>
          <p:cNvPicPr>
            <a:picLocks noChangeAspect="1"/>
          </p:cNvPicPr>
          <p:nvPr/>
        </p:nvPicPr>
        <p:blipFill>
          <a:blip r:embed="rId2"/>
          <a:stretch>
            <a:fillRect/>
          </a:stretch>
        </p:blipFill>
        <p:spPr>
          <a:xfrm>
            <a:off x="457200" y="780114"/>
            <a:ext cx="7969204" cy="6074685"/>
          </a:xfrm>
          <a:prstGeom prst="rect">
            <a:avLst/>
          </a:prstGeom>
        </p:spPr>
      </p:pic>
      <p:sp>
        <p:nvSpPr>
          <p:cNvPr id="7" name="Rounded Rectangular Callout 6"/>
          <p:cNvSpPr/>
          <p:nvPr/>
        </p:nvSpPr>
        <p:spPr>
          <a:xfrm>
            <a:off x="249594" y="4379605"/>
            <a:ext cx="8644812" cy="2195998"/>
          </a:xfrm>
          <a:prstGeom prst="wedgeRoundRectCallout">
            <a:avLst>
              <a:gd name="adj1" fmla="val -54"/>
              <a:gd name="adj2" fmla="val -12873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a:t>Server:</a:t>
            </a:r>
          </a:p>
          <a:p>
            <a:r>
              <a:rPr lang="vi-VN" sz="2800"/>
              <a:t>+ Trước khi gửi gói tin </a:t>
            </a:r>
            <a:r>
              <a:rPr lang="vi-VN" sz="2800" smtClean="0"/>
              <a:t>ServerHelloDone, Server yêu cầu Client gửi Certificate</a:t>
            </a:r>
            <a:r>
              <a:rPr lang="vi-VN" sz="2800"/>
              <a:t> </a:t>
            </a:r>
          </a:p>
        </p:txBody>
      </p:sp>
    </p:spTree>
    <p:extLst>
      <p:ext uri="{BB962C8B-B14F-4D97-AF65-F5344CB8AC3E}">
        <p14:creationId xmlns:p14="http://schemas.microsoft.com/office/powerpoint/2010/main" val="35350858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Trường hợp Server xác thực Client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47</a:t>
            </a:fld>
            <a:endParaRPr lang="ru-RU" dirty="0"/>
          </a:p>
        </p:txBody>
      </p:sp>
      <p:pic>
        <p:nvPicPr>
          <p:cNvPr id="6" name="Picture 5"/>
          <p:cNvPicPr>
            <a:picLocks noChangeAspect="1"/>
          </p:cNvPicPr>
          <p:nvPr/>
        </p:nvPicPr>
        <p:blipFill>
          <a:blip r:embed="rId2"/>
          <a:stretch>
            <a:fillRect/>
          </a:stretch>
        </p:blipFill>
        <p:spPr>
          <a:xfrm>
            <a:off x="457200" y="780114"/>
            <a:ext cx="7969204" cy="6074685"/>
          </a:xfrm>
          <a:prstGeom prst="rect">
            <a:avLst/>
          </a:prstGeom>
        </p:spPr>
      </p:pic>
      <p:sp>
        <p:nvSpPr>
          <p:cNvPr id="7" name="Rounded Rectangular Callout 6"/>
          <p:cNvSpPr/>
          <p:nvPr/>
        </p:nvSpPr>
        <p:spPr>
          <a:xfrm>
            <a:off x="249594" y="4379605"/>
            <a:ext cx="8644812" cy="2195998"/>
          </a:xfrm>
          <a:prstGeom prst="wedgeRoundRectCallout">
            <a:avLst>
              <a:gd name="adj1" fmla="val 6854"/>
              <a:gd name="adj2" fmla="val -83692"/>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vi-VN" sz="2800" smtClean="0"/>
              <a:t>Client gửi chứng thư số của mình cho Server</a:t>
            </a:r>
            <a:endParaRPr lang="vi-VN" sz="2800"/>
          </a:p>
        </p:txBody>
      </p:sp>
    </p:spTree>
    <p:extLst>
      <p:ext uri="{BB962C8B-B14F-4D97-AF65-F5344CB8AC3E}">
        <p14:creationId xmlns:p14="http://schemas.microsoft.com/office/powerpoint/2010/main" val="1759011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Trường hợp Server xác thực Client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48</a:t>
            </a:fld>
            <a:endParaRPr lang="ru-RU" dirty="0"/>
          </a:p>
        </p:txBody>
      </p:sp>
      <p:pic>
        <p:nvPicPr>
          <p:cNvPr id="6" name="Picture 5"/>
          <p:cNvPicPr>
            <a:picLocks noChangeAspect="1"/>
          </p:cNvPicPr>
          <p:nvPr/>
        </p:nvPicPr>
        <p:blipFill>
          <a:blip r:embed="rId3"/>
          <a:stretch>
            <a:fillRect/>
          </a:stretch>
        </p:blipFill>
        <p:spPr>
          <a:xfrm>
            <a:off x="457200" y="780114"/>
            <a:ext cx="7969204" cy="6074685"/>
          </a:xfrm>
          <a:prstGeom prst="rect">
            <a:avLst/>
          </a:prstGeom>
        </p:spPr>
      </p:pic>
      <p:sp>
        <p:nvSpPr>
          <p:cNvPr id="7" name="Rounded Rectangular Callout 6"/>
          <p:cNvSpPr/>
          <p:nvPr/>
        </p:nvSpPr>
        <p:spPr>
          <a:xfrm>
            <a:off x="173394" y="4953001"/>
            <a:ext cx="8894406" cy="1864476"/>
          </a:xfrm>
          <a:prstGeom prst="wedgeRoundRectCallout">
            <a:avLst>
              <a:gd name="adj1" fmla="val -9450"/>
              <a:gd name="adj2" fmla="val -63360"/>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vi-VN" sz="2800" smtClean="0"/>
              <a:t>Client CertificateVerify:</a:t>
            </a:r>
            <a:endParaRPr lang="vi-VN" sz="2800"/>
          </a:p>
          <a:p>
            <a:r>
              <a:rPr lang="vi-VN" sz="2800"/>
              <a:t>+ </a:t>
            </a:r>
            <a:r>
              <a:rPr lang="vi-VN" sz="2800" smtClean="0"/>
              <a:t>H = Hash(tất cả các message đã trao đổi trước đó)</a:t>
            </a:r>
            <a:endParaRPr lang="vi-VN" sz="2800"/>
          </a:p>
          <a:p>
            <a:r>
              <a:rPr lang="vi-VN" sz="2800" smtClean="0"/>
              <a:t>+ Vc = Ký lên H</a:t>
            </a:r>
            <a:endParaRPr lang="vi-VN" sz="2800"/>
          </a:p>
        </p:txBody>
      </p:sp>
      <p:sp>
        <p:nvSpPr>
          <p:cNvPr id="8" name="Rounded Rectangular Callout 7"/>
          <p:cNvSpPr/>
          <p:nvPr/>
        </p:nvSpPr>
        <p:spPr>
          <a:xfrm>
            <a:off x="118188" y="775802"/>
            <a:ext cx="8949612" cy="2195998"/>
          </a:xfrm>
          <a:prstGeom prst="wedgeRoundRectCallout">
            <a:avLst>
              <a:gd name="adj1" fmla="val 7069"/>
              <a:gd name="adj2" fmla="val 12280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smtClean="0"/>
              <a:t>Server </a:t>
            </a:r>
            <a:r>
              <a:rPr lang="vi-VN" sz="2800"/>
              <a:t>CertificateVerify:</a:t>
            </a:r>
          </a:p>
          <a:p>
            <a:r>
              <a:rPr lang="vi-VN" sz="2800"/>
              <a:t>+ H = Hash(tất cả các message đã trao đổi trước đó)</a:t>
            </a:r>
          </a:p>
          <a:p>
            <a:r>
              <a:rPr lang="vi-VN" sz="2800"/>
              <a:t>+ </a:t>
            </a:r>
            <a:r>
              <a:rPr lang="vi-VN" sz="2800" smtClean="0"/>
              <a:t>Vs </a:t>
            </a:r>
            <a:r>
              <a:rPr lang="vi-VN" sz="2800"/>
              <a:t>= </a:t>
            </a:r>
            <a:r>
              <a:rPr lang="vi-VN" sz="2800" smtClean="0"/>
              <a:t>Kiểm tra chữ ký của Client lên H</a:t>
            </a:r>
            <a:endParaRPr lang="vi-VN" sz="2800"/>
          </a:p>
        </p:txBody>
      </p:sp>
    </p:spTree>
    <p:extLst>
      <p:ext uri="{BB962C8B-B14F-4D97-AF65-F5344CB8AC3E}">
        <p14:creationId xmlns:p14="http://schemas.microsoft.com/office/powerpoint/2010/main" val="2223220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4198224563"/>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84848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vi-VN" b="1" smtClean="0"/>
              <a:t>Kiến thức</a:t>
            </a:r>
          </a:p>
          <a:p>
            <a:pPr lvl="1">
              <a:buFont typeface="Wingdings" panose="05000000000000000000" pitchFamily="2" charset="2"/>
              <a:buChar char="§"/>
            </a:pPr>
            <a:r>
              <a:rPr lang="en-US" smtClean="0"/>
              <a:t>Hiểu được cơ chế bảo vệ tầng ứng dụng bằng các giao thức an toàn ở tầng thấp hơn</a:t>
            </a:r>
            <a:endParaRPr lang="vi-VN"/>
          </a:p>
          <a:p>
            <a:pPr lvl="1">
              <a:buFont typeface="Wingdings" panose="05000000000000000000" pitchFamily="2" charset="2"/>
              <a:buChar char="§"/>
            </a:pPr>
            <a:r>
              <a:rPr lang="vi-VN" smtClean="0"/>
              <a:t>Nắm bắt được </a:t>
            </a:r>
            <a:r>
              <a:rPr lang="en-US" smtClean="0"/>
              <a:t>cơ chế hoạt động của một số bộ giao thức an toàn ở tầng giao vận</a:t>
            </a:r>
            <a:endParaRPr lang="vi-VN" smtClean="0"/>
          </a:p>
          <a:p>
            <a:pPr>
              <a:buFont typeface="Wingdings" panose="05000000000000000000" pitchFamily="2" charset="2"/>
              <a:buChar char="q"/>
            </a:pPr>
            <a:r>
              <a:rPr lang="vi-VN" b="1" smtClean="0"/>
              <a:t>Kỹ năng</a:t>
            </a:r>
          </a:p>
          <a:p>
            <a:pPr lvl="1">
              <a:buFont typeface="Wingdings" panose="05000000000000000000" pitchFamily="2" charset="2"/>
              <a:buChar char="§"/>
            </a:pPr>
            <a:r>
              <a:rPr lang="vi-VN" smtClean="0"/>
              <a:t>Phân tích hoạt động của giao thức qua việc chặn thu lưu lượng mạng</a:t>
            </a:r>
          </a:p>
        </p:txBody>
      </p:sp>
      <p:sp>
        <p:nvSpPr>
          <p:cNvPr id="3" name="Title 2"/>
          <p:cNvSpPr>
            <a:spLocks noGrp="1"/>
          </p:cNvSpPr>
          <p:nvPr>
            <p:ph type="title"/>
          </p:nvPr>
        </p:nvSpPr>
        <p:spPr/>
        <p:txBody>
          <a:bodyPr/>
          <a:lstStyle/>
          <a:p>
            <a:r>
              <a:rPr lang="vi-VN" smtClean="0"/>
              <a:t>Mục tiêu bài học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spTree>
    <p:extLst>
      <p:ext uri="{BB962C8B-B14F-4D97-AF65-F5344CB8AC3E}">
        <p14:creationId xmlns:p14="http://schemas.microsoft.com/office/powerpoint/2010/main" val="25680058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50</a:t>
            </a:fld>
            <a:endParaRPr lang="ru-RU" dirty="0"/>
          </a:p>
        </p:txBody>
      </p:sp>
      <p:pic>
        <p:nvPicPr>
          <p:cNvPr id="8" name="Picture 7"/>
          <p:cNvPicPr>
            <a:picLocks noChangeAspect="1"/>
          </p:cNvPicPr>
          <p:nvPr/>
        </p:nvPicPr>
        <p:blipFill>
          <a:blip r:embed="rId3"/>
          <a:stretch>
            <a:fillRect/>
          </a:stretch>
        </p:blipFill>
        <p:spPr>
          <a:xfrm>
            <a:off x="28755" y="715992"/>
            <a:ext cx="9115245" cy="2923303"/>
          </a:xfrm>
          <a:prstGeom prst="rect">
            <a:avLst/>
          </a:prstGeom>
        </p:spPr>
      </p:pic>
      <p:sp>
        <p:nvSpPr>
          <p:cNvPr id="5" name="Rounded Rectangle 4"/>
          <p:cNvSpPr/>
          <p:nvPr/>
        </p:nvSpPr>
        <p:spPr>
          <a:xfrm>
            <a:off x="152400" y="3669487"/>
            <a:ext cx="8839200" cy="31853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457200" indent="-457200">
              <a:spcBef>
                <a:spcPts val="600"/>
              </a:spcBef>
              <a:spcAft>
                <a:spcPts val="600"/>
              </a:spcAft>
              <a:buFont typeface="Arial" panose="020B0604020202020204" pitchFamily="34" charset="0"/>
              <a:buChar char="•"/>
            </a:pPr>
            <a:r>
              <a:rPr lang="vi-VN" sz="2800" dirty="0" smtClean="0"/>
              <a:t>Chức năng chủ yếu của SSH là </a:t>
            </a:r>
            <a:r>
              <a:rPr lang="vi-VN" sz="2800" smtClean="0"/>
              <a:t>remote login</a:t>
            </a:r>
          </a:p>
          <a:p>
            <a:pPr marL="457200" indent="-457200">
              <a:spcBef>
                <a:spcPts val="600"/>
              </a:spcBef>
              <a:spcAft>
                <a:spcPts val="600"/>
              </a:spcAft>
              <a:buFont typeface="Arial" panose="020B0604020202020204" pitchFamily="34" charset="0"/>
              <a:buChar char="•"/>
            </a:pPr>
            <a:r>
              <a:rPr lang="vi-VN" sz="2800" smtClean="0"/>
              <a:t>Ngoài ra còn có chức năng khác: truyền file an toàn với SCP, SFTP</a:t>
            </a:r>
            <a:endParaRPr lang="vi-VN" sz="2800" dirty="0" smtClean="0"/>
          </a:p>
          <a:p>
            <a:pPr marL="457200" indent="-457200">
              <a:spcBef>
                <a:spcPts val="600"/>
              </a:spcBef>
              <a:spcAft>
                <a:spcPts val="600"/>
              </a:spcAft>
              <a:buFont typeface="Arial" panose="020B0604020202020204" pitchFamily="34" charset="0"/>
              <a:buChar char="•"/>
            </a:pPr>
            <a:r>
              <a:rPr lang="vi-VN" sz="2800" smtClean="0"/>
              <a:t>Nó </a:t>
            </a:r>
            <a:r>
              <a:rPr lang="vi-VN" sz="2800" dirty="0" smtClean="0"/>
              <a:t>có thể được sử dụng để bảo vệ bất kỳ ứng dụng </a:t>
            </a:r>
            <a:r>
              <a:rPr lang="vi-VN" sz="2800" smtClean="0"/>
              <a:t>mạng nào nhờ cơ chế port forwarding (tunneling)</a:t>
            </a:r>
            <a:endParaRPr lang="vi-VN" sz="2800" dirty="0"/>
          </a:p>
        </p:txBody>
      </p:sp>
    </p:spTree>
    <p:extLst>
      <p:ext uri="{BB962C8B-B14F-4D97-AF65-F5344CB8AC3E}">
        <p14:creationId xmlns:p14="http://schemas.microsoft.com/office/powerpoint/2010/main" val="7337782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484680164"/>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51</a:t>
            </a:fld>
            <a:endParaRPr lang="ru-RU" dirty="0"/>
          </a:p>
        </p:txBody>
      </p:sp>
    </p:spTree>
    <p:extLst>
      <p:ext uri="{BB962C8B-B14F-4D97-AF65-F5344CB8AC3E}">
        <p14:creationId xmlns:p14="http://schemas.microsoft.com/office/powerpoint/2010/main" val="26543913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1092035958"/>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52</a:t>
            </a:fld>
            <a:endParaRPr lang="ru-RU" dirty="0"/>
          </a:p>
        </p:txBody>
      </p:sp>
    </p:spTree>
    <p:extLst>
      <p:ext uri="{BB962C8B-B14F-4D97-AF65-F5344CB8AC3E}">
        <p14:creationId xmlns:p14="http://schemas.microsoft.com/office/powerpoint/2010/main" val="1841962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SSH-TRANS: SSH Packet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53</a:t>
            </a:fld>
            <a:endParaRPr lang="ru-RU" dirty="0"/>
          </a:p>
        </p:txBody>
      </p:sp>
      <p:pic>
        <p:nvPicPr>
          <p:cNvPr id="7" name="Picture 6"/>
          <p:cNvPicPr>
            <a:picLocks noChangeAspect="1"/>
          </p:cNvPicPr>
          <p:nvPr/>
        </p:nvPicPr>
        <p:blipFill>
          <a:blip r:embed="rId3"/>
          <a:stretch>
            <a:fillRect/>
          </a:stretch>
        </p:blipFill>
        <p:spPr>
          <a:xfrm>
            <a:off x="0" y="762000"/>
            <a:ext cx="9144000" cy="4917283"/>
          </a:xfrm>
          <a:prstGeom prst="rect">
            <a:avLst/>
          </a:prstGeom>
        </p:spPr>
      </p:pic>
      <p:sp>
        <p:nvSpPr>
          <p:cNvPr id="8" name="TextBox 7"/>
          <p:cNvSpPr txBox="1"/>
          <p:nvPr/>
        </p:nvSpPr>
        <p:spPr>
          <a:xfrm>
            <a:off x="0" y="5900693"/>
            <a:ext cx="4617720" cy="954107"/>
          </a:xfrm>
          <a:prstGeom prst="rect">
            <a:avLst/>
          </a:prstGeom>
          <a:noFill/>
        </p:spPr>
        <p:txBody>
          <a:bodyPr wrap="square" rtlCol="0">
            <a:spAutoFit/>
          </a:bodyPr>
          <a:lstStyle/>
          <a:p>
            <a:r>
              <a:rPr lang="vi-VN" sz="2800" smtClean="0"/>
              <a:t>pktl = Packet Length</a:t>
            </a:r>
          </a:p>
          <a:p>
            <a:r>
              <a:rPr lang="vi-VN" sz="2800" smtClean="0"/>
              <a:t>pdl = Padding Length</a:t>
            </a:r>
            <a:endParaRPr lang="en-US" sz="2800"/>
          </a:p>
        </p:txBody>
      </p:sp>
    </p:spTree>
    <p:extLst>
      <p:ext uri="{BB962C8B-B14F-4D97-AF65-F5344CB8AC3E}">
        <p14:creationId xmlns:p14="http://schemas.microsoft.com/office/powerpoint/2010/main" val="2615720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54</a:t>
            </a:fld>
            <a:endParaRPr lang="ru-RU" dirty="0"/>
          </a:p>
        </p:txBody>
      </p:sp>
      <p:pic>
        <p:nvPicPr>
          <p:cNvPr id="6" name="Picture 5"/>
          <p:cNvPicPr>
            <a:picLocks noChangeAspect="1"/>
          </p:cNvPicPr>
          <p:nvPr/>
        </p:nvPicPr>
        <p:blipFill>
          <a:blip r:embed="rId2"/>
          <a:stretch>
            <a:fillRect/>
          </a:stretch>
        </p:blipFill>
        <p:spPr>
          <a:xfrm>
            <a:off x="728090" y="863153"/>
            <a:ext cx="7687819" cy="5693063"/>
          </a:xfrm>
          <a:prstGeom prst="rect">
            <a:avLst/>
          </a:prstGeom>
        </p:spPr>
      </p:pic>
    </p:spTree>
    <p:extLst>
      <p:ext uri="{BB962C8B-B14F-4D97-AF65-F5344CB8AC3E}">
        <p14:creationId xmlns:p14="http://schemas.microsoft.com/office/powerpoint/2010/main" val="3698977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55</a:t>
            </a:fld>
            <a:endParaRPr lang="ru-RU" dirty="0"/>
          </a:p>
        </p:txBody>
      </p:sp>
      <p:pic>
        <p:nvPicPr>
          <p:cNvPr id="6" name="Picture 5"/>
          <p:cNvPicPr>
            <a:picLocks noChangeAspect="1"/>
          </p:cNvPicPr>
          <p:nvPr/>
        </p:nvPicPr>
        <p:blipFill>
          <a:blip r:embed="rId2"/>
          <a:stretch>
            <a:fillRect/>
          </a:stretch>
        </p:blipFill>
        <p:spPr>
          <a:xfrm>
            <a:off x="728090" y="863153"/>
            <a:ext cx="7687819" cy="5693063"/>
          </a:xfrm>
          <a:prstGeom prst="rect">
            <a:avLst/>
          </a:prstGeom>
        </p:spPr>
      </p:pic>
      <p:sp>
        <p:nvSpPr>
          <p:cNvPr id="5" name="Rounded Rectangular Callout 4"/>
          <p:cNvSpPr/>
          <p:nvPr/>
        </p:nvSpPr>
        <p:spPr>
          <a:xfrm>
            <a:off x="152400" y="3669487"/>
            <a:ext cx="8839200" cy="3185313"/>
          </a:xfrm>
          <a:prstGeom prst="wedgeRoundRectCallout">
            <a:avLst>
              <a:gd name="adj1" fmla="val -11872"/>
              <a:gd name="adj2" fmla="val -105212"/>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Client mở kết nối TCP tới Server</a:t>
            </a:r>
          </a:p>
          <a:p>
            <a:pPr marL="514350" indent="-514350">
              <a:spcBef>
                <a:spcPts val="600"/>
              </a:spcBef>
              <a:spcAft>
                <a:spcPts val="600"/>
              </a:spcAft>
              <a:buFont typeface="Wingdings" panose="05000000000000000000" pitchFamily="2" charset="2"/>
              <a:buChar char="§"/>
            </a:pPr>
            <a:r>
              <a:rPr lang="vi-VN" sz="3200" smtClean="0"/>
              <a:t>Không phải là một phần của SSH-TRANS</a:t>
            </a:r>
            <a:endParaRPr lang="en-US" sz="3200"/>
          </a:p>
        </p:txBody>
      </p:sp>
    </p:spTree>
    <p:extLst>
      <p:ext uri="{BB962C8B-B14F-4D97-AF65-F5344CB8AC3E}">
        <p14:creationId xmlns:p14="http://schemas.microsoft.com/office/powerpoint/2010/main" val="3352736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56</a:t>
            </a:fld>
            <a:endParaRPr lang="ru-RU" dirty="0"/>
          </a:p>
        </p:txBody>
      </p:sp>
      <p:pic>
        <p:nvPicPr>
          <p:cNvPr id="6" name="Picture 5"/>
          <p:cNvPicPr>
            <a:picLocks noChangeAspect="1"/>
          </p:cNvPicPr>
          <p:nvPr/>
        </p:nvPicPr>
        <p:blipFill>
          <a:blip r:embed="rId2"/>
          <a:stretch>
            <a:fillRect/>
          </a:stretch>
        </p:blipFill>
        <p:spPr>
          <a:xfrm>
            <a:off x="728090" y="863153"/>
            <a:ext cx="7687819" cy="5693063"/>
          </a:xfrm>
          <a:prstGeom prst="rect">
            <a:avLst/>
          </a:prstGeom>
        </p:spPr>
      </p:pic>
      <p:sp>
        <p:nvSpPr>
          <p:cNvPr id="7" name="Rounded Rectangular Callout 6"/>
          <p:cNvSpPr/>
          <p:nvPr/>
        </p:nvSpPr>
        <p:spPr>
          <a:xfrm>
            <a:off x="152400" y="3669487"/>
            <a:ext cx="8839200" cy="3185313"/>
          </a:xfrm>
          <a:prstGeom prst="wedgeRoundRectCallout">
            <a:avLst>
              <a:gd name="adj1" fmla="val -14401"/>
              <a:gd name="adj2" fmla="val -68850"/>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marL="457200" indent="-457200">
              <a:spcBef>
                <a:spcPts val="600"/>
              </a:spcBef>
              <a:spcAft>
                <a:spcPts val="600"/>
              </a:spcAft>
              <a:buFont typeface="Wingdings" panose="05000000000000000000" pitchFamily="2" charset="2"/>
              <a:buChar char="§"/>
            </a:pPr>
            <a:r>
              <a:rPr lang="vi-VN" sz="2800" smtClean="0"/>
              <a:t>Chuỗi định danh client, server</a:t>
            </a:r>
          </a:p>
          <a:p>
            <a:pPr marL="457200" indent="-457200">
              <a:spcBef>
                <a:spcPts val="600"/>
              </a:spcBef>
              <a:spcAft>
                <a:spcPts val="600"/>
              </a:spcAft>
              <a:buFont typeface="Wingdings" panose="05000000000000000000" pitchFamily="2" charset="2"/>
              <a:buChar char="§"/>
            </a:pPr>
            <a:r>
              <a:rPr lang="vi-VN" sz="2800" smtClean="0"/>
              <a:t>Ví </a:t>
            </a:r>
            <a:r>
              <a:rPr lang="vi-VN" sz="2800"/>
              <a:t>dụ: SSH-2.0-billsSSH_3.6.3q3&lt;CR&gt;&lt;LF</a:t>
            </a:r>
            <a:r>
              <a:rPr lang="vi-VN" sz="2800" smtClean="0"/>
              <a:t>&gt;</a:t>
            </a:r>
          </a:p>
          <a:p>
            <a:pPr marL="457200" indent="-457200">
              <a:spcBef>
                <a:spcPts val="600"/>
              </a:spcBef>
              <a:spcAft>
                <a:spcPts val="600"/>
              </a:spcAft>
              <a:buFont typeface="Wingdings" panose="05000000000000000000" pitchFamily="2" charset="2"/>
              <a:buChar char="§"/>
            </a:pPr>
            <a:r>
              <a:rPr lang="vi-VN" sz="2800" smtClean="0"/>
              <a:t>Được sử dụng trong xác thực server</a:t>
            </a:r>
            <a:endParaRPr lang="en-US" sz="2800"/>
          </a:p>
        </p:txBody>
      </p:sp>
    </p:spTree>
    <p:extLst>
      <p:ext uri="{BB962C8B-B14F-4D97-AF65-F5344CB8AC3E}">
        <p14:creationId xmlns:p14="http://schemas.microsoft.com/office/powerpoint/2010/main" val="790848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57</a:t>
            </a:fld>
            <a:endParaRPr lang="ru-RU" dirty="0"/>
          </a:p>
        </p:txBody>
      </p:sp>
      <p:pic>
        <p:nvPicPr>
          <p:cNvPr id="6" name="Picture 5"/>
          <p:cNvPicPr>
            <a:picLocks noChangeAspect="1"/>
          </p:cNvPicPr>
          <p:nvPr/>
        </p:nvPicPr>
        <p:blipFill>
          <a:blip r:embed="rId2"/>
          <a:stretch>
            <a:fillRect/>
          </a:stretch>
        </p:blipFill>
        <p:spPr>
          <a:xfrm>
            <a:off x="728090" y="863153"/>
            <a:ext cx="7687819" cy="5693063"/>
          </a:xfrm>
          <a:prstGeom prst="rect">
            <a:avLst/>
          </a:prstGeom>
        </p:spPr>
      </p:pic>
      <p:sp>
        <p:nvSpPr>
          <p:cNvPr id="8" name="Rounded Rectangular Callout 7"/>
          <p:cNvSpPr/>
          <p:nvPr/>
        </p:nvSpPr>
        <p:spPr>
          <a:xfrm>
            <a:off x="152400" y="4343400"/>
            <a:ext cx="8839200" cy="2511400"/>
          </a:xfrm>
          <a:prstGeom prst="wedgeRoundRectCallout">
            <a:avLst>
              <a:gd name="adj1" fmla="val -5436"/>
              <a:gd name="adj2" fmla="val -57615"/>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Thỏa thuậ</a:t>
            </a:r>
            <a:r>
              <a:rPr lang="vi-VN" sz="3200"/>
              <a:t>n</a:t>
            </a:r>
            <a:r>
              <a:rPr lang="vi-VN" sz="3200" smtClean="0"/>
              <a:t> bộ thuật toán và tham số: client đề xuất nhiều, server lựa chọn một bộ</a:t>
            </a:r>
          </a:p>
          <a:p>
            <a:pPr marL="514350" indent="-514350">
              <a:spcBef>
                <a:spcPts val="600"/>
              </a:spcBef>
              <a:spcAft>
                <a:spcPts val="600"/>
              </a:spcAft>
              <a:buFont typeface="Wingdings" panose="05000000000000000000" pitchFamily="2" charset="2"/>
              <a:buChar char="§"/>
            </a:pPr>
            <a:r>
              <a:rPr lang="vi-VN" sz="3200" smtClean="0"/>
              <a:t>Bộ thuật toán: trao đổi khóa, mã hóa, xác thực, nén</a:t>
            </a:r>
            <a:endParaRPr lang="en-US" sz="3200"/>
          </a:p>
        </p:txBody>
      </p:sp>
    </p:spTree>
    <p:extLst>
      <p:ext uri="{BB962C8B-B14F-4D97-AF65-F5344CB8AC3E}">
        <p14:creationId xmlns:p14="http://schemas.microsoft.com/office/powerpoint/2010/main" val="2072644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58</a:t>
            </a:fld>
            <a:endParaRPr lang="ru-RU" dirty="0"/>
          </a:p>
        </p:txBody>
      </p:sp>
      <p:pic>
        <p:nvPicPr>
          <p:cNvPr id="6" name="Picture 5"/>
          <p:cNvPicPr>
            <a:picLocks noChangeAspect="1"/>
          </p:cNvPicPr>
          <p:nvPr/>
        </p:nvPicPr>
        <p:blipFill>
          <a:blip r:embed="rId3"/>
          <a:stretch>
            <a:fillRect/>
          </a:stretch>
        </p:blipFill>
        <p:spPr>
          <a:xfrm>
            <a:off x="728090" y="863153"/>
            <a:ext cx="7687819" cy="5693063"/>
          </a:xfrm>
          <a:prstGeom prst="rect">
            <a:avLst/>
          </a:prstGeom>
        </p:spPr>
      </p:pic>
      <p:sp>
        <p:nvSpPr>
          <p:cNvPr id="7" name="Rounded Rectangular Callout 6"/>
          <p:cNvSpPr/>
          <p:nvPr/>
        </p:nvSpPr>
        <p:spPr>
          <a:xfrm>
            <a:off x="152400" y="4953000"/>
            <a:ext cx="8839200" cy="1901800"/>
          </a:xfrm>
          <a:prstGeom prst="wedgeRoundRectCallout">
            <a:avLst>
              <a:gd name="adj1" fmla="val -15091"/>
              <a:gd name="adj2" fmla="val -68943"/>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Trao đổi khóa (Diffie-Hellman)</a:t>
            </a:r>
          </a:p>
          <a:p>
            <a:pPr marL="514350" indent="-514350">
              <a:spcBef>
                <a:spcPts val="600"/>
              </a:spcBef>
              <a:spcAft>
                <a:spcPts val="600"/>
              </a:spcAft>
              <a:buFont typeface="Wingdings" panose="05000000000000000000" pitchFamily="2" charset="2"/>
              <a:buChar char="§"/>
            </a:pPr>
            <a:r>
              <a:rPr lang="vi-VN" sz="3200" smtClean="0"/>
              <a:t>Server được xác thực (bằng mật mã khóa công khai) trong quá trình trao đổi khóa</a:t>
            </a:r>
            <a:endParaRPr lang="en-US" sz="3200"/>
          </a:p>
        </p:txBody>
      </p:sp>
    </p:spTree>
    <p:extLst>
      <p:ext uri="{BB962C8B-B14F-4D97-AF65-F5344CB8AC3E}">
        <p14:creationId xmlns:p14="http://schemas.microsoft.com/office/powerpoint/2010/main" val="1310689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59</a:t>
            </a:fld>
            <a:endParaRPr lang="ru-RU" dirty="0"/>
          </a:p>
        </p:txBody>
      </p:sp>
      <p:pic>
        <p:nvPicPr>
          <p:cNvPr id="6" name="Picture 5"/>
          <p:cNvPicPr>
            <a:picLocks noChangeAspect="1"/>
          </p:cNvPicPr>
          <p:nvPr/>
        </p:nvPicPr>
        <p:blipFill>
          <a:blip r:embed="rId3"/>
          <a:stretch>
            <a:fillRect/>
          </a:stretch>
        </p:blipFill>
        <p:spPr>
          <a:xfrm>
            <a:off x="728090" y="863153"/>
            <a:ext cx="7687819" cy="5693063"/>
          </a:xfrm>
          <a:prstGeom prst="rect">
            <a:avLst/>
          </a:prstGeom>
        </p:spPr>
      </p:pic>
      <p:sp>
        <p:nvSpPr>
          <p:cNvPr id="8" name="Rounded Rectangular Callout 7"/>
          <p:cNvSpPr/>
          <p:nvPr/>
        </p:nvSpPr>
        <p:spPr>
          <a:xfrm>
            <a:off x="152400" y="1812964"/>
            <a:ext cx="8839200" cy="2454236"/>
          </a:xfrm>
          <a:prstGeom prst="wedgeRoundRectCallout">
            <a:avLst>
              <a:gd name="adj1" fmla="val -14631"/>
              <a:gd name="adj2" fmla="val 96566"/>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Báo hiệu việc kết thúc trao đổi khóa</a:t>
            </a:r>
          </a:p>
          <a:p>
            <a:pPr marL="514350" indent="-514350">
              <a:spcBef>
                <a:spcPts val="600"/>
              </a:spcBef>
              <a:spcAft>
                <a:spcPts val="600"/>
              </a:spcAft>
              <a:buFont typeface="Wingdings" panose="05000000000000000000" pitchFamily="2" charset="2"/>
              <a:buChar char="§"/>
            </a:pPr>
            <a:r>
              <a:rPr lang="vi-VN" sz="3200" smtClean="0"/>
              <a:t>Từ thời điểm này, hai bên đã có khóa chung để mã hóa mọi thông điệp</a:t>
            </a:r>
            <a:endParaRPr lang="en-US" sz="3200"/>
          </a:p>
        </p:txBody>
      </p:sp>
    </p:spTree>
    <p:extLst>
      <p:ext uri="{BB962C8B-B14F-4D97-AF65-F5344CB8AC3E}">
        <p14:creationId xmlns:p14="http://schemas.microsoft.com/office/powerpoint/2010/main" val="3780071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marL="468313" indent="-468313">
              <a:buFont typeface="+mj-lt"/>
              <a:buAutoNum type="arabicPeriod"/>
            </a:pPr>
            <a:r>
              <a:rPr lang="vi-VN" smtClean="0"/>
              <a:t>Giáo trình "Giao thức an toàn mạng máy tính"// Chương </a:t>
            </a:r>
            <a:r>
              <a:rPr lang="en-US" smtClean="0"/>
              <a:t>4</a:t>
            </a:r>
            <a:r>
              <a:rPr lang="vi-VN" smtClean="0"/>
              <a:t> "</a:t>
            </a:r>
            <a:r>
              <a:rPr lang="vi-VN" b="1" smtClean="0"/>
              <a:t>Các giao thức </a:t>
            </a:r>
            <a:r>
              <a:rPr lang="en-US" b="1" smtClean="0"/>
              <a:t>bảo mật dịch vụ</a:t>
            </a:r>
            <a:r>
              <a:rPr lang="vi-VN" smtClean="0"/>
              <a:t>"</a:t>
            </a:r>
            <a:endParaRPr lang="en-US" smtClean="0"/>
          </a:p>
          <a:p>
            <a:pPr marL="468313" indent="-468313">
              <a:buFont typeface="+mj-lt"/>
              <a:buAutoNum type="arabicPeriod"/>
            </a:pPr>
            <a:r>
              <a:rPr lang="en-US"/>
              <a:t>Behrouz A. Forouzan, </a:t>
            </a:r>
            <a:r>
              <a:rPr lang="en-US" smtClean="0"/>
              <a:t>"TCP/IP Protocol Suite" (4e)// Part 4 "</a:t>
            </a:r>
            <a:r>
              <a:rPr lang="en-US" b="1" smtClean="0"/>
              <a:t>Application Layer</a:t>
            </a:r>
            <a:r>
              <a:rPr lang="en-US" smtClean="0"/>
              <a:t>", Mc Graw Hill, 2010</a:t>
            </a:r>
          </a:p>
          <a:p>
            <a:pPr marL="468313" indent="-468313">
              <a:buFont typeface="+mj-lt"/>
              <a:buAutoNum type="arabicPeriod"/>
            </a:pPr>
            <a:r>
              <a:rPr lang="en-US"/>
              <a:t>André </a:t>
            </a:r>
            <a:r>
              <a:rPr lang="en-US" smtClean="0"/>
              <a:t>Perez, "Network Security"//Chapter 6.2 "</a:t>
            </a:r>
            <a:r>
              <a:rPr lang="en-US" b="1" smtClean="0"/>
              <a:t>SSH Protocol</a:t>
            </a:r>
            <a:r>
              <a:rPr lang="en-US" smtClean="0"/>
              <a:t>", Wiley, 2014</a:t>
            </a:r>
            <a:endParaRPr lang="vi-VN" smtClean="0"/>
          </a:p>
          <a:p>
            <a:pPr marL="468313" indent="-468313">
              <a:buFont typeface="+mj-lt"/>
              <a:buAutoNum type="arabicPeriod"/>
            </a:pPr>
            <a:r>
              <a:rPr lang="en-US"/>
              <a:t>William </a:t>
            </a:r>
            <a:r>
              <a:rPr lang="en-US" smtClean="0"/>
              <a:t>Stallings</a:t>
            </a:r>
            <a:r>
              <a:rPr lang="vi-VN" smtClean="0"/>
              <a:t>, "</a:t>
            </a:r>
            <a:r>
              <a:rPr lang="en-US" b="1" smtClean="0"/>
              <a:t>Protocol </a:t>
            </a:r>
            <a:r>
              <a:rPr lang="en-US" b="1"/>
              <a:t>Basics: Secure Shell </a:t>
            </a:r>
            <a:r>
              <a:rPr lang="en-US" b="1" smtClean="0"/>
              <a:t>Protocol</a:t>
            </a:r>
            <a:r>
              <a:rPr lang="vi-VN"/>
              <a:t>"//The Internet Protocol Journal, Volume 12, No.4</a:t>
            </a:r>
            <a:br>
              <a:rPr lang="vi-VN"/>
            </a:br>
            <a:r>
              <a:rPr lang="vi-VN" sz="1300"/>
              <a:t>https://</a:t>
            </a:r>
            <a:r>
              <a:rPr lang="vi-VN" sz="1300" smtClean="0"/>
              <a:t>www.cisco.com/c/en/us/about/press/internet-protocol-journal/back-issues/table-contents-46/124-ssh.html</a:t>
            </a:r>
          </a:p>
          <a:p>
            <a:pPr marL="468313" indent="-468313">
              <a:buFont typeface="+mj-lt"/>
              <a:buAutoNum type="arabicPeriod"/>
            </a:pPr>
            <a:r>
              <a:rPr lang="en-US" b="1"/>
              <a:t>What is Network Security Transport Layer</a:t>
            </a:r>
            <a:r>
              <a:rPr lang="en-US"/>
              <a:t>?</a:t>
            </a:r>
            <a:r>
              <a:rPr lang="vi-VN" sz="1300" smtClean="0"/>
              <a:t/>
            </a:r>
            <a:br>
              <a:rPr lang="vi-VN" sz="1300" smtClean="0"/>
            </a:br>
            <a:r>
              <a:rPr lang="en-US" sz="1300"/>
              <a:t>https://www.wisdomjobs.com/e-university/network-security-tutorial-449/network-security-transport-layer-21971.html</a:t>
            </a:r>
          </a:p>
        </p:txBody>
      </p:sp>
      <p:sp>
        <p:nvSpPr>
          <p:cNvPr id="3" name="Title 2"/>
          <p:cNvSpPr>
            <a:spLocks noGrp="1"/>
          </p:cNvSpPr>
          <p:nvPr>
            <p:ph type="title"/>
          </p:nvPr>
        </p:nvSpPr>
        <p:spPr/>
        <p:txBody>
          <a:bodyPr/>
          <a:lstStyle/>
          <a:p>
            <a:r>
              <a:rPr lang="vi-VN" smtClean="0"/>
              <a:t>Tài liệu tham khảo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dirty="0"/>
          </a:p>
        </p:txBody>
      </p:sp>
    </p:spTree>
    <p:extLst>
      <p:ext uri="{BB962C8B-B14F-4D97-AF65-F5344CB8AC3E}">
        <p14:creationId xmlns:p14="http://schemas.microsoft.com/office/powerpoint/2010/main" val="5930512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60</a:t>
            </a:fld>
            <a:endParaRPr lang="ru-RU" dirty="0"/>
          </a:p>
        </p:txBody>
      </p:sp>
      <p:pic>
        <p:nvPicPr>
          <p:cNvPr id="6" name="Picture 5"/>
          <p:cNvPicPr>
            <a:picLocks noChangeAspect="1"/>
          </p:cNvPicPr>
          <p:nvPr/>
        </p:nvPicPr>
        <p:blipFill>
          <a:blip r:embed="rId3"/>
          <a:stretch>
            <a:fillRect/>
          </a:stretch>
        </p:blipFill>
        <p:spPr>
          <a:xfrm>
            <a:off x="728090" y="863153"/>
            <a:ext cx="7687819" cy="5693063"/>
          </a:xfrm>
          <a:prstGeom prst="rect">
            <a:avLst/>
          </a:prstGeom>
        </p:spPr>
      </p:pic>
      <p:sp>
        <p:nvSpPr>
          <p:cNvPr id="7" name="Rounded Rectangular Callout 6"/>
          <p:cNvSpPr/>
          <p:nvPr/>
        </p:nvSpPr>
        <p:spPr>
          <a:xfrm>
            <a:off x="152400" y="1812964"/>
            <a:ext cx="8839200" cy="2454236"/>
          </a:xfrm>
          <a:prstGeom prst="wedgeRoundRectCallout">
            <a:avLst>
              <a:gd name="adj1" fmla="val -12102"/>
              <a:gd name="adj2" fmla="val 126372"/>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Client yêu cầu dịch vụ</a:t>
            </a:r>
          </a:p>
          <a:p>
            <a:pPr marL="514350" indent="-514350">
              <a:spcBef>
                <a:spcPts val="600"/>
              </a:spcBef>
              <a:spcAft>
                <a:spcPts val="600"/>
              </a:spcAft>
              <a:buFont typeface="Wingdings" panose="05000000000000000000" pitchFamily="2" charset="2"/>
              <a:buChar char="§"/>
            </a:pPr>
            <a:r>
              <a:rPr lang="vi-VN" sz="3200" smtClean="0"/>
              <a:t>Dịch vụ: SSH-AUTH hoặc SSH-CONN</a:t>
            </a:r>
            <a:endParaRPr lang="en-US" sz="3200"/>
          </a:p>
        </p:txBody>
      </p:sp>
    </p:spTree>
    <p:extLst>
      <p:ext uri="{BB962C8B-B14F-4D97-AF65-F5344CB8AC3E}">
        <p14:creationId xmlns:p14="http://schemas.microsoft.com/office/powerpoint/2010/main" val="3026666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601200" cy="6172200"/>
          </a:xfrm>
        </p:spPr>
        <p:txBody>
          <a:bodyPr/>
          <a:lstStyle/>
          <a:p>
            <a:r>
              <a:rPr lang="vi-VN" smtClean="0"/>
              <a:t>Sử dụng mật mã khóa công khai</a:t>
            </a:r>
          </a:p>
          <a:p>
            <a:pPr lvl="1"/>
            <a:r>
              <a:rPr lang="vi-VN" sz="3000" smtClean="0"/>
              <a:t>Gọi </a:t>
            </a:r>
            <a:r>
              <a:rPr lang="en-US" sz="3000" smtClean="0"/>
              <a:t>khóa công khai </a:t>
            </a:r>
            <a:r>
              <a:rPr lang="vi-VN" sz="3000" smtClean="0"/>
              <a:t>là SSH Server Host Key (K</a:t>
            </a:r>
            <a:r>
              <a:rPr lang="vi-VN" sz="3000" baseline="-25000" smtClean="0"/>
              <a:t>S</a:t>
            </a:r>
            <a:r>
              <a:rPr lang="vi-VN" sz="3000" smtClean="0"/>
              <a:t>)</a:t>
            </a:r>
          </a:p>
          <a:p>
            <a:pPr lvl="1"/>
            <a:r>
              <a:rPr lang="vi-VN" sz="3000" smtClean="0"/>
              <a:t>Một server có thể có nhiều Host Key</a:t>
            </a:r>
          </a:p>
          <a:p>
            <a:pPr lvl="1"/>
            <a:r>
              <a:rPr lang="vi-VN" sz="3000" smtClean="0"/>
              <a:t>Nhiều server có thể có chung một Host Key</a:t>
            </a:r>
          </a:p>
          <a:p>
            <a:r>
              <a:rPr lang="vi-VN" smtClean="0"/>
              <a:t>Mô hình tin cậy</a:t>
            </a:r>
          </a:p>
          <a:p>
            <a:pPr lvl="1"/>
            <a:r>
              <a:rPr lang="vi-VN" smtClean="0"/>
              <a:t>Client quản lý danh sách các khóa công khai của các server tin cậy</a:t>
            </a:r>
          </a:p>
          <a:p>
            <a:pPr lvl="1"/>
            <a:r>
              <a:rPr lang="vi-VN" smtClean="0"/>
              <a:t>Sử dụng PKI</a:t>
            </a:r>
            <a:endParaRPr lang="en-US"/>
          </a:p>
        </p:txBody>
      </p:sp>
      <p:sp>
        <p:nvSpPr>
          <p:cNvPr id="2" name="Title 1"/>
          <p:cNvSpPr>
            <a:spLocks noGrp="1"/>
          </p:cNvSpPr>
          <p:nvPr>
            <p:ph type="title"/>
          </p:nvPr>
        </p:nvSpPr>
        <p:spPr/>
        <p:txBody>
          <a:bodyPr/>
          <a:lstStyle/>
          <a:p>
            <a:r>
              <a:rPr lang="vi-VN" smtClean="0"/>
              <a:t>Server Authentication</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61</a:t>
            </a:fld>
            <a:endParaRPr lang="ru-RU" dirty="0"/>
          </a:p>
        </p:txBody>
      </p:sp>
    </p:spTree>
    <p:extLst>
      <p:ext uri="{BB962C8B-B14F-4D97-AF65-F5344CB8AC3E}">
        <p14:creationId xmlns:p14="http://schemas.microsoft.com/office/powerpoint/2010/main" val="6549909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Key Exchange and Server Authentication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62</a:t>
            </a:fld>
            <a:endParaRPr lang="ru-RU" dirty="0"/>
          </a:p>
        </p:txBody>
      </p:sp>
      <p:pic>
        <p:nvPicPr>
          <p:cNvPr id="2" name="Picture 1"/>
          <p:cNvPicPr>
            <a:picLocks noChangeAspect="1"/>
          </p:cNvPicPr>
          <p:nvPr/>
        </p:nvPicPr>
        <p:blipFill>
          <a:blip r:embed="rId3"/>
          <a:stretch>
            <a:fillRect/>
          </a:stretch>
        </p:blipFill>
        <p:spPr>
          <a:xfrm>
            <a:off x="0" y="688441"/>
            <a:ext cx="9144000" cy="5940959"/>
          </a:xfrm>
          <a:prstGeom prst="rect">
            <a:avLst/>
          </a:prstGeom>
        </p:spPr>
      </p:pic>
      <p:sp>
        <p:nvSpPr>
          <p:cNvPr id="6" name="Rounded Rectangular Callout 5"/>
          <p:cNvSpPr/>
          <p:nvPr/>
        </p:nvSpPr>
        <p:spPr>
          <a:xfrm>
            <a:off x="2209800" y="762000"/>
            <a:ext cx="4572000" cy="1082636"/>
          </a:xfrm>
          <a:prstGeom prst="wedgeRoundRectCallout">
            <a:avLst>
              <a:gd name="adj1" fmla="val -10051"/>
              <a:gd name="adj2" fmla="val 35208"/>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spcBef>
                <a:spcPts val="600"/>
              </a:spcBef>
              <a:spcAft>
                <a:spcPts val="600"/>
              </a:spcAft>
            </a:pPr>
            <a:r>
              <a:rPr lang="en-US" sz="2800" b="1" smtClean="0">
                <a:latin typeface="Arial" panose="020B0604020202020204" pitchFamily="34" charset="0"/>
                <a:cs typeface="Arial" panose="020B0604020202020204" pitchFamily="34" charset="0"/>
              </a:rPr>
              <a:t>K</a:t>
            </a:r>
            <a:r>
              <a:rPr lang="en-US" sz="2800" b="1" baseline="-25000" smtClean="0">
                <a:latin typeface="Arial" panose="020B0604020202020204" pitchFamily="34" charset="0"/>
                <a:cs typeface="Arial" panose="020B0604020202020204" pitchFamily="34" charset="0"/>
              </a:rPr>
              <a:t>S</a:t>
            </a:r>
            <a:r>
              <a:rPr lang="en-US" sz="2800" smtClean="0">
                <a:latin typeface="Arial" panose="020B0604020202020204" pitchFamily="34" charset="0"/>
                <a:cs typeface="Arial" panose="020B0604020202020204" pitchFamily="34" charset="0"/>
              </a:rPr>
              <a:t> là một trong những khóa công khai của Server</a:t>
            </a:r>
            <a:endParaRPr lang="vi-VN" sz="280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91682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normAutofit/>
          </a:bodyPr>
          <a:lstStyle/>
          <a:p>
            <a:r>
              <a:rPr lang="vi-VN" smtClean="0"/>
              <a:t>session_id:				H</a:t>
            </a:r>
          </a:p>
          <a:p>
            <a:r>
              <a:rPr lang="en-US" smtClean="0"/>
              <a:t>Initial </a:t>
            </a:r>
            <a:r>
              <a:rPr lang="en-US"/>
              <a:t>IV </a:t>
            </a:r>
            <a:r>
              <a:rPr lang="vi-VN" smtClean="0"/>
              <a:t>C-S</a:t>
            </a:r>
            <a:r>
              <a:rPr lang="en-US" smtClean="0"/>
              <a:t>:</a:t>
            </a:r>
            <a:r>
              <a:rPr lang="vi-VN" smtClean="0"/>
              <a:t>			</a:t>
            </a:r>
            <a:r>
              <a:rPr lang="en-US" smtClean="0"/>
              <a:t>HASH(K </a:t>
            </a:r>
            <a:r>
              <a:rPr lang="en-US"/>
              <a:t>|| H || "A" || session_id)</a:t>
            </a:r>
          </a:p>
          <a:p>
            <a:r>
              <a:rPr lang="en-US"/>
              <a:t>Initial IV </a:t>
            </a:r>
            <a:r>
              <a:rPr lang="vi-VN" smtClean="0"/>
              <a:t>S-C</a:t>
            </a:r>
            <a:r>
              <a:rPr lang="en-US" smtClean="0"/>
              <a:t>:</a:t>
            </a:r>
            <a:r>
              <a:rPr lang="vi-VN" smtClean="0"/>
              <a:t>			</a:t>
            </a:r>
            <a:r>
              <a:rPr lang="en-US" smtClean="0"/>
              <a:t>HASH(K </a:t>
            </a:r>
            <a:r>
              <a:rPr lang="en-US"/>
              <a:t>|| H || "B" || session_id)</a:t>
            </a:r>
          </a:p>
          <a:p>
            <a:r>
              <a:rPr lang="en-US"/>
              <a:t>Encryption key </a:t>
            </a:r>
            <a:r>
              <a:rPr lang="vi-VN" smtClean="0"/>
              <a:t>C-S</a:t>
            </a:r>
            <a:r>
              <a:rPr lang="en-US" smtClean="0"/>
              <a:t>:</a:t>
            </a:r>
            <a:r>
              <a:rPr lang="vi-VN" smtClean="0"/>
              <a:t>	</a:t>
            </a:r>
            <a:r>
              <a:rPr lang="en-US" smtClean="0"/>
              <a:t>HASH(K </a:t>
            </a:r>
            <a:r>
              <a:rPr lang="en-US"/>
              <a:t>|| H || "C" || session_id)</a:t>
            </a:r>
          </a:p>
          <a:p>
            <a:r>
              <a:rPr lang="en-US"/>
              <a:t>Encryption key </a:t>
            </a:r>
            <a:r>
              <a:rPr lang="vi-VN" smtClean="0"/>
              <a:t>S-C</a:t>
            </a:r>
            <a:r>
              <a:rPr lang="en-US" smtClean="0"/>
              <a:t>:</a:t>
            </a:r>
            <a:r>
              <a:rPr lang="vi-VN" smtClean="0"/>
              <a:t>	</a:t>
            </a:r>
            <a:r>
              <a:rPr lang="en-US" smtClean="0"/>
              <a:t>HASH(K </a:t>
            </a:r>
            <a:r>
              <a:rPr lang="en-US"/>
              <a:t>|| H || "D" || session_id)</a:t>
            </a:r>
          </a:p>
          <a:p>
            <a:r>
              <a:rPr lang="en-US"/>
              <a:t>Integrity key </a:t>
            </a:r>
            <a:r>
              <a:rPr lang="vi-VN" smtClean="0"/>
              <a:t>C-S</a:t>
            </a:r>
            <a:r>
              <a:rPr lang="en-US" smtClean="0"/>
              <a:t>:</a:t>
            </a:r>
            <a:r>
              <a:rPr lang="vi-VN" smtClean="0"/>
              <a:t>		</a:t>
            </a:r>
            <a:r>
              <a:rPr lang="en-US" smtClean="0"/>
              <a:t>HASH(K </a:t>
            </a:r>
            <a:r>
              <a:rPr lang="en-US"/>
              <a:t>|| H || "E" || session_id)</a:t>
            </a:r>
          </a:p>
          <a:p>
            <a:r>
              <a:rPr lang="en-US"/>
              <a:t>Integrity key </a:t>
            </a:r>
            <a:r>
              <a:rPr lang="vi-VN" smtClean="0"/>
              <a:t>S-C:		</a:t>
            </a:r>
            <a:r>
              <a:rPr lang="en-US" smtClean="0"/>
              <a:t>HASH(K </a:t>
            </a:r>
            <a:r>
              <a:rPr lang="en-US"/>
              <a:t>|| H || "F" || session_id)</a:t>
            </a:r>
          </a:p>
        </p:txBody>
      </p:sp>
      <p:sp>
        <p:nvSpPr>
          <p:cNvPr id="6" name="Title 5"/>
          <p:cNvSpPr>
            <a:spLocks noGrp="1"/>
          </p:cNvSpPr>
          <p:nvPr>
            <p:ph type="title"/>
          </p:nvPr>
        </p:nvSpPr>
        <p:spPr/>
        <p:txBody>
          <a:bodyPr/>
          <a:lstStyle/>
          <a:p>
            <a:r>
              <a:rPr lang="vi-VN" smtClean="0"/>
              <a:t>Dẫn xuất khóa và...</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63</a:t>
            </a:fld>
            <a:endParaRPr lang="ru-RU" dirty="0"/>
          </a:p>
        </p:txBody>
      </p:sp>
    </p:spTree>
    <p:extLst>
      <p:ext uri="{BB962C8B-B14F-4D97-AF65-F5344CB8AC3E}">
        <p14:creationId xmlns:p14="http://schemas.microsoft.com/office/powerpoint/2010/main" val="13937299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4143978664"/>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64</a:t>
            </a:fld>
            <a:endParaRPr lang="ru-RU" dirty="0"/>
          </a:p>
        </p:txBody>
      </p:sp>
    </p:spTree>
    <p:extLst>
      <p:ext uri="{BB962C8B-B14F-4D97-AF65-F5344CB8AC3E}">
        <p14:creationId xmlns:p14="http://schemas.microsoft.com/office/powerpoint/2010/main" val="309065633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t">
            <a:normAutofit/>
          </a:bodyPr>
          <a:lstStyle/>
          <a:p>
            <a:r>
              <a:rPr lang="vi-VN" b="1" smtClean="0"/>
              <a:t>AuthenticationRequest</a:t>
            </a:r>
          </a:p>
          <a:p>
            <a:r>
              <a:rPr lang="vi-VN" smtClean="0"/>
              <a:t>{</a:t>
            </a:r>
          </a:p>
          <a:p>
            <a:r>
              <a:rPr lang="vi-VN" smtClean="0"/>
              <a:t>	byte		SSH_MSG_USERAUTH_REQUEST </a:t>
            </a:r>
            <a:r>
              <a:rPr lang="vi-VN"/>
              <a:t>(50</a:t>
            </a:r>
            <a:r>
              <a:rPr lang="vi-VN" smtClean="0"/>
              <a:t>)</a:t>
            </a:r>
          </a:p>
          <a:p>
            <a:r>
              <a:rPr lang="vi-VN" smtClean="0"/>
              <a:t>	</a:t>
            </a:r>
            <a:r>
              <a:rPr lang="en-US" smtClean="0"/>
              <a:t>string</a:t>
            </a:r>
            <a:r>
              <a:rPr lang="vi-VN" smtClean="0"/>
              <a:t>		</a:t>
            </a:r>
            <a:r>
              <a:rPr lang="en-US" smtClean="0"/>
              <a:t>user</a:t>
            </a:r>
            <a:r>
              <a:rPr lang="vi-VN" smtClean="0"/>
              <a:t> </a:t>
            </a:r>
            <a:r>
              <a:rPr lang="en-US" smtClean="0"/>
              <a:t>name</a:t>
            </a:r>
            <a:endParaRPr lang="en-US"/>
          </a:p>
          <a:p>
            <a:r>
              <a:rPr lang="vi-VN" smtClean="0"/>
              <a:t>	</a:t>
            </a:r>
            <a:r>
              <a:rPr lang="en-US" smtClean="0"/>
              <a:t>string</a:t>
            </a:r>
            <a:r>
              <a:rPr lang="vi-VN" smtClean="0"/>
              <a:t>		</a:t>
            </a:r>
            <a:r>
              <a:rPr lang="en-US" smtClean="0"/>
              <a:t>service </a:t>
            </a:r>
            <a:r>
              <a:rPr lang="en-US"/>
              <a:t>name</a:t>
            </a:r>
          </a:p>
          <a:p>
            <a:r>
              <a:rPr lang="vi-VN" smtClean="0"/>
              <a:t>	</a:t>
            </a:r>
            <a:r>
              <a:rPr lang="en-US" smtClean="0"/>
              <a:t>string</a:t>
            </a:r>
            <a:r>
              <a:rPr lang="vi-VN" smtClean="0"/>
              <a:t>		</a:t>
            </a:r>
            <a:r>
              <a:rPr lang="en-US" smtClean="0"/>
              <a:t>method </a:t>
            </a:r>
            <a:r>
              <a:rPr lang="en-US"/>
              <a:t>name</a:t>
            </a:r>
          </a:p>
          <a:p>
            <a:r>
              <a:rPr lang="vi-VN" smtClean="0"/>
              <a:t>	</a:t>
            </a:r>
            <a:r>
              <a:rPr lang="en-US" smtClean="0"/>
              <a:t>....</a:t>
            </a:r>
            <a:r>
              <a:rPr lang="en-US"/>
              <a:t>	</a:t>
            </a:r>
            <a:r>
              <a:rPr lang="vi-VN" smtClean="0"/>
              <a:t>		</a:t>
            </a:r>
            <a:r>
              <a:rPr lang="en-US" smtClean="0"/>
              <a:t>method-specific </a:t>
            </a:r>
            <a:r>
              <a:rPr lang="en-US"/>
              <a:t>fields</a:t>
            </a:r>
            <a:endParaRPr lang="vi-VN"/>
          </a:p>
          <a:p>
            <a:r>
              <a:rPr lang="vi-VN" smtClean="0"/>
              <a:t>}</a:t>
            </a:r>
          </a:p>
        </p:txBody>
      </p:sp>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65</a:t>
            </a:fld>
            <a:endParaRPr lang="ru-RU" dirty="0"/>
          </a:p>
        </p:txBody>
      </p:sp>
    </p:spTree>
    <p:extLst>
      <p:ext uri="{BB962C8B-B14F-4D97-AF65-F5344CB8AC3E}">
        <p14:creationId xmlns:p14="http://schemas.microsoft.com/office/powerpoint/2010/main" val="17107125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t">
            <a:normAutofit/>
          </a:bodyPr>
          <a:lstStyle/>
          <a:p>
            <a:r>
              <a:rPr lang="vi-VN" b="1" smtClean="0"/>
              <a:t>AuthenticationRequest</a:t>
            </a:r>
          </a:p>
          <a:p>
            <a:r>
              <a:rPr lang="vi-VN" smtClean="0"/>
              <a:t>{</a:t>
            </a:r>
          </a:p>
          <a:p>
            <a:r>
              <a:rPr lang="vi-VN" smtClean="0"/>
              <a:t>	byte		SSH_MSG_USERAUTH_REQUEST </a:t>
            </a:r>
            <a:r>
              <a:rPr lang="vi-VN"/>
              <a:t>(50</a:t>
            </a:r>
            <a:r>
              <a:rPr lang="vi-VN" smtClean="0"/>
              <a:t>)</a:t>
            </a:r>
          </a:p>
          <a:p>
            <a:r>
              <a:rPr lang="vi-VN" smtClean="0"/>
              <a:t>	</a:t>
            </a:r>
            <a:r>
              <a:rPr lang="en-US" smtClean="0"/>
              <a:t>string</a:t>
            </a:r>
            <a:r>
              <a:rPr lang="vi-VN" smtClean="0"/>
              <a:t>		</a:t>
            </a:r>
            <a:r>
              <a:rPr lang="en-US" smtClean="0"/>
              <a:t>user</a:t>
            </a:r>
            <a:r>
              <a:rPr lang="vi-VN" smtClean="0"/>
              <a:t> </a:t>
            </a:r>
            <a:r>
              <a:rPr lang="en-US" smtClean="0"/>
              <a:t>name</a:t>
            </a:r>
            <a:endParaRPr lang="en-US"/>
          </a:p>
          <a:p>
            <a:r>
              <a:rPr lang="vi-VN" smtClean="0"/>
              <a:t>	</a:t>
            </a:r>
            <a:r>
              <a:rPr lang="en-US" smtClean="0"/>
              <a:t>string</a:t>
            </a:r>
            <a:r>
              <a:rPr lang="vi-VN" smtClean="0"/>
              <a:t>		</a:t>
            </a:r>
            <a:r>
              <a:rPr lang="en-US" smtClean="0"/>
              <a:t>service </a:t>
            </a:r>
            <a:r>
              <a:rPr lang="en-US"/>
              <a:t>name</a:t>
            </a:r>
          </a:p>
          <a:p>
            <a:r>
              <a:rPr lang="vi-VN" smtClean="0"/>
              <a:t>	</a:t>
            </a:r>
            <a:r>
              <a:rPr lang="en-US" smtClean="0"/>
              <a:t>string</a:t>
            </a:r>
            <a:r>
              <a:rPr lang="vi-VN" smtClean="0"/>
              <a:t>		</a:t>
            </a:r>
            <a:r>
              <a:rPr lang="en-US" smtClean="0"/>
              <a:t>method </a:t>
            </a:r>
            <a:r>
              <a:rPr lang="en-US"/>
              <a:t>name</a:t>
            </a:r>
          </a:p>
          <a:p>
            <a:r>
              <a:rPr lang="vi-VN" smtClean="0"/>
              <a:t>	</a:t>
            </a:r>
            <a:r>
              <a:rPr lang="en-US" smtClean="0"/>
              <a:t>....</a:t>
            </a:r>
            <a:r>
              <a:rPr lang="en-US"/>
              <a:t>	</a:t>
            </a:r>
            <a:r>
              <a:rPr lang="vi-VN" smtClean="0"/>
              <a:t>		</a:t>
            </a:r>
            <a:r>
              <a:rPr lang="en-US" smtClean="0"/>
              <a:t>method-specific </a:t>
            </a:r>
            <a:r>
              <a:rPr lang="en-US"/>
              <a:t>fields</a:t>
            </a:r>
            <a:endParaRPr lang="vi-VN"/>
          </a:p>
          <a:p>
            <a:r>
              <a:rPr lang="vi-VN" smtClean="0"/>
              <a:t>}</a:t>
            </a:r>
          </a:p>
        </p:txBody>
      </p:sp>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66</a:t>
            </a:fld>
            <a:endParaRPr lang="ru-RU" dirty="0"/>
          </a:p>
        </p:txBody>
      </p:sp>
      <p:sp>
        <p:nvSpPr>
          <p:cNvPr id="6" name="Rounded Rectangular Callout 5"/>
          <p:cNvSpPr/>
          <p:nvPr/>
        </p:nvSpPr>
        <p:spPr>
          <a:xfrm>
            <a:off x="152400" y="4343400"/>
            <a:ext cx="8839200" cy="2511400"/>
          </a:xfrm>
          <a:prstGeom prst="wedgeRoundRectCallout">
            <a:avLst>
              <a:gd name="adj1" fmla="val -36700"/>
              <a:gd name="adj2" fmla="val -76224"/>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spcBef>
                <a:spcPts val="600"/>
              </a:spcBef>
              <a:spcAft>
                <a:spcPts val="600"/>
              </a:spcAft>
            </a:pPr>
            <a:r>
              <a:rPr lang="vi-VN" sz="3200"/>
              <a:t>Các kiểu dữ liệu: byte, uint32, string,... được định nghĩa tại Mục </a:t>
            </a:r>
            <a:r>
              <a:rPr lang="vi-VN" sz="3200" smtClean="0"/>
              <a:t>5 </a:t>
            </a:r>
            <a:r>
              <a:rPr lang="vi-VN" sz="3200"/>
              <a:t>của RFC 4251: SSH Protocol Architecture.</a:t>
            </a:r>
          </a:p>
        </p:txBody>
      </p:sp>
    </p:spTree>
    <p:extLst>
      <p:ext uri="{BB962C8B-B14F-4D97-AF65-F5344CB8AC3E}">
        <p14:creationId xmlns:p14="http://schemas.microsoft.com/office/powerpoint/2010/main" val="3650213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t">
            <a:normAutofit/>
          </a:bodyPr>
          <a:lstStyle/>
          <a:p>
            <a:r>
              <a:rPr lang="vi-VN" b="1" smtClean="0"/>
              <a:t>AuthenticationRequest</a:t>
            </a:r>
          </a:p>
          <a:p>
            <a:r>
              <a:rPr lang="vi-VN" smtClean="0"/>
              <a:t>{</a:t>
            </a:r>
          </a:p>
          <a:p>
            <a:r>
              <a:rPr lang="vi-VN" smtClean="0"/>
              <a:t>	byte		SSH_MSG_USERAUTH_REQUEST </a:t>
            </a:r>
            <a:r>
              <a:rPr lang="vi-VN"/>
              <a:t>(50</a:t>
            </a:r>
            <a:r>
              <a:rPr lang="vi-VN" smtClean="0"/>
              <a:t>)</a:t>
            </a:r>
          </a:p>
          <a:p>
            <a:r>
              <a:rPr lang="vi-VN" smtClean="0"/>
              <a:t>	</a:t>
            </a:r>
            <a:r>
              <a:rPr lang="en-US" smtClean="0"/>
              <a:t>string</a:t>
            </a:r>
            <a:r>
              <a:rPr lang="vi-VN" smtClean="0"/>
              <a:t>		</a:t>
            </a:r>
            <a:r>
              <a:rPr lang="en-US" smtClean="0"/>
              <a:t>user</a:t>
            </a:r>
            <a:r>
              <a:rPr lang="vi-VN" smtClean="0"/>
              <a:t> </a:t>
            </a:r>
            <a:r>
              <a:rPr lang="en-US" smtClean="0"/>
              <a:t>name</a:t>
            </a:r>
            <a:endParaRPr lang="en-US"/>
          </a:p>
          <a:p>
            <a:r>
              <a:rPr lang="vi-VN" smtClean="0"/>
              <a:t>	</a:t>
            </a:r>
            <a:r>
              <a:rPr lang="en-US" smtClean="0"/>
              <a:t>string</a:t>
            </a:r>
            <a:r>
              <a:rPr lang="vi-VN" smtClean="0"/>
              <a:t>		</a:t>
            </a:r>
            <a:r>
              <a:rPr lang="en-US" smtClean="0"/>
              <a:t>service </a:t>
            </a:r>
            <a:r>
              <a:rPr lang="en-US"/>
              <a:t>name</a:t>
            </a:r>
          </a:p>
          <a:p>
            <a:r>
              <a:rPr lang="vi-VN" smtClean="0"/>
              <a:t>	</a:t>
            </a:r>
            <a:r>
              <a:rPr lang="en-US" smtClean="0"/>
              <a:t>string</a:t>
            </a:r>
            <a:r>
              <a:rPr lang="vi-VN" smtClean="0"/>
              <a:t>		</a:t>
            </a:r>
            <a:r>
              <a:rPr lang="en-US" smtClean="0"/>
              <a:t>method </a:t>
            </a:r>
            <a:r>
              <a:rPr lang="en-US"/>
              <a:t>name</a:t>
            </a:r>
          </a:p>
          <a:p>
            <a:r>
              <a:rPr lang="vi-VN" smtClean="0"/>
              <a:t>	</a:t>
            </a:r>
            <a:r>
              <a:rPr lang="en-US" smtClean="0"/>
              <a:t>....</a:t>
            </a:r>
            <a:r>
              <a:rPr lang="en-US"/>
              <a:t>	</a:t>
            </a:r>
            <a:r>
              <a:rPr lang="vi-VN" smtClean="0"/>
              <a:t>		</a:t>
            </a:r>
            <a:r>
              <a:rPr lang="en-US" smtClean="0"/>
              <a:t>method-specific </a:t>
            </a:r>
            <a:r>
              <a:rPr lang="en-US"/>
              <a:t>fields</a:t>
            </a:r>
            <a:endParaRPr lang="vi-VN"/>
          </a:p>
          <a:p>
            <a:r>
              <a:rPr lang="vi-VN" smtClean="0"/>
              <a:t>}</a:t>
            </a:r>
          </a:p>
        </p:txBody>
      </p:sp>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67</a:t>
            </a:fld>
            <a:endParaRPr lang="ru-RU" dirty="0"/>
          </a:p>
        </p:txBody>
      </p:sp>
      <p:sp>
        <p:nvSpPr>
          <p:cNvPr id="6" name="Rounded Rectangular Callout 5"/>
          <p:cNvSpPr/>
          <p:nvPr/>
        </p:nvSpPr>
        <p:spPr>
          <a:xfrm>
            <a:off x="152400" y="4343400"/>
            <a:ext cx="8839200" cy="2511400"/>
          </a:xfrm>
          <a:prstGeom prst="wedgeRoundRectCallout">
            <a:avLst>
              <a:gd name="adj1" fmla="val -24286"/>
              <a:gd name="adj2" fmla="val -116680"/>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spcBef>
                <a:spcPts val="600"/>
              </a:spcBef>
              <a:spcAft>
                <a:spcPts val="600"/>
              </a:spcAft>
            </a:pPr>
            <a:r>
              <a:rPr lang="vi-VN" sz="3200"/>
              <a:t>Đ</a:t>
            </a:r>
            <a:r>
              <a:rPr lang="vi-VN" sz="3200" smtClean="0"/>
              <a:t>ịnh danh của client (người dùng)</a:t>
            </a:r>
            <a:endParaRPr lang="en-US" sz="3200"/>
          </a:p>
        </p:txBody>
      </p:sp>
    </p:spTree>
    <p:extLst>
      <p:ext uri="{BB962C8B-B14F-4D97-AF65-F5344CB8AC3E}">
        <p14:creationId xmlns:p14="http://schemas.microsoft.com/office/powerpoint/2010/main" val="3248517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t">
            <a:normAutofit/>
          </a:bodyPr>
          <a:lstStyle/>
          <a:p>
            <a:r>
              <a:rPr lang="vi-VN" b="1" smtClean="0"/>
              <a:t>AuthenticationRequest</a:t>
            </a:r>
          </a:p>
          <a:p>
            <a:r>
              <a:rPr lang="vi-VN" smtClean="0"/>
              <a:t>{</a:t>
            </a:r>
          </a:p>
          <a:p>
            <a:r>
              <a:rPr lang="vi-VN" smtClean="0"/>
              <a:t>	byte		SSH_MSG_USERAUTH_REQUEST </a:t>
            </a:r>
            <a:r>
              <a:rPr lang="vi-VN"/>
              <a:t>(50</a:t>
            </a:r>
            <a:r>
              <a:rPr lang="vi-VN" smtClean="0"/>
              <a:t>)</a:t>
            </a:r>
          </a:p>
          <a:p>
            <a:r>
              <a:rPr lang="vi-VN" smtClean="0"/>
              <a:t>	</a:t>
            </a:r>
            <a:r>
              <a:rPr lang="en-US" smtClean="0"/>
              <a:t>string</a:t>
            </a:r>
            <a:r>
              <a:rPr lang="vi-VN" smtClean="0"/>
              <a:t>		</a:t>
            </a:r>
            <a:r>
              <a:rPr lang="en-US" smtClean="0"/>
              <a:t>user</a:t>
            </a:r>
            <a:r>
              <a:rPr lang="vi-VN" smtClean="0"/>
              <a:t> </a:t>
            </a:r>
            <a:r>
              <a:rPr lang="en-US" smtClean="0"/>
              <a:t>name</a:t>
            </a:r>
            <a:endParaRPr lang="en-US"/>
          </a:p>
          <a:p>
            <a:r>
              <a:rPr lang="vi-VN" smtClean="0"/>
              <a:t>	</a:t>
            </a:r>
            <a:r>
              <a:rPr lang="en-US" smtClean="0"/>
              <a:t>string</a:t>
            </a:r>
            <a:r>
              <a:rPr lang="vi-VN" smtClean="0"/>
              <a:t>		</a:t>
            </a:r>
            <a:r>
              <a:rPr lang="en-US" smtClean="0"/>
              <a:t>service </a:t>
            </a:r>
            <a:r>
              <a:rPr lang="en-US"/>
              <a:t>name</a:t>
            </a:r>
          </a:p>
          <a:p>
            <a:r>
              <a:rPr lang="vi-VN" smtClean="0"/>
              <a:t>	</a:t>
            </a:r>
            <a:r>
              <a:rPr lang="en-US" smtClean="0"/>
              <a:t>string</a:t>
            </a:r>
            <a:r>
              <a:rPr lang="vi-VN" smtClean="0"/>
              <a:t>		</a:t>
            </a:r>
            <a:r>
              <a:rPr lang="en-US" smtClean="0"/>
              <a:t>method </a:t>
            </a:r>
            <a:r>
              <a:rPr lang="en-US"/>
              <a:t>name</a:t>
            </a:r>
          </a:p>
          <a:p>
            <a:r>
              <a:rPr lang="vi-VN" smtClean="0"/>
              <a:t>	</a:t>
            </a:r>
            <a:r>
              <a:rPr lang="en-US" smtClean="0"/>
              <a:t>....</a:t>
            </a:r>
            <a:r>
              <a:rPr lang="en-US"/>
              <a:t>	</a:t>
            </a:r>
            <a:r>
              <a:rPr lang="vi-VN" smtClean="0"/>
              <a:t>		</a:t>
            </a:r>
            <a:r>
              <a:rPr lang="en-US" smtClean="0"/>
              <a:t>method-specific </a:t>
            </a:r>
            <a:r>
              <a:rPr lang="en-US"/>
              <a:t>fields</a:t>
            </a:r>
            <a:endParaRPr lang="vi-VN"/>
          </a:p>
          <a:p>
            <a:r>
              <a:rPr lang="vi-VN" smtClean="0"/>
              <a:t>}</a:t>
            </a:r>
          </a:p>
        </p:txBody>
      </p:sp>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68</a:t>
            </a:fld>
            <a:endParaRPr lang="ru-RU" dirty="0"/>
          </a:p>
        </p:txBody>
      </p:sp>
      <p:sp>
        <p:nvSpPr>
          <p:cNvPr id="6" name="Rounded Rectangular Callout 5"/>
          <p:cNvSpPr/>
          <p:nvPr/>
        </p:nvSpPr>
        <p:spPr>
          <a:xfrm>
            <a:off x="152400" y="4343400"/>
            <a:ext cx="8839200" cy="2511400"/>
          </a:xfrm>
          <a:prstGeom prst="wedgeRoundRectCallout">
            <a:avLst>
              <a:gd name="adj1" fmla="val -14171"/>
              <a:gd name="adj2" fmla="val -100498"/>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spcBef>
                <a:spcPts val="600"/>
              </a:spcBef>
              <a:spcAft>
                <a:spcPts val="600"/>
              </a:spcAft>
            </a:pPr>
            <a:r>
              <a:rPr lang="vi-VN" sz="3200" smtClean="0"/>
              <a:t>Dịch vụ muốn được thực thi sau khi xác thực thành công (thường là SSH Connection)</a:t>
            </a:r>
            <a:endParaRPr lang="en-US" sz="3200"/>
          </a:p>
        </p:txBody>
      </p:sp>
    </p:spTree>
    <p:extLst>
      <p:ext uri="{BB962C8B-B14F-4D97-AF65-F5344CB8AC3E}">
        <p14:creationId xmlns:p14="http://schemas.microsoft.com/office/powerpoint/2010/main" val="385352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t">
            <a:normAutofit/>
          </a:bodyPr>
          <a:lstStyle/>
          <a:p>
            <a:r>
              <a:rPr lang="vi-VN" b="1" smtClean="0"/>
              <a:t>AuthenticationRequest</a:t>
            </a:r>
          </a:p>
          <a:p>
            <a:r>
              <a:rPr lang="vi-VN" smtClean="0"/>
              <a:t>{</a:t>
            </a:r>
          </a:p>
          <a:p>
            <a:r>
              <a:rPr lang="vi-VN" smtClean="0"/>
              <a:t>	byte		SSH_MSG_USERAUTH_REQUEST </a:t>
            </a:r>
            <a:r>
              <a:rPr lang="vi-VN"/>
              <a:t>(50</a:t>
            </a:r>
            <a:r>
              <a:rPr lang="vi-VN" smtClean="0"/>
              <a:t>)</a:t>
            </a:r>
          </a:p>
          <a:p>
            <a:r>
              <a:rPr lang="vi-VN" smtClean="0"/>
              <a:t>	</a:t>
            </a:r>
            <a:r>
              <a:rPr lang="en-US" smtClean="0"/>
              <a:t>string</a:t>
            </a:r>
            <a:r>
              <a:rPr lang="vi-VN" smtClean="0"/>
              <a:t>		</a:t>
            </a:r>
            <a:r>
              <a:rPr lang="en-US" smtClean="0"/>
              <a:t>user</a:t>
            </a:r>
            <a:r>
              <a:rPr lang="vi-VN" smtClean="0"/>
              <a:t> </a:t>
            </a:r>
            <a:r>
              <a:rPr lang="en-US" smtClean="0"/>
              <a:t>name</a:t>
            </a:r>
            <a:endParaRPr lang="en-US"/>
          </a:p>
          <a:p>
            <a:r>
              <a:rPr lang="vi-VN" smtClean="0"/>
              <a:t>	</a:t>
            </a:r>
            <a:r>
              <a:rPr lang="en-US" smtClean="0"/>
              <a:t>string</a:t>
            </a:r>
            <a:r>
              <a:rPr lang="vi-VN" smtClean="0"/>
              <a:t>		</a:t>
            </a:r>
            <a:r>
              <a:rPr lang="en-US" smtClean="0"/>
              <a:t>service </a:t>
            </a:r>
            <a:r>
              <a:rPr lang="en-US"/>
              <a:t>name</a:t>
            </a:r>
          </a:p>
          <a:p>
            <a:r>
              <a:rPr lang="vi-VN" smtClean="0"/>
              <a:t>	</a:t>
            </a:r>
            <a:r>
              <a:rPr lang="en-US" smtClean="0"/>
              <a:t>string</a:t>
            </a:r>
            <a:r>
              <a:rPr lang="vi-VN" smtClean="0"/>
              <a:t>		</a:t>
            </a:r>
            <a:r>
              <a:rPr lang="en-US" smtClean="0"/>
              <a:t>method </a:t>
            </a:r>
            <a:r>
              <a:rPr lang="en-US"/>
              <a:t>name</a:t>
            </a:r>
          </a:p>
          <a:p>
            <a:r>
              <a:rPr lang="vi-VN" smtClean="0"/>
              <a:t>	</a:t>
            </a:r>
            <a:r>
              <a:rPr lang="en-US" smtClean="0"/>
              <a:t>....</a:t>
            </a:r>
            <a:r>
              <a:rPr lang="en-US"/>
              <a:t>	</a:t>
            </a:r>
            <a:r>
              <a:rPr lang="vi-VN" smtClean="0"/>
              <a:t>		</a:t>
            </a:r>
            <a:r>
              <a:rPr lang="en-US" smtClean="0"/>
              <a:t>method-specific </a:t>
            </a:r>
            <a:r>
              <a:rPr lang="en-US"/>
              <a:t>fields</a:t>
            </a:r>
            <a:endParaRPr lang="vi-VN"/>
          </a:p>
          <a:p>
            <a:r>
              <a:rPr lang="vi-VN" smtClean="0"/>
              <a:t>}</a:t>
            </a:r>
          </a:p>
        </p:txBody>
      </p:sp>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69</a:t>
            </a:fld>
            <a:endParaRPr lang="ru-RU" dirty="0"/>
          </a:p>
        </p:txBody>
      </p:sp>
      <p:sp>
        <p:nvSpPr>
          <p:cNvPr id="6" name="Rounded Rectangular Callout 5"/>
          <p:cNvSpPr/>
          <p:nvPr/>
        </p:nvSpPr>
        <p:spPr>
          <a:xfrm>
            <a:off x="152400" y="4343400"/>
            <a:ext cx="8839200" cy="2511400"/>
          </a:xfrm>
          <a:prstGeom prst="wedgeRoundRectCallout">
            <a:avLst>
              <a:gd name="adj1" fmla="val -22677"/>
              <a:gd name="adj2" fmla="val -77843"/>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marL="457200" indent="-457200">
              <a:spcBef>
                <a:spcPts val="600"/>
              </a:spcBef>
              <a:spcAft>
                <a:spcPts val="600"/>
              </a:spcAft>
              <a:buFont typeface="Arial" panose="020B0604020202020204" pitchFamily="34" charset="0"/>
              <a:buChar char="•"/>
            </a:pPr>
            <a:r>
              <a:rPr lang="vi-VN" sz="3200" smtClean="0"/>
              <a:t>Phương thức xác thực được chọn (trong số các phương thức mà server hỗ trợ)</a:t>
            </a:r>
          </a:p>
          <a:p>
            <a:pPr marL="457200" indent="-457200">
              <a:spcBef>
                <a:spcPts val="600"/>
              </a:spcBef>
              <a:spcAft>
                <a:spcPts val="600"/>
              </a:spcAft>
              <a:buFont typeface="Arial" panose="020B0604020202020204" pitchFamily="34" charset="0"/>
              <a:buChar char="•"/>
            </a:pPr>
            <a:r>
              <a:rPr lang="vi-VN" sz="3200" smtClean="0"/>
              <a:t>"publickey", "password", "hostbased"</a:t>
            </a:r>
            <a:endParaRPr lang="vi-VN" sz="3200"/>
          </a:p>
          <a:p>
            <a:pPr marL="457200" indent="-457200">
              <a:spcBef>
                <a:spcPts val="600"/>
              </a:spcBef>
              <a:spcAft>
                <a:spcPts val="600"/>
              </a:spcAft>
              <a:buFont typeface="Arial" panose="020B0604020202020204" pitchFamily="34" charset="0"/>
              <a:buChar char="•"/>
            </a:pPr>
            <a:r>
              <a:rPr lang="vi-VN" sz="3200" smtClean="0"/>
              <a:t>"none" để yêu cầu danh sách</a:t>
            </a:r>
            <a:endParaRPr lang="en-US" sz="3200"/>
          </a:p>
        </p:txBody>
      </p:sp>
    </p:spTree>
    <p:extLst>
      <p:ext uri="{BB962C8B-B14F-4D97-AF65-F5344CB8AC3E}">
        <p14:creationId xmlns:p14="http://schemas.microsoft.com/office/powerpoint/2010/main" val="3899868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628657228"/>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88725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t">
            <a:normAutofit/>
          </a:bodyPr>
          <a:lstStyle/>
          <a:p>
            <a:r>
              <a:rPr lang="vi-VN" b="1" smtClean="0"/>
              <a:t>AuthenticationRequest</a:t>
            </a:r>
          </a:p>
          <a:p>
            <a:r>
              <a:rPr lang="vi-VN" smtClean="0"/>
              <a:t>{</a:t>
            </a:r>
          </a:p>
          <a:p>
            <a:r>
              <a:rPr lang="vi-VN" smtClean="0"/>
              <a:t>	byte		SSH_MSG_USERAUTH_REQUEST </a:t>
            </a:r>
            <a:r>
              <a:rPr lang="vi-VN"/>
              <a:t>(50</a:t>
            </a:r>
            <a:r>
              <a:rPr lang="vi-VN" smtClean="0"/>
              <a:t>)</a:t>
            </a:r>
          </a:p>
          <a:p>
            <a:r>
              <a:rPr lang="vi-VN" smtClean="0"/>
              <a:t>	</a:t>
            </a:r>
            <a:r>
              <a:rPr lang="en-US" smtClean="0"/>
              <a:t>string</a:t>
            </a:r>
            <a:r>
              <a:rPr lang="vi-VN" smtClean="0"/>
              <a:t>		</a:t>
            </a:r>
            <a:r>
              <a:rPr lang="en-US" smtClean="0"/>
              <a:t>user</a:t>
            </a:r>
            <a:r>
              <a:rPr lang="vi-VN" smtClean="0"/>
              <a:t> </a:t>
            </a:r>
            <a:r>
              <a:rPr lang="en-US" smtClean="0"/>
              <a:t>name</a:t>
            </a:r>
            <a:endParaRPr lang="en-US"/>
          </a:p>
          <a:p>
            <a:r>
              <a:rPr lang="vi-VN" smtClean="0"/>
              <a:t>	</a:t>
            </a:r>
            <a:r>
              <a:rPr lang="en-US" smtClean="0"/>
              <a:t>string</a:t>
            </a:r>
            <a:r>
              <a:rPr lang="vi-VN" smtClean="0"/>
              <a:t>		</a:t>
            </a:r>
            <a:r>
              <a:rPr lang="en-US" smtClean="0"/>
              <a:t>service </a:t>
            </a:r>
            <a:r>
              <a:rPr lang="en-US"/>
              <a:t>name</a:t>
            </a:r>
          </a:p>
          <a:p>
            <a:r>
              <a:rPr lang="vi-VN" smtClean="0"/>
              <a:t>	</a:t>
            </a:r>
            <a:r>
              <a:rPr lang="en-US" smtClean="0"/>
              <a:t>string</a:t>
            </a:r>
            <a:r>
              <a:rPr lang="vi-VN" smtClean="0"/>
              <a:t>		</a:t>
            </a:r>
            <a:r>
              <a:rPr lang="en-US" smtClean="0"/>
              <a:t>method </a:t>
            </a:r>
            <a:r>
              <a:rPr lang="en-US"/>
              <a:t>name</a:t>
            </a:r>
          </a:p>
          <a:p>
            <a:r>
              <a:rPr lang="vi-VN" smtClean="0"/>
              <a:t>	</a:t>
            </a:r>
            <a:r>
              <a:rPr lang="en-US" smtClean="0"/>
              <a:t>....</a:t>
            </a:r>
            <a:r>
              <a:rPr lang="en-US"/>
              <a:t>	</a:t>
            </a:r>
            <a:r>
              <a:rPr lang="vi-VN" smtClean="0"/>
              <a:t>		</a:t>
            </a:r>
            <a:r>
              <a:rPr lang="en-US" smtClean="0"/>
              <a:t>method-specific </a:t>
            </a:r>
            <a:r>
              <a:rPr lang="en-US"/>
              <a:t>fields</a:t>
            </a:r>
            <a:endParaRPr lang="vi-VN"/>
          </a:p>
          <a:p>
            <a:r>
              <a:rPr lang="vi-VN" smtClean="0"/>
              <a:t>}</a:t>
            </a:r>
          </a:p>
        </p:txBody>
      </p:sp>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70</a:t>
            </a:fld>
            <a:endParaRPr lang="ru-RU" dirty="0"/>
          </a:p>
        </p:txBody>
      </p:sp>
      <p:sp>
        <p:nvSpPr>
          <p:cNvPr id="6" name="Rounded Rectangular Callout 5"/>
          <p:cNvSpPr/>
          <p:nvPr/>
        </p:nvSpPr>
        <p:spPr>
          <a:xfrm>
            <a:off x="152400" y="4343400"/>
            <a:ext cx="8839200" cy="2511400"/>
          </a:xfrm>
          <a:prstGeom prst="wedgeRoundRectCallout">
            <a:avLst>
              <a:gd name="adj1" fmla="val -23367"/>
              <a:gd name="adj2" fmla="val -58424"/>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spcBef>
                <a:spcPts val="600"/>
              </a:spcBef>
              <a:spcAft>
                <a:spcPts val="600"/>
              </a:spcAft>
            </a:pPr>
            <a:r>
              <a:rPr lang="vi-VN" sz="3200" smtClean="0"/>
              <a:t>Tùy thuộc vào phương thức xác thực cụ thể được sử dụng</a:t>
            </a:r>
            <a:endParaRPr lang="en-US" sz="3200"/>
          </a:p>
        </p:txBody>
      </p:sp>
    </p:spTree>
    <p:extLst>
      <p:ext uri="{BB962C8B-B14F-4D97-AF65-F5344CB8AC3E}">
        <p14:creationId xmlns:p14="http://schemas.microsoft.com/office/powerpoint/2010/main" val="2921683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71</a:t>
            </a:fld>
            <a:endParaRPr lang="ru-RU" dirty="0"/>
          </a:p>
        </p:txBody>
      </p:sp>
      <p:sp>
        <p:nvSpPr>
          <p:cNvPr id="2" name="Content Placeholder 1"/>
          <p:cNvSpPr>
            <a:spLocks noGrp="1"/>
          </p:cNvSpPr>
          <p:nvPr>
            <p:ph sz="quarter" idx="13"/>
          </p:nvPr>
        </p:nvSpPr>
        <p:spPr/>
        <p:txBody>
          <a:bodyPr/>
          <a:lstStyle/>
          <a:p>
            <a:r>
              <a:rPr lang="vi-VN" b="1"/>
              <a:t>AuthenticationFailure</a:t>
            </a:r>
          </a:p>
          <a:p>
            <a:r>
              <a:rPr lang="vi-VN"/>
              <a:t>{</a:t>
            </a:r>
          </a:p>
          <a:p>
            <a:r>
              <a:rPr lang="vi-VN"/>
              <a:t>	</a:t>
            </a:r>
            <a:r>
              <a:rPr lang="en-US"/>
              <a:t>byte</a:t>
            </a:r>
            <a:r>
              <a:rPr lang="vi-VN"/>
              <a:t>			</a:t>
            </a:r>
            <a:r>
              <a:rPr lang="en-US"/>
              <a:t>SSH_MSG_USERAUTH_FAILURE (5</a:t>
            </a:r>
            <a:r>
              <a:rPr lang="vi-VN"/>
              <a:t>1</a:t>
            </a:r>
            <a:r>
              <a:rPr lang="en-US"/>
              <a:t>)</a:t>
            </a:r>
          </a:p>
          <a:p>
            <a:r>
              <a:rPr lang="vi-VN"/>
              <a:t>	</a:t>
            </a:r>
            <a:r>
              <a:rPr lang="en-US"/>
              <a:t>name-list	</a:t>
            </a:r>
            <a:r>
              <a:rPr lang="vi-VN"/>
              <a:t>	</a:t>
            </a:r>
            <a:r>
              <a:rPr lang="en-US"/>
              <a:t>authentications that can continue</a:t>
            </a:r>
          </a:p>
          <a:p>
            <a:r>
              <a:rPr lang="vi-VN"/>
              <a:t>	</a:t>
            </a:r>
            <a:r>
              <a:rPr lang="en-US"/>
              <a:t>boolean</a:t>
            </a:r>
            <a:r>
              <a:rPr lang="vi-VN"/>
              <a:t>		</a:t>
            </a:r>
            <a:r>
              <a:rPr lang="en-US"/>
              <a:t>partial success</a:t>
            </a:r>
            <a:endParaRPr lang="vi-VN"/>
          </a:p>
          <a:p>
            <a:r>
              <a:rPr lang="vi-VN"/>
              <a:t>}</a:t>
            </a:r>
            <a:endParaRPr lang="en-US"/>
          </a:p>
          <a:p>
            <a:endParaRPr lang="vi-VN" b="1" smtClean="0"/>
          </a:p>
          <a:p>
            <a:r>
              <a:rPr lang="vi-VN" b="1" smtClean="0"/>
              <a:t>AuthenticationSuccess</a:t>
            </a:r>
            <a:endParaRPr lang="vi-VN" b="1"/>
          </a:p>
          <a:p>
            <a:r>
              <a:rPr lang="vi-VN"/>
              <a:t>{</a:t>
            </a:r>
          </a:p>
          <a:p>
            <a:r>
              <a:rPr lang="vi-VN"/>
              <a:t>	byte		</a:t>
            </a:r>
            <a:r>
              <a:rPr lang="en-US"/>
              <a:t>SSH_MSG_USERAUTH_SUCCESS (</a:t>
            </a:r>
            <a:r>
              <a:rPr lang="en-US" smtClean="0"/>
              <a:t>5</a:t>
            </a:r>
            <a:r>
              <a:rPr lang="vi-VN" smtClean="0"/>
              <a:t>2</a:t>
            </a:r>
            <a:r>
              <a:rPr lang="en-US" smtClean="0"/>
              <a:t>)</a:t>
            </a:r>
            <a:endParaRPr lang="vi-VN"/>
          </a:p>
          <a:p>
            <a:r>
              <a:rPr lang="vi-VN" smtClean="0"/>
              <a:t>}</a:t>
            </a:r>
          </a:p>
        </p:txBody>
      </p:sp>
    </p:spTree>
    <p:extLst>
      <p:ext uri="{BB962C8B-B14F-4D97-AF65-F5344CB8AC3E}">
        <p14:creationId xmlns:p14="http://schemas.microsoft.com/office/powerpoint/2010/main" val="31143991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SSH-AUTH: Một kịch bản điển hình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72</a:t>
            </a:fld>
            <a:endParaRPr lang="ru-RU" dirty="0"/>
          </a:p>
        </p:txBody>
      </p:sp>
      <p:pic>
        <p:nvPicPr>
          <p:cNvPr id="7" name="Picture 6"/>
          <p:cNvPicPr>
            <a:picLocks noChangeAspect="1"/>
          </p:cNvPicPr>
          <p:nvPr/>
        </p:nvPicPr>
        <p:blipFill>
          <a:blip r:embed="rId3"/>
          <a:stretch>
            <a:fillRect/>
          </a:stretch>
        </p:blipFill>
        <p:spPr>
          <a:xfrm>
            <a:off x="305780" y="852233"/>
            <a:ext cx="8532440" cy="5777167"/>
          </a:xfrm>
          <a:prstGeom prst="rect">
            <a:avLst/>
          </a:prstGeom>
        </p:spPr>
      </p:pic>
    </p:spTree>
    <p:extLst>
      <p:ext uri="{BB962C8B-B14F-4D97-AF65-F5344CB8AC3E}">
        <p14:creationId xmlns:p14="http://schemas.microsoft.com/office/powerpoint/2010/main" val="17849334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2129308277"/>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73</a:t>
            </a:fld>
            <a:endParaRPr lang="ru-RU" dirty="0"/>
          </a:p>
        </p:txBody>
      </p:sp>
    </p:spTree>
    <p:extLst>
      <p:ext uri="{BB962C8B-B14F-4D97-AF65-F5344CB8AC3E}">
        <p14:creationId xmlns:p14="http://schemas.microsoft.com/office/powerpoint/2010/main" val="233235201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SSH-CONN: Kịch bản điển hình</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74</a:t>
            </a:fld>
            <a:endParaRPr lang="ru-RU" dirty="0"/>
          </a:p>
        </p:txBody>
      </p:sp>
      <p:pic>
        <p:nvPicPr>
          <p:cNvPr id="6" name="Picture 5"/>
          <p:cNvPicPr>
            <a:picLocks noChangeAspect="1"/>
          </p:cNvPicPr>
          <p:nvPr/>
        </p:nvPicPr>
        <p:blipFill>
          <a:blip r:embed="rId2"/>
          <a:stretch>
            <a:fillRect/>
          </a:stretch>
        </p:blipFill>
        <p:spPr>
          <a:xfrm>
            <a:off x="838383" y="860137"/>
            <a:ext cx="7467234" cy="5693063"/>
          </a:xfrm>
          <a:prstGeom prst="rect">
            <a:avLst/>
          </a:prstGeom>
        </p:spPr>
      </p:pic>
    </p:spTree>
    <p:extLst>
      <p:ext uri="{BB962C8B-B14F-4D97-AF65-F5344CB8AC3E}">
        <p14:creationId xmlns:p14="http://schemas.microsoft.com/office/powerpoint/2010/main" val="29165203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a:t>
            </a:r>
          </a:p>
          <a:p>
            <a:r>
              <a:rPr lang="vi-VN" sz="2800" smtClean="0"/>
              <a:t>{</a:t>
            </a:r>
          </a:p>
          <a:p>
            <a:r>
              <a:rPr lang="vi-VN" sz="2800" smtClean="0"/>
              <a:t>	</a:t>
            </a:r>
            <a:r>
              <a:rPr lang="en-US" sz="2800" smtClean="0"/>
              <a:t>byte</a:t>
            </a:r>
            <a:r>
              <a:rPr lang="vi-VN" sz="2800" smtClean="0"/>
              <a:t>		</a:t>
            </a:r>
            <a:r>
              <a:rPr lang="en-US" sz="2800" smtClean="0"/>
              <a:t>SSH_MSG_CHANNEL_OPEN</a:t>
            </a:r>
            <a:r>
              <a:rPr lang="vi-VN" sz="2800" smtClean="0"/>
              <a:t> (90)</a:t>
            </a:r>
            <a:endParaRPr lang="en-US" sz="2800"/>
          </a:p>
          <a:p>
            <a:r>
              <a:rPr lang="vi-VN" sz="2800" smtClean="0"/>
              <a:t>	</a:t>
            </a:r>
            <a:r>
              <a:rPr lang="en-US" sz="2800" smtClean="0"/>
              <a:t>string</a:t>
            </a:r>
            <a:r>
              <a:rPr lang="vi-VN" sz="2800" smtClean="0"/>
              <a:t>		</a:t>
            </a:r>
            <a:r>
              <a:rPr lang="en-US" sz="2800" smtClean="0"/>
              <a:t>channel </a:t>
            </a:r>
            <a:r>
              <a:rPr lang="en-US" sz="2800"/>
              <a:t>type</a:t>
            </a:r>
          </a:p>
          <a:p>
            <a:r>
              <a:rPr lang="vi-VN" sz="2800" smtClean="0"/>
              <a:t>	</a:t>
            </a:r>
            <a:r>
              <a:rPr lang="en-US" sz="2800" smtClean="0"/>
              <a:t>uint32</a:t>
            </a:r>
            <a:r>
              <a:rPr lang="vi-VN" sz="2800" smtClean="0"/>
              <a:t>		</a:t>
            </a:r>
            <a:r>
              <a:rPr lang="en-US" sz="2800" smtClean="0"/>
              <a:t>sender </a:t>
            </a:r>
            <a:r>
              <a:rPr lang="en-US" sz="2800"/>
              <a:t>channel</a:t>
            </a:r>
          </a:p>
          <a:p>
            <a:r>
              <a:rPr lang="vi-VN" sz="2800" smtClean="0"/>
              <a:t>	</a:t>
            </a:r>
            <a:r>
              <a:rPr lang="en-US" sz="2800" smtClean="0"/>
              <a:t>uint32</a:t>
            </a:r>
            <a:r>
              <a:rPr lang="vi-VN" sz="2800" smtClean="0"/>
              <a:t>		</a:t>
            </a:r>
            <a:r>
              <a:rPr lang="en-US" sz="2800" smtClean="0"/>
              <a:t>initial </a:t>
            </a:r>
            <a:r>
              <a:rPr lang="en-US" sz="2800"/>
              <a:t>window size</a:t>
            </a:r>
          </a:p>
          <a:p>
            <a:r>
              <a:rPr lang="vi-VN" sz="2800" smtClean="0"/>
              <a:t>	</a:t>
            </a:r>
            <a:r>
              <a:rPr lang="en-US" sz="2800" smtClean="0"/>
              <a:t>uint32</a:t>
            </a:r>
            <a:r>
              <a:rPr lang="en-US" sz="2800"/>
              <a:t>	</a:t>
            </a:r>
            <a:r>
              <a:rPr lang="vi-VN" sz="2800" smtClean="0"/>
              <a:t>	</a:t>
            </a:r>
            <a:r>
              <a:rPr lang="en-US" sz="2800" smtClean="0"/>
              <a:t>maximum </a:t>
            </a:r>
            <a:r>
              <a:rPr lang="en-US" sz="2800"/>
              <a:t>packet size</a:t>
            </a:r>
          </a:p>
          <a:p>
            <a:r>
              <a:rPr lang="vi-VN" sz="2800" smtClean="0"/>
              <a:t>	</a:t>
            </a:r>
            <a:r>
              <a:rPr lang="en-US" sz="2800" smtClean="0"/>
              <a:t>....</a:t>
            </a:r>
            <a:r>
              <a:rPr lang="en-US" sz="2800"/>
              <a:t>	</a:t>
            </a:r>
            <a:r>
              <a:rPr lang="vi-VN" sz="2800" smtClean="0"/>
              <a:t>		</a:t>
            </a:r>
            <a:r>
              <a:rPr lang="en-US" sz="2800" smtClean="0"/>
              <a:t>channel </a:t>
            </a:r>
            <a:r>
              <a:rPr lang="en-US" sz="2800"/>
              <a:t>type specific data </a:t>
            </a:r>
            <a:r>
              <a:rPr lang="en-US" sz="2800" smtClean="0"/>
              <a:t>follow</a:t>
            </a:r>
            <a:endParaRPr lang="vi-VN" sz="2800" smtClean="0"/>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75</a:t>
            </a:fld>
            <a:endParaRPr lang="ru-RU" dirty="0"/>
          </a:p>
        </p:txBody>
      </p:sp>
    </p:spTree>
    <p:extLst>
      <p:ext uri="{BB962C8B-B14F-4D97-AF65-F5344CB8AC3E}">
        <p14:creationId xmlns:p14="http://schemas.microsoft.com/office/powerpoint/2010/main" val="9425492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a:t>
            </a:r>
          </a:p>
          <a:p>
            <a:r>
              <a:rPr lang="vi-VN" sz="2800" smtClean="0"/>
              <a:t>{</a:t>
            </a:r>
          </a:p>
          <a:p>
            <a:r>
              <a:rPr lang="vi-VN" sz="2800" smtClean="0"/>
              <a:t>	</a:t>
            </a:r>
            <a:r>
              <a:rPr lang="en-US" sz="2800" smtClean="0"/>
              <a:t>byte</a:t>
            </a:r>
            <a:r>
              <a:rPr lang="vi-VN" sz="2800" smtClean="0"/>
              <a:t>		</a:t>
            </a:r>
            <a:r>
              <a:rPr lang="en-US" sz="2800" smtClean="0"/>
              <a:t>SSH_MSG_CHANNEL_OPEN</a:t>
            </a:r>
            <a:r>
              <a:rPr lang="vi-VN" sz="2800" smtClean="0"/>
              <a:t> (90)</a:t>
            </a:r>
            <a:endParaRPr lang="en-US" sz="2800"/>
          </a:p>
          <a:p>
            <a:r>
              <a:rPr lang="vi-VN" sz="2800" smtClean="0"/>
              <a:t>	</a:t>
            </a:r>
            <a:r>
              <a:rPr lang="en-US" sz="2800" smtClean="0"/>
              <a:t>string</a:t>
            </a:r>
            <a:r>
              <a:rPr lang="vi-VN" sz="2800" smtClean="0"/>
              <a:t>		</a:t>
            </a:r>
            <a:r>
              <a:rPr lang="en-US" sz="2800" smtClean="0"/>
              <a:t>channel </a:t>
            </a:r>
            <a:r>
              <a:rPr lang="en-US" sz="2800"/>
              <a:t>type</a:t>
            </a:r>
          </a:p>
          <a:p>
            <a:r>
              <a:rPr lang="vi-VN" sz="2800" smtClean="0"/>
              <a:t>	</a:t>
            </a:r>
            <a:r>
              <a:rPr lang="en-US" sz="2800" smtClean="0"/>
              <a:t>uint32</a:t>
            </a:r>
            <a:r>
              <a:rPr lang="vi-VN" sz="2800" smtClean="0"/>
              <a:t>		</a:t>
            </a:r>
            <a:r>
              <a:rPr lang="en-US" sz="2800" smtClean="0"/>
              <a:t>sender </a:t>
            </a:r>
            <a:r>
              <a:rPr lang="en-US" sz="2800"/>
              <a:t>channel</a:t>
            </a:r>
          </a:p>
          <a:p>
            <a:r>
              <a:rPr lang="vi-VN" sz="2800" smtClean="0"/>
              <a:t>	</a:t>
            </a:r>
            <a:r>
              <a:rPr lang="en-US" sz="2800" smtClean="0"/>
              <a:t>uint32</a:t>
            </a:r>
            <a:r>
              <a:rPr lang="vi-VN" sz="2800" smtClean="0"/>
              <a:t>		</a:t>
            </a:r>
            <a:r>
              <a:rPr lang="en-US" sz="2800" smtClean="0"/>
              <a:t>initial </a:t>
            </a:r>
            <a:r>
              <a:rPr lang="en-US" sz="2800"/>
              <a:t>window size</a:t>
            </a:r>
          </a:p>
          <a:p>
            <a:r>
              <a:rPr lang="vi-VN" sz="2800" smtClean="0"/>
              <a:t>	</a:t>
            </a:r>
            <a:r>
              <a:rPr lang="en-US" sz="2800" smtClean="0"/>
              <a:t>uint32</a:t>
            </a:r>
            <a:r>
              <a:rPr lang="en-US" sz="2800"/>
              <a:t>	</a:t>
            </a:r>
            <a:r>
              <a:rPr lang="vi-VN" sz="2800" smtClean="0"/>
              <a:t>	</a:t>
            </a:r>
            <a:r>
              <a:rPr lang="en-US" sz="2800" smtClean="0"/>
              <a:t>maximum </a:t>
            </a:r>
            <a:r>
              <a:rPr lang="en-US" sz="2800"/>
              <a:t>packet size</a:t>
            </a:r>
          </a:p>
          <a:p>
            <a:r>
              <a:rPr lang="vi-VN" sz="2800" smtClean="0"/>
              <a:t>	</a:t>
            </a:r>
            <a:r>
              <a:rPr lang="en-US" sz="2800" smtClean="0"/>
              <a:t>....</a:t>
            </a:r>
            <a:r>
              <a:rPr lang="en-US" sz="2800"/>
              <a:t>	</a:t>
            </a:r>
            <a:r>
              <a:rPr lang="vi-VN" sz="2800" smtClean="0"/>
              <a:t>		</a:t>
            </a:r>
            <a:r>
              <a:rPr lang="en-US" sz="2800" smtClean="0"/>
              <a:t>channel </a:t>
            </a:r>
            <a:r>
              <a:rPr lang="en-US" sz="2800"/>
              <a:t>type specific data </a:t>
            </a:r>
            <a:r>
              <a:rPr lang="en-US" sz="2800" smtClean="0"/>
              <a:t>follow</a:t>
            </a:r>
            <a:endParaRPr lang="vi-VN" sz="2800" smtClean="0"/>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76</a:t>
            </a:fld>
            <a:endParaRPr lang="ru-RU" dirty="0"/>
          </a:p>
        </p:txBody>
      </p:sp>
      <p:sp>
        <p:nvSpPr>
          <p:cNvPr id="6" name="Rounded Rectangular Callout 5"/>
          <p:cNvSpPr/>
          <p:nvPr/>
        </p:nvSpPr>
        <p:spPr>
          <a:xfrm>
            <a:off x="152400" y="4191000"/>
            <a:ext cx="8839200" cy="2663800"/>
          </a:xfrm>
          <a:prstGeom prst="wedgeRoundRectCallout">
            <a:avLst>
              <a:gd name="adj1" fmla="val -25367"/>
              <a:gd name="adj2" fmla="val -11743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457200" indent="-457200">
              <a:spcBef>
                <a:spcPts val="600"/>
              </a:spcBef>
              <a:spcAft>
                <a:spcPts val="600"/>
              </a:spcAft>
              <a:buFont typeface="Wingdings" panose="05000000000000000000" pitchFamily="2" charset="2"/>
              <a:buChar char="q"/>
            </a:pPr>
            <a:r>
              <a:rPr lang="vi-VN" sz="3200" smtClean="0"/>
              <a:t>"session": thực thi ứng dụng từ xa</a:t>
            </a:r>
          </a:p>
          <a:p>
            <a:pPr marL="457200" indent="-457200">
              <a:spcBef>
                <a:spcPts val="600"/>
              </a:spcBef>
              <a:spcAft>
                <a:spcPts val="600"/>
              </a:spcAft>
              <a:buFont typeface="Wingdings" panose="05000000000000000000" pitchFamily="2" charset="2"/>
              <a:buChar char="q"/>
            </a:pPr>
            <a:r>
              <a:rPr lang="vi-VN" sz="3200" smtClean="0"/>
              <a:t>"x11": X Window System</a:t>
            </a:r>
          </a:p>
          <a:p>
            <a:pPr marL="457200" indent="-457200">
              <a:spcBef>
                <a:spcPts val="600"/>
              </a:spcBef>
              <a:spcAft>
                <a:spcPts val="600"/>
              </a:spcAft>
              <a:buFont typeface="Wingdings" panose="05000000000000000000" pitchFamily="2" charset="2"/>
              <a:buChar char="q"/>
            </a:pPr>
            <a:r>
              <a:rPr lang="vi-VN" sz="3200" smtClean="0"/>
              <a:t>"forwarded-tcpip": Remote Port Forwarding</a:t>
            </a:r>
          </a:p>
          <a:p>
            <a:pPr marL="457200" indent="-457200">
              <a:spcBef>
                <a:spcPts val="600"/>
              </a:spcBef>
              <a:spcAft>
                <a:spcPts val="600"/>
              </a:spcAft>
              <a:buFont typeface="Wingdings" panose="05000000000000000000" pitchFamily="2" charset="2"/>
              <a:buChar char="q"/>
            </a:pPr>
            <a:r>
              <a:rPr lang="vi-VN" sz="3200" smtClean="0"/>
              <a:t>"direct-tcpip": Local Port Forwarding</a:t>
            </a:r>
            <a:endParaRPr lang="en-US" sz="3200"/>
          </a:p>
        </p:txBody>
      </p:sp>
    </p:spTree>
    <p:extLst>
      <p:ext uri="{BB962C8B-B14F-4D97-AF65-F5344CB8AC3E}">
        <p14:creationId xmlns:p14="http://schemas.microsoft.com/office/powerpoint/2010/main" val="7694151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a:t>
            </a:r>
          </a:p>
          <a:p>
            <a:r>
              <a:rPr lang="vi-VN" sz="2800" smtClean="0"/>
              <a:t>{</a:t>
            </a:r>
          </a:p>
          <a:p>
            <a:r>
              <a:rPr lang="vi-VN" sz="2800" smtClean="0"/>
              <a:t>	</a:t>
            </a:r>
            <a:r>
              <a:rPr lang="en-US" sz="2800" smtClean="0"/>
              <a:t>byte</a:t>
            </a:r>
            <a:r>
              <a:rPr lang="vi-VN" sz="2800" smtClean="0"/>
              <a:t>		</a:t>
            </a:r>
            <a:r>
              <a:rPr lang="en-US" sz="2800" smtClean="0"/>
              <a:t>SSH_MSG_CHANNEL_OPEN</a:t>
            </a:r>
            <a:r>
              <a:rPr lang="vi-VN" sz="2800" smtClean="0"/>
              <a:t> (90)</a:t>
            </a:r>
            <a:endParaRPr lang="en-US" sz="2800"/>
          </a:p>
          <a:p>
            <a:r>
              <a:rPr lang="vi-VN" sz="2800" smtClean="0"/>
              <a:t>	</a:t>
            </a:r>
            <a:r>
              <a:rPr lang="en-US" sz="2800" smtClean="0"/>
              <a:t>string</a:t>
            </a:r>
            <a:r>
              <a:rPr lang="vi-VN" sz="2800" smtClean="0"/>
              <a:t>		</a:t>
            </a:r>
            <a:r>
              <a:rPr lang="en-US" sz="2800" smtClean="0"/>
              <a:t>channel </a:t>
            </a:r>
            <a:r>
              <a:rPr lang="en-US" sz="2800"/>
              <a:t>type</a:t>
            </a:r>
          </a:p>
          <a:p>
            <a:r>
              <a:rPr lang="vi-VN" sz="2800" smtClean="0"/>
              <a:t>	</a:t>
            </a:r>
            <a:r>
              <a:rPr lang="en-US" sz="2800" smtClean="0"/>
              <a:t>uint32</a:t>
            </a:r>
            <a:r>
              <a:rPr lang="vi-VN" sz="2800" smtClean="0"/>
              <a:t>		</a:t>
            </a:r>
            <a:r>
              <a:rPr lang="en-US" sz="2800" smtClean="0"/>
              <a:t>sender </a:t>
            </a:r>
            <a:r>
              <a:rPr lang="en-US" sz="2800"/>
              <a:t>channel</a:t>
            </a:r>
          </a:p>
          <a:p>
            <a:r>
              <a:rPr lang="vi-VN" sz="2800" smtClean="0"/>
              <a:t>	</a:t>
            </a:r>
            <a:r>
              <a:rPr lang="en-US" sz="2800" smtClean="0"/>
              <a:t>uint32</a:t>
            </a:r>
            <a:r>
              <a:rPr lang="vi-VN" sz="2800" smtClean="0"/>
              <a:t>		</a:t>
            </a:r>
            <a:r>
              <a:rPr lang="en-US" sz="2800" smtClean="0"/>
              <a:t>initial </a:t>
            </a:r>
            <a:r>
              <a:rPr lang="en-US" sz="2800"/>
              <a:t>window size</a:t>
            </a:r>
          </a:p>
          <a:p>
            <a:r>
              <a:rPr lang="vi-VN" sz="2800" smtClean="0"/>
              <a:t>	</a:t>
            </a:r>
            <a:r>
              <a:rPr lang="en-US" sz="2800" smtClean="0"/>
              <a:t>uint32</a:t>
            </a:r>
            <a:r>
              <a:rPr lang="en-US" sz="2800"/>
              <a:t>	</a:t>
            </a:r>
            <a:r>
              <a:rPr lang="vi-VN" sz="2800" smtClean="0"/>
              <a:t>	</a:t>
            </a:r>
            <a:r>
              <a:rPr lang="en-US" sz="2800" smtClean="0"/>
              <a:t>maximum </a:t>
            </a:r>
            <a:r>
              <a:rPr lang="en-US" sz="2800"/>
              <a:t>packet size</a:t>
            </a:r>
          </a:p>
          <a:p>
            <a:r>
              <a:rPr lang="vi-VN" sz="2800" smtClean="0"/>
              <a:t>	</a:t>
            </a:r>
            <a:r>
              <a:rPr lang="en-US" sz="2800" smtClean="0"/>
              <a:t>....</a:t>
            </a:r>
            <a:r>
              <a:rPr lang="en-US" sz="2800"/>
              <a:t>	</a:t>
            </a:r>
            <a:r>
              <a:rPr lang="vi-VN" sz="2800" smtClean="0"/>
              <a:t>		</a:t>
            </a:r>
            <a:r>
              <a:rPr lang="en-US" sz="2800" smtClean="0"/>
              <a:t>channel </a:t>
            </a:r>
            <a:r>
              <a:rPr lang="en-US" sz="2800"/>
              <a:t>type specific data </a:t>
            </a:r>
            <a:r>
              <a:rPr lang="en-US" sz="2800" smtClean="0"/>
              <a:t>follow</a:t>
            </a:r>
            <a:endParaRPr lang="vi-VN" sz="2800" smtClean="0"/>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77</a:t>
            </a:fld>
            <a:endParaRPr lang="ru-RU" dirty="0"/>
          </a:p>
        </p:txBody>
      </p:sp>
      <p:sp>
        <p:nvSpPr>
          <p:cNvPr id="6" name="Rounded Rectangular Callout 5"/>
          <p:cNvSpPr/>
          <p:nvPr/>
        </p:nvSpPr>
        <p:spPr>
          <a:xfrm>
            <a:off x="152400" y="4191000"/>
            <a:ext cx="8839200" cy="2663800"/>
          </a:xfrm>
          <a:prstGeom prst="wedgeRoundRectCallout">
            <a:avLst>
              <a:gd name="adj1" fmla="val -23683"/>
              <a:gd name="adj2" fmla="val -10067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spcBef>
                <a:spcPts val="600"/>
              </a:spcBef>
              <a:spcAft>
                <a:spcPts val="600"/>
              </a:spcAft>
            </a:pPr>
            <a:r>
              <a:rPr lang="en-US" sz="3200" smtClean="0"/>
              <a:t>Số hiệu kênh đối với </a:t>
            </a:r>
            <a:r>
              <a:rPr lang="en-US" sz="3200" b="1" smtClean="0"/>
              <a:t>sender</a:t>
            </a:r>
            <a:r>
              <a:rPr lang="en-US" sz="3200" smtClean="0"/>
              <a:t> của thông điệp này.</a:t>
            </a:r>
          </a:p>
          <a:p>
            <a:pPr>
              <a:spcBef>
                <a:spcPts val="600"/>
              </a:spcBef>
              <a:spcAft>
                <a:spcPts val="600"/>
              </a:spcAft>
            </a:pPr>
            <a:r>
              <a:rPr lang="en-US" sz="3200" smtClean="0"/>
              <a:t>Hai bên có thể sử dụng hai số hiệu khác nhau để tham chiếu đến cùng một kênh.</a:t>
            </a:r>
            <a:endParaRPr lang="en-US" sz="3200"/>
          </a:p>
        </p:txBody>
      </p:sp>
    </p:spTree>
    <p:extLst>
      <p:ext uri="{BB962C8B-B14F-4D97-AF65-F5344CB8AC3E}">
        <p14:creationId xmlns:p14="http://schemas.microsoft.com/office/powerpoint/2010/main" val="2471002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a:t>
            </a:r>
          </a:p>
          <a:p>
            <a:r>
              <a:rPr lang="vi-VN" sz="2800" smtClean="0"/>
              <a:t>{</a:t>
            </a:r>
          </a:p>
          <a:p>
            <a:r>
              <a:rPr lang="vi-VN" sz="2800" smtClean="0"/>
              <a:t>	</a:t>
            </a:r>
            <a:r>
              <a:rPr lang="en-US" sz="2800" smtClean="0"/>
              <a:t>byte</a:t>
            </a:r>
            <a:r>
              <a:rPr lang="vi-VN" sz="2800" smtClean="0"/>
              <a:t>		</a:t>
            </a:r>
            <a:r>
              <a:rPr lang="en-US" sz="2800" smtClean="0"/>
              <a:t>SSH_MSG_CHANNEL_OPEN</a:t>
            </a:r>
            <a:r>
              <a:rPr lang="vi-VN" sz="2800" smtClean="0"/>
              <a:t> (90)</a:t>
            </a:r>
            <a:endParaRPr lang="en-US" sz="2800"/>
          </a:p>
          <a:p>
            <a:r>
              <a:rPr lang="vi-VN" sz="2800" smtClean="0"/>
              <a:t>	</a:t>
            </a:r>
            <a:r>
              <a:rPr lang="en-US" sz="2800" smtClean="0"/>
              <a:t>string</a:t>
            </a:r>
            <a:r>
              <a:rPr lang="vi-VN" sz="2800" smtClean="0"/>
              <a:t>		</a:t>
            </a:r>
            <a:r>
              <a:rPr lang="en-US" sz="2800" smtClean="0"/>
              <a:t>channel </a:t>
            </a:r>
            <a:r>
              <a:rPr lang="en-US" sz="2800"/>
              <a:t>type</a:t>
            </a:r>
          </a:p>
          <a:p>
            <a:r>
              <a:rPr lang="vi-VN" sz="2800" smtClean="0"/>
              <a:t>	</a:t>
            </a:r>
            <a:r>
              <a:rPr lang="en-US" sz="2800" smtClean="0"/>
              <a:t>uint32</a:t>
            </a:r>
            <a:r>
              <a:rPr lang="vi-VN" sz="2800" smtClean="0"/>
              <a:t>		</a:t>
            </a:r>
            <a:r>
              <a:rPr lang="en-US" sz="2800" smtClean="0"/>
              <a:t>sender </a:t>
            </a:r>
            <a:r>
              <a:rPr lang="en-US" sz="2800"/>
              <a:t>channel</a:t>
            </a:r>
          </a:p>
          <a:p>
            <a:r>
              <a:rPr lang="vi-VN" sz="2800" smtClean="0"/>
              <a:t>	</a:t>
            </a:r>
            <a:r>
              <a:rPr lang="en-US" sz="2800" smtClean="0"/>
              <a:t>uint32</a:t>
            </a:r>
            <a:r>
              <a:rPr lang="vi-VN" sz="2800" smtClean="0"/>
              <a:t>		</a:t>
            </a:r>
            <a:r>
              <a:rPr lang="en-US" sz="2800" smtClean="0"/>
              <a:t>initial </a:t>
            </a:r>
            <a:r>
              <a:rPr lang="en-US" sz="2800"/>
              <a:t>window size</a:t>
            </a:r>
          </a:p>
          <a:p>
            <a:r>
              <a:rPr lang="vi-VN" sz="2800" smtClean="0"/>
              <a:t>	</a:t>
            </a:r>
            <a:r>
              <a:rPr lang="en-US" sz="2800" smtClean="0"/>
              <a:t>uint32</a:t>
            </a:r>
            <a:r>
              <a:rPr lang="en-US" sz="2800"/>
              <a:t>	</a:t>
            </a:r>
            <a:r>
              <a:rPr lang="vi-VN" sz="2800" smtClean="0"/>
              <a:t>	</a:t>
            </a:r>
            <a:r>
              <a:rPr lang="en-US" sz="2800" smtClean="0"/>
              <a:t>maximum </a:t>
            </a:r>
            <a:r>
              <a:rPr lang="en-US" sz="2800"/>
              <a:t>packet size</a:t>
            </a:r>
          </a:p>
          <a:p>
            <a:r>
              <a:rPr lang="vi-VN" sz="2800" smtClean="0"/>
              <a:t>	</a:t>
            </a:r>
            <a:r>
              <a:rPr lang="en-US" sz="2800" smtClean="0"/>
              <a:t>....</a:t>
            </a:r>
            <a:r>
              <a:rPr lang="en-US" sz="2800"/>
              <a:t>	</a:t>
            </a:r>
            <a:r>
              <a:rPr lang="vi-VN" sz="2800" smtClean="0"/>
              <a:t>		</a:t>
            </a:r>
            <a:r>
              <a:rPr lang="en-US" sz="2800" smtClean="0"/>
              <a:t>channel </a:t>
            </a:r>
            <a:r>
              <a:rPr lang="en-US" sz="2800"/>
              <a:t>type specific data </a:t>
            </a:r>
            <a:r>
              <a:rPr lang="en-US" sz="2800" smtClean="0"/>
              <a:t>follow</a:t>
            </a:r>
            <a:endParaRPr lang="vi-VN" sz="2800" smtClean="0"/>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78</a:t>
            </a:fld>
            <a:endParaRPr lang="ru-RU" dirty="0"/>
          </a:p>
        </p:txBody>
      </p:sp>
      <p:sp>
        <p:nvSpPr>
          <p:cNvPr id="6" name="Rounded Rectangular Callout 5"/>
          <p:cNvSpPr/>
          <p:nvPr/>
        </p:nvSpPr>
        <p:spPr>
          <a:xfrm>
            <a:off x="152400" y="4191000"/>
            <a:ext cx="8839200" cy="2663800"/>
          </a:xfrm>
          <a:prstGeom prst="wedgeRoundRectCallout">
            <a:avLst>
              <a:gd name="adj1" fmla="val -22961"/>
              <a:gd name="adj2" fmla="val -8630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233363" indent="-233363">
              <a:spcBef>
                <a:spcPts val="600"/>
              </a:spcBef>
              <a:spcAft>
                <a:spcPts val="600"/>
              </a:spcAft>
              <a:buFont typeface="Arial" panose="020B0604020202020204" pitchFamily="34" charset="0"/>
              <a:buChar char="•"/>
            </a:pPr>
            <a:r>
              <a:rPr lang="en-US" sz="3200" smtClean="0"/>
              <a:t>Số byte tối đa được phép gửi cho </a:t>
            </a:r>
            <a:r>
              <a:rPr lang="en-US" sz="3200" b="1" smtClean="0"/>
              <a:t>sender</a:t>
            </a:r>
            <a:r>
              <a:rPr lang="en-US" sz="3200" smtClean="0"/>
              <a:t> của thông điệp này trước khi phải chờ đợi nó (sender của thông điệp này) gửi thông điệp điều chỉnh kích thước cửa sổ</a:t>
            </a:r>
          </a:p>
          <a:p>
            <a:pPr marL="233363" indent="-233363">
              <a:spcBef>
                <a:spcPts val="600"/>
              </a:spcBef>
              <a:spcAft>
                <a:spcPts val="600"/>
              </a:spcAft>
              <a:buFont typeface="Arial" panose="020B0604020202020204" pitchFamily="34" charset="0"/>
              <a:buChar char="•"/>
            </a:pPr>
            <a:r>
              <a:rPr lang="en-US" sz="3200" smtClean="0"/>
              <a:t>Mỗi bên tự quyết định giá trị này</a:t>
            </a:r>
            <a:endParaRPr lang="en-US" sz="3200"/>
          </a:p>
        </p:txBody>
      </p:sp>
    </p:spTree>
    <p:extLst>
      <p:ext uri="{BB962C8B-B14F-4D97-AF65-F5344CB8AC3E}">
        <p14:creationId xmlns:p14="http://schemas.microsoft.com/office/powerpoint/2010/main" val="1364486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ChannelOpenConfirmation</a:t>
            </a:r>
          </a:p>
          <a:p>
            <a:r>
              <a:rPr lang="vi-VN" sz="2800" smtClean="0"/>
              <a:t>{</a:t>
            </a:r>
          </a:p>
          <a:p>
            <a:r>
              <a:rPr lang="vi-VN" sz="2800" smtClean="0"/>
              <a:t>	byte</a:t>
            </a:r>
            <a:r>
              <a:rPr lang="vi-VN" sz="2800"/>
              <a:t>	</a:t>
            </a:r>
            <a:r>
              <a:rPr lang="vi-VN" sz="2800" smtClean="0"/>
              <a:t>	SSH_MSG_CHANNEL_OPEN_CONFIRMATION(91)</a:t>
            </a:r>
            <a:endParaRPr lang="vi-VN" sz="2800"/>
          </a:p>
          <a:p>
            <a:r>
              <a:rPr lang="vi-VN" sz="2800" smtClean="0"/>
              <a:t>	uint32	</a:t>
            </a:r>
            <a:r>
              <a:rPr lang="vi-VN" sz="2800"/>
              <a:t>	recipient channel</a:t>
            </a:r>
          </a:p>
          <a:p>
            <a:r>
              <a:rPr lang="vi-VN" sz="2800" smtClean="0"/>
              <a:t>	uint32</a:t>
            </a:r>
            <a:r>
              <a:rPr lang="vi-VN" sz="2800"/>
              <a:t>	</a:t>
            </a:r>
            <a:r>
              <a:rPr lang="vi-VN" sz="2800" smtClean="0"/>
              <a:t>	sender </a:t>
            </a:r>
            <a:r>
              <a:rPr lang="vi-VN" sz="2800"/>
              <a:t>channel</a:t>
            </a:r>
          </a:p>
          <a:p>
            <a:r>
              <a:rPr lang="vi-VN" sz="2800" smtClean="0"/>
              <a:t>	uint32	</a:t>
            </a:r>
            <a:r>
              <a:rPr lang="vi-VN" sz="2800"/>
              <a:t>	initial window size</a:t>
            </a:r>
          </a:p>
          <a:p>
            <a:r>
              <a:rPr lang="vi-VN" sz="2800" smtClean="0"/>
              <a:t>	uint32	</a:t>
            </a:r>
            <a:r>
              <a:rPr lang="vi-VN" sz="2800"/>
              <a:t>	maximum packet size</a:t>
            </a:r>
          </a:p>
          <a:p>
            <a:r>
              <a:rPr lang="vi-VN" sz="2800" smtClean="0"/>
              <a:t>	....</a:t>
            </a:r>
            <a:r>
              <a:rPr lang="vi-VN" sz="2800"/>
              <a:t>	</a:t>
            </a:r>
            <a:r>
              <a:rPr lang="vi-VN" sz="2800" smtClean="0"/>
              <a:t>		channel </a:t>
            </a:r>
            <a:r>
              <a:rPr lang="vi-VN" sz="2800"/>
              <a:t>type specific data </a:t>
            </a:r>
            <a:r>
              <a:rPr lang="vi-VN" sz="2800" smtClean="0"/>
              <a:t>follows</a:t>
            </a:r>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79</a:t>
            </a:fld>
            <a:endParaRPr lang="ru-RU" dirty="0"/>
          </a:p>
        </p:txBody>
      </p:sp>
    </p:spTree>
    <p:extLst>
      <p:ext uri="{BB962C8B-B14F-4D97-AF65-F5344CB8AC3E}">
        <p14:creationId xmlns:p14="http://schemas.microsoft.com/office/powerpoint/2010/main" val="33533133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1409126859"/>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8</a:t>
            </a:fld>
            <a:endParaRPr lang="ru-RU" dirty="0"/>
          </a:p>
        </p:txBody>
      </p:sp>
    </p:spTree>
    <p:extLst>
      <p:ext uri="{BB962C8B-B14F-4D97-AF65-F5344CB8AC3E}">
        <p14:creationId xmlns:p14="http://schemas.microsoft.com/office/powerpoint/2010/main" val="40742316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ChannelOpenConfirmation</a:t>
            </a:r>
          </a:p>
          <a:p>
            <a:r>
              <a:rPr lang="vi-VN" sz="2800" smtClean="0"/>
              <a:t>{</a:t>
            </a:r>
          </a:p>
          <a:p>
            <a:r>
              <a:rPr lang="vi-VN" sz="2800" smtClean="0"/>
              <a:t>	byte</a:t>
            </a:r>
            <a:r>
              <a:rPr lang="vi-VN" sz="2800"/>
              <a:t>	</a:t>
            </a:r>
            <a:r>
              <a:rPr lang="vi-VN" sz="2800" smtClean="0"/>
              <a:t>	SSH_MSG_CHANNEL_OPEN_CONFIRMATION(91)</a:t>
            </a:r>
            <a:endParaRPr lang="vi-VN" sz="2800"/>
          </a:p>
          <a:p>
            <a:r>
              <a:rPr lang="vi-VN" sz="2800" smtClean="0"/>
              <a:t>	uint32	</a:t>
            </a:r>
            <a:r>
              <a:rPr lang="vi-VN" sz="2800"/>
              <a:t>	recipient channel</a:t>
            </a:r>
          </a:p>
          <a:p>
            <a:r>
              <a:rPr lang="vi-VN" sz="2800" smtClean="0"/>
              <a:t>	uint32</a:t>
            </a:r>
            <a:r>
              <a:rPr lang="vi-VN" sz="2800"/>
              <a:t>	</a:t>
            </a:r>
            <a:r>
              <a:rPr lang="vi-VN" sz="2800" smtClean="0"/>
              <a:t>	sender </a:t>
            </a:r>
            <a:r>
              <a:rPr lang="vi-VN" sz="2800"/>
              <a:t>channel</a:t>
            </a:r>
          </a:p>
          <a:p>
            <a:r>
              <a:rPr lang="vi-VN" sz="2800" smtClean="0"/>
              <a:t>	uint32	</a:t>
            </a:r>
            <a:r>
              <a:rPr lang="vi-VN" sz="2800"/>
              <a:t>	initial window size</a:t>
            </a:r>
          </a:p>
          <a:p>
            <a:r>
              <a:rPr lang="vi-VN" sz="2800" smtClean="0"/>
              <a:t>	uint32	</a:t>
            </a:r>
            <a:r>
              <a:rPr lang="vi-VN" sz="2800"/>
              <a:t>	maximum packet size</a:t>
            </a:r>
          </a:p>
          <a:p>
            <a:r>
              <a:rPr lang="vi-VN" sz="2800" smtClean="0"/>
              <a:t>	....</a:t>
            </a:r>
            <a:r>
              <a:rPr lang="vi-VN" sz="2800"/>
              <a:t>	</a:t>
            </a:r>
            <a:r>
              <a:rPr lang="vi-VN" sz="2800" smtClean="0"/>
              <a:t>		channel </a:t>
            </a:r>
            <a:r>
              <a:rPr lang="vi-VN" sz="2800"/>
              <a:t>type specific data </a:t>
            </a:r>
            <a:r>
              <a:rPr lang="vi-VN" sz="2800" smtClean="0"/>
              <a:t>follows</a:t>
            </a:r>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80</a:t>
            </a:fld>
            <a:endParaRPr lang="ru-RU" dirty="0"/>
          </a:p>
        </p:txBody>
      </p:sp>
      <p:sp>
        <p:nvSpPr>
          <p:cNvPr id="6" name="Rounded Rectangular Callout 5"/>
          <p:cNvSpPr/>
          <p:nvPr/>
        </p:nvSpPr>
        <p:spPr>
          <a:xfrm>
            <a:off x="152400" y="4191000"/>
            <a:ext cx="8839200" cy="2663800"/>
          </a:xfrm>
          <a:prstGeom prst="wedgeRoundRectCallout">
            <a:avLst>
              <a:gd name="adj1" fmla="val -20556"/>
              <a:gd name="adj2" fmla="val -11823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spcBef>
                <a:spcPts val="600"/>
              </a:spcBef>
              <a:spcAft>
                <a:spcPts val="600"/>
              </a:spcAft>
            </a:pPr>
            <a:r>
              <a:rPr lang="en-US" sz="3200" smtClean="0"/>
              <a:t>Số hiệu kênh đối với </a:t>
            </a:r>
            <a:r>
              <a:rPr lang="en-US" sz="3200" b="1" smtClean="0"/>
              <a:t>receiver</a:t>
            </a:r>
            <a:r>
              <a:rPr lang="en-US" sz="3200" smtClean="0"/>
              <a:t> của thông điệp này (tức là </a:t>
            </a:r>
            <a:r>
              <a:rPr lang="en-US" sz="3200" b="1" smtClean="0"/>
              <a:t>sender</a:t>
            </a:r>
            <a:r>
              <a:rPr lang="en-US" sz="3200" smtClean="0"/>
              <a:t> của thông điệp ChannelOpen)</a:t>
            </a:r>
            <a:endParaRPr lang="en-US" sz="3200"/>
          </a:p>
        </p:txBody>
      </p:sp>
    </p:spTree>
    <p:extLst>
      <p:ext uri="{BB962C8B-B14F-4D97-AF65-F5344CB8AC3E}">
        <p14:creationId xmlns:p14="http://schemas.microsoft.com/office/powerpoint/2010/main" val="4057819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ChannelOpenConfirmation</a:t>
            </a:r>
          </a:p>
          <a:p>
            <a:r>
              <a:rPr lang="vi-VN" sz="2800" smtClean="0"/>
              <a:t>{</a:t>
            </a:r>
          </a:p>
          <a:p>
            <a:r>
              <a:rPr lang="vi-VN" sz="2800" smtClean="0"/>
              <a:t>	byte</a:t>
            </a:r>
            <a:r>
              <a:rPr lang="vi-VN" sz="2800"/>
              <a:t>	</a:t>
            </a:r>
            <a:r>
              <a:rPr lang="vi-VN" sz="2800" smtClean="0"/>
              <a:t>	SSH_MSG_CHANNEL_OPEN_CONFIRMATION(91)</a:t>
            </a:r>
            <a:endParaRPr lang="vi-VN" sz="2800"/>
          </a:p>
          <a:p>
            <a:r>
              <a:rPr lang="vi-VN" sz="2800" smtClean="0"/>
              <a:t>	uint32	</a:t>
            </a:r>
            <a:r>
              <a:rPr lang="vi-VN" sz="2800"/>
              <a:t>	recipient channel</a:t>
            </a:r>
          </a:p>
          <a:p>
            <a:r>
              <a:rPr lang="vi-VN" sz="2800" smtClean="0"/>
              <a:t>	uint32</a:t>
            </a:r>
            <a:r>
              <a:rPr lang="vi-VN" sz="2800"/>
              <a:t>	</a:t>
            </a:r>
            <a:r>
              <a:rPr lang="vi-VN" sz="2800" smtClean="0"/>
              <a:t>	sender </a:t>
            </a:r>
            <a:r>
              <a:rPr lang="vi-VN" sz="2800"/>
              <a:t>channel</a:t>
            </a:r>
          </a:p>
          <a:p>
            <a:r>
              <a:rPr lang="vi-VN" sz="2800" smtClean="0"/>
              <a:t>	uint32	</a:t>
            </a:r>
            <a:r>
              <a:rPr lang="vi-VN" sz="2800"/>
              <a:t>	initial window size</a:t>
            </a:r>
          </a:p>
          <a:p>
            <a:r>
              <a:rPr lang="vi-VN" sz="2800" smtClean="0"/>
              <a:t>	uint32	</a:t>
            </a:r>
            <a:r>
              <a:rPr lang="vi-VN" sz="2800"/>
              <a:t>	maximum packet size</a:t>
            </a:r>
          </a:p>
          <a:p>
            <a:r>
              <a:rPr lang="vi-VN" sz="2800" smtClean="0"/>
              <a:t>	....</a:t>
            </a:r>
            <a:r>
              <a:rPr lang="vi-VN" sz="2800"/>
              <a:t>	</a:t>
            </a:r>
            <a:r>
              <a:rPr lang="vi-VN" sz="2800" smtClean="0"/>
              <a:t>		channel </a:t>
            </a:r>
            <a:r>
              <a:rPr lang="vi-VN" sz="2800"/>
              <a:t>type specific data </a:t>
            </a:r>
            <a:r>
              <a:rPr lang="vi-VN" sz="2800" smtClean="0"/>
              <a:t>follows</a:t>
            </a:r>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81</a:t>
            </a:fld>
            <a:endParaRPr lang="ru-RU" dirty="0"/>
          </a:p>
        </p:txBody>
      </p:sp>
      <p:sp>
        <p:nvSpPr>
          <p:cNvPr id="6" name="Rounded Rectangular Callout 5"/>
          <p:cNvSpPr/>
          <p:nvPr/>
        </p:nvSpPr>
        <p:spPr>
          <a:xfrm>
            <a:off x="152400" y="4191000"/>
            <a:ext cx="8839200" cy="2663800"/>
          </a:xfrm>
          <a:prstGeom prst="wedgeRoundRectCallout">
            <a:avLst>
              <a:gd name="adj1" fmla="val -22962"/>
              <a:gd name="adj2" fmla="val -10067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spcBef>
                <a:spcPts val="600"/>
              </a:spcBef>
              <a:spcAft>
                <a:spcPts val="600"/>
              </a:spcAft>
            </a:pPr>
            <a:r>
              <a:rPr lang="en-US" sz="3200" smtClean="0"/>
              <a:t>Số hiệu kênh đối với </a:t>
            </a:r>
            <a:r>
              <a:rPr lang="en-US" sz="3200" b="1" smtClean="0"/>
              <a:t>sender</a:t>
            </a:r>
            <a:r>
              <a:rPr lang="en-US" sz="3200" smtClean="0"/>
              <a:t> của thông điệp này</a:t>
            </a:r>
            <a:endParaRPr lang="en-US" sz="3200"/>
          </a:p>
        </p:txBody>
      </p:sp>
    </p:spTree>
    <p:extLst>
      <p:ext uri="{BB962C8B-B14F-4D97-AF65-F5344CB8AC3E}">
        <p14:creationId xmlns:p14="http://schemas.microsoft.com/office/powerpoint/2010/main" val="3529927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425249857"/>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82</a:t>
            </a:fld>
            <a:endParaRPr lang="ru-RU" dirty="0"/>
          </a:p>
        </p:txBody>
      </p:sp>
    </p:spTree>
    <p:extLst>
      <p:ext uri="{BB962C8B-B14F-4D97-AF65-F5344CB8AC3E}">
        <p14:creationId xmlns:p14="http://schemas.microsoft.com/office/powerpoint/2010/main" val="3567675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Ý tưởng về Port Forwarding</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83</a:t>
            </a:fld>
            <a:endParaRPr lang="ru-RU" dirty="0"/>
          </a:p>
        </p:txBody>
      </p:sp>
      <p:pic>
        <p:nvPicPr>
          <p:cNvPr id="6" name="Picture 5"/>
          <p:cNvPicPr>
            <a:picLocks noChangeAspect="1"/>
          </p:cNvPicPr>
          <p:nvPr/>
        </p:nvPicPr>
        <p:blipFill>
          <a:blip r:embed="rId3"/>
          <a:stretch>
            <a:fillRect/>
          </a:stretch>
        </p:blipFill>
        <p:spPr>
          <a:xfrm>
            <a:off x="137628" y="830238"/>
            <a:ext cx="8853972" cy="5494362"/>
          </a:xfrm>
          <a:prstGeom prst="rect">
            <a:avLst/>
          </a:prstGeom>
        </p:spPr>
      </p:pic>
    </p:spTree>
    <p:extLst>
      <p:ext uri="{BB962C8B-B14F-4D97-AF65-F5344CB8AC3E}">
        <p14:creationId xmlns:p14="http://schemas.microsoft.com/office/powerpoint/2010/main" val="1268386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just"/>
            <a:r>
              <a:rPr lang="vi-VN"/>
              <a:t>Có 3 loại SSH port forwarding là:</a:t>
            </a:r>
          </a:p>
          <a:p>
            <a:pPr marL="457200" indent="-457200" algn="just">
              <a:buFont typeface="Arial" panose="020B0604020202020204" pitchFamily="34" charset="0"/>
              <a:buChar char="•"/>
            </a:pPr>
            <a:r>
              <a:rPr lang="vi-VN" i="1" smtClean="0">
                <a:solidFill>
                  <a:srgbClr val="0000FF"/>
                </a:solidFill>
              </a:rPr>
              <a:t>Local </a:t>
            </a:r>
            <a:r>
              <a:rPr lang="vi-VN" i="1">
                <a:solidFill>
                  <a:srgbClr val="0000FF"/>
                </a:solidFill>
              </a:rPr>
              <a:t>port forwarding:</a:t>
            </a:r>
            <a:r>
              <a:rPr lang="vi-VN" b="1" i="1"/>
              <a:t> </a:t>
            </a:r>
            <a:r>
              <a:rPr lang="vi-VN"/>
              <a:t>là dạng kết nối từ phía SSH client được chuyển tiếp qua SSH server, rồi đi đến host/server </a:t>
            </a:r>
            <a:r>
              <a:rPr lang="vi-VN" smtClean="0"/>
              <a:t>đích.</a:t>
            </a:r>
            <a:endParaRPr lang="en-US" smtClean="0"/>
          </a:p>
          <a:p>
            <a:pPr marL="457200" indent="-457200" algn="just">
              <a:buFont typeface="Arial" panose="020B0604020202020204" pitchFamily="34" charset="0"/>
              <a:buChar char="•"/>
            </a:pPr>
            <a:r>
              <a:rPr lang="vi-VN" i="1" smtClean="0">
                <a:solidFill>
                  <a:srgbClr val="0000FF"/>
                </a:solidFill>
              </a:rPr>
              <a:t>Remote </a:t>
            </a:r>
            <a:r>
              <a:rPr lang="vi-VN" i="1">
                <a:solidFill>
                  <a:srgbClr val="0000FF"/>
                </a:solidFill>
              </a:rPr>
              <a:t>port forwarding: </a:t>
            </a:r>
            <a:r>
              <a:rPr lang="vi-VN"/>
              <a:t>kết nối từ phía SSH server được chuyển tiếp qua SSH client, rồi đi đến host/server </a:t>
            </a:r>
            <a:r>
              <a:rPr lang="vi-VN" smtClean="0"/>
              <a:t>đích.</a:t>
            </a:r>
            <a:endParaRPr lang="en-US" smtClean="0"/>
          </a:p>
          <a:p>
            <a:pPr marL="457200" indent="-457200" algn="just">
              <a:buFont typeface="Arial" panose="020B0604020202020204" pitchFamily="34" charset="0"/>
              <a:buChar char="•"/>
            </a:pPr>
            <a:r>
              <a:rPr lang="vi-VN" i="1" smtClean="0">
                <a:solidFill>
                  <a:srgbClr val="0000FF"/>
                </a:solidFill>
              </a:rPr>
              <a:t>Dynamic </a:t>
            </a:r>
            <a:r>
              <a:rPr lang="vi-VN" i="1">
                <a:solidFill>
                  <a:srgbClr val="0000FF"/>
                </a:solidFill>
              </a:rPr>
              <a:t>port forwarding:</a:t>
            </a:r>
            <a:r>
              <a:rPr lang="vi-VN"/>
              <a:t> tương tự “local port forwarding”, kết nối từ phía SSH client được chuyển tiếp qua SSH server, rồi đến đích tuỳ ý không định trước.</a:t>
            </a:r>
          </a:p>
        </p:txBody>
      </p:sp>
      <p:sp>
        <p:nvSpPr>
          <p:cNvPr id="3" name="Title 2"/>
          <p:cNvSpPr>
            <a:spLocks noGrp="1"/>
          </p:cNvSpPr>
          <p:nvPr>
            <p:ph type="title"/>
          </p:nvPr>
        </p:nvSpPr>
        <p:spPr/>
        <p:txBody>
          <a:bodyPr/>
          <a:lstStyle/>
          <a:p>
            <a:r>
              <a:rPr lang="en-US" smtClean="0"/>
              <a:t>SSH </a:t>
            </a:r>
            <a:r>
              <a:rPr lang="vi-VN" smtClean="0"/>
              <a:t>Port </a:t>
            </a:r>
            <a:r>
              <a:rPr lang="vi-VN"/>
              <a:t>Forwarding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84</a:t>
            </a:fld>
            <a:endParaRPr lang="ru-RU" dirty="0"/>
          </a:p>
        </p:txBody>
      </p:sp>
    </p:spTree>
    <p:extLst>
      <p:ext uri="{BB962C8B-B14F-4D97-AF65-F5344CB8AC3E}">
        <p14:creationId xmlns:p14="http://schemas.microsoft.com/office/powerpoint/2010/main" val="3643982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vi-VN" sz="3600">
                <a:latin typeface="+mn-lt"/>
              </a:rPr>
              <a:t>Mở kết nối ssh tới ssh server với tuỳ </a:t>
            </a:r>
            <a:r>
              <a:rPr lang="vi-VN" sz="3600" smtClean="0">
                <a:latin typeface="+mn-lt"/>
              </a:rPr>
              <a:t>chọn</a:t>
            </a:r>
            <a:endParaRPr lang="en-US" sz="3600" smtClean="0">
              <a:latin typeface="+mn-lt"/>
            </a:endParaRPr>
          </a:p>
          <a:p>
            <a:r>
              <a:rPr lang="vi-VN" sz="3600" smtClean="0">
                <a:latin typeface="+mn-lt"/>
              </a:rPr>
              <a:t> </a:t>
            </a:r>
            <a:r>
              <a:rPr lang="vi-VN" sz="3600">
                <a:latin typeface="+mn-lt"/>
              </a:rPr>
              <a:t>“-L port:</a:t>
            </a:r>
            <a:r>
              <a:rPr lang="vi-VN" sz="3600" i="1">
                <a:latin typeface="+mn-lt"/>
              </a:rPr>
              <a:t>host:hostport</a:t>
            </a:r>
            <a:r>
              <a:rPr lang="vi-VN" sz="3600">
                <a:latin typeface="+mn-lt"/>
              </a:rPr>
              <a:t>” trong đó</a:t>
            </a:r>
          </a:p>
          <a:p>
            <a:r>
              <a:rPr lang="vi-VN" sz="3600" i="1">
                <a:latin typeface="+mn-lt"/>
              </a:rPr>
              <a:t>port</a:t>
            </a:r>
            <a:r>
              <a:rPr lang="vi-VN" sz="3600">
                <a:latin typeface="+mn-lt"/>
              </a:rPr>
              <a:t> là cổng ở phía ssh client được chỉ định để mở socket.</a:t>
            </a:r>
          </a:p>
          <a:p>
            <a:r>
              <a:rPr lang="vi-VN" sz="3600" i="1">
                <a:latin typeface="+mn-lt"/>
              </a:rPr>
              <a:t>host:hostport</a:t>
            </a:r>
            <a:r>
              <a:rPr lang="vi-VN" sz="3600">
                <a:latin typeface="+mn-lt"/>
              </a:rPr>
              <a:t> là socket đích muốn tới (nhìn từ phía ssh server).</a:t>
            </a:r>
          </a:p>
          <a:p>
            <a:endParaRPr lang="en-US" sz="3600">
              <a:latin typeface="+mn-lt"/>
            </a:endParaRPr>
          </a:p>
        </p:txBody>
      </p:sp>
      <p:sp>
        <p:nvSpPr>
          <p:cNvPr id="3" name="Title 2"/>
          <p:cNvSpPr>
            <a:spLocks noGrp="1"/>
          </p:cNvSpPr>
          <p:nvPr>
            <p:ph type="title"/>
          </p:nvPr>
        </p:nvSpPr>
        <p:spPr/>
        <p:txBody>
          <a:bodyPr/>
          <a:lstStyle/>
          <a:p>
            <a:r>
              <a:rPr lang="vi-VN"/>
              <a:t>Local Port Forwarding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85</a:t>
            </a:fld>
            <a:endParaRPr lang="ru-RU" dirty="0"/>
          </a:p>
        </p:txBody>
      </p:sp>
    </p:spTree>
    <p:extLst>
      <p:ext uri="{BB962C8B-B14F-4D97-AF65-F5344CB8AC3E}">
        <p14:creationId xmlns:p14="http://schemas.microsoft.com/office/powerpoint/2010/main" val="26967192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Local Port Forwarding</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86</a:t>
            </a:fld>
            <a:endParaRPr lang="ru-RU" dirty="0"/>
          </a:p>
        </p:txBody>
      </p:sp>
      <p:pic>
        <p:nvPicPr>
          <p:cNvPr id="4" name="Picture 3"/>
          <p:cNvPicPr>
            <a:picLocks noChangeAspect="1"/>
          </p:cNvPicPr>
          <p:nvPr/>
        </p:nvPicPr>
        <p:blipFill>
          <a:blip r:embed="rId3"/>
          <a:stretch>
            <a:fillRect/>
          </a:stretch>
        </p:blipFill>
        <p:spPr>
          <a:xfrm>
            <a:off x="685799" y="762000"/>
            <a:ext cx="7772400" cy="3101009"/>
          </a:xfrm>
          <a:prstGeom prst="rect">
            <a:avLst/>
          </a:prstGeom>
        </p:spPr>
      </p:pic>
      <p:sp>
        <p:nvSpPr>
          <p:cNvPr id="5" name="TextBox 4"/>
          <p:cNvSpPr txBox="1"/>
          <p:nvPr/>
        </p:nvSpPr>
        <p:spPr>
          <a:xfrm>
            <a:off x="0" y="3962400"/>
            <a:ext cx="9144000" cy="584775"/>
          </a:xfrm>
          <a:prstGeom prst="rect">
            <a:avLst/>
          </a:prstGeom>
          <a:noFill/>
        </p:spPr>
        <p:txBody>
          <a:bodyPr wrap="square" rtlCol="0">
            <a:spAutoFit/>
          </a:bodyPr>
          <a:lstStyle/>
          <a:p>
            <a:pPr algn="ctr"/>
            <a:r>
              <a:rPr lang="en-US" sz="3200">
                <a:latin typeface="Arial Narrow" panose="020B0606020202030204" pitchFamily="34" charset="0"/>
              </a:rPr>
              <a:t>$ ssh –L&lt;lport&gt;:localhost:&lt;rport&gt;  remote.net</a:t>
            </a:r>
            <a:endParaRPr lang="vi-VN" sz="3200" dirty="0">
              <a:latin typeface="Arial Narrow" panose="020B0606020202030204" pitchFamily="34" charset="0"/>
            </a:endParaRPr>
          </a:p>
        </p:txBody>
      </p:sp>
      <p:sp>
        <p:nvSpPr>
          <p:cNvPr id="7" name="TextBox 6"/>
          <p:cNvSpPr txBox="1"/>
          <p:nvPr/>
        </p:nvSpPr>
        <p:spPr>
          <a:xfrm>
            <a:off x="0" y="4572000"/>
            <a:ext cx="9143999" cy="2246769"/>
          </a:xfrm>
          <a:prstGeom prst="rect">
            <a:avLst/>
          </a:prstGeom>
          <a:noFill/>
        </p:spPr>
        <p:txBody>
          <a:bodyPr wrap="square" rtlCol="0">
            <a:spAutoFit/>
          </a:bodyPr>
          <a:lstStyle/>
          <a:p>
            <a:pPr marL="457200" indent="-457200">
              <a:buFont typeface="Arial" panose="020B0604020202020204" pitchFamily="34" charset="0"/>
              <a:buChar char="•"/>
            </a:pPr>
            <a:r>
              <a:rPr lang="vi-VN" sz="2800" smtClean="0"/>
              <a:t>Application Server nằm cùng máy với SSH Server</a:t>
            </a:r>
          </a:p>
          <a:p>
            <a:pPr marL="457200" indent="-457200">
              <a:buFont typeface="Arial" panose="020B0604020202020204" pitchFamily="34" charset="0"/>
              <a:buChar char="•"/>
            </a:pPr>
            <a:r>
              <a:rPr lang="vi-VN" sz="2800" smtClean="0"/>
              <a:t>Application Client nằm cùng máy với SSH Client</a:t>
            </a:r>
          </a:p>
          <a:p>
            <a:pPr marL="457200" indent="-457200">
              <a:buFont typeface="Arial" panose="020B0604020202020204" pitchFamily="34" charset="0"/>
              <a:buChar char="•"/>
            </a:pPr>
            <a:r>
              <a:rPr lang="vi-VN" sz="2800" smtClean="0"/>
              <a:t>Cho phép Application Client kết nối với Application Server thông qua cổng &lt;lport&gt; trên máy </a:t>
            </a:r>
            <a:r>
              <a:rPr lang="en-US" sz="2800" smtClean="0"/>
              <a:t>cục bộ (SSH client)</a:t>
            </a:r>
            <a:r>
              <a:rPr lang="vi-VN" sz="2800" smtClean="0"/>
              <a:t>.</a:t>
            </a:r>
            <a:endParaRPr lang="en-US" sz="2800"/>
          </a:p>
        </p:txBody>
      </p:sp>
      <p:cxnSp>
        <p:nvCxnSpPr>
          <p:cNvPr id="8" name="Straight Arrow Connector 7"/>
          <p:cNvCxnSpPr/>
          <p:nvPr/>
        </p:nvCxnSpPr>
        <p:spPr>
          <a:xfrm>
            <a:off x="8534400" y="1600200"/>
            <a:ext cx="0"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534400" y="2127838"/>
            <a:ext cx="762000" cy="646331"/>
          </a:xfrm>
          <a:prstGeom prst="rect">
            <a:avLst/>
          </a:prstGeom>
          <a:noFill/>
        </p:spPr>
        <p:txBody>
          <a:bodyPr wrap="square" rtlCol="0">
            <a:spAutoFit/>
          </a:bodyPr>
          <a:lstStyle/>
          <a:p>
            <a:r>
              <a:rPr lang="en-US" smtClean="0"/>
              <a:t>Cục bộ</a:t>
            </a:r>
            <a:endParaRPr lang="en-US"/>
          </a:p>
        </p:txBody>
      </p:sp>
    </p:spTree>
    <p:extLst>
      <p:ext uri="{BB962C8B-B14F-4D97-AF65-F5344CB8AC3E}">
        <p14:creationId xmlns:p14="http://schemas.microsoft.com/office/powerpoint/2010/main" val="24176427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Local Port Forwarding</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87</a:t>
            </a:fld>
            <a:endParaRPr lang="ru-RU" dirty="0"/>
          </a:p>
        </p:txBody>
      </p:sp>
      <p:pic>
        <p:nvPicPr>
          <p:cNvPr id="6" name="Picture 5"/>
          <p:cNvPicPr>
            <a:picLocks noChangeAspect="1"/>
          </p:cNvPicPr>
          <p:nvPr/>
        </p:nvPicPr>
        <p:blipFill>
          <a:blip r:embed="rId3"/>
          <a:stretch>
            <a:fillRect/>
          </a:stretch>
        </p:blipFill>
        <p:spPr>
          <a:xfrm>
            <a:off x="152400" y="457200"/>
            <a:ext cx="8317303" cy="4267200"/>
          </a:xfrm>
          <a:prstGeom prst="rect">
            <a:avLst/>
          </a:prstGeom>
        </p:spPr>
      </p:pic>
      <p:pic>
        <p:nvPicPr>
          <p:cNvPr id="7" name="Picture 6"/>
          <p:cNvPicPr>
            <a:picLocks noChangeAspect="1"/>
          </p:cNvPicPr>
          <p:nvPr/>
        </p:nvPicPr>
        <p:blipFill>
          <a:blip r:embed="rId4"/>
          <a:stretch>
            <a:fillRect/>
          </a:stretch>
        </p:blipFill>
        <p:spPr>
          <a:xfrm>
            <a:off x="2847516" y="4572000"/>
            <a:ext cx="5767021" cy="2300909"/>
          </a:xfrm>
          <a:prstGeom prst="rect">
            <a:avLst/>
          </a:prstGeom>
        </p:spPr>
      </p:pic>
      <p:sp>
        <p:nvSpPr>
          <p:cNvPr id="5" name="TextBox 4"/>
          <p:cNvSpPr txBox="1"/>
          <p:nvPr/>
        </p:nvSpPr>
        <p:spPr>
          <a:xfrm>
            <a:off x="4876800" y="5879068"/>
            <a:ext cx="762000" cy="369332"/>
          </a:xfrm>
          <a:prstGeom prst="rect">
            <a:avLst/>
          </a:prstGeom>
          <a:noFill/>
        </p:spPr>
        <p:txBody>
          <a:bodyPr wrap="square" rtlCol="0">
            <a:spAutoFit/>
          </a:bodyPr>
          <a:lstStyle/>
          <a:p>
            <a:r>
              <a:rPr lang="en-US" smtClean="0"/>
              <a:t>8080</a:t>
            </a:r>
            <a:endParaRPr lang="en-US"/>
          </a:p>
        </p:txBody>
      </p:sp>
      <p:sp>
        <p:nvSpPr>
          <p:cNvPr id="8" name="TextBox 7"/>
          <p:cNvSpPr txBox="1"/>
          <p:nvPr/>
        </p:nvSpPr>
        <p:spPr>
          <a:xfrm>
            <a:off x="6934200" y="4888468"/>
            <a:ext cx="762000" cy="369332"/>
          </a:xfrm>
          <a:prstGeom prst="rect">
            <a:avLst/>
          </a:prstGeom>
          <a:noFill/>
        </p:spPr>
        <p:txBody>
          <a:bodyPr wrap="square" rtlCol="0">
            <a:spAutoFit/>
          </a:bodyPr>
          <a:lstStyle/>
          <a:p>
            <a:r>
              <a:rPr lang="en-US" smtClean="0"/>
              <a:t>80</a:t>
            </a:r>
            <a:endParaRPr lang="en-US"/>
          </a:p>
        </p:txBody>
      </p:sp>
      <p:sp>
        <p:nvSpPr>
          <p:cNvPr id="9" name="TextBox 8"/>
          <p:cNvSpPr txBox="1"/>
          <p:nvPr/>
        </p:nvSpPr>
        <p:spPr>
          <a:xfrm>
            <a:off x="7162800" y="5802868"/>
            <a:ext cx="762000" cy="369332"/>
          </a:xfrm>
          <a:prstGeom prst="rect">
            <a:avLst/>
          </a:prstGeom>
          <a:noFill/>
        </p:spPr>
        <p:txBody>
          <a:bodyPr wrap="square" rtlCol="0">
            <a:spAutoFit/>
          </a:bodyPr>
          <a:lstStyle/>
          <a:p>
            <a:r>
              <a:rPr lang="en-US" smtClean="0"/>
              <a:t>22</a:t>
            </a:r>
            <a:endParaRPr lang="en-US"/>
          </a:p>
        </p:txBody>
      </p:sp>
    </p:spTree>
    <p:extLst>
      <p:ext uri="{BB962C8B-B14F-4D97-AF65-F5344CB8AC3E}">
        <p14:creationId xmlns:p14="http://schemas.microsoft.com/office/powerpoint/2010/main" val="6487539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Remote Port Forwarding</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88</a:t>
            </a:fld>
            <a:endParaRPr lang="ru-RU" dirty="0"/>
          </a:p>
        </p:txBody>
      </p:sp>
      <p:sp>
        <p:nvSpPr>
          <p:cNvPr id="5" name="TextBox 4"/>
          <p:cNvSpPr txBox="1"/>
          <p:nvPr/>
        </p:nvSpPr>
        <p:spPr>
          <a:xfrm>
            <a:off x="0" y="3962400"/>
            <a:ext cx="9144000" cy="584775"/>
          </a:xfrm>
          <a:prstGeom prst="rect">
            <a:avLst/>
          </a:prstGeom>
          <a:noFill/>
        </p:spPr>
        <p:txBody>
          <a:bodyPr wrap="square" rtlCol="0">
            <a:spAutoFit/>
          </a:bodyPr>
          <a:lstStyle/>
          <a:p>
            <a:pPr algn="ctr"/>
            <a:r>
              <a:rPr lang="en-US" sz="3200">
                <a:latin typeface="Arial Narrow" panose="020B0606020202030204" pitchFamily="34" charset="0"/>
              </a:rPr>
              <a:t>$ ssh </a:t>
            </a:r>
            <a:r>
              <a:rPr lang="en-US" sz="3200" smtClean="0">
                <a:latin typeface="Arial Narrow" panose="020B0606020202030204" pitchFamily="34" charset="0"/>
              </a:rPr>
              <a:t>–</a:t>
            </a:r>
            <a:r>
              <a:rPr lang="vi-VN" sz="3200" smtClean="0">
                <a:latin typeface="Arial Narrow" panose="020B0606020202030204" pitchFamily="34" charset="0"/>
              </a:rPr>
              <a:t>R</a:t>
            </a:r>
            <a:r>
              <a:rPr lang="en-US" sz="3200" smtClean="0">
                <a:latin typeface="Arial Narrow" panose="020B0606020202030204" pitchFamily="34" charset="0"/>
              </a:rPr>
              <a:t>&lt;</a:t>
            </a:r>
            <a:r>
              <a:rPr lang="vi-VN" sz="3200" smtClean="0">
                <a:latin typeface="Arial Narrow" panose="020B0606020202030204" pitchFamily="34" charset="0"/>
              </a:rPr>
              <a:t>r</a:t>
            </a:r>
            <a:r>
              <a:rPr lang="en-US" sz="3200" smtClean="0">
                <a:latin typeface="Arial Narrow" panose="020B0606020202030204" pitchFamily="34" charset="0"/>
              </a:rPr>
              <a:t>port</a:t>
            </a:r>
            <a:r>
              <a:rPr lang="en-US" sz="3200">
                <a:latin typeface="Arial Narrow" panose="020B0606020202030204" pitchFamily="34" charset="0"/>
              </a:rPr>
              <a:t>&gt;:localhost</a:t>
            </a:r>
            <a:r>
              <a:rPr lang="en-US" sz="3200" smtClean="0">
                <a:latin typeface="Arial Narrow" panose="020B0606020202030204" pitchFamily="34" charset="0"/>
              </a:rPr>
              <a:t>:&lt;</a:t>
            </a:r>
            <a:r>
              <a:rPr lang="vi-VN" sz="3200" smtClean="0">
                <a:latin typeface="Arial Narrow" panose="020B0606020202030204" pitchFamily="34" charset="0"/>
              </a:rPr>
              <a:t>l</a:t>
            </a:r>
            <a:r>
              <a:rPr lang="en-US" sz="3200" smtClean="0">
                <a:latin typeface="Arial Narrow" panose="020B0606020202030204" pitchFamily="34" charset="0"/>
              </a:rPr>
              <a:t>port</a:t>
            </a:r>
            <a:r>
              <a:rPr lang="en-US" sz="3200">
                <a:latin typeface="Arial Narrow" panose="020B0606020202030204" pitchFamily="34" charset="0"/>
              </a:rPr>
              <a:t>&gt;  remote.net</a:t>
            </a:r>
            <a:endParaRPr lang="vi-VN" sz="3200" dirty="0">
              <a:latin typeface="Arial Narrow" panose="020B0606020202030204" pitchFamily="34" charset="0"/>
            </a:endParaRPr>
          </a:p>
        </p:txBody>
      </p:sp>
      <p:sp>
        <p:nvSpPr>
          <p:cNvPr id="7" name="TextBox 6"/>
          <p:cNvSpPr txBox="1"/>
          <p:nvPr/>
        </p:nvSpPr>
        <p:spPr>
          <a:xfrm>
            <a:off x="0" y="4572000"/>
            <a:ext cx="9143999" cy="2246769"/>
          </a:xfrm>
          <a:prstGeom prst="rect">
            <a:avLst/>
          </a:prstGeom>
          <a:noFill/>
        </p:spPr>
        <p:txBody>
          <a:bodyPr wrap="square" rtlCol="0">
            <a:spAutoFit/>
          </a:bodyPr>
          <a:lstStyle/>
          <a:p>
            <a:pPr marL="457200" indent="-457200">
              <a:buFont typeface="Arial" panose="020B0604020202020204" pitchFamily="34" charset="0"/>
              <a:buChar char="•"/>
            </a:pPr>
            <a:r>
              <a:rPr lang="vi-VN" sz="2800" smtClean="0"/>
              <a:t>Application Server nằm cùng máy với SSH Client</a:t>
            </a:r>
          </a:p>
          <a:p>
            <a:pPr marL="457200" indent="-457200">
              <a:buFont typeface="Arial" panose="020B0604020202020204" pitchFamily="34" charset="0"/>
              <a:buChar char="•"/>
            </a:pPr>
            <a:r>
              <a:rPr lang="vi-VN" sz="2800" smtClean="0"/>
              <a:t>Application Client nằm cùng máy với SSH Server</a:t>
            </a:r>
          </a:p>
          <a:p>
            <a:pPr marL="457200" indent="-457200">
              <a:buFont typeface="Arial" panose="020B0604020202020204" pitchFamily="34" charset="0"/>
              <a:buChar char="•"/>
            </a:pPr>
            <a:r>
              <a:rPr lang="vi-VN" sz="2800" smtClean="0"/>
              <a:t>Cho phép Application Client kết nối với Application Server thông qua cổng &lt;rport&gt; trên máy cục bộ</a:t>
            </a:r>
            <a:r>
              <a:rPr lang="en-US" sz="2800" smtClean="0"/>
              <a:t> (SSH Server)</a:t>
            </a:r>
            <a:endParaRPr lang="en-US" sz="2800"/>
          </a:p>
        </p:txBody>
      </p:sp>
      <p:pic>
        <p:nvPicPr>
          <p:cNvPr id="6" name="Picture 5"/>
          <p:cNvPicPr>
            <a:picLocks noChangeAspect="1"/>
          </p:cNvPicPr>
          <p:nvPr/>
        </p:nvPicPr>
        <p:blipFill>
          <a:blip r:embed="rId3"/>
          <a:stretch>
            <a:fillRect/>
          </a:stretch>
        </p:blipFill>
        <p:spPr>
          <a:xfrm>
            <a:off x="754309" y="742220"/>
            <a:ext cx="7635380" cy="3143980"/>
          </a:xfrm>
          <a:prstGeom prst="rect">
            <a:avLst/>
          </a:prstGeom>
        </p:spPr>
      </p:pic>
      <p:cxnSp>
        <p:nvCxnSpPr>
          <p:cNvPr id="8" name="Straight Arrow Connector 7"/>
          <p:cNvCxnSpPr/>
          <p:nvPr/>
        </p:nvCxnSpPr>
        <p:spPr>
          <a:xfrm>
            <a:off x="2438400" y="1371600"/>
            <a:ext cx="4572000" cy="107940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114800" y="1371600"/>
            <a:ext cx="1143000" cy="369332"/>
          </a:xfrm>
          <a:prstGeom prst="rect">
            <a:avLst/>
          </a:prstGeom>
          <a:noFill/>
        </p:spPr>
        <p:txBody>
          <a:bodyPr wrap="square" rtlCol="0">
            <a:spAutoFit/>
          </a:bodyPr>
          <a:lstStyle/>
          <a:p>
            <a:r>
              <a:rPr lang="en-US" smtClean="0"/>
              <a:t>Remote</a:t>
            </a:r>
            <a:endParaRPr lang="en-US"/>
          </a:p>
        </p:txBody>
      </p:sp>
    </p:spTree>
    <p:extLst>
      <p:ext uri="{BB962C8B-B14F-4D97-AF65-F5344CB8AC3E}">
        <p14:creationId xmlns:p14="http://schemas.microsoft.com/office/powerpoint/2010/main" val="20360836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0353" y="4105275"/>
            <a:ext cx="623887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vi-VN"/>
              <a:t>Remote Port Forwarding</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89</a:t>
            </a:fld>
            <a:endParaRPr lang="ru-RU" dirty="0"/>
          </a:p>
        </p:txBody>
      </p:sp>
      <p:pic>
        <p:nvPicPr>
          <p:cNvPr id="5" name="Picture 4"/>
          <p:cNvPicPr>
            <a:picLocks noChangeAspect="1"/>
          </p:cNvPicPr>
          <p:nvPr/>
        </p:nvPicPr>
        <p:blipFill>
          <a:blip r:embed="rId4"/>
          <a:stretch>
            <a:fillRect/>
          </a:stretch>
        </p:blipFill>
        <p:spPr>
          <a:xfrm>
            <a:off x="0" y="381000"/>
            <a:ext cx="9103194" cy="4419600"/>
          </a:xfrm>
          <a:prstGeom prst="rect">
            <a:avLst/>
          </a:prstGeom>
        </p:spPr>
      </p:pic>
      <p:sp>
        <p:nvSpPr>
          <p:cNvPr id="7" name="TextBox 6"/>
          <p:cNvSpPr txBox="1"/>
          <p:nvPr/>
        </p:nvSpPr>
        <p:spPr>
          <a:xfrm>
            <a:off x="7620000" y="5410200"/>
            <a:ext cx="762000" cy="369332"/>
          </a:xfrm>
          <a:prstGeom prst="rect">
            <a:avLst/>
          </a:prstGeom>
          <a:noFill/>
        </p:spPr>
        <p:txBody>
          <a:bodyPr wrap="square" rtlCol="0">
            <a:spAutoFit/>
          </a:bodyPr>
          <a:lstStyle/>
          <a:p>
            <a:r>
              <a:rPr lang="en-US" smtClean="0"/>
              <a:t>8080</a:t>
            </a:r>
            <a:endParaRPr lang="en-US"/>
          </a:p>
        </p:txBody>
      </p:sp>
      <p:sp>
        <p:nvSpPr>
          <p:cNvPr id="8" name="TextBox 7"/>
          <p:cNvSpPr txBox="1"/>
          <p:nvPr/>
        </p:nvSpPr>
        <p:spPr>
          <a:xfrm>
            <a:off x="5105400" y="4799818"/>
            <a:ext cx="762000" cy="369332"/>
          </a:xfrm>
          <a:prstGeom prst="rect">
            <a:avLst/>
          </a:prstGeom>
          <a:noFill/>
        </p:spPr>
        <p:txBody>
          <a:bodyPr wrap="square" rtlCol="0">
            <a:spAutoFit/>
          </a:bodyPr>
          <a:lstStyle/>
          <a:p>
            <a:r>
              <a:rPr lang="en-US" smtClean="0"/>
              <a:t>80</a:t>
            </a:r>
            <a:endParaRPr lang="en-US"/>
          </a:p>
        </p:txBody>
      </p:sp>
      <p:sp>
        <p:nvSpPr>
          <p:cNvPr id="4" name="Cube 3"/>
          <p:cNvSpPr/>
          <p:nvPr/>
        </p:nvSpPr>
        <p:spPr>
          <a:xfrm>
            <a:off x="3352800" y="4724400"/>
            <a:ext cx="381000" cy="55739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38400" y="4876800"/>
            <a:ext cx="1143000" cy="369332"/>
          </a:xfrm>
          <a:prstGeom prst="rect">
            <a:avLst/>
          </a:prstGeom>
          <a:noFill/>
        </p:spPr>
        <p:txBody>
          <a:bodyPr wrap="square" rtlCol="0">
            <a:spAutoFit/>
          </a:bodyPr>
          <a:lstStyle/>
          <a:p>
            <a:r>
              <a:rPr lang="en-US" smtClean="0"/>
              <a:t>10.0.0.1</a:t>
            </a:r>
            <a:endParaRPr lang="en-US"/>
          </a:p>
        </p:txBody>
      </p:sp>
      <p:sp>
        <p:nvSpPr>
          <p:cNvPr id="10" name="TextBox 9"/>
          <p:cNvSpPr txBox="1"/>
          <p:nvPr/>
        </p:nvSpPr>
        <p:spPr>
          <a:xfrm>
            <a:off x="3048000" y="6107668"/>
            <a:ext cx="1143000" cy="369332"/>
          </a:xfrm>
          <a:prstGeom prst="rect">
            <a:avLst/>
          </a:prstGeom>
          <a:noFill/>
        </p:spPr>
        <p:txBody>
          <a:bodyPr wrap="square" rtlCol="0">
            <a:spAutoFit/>
          </a:bodyPr>
          <a:lstStyle/>
          <a:p>
            <a:r>
              <a:rPr lang="en-US" smtClean="0"/>
              <a:t>10.0.0.22</a:t>
            </a:r>
            <a:endParaRPr lang="en-US"/>
          </a:p>
        </p:txBody>
      </p:sp>
      <p:sp>
        <p:nvSpPr>
          <p:cNvPr id="11" name="TextBox 10"/>
          <p:cNvSpPr txBox="1"/>
          <p:nvPr/>
        </p:nvSpPr>
        <p:spPr>
          <a:xfrm>
            <a:off x="7924800" y="6310282"/>
            <a:ext cx="1143000" cy="369332"/>
          </a:xfrm>
          <a:prstGeom prst="rect">
            <a:avLst/>
          </a:prstGeom>
          <a:noFill/>
        </p:spPr>
        <p:txBody>
          <a:bodyPr wrap="square" rtlCol="0">
            <a:spAutoFit/>
          </a:bodyPr>
          <a:lstStyle/>
          <a:p>
            <a:r>
              <a:rPr lang="en-US" smtClean="0"/>
              <a:t>10.0.0.21</a:t>
            </a:r>
            <a:endParaRPr lang="en-US"/>
          </a:p>
        </p:txBody>
      </p:sp>
    </p:spTree>
    <p:extLst>
      <p:ext uri="{BB962C8B-B14F-4D97-AF65-F5344CB8AC3E}">
        <p14:creationId xmlns:p14="http://schemas.microsoft.com/office/powerpoint/2010/main" val="31015281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1760156732"/>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9</a:t>
            </a:fld>
            <a:endParaRPr lang="ru-RU" dirty="0"/>
          </a:p>
        </p:txBody>
      </p:sp>
    </p:spTree>
    <p:extLst>
      <p:ext uri="{BB962C8B-B14F-4D97-AF65-F5344CB8AC3E}">
        <p14:creationId xmlns:p14="http://schemas.microsoft.com/office/powerpoint/2010/main" val="933929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90</a:t>
            </a:fld>
            <a:endParaRPr lang="ru-RU" dirty="0"/>
          </a:p>
        </p:txBody>
      </p:sp>
    </p:spTree>
    <p:extLst>
      <p:ext uri="{BB962C8B-B14F-4D97-AF65-F5344CB8AC3E}">
        <p14:creationId xmlns:p14="http://schemas.microsoft.com/office/powerpoint/2010/main" val="36950766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t">
            <a:normAutofit/>
          </a:bodyPr>
          <a:lstStyle/>
          <a:p>
            <a:pPr marL="466725" indent="-466725">
              <a:buFont typeface="Wingdings 2" panose="05020102010507070707" pitchFamily="18" charset="2"/>
              <a:buChar char=""/>
            </a:pPr>
            <a:r>
              <a:rPr lang="vi-VN" smtClean="0"/>
              <a:t>Bài tập đã giao</a:t>
            </a:r>
            <a:endParaRPr lang="en-US" smtClean="0"/>
          </a:p>
          <a:p>
            <a:pPr marL="466725" indent="-466725">
              <a:buFont typeface="Wingdings 2" panose="05020102010507070707" pitchFamily="18" charset="2"/>
              <a:buChar char=""/>
            </a:pPr>
            <a:r>
              <a:rPr lang="en-US" smtClean="0"/>
              <a:t>Dùng wireshare để theo dõi một kết nối tới website bất kỳ có sử dụng HTTPS</a:t>
            </a:r>
          </a:p>
          <a:p>
            <a:pPr marL="466725" indent="-466725">
              <a:buFont typeface="Wingdings 2" panose="05020102010507070707" pitchFamily="18" charset="2"/>
              <a:buChar char=""/>
            </a:pPr>
            <a:r>
              <a:rPr lang="en-US" smtClean="0"/>
              <a:t>Thử nghiệm Port Forwarding với SSH</a:t>
            </a:r>
            <a:endParaRPr lang="vi-VN" smtClean="0"/>
          </a:p>
        </p:txBody>
      </p:sp>
      <p:sp>
        <p:nvSpPr>
          <p:cNvPr id="2" name="Title 1"/>
          <p:cNvSpPr>
            <a:spLocks noGrp="1"/>
          </p:cNvSpPr>
          <p:nvPr>
            <p:ph type="title"/>
          </p:nvPr>
        </p:nvSpPr>
        <p:spPr/>
        <p:txBody>
          <a:bodyPr/>
          <a:lstStyle/>
          <a:p>
            <a:r>
              <a:rPr lang="vi-VN" smtClean="0"/>
              <a:t>Thực hành</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91</a:t>
            </a:fld>
            <a:endParaRPr lang="ru-RU" dirty="0"/>
          </a:p>
        </p:txBody>
      </p:sp>
    </p:spTree>
    <p:extLst>
      <p:ext uri="{BB962C8B-B14F-4D97-AF65-F5344CB8AC3E}">
        <p14:creationId xmlns:p14="http://schemas.microsoft.com/office/powerpoint/2010/main" val="18564622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lide bài giảng" id="{A0B5556A-4885-42EF-8F49-F843A0B4F3F7}" vid="{10BE109A-98D9-4328-B08E-629F0855A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6509</TotalTime>
  <Words>6241</Words>
  <Application>Microsoft Office PowerPoint</Application>
  <PresentationFormat>On-screen Show (4:3)</PresentationFormat>
  <Paragraphs>1073</Paragraphs>
  <Slides>91</Slides>
  <Notes>52</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Slide bài giảng</vt:lpstr>
      <vt:lpstr>GIAO THỨC AN TOÀN MẠNG</vt:lpstr>
      <vt:lpstr>Giao thức tầng ứng dụng</vt:lpstr>
      <vt:lpstr>Phân lớp cơ chế an toàn</vt:lpstr>
      <vt:lpstr>PowerPoint Presentation</vt:lpstr>
      <vt:lpstr>Mục tiêu bài học</vt:lpstr>
      <vt:lpstr>Tài liệu tham khảo</vt:lpstr>
      <vt:lpstr>PowerPoint Presentation</vt:lpstr>
      <vt:lpstr>PowerPoint Presentation</vt:lpstr>
      <vt:lpstr>PowerPoint Presentation</vt:lpstr>
      <vt:lpstr>Tài liệu tham khảo bổ sung</vt:lpstr>
      <vt:lpstr>Lịch sử phát triển</vt:lpstr>
      <vt:lpstr>Một số tấn công vào SSL/TLS</vt:lpstr>
      <vt:lpstr>Các dịch vụ của SSL/TLS</vt:lpstr>
      <vt:lpstr>Giao thức trao đổi khóa</vt:lpstr>
      <vt:lpstr>Thuật toán mã hóa</vt:lpstr>
      <vt:lpstr>Toàn vẹn và Xác thực dữ liệu</vt:lpstr>
      <vt:lpstr>SSL in TCP/IP Stack</vt:lpstr>
      <vt:lpstr>Các giao thức con của SSL</vt:lpstr>
      <vt:lpstr>PowerPoint Presentation</vt:lpstr>
      <vt:lpstr>Giao thức Record</vt:lpstr>
      <vt:lpstr>Giao thức Record</vt:lpstr>
      <vt:lpstr>Giao thức Record</vt:lpstr>
      <vt:lpstr>Giao thức Record</vt:lpstr>
      <vt:lpstr>Giao thức Record</vt:lpstr>
      <vt:lpstr>Giao thức Record</vt:lpstr>
      <vt:lpstr>Giao thức Record</vt:lpstr>
      <vt:lpstr>Record Protocol Operation</vt:lpstr>
      <vt:lpstr>Giao thức Record</vt:lpstr>
      <vt:lpstr>PowerPoint Presentation</vt:lpstr>
      <vt:lpstr>Giao thức Handshake (0x16)</vt:lpstr>
      <vt:lpstr>Giao thức Handshake</vt:lpstr>
      <vt:lpstr>Giao thức Handshake</vt:lpstr>
      <vt:lpstr>ClientHello Message (0x01)</vt:lpstr>
      <vt:lpstr>ClientHello Message: Cipher Suites</vt:lpstr>
      <vt:lpstr>ClientHello Message: TLS 1.3 Cipher Suites</vt:lpstr>
      <vt:lpstr>Giao thức Handshake</vt:lpstr>
      <vt:lpstr>ServerHello Message (0x02)</vt:lpstr>
      <vt:lpstr>Giao thức Handshake</vt:lpstr>
      <vt:lpstr>Giao thức Handshake</vt:lpstr>
      <vt:lpstr>Giao thức Handshake</vt:lpstr>
      <vt:lpstr>Giao thức Handshake</vt:lpstr>
      <vt:lpstr>Giao thức Handshake</vt:lpstr>
      <vt:lpstr>Giao thức Handshake</vt:lpstr>
      <vt:lpstr>Giao thức Handshake</vt:lpstr>
      <vt:lpstr>Server có thể yêu cầu xác thực Client</vt:lpstr>
      <vt:lpstr>Trường hợp Server xác thực Client</vt:lpstr>
      <vt:lpstr>Trường hợp Server xác thực Client</vt:lpstr>
      <vt:lpstr>Trường hợp Server xác thực Client</vt:lpstr>
      <vt:lpstr>PowerPoint Presentation</vt:lpstr>
      <vt:lpstr>Kiến trúc giao thức SSH</vt:lpstr>
      <vt:lpstr>PowerPoint Presentation</vt:lpstr>
      <vt:lpstr>PowerPoint Presentation</vt:lpstr>
      <vt:lpstr>SSH-TRANS: SSH Packet</vt:lpstr>
      <vt:lpstr>SSH-TRANS: Packet Exchanges</vt:lpstr>
      <vt:lpstr>SSH-TRANS: Packet Exchanges</vt:lpstr>
      <vt:lpstr>SSH-TRANS: Packet Exchanges</vt:lpstr>
      <vt:lpstr>SSH-TRANS: Packet Exchanges</vt:lpstr>
      <vt:lpstr>SSH-TRANS: Packet Exchanges</vt:lpstr>
      <vt:lpstr>SSH-TRANS: Packet Exchanges</vt:lpstr>
      <vt:lpstr>SSH-TRANS: Packet Exchanges</vt:lpstr>
      <vt:lpstr>Server Authentication</vt:lpstr>
      <vt:lpstr>Key Exchange and Server Authentication</vt:lpstr>
      <vt:lpstr>Dẫn xuất khóa và...</vt:lpstr>
      <vt:lpstr>PowerPoint Presentation</vt:lpstr>
      <vt:lpstr>SSH-AUTH</vt:lpstr>
      <vt:lpstr>SSH-AUTH</vt:lpstr>
      <vt:lpstr>SSH-AUTH</vt:lpstr>
      <vt:lpstr>SSH-AUTH</vt:lpstr>
      <vt:lpstr>SSH-AUTH</vt:lpstr>
      <vt:lpstr>SSH-AUTH</vt:lpstr>
      <vt:lpstr>SSH-AUTH</vt:lpstr>
      <vt:lpstr>SSH-AUTH: Một kịch bản điển hình</vt:lpstr>
      <vt:lpstr>PowerPoint Presentation</vt:lpstr>
      <vt:lpstr>SSH-CONN: Kịch bản điển hình</vt:lpstr>
      <vt:lpstr>SSH-CONN</vt:lpstr>
      <vt:lpstr>SSH-CONN</vt:lpstr>
      <vt:lpstr>SSH-CONN</vt:lpstr>
      <vt:lpstr>SSH-CONN</vt:lpstr>
      <vt:lpstr>SSH-CONN</vt:lpstr>
      <vt:lpstr>SSH-CONN</vt:lpstr>
      <vt:lpstr>SSH-CONN</vt:lpstr>
      <vt:lpstr>PowerPoint Presentation</vt:lpstr>
      <vt:lpstr>Ý tưởng về Port Forwarding</vt:lpstr>
      <vt:lpstr>SSH Port Forwarding</vt:lpstr>
      <vt:lpstr>Local Port Forwarding</vt:lpstr>
      <vt:lpstr>Local Port Forwarding</vt:lpstr>
      <vt:lpstr>Local Port Forwarding</vt:lpstr>
      <vt:lpstr>Remote Port Forwarding</vt:lpstr>
      <vt:lpstr>Remote Port Forwarding</vt:lpstr>
      <vt:lpstr>PowerPoint Presentation</vt:lpstr>
      <vt:lpstr>Thực hành</vt:lpstr>
    </vt:vector>
  </TitlesOfParts>
  <Company>KMA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GIAO THỨC AN TOÀN MẠNG</dc:title>
  <dc:creator>Nguyen Tuan Anh</dc:creator>
  <cp:lastModifiedBy>luongtran</cp:lastModifiedBy>
  <cp:revision>298</cp:revision>
  <dcterms:created xsi:type="dcterms:W3CDTF">2019-04-10T17:21:47Z</dcterms:created>
  <dcterms:modified xsi:type="dcterms:W3CDTF">2020-04-16T09:46:43Z</dcterms:modified>
</cp:coreProperties>
</file>