
<file path=[Content_Types].xml><?xml version="1.0" encoding="utf-8"?>
<Types xmlns="http://schemas.openxmlformats.org/package/2006/content-types">
  <Default Extension="bin" ContentType="application/vnd.openxmlformats-officedocument.oleObject"/>
  <Default Extension="png" ContentType="image/png"/>
  <Default Extension="jfif" ContentType="image/jpe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256" r:id="rId2"/>
    <p:sldId id="689" r:id="rId3"/>
    <p:sldId id="490" r:id="rId4"/>
    <p:sldId id="492" r:id="rId5"/>
    <p:sldId id="690" r:id="rId6"/>
    <p:sldId id="600" r:id="rId7"/>
    <p:sldId id="609" r:id="rId8"/>
    <p:sldId id="604" r:id="rId9"/>
    <p:sldId id="606" r:id="rId10"/>
    <p:sldId id="607" r:id="rId11"/>
    <p:sldId id="610" r:id="rId12"/>
    <p:sldId id="691" r:id="rId13"/>
    <p:sldId id="692" r:id="rId14"/>
    <p:sldId id="693" r:id="rId15"/>
    <p:sldId id="614" r:id="rId16"/>
    <p:sldId id="615" r:id="rId17"/>
    <p:sldId id="694" r:id="rId18"/>
    <p:sldId id="605" r:id="rId19"/>
    <p:sldId id="617" r:id="rId20"/>
    <p:sldId id="618" r:id="rId21"/>
    <p:sldId id="655" r:id="rId22"/>
    <p:sldId id="619" r:id="rId23"/>
    <p:sldId id="635" r:id="rId24"/>
    <p:sldId id="636" r:id="rId25"/>
    <p:sldId id="637" r:id="rId26"/>
    <p:sldId id="695" r:id="rId27"/>
    <p:sldId id="720" r:id="rId28"/>
    <p:sldId id="723" r:id="rId29"/>
    <p:sldId id="717" r:id="rId30"/>
    <p:sldId id="696" r:id="rId31"/>
    <p:sldId id="716" r:id="rId32"/>
    <p:sldId id="629" r:id="rId33"/>
    <p:sldId id="644" r:id="rId34"/>
    <p:sldId id="697" r:id="rId35"/>
    <p:sldId id="698" r:id="rId36"/>
    <p:sldId id="708" r:id="rId37"/>
    <p:sldId id="732" r:id="rId38"/>
    <p:sldId id="709" r:id="rId39"/>
    <p:sldId id="700" r:id="rId40"/>
    <p:sldId id="724" r:id="rId41"/>
    <p:sldId id="701" r:id="rId42"/>
    <p:sldId id="703" r:id="rId43"/>
    <p:sldId id="737" r:id="rId44"/>
    <p:sldId id="739" r:id="rId45"/>
    <p:sldId id="740" r:id="rId46"/>
    <p:sldId id="734" r:id="rId47"/>
    <p:sldId id="735" r:id="rId48"/>
    <p:sldId id="736" r:id="rId49"/>
    <p:sldId id="742" r:id="rId50"/>
    <p:sldId id="646" r:id="rId51"/>
    <p:sldId id="647" r:id="rId52"/>
    <p:sldId id="706" r:id="rId53"/>
    <p:sldId id="662" r:id="rId54"/>
    <p:sldId id="663" r:id="rId55"/>
    <p:sldId id="664" r:id="rId56"/>
    <p:sldId id="666" r:id="rId57"/>
    <p:sldId id="667" r:id="rId58"/>
    <p:sldId id="668" r:id="rId59"/>
    <p:sldId id="669" r:id="rId60"/>
    <p:sldId id="670" r:id="rId61"/>
    <p:sldId id="671" r:id="rId62"/>
    <p:sldId id="672" r:id="rId63"/>
    <p:sldId id="673" r:id="rId64"/>
    <p:sldId id="674" r:id="rId65"/>
    <p:sldId id="743" r:id="rId66"/>
    <p:sldId id="744" r:id="rId67"/>
    <p:sldId id="745" r:id="rId68"/>
    <p:sldId id="675" r:id="rId69"/>
    <p:sldId id="676" r:id="rId70"/>
    <p:sldId id="707" r:id="rId71"/>
    <p:sldId id="677" r:id="rId72"/>
    <p:sldId id="678" r:id="rId73"/>
    <p:sldId id="679" r:id="rId74"/>
    <p:sldId id="680" r:id="rId75"/>
    <p:sldId id="681" r:id="rId76"/>
    <p:sldId id="682" r:id="rId77"/>
    <p:sldId id="683" r:id="rId78"/>
    <p:sldId id="684" r:id="rId79"/>
    <p:sldId id="685" r:id="rId80"/>
    <p:sldId id="686" r:id="rId81"/>
    <p:sldId id="554" r:id="rId82"/>
    <p:sldId id="733" r:id="rId83"/>
    <p:sldId id="741" r:id="rId8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689"/>
            <p14:sldId id="490"/>
            <p14:sldId id="492"/>
            <p14:sldId id="690"/>
            <p14:sldId id="600"/>
            <p14:sldId id="609"/>
            <p14:sldId id="604"/>
            <p14:sldId id="606"/>
            <p14:sldId id="607"/>
            <p14:sldId id="610"/>
            <p14:sldId id="691"/>
            <p14:sldId id="692"/>
            <p14:sldId id="693"/>
            <p14:sldId id="614"/>
            <p14:sldId id="615"/>
            <p14:sldId id="694"/>
            <p14:sldId id="605"/>
            <p14:sldId id="617"/>
            <p14:sldId id="618"/>
            <p14:sldId id="655"/>
            <p14:sldId id="619"/>
            <p14:sldId id="635"/>
            <p14:sldId id="636"/>
            <p14:sldId id="637"/>
            <p14:sldId id="695"/>
            <p14:sldId id="720"/>
            <p14:sldId id="723"/>
            <p14:sldId id="717"/>
            <p14:sldId id="696"/>
            <p14:sldId id="716"/>
            <p14:sldId id="629"/>
            <p14:sldId id="644"/>
            <p14:sldId id="697"/>
            <p14:sldId id="698"/>
            <p14:sldId id="708"/>
            <p14:sldId id="732"/>
            <p14:sldId id="709"/>
            <p14:sldId id="700"/>
            <p14:sldId id="724"/>
            <p14:sldId id="701"/>
            <p14:sldId id="703"/>
            <p14:sldId id="737"/>
            <p14:sldId id="739"/>
            <p14:sldId id="740"/>
            <p14:sldId id="734"/>
            <p14:sldId id="735"/>
            <p14:sldId id="736"/>
            <p14:sldId id="742"/>
            <p14:sldId id="646"/>
            <p14:sldId id="647"/>
            <p14:sldId id="706"/>
            <p14:sldId id="662"/>
            <p14:sldId id="663"/>
            <p14:sldId id="664"/>
            <p14:sldId id="666"/>
            <p14:sldId id="667"/>
            <p14:sldId id="668"/>
            <p14:sldId id="669"/>
            <p14:sldId id="670"/>
            <p14:sldId id="671"/>
            <p14:sldId id="672"/>
            <p14:sldId id="673"/>
            <p14:sldId id="674"/>
            <p14:sldId id="743"/>
            <p14:sldId id="744"/>
            <p14:sldId id="745"/>
            <p14:sldId id="675"/>
            <p14:sldId id="676"/>
            <p14:sldId id="707"/>
            <p14:sldId id="677"/>
            <p14:sldId id="678"/>
            <p14:sldId id="679"/>
            <p14:sldId id="680"/>
            <p14:sldId id="681"/>
            <p14:sldId id="682"/>
            <p14:sldId id="683"/>
            <p14:sldId id="684"/>
            <p14:sldId id="685"/>
            <p14:sldId id="686"/>
            <p14:sldId id="554"/>
            <p14:sldId id="733"/>
            <p14:sldId id="741"/>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0A01C3"/>
    <a:srgbClr val="FF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680" autoAdjust="0"/>
  </p:normalViewPr>
  <p:slideViewPr>
    <p:cSldViewPr>
      <p:cViewPr>
        <p:scale>
          <a:sx n="66" d="100"/>
          <a:sy n="66" d="100"/>
        </p:scale>
        <p:origin x="-96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6000" b="1" noProof="0" smtClean="0"/>
            <a:t>1</a:t>
          </a:r>
          <a:endParaRPr lang="vi-VN" sz="6000" b="1" noProof="0"/>
        </a:p>
      </dgm:t>
    </dgm:pt>
    <dgm:pt modelId="{D1FC4842-2686-45D4-A56A-3F897EF3B16F}" type="parTrans" cxnId="{740F8903-5739-4710-9802-9B1B3A04DE18}">
      <dgm:prSet/>
      <dgm:spPr/>
      <dgm:t>
        <a:bodyPr/>
        <a:lstStyle/>
        <a:p>
          <a:endParaRPr lang="vi-VN" sz="1600" noProof="0" dirty="0"/>
        </a:p>
      </dgm:t>
    </dgm:pt>
    <dgm:pt modelId="{E35E76B6-7078-4B09-B349-C02F66AA5978}" type="sibTrans" cxnId="{740F8903-5739-4710-9802-9B1B3A04DE18}">
      <dgm:prSet/>
      <dgm:spPr/>
      <dgm:t>
        <a:bodyPr/>
        <a:lstStyle/>
        <a:p>
          <a:endParaRPr lang="vi-VN" sz="1600" noProof="0" dirty="0"/>
        </a:p>
      </dgm:t>
    </dgm:pt>
    <dgm:pt modelId="{9EA58EC5-7D69-4397-8093-5A4FCBD369E8}">
      <dgm:prSet custT="1"/>
      <dgm:spPr/>
      <dgm:t>
        <a:bodyPr/>
        <a:lstStyle/>
        <a:p>
          <a:r>
            <a:rPr lang="vi-VN" sz="6000" b="0" noProof="0" smtClean="0"/>
            <a:t>Tổng quan về VPN</a:t>
          </a:r>
          <a:endParaRPr lang="vi-VN" sz="6000" b="0" noProof="0"/>
        </a:p>
      </dgm:t>
    </dgm:pt>
    <dgm:pt modelId="{D56EEE90-AC73-4E4D-8BBC-6E0E7885DFB1}" type="parTrans" cxnId="{7F37D5C8-E16A-4389-ABBC-ABB93E9EB1A4}">
      <dgm:prSet/>
      <dgm:spPr/>
      <dgm:t>
        <a:bodyPr/>
        <a:lstStyle/>
        <a:p>
          <a:endParaRPr lang="vi-VN" sz="1600" noProof="0" dirty="0"/>
        </a:p>
      </dgm:t>
    </dgm:pt>
    <dgm:pt modelId="{D5E5875A-C60C-4FC3-869B-722E371FA6E0}" type="sibTrans" cxnId="{7F37D5C8-E16A-4389-ABBC-ABB93E9EB1A4}">
      <dgm:prSet/>
      <dgm:spPr/>
      <dgm:t>
        <a:bodyPr/>
        <a:lstStyle/>
        <a:p>
          <a:endParaRPr lang="vi-VN" sz="1600" noProof="0" dirty="0"/>
        </a:p>
      </dgm:t>
    </dgm:pt>
    <dgm:pt modelId="{759FDF1A-46CB-4DD6-A232-39900ACE14DF}">
      <dgm:prSet custT="1"/>
      <dgm:spPr/>
      <dgm:t>
        <a:bodyPr/>
        <a:lstStyle/>
        <a:p>
          <a:r>
            <a:rPr lang="vi-VN" sz="6000" noProof="0" smtClean="0"/>
            <a:t>2</a:t>
          </a:r>
          <a:endParaRPr lang="vi-VN" sz="6000" noProof="0"/>
        </a:p>
      </dgm:t>
    </dgm:pt>
    <dgm:pt modelId="{EBD1FDD3-F3E1-4EF5-AB02-3A05A129FFE4}" type="parTrans" cxnId="{1C7B2439-98A6-4A2B-BDB8-438079493C67}">
      <dgm:prSet/>
      <dgm:spPr/>
      <dgm:t>
        <a:bodyPr/>
        <a:lstStyle/>
        <a:p>
          <a:endParaRPr lang="vi-VN" sz="1600" noProof="0" dirty="0"/>
        </a:p>
      </dgm:t>
    </dgm:pt>
    <dgm:pt modelId="{840B7BEC-A424-4364-B52E-A493DF1255BE}" type="sibTrans" cxnId="{1C7B2439-98A6-4A2B-BDB8-438079493C67}">
      <dgm:prSet/>
      <dgm:spPr/>
      <dgm:t>
        <a:bodyPr/>
        <a:lstStyle/>
        <a:p>
          <a:endParaRPr lang="vi-VN" sz="1600" noProof="0" dirty="0"/>
        </a:p>
      </dgm:t>
    </dgm:pt>
    <dgm:pt modelId="{374B3CF0-3CBE-41CF-A774-9FD3C3CD3C85}">
      <dgm:prSet custT="1"/>
      <dgm:spPr/>
      <dgm:t>
        <a:bodyPr/>
        <a:lstStyle/>
        <a:p>
          <a:r>
            <a:rPr lang="vi-VN" sz="6000" noProof="0" smtClean="0"/>
            <a:t>Giới thiệu IPsec</a:t>
          </a:r>
          <a:endParaRPr lang="vi-VN" sz="6000" noProof="0"/>
        </a:p>
      </dgm:t>
    </dgm:pt>
    <dgm:pt modelId="{38C67DDF-74A4-4E44-94A7-EDCA9B1C90CC}" type="parTrans" cxnId="{4F6400C3-53EC-42A6-81C8-2BBE562DF315}">
      <dgm:prSet/>
      <dgm:spPr/>
      <dgm:t>
        <a:bodyPr/>
        <a:lstStyle/>
        <a:p>
          <a:endParaRPr lang="vi-VN" sz="1600" noProof="0" dirty="0"/>
        </a:p>
      </dgm:t>
    </dgm:pt>
    <dgm:pt modelId="{20A933C1-1145-4ADB-BD4B-02D3F506EC76}" type="sibTrans" cxnId="{4F6400C3-53EC-42A6-81C8-2BBE562DF315}">
      <dgm:prSet/>
      <dgm:spPr/>
      <dgm:t>
        <a:bodyPr/>
        <a:lstStyle/>
        <a:p>
          <a:endParaRPr lang="vi-VN" sz="1600" noProof="0" dirty="0"/>
        </a:p>
      </dgm:t>
    </dgm:pt>
    <dgm:pt modelId="{247EA5C4-9BF3-48F1-A046-522C6F5E27CB}">
      <dgm:prSet custT="1"/>
      <dgm:spPr/>
      <dgm:t>
        <a:bodyPr/>
        <a:lstStyle/>
        <a:p>
          <a:r>
            <a:rPr lang="vi-VN" sz="6000" noProof="0" smtClean="0"/>
            <a:t>Tổ hợp an toàn SA</a:t>
          </a:r>
          <a:endParaRPr lang="vi-VN" sz="6000" noProof="0"/>
        </a:p>
      </dgm:t>
    </dgm:pt>
    <dgm:pt modelId="{76AD1D1C-30CD-42A3-92BF-A25589B046F5}" type="parTrans" cxnId="{4E304EBC-54BF-4C7C-A39D-A9622FAFEB16}">
      <dgm:prSet/>
      <dgm:spPr/>
      <dgm:t>
        <a:bodyPr/>
        <a:lstStyle/>
        <a:p>
          <a:endParaRPr lang="vi-VN" sz="1600" noProof="0" dirty="0"/>
        </a:p>
      </dgm:t>
    </dgm:pt>
    <dgm:pt modelId="{8D83F627-555C-49C0-91AB-3CC57FBD5215}" type="sibTrans" cxnId="{4E304EBC-54BF-4C7C-A39D-A9622FAFEB16}">
      <dgm:prSet/>
      <dgm:spPr/>
      <dgm:t>
        <a:bodyPr/>
        <a:lstStyle/>
        <a:p>
          <a:endParaRPr lang="vi-VN" sz="1600" noProof="0" dirty="0"/>
        </a:p>
      </dgm:t>
    </dgm:pt>
    <dgm:pt modelId="{4991A960-2D82-4B98-8429-26690D5E4E0E}">
      <dgm:prSet custT="1"/>
      <dgm:spPr/>
      <dgm:t>
        <a:bodyPr/>
        <a:lstStyle/>
        <a:p>
          <a:r>
            <a:rPr lang="vi-VN" sz="6000" noProof="0" smtClean="0"/>
            <a:t>3</a:t>
          </a:r>
          <a:endParaRPr lang="vi-VN" sz="6000" noProof="0"/>
        </a:p>
      </dgm:t>
    </dgm:pt>
    <dgm:pt modelId="{C1325396-CC00-4673-8B31-A7F9497BDEF1}" type="parTrans" cxnId="{434F353E-5108-4367-8139-36F38C27DAD1}">
      <dgm:prSet/>
      <dgm:spPr/>
      <dgm:t>
        <a:bodyPr/>
        <a:lstStyle/>
        <a:p>
          <a:endParaRPr lang="vi-VN" sz="1600" noProof="0" dirty="0"/>
        </a:p>
      </dgm:t>
    </dgm:pt>
    <dgm:pt modelId="{551B1B9F-140A-48D1-A7EB-174D06581194}" type="sibTrans" cxnId="{434F353E-5108-4367-8139-36F38C27DAD1}">
      <dgm:prSet/>
      <dgm:spPr/>
      <dgm:t>
        <a:bodyPr/>
        <a:lstStyle/>
        <a:p>
          <a:endParaRPr lang="vi-VN" sz="1600" noProof="0" dirty="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custLinFactNeighborY="-4116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custLinFactNeighborY="-48989">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custLinFactNeighborY="-41166">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custLinFactNeighborY="-48989">
        <dgm:presLayoutVars>
          <dgm:chMax val="0"/>
          <dgm:chPref val="0"/>
          <dgm:bulletEnabled val="1"/>
        </dgm:presLayoutVars>
      </dgm:prSet>
      <dgm:spPr/>
      <dgm:t>
        <a:bodyPr/>
        <a:lstStyle/>
        <a:p>
          <a:endParaRPr lang="ru-RU"/>
        </a:p>
      </dgm:t>
    </dgm:pt>
    <dgm:pt modelId="{57C742C9-6AA0-4D3B-A3F2-AB4CCC3CE1CA}" type="pres">
      <dgm:prSet presAssocID="{840B7BEC-A424-4364-B52E-A493DF1255BE}" presName="sp" presStyleCnt="0"/>
      <dgm:spPr/>
    </dgm:pt>
    <dgm:pt modelId="{3F5BDE74-93E0-4359-8158-641243B94300}" type="pres">
      <dgm:prSet presAssocID="{4991A960-2D82-4B98-8429-26690D5E4E0E}" presName="composite" presStyleCnt="0"/>
      <dgm:spPr/>
    </dgm:pt>
    <dgm:pt modelId="{D7697FCB-A6A2-46EC-925A-82B16CB20D98}" type="pres">
      <dgm:prSet presAssocID="{4991A960-2D82-4B98-8429-26690D5E4E0E}" presName="desTx" presStyleLbl="fgAccFollowNode1" presStyleIdx="2" presStyleCnt="3" custLinFactNeighborY="-41166">
        <dgm:presLayoutVars>
          <dgm:bulletEnabled val="1"/>
        </dgm:presLayoutVars>
      </dgm:prSet>
      <dgm:spPr/>
      <dgm:t>
        <a:bodyPr/>
        <a:lstStyle/>
        <a:p>
          <a:endParaRPr lang="en-US"/>
        </a:p>
      </dgm:t>
    </dgm:pt>
    <dgm:pt modelId="{31DFA873-2C2F-4FEF-87E5-AEC36889C294}" type="pres">
      <dgm:prSet presAssocID="{4991A960-2D82-4B98-8429-26690D5E4E0E}" presName="labelTx" presStyleLbl="node1" presStyleIdx="2" presStyleCnt="3" custLinFactNeighborY="-48989">
        <dgm:presLayoutVars>
          <dgm:chMax val="0"/>
          <dgm:chPref val="0"/>
          <dgm:bulletEnabled val="1"/>
        </dgm:presLayoutVars>
      </dgm:prSet>
      <dgm:spPr/>
      <dgm:t>
        <a:bodyPr/>
        <a:lstStyle/>
        <a:p>
          <a:endParaRPr lang="en-US"/>
        </a:p>
      </dgm:t>
    </dgm:pt>
  </dgm:ptLst>
  <dgm:cxnLst>
    <dgm:cxn modelId="{E803EBCF-7709-460E-8A62-1C3D95D91638}" type="presOf" srcId="{374B3CF0-3CBE-41CF-A774-9FD3C3CD3C85}" destId="{5012D0F9-E426-4C44-85B1-B5D15A7B4879}"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2F3BB37E-D146-4BA2-BC93-D849703030F8}" type="presOf" srcId="{759FDF1A-46CB-4DD6-A232-39900ACE14DF}" destId="{52D715E9-012B-492D-85DB-CC49546E7451}" srcOrd="0" destOrd="0" presId="urn:diagrams.loki3.com/NumberedList"/>
    <dgm:cxn modelId="{6F190FE9-7449-4A4B-9356-4F80389ADBAA}" type="presOf" srcId="{8C66E9B3-B12D-4C23-A273-982D7F969BBC}" destId="{BDFB8683-95A4-4BBF-9344-3A0D69314DB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E93A6967-CF53-4FF4-8A60-38759B39D059}" type="presOf" srcId="{6C03E07F-ECFB-4D2F-BA96-D23DA7C5AC73}" destId="{7D701CF5-2CC3-48B9-A656-E2968A10AA3B}" srcOrd="0" destOrd="0" presId="urn:diagrams.loki3.com/NumberedList"/>
    <dgm:cxn modelId="{59ADDD66-2598-4FE7-8858-31E4EAFEB2F5}" type="presOf" srcId="{9EA58EC5-7D69-4397-8093-5A4FCBD369E8}" destId="{A08A9154-0BEB-4230-91C9-16FAC1EF6E1C}" srcOrd="0" destOrd="0" presId="urn:diagrams.loki3.com/NumberedList"/>
    <dgm:cxn modelId="{4E304EBC-54BF-4C7C-A39D-A9622FAFEB16}" srcId="{4991A960-2D82-4B98-8429-26690D5E4E0E}" destId="{247EA5C4-9BF3-48F1-A046-522C6F5E27CB}" srcOrd="0" destOrd="0" parTransId="{76AD1D1C-30CD-42A3-92BF-A25589B046F5}" sibTransId="{8D83F627-555C-49C0-91AB-3CC57FBD5215}"/>
    <dgm:cxn modelId="{5F2F0C71-7B4D-4D1E-945D-C13BC370F410}" type="presOf" srcId="{247EA5C4-9BF3-48F1-A046-522C6F5E27CB}" destId="{D7697FCB-A6A2-46EC-925A-82B16CB20D98}" srcOrd="0" destOrd="0" presId="urn:diagrams.loki3.com/NumberedList"/>
    <dgm:cxn modelId="{434F353E-5108-4367-8139-36F38C27DAD1}" srcId="{8C66E9B3-B12D-4C23-A273-982D7F969BBC}" destId="{4991A960-2D82-4B98-8429-26690D5E4E0E}" srcOrd="2" destOrd="0" parTransId="{C1325396-CC00-4673-8B31-A7F9497BDEF1}" sibTransId="{551B1B9F-140A-48D1-A7EB-174D06581194}"/>
    <dgm:cxn modelId="{1C7B2439-98A6-4A2B-BDB8-438079493C67}" srcId="{8C66E9B3-B12D-4C23-A273-982D7F969BBC}" destId="{759FDF1A-46CB-4DD6-A232-39900ACE14DF}" srcOrd="1" destOrd="0" parTransId="{EBD1FDD3-F3E1-4EF5-AB02-3A05A129FFE4}" sibTransId="{840B7BEC-A424-4364-B52E-A493DF1255BE}"/>
    <dgm:cxn modelId="{9966C1A5-FE36-4E70-B029-766E8E2505D3}" type="presOf" srcId="{4991A960-2D82-4B98-8429-26690D5E4E0E}" destId="{31DFA873-2C2F-4FEF-87E5-AEC36889C294}" srcOrd="0" destOrd="0" presId="urn:diagrams.loki3.com/NumberedList"/>
    <dgm:cxn modelId="{219DA04B-4F8F-4D96-B276-A82DA7198793}" type="presParOf" srcId="{BDFB8683-95A4-4BBF-9344-3A0D69314DBB}" destId="{F885113E-BE17-4045-B96D-BDD8D07DA3AD}" srcOrd="0" destOrd="0" presId="urn:diagrams.loki3.com/NumberedList"/>
    <dgm:cxn modelId="{27FB3410-0653-431C-AE86-23C17C89F71D}" type="presParOf" srcId="{F885113E-BE17-4045-B96D-BDD8D07DA3AD}" destId="{A08A9154-0BEB-4230-91C9-16FAC1EF6E1C}" srcOrd="0" destOrd="0" presId="urn:diagrams.loki3.com/NumberedList"/>
    <dgm:cxn modelId="{9B167287-53A3-45D9-9287-62734E033EF6}" type="presParOf" srcId="{F885113E-BE17-4045-B96D-BDD8D07DA3AD}" destId="{7D701CF5-2CC3-48B9-A656-E2968A10AA3B}" srcOrd="1" destOrd="0" presId="urn:diagrams.loki3.com/NumberedList"/>
    <dgm:cxn modelId="{A3EA9972-0F3A-4BDA-A241-55AEE6B966FD}" type="presParOf" srcId="{BDFB8683-95A4-4BBF-9344-3A0D69314DBB}" destId="{85038EDB-25C5-4D4E-ABE9-E631391CFDC0}" srcOrd="1" destOrd="0" presId="urn:diagrams.loki3.com/NumberedList"/>
    <dgm:cxn modelId="{42EBC964-420E-4198-9732-4D7904CBE182}" type="presParOf" srcId="{BDFB8683-95A4-4BBF-9344-3A0D69314DBB}" destId="{EF56E1D1-AD87-41C2-83E7-8BA376BFBB39}" srcOrd="2" destOrd="0" presId="urn:diagrams.loki3.com/NumberedList"/>
    <dgm:cxn modelId="{20206CF9-9F1A-4F41-908C-259386EC9B87}" type="presParOf" srcId="{EF56E1D1-AD87-41C2-83E7-8BA376BFBB39}" destId="{5012D0F9-E426-4C44-85B1-B5D15A7B4879}" srcOrd="0" destOrd="0" presId="urn:diagrams.loki3.com/NumberedList"/>
    <dgm:cxn modelId="{676206CB-117A-4454-B0AC-A7F7B20D5CCB}" type="presParOf" srcId="{EF56E1D1-AD87-41C2-83E7-8BA376BFBB39}" destId="{52D715E9-012B-492D-85DB-CC49546E7451}" srcOrd="1" destOrd="0" presId="urn:diagrams.loki3.com/NumberedList"/>
    <dgm:cxn modelId="{019BA02A-F5B1-4F30-83F1-F3E21AF751D2}" type="presParOf" srcId="{BDFB8683-95A4-4BBF-9344-3A0D69314DBB}" destId="{57C742C9-6AA0-4D3B-A3F2-AB4CCC3CE1CA}" srcOrd="3" destOrd="0" presId="urn:diagrams.loki3.com/NumberedList"/>
    <dgm:cxn modelId="{6C3C96EB-CAAC-49C8-A98B-D035F5FF7C6F}" type="presParOf" srcId="{BDFB8683-95A4-4BBF-9344-3A0D69314DBB}" destId="{3F5BDE74-93E0-4359-8158-641243B94300}" srcOrd="4" destOrd="0" presId="urn:diagrams.loki3.com/NumberedList"/>
    <dgm:cxn modelId="{815FAC12-630D-4049-8875-B274FFCECD23}" type="presParOf" srcId="{3F5BDE74-93E0-4359-8158-641243B94300}" destId="{D7697FCB-A6A2-46EC-925A-82B16CB20D98}" srcOrd="0" destOrd="0" presId="urn:diagrams.loki3.com/NumberedList"/>
    <dgm:cxn modelId="{A6F256A9-371F-4CDA-BE0E-63EF6B29C485}" type="presParOf" srcId="{3F5BDE74-93E0-4359-8158-641243B94300}" destId="{31DFA873-2C2F-4FEF-87E5-AEC36889C29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a:solidFill>
          <a:srgbClr val="00FF00"/>
        </a:solidFill>
      </dgm:spPr>
      <dgm:t>
        <a:bodyPr/>
        <a:lstStyle/>
        <a:p>
          <a:r>
            <a:rPr lang="vi-VN" sz="6000" b="1" noProof="0" smtClean="0"/>
            <a:t>1</a:t>
          </a:r>
          <a:endParaRPr lang="vi-VN" sz="6000" b="1" noProof="0"/>
        </a:p>
      </dgm:t>
    </dgm:pt>
    <dgm:pt modelId="{D1FC4842-2686-45D4-A56A-3F897EF3B16F}" type="parTrans" cxnId="{740F8903-5739-4710-9802-9B1B3A04DE18}">
      <dgm:prSet/>
      <dgm:spPr/>
      <dgm:t>
        <a:bodyPr/>
        <a:lstStyle/>
        <a:p>
          <a:endParaRPr lang="vi-VN" sz="1600" noProof="0" dirty="0"/>
        </a:p>
      </dgm:t>
    </dgm:pt>
    <dgm:pt modelId="{E35E76B6-7078-4B09-B349-C02F66AA5978}" type="sibTrans" cxnId="{740F8903-5739-4710-9802-9B1B3A04DE18}">
      <dgm:prSet/>
      <dgm:spPr/>
      <dgm:t>
        <a:bodyPr/>
        <a:lstStyle/>
        <a:p>
          <a:endParaRPr lang="vi-VN" sz="1600" noProof="0" dirty="0"/>
        </a:p>
      </dgm:t>
    </dgm:pt>
    <dgm:pt modelId="{9EA58EC5-7D69-4397-8093-5A4FCBD369E8}">
      <dgm:prSet custT="1"/>
      <dgm:spPr>
        <a:solidFill>
          <a:srgbClr val="00FF00"/>
        </a:solidFill>
      </dgm:spPr>
      <dgm:t>
        <a:bodyPr/>
        <a:lstStyle/>
        <a:p>
          <a:r>
            <a:rPr lang="vi-VN" sz="6000" b="0" noProof="0" smtClean="0"/>
            <a:t>Tổng quan về VPN</a:t>
          </a:r>
          <a:endParaRPr lang="vi-VN" sz="6000" b="0" noProof="0"/>
        </a:p>
      </dgm:t>
    </dgm:pt>
    <dgm:pt modelId="{D56EEE90-AC73-4E4D-8BBC-6E0E7885DFB1}" type="parTrans" cxnId="{7F37D5C8-E16A-4389-ABBC-ABB93E9EB1A4}">
      <dgm:prSet/>
      <dgm:spPr/>
      <dgm:t>
        <a:bodyPr/>
        <a:lstStyle/>
        <a:p>
          <a:endParaRPr lang="vi-VN" sz="1600" noProof="0" dirty="0"/>
        </a:p>
      </dgm:t>
    </dgm:pt>
    <dgm:pt modelId="{D5E5875A-C60C-4FC3-869B-722E371FA6E0}" type="sibTrans" cxnId="{7F37D5C8-E16A-4389-ABBC-ABB93E9EB1A4}">
      <dgm:prSet/>
      <dgm:spPr/>
      <dgm:t>
        <a:bodyPr/>
        <a:lstStyle/>
        <a:p>
          <a:endParaRPr lang="vi-VN" sz="1600" noProof="0" dirty="0"/>
        </a:p>
      </dgm:t>
    </dgm:pt>
    <dgm:pt modelId="{759FDF1A-46CB-4DD6-A232-39900ACE14DF}">
      <dgm:prSet custT="1"/>
      <dgm:spPr/>
      <dgm:t>
        <a:bodyPr/>
        <a:lstStyle/>
        <a:p>
          <a:r>
            <a:rPr lang="vi-VN" sz="6000" noProof="0" smtClean="0"/>
            <a:t>2</a:t>
          </a:r>
          <a:endParaRPr lang="vi-VN" sz="6000" noProof="0"/>
        </a:p>
      </dgm:t>
    </dgm:pt>
    <dgm:pt modelId="{EBD1FDD3-F3E1-4EF5-AB02-3A05A129FFE4}" type="parTrans" cxnId="{1C7B2439-98A6-4A2B-BDB8-438079493C67}">
      <dgm:prSet/>
      <dgm:spPr/>
      <dgm:t>
        <a:bodyPr/>
        <a:lstStyle/>
        <a:p>
          <a:endParaRPr lang="vi-VN" sz="1600" noProof="0" dirty="0"/>
        </a:p>
      </dgm:t>
    </dgm:pt>
    <dgm:pt modelId="{840B7BEC-A424-4364-B52E-A493DF1255BE}" type="sibTrans" cxnId="{1C7B2439-98A6-4A2B-BDB8-438079493C67}">
      <dgm:prSet/>
      <dgm:spPr/>
      <dgm:t>
        <a:bodyPr/>
        <a:lstStyle/>
        <a:p>
          <a:endParaRPr lang="vi-VN" sz="1600" noProof="0" dirty="0"/>
        </a:p>
      </dgm:t>
    </dgm:pt>
    <dgm:pt modelId="{374B3CF0-3CBE-41CF-A774-9FD3C3CD3C85}">
      <dgm:prSet custT="1"/>
      <dgm:spPr/>
      <dgm:t>
        <a:bodyPr/>
        <a:lstStyle/>
        <a:p>
          <a:r>
            <a:rPr lang="vi-VN" sz="6000" noProof="0" smtClean="0"/>
            <a:t>Giới thiệu IPsec</a:t>
          </a:r>
          <a:endParaRPr lang="vi-VN" sz="6000" noProof="0"/>
        </a:p>
      </dgm:t>
    </dgm:pt>
    <dgm:pt modelId="{38C67DDF-74A4-4E44-94A7-EDCA9B1C90CC}" type="parTrans" cxnId="{4F6400C3-53EC-42A6-81C8-2BBE562DF315}">
      <dgm:prSet/>
      <dgm:spPr/>
      <dgm:t>
        <a:bodyPr/>
        <a:lstStyle/>
        <a:p>
          <a:endParaRPr lang="vi-VN" sz="1600" noProof="0" dirty="0"/>
        </a:p>
      </dgm:t>
    </dgm:pt>
    <dgm:pt modelId="{20A933C1-1145-4ADB-BD4B-02D3F506EC76}" type="sibTrans" cxnId="{4F6400C3-53EC-42A6-81C8-2BBE562DF315}">
      <dgm:prSet/>
      <dgm:spPr/>
      <dgm:t>
        <a:bodyPr/>
        <a:lstStyle/>
        <a:p>
          <a:endParaRPr lang="vi-VN" sz="1600" noProof="0" dirty="0"/>
        </a:p>
      </dgm:t>
    </dgm:pt>
    <dgm:pt modelId="{247EA5C4-9BF3-48F1-A046-522C6F5E27CB}">
      <dgm:prSet custT="1"/>
      <dgm:spPr/>
      <dgm:t>
        <a:bodyPr/>
        <a:lstStyle/>
        <a:p>
          <a:r>
            <a:rPr lang="vi-VN" sz="6000" noProof="0" smtClean="0"/>
            <a:t>Tổ hợp an toàn SA</a:t>
          </a:r>
          <a:endParaRPr lang="vi-VN" sz="6000" noProof="0"/>
        </a:p>
      </dgm:t>
    </dgm:pt>
    <dgm:pt modelId="{76AD1D1C-30CD-42A3-92BF-A25589B046F5}" type="parTrans" cxnId="{4E304EBC-54BF-4C7C-A39D-A9622FAFEB16}">
      <dgm:prSet/>
      <dgm:spPr/>
      <dgm:t>
        <a:bodyPr/>
        <a:lstStyle/>
        <a:p>
          <a:endParaRPr lang="vi-VN" sz="1600" noProof="0" dirty="0"/>
        </a:p>
      </dgm:t>
    </dgm:pt>
    <dgm:pt modelId="{8D83F627-555C-49C0-91AB-3CC57FBD5215}" type="sibTrans" cxnId="{4E304EBC-54BF-4C7C-A39D-A9622FAFEB16}">
      <dgm:prSet/>
      <dgm:spPr/>
      <dgm:t>
        <a:bodyPr/>
        <a:lstStyle/>
        <a:p>
          <a:endParaRPr lang="vi-VN" sz="1600" noProof="0" dirty="0"/>
        </a:p>
      </dgm:t>
    </dgm:pt>
    <dgm:pt modelId="{4991A960-2D82-4B98-8429-26690D5E4E0E}">
      <dgm:prSet custT="1"/>
      <dgm:spPr/>
      <dgm:t>
        <a:bodyPr/>
        <a:lstStyle/>
        <a:p>
          <a:r>
            <a:rPr lang="vi-VN" sz="6000" noProof="0" smtClean="0"/>
            <a:t>3</a:t>
          </a:r>
          <a:endParaRPr lang="vi-VN" sz="6000" noProof="0"/>
        </a:p>
      </dgm:t>
    </dgm:pt>
    <dgm:pt modelId="{C1325396-CC00-4673-8B31-A7F9497BDEF1}" type="parTrans" cxnId="{434F353E-5108-4367-8139-36F38C27DAD1}">
      <dgm:prSet/>
      <dgm:spPr/>
      <dgm:t>
        <a:bodyPr/>
        <a:lstStyle/>
        <a:p>
          <a:endParaRPr lang="vi-VN" sz="1600" noProof="0" dirty="0"/>
        </a:p>
      </dgm:t>
    </dgm:pt>
    <dgm:pt modelId="{551B1B9F-140A-48D1-A7EB-174D06581194}" type="sibTrans" cxnId="{434F353E-5108-4367-8139-36F38C27DAD1}">
      <dgm:prSet/>
      <dgm:spPr/>
      <dgm:t>
        <a:bodyPr/>
        <a:lstStyle/>
        <a:p>
          <a:endParaRPr lang="vi-VN" sz="1600" noProof="0" dirty="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custLinFactNeighborY="-4116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custLinFactNeighborY="-48989">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custLinFactNeighborY="-41166">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custLinFactNeighborY="-48989">
        <dgm:presLayoutVars>
          <dgm:chMax val="0"/>
          <dgm:chPref val="0"/>
          <dgm:bulletEnabled val="1"/>
        </dgm:presLayoutVars>
      </dgm:prSet>
      <dgm:spPr/>
      <dgm:t>
        <a:bodyPr/>
        <a:lstStyle/>
        <a:p>
          <a:endParaRPr lang="ru-RU"/>
        </a:p>
      </dgm:t>
    </dgm:pt>
    <dgm:pt modelId="{57C742C9-6AA0-4D3B-A3F2-AB4CCC3CE1CA}" type="pres">
      <dgm:prSet presAssocID="{840B7BEC-A424-4364-B52E-A493DF1255BE}" presName="sp" presStyleCnt="0"/>
      <dgm:spPr/>
    </dgm:pt>
    <dgm:pt modelId="{3F5BDE74-93E0-4359-8158-641243B94300}" type="pres">
      <dgm:prSet presAssocID="{4991A960-2D82-4B98-8429-26690D5E4E0E}" presName="composite" presStyleCnt="0"/>
      <dgm:spPr/>
    </dgm:pt>
    <dgm:pt modelId="{D7697FCB-A6A2-46EC-925A-82B16CB20D98}" type="pres">
      <dgm:prSet presAssocID="{4991A960-2D82-4B98-8429-26690D5E4E0E}" presName="desTx" presStyleLbl="fgAccFollowNode1" presStyleIdx="2" presStyleCnt="3" custLinFactNeighborY="-41166">
        <dgm:presLayoutVars>
          <dgm:bulletEnabled val="1"/>
        </dgm:presLayoutVars>
      </dgm:prSet>
      <dgm:spPr/>
      <dgm:t>
        <a:bodyPr/>
        <a:lstStyle/>
        <a:p>
          <a:endParaRPr lang="en-US"/>
        </a:p>
      </dgm:t>
    </dgm:pt>
    <dgm:pt modelId="{31DFA873-2C2F-4FEF-87E5-AEC36889C294}" type="pres">
      <dgm:prSet presAssocID="{4991A960-2D82-4B98-8429-26690D5E4E0E}" presName="labelTx" presStyleLbl="node1" presStyleIdx="2" presStyleCnt="3" custLinFactNeighborY="-48989">
        <dgm:presLayoutVars>
          <dgm:chMax val="0"/>
          <dgm:chPref val="0"/>
          <dgm:bulletEnabled val="1"/>
        </dgm:presLayoutVars>
      </dgm:prSet>
      <dgm:spPr/>
      <dgm:t>
        <a:bodyPr/>
        <a:lstStyle/>
        <a:p>
          <a:endParaRPr lang="en-US"/>
        </a:p>
      </dgm:t>
    </dgm:pt>
  </dgm:ptLst>
  <dgm:cxnLst>
    <dgm:cxn modelId="{8AD69D06-097F-472A-A7D6-86BB4B31A02A}" type="presOf" srcId="{374B3CF0-3CBE-41CF-A774-9FD3C3CD3C85}" destId="{5012D0F9-E426-4C44-85B1-B5D15A7B4879}"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FD4ACCFB-FD9A-4C13-89EA-1FDC1B13E5A0}"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08B907D-38D0-43EE-8A99-5B083F4EB82E}" type="presOf" srcId="{4991A960-2D82-4B98-8429-26690D5E4E0E}" destId="{31DFA873-2C2F-4FEF-87E5-AEC36889C294}"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C0BFBD8D-4EED-4F94-942F-869426DB2E93}" type="presOf" srcId="{9EA58EC5-7D69-4397-8093-5A4FCBD369E8}" destId="{A08A9154-0BEB-4230-91C9-16FAC1EF6E1C}" srcOrd="0" destOrd="0" presId="urn:diagrams.loki3.com/NumberedList"/>
    <dgm:cxn modelId="{4E304EBC-54BF-4C7C-A39D-A9622FAFEB16}" srcId="{4991A960-2D82-4B98-8429-26690D5E4E0E}" destId="{247EA5C4-9BF3-48F1-A046-522C6F5E27CB}" srcOrd="0" destOrd="0" parTransId="{76AD1D1C-30CD-42A3-92BF-A25589B046F5}" sibTransId="{8D83F627-555C-49C0-91AB-3CC57FBD5215}"/>
    <dgm:cxn modelId="{3ADC3139-BF16-4360-8C9B-F0E130CE8519}" type="presOf" srcId="{8C66E9B3-B12D-4C23-A273-982D7F969BBC}" destId="{BDFB8683-95A4-4BBF-9344-3A0D69314DBB}" srcOrd="0" destOrd="0" presId="urn:diagrams.loki3.com/NumberedList"/>
    <dgm:cxn modelId="{EC743B9D-FCD6-4703-9523-D0272FC34677}" type="presOf" srcId="{6C03E07F-ECFB-4D2F-BA96-D23DA7C5AC73}" destId="{7D701CF5-2CC3-48B9-A656-E2968A10AA3B}" srcOrd="0" destOrd="0" presId="urn:diagrams.loki3.com/NumberedList"/>
    <dgm:cxn modelId="{2BBC8F80-9275-4E3F-B806-E01ABE19B89E}" type="presOf" srcId="{247EA5C4-9BF3-48F1-A046-522C6F5E27CB}" destId="{D7697FCB-A6A2-46EC-925A-82B16CB20D98}" srcOrd="0" destOrd="0" presId="urn:diagrams.loki3.com/NumberedList"/>
    <dgm:cxn modelId="{434F353E-5108-4367-8139-36F38C27DAD1}" srcId="{8C66E9B3-B12D-4C23-A273-982D7F969BBC}" destId="{4991A960-2D82-4B98-8429-26690D5E4E0E}" srcOrd="2" destOrd="0" parTransId="{C1325396-CC00-4673-8B31-A7F9497BDEF1}" sibTransId="{551B1B9F-140A-48D1-A7EB-174D06581194}"/>
    <dgm:cxn modelId="{1C7B2439-98A6-4A2B-BDB8-438079493C67}" srcId="{8C66E9B3-B12D-4C23-A273-982D7F969BBC}" destId="{759FDF1A-46CB-4DD6-A232-39900ACE14DF}" srcOrd="1" destOrd="0" parTransId="{EBD1FDD3-F3E1-4EF5-AB02-3A05A129FFE4}" sibTransId="{840B7BEC-A424-4364-B52E-A493DF1255BE}"/>
    <dgm:cxn modelId="{C73FFF4E-519A-4621-9DBF-1D667ECF70B6}" type="presParOf" srcId="{BDFB8683-95A4-4BBF-9344-3A0D69314DBB}" destId="{F885113E-BE17-4045-B96D-BDD8D07DA3AD}" srcOrd="0" destOrd="0" presId="urn:diagrams.loki3.com/NumberedList"/>
    <dgm:cxn modelId="{A6107990-1A9F-4BB6-A457-C398F6CE40F6}" type="presParOf" srcId="{F885113E-BE17-4045-B96D-BDD8D07DA3AD}" destId="{A08A9154-0BEB-4230-91C9-16FAC1EF6E1C}" srcOrd="0" destOrd="0" presId="urn:diagrams.loki3.com/NumberedList"/>
    <dgm:cxn modelId="{760BFC5D-91C1-4F93-B31A-5F785A3BD074}" type="presParOf" srcId="{F885113E-BE17-4045-B96D-BDD8D07DA3AD}" destId="{7D701CF5-2CC3-48B9-A656-E2968A10AA3B}" srcOrd="1" destOrd="0" presId="urn:diagrams.loki3.com/NumberedList"/>
    <dgm:cxn modelId="{20AC4CB9-EBD4-4AE3-B1D9-5516DDB347B9}" type="presParOf" srcId="{BDFB8683-95A4-4BBF-9344-3A0D69314DBB}" destId="{85038EDB-25C5-4D4E-ABE9-E631391CFDC0}" srcOrd="1" destOrd="0" presId="urn:diagrams.loki3.com/NumberedList"/>
    <dgm:cxn modelId="{FFCB8F0B-2413-4FE2-811D-3AD1814EE5FF}" type="presParOf" srcId="{BDFB8683-95A4-4BBF-9344-3A0D69314DBB}" destId="{EF56E1D1-AD87-41C2-83E7-8BA376BFBB39}" srcOrd="2" destOrd="0" presId="urn:diagrams.loki3.com/NumberedList"/>
    <dgm:cxn modelId="{1ADCBA7E-EE64-460C-84EB-925B9EA510A1}" type="presParOf" srcId="{EF56E1D1-AD87-41C2-83E7-8BA376BFBB39}" destId="{5012D0F9-E426-4C44-85B1-B5D15A7B4879}" srcOrd="0" destOrd="0" presId="urn:diagrams.loki3.com/NumberedList"/>
    <dgm:cxn modelId="{922B78BE-17B3-4549-95BC-5002A24416FF}" type="presParOf" srcId="{EF56E1D1-AD87-41C2-83E7-8BA376BFBB39}" destId="{52D715E9-012B-492D-85DB-CC49546E7451}" srcOrd="1" destOrd="0" presId="urn:diagrams.loki3.com/NumberedList"/>
    <dgm:cxn modelId="{5608D987-517C-4A14-BE57-13D874859DA7}" type="presParOf" srcId="{BDFB8683-95A4-4BBF-9344-3A0D69314DBB}" destId="{57C742C9-6AA0-4D3B-A3F2-AB4CCC3CE1CA}" srcOrd="3" destOrd="0" presId="urn:diagrams.loki3.com/NumberedList"/>
    <dgm:cxn modelId="{F88CC112-B329-40A4-9A04-EA60647D7664}" type="presParOf" srcId="{BDFB8683-95A4-4BBF-9344-3A0D69314DBB}" destId="{3F5BDE74-93E0-4359-8158-641243B94300}" srcOrd="4" destOrd="0" presId="urn:diagrams.loki3.com/NumberedList"/>
    <dgm:cxn modelId="{65840D6F-D293-4E2F-8111-2EACB96994B3}" type="presParOf" srcId="{3F5BDE74-93E0-4359-8158-641243B94300}" destId="{D7697FCB-A6A2-46EC-925A-82B16CB20D98}" srcOrd="0" destOrd="0" presId="urn:diagrams.loki3.com/NumberedList"/>
    <dgm:cxn modelId="{B2FFBD71-C5C3-4A3D-A545-66F69ACDEDC6}" type="presParOf" srcId="{3F5BDE74-93E0-4359-8158-641243B94300}" destId="{31DFA873-2C2F-4FEF-87E5-AEC36889C29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175ABAF-9CD6-4723-A28B-EF5240DF91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F868531-4E1D-4B21-AEEE-2CF6582A81B1}">
      <dgm:prSet/>
      <dgm:spPr/>
      <dgm:t>
        <a:bodyPr/>
        <a:lstStyle/>
        <a:p>
          <a:pPr rtl="0"/>
          <a:r>
            <a:rPr lang="vi-VN" noProof="0" dirty="0" smtClean="0"/>
            <a:t>Phân loại theo chức năng</a:t>
          </a:r>
          <a:endParaRPr lang="vi-VN" noProof="0" dirty="0"/>
        </a:p>
      </dgm:t>
    </dgm:pt>
    <dgm:pt modelId="{5F0E639D-A623-4E58-8139-4FB505E68CD8}" type="parTrans" cxnId="{8CF8B3B2-0C09-41FF-BDD0-364FDE7BFA62}">
      <dgm:prSet/>
      <dgm:spPr/>
      <dgm:t>
        <a:bodyPr/>
        <a:lstStyle/>
        <a:p>
          <a:endParaRPr lang="vi-VN" noProof="0" dirty="0"/>
        </a:p>
      </dgm:t>
    </dgm:pt>
    <dgm:pt modelId="{D1D2240E-B6ED-4479-A066-0500FA039590}" type="sibTrans" cxnId="{8CF8B3B2-0C09-41FF-BDD0-364FDE7BFA62}">
      <dgm:prSet/>
      <dgm:spPr/>
      <dgm:t>
        <a:bodyPr/>
        <a:lstStyle/>
        <a:p>
          <a:endParaRPr lang="vi-VN" noProof="0" dirty="0"/>
        </a:p>
      </dgm:t>
    </dgm:pt>
    <dgm:pt modelId="{54613D73-0AFA-4E2A-ADC9-A9479C025DEE}">
      <dgm:prSet/>
      <dgm:spPr/>
      <dgm:t>
        <a:bodyPr/>
        <a:lstStyle/>
        <a:p>
          <a:pPr rtl="0"/>
          <a:r>
            <a:rPr lang="vi-VN" noProof="0" dirty="0" smtClean="0"/>
            <a:t>Trusted VPN: MPLS VPN</a:t>
          </a:r>
          <a:endParaRPr lang="vi-VN" noProof="0" dirty="0"/>
        </a:p>
      </dgm:t>
    </dgm:pt>
    <dgm:pt modelId="{4065253A-8506-498A-9758-BC045CB8DC64}" type="parTrans" cxnId="{D5E3468F-7EA8-4498-9583-2486BF272A1F}">
      <dgm:prSet/>
      <dgm:spPr/>
      <dgm:t>
        <a:bodyPr/>
        <a:lstStyle/>
        <a:p>
          <a:endParaRPr lang="vi-VN" noProof="0" dirty="0"/>
        </a:p>
      </dgm:t>
    </dgm:pt>
    <dgm:pt modelId="{B3008686-A29B-4936-A6AF-9E7A315D461E}" type="sibTrans" cxnId="{D5E3468F-7EA8-4498-9583-2486BF272A1F}">
      <dgm:prSet/>
      <dgm:spPr/>
      <dgm:t>
        <a:bodyPr/>
        <a:lstStyle/>
        <a:p>
          <a:endParaRPr lang="vi-VN" noProof="0" dirty="0"/>
        </a:p>
      </dgm:t>
    </dgm:pt>
    <dgm:pt modelId="{D5C6D05B-3293-4481-A15D-62C2CBD3D1E5}">
      <dgm:prSet/>
      <dgm:spPr/>
      <dgm:t>
        <a:bodyPr/>
        <a:lstStyle/>
        <a:p>
          <a:pPr rtl="0"/>
          <a:r>
            <a:rPr lang="vi-VN" noProof="0" dirty="0" smtClean="0"/>
            <a:t>Secure VPN: IPsec</a:t>
          </a:r>
          <a:endParaRPr lang="vi-VN" noProof="0" dirty="0"/>
        </a:p>
      </dgm:t>
    </dgm:pt>
    <dgm:pt modelId="{00EED077-5712-4E36-9923-6EE6A0083196}" type="parTrans" cxnId="{84ED4CDB-F84A-4B70-8300-88D6880BE4DB}">
      <dgm:prSet/>
      <dgm:spPr/>
      <dgm:t>
        <a:bodyPr/>
        <a:lstStyle/>
        <a:p>
          <a:endParaRPr lang="vi-VN" noProof="0" dirty="0"/>
        </a:p>
      </dgm:t>
    </dgm:pt>
    <dgm:pt modelId="{EFAC1089-8067-41E3-BC08-C07FC8998965}" type="sibTrans" cxnId="{84ED4CDB-F84A-4B70-8300-88D6880BE4DB}">
      <dgm:prSet/>
      <dgm:spPr/>
      <dgm:t>
        <a:bodyPr/>
        <a:lstStyle/>
        <a:p>
          <a:endParaRPr lang="vi-VN" noProof="0" dirty="0"/>
        </a:p>
      </dgm:t>
    </dgm:pt>
    <dgm:pt modelId="{6E723ED6-9143-4F7A-AAA2-7EF212E573E4}">
      <dgm:prSet/>
      <dgm:spPr/>
      <dgm:t>
        <a:bodyPr/>
        <a:lstStyle/>
        <a:p>
          <a:pPr rtl="0"/>
          <a:r>
            <a:rPr lang="vi-VN" noProof="0" dirty="0" smtClean="0"/>
            <a:t>Hybrid VPN: GRE with IPsec</a:t>
          </a:r>
          <a:endParaRPr lang="vi-VN" noProof="0" dirty="0"/>
        </a:p>
      </dgm:t>
    </dgm:pt>
    <dgm:pt modelId="{3BE01C28-2589-4659-8215-C783DBFDAF70}" type="parTrans" cxnId="{1233F0E4-22C6-48A7-9AD4-EC8425B12295}">
      <dgm:prSet/>
      <dgm:spPr/>
      <dgm:t>
        <a:bodyPr/>
        <a:lstStyle/>
        <a:p>
          <a:endParaRPr lang="vi-VN" noProof="0" dirty="0"/>
        </a:p>
      </dgm:t>
    </dgm:pt>
    <dgm:pt modelId="{EF716DF9-0171-4373-9828-B6848D27EBF1}" type="sibTrans" cxnId="{1233F0E4-22C6-48A7-9AD4-EC8425B12295}">
      <dgm:prSet/>
      <dgm:spPr/>
      <dgm:t>
        <a:bodyPr/>
        <a:lstStyle/>
        <a:p>
          <a:endParaRPr lang="vi-VN" noProof="0" dirty="0"/>
        </a:p>
      </dgm:t>
    </dgm:pt>
    <dgm:pt modelId="{48B365E3-253B-4E10-9B52-A5D43C202884}">
      <dgm:prSet/>
      <dgm:spPr/>
      <dgm:t>
        <a:bodyPr/>
        <a:lstStyle/>
        <a:p>
          <a:pPr rtl="0"/>
          <a:r>
            <a:rPr lang="vi-VN" noProof="0" dirty="0" smtClean="0"/>
            <a:t>Phân loại theo mức hoạt động</a:t>
          </a:r>
          <a:endParaRPr lang="vi-VN" noProof="0" dirty="0"/>
        </a:p>
      </dgm:t>
    </dgm:pt>
    <dgm:pt modelId="{67D211AE-4F51-4237-A19E-A3FBD6933AEA}" type="parTrans" cxnId="{CA59F49E-F824-48A5-836C-AC3F0A79707B}">
      <dgm:prSet/>
      <dgm:spPr/>
      <dgm:t>
        <a:bodyPr/>
        <a:lstStyle/>
        <a:p>
          <a:endParaRPr lang="vi-VN" noProof="0" dirty="0"/>
        </a:p>
      </dgm:t>
    </dgm:pt>
    <dgm:pt modelId="{010A97CC-E557-4ADB-8EF5-69459EDF336C}" type="sibTrans" cxnId="{CA59F49E-F824-48A5-836C-AC3F0A79707B}">
      <dgm:prSet/>
      <dgm:spPr/>
      <dgm:t>
        <a:bodyPr/>
        <a:lstStyle/>
        <a:p>
          <a:endParaRPr lang="vi-VN" noProof="0" dirty="0"/>
        </a:p>
      </dgm:t>
    </dgm:pt>
    <dgm:pt modelId="{58149F8D-83A7-4118-B8E7-2EFF86424E28}">
      <dgm:prSet/>
      <dgm:spPr/>
      <dgm:t>
        <a:bodyPr/>
        <a:lstStyle/>
        <a:p>
          <a:pPr rtl="0"/>
          <a:r>
            <a:rPr lang="vi-VN" noProof="0" dirty="0" smtClean="0"/>
            <a:t>Layer 2: PPTP, L2TP, L2F, MPLS VPN L2</a:t>
          </a:r>
          <a:endParaRPr lang="vi-VN" noProof="0" dirty="0"/>
        </a:p>
      </dgm:t>
    </dgm:pt>
    <dgm:pt modelId="{6D6F2FDD-DD24-46AF-8B15-B4805954CF41}" type="parTrans" cxnId="{2E80A876-9274-4088-B14E-1BCF7EAE48A7}">
      <dgm:prSet/>
      <dgm:spPr/>
      <dgm:t>
        <a:bodyPr/>
        <a:lstStyle/>
        <a:p>
          <a:endParaRPr lang="vi-VN" noProof="0" dirty="0"/>
        </a:p>
      </dgm:t>
    </dgm:pt>
    <dgm:pt modelId="{A54F5AA4-C596-442B-8DD6-860352E01BCF}" type="sibTrans" cxnId="{2E80A876-9274-4088-B14E-1BCF7EAE48A7}">
      <dgm:prSet/>
      <dgm:spPr/>
      <dgm:t>
        <a:bodyPr/>
        <a:lstStyle/>
        <a:p>
          <a:endParaRPr lang="vi-VN" noProof="0" dirty="0"/>
        </a:p>
      </dgm:t>
    </dgm:pt>
    <dgm:pt modelId="{25533073-78A9-4074-9B24-B428732E3A36}">
      <dgm:prSet/>
      <dgm:spPr/>
      <dgm:t>
        <a:bodyPr/>
        <a:lstStyle/>
        <a:p>
          <a:pPr rtl="0"/>
          <a:r>
            <a:rPr lang="vi-VN" noProof="0" dirty="0" smtClean="0"/>
            <a:t>Layer 3: IPSec, MPLS VPN L3</a:t>
          </a:r>
          <a:endParaRPr lang="vi-VN" noProof="0" dirty="0"/>
        </a:p>
      </dgm:t>
    </dgm:pt>
    <dgm:pt modelId="{D05F5CE5-C19D-4E79-BF71-8C064A0539E0}" type="parTrans" cxnId="{7D55904A-FCE4-4E2F-8B29-9F574A4A6AAA}">
      <dgm:prSet/>
      <dgm:spPr/>
      <dgm:t>
        <a:bodyPr/>
        <a:lstStyle/>
        <a:p>
          <a:endParaRPr lang="vi-VN" noProof="0" dirty="0"/>
        </a:p>
      </dgm:t>
    </dgm:pt>
    <dgm:pt modelId="{668BE6F1-623F-42AB-9CAF-BED92D2C05E1}" type="sibTrans" cxnId="{7D55904A-FCE4-4E2F-8B29-9F574A4A6AAA}">
      <dgm:prSet/>
      <dgm:spPr/>
      <dgm:t>
        <a:bodyPr/>
        <a:lstStyle/>
        <a:p>
          <a:endParaRPr lang="vi-VN" noProof="0" dirty="0"/>
        </a:p>
      </dgm:t>
    </dgm:pt>
    <dgm:pt modelId="{980A27CD-A119-4218-A783-209C0E11081E}">
      <dgm:prSet/>
      <dgm:spPr/>
      <dgm:t>
        <a:bodyPr/>
        <a:lstStyle/>
        <a:p>
          <a:pPr rtl="0"/>
          <a:r>
            <a:rPr lang="vi-VN" noProof="0" dirty="0" smtClean="0"/>
            <a:t>Layer 4: SSL VPN</a:t>
          </a:r>
          <a:endParaRPr lang="vi-VN" noProof="0" dirty="0"/>
        </a:p>
      </dgm:t>
    </dgm:pt>
    <dgm:pt modelId="{65CC4BDA-9E2C-41F6-B4F3-3CB7A7417C10}" type="parTrans" cxnId="{80463290-4A6D-4497-985B-A1084DA88B56}">
      <dgm:prSet/>
      <dgm:spPr/>
      <dgm:t>
        <a:bodyPr/>
        <a:lstStyle/>
        <a:p>
          <a:endParaRPr lang="vi-VN" noProof="0" dirty="0"/>
        </a:p>
      </dgm:t>
    </dgm:pt>
    <dgm:pt modelId="{2C6125B4-CA7E-4D28-A8DC-096FC364C4BA}" type="sibTrans" cxnId="{80463290-4A6D-4497-985B-A1084DA88B56}">
      <dgm:prSet/>
      <dgm:spPr/>
      <dgm:t>
        <a:bodyPr/>
        <a:lstStyle/>
        <a:p>
          <a:endParaRPr lang="vi-VN" noProof="0" dirty="0"/>
        </a:p>
      </dgm:t>
    </dgm:pt>
    <dgm:pt modelId="{D269D733-FEEB-4E7D-9D4B-7D99F754D9B0}">
      <dgm:prSet/>
      <dgm:spPr/>
      <dgm:t>
        <a:bodyPr/>
        <a:lstStyle/>
        <a:p>
          <a:pPr rtl="0"/>
          <a:r>
            <a:rPr lang="vi-VN" noProof="0" dirty="0" smtClean="0"/>
            <a:t>Remote Access VPN</a:t>
          </a:r>
          <a:endParaRPr lang="vi-VN" noProof="0" dirty="0"/>
        </a:p>
      </dgm:t>
    </dgm:pt>
    <dgm:pt modelId="{1144FF21-7C12-4288-A658-E4C2C1466C87}" type="parTrans" cxnId="{36D655B0-2A67-4C2A-A37A-6FD999360BA5}">
      <dgm:prSet/>
      <dgm:spPr/>
      <dgm:t>
        <a:bodyPr/>
        <a:lstStyle/>
        <a:p>
          <a:endParaRPr lang="vi-VN" noProof="0" dirty="0"/>
        </a:p>
      </dgm:t>
    </dgm:pt>
    <dgm:pt modelId="{F7F4ACB5-5AA1-49A3-B39D-545BCE4A9AAE}" type="sibTrans" cxnId="{36D655B0-2A67-4C2A-A37A-6FD999360BA5}">
      <dgm:prSet/>
      <dgm:spPr/>
      <dgm:t>
        <a:bodyPr/>
        <a:lstStyle/>
        <a:p>
          <a:endParaRPr lang="vi-VN" noProof="0" dirty="0"/>
        </a:p>
      </dgm:t>
    </dgm:pt>
    <dgm:pt modelId="{ACF47BAA-ED09-414D-90FC-48CC7CECBD98}">
      <dgm:prSet/>
      <dgm:spPr/>
      <dgm:t>
        <a:bodyPr/>
        <a:lstStyle/>
        <a:p>
          <a:pPr rtl="0"/>
          <a:r>
            <a:rPr lang="vi-VN" noProof="0" dirty="0" smtClean="0"/>
            <a:t>Phân loại theo kiến trúc</a:t>
          </a:r>
          <a:endParaRPr lang="vi-VN" noProof="0" dirty="0"/>
        </a:p>
      </dgm:t>
    </dgm:pt>
    <dgm:pt modelId="{1CB42737-0507-4424-BC7B-137F8BADDE71}" type="parTrans" cxnId="{2E3C7A51-FDBD-4294-BA51-206CAC5451EB}">
      <dgm:prSet/>
      <dgm:spPr/>
      <dgm:t>
        <a:bodyPr/>
        <a:lstStyle/>
        <a:p>
          <a:endParaRPr lang="vi-VN" noProof="0" dirty="0"/>
        </a:p>
      </dgm:t>
    </dgm:pt>
    <dgm:pt modelId="{1C5A4E15-C6AD-4927-BF80-02124FA28DBB}" type="sibTrans" cxnId="{2E3C7A51-FDBD-4294-BA51-206CAC5451EB}">
      <dgm:prSet/>
      <dgm:spPr/>
      <dgm:t>
        <a:bodyPr/>
        <a:lstStyle/>
        <a:p>
          <a:endParaRPr lang="vi-VN" noProof="0" dirty="0"/>
        </a:p>
      </dgm:t>
    </dgm:pt>
    <dgm:pt modelId="{071AC330-AA19-4D09-81DD-CAF2DF4AF3C5}">
      <dgm:prSet/>
      <dgm:spPr/>
      <dgm:t>
        <a:bodyPr/>
        <a:lstStyle/>
        <a:p>
          <a:pPr rtl="0"/>
          <a:r>
            <a:rPr lang="vi-VN" noProof="0" smtClean="0"/>
            <a:t>Site-to-Site VPN</a:t>
          </a:r>
          <a:r>
            <a:rPr lang="en-US" noProof="0" smtClean="0"/>
            <a:t> (Intranet VPN &amp; Extranet VPN)</a:t>
          </a:r>
          <a:endParaRPr lang="vi-VN" noProof="0" dirty="0"/>
        </a:p>
      </dgm:t>
    </dgm:pt>
    <dgm:pt modelId="{2CCCBD8D-D073-4435-899F-54108279F26A}" type="parTrans" cxnId="{1A4F80FA-E166-4772-B358-F406323E4C37}">
      <dgm:prSet/>
      <dgm:spPr/>
      <dgm:t>
        <a:bodyPr/>
        <a:lstStyle/>
        <a:p>
          <a:endParaRPr lang="vi-VN" noProof="0" dirty="0"/>
        </a:p>
      </dgm:t>
    </dgm:pt>
    <dgm:pt modelId="{72097FDB-9895-4FA1-8C8F-9CE7A2A0FD24}" type="sibTrans" cxnId="{1A4F80FA-E166-4772-B358-F406323E4C37}">
      <dgm:prSet/>
      <dgm:spPr/>
      <dgm:t>
        <a:bodyPr/>
        <a:lstStyle/>
        <a:p>
          <a:endParaRPr lang="vi-VN" noProof="0" dirty="0"/>
        </a:p>
      </dgm:t>
    </dgm:pt>
    <dgm:pt modelId="{DAE2CEDF-7E43-408C-8826-B2B11F2E5AD0}" type="pres">
      <dgm:prSet presAssocID="{5175ABAF-9CD6-4723-A28B-EF5240DF9123}" presName="linear" presStyleCnt="0">
        <dgm:presLayoutVars>
          <dgm:animLvl val="lvl"/>
          <dgm:resizeHandles val="exact"/>
        </dgm:presLayoutVars>
      </dgm:prSet>
      <dgm:spPr/>
      <dgm:t>
        <a:bodyPr/>
        <a:lstStyle/>
        <a:p>
          <a:endParaRPr lang="en-US"/>
        </a:p>
      </dgm:t>
    </dgm:pt>
    <dgm:pt modelId="{102DB853-980D-4160-AF90-4868CA323BAE}" type="pres">
      <dgm:prSet presAssocID="{2F868531-4E1D-4B21-AEEE-2CF6582A81B1}" presName="parentText" presStyleLbl="node1" presStyleIdx="0" presStyleCnt="3">
        <dgm:presLayoutVars>
          <dgm:chMax val="0"/>
          <dgm:bulletEnabled val="1"/>
        </dgm:presLayoutVars>
      </dgm:prSet>
      <dgm:spPr/>
      <dgm:t>
        <a:bodyPr/>
        <a:lstStyle/>
        <a:p>
          <a:endParaRPr lang="en-US"/>
        </a:p>
      </dgm:t>
    </dgm:pt>
    <dgm:pt modelId="{AF232352-3645-4D45-A8D3-ADE25427D911}" type="pres">
      <dgm:prSet presAssocID="{2F868531-4E1D-4B21-AEEE-2CF6582A81B1}" presName="childText" presStyleLbl="revTx" presStyleIdx="0" presStyleCnt="3">
        <dgm:presLayoutVars>
          <dgm:bulletEnabled val="1"/>
        </dgm:presLayoutVars>
      </dgm:prSet>
      <dgm:spPr/>
      <dgm:t>
        <a:bodyPr/>
        <a:lstStyle/>
        <a:p>
          <a:endParaRPr lang="en-US"/>
        </a:p>
      </dgm:t>
    </dgm:pt>
    <dgm:pt modelId="{42BDA6B0-428E-46E3-ACDD-DD6CD0371C22}" type="pres">
      <dgm:prSet presAssocID="{48B365E3-253B-4E10-9B52-A5D43C202884}" presName="parentText" presStyleLbl="node1" presStyleIdx="1" presStyleCnt="3">
        <dgm:presLayoutVars>
          <dgm:chMax val="0"/>
          <dgm:bulletEnabled val="1"/>
        </dgm:presLayoutVars>
      </dgm:prSet>
      <dgm:spPr/>
      <dgm:t>
        <a:bodyPr/>
        <a:lstStyle/>
        <a:p>
          <a:endParaRPr lang="en-US"/>
        </a:p>
      </dgm:t>
    </dgm:pt>
    <dgm:pt modelId="{34792707-CC0A-4508-A875-6410BA75D251}" type="pres">
      <dgm:prSet presAssocID="{48B365E3-253B-4E10-9B52-A5D43C202884}" presName="childText" presStyleLbl="revTx" presStyleIdx="1" presStyleCnt="3">
        <dgm:presLayoutVars>
          <dgm:bulletEnabled val="1"/>
        </dgm:presLayoutVars>
      </dgm:prSet>
      <dgm:spPr/>
      <dgm:t>
        <a:bodyPr/>
        <a:lstStyle/>
        <a:p>
          <a:endParaRPr lang="en-US"/>
        </a:p>
      </dgm:t>
    </dgm:pt>
    <dgm:pt modelId="{73187FEE-A821-452B-A8E0-00C77488A09B}" type="pres">
      <dgm:prSet presAssocID="{ACF47BAA-ED09-414D-90FC-48CC7CECBD98}" presName="parentText" presStyleLbl="node1" presStyleIdx="2" presStyleCnt="3">
        <dgm:presLayoutVars>
          <dgm:chMax val="0"/>
          <dgm:bulletEnabled val="1"/>
        </dgm:presLayoutVars>
      </dgm:prSet>
      <dgm:spPr/>
      <dgm:t>
        <a:bodyPr/>
        <a:lstStyle/>
        <a:p>
          <a:endParaRPr lang="en-US"/>
        </a:p>
      </dgm:t>
    </dgm:pt>
    <dgm:pt modelId="{DFF04650-2495-446D-A156-39BAB29C0C43}" type="pres">
      <dgm:prSet presAssocID="{ACF47BAA-ED09-414D-90FC-48CC7CECBD98}" presName="childText" presStyleLbl="revTx" presStyleIdx="2" presStyleCnt="3">
        <dgm:presLayoutVars>
          <dgm:bulletEnabled val="1"/>
        </dgm:presLayoutVars>
      </dgm:prSet>
      <dgm:spPr/>
      <dgm:t>
        <a:bodyPr/>
        <a:lstStyle/>
        <a:p>
          <a:endParaRPr lang="en-US"/>
        </a:p>
      </dgm:t>
    </dgm:pt>
  </dgm:ptLst>
  <dgm:cxnLst>
    <dgm:cxn modelId="{36D655B0-2A67-4C2A-A37A-6FD999360BA5}" srcId="{ACF47BAA-ED09-414D-90FC-48CC7CECBD98}" destId="{D269D733-FEEB-4E7D-9D4B-7D99F754D9B0}" srcOrd="0" destOrd="0" parTransId="{1144FF21-7C12-4288-A658-E4C2C1466C87}" sibTransId="{F7F4ACB5-5AA1-49A3-B39D-545BCE4A9AAE}"/>
    <dgm:cxn modelId="{CA59F49E-F824-48A5-836C-AC3F0A79707B}" srcId="{5175ABAF-9CD6-4723-A28B-EF5240DF9123}" destId="{48B365E3-253B-4E10-9B52-A5D43C202884}" srcOrd="1" destOrd="0" parTransId="{67D211AE-4F51-4237-A19E-A3FBD6933AEA}" sibTransId="{010A97CC-E557-4ADB-8EF5-69459EDF336C}"/>
    <dgm:cxn modelId="{84ED4CDB-F84A-4B70-8300-88D6880BE4DB}" srcId="{2F868531-4E1D-4B21-AEEE-2CF6582A81B1}" destId="{D5C6D05B-3293-4481-A15D-62C2CBD3D1E5}" srcOrd="1" destOrd="0" parTransId="{00EED077-5712-4E36-9923-6EE6A0083196}" sibTransId="{EFAC1089-8067-41E3-BC08-C07FC8998965}"/>
    <dgm:cxn modelId="{DE43C6EA-9CE1-4D7F-AAD7-B6008754F74F}" type="presOf" srcId="{5175ABAF-9CD6-4723-A28B-EF5240DF9123}" destId="{DAE2CEDF-7E43-408C-8826-B2B11F2E5AD0}" srcOrd="0" destOrd="0" presId="urn:microsoft.com/office/officeart/2005/8/layout/vList2"/>
    <dgm:cxn modelId="{14D4B749-8DE5-43E7-A1D2-53387B3C903D}" type="presOf" srcId="{D269D733-FEEB-4E7D-9D4B-7D99F754D9B0}" destId="{DFF04650-2495-446D-A156-39BAB29C0C43}" srcOrd="0" destOrd="0" presId="urn:microsoft.com/office/officeart/2005/8/layout/vList2"/>
    <dgm:cxn modelId="{206333BB-EB28-4D26-9BFA-FA146841953C}" type="presOf" srcId="{6E723ED6-9143-4F7A-AAA2-7EF212E573E4}" destId="{AF232352-3645-4D45-A8D3-ADE25427D911}" srcOrd="0" destOrd="2" presId="urn:microsoft.com/office/officeart/2005/8/layout/vList2"/>
    <dgm:cxn modelId="{2E3C7A51-FDBD-4294-BA51-206CAC5451EB}" srcId="{5175ABAF-9CD6-4723-A28B-EF5240DF9123}" destId="{ACF47BAA-ED09-414D-90FC-48CC7CECBD98}" srcOrd="2" destOrd="0" parTransId="{1CB42737-0507-4424-BC7B-137F8BADDE71}" sibTransId="{1C5A4E15-C6AD-4927-BF80-02124FA28DBB}"/>
    <dgm:cxn modelId="{B6DC5CFF-1A1E-4C0D-A36A-0337758A41E4}" type="presOf" srcId="{58149F8D-83A7-4118-B8E7-2EFF86424E28}" destId="{34792707-CC0A-4508-A875-6410BA75D251}" srcOrd="0" destOrd="0" presId="urn:microsoft.com/office/officeart/2005/8/layout/vList2"/>
    <dgm:cxn modelId="{2E80A876-9274-4088-B14E-1BCF7EAE48A7}" srcId="{48B365E3-253B-4E10-9B52-A5D43C202884}" destId="{58149F8D-83A7-4118-B8E7-2EFF86424E28}" srcOrd="0" destOrd="0" parTransId="{6D6F2FDD-DD24-46AF-8B15-B4805954CF41}" sibTransId="{A54F5AA4-C596-442B-8DD6-860352E01BCF}"/>
    <dgm:cxn modelId="{1A4F80FA-E166-4772-B358-F406323E4C37}" srcId="{ACF47BAA-ED09-414D-90FC-48CC7CECBD98}" destId="{071AC330-AA19-4D09-81DD-CAF2DF4AF3C5}" srcOrd="1" destOrd="0" parTransId="{2CCCBD8D-D073-4435-899F-54108279F26A}" sibTransId="{72097FDB-9895-4FA1-8C8F-9CE7A2A0FD24}"/>
    <dgm:cxn modelId="{1ED66B2F-F8D4-49E6-A5D4-3AF8E4049460}" type="presOf" srcId="{54613D73-0AFA-4E2A-ADC9-A9479C025DEE}" destId="{AF232352-3645-4D45-A8D3-ADE25427D911}" srcOrd="0" destOrd="0" presId="urn:microsoft.com/office/officeart/2005/8/layout/vList2"/>
    <dgm:cxn modelId="{64A20FF4-3A8C-43BC-8634-61C1247FEFD3}" type="presOf" srcId="{48B365E3-253B-4E10-9B52-A5D43C202884}" destId="{42BDA6B0-428E-46E3-ACDD-DD6CD0371C22}" srcOrd="0" destOrd="0" presId="urn:microsoft.com/office/officeart/2005/8/layout/vList2"/>
    <dgm:cxn modelId="{1233F0E4-22C6-48A7-9AD4-EC8425B12295}" srcId="{2F868531-4E1D-4B21-AEEE-2CF6582A81B1}" destId="{6E723ED6-9143-4F7A-AAA2-7EF212E573E4}" srcOrd="2" destOrd="0" parTransId="{3BE01C28-2589-4659-8215-C783DBFDAF70}" sibTransId="{EF716DF9-0171-4373-9828-B6848D27EBF1}"/>
    <dgm:cxn modelId="{D5E3468F-7EA8-4498-9583-2486BF272A1F}" srcId="{2F868531-4E1D-4B21-AEEE-2CF6582A81B1}" destId="{54613D73-0AFA-4E2A-ADC9-A9479C025DEE}" srcOrd="0" destOrd="0" parTransId="{4065253A-8506-498A-9758-BC045CB8DC64}" sibTransId="{B3008686-A29B-4936-A6AF-9E7A315D461E}"/>
    <dgm:cxn modelId="{71C16A1A-8E9C-48A9-9563-C7D118BB8663}" type="presOf" srcId="{071AC330-AA19-4D09-81DD-CAF2DF4AF3C5}" destId="{DFF04650-2495-446D-A156-39BAB29C0C43}" srcOrd="0" destOrd="1" presId="urn:microsoft.com/office/officeart/2005/8/layout/vList2"/>
    <dgm:cxn modelId="{7D55904A-FCE4-4E2F-8B29-9F574A4A6AAA}" srcId="{48B365E3-253B-4E10-9B52-A5D43C202884}" destId="{25533073-78A9-4074-9B24-B428732E3A36}" srcOrd="1" destOrd="0" parTransId="{D05F5CE5-C19D-4E79-BF71-8C064A0539E0}" sibTransId="{668BE6F1-623F-42AB-9CAF-BED92D2C05E1}"/>
    <dgm:cxn modelId="{80463290-4A6D-4497-985B-A1084DA88B56}" srcId="{48B365E3-253B-4E10-9B52-A5D43C202884}" destId="{980A27CD-A119-4218-A783-209C0E11081E}" srcOrd="2" destOrd="0" parTransId="{65CC4BDA-9E2C-41F6-B4F3-3CB7A7417C10}" sibTransId="{2C6125B4-CA7E-4D28-A8DC-096FC364C4BA}"/>
    <dgm:cxn modelId="{C5A78FC2-E493-4104-B109-9FA8F85D158A}" type="presOf" srcId="{D5C6D05B-3293-4481-A15D-62C2CBD3D1E5}" destId="{AF232352-3645-4D45-A8D3-ADE25427D911}" srcOrd="0" destOrd="1" presId="urn:microsoft.com/office/officeart/2005/8/layout/vList2"/>
    <dgm:cxn modelId="{8CF8B3B2-0C09-41FF-BDD0-364FDE7BFA62}" srcId="{5175ABAF-9CD6-4723-A28B-EF5240DF9123}" destId="{2F868531-4E1D-4B21-AEEE-2CF6582A81B1}" srcOrd="0" destOrd="0" parTransId="{5F0E639D-A623-4E58-8139-4FB505E68CD8}" sibTransId="{D1D2240E-B6ED-4479-A066-0500FA039590}"/>
    <dgm:cxn modelId="{A669C303-B23A-43B2-87F6-4155F34DA4C9}" type="presOf" srcId="{980A27CD-A119-4218-A783-209C0E11081E}" destId="{34792707-CC0A-4508-A875-6410BA75D251}" srcOrd="0" destOrd="2" presId="urn:microsoft.com/office/officeart/2005/8/layout/vList2"/>
    <dgm:cxn modelId="{6A20A9C3-C255-4C58-B0F5-4D7CF3781F9D}" type="presOf" srcId="{2F868531-4E1D-4B21-AEEE-2CF6582A81B1}" destId="{102DB853-980D-4160-AF90-4868CA323BAE}" srcOrd="0" destOrd="0" presId="urn:microsoft.com/office/officeart/2005/8/layout/vList2"/>
    <dgm:cxn modelId="{C7A40325-24E0-4A71-9282-56F6122E3EAF}" type="presOf" srcId="{25533073-78A9-4074-9B24-B428732E3A36}" destId="{34792707-CC0A-4508-A875-6410BA75D251}" srcOrd="0" destOrd="1" presId="urn:microsoft.com/office/officeart/2005/8/layout/vList2"/>
    <dgm:cxn modelId="{3222FFAA-5812-4E5A-9B3B-11E96AE03F19}" type="presOf" srcId="{ACF47BAA-ED09-414D-90FC-48CC7CECBD98}" destId="{73187FEE-A821-452B-A8E0-00C77488A09B}" srcOrd="0" destOrd="0" presId="urn:microsoft.com/office/officeart/2005/8/layout/vList2"/>
    <dgm:cxn modelId="{2F029FB3-4F08-426E-A354-C443808B46E8}" type="presParOf" srcId="{DAE2CEDF-7E43-408C-8826-B2B11F2E5AD0}" destId="{102DB853-980D-4160-AF90-4868CA323BAE}" srcOrd="0" destOrd="0" presId="urn:microsoft.com/office/officeart/2005/8/layout/vList2"/>
    <dgm:cxn modelId="{460E6E61-7D68-4B5A-9256-267D8EEA86DA}" type="presParOf" srcId="{DAE2CEDF-7E43-408C-8826-B2B11F2E5AD0}" destId="{AF232352-3645-4D45-A8D3-ADE25427D911}" srcOrd="1" destOrd="0" presId="urn:microsoft.com/office/officeart/2005/8/layout/vList2"/>
    <dgm:cxn modelId="{794C5C40-0972-4872-AFE0-B6DB8E2897A0}" type="presParOf" srcId="{DAE2CEDF-7E43-408C-8826-B2B11F2E5AD0}" destId="{42BDA6B0-428E-46E3-ACDD-DD6CD0371C22}" srcOrd="2" destOrd="0" presId="urn:microsoft.com/office/officeart/2005/8/layout/vList2"/>
    <dgm:cxn modelId="{9956D7CE-673B-48F6-9520-8241F5101D27}" type="presParOf" srcId="{DAE2CEDF-7E43-408C-8826-B2B11F2E5AD0}" destId="{34792707-CC0A-4508-A875-6410BA75D251}" srcOrd="3" destOrd="0" presId="urn:microsoft.com/office/officeart/2005/8/layout/vList2"/>
    <dgm:cxn modelId="{F35E1E33-0326-4F15-95DE-D1E59D0BA121}" type="presParOf" srcId="{DAE2CEDF-7E43-408C-8826-B2B11F2E5AD0}" destId="{73187FEE-A821-452B-A8E0-00C77488A09B}" srcOrd="4" destOrd="0" presId="urn:microsoft.com/office/officeart/2005/8/layout/vList2"/>
    <dgm:cxn modelId="{1CE89459-7C77-4A72-B585-E28D065161AD}" type="presParOf" srcId="{DAE2CEDF-7E43-408C-8826-B2B11F2E5AD0}" destId="{DFF04650-2495-446D-A156-39BAB29C0C4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6000" b="1" noProof="0" smtClean="0"/>
            <a:t>1</a:t>
          </a:r>
          <a:endParaRPr lang="vi-VN" sz="6000" b="1" noProof="0"/>
        </a:p>
      </dgm:t>
    </dgm:pt>
    <dgm:pt modelId="{D1FC4842-2686-45D4-A56A-3F897EF3B16F}" type="parTrans" cxnId="{740F8903-5739-4710-9802-9B1B3A04DE18}">
      <dgm:prSet/>
      <dgm:spPr/>
      <dgm:t>
        <a:bodyPr/>
        <a:lstStyle/>
        <a:p>
          <a:endParaRPr lang="vi-VN" sz="1600" noProof="0" dirty="0"/>
        </a:p>
      </dgm:t>
    </dgm:pt>
    <dgm:pt modelId="{E35E76B6-7078-4B09-B349-C02F66AA5978}" type="sibTrans" cxnId="{740F8903-5739-4710-9802-9B1B3A04DE18}">
      <dgm:prSet/>
      <dgm:spPr/>
      <dgm:t>
        <a:bodyPr/>
        <a:lstStyle/>
        <a:p>
          <a:endParaRPr lang="vi-VN" sz="1600" noProof="0" dirty="0"/>
        </a:p>
      </dgm:t>
    </dgm:pt>
    <dgm:pt modelId="{9EA58EC5-7D69-4397-8093-5A4FCBD369E8}">
      <dgm:prSet custT="1"/>
      <dgm:spPr/>
      <dgm:t>
        <a:bodyPr/>
        <a:lstStyle/>
        <a:p>
          <a:r>
            <a:rPr lang="vi-VN" sz="6000" b="0" noProof="0" smtClean="0"/>
            <a:t>Tổng quan về VPN</a:t>
          </a:r>
          <a:endParaRPr lang="vi-VN" sz="6000" b="0" noProof="0"/>
        </a:p>
      </dgm:t>
    </dgm:pt>
    <dgm:pt modelId="{D56EEE90-AC73-4E4D-8BBC-6E0E7885DFB1}" type="parTrans" cxnId="{7F37D5C8-E16A-4389-ABBC-ABB93E9EB1A4}">
      <dgm:prSet/>
      <dgm:spPr/>
      <dgm:t>
        <a:bodyPr/>
        <a:lstStyle/>
        <a:p>
          <a:endParaRPr lang="vi-VN" sz="1600" noProof="0" dirty="0"/>
        </a:p>
      </dgm:t>
    </dgm:pt>
    <dgm:pt modelId="{D5E5875A-C60C-4FC3-869B-722E371FA6E0}" type="sibTrans" cxnId="{7F37D5C8-E16A-4389-ABBC-ABB93E9EB1A4}">
      <dgm:prSet/>
      <dgm:spPr/>
      <dgm:t>
        <a:bodyPr/>
        <a:lstStyle/>
        <a:p>
          <a:endParaRPr lang="vi-VN" sz="1600" noProof="0" dirty="0"/>
        </a:p>
      </dgm:t>
    </dgm:pt>
    <dgm:pt modelId="{759FDF1A-46CB-4DD6-A232-39900ACE14DF}">
      <dgm:prSet custT="1"/>
      <dgm:spPr>
        <a:solidFill>
          <a:srgbClr val="00FF00"/>
        </a:solidFill>
      </dgm:spPr>
      <dgm:t>
        <a:bodyPr/>
        <a:lstStyle/>
        <a:p>
          <a:r>
            <a:rPr lang="vi-VN" sz="6000" noProof="0" smtClean="0"/>
            <a:t>2</a:t>
          </a:r>
          <a:endParaRPr lang="vi-VN" sz="6000" noProof="0"/>
        </a:p>
      </dgm:t>
    </dgm:pt>
    <dgm:pt modelId="{EBD1FDD3-F3E1-4EF5-AB02-3A05A129FFE4}" type="parTrans" cxnId="{1C7B2439-98A6-4A2B-BDB8-438079493C67}">
      <dgm:prSet/>
      <dgm:spPr/>
      <dgm:t>
        <a:bodyPr/>
        <a:lstStyle/>
        <a:p>
          <a:endParaRPr lang="vi-VN" sz="1600" noProof="0" dirty="0"/>
        </a:p>
      </dgm:t>
    </dgm:pt>
    <dgm:pt modelId="{840B7BEC-A424-4364-B52E-A493DF1255BE}" type="sibTrans" cxnId="{1C7B2439-98A6-4A2B-BDB8-438079493C67}">
      <dgm:prSet/>
      <dgm:spPr/>
      <dgm:t>
        <a:bodyPr/>
        <a:lstStyle/>
        <a:p>
          <a:endParaRPr lang="vi-VN" sz="1600" noProof="0" dirty="0"/>
        </a:p>
      </dgm:t>
    </dgm:pt>
    <dgm:pt modelId="{374B3CF0-3CBE-41CF-A774-9FD3C3CD3C85}">
      <dgm:prSet custT="1"/>
      <dgm:spPr>
        <a:solidFill>
          <a:srgbClr val="00FF00"/>
        </a:solidFill>
      </dgm:spPr>
      <dgm:t>
        <a:bodyPr/>
        <a:lstStyle/>
        <a:p>
          <a:r>
            <a:rPr lang="vi-VN" sz="6000" noProof="0" smtClean="0"/>
            <a:t>Giới thiệu IPsec</a:t>
          </a:r>
          <a:endParaRPr lang="vi-VN" sz="6000" noProof="0"/>
        </a:p>
      </dgm:t>
    </dgm:pt>
    <dgm:pt modelId="{38C67DDF-74A4-4E44-94A7-EDCA9B1C90CC}" type="parTrans" cxnId="{4F6400C3-53EC-42A6-81C8-2BBE562DF315}">
      <dgm:prSet/>
      <dgm:spPr/>
      <dgm:t>
        <a:bodyPr/>
        <a:lstStyle/>
        <a:p>
          <a:endParaRPr lang="vi-VN" sz="1600" noProof="0" dirty="0"/>
        </a:p>
      </dgm:t>
    </dgm:pt>
    <dgm:pt modelId="{20A933C1-1145-4ADB-BD4B-02D3F506EC76}" type="sibTrans" cxnId="{4F6400C3-53EC-42A6-81C8-2BBE562DF315}">
      <dgm:prSet/>
      <dgm:spPr/>
      <dgm:t>
        <a:bodyPr/>
        <a:lstStyle/>
        <a:p>
          <a:endParaRPr lang="vi-VN" sz="1600" noProof="0" dirty="0"/>
        </a:p>
      </dgm:t>
    </dgm:pt>
    <dgm:pt modelId="{247EA5C4-9BF3-48F1-A046-522C6F5E27CB}">
      <dgm:prSet custT="1"/>
      <dgm:spPr/>
      <dgm:t>
        <a:bodyPr/>
        <a:lstStyle/>
        <a:p>
          <a:r>
            <a:rPr lang="vi-VN" sz="6000" noProof="0" smtClean="0"/>
            <a:t>Tổ hợp an toàn SA</a:t>
          </a:r>
          <a:endParaRPr lang="vi-VN" sz="6000" noProof="0"/>
        </a:p>
      </dgm:t>
    </dgm:pt>
    <dgm:pt modelId="{76AD1D1C-30CD-42A3-92BF-A25589B046F5}" type="parTrans" cxnId="{4E304EBC-54BF-4C7C-A39D-A9622FAFEB16}">
      <dgm:prSet/>
      <dgm:spPr/>
      <dgm:t>
        <a:bodyPr/>
        <a:lstStyle/>
        <a:p>
          <a:endParaRPr lang="vi-VN" sz="1600" noProof="0" dirty="0"/>
        </a:p>
      </dgm:t>
    </dgm:pt>
    <dgm:pt modelId="{8D83F627-555C-49C0-91AB-3CC57FBD5215}" type="sibTrans" cxnId="{4E304EBC-54BF-4C7C-A39D-A9622FAFEB16}">
      <dgm:prSet/>
      <dgm:spPr/>
      <dgm:t>
        <a:bodyPr/>
        <a:lstStyle/>
        <a:p>
          <a:endParaRPr lang="vi-VN" sz="1600" noProof="0" dirty="0"/>
        </a:p>
      </dgm:t>
    </dgm:pt>
    <dgm:pt modelId="{4991A960-2D82-4B98-8429-26690D5E4E0E}">
      <dgm:prSet custT="1"/>
      <dgm:spPr/>
      <dgm:t>
        <a:bodyPr/>
        <a:lstStyle/>
        <a:p>
          <a:r>
            <a:rPr lang="vi-VN" sz="6000" noProof="0" smtClean="0"/>
            <a:t>3</a:t>
          </a:r>
          <a:endParaRPr lang="vi-VN" sz="6000" noProof="0"/>
        </a:p>
      </dgm:t>
    </dgm:pt>
    <dgm:pt modelId="{C1325396-CC00-4673-8B31-A7F9497BDEF1}" type="parTrans" cxnId="{434F353E-5108-4367-8139-36F38C27DAD1}">
      <dgm:prSet/>
      <dgm:spPr/>
      <dgm:t>
        <a:bodyPr/>
        <a:lstStyle/>
        <a:p>
          <a:endParaRPr lang="vi-VN" sz="1600" noProof="0" dirty="0"/>
        </a:p>
      </dgm:t>
    </dgm:pt>
    <dgm:pt modelId="{551B1B9F-140A-48D1-A7EB-174D06581194}" type="sibTrans" cxnId="{434F353E-5108-4367-8139-36F38C27DAD1}">
      <dgm:prSet/>
      <dgm:spPr/>
      <dgm:t>
        <a:bodyPr/>
        <a:lstStyle/>
        <a:p>
          <a:endParaRPr lang="vi-VN" sz="1600" noProof="0" dirty="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custLinFactNeighborY="-4116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custLinFactNeighborY="-48989">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custLinFactNeighborY="-41166">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custLinFactNeighborY="-48989">
        <dgm:presLayoutVars>
          <dgm:chMax val="0"/>
          <dgm:chPref val="0"/>
          <dgm:bulletEnabled val="1"/>
        </dgm:presLayoutVars>
      </dgm:prSet>
      <dgm:spPr/>
      <dgm:t>
        <a:bodyPr/>
        <a:lstStyle/>
        <a:p>
          <a:endParaRPr lang="ru-RU"/>
        </a:p>
      </dgm:t>
    </dgm:pt>
    <dgm:pt modelId="{57C742C9-6AA0-4D3B-A3F2-AB4CCC3CE1CA}" type="pres">
      <dgm:prSet presAssocID="{840B7BEC-A424-4364-B52E-A493DF1255BE}" presName="sp" presStyleCnt="0"/>
      <dgm:spPr/>
    </dgm:pt>
    <dgm:pt modelId="{3F5BDE74-93E0-4359-8158-641243B94300}" type="pres">
      <dgm:prSet presAssocID="{4991A960-2D82-4B98-8429-26690D5E4E0E}" presName="composite" presStyleCnt="0"/>
      <dgm:spPr/>
    </dgm:pt>
    <dgm:pt modelId="{D7697FCB-A6A2-46EC-925A-82B16CB20D98}" type="pres">
      <dgm:prSet presAssocID="{4991A960-2D82-4B98-8429-26690D5E4E0E}" presName="desTx" presStyleLbl="fgAccFollowNode1" presStyleIdx="2" presStyleCnt="3" custLinFactNeighborY="-41166">
        <dgm:presLayoutVars>
          <dgm:bulletEnabled val="1"/>
        </dgm:presLayoutVars>
      </dgm:prSet>
      <dgm:spPr/>
      <dgm:t>
        <a:bodyPr/>
        <a:lstStyle/>
        <a:p>
          <a:endParaRPr lang="en-US"/>
        </a:p>
      </dgm:t>
    </dgm:pt>
    <dgm:pt modelId="{31DFA873-2C2F-4FEF-87E5-AEC36889C294}" type="pres">
      <dgm:prSet presAssocID="{4991A960-2D82-4B98-8429-26690D5E4E0E}" presName="labelTx" presStyleLbl="node1" presStyleIdx="2" presStyleCnt="3" custLinFactNeighborY="-48989">
        <dgm:presLayoutVars>
          <dgm:chMax val="0"/>
          <dgm:chPref val="0"/>
          <dgm:bulletEnabled val="1"/>
        </dgm:presLayoutVars>
      </dgm:prSet>
      <dgm:spPr/>
      <dgm:t>
        <a:bodyPr/>
        <a:lstStyle/>
        <a:p>
          <a:endParaRPr lang="en-US"/>
        </a:p>
      </dgm:t>
    </dgm:pt>
  </dgm:ptLst>
  <dgm:cxnLst>
    <dgm:cxn modelId="{740F8903-5739-4710-9802-9B1B3A04DE18}" srcId="{8C66E9B3-B12D-4C23-A273-982D7F969BBC}" destId="{6C03E07F-ECFB-4D2F-BA96-D23DA7C5AC73}" srcOrd="0" destOrd="0" parTransId="{D1FC4842-2686-45D4-A56A-3F897EF3B16F}" sibTransId="{E35E76B6-7078-4B09-B349-C02F66AA5978}"/>
    <dgm:cxn modelId="{AC3D3065-D2A1-4229-BC44-EF150D65FA22}" type="presOf" srcId="{759FDF1A-46CB-4DD6-A232-39900ACE14DF}" destId="{52D715E9-012B-492D-85DB-CC49546E7451}" srcOrd="0" destOrd="0" presId="urn:diagrams.loki3.com/NumberedList"/>
    <dgm:cxn modelId="{434F353E-5108-4367-8139-36F38C27DAD1}" srcId="{8C66E9B3-B12D-4C23-A273-982D7F969BBC}" destId="{4991A960-2D82-4B98-8429-26690D5E4E0E}" srcOrd="2" destOrd="0" parTransId="{C1325396-CC00-4673-8B31-A7F9497BDEF1}" sibTransId="{551B1B9F-140A-48D1-A7EB-174D06581194}"/>
    <dgm:cxn modelId="{5BFCBB58-297B-4896-B0B4-478AA5B5794B}" type="presOf" srcId="{8C66E9B3-B12D-4C23-A273-982D7F969BBC}" destId="{BDFB8683-95A4-4BBF-9344-3A0D69314DBB}" srcOrd="0" destOrd="0" presId="urn:diagrams.loki3.com/NumberedList"/>
    <dgm:cxn modelId="{1ECD41FD-ABFC-419B-8C7F-C7095D1548CC}" type="presOf" srcId="{374B3CF0-3CBE-41CF-A774-9FD3C3CD3C85}" destId="{5012D0F9-E426-4C44-85B1-B5D15A7B4879}" srcOrd="0" destOrd="0" presId="urn:diagrams.loki3.com/NumberedList"/>
    <dgm:cxn modelId="{52E584C8-4C07-4D38-B41C-AEC4E5F77F9B}" type="presOf" srcId="{6C03E07F-ECFB-4D2F-BA96-D23DA7C5AC73}" destId="{7D701CF5-2CC3-48B9-A656-E2968A10AA3B}" srcOrd="0" destOrd="0" presId="urn:diagrams.loki3.com/NumberedList"/>
    <dgm:cxn modelId="{A5866DC8-98C7-4A85-96EB-83968B3726C6}" type="presOf" srcId="{9EA58EC5-7D69-4397-8093-5A4FCBD369E8}" destId="{A08A9154-0BEB-4230-91C9-16FAC1EF6E1C}" srcOrd="0" destOrd="0" presId="urn:diagrams.loki3.com/NumberedList"/>
    <dgm:cxn modelId="{4F393079-53DF-4261-B3C0-CF0232FC6F6E}" type="presOf" srcId="{247EA5C4-9BF3-48F1-A046-522C6F5E27CB}" destId="{D7697FCB-A6A2-46EC-925A-82B16CB20D98}" srcOrd="0" destOrd="0" presId="urn:diagrams.loki3.com/NumberedList"/>
    <dgm:cxn modelId="{4E304EBC-54BF-4C7C-A39D-A9622FAFEB16}" srcId="{4991A960-2D82-4B98-8429-26690D5E4E0E}" destId="{247EA5C4-9BF3-48F1-A046-522C6F5E27CB}" srcOrd="0" destOrd="0" parTransId="{76AD1D1C-30CD-42A3-92BF-A25589B046F5}" sibTransId="{8D83F627-555C-49C0-91AB-3CC57FBD5215}"/>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4F6400C3-53EC-42A6-81C8-2BBE562DF315}" srcId="{759FDF1A-46CB-4DD6-A232-39900ACE14DF}" destId="{374B3CF0-3CBE-41CF-A774-9FD3C3CD3C85}" srcOrd="0" destOrd="0" parTransId="{38C67DDF-74A4-4E44-94A7-EDCA9B1C90CC}" sibTransId="{20A933C1-1145-4ADB-BD4B-02D3F506EC76}"/>
    <dgm:cxn modelId="{92717291-CC48-4775-974C-31BDDF4CA374}" type="presOf" srcId="{4991A960-2D82-4B98-8429-26690D5E4E0E}" destId="{31DFA873-2C2F-4FEF-87E5-AEC36889C294}" srcOrd="0" destOrd="0" presId="urn:diagrams.loki3.com/NumberedList"/>
    <dgm:cxn modelId="{683F6436-B7A8-410E-BB74-F863414F33F1}" type="presParOf" srcId="{BDFB8683-95A4-4BBF-9344-3A0D69314DBB}" destId="{F885113E-BE17-4045-B96D-BDD8D07DA3AD}" srcOrd="0" destOrd="0" presId="urn:diagrams.loki3.com/NumberedList"/>
    <dgm:cxn modelId="{A143A008-9AB8-44FD-ACA2-A89C98E76606}" type="presParOf" srcId="{F885113E-BE17-4045-B96D-BDD8D07DA3AD}" destId="{A08A9154-0BEB-4230-91C9-16FAC1EF6E1C}" srcOrd="0" destOrd="0" presId="urn:diagrams.loki3.com/NumberedList"/>
    <dgm:cxn modelId="{95CFEC3B-14DB-479A-9BFC-4FB68AF210A5}" type="presParOf" srcId="{F885113E-BE17-4045-B96D-BDD8D07DA3AD}" destId="{7D701CF5-2CC3-48B9-A656-E2968A10AA3B}" srcOrd="1" destOrd="0" presId="urn:diagrams.loki3.com/NumberedList"/>
    <dgm:cxn modelId="{9198CCAB-3249-48A9-8803-3ED1CDE2150D}" type="presParOf" srcId="{BDFB8683-95A4-4BBF-9344-3A0D69314DBB}" destId="{85038EDB-25C5-4D4E-ABE9-E631391CFDC0}" srcOrd="1" destOrd="0" presId="urn:diagrams.loki3.com/NumberedList"/>
    <dgm:cxn modelId="{71F81DD2-4902-4033-9DCB-C2414F70665B}" type="presParOf" srcId="{BDFB8683-95A4-4BBF-9344-3A0D69314DBB}" destId="{EF56E1D1-AD87-41C2-83E7-8BA376BFBB39}" srcOrd="2" destOrd="0" presId="urn:diagrams.loki3.com/NumberedList"/>
    <dgm:cxn modelId="{06B14A0C-299B-427C-BBD3-F1E47A1CED8E}" type="presParOf" srcId="{EF56E1D1-AD87-41C2-83E7-8BA376BFBB39}" destId="{5012D0F9-E426-4C44-85B1-B5D15A7B4879}" srcOrd="0" destOrd="0" presId="urn:diagrams.loki3.com/NumberedList"/>
    <dgm:cxn modelId="{EA95A38A-F73A-417A-81DD-DAD9CBA6CC1A}" type="presParOf" srcId="{EF56E1D1-AD87-41C2-83E7-8BA376BFBB39}" destId="{52D715E9-012B-492D-85DB-CC49546E7451}" srcOrd="1" destOrd="0" presId="urn:diagrams.loki3.com/NumberedList"/>
    <dgm:cxn modelId="{FC81F714-B390-45CC-92AB-2F3E39F462E2}" type="presParOf" srcId="{BDFB8683-95A4-4BBF-9344-3A0D69314DBB}" destId="{57C742C9-6AA0-4D3B-A3F2-AB4CCC3CE1CA}" srcOrd="3" destOrd="0" presId="urn:diagrams.loki3.com/NumberedList"/>
    <dgm:cxn modelId="{1A7AA322-9ED2-4EF8-8A77-24C15A4D8587}" type="presParOf" srcId="{BDFB8683-95A4-4BBF-9344-3A0D69314DBB}" destId="{3F5BDE74-93E0-4359-8158-641243B94300}" srcOrd="4" destOrd="0" presId="urn:diagrams.loki3.com/NumberedList"/>
    <dgm:cxn modelId="{6E412A80-F04A-4C22-A78F-C9D155FB3FAB}" type="presParOf" srcId="{3F5BDE74-93E0-4359-8158-641243B94300}" destId="{D7697FCB-A6A2-46EC-925A-82B16CB20D98}" srcOrd="0" destOrd="0" presId="urn:diagrams.loki3.com/NumberedList"/>
    <dgm:cxn modelId="{1511F155-F691-4988-9A88-799A157A9A00}" type="presParOf" srcId="{3F5BDE74-93E0-4359-8158-641243B94300}" destId="{31DFA873-2C2F-4FEF-87E5-AEC36889C29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6000" b="1" noProof="0" smtClean="0"/>
            <a:t>1</a:t>
          </a:r>
          <a:endParaRPr lang="vi-VN" sz="6000" b="1" noProof="0"/>
        </a:p>
      </dgm:t>
    </dgm:pt>
    <dgm:pt modelId="{D1FC4842-2686-45D4-A56A-3F897EF3B16F}" type="parTrans" cxnId="{740F8903-5739-4710-9802-9B1B3A04DE18}">
      <dgm:prSet/>
      <dgm:spPr/>
      <dgm:t>
        <a:bodyPr/>
        <a:lstStyle/>
        <a:p>
          <a:endParaRPr lang="vi-VN" sz="1600" noProof="0" dirty="0"/>
        </a:p>
      </dgm:t>
    </dgm:pt>
    <dgm:pt modelId="{E35E76B6-7078-4B09-B349-C02F66AA5978}" type="sibTrans" cxnId="{740F8903-5739-4710-9802-9B1B3A04DE18}">
      <dgm:prSet/>
      <dgm:spPr/>
      <dgm:t>
        <a:bodyPr/>
        <a:lstStyle/>
        <a:p>
          <a:endParaRPr lang="vi-VN" sz="1600" noProof="0" dirty="0"/>
        </a:p>
      </dgm:t>
    </dgm:pt>
    <dgm:pt modelId="{9EA58EC5-7D69-4397-8093-5A4FCBD369E8}">
      <dgm:prSet custT="1"/>
      <dgm:spPr/>
      <dgm:t>
        <a:bodyPr/>
        <a:lstStyle/>
        <a:p>
          <a:r>
            <a:rPr lang="vi-VN" sz="6000" b="0" noProof="0" smtClean="0"/>
            <a:t>Tổng quan về VPN</a:t>
          </a:r>
          <a:endParaRPr lang="vi-VN" sz="6000" b="0" noProof="0"/>
        </a:p>
      </dgm:t>
    </dgm:pt>
    <dgm:pt modelId="{D56EEE90-AC73-4E4D-8BBC-6E0E7885DFB1}" type="parTrans" cxnId="{7F37D5C8-E16A-4389-ABBC-ABB93E9EB1A4}">
      <dgm:prSet/>
      <dgm:spPr/>
      <dgm:t>
        <a:bodyPr/>
        <a:lstStyle/>
        <a:p>
          <a:endParaRPr lang="vi-VN" sz="1600" noProof="0" dirty="0"/>
        </a:p>
      </dgm:t>
    </dgm:pt>
    <dgm:pt modelId="{D5E5875A-C60C-4FC3-869B-722E371FA6E0}" type="sibTrans" cxnId="{7F37D5C8-E16A-4389-ABBC-ABB93E9EB1A4}">
      <dgm:prSet/>
      <dgm:spPr/>
      <dgm:t>
        <a:bodyPr/>
        <a:lstStyle/>
        <a:p>
          <a:endParaRPr lang="vi-VN" sz="1600" noProof="0" dirty="0"/>
        </a:p>
      </dgm:t>
    </dgm:pt>
    <dgm:pt modelId="{759FDF1A-46CB-4DD6-A232-39900ACE14DF}">
      <dgm:prSet custT="1"/>
      <dgm:spPr/>
      <dgm:t>
        <a:bodyPr/>
        <a:lstStyle/>
        <a:p>
          <a:r>
            <a:rPr lang="vi-VN" sz="6000" noProof="0" smtClean="0"/>
            <a:t>2</a:t>
          </a:r>
          <a:endParaRPr lang="vi-VN" sz="6000" noProof="0"/>
        </a:p>
      </dgm:t>
    </dgm:pt>
    <dgm:pt modelId="{EBD1FDD3-F3E1-4EF5-AB02-3A05A129FFE4}" type="parTrans" cxnId="{1C7B2439-98A6-4A2B-BDB8-438079493C67}">
      <dgm:prSet/>
      <dgm:spPr/>
      <dgm:t>
        <a:bodyPr/>
        <a:lstStyle/>
        <a:p>
          <a:endParaRPr lang="vi-VN" sz="1600" noProof="0" dirty="0"/>
        </a:p>
      </dgm:t>
    </dgm:pt>
    <dgm:pt modelId="{840B7BEC-A424-4364-B52E-A493DF1255BE}" type="sibTrans" cxnId="{1C7B2439-98A6-4A2B-BDB8-438079493C67}">
      <dgm:prSet/>
      <dgm:spPr/>
      <dgm:t>
        <a:bodyPr/>
        <a:lstStyle/>
        <a:p>
          <a:endParaRPr lang="vi-VN" sz="1600" noProof="0" dirty="0"/>
        </a:p>
      </dgm:t>
    </dgm:pt>
    <dgm:pt modelId="{374B3CF0-3CBE-41CF-A774-9FD3C3CD3C85}">
      <dgm:prSet custT="1"/>
      <dgm:spPr/>
      <dgm:t>
        <a:bodyPr/>
        <a:lstStyle/>
        <a:p>
          <a:r>
            <a:rPr lang="vi-VN" sz="6000" noProof="0" smtClean="0"/>
            <a:t>Giới thiệu IPsec</a:t>
          </a:r>
          <a:endParaRPr lang="vi-VN" sz="6000" noProof="0"/>
        </a:p>
      </dgm:t>
    </dgm:pt>
    <dgm:pt modelId="{38C67DDF-74A4-4E44-94A7-EDCA9B1C90CC}" type="parTrans" cxnId="{4F6400C3-53EC-42A6-81C8-2BBE562DF315}">
      <dgm:prSet/>
      <dgm:spPr/>
      <dgm:t>
        <a:bodyPr/>
        <a:lstStyle/>
        <a:p>
          <a:endParaRPr lang="vi-VN" sz="1600" noProof="0" dirty="0"/>
        </a:p>
      </dgm:t>
    </dgm:pt>
    <dgm:pt modelId="{20A933C1-1145-4ADB-BD4B-02D3F506EC76}" type="sibTrans" cxnId="{4F6400C3-53EC-42A6-81C8-2BBE562DF315}">
      <dgm:prSet/>
      <dgm:spPr/>
      <dgm:t>
        <a:bodyPr/>
        <a:lstStyle/>
        <a:p>
          <a:endParaRPr lang="vi-VN" sz="1600" noProof="0" dirty="0"/>
        </a:p>
      </dgm:t>
    </dgm:pt>
    <dgm:pt modelId="{247EA5C4-9BF3-48F1-A046-522C6F5E27CB}">
      <dgm:prSet custT="1"/>
      <dgm:spPr>
        <a:solidFill>
          <a:srgbClr val="00FF00"/>
        </a:solidFill>
      </dgm:spPr>
      <dgm:t>
        <a:bodyPr/>
        <a:lstStyle/>
        <a:p>
          <a:r>
            <a:rPr lang="vi-VN" sz="6000" noProof="0" dirty="0" smtClean="0"/>
            <a:t>Tổ hợp an toàn SA</a:t>
          </a:r>
          <a:endParaRPr lang="vi-VN" sz="6000" noProof="0" dirty="0"/>
        </a:p>
      </dgm:t>
    </dgm:pt>
    <dgm:pt modelId="{76AD1D1C-30CD-42A3-92BF-A25589B046F5}" type="parTrans" cxnId="{4E304EBC-54BF-4C7C-A39D-A9622FAFEB16}">
      <dgm:prSet/>
      <dgm:spPr/>
      <dgm:t>
        <a:bodyPr/>
        <a:lstStyle/>
        <a:p>
          <a:endParaRPr lang="vi-VN" sz="1600" noProof="0" dirty="0"/>
        </a:p>
      </dgm:t>
    </dgm:pt>
    <dgm:pt modelId="{8D83F627-555C-49C0-91AB-3CC57FBD5215}" type="sibTrans" cxnId="{4E304EBC-54BF-4C7C-A39D-A9622FAFEB16}">
      <dgm:prSet/>
      <dgm:spPr/>
      <dgm:t>
        <a:bodyPr/>
        <a:lstStyle/>
        <a:p>
          <a:endParaRPr lang="vi-VN" sz="1600" noProof="0" dirty="0"/>
        </a:p>
      </dgm:t>
    </dgm:pt>
    <dgm:pt modelId="{4991A960-2D82-4B98-8429-26690D5E4E0E}">
      <dgm:prSet custT="1"/>
      <dgm:spPr>
        <a:solidFill>
          <a:srgbClr val="00FF00"/>
        </a:solidFill>
      </dgm:spPr>
      <dgm:t>
        <a:bodyPr/>
        <a:lstStyle/>
        <a:p>
          <a:r>
            <a:rPr lang="vi-VN" sz="6000" noProof="0" dirty="0" smtClean="0"/>
            <a:t>3</a:t>
          </a:r>
          <a:endParaRPr lang="vi-VN" sz="6000" noProof="0" dirty="0"/>
        </a:p>
      </dgm:t>
    </dgm:pt>
    <dgm:pt modelId="{C1325396-CC00-4673-8B31-A7F9497BDEF1}" type="parTrans" cxnId="{434F353E-5108-4367-8139-36F38C27DAD1}">
      <dgm:prSet/>
      <dgm:spPr/>
      <dgm:t>
        <a:bodyPr/>
        <a:lstStyle/>
        <a:p>
          <a:endParaRPr lang="vi-VN" sz="1600" noProof="0" dirty="0"/>
        </a:p>
      </dgm:t>
    </dgm:pt>
    <dgm:pt modelId="{551B1B9F-140A-48D1-A7EB-174D06581194}" type="sibTrans" cxnId="{434F353E-5108-4367-8139-36F38C27DAD1}">
      <dgm:prSet/>
      <dgm:spPr/>
      <dgm:t>
        <a:bodyPr/>
        <a:lstStyle/>
        <a:p>
          <a:endParaRPr lang="vi-VN" sz="1600" noProof="0" dirty="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custLinFactNeighborY="-4116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custLinFactNeighborY="-48989">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custLinFactNeighborY="-41166">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custLinFactNeighborY="-48989">
        <dgm:presLayoutVars>
          <dgm:chMax val="0"/>
          <dgm:chPref val="0"/>
          <dgm:bulletEnabled val="1"/>
        </dgm:presLayoutVars>
      </dgm:prSet>
      <dgm:spPr/>
      <dgm:t>
        <a:bodyPr/>
        <a:lstStyle/>
        <a:p>
          <a:endParaRPr lang="ru-RU"/>
        </a:p>
      </dgm:t>
    </dgm:pt>
    <dgm:pt modelId="{57C742C9-6AA0-4D3B-A3F2-AB4CCC3CE1CA}" type="pres">
      <dgm:prSet presAssocID="{840B7BEC-A424-4364-B52E-A493DF1255BE}" presName="sp" presStyleCnt="0"/>
      <dgm:spPr/>
    </dgm:pt>
    <dgm:pt modelId="{3F5BDE74-93E0-4359-8158-641243B94300}" type="pres">
      <dgm:prSet presAssocID="{4991A960-2D82-4B98-8429-26690D5E4E0E}" presName="composite" presStyleCnt="0"/>
      <dgm:spPr/>
    </dgm:pt>
    <dgm:pt modelId="{D7697FCB-A6A2-46EC-925A-82B16CB20D98}" type="pres">
      <dgm:prSet presAssocID="{4991A960-2D82-4B98-8429-26690D5E4E0E}" presName="desTx" presStyleLbl="fgAccFollowNode1" presStyleIdx="2" presStyleCnt="3" custLinFactNeighborY="-41166">
        <dgm:presLayoutVars>
          <dgm:bulletEnabled val="1"/>
        </dgm:presLayoutVars>
      </dgm:prSet>
      <dgm:spPr/>
      <dgm:t>
        <a:bodyPr/>
        <a:lstStyle/>
        <a:p>
          <a:endParaRPr lang="en-US"/>
        </a:p>
      </dgm:t>
    </dgm:pt>
    <dgm:pt modelId="{31DFA873-2C2F-4FEF-87E5-AEC36889C294}" type="pres">
      <dgm:prSet presAssocID="{4991A960-2D82-4B98-8429-26690D5E4E0E}" presName="labelTx" presStyleLbl="node1" presStyleIdx="2" presStyleCnt="3" custLinFactNeighborY="-48989">
        <dgm:presLayoutVars>
          <dgm:chMax val="0"/>
          <dgm:chPref val="0"/>
          <dgm:bulletEnabled val="1"/>
        </dgm:presLayoutVars>
      </dgm:prSet>
      <dgm:spPr/>
      <dgm:t>
        <a:bodyPr/>
        <a:lstStyle/>
        <a:p>
          <a:endParaRPr lang="en-US"/>
        </a:p>
      </dgm:t>
    </dgm:pt>
  </dgm:ptLst>
  <dgm:cxnL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7A2D00F7-8A6E-48F3-876B-33AA90F129D2}" type="presOf" srcId="{9EA58EC5-7D69-4397-8093-5A4FCBD369E8}" destId="{A08A9154-0BEB-4230-91C9-16FAC1EF6E1C}" srcOrd="0" destOrd="0" presId="urn:diagrams.loki3.com/NumberedList"/>
    <dgm:cxn modelId="{E291931C-EB6B-4EDA-BFFD-B92ADBCC2B24}" type="presOf" srcId="{374B3CF0-3CBE-41CF-A774-9FD3C3CD3C85}" destId="{5012D0F9-E426-4C44-85B1-B5D15A7B4879}" srcOrd="0" destOrd="0" presId="urn:diagrams.loki3.com/NumberedList"/>
    <dgm:cxn modelId="{AFAAD8DD-DDC2-408F-BF87-5B6EAE958B72}" type="presOf" srcId="{4991A960-2D82-4B98-8429-26690D5E4E0E}" destId="{31DFA873-2C2F-4FEF-87E5-AEC36889C294}" srcOrd="0" destOrd="0" presId="urn:diagrams.loki3.com/NumberedList"/>
    <dgm:cxn modelId="{6B7E5F80-8831-41B4-90DA-E6832771A2BA}" type="presOf" srcId="{759FDF1A-46CB-4DD6-A232-39900ACE14DF}" destId="{52D715E9-012B-492D-85DB-CC49546E7451}" srcOrd="0" destOrd="0" presId="urn:diagrams.loki3.com/NumberedList"/>
    <dgm:cxn modelId="{205148E2-A9A6-42A7-AB7D-FCF13E323AB9}" type="presOf" srcId="{8C66E9B3-B12D-4C23-A273-982D7F969BBC}" destId="{BDFB8683-95A4-4BBF-9344-3A0D69314DB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E304EBC-54BF-4C7C-A39D-A9622FAFEB16}" srcId="{4991A960-2D82-4B98-8429-26690D5E4E0E}" destId="{247EA5C4-9BF3-48F1-A046-522C6F5E27CB}" srcOrd="0" destOrd="0" parTransId="{76AD1D1C-30CD-42A3-92BF-A25589B046F5}" sibTransId="{8D83F627-555C-49C0-91AB-3CC57FBD5215}"/>
    <dgm:cxn modelId="{74AC894B-5EA8-457E-8573-5C95BDE26689}" type="presOf" srcId="{6C03E07F-ECFB-4D2F-BA96-D23DA7C5AC73}" destId="{7D701CF5-2CC3-48B9-A656-E2968A10AA3B}" srcOrd="0" destOrd="0" presId="urn:diagrams.loki3.com/NumberedList"/>
    <dgm:cxn modelId="{F6E88F48-7FAA-4FE2-99F7-1B9F6A095D2F}" type="presOf" srcId="{247EA5C4-9BF3-48F1-A046-522C6F5E27CB}" destId="{D7697FCB-A6A2-46EC-925A-82B16CB20D98}" srcOrd="0" destOrd="0" presId="urn:diagrams.loki3.com/NumberedList"/>
    <dgm:cxn modelId="{434F353E-5108-4367-8139-36F38C27DAD1}" srcId="{8C66E9B3-B12D-4C23-A273-982D7F969BBC}" destId="{4991A960-2D82-4B98-8429-26690D5E4E0E}" srcOrd="2" destOrd="0" parTransId="{C1325396-CC00-4673-8B31-A7F9497BDEF1}" sibTransId="{551B1B9F-140A-48D1-A7EB-174D06581194}"/>
    <dgm:cxn modelId="{1C7B2439-98A6-4A2B-BDB8-438079493C67}" srcId="{8C66E9B3-B12D-4C23-A273-982D7F969BBC}" destId="{759FDF1A-46CB-4DD6-A232-39900ACE14DF}" srcOrd="1" destOrd="0" parTransId="{EBD1FDD3-F3E1-4EF5-AB02-3A05A129FFE4}" sibTransId="{840B7BEC-A424-4364-B52E-A493DF1255BE}"/>
    <dgm:cxn modelId="{089F92FA-684F-41DF-AF25-D0D86B0AC11B}" type="presParOf" srcId="{BDFB8683-95A4-4BBF-9344-3A0D69314DBB}" destId="{F885113E-BE17-4045-B96D-BDD8D07DA3AD}" srcOrd="0" destOrd="0" presId="urn:diagrams.loki3.com/NumberedList"/>
    <dgm:cxn modelId="{FAE5108C-4695-4B4D-AE27-C4600DC62FFA}" type="presParOf" srcId="{F885113E-BE17-4045-B96D-BDD8D07DA3AD}" destId="{A08A9154-0BEB-4230-91C9-16FAC1EF6E1C}" srcOrd="0" destOrd="0" presId="urn:diagrams.loki3.com/NumberedList"/>
    <dgm:cxn modelId="{9BD1EA0C-D9A2-4C05-BA2E-9047634AD015}" type="presParOf" srcId="{F885113E-BE17-4045-B96D-BDD8D07DA3AD}" destId="{7D701CF5-2CC3-48B9-A656-E2968A10AA3B}" srcOrd="1" destOrd="0" presId="urn:diagrams.loki3.com/NumberedList"/>
    <dgm:cxn modelId="{63E7D249-8C26-409A-8B0B-F3046D0F4D39}" type="presParOf" srcId="{BDFB8683-95A4-4BBF-9344-3A0D69314DBB}" destId="{85038EDB-25C5-4D4E-ABE9-E631391CFDC0}" srcOrd="1" destOrd="0" presId="urn:diagrams.loki3.com/NumberedList"/>
    <dgm:cxn modelId="{94BAE3AB-EF50-4817-BAA8-DB1F7C29E17B}" type="presParOf" srcId="{BDFB8683-95A4-4BBF-9344-3A0D69314DBB}" destId="{EF56E1D1-AD87-41C2-83E7-8BA376BFBB39}" srcOrd="2" destOrd="0" presId="urn:diagrams.loki3.com/NumberedList"/>
    <dgm:cxn modelId="{D89D2FF5-CEAC-47C8-8C03-26746A85AB0E}" type="presParOf" srcId="{EF56E1D1-AD87-41C2-83E7-8BA376BFBB39}" destId="{5012D0F9-E426-4C44-85B1-B5D15A7B4879}" srcOrd="0" destOrd="0" presId="urn:diagrams.loki3.com/NumberedList"/>
    <dgm:cxn modelId="{86905F79-363B-479A-AD28-F3965A32802F}" type="presParOf" srcId="{EF56E1D1-AD87-41C2-83E7-8BA376BFBB39}" destId="{52D715E9-012B-492D-85DB-CC49546E7451}" srcOrd="1" destOrd="0" presId="urn:diagrams.loki3.com/NumberedList"/>
    <dgm:cxn modelId="{95C40EE9-46A1-405D-8623-2E05028B0EEB}" type="presParOf" srcId="{BDFB8683-95A4-4BBF-9344-3A0D69314DBB}" destId="{57C742C9-6AA0-4D3B-A3F2-AB4CCC3CE1CA}" srcOrd="3" destOrd="0" presId="urn:diagrams.loki3.com/NumberedList"/>
    <dgm:cxn modelId="{9DDC6A11-0E53-4D08-9C44-A314109E4DC1}" type="presParOf" srcId="{BDFB8683-95A4-4BBF-9344-3A0D69314DBB}" destId="{3F5BDE74-93E0-4359-8158-641243B94300}" srcOrd="4" destOrd="0" presId="urn:diagrams.loki3.com/NumberedList"/>
    <dgm:cxn modelId="{64202AA7-78B1-4E0F-A36D-6996C7D2FDE1}" type="presParOf" srcId="{3F5BDE74-93E0-4359-8158-641243B94300}" destId="{D7697FCB-A6A2-46EC-925A-82B16CB20D98}" srcOrd="0" destOrd="0" presId="urn:diagrams.loki3.com/NumberedList"/>
    <dgm:cxn modelId="{0B42FE99-C81C-4902-8034-931C3E31241D}" type="presParOf" srcId="{3F5BDE74-93E0-4359-8158-641243B94300}" destId="{31DFA873-2C2F-4FEF-87E5-AEC36889C29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6000" b="1" noProof="0" smtClean="0"/>
            <a:t>1</a:t>
          </a:r>
          <a:endParaRPr lang="vi-VN" sz="6000" b="1" noProof="0"/>
        </a:p>
      </dgm:t>
    </dgm:pt>
    <dgm:pt modelId="{D1FC4842-2686-45D4-A56A-3F897EF3B16F}" type="parTrans" cxnId="{740F8903-5739-4710-9802-9B1B3A04DE18}">
      <dgm:prSet/>
      <dgm:spPr/>
      <dgm:t>
        <a:bodyPr/>
        <a:lstStyle/>
        <a:p>
          <a:endParaRPr lang="vi-VN" sz="1600" noProof="0" dirty="0"/>
        </a:p>
      </dgm:t>
    </dgm:pt>
    <dgm:pt modelId="{E35E76B6-7078-4B09-B349-C02F66AA5978}" type="sibTrans" cxnId="{740F8903-5739-4710-9802-9B1B3A04DE18}">
      <dgm:prSet/>
      <dgm:spPr/>
      <dgm:t>
        <a:bodyPr/>
        <a:lstStyle/>
        <a:p>
          <a:endParaRPr lang="vi-VN" sz="1600" noProof="0" dirty="0"/>
        </a:p>
      </dgm:t>
    </dgm:pt>
    <dgm:pt modelId="{9EA58EC5-7D69-4397-8093-5A4FCBD369E8}">
      <dgm:prSet custT="1"/>
      <dgm:spPr/>
      <dgm:t>
        <a:bodyPr/>
        <a:lstStyle/>
        <a:p>
          <a:r>
            <a:rPr lang="vi-VN" sz="6000" b="0" noProof="0" smtClean="0"/>
            <a:t>Tổng quan về VPN</a:t>
          </a:r>
          <a:endParaRPr lang="vi-VN" sz="6000" b="0" noProof="0"/>
        </a:p>
      </dgm:t>
    </dgm:pt>
    <dgm:pt modelId="{D56EEE90-AC73-4E4D-8BBC-6E0E7885DFB1}" type="parTrans" cxnId="{7F37D5C8-E16A-4389-ABBC-ABB93E9EB1A4}">
      <dgm:prSet/>
      <dgm:spPr/>
      <dgm:t>
        <a:bodyPr/>
        <a:lstStyle/>
        <a:p>
          <a:endParaRPr lang="vi-VN" sz="1600" noProof="0" dirty="0"/>
        </a:p>
      </dgm:t>
    </dgm:pt>
    <dgm:pt modelId="{D5E5875A-C60C-4FC3-869B-722E371FA6E0}" type="sibTrans" cxnId="{7F37D5C8-E16A-4389-ABBC-ABB93E9EB1A4}">
      <dgm:prSet/>
      <dgm:spPr/>
      <dgm:t>
        <a:bodyPr/>
        <a:lstStyle/>
        <a:p>
          <a:endParaRPr lang="vi-VN" sz="1600" noProof="0" dirty="0"/>
        </a:p>
      </dgm:t>
    </dgm:pt>
    <dgm:pt modelId="{759FDF1A-46CB-4DD6-A232-39900ACE14DF}">
      <dgm:prSet custT="1"/>
      <dgm:spPr/>
      <dgm:t>
        <a:bodyPr/>
        <a:lstStyle/>
        <a:p>
          <a:r>
            <a:rPr lang="vi-VN" sz="6000" noProof="0" smtClean="0"/>
            <a:t>2</a:t>
          </a:r>
          <a:endParaRPr lang="vi-VN" sz="6000" noProof="0"/>
        </a:p>
      </dgm:t>
    </dgm:pt>
    <dgm:pt modelId="{EBD1FDD3-F3E1-4EF5-AB02-3A05A129FFE4}" type="parTrans" cxnId="{1C7B2439-98A6-4A2B-BDB8-438079493C67}">
      <dgm:prSet/>
      <dgm:spPr/>
      <dgm:t>
        <a:bodyPr/>
        <a:lstStyle/>
        <a:p>
          <a:endParaRPr lang="vi-VN" sz="1600" noProof="0" dirty="0"/>
        </a:p>
      </dgm:t>
    </dgm:pt>
    <dgm:pt modelId="{840B7BEC-A424-4364-B52E-A493DF1255BE}" type="sibTrans" cxnId="{1C7B2439-98A6-4A2B-BDB8-438079493C67}">
      <dgm:prSet/>
      <dgm:spPr/>
      <dgm:t>
        <a:bodyPr/>
        <a:lstStyle/>
        <a:p>
          <a:endParaRPr lang="vi-VN" sz="1600" noProof="0" dirty="0"/>
        </a:p>
      </dgm:t>
    </dgm:pt>
    <dgm:pt modelId="{374B3CF0-3CBE-41CF-A774-9FD3C3CD3C85}">
      <dgm:prSet custT="1"/>
      <dgm:spPr/>
      <dgm:t>
        <a:bodyPr/>
        <a:lstStyle/>
        <a:p>
          <a:r>
            <a:rPr lang="vi-VN" sz="6000" noProof="0" smtClean="0"/>
            <a:t>Giới thiệu IPsec</a:t>
          </a:r>
          <a:endParaRPr lang="vi-VN" sz="6000" noProof="0"/>
        </a:p>
      </dgm:t>
    </dgm:pt>
    <dgm:pt modelId="{38C67DDF-74A4-4E44-94A7-EDCA9B1C90CC}" type="parTrans" cxnId="{4F6400C3-53EC-42A6-81C8-2BBE562DF315}">
      <dgm:prSet/>
      <dgm:spPr/>
      <dgm:t>
        <a:bodyPr/>
        <a:lstStyle/>
        <a:p>
          <a:endParaRPr lang="vi-VN" sz="1600" noProof="0" dirty="0"/>
        </a:p>
      </dgm:t>
    </dgm:pt>
    <dgm:pt modelId="{20A933C1-1145-4ADB-BD4B-02D3F506EC76}" type="sibTrans" cxnId="{4F6400C3-53EC-42A6-81C8-2BBE562DF315}">
      <dgm:prSet/>
      <dgm:spPr/>
      <dgm:t>
        <a:bodyPr/>
        <a:lstStyle/>
        <a:p>
          <a:endParaRPr lang="vi-VN" sz="1600" noProof="0" dirty="0"/>
        </a:p>
      </dgm:t>
    </dgm:pt>
    <dgm:pt modelId="{247EA5C4-9BF3-48F1-A046-522C6F5E27CB}">
      <dgm:prSet custT="1"/>
      <dgm:spPr/>
      <dgm:t>
        <a:bodyPr/>
        <a:lstStyle/>
        <a:p>
          <a:r>
            <a:rPr lang="vi-VN" sz="6000" noProof="0" smtClean="0"/>
            <a:t>Tổ hợp an toàn SA</a:t>
          </a:r>
          <a:endParaRPr lang="vi-VN" sz="6000" noProof="0"/>
        </a:p>
      </dgm:t>
    </dgm:pt>
    <dgm:pt modelId="{76AD1D1C-30CD-42A3-92BF-A25589B046F5}" type="parTrans" cxnId="{4E304EBC-54BF-4C7C-A39D-A9622FAFEB16}">
      <dgm:prSet/>
      <dgm:spPr/>
      <dgm:t>
        <a:bodyPr/>
        <a:lstStyle/>
        <a:p>
          <a:endParaRPr lang="vi-VN" sz="1600" noProof="0" dirty="0"/>
        </a:p>
      </dgm:t>
    </dgm:pt>
    <dgm:pt modelId="{8D83F627-555C-49C0-91AB-3CC57FBD5215}" type="sibTrans" cxnId="{4E304EBC-54BF-4C7C-A39D-A9622FAFEB16}">
      <dgm:prSet/>
      <dgm:spPr/>
      <dgm:t>
        <a:bodyPr/>
        <a:lstStyle/>
        <a:p>
          <a:endParaRPr lang="vi-VN" sz="1600" noProof="0" dirty="0"/>
        </a:p>
      </dgm:t>
    </dgm:pt>
    <dgm:pt modelId="{4991A960-2D82-4B98-8429-26690D5E4E0E}">
      <dgm:prSet custT="1"/>
      <dgm:spPr/>
      <dgm:t>
        <a:bodyPr/>
        <a:lstStyle/>
        <a:p>
          <a:r>
            <a:rPr lang="vi-VN" sz="6000" noProof="0" smtClean="0"/>
            <a:t>3</a:t>
          </a:r>
          <a:endParaRPr lang="vi-VN" sz="6000" noProof="0"/>
        </a:p>
      </dgm:t>
    </dgm:pt>
    <dgm:pt modelId="{C1325396-CC00-4673-8B31-A7F9497BDEF1}" type="parTrans" cxnId="{434F353E-5108-4367-8139-36F38C27DAD1}">
      <dgm:prSet/>
      <dgm:spPr/>
      <dgm:t>
        <a:bodyPr/>
        <a:lstStyle/>
        <a:p>
          <a:endParaRPr lang="vi-VN" sz="1600" noProof="0" dirty="0"/>
        </a:p>
      </dgm:t>
    </dgm:pt>
    <dgm:pt modelId="{551B1B9F-140A-48D1-A7EB-174D06581194}" type="sibTrans" cxnId="{434F353E-5108-4367-8139-36F38C27DAD1}">
      <dgm:prSet/>
      <dgm:spPr/>
      <dgm:t>
        <a:bodyPr/>
        <a:lstStyle/>
        <a:p>
          <a:endParaRPr lang="vi-VN" sz="1600" noProof="0" dirty="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custLinFactNeighborY="-41166">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custLinFactNeighborY="-48989">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3" custLinFactNeighborY="-41166">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3" custLinFactNeighborY="-48989">
        <dgm:presLayoutVars>
          <dgm:chMax val="0"/>
          <dgm:chPref val="0"/>
          <dgm:bulletEnabled val="1"/>
        </dgm:presLayoutVars>
      </dgm:prSet>
      <dgm:spPr/>
      <dgm:t>
        <a:bodyPr/>
        <a:lstStyle/>
        <a:p>
          <a:endParaRPr lang="ru-RU"/>
        </a:p>
      </dgm:t>
    </dgm:pt>
    <dgm:pt modelId="{57C742C9-6AA0-4D3B-A3F2-AB4CCC3CE1CA}" type="pres">
      <dgm:prSet presAssocID="{840B7BEC-A424-4364-B52E-A493DF1255BE}" presName="sp" presStyleCnt="0"/>
      <dgm:spPr/>
    </dgm:pt>
    <dgm:pt modelId="{3F5BDE74-93E0-4359-8158-641243B94300}" type="pres">
      <dgm:prSet presAssocID="{4991A960-2D82-4B98-8429-26690D5E4E0E}" presName="composite" presStyleCnt="0"/>
      <dgm:spPr/>
    </dgm:pt>
    <dgm:pt modelId="{D7697FCB-A6A2-46EC-925A-82B16CB20D98}" type="pres">
      <dgm:prSet presAssocID="{4991A960-2D82-4B98-8429-26690D5E4E0E}" presName="desTx" presStyleLbl="fgAccFollowNode1" presStyleIdx="2" presStyleCnt="3" custLinFactNeighborY="-41166">
        <dgm:presLayoutVars>
          <dgm:bulletEnabled val="1"/>
        </dgm:presLayoutVars>
      </dgm:prSet>
      <dgm:spPr/>
      <dgm:t>
        <a:bodyPr/>
        <a:lstStyle/>
        <a:p>
          <a:endParaRPr lang="en-US"/>
        </a:p>
      </dgm:t>
    </dgm:pt>
    <dgm:pt modelId="{31DFA873-2C2F-4FEF-87E5-AEC36889C294}" type="pres">
      <dgm:prSet presAssocID="{4991A960-2D82-4B98-8429-26690D5E4E0E}" presName="labelTx" presStyleLbl="node1" presStyleIdx="2" presStyleCnt="3" custLinFactNeighborY="-48989">
        <dgm:presLayoutVars>
          <dgm:chMax val="0"/>
          <dgm:chPref val="0"/>
          <dgm:bulletEnabled val="1"/>
        </dgm:presLayoutVars>
      </dgm:prSet>
      <dgm:spPr/>
      <dgm:t>
        <a:bodyPr/>
        <a:lstStyle/>
        <a:p>
          <a:endParaRPr lang="en-US"/>
        </a:p>
      </dgm:t>
    </dgm:pt>
  </dgm:ptLst>
  <dgm:cxnLst>
    <dgm:cxn modelId="{740F8903-5739-4710-9802-9B1B3A04DE18}" srcId="{8C66E9B3-B12D-4C23-A273-982D7F969BBC}" destId="{6C03E07F-ECFB-4D2F-BA96-D23DA7C5AC73}" srcOrd="0" destOrd="0" parTransId="{D1FC4842-2686-45D4-A56A-3F897EF3B16F}" sibTransId="{E35E76B6-7078-4B09-B349-C02F66AA5978}"/>
    <dgm:cxn modelId="{A40B385D-F816-4A20-8B3D-4060A404181F}" type="presOf" srcId="{9EA58EC5-7D69-4397-8093-5A4FCBD369E8}" destId="{A08A9154-0BEB-4230-91C9-16FAC1EF6E1C}" srcOrd="0" destOrd="0" presId="urn:diagrams.loki3.com/NumberedList"/>
    <dgm:cxn modelId="{434F353E-5108-4367-8139-36F38C27DAD1}" srcId="{8C66E9B3-B12D-4C23-A273-982D7F969BBC}" destId="{4991A960-2D82-4B98-8429-26690D5E4E0E}" srcOrd="2" destOrd="0" parTransId="{C1325396-CC00-4673-8B31-A7F9497BDEF1}" sibTransId="{551B1B9F-140A-48D1-A7EB-174D06581194}"/>
    <dgm:cxn modelId="{081B3890-F3FC-4B2E-BE33-B47EF74CC7A0}" type="presOf" srcId="{4991A960-2D82-4B98-8429-26690D5E4E0E}" destId="{31DFA873-2C2F-4FEF-87E5-AEC36889C294}" srcOrd="0" destOrd="0" presId="urn:diagrams.loki3.com/NumberedList"/>
    <dgm:cxn modelId="{EAD10A7C-F649-49E1-954E-3CF13E806352}" type="presOf" srcId="{8C66E9B3-B12D-4C23-A273-982D7F969BBC}" destId="{BDFB8683-95A4-4BBF-9344-3A0D69314DBB}" srcOrd="0" destOrd="0" presId="urn:diagrams.loki3.com/NumberedList"/>
    <dgm:cxn modelId="{377F4D9C-C2B0-4B8C-A920-210B424B915C}" type="presOf" srcId="{247EA5C4-9BF3-48F1-A046-522C6F5E27CB}" destId="{D7697FCB-A6A2-46EC-925A-82B16CB20D98}" srcOrd="0" destOrd="0" presId="urn:diagrams.loki3.com/NumberedList"/>
    <dgm:cxn modelId="{710D60E0-DEE7-4CC1-A4C3-99FA74024373}" type="presOf" srcId="{6C03E07F-ECFB-4D2F-BA96-D23DA7C5AC73}" destId="{7D701CF5-2CC3-48B9-A656-E2968A10AA3B}" srcOrd="0" destOrd="0" presId="urn:diagrams.loki3.com/NumberedList"/>
    <dgm:cxn modelId="{403956B9-9DF3-4592-A5A3-270086EEF8EB}" type="presOf" srcId="{374B3CF0-3CBE-41CF-A774-9FD3C3CD3C85}" destId="{5012D0F9-E426-4C44-85B1-B5D15A7B4879}" srcOrd="0" destOrd="0" presId="urn:diagrams.loki3.com/NumberedList"/>
    <dgm:cxn modelId="{8C516B5D-B9D1-4202-B01B-8907D95ED182}" type="presOf" srcId="{759FDF1A-46CB-4DD6-A232-39900ACE14DF}" destId="{52D715E9-012B-492D-85DB-CC49546E7451}" srcOrd="0" destOrd="0" presId="urn:diagrams.loki3.com/NumberedList"/>
    <dgm:cxn modelId="{4E304EBC-54BF-4C7C-A39D-A9622FAFEB16}" srcId="{4991A960-2D82-4B98-8429-26690D5E4E0E}" destId="{247EA5C4-9BF3-48F1-A046-522C6F5E27CB}" srcOrd="0" destOrd="0" parTransId="{76AD1D1C-30CD-42A3-92BF-A25589B046F5}" sibTransId="{8D83F627-555C-49C0-91AB-3CC57FBD5215}"/>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4F6400C3-53EC-42A6-81C8-2BBE562DF315}" srcId="{759FDF1A-46CB-4DD6-A232-39900ACE14DF}" destId="{374B3CF0-3CBE-41CF-A774-9FD3C3CD3C85}" srcOrd="0" destOrd="0" parTransId="{38C67DDF-74A4-4E44-94A7-EDCA9B1C90CC}" sibTransId="{20A933C1-1145-4ADB-BD4B-02D3F506EC76}"/>
    <dgm:cxn modelId="{952D8316-A7A4-4F11-B6A7-8076BCD53BF2}" type="presParOf" srcId="{BDFB8683-95A4-4BBF-9344-3A0D69314DBB}" destId="{F885113E-BE17-4045-B96D-BDD8D07DA3AD}" srcOrd="0" destOrd="0" presId="urn:diagrams.loki3.com/NumberedList"/>
    <dgm:cxn modelId="{74064E54-4F05-4288-BF65-8DA3205FE4BC}" type="presParOf" srcId="{F885113E-BE17-4045-B96D-BDD8D07DA3AD}" destId="{A08A9154-0BEB-4230-91C9-16FAC1EF6E1C}" srcOrd="0" destOrd="0" presId="urn:diagrams.loki3.com/NumberedList"/>
    <dgm:cxn modelId="{12854A9F-08B6-4169-B06C-A5055FECB5AE}" type="presParOf" srcId="{F885113E-BE17-4045-B96D-BDD8D07DA3AD}" destId="{7D701CF5-2CC3-48B9-A656-E2968A10AA3B}" srcOrd="1" destOrd="0" presId="urn:diagrams.loki3.com/NumberedList"/>
    <dgm:cxn modelId="{949087AC-F21F-4A83-BBAB-D3357EB221F8}" type="presParOf" srcId="{BDFB8683-95A4-4BBF-9344-3A0D69314DBB}" destId="{85038EDB-25C5-4D4E-ABE9-E631391CFDC0}" srcOrd="1" destOrd="0" presId="urn:diagrams.loki3.com/NumberedList"/>
    <dgm:cxn modelId="{96267031-D9E2-4AF8-B7FB-0351299EC819}" type="presParOf" srcId="{BDFB8683-95A4-4BBF-9344-3A0D69314DBB}" destId="{EF56E1D1-AD87-41C2-83E7-8BA376BFBB39}" srcOrd="2" destOrd="0" presId="urn:diagrams.loki3.com/NumberedList"/>
    <dgm:cxn modelId="{E1BF7736-E3F2-45EA-AF3A-5A65EB805795}" type="presParOf" srcId="{EF56E1D1-AD87-41C2-83E7-8BA376BFBB39}" destId="{5012D0F9-E426-4C44-85B1-B5D15A7B4879}" srcOrd="0" destOrd="0" presId="urn:diagrams.loki3.com/NumberedList"/>
    <dgm:cxn modelId="{ABDD5FAF-9C79-4D04-99F4-489FDCE762A0}" type="presParOf" srcId="{EF56E1D1-AD87-41C2-83E7-8BA376BFBB39}" destId="{52D715E9-012B-492D-85DB-CC49546E7451}" srcOrd="1" destOrd="0" presId="urn:diagrams.loki3.com/NumberedList"/>
    <dgm:cxn modelId="{6FFC5DBF-28C0-48ED-9F82-9F08CCFC4824}" type="presParOf" srcId="{BDFB8683-95A4-4BBF-9344-3A0D69314DBB}" destId="{57C742C9-6AA0-4D3B-A3F2-AB4CCC3CE1CA}" srcOrd="3" destOrd="0" presId="urn:diagrams.loki3.com/NumberedList"/>
    <dgm:cxn modelId="{4F4441D5-668F-403A-840E-B216008DE116}" type="presParOf" srcId="{BDFB8683-95A4-4BBF-9344-3A0D69314DBB}" destId="{3F5BDE74-93E0-4359-8158-641243B94300}" srcOrd="4" destOrd="0" presId="urn:diagrams.loki3.com/NumberedList"/>
    <dgm:cxn modelId="{12588D61-A4BE-414C-A07F-537C22CF6B99}" type="presParOf" srcId="{3F5BDE74-93E0-4359-8158-641243B94300}" destId="{D7697FCB-A6A2-46EC-925A-82B16CB20D98}" srcOrd="0" destOrd="0" presId="urn:diagrams.loki3.com/NumberedList"/>
    <dgm:cxn modelId="{9E4167C7-9D4A-432D-9DB9-1DDF6AD2B838}" type="presParOf" srcId="{3F5BDE74-93E0-4359-8158-641243B94300}" destId="{31DFA873-2C2F-4FEF-87E5-AEC36889C29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60235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b="0" kern="1200" noProof="0" smtClean="0"/>
            <a:t>Tổng quan về VPN</a:t>
          </a:r>
          <a:endParaRPr lang="vi-VN" sz="6000" b="0" kern="1200" noProof="0"/>
        </a:p>
      </dsp:txBody>
      <dsp:txXfrm rot="-5400000">
        <a:off x="1404000" y="372762"/>
        <a:ext cx="7138634" cy="1256368"/>
      </dsp:txXfrm>
    </dsp:sp>
    <dsp:sp modelId="{7D701CF5-2CC3-48B9-A656-E2968A10AA3B}">
      <dsp:nvSpPr>
        <dsp:cNvPr id="0" name=""/>
        <dsp:cNvSpPr/>
      </dsp:nvSpPr>
      <dsp:spPr>
        <a:xfrm>
          <a:off x="0" y="415928"/>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b="1" kern="1200" noProof="0" smtClean="0"/>
            <a:t>1</a:t>
          </a:r>
          <a:endParaRPr lang="vi-VN" sz="6000" b="1" kern="1200" noProof="0"/>
        </a:p>
      </dsp:txBody>
      <dsp:txXfrm>
        <a:off x="171343" y="587271"/>
        <a:ext cx="827314" cy="827314"/>
      </dsp:txXfrm>
    </dsp:sp>
    <dsp:sp modelId="{5012D0F9-E426-4C44-85B1-B5D15A7B4879}">
      <dsp:nvSpPr>
        <dsp:cNvPr id="0" name=""/>
        <dsp:cNvSpPr/>
      </dsp:nvSpPr>
      <dsp:spPr>
        <a:xfrm rot="5400000">
          <a:off x="4311150" y="-97605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Giới thiệu IPsec</a:t>
          </a:r>
          <a:endParaRPr lang="vi-VN" sz="6000" kern="1200" noProof="0"/>
        </a:p>
      </dsp:txBody>
      <dsp:txXfrm rot="-5400000">
        <a:off x="1404000" y="1999062"/>
        <a:ext cx="7138634" cy="1256368"/>
      </dsp:txXfrm>
    </dsp:sp>
    <dsp:sp modelId="{52D715E9-012B-492D-85DB-CC49546E7451}">
      <dsp:nvSpPr>
        <dsp:cNvPr id="0" name=""/>
        <dsp:cNvSpPr/>
      </dsp:nvSpPr>
      <dsp:spPr>
        <a:xfrm>
          <a:off x="0" y="2042228"/>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2</a:t>
          </a:r>
          <a:endParaRPr lang="vi-VN" sz="6000" kern="1200" noProof="0"/>
        </a:p>
      </dsp:txBody>
      <dsp:txXfrm>
        <a:off x="171343" y="2213571"/>
        <a:ext cx="827314" cy="827314"/>
      </dsp:txXfrm>
    </dsp:sp>
    <dsp:sp modelId="{D7697FCB-A6A2-46EC-925A-82B16CB20D98}">
      <dsp:nvSpPr>
        <dsp:cNvPr id="0" name=""/>
        <dsp:cNvSpPr/>
      </dsp:nvSpPr>
      <dsp:spPr>
        <a:xfrm rot="5400000">
          <a:off x="4311150" y="650245"/>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Tổ hợp an toàn SA</a:t>
          </a:r>
          <a:endParaRPr lang="vi-VN" sz="6000" kern="1200" noProof="0"/>
        </a:p>
      </dsp:txBody>
      <dsp:txXfrm rot="-5400000">
        <a:off x="1404000" y="3625361"/>
        <a:ext cx="7138634" cy="1256368"/>
      </dsp:txXfrm>
    </dsp:sp>
    <dsp:sp modelId="{31DFA873-2C2F-4FEF-87E5-AEC36889C294}">
      <dsp:nvSpPr>
        <dsp:cNvPr id="0" name=""/>
        <dsp:cNvSpPr/>
      </dsp:nvSpPr>
      <dsp:spPr>
        <a:xfrm>
          <a:off x="0" y="3668528"/>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3</a:t>
          </a:r>
          <a:endParaRPr lang="vi-VN" sz="6000" kern="1200" noProof="0"/>
        </a:p>
      </dsp:txBody>
      <dsp:txXfrm>
        <a:off x="171343" y="3839871"/>
        <a:ext cx="827314" cy="827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602354"/>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b="0" kern="1200" noProof="0" smtClean="0"/>
            <a:t>Tổng quan về VPN</a:t>
          </a:r>
          <a:endParaRPr lang="vi-VN" sz="6000" b="0" kern="1200" noProof="0"/>
        </a:p>
      </dsp:txBody>
      <dsp:txXfrm rot="-5400000">
        <a:off x="1404000" y="372762"/>
        <a:ext cx="7138634" cy="1256368"/>
      </dsp:txXfrm>
    </dsp:sp>
    <dsp:sp modelId="{7D701CF5-2CC3-48B9-A656-E2968A10AA3B}">
      <dsp:nvSpPr>
        <dsp:cNvPr id="0" name=""/>
        <dsp:cNvSpPr/>
      </dsp:nvSpPr>
      <dsp:spPr>
        <a:xfrm>
          <a:off x="0" y="415928"/>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b="1" kern="1200" noProof="0" smtClean="0"/>
            <a:t>1</a:t>
          </a:r>
          <a:endParaRPr lang="vi-VN" sz="6000" b="1" kern="1200" noProof="0"/>
        </a:p>
      </dsp:txBody>
      <dsp:txXfrm>
        <a:off x="171343" y="587271"/>
        <a:ext cx="827314" cy="827314"/>
      </dsp:txXfrm>
    </dsp:sp>
    <dsp:sp modelId="{5012D0F9-E426-4C44-85B1-B5D15A7B4879}">
      <dsp:nvSpPr>
        <dsp:cNvPr id="0" name=""/>
        <dsp:cNvSpPr/>
      </dsp:nvSpPr>
      <dsp:spPr>
        <a:xfrm rot="5400000">
          <a:off x="4311150" y="-97605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Giới thiệu IPsec</a:t>
          </a:r>
          <a:endParaRPr lang="vi-VN" sz="6000" kern="1200" noProof="0"/>
        </a:p>
      </dsp:txBody>
      <dsp:txXfrm rot="-5400000">
        <a:off x="1404000" y="1999062"/>
        <a:ext cx="7138634" cy="1256368"/>
      </dsp:txXfrm>
    </dsp:sp>
    <dsp:sp modelId="{52D715E9-012B-492D-85DB-CC49546E7451}">
      <dsp:nvSpPr>
        <dsp:cNvPr id="0" name=""/>
        <dsp:cNvSpPr/>
      </dsp:nvSpPr>
      <dsp:spPr>
        <a:xfrm>
          <a:off x="0" y="2042228"/>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2</a:t>
          </a:r>
          <a:endParaRPr lang="vi-VN" sz="6000" kern="1200" noProof="0"/>
        </a:p>
      </dsp:txBody>
      <dsp:txXfrm>
        <a:off x="171343" y="2213571"/>
        <a:ext cx="827314" cy="827314"/>
      </dsp:txXfrm>
    </dsp:sp>
    <dsp:sp modelId="{D7697FCB-A6A2-46EC-925A-82B16CB20D98}">
      <dsp:nvSpPr>
        <dsp:cNvPr id="0" name=""/>
        <dsp:cNvSpPr/>
      </dsp:nvSpPr>
      <dsp:spPr>
        <a:xfrm rot="5400000">
          <a:off x="4311150" y="650245"/>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Tổ hợp an toàn SA</a:t>
          </a:r>
          <a:endParaRPr lang="vi-VN" sz="6000" kern="1200" noProof="0"/>
        </a:p>
      </dsp:txBody>
      <dsp:txXfrm rot="-5400000">
        <a:off x="1404000" y="3625361"/>
        <a:ext cx="7138634" cy="1256368"/>
      </dsp:txXfrm>
    </dsp:sp>
    <dsp:sp modelId="{31DFA873-2C2F-4FEF-87E5-AEC36889C294}">
      <dsp:nvSpPr>
        <dsp:cNvPr id="0" name=""/>
        <dsp:cNvSpPr/>
      </dsp:nvSpPr>
      <dsp:spPr>
        <a:xfrm>
          <a:off x="0" y="3668528"/>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3</a:t>
          </a:r>
          <a:endParaRPr lang="vi-VN" sz="6000" kern="1200" noProof="0"/>
        </a:p>
      </dsp:txBody>
      <dsp:txXfrm>
        <a:off x="171343" y="3839871"/>
        <a:ext cx="827314" cy="827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DB853-980D-4160-AF90-4868CA323BAE}">
      <dsp:nvSpPr>
        <dsp:cNvPr id="0" name=""/>
        <dsp:cNvSpPr/>
      </dsp:nvSpPr>
      <dsp:spPr>
        <a:xfrm>
          <a:off x="0" y="64462"/>
          <a:ext cx="9144000" cy="8189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vi-VN" sz="3500" kern="1200" noProof="0" dirty="0" smtClean="0"/>
            <a:t>Phân loại theo chức năng</a:t>
          </a:r>
          <a:endParaRPr lang="vi-VN" sz="3500" kern="1200" noProof="0" dirty="0"/>
        </a:p>
      </dsp:txBody>
      <dsp:txXfrm>
        <a:off x="39980" y="104442"/>
        <a:ext cx="9064040" cy="739039"/>
      </dsp:txXfrm>
    </dsp:sp>
    <dsp:sp modelId="{AF232352-3645-4D45-A8D3-ADE25427D911}">
      <dsp:nvSpPr>
        <dsp:cNvPr id="0" name=""/>
        <dsp:cNvSpPr/>
      </dsp:nvSpPr>
      <dsp:spPr>
        <a:xfrm>
          <a:off x="0" y="883462"/>
          <a:ext cx="9144000" cy="134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vi-VN" sz="2700" kern="1200" noProof="0" dirty="0" smtClean="0"/>
            <a:t>Trusted VPN: MPLS VPN</a:t>
          </a:r>
          <a:endParaRPr lang="vi-VN" sz="2700" kern="1200" noProof="0" dirty="0"/>
        </a:p>
        <a:p>
          <a:pPr marL="228600" lvl="1" indent="-228600" algn="l" defTabSz="1200150" rtl="0">
            <a:lnSpc>
              <a:spcPct val="90000"/>
            </a:lnSpc>
            <a:spcBef>
              <a:spcPct val="0"/>
            </a:spcBef>
            <a:spcAft>
              <a:spcPct val="20000"/>
            </a:spcAft>
            <a:buChar char="••"/>
          </a:pPr>
          <a:r>
            <a:rPr lang="vi-VN" sz="2700" kern="1200" noProof="0" dirty="0" smtClean="0"/>
            <a:t>Secure VPN: IPsec</a:t>
          </a:r>
          <a:endParaRPr lang="vi-VN" sz="2700" kern="1200" noProof="0" dirty="0"/>
        </a:p>
        <a:p>
          <a:pPr marL="228600" lvl="1" indent="-228600" algn="l" defTabSz="1200150" rtl="0">
            <a:lnSpc>
              <a:spcPct val="90000"/>
            </a:lnSpc>
            <a:spcBef>
              <a:spcPct val="0"/>
            </a:spcBef>
            <a:spcAft>
              <a:spcPct val="20000"/>
            </a:spcAft>
            <a:buChar char="••"/>
          </a:pPr>
          <a:r>
            <a:rPr lang="vi-VN" sz="2700" kern="1200" noProof="0" dirty="0" smtClean="0"/>
            <a:t>Hybrid VPN: GRE with IPsec</a:t>
          </a:r>
          <a:endParaRPr lang="vi-VN" sz="2700" kern="1200" noProof="0" dirty="0"/>
        </a:p>
      </dsp:txBody>
      <dsp:txXfrm>
        <a:off x="0" y="883462"/>
        <a:ext cx="9144000" cy="1340325"/>
      </dsp:txXfrm>
    </dsp:sp>
    <dsp:sp modelId="{42BDA6B0-428E-46E3-ACDD-DD6CD0371C22}">
      <dsp:nvSpPr>
        <dsp:cNvPr id="0" name=""/>
        <dsp:cNvSpPr/>
      </dsp:nvSpPr>
      <dsp:spPr>
        <a:xfrm>
          <a:off x="0" y="2223787"/>
          <a:ext cx="9144000" cy="8189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vi-VN" sz="3500" kern="1200" noProof="0" dirty="0" smtClean="0"/>
            <a:t>Phân loại theo mức hoạt động</a:t>
          </a:r>
          <a:endParaRPr lang="vi-VN" sz="3500" kern="1200" noProof="0" dirty="0"/>
        </a:p>
      </dsp:txBody>
      <dsp:txXfrm>
        <a:off x="39980" y="2263767"/>
        <a:ext cx="9064040" cy="739039"/>
      </dsp:txXfrm>
    </dsp:sp>
    <dsp:sp modelId="{34792707-CC0A-4508-A875-6410BA75D251}">
      <dsp:nvSpPr>
        <dsp:cNvPr id="0" name=""/>
        <dsp:cNvSpPr/>
      </dsp:nvSpPr>
      <dsp:spPr>
        <a:xfrm>
          <a:off x="0" y="3042787"/>
          <a:ext cx="9144000" cy="134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vi-VN" sz="2700" kern="1200" noProof="0" dirty="0" smtClean="0"/>
            <a:t>Layer 2: PPTP, L2TP, L2F, MPLS VPN L2</a:t>
          </a:r>
          <a:endParaRPr lang="vi-VN" sz="2700" kern="1200" noProof="0" dirty="0"/>
        </a:p>
        <a:p>
          <a:pPr marL="228600" lvl="1" indent="-228600" algn="l" defTabSz="1200150" rtl="0">
            <a:lnSpc>
              <a:spcPct val="90000"/>
            </a:lnSpc>
            <a:spcBef>
              <a:spcPct val="0"/>
            </a:spcBef>
            <a:spcAft>
              <a:spcPct val="20000"/>
            </a:spcAft>
            <a:buChar char="••"/>
          </a:pPr>
          <a:r>
            <a:rPr lang="vi-VN" sz="2700" kern="1200" noProof="0" dirty="0" smtClean="0"/>
            <a:t>Layer 3: IPSec, MPLS VPN L3</a:t>
          </a:r>
          <a:endParaRPr lang="vi-VN" sz="2700" kern="1200" noProof="0" dirty="0"/>
        </a:p>
        <a:p>
          <a:pPr marL="228600" lvl="1" indent="-228600" algn="l" defTabSz="1200150" rtl="0">
            <a:lnSpc>
              <a:spcPct val="90000"/>
            </a:lnSpc>
            <a:spcBef>
              <a:spcPct val="0"/>
            </a:spcBef>
            <a:spcAft>
              <a:spcPct val="20000"/>
            </a:spcAft>
            <a:buChar char="••"/>
          </a:pPr>
          <a:r>
            <a:rPr lang="vi-VN" sz="2700" kern="1200" noProof="0" dirty="0" smtClean="0"/>
            <a:t>Layer 4: SSL VPN</a:t>
          </a:r>
          <a:endParaRPr lang="vi-VN" sz="2700" kern="1200" noProof="0" dirty="0"/>
        </a:p>
      </dsp:txBody>
      <dsp:txXfrm>
        <a:off x="0" y="3042787"/>
        <a:ext cx="9144000" cy="1340325"/>
      </dsp:txXfrm>
    </dsp:sp>
    <dsp:sp modelId="{73187FEE-A821-452B-A8E0-00C77488A09B}">
      <dsp:nvSpPr>
        <dsp:cNvPr id="0" name=""/>
        <dsp:cNvSpPr/>
      </dsp:nvSpPr>
      <dsp:spPr>
        <a:xfrm>
          <a:off x="0" y="4383112"/>
          <a:ext cx="9144000" cy="8189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vi-VN" sz="3500" kern="1200" noProof="0" dirty="0" smtClean="0"/>
            <a:t>Phân loại theo kiến trúc</a:t>
          </a:r>
          <a:endParaRPr lang="vi-VN" sz="3500" kern="1200" noProof="0" dirty="0"/>
        </a:p>
      </dsp:txBody>
      <dsp:txXfrm>
        <a:off x="39980" y="4423092"/>
        <a:ext cx="9064040" cy="739039"/>
      </dsp:txXfrm>
    </dsp:sp>
    <dsp:sp modelId="{DFF04650-2495-446D-A156-39BAB29C0C43}">
      <dsp:nvSpPr>
        <dsp:cNvPr id="0" name=""/>
        <dsp:cNvSpPr/>
      </dsp:nvSpPr>
      <dsp:spPr>
        <a:xfrm>
          <a:off x="0" y="5202112"/>
          <a:ext cx="9144000" cy="90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vi-VN" sz="2700" kern="1200" noProof="0" dirty="0" smtClean="0"/>
            <a:t>Remote Access VPN</a:t>
          </a:r>
          <a:endParaRPr lang="vi-VN" sz="2700" kern="1200" noProof="0" dirty="0"/>
        </a:p>
        <a:p>
          <a:pPr marL="228600" lvl="1" indent="-228600" algn="l" defTabSz="1200150" rtl="0">
            <a:lnSpc>
              <a:spcPct val="90000"/>
            </a:lnSpc>
            <a:spcBef>
              <a:spcPct val="0"/>
            </a:spcBef>
            <a:spcAft>
              <a:spcPct val="20000"/>
            </a:spcAft>
            <a:buChar char="••"/>
          </a:pPr>
          <a:r>
            <a:rPr lang="vi-VN" sz="2700" kern="1200" noProof="0" smtClean="0"/>
            <a:t>Site-to-Site VPN</a:t>
          </a:r>
          <a:r>
            <a:rPr lang="en-US" sz="2700" kern="1200" noProof="0" smtClean="0"/>
            <a:t> (Intranet VPN &amp; Extranet VPN)</a:t>
          </a:r>
          <a:endParaRPr lang="vi-VN" sz="2700" kern="1200" noProof="0" dirty="0"/>
        </a:p>
      </dsp:txBody>
      <dsp:txXfrm>
        <a:off x="0" y="5202112"/>
        <a:ext cx="9144000" cy="905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60235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b="0" kern="1200" noProof="0" smtClean="0"/>
            <a:t>Tổng quan về VPN</a:t>
          </a:r>
          <a:endParaRPr lang="vi-VN" sz="6000" b="0" kern="1200" noProof="0"/>
        </a:p>
      </dsp:txBody>
      <dsp:txXfrm rot="-5400000">
        <a:off x="1404000" y="372762"/>
        <a:ext cx="7138634" cy="1256368"/>
      </dsp:txXfrm>
    </dsp:sp>
    <dsp:sp modelId="{7D701CF5-2CC3-48B9-A656-E2968A10AA3B}">
      <dsp:nvSpPr>
        <dsp:cNvPr id="0" name=""/>
        <dsp:cNvSpPr/>
      </dsp:nvSpPr>
      <dsp:spPr>
        <a:xfrm>
          <a:off x="0" y="415928"/>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b="1" kern="1200" noProof="0" smtClean="0"/>
            <a:t>1</a:t>
          </a:r>
          <a:endParaRPr lang="vi-VN" sz="6000" b="1" kern="1200" noProof="0"/>
        </a:p>
      </dsp:txBody>
      <dsp:txXfrm>
        <a:off x="171343" y="587271"/>
        <a:ext cx="827314" cy="827314"/>
      </dsp:txXfrm>
    </dsp:sp>
    <dsp:sp modelId="{5012D0F9-E426-4C44-85B1-B5D15A7B4879}">
      <dsp:nvSpPr>
        <dsp:cNvPr id="0" name=""/>
        <dsp:cNvSpPr/>
      </dsp:nvSpPr>
      <dsp:spPr>
        <a:xfrm rot="5400000">
          <a:off x="4311150" y="-976054"/>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Giới thiệu IPsec</a:t>
          </a:r>
          <a:endParaRPr lang="vi-VN" sz="6000" kern="1200" noProof="0"/>
        </a:p>
      </dsp:txBody>
      <dsp:txXfrm rot="-5400000">
        <a:off x="1404000" y="1999062"/>
        <a:ext cx="7138634" cy="1256368"/>
      </dsp:txXfrm>
    </dsp:sp>
    <dsp:sp modelId="{52D715E9-012B-492D-85DB-CC49546E7451}">
      <dsp:nvSpPr>
        <dsp:cNvPr id="0" name=""/>
        <dsp:cNvSpPr/>
      </dsp:nvSpPr>
      <dsp:spPr>
        <a:xfrm>
          <a:off x="0" y="2042228"/>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2</a:t>
          </a:r>
          <a:endParaRPr lang="vi-VN" sz="6000" kern="1200" noProof="0"/>
        </a:p>
      </dsp:txBody>
      <dsp:txXfrm>
        <a:off x="171343" y="2213571"/>
        <a:ext cx="827314" cy="827314"/>
      </dsp:txXfrm>
    </dsp:sp>
    <dsp:sp modelId="{D7697FCB-A6A2-46EC-925A-82B16CB20D98}">
      <dsp:nvSpPr>
        <dsp:cNvPr id="0" name=""/>
        <dsp:cNvSpPr/>
      </dsp:nvSpPr>
      <dsp:spPr>
        <a:xfrm rot="5400000">
          <a:off x="4311150" y="650245"/>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Tổ hợp an toàn SA</a:t>
          </a:r>
          <a:endParaRPr lang="vi-VN" sz="6000" kern="1200" noProof="0"/>
        </a:p>
      </dsp:txBody>
      <dsp:txXfrm rot="-5400000">
        <a:off x="1404000" y="3625361"/>
        <a:ext cx="7138634" cy="1256368"/>
      </dsp:txXfrm>
    </dsp:sp>
    <dsp:sp modelId="{31DFA873-2C2F-4FEF-87E5-AEC36889C294}">
      <dsp:nvSpPr>
        <dsp:cNvPr id="0" name=""/>
        <dsp:cNvSpPr/>
      </dsp:nvSpPr>
      <dsp:spPr>
        <a:xfrm>
          <a:off x="0" y="3668528"/>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3</a:t>
          </a:r>
          <a:endParaRPr lang="vi-VN" sz="6000" kern="1200" noProof="0"/>
        </a:p>
      </dsp:txBody>
      <dsp:txXfrm>
        <a:off x="171343" y="3839871"/>
        <a:ext cx="827314" cy="8273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60235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b="0" kern="1200" noProof="0" smtClean="0"/>
            <a:t>Tổng quan về VPN</a:t>
          </a:r>
          <a:endParaRPr lang="vi-VN" sz="6000" b="0" kern="1200" noProof="0"/>
        </a:p>
      </dsp:txBody>
      <dsp:txXfrm rot="-5400000">
        <a:off x="1404000" y="372762"/>
        <a:ext cx="7138634" cy="1256368"/>
      </dsp:txXfrm>
    </dsp:sp>
    <dsp:sp modelId="{7D701CF5-2CC3-48B9-A656-E2968A10AA3B}">
      <dsp:nvSpPr>
        <dsp:cNvPr id="0" name=""/>
        <dsp:cNvSpPr/>
      </dsp:nvSpPr>
      <dsp:spPr>
        <a:xfrm>
          <a:off x="0" y="415928"/>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b="1" kern="1200" noProof="0" smtClean="0"/>
            <a:t>1</a:t>
          </a:r>
          <a:endParaRPr lang="vi-VN" sz="6000" b="1" kern="1200" noProof="0"/>
        </a:p>
      </dsp:txBody>
      <dsp:txXfrm>
        <a:off x="171343" y="587271"/>
        <a:ext cx="827314" cy="827314"/>
      </dsp:txXfrm>
    </dsp:sp>
    <dsp:sp modelId="{5012D0F9-E426-4C44-85B1-B5D15A7B4879}">
      <dsp:nvSpPr>
        <dsp:cNvPr id="0" name=""/>
        <dsp:cNvSpPr/>
      </dsp:nvSpPr>
      <dsp:spPr>
        <a:xfrm rot="5400000">
          <a:off x="4311150" y="-97605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Giới thiệu IPsec</a:t>
          </a:r>
          <a:endParaRPr lang="vi-VN" sz="6000" kern="1200" noProof="0"/>
        </a:p>
      </dsp:txBody>
      <dsp:txXfrm rot="-5400000">
        <a:off x="1404000" y="1999062"/>
        <a:ext cx="7138634" cy="1256368"/>
      </dsp:txXfrm>
    </dsp:sp>
    <dsp:sp modelId="{52D715E9-012B-492D-85DB-CC49546E7451}">
      <dsp:nvSpPr>
        <dsp:cNvPr id="0" name=""/>
        <dsp:cNvSpPr/>
      </dsp:nvSpPr>
      <dsp:spPr>
        <a:xfrm>
          <a:off x="0" y="2042228"/>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2</a:t>
          </a:r>
          <a:endParaRPr lang="vi-VN" sz="6000" kern="1200" noProof="0"/>
        </a:p>
      </dsp:txBody>
      <dsp:txXfrm>
        <a:off x="171343" y="2213571"/>
        <a:ext cx="827314" cy="827314"/>
      </dsp:txXfrm>
    </dsp:sp>
    <dsp:sp modelId="{D7697FCB-A6A2-46EC-925A-82B16CB20D98}">
      <dsp:nvSpPr>
        <dsp:cNvPr id="0" name=""/>
        <dsp:cNvSpPr/>
      </dsp:nvSpPr>
      <dsp:spPr>
        <a:xfrm rot="5400000">
          <a:off x="4311150" y="650245"/>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dirty="0" smtClean="0"/>
            <a:t>Tổ hợp an toàn SA</a:t>
          </a:r>
          <a:endParaRPr lang="vi-VN" sz="6000" kern="1200" noProof="0" dirty="0"/>
        </a:p>
      </dsp:txBody>
      <dsp:txXfrm rot="-5400000">
        <a:off x="1404000" y="3625361"/>
        <a:ext cx="7138634" cy="1256368"/>
      </dsp:txXfrm>
    </dsp:sp>
    <dsp:sp modelId="{31DFA873-2C2F-4FEF-87E5-AEC36889C294}">
      <dsp:nvSpPr>
        <dsp:cNvPr id="0" name=""/>
        <dsp:cNvSpPr/>
      </dsp:nvSpPr>
      <dsp:spPr>
        <a:xfrm>
          <a:off x="0" y="3668528"/>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dirty="0" smtClean="0"/>
            <a:t>3</a:t>
          </a:r>
          <a:endParaRPr lang="vi-VN" sz="6000" kern="1200" noProof="0" dirty="0"/>
        </a:p>
      </dsp:txBody>
      <dsp:txXfrm>
        <a:off x="171343" y="3839871"/>
        <a:ext cx="827314" cy="8273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60235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b="0" kern="1200" noProof="0" smtClean="0"/>
            <a:t>Tổng quan về VPN</a:t>
          </a:r>
          <a:endParaRPr lang="vi-VN" sz="6000" b="0" kern="1200" noProof="0"/>
        </a:p>
      </dsp:txBody>
      <dsp:txXfrm rot="-5400000">
        <a:off x="1404000" y="372762"/>
        <a:ext cx="7138634" cy="1256368"/>
      </dsp:txXfrm>
    </dsp:sp>
    <dsp:sp modelId="{7D701CF5-2CC3-48B9-A656-E2968A10AA3B}">
      <dsp:nvSpPr>
        <dsp:cNvPr id="0" name=""/>
        <dsp:cNvSpPr/>
      </dsp:nvSpPr>
      <dsp:spPr>
        <a:xfrm>
          <a:off x="0" y="415928"/>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b="1" kern="1200" noProof="0" smtClean="0"/>
            <a:t>1</a:t>
          </a:r>
          <a:endParaRPr lang="vi-VN" sz="6000" b="1" kern="1200" noProof="0"/>
        </a:p>
      </dsp:txBody>
      <dsp:txXfrm>
        <a:off x="171343" y="587271"/>
        <a:ext cx="827314" cy="827314"/>
      </dsp:txXfrm>
    </dsp:sp>
    <dsp:sp modelId="{5012D0F9-E426-4C44-85B1-B5D15A7B4879}">
      <dsp:nvSpPr>
        <dsp:cNvPr id="0" name=""/>
        <dsp:cNvSpPr/>
      </dsp:nvSpPr>
      <dsp:spPr>
        <a:xfrm rot="5400000">
          <a:off x="4311150" y="-97605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Giới thiệu IPsec</a:t>
          </a:r>
          <a:endParaRPr lang="vi-VN" sz="6000" kern="1200" noProof="0"/>
        </a:p>
      </dsp:txBody>
      <dsp:txXfrm rot="-5400000">
        <a:off x="1404000" y="1999062"/>
        <a:ext cx="7138634" cy="1256368"/>
      </dsp:txXfrm>
    </dsp:sp>
    <dsp:sp modelId="{52D715E9-012B-492D-85DB-CC49546E7451}">
      <dsp:nvSpPr>
        <dsp:cNvPr id="0" name=""/>
        <dsp:cNvSpPr/>
      </dsp:nvSpPr>
      <dsp:spPr>
        <a:xfrm>
          <a:off x="0" y="2042228"/>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2</a:t>
          </a:r>
          <a:endParaRPr lang="vi-VN" sz="6000" kern="1200" noProof="0"/>
        </a:p>
      </dsp:txBody>
      <dsp:txXfrm>
        <a:off x="171343" y="2213571"/>
        <a:ext cx="827314" cy="827314"/>
      </dsp:txXfrm>
    </dsp:sp>
    <dsp:sp modelId="{D7697FCB-A6A2-46EC-925A-82B16CB20D98}">
      <dsp:nvSpPr>
        <dsp:cNvPr id="0" name=""/>
        <dsp:cNvSpPr/>
      </dsp:nvSpPr>
      <dsp:spPr>
        <a:xfrm rot="5400000">
          <a:off x="4311150" y="650245"/>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Tổ hợp an toàn SA</a:t>
          </a:r>
          <a:endParaRPr lang="vi-VN" sz="6000" kern="1200" noProof="0"/>
        </a:p>
      </dsp:txBody>
      <dsp:txXfrm rot="-5400000">
        <a:off x="1404000" y="3625361"/>
        <a:ext cx="7138634" cy="1256368"/>
      </dsp:txXfrm>
    </dsp:sp>
    <dsp:sp modelId="{31DFA873-2C2F-4FEF-87E5-AEC36889C294}">
      <dsp:nvSpPr>
        <dsp:cNvPr id="0" name=""/>
        <dsp:cNvSpPr/>
      </dsp:nvSpPr>
      <dsp:spPr>
        <a:xfrm>
          <a:off x="0" y="3668528"/>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3</a:t>
          </a:r>
          <a:endParaRPr lang="vi-VN" sz="6000" kern="1200" noProof="0"/>
        </a:p>
      </dsp:txBody>
      <dsp:txXfrm>
        <a:off x="171343" y="3839871"/>
        <a:ext cx="827314" cy="827314"/>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22.04.2020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22.04.2020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7688" lvl="1" indent="-228600"/>
            <a:r>
              <a:rPr lang="en-US" sz="2600" smtClean="0">
                <a:latin typeface="Times New Roman" pitchFamily="18" charset="0"/>
                <a:cs typeface="Times New Roman" pitchFamily="18" charset="0"/>
              </a:rPr>
              <a:t>VPN truy cập từ xa cho phép người dùng từ xa của một Công ty có thể truy cập tới các tài nguyên mạng của đơn vị mình</a:t>
            </a:r>
          </a:p>
          <a:p>
            <a:pPr marL="547688" lvl="1" indent="-228600"/>
            <a:r>
              <a:rPr lang="en-US" sz="2600" smtClean="0">
                <a:latin typeface="Times New Roman" pitchFamily="18" charset="0"/>
                <a:cs typeface="Times New Roman" pitchFamily="18" charset="0"/>
              </a:rPr>
              <a:t>Người dùng từ xa, người dùng đang di chuyển, người dùng làm việc tại nhà,…</a:t>
            </a:r>
          </a:p>
          <a:p>
            <a:pPr marL="547688" lvl="1" indent="-228600"/>
            <a:r>
              <a:rPr lang="en-US" sz="2600" smtClean="0">
                <a:latin typeface="Times New Roman" pitchFamily="18" charset="0"/>
                <a:cs typeface="Times New Roman" pitchFamily="18" charset="0"/>
              </a:rPr>
              <a:t>Những người này không có kết nối cố định tới Intranet của công ty.</a:t>
            </a:r>
          </a:p>
          <a:p>
            <a:pPr marL="269855" indent="-269855">
              <a:defRPr/>
            </a:pPr>
            <a:endParaRPr lang="en-US" sz="2400" smtClean="0"/>
          </a:p>
          <a:p>
            <a:pPr marL="269855" indent="-269855">
              <a:defRPr/>
            </a:pPr>
            <a:r>
              <a:rPr lang="en-US" sz="2400" smtClean="0"/>
              <a:t>1.5.1. VPN truy cập từ xa</a:t>
            </a:r>
          </a:p>
          <a:p>
            <a:pPr>
              <a:defRPr/>
            </a:pPr>
            <a:r>
              <a:rPr lang="pt-BR" sz="1800" smtClean="0"/>
              <a:t>Các ưu điểm của mạng VPN truy nhập từ xa so với các phương pháp truy nhập từ xa truyền thống như:</a:t>
            </a:r>
            <a:endParaRPr lang="en-US" sz="1800" smtClean="0"/>
          </a:p>
          <a:p>
            <a:pPr lvl="1">
              <a:defRPr/>
            </a:pPr>
            <a:r>
              <a:rPr lang="pt-BR" sz="1900" smtClean="0"/>
              <a:t>Mạng VPN truy nhập từ xa không cần sự hỗ trợ của </a:t>
            </a:r>
            <a:r>
              <a:rPr lang="pt-BR" sz="1900" smtClean="0">
                <a:solidFill>
                  <a:srgbClr val="FF0000"/>
                </a:solidFill>
              </a:rPr>
              <a:t>nhân viên mạng </a:t>
            </a:r>
            <a:r>
              <a:rPr lang="pt-BR" sz="1900" smtClean="0"/>
              <a:t>bởi vì quá trình kết nối từ xa được các ISP thực hiện.</a:t>
            </a:r>
            <a:endParaRPr lang="en-US" sz="1900" smtClean="0"/>
          </a:p>
          <a:p>
            <a:pPr lvl="1">
              <a:defRPr/>
            </a:pPr>
            <a:r>
              <a:rPr lang="pt-BR" sz="1900" smtClean="0"/>
              <a:t>Giảm được các chi phí </a:t>
            </a:r>
            <a:r>
              <a:rPr lang="pt-BR" sz="1900" smtClean="0">
                <a:solidFill>
                  <a:srgbClr val="FF0000"/>
                </a:solidFill>
              </a:rPr>
              <a:t>cho kết nối từ khoảng cách xa</a:t>
            </a:r>
            <a:r>
              <a:rPr lang="pt-BR" sz="1900" smtClean="0"/>
              <a:t> bởi vì các kết nối khoảng cách xa được thay thế bởi các kết nối cục bộ thông qua mạng Internet. Cung cấp dịch vụ kết nối giá rẻ cho những người sử dụng ở xa.</a:t>
            </a:r>
            <a:endParaRPr lang="en-US" sz="1900" smtClean="0"/>
          </a:p>
          <a:p>
            <a:pPr lvl="1">
              <a:defRPr/>
            </a:pPr>
            <a:r>
              <a:rPr lang="pt-BR" sz="1900" smtClean="0"/>
              <a:t>Bởi vì các kết nối truy nhập là nội bộ nên các </a:t>
            </a:r>
            <a:r>
              <a:rPr lang="pt-BR" sz="1900" smtClean="0">
                <a:solidFill>
                  <a:srgbClr val="FF0000"/>
                </a:solidFill>
              </a:rPr>
              <a:t>Modem </a:t>
            </a:r>
            <a:r>
              <a:rPr lang="pt-BR" sz="1900" smtClean="0"/>
              <a:t>kết nối hoạt động ở </a:t>
            </a:r>
            <a:r>
              <a:rPr lang="pt-BR" sz="1900" smtClean="0">
                <a:solidFill>
                  <a:srgbClr val="FF0000"/>
                </a:solidFill>
              </a:rPr>
              <a:t>tốc độ cao hơn </a:t>
            </a:r>
            <a:r>
              <a:rPr lang="pt-BR" sz="1900" smtClean="0"/>
              <a:t>so với các truy nhập khoảng cách xa.</a:t>
            </a:r>
            <a:endParaRPr lang="en-US" sz="1900" smtClean="0"/>
          </a:p>
          <a:p>
            <a:pPr lvl="1">
              <a:defRPr/>
            </a:pPr>
            <a:r>
              <a:rPr lang="pt-BR" sz="1900" smtClean="0"/>
              <a:t>VPN cung cấp khả năng truy nhập tốt hơn đến các site của công ty bởi vì chúng hỗ trợ mức thấp nhất của dịch vụ kết nối.</a:t>
            </a:r>
            <a:endParaRPr lang="en-US" sz="1900" smtClean="0"/>
          </a:p>
          <a:p>
            <a:pPr marL="269855" indent="-269855">
              <a:defRPr/>
            </a:pPr>
            <a:r>
              <a:rPr lang="en-US" sz="2400" smtClean="0"/>
              <a:t>1.5.1. VPN truy cập từ xa</a:t>
            </a:r>
          </a:p>
          <a:p>
            <a:pPr>
              <a:defRPr/>
            </a:pPr>
            <a:r>
              <a:rPr lang="pt-BR" b="0" smtClean="0"/>
              <a:t>Nhược điểm:</a:t>
            </a:r>
            <a:endParaRPr lang="en-US" b="0" smtClean="0"/>
          </a:p>
          <a:p>
            <a:pPr lvl="1">
              <a:defRPr/>
            </a:pPr>
            <a:r>
              <a:rPr lang="pt-BR" sz="2400" smtClean="0"/>
              <a:t>Mạng VPN truy nhập từ xa không hỗ trợ các dịch vụ đảm bảo QoS.</a:t>
            </a:r>
            <a:endParaRPr lang="en-US" sz="2000" smtClean="0"/>
          </a:p>
          <a:p>
            <a:pPr lvl="1">
              <a:defRPr/>
            </a:pPr>
            <a:r>
              <a:rPr lang="pt-BR" sz="2400" smtClean="0"/>
              <a:t>Nguy cơ bị mất dữ liệu cao. Hơn nữa, nguy cơ các gói có thể bị phân phát không đến nơi hoặc mất gói.</a:t>
            </a:r>
            <a:endParaRPr lang="en-US" sz="2000" smtClean="0"/>
          </a:p>
          <a:p>
            <a:pPr lvl="1">
              <a:defRPr/>
            </a:pPr>
            <a:r>
              <a:rPr lang="pt-BR" sz="2400" smtClean="0"/>
              <a:t>Do thuật toán mã hoá phức tạp, nên tiêu đề giao thức tăng một cách đáng kể.</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2537164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3050" indent="-273050" eaLnBrk="1" hangingPunct="1"/>
            <a:r>
              <a:rPr lang="en-US" sz="3200" smtClean="0">
                <a:solidFill>
                  <a:srgbClr val="0000CC"/>
                </a:solidFill>
                <a:latin typeface="Times New Roman" pitchFamily="18" charset="0"/>
                <a:cs typeface="Times New Roman" pitchFamily="18" charset="0"/>
              </a:rPr>
              <a:t>VPN cục bộ (Intranet VPN)</a:t>
            </a:r>
          </a:p>
          <a:p>
            <a:pPr marL="547688" lvl="1" indent="-228600"/>
            <a:r>
              <a:rPr lang="en-US" sz="2800" smtClean="0">
                <a:latin typeface="Times New Roman" pitchFamily="18" charset="0"/>
                <a:cs typeface="Times New Roman" pitchFamily="18" charset="0"/>
              </a:rPr>
              <a:t>Mở rộng các dịch vụ của mạng nội bộ tới các trụ sở ở xa</a:t>
            </a:r>
          </a:p>
          <a:p>
            <a:pPr marL="547688" lvl="1" indent="-228600"/>
            <a:r>
              <a:rPr lang="en-US" sz="2800" smtClean="0">
                <a:latin typeface="Times New Roman" pitchFamily="18" charset="0"/>
                <a:cs typeface="Times New Roman" pitchFamily="18" charset="0"/>
              </a:rPr>
              <a:t>Được dùng để kết nối các nhánh văn phòng ở xa của một Tổ chức với với Intranet tại văn phòng trung tâm của Tổ chức đó </a:t>
            </a:r>
          </a:p>
          <a:p>
            <a:pPr marL="547688" lvl="1" indent="-228600"/>
            <a:r>
              <a:rPr lang="en-US" sz="2800" smtClean="0">
                <a:latin typeface="Times New Roman" pitchFamily="18" charset="0"/>
                <a:cs typeface="Times New Roman" pitchFamily="18" charset="0"/>
              </a:rPr>
              <a:t>Do đó, nó còn được gọi là Mạng riêng ảo chi nhánh</a:t>
            </a:r>
          </a:p>
          <a:p>
            <a:pPr algn="just" eaLnBrk="1" hangingPunct="1">
              <a:lnSpc>
                <a:spcPct val="80000"/>
              </a:lnSpc>
              <a:spcBef>
                <a:spcPct val="0"/>
              </a:spcBef>
            </a:pPr>
            <a:r>
              <a:rPr lang="en-US" sz="2400" smtClean="0"/>
              <a:t>Ưu điểm của việc thiếp lập dựa trên VPN như trong hình trên là:</a:t>
            </a:r>
          </a:p>
          <a:p>
            <a:pPr lvl="1" algn="just" eaLnBrk="1" hangingPunct="1">
              <a:lnSpc>
                <a:spcPct val="80000"/>
              </a:lnSpc>
              <a:spcBef>
                <a:spcPct val="0"/>
              </a:spcBef>
            </a:pPr>
            <a:r>
              <a:rPr lang="en-US" sz="2400" smtClean="0"/>
              <a:t>Loại trừ được các Router từ đường WAN xương sống.</a:t>
            </a:r>
          </a:p>
          <a:p>
            <a:pPr lvl="1" algn="just" eaLnBrk="1" hangingPunct="1">
              <a:lnSpc>
                <a:spcPct val="80000"/>
              </a:lnSpc>
              <a:spcBef>
                <a:spcPct val="0"/>
              </a:spcBef>
            </a:pPr>
            <a:r>
              <a:rPr lang="en-US" sz="2400" smtClean="0"/>
              <a:t>Vì Internet hoạt động như một phương tiện kết nối, nó dễ dàng cung cấp các liên kết ngang hàng mới.</a:t>
            </a:r>
          </a:p>
          <a:p>
            <a:pPr lvl="1" algn="just" eaLnBrk="1" hangingPunct="1">
              <a:lnSpc>
                <a:spcPct val="80000"/>
              </a:lnSpc>
              <a:spcBef>
                <a:spcPct val="0"/>
              </a:spcBef>
            </a:pPr>
            <a:r>
              <a:rPr lang="en-US" sz="2400" smtClean="0"/>
              <a:t>Vì kết nối tới các ISP cục bộ, khả năng truy cập nhanh hơn, tốt hơn. Cùng với việc loại trừ các dịch vụ đường dài giúp cho tổ ạchức giảm được chi phí của hoạt động Intranet.</a:t>
            </a:r>
          </a:p>
          <a:p>
            <a:pPr algn="just" eaLnBrk="1" hangingPunct="1">
              <a:lnSpc>
                <a:spcPct val="80000"/>
              </a:lnSpc>
              <a:spcBef>
                <a:spcPct val="0"/>
              </a:spcBef>
            </a:pPr>
            <a:r>
              <a:rPr lang="en-US" sz="2400" smtClean="0"/>
              <a:t>Nhược điểm:</a:t>
            </a:r>
          </a:p>
          <a:p>
            <a:pPr lvl="1" algn="just" eaLnBrk="1" hangingPunct="1">
              <a:lnSpc>
                <a:spcPct val="80000"/>
              </a:lnSpc>
              <a:spcBef>
                <a:spcPct val="0"/>
              </a:spcBef>
            </a:pPr>
            <a:r>
              <a:rPr lang="en-US" sz="2400" smtClean="0"/>
              <a:t>Vì dữ liệu được định đường hầm qua một mạng chia sẻ công cộng nên các tấn công mạng như: từ chối dịch vụ vẫn đe doạ nghiêm trọng đến an ninh mạng.</a:t>
            </a:r>
          </a:p>
          <a:p>
            <a:pPr lvl="1" algn="just" eaLnBrk="1" hangingPunct="1">
              <a:lnSpc>
                <a:spcPct val="80000"/>
              </a:lnSpc>
              <a:spcBef>
                <a:spcPct val="0"/>
              </a:spcBef>
            </a:pPr>
            <a:r>
              <a:rPr lang="en-US" sz="2400" smtClean="0"/>
              <a:t>Khả năng mất các gói dữ liệu khi truyền vẫn còn cao.</a:t>
            </a:r>
          </a:p>
          <a:p>
            <a:pPr lvl="1" algn="just" eaLnBrk="1" hangingPunct="1">
              <a:lnSpc>
                <a:spcPct val="80000"/>
              </a:lnSpc>
              <a:spcBef>
                <a:spcPct val="0"/>
              </a:spcBef>
            </a:pPr>
            <a:r>
              <a:rPr lang="en-US" sz="2400" smtClean="0"/>
              <a:t>Đường truyền dữ liệu đầu trên như multimedia, độ trể truyền tin vẫn rất cao và thông lượng có thể bị giảm xuống rất thấp dưới sự hiện diện của Internet.</a:t>
            </a:r>
          </a:p>
          <a:p>
            <a:pPr lvl="1" algn="just" eaLnBrk="1" hangingPunct="1">
              <a:lnSpc>
                <a:spcPct val="80000"/>
              </a:lnSpc>
              <a:spcBef>
                <a:spcPct val="0"/>
              </a:spcBef>
            </a:pPr>
            <a:r>
              <a:rPr lang="en-US" sz="2400" smtClean="0"/>
              <a:t>Vì sự hiện diện của kết nối Internet sự thực thi có thể bị gián đoạn và QoS có thể không được đảm bảo</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996474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smtClean="0"/>
              <a:t>Ưu điểm chính của Extranet VPN là:</a:t>
            </a:r>
          </a:p>
          <a:p>
            <a:pPr eaLnBrk="1" hangingPunct="1">
              <a:spcBef>
                <a:spcPct val="0"/>
              </a:spcBef>
            </a:pPr>
            <a:r>
              <a:rPr lang="en-US" smtClean="0"/>
              <a:t>+ Chi phí rất nhỏ so với cách thức truyền thống.</a:t>
            </a:r>
          </a:p>
          <a:p>
            <a:pPr eaLnBrk="1" hangingPunct="1">
              <a:spcBef>
                <a:spcPct val="0"/>
              </a:spcBef>
            </a:pPr>
            <a:r>
              <a:rPr lang="en-US" smtClean="0"/>
              <a:t>+ Dễ thực thi, duy trì và dễ thay đổi</a:t>
            </a:r>
          </a:p>
          <a:p>
            <a:pPr eaLnBrk="1" hangingPunct="1">
              <a:spcBef>
                <a:spcPct val="0"/>
              </a:spcBef>
            </a:pPr>
            <a:r>
              <a:rPr lang="en-US" smtClean="0"/>
              <a:t>+ Dưới sự hiện diện của Internet, ta có thể chọn các đại lý lớn</a:t>
            </a:r>
          </a:p>
          <a:p>
            <a:pPr eaLnBrk="1" hangingPunct="1">
              <a:spcBef>
                <a:spcPct val="0"/>
              </a:spcBef>
            </a:pPr>
            <a:r>
              <a:rPr lang="en-US" smtClean="0"/>
              <a:t>+ Vì một phần kết nối Internet được duy trì bởi ISP nên số lượng nhân viên hỗ trợ có thể giảm xuống.</a:t>
            </a:r>
          </a:p>
          <a:p>
            <a:pPr eaLnBrk="1" hangingPunct="1">
              <a:spcBef>
                <a:spcPct val="0"/>
              </a:spcBef>
            </a:pPr>
            <a:r>
              <a:rPr lang="en-US" smtClean="0"/>
              <a:t>Tuy nhiên cũng có một số nhược điểm:</a:t>
            </a:r>
          </a:p>
          <a:p>
            <a:pPr eaLnBrk="1" hangingPunct="1">
              <a:spcBef>
                <a:spcPct val="0"/>
              </a:spcBef>
            </a:pPr>
            <a:r>
              <a:rPr lang="en-US" smtClean="0"/>
              <a:t>+ Các nguy cơ an ninh như tấn công DOS vẫn còn tồn tại</a:t>
            </a:r>
          </a:p>
          <a:p>
            <a:pPr eaLnBrk="1" hangingPunct="1">
              <a:spcBef>
                <a:spcPct val="0"/>
              </a:spcBef>
            </a:pPr>
            <a:r>
              <a:rPr lang="en-US" smtClean="0"/>
              <a:t>+ Tăng rủi ro vì các xâm nhập vào Intranet của tổ chức</a:t>
            </a:r>
          </a:p>
          <a:p>
            <a:pPr eaLnBrk="1" hangingPunct="1">
              <a:spcBef>
                <a:spcPct val="0"/>
              </a:spcBef>
            </a:pPr>
            <a:r>
              <a:rPr lang="en-US" smtClean="0"/>
              <a:t>+ Độ trễ truyền thông vẫn lớn và thông lượng bị giảm xuống rất thấp với các ứng dụng Multimedia.</a:t>
            </a:r>
          </a:p>
          <a:p>
            <a:pPr eaLnBrk="1" hangingPunct="1">
              <a:spcBef>
                <a:spcPct val="0"/>
              </a:spcBef>
            </a:pPr>
            <a:r>
              <a:rPr lang="en-US" smtClean="0"/>
              <a:t>+ Sự thực thi có thể bị gián đoạn và QoS cũng có thể không được bảo đảm</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14</a:t>
            </a:fld>
            <a:endParaRPr lang="ru-RU"/>
          </a:p>
        </p:txBody>
      </p:sp>
    </p:spTree>
    <p:extLst>
      <p:ext uri="{BB962C8B-B14F-4D97-AF65-F5344CB8AC3E}">
        <p14:creationId xmlns:p14="http://schemas.microsoft.com/office/powerpoint/2010/main" val="1203770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22325" marR="0" lvl="2"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CC00"/>
                </a:solidFill>
              </a:rPr>
              <a:t>Giảm chi phí thực hiện</a:t>
            </a:r>
          </a:p>
          <a:p>
            <a:pPr marL="822325" lvl="2" eaLnBrk="1" hangingPunct="1"/>
            <a:endParaRPr lang="en-US" smtClean="0"/>
          </a:p>
          <a:p>
            <a:pPr marL="822325" lvl="2" eaLnBrk="1" hangingPunct="1"/>
            <a:r>
              <a:rPr lang="en-US" smtClean="0"/>
              <a:t>Giảm được chi phí cho các kênh thuê riêng đường dài (mua thiết bị và thuê đường dây cho mạng WAN riêng)</a:t>
            </a:r>
          </a:p>
          <a:p>
            <a:pPr marL="822325" lvl="2" algn="just" eaLnBrk="1" hangingPunct="1"/>
            <a:r>
              <a:rPr lang="en-US" smtClean="0"/>
              <a:t>Chi phí cho VPN ít hơn rất nhiều so với các giải pháp truyền thống dựa trên đường Lease-Line như Frame Relay, ATM hay ISDN. Bởi vì VPN loại trừ được những yếu tố cần thiết cho các kết nối đường dài bằng cách thay thế chúng bởi các kết nối cục bộ tới ISP hoặc điểm đại diện của ISP.</a:t>
            </a:r>
          </a:p>
          <a:p>
            <a:pPr marL="547688" lvl="1" indent="-228600" eaLnBrk="1" hangingPunct="1"/>
            <a:r>
              <a:rPr lang="en-US" smtClean="0">
                <a:solidFill>
                  <a:srgbClr val="00CC00"/>
                </a:solidFill>
              </a:rPr>
              <a:t>Giảm chi phí quản trị</a:t>
            </a:r>
          </a:p>
          <a:p>
            <a:pPr marL="822325" lvl="2" eaLnBrk="1" hangingPunct="1"/>
            <a:r>
              <a:rPr lang="en-US" smtClean="0"/>
              <a:t>Giảm được chi phí duy trì hoạt động và quản trị mạng WAN</a:t>
            </a:r>
          </a:p>
          <a:p>
            <a:pPr marL="822325" lvl="2" eaLnBrk="1" hangingPunct="1"/>
            <a:r>
              <a:rPr lang="en-US" smtClean="0"/>
              <a:t>Vì giảm được chi phí truyền thông đường dài. VPN cũng làm giảm được chi phí hoạt động của mạng dựa vào WAN một cách đáng kể.</a:t>
            </a:r>
          </a:p>
          <a:p>
            <a:pPr marL="822325" lvl="2" eaLnBrk="1" hangingPunct="1"/>
            <a:r>
              <a:rPr lang="en-US" smtClean="0"/>
              <a:t>Các thiết bị dùng cho VPN được quản trị bởi ISP, nên công ty, tổ chức không cần thuê nhiều nhân viên mạng cao cấp nữa!</a:t>
            </a:r>
            <a:endParaRPr lang="vi-VN" smtClean="0"/>
          </a:p>
          <a:p>
            <a:pPr marL="547688" lvl="1" indent="-228600" eaLnBrk="1" hangingPunct="1"/>
            <a:r>
              <a:rPr lang="en-US" smtClean="0">
                <a:solidFill>
                  <a:srgbClr val="00CC00"/>
                </a:solidFill>
              </a:rPr>
              <a:t>Nâng cao khả năng mở rộng</a:t>
            </a:r>
          </a:p>
          <a:p>
            <a:pPr marL="822325" lvl="2" eaLnBrk="1" hangingPunct="1"/>
            <a:r>
              <a:rPr lang="en-US" sz="2000" smtClean="0"/>
              <a:t>Vì dựa trên Internet, nên cho phép Intranet của một công ty có thể dễ dàng mở rộng và phát triển</a:t>
            </a:r>
          </a:p>
          <a:p>
            <a:pPr marL="822325" lvl="2" eaLnBrk="1" hangingPunct="1"/>
            <a:r>
              <a:rPr lang="en-US" sz="2000" smtClean="0"/>
              <a:t>Bất cứ ở nơi nào có mạng công cộng là đều có thể triển khai VPN. Mà mạng công cộng có mặt ở khắp mọi nơi nên khả năng mở rộng của VPN là rất linh động.</a:t>
            </a:r>
          </a:p>
          <a:p>
            <a:pPr marL="822325" lvl="2" eaLnBrk="1" hangingPunct="1"/>
            <a:r>
              <a:rPr lang="en-US" sz="2000" smtClean="0"/>
              <a:t>Một cơ quan ở xa có thể kết nối một cách dễ dàng đến mạng của công ty bằng cách sử dụng đường dây điện thoại hay DSL…Và mạng VPN dễ dàng gỡ bỏ khi có nhu cầu.</a:t>
            </a:r>
            <a:r>
              <a:rPr lang="en-US" sz="2000" b="1" i="1" smtClean="0"/>
              <a:t> </a:t>
            </a:r>
          </a:p>
          <a:p>
            <a:pPr marL="822325" lvl="2" eaLnBrk="1" hangingPunct="1"/>
            <a:r>
              <a:rPr lang="en-US" sz="2000" smtClean="0"/>
              <a:t>Khả năng mở rộng băng thông là khi một văn phòng, chi nhánh yêu cầu băng thông lớn hơn thì nó có thể được nâng cấp dễ dàng.      </a:t>
            </a:r>
            <a:endParaRPr lang="en-US" smtClean="0"/>
          </a:p>
          <a:p>
            <a:pPr marL="822325" lvl="2" eaLnBrk="1" hangingPunct="1"/>
            <a:endParaRPr lang="en-US" smtClean="0"/>
          </a:p>
          <a:p>
            <a:pPr marL="822325" lvl="2" eaLnBrk="1" hangingPunct="1"/>
            <a:endParaRPr lang="en-US" smtClean="0"/>
          </a:p>
          <a:p>
            <a:pPr marL="547688" lvl="1" indent="-228600" eaLnBrk="1" hangingPunct="1"/>
            <a:r>
              <a:rPr lang="en-US" smtClean="0">
                <a:solidFill>
                  <a:srgbClr val="00CC00"/>
                </a:solidFill>
              </a:rPr>
              <a:t>Sử dụng hiệu quả băng thông</a:t>
            </a:r>
          </a:p>
          <a:p>
            <a:pPr marL="822325" lvl="2" eaLnBrk="1" hangingPunct="1"/>
            <a:r>
              <a:rPr lang="en-US" smtClean="0"/>
              <a:t>Trong kết nối Internet: bằng đường Leased-Line, băng thông vẫn bị chiếm dụng khi không có kết nối nào hoạt động</a:t>
            </a:r>
          </a:p>
          <a:p>
            <a:pPr marL="822325" lvl="2" eaLnBrk="1" hangingPunct="1"/>
            <a:r>
              <a:rPr lang="en-US" smtClean="0"/>
              <a:t>Trong kết nối VPN: chỉ sử dụng băng thông (tạo đường hầm logic) khi cần truyền dữ liệu</a:t>
            </a:r>
          </a:p>
          <a:p>
            <a:pPr marL="1096963" lvl="3" eaLnBrk="1" hangingPunct="1"/>
            <a:r>
              <a:rPr lang="en-US" smtClean="0"/>
              <a:t>Giảm được nguy cơ lãng phí băng thông</a:t>
            </a:r>
          </a:p>
          <a:p>
            <a:pPr marL="547688" lvl="1" indent="-228600" eaLnBrk="1" hangingPunct="1"/>
            <a:r>
              <a:rPr lang="en-US" smtClean="0">
                <a:solidFill>
                  <a:srgbClr val="00CC00"/>
                </a:solidFill>
              </a:rPr>
              <a:t>Nâng cao khả năng kết nối</a:t>
            </a:r>
          </a:p>
          <a:p>
            <a:pPr marL="822325" lvl="2" eaLnBrk="1" hangingPunct="1"/>
            <a:r>
              <a:rPr lang="en-US" smtClean="0"/>
              <a:t>VPN tận dụng Internet để kết nối các thành phần ở xa của một Intranet. </a:t>
            </a:r>
          </a:p>
          <a:p>
            <a:pPr marL="822325" lvl="2" eaLnBrk="1" hangingPunct="1"/>
            <a:r>
              <a:rPr lang="en-US" smtClean="0"/>
              <a:t>Vì Internet có thể được truy cập toàn cầu, nên hầu hết các nhánh văn phòng, người dùng, người dùng di động từ xa đều có thể dễ dàng kết nối tới Intranet của Công ty mình</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216251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err="1" smtClean="0">
                <a:latin typeface="Arial" pitchFamily="34" charset="0"/>
              </a:rPr>
              <a:t>Nếu</a:t>
            </a:r>
            <a:r>
              <a:rPr lang="en-US" dirty="0" smtClean="0">
                <a:latin typeface="Arial" pitchFamily="34" charset="0"/>
              </a:rPr>
              <a:t> </a:t>
            </a:r>
            <a:r>
              <a:rPr lang="en-US" dirty="0" err="1" smtClean="0">
                <a:latin typeface="Arial" pitchFamily="34" charset="0"/>
              </a:rPr>
              <a:t>là</a:t>
            </a:r>
            <a:r>
              <a:rPr lang="en-US" dirty="0" smtClean="0">
                <a:latin typeface="Arial" pitchFamily="34" charset="0"/>
              </a:rPr>
              <a:t> SSL, TLS, SSH </a:t>
            </a:r>
            <a:r>
              <a:rPr lang="en-US" dirty="0" err="1" smtClean="0">
                <a:latin typeface="Arial" pitchFamily="34" charset="0"/>
              </a:rPr>
              <a:t>sử</a:t>
            </a:r>
            <a:r>
              <a:rPr lang="en-US" dirty="0" smtClean="0">
                <a:latin typeface="Arial" pitchFamily="34" charset="0"/>
              </a:rPr>
              <a:t> </a:t>
            </a:r>
            <a:r>
              <a:rPr lang="en-US" dirty="0" err="1" smtClean="0">
                <a:latin typeface="Arial" pitchFamily="34" charset="0"/>
              </a:rPr>
              <a:t>dụng</a:t>
            </a:r>
            <a:r>
              <a:rPr lang="en-US" dirty="0" smtClean="0">
                <a:latin typeface="Arial" pitchFamily="34" charset="0"/>
              </a:rPr>
              <a:t> ở </a:t>
            </a:r>
            <a:r>
              <a:rPr lang="en-US" dirty="0" err="1" smtClean="0">
                <a:latin typeface="Arial" pitchFamily="34" charset="0"/>
              </a:rPr>
              <a:t>tầng</a:t>
            </a:r>
            <a:r>
              <a:rPr lang="en-US" dirty="0" smtClean="0">
                <a:latin typeface="Arial" pitchFamily="34" charset="0"/>
              </a:rPr>
              <a:t> 4 </a:t>
            </a:r>
            <a:r>
              <a:rPr lang="en-US" dirty="0" err="1" smtClean="0">
                <a:latin typeface="Arial" pitchFamily="34" charset="0"/>
              </a:rPr>
              <a:t>trở</a:t>
            </a:r>
            <a:r>
              <a:rPr lang="en-US" dirty="0" smtClean="0">
                <a:latin typeface="Arial" pitchFamily="34" charset="0"/>
              </a:rPr>
              <a:t> </a:t>
            </a:r>
            <a:r>
              <a:rPr lang="en-US" dirty="0" err="1" smtClean="0">
                <a:latin typeface="Arial" pitchFamily="34" charset="0"/>
              </a:rPr>
              <a:t>lên</a:t>
            </a:r>
            <a:r>
              <a:rPr lang="en-US" dirty="0" smtClean="0">
                <a:latin typeface="Arial" pitchFamily="34" charset="0"/>
              </a:rPr>
              <a:t> </a:t>
            </a:r>
            <a:r>
              <a:rPr lang="en-US" dirty="0" err="1" smtClean="0">
                <a:latin typeface="Arial" pitchFamily="34" charset="0"/>
              </a:rPr>
              <a:t>thì</a:t>
            </a:r>
            <a:r>
              <a:rPr lang="en-US" dirty="0" smtClean="0">
                <a:latin typeface="Arial" pitchFamily="34" charset="0"/>
              </a:rPr>
              <a:t> </a:t>
            </a:r>
            <a:r>
              <a:rPr lang="en-US" dirty="0" err="1" smtClean="0">
                <a:latin typeface="Arial" pitchFamily="34" charset="0"/>
              </a:rPr>
              <a:t>ứng</a:t>
            </a:r>
            <a:r>
              <a:rPr lang="en-US" dirty="0" smtClean="0">
                <a:latin typeface="Arial" pitchFamily="34" charset="0"/>
              </a:rPr>
              <a:t> </a:t>
            </a:r>
            <a:r>
              <a:rPr lang="en-US" dirty="0" err="1" smtClean="0">
                <a:latin typeface="Arial" pitchFamily="34" charset="0"/>
              </a:rPr>
              <a:t>dụng</a:t>
            </a:r>
            <a:r>
              <a:rPr lang="en-US" dirty="0" smtClean="0">
                <a:latin typeface="Arial" pitchFamily="34" charset="0"/>
              </a:rPr>
              <a:t> </a:t>
            </a:r>
            <a:r>
              <a:rPr lang="en-US" dirty="0" err="1" smtClean="0">
                <a:latin typeface="Arial" pitchFamily="34" charset="0"/>
              </a:rPr>
              <a:t>phải</a:t>
            </a:r>
            <a:r>
              <a:rPr lang="en-US" dirty="0" smtClean="0">
                <a:latin typeface="Arial" pitchFamily="34" charset="0"/>
              </a:rPr>
              <a:t> </a:t>
            </a:r>
            <a:r>
              <a:rPr lang="en-US" dirty="0" err="1" smtClean="0">
                <a:latin typeface="Arial" pitchFamily="34" charset="0"/>
              </a:rPr>
              <a:t>thay</a:t>
            </a:r>
            <a:r>
              <a:rPr lang="en-US" dirty="0" smtClean="0">
                <a:latin typeface="Arial" pitchFamily="34" charset="0"/>
              </a:rPr>
              <a:t> </a:t>
            </a:r>
            <a:r>
              <a:rPr lang="en-US" dirty="0" err="1" smtClean="0">
                <a:latin typeface="Arial" pitchFamily="34" charset="0"/>
              </a:rPr>
              <a:t>đổi</a:t>
            </a:r>
            <a:r>
              <a:rPr lang="en-US" dirty="0" smtClean="0">
                <a:latin typeface="Arial" pitchFamily="34" charset="0"/>
              </a:rPr>
              <a:t> code </a:t>
            </a:r>
            <a:r>
              <a:rPr lang="en-US" dirty="0" err="1" smtClean="0">
                <a:latin typeface="Arial" pitchFamily="34" charset="0"/>
              </a:rPr>
              <a:t>của</a:t>
            </a:r>
            <a:r>
              <a:rPr lang="en-US" dirty="0" smtClean="0">
                <a:latin typeface="Arial" pitchFamily="34" charset="0"/>
              </a:rPr>
              <a:t> </a:t>
            </a:r>
            <a:r>
              <a:rPr lang="en-US" dirty="0" err="1" smtClean="0">
                <a:latin typeface="Arial" pitchFamily="34" charset="0"/>
              </a:rPr>
              <a:t>chương</a:t>
            </a:r>
            <a:r>
              <a:rPr lang="en-US" dirty="0" smtClean="0">
                <a:latin typeface="Arial" pitchFamily="34" charset="0"/>
              </a:rPr>
              <a:t> </a:t>
            </a:r>
            <a:r>
              <a:rPr lang="en-US" dirty="0" err="1" smtClean="0">
                <a:latin typeface="Arial" pitchFamily="34" charset="0"/>
              </a:rPr>
              <a:t>trình</a:t>
            </a:r>
            <a:endParaRPr lang="en-US" dirty="0" smtClean="0">
              <a:latin typeface="Arial" pitchFamily="34" charset="0"/>
            </a:endParaRPr>
          </a:p>
          <a:p>
            <a:pPr>
              <a:spcBef>
                <a:spcPct val="0"/>
              </a:spcBef>
            </a:pPr>
            <a:r>
              <a:rPr lang="en-US" dirty="0" err="1" smtClean="0">
                <a:latin typeface="Arial" pitchFamily="34" charset="0"/>
              </a:rPr>
              <a:t>Nhưng</a:t>
            </a:r>
            <a:r>
              <a:rPr lang="en-US" dirty="0" smtClean="0">
                <a:latin typeface="Arial" pitchFamily="34" charset="0"/>
              </a:rPr>
              <a:t> </a:t>
            </a:r>
            <a:r>
              <a:rPr lang="en-US" dirty="0" err="1" smtClean="0">
                <a:latin typeface="Arial" pitchFamily="34" charset="0"/>
              </a:rPr>
              <a:t>với</a:t>
            </a:r>
            <a:r>
              <a:rPr lang="en-US" dirty="0" smtClean="0">
                <a:latin typeface="Arial" pitchFamily="34" charset="0"/>
              </a:rPr>
              <a:t> </a:t>
            </a:r>
            <a:r>
              <a:rPr lang="en-US" dirty="0" err="1" smtClean="0">
                <a:latin typeface="Arial" pitchFamily="34" charset="0"/>
              </a:rPr>
              <a:t>IPSec</a:t>
            </a:r>
            <a:r>
              <a:rPr lang="en-US" dirty="0" smtClean="0">
                <a:latin typeface="Arial" pitchFamily="34" charset="0"/>
              </a:rPr>
              <a:t> </a:t>
            </a:r>
            <a:r>
              <a:rPr lang="en-US" dirty="0" err="1" smtClean="0">
                <a:latin typeface="Arial" pitchFamily="34" charset="0"/>
              </a:rPr>
              <a:t>được</a:t>
            </a:r>
            <a:r>
              <a:rPr lang="en-US" dirty="0" smtClean="0">
                <a:latin typeface="Arial" pitchFamily="34" charset="0"/>
              </a:rPr>
              <a:t> </a:t>
            </a:r>
            <a:r>
              <a:rPr lang="en-US" dirty="0" err="1" smtClean="0">
                <a:latin typeface="Arial" pitchFamily="34" charset="0"/>
              </a:rPr>
              <a:t>tích</a:t>
            </a:r>
            <a:r>
              <a:rPr lang="en-US" dirty="0" smtClean="0">
                <a:latin typeface="Arial" pitchFamily="34" charset="0"/>
              </a:rPr>
              <a:t> </a:t>
            </a:r>
            <a:r>
              <a:rPr lang="en-US" dirty="0" err="1" smtClean="0">
                <a:latin typeface="Arial" pitchFamily="34" charset="0"/>
              </a:rPr>
              <a:t>hợp</a:t>
            </a:r>
            <a:r>
              <a:rPr lang="en-US" dirty="0" smtClean="0">
                <a:latin typeface="Arial" pitchFamily="34" charset="0"/>
              </a:rPr>
              <a:t> </a:t>
            </a:r>
            <a:r>
              <a:rPr lang="en-US" dirty="0" err="1" smtClean="0">
                <a:latin typeface="Arial" pitchFamily="34" charset="0"/>
              </a:rPr>
              <a:t>chặt</a:t>
            </a:r>
            <a:r>
              <a:rPr lang="en-US" dirty="0" smtClean="0">
                <a:latin typeface="Arial" pitchFamily="34" charset="0"/>
              </a:rPr>
              <a:t> </a:t>
            </a:r>
            <a:r>
              <a:rPr lang="en-US" dirty="0" err="1" smtClean="0">
                <a:latin typeface="Arial" pitchFamily="34" charset="0"/>
              </a:rPr>
              <a:t>chẽ</a:t>
            </a:r>
            <a:r>
              <a:rPr lang="en-US" dirty="0" smtClean="0">
                <a:latin typeface="Arial" pitchFamily="34" charset="0"/>
              </a:rPr>
              <a:t> </a:t>
            </a:r>
            <a:r>
              <a:rPr lang="en-US" dirty="0" err="1" smtClean="0">
                <a:latin typeface="Arial" pitchFamily="34" charset="0"/>
              </a:rPr>
              <a:t>với</a:t>
            </a:r>
            <a:r>
              <a:rPr lang="en-US" dirty="0" smtClean="0">
                <a:latin typeface="Arial" pitchFamily="34" charset="0"/>
              </a:rPr>
              <a:t> IP </a:t>
            </a:r>
            <a:r>
              <a:rPr lang="en-US" dirty="0" err="1" smtClean="0">
                <a:latin typeface="Arial" pitchFamily="34" charset="0"/>
              </a:rPr>
              <a:t>nên</a:t>
            </a:r>
            <a:r>
              <a:rPr lang="en-US" dirty="0" smtClean="0">
                <a:latin typeface="Arial" pitchFamily="34" charset="0"/>
              </a:rPr>
              <a:t> </a:t>
            </a:r>
            <a:r>
              <a:rPr lang="en-US" dirty="0" err="1" smtClean="0">
                <a:latin typeface="Arial" pitchFamily="34" charset="0"/>
              </a:rPr>
              <a:t>các</a:t>
            </a:r>
            <a:r>
              <a:rPr lang="en-US" dirty="0" smtClean="0">
                <a:latin typeface="Arial" pitchFamily="34" charset="0"/>
              </a:rPr>
              <a:t> </a:t>
            </a:r>
            <a:r>
              <a:rPr lang="en-US" dirty="0" err="1" smtClean="0">
                <a:latin typeface="Arial" pitchFamily="34" charset="0"/>
              </a:rPr>
              <a:t>ứng</a:t>
            </a:r>
            <a:r>
              <a:rPr lang="en-US" dirty="0" smtClean="0">
                <a:latin typeface="Arial" pitchFamily="34" charset="0"/>
              </a:rPr>
              <a:t> </a:t>
            </a:r>
            <a:r>
              <a:rPr lang="en-US" dirty="0" err="1" smtClean="0">
                <a:latin typeface="Arial" pitchFamily="34" charset="0"/>
              </a:rPr>
              <a:t>dụng</a:t>
            </a:r>
            <a:r>
              <a:rPr lang="en-US" dirty="0" smtClean="0">
                <a:latin typeface="Arial" pitchFamily="34" charset="0"/>
              </a:rPr>
              <a:t> </a:t>
            </a:r>
            <a:r>
              <a:rPr lang="en-US" dirty="0" err="1" smtClean="0">
                <a:latin typeface="Arial" pitchFamily="34" charset="0"/>
              </a:rPr>
              <a:t>không</a:t>
            </a:r>
            <a:r>
              <a:rPr lang="en-US" dirty="0" smtClean="0">
                <a:latin typeface="Arial" pitchFamily="34" charset="0"/>
              </a:rPr>
              <a:t> </a:t>
            </a:r>
            <a:r>
              <a:rPr lang="en-US" dirty="0" err="1" smtClean="0">
                <a:latin typeface="Arial" pitchFamily="34" charset="0"/>
              </a:rPr>
              <a:t>cần</a:t>
            </a:r>
            <a:r>
              <a:rPr lang="en-US" dirty="0" smtClean="0">
                <a:latin typeface="Arial" pitchFamily="34" charset="0"/>
              </a:rPr>
              <a:t> </a:t>
            </a:r>
            <a:r>
              <a:rPr lang="en-US" dirty="0" err="1" smtClean="0">
                <a:latin typeface="Arial" pitchFamily="34" charset="0"/>
              </a:rPr>
              <a:t>thay</a:t>
            </a:r>
            <a:r>
              <a:rPr lang="en-US" dirty="0" smtClean="0">
                <a:latin typeface="Arial" pitchFamily="34" charset="0"/>
              </a:rPr>
              <a:t> </a:t>
            </a:r>
            <a:r>
              <a:rPr lang="en-US" dirty="0" err="1" smtClean="0">
                <a:latin typeface="Arial" pitchFamily="34" charset="0"/>
              </a:rPr>
              <a:t>đổi</a:t>
            </a:r>
            <a:r>
              <a:rPr lang="en-US" dirty="0" smtClean="0">
                <a:latin typeface="Arial" pitchFamily="34" charset="0"/>
              </a:rPr>
              <a:t> code </a:t>
            </a:r>
            <a:r>
              <a:rPr lang="en-US" dirty="0" err="1" smtClean="0">
                <a:latin typeface="Arial" pitchFamily="34" charset="0"/>
              </a:rPr>
              <a:t>mà</a:t>
            </a:r>
            <a:r>
              <a:rPr lang="en-US" dirty="0" smtClean="0">
                <a:latin typeface="Arial" pitchFamily="34" charset="0"/>
              </a:rPr>
              <a:t> </a:t>
            </a:r>
            <a:r>
              <a:rPr lang="en-US" dirty="0" err="1" smtClean="0">
                <a:latin typeface="Arial" pitchFamily="34" charset="0"/>
              </a:rPr>
              <a:t>vẫn</a:t>
            </a:r>
            <a:r>
              <a:rPr lang="en-US" dirty="0" smtClean="0">
                <a:latin typeface="Arial" pitchFamily="34" charset="0"/>
              </a:rPr>
              <a:t> </a:t>
            </a:r>
            <a:r>
              <a:rPr lang="en-US" dirty="0" err="1" smtClean="0">
                <a:latin typeface="Arial" pitchFamily="34" charset="0"/>
              </a:rPr>
              <a:t>có</a:t>
            </a:r>
            <a:r>
              <a:rPr lang="en-US" dirty="0" smtClean="0">
                <a:latin typeface="Arial" pitchFamily="34" charset="0"/>
              </a:rPr>
              <a:t> </a:t>
            </a:r>
            <a:r>
              <a:rPr lang="en-US" dirty="0" err="1" smtClean="0">
                <a:latin typeface="Arial" pitchFamily="34" charset="0"/>
              </a:rPr>
              <a:t>thể</a:t>
            </a:r>
            <a:r>
              <a:rPr lang="en-US" dirty="0" smtClean="0">
                <a:latin typeface="Arial" pitchFamily="34" charset="0"/>
              </a:rPr>
              <a:t> </a:t>
            </a:r>
            <a:r>
              <a:rPr lang="en-US" dirty="0" err="1" smtClean="0">
                <a:latin typeface="Arial" pitchFamily="34" charset="0"/>
              </a:rPr>
              <a:t>dụng</a:t>
            </a:r>
            <a:r>
              <a:rPr lang="en-US" dirty="0" smtClean="0">
                <a:latin typeface="Arial" pitchFamily="34" charset="0"/>
              </a:rPr>
              <a:t> </a:t>
            </a:r>
            <a:r>
              <a:rPr lang="en-US" dirty="0" err="1" smtClean="0">
                <a:latin typeface="Arial" pitchFamily="34" charset="0"/>
              </a:rPr>
              <a:t>các</a:t>
            </a:r>
            <a:r>
              <a:rPr lang="en-US" dirty="0" smtClean="0">
                <a:latin typeface="Arial" pitchFamily="34" charset="0"/>
              </a:rPr>
              <a:t> </a:t>
            </a:r>
            <a:r>
              <a:rPr lang="en-US" dirty="0" err="1" smtClean="0">
                <a:latin typeface="Arial" pitchFamily="34" charset="0"/>
              </a:rPr>
              <a:t>dịch</a:t>
            </a:r>
            <a:r>
              <a:rPr lang="en-US" dirty="0" smtClean="0">
                <a:latin typeface="Arial" pitchFamily="34" charset="0"/>
              </a:rPr>
              <a:t> </a:t>
            </a:r>
            <a:r>
              <a:rPr lang="en-US" dirty="0" err="1" smtClean="0">
                <a:latin typeface="Arial" pitchFamily="34" charset="0"/>
              </a:rPr>
              <a:t>vụ</a:t>
            </a:r>
            <a:r>
              <a:rPr lang="en-US" dirty="0" smtClean="0">
                <a:latin typeface="Arial" pitchFamily="34" charset="0"/>
              </a:rPr>
              <a:t> </a:t>
            </a:r>
            <a:r>
              <a:rPr lang="en-US" dirty="0" err="1" smtClean="0">
                <a:latin typeface="Arial" pitchFamily="34" charset="0"/>
              </a:rPr>
              <a:t>kế</a:t>
            </a:r>
            <a:r>
              <a:rPr lang="en-US" dirty="0" smtClean="0">
                <a:latin typeface="Arial" pitchFamily="34" charset="0"/>
              </a:rPr>
              <a:t> </a:t>
            </a:r>
            <a:r>
              <a:rPr lang="en-US" dirty="0" err="1" smtClean="0">
                <a:latin typeface="Arial" pitchFamily="34" charset="0"/>
              </a:rPr>
              <a:t>thừa</a:t>
            </a:r>
            <a:r>
              <a:rPr lang="en-US" dirty="0" smtClean="0">
                <a:latin typeface="Arial" pitchFamily="34" charset="0"/>
              </a:rPr>
              <a:t> </a:t>
            </a:r>
            <a:r>
              <a:rPr lang="en-US" dirty="0" err="1" smtClean="0">
                <a:latin typeface="Arial" pitchFamily="34" charset="0"/>
              </a:rPr>
              <a:t>tính</a:t>
            </a:r>
            <a:r>
              <a:rPr lang="en-US" dirty="0" smtClean="0">
                <a:latin typeface="Arial" pitchFamily="34" charset="0"/>
              </a:rPr>
              <a:t> </a:t>
            </a:r>
            <a:r>
              <a:rPr lang="en-US" dirty="0" err="1" smtClean="0">
                <a:latin typeface="Arial" pitchFamily="34" charset="0"/>
              </a:rPr>
              <a:t>năng</a:t>
            </a:r>
            <a:r>
              <a:rPr lang="en-US" dirty="0" smtClean="0">
                <a:latin typeface="Arial" pitchFamily="34" charset="0"/>
              </a:rPr>
              <a:t> an </a:t>
            </a:r>
            <a:r>
              <a:rPr lang="en-US" dirty="0" err="1" smtClean="0">
                <a:latin typeface="Arial" pitchFamily="34" charset="0"/>
              </a:rPr>
              <a:t>toàn</a:t>
            </a:r>
            <a:r>
              <a:rPr lang="en-US" dirty="0" smtClean="0">
                <a:latin typeface="Arial" pitchFamily="34" charset="0"/>
              </a:rPr>
              <a:t> </a:t>
            </a:r>
            <a:r>
              <a:rPr lang="en-US" dirty="0" err="1" smtClean="0">
                <a:latin typeface="Arial" pitchFamily="34" charset="0"/>
              </a:rPr>
              <a:t>của</a:t>
            </a:r>
            <a:r>
              <a:rPr lang="en-US" dirty="0" smtClean="0">
                <a:latin typeface="Arial" pitchFamily="34" charset="0"/>
              </a:rPr>
              <a:t> </a:t>
            </a:r>
            <a:r>
              <a:rPr lang="en-US" dirty="0" err="1" smtClean="0">
                <a:latin typeface="Arial" pitchFamily="34" charset="0"/>
              </a:rPr>
              <a:t>IPSEc</a:t>
            </a:r>
            <a:r>
              <a:rPr lang="en-US" dirty="0" smtClean="0">
                <a:latin typeface="Arial" pitchFamily="34" charset="0"/>
              </a:rPr>
              <a:t>.</a:t>
            </a:r>
            <a:endParaRPr lang="vi-VN" dirty="0" smtClean="0">
              <a:latin typeface="Arial" pitchFamily="34" charset="0"/>
            </a:endParaRPr>
          </a:p>
          <a:p>
            <a:endParaRPr lang="en-US" dirty="0" smtClean="0"/>
          </a:p>
          <a:p>
            <a:pPr>
              <a:buFont typeface="Symbol" pitchFamily="18" charset="2"/>
              <a:buNone/>
            </a:pPr>
            <a:r>
              <a:rPr lang="en-US" dirty="0" smtClean="0"/>
              <a:t>IP Security (</a:t>
            </a:r>
            <a:r>
              <a:rPr lang="en-US" dirty="0" err="1" smtClean="0"/>
              <a:t>IPSec</a:t>
            </a:r>
            <a:r>
              <a:rPr lang="en-US" dirty="0" smtClean="0"/>
              <a:t>)</a:t>
            </a:r>
          </a:p>
          <a:p>
            <a:pPr>
              <a:buFont typeface="Symbol" pitchFamily="18" charset="2"/>
              <a:buNone/>
            </a:pPr>
            <a:endParaRPr lang="en-US" dirty="0" smtClean="0"/>
          </a:p>
          <a:p>
            <a:r>
              <a:rPr lang="en-US" dirty="0" smtClean="0"/>
              <a:t>Advantages</a:t>
            </a:r>
          </a:p>
          <a:p>
            <a:pPr>
              <a:buFontTx/>
              <a:buChar char="-"/>
            </a:pPr>
            <a:r>
              <a:rPr lang="en-US" sz="1200" dirty="0" smtClean="0"/>
              <a:t>Provides seamless security to application and transport layers (ULPs).</a:t>
            </a:r>
          </a:p>
          <a:p>
            <a:pPr>
              <a:buFontTx/>
              <a:buChar char="-"/>
            </a:pPr>
            <a:r>
              <a:rPr lang="en-US" sz="1200" dirty="0" smtClean="0"/>
              <a:t>Allows per flow or per connection security and thus allows for very fine-grained security control.</a:t>
            </a:r>
          </a:p>
          <a:p>
            <a:r>
              <a:rPr lang="en-US" dirty="0" smtClean="0"/>
              <a:t>Disadvantages</a:t>
            </a:r>
          </a:p>
          <a:p>
            <a:pPr>
              <a:buFontTx/>
              <a:buChar char="-"/>
            </a:pPr>
            <a:r>
              <a:rPr lang="en-US" sz="1200" dirty="0" smtClean="0"/>
              <a:t>More difficult to </a:t>
            </a:r>
            <a:r>
              <a:rPr lang="en-US" sz="1200" dirty="0" err="1" smtClean="0"/>
              <a:t>to</a:t>
            </a:r>
            <a:r>
              <a:rPr lang="en-US" sz="1200" dirty="0" smtClean="0"/>
              <a:t> exercise on a per user basis on a multi-user machine.</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20</a:t>
            </a:fld>
            <a:endParaRPr lang="ru-RU"/>
          </a:p>
        </p:txBody>
      </p:sp>
    </p:spTree>
    <p:extLst>
      <p:ext uri="{BB962C8B-B14F-4D97-AF65-F5344CB8AC3E}">
        <p14:creationId xmlns:p14="http://schemas.microsoft.com/office/powerpoint/2010/main" val="157825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smtClean="0">
                <a:latin typeface="Arial" pitchFamily="34" charset="0"/>
              </a:rPr>
              <a:t>Chế</a:t>
            </a:r>
            <a:r>
              <a:rPr lang="en-US" baseline="0" smtClean="0">
                <a:latin typeface="Arial" pitchFamily="34" charset="0"/>
              </a:rPr>
              <a:t> độ Transport: host – to – host</a:t>
            </a:r>
          </a:p>
          <a:p>
            <a:pPr>
              <a:spcBef>
                <a:spcPct val="0"/>
              </a:spcBef>
            </a:pPr>
            <a:r>
              <a:rPr lang="en-US" baseline="0" smtClean="0">
                <a:latin typeface="Arial" pitchFamily="34" charset="0"/>
              </a:rPr>
              <a:t>Tunnel: Gateway – to gateway</a:t>
            </a:r>
            <a:endParaRPr lang="vi-VN" smtClean="0">
              <a:latin typeface="Arial" pitchFamily="34" charset="0"/>
            </a:endParaRP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22</a:t>
            </a:fld>
            <a:endParaRPr lang="ru-RU"/>
          </a:p>
        </p:txBody>
      </p:sp>
    </p:spTree>
    <p:extLst>
      <p:ext uri="{BB962C8B-B14F-4D97-AF65-F5344CB8AC3E}">
        <p14:creationId xmlns:p14="http://schemas.microsoft.com/office/powerpoint/2010/main" val="538306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Transport mode:</a:t>
            </a:r>
            <a:r>
              <a:rPr lang="en-US" baseline="0" smtClean="0"/>
              <a:t> </a:t>
            </a:r>
            <a:r>
              <a:rPr lang="en-US" smtClean="0"/>
              <a:t>Bảo</a:t>
            </a:r>
            <a:r>
              <a:rPr lang="en-US" baseline="0" smtClean="0"/>
              <a:t> vệ dữ liệu các lớp trên</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Tunnel mode:</a:t>
            </a:r>
            <a:r>
              <a:rPr lang="en-US" baseline="0" smtClean="0"/>
              <a:t> Bảo vệ được cả gói tin gốc (gồm dữ liệu các lớp trên và phần IP Header)</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1838945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1170292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4133465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https://www.ciscopress.com/articles/article.asp?p=25474&amp;seqNum=7</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2276002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Nguồn</a:t>
            </a:r>
            <a:r>
              <a:rPr lang="en-US" dirty="0" smtClean="0"/>
              <a:t>:</a:t>
            </a:r>
            <a:r>
              <a:rPr lang="en-US" baseline="0" dirty="0" smtClean="0"/>
              <a:t> </a:t>
            </a:r>
            <a:r>
              <a:rPr lang="en-US" baseline="0" dirty="0" err="1" smtClean="0"/>
              <a:t>Tuomas</a:t>
            </a:r>
            <a:r>
              <a:rPr lang="en-US" baseline="0" dirty="0" smtClean="0"/>
              <a:t> Aura, “Network security </a:t>
            </a:r>
            <a:r>
              <a:rPr lang="en-US" baseline="0" dirty="0" err="1" smtClean="0"/>
              <a:t>IPSec</a:t>
            </a:r>
            <a:r>
              <a:rPr lang="en-US" baseline="0" dirty="0" smtClean="0"/>
              <a:t>”, 2015.</a:t>
            </a:r>
          </a:p>
          <a:p>
            <a:r>
              <a:rPr lang="en-US" dirty="0" smtClean="0"/>
              <a:t>https://slideplayer.com/slide/10538818/</a:t>
            </a:r>
          </a:p>
          <a:p>
            <a:endParaRPr lang="en-US" dirty="0" smtClean="0"/>
          </a:p>
          <a:p>
            <a:r>
              <a:rPr lang="en-US" dirty="0" smtClean="0"/>
              <a:t>PAD – password authentication</a:t>
            </a:r>
            <a:r>
              <a:rPr lang="en-US" baseline="0" dirty="0" smtClean="0"/>
              <a:t> database</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28</a:t>
            </a:fld>
            <a:endParaRPr lang="ru-RU"/>
          </a:p>
        </p:txBody>
      </p:sp>
    </p:spTree>
    <p:extLst>
      <p:ext uri="{BB962C8B-B14F-4D97-AF65-F5344CB8AC3E}">
        <p14:creationId xmlns:p14="http://schemas.microsoft.com/office/powerpoint/2010/main" val="4018474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Nguồn</a:t>
            </a:r>
            <a:r>
              <a:rPr lang="en-US" baseline="0" dirty="0" smtClean="0"/>
              <a:t>: https://weberblog.net/considerations-about-ipsec-pre-shared-keys-psks/</a:t>
            </a:r>
          </a:p>
          <a:p>
            <a:endParaRPr lang="en-US" baseline="0" dirty="0" smtClean="0"/>
          </a:p>
          <a:p>
            <a:endParaRPr lang="en-US" baseline="0" dirty="0" smtClean="0"/>
          </a:p>
          <a:p>
            <a:endParaRPr lang="en-US" baseline="0" dirty="0" smtClean="0"/>
          </a:p>
          <a:p>
            <a:pPr>
              <a:buFont typeface="Wingdings" pitchFamily="2" charset="2"/>
              <a:buChar char="q"/>
            </a:pPr>
            <a:r>
              <a:rPr lang="vi-VN" i="1" dirty="0" smtClean="0"/>
              <a:t>Nếu các địa chỉ IP tĩnh được sử dụng ở cả hai bên (sử dụng main mode), kẻ tấn công có PSK cũng phải giả mạo/chuyển hướng các địa chỉ công khai này qua chính mình để thiết lập kết nối VPN</a:t>
            </a:r>
          </a:p>
          <a:p>
            <a:pPr lvl="1">
              <a:buFont typeface="Wingdings" pitchFamily="2" charset="2"/>
              <a:buChar char="q"/>
            </a:pPr>
            <a:r>
              <a:rPr lang="vi-VN" dirty="0" smtClean="0"/>
              <a:t>Đó là: Ngay cả khi kẻ tấn công có một PSK, anh ta vẫn phải giả mạo một địa chỉ IP công khai để sử dụng PSK cho xác thực với phía bên kia. Điều này khá phi thực tế đối với những người bình thường có kết nối ISP phổ biến. Ngay cả các tin tặc lành nghề cũng phải có khả năng tiêm vào các route BGP giả mạo hoặc ngồi gần gateway/router mặc định của khách hàng.</a:t>
            </a:r>
            <a:endParaRPr lang="en-US" dirty="0" smtClean="0"/>
          </a:p>
          <a:p>
            <a:pPr>
              <a:buFont typeface="Wingdings" pitchFamily="2" charset="2"/>
              <a:buChar char="q"/>
            </a:pPr>
            <a:r>
              <a:rPr lang="vi-VN" i="1" dirty="0" smtClean="0"/>
              <a:t>Nếu các địa chỉ IP tĩnh được sử dụng ở cả hai bên (sử dụng main mode), kẻ tấn công có PSK cũng phải giả mạo/chuyển hướng các địa chỉ công khai này qua chính mình để thiết lập kết nối VPN</a:t>
            </a:r>
          </a:p>
          <a:p>
            <a:pPr lvl="1">
              <a:buFont typeface="Wingdings" pitchFamily="2" charset="2"/>
              <a:buChar char="q"/>
            </a:pPr>
            <a:r>
              <a:rPr lang="vi-VN" dirty="0" smtClean="0"/>
              <a:t>Đó là: Ngay cả khi kẻ tấn công có một PSK, anh ta vẫn phải giả mạo một địa chỉ IP công khai để sử dụng PSK cho xác thực với phía bên kia. Điều này khá phi thực tế đối với những người bình thường có kết nối ISP phổ biến. Ngay cả các tin tặc lành nghề cũng phải có khả năng tiêm vào các route BGP giả mạo hoặc ngồi gần gateway/router mặc định của khách hàng.</a:t>
            </a:r>
            <a:endParaRPr lang="en-US" dirty="0" smtClean="0"/>
          </a:p>
          <a:p>
            <a:endParaRPr lang="en-US" baseline="0" dirty="0" smtClean="0"/>
          </a:p>
          <a:p>
            <a:endParaRPr lang="en-US" baseline="0" dirty="0" smtClean="0"/>
          </a:p>
          <a:p>
            <a:endParaRPr lang="en-US" baseline="0" dirty="0" smtClean="0"/>
          </a:p>
          <a:p>
            <a:r>
              <a:rPr lang="vi-VN" b="1" dirty="0" smtClean="0"/>
              <a:t>Pre-Shared Key(PSK)</a:t>
            </a:r>
            <a:r>
              <a:rPr lang="vi-VN" dirty="0" smtClean="0"/>
              <a:t> là phương thức sử dụng cho việc xác thực kênh IPSec. Nếu </a:t>
            </a:r>
            <a:r>
              <a:rPr lang="vi-VN" b="1" dirty="0" smtClean="0"/>
              <a:t>Pre-Shared Key(PSK)</a:t>
            </a:r>
            <a:r>
              <a:rPr lang="vi-VN" dirty="0" smtClean="0"/>
              <a:t> được sử dụng trong </a:t>
            </a:r>
            <a:r>
              <a:rPr lang="vi-VN" b="1" dirty="0" smtClean="0"/>
              <a:t>IKE</a:t>
            </a:r>
            <a:r>
              <a:rPr lang="vi-VN" dirty="0" smtClean="0"/>
              <a:t> để xác thực, những người tham gia trên cả hai bên phải cấu hình với cùng </a:t>
            </a:r>
            <a:r>
              <a:rPr lang="vi-VN" b="1" dirty="0" smtClean="0"/>
              <a:t>Pre-Shared Key</a:t>
            </a:r>
            <a:r>
              <a:rPr lang="vi-VN" dirty="0" smtClean="0"/>
              <a:t> trong tính năng nâng cao.</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3925274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30</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smtClean="0"/>
              <a:t>Pre-Shared Key(PSK)</a:t>
            </a:r>
            <a:r>
              <a:rPr lang="vi-VN" dirty="0" smtClean="0"/>
              <a:t> là phương thức sử dụng cho việc xác thực kênh IPSec. Nếu </a:t>
            </a:r>
            <a:r>
              <a:rPr lang="vi-VN" b="1" dirty="0" smtClean="0"/>
              <a:t>Pre-Shared Key(PSK)</a:t>
            </a:r>
            <a:r>
              <a:rPr lang="vi-VN" dirty="0" smtClean="0"/>
              <a:t> được sử dụng trong </a:t>
            </a:r>
            <a:r>
              <a:rPr lang="vi-VN" b="1" dirty="0" smtClean="0"/>
              <a:t>IKE</a:t>
            </a:r>
            <a:r>
              <a:rPr lang="vi-VN" dirty="0" smtClean="0"/>
              <a:t> để xác thực, những người tham gia trên cả hai bên phải cấu hình với cùng </a:t>
            </a:r>
            <a:r>
              <a:rPr lang="vi-VN" b="1" dirty="0" smtClean="0"/>
              <a:t>Pre-Shared Key</a:t>
            </a:r>
            <a:r>
              <a:rPr lang="vi-VN" dirty="0" smtClean="0"/>
              <a:t> trong tính năng nâng cao.</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31</a:t>
            </a:fld>
            <a:endParaRPr lang="ru-RU"/>
          </a:p>
        </p:txBody>
      </p:sp>
    </p:spTree>
    <p:extLst>
      <p:ext uri="{BB962C8B-B14F-4D97-AF65-F5344CB8AC3E}">
        <p14:creationId xmlns:p14="http://schemas.microsoft.com/office/powerpoint/2010/main" val="3830816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32</a:t>
            </a:fld>
            <a:endParaRPr lang="ru-RU"/>
          </a:p>
        </p:txBody>
      </p:sp>
    </p:spTree>
    <p:extLst>
      <p:ext uri="{BB962C8B-B14F-4D97-AF65-F5344CB8AC3E}">
        <p14:creationId xmlns:p14="http://schemas.microsoft.com/office/powerpoint/2010/main" val="4214805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https://www.ciscopress.com/articles/article.asp?p=24833&amp;seqNum=7</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3962816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Giao</a:t>
            </a:r>
            <a:r>
              <a:rPr lang="en-US" dirty="0" smtClean="0"/>
              <a:t> </a:t>
            </a:r>
            <a:r>
              <a:rPr lang="en-US" dirty="0" err="1" smtClean="0"/>
              <a:t>thức</a:t>
            </a:r>
            <a:r>
              <a:rPr lang="en-US" baseline="0" dirty="0" smtClean="0"/>
              <a:t> </a:t>
            </a:r>
            <a:r>
              <a:rPr lang="en-US" baseline="0" dirty="0" err="1" smtClean="0"/>
              <a:t>IPSec</a:t>
            </a:r>
            <a:r>
              <a:rPr lang="en-US" baseline="0" dirty="0" smtClean="0"/>
              <a:t> </a:t>
            </a:r>
            <a:r>
              <a:rPr lang="en-US" baseline="0" dirty="0" err="1" smtClean="0"/>
              <a:t>là</a:t>
            </a:r>
            <a:r>
              <a:rPr lang="en-US" baseline="0" dirty="0" smtClean="0"/>
              <a:t> AH </a:t>
            </a:r>
            <a:r>
              <a:rPr lang="en-US" baseline="0" dirty="0" err="1" smtClean="0"/>
              <a:t>nên</a:t>
            </a:r>
            <a:r>
              <a:rPr lang="en-US" baseline="0" dirty="0" smtClean="0"/>
              <a:t> </a:t>
            </a:r>
            <a:r>
              <a:rPr lang="en-US" baseline="0" dirty="0" err="1" smtClean="0"/>
              <a:t>ko</a:t>
            </a:r>
            <a:r>
              <a:rPr lang="en-US" baseline="0" dirty="0" smtClean="0"/>
              <a:t> </a:t>
            </a:r>
            <a:r>
              <a:rPr lang="en-US" baseline="0" dirty="0" err="1" smtClean="0"/>
              <a:t>có</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p>
          <a:p>
            <a:r>
              <a:rPr lang="en-US" baseline="0" dirty="0" smtClean="0"/>
              <a:t>Key </a:t>
            </a:r>
            <a:r>
              <a:rPr lang="en-US" baseline="0" dirty="0" err="1" smtClean="0"/>
              <a:t>là</a:t>
            </a:r>
            <a:r>
              <a:rPr lang="en-US" baseline="0" dirty="0" smtClean="0"/>
              <a:t> </a:t>
            </a:r>
            <a:r>
              <a:rPr lang="en-US" baseline="0" dirty="0" err="1" smtClean="0"/>
              <a:t>khóa</a:t>
            </a:r>
            <a:r>
              <a:rPr lang="en-US" baseline="0" dirty="0" smtClean="0"/>
              <a:t> </a:t>
            </a:r>
            <a:r>
              <a:rPr lang="en-US" baseline="0" dirty="0" err="1" smtClean="0"/>
              <a:t>cho</a:t>
            </a:r>
            <a:r>
              <a:rPr lang="en-US" baseline="0" dirty="0" smtClean="0"/>
              <a:t> </a:t>
            </a:r>
            <a:r>
              <a:rPr lang="en-US" baseline="0" dirty="0" err="1" smtClean="0"/>
              <a:t>toàn</a:t>
            </a:r>
            <a:r>
              <a:rPr lang="en-US" baseline="0" dirty="0" smtClean="0"/>
              <a:t> </a:t>
            </a:r>
            <a:r>
              <a:rPr lang="en-US" baseline="0" dirty="0" err="1" smtClean="0"/>
              <a:t>vẹn</a:t>
            </a:r>
            <a:r>
              <a:rPr lang="en-US" baseline="0" dirty="0" smtClean="0"/>
              <a:t>, </a:t>
            </a:r>
            <a:r>
              <a:rPr lang="en-US" baseline="0" dirty="0" err="1" smtClean="0"/>
              <a:t>xác</a:t>
            </a:r>
            <a:r>
              <a:rPr lang="en-US" baseline="0" dirty="0" smtClean="0"/>
              <a:t> </a:t>
            </a:r>
            <a:r>
              <a:rPr lang="en-US" baseline="0" dirty="0" err="1" smtClean="0"/>
              <a:t>thực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407136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https://www.tutorialspoint.com/network_security/network_security_layer.htm</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38</a:t>
            </a:fld>
            <a:endParaRPr lang="ru-RU"/>
          </a:p>
        </p:txBody>
      </p:sp>
    </p:spTree>
    <p:extLst>
      <p:ext uri="{BB962C8B-B14F-4D97-AF65-F5344CB8AC3E}">
        <p14:creationId xmlns:p14="http://schemas.microsoft.com/office/powerpoint/2010/main" val="32643384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Hai </a:t>
            </a:r>
            <a:r>
              <a:rPr lang="en-US" dirty="0" err="1" smtClean="0"/>
              <a:t>hướng</a:t>
            </a:r>
            <a:r>
              <a:rPr lang="en-US" baseline="0" dirty="0" smtClean="0"/>
              <a:t> </a:t>
            </a:r>
            <a:r>
              <a:rPr lang="en-US" baseline="0" dirty="0" err="1" smtClean="0"/>
              <a:t>cần</a:t>
            </a:r>
            <a:r>
              <a:rPr lang="en-US" baseline="0" dirty="0" smtClean="0"/>
              <a:t> 4 SA</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39</a:t>
            </a:fld>
            <a:endParaRPr lang="ru-RU"/>
          </a:p>
        </p:txBody>
      </p:sp>
    </p:spTree>
    <p:extLst>
      <p:ext uri="{BB962C8B-B14F-4D97-AF65-F5344CB8AC3E}">
        <p14:creationId xmlns:p14="http://schemas.microsoft.com/office/powerpoint/2010/main" val="1785107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https://community.cisco.com/t5/security-documents/crypto-map-based-ipsec-vpn-fundamentals-negotiation-and/ta-p/3153502</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40</a:t>
            </a:fld>
            <a:endParaRPr lang="ru-RU"/>
          </a:p>
        </p:txBody>
      </p:sp>
    </p:spTree>
    <p:extLst>
      <p:ext uri="{BB962C8B-B14F-4D97-AF65-F5344CB8AC3E}">
        <p14:creationId xmlns:p14="http://schemas.microsoft.com/office/powerpoint/2010/main" val="3006978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Nguồn</a:t>
            </a:r>
            <a:r>
              <a:rPr lang="en-US" dirty="0" smtClean="0"/>
              <a:t>:</a:t>
            </a:r>
            <a:r>
              <a:rPr lang="en-US" baseline="0" dirty="0" smtClean="0"/>
              <a:t> http://muhaz.org/have-a-range-of-application-specific-security-mechanisms.html</a:t>
            </a:r>
          </a:p>
          <a:p>
            <a:endParaRPr lang="en-US" dirty="0" smtClean="0"/>
          </a:p>
          <a:p>
            <a:r>
              <a:rPr lang="en-US" dirty="0" smtClean="0"/>
              <a:t>SA Bundle: </a:t>
            </a:r>
            <a:r>
              <a:rPr lang="en-US" dirty="0" err="1" smtClean="0"/>
              <a:t>sử</a:t>
            </a:r>
            <a:r>
              <a:rPr lang="en-US" baseline="0" dirty="0" smtClean="0"/>
              <a:t> </a:t>
            </a:r>
            <a:r>
              <a:rPr lang="en-US" baseline="0" dirty="0" err="1" smtClean="0"/>
              <a:t>dụng</a:t>
            </a:r>
            <a:r>
              <a:rPr lang="en-US" baseline="0" dirty="0" smtClean="0"/>
              <a:t> </a:t>
            </a:r>
            <a:r>
              <a:rPr lang="en-US" baseline="0" dirty="0" err="1" smtClean="0"/>
              <a:t>cả</a:t>
            </a:r>
            <a:r>
              <a:rPr lang="en-US" baseline="0" dirty="0" smtClean="0"/>
              <a:t> 2 </a:t>
            </a:r>
            <a:r>
              <a:rPr lang="en-US" baseline="0" dirty="0" err="1" smtClean="0"/>
              <a:t>loại</a:t>
            </a:r>
            <a:r>
              <a:rPr lang="en-US" baseline="0" dirty="0" smtClean="0"/>
              <a:t> SA, </a:t>
            </a:r>
            <a:r>
              <a:rPr lang="en-US" baseline="0" dirty="0" err="1" smtClean="0"/>
              <a:t>một</a:t>
            </a:r>
            <a:r>
              <a:rPr lang="en-US" baseline="0" dirty="0" smtClean="0"/>
              <a:t> </a:t>
            </a:r>
            <a:r>
              <a:rPr lang="en-US" baseline="0" dirty="0" err="1" smtClean="0"/>
              <a:t>cho</a:t>
            </a:r>
            <a:r>
              <a:rPr lang="en-US" baseline="0" dirty="0" smtClean="0"/>
              <a:t> AH, </a:t>
            </a:r>
            <a:r>
              <a:rPr lang="en-US" baseline="0" dirty="0" err="1" smtClean="0"/>
              <a:t>hai</a:t>
            </a:r>
            <a:r>
              <a:rPr lang="en-US" baseline="0" dirty="0" smtClean="0"/>
              <a:t> </a:t>
            </a:r>
            <a:r>
              <a:rPr lang="en-US" baseline="0" dirty="0" err="1" smtClean="0"/>
              <a:t>cho</a:t>
            </a:r>
            <a:r>
              <a:rPr lang="en-US" baseline="0" dirty="0" smtClean="0"/>
              <a:t> ESP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lưu</a:t>
            </a:r>
            <a:r>
              <a:rPr lang="en-US" baseline="0" dirty="0" smtClean="0"/>
              <a:t> </a:t>
            </a:r>
            <a:r>
              <a:rPr lang="en-US" baseline="0" dirty="0" err="1" smtClean="0"/>
              <a:t>lượng</a:t>
            </a:r>
            <a:r>
              <a:rPr lang="en-US" baseline="0" dirty="0" smtClean="0"/>
              <a:t> </a:t>
            </a:r>
            <a:r>
              <a:rPr lang="en-US" baseline="0" dirty="0" err="1" smtClean="0"/>
              <a:t>đi</a:t>
            </a:r>
            <a:r>
              <a:rPr lang="en-US" baseline="0" dirty="0" smtClean="0"/>
              <a:t> </a:t>
            </a:r>
            <a:r>
              <a:rPr lang="en-US" baseline="0" dirty="0" err="1" smtClean="0"/>
              <a:t>ra</a:t>
            </a:r>
            <a:r>
              <a:rPr lang="en-US" baseline="0" dirty="0" smtClean="0"/>
              <a:t> (</a:t>
            </a:r>
            <a:r>
              <a:rPr lang="en-US" baseline="0" dirty="0" err="1" smtClean="0"/>
              <a:t>hoặc</a:t>
            </a:r>
            <a:r>
              <a:rPr lang="en-US" baseline="0" dirty="0" smtClean="0"/>
              <a:t> </a:t>
            </a:r>
            <a:r>
              <a:rPr lang="en-US" baseline="0" dirty="0" err="1" smtClean="0"/>
              <a:t>đi</a:t>
            </a:r>
            <a:r>
              <a:rPr lang="en-US" baseline="0" dirty="0" smtClean="0"/>
              <a:t> </a:t>
            </a:r>
            <a:r>
              <a:rPr lang="en-US" baseline="0" dirty="0" err="1" smtClean="0"/>
              <a:t>vào</a:t>
            </a:r>
            <a:r>
              <a:rPr lang="en-US" baseline="0" dirty="0" smtClean="0"/>
              <a:t>).</a:t>
            </a:r>
          </a:p>
          <a:p>
            <a:r>
              <a:rPr lang="vi-VN" baseline="0" dirty="0" smtClean="0"/>
              <a:t>Tức là mỗi hướng sử dụng 2 SA, một cho AH, một cho ESP</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42</a:t>
            </a:fld>
            <a:endParaRPr lang="ru-RU"/>
          </a:p>
        </p:txBody>
      </p:sp>
    </p:spTree>
    <p:extLst>
      <p:ext uri="{BB962C8B-B14F-4D97-AF65-F5344CB8AC3E}">
        <p14:creationId xmlns:p14="http://schemas.microsoft.com/office/powerpoint/2010/main" val="442361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http://muhaz.org/have-a-range-of-application-specific-security-mechanisms.html</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43</a:t>
            </a:fld>
            <a:endParaRPr lang="ru-RU"/>
          </a:p>
        </p:txBody>
      </p:sp>
    </p:spTree>
    <p:extLst>
      <p:ext uri="{BB962C8B-B14F-4D97-AF65-F5344CB8AC3E}">
        <p14:creationId xmlns:p14="http://schemas.microsoft.com/office/powerpoint/2010/main" val="22711319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http://muhaz.org/have-a-range-of-application-specific-security-mechanisms.html</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44</a:t>
            </a:fld>
            <a:endParaRPr lang="ru-RU"/>
          </a:p>
        </p:txBody>
      </p:sp>
    </p:spTree>
    <p:extLst>
      <p:ext uri="{BB962C8B-B14F-4D97-AF65-F5344CB8AC3E}">
        <p14:creationId xmlns:p14="http://schemas.microsoft.com/office/powerpoint/2010/main" val="3576452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ví</a:t>
            </a:r>
            <a:r>
              <a:rPr lang="en-US" dirty="0" smtClean="0"/>
              <a:t> </a:t>
            </a:r>
            <a:r>
              <a:rPr lang="en-US" dirty="0" err="1" smtClean="0"/>
              <a:t>dụ</a:t>
            </a:r>
            <a:r>
              <a:rPr lang="en-US" dirty="0" smtClean="0"/>
              <a:t> nay, </a:t>
            </a:r>
            <a:r>
              <a:rPr lang="en-US" dirty="0" err="1" smtClean="0"/>
              <a:t>sử</a:t>
            </a:r>
            <a:r>
              <a:rPr lang="en-US" dirty="0" smtClean="0"/>
              <a:t> </a:t>
            </a:r>
            <a:r>
              <a:rPr lang="en-US" dirty="0" err="1" smtClean="0"/>
              <a:t>dụng</a:t>
            </a:r>
            <a:r>
              <a:rPr lang="en-US" dirty="0" smtClean="0"/>
              <a:t> </a:t>
            </a:r>
            <a:r>
              <a:rPr lang="en-US" dirty="0" err="1" smtClean="0"/>
              <a:t>cả</a:t>
            </a:r>
            <a:r>
              <a:rPr lang="en-US" dirty="0" smtClean="0"/>
              <a:t> AH </a:t>
            </a:r>
            <a:r>
              <a:rPr lang="en-US" dirty="0" err="1" smtClean="0"/>
              <a:t>và</a:t>
            </a:r>
            <a:r>
              <a:rPr lang="en-US" dirty="0" smtClean="0"/>
              <a:t> ESP, </a:t>
            </a:r>
          </a:p>
          <a:p>
            <a:r>
              <a:rPr lang="en-US" dirty="0" smtClean="0"/>
              <a:t>Host</a:t>
            </a:r>
            <a:r>
              <a:rPr lang="en-US" baseline="0" dirty="0" smtClean="0"/>
              <a:t> A</a:t>
            </a:r>
            <a:r>
              <a:rPr lang="en-US" baseline="0" dirty="0" smtClean="0">
                <a:sym typeface="Wingdings" panose="05000000000000000000" pitchFamily="2" charset="2"/>
              </a:rPr>
              <a:t> Host B: ESP Tunnel</a:t>
            </a:r>
          </a:p>
          <a:p>
            <a:r>
              <a:rPr lang="en-US" baseline="0" dirty="0" smtClean="0">
                <a:sym typeface="Wingdings" panose="05000000000000000000" pitchFamily="2" charset="2"/>
              </a:rPr>
              <a:t>GAGB: AH Tunnel</a:t>
            </a:r>
          </a:p>
          <a:p>
            <a:r>
              <a:rPr lang="en-US" baseline="0" dirty="0" err="1" smtClean="0">
                <a:sym typeface="Wingdings" panose="05000000000000000000" pitchFamily="2" charset="2"/>
              </a:rPr>
              <a:t>Như</a:t>
            </a:r>
            <a:r>
              <a:rPr lang="en-US" baseline="0" dirty="0" smtClean="0">
                <a:sym typeface="Wingdings" panose="05000000000000000000" pitchFamily="2" charset="2"/>
              </a:rPr>
              <a:t> </a:t>
            </a:r>
            <a:r>
              <a:rPr lang="en-US" baseline="0" dirty="0" err="1" smtClean="0">
                <a:sym typeface="Wingdings" panose="05000000000000000000" pitchFamily="2" charset="2"/>
              </a:rPr>
              <a:t>vậy</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a:t>
            </a:r>
            <a:r>
              <a:rPr lang="en-US" baseline="0" dirty="0" err="1" smtClean="0">
                <a:sym typeface="Wingdings" panose="05000000000000000000" pitchFamily="2" charset="2"/>
              </a:rPr>
              <a:t>mỗi</a:t>
            </a:r>
            <a:r>
              <a:rPr lang="en-US" baseline="0" dirty="0" smtClean="0">
                <a:sym typeface="Wingdings" panose="05000000000000000000" pitchFamily="2" charset="2"/>
              </a:rPr>
              <a:t> </a:t>
            </a:r>
            <a:r>
              <a:rPr lang="en-US" baseline="0" dirty="0" err="1" smtClean="0">
                <a:sym typeface="Wingdings" panose="05000000000000000000" pitchFamily="2" charset="2"/>
              </a:rPr>
              <a:t>hướng</a:t>
            </a:r>
            <a:r>
              <a:rPr lang="en-US" baseline="0" dirty="0" smtClean="0">
                <a:sym typeface="Wingdings" panose="05000000000000000000" pitchFamily="2" charset="2"/>
              </a:rPr>
              <a:t> </a:t>
            </a:r>
            <a:r>
              <a:rPr lang="en-US" baseline="0" dirty="0" err="1" smtClean="0">
                <a:sym typeface="Wingdings" panose="05000000000000000000" pitchFamily="2" charset="2"/>
              </a:rPr>
              <a:t>kết</a:t>
            </a:r>
            <a:r>
              <a:rPr lang="en-US" baseline="0" dirty="0" smtClean="0">
                <a:sym typeface="Wingdings" panose="05000000000000000000" pitchFamily="2" charset="2"/>
              </a:rPr>
              <a:t> </a:t>
            </a:r>
            <a:r>
              <a:rPr lang="en-US" baseline="0" dirty="0" err="1" smtClean="0">
                <a:sym typeface="Wingdings" panose="05000000000000000000" pitchFamily="2" charset="2"/>
              </a:rPr>
              <a:t>nối</a:t>
            </a:r>
            <a:r>
              <a:rPr lang="en-US" baseline="0" dirty="0" smtClean="0">
                <a:sym typeface="Wingdings" panose="05000000000000000000" pitchFamily="2" charset="2"/>
              </a:rPr>
              <a:t>: A=&gt;B (</a:t>
            </a:r>
            <a:r>
              <a:rPr lang="en-US" baseline="0" dirty="0" err="1" smtClean="0">
                <a:sym typeface="Wingdings" panose="05000000000000000000" pitchFamily="2" charset="2"/>
              </a:rPr>
              <a:t>hoac</a:t>
            </a:r>
            <a:r>
              <a:rPr lang="en-US" baseline="0" dirty="0" smtClean="0">
                <a:sym typeface="Wingdings" panose="05000000000000000000" pitchFamily="2" charset="2"/>
              </a:rPr>
              <a:t> B=&gt;A) </a:t>
            </a:r>
            <a:r>
              <a:rPr lang="en-US" baseline="0" dirty="0" err="1" smtClean="0">
                <a:sym typeface="Wingdings" panose="05000000000000000000" pitchFamily="2" charset="2"/>
              </a:rPr>
              <a:t>đều</a:t>
            </a:r>
            <a:r>
              <a:rPr lang="en-US" baseline="0" dirty="0" smtClean="0">
                <a:sym typeface="Wingdings" panose="05000000000000000000" pitchFamily="2" charset="2"/>
              </a:rPr>
              <a:t> </a:t>
            </a:r>
            <a:r>
              <a:rPr lang="en-US" baseline="0" dirty="0" err="1" smtClean="0">
                <a:sym typeface="Wingdings" panose="05000000000000000000" pitchFamily="2" charset="2"/>
              </a:rPr>
              <a:t>sử</a:t>
            </a:r>
            <a:r>
              <a:rPr lang="en-US" baseline="0" dirty="0" smtClean="0">
                <a:sym typeface="Wingdings" panose="05000000000000000000" pitchFamily="2" charset="2"/>
              </a:rPr>
              <a:t> </a:t>
            </a:r>
            <a:r>
              <a:rPr lang="en-US" baseline="0" dirty="0" err="1" smtClean="0">
                <a:sym typeface="Wingdings" panose="05000000000000000000" pitchFamily="2" charset="2"/>
              </a:rPr>
              <a:t>dụng</a:t>
            </a:r>
            <a:r>
              <a:rPr lang="en-US" baseline="0" dirty="0" smtClean="0">
                <a:sym typeface="Wingdings" panose="05000000000000000000" pitchFamily="2" charset="2"/>
              </a:rPr>
              <a:t> 2 SA, </a:t>
            </a:r>
            <a:r>
              <a:rPr lang="en-US" baseline="0" dirty="0" err="1" smtClean="0">
                <a:sym typeface="Wingdings" panose="05000000000000000000" pitchFamily="2" charset="2"/>
              </a:rPr>
              <a:t>một</a:t>
            </a:r>
            <a:r>
              <a:rPr lang="en-US" baseline="0" dirty="0" smtClean="0">
                <a:sym typeface="Wingdings" panose="05000000000000000000" pitchFamily="2" charset="2"/>
              </a:rPr>
              <a:t> SA </a:t>
            </a:r>
            <a:r>
              <a:rPr lang="en-US" baseline="0" dirty="0" err="1" smtClean="0">
                <a:sym typeface="Wingdings" panose="05000000000000000000" pitchFamily="2" charset="2"/>
              </a:rPr>
              <a:t>cho</a:t>
            </a:r>
            <a:r>
              <a:rPr lang="en-US" baseline="0" dirty="0" smtClean="0">
                <a:sym typeface="Wingdings" panose="05000000000000000000" pitchFamily="2" charset="2"/>
              </a:rPr>
              <a:t> AH, </a:t>
            </a:r>
            <a:r>
              <a:rPr lang="en-US" baseline="0" dirty="0" err="1" smtClean="0">
                <a:sym typeface="Wingdings" panose="05000000000000000000" pitchFamily="2" charset="2"/>
              </a:rPr>
              <a:t>một</a:t>
            </a:r>
            <a:r>
              <a:rPr lang="en-US" baseline="0" dirty="0" smtClean="0">
                <a:sym typeface="Wingdings" panose="05000000000000000000" pitchFamily="2" charset="2"/>
              </a:rPr>
              <a:t> SA </a:t>
            </a:r>
            <a:r>
              <a:rPr lang="en-US" baseline="0" dirty="0" err="1" smtClean="0">
                <a:sym typeface="Wingdings" panose="05000000000000000000" pitchFamily="2" charset="2"/>
              </a:rPr>
              <a:t>cho</a:t>
            </a:r>
            <a:r>
              <a:rPr lang="en-US" baseline="0" dirty="0" smtClean="0">
                <a:sym typeface="Wingdings" panose="05000000000000000000" pitchFamily="2" charset="2"/>
              </a:rPr>
              <a:t> ESP</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45</a:t>
            </a:fld>
            <a:endParaRPr lang="ru-RU"/>
          </a:p>
        </p:txBody>
      </p:sp>
    </p:spTree>
    <p:extLst>
      <p:ext uri="{BB962C8B-B14F-4D97-AF65-F5344CB8AC3E}">
        <p14:creationId xmlns:p14="http://schemas.microsoft.com/office/powerpoint/2010/main" val="3798270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http://muhaz.org/have-a-range-of-application-specific-security-mechanisms.html</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46</a:t>
            </a:fld>
            <a:endParaRPr lang="ru-RU"/>
          </a:p>
        </p:txBody>
      </p:sp>
    </p:spTree>
    <p:extLst>
      <p:ext uri="{BB962C8B-B14F-4D97-AF65-F5344CB8AC3E}">
        <p14:creationId xmlns:p14="http://schemas.microsoft.com/office/powerpoint/2010/main" val="15268882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Cùng</a:t>
            </a:r>
            <a:r>
              <a:rPr lang="en-US" dirty="0" smtClean="0"/>
              <a:t> </a:t>
            </a:r>
            <a:r>
              <a:rPr lang="en-US" dirty="0" err="1" smtClean="0"/>
              <a:t>một</a:t>
            </a:r>
            <a:r>
              <a:rPr lang="en-US" dirty="0" smtClean="0"/>
              <a:t> l</a:t>
            </a:r>
            <a:r>
              <a:rPr lang="vi-VN" dirty="0" smtClean="0"/>
              <a:t>ư</a:t>
            </a:r>
            <a:r>
              <a:rPr lang="en-US" dirty="0" smtClean="0"/>
              <a:t>u </a:t>
            </a:r>
            <a:r>
              <a:rPr lang="en-US" dirty="0" err="1" smtClean="0"/>
              <a:t>lượng</a:t>
            </a:r>
            <a:r>
              <a:rPr lang="en-US" baseline="0" dirty="0" smtClean="0"/>
              <a:t> </a:t>
            </a:r>
            <a:r>
              <a:rPr lang="en-US" baseline="0" dirty="0" err="1" smtClean="0"/>
              <a:t>giữa</a:t>
            </a:r>
            <a:r>
              <a:rPr lang="en-US" baseline="0" dirty="0" smtClean="0"/>
              <a:t> A </a:t>
            </a:r>
            <a:r>
              <a:rPr lang="en-US" baseline="0" dirty="0" err="1" smtClean="0"/>
              <a:t>và</a:t>
            </a:r>
            <a:r>
              <a:rPr lang="en-US" baseline="0" dirty="0" smtClean="0"/>
              <a:t> B </a:t>
            </a:r>
            <a:r>
              <a:rPr lang="en-US" baseline="0" dirty="0" err="1" smtClean="0"/>
              <a:t>nhưng</a:t>
            </a:r>
            <a:r>
              <a:rPr lang="en-US" baseline="0" dirty="0" smtClean="0"/>
              <a:t> ở </a:t>
            </a:r>
            <a:r>
              <a:rPr lang="en-US" baseline="0" dirty="0" err="1" smtClean="0"/>
              <a:t>các</a:t>
            </a:r>
            <a:r>
              <a:rPr lang="en-US" baseline="0" dirty="0" smtClean="0"/>
              <a:t> </a:t>
            </a:r>
            <a:r>
              <a:rPr lang="en-US" baseline="0" dirty="0" err="1" smtClean="0"/>
              <a:t>th</a:t>
            </a:r>
            <a:r>
              <a:rPr lang="vi-VN" baseline="0" dirty="0" smtClean="0"/>
              <a:t>ơì</a:t>
            </a:r>
            <a:r>
              <a:rPr lang="en-US" baseline="0" dirty="0" smtClean="0"/>
              <a:t> </a:t>
            </a:r>
            <a:r>
              <a:rPr lang="en-US" baseline="0" dirty="0" err="1" smtClean="0"/>
              <a:t>điểm</a:t>
            </a:r>
            <a:r>
              <a:rPr lang="en-US" baseline="0" dirty="0" smtClean="0"/>
              <a:t> </a:t>
            </a:r>
            <a:r>
              <a:rPr lang="en-US" baseline="0" dirty="0" err="1" smtClean="0"/>
              <a:t>các</a:t>
            </a:r>
            <a:r>
              <a:rPr lang="en-US" baseline="0" dirty="0" smtClean="0"/>
              <a:t> </a:t>
            </a:r>
            <a:r>
              <a:rPr lang="en-US" baseline="0" dirty="0" err="1" smtClean="0"/>
              <a:t>phiên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SA </a:t>
            </a:r>
            <a:r>
              <a:rPr lang="en-US" baseline="0" dirty="0" err="1" smtClean="0"/>
              <a:t>khác</a:t>
            </a:r>
            <a:r>
              <a:rPr lang="en-US" baseline="0" dirty="0" smtClean="0"/>
              <a:t> </a:t>
            </a:r>
            <a:r>
              <a:rPr lang="en-US" baseline="0" dirty="0" err="1" smtClean="0"/>
              <a:t>nhau</a:t>
            </a:r>
            <a:r>
              <a:rPr lang="en-US" baseline="0" dirty="0" smtClean="0"/>
              <a:t>.</a:t>
            </a:r>
          </a:p>
          <a:p>
            <a:r>
              <a:rPr lang="en-US" baseline="0" dirty="0" err="1" smtClean="0"/>
              <a:t>Từ</a:t>
            </a:r>
            <a:r>
              <a:rPr lang="en-US" baseline="0" dirty="0" smtClean="0"/>
              <a:t> policy </a:t>
            </a:r>
            <a:r>
              <a:rPr lang="en-US" baseline="0" dirty="0" err="1" smtClean="0"/>
              <a:t>trong</a:t>
            </a:r>
            <a:r>
              <a:rPr lang="en-US" baseline="0" dirty="0" smtClean="0"/>
              <a:t> SPD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đến</a:t>
            </a:r>
            <a:r>
              <a:rPr lang="en-US" baseline="0" dirty="0" smtClean="0"/>
              <a:t> </a:t>
            </a:r>
            <a:r>
              <a:rPr lang="en-US" baseline="0" dirty="0" err="1" smtClean="0"/>
              <a:t>bản</a:t>
            </a:r>
            <a:r>
              <a:rPr lang="en-US" baseline="0" dirty="0" smtClean="0"/>
              <a:t> </a:t>
            </a:r>
            <a:r>
              <a:rPr lang="en-US" baseline="0" dirty="0" err="1" smtClean="0"/>
              <a:t>ghi</a:t>
            </a:r>
            <a:r>
              <a:rPr lang="en-US" baseline="0" dirty="0" smtClean="0"/>
              <a:t> SPI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SA Record)</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47</a:t>
            </a:fld>
            <a:endParaRPr lang="ru-RU"/>
          </a:p>
        </p:txBody>
      </p:sp>
    </p:spTree>
    <p:extLst>
      <p:ext uri="{BB962C8B-B14F-4D97-AF65-F5344CB8AC3E}">
        <p14:creationId xmlns:p14="http://schemas.microsoft.com/office/powerpoint/2010/main" val="35510382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https://flylib.com/books/en/2.287.1.54/1/</a:t>
            </a:r>
          </a:p>
          <a:p>
            <a:endParaRPr lang="en-US" dirty="0" smtClean="0"/>
          </a:p>
          <a:p>
            <a:r>
              <a:rPr lang="en-US" dirty="0" smtClean="0"/>
              <a:t>S</a:t>
            </a:r>
            <a:r>
              <a:rPr lang="vi-VN" dirty="0" smtClean="0"/>
              <a:t>ư</a:t>
            </a:r>
            <a:r>
              <a:rPr lang="en-US" baseline="0" dirty="0" smtClean="0"/>
              <a:t> </a:t>
            </a:r>
            <a:r>
              <a:rPr lang="en-US" baseline="0" dirty="0" err="1" smtClean="0"/>
              <a:t>dụng</a:t>
            </a:r>
            <a:r>
              <a:rPr lang="en-US" baseline="0" dirty="0" smtClean="0"/>
              <a:t> </a:t>
            </a:r>
            <a:r>
              <a:rPr lang="en-US" baseline="0" dirty="0" err="1" smtClean="0"/>
              <a:t>kép</a:t>
            </a:r>
            <a:r>
              <a:rPr lang="en-US" baseline="0" dirty="0" smtClean="0"/>
              <a:t> </a:t>
            </a:r>
            <a:r>
              <a:rPr lang="en-US" baseline="0" dirty="0" err="1" smtClean="0"/>
              <a:t>cả</a:t>
            </a:r>
            <a:r>
              <a:rPr lang="en-US" baseline="0" dirty="0" smtClean="0"/>
              <a:t> AH </a:t>
            </a:r>
            <a:r>
              <a:rPr lang="en-US" baseline="0" dirty="0" err="1" smtClean="0"/>
              <a:t>và</a:t>
            </a:r>
            <a:r>
              <a:rPr lang="en-US" baseline="0" dirty="0" smtClean="0"/>
              <a:t> ESP</a:t>
            </a:r>
          </a:p>
          <a:p>
            <a:r>
              <a:rPr lang="en-US" baseline="0" dirty="0" smtClean="0"/>
              <a:t>Host A </a:t>
            </a:r>
            <a:r>
              <a:rPr lang="en-US" baseline="0" dirty="0" smtClean="0">
                <a:sym typeface="Wingdings" panose="05000000000000000000" pitchFamily="2" charset="2"/>
              </a:rPr>
              <a:t> Host B </a:t>
            </a:r>
            <a:r>
              <a:rPr lang="en-US" baseline="0" dirty="0" err="1" smtClean="0">
                <a:sym typeface="Wingdings" panose="05000000000000000000" pitchFamily="2" charset="2"/>
              </a:rPr>
              <a:t>sử</a:t>
            </a:r>
            <a:r>
              <a:rPr lang="en-US" baseline="0" dirty="0" smtClean="0">
                <a:sym typeface="Wingdings" panose="05000000000000000000" pitchFamily="2" charset="2"/>
              </a:rPr>
              <a:t> </a:t>
            </a:r>
            <a:r>
              <a:rPr lang="en-US" baseline="0" dirty="0" err="1" smtClean="0">
                <a:sym typeface="Wingdings" panose="05000000000000000000" pitchFamily="2" charset="2"/>
              </a:rPr>
              <a:t>dụng</a:t>
            </a:r>
            <a:r>
              <a:rPr lang="en-US" baseline="0" dirty="0" smtClean="0">
                <a:sym typeface="Wingdings" panose="05000000000000000000" pitchFamily="2" charset="2"/>
              </a:rPr>
              <a:t> AH Transport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RouterA</a:t>
            </a:r>
            <a:r>
              <a:rPr lang="en-US" baseline="0" dirty="0" smtClean="0"/>
              <a:t> </a:t>
            </a:r>
            <a:r>
              <a:rPr lang="en-US" baseline="0" dirty="0" smtClean="0">
                <a:sym typeface="Wingdings" panose="05000000000000000000" pitchFamily="2" charset="2"/>
              </a:rPr>
              <a:t> Router B </a:t>
            </a:r>
            <a:r>
              <a:rPr lang="en-US" baseline="0" dirty="0" err="1" smtClean="0">
                <a:sym typeface="Wingdings" panose="05000000000000000000" pitchFamily="2" charset="2"/>
              </a:rPr>
              <a:t>sử</a:t>
            </a:r>
            <a:r>
              <a:rPr lang="en-US" baseline="0" dirty="0" smtClean="0">
                <a:sym typeface="Wingdings" panose="05000000000000000000" pitchFamily="2" charset="2"/>
              </a:rPr>
              <a:t> </a:t>
            </a:r>
            <a:r>
              <a:rPr lang="en-US" baseline="0" dirty="0" err="1" smtClean="0">
                <a:sym typeface="Wingdings" panose="05000000000000000000" pitchFamily="2" charset="2"/>
              </a:rPr>
              <a:t>dụng</a:t>
            </a:r>
            <a:r>
              <a:rPr lang="en-US" baseline="0" dirty="0" smtClean="0">
                <a:sym typeface="Wingdings" panose="05000000000000000000" pitchFamily="2" charset="2"/>
              </a:rPr>
              <a:t> ESP Tunnel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sym typeface="Wingdings" panose="05000000000000000000" pitchFamily="2" charset="2"/>
              </a:rPr>
              <a:t>Sự</a:t>
            </a:r>
            <a:r>
              <a:rPr lang="en-US" baseline="0" dirty="0" smtClean="0">
                <a:sym typeface="Wingdings" panose="05000000000000000000" pitchFamily="2" charset="2"/>
              </a:rPr>
              <a:t> </a:t>
            </a:r>
            <a:r>
              <a:rPr lang="en-US" baseline="0" dirty="0" err="1" smtClean="0">
                <a:sym typeface="Wingdings" panose="05000000000000000000" pitchFamily="2" charset="2"/>
              </a:rPr>
              <a:t>kết</a:t>
            </a:r>
            <a:r>
              <a:rPr lang="en-US" baseline="0" dirty="0" smtClean="0">
                <a:sym typeface="Wingdings" panose="05000000000000000000" pitchFamily="2" charset="2"/>
              </a:rPr>
              <a:t> </a:t>
            </a:r>
            <a:r>
              <a:rPr lang="en-US" baseline="0" dirty="0" err="1" smtClean="0">
                <a:sym typeface="Wingdings" panose="05000000000000000000" pitchFamily="2" charset="2"/>
              </a:rPr>
              <a:t>hợp</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cũng</a:t>
            </a:r>
            <a:r>
              <a:rPr lang="en-US" baseline="0" dirty="0" smtClean="0">
                <a:sym typeface="Wingdings" panose="05000000000000000000" pitchFamily="2" charset="2"/>
              </a:rPr>
              <a:t> </a:t>
            </a:r>
            <a:r>
              <a:rPr lang="en-US" baseline="0" dirty="0" err="1" smtClean="0">
                <a:sym typeface="Wingdings" panose="05000000000000000000" pitchFamily="2" charset="2"/>
              </a:rPr>
              <a:t>được</a:t>
            </a:r>
            <a:r>
              <a:rPr lang="en-US" baseline="0" dirty="0" smtClean="0">
                <a:sym typeface="Wingdings" panose="05000000000000000000" pitchFamily="2" charset="2"/>
              </a:rPr>
              <a:t>, </a:t>
            </a:r>
            <a:r>
              <a:rPr lang="en-US" baseline="0" dirty="0" err="1" smtClean="0">
                <a:sym typeface="Wingdings" panose="05000000000000000000" pitchFamily="2" charset="2"/>
              </a:rPr>
              <a:t>tuy</a:t>
            </a:r>
            <a:r>
              <a:rPr lang="en-US" baseline="0" dirty="0" smtClean="0">
                <a:sym typeface="Wingdings" panose="05000000000000000000" pitchFamily="2" charset="2"/>
              </a:rPr>
              <a:t> </a:t>
            </a:r>
            <a:r>
              <a:rPr lang="en-US" baseline="0" dirty="0" err="1" smtClean="0">
                <a:sym typeface="Wingdings" panose="05000000000000000000" pitchFamily="2" charset="2"/>
              </a:rPr>
              <a:t>nhiên</a:t>
            </a:r>
            <a:r>
              <a:rPr lang="en-US" baseline="0" dirty="0" smtClean="0">
                <a:sym typeface="Wingdings" panose="05000000000000000000" pitchFamily="2" charset="2"/>
              </a:rPr>
              <a:t> </a:t>
            </a:r>
            <a:r>
              <a:rPr lang="en-US" baseline="0" dirty="0" err="1" smtClean="0">
                <a:sym typeface="Wingdings" panose="05000000000000000000" pitchFamily="2" charset="2"/>
              </a:rPr>
              <a:t>phần</a:t>
            </a:r>
            <a:r>
              <a:rPr lang="en-US" baseline="0" dirty="0" smtClean="0">
                <a:sym typeface="Wingdings" panose="05000000000000000000" pitchFamily="2" charset="2"/>
              </a:rPr>
              <a:t> New IP header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không</a:t>
            </a:r>
            <a:r>
              <a:rPr lang="en-US" baseline="0" dirty="0" smtClean="0">
                <a:sym typeface="Wingdings" panose="05000000000000000000" pitchFamily="2" charset="2"/>
              </a:rPr>
              <a:t> </a:t>
            </a:r>
            <a:r>
              <a:rPr lang="en-US" baseline="0" dirty="0" err="1" smtClean="0">
                <a:sym typeface="Wingdings" panose="05000000000000000000" pitchFamily="2" charset="2"/>
              </a:rPr>
              <a:t>được</a:t>
            </a:r>
            <a:r>
              <a:rPr lang="en-US" baseline="0" dirty="0" smtClean="0">
                <a:sym typeface="Wingdings" panose="05000000000000000000" pitchFamily="2" charset="2"/>
              </a:rPr>
              <a:t> ESP </a:t>
            </a:r>
            <a:r>
              <a:rPr lang="en-US" baseline="0" dirty="0" err="1" smtClean="0">
                <a:sym typeface="Wingdings" panose="05000000000000000000" pitchFamily="2" charset="2"/>
              </a:rPr>
              <a:t>bảo</a:t>
            </a:r>
            <a:r>
              <a:rPr lang="en-US" baseline="0" dirty="0" smtClean="0">
                <a:sym typeface="Wingdings" panose="05000000000000000000" pitchFamily="2" charset="2"/>
              </a:rPr>
              <a:t> </a:t>
            </a:r>
            <a:r>
              <a:rPr lang="en-US" baseline="0" dirty="0" err="1" smtClean="0">
                <a:sym typeface="Wingdings" panose="05000000000000000000" pitchFamily="2" charset="2"/>
              </a:rPr>
              <a:t>vệ</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48</a:t>
            </a:fld>
            <a:endParaRPr lang="ru-RU"/>
          </a:p>
        </p:txBody>
      </p:sp>
    </p:spTree>
    <p:extLst>
      <p:ext uri="{BB962C8B-B14F-4D97-AF65-F5344CB8AC3E}">
        <p14:creationId xmlns:p14="http://schemas.microsoft.com/office/powerpoint/2010/main" val="31569738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smtClean="0"/>
              <a:t>://</a:t>
            </a:r>
            <a:r>
              <a:rPr lang="en-US" smtClean="0"/>
              <a:t>www.slideshare.net/abdullaziztagawy/ipsec-and-vpn</a:t>
            </a:r>
          </a:p>
          <a:p>
            <a:r>
              <a:rPr lang="en-US" smtClean="0"/>
              <a:t>Tương</a:t>
            </a:r>
            <a:r>
              <a:rPr lang="en-US" baseline="0" smtClean="0"/>
              <a:t> tự như ví dụ slide trước</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49</a:t>
            </a:fld>
            <a:endParaRPr lang="ru-RU"/>
          </a:p>
        </p:txBody>
      </p:sp>
    </p:spTree>
    <p:extLst>
      <p:ext uri="{BB962C8B-B14F-4D97-AF65-F5344CB8AC3E}">
        <p14:creationId xmlns:p14="http://schemas.microsoft.com/office/powerpoint/2010/main" val="13472698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0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50" tIns="44975" rIns="89950" bIns="44975"/>
          <a:lstStyle/>
          <a:p>
            <a:r>
              <a:rPr lang="en-US" dirty="0" err="1" smtClean="0"/>
              <a:t>Nguồn</a:t>
            </a:r>
            <a:r>
              <a:rPr lang="en-US" dirty="0" smtClean="0"/>
              <a:t>:</a:t>
            </a:r>
            <a:r>
              <a:rPr lang="en-US" baseline="0" dirty="0" smtClean="0"/>
              <a:t> http://muhaz.org/have-a-range-of-application-specific-security-mechanisms.html</a:t>
            </a:r>
          </a:p>
          <a:p>
            <a:endParaRPr lang="en-US" dirty="0" smtClean="0"/>
          </a:p>
          <a:p>
            <a:r>
              <a:rPr lang="en-US" dirty="0" smtClean="0"/>
              <a:t>SA Selectors figure out which policy in SPD applies to traffic</a:t>
            </a:r>
          </a:p>
          <a:p>
            <a:r>
              <a:rPr lang="en-US" dirty="0" err="1" smtClean="0"/>
              <a:t>Lưu</a:t>
            </a:r>
            <a:r>
              <a:rPr lang="en-US" baseline="0" dirty="0" smtClean="0"/>
              <a:t> ý</a:t>
            </a:r>
            <a:r>
              <a:rPr lang="en-US" dirty="0" smtClean="0"/>
              <a:t>, SPD </a:t>
            </a:r>
            <a:r>
              <a:rPr lang="en-US" dirty="0" err="1" smtClean="0"/>
              <a:t>là</a:t>
            </a:r>
            <a:r>
              <a:rPr lang="en-US" baseline="0" dirty="0" smtClean="0"/>
              <a:t> </a:t>
            </a:r>
            <a:r>
              <a:rPr lang="en-US" baseline="0" dirty="0" err="1" smtClean="0"/>
              <a:t>bản</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 </a:t>
            </a:r>
            <a:r>
              <a:rPr lang="en-US" baseline="0" dirty="0" err="1" smtClean="0"/>
              <a:t>để</a:t>
            </a:r>
            <a:r>
              <a:rPr lang="en-US" baseline="0" dirty="0" smtClean="0"/>
              <a:t> IKE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các</a:t>
            </a:r>
            <a:r>
              <a:rPr lang="en-US" baseline="0" dirty="0" smtClean="0"/>
              <a:t> SA, </a:t>
            </a:r>
          </a:p>
          <a:p>
            <a:r>
              <a:rPr lang="en-US" baseline="0" dirty="0" err="1" smtClean="0"/>
              <a:t>Để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gói</a:t>
            </a:r>
            <a:r>
              <a:rPr lang="en-US" baseline="0" dirty="0" smtClean="0"/>
              <a:t> tin </a:t>
            </a:r>
            <a:r>
              <a:rPr lang="en-US" baseline="0" dirty="0" err="1" smtClean="0"/>
              <a:t>đi</a:t>
            </a:r>
            <a:r>
              <a:rPr lang="en-US" baseline="0" dirty="0" smtClean="0"/>
              <a:t> </a:t>
            </a:r>
            <a:r>
              <a:rPr lang="en-US" baseline="0" dirty="0" err="1" smtClean="0"/>
              <a:t>ra</a:t>
            </a:r>
            <a:r>
              <a:rPr lang="en-US" baseline="0" dirty="0" smtClean="0"/>
              <a:t>, </a:t>
            </a:r>
            <a:r>
              <a:rPr lang="en-US" baseline="0" dirty="0" err="1" smtClean="0"/>
              <a:t>cần</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vào</a:t>
            </a:r>
            <a:r>
              <a:rPr lang="en-US" baseline="0" dirty="0" smtClean="0"/>
              <a:t> SPD </a:t>
            </a:r>
            <a:r>
              <a:rPr lang="en-US" baseline="0" dirty="0" err="1" smtClean="0"/>
              <a:t>trước</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tìm</a:t>
            </a:r>
            <a:r>
              <a:rPr lang="en-US" baseline="0" dirty="0" smtClean="0"/>
              <a:t> </a:t>
            </a:r>
            <a:r>
              <a:rPr lang="en-US" baseline="0" dirty="0" err="1" smtClean="0"/>
              <a:t>đến</a:t>
            </a:r>
            <a:r>
              <a:rPr lang="en-US" baseline="0" dirty="0" smtClean="0"/>
              <a:t> SA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policy </a:t>
            </a:r>
            <a:r>
              <a:rPr lang="en-US" baseline="0" dirty="0" err="1" smtClean="0"/>
              <a:t>trong</a:t>
            </a:r>
            <a:r>
              <a:rPr lang="en-US" baseline="0" dirty="0" smtClean="0"/>
              <a:t> SPD,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vào</a:t>
            </a:r>
            <a:r>
              <a:rPr lang="en-US" baseline="0" dirty="0" smtClean="0"/>
              <a:t> </a:t>
            </a:r>
            <a:r>
              <a:rPr lang="en-US" baseline="0" dirty="0" err="1" smtClean="0"/>
              <a:t>gói</a:t>
            </a:r>
            <a:r>
              <a:rPr lang="en-US" baseline="0" dirty="0" smtClean="0"/>
              <a:t> tin.</a:t>
            </a:r>
          </a:p>
        </p:txBody>
      </p:sp>
    </p:spTree>
    <p:extLst>
      <p:ext uri="{BB962C8B-B14F-4D97-AF65-F5344CB8AC3E}">
        <p14:creationId xmlns:p14="http://schemas.microsoft.com/office/powerpoint/2010/main" val="391291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6</a:t>
            </a:fld>
            <a:endParaRPr lang="en-US"/>
          </a:p>
        </p:txBody>
      </p:sp>
    </p:spTree>
    <p:extLst>
      <p:ext uri="{BB962C8B-B14F-4D97-AF65-F5344CB8AC3E}">
        <p14:creationId xmlns:p14="http://schemas.microsoft.com/office/powerpoint/2010/main" val="408032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Nguồn</a:t>
            </a:r>
            <a:r>
              <a:rPr lang="en-US" dirty="0" smtClean="0"/>
              <a:t>:</a:t>
            </a:r>
            <a:r>
              <a:rPr lang="en-US" baseline="0" dirty="0" smtClean="0"/>
              <a:t> http://muhaz.org/have-a-range-of-application-specific-security-mechanisms.html</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51</a:t>
            </a:fld>
            <a:endParaRPr lang="ru-RU"/>
          </a:p>
        </p:txBody>
      </p:sp>
    </p:spTree>
    <p:extLst>
      <p:ext uri="{BB962C8B-B14F-4D97-AF65-F5344CB8AC3E}">
        <p14:creationId xmlns:p14="http://schemas.microsoft.com/office/powerpoint/2010/main" val="10109570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52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53</a:t>
            </a:fld>
            <a:endParaRPr lang="en-US"/>
          </a:p>
        </p:txBody>
      </p:sp>
    </p:spTree>
    <p:extLst>
      <p:ext uri="{BB962C8B-B14F-4D97-AF65-F5344CB8AC3E}">
        <p14:creationId xmlns:p14="http://schemas.microsoft.com/office/powerpoint/2010/main" val="408032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Arial" pitchFamily="34" charset="0"/>
              </a:rPr>
              <a:t>Trong</a:t>
            </a:r>
            <a:r>
              <a:rPr lang="en-US" dirty="0" smtClean="0">
                <a:latin typeface="Arial" pitchFamily="34" charset="0"/>
              </a:rPr>
              <a:t> </a:t>
            </a:r>
            <a:r>
              <a:rPr lang="en-US" dirty="0" err="1" smtClean="0">
                <a:latin typeface="Arial" pitchFamily="34" charset="0"/>
              </a:rPr>
              <a:t>phiên</a:t>
            </a:r>
            <a:r>
              <a:rPr lang="en-US" dirty="0" smtClean="0">
                <a:latin typeface="Arial" pitchFamily="34" charset="0"/>
              </a:rPr>
              <a:t> </a:t>
            </a:r>
            <a:r>
              <a:rPr lang="en-US" dirty="0" err="1" smtClean="0">
                <a:latin typeface="Arial" pitchFamily="34" charset="0"/>
              </a:rPr>
              <a:t>bản</a:t>
            </a:r>
            <a:r>
              <a:rPr lang="en-US" dirty="0" smtClean="0">
                <a:latin typeface="Arial" pitchFamily="34" charset="0"/>
              </a:rPr>
              <a:t> </a:t>
            </a:r>
            <a:r>
              <a:rPr lang="en-US" dirty="0" err="1" smtClean="0">
                <a:latin typeface="Arial" pitchFamily="34" charset="0"/>
              </a:rPr>
              <a:t>đầu</a:t>
            </a:r>
            <a:r>
              <a:rPr lang="en-US" dirty="0" smtClean="0">
                <a:latin typeface="Arial" pitchFamily="34" charset="0"/>
              </a:rPr>
              <a:t> </a:t>
            </a:r>
            <a:r>
              <a:rPr lang="en-US" dirty="0" err="1" smtClean="0">
                <a:latin typeface="Arial" pitchFamily="34" charset="0"/>
              </a:rPr>
              <a:t>của</a:t>
            </a:r>
            <a:r>
              <a:rPr lang="en-US" dirty="0" smtClean="0">
                <a:latin typeface="Arial" pitchFamily="34" charset="0"/>
              </a:rPr>
              <a:t> </a:t>
            </a:r>
            <a:r>
              <a:rPr lang="en-US" dirty="0" err="1" smtClean="0">
                <a:latin typeface="Arial" pitchFamily="34" charset="0"/>
              </a:rPr>
              <a:t>IPSec</a:t>
            </a:r>
            <a:r>
              <a:rPr lang="en-US" dirty="0" smtClean="0">
                <a:latin typeface="Arial" pitchFamily="34" charset="0"/>
              </a:rPr>
              <a:t>, </a:t>
            </a:r>
            <a:r>
              <a:rPr lang="en-US" dirty="0" err="1" smtClean="0">
                <a:latin typeface="Arial" pitchFamily="34" charset="0"/>
              </a:rPr>
              <a:t>giao</a:t>
            </a:r>
            <a:r>
              <a:rPr lang="en-US" dirty="0" smtClean="0">
                <a:latin typeface="Arial" pitchFamily="34" charset="0"/>
              </a:rPr>
              <a:t> </a:t>
            </a:r>
            <a:r>
              <a:rPr lang="en-US" dirty="0" err="1" smtClean="0">
                <a:latin typeface="Arial" pitchFamily="34" charset="0"/>
              </a:rPr>
              <a:t>thức</a:t>
            </a:r>
            <a:r>
              <a:rPr lang="en-US" dirty="0" smtClean="0">
                <a:latin typeface="Arial" pitchFamily="34" charset="0"/>
              </a:rPr>
              <a:t> ESP </a:t>
            </a:r>
            <a:r>
              <a:rPr lang="en-US" dirty="0" err="1" smtClean="0">
                <a:latin typeface="Arial" pitchFamily="34" charset="0"/>
              </a:rPr>
              <a:t>chỉ</a:t>
            </a:r>
            <a:r>
              <a:rPr lang="en-US" dirty="0" smtClean="0">
                <a:latin typeface="Arial" pitchFamily="34" charset="0"/>
              </a:rPr>
              <a:t> </a:t>
            </a:r>
            <a:r>
              <a:rPr lang="en-US" dirty="0" err="1" smtClean="0">
                <a:latin typeface="Arial" pitchFamily="34" charset="0"/>
              </a:rPr>
              <a:t>có</a:t>
            </a:r>
            <a:r>
              <a:rPr lang="en-US" dirty="0" smtClean="0">
                <a:latin typeface="Arial" pitchFamily="34" charset="0"/>
              </a:rPr>
              <a:t> </a:t>
            </a:r>
            <a:r>
              <a:rPr lang="en-US" dirty="0" err="1" smtClean="0">
                <a:latin typeface="Arial" pitchFamily="34" charset="0"/>
              </a:rPr>
              <a:t>thể</a:t>
            </a:r>
            <a:r>
              <a:rPr lang="en-US" dirty="0" smtClean="0">
                <a:latin typeface="Arial" pitchFamily="34" charset="0"/>
              </a:rPr>
              <a:t> </a:t>
            </a:r>
            <a:r>
              <a:rPr lang="en-US" dirty="0" err="1" smtClean="0">
                <a:latin typeface="Arial" pitchFamily="34" charset="0"/>
              </a:rPr>
              <a:t>cung</a:t>
            </a:r>
            <a:r>
              <a:rPr lang="en-US" dirty="0" smtClean="0">
                <a:latin typeface="Arial" pitchFamily="34" charset="0"/>
              </a:rPr>
              <a:t> </a:t>
            </a:r>
            <a:r>
              <a:rPr lang="en-US" dirty="0" err="1" smtClean="0">
                <a:latin typeface="Arial" pitchFamily="34" charset="0"/>
              </a:rPr>
              <a:t>cấp</a:t>
            </a:r>
            <a:r>
              <a:rPr lang="en-US" dirty="0" smtClean="0">
                <a:latin typeface="Arial" pitchFamily="34" charset="0"/>
              </a:rPr>
              <a:t> </a:t>
            </a:r>
            <a:r>
              <a:rPr lang="en-US" dirty="0" err="1" smtClean="0">
                <a:latin typeface="Arial" pitchFamily="34" charset="0"/>
              </a:rPr>
              <a:t>mã</a:t>
            </a:r>
            <a:r>
              <a:rPr lang="en-US" dirty="0" smtClean="0">
                <a:latin typeface="Arial" pitchFamily="34" charset="0"/>
              </a:rPr>
              <a:t> </a:t>
            </a:r>
            <a:r>
              <a:rPr lang="en-US" dirty="0" err="1" smtClean="0">
                <a:latin typeface="Arial" pitchFamily="34" charset="0"/>
              </a:rPr>
              <a:t>hóa</a:t>
            </a:r>
            <a:r>
              <a:rPr lang="en-US" dirty="0" smtClean="0">
                <a:latin typeface="Arial" pitchFamily="34" charset="0"/>
              </a:rPr>
              <a:t>, </a:t>
            </a:r>
            <a:r>
              <a:rPr lang="en-US" dirty="0" err="1" smtClean="0">
                <a:latin typeface="Arial" pitchFamily="34" charset="0"/>
              </a:rPr>
              <a:t>không</a:t>
            </a:r>
            <a:r>
              <a:rPr lang="en-US" dirty="0" smtClean="0">
                <a:latin typeface="Arial" pitchFamily="34" charset="0"/>
              </a:rPr>
              <a:t> </a:t>
            </a:r>
            <a:r>
              <a:rPr lang="en-US" dirty="0" err="1" smtClean="0">
                <a:latin typeface="Arial" pitchFamily="34" charset="0"/>
              </a:rPr>
              <a:t>xác</a:t>
            </a:r>
            <a:r>
              <a:rPr lang="en-US" dirty="0" smtClean="0">
                <a:latin typeface="Arial" pitchFamily="34" charset="0"/>
              </a:rPr>
              <a:t> </a:t>
            </a:r>
            <a:r>
              <a:rPr lang="en-US" dirty="0" err="1" smtClean="0">
                <a:latin typeface="Arial" pitchFamily="34" charset="0"/>
              </a:rPr>
              <a:t>thực</a:t>
            </a:r>
            <a:r>
              <a:rPr lang="en-US" dirty="0" smtClean="0">
                <a:latin typeface="Arial" pitchFamily="34" charset="0"/>
              </a:rPr>
              <a:t>. </a:t>
            </a:r>
            <a:r>
              <a:rPr lang="en-US" dirty="0" err="1" smtClean="0">
                <a:latin typeface="Arial" pitchFamily="34" charset="0"/>
              </a:rPr>
              <a:t>Nên</a:t>
            </a:r>
            <a:r>
              <a:rPr lang="en-US" dirty="0" smtClean="0">
                <a:latin typeface="Arial" pitchFamily="34" charset="0"/>
              </a:rPr>
              <a:t> </a:t>
            </a:r>
            <a:r>
              <a:rPr lang="en-US" dirty="0" err="1" smtClean="0">
                <a:latin typeface="Arial" pitchFamily="34" charset="0"/>
              </a:rPr>
              <a:t>người</a:t>
            </a:r>
            <a:r>
              <a:rPr lang="en-US" dirty="0" smtClean="0">
                <a:latin typeface="Arial" pitchFamily="34" charset="0"/>
              </a:rPr>
              <a:t> ta </a:t>
            </a:r>
            <a:r>
              <a:rPr lang="en-US" dirty="0" err="1" smtClean="0">
                <a:latin typeface="Arial" pitchFamily="34" charset="0"/>
              </a:rPr>
              <a:t>kết</a:t>
            </a:r>
            <a:r>
              <a:rPr lang="en-US" dirty="0" smtClean="0">
                <a:latin typeface="Arial" pitchFamily="34" charset="0"/>
              </a:rPr>
              <a:t> </a:t>
            </a:r>
            <a:r>
              <a:rPr lang="en-US" dirty="0" err="1" smtClean="0">
                <a:latin typeface="Arial" pitchFamily="34" charset="0"/>
              </a:rPr>
              <a:t>hợp</a:t>
            </a:r>
            <a:r>
              <a:rPr lang="en-US" dirty="0" smtClean="0">
                <a:latin typeface="Arial" pitchFamily="34" charset="0"/>
              </a:rPr>
              <a:t> </a:t>
            </a:r>
            <a:r>
              <a:rPr lang="en-US" dirty="0" err="1" smtClean="0">
                <a:latin typeface="Arial" pitchFamily="34" charset="0"/>
              </a:rPr>
              <a:t>giao</a:t>
            </a:r>
            <a:r>
              <a:rPr lang="en-US" dirty="0" smtClean="0">
                <a:latin typeface="Arial" pitchFamily="34" charset="0"/>
              </a:rPr>
              <a:t> </a:t>
            </a:r>
            <a:r>
              <a:rPr lang="en-US" dirty="0" err="1" smtClean="0">
                <a:latin typeface="Arial" pitchFamily="34" charset="0"/>
              </a:rPr>
              <a:t>thức</a:t>
            </a:r>
            <a:r>
              <a:rPr lang="en-US" dirty="0" smtClean="0">
                <a:latin typeface="Arial" pitchFamily="34" charset="0"/>
              </a:rPr>
              <a:t> AH </a:t>
            </a:r>
            <a:r>
              <a:rPr lang="en-US" dirty="0" err="1" smtClean="0">
                <a:latin typeface="Arial" pitchFamily="34" charset="0"/>
              </a:rPr>
              <a:t>và</a:t>
            </a:r>
            <a:r>
              <a:rPr lang="en-US" dirty="0" smtClean="0">
                <a:latin typeface="Arial" pitchFamily="34" charset="0"/>
              </a:rPr>
              <a:t> ESP </a:t>
            </a:r>
            <a:r>
              <a:rPr lang="en-US" dirty="0" err="1" smtClean="0">
                <a:latin typeface="Arial" pitchFamily="34" charset="0"/>
              </a:rPr>
              <a:t>với</a:t>
            </a:r>
            <a:r>
              <a:rPr lang="en-US" dirty="0" smtClean="0">
                <a:latin typeface="Arial" pitchFamily="34" charset="0"/>
              </a:rPr>
              <a:t> </a:t>
            </a:r>
            <a:r>
              <a:rPr lang="en-US" dirty="0" err="1" smtClean="0">
                <a:latin typeface="Arial" pitchFamily="34" charset="0"/>
              </a:rPr>
              <a:t>nhau</a:t>
            </a:r>
            <a:r>
              <a:rPr lang="en-US" dirty="0" smtClean="0">
                <a:latin typeface="Arial" pitchFamily="34" charset="0"/>
              </a:rPr>
              <a:t> </a:t>
            </a:r>
            <a:r>
              <a:rPr lang="en-US" dirty="0" err="1" smtClean="0">
                <a:latin typeface="Arial" pitchFamily="34" charset="0"/>
              </a:rPr>
              <a:t>để</a:t>
            </a:r>
            <a:r>
              <a:rPr lang="en-US" dirty="0" smtClean="0">
                <a:latin typeface="Arial" pitchFamily="34" charset="0"/>
              </a:rPr>
              <a:t> </a:t>
            </a:r>
            <a:r>
              <a:rPr lang="en-US" dirty="0" err="1" smtClean="0">
                <a:latin typeface="Arial" pitchFamily="34" charset="0"/>
              </a:rPr>
              <a:t>cung</a:t>
            </a:r>
            <a:r>
              <a:rPr lang="en-US" dirty="0" smtClean="0">
                <a:latin typeface="Arial" pitchFamily="34" charset="0"/>
              </a:rPr>
              <a:t> </a:t>
            </a:r>
            <a:r>
              <a:rPr lang="en-US" dirty="0" err="1" smtClean="0">
                <a:latin typeface="Arial" pitchFamily="34" charset="0"/>
              </a:rPr>
              <a:t>cấp</a:t>
            </a:r>
            <a:r>
              <a:rPr lang="en-US" dirty="0" smtClean="0">
                <a:latin typeface="Arial" pitchFamily="34" charset="0"/>
              </a:rPr>
              <a:t> </a:t>
            </a:r>
            <a:r>
              <a:rPr lang="en-US" dirty="0" err="1" smtClean="0">
                <a:latin typeface="Arial" pitchFamily="34" charset="0"/>
              </a:rPr>
              <a:t>sự</a:t>
            </a:r>
            <a:r>
              <a:rPr lang="en-US" dirty="0" smtClean="0">
                <a:latin typeface="Arial" pitchFamily="34" charset="0"/>
              </a:rPr>
              <a:t> </a:t>
            </a:r>
            <a:r>
              <a:rPr lang="en-US" dirty="0" err="1" smtClean="0">
                <a:latin typeface="Arial" pitchFamily="34" charset="0"/>
              </a:rPr>
              <a:t>cẩn</a:t>
            </a:r>
            <a:r>
              <a:rPr lang="en-US" dirty="0" smtClean="0">
                <a:latin typeface="Arial" pitchFamily="34" charset="0"/>
              </a:rPr>
              <a:t> </a:t>
            </a:r>
            <a:r>
              <a:rPr lang="en-US" dirty="0" err="1" smtClean="0">
                <a:latin typeface="Arial" pitchFamily="34" charset="0"/>
              </a:rPr>
              <a:t>mật</a:t>
            </a:r>
            <a:r>
              <a:rPr lang="en-US" dirty="0" smtClean="0">
                <a:latin typeface="Arial" pitchFamily="34" charset="0"/>
              </a:rPr>
              <a:t> </a:t>
            </a:r>
            <a:r>
              <a:rPr lang="en-US" dirty="0" err="1" smtClean="0">
                <a:latin typeface="Arial" pitchFamily="34" charset="0"/>
              </a:rPr>
              <a:t>và</a:t>
            </a:r>
            <a:r>
              <a:rPr lang="en-US" dirty="0" smtClean="0">
                <a:latin typeface="Arial" pitchFamily="34" charset="0"/>
              </a:rPr>
              <a:t> </a:t>
            </a:r>
            <a:r>
              <a:rPr lang="en-US" dirty="0" err="1" smtClean="0">
                <a:latin typeface="Arial" pitchFamily="34" charset="0"/>
              </a:rPr>
              <a:t>đảm</a:t>
            </a:r>
            <a:r>
              <a:rPr lang="en-US" dirty="0" smtClean="0">
                <a:latin typeface="Arial" pitchFamily="34" charset="0"/>
              </a:rPr>
              <a:t> </a:t>
            </a:r>
            <a:r>
              <a:rPr lang="en-US" dirty="0" err="1" smtClean="0">
                <a:latin typeface="Arial" pitchFamily="34" charset="0"/>
              </a:rPr>
              <a:t>bảo</a:t>
            </a:r>
            <a:r>
              <a:rPr lang="en-US" dirty="0" smtClean="0">
                <a:latin typeface="Arial" pitchFamily="34" charset="0"/>
              </a:rPr>
              <a:t> </a:t>
            </a:r>
            <a:r>
              <a:rPr lang="en-US" dirty="0" err="1" smtClean="0">
                <a:latin typeface="Arial" pitchFamily="34" charset="0"/>
              </a:rPr>
              <a:t>tính</a:t>
            </a:r>
            <a:r>
              <a:rPr lang="en-US" dirty="0" smtClean="0">
                <a:latin typeface="Arial" pitchFamily="34" charset="0"/>
              </a:rPr>
              <a:t> </a:t>
            </a:r>
            <a:r>
              <a:rPr lang="en-US" dirty="0" err="1" smtClean="0">
                <a:latin typeface="Arial" pitchFamily="34" charset="0"/>
              </a:rPr>
              <a:t>toàn</a:t>
            </a:r>
            <a:r>
              <a:rPr lang="en-US" dirty="0" smtClean="0">
                <a:latin typeface="Arial" pitchFamily="34" charset="0"/>
              </a:rPr>
              <a:t> </a:t>
            </a:r>
            <a:r>
              <a:rPr lang="en-US" dirty="0" err="1" smtClean="0">
                <a:latin typeface="Arial" pitchFamily="34" charset="0"/>
              </a:rPr>
              <a:t>vẹn</a:t>
            </a:r>
            <a:r>
              <a:rPr lang="en-US" dirty="0" smtClean="0">
                <a:latin typeface="Arial" pitchFamily="34" charset="0"/>
              </a:rPr>
              <a:t> </a:t>
            </a:r>
            <a:r>
              <a:rPr lang="en-US" dirty="0" err="1" smtClean="0">
                <a:latin typeface="Arial" pitchFamily="34" charset="0"/>
              </a:rPr>
              <a:t>thông</a:t>
            </a:r>
            <a:r>
              <a:rPr lang="en-US" dirty="0" smtClean="0">
                <a:latin typeface="Arial" pitchFamily="34" charset="0"/>
              </a:rPr>
              <a:t> tin</a:t>
            </a:r>
            <a:endParaRPr lang="vi-VN"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55</a:t>
            </a:fld>
            <a:endParaRPr lang="ru-RU"/>
          </a:p>
        </p:txBody>
      </p:sp>
    </p:spTree>
    <p:extLst>
      <p:ext uri="{BB962C8B-B14F-4D97-AF65-F5344CB8AC3E}">
        <p14:creationId xmlns:p14="http://schemas.microsoft.com/office/powerpoint/2010/main" val="6400016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56</a:t>
            </a:fld>
            <a:endParaRPr lang="en-US"/>
          </a:p>
        </p:txBody>
      </p:sp>
    </p:spTree>
    <p:extLst>
      <p:ext uri="{BB962C8B-B14F-4D97-AF65-F5344CB8AC3E}">
        <p14:creationId xmlns:p14="http://schemas.microsoft.com/office/powerpoint/2010/main" val="408032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57</a:t>
            </a:fld>
            <a:endParaRPr lang="en-US"/>
          </a:p>
        </p:txBody>
      </p:sp>
    </p:spTree>
    <p:extLst>
      <p:ext uri="{BB962C8B-B14F-4D97-AF65-F5344CB8AC3E}">
        <p14:creationId xmlns:p14="http://schemas.microsoft.com/office/powerpoint/2010/main" val="408032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58</a:t>
            </a:fld>
            <a:endParaRPr lang="en-US"/>
          </a:p>
        </p:txBody>
      </p:sp>
    </p:spTree>
    <p:extLst>
      <p:ext uri="{BB962C8B-B14F-4D97-AF65-F5344CB8AC3E}">
        <p14:creationId xmlns:p14="http://schemas.microsoft.com/office/powerpoint/2010/main" val="408032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60</a:t>
            </a:fld>
            <a:endParaRPr lang="en-US"/>
          </a:p>
        </p:txBody>
      </p:sp>
    </p:spTree>
    <p:extLst>
      <p:ext uri="{BB962C8B-B14F-4D97-AF65-F5344CB8AC3E}">
        <p14:creationId xmlns:p14="http://schemas.microsoft.com/office/powerpoint/2010/main" val="408032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b="1" u="sng" smtClean="0">
                <a:solidFill>
                  <a:srgbClr val="FF0000"/>
                </a:solidFill>
              </a:rPr>
              <a:t>Sequence Number:</a:t>
            </a:r>
          </a:p>
          <a:p>
            <a:pPr eaLnBrk="1" hangingPunct="1"/>
            <a:r>
              <a:rPr lang="en-US" sz="1200" smtClean="0"/>
              <a:t>Chỉ số này tăng lên 1 cho mỗi AH datagram khi một host gửi có liên quan đến chính sách SA tương ứng.</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67</a:t>
            </a:fld>
            <a:endParaRPr lang="ru-RU"/>
          </a:p>
        </p:txBody>
      </p:sp>
    </p:spTree>
    <p:extLst>
      <p:ext uri="{BB962C8B-B14F-4D97-AF65-F5344CB8AC3E}">
        <p14:creationId xmlns:p14="http://schemas.microsoft.com/office/powerpoint/2010/main" val="28343007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69</a:t>
            </a:fld>
            <a:endParaRPr lang="en-US"/>
          </a:p>
        </p:txBody>
      </p:sp>
    </p:spTree>
    <p:extLst>
      <p:ext uri="{BB962C8B-B14F-4D97-AF65-F5344CB8AC3E}">
        <p14:creationId xmlns:p14="http://schemas.microsoft.com/office/powerpoint/2010/main" val="40803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7688" lvl="1" indent="-228600" eaLnBrk="1" hangingPunct="1"/>
            <a:r>
              <a:rPr lang="en-US" smtClean="0"/>
              <a:t>Theo cách nói đơn giản: </a:t>
            </a:r>
            <a:r>
              <a:rPr lang="en-US" b="1" smtClean="0"/>
              <a:t>VPN là một sự mở rộng của mạng Intranet qua một mạng công cộng (như Internet) nhưng đảm bảo sự an toàn và hiệu quả kết nối giữa 2 điểm truyền thông cuối. </a:t>
            </a:r>
          </a:p>
          <a:p>
            <a:pPr eaLnBrk="1" hangingPunct="1">
              <a:spcBef>
                <a:spcPct val="0"/>
              </a:spcBef>
              <a:buFontTx/>
              <a:buChar char="-"/>
            </a:pPr>
            <a:r>
              <a:rPr lang="en-US" smtClean="0"/>
              <a:t> Mạng Intranet là một mạng Internet cục bộ (là một mạng của doanh nghiệp gồm: máy chủ web, máy chủ mail,…nhưng</a:t>
            </a:r>
          </a:p>
          <a:p>
            <a:pPr eaLnBrk="1" hangingPunct="1">
              <a:spcBef>
                <a:spcPct val="0"/>
              </a:spcBef>
            </a:pPr>
            <a:r>
              <a:rPr lang="en-US" smtClean="0"/>
              <a:t>Không public ra internet mà chỉ sử dụng trong công ty)</a:t>
            </a:r>
            <a:endParaRPr lang="vi-VN" smtClean="0"/>
          </a:p>
          <a:p>
            <a:pPr marL="822325" lvl="2" algn="just" eaLnBrk="1" hangingPunct="1"/>
            <a:endParaRPr lang="en-US" smtClean="0"/>
          </a:p>
          <a:p>
            <a:endParaRPr lang="en-US" smtClean="0"/>
          </a:p>
          <a:p>
            <a:endParaRPr lang="en-US" smtClean="0"/>
          </a:p>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7</a:t>
            </a:fld>
            <a:endParaRPr lang="en-US"/>
          </a:p>
        </p:txBody>
      </p:sp>
    </p:spTree>
    <p:extLst>
      <p:ext uri="{BB962C8B-B14F-4D97-AF65-F5344CB8AC3E}">
        <p14:creationId xmlns:p14="http://schemas.microsoft.com/office/powerpoint/2010/main" val="40803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3200" b="1" smtClean="0">
                <a:latin typeface="Arial" pitchFamily="34" charset="0"/>
              </a:rPr>
              <a:t>Ghép mảnh:</a:t>
            </a:r>
          </a:p>
          <a:p>
            <a:pPr lvl="3"/>
            <a:r>
              <a:rPr lang="en-US" sz="2800" smtClean="0">
                <a:latin typeface="Arial" pitchFamily="34" charset="0"/>
              </a:rPr>
              <a:t>Nếu cần thiết, sẽ tiến hành ghép mảnh gói dữ liệu trước khi xử lý AH</a:t>
            </a:r>
          </a:p>
          <a:p>
            <a:pPr lvl="2"/>
            <a:r>
              <a:rPr lang="en-US" b="1" smtClean="0">
                <a:latin typeface="Arial" pitchFamily="34" charset="0"/>
              </a:rPr>
              <a:t>Tìm kiếm SA</a:t>
            </a:r>
          </a:p>
          <a:p>
            <a:pPr lvl="3"/>
            <a:r>
              <a:rPr lang="en-US" sz="2400" smtClean="0">
                <a:latin typeface="Arial" pitchFamily="34" charset="0"/>
              </a:rPr>
              <a:t>Khi đã nhận được một gói tin chứa AH Header, phía thu sẽ xác định một SA phù hợp với địa chỉ IP đích, AH và SPI (dựa vào 2 cơ sở dữ liệu: SAD &amp; SPD) </a:t>
            </a:r>
          </a:p>
          <a:p>
            <a:pPr lvl="3"/>
            <a:r>
              <a:rPr lang="en-US" sz="2400" smtClean="0">
                <a:latin typeface="Arial" pitchFamily="34" charset="0"/>
              </a:rPr>
              <a:t>Thông tin trong SA cho biết:</a:t>
            </a:r>
          </a:p>
          <a:p>
            <a:pPr lvl="4"/>
            <a:r>
              <a:rPr lang="en-US" sz="2400" smtClean="0">
                <a:latin typeface="Arial" pitchFamily="34" charset="0"/>
              </a:rPr>
              <a:t>Có cần kiểm tra trường Sequence Number(SN) hay không, có cần thêm trường Authentication Data hay không</a:t>
            </a:r>
          </a:p>
          <a:p>
            <a:pPr lvl="4"/>
            <a:r>
              <a:rPr lang="en-US" sz="2400" smtClean="0">
                <a:latin typeface="Arial" pitchFamily="34" charset="0"/>
              </a:rPr>
              <a:t>Các thuật toán và khoá để giải mã ICV. </a:t>
            </a:r>
          </a:p>
          <a:p>
            <a:pPr lvl="3"/>
            <a:r>
              <a:rPr lang="en-US" sz="2400" smtClean="0">
                <a:latin typeface="Arial" pitchFamily="34" charset="0"/>
              </a:rPr>
              <a:t>Nếu không có SA nào phù hợp thì phía thu sẽ loại bỏ gói tin.</a:t>
            </a:r>
          </a:p>
          <a:p>
            <a:pPr>
              <a:spcBef>
                <a:spcPct val="0"/>
              </a:spcBef>
            </a:pPr>
            <a:r>
              <a:rPr lang="en-US" sz="1100" b="1" smtClean="0">
                <a:latin typeface="Arial" pitchFamily="34" charset="0"/>
              </a:rPr>
              <a:t>Lưu ý: </a:t>
            </a:r>
          </a:p>
          <a:p>
            <a:pPr>
              <a:spcBef>
                <a:spcPct val="0"/>
              </a:spcBef>
              <a:buFontTx/>
              <a:buChar char="-"/>
            </a:pPr>
            <a:r>
              <a:rPr lang="en-US" sz="1100" b="1" smtClean="0">
                <a:latin typeface="Arial" pitchFamily="34" charset="0"/>
              </a:rPr>
              <a:t>Mỗi bên liên lạc đều gửi gói tin 1 chiều với một SPI riêng, bên nhận sau khi nhận được gói tin sẽ tìm chính sách SA trong 2 cơ sở dữ liệu phù hợp với gói tin vừa nhận được để: giải mã (băm lại) ICV bằng thuật toán phù hợp để so sánh và kiểm tra xác thực người gửi cũng như tính toàn vẹn gói tin.</a:t>
            </a:r>
          </a:p>
          <a:p>
            <a:pPr>
              <a:spcBef>
                <a:spcPct val="0"/>
              </a:spcBef>
              <a:buFontTx/>
              <a:buChar char="-"/>
            </a:pPr>
            <a:r>
              <a:rPr lang="en-US" sz="1100" b="1" smtClean="0">
                <a:latin typeface="Arial" pitchFamily="34" charset="0"/>
              </a:rPr>
              <a:t>(Ví dụ: A-&gt;B: SPI1 (SA1) dùng SHA1 để băm cùng khóa K1, giao thức IPSec là AH</a:t>
            </a:r>
          </a:p>
          <a:p>
            <a:pPr>
              <a:spcBef>
                <a:spcPct val="0"/>
              </a:spcBef>
              <a:buFontTx/>
              <a:buChar char="-"/>
            </a:pPr>
            <a:r>
              <a:rPr lang="en-US" sz="1100" b="1" smtClean="0">
                <a:latin typeface="Arial" pitchFamily="34" charset="0"/>
              </a:rPr>
              <a:t>B nhận được sẽ nhìn vào CSDL, lấy ra SA1 (ứng với SPI1 vưà nhận được), cùng với giao thức AH, IP đích là B, IP nguồn là A.</a:t>
            </a:r>
          </a:p>
          <a:p>
            <a:pPr>
              <a:spcBef>
                <a:spcPct val="0"/>
              </a:spcBef>
              <a:buFontTx/>
              <a:buChar char="-"/>
            </a:pPr>
            <a:r>
              <a:rPr lang="en-US" sz="1100" b="1" smtClean="0">
                <a:latin typeface="Arial" pitchFamily="34" charset="0"/>
              </a:rPr>
              <a:t>Khi đó B sẽ tính lại giá trị HSHA1(dữ liệu, Ipheader, K1) và so sánh với ICV nhận được</a:t>
            </a:r>
          </a:p>
          <a:p>
            <a:pPr>
              <a:spcBef>
                <a:spcPct val="0"/>
              </a:spcBef>
              <a:buFontTx/>
              <a:buChar char="-"/>
            </a:pPr>
            <a:r>
              <a:rPr lang="en-US" sz="1100" b="1" smtClean="0">
                <a:latin typeface="Arial" pitchFamily="34" charset="0"/>
              </a:rPr>
              <a:t>Nếu trùng nhau thì người gửi đúng là A, và dữ liệu không bị sửa đổi, sai thì không phải</a:t>
            </a:r>
          </a:p>
          <a:p>
            <a:pPr>
              <a:spcBef>
                <a:spcPct val="0"/>
              </a:spcBef>
              <a:buFontTx/>
              <a:buChar char="-"/>
            </a:pPr>
            <a:r>
              <a:rPr lang="en-US" sz="1100" b="1" smtClean="0">
                <a:latin typeface="Arial" pitchFamily="34" charset="0"/>
              </a:rPr>
              <a:t> Khi bên nhận gửi lại một gói tin nó sẽ sử dụng một SPI khác, hay một SA khác</a:t>
            </a:r>
          </a:p>
          <a:p>
            <a:pPr lvl="2"/>
            <a:r>
              <a:rPr lang="en-US" sz="2800" b="1" smtClean="0">
                <a:latin typeface="Arial" pitchFamily="34" charset="0"/>
              </a:rPr>
              <a:t>Kiểm tra SN (Sequence Number):</a:t>
            </a:r>
          </a:p>
          <a:p>
            <a:pPr lvl="3">
              <a:lnSpc>
                <a:spcPct val="120000"/>
              </a:lnSpc>
            </a:pPr>
            <a:r>
              <a:rPr lang="en-US" sz="2600" smtClean="0">
                <a:latin typeface="Arial" pitchFamily="34" charset="0"/>
              </a:rPr>
              <a:t>Nếu bên thu không sử dụng dịch vụ chống lặp thì không cần kiểm tra SN.</a:t>
            </a:r>
          </a:p>
          <a:p>
            <a:pPr lvl="3">
              <a:lnSpc>
                <a:spcPct val="120000"/>
              </a:lnSpc>
            </a:pPr>
            <a:r>
              <a:rPr lang="en-US" sz="2600" smtClean="0">
                <a:latin typeface="Arial" pitchFamily="34" charset="0"/>
              </a:rPr>
              <a:t>Nếu bên thu có sử dụng thì bộ đếm gói thu phải được khởi tạo =0 khi thiết lập SA</a:t>
            </a:r>
          </a:p>
          <a:p>
            <a:pPr lvl="3">
              <a:lnSpc>
                <a:spcPct val="120000"/>
              </a:lnSpc>
            </a:pPr>
            <a:r>
              <a:rPr lang="en-US" sz="2600" smtClean="0">
                <a:latin typeface="Arial" pitchFamily="34" charset="0"/>
              </a:rPr>
              <a:t>Với mỗi gói tin vào khi phía thu tiếp nhận, sẽ kiểm tra gtrị SN có trùng với gói nào trước đó hay không</a:t>
            </a:r>
            <a:r>
              <a:rPr lang="en-US" sz="2400" smtClean="0">
                <a:latin typeface="Arial" pitchFamily="34" charset="0"/>
              </a:rPr>
              <a:t>.</a:t>
            </a:r>
          </a:p>
          <a:p>
            <a:pPr lvl="1"/>
            <a:r>
              <a:rPr lang="en-US" b="1" smtClean="0">
                <a:solidFill>
                  <a:srgbClr val="0000FF"/>
                </a:solidFill>
                <a:latin typeface="Arial" pitchFamily="34" charset="0"/>
              </a:rPr>
              <a:t>Xử lý gói đầu ra:</a:t>
            </a:r>
          </a:p>
          <a:p>
            <a:pPr lvl="2">
              <a:lnSpc>
                <a:spcPct val="120000"/>
              </a:lnSpc>
            </a:pPr>
            <a:r>
              <a:rPr lang="en-US" sz="2800" b="1" smtClean="0">
                <a:latin typeface="Arial" pitchFamily="34" charset="0"/>
              </a:rPr>
              <a:t>Tìm SA</a:t>
            </a:r>
          </a:p>
          <a:p>
            <a:pPr lvl="3">
              <a:lnSpc>
                <a:spcPct val="120000"/>
              </a:lnSpc>
            </a:pPr>
            <a:r>
              <a:rPr lang="en-US" sz="2400" smtClean="0">
                <a:latin typeface="Arial" pitchFamily="34" charset="0"/>
              </a:rPr>
              <a:t>AH được thực hiện trên một gói tin khi đã xác định gói tin đó được liên kết với một SA</a:t>
            </a:r>
          </a:p>
          <a:p>
            <a:pPr lvl="3">
              <a:lnSpc>
                <a:spcPct val="120000"/>
              </a:lnSpc>
            </a:pPr>
            <a:r>
              <a:rPr lang="en-US" sz="2400" smtClean="0">
                <a:latin typeface="Arial" pitchFamily="34" charset="0"/>
              </a:rPr>
              <a:t>Do đó, cần tìm một SA (SPI, IP đích, AH) để gắn với gói tin này.</a:t>
            </a:r>
          </a:p>
          <a:p>
            <a:pPr lvl="3">
              <a:lnSpc>
                <a:spcPct val="120000"/>
              </a:lnSpc>
            </a:pPr>
            <a:r>
              <a:rPr lang="en-US" sz="2400" smtClean="0">
                <a:latin typeface="Arial" pitchFamily="34" charset="0"/>
              </a:rPr>
              <a:t>SA đó sẽ yêu cầu xử lý gói tin (chẳng hạn: dùng hàm băm là SHA1, Khóa =K1, giao thức IPSec là AH,…)</a:t>
            </a:r>
          </a:p>
          <a:p>
            <a:pPr lvl="3">
              <a:lnSpc>
                <a:spcPct val="120000"/>
              </a:lnSpc>
            </a:pPr>
            <a:endParaRPr lang="en-US" sz="2400" smtClean="0">
              <a:latin typeface="Arial" pitchFamily="34" charset="0"/>
            </a:endParaRPr>
          </a:p>
          <a:p>
            <a:pPr lvl="2" algn="just">
              <a:lnSpc>
                <a:spcPct val="120000"/>
              </a:lnSpc>
            </a:pPr>
            <a:r>
              <a:rPr lang="en-US" sz="2800" b="1" smtClean="0">
                <a:latin typeface="Arial" pitchFamily="34" charset="0"/>
              </a:rPr>
              <a:t>Tạo SN (Sequence Number):</a:t>
            </a:r>
          </a:p>
          <a:p>
            <a:pPr lvl="3" algn="just">
              <a:lnSpc>
                <a:spcPct val="120000"/>
              </a:lnSpc>
            </a:pPr>
            <a:r>
              <a:rPr lang="en-US" sz="2400" smtClean="0">
                <a:latin typeface="Arial" pitchFamily="34" charset="0"/>
              </a:rPr>
              <a:t>Bộ đếm phía phát được khởi tạo =0 khi thiết lập SA</a:t>
            </a:r>
          </a:p>
          <a:p>
            <a:pPr lvl="3" algn="just">
              <a:lnSpc>
                <a:spcPct val="120000"/>
              </a:lnSpc>
            </a:pPr>
            <a:r>
              <a:rPr lang="en-US" sz="2400" smtClean="0">
                <a:latin typeface="Arial" pitchFamily="34" charset="0"/>
              </a:rPr>
              <a:t>Khi truyền một gói tin, bộ đếm được tăng lên 1 và chèn giá trị này vào trường SN.</a:t>
            </a:r>
          </a:p>
          <a:p>
            <a:pPr lvl="3" algn="just">
              <a:lnSpc>
                <a:spcPct val="120000"/>
              </a:lnSpc>
            </a:pPr>
            <a:r>
              <a:rPr lang="en-US" sz="2400" smtClean="0">
                <a:latin typeface="Arial" pitchFamily="34" charset="0"/>
              </a:rPr>
              <a:t>Nếu phía phát lựa chọn dịch vụ AntiReplay, nó sẽ kiểm tra để đảm bảo không bị lặp trước khi chèn một giá trị mới vào trường SN.</a:t>
            </a:r>
          </a:p>
          <a:p>
            <a:pPr>
              <a:spcBef>
                <a:spcPct val="0"/>
              </a:spcBef>
              <a:buFontTx/>
              <a:buChar char="-"/>
            </a:pPr>
            <a:endParaRPr lang="en-US" sz="1100" b="1" smtClean="0">
              <a:latin typeface="Arial" pitchFamily="34" charset="0"/>
            </a:endParaRPr>
          </a:p>
          <a:p>
            <a:pPr lvl="2"/>
            <a:r>
              <a:rPr lang="en-US" sz="2800" b="1" smtClean="0">
                <a:latin typeface="Arial" pitchFamily="34" charset="0"/>
              </a:rPr>
              <a:t>Tính ICV</a:t>
            </a:r>
            <a:r>
              <a:rPr lang="en-US" sz="2800" smtClean="0">
                <a:latin typeface="Arial" pitchFamily="34" charset="0"/>
              </a:rPr>
              <a:t>: ICV được tính dựa trên các giá trị sau</a:t>
            </a:r>
          </a:p>
          <a:p>
            <a:pPr lvl="3"/>
            <a:r>
              <a:rPr lang="en-US" sz="2800" smtClean="0">
                <a:latin typeface="Arial" pitchFamily="34" charset="0"/>
              </a:rPr>
              <a:t>Các trường trong tiêu đề IP</a:t>
            </a:r>
          </a:p>
          <a:p>
            <a:pPr lvl="3"/>
            <a:r>
              <a:rPr lang="en-US" sz="2800" smtClean="0">
                <a:latin typeface="Arial" pitchFamily="34" charset="0"/>
              </a:rPr>
              <a:t>Dữ liệu của các giao thức lớp trên./.</a:t>
            </a:r>
          </a:p>
          <a:p>
            <a:pPr lvl="3"/>
            <a:endParaRPr lang="en-US" sz="2800" smtClean="0">
              <a:latin typeface="Arial" pitchFamily="34" charset="0"/>
            </a:endParaRPr>
          </a:p>
          <a:p>
            <a:pPr lvl="2" algn="just"/>
            <a:r>
              <a:rPr lang="en-US" sz="3200" b="1" smtClean="0">
                <a:latin typeface="Arial" pitchFamily="34" charset="0"/>
              </a:rPr>
              <a:t>Padding: </a:t>
            </a:r>
            <a:r>
              <a:rPr lang="en-US" sz="3200" smtClean="0">
                <a:latin typeface="Arial" pitchFamily="34" charset="0"/>
              </a:rPr>
              <a:t>có hai kiểu chèn</a:t>
            </a:r>
          </a:p>
          <a:p>
            <a:pPr lvl="3" algn="just"/>
            <a:r>
              <a:rPr lang="en-US" sz="2800" b="1" smtClean="0">
                <a:latin typeface="Arial" pitchFamily="34" charset="0"/>
              </a:rPr>
              <a:t>Authenticaiton Data: </a:t>
            </a:r>
            <a:r>
              <a:rPr lang="en-US" sz="2800" smtClean="0">
                <a:latin typeface="Arial" pitchFamily="34" charset="0"/>
              </a:rPr>
              <a:t>Nếu đầu ra của HMAC (ICV) là 96 bit thì không cần chèn, nhưng nếu ICV có kích thước khác thì phải chèn thêm dữ liệu vào ICV</a:t>
            </a:r>
            <a:r>
              <a:rPr lang="en-US" smtClean="0">
                <a:latin typeface="Arial" pitchFamily="34" charset="0"/>
              </a:rPr>
              <a:t>.</a:t>
            </a:r>
          </a:p>
          <a:p>
            <a:pPr lvl="3"/>
            <a:r>
              <a:rPr lang="en-US" smtClean="0"/>
              <a:t>HMAC-MD5-96</a:t>
            </a:r>
          </a:p>
          <a:p>
            <a:pPr lvl="3"/>
            <a:r>
              <a:rPr lang="en-US" smtClean="0"/>
              <a:t>HMAC-SHA-1-96</a:t>
            </a:r>
          </a:p>
          <a:p>
            <a:pPr lvl="2"/>
            <a:r>
              <a:rPr lang="en-US" b="1" smtClean="0">
                <a:latin typeface="Arial" pitchFamily="34" charset="0"/>
              </a:rPr>
              <a:t>Padding: </a:t>
            </a:r>
            <a:r>
              <a:rPr lang="en-US" smtClean="0">
                <a:latin typeface="Arial" pitchFamily="34" charset="0"/>
              </a:rPr>
              <a:t>có hai kiểu chèn</a:t>
            </a:r>
          </a:p>
          <a:p>
            <a:pPr lvl="3" algn="just"/>
            <a:r>
              <a:rPr lang="en-US" sz="2400" b="1" smtClean="0">
                <a:latin typeface="Arial" pitchFamily="34" charset="0"/>
              </a:rPr>
              <a:t>Implicit Packet Padding (chèn ngầm định):</a:t>
            </a:r>
            <a:r>
              <a:rPr lang="en-US" sz="2400" smtClean="0">
                <a:latin typeface="Arial" pitchFamily="34" charset="0"/>
              </a:rPr>
              <a:t> </a:t>
            </a:r>
          </a:p>
          <a:p>
            <a:pPr lvl="4" algn="just"/>
            <a:r>
              <a:rPr lang="en-US" sz="2400" smtClean="0">
                <a:latin typeface="Arial" pitchFamily="34" charset="0"/>
              </a:rPr>
              <a:t>Đối với một số thuật toán xác thực, chuỗi byte để tính ICV phải là một số nguyên lần của khối n byte. </a:t>
            </a:r>
          </a:p>
          <a:p>
            <a:pPr lvl="4" algn="just"/>
            <a:r>
              <a:rPr lang="en-US" sz="2400" smtClean="0">
                <a:latin typeface="Arial" pitchFamily="34" charset="0"/>
              </a:rPr>
              <a:t>Nếu độ dài gói IP không thoả mãn điều kiện đó thì Implicit Packet Padding sẽ được thêm vào phía cuối của gói. Các byte này bằng 0 và không được truyền đi cùng gói</a:t>
            </a:r>
            <a:r>
              <a:rPr lang="en-US" sz="2200" smtClean="0">
                <a:latin typeface="Arial" pitchFamily="34" charset="0"/>
              </a:rPr>
              <a:t>.</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70</a:t>
            </a:fld>
            <a:endParaRPr lang="ru-RU"/>
          </a:p>
        </p:txBody>
      </p:sp>
    </p:spTree>
    <p:extLst>
      <p:ext uri="{BB962C8B-B14F-4D97-AF65-F5344CB8AC3E}">
        <p14:creationId xmlns:p14="http://schemas.microsoft.com/office/powerpoint/2010/main" val="862612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71</a:t>
            </a:fld>
            <a:endParaRPr lang="en-US"/>
          </a:p>
        </p:txBody>
      </p:sp>
    </p:spTree>
    <p:extLst>
      <p:ext uri="{BB962C8B-B14F-4D97-AF65-F5344CB8AC3E}">
        <p14:creationId xmlns:p14="http://schemas.microsoft.com/office/powerpoint/2010/main" val="408032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72</a:t>
            </a:fld>
            <a:endParaRPr lang="en-US"/>
          </a:p>
        </p:txBody>
      </p:sp>
    </p:spTree>
    <p:extLst>
      <p:ext uri="{BB962C8B-B14F-4D97-AF65-F5344CB8AC3E}">
        <p14:creationId xmlns:p14="http://schemas.microsoft.com/office/powerpoint/2010/main" val="408032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73</a:t>
            </a:fld>
            <a:endParaRPr lang="en-US"/>
          </a:p>
        </p:txBody>
      </p:sp>
    </p:spTree>
    <p:extLst>
      <p:ext uri="{BB962C8B-B14F-4D97-AF65-F5344CB8AC3E}">
        <p14:creationId xmlns:p14="http://schemas.microsoft.com/office/powerpoint/2010/main" val="408032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Vấn</a:t>
            </a:r>
            <a:r>
              <a:rPr lang="en-US" baseline="0" dirty="0" smtClean="0"/>
              <a:t> </a:t>
            </a:r>
            <a:r>
              <a:rPr lang="en-US" baseline="0" dirty="0" err="1" smtClean="0"/>
              <a:t>đề</a:t>
            </a:r>
            <a:r>
              <a:rPr lang="en-US" baseline="0" dirty="0" smtClean="0"/>
              <a:t> </a:t>
            </a:r>
            <a:r>
              <a:rPr lang="en-US" baseline="0" dirty="0" err="1" smtClean="0"/>
              <a:t>cho</a:t>
            </a:r>
            <a:r>
              <a:rPr lang="en-US" baseline="0" dirty="0" smtClean="0"/>
              <a:t> NAT</a:t>
            </a:r>
            <a:endParaRPr lang="en-US" dirty="0" smtClean="0"/>
          </a:p>
          <a:p>
            <a:r>
              <a:rPr lang="en-US" dirty="0" smtClean="0"/>
              <a:t>http://muhaz.org/have-a-range-of-application-specific-security-mechanisms.html</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80</a:t>
            </a:fld>
            <a:endParaRPr lang="ru-RU"/>
          </a:p>
        </p:txBody>
      </p:sp>
    </p:spTree>
    <p:extLst>
      <p:ext uri="{BB962C8B-B14F-4D97-AF65-F5344CB8AC3E}">
        <p14:creationId xmlns:p14="http://schemas.microsoft.com/office/powerpoint/2010/main" val="85909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79475" rtl="0" eaLnBrk="0" fontAlgn="base" latinLnBrk="0" hangingPunct="0">
              <a:lnSpc>
                <a:spcPct val="100000"/>
              </a:lnSpc>
              <a:spcBef>
                <a:spcPct val="30000"/>
              </a:spcBef>
              <a:spcAft>
                <a:spcPct val="0"/>
              </a:spcAft>
              <a:buClrTx/>
              <a:buSzTx/>
              <a:buFontTx/>
              <a:buNone/>
              <a:tabLst/>
              <a:defRPr/>
            </a:pPr>
            <a:r>
              <a:rPr lang="en-US" smtClean="0"/>
              <a:t>Người dùng không biết cơ sở hạ tầng ở bên dưới kết nối VPN là gì? Là internet, ATM hay Frame Relay</a:t>
            </a:r>
          </a:p>
          <a:p>
            <a:pPr marL="0" marR="0" indent="0" algn="l" defTabSz="879475" rtl="0" eaLnBrk="0" fontAlgn="base" latinLnBrk="0" hangingPunct="0">
              <a:lnSpc>
                <a:spcPct val="100000"/>
              </a:lnSpc>
              <a:spcBef>
                <a:spcPct val="30000"/>
              </a:spcBef>
              <a:spcAft>
                <a:spcPct val="0"/>
              </a:spcAft>
              <a:buClrTx/>
              <a:buSzTx/>
              <a:buFontTx/>
              <a:buNone/>
              <a:tabLst/>
              <a:defRPr/>
            </a:pPr>
            <a:endParaRPr lang="vi-VN" smtClean="0"/>
          </a:p>
          <a:p>
            <a:r>
              <a:rPr lang="en-US" smtClean="0"/>
              <a:t>Riêng</a:t>
            </a:r>
            <a:r>
              <a:rPr lang="en-US" baseline="0" smtClean="0"/>
              <a:t> biệt của lưu lượng dữ liệu: tức là dữ liệu này chỉ được gửi giữa A và B là 2 người nằm trong mạng VPN, tùy thuộc vào đ/c người gửi và nhận của gói tin.</a:t>
            </a:r>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386334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smtClean="0"/>
              <a:t>https://learningnetwork.cisco.com/thread/112183#622054</a:t>
            </a: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9</a:t>
            </a:fld>
            <a:endParaRPr lang="en-US"/>
          </a:p>
        </p:txBody>
      </p:sp>
    </p:spTree>
    <p:extLst>
      <p:ext uri="{BB962C8B-B14F-4D97-AF65-F5344CB8AC3E}">
        <p14:creationId xmlns:p14="http://schemas.microsoft.com/office/powerpoint/2010/main" val="4289062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smtClean="0"/>
              <a:t>https://learningnetwork.cisco.com/thread/112183#622054</a:t>
            </a:r>
          </a:p>
          <a:p>
            <a:pPr marL="171450" indent="-171450">
              <a:buFont typeface="Wingdings" pitchFamily="2" charset="2"/>
              <a:buChar char="§"/>
            </a:pPr>
            <a:r>
              <a:rPr lang="en-US" sz="1200" b="0" i="0" kern="1200" smtClean="0">
                <a:solidFill>
                  <a:schemeClr val="tx1"/>
                </a:solidFill>
                <a:effectLst/>
                <a:latin typeface="+mn-lt"/>
                <a:ea typeface="+mn-ea"/>
                <a:cs typeface="+mn-cs"/>
              </a:rPr>
              <a:t>MPLS</a:t>
            </a:r>
            <a:r>
              <a:rPr lang="en-US" sz="1200" b="0" i="0" kern="1200" baseline="0" smtClean="0">
                <a:solidFill>
                  <a:schemeClr val="tx1"/>
                </a:solidFill>
                <a:effectLst/>
                <a:latin typeface="+mn-lt"/>
                <a:ea typeface="+mn-ea"/>
                <a:cs typeface="+mn-cs"/>
              </a:rPr>
              <a:t> -  </a:t>
            </a:r>
            <a:r>
              <a:rPr lang="vi-VN" sz="1200" b="0" i="0" kern="1200" smtClean="0">
                <a:solidFill>
                  <a:schemeClr val="tx1"/>
                </a:solidFill>
                <a:effectLst/>
                <a:latin typeface="+mn-lt"/>
                <a:ea typeface="+mn-ea"/>
                <a:cs typeface="+mn-cs"/>
              </a:rPr>
              <a:t>Multi-Protocol Label Switching (chuyển mạch nhãn đa giao thức).</a:t>
            </a: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10</a:t>
            </a:fld>
            <a:endParaRPr lang="en-US"/>
          </a:p>
        </p:txBody>
      </p:sp>
    </p:spTree>
    <p:extLst>
      <p:ext uri="{BB962C8B-B14F-4D97-AF65-F5344CB8AC3E}">
        <p14:creationId xmlns:p14="http://schemas.microsoft.com/office/powerpoint/2010/main" val="3124445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r>
              <a:rPr lang="en-US" sz="2600" b="1" dirty="0" smtClean="0">
                <a:solidFill>
                  <a:srgbClr val="0000FF"/>
                </a:solidFill>
                <a:latin typeface="Times New Roman" pitchFamily="18" charset="0"/>
                <a:cs typeface="Times New Roman" pitchFamily="18" charset="0"/>
              </a:rPr>
              <a:t>Trusted VPN: </a:t>
            </a:r>
          </a:p>
          <a:p>
            <a:pPr marL="365760" lvl="1" indent="0" algn="just">
              <a:buNone/>
            </a:pPr>
            <a:r>
              <a:rPr lang="en-US" sz="2400" b="1" dirty="0" smtClean="0">
                <a:solidFill>
                  <a:srgbClr val="0000FF"/>
                </a:solidFill>
                <a:latin typeface="Times New Roman" pitchFamily="18" charset="0"/>
                <a:cs typeface="Times New Roman" pitchFamily="18" charset="0"/>
              </a:rPr>
              <a:t>	+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thuê</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ISP </a:t>
            </a:r>
            <a:r>
              <a:rPr lang="en-US" sz="2400" dirty="0" err="1" smtClean="0">
                <a:latin typeface="Times New Roman" pitchFamily="18" charset="0"/>
                <a:cs typeface="Times New Roman" pitchFamily="18" charset="0"/>
              </a:rPr>
              <a:t>viễn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a:t>
            </a:r>
          </a:p>
          <a:p>
            <a:pPr marL="365760" lvl="1" indent="0" algn="just">
              <a:buNone/>
            </a:pPr>
            <a:r>
              <a:rPr lang="en-US" sz="2400" dirty="0" smtClean="0">
                <a:latin typeface="Times New Roman" pitchFamily="18" charset="0"/>
                <a:cs typeface="Times New Roman" pitchFamily="18" charset="0"/>
              </a:rPr>
              <a:t>	+ Trusted VPN </a:t>
            </a:r>
            <a:r>
              <a:rPr lang="en-US" sz="2400" dirty="0" err="1" smtClean="0">
                <a:latin typeface="Times New Roman" pitchFamily="18" charset="0"/>
                <a:cs typeface="Times New Roman" pitchFamily="18" charset="0"/>
              </a:rPr>
              <a:t>duy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vẹn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hàng</a:t>
            </a:r>
            <a:r>
              <a:rPr lang="en-US" sz="2400" dirty="0" smtClean="0">
                <a:latin typeface="Times New Roman" pitchFamily="18" charset="0"/>
                <a:cs typeface="Times New Roman" pitchFamily="18" charset="0"/>
              </a:rPr>
              <a:t>.</a:t>
            </a:r>
          </a:p>
          <a:p>
            <a:pPr marL="365760" lvl="1" indent="0" algn="just">
              <a:buNone/>
            </a:pPr>
            <a:r>
              <a:rPr lang="en-US" sz="2400" dirty="0" smtClean="0">
                <a:latin typeface="Times New Roman" pitchFamily="18" charset="0"/>
                <a:cs typeface="Times New Roman" pitchFamily="18" charset="0"/>
              </a:rPr>
              <a:t>	+ Trusted VPN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đảm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bảo</a:t>
            </a:r>
            <a:r>
              <a:rPr lang="en-US" sz="2400" dirty="0" smtClean="0">
                <a:latin typeface="Times New Roman" pitchFamily="18" charset="0"/>
                <a:cs typeface="Times New Roman" pitchFamily="18" charset="0"/>
              </a:rPr>
              <a:t> an </a:t>
            </a:r>
            <a:r>
              <a:rPr lang="en-US" sz="2400" dirty="0" err="1" smtClean="0">
                <a:latin typeface="Times New Roman" pitchFamily="18" charset="0"/>
                <a:cs typeface="Times New Roman" pitchFamily="18" charset="0"/>
              </a:rPr>
              <a:t>ninh</a:t>
            </a:r>
            <a:r>
              <a:rPr lang="en-US" sz="2400" dirty="0" smtClean="0">
                <a:latin typeface="Times New Roman" pitchFamily="18" charset="0"/>
                <a:cs typeface="Times New Roman" pitchFamily="18" charset="0"/>
              </a:rPr>
              <a:t> an </a:t>
            </a:r>
            <a:r>
              <a:rPr lang="en-US" sz="2400" dirty="0" err="1" smtClean="0">
                <a:latin typeface="Times New Roman" pitchFamily="18" charset="0"/>
                <a:cs typeface="Times New Roman" pitchFamily="18" charset="0"/>
              </a:rPr>
              <a:t>toàn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hàng</a:t>
            </a:r>
            <a:r>
              <a:rPr lang="en-US" sz="2400" dirty="0" smtClean="0">
                <a:latin typeface="Times New Roman" pitchFamily="18" charset="0"/>
                <a:cs typeface="Times New Roman" pitchFamily="18" charset="0"/>
              </a:rPr>
              <a:t>.</a:t>
            </a:r>
          </a:p>
          <a:p>
            <a:pPr lvl="1" algn="just">
              <a:lnSpc>
                <a:spcPct val="120000"/>
              </a:lnSpc>
              <a:spcBef>
                <a:spcPts val="0"/>
              </a:spcBef>
            </a:pPr>
            <a:r>
              <a:rPr lang="en-US" sz="2800" b="1" dirty="0" smtClean="0">
                <a:solidFill>
                  <a:srgbClr val="0000FF"/>
                </a:solidFill>
                <a:latin typeface="Times New Roman" pitchFamily="18" charset="0"/>
                <a:cs typeface="Times New Roman" pitchFamily="18" charset="0"/>
              </a:rPr>
              <a:t>Secure VPN </a:t>
            </a:r>
            <a:r>
              <a:rPr lang="en-US" sz="2600" b="1" dirty="0" smtClean="0">
                <a:solidFill>
                  <a:srgbClr val="0000FF"/>
                </a:solidFill>
                <a:latin typeface="Times New Roman" pitchFamily="18" charset="0"/>
                <a:cs typeface="Times New Roman" pitchFamily="18" charset="0"/>
              </a:rPr>
              <a:t>: </a:t>
            </a:r>
          </a:p>
          <a:p>
            <a:pPr marL="365760" lvl="1" indent="0" algn="just">
              <a:lnSpc>
                <a:spcPct val="120000"/>
              </a:lnSpc>
              <a:spcBef>
                <a:spcPts val="0"/>
              </a:spcBef>
              <a:buNone/>
            </a:pPr>
            <a:r>
              <a:rPr lang="en-US" sz="2400" b="1" dirty="0" smtClean="0">
                <a:solidFill>
                  <a:srgbClr val="0000FF"/>
                </a:solidFill>
                <a:latin typeface="Times New Roman" pitchFamily="18" charset="0"/>
                <a:cs typeface="Times New Roman" pitchFamily="18" charset="0"/>
              </a:rPr>
              <a:t>	+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riêng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solidFill>
                  <a:srgbClr val="0000CC"/>
                </a:solidFill>
                <a:latin typeface="Times New Roman" pitchFamily="18" charset="0"/>
                <a:cs typeface="Times New Roman" pitchFamily="18" charset="0"/>
              </a:rPr>
              <a:t>mật</a:t>
            </a:r>
            <a:r>
              <a:rPr lang="en-US" sz="2400" dirty="0" smtClean="0">
                <a:solidFill>
                  <a:srgbClr val="0000CC"/>
                </a:solidFill>
                <a:latin typeface="Times New Roman" pitchFamily="18" charset="0"/>
                <a:cs typeface="Times New Roman" pitchFamily="18" charset="0"/>
              </a:rPr>
              <a:t> </a:t>
            </a:r>
            <a:r>
              <a:rPr lang="en-US" sz="2400" dirty="0" err="1" smtClean="0">
                <a:solidFill>
                  <a:srgbClr val="0000CC"/>
                </a:solidFill>
                <a:latin typeface="Times New Roman" pitchFamily="18" charset="0"/>
                <a:cs typeface="Times New Roman" pitchFamily="18" charset="0"/>
              </a:rPr>
              <a:t>mã</a:t>
            </a:r>
            <a:r>
              <a:rPr lang="en-US" sz="2400" dirty="0" smtClean="0">
                <a:solidFill>
                  <a:srgbClr val="0000CC"/>
                </a:solidFill>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mật</a:t>
            </a:r>
            <a:r>
              <a:rPr lang="en-US" sz="2400" dirty="0" smtClean="0">
                <a:latin typeface="Times New Roman" pitchFamily="18" charset="0"/>
                <a:cs typeface="Times New Roman" pitchFamily="18" charset="0"/>
              </a:rPr>
              <a:t> (</a:t>
            </a:r>
            <a:r>
              <a:rPr lang="en-US" sz="2400" dirty="0" err="1" smtClean="0">
                <a:solidFill>
                  <a:srgbClr val="0000CC"/>
                </a:solidFill>
                <a:latin typeface="Times New Roman" pitchFamily="18" charset="0"/>
                <a:cs typeface="Times New Roman" pitchFamily="18" charset="0"/>
              </a:rPr>
              <a:t>mã</a:t>
            </a:r>
            <a:r>
              <a:rPr lang="en-US" sz="2400" dirty="0" smtClean="0">
                <a:solidFill>
                  <a:srgbClr val="0000CC"/>
                </a:solidFill>
                <a:latin typeface="Times New Roman" pitchFamily="18" charset="0"/>
                <a:cs typeface="Times New Roman" pitchFamily="18" charset="0"/>
              </a:rPr>
              <a:t> </a:t>
            </a:r>
            <a:r>
              <a:rPr lang="en-US" sz="2400" dirty="0" err="1" smtClean="0">
                <a:solidFill>
                  <a:srgbClr val="0000CC"/>
                </a:solidFill>
                <a:latin typeface="Times New Roman" pitchFamily="18" charset="0"/>
                <a:cs typeface="Times New Roman" pitchFamily="18" charset="0"/>
              </a:rPr>
              <a:t>hóa</a:t>
            </a:r>
            <a:r>
              <a:rPr lang="en-US" sz="2400" dirty="0" smtClean="0">
                <a:solidFill>
                  <a:srgbClr val="0000CC"/>
                </a:solidFill>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solidFill>
                  <a:srgbClr val="0000CC"/>
                </a:solidFill>
                <a:latin typeface="Times New Roman" pitchFamily="18" charset="0"/>
                <a:cs typeface="Times New Roman" pitchFamily="18" charset="0"/>
              </a:rPr>
              <a:t>xác</a:t>
            </a:r>
            <a:r>
              <a:rPr lang="en-US" sz="2400" dirty="0" smtClean="0">
                <a:solidFill>
                  <a:srgbClr val="0000CC"/>
                </a:solidFill>
                <a:latin typeface="Times New Roman" pitchFamily="18" charset="0"/>
                <a:cs typeface="Times New Roman" pitchFamily="18" charset="0"/>
              </a:rPr>
              <a:t> </a:t>
            </a:r>
            <a:r>
              <a:rPr lang="en-US" sz="2400" dirty="0" err="1" smtClean="0">
                <a:solidFill>
                  <a:srgbClr val="0000CC"/>
                </a:solidFill>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r>
              <a:rPr lang="en-US" sz="2400" dirty="0" smtClean="0">
                <a:latin typeface="Times New Roman" pitchFamily="18" charset="0"/>
                <a:cs typeface="Times New Roman" pitchFamily="18" charset="0"/>
              </a:rPr>
              <a:t>. </a:t>
            </a:r>
          </a:p>
          <a:p>
            <a:pPr marL="365760" lvl="1" indent="0" algn="just">
              <a:lnSpc>
                <a:spcPct val="120000"/>
              </a:lnSpc>
              <a:spcBef>
                <a:spcPts val="0"/>
              </a:spcBef>
              <a:buNone/>
            </a:pP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Dữ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r>
              <a:rPr lang="en-US" sz="2400" dirty="0" smtClean="0">
                <a:latin typeface="Times New Roman" pitchFamily="18" charset="0"/>
                <a:cs typeface="Times New Roman" pitchFamily="18" charset="0"/>
              </a:rPr>
              <a:t> ở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hóa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rồi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Internet)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truyền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phía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a:t>
            </a:r>
            <a:r>
              <a:rPr lang="en-US" sz="2400" dirty="0" smtClean="0">
                <a:latin typeface="Times New Roman" pitchFamily="18" charset="0"/>
                <a:cs typeface="Times New Roman" pitchFamily="18" charset="0"/>
              </a:rPr>
              <a:t>. </a:t>
            </a:r>
          </a:p>
          <a:p>
            <a:pPr eaLnBrk="1" hangingPunct="1"/>
            <a:r>
              <a:rPr lang="en-US" dirty="0" err="1" smtClean="0"/>
              <a:t>Ngoài</a:t>
            </a:r>
            <a:r>
              <a:rPr lang="en-US" dirty="0" smtClean="0"/>
              <a:t> </a:t>
            </a:r>
            <a:r>
              <a:rPr lang="en-US" dirty="0" err="1" smtClean="0"/>
              <a:t>ra</a:t>
            </a:r>
            <a:r>
              <a:rPr lang="en-US" dirty="0" smtClean="0"/>
              <a:t> </a:t>
            </a:r>
            <a:r>
              <a:rPr lang="en-US" dirty="0" err="1" smtClean="0"/>
              <a:t>còn</a:t>
            </a:r>
            <a:r>
              <a:rPr lang="en-US" dirty="0" smtClean="0"/>
              <a:t> </a:t>
            </a:r>
            <a:r>
              <a:rPr lang="en-US" dirty="0" err="1" smtClean="0"/>
              <a:t>có</a:t>
            </a:r>
            <a:r>
              <a:rPr lang="en-US" dirty="0" smtClean="0"/>
              <a:t> 2 </a:t>
            </a:r>
            <a:r>
              <a:rPr lang="en-US" dirty="0" err="1" smtClean="0"/>
              <a:t>loại</a:t>
            </a:r>
            <a:r>
              <a:rPr lang="en-US" dirty="0" smtClean="0"/>
              <a:t> VPN </a:t>
            </a:r>
            <a:r>
              <a:rPr lang="en-US" dirty="0" err="1" smtClean="0"/>
              <a:t>khác</a:t>
            </a:r>
            <a:r>
              <a:rPr lang="en-US" dirty="0" smtClean="0"/>
              <a:t>:</a:t>
            </a:r>
          </a:p>
          <a:p>
            <a:pPr marL="751717" lvl="1" indent="-289122"/>
            <a:r>
              <a:rPr lang="en-US" dirty="0" smtClean="0"/>
              <a:t>Hybrid VPN</a:t>
            </a:r>
          </a:p>
          <a:p>
            <a:pPr marL="751717" lvl="1" indent="-289122"/>
            <a:r>
              <a:rPr lang="en-US" dirty="0" smtClean="0"/>
              <a:t>Provider-provisioned VPN</a:t>
            </a:r>
          </a:p>
          <a:p>
            <a:pPr marL="365760" lvl="1" indent="0" algn="just">
              <a:lnSpc>
                <a:spcPct val="120000"/>
              </a:lnSpc>
              <a:spcBef>
                <a:spcPts val="0"/>
              </a:spcBef>
              <a:buNone/>
            </a:pPr>
            <a:endParaRPr lang="en-US" sz="2400" dirty="0" smtClean="0">
              <a:latin typeface="Times New Roman" pitchFamily="18" charset="0"/>
              <a:cs typeface="Times New Roman" pitchFamily="18" charset="0"/>
            </a:endParaRPr>
          </a:p>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kern="1200" dirty="0" err="1" smtClean="0">
                <a:solidFill>
                  <a:schemeClr val="tx1"/>
                </a:solidFill>
                <a:effectLst/>
                <a:latin typeface="Book Antiqua" pitchFamily="18" charset="0"/>
                <a:ea typeface="+mn-ea"/>
                <a:cs typeface="+mn-cs"/>
              </a:rPr>
              <a:t>Các</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thành</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phần</a:t>
            </a:r>
            <a:r>
              <a:rPr lang="en-US" sz="1200" kern="1200" dirty="0" smtClean="0">
                <a:solidFill>
                  <a:schemeClr val="tx1"/>
                </a:solidFill>
                <a:effectLst/>
                <a:latin typeface="Book Antiqua" pitchFamily="18" charset="0"/>
                <a:ea typeface="+mn-ea"/>
                <a:cs typeface="+mn-cs"/>
              </a:rPr>
              <a:t> an </a:t>
            </a:r>
            <a:r>
              <a:rPr lang="en-US" sz="1200" kern="1200" dirty="0" err="1" smtClean="0">
                <a:solidFill>
                  <a:schemeClr val="tx1"/>
                </a:solidFill>
                <a:effectLst/>
                <a:latin typeface="Book Antiqua" pitchFamily="18" charset="0"/>
                <a:ea typeface="+mn-ea"/>
                <a:cs typeface="+mn-cs"/>
              </a:rPr>
              <a:t>toàn</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của</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một</a:t>
            </a:r>
            <a:r>
              <a:rPr lang="en-US" sz="1200" kern="1200" dirty="0" smtClean="0">
                <a:solidFill>
                  <a:schemeClr val="tx1"/>
                </a:solidFill>
                <a:effectLst/>
                <a:latin typeface="Book Antiqua" pitchFamily="18" charset="0"/>
                <a:ea typeface="+mn-ea"/>
                <a:cs typeface="+mn-cs"/>
              </a:rPr>
              <a:t> hybrid VPN </a:t>
            </a:r>
            <a:r>
              <a:rPr lang="en-US" sz="1200" kern="1200" dirty="0" err="1" smtClean="0">
                <a:solidFill>
                  <a:schemeClr val="tx1"/>
                </a:solidFill>
                <a:effectLst/>
                <a:latin typeface="Book Antiqua" pitchFamily="18" charset="0"/>
                <a:ea typeface="+mn-ea"/>
                <a:cs typeface="+mn-cs"/>
              </a:rPr>
              <a:t>có</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thể</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được</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kiểm</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soát</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bởi</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các</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khách</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hàng</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hoặc</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bởi</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các</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nhà</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cung</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cấp</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dịch</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vụ</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cùng</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cung</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cấp</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một</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phần</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đáng</a:t>
            </a:r>
            <a:r>
              <a:rPr lang="en-US" sz="1200" kern="1200" dirty="0" smtClean="0">
                <a:solidFill>
                  <a:schemeClr val="tx1"/>
                </a:solidFill>
                <a:effectLst/>
                <a:latin typeface="Book Antiqua" pitchFamily="18" charset="0"/>
                <a:ea typeface="+mn-ea"/>
                <a:cs typeface="+mn-cs"/>
              </a:rPr>
              <a:t> tin </a:t>
            </a:r>
            <a:r>
              <a:rPr lang="en-US" sz="1200" kern="1200" dirty="0" err="1" smtClean="0">
                <a:solidFill>
                  <a:schemeClr val="tx1"/>
                </a:solidFill>
                <a:effectLst/>
                <a:latin typeface="Book Antiqua" pitchFamily="18" charset="0"/>
                <a:ea typeface="+mn-ea"/>
                <a:cs typeface="+mn-cs"/>
              </a:rPr>
              <a:t>cậy</a:t>
            </a:r>
            <a:r>
              <a:rPr lang="en-US" sz="1200" kern="1200" dirty="0" smtClean="0">
                <a:solidFill>
                  <a:schemeClr val="tx1"/>
                </a:solidFill>
                <a:effectLst/>
                <a:latin typeface="Book Antiqua" pitchFamily="18" charset="0"/>
                <a:ea typeface="+mn-ea"/>
                <a:cs typeface="+mn-cs"/>
              </a:rPr>
              <a:t> </a:t>
            </a:r>
            <a:r>
              <a:rPr lang="en-US" sz="1200" kern="1200" dirty="0" err="1" smtClean="0">
                <a:solidFill>
                  <a:schemeClr val="tx1"/>
                </a:solidFill>
                <a:effectLst/>
                <a:latin typeface="Book Antiqua" pitchFamily="18" charset="0"/>
                <a:ea typeface="+mn-ea"/>
                <a:cs typeface="+mn-cs"/>
              </a:rPr>
              <a:t>của</a:t>
            </a:r>
            <a:r>
              <a:rPr lang="en-US" sz="1200" kern="1200" dirty="0" smtClean="0">
                <a:solidFill>
                  <a:schemeClr val="tx1"/>
                </a:solidFill>
                <a:effectLst/>
                <a:latin typeface="Book Antiqua" pitchFamily="18" charset="0"/>
                <a:ea typeface="+mn-ea"/>
                <a:cs typeface="+mn-cs"/>
              </a:rPr>
              <a:t> Hybrid VPN.  </a:t>
            </a:r>
          </a:p>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11</a:t>
            </a:fld>
            <a:endParaRPr lang="en-US"/>
          </a:p>
        </p:txBody>
      </p:sp>
    </p:spTree>
    <p:extLst>
      <p:ext uri="{BB962C8B-B14F-4D97-AF65-F5344CB8AC3E}">
        <p14:creationId xmlns:p14="http://schemas.microsoft.com/office/powerpoint/2010/main" val="314186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4/22/2020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extLst>
      <p:ext uri="{BB962C8B-B14F-4D97-AF65-F5344CB8AC3E}">
        <p14:creationId xmlns:p14="http://schemas.microsoft.com/office/powerpoint/2010/main" val="3367594351"/>
      </p:ext>
    </p:extLst>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 id="2147483670" r:id="rId19"/>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slides/_rels/slide1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18.wmf"/><Relationship Id="rId9" Type="http://schemas.openxmlformats.org/officeDocument/2006/relationships/image" Target="../media/image20.wmf"/></Relationships>
</file>

<file path=ppt/slides/_rels/slide1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7.wmf"/><Relationship Id="rId7" Type="http://schemas.openxmlformats.org/officeDocument/2006/relationships/image" Target="../media/image11.wmf"/><Relationship Id="rId12" Type="http://schemas.openxmlformats.org/officeDocument/2006/relationships/image" Target="../media/image19.wmf"/><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0.wmf"/><Relationship Id="rId11" Type="http://schemas.openxmlformats.org/officeDocument/2006/relationships/image" Target="../media/image20.wmf"/><Relationship Id="rId5" Type="http://schemas.openxmlformats.org/officeDocument/2006/relationships/image" Target="../media/image18.wmf"/><Relationship Id="rId10" Type="http://schemas.openxmlformats.org/officeDocument/2006/relationships/image" Target="../media/image16.wmf"/><Relationship Id="rId4" Type="http://schemas.openxmlformats.org/officeDocument/2006/relationships/image" Target="../media/image21.wmf"/><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0.w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0.wmf"/></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1.xml"/><Relationship Id="rId1" Type="http://schemas.openxmlformats.org/officeDocument/2006/relationships/slideLayout" Target="../slideLayouts/slideLayout1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image" Target="../media/image45.jfif"/><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smtClean="0"/>
              <a:t>Bài </a:t>
            </a:r>
            <a:r>
              <a:rPr lang="en-US" smtClean="0"/>
              <a:t>4.1</a:t>
            </a:r>
            <a:r>
              <a:rPr lang="vi-VN" smtClean="0"/>
              <a:t>. </a:t>
            </a:r>
            <a:r>
              <a:rPr lang="en-US" smtClean="0"/>
              <a:t>Giới thiệu về VPN</a:t>
            </a:r>
            <a:endParaRPr lang="vi-VN" dirty="0" smtClean="0"/>
          </a:p>
        </p:txBody>
      </p:sp>
      <p:sp>
        <p:nvSpPr>
          <p:cNvPr id="4" name="TextBox 3"/>
          <p:cNvSpPr txBox="1"/>
          <p:nvPr/>
        </p:nvSpPr>
        <p:spPr>
          <a:xfrm>
            <a:off x="-228600" y="76200"/>
            <a:ext cx="5257800" cy="1200329"/>
          </a:xfrm>
          <a:prstGeom prst="rect">
            <a:avLst/>
          </a:prstGeom>
          <a:noFill/>
        </p:spPr>
        <p:txBody>
          <a:bodyPr wrap="square" rtlCol="0">
            <a:spAutoFit/>
          </a:bodyPr>
          <a:lstStyle/>
          <a:p>
            <a:pPr algn="ctr"/>
            <a:r>
              <a:rPr lang="en-US" sz="2400" b="1" dirty="0" err="1" smtClean="0">
                <a:latin typeface="Arial" pitchFamily="34" charset="0"/>
                <a:cs typeface="Arial" pitchFamily="34" charset="0"/>
              </a:rPr>
              <a:t>HỌC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VIỆN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KỸ</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THUẬT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MÃ</a:t>
            </a:r>
            <a:endParaRPr lang="en-US" sz="2400" b="1" dirty="0" smtClean="0">
              <a:latin typeface="Arial" pitchFamily="34" charset="0"/>
              <a:cs typeface="Arial" pitchFamily="34" charset="0"/>
            </a:endParaRPr>
          </a:p>
          <a:p>
            <a:pPr algn="ctr"/>
            <a:r>
              <a:rPr lang="en-US" sz="2400" b="1" dirty="0" err="1" smtClean="0">
                <a:latin typeface="Arial" pitchFamily="34" charset="0"/>
                <a:cs typeface="Arial" pitchFamily="34" charset="0"/>
              </a:rPr>
              <a:t>KHOA</a:t>
            </a:r>
            <a:r>
              <a:rPr lang="en-US" sz="2400" b="1" dirty="0" smtClean="0">
                <a:latin typeface="Arial" pitchFamily="34" charset="0"/>
                <a:cs typeface="Arial" pitchFamily="34" charset="0"/>
              </a:rPr>
              <a:t> AN </a:t>
            </a:r>
            <a:r>
              <a:rPr lang="en-US" sz="2400" b="1" dirty="0" err="1" smtClean="0">
                <a:latin typeface="Arial" pitchFamily="34" charset="0"/>
                <a:cs typeface="Arial" pitchFamily="34" charset="0"/>
              </a:rPr>
              <a:t>TOÀN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THÔNG</a:t>
            </a:r>
            <a:r>
              <a:rPr lang="en-US" sz="2400" b="1" dirty="0" smtClean="0">
                <a:latin typeface="Arial" pitchFamily="34" charset="0"/>
                <a:cs typeface="Arial" pitchFamily="34" charset="0"/>
              </a:rPr>
              <a:t> TIN</a:t>
            </a:r>
          </a:p>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Mạng riêng ảo</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10</a:t>
            </a:fld>
            <a:endParaRPr lang="ru-RU" dirty="0"/>
          </a:p>
        </p:txBody>
      </p:sp>
      <p:sp>
        <p:nvSpPr>
          <p:cNvPr id="5" name="Content Placeholder 4"/>
          <p:cNvSpPr>
            <a:spLocks noGrp="1"/>
          </p:cNvSpPr>
          <p:nvPr>
            <p:ph sz="quarter" idx="13"/>
          </p:nvPr>
        </p:nvSpPr>
        <p:spPr/>
        <p:txBody>
          <a:bodyPr/>
          <a:lstStyle/>
          <a:p>
            <a:pPr>
              <a:buFont typeface="Wingdings" panose="05000000000000000000" pitchFamily="2" charset="2"/>
              <a:buChar char="q"/>
            </a:pPr>
            <a:r>
              <a:rPr lang="vi-VN" b="1" smtClean="0"/>
              <a:t>Ví dụ</a:t>
            </a:r>
          </a:p>
          <a:p>
            <a:pPr lvl="1">
              <a:buFont typeface="Arial" panose="020B0604020202020204" pitchFamily="34" charset="0"/>
              <a:buChar char="•"/>
            </a:pPr>
            <a:r>
              <a:rPr lang="vi-VN" smtClean="0"/>
              <a:t>Mạng VLAN</a:t>
            </a:r>
          </a:p>
          <a:p>
            <a:pPr lvl="1">
              <a:buFont typeface="Arial" panose="020B0604020202020204" pitchFamily="34" charset="0"/>
              <a:buChar char="•"/>
            </a:pPr>
            <a:r>
              <a:rPr lang="vi-VN" smtClean="0"/>
              <a:t>Mạng sử dụng đường leased line</a:t>
            </a:r>
          </a:p>
          <a:p>
            <a:pPr lvl="1">
              <a:buFont typeface="Arial" panose="020B0604020202020204" pitchFamily="34" charset="0"/>
              <a:buChar char="•"/>
            </a:pPr>
            <a:r>
              <a:rPr lang="vi-VN" smtClean="0"/>
              <a:t>Mạng MPLS VPN</a:t>
            </a:r>
          </a:p>
          <a:p>
            <a:pPr lvl="1">
              <a:buFont typeface="Arial" panose="020B0604020202020204" pitchFamily="34" charset="0"/>
              <a:buChar char="•"/>
            </a:pPr>
            <a:r>
              <a:rPr lang="vi-VN" smtClean="0"/>
              <a:t>Mạng IPsec VPN, SSL VPN...</a:t>
            </a:r>
            <a:endParaRPr lang="en-US"/>
          </a:p>
        </p:txBody>
      </p:sp>
      <p:sp>
        <p:nvSpPr>
          <p:cNvPr id="6" name="Rounded Rectangle 5"/>
          <p:cNvSpPr/>
          <p:nvPr/>
        </p:nvSpPr>
        <p:spPr>
          <a:xfrm>
            <a:off x="304800" y="4038600"/>
            <a:ext cx="8534400" cy="219551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457200" indent="-457200">
              <a:spcBef>
                <a:spcPts val="600"/>
              </a:spcBef>
              <a:spcAft>
                <a:spcPts val="600"/>
              </a:spcAft>
              <a:buFont typeface="Arial" panose="020B0604020202020204" pitchFamily="34" charset="0"/>
              <a:buChar char="•"/>
            </a:pPr>
            <a:r>
              <a:rPr lang="vi-VN" sz="2800" smtClean="0"/>
              <a:t>VPN là bất kỳ công nghệ nào mà cho phép </a:t>
            </a:r>
            <a:r>
              <a:rPr lang="vi-VN" sz="2800" b="1" smtClean="0">
                <a:solidFill>
                  <a:srgbClr val="FFFF00"/>
                </a:solidFill>
              </a:rPr>
              <a:t>cô lập lưu lượng </a:t>
            </a:r>
            <a:r>
              <a:rPr lang="vi-VN" sz="2800" smtClean="0"/>
              <a:t>của một chủ thể qua một cơ sở hạ tầng mạng dùng chung.</a:t>
            </a:r>
          </a:p>
          <a:p>
            <a:pPr marL="457200" indent="-457200">
              <a:spcBef>
                <a:spcPts val="600"/>
              </a:spcBef>
              <a:spcAft>
                <a:spcPts val="600"/>
              </a:spcAft>
              <a:buFont typeface="Arial" panose="020B0604020202020204" pitchFamily="34" charset="0"/>
              <a:buChar char="•"/>
            </a:pPr>
            <a:r>
              <a:rPr lang="vi-VN" sz="2800" smtClean="0"/>
              <a:t>VPN có thể sử dụng </a:t>
            </a:r>
            <a:r>
              <a:rPr lang="vi-VN" sz="2800" smtClean="0">
                <a:solidFill>
                  <a:srgbClr val="FFFF00"/>
                </a:solidFill>
              </a:rPr>
              <a:t>mật mã hoặc không</a:t>
            </a:r>
            <a:r>
              <a:rPr lang="vi-VN" sz="2800" smtClean="0"/>
              <a:t>.</a:t>
            </a:r>
            <a:endParaRPr lang="en-US" sz="2800"/>
          </a:p>
        </p:txBody>
      </p:sp>
    </p:spTree>
    <p:extLst>
      <p:ext uri="{BB962C8B-B14F-4D97-AF65-F5344CB8AC3E}">
        <p14:creationId xmlns:p14="http://schemas.microsoft.com/office/powerpoint/2010/main" val="15210654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Mạng riêng ảo: Phân loại</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11</a:t>
            </a:fld>
            <a:endParaRPr lang="ru-RU" dirty="0"/>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1735707231"/>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10121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VPN truy cập từ </a:t>
            </a:r>
            <a:r>
              <a:rPr lang="en-US" smtClean="0"/>
              <a:t>xa</a:t>
            </a:r>
            <a:r>
              <a:rPr lang="vi-VN"/>
              <a:t> (Remote Access VPN)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a:p>
        </p:txBody>
      </p:sp>
      <p:sp>
        <p:nvSpPr>
          <p:cNvPr id="5" name="Date Placeholder 3"/>
          <p:cNvSpPr txBox="1">
            <a:spLocks noGrp="1"/>
          </p:cNvSpPr>
          <p:nvPr/>
        </p:nvSpPr>
        <p:spPr bwMode="auto">
          <a:xfrm>
            <a:off x="6172200" y="5734050"/>
            <a:ext cx="2476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endParaRPr lang="en-US" sz="1400">
              <a:solidFill>
                <a:schemeClr val="tx2"/>
              </a:solidFill>
            </a:endParaRPr>
          </a:p>
        </p:txBody>
      </p:sp>
      <p:sp>
        <p:nvSpPr>
          <p:cNvPr id="6" name="Footer Placeholder 92"/>
          <p:cNvSpPr txBox="1">
            <a:spLocks noGrp="1"/>
          </p:cNvSpPr>
          <p:nvPr/>
        </p:nvSpPr>
        <p:spPr bwMode="auto">
          <a:xfrm>
            <a:off x="914400" y="57150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vi-VN" sz="1400">
                <a:solidFill>
                  <a:schemeClr val="tx2"/>
                </a:solidFill>
                <a:latin typeface="Times New Roman" pitchFamily="18" charset="0"/>
              </a:rPr>
              <a:t>Năm học 2010 - 2011</a:t>
            </a:r>
            <a:endParaRPr lang="en-US" sz="1400">
              <a:solidFill>
                <a:schemeClr val="tx2"/>
              </a:solidFill>
            </a:endParaRPr>
          </a:p>
        </p:txBody>
      </p:sp>
      <p:sp>
        <p:nvSpPr>
          <p:cNvPr id="7" name="Slide Number Placeholder 5"/>
          <p:cNvSpPr txBox="1">
            <a:spLocks noGrp="1"/>
          </p:cNvSpPr>
          <p:nvPr/>
        </p:nvSpPr>
        <p:spPr>
          <a:xfrm>
            <a:off x="146050" y="5753100"/>
            <a:ext cx="457200" cy="457200"/>
          </a:xfrm>
          <a:prstGeom prst="ellipse">
            <a:avLst/>
          </a:prstGeom>
          <a:solidFill>
            <a:schemeClr val="accent1"/>
          </a:solidFill>
        </p:spPr>
        <p:txBody>
          <a:bodyPr wrap="none" lIns="0" tIns="0" rIns="0" bIns="0" anchor="ctr" anchorCtr="1"/>
          <a:lstStyle/>
          <a:p>
            <a:pPr algn="ctr" fontAlgn="auto">
              <a:spcBef>
                <a:spcPts val="0"/>
              </a:spcBef>
              <a:spcAft>
                <a:spcPts val="0"/>
              </a:spcAft>
              <a:defRPr/>
            </a:pPr>
            <a:fld id="{867E2C99-D4DD-474E-BAEC-D29314D30BC3}" type="slidenum">
              <a:rPr lang="en-US" sz="1400">
                <a:solidFill>
                  <a:srgbClr val="FFFFFF"/>
                </a:solidFill>
                <a:latin typeface="+mj-lt"/>
                <a:ea typeface="+mj-ea"/>
                <a:cs typeface="+mj-cs"/>
              </a:rPr>
              <a:pPr algn="ctr" fontAlgn="auto">
                <a:spcBef>
                  <a:spcPts val="0"/>
                </a:spcBef>
                <a:spcAft>
                  <a:spcPts val="0"/>
                </a:spcAft>
                <a:defRPr/>
              </a:pPr>
              <a:t>12</a:t>
            </a:fld>
            <a:endParaRPr lang="en-US" sz="1400">
              <a:solidFill>
                <a:srgbClr val="FFFFFF"/>
              </a:solidFill>
              <a:latin typeface="+mj-lt"/>
              <a:ea typeface="+mj-ea"/>
              <a:cs typeface="+mj-cs"/>
            </a:endParaRPr>
          </a:p>
        </p:txBody>
      </p:sp>
      <p:sp>
        <p:nvSpPr>
          <p:cNvPr id="8" name="Text Box 5"/>
          <p:cNvSpPr txBox="1">
            <a:spLocks noChangeArrowheads="1"/>
          </p:cNvSpPr>
          <p:nvPr/>
        </p:nvSpPr>
        <p:spPr bwMode="auto">
          <a:xfrm>
            <a:off x="685800" y="239395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vi-VN" sz="1600">
              <a:latin typeface="Times New Roman" pitchFamily="18" charset="0"/>
            </a:endParaRPr>
          </a:p>
        </p:txBody>
      </p:sp>
      <p:sp>
        <p:nvSpPr>
          <p:cNvPr id="9" name="Rectangle 6"/>
          <p:cNvSpPr>
            <a:spLocks noChangeArrowheads="1"/>
          </p:cNvSpPr>
          <p:nvPr/>
        </p:nvSpPr>
        <p:spPr bwMode="auto">
          <a:xfrm>
            <a:off x="1927225" y="4533900"/>
            <a:ext cx="2100505" cy="6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97939" tIns="148968" rIns="297939" bIns="148968">
            <a:spAutoFit/>
          </a:bodyPr>
          <a:lstStyle/>
          <a:p>
            <a:pPr defTabSz="1028700" eaLnBrk="0" hangingPunct="0"/>
            <a:r>
              <a:rPr lang="en-US" sz="2400" b="1"/>
              <a:t>Head Office</a:t>
            </a:r>
          </a:p>
        </p:txBody>
      </p:sp>
      <p:sp>
        <p:nvSpPr>
          <p:cNvPr id="10" name="Rectangle 7"/>
          <p:cNvSpPr>
            <a:spLocks noChangeArrowheads="1"/>
          </p:cNvSpPr>
          <p:nvPr/>
        </p:nvSpPr>
        <p:spPr bwMode="auto">
          <a:xfrm>
            <a:off x="885825" y="1485900"/>
            <a:ext cx="3228975" cy="3200400"/>
          </a:xfrm>
          <a:prstGeom prst="rect">
            <a:avLst/>
          </a:prstGeom>
          <a:noFill/>
          <a:ln w="19050">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lIns="297939" tIns="148968" rIns="297939" bIns="148968">
            <a:spAutoFit/>
          </a:bodyPr>
          <a:lstStyle/>
          <a:p>
            <a:endParaRPr lang="en-US"/>
          </a:p>
        </p:txBody>
      </p:sp>
      <p:grpSp>
        <p:nvGrpSpPr>
          <p:cNvPr id="11" name="Group 10"/>
          <p:cNvGrpSpPr>
            <a:grpSpLocks/>
          </p:cNvGrpSpPr>
          <p:nvPr/>
        </p:nvGrpSpPr>
        <p:grpSpPr bwMode="auto">
          <a:xfrm>
            <a:off x="914400" y="1504950"/>
            <a:ext cx="3006725" cy="3105150"/>
            <a:chOff x="4024" y="1761"/>
            <a:chExt cx="749" cy="556"/>
          </a:xfrm>
        </p:grpSpPr>
        <p:sp>
          <p:nvSpPr>
            <p:cNvPr id="12" name="Oval 11"/>
            <p:cNvSpPr>
              <a:spLocks noChangeArrowheads="1"/>
            </p:cNvSpPr>
            <p:nvPr/>
          </p:nvSpPr>
          <p:spPr bwMode="auto">
            <a:xfrm>
              <a:off x="4280" y="1761"/>
              <a:ext cx="326" cy="22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13" name="Oval 12"/>
            <p:cNvSpPr>
              <a:spLocks noChangeArrowheads="1"/>
            </p:cNvSpPr>
            <p:nvPr/>
          </p:nvSpPr>
          <p:spPr bwMode="auto">
            <a:xfrm>
              <a:off x="4100" y="1821"/>
              <a:ext cx="251" cy="23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14" name="Oval 13"/>
            <p:cNvSpPr>
              <a:spLocks noChangeArrowheads="1"/>
            </p:cNvSpPr>
            <p:nvPr/>
          </p:nvSpPr>
          <p:spPr bwMode="auto">
            <a:xfrm>
              <a:off x="4024" y="1959"/>
              <a:ext cx="169" cy="18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15" name="Oval 14"/>
            <p:cNvSpPr>
              <a:spLocks noChangeArrowheads="1"/>
            </p:cNvSpPr>
            <p:nvPr/>
          </p:nvSpPr>
          <p:spPr bwMode="auto">
            <a:xfrm>
              <a:off x="4075" y="2041"/>
              <a:ext cx="254" cy="20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16" name="Oval 15"/>
            <p:cNvSpPr>
              <a:spLocks noChangeArrowheads="1"/>
            </p:cNvSpPr>
            <p:nvPr/>
          </p:nvSpPr>
          <p:spPr bwMode="auto">
            <a:xfrm>
              <a:off x="4254" y="2076"/>
              <a:ext cx="380" cy="24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17" name="Oval 16"/>
            <p:cNvSpPr>
              <a:spLocks noChangeArrowheads="1"/>
            </p:cNvSpPr>
            <p:nvPr/>
          </p:nvSpPr>
          <p:spPr bwMode="auto">
            <a:xfrm>
              <a:off x="4496" y="1828"/>
              <a:ext cx="243" cy="1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18" name="Oval 17"/>
            <p:cNvSpPr>
              <a:spLocks noChangeArrowheads="1"/>
            </p:cNvSpPr>
            <p:nvPr/>
          </p:nvSpPr>
          <p:spPr bwMode="auto">
            <a:xfrm>
              <a:off x="4532" y="1945"/>
              <a:ext cx="241" cy="1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19" name="Oval 18"/>
            <p:cNvSpPr>
              <a:spLocks noChangeArrowheads="1"/>
            </p:cNvSpPr>
            <p:nvPr/>
          </p:nvSpPr>
          <p:spPr bwMode="auto">
            <a:xfrm>
              <a:off x="4509" y="1982"/>
              <a:ext cx="240" cy="29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20" name="Oval 19"/>
            <p:cNvSpPr>
              <a:spLocks noChangeArrowheads="1"/>
            </p:cNvSpPr>
            <p:nvPr/>
          </p:nvSpPr>
          <p:spPr bwMode="auto">
            <a:xfrm>
              <a:off x="4160" y="1894"/>
              <a:ext cx="485" cy="29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grpSp>
      <p:grpSp>
        <p:nvGrpSpPr>
          <p:cNvPr id="21" name="Group 20"/>
          <p:cNvGrpSpPr>
            <a:grpSpLocks/>
          </p:cNvGrpSpPr>
          <p:nvPr/>
        </p:nvGrpSpPr>
        <p:grpSpPr bwMode="auto">
          <a:xfrm>
            <a:off x="990600" y="1574800"/>
            <a:ext cx="3006725" cy="3035300"/>
            <a:chOff x="4026" y="1763"/>
            <a:chExt cx="750" cy="560"/>
          </a:xfrm>
        </p:grpSpPr>
        <p:sp>
          <p:nvSpPr>
            <p:cNvPr id="22" name="Arc 21"/>
            <p:cNvSpPr>
              <a:spLocks/>
            </p:cNvSpPr>
            <p:nvPr/>
          </p:nvSpPr>
          <p:spPr bwMode="auto">
            <a:xfrm>
              <a:off x="4291" y="1763"/>
              <a:ext cx="308" cy="116"/>
            </a:xfrm>
            <a:custGeom>
              <a:avLst/>
              <a:gdLst>
                <a:gd name="T0" fmla="*/ 0 w 40449"/>
                <a:gd name="T1" fmla="*/ 0 h 21600"/>
                <a:gd name="T2" fmla="*/ 0 w 40449"/>
                <a:gd name="T3" fmla="*/ 0 h 21600"/>
                <a:gd name="T4" fmla="*/ 0 w 40449"/>
                <a:gd name="T5" fmla="*/ 0 h 21600"/>
                <a:gd name="T6" fmla="*/ 0 60000 65536"/>
                <a:gd name="T7" fmla="*/ 0 60000 65536"/>
                <a:gd name="T8" fmla="*/ 0 60000 65536"/>
                <a:gd name="T9" fmla="*/ 0 w 40449"/>
                <a:gd name="T10" fmla="*/ 0 h 21600"/>
                <a:gd name="T11" fmla="*/ 40449 w 40449"/>
                <a:gd name="T12" fmla="*/ 21600 h 21600"/>
              </a:gdLst>
              <a:ahLst/>
              <a:cxnLst>
                <a:cxn ang="T6">
                  <a:pos x="T0" y="T1"/>
                </a:cxn>
                <a:cxn ang="T7">
                  <a:pos x="T2" y="T3"/>
                </a:cxn>
                <a:cxn ang="T8">
                  <a:pos x="T4" y="T5"/>
                </a:cxn>
              </a:cxnLst>
              <a:rect l="T9" t="T10" r="T11" b="T12"/>
              <a:pathLst>
                <a:path w="40449" h="21600" fill="none" extrusionOk="0">
                  <a:moveTo>
                    <a:pt x="-1" y="14752"/>
                  </a:moveTo>
                  <a:cubicBezTo>
                    <a:pt x="2945" y="5941"/>
                    <a:pt x="11195" y="-1"/>
                    <a:pt x="20486" y="0"/>
                  </a:cubicBezTo>
                  <a:cubicBezTo>
                    <a:pt x="29229" y="0"/>
                    <a:pt x="37109" y="5270"/>
                    <a:pt x="40448" y="13351"/>
                  </a:cubicBezTo>
                </a:path>
                <a:path w="40449" h="21600" stroke="0" extrusionOk="0">
                  <a:moveTo>
                    <a:pt x="-1" y="14752"/>
                  </a:moveTo>
                  <a:cubicBezTo>
                    <a:pt x="2945" y="5941"/>
                    <a:pt x="11195" y="-1"/>
                    <a:pt x="20486" y="0"/>
                  </a:cubicBezTo>
                  <a:cubicBezTo>
                    <a:pt x="29229" y="0"/>
                    <a:pt x="37109" y="5270"/>
                    <a:pt x="40448" y="13351"/>
                  </a:cubicBezTo>
                  <a:lnTo>
                    <a:pt x="20486"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23" name="Arc 22"/>
            <p:cNvSpPr>
              <a:spLocks/>
            </p:cNvSpPr>
            <p:nvPr/>
          </p:nvSpPr>
          <p:spPr bwMode="auto">
            <a:xfrm>
              <a:off x="4291" y="1763"/>
              <a:ext cx="308" cy="116"/>
            </a:xfrm>
            <a:custGeom>
              <a:avLst/>
              <a:gdLst>
                <a:gd name="T0" fmla="*/ 0 w 40449"/>
                <a:gd name="T1" fmla="*/ 0 h 21600"/>
                <a:gd name="T2" fmla="*/ 0 w 40449"/>
                <a:gd name="T3" fmla="*/ 0 h 21600"/>
                <a:gd name="T4" fmla="*/ 0 w 40449"/>
                <a:gd name="T5" fmla="*/ 0 h 21600"/>
                <a:gd name="T6" fmla="*/ 0 60000 65536"/>
                <a:gd name="T7" fmla="*/ 0 60000 65536"/>
                <a:gd name="T8" fmla="*/ 0 60000 65536"/>
                <a:gd name="T9" fmla="*/ 0 w 40449"/>
                <a:gd name="T10" fmla="*/ 0 h 21600"/>
                <a:gd name="T11" fmla="*/ 40449 w 40449"/>
                <a:gd name="T12" fmla="*/ 21600 h 21600"/>
              </a:gdLst>
              <a:ahLst/>
              <a:cxnLst>
                <a:cxn ang="T6">
                  <a:pos x="T0" y="T1"/>
                </a:cxn>
                <a:cxn ang="T7">
                  <a:pos x="T2" y="T3"/>
                </a:cxn>
                <a:cxn ang="T8">
                  <a:pos x="T4" y="T5"/>
                </a:cxn>
              </a:cxnLst>
              <a:rect l="T9" t="T10" r="T11" b="T12"/>
              <a:pathLst>
                <a:path w="40449" h="21600" fill="none" extrusionOk="0">
                  <a:moveTo>
                    <a:pt x="-1" y="14752"/>
                  </a:moveTo>
                  <a:cubicBezTo>
                    <a:pt x="2945" y="5941"/>
                    <a:pt x="11195" y="-1"/>
                    <a:pt x="20486" y="0"/>
                  </a:cubicBezTo>
                  <a:cubicBezTo>
                    <a:pt x="29229" y="0"/>
                    <a:pt x="37109" y="5270"/>
                    <a:pt x="40448" y="13351"/>
                  </a:cubicBezTo>
                </a:path>
                <a:path w="40449" h="21600" stroke="0" extrusionOk="0">
                  <a:moveTo>
                    <a:pt x="-1" y="14752"/>
                  </a:moveTo>
                  <a:cubicBezTo>
                    <a:pt x="2945" y="5941"/>
                    <a:pt x="11195" y="-1"/>
                    <a:pt x="20486" y="0"/>
                  </a:cubicBezTo>
                  <a:cubicBezTo>
                    <a:pt x="29229" y="0"/>
                    <a:pt x="37109" y="5270"/>
                    <a:pt x="40448" y="13351"/>
                  </a:cubicBezTo>
                  <a:lnTo>
                    <a:pt x="20486" y="21600"/>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sp>
          <p:nvSpPr>
            <p:cNvPr id="24" name="Arc 23"/>
            <p:cNvSpPr>
              <a:spLocks/>
            </p:cNvSpPr>
            <p:nvPr/>
          </p:nvSpPr>
          <p:spPr bwMode="auto">
            <a:xfrm>
              <a:off x="4101" y="1822"/>
              <a:ext cx="191" cy="139"/>
            </a:xfrm>
            <a:custGeom>
              <a:avLst/>
              <a:gdLst>
                <a:gd name="T0" fmla="*/ 0 w 32774"/>
                <a:gd name="T1" fmla="*/ 0 h 25866"/>
                <a:gd name="T2" fmla="*/ 0 w 32774"/>
                <a:gd name="T3" fmla="*/ 0 h 25866"/>
                <a:gd name="T4" fmla="*/ 0 w 32774"/>
                <a:gd name="T5" fmla="*/ 0 h 25866"/>
                <a:gd name="T6" fmla="*/ 0 60000 65536"/>
                <a:gd name="T7" fmla="*/ 0 60000 65536"/>
                <a:gd name="T8" fmla="*/ 0 60000 65536"/>
                <a:gd name="T9" fmla="*/ 0 w 32774"/>
                <a:gd name="T10" fmla="*/ 0 h 25866"/>
                <a:gd name="T11" fmla="*/ 32774 w 32774"/>
                <a:gd name="T12" fmla="*/ 25866 h 25866"/>
              </a:gdLst>
              <a:ahLst/>
              <a:cxnLst>
                <a:cxn ang="T6">
                  <a:pos x="T0" y="T1"/>
                </a:cxn>
                <a:cxn ang="T7">
                  <a:pos x="T2" y="T3"/>
                </a:cxn>
                <a:cxn ang="T8">
                  <a:pos x="T4" y="T5"/>
                </a:cxn>
              </a:cxnLst>
              <a:rect l="T9" t="T10" r="T11" b="T12"/>
              <a:pathLst>
                <a:path w="32774" h="25866" fill="none" extrusionOk="0">
                  <a:moveTo>
                    <a:pt x="425" y="25865"/>
                  </a:moveTo>
                  <a:cubicBezTo>
                    <a:pt x="142" y="24461"/>
                    <a:pt x="0" y="23032"/>
                    <a:pt x="0" y="21600"/>
                  </a:cubicBezTo>
                  <a:cubicBezTo>
                    <a:pt x="0" y="9670"/>
                    <a:pt x="9670" y="0"/>
                    <a:pt x="21600" y="0"/>
                  </a:cubicBezTo>
                  <a:cubicBezTo>
                    <a:pt x="25539" y="-1"/>
                    <a:pt x="29403" y="1077"/>
                    <a:pt x="32774" y="3114"/>
                  </a:cubicBezTo>
                </a:path>
                <a:path w="32774" h="25866" stroke="0" extrusionOk="0">
                  <a:moveTo>
                    <a:pt x="425" y="25865"/>
                  </a:moveTo>
                  <a:cubicBezTo>
                    <a:pt x="142" y="24461"/>
                    <a:pt x="0" y="23032"/>
                    <a:pt x="0" y="21600"/>
                  </a:cubicBezTo>
                  <a:cubicBezTo>
                    <a:pt x="0" y="9670"/>
                    <a:pt x="9670" y="0"/>
                    <a:pt x="21600" y="0"/>
                  </a:cubicBezTo>
                  <a:cubicBezTo>
                    <a:pt x="25539" y="-1"/>
                    <a:pt x="29403" y="1077"/>
                    <a:pt x="32774" y="3114"/>
                  </a:cubicBezTo>
                  <a:lnTo>
                    <a:pt x="21600"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25" name="Arc 24"/>
            <p:cNvSpPr>
              <a:spLocks/>
            </p:cNvSpPr>
            <p:nvPr/>
          </p:nvSpPr>
          <p:spPr bwMode="auto">
            <a:xfrm>
              <a:off x="4101" y="1822"/>
              <a:ext cx="191" cy="139"/>
            </a:xfrm>
            <a:custGeom>
              <a:avLst/>
              <a:gdLst>
                <a:gd name="T0" fmla="*/ 0 w 32774"/>
                <a:gd name="T1" fmla="*/ 0 h 25866"/>
                <a:gd name="T2" fmla="*/ 0 w 32774"/>
                <a:gd name="T3" fmla="*/ 0 h 25866"/>
                <a:gd name="T4" fmla="*/ 0 w 32774"/>
                <a:gd name="T5" fmla="*/ 0 h 25866"/>
                <a:gd name="T6" fmla="*/ 0 60000 65536"/>
                <a:gd name="T7" fmla="*/ 0 60000 65536"/>
                <a:gd name="T8" fmla="*/ 0 60000 65536"/>
                <a:gd name="T9" fmla="*/ 0 w 32774"/>
                <a:gd name="T10" fmla="*/ 0 h 25866"/>
                <a:gd name="T11" fmla="*/ 32774 w 32774"/>
                <a:gd name="T12" fmla="*/ 25866 h 25866"/>
              </a:gdLst>
              <a:ahLst/>
              <a:cxnLst>
                <a:cxn ang="T6">
                  <a:pos x="T0" y="T1"/>
                </a:cxn>
                <a:cxn ang="T7">
                  <a:pos x="T2" y="T3"/>
                </a:cxn>
                <a:cxn ang="T8">
                  <a:pos x="T4" y="T5"/>
                </a:cxn>
              </a:cxnLst>
              <a:rect l="T9" t="T10" r="T11" b="T12"/>
              <a:pathLst>
                <a:path w="32774" h="25866" fill="none" extrusionOk="0">
                  <a:moveTo>
                    <a:pt x="425" y="25865"/>
                  </a:moveTo>
                  <a:cubicBezTo>
                    <a:pt x="142" y="24461"/>
                    <a:pt x="0" y="23032"/>
                    <a:pt x="0" y="21600"/>
                  </a:cubicBezTo>
                  <a:cubicBezTo>
                    <a:pt x="0" y="9670"/>
                    <a:pt x="9670" y="0"/>
                    <a:pt x="21600" y="0"/>
                  </a:cubicBezTo>
                  <a:cubicBezTo>
                    <a:pt x="25539" y="-1"/>
                    <a:pt x="29403" y="1077"/>
                    <a:pt x="32774" y="3114"/>
                  </a:cubicBezTo>
                </a:path>
                <a:path w="32774" h="25866" stroke="0" extrusionOk="0">
                  <a:moveTo>
                    <a:pt x="425" y="25865"/>
                  </a:moveTo>
                  <a:cubicBezTo>
                    <a:pt x="142" y="24461"/>
                    <a:pt x="0" y="23032"/>
                    <a:pt x="0" y="21600"/>
                  </a:cubicBezTo>
                  <a:cubicBezTo>
                    <a:pt x="0" y="9670"/>
                    <a:pt x="9670" y="0"/>
                    <a:pt x="21600" y="0"/>
                  </a:cubicBezTo>
                  <a:cubicBezTo>
                    <a:pt x="25539" y="-1"/>
                    <a:pt x="29403" y="1077"/>
                    <a:pt x="32774" y="3114"/>
                  </a:cubicBezTo>
                  <a:lnTo>
                    <a:pt x="21600" y="21600"/>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sp>
          <p:nvSpPr>
            <p:cNvPr id="26" name="Arc 25"/>
            <p:cNvSpPr>
              <a:spLocks/>
            </p:cNvSpPr>
            <p:nvPr/>
          </p:nvSpPr>
          <p:spPr bwMode="auto">
            <a:xfrm>
              <a:off x="4074" y="2144"/>
              <a:ext cx="196" cy="109"/>
            </a:xfrm>
            <a:custGeom>
              <a:avLst/>
              <a:gdLst>
                <a:gd name="T0" fmla="*/ 0 w 32344"/>
                <a:gd name="T1" fmla="*/ 0 h 22637"/>
                <a:gd name="T2" fmla="*/ 0 w 32344"/>
                <a:gd name="T3" fmla="*/ 0 h 22637"/>
                <a:gd name="T4" fmla="*/ 0 w 32344"/>
                <a:gd name="T5" fmla="*/ 0 h 22637"/>
                <a:gd name="T6" fmla="*/ 0 60000 65536"/>
                <a:gd name="T7" fmla="*/ 0 60000 65536"/>
                <a:gd name="T8" fmla="*/ 0 60000 65536"/>
                <a:gd name="T9" fmla="*/ 0 w 32344"/>
                <a:gd name="T10" fmla="*/ 0 h 22637"/>
                <a:gd name="T11" fmla="*/ 32344 w 32344"/>
                <a:gd name="T12" fmla="*/ 22637 h 22637"/>
              </a:gdLst>
              <a:ahLst/>
              <a:cxnLst>
                <a:cxn ang="T6">
                  <a:pos x="T0" y="T1"/>
                </a:cxn>
                <a:cxn ang="T7">
                  <a:pos x="T2" y="T3"/>
                </a:cxn>
                <a:cxn ang="T8">
                  <a:pos x="T4" y="T5"/>
                </a:cxn>
              </a:cxnLst>
              <a:rect l="T9" t="T10" r="T11" b="T12"/>
              <a:pathLst>
                <a:path w="32344" h="22637" fill="none" extrusionOk="0">
                  <a:moveTo>
                    <a:pt x="32344" y="19775"/>
                  </a:moveTo>
                  <a:cubicBezTo>
                    <a:pt x="29073" y="21650"/>
                    <a:pt x="25369" y="22636"/>
                    <a:pt x="21600" y="22637"/>
                  </a:cubicBezTo>
                  <a:cubicBezTo>
                    <a:pt x="9670" y="22637"/>
                    <a:pt x="0" y="12966"/>
                    <a:pt x="0" y="1037"/>
                  </a:cubicBezTo>
                  <a:cubicBezTo>
                    <a:pt x="-1" y="691"/>
                    <a:pt x="8" y="345"/>
                    <a:pt x="24" y="-1"/>
                  </a:cubicBezTo>
                </a:path>
                <a:path w="32344" h="22637" stroke="0" extrusionOk="0">
                  <a:moveTo>
                    <a:pt x="32344" y="19775"/>
                  </a:moveTo>
                  <a:cubicBezTo>
                    <a:pt x="29073" y="21650"/>
                    <a:pt x="25369" y="22636"/>
                    <a:pt x="21600" y="22637"/>
                  </a:cubicBezTo>
                  <a:cubicBezTo>
                    <a:pt x="9670" y="22637"/>
                    <a:pt x="0" y="12966"/>
                    <a:pt x="0" y="1037"/>
                  </a:cubicBezTo>
                  <a:cubicBezTo>
                    <a:pt x="-1" y="691"/>
                    <a:pt x="8" y="345"/>
                    <a:pt x="24" y="-1"/>
                  </a:cubicBezTo>
                  <a:lnTo>
                    <a:pt x="21600" y="103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27" name="Arc 26"/>
            <p:cNvSpPr>
              <a:spLocks/>
            </p:cNvSpPr>
            <p:nvPr/>
          </p:nvSpPr>
          <p:spPr bwMode="auto">
            <a:xfrm>
              <a:off x="4074" y="2144"/>
              <a:ext cx="196" cy="109"/>
            </a:xfrm>
            <a:custGeom>
              <a:avLst/>
              <a:gdLst>
                <a:gd name="T0" fmla="*/ 0 w 32344"/>
                <a:gd name="T1" fmla="*/ 0 h 22637"/>
                <a:gd name="T2" fmla="*/ 0 w 32344"/>
                <a:gd name="T3" fmla="*/ 0 h 22637"/>
                <a:gd name="T4" fmla="*/ 0 w 32344"/>
                <a:gd name="T5" fmla="*/ 0 h 22637"/>
                <a:gd name="T6" fmla="*/ 0 60000 65536"/>
                <a:gd name="T7" fmla="*/ 0 60000 65536"/>
                <a:gd name="T8" fmla="*/ 0 60000 65536"/>
                <a:gd name="T9" fmla="*/ 0 w 32344"/>
                <a:gd name="T10" fmla="*/ 0 h 22637"/>
                <a:gd name="T11" fmla="*/ 32344 w 32344"/>
                <a:gd name="T12" fmla="*/ 22637 h 22637"/>
              </a:gdLst>
              <a:ahLst/>
              <a:cxnLst>
                <a:cxn ang="T6">
                  <a:pos x="T0" y="T1"/>
                </a:cxn>
                <a:cxn ang="T7">
                  <a:pos x="T2" y="T3"/>
                </a:cxn>
                <a:cxn ang="T8">
                  <a:pos x="T4" y="T5"/>
                </a:cxn>
              </a:cxnLst>
              <a:rect l="T9" t="T10" r="T11" b="T12"/>
              <a:pathLst>
                <a:path w="32344" h="22637" fill="none" extrusionOk="0">
                  <a:moveTo>
                    <a:pt x="32344" y="19775"/>
                  </a:moveTo>
                  <a:cubicBezTo>
                    <a:pt x="29073" y="21650"/>
                    <a:pt x="25369" y="22636"/>
                    <a:pt x="21600" y="22637"/>
                  </a:cubicBezTo>
                  <a:cubicBezTo>
                    <a:pt x="9670" y="22637"/>
                    <a:pt x="0" y="12966"/>
                    <a:pt x="0" y="1037"/>
                  </a:cubicBezTo>
                  <a:cubicBezTo>
                    <a:pt x="-1" y="691"/>
                    <a:pt x="8" y="345"/>
                    <a:pt x="24" y="-1"/>
                  </a:cubicBezTo>
                </a:path>
                <a:path w="32344" h="22637" stroke="0" extrusionOk="0">
                  <a:moveTo>
                    <a:pt x="32344" y="19775"/>
                  </a:moveTo>
                  <a:cubicBezTo>
                    <a:pt x="29073" y="21650"/>
                    <a:pt x="25369" y="22636"/>
                    <a:pt x="21600" y="22637"/>
                  </a:cubicBezTo>
                  <a:cubicBezTo>
                    <a:pt x="9670" y="22637"/>
                    <a:pt x="0" y="12966"/>
                    <a:pt x="0" y="1037"/>
                  </a:cubicBezTo>
                  <a:cubicBezTo>
                    <a:pt x="-1" y="691"/>
                    <a:pt x="8" y="345"/>
                    <a:pt x="24" y="-1"/>
                  </a:cubicBezTo>
                  <a:lnTo>
                    <a:pt x="21600" y="1037"/>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sp>
          <p:nvSpPr>
            <p:cNvPr id="28" name="Arc 27"/>
            <p:cNvSpPr>
              <a:spLocks/>
            </p:cNvSpPr>
            <p:nvPr/>
          </p:nvSpPr>
          <p:spPr bwMode="auto">
            <a:xfrm>
              <a:off x="4597" y="1828"/>
              <a:ext cx="145" cy="135"/>
            </a:xfrm>
            <a:custGeom>
              <a:avLst/>
              <a:gdLst>
                <a:gd name="T0" fmla="*/ 0 w 25808"/>
                <a:gd name="T1" fmla="*/ 0 h 32268"/>
                <a:gd name="T2" fmla="*/ 0 w 25808"/>
                <a:gd name="T3" fmla="*/ 0 h 32268"/>
                <a:gd name="T4" fmla="*/ 0 w 25808"/>
                <a:gd name="T5" fmla="*/ 0 h 32268"/>
                <a:gd name="T6" fmla="*/ 0 60000 65536"/>
                <a:gd name="T7" fmla="*/ 0 60000 65536"/>
                <a:gd name="T8" fmla="*/ 0 60000 65536"/>
                <a:gd name="T9" fmla="*/ 0 w 25808"/>
                <a:gd name="T10" fmla="*/ 0 h 32268"/>
                <a:gd name="T11" fmla="*/ 25808 w 25808"/>
                <a:gd name="T12" fmla="*/ 32268 h 32268"/>
              </a:gdLst>
              <a:ahLst/>
              <a:cxnLst>
                <a:cxn ang="T6">
                  <a:pos x="T0" y="T1"/>
                </a:cxn>
                <a:cxn ang="T7">
                  <a:pos x="T2" y="T3"/>
                </a:cxn>
                <a:cxn ang="T8">
                  <a:pos x="T4" y="T5"/>
                </a:cxn>
              </a:cxnLst>
              <a:rect l="T9" t="T10" r="T11" b="T12"/>
              <a:pathLst>
                <a:path w="25808" h="32268" fill="none" extrusionOk="0">
                  <a:moveTo>
                    <a:pt x="-1" y="413"/>
                  </a:moveTo>
                  <a:cubicBezTo>
                    <a:pt x="1385" y="138"/>
                    <a:pt x="2795" y="-1"/>
                    <a:pt x="4208" y="0"/>
                  </a:cubicBezTo>
                  <a:cubicBezTo>
                    <a:pt x="16137" y="0"/>
                    <a:pt x="25808" y="9670"/>
                    <a:pt x="25808" y="21600"/>
                  </a:cubicBezTo>
                  <a:cubicBezTo>
                    <a:pt x="25808" y="25339"/>
                    <a:pt x="24836" y="29015"/>
                    <a:pt x="22989" y="32267"/>
                  </a:cubicBezTo>
                </a:path>
                <a:path w="25808" h="32268" stroke="0" extrusionOk="0">
                  <a:moveTo>
                    <a:pt x="-1" y="413"/>
                  </a:moveTo>
                  <a:cubicBezTo>
                    <a:pt x="1385" y="138"/>
                    <a:pt x="2795" y="-1"/>
                    <a:pt x="4208" y="0"/>
                  </a:cubicBezTo>
                  <a:cubicBezTo>
                    <a:pt x="16137" y="0"/>
                    <a:pt x="25808" y="9670"/>
                    <a:pt x="25808" y="21600"/>
                  </a:cubicBezTo>
                  <a:cubicBezTo>
                    <a:pt x="25808" y="25339"/>
                    <a:pt x="24836" y="29015"/>
                    <a:pt x="22989" y="32267"/>
                  </a:cubicBezTo>
                  <a:lnTo>
                    <a:pt x="4208"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29" name="Arc 28"/>
            <p:cNvSpPr>
              <a:spLocks/>
            </p:cNvSpPr>
            <p:nvPr/>
          </p:nvSpPr>
          <p:spPr bwMode="auto">
            <a:xfrm>
              <a:off x="4597" y="1828"/>
              <a:ext cx="145" cy="135"/>
            </a:xfrm>
            <a:custGeom>
              <a:avLst/>
              <a:gdLst>
                <a:gd name="T0" fmla="*/ 0 w 25808"/>
                <a:gd name="T1" fmla="*/ 0 h 32268"/>
                <a:gd name="T2" fmla="*/ 0 w 25808"/>
                <a:gd name="T3" fmla="*/ 0 h 32268"/>
                <a:gd name="T4" fmla="*/ 0 w 25808"/>
                <a:gd name="T5" fmla="*/ 0 h 32268"/>
                <a:gd name="T6" fmla="*/ 0 60000 65536"/>
                <a:gd name="T7" fmla="*/ 0 60000 65536"/>
                <a:gd name="T8" fmla="*/ 0 60000 65536"/>
                <a:gd name="T9" fmla="*/ 0 w 25808"/>
                <a:gd name="T10" fmla="*/ 0 h 32268"/>
                <a:gd name="T11" fmla="*/ 25808 w 25808"/>
                <a:gd name="T12" fmla="*/ 32268 h 32268"/>
              </a:gdLst>
              <a:ahLst/>
              <a:cxnLst>
                <a:cxn ang="T6">
                  <a:pos x="T0" y="T1"/>
                </a:cxn>
                <a:cxn ang="T7">
                  <a:pos x="T2" y="T3"/>
                </a:cxn>
                <a:cxn ang="T8">
                  <a:pos x="T4" y="T5"/>
                </a:cxn>
              </a:cxnLst>
              <a:rect l="T9" t="T10" r="T11" b="T12"/>
              <a:pathLst>
                <a:path w="25808" h="32268" fill="none" extrusionOk="0">
                  <a:moveTo>
                    <a:pt x="-1" y="413"/>
                  </a:moveTo>
                  <a:cubicBezTo>
                    <a:pt x="1385" y="138"/>
                    <a:pt x="2795" y="-1"/>
                    <a:pt x="4208" y="0"/>
                  </a:cubicBezTo>
                  <a:cubicBezTo>
                    <a:pt x="16137" y="0"/>
                    <a:pt x="25808" y="9670"/>
                    <a:pt x="25808" y="21600"/>
                  </a:cubicBezTo>
                  <a:cubicBezTo>
                    <a:pt x="25808" y="25339"/>
                    <a:pt x="24836" y="29015"/>
                    <a:pt x="22989" y="32267"/>
                  </a:cubicBezTo>
                </a:path>
                <a:path w="25808" h="32268" stroke="0" extrusionOk="0">
                  <a:moveTo>
                    <a:pt x="-1" y="413"/>
                  </a:moveTo>
                  <a:cubicBezTo>
                    <a:pt x="1385" y="138"/>
                    <a:pt x="2795" y="-1"/>
                    <a:pt x="4208" y="0"/>
                  </a:cubicBezTo>
                  <a:cubicBezTo>
                    <a:pt x="16137" y="0"/>
                    <a:pt x="25808" y="9670"/>
                    <a:pt x="25808" y="21600"/>
                  </a:cubicBezTo>
                  <a:cubicBezTo>
                    <a:pt x="25808" y="25339"/>
                    <a:pt x="24836" y="29015"/>
                    <a:pt x="22989" y="32267"/>
                  </a:cubicBezTo>
                  <a:lnTo>
                    <a:pt x="4208" y="21600"/>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sp>
          <p:nvSpPr>
            <p:cNvPr id="30" name="Arc 29"/>
            <p:cNvSpPr>
              <a:spLocks/>
            </p:cNvSpPr>
            <p:nvPr/>
          </p:nvSpPr>
          <p:spPr bwMode="auto">
            <a:xfrm>
              <a:off x="4636" y="1965"/>
              <a:ext cx="140" cy="135"/>
            </a:xfrm>
            <a:custGeom>
              <a:avLst/>
              <a:gdLst>
                <a:gd name="T0" fmla="*/ 0 w 21600"/>
                <a:gd name="T1" fmla="*/ 0 h 29578"/>
                <a:gd name="T2" fmla="*/ 0 w 21600"/>
                <a:gd name="T3" fmla="*/ 0 h 29578"/>
                <a:gd name="T4" fmla="*/ 0 w 21600"/>
                <a:gd name="T5" fmla="*/ 0 h 29578"/>
                <a:gd name="T6" fmla="*/ 0 60000 65536"/>
                <a:gd name="T7" fmla="*/ 0 60000 65536"/>
                <a:gd name="T8" fmla="*/ 0 60000 65536"/>
                <a:gd name="T9" fmla="*/ 0 w 21600"/>
                <a:gd name="T10" fmla="*/ 0 h 29578"/>
                <a:gd name="T11" fmla="*/ 21600 w 21600"/>
                <a:gd name="T12" fmla="*/ 29578 h 29578"/>
              </a:gdLst>
              <a:ahLst/>
              <a:cxnLst>
                <a:cxn ang="T6">
                  <a:pos x="T0" y="T1"/>
                </a:cxn>
                <a:cxn ang="T7">
                  <a:pos x="T2" y="T3"/>
                </a:cxn>
                <a:cxn ang="T8">
                  <a:pos x="T4" y="T5"/>
                </a:cxn>
              </a:cxnLst>
              <a:rect l="T9" t="T10" r="T11" b="T12"/>
              <a:pathLst>
                <a:path w="21600" h="29578" fill="none" extrusionOk="0">
                  <a:moveTo>
                    <a:pt x="13335" y="-1"/>
                  </a:moveTo>
                  <a:cubicBezTo>
                    <a:pt x="18552" y="4094"/>
                    <a:pt x="21600" y="10359"/>
                    <a:pt x="21600" y="16992"/>
                  </a:cubicBezTo>
                  <a:cubicBezTo>
                    <a:pt x="21600" y="21506"/>
                    <a:pt x="20185" y="25908"/>
                    <a:pt x="17554" y="29577"/>
                  </a:cubicBezTo>
                </a:path>
                <a:path w="21600" h="29578" stroke="0" extrusionOk="0">
                  <a:moveTo>
                    <a:pt x="13335" y="-1"/>
                  </a:moveTo>
                  <a:cubicBezTo>
                    <a:pt x="18552" y="4094"/>
                    <a:pt x="21600" y="10359"/>
                    <a:pt x="21600" y="16992"/>
                  </a:cubicBezTo>
                  <a:cubicBezTo>
                    <a:pt x="21600" y="21506"/>
                    <a:pt x="20185" y="25908"/>
                    <a:pt x="17554" y="29577"/>
                  </a:cubicBezTo>
                  <a:lnTo>
                    <a:pt x="0" y="1699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31" name="Arc 30"/>
            <p:cNvSpPr>
              <a:spLocks/>
            </p:cNvSpPr>
            <p:nvPr/>
          </p:nvSpPr>
          <p:spPr bwMode="auto">
            <a:xfrm>
              <a:off x="4636" y="1965"/>
              <a:ext cx="140" cy="135"/>
            </a:xfrm>
            <a:custGeom>
              <a:avLst/>
              <a:gdLst>
                <a:gd name="T0" fmla="*/ 0 w 21600"/>
                <a:gd name="T1" fmla="*/ 0 h 29578"/>
                <a:gd name="T2" fmla="*/ 0 w 21600"/>
                <a:gd name="T3" fmla="*/ 0 h 29578"/>
                <a:gd name="T4" fmla="*/ 0 w 21600"/>
                <a:gd name="T5" fmla="*/ 0 h 29578"/>
                <a:gd name="T6" fmla="*/ 0 60000 65536"/>
                <a:gd name="T7" fmla="*/ 0 60000 65536"/>
                <a:gd name="T8" fmla="*/ 0 60000 65536"/>
                <a:gd name="T9" fmla="*/ 0 w 21600"/>
                <a:gd name="T10" fmla="*/ 0 h 29578"/>
                <a:gd name="T11" fmla="*/ 21600 w 21600"/>
                <a:gd name="T12" fmla="*/ 29578 h 29578"/>
              </a:gdLst>
              <a:ahLst/>
              <a:cxnLst>
                <a:cxn ang="T6">
                  <a:pos x="T0" y="T1"/>
                </a:cxn>
                <a:cxn ang="T7">
                  <a:pos x="T2" y="T3"/>
                </a:cxn>
                <a:cxn ang="T8">
                  <a:pos x="T4" y="T5"/>
                </a:cxn>
              </a:cxnLst>
              <a:rect l="T9" t="T10" r="T11" b="T12"/>
              <a:pathLst>
                <a:path w="21600" h="29578" fill="none" extrusionOk="0">
                  <a:moveTo>
                    <a:pt x="13335" y="-1"/>
                  </a:moveTo>
                  <a:cubicBezTo>
                    <a:pt x="18552" y="4094"/>
                    <a:pt x="21600" y="10359"/>
                    <a:pt x="21600" y="16992"/>
                  </a:cubicBezTo>
                  <a:cubicBezTo>
                    <a:pt x="21600" y="21506"/>
                    <a:pt x="20185" y="25908"/>
                    <a:pt x="17554" y="29577"/>
                  </a:cubicBezTo>
                </a:path>
                <a:path w="21600" h="29578" stroke="0" extrusionOk="0">
                  <a:moveTo>
                    <a:pt x="13335" y="-1"/>
                  </a:moveTo>
                  <a:cubicBezTo>
                    <a:pt x="18552" y="4094"/>
                    <a:pt x="21600" y="10359"/>
                    <a:pt x="21600" y="16992"/>
                  </a:cubicBezTo>
                  <a:cubicBezTo>
                    <a:pt x="21600" y="21506"/>
                    <a:pt x="20185" y="25908"/>
                    <a:pt x="17554" y="29577"/>
                  </a:cubicBezTo>
                  <a:lnTo>
                    <a:pt x="0" y="16992"/>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sp>
          <p:nvSpPr>
            <p:cNvPr id="32" name="Arc 31"/>
            <p:cNvSpPr>
              <a:spLocks/>
            </p:cNvSpPr>
            <p:nvPr/>
          </p:nvSpPr>
          <p:spPr bwMode="auto">
            <a:xfrm>
              <a:off x="4589" y="2093"/>
              <a:ext cx="165" cy="195"/>
            </a:xfrm>
            <a:custGeom>
              <a:avLst/>
              <a:gdLst>
                <a:gd name="T0" fmla="*/ 0 w 28975"/>
                <a:gd name="T1" fmla="*/ 0 h 28097"/>
                <a:gd name="T2" fmla="*/ 0 w 28975"/>
                <a:gd name="T3" fmla="*/ 0 h 28097"/>
                <a:gd name="T4" fmla="*/ 0 w 28975"/>
                <a:gd name="T5" fmla="*/ 0 h 28097"/>
                <a:gd name="T6" fmla="*/ 0 60000 65536"/>
                <a:gd name="T7" fmla="*/ 0 60000 65536"/>
                <a:gd name="T8" fmla="*/ 0 60000 65536"/>
                <a:gd name="T9" fmla="*/ 0 w 28975"/>
                <a:gd name="T10" fmla="*/ 0 h 28097"/>
                <a:gd name="T11" fmla="*/ 28975 w 28975"/>
                <a:gd name="T12" fmla="*/ 28097 h 28097"/>
              </a:gdLst>
              <a:ahLst/>
              <a:cxnLst>
                <a:cxn ang="T6">
                  <a:pos x="T0" y="T1"/>
                </a:cxn>
                <a:cxn ang="T7">
                  <a:pos x="T2" y="T3"/>
                </a:cxn>
                <a:cxn ang="T8">
                  <a:pos x="T4" y="T5"/>
                </a:cxn>
              </a:cxnLst>
              <a:rect l="T9" t="T10" r="T11" b="T12"/>
              <a:pathLst>
                <a:path w="28975" h="28097" fill="none" extrusionOk="0">
                  <a:moveTo>
                    <a:pt x="27974" y="0"/>
                  </a:moveTo>
                  <a:cubicBezTo>
                    <a:pt x="28637" y="2102"/>
                    <a:pt x="28975" y="4293"/>
                    <a:pt x="28975" y="6497"/>
                  </a:cubicBezTo>
                  <a:cubicBezTo>
                    <a:pt x="28975" y="18426"/>
                    <a:pt x="19304" y="28097"/>
                    <a:pt x="7375" y="28097"/>
                  </a:cubicBezTo>
                  <a:cubicBezTo>
                    <a:pt x="4859" y="28097"/>
                    <a:pt x="2364" y="27657"/>
                    <a:pt x="0" y="26798"/>
                  </a:cubicBezTo>
                </a:path>
                <a:path w="28975" h="28097" stroke="0" extrusionOk="0">
                  <a:moveTo>
                    <a:pt x="27974" y="0"/>
                  </a:moveTo>
                  <a:cubicBezTo>
                    <a:pt x="28637" y="2102"/>
                    <a:pt x="28975" y="4293"/>
                    <a:pt x="28975" y="6497"/>
                  </a:cubicBezTo>
                  <a:cubicBezTo>
                    <a:pt x="28975" y="18426"/>
                    <a:pt x="19304" y="28097"/>
                    <a:pt x="7375" y="28097"/>
                  </a:cubicBezTo>
                  <a:cubicBezTo>
                    <a:pt x="4859" y="28097"/>
                    <a:pt x="2364" y="27657"/>
                    <a:pt x="0" y="26798"/>
                  </a:cubicBezTo>
                  <a:lnTo>
                    <a:pt x="7375" y="649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33" name="Arc 32"/>
            <p:cNvSpPr>
              <a:spLocks/>
            </p:cNvSpPr>
            <p:nvPr/>
          </p:nvSpPr>
          <p:spPr bwMode="auto">
            <a:xfrm>
              <a:off x="4589" y="2093"/>
              <a:ext cx="165" cy="195"/>
            </a:xfrm>
            <a:custGeom>
              <a:avLst/>
              <a:gdLst>
                <a:gd name="T0" fmla="*/ 0 w 28975"/>
                <a:gd name="T1" fmla="*/ 0 h 28097"/>
                <a:gd name="T2" fmla="*/ 0 w 28975"/>
                <a:gd name="T3" fmla="*/ 0 h 28097"/>
                <a:gd name="T4" fmla="*/ 0 w 28975"/>
                <a:gd name="T5" fmla="*/ 0 h 28097"/>
                <a:gd name="T6" fmla="*/ 0 60000 65536"/>
                <a:gd name="T7" fmla="*/ 0 60000 65536"/>
                <a:gd name="T8" fmla="*/ 0 60000 65536"/>
                <a:gd name="T9" fmla="*/ 0 w 28975"/>
                <a:gd name="T10" fmla="*/ 0 h 28097"/>
                <a:gd name="T11" fmla="*/ 28975 w 28975"/>
                <a:gd name="T12" fmla="*/ 28097 h 28097"/>
              </a:gdLst>
              <a:ahLst/>
              <a:cxnLst>
                <a:cxn ang="T6">
                  <a:pos x="T0" y="T1"/>
                </a:cxn>
                <a:cxn ang="T7">
                  <a:pos x="T2" y="T3"/>
                </a:cxn>
                <a:cxn ang="T8">
                  <a:pos x="T4" y="T5"/>
                </a:cxn>
              </a:cxnLst>
              <a:rect l="T9" t="T10" r="T11" b="T12"/>
              <a:pathLst>
                <a:path w="28975" h="28097" fill="none" extrusionOk="0">
                  <a:moveTo>
                    <a:pt x="27974" y="0"/>
                  </a:moveTo>
                  <a:cubicBezTo>
                    <a:pt x="28637" y="2102"/>
                    <a:pt x="28975" y="4293"/>
                    <a:pt x="28975" y="6497"/>
                  </a:cubicBezTo>
                  <a:cubicBezTo>
                    <a:pt x="28975" y="18426"/>
                    <a:pt x="19304" y="28097"/>
                    <a:pt x="7375" y="28097"/>
                  </a:cubicBezTo>
                  <a:cubicBezTo>
                    <a:pt x="4859" y="28097"/>
                    <a:pt x="2364" y="27657"/>
                    <a:pt x="0" y="26798"/>
                  </a:cubicBezTo>
                </a:path>
                <a:path w="28975" h="28097" stroke="0" extrusionOk="0">
                  <a:moveTo>
                    <a:pt x="27974" y="0"/>
                  </a:moveTo>
                  <a:cubicBezTo>
                    <a:pt x="28637" y="2102"/>
                    <a:pt x="28975" y="4293"/>
                    <a:pt x="28975" y="6497"/>
                  </a:cubicBezTo>
                  <a:cubicBezTo>
                    <a:pt x="28975" y="18426"/>
                    <a:pt x="19304" y="28097"/>
                    <a:pt x="7375" y="28097"/>
                  </a:cubicBezTo>
                  <a:cubicBezTo>
                    <a:pt x="4859" y="28097"/>
                    <a:pt x="2364" y="27657"/>
                    <a:pt x="0" y="26798"/>
                  </a:cubicBezTo>
                  <a:lnTo>
                    <a:pt x="7375" y="6497"/>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sp>
          <p:nvSpPr>
            <p:cNvPr id="34" name="Arc 33"/>
            <p:cNvSpPr>
              <a:spLocks/>
            </p:cNvSpPr>
            <p:nvPr/>
          </p:nvSpPr>
          <p:spPr bwMode="auto">
            <a:xfrm>
              <a:off x="4026" y="1963"/>
              <a:ext cx="89" cy="184"/>
            </a:xfrm>
            <a:custGeom>
              <a:avLst/>
              <a:gdLst>
                <a:gd name="T0" fmla="*/ 0 w 21600"/>
                <a:gd name="T1" fmla="*/ 0 h 41181"/>
                <a:gd name="T2" fmla="*/ 0 w 21600"/>
                <a:gd name="T3" fmla="*/ 0 h 41181"/>
                <a:gd name="T4" fmla="*/ 0 w 21600"/>
                <a:gd name="T5" fmla="*/ 0 h 41181"/>
                <a:gd name="T6" fmla="*/ 0 60000 65536"/>
                <a:gd name="T7" fmla="*/ 0 60000 65536"/>
                <a:gd name="T8" fmla="*/ 0 60000 65536"/>
                <a:gd name="T9" fmla="*/ 0 w 21600"/>
                <a:gd name="T10" fmla="*/ 0 h 41181"/>
                <a:gd name="T11" fmla="*/ 21600 w 21600"/>
                <a:gd name="T12" fmla="*/ 41181 h 41181"/>
              </a:gdLst>
              <a:ahLst/>
              <a:cxnLst>
                <a:cxn ang="T6">
                  <a:pos x="T0" y="T1"/>
                </a:cxn>
                <a:cxn ang="T7">
                  <a:pos x="T2" y="T3"/>
                </a:cxn>
                <a:cxn ang="T8">
                  <a:pos x="T4" y="T5"/>
                </a:cxn>
              </a:cxnLst>
              <a:rect l="T9" t="T10" r="T11" b="T12"/>
              <a:pathLst>
                <a:path w="21600" h="41181" fill="none" extrusionOk="0">
                  <a:moveTo>
                    <a:pt x="12555" y="41180"/>
                  </a:moveTo>
                  <a:cubicBezTo>
                    <a:pt x="4901" y="37651"/>
                    <a:pt x="0" y="29993"/>
                    <a:pt x="0" y="21566"/>
                  </a:cubicBezTo>
                  <a:cubicBezTo>
                    <a:pt x="-1" y="10104"/>
                    <a:pt x="8951" y="639"/>
                    <a:pt x="20394" y="-1"/>
                  </a:cubicBezTo>
                </a:path>
                <a:path w="21600" h="41181" stroke="0" extrusionOk="0">
                  <a:moveTo>
                    <a:pt x="12555" y="41180"/>
                  </a:moveTo>
                  <a:cubicBezTo>
                    <a:pt x="4901" y="37651"/>
                    <a:pt x="0" y="29993"/>
                    <a:pt x="0" y="21566"/>
                  </a:cubicBezTo>
                  <a:cubicBezTo>
                    <a:pt x="-1" y="10104"/>
                    <a:pt x="8951" y="639"/>
                    <a:pt x="20394" y="-1"/>
                  </a:cubicBezTo>
                  <a:lnTo>
                    <a:pt x="21600" y="2156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35" name="Arc 34"/>
            <p:cNvSpPr>
              <a:spLocks/>
            </p:cNvSpPr>
            <p:nvPr/>
          </p:nvSpPr>
          <p:spPr bwMode="auto">
            <a:xfrm>
              <a:off x="4026" y="1963"/>
              <a:ext cx="89" cy="184"/>
            </a:xfrm>
            <a:custGeom>
              <a:avLst/>
              <a:gdLst>
                <a:gd name="T0" fmla="*/ 0 w 21600"/>
                <a:gd name="T1" fmla="*/ 0 h 41181"/>
                <a:gd name="T2" fmla="*/ 0 w 21600"/>
                <a:gd name="T3" fmla="*/ 0 h 41181"/>
                <a:gd name="T4" fmla="*/ 0 w 21600"/>
                <a:gd name="T5" fmla="*/ 0 h 41181"/>
                <a:gd name="T6" fmla="*/ 0 60000 65536"/>
                <a:gd name="T7" fmla="*/ 0 60000 65536"/>
                <a:gd name="T8" fmla="*/ 0 60000 65536"/>
                <a:gd name="T9" fmla="*/ 0 w 21600"/>
                <a:gd name="T10" fmla="*/ 0 h 41181"/>
                <a:gd name="T11" fmla="*/ 21600 w 21600"/>
                <a:gd name="T12" fmla="*/ 41181 h 41181"/>
              </a:gdLst>
              <a:ahLst/>
              <a:cxnLst>
                <a:cxn ang="T6">
                  <a:pos x="T0" y="T1"/>
                </a:cxn>
                <a:cxn ang="T7">
                  <a:pos x="T2" y="T3"/>
                </a:cxn>
                <a:cxn ang="T8">
                  <a:pos x="T4" y="T5"/>
                </a:cxn>
              </a:cxnLst>
              <a:rect l="T9" t="T10" r="T11" b="T12"/>
              <a:pathLst>
                <a:path w="21600" h="41181" fill="none" extrusionOk="0">
                  <a:moveTo>
                    <a:pt x="12555" y="41180"/>
                  </a:moveTo>
                  <a:cubicBezTo>
                    <a:pt x="4901" y="37651"/>
                    <a:pt x="0" y="29993"/>
                    <a:pt x="0" y="21566"/>
                  </a:cubicBezTo>
                  <a:cubicBezTo>
                    <a:pt x="-1" y="10104"/>
                    <a:pt x="8951" y="639"/>
                    <a:pt x="20394" y="-1"/>
                  </a:cubicBezTo>
                </a:path>
                <a:path w="21600" h="41181" stroke="0" extrusionOk="0">
                  <a:moveTo>
                    <a:pt x="12555" y="41180"/>
                  </a:moveTo>
                  <a:cubicBezTo>
                    <a:pt x="4901" y="37651"/>
                    <a:pt x="0" y="29993"/>
                    <a:pt x="0" y="21566"/>
                  </a:cubicBezTo>
                  <a:cubicBezTo>
                    <a:pt x="-1" y="10104"/>
                    <a:pt x="8951" y="639"/>
                    <a:pt x="20394" y="-1"/>
                  </a:cubicBezTo>
                  <a:lnTo>
                    <a:pt x="21600" y="21566"/>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sp>
          <p:nvSpPr>
            <p:cNvPr id="36" name="Arc 35"/>
            <p:cNvSpPr>
              <a:spLocks/>
            </p:cNvSpPr>
            <p:nvPr/>
          </p:nvSpPr>
          <p:spPr bwMode="auto">
            <a:xfrm>
              <a:off x="4261" y="2211"/>
              <a:ext cx="337" cy="112"/>
            </a:xfrm>
            <a:custGeom>
              <a:avLst/>
              <a:gdLst>
                <a:gd name="T0" fmla="*/ 0 w 39138"/>
                <a:gd name="T1" fmla="*/ 0 h 21600"/>
                <a:gd name="T2" fmla="*/ 0 w 39138"/>
                <a:gd name="T3" fmla="*/ 0 h 21600"/>
                <a:gd name="T4" fmla="*/ 0 w 39138"/>
                <a:gd name="T5" fmla="*/ 0 h 21600"/>
                <a:gd name="T6" fmla="*/ 0 60000 65536"/>
                <a:gd name="T7" fmla="*/ 0 60000 65536"/>
                <a:gd name="T8" fmla="*/ 0 60000 65536"/>
                <a:gd name="T9" fmla="*/ 0 w 39138"/>
                <a:gd name="T10" fmla="*/ 0 h 21600"/>
                <a:gd name="T11" fmla="*/ 39138 w 39138"/>
                <a:gd name="T12" fmla="*/ 21600 h 21600"/>
              </a:gdLst>
              <a:ahLst/>
              <a:cxnLst>
                <a:cxn ang="T6">
                  <a:pos x="T0" y="T1"/>
                </a:cxn>
                <a:cxn ang="T7">
                  <a:pos x="T2" y="T3"/>
                </a:cxn>
                <a:cxn ang="T8">
                  <a:pos x="T4" y="T5"/>
                </a:cxn>
              </a:cxnLst>
              <a:rect l="T9" t="T10" r="T11" b="T12"/>
              <a:pathLst>
                <a:path w="39138" h="21600" fill="none" extrusionOk="0">
                  <a:moveTo>
                    <a:pt x="39137" y="12005"/>
                  </a:moveTo>
                  <a:cubicBezTo>
                    <a:pt x="35129" y="18000"/>
                    <a:pt x="28393" y="21599"/>
                    <a:pt x="21182" y="21600"/>
                  </a:cubicBezTo>
                  <a:cubicBezTo>
                    <a:pt x="10882" y="21600"/>
                    <a:pt x="2016" y="14328"/>
                    <a:pt x="0" y="4228"/>
                  </a:cubicBezTo>
                </a:path>
                <a:path w="39138" h="21600" stroke="0" extrusionOk="0">
                  <a:moveTo>
                    <a:pt x="39137" y="12005"/>
                  </a:moveTo>
                  <a:cubicBezTo>
                    <a:pt x="35129" y="18000"/>
                    <a:pt x="28393" y="21599"/>
                    <a:pt x="21182" y="21600"/>
                  </a:cubicBezTo>
                  <a:cubicBezTo>
                    <a:pt x="10882" y="21600"/>
                    <a:pt x="2016" y="14328"/>
                    <a:pt x="0" y="4228"/>
                  </a:cubicBezTo>
                  <a:lnTo>
                    <a:pt x="21182"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37" name="Arc 36"/>
            <p:cNvSpPr>
              <a:spLocks/>
            </p:cNvSpPr>
            <p:nvPr/>
          </p:nvSpPr>
          <p:spPr bwMode="auto">
            <a:xfrm>
              <a:off x="4261" y="2211"/>
              <a:ext cx="337" cy="112"/>
            </a:xfrm>
            <a:custGeom>
              <a:avLst/>
              <a:gdLst>
                <a:gd name="T0" fmla="*/ 0 w 39138"/>
                <a:gd name="T1" fmla="*/ 0 h 21600"/>
                <a:gd name="T2" fmla="*/ 0 w 39138"/>
                <a:gd name="T3" fmla="*/ 0 h 21600"/>
                <a:gd name="T4" fmla="*/ 0 w 39138"/>
                <a:gd name="T5" fmla="*/ 0 h 21600"/>
                <a:gd name="T6" fmla="*/ 0 60000 65536"/>
                <a:gd name="T7" fmla="*/ 0 60000 65536"/>
                <a:gd name="T8" fmla="*/ 0 60000 65536"/>
                <a:gd name="T9" fmla="*/ 0 w 39138"/>
                <a:gd name="T10" fmla="*/ 0 h 21600"/>
                <a:gd name="T11" fmla="*/ 39138 w 39138"/>
                <a:gd name="T12" fmla="*/ 21600 h 21600"/>
              </a:gdLst>
              <a:ahLst/>
              <a:cxnLst>
                <a:cxn ang="T6">
                  <a:pos x="T0" y="T1"/>
                </a:cxn>
                <a:cxn ang="T7">
                  <a:pos x="T2" y="T3"/>
                </a:cxn>
                <a:cxn ang="T8">
                  <a:pos x="T4" y="T5"/>
                </a:cxn>
              </a:cxnLst>
              <a:rect l="T9" t="T10" r="T11" b="T12"/>
              <a:pathLst>
                <a:path w="39138" h="21600" fill="none" extrusionOk="0">
                  <a:moveTo>
                    <a:pt x="39137" y="12005"/>
                  </a:moveTo>
                  <a:cubicBezTo>
                    <a:pt x="35129" y="18000"/>
                    <a:pt x="28393" y="21599"/>
                    <a:pt x="21182" y="21600"/>
                  </a:cubicBezTo>
                  <a:cubicBezTo>
                    <a:pt x="10882" y="21600"/>
                    <a:pt x="2016" y="14328"/>
                    <a:pt x="0" y="4228"/>
                  </a:cubicBezTo>
                </a:path>
                <a:path w="39138" h="21600" stroke="0" extrusionOk="0">
                  <a:moveTo>
                    <a:pt x="39137" y="12005"/>
                  </a:moveTo>
                  <a:cubicBezTo>
                    <a:pt x="35129" y="18000"/>
                    <a:pt x="28393" y="21599"/>
                    <a:pt x="21182" y="21600"/>
                  </a:cubicBezTo>
                  <a:cubicBezTo>
                    <a:pt x="10882" y="21600"/>
                    <a:pt x="2016" y="14328"/>
                    <a:pt x="0" y="4228"/>
                  </a:cubicBezTo>
                  <a:lnTo>
                    <a:pt x="21182" y="0"/>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grpSp>
      <p:sp>
        <p:nvSpPr>
          <p:cNvPr id="38" name="Rectangle 37"/>
          <p:cNvSpPr>
            <a:spLocks noChangeArrowheads="1"/>
          </p:cNvSpPr>
          <p:nvPr/>
        </p:nvSpPr>
        <p:spPr bwMode="auto">
          <a:xfrm>
            <a:off x="2657475" y="3232150"/>
            <a:ext cx="1422243" cy="1039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97939" tIns="148968" rIns="297939" bIns="148968">
            <a:spAutoFit/>
          </a:bodyPr>
          <a:lstStyle/>
          <a:p>
            <a:pPr defTabSz="1028700" eaLnBrk="0" hangingPunct="0"/>
            <a:r>
              <a:rPr lang="en-US" sz="2400" b="1"/>
              <a:t>VPN</a:t>
            </a:r>
          </a:p>
          <a:p>
            <a:pPr defTabSz="1028700" eaLnBrk="0" hangingPunct="0"/>
            <a:r>
              <a:rPr lang="en-US" sz="2400" b="1"/>
              <a:t>Server</a:t>
            </a:r>
          </a:p>
        </p:txBody>
      </p:sp>
      <p:sp>
        <p:nvSpPr>
          <p:cNvPr id="39" name="Line 40"/>
          <p:cNvSpPr>
            <a:spLocks noChangeShapeType="1"/>
          </p:cNvSpPr>
          <p:nvPr/>
        </p:nvSpPr>
        <p:spPr bwMode="auto">
          <a:xfrm>
            <a:off x="3316288" y="3155950"/>
            <a:ext cx="646112" cy="0"/>
          </a:xfrm>
          <a:prstGeom prst="line">
            <a:avLst/>
          </a:prstGeom>
          <a:noFill/>
          <a:ln w="28575">
            <a:solidFill>
              <a:schemeClr val="accent2"/>
            </a:solidFill>
            <a:round/>
            <a:headEnd type="none" w="sm" len="sm"/>
            <a:tailEnd type="none" w="sm" len="sm"/>
          </a:ln>
          <a:effectLst>
            <a:outerShdw dist="17961" dir="2700000" algn="ctr" rotWithShape="0">
              <a:schemeClr val="tx1"/>
            </a:outerShdw>
          </a:effectLst>
        </p:spPr>
        <p:txBody>
          <a:bodyPr lIns="297939" tIns="148968" rIns="297939" bIns="148968">
            <a:spAutoFit/>
          </a:bodyPr>
          <a:lstStyle/>
          <a:p>
            <a:pPr fontAlgn="auto">
              <a:spcBef>
                <a:spcPts val="0"/>
              </a:spcBef>
              <a:spcAft>
                <a:spcPts val="0"/>
              </a:spcAft>
              <a:defRPr/>
            </a:pPr>
            <a:endParaRPr lang="en-US">
              <a:latin typeface="+mn-lt"/>
            </a:endParaRPr>
          </a:p>
        </p:txBody>
      </p:sp>
      <p:sp>
        <p:nvSpPr>
          <p:cNvPr id="40" name="Line 46"/>
          <p:cNvSpPr>
            <a:spLocks noChangeShapeType="1"/>
          </p:cNvSpPr>
          <p:nvPr/>
        </p:nvSpPr>
        <p:spPr bwMode="auto">
          <a:xfrm flipH="1" flipV="1">
            <a:off x="2514600" y="3155950"/>
            <a:ext cx="685800" cy="0"/>
          </a:xfrm>
          <a:prstGeom prst="line">
            <a:avLst/>
          </a:prstGeom>
          <a:noFill/>
          <a:ln w="28575">
            <a:solidFill>
              <a:schemeClr val="accent2"/>
            </a:solidFill>
            <a:round/>
            <a:headEnd type="none" w="sm" len="sm"/>
            <a:tailEnd type="none" w="sm" len="sm"/>
          </a:ln>
          <a:effectLst>
            <a:outerShdw dist="17961" dir="2700000" algn="ctr" rotWithShape="0">
              <a:schemeClr val="tx1"/>
            </a:outerShdw>
          </a:effectLst>
        </p:spPr>
        <p:txBody>
          <a:bodyPr lIns="297939" tIns="148968" rIns="297939" bIns="148968">
            <a:spAutoFit/>
          </a:bodyPr>
          <a:lstStyle/>
          <a:p>
            <a:pPr fontAlgn="auto">
              <a:spcBef>
                <a:spcPts val="0"/>
              </a:spcBef>
              <a:spcAft>
                <a:spcPts val="0"/>
              </a:spcAft>
              <a:defRPr/>
            </a:pPr>
            <a:endParaRPr lang="en-US">
              <a:latin typeface="+mn-lt"/>
            </a:endParaRPr>
          </a:p>
        </p:txBody>
      </p:sp>
      <p:pic>
        <p:nvPicPr>
          <p:cNvPr id="41"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2546350"/>
            <a:ext cx="1131888"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2927350"/>
            <a:ext cx="47307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65338" y="1162843"/>
            <a:ext cx="86836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 name="Group 50"/>
          <p:cNvGrpSpPr>
            <a:grpSpLocks/>
          </p:cNvGrpSpPr>
          <p:nvPr/>
        </p:nvGrpSpPr>
        <p:grpSpPr bwMode="auto">
          <a:xfrm>
            <a:off x="4343400" y="2111375"/>
            <a:ext cx="1371600" cy="2438400"/>
            <a:chOff x="960" y="2980"/>
            <a:chExt cx="1285" cy="1340"/>
          </a:xfrm>
        </p:grpSpPr>
        <p:grpSp>
          <p:nvGrpSpPr>
            <p:cNvPr id="45" name="Group 51"/>
            <p:cNvGrpSpPr>
              <a:grpSpLocks/>
            </p:cNvGrpSpPr>
            <p:nvPr/>
          </p:nvGrpSpPr>
          <p:grpSpPr bwMode="auto">
            <a:xfrm>
              <a:off x="960" y="2980"/>
              <a:ext cx="1281" cy="1321"/>
              <a:chOff x="1609" y="2404"/>
              <a:chExt cx="699" cy="519"/>
            </a:xfrm>
          </p:grpSpPr>
          <p:sp>
            <p:nvSpPr>
              <p:cNvPr id="64" name="Oval 52"/>
              <p:cNvSpPr>
                <a:spLocks noChangeArrowheads="1"/>
              </p:cNvSpPr>
              <p:nvPr/>
            </p:nvSpPr>
            <p:spPr bwMode="auto">
              <a:xfrm>
                <a:off x="1848" y="2404"/>
                <a:ext cx="304" cy="214"/>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65" name="Oval 53"/>
              <p:cNvSpPr>
                <a:spLocks noChangeArrowheads="1"/>
              </p:cNvSpPr>
              <p:nvPr/>
            </p:nvSpPr>
            <p:spPr bwMode="auto">
              <a:xfrm>
                <a:off x="1680" y="2460"/>
                <a:ext cx="234" cy="215"/>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66" name="Oval 54"/>
              <p:cNvSpPr>
                <a:spLocks noChangeArrowheads="1"/>
              </p:cNvSpPr>
              <p:nvPr/>
            </p:nvSpPr>
            <p:spPr bwMode="auto">
              <a:xfrm>
                <a:off x="1609" y="2589"/>
                <a:ext cx="158" cy="176"/>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67" name="Oval 55"/>
              <p:cNvSpPr>
                <a:spLocks noChangeArrowheads="1"/>
              </p:cNvSpPr>
              <p:nvPr/>
            </p:nvSpPr>
            <p:spPr bwMode="auto">
              <a:xfrm>
                <a:off x="1657" y="2666"/>
                <a:ext cx="237" cy="191"/>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68" name="Oval 56"/>
              <p:cNvSpPr>
                <a:spLocks noChangeArrowheads="1"/>
              </p:cNvSpPr>
              <p:nvPr/>
            </p:nvSpPr>
            <p:spPr bwMode="auto">
              <a:xfrm>
                <a:off x="1824" y="2698"/>
                <a:ext cx="354" cy="225"/>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69" name="Oval 57"/>
              <p:cNvSpPr>
                <a:spLocks noChangeArrowheads="1"/>
              </p:cNvSpPr>
              <p:nvPr/>
            </p:nvSpPr>
            <p:spPr bwMode="auto">
              <a:xfrm>
                <a:off x="2050" y="2467"/>
                <a:ext cx="226" cy="168"/>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70" name="Oval 58"/>
              <p:cNvSpPr>
                <a:spLocks noChangeArrowheads="1"/>
              </p:cNvSpPr>
              <p:nvPr/>
            </p:nvSpPr>
            <p:spPr bwMode="auto">
              <a:xfrm>
                <a:off x="2083" y="2576"/>
                <a:ext cx="225" cy="168"/>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71" name="Oval 59"/>
              <p:cNvSpPr>
                <a:spLocks noChangeArrowheads="1"/>
              </p:cNvSpPr>
              <p:nvPr/>
            </p:nvSpPr>
            <p:spPr bwMode="auto">
              <a:xfrm>
                <a:off x="2062" y="2610"/>
                <a:ext cx="224" cy="279"/>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72" name="Oval 60"/>
              <p:cNvSpPr>
                <a:spLocks noChangeArrowheads="1"/>
              </p:cNvSpPr>
              <p:nvPr/>
            </p:nvSpPr>
            <p:spPr bwMode="auto">
              <a:xfrm>
                <a:off x="1736" y="2528"/>
                <a:ext cx="453" cy="276"/>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grpSp>
        <p:grpSp>
          <p:nvGrpSpPr>
            <p:cNvPr id="46" name="Group 61"/>
            <p:cNvGrpSpPr>
              <a:grpSpLocks/>
            </p:cNvGrpSpPr>
            <p:nvPr/>
          </p:nvGrpSpPr>
          <p:grpSpPr bwMode="auto">
            <a:xfrm>
              <a:off x="963" y="2984"/>
              <a:ext cx="1282" cy="1336"/>
              <a:chOff x="1611" y="2406"/>
              <a:chExt cx="699" cy="524"/>
            </a:xfrm>
          </p:grpSpPr>
          <p:sp>
            <p:nvSpPr>
              <p:cNvPr id="48" name="Arc 62"/>
              <p:cNvSpPr>
                <a:spLocks/>
              </p:cNvSpPr>
              <p:nvPr/>
            </p:nvSpPr>
            <p:spPr bwMode="auto">
              <a:xfrm>
                <a:off x="1859" y="2406"/>
                <a:ext cx="288" cy="109"/>
              </a:xfrm>
              <a:custGeom>
                <a:avLst/>
                <a:gdLst>
                  <a:gd name="T0" fmla="*/ 0 w 40328"/>
                  <a:gd name="T1" fmla="*/ 0 h 21600"/>
                  <a:gd name="T2" fmla="*/ 0 w 40328"/>
                  <a:gd name="T3" fmla="*/ 0 h 21600"/>
                  <a:gd name="T4" fmla="*/ 0 w 40328"/>
                  <a:gd name="T5" fmla="*/ 0 h 21600"/>
                  <a:gd name="T6" fmla="*/ 0 60000 65536"/>
                  <a:gd name="T7" fmla="*/ 0 60000 65536"/>
                  <a:gd name="T8" fmla="*/ 0 60000 65536"/>
                  <a:gd name="T9" fmla="*/ 0 w 40328"/>
                  <a:gd name="T10" fmla="*/ 0 h 21600"/>
                  <a:gd name="T11" fmla="*/ 40328 w 40328"/>
                  <a:gd name="T12" fmla="*/ 21600 h 21600"/>
                </a:gdLst>
                <a:ahLst/>
                <a:cxnLst>
                  <a:cxn ang="T6">
                    <a:pos x="T0" y="T1"/>
                  </a:cxn>
                  <a:cxn ang="T7">
                    <a:pos x="T2" y="T3"/>
                  </a:cxn>
                  <a:cxn ang="T8">
                    <a:pos x="T4" y="T5"/>
                  </a:cxn>
                </a:cxnLst>
                <a:rect l="T9" t="T10" r="T11" b="T12"/>
                <a:pathLst>
                  <a:path w="40328" h="21600" fill="none" extrusionOk="0">
                    <a:moveTo>
                      <a:pt x="0" y="14494"/>
                    </a:moveTo>
                    <a:cubicBezTo>
                      <a:pt x="3023" y="5815"/>
                      <a:pt x="11207" y="-1"/>
                      <a:pt x="20398" y="0"/>
                    </a:cubicBezTo>
                    <a:cubicBezTo>
                      <a:pt x="29109" y="0"/>
                      <a:pt x="36969" y="5233"/>
                      <a:pt x="40327" y="13272"/>
                    </a:cubicBezTo>
                  </a:path>
                  <a:path w="40328" h="21600" stroke="0" extrusionOk="0">
                    <a:moveTo>
                      <a:pt x="0" y="14494"/>
                    </a:moveTo>
                    <a:cubicBezTo>
                      <a:pt x="3023" y="5815"/>
                      <a:pt x="11207" y="-1"/>
                      <a:pt x="20398" y="0"/>
                    </a:cubicBezTo>
                    <a:cubicBezTo>
                      <a:pt x="29109" y="0"/>
                      <a:pt x="36969" y="5233"/>
                      <a:pt x="40327" y="13272"/>
                    </a:cubicBezTo>
                    <a:lnTo>
                      <a:pt x="20398"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49" name="Arc 63"/>
              <p:cNvSpPr>
                <a:spLocks/>
              </p:cNvSpPr>
              <p:nvPr/>
            </p:nvSpPr>
            <p:spPr bwMode="auto">
              <a:xfrm>
                <a:off x="1859" y="2406"/>
                <a:ext cx="288" cy="109"/>
              </a:xfrm>
              <a:custGeom>
                <a:avLst/>
                <a:gdLst>
                  <a:gd name="T0" fmla="*/ 0 w 40328"/>
                  <a:gd name="T1" fmla="*/ 0 h 21600"/>
                  <a:gd name="T2" fmla="*/ 0 w 40328"/>
                  <a:gd name="T3" fmla="*/ 0 h 21600"/>
                  <a:gd name="T4" fmla="*/ 0 w 40328"/>
                  <a:gd name="T5" fmla="*/ 0 h 21600"/>
                  <a:gd name="T6" fmla="*/ 0 60000 65536"/>
                  <a:gd name="T7" fmla="*/ 0 60000 65536"/>
                  <a:gd name="T8" fmla="*/ 0 60000 65536"/>
                  <a:gd name="T9" fmla="*/ 0 w 40328"/>
                  <a:gd name="T10" fmla="*/ 0 h 21600"/>
                  <a:gd name="T11" fmla="*/ 40328 w 40328"/>
                  <a:gd name="T12" fmla="*/ 21600 h 21600"/>
                </a:gdLst>
                <a:ahLst/>
                <a:cxnLst>
                  <a:cxn ang="T6">
                    <a:pos x="T0" y="T1"/>
                  </a:cxn>
                  <a:cxn ang="T7">
                    <a:pos x="T2" y="T3"/>
                  </a:cxn>
                  <a:cxn ang="T8">
                    <a:pos x="T4" y="T5"/>
                  </a:cxn>
                </a:cxnLst>
                <a:rect l="T9" t="T10" r="T11" b="T12"/>
                <a:pathLst>
                  <a:path w="40328" h="21600" fill="none" extrusionOk="0">
                    <a:moveTo>
                      <a:pt x="0" y="14494"/>
                    </a:moveTo>
                    <a:cubicBezTo>
                      <a:pt x="3023" y="5815"/>
                      <a:pt x="11207" y="-1"/>
                      <a:pt x="20398" y="0"/>
                    </a:cubicBezTo>
                    <a:cubicBezTo>
                      <a:pt x="29109" y="0"/>
                      <a:pt x="36969" y="5233"/>
                      <a:pt x="40327" y="13272"/>
                    </a:cubicBezTo>
                  </a:path>
                  <a:path w="40328" h="21600" stroke="0" extrusionOk="0">
                    <a:moveTo>
                      <a:pt x="0" y="14494"/>
                    </a:moveTo>
                    <a:cubicBezTo>
                      <a:pt x="3023" y="5815"/>
                      <a:pt x="11207" y="-1"/>
                      <a:pt x="20398" y="0"/>
                    </a:cubicBezTo>
                    <a:cubicBezTo>
                      <a:pt x="29109" y="0"/>
                      <a:pt x="36969" y="5233"/>
                      <a:pt x="40327" y="13272"/>
                    </a:cubicBezTo>
                    <a:lnTo>
                      <a:pt x="20398" y="21600"/>
                    </a:lnTo>
                    <a:close/>
                  </a:path>
                </a:pathLst>
              </a:custGeom>
              <a:solidFill>
                <a:srgbClr val="A1F4F9"/>
              </a:solidFill>
              <a:ln w="12700" cap="rnd">
                <a:solidFill>
                  <a:srgbClr val="6C8F93"/>
                </a:solidFill>
                <a:round/>
                <a:headEnd/>
                <a:tailEnd/>
              </a:ln>
            </p:spPr>
            <p:txBody>
              <a:bodyPr lIns="297939" tIns="148968" rIns="297939" bIns="148968">
                <a:spAutoFit/>
              </a:bodyPr>
              <a:lstStyle/>
              <a:p>
                <a:endParaRPr lang="en-US"/>
              </a:p>
            </p:txBody>
          </p:sp>
          <p:sp>
            <p:nvSpPr>
              <p:cNvPr id="50" name="Arc 64"/>
              <p:cNvSpPr>
                <a:spLocks/>
              </p:cNvSpPr>
              <p:nvPr/>
            </p:nvSpPr>
            <p:spPr bwMode="auto">
              <a:xfrm>
                <a:off x="1681" y="2461"/>
                <a:ext cx="179" cy="129"/>
              </a:xfrm>
              <a:custGeom>
                <a:avLst/>
                <a:gdLst>
                  <a:gd name="T0" fmla="*/ 0 w 32806"/>
                  <a:gd name="T1" fmla="*/ 0 h 25791"/>
                  <a:gd name="T2" fmla="*/ 0 w 32806"/>
                  <a:gd name="T3" fmla="*/ 0 h 25791"/>
                  <a:gd name="T4" fmla="*/ 0 w 32806"/>
                  <a:gd name="T5" fmla="*/ 0 h 25791"/>
                  <a:gd name="T6" fmla="*/ 0 60000 65536"/>
                  <a:gd name="T7" fmla="*/ 0 60000 65536"/>
                  <a:gd name="T8" fmla="*/ 0 60000 65536"/>
                  <a:gd name="T9" fmla="*/ 0 w 32806"/>
                  <a:gd name="T10" fmla="*/ 0 h 25791"/>
                  <a:gd name="T11" fmla="*/ 32806 w 32806"/>
                  <a:gd name="T12" fmla="*/ 25791 h 25791"/>
                </a:gdLst>
                <a:ahLst/>
                <a:cxnLst>
                  <a:cxn ang="T6">
                    <a:pos x="T0" y="T1"/>
                  </a:cxn>
                  <a:cxn ang="T7">
                    <a:pos x="T2" y="T3"/>
                  </a:cxn>
                  <a:cxn ang="T8">
                    <a:pos x="T4" y="T5"/>
                  </a:cxn>
                </a:cxnLst>
                <a:rect l="T9" t="T10" r="T11" b="T12"/>
                <a:pathLst>
                  <a:path w="32806" h="25791" fill="none" extrusionOk="0">
                    <a:moveTo>
                      <a:pt x="410" y="25791"/>
                    </a:moveTo>
                    <a:cubicBezTo>
                      <a:pt x="137" y="24410"/>
                      <a:pt x="0" y="23007"/>
                      <a:pt x="0" y="21600"/>
                    </a:cubicBezTo>
                    <a:cubicBezTo>
                      <a:pt x="0" y="9670"/>
                      <a:pt x="9670" y="0"/>
                      <a:pt x="21600" y="0"/>
                    </a:cubicBezTo>
                    <a:cubicBezTo>
                      <a:pt x="25551" y="-1"/>
                      <a:pt x="29427" y="1084"/>
                      <a:pt x="32805" y="3134"/>
                    </a:cubicBezTo>
                  </a:path>
                  <a:path w="32806" h="25791" stroke="0" extrusionOk="0">
                    <a:moveTo>
                      <a:pt x="410" y="25791"/>
                    </a:moveTo>
                    <a:cubicBezTo>
                      <a:pt x="137" y="24410"/>
                      <a:pt x="0" y="23007"/>
                      <a:pt x="0" y="21600"/>
                    </a:cubicBezTo>
                    <a:cubicBezTo>
                      <a:pt x="0" y="9670"/>
                      <a:pt x="9670" y="0"/>
                      <a:pt x="21600" y="0"/>
                    </a:cubicBezTo>
                    <a:cubicBezTo>
                      <a:pt x="25551" y="-1"/>
                      <a:pt x="29427" y="1084"/>
                      <a:pt x="32805" y="3134"/>
                    </a:cubicBezTo>
                    <a:lnTo>
                      <a:pt x="21600"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51" name="Arc 65"/>
              <p:cNvSpPr>
                <a:spLocks/>
              </p:cNvSpPr>
              <p:nvPr/>
            </p:nvSpPr>
            <p:spPr bwMode="auto">
              <a:xfrm>
                <a:off x="1681" y="2461"/>
                <a:ext cx="179" cy="129"/>
              </a:xfrm>
              <a:custGeom>
                <a:avLst/>
                <a:gdLst>
                  <a:gd name="T0" fmla="*/ 0 w 32806"/>
                  <a:gd name="T1" fmla="*/ 0 h 25791"/>
                  <a:gd name="T2" fmla="*/ 0 w 32806"/>
                  <a:gd name="T3" fmla="*/ 0 h 25791"/>
                  <a:gd name="T4" fmla="*/ 0 w 32806"/>
                  <a:gd name="T5" fmla="*/ 0 h 25791"/>
                  <a:gd name="T6" fmla="*/ 0 60000 65536"/>
                  <a:gd name="T7" fmla="*/ 0 60000 65536"/>
                  <a:gd name="T8" fmla="*/ 0 60000 65536"/>
                  <a:gd name="T9" fmla="*/ 0 w 32806"/>
                  <a:gd name="T10" fmla="*/ 0 h 25791"/>
                  <a:gd name="T11" fmla="*/ 32806 w 32806"/>
                  <a:gd name="T12" fmla="*/ 25791 h 25791"/>
                </a:gdLst>
                <a:ahLst/>
                <a:cxnLst>
                  <a:cxn ang="T6">
                    <a:pos x="T0" y="T1"/>
                  </a:cxn>
                  <a:cxn ang="T7">
                    <a:pos x="T2" y="T3"/>
                  </a:cxn>
                  <a:cxn ang="T8">
                    <a:pos x="T4" y="T5"/>
                  </a:cxn>
                </a:cxnLst>
                <a:rect l="T9" t="T10" r="T11" b="T12"/>
                <a:pathLst>
                  <a:path w="32806" h="25791" fill="none" extrusionOk="0">
                    <a:moveTo>
                      <a:pt x="410" y="25791"/>
                    </a:moveTo>
                    <a:cubicBezTo>
                      <a:pt x="137" y="24410"/>
                      <a:pt x="0" y="23007"/>
                      <a:pt x="0" y="21600"/>
                    </a:cubicBezTo>
                    <a:cubicBezTo>
                      <a:pt x="0" y="9670"/>
                      <a:pt x="9670" y="0"/>
                      <a:pt x="21600" y="0"/>
                    </a:cubicBezTo>
                    <a:cubicBezTo>
                      <a:pt x="25551" y="-1"/>
                      <a:pt x="29427" y="1084"/>
                      <a:pt x="32805" y="3134"/>
                    </a:cubicBezTo>
                  </a:path>
                  <a:path w="32806" h="25791" stroke="0" extrusionOk="0">
                    <a:moveTo>
                      <a:pt x="410" y="25791"/>
                    </a:moveTo>
                    <a:cubicBezTo>
                      <a:pt x="137" y="24410"/>
                      <a:pt x="0" y="23007"/>
                      <a:pt x="0" y="21600"/>
                    </a:cubicBezTo>
                    <a:cubicBezTo>
                      <a:pt x="0" y="9670"/>
                      <a:pt x="9670" y="0"/>
                      <a:pt x="21600" y="0"/>
                    </a:cubicBezTo>
                    <a:cubicBezTo>
                      <a:pt x="25551" y="-1"/>
                      <a:pt x="29427" y="1084"/>
                      <a:pt x="32805" y="3134"/>
                    </a:cubicBezTo>
                    <a:lnTo>
                      <a:pt x="21600" y="21600"/>
                    </a:lnTo>
                    <a:close/>
                  </a:path>
                </a:pathLst>
              </a:custGeom>
              <a:solidFill>
                <a:srgbClr val="A1F4F9"/>
              </a:solidFill>
              <a:ln w="12700" cap="rnd">
                <a:solidFill>
                  <a:srgbClr val="6C8F93"/>
                </a:solidFill>
                <a:round/>
                <a:headEnd/>
                <a:tailEnd/>
              </a:ln>
            </p:spPr>
            <p:txBody>
              <a:bodyPr wrap="none" lIns="297939" tIns="148968" rIns="297939" bIns="148968">
                <a:spAutoFit/>
              </a:bodyPr>
              <a:lstStyle/>
              <a:p>
                <a:endParaRPr lang="en-US"/>
              </a:p>
            </p:txBody>
          </p:sp>
          <p:sp>
            <p:nvSpPr>
              <p:cNvPr id="52" name="Arc 66"/>
              <p:cNvSpPr>
                <a:spLocks/>
              </p:cNvSpPr>
              <p:nvPr/>
            </p:nvSpPr>
            <p:spPr bwMode="auto">
              <a:xfrm>
                <a:off x="1654" y="2762"/>
                <a:ext cx="184" cy="102"/>
              </a:xfrm>
              <a:custGeom>
                <a:avLst/>
                <a:gdLst>
                  <a:gd name="T0" fmla="*/ 0 w 32498"/>
                  <a:gd name="T1" fmla="*/ 0 h 22712"/>
                  <a:gd name="T2" fmla="*/ 0 w 32498"/>
                  <a:gd name="T3" fmla="*/ 0 h 22712"/>
                  <a:gd name="T4" fmla="*/ 0 w 32498"/>
                  <a:gd name="T5" fmla="*/ 0 h 22712"/>
                  <a:gd name="T6" fmla="*/ 0 60000 65536"/>
                  <a:gd name="T7" fmla="*/ 0 60000 65536"/>
                  <a:gd name="T8" fmla="*/ 0 60000 65536"/>
                  <a:gd name="T9" fmla="*/ 0 w 32498"/>
                  <a:gd name="T10" fmla="*/ 0 h 22712"/>
                  <a:gd name="T11" fmla="*/ 32498 w 32498"/>
                  <a:gd name="T12" fmla="*/ 22712 h 22712"/>
                </a:gdLst>
                <a:ahLst/>
                <a:cxnLst>
                  <a:cxn ang="T6">
                    <a:pos x="T0" y="T1"/>
                  </a:cxn>
                  <a:cxn ang="T7">
                    <a:pos x="T2" y="T3"/>
                  </a:cxn>
                  <a:cxn ang="T8">
                    <a:pos x="T4" y="T5"/>
                  </a:cxn>
                </a:cxnLst>
                <a:rect l="T9" t="T10" r="T11" b="T12"/>
                <a:pathLst>
                  <a:path w="32498" h="22712" fill="none" extrusionOk="0">
                    <a:moveTo>
                      <a:pt x="32498" y="19761"/>
                    </a:moveTo>
                    <a:cubicBezTo>
                      <a:pt x="29191" y="21693"/>
                      <a:pt x="25430" y="22711"/>
                      <a:pt x="21600" y="22712"/>
                    </a:cubicBezTo>
                    <a:cubicBezTo>
                      <a:pt x="9670" y="22712"/>
                      <a:pt x="0" y="13041"/>
                      <a:pt x="0" y="1112"/>
                    </a:cubicBezTo>
                    <a:cubicBezTo>
                      <a:pt x="-1" y="741"/>
                      <a:pt x="9" y="370"/>
                      <a:pt x="28" y="-1"/>
                    </a:cubicBezTo>
                  </a:path>
                  <a:path w="32498" h="22712" stroke="0" extrusionOk="0">
                    <a:moveTo>
                      <a:pt x="32498" y="19761"/>
                    </a:moveTo>
                    <a:cubicBezTo>
                      <a:pt x="29191" y="21693"/>
                      <a:pt x="25430" y="22711"/>
                      <a:pt x="21600" y="22712"/>
                    </a:cubicBezTo>
                    <a:cubicBezTo>
                      <a:pt x="9670" y="22712"/>
                      <a:pt x="0" y="13041"/>
                      <a:pt x="0" y="1112"/>
                    </a:cubicBezTo>
                    <a:cubicBezTo>
                      <a:pt x="-1" y="741"/>
                      <a:pt x="9" y="370"/>
                      <a:pt x="28" y="-1"/>
                    </a:cubicBezTo>
                    <a:lnTo>
                      <a:pt x="21600" y="1112"/>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53" name="Arc 67"/>
              <p:cNvSpPr>
                <a:spLocks/>
              </p:cNvSpPr>
              <p:nvPr/>
            </p:nvSpPr>
            <p:spPr bwMode="auto">
              <a:xfrm>
                <a:off x="1654" y="2762"/>
                <a:ext cx="184" cy="102"/>
              </a:xfrm>
              <a:custGeom>
                <a:avLst/>
                <a:gdLst>
                  <a:gd name="T0" fmla="*/ 0 w 32498"/>
                  <a:gd name="T1" fmla="*/ 0 h 22712"/>
                  <a:gd name="T2" fmla="*/ 0 w 32498"/>
                  <a:gd name="T3" fmla="*/ 0 h 22712"/>
                  <a:gd name="T4" fmla="*/ 0 w 32498"/>
                  <a:gd name="T5" fmla="*/ 0 h 22712"/>
                  <a:gd name="T6" fmla="*/ 0 60000 65536"/>
                  <a:gd name="T7" fmla="*/ 0 60000 65536"/>
                  <a:gd name="T8" fmla="*/ 0 60000 65536"/>
                  <a:gd name="T9" fmla="*/ 0 w 32498"/>
                  <a:gd name="T10" fmla="*/ 0 h 22712"/>
                  <a:gd name="T11" fmla="*/ 32498 w 32498"/>
                  <a:gd name="T12" fmla="*/ 22712 h 22712"/>
                </a:gdLst>
                <a:ahLst/>
                <a:cxnLst>
                  <a:cxn ang="T6">
                    <a:pos x="T0" y="T1"/>
                  </a:cxn>
                  <a:cxn ang="T7">
                    <a:pos x="T2" y="T3"/>
                  </a:cxn>
                  <a:cxn ang="T8">
                    <a:pos x="T4" y="T5"/>
                  </a:cxn>
                </a:cxnLst>
                <a:rect l="T9" t="T10" r="T11" b="T12"/>
                <a:pathLst>
                  <a:path w="32498" h="22712" fill="none" extrusionOk="0">
                    <a:moveTo>
                      <a:pt x="32498" y="19761"/>
                    </a:moveTo>
                    <a:cubicBezTo>
                      <a:pt x="29191" y="21693"/>
                      <a:pt x="25430" y="22711"/>
                      <a:pt x="21600" y="22712"/>
                    </a:cubicBezTo>
                    <a:cubicBezTo>
                      <a:pt x="9670" y="22712"/>
                      <a:pt x="0" y="13041"/>
                      <a:pt x="0" y="1112"/>
                    </a:cubicBezTo>
                    <a:cubicBezTo>
                      <a:pt x="-1" y="741"/>
                      <a:pt x="9" y="370"/>
                      <a:pt x="28" y="-1"/>
                    </a:cubicBezTo>
                  </a:path>
                  <a:path w="32498" h="22712" stroke="0" extrusionOk="0">
                    <a:moveTo>
                      <a:pt x="32498" y="19761"/>
                    </a:moveTo>
                    <a:cubicBezTo>
                      <a:pt x="29191" y="21693"/>
                      <a:pt x="25430" y="22711"/>
                      <a:pt x="21600" y="22712"/>
                    </a:cubicBezTo>
                    <a:cubicBezTo>
                      <a:pt x="9670" y="22712"/>
                      <a:pt x="0" y="13041"/>
                      <a:pt x="0" y="1112"/>
                    </a:cubicBezTo>
                    <a:cubicBezTo>
                      <a:pt x="-1" y="741"/>
                      <a:pt x="9" y="370"/>
                      <a:pt x="28" y="-1"/>
                    </a:cubicBezTo>
                    <a:lnTo>
                      <a:pt x="21600" y="1112"/>
                    </a:lnTo>
                    <a:close/>
                  </a:path>
                </a:pathLst>
              </a:custGeom>
              <a:solidFill>
                <a:srgbClr val="A1F4F9"/>
              </a:solidFill>
              <a:ln w="12700" cap="rnd">
                <a:solidFill>
                  <a:srgbClr val="6C8F93"/>
                </a:solidFill>
                <a:round/>
                <a:headEnd/>
                <a:tailEnd/>
              </a:ln>
            </p:spPr>
            <p:txBody>
              <a:bodyPr wrap="none" lIns="297939" tIns="148968" rIns="297939" bIns="148968">
                <a:spAutoFit/>
              </a:bodyPr>
              <a:lstStyle/>
              <a:p>
                <a:endParaRPr lang="en-US"/>
              </a:p>
            </p:txBody>
          </p:sp>
          <p:sp>
            <p:nvSpPr>
              <p:cNvPr id="54" name="Arc 68"/>
              <p:cNvSpPr>
                <a:spLocks/>
              </p:cNvSpPr>
              <p:nvPr/>
            </p:nvSpPr>
            <p:spPr bwMode="auto">
              <a:xfrm>
                <a:off x="2144" y="2467"/>
                <a:ext cx="135" cy="126"/>
              </a:xfrm>
              <a:custGeom>
                <a:avLst/>
                <a:gdLst>
                  <a:gd name="T0" fmla="*/ 0 w 25751"/>
                  <a:gd name="T1" fmla="*/ 0 h 32229"/>
                  <a:gd name="T2" fmla="*/ 0 w 25751"/>
                  <a:gd name="T3" fmla="*/ 0 h 32229"/>
                  <a:gd name="T4" fmla="*/ 0 w 25751"/>
                  <a:gd name="T5" fmla="*/ 0 h 32229"/>
                  <a:gd name="T6" fmla="*/ 0 60000 65536"/>
                  <a:gd name="T7" fmla="*/ 0 60000 65536"/>
                  <a:gd name="T8" fmla="*/ 0 60000 65536"/>
                  <a:gd name="T9" fmla="*/ 0 w 25751"/>
                  <a:gd name="T10" fmla="*/ 0 h 32229"/>
                  <a:gd name="T11" fmla="*/ 25751 w 25751"/>
                  <a:gd name="T12" fmla="*/ 32229 h 32229"/>
                </a:gdLst>
                <a:ahLst/>
                <a:cxnLst>
                  <a:cxn ang="T6">
                    <a:pos x="T0" y="T1"/>
                  </a:cxn>
                  <a:cxn ang="T7">
                    <a:pos x="T2" y="T3"/>
                  </a:cxn>
                  <a:cxn ang="T8">
                    <a:pos x="T4" y="T5"/>
                  </a:cxn>
                </a:cxnLst>
                <a:rect l="T9" t="T10" r="T11" b="T12"/>
                <a:pathLst>
                  <a:path w="25751" h="32229" fill="none" extrusionOk="0">
                    <a:moveTo>
                      <a:pt x="-1" y="402"/>
                    </a:moveTo>
                    <a:cubicBezTo>
                      <a:pt x="1367" y="134"/>
                      <a:pt x="2757" y="-1"/>
                      <a:pt x="4151" y="0"/>
                    </a:cubicBezTo>
                    <a:cubicBezTo>
                      <a:pt x="16080" y="0"/>
                      <a:pt x="25751" y="9670"/>
                      <a:pt x="25751" y="21600"/>
                    </a:cubicBezTo>
                    <a:cubicBezTo>
                      <a:pt x="25751" y="25324"/>
                      <a:pt x="24787" y="28986"/>
                      <a:pt x="22954" y="32228"/>
                    </a:cubicBezTo>
                  </a:path>
                  <a:path w="25751" h="32229" stroke="0" extrusionOk="0">
                    <a:moveTo>
                      <a:pt x="-1" y="402"/>
                    </a:moveTo>
                    <a:cubicBezTo>
                      <a:pt x="1367" y="134"/>
                      <a:pt x="2757" y="-1"/>
                      <a:pt x="4151" y="0"/>
                    </a:cubicBezTo>
                    <a:cubicBezTo>
                      <a:pt x="16080" y="0"/>
                      <a:pt x="25751" y="9670"/>
                      <a:pt x="25751" y="21600"/>
                    </a:cubicBezTo>
                    <a:cubicBezTo>
                      <a:pt x="25751" y="25324"/>
                      <a:pt x="24787" y="28986"/>
                      <a:pt x="22954" y="32228"/>
                    </a:cubicBezTo>
                    <a:lnTo>
                      <a:pt x="4151"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55" name="Arc 69"/>
              <p:cNvSpPr>
                <a:spLocks/>
              </p:cNvSpPr>
              <p:nvPr/>
            </p:nvSpPr>
            <p:spPr bwMode="auto">
              <a:xfrm>
                <a:off x="2144" y="2467"/>
                <a:ext cx="135" cy="126"/>
              </a:xfrm>
              <a:custGeom>
                <a:avLst/>
                <a:gdLst>
                  <a:gd name="T0" fmla="*/ 0 w 25751"/>
                  <a:gd name="T1" fmla="*/ 0 h 32229"/>
                  <a:gd name="T2" fmla="*/ 0 w 25751"/>
                  <a:gd name="T3" fmla="*/ 0 h 32229"/>
                  <a:gd name="T4" fmla="*/ 0 w 25751"/>
                  <a:gd name="T5" fmla="*/ 0 h 32229"/>
                  <a:gd name="T6" fmla="*/ 0 60000 65536"/>
                  <a:gd name="T7" fmla="*/ 0 60000 65536"/>
                  <a:gd name="T8" fmla="*/ 0 60000 65536"/>
                  <a:gd name="T9" fmla="*/ 0 w 25751"/>
                  <a:gd name="T10" fmla="*/ 0 h 32229"/>
                  <a:gd name="T11" fmla="*/ 25751 w 25751"/>
                  <a:gd name="T12" fmla="*/ 32229 h 32229"/>
                </a:gdLst>
                <a:ahLst/>
                <a:cxnLst>
                  <a:cxn ang="T6">
                    <a:pos x="T0" y="T1"/>
                  </a:cxn>
                  <a:cxn ang="T7">
                    <a:pos x="T2" y="T3"/>
                  </a:cxn>
                  <a:cxn ang="T8">
                    <a:pos x="T4" y="T5"/>
                  </a:cxn>
                </a:cxnLst>
                <a:rect l="T9" t="T10" r="T11" b="T12"/>
                <a:pathLst>
                  <a:path w="25751" h="32229" fill="none" extrusionOk="0">
                    <a:moveTo>
                      <a:pt x="-1" y="402"/>
                    </a:moveTo>
                    <a:cubicBezTo>
                      <a:pt x="1367" y="134"/>
                      <a:pt x="2757" y="-1"/>
                      <a:pt x="4151" y="0"/>
                    </a:cubicBezTo>
                    <a:cubicBezTo>
                      <a:pt x="16080" y="0"/>
                      <a:pt x="25751" y="9670"/>
                      <a:pt x="25751" y="21600"/>
                    </a:cubicBezTo>
                    <a:cubicBezTo>
                      <a:pt x="25751" y="25324"/>
                      <a:pt x="24787" y="28986"/>
                      <a:pt x="22954" y="32228"/>
                    </a:cubicBezTo>
                  </a:path>
                  <a:path w="25751" h="32229" stroke="0" extrusionOk="0">
                    <a:moveTo>
                      <a:pt x="-1" y="402"/>
                    </a:moveTo>
                    <a:cubicBezTo>
                      <a:pt x="1367" y="134"/>
                      <a:pt x="2757" y="-1"/>
                      <a:pt x="4151" y="0"/>
                    </a:cubicBezTo>
                    <a:cubicBezTo>
                      <a:pt x="16080" y="0"/>
                      <a:pt x="25751" y="9670"/>
                      <a:pt x="25751" y="21600"/>
                    </a:cubicBezTo>
                    <a:cubicBezTo>
                      <a:pt x="25751" y="25324"/>
                      <a:pt x="24787" y="28986"/>
                      <a:pt x="22954" y="32228"/>
                    </a:cubicBezTo>
                    <a:lnTo>
                      <a:pt x="4151" y="21600"/>
                    </a:lnTo>
                    <a:close/>
                  </a:path>
                </a:pathLst>
              </a:custGeom>
              <a:solidFill>
                <a:srgbClr val="A1F4F9"/>
              </a:solidFill>
              <a:ln w="12700" cap="rnd">
                <a:solidFill>
                  <a:srgbClr val="6C8F93"/>
                </a:solidFill>
                <a:round/>
                <a:headEnd/>
                <a:tailEnd/>
              </a:ln>
            </p:spPr>
            <p:txBody>
              <a:bodyPr wrap="none" lIns="297939" tIns="148968" rIns="297939" bIns="148968">
                <a:spAutoFit/>
              </a:bodyPr>
              <a:lstStyle/>
              <a:p>
                <a:endParaRPr lang="en-US"/>
              </a:p>
            </p:txBody>
          </p:sp>
          <p:sp>
            <p:nvSpPr>
              <p:cNvPr id="56" name="Arc 70"/>
              <p:cNvSpPr>
                <a:spLocks/>
              </p:cNvSpPr>
              <p:nvPr/>
            </p:nvSpPr>
            <p:spPr bwMode="auto">
              <a:xfrm>
                <a:off x="2180" y="2594"/>
                <a:ext cx="130" cy="126"/>
              </a:xfrm>
              <a:custGeom>
                <a:avLst/>
                <a:gdLst>
                  <a:gd name="T0" fmla="*/ 0 w 21600"/>
                  <a:gd name="T1" fmla="*/ 0 h 29596"/>
                  <a:gd name="T2" fmla="*/ 0 w 21600"/>
                  <a:gd name="T3" fmla="*/ 0 h 29596"/>
                  <a:gd name="T4" fmla="*/ 0 w 21600"/>
                  <a:gd name="T5" fmla="*/ 0 h 29596"/>
                  <a:gd name="T6" fmla="*/ 0 60000 65536"/>
                  <a:gd name="T7" fmla="*/ 0 60000 65536"/>
                  <a:gd name="T8" fmla="*/ 0 60000 65536"/>
                  <a:gd name="T9" fmla="*/ 0 w 21600"/>
                  <a:gd name="T10" fmla="*/ 0 h 29596"/>
                  <a:gd name="T11" fmla="*/ 21600 w 21600"/>
                  <a:gd name="T12" fmla="*/ 29596 h 29596"/>
                </a:gdLst>
                <a:ahLst/>
                <a:cxnLst>
                  <a:cxn ang="T6">
                    <a:pos x="T0" y="T1"/>
                  </a:cxn>
                  <a:cxn ang="T7">
                    <a:pos x="T2" y="T3"/>
                  </a:cxn>
                  <a:cxn ang="T8">
                    <a:pos x="T4" y="T5"/>
                  </a:cxn>
                </a:cxnLst>
                <a:rect l="T9" t="T10" r="T11" b="T12"/>
                <a:pathLst>
                  <a:path w="21600" h="29596" fill="none" extrusionOk="0">
                    <a:moveTo>
                      <a:pt x="13454" y="-1"/>
                    </a:moveTo>
                    <a:cubicBezTo>
                      <a:pt x="18601" y="4097"/>
                      <a:pt x="21600" y="10318"/>
                      <a:pt x="21600" y="16898"/>
                    </a:cubicBezTo>
                    <a:cubicBezTo>
                      <a:pt x="21600" y="21460"/>
                      <a:pt x="20155" y="25905"/>
                      <a:pt x="17473" y="29596"/>
                    </a:cubicBezTo>
                  </a:path>
                  <a:path w="21600" h="29596" stroke="0" extrusionOk="0">
                    <a:moveTo>
                      <a:pt x="13454" y="-1"/>
                    </a:moveTo>
                    <a:cubicBezTo>
                      <a:pt x="18601" y="4097"/>
                      <a:pt x="21600" y="10318"/>
                      <a:pt x="21600" y="16898"/>
                    </a:cubicBezTo>
                    <a:cubicBezTo>
                      <a:pt x="21600" y="21460"/>
                      <a:pt x="20155" y="25905"/>
                      <a:pt x="17473" y="29596"/>
                    </a:cubicBezTo>
                    <a:lnTo>
                      <a:pt x="0" y="16898"/>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57" name="Arc 71"/>
              <p:cNvSpPr>
                <a:spLocks/>
              </p:cNvSpPr>
              <p:nvPr/>
            </p:nvSpPr>
            <p:spPr bwMode="auto">
              <a:xfrm>
                <a:off x="2180" y="2594"/>
                <a:ext cx="130" cy="126"/>
              </a:xfrm>
              <a:custGeom>
                <a:avLst/>
                <a:gdLst>
                  <a:gd name="T0" fmla="*/ 0 w 21600"/>
                  <a:gd name="T1" fmla="*/ 0 h 29596"/>
                  <a:gd name="T2" fmla="*/ 0 w 21600"/>
                  <a:gd name="T3" fmla="*/ 0 h 29596"/>
                  <a:gd name="T4" fmla="*/ 0 w 21600"/>
                  <a:gd name="T5" fmla="*/ 0 h 29596"/>
                  <a:gd name="T6" fmla="*/ 0 60000 65536"/>
                  <a:gd name="T7" fmla="*/ 0 60000 65536"/>
                  <a:gd name="T8" fmla="*/ 0 60000 65536"/>
                  <a:gd name="T9" fmla="*/ 0 w 21600"/>
                  <a:gd name="T10" fmla="*/ 0 h 29596"/>
                  <a:gd name="T11" fmla="*/ 21600 w 21600"/>
                  <a:gd name="T12" fmla="*/ 29596 h 29596"/>
                </a:gdLst>
                <a:ahLst/>
                <a:cxnLst>
                  <a:cxn ang="T6">
                    <a:pos x="T0" y="T1"/>
                  </a:cxn>
                  <a:cxn ang="T7">
                    <a:pos x="T2" y="T3"/>
                  </a:cxn>
                  <a:cxn ang="T8">
                    <a:pos x="T4" y="T5"/>
                  </a:cxn>
                </a:cxnLst>
                <a:rect l="T9" t="T10" r="T11" b="T12"/>
                <a:pathLst>
                  <a:path w="21600" h="29596" fill="none" extrusionOk="0">
                    <a:moveTo>
                      <a:pt x="13454" y="-1"/>
                    </a:moveTo>
                    <a:cubicBezTo>
                      <a:pt x="18601" y="4097"/>
                      <a:pt x="21600" y="10318"/>
                      <a:pt x="21600" y="16898"/>
                    </a:cubicBezTo>
                    <a:cubicBezTo>
                      <a:pt x="21600" y="21460"/>
                      <a:pt x="20155" y="25905"/>
                      <a:pt x="17473" y="29596"/>
                    </a:cubicBezTo>
                  </a:path>
                  <a:path w="21600" h="29596" stroke="0" extrusionOk="0">
                    <a:moveTo>
                      <a:pt x="13454" y="-1"/>
                    </a:moveTo>
                    <a:cubicBezTo>
                      <a:pt x="18601" y="4097"/>
                      <a:pt x="21600" y="10318"/>
                      <a:pt x="21600" y="16898"/>
                    </a:cubicBezTo>
                    <a:cubicBezTo>
                      <a:pt x="21600" y="21460"/>
                      <a:pt x="20155" y="25905"/>
                      <a:pt x="17473" y="29596"/>
                    </a:cubicBezTo>
                    <a:lnTo>
                      <a:pt x="0" y="16898"/>
                    </a:lnTo>
                    <a:close/>
                  </a:path>
                </a:pathLst>
              </a:custGeom>
              <a:solidFill>
                <a:srgbClr val="A1F4F9"/>
              </a:solidFill>
              <a:ln w="12700" cap="rnd">
                <a:solidFill>
                  <a:srgbClr val="6C8F93"/>
                </a:solidFill>
                <a:round/>
                <a:headEnd/>
                <a:tailEnd/>
              </a:ln>
            </p:spPr>
            <p:txBody>
              <a:bodyPr wrap="none" lIns="297939" tIns="148968" rIns="297939" bIns="148968">
                <a:spAutoFit/>
              </a:bodyPr>
              <a:lstStyle/>
              <a:p>
                <a:endParaRPr lang="en-US"/>
              </a:p>
            </p:txBody>
          </p:sp>
          <p:sp>
            <p:nvSpPr>
              <p:cNvPr id="58" name="Arc 72"/>
              <p:cNvSpPr>
                <a:spLocks/>
              </p:cNvSpPr>
              <p:nvPr/>
            </p:nvSpPr>
            <p:spPr bwMode="auto">
              <a:xfrm>
                <a:off x="2137" y="2714"/>
                <a:ext cx="153" cy="183"/>
              </a:xfrm>
              <a:custGeom>
                <a:avLst/>
                <a:gdLst>
                  <a:gd name="T0" fmla="*/ 0 w 28770"/>
                  <a:gd name="T1" fmla="*/ 0 h 28280"/>
                  <a:gd name="T2" fmla="*/ 0 w 28770"/>
                  <a:gd name="T3" fmla="*/ 0 h 28280"/>
                  <a:gd name="T4" fmla="*/ 0 w 28770"/>
                  <a:gd name="T5" fmla="*/ 0 h 28280"/>
                  <a:gd name="T6" fmla="*/ 0 60000 65536"/>
                  <a:gd name="T7" fmla="*/ 0 60000 65536"/>
                  <a:gd name="T8" fmla="*/ 0 60000 65536"/>
                  <a:gd name="T9" fmla="*/ 0 w 28770"/>
                  <a:gd name="T10" fmla="*/ 0 h 28280"/>
                  <a:gd name="T11" fmla="*/ 28770 w 28770"/>
                  <a:gd name="T12" fmla="*/ 28280 h 28280"/>
                </a:gdLst>
                <a:ahLst/>
                <a:cxnLst>
                  <a:cxn ang="T6">
                    <a:pos x="T0" y="T1"/>
                  </a:cxn>
                  <a:cxn ang="T7">
                    <a:pos x="T2" y="T3"/>
                  </a:cxn>
                  <a:cxn ang="T8">
                    <a:pos x="T4" y="T5"/>
                  </a:cxn>
                </a:cxnLst>
                <a:rect l="T9" t="T10" r="T11" b="T12"/>
                <a:pathLst>
                  <a:path w="28770" h="28280" fill="none" extrusionOk="0">
                    <a:moveTo>
                      <a:pt x="27711" y="-1"/>
                    </a:moveTo>
                    <a:cubicBezTo>
                      <a:pt x="28412" y="2157"/>
                      <a:pt x="28770" y="4411"/>
                      <a:pt x="28770" y="6680"/>
                    </a:cubicBezTo>
                    <a:cubicBezTo>
                      <a:pt x="28770" y="18609"/>
                      <a:pt x="19099" y="28280"/>
                      <a:pt x="7170" y="28280"/>
                    </a:cubicBezTo>
                    <a:cubicBezTo>
                      <a:pt x="4727" y="28280"/>
                      <a:pt x="2303" y="27865"/>
                      <a:pt x="-1" y="27055"/>
                    </a:cubicBezTo>
                  </a:path>
                  <a:path w="28770" h="28280" stroke="0" extrusionOk="0">
                    <a:moveTo>
                      <a:pt x="27711" y="-1"/>
                    </a:moveTo>
                    <a:cubicBezTo>
                      <a:pt x="28412" y="2157"/>
                      <a:pt x="28770" y="4411"/>
                      <a:pt x="28770" y="6680"/>
                    </a:cubicBezTo>
                    <a:cubicBezTo>
                      <a:pt x="28770" y="18609"/>
                      <a:pt x="19099" y="28280"/>
                      <a:pt x="7170" y="28280"/>
                    </a:cubicBezTo>
                    <a:cubicBezTo>
                      <a:pt x="4727" y="28280"/>
                      <a:pt x="2303" y="27865"/>
                      <a:pt x="-1" y="27055"/>
                    </a:cubicBezTo>
                    <a:lnTo>
                      <a:pt x="7170" y="668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59" name="Arc 73"/>
              <p:cNvSpPr>
                <a:spLocks/>
              </p:cNvSpPr>
              <p:nvPr/>
            </p:nvSpPr>
            <p:spPr bwMode="auto">
              <a:xfrm>
                <a:off x="2137" y="2714"/>
                <a:ext cx="153" cy="183"/>
              </a:xfrm>
              <a:custGeom>
                <a:avLst/>
                <a:gdLst>
                  <a:gd name="T0" fmla="*/ 0 w 28770"/>
                  <a:gd name="T1" fmla="*/ 0 h 28280"/>
                  <a:gd name="T2" fmla="*/ 0 w 28770"/>
                  <a:gd name="T3" fmla="*/ 0 h 28280"/>
                  <a:gd name="T4" fmla="*/ 0 w 28770"/>
                  <a:gd name="T5" fmla="*/ 0 h 28280"/>
                  <a:gd name="T6" fmla="*/ 0 60000 65536"/>
                  <a:gd name="T7" fmla="*/ 0 60000 65536"/>
                  <a:gd name="T8" fmla="*/ 0 60000 65536"/>
                  <a:gd name="T9" fmla="*/ 0 w 28770"/>
                  <a:gd name="T10" fmla="*/ 0 h 28280"/>
                  <a:gd name="T11" fmla="*/ 28770 w 28770"/>
                  <a:gd name="T12" fmla="*/ 28280 h 28280"/>
                </a:gdLst>
                <a:ahLst/>
                <a:cxnLst>
                  <a:cxn ang="T6">
                    <a:pos x="T0" y="T1"/>
                  </a:cxn>
                  <a:cxn ang="T7">
                    <a:pos x="T2" y="T3"/>
                  </a:cxn>
                  <a:cxn ang="T8">
                    <a:pos x="T4" y="T5"/>
                  </a:cxn>
                </a:cxnLst>
                <a:rect l="T9" t="T10" r="T11" b="T12"/>
                <a:pathLst>
                  <a:path w="28770" h="28280" fill="none" extrusionOk="0">
                    <a:moveTo>
                      <a:pt x="27711" y="-1"/>
                    </a:moveTo>
                    <a:cubicBezTo>
                      <a:pt x="28412" y="2157"/>
                      <a:pt x="28770" y="4411"/>
                      <a:pt x="28770" y="6680"/>
                    </a:cubicBezTo>
                    <a:cubicBezTo>
                      <a:pt x="28770" y="18609"/>
                      <a:pt x="19099" y="28280"/>
                      <a:pt x="7170" y="28280"/>
                    </a:cubicBezTo>
                    <a:cubicBezTo>
                      <a:pt x="4727" y="28280"/>
                      <a:pt x="2303" y="27865"/>
                      <a:pt x="-1" y="27055"/>
                    </a:cubicBezTo>
                  </a:path>
                  <a:path w="28770" h="28280" stroke="0" extrusionOk="0">
                    <a:moveTo>
                      <a:pt x="27711" y="-1"/>
                    </a:moveTo>
                    <a:cubicBezTo>
                      <a:pt x="28412" y="2157"/>
                      <a:pt x="28770" y="4411"/>
                      <a:pt x="28770" y="6680"/>
                    </a:cubicBezTo>
                    <a:cubicBezTo>
                      <a:pt x="28770" y="18609"/>
                      <a:pt x="19099" y="28280"/>
                      <a:pt x="7170" y="28280"/>
                    </a:cubicBezTo>
                    <a:cubicBezTo>
                      <a:pt x="4727" y="28280"/>
                      <a:pt x="2303" y="27865"/>
                      <a:pt x="-1" y="27055"/>
                    </a:cubicBezTo>
                    <a:lnTo>
                      <a:pt x="7170" y="6680"/>
                    </a:lnTo>
                    <a:close/>
                  </a:path>
                </a:pathLst>
              </a:custGeom>
              <a:solidFill>
                <a:srgbClr val="A1F4F9"/>
              </a:solidFill>
              <a:ln w="12700" cap="rnd">
                <a:solidFill>
                  <a:srgbClr val="6C8F93"/>
                </a:solidFill>
                <a:round/>
                <a:headEnd/>
                <a:tailEnd/>
              </a:ln>
            </p:spPr>
            <p:txBody>
              <a:bodyPr wrap="none" lIns="297939" tIns="148968" rIns="297939" bIns="148968">
                <a:spAutoFit/>
              </a:bodyPr>
              <a:lstStyle/>
              <a:p>
                <a:endParaRPr lang="en-US"/>
              </a:p>
            </p:txBody>
          </p:sp>
          <p:sp>
            <p:nvSpPr>
              <p:cNvPr id="60" name="Arc 74"/>
              <p:cNvSpPr>
                <a:spLocks/>
              </p:cNvSpPr>
              <p:nvPr/>
            </p:nvSpPr>
            <p:spPr bwMode="auto">
              <a:xfrm>
                <a:off x="1611" y="2592"/>
                <a:ext cx="83" cy="172"/>
              </a:xfrm>
              <a:custGeom>
                <a:avLst/>
                <a:gdLst>
                  <a:gd name="T0" fmla="*/ 0 w 21600"/>
                  <a:gd name="T1" fmla="*/ 0 h 41163"/>
                  <a:gd name="T2" fmla="*/ 0 w 21600"/>
                  <a:gd name="T3" fmla="*/ 0 h 41163"/>
                  <a:gd name="T4" fmla="*/ 0 w 21600"/>
                  <a:gd name="T5" fmla="*/ 0 h 41163"/>
                  <a:gd name="T6" fmla="*/ 0 60000 65536"/>
                  <a:gd name="T7" fmla="*/ 0 60000 65536"/>
                  <a:gd name="T8" fmla="*/ 0 60000 65536"/>
                  <a:gd name="T9" fmla="*/ 0 w 21600"/>
                  <a:gd name="T10" fmla="*/ 0 h 41163"/>
                  <a:gd name="T11" fmla="*/ 21600 w 21600"/>
                  <a:gd name="T12" fmla="*/ 41163 h 41163"/>
                </a:gdLst>
                <a:ahLst/>
                <a:cxnLst>
                  <a:cxn ang="T6">
                    <a:pos x="T0" y="T1"/>
                  </a:cxn>
                  <a:cxn ang="T7">
                    <a:pos x="T2" y="T3"/>
                  </a:cxn>
                  <a:cxn ang="T8">
                    <a:pos x="T4" y="T5"/>
                  </a:cxn>
                </a:cxnLst>
                <a:rect l="T9" t="T10" r="T11" b="T12"/>
                <a:pathLst>
                  <a:path w="21600" h="41163" fill="none" extrusionOk="0">
                    <a:moveTo>
                      <a:pt x="12527" y="41163"/>
                    </a:moveTo>
                    <a:cubicBezTo>
                      <a:pt x="4889" y="37628"/>
                      <a:pt x="0" y="29977"/>
                      <a:pt x="0" y="21561"/>
                    </a:cubicBezTo>
                    <a:cubicBezTo>
                      <a:pt x="-1" y="10136"/>
                      <a:pt x="8896" y="687"/>
                      <a:pt x="20301" y="0"/>
                    </a:cubicBezTo>
                  </a:path>
                  <a:path w="21600" h="41163" stroke="0" extrusionOk="0">
                    <a:moveTo>
                      <a:pt x="12527" y="41163"/>
                    </a:moveTo>
                    <a:cubicBezTo>
                      <a:pt x="4889" y="37628"/>
                      <a:pt x="0" y="29977"/>
                      <a:pt x="0" y="21561"/>
                    </a:cubicBezTo>
                    <a:cubicBezTo>
                      <a:pt x="-1" y="10136"/>
                      <a:pt x="8896" y="687"/>
                      <a:pt x="20301" y="0"/>
                    </a:cubicBezTo>
                    <a:lnTo>
                      <a:pt x="21600" y="21561"/>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61" name="Arc 75"/>
              <p:cNvSpPr>
                <a:spLocks/>
              </p:cNvSpPr>
              <p:nvPr/>
            </p:nvSpPr>
            <p:spPr bwMode="auto">
              <a:xfrm>
                <a:off x="1611" y="2592"/>
                <a:ext cx="83" cy="172"/>
              </a:xfrm>
              <a:custGeom>
                <a:avLst/>
                <a:gdLst>
                  <a:gd name="T0" fmla="*/ 0 w 21600"/>
                  <a:gd name="T1" fmla="*/ 0 h 41163"/>
                  <a:gd name="T2" fmla="*/ 0 w 21600"/>
                  <a:gd name="T3" fmla="*/ 0 h 41163"/>
                  <a:gd name="T4" fmla="*/ 0 w 21600"/>
                  <a:gd name="T5" fmla="*/ 0 h 41163"/>
                  <a:gd name="T6" fmla="*/ 0 60000 65536"/>
                  <a:gd name="T7" fmla="*/ 0 60000 65536"/>
                  <a:gd name="T8" fmla="*/ 0 60000 65536"/>
                  <a:gd name="T9" fmla="*/ 0 w 21600"/>
                  <a:gd name="T10" fmla="*/ 0 h 41163"/>
                  <a:gd name="T11" fmla="*/ 21600 w 21600"/>
                  <a:gd name="T12" fmla="*/ 41163 h 41163"/>
                </a:gdLst>
                <a:ahLst/>
                <a:cxnLst>
                  <a:cxn ang="T6">
                    <a:pos x="T0" y="T1"/>
                  </a:cxn>
                  <a:cxn ang="T7">
                    <a:pos x="T2" y="T3"/>
                  </a:cxn>
                  <a:cxn ang="T8">
                    <a:pos x="T4" y="T5"/>
                  </a:cxn>
                </a:cxnLst>
                <a:rect l="T9" t="T10" r="T11" b="T12"/>
                <a:pathLst>
                  <a:path w="21600" h="41163" fill="none" extrusionOk="0">
                    <a:moveTo>
                      <a:pt x="12527" y="41163"/>
                    </a:moveTo>
                    <a:cubicBezTo>
                      <a:pt x="4889" y="37628"/>
                      <a:pt x="0" y="29977"/>
                      <a:pt x="0" y="21561"/>
                    </a:cubicBezTo>
                    <a:cubicBezTo>
                      <a:pt x="-1" y="10136"/>
                      <a:pt x="8896" y="687"/>
                      <a:pt x="20301" y="0"/>
                    </a:cubicBezTo>
                  </a:path>
                  <a:path w="21600" h="41163" stroke="0" extrusionOk="0">
                    <a:moveTo>
                      <a:pt x="12527" y="41163"/>
                    </a:moveTo>
                    <a:cubicBezTo>
                      <a:pt x="4889" y="37628"/>
                      <a:pt x="0" y="29977"/>
                      <a:pt x="0" y="21561"/>
                    </a:cubicBezTo>
                    <a:cubicBezTo>
                      <a:pt x="-1" y="10136"/>
                      <a:pt x="8896" y="687"/>
                      <a:pt x="20301" y="0"/>
                    </a:cubicBezTo>
                    <a:lnTo>
                      <a:pt x="21600" y="21561"/>
                    </a:lnTo>
                    <a:close/>
                  </a:path>
                </a:pathLst>
              </a:custGeom>
              <a:solidFill>
                <a:srgbClr val="A1F4F9"/>
              </a:solidFill>
              <a:ln w="12700" cap="rnd">
                <a:solidFill>
                  <a:srgbClr val="6C8F93"/>
                </a:solidFill>
                <a:round/>
                <a:headEnd/>
                <a:tailEnd/>
              </a:ln>
            </p:spPr>
            <p:txBody>
              <a:bodyPr wrap="none" lIns="297939" tIns="148968" rIns="297939" bIns="148968">
                <a:spAutoFit/>
              </a:bodyPr>
              <a:lstStyle/>
              <a:p>
                <a:endParaRPr lang="en-US"/>
              </a:p>
            </p:txBody>
          </p:sp>
          <p:sp>
            <p:nvSpPr>
              <p:cNvPr id="62" name="Arc 76"/>
              <p:cNvSpPr>
                <a:spLocks/>
              </p:cNvSpPr>
              <p:nvPr/>
            </p:nvSpPr>
            <p:spPr bwMode="auto">
              <a:xfrm>
                <a:off x="1832" y="2825"/>
                <a:ext cx="314" cy="105"/>
              </a:xfrm>
              <a:custGeom>
                <a:avLst/>
                <a:gdLst>
                  <a:gd name="T0" fmla="*/ 0 w 39151"/>
                  <a:gd name="T1" fmla="*/ 0 h 21600"/>
                  <a:gd name="T2" fmla="*/ 0 w 39151"/>
                  <a:gd name="T3" fmla="*/ 0 h 21600"/>
                  <a:gd name="T4" fmla="*/ 0 w 39151"/>
                  <a:gd name="T5" fmla="*/ 0 h 21600"/>
                  <a:gd name="T6" fmla="*/ 0 60000 65536"/>
                  <a:gd name="T7" fmla="*/ 0 60000 65536"/>
                  <a:gd name="T8" fmla="*/ 0 60000 65536"/>
                  <a:gd name="T9" fmla="*/ 0 w 39151"/>
                  <a:gd name="T10" fmla="*/ 0 h 21600"/>
                  <a:gd name="T11" fmla="*/ 39151 w 39151"/>
                  <a:gd name="T12" fmla="*/ 21600 h 21600"/>
                </a:gdLst>
                <a:ahLst/>
                <a:cxnLst>
                  <a:cxn ang="T6">
                    <a:pos x="T0" y="T1"/>
                  </a:cxn>
                  <a:cxn ang="T7">
                    <a:pos x="T2" y="T3"/>
                  </a:cxn>
                  <a:cxn ang="T8">
                    <a:pos x="T4" y="T5"/>
                  </a:cxn>
                </a:cxnLst>
                <a:rect l="T9" t="T10" r="T11" b="T12"/>
                <a:pathLst>
                  <a:path w="39151" h="21600" fill="none" extrusionOk="0">
                    <a:moveTo>
                      <a:pt x="39150" y="11967"/>
                    </a:moveTo>
                    <a:cubicBezTo>
                      <a:pt x="35145" y="17984"/>
                      <a:pt x="28396" y="21599"/>
                      <a:pt x="21169" y="21600"/>
                    </a:cubicBezTo>
                    <a:cubicBezTo>
                      <a:pt x="10895" y="21600"/>
                      <a:pt x="2043" y="14364"/>
                      <a:pt x="0" y="4295"/>
                    </a:cubicBezTo>
                  </a:path>
                  <a:path w="39151" h="21600" stroke="0" extrusionOk="0">
                    <a:moveTo>
                      <a:pt x="39150" y="11967"/>
                    </a:moveTo>
                    <a:cubicBezTo>
                      <a:pt x="35145" y="17984"/>
                      <a:pt x="28396" y="21599"/>
                      <a:pt x="21169" y="21600"/>
                    </a:cubicBezTo>
                    <a:cubicBezTo>
                      <a:pt x="10895" y="21600"/>
                      <a:pt x="2043" y="14364"/>
                      <a:pt x="0" y="4295"/>
                    </a:cubicBezTo>
                    <a:lnTo>
                      <a:pt x="21169" y="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63" name="Arc 77"/>
              <p:cNvSpPr>
                <a:spLocks/>
              </p:cNvSpPr>
              <p:nvPr/>
            </p:nvSpPr>
            <p:spPr bwMode="auto">
              <a:xfrm>
                <a:off x="1832" y="2825"/>
                <a:ext cx="314" cy="105"/>
              </a:xfrm>
              <a:custGeom>
                <a:avLst/>
                <a:gdLst>
                  <a:gd name="T0" fmla="*/ 0 w 39151"/>
                  <a:gd name="T1" fmla="*/ 0 h 21600"/>
                  <a:gd name="T2" fmla="*/ 0 w 39151"/>
                  <a:gd name="T3" fmla="*/ 0 h 21600"/>
                  <a:gd name="T4" fmla="*/ 0 w 39151"/>
                  <a:gd name="T5" fmla="*/ 0 h 21600"/>
                  <a:gd name="T6" fmla="*/ 0 60000 65536"/>
                  <a:gd name="T7" fmla="*/ 0 60000 65536"/>
                  <a:gd name="T8" fmla="*/ 0 60000 65536"/>
                  <a:gd name="T9" fmla="*/ 0 w 39151"/>
                  <a:gd name="T10" fmla="*/ 0 h 21600"/>
                  <a:gd name="T11" fmla="*/ 39151 w 39151"/>
                  <a:gd name="T12" fmla="*/ 21600 h 21600"/>
                </a:gdLst>
                <a:ahLst/>
                <a:cxnLst>
                  <a:cxn ang="T6">
                    <a:pos x="T0" y="T1"/>
                  </a:cxn>
                  <a:cxn ang="T7">
                    <a:pos x="T2" y="T3"/>
                  </a:cxn>
                  <a:cxn ang="T8">
                    <a:pos x="T4" y="T5"/>
                  </a:cxn>
                </a:cxnLst>
                <a:rect l="T9" t="T10" r="T11" b="T12"/>
                <a:pathLst>
                  <a:path w="39151" h="21600" fill="none" extrusionOk="0">
                    <a:moveTo>
                      <a:pt x="39150" y="11967"/>
                    </a:moveTo>
                    <a:cubicBezTo>
                      <a:pt x="35145" y="17984"/>
                      <a:pt x="28396" y="21599"/>
                      <a:pt x="21169" y="21600"/>
                    </a:cubicBezTo>
                    <a:cubicBezTo>
                      <a:pt x="10895" y="21600"/>
                      <a:pt x="2043" y="14364"/>
                      <a:pt x="0" y="4295"/>
                    </a:cubicBezTo>
                  </a:path>
                  <a:path w="39151" h="21600" stroke="0" extrusionOk="0">
                    <a:moveTo>
                      <a:pt x="39150" y="11967"/>
                    </a:moveTo>
                    <a:cubicBezTo>
                      <a:pt x="35145" y="17984"/>
                      <a:pt x="28396" y="21599"/>
                      <a:pt x="21169" y="21600"/>
                    </a:cubicBezTo>
                    <a:cubicBezTo>
                      <a:pt x="10895" y="21600"/>
                      <a:pt x="2043" y="14364"/>
                      <a:pt x="0" y="4295"/>
                    </a:cubicBezTo>
                    <a:lnTo>
                      <a:pt x="21169" y="0"/>
                    </a:lnTo>
                    <a:close/>
                  </a:path>
                </a:pathLst>
              </a:custGeom>
              <a:solidFill>
                <a:srgbClr val="A1F4F9"/>
              </a:solidFill>
              <a:ln w="12700" cap="rnd">
                <a:solidFill>
                  <a:srgbClr val="6C8F93"/>
                </a:solidFill>
                <a:round/>
                <a:headEnd/>
                <a:tailEnd/>
              </a:ln>
            </p:spPr>
            <p:txBody>
              <a:bodyPr wrap="none" lIns="297939" tIns="148968" rIns="297939" bIns="148968">
                <a:spAutoFit/>
              </a:bodyPr>
              <a:lstStyle/>
              <a:p>
                <a:endParaRPr lang="en-US"/>
              </a:p>
            </p:txBody>
          </p:sp>
        </p:grpSp>
        <p:sp>
          <p:nvSpPr>
            <p:cNvPr id="47" name="Rectangle 78"/>
            <p:cNvSpPr>
              <a:spLocks noChangeArrowheads="1"/>
            </p:cNvSpPr>
            <p:nvPr/>
          </p:nvSpPr>
          <p:spPr bwMode="auto">
            <a:xfrm>
              <a:off x="1356" y="3421"/>
              <a:ext cx="5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97939" tIns="148968" rIns="297939" bIns="148968">
              <a:spAutoFit/>
            </a:bodyPr>
            <a:lstStyle/>
            <a:p>
              <a:pPr defTabSz="1028700" eaLnBrk="0" hangingPunct="0"/>
              <a:endParaRPr lang="vi-VN" sz="1400"/>
            </a:p>
          </p:txBody>
        </p:sp>
      </p:grpSp>
      <p:sp>
        <p:nvSpPr>
          <p:cNvPr id="73" name="Rectangle 79"/>
          <p:cNvSpPr>
            <a:spLocks noChangeArrowheads="1"/>
          </p:cNvSpPr>
          <p:nvPr/>
        </p:nvSpPr>
        <p:spPr bwMode="auto">
          <a:xfrm>
            <a:off x="6096001" y="1353348"/>
            <a:ext cx="2819400" cy="57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97939" tIns="148968" rIns="297939" bIns="148968">
            <a:spAutoFit/>
          </a:bodyPr>
          <a:lstStyle/>
          <a:p>
            <a:pPr algn="r" defTabSz="1028700" eaLnBrk="0" hangingPunct="0"/>
            <a:r>
              <a:rPr lang="en-US" b="1"/>
              <a:t>Remote Office </a:t>
            </a:r>
          </a:p>
        </p:txBody>
      </p:sp>
      <p:grpSp>
        <p:nvGrpSpPr>
          <p:cNvPr id="74" name="Group 80"/>
          <p:cNvGrpSpPr>
            <a:grpSpLocks/>
          </p:cNvGrpSpPr>
          <p:nvPr/>
        </p:nvGrpSpPr>
        <p:grpSpPr bwMode="auto">
          <a:xfrm>
            <a:off x="6381753" y="2093911"/>
            <a:ext cx="2533651" cy="801689"/>
            <a:chOff x="4926" y="1222"/>
            <a:chExt cx="1596" cy="505"/>
          </a:xfrm>
        </p:grpSpPr>
        <p:sp>
          <p:nvSpPr>
            <p:cNvPr id="75" name="Rectangle 81"/>
            <p:cNvSpPr>
              <a:spLocks noChangeArrowheads="1"/>
            </p:cNvSpPr>
            <p:nvPr/>
          </p:nvSpPr>
          <p:spPr bwMode="auto">
            <a:xfrm>
              <a:off x="4926" y="1344"/>
              <a:ext cx="1596"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97939" tIns="148968" rIns="297939" bIns="148968">
              <a:spAutoFit/>
            </a:bodyPr>
            <a:lstStyle/>
            <a:p>
              <a:pPr algn="r" defTabSz="1028700" eaLnBrk="0" hangingPunct="0"/>
              <a:r>
                <a:rPr lang="en-US" sz="2000" b="1"/>
                <a:t>Home Office</a:t>
              </a:r>
            </a:p>
          </p:txBody>
        </p:sp>
        <p:pic>
          <p:nvPicPr>
            <p:cNvPr id="76" name="Picture 8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 y="1222"/>
              <a:ext cx="476"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7" name="Picture 8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00802" y="2895604"/>
            <a:ext cx="549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ectangle 85"/>
          <p:cNvSpPr>
            <a:spLocks noChangeArrowheads="1"/>
          </p:cNvSpPr>
          <p:nvPr/>
        </p:nvSpPr>
        <p:spPr bwMode="auto">
          <a:xfrm>
            <a:off x="5980112" y="3200400"/>
            <a:ext cx="27828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97939" tIns="148968" rIns="297939" bIns="148968">
            <a:spAutoFit/>
          </a:bodyPr>
          <a:lstStyle/>
          <a:p>
            <a:pPr algn="r" defTabSz="1028700" eaLnBrk="0" hangingPunct="0"/>
            <a:r>
              <a:rPr lang="en-US" sz="2000" b="1"/>
              <a:t>Mobile users</a:t>
            </a:r>
          </a:p>
        </p:txBody>
      </p:sp>
      <p:sp>
        <p:nvSpPr>
          <p:cNvPr id="79" name="AutoShape 86"/>
          <p:cNvSpPr>
            <a:spLocks noChangeArrowheads="1"/>
          </p:cNvSpPr>
          <p:nvPr/>
        </p:nvSpPr>
        <p:spPr bwMode="auto">
          <a:xfrm rot="6003953">
            <a:off x="4826793" y="2631282"/>
            <a:ext cx="442913" cy="1371600"/>
          </a:xfrm>
          <a:prstGeom prst="can">
            <a:avLst>
              <a:gd name="adj" fmla="val 40401"/>
            </a:avLst>
          </a:prstGeom>
          <a:gradFill rotWithShape="0">
            <a:gsLst>
              <a:gs pos="0">
                <a:schemeClr val="accent1"/>
              </a:gs>
              <a:gs pos="100000">
                <a:schemeClr val="accent1">
                  <a:gamma/>
                  <a:shade val="46275"/>
                  <a:invGamma/>
                </a:schemeClr>
              </a:gs>
            </a:gsLst>
            <a:lin ang="18900000" scaled="1"/>
          </a:gradFill>
          <a:ln w="9525">
            <a:solidFill>
              <a:schemeClr val="accent1"/>
            </a:solidFill>
            <a:round/>
            <a:headEnd/>
            <a:tailEnd/>
          </a:ln>
          <a:effectLst/>
        </p:spPr>
        <p:txBody>
          <a:bodyPr wrap="none" lIns="73025" tIns="36512" rIns="73025" bIns="36512" anchor="ctr"/>
          <a:lstStyle/>
          <a:p>
            <a:pPr>
              <a:defRPr/>
            </a:pPr>
            <a:endParaRPr lang="en-US"/>
          </a:p>
        </p:txBody>
      </p:sp>
      <p:sp>
        <p:nvSpPr>
          <p:cNvPr id="80" name="Line 87"/>
          <p:cNvSpPr>
            <a:spLocks noChangeShapeType="1"/>
          </p:cNvSpPr>
          <p:nvPr/>
        </p:nvSpPr>
        <p:spPr bwMode="auto">
          <a:xfrm flipH="1">
            <a:off x="5634038" y="1828804"/>
            <a:ext cx="731300" cy="4571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 name="Line 88"/>
          <p:cNvSpPr>
            <a:spLocks noChangeShapeType="1"/>
          </p:cNvSpPr>
          <p:nvPr/>
        </p:nvSpPr>
        <p:spPr bwMode="auto">
          <a:xfrm flipH="1">
            <a:off x="5843588" y="2694596"/>
            <a:ext cx="421225" cy="48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 name="Rectangle 89"/>
          <p:cNvSpPr>
            <a:spLocks noChangeArrowheads="1"/>
          </p:cNvSpPr>
          <p:nvPr/>
        </p:nvSpPr>
        <p:spPr bwMode="auto">
          <a:xfrm>
            <a:off x="4267200" y="4381500"/>
            <a:ext cx="1997613" cy="6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97939" tIns="148968" rIns="297939" bIns="148968">
            <a:spAutoFit/>
          </a:bodyPr>
          <a:lstStyle/>
          <a:p>
            <a:pPr defTabSz="1028700" eaLnBrk="0" hangingPunct="0"/>
            <a:r>
              <a:rPr lang="en-US" sz="2000" b="1"/>
              <a:t>ISP Network</a:t>
            </a:r>
          </a:p>
        </p:txBody>
      </p:sp>
      <p:sp>
        <p:nvSpPr>
          <p:cNvPr id="83" name="Line 90"/>
          <p:cNvSpPr>
            <a:spLocks noChangeShapeType="1"/>
          </p:cNvSpPr>
          <p:nvPr/>
        </p:nvSpPr>
        <p:spPr bwMode="auto">
          <a:xfrm flipH="1">
            <a:off x="5938838" y="32004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 name="Line 91"/>
          <p:cNvSpPr>
            <a:spLocks noChangeShapeType="1"/>
          </p:cNvSpPr>
          <p:nvPr/>
        </p:nvSpPr>
        <p:spPr bwMode="auto">
          <a:xfrm>
            <a:off x="5862638" y="3886200"/>
            <a:ext cx="502700" cy="34311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85" name="Rectangle 92"/>
          <p:cNvSpPr>
            <a:spLocks noChangeArrowheads="1"/>
          </p:cNvSpPr>
          <p:nvPr/>
        </p:nvSpPr>
        <p:spPr bwMode="auto">
          <a:xfrm>
            <a:off x="4495800" y="3535363"/>
            <a:ext cx="1443038" cy="6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97939" tIns="148968" rIns="297939" bIns="148968">
            <a:spAutoFit/>
          </a:bodyPr>
          <a:lstStyle/>
          <a:p>
            <a:pPr defTabSz="1028700" eaLnBrk="0" hangingPunct="0"/>
            <a:r>
              <a:rPr lang="en-US" sz="2400" b="1" i="1"/>
              <a:t>Tunnel</a:t>
            </a:r>
          </a:p>
        </p:txBody>
      </p:sp>
      <p:pic>
        <p:nvPicPr>
          <p:cNvPr id="86" name="Picture 9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62400" y="3046413"/>
            <a:ext cx="434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7" name="Group 94"/>
          <p:cNvGrpSpPr>
            <a:grpSpLocks/>
          </p:cNvGrpSpPr>
          <p:nvPr/>
        </p:nvGrpSpPr>
        <p:grpSpPr bwMode="auto">
          <a:xfrm>
            <a:off x="6162675" y="3810005"/>
            <a:ext cx="2752726" cy="876301"/>
            <a:chOff x="3171" y="3144"/>
            <a:chExt cx="1734" cy="552"/>
          </a:xfrm>
        </p:grpSpPr>
        <p:sp>
          <p:nvSpPr>
            <p:cNvPr id="88" name="Rectangle 95"/>
            <p:cNvSpPr>
              <a:spLocks noChangeArrowheads="1"/>
            </p:cNvSpPr>
            <p:nvPr/>
          </p:nvSpPr>
          <p:spPr bwMode="auto">
            <a:xfrm>
              <a:off x="3171" y="3288"/>
              <a:ext cx="1734"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97939" tIns="148968" rIns="297939" bIns="148968">
              <a:spAutoFit/>
            </a:bodyPr>
            <a:lstStyle/>
            <a:p>
              <a:pPr algn="r" defTabSz="1028700" eaLnBrk="0" hangingPunct="0"/>
              <a:r>
                <a:rPr lang="en-US" sz="2000" b="1"/>
                <a:t>Remote users</a:t>
              </a:r>
            </a:p>
          </p:txBody>
        </p:sp>
        <p:pic>
          <p:nvPicPr>
            <p:cNvPr id="89" name="Picture 96"/>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21" y="3144"/>
              <a:ext cx="334" cy="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 name="Text Box 97"/>
          <p:cNvSpPr txBox="1">
            <a:spLocks noChangeArrowheads="1"/>
          </p:cNvSpPr>
          <p:nvPr/>
        </p:nvSpPr>
        <p:spPr bwMode="auto">
          <a:xfrm>
            <a:off x="685799" y="5495925"/>
            <a:ext cx="6724651" cy="1006254"/>
          </a:xfrm>
          <a:prstGeom prst="rect">
            <a:avLst/>
          </a:prstGeom>
          <a:solidFill>
            <a:schemeClr val="hlink"/>
          </a:solidFill>
          <a:ln w="9525">
            <a:noFill/>
            <a:miter lim="800000"/>
            <a:headEnd/>
            <a:tailEnd/>
          </a:ln>
          <a:effectLst>
            <a:outerShdw dist="107763" dir="18900000" algn="ctr" rotWithShape="0">
              <a:schemeClr val="bg2">
                <a:alpha val="50000"/>
              </a:schemeClr>
            </a:outerShdw>
          </a:effectLst>
        </p:spPr>
        <p:txBody>
          <a:bodyPr wrap="square" lIns="82124" tIns="41061" rIns="82124" bIns="41061">
            <a:spAutoFit/>
          </a:bodyPr>
          <a:lstStyle/>
          <a:p>
            <a:pPr defTabSz="1028700" eaLnBrk="0" fontAlgn="auto" hangingPunct="0">
              <a:spcAft>
                <a:spcPts val="0"/>
              </a:spcAft>
              <a:defRPr/>
            </a:pPr>
            <a:r>
              <a:rPr lang="en-US" sz="2400" b="1">
                <a:solidFill>
                  <a:srgbClr val="FFFF66"/>
                </a:solidFill>
              </a:rPr>
              <a:t>Cung cấp truy cập tin cậy cho các nhân viên di động,, nhân viên ở xa, nhân viên </a:t>
            </a:r>
            <a:r>
              <a:rPr lang="en-US" sz="2800" b="1">
                <a:solidFill>
                  <a:srgbClr val="FFFF66"/>
                </a:solidFill>
              </a:rPr>
              <a:t>làm</a:t>
            </a:r>
            <a:r>
              <a:rPr lang="en-US" sz="2400" b="1">
                <a:solidFill>
                  <a:srgbClr val="FFFF66"/>
                </a:solidFill>
              </a:rPr>
              <a:t> việc tại nhà</a:t>
            </a:r>
            <a:r>
              <a:rPr lang="en-US" sz="3600" b="1">
                <a:solidFill>
                  <a:srgbClr val="FFFF66"/>
                </a:solidFill>
              </a:rPr>
              <a:t>.</a:t>
            </a:r>
          </a:p>
        </p:txBody>
      </p:sp>
    </p:spTree>
    <p:extLst>
      <p:ext uri="{BB962C8B-B14F-4D97-AF65-F5344CB8AC3E}">
        <p14:creationId xmlns:p14="http://schemas.microsoft.com/office/powerpoint/2010/main" val="14326197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blinds(horizontal)">
                                      <p:cBhvr>
                                        <p:cTn id="10" dur="500"/>
                                        <p:tgtEl>
                                          <p:spTgt spid="8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500" fill="hold"/>
                                        <p:tgtEl>
                                          <p:spTgt spid="83"/>
                                        </p:tgtEl>
                                        <p:attrNameLst>
                                          <p:attrName>ppt_x</p:attrName>
                                        </p:attrNameLst>
                                      </p:cBhvr>
                                      <p:tavLst>
                                        <p:tav tm="0">
                                          <p:val>
                                            <p:strVal val="#ppt_x"/>
                                          </p:val>
                                        </p:tav>
                                        <p:tav tm="100000">
                                          <p:val>
                                            <p:strVal val="#ppt_x"/>
                                          </p:val>
                                        </p:tav>
                                      </p:tavLst>
                                    </p:anim>
                                    <p:anim calcmode="lin" valueType="num">
                                      <p:cBhvr additive="base">
                                        <p:cTn id="1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diamond(in)">
                                      <p:cBhvr>
                                        <p:cTn id="19" dur="500"/>
                                        <p:tgtEl>
                                          <p:spTgt spid="74"/>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diamond(in)">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strips(downLeft)">
                                      <p:cBhvr>
                                        <p:cTn id="27" dur="500"/>
                                        <p:tgtEl>
                                          <p:spTgt spid="73"/>
                                        </p:tgtEl>
                                      </p:cBhvr>
                                    </p:animEffect>
                                  </p:childTnLst>
                                </p:cTn>
                              </p:par>
                              <p:par>
                                <p:cTn id="28" presetID="18" presetClass="entr" presetSubtype="12"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strips(downLeft)">
                                      <p:cBhvr>
                                        <p:cTn id="30" dur="500"/>
                                        <p:tgtEl>
                                          <p:spTgt spid="43"/>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animEffect transition="in" filter="strips(downLeft)">
                                      <p:cBhvr>
                                        <p:cTn id="3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80" grpId="0" animBg="1"/>
      <p:bldP spid="81" grpId="0" animBg="1"/>
      <p:bldP spid="83" grpId="0" animBg="1"/>
      <p:bldP spid="8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VPN cục </a:t>
            </a:r>
            <a:r>
              <a:rPr lang="en-US" smtClean="0"/>
              <a:t>bộ</a:t>
            </a:r>
            <a:r>
              <a:rPr lang="vi-VN"/>
              <a:t> (Intranet </a:t>
            </a:r>
            <a:r>
              <a:rPr lang="vi-VN" smtClean="0"/>
              <a:t>VPN)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13</a:t>
            </a:fld>
            <a:endParaRPr lang="ru-RU"/>
          </a:p>
        </p:txBody>
      </p:sp>
      <p:grpSp>
        <p:nvGrpSpPr>
          <p:cNvPr id="4" name="Group 95"/>
          <p:cNvGrpSpPr>
            <a:grpSpLocks/>
          </p:cNvGrpSpPr>
          <p:nvPr/>
        </p:nvGrpSpPr>
        <p:grpSpPr bwMode="auto">
          <a:xfrm>
            <a:off x="374650" y="1219200"/>
            <a:ext cx="8159750" cy="4096082"/>
            <a:chOff x="336" y="1566"/>
            <a:chExt cx="3696" cy="2209"/>
          </a:xfrm>
        </p:grpSpPr>
        <p:sp>
          <p:nvSpPr>
            <p:cNvPr id="5" name="Text Box 5"/>
            <p:cNvSpPr txBox="1">
              <a:spLocks noChangeArrowheads="1"/>
            </p:cNvSpPr>
            <p:nvPr/>
          </p:nvSpPr>
          <p:spPr bwMode="auto">
            <a:xfrm>
              <a:off x="1392" y="1872"/>
              <a:ext cx="206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vi-VN" sz="2000">
                <a:latin typeface="Times New Roman" pitchFamily="18" charset="0"/>
              </a:endParaRPr>
            </a:p>
          </p:txBody>
        </p:sp>
        <p:pic>
          <p:nvPicPr>
            <p:cNvPr id="6"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8" y="1809"/>
              <a:ext cx="604" cy="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8"/>
            <p:cNvSpPr>
              <a:spLocks noChangeShapeType="1"/>
            </p:cNvSpPr>
            <p:nvPr/>
          </p:nvSpPr>
          <p:spPr bwMode="auto">
            <a:xfrm flipH="1" flipV="1">
              <a:off x="1884" y="2472"/>
              <a:ext cx="323" cy="3"/>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grpSp>
          <p:nvGrpSpPr>
            <p:cNvPr id="8" name="Group 9"/>
            <p:cNvGrpSpPr>
              <a:grpSpLocks/>
            </p:cNvGrpSpPr>
            <p:nvPr/>
          </p:nvGrpSpPr>
          <p:grpSpPr bwMode="auto">
            <a:xfrm>
              <a:off x="2604" y="1644"/>
              <a:ext cx="1397" cy="1690"/>
              <a:chOff x="4024" y="1761"/>
              <a:chExt cx="752" cy="562"/>
            </a:xfrm>
          </p:grpSpPr>
          <p:grpSp>
            <p:nvGrpSpPr>
              <p:cNvPr id="63" name="Group 10"/>
              <p:cNvGrpSpPr>
                <a:grpSpLocks/>
              </p:cNvGrpSpPr>
              <p:nvPr/>
            </p:nvGrpSpPr>
            <p:grpSpPr bwMode="auto">
              <a:xfrm>
                <a:off x="4024" y="1761"/>
                <a:ext cx="749" cy="556"/>
                <a:chOff x="4024" y="1761"/>
                <a:chExt cx="749" cy="556"/>
              </a:xfrm>
            </p:grpSpPr>
            <p:sp>
              <p:nvSpPr>
                <p:cNvPr id="81" name="Oval 11"/>
                <p:cNvSpPr>
                  <a:spLocks noChangeArrowheads="1"/>
                </p:cNvSpPr>
                <p:nvPr/>
              </p:nvSpPr>
              <p:spPr bwMode="auto">
                <a:xfrm>
                  <a:off x="4280" y="1761"/>
                  <a:ext cx="326" cy="22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2" name="Oval 12"/>
                <p:cNvSpPr>
                  <a:spLocks noChangeArrowheads="1"/>
                </p:cNvSpPr>
                <p:nvPr/>
              </p:nvSpPr>
              <p:spPr bwMode="auto">
                <a:xfrm>
                  <a:off x="4100" y="1821"/>
                  <a:ext cx="251" cy="23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3" name="Oval 13"/>
                <p:cNvSpPr>
                  <a:spLocks noChangeArrowheads="1"/>
                </p:cNvSpPr>
                <p:nvPr/>
              </p:nvSpPr>
              <p:spPr bwMode="auto">
                <a:xfrm>
                  <a:off x="4024" y="1959"/>
                  <a:ext cx="169" cy="18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4" name="Oval 14"/>
                <p:cNvSpPr>
                  <a:spLocks noChangeArrowheads="1"/>
                </p:cNvSpPr>
                <p:nvPr/>
              </p:nvSpPr>
              <p:spPr bwMode="auto">
                <a:xfrm>
                  <a:off x="4075" y="2041"/>
                  <a:ext cx="254" cy="20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5" name="Oval 15"/>
                <p:cNvSpPr>
                  <a:spLocks noChangeArrowheads="1"/>
                </p:cNvSpPr>
                <p:nvPr/>
              </p:nvSpPr>
              <p:spPr bwMode="auto">
                <a:xfrm>
                  <a:off x="4254" y="2076"/>
                  <a:ext cx="380" cy="24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6" name="Oval 16"/>
                <p:cNvSpPr>
                  <a:spLocks noChangeArrowheads="1"/>
                </p:cNvSpPr>
                <p:nvPr/>
              </p:nvSpPr>
              <p:spPr bwMode="auto">
                <a:xfrm>
                  <a:off x="4496" y="1828"/>
                  <a:ext cx="243" cy="1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7" name="Oval 17"/>
                <p:cNvSpPr>
                  <a:spLocks noChangeArrowheads="1"/>
                </p:cNvSpPr>
                <p:nvPr/>
              </p:nvSpPr>
              <p:spPr bwMode="auto">
                <a:xfrm>
                  <a:off x="4532" y="1945"/>
                  <a:ext cx="241" cy="1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8" name="Oval 18"/>
                <p:cNvSpPr>
                  <a:spLocks noChangeArrowheads="1"/>
                </p:cNvSpPr>
                <p:nvPr/>
              </p:nvSpPr>
              <p:spPr bwMode="auto">
                <a:xfrm>
                  <a:off x="4509" y="1982"/>
                  <a:ext cx="240" cy="29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9" name="Oval 19"/>
                <p:cNvSpPr>
                  <a:spLocks noChangeArrowheads="1"/>
                </p:cNvSpPr>
                <p:nvPr/>
              </p:nvSpPr>
              <p:spPr bwMode="auto">
                <a:xfrm>
                  <a:off x="4160" y="1894"/>
                  <a:ext cx="485" cy="29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grpSp>
          <p:grpSp>
            <p:nvGrpSpPr>
              <p:cNvPr id="64" name="Group 20"/>
              <p:cNvGrpSpPr>
                <a:grpSpLocks/>
              </p:cNvGrpSpPr>
              <p:nvPr/>
            </p:nvGrpSpPr>
            <p:grpSpPr bwMode="auto">
              <a:xfrm>
                <a:off x="4026" y="1763"/>
                <a:ext cx="750" cy="560"/>
                <a:chOff x="4026" y="1763"/>
                <a:chExt cx="750" cy="560"/>
              </a:xfrm>
            </p:grpSpPr>
            <p:sp>
              <p:nvSpPr>
                <p:cNvPr id="65" name="Arc 21"/>
                <p:cNvSpPr>
                  <a:spLocks/>
                </p:cNvSpPr>
                <p:nvPr/>
              </p:nvSpPr>
              <p:spPr bwMode="auto">
                <a:xfrm>
                  <a:off x="4291" y="1763"/>
                  <a:ext cx="308" cy="116"/>
                </a:xfrm>
                <a:custGeom>
                  <a:avLst/>
                  <a:gdLst>
                    <a:gd name="T0" fmla="*/ 0 w 40449"/>
                    <a:gd name="T1" fmla="*/ 0 h 21600"/>
                    <a:gd name="T2" fmla="*/ 0 w 40449"/>
                    <a:gd name="T3" fmla="*/ 0 h 21600"/>
                    <a:gd name="T4" fmla="*/ 0 w 40449"/>
                    <a:gd name="T5" fmla="*/ 0 h 21600"/>
                    <a:gd name="T6" fmla="*/ 0 60000 65536"/>
                    <a:gd name="T7" fmla="*/ 0 60000 65536"/>
                    <a:gd name="T8" fmla="*/ 0 60000 65536"/>
                    <a:gd name="T9" fmla="*/ 0 w 40449"/>
                    <a:gd name="T10" fmla="*/ 0 h 21600"/>
                    <a:gd name="T11" fmla="*/ 40449 w 40449"/>
                    <a:gd name="T12" fmla="*/ 21600 h 21600"/>
                  </a:gdLst>
                  <a:ahLst/>
                  <a:cxnLst>
                    <a:cxn ang="T6">
                      <a:pos x="T0" y="T1"/>
                    </a:cxn>
                    <a:cxn ang="T7">
                      <a:pos x="T2" y="T3"/>
                    </a:cxn>
                    <a:cxn ang="T8">
                      <a:pos x="T4" y="T5"/>
                    </a:cxn>
                  </a:cxnLst>
                  <a:rect l="T9" t="T10" r="T11" b="T12"/>
                  <a:pathLst>
                    <a:path w="40449" h="21600" fill="none" extrusionOk="0">
                      <a:moveTo>
                        <a:pt x="-1" y="14752"/>
                      </a:moveTo>
                      <a:cubicBezTo>
                        <a:pt x="2945" y="5941"/>
                        <a:pt x="11195" y="-1"/>
                        <a:pt x="20486" y="0"/>
                      </a:cubicBezTo>
                      <a:cubicBezTo>
                        <a:pt x="29229" y="0"/>
                        <a:pt x="37109" y="5270"/>
                        <a:pt x="40448" y="13351"/>
                      </a:cubicBezTo>
                    </a:path>
                    <a:path w="40449" h="21600" stroke="0" extrusionOk="0">
                      <a:moveTo>
                        <a:pt x="-1" y="14752"/>
                      </a:moveTo>
                      <a:cubicBezTo>
                        <a:pt x="2945" y="5941"/>
                        <a:pt x="11195" y="-1"/>
                        <a:pt x="20486" y="0"/>
                      </a:cubicBezTo>
                      <a:cubicBezTo>
                        <a:pt x="29229" y="0"/>
                        <a:pt x="37109" y="5270"/>
                        <a:pt x="40448" y="13351"/>
                      </a:cubicBezTo>
                      <a:lnTo>
                        <a:pt x="20486"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6" name="Arc 22"/>
                <p:cNvSpPr>
                  <a:spLocks/>
                </p:cNvSpPr>
                <p:nvPr/>
              </p:nvSpPr>
              <p:spPr bwMode="auto">
                <a:xfrm>
                  <a:off x="4291" y="1763"/>
                  <a:ext cx="308" cy="116"/>
                </a:xfrm>
                <a:custGeom>
                  <a:avLst/>
                  <a:gdLst>
                    <a:gd name="T0" fmla="*/ 0 w 40449"/>
                    <a:gd name="T1" fmla="*/ 0 h 21600"/>
                    <a:gd name="T2" fmla="*/ 0 w 40449"/>
                    <a:gd name="T3" fmla="*/ 0 h 21600"/>
                    <a:gd name="T4" fmla="*/ 0 w 40449"/>
                    <a:gd name="T5" fmla="*/ 0 h 21600"/>
                    <a:gd name="T6" fmla="*/ 0 60000 65536"/>
                    <a:gd name="T7" fmla="*/ 0 60000 65536"/>
                    <a:gd name="T8" fmla="*/ 0 60000 65536"/>
                    <a:gd name="T9" fmla="*/ 0 w 40449"/>
                    <a:gd name="T10" fmla="*/ 0 h 21600"/>
                    <a:gd name="T11" fmla="*/ 40449 w 40449"/>
                    <a:gd name="T12" fmla="*/ 21600 h 21600"/>
                  </a:gdLst>
                  <a:ahLst/>
                  <a:cxnLst>
                    <a:cxn ang="T6">
                      <a:pos x="T0" y="T1"/>
                    </a:cxn>
                    <a:cxn ang="T7">
                      <a:pos x="T2" y="T3"/>
                    </a:cxn>
                    <a:cxn ang="T8">
                      <a:pos x="T4" y="T5"/>
                    </a:cxn>
                  </a:cxnLst>
                  <a:rect l="T9" t="T10" r="T11" b="T12"/>
                  <a:pathLst>
                    <a:path w="40449" h="21600" fill="none" extrusionOk="0">
                      <a:moveTo>
                        <a:pt x="-1" y="14752"/>
                      </a:moveTo>
                      <a:cubicBezTo>
                        <a:pt x="2945" y="5941"/>
                        <a:pt x="11195" y="-1"/>
                        <a:pt x="20486" y="0"/>
                      </a:cubicBezTo>
                      <a:cubicBezTo>
                        <a:pt x="29229" y="0"/>
                        <a:pt x="37109" y="5270"/>
                        <a:pt x="40448" y="13351"/>
                      </a:cubicBezTo>
                    </a:path>
                    <a:path w="40449" h="21600" stroke="0" extrusionOk="0">
                      <a:moveTo>
                        <a:pt x="-1" y="14752"/>
                      </a:moveTo>
                      <a:cubicBezTo>
                        <a:pt x="2945" y="5941"/>
                        <a:pt x="11195" y="-1"/>
                        <a:pt x="20486" y="0"/>
                      </a:cubicBezTo>
                      <a:cubicBezTo>
                        <a:pt x="29229" y="0"/>
                        <a:pt x="37109" y="5270"/>
                        <a:pt x="40448" y="13351"/>
                      </a:cubicBezTo>
                      <a:lnTo>
                        <a:pt x="20486" y="21600"/>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67" name="Arc 23"/>
                <p:cNvSpPr>
                  <a:spLocks/>
                </p:cNvSpPr>
                <p:nvPr/>
              </p:nvSpPr>
              <p:spPr bwMode="auto">
                <a:xfrm>
                  <a:off x="4101" y="1822"/>
                  <a:ext cx="191" cy="139"/>
                </a:xfrm>
                <a:custGeom>
                  <a:avLst/>
                  <a:gdLst>
                    <a:gd name="T0" fmla="*/ 0 w 32774"/>
                    <a:gd name="T1" fmla="*/ 0 h 25866"/>
                    <a:gd name="T2" fmla="*/ 0 w 32774"/>
                    <a:gd name="T3" fmla="*/ 0 h 25866"/>
                    <a:gd name="T4" fmla="*/ 0 w 32774"/>
                    <a:gd name="T5" fmla="*/ 0 h 25866"/>
                    <a:gd name="T6" fmla="*/ 0 60000 65536"/>
                    <a:gd name="T7" fmla="*/ 0 60000 65536"/>
                    <a:gd name="T8" fmla="*/ 0 60000 65536"/>
                    <a:gd name="T9" fmla="*/ 0 w 32774"/>
                    <a:gd name="T10" fmla="*/ 0 h 25866"/>
                    <a:gd name="T11" fmla="*/ 32774 w 32774"/>
                    <a:gd name="T12" fmla="*/ 25866 h 25866"/>
                  </a:gdLst>
                  <a:ahLst/>
                  <a:cxnLst>
                    <a:cxn ang="T6">
                      <a:pos x="T0" y="T1"/>
                    </a:cxn>
                    <a:cxn ang="T7">
                      <a:pos x="T2" y="T3"/>
                    </a:cxn>
                    <a:cxn ang="T8">
                      <a:pos x="T4" y="T5"/>
                    </a:cxn>
                  </a:cxnLst>
                  <a:rect l="T9" t="T10" r="T11" b="T12"/>
                  <a:pathLst>
                    <a:path w="32774" h="25866" fill="none" extrusionOk="0">
                      <a:moveTo>
                        <a:pt x="425" y="25865"/>
                      </a:moveTo>
                      <a:cubicBezTo>
                        <a:pt x="142" y="24461"/>
                        <a:pt x="0" y="23032"/>
                        <a:pt x="0" y="21600"/>
                      </a:cubicBezTo>
                      <a:cubicBezTo>
                        <a:pt x="0" y="9670"/>
                        <a:pt x="9670" y="0"/>
                        <a:pt x="21600" y="0"/>
                      </a:cubicBezTo>
                      <a:cubicBezTo>
                        <a:pt x="25539" y="-1"/>
                        <a:pt x="29403" y="1077"/>
                        <a:pt x="32774" y="3114"/>
                      </a:cubicBezTo>
                    </a:path>
                    <a:path w="32774" h="25866" stroke="0" extrusionOk="0">
                      <a:moveTo>
                        <a:pt x="425" y="25865"/>
                      </a:moveTo>
                      <a:cubicBezTo>
                        <a:pt x="142" y="24461"/>
                        <a:pt x="0" y="23032"/>
                        <a:pt x="0" y="21600"/>
                      </a:cubicBezTo>
                      <a:cubicBezTo>
                        <a:pt x="0" y="9670"/>
                        <a:pt x="9670" y="0"/>
                        <a:pt x="21600" y="0"/>
                      </a:cubicBezTo>
                      <a:cubicBezTo>
                        <a:pt x="25539" y="-1"/>
                        <a:pt x="29403" y="1077"/>
                        <a:pt x="32774" y="3114"/>
                      </a:cubicBezTo>
                      <a:lnTo>
                        <a:pt x="21600"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8" name="Arc 24"/>
                <p:cNvSpPr>
                  <a:spLocks/>
                </p:cNvSpPr>
                <p:nvPr/>
              </p:nvSpPr>
              <p:spPr bwMode="auto">
                <a:xfrm>
                  <a:off x="4101" y="1822"/>
                  <a:ext cx="191" cy="139"/>
                </a:xfrm>
                <a:custGeom>
                  <a:avLst/>
                  <a:gdLst>
                    <a:gd name="T0" fmla="*/ 0 w 32774"/>
                    <a:gd name="T1" fmla="*/ 0 h 25866"/>
                    <a:gd name="T2" fmla="*/ 0 w 32774"/>
                    <a:gd name="T3" fmla="*/ 0 h 25866"/>
                    <a:gd name="T4" fmla="*/ 0 w 32774"/>
                    <a:gd name="T5" fmla="*/ 0 h 25866"/>
                    <a:gd name="T6" fmla="*/ 0 60000 65536"/>
                    <a:gd name="T7" fmla="*/ 0 60000 65536"/>
                    <a:gd name="T8" fmla="*/ 0 60000 65536"/>
                    <a:gd name="T9" fmla="*/ 0 w 32774"/>
                    <a:gd name="T10" fmla="*/ 0 h 25866"/>
                    <a:gd name="T11" fmla="*/ 32774 w 32774"/>
                    <a:gd name="T12" fmla="*/ 25866 h 25866"/>
                  </a:gdLst>
                  <a:ahLst/>
                  <a:cxnLst>
                    <a:cxn ang="T6">
                      <a:pos x="T0" y="T1"/>
                    </a:cxn>
                    <a:cxn ang="T7">
                      <a:pos x="T2" y="T3"/>
                    </a:cxn>
                    <a:cxn ang="T8">
                      <a:pos x="T4" y="T5"/>
                    </a:cxn>
                  </a:cxnLst>
                  <a:rect l="T9" t="T10" r="T11" b="T12"/>
                  <a:pathLst>
                    <a:path w="32774" h="25866" fill="none" extrusionOk="0">
                      <a:moveTo>
                        <a:pt x="425" y="25865"/>
                      </a:moveTo>
                      <a:cubicBezTo>
                        <a:pt x="142" y="24461"/>
                        <a:pt x="0" y="23032"/>
                        <a:pt x="0" y="21600"/>
                      </a:cubicBezTo>
                      <a:cubicBezTo>
                        <a:pt x="0" y="9670"/>
                        <a:pt x="9670" y="0"/>
                        <a:pt x="21600" y="0"/>
                      </a:cubicBezTo>
                      <a:cubicBezTo>
                        <a:pt x="25539" y="-1"/>
                        <a:pt x="29403" y="1077"/>
                        <a:pt x="32774" y="3114"/>
                      </a:cubicBezTo>
                    </a:path>
                    <a:path w="32774" h="25866" stroke="0" extrusionOk="0">
                      <a:moveTo>
                        <a:pt x="425" y="25865"/>
                      </a:moveTo>
                      <a:cubicBezTo>
                        <a:pt x="142" y="24461"/>
                        <a:pt x="0" y="23032"/>
                        <a:pt x="0" y="21600"/>
                      </a:cubicBezTo>
                      <a:cubicBezTo>
                        <a:pt x="0" y="9670"/>
                        <a:pt x="9670" y="0"/>
                        <a:pt x="21600" y="0"/>
                      </a:cubicBezTo>
                      <a:cubicBezTo>
                        <a:pt x="25539" y="-1"/>
                        <a:pt x="29403" y="1077"/>
                        <a:pt x="32774" y="3114"/>
                      </a:cubicBezTo>
                      <a:lnTo>
                        <a:pt x="21600" y="21600"/>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69" name="Arc 25"/>
                <p:cNvSpPr>
                  <a:spLocks/>
                </p:cNvSpPr>
                <p:nvPr/>
              </p:nvSpPr>
              <p:spPr bwMode="auto">
                <a:xfrm>
                  <a:off x="4074" y="2144"/>
                  <a:ext cx="196" cy="109"/>
                </a:xfrm>
                <a:custGeom>
                  <a:avLst/>
                  <a:gdLst>
                    <a:gd name="T0" fmla="*/ 0 w 32344"/>
                    <a:gd name="T1" fmla="*/ 0 h 22637"/>
                    <a:gd name="T2" fmla="*/ 0 w 32344"/>
                    <a:gd name="T3" fmla="*/ 0 h 22637"/>
                    <a:gd name="T4" fmla="*/ 0 w 32344"/>
                    <a:gd name="T5" fmla="*/ 0 h 22637"/>
                    <a:gd name="T6" fmla="*/ 0 60000 65536"/>
                    <a:gd name="T7" fmla="*/ 0 60000 65536"/>
                    <a:gd name="T8" fmla="*/ 0 60000 65536"/>
                    <a:gd name="T9" fmla="*/ 0 w 32344"/>
                    <a:gd name="T10" fmla="*/ 0 h 22637"/>
                    <a:gd name="T11" fmla="*/ 32344 w 32344"/>
                    <a:gd name="T12" fmla="*/ 22637 h 22637"/>
                  </a:gdLst>
                  <a:ahLst/>
                  <a:cxnLst>
                    <a:cxn ang="T6">
                      <a:pos x="T0" y="T1"/>
                    </a:cxn>
                    <a:cxn ang="T7">
                      <a:pos x="T2" y="T3"/>
                    </a:cxn>
                    <a:cxn ang="T8">
                      <a:pos x="T4" y="T5"/>
                    </a:cxn>
                  </a:cxnLst>
                  <a:rect l="T9" t="T10" r="T11" b="T12"/>
                  <a:pathLst>
                    <a:path w="32344" h="22637" fill="none" extrusionOk="0">
                      <a:moveTo>
                        <a:pt x="32344" y="19775"/>
                      </a:moveTo>
                      <a:cubicBezTo>
                        <a:pt x="29073" y="21650"/>
                        <a:pt x="25369" y="22636"/>
                        <a:pt x="21600" y="22637"/>
                      </a:cubicBezTo>
                      <a:cubicBezTo>
                        <a:pt x="9670" y="22637"/>
                        <a:pt x="0" y="12966"/>
                        <a:pt x="0" y="1037"/>
                      </a:cubicBezTo>
                      <a:cubicBezTo>
                        <a:pt x="-1" y="691"/>
                        <a:pt x="8" y="345"/>
                        <a:pt x="24" y="-1"/>
                      </a:cubicBezTo>
                    </a:path>
                    <a:path w="32344" h="22637" stroke="0" extrusionOk="0">
                      <a:moveTo>
                        <a:pt x="32344" y="19775"/>
                      </a:moveTo>
                      <a:cubicBezTo>
                        <a:pt x="29073" y="21650"/>
                        <a:pt x="25369" y="22636"/>
                        <a:pt x="21600" y="22637"/>
                      </a:cubicBezTo>
                      <a:cubicBezTo>
                        <a:pt x="9670" y="22637"/>
                        <a:pt x="0" y="12966"/>
                        <a:pt x="0" y="1037"/>
                      </a:cubicBezTo>
                      <a:cubicBezTo>
                        <a:pt x="-1" y="691"/>
                        <a:pt x="8" y="345"/>
                        <a:pt x="24" y="-1"/>
                      </a:cubicBezTo>
                      <a:lnTo>
                        <a:pt x="21600" y="103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0" name="Arc 26"/>
                <p:cNvSpPr>
                  <a:spLocks/>
                </p:cNvSpPr>
                <p:nvPr/>
              </p:nvSpPr>
              <p:spPr bwMode="auto">
                <a:xfrm>
                  <a:off x="4074" y="2144"/>
                  <a:ext cx="196" cy="109"/>
                </a:xfrm>
                <a:custGeom>
                  <a:avLst/>
                  <a:gdLst>
                    <a:gd name="T0" fmla="*/ 0 w 32344"/>
                    <a:gd name="T1" fmla="*/ 0 h 22637"/>
                    <a:gd name="T2" fmla="*/ 0 w 32344"/>
                    <a:gd name="T3" fmla="*/ 0 h 22637"/>
                    <a:gd name="T4" fmla="*/ 0 w 32344"/>
                    <a:gd name="T5" fmla="*/ 0 h 22637"/>
                    <a:gd name="T6" fmla="*/ 0 60000 65536"/>
                    <a:gd name="T7" fmla="*/ 0 60000 65536"/>
                    <a:gd name="T8" fmla="*/ 0 60000 65536"/>
                    <a:gd name="T9" fmla="*/ 0 w 32344"/>
                    <a:gd name="T10" fmla="*/ 0 h 22637"/>
                    <a:gd name="T11" fmla="*/ 32344 w 32344"/>
                    <a:gd name="T12" fmla="*/ 22637 h 22637"/>
                  </a:gdLst>
                  <a:ahLst/>
                  <a:cxnLst>
                    <a:cxn ang="T6">
                      <a:pos x="T0" y="T1"/>
                    </a:cxn>
                    <a:cxn ang="T7">
                      <a:pos x="T2" y="T3"/>
                    </a:cxn>
                    <a:cxn ang="T8">
                      <a:pos x="T4" y="T5"/>
                    </a:cxn>
                  </a:cxnLst>
                  <a:rect l="T9" t="T10" r="T11" b="T12"/>
                  <a:pathLst>
                    <a:path w="32344" h="22637" fill="none" extrusionOk="0">
                      <a:moveTo>
                        <a:pt x="32344" y="19775"/>
                      </a:moveTo>
                      <a:cubicBezTo>
                        <a:pt x="29073" y="21650"/>
                        <a:pt x="25369" y="22636"/>
                        <a:pt x="21600" y="22637"/>
                      </a:cubicBezTo>
                      <a:cubicBezTo>
                        <a:pt x="9670" y="22637"/>
                        <a:pt x="0" y="12966"/>
                        <a:pt x="0" y="1037"/>
                      </a:cubicBezTo>
                      <a:cubicBezTo>
                        <a:pt x="-1" y="691"/>
                        <a:pt x="8" y="345"/>
                        <a:pt x="24" y="-1"/>
                      </a:cubicBezTo>
                    </a:path>
                    <a:path w="32344" h="22637" stroke="0" extrusionOk="0">
                      <a:moveTo>
                        <a:pt x="32344" y="19775"/>
                      </a:moveTo>
                      <a:cubicBezTo>
                        <a:pt x="29073" y="21650"/>
                        <a:pt x="25369" y="22636"/>
                        <a:pt x="21600" y="22637"/>
                      </a:cubicBezTo>
                      <a:cubicBezTo>
                        <a:pt x="9670" y="22637"/>
                        <a:pt x="0" y="12966"/>
                        <a:pt x="0" y="1037"/>
                      </a:cubicBezTo>
                      <a:cubicBezTo>
                        <a:pt x="-1" y="691"/>
                        <a:pt x="8" y="345"/>
                        <a:pt x="24" y="-1"/>
                      </a:cubicBezTo>
                      <a:lnTo>
                        <a:pt x="21600" y="1037"/>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71" name="Arc 27"/>
                <p:cNvSpPr>
                  <a:spLocks/>
                </p:cNvSpPr>
                <p:nvPr/>
              </p:nvSpPr>
              <p:spPr bwMode="auto">
                <a:xfrm>
                  <a:off x="4597" y="1828"/>
                  <a:ext cx="145" cy="135"/>
                </a:xfrm>
                <a:custGeom>
                  <a:avLst/>
                  <a:gdLst>
                    <a:gd name="T0" fmla="*/ 0 w 25808"/>
                    <a:gd name="T1" fmla="*/ 0 h 32268"/>
                    <a:gd name="T2" fmla="*/ 0 w 25808"/>
                    <a:gd name="T3" fmla="*/ 0 h 32268"/>
                    <a:gd name="T4" fmla="*/ 0 w 25808"/>
                    <a:gd name="T5" fmla="*/ 0 h 32268"/>
                    <a:gd name="T6" fmla="*/ 0 60000 65536"/>
                    <a:gd name="T7" fmla="*/ 0 60000 65536"/>
                    <a:gd name="T8" fmla="*/ 0 60000 65536"/>
                    <a:gd name="T9" fmla="*/ 0 w 25808"/>
                    <a:gd name="T10" fmla="*/ 0 h 32268"/>
                    <a:gd name="T11" fmla="*/ 25808 w 25808"/>
                    <a:gd name="T12" fmla="*/ 32268 h 32268"/>
                  </a:gdLst>
                  <a:ahLst/>
                  <a:cxnLst>
                    <a:cxn ang="T6">
                      <a:pos x="T0" y="T1"/>
                    </a:cxn>
                    <a:cxn ang="T7">
                      <a:pos x="T2" y="T3"/>
                    </a:cxn>
                    <a:cxn ang="T8">
                      <a:pos x="T4" y="T5"/>
                    </a:cxn>
                  </a:cxnLst>
                  <a:rect l="T9" t="T10" r="T11" b="T12"/>
                  <a:pathLst>
                    <a:path w="25808" h="32268" fill="none" extrusionOk="0">
                      <a:moveTo>
                        <a:pt x="-1" y="413"/>
                      </a:moveTo>
                      <a:cubicBezTo>
                        <a:pt x="1385" y="138"/>
                        <a:pt x="2795" y="-1"/>
                        <a:pt x="4208" y="0"/>
                      </a:cubicBezTo>
                      <a:cubicBezTo>
                        <a:pt x="16137" y="0"/>
                        <a:pt x="25808" y="9670"/>
                        <a:pt x="25808" y="21600"/>
                      </a:cubicBezTo>
                      <a:cubicBezTo>
                        <a:pt x="25808" y="25339"/>
                        <a:pt x="24836" y="29015"/>
                        <a:pt x="22989" y="32267"/>
                      </a:cubicBezTo>
                    </a:path>
                    <a:path w="25808" h="32268" stroke="0" extrusionOk="0">
                      <a:moveTo>
                        <a:pt x="-1" y="413"/>
                      </a:moveTo>
                      <a:cubicBezTo>
                        <a:pt x="1385" y="138"/>
                        <a:pt x="2795" y="-1"/>
                        <a:pt x="4208" y="0"/>
                      </a:cubicBezTo>
                      <a:cubicBezTo>
                        <a:pt x="16137" y="0"/>
                        <a:pt x="25808" y="9670"/>
                        <a:pt x="25808" y="21600"/>
                      </a:cubicBezTo>
                      <a:cubicBezTo>
                        <a:pt x="25808" y="25339"/>
                        <a:pt x="24836" y="29015"/>
                        <a:pt x="22989" y="32267"/>
                      </a:cubicBezTo>
                      <a:lnTo>
                        <a:pt x="4208"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2" name="Arc 28"/>
                <p:cNvSpPr>
                  <a:spLocks/>
                </p:cNvSpPr>
                <p:nvPr/>
              </p:nvSpPr>
              <p:spPr bwMode="auto">
                <a:xfrm>
                  <a:off x="4597" y="1828"/>
                  <a:ext cx="145" cy="135"/>
                </a:xfrm>
                <a:custGeom>
                  <a:avLst/>
                  <a:gdLst>
                    <a:gd name="T0" fmla="*/ 0 w 25808"/>
                    <a:gd name="T1" fmla="*/ 0 h 32268"/>
                    <a:gd name="T2" fmla="*/ 0 w 25808"/>
                    <a:gd name="T3" fmla="*/ 0 h 32268"/>
                    <a:gd name="T4" fmla="*/ 0 w 25808"/>
                    <a:gd name="T5" fmla="*/ 0 h 32268"/>
                    <a:gd name="T6" fmla="*/ 0 60000 65536"/>
                    <a:gd name="T7" fmla="*/ 0 60000 65536"/>
                    <a:gd name="T8" fmla="*/ 0 60000 65536"/>
                    <a:gd name="T9" fmla="*/ 0 w 25808"/>
                    <a:gd name="T10" fmla="*/ 0 h 32268"/>
                    <a:gd name="T11" fmla="*/ 25808 w 25808"/>
                    <a:gd name="T12" fmla="*/ 32268 h 32268"/>
                  </a:gdLst>
                  <a:ahLst/>
                  <a:cxnLst>
                    <a:cxn ang="T6">
                      <a:pos x="T0" y="T1"/>
                    </a:cxn>
                    <a:cxn ang="T7">
                      <a:pos x="T2" y="T3"/>
                    </a:cxn>
                    <a:cxn ang="T8">
                      <a:pos x="T4" y="T5"/>
                    </a:cxn>
                  </a:cxnLst>
                  <a:rect l="T9" t="T10" r="T11" b="T12"/>
                  <a:pathLst>
                    <a:path w="25808" h="32268" fill="none" extrusionOk="0">
                      <a:moveTo>
                        <a:pt x="-1" y="413"/>
                      </a:moveTo>
                      <a:cubicBezTo>
                        <a:pt x="1385" y="138"/>
                        <a:pt x="2795" y="-1"/>
                        <a:pt x="4208" y="0"/>
                      </a:cubicBezTo>
                      <a:cubicBezTo>
                        <a:pt x="16137" y="0"/>
                        <a:pt x="25808" y="9670"/>
                        <a:pt x="25808" y="21600"/>
                      </a:cubicBezTo>
                      <a:cubicBezTo>
                        <a:pt x="25808" y="25339"/>
                        <a:pt x="24836" y="29015"/>
                        <a:pt x="22989" y="32267"/>
                      </a:cubicBezTo>
                    </a:path>
                    <a:path w="25808" h="32268" stroke="0" extrusionOk="0">
                      <a:moveTo>
                        <a:pt x="-1" y="413"/>
                      </a:moveTo>
                      <a:cubicBezTo>
                        <a:pt x="1385" y="138"/>
                        <a:pt x="2795" y="-1"/>
                        <a:pt x="4208" y="0"/>
                      </a:cubicBezTo>
                      <a:cubicBezTo>
                        <a:pt x="16137" y="0"/>
                        <a:pt x="25808" y="9670"/>
                        <a:pt x="25808" y="21600"/>
                      </a:cubicBezTo>
                      <a:cubicBezTo>
                        <a:pt x="25808" y="25339"/>
                        <a:pt x="24836" y="29015"/>
                        <a:pt x="22989" y="32267"/>
                      </a:cubicBezTo>
                      <a:lnTo>
                        <a:pt x="4208" y="21600"/>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73" name="Arc 29"/>
                <p:cNvSpPr>
                  <a:spLocks/>
                </p:cNvSpPr>
                <p:nvPr/>
              </p:nvSpPr>
              <p:spPr bwMode="auto">
                <a:xfrm>
                  <a:off x="4636" y="1965"/>
                  <a:ext cx="140" cy="135"/>
                </a:xfrm>
                <a:custGeom>
                  <a:avLst/>
                  <a:gdLst>
                    <a:gd name="T0" fmla="*/ 0 w 21600"/>
                    <a:gd name="T1" fmla="*/ 0 h 29578"/>
                    <a:gd name="T2" fmla="*/ 0 w 21600"/>
                    <a:gd name="T3" fmla="*/ 0 h 29578"/>
                    <a:gd name="T4" fmla="*/ 0 w 21600"/>
                    <a:gd name="T5" fmla="*/ 0 h 29578"/>
                    <a:gd name="T6" fmla="*/ 0 60000 65536"/>
                    <a:gd name="T7" fmla="*/ 0 60000 65536"/>
                    <a:gd name="T8" fmla="*/ 0 60000 65536"/>
                    <a:gd name="T9" fmla="*/ 0 w 21600"/>
                    <a:gd name="T10" fmla="*/ 0 h 29578"/>
                    <a:gd name="T11" fmla="*/ 21600 w 21600"/>
                    <a:gd name="T12" fmla="*/ 29578 h 29578"/>
                  </a:gdLst>
                  <a:ahLst/>
                  <a:cxnLst>
                    <a:cxn ang="T6">
                      <a:pos x="T0" y="T1"/>
                    </a:cxn>
                    <a:cxn ang="T7">
                      <a:pos x="T2" y="T3"/>
                    </a:cxn>
                    <a:cxn ang="T8">
                      <a:pos x="T4" y="T5"/>
                    </a:cxn>
                  </a:cxnLst>
                  <a:rect l="T9" t="T10" r="T11" b="T12"/>
                  <a:pathLst>
                    <a:path w="21600" h="29578" fill="none" extrusionOk="0">
                      <a:moveTo>
                        <a:pt x="13335" y="-1"/>
                      </a:moveTo>
                      <a:cubicBezTo>
                        <a:pt x="18552" y="4094"/>
                        <a:pt x="21600" y="10359"/>
                        <a:pt x="21600" y="16992"/>
                      </a:cubicBezTo>
                      <a:cubicBezTo>
                        <a:pt x="21600" y="21506"/>
                        <a:pt x="20185" y="25908"/>
                        <a:pt x="17554" y="29577"/>
                      </a:cubicBezTo>
                    </a:path>
                    <a:path w="21600" h="29578" stroke="0" extrusionOk="0">
                      <a:moveTo>
                        <a:pt x="13335" y="-1"/>
                      </a:moveTo>
                      <a:cubicBezTo>
                        <a:pt x="18552" y="4094"/>
                        <a:pt x="21600" y="10359"/>
                        <a:pt x="21600" y="16992"/>
                      </a:cubicBezTo>
                      <a:cubicBezTo>
                        <a:pt x="21600" y="21506"/>
                        <a:pt x="20185" y="25908"/>
                        <a:pt x="17554" y="29577"/>
                      </a:cubicBezTo>
                      <a:lnTo>
                        <a:pt x="0" y="1699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4" name="Arc 30"/>
                <p:cNvSpPr>
                  <a:spLocks/>
                </p:cNvSpPr>
                <p:nvPr/>
              </p:nvSpPr>
              <p:spPr bwMode="auto">
                <a:xfrm>
                  <a:off x="4636" y="1965"/>
                  <a:ext cx="140" cy="135"/>
                </a:xfrm>
                <a:custGeom>
                  <a:avLst/>
                  <a:gdLst>
                    <a:gd name="T0" fmla="*/ 0 w 21600"/>
                    <a:gd name="T1" fmla="*/ 0 h 29578"/>
                    <a:gd name="T2" fmla="*/ 0 w 21600"/>
                    <a:gd name="T3" fmla="*/ 0 h 29578"/>
                    <a:gd name="T4" fmla="*/ 0 w 21600"/>
                    <a:gd name="T5" fmla="*/ 0 h 29578"/>
                    <a:gd name="T6" fmla="*/ 0 60000 65536"/>
                    <a:gd name="T7" fmla="*/ 0 60000 65536"/>
                    <a:gd name="T8" fmla="*/ 0 60000 65536"/>
                    <a:gd name="T9" fmla="*/ 0 w 21600"/>
                    <a:gd name="T10" fmla="*/ 0 h 29578"/>
                    <a:gd name="T11" fmla="*/ 21600 w 21600"/>
                    <a:gd name="T12" fmla="*/ 29578 h 29578"/>
                  </a:gdLst>
                  <a:ahLst/>
                  <a:cxnLst>
                    <a:cxn ang="T6">
                      <a:pos x="T0" y="T1"/>
                    </a:cxn>
                    <a:cxn ang="T7">
                      <a:pos x="T2" y="T3"/>
                    </a:cxn>
                    <a:cxn ang="T8">
                      <a:pos x="T4" y="T5"/>
                    </a:cxn>
                  </a:cxnLst>
                  <a:rect l="T9" t="T10" r="T11" b="T12"/>
                  <a:pathLst>
                    <a:path w="21600" h="29578" fill="none" extrusionOk="0">
                      <a:moveTo>
                        <a:pt x="13335" y="-1"/>
                      </a:moveTo>
                      <a:cubicBezTo>
                        <a:pt x="18552" y="4094"/>
                        <a:pt x="21600" y="10359"/>
                        <a:pt x="21600" y="16992"/>
                      </a:cubicBezTo>
                      <a:cubicBezTo>
                        <a:pt x="21600" y="21506"/>
                        <a:pt x="20185" y="25908"/>
                        <a:pt x="17554" y="29577"/>
                      </a:cubicBezTo>
                    </a:path>
                    <a:path w="21600" h="29578" stroke="0" extrusionOk="0">
                      <a:moveTo>
                        <a:pt x="13335" y="-1"/>
                      </a:moveTo>
                      <a:cubicBezTo>
                        <a:pt x="18552" y="4094"/>
                        <a:pt x="21600" y="10359"/>
                        <a:pt x="21600" y="16992"/>
                      </a:cubicBezTo>
                      <a:cubicBezTo>
                        <a:pt x="21600" y="21506"/>
                        <a:pt x="20185" y="25908"/>
                        <a:pt x="17554" y="29577"/>
                      </a:cubicBezTo>
                      <a:lnTo>
                        <a:pt x="0" y="16992"/>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75" name="Arc 31"/>
                <p:cNvSpPr>
                  <a:spLocks/>
                </p:cNvSpPr>
                <p:nvPr/>
              </p:nvSpPr>
              <p:spPr bwMode="auto">
                <a:xfrm>
                  <a:off x="4589" y="2093"/>
                  <a:ext cx="165" cy="195"/>
                </a:xfrm>
                <a:custGeom>
                  <a:avLst/>
                  <a:gdLst>
                    <a:gd name="T0" fmla="*/ 0 w 28975"/>
                    <a:gd name="T1" fmla="*/ 0 h 28097"/>
                    <a:gd name="T2" fmla="*/ 0 w 28975"/>
                    <a:gd name="T3" fmla="*/ 0 h 28097"/>
                    <a:gd name="T4" fmla="*/ 0 w 28975"/>
                    <a:gd name="T5" fmla="*/ 0 h 28097"/>
                    <a:gd name="T6" fmla="*/ 0 60000 65536"/>
                    <a:gd name="T7" fmla="*/ 0 60000 65536"/>
                    <a:gd name="T8" fmla="*/ 0 60000 65536"/>
                    <a:gd name="T9" fmla="*/ 0 w 28975"/>
                    <a:gd name="T10" fmla="*/ 0 h 28097"/>
                    <a:gd name="T11" fmla="*/ 28975 w 28975"/>
                    <a:gd name="T12" fmla="*/ 28097 h 28097"/>
                  </a:gdLst>
                  <a:ahLst/>
                  <a:cxnLst>
                    <a:cxn ang="T6">
                      <a:pos x="T0" y="T1"/>
                    </a:cxn>
                    <a:cxn ang="T7">
                      <a:pos x="T2" y="T3"/>
                    </a:cxn>
                    <a:cxn ang="T8">
                      <a:pos x="T4" y="T5"/>
                    </a:cxn>
                  </a:cxnLst>
                  <a:rect l="T9" t="T10" r="T11" b="T12"/>
                  <a:pathLst>
                    <a:path w="28975" h="28097" fill="none" extrusionOk="0">
                      <a:moveTo>
                        <a:pt x="27974" y="0"/>
                      </a:moveTo>
                      <a:cubicBezTo>
                        <a:pt x="28637" y="2102"/>
                        <a:pt x="28975" y="4293"/>
                        <a:pt x="28975" y="6497"/>
                      </a:cubicBezTo>
                      <a:cubicBezTo>
                        <a:pt x="28975" y="18426"/>
                        <a:pt x="19304" y="28097"/>
                        <a:pt x="7375" y="28097"/>
                      </a:cubicBezTo>
                      <a:cubicBezTo>
                        <a:pt x="4859" y="28097"/>
                        <a:pt x="2364" y="27657"/>
                        <a:pt x="0" y="26798"/>
                      </a:cubicBezTo>
                    </a:path>
                    <a:path w="28975" h="28097" stroke="0" extrusionOk="0">
                      <a:moveTo>
                        <a:pt x="27974" y="0"/>
                      </a:moveTo>
                      <a:cubicBezTo>
                        <a:pt x="28637" y="2102"/>
                        <a:pt x="28975" y="4293"/>
                        <a:pt x="28975" y="6497"/>
                      </a:cubicBezTo>
                      <a:cubicBezTo>
                        <a:pt x="28975" y="18426"/>
                        <a:pt x="19304" y="28097"/>
                        <a:pt x="7375" y="28097"/>
                      </a:cubicBezTo>
                      <a:cubicBezTo>
                        <a:pt x="4859" y="28097"/>
                        <a:pt x="2364" y="27657"/>
                        <a:pt x="0" y="26798"/>
                      </a:cubicBezTo>
                      <a:lnTo>
                        <a:pt x="7375" y="649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6" name="Arc 32"/>
                <p:cNvSpPr>
                  <a:spLocks/>
                </p:cNvSpPr>
                <p:nvPr/>
              </p:nvSpPr>
              <p:spPr bwMode="auto">
                <a:xfrm>
                  <a:off x="4589" y="2093"/>
                  <a:ext cx="165" cy="195"/>
                </a:xfrm>
                <a:custGeom>
                  <a:avLst/>
                  <a:gdLst>
                    <a:gd name="T0" fmla="*/ 0 w 28975"/>
                    <a:gd name="T1" fmla="*/ 0 h 28097"/>
                    <a:gd name="T2" fmla="*/ 0 w 28975"/>
                    <a:gd name="T3" fmla="*/ 0 h 28097"/>
                    <a:gd name="T4" fmla="*/ 0 w 28975"/>
                    <a:gd name="T5" fmla="*/ 0 h 28097"/>
                    <a:gd name="T6" fmla="*/ 0 60000 65536"/>
                    <a:gd name="T7" fmla="*/ 0 60000 65536"/>
                    <a:gd name="T8" fmla="*/ 0 60000 65536"/>
                    <a:gd name="T9" fmla="*/ 0 w 28975"/>
                    <a:gd name="T10" fmla="*/ 0 h 28097"/>
                    <a:gd name="T11" fmla="*/ 28975 w 28975"/>
                    <a:gd name="T12" fmla="*/ 28097 h 28097"/>
                  </a:gdLst>
                  <a:ahLst/>
                  <a:cxnLst>
                    <a:cxn ang="T6">
                      <a:pos x="T0" y="T1"/>
                    </a:cxn>
                    <a:cxn ang="T7">
                      <a:pos x="T2" y="T3"/>
                    </a:cxn>
                    <a:cxn ang="T8">
                      <a:pos x="T4" y="T5"/>
                    </a:cxn>
                  </a:cxnLst>
                  <a:rect l="T9" t="T10" r="T11" b="T12"/>
                  <a:pathLst>
                    <a:path w="28975" h="28097" fill="none" extrusionOk="0">
                      <a:moveTo>
                        <a:pt x="27974" y="0"/>
                      </a:moveTo>
                      <a:cubicBezTo>
                        <a:pt x="28637" y="2102"/>
                        <a:pt x="28975" y="4293"/>
                        <a:pt x="28975" y="6497"/>
                      </a:cubicBezTo>
                      <a:cubicBezTo>
                        <a:pt x="28975" y="18426"/>
                        <a:pt x="19304" y="28097"/>
                        <a:pt x="7375" y="28097"/>
                      </a:cubicBezTo>
                      <a:cubicBezTo>
                        <a:pt x="4859" y="28097"/>
                        <a:pt x="2364" y="27657"/>
                        <a:pt x="0" y="26798"/>
                      </a:cubicBezTo>
                    </a:path>
                    <a:path w="28975" h="28097" stroke="0" extrusionOk="0">
                      <a:moveTo>
                        <a:pt x="27974" y="0"/>
                      </a:moveTo>
                      <a:cubicBezTo>
                        <a:pt x="28637" y="2102"/>
                        <a:pt x="28975" y="4293"/>
                        <a:pt x="28975" y="6497"/>
                      </a:cubicBezTo>
                      <a:cubicBezTo>
                        <a:pt x="28975" y="18426"/>
                        <a:pt x="19304" y="28097"/>
                        <a:pt x="7375" y="28097"/>
                      </a:cubicBezTo>
                      <a:cubicBezTo>
                        <a:pt x="4859" y="28097"/>
                        <a:pt x="2364" y="27657"/>
                        <a:pt x="0" y="26798"/>
                      </a:cubicBezTo>
                      <a:lnTo>
                        <a:pt x="7375" y="6497"/>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77" name="Arc 33"/>
                <p:cNvSpPr>
                  <a:spLocks/>
                </p:cNvSpPr>
                <p:nvPr/>
              </p:nvSpPr>
              <p:spPr bwMode="auto">
                <a:xfrm>
                  <a:off x="4026" y="1963"/>
                  <a:ext cx="89" cy="184"/>
                </a:xfrm>
                <a:custGeom>
                  <a:avLst/>
                  <a:gdLst>
                    <a:gd name="T0" fmla="*/ 0 w 21600"/>
                    <a:gd name="T1" fmla="*/ 0 h 41181"/>
                    <a:gd name="T2" fmla="*/ 0 w 21600"/>
                    <a:gd name="T3" fmla="*/ 0 h 41181"/>
                    <a:gd name="T4" fmla="*/ 0 w 21600"/>
                    <a:gd name="T5" fmla="*/ 0 h 41181"/>
                    <a:gd name="T6" fmla="*/ 0 60000 65536"/>
                    <a:gd name="T7" fmla="*/ 0 60000 65536"/>
                    <a:gd name="T8" fmla="*/ 0 60000 65536"/>
                    <a:gd name="T9" fmla="*/ 0 w 21600"/>
                    <a:gd name="T10" fmla="*/ 0 h 41181"/>
                    <a:gd name="T11" fmla="*/ 21600 w 21600"/>
                    <a:gd name="T12" fmla="*/ 41181 h 41181"/>
                  </a:gdLst>
                  <a:ahLst/>
                  <a:cxnLst>
                    <a:cxn ang="T6">
                      <a:pos x="T0" y="T1"/>
                    </a:cxn>
                    <a:cxn ang="T7">
                      <a:pos x="T2" y="T3"/>
                    </a:cxn>
                    <a:cxn ang="T8">
                      <a:pos x="T4" y="T5"/>
                    </a:cxn>
                  </a:cxnLst>
                  <a:rect l="T9" t="T10" r="T11" b="T12"/>
                  <a:pathLst>
                    <a:path w="21600" h="41181" fill="none" extrusionOk="0">
                      <a:moveTo>
                        <a:pt x="12555" y="41180"/>
                      </a:moveTo>
                      <a:cubicBezTo>
                        <a:pt x="4901" y="37651"/>
                        <a:pt x="0" y="29993"/>
                        <a:pt x="0" y="21566"/>
                      </a:cubicBezTo>
                      <a:cubicBezTo>
                        <a:pt x="-1" y="10104"/>
                        <a:pt x="8951" y="639"/>
                        <a:pt x="20394" y="-1"/>
                      </a:cubicBezTo>
                    </a:path>
                    <a:path w="21600" h="41181" stroke="0" extrusionOk="0">
                      <a:moveTo>
                        <a:pt x="12555" y="41180"/>
                      </a:moveTo>
                      <a:cubicBezTo>
                        <a:pt x="4901" y="37651"/>
                        <a:pt x="0" y="29993"/>
                        <a:pt x="0" y="21566"/>
                      </a:cubicBezTo>
                      <a:cubicBezTo>
                        <a:pt x="-1" y="10104"/>
                        <a:pt x="8951" y="639"/>
                        <a:pt x="20394" y="-1"/>
                      </a:cubicBezTo>
                      <a:lnTo>
                        <a:pt x="21600" y="2156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8" name="Arc 34"/>
                <p:cNvSpPr>
                  <a:spLocks/>
                </p:cNvSpPr>
                <p:nvPr/>
              </p:nvSpPr>
              <p:spPr bwMode="auto">
                <a:xfrm>
                  <a:off x="4026" y="1963"/>
                  <a:ext cx="89" cy="184"/>
                </a:xfrm>
                <a:custGeom>
                  <a:avLst/>
                  <a:gdLst>
                    <a:gd name="T0" fmla="*/ 0 w 21600"/>
                    <a:gd name="T1" fmla="*/ 0 h 41181"/>
                    <a:gd name="T2" fmla="*/ 0 w 21600"/>
                    <a:gd name="T3" fmla="*/ 0 h 41181"/>
                    <a:gd name="T4" fmla="*/ 0 w 21600"/>
                    <a:gd name="T5" fmla="*/ 0 h 41181"/>
                    <a:gd name="T6" fmla="*/ 0 60000 65536"/>
                    <a:gd name="T7" fmla="*/ 0 60000 65536"/>
                    <a:gd name="T8" fmla="*/ 0 60000 65536"/>
                    <a:gd name="T9" fmla="*/ 0 w 21600"/>
                    <a:gd name="T10" fmla="*/ 0 h 41181"/>
                    <a:gd name="T11" fmla="*/ 21600 w 21600"/>
                    <a:gd name="T12" fmla="*/ 41181 h 41181"/>
                  </a:gdLst>
                  <a:ahLst/>
                  <a:cxnLst>
                    <a:cxn ang="T6">
                      <a:pos x="T0" y="T1"/>
                    </a:cxn>
                    <a:cxn ang="T7">
                      <a:pos x="T2" y="T3"/>
                    </a:cxn>
                    <a:cxn ang="T8">
                      <a:pos x="T4" y="T5"/>
                    </a:cxn>
                  </a:cxnLst>
                  <a:rect l="T9" t="T10" r="T11" b="T12"/>
                  <a:pathLst>
                    <a:path w="21600" h="41181" fill="none" extrusionOk="0">
                      <a:moveTo>
                        <a:pt x="12555" y="41180"/>
                      </a:moveTo>
                      <a:cubicBezTo>
                        <a:pt x="4901" y="37651"/>
                        <a:pt x="0" y="29993"/>
                        <a:pt x="0" y="21566"/>
                      </a:cubicBezTo>
                      <a:cubicBezTo>
                        <a:pt x="-1" y="10104"/>
                        <a:pt x="8951" y="639"/>
                        <a:pt x="20394" y="-1"/>
                      </a:cubicBezTo>
                    </a:path>
                    <a:path w="21600" h="41181" stroke="0" extrusionOk="0">
                      <a:moveTo>
                        <a:pt x="12555" y="41180"/>
                      </a:moveTo>
                      <a:cubicBezTo>
                        <a:pt x="4901" y="37651"/>
                        <a:pt x="0" y="29993"/>
                        <a:pt x="0" y="21566"/>
                      </a:cubicBezTo>
                      <a:cubicBezTo>
                        <a:pt x="-1" y="10104"/>
                        <a:pt x="8951" y="639"/>
                        <a:pt x="20394" y="-1"/>
                      </a:cubicBezTo>
                      <a:lnTo>
                        <a:pt x="21600" y="21566"/>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79" name="Arc 35"/>
                <p:cNvSpPr>
                  <a:spLocks/>
                </p:cNvSpPr>
                <p:nvPr/>
              </p:nvSpPr>
              <p:spPr bwMode="auto">
                <a:xfrm>
                  <a:off x="4261" y="2211"/>
                  <a:ext cx="337" cy="112"/>
                </a:xfrm>
                <a:custGeom>
                  <a:avLst/>
                  <a:gdLst>
                    <a:gd name="T0" fmla="*/ 0 w 39138"/>
                    <a:gd name="T1" fmla="*/ 0 h 21600"/>
                    <a:gd name="T2" fmla="*/ 0 w 39138"/>
                    <a:gd name="T3" fmla="*/ 0 h 21600"/>
                    <a:gd name="T4" fmla="*/ 0 w 39138"/>
                    <a:gd name="T5" fmla="*/ 0 h 21600"/>
                    <a:gd name="T6" fmla="*/ 0 60000 65536"/>
                    <a:gd name="T7" fmla="*/ 0 60000 65536"/>
                    <a:gd name="T8" fmla="*/ 0 60000 65536"/>
                    <a:gd name="T9" fmla="*/ 0 w 39138"/>
                    <a:gd name="T10" fmla="*/ 0 h 21600"/>
                    <a:gd name="T11" fmla="*/ 39138 w 39138"/>
                    <a:gd name="T12" fmla="*/ 21600 h 21600"/>
                  </a:gdLst>
                  <a:ahLst/>
                  <a:cxnLst>
                    <a:cxn ang="T6">
                      <a:pos x="T0" y="T1"/>
                    </a:cxn>
                    <a:cxn ang="T7">
                      <a:pos x="T2" y="T3"/>
                    </a:cxn>
                    <a:cxn ang="T8">
                      <a:pos x="T4" y="T5"/>
                    </a:cxn>
                  </a:cxnLst>
                  <a:rect l="T9" t="T10" r="T11" b="T12"/>
                  <a:pathLst>
                    <a:path w="39138" h="21600" fill="none" extrusionOk="0">
                      <a:moveTo>
                        <a:pt x="39137" y="12005"/>
                      </a:moveTo>
                      <a:cubicBezTo>
                        <a:pt x="35129" y="18000"/>
                        <a:pt x="28393" y="21599"/>
                        <a:pt x="21182" y="21600"/>
                      </a:cubicBezTo>
                      <a:cubicBezTo>
                        <a:pt x="10882" y="21600"/>
                        <a:pt x="2016" y="14328"/>
                        <a:pt x="0" y="4228"/>
                      </a:cubicBezTo>
                    </a:path>
                    <a:path w="39138" h="21600" stroke="0" extrusionOk="0">
                      <a:moveTo>
                        <a:pt x="39137" y="12005"/>
                      </a:moveTo>
                      <a:cubicBezTo>
                        <a:pt x="35129" y="18000"/>
                        <a:pt x="28393" y="21599"/>
                        <a:pt x="21182" y="21600"/>
                      </a:cubicBezTo>
                      <a:cubicBezTo>
                        <a:pt x="10882" y="21600"/>
                        <a:pt x="2016" y="14328"/>
                        <a:pt x="0" y="4228"/>
                      </a:cubicBezTo>
                      <a:lnTo>
                        <a:pt x="21182"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0" name="Arc 36"/>
                <p:cNvSpPr>
                  <a:spLocks/>
                </p:cNvSpPr>
                <p:nvPr/>
              </p:nvSpPr>
              <p:spPr bwMode="auto">
                <a:xfrm>
                  <a:off x="4261" y="2211"/>
                  <a:ext cx="337" cy="112"/>
                </a:xfrm>
                <a:custGeom>
                  <a:avLst/>
                  <a:gdLst>
                    <a:gd name="T0" fmla="*/ 0 w 39138"/>
                    <a:gd name="T1" fmla="*/ 0 h 21600"/>
                    <a:gd name="T2" fmla="*/ 0 w 39138"/>
                    <a:gd name="T3" fmla="*/ 0 h 21600"/>
                    <a:gd name="T4" fmla="*/ 0 w 39138"/>
                    <a:gd name="T5" fmla="*/ 0 h 21600"/>
                    <a:gd name="T6" fmla="*/ 0 60000 65536"/>
                    <a:gd name="T7" fmla="*/ 0 60000 65536"/>
                    <a:gd name="T8" fmla="*/ 0 60000 65536"/>
                    <a:gd name="T9" fmla="*/ 0 w 39138"/>
                    <a:gd name="T10" fmla="*/ 0 h 21600"/>
                    <a:gd name="T11" fmla="*/ 39138 w 39138"/>
                    <a:gd name="T12" fmla="*/ 21600 h 21600"/>
                  </a:gdLst>
                  <a:ahLst/>
                  <a:cxnLst>
                    <a:cxn ang="T6">
                      <a:pos x="T0" y="T1"/>
                    </a:cxn>
                    <a:cxn ang="T7">
                      <a:pos x="T2" y="T3"/>
                    </a:cxn>
                    <a:cxn ang="T8">
                      <a:pos x="T4" y="T5"/>
                    </a:cxn>
                  </a:cxnLst>
                  <a:rect l="T9" t="T10" r="T11" b="T12"/>
                  <a:pathLst>
                    <a:path w="39138" h="21600" fill="none" extrusionOk="0">
                      <a:moveTo>
                        <a:pt x="39137" y="12005"/>
                      </a:moveTo>
                      <a:cubicBezTo>
                        <a:pt x="35129" y="18000"/>
                        <a:pt x="28393" y="21599"/>
                        <a:pt x="21182" y="21600"/>
                      </a:cubicBezTo>
                      <a:cubicBezTo>
                        <a:pt x="10882" y="21600"/>
                        <a:pt x="2016" y="14328"/>
                        <a:pt x="0" y="4228"/>
                      </a:cubicBezTo>
                    </a:path>
                    <a:path w="39138" h="21600" stroke="0" extrusionOk="0">
                      <a:moveTo>
                        <a:pt x="39137" y="12005"/>
                      </a:moveTo>
                      <a:cubicBezTo>
                        <a:pt x="35129" y="18000"/>
                        <a:pt x="28393" y="21599"/>
                        <a:pt x="21182" y="21600"/>
                      </a:cubicBezTo>
                      <a:cubicBezTo>
                        <a:pt x="10882" y="21600"/>
                        <a:pt x="2016" y="14328"/>
                        <a:pt x="0" y="4228"/>
                      </a:cubicBezTo>
                      <a:lnTo>
                        <a:pt x="21182" y="0"/>
                      </a:lnTo>
                      <a:close/>
                    </a:path>
                  </a:pathLst>
                </a:custGeom>
                <a:solidFill>
                  <a:schemeClr val="folHlink"/>
                </a:solidFill>
                <a:ln w="12700" cap="rnd">
                  <a:solidFill>
                    <a:srgbClr val="6C8F93"/>
                  </a:solidFill>
                  <a:round/>
                  <a:headEnd/>
                  <a:tailEnd/>
                </a:ln>
              </p:spPr>
              <p:txBody>
                <a:bodyPr wrap="none" anchor="ctr"/>
                <a:lstStyle/>
                <a:p>
                  <a:endParaRPr lang="en-US" sz="2400"/>
                </a:p>
              </p:txBody>
            </p:sp>
          </p:grpSp>
        </p:grpSp>
        <p:sp>
          <p:nvSpPr>
            <p:cNvPr id="9" name="Rectangle 37"/>
            <p:cNvSpPr>
              <a:spLocks noChangeArrowheads="1"/>
            </p:cNvSpPr>
            <p:nvPr/>
          </p:nvSpPr>
          <p:spPr bwMode="auto">
            <a:xfrm>
              <a:off x="2938" y="3486"/>
              <a:ext cx="88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800" b="1"/>
                <a:t>Head Office</a:t>
              </a:r>
            </a:p>
          </p:txBody>
        </p:sp>
        <p:sp>
          <p:nvSpPr>
            <p:cNvPr id="10" name="Rectangle 38"/>
            <p:cNvSpPr>
              <a:spLocks noChangeArrowheads="1"/>
            </p:cNvSpPr>
            <p:nvPr/>
          </p:nvSpPr>
          <p:spPr bwMode="auto">
            <a:xfrm>
              <a:off x="3314" y="2549"/>
              <a:ext cx="46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Server</a:t>
              </a:r>
            </a:p>
          </p:txBody>
        </p:sp>
        <p:sp>
          <p:nvSpPr>
            <p:cNvPr id="11" name="Line 39"/>
            <p:cNvSpPr>
              <a:spLocks noChangeShapeType="1"/>
            </p:cNvSpPr>
            <p:nvPr/>
          </p:nvSpPr>
          <p:spPr bwMode="auto">
            <a:xfrm>
              <a:off x="2198" y="2074"/>
              <a:ext cx="0" cy="1104"/>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2" name="Line 40"/>
            <p:cNvSpPr>
              <a:spLocks noChangeShapeType="1"/>
            </p:cNvSpPr>
            <p:nvPr/>
          </p:nvSpPr>
          <p:spPr bwMode="auto">
            <a:xfrm>
              <a:off x="2891" y="2079"/>
              <a:ext cx="0" cy="734"/>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3" name="Line 41"/>
            <p:cNvSpPr>
              <a:spLocks noChangeShapeType="1"/>
            </p:cNvSpPr>
            <p:nvPr/>
          </p:nvSpPr>
          <p:spPr bwMode="auto">
            <a:xfrm>
              <a:off x="2207" y="2298"/>
              <a:ext cx="693" cy="5"/>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4" name="Line 42"/>
            <p:cNvSpPr>
              <a:spLocks noChangeShapeType="1"/>
            </p:cNvSpPr>
            <p:nvPr/>
          </p:nvSpPr>
          <p:spPr bwMode="auto">
            <a:xfrm flipH="1" flipV="1">
              <a:off x="2905" y="2716"/>
              <a:ext cx="204" cy="2"/>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5" name="Rectangle 43"/>
            <p:cNvSpPr>
              <a:spLocks noChangeArrowheads="1"/>
            </p:cNvSpPr>
            <p:nvPr/>
          </p:nvSpPr>
          <p:spPr bwMode="auto">
            <a:xfrm>
              <a:off x="2315" y="1707"/>
              <a:ext cx="55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Firewall</a:t>
              </a:r>
            </a:p>
          </p:txBody>
        </p:sp>
        <p:sp>
          <p:nvSpPr>
            <p:cNvPr id="16" name="Rectangle 44"/>
            <p:cNvSpPr>
              <a:spLocks noChangeArrowheads="1"/>
            </p:cNvSpPr>
            <p:nvPr/>
          </p:nvSpPr>
          <p:spPr bwMode="auto">
            <a:xfrm>
              <a:off x="2453" y="3098"/>
              <a:ext cx="48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8" tIns="51774" rIns="103548" bIns="51774">
              <a:spAutoFit/>
            </a:bodyPr>
            <a:lstStyle/>
            <a:p>
              <a:pPr defTabSz="1028700" eaLnBrk="0" hangingPunct="0"/>
              <a:r>
                <a:rPr lang="en-US" sz="2400" b="1"/>
                <a:t>DMZ</a:t>
              </a:r>
            </a:p>
          </p:txBody>
        </p:sp>
        <p:sp>
          <p:nvSpPr>
            <p:cNvPr id="17" name="Line 45"/>
            <p:cNvSpPr>
              <a:spLocks noChangeShapeType="1"/>
            </p:cNvSpPr>
            <p:nvPr/>
          </p:nvSpPr>
          <p:spPr bwMode="auto">
            <a:xfrm>
              <a:off x="2206" y="2705"/>
              <a:ext cx="261" cy="4"/>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pic>
          <p:nvPicPr>
            <p:cNvPr id="18" name="Picture 4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3" y="2554"/>
              <a:ext cx="21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47"/>
            <p:cNvSpPr>
              <a:spLocks noChangeShapeType="1"/>
            </p:cNvSpPr>
            <p:nvPr/>
          </p:nvSpPr>
          <p:spPr bwMode="auto">
            <a:xfrm flipH="1" flipV="1">
              <a:off x="2890" y="2225"/>
              <a:ext cx="204" cy="1"/>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pic>
          <p:nvPicPr>
            <p:cNvPr id="20" name="Picture 4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5" y="1899"/>
              <a:ext cx="626"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78" y="2600"/>
              <a:ext cx="261"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50"/>
            <p:cNvSpPr>
              <a:spLocks noChangeArrowheads="1"/>
            </p:cNvSpPr>
            <p:nvPr/>
          </p:nvSpPr>
          <p:spPr bwMode="auto">
            <a:xfrm>
              <a:off x="1978" y="1566"/>
              <a:ext cx="2054" cy="1895"/>
            </a:xfrm>
            <a:prstGeom prst="rect">
              <a:avLst/>
            </a:prstGeom>
            <a:noFill/>
            <a:ln w="19050">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endParaRPr lang="en-US" sz="2400"/>
            </a:p>
          </p:txBody>
        </p:sp>
        <p:grpSp>
          <p:nvGrpSpPr>
            <p:cNvPr id="23" name="Group 53"/>
            <p:cNvGrpSpPr>
              <a:grpSpLocks/>
            </p:cNvGrpSpPr>
            <p:nvPr/>
          </p:nvGrpSpPr>
          <p:grpSpPr bwMode="auto">
            <a:xfrm>
              <a:off x="757" y="1890"/>
              <a:ext cx="1175" cy="1145"/>
              <a:chOff x="1609" y="2404"/>
              <a:chExt cx="701" cy="526"/>
            </a:xfrm>
          </p:grpSpPr>
          <p:grpSp>
            <p:nvGrpSpPr>
              <p:cNvPr id="36" name="Group 54"/>
              <p:cNvGrpSpPr>
                <a:grpSpLocks/>
              </p:cNvGrpSpPr>
              <p:nvPr/>
            </p:nvGrpSpPr>
            <p:grpSpPr bwMode="auto">
              <a:xfrm>
                <a:off x="1609" y="2404"/>
                <a:ext cx="699" cy="519"/>
                <a:chOff x="1609" y="2404"/>
                <a:chExt cx="699" cy="519"/>
              </a:xfrm>
            </p:grpSpPr>
            <p:sp>
              <p:nvSpPr>
                <p:cNvPr id="54" name="Oval 55"/>
                <p:cNvSpPr>
                  <a:spLocks noChangeArrowheads="1"/>
                </p:cNvSpPr>
                <p:nvPr/>
              </p:nvSpPr>
              <p:spPr bwMode="auto">
                <a:xfrm>
                  <a:off x="1848" y="2404"/>
                  <a:ext cx="304" cy="214"/>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5" name="Oval 56"/>
                <p:cNvSpPr>
                  <a:spLocks noChangeArrowheads="1"/>
                </p:cNvSpPr>
                <p:nvPr/>
              </p:nvSpPr>
              <p:spPr bwMode="auto">
                <a:xfrm>
                  <a:off x="1680" y="2460"/>
                  <a:ext cx="234" cy="215"/>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6" name="Oval 57"/>
                <p:cNvSpPr>
                  <a:spLocks noChangeArrowheads="1"/>
                </p:cNvSpPr>
                <p:nvPr/>
              </p:nvSpPr>
              <p:spPr bwMode="auto">
                <a:xfrm>
                  <a:off x="1609" y="2589"/>
                  <a:ext cx="158" cy="176"/>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7" name="Oval 58"/>
                <p:cNvSpPr>
                  <a:spLocks noChangeArrowheads="1"/>
                </p:cNvSpPr>
                <p:nvPr/>
              </p:nvSpPr>
              <p:spPr bwMode="auto">
                <a:xfrm>
                  <a:off x="1657" y="2666"/>
                  <a:ext cx="237" cy="191"/>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8" name="Oval 59"/>
                <p:cNvSpPr>
                  <a:spLocks noChangeArrowheads="1"/>
                </p:cNvSpPr>
                <p:nvPr/>
              </p:nvSpPr>
              <p:spPr bwMode="auto">
                <a:xfrm>
                  <a:off x="1824" y="2698"/>
                  <a:ext cx="354" cy="225"/>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9" name="Oval 60"/>
                <p:cNvSpPr>
                  <a:spLocks noChangeArrowheads="1"/>
                </p:cNvSpPr>
                <p:nvPr/>
              </p:nvSpPr>
              <p:spPr bwMode="auto">
                <a:xfrm>
                  <a:off x="2050" y="2467"/>
                  <a:ext cx="226" cy="168"/>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0" name="Oval 61"/>
                <p:cNvSpPr>
                  <a:spLocks noChangeArrowheads="1"/>
                </p:cNvSpPr>
                <p:nvPr/>
              </p:nvSpPr>
              <p:spPr bwMode="auto">
                <a:xfrm>
                  <a:off x="2083" y="2576"/>
                  <a:ext cx="225" cy="168"/>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1" name="Oval 62"/>
                <p:cNvSpPr>
                  <a:spLocks noChangeArrowheads="1"/>
                </p:cNvSpPr>
                <p:nvPr/>
              </p:nvSpPr>
              <p:spPr bwMode="auto">
                <a:xfrm>
                  <a:off x="2062" y="2610"/>
                  <a:ext cx="224" cy="279"/>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2" name="Oval 63"/>
                <p:cNvSpPr>
                  <a:spLocks noChangeArrowheads="1"/>
                </p:cNvSpPr>
                <p:nvPr/>
              </p:nvSpPr>
              <p:spPr bwMode="auto">
                <a:xfrm>
                  <a:off x="1736" y="2528"/>
                  <a:ext cx="453" cy="276"/>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grpSp>
          <p:grpSp>
            <p:nvGrpSpPr>
              <p:cNvPr id="37" name="Group 64"/>
              <p:cNvGrpSpPr>
                <a:grpSpLocks/>
              </p:cNvGrpSpPr>
              <p:nvPr/>
            </p:nvGrpSpPr>
            <p:grpSpPr bwMode="auto">
              <a:xfrm>
                <a:off x="1611" y="2406"/>
                <a:ext cx="699" cy="524"/>
                <a:chOff x="1611" y="2406"/>
                <a:chExt cx="699" cy="524"/>
              </a:xfrm>
            </p:grpSpPr>
            <p:sp>
              <p:nvSpPr>
                <p:cNvPr id="38" name="Arc 65"/>
                <p:cNvSpPr>
                  <a:spLocks/>
                </p:cNvSpPr>
                <p:nvPr/>
              </p:nvSpPr>
              <p:spPr bwMode="auto">
                <a:xfrm>
                  <a:off x="1859" y="2406"/>
                  <a:ext cx="288" cy="109"/>
                </a:xfrm>
                <a:custGeom>
                  <a:avLst/>
                  <a:gdLst>
                    <a:gd name="T0" fmla="*/ 0 w 40328"/>
                    <a:gd name="T1" fmla="*/ 0 h 21600"/>
                    <a:gd name="T2" fmla="*/ 0 w 40328"/>
                    <a:gd name="T3" fmla="*/ 0 h 21600"/>
                    <a:gd name="T4" fmla="*/ 0 w 40328"/>
                    <a:gd name="T5" fmla="*/ 0 h 21600"/>
                    <a:gd name="T6" fmla="*/ 0 60000 65536"/>
                    <a:gd name="T7" fmla="*/ 0 60000 65536"/>
                    <a:gd name="T8" fmla="*/ 0 60000 65536"/>
                    <a:gd name="T9" fmla="*/ 0 w 40328"/>
                    <a:gd name="T10" fmla="*/ 0 h 21600"/>
                    <a:gd name="T11" fmla="*/ 40328 w 40328"/>
                    <a:gd name="T12" fmla="*/ 21600 h 21600"/>
                  </a:gdLst>
                  <a:ahLst/>
                  <a:cxnLst>
                    <a:cxn ang="T6">
                      <a:pos x="T0" y="T1"/>
                    </a:cxn>
                    <a:cxn ang="T7">
                      <a:pos x="T2" y="T3"/>
                    </a:cxn>
                    <a:cxn ang="T8">
                      <a:pos x="T4" y="T5"/>
                    </a:cxn>
                  </a:cxnLst>
                  <a:rect l="T9" t="T10" r="T11" b="T12"/>
                  <a:pathLst>
                    <a:path w="40328" h="21600" fill="none" extrusionOk="0">
                      <a:moveTo>
                        <a:pt x="0" y="14494"/>
                      </a:moveTo>
                      <a:cubicBezTo>
                        <a:pt x="3023" y="5815"/>
                        <a:pt x="11207" y="-1"/>
                        <a:pt x="20398" y="0"/>
                      </a:cubicBezTo>
                      <a:cubicBezTo>
                        <a:pt x="29109" y="0"/>
                        <a:pt x="36969" y="5233"/>
                        <a:pt x="40327" y="13272"/>
                      </a:cubicBezTo>
                    </a:path>
                    <a:path w="40328" h="21600" stroke="0" extrusionOk="0">
                      <a:moveTo>
                        <a:pt x="0" y="14494"/>
                      </a:moveTo>
                      <a:cubicBezTo>
                        <a:pt x="3023" y="5815"/>
                        <a:pt x="11207" y="-1"/>
                        <a:pt x="20398" y="0"/>
                      </a:cubicBezTo>
                      <a:cubicBezTo>
                        <a:pt x="29109" y="0"/>
                        <a:pt x="36969" y="5233"/>
                        <a:pt x="40327" y="13272"/>
                      </a:cubicBezTo>
                      <a:lnTo>
                        <a:pt x="20398"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39" name="Arc 66"/>
                <p:cNvSpPr>
                  <a:spLocks/>
                </p:cNvSpPr>
                <p:nvPr/>
              </p:nvSpPr>
              <p:spPr bwMode="auto">
                <a:xfrm>
                  <a:off x="1859" y="2406"/>
                  <a:ext cx="288" cy="109"/>
                </a:xfrm>
                <a:custGeom>
                  <a:avLst/>
                  <a:gdLst>
                    <a:gd name="T0" fmla="*/ 0 w 40328"/>
                    <a:gd name="T1" fmla="*/ 0 h 21600"/>
                    <a:gd name="T2" fmla="*/ 0 w 40328"/>
                    <a:gd name="T3" fmla="*/ 0 h 21600"/>
                    <a:gd name="T4" fmla="*/ 0 w 40328"/>
                    <a:gd name="T5" fmla="*/ 0 h 21600"/>
                    <a:gd name="T6" fmla="*/ 0 60000 65536"/>
                    <a:gd name="T7" fmla="*/ 0 60000 65536"/>
                    <a:gd name="T8" fmla="*/ 0 60000 65536"/>
                    <a:gd name="T9" fmla="*/ 0 w 40328"/>
                    <a:gd name="T10" fmla="*/ 0 h 21600"/>
                    <a:gd name="T11" fmla="*/ 40328 w 40328"/>
                    <a:gd name="T12" fmla="*/ 21600 h 21600"/>
                  </a:gdLst>
                  <a:ahLst/>
                  <a:cxnLst>
                    <a:cxn ang="T6">
                      <a:pos x="T0" y="T1"/>
                    </a:cxn>
                    <a:cxn ang="T7">
                      <a:pos x="T2" y="T3"/>
                    </a:cxn>
                    <a:cxn ang="T8">
                      <a:pos x="T4" y="T5"/>
                    </a:cxn>
                  </a:cxnLst>
                  <a:rect l="T9" t="T10" r="T11" b="T12"/>
                  <a:pathLst>
                    <a:path w="40328" h="21600" fill="none" extrusionOk="0">
                      <a:moveTo>
                        <a:pt x="0" y="14494"/>
                      </a:moveTo>
                      <a:cubicBezTo>
                        <a:pt x="3023" y="5815"/>
                        <a:pt x="11207" y="-1"/>
                        <a:pt x="20398" y="0"/>
                      </a:cubicBezTo>
                      <a:cubicBezTo>
                        <a:pt x="29109" y="0"/>
                        <a:pt x="36969" y="5233"/>
                        <a:pt x="40327" y="13272"/>
                      </a:cubicBezTo>
                    </a:path>
                    <a:path w="40328" h="21600" stroke="0" extrusionOk="0">
                      <a:moveTo>
                        <a:pt x="0" y="14494"/>
                      </a:moveTo>
                      <a:cubicBezTo>
                        <a:pt x="3023" y="5815"/>
                        <a:pt x="11207" y="-1"/>
                        <a:pt x="20398" y="0"/>
                      </a:cubicBezTo>
                      <a:cubicBezTo>
                        <a:pt x="29109" y="0"/>
                        <a:pt x="36969" y="5233"/>
                        <a:pt x="40327" y="13272"/>
                      </a:cubicBezTo>
                      <a:lnTo>
                        <a:pt x="20398" y="2160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40" name="Arc 67"/>
                <p:cNvSpPr>
                  <a:spLocks/>
                </p:cNvSpPr>
                <p:nvPr/>
              </p:nvSpPr>
              <p:spPr bwMode="auto">
                <a:xfrm>
                  <a:off x="1681" y="2461"/>
                  <a:ext cx="179" cy="129"/>
                </a:xfrm>
                <a:custGeom>
                  <a:avLst/>
                  <a:gdLst>
                    <a:gd name="T0" fmla="*/ 0 w 32806"/>
                    <a:gd name="T1" fmla="*/ 0 h 25791"/>
                    <a:gd name="T2" fmla="*/ 0 w 32806"/>
                    <a:gd name="T3" fmla="*/ 0 h 25791"/>
                    <a:gd name="T4" fmla="*/ 0 w 32806"/>
                    <a:gd name="T5" fmla="*/ 0 h 25791"/>
                    <a:gd name="T6" fmla="*/ 0 60000 65536"/>
                    <a:gd name="T7" fmla="*/ 0 60000 65536"/>
                    <a:gd name="T8" fmla="*/ 0 60000 65536"/>
                    <a:gd name="T9" fmla="*/ 0 w 32806"/>
                    <a:gd name="T10" fmla="*/ 0 h 25791"/>
                    <a:gd name="T11" fmla="*/ 32806 w 32806"/>
                    <a:gd name="T12" fmla="*/ 25791 h 25791"/>
                  </a:gdLst>
                  <a:ahLst/>
                  <a:cxnLst>
                    <a:cxn ang="T6">
                      <a:pos x="T0" y="T1"/>
                    </a:cxn>
                    <a:cxn ang="T7">
                      <a:pos x="T2" y="T3"/>
                    </a:cxn>
                    <a:cxn ang="T8">
                      <a:pos x="T4" y="T5"/>
                    </a:cxn>
                  </a:cxnLst>
                  <a:rect l="T9" t="T10" r="T11" b="T12"/>
                  <a:pathLst>
                    <a:path w="32806" h="25791" fill="none" extrusionOk="0">
                      <a:moveTo>
                        <a:pt x="410" y="25791"/>
                      </a:moveTo>
                      <a:cubicBezTo>
                        <a:pt x="137" y="24410"/>
                        <a:pt x="0" y="23007"/>
                        <a:pt x="0" y="21600"/>
                      </a:cubicBezTo>
                      <a:cubicBezTo>
                        <a:pt x="0" y="9670"/>
                        <a:pt x="9670" y="0"/>
                        <a:pt x="21600" y="0"/>
                      </a:cubicBezTo>
                      <a:cubicBezTo>
                        <a:pt x="25551" y="-1"/>
                        <a:pt x="29427" y="1084"/>
                        <a:pt x="32805" y="3134"/>
                      </a:cubicBezTo>
                    </a:path>
                    <a:path w="32806" h="25791" stroke="0" extrusionOk="0">
                      <a:moveTo>
                        <a:pt x="410" y="25791"/>
                      </a:moveTo>
                      <a:cubicBezTo>
                        <a:pt x="137" y="24410"/>
                        <a:pt x="0" y="23007"/>
                        <a:pt x="0" y="21600"/>
                      </a:cubicBezTo>
                      <a:cubicBezTo>
                        <a:pt x="0" y="9670"/>
                        <a:pt x="9670" y="0"/>
                        <a:pt x="21600" y="0"/>
                      </a:cubicBezTo>
                      <a:cubicBezTo>
                        <a:pt x="25551" y="-1"/>
                        <a:pt x="29427" y="1084"/>
                        <a:pt x="32805" y="3134"/>
                      </a:cubicBezTo>
                      <a:lnTo>
                        <a:pt x="21600"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1" name="Arc 68"/>
                <p:cNvSpPr>
                  <a:spLocks/>
                </p:cNvSpPr>
                <p:nvPr/>
              </p:nvSpPr>
              <p:spPr bwMode="auto">
                <a:xfrm>
                  <a:off x="1681" y="2461"/>
                  <a:ext cx="179" cy="129"/>
                </a:xfrm>
                <a:custGeom>
                  <a:avLst/>
                  <a:gdLst>
                    <a:gd name="T0" fmla="*/ 0 w 32806"/>
                    <a:gd name="T1" fmla="*/ 0 h 25791"/>
                    <a:gd name="T2" fmla="*/ 0 w 32806"/>
                    <a:gd name="T3" fmla="*/ 0 h 25791"/>
                    <a:gd name="T4" fmla="*/ 0 w 32806"/>
                    <a:gd name="T5" fmla="*/ 0 h 25791"/>
                    <a:gd name="T6" fmla="*/ 0 60000 65536"/>
                    <a:gd name="T7" fmla="*/ 0 60000 65536"/>
                    <a:gd name="T8" fmla="*/ 0 60000 65536"/>
                    <a:gd name="T9" fmla="*/ 0 w 32806"/>
                    <a:gd name="T10" fmla="*/ 0 h 25791"/>
                    <a:gd name="T11" fmla="*/ 32806 w 32806"/>
                    <a:gd name="T12" fmla="*/ 25791 h 25791"/>
                  </a:gdLst>
                  <a:ahLst/>
                  <a:cxnLst>
                    <a:cxn ang="T6">
                      <a:pos x="T0" y="T1"/>
                    </a:cxn>
                    <a:cxn ang="T7">
                      <a:pos x="T2" y="T3"/>
                    </a:cxn>
                    <a:cxn ang="T8">
                      <a:pos x="T4" y="T5"/>
                    </a:cxn>
                  </a:cxnLst>
                  <a:rect l="T9" t="T10" r="T11" b="T12"/>
                  <a:pathLst>
                    <a:path w="32806" h="25791" fill="none" extrusionOk="0">
                      <a:moveTo>
                        <a:pt x="410" y="25791"/>
                      </a:moveTo>
                      <a:cubicBezTo>
                        <a:pt x="137" y="24410"/>
                        <a:pt x="0" y="23007"/>
                        <a:pt x="0" y="21600"/>
                      </a:cubicBezTo>
                      <a:cubicBezTo>
                        <a:pt x="0" y="9670"/>
                        <a:pt x="9670" y="0"/>
                        <a:pt x="21600" y="0"/>
                      </a:cubicBezTo>
                      <a:cubicBezTo>
                        <a:pt x="25551" y="-1"/>
                        <a:pt x="29427" y="1084"/>
                        <a:pt x="32805" y="3134"/>
                      </a:cubicBezTo>
                    </a:path>
                    <a:path w="32806" h="25791" stroke="0" extrusionOk="0">
                      <a:moveTo>
                        <a:pt x="410" y="25791"/>
                      </a:moveTo>
                      <a:cubicBezTo>
                        <a:pt x="137" y="24410"/>
                        <a:pt x="0" y="23007"/>
                        <a:pt x="0" y="21600"/>
                      </a:cubicBezTo>
                      <a:cubicBezTo>
                        <a:pt x="0" y="9670"/>
                        <a:pt x="9670" y="0"/>
                        <a:pt x="21600" y="0"/>
                      </a:cubicBezTo>
                      <a:cubicBezTo>
                        <a:pt x="25551" y="-1"/>
                        <a:pt x="29427" y="1084"/>
                        <a:pt x="32805" y="3134"/>
                      </a:cubicBezTo>
                      <a:lnTo>
                        <a:pt x="21600" y="2160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42" name="Arc 69"/>
                <p:cNvSpPr>
                  <a:spLocks/>
                </p:cNvSpPr>
                <p:nvPr/>
              </p:nvSpPr>
              <p:spPr bwMode="auto">
                <a:xfrm>
                  <a:off x="1654" y="2762"/>
                  <a:ext cx="184" cy="102"/>
                </a:xfrm>
                <a:custGeom>
                  <a:avLst/>
                  <a:gdLst>
                    <a:gd name="T0" fmla="*/ 0 w 32498"/>
                    <a:gd name="T1" fmla="*/ 0 h 22712"/>
                    <a:gd name="T2" fmla="*/ 0 w 32498"/>
                    <a:gd name="T3" fmla="*/ 0 h 22712"/>
                    <a:gd name="T4" fmla="*/ 0 w 32498"/>
                    <a:gd name="T5" fmla="*/ 0 h 22712"/>
                    <a:gd name="T6" fmla="*/ 0 60000 65536"/>
                    <a:gd name="T7" fmla="*/ 0 60000 65536"/>
                    <a:gd name="T8" fmla="*/ 0 60000 65536"/>
                    <a:gd name="T9" fmla="*/ 0 w 32498"/>
                    <a:gd name="T10" fmla="*/ 0 h 22712"/>
                    <a:gd name="T11" fmla="*/ 32498 w 32498"/>
                    <a:gd name="T12" fmla="*/ 22712 h 22712"/>
                  </a:gdLst>
                  <a:ahLst/>
                  <a:cxnLst>
                    <a:cxn ang="T6">
                      <a:pos x="T0" y="T1"/>
                    </a:cxn>
                    <a:cxn ang="T7">
                      <a:pos x="T2" y="T3"/>
                    </a:cxn>
                    <a:cxn ang="T8">
                      <a:pos x="T4" y="T5"/>
                    </a:cxn>
                  </a:cxnLst>
                  <a:rect l="T9" t="T10" r="T11" b="T12"/>
                  <a:pathLst>
                    <a:path w="32498" h="22712" fill="none" extrusionOk="0">
                      <a:moveTo>
                        <a:pt x="32498" y="19761"/>
                      </a:moveTo>
                      <a:cubicBezTo>
                        <a:pt x="29191" y="21693"/>
                        <a:pt x="25430" y="22711"/>
                        <a:pt x="21600" y="22712"/>
                      </a:cubicBezTo>
                      <a:cubicBezTo>
                        <a:pt x="9670" y="22712"/>
                        <a:pt x="0" y="13041"/>
                        <a:pt x="0" y="1112"/>
                      </a:cubicBezTo>
                      <a:cubicBezTo>
                        <a:pt x="-1" y="741"/>
                        <a:pt x="9" y="370"/>
                        <a:pt x="28" y="-1"/>
                      </a:cubicBezTo>
                    </a:path>
                    <a:path w="32498" h="22712" stroke="0" extrusionOk="0">
                      <a:moveTo>
                        <a:pt x="32498" y="19761"/>
                      </a:moveTo>
                      <a:cubicBezTo>
                        <a:pt x="29191" y="21693"/>
                        <a:pt x="25430" y="22711"/>
                        <a:pt x="21600" y="22712"/>
                      </a:cubicBezTo>
                      <a:cubicBezTo>
                        <a:pt x="9670" y="22712"/>
                        <a:pt x="0" y="13041"/>
                        <a:pt x="0" y="1112"/>
                      </a:cubicBezTo>
                      <a:cubicBezTo>
                        <a:pt x="-1" y="741"/>
                        <a:pt x="9" y="370"/>
                        <a:pt x="28" y="-1"/>
                      </a:cubicBezTo>
                      <a:lnTo>
                        <a:pt x="21600" y="1112"/>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3" name="Arc 70"/>
                <p:cNvSpPr>
                  <a:spLocks/>
                </p:cNvSpPr>
                <p:nvPr/>
              </p:nvSpPr>
              <p:spPr bwMode="auto">
                <a:xfrm>
                  <a:off x="1654" y="2762"/>
                  <a:ext cx="184" cy="102"/>
                </a:xfrm>
                <a:custGeom>
                  <a:avLst/>
                  <a:gdLst>
                    <a:gd name="T0" fmla="*/ 0 w 32498"/>
                    <a:gd name="T1" fmla="*/ 0 h 22712"/>
                    <a:gd name="T2" fmla="*/ 0 w 32498"/>
                    <a:gd name="T3" fmla="*/ 0 h 22712"/>
                    <a:gd name="T4" fmla="*/ 0 w 32498"/>
                    <a:gd name="T5" fmla="*/ 0 h 22712"/>
                    <a:gd name="T6" fmla="*/ 0 60000 65536"/>
                    <a:gd name="T7" fmla="*/ 0 60000 65536"/>
                    <a:gd name="T8" fmla="*/ 0 60000 65536"/>
                    <a:gd name="T9" fmla="*/ 0 w 32498"/>
                    <a:gd name="T10" fmla="*/ 0 h 22712"/>
                    <a:gd name="T11" fmla="*/ 32498 w 32498"/>
                    <a:gd name="T12" fmla="*/ 22712 h 22712"/>
                  </a:gdLst>
                  <a:ahLst/>
                  <a:cxnLst>
                    <a:cxn ang="T6">
                      <a:pos x="T0" y="T1"/>
                    </a:cxn>
                    <a:cxn ang="T7">
                      <a:pos x="T2" y="T3"/>
                    </a:cxn>
                    <a:cxn ang="T8">
                      <a:pos x="T4" y="T5"/>
                    </a:cxn>
                  </a:cxnLst>
                  <a:rect l="T9" t="T10" r="T11" b="T12"/>
                  <a:pathLst>
                    <a:path w="32498" h="22712" fill="none" extrusionOk="0">
                      <a:moveTo>
                        <a:pt x="32498" y="19761"/>
                      </a:moveTo>
                      <a:cubicBezTo>
                        <a:pt x="29191" y="21693"/>
                        <a:pt x="25430" y="22711"/>
                        <a:pt x="21600" y="22712"/>
                      </a:cubicBezTo>
                      <a:cubicBezTo>
                        <a:pt x="9670" y="22712"/>
                        <a:pt x="0" y="13041"/>
                        <a:pt x="0" y="1112"/>
                      </a:cubicBezTo>
                      <a:cubicBezTo>
                        <a:pt x="-1" y="741"/>
                        <a:pt x="9" y="370"/>
                        <a:pt x="28" y="-1"/>
                      </a:cubicBezTo>
                    </a:path>
                    <a:path w="32498" h="22712" stroke="0" extrusionOk="0">
                      <a:moveTo>
                        <a:pt x="32498" y="19761"/>
                      </a:moveTo>
                      <a:cubicBezTo>
                        <a:pt x="29191" y="21693"/>
                        <a:pt x="25430" y="22711"/>
                        <a:pt x="21600" y="22712"/>
                      </a:cubicBezTo>
                      <a:cubicBezTo>
                        <a:pt x="9670" y="22712"/>
                        <a:pt x="0" y="13041"/>
                        <a:pt x="0" y="1112"/>
                      </a:cubicBezTo>
                      <a:cubicBezTo>
                        <a:pt x="-1" y="741"/>
                        <a:pt x="9" y="370"/>
                        <a:pt x="28" y="-1"/>
                      </a:cubicBezTo>
                      <a:lnTo>
                        <a:pt x="21600" y="1112"/>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44" name="Arc 71"/>
                <p:cNvSpPr>
                  <a:spLocks/>
                </p:cNvSpPr>
                <p:nvPr/>
              </p:nvSpPr>
              <p:spPr bwMode="auto">
                <a:xfrm>
                  <a:off x="2144" y="2467"/>
                  <a:ext cx="135" cy="126"/>
                </a:xfrm>
                <a:custGeom>
                  <a:avLst/>
                  <a:gdLst>
                    <a:gd name="T0" fmla="*/ 0 w 25751"/>
                    <a:gd name="T1" fmla="*/ 0 h 32229"/>
                    <a:gd name="T2" fmla="*/ 0 w 25751"/>
                    <a:gd name="T3" fmla="*/ 0 h 32229"/>
                    <a:gd name="T4" fmla="*/ 0 w 25751"/>
                    <a:gd name="T5" fmla="*/ 0 h 32229"/>
                    <a:gd name="T6" fmla="*/ 0 60000 65536"/>
                    <a:gd name="T7" fmla="*/ 0 60000 65536"/>
                    <a:gd name="T8" fmla="*/ 0 60000 65536"/>
                    <a:gd name="T9" fmla="*/ 0 w 25751"/>
                    <a:gd name="T10" fmla="*/ 0 h 32229"/>
                    <a:gd name="T11" fmla="*/ 25751 w 25751"/>
                    <a:gd name="T12" fmla="*/ 32229 h 32229"/>
                  </a:gdLst>
                  <a:ahLst/>
                  <a:cxnLst>
                    <a:cxn ang="T6">
                      <a:pos x="T0" y="T1"/>
                    </a:cxn>
                    <a:cxn ang="T7">
                      <a:pos x="T2" y="T3"/>
                    </a:cxn>
                    <a:cxn ang="T8">
                      <a:pos x="T4" y="T5"/>
                    </a:cxn>
                  </a:cxnLst>
                  <a:rect l="T9" t="T10" r="T11" b="T12"/>
                  <a:pathLst>
                    <a:path w="25751" h="32229" fill="none" extrusionOk="0">
                      <a:moveTo>
                        <a:pt x="-1" y="402"/>
                      </a:moveTo>
                      <a:cubicBezTo>
                        <a:pt x="1367" y="134"/>
                        <a:pt x="2757" y="-1"/>
                        <a:pt x="4151" y="0"/>
                      </a:cubicBezTo>
                      <a:cubicBezTo>
                        <a:pt x="16080" y="0"/>
                        <a:pt x="25751" y="9670"/>
                        <a:pt x="25751" y="21600"/>
                      </a:cubicBezTo>
                      <a:cubicBezTo>
                        <a:pt x="25751" y="25324"/>
                        <a:pt x="24787" y="28986"/>
                        <a:pt x="22954" y="32228"/>
                      </a:cubicBezTo>
                    </a:path>
                    <a:path w="25751" h="32229" stroke="0" extrusionOk="0">
                      <a:moveTo>
                        <a:pt x="-1" y="402"/>
                      </a:moveTo>
                      <a:cubicBezTo>
                        <a:pt x="1367" y="134"/>
                        <a:pt x="2757" y="-1"/>
                        <a:pt x="4151" y="0"/>
                      </a:cubicBezTo>
                      <a:cubicBezTo>
                        <a:pt x="16080" y="0"/>
                        <a:pt x="25751" y="9670"/>
                        <a:pt x="25751" y="21600"/>
                      </a:cubicBezTo>
                      <a:cubicBezTo>
                        <a:pt x="25751" y="25324"/>
                        <a:pt x="24787" y="28986"/>
                        <a:pt x="22954" y="32228"/>
                      </a:cubicBezTo>
                      <a:lnTo>
                        <a:pt x="4151"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5" name="Arc 72"/>
                <p:cNvSpPr>
                  <a:spLocks/>
                </p:cNvSpPr>
                <p:nvPr/>
              </p:nvSpPr>
              <p:spPr bwMode="auto">
                <a:xfrm>
                  <a:off x="2144" y="2467"/>
                  <a:ext cx="135" cy="126"/>
                </a:xfrm>
                <a:custGeom>
                  <a:avLst/>
                  <a:gdLst>
                    <a:gd name="T0" fmla="*/ 0 w 25751"/>
                    <a:gd name="T1" fmla="*/ 0 h 32229"/>
                    <a:gd name="T2" fmla="*/ 0 w 25751"/>
                    <a:gd name="T3" fmla="*/ 0 h 32229"/>
                    <a:gd name="T4" fmla="*/ 0 w 25751"/>
                    <a:gd name="T5" fmla="*/ 0 h 32229"/>
                    <a:gd name="T6" fmla="*/ 0 60000 65536"/>
                    <a:gd name="T7" fmla="*/ 0 60000 65536"/>
                    <a:gd name="T8" fmla="*/ 0 60000 65536"/>
                    <a:gd name="T9" fmla="*/ 0 w 25751"/>
                    <a:gd name="T10" fmla="*/ 0 h 32229"/>
                    <a:gd name="T11" fmla="*/ 25751 w 25751"/>
                    <a:gd name="T12" fmla="*/ 32229 h 32229"/>
                  </a:gdLst>
                  <a:ahLst/>
                  <a:cxnLst>
                    <a:cxn ang="T6">
                      <a:pos x="T0" y="T1"/>
                    </a:cxn>
                    <a:cxn ang="T7">
                      <a:pos x="T2" y="T3"/>
                    </a:cxn>
                    <a:cxn ang="T8">
                      <a:pos x="T4" y="T5"/>
                    </a:cxn>
                  </a:cxnLst>
                  <a:rect l="T9" t="T10" r="T11" b="T12"/>
                  <a:pathLst>
                    <a:path w="25751" h="32229" fill="none" extrusionOk="0">
                      <a:moveTo>
                        <a:pt x="-1" y="402"/>
                      </a:moveTo>
                      <a:cubicBezTo>
                        <a:pt x="1367" y="134"/>
                        <a:pt x="2757" y="-1"/>
                        <a:pt x="4151" y="0"/>
                      </a:cubicBezTo>
                      <a:cubicBezTo>
                        <a:pt x="16080" y="0"/>
                        <a:pt x="25751" y="9670"/>
                        <a:pt x="25751" y="21600"/>
                      </a:cubicBezTo>
                      <a:cubicBezTo>
                        <a:pt x="25751" y="25324"/>
                        <a:pt x="24787" y="28986"/>
                        <a:pt x="22954" y="32228"/>
                      </a:cubicBezTo>
                    </a:path>
                    <a:path w="25751" h="32229" stroke="0" extrusionOk="0">
                      <a:moveTo>
                        <a:pt x="-1" y="402"/>
                      </a:moveTo>
                      <a:cubicBezTo>
                        <a:pt x="1367" y="134"/>
                        <a:pt x="2757" y="-1"/>
                        <a:pt x="4151" y="0"/>
                      </a:cubicBezTo>
                      <a:cubicBezTo>
                        <a:pt x="16080" y="0"/>
                        <a:pt x="25751" y="9670"/>
                        <a:pt x="25751" y="21600"/>
                      </a:cubicBezTo>
                      <a:cubicBezTo>
                        <a:pt x="25751" y="25324"/>
                        <a:pt x="24787" y="28986"/>
                        <a:pt x="22954" y="32228"/>
                      </a:cubicBezTo>
                      <a:lnTo>
                        <a:pt x="4151" y="2160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46" name="Arc 73"/>
                <p:cNvSpPr>
                  <a:spLocks/>
                </p:cNvSpPr>
                <p:nvPr/>
              </p:nvSpPr>
              <p:spPr bwMode="auto">
                <a:xfrm>
                  <a:off x="2180" y="2594"/>
                  <a:ext cx="130" cy="126"/>
                </a:xfrm>
                <a:custGeom>
                  <a:avLst/>
                  <a:gdLst>
                    <a:gd name="T0" fmla="*/ 0 w 21600"/>
                    <a:gd name="T1" fmla="*/ 0 h 29596"/>
                    <a:gd name="T2" fmla="*/ 0 w 21600"/>
                    <a:gd name="T3" fmla="*/ 0 h 29596"/>
                    <a:gd name="T4" fmla="*/ 0 w 21600"/>
                    <a:gd name="T5" fmla="*/ 0 h 29596"/>
                    <a:gd name="T6" fmla="*/ 0 60000 65536"/>
                    <a:gd name="T7" fmla="*/ 0 60000 65536"/>
                    <a:gd name="T8" fmla="*/ 0 60000 65536"/>
                    <a:gd name="T9" fmla="*/ 0 w 21600"/>
                    <a:gd name="T10" fmla="*/ 0 h 29596"/>
                    <a:gd name="T11" fmla="*/ 21600 w 21600"/>
                    <a:gd name="T12" fmla="*/ 29596 h 29596"/>
                  </a:gdLst>
                  <a:ahLst/>
                  <a:cxnLst>
                    <a:cxn ang="T6">
                      <a:pos x="T0" y="T1"/>
                    </a:cxn>
                    <a:cxn ang="T7">
                      <a:pos x="T2" y="T3"/>
                    </a:cxn>
                    <a:cxn ang="T8">
                      <a:pos x="T4" y="T5"/>
                    </a:cxn>
                  </a:cxnLst>
                  <a:rect l="T9" t="T10" r="T11" b="T12"/>
                  <a:pathLst>
                    <a:path w="21600" h="29596" fill="none" extrusionOk="0">
                      <a:moveTo>
                        <a:pt x="13454" y="-1"/>
                      </a:moveTo>
                      <a:cubicBezTo>
                        <a:pt x="18601" y="4097"/>
                        <a:pt x="21600" y="10318"/>
                        <a:pt x="21600" y="16898"/>
                      </a:cubicBezTo>
                      <a:cubicBezTo>
                        <a:pt x="21600" y="21460"/>
                        <a:pt x="20155" y="25905"/>
                        <a:pt x="17473" y="29596"/>
                      </a:cubicBezTo>
                    </a:path>
                    <a:path w="21600" h="29596" stroke="0" extrusionOk="0">
                      <a:moveTo>
                        <a:pt x="13454" y="-1"/>
                      </a:moveTo>
                      <a:cubicBezTo>
                        <a:pt x="18601" y="4097"/>
                        <a:pt x="21600" y="10318"/>
                        <a:pt x="21600" y="16898"/>
                      </a:cubicBezTo>
                      <a:cubicBezTo>
                        <a:pt x="21600" y="21460"/>
                        <a:pt x="20155" y="25905"/>
                        <a:pt x="17473" y="29596"/>
                      </a:cubicBezTo>
                      <a:lnTo>
                        <a:pt x="0" y="16898"/>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7" name="Arc 74"/>
                <p:cNvSpPr>
                  <a:spLocks/>
                </p:cNvSpPr>
                <p:nvPr/>
              </p:nvSpPr>
              <p:spPr bwMode="auto">
                <a:xfrm>
                  <a:off x="2180" y="2594"/>
                  <a:ext cx="130" cy="126"/>
                </a:xfrm>
                <a:custGeom>
                  <a:avLst/>
                  <a:gdLst>
                    <a:gd name="T0" fmla="*/ 0 w 21600"/>
                    <a:gd name="T1" fmla="*/ 0 h 29596"/>
                    <a:gd name="T2" fmla="*/ 0 w 21600"/>
                    <a:gd name="T3" fmla="*/ 0 h 29596"/>
                    <a:gd name="T4" fmla="*/ 0 w 21600"/>
                    <a:gd name="T5" fmla="*/ 0 h 29596"/>
                    <a:gd name="T6" fmla="*/ 0 60000 65536"/>
                    <a:gd name="T7" fmla="*/ 0 60000 65536"/>
                    <a:gd name="T8" fmla="*/ 0 60000 65536"/>
                    <a:gd name="T9" fmla="*/ 0 w 21600"/>
                    <a:gd name="T10" fmla="*/ 0 h 29596"/>
                    <a:gd name="T11" fmla="*/ 21600 w 21600"/>
                    <a:gd name="T12" fmla="*/ 29596 h 29596"/>
                  </a:gdLst>
                  <a:ahLst/>
                  <a:cxnLst>
                    <a:cxn ang="T6">
                      <a:pos x="T0" y="T1"/>
                    </a:cxn>
                    <a:cxn ang="T7">
                      <a:pos x="T2" y="T3"/>
                    </a:cxn>
                    <a:cxn ang="T8">
                      <a:pos x="T4" y="T5"/>
                    </a:cxn>
                  </a:cxnLst>
                  <a:rect l="T9" t="T10" r="T11" b="T12"/>
                  <a:pathLst>
                    <a:path w="21600" h="29596" fill="none" extrusionOk="0">
                      <a:moveTo>
                        <a:pt x="13454" y="-1"/>
                      </a:moveTo>
                      <a:cubicBezTo>
                        <a:pt x="18601" y="4097"/>
                        <a:pt x="21600" y="10318"/>
                        <a:pt x="21600" y="16898"/>
                      </a:cubicBezTo>
                      <a:cubicBezTo>
                        <a:pt x="21600" y="21460"/>
                        <a:pt x="20155" y="25905"/>
                        <a:pt x="17473" y="29596"/>
                      </a:cubicBezTo>
                    </a:path>
                    <a:path w="21600" h="29596" stroke="0" extrusionOk="0">
                      <a:moveTo>
                        <a:pt x="13454" y="-1"/>
                      </a:moveTo>
                      <a:cubicBezTo>
                        <a:pt x="18601" y="4097"/>
                        <a:pt x="21600" y="10318"/>
                        <a:pt x="21600" y="16898"/>
                      </a:cubicBezTo>
                      <a:cubicBezTo>
                        <a:pt x="21600" y="21460"/>
                        <a:pt x="20155" y="25905"/>
                        <a:pt x="17473" y="29596"/>
                      </a:cubicBezTo>
                      <a:lnTo>
                        <a:pt x="0" y="16898"/>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48" name="Arc 75"/>
                <p:cNvSpPr>
                  <a:spLocks/>
                </p:cNvSpPr>
                <p:nvPr/>
              </p:nvSpPr>
              <p:spPr bwMode="auto">
                <a:xfrm>
                  <a:off x="2137" y="2714"/>
                  <a:ext cx="153" cy="183"/>
                </a:xfrm>
                <a:custGeom>
                  <a:avLst/>
                  <a:gdLst>
                    <a:gd name="T0" fmla="*/ 0 w 28770"/>
                    <a:gd name="T1" fmla="*/ 0 h 28280"/>
                    <a:gd name="T2" fmla="*/ 0 w 28770"/>
                    <a:gd name="T3" fmla="*/ 0 h 28280"/>
                    <a:gd name="T4" fmla="*/ 0 w 28770"/>
                    <a:gd name="T5" fmla="*/ 0 h 28280"/>
                    <a:gd name="T6" fmla="*/ 0 60000 65536"/>
                    <a:gd name="T7" fmla="*/ 0 60000 65536"/>
                    <a:gd name="T8" fmla="*/ 0 60000 65536"/>
                    <a:gd name="T9" fmla="*/ 0 w 28770"/>
                    <a:gd name="T10" fmla="*/ 0 h 28280"/>
                    <a:gd name="T11" fmla="*/ 28770 w 28770"/>
                    <a:gd name="T12" fmla="*/ 28280 h 28280"/>
                  </a:gdLst>
                  <a:ahLst/>
                  <a:cxnLst>
                    <a:cxn ang="T6">
                      <a:pos x="T0" y="T1"/>
                    </a:cxn>
                    <a:cxn ang="T7">
                      <a:pos x="T2" y="T3"/>
                    </a:cxn>
                    <a:cxn ang="T8">
                      <a:pos x="T4" y="T5"/>
                    </a:cxn>
                  </a:cxnLst>
                  <a:rect l="T9" t="T10" r="T11" b="T12"/>
                  <a:pathLst>
                    <a:path w="28770" h="28280" fill="none" extrusionOk="0">
                      <a:moveTo>
                        <a:pt x="27711" y="-1"/>
                      </a:moveTo>
                      <a:cubicBezTo>
                        <a:pt x="28412" y="2157"/>
                        <a:pt x="28770" y="4411"/>
                        <a:pt x="28770" y="6680"/>
                      </a:cubicBezTo>
                      <a:cubicBezTo>
                        <a:pt x="28770" y="18609"/>
                        <a:pt x="19099" y="28280"/>
                        <a:pt x="7170" y="28280"/>
                      </a:cubicBezTo>
                      <a:cubicBezTo>
                        <a:pt x="4727" y="28280"/>
                        <a:pt x="2303" y="27865"/>
                        <a:pt x="-1" y="27055"/>
                      </a:cubicBezTo>
                    </a:path>
                    <a:path w="28770" h="28280" stroke="0" extrusionOk="0">
                      <a:moveTo>
                        <a:pt x="27711" y="-1"/>
                      </a:moveTo>
                      <a:cubicBezTo>
                        <a:pt x="28412" y="2157"/>
                        <a:pt x="28770" y="4411"/>
                        <a:pt x="28770" y="6680"/>
                      </a:cubicBezTo>
                      <a:cubicBezTo>
                        <a:pt x="28770" y="18609"/>
                        <a:pt x="19099" y="28280"/>
                        <a:pt x="7170" y="28280"/>
                      </a:cubicBezTo>
                      <a:cubicBezTo>
                        <a:pt x="4727" y="28280"/>
                        <a:pt x="2303" y="27865"/>
                        <a:pt x="-1" y="27055"/>
                      </a:cubicBezTo>
                      <a:lnTo>
                        <a:pt x="7170" y="668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9" name="Arc 76"/>
                <p:cNvSpPr>
                  <a:spLocks/>
                </p:cNvSpPr>
                <p:nvPr/>
              </p:nvSpPr>
              <p:spPr bwMode="auto">
                <a:xfrm>
                  <a:off x="2137" y="2714"/>
                  <a:ext cx="153" cy="183"/>
                </a:xfrm>
                <a:custGeom>
                  <a:avLst/>
                  <a:gdLst>
                    <a:gd name="T0" fmla="*/ 0 w 28770"/>
                    <a:gd name="T1" fmla="*/ 0 h 28280"/>
                    <a:gd name="T2" fmla="*/ 0 w 28770"/>
                    <a:gd name="T3" fmla="*/ 0 h 28280"/>
                    <a:gd name="T4" fmla="*/ 0 w 28770"/>
                    <a:gd name="T5" fmla="*/ 0 h 28280"/>
                    <a:gd name="T6" fmla="*/ 0 60000 65536"/>
                    <a:gd name="T7" fmla="*/ 0 60000 65536"/>
                    <a:gd name="T8" fmla="*/ 0 60000 65536"/>
                    <a:gd name="T9" fmla="*/ 0 w 28770"/>
                    <a:gd name="T10" fmla="*/ 0 h 28280"/>
                    <a:gd name="T11" fmla="*/ 28770 w 28770"/>
                    <a:gd name="T12" fmla="*/ 28280 h 28280"/>
                  </a:gdLst>
                  <a:ahLst/>
                  <a:cxnLst>
                    <a:cxn ang="T6">
                      <a:pos x="T0" y="T1"/>
                    </a:cxn>
                    <a:cxn ang="T7">
                      <a:pos x="T2" y="T3"/>
                    </a:cxn>
                    <a:cxn ang="T8">
                      <a:pos x="T4" y="T5"/>
                    </a:cxn>
                  </a:cxnLst>
                  <a:rect l="T9" t="T10" r="T11" b="T12"/>
                  <a:pathLst>
                    <a:path w="28770" h="28280" fill="none" extrusionOk="0">
                      <a:moveTo>
                        <a:pt x="27711" y="-1"/>
                      </a:moveTo>
                      <a:cubicBezTo>
                        <a:pt x="28412" y="2157"/>
                        <a:pt x="28770" y="4411"/>
                        <a:pt x="28770" y="6680"/>
                      </a:cubicBezTo>
                      <a:cubicBezTo>
                        <a:pt x="28770" y="18609"/>
                        <a:pt x="19099" y="28280"/>
                        <a:pt x="7170" y="28280"/>
                      </a:cubicBezTo>
                      <a:cubicBezTo>
                        <a:pt x="4727" y="28280"/>
                        <a:pt x="2303" y="27865"/>
                        <a:pt x="-1" y="27055"/>
                      </a:cubicBezTo>
                    </a:path>
                    <a:path w="28770" h="28280" stroke="0" extrusionOk="0">
                      <a:moveTo>
                        <a:pt x="27711" y="-1"/>
                      </a:moveTo>
                      <a:cubicBezTo>
                        <a:pt x="28412" y="2157"/>
                        <a:pt x="28770" y="4411"/>
                        <a:pt x="28770" y="6680"/>
                      </a:cubicBezTo>
                      <a:cubicBezTo>
                        <a:pt x="28770" y="18609"/>
                        <a:pt x="19099" y="28280"/>
                        <a:pt x="7170" y="28280"/>
                      </a:cubicBezTo>
                      <a:cubicBezTo>
                        <a:pt x="4727" y="28280"/>
                        <a:pt x="2303" y="27865"/>
                        <a:pt x="-1" y="27055"/>
                      </a:cubicBezTo>
                      <a:lnTo>
                        <a:pt x="7170" y="668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50" name="Arc 77"/>
                <p:cNvSpPr>
                  <a:spLocks/>
                </p:cNvSpPr>
                <p:nvPr/>
              </p:nvSpPr>
              <p:spPr bwMode="auto">
                <a:xfrm>
                  <a:off x="1611" y="2592"/>
                  <a:ext cx="83" cy="172"/>
                </a:xfrm>
                <a:custGeom>
                  <a:avLst/>
                  <a:gdLst>
                    <a:gd name="T0" fmla="*/ 0 w 21600"/>
                    <a:gd name="T1" fmla="*/ 0 h 41163"/>
                    <a:gd name="T2" fmla="*/ 0 w 21600"/>
                    <a:gd name="T3" fmla="*/ 0 h 41163"/>
                    <a:gd name="T4" fmla="*/ 0 w 21600"/>
                    <a:gd name="T5" fmla="*/ 0 h 41163"/>
                    <a:gd name="T6" fmla="*/ 0 60000 65536"/>
                    <a:gd name="T7" fmla="*/ 0 60000 65536"/>
                    <a:gd name="T8" fmla="*/ 0 60000 65536"/>
                    <a:gd name="T9" fmla="*/ 0 w 21600"/>
                    <a:gd name="T10" fmla="*/ 0 h 41163"/>
                    <a:gd name="T11" fmla="*/ 21600 w 21600"/>
                    <a:gd name="T12" fmla="*/ 41163 h 41163"/>
                  </a:gdLst>
                  <a:ahLst/>
                  <a:cxnLst>
                    <a:cxn ang="T6">
                      <a:pos x="T0" y="T1"/>
                    </a:cxn>
                    <a:cxn ang="T7">
                      <a:pos x="T2" y="T3"/>
                    </a:cxn>
                    <a:cxn ang="T8">
                      <a:pos x="T4" y="T5"/>
                    </a:cxn>
                  </a:cxnLst>
                  <a:rect l="T9" t="T10" r="T11" b="T12"/>
                  <a:pathLst>
                    <a:path w="21600" h="41163" fill="none" extrusionOk="0">
                      <a:moveTo>
                        <a:pt x="12527" y="41163"/>
                      </a:moveTo>
                      <a:cubicBezTo>
                        <a:pt x="4889" y="37628"/>
                        <a:pt x="0" y="29977"/>
                        <a:pt x="0" y="21561"/>
                      </a:cubicBezTo>
                      <a:cubicBezTo>
                        <a:pt x="-1" y="10136"/>
                        <a:pt x="8896" y="687"/>
                        <a:pt x="20301" y="0"/>
                      </a:cubicBezTo>
                    </a:path>
                    <a:path w="21600" h="41163" stroke="0" extrusionOk="0">
                      <a:moveTo>
                        <a:pt x="12527" y="41163"/>
                      </a:moveTo>
                      <a:cubicBezTo>
                        <a:pt x="4889" y="37628"/>
                        <a:pt x="0" y="29977"/>
                        <a:pt x="0" y="21561"/>
                      </a:cubicBezTo>
                      <a:cubicBezTo>
                        <a:pt x="-1" y="10136"/>
                        <a:pt x="8896" y="687"/>
                        <a:pt x="20301" y="0"/>
                      </a:cubicBezTo>
                      <a:lnTo>
                        <a:pt x="21600" y="21561"/>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1" name="Arc 78"/>
                <p:cNvSpPr>
                  <a:spLocks/>
                </p:cNvSpPr>
                <p:nvPr/>
              </p:nvSpPr>
              <p:spPr bwMode="auto">
                <a:xfrm>
                  <a:off x="1611" y="2592"/>
                  <a:ext cx="83" cy="172"/>
                </a:xfrm>
                <a:custGeom>
                  <a:avLst/>
                  <a:gdLst>
                    <a:gd name="T0" fmla="*/ 0 w 21600"/>
                    <a:gd name="T1" fmla="*/ 0 h 41163"/>
                    <a:gd name="T2" fmla="*/ 0 w 21600"/>
                    <a:gd name="T3" fmla="*/ 0 h 41163"/>
                    <a:gd name="T4" fmla="*/ 0 w 21600"/>
                    <a:gd name="T5" fmla="*/ 0 h 41163"/>
                    <a:gd name="T6" fmla="*/ 0 60000 65536"/>
                    <a:gd name="T7" fmla="*/ 0 60000 65536"/>
                    <a:gd name="T8" fmla="*/ 0 60000 65536"/>
                    <a:gd name="T9" fmla="*/ 0 w 21600"/>
                    <a:gd name="T10" fmla="*/ 0 h 41163"/>
                    <a:gd name="T11" fmla="*/ 21600 w 21600"/>
                    <a:gd name="T12" fmla="*/ 41163 h 41163"/>
                  </a:gdLst>
                  <a:ahLst/>
                  <a:cxnLst>
                    <a:cxn ang="T6">
                      <a:pos x="T0" y="T1"/>
                    </a:cxn>
                    <a:cxn ang="T7">
                      <a:pos x="T2" y="T3"/>
                    </a:cxn>
                    <a:cxn ang="T8">
                      <a:pos x="T4" y="T5"/>
                    </a:cxn>
                  </a:cxnLst>
                  <a:rect l="T9" t="T10" r="T11" b="T12"/>
                  <a:pathLst>
                    <a:path w="21600" h="41163" fill="none" extrusionOk="0">
                      <a:moveTo>
                        <a:pt x="12527" y="41163"/>
                      </a:moveTo>
                      <a:cubicBezTo>
                        <a:pt x="4889" y="37628"/>
                        <a:pt x="0" y="29977"/>
                        <a:pt x="0" y="21561"/>
                      </a:cubicBezTo>
                      <a:cubicBezTo>
                        <a:pt x="-1" y="10136"/>
                        <a:pt x="8896" y="687"/>
                        <a:pt x="20301" y="0"/>
                      </a:cubicBezTo>
                    </a:path>
                    <a:path w="21600" h="41163" stroke="0" extrusionOk="0">
                      <a:moveTo>
                        <a:pt x="12527" y="41163"/>
                      </a:moveTo>
                      <a:cubicBezTo>
                        <a:pt x="4889" y="37628"/>
                        <a:pt x="0" y="29977"/>
                        <a:pt x="0" y="21561"/>
                      </a:cubicBezTo>
                      <a:cubicBezTo>
                        <a:pt x="-1" y="10136"/>
                        <a:pt x="8896" y="687"/>
                        <a:pt x="20301" y="0"/>
                      </a:cubicBezTo>
                      <a:lnTo>
                        <a:pt x="21600" y="21561"/>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52" name="Arc 79"/>
                <p:cNvSpPr>
                  <a:spLocks/>
                </p:cNvSpPr>
                <p:nvPr/>
              </p:nvSpPr>
              <p:spPr bwMode="auto">
                <a:xfrm>
                  <a:off x="1832" y="2825"/>
                  <a:ext cx="314" cy="105"/>
                </a:xfrm>
                <a:custGeom>
                  <a:avLst/>
                  <a:gdLst>
                    <a:gd name="T0" fmla="*/ 0 w 39151"/>
                    <a:gd name="T1" fmla="*/ 0 h 21600"/>
                    <a:gd name="T2" fmla="*/ 0 w 39151"/>
                    <a:gd name="T3" fmla="*/ 0 h 21600"/>
                    <a:gd name="T4" fmla="*/ 0 w 39151"/>
                    <a:gd name="T5" fmla="*/ 0 h 21600"/>
                    <a:gd name="T6" fmla="*/ 0 60000 65536"/>
                    <a:gd name="T7" fmla="*/ 0 60000 65536"/>
                    <a:gd name="T8" fmla="*/ 0 60000 65536"/>
                    <a:gd name="T9" fmla="*/ 0 w 39151"/>
                    <a:gd name="T10" fmla="*/ 0 h 21600"/>
                    <a:gd name="T11" fmla="*/ 39151 w 39151"/>
                    <a:gd name="T12" fmla="*/ 21600 h 21600"/>
                  </a:gdLst>
                  <a:ahLst/>
                  <a:cxnLst>
                    <a:cxn ang="T6">
                      <a:pos x="T0" y="T1"/>
                    </a:cxn>
                    <a:cxn ang="T7">
                      <a:pos x="T2" y="T3"/>
                    </a:cxn>
                    <a:cxn ang="T8">
                      <a:pos x="T4" y="T5"/>
                    </a:cxn>
                  </a:cxnLst>
                  <a:rect l="T9" t="T10" r="T11" b="T12"/>
                  <a:pathLst>
                    <a:path w="39151" h="21600" fill="none" extrusionOk="0">
                      <a:moveTo>
                        <a:pt x="39150" y="11967"/>
                      </a:moveTo>
                      <a:cubicBezTo>
                        <a:pt x="35145" y="17984"/>
                        <a:pt x="28396" y="21599"/>
                        <a:pt x="21169" y="21600"/>
                      </a:cubicBezTo>
                      <a:cubicBezTo>
                        <a:pt x="10895" y="21600"/>
                        <a:pt x="2043" y="14364"/>
                        <a:pt x="0" y="4295"/>
                      </a:cubicBezTo>
                    </a:path>
                    <a:path w="39151" h="21600" stroke="0" extrusionOk="0">
                      <a:moveTo>
                        <a:pt x="39150" y="11967"/>
                      </a:moveTo>
                      <a:cubicBezTo>
                        <a:pt x="35145" y="17984"/>
                        <a:pt x="28396" y="21599"/>
                        <a:pt x="21169" y="21600"/>
                      </a:cubicBezTo>
                      <a:cubicBezTo>
                        <a:pt x="10895" y="21600"/>
                        <a:pt x="2043" y="14364"/>
                        <a:pt x="0" y="4295"/>
                      </a:cubicBezTo>
                      <a:lnTo>
                        <a:pt x="21169" y="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3" name="Arc 80"/>
                <p:cNvSpPr>
                  <a:spLocks/>
                </p:cNvSpPr>
                <p:nvPr/>
              </p:nvSpPr>
              <p:spPr bwMode="auto">
                <a:xfrm>
                  <a:off x="1832" y="2825"/>
                  <a:ext cx="314" cy="105"/>
                </a:xfrm>
                <a:custGeom>
                  <a:avLst/>
                  <a:gdLst>
                    <a:gd name="T0" fmla="*/ 0 w 39151"/>
                    <a:gd name="T1" fmla="*/ 0 h 21600"/>
                    <a:gd name="T2" fmla="*/ 0 w 39151"/>
                    <a:gd name="T3" fmla="*/ 0 h 21600"/>
                    <a:gd name="T4" fmla="*/ 0 w 39151"/>
                    <a:gd name="T5" fmla="*/ 0 h 21600"/>
                    <a:gd name="T6" fmla="*/ 0 60000 65536"/>
                    <a:gd name="T7" fmla="*/ 0 60000 65536"/>
                    <a:gd name="T8" fmla="*/ 0 60000 65536"/>
                    <a:gd name="T9" fmla="*/ 0 w 39151"/>
                    <a:gd name="T10" fmla="*/ 0 h 21600"/>
                    <a:gd name="T11" fmla="*/ 39151 w 39151"/>
                    <a:gd name="T12" fmla="*/ 21600 h 21600"/>
                  </a:gdLst>
                  <a:ahLst/>
                  <a:cxnLst>
                    <a:cxn ang="T6">
                      <a:pos x="T0" y="T1"/>
                    </a:cxn>
                    <a:cxn ang="T7">
                      <a:pos x="T2" y="T3"/>
                    </a:cxn>
                    <a:cxn ang="T8">
                      <a:pos x="T4" y="T5"/>
                    </a:cxn>
                  </a:cxnLst>
                  <a:rect l="T9" t="T10" r="T11" b="T12"/>
                  <a:pathLst>
                    <a:path w="39151" h="21600" fill="none" extrusionOk="0">
                      <a:moveTo>
                        <a:pt x="39150" y="11967"/>
                      </a:moveTo>
                      <a:cubicBezTo>
                        <a:pt x="35145" y="17984"/>
                        <a:pt x="28396" y="21599"/>
                        <a:pt x="21169" y="21600"/>
                      </a:cubicBezTo>
                      <a:cubicBezTo>
                        <a:pt x="10895" y="21600"/>
                        <a:pt x="2043" y="14364"/>
                        <a:pt x="0" y="4295"/>
                      </a:cubicBezTo>
                    </a:path>
                    <a:path w="39151" h="21600" stroke="0" extrusionOk="0">
                      <a:moveTo>
                        <a:pt x="39150" y="11967"/>
                      </a:moveTo>
                      <a:cubicBezTo>
                        <a:pt x="35145" y="17984"/>
                        <a:pt x="28396" y="21599"/>
                        <a:pt x="21169" y="21600"/>
                      </a:cubicBezTo>
                      <a:cubicBezTo>
                        <a:pt x="10895" y="21600"/>
                        <a:pt x="2043" y="14364"/>
                        <a:pt x="0" y="4295"/>
                      </a:cubicBezTo>
                      <a:lnTo>
                        <a:pt x="21169" y="0"/>
                      </a:lnTo>
                      <a:close/>
                    </a:path>
                  </a:pathLst>
                </a:custGeom>
                <a:solidFill>
                  <a:srgbClr val="A1F4F9"/>
                </a:solidFill>
                <a:ln w="12700" cap="rnd">
                  <a:solidFill>
                    <a:srgbClr val="6C8F93"/>
                  </a:solidFill>
                  <a:round/>
                  <a:headEnd/>
                  <a:tailEnd/>
                </a:ln>
              </p:spPr>
              <p:txBody>
                <a:bodyPr wrap="none" anchor="ctr"/>
                <a:lstStyle/>
                <a:p>
                  <a:endParaRPr lang="en-US" sz="2400"/>
                </a:p>
              </p:txBody>
            </p:sp>
          </p:grpSp>
        </p:grpSp>
        <p:sp>
          <p:nvSpPr>
            <p:cNvPr id="24" name="Rectangle 81"/>
            <p:cNvSpPr>
              <a:spLocks noChangeArrowheads="1"/>
            </p:cNvSpPr>
            <p:nvPr/>
          </p:nvSpPr>
          <p:spPr bwMode="auto">
            <a:xfrm>
              <a:off x="1062" y="3050"/>
              <a:ext cx="80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ISP Network</a:t>
              </a:r>
            </a:p>
          </p:txBody>
        </p:sp>
        <p:sp>
          <p:nvSpPr>
            <p:cNvPr id="25" name="Rectangle 82"/>
            <p:cNvSpPr>
              <a:spLocks noChangeArrowheads="1"/>
            </p:cNvSpPr>
            <p:nvPr/>
          </p:nvSpPr>
          <p:spPr bwMode="auto">
            <a:xfrm>
              <a:off x="1596" y="1592"/>
              <a:ext cx="603"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ISP </a:t>
              </a:r>
              <a:br>
                <a:rPr lang="en-US" sz="2400" b="1"/>
              </a:br>
              <a:r>
                <a:rPr lang="en-US" sz="2400" b="1"/>
                <a:t>Gateway</a:t>
              </a:r>
            </a:p>
          </p:txBody>
        </p:sp>
        <p:sp>
          <p:nvSpPr>
            <p:cNvPr id="26" name="Rectangle 83"/>
            <p:cNvSpPr>
              <a:spLocks noChangeArrowheads="1"/>
            </p:cNvSpPr>
            <p:nvPr/>
          </p:nvSpPr>
          <p:spPr bwMode="auto">
            <a:xfrm>
              <a:off x="336" y="1577"/>
              <a:ext cx="547"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Remote</a:t>
              </a:r>
              <a:br>
                <a:rPr lang="en-US" sz="2400" b="1"/>
              </a:br>
              <a:r>
                <a:rPr lang="en-US" sz="2400" b="1"/>
                <a:t>Office</a:t>
              </a:r>
            </a:p>
          </p:txBody>
        </p:sp>
        <p:pic>
          <p:nvPicPr>
            <p:cNvPr id="27" name="Picture 8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3" y="1881"/>
              <a:ext cx="299"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85"/>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0" y="2171"/>
              <a:ext cx="24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86"/>
            <p:cNvSpPr>
              <a:spLocks noChangeArrowheads="1"/>
            </p:cNvSpPr>
            <p:nvPr/>
          </p:nvSpPr>
          <p:spPr bwMode="auto">
            <a:xfrm>
              <a:off x="336" y="2995"/>
              <a:ext cx="578"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Remote </a:t>
              </a:r>
              <a:br>
                <a:rPr lang="en-US" sz="2400" b="1"/>
              </a:br>
              <a:r>
                <a:rPr lang="en-US" sz="2400" b="1"/>
                <a:t>Office</a:t>
              </a:r>
            </a:p>
          </p:txBody>
        </p:sp>
        <p:pic>
          <p:nvPicPr>
            <p:cNvPr id="30" name="Picture 8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4" y="2541"/>
              <a:ext cx="299"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88"/>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0" y="2789"/>
              <a:ext cx="24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9"/>
            <p:cNvSpPr>
              <a:spLocks noChangeArrowheads="1"/>
            </p:cNvSpPr>
            <p:nvPr/>
          </p:nvSpPr>
          <p:spPr bwMode="auto">
            <a:xfrm rot="6003953">
              <a:off x="1355" y="1981"/>
              <a:ext cx="118" cy="766"/>
            </a:xfrm>
            <a:prstGeom prst="can">
              <a:avLst>
                <a:gd name="adj" fmla="val 84690"/>
              </a:avLst>
            </a:prstGeom>
            <a:gradFill rotWithShape="0">
              <a:gsLst>
                <a:gs pos="0">
                  <a:schemeClr val="accent1"/>
                </a:gs>
                <a:gs pos="100000">
                  <a:schemeClr val="accent1">
                    <a:gamma/>
                    <a:shade val="46275"/>
                    <a:invGamma/>
                  </a:schemeClr>
                </a:gs>
              </a:gsLst>
              <a:lin ang="18900000" scaled="1"/>
            </a:gradFill>
            <a:ln w="9525">
              <a:solidFill>
                <a:schemeClr val="accent1"/>
              </a:solidFill>
              <a:round/>
              <a:headEnd/>
              <a:tailEnd/>
            </a:ln>
            <a:effectLst/>
          </p:spPr>
          <p:txBody>
            <a:bodyPr wrap="none" lIns="73025" tIns="36512" rIns="73025" bIns="36512" anchor="ctr"/>
            <a:lstStyle/>
            <a:p>
              <a:pPr>
                <a:defRPr/>
              </a:pPr>
              <a:endParaRPr lang="en-US" sz="2400"/>
            </a:p>
          </p:txBody>
        </p:sp>
        <p:sp>
          <p:nvSpPr>
            <p:cNvPr id="33" name="AutoShape 90"/>
            <p:cNvSpPr>
              <a:spLocks noChangeArrowheads="1"/>
            </p:cNvSpPr>
            <p:nvPr/>
          </p:nvSpPr>
          <p:spPr bwMode="auto">
            <a:xfrm rot="132150">
              <a:off x="895" y="2354"/>
              <a:ext cx="81" cy="422"/>
            </a:xfrm>
            <a:prstGeom prst="can">
              <a:avLst>
                <a:gd name="adj" fmla="val 89509"/>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accent1"/>
              </a:solidFill>
              <a:round/>
              <a:headEnd/>
              <a:tailEnd/>
            </a:ln>
            <a:effectLst/>
          </p:spPr>
          <p:txBody>
            <a:bodyPr wrap="none" lIns="73025" tIns="36512" rIns="73025" bIns="36512" anchor="ctr"/>
            <a:lstStyle/>
            <a:p>
              <a:pPr>
                <a:defRPr/>
              </a:pPr>
              <a:endParaRPr lang="en-US" sz="2400"/>
            </a:p>
          </p:txBody>
        </p:sp>
        <p:sp>
          <p:nvSpPr>
            <p:cNvPr id="34" name="AutoShape 91"/>
            <p:cNvSpPr>
              <a:spLocks noChangeArrowheads="1"/>
            </p:cNvSpPr>
            <p:nvPr/>
          </p:nvSpPr>
          <p:spPr bwMode="auto">
            <a:xfrm rot="15596047" flipV="1">
              <a:off x="1366" y="2253"/>
              <a:ext cx="118" cy="766"/>
            </a:xfrm>
            <a:prstGeom prst="can">
              <a:avLst>
                <a:gd name="adj" fmla="val 84690"/>
              </a:avLst>
            </a:prstGeom>
            <a:gradFill rotWithShape="0">
              <a:gsLst>
                <a:gs pos="0">
                  <a:schemeClr val="accent1"/>
                </a:gs>
                <a:gs pos="100000">
                  <a:schemeClr val="accent1">
                    <a:gamma/>
                    <a:shade val="46275"/>
                    <a:invGamma/>
                  </a:schemeClr>
                </a:gs>
              </a:gsLst>
              <a:lin ang="18900000" scaled="1"/>
            </a:gradFill>
            <a:ln w="9525">
              <a:solidFill>
                <a:schemeClr val="accent1"/>
              </a:solidFill>
              <a:round/>
              <a:headEnd/>
              <a:tailEnd/>
            </a:ln>
            <a:effectLst/>
          </p:spPr>
          <p:txBody>
            <a:bodyPr wrap="none" lIns="73025" tIns="36512" rIns="73025" bIns="36512" anchor="ctr"/>
            <a:lstStyle/>
            <a:p>
              <a:pPr>
                <a:defRPr/>
              </a:pPr>
              <a:endParaRPr lang="en-US" sz="2400"/>
            </a:p>
          </p:txBody>
        </p:sp>
        <p:pic>
          <p:nvPicPr>
            <p:cNvPr id="35" name="Picture 92"/>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92" y="2180"/>
              <a:ext cx="40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 name="Text Box 96"/>
          <p:cNvSpPr txBox="1">
            <a:spLocks noChangeArrowheads="1"/>
          </p:cNvSpPr>
          <p:nvPr/>
        </p:nvSpPr>
        <p:spPr bwMode="auto">
          <a:xfrm>
            <a:off x="1066800" y="5257800"/>
            <a:ext cx="6629400" cy="821588"/>
          </a:xfrm>
          <a:prstGeom prst="rect">
            <a:avLst/>
          </a:prstGeom>
          <a:solidFill>
            <a:schemeClr val="hlink"/>
          </a:solidFill>
          <a:ln w="9525" algn="ctr">
            <a:noFill/>
            <a:miter lim="800000"/>
            <a:headEnd/>
            <a:tailEnd/>
          </a:ln>
          <a:effectLst>
            <a:outerShdw dist="107763" dir="18900000" algn="ctr" rotWithShape="0">
              <a:schemeClr val="bg2">
                <a:alpha val="50000"/>
              </a:schemeClr>
            </a:outerShdw>
          </a:effectLst>
        </p:spPr>
        <p:txBody>
          <a:bodyPr lIns="82124" tIns="41061" rIns="82124" bIns="41061">
            <a:spAutoFit/>
          </a:bodyPr>
          <a:lstStyle/>
          <a:p>
            <a:pPr defTabSz="1028700" eaLnBrk="0" fontAlgn="auto" hangingPunct="0">
              <a:spcAft>
                <a:spcPts val="0"/>
              </a:spcAft>
              <a:defRPr/>
            </a:pPr>
            <a:r>
              <a:rPr lang="en-US" sz="2400" b="1">
                <a:solidFill>
                  <a:srgbClr val="FFFF66"/>
                </a:solidFill>
              </a:rPr>
              <a:t>Cho phép các văn phòng chi nhánh liên kết một cách bảo mật tới trụ sở chính của doanh nghiệp</a:t>
            </a:r>
          </a:p>
        </p:txBody>
      </p:sp>
    </p:spTree>
    <p:extLst>
      <p:ext uri="{BB962C8B-B14F-4D97-AF65-F5344CB8AC3E}">
        <p14:creationId xmlns:p14="http://schemas.microsoft.com/office/powerpoint/2010/main" val="6974588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VPN mở </a:t>
            </a:r>
            <a:r>
              <a:rPr lang="en-US" smtClean="0"/>
              <a:t>rộng</a:t>
            </a:r>
            <a:r>
              <a:rPr lang="vi-VN"/>
              <a:t> (Extranet </a:t>
            </a:r>
            <a:r>
              <a:rPr lang="vi-VN" smtClean="0"/>
              <a:t>VPN)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14</a:t>
            </a:fld>
            <a:endParaRPr lang="ru-RU"/>
          </a:p>
        </p:txBody>
      </p:sp>
      <p:sp>
        <p:nvSpPr>
          <p:cNvPr id="5" name="Text Box 92"/>
          <p:cNvSpPr txBox="1">
            <a:spLocks noChangeArrowheads="1"/>
          </p:cNvSpPr>
          <p:nvPr/>
        </p:nvSpPr>
        <p:spPr bwMode="auto">
          <a:xfrm>
            <a:off x="1676400" y="2362200"/>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vi-VN" sz="1600">
              <a:latin typeface="Times New Roman" pitchFamily="18" charset="0"/>
            </a:endParaRPr>
          </a:p>
        </p:txBody>
      </p:sp>
      <p:grpSp>
        <p:nvGrpSpPr>
          <p:cNvPr id="6" name="Group 194"/>
          <p:cNvGrpSpPr>
            <a:grpSpLocks/>
          </p:cNvGrpSpPr>
          <p:nvPr/>
        </p:nvGrpSpPr>
        <p:grpSpPr bwMode="auto">
          <a:xfrm>
            <a:off x="603251" y="990600"/>
            <a:ext cx="7854950" cy="4508954"/>
            <a:chOff x="672" y="1443"/>
            <a:chExt cx="3786" cy="2339"/>
          </a:xfrm>
        </p:grpSpPr>
        <p:sp>
          <p:nvSpPr>
            <p:cNvPr id="7" name="Rectangle 98"/>
            <p:cNvSpPr>
              <a:spLocks noChangeArrowheads="1"/>
            </p:cNvSpPr>
            <p:nvPr/>
          </p:nvSpPr>
          <p:spPr bwMode="auto">
            <a:xfrm>
              <a:off x="3312" y="3504"/>
              <a:ext cx="94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800" b="1"/>
                <a:t>Head Office</a:t>
              </a:r>
            </a:p>
          </p:txBody>
        </p:sp>
        <p:grpSp>
          <p:nvGrpSpPr>
            <p:cNvPr id="8" name="Group 99"/>
            <p:cNvGrpSpPr>
              <a:grpSpLocks/>
            </p:cNvGrpSpPr>
            <p:nvPr/>
          </p:nvGrpSpPr>
          <p:grpSpPr bwMode="auto">
            <a:xfrm>
              <a:off x="1190" y="1800"/>
              <a:ext cx="1153" cy="1221"/>
              <a:chOff x="1609" y="2404"/>
              <a:chExt cx="701" cy="526"/>
            </a:xfrm>
          </p:grpSpPr>
          <p:grpSp>
            <p:nvGrpSpPr>
              <p:cNvPr id="69" name="Group 100"/>
              <p:cNvGrpSpPr>
                <a:grpSpLocks/>
              </p:cNvGrpSpPr>
              <p:nvPr/>
            </p:nvGrpSpPr>
            <p:grpSpPr bwMode="auto">
              <a:xfrm>
                <a:off x="1609" y="2404"/>
                <a:ext cx="699" cy="519"/>
                <a:chOff x="1609" y="2404"/>
                <a:chExt cx="699" cy="519"/>
              </a:xfrm>
            </p:grpSpPr>
            <p:sp>
              <p:nvSpPr>
                <p:cNvPr id="87" name="Oval 101"/>
                <p:cNvSpPr>
                  <a:spLocks noChangeArrowheads="1"/>
                </p:cNvSpPr>
                <p:nvPr/>
              </p:nvSpPr>
              <p:spPr bwMode="auto">
                <a:xfrm>
                  <a:off x="1848" y="2404"/>
                  <a:ext cx="304" cy="214"/>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8" name="Oval 102"/>
                <p:cNvSpPr>
                  <a:spLocks noChangeArrowheads="1"/>
                </p:cNvSpPr>
                <p:nvPr/>
              </p:nvSpPr>
              <p:spPr bwMode="auto">
                <a:xfrm>
                  <a:off x="1680" y="2460"/>
                  <a:ext cx="234" cy="215"/>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9" name="Oval 103"/>
                <p:cNvSpPr>
                  <a:spLocks noChangeArrowheads="1"/>
                </p:cNvSpPr>
                <p:nvPr/>
              </p:nvSpPr>
              <p:spPr bwMode="auto">
                <a:xfrm>
                  <a:off x="1609" y="2589"/>
                  <a:ext cx="158" cy="176"/>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90" name="Oval 104"/>
                <p:cNvSpPr>
                  <a:spLocks noChangeArrowheads="1"/>
                </p:cNvSpPr>
                <p:nvPr/>
              </p:nvSpPr>
              <p:spPr bwMode="auto">
                <a:xfrm>
                  <a:off x="1657" y="2666"/>
                  <a:ext cx="237" cy="191"/>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91" name="Oval 105"/>
                <p:cNvSpPr>
                  <a:spLocks noChangeArrowheads="1"/>
                </p:cNvSpPr>
                <p:nvPr/>
              </p:nvSpPr>
              <p:spPr bwMode="auto">
                <a:xfrm>
                  <a:off x="1824" y="2698"/>
                  <a:ext cx="354" cy="225"/>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92" name="Oval 106"/>
                <p:cNvSpPr>
                  <a:spLocks noChangeArrowheads="1"/>
                </p:cNvSpPr>
                <p:nvPr/>
              </p:nvSpPr>
              <p:spPr bwMode="auto">
                <a:xfrm>
                  <a:off x="2050" y="2467"/>
                  <a:ext cx="226" cy="168"/>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93" name="Oval 107"/>
                <p:cNvSpPr>
                  <a:spLocks noChangeArrowheads="1"/>
                </p:cNvSpPr>
                <p:nvPr/>
              </p:nvSpPr>
              <p:spPr bwMode="auto">
                <a:xfrm>
                  <a:off x="2083" y="2576"/>
                  <a:ext cx="225" cy="168"/>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94" name="Oval 108"/>
                <p:cNvSpPr>
                  <a:spLocks noChangeArrowheads="1"/>
                </p:cNvSpPr>
                <p:nvPr/>
              </p:nvSpPr>
              <p:spPr bwMode="auto">
                <a:xfrm>
                  <a:off x="2062" y="2610"/>
                  <a:ext cx="224" cy="279"/>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95" name="Oval 109"/>
                <p:cNvSpPr>
                  <a:spLocks noChangeArrowheads="1"/>
                </p:cNvSpPr>
                <p:nvPr/>
              </p:nvSpPr>
              <p:spPr bwMode="auto">
                <a:xfrm>
                  <a:off x="1736" y="2528"/>
                  <a:ext cx="453" cy="276"/>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grpSp>
          <p:grpSp>
            <p:nvGrpSpPr>
              <p:cNvPr id="70" name="Group 110"/>
              <p:cNvGrpSpPr>
                <a:grpSpLocks/>
              </p:cNvGrpSpPr>
              <p:nvPr/>
            </p:nvGrpSpPr>
            <p:grpSpPr bwMode="auto">
              <a:xfrm>
                <a:off x="1611" y="2406"/>
                <a:ext cx="699" cy="524"/>
                <a:chOff x="1611" y="2406"/>
                <a:chExt cx="699" cy="524"/>
              </a:xfrm>
            </p:grpSpPr>
            <p:sp>
              <p:nvSpPr>
                <p:cNvPr id="71" name="Arc 111"/>
                <p:cNvSpPr>
                  <a:spLocks/>
                </p:cNvSpPr>
                <p:nvPr/>
              </p:nvSpPr>
              <p:spPr bwMode="auto">
                <a:xfrm>
                  <a:off x="1859" y="2406"/>
                  <a:ext cx="288" cy="109"/>
                </a:xfrm>
                <a:custGeom>
                  <a:avLst/>
                  <a:gdLst>
                    <a:gd name="T0" fmla="*/ 0 w 40328"/>
                    <a:gd name="T1" fmla="*/ 0 h 21600"/>
                    <a:gd name="T2" fmla="*/ 0 w 40328"/>
                    <a:gd name="T3" fmla="*/ 0 h 21600"/>
                    <a:gd name="T4" fmla="*/ 0 w 40328"/>
                    <a:gd name="T5" fmla="*/ 0 h 21600"/>
                    <a:gd name="T6" fmla="*/ 0 60000 65536"/>
                    <a:gd name="T7" fmla="*/ 0 60000 65536"/>
                    <a:gd name="T8" fmla="*/ 0 60000 65536"/>
                    <a:gd name="T9" fmla="*/ 0 w 40328"/>
                    <a:gd name="T10" fmla="*/ 0 h 21600"/>
                    <a:gd name="T11" fmla="*/ 40328 w 40328"/>
                    <a:gd name="T12" fmla="*/ 21600 h 21600"/>
                  </a:gdLst>
                  <a:ahLst/>
                  <a:cxnLst>
                    <a:cxn ang="T6">
                      <a:pos x="T0" y="T1"/>
                    </a:cxn>
                    <a:cxn ang="T7">
                      <a:pos x="T2" y="T3"/>
                    </a:cxn>
                    <a:cxn ang="T8">
                      <a:pos x="T4" y="T5"/>
                    </a:cxn>
                  </a:cxnLst>
                  <a:rect l="T9" t="T10" r="T11" b="T12"/>
                  <a:pathLst>
                    <a:path w="40328" h="21600" fill="none" extrusionOk="0">
                      <a:moveTo>
                        <a:pt x="0" y="14494"/>
                      </a:moveTo>
                      <a:cubicBezTo>
                        <a:pt x="3023" y="5815"/>
                        <a:pt x="11207" y="-1"/>
                        <a:pt x="20398" y="0"/>
                      </a:cubicBezTo>
                      <a:cubicBezTo>
                        <a:pt x="29109" y="0"/>
                        <a:pt x="36969" y="5233"/>
                        <a:pt x="40327" y="13272"/>
                      </a:cubicBezTo>
                    </a:path>
                    <a:path w="40328" h="21600" stroke="0" extrusionOk="0">
                      <a:moveTo>
                        <a:pt x="0" y="14494"/>
                      </a:moveTo>
                      <a:cubicBezTo>
                        <a:pt x="3023" y="5815"/>
                        <a:pt x="11207" y="-1"/>
                        <a:pt x="20398" y="0"/>
                      </a:cubicBezTo>
                      <a:cubicBezTo>
                        <a:pt x="29109" y="0"/>
                        <a:pt x="36969" y="5233"/>
                        <a:pt x="40327" y="13272"/>
                      </a:cubicBezTo>
                      <a:lnTo>
                        <a:pt x="20398"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2" name="Arc 112"/>
                <p:cNvSpPr>
                  <a:spLocks/>
                </p:cNvSpPr>
                <p:nvPr/>
              </p:nvSpPr>
              <p:spPr bwMode="auto">
                <a:xfrm>
                  <a:off x="1859" y="2406"/>
                  <a:ext cx="288" cy="109"/>
                </a:xfrm>
                <a:custGeom>
                  <a:avLst/>
                  <a:gdLst>
                    <a:gd name="T0" fmla="*/ 0 w 40328"/>
                    <a:gd name="T1" fmla="*/ 0 h 21600"/>
                    <a:gd name="T2" fmla="*/ 0 w 40328"/>
                    <a:gd name="T3" fmla="*/ 0 h 21600"/>
                    <a:gd name="T4" fmla="*/ 0 w 40328"/>
                    <a:gd name="T5" fmla="*/ 0 h 21600"/>
                    <a:gd name="T6" fmla="*/ 0 60000 65536"/>
                    <a:gd name="T7" fmla="*/ 0 60000 65536"/>
                    <a:gd name="T8" fmla="*/ 0 60000 65536"/>
                    <a:gd name="T9" fmla="*/ 0 w 40328"/>
                    <a:gd name="T10" fmla="*/ 0 h 21600"/>
                    <a:gd name="T11" fmla="*/ 40328 w 40328"/>
                    <a:gd name="T12" fmla="*/ 21600 h 21600"/>
                  </a:gdLst>
                  <a:ahLst/>
                  <a:cxnLst>
                    <a:cxn ang="T6">
                      <a:pos x="T0" y="T1"/>
                    </a:cxn>
                    <a:cxn ang="T7">
                      <a:pos x="T2" y="T3"/>
                    </a:cxn>
                    <a:cxn ang="T8">
                      <a:pos x="T4" y="T5"/>
                    </a:cxn>
                  </a:cxnLst>
                  <a:rect l="T9" t="T10" r="T11" b="T12"/>
                  <a:pathLst>
                    <a:path w="40328" h="21600" fill="none" extrusionOk="0">
                      <a:moveTo>
                        <a:pt x="0" y="14494"/>
                      </a:moveTo>
                      <a:cubicBezTo>
                        <a:pt x="3023" y="5815"/>
                        <a:pt x="11207" y="-1"/>
                        <a:pt x="20398" y="0"/>
                      </a:cubicBezTo>
                      <a:cubicBezTo>
                        <a:pt x="29109" y="0"/>
                        <a:pt x="36969" y="5233"/>
                        <a:pt x="40327" y="13272"/>
                      </a:cubicBezTo>
                    </a:path>
                    <a:path w="40328" h="21600" stroke="0" extrusionOk="0">
                      <a:moveTo>
                        <a:pt x="0" y="14494"/>
                      </a:moveTo>
                      <a:cubicBezTo>
                        <a:pt x="3023" y="5815"/>
                        <a:pt x="11207" y="-1"/>
                        <a:pt x="20398" y="0"/>
                      </a:cubicBezTo>
                      <a:cubicBezTo>
                        <a:pt x="29109" y="0"/>
                        <a:pt x="36969" y="5233"/>
                        <a:pt x="40327" y="13272"/>
                      </a:cubicBezTo>
                      <a:lnTo>
                        <a:pt x="20398" y="2160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73" name="Arc 113"/>
                <p:cNvSpPr>
                  <a:spLocks/>
                </p:cNvSpPr>
                <p:nvPr/>
              </p:nvSpPr>
              <p:spPr bwMode="auto">
                <a:xfrm>
                  <a:off x="1681" y="2461"/>
                  <a:ext cx="179" cy="129"/>
                </a:xfrm>
                <a:custGeom>
                  <a:avLst/>
                  <a:gdLst>
                    <a:gd name="T0" fmla="*/ 0 w 32806"/>
                    <a:gd name="T1" fmla="*/ 0 h 25791"/>
                    <a:gd name="T2" fmla="*/ 0 w 32806"/>
                    <a:gd name="T3" fmla="*/ 0 h 25791"/>
                    <a:gd name="T4" fmla="*/ 0 w 32806"/>
                    <a:gd name="T5" fmla="*/ 0 h 25791"/>
                    <a:gd name="T6" fmla="*/ 0 60000 65536"/>
                    <a:gd name="T7" fmla="*/ 0 60000 65536"/>
                    <a:gd name="T8" fmla="*/ 0 60000 65536"/>
                    <a:gd name="T9" fmla="*/ 0 w 32806"/>
                    <a:gd name="T10" fmla="*/ 0 h 25791"/>
                    <a:gd name="T11" fmla="*/ 32806 w 32806"/>
                    <a:gd name="T12" fmla="*/ 25791 h 25791"/>
                  </a:gdLst>
                  <a:ahLst/>
                  <a:cxnLst>
                    <a:cxn ang="T6">
                      <a:pos x="T0" y="T1"/>
                    </a:cxn>
                    <a:cxn ang="T7">
                      <a:pos x="T2" y="T3"/>
                    </a:cxn>
                    <a:cxn ang="T8">
                      <a:pos x="T4" y="T5"/>
                    </a:cxn>
                  </a:cxnLst>
                  <a:rect l="T9" t="T10" r="T11" b="T12"/>
                  <a:pathLst>
                    <a:path w="32806" h="25791" fill="none" extrusionOk="0">
                      <a:moveTo>
                        <a:pt x="410" y="25791"/>
                      </a:moveTo>
                      <a:cubicBezTo>
                        <a:pt x="137" y="24410"/>
                        <a:pt x="0" y="23007"/>
                        <a:pt x="0" y="21600"/>
                      </a:cubicBezTo>
                      <a:cubicBezTo>
                        <a:pt x="0" y="9670"/>
                        <a:pt x="9670" y="0"/>
                        <a:pt x="21600" y="0"/>
                      </a:cubicBezTo>
                      <a:cubicBezTo>
                        <a:pt x="25551" y="-1"/>
                        <a:pt x="29427" y="1084"/>
                        <a:pt x="32805" y="3134"/>
                      </a:cubicBezTo>
                    </a:path>
                    <a:path w="32806" h="25791" stroke="0" extrusionOk="0">
                      <a:moveTo>
                        <a:pt x="410" y="25791"/>
                      </a:moveTo>
                      <a:cubicBezTo>
                        <a:pt x="137" y="24410"/>
                        <a:pt x="0" y="23007"/>
                        <a:pt x="0" y="21600"/>
                      </a:cubicBezTo>
                      <a:cubicBezTo>
                        <a:pt x="0" y="9670"/>
                        <a:pt x="9670" y="0"/>
                        <a:pt x="21600" y="0"/>
                      </a:cubicBezTo>
                      <a:cubicBezTo>
                        <a:pt x="25551" y="-1"/>
                        <a:pt x="29427" y="1084"/>
                        <a:pt x="32805" y="3134"/>
                      </a:cubicBezTo>
                      <a:lnTo>
                        <a:pt x="21600"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4" name="Arc 114"/>
                <p:cNvSpPr>
                  <a:spLocks/>
                </p:cNvSpPr>
                <p:nvPr/>
              </p:nvSpPr>
              <p:spPr bwMode="auto">
                <a:xfrm>
                  <a:off x="1681" y="2461"/>
                  <a:ext cx="179" cy="129"/>
                </a:xfrm>
                <a:custGeom>
                  <a:avLst/>
                  <a:gdLst>
                    <a:gd name="T0" fmla="*/ 0 w 32806"/>
                    <a:gd name="T1" fmla="*/ 0 h 25791"/>
                    <a:gd name="T2" fmla="*/ 0 w 32806"/>
                    <a:gd name="T3" fmla="*/ 0 h 25791"/>
                    <a:gd name="T4" fmla="*/ 0 w 32806"/>
                    <a:gd name="T5" fmla="*/ 0 h 25791"/>
                    <a:gd name="T6" fmla="*/ 0 60000 65536"/>
                    <a:gd name="T7" fmla="*/ 0 60000 65536"/>
                    <a:gd name="T8" fmla="*/ 0 60000 65536"/>
                    <a:gd name="T9" fmla="*/ 0 w 32806"/>
                    <a:gd name="T10" fmla="*/ 0 h 25791"/>
                    <a:gd name="T11" fmla="*/ 32806 w 32806"/>
                    <a:gd name="T12" fmla="*/ 25791 h 25791"/>
                  </a:gdLst>
                  <a:ahLst/>
                  <a:cxnLst>
                    <a:cxn ang="T6">
                      <a:pos x="T0" y="T1"/>
                    </a:cxn>
                    <a:cxn ang="T7">
                      <a:pos x="T2" y="T3"/>
                    </a:cxn>
                    <a:cxn ang="T8">
                      <a:pos x="T4" y="T5"/>
                    </a:cxn>
                  </a:cxnLst>
                  <a:rect l="T9" t="T10" r="T11" b="T12"/>
                  <a:pathLst>
                    <a:path w="32806" h="25791" fill="none" extrusionOk="0">
                      <a:moveTo>
                        <a:pt x="410" y="25791"/>
                      </a:moveTo>
                      <a:cubicBezTo>
                        <a:pt x="137" y="24410"/>
                        <a:pt x="0" y="23007"/>
                        <a:pt x="0" y="21600"/>
                      </a:cubicBezTo>
                      <a:cubicBezTo>
                        <a:pt x="0" y="9670"/>
                        <a:pt x="9670" y="0"/>
                        <a:pt x="21600" y="0"/>
                      </a:cubicBezTo>
                      <a:cubicBezTo>
                        <a:pt x="25551" y="-1"/>
                        <a:pt x="29427" y="1084"/>
                        <a:pt x="32805" y="3134"/>
                      </a:cubicBezTo>
                    </a:path>
                    <a:path w="32806" h="25791" stroke="0" extrusionOk="0">
                      <a:moveTo>
                        <a:pt x="410" y="25791"/>
                      </a:moveTo>
                      <a:cubicBezTo>
                        <a:pt x="137" y="24410"/>
                        <a:pt x="0" y="23007"/>
                        <a:pt x="0" y="21600"/>
                      </a:cubicBezTo>
                      <a:cubicBezTo>
                        <a:pt x="0" y="9670"/>
                        <a:pt x="9670" y="0"/>
                        <a:pt x="21600" y="0"/>
                      </a:cubicBezTo>
                      <a:cubicBezTo>
                        <a:pt x="25551" y="-1"/>
                        <a:pt x="29427" y="1084"/>
                        <a:pt x="32805" y="3134"/>
                      </a:cubicBezTo>
                      <a:lnTo>
                        <a:pt x="21600" y="2160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75" name="Arc 115"/>
                <p:cNvSpPr>
                  <a:spLocks/>
                </p:cNvSpPr>
                <p:nvPr/>
              </p:nvSpPr>
              <p:spPr bwMode="auto">
                <a:xfrm>
                  <a:off x="1654" y="2762"/>
                  <a:ext cx="184" cy="102"/>
                </a:xfrm>
                <a:custGeom>
                  <a:avLst/>
                  <a:gdLst>
                    <a:gd name="T0" fmla="*/ 0 w 32498"/>
                    <a:gd name="T1" fmla="*/ 0 h 22712"/>
                    <a:gd name="T2" fmla="*/ 0 w 32498"/>
                    <a:gd name="T3" fmla="*/ 0 h 22712"/>
                    <a:gd name="T4" fmla="*/ 0 w 32498"/>
                    <a:gd name="T5" fmla="*/ 0 h 22712"/>
                    <a:gd name="T6" fmla="*/ 0 60000 65536"/>
                    <a:gd name="T7" fmla="*/ 0 60000 65536"/>
                    <a:gd name="T8" fmla="*/ 0 60000 65536"/>
                    <a:gd name="T9" fmla="*/ 0 w 32498"/>
                    <a:gd name="T10" fmla="*/ 0 h 22712"/>
                    <a:gd name="T11" fmla="*/ 32498 w 32498"/>
                    <a:gd name="T12" fmla="*/ 22712 h 22712"/>
                  </a:gdLst>
                  <a:ahLst/>
                  <a:cxnLst>
                    <a:cxn ang="T6">
                      <a:pos x="T0" y="T1"/>
                    </a:cxn>
                    <a:cxn ang="T7">
                      <a:pos x="T2" y="T3"/>
                    </a:cxn>
                    <a:cxn ang="T8">
                      <a:pos x="T4" y="T5"/>
                    </a:cxn>
                  </a:cxnLst>
                  <a:rect l="T9" t="T10" r="T11" b="T12"/>
                  <a:pathLst>
                    <a:path w="32498" h="22712" fill="none" extrusionOk="0">
                      <a:moveTo>
                        <a:pt x="32498" y="19761"/>
                      </a:moveTo>
                      <a:cubicBezTo>
                        <a:pt x="29191" y="21693"/>
                        <a:pt x="25430" y="22711"/>
                        <a:pt x="21600" y="22712"/>
                      </a:cubicBezTo>
                      <a:cubicBezTo>
                        <a:pt x="9670" y="22712"/>
                        <a:pt x="0" y="13041"/>
                        <a:pt x="0" y="1112"/>
                      </a:cubicBezTo>
                      <a:cubicBezTo>
                        <a:pt x="-1" y="741"/>
                        <a:pt x="9" y="370"/>
                        <a:pt x="28" y="-1"/>
                      </a:cubicBezTo>
                    </a:path>
                    <a:path w="32498" h="22712" stroke="0" extrusionOk="0">
                      <a:moveTo>
                        <a:pt x="32498" y="19761"/>
                      </a:moveTo>
                      <a:cubicBezTo>
                        <a:pt x="29191" y="21693"/>
                        <a:pt x="25430" y="22711"/>
                        <a:pt x="21600" y="22712"/>
                      </a:cubicBezTo>
                      <a:cubicBezTo>
                        <a:pt x="9670" y="22712"/>
                        <a:pt x="0" y="13041"/>
                        <a:pt x="0" y="1112"/>
                      </a:cubicBezTo>
                      <a:cubicBezTo>
                        <a:pt x="-1" y="741"/>
                        <a:pt x="9" y="370"/>
                        <a:pt x="28" y="-1"/>
                      </a:cubicBezTo>
                      <a:lnTo>
                        <a:pt x="21600" y="1112"/>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6" name="Arc 116"/>
                <p:cNvSpPr>
                  <a:spLocks/>
                </p:cNvSpPr>
                <p:nvPr/>
              </p:nvSpPr>
              <p:spPr bwMode="auto">
                <a:xfrm>
                  <a:off x="1654" y="2762"/>
                  <a:ext cx="184" cy="102"/>
                </a:xfrm>
                <a:custGeom>
                  <a:avLst/>
                  <a:gdLst>
                    <a:gd name="T0" fmla="*/ 0 w 32498"/>
                    <a:gd name="T1" fmla="*/ 0 h 22712"/>
                    <a:gd name="T2" fmla="*/ 0 w 32498"/>
                    <a:gd name="T3" fmla="*/ 0 h 22712"/>
                    <a:gd name="T4" fmla="*/ 0 w 32498"/>
                    <a:gd name="T5" fmla="*/ 0 h 22712"/>
                    <a:gd name="T6" fmla="*/ 0 60000 65536"/>
                    <a:gd name="T7" fmla="*/ 0 60000 65536"/>
                    <a:gd name="T8" fmla="*/ 0 60000 65536"/>
                    <a:gd name="T9" fmla="*/ 0 w 32498"/>
                    <a:gd name="T10" fmla="*/ 0 h 22712"/>
                    <a:gd name="T11" fmla="*/ 32498 w 32498"/>
                    <a:gd name="T12" fmla="*/ 22712 h 22712"/>
                  </a:gdLst>
                  <a:ahLst/>
                  <a:cxnLst>
                    <a:cxn ang="T6">
                      <a:pos x="T0" y="T1"/>
                    </a:cxn>
                    <a:cxn ang="T7">
                      <a:pos x="T2" y="T3"/>
                    </a:cxn>
                    <a:cxn ang="T8">
                      <a:pos x="T4" y="T5"/>
                    </a:cxn>
                  </a:cxnLst>
                  <a:rect l="T9" t="T10" r="T11" b="T12"/>
                  <a:pathLst>
                    <a:path w="32498" h="22712" fill="none" extrusionOk="0">
                      <a:moveTo>
                        <a:pt x="32498" y="19761"/>
                      </a:moveTo>
                      <a:cubicBezTo>
                        <a:pt x="29191" y="21693"/>
                        <a:pt x="25430" y="22711"/>
                        <a:pt x="21600" y="22712"/>
                      </a:cubicBezTo>
                      <a:cubicBezTo>
                        <a:pt x="9670" y="22712"/>
                        <a:pt x="0" y="13041"/>
                        <a:pt x="0" y="1112"/>
                      </a:cubicBezTo>
                      <a:cubicBezTo>
                        <a:pt x="-1" y="741"/>
                        <a:pt x="9" y="370"/>
                        <a:pt x="28" y="-1"/>
                      </a:cubicBezTo>
                    </a:path>
                    <a:path w="32498" h="22712" stroke="0" extrusionOk="0">
                      <a:moveTo>
                        <a:pt x="32498" y="19761"/>
                      </a:moveTo>
                      <a:cubicBezTo>
                        <a:pt x="29191" y="21693"/>
                        <a:pt x="25430" y="22711"/>
                        <a:pt x="21600" y="22712"/>
                      </a:cubicBezTo>
                      <a:cubicBezTo>
                        <a:pt x="9670" y="22712"/>
                        <a:pt x="0" y="13041"/>
                        <a:pt x="0" y="1112"/>
                      </a:cubicBezTo>
                      <a:cubicBezTo>
                        <a:pt x="-1" y="741"/>
                        <a:pt x="9" y="370"/>
                        <a:pt x="28" y="-1"/>
                      </a:cubicBezTo>
                      <a:lnTo>
                        <a:pt x="21600" y="1112"/>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77" name="Arc 117"/>
                <p:cNvSpPr>
                  <a:spLocks/>
                </p:cNvSpPr>
                <p:nvPr/>
              </p:nvSpPr>
              <p:spPr bwMode="auto">
                <a:xfrm>
                  <a:off x="2144" y="2467"/>
                  <a:ext cx="135" cy="126"/>
                </a:xfrm>
                <a:custGeom>
                  <a:avLst/>
                  <a:gdLst>
                    <a:gd name="T0" fmla="*/ 0 w 25751"/>
                    <a:gd name="T1" fmla="*/ 0 h 32229"/>
                    <a:gd name="T2" fmla="*/ 0 w 25751"/>
                    <a:gd name="T3" fmla="*/ 0 h 32229"/>
                    <a:gd name="T4" fmla="*/ 0 w 25751"/>
                    <a:gd name="T5" fmla="*/ 0 h 32229"/>
                    <a:gd name="T6" fmla="*/ 0 60000 65536"/>
                    <a:gd name="T7" fmla="*/ 0 60000 65536"/>
                    <a:gd name="T8" fmla="*/ 0 60000 65536"/>
                    <a:gd name="T9" fmla="*/ 0 w 25751"/>
                    <a:gd name="T10" fmla="*/ 0 h 32229"/>
                    <a:gd name="T11" fmla="*/ 25751 w 25751"/>
                    <a:gd name="T12" fmla="*/ 32229 h 32229"/>
                  </a:gdLst>
                  <a:ahLst/>
                  <a:cxnLst>
                    <a:cxn ang="T6">
                      <a:pos x="T0" y="T1"/>
                    </a:cxn>
                    <a:cxn ang="T7">
                      <a:pos x="T2" y="T3"/>
                    </a:cxn>
                    <a:cxn ang="T8">
                      <a:pos x="T4" y="T5"/>
                    </a:cxn>
                  </a:cxnLst>
                  <a:rect l="T9" t="T10" r="T11" b="T12"/>
                  <a:pathLst>
                    <a:path w="25751" h="32229" fill="none" extrusionOk="0">
                      <a:moveTo>
                        <a:pt x="-1" y="402"/>
                      </a:moveTo>
                      <a:cubicBezTo>
                        <a:pt x="1367" y="134"/>
                        <a:pt x="2757" y="-1"/>
                        <a:pt x="4151" y="0"/>
                      </a:cubicBezTo>
                      <a:cubicBezTo>
                        <a:pt x="16080" y="0"/>
                        <a:pt x="25751" y="9670"/>
                        <a:pt x="25751" y="21600"/>
                      </a:cubicBezTo>
                      <a:cubicBezTo>
                        <a:pt x="25751" y="25324"/>
                        <a:pt x="24787" y="28986"/>
                        <a:pt x="22954" y="32228"/>
                      </a:cubicBezTo>
                    </a:path>
                    <a:path w="25751" h="32229" stroke="0" extrusionOk="0">
                      <a:moveTo>
                        <a:pt x="-1" y="402"/>
                      </a:moveTo>
                      <a:cubicBezTo>
                        <a:pt x="1367" y="134"/>
                        <a:pt x="2757" y="-1"/>
                        <a:pt x="4151" y="0"/>
                      </a:cubicBezTo>
                      <a:cubicBezTo>
                        <a:pt x="16080" y="0"/>
                        <a:pt x="25751" y="9670"/>
                        <a:pt x="25751" y="21600"/>
                      </a:cubicBezTo>
                      <a:cubicBezTo>
                        <a:pt x="25751" y="25324"/>
                        <a:pt x="24787" y="28986"/>
                        <a:pt x="22954" y="32228"/>
                      </a:cubicBezTo>
                      <a:lnTo>
                        <a:pt x="4151"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8" name="Arc 118"/>
                <p:cNvSpPr>
                  <a:spLocks/>
                </p:cNvSpPr>
                <p:nvPr/>
              </p:nvSpPr>
              <p:spPr bwMode="auto">
                <a:xfrm>
                  <a:off x="2144" y="2467"/>
                  <a:ext cx="135" cy="126"/>
                </a:xfrm>
                <a:custGeom>
                  <a:avLst/>
                  <a:gdLst>
                    <a:gd name="T0" fmla="*/ 0 w 25751"/>
                    <a:gd name="T1" fmla="*/ 0 h 32229"/>
                    <a:gd name="T2" fmla="*/ 0 w 25751"/>
                    <a:gd name="T3" fmla="*/ 0 h 32229"/>
                    <a:gd name="T4" fmla="*/ 0 w 25751"/>
                    <a:gd name="T5" fmla="*/ 0 h 32229"/>
                    <a:gd name="T6" fmla="*/ 0 60000 65536"/>
                    <a:gd name="T7" fmla="*/ 0 60000 65536"/>
                    <a:gd name="T8" fmla="*/ 0 60000 65536"/>
                    <a:gd name="T9" fmla="*/ 0 w 25751"/>
                    <a:gd name="T10" fmla="*/ 0 h 32229"/>
                    <a:gd name="T11" fmla="*/ 25751 w 25751"/>
                    <a:gd name="T12" fmla="*/ 32229 h 32229"/>
                  </a:gdLst>
                  <a:ahLst/>
                  <a:cxnLst>
                    <a:cxn ang="T6">
                      <a:pos x="T0" y="T1"/>
                    </a:cxn>
                    <a:cxn ang="T7">
                      <a:pos x="T2" y="T3"/>
                    </a:cxn>
                    <a:cxn ang="T8">
                      <a:pos x="T4" y="T5"/>
                    </a:cxn>
                  </a:cxnLst>
                  <a:rect l="T9" t="T10" r="T11" b="T12"/>
                  <a:pathLst>
                    <a:path w="25751" h="32229" fill="none" extrusionOk="0">
                      <a:moveTo>
                        <a:pt x="-1" y="402"/>
                      </a:moveTo>
                      <a:cubicBezTo>
                        <a:pt x="1367" y="134"/>
                        <a:pt x="2757" y="-1"/>
                        <a:pt x="4151" y="0"/>
                      </a:cubicBezTo>
                      <a:cubicBezTo>
                        <a:pt x="16080" y="0"/>
                        <a:pt x="25751" y="9670"/>
                        <a:pt x="25751" y="21600"/>
                      </a:cubicBezTo>
                      <a:cubicBezTo>
                        <a:pt x="25751" y="25324"/>
                        <a:pt x="24787" y="28986"/>
                        <a:pt x="22954" y="32228"/>
                      </a:cubicBezTo>
                    </a:path>
                    <a:path w="25751" h="32229" stroke="0" extrusionOk="0">
                      <a:moveTo>
                        <a:pt x="-1" y="402"/>
                      </a:moveTo>
                      <a:cubicBezTo>
                        <a:pt x="1367" y="134"/>
                        <a:pt x="2757" y="-1"/>
                        <a:pt x="4151" y="0"/>
                      </a:cubicBezTo>
                      <a:cubicBezTo>
                        <a:pt x="16080" y="0"/>
                        <a:pt x="25751" y="9670"/>
                        <a:pt x="25751" y="21600"/>
                      </a:cubicBezTo>
                      <a:cubicBezTo>
                        <a:pt x="25751" y="25324"/>
                        <a:pt x="24787" y="28986"/>
                        <a:pt x="22954" y="32228"/>
                      </a:cubicBezTo>
                      <a:lnTo>
                        <a:pt x="4151" y="2160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79" name="Arc 119"/>
                <p:cNvSpPr>
                  <a:spLocks/>
                </p:cNvSpPr>
                <p:nvPr/>
              </p:nvSpPr>
              <p:spPr bwMode="auto">
                <a:xfrm>
                  <a:off x="2180" y="2594"/>
                  <a:ext cx="130" cy="126"/>
                </a:xfrm>
                <a:custGeom>
                  <a:avLst/>
                  <a:gdLst>
                    <a:gd name="T0" fmla="*/ 0 w 21600"/>
                    <a:gd name="T1" fmla="*/ 0 h 29596"/>
                    <a:gd name="T2" fmla="*/ 0 w 21600"/>
                    <a:gd name="T3" fmla="*/ 0 h 29596"/>
                    <a:gd name="T4" fmla="*/ 0 w 21600"/>
                    <a:gd name="T5" fmla="*/ 0 h 29596"/>
                    <a:gd name="T6" fmla="*/ 0 60000 65536"/>
                    <a:gd name="T7" fmla="*/ 0 60000 65536"/>
                    <a:gd name="T8" fmla="*/ 0 60000 65536"/>
                    <a:gd name="T9" fmla="*/ 0 w 21600"/>
                    <a:gd name="T10" fmla="*/ 0 h 29596"/>
                    <a:gd name="T11" fmla="*/ 21600 w 21600"/>
                    <a:gd name="T12" fmla="*/ 29596 h 29596"/>
                  </a:gdLst>
                  <a:ahLst/>
                  <a:cxnLst>
                    <a:cxn ang="T6">
                      <a:pos x="T0" y="T1"/>
                    </a:cxn>
                    <a:cxn ang="T7">
                      <a:pos x="T2" y="T3"/>
                    </a:cxn>
                    <a:cxn ang="T8">
                      <a:pos x="T4" y="T5"/>
                    </a:cxn>
                  </a:cxnLst>
                  <a:rect l="T9" t="T10" r="T11" b="T12"/>
                  <a:pathLst>
                    <a:path w="21600" h="29596" fill="none" extrusionOk="0">
                      <a:moveTo>
                        <a:pt x="13454" y="-1"/>
                      </a:moveTo>
                      <a:cubicBezTo>
                        <a:pt x="18601" y="4097"/>
                        <a:pt x="21600" y="10318"/>
                        <a:pt x="21600" y="16898"/>
                      </a:cubicBezTo>
                      <a:cubicBezTo>
                        <a:pt x="21600" y="21460"/>
                        <a:pt x="20155" y="25905"/>
                        <a:pt x="17473" y="29596"/>
                      </a:cubicBezTo>
                    </a:path>
                    <a:path w="21600" h="29596" stroke="0" extrusionOk="0">
                      <a:moveTo>
                        <a:pt x="13454" y="-1"/>
                      </a:moveTo>
                      <a:cubicBezTo>
                        <a:pt x="18601" y="4097"/>
                        <a:pt x="21600" y="10318"/>
                        <a:pt x="21600" y="16898"/>
                      </a:cubicBezTo>
                      <a:cubicBezTo>
                        <a:pt x="21600" y="21460"/>
                        <a:pt x="20155" y="25905"/>
                        <a:pt x="17473" y="29596"/>
                      </a:cubicBezTo>
                      <a:lnTo>
                        <a:pt x="0" y="16898"/>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0" name="Arc 120"/>
                <p:cNvSpPr>
                  <a:spLocks/>
                </p:cNvSpPr>
                <p:nvPr/>
              </p:nvSpPr>
              <p:spPr bwMode="auto">
                <a:xfrm>
                  <a:off x="2180" y="2594"/>
                  <a:ext cx="130" cy="126"/>
                </a:xfrm>
                <a:custGeom>
                  <a:avLst/>
                  <a:gdLst>
                    <a:gd name="T0" fmla="*/ 0 w 21600"/>
                    <a:gd name="T1" fmla="*/ 0 h 29596"/>
                    <a:gd name="T2" fmla="*/ 0 w 21600"/>
                    <a:gd name="T3" fmla="*/ 0 h 29596"/>
                    <a:gd name="T4" fmla="*/ 0 w 21600"/>
                    <a:gd name="T5" fmla="*/ 0 h 29596"/>
                    <a:gd name="T6" fmla="*/ 0 60000 65536"/>
                    <a:gd name="T7" fmla="*/ 0 60000 65536"/>
                    <a:gd name="T8" fmla="*/ 0 60000 65536"/>
                    <a:gd name="T9" fmla="*/ 0 w 21600"/>
                    <a:gd name="T10" fmla="*/ 0 h 29596"/>
                    <a:gd name="T11" fmla="*/ 21600 w 21600"/>
                    <a:gd name="T12" fmla="*/ 29596 h 29596"/>
                  </a:gdLst>
                  <a:ahLst/>
                  <a:cxnLst>
                    <a:cxn ang="T6">
                      <a:pos x="T0" y="T1"/>
                    </a:cxn>
                    <a:cxn ang="T7">
                      <a:pos x="T2" y="T3"/>
                    </a:cxn>
                    <a:cxn ang="T8">
                      <a:pos x="T4" y="T5"/>
                    </a:cxn>
                  </a:cxnLst>
                  <a:rect l="T9" t="T10" r="T11" b="T12"/>
                  <a:pathLst>
                    <a:path w="21600" h="29596" fill="none" extrusionOk="0">
                      <a:moveTo>
                        <a:pt x="13454" y="-1"/>
                      </a:moveTo>
                      <a:cubicBezTo>
                        <a:pt x="18601" y="4097"/>
                        <a:pt x="21600" y="10318"/>
                        <a:pt x="21600" y="16898"/>
                      </a:cubicBezTo>
                      <a:cubicBezTo>
                        <a:pt x="21600" y="21460"/>
                        <a:pt x="20155" y="25905"/>
                        <a:pt x="17473" y="29596"/>
                      </a:cubicBezTo>
                    </a:path>
                    <a:path w="21600" h="29596" stroke="0" extrusionOk="0">
                      <a:moveTo>
                        <a:pt x="13454" y="-1"/>
                      </a:moveTo>
                      <a:cubicBezTo>
                        <a:pt x="18601" y="4097"/>
                        <a:pt x="21600" y="10318"/>
                        <a:pt x="21600" y="16898"/>
                      </a:cubicBezTo>
                      <a:cubicBezTo>
                        <a:pt x="21600" y="21460"/>
                        <a:pt x="20155" y="25905"/>
                        <a:pt x="17473" y="29596"/>
                      </a:cubicBezTo>
                      <a:lnTo>
                        <a:pt x="0" y="16898"/>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81" name="Arc 121"/>
                <p:cNvSpPr>
                  <a:spLocks/>
                </p:cNvSpPr>
                <p:nvPr/>
              </p:nvSpPr>
              <p:spPr bwMode="auto">
                <a:xfrm>
                  <a:off x="2137" y="2714"/>
                  <a:ext cx="153" cy="183"/>
                </a:xfrm>
                <a:custGeom>
                  <a:avLst/>
                  <a:gdLst>
                    <a:gd name="T0" fmla="*/ 0 w 28770"/>
                    <a:gd name="T1" fmla="*/ 0 h 28280"/>
                    <a:gd name="T2" fmla="*/ 0 w 28770"/>
                    <a:gd name="T3" fmla="*/ 0 h 28280"/>
                    <a:gd name="T4" fmla="*/ 0 w 28770"/>
                    <a:gd name="T5" fmla="*/ 0 h 28280"/>
                    <a:gd name="T6" fmla="*/ 0 60000 65536"/>
                    <a:gd name="T7" fmla="*/ 0 60000 65536"/>
                    <a:gd name="T8" fmla="*/ 0 60000 65536"/>
                    <a:gd name="T9" fmla="*/ 0 w 28770"/>
                    <a:gd name="T10" fmla="*/ 0 h 28280"/>
                    <a:gd name="T11" fmla="*/ 28770 w 28770"/>
                    <a:gd name="T12" fmla="*/ 28280 h 28280"/>
                  </a:gdLst>
                  <a:ahLst/>
                  <a:cxnLst>
                    <a:cxn ang="T6">
                      <a:pos x="T0" y="T1"/>
                    </a:cxn>
                    <a:cxn ang="T7">
                      <a:pos x="T2" y="T3"/>
                    </a:cxn>
                    <a:cxn ang="T8">
                      <a:pos x="T4" y="T5"/>
                    </a:cxn>
                  </a:cxnLst>
                  <a:rect l="T9" t="T10" r="T11" b="T12"/>
                  <a:pathLst>
                    <a:path w="28770" h="28280" fill="none" extrusionOk="0">
                      <a:moveTo>
                        <a:pt x="27711" y="-1"/>
                      </a:moveTo>
                      <a:cubicBezTo>
                        <a:pt x="28412" y="2157"/>
                        <a:pt x="28770" y="4411"/>
                        <a:pt x="28770" y="6680"/>
                      </a:cubicBezTo>
                      <a:cubicBezTo>
                        <a:pt x="28770" y="18609"/>
                        <a:pt x="19099" y="28280"/>
                        <a:pt x="7170" y="28280"/>
                      </a:cubicBezTo>
                      <a:cubicBezTo>
                        <a:pt x="4727" y="28280"/>
                        <a:pt x="2303" y="27865"/>
                        <a:pt x="-1" y="27055"/>
                      </a:cubicBezTo>
                    </a:path>
                    <a:path w="28770" h="28280" stroke="0" extrusionOk="0">
                      <a:moveTo>
                        <a:pt x="27711" y="-1"/>
                      </a:moveTo>
                      <a:cubicBezTo>
                        <a:pt x="28412" y="2157"/>
                        <a:pt x="28770" y="4411"/>
                        <a:pt x="28770" y="6680"/>
                      </a:cubicBezTo>
                      <a:cubicBezTo>
                        <a:pt x="28770" y="18609"/>
                        <a:pt x="19099" y="28280"/>
                        <a:pt x="7170" y="28280"/>
                      </a:cubicBezTo>
                      <a:cubicBezTo>
                        <a:pt x="4727" y="28280"/>
                        <a:pt x="2303" y="27865"/>
                        <a:pt x="-1" y="27055"/>
                      </a:cubicBezTo>
                      <a:lnTo>
                        <a:pt x="7170" y="668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2" name="Arc 122"/>
                <p:cNvSpPr>
                  <a:spLocks/>
                </p:cNvSpPr>
                <p:nvPr/>
              </p:nvSpPr>
              <p:spPr bwMode="auto">
                <a:xfrm>
                  <a:off x="2137" y="2714"/>
                  <a:ext cx="153" cy="183"/>
                </a:xfrm>
                <a:custGeom>
                  <a:avLst/>
                  <a:gdLst>
                    <a:gd name="T0" fmla="*/ 0 w 28770"/>
                    <a:gd name="T1" fmla="*/ 0 h 28280"/>
                    <a:gd name="T2" fmla="*/ 0 w 28770"/>
                    <a:gd name="T3" fmla="*/ 0 h 28280"/>
                    <a:gd name="T4" fmla="*/ 0 w 28770"/>
                    <a:gd name="T5" fmla="*/ 0 h 28280"/>
                    <a:gd name="T6" fmla="*/ 0 60000 65536"/>
                    <a:gd name="T7" fmla="*/ 0 60000 65536"/>
                    <a:gd name="T8" fmla="*/ 0 60000 65536"/>
                    <a:gd name="T9" fmla="*/ 0 w 28770"/>
                    <a:gd name="T10" fmla="*/ 0 h 28280"/>
                    <a:gd name="T11" fmla="*/ 28770 w 28770"/>
                    <a:gd name="T12" fmla="*/ 28280 h 28280"/>
                  </a:gdLst>
                  <a:ahLst/>
                  <a:cxnLst>
                    <a:cxn ang="T6">
                      <a:pos x="T0" y="T1"/>
                    </a:cxn>
                    <a:cxn ang="T7">
                      <a:pos x="T2" y="T3"/>
                    </a:cxn>
                    <a:cxn ang="T8">
                      <a:pos x="T4" y="T5"/>
                    </a:cxn>
                  </a:cxnLst>
                  <a:rect l="T9" t="T10" r="T11" b="T12"/>
                  <a:pathLst>
                    <a:path w="28770" h="28280" fill="none" extrusionOk="0">
                      <a:moveTo>
                        <a:pt x="27711" y="-1"/>
                      </a:moveTo>
                      <a:cubicBezTo>
                        <a:pt x="28412" y="2157"/>
                        <a:pt x="28770" y="4411"/>
                        <a:pt x="28770" y="6680"/>
                      </a:cubicBezTo>
                      <a:cubicBezTo>
                        <a:pt x="28770" y="18609"/>
                        <a:pt x="19099" y="28280"/>
                        <a:pt x="7170" y="28280"/>
                      </a:cubicBezTo>
                      <a:cubicBezTo>
                        <a:pt x="4727" y="28280"/>
                        <a:pt x="2303" y="27865"/>
                        <a:pt x="-1" y="27055"/>
                      </a:cubicBezTo>
                    </a:path>
                    <a:path w="28770" h="28280" stroke="0" extrusionOk="0">
                      <a:moveTo>
                        <a:pt x="27711" y="-1"/>
                      </a:moveTo>
                      <a:cubicBezTo>
                        <a:pt x="28412" y="2157"/>
                        <a:pt x="28770" y="4411"/>
                        <a:pt x="28770" y="6680"/>
                      </a:cubicBezTo>
                      <a:cubicBezTo>
                        <a:pt x="28770" y="18609"/>
                        <a:pt x="19099" y="28280"/>
                        <a:pt x="7170" y="28280"/>
                      </a:cubicBezTo>
                      <a:cubicBezTo>
                        <a:pt x="4727" y="28280"/>
                        <a:pt x="2303" y="27865"/>
                        <a:pt x="-1" y="27055"/>
                      </a:cubicBezTo>
                      <a:lnTo>
                        <a:pt x="7170" y="668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83" name="Arc 123"/>
                <p:cNvSpPr>
                  <a:spLocks/>
                </p:cNvSpPr>
                <p:nvPr/>
              </p:nvSpPr>
              <p:spPr bwMode="auto">
                <a:xfrm>
                  <a:off x="1611" y="2592"/>
                  <a:ext cx="83" cy="172"/>
                </a:xfrm>
                <a:custGeom>
                  <a:avLst/>
                  <a:gdLst>
                    <a:gd name="T0" fmla="*/ 0 w 21600"/>
                    <a:gd name="T1" fmla="*/ 0 h 41163"/>
                    <a:gd name="T2" fmla="*/ 0 w 21600"/>
                    <a:gd name="T3" fmla="*/ 0 h 41163"/>
                    <a:gd name="T4" fmla="*/ 0 w 21600"/>
                    <a:gd name="T5" fmla="*/ 0 h 41163"/>
                    <a:gd name="T6" fmla="*/ 0 60000 65536"/>
                    <a:gd name="T7" fmla="*/ 0 60000 65536"/>
                    <a:gd name="T8" fmla="*/ 0 60000 65536"/>
                    <a:gd name="T9" fmla="*/ 0 w 21600"/>
                    <a:gd name="T10" fmla="*/ 0 h 41163"/>
                    <a:gd name="T11" fmla="*/ 21600 w 21600"/>
                    <a:gd name="T12" fmla="*/ 41163 h 41163"/>
                  </a:gdLst>
                  <a:ahLst/>
                  <a:cxnLst>
                    <a:cxn ang="T6">
                      <a:pos x="T0" y="T1"/>
                    </a:cxn>
                    <a:cxn ang="T7">
                      <a:pos x="T2" y="T3"/>
                    </a:cxn>
                    <a:cxn ang="T8">
                      <a:pos x="T4" y="T5"/>
                    </a:cxn>
                  </a:cxnLst>
                  <a:rect l="T9" t="T10" r="T11" b="T12"/>
                  <a:pathLst>
                    <a:path w="21600" h="41163" fill="none" extrusionOk="0">
                      <a:moveTo>
                        <a:pt x="12527" y="41163"/>
                      </a:moveTo>
                      <a:cubicBezTo>
                        <a:pt x="4889" y="37628"/>
                        <a:pt x="0" y="29977"/>
                        <a:pt x="0" y="21561"/>
                      </a:cubicBezTo>
                      <a:cubicBezTo>
                        <a:pt x="-1" y="10136"/>
                        <a:pt x="8896" y="687"/>
                        <a:pt x="20301" y="0"/>
                      </a:cubicBezTo>
                    </a:path>
                    <a:path w="21600" h="41163" stroke="0" extrusionOk="0">
                      <a:moveTo>
                        <a:pt x="12527" y="41163"/>
                      </a:moveTo>
                      <a:cubicBezTo>
                        <a:pt x="4889" y="37628"/>
                        <a:pt x="0" y="29977"/>
                        <a:pt x="0" y="21561"/>
                      </a:cubicBezTo>
                      <a:cubicBezTo>
                        <a:pt x="-1" y="10136"/>
                        <a:pt x="8896" y="687"/>
                        <a:pt x="20301" y="0"/>
                      </a:cubicBezTo>
                      <a:lnTo>
                        <a:pt x="21600" y="21561"/>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4" name="Arc 124"/>
                <p:cNvSpPr>
                  <a:spLocks/>
                </p:cNvSpPr>
                <p:nvPr/>
              </p:nvSpPr>
              <p:spPr bwMode="auto">
                <a:xfrm>
                  <a:off x="1611" y="2592"/>
                  <a:ext cx="83" cy="172"/>
                </a:xfrm>
                <a:custGeom>
                  <a:avLst/>
                  <a:gdLst>
                    <a:gd name="T0" fmla="*/ 0 w 21600"/>
                    <a:gd name="T1" fmla="*/ 0 h 41163"/>
                    <a:gd name="T2" fmla="*/ 0 w 21600"/>
                    <a:gd name="T3" fmla="*/ 0 h 41163"/>
                    <a:gd name="T4" fmla="*/ 0 w 21600"/>
                    <a:gd name="T5" fmla="*/ 0 h 41163"/>
                    <a:gd name="T6" fmla="*/ 0 60000 65536"/>
                    <a:gd name="T7" fmla="*/ 0 60000 65536"/>
                    <a:gd name="T8" fmla="*/ 0 60000 65536"/>
                    <a:gd name="T9" fmla="*/ 0 w 21600"/>
                    <a:gd name="T10" fmla="*/ 0 h 41163"/>
                    <a:gd name="T11" fmla="*/ 21600 w 21600"/>
                    <a:gd name="T12" fmla="*/ 41163 h 41163"/>
                  </a:gdLst>
                  <a:ahLst/>
                  <a:cxnLst>
                    <a:cxn ang="T6">
                      <a:pos x="T0" y="T1"/>
                    </a:cxn>
                    <a:cxn ang="T7">
                      <a:pos x="T2" y="T3"/>
                    </a:cxn>
                    <a:cxn ang="T8">
                      <a:pos x="T4" y="T5"/>
                    </a:cxn>
                  </a:cxnLst>
                  <a:rect l="T9" t="T10" r="T11" b="T12"/>
                  <a:pathLst>
                    <a:path w="21600" h="41163" fill="none" extrusionOk="0">
                      <a:moveTo>
                        <a:pt x="12527" y="41163"/>
                      </a:moveTo>
                      <a:cubicBezTo>
                        <a:pt x="4889" y="37628"/>
                        <a:pt x="0" y="29977"/>
                        <a:pt x="0" y="21561"/>
                      </a:cubicBezTo>
                      <a:cubicBezTo>
                        <a:pt x="-1" y="10136"/>
                        <a:pt x="8896" y="687"/>
                        <a:pt x="20301" y="0"/>
                      </a:cubicBezTo>
                    </a:path>
                    <a:path w="21600" h="41163" stroke="0" extrusionOk="0">
                      <a:moveTo>
                        <a:pt x="12527" y="41163"/>
                      </a:moveTo>
                      <a:cubicBezTo>
                        <a:pt x="4889" y="37628"/>
                        <a:pt x="0" y="29977"/>
                        <a:pt x="0" y="21561"/>
                      </a:cubicBezTo>
                      <a:cubicBezTo>
                        <a:pt x="-1" y="10136"/>
                        <a:pt x="8896" y="687"/>
                        <a:pt x="20301" y="0"/>
                      </a:cubicBezTo>
                      <a:lnTo>
                        <a:pt x="21600" y="21561"/>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85" name="Arc 125"/>
                <p:cNvSpPr>
                  <a:spLocks/>
                </p:cNvSpPr>
                <p:nvPr/>
              </p:nvSpPr>
              <p:spPr bwMode="auto">
                <a:xfrm>
                  <a:off x="1832" y="2825"/>
                  <a:ext cx="314" cy="105"/>
                </a:xfrm>
                <a:custGeom>
                  <a:avLst/>
                  <a:gdLst>
                    <a:gd name="T0" fmla="*/ 0 w 39151"/>
                    <a:gd name="T1" fmla="*/ 0 h 21600"/>
                    <a:gd name="T2" fmla="*/ 0 w 39151"/>
                    <a:gd name="T3" fmla="*/ 0 h 21600"/>
                    <a:gd name="T4" fmla="*/ 0 w 39151"/>
                    <a:gd name="T5" fmla="*/ 0 h 21600"/>
                    <a:gd name="T6" fmla="*/ 0 60000 65536"/>
                    <a:gd name="T7" fmla="*/ 0 60000 65536"/>
                    <a:gd name="T8" fmla="*/ 0 60000 65536"/>
                    <a:gd name="T9" fmla="*/ 0 w 39151"/>
                    <a:gd name="T10" fmla="*/ 0 h 21600"/>
                    <a:gd name="T11" fmla="*/ 39151 w 39151"/>
                    <a:gd name="T12" fmla="*/ 21600 h 21600"/>
                  </a:gdLst>
                  <a:ahLst/>
                  <a:cxnLst>
                    <a:cxn ang="T6">
                      <a:pos x="T0" y="T1"/>
                    </a:cxn>
                    <a:cxn ang="T7">
                      <a:pos x="T2" y="T3"/>
                    </a:cxn>
                    <a:cxn ang="T8">
                      <a:pos x="T4" y="T5"/>
                    </a:cxn>
                  </a:cxnLst>
                  <a:rect l="T9" t="T10" r="T11" b="T12"/>
                  <a:pathLst>
                    <a:path w="39151" h="21600" fill="none" extrusionOk="0">
                      <a:moveTo>
                        <a:pt x="39150" y="11967"/>
                      </a:moveTo>
                      <a:cubicBezTo>
                        <a:pt x="35145" y="17984"/>
                        <a:pt x="28396" y="21599"/>
                        <a:pt x="21169" y="21600"/>
                      </a:cubicBezTo>
                      <a:cubicBezTo>
                        <a:pt x="10895" y="21600"/>
                        <a:pt x="2043" y="14364"/>
                        <a:pt x="0" y="4295"/>
                      </a:cubicBezTo>
                    </a:path>
                    <a:path w="39151" h="21600" stroke="0" extrusionOk="0">
                      <a:moveTo>
                        <a:pt x="39150" y="11967"/>
                      </a:moveTo>
                      <a:cubicBezTo>
                        <a:pt x="35145" y="17984"/>
                        <a:pt x="28396" y="21599"/>
                        <a:pt x="21169" y="21600"/>
                      </a:cubicBezTo>
                      <a:cubicBezTo>
                        <a:pt x="10895" y="21600"/>
                        <a:pt x="2043" y="14364"/>
                        <a:pt x="0" y="4295"/>
                      </a:cubicBezTo>
                      <a:lnTo>
                        <a:pt x="21169" y="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6" name="Arc 126"/>
                <p:cNvSpPr>
                  <a:spLocks/>
                </p:cNvSpPr>
                <p:nvPr/>
              </p:nvSpPr>
              <p:spPr bwMode="auto">
                <a:xfrm>
                  <a:off x="1832" y="2825"/>
                  <a:ext cx="314" cy="105"/>
                </a:xfrm>
                <a:custGeom>
                  <a:avLst/>
                  <a:gdLst>
                    <a:gd name="T0" fmla="*/ 0 w 39151"/>
                    <a:gd name="T1" fmla="*/ 0 h 21600"/>
                    <a:gd name="T2" fmla="*/ 0 w 39151"/>
                    <a:gd name="T3" fmla="*/ 0 h 21600"/>
                    <a:gd name="T4" fmla="*/ 0 w 39151"/>
                    <a:gd name="T5" fmla="*/ 0 h 21600"/>
                    <a:gd name="T6" fmla="*/ 0 60000 65536"/>
                    <a:gd name="T7" fmla="*/ 0 60000 65536"/>
                    <a:gd name="T8" fmla="*/ 0 60000 65536"/>
                    <a:gd name="T9" fmla="*/ 0 w 39151"/>
                    <a:gd name="T10" fmla="*/ 0 h 21600"/>
                    <a:gd name="T11" fmla="*/ 39151 w 39151"/>
                    <a:gd name="T12" fmla="*/ 21600 h 21600"/>
                  </a:gdLst>
                  <a:ahLst/>
                  <a:cxnLst>
                    <a:cxn ang="T6">
                      <a:pos x="T0" y="T1"/>
                    </a:cxn>
                    <a:cxn ang="T7">
                      <a:pos x="T2" y="T3"/>
                    </a:cxn>
                    <a:cxn ang="T8">
                      <a:pos x="T4" y="T5"/>
                    </a:cxn>
                  </a:cxnLst>
                  <a:rect l="T9" t="T10" r="T11" b="T12"/>
                  <a:pathLst>
                    <a:path w="39151" h="21600" fill="none" extrusionOk="0">
                      <a:moveTo>
                        <a:pt x="39150" y="11967"/>
                      </a:moveTo>
                      <a:cubicBezTo>
                        <a:pt x="35145" y="17984"/>
                        <a:pt x="28396" y="21599"/>
                        <a:pt x="21169" y="21600"/>
                      </a:cubicBezTo>
                      <a:cubicBezTo>
                        <a:pt x="10895" y="21600"/>
                        <a:pt x="2043" y="14364"/>
                        <a:pt x="0" y="4295"/>
                      </a:cubicBezTo>
                    </a:path>
                    <a:path w="39151" h="21600" stroke="0" extrusionOk="0">
                      <a:moveTo>
                        <a:pt x="39150" y="11967"/>
                      </a:moveTo>
                      <a:cubicBezTo>
                        <a:pt x="35145" y="17984"/>
                        <a:pt x="28396" y="21599"/>
                        <a:pt x="21169" y="21600"/>
                      </a:cubicBezTo>
                      <a:cubicBezTo>
                        <a:pt x="10895" y="21600"/>
                        <a:pt x="2043" y="14364"/>
                        <a:pt x="0" y="4295"/>
                      </a:cubicBezTo>
                      <a:lnTo>
                        <a:pt x="21169" y="0"/>
                      </a:lnTo>
                      <a:close/>
                    </a:path>
                  </a:pathLst>
                </a:custGeom>
                <a:solidFill>
                  <a:srgbClr val="A1F4F9"/>
                </a:solidFill>
                <a:ln w="12700" cap="rnd">
                  <a:solidFill>
                    <a:srgbClr val="6C8F93"/>
                  </a:solidFill>
                  <a:round/>
                  <a:headEnd/>
                  <a:tailEnd/>
                </a:ln>
              </p:spPr>
              <p:txBody>
                <a:bodyPr wrap="none" anchor="ctr"/>
                <a:lstStyle/>
                <a:p>
                  <a:endParaRPr lang="en-US" sz="2400"/>
                </a:p>
              </p:txBody>
            </p:sp>
          </p:grpSp>
        </p:grpSp>
        <p:grpSp>
          <p:nvGrpSpPr>
            <p:cNvPr id="9" name="Group 127"/>
            <p:cNvGrpSpPr>
              <a:grpSpLocks/>
            </p:cNvGrpSpPr>
            <p:nvPr/>
          </p:nvGrpSpPr>
          <p:grpSpPr bwMode="auto">
            <a:xfrm>
              <a:off x="3030" y="1537"/>
              <a:ext cx="1428" cy="1804"/>
              <a:chOff x="4024" y="1761"/>
              <a:chExt cx="752" cy="562"/>
            </a:xfrm>
          </p:grpSpPr>
          <p:grpSp>
            <p:nvGrpSpPr>
              <p:cNvPr id="42" name="Group 128"/>
              <p:cNvGrpSpPr>
                <a:grpSpLocks/>
              </p:cNvGrpSpPr>
              <p:nvPr/>
            </p:nvGrpSpPr>
            <p:grpSpPr bwMode="auto">
              <a:xfrm>
                <a:off x="4024" y="1761"/>
                <a:ext cx="749" cy="556"/>
                <a:chOff x="4024" y="1761"/>
                <a:chExt cx="749" cy="556"/>
              </a:xfrm>
            </p:grpSpPr>
            <p:sp>
              <p:nvSpPr>
                <p:cNvPr id="60" name="Oval 129"/>
                <p:cNvSpPr>
                  <a:spLocks noChangeArrowheads="1"/>
                </p:cNvSpPr>
                <p:nvPr/>
              </p:nvSpPr>
              <p:spPr bwMode="auto">
                <a:xfrm>
                  <a:off x="4280" y="1761"/>
                  <a:ext cx="326" cy="22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1" name="Oval 130"/>
                <p:cNvSpPr>
                  <a:spLocks noChangeArrowheads="1"/>
                </p:cNvSpPr>
                <p:nvPr/>
              </p:nvSpPr>
              <p:spPr bwMode="auto">
                <a:xfrm>
                  <a:off x="4100" y="1821"/>
                  <a:ext cx="251" cy="23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2" name="Oval 131"/>
                <p:cNvSpPr>
                  <a:spLocks noChangeArrowheads="1"/>
                </p:cNvSpPr>
                <p:nvPr/>
              </p:nvSpPr>
              <p:spPr bwMode="auto">
                <a:xfrm>
                  <a:off x="4024" y="1959"/>
                  <a:ext cx="169" cy="18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3" name="Oval 132"/>
                <p:cNvSpPr>
                  <a:spLocks noChangeArrowheads="1"/>
                </p:cNvSpPr>
                <p:nvPr/>
              </p:nvSpPr>
              <p:spPr bwMode="auto">
                <a:xfrm>
                  <a:off x="4075" y="2041"/>
                  <a:ext cx="254" cy="20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4" name="Oval 133"/>
                <p:cNvSpPr>
                  <a:spLocks noChangeArrowheads="1"/>
                </p:cNvSpPr>
                <p:nvPr/>
              </p:nvSpPr>
              <p:spPr bwMode="auto">
                <a:xfrm>
                  <a:off x="4254" y="2076"/>
                  <a:ext cx="380" cy="24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5" name="Oval 134"/>
                <p:cNvSpPr>
                  <a:spLocks noChangeArrowheads="1"/>
                </p:cNvSpPr>
                <p:nvPr/>
              </p:nvSpPr>
              <p:spPr bwMode="auto">
                <a:xfrm>
                  <a:off x="4496" y="1828"/>
                  <a:ext cx="243" cy="1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6" name="Oval 135"/>
                <p:cNvSpPr>
                  <a:spLocks noChangeArrowheads="1"/>
                </p:cNvSpPr>
                <p:nvPr/>
              </p:nvSpPr>
              <p:spPr bwMode="auto">
                <a:xfrm>
                  <a:off x="4532" y="1945"/>
                  <a:ext cx="241" cy="1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7" name="Oval 136"/>
                <p:cNvSpPr>
                  <a:spLocks noChangeArrowheads="1"/>
                </p:cNvSpPr>
                <p:nvPr/>
              </p:nvSpPr>
              <p:spPr bwMode="auto">
                <a:xfrm>
                  <a:off x="4509" y="1982"/>
                  <a:ext cx="240" cy="29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8" name="Oval 137"/>
                <p:cNvSpPr>
                  <a:spLocks noChangeArrowheads="1"/>
                </p:cNvSpPr>
                <p:nvPr/>
              </p:nvSpPr>
              <p:spPr bwMode="auto">
                <a:xfrm>
                  <a:off x="4160" y="1894"/>
                  <a:ext cx="485" cy="29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grpSp>
          <p:grpSp>
            <p:nvGrpSpPr>
              <p:cNvPr id="43" name="Group 138"/>
              <p:cNvGrpSpPr>
                <a:grpSpLocks/>
              </p:cNvGrpSpPr>
              <p:nvPr/>
            </p:nvGrpSpPr>
            <p:grpSpPr bwMode="auto">
              <a:xfrm>
                <a:off x="4026" y="1763"/>
                <a:ext cx="750" cy="560"/>
                <a:chOff x="4026" y="1763"/>
                <a:chExt cx="750" cy="560"/>
              </a:xfrm>
            </p:grpSpPr>
            <p:sp>
              <p:nvSpPr>
                <p:cNvPr id="44" name="Arc 139"/>
                <p:cNvSpPr>
                  <a:spLocks/>
                </p:cNvSpPr>
                <p:nvPr/>
              </p:nvSpPr>
              <p:spPr bwMode="auto">
                <a:xfrm>
                  <a:off x="4291" y="1763"/>
                  <a:ext cx="308" cy="116"/>
                </a:xfrm>
                <a:custGeom>
                  <a:avLst/>
                  <a:gdLst>
                    <a:gd name="T0" fmla="*/ 0 w 40449"/>
                    <a:gd name="T1" fmla="*/ 0 h 21600"/>
                    <a:gd name="T2" fmla="*/ 0 w 40449"/>
                    <a:gd name="T3" fmla="*/ 0 h 21600"/>
                    <a:gd name="T4" fmla="*/ 0 w 40449"/>
                    <a:gd name="T5" fmla="*/ 0 h 21600"/>
                    <a:gd name="T6" fmla="*/ 0 60000 65536"/>
                    <a:gd name="T7" fmla="*/ 0 60000 65536"/>
                    <a:gd name="T8" fmla="*/ 0 60000 65536"/>
                    <a:gd name="T9" fmla="*/ 0 w 40449"/>
                    <a:gd name="T10" fmla="*/ 0 h 21600"/>
                    <a:gd name="T11" fmla="*/ 40449 w 40449"/>
                    <a:gd name="T12" fmla="*/ 21600 h 21600"/>
                  </a:gdLst>
                  <a:ahLst/>
                  <a:cxnLst>
                    <a:cxn ang="T6">
                      <a:pos x="T0" y="T1"/>
                    </a:cxn>
                    <a:cxn ang="T7">
                      <a:pos x="T2" y="T3"/>
                    </a:cxn>
                    <a:cxn ang="T8">
                      <a:pos x="T4" y="T5"/>
                    </a:cxn>
                  </a:cxnLst>
                  <a:rect l="T9" t="T10" r="T11" b="T12"/>
                  <a:pathLst>
                    <a:path w="40449" h="21600" fill="none" extrusionOk="0">
                      <a:moveTo>
                        <a:pt x="-1" y="14752"/>
                      </a:moveTo>
                      <a:cubicBezTo>
                        <a:pt x="2945" y="5941"/>
                        <a:pt x="11195" y="-1"/>
                        <a:pt x="20486" y="0"/>
                      </a:cubicBezTo>
                      <a:cubicBezTo>
                        <a:pt x="29229" y="0"/>
                        <a:pt x="37109" y="5270"/>
                        <a:pt x="40448" y="13351"/>
                      </a:cubicBezTo>
                    </a:path>
                    <a:path w="40449" h="21600" stroke="0" extrusionOk="0">
                      <a:moveTo>
                        <a:pt x="-1" y="14752"/>
                      </a:moveTo>
                      <a:cubicBezTo>
                        <a:pt x="2945" y="5941"/>
                        <a:pt x="11195" y="-1"/>
                        <a:pt x="20486" y="0"/>
                      </a:cubicBezTo>
                      <a:cubicBezTo>
                        <a:pt x="29229" y="0"/>
                        <a:pt x="37109" y="5270"/>
                        <a:pt x="40448" y="13351"/>
                      </a:cubicBezTo>
                      <a:lnTo>
                        <a:pt x="20486"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5" name="Arc 140"/>
                <p:cNvSpPr>
                  <a:spLocks/>
                </p:cNvSpPr>
                <p:nvPr/>
              </p:nvSpPr>
              <p:spPr bwMode="auto">
                <a:xfrm>
                  <a:off x="4291" y="1763"/>
                  <a:ext cx="308" cy="116"/>
                </a:xfrm>
                <a:custGeom>
                  <a:avLst/>
                  <a:gdLst>
                    <a:gd name="T0" fmla="*/ 0 w 40449"/>
                    <a:gd name="T1" fmla="*/ 0 h 21600"/>
                    <a:gd name="T2" fmla="*/ 0 w 40449"/>
                    <a:gd name="T3" fmla="*/ 0 h 21600"/>
                    <a:gd name="T4" fmla="*/ 0 w 40449"/>
                    <a:gd name="T5" fmla="*/ 0 h 21600"/>
                    <a:gd name="T6" fmla="*/ 0 60000 65536"/>
                    <a:gd name="T7" fmla="*/ 0 60000 65536"/>
                    <a:gd name="T8" fmla="*/ 0 60000 65536"/>
                    <a:gd name="T9" fmla="*/ 0 w 40449"/>
                    <a:gd name="T10" fmla="*/ 0 h 21600"/>
                    <a:gd name="T11" fmla="*/ 40449 w 40449"/>
                    <a:gd name="T12" fmla="*/ 21600 h 21600"/>
                  </a:gdLst>
                  <a:ahLst/>
                  <a:cxnLst>
                    <a:cxn ang="T6">
                      <a:pos x="T0" y="T1"/>
                    </a:cxn>
                    <a:cxn ang="T7">
                      <a:pos x="T2" y="T3"/>
                    </a:cxn>
                    <a:cxn ang="T8">
                      <a:pos x="T4" y="T5"/>
                    </a:cxn>
                  </a:cxnLst>
                  <a:rect l="T9" t="T10" r="T11" b="T12"/>
                  <a:pathLst>
                    <a:path w="40449" h="21600" fill="none" extrusionOk="0">
                      <a:moveTo>
                        <a:pt x="-1" y="14752"/>
                      </a:moveTo>
                      <a:cubicBezTo>
                        <a:pt x="2945" y="5941"/>
                        <a:pt x="11195" y="-1"/>
                        <a:pt x="20486" y="0"/>
                      </a:cubicBezTo>
                      <a:cubicBezTo>
                        <a:pt x="29229" y="0"/>
                        <a:pt x="37109" y="5270"/>
                        <a:pt x="40448" y="13351"/>
                      </a:cubicBezTo>
                    </a:path>
                    <a:path w="40449" h="21600" stroke="0" extrusionOk="0">
                      <a:moveTo>
                        <a:pt x="-1" y="14752"/>
                      </a:moveTo>
                      <a:cubicBezTo>
                        <a:pt x="2945" y="5941"/>
                        <a:pt x="11195" y="-1"/>
                        <a:pt x="20486" y="0"/>
                      </a:cubicBezTo>
                      <a:cubicBezTo>
                        <a:pt x="29229" y="0"/>
                        <a:pt x="37109" y="5270"/>
                        <a:pt x="40448" y="13351"/>
                      </a:cubicBezTo>
                      <a:lnTo>
                        <a:pt x="20486" y="21600"/>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46" name="Arc 141"/>
                <p:cNvSpPr>
                  <a:spLocks/>
                </p:cNvSpPr>
                <p:nvPr/>
              </p:nvSpPr>
              <p:spPr bwMode="auto">
                <a:xfrm>
                  <a:off x="4101" y="1822"/>
                  <a:ext cx="191" cy="139"/>
                </a:xfrm>
                <a:custGeom>
                  <a:avLst/>
                  <a:gdLst>
                    <a:gd name="T0" fmla="*/ 0 w 32774"/>
                    <a:gd name="T1" fmla="*/ 0 h 25866"/>
                    <a:gd name="T2" fmla="*/ 0 w 32774"/>
                    <a:gd name="T3" fmla="*/ 0 h 25866"/>
                    <a:gd name="T4" fmla="*/ 0 w 32774"/>
                    <a:gd name="T5" fmla="*/ 0 h 25866"/>
                    <a:gd name="T6" fmla="*/ 0 60000 65536"/>
                    <a:gd name="T7" fmla="*/ 0 60000 65536"/>
                    <a:gd name="T8" fmla="*/ 0 60000 65536"/>
                    <a:gd name="T9" fmla="*/ 0 w 32774"/>
                    <a:gd name="T10" fmla="*/ 0 h 25866"/>
                    <a:gd name="T11" fmla="*/ 32774 w 32774"/>
                    <a:gd name="T12" fmla="*/ 25866 h 25866"/>
                  </a:gdLst>
                  <a:ahLst/>
                  <a:cxnLst>
                    <a:cxn ang="T6">
                      <a:pos x="T0" y="T1"/>
                    </a:cxn>
                    <a:cxn ang="T7">
                      <a:pos x="T2" y="T3"/>
                    </a:cxn>
                    <a:cxn ang="T8">
                      <a:pos x="T4" y="T5"/>
                    </a:cxn>
                  </a:cxnLst>
                  <a:rect l="T9" t="T10" r="T11" b="T12"/>
                  <a:pathLst>
                    <a:path w="32774" h="25866" fill="none" extrusionOk="0">
                      <a:moveTo>
                        <a:pt x="425" y="25865"/>
                      </a:moveTo>
                      <a:cubicBezTo>
                        <a:pt x="142" y="24461"/>
                        <a:pt x="0" y="23032"/>
                        <a:pt x="0" y="21600"/>
                      </a:cubicBezTo>
                      <a:cubicBezTo>
                        <a:pt x="0" y="9670"/>
                        <a:pt x="9670" y="0"/>
                        <a:pt x="21600" y="0"/>
                      </a:cubicBezTo>
                      <a:cubicBezTo>
                        <a:pt x="25539" y="-1"/>
                        <a:pt x="29403" y="1077"/>
                        <a:pt x="32774" y="3114"/>
                      </a:cubicBezTo>
                    </a:path>
                    <a:path w="32774" h="25866" stroke="0" extrusionOk="0">
                      <a:moveTo>
                        <a:pt x="425" y="25865"/>
                      </a:moveTo>
                      <a:cubicBezTo>
                        <a:pt x="142" y="24461"/>
                        <a:pt x="0" y="23032"/>
                        <a:pt x="0" y="21600"/>
                      </a:cubicBezTo>
                      <a:cubicBezTo>
                        <a:pt x="0" y="9670"/>
                        <a:pt x="9670" y="0"/>
                        <a:pt x="21600" y="0"/>
                      </a:cubicBezTo>
                      <a:cubicBezTo>
                        <a:pt x="25539" y="-1"/>
                        <a:pt x="29403" y="1077"/>
                        <a:pt x="32774" y="3114"/>
                      </a:cubicBezTo>
                      <a:lnTo>
                        <a:pt x="21600"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7" name="Arc 142"/>
                <p:cNvSpPr>
                  <a:spLocks/>
                </p:cNvSpPr>
                <p:nvPr/>
              </p:nvSpPr>
              <p:spPr bwMode="auto">
                <a:xfrm>
                  <a:off x="4101" y="1822"/>
                  <a:ext cx="191" cy="139"/>
                </a:xfrm>
                <a:custGeom>
                  <a:avLst/>
                  <a:gdLst>
                    <a:gd name="T0" fmla="*/ 0 w 32774"/>
                    <a:gd name="T1" fmla="*/ 0 h 25866"/>
                    <a:gd name="T2" fmla="*/ 0 w 32774"/>
                    <a:gd name="T3" fmla="*/ 0 h 25866"/>
                    <a:gd name="T4" fmla="*/ 0 w 32774"/>
                    <a:gd name="T5" fmla="*/ 0 h 25866"/>
                    <a:gd name="T6" fmla="*/ 0 60000 65536"/>
                    <a:gd name="T7" fmla="*/ 0 60000 65536"/>
                    <a:gd name="T8" fmla="*/ 0 60000 65536"/>
                    <a:gd name="T9" fmla="*/ 0 w 32774"/>
                    <a:gd name="T10" fmla="*/ 0 h 25866"/>
                    <a:gd name="T11" fmla="*/ 32774 w 32774"/>
                    <a:gd name="T12" fmla="*/ 25866 h 25866"/>
                  </a:gdLst>
                  <a:ahLst/>
                  <a:cxnLst>
                    <a:cxn ang="T6">
                      <a:pos x="T0" y="T1"/>
                    </a:cxn>
                    <a:cxn ang="T7">
                      <a:pos x="T2" y="T3"/>
                    </a:cxn>
                    <a:cxn ang="T8">
                      <a:pos x="T4" y="T5"/>
                    </a:cxn>
                  </a:cxnLst>
                  <a:rect l="T9" t="T10" r="T11" b="T12"/>
                  <a:pathLst>
                    <a:path w="32774" h="25866" fill="none" extrusionOk="0">
                      <a:moveTo>
                        <a:pt x="425" y="25865"/>
                      </a:moveTo>
                      <a:cubicBezTo>
                        <a:pt x="142" y="24461"/>
                        <a:pt x="0" y="23032"/>
                        <a:pt x="0" y="21600"/>
                      </a:cubicBezTo>
                      <a:cubicBezTo>
                        <a:pt x="0" y="9670"/>
                        <a:pt x="9670" y="0"/>
                        <a:pt x="21600" y="0"/>
                      </a:cubicBezTo>
                      <a:cubicBezTo>
                        <a:pt x="25539" y="-1"/>
                        <a:pt x="29403" y="1077"/>
                        <a:pt x="32774" y="3114"/>
                      </a:cubicBezTo>
                    </a:path>
                    <a:path w="32774" h="25866" stroke="0" extrusionOk="0">
                      <a:moveTo>
                        <a:pt x="425" y="25865"/>
                      </a:moveTo>
                      <a:cubicBezTo>
                        <a:pt x="142" y="24461"/>
                        <a:pt x="0" y="23032"/>
                        <a:pt x="0" y="21600"/>
                      </a:cubicBezTo>
                      <a:cubicBezTo>
                        <a:pt x="0" y="9670"/>
                        <a:pt x="9670" y="0"/>
                        <a:pt x="21600" y="0"/>
                      </a:cubicBezTo>
                      <a:cubicBezTo>
                        <a:pt x="25539" y="-1"/>
                        <a:pt x="29403" y="1077"/>
                        <a:pt x="32774" y="3114"/>
                      </a:cubicBezTo>
                      <a:lnTo>
                        <a:pt x="21600" y="21600"/>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48" name="Arc 143"/>
                <p:cNvSpPr>
                  <a:spLocks/>
                </p:cNvSpPr>
                <p:nvPr/>
              </p:nvSpPr>
              <p:spPr bwMode="auto">
                <a:xfrm>
                  <a:off x="4074" y="2144"/>
                  <a:ext cx="196" cy="109"/>
                </a:xfrm>
                <a:custGeom>
                  <a:avLst/>
                  <a:gdLst>
                    <a:gd name="T0" fmla="*/ 0 w 32344"/>
                    <a:gd name="T1" fmla="*/ 0 h 22637"/>
                    <a:gd name="T2" fmla="*/ 0 w 32344"/>
                    <a:gd name="T3" fmla="*/ 0 h 22637"/>
                    <a:gd name="T4" fmla="*/ 0 w 32344"/>
                    <a:gd name="T5" fmla="*/ 0 h 22637"/>
                    <a:gd name="T6" fmla="*/ 0 60000 65536"/>
                    <a:gd name="T7" fmla="*/ 0 60000 65536"/>
                    <a:gd name="T8" fmla="*/ 0 60000 65536"/>
                    <a:gd name="T9" fmla="*/ 0 w 32344"/>
                    <a:gd name="T10" fmla="*/ 0 h 22637"/>
                    <a:gd name="T11" fmla="*/ 32344 w 32344"/>
                    <a:gd name="T12" fmla="*/ 22637 h 22637"/>
                  </a:gdLst>
                  <a:ahLst/>
                  <a:cxnLst>
                    <a:cxn ang="T6">
                      <a:pos x="T0" y="T1"/>
                    </a:cxn>
                    <a:cxn ang="T7">
                      <a:pos x="T2" y="T3"/>
                    </a:cxn>
                    <a:cxn ang="T8">
                      <a:pos x="T4" y="T5"/>
                    </a:cxn>
                  </a:cxnLst>
                  <a:rect l="T9" t="T10" r="T11" b="T12"/>
                  <a:pathLst>
                    <a:path w="32344" h="22637" fill="none" extrusionOk="0">
                      <a:moveTo>
                        <a:pt x="32344" y="19775"/>
                      </a:moveTo>
                      <a:cubicBezTo>
                        <a:pt x="29073" y="21650"/>
                        <a:pt x="25369" y="22636"/>
                        <a:pt x="21600" y="22637"/>
                      </a:cubicBezTo>
                      <a:cubicBezTo>
                        <a:pt x="9670" y="22637"/>
                        <a:pt x="0" y="12966"/>
                        <a:pt x="0" y="1037"/>
                      </a:cubicBezTo>
                      <a:cubicBezTo>
                        <a:pt x="-1" y="691"/>
                        <a:pt x="8" y="345"/>
                        <a:pt x="24" y="-1"/>
                      </a:cubicBezTo>
                    </a:path>
                    <a:path w="32344" h="22637" stroke="0" extrusionOk="0">
                      <a:moveTo>
                        <a:pt x="32344" y="19775"/>
                      </a:moveTo>
                      <a:cubicBezTo>
                        <a:pt x="29073" y="21650"/>
                        <a:pt x="25369" y="22636"/>
                        <a:pt x="21600" y="22637"/>
                      </a:cubicBezTo>
                      <a:cubicBezTo>
                        <a:pt x="9670" y="22637"/>
                        <a:pt x="0" y="12966"/>
                        <a:pt x="0" y="1037"/>
                      </a:cubicBezTo>
                      <a:cubicBezTo>
                        <a:pt x="-1" y="691"/>
                        <a:pt x="8" y="345"/>
                        <a:pt x="24" y="-1"/>
                      </a:cubicBezTo>
                      <a:lnTo>
                        <a:pt x="21600" y="103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9" name="Arc 144"/>
                <p:cNvSpPr>
                  <a:spLocks/>
                </p:cNvSpPr>
                <p:nvPr/>
              </p:nvSpPr>
              <p:spPr bwMode="auto">
                <a:xfrm>
                  <a:off x="4074" y="2144"/>
                  <a:ext cx="196" cy="109"/>
                </a:xfrm>
                <a:custGeom>
                  <a:avLst/>
                  <a:gdLst>
                    <a:gd name="T0" fmla="*/ 0 w 32344"/>
                    <a:gd name="T1" fmla="*/ 0 h 22637"/>
                    <a:gd name="T2" fmla="*/ 0 w 32344"/>
                    <a:gd name="T3" fmla="*/ 0 h 22637"/>
                    <a:gd name="T4" fmla="*/ 0 w 32344"/>
                    <a:gd name="T5" fmla="*/ 0 h 22637"/>
                    <a:gd name="T6" fmla="*/ 0 60000 65536"/>
                    <a:gd name="T7" fmla="*/ 0 60000 65536"/>
                    <a:gd name="T8" fmla="*/ 0 60000 65536"/>
                    <a:gd name="T9" fmla="*/ 0 w 32344"/>
                    <a:gd name="T10" fmla="*/ 0 h 22637"/>
                    <a:gd name="T11" fmla="*/ 32344 w 32344"/>
                    <a:gd name="T12" fmla="*/ 22637 h 22637"/>
                  </a:gdLst>
                  <a:ahLst/>
                  <a:cxnLst>
                    <a:cxn ang="T6">
                      <a:pos x="T0" y="T1"/>
                    </a:cxn>
                    <a:cxn ang="T7">
                      <a:pos x="T2" y="T3"/>
                    </a:cxn>
                    <a:cxn ang="T8">
                      <a:pos x="T4" y="T5"/>
                    </a:cxn>
                  </a:cxnLst>
                  <a:rect l="T9" t="T10" r="T11" b="T12"/>
                  <a:pathLst>
                    <a:path w="32344" h="22637" fill="none" extrusionOk="0">
                      <a:moveTo>
                        <a:pt x="32344" y="19775"/>
                      </a:moveTo>
                      <a:cubicBezTo>
                        <a:pt x="29073" y="21650"/>
                        <a:pt x="25369" y="22636"/>
                        <a:pt x="21600" y="22637"/>
                      </a:cubicBezTo>
                      <a:cubicBezTo>
                        <a:pt x="9670" y="22637"/>
                        <a:pt x="0" y="12966"/>
                        <a:pt x="0" y="1037"/>
                      </a:cubicBezTo>
                      <a:cubicBezTo>
                        <a:pt x="-1" y="691"/>
                        <a:pt x="8" y="345"/>
                        <a:pt x="24" y="-1"/>
                      </a:cubicBezTo>
                    </a:path>
                    <a:path w="32344" h="22637" stroke="0" extrusionOk="0">
                      <a:moveTo>
                        <a:pt x="32344" y="19775"/>
                      </a:moveTo>
                      <a:cubicBezTo>
                        <a:pt x="29073" y="21650"/>
                        <a:pt x="25369" y="22636"/>
                        <a:pt x="21600" y="22637"/>
                      </a:cubicBezTo>
                      <a:cubicBezTo>
                        <a:pt x="9670" y="22637"/>
                        <a:pt x="0" y="12966"/>
                        <a:pt x="0" y="1037"/>
                      </a:cubicBezTo>
                      <a:cubicBezTo>
                        <a:pt x="-1" y="691"/>
                        <a:pt x="8" y="345"/>
                        <a:pt x="24" y="-1"/>
                      </a:cubicBezTo>
                      <a:lnTo>
                        <a:pt x="21600" y="1037"/>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50" name="Arc 145"/>
                <p:cNvSpPr>
                  <a:spLocks/>
                </p:cNvSpPr>
                <p:nvPr/>
              </p:nvSpPr>
              <p:spPr bwMode="auto">
                <a:xfrm>
                  <a:off x="4597" y="1828"/>
                  <a:ext cx="145" cy="135"/>
                </a:xfrm>
                <a:custGeom>
                  <a:avLst/>
                  <a:gdLst>
                    <a:gd name="T0" fmla="*/ 0 w 25808"/>
                    <a:gd name="T1" fmla="*/ 0 h 32268"/>
                    <a:gd name="T2" fmla="*/ 0 w 25808"/>
                    <a:gd name="T3" fmla="*/ 0 h 32268"/>
                    <a:gd name="T4" fmla="*/ 0 w 25808"/>
                    <a:gd name="T5" fmla="*/ 0 h 32268"/>
                    <a:gd name="T6" fmla="*/ 0 60000 65536"/>
                    <a:gd name="T7" fmla="*/ 0 60000 65536"/>
                    <a:gd name="T8" fmla="*/ 0 60000 65536"/>
                    <a:gd name="T9" fmla="*/ 0 w 25808"/>
                    <a:gd name="T10" fmla="*/ 0 h 32268"/>
                    <a:gd name="T11" fmla="*/ 25808 w 25808"/>
                    <a:gd name="T12" fmla="*/ 32268 h 32268"/>
                  </a:gdLst>
                  <a:ahLst/>
                  <a:cxnLst>
                    <a:cxn ang="T6">
                      <a:pos x="T0" y="T1"/>
                    </a:cxn>
                    <a:cxn ang="T7">
                      <a:pos x="T2" y="T3"/>
                    </a:cxn>
                    <a:cxn ang="T8">
                      <a:pos x="T4" y="T5"/>
                    </a:cxn>
                  </a:cxnLst>
                  <a:rect l="T9" t="T10" r="T11" b="T12"/>
                  <a:pathLst>
                    <a:path w="25808" h="32268" fill="none" extrusionOk="0">
                      <a:moveTo>
                        <a:pt x="-1" y="413"/>
                      </a:moveTo>
                      <a:cubicBezTo>
                        <a:pt x="1385" y="138"/>
                        <a:pt x="2795" y="-1"/>
                        <a:pt x="4208" y="0"/>
                      </a:cubicBezTo>
                      <a:cubicBezTo>
                        <a:pt x="16137" y="0"/>
                        <a:pt x="25808" y="9670"/>
                        <a:pt x="25808" y="21600"/>
                      </a:cubicBezTo>
                      <a:cubicBezTo>
                        <a:pt x="25808" y="25339"/>
                        <a:pt x="24836" y="29015"/>
                        <a:pt x="22989" y="32267"/>
                      </a:cubicBezTo>
                    </a:path>
                    <a:path w="25808" h="32268" stroke="0" extrusionOk="0">
                      <a:moveTo>
                        <a:pt x="-1" y="413"/>
                      </a:moveTo>
                      <a:cubicBezTo>
                        <a:pt x="1385" y="138"/>
                        <a:pt x="2795" y="-1"/>
                        <a:pt x="4208" y="0"/>
                      </a:cubicBezTo>
                      <a:cubicBezTo>
                        <a:pt x="16137" y="0"/>
                        <a:pt x="25808" y="9670"/>
                        <a:pt x="25808" y="21600"/>
                      </a:cubicBezTo>
                      <a:cubicBezTo>
                        <a:pt x="25808" y="25339"/>
                        <a:pt x="24836" y="29015"/>
                        <a:pt x="22989" y="32267"/>
                      </a:cubicBezTo>
                      <a:lnTo>
                        <a:pt x="4208"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1" name="Arc 146"/>
                <p:cNvSpPr>
                  <a:spLocks/>
                </p:cNvSpPr>
                <p:nvPr/>
              </p:nvSpPr>
              <p:spPr bwMode="auto">
                <a:xfrm>
                  <a:off x="4597" y="1828"/>
                  <a:ext cx="145" cy="135"/>
                </a:xfrm>
                <a:custGeom>
                  <a:avLst/>
                  <a:gdLst>
                    <a:gd name="T0" fmla="*/ 0 w 25808"/>
                    <a:gd name="T1" fmla="*/ 0 h 32268"/>
                    <a:gd name="T2" fmla="*/ 0 w 25808"/>
                    <a:gd name="T3" fmla="*/ 0 h 32268"/>
                    <a:gd name="T4" fmla="*/ 0 w 25808"/>
                    <a:gd name="T5" fmla="*/ 0 h 32268"/>
                    <a:gd name="T6" fmla="*/ 0 60000 65536"/>
                    <a:gd name="T7" fmla="*/ 0 60000 65536"/>
                    <a:gd name="T8" fmla="*/ 0 60000 65536"/>
                    <a:gd name="T9" fmla="*/ 0 w 25808"/>
                    <a:gd name="T10" fmla="*/ 0 h 32268"/>
                    <a:gd name="T11" fmla="*/ 25808 w 25808"/>
                    <a:gd name="T12" fmla="*/ 32268 h 32268"/>
                  </a:gdLst>
                  <a:ahLst/>
                  <a:cxnLst>
                    <a:cxn ang="T6">
                      <a:pos x="T0" y="T1"/>
                    </a:cxn>
                    <a:cxn ang="T7">
                      <a:pos x="T2" y="T3"/>
                    </a:cxn>
                    <a:cxn ang="T8">
                      <a:pos x="T4" y="T5"/>
                    </a:cxn>
                  </a:cxnLst>
                  <a:rect l="T9" t="T10" r="T11" b="T12"/>
                  <a:pathLst>
                    <a:path w="25808" h="32268" fill="none" extrusionOk="0">
                      <a:moveTo>
                        <a:pt x="-1" y="413"/>
                      </a:moveTo>
                      <a:cubicBezTo>
                        <a:pt x="1385" y="138"/>
                        <a:pt x="2795" y="-1"/>
                        <a:pt x="4208" y="0"/>
                      </a:cubicBezTo>
                      <a:cubicBezTo>
                        <a:pt x="16137" y="0"/>
                        <a:pt x="25808" y="9670"/>
                        <a:pt x="25808" y="21600"/>
                      </a:cubicBezTo>
                      <a:cubicBezTo>
                        <a:pt x="25808" y="25339"/>
                        <a:pt x="24836" y="29015"/>
                        <a:pt x="22989" y="32267"/>
                      </a:cubicBezTo>
                    </a:path>
                    <a:path w="25808" h="32268" stroke="0" extrusionOk="0">
                      <a:moveTo>
                        <a:pt x="-1" y="413"/>
                      </a:moveTo>
                      <a:cubicBezTo>
                        <a:pt x="1385" y="138"/>
                        <a:pt x="2795" y="-1"/>
                        <a:pt x="4208" y="0"/>
                      </a:cubicBezTo>
                      <a:cubicBezTo>
                        <a:pt x="16137" y="0"/>
                        <a:pt x="25808" y="9670"/>
                        <a:pt x="25808" y="21600"/>
                      </a:cubicBezTo>
                      <a:cubicBezTo>
                        <a:pt x="25808" y="25339"/>
                        <a:pt x="24836" y="29015"/>
                        <a:pt x="22989" y="32267"/>
                      </a:cubicBezTo>
                      <a:lnTo>
                        <a:pt x="4208" y="21600"/>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52" name="Arc 147"/>
                <p:cNvSpPr>
                  <a:spLocks/>
                </p:cNvSpPr>
                <p:nvPr/>
              </p:nvSpPr>
              <p:spPr bwMode="auto">
                <a:xfrm>
                  <a:off x="4636" y="1965"/>
                  <a:ext cx="140" cy="135"/>
                </a:xfrm>
                <a:custGeom>
                  <a:avLst/>
                  <a:gdLst>
                    <a:gd name="T0" fmla="*/ 0 w 21600"/>
                    <a:gd name="T1" fmla="*/ 0 h 29578"/>
                    <a:gd name="T2" fmla="*/ 0 w 21600"/>
                    <a:gd name="T3" fmla="*/ 0 h 29578"/>
                    <a:gd name="T4" fmla="*/ 0 w 21600"/>
                    <a:gd name="T5" fmla="*/ 0 h 29578"/>
                    <a:gd name="T6" fmla="*/ 0 60000 65536"/>
                    <a:gd name="T7" fmla="*/ 0 60000 65536"/>
                    <a:gd name="T8" fmla="*/ 0 60000 65536"/>
                    <a:gd name="T9" fmla="*/ 0 w 21600"/>
                    <a:gd name="T10" fmla="*/ 0 h 29578"/>
                    <a:gd name="T11" fmla="*/ 21600 w 21600"/>
                    <a:gd name="T12" fmla="*/ 29578 h 29578"/>
                  </a:gdLst>
                  <a:ahLst/>
                  <a:cxnLst>
                    <a:cxn ang="T6">
                      <a:pos x="T0" y="T1"/>
                    </a:cxn>
                    <a:cxn ang="T7">
                      <a:pos x="T2" y="T3"/>
                    </a:cxn>
                    <a:cxn ang="T8">
                      <a:pos x="T4" y="T5"/>
                    </a:cxn>
                  </a:cxnLst>
                  <a:rect l="T9" t="T10" r="T11" b="T12"/>
                  <a:pathLst>
                    <a:path w="21600" h="29578" fill="none" extrusionOk="0">
                      <a:moveTo>
                        <a:pt x="13335" y="-1"/>
                      </a:moveTo>
                      <a:cubicBezTo>
                        <a:pt x="18552" y="4094"/>
                        <a:pt x="21600" y="10359"/>
                        <a:pt x="21600" y="16992"/>
                      </a:cubicBezTo>
                      <a:cubicBezTo>
                        <a:pt x="21600" y="21506"/>
                        <a:pt x="20185" y="25908"/>
                        <a:pt x="17554" y="29577"/>
                      </a:cubicBezTo>
                    </a:path>
                    <a:path w="21600" h="29578" stroke="0" extrusionOk="0">
                      <a:moveTo>
                        <a:pt x="13335" y="-1"/>
                      </a:moveTo>
                      <a:cubicBezTo>
                        <a:pt x="18552" y="4094"/>
                        <a:pt x="21600" y="10359"/>
                        <a:pt x="21600" y="16992"/>
                      </a:cubicBezTo>
                      <a:cubicBezTo>
                        <a:pt x="21600" y="21506"/>
                        <a:pt x="20185" y="25908"/>
                        <a:pt x="17554" y="29577"/>
                      </a:cubicBezTo>
                      <a:lnTo>
                        <a:pt x="0" y="1699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3" name="Arc 148"/>
                <p:cNvSpPr>
                  <a:spLocks/>
                </p:cNvSpPr>
                <p:nvPr/>
              </p:nvSpPr>
              <p:spPr bwMode="auto">
                <a:xfrm>
                  <a:off x="4636" y="1965"/>
                  <a:ext cx="140" cy="135"/>
                </a:xfrm>
                <a:custGeom>
                  <a:avLst/>
                  <a:gdLst>
                    <a:gd name="T0" fmla="*/ 0 w 21600"/>
                    <a:gd name="T1" fmla="*/ 0 h 29578"/>
                    <a:gd name="T2" fmla="*/ 0 w 21600"/>
                    <a:gd name="T3" fmla="*/ 0 h 29578"/>
                    <a:gd name="T4" fmla="*/ 0 w 21600"/>
                    <a:gd name="T5" fmla="*/ 0 h 29578"/>
                    <a:gd name="T6" fmla="*/ 0 60000 65536"/>
                    <a:gd name="T7" fmla="*/ 0 60000 65536"/>
                    <a:gd name="T8" fmla="*/ 0 60000 65536"/>
                    <a:gd name="T9" fmla="*/ 0 w 21600"/>
                    <a:gd name="T10" fmla="*/ 0 h 29578"/>
                    <a:gd name="T11" fmla="*/ 21600 w 21600"/>
                    <a:gd name="T12" fmla="*/ 29578 h 29578"/>
                  </a:gdLst>
                  <a:ahLst/>
                  <a:cxnLst>
                    <a:cxn ang="T6">
                      <a:pos x="T0" y="T1"/>
                    </a:cxn>
                    <a:cxn ang="T7">
                      <a:pos x="T2" y="T3"/>
                    </a:cxn>
                    <a:cxn ang="T8">
                      <a:pos x="T4" y="T5"/>
                    </a:cxn>
                  </a:cxnLst>
                  <a:rect l="T9" t="T10" r="T11" b="T12"/>
                  <a:pathLst>
                    <a:path w="21600" h="29578" fill="none" extrusionOk="0">
                      <a:moveTo>
                        <a:pt x="13335" y="-1"/>
                      </a:moveTo>
                      <a:cubicBezTo>
                        <a:pt x="18552" y="4094"/>
                        <a:pt x="21600" y="10359"/>
                        <a:pt x="21600" y="16992"/>
                      </a:cubicBezTo>
                      <a:cubicBezTo>
                        <a:pt x="21600" y="21506"/>
                        <a:pt x="20185" y="25908"/>
                        <a:pt x="17554" y="29577"/>
                      </a:cubicBezTo>
                    </a:path>
                    <a:path w="21600" h="29578" stroke="0" extrusionOk="0">
                      <a:moveTo>
                        <a:pt x="13335" y="-1"/>
                      </a:moveTo>
                      <a:cubicBezTo>
                        <a:pt x="18552" y="4094"/>
                        <a:pt x="21600" y="10359"/>
                        <a:pt x="21600" y="16992"/>
                      </a:cubicBezTo>
                      <a:cubicBezTo>
                        <a:pt x="21600" y="21506"/>
                        <a:pt x="20185" y="25908"/>
                        <a:pt x="17554" y="29577"/>
                      </a:cubicBezTo>
                      <a:lnTo>
                        <a:pt x="0" y="16992"/>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54" name="Arc 149"/>
                <p:cNvSpPr>
                  <a:spLocks/>
                </p:cNvSpPr>
                <p:nvPr/>
              </p:nvSpPr>
              <p:spPr bwMode="auto">
                <a:xfrm>
                  <a:off x="4589" y="2093"/>
                  <a:ext cx="165" cy="195"/>
                </a:xfrm>
                <a:custGeom>
                  <a:avLst/>
                  <a:gdLst>
                    <a:gd name="T0" fmla="*/ 0 w 28975"/>
                    <a:gd name="T1" fmla="*/ 0 h 28097"/>
                    <a:gd name="T2" fmla="*/ 0 w 28975"/>
                    <a:gd name="T3" fmla="*/ 0 h 28097"/>
                    <a:gd name="T4" fmla="*/ 0 w 28975"/>
                    <a:gd name="T5" fmla="*/ 0 h 28097"/>
                    <a:gd name="T6" fmla="*/ 0 60000 65536"/>
                    <a:gd name="T7" fmla="*/ 0 60000 65536"/>
                    <a:gd name="T8" fmla="*/ 0 60000 65536"/>
                    <a:gd name="T9" fmla="*/ 0 w 28975"/>
                    <a:gd name="T10" fmla="*/ 0 h 28097"/>
                    <a:gd name="T11" fmla="*/ 28975 w 28975"/>
                    <a:gd name="T12" fmla="*/ 28097 h 28097"/>
                  </a:gdLst>
                  <a:ahLst/>
                  <a:cxnLst>
                    <a:cxn ang="T6">
                      <a:pos x="T0" y="T1"/>
                    </a:cxn>
                    <a:cxn ang="T7">
                      <a:pos x="T2" y="T3"/>
                    </a:cxn>
                    <a:cxn ang="T8">
                      <a:pos x="T4" y="T5"/>
                    </a:cxn>
                  </a:cxnLst>
                  <a:rect l="T9" t="T10" r="T11" b="T12"/>
                  <a:pathLst>
                    <a:path w="28975" h="28097" fill="none" extrusionOk="0">
                      <a:moveTo>
                        <a:pt x="27974" y="0"/>
                      </a:moveTo>
                      <a:cubicBezTo>
                        <a:pt x="28637" y="2102"/>
                        <a:pt x="28975" y="4293"/>
                        <a:pt x="28975" y="6497"/>
                      </a:cubicBezTo>
                      <a:cubicBezTo>
                        <a:pt x="28975" y="18426"/>
                        <a:pt x="19304" y="28097"/>
                        <a:pt x="7375" y="28097"/>
                      </a:cubicBezTo>
                      <a:cubicBezTo>
                        <a:pt x="4859" y="28097"/>
                        <a:pt x="2364" y="27657"/>
                        <a:pt x="0" y="26798"/>
                      </a:cubicBezTo>
                    </a:path>
                    <a:path w="28975" h="28097" stroke="0" extrusionOk="0">
                      <a:moveTo>
                        <a:pt x="27974" y="0"/>
                      </a:moveTo>
                      <a:cubicBezTo>
                        <a:pt x="28637" y="2102"/>
                        <a:pt x="28975" y="4293"/>
                        <a:pt x="28975" y="6497"/>
                      </a:cubicBezTo>
                      <a:cubicBezTo>
                        <a:pt x="28975" y="18426"/>
                        <a:pt x="19304" y="28097"/>
                        <a:pt x="7375" y="28097"/>
                      </a:cubicBezTo>
                      <a:cubicBezTo>
                        <a:pt x="4859" y="28097"/>
                        <a:pt x="2364" y="27657"/>
                        <a:pt x="0" y="26798"/>
                      </a:cubicBezTo>
                      <a:lnTo>
                        <a:pt x="7375" y="649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5" name="Arc 150"/>
                <p:cNvSpPr>
                  <a:spLocks/>
                </p:cNvSpPr>
                <p:nvPr/>
              </p:nvSpPr>
              <p:spPr bwMode="auto">
                <a:xfrm>
                  <a:off x="4589" y="2093"/>
                  <a:ext cx="165" cy="195"/>
                </a:xfrm>
                <a:custGeom>
                  <a:avLst/>
                  <a:gdLst>
                    <a:gd name="T0" fmla="*/ 0 w 28975"/>
                    <a:gd name="T1" fmla="*/ 0 h 28097"/>
                    <a:gd name="T2" fmla="*/ 0 w 28975"/>
                    <a:gd name="T3" fmla="*/ 0 h 28097"/>
                    <a:gd name="T4" fmla="*/ 0 w 28975"/>
                    <a:gd name="T5" fmla="*/ 0 h 28097"/>
                    <a:gd name="T6" fmla="*/ 0 60000 65536"/>
                    <a:gd name="T7" fmla="*/ 0 60000 65536"/>
                    <a:gd name="T8" fmla="*/ 0 60000 65536"/>
                    <a:gd name="T9" fmla="*/ 0 w 28975"/>
                    <a:gd name="T10" fmla="*/ 0 h 28097"/>
                    <a:gd name="T11" fmla="*/ 28975 w 28975"/>
                    <a:gd name="T12" fmla="*/ 28097 h 28097"/>
                  </a:gdLst>
                  <a:ahLst/>
                  <a:cxnLst>
                    <a:cxn ang="T6">
                      <a:pos x="T0" y="T1"/>
                    </a:cxn>
                    <a:cxn ang="T7">
                      <a:pos x="T2" y="T3"/>
                    </a:cxn>
                    <a:cxn ang="T8">
                      <a:pos x="T4" y="T5"/>
                    </a:cxn>
                  </a:cxnLst>
                  <a:rect l="T9" t="T10" r="T11" b="T12"/>
                  <a:pathLst>
                    <a:path w="28975" h="28097" fill="none" extrusionOk="0">
                      <a:moveTo>
                        <a:pt x="27974" y="0"/>
                      </a:moveTo>
                      <a:cubicBezTo>
                        <a:pt x="28637" y="2102"/>
                        <a:pt x="28975" y="4293"/>
                        <a:pt x="28975" y="6497"/>
                      </a:cubicBezTo>
                      <a:cubicBezTo>
                        <a:pt x="28975" y="18426"/>
                        <a:pt x="19304" y="28097"/>
                        <a:pt x="7375" y="28097"/>
                      </a:cubicBezTo>
                      <a:cubicBezTo>
                        <a:pt x="4859" y="28097"/>
                        <a:pt x="2364" y="27657"/>
                        <a:pt x="0" y="26798"/>
                      </a:cubicBezTo>
                    </a:path>
                    <a:path w="28975" h="28097" stroke="0" extrusionOk="0">
                      <a:moveTo>
                        <a:pt x="27974" y="0"/>
                      </a:moveTo>
                      <a:cubicBezTo>
                        <a:pt x="28637" y="2102"/>
                        <a:pt x="28975" y="4293"/>
                        <a:pt x="28975" y="6497"/>
                      </a:cubicBezTo>
                      <a:cubicBezTo>
                        <a:pt x="28975" y="18426"/>
                        <a:pt x="19304" y="28097"/>
                        <a:pt x="7375" y="28097"/>
                      </a:cubicBezTo>
                      <a:cubicBezTo>
                        <a:pt x="4859" y="28097"/>
                        <a:pt x="2364" y="27657"/>
                        <a:pt x="0" y="26798"/>
                      </a:cubicBezTo>
                      <a:lnTo>
                        <a:pt x="7375" y="6497"/>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56" name="Arc 151"/>
                <p:cNvSpPr>
                  <a:spLocks/>
                </p:cNvSpPr>
                <p:nvPr/>
              </p:nvSpPr>
              <p:spPr bwMode="auto">
                <a:xfrm>
                  <a:off x="4026" y="1963"/>
                  <a:ext cx="89" cy="184"/>
                </a:xfrm>
                <a:custGeom>
                  <a:avLst/>
                  <a:gdLst>
                    <a:gd name="T0" fmla="*/ 0 w 21600"/>
                    <a:gd name="T1" fmla="*/ 0 h 41181"/>
                    <a:gd name="T2" fmla="*/ 0 w 21600"/>
                    <a:gd name="T3" fmla="*/ 0 h 41181"/>
                    <a:gd name="T4" fmla="*/ 0 w 21600"/>
                    <a:gd name="T5" fmla="*/ 0 h 41181"/>
                    <a:gd name="T6" fmla="*/ 0 60000 65536"/>
                    <a:gd name="T7" fmla="*/ 0 60000 65536"/>
                    <a:gd name="T8" fmla="*/ 0 60000 65536"/>
                    <a:gd name="T9" fmla="*/ 0 w 21600"/>
                    <a:gd name="T10" fmla="*/ 0 h 41181"/>
                    <a:gd name="T11" fmla="*/ 21600 w 21600"/>
                    <a:gd name="T12" fmla="*/ 41181 h 41181"/>
                  </a:gdLst>
                  <a:ahLst/>
                  <a:cxnLst>
                    <a:cxn ang="T6">
                      <a:pos x="T0" y="T1"/>
                    </a:cxn>
                    <a:cxn ang="T7">
                      <a:pos x="T2" y="T3"/>
                    </a:cxn>
                    <a:cxn ang="T8">
                      <a:pos x="T4" y="T5"/>
                    </a:cxn>
                  </a:cxnLst>
                  <a:rect l="T9" t="T10" r="T11" b="T12"/>
                  <a:pathLst>
                    <a:path w="21600" h="41181" fill="none" extrusionOk="0">
                      <a:moveTo>
                        <a:pt x="12555" y="41180"/>
                      </a:moveTo>
                      <a:cubicBezTo>
                        <a:pt x="4901" y="37651"/>
                        <a:pt x="0" y="29993"/>
                        <a:pt x="0" y="21566"/>
                      </a:cubicBezTo>
                      <a:cubicBezTo>
                        <a:pt x="-1" y="10104"/>
                        <a:pt x="8951" y="639"/>
                        <a:pt x="20394" y="-1"/>
                      </a:cubicBezTo>
                    </a:path>
                    <a:path w="21600" h="41181" stroke="0" extrusionOk="0">
                      <a:moveTo>
                        <a:pt x="12555" y="41180"/>
                      </a:moveTo>
                      <a:cubicBezTo>
                        <a:pt x="4901" y="37651"/>
                        <a:pt x="0" y="29993"/>
                        <a:pt x="0" y="21566"/>
                      </a:cubicBezTo>
                      <a:cubicBezTo>
                        <a:pt x="-1" y="10104"/>
                        <a:pt x="8951" y="639"/>
                        <a:pt x="20394" y="-1"/>
                      </a:cubicBezTo>
                      <a:lnTo>
                        <a:pt x="21600" y="2156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7" name="Arc 152"/>
                <p:cNvSpPr>
                  <a:spLocks/>
                </p:cNvSpPr>
                <p:nvPr/>
              </p:nvSpPr>
              <p:spPr bwMode="auto">
                <a:xfrm>
                  <a:off x="4026" y="1963"/>
                  <a:ext cx="89" cy="184"/>
                </a:xfrm>
                <a:custGeom>
                  <a:avLst/>
                  <a:gdLst>
                    <a:gd name="T0" fmla="*/ 0 w 21600"/>
                    <a:gd name="T1" fmla="*/ 0 h 41181"/>
                    <a:gd name="T2" fmla="*/ 0 w 21600"/>
                    <a:gd name="T3" fmla="*/ 0 h 41181"/>
                    <a:gd name="T4" fmla="*/ 0 w 21600"/>
                    <a:gd name="T5" fmla="*/ 0 h 41181"/>
                    <a:gd name="T6" fmla="*/ 0 60000 65536"/>
                    <a:gd name="T7" fmla="*/ 0 60000 65536"/>
                    <a:gd name="T8" fmla="*/ 0 60000 65536"/>
                    <a:gd name="T9" fmla="*/ 0 w 21600"/>
                    <a:gd name="T10" fmla="*/ 0 h 41181"/>
                    <a:gd name="T11" fmla="*/ 21600 w 21600"/>
                    <a:gd name="T12" fmla="*/ 41181 h 41181"/>
                  </a:gdLst>
                  <a:ahLst/>
                  <a:cxnLst>
                    <a:cxn ang="T6">
                      <a:pos x="T0" y="T1"/>
                    </a:cxn>
                    <a:cxn ang="T7">
                      <a:pos x="T2" y="T3"/>
                    </a:cxn>
                    <a:cxn ang="T8">
                      <a:pos x="T4" y="T5"/>
                    </a:cxn>
                  </a:cxnLst>
                  <a:rect l="T9" t="T10" r="T11" b="T12"/>
                  <a:pathLst>
                    <a:path w="21600" h="41181" fill="none" extrusionOk="0">
                      <a:moveTo>
                        <a:pt x="12555" y="41180"/>
                      </a:moveTo>
                      <a:cubicBezTo>
                        <a:pt x="4901" y="37651"/>
                        <a:pt x="0" y="29993"/>
                        <a:pt x="0" y="21566"/>
                      </a:cubicBezTo>
                      <a:cubicBezTo>
                        <a:pt x="-1" y="10104"/>
                        <a:pt x="8951" y="639"/>
                        <a:pt x="20394" y="-1"/>
                      </a:cubicBezTo>
                    </a:path>
                    <a:path w="21600" h="41181" stroke="0" extrusionOk="0">
                      <a:moveTo>
                        <a:pt x="12555" y="41180"/>
                      </a:moveTo>
                      <a:cubicBezTo>
                        <a:pt x="4901" y="37651"/>
                        <a:pt x="0" y="29993"/>
                        <a:pt x="0" y="21566"/>
                      </a:cubicBezTo>
                      <a:cubicBezTo>
                        <a:pt x="-1" y="10104"/>
                        <a:pt x="8951" y="639"/>
                        <a:pt x="20394" y="-1"/>
                      </a:cubicBezTo>
                      <a:lnTo>
                        <a:pt x="21600" y="21566"/>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58" name="Arc 153"/>
                <p:cNvSpPr>
                  <a:spLocks/>
                </p:cNvSpPr>
                <p:nvPr/>
              </p:nvSpPr>
              <p:spPr bwMode="auto">
                <a:xfrm>
                  <a:off x="4261" y="2211"/>
                  <a:ext cx="337" cy="112"/>
                </a:xfrm>
                <a:custGeom>
                  <a:avLst/>
                  <a:gdLst>
                    <a:gd name="T0" fmla="*/ 0 w 39138"/>
                    <a:gd name="T1" fmla="*/ 0 h 21600"/>
                    <a:gd name="T2" fmla="*/ 0 w 39138"/>
                    <a:gd name="T3" fmla="*/ 0 h 21600"/>
                    <a:gd name="T4" fmla="*/ 0 w 39138"/>
                    <a:gd name="T5" fmla="*/ 0 h 21600"/>
                    <a:gd name="T6" fmla="*/ 0 60000 65536"/>
                    <a:gd name="T7" fmla="*/ 0 60000 65536"/>
                    <a:gd name="T8" fmla="*/ 0 60000 65536"/>
                    <a:gd name="T9" fmla="*/ 0 w 39138"/>
                    <a:gd name="T10" fmla="*/ 0 h 21600"/>
                    <a:gd name="T11" fmla="*/ 39138 w 39138"/>
                    <a:gd name="T12" fmla="*/ 21600 h 21600"/>
                  </a:gdLst>
                  <a:ahLst/>
                  <a:cxnLst>
                    <a:cxn ang="T6">
                      <a:pos x="T0" y="T1"/>
                    </a:cxn>
                    <a:cxn ang="T7">
                      <a:pos x="T2" y="T3"/>
                    </a:cxn>
                    <a:cxn ang="T8">
                      <a:pos x="T4" y="T5"/>
                    </a:cxn>
                  </a:cxnLst>
                  <a:rect l="T9" t="T10" r="T11" b="T12"/>
                  <a:pathLst>
                    <a:path w="39138" h="21600" fill="none" extrusionOk="0">
                      <a:moveTo>
                        <a:pt x="39137" y="12005"/>
                      </a:moveTo>
                      <a:cubicBezTo>
                        <a:pt x="35129" y="18000"/>
                        <a:pt x="28393" y="21599"/>
                        <a:pt x="21182" y="21600"/>
                      </a:cubicBezTo>
                      <a:cubicBezTo>
                        <a:pt x="10882" y="21600"/>
                        <a:pt x="2016" y="14328"/>
                        <a:pt x="0" y="4228"/>
                      </a:cubicBezTo>
                    </a:path>
                    <a:path w="39138" h="21600" stroke="0" extrusionOk="0">
                      <a:moveTo>
                        <a:pt x="39137" y="12005"/>
                      </a:moveTo>
                      <a:cubicBezTo>
                        <a:pt x="35129" y="18000"/>
                        <a:pt x="28393" y="21599"/>
                        <a:pt x="21182" y="21600"/>
                      </a:cubicBezTo>
                      <a:cubicBezTo>
                        <a:pt x="10882" y="21600"/>
                        <a:pt x="2016" y="14328"/>
                        <a:pt x="0" y="4228"/>
                      </a:cubicBezTo>
                      <a:lnTo>
                        <a:pt x="21182"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9" name="Arc 154"/>
                <p:cNvSpPr>
                  <a:spLocks/>
                </p:cNvSpPr>
                <p:nvPr/>
              </p:nvSpPr>
              <p:spPr bwMode="auto">
                <a:xfrm>
                  <a:off x="4261" y="2211"/>
                  <a:ext cx="337" cy="112"/>
                </a:xfrm>
                <a:custGeom>
                  <a:avLst/>
                  <a:gdLst>
                    <a:gd name="T0" fmla="*/ 0 w 39138"/>
                    <a:gd name="T1" fmla="*/ 0 h 21600"/>
                    <a:gd name="T2" fmla="*/ 0 w 39138"/>
                    <a:gd name="T3" fmla="*/ 0 h 21600"/>
                    <a:gd name="T4" fmla="*/ 0 w 39138"/>
                    <a:gd name="T5" fmla="*/ 0 h 21600"/>
                    <a:gd name="T6" fmla="*/ 0 60000 65536"/>
                    <a:gd name="T7" fmla="*/ 0 60000 65536"/>
                    <a:gd name="T8" fmla="*/ 0 60000 65536"/>
                    <a:gd name="T9" fmla="*/ 0 w 39138"/>
                    <a:gd name="T10" fmla="*/ 0 h 21600"/>
                    <a:gd name="T11" fmla="*/ 39138 w 39138"/>
                    <a:gd name="T12" fmla="*/ 21600 h 21600"/>
                  </a:gdLst>
                  <a:ahLst/>
                  <a:cxnLst>
                    <a:cxn ang="T6">
                      <a:pos x="T0" y="T1"/>
                    </a:cxn>
                    <a:cxn ang="T7">
                      <a:pos x="T2" y="T3"/>
                    </a:cxn>
                    <a:cxn ang="T8">
                      <a:pos x="T4" y="T5"/>
                    </a:cxn>
                  </a:cxnLst>
                  <a:rect l="T9" t="T10" r="T11" b="T12"/>
                  <a:pathLst>
                    <a:path w="39138" h="21600" fill="none" extrusionOk="0">
                      <a:moveTo>
                        <a:pt x="39137" y="12005"/>
                      </a:moveTo>
                      <a:cubicBezTo>
                        <a:pt x="35129" y="18000"/>
                        <a:pt x="28393" y="21599"/>
                        <a:pt x="21182" y="21600"/>
                      </a:cubicBezTo>
                      <a:cubicBezTo>
                        <a:pt x="10882" y="21600"/>
                        <a:pt x="2016" y="14328"/>
                        <a:pt x="0" y="4228"/>
                      </a:cubicBezTo>
                    </a:path>
                    <a:path w="39138" h="21600" stroke="0" extrusionOk="0">
                      <a:moveTo>
                        <a:pt x="39137" y="12005"/>
                      </a:moveTo>
                      <a:cubicBezTo>
                        <a:pt x="35129" y="18000"/>
                        <a:pt x="28393" y="21599"/>
                        <a:pt x="21182" y="21600"/>
                      </a:cubicBezTo>
                      <a:cubicBezTo>
                        <a:pt x="10882" y="21600"/>
                        <a:pt x="2016" y="14328"/>
                        <a:pt x="0" y="4228"/>
                      </a:cubicBezTo>
                      <a:lnTo>
                        <a:pt x="21182" y="0"/>
                      </a:lnTo>
                      <a:close/>
                    </a:path>
                  </a:pathLst>
                </a:custGeom>
                <a:solidFill>
                  <a:schemeClr val="folHlink"/>
                </a:solidFill>
                <a:ln w="12700" cap="rnd">
                  <a:solidFill>
                    <a:srgbClr val="6C8F93"/>
                  </a:solidFill>
                  <a:round/>
                  <a:headEnd/>
                  <a:tailEnd/>
                </a:ln>
              </p:spPr>
              <p:txBody>
                <a:bodyPr wrap="none" anchor="ctr"/>
                <a:lstStyle/>
                <a:p>
                  <a:endParaRPr lang="en-US" sz="2400"/>
                </a:p>
              </p:txBody>
            </p:sp>
          </p:grpSp>
        </p:grpSp>
        <p:pic>
          <p:nvPicPr>
            <p:cNvPr id="10" name="Picture 1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8" y="1713"/>
              <a:ext cx="618" cy="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56"/>
            <p:cNvSpPr>
              <a:spLocks noChangeArrowheads="1"/>
            </p:cNvSpPr>
            <p:nvPr/>
          </p:nvSpPr>
          <p:spPr bwMode="auto">
            <a:xfrm>
              <a:off x="3749" y="2526"/>
              <a:ext cx="5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000" b="1"/>
                <a:t>Security</a:t>
              </a:r>
            </a:p>
            <a:p>
              <a:pPr defTabSz="1028700" eaLnBrk="0" hangingPunct="0"/>
              <a:r>
                <a:rPr lang="en-US" sz="2000" b="1"/>
                <a:t>Server</a:t>
              </a:r>
            </a:p>
          </p:txBody>
        </p:sp>
        <p:sp>
          <p:nvSpPr>
            <p:cNvPr id="12" name="Line 157"/>
            <p:cNvSpPr>
              <a:spLocks noChangeShapeType="1"/>
            </p:cNvSpPr>
            <p:nvPr/>
          </p:nvSpPr>
          <p:spPr bwMode="auto">
            <a:xfrm>
              <a:off x="2615" y="1996"/>
              <a:ext cx="0" cy="1178"/>
            </a:xfrm>
            <a:prstGeom prst="line">
              <a:avLst/>
            </a:prstGeom>
            <a:noFill/>
            <a:ln w="28575">
              <a:solidFill>
                <a:schemeClr val="accent2"/>
              </a:solidFill>
              <a:round/>
              <a:headEnd type="none" w="sm" len="sm"/>
              <a:tailEnd type="none" w="sm" len="sm"/>
            </a:ln>
            <a:effectLst>
              <a:outerShdw dist="28398" dir="1593903"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3" name="Line 158"/>
            <p:cNvSpPr>
              <a:spLocks noChangeShapeType="1"/>
            </p:cNvSpPr>
            <p:nvPr/>
          </p:nvSpPr>
          <p:spPr bwMode="auto">
            <a:xfrm>
              <a:off x="3323" y="2001"/>
              <a:ext cx="0" cy="784"/>
            </a:xfrm>
            <a:prstGeom prst="line">
              <a:avLst/>
            </a:prstGeom>
            <a:noFill/>
            <a:ln w="28575">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4" name="Line 159"/>
            <p:cNvSpPr>
              <a:spLocks noChangeShapeType="1"/>
            </p:cNvSpPr>
            <p:nvPr/>
          </p:nvSpPr>
          <p:spPr bwMode="auto">
            <a:xfrm>
              <a:off x="2624" y="2235"/>
              <a:ext cx="709" cy="5"/>
            </a:xfrm>
            <a:prstGeom prst="line">
              <a:avLst/>
            </a:prstGeom>
            <a:noFill/>
            <a:ln w="28575">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5" name="Line 160"/>
            <p:cNvSpPr>
              <a:spLocks noChangeShapeType="1"/>
            </p:cNvSpPr>
            <p:nvPr/>
          </p:nvSpPr>
          <p:spPr bwMode="auto">
            <a:xfrm flipH="1" flipV="1">
              <a:off x="3337" y="2682"/>
              <a:ext cx="209" cy="1"/>
            </a:xfrm>
            <a:prstGeom prst="line">
              <a:avLst/>
            </a:prstGeom>
            <a:noFill/>
            <a:ln w="28575">
              <a:solidFill>
                <a:schemeClr val="accent2"/>
              </a:solidFill>
              <a:round/>
              <a:headEnd type="none" w="sm" len="sm"/>
              <a:tailEnd type="none" w="sm" len="sm"/>
            </a:ln>
            <a:effectLst>
              <a:outerShdw dist="28398" dir="3806097"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6" name="Line 161"/>
            <p:cNvSpPr>
              <a:spLocks noChangeShapeType="1"/>
            </p:cNvSpPr>
            <p:nvPr/>
          </p:nvSpPr>
          <p:spPr bwMode="auto">
            <a:xfrm flipH="1" flipV="1">
              <a:off x="2405" y="2421"/>
              <a:ext cx="219" cy="3"/>
            </a:xfrm>
            <a:prstGeom prst="line">
              <a:avLst/>
            </a:prstGeom>
            <a:noFill/>
            <a:ln w="28575">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7" name="Rectangle 162"/>
            <p:cNvSpPr>
              <a:spLocks noChangeArrowheads="1"/>
            </p:cNvSpPr>
            <p:nvPr/>
          </p:nvSpPr>
          <p:spPr bwMode="auto">
            <a:xfrm>
              <a:off x="2741" y="1604"/>
              <a:ext cx="58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Firewall</a:t>
              </a:r>
              <a:endParaRPr lang="en-US" sz="2800" b="1"/>
            </a:p>
          </p:txBody>
        </p:sp>
        <p:sp>
          <p:nvSpPr>
            <p:cNvPr id="18" name="Rectangle 163"/>
            <p:cNvSpPr>
              <a:spLocks noChangeArrowheads="1"/>
            </p:cNvSpPr>
            <p:nvPr/>
          </p:nvSpPr>
          <p:spPr bwMode="auto">
            <a:xfrm>
              <a:off x="2007" y="1492"/>
              <a:ext cx="641"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ISP </a:t>
              </a:r>
              <a:br>
                <a:rPr lang="en-US" sz="2400" b="1"/>
              </a:br>
              <a:r>
                <a:rPr lang="en-US" sz="2400" b="1"/>
                <a:t>Gateway</a:t>
              </a:r>
              <a:endParaRPr lang="en-US" sz="2800" b="1"/>
            </a:p>
          </p:txBody>
        </p:sp>
        <p:sp>
          <p:nvSpPr>
            <p:cNvPr id="19" name="Rectangle 164"/>
            <p:cNvSpPr>
              <a:spLocks noChangeArrowheads="1"/>
            </p:cNvSpPr>
            <p:nvPr/>
          </p:nvSpPr>
          <p:spPr bwMode="auto">
            <a:xfrm>
              <a:off x="1390" y="2410"/>
              <a:ext cx="35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POP</a:t>
              </a:r>
            </a:p>
          </p:txBody>
        </p:sp>
        <p:sp>
          <p:nvSpPr>
            <p:cNvPr id="20" name="Line 165"/>
            <p:cNvSpPr>
              <a:spLocks noChangeShapeType="1"/>
            </p:cNvSpPr>
            <p:nvPr/>
          </p:nvSpPr>
          <p:spPr bwMode="auto">
            <a:xfrm flipH="1">
              <a:off x="1356" y="2909"/>
              <a:ext cx="224" cy="251"/>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21" name="Line 166"/>
            <p:cNvSpPr>
              <a:spLocks noChangeShapeType="1"/>
            </p:cNvSpPr>
            <p:nvPr/>
          </p:nvSpPr>
          <p:spPr bwMode="auto">
            <a:xfrm flipH="1">
              <a:off x="1104" y="2805"/>
              <a:ext cx="350" cy="199"/>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pic>
          <p:nvPicPr>
            <p:cNvPr id="22" name="Picture 1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6" y="2665"/>
              <a:ext cx="258"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168"/>
            <p:cNvSpPr>
              <a:spLocks noChangeShapeType="1"/>
            </p:cNvSpPr>
            <p:nvPr/>
          </p:nvSpPr>
          <p:spPr bwMode="auto">
            <a:xfrm>
              <a:off x="2623" y="2669"/>
              <a:ext cx="267" cy="5"/>
            </a:xfrm>
            <a:prstGeom prst="line">
              <a:avLst/>
            </a:prstGeom>
            <a:noFill/>
            <a:ln w="28575">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pic>
          <p:nvPicPr>
            <p:cNvPr id="24" name="Picture 16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92" y="2508"/>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170"/>
            <p:cNvSpPr>
              <a:spLocks noChangeShapeType="1"/>
            </p:cNvSpPr>
            <p:nvPr/>
          </p:nvSpPr>
          <p:spPr bwMode="auto">
            <a:xfrm flipH="1" flipV="1">
              <a:off x="3323" y="2157"/>
              <a:ext cx="208" cy="1"/>
            </a:xfrm>
            <a:prstGeom prst="line">
              <a:avLst/>
            </a:prstGeom>
            <a:noFill/>
            <a:ln w="28575">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pic>
          <p:nvPicPr>
            <p:cNvPr id="26" name="Picture 17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02" y="1810"/>
              <a:ext cx="639"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7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15" y="2557"/>
              <a:ext cx="26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173"/>
            <p:cNvSpPr>
              <a:spLocks noChangeArrowheads="1"/>
            </p:cNvSpPr>
            <p:nvPr/>
          </p:nvSpPr>
          <p:spPr bwMode="auto">
            <a:xfrm>
              <a:off x="672" y="1466"/>
              <a:ext cx="1676" cy="2022"/>
            </a:xfrm>
            <a:prstGeom prst="rect">
              <a:avLst/>
            </a:prstGeom>
            <a:noFill/>
            <a:ln w="19050">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endParaRPr lang="en-US" sz="2400"/>
            </a:p>
          </p:txBody>
        </p:sp>
        <p:sp>
          <p:nvSpPr>
            <p:cNvPr id="29" name="Rectangle 174"/>
            <p:cNvSpPr>
              <a:spLocks noChangeArrowheads="1"/>
            </p:cNvSpPr>
            <p:nvPr/>
          </p:nvSpPr>
          <p:spPr bwMode="auto">
            <a:xfrm>
              <a:off x="2400" y="1453"/>
              <a:ext cx="2016" cy="2023"/>
            </a:xfrm>
            <a:prstGeom prst="rect">
              <a:avLst/>
            </a:prstGeom>
            <a:noFill/>
            <a:ln w="19050">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endParaRPr lang="en-US" sz="2400"/>
            </a:p>
          </p:txBody>
        </p:sp>
        <p:pic>
          <p:nvPicPr>
            <p:cNvPr id="30" name="Picture 177"/>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52" y="2022"/>
              <a:ext cx="24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178"/>
            <p:cNvSpPr>
              <a:spLocks noChangeArrowheads="1"/>
            </p:cNvSpPr>
            <p:nvPr/>
          </p:nvSpPr>
          <p:spPr bwMode="auto">
            <a:xfrm>
              <a:off x="683" y="1443"/>
              <a:ext cx="10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Remote Partner</a:t>
              </a:r>
            </a:p>
          </p:txBody>
        </p:sp>
        <p:pic>
          <p:nvPicPr>
            <p:cNvPr id="32" name="Picture 18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38" y="2975"/>
              <a:ext cx="360"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84"/>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6" y="2757"/>
              <a:ext cx="346"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85"/>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17" y="2059"/>
              <a:ext cx="414"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186"/>
            <p:cNvSpPr>
              <a:spLocks noChangeArrowheads="1"/>
            </p:cNvSpPr>
            <p:nvPr/>
          </p:nvSpPr>
          <p:spPr bwMode="auto">
            <a:xfrm rot="6003953">
              <a:off x="1803" y="1830"/>
              <a:ext cx="126" cy="783"/>
            </a:xfrm>
            <a:prstGeom prst="can">
              <a:avLst>
                <a:gd name="adj" fmla="val 81073"/>
              </a:avLst>
            </a:prstGeom>
            <a:gradFill rotWithShape="0">
              <a:gsLst>
                <a:gs pos="0">
                  <a:schemeClr val="accent1"/>
                </a:gs>
                <a:gs pos="100000">
                  <a:schemeClr val="accent1">
                    <a:gamma/>
                    <a:shade val="46275"/>
                    <a:invGamma/>
                  </a:schemeClr>
                </a:gs>
              </a:gsLst>
              <a:lin ang="18900000" scaled="1"/>
            </a:gradFill>
            <a:ln w="9525">
              <a:solidFill>
                <a:schemeClr val="accent1"/>
              </a:solidFill>
              <a:round/>
              <a:headEnd/>
              <a:tailEnd/>
            </a:ln>
            <a:effectLst/>
          </p:spPr>
          <p:txBody>
            <a:bodyPr wrap="none" lIns="73025" tIns="36512" rIns="73025" bIns="36512" anchor="ctr"/>
            <a:lstStyle/>
            <a:p>
              <a:pPr>
                <a:defRPr/>
              </a:pPr>
              <a:endParaRPr lang="en-US" sz="2400"/>
            </a:p>
          </p:txBody>
        </p:sp>
        <p:sp>
          <p:nvSpPr>
            <p:cNvPr id="36" name="AutoShape 187"/>
            <p:cNvSpPr>
              <a:spLocks noChangeArrowheads="1"/>
            </p:cNvSpPr>
            <p:nvPr/>
          </p:nvSpPr>
          <p:spPr bwMode="auto">
            <a:xfrm rot="15145196" flipV="1">
              <a:off x="1945" y="2136"/>
              <a:ext cx="126" cy="783"/>
            </a:xfrm>
            <a:prstGeom prst="can">
              <a:avLst>
                <a:gd name="adj" fmla="val 81073"/>
              </a:avLst>
            </a:prstGeom>
            <a:gradFill rotWithShape="0">
              <a:gsLst>
                <a:gs pos="0">
                  <a:schemeClr val="accent1"/>
                </a:gs>
                <a:gs pos="100000">
                  <a:schemeClr val="accent1">
                    <a:gamma/>
                    <a:shade val="46275"/>
                    <a:invGamma/>
                  </a:schemeClr>
                </a:gs>
              </a:gsLst>
              <a:lin ang="18900000" scaled="1"/>
            </a:gradFill>
            <a:ln w="9525">
              <a:solidFill>
                <a:schemeClr val="accent1"/>
              </a:solidFill>
              <a:round/>
              <a:headEnd/>
              <a:tailEnd/>
            </a:ln>
            <a:effectLst/>
          </p:spPr>
          <p:txBody>
            <a:bodyPr wrap="none" lIns="73025" tIns="36512" rIns="73025" bIns="36512" anchor="ctr"/>
            <a:lstStyle/>
            <a:p>
              <a:pPr>
                <a:defRPr/>
              </a:pPr>
              <a:endParaRPr lang="en-US" sz="2400"/>
            </a:p>
          </p:txBody>
        </p:sp>
        <p:sp>
          <p:nvSpPr>
            <p:cNvPr id="37" name="AutoShape 188"/>
            <p:cNvSpPr>
              <a:spLocks noChangeArrowheads="1"/>
            </p:cNvSpPr>
            <p:nvPr/>
          </p:nvSpPr>
          <p:spPr bwMode="auto">
            <a:xfrm rot="15145196" flipV="1">
              <a:off x="2009" y="2375"/>
              <a:ext cx="126" cy="783"/>
            </a:xfrm>
            <a:prstGeom prst="can">
              <a:avLst>
                <a:gd name="adj" fmla="val 81073"/>
              </a:avLst>
            </a:prstGeom>
            <a:gradFill rotWithShape="0">
              <a:gsLst>
                <a:gs pos="0">
                  <a:schemeClr val="accent1"/>
                </a:gs>
                <a:gs pos="100000">
                  <a:schemeClr val="accent1">
                    <a:gamma/>
                    <a:shade val="46275"/>
                    <a:invGamma/>
                  </a:schemeClr>
                </a:gs>
              </a:gsLst>
              <a:lin ang="18900000" scaled="1"/>
            </a:gradFill>
            <a:ln w="9525">
              <a:solidFill>
                <a:schemeClr val="accent1"/>
              </a:solidFill>
              <a:round/>
              <a:headEnd/>
              <a:tailEnd/>
            </a:ln>
            <a:effectLst/>
          </p:spPr>
          <p:txBody>
            <a:bodyPr wrap="none" lIns="73025" tIns="36512" rIns="73025" bIns="36512" anchor="ctr"/>
            <a:lstStyle/>
            <a:p>
              <a:pPr>
                <a:defRPr/>
              </a:pPr>
              <a:endParaRPr lang="en-US" sz="2400"/>
            </a:p>
          </p:txBody>
        </p:sp>
        <p:sp>
          <p:nvSpPr>
            <p:cNvPr id="38" name="Rectangle 189"/>
            <p:cNvSpPr>
              <a:spLocks noChangeArrowheads="1"/>
            </p:cNvSpPr>
            <p:nvPr/>
          </p:nvSpPr>
          <p:spPr bwMode="auto">
            <a:xfrm>
              <a:off x="2932" y="3088"/>
              <a:ext cx="39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DMZ</a:t>
              </a:r>
            </a:p>
          </p:txBody>
        </p:sp>
        <p:sp>
          <p:nvSpPr>
            <p:cNvPr id="39" name="Rectangle 190"/>
            <p:cNvSpPr>
              <a:spLocks noChangeArrowheads="1"/>
            </p:cNvSpPr>
            <p:nvPr/>
          </p:nvSpPr>
          <p:spPr bwMode="auto">
            <a:xfrm>
              <a:off x="1536" y="3088"/>
              <a:ext cx="85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ISP Network</a:t>
              </a:r>
            </a:p>
          </p:txBody>
        </p:sp>
        <p:pic>
          <p:nvPicPr>
            <p:cNvPr id="40" name="Picture 191"/>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01" y="1679"/>
              <a:ext cx="299"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192"/>
            <p:cNvSpPr>
              <a:spLocks noChangeArrowheads="1"/>
            </p:cNvSpPr>
            <p:nvPr/>
          </p:nvSpPr>
          <p:spPr bwMode="auto">
            <a:xfrm>
              <a:off x="676" y="3520"/>
              <a:ext cx="117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Partner &amp; Agency</a:t>
              </a:r>
            </a:p>
          </p:txBody>
        </p:sp>
      </p:grpSp>
      <p:sp>
        <p:nvSpPr>
          <p:cNvPr id="96" name="Text Box 195"/>
          <p:cNvSpPr txBox="1">
            <a:spLocks noChangeArrowheads="1"/>
          </p:cNvSpPr>
          <p:nvPr/>
        </p:nvSpPr>
        <p:spPr bwMode="auto">
          <a:xfrm>
            <a:off x="609600" y="5486400"/>
            <a:ext cx="7734300" cy="821588"/>
          </a:xfrm>
          <a:prstGeom prst="rect">
            <a:avLst/>
          </a:prstGeom>
          <a:solidFill>
            <a:schemeClr val="hlink"/>
          </a:solidFill>
          <a:ln w="9525" algn="ctr">
            <a:noFill/>
            <a:miter lim="800000"/>
            <a:headEnd/>
            <a:tailEnd/>
          </a:ln>
          <a:effectLst>
            <a:outerShdw dist="107763" dir="18900000" algn="ctr" rotWithShape="0">
              <a:schemeClr val="bg2">
                <a:alpha val="50000"/>
              </a:schemeClr>
            </a:outerShdw>
          </a:effectLst>
        </p:spPr>
        <p:txBody>
          <a:bodyPr wrap="square" lIns="82124" tIns="41061" rIns="82124" bIns="41061">
            <a:spAutoFit/>
          </a:bodyPr>
          <a:lstStyle/>
          <a:p>
            <a:pPr defTabSz="1028700" eaLnBrk="0" fontAlgn="auto" hangingPunct="0">
              <a:spcAft>
                <a:spcPts val="0"/>
              </a:spcAft>
              <a:defRPr/>
            </a:pPr>
            <a:r>
              <a:rPr lang="en-US" sz="2400" b="1">
                <a:solidFill>
                  <a:srgbClr val="FFFF66"/>
                </a:solidFill>
              </a:rPr>
              <a:t>Mở rộng cho phép cả khách hàng và đối tác có thể truy cập một cách bảo mật đến Intranet của doanh nghiệp</a:t>
            </a:r>
          </a:p>
        </p:txBody>
      </p:sp>
    </p:spTree>
    <p:extLst>
      <p:ext uri="{BB962C8B-B14F-4D97-AF65-F5344CB8AC3E}">
        <p14:creationId xmlns:p14="http://schemas.microsoft.com/office/powerpoint/2010/main" val="2266172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a:buFont typeface="Wingdings" panose="05000000000000000000" pitchFamily="2" charset="2"/>
              <a:buChar char="q"/>
            </a:pPr>
            <a:r>
              <a:rPr lang="vi-VN" b="1" smtClean="0"/>
              <a:t>Dịch vụ an toàn có thể cung cấp</a:t>
            </a:r>
          </a:p>
          <a:p>
            <a:r>
              <a:rPr lang="en-US"/>
              <a:t>Đảm bảo tính bí mật</a:t>
            </a:r>
          </a:p>
          <a:p>
            <a:r>
              <a:rPr lang="en-US"/>
              <a:t>Đảm bảo tính toàn vẹn</a:t>
            </a:r>
          </a:p>
          <a:p>
            <a:r>
              <a:rPr lang="en-US"/>
              <a:t>Đảm bảo tính xác thực</a:t>
            </a:r>
          </a:p>
          <a:p>
            <a:r>
              <a:rPr lang="en-US"/>
              <a:t>Chống tấn công phát </a:t>
            </a:r>
            <a:r>
              <a:rPr lang="en-US" smtClean="0"/>
              <a:t>lại</a:t>
            </a:r>
          </a:p>
        </p:txBody>
      </p:sp>
      <p:sp>
        <p:nvSpPr>
          <p:cNvPr id="4" name="Title 3"/>
          <p:cNvSpPr>
            <a:spLocks noGrp="1"/>
          </p:cNvSpPr>
          <p:nvPr>
            <p:ph type="title"/>
          </p:nvPr>
        </p:nvSpPr>
        <p:spPr/>
        <p:txBody>
          <a:bodyPr/>
          <a:lstStyle/>
          <a:p>
            <a:r>
              <a:rPr lang="vi-VN"/>
              <a:t>Mạng riêng ảo</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15</a:t>
            </a:fld>
            <a:endParaRPr lang="ru-RU" dirty="0"/>
          </a:p>
        </p:txBody>
      </p:sp>
    </p:spTree>
    <p:extLst>
      <p:ext uri="{BB962C8B-B14F-4D97-AF65-F5344CB8AC3E}">
        <p14:creationId xmlns:p14="http://schemas.microsoft.com/office/powerpoint/2010/main" val="739454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a:buFont typeface="Wingdings" panose="05000000000000000000" pitchFamily="2" charset="2"/>
              <a:buChar char="q"/>
            </a:pPr>
            <a:r>
              <a:rPr lang="en-US" b="1" smtClean="0"/>
              <a:t> Lợi ích</a:t>
            </a:r>
          </a:p>
          <a:p>
            <a:r>
              <a:rPr lang="en-US"/>
              <a:t>An toàn</a:t>
            </a:r>
          </a:p>
          <a:p>
            <a:r>
              <a:rPr lang="en-US" smtClean="0"/>
              <a:t>Chi phí thấp </a:t>
            </a:r>
          </a:p>
          <a:p>
            <a:pPr lvl="1"/>
            <a:r>
              <a:rPr lang="en-US" smtClean="0"/>
              <a:t>Chi phí thực hiện</a:t>
            </a:r>
          </a:p>
          <a:p>
            <a:pPr lvl="1"/>
            <a:r>
              <a:rPr lang="en-US" smtClean="0"/>
              <a:t>Chi phí quản trị</a:t>
            </a:r>
          </a:p>
          <a:p>
            <a:pPr marL="342900" lvl="1" indent="-342900">
              <a:lnSpc>
                <a:spcPct val="114000"/>
              </a:lnSpc>
              <a:spcBef>
                <a:spcPts val="600"/>
              </a:spcBef>
              <a:spcAft>
                <a:spcPts val="600"/>
              </a:spcAft>
              <a:buFont typeface="Arial" pitchFamily="34" charset="0"/>
              <a:buChar char="•"/>
            </a:pPr>
            <a:r>
              <a:rPr lang="en-US" sz="3600"/>
              <a:t>Nâng cao khả năng kết nối</a:t>
            </a:r>
          </a:p>
          <a:p>
            <a:pPr marL="342900" lvl="1" indent="-342900">
              <a:lnSpc>
                <a:spcPct val="114000"/>
              </a:lnSpc>
              <a:spcBef>
                <a:spcPts val="600"/>
              </a:spcBef>
              <a:spcAft>
                <a:spcPts val="600"/>
              </a:spcAft>
              <a:buFont typeface="Arial" pitchFamily="34" charset="0"/>
              <a:buChar char="•"/>
            </a:pPr>
            <a:r>
              <a:rPr lang="en-US" sz="3600" smtClean="0"/>
              <a:t>Nâng </a:t>
            </a:r>
            <a:r>
              <a:rPr lang="en-US" sz="3600"/>
              <a:t>cao khả năng mở </a:t>
            </a:r>
            <a:r>
              <a:rPr lang="en-US" sz="3600" smtClean="0"/>
              <a:t>rộng</a:t>
            </a:r>
          </a:p>
          <a:p>
            <a:pPr marL="342900" lvl="1" indent="-342900">
              <a:lnSpc>
                <a:spcPct val="114000"/>
              </a:lnSpc>
              <a:spcBef>
                <a:spcPts val="600"/>
              </a:spcBef>
              <a:spcAft>
                <a:spcPts val="600"/>
              </a:spcAft>
              <a:buFont typeface="Arial" pitchFamily="34" charset="0"/>
              <a:buChar char="•"/>
            </a:pPr>
            <a:r>
              <a:rPr lang="en-US" sz="3600"/>
              <a:t>Sử dụng hiệu quả băng thông</a:t>
            </a:r>
          </a:p>
          <a:p>
            <a:pPr marL="342900" lvl="1" indent="-342900">
              <a:lnSpc>
                <a:spcPct val="114000"/>
              </a:lnSpc>
              <a:spcBef>
                <a:spcPts val="600"/>
              </a:spcBef>
              <a:spcAft>
                <a:spcPts val="600"/>
              </a:spcAft>
              <a:buFont typeface="Arial" pitchFamily="34" charset="0"/>
              <a:buChar char="•"/>
            </a:pPr>
            <a:endParaRPr lang="en-US">
              <a:solidFill>
                <a:srgbClr val="00CC00"/>
              </a:solidFill>
            </a:endParaRPr>
          </a:p>
          <a:p>
            <a:endParaRPr lang="en-US" smtClean="0"/>
          </a:p>
        </p:txBody>
      </p:sp>
      <p:sp>
        <p:nvSpPr>
          <p:cNvPr id="4" name="Title 3"/>
          <p:cNvSpPr>
            <a:spLocks noGrp="1"/>
          </p:cNvSpPr>
          <p:nvPr>
            <p:ph type="title"/>
          </p:nvPr>
        </p:nvSpPr>
        <p:spPr/>
        <p:txBody>
          <a:bodyPr/>
          <a:lstStyle/>
          <a:p>
            <a:r>
              <a:rPr lang="vi-VN"/>
              <a:t>Mạng riêng ảo</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16</a:t>
            </a:fld>
            <a:endParaRPr lang="ru-RU" dirty="0"/>
          </a:p>
        </p:txBody>
      </p:sp>
    </p:spTree>
    <p:extLst>
      <p:ext uri="{BB962C8B-B14F-4D97-AF65-F5344CB8AC3E}">
        <p14:creationId xmlns:p14="http://schemas.microsoft.com/office/powerpoint/2010/main" val="42267544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4201907685"/>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reeform 2"/>
          <p:cNvSpPr/>
          <p:nvPr/>
        </p:nvSpPr>
        <p:spPr>
          <a:xfrm>
            <a:off x="1708800" y="5465700"/>
            <a:ext cx="7206600" cy="13923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6000">
                <a:latin typeface="Arial" pitchFamily="34" charset="0"/>
                <a:ea typeface="Tahoma" pitchFamily="34" charset="0"/>
                <a:cs typeface="Arial" pitchFamily="34" charset="0"/>
              </a:rPr>
              <a:t>Giao thức AH</a:t>
            </a:r>
            <a:endParaRPr lang="vi-VN" sz="6000" dirty="0">
              <a:latin typeface="Arial" pitchFamily="34" charset="0"/>
              <a:ea typeface="Tahoma" pitchFamily="34" charset="0"/>
              <a:cs typeface="Arial" pitchFamily="34" charset="0"/>
            </a:endParaRPr>
          </a:p>
        </p:txBody>
      </p:sp>
      <p:sp>
        <p:nvSpPr>
          <p:cNvPr id="4" name="Freeform 3"/>
          <p:cNvSpPr/>
          <p:nvPr/>
        </p:nvSpPr>
        <p:spPr>
          <a:xfrm>
            <a:off x="304800" y="5576849"/>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b="1"/>
              <a:t>4</a:t>
            </a:r>
            <a:endParaRPr lang="vi-VN" sz="5400" b="1" kern="1200" noProof="0"/>
          </a:p>
        </p:txBody>
      </p:sp>
    </p:spTree>
    <p:extLst>
      <p:ext uri="{BB962C8B-B14F-4D97-AF65-F5344CB8AC3E}">
        <p14:creationId xmlns:p14="http://schemas.microsoft.com/office/powerpoint/2010/main" val="24777992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en-US"/>
              <a:t> </a:t>
            </a:r>
            <a:r>
              <a:rPr lang="en-US" b="1" smtClean="0">
                <a:solidFill>
                  <a:srgbClr val="00CC00"/>
                </a:solidFill>
                <a:latin typeface="Arial" pitchFamily="34" charset="0"/>
              </a:rPr>
              <a:t>IPSec </a:t>
            </a:r>
            <a:r>
              <a:rPr lang="en-US" b="1">
                <a:solidFill>
                  <a:srgbClr val="00CC00"/>
                </a:solidFill>
                <a:latin typeface="Arial" pitchFamily="34" charset="0"/>
              </a:rPr>
              <a:t>= Internet Protocol </a:t>
            </a:r>
            <a:r>
              <a:rPr lang="en-US" b="1" smtClean="0">
                <a:solidFill>
                  <a:srgbClr val="00CC00"/>
                </a:solidFill>
                <a:latin typeface="Arial" pitchFamily="34" charset="0"/>
              </a:rPr>
              <a:t>Security</a:t>
            </a:r>
          </a:p>
          <a:p>
            <a:pPr>
              <a:buFont typeface="Wingdings" pitchFamily="2" charset="2"/>
              <a:buChar char="q"/>
            </a:pPr>
            <a:r>
              <a:rPr lang="en-US" b="1">
                <a:solidFill>
                  <a:srgbClr val="00CC00"/>
                </a:solidFill>
                <a:latin typeface="Arial" pitchFamily="34" charset="0"/>
              </a:rPr>
              <a:t> </a:t>
            </a:r>
            <a:r>
              <a:rPr lang="en-US" smtClean="0">
                <a:latin typeface="Arial" pitchFamily="34" charset="0"/>
              </a:rPr>
              <a:t>Được </a:t>
            </a:r>
            <a:r>
              <a:rPr lang="en-US">
                <a:latin typeface="Arial" pitchFamily="34" charset="0"/>
              </a:rPr>
              <a:t>phát triển bởi </a:t>
            </a:r>
            <a:r>
              <a:rPr lang="en-US" smtClean="0">
                <a:latin typeface="Arial" pitchFamily="34" charset="0"/>
              </a:rPr>
              <a:t>IETF</a:t>
            </a:r>
          </a:p>
          <a:p>
            <a:pPr>
              <a:buFont typeface="Wingdings" pitchFamily="2" charset="2"/>
              <a:buChar char="q"/>
            </a:pPr>
            <a:r>
              <a:rPr lang="en-US">
                <a:latin typeface="Arial" pitchFamily="34" charset="0"/>
              </a:rPr>
              <a:t> </a:t>
            </a:r>
            <a:r>
              <a:rPr lang="en-US" smtClean="0">
                <a:latin typeface="Arial" pitchFamily="34" charset="0"/>
              </a:rPr>
              <a:t>Thực </a:t>
            </a:r>
            <a:r>
              <a:rPr lang="en-US">
                <a:latin typeface="Arial" pitchFamily="34" charset="0"/>
              </a:rPr>
              <a:t>hiện việc an toàn các gói </a:t>
            </a:r>
            <a:r>
              <a:rPr lang="en-US" smtClean="0">
                <a:latin typeface="Arial" pitchFamily="34" charset="0"/>
              </a:rPr>
              <a:t>IP</a:t>
            </a:r>
          </a:p>
          <a:p>
            <a:pPr>
              <a:buFont typeface="Wingdings" pitchFamily="2" charset="2"/>
              <a:buChar char="q"/>
            </a:pPr>
            <a:r>
              <a:rPr lang="en-US">
                <a:latin typeface="Arial" pitchFamily="34" charset="0"/>
              </a:rPr>
              <a:t> </a:t>
            </a:r>
            <a:r>
              <a:rPr lang="en-US" smtClean="0">
                <a:latin typeface="Arial" pitchFamily="34" charset="0"/>
              </a:rPr>
              <a:t>Cung </a:t>
            </a:r>
            <a:r>
              <a:rPr lang="en-US">
                <a:latin typeface="Arial" pitchFamily="34" charset="0"/>
              </a:rPr>
              <a:t>cấp các khả năng:</a:t>
            </a:r>
          </a:p>
          <a:p>
            <a:pPr lvl="2"/>
            <a:r>
              <a:rPr lang="en-US">
                <a:latin typeface="Arial" pitchFamily="34" charset="0"/>
              </a:rPr>
              <a:t>Xác thực nguồn gốc thông tin</a:t>
            </a:r>
          </a:p>
          <a:p>
            <a:pPr lvl="2"/>
            <a:r>
              <a:rPr lang="en-US">
                <a:latin typeface="Arial" pitchFamily="34" charset="0"/>
              </a:rPr>
              <a:t>Kiểm tra tính toàn vẹn thông tin</a:t>
            </a:r>
          </a:p>
          <a:p>
            <a:pPr lvl="2"/>
            <a:r>
              <a:rPr lang="en-US">
                <a:latin typeface="Arial" pitchFamily="34" charset="0"/>
              </a:rPr>
              <a:t>Đảm bảo bí mật nội dung thông tin</a:t>
            </a:r>
          </a:p>
          <a:p>
            <a:pPr lvl="2"/>
            <a:r>
              <a:rPr lang="en-US">
                <a:latin typeface="Arial" pitchFamily="34" charset="0"/>
              </a:rPr>
              <a:t>Cung cấp khả năng tạo và tự động làm tươi khoá mật mã một cách an toàn</a:t>
            </a:r>
          </a:p>
          <a:p>
            <a:pPr lvl="2"/>
            <a:endParaRPr lang="en-US">
              <a:latin typeface="Arial" pitchFamily="34" charset="0"/>
            </a:endParaRPr>
          </a:p>
          <a:p>
            <a:endParaRPr lang="en-US"/>
          </a:p>
        </p:txBody>
      </p:sp>
      <p:sp>
        <p:nvSpPr>
          <p:cNvPr id="3" name="Title 2"/>
          <p:cNvSpPr>
            <a:spLocks noGrp="1"/>
          </p:cNvSpPr>
          <p:nvPr>
            <p:ph type="title"/>
          </p:nvPr>
        </p:nvSpPr>
        <p:spPr/>
        <p:txBody>
          <a:bodyPr/>
          <a:lstStyle/>
          <a:p>
            <a:r>
              <a:rPr lang="en-US"/>
              <a:t>Giới thiệu về IPSec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40378955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457200" lvl="1" indent="-457200">
              <a:lnSpc>
                <a:spcPct val="114000"/>
              </a:lnSpc>
              <a:spcBef>
                <a:spcPts val="600"/>
              </a:spcBef>
              <a:spcAft>
                <a:spcPts val="600"/>
              </a:spcAft>
              <a:buFont typeface="Wingdings" pitchFamily="2" charset="2"/>
              <a:buChar char="q"/>
            </a:pPr>
            <a:r>
              <a:rPr lang="en-US">
                <a:latin typeface="Arial" pitchFamily="34" charset="0"/>
              </a:rPr>
              <a:t>IPSec cung cấp một khung an toàn tại tầng 3 của mô hình OSI </a:t>
            </a:r>
          </a:p>
          <a:p>
            <a:endParaRPr lang="en-US"/>
          </a:p>
        </p:txBody>
      </p:sp>
      <p:sp>
        <p:nvSpPr>
          <p:cNvPr id="3" name="Title 2"/>
          <p:cNvSpPr>
            <a:spLocks noGrp="1"/>
          </p:cNvSpPr>
          <p:nvPr>
            <p:ph type="title"/>
          </p:nvPr>
        </p:nvSpPr>
        <p:spPr/>
        <p:txBody>
          <a:bodyPr/>
          <a:lstStyle/>
          <a:p>
            <a:r>
              <a:rPr lang="en-US"/>
              <a:t>Giới thiệu về IPSec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graphicFrame>
        <p:nvGraphicFramePr>
          <p:cNvPr id="5" name="Object 4"/>
          <p:cNvGraphicFramePr>
            <a:graphicFrameLocks noChangeAspect="1"/>
          </p:cNvGraphicFramePr>
          <p:nvPr>
            <p:extLst>
              <p:ext uri="{D42A27DB-BD31-4B8C-83A1-F6EECF244321}">
                <p14:modId xmlns:p14="http://schemas.microsoft.com/office/powerpoint/2010/main" val="3847413862"/>
              </p:ext>
            </p:extLst>
          </p:nvPr>
        </p:nvGraphicFramePr>
        <p:xfrm>
          <a:off x="2057400" y="2133600"/>
          <a:ext cx="5257800" cy="4265762"/>
        </p:xfrm>
        <a:graphic>
          <a:graphicData uri="http://schemas.openxmlformats.org/presentationml/2006/ole">
            <mc:AlternateContent xmlns:mc="http://schemas.openxmlformats.org/markup-compatibility/2006">
              <mc:Choice xmlns:v="urn:schemas-microsoft-com:vml" Requires="v">
                <p:oleObj spid="_x0000_s9368" r:id="rId3" imgW="2686259" imgH="1791956" progId="">
                  <p:embed/>
                </p:oleObj>
              </mc:Choice>
              <mc:Fallback>
                <p:oleObj r:id="rId3" imgW="2686259" imgH="1791956"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133600"/>
                        <a:ext cx="5257800" cy="42657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639538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687948264"/>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reeform 2"/>
          <p:cNvSpPr/>
          <p:nvPr/>
        </p:nvSpPr>
        <p:spPr>
          <a:xfrm>
            <a:off x="1708800" y="5465700"/>
            <a:ext cx="7206600" cy="13923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6000">
                <a:latin typeface="Arial" pitchFamily="34" charset="0"/>
                <a:ea typeface="Tahoma" pitchFamily="34" charset="0"/>
                <a:cs typeface="Arial" pitchFamily="34" charset="0"/>
              </a:rPr>
              <a:t>Giao thức AH</a:t>
            </a:r>
            <a:endParaRPr lang="vi-VN" sz="6000" dirty="0">
              <a:latin typeface="Arial" pitchFamily="34" charset="0"/>
              <a:ea typeface="Tahoma" pitchFamily="34" charset="0"/>
              <a:cs typeface="Arial" pitchFamily="34" charset="0"/>
            </a:endParaRPr>
          </a:p>
        </p:txBody>
      </p:sp>
      <p:sp>
        <p:nvSpPr>
          <p:cNvPr id="4" name="Freeform 3"/>
          <p:cNvSpPr/>
          <p:nvPr/>
        </p:nvSpPr>
        <p:spPr>
          <a:xfrm>
            <a:off x="304800" y="5576849"/>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b="1"/>
              <a:t>4</a:t>
            </a:r>
            <a:endParaRPr lang="vi-VN" sz="5400" b="1" kern="1200" noProof="0"/>
          </a:p>
        </p:txBody>
      </p:sp>
    </p:spTree>
    <p:extLst>
      <p:ext uri="{BB962C8B-B14F-4D97-AF65-F5344CB8AC3E}">
        <p14:creationId xmlns:p14="http://schemas.microsoft.com/office/powerpoint/2010/main" val="38911780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en-US" smtClean="0">
                <a:latin typeface="Arial" pitchFamily="34" charset="0"/>
              </a:rPr>
              <a:t> Thực </a:t>
            </a:r>
            <a:r>
              <a:rPr lang="en-US">
                <a:latin typeface="Arial" pitchFamily="34" charset="0"/>
              </a:rPr>
              <a:t>hiện đảm bảo an toàn tại tầng </a:t>
            </a:r>
            <a:r>
              <a:rPr lang="en-US" smtClean="0">
                <a:latin typeface="Arial" pitchFamily="34" charset="0"/>
              </a:rPr>
              <a:t>IP</a:t>
            </a:r>
          </a:p>
          <a:p>
            <a:pPr>
              <a:buFont typeface="Wingdings" pitchFamily="2" charset="2"/>
              <a:buChar char="q"/>
            </a:pPr>
            <a:r>
              <a:rPr lang="en-US" smtClean="0">
                <a:latin typeface="Arial" pitchFamily="34" charset="0"/>
              </a:rPr>
              <a:t> Các </a:t>
            </a:r>
            <a:r>
              <a:rPr lang="en-US">
                <a:latin typeface="Arial" pitchFamily="34" charset="0"/>
              </a:rPr>
              <a:t>giao thức tầng trên và các ứng dụng có thể dùng IPSec để đảm bảo an toàn mà không cần phải thay đổi gì </a:t>
            </a:r>
            <a:endParaRPr lang="en-US" smtClean="0">
              <a:latin typeface="Arial" pitchFamily="34" charset="0"/>
            </a:endParaRPr>
          </a:p>
          <a:p>
            <a:pPr lvl="1">
              <a:buFont typeface="Wingdings" pitchFamily="2" charset="2"/>
              <a:buChar char="§"/>
            </a:pPr>
            <a:r>
              <a:rPr lang="en-US" smtClean="0">
                <a:latin typeface="Arial" pitchFamily="34" charset="0"/>
              </a:rPr>
              <a:t>Các </a:t>
            </a:r>
            <a:r>
              <a:rPr lang="en-US">
                <a:latin typeface="Arial" pitchFamily="34" charset="0"/>
              </a:rPr>
              <a:t>gói IP sẽ được bảo vệ mà </a:t>
            </a:r>
            <a:r>
              <a:rPr lang="en-US">
                <a:solidFill>
                  <a:srgbClr val="0033CC"/>
                </a:solidFill>
                <a:latin typeface="Arial" pitchFamily="34" charset="0"/>
              </a:rPr>
              <a:t>không phụ thuộc </a:t>
            </a:r>
            <a:r>
              <a:rPr lang="en-US">
                <a:latin typeface="Arial" pitchFamily="34" charset="0"/>
              </a:rPr>
              <a:t>vào các </a:t>
            </a:r>
            <a:r>
              <a:rPr lang="en-US">
                <a:solidFill>
                  <a:srgbClr val="0033CC"/>
                </a:solidFill>
                <a:latin typeface="Arial" pitchFamily="34" charset="0"/>
              </a:rPr>
              <a:t>ứng dụng </a:t>
            </a:r>
            <a:r>
              <a:rPr lang="en-US">
                <a:latin typeface="Arial" pitchFamily="34" charset="0"/>
              </a:rPr>
              <a:t>đã tạo ra </a:t>
            </a:r>
            <a:r>
              <a:rPr lang="en-US" smtClean="0">
                <a:latin typeface="Arial" pitchFamily="34" charset="0"/>
              </a:rPr>
              <a:t>nó.</a:t>
            </a:r>
          </a:p>
          <a:p>
            <a:pPr>
              <a:buFont typeface="Wingdings" pitchFamily="2" charset="2"/>
              <a:buChar char="q"/>
            </a:pPr>
            <a:r>
              <a:rPr lang="en-US">
                <a:latin typeface="Arial" pitchFamily="34" charset="0"/>
              </a:rPr>
              <a:t> </a:t>
            </a:r>
            <a:r>
              <a:rPr lang="en-US" smtClean="0">
                <a:latin typeface="Arial" pitchFamily="34" charset="0"/>
              </a:rPr>
              <a:t>IPSec </a:t>
            </a:r>
            <a:r>
              <a:rPr lang="en-US">
                <a:latin typeface="Arial" pitchFamily="34" charset="0"/>
              </a:rPr>
              <a:t>hoàn toàn trong suốt với người dùng</a:t>
            </a:r>
          </a:p>
          <a:p>
            <a:pPr lvl="1">
              <a:lnSpc>
                <a:spcPct val="120000"/>
              </a:lnSpc>
            </a:pPr>
            <a:endParaRPr lang="en-US">
              <a:latin typeface="Arial" pitchFamily="34" charset="0"/>
            </a:endParaRPr>
          </a:p>
          <a:p>
            <a:endParaRPr lang="en-US"/>
          </a:p>
        </p:txBody>
      </p:sp>
      <p:sp>
        <p:nvSpPr>
          <p:cNvPr id="3" name="Title 2"/>
          <p:cNvSpPr>
            <a:spLocks noGrp="1"/>
          </p:cNvSpPr>
          <p:nvPr>
            <p:ph type="title"/>
          </p:nvPr>
        </p:nvSpPr>
        <p:spPr/>
        <p:txBody>
          <a:bodyPr/>
          <a:lstStyle/>
          <a:p>
            <a:r>
              <a:rPr lang="en-US"/>
              <a:t>Giới thiệu về IPSec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spTree>
    <p:extLst>
      <p:ext uri="{BB962C8B-B14F-4D97-AF65-F5344CB8AC3E}">
        <p14:creationId xmlns:p14="http://schemas.microsoft.com/office/powerpoint/2010/main" val="12471802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en-US" smtClean="0">
                <a:latin typeface="Times New Roman" pitchFamily="18" charset="0"/>
              </a:rPr>
              <a:t> Khung giao thức IPSec:</a:t>
            </a:r>
            <a:endParaRPr lang="en-US">
              <a:latin typeface="Times New Roman" pitchFamily="18" charset="0"/>
            </a:endParaRPr>
          </a:p>
          <a:p>
            <a:endParaRPr lang="en-US"/>
          </a:p>
        </p:txBody>
      </p:sp>
      <p:sp>
        <p:nvSpPr>
          <p:cNvPr id="3" name="Title 2"/>
          <p:cNvSpPr>
            <a:spLocks noGrp="1"/>
          </p:cNvSpPr>
          <p:nvPr>
            <p:ph type="title"/>
          </p:nvPr>
        </p:nvSpPr>
        <p:spPr/>
        <p:txBody>
          <a:bodyPr/>
          <a:lstStyle/>
          <a:p>
            <a:r>
              <a:rPr lang="en-US"/>
              <a:t>Giới thiệu về IPSec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3400" y="1278146"/>
            <a:ext cx="8056669" cy="5198854"/>
          </a:xfrm>
          <a:prstGeom prst="rect">
            <a:avLst/>
          </a:prstGeom>
          <a:noFill/>
        </p:spPr>
      </p:pic>
    </p:spTree>
    <p:extLst>
      <p:ext uri="{BB962C8B-B14F-4D97-AF65-F5344CB8AC3E}">
        <p14:creationId xmlns:p14="http://schemas.microsoft.com/office/powerpoint/2010/main" val="14233350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en-US" b="1" smtClean="0">
                <a:solidFill>
                  <a:srgbClr val="0033CC"/>
                </a:solidFill>
                <a:latin typeface="Arial" pitchFamily="34" charset="0"/>
              </a:rPr>
              <a:t> IPSec </a:t>
            </a:r>
            <a:r>
              <a:rPr lang="en-US" b="1">
                <a:solidFill>
                  <a:srgbClr val="0033CC"/>
                </a:solidFill>
                <a:latin typeface="Arial" pitchFamily="34" charset="0"/>
              </a:rPr>
              <a:t>cung cấp an toàn cho 3 tình huống</a:t>
            </a:r>
            <a:r>
              <a:rPr lang="en-US" b="1" smtClean="0">
                <a:solidFill>
                  <a:srgbClr val="0033CC"/>
                </a:solidFill>
                <a:latin typeface="Arial" pitchFamily="34" charset="0"/>
              </a:rPr>
              <a:t>:</a:t>
            </a:r>
          </a:p>
          <a:p>
            <a:pPr lvl="2"/>
            <a:r>
              <a:rPr lang="en-US" sz="3200">
                <a:latin typeface="Arial" pitchFamily="34" charset="0"/>
              </a:rPr>
              <a:t>Host – to – host</a:t>
            </a:r>
          </a:p>
          <a:p>
            <a:pPr lvl="2"/>
            <a:r>
              <a:rPr lang="en-US" sz="3200">
                <a:latin typeface="Arial" pitchFamily="34" charset="0"/>
              </a:rPr>
              <a:t>Host – to – gateway</a:t>
            </a:r>
          </a:p>
          <a:p>
            <a:pPr lvl="2"/>
            <a:r>
              <a:rPr lang="en-US" sz="3200">
                <a:latin typeface="Arial" pitchFamily="34" charset="0"/>
              </a:rPr>
              <a:t>Gateway – to – gateway</a:t>
            </a:r>
          </a:p>
          <a:p>
            <a:pPr>
              <a:buFont typeface="Wingdings" pitchFamily="2" charset="2"/>
              <a:buChar char="q"/>
            </a:pPr>
            <a:r>
              <a:rPr lang="en-US" b="1">
                <a:solidFill>
                  <a:srgbClr val="0033CC"/>
                </a:solidFill>
                <a:latin typeface="Arial" pitchFamily="34" charset="0"/>
              </a:rPr>
              <a:t> </a:t>
            </a:r>
            <a:r>
              <a:rPr lang="en-US" b="1" smtClean="0">
                <a:solidFill>
                  <a:srgbClr val="0033CC"/>
                </a:solidFill>
                <a:latin typeface="Arial" pitchFamily="34" charset="0"/>
              </a:rPr>
              <a:t>IPSec </a:t>
            </a:r>
            <a:r>
              <a:rPr lang="en-US" b="1">
                <a:solidFill>
                  <a:srgbClr val="0033CC"/>
                </a:solidFill>
                <a:latin typeface="Arial" pitchFamily="34" charset="0"/>
              </a:rPr>
              <a:t>hoạt động ở 2 chế độ:</a:t>
            </a:r>
          </a:p>
          <a:p>
            <a:pPr lvl="2"/>
            <a:r>
              <a:rPr lang="en-US" sz="3200">
                <a:latin typeface="Arial" pitchFamily="34" charset="0"/>
              </a:rPr>
              <a:t>Chế độ Transport  (end- to – end)</a:t>
            </a:r>
          </a:p>
          <a:p>
            <a:pPr lvl="2"/>
            <a:r>
              <a:rPr lang="en-US" sz="3200">
                <a:latin typeface="Arial" pitchFamily="34" charset="0"/>
              </a:rPr>
              <a:t>Chế độ Tunnel (cho VPN)</a:t>
            </a:r>
          </a:p>
          <a:p>
            <a:pPr>
              <a:buFont typeface="Wingdings" pitchFamily="2" charset="2"/>
              <a:buChar char="q"/>
            </a:pPr>
            <a:endParaRPr lang="en-US" b="1" smtClean="0">
              <a:solidFill>
                <a:srgbClr val="0033CC"/>
              </a:solidFill>
              <a:latin typeface="Arial" pitchFamily="34" charset="0"/>
            </a:endParaRPr>
          </a:p>
          <a:p>
            <a:pPr lvl="2"/>
            <a:endParaRPr lang="en-US">
              <a:latin typeface="Arial" pitchFamily="34" charset="0"/>
            </a:endParaRPr>
          </a:p>
          <a:p>
            <a:endParaRPr lang="en-US" smtClean="0"/>
          </a:p>
          <a:p>
            <a:endParaRPr lang="en-US"/>
          </a:p>
        </p:txBody>
      </p:sp>
      <p:sp>
        <p:nvSpPr>
          <p:cNvPr id="3" name="Title 2"/>
          <p:cNvSpPr>
            <a:spLocks noGrp="1"/>
          </p:cNvSpPr>
          <p:nvPr>
            <p:ph type="title"/>
          </p:nvPr>
        </p:nvSpPr>
        <p:spPr/>
        <p:txBody>
          <a:bodyPr/>
          <a:lstStyle/>
          <a:p>
            <a:r>
              <a:rPr lang="en-US"/>
              <a:t>Giới thiệu về IPSec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spTree>
    <p:extLst>
      <p:ext uri="{BB962C8B-B14F-4D97-AF65-F5344CB8AC3E}">
        <p14:creationId xmlns:p14="http://schemas.microsoft.com/office/powerpoint/2010/main" val="12471802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en-US" smtClean="0"/>
              <a:t> Transport mode</a:t>
            </a:r>
          </a:p>
          <a:p>
            <a:pPr>
              <a:buFont typeface="Wingdings" pitchFamily="2" charset="2"/>
              <a:buChar char="q"/>
            </a:pPr>
            <a:endParaRPr lang="en-US"/>
          </a:p>
          <a:p>
            <a:pPr>
              <a:buFont typeface="Wingdings" pitchFamily="2" charset="2"/>
              <a:buChar char="q"/>
            </a:pPr>
            <a:endParaRPr lang="en-US" smtClean="0"/>
          </a:p>
          <a:p>
            <a:pPr>
              <a:buFont typeface="Wingdings" pitchFamily="2" charset="2"/>
              <a:buChar char="q"/>
            </a:pPr>
            <a:endParaRPr lang="en-US"/>
          </a:p>
          <a:p>
            <a:pPr>
              <a:buFont typeface="Wingdings" pitchFamily="2" charset="2"/>
              <a:buChar char="q"/>
            </a:pPr>
            <a:r>
              <a:rPr lang="en-US"/>
              <a:t> </a:t>
            </a:r>
            <a:r>
              <a:rPr lang="en-US" smtClean="0"/>
              <a:t>Tunnel </a:t>
            </a:r>
            <a:r>
              <a:rPr lang="en-US"/>
              <a:t>mode</a:t>
            </a:r>
          </a:p>
          <a:p>
            <a:pPr>
              <a:buFont typeface="Wingdings" pitchFamily="2" charset="2"/>
              <a:buChar char="q"/>
            </a:pPr>
            <a:endParaRPr lang="en-US" smtClean="0"/>
          </a:p>
          <a:p>
            <a:endParaRPr lang="en-US"/>
          </a:p>
        </p:txBody>
      </p:sp>
      <p:sp>
        <p:nvSpPr>
          <p:cNvPr id="3" name="Title 2"/>
          <p:cNvSpPr>
            <a:spLocks noGrp="1"/>
          </p:cNvSpPr>
          <p:nvPr>
            <p:ph type="title"/>
          </p:nvPr>
        </p:nvSpPr>
        <p:spPr/>
        <p:txBody>
          <a:bodyPr/>
          <a:lstStyle/>
          <a:p>
            <a:r>
              <a:rPr lang="en-US" smtClean="0"/>
              <a:t>Các chế độ hoạt động của IPSec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294" y="1230336"/>
            <a:ext cx="7596753" cy="270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02" y="4572000"/>
            <a:ext cx="889539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08085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en-US" smtClean="0"/>
              <a:t> Host-to-Gateway, Gateway-to-Gateway</a:t>
            </a:r>
          </a:p>
          <a:p>
            <a:pPr>
              <a:buFont typeface="Wingdings" pitchFamily="2" charset="2"/>
              <a:buChar char="q"/>
            </a:pPr>
            <a:endParaRPr lang="en-US"/>
          </a:p>
          <a:p>
            <a:pPr>
              <a:buFont typeface="Wingdings" pitchFamily="2" charset="2"/>
              <a:buChar char="q"/>
            </a:pPr>
            <a:endParaRPr lang="en-US" smtClean="0"/>
          </a:p>
          <a:p>
            <a:pPr>
              <a:buFont typeface="Wingdings" pitchFamily="2" charset="2"/>
              <a:buChar char="q"/>
            </a:pPr>
            <a:endParaRPr lang="en-US"/>
          </a:p>
          <a:p>
            <a:pPr>
              <a:buFont typeface="Wingdings" pitchFamily="2" charset="2"/>
              <a:buChar char="q"/>
            </a:pPr>
            <a:endParaRPr lang="en-US" smtClean="0"/>
          </a:p>
          <a:p>
            <a:pPr>
              <a:buFont typeface="Wingdings" pitchFamily="2" charset="2"/>
              <a:buChar char="q"/>
            </a:pPr>
            <a:endParaRPr lang="en-US"/>
          </a:p>
          <a:p>
            <a:pPr marL="0" indent="0">
              <a:buNone/>
            </a:pPr>
            <a:r>
              <a:rPr lang="en-US"/>
              <a:t> </a:t>
            </a:r>
            <a:r>
              <a:rPr lang="en-US" smtClean="0"/>
              <a:t> SG </a:t>
            </a:r>
            <a:r>
              <a:rPr lang="en-US"/>
              <a:t>= Security Gateway</a:t>
            </a:r>
          </a:p>
          <a:p>
            <a:pPr>
              <a:buFont typeface="Wingdings" pitchFamily="2" charset="2"/>
              <a:buChar char="q"/>
            </a:pPr>
            <a:endParaRPr lang="en-US"/>
          </a:p>
          <a:p>
            <a:endParaRPr lang="en-US" smtClean="0"/>
          </a:p>
          <a:p>
            <a:endParaRPr lang="en-US"/>
          </a:p>
        </p:txBody>
      </p:sp>
      <p:sp>
        <p:nvSpPr>
          <p:cNvPr id="3" name="Title 2"/>
          <p:cNvSpPr>
            <a:spLocks noGrp="1"/>
          </p:cNvSpPr>
          <p:nvPr>
            <p:ph type="title"/>
          </p:nvPr>
        </p:nvSpPr>
        <p:spPr/>
        <p:txBody>
          <a:bodyPr/>
          <a:lstStyle/>
          <a:p>
            <a:r>
              <a:rPr lang="en-US" smtClean="0"/>
              <a:t>Tunnel mode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0"/>
            <a:ext cx="8596313" cy="37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56827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en-US" smtClean="0"/>
              <a:t> Host-to-Host</a:t>
            </a:r>
            <a:endParaRPr lang="en-US"/>
          </a:p>
          <a:p>
            <a:endParaRPr lang="en-US" smtClean="0"/>
          </a:p>
          <a:p>
            <a:endParaRPr lang="en-US"/>
          </a:p>
        </p:txBody>
      </p:sp>
      <p:sp>
        <p:nvSpPr>
          <p:cNvPr id="3" name="Title 2"/>
          <p:cNvSpPr>
            <a:spLocks noGrp="1"/>
          </p:cNvSpPr>
          <p:nvPr>
            <p:ph type="title"/>
          </p:nvPr>
        </p:nvSpPr>
        <p:spPr/>
        <p:txBody>
          <a:bodyPr/>
          <a:lstStyle/>
          <a:p>
            <a:r>
              <a:rPr lang="en-US"/>
              <a:t>Transport Mode</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11" y="1781174"/>
            <a:ext cx="8840989"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9886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a:lnSpc>
                <a:spcPct val="100000"/>
              </a:lnSpc>
              <a:spcBef>
                <a:spcPts val="0"/>
              </a:spcBef>
              <a:spcAft>
                <a:spcPts val="0"/>
              </a:spcAft>
              <a:buFont typeface="Wingdings" pitchFamily="2" charset="2"/>
              <a:buChar char="q"/>
            </a:pPr>
            <a:r>
              <a:rPr lang="vi-VN" sz="2800" dirty="0" smtClean="0">
                <a:solidFill>
                  <a:srgbClr val="0033CC"/>
                </a:solidFill>
                <a:latin typeface="Arial" pitchFamily="34" charset="0"/>
              </a:rPr>
              <a:t>Ban đầu</a:t>
            </a:r>
            <a:r>
              <a:rPr lang="en-US" sz="2800" dirty="0" smtClean="0">
                <a:latin typeface="Arial" pitchFamily="34" charset="0"/>
              </a:rPr>
              <a:t>: </a:t>
            </a:r>
            <a:r>
              <a:rPr lang="vi-VN" sz="2800" dirty="0">
                <a:latin typeface="Arial" pitchFamily="34" charset="0"/>
              </a:rPr>
              <a:t>Xác định l</a:t>
            </a:r>
            <a:r>
              <a:rPr lang="en-US" sz="2800" dirty="0" err="1">
                <a:latin typeface="Arial" pitchFamily="34" charset="0"/>
              </a:rPr>
              <a:t>uồng</a:t>
            </a:r>
            <a:r>
              <a:rPr lang="en-US" sz="2800" dirty="0">
                <a:latin typeface="Arial" pitchFamily="34" charset="0"/>
              </a:rPr>
              <a:t> </a:t>
            </a:r>
            <a:r>
              <a:rPr lang="en-US" sz="2800" dirty="0" err="1">
                <a:latin typeface="Arial" pitchFamily="34" charset="0"/>
              </a:rPr>
              <a:t>lưu</a:t>
            </a:r>
            <a:r>
              <a:rPr lang="en-US" sz="2800" dirty="0">
                <a:latin typeface="Arial" pitchFamily="34" charset="0"/>
              </a:rPr>
              <a:t> </a:t>
            </a:r>
            <a:r>
              <a:rPr lang="en-US" sz="2800" dirty="0" err="1">
                <a:latin typeface="Arial" pitchFamily="34" charset="0"/>
              </a:rPr>
              <a:t>lượng</a:t>
            </a:r>
            <a:r>
              <a:rPr lang="en-US" sz="2800" dirty="0">
                <a:latin typeface="Arial" pitchFamily="34" charset="0"/>
              </a:rPr>
              <a:t> </a:t>
            </a:r>
            <a:r>
              <a:rPr lang="en-US" sz="2800" dirty="0" err="1">
                <a:latin typeface="Arial" pitchFamily="34" charset="0"/>
              </a:rPr>
              <a:t>cần</a:t>
            </a:r>
            <a:r>
              <a:rPr lang="en-US" sz="2800" dirty="0">
                <a:latin typeface="Arial" pitchFamily="34" charset="0"/>
              </a:rPr>
              <a:t> </a:t>
            </a:r>
            <a:r>
              <a:rPr lang="en-US" sz="2800" dirty="0" err="1">
                <a:latin typeface="Arial" pitchFamily="34" charset="0"/>
              </a:rPr>
              <a:t>bảo</a:t>
            </a:r>
            <a:r>
              <a:rPr lang="en-US" sz="2800" dirty="0">
                <a:latin typeface="Arial" pitchFamily="34" charset="0"/>
              </a:rPr>
              <a:t> </a:t>
            </a:r>
            <a:r>
              <a:rPr lang="en-US" sz="2800" dirty="0" err="1">
                <a:latin typeface="Arial" pitchFamily="34" charset="0"/>
              </a:rPr>
              <a:t>vệ</a:t>
            </a:r>
            <a:r>
              <a:rPr lang="en-US" sz="2800" dirty="0">
                <a:latin typeface="Arial" pitchFamily="34" charset="0"/>
              </a:rPr>
              <a:t>.</a:t>
            </a:r>
          </a:p>
          <a:p>
            <a:pPr>
              <a:lnSpc>
                <a:spcPct val="100000"/>
              </a:lnSpc>
              <a:spcBef>
                <a:spcPts val="0"/>
              </a:spcBef>
              <a:spcAft>
                <a:spcPts val="0"/>
              </a:spcAft>
              <a:buFont typeface="Wingdings" pitchFamily="2" charset="2"/>
              <a:buChar char="q"/>
            </a:pPr>
            <a:r>
              <a:rPr lang="en-US" sz="2800" dirty="0" err="1">
                <a:solidFill>
                  <a:srgbClr val="0033CC"/>
                </a:solidFill>
                <a:latin typeface="Arial" pitchFamily="34" charset="0"/>
              </a:rPr>
              <a:t>Bước</a:t>
            </a:r>
            <a:r>
              <a:rPr lang="en-US" sz="2800" dirty="0">
                <a:solidFill>
                  <a:srgbClr val="0033CC"/>
                </a:solidFill>
                <a:latin typeface="Arial" pitchFamily="34" charset="0"/>
              </a:rPr>
              <a:t> 1: </a:t>
            </a:r>
            <a:r>
              <a:rPr lang="en-US" sz="2800" dirty="0" err="1">
                <a:latin typeface="Arial" pitchFamily="34" charset="0"/>
              </a:rPr>
              <a:t>Pha</a:t>
            </a:r>
            <a:r>
              <a:rPr lang="en-US" sz="2800" dirty="0">
                <a:latin typeface="Arial" pitchFamily="34" charset="0"/>
              </a:rPr>
              <a:t> IKE </a:t>
            </a:r>
            <a:r>
              <a:rPr lang="en-US" sz="2800" dirty="0" err="1">
                <a:latin typeface="Arial" pitchFamily="34" charset="0"/>
              </a:rPr>
              <a:t>thứ</a:t>
            </a:r>
            <a:r>
              <a:rPr lang="en-US" sz="2800" dirty="0">
                <a:latin typeface="Arial" pitchFamily="34" charset="0"/>
              </a:rPr>
              <a:t> 1 </a:t>
            </a:r>
            <a:r>
              <a:rPr lang="en-US" sz="2800" dirty="0" err="1">
                <a:latin typeface="Arial" pitchFamily="34" charset="0"/>
              </a:rPr>
              <a:t>sẽ</a:t>
            </a:r>
            <a:r>
              <a:rPr lang="en-US" sz="2800" dirty="0">
                <a:latin typeface="Arial" pitchFamily="34" charset="0"/>
              </a:rPr>
              <a:t> </a:t>
            </a:r>
            <a:r>
              <a:rPr lang="en-US" sz="2800" dirty="0" err="1">
                <a:latin typeface="Arial" pitchFamily="34" charset="0"/>
              </a:rPr>
              <a:t>thoả</a:t>
            </a:r>
            <a:r>
              <a:rPr lang="en-US" sz="2800" dirty="0">
                <a:latin typeface="Arial" pitchFamily="34" charset="0"/>
              </a:rPr>
              <a:t> </a:t>
            </a:r>
            <a:r>
              <a:rPr lang="en-US" sz="2800" dirty="0" err="1">
                <a:latin typeface="Arial" pitchFamily="34" charset="0"/>
              </a:rPr>
              <a:t>thuận</a:t>
            </a:r>
            <a:r>
              <a:rPr lang="en-US" sz="2800" dirty="0">
                <a:latin typeface="Arial" pitchFamily="34" charset="0"/>
              </a:rPr>
              <a:t> </a:t>
            </a:r>
            <a:r>
              <a:rPr lang="vi-VN" sz="2800" dirty="0">
                <a:latin typeface="Arial" pitchFamily="34" charset="0"/>
              </a:rPr>
              <a:t>một </a:t>
            </a:r>
            <a:r>
              <a:rPr lang="en-US" sz="2800" dirty="0">
                <a:latin typeface="Arial" pitchFamily="34" charset="0"/>
              </a:rPr>
              <a:t>SA </a:t>
            </a:r>
            <a:r>
              <a:rPr lang="en-US" sz="2800" dirty="0">
                <a:solidFill>
                  <a:srgbClr val="0000FF"/>
                </a:solidFill>
                <a:latin typeface="Arial" pitchFamily="34" charset="0"/>
              </a:rPr>
              <a:t>(SA1).</a:t>
            </a:r>
          </a:p>
          <a:p>
            <a:pPr>
              <a:lnSpc>
                <a:spcPct val="100000"/>
              </a:lnSpc>
              <a:spcBef>
                <a:spcPts val="0"/>
              </a:spcBef>
              <a:spcAft>
                <a:spcPts val="0"/>
              </a:spcAft>
              <a:buFont typeface="Wingdings" pitchFamily="2" charset="2"/>
              <a:buChar char="q"/>
            </a:pPr>
            <a:r>
              <a:rPr lang="en-US" sz="2800" dirty="0" err="1">
                <a:solidFill>
                  <a:srgbClr val="0033CC"/>
                </a:solidFill>
                <a:latin typeface="Arial" pitchFamily="34" charset="0"/>
              </a:rPr>
              <a:t>Bước</a:t>
            </a:r>
            <a:r>
              <a:rPr lang="en-US" sz="2800" dirty="0">
                <a:solidFill>
                  <a:srgbClr val="0033CC"/>
                </a:solidFill>
                <a:latin typeface="Arial" pitchFamily="34" charset="0"/>
              </a:rPr>
              <a:t> 2: </a:t>
            </a:r>
            <a:r>
              <a:rPr lang="en-US" sz="2800" dirty="0" err="1">
                <a:latin typeface="Arial" pitchFamily="34" charset="0"/>
              </a:rPr>
              <a:t>Thiết</a:t>
            </a:r>
            <a:r>
              <a:rPr lang="en-US" sz="2800" dirty="0">
                <a:latin typeface="Arial" pitchFamily="34" charset="0"/>
              </a:rPr>
              <a:t> </a:t>
            </a:r>
            <a:r>
              <a:rPr lang="en-US" sz="2800" dirty="0" err="1">
                <a:latin typeface="Arial" pitchFamily="34" charset="0"/>
              </a:rPr>
              <a:t>lập</a:t>
            </a:r>
            <a:r>
              <a:rPr lang="en-US" sz="2800" dirty="0">
                <a:latin typeface="Arial" pitchFamily="34" charset="0"/>
              </a:rPr>
              <a:t> </a:t>
            </a:r>
            <a:r>
              <a:rPr lang="en-US" sz="2800" dirty="0" err="1">
                <a:latin typeface="Arial" pitchFamily="34" charset="0"/>
              </a:rPr>
              <a:t>một</a:t>
            </a:r>
            <a:r>
              <a:rPr lang="en-US" sz="2800" dirty="0">
                <a:latin typeface="Arial" pitchFamily="34" charset="0"/>
              </a:rPr>
              <a:t> </a:t>
            </a:r>
            <a:r>
              <a:rPr lang="en-US" sz="2800" dirty="0" err="1">
                <a:latin typeface="Arial" pitchFamily="34" charset="0"/>
              </a:rPr>
              <a:t>kênh</a:t>
            </a:r>
            <a:r>
              <a:rPr lang="en-US" sz="2800" dirty="0">
                <a:latin typeface="Arial" pitchFamily="34" charset="0"/>
              </a:rPr>
              <a:t> </a:t>
            </a:r>
            <a:r>
              <a:rPr lang="en-US" sz="2800" dirty="0" err="1">
                <a:latin typeface="Arial" pitchFamily="34" charset="0"/>
              </a:rPr>
              <a:t>truyền</a:t>
            </a:r>
            <a:r>
              <a:rPr lang="en-US" sz="2800" dirty="0">
                <a:latin typeface="Arial" pitchFamily="34" charset="0"/>
              </a:rPr>
              <a:t> </a:t>
            </a:r>
            <a:r>
              <a:rPr lang="en-US" sz="2800" dirty="0" err="1">
                <a:latin typeface="Arial" pitchFamily="34" charset="0"/>
              </a:rPr>
              <a:t>thông</a:t>
            </a:r>
            <a:r>
              <a:rPr lang="en-US" sz="2800" dirty="0">
                <a:latin typeface="Arial" pitchFamily="34" charset="0"/>
              </a:rPr>
              <a:t> an </a:t>
            </a:r>
            <a:r>
              <a:rPr lang="en-US" sz="2800" dirty="0" err="1">
                <a:latin typeface="Arial" pitchFamily="34" charset="0"/>
              </a:rPr>
              <a:t>toàn</a:t>
            </a:r>
            <a:r>
              <a:rPr lang="en-US" sz="2800" dirty="0">
                <a:latin typeface="Arial" pitchFamily="34" charset="0"/>
              </a:rPr>
              <a:t> </a:t>
            </a:r>
            <a:r>
              <a:rPr lang="en-US" sz="2800" dirty="0" err="1">
                <a:latin typeface="Arial" pitchFamily="34" charset="0"/>
              </a:rPr>
              <a:t>và</a:t>
            </a:r>
            <a:r>
              <a:rPr lang="en-US" sz="2800" dirty="0">
                <a:latin typeface="Arial" pitchFamily="34" charset="0"/>
              </a:rPr>
              <a:t> </a:t>
            </a:r>
            <a:r>
              <a:rPr lang="en-US" sz="2800" dirty="0" err="1">
                <a:latin typeface="Arial" pitchFamily="34" charset="0"/>
              </a:rPr>
              <a:t>xác</a:t>
            </a:r>
            <a:r>
              <a:rPr lang="en-US" sz="2800" dirty="0">
                <a:latin typeface="Arial" pitchFamily="34" charset="0"/>
              </a:rPr>
              <a:t> </a:t>
            </a:r>
            <a:r>
              <a:rPr lang="en-US" sz="2800" dirty="0" err="1">
                <a:latin typeface="Arial" pitchFamily="34" charset="0"/>
              </a:rPr>
              <a:t>thực</a:t>
            </a:r>
            <a:r>
              <a:rPr lang="en-US" sz="2800" dirty="0">
                <a:latin typeface="Arial" pitchFamily="34" charset="0"/>
              </a:rPr>
              <a:t> </a:t>
            </a:r>
            <a:r>
              <a:rPr lang="en-US" sz="2800" dirty="0" err="1">
                <a:latin typeface="Arial" pitchFamily="34" charset="0"/>
              </a:rPr>
              <a:t>đối</a:t>
            </a:r>
            <a:r>
              <a:rPr lang="en-US" sz="2800" dirty="0">
                <a:latin typeface="Arial" pitchFamily="34" charset="0"/>
              </a:rPr>
              <a:t> </a:t>
            </a:r>
            <a:r>
              <a:rPr lang="en-US" sz="2800" dirty="0" err="1">
                <a:latin typeface="Arial" pitchFamily="34" charset="0"/>
              </a:rPr>
              <a:t>tác</a:t>
            </a:r>
            <a:r>
              <a:rPr lang="en-US" sz="2800" dirty="0">
                <a:latin typeface="Arial" pitchFamily="34" charset="0"/>
              </a:rPr>
              <a:t> </a:t>
            </a:r>
            <a:r>
              <a:rPr lang="en-US" sz="2800" dirty="0" err="1">
                <a:latin typeface="Arial" pitchFamily="34" charset="0"/>
              </a:rPr>
              <a:t>dựa</a:t>
            </a:r>
            <a:r>
              <a:rPr lang="en-US" sz="2800" dirty="0">
                <a:latin typeface="Arial" pitchFamily="34" charset="0"/>
              </a:rPr>
              <a:t> </a:t>
            </a:r>
            <a:r>
              <a:rPr lang="en-US" sz="2800" dirty="0" err="1">
                <a:latin typeface="Arial" pitchFamily="34" charset="0"/>
              </a:rPr>
              <a:t>trên</a:t>
            </a:r>
            <a:r>
              <a:rPr lang="en-US" sz="2800" dirty="0">
                <a:latin typeface="Arial" pitchFamily="34" charset="0"/>
              </a:rPr>
              <a:t> </a:t>
            </a:r>
            <a:r>
              <a:rPr lang="en-US" sz="2800" dirty="0">
                <a:solidFill>
                  <a:srgbClr val="0000FF"/>
                </a:solidFill>
                <a:latin typeface="Arial" pitchFamily="34" charset="0"/>
              </a:rPr>
              <a:t>SA1.</a:t>
            </a:r>
          </a:p>
          <a:p>
            <a:pPr>
              <a:lnSpc>
                <a:spcPct val="100000"/>
              </a:lnSpc>
              <a:spcBef>
                <a:spcPts val="0"/>
              </a:spcBef>
              <a:spcAft>
                <a:spcPts val="0"/>
              </a:spcAft>
              <a:buFont typeface="Wingdings" pitchFamily="2" charset="2"/>
              <a:buChar char="q"/>
            </a:pPr>
            <a:r>
              <a:rPr lang="en-US" sz="2800" dirty="0" err="1">
                <a:solidFill>
                  <a:srgbClr val="0033CC"/>
                </a:solidFill>
                <a:latin typeface="Arial" pitchFamily="34" charset="0"/>
              </a:rPr>
              <a:t>Bước</a:t>
            </a:r>
            <a:r>
              <a:rPr lang="en-US" sz="2800" dirty="0">
                <a:solidFill>
                  <a:srgbClr val="0033CC"/>
                </a:solidFill>
                <a:latin typeface="Arial" pitchFamily="34" charset="0"/>
              </a:rPr>
              <a:t> 3: </a:t>
            </a:r>
            <a:r>
              <a:rPr lang="en-US" sz="2800" dirty="0" err="1">
                <a:latin typeface="Arial" pitchFamily="34" charset="0"/>
              </a:rPr>
              <a:t>Pha</a:t>
            </a:r>
            <a:r>
              <a:rPr lang="en-US" sz="2800" dirty="0">
                <a:latin typeface="Arial" pitchFamily="34" charset="0"/>
              </a:rPr>
              <a:t> IKE </a:t>
            </a:r>
            <a:r>
              <a:rPr lang="en-US" sz="2800" dirty="0" err="1">
                <a:latin typeface="Arial" pitchFamily="34" charset="0"/>
              </a:rPr>
              <a:t>thứ</a:t>
            </a:r>
            <a:r>
              <a:rPr lang="en-US" sz="2800" dirty="0">
                <a:latin typeface="Arial" pitchFamily="34" charset="0"/>
              </a:rPr>
              <a:t> 2 </a:t>
            </a:r>
            <a:r>
              <a:rPr lang="en-US" sz="2800" dirty="0" err="1">
                <a:latin typeface="Arial" pitchFamily="34" charset="0"/>
              </a:rPr>
              <a:t>thoả</a:t>
            </a:r>
            <a:r>
              <a:rPr lang="en-US" sz="2800" dirty="0">
                <a:latin typeface="Arial" pitchFamily="34" charset="0"/>
              </a:rPr>
              <a:t> </a:t>
            </a:r>
            <a:r>
              <a:rPr lang="en-US" sz="2800" dirty="0" err="1">
                <a:latin typeface="Arial" pitchFamily="34" charset="0"/>
              </a:rPr>
              <a:t>thuận</a:t>
            </a:r>
            <a:r>
              <a:rPr lang="en-US" sz="2800" dirty="0">
                <a:latin typeface="Arial" pitchFamily="34" charset="0"/>
              </a:rPr>
              <a:t> </a:t>
            </a:r>
            <a:r>
              <a:rPr lang="en-US" sz="2800" dirty="0" err="1">
                <a:latin typeface="Arial" pitchFamily="34" charset="0"/>
              </a:rPr>
              <a:t>IPSec</a:t>
            </a:r>
            <a:r>
              <a:rPr lang="en-US" sz="2800" dirty="0">
                <a:latin typeface="Arial" pitchFamily="34" charset="0"/>
              </a:rPr>
              <a:t> SA (SA2) </a:t>
            </a:r>
            <a:r>
              <a:rPr lang="en-US" sz="2800" dirty="0" err="1">
                <a:latin typeface="Arial" pitchFamily="34" charset="0"/>
              </a:rPr>
              <a:t>trên</a:t>
            </a:r>
            <a:r>
              <a:rPr lang="en-US" sz="2800" dirty="0">
                <a:latin typeface="Arial" pitchFamily="34" charset="0"/>
              </a:rPr>
              <a:t> </a:t>
            </a:r>
            <a:r>
              <a:rPr lang="en-US" sz="2800" dirty="0" err="1">
                <a:latin typeface="Arial" pitchFamily="34" charset="0"/>
              </a:rPr>
              <a:t>kênh</a:t>
            </a:r>
            <a:r>
              <a:rPr lang="en-US" sz="2800" dirty="0">
                <a:latin typeface="Arial" pitchFamily="34" charset="0"/>
              </a:rPr>
              <a:t> an </a:t>
            </a:r>
            <a:r>
              <a:rPr lang="en-US" sz="2800" dirty="0" err="1">
                <a:latin typeface="Arial" pitchFamily="34" charset="0"/>
              </a:rPr>
              <a:t>toàn</a:t>
            </a:r>
            <a:r>
              <a:rPr lang="en-US" sz="2800" dirty="0">
                <a:latin typeface="Arial" pitchFamily="34" charset="0"/>
              </a:rPr>
              <a:t> </a:t>
            </a:r>
            <a:r>
              <a:rPr lang="en-US" sz="2800" dirty="0" err="1">
                <a:latin typeface="Arial" pitchFamily="34" charset="0"/>
              </a:rPr>
              <a:t>vừa</a:t>
            </a:r>
            <a:r>
              <a:rPr lang="en-US" sz="2800" dirty="0">
                <a:latin typeface="Arial" pitchFamily="34" charset="0"/>
              </a:rPr>
              <a:t> </a:t>
            </a:r>
            <a:r>
              <a:rPr lang="en-US" sz="2800" dirty="0" err="1">
                <a:latin typeface="Arial" pitchFamily="34" charset="0"/>
              </a:rPr>
              <a:t>được</a:t>
            </a:r>
            <a:r>
              <a:rPr lang="en-US" sz="2800" dirty="0">
                <a:latin typeface="Arial" pitchFamily="34" charset="0"/>
              </a:rPr>
              <a:t> </a:t>
            </a:r>
            <a:r>
              <a:rPr lang="en-US" sz="2800" dirty="0" err="1">
                <a:latin typeface="Arial" pitchFamily="34" charset="0"/>
              </a:rPr>
              <a:t>thiết</a:t>
            </a:r>
            <a:r>
              <a:rPr lang="en-US" sz="2800" dirty="0">
                <a:latin typeface="Arial" pitchFamily="34" charset="0"/>
              </a:rPr>
              <a:t> </a:t>
            </a:r>
            <a:r>
              <a:rPr lang="en-US" sz="2800" dirty="0" err="1">
                <a:latin typeface="Arial" pitchFamily="34" charset="0"/>
              </a:rPr>
              <a:t>lập</a:t>
            </a:r>
            <a:r>
              <a:rPr lang="en-US" sz="2800" dirty="0">
                <a:latin typeface="Arial" pitchFamily="34" charset="0"/>
              </a:rPr>
              <a:t>.</a:t>
            </a:r>
          </a:p>
          <a:p>
            <a:pPr>
              <a:lnSpc>
                <a:spcPct val="100000"/>
              </a:lnSpc>
              <a:spcBef>
                <a:spcPts val="0"/>
              </a:spcBef>
              <a:spcAft>
                <a:spcPts val="0"/>
              </a:spcAft>
              <a:buFont typeface="Wingdings" pitchFamily="2" charset="2"/>
              <a:buChar char="q"/>
            </a:pPr>
            <a:r>
              <a:rPr lang="en-US" sz="2800" dirty="0" err="1">
                <a:solidFill>
                  <a:srgbClr val="0033CC"/>
                </a:solidFill>
                <a:latin typeface="Arial" pitchFamily="34" charset="0"/>
              </a:rPr>
              <a:t>Bước</a:t>
            </a:r>
            <a:r>
              <a:rPr lang="en-US" sz="2800" dirty="0">
                <a:solidFill>
                  <a:srgbClr val="0033CC"/>
                </a:solidFill>
                <a:latin typeface="Arial" pitchFamily="34" charset="0"/>
              </a:rPr>
              <a:t> 4</a:t>
            </a:r>
            <a:r>
              <a:rPr lang="en-US" sz="2800" dirty="0">
                <a:latin typeface="Arial" pitchFamily="34" charset="0"/>
              </a:rPr>
              <a:t>: </a:t>
            </a:r>
            <a:r>
              <a:rPr lang="vi-VN" sz="2800" dirty="0">
                <a:latin typeface="Arial" pitchFamily="34" charset="0"/>
              </a:rPr>
              <a:t>Thực thi </a:t>
            </a:r>
            <a:r>
              <a:rPr lang="en-US" sz="2800" dirty="0">
                <a:latin typeface="Arial" pitchFamily="34" charset="0"/>
              </a:rPr>
              <a:t>AH </a:t>
            </a:r>
            <a:r>
              <a:rPr lang="en-US" sz="2800" dirty="0" err="1">
                <a:latin typeface="Arial" pitchFamily="34" charset="0"/>
              </a:rPr>
              <a:t>hoặc</a:t>
            </a:r>
            <a:r>
              <a:rPr lang="vi-VN" sz="2800" dirty="0">
                <a:latin typeface="Arial" pitchFamily="34" charset="0"/>
              </a:rPr>
              <a:t>/và</a:t>
            </a:r>
            <a:r>
              <a:rPr lang="en-US" sz="2800" dirty="0">
                <a:latin typeface="Arial" pitchFamily="34" charset="0"/>
              </a:rPr>
              <a:t> ESP </a:t>
            </a:r>
            <a:r>
              <a:rPr lang="en-US" sz="2800" dirty="0" err="1">
                <a:latin typeface="Arial" pitchFamily="34" charset="0"/>
              </a:rPr>
              <a:t>với</a:t>
            </a:r>
            <a:r>
              <a:rPr lang="en-US" sz="2800" dirty="0">
                <a:latin typeface="Arial" pitchFamily="34" charset="0"/>
              </a:rPr>
              <a:t> </a:t>
            </a:r>
            <a:r>
              <a:rPr lang="en-US" sz="2800" dirty="0" err="1">
                <a:latin typeface="Arial" pitchFamily="34" charset="0"/>
              </a:rPr>
              <a:t>các</a:t>
            </a:r>
            <a:r>
              <a:rPr lang="en-US" sz="2800" dirty="0">
                <a:latin typeface="Arial" pitchFamily="34" charset="0"/>
              </a:rPr>
              <a:t> </a:t>
            </a:r>
            <a:r>
              <a:rPr lang="en-US" sz="2800" dirty="0" err="1">
                <a:latin typeface="Arial" pitchFamily="34" charset="0"/>
              </a:rPr>
              <a:t>thuật</a:t>
            </a:r>
            <a:r>
              <a:rPr lang="en-US" sz="2800" dirty="0">
                <a:latin typeface="Arial" pitchFamily="34" charset="0"/>
              </a:rPr>
              <a:t> </a:t>
            </a:r>
            <a:r>
              <a:rPr lang="en-US" sz="2800" dirty="0" err="1">
                <a:latin typeface="Arial" pitchFamily="34" charset="0"/>
              </a:rPr>
              <a:t>toán</a:t>
            </a:r>
            <a:r>
              <a:rPr lang="en-US" sz="2800" dirty="0">
                <a:latin typeface="Arial" pitchFamily="34" charset="0"/>
              </a:rPr>
              <a:t> </a:t>
            </a:r>
            <a:r>
              <a:rPr lang="en-US" sz="2800" dirty="0" err="1">
                <a:latin typeface="Arial" pitchFamily="34" charset="0"/>
              </a:rPr>
              <a:t>mã</a:t>
            </a:r>
            <a:r>
              <a:rPr lang="en-US" sz="2800" dirty="0">
                <a:latin typeface="Arial" pitchFamily="34" charset="0"/>
              </a:rPr>
              <a:t> </a:t>
            </a:r>
            <a:r>
              <a:rPr lang="en-US" sz="2800" dirty="0" err="1">
                <a:latin typeface="Arial" pitchFamily="34" charset="0"/>
              </a:rPr>
              <a:t>hoá</a:t>
            </a:r>
            <a:r>
              <a:rPr lang="en-US" sz="2800" dirty="0">
                <a:latin typeface="Arial" pitchFamily="34" charset="0"/>
              </a:rPr>
              <a:t>, </a:t>
            </a:r>
            <a:r>
              <a:rPr lang="en-US" sz="2800" dirty="0" err="1">
                <a:latin typeface="Arial" pitchFamily="34" charset="0"/>
              </a:rPr>
              <a:t>xác</a:t>
            </a:r>
            <a:r>
              <a:rPr lang="en-US" sz="2800" dirty="0">
                <a:latin typeface="Arial" pitchFamily="34" charset="0"/>
              </a:rPr>
              <a:t> </a:t>
            </a:r>
            <a:r>
              <a:rPr lang="en-US" sz="2800" dirty="0" err="1">
                <a:latin typeface="Arial" pitchFamily="34" charset="0"/>
              </a:rPr>
              <a:t>thực</a:t>
            </a:r>
            <a:r>
              <a:rPr lang="en-US" sz="2800" dirty="0">
                <a:latin typeface="Arial" pitchFamily="34" charset="0"/>
              </a:rPr>
              <a:t> </a:t>
            </a:r>
            <a:r>
              <a:rPr lang="en-US" sz="2800" dirty="0" err="1">
                <a:latin typeface="Arial" pitchFamily="34" charset="0"/>
              </a:rPr>
              <a:t>và</a:t>
            </a:r>
            <a:r>
              <a:rPr lang="en-US" sz="2800" dirty="0">
                <a:latin typeface="Arial" pitchFamily="34" charset="0"/>
              </a:rPr>
              <a:t> </a:t>
            </a:r>
            <a:r>
              <a:rPr lang="en-US" sz="2800" dirty="0" err="1">
                <a:latin typeface="Arial" pitchFamily="34" charset="0"/>
              </a:rPr>
              <a:t>khoá</a:t>
            </a:r>
            <a:r>
              <a:rPr lang="en-US" sz="2800" dirty="0">
                <a:latin typeface="Arial" pitchFamily="34" charset="0"/>
              </a:rPr>
              <a:t> </a:t>
            </a:r>
            <a:r>
              <a:rPr lang="en-US" sz="2800" dirty="0" err="1">
                <a:latin typeface="Arial" pitchFamily="34" charset="0"/>
              </a:rPr>
              <a:t>được</a:t>
            </a:r>
            <a:r>
              <a:rPr lang="en-US" sz="2800" dirty="0">
                <a:latin typeface="Arial" pitchFamily="34" charset="0"/>
              </a:rPr>
              <a:t> </a:t>
            </a:r>
            <a:r>
              <a:rPr lang="en-US" sz="2800" dirty="0" err="1">
                <a:latin typeface="Arial" pitchFamily="34" charset="0"/>
              </a:rPr>
              <a:t>chỉ</a:t>
            </a:r>
            <a:r>
              <a:rPr lang="en-US" sz="2800" dirty="0">
                <a:latin typeface="Arial" pitchFamily="34" charset="0"/>
              </a:rPr>
              <a:t> </a:t>
            </a:r>
            <a:r>
              <a:rPr lang="en-US" sz="2800" dirty="0" err="1">
                <a:latin typeface="Arial" pitchFamily="34" charset="0"/>
              </a:rPr>
              <a:t>ra</a:t>
            </a:r>
            <a:r>
              <a:rPr lang="en-US" sz="2800" dirty="0">
                <a:latin typeface="Arial" pitchFamily="34" charset="0"/>
              </a:rPr>
              <a:t> </a:t>
            </a:r>
            <a:r>
              <a:rPr lang="en-US" sz="2800" dirty="0" err="1">
                <a:latin typeface="Arial" pitchFamily="34" charset="0"/>
              </a:rPr>
              <a:t>bởi</a:t>
            </a:r>
            <a:r>
              <a:rPr lang="en-US" sz="2800" dirty="0">
                <a:latin typeface="Arial" pitchFamily="34" charset="0"/>
              </a:rPr>
              <a:t> </a:t>
            </a:r>
            <a:r>
              <a:rPr lang="en-US" sz="2800" dirty="0">
                <a:solidFill>
                  <a:srgbClr val="0000FF"/>
                </a:solidFill>
                <a:latin typeface="Arial" pitchFamily="34" charset="0"/>
              </a:rPr>
              <a:t>SA2.</a:t>
            </a:r>
          </a:p>
          <a:p>
            <a:pPr lvl="1">
              <a:spcBef>
                <a:spcPts val="0"/>
              </a:spcBef>
              <a:buFont typeface="Wingdings" pitchFamily="2" charset="2"/>
              <a:buChar char="§"/>
            </a:pPr>
            <a:r>
              <a:rPr lang="en-US" sz="2600" dirty="0" err="1">
                <a:latin typeface="Arial" pitchFamily="34" charset="0"/>
              </a:rPr>
              <a:t>Những</a:t>
            </a:r>
            <a:r>
              <a:rPr lang="en-US" sz="2600" dirty="0">
                <a:latin typeface="Arial" pitchFamily="34" charset="0"/>
              </a:rPr>
              <a:t> </a:t>
            </a:r>
            <a:r>
              <a:rPr lang="en-US" sz="2600" dirty="0" err="1">
                <a:latin typeface="Arial" pitchFamily="34" charset="0"/>
              </a:rPr>
              <a:t>thông</a:t>
            </a:r>
            <a:r>
              <a:rPr lang="en-US" sz="2600" dirty="0">
                <a:latin typeface="Arial" pitchFamily="34" charset="0"/>
              </a:rPr>
              <a:t> </a:t>
            </a:r>
            <a:r>
              <a:rPr lang="en-US" sz="2600" dirty="0" err="1">
                <a:latin typeface="Arial" pitchFamily="34" charset="0"/>
              </a:rPr>
              <a:t>số</a:t>
            </a:r>
            <a:r>
              <a:rPr lang="en-US" sz="2600" dirty="0">
                <a:latin typeface="Arial" pitchFamily="34" charset="0"/>
              </a:rPr>
              <a:t> </a:t>
            </a:r>
            <a:r>
              <a:rPr lang="en-US" sz="2600" dirty="0" err="1">
                <a:latin typeface="Arial" pitchFamily="34" charset="0"/>
              </a:rPr>
              <a:t>này</a:t>
            </a:r>
            <a:r>
              <a:rPr lang="en-US" sz="2600" dirty="0">
                <a:latin typeface="Arial" pitchFamily="34" charset="0"/>
              </a:rPr>
              <a:t> </a:t>
            </a:r>
            <a:r>
              <a:rPr lang="en-US" sz="2600" dirty="0" err="1">
                <a:latin typeface="Arial" pitchFamily="34" charset="0"/>
              </a:rPr>
              <a:t>được</a:t>
            </a:r>
            <a:r>
              <a:rPr lang="en-US" sz="2600" dirty="0">
                <a:latin typeface="Arial" pitchFamily="34" charset="0"/>
              </a:rPr>
              <a:t> </a:t>
            </a:r>
            <a:r>
              <a:rPr lang="en-US" sz="2600" dirty="0" err="1">
                <a:latin typeface="Arial" pitchFamily="34" charset="0"/>
              </a:rPr>
              <a:t>sử</a:t>
            </a:r>
            <a:r>
              <a:rPr lang="en-US" sz="2600" dirty="0">
                <a:latin typeface="Arial" pitchFamily="34" charset="0"/>
              </a:rPr>
              <a:t> </a:t>
            </a:r>
            <a:r>
              <a:rPr lang="en-US" sz="2600" dirty="0" err="1">
                <a:latin typeface="Arial" pitchFamily="34" charset="0"/>
              </a:rPr>
              <a:t>dụng</a:t>
            </a:r>
            <a:r>
              <a:rPr lang="en-US" sz="2600" dirty="0">
                <a:latin typeface="Arial" pitchFamily="34" charset="0"/>
              </a:rPr>
              <a:t> </a:t>
            </a:r>
            <a:r>
              <a:rPr lang="en-US" sz="2600" dirty="0" err="1">
                <a:latin typeface="Arial" pitchFamily="34" charset="0"/>
              </a:rPr>
              <a:t>để</a:t>
            </a:r>
            <a:r>
              <a:rPr lang="en-US" sz="2600" dirty="0">
                <a:latin typeface="Arial" pitchFamily="34" charset="0"/>
              </a:rPr>
              <a:t> </a:t>
            </a:r>
            <a:r>
              <a:rPr lang="en-US" sz="2600" dirty="0" err="1">
                <a:latin typeface="Arial" pitchFamily="34" charset="0"/>
              </a:rPr>
              <a:t>thống</a:t>
            </a:r>
            <a:r>
              <a:rPr lang="en-US" sz="2600" dirty="0">
                <a:latin typeface="Arial" pitchFamily="34" charset="0"/>
              </a:rPr>
              <a:t> </a:t>
            </a:r>
            <a:r>
              <a:rPr lang="en-US" sz="2600" dirty="0" err="1">
                <a:latin typeface="Arial" pitchFamily="34" charset="0"/>
              </a:rPr>
              <a:t>nhất</a:t>
            </a:r>
            <a:r>
              <a:rPr lang="en-US" sz="2600" dirty="0">
                <a:latin typeface="Arial" pitchFamily="34" charset="0"/>
              </a:rPr>
              <a:t> </a:t>
            </a:r>
            <a:r>
              <a:rPr lang="en-US" sz="2600" dirty="0" err="1">
                <a:latin typeface="Arial" pitchFamily="34" charset="0"/>
              </a:rPr>
              <a:t>việc</a:t>
            </a:r>
            <a:r>
              <a:rPr lang="en-US" sz="2600" dirty="0">
                <a:latin typeface="Arial" pitchFamily="34" charset="0"/>
              </a:rPr>
              <a:t> </a:t>
            </a:r>
            <a:r>
              <a:rPr lang="en-US" sz="2600" dirty="0" err="1">
                <a:latin typeface="Arial" pitchFamily="34" charset="0"/>
              </a:rPr>
              <a:t>trao</a:t>
            </a:r>
            <a:r>
              <a:rPr lang="en-US" sz="2600" dirty="0">
                <a:latin typeface="Arial" pitchFamily="34" charset="0"/>
              </a:rPr>
              <a:t> </a:t>
            </a:r>
            <a:r>
              <a:rPr lang="en-US" sz="2600" dirty="0" err="1">
                <a:latin typeface="Arial" pitchFamily="34" charset="0"/>
              </a:rPr>
              <a:t>đổi</a:t>
            </a:r>
            <a:r>
              <a:rPr lang="en-US" sz="2600" dirty="0">
                <a:latin typeface="Arial" pitchFamily="34" charset="0"/>
              </a:rPr>
              <a:t> </a:t>
            </a:r>
            <a:r>
              <a:rPr lang="en-US" sz="2600" dirty="0" err="1">
                <a:latin typeface="Arial" pitchFamily="34" charset="0"/>
              </a:rPr>
              <a:t>dữ</a:t>
            </a:r>
            <a:r>
              <a:rPr lang="en-US" sz="2600" dirty="0">
                <a:latin typeface="Arial" pitchFamily="34" charset="0"/>
              </a:rPr>
              <a:t> </a:t>
            </a:r>
            <a:r>
              <a:rPr lang="en-US" sz="2600" dirty="0" err="1">
                <a:latin typeface="Arial" pitchFamily="34" charset="0"/>
              </a:rPr>
              <a:t>liệu</a:t>
            </a:r>
            <a:r>
              <a:rPr lang="en-US" sz="2600" dirty="0">
                <a:latin typeface="Arial" pitchFamily="34" charset="0"/>
              </a:rPr>
              <a:t> </a:t>
            </a:r>
            <a:r>
              <a:rPr lang="en-US" sz="2600" dirty="0" err="1">
                <a:latin typeface="Arial" pitchFamily="34" charset="0"/>
              </a:rPr>
              <a:t>giữa</a:t>
            </a:r>
            <a:r>
              <a:rPr lang="en-US" sz="2600" dirty="0">
                <a:latin typeface="Arial" pitchFamily="34" charset="0"/>
              </a:rPr>
              <a:t> </a:t>
            </a:r>
            <a:r>
              <a:rPr lang="en-US" sz="2600" dirty="0" err="1" smtClean="0">
                <a:latin typeface="Arial" pitchFamily="34" charset="0"/>
              </a:rPr>
              <a:t>hai</a:t>
            </a:r>
            <a:r>
              <a:rPr lang="en-US" sz="2600" dirty="0" smtClean="0">
                <a:latin typeface="Arial" pitchFamily="34" charset="0"/>
              </a:rPr>
              <a:t> </a:t>
            </a:r>
            <a:r>
              <a:rPr lang="en-US" sz="2600" dirty="0" err="1">
                <a:latin typeface="Arial" pitchFamily="34" charset="0"/>
              </a:rPr>
              <a:t>bên</a:t>
            </a:r>
            <a:r>
              <a:rPr lang="en-US" sz="2600" dirty="0">
                <a:latin typeface="Arial" pitchFamily="34" charset="0"/>
              </a:rPr>
              <a:t>.</a:t>
            </a:r>
          </a:p>
          <a:p>
            <a:pPr lvl="1">
              <a:spcBef>
                <a:spcPts val="0"/>
              </a:spcBef>
              <a:buFont typeface="Wingdings" pitchFamily="2" charset="2"/>
              <a:buChar char="§"/>
            </a:pPr>
            <a:r>
              <a:rPr lang="en-US" sz="2600" dirty="0" err="1">
                <a:latin typeface="Arial" pitchFamily="34" charset="0"/>
              </a:rPr>
              <a:t>Các</a:t>
            </a:r>
            <a:r>
              <a:rPr lang="en-US" sz="2600" dirty="0">
                <a:latin typeface="Arial" pitchFamily="34" charset="0"/>
              </a:rPr>
              <a:t> </a:t>
            </a:r>
            <a:r>
              <a:rPr lang="en-US" sz="2600" dirty="0" err="1">
                <a:latin typeface="Arial" pitchFamily="34" charset="0"/>
              </a:rPr>
              <a:t>khoá</a:t>
            </a:r>
            <a:r>
              <a:rPr lang="en-US" sz="2600" dirty="0">
                <a:latin typeface="Arial" pitchFamily="34" charset="0"/>
              </a:rPr>
              <a:t> </a:t>
            </a:r>
            <a:r>
              <a:rPr lang="en-US" sz="2600" dirty="0" err="1">
                <a:latin typeface="Arial" pitchFamily="34" charset="0"/>
              </a:rPr>
              <a:t>được</a:t>
            </a:r>
            <a:r>
              <a:rPr lang="en-US" sz="2600" dirty="0">
                <a:latin typeface="Arial" pitchFamily="34" charset="0"/>
              </a:rPr>
              <a:t> </a:t>
            </a:r>
            <a:r>
              <a:rPr lang="en-US" sz="2600" dirty="0" err="1">
                <a:latin typeface="Arial" pitchFamily="34" charset="0"/>
              </a:rPr>
              <a:t>lưu</a:t>
            </a:r>
            <a:r>
              <a:rPr lang="en-US" sz="2600" dirty="0">
                <a:latin typeface="Arial" pitchFamily="34" charset="0"/>
              </a:rPr>
              <a:t> </a:t>
            </a:r>
            <a:r>
              <a:rPr lang="en-US" sz="2600" dirty="0" err="1">
                <a:latin typeface="Arial" pitchFamily="34" charset="0"/>
              </a:rPr>
              <a:t>trữ</a:t>
            </a:r>
            <a:r>
              <a:rPr lang="en-US" sz="2600" dirty="0">
                <a:latin typeface="Arial" pitchFamily="34" charset="0"/>
              </a:rPr>
              <a:t> </a:t>
            </a:r>
            <a:r>
              <a:rPr lang="en-US" sz="2600" dirty="0" err="1">
                <a:latin typeface="Arial" pitchFamily="34" charset="0"/>
              </a:rPr>
              <a:t>trong</a:t>
            </a:r>
            <a:r>
              <a:rPr lang="en-US" sz="2600" dirty="0">
                <a:latin typeface="Arial" pitchFamily="34" charset="0"/>
              </a:rPr>
              <a:t> </a:t>
            </a:r>
            <a:r>
              <a:rPr lang="en-US" sz="2600" dirty="0" err="1" smtClean="0">
                <a:latin typeface="Arial" pitchFamily="34" charset="0"/>
              </a:rPr>
              <a:t>csdl</a:t>
            </a:r>
            <a:r>
              <a:rPr lang="en-US" sz="2600" dirty="0" smtClean="0">
                <a:latin typeface="Arial" pitchFamily="34" charset="0"/>
              </a:rPr>
              <a:t> </a:t>
            </a:r>
            <a:r>
              <a:rPr lang="en-US" sz="2600" dirty="0">
                <a:latin typeface="Arial" pitchFamily="34" charset="0"/>
              </a:rPr>
              <a:t>SAD.</a:t>
            </a:r>
          </a:p>
          <a:p>
            <a:pPr marL="342900" lvl="1" indent="-342900">
              <a:spcBef>
                <a:spcPts val="0"/>
              </a:spcBef>
              <a:buFont typeface="Wingdings" pitchFamily="2" charset="2"/>
              <a:buChar char="q"/>
            </a:pPr>
            <a:r>
              <a:rPr lang="en-US" sz="2800" dirty="0" err="1">
                <a:solidFill>
                  <a:srgbClr val="0033CC"/>
                </a:solidFill>
                <a:latin typeface="Arial" pitchFamily="34" charset="0"/>
              </a:rPr>
              <a:t>Kết</a:t>
            </a:r>
            <a:r>
              <a:rPr lang="en-US" sz="2800" dirty="0">
                <a:solidFill>
                  <a:srgbClr val="0033CC"/>
                </a:solidFill>
                <a:latin typeface="Arial" pitchFamily="34" charset="0"/>
              </a:rPr>
              <a:t> </a:t>
            </a:r>
            <a:r>
              <a:rPr lang="en-US" sz="2800" dirty="0" err="1">
                <a:solidFill>
                  <a:srgbClr val="0033CC"/>
                </a:solidFill>
                <a:latin typeface="Arial" pitchFamily="34" charset="0"/>
              </a:rPr>
              <a:t>thúc</a:t>
            </a:r>
            <a:r>
              <a:rPr lang="en-US" sz="2800" dirty="0">
                <a:solidFill>
                  <a:srgbClr val="0033CC"/>
                </a:solidFill>
                <a:latin typeface="Arial" pitchFamily="34" charset="0"/>
              </a:rPr>
              <a:t>: </a:t>
            </a:r>
            <a:r>
              <a:rPr lang="en-US" sz="2800" dirty="0" err="1">
                <a:latin typeface="Arial" pitchFamily="34" charset="0"/>
              </a:rPr>
              <a:t>đường</a:t>
            </a:r>
            <a:r>
              <a:rPr lang="en-US" sz="2800" dirty="0">
                <a:latin typeface="Arial" pitchFamily="34" charset="0"/>
              </a:rPr>
              <a:t> </a:t>
            </a:r>
            <a:r>
              <a:rPr lang="en-US" sz="2800" dirty="0" err="1">
                <a:latin typeface="Arial" pitchFamily="34" charset="0"/>
              </a:rPr>
              <a:t>hầm</a:t>
            </a:r>
            <a:r>
              <a:rPr lang="en-US" sz="2800" dirty="0">
                <a:latin typeface="Arial" pitchFamily="34" charset="0"/>
              </a:rPr>
              <a:t> </a:t>
            </a:r>
            <a:r>
              <a:rPr lang="en-US" sz="2800" dirty="0" err="1">
                <a:latin typeface="Arial" pitchFamily="34" charset="0"/>
              </a:rPr>
              <a:t>IPSec</a:t>
            </a:r>
            <a:r>
              <a:rPr lang="en-US" sz="2800" dirty="0">
                <a:latin typeface="Arial" pitchFamily="34" charset="0"/>
              </a:rPr>
              <a:t> </a:t>
            </a:r>
            <a:r>
              <a:rPr lang="en-US" sz="2800" dirty="0" err="1">
                <a:latin typeface="Arial" pitchFamily="34" charset="0"/>
              </a:rPr>
              <a:t>sẽ</a:t>
            </a:r>
            <a:r>
              <a:rPr lang="en-US" sz="2800" dirty="0">
                <a:latin typeface="Arial" pitchFamily="34" charset="0"/>
              </a:rPr>
              <a:t> </a:t>
            </a:r>
            <a:r>
              <a:rPr lang="en-US" sz="2800" dirty="0" err="1">
                <a:latin typeface="Arial" pitchFamily="34" charset="0"/>
              </a:rPr>
              <a:t>bị</a:t>
            </a:r>
            <a:r>
              <a:rPr lang="en-US" sz="2800" dirty="0">
                <a:latin typeface="Arial" pitchFamily="34" charset="0"/>
              </a:rPr>
              <a:t> </a:t>
            </a:r>
            <a:r>
              <a:rPr lang="en-US" sz="2800" dirty="0" err="1">
                <a:latin typeface="Arial" pitchFamily="34" charset="0"/>
              </a:rPr>
              <a:t>xoá</a:t>
            </a:r>
            <a:r>
              <a:rPr lang="en-US" sz="2800" dirty="0" smtClean="0">
                <a:latin typeface="Arial" pitchFamily="34" charset="0"/>
              </a:rPr>
              <a:t>.</a:t>
            </a:r>
            <a:endParaRPr lang="en-US" dirty="0"/>
          </a:p>
        </p:txBody>
      </p:sp>
      <p:sp>
        <p:nvSpPr>
          <p:cNvPr id="3" name="Title 2"/>
          <p:cNvSpPr>
            <a:spLocks noGrp="1"/>
          </p:cNvSpPr>
          <p:nvPr>
            <p:ph type="title"/>
          </p:nvPr>
        </p:nvSpPr>
        <p:spPr/>
        <p:txBody>
          <a:bodyPr/>
          <a:lstStyle/>
          <a:p>
            <a:r>
              <a:rPr lang="en-US" dirty="0" err="1"/>
              <a:t>Qúa</a:t>
            </a:r>
            <a:r>
              <a:rPr lang="en-US" dirty="0"/>
              <a:t> </a:t>
            </a:r>
            <a:r>
              <a:rPr lang="en-US" dirty="0" err="1"/>
              <a:t>trình</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IPSec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spTree>
    <p:extLst>
      <p:ext uri="{BB962C8B-B14F-4D97-AF65-F5344CB8AC3E}">
        <p14:creationId xmlns:p14="http://schemas.microsoft.com/office/powerpoint/2010/main" val="41647692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762000" y="838200"/>
            <a:ext cx="7933016" cy="5410200"/>
          </a:xfrm>
        </p:spPr>
      </p:pic>
      <p:sp>
        <p:nvSpPr>
          <p:cNvPr id="3" name="Title 2"/>
          <p:cNvSpPr>
            <a:spLocks noGrp="1"/>
          </p:cNvSpPr>
          <p:nvPr>
            <p:ph type="title"/>
          </p:nvPr>
        </p:nvSpPr>
        <p:spPr/>
        <p:txBody>
          <a:bodyPr/>
          <a:lstStyle/>
          <a:p>
            <a:r>
              <a:rPr lang="en-US" dirty="0" err="1"/>
              <a:t>Qúa</a:t>
            </a:r>
            <a:r>
              <a:rPr lang="en-US" dirty="0"/>
              <a:t> </a:t>
            </a:r>
            <a:r>
              <a:rPr lang="en-US" dirty="0" err="1"/>
              <a:t>trình</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IPSec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40028749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Kiến</a:t>
            </a:r>
            <a:r>
              <a:rPr lang="en-US" dirty="0"/>
              <a:t> </a:t>
            </a:r>
            <a:r>
              <a:rPr lang="en-US" dirty="0" err="1"/>
              <a:t>trúc</a:t>
            </a:r>
            <a:r>
              <a:rPr lang="en-US" dirty="0"/>
              <a:t> </a:t>
            </a:r>
            <a:r>
              <a:rPr lang="en-US" dirty="0" err="1" smtClean="0"/>
              <a:t>IPSec</a:t>
            </a:r>
            <a:r>
              <a:rPr lang="en-US" dirty="0" smtClean="0"/>
              <a:t> [RFC4301]</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
        <p:nvSpPr>
          <p:cNvPr id="6" name="Content Placeholder 5"/>
          <p:cNvSpPr>
            <a:spLocks noGrp="1"/>
          </p:cNvSpPr>
          <p:nvPr>
            <p:ph sz="quarter" idx="13"/>
          </p:nvPr>
        </p:nvSpPr>
        <p:spPr/>
        <p:txBody>
          <a:bodyPr/>
          <a:lstStyle/>
          <a:p>
            <a:endParaRPr lang="en-US"/>
          </a:p>
        </p:txBody>
      </p:sp>
      <p:sp>
        <p:nvSpPr>
          <p:cNvPr id="5" name="TextBox 4"/>
          <p:cNvSpPr txBox="1"/>
          <p:nvPr/>
        </p:nvSpPr>
        <p:spPr>
          <a:xfrm>
            <a:off x="228600" y="5486400"/>
            <a:ext cx="8458200" cy="1138773"/>
          </a:xfrm>
          <a:prstGeom prst="rect">
            <a:avLst/>
          </a:prstGeom>
          <a:noFill/>
        </p:spPr>
        <p:txBody>
          <a:bodyPr wrap="square" rtlCol="0">
            <a:spAutoFit/>
          </a:bodyPr>
          <a:lstStyle/>
          <a:p>
            <a:pPr marL="285750" indent="-285750">
              <a:buFont typeface="Arial" panose="020B0604020202020204" pitchFamily="34" charset="0"/>
              <a:buChar char="•"/>
            </a:pPr>
            <a:r>
              <a:rPr lang="vi-VN" sz="2400" dirty="0" smtClean="0"/>
              <a:t>IKE </a:t>
            </a:r>
            <a:r>
              <a:rPr lang="vi-VN" sz="2400" dirty="0"/>
              <a:t>tạo ra các SA, các SA được IPSec ESP, AH sử </a:t>
            </a:r>
            <a:r>
              <a:rPr lang="vi-VN" sz="2400" dirty="0" smtClean="0"/>
              <a:t>dụng</a:t>
            </a:r>
            <a:endParaRPr lang="en-US" sz="2400" dirty="0" smtClean="0"/>
          </a:p>
          <a:p>
            <a:pPr marL="285750" indent="-285750">
              <a:buFont typeface="Arial" panose="020B0604020202020204" pitchFamily="34" charset="0"/>
              <a:buChar char="•"/>
            </a:pPr>
            <a:r>
              <a:rPr lang="vi-VN" sz="2400" dirty="0"/>
              <a:t>SPD hướng dẫn cách tạo và lựa chọn SA cho sử </a:t>
            </a:r>
            <a:r>
              <a:rPr lang="vi-VN" sz="2400" dirty="0" smtClean="0"/>
              <a:t>dụng</a:t>
            </a:r>
            <a:endParaRPr lang="en-US" sz="2400" dirty="0" smtClean="0"/>
          </a:p>
          <a:p>
            <a:endParaRPr lang="en-US" sz="2000" dirty="0"/>
          </a:p>
        </p:txBody>
      </p:sp>
      <p:pic>
        <p:nvPicPr>
          <p:cNvPr id="8" name="Picture 7"/>
          <p:cNvPicPr>
            <a:picLocks noChangeAspect="1"/>
          </p:cNvPicPr>
          <p:nvPr/>
        </p:nvPicPr>
        <p:blipFill>
          <a:blip r:embed="rId3"/>
          <a:stretch>
            <a:fillRect/>
          </a:stretch>
        </p:blipFill>
        <p:spPr>
          <a:xfrm>
            <a:off x="0" y="838200"/>
            <a:ext cx="9301843" cy="4572000"/>
          </a:xfrm>
          <a:prstGeom prst="rect">
            <a:avLst/>
          </a:prstGeom>
        </p:spPr>
      </p:pic>
    </p:spTree>
    <p:extLst>
      <p:ext uri="{BB962C8B-B14F-4D97-AF65-F5344CB8AC3E}">
        <p14:creationId xmlns:p14="http://schemas.microsoft.com/office/powerpoint/2010/main" val="40260645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just">
              <a:lnSpc>
                <a:spcPct val="100000"/>
              </a:lnSpc>
              <a:buFont typeface="Wingdings" pitchFamily="2" charset="2"/>
              <a:buChar char="q"/>
            </a:pPr>
            <a:r>
              <a:rPr lang="en-US" b="1" dirty="0" smtClean="0">
                <a:solidFill>
                  <a:srgbClr val="0000FF"/>
                </a:solidFill>
                <a:latin typeface="Arial" pitchFamily="34" charset="0"/>
                <a:cs typeface="Arial" panose="020B0604020202020204" pitchFamily="34" charset="0"/>
              </a:rPr>
              <a:t> </a:t>
            </a:r>
            <a:r>
              <a:rPr lang="vi-VN" dirty="0">
                <a:latin typeface="Arial" panose="020B0604020202020204" pitchFamily="34" charset="0"/>
                <a:cs typeface="Arial" panose="020B0604020202020204" pitchFamily="34" charset="0"/>
              </a:rPr>
              <a:t>Khóa chia sẻ trước (PSK) là phương thức xác thực phổ biến nhất cho các đường hầm VPN IPsec </a:t>
            </a:r>
            <a:r>
              <a:rPr lang="en-US" dirty="0">
                <a:latin typeface="Arial" panose="020B0604020202020204" pitchFamily="34" charset="0"/>
                <a:cs typeface="Arial" panose="020B0604020202020204" pitchFamily="34" charset="0"/>
              </a:rPr>
              <a:t>site-to-site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remote access).</a:t>
            </a:r>
          </a:p>
          <a:p>
            <a:pPr algn="just">
              <a:lnSpc>
                <a:spcPct val="100000"/>
              </a:lnSpc>
              <a:buFont typeface="Wingdings" pitchFamily="2" charset="2"/>
              <a:buChar char="q"/>
            </a:pPr>
            <a:r>
              <a:rPr lang="vi-VN"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PSK </a:t>
            </a:r>
            <a:r>
              <a:rPr lang="vi-VN" dirty="0" smtClean="0">
                <a:latin typeface="Arial" panose="020B0604020202020204" pitchFamily="34" charset="0"/>
                <a:cs typeface="Arial" panose="020B0604020202020204" pitchFamily="34" charset="0"/>
              </a:rPr>
              <a:t>chỉ </a:t>
            </a:r>
            <a:r>
              <a:rPr lang="vi-VN" dirty="0">
                <a:latin typeface="Arial" panose="020B0604020202020204" pitchFamily="34" charset="0"/>
                <a:cs typeface="Arial" panose="020B0604020202020204" pitchFamily="34" charset="0"/>
              </a:rPr>
              <a:t>được sử dụng cho xác thực</a:t>
            </a:r>
            <a:r>
              <a:rPr lang="vi-V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không </a:t>
            </a:r>
            <a:r>
              <a:rPr lang="vi-VN" dirty="0">
                <a:latin typeface="Arial" panose="020B0604020202020204" pitchFamily="34" charset="0"/>
                <a:cs typeface="Arial" panose="020B0604020202020204" pitchFamily="34" charset="0"/>
              </a:rPr>
              <a:t>dùng cho mã hóa. </a:t>
            </a:r>
            <a:endParaRPr lang="en-US" dirty="0" smtClean="0">
              <a:latin typeface="Arial" panose="020B0604020202020204" pitchFamily="34" charset="0"/>
              <a:cs typeface="Arial" panose="020B0604020202020204" pitchFamily="34" charset="0"/>
            </a:endParaRPr>
          </a:p>
          <a:p>
            <a:pPr lvl="1" algn="just">
              <a:buFont typeface="Arial" panose="020B0604020202020204" pitchFamily="34" charset="0"/>
              <a:buChar char="•"/>
            </a:pPr>
            <a:r>
              <a:rPr lang="vi-VN" dirty="0">
                <a:latin typeface="Arial" panose="020B0604020202020204" pitchFamily="34" charset="0"/>
                <a:cs typeface="Arial" panose="020B0604020202020204" pitchFamily="34" charset="0"/>
              </a:rPr>
              <a:t>Các đường hầm IPsec dựa trên các giao thức ISAKMP/IKE để trao đổi các khóa để mã hóa, v.v. Nhưng trước khi IKE có thể hoạt động, cả hai bên cần xác thực lẫn nhau . Đây là phần duy nhất mà PSK được sử dụng (RFC 2409).</a:t>
            </a:r>
            <a:endParaRPr lang="en-US"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a:t>Pre-Shared </a:t>
            </a:r>
            <a:r>
              <a:rPr lang="en-US" dirty="0" smtClean="0"/>
              <a:t>Key (PSK) </a:t>
            </a:r>
            <a:r>
              <a:rPr lang="en-US" dirty="0" err="1" smtClean="0"/>
              <a:t>trong</a:t>
            </a:r>
            <a:r>
              <a:rPr lang="en-US" dirty="0" smtClean="0"/>
              <a:t> </a:t>
            </a:r>
            <a:r>
              <a:rPr lang="en-US" dirty="0"/>
              <a:t>IPsec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30021507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buFont typeface="Wingdings" panose="05000000000000000000" pitchFamily="2" charset="2"/>
              <a:buChar char="q"/>
            </a:pPr>
            <a:r>
              <a:rPr lang="vi-VN" b="1" dirty="0" smtClean="0"/>
              <a:t>Kiến thức</a:t>
            </a:r>
          </a:p>
          <a:p>
            <a:pPr lvl="1">
              <a:buFont typeface="Wingdings" panose="05000000000000000000" pitchFamily="2" charset="2"/>
              <a:buChar char="§"/>
            </a:pPr>
            <a:r>
              <a:rPr lang="vi-VN" dirty="0" smtClean="0"/>
              <a:t>Nắm </a:t>
            </a:r>
            <a:r>
              <a:rPr lang="vi-VN" dirty="0"/>
              <a:t>được khái niệm "mạng riêng ảo" và các loại mạng riêng </a:t>
            </a:r>
            <a:r>
              <a:rPr lang="vi-VN" dirty="0" smtClean="0"/>
              <a:t>ảo</a:t>
            </a:r>
            <a:endParaRPr lang="en-US" dirty="0" smtClean="0"/>
          </a:p>
          <a:p>
            <a:pPr lvl="1">
              <a:buFont typeface="Wingdings" panose="05000000000000000000" pitchFamily="2" charset="2"/>
              <a:buChar char="§"/>
            </a:pPr>
            <a:r>
              <a:rPr lang="vi-VN" dirty="0" smtClean="0"/>
              <a:t>Hiểu </a:t>
            </a:r>
            <a:r>
              <a:rPr lang="vi-VN" dirty="0"/>
              <a:t>được lợi ích của mạng riêng </a:t>
            </a:r>
            <a:r>
              <a:rPr lang="vi-VN" dirty="0" smtClean="0"/>
              <a:t>ảo</a:t>
            </a:r>
            <a:endParaRPr lang="en-US" dirty="0" smtClean="0"/>
          </a:p>
          <a:p>
            <a:pPr lvl="1">
              <a:buFont typeface="Wingdings" panose="05000000000000000000" pitchFamily="2" charset="2"/>
              <a:buChar char="§"/>
            </a:pPr>
            <a:r>
              <a:rPr lang="en-US" dirty="0" err="1" smtClean="0"/>
              <a:t>Nắm</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loại</a:t>
            </a:r>
            <a:r>
              <a:rPr lang="en-US" dirty="0" smtClean="0"/>
              <a:t> </a:t>
            </a:r>
            <a:r>
              <a:rPr lang="en-US" dirty="0" err="1" smtClean="0"/>
              <a:t>giao</a:t>
            </a:r>
            <a:r>
              <a:rPr lang="en-US" dirty="0" smtClean="0"/>
              <a:t> </a:t>
            </a:r>
            <a:r>
              <a:rPr lang="en-US" dirty="0" err="1" smtClean="0"/>
              <a:t>thức</a:t>
            </a:r>
            <a:r>
              <a:rPr lang="en-US" dirty="0" smtClean="0"/>
              <a:t> </a:t>
            </a:r>
            <a:r>
              <a:rPr lang="en-US" err="1" smtClean="0"/>
              <a:t>VPN</a:t>
            </a:r>
            <a:r>
              <a:rPr lang="en-US" smtClean="0"/>
              <a:t> </a:t>
            </a:r>
          </a:p>
          <a:p>
            <a:pPr lvl="1">
              <a:buFont typeface="Wingdings" panose="05000000000000000000" pitchFamily="2" charset="2"/>
              <a:buChar char="§"/>
            </a:pPr>
            <a:r>
              <a:rPr lang="en-US"/>
              <a:t>Hiểu được cơ chế hoạt động </a:t>
            </a:r>
            <a:r>
              <a:rPr lang="en-US" smtClean="0"/>
              <a:t>của </a:t>
            </a:r>
            <a:r>
              <a:rPr lang="en-US"/>
              <a:t>giao thức AH</a:t>
            </a:r>
            <a:endParaRPr lang="en-US" dirty="0"/>
          </a:p>
          <a:p>
            <a:pPr>
              <a:buFont typeface="Wingdings" panose="05000000000000000000" pitchFamily="2" charset="2"/>
              <a:buChar char="q"/>
            </a:pPr>
            <a:r>
              <a:rPr lang="vi-VN" b="1" smtClean="0"/>
              <a:t>Kỹ năng</a:t>
            </a:r>
            <a:endParaRPr lang="en-US" b="1" smtClean="0"/>
          </a:p>
          <a:p>
            <a:pPr marL="857250" lvl="2" indent="-457200">
              <a:lnSpc>
                <a:spcPct val="114000"/>
              </a:lnSpc>
              <a:spcBef>
                <a:spcPts val="600"/>
              </a:spcBef>
              <a:spcAft>
                <a:spcPts val="600"/>
              </a:spcAft>
              <a:buFont typeface="Wingdings" pitchFamily="2" charset="2"/>
              <a:buChar char="§"/>
            </a:pPr>
            <a:r>
              <a:rPr lang="vi-VN"/>
              <a:t>Phân tích hoạt động của </a:t>
            </a:r>
            <a:r>
              <a:rPr lang="en-US" smtClean="0"/>
              <a:t>giao </a:t>
            </a:r>
            <a:r>
              <a:rPr lang="en-US"/>
              <a:t>thức </a:t>
            </a:r>
            <a:r>
              <a:rPr lang="en-US" smtClean="0"/>
              <a:t>AH ở </a:t>
            </a:r>
            <a:r>
              <a:rPr lang="en-US"/>
              <a:t>các chế độ Transport hoặc Tunnel </a:t>
            </a:r>
            <a:r>
              <a:rPr lang="vi-VN"/>
              <a:t>qua việc chặn thu lưu lượng mạng</a:t>
            </a:r>
            <a:r>
              <a:rPr lang="en-US"/>
              <a:t>.</a:t>
            </a:r>
            <a:endParaRPr lang="vi-VN"/>
          </a:p>
          <a:p>
            <a:pPr>
              <a:buFont typeface="Wingdings" panose="05000000000000000000" pitchFamily="2" charset="2"/>
              <a:buChar char="q"/>
            </a:pPr>
            <a:endParaRPr lang="vi-VN" b="1" dirty="0" smtClean="0"/>
          </a:p>
          <a:p>
            <a:pPr lvl="1">
              <a:buFont typeface="Wingdings" panose="05000000000000000000" pitchFamily="2" charset="2"/>
              <a:buChar char="§"/>
            </a:pPr>
            <a:endParaRPr lang="vi-VN" dirty="0" smtClean="0"/>
          </a:p>
        </p:txBody>
      </p:sp>
      <p:sp>
        <p:nvSpPr>
          <p:cNvPr id="3" name="Title 2"/>
          <p:cNvSpPr>
            <a:spLocks noGrp="1"/>
          </p:cNvSpPr>
          <p:nvPr>
            <p:ph type="title"/>
          </p:nvPr>
        </p:nvSpPr>
        <p:spPr/>
        <p:txBody>
          <a:bodyPr/>
          <a:lstStyle/>
          <a:p>
            <a:r>
              <a:rPr lang="vi-VN" smtClean="0"/>
              <a:t>Mục tiêu bài học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dirty="0"/>
          </a:p>
        </p:txBody>
      </p:sp>
    </p:spTree>
    <p:extLst>
      <p:ext uri="{BB962C8B-B14F-4D97-AF65-F5344CB8AC3E}">
        <p14:creationId xmlns:p14="http://schemas.microsoft.com/office/powerpoint/2010/main" val="34220835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09026123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reeform 2"/>
          <p:cNvSpPr/>
          <p:nvPr/>
        </p:nvSpPr>
        <p:spPr>
          <a:xfrm>
            <a:off x="1708800" y="5465700"/>
            <a:ext cx="7206600" cy="13923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6000">
                <a:latin typeface="Arial" pitchFamily="34" charset="0"/>
                <a:ea typeface="Tahoma" pitchFamily="34" charset="0"/>
                <a:cs typeface="Arial" pitchFamily="34" charset="0"/>
              </a:rPr>
              <a:t>Giao thức AH</a:t>
            </a:r>
            <a:endParaRPr lang="vi-VN" sz="6000" dirty="0">
              <a:latin typeface="Arial" pitchFamily="34" charset="0"/>
              <a:ea typeface="Tahoma" pitchFamily="34" charset="0"/>
              <a:cs typeface="Arial" pitchFamily="34" charset="0"/>
            </a:endParaRPr>
          </a:p>
        </p:txBody>
      </p:sp>
      <p:sp>
        <p:nvSpPr>
          <p:cNvPr id="4" name="Freeform 3"/>
          <p:cNvSpPr/>
          <p:nvPr/>
        </p:nvSpPr>
        <p:spPr>
          <a:xfrm>
            <a:off x="304800" y="5576849"/>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b="1"/>
              <a:t>4</a:t>
            </a:r>
            <a:endParaRPr lang="vi-VN" sz="5400" b="1" kern="1200" noProof="0"/>
          </a:p>
        </p:txBody>
      </p:sp>
    </p:spTree>
    <p:extLst>
      <p:ext uri="{BB962C8B-B14F-4D97-AF65-F5344CB8AC3E}">
        <p14:creationId xmlns:p14="http://schemas.microsoft.com/office/powerpoint/2010/main" val="36277853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en-US" b="1" dirty="0" smtClean="0">
                <a:solidFill>
                  <a:srgbClr val="0000FF"/>
                </a:solidFill>
                <a:latin typeface="Arial" pitchFamily="34" charset="0"/>
              </a:rPr>
              <a:t> SA </a:t>
            </a:r>
            <a:r>
              <a:rPr lang="en-US" b="1" dirty="0">
                <a:solidFill>
                  <a:srgbClr val="0000FF"/>
                </a:solidFill>
                <a:latin typeface="Arial" pitchFamily="34" charset="0"/>
              </a:rPr>
              <a:t>(Security Associations)</a:t>
            </a:r>
            <a:r>
              <a:rPr lang="en-US" b="1" dirty="0">
                <a:solidFill>
                  <a:srgbClr val="00CC00"/>
                </a:solidFill>
                <a:latin typeface="Arial" pitchFamily="34" charset="0"/>
              </a:rPr>
              <a:t> </a:t>
            </a:r>
            <a:r>
              <a:rPr lang="en-US" dirty="0" err="1">
                <a:latin typeface="Arial" pitchFamily="34" charset="0"/>
              </a:rPr>
              <a:t>là</a:t>
            </a:r>
            <a:r>
              <a:rPr lang="en-US" dirty="0">
                <a:latin typeface="Arial" pitchFamily="34" charset="0"/>
              </a:rPr>
              <a:t> </a:t>
            </a:r>
            <a:r>
              <a:rPr lang="en-US" dirty="0" err="1">
                <a:latin typeface="Arial" pitchFamily="34" charset="0"/>
              </a:rPr>
              <a:t>một</a:t>
            </a:r>
            <a:r>
              <a:rPr lang="en-US" dirty="0">
                <a:latin typeface="Arial" pitchFamily="34" charset="0"/>
              </a:rPr>
              <a:t> </a:t>
            </a:r>
            <a:r>
              <a:rPr lang="en-US" dirty="0" err="1">
                <a:latin typeface="Arial" pitchFamily="34" charset="0"/>
              </a:rPr>
              <a:t>khái</a:t>
            </a:r>
            <a:r>
              <a:rPr lang="en-US" dirty="0">
                <a:latin typeface="Arial" pitchFamily="34" charset="0"/>
              </a:rPr>
              <a:t> </a:t>
            </a:r>
            <a:r>
              <a:rPr lang="en-US" dirty="0" err="1">
                <a:latin typeface="Arial" pitchFamily="34" charset="0"/>
              </a:rPr>
              <a:t>niệm</a:t>
            </a:r>
            <a:r>
              <a:rPr lang="en-US" dirty="0">
                <a:latin typeface="Arial" pitchFamily="34" charset="0"/>
              </a:rPr>
              <a:t> </a:t>
            </a:r>
            <a:r>
              <a:rPr lang="en-US" dirty="0" err="1">
                <a:latin typeface="Arial" pitchFamily="34" charset="0"/>
              </a:rPr>
              <a:t>cơ</a:t>
            </a:r>
            <a:r>
              <a:rPr lang="en-US" dirty="0">
                <a:latin typeface="Arial" pitchFamily="34" charset="0"/>
              </a:rPr>
              <a:t> </a:t>
            </a:r>
            <a:r>
              <a:rPr lang="en-US" dirty="0" err="1">
                <a:latin typeface="Arial" pitchFamily="34" charset="0"/>
              </a:rPr>
              <a:t>bản</a:t>
            </a:r>
            <a:r>
              <a:rPr lang="en-US" dirty="0">
                <a:latin typeface="Arial" pitchFamily="34" charset="0"/>
              </a:rPr>
              <a:t> </a:t>
            </a:r>
            <a:r>
              <a:rPr lang="en-US" dirty="0" err="1">
                <a:latin typeface="Arial" pitchFamily="34" charset="0"/>
              </a:rPr>
              <a:t>của</a:t>
            </a:r>
            <a:r>
              <a:rPr lang="en-US" dirty="0">
                <a:latin typeface="Arial" pitchFamily="34" charset="0"/>
              </a:rPr>
              <a:t> </a:t>
            </a:r>
            <a:r>
              <a:rPr lang="en-US" dirty="0" err="1">
                <a:latin typeface="Arial" pitchFamily="34" charset="0"/>
              </a:rPr>
              <a:t>bộ</a:t>
            </a:r>
            <a:r>
              <a:rPr lang="en-US" dirty="0">
                <a:latin typeface="Arial" pitchFamily="34" charset="0"/>
              </a:rPr>
              <a:t> </a:t>
            </a:r>
            <a:r>
              <a:rPr lang="en-US" dirty="0" err="1">
                <a:latin typeface="Arial" pitchFamily="34" charset="0"/>
              </a:rPr>
              <a:t>giao</a:t>
            </a:r>
            <a:r>
              <a:rPr lang="en-US" dirty="0">
                <a:latin typeface="Arial" pitchFamily="34" charset="0"/>
              </a:rPr>
              <a:t> </a:t>
            </a:r>
            <a:r>
              <a:rPr lang="en-US" dirty="0" err="1">
                <a:latin typeface="Arial" pitchFamily="34" charset="0"/>
              </a:rPr>
              <a:t>thức</a:t>
            </a:r>
            <a:r>
              <a:rPr lang="en-US" dirty="0">
                <a:latin typeface="Arial" pitchFamily="34" charset="0"/>
              </a:rPr>
              <a:t> </a:t>
            </a:r>
            <a:r>
              <a:rPr lang="en-US" dirty="0" err="1">
                <a:latin typeface="Arial" pitchFamily="34" charset="0"/>
              </a:rPr>
              <a:t>IPSec</a:t>
            </a:r>
            <a:r>
              <a:rPr lang="en-US" dirty="0">
                <a:latin typeface="Arial" pitchFamily="34" charset="0"/>
              </a:rPr>
              <a:t>. </a:t>
            </a:r>
            <a:endParaRPr lang="en-US" dirty="0" smtClean="0">
              <a:latin typeface="Arial" pitchFamily="34" charset="0"/>
            </a:endParaRPr>
          </a:p>
          <a:p>
            <a:pPr>
              <a:buFont typeface="Wingdings" pitchFamily="2" charset="2"/>
              <a:buChar char="q"/>
            </a:pPr>
            <a:r>
              <a:rPr lang="en-US" dirty="0">
                <a:latin typeface="Arial" pitchFamily="34" charset="0"/>
              </a:rPr>
              <a:t> </a:t>
            </a:r>
            <a:r>
              <a:rPr lang="en-US" dirty="0" smtClean="0">
                <a:latin typeface="Arial" pitchFamily="34" charset="0"/>
              </a:rPr>
              <a:t>SA </a:t>
            </a:r>
            <a:r>
              <a:rPr lang="en-US" dirty="0" err="1">
                <a:latin typeface="Arial" pitchFamily="34" charset="0"/>
              </a:rPr>
              <a:t>là</a:t>
            </a:r>
            <a:r>
              <a:rPr lang="en-US" dirty="0">
                <a:latin typeface="Arial" pitchFamily="34" charset="0"/>
              </a:rPr>
              <a:t> </a:t>
            </a:r>
            <a:r>
              <a:rPr lang="en-US" dirty="0" err="1">
                <a:latin typeface="Arial" pitchFamily="34" charset="0"/>
              </a:rPr>
              <a:t>một</a:t>
            </a:r>
            <a:r>
              <a:rPr lang="en-US" dirty="0">
                <a:latin typeface="Arial" pitchFamily="34" charset="0"/>
              </a:rPr>
              <a:t> </a:t>
            </a:r>
            <a:r>
              <a:rPr lang="en-US" dirty="0" err="1">
                <a:latin typeface="Arial" pitchFamily="34" charset="0"/>
              </a:rPr>
              <a:t>kết</a:t>
            </a:r>
            <a:r>
              <a:rPr lang="en-US" dirty="0">
                <a:latin typeface="Arial" pitchFamily="34" charset="0"/>
              </a:rPr>
              <a:t> </a:t>
            </a:r>
            <a:r>
              <a:rPr lang="en-US" dirty="0" err="1">
                <a:latin typeface="Arial" pitchFamily="34" charset="0"/>
              </a:rPr>
              <a:t>nối</a:t>
            </a:r>
            <a:r>
              <a:rPr lang="en-US" dirty="0">
                <a:latin typeface="Arial" pitchFamily="34" charset="0"/>
              </a:rPr>
              <a:t> logic </a:t>
            </a:r>
            <a:r>
              <a:rPr lang="en-US" dirty="0" err="1">
                <a:latin typeface="Arial" pitchFamily="34" charset="0"/>
              </a:rPr>
              <a:t>theo</a:t>
            </a:r>
            <a:r>
              <a:rPr lang="en-US" dirty="0">
                <a:latin typeface="Arial" pitchFamily="34" charset="0"/>
              </a:rPr>
              <a:t> </a:t>
            </a:r>
            <a:r>
              <a:rPr lang="en-US" dirty="0" err="1">
                <a:latin typeface="Arial" pitchFamily="34" charset="0"/>
              </a:rPr>
              <a:t>một</a:t>
            </a:r>
            <a:r>
              <a:rPr lang="en-US" dirty="0">
                <a:latin typeface="Arial" pitchFamily="34" charset="0"/>
              </a:rPr>
              <a:t> </a:t>
            </a:r>
            <a:r>
              <a:rPr lang="en-US" dirty="0" err="1">
                <a:latin typeface="Arial" pitchFamily="34" charset="0"/>
              </a:rPr>
              <a:t>hướng</a:t>
            </a:r>
            <a:r>
              <a:rPr lang="en-US" dirty="0">
                <a:latin typeface="Arial" pitchFamily="34" charset="0"/>
              </a:rPr>
              <a:t> </a:t>
            </a:r>
            <a:r>
              <a:rPr lang="en-US" dirty="0" err="1">
                <a:latin typeface="Arial" pitchFamily="34" charset="0"/>
              </a:rPr>
              <a:t>duy</a:t>
            </a:r>
            <a:r>
              <a:rPr lang="en-US" dirty="0">
                <a:latin typeface="Arial" pitchFamily="34" charset="0"/>
              </a:rPr>
              <a:t> </a:t>
            </a:r>
            <a:r>
              <a:rPr lang="en-US" dirty="0" err="1">
                <a:latin typeface="Arial" pitchFamily="34" charset="0"/>
              </a:rPr>
              <a:t>nhất</a:t>
            </a:r>
            <a:r>
              <a:rPr lang="en-US" dirty="0">
                <a:latin typeface="Arial" pitchFamily="34" charset="0"/>
              </a:rPr>
              <a:t> </a:t>
            </a:r>
            <a:r>
              <a:rPr lang="en-US" dirty="0" err="1">
                <a:latin typeface="Arial" pitchFamily="34" charset="0"/>
              </a:rPr>
              <a:t>giữa</a:t>
            </a:r>
            <a:r>
              <a:rPr lang="en-US" dirty="0">
                <a:latin typeface="Arial" pitchFamily="34" charset="0"/>
              </a:rPr>
              <a:t> </a:t>
            </a:r>
            <a:r>
              <a:rPr lang="en-US" dirty="0" err="1">
                <a:latin typeface="Arial" pitchFamily="34" charset="0"/>
              </a:rPr>
              <a:t>hai</a:t>
            </a:r>
            <a:r>
              <a:rPr lang="en-US" dirty="0">
                <a:latin typeface="Arial" pitchFamily="34" charset="0"/>
              </a:rPr>
              <a:t> </a:t>
            </a:r>
            <a:r>
              <a:rPr lang="en-US" dirty="0" err="1">
                <a:latin typeface="Arial" pitchFamily="34" charset="0"/>
              </a:rPr>
              <a:t>thực</a:t>
            </a:r>
            <a:r>
              <a:rPr lang="en-US" dirty="0">
                <a:latin typeface="Arial" pitchFamily="34" charset="0"/>
              </a:rPr>
              <a:t> </a:t>
            </a:r>
            <a:r>
              <a:rPr lang="en-US" dirty="0" err="1">
                <a:latin typeface="Arial" pitchFamily="34" charset="0"/>
              </a:rPr>
              <a:t>thể</a:t>
            </a:r>
            <a:r>
              <a:rPr lang="en-US" dirty="0">
                <a:latin typeface="Arial" pitchFamily="34" charset="0"/>
              </a:rPr>
              <a:t> </a:t>
            </a:r>
            <a:r>
              <a:rPr lang="en-US" dirty="0" err="1">
                <a:latin typeface="Arial" pitchFamily="34" charset="0"/>
              </a:rPr>
              <a:t>sử</a:t>
            </a:r>
            <a:r>
              <a:rPr lang="en-US" dirty="0">
                <a:latin typeface="Arial" pitchFamily="34" charset="0"/>
              </a:rPr>
              <a:t> </a:t>
            </a:r>
            <a:r>
              <a:rPr lang="en-US" dirty="0" err="1">
                <a:latin typeface="Arial" pitchFamily="34" charset="0"/>
              </a:rPr>
              <a:t>dụng</a:t>
            </a:r>
            <a:r>
              <a:rPr lang="en-US" dirty="0">
                <a:latin typeface="Arial" pitchFamily="34" charset="0"/>
              </a:rPr>
              <a:t> </a:t>
            </a:r>
            <a:r>
              <a:rPr lang="en-US" dirty="0" err="1">
                <a:latin typeface="Arial" pitchFamily="34" charset="0"/>
              </a:rPr>
              <a:t>các</a:t>
            </a:r>
            <a:r>
              <a:rPr lang="en-US" dirty="0">
                <a:latin typeface="Arial" pitchFamily="34" charset="0"/>
              </a:rPr>
              <a:t> </a:t>
            </a:r>
            <a:r>
              <a:rPr lang="en-US" dirty="0" err="1">
                <a:latin typeface="Arial" pitchFamily="34" charset="0"/>
              </a:rPr>
              <a:t>dịch</a:t>
            </a:r>
            <a:r>
              <a:rPr lang="en-US" dirty="0">
                <a:latin typeface="Arial" pitchFamily="34" charset="0"/>
              </a:rPr>
              <a:t> </a:t>
            </a:r>
            <a:r>
              <a:rPr lang="en-US" dirty="0" err="1">
                <a:latin typeface="Arial" pitchFamily="34" charset="0"/>
              </a:rPr>
              <a:t>vụ</a:t>
            </a:r>
            <a:r>
              <a:rPr lang="en-US" dirty="0">
                <a:latin typeface="Arial" pitchFamily="34" charset="0"/>
              </a:rPr>
              <a:t> </a:t>
            </a:r>
            <a:r>
              <a:rPr lang="en-US" dirty="0" err="1" smtClean="0">
                <a:latin typeface="Arial" pitchFamily="34" charset="0"/>
              </a:rPr>
              <a:t>IPSec</a:t>
            </a:r>
            <a:r>
              <a:rPr lang="en-US" dirty="0" smtClean="0">
                <a:latin typeface="Arial" pitchFamily="34" charset="0"/>
              </a:rPr>
              <a:t>.</a:t>
            </a:r>
          </a:p>
          <a:p>
            <a:pPr>
              <a:buFont typeface="Wingdings" pitchFamily="2" charset="2"/>
              <a:buChar char="q"/>
            </a:pPr>
            <a:r>
              <a:rPr lang="en-US" b="1" dirty="0" err="1" smtClean="0">
                <a:solidFill>
                  <a:srgbClr val="0000FF"/>
                </a:solidFill>
                <a:latin typeface="Arial" pitchFamily="34" charset="0"/>
              </a:rPr>
              <a:t>Có</a:t>
            </a:r>
            <a:r>
              <a:rPr lang="en-US" b="1" dirty="0" smtClean="0">
                <a:solidFill>
                  <a:srgbClr val="0000FF"/>
                </a:solidFill>
                <a:latin typeface="Arial" pitchFamily="34" charset="0"/>
              </a:rPr>
              <a:t> </a:t>
            </a:r>
            <a:r>
              <a:rPr lang="en-US" b="1" dirty="0" err="1">
                <a:solidFill>
                  <a:srgbClr val="0000FF"/>
                </a:solidFill>
                <a:latin typeface="Arial" pitchFamily="34" charset="0"/>
              </a:rPr>
              <a:t>hai</a:t>
            </a:r>
            <a:r>
              <a:rPr lang="en-US" b="1" dirty="0">
                <a:solidFill>
                  <a:srgbClr val="0000FF"/>
                </a:solidFill>
                <a:latin typeface="Arial" pitchFamily="34" charset="0"/>
              </a:rPr>
              <a:t> </a:t>
            </a:r>
            <a:r>
              <a:rPr lang="en-US" b="1" dirty="0" err="1">
                <a:solidFill>
                  <a:srgbClr val="0000FF"/>
                </a:solidFill>
                <a:latin typeface="Arial" pitchFamily="34" charset="0"/>
              </a:rPr>
              <a:t>kiểu</a:t>
            </a:r>
            <a:r>
              <a:rPr lang="en-US" b="1" dirty="0">
                <a:solidFill>
                  <a:srgbClr val="0000FF"/>
                </a:solidFill>
                <a:latin typeface="Arial" pitchFamily="34" charset="0"/>
              </a:rPr>
              <a:t> SA:</a:t>
            </a:r>
          </a:p>
          <a:p>
            <a:pPr lvl="2">
              <a:lnSpc>
                <a:spcPct val="120000"/>
              </a:lnSpc>
            </a:pPr>
            <a:r>
              <a:rPr lang="en-US" sz="3200" dirty="0"/>
              <a:t>ISAKMP SA (hay IKE SA) </a:t>
            </a:r>
          </a:p>
          <a:p>
            <a:pPr lvl="2">
              <a:lnSpc>
                <a:spcPct val="120000"/>
              </a:lnSpc>
            </a:pPr>
            <a:r>
              <a:rPr lang="en-US" sz="3200" dirty="0" err="1"/>
              <a:t>IPSec</a:t>
            </a:r>
            <a:r>
              <a:rPr lang="en-US" sz="3200" dirty="0"/>
              <a:t> SA</a:t>
            </a:r>
          </a:p>
          <a:p>
            <a:endParaRPr lang="en-US" dirty="0"/>
          </a:p>
        </p:txBody>
      </p:sp>
      <p:sp>
        <p:nvSpPr>
          <p:cNvPr id="3" name="Title 2"/>
          <p:cNvSpPr>
            <a:spLocks noGrp="1"/>
          </p:cNvSpPr>
          <p:nvPr>
            <p:ph type="title"/>
          </p:nvPr>
        </p:nvSpPr>
        <p:spPr/>
        <p:txBody>
          <a:bodyPr/>
          <a:lstStyle/>
          <a:p>
            <a:r>
              <a:rPr lang="en-US" dirty="0" err="1">
                <a:latin typeface="Tahoma" pitchFamily="34" charset="0"/>
                <a:ea typeface="Tahoma" pitchFamily="34" charset="0"/>
                <a:cs typeface="Tahoma" pitchFamily="34" charset="0"/>
              </a:rPr>
              <a:t>Tổ</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hợp</a:t>
            </a:r>
            <a:r>
              <a:rPr lang="en-US" dirty="0">
                <a:latin typeface="Tahoma" pitchFamily="34" charset="0"/>
                <a:ea typeface="Tahoma" pitchFamily="34" charset="0"/>
                <a:cs typeface="Tahoma" pitchFamily="34" charset="0"/>
              </a:rPr>
              <a:t> an </a:t>
            </a:r>
            <a:r>
              <a:rPr lang="en-US" dirty="0" err="1">
                <a:latin typeface="Tahoma" pitchFamily="34" charset="0"/>
                <a:ea typeface="Tahoma" pitchFamily="34" charset="0"/>
                <a:cs typeface="Tahoma" pitchFamily="34" charset="0"/>
              </a:rPr>
              <a:t>toàn</a:t>
            </a:r>
            <a:r>
              <a:rPr lang="en-US" dirty="0">
                <a:latin typeface="Tahoma" pitchFamily="34" charset="0"/>
                <a:ea typeface="Tahoma" pitchFamily="34" charset="0"/>
                <a:cs typeface="Tahoma" pitchFamily="34" charset="0"/>
              </a:rPr>
              <a:t> (SA)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32438884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latin typeface="Arial" pitchFamily="34" charset="0"/>
              </a:rPr>
              <a:t>Một </a:t>
            </a:r>
            <a:r>
              <a:rPr lang="en-US">
                <a:latin typeface="Arial" pitchFamily="34" charset="0"/>
              </a:rPr>
              <a:t>SA gồm 3 phần:</a:t>
            </a:r>
          </a:p>
          <a:p>
            <a:pPr lvl="1">
              <a:buFont typeface="Wingdings" pitchFamily="2" charset="2"/>
              <a:buNone/>
            </a:pPr>
            <a:r>
              <a:rPr lang="en-US" smtClean="0">
                <a:solidFill>
                  <a:srgbClr val="0000FF"/>
                </a:solidFill>
              </a:rPr>
              <a:t>&lt;</a:t>
            </a:r>
            <a:r>
              <a:rPr lang="en-US">
                <a:solidFill>
                  <a:srgbClr val="0000FF"/>
                </a:solidFill>
              </a:rPr>
              <a:t>Chỉ số tham số an toàn, Địa chỉ IP đích, Giao thức an toàn&gt;</a:t>
            </a:r>
          </a:p>
          <a:p>
            <a:endParaRPr lang="en-US"/>
          </a:p>
        </p:txBody>
      </p:sp>
      <p:sp>
        <p:nvSpPr>
          <p:cNvPr id="3" name="Title 2"/>
          <p:cNvSpPr>
            <a:spLocks noGrp="1"/>
          </p:cNvSpPr>
          <p:nvPr>
            <p:ph type="title"/>
          </p:nvPr>
        </p:nvSpPr>
        <p:spPr/>
        <p:txBody>
          <a:bodyPr/>
          <a:lstStyle/>
          <a:p>
            <a:r>
              <a:rPr lang="en-US">
                <a:latin typeface="Tahoma" pitchFamily="34" charset="0"/>
                <a:ea typeface="Tahoma" pitchFamily="34" charset="0"/>
                <a:cs typeface="Tahoma" pitchFamily="34" charset="0"/>
              </a:rPr>
              <a:t>Tổ hợp an toàn (SA)</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graphicFrame>
        <p:nvGraphicFramePr>
          <p:cNvPr id="5" name="Object 4"/>
          <p:cNvGraphicFramePr>
            <a:graphicFrameLocks noChangeAspect="1"/>
          </p:cNvGraphicFramePr>
          <p:nvPr>
            <p:extLst>
              <p:ext uri="{D42A27DB-BD31-4B8C-83A1-F6EECF244321}">
                <p14:modId xmlns:p14="http://schemas.microsoft.com/office/powerpoint/2010/main" val="3208628733"/>
              </p:ext>
            </p:extLst>
          </p:nvPr>
        </p:nvGraphicFramePr>
        <p:xfrm>
          <a:off x="-9331" y="2819400"/>
          <a:ext cx="9305731" cy="1295400"/>
        </p:xfrm>
        <a:graphic>
          <a:graphicData uri="http://schemas.openxmlformats.org/presentationml/2006/ole">
            <mc:AlternateContent xmlns:mc="http://schemas.openxmlformats.org/markup-compatibility/2006">
              <mc:Choice xmlns:v="urn:schemas-microsoft-com:vml" Requires="v">
                <p:oleObj spid="_x0000_s10373" r:id="rId4" imgW="2884129" imgH="576826" progId="">
                  <p:embed/>
                </p:oleObj>
              </mc:Choice>
              <mc:Fallback>
                <p:oleObj r:id="rId4" imgW="2884129" imgH="576826"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1" y="2819400"/>
                        <a:ext cx="9305731" cy="12954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207188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0" indent="0">
              <a:buNone/>
            </a:pPr>
            <a:endParaRPr lang="en-US"/>
          </a:p>
        </p:txBody>
      </p:sp>
      <p:sp>
        <p:nvSpPr>
          <p:cNvPr id="3" name="Title 2"/>
          <p:cNvSpPr>
            <a:spLocks noGrp="1"/>
          </p:cNvSpPr>
          <p:nvPr>
            <p:ph type="title"/>
          </p:nvPr>
        </p:nvSpPr>
        <p:spPr/>
        <p:txBody>
          <a:bodyPr/>
          <a:lstStyle/>
          <a:p>
            <a:r>
              <a:rPr lang="en-US">
                <a:latin typeface="Tahoma" pitchFamily="34" charset="0"/>
                <a:ea typeface="Tahoma" pitchFamily="34" charset="0"/>
                <a:cs typeface="Tahoma" pitchFamily="34" charset="0"/>
              </a:rPr>
              <a:t>Tổ hợp an toàn (SA)</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graphicFrame>
        <p:nvGraphicFramePr>
          <p:cNvPr id="5" name="Object 4"/>
          <p:cNvGraphicFramePr>
            <a:graphicFrameLocks noChangeAspect="1"/>
          </p:cNvGraphicFramePr>
          <p:nvPr>
            <p:extLst>
              <p:ext uri="{D42A27DB-BD31-4B8C-83A1-F6EECF244321}">
                <p14:modId xmlns:p14="http://schemas.microsoft.com/office/powerpoint/2010/main" val="2592355475"/>
              </p:ext>
            </p:extLst>
          </p:nvPr>
        </p:nvGraphicFramePr>
        <p:xfrm>
          <a:off x="-9331" y="533400"/>
          <a:ext cx="9305731" cy="1295400"/>
        </p:xfrm>
        <a:graphic>
          <a:graphicData uri="http://schemas.openxmlformats.org/presentationml/2006/ole">
            <mc:AlternateContent xmlns:mc="http://schemas.openxmlformats.org/markup-compatibility/2006">
              <mc:Choice xmlns:v="urn:schemas-microsoft-com:vml" Requires="v">
                <p:oleObj spid="_x0000_s11396" r:id="rId3" imgW="2884129" imgH="576826" progId="">
                  <p:embed/>
                </p:oleObj>
              </mc:Choice>
              <mc:Fallback>
                <p:oleObj r:id="rId3" imgW="2884129" imgH="57682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1" y="533400"/>
                        <a:ext cx="9305731" cy="1295400"/>
                      </a:xfrm>
                      <a:prstGeom prst="rect">
                        <a:avLst/>
                      </a:prstGeom>
                      <a:noFill/>
                      <a:ln>
                        <a:noFill/>
                      </a:ln>
                    </p:spPr>
                  </p:pic>
                </p:oleObj>
              </mc:Fallback>
            </mc:AlternateContent>
          </a:graphicData>
        </a:graphic>
      </p:graphicFrame>
      <p:sp>
        <p:nvSpPr>
          <p:cNvPr id="6" name="Rounded Rectangular Callout 5"/>
          <p:cNvSpPr/>
          <p:nvPr/>
        </p:nvSpPr>
        <p:spPr>
          <a:xfrm>
            <a:off x="152400" y="2209800"/>
            <a:ext cx="8991600" cy="4114800"/>
          </a:xfrm>
          <a:prstGeom prst="wedgeRoundRectCallout">
            <a:avLst>
              <a:gd name="adj1" fmla="val -38328"/>
              <a:gd name="adj2" fmla="val -6281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smtClean="0">
                <a:latin typeface="Tahoma" pitchFamily="34" charset="0"/>
                <a:ea typeface="Tahoma" pitchFamily="34" charset="0"/>
                <a:cs typeface="Tahoma" pitchFamily="34" charset="0"/>
              </a:rPr>
              <a:t>SPI</a:t>
            </a:r>
            <a:endParaRPr lang="vi-VN" sz="3200" smtClean="0">
              <a:latin typeface="Tahoma" pitchFamily="34" charset="0"/>
              <a:ea typeface="Tahoma" pitchFamily="34" charset="0"/>
              <a:cs typeface="Tahoma" pitchFamily="34" charset="0"/>
            </a:endParaRPr>
          </a:p>
          <a:p>
            <a:pPr marL="457200" indent="-457200">
              <a:buFont typeface="Wingdings" panose="05000000000000000000" pitchFamily="2" charset="2"/>
              <a:buChar char="§"/>
            </a:pPr>
            <a:r>
              <a:rPr lang="en-US" sz="3200" smtClean="0">
                <a:latin typeface="Tahoma" pitchFamily="34" charset="0"/>
                <a:ea typeface="Tahoma" pitchFamily="34" charset="0"/>
                <a:cs typeface="Tahoma" pitchFamily="34" charset="0"/>
              </a:rPr>
              <a:t>Là một trường 32 bit, dùng để xác định một SA để gắn với một gói dữ liệu</a:t>
            </a:r>
          </a:p>
          <a:p>
            <a:pPr marL="457200" indent="-457200">
              <a:buFont typeface="Wingdings" panose="05000000000000000000" pitchFamily="2" charset="2"/>
              <a:buChar char="§"/>
            </a:pPr>
            <a:r>
              <a:rPr lang="en-US" sz="3200" smtClean="0">
                <a:latin typeface="Tahoma" pitchFamily="34" charset="0"/>
                <a:ea typeface="Tahoma" pitchFamily="34" charset="0"/>
                <a:cs typeface="Tahoma" pitchFamily="34" charset="0"/>
              </a:rPr>
              <a:t>Là </a:t>
            </a:r>
            <a:r>
              <a:rPr lang="en-US" sz="3200">
                <a:latin typeface="Tahoma" pitchFamily="34" charset="0"/>
                <a:ea typeface="Tahoma" pitchFamily="34" charset="0"/>
                <a:cs typeface="Tahoma" pitchFamily="34" charset="0"/>
              </a:rPr>
              <a:t>một chỉ số duy nhất cho mỗi bản ghi của cơ sở dữ liệu SADB (giống khóa chính</a:t>
            </a:r>
            <a:r>
              <a:rPr lang="en-US" sz="3200" smtClean="0">
                <a:latin typeface="Tahoma" pitchFamily="34" charset="0"/>
                <a:ea typeface="Tahoma" pitchFamily="34" charset="0"/>
                <a:cs typeface="Tahoma" pitchFamily="34" charset="0"/>
              </a:rPr>
              <a:t>).</a:t>
            </a:r>
          </a:p>
          <a:p>
            <a:pPr marL="457200" indent="-457200">
              <a:buFont typeface="Wingdings" panose="05000000000000000000" pitchFamily="2" charset="2"/>
              <a:buChar char="§"/>
            </a:pPr>
            <a:r>
              <a:rPr lang="en-US" sz="3200" smtClean="0">
                <a:latin typeface="Tahoma" pitchFamily="34" charset="0"/>
                <a:ea typeface="Tahoma" pitchFamily="34" charset="0"/>
                <a:cs typeface="Tahoma" pitchFamily="34" charset="0"/>
              </a:rPr>
              <a:t>Được </a:t>
            </a:r>
            <a:r>
              <a:rPr lang="en-US" sz="3200">
                <a:latin typeface="Tahoma" pitchFamily="34" charset="0"/>
                <a:ea typeface="Tahoma" pitchFamily="34" charset="0"/>
                <a:cs typeface="Tahoma" pitchFamily="34" charset="0"/>
              </a:rPr>
              <a:t>định nghĩa bởi người tạo SA, được lựa chọn bởi hệ thống đích khi thương lượng </a:t>
            </a:r>
            <a:r>
              <a:rPr lang="en-US" sz="3200" smtClean="0">
                <a:latin typeface="Tahoma" pitchFamily="34" charset="0"/>
                <a:ea typeface="Tahoma" pitchFamily="34" charset="0"/>
                <a:cs typeface="Tahoma" pitchFamily="34" charset="0"/>
              </a:rPr>
              <a:t>SA.</a:t>
            </a:r>
          </a:p>
        </p:txBody>
      </p:sp>
    </p:spTree>
    <p:extLst>
      <p:ext uri="{BB962C8B-B14F-4D97-AF65-F5344CB8AC3E}">
        <p14:creationId xmlns:p14="http://schemas.microsoft.com/office/powerpoint/2010/main" val="36974139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Tahoma" pitchFamily="34" charset="0"/>
                <a:ea typeface="Tahoma" pitchFamily="34" charset="0"/>
                <a:cs typeface="Tahoma" pitchFamily="34" charset="0"/>
              </a:rPr>
              <a:t>Tổ hợp an toàn (SA)</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
        <p:nvSpPr>
          <p:cNvPr id="9" name="Rounded Rectangular Callout 8"/>
          <p:cNvSpPr/>
          <p:nvPr/>
        </p:nvSpPr>
        <p:spPr>
          <a:xfrm>
            <a:off x="152400" y="2522220"/>
            <a:ext cx="3124200" cy="2113788"/>
          </a:xfrm>
          <a:prstGeom prst="wedgeRoundRectCallout">
            <a:avLst>
              <a:gd name="adj1" fmla="val 42351"/>
              <a:gd name="adj2" fmla="val -7641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0" lvl="2" algn="ctr">
              <a:lnSpc>
                <a:spcPct val="120000"/>
              </a:lnSpc>
            </a:pPr>
            <a:r>
              <a:rPr lang="en-US" sz="3200">
                <a:latin typeface="Tahoma" pitchFamily="34" charset="0"/>
                <a:ea typeface="Tahoma" pitchFamily="34" charset="0"/>
                <a:cs typeface="Tahoma" pitchFamily="34" charset="0"/>
              </a:rPr>
              <a:t>Là địa chỉ IP của Node đích</a:t>
            </a:r>
          </a:p>
        </p:txBody>
      </p:sp>
      <p:sp>
        <p:nvSpPr>
          <p:cNvPr id="10" name="Rounded Rectangular Callout 9"/>
          <p:cNvSpPr/>
          <p:nvPr/>
        </p:nvSpPr>
        <p:spPr>
          <a:xfrm>
            <a:off x="4267200" y="2674620"/>
            <a:ext cx="4419600" cy="1961388"/>
          </a:xfrm>
          <a:prstGeom prst="wedgeRoundRectCallout">
            <a:avLst>
              <a:gd name="adj1" fmla="val 13682"/>
              <a:gd name="adj2" fmla="val -84115"/>
              <a:gd name="adj3" fmla="val 16667"/>
            </a:avLst>
          </a:prstGeom>
        </p:spPr>
        <p:style>
          <a:lnRef idx="1">
            <a:schemeClr val="accent3"/>
          </a:lnRef>
          <a:fillRef idx="2">
            <a:schemeClr val="accent3"/>
          </a:fillRef>
          <a:effectRef idx="1">
            <a:schemeClr val="accent3"/>
          </a:effectRef>
          <a:fontRef idx="minor">
            <a:schemeClr val="dk1"/>
          </a:fontRef>
        </p:style>
        <p:txBody>
          <a:bodyPr wrap="square" lIns="0" tIns="0" rIns="0" bIns="0" rtlCol="0" anchor="t" anchorCtr="0">
            <a:spAutoFit/>
          </a:bodyPr>
          <a:lstStyle/>
          <a:p>
            <a:pPr marL="0" lvl="2" algn="ctr">
              <a:lnSpc>
                <a:spcPct val="120000"/>
              </a:lnSpc>
            </a:pPr>
            <a:r>
              <a:rPr lang="en-US" sz="3200" smtClean="0">
                <a:latin typeface="Arial" pitchFamily="34" charset="0"/>
              </a:rPr>
              <a:t>Mô </a:t>
            </a:r>
            <a:r>
              <a:rPr lang="en-US" sz="3200">
                <a:latin typeface="Arial" pitchFamily="34" charset="0"/>
              </a:rPr>
              <a:t>tả giao thức an toàn IPSec được dùng, có thể là AH hoặc ESP</a:t>
            </a:r>
          </a:p>
        </p:txBody>
      </p:sp>
      <p:pic>
        <p:nvPicPr>
          <p:cNvPr id="11" name="Picture 10"/>
          <p:cNvPicPr>
            <a:picLocks noChangeAspect="1"/>
          </p:cNvPicPr>
          <p:nvPr/>
        </p:nvPicPr>
        <p:blipFill>
          <a:blip r:embed="rId2"/>
          <a:stretch>
            <a:fillRect/>
          </a:stretch>
        </p:blipFill>
        <p:spPr>
          <a:xfrm>
            <a:off x="152400" y="990600"/>
            <a:ext cx="8839200" cy="971550"/>
          </a:xfrm>
          <a:prstGeom prst="rect">
            <a:avLst/>
          </a:prstGeom>
        </p:spPr>
      </p:pic>
    </p:spTree>
    <p:extLst>
      <p:ext uri="{BB962C8B-B14F-4D97-AF65-F5344CB8AC3E}">
        <p14:creationId xmlns:p14="http://schemas.microsoft.com/office/powerpoint/2010/main" val="33030245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latin typeface="Tahoma" pitchFamily="34" charset="0"/>
                <a:ea typeface="Tahoma" pitchFamily="34" charset="0"/>
                <a:cs typeface="Tahoma" pitchFamily="34" charset="0"/>
              </a:rPr>
              <a:t>Nội dung của một SA</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sp>
        <p:nvSpPr>
          <p:cNvPr id="5" name="Content Placeholder 4"/>
          <p:cNvSpPr>
            <a:spLocks noGrp="1"/>
          </p:cNvSpPr>
          <p:nvPr>
            <p:ph sz="quarter" idx="13"/>
          </p:nvPr>
        </p:nvSpPr>
        <p:spPr/>
        <p:txBody>
          <a:bodyPr>
            <a:normAutofit/>
          </a:bodyPr>
          <a:lstStyle/>
          <a:p>
            <a:r>
              <a:rPr lang="vi-VN" sz="3300" smtClean="0">
                <a:solidFill>
                  <a:srgbClr val="FF3300"/>
                </a:solidFill>
              </a:rPr>
              <a:t>Giao thức an toàn</a:t>
            </a:r>
            <a:r>
              <a:rPr lang="en-US" sz="3300" smtClean="0">
                <a:solidFill>
                  <a:srgbClr val="FF3300"/>
                </a:solidFill>
              </a:rPr>
              <a:t>:</a:t>
            </a:r>
            <a:r>
              <a:rPr lang="en-US" sz="3300" smtClean="0">
                <a:solidFill>
                  <a:srgbClr val="0000FF"/>
                </a:solidFill>
              </a:rPr>
              <a:t> </a:t>
            </a:r>
            <a:r>
              <a:rPr lang="en-US" sz="3300" smtClean="0"/>
              <a:t>AH</a:t>
            </a:r>
            <a:r>
              <a:rPr lang="vi-VN" sz="3300" smtClean="0"/>
              <a:t>,</a:t>
            </a:r>
            <a:r>
              <a:rPr lang="en-US" sz="3300" smtClean="0"/>
              <a:t> </a:t>
            </a:r>
            <a:r>
              <a:rPr lang="en-US" sz="3300"/>
              <a:t>ESP</a:t>
            </a:r>
          </a:p>
          <a:p>
            <a:r>
              <a:rPr lang="vi-VN" sz="3300" smtClean="0">
                <a:solidFill>
                  <a:srgbClr val="FF3300"/>
                </a:solidFill>
              </a:rPr>
              <a:t>Thuật toán, khóa mật mã</a:t>
            </a:r>
            <a:r>
              <a:rPr lang="en-US" sz="3300" smtClean="0">
                <a:solidFill>
                  <a:srgbClr val="FF3300"/>
                </a:solidFill>
              </a:rPr>
              <a:t>:</a:t>
            </a:r>
            <a:r>
              <a:rPr lang="en-US" sz="3300" smtClean="0">
                <a:solidFill>
                  <a:srgbClr val="0000FF"/>
                </a:solidFill>
              </a:rPr>
              <a:t> </a:t>
            </a:r>
            <a:r>
              <a:rPr lang="en-US" sz="3300" smtClean="0"/>
              <a:t>DES</a:t>
            </a:r>
            <a:r>
              <a:rPr lang="vi-VN" sz="3300" smtClean="0"/>
              <a:t>,</a:t>
            </a:r>
            <a:r>
              <a:rPr lang="en-US" sz="3300" smtClean="0"/>
              <a:t> 3DES</a:t>
            </a:r>
            <a:endParaRPr lang="en-US" sz="3300"/>
          </a:p>
          <a:p>
            <a:r>
              <a:rPr lang="vi-VN" sz="3300" smtClean="0">
                <a:solidFill>
                  <a:srgbClr val="FF3300"/>
                </a:solidFill>
              </a:rPr>
              <a:t>Phương pháp, khóa xác thực cho</a:t>
            </a:r>
            <a:r>
              <a:rPr lang="en-US" sz="3300" smtClean="0">
                <a:solidFill>
                  <a:srgbClr val="FF3300"/>
                </a:solidFill>
              </a:rPr>
              <a:t> </a:t>
            </a:r>
            <a:r>
              <a:rPr lang="en-US" sz="3300">
                <a:solidFill>
                  <a:srgbClr val="FF3300"/>
                </a:solidFill>
              </a:rPr>
              <a:t>AH | ESP: </a:t>
            </a:r>
            <a:r>
              <a:rPr lang="en-US" sz="3300"/>
              <a:t>Hàm băm (HMAC, MD5, SHA1), chữ ký số (RSA), chứng </a:t>
            </a:r>
            <a:r>
              <a:rPr lang="vi-VN" sz="3300" smtClean="0"/>
              <a:t>thư</a:t>
            </a:r>
            <a:r>
              <a:rPr lang="en-US" sz="3300" smtClean="0"/>
              <a:t> </a:t>
            </a:r>
            <a:r>
              <a:rPr lang="en-US" sz="3300"/>
              <a:t>số, </a:t>
            </a:r>
            <a:r>
              <a:rPr lang="en-US" sz="3300" smtClean="0"/>
              <a:t>Diffie-Hellman…</a:t>
            </a:r>
            <a:endParaRPr lang="en-US" sz="3300"/>
          </a:p>
          <a:p>
            <a:r>
              <a:rPr lang="fr-FR" sz="3300">
                <a:solidFill>
                  <a:srgbClr val="FF3300"/>
                </a:solidFill>
              </a:rPr>
              <a:t>Thông tin liên quan đến </a:t>
            </a:r>
            <a:r>
              <a:rPr lang="fr-FR" sz="3300" smtClean="0">
                <a:solidFill>
                  <a:srgbClr val="FF3300"/>
                </a:solidFill>
              </a:rPr>
              <a:t>khoá: </a:t>
            </a:r>
            <a:r>
              <a:rPr lang="fr-FR" sz="3300"/>
              <a:t>khoảng thời gian thay </a:t>
            </a:r>
            <a:r>
              <a:rPr lang="fr-FR" sz="3300" smtClean="0"/>
              <a:t>đổi</a:t>
            </a:r>
            <a:r>
              <a:rPr lang="vi-VN" sz="3300" smtClean="0"/>
              <a:t>,</a:t>
            </a:r>
            <a:r>
              <a:rPr lang="fr-FR" sz="3300" smtClean="0"/>
              <a:t> khoảng </a:t>
            </a:r>
            <a:r>
              <a:rPr lang="fr-FR" sz="3300"/>
              <a:t>thời gian làm </a:t>
            </a:r>
            <a:r>
              <a:rPr lang="fr-FR" sz="3300" smtClean="0"/>
              <a:t>tươi.</a:t>
            </a:r>
            <a:endParaRPr lang="en-US" sz="3300"/>
          </a:p>
          <a:p>
            <a:r>
              <a:rPr lang="fr-FR" sz="3300">
                <a:solidFill>
                  <a:srgbClr val="FF3300"/>
                </a:solidFill>
              </a:rPr>
              <a:t>Thông tin liên quan đến chính </a:t>
            </a:r>
            <a:r>
              <a:rPr lang="fr-FR" sz="3300" smtClean="0">
                <a:solidFill>
                  <a:srgbClr val="FF3300"/>
                </a:solidFill>
              </a:rPr>
              <a:t>SA: </a:t>
            </a:r>
            <a:r>
              <a:rPr lang="fr-FR" sz="3300"/>
              <a:t>địa chỉ nguồn SA, khoảng thời gian làm tươi.</a:t>
            </a:r>
            <a:endParaRPr lang="en-US"/>
          </a:p>
        </p:txBody>
      </p:sp>
    </p:spTree>
    <p:extLst>
      <p:ext uri="{BB962C8B-B14F-4D97-AF65-F5344CB8AC3E}">
        <p14:creationId xmlns:p14="http://schemas.microsoft.com/office/powerpoint/2010/main" val="11409853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ahoma" pitchFamily="34" charset="0"/>
                <a:ea typeface="Tahoma" pitchFamily="34" charset="0"/>
                <a:cs typeface="Tahoma" pitchFamily="34" charset="0"/>
              </a:rPr>
              <a:t>Ví</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dụ</a:t>
            </a:r>
            <a:r>
              <a:rPr lang="en-US" dirty="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(1) </a:t>
            </a:r>
            <a:r>
              <a:rPr lang="en-US" dirty="0" err="1" smtClean="0">
                <a:latin typeface="Tahoma" pitchFamily="34" charset="0"/>
                <a:ea typeface="Tahoma" pitchFamily="34" charset="0"/>
                <a:cs typeface="Tahoma" pitchFamily="34" charset="0"/>
              </a:rPr>
              <a:t>về</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IPSec</a:t>
            </a:r>
            <a:r>
              <a:rPr lang="en-US" dirty="0" smtClean="0">
                <a:latin typeface="Tahoma" pitchFamily="34" charset="0"/>
                <a:ea typeface="Tahoma" pitchFamily="34" charset="0"/>
                <a:cs typeface="Tahoma" pitchFamily="34" charset="0"/>
              </a:rPr>
              <a:t> SA</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36</a:t>
            </a:fld>
            <a:endParaRPr lang="ru-RU" dirty="0"/>
          </a:p>
        </p:txBody>
      </p:sp>
      <p:pic>
        <p:nvPicPr>
          <p:cNvPr id="13314" name="Picture 2" descr="IPSec Overview Part Five: Security Associations | IPSec Securit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609725"/>
            <a:ext cx="7693025" cy="470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2786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Tahoma" pitchFamily="34" charset="0"/>
                <a:ea typeface="Tahoma" pitchFamily="34" charset="0"/>
                <a:cs typeface="Tahoma" pitchFamily="34" charset="0"/>
              </a:rPr>
              <a:t>Ví</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dụ</a:t>
            </a:r>
            <a:r>
              <a:rPr lang="en-US" dirty="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(2) </a:t>
            </a:r>
            <a:r>
              <a:rPr lang="en-US" dirty="0" err="1" smtClean="0">
                <a:latin typeface="Tahoma" pitchFamily="34" charset="0"/>
                <a:ea typeface="Tahoma" pitchFamily="34" charset="0"/>
                <a:cs typeface="Tahoma" pitchFamily="34" charset="0"/>
              </a:rPr>
              <a:t>về</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IPSec</a:t>
            </a:r>
            <a:r>
              <a:rPr lang="en-US" dirty="0" smtClean="0">
                <a:latin typeface="Tahoma" pitchFamily="34" charset="0"/>
                <a:ea typeface="Tahoma" pitchFamily="34" charset="0"/>
                <a:cs typeface="Tahoma" pitchFamily="34" charset="0"/>
              </a:rPr>
              <a:t> SA</a:t>
            </a:r>
            <a:endParaRPr lang="en-US"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660152" cy="449580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5665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itchFamily="34" charset="0"/>
                <a:ea typeface="Tahoma" pitchFamily="34" charset="0"/>
                <a:cs typeface="Tahoma" pitchFamily="34" charset="0"/>
              </a:rPr>
              <a:t>Ví dụ </a:t>
            </a:r>
            <a:r>
              <a:rPr lang="en-US" smtClean="0">
                <a:latin typeface="Tahoma" pitchFamily="34" charset="0"/>
                <a:ea typeface="Tahoma" pitchFamily="34" charset="0"/>
                <a:cs typeface="Tahoma" pitchFamily="34" charset="0"/>
              </a:rPr>
              <a:t>(3) </a:t>
            </a:r>
            <a:r>
              <a:rPr lang="en-US">
                <a:latin typeface="Tahoma" pitchFamily="34" charset="0"/>
                <a:ea typeface="Tahoma" pitchFamily="34" charset="0"/>
                <a:cs typeface="Tahoma" pitchFamily="34" charset="0"/>
              </a:rPr>
              <a:t>về IPSec SA</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38</a:t>
            </a:fld>
            <a:endParaRPr lang="ru-RU" dirty="0"/>
          </a:p>
        </p:txBody>
      </p:sp>
      <p:pic>
        <p:nvPicPr>
          <p:cNvPr id="14338" name="Picture 2" descr="Network Security â€“ Network Layer - Tutorials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8610600" cy="568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2080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buFont typeface="Wingdings" pitchFamily="2" charset="2"/>
              <a:buChar char="q"/>
            </a:pPr>
            <a:r>
              <a:rPr lang="en-US" smtClean="0">
                <a:latin typeface="Arial" pitchFamily="34" charset="0"/>
              </a:rPr>
              <a:t> Với </a:t>
            </a:r>
            <a:r>
              <a:rPr lang="en-US">
                <a:latin typeface="Arial" pitchFamily="34" charset="0"/>
              </a:rPr>
              <a:t>hai điểm liên lạc: cần một SA cho mỗi </a:t>
            </a:r>
            <a:r>
              <a:rPr lang="en-US" smtClean="0">
                <a:latin typeface="Arial" pitchFamily="34" charset="0"/>
              </a:rPr>
              <a:t>hướng.</a:t>
            </a:r>
          </a:p>
          <a:p>
            <a:pPr algn="just">
              <a:buFont typeface="Wingdings" pitchFamily="2" charset="2"/>
              <a:buChar char="q"/>
            </a:pPr>
            <a:r>
              <a:rPr lang="en-US">
                <a:latin typeface="Arial" pitchFamily="34" charset="0"/>
              </a:rPr>
              <a:t> </a:t>
            </a:r>
            <a:r>
              <a:rPr lang="en-US" smtClean="0">
                <a:latin typeface="Arial" pitchFamily="34" charset="0"/>
              </a:rPr>
              <a:t>SA </a:t>
            </a:r>
            <a:r>
              <a:rPr lang="en-US">
                <a:latin typeface="Arial" pitchFamily="34" charset="0"/>
              </a:rPr>
              <a:t>có thể cung cấp các dịch vụ an toàn cho một phiên VPN (được bảo vệ bởi AH hay </a:t>
            </a:r>
            <a:r>
              <a:rPr lang="en-US" smtClean="0">
                <a:latin typeface="Arial" pitchFamily="34" charset="0"/>
              </a:rPr>
              <a:t>ESP)</a:t>
            </a:r>
          </a:p>
          <a:p>
            <a:pPr lvl="1" algn="just">
              <a:buFont typeface="Wingdings" pitchFamily="2" charset="2"/>
              <a:buChar char="§"/>
            </a:pPr>
            <a:r>
              <a:rPr lang="en-US" smtClean="0">
                <a:latin typeface="Arial" pitchFamily="34" charset="0"/>
              </a:rPr>
              <a:t>Nếu </a:t>
            </a:r>
            <a:r>
              <a:rPr lang="en-US">
                <a:latin typeface="Arial" pitchFamily="34" charset="0"/>
              </a:rPr>
              <a:t>một phiên VPN được </a:t>
            </a:r>
            <a:r>
              <a:rPr lang="en-US">
                <a:solidFill>
                  <a:srgbClr val="0000FF"/>
                </a:solidFill>
                <a:latin typeface="Arial" pitchFamily="34" charset="0"/>
              </a:rPr>
              <a:t>bảo vệ kép </a:t>
            </a:r>
            <a:r>
              <a:rPr lang="en-US">
                <a:latin typeface="Arial" pitchFamily="34" charset="0"/>
              </a:rPr>
              <a:t>bởi cả AH và ESP thì mỗi hướng kết nối cần định nghĩa </a:t>
            </a:r>
            <a:r>
              <a:rPr lang="en-US">
                <a:solidFill>
                  <a:srgbClr val="0000FF"/>
                </a:solidFill>
                <a:latin typeface="Arial" pitchFamily="34" charset="0"/>
              </a:rPr>
              <a:t>2 SA</a:t>
            </a:r>
            <a:r>
              <a:rPr lang="en-US">
                <a:latin typeface="Arial" pitchFamily="34" charset="0"/>
              </a:rPr>
              <a:t>.</a:t>
            </a:r>
          </a:p>
          <a:p>
            <a:endParaRPr lang="en-US"/>
          </a:p>
        </p:txBody>
      </p:sp>
      <p:sp>
        <p:nvSpPr>
          <p:cNvPr id="3" name="Title 2"/>
          <p:cNvSpPr>
            <a:spLocks noGrp="1"/>
          </p:cNvSpPr>
          <p:nvPr>
            <p:ph type="title"/>
          </p:nvPr>
        </p:nvSpPr>
        <p:spPr/>
        <p:txBody>
          <a:bodyPr/>
          <a:lstStyle/>
          <a:p>
            <a:r>
              <a:rPr lang="vi-VN" smtClean="0">
                <a:latin typeface="Tahoma" pitchFamily="34" charset="0"/>
                <a:ea typeface="Tahoma" pitchFamily="34" charset="0"/>
                <a:cs typeface="Tahoma" pitchFamily="34" charset="0"/>
              </a:rPr>
              <a:t>Tính đơn hướng của SA</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dirty="0"/>
          </a:p>
        </p:txBody>
      </p:sp>
    </p:spTree>
    <p:extLst>
      <p:ext uri="{BB962C8B-B14F-4D97-AF65-F5344CB8AC3E}">
        <p14:creationId xmlns:p14="http://schemas.microsoft.com/office/powerpoint/2010/main" val="20778143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marL="742950" indent="-742950">
              <a:buFont typeface="+mj-lt"/>
              <a:buAutoNum type="arabicPeriod"/>
            </a:pPr>
            <a:r>
              <a:rPr lang="vi-VN"/>
              <a:t>Giáo trình "Giao thức an toàn mạng máy tính"// Chương 3 "</a:t>
            </a:r>
            <a:r>
              <a:rPr lang="vi-VN" b="1"/>
              <a:t>Các giao thức bảo mật mạng riêng </a:t>
            </a:r>
            <a:r>
              <a:rPr lang="vi-VN" b="1" smtClean="0"/>
              <a:t>ảo</a:t>
            </a:r>
            <a:r>
              <a:rPr lang="vi-VN" smtClean="0"/>
              <a:t>“</a:t>
            </a:r>
            <a:r>
              <a:rPr lang="en-US" smtClean="0"/>
              <a:t>, năm 2013.</a:t>
            </a:r>
            <a:endParaRPr lang="vi-VN"/>
          </a:p>
          <a:p>
            <a:pPr marL="742950" indent="-742950">
              <a:buFont typeface="+mj-lt"/>
              <a:buAutoNum type="arabicPeriod"/>
            </a:pPr>
            <a:r>
              <a:rPr lang="vi-VN"/>
              <a:t>Giáo trình </a:t>
            </a:r>
            <a:r>
              <a:rPr lang="vi-VN" smtClean="0"/>
              <a:t>“</a:t>
            </a:r>
            <a:r>
              <a:rPr lang="en-US" smtClean="0"/>
              <a:t>An toàn mạng riêng ảo</a:t>
            </a:r>
            <a:r>
              <a:rPr lang="vi-VN" smtClean="0"/>
              <a:t>“</a:t>
            </a:r>
            <a:r>
              <a:rPr lang="en-US" smtClean="0"/>
              <a:t>, năm 2007.</a:t>
            </a:r>
          </a:p>
          <a:p>
            <a:pPr marL="742950" indent="-742950">
              <a:buFont typeface="+mj-lt"/>
              <a:buAutoNum type="arabicPeriod"/>
            </a:pPr>
            <a:r>
              <a:rPr lang="en-US" smtClean="0"/>
              <a:t>William Stalling, </a:t>
            </a:r>
            <a:r>
              <a:rPr lang="en-US" b="1" smtClean="0"/>
              <a:t>Cryptography and Network Security Principles and Practice (5e)</a:t>
            </a:r>
            <a:r>
              <a:rPr lang="vi-VN" b="1" smtClean="0"/>
              <a:t>//</a:t>
            </a:r>
            <a:r>
              <a:rPr lang="en-US" b="1" smtClean="0"/>
              <a:t>Part </a:t>
            </a:r>
            <a:r>
              <a:rPr lang="en-US" b="1"/>
              <a:t>3, chapter 16 – pp. 483- </a:t>
            </a:r>
            <a:r>
              <a:rPr lang="en-US" b="1" smtClean="0"/>
              <a:t>527</a:t>
            </a:r>
            <a:r>
              <a:rPr lang="en-US" smtClean="0"/>
              <a:t>, Prentice Hall, 2011</a:t>
            </a:r>
          </a:p>
          <a:p>
            <a:pPr marL="0" indent="0">
              <a:buNone/>
            </a:pPr>
            <a:r>
              <a:rPr lang="en-US" b="1" smtClean="0"/>
              <a:t>	</a:t>
            </a:r>
            <a:endParaRPr lang="en-US" smtClean="0"/>
          </a:p>
        </p:txBody>
      </p:sp>
      <p:sp>
        <p:nvSpPr>
          <p:cNvPr id="3" name="Title 2"/>
          <p:cNvSpPr>
            <a:spLocks noGrp="1"/>
          </p:cNvSpPr>
          <p:nvPr>
            <p:ph type="title"/>
          </p:nvPr>
        </p:nvSpPr>
        <p:spPr/>
        <p:txBody>
          <a:bodyPr/>
          <a:lstStyle/>
          <a:p>
            <a:r>
              <a:rPr lang="vi-VN" smtClean="0"/>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31380010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ahoma" pitchFamily="34" charset="0"/>
                <a:ea typeface="Tahoma" pitchFamily="34" charset="0"/>
                <a:cs typeface="Tahoma" pitchFamily="34" charset="0"/>
              </a:rPr>
              <a:t>Ví</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dụ</a:t>
            </a:r>
            <a:r>
              <a:rPr lang="en-US" dirty="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(5) </a:t>
            </a:r>
            <a:r>
              <a:rPr lang="en-US" dirty="0" err="1">
                <a:latin typeface="Tahoma" pitchFamily="34" charset="0"/>
                <a:ea typeface="Tahoma" pitchFamily="34" charset="0"/>
                <a:cs typeface="Tahoma" pitchFamily="34" charset="0"/>
              </a:rPr>
              <a:t>về</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IPSec</a:t>
            </a:r>
            <a:r>
              <a:rPr lang="en-US" dirty="0">
                <a:latin typeface="Tahoma" pitchFamily="34" charset="0"/>
                <a:ea typeface="Tahoma" pitchFamily="34" charset="0"/>
                <a:cs typeface="Tahoma" pitchFamily="34" charset="0"/>
              </a:rPr>
              <a:t> SA</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40</a:t>
            </a:fld>
            <a:endParaRPr lang="ru-R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74" y="838200"/>
            <a:ext cx="8976326" cy="5257800"/>
          </a:xfrm>
          <a:prstGeom prst="rect">
            <a:avLst/>
          </a:prstGeom>
        </p:spPr>
      </p:pic>
    </p:spTree>
    <p:extLst>
      <p:ext uri="{BB962C8B-B14F-4D97-AF65-F5344CB8AC3E}">
        <p14:creationId xmlns:p14="http://schemas.microsoft.com/office/powerpoint/2010/main" val="4448252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52400" y="-457200"/>
            <a:ext cx="9144000" cy="6172200"/>
          </a:xfrm>
        </p:spPr>
        <p:txBody>
          <a:bodyPr anchor="ctr">
            <a:normAutofit/>
          </a:bodyPr>
          <a:lstStyle/>
          <a:p>
            <a:pPr>
              <a:buFont typeface="Wingdings" pitchFamily="2" charset="2"/>
              <a:buChar char="q"/>
            </a:pPr>
            <a:r>
              <a:rPr lang="en-US" smtClean="0">
                <a:latin typeface="Arial" pitchFamily="34" charset="0"/>
              </a:rPr>
              <a:t> Một </a:t>
            </a:r>
            <a:r>
              <a:rPr lang="en-US">
                <a:latin typeface="Arial" pitchFamily="34" charset="0"/>
              </a:rPr>
              <a:t>SA sử dụng </a:t>
            </a:r>
            <a:r>
              <a:rPr lang="en-US" smtClean="0">
                <a:latin typeface="Arial" pitchFamily="34" charset="0"/>
              </a:rPr>
              <a:t>hai </a:t>
            </a:r>
            <a:r>
              <a:rPr lang="en-US">
                <a:latin typeface="Arial" pitchFamily="34" charset="0"/>
              </a:rPr>
              <a:t>cơ sở dữ </a:t>
            </a:r>
            <a:r>
              <a:rPr lang="en-US" smtClean="0">
                <a:latin typeface="Arial" pitchFamily="34" charset="0"/>
              </a:rPr>
              <a:t>liệu:</a:t>
            </a:r>
          </a:p>
          <a:p>
            <a:pPr lvl="1">
              <a:buFont typeface="Wingdings" pitchFamily="2" charset="2"/>
              <a:buChar char="§"/>
            </a:pPr>
            <a:r>
              <a:rPr lang="en-US" smtClean="0">
                <a:solidFill>
                  <a:srgbClr val="0A01C3"/>
                </a:solidFill>
                <a:latin typeface="Arial" pitchFamily="34" charset="0"/>
              </a:rPr>
              <a:t>Cơ </a:t>
            </a:r>
            <a:r>
              <a:rPr lang="en-US">
                <a:solidFill>
                  <a:srgbClr val="0A01C3"/>
                </a:solidFill>
                <a:latin typeface="Arial" pitchFamily="34" charset="0"/>
              </a:rPr>
              <a:t>sở dữ liệu tổ hợp an toàn </a:t>
            </a:r>
            <a:r>
              <a:rPr lang="vi-VN" smtClean="0">
                <a:solidFill>
                  <a:srgbClr val="0A01C3"/>
                </a:solidFill>
                <a:latin typeface="Arial" pitchFamily="34" charset="0"/>
              </a:rPr>
              <a:t/>
            </a:r>
            <a:br>
              <a:rPr lang="vi-VN" smtClean="0">
                <a:solidFill>
                  <a:srgbClr val="0A01C3"/>
                </a:solidFill>
                <a:latin typeface="Arial" pitchFamily="34" charset="0"/>
              </a:rPr>
            </a:br>
            <a:r>
              <a:rPr lang="en-US" smtClean="0">
                <a:solidFill>
                  <a:srgbClr val="0A01C3"/>
                </a:solidFill>
                <a:latin typeface="Arial" pitchFamily="34" charset="0"/>
              </a:rPr>
              <a:t>(</a:t>
            </a:r>
            <a:r>
              <a:rPr lang="en-US">
                <a:solidFill>
                  <a:srgbClr val="0A01C3"/>
                </a:solidFill>
                <a:latin typeface="Arial" pitchFamily="34" charset="0"/>
              </a:rPr>
              <a:t>SAD - Security Association Database</a:t>
            </a:r>
            <a:r>
              <a:rPr lang="en-US" smtClean="0">
                <a:solidFill>
                  <a:srgbClr val="0A01C3"/>
                </a:solidFill>
                <a:latin typeface="Arial" pitchFamily="34" charset="0"/>
              </a:rPr>
              <a:t>)</a:t>
            </a:r>
            <a:endParaRPr lang="vi-VN"/>
          </a:p>
          <a:p>
            <a:pPr lvl="1">
              <a:buFont typeface="Wingdings" pitchFamily="2" charset="2"/>
              <a:buChar char="§"/>
            </a:pPr>
            <a:r>
              <a:rPr lang="vi-VN">
                <a:solidFill>
                  <a:srgbClr val="0A01C3"/>
                </a:solidFill>
                <a:latin typeface="Arial" pitchFamily="34" charset="0"/>
              </a:rPr>
              <a:t>Cơ sở dữ liệu chính sách an </a:t>
            </a:r>
            <a:r>
              <a:rPr lang="vi-VN" smtClean="0">
                <a:solidFill>
                  <a:srgbClr val="0A01C3"/>
                </a:solidFill>
                <a:latin typeface="Arial" pitchFamily="34" charset="0"/>
              </a:rPr>
              <a:t>toàn</a:t>
            </a:r>
            <a:br>
              <a:rPr lang="vi-VN" smtClean="0">
                <a:solidFill>
                  <a:srgbClr val="0A01C3"/>
                </a:solidFill>
                <a:latin typeface="Arial" pitchFamily="34" charset="0"/>
              </a:rPr>
            </a:br>
            <a:r>
              <a:rPr lang="vi-VN" smtClean="0">
                <a:solidFill>
                  <a:srgbClr val="0A01C3"/>
                </a:solidFill>
                <a:latin typeface="Arial" pitchFamily="34" charset="0"/>
              </a:rPr>
              <a:t>(SPD- </a:t>
            </a:r>
            <a:r>
              <a:rPr lang="vi-VN">
                <a:solidFill>
                  <a:srgbClr val="0A01C3"/>
                </a:solidFill>
                <a:latin typeface="Arial" pitchFamily="34" charset="0"/>
              </a:rPr>
              <a:t>Security Policy </a:t>
            </a:r>
            <a:r>
              <a:rPr lang="vi-VN" smtClean="0">
                <a:solidFill>
                  <a:srgbClr val="0A01C3"/>
                </a:solidFill>
                <a:latin typeface="Arial" pitchFamily="34" charset="0"/>
              </a:rPr>
              <a:t>Database)</a:t>
            </a:r>
          </a:p>
        </p:txBody>
      </p:sp>
      <p:sp>
        <p:nvSpPr>
          <p:cNvPr id="3" name="Title 2"/>
          <p:cNvSpPr>
            <a:spLocks noGrp="1"/>
          </p:cNvSpPr>
          <p:nvPr>
            <p:ph type="title"/>
          </p:nvPr>
        </p:nvSpPr>
        <p:spPr/>
        <p:txBody>
          <a:bodyPr/>
          <a:lstStyle/>
          <a:p>
            <a:r>
              <a:rPr lang="vi-VN" smtClean="0">
                <a:latin typeface="Tahoma" pitchFamily="34" charset="0"/>
                <a:ea typeface="Tahoma" pitchFamily="34" charset="0"/>
                <a:cs typeface="Tahoma" pitchFamily="34" charset="0"/>
              </a:rPr>
              <a:t>Cơ sở dữ liệu cho SA</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dirty="0"/>
          </a:p>
        </p:txBody>
      </p:sp>
    </p:spTree>
    <p:extLst>
      <p:ext uri="{BB962C8B-B14F-4D97-AF65-F5344CB8AC3E}">
        <p14:creationId xmlns:p14="http://schemas.microsoft.com/office/powerpoint/2010/main" val="10222068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pPr>
              <a:buFont typeface="Wingdings" panose="05000000000000000000" pitchFamily="2" charset="2"/>
              <a:buChar char="q"/>
            </a:pPr>
            <a:r>
              <a:rPr lang="vi-VN" dirty="0" smtClean="0"/>
              <a:t>Nội </a:t>
            </a:r>
            <a:r>
              <a:rPr lang="vi-VN" dirty="0"/>
              <a:t>dung</a:t>
            </a:r>
          </a:p>
          <a:p>
            <a:pPr lvl="1"/>
            <a:r>
              <a:rPr lang="vi-VN" dirty="0"/>
              <a:t>Xác định lưu lượng cần bảo </a:t>
            </a:r>
            <a:r>
              <a:rPr lang="vi-VN" dirty="0" smtClean="0"/>
              <a:t>vệ</a:t>
            </a:r>
            <a:endParaRPr lang="en-US" dirty="0" smtClean="0"/>
          </a:p>
          <a:p>
            <a:pPr marL="457200" lvl="1" indent="0">
              <a:buNone/>
            </a:pPr>
            <a:endParaRPr lang="vi-VN" dirty="0"/>
          </a:p>
          <a:p>
            <a:pPr lvl="1"/>
            <a:r>
              <a:rPr lang="vi-VN" dirty="0"/>
              <a:t>Các mục Policy xác định SA </a:t>
            </a:r>
            <a:r>
              <a:rPr lang="vi-VN" dirty="0" smtClean="0"/>
              <a:t>hoặc</a:t>
            </a:r>
            <a:r>
              <a:rPr lang="en-US" dirty="0"/>
              <a:t> </a:t>
            </a:r>
            <a:r>
              <a:rPr lang="en-US" dirty="0" err="1"/>
              <a:t>chuỗi</a:t>
            </a:r>
            <a:r>
              <a:rPr lang="en-US" dirty="0"/>
              <a:t> </a:t>
            </a:r>
            <a:r>
              <a:rPr lang="en-US" dirty="0" err="1"/>
              <a:t>các</a:t>
            </a:r>
            <a:r>
              <a:rPr lang="vi-VN" dirty="0" smtClean="0"/>
              <a:t> </a:t>
            </a:r>
            <a:r>
              <a:rPr lang="vi-VN" dirty="0"/>
              <a:t>SA </a:t>
            </a:r>
            <a:r>
              <a:rPr lang="vi-VN" dirty="0" smtClean="0"/>
              <a:t>(SA </a:t>
            </a:r>
            <a:r>
              <a:rPr lang="vi-VN" dirty="0"/>
              <a:t>Bundle) nào được sử dụng </a:t>
            </a:r>
          </a:p>
          <a:p>
            <a:pPr lvl="1"/>
            <a:r>
              <a:rPr lang="vi-VN" dirty="0"/>
              <a:t>Tham chiếu của Selector đến SPD gồm: Dest IP, Source IP, IPSec Protocol, Transport Protocol, Source &amp; Dest Ports, …</a:t>
            </a:r>
          </a:p>
          <a:p>
            <a:pPr>
              <a:buFont typeface="Wingdings" panose="05000000000000000000" pitchFamily="2" charset="2"/>
              <a:buChar char="§"/>
            </a:pPr>
            <a:r>
              <a:rPr lang="vi-VN" dirty="0"/>
              <a:t>Mọi host hoặc gateway tham gia trong IPSec đều có </a:t>
            </a:r>
            <a:r>
              <a:rPr lang="vi-VN" dirty="0" smtClean="0"/>
              <a:t>SPD </a:t>
            </a:r>
            <a:r>
              <a:rPr lang="vi-VN" dirty="0"/>
              <a:t>riêng của nó</a:t>
            </a:r>
            <a:r>
              <a:rPr lang="vi-VN" dirty="0" smtClean="0"/>
              <a:t>.</a:t>
            </a:r>
            <a:endParaRPr lang="en-US" dirty="0"/>
          </a:p>
        </p:txBody>
      </p:sp>
      <p:sp>
        <p:nvSpPr>
          <p:cNvPr id="3" name="Title 2"/>
          <p:cNvSpPr>
            <a:spLocks noGrp="1"/>
          </p:cNvSpPr>
          <p:nvPr>
            <p:ph type="title"/>
          </p:nvPr>
        </p:nvSpPr>
        <p:spPr/>
        <p:txBody>
          <a:bodyPr/>
          <a:lstStyle/>
          <a:p>
            <a:r>
              <a:rPr lang="en-US" dirty="0" smtClean="0">
                <a:latin typeface="Tahoma" pitchFamily="34" charset="0"/>
                <a:ea typeface="Tahoma" pitchFamily="34" charset="0"/>
                <a:cs typeface="Tahoma" pitchFamily="34" charset="0"/>
              </a:rPr>
              <a:t>SPD</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dirty="0"/>
          </a:p>
        </p:txBody>
      </p:sp>
      <p:pic>
        <p:nvPicPr>
          <p:cNvPr id="2" name="Picture 1"/>
          <p:cNvPicPr>
            <a:picLocks noChangeAspect="1"/>
          </p:cNvPicPr>
          <p:nvPr/>
        </p:nvPicPr>
        <p:blipFill>
          <a:blip r:embed="rId3"/>
          <a:stretch>
            <a:fillRect/>
          </a:stretch>
        </p:blipFill>
        <p:spPr>
          <a:xfrm>
            <a:off x="1066800" y="2057400"/>
            <a:ext cx="8054340" cy="533400"/>
          </a:xfrm>
          <a:prstGeom prst="rect">
            <a:avLst/>
          </a:prstGeom>
        </p:spPr>
      </p:pic>
    </p:spTree>
    <p:extLst>
      <p:ext uri="{BB962C8B-B14F-4D97-AF65-F5344CB8AC3E}">
        <p14:creationId xmlns:p14="http://schemas.microsoft.com/office/powerpoint/2010/main" val="1789521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vi-VN" dirty="0"/>
              <a:t>Một trong ba hành động sau được thực hiện trên lưu lượng IP:</a:t>
            </a:r>
          </a:p>
          <a:p>
            <a:pPr lvl="1"/>
            <a:r>
              <a:rPr lang="vi-VN" dirty="0" smtClean="0"/>
              <a:t>Discard</a:t>
            </a:r>
            <a:r>
              <a:rPr lang="vi-VN" dirty="0"/>
              <a:t>: Không cho đi vào hoặc đi ra</a:t>
            </a:r>
          </a:p>
          <a:p>
            <a:pPr lvl="1"/>
            <a:r>
              <a:rPr lang="vi-VN" dirty="0" smtClean="0"/>
              <a:t>Bypass</a:t>
            </a:r>
            <a:r>
              <a:rPr lang="vi-VN" dirty="0"/>
              <a:t>: </a:t>
            </a:r>
          </a:p>
          <a:p>
            <a:pPr lvl="2"/>
            <a:r>
              <a:rPr lang="vi-VN" dirty="0" smtClean="0"/>
              <a:t>Outbound</a:t>
            </a:r>
            <a:r>
              <a:rPr lang="vi-VN" dirty="0"/>
              <a:t>: không áp dụng </a:t>
            </a:r>
            <a:r>
              <a:rPr lang="vi-VN" dirty="0" smtClean="0"/>
              <a:t>IPSec</a:t>
            </a:r>
            <a:endParaRPr lang="en-US" dirty="0" smtClean="0"/>
          </a:p>
          <a:p>
            <a:pPr lvl="2"/>
            <a:r>
              <a:rPr lang="vi-VN" dirty="0" smtClean="0"/>
              <a:t>Inbound</a:t>
            </a:r>
            <a:r>
              <a:rPr lang="vi-VN" dirty="0"/>
              <a:t>: không mong muốn áp dụng IPSec</a:t>
            </a:r>
          </a:p>
          <a:p>
            <a:pPr lvl="1"/>
            <a:r>
              <a:rPr lang="vi-VN" dirty="0" smtClean="0"/>
              <a:t>Protect</a:t>
            </a:r>
            <a:r>
              <a:rPr lang="vi-VN" dirty="0"/>
              <a:t>: </a:t>
            </a:r>
          </a:p>
          <a:p>
            <a:pPr lvl="2"/>
            <a:r>
              <a:rPr lang="vi-VN" dirty="0" smtClean="0"/>
              <a:t>Sử </a:t>
            </a:r>
            <a:r>
              <a:rPr lang="vi-VN" dirty="0"/>
              <a:t>dụng một SA</a:t>
            </a:r>
          </a:p>
          <a:p>
            <a:pPr lvl="2"/>
            <a:r>
              <a:rPr lang="vi-VN" dirty="0" smtClean="0"/>
              <a:t>Hoặc </a:t>
            </a:r>
            <a:r>
              <a:rPr lang="vi-VN" dirty="0"/>
              <a:t>sử dụng SA bundle</a:t>
            </a:r>
            <a:endParaRPr lang="en-US" dirty="0"/>
          </a:p>
        </p:txBody>
      </p:sp>
      <p:sp>
        <p:nvSpPr>
          <p:cNvPr id="3" name="Title 2"/>
          <p:cNvSpPr>
            <a:spLocks noGrp="1"/>
          </p:cNvSpPr>
          <p:nvPr>
            <p:ph type="title"/>
          </p:nvPr>
        </p:nvSpPr>
        <p:spPr/>
        <p:txBody>
          <a:bodyPr/>
          <a:lstStyle/>
          <a:p>
            <a:r>
              <a:rPr lang="en-US" dirty="0">
                <a:latin typeface="Tahoma" pitchFamily="34" charset="0"/>
                <a:ea typeface="Tahoma" pitchFamily="34" charset="0"/>
                <a:cs typeface="Tahoma" pitchFamily="34" charset="0"/>
              </a:rPr>
              <a:t>SPD</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43</a:t>
            </a:fld>
            <a:endParaRPr lang="ru-RU" dirty="0"/>
          </a:p>
        </p:txBody>
      </p:sp>
    </p:spTree>
    <p:extLst>
      <p:ext uri="{BB962C8B-B14F-4D97-AF65-F5344CB8AC3E}">
        <p14:creationId xmlns:p14="http://schemas.microsoft.com/office/powerpoint/2010/main" val="2272959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dirty="0"/>
              <a:t>Hơn một SA có thể áp dụng cho một gói tin </a:t>
            </a:r>
          </a:p>
          <a:p>
            <a:r>
              <a:rPr lang="vi-VN" dirty="0"/>
              <a:t>Chẳng hạn, ESP không xác thực được phần New IP Header</a:t>
            </a:r>
          </a:p>
          <a:p>
            <a:pPr lvl="1"/>
            <a:r>
              <a:rPr lang="vi-VN" dirty="0" smtClean="0"/>
              <a:t>Sử </a:t>
            </a:r>
            <a:r>
              <a:rPr lang="vi-VN" dirty="0"/>
              <a:t>dụng SA thứ </a:t>
            </a:r>
            <a:r>
              <a:rPr lang="vi-VN" dirty="0" smtClean="0"/>
              <a:t>nhất</a:t>
            </a:r>
            <a:r>
              <a:rPr lang="en-US" dirty="0" smtClean="0"/>
              <a:t> </a:t>
            </a:r>
            <a:r>
              <a:rPr lang="vi-VN" dirty="0" smtClean="0"/>
              <a:t>để </a:t>
            </a:r>
            <a:r>
              <a:rPr lang="vi-VN" dirty="0"/>
              <a:t>áp dụng xác thực của ESP cho gói tin ban đầu</a:t>
            </a:r>
          </a:p>
          <a:p>
            <a:pPr lvl="1"/>
            <a:r>
              <a:rPr lang="vi-VN" dirty="0" smtClean="0"/>
              <a:t>Sử </a:t>
            </a:r>
            <a:r>
              <a:rPr lang="vi-VN" dirty="0"/>
              <a:t>dụng SA thứ hai để áp dụng AH xác thực cho cả phần New IP Header</a:t>
            </a:r>
            <a:r>
              <a:rPr lang="en-US" dirty="0" smtClean="0"/>
              <a:t> </a:t>
            </a:r>
            <a:endParaRPr lang="en-US" dirty="0"/>
          </a:p>
        </p:txBody>
      </p:sp>
      <p:sp>
        <p:nvSpPr>
          <p:cNvPr id="3" name="Title 2"/>
          <p:cNvSpPr>
            <a:spLocks noGrp="1"/>
          </p:cNvSpPr>
          <p:nvPr>
            <p:ph type="title"/>
          </p:nvPr>
        </p:nvSpPr>
        <p:spPr/>
        <p:txBody>
          <a:bodyPr/>
          <a:lstStyle/>
          <a:p>
            <a:r>
              <a:rPr lang="en-US" dirty="0" smtClean="0"/>
              <a:t>SA Bundle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dirty="0"/>
          </a:p>
        </p:txBody>
      </p:sp>
    </p:spTree>
    <p:extLst>
      <p:ext uri="{BB962C8B-B14F-4D97-AF65-F5344CB8AC3E}">
        <p14:creationId xmlns:p14="http://schemas.microsoft.com/office/powerpoint/2010/main" val="22177811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Arial" panose="020B0604020202020204" pitchFamily="34" charset="0"/>
                <a:ea typeface="Tahoma" pitchFamily="34" charset="0"/>
                <a:cs typeface="Arial" panose="020B0604020202020204" pitchFamily="34" charset="0"/>
              </a:rPr>
              <a:t>Ví</a:t>
            </a:r>
            <a:r>
              <a:rPr lang="en-US" dirty="0">
                <a:latin typeface="Arial" panose="020B0604020202020204" pitchFamily="34" charset="0"/>
                <a:ea typeface="Tahoma" pitchFamily="34" charset="0"/>
                <a:cs typeface="Arial" panose="020B0604020202020204" pitchFamily="34" charset="0"/>
              </a:rPr>
              <a:t> </a:t>
            </a:r>
            <a:r>
              <a:rPr lang="en-US" dirty="0" err="1">
                <a:latin typeface="Arial" panose="020B0604020202020204" pitchFamily="34" charset="0"/>
                <a:ea typeface="Tahoma" pitchFamily="34" charset="0"/>
                <a:cs typeface="Arial" panose="020B0604020202020204" pitchFamily="34" charset="0"/>
              </a:rPr>
              <a:t>dụ</a:t>
            </a:r>
            <a:r>
              <a:rPr lang="en-US" dirty="0">
                <a:latin typeface="Arial" panose="020B0604020202020204" pitchFamily="34" charset="0"/>
                <a:ea typeface="Tahoma" pitchFamily="34" charset="0"/>
                <a:cs typeface="Arial" panose="020B0604020202020204" pitchFamily="34" charset="0"/>
              </a:rPr>
              <a:t> </a:t>
            </a:r>
            <a:r>
              <a:rPr lang="en-US" dirty="0" err="1" smtClean="0">
                <a:latin typeface="Arial" panose="020B0604020202020204" pitchFamily="34" charset="0"/>
                <a:ea typeface="Tahoma" pitchFamily="34" charset="0"/>
                <a:cs typeface="Arial" panose="020B0604020202020204" pitchFamily="34" charset="0"/>
              </a:rPr>
              <a:t>về</a:t>
            </a:r>
            <a:r>
              <a:rPr lang="en-US" dirty="0" smtClean="0">
                <a:latin typeface="Arial" panose="020B0604020202020204" pitchFamily="34" charset="0"/>
                <a:ea typeface="Tahoma"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SA </a:t>
            </a:r>
            <a:r>
              <a:rPr lang="en-US" dirty="0">
                <a:latin typeface="Arial" panose="020B0604020202020204" pitchFamily="34" charset="0"/>
                <a:cs typeface="Arial" panose="020B0604020202020204" pitchFamily="34" charset="0"/>
              </a:rPr>
              <a:t>Bundle</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sp>
        <p:nvSpPr>
          <p:cNvPr id="7" name="Content Placeholder 6"/>
          <p:cNvSpPr>
            <a:spLocks noGrp="1"/>
          </p:cNvSpPr>
          <p:nvPr>
            <p:ph sz="quarter" idx="13"/>
          </p:nvPr>
        </p:nvSpPr>
        <p:spPr/>
        <p:txBody>
          <a:bodyPr/>
          <a:lstStyle/>
          <a:p>
            <a:endParaRPr lang="en-US" dirty="0"/>
          </a:p>
        </p:txBody>
      </p:sp>
      <p:pic>
        <p:nvPicPr>
          <p:cNvPr id="5" name="Picture 4"/>
          <p:cNvPicPr>
            <a:picLocks noChangeAspect="1"/>
          </p:cNvPicPr>
          <p:nvPr/>
        </p:nvPicPr>
        <p:blipFill>
          <a:blip r:embed="rId3"/>
          <a:stretch>
            <a:fillRect/>
          </a:stretch>
        </p:blipFill>
        <p:spPr>
          <a:xfrm>
            <a:off x="119843" y="1223962"/>
            <a:ext cx="9176557" cy="4643438"/>
          </a:xfrm>
          <a:prstGeom prst="rect">
            <a:avLst/>
          </a:prstGeom>
        </p:spPr>
      </p:pic>
    </p:spTree>
    <p:extLst>
      <p:ext uri="{BB962C8B-B14F-4D97-AF65-F5344CB8AC3E}">
        <p14:creationId xmlns:p14="http://schemas.microsoft.com/office/powerpoint/2010/main" val="27566358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228600"/>
            <a:ext cx="9144000" cy="6172200"/>
          </a:xfrm>
        </p:spPr>
        <p:txBody>
          <a:bodyPr anchor="ctr">
            <a:normAutofit/>
          </a:bodyPr>
          <a:lstStyle/>
          <a:p>
            <a:pPr>
              <a:buFont typeface="Wingdings" pitchFamily="2" charset="2"/>
              <a:buChar char="§"/>
            </a:pPr>
            <a:r>
              <a:rPr lang="vi-VN" smtClean="0">
                <a:latin typeface="Arial" pitchFamily="34" charset="0"/>
              </a:rPr>
              <a:t>Nội dung</a:t>
            </a:r>
            <a:endParaRPr lang="en-US" smtClean="0">
              <a:latin typeface="Arial" pitchFamily="34" charset="0"/>
            </a:endParaRPr>
          </a:p>
          <a:p>
            <a:pPr lvl="2"/>
            <a:r>
              <a:rPr lang="en-US" sz="3200"/>
              <a:t>Thời gian có hiệu lực của SA </a:t>
            </a:r>
          </a:p>
          <a:p>
            <a:pPr lvl="2"/>
            <a:r>
              <a:rPr lang="en-US" sz="3200"/>
              <a:t>Thông tin về AH và ESP (các khoá, các thuật toán, …) </a:t>
            </a:r>
          </a:p>
          <a:p>
            <a:pPr lvl="2"/>
            <a:r>
              <a:rPr lang="en-US" sz="3200"/>
              <a:t>Chế độ Transport hoặc Tunnel</a:t>
            </a:r>
          </a:p>
          <a:p>
            <a:pPr>
              <a:buFont typeface="Wingdings" pitchFamily="2" charset="2"/>
              <a:buChar char="§"/>
            </a:pPr>
            <a:r>
              <a:rPr lang="en-US" smtClean="0">
                <a:latin typeface="Arial" pitchFamily="34" charset="0"/>
              </a:rPr>
              <a:t>Mọi </a:t>
            </a:r>
            <a:r>
              <a:rPr lang="en-US">
                <a:latin typeface="Arial" pitchFamily="34" charset="0"/>
              </a:rPr>
              <a:t>host hoặc gateway tham gia trong IPSec đều có </a:t>
            </a:r>
            <a:r>
              <a:rPr lang="en-US" smtClean="0">
                <a:latin typeface="Arial" pitchFamily="34" charset="0"/>
              </a:rPr>
              <a:t>SAD </a:t>
            </a:r>
            <a:r>
              <a:rPr lang="en-US">
                <a:latin typeface="Arial" pitchFamily="34" charset="0"/>
              </a:rPr>
              <a:t>riêng của nó</a:t>
            </a:r>
            <a:r>
              <a:rPr lang="en-US" smtClean="0">
                <a:latin typeface="Arial" pitchFamily="34" charset="0"/>
              </a:rPr>
              <a:t>.</a:t>
            </a:r>
            <a:endParaRPr lang="en-US"/>
          </a:p>
        </p:txBody>
      </p:sp>
      <p:sp>
        <p:nvSpPr>
          <p:cNvPr id="3" name="Title 2"/>
          <p:cNvSpPr>
            <a:spLocks noGrp="1"/>
          </p:cNvSpPr>
          <p:nvPr>
            <p:ph type="title"/>
          </p:nvPr>
        </p:nvSpPr>
        <p:spPr/>
        <p:txBody>
          <a:bodyPr/>
          <a:lstStyle/>
          <a:p>
            <a:r>
              <a:rPr lang="en-US" smtClean="0">
                <a:latin typeface="Tahoma" pitchFamily="34" charset="0"/>
                <a:ea typeface="Tahoma" pitchFamily="34" charset="0"/>
                <a:cs typeface="Tahoma" pitchFamily="34" charset="0"/>
              </a:rPr>
              <a:t>SAD</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dirty="0"/>
          </a:p>
        </p:txBody>
      </p:sp>
    </p:spTree>
    <p:extLst>
      <p:ext uri="{BB962C8B-B14F-4D97-AF65-F5344CB8AC3E}">
        <p14:creationId xmlns:p14="http://schemas.microsoft.com/office/powerpoint/2010/main" val="2868738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dirty="0" err="1">
                <a:latin typeface="Tahoma" pitchFamily="34" charset="0"/>
                <a:ea typeface="Tahoma" pitchFamily="34" charset="0"/>
                <a:cs typeface="Tahoma" pitchFamily="34" charset="0"/>
              </a:rPr>
              <a:t>Ví</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dụ</a:t>
            </a:r>
            <a:r>
              <a:rPr lang="en-US" dirty="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(1) </a:t>
            </a:r>
            <a:r>
              <a:rPr lang="en-US" dirty="0" err="1" smtClean="0">
                <a:latin typeface="Tahoma" pitchFamily="34" charset="0"/>
                <a:ea typeface="Tahoma" pitchFamily="34" charset="0"/>
                <a:cs typeface="Tahoma" pitchFamily="34" charset="0"/>
              </a:rPr>
              <a:t>về</a:t>
            </a:r>
            <a:r>
              <a:rPr lang="en-US" dirty="0" smtClean="0">
                <a:latin typeface="Tahoma" pitchFamily="34" charset="0"/>
                <a:ea typeface="Tahoma" pitchFamily="34" charset="0"/>
                <a:cs typeface="Tahoma" pitchFamily="34" charset="0"/>
              </a:rPr>
              <a:t> SPD</a:t>
            </a:r>
            <a:r>
              <a:rPr lang="en-US" dirty="0">
                <a:latin typeface="Tahoma" pitchFamily="34" charset="0"/>
                <a:ea typeface="Tahoma" pitchFamily="34" charset="0"/>
                <a:cs typeface="Tahoma" pitchFamily="34" charset="0"/>
              </a:rPr>
              <a:t>, SAD</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dirty="0"/>
          </a:p>
        </p:txBody>
      </p:sp>
      <p:pic>
        <p:nvPicPr>
          <p:cNvPr id="5" name="Picture 4"/>
          <p:cNvPicPr>
            <a:picLocks noChangeAspect="1"/>
          </p:cNvPicPr>
          <p:nvPr/>
        </p:nvPicPr>
        <p:blipFill>
          <a:blip r:embed="rId3"/>
          <a:stretch>
            <a:fillRect/>
          </a:stretch>
        </p:blipFill>
        <p:spPr>
          <a:xfrm>
            <a:off x="71437" y="914400"/>
            <a:ext cx="9001125" cy="5029200"/>
          </a:xfrm>
          <a:prstGeom prst="rect">
            <a:avLst/>
          </a:prstGeom>
        </p:spPr>
      </p:pic>
    </p:spTree>
    <p:extLst>
      <p:ext uri="{BB962C8B-B14F-4D97-AF65-F5344CB8AC3E}">
        <p14:creationId xmlns:p14="http://schemas.microsoft.com/office/powerpoint/2010/main" val="17433314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762000" y="528320"/>
            <a:ext cx="6477000" cy="6405880"/>
          </a:xfrm>
        </p:spPr>
      </p:pic>
      <p:sp>
        <p:nvSpPr>
          <p:cNvPr id="3" name="Title 2"/>
          <p:cNvSpPr>
            <a:spLocks noGrp="1"/>
          </p:cNvSpPr>
          <p:nvPr>
            <p:ph type="title"/>
          </p:nvPr>
        </p:nvSpPr>
        <p:spPr/>
        <p:txBody>
          <a:bodyPr/>
          <a:lstStyle/>
          <a:p>
            <a:r>
              <a:rPr lang="en-US" dirty="0" err="1">
                <a:latin typeface="Tahoma" pitchFamily="34" charset="0"/>
                <a:ea typeface="Tahoma" pitchFamily="34" charset="0"/>
                <a:cs typeface="Tahoma" pitchFamily="34" charset="0"/>
              </a:rPr>
              <a:t>Ví</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dụ</a:t>
            </a:r>
            <a:r>
              <a:rPr lang="en-US" dirty="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(2) </a:t>
            </a:r>
            <a:r>
              <a:rPr lang="en-US" dirty="0" err="1" smtClean="0">
                <a:latin typeface="Tahoma" pitchFamily="34" charset="0"/>
                <a:ea typeface="Tahoma" pitchFamily="34" charset="0"/>
                <a:cs typeface="Tahoma" pitchFamily="34" charset="0"/>
              </a:rPr>
              <a:t>về</a:t>
            </a:r>
            <a:r>
              <a:rPr lang="en-US" dirty="0" smtClean="0">
                <a:latin typeface="Tahoma" pitchFamily="34" charset="0"/>
                <a:ea typeface="Tahoma" pitchFamily="34" charset="0"/>
                <a:cs typeface="Tahoma" pitchFamily="34" charset="0"/>
              </a:rPr>
              <a:t> SPD, SAD</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dirty="0"/>
          </a:p>
        </p:txBody>
      </p:sp>
      <p:grpSp>
        <p:nvGrpSpPr>
          <p:cNvPr id="12" name="Group 11"/>
          <p:cNvGrpSpPr/>
          <p:nvPr/>
        </p:nvGrpSpPr>
        <p:grpSpPr>
          <a:xfrm>
            <a:off x="4114800" y="2794337"/>
            <a:ext cx="5029200" cy="3530263"/>
            <a:chOff x="4114800" y="2794337"/>
            <a:chExt cx="5029200" cy="3530263"/>
          </a:xfrm>
        </p:grpSpPr>
        <p:sp>
          <p:nvSpPr>
            <p:cNvPr id="2" name="TextBox 1"/>
            <p:cNvSpPr txBox="1"/>
            <p:nvPr/>
          </p:nvSpPr>
          <p:spPr>
            <a:xfrm>
              <a:off x="6134100" y="2794337"/>
              <a:ext cx="3009900" cy="2677656"/>
            </a:xfrm>
            <a:prstGeom prst="rect">
              <a:avLst/>
            </a:prstGeom>
            <a:solidFill>
              <a:schemeClr val="accent5">
                <a:lumMod val="60000"/>
                <a:lumOff val="40000"/>
              </a:schemeClr>
            </a:solidFill>
          </p:spPr>
          <p:txBody>
            <a:bodyPr wrap="square" rtlCol="0">
              <a:spAutoFit/>
            </a:bodyPr>
            <a:lstStyle/>
            <a:p>
              <a:r>
                <a:rPr lang="en-US" sz="2400" smtClean="0">
                  <a:latin typeface="Arial" panose="020B0604020202020204" pitchFamily="34" charset="0"/>
                  <a:cs typeface="Arial" panose="020B0604020202020204" pitchFamily="34" charset="0"/>
                </a:rPr>
                <a:t>Sử dụng 2 SA khác nhau:</a:t>
              </a:r>
            </a:p>
            <a:p>
              <a:r>
                <a:rPr lang="en-US" sz="2400" smtClean="0">
                  <a:latin typeface="Arial" panose="020B0604020202020204" pitchFamily="34" charset="0"/>
                  <a:cs typeface="Arial" panose="020B0604020202020204" pitchFamily="34" charset="0"/>
                </a:rPr>
                <a:t>+ SA cho AH - Transport (host A</a:t>
              </a:r>
              <a:r>
                <a:rPr lang="en-US" sz="2400" smtClean="0">
                  <a:latin typeface="Arial" panose="020B0604020202020204" pitchFamily="34" charset="0"/>
                  <a:cs typeface="Arial" panose="020B0604020202020204" pitchFamily="34" charset="0"/>
                  <a:sym typeface="Wingdings" panose="05000000000000000000" pitchFamily="2" charset="2"/>
                </a:rPr>
                <a:t>hostB)</a:t>
              </a:r>
              <a:endParaRPr lang="en-US" sz="2400"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 SA cho ESP –Tunnel (RA </a:t>
              </a:r>
              <a:r>
                <a:rPr lang="en-US" sz="2400" smtClean="0">
                  <a:latin typeface="Arial" panose="020B0604020202020204" pitchFamily="34" charset="0"/>
                  <a:cs typeface="Arial" panose="020B0604020202020204" pitchFamily="34" charset="0"/>
                  <a:sym typeface="Wingdings" panose="05000000000000000000" pitchFamily="2" charset="2"/>
                </a:rPr>
                <a:t>RB)</a:t>
              </a:r>
              <a:endParaRPr lang="en-US" sz="240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4114800" y="3733801"/>
              <a:ext cx="1905000" cy="399364"/>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267200" y="5239436"/>
              <a:ext cx="1905000" cy="1085164"/>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14078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Tahoma" pitchFamily="34" charset="0"/>
                <a:ea typeface="Tahoma" pitchFamily="34" charset="0"/>
                <a:cs typeface="Tahoma" pitchFamily="34" charset="0"/>
              </a:rPr>
              <a:t>Ví</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dụ</a:t>
            </a:r>
            <a:r>
              <a:rPr lang="en-US" dirty="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(3) </a:t>
            </a:r>
            <a:r>
              <a:rPr lang="en-US" dirty="0" err="1">
                <a:latin typeface="Tahoma" pitchFamily="34" charset="0"/>
                <a:ea typeface="Tahoma" pitchFamily="34" charset="0"/>
                <a:cs typeface="Tahoma" pitchFamily="34" charset="0"/>
              </a:rPr>
              <a:t>về</a:t>
            </a:r>
            <a:r>
              <a:rPr lang="en-US" dirty="0">
                <a:latin typeface="Tahoma" pitchFamily="34" charset="0"/>
                <a:ea typeface="Tahoma" pitchFamily="34" charset="0"/>
                <a:cs typeface="Tahoma" pitchFamily="34" charset="0"/>
              </a:rPr>
              <a:t> SPD, SAD</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dirty="0"/>
          </a:p>
        </p:txBody>
      </p:sp>
      <p:sp>
        <p:nvSpPr>
          <p:cNvPr id="6" name="Content Placeholder 5"/>
          <p:cNvSpPr>
            <a:spLocks noGrp="1"/>
          </p:cNvSpPr>
          <p:nvPr>
            <p:ph sz="quarter" idx="13"/>
          </p:nvPr>
        </p:nvSpPr>
        <p:spPr/>
        <p:txBody>
          <a:bodyPr/>
          <a:lstStyle/>
          <a:p>
            <a:endParaRPr lang="en-US"/>
          </a:p>
        </p:txBody>
      </p:sp>
      <p:pic>
        <p:nvPicPr>
          <p:cNvPr id="7" name="Picture 6"/>
          <p:cNvPicPr>
            <a:picLocks noChangeAspect="1"/>
          </p:cNvPicPr>
          <p:nvPr/>
        </p:nvPicPr>
        <p:blipFill>
          <a:blip r:embed="rId3"/>
          <a:stretch>
            <a:fillRect/>
          </a:stretch>
        </p:blipFill>
        <p:spPr>
          <a:xfrm>
            <a:off x="-137111" y="1066801"/>
            <a:ext cx="9266315" cy="4648200"/>
          </a:xfrm>
          <a:prstGeom prst="rect">
            <a:avLst/>
          </a:prstGeom>
        </p:spPr>
      </p:pic>
    </p:spTree>
    <p:extLst>
      <p:ext uri="{BB962C8B-B14F-4D97-AF65-F5344CB8AC3E}">
        <p14:creationId xmlns:p14="http://schemas.microsoft.com/office/powerpoint/2010/main" val="39975977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62967989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reeform 2"/>
          <p:cNvSpPr/>
          <p:nvPr/>
        </p:nvSpPr>
        <p:spPr>
          <a:xfrm>
            <a:off x="1708800" y="5465700"/>
            <a:ext cx="7206600" cy="13923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6000">
                <a:latin typeface="Arial" pitchFamily="34" charset="0"/>
                <a:ea typeface="Tahoma" pitchFamily="34" charset="0"/>
                <a:cs typeface="Arial" pitchFamily="34" charset="0"/>
              </a:rPr>
              <a:t>Giao thức AH</a:t>
            </a:r>
            <a:endParaRPr lang="vi-VN" sz="6000" dirty="0">
              <a:latin typeface="Arial" pitchFamily="34" charset="0"/>
              <a:ea typeface="Tahoma" pitchFamily="34" charset="0"/>
              <a:cs typeface="Arial" pitchFamily="34" charset="0"/>
            </a:endParaRPr>
          </a:p>
        </p:txBody>
      </p:sp>
      <p:sp>
        <p:nvSpPr>
          <p:cNvPr id="4" name="Freeform 3"/>
          <p:cNvSpPr/>
          <p:nvPr/>
        </p:nvSpPr>
        <p:spPr>
          <a:xfrm>
            <a:off x="304800" y="5576849"/>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b="1"/>
              <a:t>4</a:t>
            </a:r>
            <a:endParaRPr lang="vi-VN" sz="5400" b="1" kern="1200" noProof="0"/>
          </a:p>
        </p:txBody>
      </p:sp>
    </p:spTree>
    <p:extLst>
      <p:ext uri="{BB962C8B-B14F-4D97-AF65-F5344CB8AC3E}">
        <p14:creationId xmlns:p14="http://schemas.microsoft.com/office/powerpoint/2010/main" val="313374409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Line 2"/>
          <p:cNvSpPr>
            <a:spLocks noChangeShapeType="1"/>
          </p:cNvSpPr>
          <p:nvPr/>
        </p:nvSpPr>
        <p:spPr bwMode="auto">
          <a:xfrm>
            <a:off x="4191000" y="3581400"/>
            <a:ext cx="914400" cy="1066800"/>
          </a:xfrm>
          <a:prstGeom prst="line">
            <a:avLst/>
          </a:prstGeom>
          <a:noFill/>
          <a:ln w="38100" cap="sq">
            <a:solidFill>
              <a:schemeClr val="tx1"/>
            </a:solidFill>
            <a:round/>
            <a:headEnd type="none" w="sm" len="sm"/>
            <a:tailEnd type="triangle" w="sm" len="sm"/>
          </a:ln>
          <a:effectLst/>
        </p:spPr>
        <p:txBody>
          <a:bodyPr wrap="none"/>
          <a:lstStyle/>
          <a:p>
            <a:pPr>
              <a:defRPr/>
            </a:pPr>
            <a:endParaRPr lang="en-US"/>
          </a:p>
        </p:txBody>
      </p:sp>
      <p:sp>
        <p:nvSpPr>
          <p:cNvPr id="849923" name="Line 3"/>
          <p:cNvSpPr>
            <a:spLocks noChangeShapeType="1"/>
          </p:cNvSpPr>
          <p:nvPr/>
        </p:nvSpPr>
        <p:spPr bwMode="auto">
          <a:xfrm>
            <a:off x="1447800" y="2432050"/>
            <a:ext cx="1600200" cy="1143000"/>
          </a:xfrm>
          <a:prstGeom prst="line">
            <a:avLst/>
          </a:prstGeom>
          <a:noFill/>
          <a:ln w="38100">
            <a:solidFill>
              <a:schemeClr val="tx1"/>
            </a:solidFill>
            <a:round/>
            <a:headEnd/>
            <a:tailEnd type="triangle" w="med" len="med"/>
          </a:ln>
          <a:effectLst/>
        </p:spPr>
        <p:txBody>
          <a:bodyPr/>
          <a:lstStyle/>
          <a:p>
            <a:pPr>
              <a:defRPr/>
            </a:pPr>
            <a:endParaRPr lang="en-US"/>
          </a:p>
        </p:txBody>
      </p:sp>
      <p:sp>
        <p:nvSpPr>
          <p:cNvPr id="849924" name="Text Box 4"/>
          <p:cNvSpPr txBox="1">
            <a:spLocks noChangeArrowheads="1"/>
          </p:cNvSpPr>
          <p:nvPr/>
        </p:nvSpPr>
        <p:spPr bwMode="auto">
          <a:xfrm>
            <a:off x="152400" y="2965450"/>
            <a:ext cx="26981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sz="2400" i="1" smtClean="0">
                <a:latin typeface="Arial" pitchFamily="34" charset="0"/>
              </a:rPr>
              <a:t>Gói tin được </a:t>
            </a:r>
          </a:p>
          <a:p>
            <a:pPr eaLnBrk="1" hangingPunct="1"/>
            <a:r>
              <a:rPr lang="en-US" sz="2400" i="1" smtClean="0">
                <a:latin typeface="Arial" pitchFamily="34" charset="0"/>
              </a:rPr>
              <a:t>bảo vệ bới </a:t>
            </a:r>
            <a:r>
              <a:rPr lang="en-US" sz="2400" i="1" smtClean="0">
                <a:effectLst/>
                <a:latin typeface="Arial" pitchFamily="34" charset="0"/>
              </a:rPr>
              <a:t>IPSec</a:t>
            </a:r>
            <a:r>
              <a:rPr lang="en-US" sz="2400" i="1">
                <a:effectLst/>
                <a:latin typeface="Arial" pitchFamily="34" charset="0"/>
              </a:rPr>
              <a:t>?</a:t>
            </a:r>
            <a:br>
              <a:rPr lang="en-US" sz="2400" i="1">
                <a:effectLst/>
                <a:latin typeface="Arial" pitchFamily="34" charset="0"/>
              </a:rPr>
            </a:br>
            <a:r>
              <a:rPr lang="en-US" sz="2400" i="1" smtClean="0">
                <a:effectLst/>
                <a:latin typeface="Arial" pitchFamily="34" charset="0"/>
              </a:rPr>
              <a:t>Vậy thì lựa chọn </a:t>
            </a:r>
          </a:p>
          <a:p>
            <a:pPr eaLnBrk="1" hangingPunct="1"/>
            <a:r>
              <a:rPr lang="en-US" sz="2400" i="1" smtClean="0">
                <a:effectLst/>
                <a:latin typeface="Arial" pitchFamily="34" charset="0"/>
              </a:rPr>
              <a:t>policy nào?</a:t>
            </a:r>
            <a:endParaRPr lang="en-US" sz="2400" i="1">
              <a:effectLst/>
              <a:latin typeface="Arial" pitchFamily="34" charset="0"/>
            </a:endParaRPr>
          </a:p>
        </p:txBody>
      </p:sp>
      <p:grpSp>
        <p:nvGrpSpPr>
          <p:cNvPr id="4" name="Group 3"/>
          <p:cNvGrpSpPr/>
          <p:nvPr/>
        </p:nvGrpSpPr>
        <p:grpSpPr>
          <a:xfrm>
            <a:off x="2971800" y="2133600"/>
            <a:ext cx="1219200" cy="3130551"/>
            <a:chOff x="2971800" y="2133600"/>
            <a:chExt cx="1219200" cy="3130551"/>
          </a:xfrm>
        </p:grpSpPr>
        <p:sp>
          <p:nvSpPr>
            <p:cNvPr id="39009" name="Rectangle 6"/>
            <p:cNvSpPr>
              <a:spLocks noChangeArrowheads="1"/>
            </p:cNvSpPr>
            <p:nvPr/>
          </p:nvSpPr>
          <p:spPr bwMode="auto">
            <a:xfrm>
              <a:off x="3048000" y="4894263"/>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effectLst/>
                </a:rPr>
                <a:t>…</a:t>
              </a:r>
            </a:p>
          </p:txBody>
        </p:sp>
        <p:sp>
          <p:nvSpPr>
            <p:cNvPr id="39010" name="Rectangle 7"/>
            <p:cNvSpPr>
              <a:spLocks noChangeArrowheads="1"/>
            </p:cNvSpPr>
            <p:nvPr/>
          </p:nvSpPr>
          <p:spPr bwMode="auto">
            <a:xfrm>
              <a:off x="3048000" y="4525963"/>
              <a:ext cx="1143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39011" name="Rectangle 8"/>
            <p:cNvSpPr>
              <a:spLocks noChangeArrowheads="1"/>
            </p:cNvSpPr>
            <p:nvPr/>
          </p:nvSpPr>
          <p:spPr bwMode="auto">
            <a:xfrm>
              <a:off x="3048000" y="4156075"/>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39012" name="Rectangle 9"/>
            <p:cNvSpPr>
              <a:spLocks noChangeArrowheads="1"/>
            </p:cNvSpPr>
            <p:nvPr/>
          </p:nvSpPr>
          <p:spPr bwMode="auto">
            <a:xfrm>
              <a:off x="3048000" y="3786188"/>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39013" name="Rectangle 10"/>
            <p:cNvSpPr>
              <a:spLocks noChangeArrowheads="1"/>
            </p:cNvSpPr>
            <p:nvPr/>
          </p:nvSpPr>
          <p:spPr bwMode="auto">
            <a:xfrm>
              <a:off x="3048000" y="3417888"/>
              <a:ext cx="1143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39014" name="Rectangle 11"/>
            <p:cNvSpPr>
              <a:spLocks noChangeArrowheads="1"/>
            </p:cNvSpPr>
            <p:nvPr/>
          </p:nvSpPr>
          <p:spPr bwMode="auto">
            <a:xfrm>
              <a:off x="3048000" y="30480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849932" name="Line 12"/>
            <p:cNvSpPr>
              <a:spLocks noChangeShapeType="1"/>
            </p:cNvSpPr>
            <p:nvPr/>
          </p:nvSpPr>
          <p:spPr bwMode="auto">
            <a:xfrm>
              <a:off x="3048000" y="3048000"/>
              <a:ext cx="1143000" cy="0"/>
            </a:xfrm>
            <a:prstGeom prst="line">
              <a:avLst/>
            </a:prstGeom>
            <a:noFill/>
            <a:ln w="28575" cap="sq">
              <a:solidFill>
                <a:schemeClr val="tx1"/>
              </a:solidFill>
              <a:round/>
              <a:headEnd/>
              <a:tailEnd/>
            </a:ln>
            <a:effectLst/>
          </p:spPr>
          <p:txBody>
            <a:bodyPr/>
            <a:lstStyle/>
            <a:p>
              <a:pPr>
                <a:defRPr/>
              </a:pPr>
              <a:endParaRPr lang="en-US"/>
            </a:p>
          </p:txBody>
        </p:sp>
        <p:sp>
          <p:nvSpPr>
            <p:cNvPr id="849933" name="Line 13"/>
            <p:cNvSpPr>
              <a:spLocks noChangeShapeType="1"/>
            </p:cNvSpPr>
            <p:nvPr/>
          </p:nvSpPr>
          <p:spPr bwMode="auto">
            <a:xfrm>
              <a:off x="3048000" y="3417888"/>
              <a:ext cx="1143000" cy="0"/>
            </a:xfrm>
            <a:prstGeom prst="line">
              <a:avLst/>
            </a:prstGeom>
            <a:noFill/>
            <a:ln w="12700">
              <a:solidFill>
                <a:schemeClr val="tx1"/>
              </a:solidFill>
              <a:round/>
              <a:headEnd/>
              <a:tailEnd/>
            </a:ln>
            <a:effectLst/>
          </p:spPr>
          <p:txBody>
            <a:bodyPr/>
            <a:lstStyle/>
            <a:p>
              <a:pPr>
                <a:defRPr/>
              </a:pPr>
              <a:endParaRPr lang="en-US"/>
            </a:p>
          </p:txBody>
        </p:sp>
        <p:sp>
          <p:nvSpPr>
            <p:cNvPr id="849934" name="Line 14"/>
            <p:cNvSpPr>
              <a:spLocks noChangeShapeType="1"/>
            </p:cNvSpPr>
            <p:nvPr/>
          </p:nvSpPr>
          <p:spPr bwMode="auto">
            <a:xfrm>
              <a:off x="3048000" y="3786188"/>
              <a:ext cx="1143000" cy="0"/>
            </a:xfrm>
            <a:prstGeom prst="line">
              <a:avLst/>
            </a:prstGeom>
            <a:noFill/>
            <a:ln w="12700">
              <a:solidFill>
                <a:schemeClr val="tx1"/>
              </a:solidFill>
              <a:round/>
              <a:headEnd/>
              <a:tailEnd/>
            </a:ln>
            <a:effectLst/>
          </p:spPr>
          <p:txBody>
            <a:bodyPr/>
            <a:lstStyle/>
            <a:p>
              <a:pPr>
                <a:defRPr/>
              </a:pPr>
              <a:endParaRPr lang="en-US"/>
            </a:p>
          </p:txBody>
        </p:sp>
        <p:sp>
          <p:nvSpPr>
            <p:cNvPr id="849935" name="Line 15"/>
            <p:cNvSpPr>
              <a:spLocks noChangeShapeType="1"/>
            </p:cNvSpPr>
            <p:nvPr/>
          </p:nvSpPr>
          <p:spPr bwMode="auto">
            <a:xfrm>
              <a:off x="3048000" y="4156075"/>
              <a:ext cx="1143000" cy="0"/>
            </a:xfrm>
            <a:prstGeom prst="line">
              <a:avLst/>
            </a:prstGeom>
            <a:noFill/>
            <a:ln w="12700">
              <a:solidFill>
                <a:schemeClr val="tx1"/>
              </a:solidFill>
              <a:round/>
              <a:headEnd/>
              <a:tailEnd/>
            </a:ln>
            <a:effectLst/>
          </p:spPr>
          <p:txBody>
            <a:bodyPr/>
            <a:lstStyle/>
            <a:p>
              <a:pPr>
                <a:defRPr/>
              </a:pPr>
              <a:endParaRPr lang="en-US"/>
            </a:p>
          </p:txBody>
        </p:sp>
        <p:sp>
          <p:nvSpPr>
            <p:cNvPr id="849936" name="Line 16"/>
            <p:cNvSpPr>
              <a:spLocks noChangeShapeType="1"/>
            </p:cNvSpPr>
            <p:nvPr/>
          </p:nvSpPr>
          <p:spPr bwMode="auto">
            <a:xfrm>
              <a:off x="3048000" y="4525963"/>
              <a:ext cx="1143000" cy="0"/>
            </a:xfrm>
            <a:prstGeom prst="line">
              <a:avLst/>
            </a:prstGeom>
            <a:noFill/>
            <a:ln w="12700">
              <a:solidFill>
                <a:schemeClr val="tx1"/>
              </a:solidFill>
              <a:round/>
              <a:headEnd/>
              <a:tailEnd/>
            </a:ln>
            <a:effectLst/>
          </p:spPr>
          <p:txBody>
            <a:bodyPr/>
            <a:lstStyle/>
            <a:p>
              <a:pPr>
                <a:defRPr/>
              </a:pPr>
              <a:endParaRPr lang="en-US"/>
            </a:p>
          </p:txBody>
        </p:sp>
        <p:sp>
          <p:nvSpPr>
            <p:cNvPr id="849937" name="Line 17"/>
            <p:cNvSpPr>
              <a:spLocks noChangeShapeType="1"/>
            </p:cNvSpPr>
            <p:nvPr/>
          </p:nvSpPr>
          <p:spPr bwMode="auto">
            <a:xfrm>
              <a:off x="3048000" y="4894263"/>
              <a:ext cx="1143000" cy="0"/>
            </a:xfrm>
            <a:prstGeom prst="line">
              <a:avLst/>
            </a:prstGeom>
            <a:noFill/>
            <a:ln w="12700">
              <a:solidFill>
                <a:schemeClr val="tx1"/>
              </a:solidFill>
              <a:round/>
              <a:headEnd/>
              <a:tailEnd/>
            </a:ln>
            <a:effectLst/>
          </p:spPr>
          <p:txBody>
            <a:bodyPr/>
            <a:lstStyle/>
            <a:p>
              <a:pPr>
                <a:defRPr/>
              </a:pPr>
              <a:endParaRPr lang="en-US"/>
            </a:p>
          </p:txBody>
        </p:sp>
        <p:sp>
          <p:nvSpPr>
            <p:cNvPr id="849938" name="Line 18"/>
            <p:cNvSpPr>
              <a:spLocks noChangeShapeType="1"/>
            </p:cNvSpPr>
            <p:nvPr/>
          </p:nvSpPr>
          <p:spPr bwMode="auto">
            <a:xfrm>
              <a:off x="3048000" y="5264150"/>
              <a:ext cx="1143000" cy="0"/>
            </a:xfrm>
            <a:prstGeom prst="line">
              <a:avLst/>
            </a:prstGeom>
            <a:noFill/>
            <a:ln w="28575" cap="sq">
              <a:solidFill>
                <a:schemeClr val="tx1"/>
              </a:solidFill>
              <a:round/>
              <a:headEnd/>
              <a:tailEnd/>
            </a:ln>
            <a:effectLst/>
          </p:spPr>
          <p:txBody>
            <a:bodyPr/>
            <a:lstStyle/>
            <a:p>
              <a:pPr>
                <a:defRPr/>
              </a:pPr>
              <a:endParaRPr lang="en-US"/>
            </a:p>
          </p:txBody>
        </p:sp>
        <p:sp>
          <p:nvSpPr>
            <p:cNvPr id="849939" name="Line 19"/>
            <p:cNvSpPr>
              <a:spLocks noChangeShapeType="1"/>
            </p:cNvSpPr>
            <p:nvPr/>
          </p:nvSpPr>
          <p:spPr bwMode="auto">
            <a:xfrm>
              <a:off x="3048000" y="3048000"/>
              <a:ext cx="0" cy="2216150"/>
            </a:xfrm>
            <a:prstGeom prst="line">
              <a:avLst/>
            </a:prstGeom>
            <a:noFill/>
            <a:ln w="28575" cap="sq">
              <a:solidFill>
                <a:schemeClr val="tx1"/>
              </a:solidFill>
              <a:round/>
              <a:headEnd/>
              <a:tailEnd/>
            </a:ln>
            <a:effectLst/>
          </p:spPr>
          <p:txBody>
            <a:bodyPr/>
            <a:lstStyle/>
            <a:p>
              <a:pPr>
                <a:defRPr/>
              </a:pPr>
              <a:endParaRPr lang="en-US"/>
            </a:p>
          </p:txBody>
        </p:sp>
        <p:sp>
          <p:nvSpPr>
            <p:cNvPr id="849940" name="Line 20"/>
            <p:cNvSpPr>
              <a:spLocks noChangeShapeType="1"/>
            </p:cNvSpPr>
            <p:nvPr/>
          </p:nvSpPr>
          <p:spPr bwMode="auto">
            <a:xfrm>
              <a:off x="4191000" y="3048000"/>
              <a:ext cx="0" cy="2216150"/>
            </a:xfrm>
            <a:prstGeom prst="line">
              <a:avLst/>
            </a:prstGeom>
            <a:noFill/>
            <a:ln w="28575" cap="sq">
              <a:solidFill>
                <a:schemeClr val="tx1"/>
              </a:solidFill>
              <a:round/>
              <a:headEnd/>
              <a:tailEnd/>
            </a:ln>
            <a:effectLst/>
          </p:spPr>
          <p:txBody>
            <a:bodyPr/>
            <a:lstStyle/>
            <a:p>
              <a:pPr>
                <a:defRPr/>
              </a:pPr>
              <a:endParaRPr lang="en-US"/>
            </a:p>
          </p:txBody>
        </p:sp>
        <p:sp>
          <p:nvSpPr>
            <p:cNvPr id="39024" name="Text Box 21"/>
            <p:cNvSpPr txBox="1">
              <a:spLocks noChangeArrowheads="1"/>
            </p:cNvSpPr>
            <p:nvPr/>
          </p:nvSpPr>
          <p:spPr bwMode="auto">
            <a:xfrm>
              <a:off x="2971800" y="2133600"/>
              <a:ext cx="121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n-US" sz="2400">
                  <a:effectLst/>
                  <a:latin typeface="Arial" pitchFamily="34" charset="0"/>
                </a:rPr>
                <a:t>SPD</a:t>
              </a:r>
              <a:br>
                <a:rPr lang="en-US" sz="2400">
                  <a:effectLst/>
                  <a:latin typeface="Arial" pitchFamily="34" charset="0"/>
                </a:rPr>
              </a:br>
              <a:r>
                <a:rPr lang="en-US" sz="2400">
                  <a:effectLst/>
                  <a:latin typeface="Arial" pitchFamily="34" charset="0"/>
                </a:rPr>
                <a:t>(Policy)</a:t>
              </a:r>
            </a:p>
          </p:txBody>
        </p:sp>
      </p:grpSp>
      <p:grpSp>
        <p:nvGrpSpPr>
          <p:cNvPr id="3" name="Group 22"/>
          <p:cNvGrpSpPr>
            <a:grpSpLocks/>
          </p:cNvGrpSpPr>
          <p:nvPr/>
        </p:nvGrpSpPr>
        <p:grpSpPr bwMode="auto">
          <a:xfrm>
            <a:off x="5029200" y="2438400"/>
            <a:ext cx="1371600" cy="2819400"/>
            <a:chOff x="3168" y="1392"/>
            <a:chExt cx="864" cy="1776"/>
          </a:xfrm>
        </p:grpSpPr>
        <p:sp>
          <p:nvSpPr>
            <p:cNvPr id="38993" name="Rectangle 23"/>
            <p:cNvSpPr>
              <a:spLocks noChangeArrowheads="1"/>
            </p:cNvSpPr>
            <p:nvPr/>
          </p:nvSpPr>
          <p:spPr bwMode="auto">
            <a:xfrm>
              <a:off x="3216" y="2935"/>
              <a:ext cx="7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effectLst/>
                </a:rPr>
                <a:t>…</a:t>
              </a:r>
            </a:p>
          </p:txBody>
        </p:sp>
        <p:sp>
          <p:nvSpPr>
            <p:cNvPr id="38994" name="Rectangle 24"/>
            <p:cNvSpPr>
              <a:spLocks noChangeArrowheads="1"/>
            </p:cNvSpPr>
            <p:nvPr/>
          </p:nvSpPr>
          <p:spPr bwMode="auto">
            <a:xfrm>
              <a:off x="3216" y="2703"/>
              <a:ext cx="72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38995" name="Rectangle 25"/>
            <p:cNvSpPr>
              <a:spLocks noChangeArrowheads="1"/>
            </p:cNvSpPr>
            <p:nvPr/>
          </p:nvSpPr>
          <p:spPr bwMode="auto">
            <a:xfrm>
              <a:off x="3216" y="2470"/>
              <a:ext cx="7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38996" name="Rectangle 26"/>
            <p:cNvSpPr>
              <a:spLocks noChangeArrowheads="1"/>
            </p:cNvSpPr>
            <p:nvPr/>
          </p:nvSpPr>
          <p:spPr bwMode="auto">
            <a:xfrm>
              <a:off x="3216" y="2237"/>
              <a:ext cx="7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38997" name="Rectangle 27"/>
            <p:cNvSpPr>
              <a:spLocks noChangeArrowheads="1"/>
            </p:cNvSpPr>
            <p:nvPr/>
          </p:nvSpPr>
          <p:spPr bwMode="auto">
            <a:xfrm>
              <a:off x="3216" y="2005"/>
              <a:ext cx="72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38998" name="Rectangle 28"/>
            <p:cNvSpPr>
              <a:spLocks noChangeArrowheads="1"/>
            </p:cNvSpPr>
            <p:nvPr/>
          </p:nvSpPr>
          <p:spPr bwMode="auto">
            <a:xfrm>
              <a:off x="3216" y="1772"/>
              <a:ext cx="7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849949" name="Line 29"/>
            <p:cNvSpPr>
              <a:spLocks noChangeShapeType="1"/>
            </p:cNvSpPr>
            <p:nvPr/>
          </p:nvSpPr>
          <p:spPr bwMode="auto">
            <a:xfrm>
              <a:off x="3216" y="1772"/>
              <a:ext cx="720" cy="0"/>
            </a:xfrm>
            <a:prstGeom prst="line">
              <a:avLst/>
            </a:prstGeom>
            <a:noFill/>
            <a:ln w="28575" cap="sq">
              <a:solidFill>
                <a:schemeClr val="tx1"/>
              </a:solidFill>
              <a:round/>
              <a:headEnd/>
              <a:tailEnd/>
            </a:ln>
            <a:effectLst/>
          </p:spPr>
          <p:txBody>
            <a:bodyPr/>
            <a:lstStyle/>
            <a:p>
              <a:pPr>
                <a:defRPr/>
              </a:pPr>
              <a:endParaRPr lang="en-US"/>
            </a:p>
          </p:txBody>
        </p:sp>
        <p:sp>
          <p:nvSpPr>
            <p:cNvPr id="849950" name="Line 30"/>
            <p:cNvSpPr>
              <a:spLocks noChangeShapeType="1"/>
            </p:cNvSpPr>
            <p:nvPr/>
          </p:nvSpPr>
          <p:spPr bwMode="auto">
            <a:xfrm>
              <a:off x="3216" y="2005"/>
              <a:ext cx="720" cy="0"/>
            </a:xfrm>
            <a:prstGeom prst="line">
              <a:avLst/>
            </a:prstGeom>
            <a:noFill/>
            <a:ln w="12700">
              <a:solidFill>
                <a:schemeClr val="tx1"/>
              </a:solidFill>
              <a:round/>
              <a:headEnd/>
              <a:tailEnd/>
            </a:ln>
            <a:effectLst/>
          </p:spPr>
          <p:txBody>
            <a:bodyPr/>
            <a:lstStyle/>
            <a:p>
              <a:pPr>
                <a:defRPr/>
              </a:pPr>
              <a:endParaRPr lang="en-US"/>
            </a:p>
          </p:txBody>
        </p:sp>
        <p:sp>
          <p:nvSpPr>
            <p:cNvPr id="849951" name="Line 31"/>
            <p:cNvSpPr>
              <a:spLocks noChangeShapeType="1"/>
            </p:cNvSpPr>
            <p:nvPr/>
          </p:nvSpPr>
          <p:spPr bwMode="auto">
            <a:xfrm>
              <a:off x="3216" y="2237"/>
              <a:ext cx="720" cy="0"/>
            </a:xfrm>
            <a:prstGeom prst="line">
              <a:avLst/>
            </a:prstGeom>
            <a:noFill/>
            <a:ln w="12700">
              <a:solidFill>
                <a:schemeClr val="tx1"/>
              </a:solidFill>
              <a:round/>
              <a:headEnd/>
              <a:tailEnd/>
            </a:ln>
            <a:effectLst/>
          </p:spPr>
          <p:txBody>
            <a:bodyPr/>
            <a:lstStyle/>
            <a:p>
              <a:pPr>
                <a:defRPr/>
              </a:pPr>
              <a:endParaRPr lang="en-US"/>
            </a:p>
          </p:txBody>
        </p:sp>
        <p:sp>
          <p:nvSpPr>
            <p:cNvPr id="849952" name="Line 32"/>
            <p:cNvSpPr>
              <a:spLocks noChangeShapeType="1"/>
            </p:cNvSpPr>
            <p:nvPr/>
          </p:nvSpPr>
          <p:spPr bwMode="auto">
            <a:xfrm>
              <a:off x="3216" y="2470"/>
              <a:ext cx="720" cy="0"/>
            </a:xfrm>
            <a:prstGeom prst="line">
              <a:avLst/>
            </a:prstGeom>
            <a:noFill/>
            <a:ln w="12700">
              <a:solidFill>
                <a:schemeClr val="tx1"/>
              </a:solidFill>
              <a:round/>
              <a:headEnd/>
              <a:tailEnd/>
            </a:ln>
            <a:effectLst/>
          </p:spPr>
          <p:txBody>
            <a:bodyPr/>
            <a:lstStyle/>
            <a:p>
              <a:pPr>
                <a:defRPr/>
              </a:pPr>
              <a:endParaRPr lang="en-US"/>
            </a:p>
          </p:txBody>
        </p:sp>
        <p:sp>
          <p:nvSpPr>
            <p:cNvPr id="849953" name="Line 33"/>
            <p:cNvSpPr>
              <a:spLocks noChangeShapeType="1"/>
            </p:cNvSpPr>
            <p:nvPr/>
          </p:nvSpPr>
          <p:spPr bwMode="auto">
            <a:xfrm>
              <a:off x="3216" y="2703"/>
              <a:ext cx="720" cy="0"/>
            </a:xfrm>
            <a:prstGeom prst="line">
              <a:avLst/>
            </a:prstGeom>
            <a:noFill/>
            <a:ln w="12700">
              <a:solidFill>
                <a:schemeClr val="tx1"/>
              </a:solidFill>
              <a:round/>
              <a:headEnd/>
              <a:tailEnd/>
            </a:ln>
            <a:effectLst/>
          </p:spPr>
          <p:txBody>
            <a:bodyPr/>
            <a:lstStyle/>
            <a:p>
              <a:pPr>
                <a:defRPr/>
              </a:pPr>
              <a:endParaRPr lang="en-US"/>
            </a:p>
          </p:txBody>
        </p:sp>
        <p:sp>
          <p:nvSpPr>
            <p:cNvPr id="849954" name="Line 34"/>
            <p:cNvSpPr>
              <a:spLocks noChangeShapeType="1"/>
            </p:cNvSpPr>
            <p:nvPr/>
          </p:nvSpPr>
          <p:spPr bwMode="auto">
            <a:xfrm>
              <a:off x="3216" y="2935"/>
              <a:ext cx="720" cy="0"/>
            </a:xfrm>
            <a:prstGeom prst="line">
              <a:avLst/>
            </a:prstGeom>
            <a:noFill/>
            <a:ln w="12700">
              <a:solidFill>
                <a:schemeClr val="tx1"/>
              </a:solidFill>
              <a:round/>
              <a:headEnd/>
              <a:tailEnd/>
            </a:ln>
            <a:effectLst/>
          </p:spPr>
          <p:txBody>
            <a:bodyPr/>
            <a:lstStyle/>
            <a:p>
              <a:pPr>
                <a:defRPr/>
              </a:pPr>
              <a:endParaRPr lang="en-US"/>
            </a:p>
          </p:txBody>
        </p:sp>
        <p:sp>
          <p:nvSpPr>
            <p:cNvPr id="849955" name="Line 35"/>
            <p:cNvSpPr>
              <a:spLocks noChangeShapeType="1"/>
            </p:cNvSpPr>
            <p:nvPr/>
          </p:nvSpPr>
          <p:spPr bwMode="auto">
            <a:xfrm>
              <a:off x="3216" y="3168"/>
              <a:ext cx="720" cy="0"/>
            </a:xfrm>
            <a:prstGeom prst="line">
              <a:avLst/>
            </a:prstGeom>
            <a:noFill/>
            <a:ln w="28575" cap="sq">
              <a:solidFill>
                <a:schemeClr val="tx1"/>
              </a:solidFill>
              <a:round/>
              <a:headEnd/>
              <a:tailEnd/>
            </a:ln>
            <a:effectLst/>
          </p:spPr>
          <p:txBody>
            <a:bodyPr/>
            <a:lstStyle/>
            <a:p>
              <a:pPr>
                <a:defRPr/>
              </a:pPr>
              <a:endParaRPr lang="en-US"/>
            </a:p>
          </p:txBody>
        </p:sp>
        <p:sp>
          <p:nvSpPr>
            <p:cNvPr id="849956" name="Line 36"/>
            <p:cNvSpPr>
              <a:spLocks noChangeShapeType="1"/>
            </p:cNvSpPr>
            <p:nvPr/>
          </p:nvSpPr>
          <p:spPr bwMode="auto">
            <a:xfrm>
              <a:off x="3216" y="1772"/>
              <a:ext cx="0" cy="1396"/>
            </a:xfrm>
            <a:prstGeom prst="line">
              <a:avLst/>
            </a:prstGeom>
            <a:noFill/>
            <a:ln w="28575" cap="sq">
              <a:solidFill>
                <a:schemeClr val="tx1"/>
              </a:solidFill>
              <a:round/>
              <a:headEnd/>
              <a:tailEnd/>
            </a:ln>
            <a:effectLst/>
          </p:spPr>
          <p:txBody>
            <a:bodyPr/>
            <a:lstStyle/>
            <a:p>
              <a:pPr>
                <a:defRPr/>
              </a:pPr>
              <a:endParaRPr lang="en-US"/>
            </a:p>
          </p:txBody>
        </p:sp>
        <p:sp>
          <p:nvSpPr>
            <p:cNvPr id="849957" name="Line 37"/>
            <p:cNvSpPr>
              <a:spLocks noChangeShapeType="1"/>
            </p:cNvSpPr>
            <p:nvPr/>
          </p:nvSpPr>
          <p:spPr bwMode="auto">
            <a:xfrm>
              <a:off x="3936" y="1772"/>
              <a:ext cx="0" cy="1396"/>
            </a:xfrm>
            <a:prstGeom prst="line">
              <a:avLst/>
            </a:prstGeom>
            <a:noFill/>
            <a:ln w="28575" cap="sq">
              <a:solidFill>
                <a:schemeClr val="tx1"/>
              </a:solidFill>
              <a:round/>
              <a:headEnd/>
              <a:tailEnd/>
            </a:ln>
            <a:effectLst/>
          </p:spPr>
          <p:txBody>
            <a:bodyPr/>
            <a:lstStyle/>
            <a:p>
              <a:pPr>
                <a:defRPr/>
              </a:pPr>
              <a:endParaRPr lang="en-US"/>
            </a:p>
          </p:txBody>
        </p:sp>
        <p:sp>
          <p:nvSpPr>
            <p:cNvPr id="39008" name="Text Box 38"/>
            <p:cNvSpPr txBox="1">
              <a:spLocks noChangeArrowheads="1"/>
            </p:cNvSpPr>
            <p:nvPr/>
          </p:nvSpPr>
          <p:spPr bwMode="auto">
            <a:xfrm>
              <a:off x="3168" y="1392"/>
              <a:ext cx="8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n-US" sz="2400" smtClean="0">
                  <a:effectLst/>
                  <a:latin typeface="Arial" pitchFamily="34" charset="0"/>
                </a:rPr>
                <a:t>SAD</a:t>
              </a:r>
              <a:endParaRPr lang="en-US" sz="2400">
                <a:effectLst/>
                <a:latin typeface="Arial" pitchFamily="34" charset="0"/>
              </a:endParaRPr>
            </a:p>
          </p:txBody>
        </p:sp>
      </p:grpSp>
      <p:sp>
        <p:nvSpPr>
          <p:cNvPr id="849959" name="Line 39"/>
          <p:cNvSpPr>
            <a:spLocks noChangeShapeType="1"/>
          </p:cNvSpPr>
          <p:nvPr/>
        </p:nvSpPr>
        <p:spPr bwMode="auto">
          <a:xfrm>
            <a:off x="6248400" y="4343400"/>
            <a:ext cx="838200" cy="762000"/>
          </a:xfrm>
          <a:prstGeom prst="line">
            <a:avLst/>
          </a:prstGeom>
          <a:noFill/>
          <a:ln w="38100">
            <a:solidFill>
              <a:schemeClr val="tx1"/>
            </a:solidFill>
            <a:round/>
            <a:headEnd/>
            <a:tailEnd type="triangle" w="med" len="med"/>
          </a:ln>
          <a:effectLst/>
        </p:spPr>
        <p:txBody>
          <a:bodyPr/>
          <a:lstStyle/>
          <a:p>
            <a:pPr>
              <a:defRPr/>
            </a:pPr>
            <a:endParaRPr lang="en-US"/>
          </a:p>
        </p:txBody>
      </p:sp>
      <p:grpSp>
        <p:nvGrpSpPr>
          <p:cNvPr id="38920" name="Group 40"/>
          <p:cNvGrpSpPr>
            <a:grpSpLocks/>
          </p:cNvGrpSpPr>
          <p:nvPr/>
        </p:nvGrpSpPr>
        <p:grpSpPr bwMode="auto">
          <a:xfrm>
            <a:off x="152400" y="1133475"/>
            <a:ext cx="7620000" cy="1535113"/>
            <a:chOff x="96" y="570"/>
            <a:chExt cx="4800" cy="967"/>
          </a:xfrm>
        </p:grpSpPr>
        <p:sp>
          <p:nvSpPr>
            <p:cNvPr id="38930" name="Rectangle 41"/>
            <p:cNvSpPr>
              <a:spLocks noChangeArrowheads="1"/>
            </p:cNvSpPr>
            <p:nvPr/>
          </p:nvSpPr>
          <p:spPr bwMode="auto">
            <a:xfrm>
              <a:off x="96" y="1296"/>
              <a:ext cx="850" cy="241"/>
            </a:xfrm>
            <a:prstGeom prst="rect">
              <a:avLst/>
            </a:prstGeom>
            <a:solidFill>
              <a:srgbClr val="CCFF66"/>
            </a:solidFill>
            <a:ln w="38100">
              <a:solidFill>
                <a:srgbClr val="008000"/>
              </a:solidFill>
              <a:miter lim="800000"/>
              <a:headEnd/>
              <a:tailEnd/>
            </a:ln>
          </p:spPr>
          <p:txBody>
            <a:bodyPr wrap="none" anchor="ctr"/>
            <a:lstStyle/>
            <a:p>
              <a:pPr algn="ctr" eaLnBrk="1" hangingPunct="1"/>
              <a:r>
                <a:rPr lang="en-US" sz="2400" b="1">
                  <a:solidFill>
                    <a:srgbClr val="000000"/>
                  </a:solidFill>
                  <a:effectLst/>
                  <a:latin typeface="Arial" pitchFamily="34" charset="0"/>
                </a:rPr>
                <a:t>IP Packet</a:t>
              </a:r>
            </a:p>
          </p:txBody>
        </p:sp>
        <p:sp>
          <p:nvSpPr>
            <p:cNvPr id="38931" name="Text Box 42"/>
            <p:cNvSpPr txBox="1">
              <a:spLocks noChangeArrowheads="1"/>
            </p:cNvSpPr>
            <p:nvPr/>
          </p:nvSpPr>
          <p:spPr bwMode="auto">
            <a:xfrm>
              <a:off x="576" y="624"/>
              <a:ext cx="2358" cy="291"/>
            </a:xfrm>
            <a:prstGeom prst="rect">
              <a:avLst/>
            </a:prstGeom>
            <a:solidFill>
              <a:srgbClr val="FFFF00"/>
            </a:solidFill>
            <a:ln w="12700">
              <a:solidFill>
                <a:schemeClr val="tx2"/>
              </a:solidFill>
              <a:miter lim="800000"/>
              <a:headEnd/>
              <a:tailEnd/>
            </a:ln>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sz="2400" b="1">
                  <a:solidFill>
                    <a:srgbClr val="660066"/>
                  </a:solidFill>
                  <a:effectLst/>
                  <a:latin typeface="Arial" pitchFamily="34" charset="0"/>
                </a:rPr>
                <a:t>Outbound packet </a:t>
              </a:r>
              <a:r>
                <a:rPr lang="en-US" sz="2400" b="1" smtClean="0">
                  <a:solidFill>
                    <a:srgbClr val="660066"/>
                  </a:solidFill>
                  <a:effectLst/>
                  <a:latin typeface="Arial" pitchFamily="34" charset="0"/>
                </a:rPr>
                <a:t>(</a:t>
              </a:r>
              <a:r>
                <a:rPr lang="en-US" sz="2400" b="1" smtClean="0">
                  <a:solidFill>
                    <a:srgbClr val="660066"/>
                  </a:solidFill>
                  <a:latin typeface="Arial" pitchFamily="34" charset="0"/>
                </a:rPr>
                <a:t>Tại</a:t>
              </a:r>
              <a:r>
                <a:rPr lang="en-US" sz="2400" b="1" smtClean="0">
                  <a:solidFill>
                    <a:srgbClr val="660066"/>
                  </a:solidFill>
                  <a:effectLst/>
                  <a:latin typeface="Arial" pitchFamily="34" charset="0"/>
                </a:rPr>
                <a:t> </a:t>
              </a:r>
              <a:r>
                <a:rPr lang="en-US" sz="2400" b="1">
                  <a:solidFill>
                    <a:srgbClr val="660066"/>
                  </a:solidFill>
                  <a:effectLst/>
                  <a:latin typeface="Arial" pitchFamily="34" charset="0"/>
                </a:rPr>
                <a:t>A)</a:t>
              </a:r>
            </a:p>
          </p:txBody>
        </p:sp>
        <p:sp>
          <p:nvSpPr>
            <p:cNvPr id="38932" name="Text Box 43"/>
            <p:cNvSpPr txBox="1">
              <a:spLocks noChangeArrowheads="1"/>
            </p:cNvSpPr>
            <p:nvPr/>
          </p:nvSpPr>
          <p:spPr bwMode="auto">
            <a:xfrm>
              <a:off x="3678" y="963"/>
              <a:ext cx="284" cy="333"/>
            </a:xfrm>
            <a:prstGeom prst="rect">
              <a:avLst/>
            </a:prstGeom>
            <a:solidFill>
              <a:srgbClr val="FF0000"/>
            </a:solidFill>
            <a:ln w="9525">
              <a:solidFill>
                <a:schemeClr val="tx2"/>
              </a:solidFill>
              <a:miter lim="800000"/>
              <a:headEnd/>
              <a:tailEnd/>
            </a:ln>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sz="2800" b="1">
                  <a:effectLst/>
                  <a:latin typeface="Arial" pitchFamily="34" charset="0"/>
                </a:rPr>
                <a:t>A</a:t>
              </a:r>
            </a:p>
          </p:txBody>
        </p:sp>
        <p:sp>
          <p:nvSpPr>
            <p:cNvPr id="38933" name="Rectangle 44"/>
            <p:cNvSpPr>
              <a:spLocks noChangeArrowheads="1"/>
            </p:cNvSpPr>
            <p:nvPr/>
          </p:nvSpPr>
          <p:spPr bwMode="auto">
            <a:xfrm>
              <a:off x="4552" y="963"/>
              <a:ext cx="284" cy="333"/>
            </a:xfrm>
            <a:prstGeom prst="rect">
              <a:avLst/>
            </a:prstGeom>
            <a:solidFill>
              <a:srgbClr val="800080"/>
            </a:solidFill>
            <a:ln w="9525">
              <a:solidFill>
                <a:schemeClr val="tx1"/>
              </a:solidFill>
              <a:miter lim="800000"/>
              <a:headEnd/>
              <a:tailEnd/>
            </a:ln>
          </p:spPr>
          <p:txBody>
            <a:bodyPr wrap="none">
              <a:spAutoFit/>
            </a:bodyPr>
            <a:lstStyle/>
            <a:p>
              <a:pPr eaLnBrk="1" hangingPunct="1"/>
              <a:r>
                <a:rPr lang="en-US" sz="2800" b="1">
                  <a:effectLst/>
                  <a:latin typeface="Arial" pitchFamily="34" charset="0"/>
                </a:rPr>
                <a:t>B</a:t>
              </a:r>
            </a:p>
          </p:txBody>
        </p:sp>
        <p:sp>
          <p:nvSpPr>
            <p:cNvPr id="849965" name="Line 45"/>
            <p:cNvSpPr>
              <a:spLocks noChangeShapeType="1"/>
            </p:cNvSpPr>
            <p:nvPr/>
          </p:nvSpPr>
          <p:spPr bwMode="auto">
            <a:xfrm>
              <a:off x="3966" y="1146"/>
              <a:ext cx="576" cy="0"/>
            </a:xfrm>
            <a:prstGeom prst="line">
              <a:avLst/>
            </a:prstGeom>
            <a:noFill/>
            <a:ln w="38100">
              <a:solidFill>
                <a:schemeClr val="tx1"/>
              </a:solidFill>
              <a:round/>
              <a:headEnd/>
              <a:tailEnd type="triangle" w="med" len="med"/>
            </a:ln>
            <a:effectLst/>
          </p:spPr>
          <p:txBody>
            <a:bodyPr/>
            <a:lstStyle/>
            <a:p>
              <a:pPr>
                <a:defRPr/>
              </a:pPr>
              <a:endParaRPr lang="en-US"/>
            </a:p>
          </p:txBody>
        </p:sp>
        <p:grpSp>
          <p:nvGrpSpPr>
            <p:cNvPr id="38935" name="Group 46"/>
            <p:cNvGrpSpPr>
              <a:grpSpLocks/>
            </p:cNvGrpSpPr>
            <p:nvPr/>
          </p:nvGrpSpPr>
          <p:grpSpPr bwMode="auto">
            <a:xfrm>
              <a:off x="3678" y="570"/>
              <a:ext cx="402" cy="347"/>
              <a:chOff x="582" y="534"/>
              <a:chExt cx="614" cy="530"/>
            </a:xfrm>
          </p:grpSpPr>
          <p:sp>
            <p:nvSpPr>
              <p:cNvPr id="849967" name="Arc 47"/>
              <p:cNvSpPr>
                <a:spLocks/>
              </p:cNvSpPr>
              <p:nvPr/>
            </p:nvSpPr>
            <p:spPr bwMode="auto">
              <a:xfrm>
                <a:off x="1059" y="917"/>
                <a:ext cx="119" cy="81"/>
              </a:xfrm>
              <a:custGeom>
                <a:avLst/>
                <a:gdLst>
                  <a:gd name="G0" fmla="+- 16576 0 0"/>
                  <a:gd name="G1" fmla="+- 21600 0 0"/>
                  <a:gd name="G2" fmla="+- 21600 0 0"/>
                  <a:gd name="T0" fmla="*/ 0 w 38176"/>
                  <a:gd name="T1" fmla="*/ 7751 h 34923"/>
                  <a:gd name="T2" fmla="*/ 33578 w 38176"/>
                  <a:gd name="T3" fmla="*/ 34923 h 34923"/>
                  <a:gd name="T4" fmla="*/ 16576 w 38176"/>
                  <a:gd name="T5" fmla="*/ 21600 h 34923"/>
                </a:gdLst>
                <a:ahLst/>
                <a:cxnLst>
                  <a:cxn ang="0">
                    <a:pos x="T0" y="T1"/>
                  </a:cxn>
                  <a:cxn ang="0">
                    <a:pos x="T2" y="T3"/>
                  </a:cxn>
                  <a:cxn ang="0">
                    <a:pos x="T4" y="T5"/>
                  </a:cxn>
                </a:cxnLst>
                <a:rect l="0" t="0" r="r" b="b"/>
                <a:pathLst>
                  <a:path w="38176" h="34923" fill="none" extrusionOk="0">
                    <a:moveTo>
                      <a:pt x="-1" y="7750"/>
                    </a:moveTo>
                    <a:cubicBezTo>
                      <a:pt x="4103" y="2838"/>
                      <a:pt x="10175" y="-1"/>
                      <a:pt x="16576" y="0"/>
                    </a:cubicBezTo>
                    <a:cubicBezTo>
                      <a:pt x="28505" y="0"/>
                      <a:pt x="38176" y="9670"/>
                      <a:pt x="38176" y="21600"/>
                    </a:cubicBezTo>
                    <a:cubicBezTo>
                      <a:pt x="38176" y="26430"/>
                      <a:pt x="36557" y="31120"/>
                      <a:pt x="33577" y="34922"/>
                    </a:cubicBezTo>
                  </a:path>
                  <a:path w="38176" h="34923" stroke="0" extrusionOk="0">
                    <a:moveTo>
                      <a:pt x="-1" y="7750"/>
                    </a:moveTo>
                    <a:cubicBezTo>
                      <a:pt x="4103" y="2838"/>
                      <a:pt x="10175" y="-1"/>
                      <a:pt x="16576" y="0"/>
                    </a:cubicBezTo>
                    <a:cubicBezTo>
                      <a:pt x="28505" y="0"/>
                      <a:pt x="38176" y="9670"/>
                      <a:pt x="38176" y="21600"/>
                    </a:cubicBezTo>
                    <a:cubicBezTo>
                      <a:pt x="38176" y="26430"/>
                      <a:pt x="36557" y="31120"/>
                      <a:pt x="33577" y="34922"/>
                    </a:cubicBezTo>
                    <a:lnTo>
                      <a:pt x="16576" y="21600"/>
                    </a:lnTo>
                    <a:close/>
                  </a:path>
                </a:pathLst>
              </a:custGeom>
              <a:noFill/>
              <a:ln w="20638">
                <a:solidFill>
                  <a:srgbClr val="0078AA"/>
                </a:solidFill>
                <a:round/>
                <a:headEnd/>
                <a:tailEnd/>
              </a:ln>
            </p:spPr>
            <p:txBody>
              <a:bodyPr/>
              <a:lstStyle/>
              <a:p>
                <a:pPr>
                  <a:defRPr/>
                </a:pPr>
                <a:endParaRPr lang="en-US"/>
              </a:p>
            </p:txBody>
          </p:sp>
          <p:sp>
            <p:nvSpPr>
              <p:cNvPr id="849968" name="Arc 48"/>
              <p:cNvSpPr>
                <a:spLocks/>
              </p:cNvSpPr>
              <p:nvPr/>
            </p:nvSpPr>
            <p:spPr bwMode="auto">
              <a:xfrm>
                <a:off x="1060" y="919"/>
                <a:ext cx="118" cy="79"/>
              </a:xfrm>
              <a:custGeom>
                <a:avLst/>
                <a:gdLst>
                  <a:gd name="G0" fmla="+- 16722 0 0"/>
                  <a:gd name="G1" fmla="+- 21600 0 0"/>
                  <a:gd name="G2" fmla="+- 21600 0 0"/>
                  <a:gd name="T0" fmla="*/ 0 w 38322"/>
                  <a:gd name="T1" fmla="*/ 7928 h 34803"/>
                  <a:gd name="T2" fmla="*/ 33817 w 38322"/>
                  <a:gd name="T3" fmla="*/ 34803 h 34803"/>
                  <a:gd name="T4" fmla="*/ 16722 w 38322"/>
                  <a:gd name="T5" fmla="*/ 21600 h 34803"/>
                </a:gdLst>
                <a:ahLst/>
                <a:cxnLst>
                  <a:cxn ang="0">
                    <a:pos x="T0" y="T1"/>
                  </a:cxn>
                  <a:cxn ang="0">
                    <a:pos x="T2" y="T3"/>
                  </a:cxn>
                  <a:cxn ang="0">
                    <a:pos x="T4" y="T5"/>
                  </a:cxn>
                </a:cxnLst>
                <a:rect l="0" t="0" r="r" b="b"/>
                <a:pathLst>
                  <a:path w="38322" h="34803" fill="none" extrusionOk="0">
                    <a:moveTo>
                      <a:pt x="-1" y="7927"/>
                    </a:moveTo>
                    <a:cubicBezTo>
                      <a:pt x="4102" y="2910"/>
                      <a:pt x="10240" y="-1"/>
                      <a:pt x="16722" y="0"/>
                    </a:cubicBezTo>
                    <a:cubicBezTo>
                      <a:pt x="28651" y="0"/>
                      <a:pt x="38322" y="9670"/>
                      <a:pt x="38322" y="21600"/>
                    </a:cubicBezTo>
                    <a:cubicBezTo>
                      <a:pt x="38322" y="26378"/>
                      <a:pt x="36737" y="31021"/>
                      <a:pt x="33817" y="34803"/>
                    </a:cubicBezTo>
                  </a:path>
                  <a:path w="38322" h="34803" stroke="0" extrusionOk="0">
                    <a:moveTo>
                      <a:pt x="-1" y="7927"/>
                    </a:moveTo>
                    <a:cubicBezTo>
                      <a:pt x="4102" y="2910"/>
                      <a:pt x="10240" y="-1"/>
                      <a:pt x="16722" y="0"/>
                    </a:cubicBezTo>
                    <a:cubicBezTo>
                      <a:pt x="28651" y="0"/>
                      <a:pt x="38322" y="9670"/>
                      <a:pt x="38322" y="21600"/>
                    </a:cubicBezTo>
                    <a:cubicBezTo>
                      <a:pt x="38322" y="26378"/>
                      <a:pt x="36737" y="31021"/>
                      <a:pt x="33817" y="34803"/>
                    </a:cubicBezTo>
                    <a:lnTo>
                      <a:pt x="16722" y="21600"/>
                    </a:lnTo>
                    <a:close/>
                  </a:path>
                </a:pathLst>
              </a:custGeom>
              <a:noFill/>
              <a:ln w="9525">
                <a:solidFill>
                  <a:srgbClr val="AAE6FF"/>
                </a:solidFill>
                <a:round/>
                <a:headEnd/>
                <a:tailEnd/>
              </a:ln>
            </p:spPr>
            <p:txBody>
              <a:bodyPr/>
              <a:lstStyle/>
              <a:p>
                <a:pPr>
                  <a:defRPr/>
                </a:pPr>
                <a:endParaRPr lang="en-US"/>
              </a:p>
            </p:txBody>
          </p:sp>
          <p:sp>
            <p:nvSpPr>
              <p:cNvPr id="849969" name="Freeform 49"/>
              <p:cNvSpPr>
                <a:spLocks/>
              </p:cNvSpPr>
              <p:nvPr/>
            </p:nvSpPr>
            <p:spPr bwMode="auto">
              <a:xfrm>
                <a:off x="661" y="859"/>
                <a:ext cx="455" cy="50"/>
              </a:xfrm>
              <a:custGeom>
                <a:avLst/>
                <a:gdLst/>
                <a:ahLst/>
                <a:cxnLst>
                  <a:cxn ang="0">
                    <a:pos x="0" y="50"/>
                  </a:cxn>
                  <a:cxn ang="0">
                    <a:pos x="54" y="0"/>
                  </a:cxn>
                  <a:cxn ang="0">
                    <a:pos x="455" y="0"/>
                  </a:cxn>
                  <a:cxn ang="0">
                    <a:pos x="402" y="50"/>
                  </a:cxn>
                  <a:cxn ang="0">
                    <a:pos x="0" y="50"/>
                  </a:cxn>
                </a:cxnLst>
                <a:rect l="0" t="0" r="r" b="b"/>
                <a:pathLst>
                  <a:path w="455" h="50">
                    <a:moveTo>
                      <a:pt x="0" y="50"/>
                    </a:moveTo>
                    <a:lnTo>
                      <a:pt x="54" y="0"/>
                    </a:lnTo>
                    <a:lnTo>
                      <a:pt x="455" y="0"/>
                    </a:lnTo>
                    <a:lnTo>
                      <a:pt x="402" y="50"/>
                    </a:lnTo>
                    <a:lnTo>
                      <a:pt x="0" y="50"/>
                    </a:lnTo>
                    <a:close/>
                  </a:path>
                </a:pathLst>
              </a:custGeom>
              <a:solidFill>
                <a:srgbClr val="00B4FF"/>
              </a:solidFill>
              <a:ln w="9525">
                <a:noFill/>
                <a:round/>
                <a:headEnd/>
                <a:tailEnd/>
              </a:ln>
            </p:spPr>
            <p:txBody>
              <a:bodyPr/>
              <a:lstStyle/>
              <a:p>
                <a:pPr>
                  <a:defRPr/>
                </a:pPr>
                <a:endParaRPr lang="en-US"/>
              </a:p>
            </p:txBody>
          </p:sp>
          <p:sp>
            <p:nvSpPr>
              <p:cNvPr id="849970" name="Freeform 50"/>
              <p:cNvSpPr>
                <a:spLocks/>
              </p:cNvSpPr>
              <p:nvPr/>
            </p:nvSpPr>
            <p:spPr bwMode="auto">
              <a:xfrm>
                <a:off x="661" y="859"/>
                <a:ext cx="455" cy="50"/>
              </a:xfrm>
              <a:custGeom>
                <a:avLst/>
                <a:gdLst/>
                <a:ahLst/>
                <a:cxnLst>
                  <a:cxn ang="0">
                    <a:pos x="0" y="50"/>
                  </a:cxn>
                  <a:cxn ang="0">
                    <a:pos x="54" y="0"/>
                  </a:cxn>
                  <a:cxn ang="0">
                    <a:pos x="455" y="0"/>
                  </a:cxn>
                  <a:cxn ang="0">
                    <a:pos x="402" y="50"/>
                  </a:cxn>
                  <a:cxn ang="0">
                    <a:pos x="0" y="50"/>
                  </a:cxn>
                </a:cxnLst>
                <a:rect l="0" t="0" r="r" b="b"/>
                <a:pathLst>
                  <a:path w="455" h="50">
                    <a:moveTo>
                      <a:pt x="0" y="50"/>
                    </a:moveTo>
                    <a:lnTo>
                      <a:pt x="54" y="0"/>
                    </a:lnTo>
                    <a:lnTo>
                      <a:pt x="455" y="0"/>
                    </a:lnTo>
                    <a:lnTo>
                      <a:pt x="402" y="50"/>
                    </a:lnTo>
                    <a:lnTo>
                      <a:pt x="0" y="50"/>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49971" name="Rectangle 51"/>
              <p:cNvSpPr>
                <a:spLocks noChangeArrowheads="1"/>
              </p:cNvSpPr>
              <p:nvPr/>
            </p:nvSpPr>
            <p:spPr bwMode="auto">
              <a:xfrm>
                <a:off x="661" y="910"/>
                <a:ext cx="402" cy="75"/>
              </a:xfrm>
              <a:prstGeom prst="rect">
                <a:avLst/>
              </a:prstGeom>
              <a:solidFill>
                <a:srgbClr val="0096D5"/>
              </a:solidFill>
              <a:ln w="9525">
                <a:noFill/>
                <a:miter lim="800000"/>
                <a:headEnd/>
                <a:tailEnd/>
              </a:ln>
            </p:spPr>
            <p:txBody>
              <a:bodyPr/>
              <a:lstStyle/>
              <a:p>
                <a:pPr>
                  <a:defRPr/>
                </a:pPr>
                <a:endParaRPr lang="en-US"/>
              </a:p>
            </p:txBody>
          </p:sp>
          <p:sp>
            <p:nvSpPr>
              <p:cNvPr id="849972" name="Rectangle 52"/>
              <p:cNvSpPr>
                <a:spLocks noChangeArrowheads="1"/>
              </p:cNvSpPr>
              <p:nvPr/>
            </p:nvSpPr>
            <p:spPr bwMode="auto">
              <a:xfrm>
                <a:off x="661" y="910"/>
                <a:ext cx="400" cy="75"/>
              </a:xfrm>
              <a:prstGeom prst="rect">
                <a:avLst/>
              </a:prstGeom>
              <a:solidFill>
                <a:srgbClr val="0096D5"/>
              </a:solidFill>
              <a:ln w="4763">
                <a:solidFill>
                  <a:srgbClr val="AAE6FF"/>
                </a:solidFill>
                <a:miter lim="800000"/>
                <a:headEnd/>
                <a:tailEnd/>
              </a:ln>
            </p:spPr>
            <p:txBody>
              <a:bodyPr/>
              <a:lstStyle/>
              <a:p>
                <a:pPr>
                  <a:defRPr/>
                </a:pPr>
                <a:endParaRPr lang="en-US"/>
              </a:p>
            </p:txBody>
          </p:sp>
          <p:sp>
            <p:nvSpPr>
              <p:cNvPr id="849973" name="Freeform 53"/>
              <p:cNvSpPr>
                <a:spLocks/>
              </p:cNvSpPr>
              <p:nvPr/>
            </p:nvSpPr>
            <p:spPr bwMode="auto">
              <a:xfrm>
                <a:off x="1063" y="859"/>
                <a:ext cx="53" cy="125"/>
              </a:xfrm>
              <a:custGeom>
                <a:avLst/>
                <a:gdLst/>
                <a:ahLst/>
                <a:cxnLst>
                  <a:cxn ang="0">
                    <a:pos x="0" y="126"/>
                  </a:cxn>
                  <a:cxn ang="0">
                    <a:pos x="53" y="72"/>
                  </a:cxn>
                  <a:cxn ang="0">
                    <a:pos x="53" y="0"/>
                  </a:cxn>
                  <a:cxn ang="0">
                    <a:pos x="0" y="50"/>
                  </a:cxn>
                  <a:cxn ang="0">
                    <a:pos x="0" y="126"/>
                  </a:cxn>
                </a:cxnLst>
                <a:rect l="0" t="0" r="r" b="b"/>
                <a:pathLst>
                  <a:path w="53" h="126">
                    <a:moveTo>
                      <a:pt x="0" y="126"/>
                    </a:moveTo>
                    <a:lnTo>
                      <a:pt x="53" y="72"/>
                    </a:lnTo>
                    <a:lnTo>
                      <a:pt x="53" y="0"/>
                    </a:lnTo>
                    <a:lnTo>
                      <a:pt x="0" y="50"/>
                    </a:lnTo>
                    <a:lnTo>
                      <a:pt x="0" y="126"/>
                    </a:lnTo>
                    <a:close/>
                  </a:path>
                </a:pathLst>
              </a:custGeom>
              <a:solidFill>
                <a:srgbClr val="005A80"/>
              </a:solidFill>
              <a:ln w="9525">
                <a:noFill/>
                <a:round/>
                <a:headEnd/>
                <a:tailEnd/>
              </a:ln>
            </p:spPr>
            <p:txBody>
              <a:bodyPr/>
              <a:lstStyle/>
              <a:p>
                <a:pPr>
                  <a:defRPr/>
                </a:pPr>
                <a:endParaRPr lang="en-US"/>
              </a:p>
            </p:txBody>
          </p:sp>
          <p:sp>
            <p:nvSpPr>
              <p:cNvPr id="849974" name="Freeform 54"/>
              <p:cNvSpPr>
                <a:spLocks/>
              </p:cNvSpPr>
              <p:nvPr/>
            </p:nvSpPr>
            <p:spPr bwMode="auto">
              <a:xfrm>
                <a:off x="1063" y="859"/>
                <a:ext cx="53" cy="125"/>
              </a:xfrm>
              <a:custGeom>
                <a:avLst/>
                <a:gdLst/>
                <a:ahLst/>
                <a:cxnLst>
                  <a:cxn ang="0">
                    <a:pos x="0" y="126"/>
                  </a:cxn>
                  <a:cxn ang="0">
                    <a:pos x="53" y="72"/>
                  </a:cxn>
                  <a:cxn ang="0">
                    <a:pos x="53" y="0"/>
                  </a:cxn>
                  <a:cxn ang="0">
                    <a:pos x="0" y="50"/>
                  </a:cxn>
                  <a:cxn ang="0">
                    <a:pos x="0" y="126"/>
                  </a:cxn>
                </a:cxnLst>
                <a:rect l="0" t="0" r="r" b="b"/>
                <a:pathLst>
                  <a:path w="53" h="126">
                    <a:moveTo>
                      <a:pt x="0" y="126"/>
                    </a:moveTo>
                    <a:lnTo>
                      <a:pt x="53" y="72"/>
                    </a:lnTo>
                    <a:lnTo>
                      <a:pt x="53" y="0"/>
                    </a:lnTo>
                    <a:lnTo>
                      <a:pt x="0" y="50"/>
                    </a:lnTo>
                    <a:lnTo>
                      <a:pt x="0" y="126"/>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49975" name="Freeform 55"/>
              <p:cNvSpPr>
                <a:spLocks/>
              </p:cNvSpPr>
              <p:nvPr/>
            </p:nvSpPr>
            <p:spPr bwMode="auto">
              <a:xfrm>
                <a:off x="674" y="859"/>
                <a:ext cx="434" cy="41"/>
              </a:xfrm>
              <a:custGeom>
                <a:avLst/>
                <a:gdLst/>
                <a:ahLst/>
                <a:cxnLst>
                  <a:cxn ang="0">
                    <a:pos x="0" y="41"/>
                  </a:cxn>
                  <a:cxn ang="0">
                    <a:pos x="41" y="0"/>
                  </a:cxn>
                  <a:cxn ang="0">
                    <a:pos x="433" y="0"/>
                  </a:cxn>
                  <a:cxn ang="0">
                    <a:pos x="392" y="41"/>
                  </a:cxn>
                  <a:cxn ang="0">
                    <a:pos x="0" y="41"/>
                  </a:cxn>
                </a:cxnLst>
                <a:rect l="0" t="0" r="r" b="b"/>
                <a:pathLst>
                  <a:path w="433" h="41">
                    <a:moveTo>
                      <a:pt x="0" y="41"/>
                    </a:moveTo>
                    <a:lnTo>
                      <a:pt x="41" y="0"/>
                    </a:lnTo>
                    <a:lnTo>
                      <a:pt x="433" y="0"/>
                    </a:lnTo>
                    <a:lnTo>
                      <a:pt x="392" y="41"/>
                    </a:lnTo>
                    <a:lnTo>
                      <a:pt x="0" y="41"/>
                    </a:lnTo>
                    <a:close/>
                  </a:path>
                </a:pathLst>
              </a:custGeom>
              <a:solidFill>
                <a:srgbClr val="000000"/>
              </a:solidFill>
              <a:ln w="9525">
                <a:noFill/>
                <a:round/>
                <a:headEnd/>
                <a:tailEnd/>
              </a:ln>
            </p:spPr>
            <p:txBody>
              <a:bodyPr/>
              <a:lstStyle/>
              <a:p>
                <a:pPr>
                  <a:defRPr/>
                </a:pPr>
                <a:endParaRPr lang="en-US"/>
              </a:p>
            </p:txBody>
          </p:sp>
          <p:sp>
            <p:nvSpPr>
              <p:cNvPr id="849976" name="Freeform 56"/>
              <p:cNvSpPr>
                <a:spLocks/>
              </p:cNvSpPr>
              <p:nvPr/>
            </p:nvSpPr>
            <p:spPr bwMode="auto">
              <a:xfrm>
                <a:off x="674" y="859"/>
                <a:ext cx="434" cy="41"/>
              </a:xfrm>
              <a:custGeom>
                <a:avLst/>
                <a:gdLst/>
                <a:ahLst/>
                <a:cxnLst>
                  <a:cxn ang="0">
                    <a:pos x="0" y="41"/>
                  </a:cxn>
                  <a:cxn ang="0">
                    <a:pos x="41" y="0"/>
                  </a:cxn>
                  <a:cxn ang="0">
                    <a:pos x="433" y="0"/>
                  </a:cxn>
                  <a:cxn ang="0">
                    <a:pos x="392" y="41"/>
                  </a:cxn>
                  <a:cxn ang="0">
                    <a:pos x="0" y="41"/>
                  </a:cxn>
                </a:cxnLst>
                <a:rect l="0" t="0" r="r" b="b"/>
                <a:pathLst>
                  <a:path w="433" h="41">
                    <a:moveTo>
                      <a:pt x="0" y="41"/>
                    </a:moveTo>
                    <a:lnTo>
                      <a:pt x="41" y="0"/>
                    </a:lnTo>
                    <a:lnTo>
                      <a:pt x="433" y="0"/>
                    </a:lnTo>
                    <a:lnTo>
                      <a:pt x="392" y="41"/>
                    </a:lnTo>
                    <a:lnTo>
                      <a:pt x="0" y="41"/>
                    </a:lnTo>
                    <a:close/>
                  </a:path>
                </a:pathLst>
              </a:custGeom>
              <a:solidFill>
                <a:srgbClr val="000000"/>
              </a:solidFill>
              <a:ln w="4763">
                <a:solidFill>
                  <a:srgbClr val="000000"/>
                </a:solidFill>
                <a:prstDash val="solid"/>
                <a:round/>
                <a:headEnd/>
                <a:tailEnd/>
              </a:ln>
            </p:spPr>
            <p:txBody>
              <a:bodyPr/>
              <a:lstStyle/>
              <a:p>
                <a:pPr>
                  <a:defRPr/>
                </a:pPr>
                <a:endParaRPr lang="en-US"/>
              </a:p>
            </p:txBody>
          </p:sp>
          <p:sp>
            <p:nvSpPr>
              <p:cNvPr id="849977" name="Freeform 57"/>
              <p:cNvSpPr>
                <a:spLocks/>
              </p:cNvSpPr>
              <p:nvPr/>
            </p:nvSpPr>
            <p:spPr bwMode="auto">
              <a:xfrm>
                <a:off x="661" y="534"/>
                <a:ext cx="446" cy="41"/>
              </a:xfrm>
              <a:custGeom>
                <a:avLst/>
                <a:gdLst/>
                <a:ahLst/>
                <a:cxnLst>
                  <a:cxn ang="0">
                    <a:pos x="0" y="41"/>
                  </a:cxn>
                  <a:cxn ang="0">
                    <a:pos x="45" y="0"/>
                  </a:cxn>
                  <a:cxn ang="0">
                    <a:pos x="446" y="0"/>
                  </a:cxn>
                  <a:cxn ang="0">
                    <a:pos x="402" y="41"/>
                  </a:cxn>
                  <a:cxn ang="0">
                    <a:pos x="0" y="41"/>
                  </a:cxn>
                </a:cxnLst>
                <a:rect l="0" t="0" r="r" b="b"/>
                <a:pathLst>
                  <a:path w="446" h="41">
                    <a:moveTo>
                      <a:pt x="0" y="41"/>
                    </a:moveTo>
                    <a:lnTo>
                      <a:pt x="45" y="0"/>
                    </a:lnTo>
                    <a:lnTo>
                      <a:pt x="446" y="0"/>
                    </a:lnTo>
                    <a:lnTo>
                      <a:pt x="402" y="41"/>
                    </a:lnTo>
                    <a:lnTo>
                      <a:pt x="0" y="41"/>
                    </a:lnTo>
                    <a:close/>
                  </a:path>
                </a:pathLst>
              </a:custGeom>
              <a:solidFill>
                <a:srgbClr val="00B4FF"/>
              </a:solidFill>
              <a:ln w="9525">
                <a:noFill/>
                <a:round/>
                <a:headEnd/>
                <a:tailEnd/>
              </a:ln>
            </p:spPr>
            <p:txBody>
              <a:bodyPr/>
              <a:lstStyle/>
              <a:p>
                <a:pPr>
                  <a:defRPr/>
                </a:pPr>
                <a:endParaRPr lang="en-US"/>
              </a:p>
            </p:txBody>
          </p:sp>
          <p:sp>
            <p:nvSpPr>
              <p:cNvPr id="849978" name="Freeform 58"/>
              <p:cNvSpPr>
                <a:spLocks/>
              </p:cNvSpPr>
              <p:nvPr/>
            </p:nvSpPr>
            <p:spPr bwMode="auto">
              <a:xfrm>
                <a:off x="661" y="534"/>
                <a:ext cx="446" cy="41"/>
              </a:xfrm>
              <a:custGeom>
                <a:avLst/>
                <a:gdLst/>
                <a:ahLst/>
                <a:cxnLst>
                  <a:cxn ang="0">
                    <a:pos x="0" y="41"/>
                  </a:cxn>
                  <a:cxn ang="0">
                    <a:pos x="45" y="0"/>
                  </a:cxn>
                  <a:cxn ang="0">
                    <a:pos x="446" y="0"/>
                  </a:cxn>
                  <a:cxn ang="0">
                    <a:pos x="402" y="41"/>
                  </a:cxn>
                  <a:cxn ang="0">
                    <a:pos x="0" y="41"/>
                  </a:cxn>
                </a:cxnLst>
                <a:rect l="0" t="0" r="r" b="b"/>
                <a:pathLst>
                  <a:path w="446" h="41">
                    <a:moveTo>
                      <a:pt x="0" y="41"/>
                    </a:moveTo>
                    <a:lnTo>
                      <a:pt x="45" y="0"/>
                    </a:lnTo>
                    <a:lnTo>
                      <a:pt x="446" y="0"/>
                    </a:lnTo>
                    <a:lnTo>
                      <a:pt x="402" y="41"/>
                    </a:lnTo>
                    <a:lnTo>
                      <a:pt x="0" y="41"/>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49979" name="Rectangle 59"/>
              <p:cNvSpPr>
                <a:spLocks noChangeArrowheads="1"/>
              </p:cNvSpPr>
              <p:nvPr/>
            </p:nvSpPr>
            <p:spPr bwMode="auto">
              <a:xfrm>
                <a:off x="661" y="575"/>
                <a:ext cx="403" cy="318"/>
              </a:xfrm>
              <a:prstGeom prst="rect">
                <a:avLst/>
              </a:prstGeom>
              <a:solidFill>
                <a:srgbClr val="0096D5"/>
              </a:solidFill>
              <a:ln w="4763">
                <a:solidFill>
                  <a:srgbClr val="AAE6FF"/>
                </a:solidFill>
                <a:miter lim="800000"/>
                <a:headEnd/>
                <a:tailEnd/>
              </a:ln>
            </p:spPr>
            <p:txBody>
              <a:bodyPr/>
              <a:lstStyle/>
              <a:p>
                <a:pPr>
                  <a:defRPr/>
                </a:pPr>
                <a:endParaRPr lang="en-US"/>
              </a:p>
            </p:txBody>
          </p:sp>
          <p:sp>
            <p:nvSpPr>
              <p:cNvPr id="849980" name="Rectangle 60"/>
              <p:cNvSpPr>
                <a:spLocks noChangeArrowheads="1"/>
              </p:cNvSpPr>
              <p:nvPr/>
            </p:nvSpPr>
            <p:spPr bwMode="auto">
              <a:xfrm>
                <a:off x="697" y="616"/>
                <a:ext cx="333" cy="243"/>
              </a:xfrm>
              <a:prstGeom prst="rect">
                <a:avLst/>
              </a:prstGeom>
              <a:solidFill>
                <a:srgbClr val="FFFFFF"/>
              </a:solidFill>
              <a:ln w="4763">
                <a:solidFill>
                  <a:srgbClr val="003C55"/>
                </a:solidFill>
                <a:miter lim="800000"/>
                <a:headEnd/>
                <a:tailEnd/>
              </a:ln>
            </p:spPr>
            <p:txBody>
              <a:bodyPr/>
              <a:lstStyle/>
              <a:p>
                <a:pPr>
                  <a:defRPr/>
                </a:pPr>
                <a:endParaRPr lang="en-US"/>
              </a:p>
            </p:txBody>
          </p:sp>
          <p:sp>
            <p:nvSpPr>
              <p:cNvPr id="849981" name="Freeform 61"/>
              <p:cNvSpPr>
                <a:spLocks/>
              </p:cNvSpPr>
              <p:nvPr/>
            </p:nvSpPr>
            <p:spPr bwMode="auto">
              <a:xfrm>
                <a:off x="1063" y="534"/>
                <a:ext cx="44" cy="356"/>
              </a:xfrm>
              <a:custGeom>
                <a:avLst/>
                <a:gdLst/>
                <a:ahLst/>
                <a:cxnLst>
                  <a:cxn ang="0">
                    <a:pos x="0" y="356"/>
                  </a:cxn>
                  <a:cxn ang="0">
                    <a:pos x="44" y="312"/>
                  </a:cxn>
                  <a:cxn ang="0">
                    <a:pos x="44" y="0"/>
                  </a:cxn>
                  <a:cxn ang="0">
                    <a:pos x="0" y="41"/>
                  </a:cxn>
                  <a:cxn ang="0">
                    <a:pos x="0" y="356"/>
                  </a:cxn>
                </a:cxnLst>
                <a:rect l="0" t="0" r="r" b="b"/>
                <a:pathLst>
                  <a:path w="44" h="356">
                    <a:moveTo>
                      <a:pt x="0" y="356"/>
                    </a:moveTo>
                    <a:lnTo>
                      <a:pt x="44" y="312"/>
                    </a:lnTo>
                    <a:lnTo>
                      <a:pt x="44" y="0"/>
                    </a:lnTo>
                    <a:lnTo>
                      <a:pt x="0" y="41"/>
                    </a:lnTo>
                    <a:lnTo>
                      <a:pt x="0" y="356"/>
                    </a:lnTo>
                    <a:close/>
                  </a:path>
                </a:pathLst>
              </a:custGeom>
              <a:solidFill>
                <a:srgbClr val="005A80"/>
              </a:solidFill>
              <a:ln w="9525">
                <a:noFill/>
                <a:round/>
                <a:headEnd/>
                <a:tailEnd/>
              </a:ln>
            </p:spPr>
            <p:txBody>
              <a:bodyPr/>
              <a:lstStyle/>
              <a:p>
                <a:pPr>
                  <a:defRPr/>
                </a:pPr>
                <a:endParaRPr lang="en-US"/>
              </a:p>
            </p:txBody>
          </p:sp>
          <p:sp>
            <p:nvSpPr>
              <p:cNvPr id="849982" name="Freeform 62"/>
              <p:cNvSpPr>
                <a:spLocks/>
              </p:cNvSpPr>
              <p:nvPr/>
            </p:nvSpPr>
            <p:spPr bwMode="auto">
              <a:xfrm>
                <a:off x="1063" y="534"/>
                <a:ext cx="44" cy="356"/>
              </a:xfrm>
              <a:custGeom>
                <a:avLst/>
                <a:gdLst/>
                <a:ahLst/>
                <a:cxnLst>
                  <a:cxn ang="0">
                    <a:pos x="0" y="356"/>
                  </a:cxn>
                  <a:cxn ang="0">
                    <a:pos x="44" y="312"/>
                  </a:cxn>
                  <a:cxn ang="0">
                    <a:pos x="44" y="0"/>
                  </a:cxn>
                  <a:cxn ang="0">
                    <a:pos x="0" y="41"/>
                  </a:cxn>
                  <a:cxn ang="0">
                    <a:pos x="0" y="356"/>
                  </a:cxn>
                </a:cxnLst>
                <a:rect l="0" t="0" r="r" b="b"/>
                <a:pathLst>
                  <a:path w="44" h="356">
                    <a:moveTo>
                      <a:pt x="0" y="356"/>
                    </a:moveTo>
                    <a:lnTo>
                      <a:pt x="44" y="312"/>
                    </a:lnTo>
                    <a:lnTo>
                      <a:pt x="44" y="0"/>
                    </a:lnTo>
                    <a:lnTo>
                      <a:pt x="0" y="41"/>
                    </a:lnTo>
                    <a:lnTo>
                      <a:pt x="0" y="356"/>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49983" name="Freeform 63"/>
              <p:cNvSpPr>
                <a:spLocks/>
              </p:cNvSpPr>
              <p:nvPr/>
            </p:nvSpPr>
            <p:spPr bwMode="auto">
              <a:xfrm>
                <a:off x="582" y="969"/>
                <a:ext cx="499" cy="79"/>
              </a:xfrm>
              <a:custGeom>
                <a:avLst/>
                <a:gdLst/>
                <a:ahLst/>
                <a:cxnLst>
                  <a:cxn ang="0">
                    <a:pos x="0" y="79"/>
                  </a:cxn>
                  <a:cxn ang="0">
                    <a:pos x="64" y="0"/>
                  </a:cxn>
                  <a:cxn ang="0">
                    <a:pos x="500" y="0"/>
                  </a:cxn>
                  <a:cxn ang="0">
                    <a:pos x="437" y="79"/>
                  </a:cxn>
                  <a:cxn ang="0">
                    <a:pos x="0" y="79"/>
                  </a:cxn>
                </a:cxnLst>
                <a:rect l="0" t="0" r="r" b="b"/>
                <a:pathLst>
                  <a:path w="500" h="79">
                    <a:moveTo>
                      <a:pt x="0" y="79"/>
                    </a:moveTo>
                    <a:lnTo>
                      <a:pt x="64" y="0"/>
                    </a:lnTo>
                    <a:lnTo>
                      <a:pt x="500" y="0"/>
                    </a:lnTo>
                    <a:lnTo>
                      <a:pt x="437" y="79"/>
                    </a:lnTo>
                    <a:lnTo>
                      <a:pt x="0" y="79"/>
                    </a:lnTo>
                    <a:close/>
                  </a:path>
                </a:pathLst>
              </a:custGeom>
              <a:solidFill>
                <a:srgbClr val="00B4FF"/>
              </a:solidFill>
              <a:ln w="9525">
                <a:noFill/>
                <a:round/>
                <a:headEnd/>
                <a:tailEnd/>
              </a:ln>
            </p:spPr>
            <p:txBody>
              <a:bodyPr/>
              <a:lstStyle/>
              <a:p>
                <a:pPr>
                  <a:defRPr/>
                </a:pPr>
                <a:endParaRPr lang="en-US"/>
              </a:p>
            </p:txBody>
          </p:sp>
          <p:sp>
            <p:nvSpPr>
              <p:cNvPr id="849984" name="Freeform 64"/>
              <p:cNvSpPr>
                <a:spLocks/>
              </p:cNvSpPr>
              <p:nvPr/>
            </p:nvSpPr>
            <p:spPr bwMode="auto">
              <a:xfrm>
                <a:off x="582" y="969"/>
                <a:ext cx="499" cy="79"/>
              </a:xfrm>
              <a:custGeom>
                <a:avLst/>
                <a:gdLst/>
                <a:ahLst/>
                <a:cxnLst>
                  <a:cxn ang="0">
                    <a:pos x="0" y="79"/>
                  </a:cxn>
                  <a:cxn ang="0">
                    <a:pos x="64" y="0"/>
                  </a:cxn>
                  <a:cxn ang="0">
                    <a:pos x="500" y="0"/>
                  </a:cxn>
                  <a:cxn ang="0">
                    <a:pos x="437" y="79"/>
                  </a:cxn>
                  <a:cxn ang="0">
                    <a:pos x="0" y="79"/>
                  </a:cxn>
                </a:cxnLst>
                <a:rect l="0" t="0" r="r" b="b"/>
                <a:pathLst>
                  <a:path w="500" h="79">
                    <a:moveTo>
                      <a:pt x="0" y="79"/>
                    </a:moveTo>
                    <a:lnTo>
                      <a:pt x="64" y="0"/>
                    </a:lnTo>
                    <a:lnTo>
                      <a:pt x="500" y="0"/>
                    </a:lnTo>
                    <a:lnTo>
                      <a:pt x="437" y="79"/>
                    </a:lnTo>
                    <a:lnTo>
                      <a:pt x="0" y="79"/>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49985" name="Freeform 65"/>
              <p:cNvSpPr>
                <a:spLocks/>
              </p:cNvSpPr>
              <p:nvPr/>
            </p:nvSpPr>
            <p:spPr bwMode="auto">
              <a:xfrm>
                <a:off x="1019" y="969"/>
                <a:ext cx="63" cy="95"/>
              </a:xfrm>
              <a:custGeom>
                <a:avLst/>
                <a:gdLst/>
                <a:ahLst/>
                <a:cxnLst>
                  <a:cxn ang="0">
                    <a:pos x="0" y="95"/>
                  </a:cxn>
                  <a:cxn ang="0">
                    <a:pos x="63" y="29"/>
                  </a:cxn>
                  <a:cxn ang="0">
                    <a:pos x="63" y="0"/>
                  </a:cxn>
                  <a:cxn ang="0">
                    <a:pos x="0" y="79"/>
                  </a:cxn>
                  <a:cxn ang="0">
                    <a:pos x="0" y="95"/>
                  </a:cxn>
                </a:cxnLst>
                <a:rect l="0" t="0" r="r" b="b"/>
                <a:pathLst>
                  <a:path w="63" h="95">
                    <a:moveTo>
                      <a:pt x="0" y="95"/>
                    </a:moveTo>
                    <a:lnTo>
                      <a:pt x="63" y="29"/>
                    </a:lnTo>
                    <a:lnTo>
                      <a:pt x="63" y="0"/>
                    </a:lnTo>
                    <a:lnTo>
                      <a:pt x="0" y="79"/>
                    </a:lnTo>
                    <a:lnTo>
                      <a:pt x="0" y="95"/>
                    </a:lnTo>
                    <a:close/>
                  </a:path>
                </a:pathLst>
              </a:custGeom>
              <a:solidFill>
                <a:srgbClr val="005A80"/>
              </a:solidFill>
              <a:ln w="9525">
                <a:noFill/>
                <a:round/>
                <a:headEnd/>
                <a:tailEnd/>
              </a:ln>
            </p:spPr>
            <p:txBody>
              <a:bodyPr/>
              <a:lstStyle/>
              <a:p>
                <a:pPr>
                  <a:defRPr/>
                </a:pPr>
                <a:endParaRPr lang="en-US"/>
              </a:p>
            </p:txBody>
          </p:sp>
          <p:sp>
            <p:nvSpPr>
              <p:cNvPr id="849986" name="Freeform 66"/>
              <p:cNvSpPr>
                <a:spLocks/>
              </p:cNvSpPr>
              <p:nvPr/>
            </p:nvSpPr>
            <p:spPr bwMode="auto">
              <a:xfrm>
                <a:off x="1019" y="969"/>
                <a:ext cx="63" cy="95"/>
              </a:xfrm>
              <a:custGeom>
                <a:avLst/>
                <a:gdLst/>
                <a:ahLst/>
                <a:cxnLst>
                  <a:cxn ang="0">
                    <a:pos x="0" y="95"/>
                  </a:cxn>
                  <a:cxn ang="0">
                    <a:pos x="63" y="29"/>
                  </a:cxn>
                  <a:cxn ang="0">
                    <a:pos x="63" y="0"/>
                  </a:cxn>
                  <a:cxn ang="0">
                    <a:pos x="0" y="79"/>
                  </a:cxn>
                  <a:cxn ang="0">
                    <a:pos x="0" y="95"/>
                  </a:cxn>
                </a:cxnLst>
                <a:rect l="0" t="0" r="r" b="b"/>
                <a:pathLst>
                  <a:path w="63" h="95">
                    <a:moveTo>
                      <a:pt x="0" y="95"/>
                    </a:moveTo>
                    <a:lnTo>
                      <a:pt x="63" y="29"/>
                    </a:lnTo>
                    <a:lnTo>
                      <a:pt x="63" y="0"/>
                    </a:lnTo>
                    <a:lnTo>
                      <a:pt x="0" y="79"/>
                    </a:lnTo>
                    <a:lnTo>
                      <a:pt x="0" y="95"/>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49987" name="Rectangle 67"/>
              <p:cNvSpPr>
                <a:spLocks noChangeArrowheads="1"/>
              </p:cNvSpPr>
              <p:nvPr/>
            </p:nvSpPr>
            <p:spPr bwMode="auto">
              <a:xfrm>
                <a:off x="582" y="1049"/>
                <a:ext cx="437" cy="15"/>
              </a:xfrm>
              <a:prstGeom prst="rect">
                <a:avLst/>
              </a:prstGeom>
              <a:solidFill>
                <a:srgbClr val="0096D5"/>
              </a:solidFill>
              <a:ln w="9525">
                <a:noFill/>
                <a:miter lim="800000"/>
                <a:headEnd/>
                <a:tailEnd/>
              </a:ln>
            </p:spPr>
            <p:txBody>
              <a:bodyPr/>
              <a:lstStyle/>
              <a:p>
                <a:pPr>
                  <a:defRPr/>
                </a:pPr>
                <a:endParaRPr lang="en-US"/>
              </a:p>
            </p:txBody>
          </p:sp>
          <p:sp>
            <p:nvSpPr>
              <p:cNvPr id="849988" name="Rectangle 68"/>
              <p:cNvSpPr>
                <a:spLocks noChangeArrowheads="1"/>
              </p:cNvSpPr>
              <p:nvPr/>
            </p:nvSpPr>
            <p:spPr bwMode="auto">
              <a:xfrm>
                <a:off x="584" y="1049"/>
                <a:ext cx="434" cy="14"/>
              </a:xfrm>
              <a:prstGeom prst="rect">
                <a:avLst/>
              </a:prstGeom>
              <a:solidFill>
                <a:srgbClr val="0096D5"/>
              </a:solidFill>
              <a:ln w="4763">
                <a:solidFill>
                  <a:srgbClr val="AAE6FF"/>
                </a:solidFill>
                <a:miter lim="800000"/>
                <a:headEnd/>
                <a:tailEnd/>
              </a:ln>
            </p:spPr>
            <p:txBody>
              <a:bodyPr/>
              <a:lstStyle/>
              <a:p>
                <a:pPr>
                  <a:defRPr/>
                </a:pPr>
                <a:endParaRPr lang="en-US"/>
              </a:p>
            </p:txBody>
          </p:sp>
          <p:sp>
            <p:nvSpPr>
              <p:cNvPr id="849989" name="Freeform 69"/>
              <p:cNvSpPr>
                <a:spLocks/>
              </p:cNvSpPr>
              <p:nvPr/>
            </p:nvSpPr>
            <p:spPr bwMode="auto">
              <a:xfrm>
                <a:off x="1107" y="991"/>
                <a:ext cx="89" cy="47"/>
              </a:xfrm>
              <a:custGeom>
                <a:avLst/>
                <a:gdLst/>
                <a:ahLst/>
                <a:cxnLst>
                  <a:cxn ang="0">
                    <a:pos x="0" y="47"/>
                  </a:cxn>
                  <a:cxn ang="0">
                    <a:pos x="32" y="0"/>
                  </a:cxn>
                  <a:cxn ang="0">
                    <a:pos x="89" y="0"/>
                  </a:cxn>
                  <a:cxn ang="0">
                    <a:pos x="57" y="47"/>
                  </a:cxn>
                  <a:cxn ang="0">
                    <a:pos x="0" y="47"/>
                  </a:cxn>
                </a:cxnLst>
                <a:rect l="0" t="0" r="r" b="b"/>
                <a:pathLst>
                  <a:path w="89" h="47">
                    <a:moveTo>
                      <a:pt x="0" y="47"/>
                    </a:moveTo>
                    <a:lnTo>
                      <a:pt x="32" y="0"/>
                    </a:lnTo>
                    <a:lnTo>
                      <a:pt x="89" y="0"/>
                    </a:lnTo>
                    <a:lnTo>
                      <a:pt x="57" y="47"/>
                    </a:lnTo>
                    <a:lnTo>
                      <a:pt x="0" y="47"/>
                    </a:lnTo>
                    <a:close/>
                  </a:path>
                </a:pathLst>
              </a:custGeom>
              <a:solidFill>
                <a:srgbClr val="00B4FF"/>
              </a:solidFill>
              <a:ln w="9525">
                <a:noFill/>
                <a:round/>
                <a:headEnd/>
                <a:tailEnd/>
              </a:ln>
            </p:spPr>
            <p:txBody>
              <a:bodyPr/>
              <a:lstStyle/>
              <a:p>
                <a:pPr>
                  <a:defRPr/>
                </a:pPr>
                <a:endParaRPr lang="en-US"/>
              </a:p>
            </p:txBody>
          </p:sp>
          <p:sp>
            <p:nvSpPr>
              <p:cNvPr id="849990" name="Freeform 70"/>
              <p:cNvSpPr>
                <a:spLocks/>
              </p:cNvSpPr>
              <p:nvPr/>
            </p:nvSpPr>
            <p:spPr bwMode="auto">
              <a:xfrm>
                <a:off x="1107" y="991"/>
                <a:ext cx="89" cy="47"/>
              </a:xfrm>
              <a:custGeom>
                <a:avLst/>
                <a:gdLst/>
                <a:ahLst/>
                <a:cxnLst>
                  <a:cxn ang="0">
                    <a:pos x="0" y="47"/>
                  </a:cxn>
                  <a:cxn ang="0">
                    <a:pos x="32" y="0"/>
                  </a:cxn>
                  <a:cxn ang="0">
                    <a:pos x="89" y="0"/>
                  </a:cxn>
                  <a:cxn ang="0">
                    <a:pos x="57" y="47"/>
                  </a:cxn>
                  <a:cxn ang="0">
                    <a:pos x="0" y="47"/>
                  </a:cxn>
                </a:cxnLst>
                <a:rect l="0" t="0" r="r" b="b"/>
                <a:pathLst>
                  <a:path w="89" h="47">
                    <a:moveTo>
                      <a:pt x="0" y="47"/>
                    </a:moveTo>
                    <a:lnTo>
                      <a:pt x="32" y="0"/>
                    </a:lnTo>
                    <a:lnTo>
                      <a:pt x="89" y="0"/>
                    </a:lnTo>
                    <a:lnTo>
                      <a:pt x="57" y="47"/>
                    </a:lnTo>
                    <a:lnTo>
                      <a:pt x="0" y="47"/>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49991" name="Freeform 71"/>
              <p:cNvSpPr>
                <a:spLocks/>
              </p:cNvSpPr>
              <p:nvPr/>
            </p:nvSpPr>
            <p:spPr bwMode="auto">
              <a:xfrm>
                <a:off x="1164" y="991"/>
                <a:ext cx="32" cy="63"/>
              </a:xfrm>
              <a:custGeom>
                <a:avLst/>
                <a:gdLst/>
                <a:ahLst/>
                <a:cxnLst>
                  <a:cxn ang="0">
                    <a:pos x="0" y="63"/>
                  </a:cxn>
                  <a:cxn ang="0">
                    <a:pos x="32" y="29"/>
                  </a:cxn>
                  <a:cxn ang="0">
                    <a:pos x="32" y="0"/>
                  </a:cxn>
                  <a:cxn ang="0">
                    <a:pos x="0" y="47"/>
                  </a:cxn>
                  <a:cxn ang="0">
                    <a:pos x="0" y="63"/>
                  </a:cxn>
                </a:cxnLst>
                <a:rect l="0" t="0" r="r" b="b"/>
                <a:pathLst>
                  <a:path w="32" h="63">
                    <a:moveTo>
                      <a:pt x="0" y="63"/>
                    </a:moveTo>
                    <a:lnTo>
                      <a:pt x="32" y="29"/>
                    </a:lnTo>
                    <a:lnTo>
                      <a:pt x="32" y="0"/>
                    </a:lnTo>
                    <a:lnTo>
                      <a:pt x="0" y="47"/>
                    </a:lnTo>
                    <a:lnTo>
                      <a:pt x="0" y="63"/>
                    </a:lnTo>
                    <a:close/>
                  </a:path>
                </a:pathLst>
              </a:custGeom>
              <a:solidFill>
                <a:srgbClr val="005A80"/>
              </a:solidFill>
              <a:ln w="9525">
                <a:noFill/>
                <a:round/>
                <a:headEnd/>
                <a:tailEnd/>
              </a:ln>
            </p:spPr>
            <p:txBody>
              <a:bodyPr/>
              <a:lstStyle/>
              <a:p>
                <a:pPr>
                  <a:defRPr/>
                </a:pPr>
                <a:endParaRPr lang="en-US"/>
              </a:p>
            </p:txBody>
          </p:sp>
          <p:sp>
            <p:nvSpPr>
              <p:cNvPr id="849992" name="Freeform 72"/>
              <p:cNvSpPr>
                <a:spLocks/>
              </p:cNvSpPr>
              <p:nvPr/>
            </p:nvSpPr>
            <p:spPr bwMode="auto">
              <a:xfrm>
                <a:off x="1164" y="991"/>
                <a:ext cx="32" cy="63"/>
              </a:xfrm>
              <a:custGeom>
                <a:avLst/>
                <a:gdLst/>
                <a:ahLst/>
                <a:cxnLst>
                  <a:cxn ang="0">
                    <a:pos x="0" y="63"/>
                  </a:cxn>
                  <a:cxn ang="0">
                    <a:pos x="32" y="29"/>
                  </a:cxn>
                  <a:cxn ang="0">
                    <a:pos x="32" y="0"/>
                  </a:cxn>
                  <a:cxn ang="0">
                    <a:pos x="0" y="47"/>
                  </a:cxn>
                  <a:cxn ang="0">
                    <a:pos x="0" y="63"/>
                  </a:cxn>
                </a:cxnLst>
                <a:rect l="0" t="0" r="r" b="b"/>
                <a:pathLst>
                  <a:path w="32" h="63">
                    <a:moveTo>
                      <a:pt x="0" y="63"/>
                    </a:moveTo>
                    <a:lnTo>
                      <a:pt x="32" y="29"/>
                    </a:lnTo>
                    <a:lnTo>
                      <a:pt x="32" y="0"/>
                    </a:lnTo>
                    <a:lnTo>
                      <a:pt x="0" y="47"/>
                    </a:lnTo>
                    <a:lnTo>
                      <a:pt x="0" y="63"/>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49993" name="Rectangle 73"/>
              <p:cNvSpPr>
                <a:spLocks noChangeArrowheads="1"/>
              </p:cNvSpPr>
              <p:nvPr/>
            </p:nvSpPr>
            <p:spPr bwMode="auto">
              <a:xfrm>
                <a:off x="1107" y="1038"/>
                <a:ext cx="57" cy="15"/>
              </a:xfrm>
              <a:prstGeom prst="rect">
                <a:avLst/>
              </a:prstGeom>
              <a:solidFill>
                <a:srgbClr val="0096D5"/>
              </a:solidFill>
              <a:ln w="9525">
                <a:noFill/>
                <a:miter lim="800000"/>
                <a:headEnd/>
                <a:tailEnd/>
              </a:ln>
            </p:spPr>
            <p:txBody>
              <a:bodyPr/>
              <a:lstStyle/>
              <a:p>
                <a:pPr>
                  <a:defRPr/>
                </a:pPr>
                <a:endParaRPr lang="en-US"/>
              </a:p>
            </p:txBody>
          </p:sp>
          <p:sp>
            <p:nvSpPr>
              <p:cNvPr id="849994" name="Rectangle 74"/>
              <p:cNvSpPr>
                <a:spLocks noChangeArrowheads="1"/>
              </p:cNvSpPr>
              <p:nvPr/>
            </p:nvSpPr>
            <p:spPr bwMode="auto">
              <a:xfrm>
                <a:off x="1107" y="1040"/>
                <a:ext cx="55" cy="14"/>
              </a:xfrm>
              <a:prstGeom prst="rect">
                <a:avLst/>
              </a:prstGeom>
              <a:solidFill>
                <a:srgbClr val="0096D5"/>
              </a:solidFill>
              <a:ln w="4763">
                <a:solidFill>
                  <a:srgbClr val="AAE6FF"/>
                </a:solidFill>
                <a:miter lim="800000"/>
                <a:headEnd/>
                <a:tailEnd/>
              </a:ln>
            </p:spPr>
            <p:txBody>
              <a:bodyPr/>
              <a:lstStyle/>
              <a:p>
                <a:pPr>
                  <a:defRPr/>
                </a:pPr>
                <a:endParaRPr lang="en-US"/>
              </a:p>
            </p:txBody>
          </p:sp>
        </p:grpSp>
        <p:grpSp>
          <p:nvGrpSpPr>
            <p:cNvPr id="38936" name="Group 75"/>
            <p:cNvGrpSpPr>
              <a:grpSpLocks/>
            </p:cNvGrpSpPr>
            <p:nvPr/>
          </p:nvGrpSpPr>
          <p:grpSpPr bwMode="auto">
            <a:xfrm>
              <a:off x="4494" y="570"/>
              <a:ext cx="402" cy="347"/>
              <a:chOff x="582" y="534"/>
              <a:chExt cx="614" cy="530"/>
            </a:xfrm>
          </p:grpSpPr>
          <p:sp>
            <p:nvSpPr>
              <p:cNvPr id="849996" name="Arc 76"/>
              <p:cNvSpPr>
                <a:spLocks/>
              </p:cNvSpPr>
              <p:nvPr/>
            </p:nvSpPr>
            <p:spPr bwMode="auto">
              <a:xfrm>
                <a:off x="1059" y="917"/>
                <a:ext cx="119" cy="81"/>
              </a:xfrm>
              <a:custGeom>
                <a:avLst/>
                <a:gdLst>
                  <a:gd name="G0" fmla="+- 16576 0 0"/>
                  <a:gd name="G1" fmla="+- 21600 0 0"/>
                  <a:gd name="G2" fmla="+- 21600 0 0"/>
                  <a:gd name="T0" fmla="*/ 0 w 38176"/>
                  <a:gd name="T1" fmla="*/ 7751 h 34923"/>
                  <a:gd name="T2" fmla="*/ 33578 w 38176"/>
                  <a:gd name="T3" fmla="*/ 34923 h 34923"/>
                  <a:gd name="T4" fmla="*/ 16576 w 38176"/>
                  <a:gd name="T5" fmla="*/ 21600 h 34923"/>
                </a:gdLst>
                <a:ahLst/>
                <a:cxnLst>
                  <a:cxn ang="0">
                    <a:pos x="T0" y="T1"/>
                  </a:cxn>
                  <a:cxn ang="0">
                    <a:pos x="T2" y="T3"/>
                  </a:cxn>
                  <a:cxn ang="0">
                    <a:pos x="T4" y="T5"/>
                  </a:cxn>
                </a:cxnLst>
                <a:rect l="0" t="0" r="r" b="b"/>
                <a:pathLst>
                  <a:path w="38176" h="34923" fill="none" extrusionOk="0">
                    <a:moveTo>
                      <a:pt x="-1" y="7750"/>
                    </a:moveTo>
                    <a:cubicBezTo>
                      <a:pt x="4103" y="2838"/>
                      <a:pt x="10175" y="-1"/>
                      <a:pt x="16576" y="0"/>
                    </a:cubicBezTo>
                    <a:cubicBezTo>
                      <a:pt x="28505" y="0"/>
                      <a:pt x="38176" y="9670"/>
                      <a:pt x="38176" y="21600"/>
                    </a:cubicBezTo>
                    <a:cubicBezTo>
                      <a:pt x="38176" y="26430"/>
                      <a:pt x="36557" y="31120"/>
                      <a:pt x="33577" y="34922"/>
                    </a:cubicBezTo>
                  </a:path>
                  <a:path w="38176" h="34923" stroke="0" extrusionOk="0">
                    <a:moveTo>
                      <a:pt x="-1" y="7750"/>
                    </a:moveTo>
                    <a:cubicBezTo>
                      <a:pt x="4103" y="2838"/>
                      <a:pt x="10175" y="-1"/>
                      <a:pt x="16576" y="0"/>
                    </a:cubicBezTo>
                    <a:cubicBezTo>
                      <a:pt x="28505" y="0"/>
                      <a:pt x="38176" y="9670"/>
                      <a:pt x="38176" y="21600"/>
                    </a:cubicBezTo>
                    <a:cubicBezTo>
                      <a:pt x="38176" y="26430"/>
                      <a:pt x="36557" y="31120"/>
                      <a:pt x="33577" y="34922"/>
                    </a:cubicBezTo>
                    <a:lnTo>
                      <a:pt x="16576" y="21600"/>
                    </a:lnTo>
                    <a:close/>
                  </a:path>
                </a:pathLst>
              </a:custGeom>
              <a:noFill/>
              <a:ln w="20638">
                <a:solidFill>
                  <a:srgbClr val="0078AA"/>
                </a:solidFill>
                <a:round/>
                <a:headEnd/>
                <a:tailEnd/>
              </a:ln>
            </p:spPr>
            <p:txBody>
              <a:bodyPr/>
              <a:lstStyle/>
              <a:p>
                <a:pPr>
                  <a:defRPr/>
                </a:pPr>
                <a:endParaRPr lang="en-US"/>
              </a:p>
            </p:txBody>
          </p:sp>
          <p:sp>
            <p:nvSpPr>
              <p:cNvPr id="849997" name="Arc 77"/>
              <p:cNvSpPr>
                <a:spLocks/>
              </p:cNvSpPr>
              <p:nvPr/>
            </p:nvSpPr>
            <p:spPr bwMode="auto">
              <a:xfrm>
                <a:off x="1060" y="919"/>
                <a:ext cx="118" cy="79"/>
              </a:xfrm>
              <a:custGeom>
                <a:avLst/>
                <a:gdLst>
                  <a:gd name="G0" fmla="+- 16722 0 0"/>
                  <a:gd name="G1" fmla="+- 21600 0 0"/>
                  <a:gd name="G2" fmla="+- 21600 0 0"/>
                  <a:gd name="T0" fmla="*/ 0 w 38322"/>
                  <a:gd name="T1" fmla="*/ 7928 h 34803"/>
                  <a:gd name="T2" fmla="*/ 33817 w 38322"/>
                  <a:gd name="T3" fmla="*/ 34803 h 34803"/>
                  <a:gd name="T4" fmla="*/ 16722 w 38322"/>
                  <a:gd name="T5" fmla="*/ 21600 h 34803"/>
                </a:gdLst>
                <a:ahLst/>
                <a:cxnLst>
                  <a:cxn ang="0">
                    <a:pos x="T0" y="T1"/>
                  </a:cxn>
                  <a:cxn ang="0">
                    <a:pos x="T2" y="T3"/>
                  </a:cxn>
                  <a:cxn ang="0">
                    <a:pos x="T4" y="T5"/>
                  </a:cxn>
                </a:cxnLst>
                <a:rect l="0" t="0" r="r" b="b"/>
                <a:pathLst>
                  <a:path w="38322" h="34803" fill="none" extrusionOk="0">
                    <a:moveTo>
                      <a:pt x="-1" y="7927"/>
                    </a:moveTo>
                    <a:cubicBezTo>
                      <a:pt x="4102" y="2910"/>
                      <a:pt x="10240" y="-1"/>
                      <a:pt x="16722" y="0"/>
                    </a:cubicBezTo>
                    <a:cubicBezTo>
                      <a:pt x="28651" y="0"/>
                      <a:pt x="38322" y="9670"/>
                      <a:pt x="38322" y="21600"/>
                    </a:cubicBezTo>
                    <a:cubicBezTo>
                      <a:pt x="38322" y="26378"/>
                      <a:pt x="36737" y="31021"/>
                      <a:pt x="33817" y="34803"/>
                    </a:cubicBezTo>
                  </a:path>
                  <a:path w="38322" h="34803" stroke="0" extrusionOk="0">
                    <a:moveTo>
                      <a:pt x="-1" y="7927"/>
                    </a:moveTo>
                    <a:cubicBezTo>
                      <a:pt x="4102" y="2910"/>
                      <a:pt x="10240" y="-1"/>
                      <a:pt x="16722" y="0"/>
                    </a:cubicBezTo>
                    <a:cubicBezTo>
                      <a:pt x="28651" y="0"/>
                      <a:pt x="38322" y="9670"/>
                      <a:pt x="38322" y="21600"/>
                    </a:cubicBezTo>
                    <a:cubicBezTo>
                      <a:pt x="38322" y="26378"/>
                      <a:pt x="36737" y="31021"/>
                      <a:pt x="33817" y="34803"/>
                    </a:cubicBezTo>
                    <a:lnTo>
                      <a:pt x="16722" y="21600"/>
                    </a:lnTo>
                    <a:close/>
                  </a:path>
                </a:pathLst>
              </a:custGeom>
              <a:noFill/>
              <a:ln w="9525">
                <a:solidFill>
                  <a:srgbClr val="AAE6FF"/>
                </a:solidFill>
                <a:round/>
                <a:headEnd/>
                <a:tailEnd/>
              </a:ln>
            </p:spPr>
            <p:txBody>
              <a:bodyPr/>
              <a:lstStyle/>
              <a:p>
                <a:pPr>
                  <a:defRPr/>
                </a:pPr>
                <a:endParaRPr lang="en-US"/>
              </a:p>
            </p:txBody>
          </p:sp>
          <p:sp>
            <p:nvSpPr>
              <p:cNvPr id="849998" name="Freeform 78"/>
              <p:cNvSpPr>
                <a:spLocks/>
              </p:cNvSpPr>
              <p:nvPr/>
            </p:nvSpPr>
            <p:spPr bwMode="auto">
              <a:xfrm>
                <a:off x="661" y="859"/>
                <a:ext cx="455" cy="50"/>
              </a:xfrm>
              <a:custGeom>
                <a:avLst/>
                <a:gdLst/>
                <a:ahLst/>
                <a:cxnLst>
                  <a:cxn ang="0">
                    <a:pos x="0" y="50"/>
                  </a:cxn>
                  <a:cxn ang="0">
                    <a:pos x="54" y="0"/>
                  </a:cxn>
                  <a:cxn ang="0">
                    <a:pos x="455" y="0"/>
                  </a:cxn>
                  <a:cxn ang="0">
                    <a:pos x="402" y="50"/>
                  </a:cxn>
                  <a:cxn ang="0">
                    <a:pos x="0" y="50"/>
                  </a:cxn>
                </a:cxnLst>
                <a:rect l="0" t="0" r="r" b="b"/>
                <a:pathLst>
                  <a:path w="455" h="50">
                    <a:moveTo>
                      <a:pt x="0" y="50"/>
                    </a:moveTo>
                    <a:lnTo>
                      <a:pt x="54" y="0"/>
                    </a:lnTo>
                    <a:lnTo>
                      <a:pt x="455" y="0"/>
                    </a:lnTo>
                    <a:lnTo>
                      <a:pt x="402" y="50"/>
                    </a:lnTo>
                    <a:lnTo>
                      <a:pt x="0" y="50"/>
                    </a:lnTo>
                    <a:close/>
                  </a:path>
                </a:pathLst>
              </a:custGeom>
              <a:solidFill>
                <a:srgbClr val="00B4FF"/>
              </a:solidFill>
              <a:ln w="9525">
                <a:noFill/>
                <a:round/>
                <a:headEnd/>
                <a:tailEnd/>
              </a:ln>
            </p:spPr>
            <p:txBody>
              <a:bodyPr/>
              <a:lstStyle/>
              <a:p>
                <a:pPr>
                  <a:defRPr/>
                </a:pPr>
                <a:endParaRPr lang="en-US"/>
              </a:p>
            </p:txBody>
          </p:sp>
          <p:sp>
            <p:nvSpPr>
              <p:cNvPr id="849999" name="Freeform 79"/>
              <p:cNvSpPr>
                <a:spLocks/>
              </p:cNvSpPr>
              <p:nvPr/>
            </p:nvSpPr>
            <p:spPr bwMode="auto">
              <a:xfrm>
                <a:off x="661" y="859"/>
                <a:ext cx="455" cy="50"/>
              </a:xfrm>
              <a:custGeom>
                <a:avLst/>
                <a:gdLst/>
                <a:ahLst/>
                <a:cxnLst>
                  <a:cxn ang="0">
                    <a:pos x="0" y="50"/>
                  </a:cxn>
                  <a:cxn ang="0">
                    <a:pos x="54" y="0"/>
                  </a:cxn>
                  <a:cxn ang="0">
                    <a:pos x="455" y="0"/>
                  </a:cxn>
                  <a:cxn ang="0">
                    <a:pos x="402" y="50"/>
                  </a:cxn>
                  <a:cxn ang="0">
                    <a:pos x="0" y="50"/>
                  </a:cxn>
                </a:cxnLst>
                <a:rect l="0" t="0" r="r" b="b"/>
                <a:pathLst>
                  <a:path w="455" h="50">
                    <a:moveTo>
                      <a:pt x="0" y="50"/>
                    </a:moveTo>
                    <a:lnTo>
                      <a:pt x="54" y="0"/>
                    </a:lnTo>
                    <a:lnTo>
                      <a:pt x="455" y="0"/>
                    </a:lnTo>
                    <a:lnTo>
                      <a:pt x="402" y="50"/>
                    </a:lnTo>
                    <a:lnTo>
                      <a:pt x="0" y="50"/>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50000" name="Rectangle 80"/>
              <p:cNvSpPr>
                <a:spLocks noChangeArrowheads="1"/>
              </p:cNvSpPr>
              <p:nvPr/>
            </p:nvSpPr>
            <p:spPr bwMode="auto">
              <a:xfrm>
                <a:off x="661" y="910"/>
                <a:ext cx="402" cy="75"/>
              </a:xfrm>
              <a:prstGeom prst="rect">
                <a:avLst/>
              </a:prstGeom>
              <a:solidFill>
                <a:srgbClr val="0096D5"/>
              </a:solidFill>
              <a:ln w="9525">
                <a:noFill/>
                <a:miter lim="800000"/>
                <a:headEnd/>
                <a:tailEnd/>
              </a:ln>
            </p:spPr>
            <p:txBody>
              <a:bodyPr/>
              <a:lstStyle/>
              <a:p>
                <a:pPr>
                  <a:defRPr/>
                </a:pPr>
                <a:endParaRPr lang="en-US"/>
              </a:p>
            </p:txBody>
          </p:sp>
          <p:sp>
            <p:nvSpPr>
              <p:cNvPr id="850001" name="Rectangle 81"/>
              <p:cNvSpPr>
                <a:spLocks noChangeArrowheads="1"/>
              </p:cNvSpPr>
              <p:nvPr/>
            </p:nvSpPr>
            <p:spPr bwMode="auto">
              <a:xfrm>
                <a:off x="661" y="910"/>
                <a:ext cx="400" cy="75"/>
              </a:xfrm>
              <a:prstGeom prst="rect">
                <a:avLst/>
              </a:prstGeom>
              <a:solidFill>
                <a:srgbClr val="0096D5"/>
              </a:solidFill>
              <a:ln w="4763">
                <a:solidFill>
                  <a:srgbClr val="AAE6FF"/>
                </a:solidFill>
                <a:miter lim="800000"/>
                <a:headEnd/>
                <a:tailEnd/>
              </a:ln>
            </p:spPr>
            <p:txBody>
              <a:bodyPr/>
              <a:lstStyle/>
              <a:p>
                <a:pPr>
                  <a:defRPr/>
                </a:pPr>
                <a:endParaRPr lang="en-US"/>
              </a:p>
            </p:txBody>
          </p:sp>
          <p:sp>
            <p:nvSpPr>
              <p:cNvPr id="850002" name="Freeform 82"/>
              <p:cNvSpPr>
                <a:spLocks/>
              </p:cNvSpPr>
              <p:nvPr/>
            </p:nvSpPr>
            <p:spPr bwMode="auto">
              <a:xfrm>
                <a:off x="1063" y="859"/>
                <a:ext cx="53" cy="125"/>
              </a:xfrm>
              <a:custGeom>
                <a:avLst/>
                <a:gdLst/>
                <a:ahLst/>
                <a:cxnLst>
                  <a:cxn ang="0">
                    <a:pos x="0" y="126"/>
                  </a:cxn>
                  <a:cxn ang="0">
                    <a:pos x="53" y="72"/>
                  </a:cxn>
                  <a:cxn ang="0">
                    <a:pos x="53" y="0"/>
                  </a:cxn>
                  <a:cxn ang="0">
                    <a:pos x="0" y="50"/>
                  </a:cxn>
                  <a:cxn ang="0">
                    <a:pos x="0" y="126"/>
                  </a:cxn>
                </a:cxnLst>
                <a:rect l="0" t="0" r="r" b="b"/>
                <a:pathLst>
                  <a:path w="53" h="126">
                    <a:moveTo>
                      <a:pt x="0" y="126"/>
                    </a:moveTo>
                    <a:lnTo>
                      <a:pt x="53" y="72"/>
                    </a:lnTo>
                    <a:lnTo>
                      <a:pt x="53" y="0"/>
                    </a:lnTo>
                    <a:lnTo>
                      <a:pt x="0" y="50"/>
                    </a:lnTo>
                    <a:lnTo>
                      <a:pt x="0" y="126"/>
                    </a:lnTo>
                    <a:close/>
                  </a:path>
                </a:pathLst>
              </a:custGeom>
              <a:solidFill>
                <a:srgbClr val="005A80"/>
              </a:solidFill>
              <a:ln w="9525">
                <a:noFill/>
                <a:round/>
                <a:headEnd/>
                <a:tailEnd/>
              </a:ln>
            </p:spPr>
            <p:txBody>
              <a:bodyPr/>
              <a:lstStyle/>
              <a:p>
                <a:pPr>
                  <a:defRPr/>
                </a:pPr>
                <a:endParaRPr lang="en-US"/>
              </a:p>
            </p:txBody>
          </p:sp>
          <p:sp>
            <p:nvSpPr>
              <p:cNvPr id="850003" name="Freeform 83"/>
              <p:cNvSpPr>
                <a:spLocks/>
              </p:cNvSpPr>
              <p:nvPr/>
            </p:nvSpPr>
            <p:spPr bwMode="auto">
              <a:xfrm>
                <a:off x="1063" y="859"/>
                <a:ext cx="53" cy="125"/>
              </a:xfrm>
              <a:custGeom>
                <a:avLst/>
                <a:gdLst/>
                <a:ahLst/>
                <a:cxnLst>
                  <a:cxn ang="0">
                    <a:pos x="0" y="126"/>
                  </a:cxn>
                  <a:cxn ang="0">
                    <a:pos x="53" y="72"/>
                  </a:cxn>
                  <a:cxn ang="0">
                    <a:pos x="53" y="0"/>
                  </a:cxn>
                  <a:cxn ang="0">
                    <a:pos x="0" y="50"/>
                  </a:cxn>
                  <a:cxn ang="0">
                    <a:pos x="0" y="126"/>
                  </a:cxn>
                </a:cxnLst>
                <a:rect l="0" t="0" r="r" b="b"/>
                <a:pathLst>
                  <a:path w="53" h="126">
                    <a:moveTo>
                      <a:pt x="0" y="126"/>
                    </a:moveTo>
                    <a:lnTo>
                      <a:pt x="53" y="72"/>
                    </a:lnTo>
                    <a:lnTo>
                      <a:pt x="53" y="0"/>
                    </a:lnTo>
                    <a:lnTo>
                      <a:pt x="0" y="50"/>
                    </a:lnTo>
                    <a:lnTo>
                      <a:pt x="0" y="126"/>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50004" name="Freeform 84"/>
              <p:cNvSpPr>
                <a:spLocks/>
              </p:cNvSpPr>
              <p:nvPr/>
            </p:nvSpPr>
            <p:spPr bwMode="auto">
              <a:xfrm>
                <a:off x="674" y="859"/>
                <a:ext cx="434" cy="41"/>
              </a:xfrm>
              <a:custGeom>
                <a:avLst/>
                <a:gdLst/>
                <a:ahLst/>
                <a:cxnLst>
                  <a:cxn ang="0">
                    <a:pos x="0" y="41"/>
                  </a:cxn>
                  <a:cxn ang="0">
                    <a:pos x="41" y="0"/>
                  </a:cxn>
                  <a:cxn ang="0">
                    <a:pos x="433" y="0"/>
                  </a:cxn>
                  <a:cxn ang="0">
                    <a:pos x="392" y="41"/>
                  </a:cxn>
                  <a:cxn ang="0">
                    <a:pos x="0" y="41"/>
                  </a:cxn>
                </a:cxnLst>
                <a:rect l="0" t="0" r="r" b="b"/>
                <a:pathLst>
                  <a:path w="433" h="41">
                    <a:moveTo>
                      <a:pt x="0" y="41"/>
                    </a:moveTo>
                    <a:lnTo>
                      <a:pt x="41" y="0"/>
                    </a:lnTo>
                    <a:lnTo>
                      <a:pt x="433" y="0"/>
                    </a:lnTo>
                    <a:lnTo>
                      <a:pt x="392" y="41"/>
                    </a:lnTo>
                    <a:lnTo>
                      <a:pt x="0" y="41"/>
                    </a:lnTo>
                    <a:close/>
                  </a:path>
                </a:pathLst>
              </a:custGeom>
              <a:solidFill>
                <a:srgbClr val="000000"/>
              </a:solidFill>
              <a:ln w="9525">
                <a:noFill/>
                <a:round/>
                <a:headEnd/>
                <a:tailEnd/>
              </a:ln>
            </p:spPr>
            <p:txBody>
              <a:bodyPr/>
              <a:lstStyle/>
              <a:p>
                <a:pPr>
                  <a:defRPr/>
                </a:pPr>
                <a:endParaRPr lang="en-US"/>
              </a:p>
            </p:txBody>
          </p:sp>
          <p:sp>
            <p:nvSpPr>
              <p:cNvPr id="850005" name="Freeform 85"/>
              <p:cNvSpPr>
                <a:spLocks/>
              </p:cNvSpPr>
              <p:nvPr/>
            </p:nvSpPr>
            <p:spPr bwMode="auto">
              <a:xfrm>
                <a:off x="674" y="859"/>
                <a:ext cx="434" cy="41"/>
              </a:xfrm>
              <a:custGeom>
                <a:avLst/>
                <a:gdLst/>
                <a:ahLst/>
                <a:cxnLst>
                  <a:cxn ang="0">
                    <a:pos x="0" y="41"/>
                  </a:cxn>
                  <a:cxn ang="0">
                    <a:pos x="41" y="0"/>
                  </a:cxn>
                  <a:cxn ang="0">
                    <a:pos x="433" y="0"/>
                  </a:cxn>
                  <a:cxn ang="0">
                    <a:pos x="392" y="41"/>
                  </a:cxn>
                  <a:cxn ang="0">
                    <a:pos x="0" y="41"/>
                  </a:cxn>
                </a:cxnLst>
                <a:rect l="0" t="0" r="r" b="b"/>
                <a:pathLst>
                  <a:path w="433" h="41">
                    <a:moveTo>
                      <a:pt x="0" y="41"/>
                    </a:moveTo>
                    <a:lnTo>
                      <a:pt x="41" y="0"/>
                    </a:lnTo>
                    <a:lnTo>
                      <a:pt x="433" y="0"/>
                    </a:lnTo>
                    <a:lnTo>
                      <a:pt x="392" y="41"/>
                    </a:lnTo>
                    <a:lnTo>
                      <a:pt x="0" y="41"/>
                    </a:lnTo>
                    <a:close/>
                  </a:path>
                </a:pathLst>
              </a:custGeom>
              <a:solidFill>
                <a:srgbClr val="000000"/>
              </a:solidFill>
              <a:ln w="4763">
                <a:solidFill>
                  <a:srgbClr val="000000"/>
                </a:solidFill>
                <a:prstDash val="solid"/>
                <a:round/>
                <a:headEnd/>
                <a:tailEnd/>
              </a:ln>
            </p:spPr>
            <p:txBody>
              <a:bodyPr/>
              <a:lstStyle/>
              <a:p>
                <a:pPr>
                  <a:defRPr/>
                </a:pPr>
                <a:endParaRPr lang="en-US"/>
              </a:p>
            </p:txBody>
          </p:sp>
          <p:sp>
            <p:nvSpPr>
              <p:cNvPr id="850006" name="Freeform 86"/>
              <p:cNvSpPr>
                <a:spLocks/>
              </p:cNvSpPr>
              <p:nvPr/>
            </p:nvSpPr>
            <p:spPr bwMode="auto">
              <a:xfrm>
                <a:off x="661" y="534"/>
                <a:ext cx="446" cy="41"/>
              </a:xfrm>
              <a:custGeom>
                <a:avLst/>
                <a:gdLst/>
                <a:ahLst/>
                <a:cxnLst>
                  <a:cxn ang="0">
                    <a:pos x="0" y="41"/>
                  </a:cxn>
                  <a:cxn ang="0">
                    <a:pos x="45" y="0"/>
                  </a:cxn>
                  <a:cxn ang="0">
                    <a:pos x="446" y="0"/>
                  </a:cxn>
                  <a:cxn ang="0">
                    <a:pos x="402" y="41"/>
                  </a:cxn>
                  <a:cxn ang="0">
                    <a:pos x="0" y="41"/>
                  </a:cxn>
                </a:cxnLst>
                <a:rect l="0" t="0" r="r" b="b"/>
                <a:pathLst>
                  <a:path w="446" h="41">
                    <a:moveTo>
                      <a:pt x="0" y="41"/>
                    </a:moveTo>
                    <a:lnTo>
                      <a:pt x="45" y="0"/>
                    </a:lnTo>
                    <a:lnTo>
                      <a:pt x="446" y="0"/>
                    </a:lnTo>
                    <a:lnTo>
                      <a:pt x="402" y="41"/>
                    </a:lnTo>
                    <a:lnTo>
                      <a:pt x="0" y="41"/>
                    </a:lnTo>
                    <a:close/>
                  </a:path>
                </a:pathLst>
              </a:custGeom>
              <a:solidFill>
                <a:srgbClr val="00B4FF"/>
              </a:solidFill>
              <a:ln w="9525">
                <a:noFill/>
                <a:round/>
                <a:headEnd/>
                <a:tailEnd/>
              </a:ln>
            </p:spPr>
            <p:txBody>
              <a:bodyPr/>
              <a:lstStyle/>
              <a:p>
                <a:pPr>
                  <a:defRPr/>
                </a:pPr>
                <a:endParaRPr lang="en-US"/>
              </a:p>
            </p:txBody>
          </p:sp>
          <p:sp>
            <p:nvSpPr>
              <p:cNvPr id="850007" name="Freeform 87"/>
              <p:cNvSpPr>
                <a:spLocks/>
              </p:cNvSpPr>
              <p:nvPr/>
            </p:nvSpPr>
            <p:spPr bwMode="auto">
              <a:xfrm>
                <a:off x="661" y="534"/>
                <a:ext cx="446" cy="41"/>
              </a:xfrm>
              <a:custGeom>
                <a:avLst/>
                <a:gdLst/>
                <a:ahLst/>
                <a:cxnLst>
                  <a:cxn ang="0">
                    <a:pos x="0" y="41"/>
                  </a:cxn>
                  <a:cxn ang="0">
                    <a:pos x="45" y="0"/>
                  </a:cxn>
                  <a:cxn ang="0">
                    <a:pos x="446" y="0"/>
                  </a:cxn>
                  <a:cxn ang="0">
                    <a:pos x="402" y="41"/>
                  </a:cxn>
                  <a:cxn ang="0">
                    <a:pos x="0" y="41"/>
                  </a:cxn>
                </a:cxnLst>
                <a:rect l="0" t="0" r="r" b="b"/>
                <a:pathLst>
                  <a:path w="446" h="41">
                    <a:moveTo>
                      <a:pt x="0" y="41"/>
                    </a:moveTo>
                    <a:lnTo>
                      <a:pt x="45" y="0"/>
                    </a:lnTo>
                    <a:lnTo>
                      <a:pt x="446" y="0"/>
                    </a:lnTo>
                    <a:lnTo>
                      <a:pt x="402" y="41"/>
                    </a:lnTo>
                    <a:lnTo>
                      <a:pt x="0" y="41"/>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50008" name="Rectangle 88"/>
              <p:cNvSpPr>
                <a:spLocks noChangeArrowheads="1"/>
              </p:cNvSpPr>
              <p:nvPr/>
            </p:nvSpPr>
            <p:spPr bwMode="auto">
              <a:xfrm>
                <a:off x="661" y="575"/>
                <a:ext cx="403" cy="318"/>
              </a:xfrm>
              <a:prstGeom prst="rect">
                <a:avLst/>
              </a:prstGeom>
              <a:solidFill>
                <a:srgbClr val="0096D5"/>
              </a:solidFill>
              <a:ln w="4763">
                <a:solidFill>
                  <a:srgbClr val="AAE6FF"/>
                </a:solidFill>
                <a:miter lim="800000"/>
                <a:headEnd/>
                <a:tailEnd/>
              </a:ln>
            </p:spPr>
            <p:txBody>
              <a:bodyPr/>
              <a:lstStyle/>
              <a:p>
                <a:pPr>
                  <a:defRPr/>
                </a:pPr>
                <a:endParaRPr lang="en-US"/>
              </a:p>
            </p:txBody>
          </p:sp>
          <p:sp>
            <p:nvSpPr>
              <p:cNvPr id="850009" name="Rectangle 89"/>
              <p:cNvSpPr>
                <a:spLocks noChangeArrowheads="1"/>
              </p:cNvSpPr>
              <p:nvPr/>
            </p:nvSpPr>
            <p:spPr bwMode="auto">
              <a:xfrm>
                <a:off x="697" y="616"/>
                <a:ext cx="333" cy="243"/>
              </a:xfrm>
              <a:prstGeom prst="rect">
                <a:avLst/>
              </a:prstGeom>
              <a:solidFill>
                <a:srgbClr val="FFFFFF"/>
              </a:solidFill>
              <a:ln w="4763">
                <a:solidFill>
                  <a:srgbClr val="003C55"/>
                </a:solidFill>
                <a:miter lim="800000"/>
                <a:headEnd/>
                <a:tailEnd/>
              </a:ln>
            </p:spPr>
            <p:txBody>
              <a:bodyPr/>
              <a:lstStyle/>
              <a:p>
                <a:pPr>
                  <a:defRPr/>
                </a:pPr>
                <a:endParaRPr lang="en-US"/>
              </a:p>
            </p:txBody>
          </p:sp>
          <p:sp>
            <p:nvSpPr>
              <p:cNvPr id="850010" name="Freeform 90"/>
              <p:cNvSpPr>
                <a:spLocks/>
              </p:cNvSpPr>
              <p:nvPr/>
            </p:nvSpPr>
            <p:spPr bwMode="auto">
              <a:xfrm>
                <a:off x="1063" y="534"/>
                <a:ext cx="44" cy="356"/>
              </a:xfrm>
              <a:custGeom>
                <a:avLst/>
                <a:gdLst/>
                <a:ahLst/>
                <a:cxnLst>
                  <a:cxn ang="0">
                    <a:pos x="0" y="356"/>
                  </a:cxn>
                  <a:cxn ang="0">
                    <a:pos x="44" y="312"/>
                  </a:cxn>
                  <a:cxn ang="0">
                    <a:pos x="44" y="0"/>
                  </a:cxn>
                  <a:cxn ang="0">
                    <a:pos x="0" y="41"/>
                  </a:cxn>
                  <a:cxn ang="0">
                    <a:pos x="0" y="356"/>
                  </a:cxn>
                </a:cxnLst>
                <a:rect l="0" t="0" r="r" b="b"/>
                <a:pathLst>
                  <a:path w="44" h="356">
                    <a:moveTo>
                      <a:pt x="0" y="356"/>
                    </a:moveTo>
                    <a:lnTo>
                      <a:pt x="44" y="312"/>
                    </a:lnTo>
                    <a:lnTo>
                      <a:pt x="44" y="0"/>
                    </a:lnTo>
                    <a:lnTo>
                      <a:pt x="0" y="41"/>
                    </a:lnTo>
                    <a:lnTo>
                      <a:pt x="0" y="356"/>
                    </a:lnTo>
                    <a:close/>
                  </a:path>
                </a:pathLst>
              </a:custGeom>
              <a:solidFill>
                <a:srgbClr val="005A80"/>
              </a:solidFill>
              <a:ln w="9525">
                <a:noFill/>
                <a:round/>
                <a:headEnd/>
                <a:tailEnd/>
              </a:ln>
            </p:spPr>
            <p:txBody>
              <a:bodyPr/>
              <a:lstStyle/>
              <a:p>
                <a:pPr>
                  <a:defRPr/>
                </a:pPr>
                <a:endParaRPr lang="en-US"/>
              </a:p>
            </p:txBody>
          </p:sp>
          <p:sp>
            <p:nvSpPr>
              <p:cNvPr id="850011" name="Freeform 91"/>
              <p:cNvSpPr>
                <a:spLocks/>
              </p:cNvSpPr>
              <p:nvPr/>
            </p:nvSpPr>
            <p:spPr bwMode="auto">
              <a:xfrm>
                <a:off x="1063" y="534"/>
                <a:ext cx="44" cy="356"/>
              </a:xfrm>
              <a:custGeom>
                <a:avLst/>
                <a:gdLst/>
                <a:ahLst/>
                <a:cxnLst>
                  <a:cxn ang="0">
                    <a:pos x="0" y="356"/>
                  </a:cxn>
                  <a:cxn ang="0">
                    <a:pos x="44" y="312"/>
                  </a:cxn>
                  <a:cxn ang="0">
                    <a:pos x="44" y="0"/>
                  </a:cxn>
                  <a:cxn ang="0">
                    <a:pos x="0" y="41"/>
                  </a:cxn>
                  <a:cxn ang="0">
                    <a:pos x="0" y="356"/>
                  </a:cxn>
                </a:cxnLst>
                <a:rect l="0" t="0" r="r" b="b"/>
                <a:pathLst>
                  <a:path w="44" h="356">
                    <a:moveTo>
                      <a:pt x="0" y="356"/>
                    </a:moveTo>
                    <a:lnTo>
                      <a:pt x="44" y="312"/>
                    </a:lnTo>
                    <a:lnTo>
                      <a:pt x="44" y="0"/>
                    </a:lnTo>
                    <a:lnTo>
                      <a:pt x="0" y="41"/>
                    </a:lnTo>
                    <a:lnTo>
                      <a:pt x="0" y="356"/>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50012" name="Freeform 92"/>
              <p:cNvSpPr>
                <a:spLocks/>
              </p:cNvSpPr>
              <p:nvPr/>
            </p:nvSpPr>
            <p:spPr bwMode="auto">
              <a:xfrm>
                <a:off x="582" y="969"/>
                <a:ext cx="499" cy="79"/>
              </a:xfrm>
              <a:custGeom>
                <a:avLst/>
                <a:gdLst/>
                <a:ahLst/>
                <a:cxnLst>
                  <a:cxn ang="0">
                    <a:pos x="0" y="79"/>
                  </a:cxn>
                  <a:cxn ang="0">
                    <a:pos x="64" y="0"/>
                  </a:cxn>
                  <a:cxn ang="0">
                    <a:pos x="500" y="0"/>
                  </a:cxn>
                  <a:cxn ang="0">
                    <a:pos x="437" y="79"/>
                  </a:cxn>
                  <a:cxn ang="0">
                    <a:pos x="0" y="79"/>
                  </a:cxn>
                </a:cxnLst>
                <a:rect l="0" t="0" r="r" b="b"/>
                <a:pathLst>
                  <a:path w="500" h="79">
                    <a:moveTo>
                      <a:pt x="0" y="79"/>
                    </a:moveTo>
                    <a:lnTo>
                      <a:pt x="64" y="0"/>
                    </a:lnTo>
                    <a:lnTo>
                      <a:pt x="500" y="0"/>
                    </a:lnTo>
                    <a:lnTo>
                      <a:pt x="437" y="79"/>
                    </a:lnTo>
                    <a:lnTo>
                      <a:pt x="0" y="79"/>
                    </a:lnTo>
                    <a:close/>
                  </a:path>
                </a:pathLst>
              </a:custGeom>
              <a:solidFill>
                <a:srgbClr val="00B4FF"/>
              </a:solidFill>
              <a:ln w="9525">
                <a:noFill/>
                <a:round/>
                <a:headEnd/>
                <a:tailEnd/>
              </a:ln>
            </p:spPr>
            <p:txBody>
              <a:bodyPr/>
              <a:lstStyle/>
              <a:p>
                <a:pPr>
                  <a:defRPr/>
                </a:pPr>
                <a:endParaRPr lang="en-US"/>
              </a:p>
            </p:txBody>
          </p:sp>
          <p:sp>
            <p:nvSpPr>
              <p:cNvPr id="850013" name="Freeform 93"/>
              <p:cNvSpPr>
                <a:spLocks/>
              </p:cNvSpPr>
              <p:nvPr/>
            </p:nvSpPr>
            <p:spPr bwMode="auto">
              <a:xfrm>
                <a:off x="582" y="969"/>
                <a:ext cx="499" cy="79"/>
              </a:xfrm>
              <a:custGeom>
                <a:avLst/>
                <a:gdLst/>
                <a:ahLst/>
                <a:cxnLst>
                  <a:cxn ang="0">
                    <a:pos x="0" y="79"/>
                  </a:cxn>
                  <a:cxn ang="0">
                    <a:pos x="64" y="0"/>
                  </a:cxn>
                  <a:cxn ang="0">
                    <a:pos x="500" y="0"/>
                  </a:cxn>
                  <a:cxn ang="0">
                    <a:pos x="437" y="79"/>
                  </a:cxn>
                  <a:cxn ang="0">
                    <a:pos x="0" y="79"/>
                  </a:cxn>
                </a:cxnLst>
                <a:rect l="0" t="0" r="r" b="b"/>
                <a:pathLst>
                  <a:path w="500" h="79">
                    <a:moveTo>
                      <a:pt x="0" y="79"/>
                    </a:moveTo>
                    <a:lnTo>
                      <a:pt x="64" y="0"/>
                    </a:lnTo>
                    <a:lnTo>
                      <a:pt x="500" y="0"/>
                    </a:lnTo>
                    <a:lnTo>
                      <a:pt x="437" y="79"/>
                    </a:lnTo>
                    <a:lnTo>
                      <a:pt x="0" y="79"/>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50014" name="Freeform 94"/>
              <p:cNvSpPr>
                <a:spLocks/>
              </p:cNvSpPr>
              <p:nvPr/>
            </p:nvSpPr>
            <p:spPr bwMode="auto">
              <a:xfrm>
                <a:off x="1019" y="969"/>
                <a:ext cx="63" cy="95"/>
              </a:xfrm>
              <a:custGeom>
                <a:avLst/>
                <a:gdLst/>
                <a:ahLst/>
                <a:cxnLst>
                  <a:cxn ang="0">
                    <a:pos x="0" y="95"/>
                  </a:cxn>
                  <a:cxn ang="0">
                    <a:pos x="63" y="29"/>
                  </a:cxn>
                  <a:cxn ang="0">
                    <a:pos x="63" y="0"/>
                  </a:cxn>
                  <a:cxn ang="0">
                    <a:pos x="0" y="79"/>
                  </a:cxn>
                  <a:cxn ang="0">
                    <a:pos x="0" y="95"/>
                  </a:cxn>
                </a:cxnLst>
                <a:rect l="0" t="0" r="r" b="b"/>
                <a:pathLst>
                  <a:path w="63" h="95">
                    <a:moveTo>
                      <a:pt x="0" y="95"/>
                    </a:moveTo>
                    <a:lnTo>
                      <a:pt x="63" y="29"/>
                    </a:lnTo>
                    <a:lnTo>
                      <a:pt x="63" y="0"/>
                    </a:lnTo>
                    <a:lnTo>
                      <a:pt x="0" y="79"/>
                    </a:lnTo>
                    <a:lnTo>
                      <a:pt x="0" y="95"/>
                    </a:lnTo>
                    <a:close/>
                  </a:path>
                </a:pathLst>
              </a:custGeom>
              <a:solidFill>
                <a:srgbClr val="005A80"/>
              </a:solidFill>
              <a:ln w="9525">
                <a:noFill/>
                <a:round/>
                <a:headEnd/>
                <a:tailEnd/>
              </a:ln>
            </p:spPr>
            <p:txBody>
              <a:bodyPr/>
              <a:lstStyle/>
              <a:p>
                <a:pPr>
                  <a:defRPr/>
                </a:pPr>
                <a:endParaRPr lang="en-US"/>
              </a:p>
            </p:txBody>
          </p:sp>
          <p:sp>
            <p:nvSpPr>
              <p:cNvPr id="850015" name="Freeform 95"/>
              <p:cNvSpPr>
                <a:spLocks/>
              </p:cNvSpPr>
              <p:nvPr/>
            </p:nvSpPr>
            <p:spPr bwMode="auto">
              <a:xfrm>
                <a:off x="1019" y="969"/>
                <a:ext cx="63" cy="95"/>
              </a:xfrm>
              <a:custGeom>
                <a:avLst/>
                <a:gdLst/>
                <a:ahLst/>
                <a:cxnLst>
                  <a:cxn ang="0">
                    <a:pos x="0" y="95"/>
                  </a:cxn>
                  <a:cxn ang="0">
                    <a:pos x="63" y="29"/>
                  </a:cxn>
                  <a:cxn ang="0">
                    <a:pos x="63" y="0"/>
                  </a:cxn>
                  <a:cxn ang="0">
                    <a:pos x="0" y="79"/>
                  </a:cxn>
                  <a:cxn ang="0">
                    <a:pos x="0" y="95"/>
                  </a:cxn>
                </a:cxnLst>
                <a:rect l="0" t="0" r="r" b="b"/>
                <a:pathLst>
                  <a:path w="63" h="95">
                    <a:moveTo>
                      <a:pt x="0" y="95"/>
                    </a:moveTo>
                    <a:lnTo>
                      <a:pt x="63" y="29"/>
                    </a:lnTo>
                    <a:lnTo>
                      <a:pt x="63" y="0"/>
                    </a:lnTo>
                    <a:lnTo>
                      <a:pt x="0" y="79"/>
                    </a:lnTo>
                    <a:lnTo>
                      <a:pt x="0" y="95"/>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50016" name="Rectangle 96"/>
              <p:cNvSpPr>
                <a:spLocks noChangeArrowheads="1"/>
              </p:cNvSpPr>
              <p:nvPr/>
            </p:nvSpPr>
            <p:spPr bwMode="auto">
              <a:xfrm>
                <a:off x="582" y="1049"/>
                <a:ext cx="437" cy="15"/>
              </a:xfrm>
              <a:prstGeom prst="rect">
                <a:avLst/>
              </a:prstGeom>
              <a:solidFill>
                <a:srgbClr val="0096D5"/>
              </a:solidFill>
              <a:ln w="9525">
                <a:noFill/>
                <a:miter lim="800000"/>
                <a:headEnd/>
                <a:tailEnd/>
              </a:ln>
            </p:spPr>
            <p:txBody>
              <a:bodyPr/>
              <a:lstStyle/>
              <a:p>
                <a:pPr>
                  <a:defRPr/>
                </a:pPr>
                <a:endParaRPr lang="en-US"/>
              </a:p>
            </p:txBody>
          </p:sp>
          <p:sp>
            <p:nvSpPr>
              <p:cNvPr id="850017" name="Rectangle 97"/>
              <p:cNvSpPr>
                <a:spLocks noChangeArrowheads="1"/>
              </p:cNvSpPr>
              <p:nvPr/>
            </p:nvSpPr>
            <p:spPr bwMode="auto">
              <a:xfrm>
                <a:off x="584" y="1049"/>
                <a:ext cx="434" cy="14"/>
              </a:xfrm>
              <a:prstGeom prst="rect">
                <a:avLst/>
              </a:prstGeom>
              <a:solidFill>
                <a:srgbClr val="0096D5"/>
              </a:solidFill>
              <a:ln w="4763">
                <a:solidFill>
                  <a:srgbClr val="AAE6FF"/>
                </a:solidFill>
                <a:miter lim="800000"/>
                <a:headEnd/>
                <a:tailEnd/>
              </a:ln>
            </p:spPr>
            <p:txBody>
              <a:bodyPr/>
              <a:lstStyle/>
              <a:p>
                <a:pPr>
                  <a:defRPr/>
                </a:pPr>
                <a:endParaRPr lang="en-US"/>
              </a:p>
            </p:txBody>
          </p:sp>
          <p:sp>
            <p:nvSpPr>
              <p:cNvPr id="850018" name="Freeform 98"/>
              <p:cNvSpPr>
                <a:spLocks/>
              </p:cNvSpPr>
              <p:nvPr/>
            </p:nvSpPr>
            <p:spPr bwMode="auto">
              <a:xfrm>
                <a:off x="1107" y="991"/>
                <a:ext cx="89" cy="47"/>
              </a:xfrm>
              <a:custGeom>
                <a:avLst/>
                <a:gdLst/>
                <a:ahLst/>
                <a:cxnLst>
                  <a:cxn ang="0">
                    <a:pos x="0" y="47"/>
                  </a:cxn>
                  <a:cxn ang="0">
                    <a:pos x="32" y="0"/>
                  </a:cxn>
                  <a:cxn ang="0">
                    <a:pos x="89" y="0"/>
                  </a:cxn>
                  <a:cxn ang="0">
                    <a:pos x="57" y="47"/>
                  </a:cxn>
                  <a:cxn ang="0">
                    <a:pos x="0" y="47"/>
                  </a:cxn>
                </a:cxnLst>
                <a:rect l="0" t="0" r="r" b="b"/>
                <a:pathLst>
                  <a:path w="89" h="47">
                    <a:moveTo>
                      <a:pt x="0" y="47"/>
                    </a:moveTo>
                    <a:lnTo>
                      <a:pt x="32" y="0"/>
                    </a:lnTo>
                    <a:lnTo>
                      <a:pt x="89" y="0"/>
                    </a:lnTo>
                    <a:lnTo>
                      <a:pt x="57" y="47"/>
                    </a:lnTo>
                    <a:lnTo>
                      <a:pt x="0" y="47"/>
                    </a:lnTo>
                    <a:close/>
                  </a:path>
                </a:pathLst>
              </a:custGeom>
              <a:solidFill>
                <a:srgbClr val="00B4FF"/>
              </a:solidFill>
              <a:ln w="9525">
                <a:noFill/>
                <a:round/>
                <a:headEnd/>
                <a:tailEnd/>
              </a:ln>
            </p:spPr>
            <p:txBody>
              <a:bodyPr/>
              <a:lstStyle/>
              <a:p>
                <a:pPr>
                  <a:defRPr/>
                </a:pPr>
                <a:endParaRPr lang="en-US"/>
              </a:p>
            </p:txBody>
          </p:sp>
          <p:sp>
            <p:nvSpPr>
              <p:cNvPr id="850019" name="Freeform 99"/>
              <p:cNvSpPr>
                <a:spLocks/>
              </p:cNvSpPr>
              <p:nvPr/>
            </p:nvSpPr>
            <p:spPr bwMode="auto">
              <a:xfrm>
                <a:off x="1107" y="991"/>
                <a:ext cx="89" cy="47"/>
              </a:xfrm>
              <a:custGeom>
                <a:avLst/>
                <a:gdLst/>
                <a:ahLst/>
                <a:cxnLst>
                  <a:cxn ang="0">
                    <a:pos x="0" y="47"/>
                  </a:cxn>
                  <a:cxn ang="0">
                    <a:pos x="32" y="0"/>
                  </a:cxn>
                  <a:cxn ang="0">
                    <a:pos x="89" y="0"/>
                  </a:cxn>
                  <a:cxn ang="0">
                    <a:pos x="57" y="47"/>
                  </a:cxn>
                  <a:cxn ang="0">
                    <a:pos x="0" y="47"/>
                  </a:cxn>
                </a:cxnLst>
                <a:rect l="0" t="0" r="r" b="b"/>
                <a:pathLst>
                  <a:path w="89" h="47">
                    <a:moveTo>
                      <a:pt x="0" y="47"/>
                    </a:moveTo>
                    <a:lnTo>
                      <a:pt x="32" y="0"/>
                    </a:lnTo>
                    <a:lnTo>
                      <a:pt x="89" y="0"/>
                    </a:lnTo>
                    <a:lnTo>
                      <a:pt x="57" y="47"/>
                    </a:lnTo>
                    <a:lnTo>
                      <a:pt x="0" y="47"/>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50020" name="Freeform 100"/>
              <p:cNvSpPr>
                <a:spLocks/>
              </p:cNvSpPr>
              <p:nvPr/>
            </p:nvSpPr>
            <p:spPr bwMode="auto">
              <a:xfrm>
                <a:off x="1164" y="991"/>
                <a:ext cx="32" cy="63"/>
              </a:xfrm>
              <a:custGeom>
                <a:avLst/>
                <a:gdLst/>
                <a:ahLst/>
                <a:cxnLst>
                  <a:cxn ang="0">
                    <a:pos x="0" y="63"/>
                  </a:cxn>
                  <a:cxn ang="0">
                    <a:pos x="32" y="29"/>
                  </a:cxn>
                  <a:cxn ang="0">
                    <a:pos x="32" y="0"/>
                  </a:cxn>
                  <a:cxn ang="0">
                    <a:pos x="0" y="47"/>
                  </a:cxn>
                  <a:cxn ang="0">
                    <a:pos x="0" y="63"/>
                  </a:cxn>
                </a:cxnLst>
                <a:rect l="0" t="0" r="r" b="b"/>
                <a:pathLst>
                  <a:path w="32" h="63">
                    <a:moveTo>
                      <a:pt x="0" y="63"/>
                    </a:moveTo>
                    <a:lnTo>
                      <a:pt x="32" y="29"/>
                    </a:lnTo>
                    <a:lnTo>
                      <a:pt x="32" y="0"/>
                    </a:lnTo>
                    <a:lnTo>
                      <a:pt x="0" y="47"/>
                    </a:lnTo>
                    <a:lnTo>
                      <a:pt x="0" y="63"/>
                    </a:lnTo>
                    <a:close/>
                  </a:path>
                </a:pathLst>
              </a:custGeom>
              <a:solidFill>
                <a:srgbClr val="005A80"/>
              </a:solidFill>
              <a:ln w="9525">
                <a:noFill/>
                <a:round/>
                <a:headEnd/>
                <a:tailEnd/>
              </a:ln>
            </p:spPr>
            <p:txBody>
              <a:bodyPr/>
              <a:lstStyle/>
              <a:p>
                <a:pPr>
                  <a:defRPr/>
                </a:pPr>
                <a:endParaRPr lang="en-US"/>
              </a:p>
            </p:txBody>
          </p:sp>
          <p:sp>
            <p:nvSpPr>
              <p:cNvPr id="850021" name="Freeform 101"/>
              <p:cNvSpPr>
                <a:spLocks/>
              </p:cNvSpPr>
              <p:nvPr/>
            </p:nvSpPr>
            <p:spPr bwMode="auto">
              <a:xfrm>
                <a:off x="1164" y="991"/>
                <a:ext cx="32" cy="63"/>
              </a:xfrm>
              <a:custGeom>
                <a:avLst/>
                <a:gdLst/>
                <a:ahLst/>
                <a:cxnLst>
                  <a:cxn ang="0">
                    <a:pos x="0" y="63"/>
                  </a:cxn>
                  <a:cxn ang="0">
                    <a:pos x="32" y="29"/>
                  </a:cxn>
                  <a:cxn ang="0">
                    <a:pos x="32" y="0"/>
                  </a:cxn>
                  <a:cxn ang="0">
                    <a:pos x="0" y="47"/>
                  </a:cxn>
                  <a:cxn ang="0">
                    <a:pos x="0" y="63"/>
                  </a:cxn>
                </a:cxnLst>
                <a:rect l="0" t="0" r="r" b="b"/>
                <a:pathLst>
                  <a:path w="32" h="63">
                    <a:moveTo>
                      <a:pt x="0" y="63"/>
                    </a:moveTo>
                    <a:lnTo>
                      <a:pt x="32" y="29"/>
                    </a:lnTo>
                    <a:lnTo>
                      <a:pt x="32" y="0"/>
                    </a:lnTo>
                    <a:lnTo>
                      <a:pt x="0" y="47"/>
                    </a:lnTo>
                    <a:lnTo>
                      <a:pt x="0" y="63"/>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50022" name="Rectangle 102"/>
              <p:cNvSpPr>
                <a:spLocks noChangeArrowheads="1"/>
              </p:cNvSpPr>
              <p:nvPr/>
            </p:nvSpPr>
            <p:spPr bwMode="auto">
              <a:xfrm>
                <a:off x="1107" y="1038"/>
                <a:ext cx="57" cy="15"/>
              </a:xfrm>
              <a:prstGeom prst="rect">
                <a:avLst/>
              </a:prstGeom>
              <a:solidFill>
                <a:srgbClr val="0096D5"/>
              </a:solidFill>
              <a:ln w="9525">
                <a:noFill/>
                <a:miter lim="800000"/>
                <a:headEnd/>
                <a:tailEnd/>
              </a:ln>
            </p:spPr>
            <p:txBody>
              <a:bodyPr/>
              <a:lstStyle/>
              <a:p>
                <a:pPr>
                  <a:defRPr/>
                </a:pPr>
                <a:endParaRPr lang="en-US"/>
              </a:p>
            </p:txBody>
          </p:sp>
          <p:sp>
            <p:nvSpPr>
              <p:cNvPr id="850023" name="Rectangle 103"/>
              <p:cNvSpPr>
                <a:spLocks noChangeArrowheads="1"/>
              </p:cNvSpPr>
              <p:nvPr/>
            </p:nvSpPr>
            <p:spPr bwMode="auto">
              <a:xfrm>
                <a:off x="1107" y="1040"/>
                <a:ext cx="55" cy="14"/>
              </a:xfrm>
              <a:prstGeom prst="rect">
                <a:avLst/>
              </a:prstGeom>
              <a:solidFill>
                <a:srgbClr val="0096D5"/>
              </a:solidFill>
              <a:ln w="4763">
                <a:solidFill>
                  <a:srgbClr val="AAE6FF"/>
                </a:solidFill>
                <a:miter lim="800000"/>
                <a:headEnd/>
                <a:tailEnd/>
              </a:ln>
            </p:spPr>
            <p:txBody>
              <a:bodyPr/>
              <a:lstStyle/>
              <a:p>
                <a:pPr>
                  <a:defRPr/>
                </a:pPr>
                <a:endParaRPr lang="en-US"/>
              </a:p>
            </p:txBody>
          </p:sp>
        </p:grpSp>
      </p:grpSp>
      <p:grpSp>
        <p:nvGrpSpPr>
          <p:cNvPr id="7" name="Group 104"/>
          <p:cNvGrpSpPr>
            <a:grpSpLocks/>
          </p:cNvGrpSpPr>
          <p:nvPr/>
        </p:nvGrpSpPr>
        <p:grpSpPr bwMode="auto">
          <a:xfrm>
            <a:off x="6629400" y="4876801"/>
            <a:ext cx="2286000" cy="1925638"/>
            <a:chOff x="4176" y="2928"/>
            <a:chExt cx="1440" cy="1213"/>
          </a:xfrm>
        </p:grpSpPr>
        <p:sp>
          <p:nvSpPr>
            <p:cNvPr id="38926" name="Text Box 105"/>
            <p:cNvSpPr txBox="1">
              <a:spLocks noChangeArrowheads="1"/>
            </p:cNvSpPr>
            <p:nvPr/>
          </p:nvSpPr>
          <p:spPr bwMode="auto">
            <a:xfrm>
              <a:off x="4464" y="2928"/>
              <a:ext cx="1152" cy="485"/>
            </a:xfrm>
            <a:prstGeom prst="rect">
              <a:avLst/>
            </a:prstGeom>
            <a:solidFill>
              <a:srgbClr val="CCFF66"/>
            </a:solidFill>
            <a:ln w="25400" cap="sq">
              <a:solidFill>
                <a:srgbClr val="008000"/>
              </a:solidFill>
              <a:miter lim="800000"/>
              <a:headEnd type="none" w="sm" len="sm"/>
              <a:tailEnd type="none" w="sm" len="sm"/>
            </a:ln>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r>
                <a:rPr lang="en-US" sz="2200" b="1">
                  <a:solidFill>
                    <a:srgbClr val="000000"/>
                  </a:solidFill>
                  <a:effectLst/>
                  <a:latin typeface="Arial" pitchFamily="34" charset="0"/>
                </a:rPr>
                <a:t>SPI &amp; IPSec Packet</a:t>
              </a:r>
              <a:endParaRPr lang="en-US" sz="2200" b="1">
                <a:solidFill>
                  <a:srgbClr val="000000"/>
                </a:solidFill>
                <a:effectLst/>
              </a:endParaRPr>
            </a:p>
          </p:txBody>
        </p:sp>
        <p:sp>
          <p:nvSpPr>
            <p:cNvPr id="850026" name="Line 106"/>
            <p:cNvSpPr>
              <a:spLocks noChangeShapeType="1"/>
            </p:cNvSpPr>
            <p:nvPr/>
          </p:nvSpPr>
          <p:spPr bwMode="auto">
            <a:xfrm>
              <a:off x="4896" y="3360"/>
              <a:ext cx="0" cy="432"/>
            </a:xfrm>
            <a:prstGeom prst="line">
              <a:avLst/>
            </a:prstGeom>
            <a:noFill/>
            <a:ln w="38100" cap="sq">
              <a:solidFill>
                <a:schemeClr val="tx1"/>
              </a:solidFill>
              <a:round/>
              <a:headEnd type="none" w="sm" len="sm"/>
              <a:tailEnd type="triangle" w="sm" len="sm"/>
            </a:ln>
            <a:effectLst/>
          </p:spPr>
          <p:txBody>
            <a:bodyPr wrap="none"/>
            <a:lstStyle/>
            <a:p>
              <a:pPr>
                <a:defRPr/>
              </a:pPr>
              <a:endParaRPr lang="en-US"/>
            </a:p>
          </p:txBody>
        </p:sp>
        <p:sp>
          <p:nvSpPr>
            <p:cNvPr id="38928" name="Text Box 107"/>
            <p:cNvSpPr txBox="1">
              <a:spLocks noChangeArrowheads="1"/>
            </p:cNvSpPr>
            <p:nvPr/>
          </p:nvSpPr>
          <p:spPr bwMode="auto">
            <a:xfrm>
              <a:off x="4464" y="3840"/>
              <a:ext cx="917"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sz="2500" i="1" smtClean="0">
                  <a:latin typeface="Arial" pitchFamily="34" charset="0"/>
                </a:rPr>
                <a:t>Gửi tới</a:t>
              </a:r>
              <a:r>
                <a:rPr lang="en-US" sz="2500" i="1" smtClean="0">
                  <a:effectLst/>
                  <a:latin typeface="Arial" pitchFamily="34" charset="0"/>
                </a:rPr>
                <a:t> </a:t>
              </a:r>
              <a:r>
                <a:rPr lang="en-US" sz="2500" i="1">
                  <a:effectLst/>
                  <a:latin typeface="Arial" pitchFamily="34" charset="0"/>
                </a:rPr>
                <a:t>B</a:t>
              </a:r>
            </a:p>
          </p:txBody>
        </p:sp>
        <p:pic>
          <p:nvPicPr>
            <p:cNvPr id="38929" name="Picture 108" descr="bd0491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6" y="3888"/>
              <a:ext cx="3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50029" name="Line 109"/>
          <p:cNvSpPr>
            <a:spLocks noChangeShapeType="1"/>
          </p:cNvSpPr>
          <p:nvPr/>
        </p:nvSpPr>
        <p:spPr bwMode="auto">
          <a:xfrm>
            <a:off x="4191000" y="3581400"/>
            <a:ext cx="914400" cy="0"/>
          </a:xfrm>
          <a:prstGeom prst="line">
            <a:avLst/>
          </a:prstGeom>
          <a:noFill/>
          <a:ln w="38100" cap="sq">
            <a:solidFill>
              <a:schemeClr val="tx1"/>
            </a:solidFill>
            <a:round/>
            <a:headEnd type="none" w="sm" len="sm"/>
            <a:tailEnd type="triangle" w="sm" len="sm"/>
          </a:ln>
          <a:effectLst/>
        </p:spPr>
        <p:txBody>
          <a:bodyPr wrap="none"/>
          <a:lstStyle/>
          <a:p>
            <a:pPr>
              <a:defRPr/>
            </a:pPr>
            <a:endParaRPr lang="en-US"/>
          </a:p>
        </p:txBody>
      </p:sp>
      <p:sp>
        <p:nvSpPr>
          <p:cNvPr id="850030" name="Text Box 110"/>
          <p:cNvSpPr txBox="1">
            <a:spLocks noChangeArrowheads="1"/>
          </p:cNvSpPr>
          <p:nvPr/>
        </p:nvSpPr>
        <p:spPr bwMode="auto">
          <a:xfrm>
            <a:off x="3581400" y="5334000"/>
            <a:ext cx="2225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sz="2400" i="1" smtClean="0">
                <a:effectLst/>
                <a:latin typeface="Arial" pitchFamily="34" charset="0"/>
              </a:rPr>
              <a:t>Xác định SA và SPI của nó</a:t>
            </a:r>
            <a:endParaRPr lang="en-US" sz="2400" i="1">
              <a:effectLst/>
              <a:latin typeface="Arial" pitchFamily="34" charset="0"/>
            </a:endParaRPr>
          </a:p>
        </p:txBody>
      </p:sp>
      <p:sp>
        <p:nvSpPr>
          <p:cNvPr id="850031" name="Text Box 111"/>
          <p:cNvSpPr txBox="1">
            <a:spLocks noChangeArrowheads="1"/>
          </p:cNvSpPr>
          <p:nvPr/>
        </p:nvSpPr>
        <p:spPr bwMode="auto">
          <a:xfrm>
            <a:off x="6461125" y="4191000"/>
            <a:ext cx="17988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sz="2400" i="1" smtClean="0">
                <a:effectLst/>
                <a:latin typeface="Arial" pitchFamily="34" charset="0"/>
              </a:rPr>
              <a:t>Xử lý IPSec</a:t>
            </a:r>
            <a:endParaRPr lang="en-US" sz="2400" i="1">
              <a:effectLst/>
              <a:latin typeface="Arial" pitchFamily="34" charset="0"/>
            </a:endParaRPr>
          </a:p>
        </p:txBody>
      </p:sp>
      <p:sp>
        <p:nvSpPr>
          <p:cNvPr id="38925" name="Rectangle 112"/>
          <p:cNvSpPr>
            <a:spLocks noGrp="1" noChangeArrowheads="1"/>
          </p:cNvSpPr>
          <p:nvPr>
            <p:ph type="title" idx="4294967295"/>
          </p:nvPr>
        </p:nvSpPr>
        <p:spPr>
          <a:xfrm>
            <a:off x="1143000" y="0"/>
            <a:ext cx="7772400" cy="1143000"/>
          </a:xfrm>
        </p:spPr>
        <p:txBody>
          <a:bodyPr>
            <a:normAutofit/>
          </a:bodyPr>
          <a:lstStyle/>
          <a:p>
            <a:r>
              <a:rPr lang="en-US" sz="4000" b="1" smtClean="0">
                <a:solidFill>
                  <a:srgbClr val="FF0000"/>
                </a:solidFill>
                <a:latin typeface="Tahoma" pitchFamily="34" charset="0"/>
                <a:ea typeface="Tahoma" pitchFamily="34" charset="0"/>
                <a:cs typeface="Tahoma" pitchFamily="34" charset="0"/>
              </a:rPr>
              <a:t>Xử lý Outbound</a:t>
            </a:r>
          </a:p>
        </p:txBody>
      </p:sp>
    </p:spTree>
    <p:extLst>
      <p:ext uri="{BB962C8B-B14F-4D97-AF65-F5344CB8AC3E}">
        <p14:creationId xmlns:p14="http://schemas.microsoft.com/office/powerpoint/2010/main" val="65164782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24"/>
                                        </p:tgtEl>
                                        <p:attrNameLst>
                                          <p:attrName>style.visibility</p:attrName>
                                        </p:attrNameLst>
                                      </p:cBhvr>
                                      <p:to>
                                        <p:strVal val="visible"/>
                                      </p:to>
                                    </p:set>
                                    <p:anim calcmode="lin" valueType="num">
                                      <p:cBhvr additive="base">
                                        <p:cTn id="7" dur="500" fill="hold"/>
                                        <p:tgtEl>
                                          <p:spTgt spid="849924"/>
                                        </p:tgtEl>
                                        <p:attrNameLst>
                                          <p:attrName>ppt_x</p:attrName>
                                        </p:attrNameLst>
                                      </p:cBhvr>
                                      <p:tavLst>
                                        <p:tav tm="0">
                                          <p:val>
                                            <p:strVal val="0-#ppt_w/2"/>
                                          </p:val>
                                        </p:tav>
                                        <p:tav tm="100000">
                                          <p:val>
                                            <p:strVal val="#ppt_x"/>
                                          </p:val>
                                        </p:tav>
                                      </p:tavLst>
                                    </p:anim>
                                    <p:anim calcmode="lin" valueType="num">
                                      <p:cBhvr additive="base">
                                        <p:cTn id="8" dur="500" fill="hold"/>
                                        <p:tgtEl>
                                          <p:spTgt spid="8499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849923"/>
                                        </p:tgtEl>
                                        <p:attrNameLst>
                                          <p:attrName>style.visibility</p:attrName>
                                        </p:attrNameLst>
                                      </p:cBhvr>
                                      <p:to>
                                        <p:strVal val="visible"/>
                                      </p:to>
                                    </p:set>
                                    <p:animEffect transition="in" filter="wipe(left)">
                                      <p:cBhvr>
                                        <p:cTn id="13" dur="500"/>
                                        <p:tgtEl>
                                          <p:spTgt spid="8499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50030"/>
                                        </p:tgtEl>
                                        <p:attrNameLst>
                                          <p:attrName>style.visibility</p:attrName>
                                        </p:attrNameLst>
                                      </p:cBhvr>
                                      <p:to>
                                        <p:strVal val="visible"/>
                                      </p:to>
                                    </p:set>
                                    <p:anim calcmode="lin" valueType="num">
                                      <p:cBhvr additive="base">
                                        <p:cTn id="18" dur="500" fill="hold"/>
                                        <p:tgtEl>
                                          <p:spTgt spid="850030"/>
                                        </p:tgtEl>
                                        <p:attrNameLst>
                                          <p:attrName>ppt_x</p:attrName>
                                        </p:attrNameLst>
                                      </p:cBhvr>
                                      <p:tavLst>
                                        <p:tav tm="0">
                                          <p:val>
                                            <p:strVal val="0-#ppt_w/2"/>
                                          </p:val>
                                        </p:tav>
                                        <p:tav tm="100000">
                                          <p:val>
                                            <p:strVal val="#ppt_x"/>
                                          </p:val>
                                        </p:tav>
                                      </p:tavLst>
                                    </p:anim>
                                    <p:anim calcmode="lin" valueType="num">
                                      <p:cBhvr additive="base">
                                        <p:cTn id="19" dur="500" fill="hold"/>
                                        <p:tgtEl>
                                          <p:spTgt spid="850030"/>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850029"/>
                                        </p:tgtEl>
                                        <p:attrNameLst>
                                          <p:attrName>style.visibility</p:attrName>
                                        </p:attrNameLst>
                                      </p:cBhvr>
                                      <p:to>
                                        <p:strVal val="visible"/>
                                      </p:to>
                                    </p:set>
                                    <p:animEffect transition="in" filter="wipe(left)">
                                      <p:cBhvr>
                                        <p:cTn id="23" dur="500"/>
                                        <p:tgtEl>
                                          <p:spTgt spid="850029"/>
                                        </p:tgtEl>
                                      </p:cBhvr>
                                    </p:animEffect>
                                  </p:childTnLst>
                                </p:cTn>
                              </p:par>
                            </p:childTnLst>
                          </p:cTn>
                        </p:par>
                        <p:par>
                          <p:cTn id="24" fill="hold" nodeType="afterGroup">
                            <p:stCondLst>
                              <p:cond delay="1000"/>
                            </p:stCondLst>
                            <p:childTnLst>
                              <p:par>
                                <p:cTn id="25" presetID="22" presetClass="entr" presetSubtype="8" fill="hold" nodeType="afterEffect">
                                  <p:stCondLst>
                                    <p:cond delay="0"/>
                                  </p:stCondLst>
                                  <p:childTnLst>
                                    <p:set>
                                      <p:cBhvr>
                                        <p:cTn id="26" dur="1" fill="hold">
                                          <p:stCondLst>
                                            <p:cond delay="0"/>
                                          </p:stCondLst>
                                        </p:cTn>
                                        <p:tgtEl>
                                          <p:spTgt spid="849922"/>
                                        </p:tgtEl>
                                        <p:attrNameLst>
                                          <p:attrName>style.visibility</p:attrName>
                                        </p:attrNameLst>
                                      </p:cBhvr>
                                      <p:to>
                                        <p:strVal val="visible"/>
                                      </p:to>
                                    </p:set>
                                    <p:animEffect transition="in" filter="wipe(left)">
                                      <p:cBhvr>
                                        <p:cTn id="27" dur="500"/>
                                        <p:tgtEl>
                                          <p:spTgt spid="849922"/>
                                        </p:tgtEl>
                                      </p:cBhvr>
                                    </p:animEffect>
                                  </p:childTnLst>
                                </p:cTn>
                              </p:par>
                            </p:childTnLst>
                          </p:cTn>
                        </p:par>
                        <p:par>
                          <p:cTn id="28" fill="hold" nodeType="afterGroup">
                            <p:stCondLst>
                              <p:cond delay="1500"/>
                            </p:stCondLst>
                            <p:childTnLst>
                              <p:par>
                                <p:cTn id="29" presetID="2" presetClass="entr" presetSubtype="2"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50031"/>
                                        </p:tgtEl>
                                        <p:attrNameLst>
                                          <p:attrName>style.visibility</p:attrName>
                                        </p:attrNameLst>
                                      </p:cBhvr>
                                      <p:to>
                                        <p:strVal val="visible"/>
                                      </p:to>
                                    </p:set>
                                    <p:anim calcmode="lin" valueType="num">
                                      <p:cBhvr additive="base">
                                        <p:cTn id="37" dur="500" fill="hold"/>
                                        <p:tgtEl>
                                          <p:spTgt spid="850031"/>
                                        </p:tgtEl>
                                        <p:attrNameLst>
                                          <p:attrName>ppt_x</p:attrName>
                                        </p:attrNameLst>
                                      </p:cBhvr>
                                      <p:tavLst>
                                        <p:tav tm="0">
                                          <p:val>
                                            <p:strVal val="0-#ppt_w/2"/>
                                          </p:val>
                                        </p:tav>
                                        <p:tav tm="100000">
                                          <p:val>
                                            <p:strVal val="#ppt_x"/>
                                          </p:val>
                                        </p:tav>
                                      </p:tavLst>
                                    </p:anim>
                                    <p:anim calcmode="lin" valueType="num">
                                      <p:cBhvr additive="base">
                                        <p:cTn id="38" dur="500" fill="hold"/>
                                        <p:tgtEl>
                                          <p:spTgt spid="850031"/>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2" presetClass="entr" presetSubtype="1" fill="hold" nodeType="afterEffect">
                                  <p:stCondLst>
                                    <p:cond delay="0"/>
                                  </p:stCondLst>
                                  <p:childTnLst>
                                    <p:set>
                                      <p:cBhvr>
                                        <p:cTn id="41" dur="1" fill="hold">
                                          <p:stCondLst>
                                            <p:cond delay="0"/>
                                          </p:stCondLst>
                                        </p:cTn>
                                        <p:tgtEl>
                                          <p:spTgt spid="849959"/>
                                        </p:tgtEl>
                                        <p:attrNameLst>
                                          <p:attrName>style.visibility</p:attrName>
                                        </p:attrNameLst>
                                      </p:cBhvr>
                                      <p:to>
                                        <p:strVal val="visible"/>
                                      </p:to>
                                    </p:set>
                                    <p:animEffect transition="in" filter="wipe(up)">
                                      <p:cBhvr>
                                        <p:cTn id="42" dur="500"/>
                                        <p:tgtEl>
                                          <p:spTgt spid="849959"/>
                                        </p:tgtEl>
                                      </p:cBhvr>
                                    </p:animEffect>
                                  </p:childTnLst>
                                </p:cTn>
                              </p:par>
                            </p:childTnLst>
                          </p:cTn>
                        </p:par>
                        <p:par>
                          <p:cTn id="43" fill="hold" nodeType="afterGroup">
                            <p:stCondLst>
                              <p:cond delay="1000"/>
                            </p:stCondLst>
                            <p:childTnLst>
                              <p:par>
                                <p:cTn id="44" presetID="2" presetClass="entr" presetSubtype="4"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ppt_x"/>
                                          </p:val>
                                        </p:tav>
                                        <p:tav tm="100000">
                                          <p:val>
                                            <p:strVal val="#ppt_x"/>
                                          </p:val>
                                        </p:tav>
                                      </p:tavLst>
                                    </p:anim>
                                    <p:anim calcmode="lin" valueType="num">
                                      <p:cBhvr additive="base">
                                        <p:cTn id="4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4" grpId="0" autoUpdateAnimBg="0"/>
      <p:bldP spid="850030" grpId="0" autoUpdateAnimBg="0"/>
      <p:bldP spid="850031"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Line 2"/>
          <p:cNvSpPr>
            <a:spLocks noChangeShapeType="1"/>
          </p:cNvSpPr>
          <p:nvPr/>
        </p:nvSpPr>
        <p:spPr bwMode="auto">
          <a:xfrm>
            <a:off x="2895600" y="3422650"/>
            <a:ext cx="609600" cy="387350"/>
          </a:xfrm>
          <a:prstGeom prst="line">
            <a:avLst/>
          </a:prstGeom>
          <a:noFill/>
          <a:ln w="38100">
            <a:solidFill>
              <a:schemeClr val="tx1"/>
            </a:solidFill>
            <a:round/>
            <a:headEnd/>
            <a:tailEnd type="triangle" w="med" len="med"/>
          </a:ln>
          <a:effectLst/>
        </p:spPr>
        <p:txBody>
          <a:bodyPr/>
          <a:lstStyle/>
          <a:p>
            <a:pPr>
              <a:defRPr/>
            </a:pPr>
            <a:endParaRPr lang="en-US"/>
          </a:p>
        </p:txBody>
      </p:sp>
      <p:sp>
        <p:nvSpPr>
          <p:cNvPr id="851971" name="Text Box 3"/>
          <p:cNvSpPr txBox="1">
            <a:spLocks noChangeArrowheads="1"/>
          </p:cNvSpPr>
          <p:nvPr/>
        </p:nvSpPr>
        <p:spPr bwMode="auto">
          <a:xfrm>
            <a:off x="1600200" y="3886200"/>
            <a:ext cx="206498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sz="2400" i="1" smtClean="0">
                <a:effectLst/>
                <a:latin typeface="Arial" pitchFamily="34" charset="0"/>
              </a:rPr>
              <a:t>Sử dụng </a:t>
            </a:r>
          </a:p>
          <a:p>
            <a:pPr eaLnBrk="1" hangingPunct="1"/>
            <a:r>
              <a:rPr lang="en-US" sz="2400" i="1" smtClean="0">
                <a:effectLst/>
                <a:latin typeface="Arial" pitchFamily="34" charset="0"/>
              </a:rPr>
              <a:t>SPI để tham</a:t>
            </a:r>
          </a:p>
          <a:p>
            <a:pPr eaLnBrk="1" hangingPunct="1"/>
            <a:r>
              <a:rPr lang="en-US" sz="2400" i="1" smtClean="0">
                <a:effectLst/>
                <a:latin typeface="Arial" pitchFamily="34" charset="0"/>
              </a:rPr>
              <a:t>chiếu tới SAD</a:t>
            </a:r>
            <a:endParaRPr lang="en-US" sz="2400" i="1">
              <a:effectLst/>
              <a:latin typeface="Arial" pitchFamily="34" charset="0"/>
            </a:endParaRPr>
          </a:p>
        </p:txBody>
      </p:sp>
      <p:grpSp>
        <p:nvGrpSpPr>
          <p:cNvPr id="2" name="Group 4"/>
          <p:cNvGrpSpPr>
            <a:grpSpLocks/>
          </p:cNvGrpSpPr>
          <p:nvPr/>
        </p:nvGrpSpPr>
        <p:grpSpPr bwMode="auto">
          <a:xfrm>
            <a:off x="3352800" y="3124200"/>
            <a:ext cx="1600200" cy="2597150"/>
            <a:chOff x="2784" y="2300"/>
            <a:chExt cx="1008" cy="1636"/>
          </a:xfrm>
        </p:grpSpPr>
        <p:sp>
          <p:nvSpPr>
            <p:cNvPr id="40031" name="Rectangle 5"/>
            <p:cNvSpPr>
              <a:spLocks noChangeArrowheads="1"/>
            </p:cNvSpPr>
            <p:nvPr/>
          </p:nvSpPr>
          <p:spPr bwMode="auto">
            <a:xfrm>
              <a:off x="2928" y="3703"/>
              <a:ext cx="7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effectLst/>
                </a:rPr>
                <a:t>…</a:t>
              </a:r>
            </a:p>
          </p:txBody>
        </p:sp>
        <p:sp>
          <p:nvSpPr>
            <p:cNvPr id="40032" name="Rectangle 6"/>
            <p:cNvSpPr>
              <a:spLocks noChangeArrowheads="1"/>
            </p:cNvSpPr>
            <p:nvPr/>
          </p:nvSpPr>
          <p:spPr bwMode="auto">
            <a:xfrm>
              <a:off x="2928" y="3471"/>
              <a:ext cx="72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40033" name="Rectangle 7"/>
            <p:cNvSpPr>
              <a:spLocks noChangeArrowheads="1"/>
            </p:cNvSpPr>
            <p:nvPr/>
          </p:nvSpPr>
          <p:spPr bwMode="auto">
            <a:xfrm>
              <a:off x="2928" y="3238"/>
              <a:ext cx="7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40034" name="Rectangle 8"/>
            <p:cNvSpPr>
              <a:spLocks noChangeArrowheads="1"/>
            </p:cNvSpPr>
            <p:nvPr/>
          </p:nvSpPr>
          <p:spPr bwMode="auto">
            <a:xfrm>
              <a:off x="2928" y="3005"/>
              <a:ext cx="7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40035" name="Rectangle 9"/>
            <p:cNvSpPr>
              <a:spLocks noChangeArrowheads="1"/>
            </p:cNvSpPr>
            <p:nvPr/>
          </p:nvSpPr>
          <p:spPr bwMode="auto">
            <a:xfrm>
              <a:off x="2928" y="2773"/>
              <a:ext cx="72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40036" name="Rectangle 10"/>
            <p:cNvSpPr>
              <a:spLocks noChangeArrowheads="1"/>
            </p:cNvSpPr>
            <p:nvPr/>
          </p:nvSpPr>
          <p:spPr bwMode="auto">
            <a:xfrm>
              <a:off x="2928" y="2540"/>
              <a:ext cx="7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851979" name="Line 11"/>
            <p:cNvSpPr>
              <a:spLocks noChangeShapeType="1"/>
            </p:cNvSpPr>
            <p:nvPr/>
          </p:nvSpPr>
          <p:spPr bwMode="auto">
            <a:xfrm>
              <a:off x="2928" y="2540"/>
              <a:ext cx="720" cy="0"/>
            </a:xfrm>
            <a:prstGeom prst="line">
              <a:avLst/>
            </a:prstGeom>
            <a:noFill/>
            <a:ln w="28575" cap="sq">
              <a:solidFill>
                <a:schemeClr val="tx1"/>
              </a:solidFill>
              <a:round/>
              <a:headEnd/>
              <a:tailEnd/>
            </a:ln>
            <a:effectLst/>
          </p:spPr>
          <p:txBody>
            <a:bodyPr/>
            <a:lstStyle/>
            <a:p>
              <a:pPr>
                <a:defRPr/>
              </a:pPr>
              <a:endParaRPr lang="en-US"/>
            </a:p>
          </p:txBody>
        </p:sp>
        <p:sp>
          <p:nvSpPr>
            <p:cNvPr id="851980" name="Line 12"/>
            <p:cNvSpPr>
              <a:spLocks noChangeShapeType="1"/>
            </p:cNvSpPr>
            <p:nvPr/>
          </p:nvSpPr>
          <p:spPr bwMode="auto">
            <a:xfrm>
              <a:off x="2928" y="2773"/>
              <a:ext cx="720" cy="0"/>
            </a:xfrm>
            <a:prstGeom prst="line">
              <a:avLst/>
            </a:prstGeom>
            <a:noFill/>
            <a:ln w="12700">
              <a:solidFill>
                <a:schemeClr val="tx1"/>
              </a:solidFill>
              <a:round/>
              <a:headEnd/>
              <a:tailEnd/>
            </a:ln>
            <a:effectLst/>
          </p:spPr>
          <p:txBody>
            <a:bodyPr/>
            <a:lstStyle/>
            <a:p>
              <a:pPr>
                <a:defRPr/>
              </a:pPr>
              <a:endParaRPr lang="en-US"/>
            </a:p>
          </p:txBody>
        </p:sp>
        <p:sp>
          <p:nvSpPr>
            <p:cNvPr id="851981" name="Line 13"/>
            <p:cNvSpPr>
              <a:spLocks noChangeShapeType="1"/>
            </p:cNvSpPr>
            <p:nvPr/>
          </p:nvSpPr>
          <p:spPr bwMode="auto">
            <a:xfrm>
              <a:off x="2928" y="3005"/>
              <a:ext cx="720" cy="0"/>
            </a:xfrm>
            <a:prstGeom prst="line">
              <a:avLst/>
            </a:prstGeom>
            <a:noFill/>
            <a:ln w="12700">
              <a:solidFill>
                <a:schemeClr val="tx1"/>
              </a:solidFill>
              <a:round/>
              <a:headEnd/>
              <a:tailEnd/>
            </a:ln>
            <a:effectLst/>
          </p:spPr>
          <p:txBody>
            <a:bodyPr/>
            <a:lstStyle/>
            <a:p>
              <a:pPr>
                <a:defRPr/>
              </a:pPr>
              <a:endParaRPr lang="en-US"/>
            </a:p>
          </p:txBody>
        </p:sp>
        <p:sp>
          <p:nvSpPr>
            <p:cNvPr id="851982" name="Line 14"/>
            <p:cNvSpPr>
              <a:spLocks noChangeShapeType="1"/>
            </p:cNvSpPr>
            <p:nvPr/>
          </p:nvSpPr>
          <p:spPr bwMode="auto">
            <a:xfrm>
              <a:off x="2928" y="3238"/>
              <a:ext cx="720" cy="0"/>
            </a:xfrm>
            <a:prstGeom prst="line">
              <a:avLst/>
            </a:prstGeom>
            <a:noFill/>
            <a:ln w="12700">
              <a:solidFill>
                <a:schemeClr val="tx1"/>
              </a:solidFill>
              <a:round/>
              <a:headEnd/>
              <a:tailEnd/>
            </a:ln>
            <a:effectLst/>
          </p:spPr>
          <p:txBody>
            <a:bodyPr/>
            <a:lstStyle/>
            <a:p>
              <a:pPr>
                <a:defRPr/>
              </a:pPr>
              <a:endParaRPr lang="en-US"/>
            </a:p>
          </p:txBody>
        </p:sp>
        <p:sp>
          <p:nvSpPr>
            <p:cNvPr id="851983" name="Line 15"/>
            <p:cNvSpPr>
              <a:spLocks noChangeShapeType="1"/>
            </p:cNvSpPr>
            <p:nvPr/>
          </p:nvSpPr>
          <p:spPr bwMode="auto">
            <a:xfrm>
              <a:off x="2928" y="3471"/>
              <a:ext cx="720" cy="0"/>
            </a:xfrm>
            <a:prstGeom prst="line">
              <a:avLst/>
            </a:prstGeom>
            <a:noFill/>
            <a:ln w="12700">
              <a:solidFill>
                <a:schemeClr val="tx1"/>
              </a:solidFill>
              <a:round/>
              <a:headEnd/>
              <a:tailEnd/>
            </a:ln>
            <a:effectLst/>
          </p:spPr>
          <p:txBody>
            <a:bodyPr/>
            <a:lstStyle/>
            <a:p>
              <a:pPr>
                <a:defRPr/>
              </a:pPr>
              <a:endParaRPr lang="en-US"/>
            </a:p>
          </p:txBody>
        </p:sp>
        <p:sp>
          <p:nvSpPr>
            <p:cNvPr id="851984" name="Line 16"/>
            <p:cNvSpPr>
              <a:spLocks noChangeShapeType="1"/>
            </p:cNvSpPr>
            <p:nvPr/>
          </p:nvSpPr>
          <p:spPr bwMode="auto">
            <a:xfrm>
              <a:off x="2928" y="3703"/>
              <a:ext cx="720" cy="0"/>
            </a:xfrm>
            <a:prstGeom prst="line">
              <a:avLst/>
            </a:prstGeom>
            <a:noFill/>
            <a:ln w="12700">
              <a:solidFill>
                <a:schemeClr val="tx1"/>
              </a:solidFill>
              <a:round/>
              <a:headEnd/>
              <a:tailEnd/>
            </a:ln>
            <a:effectLst/>
          </p:spPr>
          <p:txBody>
            <a:bodyPr/>
            <a:lstStyle/>
            <a:p>
              <a:pPr>
                <a:defRPr/>
              </a:pPr>
              <a:endParaRPr lang="en-US"/>
            </a:p>
          </p:txBody>
        </p:sp>
        <p:sp>
          <p:nvSpPr>
            <p:cNvPr id="851985" name="Line 17"/>
            <p:cNvSpPr>
              <a:spLocks noChangeShapeType="1"/>
            </p:cNvSpPr>
            <p:nvPr/>
          </p:nvSpPr>
          <p:spPr bwMode="auto">
            <a:xfrm>
              <a:off x="2928" y="3936"/>
              <a:ext cx="720" cy="0"/>
            </a:xfrm>
            <a:prstGeom prst="line">
              <a:avLst/>
            </a:prstGeom>
            <a:noFill/>
            <a:ln w="28575" cap="sq">
              <a:solidFill>
                <a:schemeClr val="tx1"/>
              </a:solidFill>
              <a:round/>
              <a:headEnd/>
              <a:tailEnd/>
            </a:ln>
            <a:effectLst/>
          </p:spPr>
          <p:txBody>
            <a:bodyPr/>
            <a:lstStyle/>
            <a:p>
              <a:pPr>
                <a:defRPr/>
              </a:pPr>
              <a:endParaRPr lang="en-US"/>
            </a:p>
          </p:txBody>
        </p:sp>
        <p:sp>
          <p:nvSpPr>
            <p:cNvPr id="851986" name="Line 18"/>
            <p:cNvSpPr>
              <a:spLocks noChangeShapeType="1"/>
            </p:cNvSpPr>
            <p:nvPr/>
          </p:nvSpPr>
          <p:spPr bwMode="auto">
            <a:xfrm>
              <a:off x="2928" y="2540"/>
              <a:ext cx="0" cy="1396"/>
            </a:xfrm>
            <a:prstGeom prst="line">
              <a:avLst/>
            </a:prstGeom>
            <a:noFill/>
            <a:ln w="28575" cap="sq">
              <a:solidFill>
                <a:schemeClr val="tx1"/>
              </a:solidFill>
              <a:round/>
              <a:headEnd/>
              <a:tailEnd/>
            </a:ln>
            <a:effectLst/>
          </p:spPr>
          <p:txBody>
            <a:bodyPr/>
            <a:lstStyle/>
            <a:p>
              <a:pPr>
                <a:defRPr/>
              </a:pPr>
              <a:endParaRPr lang="en-US"/>
            </a:p>
          </p:txBody>
        </p:sp>
        <p:sp>
          <p:nvSpPr>
            <p:cNvPr id="851987" name="Line 19"/>
            <p:cNvSpPr>
              <a:spLocks noChangeShapeType="1"/>
            </p:cNvSpPr>
            <p:nvPr/>
          </p:nvSpPr>
          <p:spPr bwMode="auto">
            <a:xfrm>
              <a:off x="3648" y="2540"/>
              <a:ext cx="0" cy="1396"/>
            </a:xfrm>
            <a:prstGeom prst="line">
              <a:avLst/>
            </a:prstGeom>
            <a:noFill/>
            <a:ln w="28575" cap="sq">
              <a:solidFill>
                <a:schemeClr val="tx1"/>
              </a:solidFill>
              <a:round/>
              <a:headEnd/>
              <a:tailEnd/>
            </a:ln>
            <a:effectLst/>
          </p:spPr>
          <p:txBody>
            <a:bodyPr/>
            <a:lstStyle/>
            <a:p>
              <a:pPr>
                <a:defRPr/>
              </a:pPr>
              <a:endParaRPr lang="en-US"/>
            </a:p>
          </p:txBody>
        </p:sp>
        <p:sp>
          <p:nvSpPr>
            <p:cNvPr id="40046" name="Text Box 20"/>
            <p:cNvSpPr txBox="1">
              <a:spLocks noChangeArrowheads="1"/>
            </p:cNvSpPr>
            <p:nvPr/>
          </p:nvSpPr>
          <p:spPr bwMode="auto">
            <a:xfrm>
              <a:off x="2784" y="2300"/>
              <a:ext cx="10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n-US" sz="2400" smtClean="0">
                  <a:effectLst/>
                  <a:latin typeface="Arial" pitchFamily="34" charset="0"/>
                </a:rPr>
                <a:t>SAD</a:t>
              </a:r>
              <a:endParaRPr lang="en-US" sz="2400">
                <a:effectLst/>
                <a:latin typeface="Arial" pitchFamily="34" charset="0"/>
              </a:endParaRPr>
            </a:p>
          </p:txBody>
        </p:sp>
      </p:grpSp>
      <p:sp>
        <p:nvSpPr>
          <p:cNvPr id="851989" name="Line 21"/>
          <p:cNvSpPr>
            <a:spLocks noChangeShapeType="1"/>
          </p:cNvSpPr>
          <p:nvPr/>
        </p:nvSpPr>
        <p:spPr bwMode="auto">
          <a:xfrm>
            <a:off x="4724400" y="3733800"/>
            <a:ext cx="838200" cy="609600"/>
          </a:xfrm>
          <a:prstGeom prst="line">
            <a:avLst/>
          </a:prstGeom>
          <a:noFill/>
          <a:ln w="38100">
            <a:solidFill>
              <a:schemeClr val="tx1"/>
            </a:solidFill>
            <a:round/>
            <a:headEnd/>
            <a:tailEnd type="triangle" w="med" len="med"/>
          </a:ln>
          <a:effectLst/>
        </p:spPr>
        <p:txBody>
          <a:bodyPr/>
          <a:lstStyle/>
          <a:p>
            <a:pPr>
              <a:defRPr/>
            </a:pPr>
            <a:endParaRPr lang="en-US"/>
          </a:p>
        </p:txBody>
      </p:sp>
      <p:sp>
        <p:nvSpPr>
          <p:cNvPr id="851990" name="Rectangle 22"/>
          <p:cNvSpPr>
            <a:spLocks noChangeArrowheads="1"/>
          </p:cNvSpPr>
          <p:nvPr/>
        </p:nvSpPr>
        <p:spPr bwMode="auto">
          <a:xfrm>
            <a:off x="6934200" y="5105400"/>
            <a:ext cx="2133600" cy="457200"/>
          </a:xfrm>
          <a:prstGeom prst="rect">
            <a:avLst/>
          </a:prstGeom>
          <a:solidFill>
            <a:srgbClr val="CCFF66"/>
          </a:solidFill>
          <a:ln w="38100">
            <a:solidFill>
              <a:srgbClr val="008000"/>
            </a:solidFill>
            <a:miter lim="800000"/>
            <a:headEnd/>
            <a:tailEnd/>
          </a:ln>
        </p:spPr>
        <p:txBody>
          <a:bodyPr wrap="none" anchor="ctr"/>
          <a:lstStyle/>
          <a:p>
            <a:pPr algn="ctr" eaLnBrk="1" hangingPunct="1"/>
            <a:r>
              <a:rPr lang="en-US" sz="2000" b="1">
                <a:solidFill>
                  <a:srgbClr val="000000"/>
                </a:solidFill>
                <a:effectLst/>
                <a:latin typeface="Arial" pitchFamily="34" charset="0"/>
              </a:rPr>
              <a:t>Original IP Packet</a:t>
            </a:r>
          </a:p>
        </p:txBody>
      </p:sp>
      <p:pic>
        <p:nvPicPr>
          <p:cNvPr id="39943" name="Picture 23" descr="bd0491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057400"/>
            <a:ext cx="5334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44" name="Group 24"/>
          <p:cNvGrpSpPr>
            <a:grpSpLocks/>
          </p:cNvGrpSpPr>
          <p:nvPr/>
        </p:nvGrpSpPr>
        <p:grpSpPr bwMode="auto">
          <a:xfrm>
            <a:off x="457200" y="904875"/>
            <a:ext cx="7086600" cy="2790825"/>
            <a:chOff x="432" y="570"/>
            <a:chExt cx="4464" cy="1758"/>
          </a:xfrm>
        </p:grpSpPr>
        <p:sp>
          <p:nvSpPr>
            <p:cNvPr id="39966" name="Rectangle 25"/>
            <p:cNvSpPr>
              <a:spLocks noChangeArrowheads="1"/>
            </p:cNvSpPr>
            <p:nvPr/>
          </p:nvSpPr>
          <p:spPr bwMode="auto">
            <a:xfrm>
              <a:off x="805" y="1968"/>
              <a:ext cx="1211" cy="360"/>
            </a:xfrm>
            <a:prstGeom prst="rect">
              <a:avLst/>
            </a:prstGeom>
            <a:solidFill>
              <a:srgbClr val="CCFF66"/>
            </a:solidFill>
            <a:ln w="38100">
              <a:solidFill>
                <a:srgbClr val="008000"/>
              </a:solidFill>
              <a:miter lim="800000"/>
              <a:headEnd/>
              <a:tailEnd/>
            </a:ln>
          </p:spPr>
          <p:txBody>
            <a:bodyPr wrap="none" anchor="ctr"/>
            <a:lstStyle/>
            <a:p>
              <a:pPr algn="ctr" eaLnBrk="1" hangingPunct="1"/>
              <a:r>
                <a:rPr lang="en-US" sz="2400" b="1">
                  <a:solidFill>
                    <a:srgbClr val="000000"/>
                  </a:solidFill>
                  <a:effectLst/>
                  <a:latin typeface="Arial" pitchFamily="34" charset="0"/>
                </a:rPr>
                <a:t>SPI &amp; Packet</a:t>
              </a:r>
            </a:p>
          </p:txBody>
        </p:sp>
        <p:sp>
          <p:nvSpPr>
            <p:cNvPr id="39967" name="Text Box 26"/>
            <p:cNvSpPr txBox="1">
              <a:spLocks noChangeArrowheads="1"/>
            </p:cNvSpPr>
            <p:nvPr/>
          </p:nvSpPr>
          <p:spPr bwMode="auto">
            <a:xfrm>
              <a:off x="864" y="1008"/>
              <a:ext cx="2204" cy="291"/>
            </a:xfrm>
            <a:prstGeom prst="rect">
              <a:avLst/>
            </a:prstGeom>
            <a:solidFill>
              <a:srgbClr val="FFFF00"/>
            </a:solidFill>
            <a:ln w="12700">
              <a:solidFill>
                <a:schemeClr val="tx2"/>
              </a:solidFill>
              <a:miter lim="800000"/>
              <a:headEnd/>
              <a:tailEnd/>
            </a:ln>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sz="2400" b="1">
                  <a:solidFill>
                    <a:srgbClr val="660066"/>
                  </a:solidFill>
                  <a:effectLst/>
                  <a:latin typeface="Arial" pitchFamily="34" charset="0"/>
                </a:rPr>
                <a:t>Inbound packet </a:t>
              </a:r>
              <a:r>
                <a:rPr lang="en-US" sz="2400" b="1" smtClean="0">
                  <a:solidFill>
                    <a:srgbClr val="660066"/>
                  </a:solidFill>
                  <a:effectLst/>
                  <a:latin typeface="Arial" pitchFamily="34" charset="0"/>
                </a:rPr>
                <a:t>(tại B</a:t>
              </a:r>
              <a:r>
                <a:rPr lang="en-US" sz="2400" b="1">
                  <a:solidFill>
                    <a:srgbClr val="660066"/>
                  </a:solidFill>
                  <a:effectLst/>
                  <a:latin typeface="Arial" pitchFamily="34" charset="0"/>
                </a:rPr>
                <a:t>)</a:t>
              </a:r>
            </a:p>
          </p:txBody>
        </p:sp>
        <p:sp>
          <p:nvSpPr>
            <p:cNvPr id="39968" name="Text Box 27"/>
            <p:cNvSpPr txBox="1">
              <a:spLocks noChangeArrowheads="1"/>
            </p:cNvSpPr>
            <p:nvPr/>
          </p:nvSpPr>
          <p:spPr bwMode="auto">
            <a:xfrm>
              <a:off x="3678" y="963"/>
              <a:ext cx="284" cy="333"/>
            </a:xfrm>
            <a:prstGeom prst="rect">
              <a:avLst/>
            </a:prstGeom>
            <a:solidFill>
              <a:srgbClr val="800080"/>
            </a:solidFill>
            <a:ln w="9525">
              <a:solidFill>
                <a:schemeClr val="tx2"/>
              </a:solidFill>
              <a:miter lim="800000"/>
              <a:headEnd/>
              <a:tailEnd/>
            </a:ln>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sz="2800" b="1">
                  <a:effectLst/>
                  <a:latin typeface="Arial" pitchFamily="34" charset="0"/>
                </a:rPr>
                <a:t>A</a:t>
              </a:r>
            </a:p>
          </p:txBody>
        </p:sp>
        <p:sp>
          <p:nvSpPr>
            <p:cNvPr id="39969" name="Rectangle 28"/>
            <p:cNvSpPr>
              <a:spLocks noChangeArrowheads="1"/>
            </p:cNvSpPr>
            <p:nvPr/>
          </p:nvSpPr>
          <p:spPr bwMode="auto">
            <a:xfrm>
              <a:off x="4552" y="963"/>
              <a:ext cx="284" cy="333"/>
            </a:xfrm>
            <a:prstGeom prst="rect">
              <a:avLst/>
            </a:prstGeom>
            <a:solidFill>
              <a:srgbClr val="FF0000"/>
            </a:solidFill>
            <a:ln w="9525">
              <a:solidFill>
                <a:schemeClr val="tx1"/>
              </a:solidFill>
              <a:miter lim="800000"/>
              <a:headEnd/>
              <a:tailEnd/>
            </a:ln>
          </p:spPr>
          <p:txBody>
            <a:bodyPr wrap="none">
              <a:spAutoFit/>
            </a:bodyPr>
            <a:lstStyle/>
            <a:p>
              <a:pPr eaLnBrk="1" hangingPunct="1"/>
              <a:r>
                <a:rPr lang="en-US" sz="2800" b="1">
                  <a:effectLst/>
                  <a:latin typeface="Arial" pitchFamily="34" charset="0"/>
                </a:rPr>
                <a:t>B</a:t>
              </a:r>
            </a:p>
          </p:txBody>
        </p:sp>
        <p:sp>
          <p:nvSpPr>
            <p:cNvPr id="851997" name="Line 29"/>
            <p:cNvSpPr>
              <a:spLocks noChangeShapeType="1"/>
            </p:cNvSpPr>
            <p:nvPr/>
          </p:nvSpPr>
          <p:spPr bwMode="auto">
            <a:xfrm>
              <a:off x="3966" y="1146"/>
              <a:ext cx="576" cy="0"/>
            </a:xfrm>
            <a:prstGeom prst="line">
              <a:avLst/>
            </a:prstGeom>
            <a:noFill/>
            <a:ln w="38100">
              <a:solidFill>
                <a:schemeClr val="tx1"/>
              </a:solidFill>
              <a:round/>
              <a:headEnd/>
              <a:tailEnd type="triangle" w="med" len="med"/>
            </a:ln>
            <a:effectLst/>
          </p:spPr>
          <p:txBody>
            <a:bodyPr/>
            <a:lstStyle/>
            <a:p>
              <a:pPr>
                <a:defRPr/>
              </a:pPr>
              <a:endParaRPr lang="en-US"/>
            </a:p>
          </p:txBody>
        </p:sp>
        <p:grpSp>
          <p:nvGrpSpPr>
            <p:cNvPr id="39971" name="Group 30"/>
            <p:cNvGrpSpPr>
              <a:grpSpLocks/>
            </p:cNvGrpSpPr>
            <p:nvPr/>
          </p:nvGrpSpPr>
          <p:grpSpPr bwMode="auto">
            <a:xfrm>
              <a:off x="3678" y="570"/>
              <a:ext cx="402" cy="347"/>
              <a:chOff x="582" y="534"/>
              <a:chExt cx="614" cy="530"/>
            </a:xfrm>
          </p:grpSpPr>
          <p:sp>
            <p:nvSpPr>
              <p:cNvPr id="851999" name="Arc 31"/>
              <p:cNvSpPr>
                <a:spLocks/>
              </p:cNvSpPr>
              <p:nvPr/>
            </p:nvSpPr>
            <p:spPr bwMode="auto">
              <a:xfrm>
                <a:off x="1059" y="917"/>
                <a:ext cx="119" cy="81"/>
              </a:xfrm>
              <a:custGeom>
                <a:avLst/>
                <a:gdLst>
                  <a:gd name="G0" fmla="+- 16576 0 0"/>
                  <a:gd name="G1" fmla="+- 21600 0 0"/>
                  <a:gd name="G2" fmla="+- 21600 0 0"/>
                  <a:gd name="T0" fmla="*/ 0 w 38176"/>
                  <a:gd name="T1" fmla="*/ 7751 h 34923"/>
                  <a:gd name="T2" fmla="*/ 33578 w 38176"/>
                  <a:gd name="T3" fmla="*/ 34923 h 34923"/>
                  <a:gd name="T4" fmla="*/ 16576 w 38176"/>
                  <a:gd name="T5" fmla="*/ 21600 h 34923"/>
                </a:gdLst>
                <a:ahLst/>
                <a:cxnLst>
                  <a:cxn ang="0">
                    <a:pos x="T0" y="T1"/>
                  </a:cxn>
                  <a:cxn ang="0">
                    <a:pos x="T2" y="T3"/>
                  </a:cxn>
                  <a:cxn ang="0">
                    <a:pos x="T4" y="T5"/>
                  </a:cxn>
                </a:cxnLst>
                <a:rect l="0" t="0" r="r" b="b"/>
                <a:pathLst>
                  <a:path w="38176" h="34923" fill="none" extrusionOk="0">
                    <a:moveTo>
                      <a:pt x="-1" y="7750"/>
                    </a:moveTo>
                    <a:cubicBezTo>
                      <a:pt x="4103" y="2838"/>
                      <a:pt x="10175" y="-1"/>
                      <a:pt x="16576" y="0"/>
                    </a:cubicBezTo>
                    <a:cubicBezTo>
                      <a:pt x="28505" y="0"/>
                      <a:pt x="38176" y="9670"/>
                      <a:pt x="38176" y="21600"/>
                    </a:cubicBezTo>
                    <a:cubicBezTo>
                      <a:pt x="38176" y="26430"/>
                      <a:pt x="36557" y="31120"/>
                      <a:pt x="33577" y="34922"/>
                    </a:cubicBezTo>
                  </a:path>
                  <a:path w="38176" h="34923" stroke="0" extrusionOk="0">
                    <a:moveTo>
                      <a:pt x="-1" y="7750"/>
                    </a:moveTo>
                    <a:cubicBezTo>
                      <a:pt x="4103" y="2838"/>
                      <a:pt x="10175" y="-1"/>
                      <a:pt x="16576" y="0"/>
                    </a:cubicBezTo>
                    <a:cubicBezTo>
                      <a:pt x="28505" y="0"/>
                      <a:pt x="38176" y="9670"/>
                      <a:pt x="38176" y="21600"/>
                    </a:cubicBezTo>
                    <a:cubicBezTo>
                      <a:pt x="38176" y="26430"/>
                      <a:pt x="36557" y="31120"/>
                      <a:pt x="33577" y="34922"/>
                    </a:cubicBezTo>
                    <a:lnTo>
                      <a:pt x="16576" y="21600"/>
                    </a:lnTo>
                    <a:close/>
                  </a:path>
                </a:pathLst>
              </a:custGeom>
              <a:noFill/>
              <a:ln w="20638">
                <a:solidFill>
                  <a:srgbClr val="0078AA"/>
                </a:solidFill>
                <a:round/>
                <a:headEnd/>
                <a:tailEnd/>
              </a:ln>
            </p:spPr>
            <p:txBody>
              <a:bodyPr/>
              <a:lstStyle/>
              <a:p>
                <a:pPr>
                  <a:defRPr/>
                </a:pPr>
                <a:endParaRPr lang="en-US"/>
              </a:p>
            </p:txBody>
          </p:sp>
          <p:sp>
            <p:nvSpPr>
              <p:cNvPr id="852000" name="Arc 32"/>
              <p:cNvSpPr>
                <a:spLocks/>
              </p:cNvSpPr>
              <p:nvPr/>
            </p:nvSpPr>
            <p:spPr bwMode="auto">
              <a:xfrm>
                <a:off x="1060" y="919"/>
                <a:ext cx="118" cy="79"/>
              </a:xfrm>
              <a:custGeom>
                <a:avLst/>
                <a:gdLst>
                  <a:gd name="G0" fmla="+- 16722 0 0"/>
                  <a:gd name="G1" fmla="+- 21600 0 0"/>
                  <a:gd name="G2" fmla="+- 21600 0 0"/>
                  <a:gd name="T0" fmla="*/ 0 w 38322"/>
                  <a:gd name="T1" fmla="*/ 7928 h 34803"/>
                  <a:gd name="T2" fmla="*/ 33817 w 38322"/>
                  <a:gd name="T3" fmla="*/ 34803 h 34803"/>
                  <a:gd name="T4" fmla="*/ 16722 w 38322"/>
                  <a:gd name="T5" fmla="*/ 21600 h 34803"/>
                </a:gdLst>
                <a:ahLst/>
                <a:cxnLst>
                  <a:cxn ang="0">
                    <a:pos x="T0" y="T1"/>
                  </a:cxn>
                  <a:cxn ang="0">
                    <a:pos x="T2" y="T3"/>
                  </a:cxn>
                  <a:cxn ang="0">
                    <a:pos x="T4" y="T5"/>
                  </a:cxn>
                </a:cxnLst>
                <a:rect l="0" t="0" r="r" b="b"/>
                <a:pathLst>
                  <a:path w="38322" h="34803" fill="none" extrusionOk="0">
                    <a:moveTo>
                      <a:pt x="-1" y="7927"/>
                    </a:moveTo>
                    <a:cubicBezTo>
                      <a:pt x="4102" y="2910"/>
                      <a:pt x="10240" y="-1"/>
                      <a:pt x="16722" y="0"/>
                    </a:cubicBezTo>
                    <a:cubicBezTo>
                      <a:pt x="28651" y="0"/>
                      <a:pt x="38322" y="9670"/>
                      <a:pt x="38322" y="21600"/>
                    </a:cubicBezTo>
                    <a:cubicBezTo>
                      <a:pt x="38322" y="26378"/>
                      <a:pt x="36737" y="31021"/>
                      <a:pt x="33817" y="34803"/>
                    </a:cubicBezTo>
                  </a:path>
                  <a:path w="38322" h="34803" stroke="0" extrusionOk="0">
                    <a:moveTo>
                      <a:pt x="-1" y="7927"/>
                    </a:moveTo>
                    <a:cubicBezTo>
                      <a:pt x="4102" y="2910"/>
                      <a:pt x="10240" y="-1"/>
                      <a:pt x="16722" y="0"/>
                    </a:cubicBezTo>
                    <a:cubicBezTo>
                      <a:pt x="28651" y="0"/>
                      <a:pt x="38322" y="9670"/>
                      <a:pt x="38322" y="21600"/>
                    </a:cubicBezTo>
                    <a:cubicBezTo>
                      <a:pt x="38322" y="26378"/>
                      <a:pt x="36737" y="31021"/>
                      <a:pt x="33817" y="34803"/>
                    </a:cubicBezTo>
                    <a:lnTo>
                      <a:pt x="16722" y="21600"/>
                    </a:lnTo>
                    <a:close/>
                  </a:path>
                </a:pathLst>
              </a:custGeom>
              <a:noFill/>
              <a:ln w="9525">
                <a:solidFill>
                  <a:srgbClr val="AAE6FF"/>
                </a:solidFill>
                <a:round/>
                <a:headEnd/>
                <a:tailEnd/>
              </a:ln>
            </p:spPr>
            <p:txBody>
              <a:bodyPr/>
              <a:lstStyle/>
              <a:p>
                <a:pPr>
                  <a:defRPr/>
                </a:pPr>
                <a:endParaRPr lang="en-US"/>
              </a:p>
            </p:txBody>
          </p:sp>
          <p:sp>
            <p:nvSpPr>
              <p:cNvPr id="852001" name="Freeform 33"/>
              <p:cNvSpPr>
                <a:spLocks/>
              </p:cNvSpPr>
              <p:nvPr/>
            </p:nvSpPr>
            <p:spPr bwMode="auto">
              <a:xfrm>
                <a:off x="661" y="859"/>
                <a:ext cx="455" cy="50"/>
              </a:xfrm>
              <a:custGeom>
                <a:avLst/>
                <a:gdLst/>
                <a:ahLst/>
                <a:cxnLst>
                  <a:cxn ang="0">
                    <a:pos x="0" y="50"/>
                  </a:cxn>
                  <a:cxn ang="0">
                    <a:pos x="54" y="0"/>
                  </a:cxn>
                  <a:cxn ang="0">
                    <a:pos x="455" y="0"/>
                  </a:cxn>
                  <a:cxn ang="0">
                    <a:pos x="402" y="50"/>
                  </a:cxn>
                  <a:cxn ang="0">
                    <a:pos x="0" y="50"/>
                  </a:cxn>
                </a:cxnLst>
                <a:rect l="0" t="0" r="r" b="b"/>
                <a:pathLst>
                  <a:path w="455" h="50">
                    <a:moveTo>
                      <a:pt x="0" y="50"/>
                    </a:moveTo>
                    <a:lnTo>
                      <a:pt x="54" y="0"/>
                    </a:lnTo>
                    <a:lnTo>
                      <a:pt x="455" y="0"/>
                    </a:lnTo>
                    <a:lnTo>
                      <a:pt x="402" y="50"/>
                    </a:lnTo>
                    <a:lnTo>
                      <a:pt x="0" y="50"/>
                    </a:lnTo>
                    <a:close/>
                  </a:path>
                </a:pathLst>
              </a:custGeom>
              <a:solidFill>
                <a:srgbClr val="00B4FF"/>
              </a:solidFill>
              <a:ln w="9525">
                <a:noFill/>
                <a:round/>
                <a:headEnd/>
                <a:tailEnd/>
              </a:ln>
            </p:spPr>
            <p:txBody>
              <a:bodyPr/>
              <a:lstStyle/>
              <a:p>
                <a:pPr>
                  <a:defRPr/>
                </a:pPr>
                <a:endParaRPr lang="en-US"/>
              </a:p>
            </p:txBody>
          </p:sp>
          <p:sp>
            <p:nvSpPr>
              <p:cNvPr id="852002" name="Freeform 34"/>
              <p:cNvSpPr>
                <a:spLocks/>
              </p:cNvSpPr>
              <p:nvPr/>
            </p:nvSpPr>
            <p:spPr bwMode="auto">
              <a:xfrm>
                <a:off x="661" y="859"/>
                <a:ext cx="455" cy="50"/>
              </a:xfrm>
              <a:custGeom>
                <a:avLst/>
                <a:gdLst/>
                <a:ahLst/>
                <a:cxnLst>
                  <a:cxn ang="0">
                    <a:pos x="0" y="50"/>
                  </a:cxn>
                  <a:cxn ang="0">
                    <a:pos x="54" y="0"/>
                  </a:cxn>
                  <a:cxn ang="0">
                    <a:pos x="455" y="0"/>
                  </a:cxn>
                  <a:cxn ang="0">
                    <a:pos x="402" y="50"/>
                  </a:cxn>
                  <a:cxn ang="0">
                    <a:pos x="0" y="50"/>
                  </a:cxn>
                </a:cxnLst>
                <a:rect l="0" t="0" r="r" b="b"/>
                <a:pathLst>
                  <a:path w="455" h="50">
                    <a:moveTo>
                      <a:pt x="0" y="50"/>
                    </a:moveTo>
                    <a:lnTo>
                      <a:pt x="54" y="0"/>
                    </a:lnTo>
                    <a:lnTo>
                      <a:pt x="455" y="0"/>
                    </a:lnTo>
                    <a:lnTo>
                      <a:pt x="402" y="50"/>
                    </a:lnTo>
                    <a:lnTo>
                      <a:pt x="0" y="50"/>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52003" name="Rectangle 35"/>
              <p:cNvSpPr>
                <a:spLocks noChangeArrowheads="1"/>
              </p:cNvSpPr>
              <p:nvPr/>
            </p:nvSpPr>
            <p:spPr bwMode="auto">
              <a:xfrm>
                <a:off x="661" y="910"/>
                <a:ext cx="402" cy="75"/>
              </a:xfrm>
              <a:prstGeom prst="rect">
                <a:avLst/>
              </a:prstGeom>
              <a:solidFill>
                <a:srgbClr val="0096D5"/>
              </a:solidFill>
              <a:ln w="9525">
                <a:noFill/>
                <a:miter lim="800000"/>
                <a:headEnd/>
                <a:tailEnd/>
              </a:ln>
            </p:spPr>
            <p:txBody>
              <a:bodyPr/>
              <a:lstStyle/>
              <a:p>
                <a:pPr>
                  <a:defRPr/>
                </a:pPr>
                <a:endParaRPr lang="en-US"/>
              </a:p>
            </p:txBody>
          </p:sp>
          <p:sp>
            <p:nvSpPr>
              <p:cNvPr id="852004" name="Rectangle 36"/>
              <p:cNvSpPr>
                <a:spLocks noChangeArrowheads="1"/>
              </p:cNvSpPr>
              <p:nvPr/>
            </p:nvSpPr>
            <p:spPr bwMode="auto">
              <a:xfrm>
                <a:off x="661" y="910"/>
                <a:ext cx="400" cy="75"/>
              </a:xfrm>
              <a:prstGeom prst="rect">
                <a:avLst/>
              </a:prstGeom>
              <a:solidFill>
                <a:srgbClr val="0096D5"/>
              </a:solidFill>
              <a:ln w="4763">
                <a:solidFill>
                  <a:srgbClr val="AAE6FF"/>
                </a:solidFill>
                <a:miter lim="800000"/>
                <a:headEnd/>
                <a:tailEnd/>
              </a:ln>
            </p:spPr>
            <p:txBody>
              <a:bodyPr/>
              <a:lstStyle/>
              <a:p>
                <a:pPr>
                  <a:defRPr/>
                </a:pPr>
                <a:endParaRPr lang="en-US"/>
              </a:p>
            </p:txBody>
          </p:sp>
          <p:sp>
            <p:nvSpPr>
              <p:cNvPr id="852005" name="Freeform 37"/>
              <p:cNvSpPr>
                <a:spLocks/>
              </p:cNvSpPr>
              <p:nvPr/>
            </p:nvSpPr>
            <p:spPr bwMode="auto">
              <a:xfrm>
                <a:off x="1063" y="859"/>
                <a:ext cx="53" cy="125"/>
              </a:xfrm>
              <a:custGeom>
                <a:avLst/>
                <a:gdLst/>
                <a:ahLst/>
                <a:cxnLst>
                  <a:cxn ang="0">
                    <a:pos x="0" y="126"/>
                  </a:cxn>
                  <a:cxn ang="0">
                    <a:pos x="53" y="72"/>
                  </a:cxn>
                  <a:cxn ang="0">
                    <a:pos x="53" y="0"/>
                  </a:cxn>
                  <a:cxn ang="0">
                    <a:pos x="0" y="50"/>
                  </a:cxn>
                  <a:cxn ang="0">
                    <a:pos x="0" y="126"/>
                  </a:cxn>
                </a:cxnLst>
                <a:rect l="0" t="0" r="r" b="b"/>
                <a:pathLst>
                  <a:path w="53" h="126">
                    <a:moveTo>
                      <a:pt x="0" y="126"/>
                    </a:moveTo>
                    <a:lnTo>
                      <a:pt x="53" y="72"/>
                    </a:lnTo>
                    <a:lnTo>
                      <a:pt x="53" y="0"/>
                    </a:lnTo>
                    <a:lnTo>
                      <a:pt x="0" y="50"/>
                    </a:lnTo>
                    <a:lnTo>
                      <a:pt x="0" y="126"/>
                    </a:lnTo>
                    <a:close/>
                  </a:path>
                </a:pathLst>
              </a:custGeom>
              <a:solidFill>
                <a:srgbClr val="005A80"/>
              </a:solidFill>
              <a:ln w="9525">
                <a:noFill/>
                <a:round/>
                <a:headEnd/>
                <a:tailEnd/>
              </a:ln>
            </p:spPr>
            <p:txBody>
              <a:bodyPr/>
              <a:lstStyle/>
              <a:p>
                <a:pPr>
                  <a:defRPr/>
                </a:pPr>
                <a:endParaRPr lang="en-US"/>
              </a:p>
            </p:txBody>
          </p:sp>
          <p:sp>
            <p:nvSpPr>
              <p:cNvPr id="852006" name="Freeform 38"/>
              <p:cNvSpPr>
                <a:spLocks/>
              </p:cNvSpPr>
              <p:nvPr/>
            </p:nvSpPr>
            <p:spPr bwMode="auto">
              <a:xfrm>
                <a:off x="1063" y="859"/>
                <a:ext cx="53" cy="125"/>
              </a:xfrm>
              <a:custGeom>
                <a:avLst/>
                <a:gdLst/>
                <a:ahLst/>
                <a:cxnLst>
                  <a:cxn ang="0">
                    <a:pos x="0" y="126"/>
                  </a:cxn>
                  <a:cxn ang="0">
                    <a:pos x="53" y="72"/>
                  </a:cxn>
                  <a:cxn ang="0">
                    <a:pos x="53" y="0"/>
                  </a:cxn>
                  <a:cxn ang="0">
                    <a:pos x="0" y="50"/>
                  </a:cxn>
                  <a:cxn ang="0">
                    <a:pos x="0" y="126"/>
                  </a:cxn>
                </a:cxnLst>
                <a:rect l="0" t="0" r="r" b="b"/>
                <a:pathLst>
                  <a:path w="53" h="126">
                    <a:moveTo>
                      <a:pt x="0" y="126"/>
                    </a:moveTo>
                    <a:lnTo>
                      <a:pt x="53" y="72"/>
                    </a:lnTo>
                    <a:lnTo>
                      <a:pt x="53" y="0"/>
                    </a:lnTo>
                    <a:lnTo>
                      <a:pt x="0" y="50"/>
                    </a:lnTo>
                    <a:lnTo>
                      <a:pt x="0" y="126"/>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52007" name="Freeform 39"/>
              <p:cNvSpPr>
                <a:spLocks/>
              </p:cNvSpPr>
              <p:nvPr/>
            </p:nvSpPr>
            <p:spPr bwMode="auto">
              <a:xfrm>
                <a:off x="674" y="859"/>
                <a:ext cx="434" cy="41"/>
              </a:xfrm>
              <a:custGeom>
                <a:avLst/>
                <a:gdLst/>
                <a:ahLst/>
                <a:cxnLst>
                  <a:cxn ang="0">
                    <a:pos x="0" y="41"/>
                  </a:cxn>
                  <a:cxn ang="0">
                    <a:pos x="41" y="0"/>
                  </a:cxn>
                  <a:cxn ang="0">
                    <a:pos x="433" y="0"/>
                  </a:cxn>
                  <a:cxn ang="0">
                    <a:pos x="392" y="41"/>
                  </a:cxn>
                  <a:cxn ang="0">
                    <a:pos x="0" y="41"/>
                  </a:cxn>
                </a:cxnLst>
                <a:rect l="0" t="0" r="r" b="b"/>
                <a:pathLst>
                  <a:path w="433" h="41">
                    <a:moveTo>
                      <a:pt x="0" y="41"/>
                    </a:moveTo>
                    <a:lnTo>
                      <a:pt x="41" y="0"/>
                    </a:lnTo>
                    <a:lnTo>
                      <a:pt x="433" y="0"/>
                    </a:lnTo>
                    <a:lnTo>
                      <a:pt x="392" y="41"/>
                    </a:lnTo>
                    <a:lnTo>
                      <a:pt x="0" y="41"/>
                    </a:lnTo>
                    <a:close/>
                  </a:path>
                </a:pathLst>
              </a:custGeom>
              <a:solidFill>
                <a:srgbClr val="000000"/>
              </a:solidFill>
              <a:ln w="9525">
                <a:noFill/>
                <a:round/>
                <a:headEnd/>
                <a:tailEnd/>
              </a:ln>
            </p:spPr>
            <p:txBody>
              <a:bodyPr/>
              <a:lstStyle/>
              <a:p>
                <a:pPr>
                  <a:defRPr/>
                </a:pPr>
                <a:endParaRPr lang="en-US"/>
              </a:p>
            </p:txBody>
          </p:sp>
          <p:sp>
            <p:nvSpPr>
              <p:cNvPr id="852008" name="Freeform 40"/>
              <p:cNvSpPr>
                <a:spLocks/>
              </p:cNvSpPr>
              <p:nvPr/>
            </p:nvSpPr>
            <p:spPr bwMode="auto">
              <a:xfrm>
                <a:off x="674" y="859"/>
                <a:ext cx="434" cy="41"/>
              </a:xfrm>
              <a:custGeom>
                <a:avLst/>
                <a:gdLst/>
                <a:ahLst/>
                <a:cxnLst>
                  <a:cxn ang="0">
                    <a:pos x="0" y="41"/>
                  </a:cxn>
                  <a:cxn ang="0">
                    <a:pos x="41" y="0"/>
                  </a:cxn>
                  <a:cxn ang="0">
                    <a:pos x="433" y="0"/>
                  </a:cxn>
                  <a:cxn ang="0">
                    <a:pos x="392" y="41"/>
                  </a:cxn>
                  <a:cxn ang="0">
                    <a:pos x="0" y="41"/>
                  </a:cxn>
                </a:cxnLst>
                <a:rect l="0" t="0" r="r" b="b"/>
                <a:pathLst>
                  <a:path w="433" h="41">
                    <a:moveTo>
                      <a:pt x="0" y="41"/>
                    </a:moveTo>
                    <a:lnTo>
                      <a:pt x="41" y="0"/>
                    </a:lnTo>
                    <a:lnTo>
                      <a:pt x="433" y="0"/>
                    </a:lnTo>
                    <a:lnTo>
                      <a:pt x="392" y="41"/>
                    </a:lnTo>
                    <a:lnTo>
                      <a:pt x="0" y="41"/>
                    </a:lnTo>
                    <a:close/>
                  </a:path>
                </a:pathLst>
              </a:custGeom>
              <a:solidFill>
                <a:srgbClr val="000000"/>
              </a:solidFill>
              <a:ln w="4763">
                <a:solidFill>
                  <a:srgbClr val="000000"/>
                </a:solidFill>
                <a:prstDash val="solid"/>
                <a:round/>
                <a:headEnd/>
                <a:tailEnd/>
              </a:ln>
            </p:spPr>
            <p:txBody>
              <a:bodyPr/>
              <a:lstStyle/>
              <a:p>
                <a:pPr>
                  <a:defRPr/>
                </a:pPr>
                <a:endParaRPr lang="en-US"/>
              </a:p>
            </p:txBody>
          </p:sp>
          <p:sp>
            <p:nvSpPr>
              <p:cNvPr id="852009" name="Freeform 41"/>
              <p:cNvSpPr>
                <a:spLocks/>
              </p:cNvSpPr>
              <p:nvPr/>
            </p:nvSpPr>
            <p:spPr bwMode="auto">
              <a:xfrm>
                <a:off x="661" y="534"/>
                <a:ext cx="446" cy="41"/>
              </a:xfrm>
              <a:custGeom>
                <a:avLst/>
                <a:gdLst/>
                <a:ahLst/>
                <a:cxnLst>
                  <a:cxn ang="0">
                    <a:pos x="0" y="41"/>
                  </a:cxn>
                  <a:cxn ang="0">
                    <a:pos x="45" y="0"/>
                  </a:cxn>
                  <a:cxn ang="0">
                    <a:pos x="446" y="0"/>
                  </a:cxn>
                  <a:cxn ang="0">
                    <a:pos x="402" y="41"/>
                  </a:cxn>
                  <a:cxn ang="0">
                    <a:pos x="0" y="41"/>
                  </a:cxn>
                </a:cxnLst>
                <a:rect l="0" t="0" r="r" b="b"/>
                <a:pathLst>
                  <a:path w="446" h="41">
                    <a:moveTo>
                      <a:pt x="0" y="41"/>
                    </a:moveTo>
                    <a:lnTo>
                      <a:pt x="45" y="0"/>
                    </a:lnTo>
                    <a:lnTo>
                      <a:pt x="446" y="0"/>
                    </a:lnTo>
                    <a:lnTo>
                      <a:pt x="402" y="41"/>
                    </a:lnTo>
                    <a:lnTo>
                      <a:pt x="0" y="41"/>
                    </a:lnTo>
                    <a:close/>
                  </a:path>
                </a:pathLst>
              </a:custGeom>
              <a:solidFill>
                <a:srgbClr val="00B4FF"/>
              </a:solidFill>
              <a:ln w="9525">
                <a:noFill/>
                <a:round/>
                <a:headEnd/>
                <a:tailEnd/>
              </a:ln>
            </p:spPr>
            <p:txBody>
              <a:bodyPr/>
              <a:lstStyle/>
              <a:p>
                <a:pPr>
                  <a:defRPr/>
                </a:pPr>
                <a:endParaRPr lang="en-US"/>
              </a:p>
            </p:txBody>
          </p:sp>
          <p:sp>
            <p:nvSpPr>
              <p:cNvPr id="852010" name="Freeform 42"/>
              <p:cNvSpPr>
                <a:spLocks/>
              </p:cNvSpPr>
              <p:nvPr/>
            </p:nvSpPr>
            <p:spPr bwMode="auto">
              <a:xfrm>
                <a:off x="661" y="534"/>
                <a:ext cx="446" cy="41"/>
              </a:xfrm>
              <a:custGeom>
                <a:avLst/>
                <a:gdLst/>
                <a:ahLst/>
                <a:cxnLst>
                  <a:cxn ang="0">
                    <a:pos x="0" y="41"/>
                  </a:cxn>
                  <a:cxn ang="0">
                    <a:pos x="45" y="0"/>
                  </a:cxn>
                  <a:cxn ang="0">
                    <a:pos x="446" y="0"/>
                  </a:cxn>
                  <a:cxn ang="0">
                    <a:pos x="402" y="41"/>
                  </a:cxn>
                  <a:cxn ang="0">
                    <a:pos x="0" y="41"/>
                  </a:cxn>
                </a:cxnLst>
                <a:rect l="0" t="0" r="r" b="b"/>
                <a:pathLst>
                  <a:path w="446" h="41">
                    <a:moveTo>
                      <a:pt x="0" y="41"/>
                    </a:moveTo>
                    <a:lnTo>
                      <a:pt x="45" y="0"/>
                    </a:lnTo>
                    <a:lnTo>
                      <a:pt x="446" y="0"/>
                    </a:lnTo>
                    <a:lnTo>
                      <a:pt x="402" y="41"/>
                    </a:lnTo>
                    <a:lnTo>
                      <a:pt x="0" y="41"/>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52011" name="Rectangle 43"/>
              <p:cNvSpPr>
                <a:spLocks noChangeArrowheads="1"/>
              </p:cNvSpPr>
              <p:nvPr/>
            </p:nvSpPr>
            <p:spPr bwMode="auto">
              <a:xfrm>
                <a:off x="661" y="575"/>
                <a:ext cx="403" cy="318"/>
              </a:xfrm>
              <a:prstGeom prst="rect">
                <a:avLst/>
              </a:prstGeom>
              <a:solidFill>
                <a:srgbClr val="0096D5"/>
              </a:solidFill>
              <a:ln w="4763">
                <a:solidFill>
                  <a:srgbClr val="AAE6FF"/>
                </a:solidFill>
                <a:miter lim="800000"/>
                <a:headEnd/>
                <a:tailEnd/>
              </a:ln>
            </p:spPr>
            <p:txBody>
              <a:bodyPr/>
              <a:lstStyle/>
              <a:p>
                <a:pPr>
                  <a:defRPr/>
                </a:pPr>
                <a:endParaRPr lang="en-US"/>
              </a:p>
            </p:txBody>
          </p:sp>
          <p:sp>
            <p:nvSpPr>
              <p:cNvPr id="852012" name="Rectangle 44"/>
              <p:cNvSpPr>
                <a:spLocks noChangeArrowheads="1"/>
              </p:cNvSpPr>
              <p:nvPr/>
            </p:nvSpPr>
            <p:spPr bwMode="auto">
              <a:xfrm>
                <a:off x="697" y="616"/>
                <a:ext cx="333" cy="243"/>
              </a:xfrm>
              <a:prstGeom prst="rect">
                <a:avLst/>
              </a:prstGeom>
              <a:solidFill>
                <a:srgbClr val="FFFFFF"/>
              </a:solidFill>
              <a:ln w="4763">
                <a:solidFill>
                  <a:srgbClr val="003C55"/>
                </a:solidFill>
                <a:miter lim="800000"/>
                <a:headEnd/>
                <a:tailEnd/>
              </a:ln>
            </p:spPr>
            <p:txBody>
              <a:bodyPr/>
              <a:lstStyle/>
              <a:p>
                <a:pPr>
                  <a:defRPr/>
                </a:pPr>
                <a:endParaRPr lang="en-US"/>
              </a:p>
            </p:txBody>
          </p:sp>
          <p:sp>
            <p:nvSpPr>
              <p:cNvPr id="852013" name="Freeform 45"/>
              <p:cNvSpPr>
                <a:spLocks/>
              </p:cNvSpPr>
              <p:nvPr/>
            </p:nvSpPr>
            <p:spPr bwMode="auto">
              <a:xfrm>
                <a:off x="1063" y="534"/>
                <a:ext cx="44" cy="356"/>
              </a:xfrm>
              <a:custGeom>
                <a:avLst/>
                <a:gdLst/>
                <a:ahLst/>
                <a:cxnLst>
                  <a:cxn ang="0">
                    <a:pos x="0" y="356"/>
                  </a:cxn>
                  <a:cxn ang="0">
                    <a:pos x="44" y="312"/>
                  </a:cxn>
                  <a:cxn ang="0">
                    <a:pos x="44" y="0"/>
                  </a:cxn>
                  <a:cxn ang="0">
                    <a:pos x="0" y="41"/>
                  </a:cxn>
                  <a:cxn ang="0">
                    <a:pos x="0" y="356"/>
                  </a:cxn>
                </a:cxnLst>
                <a:rect l="0" t="0" r="r" b="b"/>
                <a:pathLst>
                  <a:path w="44" h="356">
                    <a:moveTo>
                      <a:pt x="0" y="356"/>
                    </a:moveTo>
                    <a:lnTo>
                      <a:pt x="44" y="312"/>
                    </a:lnTo>
                    <a:lnTo>
                      <a:pt x="44" y="0"/>
                    </a:lnTo>
                    <a:lnTo>
                      <a:pt x="0" y="41"/>
                    </a:lnTo>
                    <a:lnTo>
                      <a:pt x="0" y="356"/>
                    </a:lnTo>
                    <a:close/>
                  </a:path>
                </a:pathLst>
              </a:custGeom>
              <a:solidFill>
                <a:srgbClr val="005A80"/>
              </a:solidFill>
              <a:ln w="9525">
                <a:noFill/>
                <a:round/>
                <a:headEnd/>
                <a:tailEnd/>
              </a:ln>
            </p:spPr>
            <p:txBody>
              <a:bodyPr/>
              <a:lstStyle/>
              <a:p>
                <a:pPr>
                  <a:defRPr/>
                </a:pPr>
                <a:endParaRPr lang="en-US"/>
              </a:p>
            </p:txBody>
          </p:sp>
          <p:sp>
            <p:nvSpPr>
              <p:cNvPr id="852014" name="Freeform 46"/>
              <p:cNvSpPr>
                <a:spLocks/>
              </p:cNvSpPr>
              <p:nvPr/>
            </p:nvSpPr>
            <p:spPr bwMode="auto">
              <a:xfrm>
                <a:off x="1063" y="534"/>
                <a:ext cx="44" cy="356"/>
              </a:xfrm>
              <a:custGeom>
                <a:avLst/>
                <a:gdLst/>
                <a:ahLst/>
                <a:cxnLst>
                  <a:cxn ang="0">
                    <a:pos x="0" y="356"/>
                  </a:cxn>
                  <a:cxn ang="0">
                    <a:pos x="44" y="312"/>
                  </a:cxn>
                  <a:cxn ang="0">
                    <a:pos x="44" y="0"/>
                  </a:cxn>
                  <a:cxn ang="0">
                    <a:pos x="0" y="41"/>
                  </a:cxn>
                  <a:cxn ang="0">
                    <a:pos x="0" y="356"/>
                  </a:cxn>
                </a:cxnLst>
                <a:rect l="0" t="0" r="r" b="b"/>
                <a:pathLst>
                  <a:path w="44" h="356">
                    <a:moveTo>
                      <a:pt x="0" y="356"/>
                    </a:moveTo>
                    <a:lnTo>
                      <a:pt x="44" y="312"/>
                    </a:lnTo>
                    <a:lnTo>
                      <a:pt x="44" y="0"/>
                    </a:lnTo>
                    <a:lnTo>
                      <a:pt x="0" y="41"/>
                    </a:lnTo>
                    <a:lnTo>
                      <a:pt x="0" y="356"/>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52015" name="Freeform 47"/>
              <p:cNvSpPr>
                <a:spLocks/>
              </p:cNvSpPr>
              <p:nvPr/>
            </p:nvSpPr>
            <p:spPr bwMode="auto">
              <a:xfrm>
                <a:off x="582" y="969"/>
                <a:ext cx="499" cy="79"/>
              </a:xfrm>
              <a:custGeom>
                <a:avLst/>
                <a:gdLst/>
                <a:ahLst/>
                <a:cxnLst>
                  <a:cxn ang="0">
                    <a:pos x="0" y="79"/>
                  </a:cxn>
                  <a:cxn ang="0">
                    <a:pos x="64" y="0"/>
                  </a:cxn>
                  <a:cxn ang="0">
                    <a:pos x="500" y="0"/>
                  </a:cxn>
                  <a:cxn ang="0">
                    <a:pos x="437" y="79"/>
                  </a:cxn>
                  <a:cxn ang="0">
                    <a:pos x="0" y="79"/>
                  </a:cxn>
                </a:cxnLst>
                <a:rect l="0" t="0" r="r" b="b"/>
                <a:pathLst>
                  <a:path w="500" h="79">
                    <a:moveTo>
                      <a:pt x="0" y="79"/>
                    </a:moveTo>
                    <a:lnTo>
                      <a:pt x="64" y="0"/>
                    </a:lnTo>
                    <a:lnTo>
                      <a:pt x="500" y="0"/>
                    </a:lnTo>
                    <a:lnTo>
                      <a:pt x="437" y="79"/>
                    </a:lnTo>
                    <a:lnTo>
                      <a:pt x="0" y="79"/>
                    </a:lnTo>
                    <a:close/>
                  </a:path>
                </a:pathLst>
              </a:custGeom>
              <a:solidFill>
                <a:srgbClr val="00B4FF"/>
              </a:solidFill>
              <a:ln w="9525">
                <a:noFill/>
                <a:round/>
                <a:headEnd/>
                <a:tailEnd/>
              </a:ln>
            </p:spPr>
            <p:txBody>
              <a:bodyPr/>
              <a:lstStyle/>
              <a:p>
                <a:pPr>
                  <a:defRPr/>
                </a:pPr>
                <a:endParaRPr lang="en-US"/>
              </a:p>
            </p:txBody>
          </p:sp>
          <p:sp>
            <p:nvSpPr>
              <p:cNvPr id="852016" name="Freeform 48"/>
              <p:cNvSpPr>
                <a:spLocks/>
              </p:cNvSpPr>
              <p:nvPr/>
            </p:nvSpPr>
            <p:spPr bwMode="auto">
              <a:xfrm>
                <a:off x="582" y="969"/>
                <a:ext cx="499" cy="79"/>
              </a:xfrm>
              <a:custGeom>
                <a:avLst/>
                <a:gdLst/>
                <a:ahLst/>
                <a:cxnLst>
                  <a:cxn ang="0">
                    <a:pos x="0" y="79"/>
                  </a:cxn>
                  <a:cxn ang="0">
                    <a:pos x="64" y="0"/>
                  </a:cxn>
                  <a:cxn ang="0">
                    <a:pos x="500" y="0"/>
                  </a:cxn>
                  <a:cxn ang="0">
                    <a:pos x="437" y="79"/>
                  </a:cxn>
                  <a:cxn ang="0">
                    <a:pos x="0" y="79"/>
                  </a:cxn>
                </a:cxnLst>
                <a:rect l="0" t="0" r="r" b="b"/>
                <a:pathLst>
                  <a:path w="500" h="79">
                    <a:moveTo>
                      <a:pt x="0" y="79"/>
                    </a:moveTo>
                    <a:lnTo>
                      <a:pt x="64" y="0"/>
                    </a:lnTo>
                    <a:lnTo>
                      <a:pt x="500" y="0"/>
                    </a:lnTo>
                    <a:lnTo>
                      <a:pt x="437" y="79"/>
                    </a:lnTo>
                    <a:lnTo>
                      <a:pt x="0" y="79"/>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52017" name="Freeform 49"/>
              <p:cNvSpPr>
                <a:spLocks/>
              </p:cNvSpPr>
              <p:nvPr/>
            </p:nvSpPr>
            <p:spPr bwMode="auto">
              <a:xfrm>
                <a:off x="1019" y="969"/>
                <a:ext cx="63" cy="95"/>
              </a:xfrm>
              <a:custGeom>
                <a:avLst/>
                <a:gdLst/>
                <a:ahLst/>
                <a:cxnLst>
                  <a:cxn ang="0">
                    <a:pos x="0" y="95"/>
                  </a:cxn>
                  <a:cxn ang="0">
                    <a:pos x="63" y="29"/>
                  </a:cxn>
                  <a:cxn ang="0">
                    <a:pos x="63" y="0"/>
                  </a:cxn>
                  <a:cxn ang="0">
                    <a:pos x="0" y="79"/>
                  </a:cxn>
                  <a:cxn ang="0">
                    <a:pos x="0" y="95"/>
                  </a:cxn>
                </a:cxnLst>
                <a:rect l="0" t="0" r="r" b="b"/>
                <a:pathLst>
                  <a:path w="63" h="95">
                    <a:moveTo>
                      <a:pt x="0" y="95"/>
                    </a:moveTo>
                    <a:lnTo>
                      <a:pt x="63" y="29"/>
                    </a:lnTo>
                    <a:lnTo>
                      <a:pt x="63" y="0"/>
                    </a:lnTo>
                    <a:lnTo>
                      <a:pt x="0" y="79"/>
                    </a:lnTo>
                    <a:lnTo>
                      <a:pt x="0" y="95"/>
                    </a:lnTo>
                    <a:close/>
                  </a:path>
                </a:pathLst>
              </a:custGeom>
              <a:solidFill>
                <a:srgbClr val="005A80"/>
              </a:solidFill>
              <a:ln w="9525">
                <a:noFill/>
                <a:round/>
                <a:headEnd/>
                <a:tailEnd/>
              </a:ln>
            </p:spPr>
            <p:txBody>
              <a:bodyPr/>
              <a:lstStyle/>
              <a:p>
                <a:pPr>
                  <a:defRPr/>
                </a:pPr>
                <a:endParaRPr lang="en-US"/>
              </a:p>
            </p:txBody>
          </p:sp>
          <p:sp>
            <p:nvSpPr>
              <p:cNvPr id="852018" name="Freeform 50"/>
              <p:cNvSpPr>
                <a:spLocks/>
              </p:cNvSpPr>
              <p:nvPr/>
            </p:nvSpPr>
            <p:spPr bwMode="auto">
              <a:xfrm>
                <a:off x="1019" y="969"/>
                <a:ext cx="63" cy="95"/>
              </a:xfrm>
              <a:custGeom>
                <a:avLst/>
                <a:gdLst/>
                <a:ahLst/>
                <a:cxnLst>
                  <a:cxn ang="0">
                    <a:pos x="0" y="95"/>
                  </a:cxn>
                  <a:cxn ang="0">
                    <a:pos x="63" y="29"/>
                  </a:cxn>
                  <a:cxn ang="0">
                    <a:pos x="63" y="0"/>
                  </a:cxn>
                  <a:cxn ang="0">
                    <a:pos x="0" y="79"/>
                  </a:cxn>
                  <a:cxn ang="0">
                    <a:pos x="0" y="95"/>
                  </a:cxn>
                </a:cxnLst>
                <a:rect l="0" t="0" r="r" b="b"/>
                <a:pathLst>
                  <a:path w="63" h="95">
                    <a:moveTo>
                      <a:pt x="0" y="95"/>
                    </a:moveTo>
                    <a:lnTo>
                      <a:pt x="63" y="29"/>
                    </a:lnTo>
                    <a:lnTo>
                      <a:pt x="63" y="0"/>
                    </a:lnTo>
                    <a:lnTo>
                      <a:pt x="0" y="79"/>
                    </a:lnTo>
                    <a:lnTo>
                      <a:pt x="0" y="95"/>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52019" name="Rectangle 51"/>
              <p:cNvSpPr>
                <a:spLocks noChangeArrowheads="1"/>
              </p:cNvSpPr>
              <p:nvPr/>
            </p:nvSpPr>
            <p:spPr bwMode="auto">
              <a:xfrm>
                <a:off x="582" y="1049"/>
                <a:ext cx="437" cy="15"/>
              </a:xfrm>
              <a:prstGeom prst="rect">
                <a:avLst/>
              </a:prstGeom>
              <a:solidFill>
                <a:srgbClr val="0096D5"/>
              </a:solidFill>
              <a:ln w="9525">
                <a:noFill/>
                <a:miter lim="800000"/>
                <a:headEnd/>
                <a:tailEnd/>
              </a:ln>
            </p:spPr>
            <p:txBody>
              <a:bodyPr/>
              <a:lstStyle/>
              <a:p>
                <a:pPr>
                  <a:defRPr/>
                </a:pPr>
                <a:endParaRPr lang="en-US"/>
              </a:p>
            </p:txBody>
          </p:sp>
          <p:sp>
            <p:nvSpPr>
              <p:cNvPr id="852020" name="Rectangle 52"/>
              <p:cNvSpPr>
                <a:spLocks noChangeArrowheads="1"/>
              </p:cNvSpPr>
              <p:nvPr/>
            </p:nvSpPr>
            <p:spPr bwMode="auto">
              <a:xfrm>
                <a:off x="584" y="1049"/>
                <a:ext cx="434" cy="14"/>
              </a:xfrm>
              <a:prstGeom prst="rect">
                <a:avLst/>
              </a:prstGeom>
              <a:solidFill>
                <a:srgbClr val="0096D5"/>
              </a:solidFill>
              <a:ln w="4763">
                <a:solidFill>
                  <a:srgbClr val="AAE6FF"/>
                </a:solidFill>
                <a:miter lim="800000"/>
                <a:headEnd/>
                <a:tailEnd/>
              </a:ln>
            </p:spPr>
            <p:txBody>
              <a:bodyPr/>
              <a:lstStyle/>
              <a:p>
                <a:pPr>
                  <a:defRPr/>
                </a:pPr>
                <a:endParaRPr lang="en-US"/>
              </a:p>
            </p:txBody>
          </p:sp>
          <p:sp>
            <p:nvSpPr>
              <p:cNvPr id="852021" name="Freeform 53"/>
              <p:cNvSpPr>
                <a:spLocks/>
              </p:cNvSpPr>
              <p:nvPr/>
            </p:nvSpPr>
            <p:spPr bwMode="auto">
              <a:xfrm>
                <a:off x="1107" y="991"/>
                <a:ext cx="89" cy="47"/>
              </a:xfrm>
              <a:custGeom>
                <a:avLst/>
                <a:gdLst/>
                <a:ahLst/>
                <a:cxnLst>
                  <a:cxn ang="0">
                    <a:pos x="0" y="47"/>
                  </a:cxn>
                  <a:cxn ang="0">
                    <a:pos x="32" y="0"/>
                  </a:cxn>
                  <a:cxn ang="0">
                    <a:pos x="89" y="0"/>
                  </a:cxn>
                  <a:cxn ang="0">
                    <a:pos x="57" y="47"/>
                  </a:cxn>
                  <a:cxn ang="0">
                    <a:pos x="0" y="47"/>
                  </a:cxn>
                </a:cxnLst>
                <a:rect l="0" t="0" r="r" b="b"/>
                <a:pathLst>
                  <a:path w="89" h="47">
                    <a:moveTo>
                      <a:pt x="0" y="47"/>
                    </a:moveTo>
                    <a:lnTo>
                      <a:pt x="32" y="0"/>
                    </a:lnTo>
                    <a:lnTo>
                      <a:pt x="89" y="0"/>
                    </a:lnTo>
                    <a:lnTo>
                      <a:pt x="57" y="47"/>
                    </a:lnTo>
                    <a:lnTo>
                      <a:pt x="0" y="47"/>
                    </a:lnTo>
                    <a:close/>
                  </a:path>
                </a:pathLst>
              </a:custGeom>
              <a:solidFill>
                <a:srgbClr val="00B4FF"/>
              </a:solidFill>
              <a:ln w="9525">
                <a:noFill/>
                <a:round/>
                <a:headEnd/>
                <a:tailEnd/>
              </a:ln>
            </p:spPr>
            <p:txBody>
              <a:bodyPr/>
              <a:lstStyle/>
              <a:p>
                <a:pPr>
                  <a:defRPr/>
                </a:pPr>
                <a:endParaRPr lang="en-US"/>
              </a:p>
            </p:txBody>
          </p:sp>
          <p:sp>
            <p:nvSpPr>
              <p:cNvPr id="852022" name="Freeform 54"/>
              <p:cNvSpPr>
                <a:spLocks/>
              </p:cNvSpPr>
              <p:nvPr/>
            </p:nvSpPr>
            <p:spPr bwMode="auto">
              <a:xfrm>
                <a:off x="1107" y="991"/>
                <a:ext cx="89" cy="47"/>
              </a:xfrm>
              <a:custGeom>
                <a:avLst/>
                <a:gdLst/>
                <a:ahLst/>
                <a:cxnLst>
                  <a:cxn ang="0">
                    <a:pos x="0" y="47"/>
                  </a:cxn>
                  <a:cxn ang="0">
                    <a:pos x="32" y="0"/>
                  </a:cxn>
                  <a:cxn ang="0">
                    <a:pos x="89" y="0"/>
                  </a:cxn>
                  <a:cxn ang="0">
                    <a:pos x="57" y="47"/>
                  </a:cxn>
                  <a:cxn ang="0">
                    <a:pos x="0" y="47"/>
                  </a:cxn>
                </a:cxnLst>
                <a:rect l="0" t="0" r="r" b="b"/>
                <a:pathLst>
                  <a:path w="89" h="47">
                    <a:moveTo>
                      <a:pt x="0" y="47"/>
                    </a:moveTo>
                    <a:lnTo>
                      <a:pt x="32" y="0"/>
                    </a:lnTo>
                    <a:lnTo>
                      <a:pt x="89" y="0"/>
                    </a:lnTo>
                    <a:lnTo>
                      <a:pt x="57" y="47"/>
                    </a:lnTo>
                    <a:lnTo>
                      <a:pt x="0" y="47"/>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52023" name="Freeform 55"/>
              <p:cNvSpPr>
                <a:spLocks/>
              </p:cNvSpPr>
              <p:nvPr/>
            </p:nvSpPr>
            <p:spPr bwMode="auto">
              <a:xfrm>
                <a:off x="1164" y="991"/>
                <a:ext cx="32" cy="63"/>
              </a:xfrm>
              <a:custGeom>
                <a:avLst/>
                <a:gdLst/>
                <a:ahLst/>
                <a:cxnLst>
                  <a:cxn ang="0">
                    <a:pos x="0" y="63"/>
                  </a:cxn>
                  <a:cxn ang="0">
                    <a:pos x="32" y="29"/>
                  </a:cxn>
                  <a:cxn ang="0">
                    <a:pos x="32" y="0"/>
                  </a:cxn>
                  <a:cxn ang="0">
                    <a:pos x="0" y="47"/>
                  </a:cxn>
                  <a:cxn ang="0">
                    <a:pos x="0" y="63"/>
                  </a:cxn>
                </a:cxnLst>
                <a:rect l="0" t="0" r="r" b="b"/>
                <a:pathLst>
                  <a:path w="32" h="63">
                    <a:moveTo>
                      <a:pt x="0" y="63"/>
                    </a:moveTo>
                    <a:lnTo>
                      <a:pt x="32" y="29"/>
                    </a:lnTo>
                    <a:lnTo>
                      <a:pt x="32" y="0"/>
                    </a:lnTo>
                    <a:lnTo>
                      <a:pt x="0" y="47"/>
                    </a:lnTo>
                    <a:lnTo>
                      <a:pt x="0" y="63"/>
                    </a:lnTo>
                    <a:close/>
                  </a:path>
                </a:pathLst>
              </a:custGeom>
              <a:solidFill>
                <a:srgbClr val="005A80"/>
              </a:solidFill>
              <a:ln w="9525">
                <a:noFill/>
                <a:round/>
                <a:headEnd/>
                <a:tailEnd/>
              </a:ln>
            </p:spPr>
            <p:txBody>
              <a:bodyPr/>
              <a:lstStyle/>
              <a:p>
                <a:pPr>
                  <a:defRPr/>
                </a:pPr>
                <a:endParaRPr lang="en-US"/>
              </a:p>
            </p:txBody>
          </p:sp>
          <p:sp>
            <p:nvSpPr>
              <p:cNvPr id="852024" name="Freeform 56"/>
              <p:cNvSpPr>
                <a:spLocks/>
              </p:cNvSpPr>
              <p:nvPr/>
            </p:nvSpPr>
            <p:spPr bwMode="auto">
              <a:xfrm>
                <a:off x="1164" y="991"/>
                <a:ext cx="32" cy="63"/>
              </a:xfrm>
              <a:custGeom>
                <a:avLst/>
                <a:gdLst/>
                <a:ahLst/>
                <a:cxnLst>
                  <a:cxn ang="0">
                    <a:pos x="0" y="63"/>
                  </a:cxn>
                  <a:cxn ang="0">
                    <a:pos x="32" y="29"/>
                  </a:cxn>
                  <a:cxn ang="0">
                    <a:pos x="32" y="0"/>
                  </a:cxn>
                  <a:cxn ang="0">
                    <a:pos x="0" y="47"/>
                  </a:cxn>
                  <a:cxn ang="0">
                    <a:pos x="0" y="63"/>
                  </a:cxn>
                </a:cxnLst>
                <a:rect l="0" t="0" r="r" b="b"/>
                <a:pathLst>
                  <a:path w="32" h="63">
                    <a:moveTo>
                      <a:pt x="0" y="63"/>
                    </a:moveTo>
                    <a:lnTo>
                      <a:pt x="32" y="29"/>
                    </a:lnTo>
                    <a:lnTo>
                      <a:pt x="32" y="0"/>
                    </a:lnTo>
                    <a:lnTo>
                      <a:pt x="0" y="47"/>
                    </a:lnTo>
                    <a:lnTo>
                      <a:pt x="0" y="63"/>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52025" name="Rectangle 57"/>
              <p:cNvSpPr>
                <a:spLocks noChangeArrowheads="1"/>
              </p:cNvSpPr>
              <p:nvPr/>
            </p:nvSpPr>
            <p:spPr bwMode="auto">
              <a:xfrm>
                <a:off x="1107" y="1038"/>
                <a:ext cx="57" cy="15"/>
              </a:xfrm>
              <a:prstGeom prst="rect">
                <a:avLst/>
              </a:prstGeom>
              <a:solidFill>
                <a:srgbClr val="0096D5"/>
              </a:solidFill>
              <a:ln w="9525">
                <a:noFill/>
                <a:miter lim="800000"/>
                <a:headEnd/>
                <a:tailEnd/>
              </a:ln>
            </p:spPr>
            <p:txBody>
              <a:bodyPr/>
              <a:lstStyle/>
              <a:p>
                <a:pPr>
                  <a:defRPr/>
                </a:pPr>
                <a:endParaRPr lang="en-US"/>
              </a:p>
            </p:txBody>
          </p:sp>
          <p:sp>
            <p:nvSpPr>
              <p:cNvPr id="852026" name="Rectangle 58"/>
              <p:cNvSpPr>
                <a:spLocks noChangeArrowheads="1"/>
              </p:cNvSpPr>
              <p:nvPr/>
            </p:nvSpPr>
            <p:spPr bwMode="auto">
              <a:xfrm>
                <a:off x="1107" y="1040"/>
                <a:ext cx="55" cy="14"/>
              </a:xfrm>
              <a:prstGeom prst="rect">
                <a:avLst/>
              </a:prstGeom>
              <a:solidFill>
                <a:srgbClr val="0096D5"/>
              </a:solidFill>
              <a:ln w="4763">
                <a:solidFill>
                  <a:srgbClr val="AAE6FF"/>
                </a:solidFill>
                <a:miter lim="800000"/>
                <a:headEnd/>
                <a:tailEnd/>
              </a:ln>
            </p:spPr>
            <p:txBody>
              <a:bodyPr/>
              <a:lstStyle/>
              <a:p>
                <a:pPr>
                  <a:defRPr/>
                </a:pPr>
                <a:endParaRPr lang="en-US"/>
              </a:p>
            </p:txBody>
          </p:sp>
        </p:grpSp>
        <p:grpSp>
          <p:nvGrpSpPr>
            <p:cNvPr id="39972" name="Group 59"/>
            <p:cNvGrpSpPr>
              <a:grpSpLocks/>
            </p:cNvGrpSpPr>
            <p:nvPr/>
          </p:nvGrpSpPr>
          <p:grpSpPr bwMode="auto">
            <a:xfrm>
              <a:off x="4494" y="570"/>
              <a:ext cx="402" cy="347"/>
              <a:chOff x="582" y="534"/>
              <a:chExt cx="614" cy="530"/>
            </a:xfrm>
          </p:grpSpPr>
          <p:sp>
            <p:nvSpPr>
              <p:cNvPr id="852028" name="Arc 60"/>
              <p:cNvSpPr>
                <a:spLocks/>
              </p:cNvSpPr>
              <p:nvPr/>
            </p:nvSpPr>
            <p:spPr bwMode="auto">
              <a:xfrm>
                <a:off x="1059" y="917"/>
                <a:ext cx="119" cy="81"/>
              </a:xfrm>
              <a:custGeom>
                <a:avLst/>
                <a:gdLst>
                  <a:gd name="G0" fmla="+- 16576 0 0"/>
                  <a:gd name="G1" fmla="+- 21600 0 0"/>
                  <a:gd name="G2" fmla="+- 21600 0 0"/>
                  <a:gd name="T0" fmla="*/ 0 w 38176"/>
                  <a:gd name="T1" fmla="*/ 7751 h 34923"/>
                  <a:gd name="T2" fmla="*/ 33578 w 38176"/>
                  <a:gd name="T3" fmla="*/ 34923 h 34923"/>
                  <a:gd name="T4" fmla="*/ 16576 w 38176"/>
                  <a:gd name="T5" fmla="*/ 21600 h 34923"/>
                </a:gdLst>
                <a:ahLst/>
                <a:cxnLst>
                  <a:cxn ang="0">
                    <a:pos x="T0" y="T1"/>
                  </a:cxn>
                  <a:cxn ang="0">
                    <a:pos x="T2" y="T3"/>
                  </a:cxn>
                  <a:cxn ang="0">
                    <a:pos x="T4" y="T5"/>
                  </a:cxn>
                </a:cxnLst>
                <a:rect l="0" t="0" r="r" b="b"/>
                <a:pathLst>
                  <a:path w="38176" h="34923" fill="none" extrusionOk="0">
                    <a:moveTo>
                      <a:pt x="-1" y="7750"/>
                    </a:moveTo>
                    <a:cubicBezTo>
                      <a:pt x="4103" y="2838"/>
                      <a:pt x="10175" y="-1"/>
                      <a:pt x="16576" y="0"/>
                    </a:cubicBezTo>
                    <a:cubicBezTo>
                      <a:pt x="28505" y="0"/>
                      <a:pt x="38176" y="9670"/>
                      <a:pt x="38176" y="21600"/>
                    </a:cubicBezTo>
                    <a:cubicBezTo>
                      <a:pt x="38176" y="26430"/>
                      <a:pt x="36557" y="31120"/>
                      <a:pt x="33577" y="34922"/>
                    </a:cubicBezTo>
                  </a:path>
                  <a:path w="38176" h="34923" stroke="0" extrusionOk="0">
                    <a:moveTo>
                      <a:pt x="-1" y="7750"/>
                    </a:moveTo>
                    <a:cubicBezTo>
                      <a:pt x="4103" y="2838"/>
                      <a:pt x="10175" y="-1"/>
                      <a:pt x="16576" y="0"/>
                    </a:cubicBezTo>
                    <a:cubicBezTo>
                      <a:pt x="28505" y="0"/>
                      <a:pt x="38176" y="9670"/>
                      <a:pt x="38176" y="21600"/>
                    </a:cubicBezTo>
                    <a:cubicBezTo>
                      <a:pt x="38176" y="26430"/>
                      <a:pt x="36557" y="31120"/>
                      <a:pt x="33577" y="34922"/>
                    </a:cubicBezTo>
                    <a:lnTo>
                      <a:pt x="16576" y="21600"/>
                    </a:lnTo>
                    <a:close/>
                  </a:path>
                </a:pathLst>
              </a:custGeom>
              <a:noFill/>
              <a:ln w="20638">
                <a:solidFill>
                  <a:srgbClr val="0078AA"/>
                </a:solidFill>
                <a:round/>
                <a:headEnd/>
                <a:tailEnd/>
              </a:ln>
            </p:spPr>
            <p:txBody>
              <a:bodyPr/>
              <a:lstStyle/>
              <a:p>
                <a:pPr>
                  <a:defRPr/>
                </a:pPr>
                <a:endParaRPr lang="en-US"/>
              </a:p>
            </p:txBody>
          </p:sp>
          <p:sp>
            <p:nvSpPr>
              <p:cNvPr id="852029" name="Arc 61"/>
              <p:cNvSpPr>
                <a:spLocks/>
              </p:cNvSpPr>
              <p:nvPr/>
            </p:nvSpPr>
            <p:spPr bwMode="auto">
              <a:xfrm>
                <a:off x="1060" y="919"/>
                <a:ext cx="118" cy="79"/>
              </a:xfrm>
              <a:custGeom>
                <a:avLst/>
                <a:gdLst>
                  <a:gd name="G0" fmla="+- 16722 0 0"/>
                  <a:gd name="G1" fmla="+- 21600 0 0"/>
                  <a:gd name="G2" fmla="+- 21600 0 0"/>
                  <a:gd name="T0" fmla="*/ 0 w 38322"/>
                  <a:gd name="T1" fmla="*/ 7928 h 34803"/>
                  <a:gd name="T2" fmla="*/ 33817 w 38322"/>
                  <a:gd name="T3" fmla="*/ 34803 h 34803"/>
                  <a:gd name="T4" fmla="*/ 16722 w 38322"/>
                  <a:gd name="T5" fmla="*/ 21600 h 34803"/>
                </a:gdLst>
                <a:ahLst/>
                <a:cxnLst>
                  <a:cxn ang="0">
                    <a:pos x="T0" y="T1"/>
                  </a:cxn>
                  <a:cxn ang="0">
                    <a:pos x="T2" y="T3"/>
                  </a:cxn>
                  <a:cxn ang="0">
                    <a:pos x="T4" y="T5"/>
                  </a:cxn>
                </a:cxnLst>
                <a:rect l="0" t="0" r="r" b="b"/>
                <a:pathLst>
                  <a:path w="38322" h="34803" fill="none" extrusionOk="0">
                    <a:moveTo>
                      <a:pt x="-1" y="7927"/>
                    </a:moveTo>
                    <a:cubicBezTo>
                      <a:pt x="4102" y="2910"/>
                      <a:pt x="10240" y="-1"/>
                      <a:pt x="16722" y="0"/>
                    </a:cubicBezTo>
                    <a:cubicBezTo>
                      <a:pt x="28651" y="0"/>
                      <a:pt x="38322" y="9670"/>
                      <a:pt x="38322" y="21600"/>
                    </a:cubicBezTo>
                    <a:cubicBezTo>
                      <a:pt x="38322" y="26378"/>
                      <a:pt x="36737" y="31021"/>
                      <a:pt x="33817" y="34803"/>
                    </a:cubicBezTo>
                  </a:path>
                  <a:path w="38322" h="34803" stroke="0" extrusionOk="0">
                    <a:moveTo>
                      <a:pt x="-1" y="7927"/>
                    </a:moveTo>
                    <a:cubicBezTo>
                      <a:pt x="4102" y="2910"/>
                      <a:pt x="10240" y="-1"/>
                      <a:pt x="16722" y="0"/>
                    </a:cubicBezTo>
                    <a:cubicBezTo>
                      <a:pt x="28651" y="0"/>
                      <a:pt x="38322" y="9670"/>
                      <a:pt x="38322" y="21600"/>
                    </a:cubicBezTo>
                    <a:cubicBezTo>
                      <a:pt x="38322" y="26378"/>
                      <a:pt x="36737" y="31021"/>
                      <a:pt x="33817" y="34803"/>
                    </a:cubicBezTo>
                    <a:lnTo>
                      <a:pt x="16722" y="21600"/>
                    </a:lnTo>
                    <a:close/>
                  </a:path>
                </a:pathLst>
              </a:custGeom>
              <a:noFill/>
              <a:ln w="9525">
                <a:solidFill>
                  <a:srgbClr val="AAE6FF"/>
                </a:solidFill>
                <a:round/>
                <a:headEnd/>
                <a:tailEnd/>
              </a:ln>
            </p:spPr>
            <p:txBody>
              <a:bodyPr/>
              <a:lstStyle/>
              <a:p>
                <a:pPr>
                  <a:defRPr/>
                </a:pPr>
                <a:endParaRPr lang="en-US"/>
              </a:p>
            </p:txBody>
          </p:sp>
          <p:sp>
            <p:nvSpPr>
              <p:cNvPr id="852030" name="Freeform 62"/>
              <p:cNvSpPr>
                <a:spLocks/>
              </p:cNvSpPr>
              <p:nvPr/>
            </p:nvSpPr>
            <p:spPr bwMode="auto">
              <a:xfrm>
                <a:off x="661" y="859"/>
                <a:ext cx="455" cy="50"/>
              </a:xfrm>
              <a:custGeom>
                <a:avLst/>
                <a:gdLst/>
                <a:ahLst/>
                <a:cxnLst>
                  <a:cxn ang="0">
                    <a:pos x="0" y="50"/>
                  </a:cxn>
                  <a:cxn ang="0">
                    <a:pos x="54" y="0"/>
                  </a:cxn>
                  <a:cxn ang="0">
                    <a:pos x="455" y="0"/>
                  </a:cxn>
                  <a:cxn ang="0">
                    <a:pos x="402" y="50"/>
                  </a:cxn>
                  <a:cxn ang="0">
                    <a:pos x="0" y="50"/>
                  </a:cxn>
                </a:cxnLst>
                <a:rect l="0" t="0" r="r" b="b"/>
                <a:pathLst>
                  <a:path w="455" h="50">
                    <a:moveTo>
                      <a:pt x="0" y="50"/>
                    </a:moveTo>
                    <a:lnTo>
                      <a:pt x="54" y="0"/>
                    </a:lnTo>
                    <a:lnTo>
                      <a:pt x="455" y="0"/>
                    </a:lnTo>
                    <a:lnTo>
                      <a:pt x="402" y="50"/>
                    </a:lnTo>
                    <a:lnTo>
                      <a:pt x="0" y="50"/>
                    </a:lnTo>
                    <a:close/>
                  </a:path>
                </a:pathLst>
              </a:custGeom>
              <a:solidFill>
                <a:srgbClr val="00B4FF"/>
              </a:solidFill>
              <a:ln w="9525">
                <a:noFill/>
                <a:round/>
                <a:headEnd/>
                <a:tailEnd/>
              </a:ln>
            </p:spPr>
            <p:txBody>
              <a:bodyPr/>
              <a:lstStyle/>
              <a:p>
                <a:pPr>
                  <a:defRPr/>
                </a:pPr>
                <a:endParaRPr lang="en-US"/>
              </a:p>
            </p:txBody>
          </p:sp>
          <p:sp>
            <p:nvSpPr>
              <p:cNvPr id="852031" name="Freeform 63"/>
              <p:cNvSpPr>
                <a:spLocks/>
              </p:cNvSpPr>
              <p:nvPr/>
            </p:nvSpPr>
            <p:spPr bwMode="auto">
              <a:xfrm>
                <a:off x="661" y="859"/>
                <a:ext cx="455" cy="50"/>
              </a:xfrm>
              <a:custGeom>
                <a:avLst/>
                <a:gdLst/>
                <a:ahLst/>
                <a:cxnLst>
                  <a:cxn ang="0">
                    <a:pos x="0" y="50"/>
                  </a:cxn>
                  <a:cxn ang="0">
                    <a:pos x="54" y="0"/>
                  </a:cxn>
                  <a:cxn ang="0">
                    <a:pos x="455" y="0"/>
                  </a:cxn>
                  <a:cxn ang="0">
                    <a:pos x="402" y="50"/>
                  </a:cxn>
                  <a:cxn ang="0">
                    <a:pos x="0" y="50"/>
                  </a:cxn>
                </a:cxnLst>
                <a:rect l="0" t="0" r="r" b="b"/>
                <a:pathLst>
                  <a:path w="455" h="50">
                    <a:moveTo>
                      <a:pt x="0" y="50"/>
                    </a:moveTo>
                    <a:lnTo>
                      <a:pt x="54" y="0"/>
                    </a:lnTo>
                    <a:lnTo>
                      <a:pt x="455" y="0"/>
                    </a:lnTo>
                    <a:lnTo>
                      <a:pt x="402" y="50"/>
                    </a:lnTo>
                    <a:lnTo>
                      <a:pt x="0" y="50"/>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52032" name="Rectangle 64"/>
              <p:cNvSpPr>
                <a:spLocks noChangeArrowheads="1"/>
              </p:cNvSpPr>
              <p:nvPr/>
            </p:nvSpPr>
            <p:spPr bwMode="auto">
              <a:xfrm>
                <a:off x="661" y="910"/>
                <a:ext cx="402" cy="75"/>
              </a:xfrm>
              <a:prstGeom prst="rect">
                <a:avLst/>
              </a:prstGeom>
              <a:solidFill>
                <a:srgbClr val="0096D5"/>
              </a:solidFill>
              <a:ln w="9525">
                <a:noFill/>
                <a:miter lim="800000"/>
                <a:headEnd/>
                <a:tailEnd/>
              </a:ln>
            </p:spPr>
            <p:txBody>
              <a:bodyPr/>
              <a:lstStyle/>
              <a:p>
                <a:pPr>
                  <a:defRPr/>
                </a:pPr>
                <a:endParaRPr lang="en-US"/>
              </a:p>
            </p:txBody>
          </p:sp>
          <p:sp>
            <p:nvSpPr>
              <p:cNvPr id="852033" name="Rectangle 65"/>
              <p:cNvSpPr>
                <a:spLocks noChangeArrowheads="1"/>
              </p:cNvSpPr>
              <p:nvPr/>
            </p:nvSpPr>
            <p:spPr bwMode="auto">
              <a:xfrm>
                <a:off x="661" y="910"/>
                <a:ext cx="400" cy="75"/>
              </a:xfrm>
              <a:prstGeom prst="rect">
                <a:avLst/>
              </a:prstGeom>
              <a:solidFill>
                <a:srgbClr val="0096D5"/>
              </a:solidFill>
              <a:ln w="4763">
                <a:solidFill>
                  <a:srgbClr val="AAE6FF"/>
                </a:solidFill>
                <a:miter lim="800000"/>
                <a:headEnd/>
                <a:tailEnd/>
              </a:ln>
            </p:spPr>
            <p:txBody>
              <a:bodyPr/>
              <a:lstStyle/>
              <a:p>
                <a:pPr>
                  <a:defRPr/>
                </a:pPr>
                <a:endParaRPr lang="en-US"/>
              </a:p>
            </p:txBody>
          </p:sp>
          <p:sp>
            <p:nvSpPr>
              <p:cNvPr id="852034" name="Freeform 66"/>
              <p:cNvSpPr>
                <a:spLocks/>
              </p:cNvSpPr>
              <p:nvPr/>
            </p:nvSpPr>
            <p:spPr bwMode="auto">
              <a:xfrm>
                <a:off x="1063" y="859"/>
                <a:ext cx="53" cy="125"/>
              </a:xfrm>
              <a:custGeom>
                <a:avLst/>
                <a:gdLst/>
                <a:ahLst/>
                <a:cxnLst>
                  <a:cxn ang="0">
                    <a:pos x="0" y="126"/>
                  </a:cxn>
                  <a:cxn ang="0">
                    <a:pos x="53" y="72"/>
                  </a:cxn>
                  <a:cxn ang="0">
                    <a:pos x="53" y="0"/>
                  </a:cxn>
                  <a:cxn ang="0">
                    <a:pos x="0" y="50"/>
                  </a:cxn>
                  <a:cxn ang="0">
                    <a:pos x="0" y="126"/>
                  </a:cxn>
                </a:cxnLst>
                <a:rect l="0" t="0" r="r" b="b"/>
                <a:pathLst>
                  <a:path w="53" h="126">
                    <a:moveTo>
                      <a:pt x="0" y="126"/>
                    </a:moveTo>
                    <a:lnTo>
                      <a:pt x="53" y="72"/>
                    </a:lnTo>
                    <a:lnTo>
                      <a:pt x="53" y="0"/>
                    </a:lnTo>
                    <a:lnTo>
                      <a:pt x="0" y="50"/>
                    </a:lnTo>
                    <a:lnTo>
                      <a:pt x="0" y="126"/>
                    </a:lnTo>
                    <a:close/>
                  </a:path>
                </a:pathLst>
              </a:custGeom>
              <a:solidFill>
                <a:srgbClr val="005A80"/>
              </a:solidFill>
              <a:ln w="9525">
                <a:noFill/>
                <a:round/>
                <a:headEnd/>
                <a:tailEnd/>
              </a:ln>
            </p:spPr>
            <p:txBody>
              <a:bodyPr/>
              <a:lstStyle/>
              <a:p>
                <a:pPr>
                  <a:defRPr/>
                </a:pPr>
                <a:endParaRPr lang="en-US"/>
              </a:p>
            </p:txBody>
          </p:sp>
          <p:sp>
            <p:nvSpPr>
              <p:cNvPr id="852035" name="Freeform 67"/>
              <p:cNvSpPr>
                <a:spLocks/>
              </p:cNvSpPr>
              <p:nvPr/>
            </p:nvSpPr>
            <p:spPr bwMode="auto">
              <a:xfrm>
                <a:off x="1063" y="859"/>
                <a:ext cx="53" cy="125"/>
              </a:xfrm>
              <a:custGeom>
                <a:avLst/>
                <a:gdLst/>
                <a:ahLst/>
                <a:cxnLst>
                  <a:cxn ang="0">
                    <a:pos x="0" y="126"/>
                  </a:cxn>
                  <a:cxn ang="0">
                    <a:pos x="53" y="72"/>
                  </a:cxn>
                  <a:cxn ang="0">
                    <a:pos x="53" y="0"/>
                  </a:cxn>
                  <a:cxn ang="0">
                    <a:pos x="0" y="50"/>
                  </a:cxn>
                  <a:cxn ang="0">
                    <a:pos x="0" y="126"/>
                  </a:cxn>
                </a:cxnLst>
                <a:rect l="0" t="0" r="r" b="b"/>
                <a:pathLst>
                  <a:path w="53" h="126">
                    <a:moveTo>
                      <a:pt x="0" y="126"/>
                    </a:moveTo>
                    <a:lnTo>
                      <a:pt x="53" y="72"/>
                    </a:lnTo>
                    <a:lnTo>
                      <a:pt x="53" y="0"/>
                    </a:lnTo>
                    <a:lnTo>
                      <a:pt x="0" y="50"/>
                    </a:lnTo>
                    <a:lnTo>
                      <a:pt x="0" y="126"/>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52036" name="Freeform 68"/>
              <p:cNvSpPr>
                <a:spLocks/>
              </p:cNvSpPr>
              <p:nvPr/>
            </p:nvSpPr>
            <p:spPr bwMode="auto">
              <a:xfrm>
                <a:off x="674" y="859"/>
                <a:ext cx="434" cy="41"/>
              </a:xfrm>
              <a:custGeom>
                <a:avLst/>
                <a:gdLst/>
                <a:ahLst/>
                <a:cxnLst>
                  <a:cxn ang="0">
                    <a:pos x="0" y="41"/>
                  </a:cxn>
                  <a:cxn ang="0">
                    <a:pos x="41" y="0"/>
                  </a:cxn>
                  <a:cxn ang="0">
                    <a:pos x="433" y="0"/>
                  </a:cxn>
                  <a:cxn ang="0">
                    <a:pos x="392" y="41"/>
                  </a:cxn>
                  <a:cxn ang="0">
                    <a:pos x="0" y="41"/>
                  </a:cxn>
                </a:cxnLst>
                <a:rect l="0" t="0" r="r" b="b"/>
                <a:pathLst>
                  <a:path w="433" h="41">
                    <a:moveTo>
                      <a:pt x="0" y="41"/>
                    </a:moveTo>
                    <a:lnTo>
                      <a:pt x="41" y="0"/>
                    </a:lnTo>
                    <a:lnTo>
                      <a:pt x="433" y="0"/>
                    </a:lnTo>
                    <a:lnTo>
                      <a:pt x="392" y="41"/>
                    </a:lnTo>
                    <a:lnTo>
                      <a:pt x="0" y="41"/>
                    </a:lnTo>
                    <a:close/>
                  </a:path>
                </a:pathLst>
              </a:custGeom>
              <a:solidFill>
                <a:srgbClr val="000000"/>
              </a:solidFill>
              <a:ln w="9525">
                <a:noFill/>
                <a:round/>
                <a:headEnd/>
                <a:tailEnd/>
              </a:ln>
            </p:spPr>
            <p:txBody>
              <a:bodyPr/>
              <a:lstStyle/>
              <a:p>
                <a:pPr>
                  <a:defRPr/>
                </a:pPr>
                <a:endParaRPr lang="en-US"/>
              </a:p>
            </p:txBody>
          </p:sp>
          <p:sp>
            <p:nvSpPr>
              <p:cNvPr id="852037" name="Freeform 69"/>
              <p:cNvSpPr>
                <a:spLocks/>
              </p:cNvSpPr>
              <p:nvPr/>
            </p:nvSpPr>
            <p:spPr bwMode="auto">
              <a:xfrm>
                <a:off x="674" y="859"/>
                <a:ext cx="434" cy="41"/>
              </a:xfrm>
              <a:custGeom>
                <a:avLst/>
                <a:gdLst/>
                <a:ahLst/>
                <a:cxnLst>
                  <a:cxn ang="0">
                    <a:pos x="0" y="41"/>
                  </a:cxn>
                  <a:cxn ang="0">
                    <a:pos x="41" y="0"/>
                  </a:cxn>
                  <a:cxn ang="0">
                    <a:pos x="433" y="0"/>
                  </a:cxn>
                  <a:cxn ang="0">
                    <a:pos x="392" y="41"/>
                  </a:cxn>
                  <a:cxn ang="0">
                    <a:pos x="0" y="41"/>
                  </a:cxn>
                </a:cxnLst>
                <a:rect l="0" t="0" r="r" b="b"/>
                <a:pathLst>
                  <a:path w="433" h="41">
                    <a:moveTo>
                      <a:pt x="0" y="41"/>
                    </a:moveTo>
                    <a:lnTo>
                      <a:pt x="41" y="0"/>
                    </a:lnTo>
                    <a:lnTo>
                      <a:pt x="433" y="0"/>
                    </a:lnTo>
                    <a:lnTo>
                      <a:pt x="392" y="41"/>
                    </a:lnTo>
                    <a:lnTo>
                      <a:pt x="0" y="41"/>
                    </a:lnTo>
                    <a:close/>
                  </a:path>
                </a:pathLst>
              </a:custGeom>
              <a:solidFill>
                <a:srgbClr val="000000"/>
              </a:solidFill>
              <a:ln w="4763">
                <a:solidFill>
                  <a:srgbClr val="000000"/>
                </a:solidFill>
                <a:prstDash val="solid"/>
                <a:round/>
                <a:headEnd/>
                <a:tailEnd/>
              </a:ln>
            </p:spPr>
            <p:txBody>
              <a:bodyPr/>
              <a:lstStyle/>
              <a:p>
                <a:pPr>
                  <a:defRPr/>
                </a:pPr>
                <a:endParaRPr lang="en-US"/>
              </a:p>
            </p:txBody>
          </p:sp>
          <p:sp>
            <p:nvSpPr>
              <p:cNvPr id="852038" name="Freeform 70"/>
              <p:cNvSpPr>
                <a:spLocks/>
              </p:cNvSpPr>
              <p:nvPr/>
            </p:nvSpPr>
            <p:spPr bwMode="auto">
              <a:xfrm>
                <a:off x="661" y="534"/>
                <a:ext cx="446" cy="41"/>
              </a:xfrm>
              <a:custGeom>
                <a:avLst/>
                <a:gdLst/>
                <a:ahLst/>
                <a:cxnLst>
                  <a:cxn ang="0">
                    <a:pos x="0" y="41"/>
                  </a:cxn>
                  <a:cxn ang="0">
                    <a:pos x="45" y="0"/>
                  </a:cxn>
                  <a:cxn ang="0">
                    <a:pos x="446" y="0"/>
                  </a:cxn>
                  <a:cxn ang="0">
                    <a:pos x="402" y="41"/>
                  </a:cxn>
                  <a:cxn ang="0">
                    <a:pos x="0" y="41"/>
                  </a:cxn>
                </a:cxnLst>
                <a:rect l="0" t="0" r="r" b="b"/>
                <a:pathLst>
                  <a:path w="446" h="41">
                    <a:moveTo>
                      <a:pt x="0" y="41"/>
                    </a:moveTo>
                    <a:lnTo>
                      <a:pt x="45" y="0"/>
                    </a:lnTo>
                    <a:lnTo>
                      <a:pt x="446" y="0"/>
                    </a:lnTo>
                    <a:lnTo>
                      <a:pt x="402" y="41"/>
                    </a:lnTo>
                    <a:lnTo>
                      <a:pt x="0" y="41"/>
                    </a:lnTo>
                    <a:close/>
                  </a:path>
                </a:pathLst>
              </a:custGeom>
              <a:solidFill>
                <a:srgbClr val="00B4FF"/>
              </a:solidFill>
              <a:ln w="9525">
                <a:noFill/>
                <a:round/>
                <a:headEnd/>
                <a:tailEnd/>
              </a:ln>
            </p:spPr>
            <p:txBody>
              <a:bodyPr/>
              <a:lstStyle/>
              <a:p>
                <a:pPr>
                  <a:defRPr/>
                </a:pPr>
                <a:endParaRPr lang="en-US"/>
              </a:p>
            </p:txBody>
          </p:sp>
          <p:sp>
            <p:nvSpPr>
              <p:cNvPr id="852039" name="Freeform 71"/>
              <p:cNvSpPr>
                <a:spLocks/>
              </p:cNvSpPr>
              <p:nvPr/>
            </p:nvSpPr>
            <p:spPr bwMode="auto">
              <a:xfrm>
                <a:off x="661" y="534"/>
                <a:ext cx="446" cy="41"/>
              </a:xfrm>
              <a:custGeom>
                <a:avLst/>
                <a:gdLst/>
                <a:ahLst/>
                <a:cxnLst>
                  <a:cxn ang="0">
                    <a:pos x="0" y="41"/>
                  </a:cxn>
                  <a:cxn ang="0">
                    <a:pos x="45" y="0"/>
                  </a:cxn>
                  <a:cxn ang="0">
                    <a:pos x="446" y="0"/>
                  </a:cxn>
                  <a:cxn ang="0">
                    <a:pos x="402" y="41"/>
                  </a:cxn>
                  <a:cxn ang="0">
                    <a:pos x="0" y="41"/>
                  </a:cxn>
                </a:cxnLst>
                <a:rect l="0" t="0" r="r" b="b"/>
                <a:pathLst>
                  <a:path w="446" h="41">
                    <a:moveTo>
                      <a:pt x="0" y="41"/>
                    </a:moveTo>
                    <a:lnTo>
                      <a:pt x="45" y="0"/>
                    </a:lnTo>
                    <a:lnTo>
                      <a:pt x="446" y="0"/>
                    </a:lnTo>
                    <a:lnTo>
                      <a:pt x="402" y="41"/>
                    </a:lnTo>
                    <a:lnTo>
                      <a:pt x="0" y="41"/>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52040" name="Rectangle 72"/>
              <p:cNvSpPr>
                <a:spLocks noChangeArrowheads="1"/>
              </p:cNvSpPr>
              <p:nvPr/>
            </p:nvSpPr>
            <p:spPr bwMode="auto">
              <a:xfrm>
                <a:off x="661" y="575"/>
                <a:ext cx="403" cy="318"/>
              </a:xfrm>
              <a:prstGeom prst="rect">
                <a:avLst/>
              </a:prstGeom>
              <a:solidFill>
                <a:srgbClr val="0096D5"/>
              </a:solidFill>
              <a:ln w="4763">
                <a:solidFill>
                  <a:srgbClr val="AAE6FF"/>
                </a:solidFill>
                <a:miter lim="800000"/>
                <a:headEnd/>
                <a:tailEnd/>
              </a:ln>
            </p:spPr>
            <p:txBody>
              <a:bodyPr/>
              <a:lstStyle/>
              <a:p>
                <a:pPr>
                  <a:defRPr/>
                </a:pPr>
                <a:endParaRPr lang="en-US"/>
              </a:p>
            </p:txBody>
          </p:sp>
          <p:sp>
            <p:nvSpPr>
              <p:cNvPr id="852041" name="Rectangle 73"/>
              <p:cNvSpPr>
                <a:spLocks noChangeArrowheads="1"/>
              </p:cNvSpPr>
              <p:nvPr/>
            </p:nvSpPr>
            <p:spPr bwMode="auto">
              <a:xfrm>
                <a:off x="697" y="616"/>
                <a:ext cx="333" cy="243"/>
              </a:xfrm>
              <a:prstGeom prst="rect">
                <a:avLst/>
              </a:prstGeom>
              <a:solidFill>
                <a:srgbClr val="FFFFFF"/>
              </a:solidFill>
              <a:ln w="4763">
                <a:solidFill>
                  <a:srgbClr val="003C55"/>
                </a:solidFill>
                <a:miter lim="800000"/>
                <a:headEnd/>
                <a:tailEnd/>
              </a:ln>
            </p:spPr>
            <p:txBody>
              <a:bodyPr/>
              <a:lstStyle/>
              <a:p>
                <a:pPr>
                  <a:defRPr/>
                </a:pPr>
                <a:endParaRPr lang="en-US"/>
              </a:p>
            </p:txBody>
          </p:sp>
          <p:sp>
            <p:nvSpPr>
              <p:cNvPr id="852042" name="Freeform 74"/>
              <p:cNvSpPr>
                <a:spLocks/>
              </p:cNvSpPr>
              <p:nvPr/>
            </p:nvSpPr>
            <p:spPr bwMode="auto">
              <a:xfrm>
                <a:off x="1063" y="534"/>
                <a:ext cx="44" cy="356"/>
              </a:xfrm>
              <a:custGeom>
                <a:avLst/>
                <a:gdLst/>
                <a:ahLst/>
                <a:cxnLst>
                  <a:cxn ang="0">
                    <a:pos x="0" y="356"/>
                  </a:cxn>
                  <a:cxn ang="0">
                    <a:pos x="44" y="312"/>
                  </a:cxn>
                  <a:cxn ang="0">
                    <a:pos x="44" y="0"/>
                  </a:cxn>
                  <a:cxn ang="0">
                    <a:pos x="0" y="41"/>
                  </a:cxn>
                  <a:cxn ang="0">
                    <a:pos x="0" y="356"/>
                  </a:cxn>
                </a:cxnLst>
                <a:rect l="0" t="0" r="r" b="b"/>
                <a:pathLst>
                  <a:path w="44" h="356">
                    <a:moveTo>
                      <a:pt x="0" y="356"/>
                    </a:moveTo>
                    <a:lnTo>
                      <a:pt x="44" y="312"/>
                    </a:lnTo>
                    <a:lnTo>
                      <a:pt x="44" y="0"/>
                    </a:lnTo>
                    <a:lnTo>
                      <a:pt x="0" y="41"/>
                    </a:lnTo>
                    <a:lnTo>
                      <a:pt x="0" y="356"/>
                    </a:lnTo>
                    <a:close/>
                  </a:path>
                </a:pathLst>
              </a:custGeom>
              <a:solidFill>
                <a:srgbClr val="005A80"/>
              </a:solidFill>
              <a:ln w="9525">
                <a:noFill/>
                <a:round/>
                <a:headEnd/>
                <a:tailEnd/>
              </a:ln>
            </p:spPr>
            <p:txBody>
              <a:bodyPr/>
              <a:lstStyle/>
              <a:p>
                <a:pPr>
                  <a:defRPr/>
                </a:pPr>
                <a:endParaRPr lang="en-US"/>
              </a:p>
            </p:txBody>
          </p:sp>
          <p:sp>
            <p:nvSpPr>
              <p:cNvPr id="852043" name="Freeform 75"/>
              <p:cNvSpPr>
                <a:spLocks/>
              </p:cNvSpPr>
              <p:nvPr/>
            </p:nvSpPr>
            <p:spPr bwMode="auto">
              <a:xfrm>
                <a:off x="1063" y="534"/>
                <a:ext cx="44" cy="356"/>
              </a:xfrm>
              <a:custGeom>
                <a:avLst/>
                <a:gdLst/>
                <a:ahLst/>
                <a:cxnLst>
                  <a:cxn ang="0">
                    <a:pos x="0" y="356"/>
                  </a:cxn>
                  <a:cxn ang="0">
                    <a:pos x="44" y="312"/>
                  </a:cxn>
                  <a:cxn ang="0">
                    <a:pos x="44" y="0"/>
                  </a:cxn>
                  <a:cxn ang="0">
                    <a:pos x="0" y="41"/>
                  </a:cxn>
                  <a:cxn ang="0">
                    <a:pos x="0" y="356"/>
                  </a:cxn>
                </a:cxnLst>
                <a:rect l="0" t="0" r="r" b="b"/>
                <a:pathLst>
                  <a:path w="44" h="356">
                    <a:moveTo>
                      <a:pt x="0" y="356"/>
                    </a:moveTo>
                    <a:lnTo>
                      <a:pt x="44" y="312"/>
                    </a:lnTo>
                    <a:lnTo>
                      <a:pt x="44" y="0"/>
                    </a:lnTo>
                    <a:lnTo>
                      <a:pt x="0" y="41"/>
                    </a:lnTo>
                    <a:lnTo>
                      <a:pt x="0" y="356"/>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52044" name="Freeform 76"/>
              <p:cNvSpPr>
                <a:spLocks/>
              </p:cNvSpPr>
              <p:nvPr/>
            </p:nvSpPr>
            <p:spPr bwMode="auto">
              <a:xfrm>
                <a:off x="582" y="969"/>
                <a:ext cx="499" cy="79"/>
              </a:xfrm>
              <a:custGeom>
                <a:avLst/>
                <a:gdLst/>
                <a:ahLst/>
                <a:cxnLst>
                  <a:cxn ang="0">
                    <a:pos x="0" y="79"/>
                  </a:cxn>
                  <a:cxn ang="0">
                    <a:pos x="64" y="0"/>
                  </a:cxn>
                  <a:cxn ang="0">
                    <a:pos x="500" y="0"/>
                  </a:cxn>
                  <a:cxn ang="0">
                    <a:pos x="437" y="79"/>
                  </a:cxn>
                  <a:cxn ang="0">
                    <a:pos x="0" y="79"/>
                  </a:cxn>
                </a:cxnLst>
                <a:rect l="0" t="0" r="r" b="b"/>
                <a:pathLst>
                  <a:path w="500" h="79">
                    <a:moveTo>
                      <a:pt x="0" y="79"/>
                    </a:moveTo>
                    <a:lnTo>
                      <a:pt x="64" y="0"/>
                    </a:lnTo>
                    <a:lnTo>
                      <a:pt x="500" y="0"/>
                    </a:lnTo>
                    <a:lnTo>
                      <a:pt x="437" y="79"/>
                    </a:lnTo>
                    <a:lnTo>
                      <a:pt x="0" y="79"/>
                    </a:lnTo>
                    <a:close/>
                  </a:path>
                </a:pathLst>
              </a:custGeom>
              <a:solidFill>
                <a:srgbClr val="00B4FF"/>
              </a:solidFill>
              <a:ln w="9525">
                <a:noFill/>
                <a:round/>
                <a:headEnd/>
                <a:tailEnd/>
              </a:ln>
            </p:spPr>
            <p:txBody>
              <a:bodyPr/>
              <a:lstStyle/>
              <a:p>
                <a:pPr>
                  <a:defRPr/>
                </a:pPr>
                <a:endParaRPr lang="en-US"/>
              </a:p>
            </p:txBody>
          </p:sp>
          <p:sp>
            <p:nvSpPr>
              <p:cNvPr id="852045" name="Freeform 77"/>
              <p:cNvSpPr>
                <a:spLocks/>
              </p:cNvSpPr>
              <p:nvPr/>
            </p:nvSpPr>
            <p:spPr bwMode="auto">
              <a:xfrm>
                <a:off x="582" y="969"/>
                <a:ext cx="499" cy="79"/>
              </a:xfrm>
              <a:custGeom>
                <a:avLst/>
                <a:gdLst/>
                <a:ahLst/>
                <a:cxnLst>
                  <a:cxn ang="0">
                    <a:pos x="0" y="79"/>
                  </a:cxn>
                  <a:cxn ang="0">
                    <a:pos x="64" y="0"/>
                  </a:cxn>
                  <a:cxn ang="0">
                    <a:pos x="500" y="0"/>
                  </a:cxn>
                  <a:cxn ang="0">
                    <a:pos x="437" y="79"/>
                  </a:cxn>
                  <a:cxn ang="0">
                    <a:pos x="0" y="79"/>
                  </a:cxn>
                </a:cxnLst>
                <a:rect l="0" t="0" r="r" b="b"/>
                <a:pathLst>
                  <a:path w="500" h="79">
                    <a:moveTo>
                      <a:pt x="0" y="79"/>
                    </a:moveTo>
                    <a:lnTo>
                      <a:pt x="64" y="0"/>
                    </a:lnTo>
                    <a:lnTo>
                      <a:pt x="500" y="0"/>
                    </a:lnTo>
                    <a:lnTo>
                      <a:pt x="437" y="79"/>
                    </a:lnTo>
                    <a:lnTo>
                      <a:pt x="0" y="79"/>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52046" name="Freeform 78"/>
              <p:cNvSpPr>
                <a:spLocks/>
              </p:cNvSpPr>
              <p:nvPr/>
            </p:nvSpPr>
            <p:spPr bwMode="auto">
              <a:xfrm>
                <a:off x="1019" y="969"/>
                <a:ext cx="63" cy="95"/>
              </a:xfrm>
              <a:custGeom>
                <a:avLst/>
                <a:gdLst/>
                <a:ahLst/>
                <a:cxnLst>
                  <a:cxn ang="0">
                    <a:pos x="0" y="95"/>
                  </a:cxn>
                  <a:cxn ang="0">
                    <a:pos x="63" y="29"/>
                  </a:cxn>
                  <a:cxn ang="0">
                    <a:pos x="63" y="0"/>
                  </a:cxn>
                  <a:cxn ang="0">
                    <a:pos x="0" y="79"/>
                  </a:cxn>
                  <a:cxn ang="0">
                    <a:pos x="0" y="95"/>
                  </a:cxn>
                </a:cxnLst>
                <a:rect l="0" t="0" r="r" b="b"/>
                <a:pathLst>
                  <a:path w="63" h="95">
                    <a:moveTo>
                      <a:pt x="0" y="95"/>
                    </a:moveTo>
                    <a:lnTo>
                      <a:pt x="63" y="29"/>
                    </a:lnTo>
                    <a:lnTo>
                      <a:pt x="63" y="0"/>
                    </a:lnTo>
                    <a:lnTo>
                      <a:pt x="0" y="79"/>
                    </a:lnTo>
                    <a:lnTo>
                      <a:pt x="0" y="95"/>
                    </a:lnTo>
                    <a:close/>
                  </a:path>
                </a:pathLst>
              </a:custGeom>
              <a:solidFill>
                <a:srgbClr val="005A80"/>
              </a:solidFill>
              <a:ln w="9525">
                <a:noFill/>
                <a:round/>
                <a:headEnd/>
                <a:tailEnd/>
              </a:ln>
            </p:spPr>
            <p:txBody>
              <a:bodyPr/>
              <a:lstStyle/>
              <a:p>
                <a:pPr>
                  <a:defRPr/>
                </a:pPr>
                <a:endParaRPr lang="en-US"/>
              </a:p>
            </p:txBody>
          </p:sp>
          <p:sp>
            <p:nvSpPr>
              <p:cNvPr id="852047" name="Freeform 79"/>
              <p:cNvSpPr>
                <a:spLocks/>
              </p:cNvSpPr>
              <p:nvPr/>
            </p:nvSpPr>
            <p:spPr bwMode="auto">
              <a:xfrm>
                <a:off x="1019" y="969"/>
                <a:ext cx="63" cy="95"/>
              </a:xfrm>
              <a:custGeom>
                <a:avLst/>
                <a:gdLst/>
                <a:ahLst/>
                <a:cxnLst>
                  <a:cxn ang="0">
                    <a:pos x="0" y="95"/>
                  </a:cxn>
                  <a:cxn ang="0">
                    <a:pos x="63" y="29"/>
                  </a:cxn>
                  <a:cxn ang="0">
                    <a:pos x="63" y="0"/>
                  </a:cxn>
                  <a:cxn ang="0">
                    <a:pos x="0" y="79"/>
                  </a:cxn>
                  <a:cxn ang="0">
                    <a:pos x="0" y="95"/>
                  </a:cxn>
                </a:cxnLst>
                <a:rect l="0" t="0" r="r" b="b"/>
                <a:pathLst>
                  <a:path w="63" h="95">
                    <a:moveTo>
                      <a:pt x="0" y="95"/>
                    </a:moveTo>
                    <a:lnTo>
                      <a:pt x="63" y="29"/>
                    </a:lnTo>
                    <a:lnTo>
                      <a:pt x="63" y="0"/>
                    </a:lnTo>
                    <a:lnTo>
                      <a:pt x="0" y="79"/>
                    </a:lnTo>
                    <a:lnTo>
                      <a:pt x="0" y="95"/>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52048" name="Rectangle 80"/>
              <p:cNvSpPr>
                <a:spLocks noChangeArrowheads="1"/>
              </p:cNvSpPr>
              <p:nvPr/>
            </p:nvSpPr>
            <p:spPr bwMode="auto">
              <a:xfrm>
                <a:off x="582" y="1049"/>
                <a:ext cx="437" cy="15"/>
              </a:xfrm>
              <a:prstGeom prst="rect">
                <a:avLst/>
              </a:prstGeom>
              <a:solidFill>
                <a:srgbClr val="0096D5"/>
              </a:solidFill>
              <a:ln w="9525">
                <a:noFill/>
                <a:miter lim="800000"/>
                <a:headEnd/>
                <a:tailEnd/>
              </a:ln>
            </p:spPr>
            <p:txBody>
              <a:bodyPr/>
              <a:lstStyle/>
              <a:p>
                <a:pPr>
                  <a:defRPr/>
                </a:pPr>
                <a:endParaRPr lang="en-US"/>
              </a:p>
            </p:txBody>
          </p:sp>
          <p:sp>
            <p:nvSpPr>
              <p:cNvPr id="852049" name="Rectangle 81"/>
              <p:cNvSpPr>
                <a:spLocks noChangeArrowheads="1"/>
              </p:cNvSpPr>
              <p:nvPr/>
            </p:nvSpPr>
            <p:spPr bwMode="auto">
              <a:xfrm>
                <a:off x="584" y="1049"/>
                <a:ext cx="434" cy="14"/>
              </a:xfrm>
              <a:prstGeom prst="rect">
                <a:avLst/>
              </a:prstGeom>
              <a:solidFill>
                <a:srgbClr val="0096D5"/>
              </a:solidFill>
              <a:ln w="4763">
                <a:solidFill>
                  <a:srgbClr val="AAE6FF"/>
                </a:solidFill>
                <a:miter lim="800000"/>
                <a:headEnd/>
                <a:tailEnd/>
              </a:ln>
            </p:spPr>
            <p:txBody>
              <a:bodyPr/>
              <a:lstStyle/>
              <a:p>
                <a:pPr>
                  <a:defRPr/>
                </a:pPr>
                <a:endParaRPr lang="en-US"/>
              </a:p>
            </p:txBody>
          </p:sp>
          <p:sp>
            <p:nvSpPr>
              <p:cNvPr id="852050" name="Freeform 82"/>
              <p:cNvSpPr>
                <a:spLocks/>
              </p:cNvSpPr>
              <p:nvPr/>
            </p:nvSpPr>
            <p:spPr bwMode="auto">
              <a:xfrm>
                <a:off x="1107" y="991"/>
                <a:ext cx="89" cy="47"/>
              </a:xfrm>
              <a:custGeom>
                <a:avLst/>
                <a:gdLst/>
                <a:ahLst/>
                <a:cxnLst>
                  <a:cxn ang="0">
                    <a:pos x="0" y="47"/>
                  </a:cxn>
                  <a:cxn ang="0">
                    <a:pos x="32" y="0"/>
                  </a:cxn>
                  <a:cxn ang="0">
                    <a:pos x="89" y="0"/>
                  </a:cxn>
                  <a:cxn ang="0">
                    <a:pos x="57" y="47"/>
                  </a:cxn>
                  <a:cxn ang="0">
                    <a:pos x="0" y="47"/>
                  </a:cxn>
                </a:cxnLst>
                <a:rect l="0" t="0" r="r" b="b"/>
                <a:pathLst>
                  <a:path w="89" h="47">
                    <a:moveTo>
                      <a:pt x="0" y="47"/>
                    </a:moveTo>
                    <a:lnTo>
                      <a:pt x="32" y="0"/>
                    </a:lnTo>
                    <a:lnTo>
                      <a:pt x="89" y="0"/>
                    </a:lnTo>
                    <a:lnTo>
                      <a:pt x="57" y="47"/>
                    </a:lnTo>
                    <a:lnTo>
                      <a:pt x="0" y="47"/>
                    </a:lnTo>
                    <a:close/>
                  </a:path>
                </a:pathLst>
              </a:custGeom>
              <a:solidFill>
                <a:srgbClr val="00B4FF"/>
              </a:solidFill>
              <a:ln w="9525">
                <a:noFill/>
                <a:round/>
                <a:headEnd/>
                <a:tailEnd/>
              </a:ln>
            </p:spPr>
            <p:txBody>
              <a:bodyPr/>
              <a:lstStyle/>
              <a:p>
                <a:pPr>
                  <a:defRPr/>
                </a:pPr>
                <a:endParaRPr lang="en-US"/>
              </a:p>
            </p:txBody>
          </p:sp>
          <p:sp>
            <p:nvSpPr>
              <p:cNvPr id="852051" name="Freeform 83"/>
              <p:cNvSpPr>
                <a:spLocks/>
              </p:cNvSpPr>
              <p:nvPr/>
            </p:nvSpPr>
            <p:spPr bwMode="auto">
              <a:xfrm>
                <a:off x="1107" y="991"/>
                <a:ext cx="89" cy="47"/>
              </a:xfrm>
              <a:custGeom>
                <a:avLst/>
                <a:gdLst/>
                <a:ahLst/>
                <a:cxnLst>
                  <a:cxn ang="0">
                    <a:pos x="0" y="47"/>
                  </a:cxn>
                  <a:cxn ang="0">
                    <a:pos x="32" y="0"/>
                  </a:cxn>
                  <a:cxn ang="0">
                    <a:pos x="89" y="0"/>
                  </a:cxn>
                  <a:cxn ang="0">
                    <a:pos x="57" y="47"/>
                  </a:cxn>
                  <a:cxn ang="0">
                    <a:pos x="0" y="47"/>
                  </a:cxn>
                </a:cxnLst>
                <a:rect l="0" t="0" r="r" b="b"/>
                <a:pathLst>
                  <a:path w="89" h="47">
                    <a:moveTo>
                      <a:pt x="0" y="47"/>
                    </a:moveTo>
                    <a:lnTo>
                      <a:pt x="32" y="0"/>
                    </a:lnTo>
                    <a:lnTo>
                      <a:pt x="89" y="0"/>
                    </a:lnTo>
                    <a:lnTo>
                      <a:pt x="57" y="47"/>
                    </a:lnTo>
                    <a:lnTo>
                      <a:pt x="0" y="47"/>
                    </a:lnTo>
                    <a:close/>
                  </a:path>
                </a:pathLst>
              </a:custGeom>
              <a:solidFill>
                <a:srgbClr val="00B4FF"/>
              </a:solidFill>
              <a:ln w="4763">
                <a:solidFill>
                  <a:srgbClr val="AAE6FF"/>
                </a:solidFill>
                <a:prstDash val="solid"/>
                <a:round/>
                <a:headEnd/>
                <a:tailEnd/>
              </a:ln>
            </p:spPr>
            <p:txBody>
              <a:bodyPr/>
              <a:lstStyle/>
              <a:p>
                <a:pPr>
                  <a:defRPr/>
                </a:pPr>
                <a:endParaRPr lang="en-US"/>
              </a:p>
            </p:txBody>
          </p:sp>
          <p:sp>
            <p:nvSpPr>
              <p:cNvPr id="852052" name="Freeform 84"/>
              <p:cNvSpPr>
                <a:spLocks/>
              </p:cNvSpPr>
              <p:nvPr/>
            </p:nvSpPr>
            <p:spPr bwMode="auto">
              <a:xfrm>
                <a:off x="1164" y="991"/>
                <a:ext cx="32" cy="63"/>
              </a:xfrm>
              <a:custGeom>
                <a:avLst/>
                <a:gdLst/>
                <a:ahLst/>
                <a:cxnLst>
                  <a:cxn ang="0">
                    <a:pos x="0" y="63"/>
                  </a:cxn>
                  <a:cxn ang="0">
                    <a:pos x="32" y="29"/>
                  </a:cxn>
                  <a:cxn ang="0">
                    <a:pos x="32" y="0"/>
                  </a:cxn>
                  <a:cxn ang="0">
                    <a:pos x="0" y="47"/>
                  </a:cxn>
                  <a:cxn ang="0">
                    <a:pos x="0" y="63"/>
                  </a:cxn>
                </a:cxnLst>
                <a:rect l="0" t="0" r="r" b="b"/>
                <a:pathLst>
                  <a:path w="32" h="63">
                    <a:moveTo>
                      <a:pt x="0" y="63"/>
                    </a:moveTo>
                    <a:lnTo>
                      <a:pt x="32" y="29"/>
                    </a:lnTo>
                    <a:lnTo>
                      <a:pt x="32" y="0"/>
                    </a:lnTo>
                    <a:lnTo>
                      <a:pt x="0" y="47"/>
                    </a:lnTo>
                    <a:lnTo>
                      <a:pt x="0" y="63"/>
                    </a:lnTo>
                    <a:close/>
                  </a:path>
                </a:pathLst>
              </a:custGeom>
              <a:solidFill>
                <a:srgbClr val="005A80"/>
              </a:solidFill>
              <a:ln w="9525">
                <a:noFill/>
                <a:round/>
                <a:headEnd/>
                <a:tailEnd/>
              </a:ln>
            </p:spPr>
            <p:txBody>
              <a:bodyPr/>
              <a:lstStyle/>
              <a:p>
                <a:pPr>
                  <a:defRPr/>
                </a:pPr>
                <a:endParaRPr lang="en-US"/>
              </a:p>
            </p:txBody>
          </p:sp>
          <p:sp>
            <p:nvSpPr>
              <p:cNvPr id="852053" name="Freeform 85"/>
              <p:cNvSpPr>
                <a:spLocks/>
              </p:cNvSpPr>
              <p:nvPr/>
            </p:nvSpPr>
            <p:spPr bwMode="auto">
              <a:xfrm>
                <a:off x="1164" y="991"/>
                <a:ext cx="32" cy="63"/>
              </a:xfrm>
              <a:custGeom>
                <a:avLst/>
                <a:gdLst/>
                <a:ahLst/>
                <a:cxnLst>
                  <a:cxn ang="0">
                    <a:pos x="0" y="63"/>
                  </a:cxn>
                  <a:cxn ang="0">
                    <a:pos x="32" y="29"/>
                  </a:cxn>
                  <a:cxn ang="0">
                    <a:pos x="32" y="0"/>
                  </a:cxn>
                  <a:cxn ang="0">
                    <a:pos x="0" y="47"/>
                  </a:cxn>
                  <a:cxn ang="0">
                    <a:pos x="0" y="63"/>
                  </a:cxn>
                </a:cxnLst>
                <a:rect l="0" t="0" r="r" b="b"/>
                <a:pathLst>
                  <a:path w="32" h="63">
                    <a:moveTo>
                      <a:pt x="0" y="63"/>
                    </a:moveTo>
                    <a:lnTo>
                      <a:pt x="32" y="29"/>
                    </a:lnTo>
                    <a:lnTo>
                      <a:pt x="32" y="0"/>
                    </a:lnTo>
                    <a:lnTo>
                      <a:pt x="0" y="47"/>
                    </a:lnTo>
                    <a:lnTo>
                      <a:pt x="0" y="63"/>
                    </a:lnTo>
                    <a:close/>
                  </a:path>
                </a:pathLst>
              </a:custGeom>
              <a:solidFill>
                <a:srgbClr val="005A80"/>
              </a:solidFill>
              <a:ln w="4763">
                <a:solidFill>
                  <a:srgbClr val="AAE6FF"/>
                </a:solidFill>
                <a:prstDash val="solid"/>
                <a:round/>
                <a:headEnd/>
                <a:tailEnd/>
              </a:ln>
            </p:spPr>
            <p:txBody>
              <a:bodyPr/>
              <a:lstStyle/>
              <a:p>
                <a:pPr>
                  <a:defRPr/>
                </a:pPr>
                <a:endParaRPr lang="en-US"/>
              </a:p>
            </p:txBody>
          </p:sp>
          <p:sp>
            <p:nvSpPr>
              <p:cNvPr id="852054" name="Rectangle 86"/>
              <p:cNvSpPr>
                <a:spLocks noChangeArrowheads="1"/>
              </p:cNvSpPr>
              <p:nvPr/>
            </p:nvSpPr>
            <p:spPr bwMode="auto">
              <a:xfrm>
                <a:off x="1107" y="1038"/>
                <a:ext cx="57" cy="15"/>
              </a:xfrm>
              <a:prstGeom prst="rect">
                <a:avLst/>
              </a:prstGeom>
              <a:solidFill>
                <a:srgbClr val="0096D5"/>
              </a:solidFill>
              <a:ln w="9525">
                <a:noFill/>
                <a:miter lim="800000"/>
                <a:headEnd/>
                <a:tailEnd/>
              </a:ln>
            </p:spPr>
            <p:txBody>
              <a:bodyPr/>
              <a:lstStyle/>
              <a:p>
                <a:pPr>
                  <a:defRPr/>
                </a:pPr>
                <a:endParaRPr lang="en-US"/>
              </a:p>
            </p:txBody>
          </p:sp>
          <p:sp>
            <p:nvSpPr>
              <p:cNvPr id="852055" name="Rectangle 87"/>
              <p:cNvSpPr>
                <a:spLocks noChangeArrowheads="1"/>
              </p:cNvSpPr>
              <p:nvPr/>
            </p:nvSpPr>
            <p:spPr bwMode="auto">
              <a:xfrm>
                <a:off x="1107" y="1040"/>
                <a:ext cx="55" cy="14"/>
              </a:xfrm>
              <a:prstGeom prst="rect">
                <a:avLst/>
              </a:prstGeom>
              <a:solidFill>
                <a:srgbClr val="0096D5"/>
              </a:solidFill>
              <a:ln w="4763">
                <a:solidFill>
                  <a:srgbClr val="AAE6FF"/>
                </a:solidFill>
                <a:miter lim="800000"/>
                <a:headEnd/>
                <a:tailEnd/>
              </a:ln>
            </p:spPr>
            <p:txBody>
              <a:bodyPr/>
              <a:lstStyle/>
              <a:p>
                <a:pPr>
                  <a:defRPr/>
                </a:pPr>
                <a:endParaRPr lang="en-US"/>
              </a:p>
            </p:txBody>
          </p:sp>
        </p:grpSp>
        <p:sp>
          <p:nvSpPr>
            <p:cNvPr id="39973" name="Text Box 88"/>
            <p:cNvSpPr txBox="1">
              <a:spLocks noChangeArrowheads="1"/>
            </p:cNvSpPr>
            <p:nvPr/>
          </p:nvSpPr>
          <p:spPr bwMode="auto">
            <a:xfrm>
              <a:off x="432" y="1440"/>
              <a:ext cx="60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sz="2800" i="1" smtClean="0">
                  <a:effectLst/>
                  <a:latin typeface="Arial" pitchFamily="34" charset="0"/>
                </a:rPr>
                <a:t>Từ </a:t>
              </a:r>
              <a:r>
                <a:rPr lang="en-US" sz="2800" i="1">
                  <a:effectLst/>
                  <a:latin typeface="Arial" pitchFamily="34" charset="0"/>
                </a:rPr>
                <a:t>A</a:t>
              </a:r>
            </a:p>
          </p:txBody>
        </p:sp>
        <p:sp>
          <p:nvSpPr>
            <p:cNvPr id="852057" name="Line 89"/>
            <p:cNvSpPr>
              <a:spLocks noChangeShapeType="1"/>
            </p:cNvSpPr>
            <p:nvPr/>
          </p:nvSpPr>
          <p:spPr bwMode="auto">
            <a:xfrm>
              <a:off x="672" y="1776"/>
              <a:ext cx="576" cy="240"/>
            </a:xfrm>
            <a:prstGeom prst="line">
              <a:avLst/>
            </a:prstGeom>
            <a:noFill/>
            <a:ln w="38100" cap="sq">
              <a:solidFill>
                <a:schemeClr val="tx1"/>
              </a:solidFill>
              <a:round/>
              <a:headEnd type="none" w="sm" len="sm"/>
              <a:tailEnd type="triangle" w="sm" len="sm"/>
            </a:ln>
            <a:effectLst/>
          </p:spPr>
          <p:txBody>
            <a:bodyPr wrap="none"/>
            <a:lstStyle/>
            <a:p>
              <a:pPr>
                <a:defRPr/>
              </a:pPr>
              <a:endParaRPr lang="en-US"/>
            </a:p>
          </p:txBody>
        </p:sp>
      </p:grpSp>
      <p:sp>
        <p:nvSpPr>
          <p:cNvPr id="39945" name="Rectangle 90"/>
          <p:cNvSpPr>
            <a:spLocks noGrp="1" noChangeArrowheads="1"/>
          </p:cNvSpPr>
          <p:nvPr>
            <p:ph type="title" idx="4294967295"/>
          </p:nvPr>
        </p:nvSpPr>
        <p:spPr>
          <a:xfrm>
            <a:off x="1143000" y="0"/>
            <a:ext cx="7772400" cy="1143000"/>
          </a:xfrm>
        </p:spPr>
        <p:txBody>
          <a:bodyPr>
            <a:normAutofit/>
          </a:bodyPr>
          <a:lstStyle/>
          <a:p>
            <a:r>
              <a:rPr lang="en-US" sz="4000" b="1" smtClean="0">
                <a:solidFill>
                  <a:srgbClr val="FF0000"/>
                </a:solidFill>
                <a:latin typeface="Tahoma" pitchFamily="34" charset="0"/>
                <a:ea typeface="Tahoma" pitchFamily="34" charset="0"/>
                <a:cs typeface="Tahoma" pitchFamily="34" charset="0"/>
              </a:rPr>
              <a:t>Xử lý Inbound</a:t>
            </a:r>
          </a:p>
        </p:txBody>
      </p:sp>
      <p:sp>
        <p:nvSpPr>
          <p:cNvPr id="39950" name="Rectangle 92"/>
          <p:cNvSpPr>
            <a:spLocks noChangeArrowheads="1"/>
          </p:cNvSpPr>
          <p:nvPr/>
        </p:nvSpPr>
        <p:spPr bwMode="auto">
          <a:xfrm>
            <a:off x="5638800" y="5656263"/>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effectLst/>
              </a:rPr>
              <a:t>…</a:t>
            </a:r>
          </a:p>
        </p:txBody>
      </p:sp>
      <p:sp>
        <p:nvSpPr>
          <p:cNvPr id="39951" name="Rectangle 93"/>
          <p:cNvSpPr>
            <a:spLocks noChangeArrowheads="1"/>
          </p:cNvSpPr>
          <p:nvPr/>
        </p:nvSpPr>
        <p:spPr bwMode="auto">
          <a:xfrm>
            <a:off x="5638800" y="5287963"/>
            <a:ext cx="1143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39952" name="Rectangle 94"/>
          <p:cNvSpPr>
            <a:spLocks noChangeArrowheads="1"/>
          </p:cNvSpPr>
          <p:nvPr/>
        </p:nvSpPr>
        <p:spPr bwMode="auto">
          <a:xfrm>
            <a:off x="5638800" y="4918075"/>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39953" name="Rectangle 95"/>
          <p:cNvSpPr>
            <a:spLocks noChangeArrowheads="1"/>
          </p:cNvSpPr>
          <p:nvPr/>
        </p:nvSpPr>
        <p:spPr bwMode="auto">
          <a:xfrm>
            <a:off x="5638800" y="4548188"/>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39954" name="Rectangle 96"/>
          <p:cNvSpPr>
            <a:spLocks noChangeArrowheads="1"/>
          </p:cNvSpPr>
          <p:nvPr/>
        </p:nvSpPr>
        <p:spPr bwMode="auto">
          <a:xfrm>
            <a:off x="5638800" y="4179888"/>
            <a:ext cx="1143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39955" name="Rectangle 97"/>
          <p:cNvSpPr>
            <a:spLocks noChangeArrowheads="1"/>
          </p:cNvSpPr>
          <p:nvPr/>
        </p:nvSpPr>
        <p:spPr bwMode="auto">
          <a:xfrm>
            <a:off x="5638800" y="38100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effectLst/>
            </a:endParaRPr>
          </a:p>
        </p:txBody>
      </p:sp>
      <p:sp>
        <p:nvSpPr>
          <p:cNvPr id="852066" name="Line 98"/>
          <p:cNvSpPr>
            <a:spLocks noChangeShapeType="1"/>
          </p:cNvSpPr>
          <p:nvPr/>
        </p:nvSpPr>
        <p:spPr bwMode="auto">
          <a:xfrm>
            <a:off x="5638800" y="3810000"/>
            <a:ext cx="1143000" cy="0"/>
          </a:xfrm>
          <a:prstGeom prst="line">
            <a:avLst/>
          </a:prstGeom>
          <a:noFill/>
          <a:ln w="28575" cap="sq">
            <a:solidFill>
              <a:schemeClr val="tx1"/>
            </a:solidFill>
            <a:round/>
            <a:headEnd/>
            <a:tailEnd/>
          </a:ln>
          <a:effectLst/>
        </p:spPr>
        <p:txBody>
          <a:bodyPr/>
          <a:lstStyle/>
          <a:p>
            <a:pPr>
              <a:defRPr/>
            </a:pPr>
            <a:endParaRPr lang="en-US"/>
          </a:p>
        </p:txBody>
      </p:sp>
      <p:sp>
        <p:nvSpPr>
          <p:cNvPr id="852067" name="Line 99"/>
          <p:cNvSpPr>
            <a:spLocks noChangeShapeType="1"/>
          </p:cNvSpPr>
          <p:nvPr/>
        </p:nvSpPr>
        <p:spPr bwMode="auto">
          <a:xfrm>
            <a:off x="5638800" y="4179888"/>
            <a:ext cx="1143000" cy="0"/>
          </a:xfrm>
          <a:prstGeom prst="line">
            <a:avLst/>
          </a:prstGeom>
          <a:noFill/>
          <a:ln w="12700">
            <a:solidFill>
              <a:schemeClr val="tx1"/>
            </a:solidFill>
            <a:round/>
            <a:headEnd/>
            <a:tailEnd/>
          </a:ln>
          <a:effectLst/>
        </p:spPr>
        <p:txBody>
          <a:bodyPr/>
          <a:lstStyle/>
          <a:p>
            <a:pPr>
              <a:defRPr/>
            </a:pPr>
            <a:endParaRPr lang="en-US"/>
          </a:p>
        </p:txBody>
      </p:sp>
      <p:sp>
        <p:nvSpPr>
          <p:cNvPr id="852068" name="Line 100"/>
          <p:cNvSpPr>
            <a:spLocks noChangeShapeType="1"/>
          </p:cNvSpPr>
          <p:nvPr/>
        </p:nvSpPr>
        <p:spPr bwMode="auto">
          <a:xfrm>
            <a:off x="5638800" y="4548188"/>
            <a:ext cx="1143000" cy="0"/>
          </a:xfrm>
          <a:prstGeom prst="line">
            <a:avLst/>
          </a:prstGeom>
          <a:noFill/>
          <a:ln w="12700">
            <a:solidFill>
              <a:schemeClr val="tx1"/>
            </a:solidFill>
            <a:round/>
            <a:headEnd/>
            <a:tailEnd/>
          </a:ln>
          <a:effectLst/>
        </p:spPr>
        <p:txBody>
          <a:bodyPr/>
          <a:lstStyle/>
          <a:p>
            <a:pPr>
              <a:defRPr/>
            </a:pPr>
            <a:endParaRPr lang="en-US"/>
          </a:p>
        </p:txBody>
      </p:sp>
      <p:sp>
        <p:nvSpPr>
          <p:cNvPr id="852069" name="Line 101"/>
          <p:cNvSpPr>
            <a:spLocks noChangeShapeType="1"/>
          </p:cNvSpPr>
          <p:nvPr/>
        </p:nvSpPr>
        <p:spPr bwMode="auto">
          <a:xfrm>
            <a:off x="5638800" y="4918075"/>
            <a:ext cx="1143000" cy="0"/>
          </a:xfrm>
          <a:prstGeom prst="line">
            <a:avLst/>
          </a:prstGeom>
          <a:noFill/>
          <a:ln w="12700">
            <a:solidFill>
              <a:schemeClr val="tx1"/>
            </a:solidFill>
            <a:round/>
            <a:headEnd/>
            <a:tailEnd/>
          </a:ln>
          <a:effectLst/>
        </p:spPr>
        <p:txBody>
          <a:bodyPr/>
          <a:lstStyle/>
          <a:p>
            <a:pPr>
              <a:defRPr/>
            </a:pPr>
            <a:endParaRPr lang="en-US"/>
          </a:p>
        </p:txBody>
      </p:sp>
      <p:sp>
        <p:nvSpPr>
          <p:cNvPr id="852070" name="Line 102"/>
          <p:cNvSpPr>
            <a:spLocks noChangeShapeType="1"/>
          </p:cNvSpPr>
          <p:nvPr/>
        </p:nvSpPr>
        <p:spPr bwMode="auto">
          <a:xfrm>
            <a:off x="5638800" y="5287963"/>
            <a:ext cx="1143000" cy="0"/>
          </a:xfrm>
          <a:prstGeom prst="line">
            <a:avLst/>
          </a:prstGeom>
          <a:noFill/>
          <a:ln w="12700">
            <a:solidFill>
              <a:schemeClr val="tx1"/>
            </a:solidFill>
            <a:round/>
            <a:headEnd/>
            <a:tailEnd/>
          </a:ln>
          <a:effectLst/>
        </p:spPr>
        <p:txBody>
          <a:bodyPr/>
          <a:lstStyle/>
          <a:p>
            <a:pPr>
              <a:defRPr/>
            </a:pPr>
            <a:endParaRPr lang="en-US"/>
          </a:p>
        </p:txBody>
      </p:sp>
      <p:sp>
        <p:nvSpPr>
          <p:cNvPr id="852071" name="Line 103"/>
          <p:cNvSpPr>
            <a:spLocks noChangeShapeType="1"/>
          </p:cNvSpPr>
          <p:nvPr/>
        </p:nvSpPr>
        <p:spPr bwMode="auto">
          <a:xfrm>
            <a:off x="5638800" y="5656263"/>
            <a:ext cx="1143000" cy="0"/>
          </a:xfrm>
          <a:prstGeom prst="line">
            <a:avLst/>
          </a:prstGeom>
          <a:noFill/>
          <a:ln w="12700">
            <a:solidFill>
              <a:schemeClr val="tx1"/>
            </a:solidFill>
            <a:round/>
            <a:headEnd/>
            <a:tailEnd/>
          </a:ln>
          <a:effectLst/>
        </p:spPr>
        <p:txBody>
          <a:bodyPr/>
          <a:lstStyle/>
          <a:p>
            <a:pPr>
              <a:defRPr/>
            </a:pPr>
            <a:endParaRPr lang="en-US"/>
          </a:p>
        </p:txBody>
      </p:sp>
      <p:sp>
        <p:nvSpPr>
          <p:cNvPr id="852072" name="Line 104"/>
          <p:cNvSpPr>
            <a:spLocks noChangeShapeType="1"/>
          </p:cNvSpPr>
          <p:nvPr/>
        </p:nvSpPr>
        <p:spPr bwMode="auto">
          <a:xfrm>
            <a:off x="5638800" y="6026150"/>
            <a:ext cx="1143000" cy="0"/>
          </a:xfrm>
          <a:prstGeom prst="line">
            <a:avLst/>
          </a:prstGeom>
          <a:noFill/>
          <a:ln w="28575" cap="sq">
            <a:solidFill>
              <a:schemeClr val="tx1"/>
            </a:solidFill>
            <a:round/>
            <a:headEnd/>
            <a:tailEnd/>
          </a:ln>
          <a:effectLst/>
        </p:spPr>
        <p:txBody>
          <a:bodyPr/>
          <a:lstStyle/>
          <a:p>
            <a:pPr>
              <a:defRPr/>
            </a:pPr>
            <a:endParaRPr lang="en-US"/>
          </a:p>
        </p:txBody>
      </p:sp>
      <p:sp>
        <p:nvSpPr>
          <p:cNvPr id="852073" name="Line 105"/>
          <p:cNvSpPr>
            <a:spLocks noChangeShapeType="1"/>
          </p:cNvSpPr>
          <p:nvPr/>
        </p:nvSpPr>
        <p:spPr bwMode="auto">
          <a:xfrm>
            <a:off x="5638800" y="3810000"/>
            <a:ext cx="0" cy="2216150"/>
          </a:xfrm>
          <a:prstGeom prst="line">
            <a:avLst/>
          </a:prstGeom>
          <a:noFill/>
          <a:ln w="28575" cap="sq">
            <a:solidFill>
              <a:schemeClr val="tx1"/>
            </a:solidFill>
            <a:round/>
            <a:headEnd/>
            <a:tailEnd/>
          </a:ln>
          <a:effectLst/>
        </p:spPr>
        <p:txBody>
          <a:bodyPr/>
          <a:lstStyle/>
          <a:p>
            <a:pPr>
              <a:defRPr/>
            </a:pPr>
            <a:endParaRPr lang="en-US"/>
          </a:p>
        </p:txBody>
      </p:sp>
      <p:sp>
        <p:nvSpPr>
          <p:cNvPr id="852074" name="Line 106"/>
          <p:cNvSpPr>
            <a:spLocks noChangeShapeType="1"/>
          </p:cNvSpPr>
          <p:nvPr/>
        </p:nvSpPr>
        <p:spPr bwMode="auto">
          <a:xfrm>
            <a:off x="6781800" y="3810000"/>
            <a:ext cx="0" cy="2216150"/>
          </a:xfrm>
          <a:prstGeom prst="line">
            <a:avLst/>
          </a:prstGeom>
          <a:noFill/>
          <a:ln w="28575" cap="sq">
            <a:solidFill>
              <a:schemeClr val="tx1"/>
            </a:solidFill>
            <a:round/>
            <a:headEnd/>
            <a:tailEnd/>
          </a:ln>
          <a:effectLst/>
        </p:spPr>
        <p:txBody>
          <a:bodyPr/>
          <a:lstStyle/>
          <a:p>
            <a:pPr>
              <a:defRPr/>
            </a:pPr>
            <a:endParaRPr lang="en-US"/>
          </a:p>
        </p:txBody>
      </p:sp>
      <p:sp>
        <p:nvSpPr>
          <p:cNvPr id="39965" name="Text Box 107"/>
          <p:cNvSpPr txBox="1">
            <a:spLocks noChangeArrowheads="1"/>
          </p:cNvSpPr>
          <p:nvPr/>
        </p:nvSpPr>
        <p:spPr bwMode="auto">
          <a:xfrm>
            <a:off x="5257800" y="2971800"/>
            <a:ext cx="18616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n-US" sz="2400">
                <a:effectLst/>
                <a:latin typeface="Arial" pitchFamily="34" charset="0"/>
              </a:rPr>
              <a:t>SPD</a:t>
            </a:r>
            <a:br>
              <a:rPr lang="en-US" sz="2400">
                <a:effectLst/>
                <a:latin typeface="Arial" pitchFamily="34" charset="0"/>
              </a:rPr>
            </a:br>
            <a:r>
              <a:rPr lang="en-US" sz="2400">
                <a:effectLst/>
                <a:latin typeface="Arial" pitchFamily="34" charset="0"/>
              </a:rPr>
              <a:t>(Policy)</a:t>
            </a:r>
          </a:p>
        </p:txBody>
      </p:sp>
      <p:sp>
        <p:nvSpPr>
          <p:cNvPr id="852076" name="Text Box 108"/>
          <p:cNvSpPr txBox="1">
            <a:spLocks noChangeArrowheads="1"/>
          </p:cNvSpPr>
          <p:nvPr/>
        </p:nvSpPr>
        <p:spPr bwMode="auto">
          <a:xfrm>
            <a:off x="7042150" y="3581400"/>
            <a:ext cx="2330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sz="2400" i="1" smtClean="0">
                <a:effectLst/>
                <a:latin typeface="Arial" pitchFamily="34" charset="0"/>
              </a:rPr>
              <a:t>Gói tin có được đảm bảo an toàn?</a:t>
            </a:r>
            <a:endParaRPr lang="en-US" i="1">
              <a:effectLst/>
              <a:latin typeface="Arial" pitchFamily="34" charset="0"/>
            </a:endParaRPr>
          </a:p>
          <a:p>
            <a:pPr eaLnBrk="1" hangingPunct="1"/>
            <a:endParaRPr lang="en-US" i="1">
              <a:effectLst/>
              <a:latin typeface="Arial" pitchFamily="34" charset="0"/>
            </a:endParaRPr>
          </a:p>
        </p:txBody>
      </p:sp>
      <p:sp>
        <p:nvSpPr>
          <p:cNvPr id="852077" name="Line 109"/>
          <p:cNvSpPr>
            <a:spLocks noChangeShapeType="1"/>
          </p:cNvSpPr>
          <p:nvPr/>
        </p:nvSpPr>
        <p:spPr bwMode="auto">
          <a:xfrm>
            <a:off x="6781800" y="4419600"/>
            <a:ext cx="609600" cy="609600"/>
          </a:xfrm>
          <a:prstGeom prst="line">
            <a:avLst/>
          </a:prstGeom>
          <a:noFill/>
          <a:ln w="38100">
            <a:solidFill>
              <a:schemeClr val="tx1"/>
            </a:solidFill>
            <a:round/>
            <a:headEnd/>
            <a:tailEnd type="triangle" w="med" len="med"/>
          </a:ln>
          <a:effectLst/>
        </p:spPr>
        <p:txBody>
          <a:bodyPr/>
          <a:lstStyle/>
          <a:p>
            <a:pPr>
              <a:defRPr/>
            </a:pPr>
            <a:endParaRPr lang="en-US"/>
          </a:p>
        </p:txBody>
      </p:sp>
      <p:sp>
        <p:nvSpPr>
          <p:cNvPr id="852078" name="Text Box 110"/>
          <p:cNvSpPr txBox="1">
            <a:spLocks noChangeArrowheads="1"/>
          </p:cNvSpPr>
          <p:nvPr/>
        </p:nvSpPr>
        <p:spPr bwMode="auto">
          <a:xfrm>
            <a:off x="4191000" y="5683250"/>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i="1">
                <a:effectLst/>
                <a:latin typeface="Arial" pitchFamily="34" charset="0"/>
              </a:rPr>
              <a:t>“un-process”</a:t>
            </a:r>
          </a:p>
          <a:p>
            <a:pPr eaLnBrk="1" hangingPunct="1"/>
            <a:endParaRPr lang="en-US" i="1">
              <a:effectLst/>
              <a:latin typeface="Arial" pitchFamily="34" charset="0"/>
            </a:endParaRPr>
          </a:p>
        </p:txBody>
      </p:sp>
    </p:spTree>
    <p:extLst>
      <p:ext uri="{BB962C8B-B14F-4D97-AF65-F5344CB8AC3E}">
        <p14:creationId xmlns:p14="http://schemas.microsoft.com/office/powerpoint/2010/main" val="126689266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51970"/>
                                        </p:tgtEl>
                                        <p:attrNameLst>
                                          <p:attrName>style.visibility</p:attrName>
                                        </p:attrNameLst>
                                      </p:cBhvr>
                                      <p:to>
                                        <p:strVal val="visible"/>
                                      </p:to>
                                    </p:set>
                                    <p:animEffect transition="in" filter="wipe(left)">
                                      <p:cBhvr>
                                        <p:cTn id="7" dur="500"/>
                                        <p:tgtEl>
                                          <p:spTgt spid="851970"/>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51971"/>
                                        </p:tgtEl>
                                        <p:attrNameLst>
                                          <p:attrName>style.visibility</p:attrName>
                                        </p:attrNameLst>
                                      </p:cBhvr>
                                      <p:to>
                                        <p:strVal val="visible"/>
                                      </p:to>
                                    </p:set>
                                    <p:anim calcmode="lin" valueType="num">
                                      <p:cBhvr additive="base">
                                        <p:cTn id="17" dur="500" fill="hold"/>
                                        <p:tgtEl>
                                          <p:spTgt spid="851971"/>
                                        </p:tgtEl>
                                        <p:attrNameLst>
                                          <p:attrName>ppt_x</p:attrName>
                                        </p:attrNameLst>
                                      </p:cBhvr>
                                      <p:tavLst>
                                        <p:tav tm="0">
                                          <p:val>
                                            <p:strVal val="0-#ppt_w/2"/>
                                          </p:val>
                                        </p:tav>
                                        <p:tav tm="100000">
                                          <p:val>
                                            <p:strVal val="#ppt_x"/>
                                          </p:val>
                                        </p:tav>
                                      </p:tavLst>
                                    </p:anim>
                                    <p:anim calcmode="lin" valueType="num">
                                      <p:cBhvr additive="base">
                                        <p:cTn id="18" dur="500" fill="hold"/>
                                        <p:tgtEl>
                                          <p:spTgt spid="85197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51989"/>
                                        </p:tgtEl>
                                        <p:attrNameLst>
                                          <p:attrName>style.visibility</p:attrName>
                                        </p:attrNameLst>
                                      </p:cBhvr>
                                      <p:to>
                                        <p:strVal val="visible"/>
                                      </p:to>
                                    </p:set>
                                    <p:animEffect transition="in" filter="wipe(left)">
                                      <p:cBhvr>
                                        <p:cTn id="23" dur="500"/>
                                        <p:tgtEl>
                                          <p:spTgt spid="851989"/>
                                        </p:tgtEl>
                                      </p:cBhvr>
                                    </p:animEffect>
                                  </p:childTnLst>
                                </p:cTn>
                              </p:par>
                            </p:childTnLst>
                          </p:cTn>
                        </p:par>
                        <p:par>
                          <p:cTn id="24" fill="hold" nodeType="afterGroup">
                            <p:stCondLst>
                              <p:cond delay="500"/>
                            </p:stCondLst>
                            <p:childTnLst>
                              <p:par>
                                <p:cTn id="25" presetID="2" presetClass="entr" presetSubtype="8" fill="hold" grpId="0" nodeType="afterEffect">
                                  <p:stCondLst>
                                    <p:cond delay="0"/>
                                  </p:stCondLst>
                                  <p:childTnLst>
                                    <p:set>
                                      <p:cBhvr>
                                        <p:cTn id="26" dur="1" fill="hold">
                                          <p:stCondLst>
                                            <p:cond delay="0"/>
                                          </p:stCondLst>
                                        </p:cTn>
                                        <p:tgtEl>
                                          <p:spTgt spid="852078"/>
                                        </p:tgtEl>
                                        <p:attrNameLst>
                                          <p:attrName>style.visibility</p:attrName>
                                        </p:attrNameLst>
                                      </p:cBhvr>
                                      <p:to>
                                        <p:strVal val="visible"/>
                                      </p:to>
                                    </p:set>
                                    <p:anim calcmode="lin" valueType="num">
                                      <p:cBhvr additive="base">
                                        <p:cTn id="27" dur="500" fill="hold"/>
                                        <p:tgtEl>
                                          <p:spTgt spid="852078"/>
                                        </p:tgtEl>
                                        <p:attrNameLst>
                                          <p:attrName>ppt_x</p:attrName>
                                        </p:attrNameLst>
                                      </p:cBhvr>
                                      <p:tavLst>
                                        <p:tav tm="0">
                                          <p:val>
                                            <p:strVal val="0-#ppt_w/2"/>
                                          </p:val>
                                        </p:tav>
                                        <p:tav tm="100000">
                                          <p:val>
                                            <p:strVal val="#ppt_x"/>
                                          </p:val>
                                        </p:tav>
                                      </p:tavLst>
                                    </p:anim>
                                    <p:anim calcmode="lin" valueType="num">
                                      <p:cBhvr additive="base">
                                        <p:cTn id="28" dur="500" fill="hold"/>
                                        <p:tgtEl>
                                          <p:spTgt spid="85207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852077"/>
                                        </p:tgtEl>
                                        <p:attrNameLst>
                                          <p:attrName>style.visibility</p:attrName>
                                        </p:attrNameLst>
                                      </p:cBhvr>
                                      <p:to>
                                        <p:strVal val="visible"/>
                                      </p:to>
                                    </p:set>
                                    <p:animEffect transition="in" filter="wipe(left)">
                                      <p:cBhvr>
                                        <p:cTn id="33" dur="500"/>
                                        <p:tgtEl>
                                          <p:spTgt spid="852077"/>
                                        </p:tgtEl>
                                      </p:cBhvr>
                                    </p:animEffect>
                                  </p:childTnLst>
                                </p:cTn>
                              </p:par>
                            </p:childTnLst>
                          </p:cTn>
                        </p:par>
                        <p:par>
                          <p:cTn id="34" fill="hold" nodeType="afterGroup">
                            <p:stCondLst>
                              <p:cond delay="500"/>
                            </p:stCondLst>
                            <p:childTnLst>
                              <p:par>
                                <p:cTn id="35" presetID="2" presetClass="entr" presetSubtype="8" fill="hold" grpId="0" nodeType="afterEffect">
                                  <p:stCondLst>
                                    <p:cond delay="0"/>
                                  </p:stCondLst>
                                  <p:childTnLst>
                                    <p:set>
                                      <p:cBhvr>
                                        <p:cTn id="36" dur="1" fill="hold">
                                          <p:stCondLst>
                                            <p:cond delay="0"/>
                                          </p:stCondLst>
                                        </p:cTn>
                                        <p:tgtEl>
                                          <p:spTgt spid="852076"/>
                                        </p:tgtEl>
                                        <p:attrNameLst>
                                          <p:attrName>style.visibility</p:attrName>
                                        </p:attrNameLst>
                                      </p:cBhvr>
                                      <p:to>
                                        <p:strVal val="visible"/>
                                      </p:to>
                                    </p:set>
                                    <p:anim calcmode="lin" valueType="num">
                                      <p:cBhvr additive="base">
                                        <p:cTn id="37" dur="500" fill="hold"/>
                                        <p:tgtEl>
                                          <p:spTgt spid="852076"/>
                                        </p:tgtEl>
                                        <p:attrNameLst>
                                          <p:attrName>ppt_x</p:attrName>
                                        </p:attrNameLst>
                                      </p:cBhvr>
                                      <p:tavLst>
                                        <p:tav tm="0">
                                          <p:val>
                                            <p:strVal val="0-#ppt_w/2"/>
                                          </p:val>
                                        </p:tav>
                                        <p:tav tm="100000">
                                          <p:val>
                                            <p:strVal val="#ppt_x"/>
                                          </p:val>
                                        </p:tav>
                                      </p:tavLst>
                                    </p:anim>
                                    <p:anim calcmode="lin" valueType="num">
                                      <p:cBhvr additive="base">
                                        <p:cTn id="38" dur="500" fill="hold"/>
                                        <p:tgtEl>
                                          <p:spTgt spid="852076"/>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000"/>
                            </p:stCondLst>
                            <p:childTnLst>
                              <p:par>
                                <p:cTn id="40" presetID="2" presetClass="entr" presetSubtype="6" fill="hold" grpId="0" nodeType="afterEffect">
                                  <p:stCondLst>
                                    <p:cond delay="0"/>
                                  </p:stCondLst>
                                  <p:childTnLst>
                                    <p:set>
                                      <p:cBhvr>
                                        <p:cTn id="41" dur="1" fill="hold">
                                          <p:stCondLst>
                                            <p:cond delay="0"/>
                                          </p:stCondLst>
                                        </p:cTn>
                                        <p:tgtEl>
                                          <p:spTgt spid="851990"/>
                                        </p:tgtEl>
                                        <p:attrNameLst>
                                          <p:attrName>style.visibility</p:attrName>
                                        </p:attrNameLst>
                                      </p:cBhvr>
                                      <p:to>
                                        <p:strVal val="visible"/>
                                      </p:to>
                                    </p:set>
                                    <p:anim calcmode="lin" valueType="num">
                                      <p:cBhvr additive="base">
                                        <p:cTn id="42" dur="500" fill="hold"/>
                                        <p:tgtEl>
                                          <p:spTgt spid="851990"/>
                                        </p:tgtEl>
                                        <p:attrNameLst>
                                          <p:attrName>ppt_x</p:attrName>
                                        </p:attrNameLst>
                                      </p:cBhvr>
                                      <p:tavLst>
                                        <p:tav tm="0">
                                          <p:val>
                                            <p:strVal val="1+#ppt_w/2"/>
                                          </p:val>
                                        </p:tav>
                                        <p:tav tm="100000">
                                          <p:val>
                                            <p:strVal val="#ppt_x"/>
                                          </p:val>
                                        </p:tav>
                                      </p:tavLst>
                                    </p:anim>
                                    <p:anim calcmode="lin" valueType="num">
                                      <p:cBhvr additive="base">
                                        <p:cTn id="43" dur="500" fill="hold"/>
                                        <p:tgtEl>
                                          <p:spTgt spid="8519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1" grpId="0" autoUpdateAnimBg="0"/>
      <p:bldP spid="851990" grpId="0" animBg="1" autoUpdateAnimBg="0"/>
      <p:bldP spid="852076" grpId="0" autoUpdateAnimBg="0"/>
      <p:bldP spid="852078"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221661772"/>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reeform 2"/>
          <p:cNvSpPr/>
          <p:nvPr/>
        </p:nvSpPr>
        <p:spPr>
          <a:xfrm>
            <a:off x="1708800" y="5465700"/>
            <a:ext cx="7206600" cy="1392300"/>
          </a:xfrm>
          <a:custGeom>
            <a:avLst/>
            <a:gdLst>
              <a:gd name="connsiteX0" fmla="*/ 232055 w 1392300"/>
              <a:gd name="connsiteY0" fmla="*/ 0 h 7206600"/>
              <a:gd name="connsiteX1" fmla="*/ 1160245 w 1392300"/>
              <a:gd name="connsiteY1" fmla="*/ 0 h 7206600"/>
              <a:gd name="connsiteX2" fmla="*/ 1392300 w 1392300"/>
              <a:gd name="connsiteY2" fmla="*/ 232055 h 7206600"/>
              <a:gd name="connsiteX3" fmla="*/ 1392300 w 1392300"/>
              <a:gd name="connsiteY3" fmla="*/ 7206600 h 7206600"/>
              <a:gd name="connsiteX4" fmla="*/ 1392300 w 1392300"/>
              <a:gd name="connsiteY4" fmla="*/ 7206600 h 7206600"/>
              <a:gd name="connsiteX5" fmla="*/ 0 w 1392300"/>
              <a:gd name="connsiteY5" fmla="*/ 7206600 h 7206600"/>
              <a:gd name="connsiteX6" fmla="*/ 0 w 1392300"/>
              <a:gd name="connsiteY6" fmla="*/ 7206600 h 7206600"/>
              <a:gd name="connsiteX7" fmla="*/ 0 w 1392300"/>
              <a:gd name="connsiteY7" fmla="*/ 232055 h 7206600"/>
              <a:gd name="connsiteX8" fmla="*/ 232055 w 1392300"/>
              <a:gd name="connsiteY8" fmla="*/ 0 h 72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300" h="7206600">
                <a:moveTo>
                  <a:pt x="1392300" y="1201126"/>
                </a:moveTo>
                <a:lnTo>
                  <a:pt x="1392300" y="6005474"/>
                </a:lnTo>
                <a:cubicBezTo>
                  <a:pt x="1392300" y="6668835"/>
                  <a:pt x="1372228" y="7206600"/>
                  <a:pt x="1347467" y="7206600"/>
                </a:cubicBezTo>
                <a:lnTo>
                  <a:pt x="0" y="7206600"/>
                </a:lnTo>
                <a:lnTo>
                  <a:pt x="0" y="7206600"/>
                </a:lnTo>
                <a:lnTo>
                  <a:pt x="0" y="0"/>
                </a:lnTo>
                <a:lnTo>
                  <a:pt x="0" y="0"/>
                </a:lnTo>
                <a:lnTo>
                  <a:pt x="1347467" y="0"/>
                </a:lnTo>
                <a:cubicBezTo>
                  <a:pt x="1372228" y="0"/>
                  <a:pt x="1392300" y="537765"/>
                  <a:pt x="1392300" y="1201126"/>
                </a:cubicBezTo>
                <a:close/>
              </a:path>
            </a:pathLst>
          </a:custGeom>
          <a:solidFill>
            <a:srgbClr val="00FF00"/>
          </a:solidFill>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8600" tIns="220366" rIns="296566" bIns="220366" numCol="1" spcCol="1270" anchor="ctr" anchorCtr="0">
            <a:noAutofit/>
          </a:bodyPr>
          <a:lstStyle/>
          <a:p>
            <a:pPr lvl="0" defTabSz="2667000">
              <a:lnSpc>
                <a:spcPct val="90000"/>
              </a:lnSpc>
              <a:spcBef>
                <a:spcPct val="0"/>
              </a:spcBef>
              <a:spcAft>
                <a:spcPct val="35000"/>
              </a:spcAft>
            </a:pPr>
            <a:r>
              <a:rPr lang="en-US" sz="6000">
                <a:latin typeface="Arial" pitchFamily="34" charset="0"/>
                <a:ea typeface="Tahoma" pitchFamily="34" charset="0"/>
                <a:cs typeface="Arial" pitchFamily="34" charset="0"/>
              </a:rPr>
              <a:t>Giao thức AH</a:t>
            </a:r>
            <a:endParaRPr lang="vi-VN" sz="6000" dirty="0">
              <a:latin typeface="Arial" pitchFamily="34" charset="0"/>
              <a:ea typeface="Tahoma" pitchFamily="34" charset="0"/>
              <a:cs typeface="Arial" pitchFamily="34" charset="0"/>
            </a:endParaRPr>
          </a:p>
        </p:txBody>
      </p:sp>
      <p:sp>
        <p:nvSpPr>
          <p:cNvPr id="4" name="Freeform 3"/>
          <p:cNvSpPr/>
          <p:nvPr/>
        </p:nvSpPr>
        <p:spPr>
          <a:xfrm>
            <a:off x="304800" y="5576849"/>
            <a:ext cx="1170000" cy="1170000"/>
          </a:xfrm>
          <a:custGeom>
            <a:avLst/>
            <a:gdLst>
              <a:gd name="connsiteX0" fmla="*/ 0 w 1170000"/>
              <a:gd name="connsiteY0" fmla="*/ 585000 h 1170000"/>
              <a:gd name="connsiteX1" fmla="*/ 585000 w 1170000"/>
              <a:gd name="connsiteY1" fmla="*/ 0 h 1170000"/>
              <a:gd name="connsiteX2" fmla="*/ 1170000 w 1170000"/>
              <a:gd name="connsiteY2" fmla="*/ 585000 h 1170000"/>
              <a:gd name="connsiteX3" fmla="*/ 585000 w 1170000"/>
              <a:gd name="connsiteY3" fmla="*/ 1170000 h 1170000"/>
              <a:gd name="connsiteX4" fmla="*/ 0 w 1170000"/>
              <a:gd name="connsiteY4" fmla="*/ 585000 h 11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1170000">
                <a:moveTo>
                  <a:pt x="0" y="585000"/>
                </a:moveTo>
                <a:cubicBezTo>
                  <a:pt x="0" y="261913"/>
                  <a:pt x="261913" y="0"/>
                  <a:pt x="585000" y="0"/>
                </a:cubicBezTo>
                <a:cubicBezTo>
                  <a:pt x="908087" y="0"/>
                  <a:pt x="1170000" y="261913"/>
                  <a:pt x="1170000" y="585000"/>
                </a:cubicBezTo>
                <a:cubicBezTo>
                  <a:pt x="1170000" y="908087"/>
                  <a:pt x="908087" y="1170000"/>
                  <a:pt x="585000" y="1170000"/>
                </a:cubicBezTo>
                <a:cubicBezTo>
                  <a:pt x="261913" y="1170000"/>
                  <a:pt x="0" y="908087"/>
                  <a:pt x="0" y="585000"/>
                </a:cubicBezTo>
                <a:close/>
              </a:path>
            </a:pathLst>
          </a:custGeom>
          <a:solidFill>
            <a:srgbClr val="00FF0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71343" tIns="171343" rIns="171343" bIns="171343" numCol="1" spcCol="1270" anchor="ctr" anchorCtr="0">
            <a:noAutofit/>
          </a:bodyPr>
          <a:lstStyle/>
          <a:p>
            <a:pPr lvl="0" algn="ctr" defTabSz="2400300">
              <a:lnSpc>
                <a:spcPct val="90000"/>
              </a:lnSpc>
              <a:spcBef>
                <a:spcPct val="0"/>
              </a:spcBef>
              <a:spcAft>
                <a:spcPct val="35000"/>
              </a:spcAft>
            </a:pPr>
            <a:r>
              <a:rPr lang="en-US" sz="5400" b="1"/>
              <a:t>4</a:t>
            </a:r>
            <a:endParaRPr lang="vi-VN" sz="5400" b="1" kern="1200" noProof="0"/>
          </a:p>
        </p:txBody>
      </p:sp>
    </p:spTree>
    <p:extLst>
      <p:ext uri="{BB962C8B-B14F-4D97-AF65-F5344CB8AC3E}">
        <p14:creationId xmlns:p14="http://schemas.microsoft.com/office/powerpoint/2010/main" val="1209001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ea typeface="Tahoma" pitchFamily="34" charset="0"/>
                <a:cs typeface="Arial" pitchFamily="34" charset="0"/>
              </a:rPr>
              <a:t>Giao</a:t>
            </a:r>
            <a:r>
              <a:rPr lang="en-US" b="0" dirty="0">
                <a:latin typeface="Arial" pitchFamily="34" charset="0"/>
                <a:ea typeface="Tahoma" pitchFamily="34" charset="0"/>
                <a:cs typeface="Arial" pitchFamily="34" charset="0"/>
              </a:rPr>
              <a:t> </a:t>
            </a:r>
            <a:r>
              <a:rPr lang="en-US" b="0" dirty="0" err="1">
                <a:latin typeface="Arial" pitchFamily="34" charset="0"/>
                <a:ea typeface="Tahoma" pitchFamily="34" charset="0"/>
                <a:cs typeface="Arial" pitchFamily="34" charset="0"/>
              </a:rPr>
              <a:t>thức</a:t>
            </a:r>
            <a:r>
              <a:rPr lang="en-US" b="0" dirty="0">
                <a:latin typeface="Arial" pitchFamily="34" charset="0"/>
                <a:ea typeface="Tahoma" pitchFamily="34" charset="0"/>
                <a:cs typeface="Arial" pitchFamily="34" charset="0"/>
              </a:rPr>
              <a:t> </a:t>
            </a:r>
            <a:r>
              <a:rPr lang="en-US" b="0" dirty="0" err="1">
                <a:latin typeface="Arial" pitchFamily="34" charset="0"/>
                <a:ea typeface="Tahoma" pitchFamily="34" charset="0"/>
                <a:cs typeface="Arial" pitchFamily="34" charset="0"/>
              </a:rPr>
              <a:t>IPSec</a:t>
            </a:r>
            <a:endParaRPr lang="vi-VN"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53</a:t>
            </a:fld>
            <a:endParaRPr lang="ru-RU" dirty="0"/>
          </a:p>
        </p:txBody>
      </p:sp>
      <p:sp>
        <p:nvSpPr>
          <p:cNvPr id="3" name="Content Placeholder 2"/>
          <p:cNvSpPr>
            <a:spLocks noGrp="1"/>
          </p:cNvSpPr>
          <p:nvPr>
            <p:ph sz="quarter" idx="13"/>
          </p:nvPr>
        </p:nvSpPr>
        <p:spPr/>
        <p:txBody>
          <a:bodyPr>
            <a:normAutofit/>
          </a:bodyPr>
          <a:lstStyle/>
          <a:p>
            <a:pPr algn="just">
              <a:buFont typeface="Wingdings" panose="05000000000000000000" pitchFamily="2" charset="2"/>
              <a:buChar char="q"/>
            </a:pPr>
            <a:endParaRPr lang="en-US" sz="4000" dirty="0">
              <a:latin typeface="Arial" pitchFamily="34" charset="0"/>
              <a:cs typeface="Arial" pitchFamily="34" charset="0"/>
            </a:endParaRPr>
          </a:p>
        </p:txBody>
      </p:sp>
      <p:sp>
        <p:nvSpPr>
          <p:cNvPr id="12" name="TextBox 11"/>
          <p:cNvSpPr txBox="1">
            <a:spLocks noChangeArrowheads="1"/>
          </p:cNvSpPr>
          <p:nvPr/>
        </p:nvSpPr>
        <p:spPr bwMode="auto">
          <a:xfrm>
            <a:off x="3581400" y="4456093"/>
            <a:ext cx="49530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IKE (Internet Key Exchange)</a:t>
            </a:r>
          </a:p>
          <a:p>
            <a:pPr eaLnBrk="1" hangingPunct="1"/>
            <a:r>
              <a:rPr lang="en-US" sz="2800" dirty="0">
                <a:solidFill>
                  <a:srgbClr val="0033CC"/>
                </a:solidFill>
              </a:rPr>
              <a:t> - </a:t>
            </a:r>
            <a:r>
              <a:rPr lang="en-US" sz="2800" dirty="0" err="1">
                <a:solidFill>
                  <a:srgbClr val="0033CC"/>
                </a:solidFill>
              </a:rPr>
              <a:t>RFC</a:t>
            </a:r>
            <a:r>
              <a:rPr lang="en-US" sz="2800" dirty="0">
                <a:solidFill>
                  <a:srgbClr val="0033CC"/>
                </a:solidFill>
              </a:rPr>
              <a:t> 2409</a:t>
            </a:r>
          </a:p>
        </p:txBody>
      </p:sp>
      <p:cxnSp>
        <p:nvCxnSpPr>
          <p:cNvPr id="13" name="Straight Arrow Connector 12"/>
          <p:cNvCxnSpPr/>
          <p:nvPr/>
        </p:nvCxnSpPr>
        <p:spPr>
          <a:xfrm rot="16200000" flipH="1">
            <a:off x="1866900" y="3086100"/>
            <a:ext cx="1752600" cy="15240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057400" y="2362200"/>
            <a:ext cx="1447800" cy="2286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7" idx="1"/>
          </p:cNvCxnSpPr>
          <p:nvPr/>
        </p:nvCxnSpPr>
        <p:spPr>
          <a:xfrm>
            <a:off x="2057400" y="2971800"/>
            <a:ext cx="1524000" cy="77709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3581400" y="2057400"/>
            <a:ext cx="49530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latin typeface="Tahoma" pitchFamily="34" charset="0"/>
                <a:ea typeface="Tahoma" pitchFamily="34" charset="0"/>
                <a:cs typeface="Tahoma" pitchFamily="34" charset="0"/>
              </a:rPr>
              <a:t>AH (Authentication Header) </a:t>
            </a:r>
          </a:p>
          <a:p>
            <a:pPr eaLnBrk="1" hangingPunct="1"/>
            <a:r>
              <a:rPr lang="en-US" sz="2800" dirty="0">
                <a:latin typeface="Tahoma" pitchFamily="34" charset="0"/>
                <a:ea typeface="Tahoma" pitchFamily="34" charset="0"/>
                <a:cs typeface="Tahoma" pitchFamily="34" charset="0"/>
              </a:rPr>
              <a:t>-</a:t>
            </a:r>
            <a:r>
              <a:rPr lang="en-US" sz="2800" dirty="0" err="1">
                <a:solidFill>
                  <a:srgbClr val="0033CC"/>
                </a:solidFill>
                <a:latin typeface="Tahoma" pitchFamily="34" charset="0"/>
                <a:ea typeface="Tahoma" pitchFamily="34" charset="0"/>
                <a:cs typeface="Tahoma" pitchFamily="34" charset="0"/>
              </a:rPr>
              <a:t>RFC</a:t>
            </a:r>
            <a:r>
              <a:rPr lang="en-US" sz="2800" dirty="0">
                <a:solidFill>
                  <a:srgbClr val="0033CC"/>
                </a:solidFill>
                <a:latin typeface="Tahoma" pitchFamily="34" charset="0"/>
                <a:ea typeface="Tahoma" pitchFamily="34" charset="0"/>
                <a:cs typeface="Tahoma" pitchFamily="34" charset="0"/>
              </a:rPr>
              <a:t> 2402</a:t>
            </a:r>
          </a:p>
        </p:txBody>
      </p:sp>
      <p:sp>
        <p:nvSpPr>
          <p:cNvPr id="17" name="TextBox 16"/>
          <p:cNvSpPr txBox="1">
            <a:spLocks noChangeArrowheads="1"/>
          </p:cNvSpPr>
          <p:nvPr/>
        </p:nvSpPr>
        <p:spPr bwMode="auto">
          <a:xfrm>
            <a:off x="3581400" y="3271838"/>
            <a:ext cx="49530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ESP (Encapsulating Security Payload</a:t>
            </a:r>
            <a:r>
              <a:rPr lang="en-US" sz="2800" dirty="0" smtClean="0"/>
              <a:t>) </a:t>
            </a:r>
            <a:r>
              <a:rPr lang="en-US" sz="2800" dirty="0" smtClean="0">
                <a:solidFill>
                  <a:srgbClr val="0033CC"/>
                </a:solidFill>
              </a:rPr>
              <a:t>- </a:t>
            </a:r>
            <a:r>
              <a:rPr lang="en-US" sz="2800" dirty="0" err="1">
                <a:solidFill>
                  <a:srgbClr val="0033CC"/>
                </a:solidFill>
              </a:rPr>
              <a:t>RFC</a:t>
            </a:r>
            <a:r>
              <a:rPr lang="en-US" sz="2800" dirty="0">
                <a:solidFill>
                  <a:srgbClr val="0033CC"/>
                </a:solidFill>
              </a:rPr>
              <a:t> 2406</a:t>
            </a:r>
          </a:p>
        </p:txBody>
      </p:sp>
      <p:sp>
        <p:nvSpPr>
          <p:cNvPr id="18" name="32-Point Star 17"/>
          <p:cNvSpPr/>
          <p:nvPr/>
        </p:nvSpPr>
        <p:spPr>
          <a:xfrm>
            <a:off x="457200" y="1676400"/>
            <a:ext cx="2286000" cy="2133600"/>
          </a:xfrm>
          <a:prstGeom prst="star32">
            <a:avLst/>
          </a:prstGeom>
          <a:solidFill>
            <a:srgbClr val="00CC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4000" b="1" dirty="0">
                <a:solidFill>
                  <a:srgbClr val="FF3300"/>
                </a:solidFill>
              </a:rPr>
              <a:t>IPSec</a:t>
            </a:r>
          </a:p>
        </p:txBody>
      </p:sp>
    </p:spTree>
    <p:extLst>
      <p:ext uri="{BB962C8B-B14F-4D97-AF65-F5344CB8AC3E}">
        <p14:creationId xmlns:p14="http://schemas.microsoft.com/office/powerpoint/2010/main" val="4060312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8"/>
                                        </p:tgtEl>
                                        <p:attrNameLst>
                                          <p:attrName>r</p:attrName>
                                        </p:attrNameLst>
                                      </p:cBhvr>
                                    </p:animRot>
                                  </p:childTnLst>
                                </p:cTn>
                              </p:par>
                              <p:par>
                                <p:cTn id="7" presetID="4" presetClass="entr" presetSubtype="16" fill="hold"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box(in)">
                                      <p:cBhvr>
                                        <p:cTn id="9" dur="500"/>
                                        <p:tgtEl>
                                          <p:spTgt spid="14"/>
                                        </p:tgtEl>
                                      </p:cBhvr>
                                    </p:animEffect>
                                  </p:childTnLst>
                                </p:cTn>
                              </p:par>
                              <p:par>
                                <p:cTn id="10" presetID="4"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downLeft)">
                                      <p:cBhvr>
                                        <p:cTn id="17" dur="500"/>
                                        <p:tgtEl>
                                          <p:spTgt spid="15"/>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trips(downLeft)">
                                      <p:cBhvr>
                                        <p:cTn id="20" dur="500"/>
                                        <p:tgtEl>
                                          <p:spTgt spid="17"/>
                                        </p:tgtEl>
                                      </p:cBhvr>
                                    </p:animEffect>
                                  </p:childTnLst>
                                </p:cTn>
                              </p:par>
                              <p:par>
                                <p:cTn id="21" presetID="8" presetClass="emph" presetSubtype="0" fill="hold" grpId="1" nodeType="withEffect">
                                  <p:stCondLst>
                                    <p:cond delay="0"/>
                                  </p:stCondLst>
                                  <p:childTnLst>
                                    <p:animRot by="21600000">
                                      <p:cBhvr>
                                        <p:cTn id="22" dur="2000" fill="hold"/>
                                        <p:tgtEl>
                                          <p:spTgt spid="18"/>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par>
                                <p:cTn id="28" presetID="4" presetClass="entr" presetSubtype="16"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ox(in)">
                                      <p:cBhvr>
                                        <p:cTn id="30" dur="500"/>
                                        <p:tgtEl>
                                          <p:spTgt spid="13"/>
                                        </p:tgtEl>
                                      </p:cBhvr>
                                    </p:animEffect>
                                  </p:childTnLst>
                                </p:cTn>
                              </p:par>
                              <p:par>
                                <p:cTn id="31" presetID="8" presetClass="emph" presetSubtype="0" fill="hold" grpId="3" nodeType="withEffect">
                                  <p:stCondLst>
                                    <p:cond delay="0"/>
                                  </p:stCondLst>
                                  <p:childTnLst>
                                    <p:animRot by="21600000">
                                      <p:cBhvr>
                                        <p:cTn id="32" dur="2000" fill="hold"/>
                                        <p:tgtEl>
                                          <p:spTgt spid="18"/>
                                        </p:tgtEl>
                                        <p:attrNameLst>
                                          <p:attrName>r</p:attrName>
                                        </p:attrNameLst>
                                      </p:cBhvr>
                                    </p:animRot>
                                  </p:childTnLst>
                                </p:cTn>
                              </p:par>
                            </p:childTnLst>
                          </p:cTn>
                        </p:par>
                        <p:par>
                          <p:cTn id="33" fill="hold">
                            <p:stCondLst>
                              <p:cond delay="2000"/>
                            </p:stCondLst>
                            <p:childTnLst>
                              <p:par>
                                <p:cTn id="34" presetID="8" presetClass="emph" presetSubtype="0" fill="hold" grpId="2" nodeType="afterEffect">
                                  <p:stCondLst>
                                    <p:cond delay="0"/>
                                  </p:stCondLst>
                                  <p:childTnLst>
                                    <p:animRot by="21600000">
                                      <p:cBhvr>
                                        <p:cTn id="35" dur="2000" fill="hold"/>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18" grpId="1" animBg="1"/>
      <p:bldP spid="18" grpId="2" animBg="1"/>
      <p:bldP spid="18" grpId="3"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b="0" dirty="0" err="1">
                <a:latin typeface="Arial" pitchFamily="34" charset="0"/>
                <a:ea typeface="Tahoma" pitchFamily="34" charset="0"/>
                <a:cs typeface="Arial" pitchFamily="34" charset="0"/>
              </a:rPr>
              <a:t>Giao</a:t>
            </a:r>
            <a:r>
              <a:rPr lang="en-US" b="0" dirty="0">
                <a:latin typeface="Arial" pitchFamily="34" charset="0"/>
                <a:ea typeface="Tahoma" pitchFamily="34" charset="0"/>
                <a:cs typeface="Arial" pitchFamily="34" charset="0"/>
              </a:rPr>
              <a:t> </a:t>
            </a:r>
            <a:r>
              <a:rPr lang="en-US" b="0" dirty="0" err="1">
                <a:latin typeface="Arial" pitchFamily="34" charset="0"/>
                <a:ea typeface="Tahoma" pitchFamily="34" charset="0"/>
                <a:cs typeface="Arial" pitchFamily="34" charset="0"/>
              </a:rPr>
              <a:t>thức</a:t>
            </a:r>
            <a:r>
              <a:rPr lang="en-US" b="0" dirty="0">
                <a:latin typeface="Arial" pitchFamily="34" charset="0"/>
                <a:ea typeface="Tahoma" pitchFamily="34" charset="0"/>
                <a:cs typeface="Arial" pitchFamily="34" charset="0"/>
              </a:rPr>
              <a:t> </a:t>
            </a:r>
            <a:r>
              <a:rPr lang="en-US" b="0" dirty="0" err="1">
                <a:latin typeface="Arial" pitchFamily="34" charset="0"/>
                <a:ea typeface="Tahoma" pitchFamily="34" charset="0"/>
                <a:cs typeface="Arial" pitchFamily="34" charset="0"/>
              </a:rPr>
              <a:t>IPSec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54</a:t>
            </a:fld>
            <a:endParaRPr lang="ru-RU" dirty="0"/>
          </a:p>
        </p:txBody>
      </p:sp>
      <p:cxnSp>
        <p:nvCxnSpPr>
          <p:cNvPr id="5" name="Straight Arrow Connector 4"/>
          <p:cNvCxnSpPr/>
          <p:nvPr/>
        </p:nvCxnSpPr>
        <p:spPr>
          <a:xfrm flipV="1">
            <a:off x="1600200" y="2362200"/>
            <a:ext cx="1066800" cy="2286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8" idx="1"/>
          </p:cNvCxnSpPr>
          <p:nvPr/>
        </p:nvCxnSpPr>
        <p:spPr>
          <a:xfrm>
            <a:off x="1600200" y="2971800"/>
            <a:ext cx="1066800" cy="77709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 name="TextBox 7"/>
          <p:cNvSpPr txBox="1">
            <a:spLocks noChangeArrowheads="1"/>
          </p:cNvSpPr>
          <p:nvPr/>
        </p:nvSpPr>
        <p:spPr bwMode="auto">
          <a:xfrm>
            <a:off x="2667000" y="1828800"/>
            <a:ext cx="3248025"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AH (Authentication Header)</a:t>
            </a:r>
          </a:p>
        </p:txBody>
      </p:sp>
      <p:sp>
        <p:nvSpPr>
          <p:cNvPr id="8" name="TextBox 8"/>
          <p:cNvSpPr txBox="1">
            <a:spLocks noChangeArrowheads="1"/>
          </p:cNvSpPr>
          <p:nvPr/>
        </p:nvSpPr>
        <p:spPr bwMode="auto">
          <a:xfrm>
            <a:off x="2667000" y="3271838"/>
            <a:ext cx="34290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ESP (Encapsulating Security Payload)</a:t>
            </a:r>
          </a:p>
        </p:txBody>
      </p:sp>
      <p:sp>
        <p:nvSpPr>
          <p:cNvPr id="9" name="32-Point Star 8"/>
          <p:cNvSpPr/>
          <p:nvPr/>
        </p:nvSpPr>
        <p:spPr>
          <a:xfrm>
            <a:off x="0" y="1676400"/>
            <a:ext cx="2286000" cy="2133600"/>
          </a:xfrm>
          <a:prstGeom prst="star32">
            <a:avLst/>
          </a:prstGeom>
          <a:solidFill>
            <a:srgbClr val="00CC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3200" b="1" dirty="0">
                <a:solidFill>
                  <a:srgbClr val="FF3300"/>
                </a:solidFill>
                <a:latin typeface="Tahoma" pitchFamily="34" charset="0"/>
                <a:ea typeface="Tahoma" pitchFamily="34" charset="0"/>
                <a:cs typeface="Tahoma" pitchFamily="34" charset="0"/>
              </a:rPr>
              <a:t>IPSec</a:t>
            </a:r>
          </a:p>
        </p:txBody>
      </p:sp>
      <p:sp>
        <p:nvSpPr>
          <p:cNvPr id="10" name="TextBox 9"/>
          <p:cNvSpPr txBox="1">
            <a:spLocks noChangeArrowheads="1"/>
          </p:cNvSpPr>
          <p:nvPr/>
        </p:nvSpPr>
        <p:spPr bwMode="auto">
          <a:xfrm>
            <a:off x="6172200" y="1066800"/>
            <a:ext cx="2971800" cy="2092881"/>
          </a:xfrm>
          <a:prstGeom prst="rect">
            <a:avLst/>
          </a:prstGeom>
          <a:solidFill>
            <a:schemeClr val="bg1"/>
          </a:solidFill>
          <a:ln w="38100">
            <a:solidFill>
              <a:srgbClr val="7030A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600" b="1" dirty="0">
                <a:solidFill>
                  <a:srgbClr val="FF3300"/>
                </a:solidFill>
              </a:rPr>
              <a:t>AH </a:t>
            </a:r>
            <a:r>
              <a:rPr lang="en-US" sz="2600" b="1" dirty="0" err="1">
                <a:solidFill>
                  <a:srgbClr val="FF3300"/>
                </a:solidFill>
              </a:rPr>
              <a:t>được</a:t>
            </a:r>
            <a:r>
              <a:rPr lang="en-US" sz="2600" b="1" dirty="0">
                <a:solidFill>
                  <a:srgbClr val="FF3300"/>
                </a:solidFill>
              </a:rPr>
              <a:t> </a:t>
            </a:r>
            <a:r>
              <a:rPr lang="en-US" sz="2600" b="1" dirty="0" err="1">
                <a:solidFill>
                  <a:srgbClr val="FF3300"/>
                </a:solidFill>
              </a:rPr>
              <a:t>đóng</a:t>
            </a:r>
            <a:r>
              <a:rPr lang="en-US" sz="2600" b="1" dirty="0">
                <a:solidFill>
                  <a:srgbClr val="FF3300"/>
                </a:solidFill>
              </a:rPr>
              <a:t> </a:t>
            </a:r>
            <a:r>
              <a:rPr lang="en-US" sz="2600" b="1" dirty="0" err="1">
                <a:solidFill>
                  <a:srgbClr val="FF3300"/>
                </a:solidFill>
              </a:rPr>
              <a:t>gói</a:t>
            </a:r>
            <a:r>
              <a:rPr lang="en-US" sz="2600" b="1" dirty="0">
                <a:solidFill>
                  <a:srgbClr val="FF3300"/>
                </a:solidFill>
              </a:rPr>
              <a:t> </a:t>
            </a:r>
            <a:r>
              <a:rPr lang="en-US" sz="2600" b="1" dirty="0" err="1">
                <a:solidFill>
                  <a:srgbClr val="FF3300"/>
                </a:solidFill>
              </a:rPr>
              <a:t>bởi</a:t>
            </a:r>
            <a:r>
              <a:rPr lang="en-US" sz="2600" b="1" dirty="0">
                <a:solidFill>
                  <a:srgbClr val="FF3300"/>
                </a:solidFill>
              </a:rPr>
              <a:t> </a:t>
            </a:r>
            <a:r>
              <a:rPr lang="en-US" sz="2600" b="1" dirty="0" err="1">
                <a:solidFill>
                  <a:srgbClr val="FF3300"/>
                </a:solidFill>
              </a:rPr>
              <a:t>giao</a:t>
            </a:r>
            <a:r>
              <a:rPr lang="en-US" sz="2600" b="1" dirty="0">
                <a:solidFill>
                  <a:srgbClr val="FF3300"/>
                </a:solidFill>
              </a:rPr>
              <a:t> </a:t>
            </a:r>
            <a:r>
              <a:rPr lang="en-US" sz="2600" b="1" dirty="0" err="1">
                <a:solidFill>
                  <a:srgbClr val="FF3300"/>
                </a:solidFill>
              </a:rPr>
              <a:t>thức</a:t>
            </a:r>
            <a:r>
              <a:rPr lang="en-US" sz="2600" b="1" dirty="0">
                <a:solidFill>
                  <a:srgbClr val="FF3300"/>
                </a:solidFill>
              </a:rPr>
              <a:t> IP (</a:t>
            </a:r>
            <a:r>
              <a:rPr lang="en-US" sz="2600" b="1" dirty="0" err="1">
                <a:solidFill>
                  <a:srgbClr val="FF3300"/>
                </a:solidFill>
              </a:rPr>
              <a:t>trường</a:t>
            </a:r>
            <a:r>
              <a:rPr lang="en-US" sz="2600" b="1" dirty="0">
                <a:solidFill>
                  <a:srgbClr val="FF3300"/>
                </a:solidFill>
              </a:rPr>
              <a:t> protocol </a:t>
            </a:r>
            <a:r>
              <a:rPr lang="en-US" sz="2600" b="1" dirty="0" err="1">
                <a:solidFill>
                  <a:srgbClr val="FF3300"/>
                </a:solidFill>
              </a:rPr>
              <a:t>trong</a:t>
            </a:r>
            <a:r>
              <a:rPr lang="en-US" sz="2600" b="1" dirty="0">
                <a:solidFill>
                  <a:srgbClr val="FF3300"/>
                </a:solidFill>
              </a:rPr>
              <a:t> IP </a:t>
            </a:r>
            <a:r>
              <a:rPr lang="en-US" sz="2600" b="1" dirty="0" err="1">
                <a:solidFill>
                  <a:srgbClr val="FF3300"/>
                </a:solidFill>
              </a:rPr>
              <a:t>là</a:t>
            </a:r>
            <a:r>
              <a:rPr lang="en-US" sz="2600" b="1" dirty="0">
                <a:solidFill>
                  <a:srgbClr val="FF3300"/>
                </a:solidFill>
              </a:rPr>
              <a:t> </a:t>
            </a:r>
            <a:r>
              <a:rPr lang="en-US" sz="2600" b="1" dirty="0">
                <a:solidFill>
                  <a:srgbClr val="0A01C3"/>
                </a:solidFill>
              </a:rPr>
              <a:t>51</a:t>
            </a:r>
            <a:r>
              <a:rPr lang="en-US" sz="2600" b="1" dirty="0">
                <a:solidFill>
                  <a:srgbClr val="FF3300"/>
                </a:solidFill>
              </a:rPr>
              <a:t>)</a:t>
            </a:r>
          </a:p>
        </p:txBody>
      </p:sp>
      <p:sp>
        <p:nvSpPr>
          <p:cNvPr id="11" name="TextBox 10"/>
          <p:cNvSpPr txBox="1">
            <a:spLocks noChangeArrowheads="1"/>
          </p:cNvSpPr>
          <p:nvPr/>
        </p:nvSpPr>
        <p:spPr bwMode="auto">
          <a:xfrm>
            <a:off x="3124200" y="4631829"/>
            <a:ext cx="3733800" cy="1692771"/>
          </a:xfrm>
          <a:prstGeom prst="rect">
            <a:avLst/>
          </a:prstGeom>
          <a:solidFill>
            <a:schemeClr val="bg1"/>
          </a:solidFill>
          <a:ln w="38100">
            <a:solidFill>
              <a:srgbClr val="7030A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600" b="1">
                <a:solidFill>
                  <a:srgbClr val="FF3300"/>
                </a:solidFill>
              </a:rPr>
              <a:t>ESP được đóng gói bởi giao thức IP (trường protocol trong IP là </a:t>
            </a:r>
            <a:r>
              <a:rPr lang="en-US" sz="2600" b="1">
                <a:solidFill>
                  <a:srgbClr val="0A01C3"/>
                </a:solidFill>
              </a:rPr>
              <a:t>50</a:t>
            </a:r>
            <a:r>
              <a:rPr lang="en-US" sz="2600" b="1">
                <a:solidFill>
                  <a:srgbClr val="FF3300"/>
                </a:solidFill>
              </a:rPr>
              <a:t>)</a:t>
            </a:r>
          </a:p>
        </p:txBody>
      </p:sp>
    </p:spTree>
    <p:extLst>
      <p:ext uri="{BB962C8B-B14F-4D97-AF65-F5344CB8AC3E}">
        <p14:creationId xmlns:p14="http://schemas.microsoft.com/office/powerpoint/2010/main" val="24202598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9"/>
                                        </p:tgtEl>
                                        <p:attrNameLst>
                                          <p:attrName>r</p:attrName>
                                        </p:attrNameLst>
                                      </p:cBhvr>
                                    </p:animRot>
                                  </p:childTnLst>
                                </p:cTn>
                              </p:par>
                              <p:par>
                                <p:cTn id="7" presetID="5" presetClass="entr" presetSubtype="1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checkerboard(across)">
                                      <p:cBhvr>
                                        <p:cTn id="9" dur="500"/>
                                        <p:tgtEl>
                                          <p:spTgt spid="10"/>
                                        </p:tgtEl>
                                      </p:cBhvr>
                                    </p:animEffect>
                                  </p:childTnLst>
                                </p:cTn>
                              </p:par>
                            </p:childTnLst>
                          </p:cTn>
                        </p:par>
                        <p:par>
                          <p:cTn id="10" fill="hold">
                            <p:stCondLst>
                              <p:cond delay="2000"/>
                            </p:stCondLst>
                            <p:childTnLst>
                              <p:par>
                                <p:cTn id="11" presetID="8" presetClass="emph" presetSubtype="0" fill="hold" grpId="1" nodeType="afterEffect">
                                  <p:stCondLst>
                                    <p:cond delay="0"/>
                                  </p:stCondLst>
                                  <p:childTnLst>
                                    <p:animRot by="21600000">
                                      <p:cBhvr>
                                        <p:cTn id="12" dur="2000" fill="hold"/>
                                        <p:tgtEl>
                                          <p:spTgt spid="9"/>
                                        </p:tgtEl>
                                        <p:attrNameLst>
                                          <p:attrName>r</p:attrName>
                                        </p:attrNameLst>
                                      </p:cBhvr>
                                    </p:animRo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8" presetClass="emph" presetSubtype="0" fill="hold" grpId="2" nodeType="withEffect">
                                  <p:stCondLst>
                                    <p:cond delay="0"/>
                                  </p:stCondLst>
                                  <p:childTnLst>
                                    <p:animRot by="21600000">
                                      <p:cBhvr>
                                        <p:cTn id="20" dur="2000" fill="hold"/>
                                        <p:tgtEl>
                                          <p:spTgt spid="9"/>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10"/>
                                        </p:tgtEl>
                                        <p:attrNameLst>
                                          <p:attrName>ppt_x</p:attrName>
                                        </p:attrNameLst>
                                      </p:cBhvr>
                                      <p:tavLst>
                                        <p:tav tm="0">
                                          <p:val>
                                            <p:strVal val="ppt_x"/>
                                          </p:val>
                                        </p:tav>
                                        <p:tav tm="100000">
                                          <p:val>
                                            <p:strVal val="ppt_x"/>
                                          </p:val>
                                        </p:tav>
                                      </p:tavLst>
                                    </p:anim>
                                    <p:anim calcmode="lin" valueType="num">
                                      <p:cBhvr additive="base">
                                        <p:cTn id="25" dur="500"/>
                                        <p:tgtEl>
                                          <p:spTgt spid="10"/>
                                        </p:tgtEl>
                                        <p:attrNameLst>
                                          <p:attrName>ppt_y</p:attrName>
                                        </p:attrNameLst>
                                      </p:cBhvr>
                                      <p:tavLst>
                                        <p:tav tm="0">
                                          <p:val>
                                            <p:strVal val="ppt_y"/>
                                          </p:val>
                                        </p:tav>
                                        <p:tav tm="100000">
                                          <p:val>
                                            <p:strVal val="1+ppt_h/2"/>
                                          </p:val>
                                        </p:tav>
                                      </p:tavLst>
                                    </p:anim>
                                    <p:set>
                                      <p:cBhvr>
                                        <p:cTn id="26" dur="1" fill="hold">
                                          <p:stCondLst>
                                            <p:cond delay="499"/>
                                          </p:stCondLst>
                                        </p:cTn>
                                        <p:tgtEl>
                                          <p:spTgt spid="10"/>
                                        </p:tgtEl>
                                        <p:attrNameLst>
                                          <p:attrName>style.visibility</p:attrName>
                                        </p:attrNameLst>
                                      </p:cBhvr>
                                      <p:to>
                                        <p:strVal val="hidden"/>
                                      </p:to>
                                    </p:set>
                                  </p:childTnLst>
                                </p:cTn>
                              </p:par>
                              <p:par>
                                <p:cTn id="27" presetID="2" presetClass="exit" presetSubtype="4" fill="hold" grpId="1" nodeType="withEffect">
                                  <p:stCondLst>
                                    <p:cond delay="0"/>
                                  </p:stCondLst>
                                  <p:childTnLst>
                                    <p:anim calcmode="lin" valueType="num">
                                      <p:cBhvr additive="base">
                                        <p:cTn id="28" dur="500"/>
                                        <p:tgtEl>
                                          <p:spTgt spid="11"/>
                                        </p:tgtEl>
                                        <p:attrNameLst>
                                          <p:attrName>ppt_x</p:attrName>
                                        </p:attrNameLst>
                                      </p:cBhvr>
                                      <p:tavLst>
                                        <p:tav tm="0">
                                          <p:val>
                                            <p:strVal val="ppt_x"/>
                                          </p:val>
                                        </p:tav>
                                        <p:tav tm="100000">
                                          <p:val>
                                            <p:strVal val="ppt_x"/>
                                          </p:val>
                                        </p:tav>
                                      </p:tavLst>
                                    </p:anim>
                                    <p:anim calcmode="lin" valueType="num">
                                      <p:cBhvr additive="base">
                                        <p:cTn id="29" dur="500"/>
                                        <p:tgtEl>
                                          <p:spTgt spid="11"/>
                                        </p:tgtEl>
                                        <p:attrNameLst>
                                          <p:attrName>ppt_y</p:attrName>
                                        </p:attrNameLst>
                                      </p:cBhvr>
                                      <p:tavLst>
                                        <p:tav tm="0">
                                          <p:val>
                                            <p:strVal val="ppt_y"/>
                                          </p:val>
                                        </p:tav>
                                        <p:tav tm="100000">
                                          <p:val>
                                            <p:strVal val="1+ppt_h/2"/>
                                          </p:val>
                                        </p:tav>
                                      </p:tavLst>
                                    </p:anim>
                                    <p:set>
                                      <p:cBhvr>
                                        <p:cTn id="30" dur="1" fill="hold">
                                          <p:stCondLst>
                                            <p:cond delay="499"/>
                                          </p:stCondLst>
                                        </p:cTn>
                                        <p:tgtEl>
                                          <p:spTgt spid="11"/>
                                        </p:tgtEl>
                                        <p:attrNameLst>
                                          <p:attrName>style.visibility</p:attrName>
                                        </p:attrNameLst>
                                      </p:cBhvr>
                                      <p:to>
                                        <p:strVal val="hidden"/>
                                      </p:to>
                                    </p:set>
                                  </p:childTnLst>
                                </p:cTn>
                              </p:par>
                              <p:par>
                                <p:cTn id="31" presetID="8" presetClass="emph" presetSubtype="0" fill="hold" grpId="3" nodeType="withEffect">
                                  <p:stCondLst>
                                    <p:cond delay="0"/>
                                  </p:stCondLst>
                                  <p:childTnLst>
                                    <p:animRot by="21600000">
                                      <p:cBhvr>
                                        <p:cTn id="32" dur="2000" fill="hold"/>
                                        <p:tgtEl>
                                          <p:spTgt spid="9"/>
                                        </p:tgtEl>
                                        <p:attrNameLst>
                                          <p:attrName>r</p:attrName>
                                        </p:attrNameLst>
                                      </p:cBhvr>
                                    </p:animRot>
                                  </p:childTnLst>
                                </p:cTn>
                              </p:par>
                              <p:par>
                                <p:cTn id="33" presetID="8" presetClass="emph" presetSubtype="0" fill="hold" grpId="5" nodeType="withEffect">
                                  <p:stCondLst>
                                    <p:cond delay="0"/>
                                  </p:stCondLst>
                                  <p:childTnLst>
                                    <p:animRot by="21600000">
                                      <p:cBhvr>
                                        <p:cTn id="34" dur="2000" fill="hold"/>
                                        <p:tgtEl>
                                          <p:spTgt spid="9"/>
                                        </p:tgtEl>
                                        <p:attrNameLst>
                                          <p:attrName>r</p:attrName>
                                        </p:attrNameLst>
                                      </p:cBhvr>
                                    </p:animRot>
                                  </p:childTnLst>
                                </p:cTn>
                              </p:par>
                              <p:par>
                                <p:cTn id="35" presetID="8" presetClass="emph" presetSubtype="0" fill="hold" grpId="6" nodeType="withEffect">
                                  <p:stCondLst>
                                    <p:cond delay="0"/>
                                  </p:stCondLst>
                                  <p:childTnLst>
                                    <p:animRot by="21600000">
                                      <p:cBhvr>
                                        <p:cTn id="36" dur="2000" fill="hold"/>
                                        <p:tgtEl>
                                          <p:spTgt spid="9"/>
                                        </p:tgtEl>
                                        <p:attrNameLst>
                                          <p:attrName>r</p:attrName>
                                        </p:attrNameLst>
                                      </p:cBhvr>
                                    </p:animRot>
                                  </p:childTnLst>
                                </p:cTn>
                              </p:par>
                            </p:childTnLst>
                          </p:cTn>
                        </p:par>
                        <p:par>
                          <p:cTn id="37" fill="hold">
                            <p:stCondLst>
                              <p:cond delay="2000"/>
                            </p:stCondLst>
                            <p:childTnLst>
                              <p:par>
                                <p:cTn id="38" presetID="8" presetClass="emph" presetSubtype="0" fill="hold" grpId="4" nodeType="afterEffect">
                                  <p:stCondLst>
                                    <p:cond delay="0"/>
                                  </p:stCondLst>
                                  <p:childTnLst>
                                    <p:animRot by="21600000">
                                      <p:cBhvr>
                                        <p:cTn id="39" dur="2000" fill="hold"/>
                                        <p:tgtEl>
                                          <p:spTgt spid="9"/>
                                        </p:tgtEl>
                                        <p:attrNameLst>
                                          <p:attrName>r</p:attrName>
                                        </p:attrNameLst>
                                      </p:cBhvr>
                                    </p:animRot>
                                  </p:childTnLst>
                                </p:cTn>
                              </p:par>
                            </p:childTnLst>
                          </p:cTn>
                        </p:par>
                        <p:par>
                          <p:cTn id="40" fill="hold">
                            <p:stCondLst>
                              <p:cond delay="4000"/>
                            </p:stCondLst>
                            <p:childTnLst>
                              <p:par>
                                <p:cTn id="41" presetID="8" presetClass="emph" presetSubtype="0" fill="hold" grpId="7" nodeType="afterEffect">
                                  <p:stCondLst>
                                    <p:cond delay="0"/>
                                  </p:stCondLst>
                                  <p:childTnLst>
                                    <p:animRot by="21600000">
                                      <p:cBhvr>
                                        <p:cTn id="42"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9" grpId="3" animBg="1"/>
      <p:bldP spid="9" grpId="4" animBg="1"/>
      <p:bldP spid="9" grpId="5" animBg="1"/>
      <p:bldP spid="9" grpId="6" animBg="1"/>
      <p:bldP spid="9" grpId="7" animBg="1"/>
      <p:bldP spid="10" grpId="0" animBg="1"/>
      <p:bldP spid="10" grpId="1" animBg="1"/>
      <p:bldP spid="11" grpId="0" animBg="1"/>
      <p:bldP spid="11"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b="0" dirty="0" err="1">
                <a:latin typeface="Arial" pitchFamily="34" charset="0"/>
                <a:ea typeface="Tahoma" pitchFamily="34" charset="0"/>
                <a:cs typeface="Arial" pitchFamily="34" charset="0"/>
              </a:rPr>
              <a:t>Giao</a:t>
            </a:r>
            <a:r>
              <a:rPr lang="en-US" b="0" dirty="0">
                <a:latin typeface="Arial" pitchFamily="34" charset="0"/>
                <a:ea typeface="Tahoma" pitchFamily="34" charset="0"/>
                <a:cs typeface="Arial" pitchFamily="34" charset="0"/>
              </a:rPr>
              <a:t> </a:t>
            </a:r>
            <a:r>
              <a:rPr lang="en-US" b="0" dirty="0" err="1">
                <a:latin typeface="Arial" pitchFamily="34" charset="0"/>
                <a:ea typeface="Tahoma" pitchFamily="34" charset="0"/>
                <a:cs typeface="Arial" pitchFamily="34" charset="0"/>
              </a:rPr>
              <a:t>thức</a:t>
            </a:r>
            <a:r>
              <a:rPr lang="en-US" b="0" dirty="0">
                <a:latin typeface="Arial" pitchFamily="34" charset="0"/>
                <a:ea typeface="Tahoma" pitchFamily="34" charset="0"/>
                <a:cs typeface="Arial" pitchFamily="34" charset="0"/>
              </a:rPr>
              <a:t> </a:t>
            </a:r>
            <a:r>
              <a:rPr lang="en-US" b="0" dirty="0" err="1">
                <a:latin typeface="Arial" pitchFamily="34" charset="0"/>
                <a:ea typeface="Tahoma" pitchFamily="34" charset="0"/>
                <a:cs typeface="Arial" pitchFamily="34" charset="0"/>
              </a:rPr>
              <a:t>IPSec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55</a:t>
            </a:fld>
            <a:endParaRPr lang="ru-RU" dirty="0"/>
          </a:p>
        </p:txBody>
      </p:sp>
      <p:cxnSp>
        <p:nvCxnSpPr>
          <p:cNvPr id="5" name="Straight Arrow Connector 4"/>
          <p:cNvCxnSpPr/>
          <p:nvPr/>
        </p:nvCxnSpPr>
        <p:spPr>
          <a:xfrm flipV="1">
            <a:off x="5943600" y="1752600"/>
            <a:ext cx="838200" cy="685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943600" y="2438400"/>
            <a:ext cx="990600"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6324600" y="3124200"/>
            <a:ext cx="838200" cy="685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324600" y="3810000"/>
            <a:ext cx="990600"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324600" y="3810000"/>
            <a:ext cx="914400" cy="5334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90500" y="3924300"/>
            <a:ext cx="1524000" cy="762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524000" y="2362200"/>
            <a:ext cx="1447800" cy="2286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524000" y="2971800"/>
            <a:ext cx="1524000" cy="715963"/>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3" name="TextBox 7"/>
          <p:cNvSpPr txBox="1">
            <a:spLocks noChangeArrowheads="1"/>
          </p:cNvSpPr>
          <p:nvPr/>
        </p:nvSpPr>
        <p:spPr bwMode="auto">
          <a:xfrm>
            <a:off x="2971800" y="1752600"/>
            <a:ext cx="32766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AH (Authentication Header)</a:t>
            </a:r>
          </a:p>
        </p:txBody>
      </p:sp>
      <p:sp>
        <p:nvSpPr>
          <p:cNvPr id="14" name="TextBox 8"/>
          <p:cNvSpPr txBox="1">
            <a:spLocks noChangeArrowheads="1"/>
          </p:cNvSpPr>
          <p:nvPr/>
        </p:nvSpPr>
        <p:spPr bwMode="auto">
          <a:xfrm>
            <a:off x="3086100" y="3271838"/>
            <a:ext cx="33909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ESP (Encapsulating Security Payload)</a:t>
            </a:r>
          </a:p>
        </p:txBody>
      </p:sp>
      <p:sp>
        <p:nvSpPr>
          <p:cNvPr id="15" name="32-Point Star 14"/>
          <p:cNvSpPr/>
          <p:nvPr/>
        </p:nvSpPr>
        <p:spPr>
          <a:xfrm>
            <a:off x="-76200" y="1676400"/>
            <a:ext cx="2286000" cy="2133600"/>
          </a:xfrm>
          <a:prstGeom prst="star32">
            <a:avLst/>
          </a:prstGeom>
          <a:solidFill>
            <a:srgbClr val="00CC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800" b="1" dirty="0">
                <a:solidFill>
                  <a:srgbClr val="FF3300"/>
                </a:solidFill>
              </a:rPr>
              <a:t>IPSec</a:t>
            </a:r>
          </a:p>
        </p:txBody>
      </p:sp>
      <p:sp>
        <p:nvSpPr>
          <p:cNvPr id="16" name="TextBox 15"/>
          <p:cNvSpPr txBox="1">
            <a:spLocks noChangeArrowheads="1"/>
          </p:cNvSpPr>
          <p:nvPr/>
        </p:nvSpPr>
        <p:spPr bwMode="auto">
          <a:xfrm>
            <a:off x="152400" y="4743450"/>
            <a:ext cx="2743200" cy="1323439"/>
          </a:xfrm>
          <a:prstGeom prst="rect">
            <a:avLst/>
          </a:prstGeom>
          <a:solidFill>
            <a:schemeClr val="bg1"/>
          </a:solidFill>
          <a:ln w="38100">
            <a:solidFill>
              <a:srgbClr val="7030A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dirty="0" err="1">
                <a:solidFill>
                  <a:srgbClr val="FF3300"/>
                </a:solidFill>
              </a:rPr>
              <a:t>Bộ</a:t>
            </a:r>
            <a:r>
              <a:rPr lang="en-US" sz="2000" b="1" dirty="0">
                <a:solidFill>
                  <a:srgbClr val="FF3300"/>
                </a:solidFill>
              </a:rPr>
              <a:t> </a:t>
            </a:r>
            <a:r>
              <a:rPr lang="en-US" sz="2000" b="1" dirty="0" err="1">
                <a:solidFill>
                  <a:srgbClr val="FF3300"/>
                </a:solidFill>
              </a:rPr>
              <a:t>giao</a:t>
            </a:r>
            <a:r>
              <a:rPr lang="en-US" sz="2000" b="1" dirty="0">
                <a:solidFill>
                  <a:srgbClr val="FF3300"/>
                </a:solidFill>
              </a:rPr>
              <a:t> </a:t>
            </a:r>
            <a:r>
              <a:rPr lang="en-US" sz="2000" b="1" dirty="0" err="1">
                <a:solidFill>
                  <a:srgbClr val="FF3300"/>
                </a:solidFill>
              </a:rPr>
              <a:t>thức</a:t>
            </a:r>
            <a:r>
              <a:rPr lang="en-US" sz="2000" b="1" dirty="0">
                <a:solidFill>
                  <a:srgbClr val="FF3300"/>
                </a:solidFill>
              </a:rPr>
              <a:t> </a:t>
            </a:r>
            <a:r>
              <a:rPr lang="en-US" sz="2000" b="1" dirty="0" err="1">
                <a:solidFill>
                  <a:srgbClr val="FF3300"/>
                </a:solidFill>
              </a:rPr>
              <a:t>IPSec</a:t>
            </a:r>
            <a:r>
              <a:rPr lang="en-US" sz="2000" b="1" dirty="0">
                <a:solidFill>
                  <a:srgbClr val="FF3300"/>
                </a:solidFill>
              </a:rPr>
              <a:t> </a:t>
            </a:r>
            <a:r>
              <a:rPr lang="en-US" sz="2000" b="1" dirty="0" err="1">
                <a:solidFill>
                  <a:srgbClr val="FF3300"/>
                </a:solidFill>
              </a:rPr>
              <a:t>hoạt</a:t>
            </a:r>
            <a:r>
              <a:rPr lang="en-US" sz="2000" b="1" dirty="0">
                <a:solidFill>
                  <a:srgbClr val="FF3300"/>
                </a:solidFill>
              </a:rPr>
              <a:t> </a:t>
            </a:r>
            <a:r>
              <a:rPr lang="en-US" sz="2000" b="1" dirty="0" err="1">
                <a:solidFill>
                  <a:srgbClr val="FF3300"/>
                </a:solidFill>
              </a:rPr>
              <a:t>động</a:t>
            </a:r>
            <a:r>
              <a:rPr lang="en-US" sz="2000" b="1" dirty="0">
                <a:solidFill>
                  <a:srgbClr val="FF3300"/>
                </a:solidFill>
              </a:rPr>
              <a:t> ở 2 mode </a:t>
            </a:r>
            <a:r>
              <a:rPr lang="en-US" sz="2000" b="1" dirty="0" err="1">
                <a:solidFill>
                  <a:srgbClr val="FF3300"/>
                </a:solidFill>
              </a:rPr>
              <a:t>chính</a:t>
            </a:r>
            <a:r>
              <a:rPr lang="en-US" sz="2000" b="1" dirty="0">
                <a:solidFill>
                  <a:srgbClr val="FF3300"/>
                </a:solidFill>
              </a:rPr>
              <a:t>: Tunnel Mode </a:t>
            </a:r>
            <a:r>
              <a:rPr lang="en-US" sz="2000" b="1" dirty="0" err="1">
                <a:solidFill>
                  <a:srgbClr val="FF3300"/>
                </a:solidFill>
              </a:rPr>
              <a:t>và</a:t>
            </a:r>
            <a:r>
              <a:rPr lang="en-US" sz="2000" b="1" dirty="0">
                <a:solidFill>
                  <a:srgbClr val="FF3300"/>
                </a:solidFill>
              </a:rPr>
              <a:t> Transport Mode</a:t>
            </a:r>
          </a:p>
        </p:txBody>
      </p:sp>
      <p:sp>
        <p:nvSpPr>
          <p:cNvPr id="17" name="TextBox 16"/>
          <p:cNvSpPr txBox="1">
            <a:spLocks noChangeArrowheads="1"/>
          </p:cNvSpPr>
          <p:nvPr/>
        </p:nvSpPr>
        <p:spPr bwMode="auto">
          <a:xfrm>
            <a:off x="6934200" y="1371600"/>
            <a:ext cx="1752600" cy="461665"/>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err="1"/>
              <a:t>Xác</a:t>
            </a:r>
            <a:r>
              <a:rPr lang="en-US" sz="2400" dirty="0"/>
              <a:t> </a:t>
            </a:r>
            <a:r>
              <a:rPr lang="en-US" sz="2400" dirty="0" err="1"/>
              <a:t>thực</a:t>
            </a:r>
            <a:endParaRPr lang="en-US" sz="2400" dirty="0"/>
          </a:p>
        </p:txBody>
      </p:sp>
      <p:sp>
        <p:nvSpPr>
          <p:cNvPr id="18" name="TextBox 17"/>
          <p:cNvSpPr txBox="1">
            <a:spLocks noChangeArrowheads="1"/>
          </p:cNvSpPr>
          <p:nvPr/>
        </p:nvSpPr>
        <p:spPr bwMode="auto">
          <a:xfrm>
            <a:off x="6934200" y="2129135"/>
            <a:ext cx="1447800" cy="461665"/>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err="1"/>
              <a:t>Toàn</a:t>
            </a:r>
            <a:r>
              <a:rPr lang="en-US" sz="2400" dirty="0"/>
              <a:t> </a:t>
            </a:r>
            <a:r>
              <a:rPr lang="en-US" sz="2400" dirty="0" err="1"/>
              <a:t>vẹn</a:t>
            </a:r>
            <a:endParaRPr lang="en-US" sz="2400" dirty="0"/>
          </a:p>
        </p:txBody>
      </p:sp>
      <p:sp>
        <p:nvSpPr>
          <p:cNvPr id="19" name="TextBox 18"/>
          <p:cNvSpPr txBox="1">
            <a:spLocks noChangeArrowheads="1"/>
          </p:cNvSpPr>
          <p:nvPr/>
        </p:nvSpPr>
        <p:spPr bwMode="auto">
          <a:xfrm>
            <a:off x="7239000" y="2819400"/>
            <a:ext cx="1524000" cy="461665"/>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err="1"/>
              <a:t>Xác</a:t>
            </a:r>
            <a:r>
              <a:rPr lang="en-US" sz="2400" dirty="0"/>
              <a:t> </a:t>
            </a:r>
            <a:r>
              <a:rPr lang="en-US" sz="2400" dirty="0" err="1"/>
              <a:t>thực</a:t>
            </a:r>
            <a:endParaRPr lang="en-US" sz="2400" dirty="0"/>
          </a:p>
        </p:txBody>
      </p:sp>
      <p:sp>
        <p:nvSpPr>
          <p:cNvPr id="20" name="TextBox 19"/>
          <p:cNvSpPr txBox="1">
            <a:spLocks noChangeArrowheads="1"/>
          </p:cNvSpPr>
          <p:nvPr/>
        </p:nvSpPr>
        <p:spPr bwMode="auto">
          <a:xfrm>
            <a:off x="7391400" y="3440113"/>
            <a:ext cx="1524000" cy="461665"/>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err="1"/>
              <a:t>Toàn</a:t>
            </a:r>
            <a:r>
              <a:rPr lang="en-US" sz="2400" dirty="0"/>
              <a:t> </a:t>
            </a:r>
            <a:r>
              <a:rPr lang="en-US" sz="2400" dirty="0" err="1"/>
              <a:t>vẹn</a:t>
            </a:r>
            <a:endParaRPr lang="en-US" sz="2400" dirty="0"/>
          </a:p>
        </p:txBody>
      </p:sp>
      <p:sp>
        <p:nvSpPr>
          <p:cNvPr id="21" name="TextBox 20"/>
          <p:cNvSpPr txBox="1">
            <a:spLocks noChangeArrowheads="1"/>
          </p:cNvSpPr>
          <p:nvPr/>
        </p:nvSpPr>
        <p:spPr bwMode="auto">
          <a:xfrm>
            <a:off x="7391400" y="4125913"/>
            <a:ext cx="1295400" cy="461665"/>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err="1"/>
              <a:t>Mã</a:t>
            </a:r>
            <a:r>
              <a:rPr lang="en-US" sz="2400" dirty="0"/>
              <a:t> </a:t>
            </a:r>
            <a:r>
              <a:rPr lang="en-US" sz="2400" dirty="0" err="1"/>
              <a:t>hóa</a:t>
            </a:r>
            <a:endParaRPr lang="en-US" sz="2400" dirty="0"/>
          </a:p>
        </p:txBody>
      </p:sp>
      <p:sp>
        <p:nvSpPr>
          <p:cNvPr id="22" name="Down Arrow 21"/>
          <p:cNvSpPr/>
          <p:nvPr/>
        </p:nvSpPr>
        <p:spPr>
          <a:xfrm>
            <a:off x="4724400" y="4267200"/>
            <a:ext cx="533400" cy="609600"/>
          </a:xfrm>
          <a:prstGeom prst="downArrow">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Box 22"/>
          <p:cNvSpPr txBox="1">
            <a:spLocks noChangeArrowheads="1"/>
          </p:cNvSpPr>
          <p:nvPr/>
        </p:nvSpPr>
        <p:spPr bwMode="auto">
          <a:xfrm>
            <a:off x="3086100" y="4972050"/>
            <a:ext cx="6057900" cy="769441"/>
          </a:xfrm>
          <a:prstGeom prst="rect">
            <a:avLst/>
          </a:prstGeom>
          <a:solidFill>
            <a:schemeClr val="bg1"/>
          </a:solidFill>
          <a:ln w="38100">
            <a:solidFill>
              <a:srgbClr val="7030A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Tx/>
              <a:buChar char="-"/>
            </a:pPr>
            <a:r>
              <a:rPr lang="en-US" sz="2200" b="1" dirty="0">
                <a:solidFill>
                  <a:srgbClr val="FF3300"/>
                </a:solidFill>
              </a:rPr>
              <a:t> </a:t>
            </a:r>
            <a:r>
              <a:rPr lang="en-US" sz="2200" b="1" dirty="0" err="1">
                <a:solidFill>
                  <a:srgbClr val="FF3300"/>
                </a:solidFill>
              </a:rPr>
              <a:t>Thuật</a:t>
            </a:r>
            <a:r>
              <a:rPr lang="en-US" sz="2200" b="1" dirty="0">
                <a:solidFill>
                  <a:srgbClr val="FF3300"/>
                </a:solidFill>
              </a:rPr>
              <a:t> </a:t>
            </a:r>
            <a:r>
              <a:rPr lang="en-US" sz="2200" b="1" dirty="0" err="1">
                <a:solidFill>
                  <a:srgbClr val="FF3300"/>
                </a:solidFill>
              </a:rPr>
              <a:t>toán</a:t>
            </a:r>
            <a:r>
              <a:rPr lang="en-US" sz="2200" b="1" dirty="0">
                <a:solidFill>
                  <a:srgbClr val="FF3300"/>
                </a:solidFill>
              </a:rPr>
              <a:t> </a:t>
            </a:r>
            <a:r>
              <a:rPr lang="en-US" sz="2200" b="1" dirty="0" err="1">
                <a:solidFill>
                  <a:srgbClr val="FF3300"/>
                </a:solidFill>
              </a:rPr>
              <a:t>mã</a:t>
            </a:r>
            <a:r>
              <a:rPr lang="en-US" sz="2200" b="1" dirty="0">
                <a:solidFill>
                  <a:srgbClr val="FF3300"/>
                </a:solidFill>
              </a:rPr>
              <a:t> </a:t>
            </a:r>
            <a:r>
              <a:rPr lang="en-US" sz="2200" b="1" dirty="0" err="1">
                <a:solidFill>
                  <a:srgbClr val="FF3300"/>
                </a:solidFill>
              </a:rPr>
              <a:t>hóa</a:t>
            </a:r>
            <a:r>
              <a:rPr lang="en-US" sz="2200" b="1" dirty="0">
                <a:solidFill>
                  <a:srgbClr val="FF3300"/>
                </a:solidFill>
              </a:rPr>
              <a:t>: DES, </a:t>
            </a:r>
            <a:r>
              <a:rPr lang="en-US" sz="2200" b="1" dirty="0" err="1">
                <a:solidFill>
                  <a:srgbClr val="FF3300"/>
                </a:solidFill>
              </a:rPr>
              <a:t>3DES</a:t>
            </a:r>
            <a:r>
              <a:rPr lang="en-US" sz="2200" b="1" dirty="0">
                <a:solidFill>
                  <a:srgbClr val="FF3300"/>
                </a:solidFill>
              </a:rPr>
              <a:t>, AES, …</a:t>
            </a:r>
          </a:p>
          <a:p>
            <a:pPr eaLnBrk="1" hangingPunct="1">
              <a:buFontTx/>
              <a:buChar char="-"/>
            </a:pPr>
            <a:r>
              <a:rPr lang="en-US" sz="2200" b="1" dirty="0">
                <a:solidFill>
                  <a:srgbClr val="FF3300"/>
                </a:solidFill>
              </a:rPr>
              <a:t> </a:t>
            </a:r>
            <a:r>
              <a:rPr lang="en-US" sz="2200" b="1" dirty="0" err="1">
                <a:solidFill>
                  <a:srgbClr val="FF3300"/>
                </a:solidFill>
              </a:rPr>
              <a:t>Thuật</a:t>
            </a:r>
            <a:r>
              <a:rPr lang="en-US" sz="2200" b="1" dirty="0">
                <a:solidFill>
                  <a:srgbClr val="FF3300"/>
                </a:solidFill>
              </a:rPr>
              <a:t> </a:t>
            </a:r>
            <a:r>
              <a:rPr lang="en-US" sz="2200" b="1" dirty="0" err="1">
                <a:solidFill>
                  <a:srgbClr val="FF3300"/>
                </a:solidFill>
              </a:rPr>
              <a:t>toán</a:t>
            </a:r>
            <a:r>
              <a:rPr lang="en-US" sz="2200" b="1" dirty="0">
                <a:solidFill>
                  <a:srgbClr val="FF3300"/>
                </a:solidFill>
              </a:rPr>
              <a:t> </a:t>
            </a:r>
            <a:r>
              <a:rPr lang="en-US" sz="2200" b="1" dirty="0" err="1">
                <a:solidFill>
                  <a:srgbClr val="FF3300"/>
                </a:solidFill>
              </a:rPr>
              <a:t>băm</a:t>
            </a:r>
            <a:r>
              <a:rPr lang="en-US" sz="2200" b="1" dirty="0">
                <a:solidFill>
                  <a:srgbClr val="FF3300"/>
                </a:solidFill>
              </a:rPr>
              <a:t>: </a:t>
            </a:r>
            <a:r>
              <a:rPr lang="en-US" sz="2200" b="1" dirty="0" err="1">
                <a:solidFill>
                  <a:srgbClr val="FF3300"/>
                </a:solidFill>
              </a:rPr>
              <a:t>MD5</a:t>
            </a:r>
            <a:r>
              <a:rPr lang="en-US" sz="2200" b="1" dirty="0">
                <a:solidFill>
                  <a:srgbClr val="FF3300"/>
                </a:solidFill>
              </a:rPr>
              <a:t>, </a:t>
            </a:r>
            <a:r>
              <a:rPr lang="en-US" sz="2200" b="1" dirty="0" err="1">
                <a:solidFill>
                  <a:srgbClr val="FF3300"/>
                </a:solidFill>
              </a:rPr>
              <a:t>SHA</a:t>
            </a:r>
            <a:r>
              <a:rPr lang="en-US" sz="2200" b="1" dirty="0">
                <a:solidFill>
                  <a:srgbClr val="FF3300"/>
                </a:solidFill>
              </a:rPr>
              <a:t>-1,…</a:t>
            </a:r>
          </a:p>
        </p:txBody>
      </p:sp>
    </p:spTree>
    <p:extLst>
      <p:ext uri="{BB962C8B-B14F-4D97-AF65-F5344CB8AC3E}">
        <p14:creationId xmlns:p14="http://schemas.microsoft.com/office/powerpoint/2010/main" val="39459452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5"/>
                                        </p:tgtEl>
                                        <p:attrNameLst>
                                          <p:attrName>r</p:attrName>
                                        </p:attrNameLst>
                                      </p:cBhvr>
                                    </p:animRot>
                                  </p:childTnLst>
                                </p:cTn>
                              </p:par>
                              <p:par>
                                <p:cTn id="7" presetID="12" presetClass="entr" presetSubtype="4"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slide(fromBottom)">
                                      <p:cBhvr>
                                        <p:cTn id="9" dur="500"/>
                                        <p:tgtEl>
                                          <p:spTgt spid="5"/>
                                        </p:tgtEl>
                                      </p:cBhvr>
                                    </p:animEffect>
                                  </p:childTnLst>
                                </p:cTn>
                              </p:par>
                              <p:par>
                                <p:cTn id="10" presetID="12" presetClass="entr" presetSubtype="4"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lide(fromBottom)">
                                      <p:cBhvr>
                                        <p:cTn id="15" dur="500"/>
                                        <p:tgtEl>
                                          <p:spTgt spid="17"/>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slide(fromBottom)">
                                      <p:cBhvr>
                                        <p:cTn id="18" dur="500"/>
                                        <p:tgtEl>
                                          <p:spTgt spid="18"/>
                                        </p:tgtEl>
                                      </p:cBhvr>
                                    </p:animEffect>
                                  </p:childTnLst>
                                </p:cTn>
                              </p:par>
                            </p:childTnLst>
                          </p:cTn>
                        </p:par>
                        <p:par>
                          <p:cTn id="19" fill="hold">
                            <p:stCondLst>
                              <p:cond delay="2000"/>
                            </p:stCondLst>
                            <p:childTnLst>
                              <p:par>
                                <p:cTn id="20" presetID="8" presetClass="emph" presetSubtype="0" fill="hold" grpId="1" nodeType="afterEffect">
                                  <p:stCondLst>
                                    <p:cond delay="0"/>
                                  </p:stCondLst>
                                  <p:childTnLst>
                                    <p:animRot by="21600000">
                                      <p:cBhvr>
                                        <p:cTn id="21" dur="2000" fill="hold"/>
                                        <p:tgtEl>
                                          <p:spTgt spid="15"/>
                                        </p:tgtEl>
                                        <p:attrNameLst>
                                          <p:attrName>r</p:attrName>
                                        </p:attrNameLst>
                                      </p:cBhvr>
                                    </p:animRot>
                                  </p:childTnLst>
                                </p:cTn>
                              </p:par>
                              <p:par>
                                <p:cTn id="22" presetID="18" presetClass="entr" presetSubtype="12"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strips(downLeft)">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strips(downLeft)">
                                      <p:cBhvr>
                                        <p:cTn id="29" dur="500"/>
                                        <p:tgtEl>
                                          <p:spTgt spid="7"/>
                                        </p:tgtEl>
                                      </p:cBhvr>
                                    </p:animEffect>
                                  </p:childTnLst>
                                </p:cTn>
                              </p:par>
                              <p:par>
                                <p:cTn id="30" presetID="18" presetClass="entr" presetSubtype="12"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strips(downLeft)">
                                      <p:cBhvr>
                                        <p:cTn id="32" dur="500"/>
                                        <p:tgtEl>
                                          <p:spTgt spid="8"/>
                                        </p:tgtEl>
                                      </p:cBhvr>
                                    </p:animEffect>
                                  </p:childTnLst>
                                </p:cTn>
                              </p:par>
                              <p:par>
                                <p:cTn id="33" presetID="18" presetClass="entr" presetSubtype="12"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strips(downLeft)">
                                      <p:cBhvr>
                                        <p:cTn id="35" dur="500"/>
                                        <p:tgtEl>
                                          <p:spTgt spid="9"/>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strips(downLeft)">
                                      <p:cBhvr>
                                        <p:cTn id="38" dur="500"/>
                                        <p:tgtEl>
                                          <p:spTgt spid="20"/>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strips(downLeft)">
                                      <p:cBhvr>
                                        <p:cTn id="41" dur="500"/>
                                        <p:tgtEl>
                                          <p:spTgt spid="21"/>
                                        </p:tgtEl>
                                      </p:cBhvr>
                                    </p:animEffect>
                                  </p:childTnLst>
                                </p:cTn>
                              </p:par>
                              <p:par>
                                <p:cTn id="42" presetID="8" presetClass="emph" presetSubtype="0" fill="hold" grpId="2" nodeType="withEffect">
                                  <p:stCondLst>
                                    <p:cond delay="0"/>
                                  </p:stCondLst>
                                  <p:childTnLst>
                                    <p:animRot by="21600000">
                                      <p:cBhvr>
                                        <p:cTn id="43" dur="2000" fill="hold"/>
                                        <p:tgtEl>
                                          <p:spTgt spid="15"/>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strips(downLeft)">
                                      <p:cBhvr>
                                        <p:cTn id="48" dur="500"/>
                                        <p:tgtEl>
                                          <p:spTgt spid="2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blinds(horizontal)">
                                      <p:cBhvr>
                                        <p:cTn id="51" dur="500"/>
                                        <p:tgtEl>
                                          <p:spTgt spid="23"/>
                                        </p:tgtEl>
                                      </p:cBhvr>
                                    </p:animEffect>
                                  </p:childTnLst>
                                </p:cTn>
                              </p:par>
                              <p:par>
                                <p:cTn id="52" presetID="8" presetClass="emph" presetSubtype="0" fill="hold" grpId="3" nodeType="withEffect">
                                  <p:stCondLst>
                                    <p:cond delay="0"/>
                                  </p:stCondLst>
                                  <p:childTnLst>
                                    <p:animRot by="21600000">
                                      <p:cBhvr>
                                        <p:cTn id="53" dur="2000" fill="hold"/>
                                        <p:tgtEl>
                                          <p:spTgt spid="15"/>
                                        </p:tgtEl>
                                        <p:attrNameLst>
                                          <p:attrName>r</p:attrName>
                                        </p:attrNameLst>
                                      </p:cBhvr>
                                    </p:animRot>
                                  </p:childTnLst>
                                </p:cTn>
                              </p:par>
                            </p:childTnLst>
                          </p:cTn>
                        </p:par>
                        <p:par>
                          <p:cTn id="54" fill="hold">
                            <p:stCondLst>
                              <p:cond delay="2000"/>
                            </p:stCondLst>
                            <p:childTnLst>
                              <p:par>
                                <p:cTn id="55" presetID="8" presetClass="emph" presetSubtype="0" fill="hold" grpId="4" nodeType="afterEffect">
                                  <p:stCondLst>
                                    <p:cond delay="0"/>
                                  </p:stCondLst>
                                  <p:childTnLst>
                                    <p:animRot by="21600000">
                                      <p:cBhvr>
                                        <p:cTn id="5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5" grpId="3" animBg="1"/>
      <p:bldP spid="15" grpId="4" animBg="1"/>
      <p:bldP spid="17" grpId="0" animBg="1"/>
      <p:bldP spid="18" grpId="0" animBg="1"/>
      <p:bldP spid="19" grpId="0" animBg="1"/>
      <p:bldP spid="20" grpId="0" animBg="1"/>
      <p:bldP spid="21" grpId="0" animBg="1"/>
      <p:bldP spid="22" grpId="0" animBg="1"/>
      <p:bldP spid="2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vi-VN"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56</a:t>
            </a:fld>
            <a:endParaRPr lang="ru-RU" dirty="0"/>
          </a:p>
        </p:txBody>
      </p:sp>
      <p:sp>
        <p:nvSpPr>
          <p:cNvPr id="3" name="Content Placeholder 2"/>
          <p:cNvSpPr>
            <a:spLocks noGrp="1"/>
          </p:cNvSpPr>
          <p:nvPr>
            <p:ph sz="quarter" idx="13"/>
          </p:nvPr>
        </p:nvSpPr>
        <p:spPr/>
        <p:txBody>
          <a:bodyPr>
            <a:normAutofit/>
          </a:bodyPr>
          <a:lstStyle/>
          <a:p>
            <a:pPr algn="just">
              <a:buFont typeface="Wingdings" panose="05000000000000000000" pitchFamily="2" charset="2"/>
              <a:buChar char="q"/>
            </a:pPr>
            <a:r>
              <a:rPr lang="en-US" dirty="0" err="1" smtClean="0">
                <a:latin typeface="Arial" pitchFamily="34" charset="0"/>
                <a:cs typeface="Arial" pitchFamily="34" charset="0"/>
              </a:rPr>
              <a:t>Giao</a:t>
            </a:r>
            <a:r>
              <a:rPr lang="en-US" dirty="0" smtClean="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AH </a:t>
            </a:r>
            <a:r>
              <a:rPr lang="en-US" dirty="0" err="1">
                <a:latin typeface="Arial" pitchFamily="34" charset="0"/>
                <a:cs typeface="Arial" pitchFamily="34" charset="0"/>
              </a:rPr>
              <a:t>thêm</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tiêu</a:t>
            </a:r>
            <a:r>
              <a:rPr lang="en-US" dirty="0">
                <a:latin typeface="Arial" pitchFamily="34" charset="0"/>
                <a:cs typeface="Arial" pitchFamily="34" charset="0"/>
              </a:rPr>
              <a:t> </a:t>
            </a:r>
            <a:r>
              <a:rPr lang="en-US" dirty="0" err="1">
                <a:latin typeface="Arial" pitchFamily="34" charset="0"/>
                <a:cs typeface="Arial" pitchFamily="34" charset="0"/>
              </a:rPr>
              <a:t>đề</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IP</a:t>
            </a:r>
          </a:p>
          <a:p>
            <a:pPr lvl="1" algn="just">
              <a:buFont typeface="Wingdings" panose="05000000000000000000" pitchFamily="2" charset="2"/>
              <a:buChar char="§"/>
            </a:pPr>
            <a:r>
              <a:rPr lang="en-US" dirty="0" err="1" smtClean="0">
                <a:solidFill>
                  <a:srgbClr val="0000FF"/>
                </a:solidFill>
                <a:latin typeface="Arial" pitchFamily="34" charset="0"/>
                <a:cs typeface="Arial" pitchFamily="34" charset="0"/>
              </a:rPr>
              <a:t>Xác</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thực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người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gửi</a:t>
            </a:r>
            <a:r>
              <a:rPr lang="en-US" dirty="0">
                <a:solidFill>
                  <a:srgbClr val="0000FF"/>
                </a:solidFill>
                <a:latin typeface="Arial" pitchFamily="34" charset="0"/>
                <a:cs typeface="Arial" pitchFamily="34" charset="0"/>
              </a:rPr>
              <a:t>: </a:t>
            </a:r>
            <a:r>
              <a:rPr lang="en-US" dirty="0" err="1">
                <a:latin typeface="Arial" pitchFamily="34" charset="0"/>
                <a:cs typeface="Arial" pitchFamily="34" charset="0"/>
              </a:rPr>
              <a:t>Tiêu</a:t>
            </a:r>
            <a:r>
              <a:rPr lang="en-US" dirty="0">
                <a:latin typeface="Arial" pitchFamily="34" charset="0"/>
                <a:cs typeface="Arial" pitchFamily="34" charset="0"/>
              </a:rPr>
              <a:t> </a:t>
            </a:r>
            <a:r>
              <a:rPr lang="en-US" dirty="0" err="1">
                <a:latin typeface="Arial" pitchFamily="34" charset="0"/>
                <a:cs typeface="Arial" pitchFamily="34" charset="0"/>
              </a:rPr>
              <a:t>đề</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dùng</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việc</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 IP </a:t>
            </a:r>
            <a:r>
              <a:rPr lang="en-US" dirty="0" err="1">
                <a:latin typeface="Arial" pitchFamily="34" charset="0"/>
                <a:cs typeface="Arial" pitchFamily="34" charset="0"/>
              </a:rPr>
              <a:t>gốc</a:t>
            </a:r>
            <a:r>
              <a:rPr lang="en-US" dirty="0">
                <a:latin typeface="Arial" pitchFamily="34" charset="0"/>
                <a:cs typeface="Arial" pitchFamily="34" charset="0"/>
              </a:rPr>
              <a:t> </a:t>
            </a:r>
            <a:r>
              <a:rPr lang="en-US" dirty="0" err="1">
                <a:latin typeface="Arial" pitchFamily="34" charset="0"/>
                <a:cs typeface="Arial" pitchFamily="34" charset="0"/>
              </a:rPr>
              <a:t>tại</a:t>
            </a:r>
            <a:r>
              <a:rPr lang="en-US" dirty="0">
                <a:latin typeface="Arial" pitchFamily="34" charset="0"/>
                <a:cs typeface="Arial" pitchFamily="34" charset="0"/>
              </a:rPr>
              <a:t> </a:t>
            </a:r>
            <a:r>
              <a:rPr lang="en-US" dirty="0" err="1">
                <a:latin typeface="Arial" pitchFamily="34" charset="0"/>
                <a:cs typeface="Arial" pitchFamily="34" charset="0"/>
              </a:rPr>
              <a:t>người</a:t>
            </a:r>
            <a:r>
              <a:rPr lang="en-US" dirty="0">
                <a:latin typeface="Arial" pitchFamily="34" charset="0"/>
                <a:cs typeface="Arial" pitchFamily="34" charset="0"/>
              </a:rPr>
              <a:t> </a:t>
            </a:r>
            <a:r>
              <a:rPr lang="en-US" dirty="0" err="1">
                <a:latin typeface="Arial" pitchFamily="34" charset="0"/>
                <a:cs typeface="Arial" pitchFamily="34" charset="0"/>
              </a:rPr>
              <a:t>nhận</a:t>
            </a:r>
            <a:r>
              <a:rPr lang="en-US" dirty="0">
                <a:latin typeface="Arial" pitchFamily="34" charset="0"/>
                <a:cs typeface="Arial" pitchFamily="34" charset="0"/>
              </a:rPr>
              <a:t> (Ai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người</a:t>
            </a:r>
            <a:r>
              <a:rPr lang="en-US" dirty="0">
                <a:latin typeface="Arial" pitchFamily="34" charset="0"/>
                <a:cs typeface="Arial" pitchFamily="34" charset="0"/>
              </a:rPr>
              <a:t> </a:t>
            </a:r>
            <a:r>
              <a:rPr lang="en-US" dirty="0" err="1">
                <a:latin typeface="Arial" pitchFamily="34" charset="0"/>
                <a:cs typeface="Arial" pitchFamily="34" charset="0"/>
              </a:rPr>
              <a:t>gửi</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tin</a:t>
            </a:r>
            <a:r>
              <a:rPr lang="en-US" dirty="0" smtClean="0">
                <a:latin typeface="Arial" pitchFamily="34" charset="0"/>
                <a:cs typeface="Arial" pitchFamily="34" charset="0"/>
              </a:rPr>
              <a:t>?)</a:t>
            </a:r>
          </a:p>
          <a:p>
            <a:pPr lvl="1" algn="just">
              <a:buFont typeface="Wingdings" panose="05000000000000000000" pitchFamily="2" charset="2"/>
              <a:buChar char="§"/>
            </a:pPr>
            <a:r>
              <a:rPr lang="en-US" dirty="0" err="1" smtClean="0">
                <a:solidFill>
                  <a:srgbClr val="0000FF"/>
                </a:solidFill>
                <a:latin typeface="Arial" pitchFamily="34" charset="0"/>
                <a:cs typeface="Arial" pitchFamily="34" charset="0"/>
              </a:rPr>
              <a:t>Toàn</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vẹn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gói</a:t>
            </a:r>
            <a:r>
              <a:rPr lang="en-US" dirty="0">
                <a:solidFill>
                  <a:srgbClr val="0000FF"/>
                </a:solidFill>
                <a:latin typeface="Arial" pitchFamily="34" charset="0"/>
                <a:cs typeface="Arial" pitchFamily="34" charset="0"/>
              </a:rPr>
              <a:t> tin: </a:t>
            </a:r>
            <a:r>
              <a:rPr lang="en-US" dirty="0" err="1">
                <a:latin typeface="Arial" pitchFamily="34" charset="0"/>
                <a:cs typeface="Arial" pitchFamily="34" charset="0"/>
              </a:rPr>
              <a:t>Tiêu</a:t>
            </a:r>
            <a:r>
              <a:rPr lang="en-US" dirty="0">
                <a:latin typeface="Arial" pitchFamily="34" charset="0"/>
                <a:cs typeface="Arial" pitchFamily="34" charset="0"/>
              </a:rPr>
              <a:t> </a:t>
            </a:r>
            <a:r>
              <a:rPr lang="en-US" dirty="0" err="1">
                <a:latin typeface="Arial" pitchFamily="34" charset="0"/>
                <a:cs typeface="Arial" pitchFamily="34" charset="0"/>
              </a:rPr>
              <a:t>đề</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cũng</a:t>
            </a:r>
            <a:r>
              <a:rPr lang="en-US" dirty="0">
                <a:latin typeface="Arial" pitchFamily="34" charset="0"/>
                <a:cs typeface="Arial" pitchFamily="34" charset="0"/>
              </a:rPr>
              <a:t> </a:t>
            </a:r>
            <a:r>
              <a:rPr lang="en-US" dirty="0" err="1">
                <a:latin typeface="Arial" pitchFamily="34" charset="0"/>
                <a:cs typeface="Arial" pitchFamily="34" charset="0"/>
              </a:rPr>
              <a:t>giúp</a:t>
            </a:r>
            <a:r>
              <a:rPr lang="en-US" dirty="0">
                <a:latin typeface="Arial" pitchFamily="34" charset="0"/>
                <a:cs typeface="Arial" pitchFamily="34" charset="0"/>
              </a:rPr>
              <a:t> </a:t>
            </a:r>
            <a:r>
              <a:rPr lang="en-US" dirty="0" err="1">
                <a:latin typeface="Arial" pitchFamily="34" charset="0"/>
                <a:cs typeface="Arial" pitchFamily="34" charset="0"/>
              </a:rPr>
              <a:t>nhận</a:t>
            </a:r>
            <a:r>
              <a:rPr lang="en-US" dirty="0">
                <a:latin typeface="Arial" pitchFamily="34" charset="0"/>
                <a:cs typeface="Arial" pitchFamily="34" charset="0"/>
              </a:rPr>
              <a:t> </a:t>
            </a:r>
            <a:r>
              <a:rPr lang="en-US" dirty="0" err="1">
                <a:latin typeface="Arial" pitchFamily="34" charset="0"/>
                <a:cs typeface="Arial" pitchFamily="34" charset="0"/>
              </a:rPr>
              <a:t>biết</a:t>
            </a:r>
            <a:r>
              <a:rPr lang="en-US" dirty="0">
                <a:latin typeface="Arial" pitchFamily="34" charset="0"/>
                <a:cs typeface="Arial" pitchFamily="34" charset="0"/>
              </a:rPr>
              <a:t> </a:t>
            </a:r>
            <a:r>
              <a:rPr lang="en-US" dirty="0" err="1">
                <a:latin typeface="Arial" pitchFamily="34" charset="0"/>
                <a:cs typeface="Arial" pitchFamily="34" charset="0"/>
              </a:rPr>
              <a:t>bất</a:t>
            </a:r>
            <a:r>
              <a:rPr lang="en-US" dirty="0">
                <a:latin typeface="Arial" pitchFamily="34" charset="0"/>
                <a:cs typeface="Arial" pitchFamily="34" charset="0"/>
              </a:rPr>
              <a:t> </a:t>
            </a:r>
            <a:r>
              <a:rPr lang="en-US" dirty="0" err="1">
                <a:latin typeface="Arial" pitchFamily="34" charset="0"/>
                <a:cs typeface="Arial" pitchFamily="34" charset="0"/>
              </a:rPr>
              <a:t>kỳ</a:t>
            </a:r>
            <a:r>
              <a:rPr lang="en-US" dirty="0">
                <a:latin typeface="Arial" pitchFamily="34" charset="0"/>
                <a:cs typeface="Arial" pitchFamily="34" charset="0"/>
              </a:rPr>
              <a:t> </a:t>
            </a:r>
            <a:r>
              <a:rPr lang="en-US" dirty="0" err="1">
                <a:latin typeface="Arial" pitchFamily="34" charset="0"/>
                <a:cs typeface="Arial" pitchFamily="34" charset="0"/>
              </a:rPr>
              <a:t>sự</a:t>
            </a:r>
            <a:r>
              <a:rPr lang="en-US" dirty="0">
                <a:latin typeface="Arial" pitchFamily="34" charset="0"/>
                <a:cs typeface="Arial" pitchFamily="34" charset="0"/>
              </a:rPr>
              <a:t> </a:t>
            </a:r>
            <a:r>
              <a:rPr lang="en-US" dirty="0" err="1">
                <a:latin typeface="Arial" pitchFamily="34" charset="0"/>
                <a:cs typeface="Arial" pitchFamily="34" charset="0"/>
              </a:rPr>
              <a:t>thay</a:t>
            </a:r>
            <a:r>
              <a:rPr lang="en-US" dirty="0">
                <a:latin typeface="Arial" pitchFamily="34" charset="0"/>
                <a:cs typeface="Arial" pitchFamily="34" charset="0"/>
              </a:rPr>
              <a:t> </a:t>
            </a:r>
            <a:r>
              <a:rPr lang="en-US" dirty="0" err="1">
                <a:latin typeface="Arial" pitchFamily="34" charset="0"/>
                <a:cs typeface="Arial" pitchFamily="34" charset="0"/>
              </a:rPr>
              <a:t>đổi</a:t>
            </a:r>
            <a:r>
              <a:rPr lang="en-US" dirty="0">
                <a:latin typeface="Arial" pitchFamily="34" charset="0"/>
                <a:cs typeface="Arial" pitchFamily="34" charset="0"/>
              </a:rPr>
              <a:t> </a:t>
            </a:r>
            <a:r>
              <a:rPr lang="en-US" dirty="0" err="1">
                <a:latin typeface="Arial" pitchFamily="34" charset="0"/>
                <a:cs typeface="Arial" pitchFamily="34" charset="0"/>
              </a:rPr>
              <a:t>nào</a:t>
            </a:r>
            <a:r>
              <a:rPr lang="en-US" dirty="0">
                <a:latin typeface="Arial" pitchFamily="34" charset="0"/>
                <a:cs typeface="Arial" pitchFamily="34" charset="0"/>
              </a:rPr>
              <a:t> </a:t>
            </a:r>
            <a:r>
              <a:rPr lang="en-US" dirty="0" err="1">
                <a:latin typeface="Arial" pitchFamily="34" charset="0"/>
                <a:cs typeface="Arial" pitchFamily="34" charset="0"/>
              </a:rPr>
              <a:t>về</a:t>
            </a:r>
            <a:r>
              <a:rPr lang="en-US" dirty="0">
                <a:latin typeface="Arial" pitchFamily="34" charset="0"/>
                <a:cs typeface="Arial" pitchFamily="34" charset="0"/>
              </a:rPr>
              <a:t> </a:t>
            </a:r>
            <a:r>
              <a:rPr lang="en-US" dirty="0" err="1">
                <a:latin typeface="Arial" pitchFamily="34" charset="0"/>
                <a:cs typeface="Arial" pitchFamily="34" charset="0"/>
              </a:rPr>
              <a:t>nội</a:t>
            </a:r>
            <a:r>
              <a:rPr lang="en-US" dirty="0">
                <a:latin typeface="Arial" pitchFamily="34" charset="0"/>
                <a:cs typeface="Arial" pitchFamily="34" charset="0"/>
              </a:rPr>
              <a:t> dung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 </a:t>
            </a:r>
            <a:endParaRPr lang="en-US" dirty="0" smtClean="0">
              <a:latin typeface="Arial" pitchFamily="34" charset="0"/>
              <a:cs typeface="Arial" pitchFamily="34" charset="0"/>
            </a:endParaRPr>
          </a:p>
          <a:p>
            <a:pPr lvl="1" algn="just">
              <a:buFont typeface="Wingdings" panose="05000000000000000000" pitchFamily="2" charset="2"/>
              <a:buChar char="§"/>
            </a:pPr>
            <a:r>
              <a:rPr lang="en-US" dirty="0" smtClean="0">
                <a:latin typeface="Arial" pitchFamily="34" charset="0"/>
                <a:cs typeface="Arial" pitchFamily="34" charset="0"/>
              </a:rPr>
              <a:t>AH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bất</a:t>
            </a:r>
            <a:r>
              <a:rPr lang="en-US" dirty="0">
                <a:latin typeface="Arial" pitchFamily="34" charset="0"/>
                <a:cs typeface="Arial" pitchFamily="34" charset="0"/>
              </a:rPr>
              <a:t> </a:t>
            </a:r>
            <a:r>
              <a:rPr lang="en-US" dirty="0" err="1">
                <a:latin typeface="Arial" pitchFamily="34" charset="0"/>
                <a:cs typeface="Arial" pitchFamily="34" charset="0"/>
              </a:rPr>
              <a:t>kỳ</a:t>
            </a:r>
            <a:r>
              <a:rPr lang="en-US" dirty="0">
                <a:latin typeface="Arial" pitchFamily="34" charset="0"/>
                <a:cs typeface="Arial" pitchFamily="34" charset="0"/>
              </a:rPr>
              <a:t> </a:t>
            </a:r>
            <a:r>
              <a:rPr lang="en-US" dirty="0" err="1">
                <a:latin typeface="Arial" pitchFamily="34" charset="0"/>
                <a:cs typeface="Arial" pitchFamily="34" charset="0"/>
              </a:rPr>
              <a:t>phần</a:t>
            </a:r>
            <a:r>
              <a:rPr lang="en-US" dirty="0">
                <a:latin typeface="Arial" pitchFamily="34" charset="0"/>
                <a:cs typeface="Arial" pitchFamily="34" charset="0"/>
              </a:rPr>
              <a:t> </a:t>
            </a:r>
            <a:r>
              <a:rPr lang="en-US" dirty="0" err="1">
                <a:latin typeface="Arial" pitchFamily="34" charset="0"/>
                <a:cs typeface="Arial" pitchFamily="34" charset="0"/>
              </a:rPr>
              <a:t>nào</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tin</a:t>
            </a:r>
            <a:endParaRPr lang="en-US" sz="4000" dirty="0">
              <a:latin typeface="Arial" pitchFamily="34" charset="0"/>
              <a:cs typeface="Arial" pitchFamily="34" charset="0"/>
            </a:endParaRPr>
          </a:p>
        </p:txBody>
      </p:sp>
    </p:spTree>
    <p:extLst>
      <p:ext uri="{BB962C8B-B14F-4D97-AF65-F5344CB8AC3E}">
        <p14:creationId xmlns:p14="http://schemas.microsoft.com/office/powerpoint/2010/main" val="33280010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t>Giao</a:t>
            </a:r>
            <a:r>
              <a:rPr lang="en-US" b="0" dirty="0"/>
              <a:t> </a:t>
            </a:r>
            <a:r>
              <a:rPr lang="en-US" b="0" dirty="0" err="1"/>
              <a:t>thức</a:t>
            </a:r>
            <a:r>
              <a:rPr lang="en-US" b="0" dirty="0"/>
              <a:t> AH</a:t>
            </a:r>
            <a:endParaRPr lang="vi-VN"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57</a:t>
            </a:fld>
            <a:endParaRPr lang="ru-RU" dirty="0"/>
          </a:p>
        </p:txBody>
      </p:sp>
      <p:sp>
        <p:nvSpPr>
          <p:cNvPr id="3" name="Content Placeholder 2"/>
          <p:cNvSpPr>
            <a:spLocks noGrp="1"/>
          </p:cNvSpPr>
          <p:nvPr>
            <p:ph sz="quarter" idx="13"/>
          </p:nvPr>
        </p:nvSpPr>
        <p:spPr/>
        <p:txBody>
          <a:bodyPr>
            <a:normAutofit/>
          </a:bodyPr>
          <a:lstStyle/>
          <a:p>
            <a:pPr algn="just">
              <a:buFont typeface="Wingdings" panose="05000000000000000000" pitchFamily="2" charset="2"/>
              <a:buChar char="q"/>
            </a:pPr>
            <a:r>
              <a:rPr lang="en-US" dirty="0" err="1" smtClean="0">
                <a:solidFill>
                  <a:srgbClr val="0000FF"/>
                </a:solidFill>
              </a:rPr>
              <a:t>Các</a:t>
            </a:r>
            <a:r>
              <a:rPr lang="en-US" dirty="0" smtClean="0">
                <a:solidFill>
                  <a:srgbClr val="0000FF"/>
                </a:solidFill>
              </a:rPr>
              <a:t> </a:t>
            </a:r>
            <a:r>
              <a:rPr lang="en-US" dirty="0" err="1">
                <a:solidFill>
                  <a:srgbClr val="0000FF"/>
                </a:solidFill>
              </a:rPr>
              <a:t>đặc</a:t>
            </a:r>
            <a:r>
              <a:rPr lang="en-US" dirty="0">
                <a:solidFill>
                  <a:srgbClr val="0000FF"/>
                </a:solidFill>
              </a:rPr>
              <a:t> </a:t>
            </a:r>
            <a:r>
              <a:rPr lang="en-US" dirty="0" err="1">
                <a:solidFill>
                  <a:srgbClr val="0000FF"/>
                </a:solidFill>
              </a:rPr>
              <a:t>trưng</a:t>
            </a:r>
            <a:r>
              <a:rPr lang="en-US" dirty="0">
                <a:solidFill>
                  <a:srgbClr val="0000FF"/>
                </a:solidFill>
              </a:rPr>
              <a:t> </a:t>
            </a:r>
            <a:r>
              <a:rPr lang="en-US" dirty="0" err="1">
                <a:solidFill>
                  <a:srgbClr val="0000FF"/>
                </a:solidFill>
              </a:rPr>
              <a:t>cơ</a:t>
            </a:r>
            <a:r>
              <a:rPr lang="en-US" dirty="0">
                <a:solidFill>
                  <a:srgbClr val="0000FF"/>
                </a:solidFill>
              </a:rPr>
              <a:t> </a:t>
            </a:r>
            <a:r>
              <a:rPr lang="en-US" dirty="0" err="1">
                <a:solidFill>
                  <a:srgbClr val="0000FF"/>
                </a:solidFill>
              </a:rPr>
              <a:t>bản</a:t>
            </a:r>
            <a:r>
              <a:rPr lang="en-US" dirty="0"/>
              <a:t>:</a:t>
            </a:r>
          </a:p>
          <a:p>
            <a:pPr lvl="1" algn="just">
              <a:buFont typeface="Wingdings" panose="05000000000000000000" pitchFamily="2" charset="2"/>
              <a:buChar char="§"/>
            </a:pPr>
            <a:r>
              <a:rPr lang="en-US" dirty="0" err="1" smtClean="0"/>
              <a:t>Cung</a:t>
            </a:r>
            <a:r>
              <a:rPr lang="en-US" dirty="0" smtClean="0"/>
              <a:t> </a:t>
            </a:r>
            <a:r>
              <a:rPr lang="en-US" dirty="0" err="1"/>
              <a:t>cấp</a:t>
            </a:r>
            <a:r>
              <a:rPr lang="en-US" dirty="0"/>
              <a:t> </a:t>
            </a:r>
            <a:r>
              <a:rPr lang="en-US" u="sng" dirty="0" err="1">
                <a:solidFill>
                  <a:srgbClr val="0033CC"/>
                </a:solidFill>
              </a:rPr>
              <a:t>tính</a:t>
            </a:r>
            <a:r>
              <a:rPr lang="en-US" u="sng" dirty="0">
                <a:solidFill>
                  <a:srgbClr val="0033CC"/>
                </a:solidFill>
              </a:rPr>
              <a:t> </a:t>
            </a:r>
            <a:r>
              <a:rPr lang="en-US" u="sng" dirty="0" err="1">
                <a:solidFill>
                  <a:srgbClr val="0033CC"/>
                </a:solidFill>
              </a:rPr>
              <a:t>toàn</a:t>
            </a:r>
            <a:r>
              <a:rPr lang="en-US" u="sng" dirty="0">
                <a:solidFill>
                  <a:srgbClr val="0033CC"/>
                </a:solidFill>
              </a:rPr>
              <a:t> </a:t>
            </a:r>
            <a:r>
              <a:rPr lang="en-US" u="sng" dirty="0" err="1">
                <a:solidFill>
                  <a:srgbClr val="0033CC"/>
                </a:solidFill>
              </a:rPr>
              <a:t>vẹn</a:t>
            </a:r>
            <a:r>
              <a:rPr lang="en-US" u="sng" dirty="0">
                <a:solidFill>
                  <a:srgbClr val="0033CC"/>
                </a:solidFill>
              </a:rPr>
              <a:t> </a:t>
            </a:r>
            <a:r>
              <a:rPr lang="en-US" dirty="0" err="1"/>
              <a:t>và</a:t>
            </a:r>
            <a:r>
              <a:rPr lang="en-US" dirty="0"/>
              <a:t> </a:t>
            </a:r>
            <a:r>
              <a:rPr lang="en-US" u="sng" dirty="0" err="1">
                <a:solidFill>
                  <a:srgbClr val="0033CC"/>
                </a:solidFill>
              </a:rPr>
              <a:t>xác</a:t>
            </a:r>
            <a:r>
              <a:rPr lang="en-US" u="sng" dirty="0">
                <a:solidFill>
                  <a:srgbClr val="0033CC"/>
                </a:solidFill>
              </a:rPr>
              <a:t> </a:t>
            </a:r>
            <a:r>
              <a:rPr lang="en-US" u="sng" dirty="0" err="1" smtClean="0">
                <a:solidFill>
                  <a:srgbClr val="0033CC"/>
                </a:solidFill>
              </a:rPr>
              <a:t>thực</a:t>
            </a:r>
            <a:endParaRPr lang="en-US" u="sng" dirty="0" smtClean="0">
              <a:solidFill>
                <a:srgbClr val="0033CC"/>
              </a:solidFill>
            </a:endParaRPr>
          </a:p>
          <a:p>
            <a:pPr lvl="1" algn="just">
              <a:buFont typeface="Wingdings" panose="05000000000000000000" pitchFamily="2" charset="2"/>
              <a:buChar char="§"/>
            </a:pPr>
            <a:r>
              <a:rPr lang="en-US" dirty="0" err="1" smtClean="0"/>
              <a:t>Sử</a:t>
            </a:r>
            <a:r>
              <a:rPr lang="en-US" dirty="0" smtClean="0"/>
              <a:t> </a:t>
            </a:r>
            <a:r>
              <a:rPr lang="en-US" dirty="0" err="1"/>
              <a:t>dụng</a:t>
            </a:r>
            <a:r>
              <a:rPr lang="en-US" dirty="0"/>
              <a:t> </a:t>
            </a:r>
            <a:r>
              <a:rPr lang="en-US" dirty="0" err="1"/>
              <a:t>mã</a:t>
            </a:r>
            <a:r>
              <a:rPr lang="en-US" dirty="0"/>
              <a:t> </a:t>
            </a:r>
            <a:r>
              <a:rPr lang="en-US" dirty="0" err="1"/>
              <a:t>xác</a:t>
            </a:r>
            <a:r>
              <a:rPr lang="en-US" dirty="0"/>
              <a:t> </a:t>
            </a:r>
            <a:r>
              <a:rPr lang="en-US" dirty="0" err="1"/>
              <a:t>thực</a:t>
            </a:r>
            <a:r>
              <a:rPr lang="en-US" dirty="0"/>
              <a:t> </a:t>
            </a:r>
            <a:r>
              <a:rPr lang="en-US" dirty="0" err="1"/>
              <a:t>thông</a:t>
            </a:r>
            <a:r>
              <a:rPr lang="en-US" dirty="0"/>
              <a:t> </a:t>
            </a:r>
            <a:r>
              <a:rPr lang="en-US" dirty="0" err="1"/>
              <a:t>điệp</a:t>
            </a:r>
            <a:r>
              <a:rPr lang="en-US" dirty="0"/>
              <a:t> (</a:t>
            </a:r>
            <a:r>
              <a:rPr lang="en-US" dirty="0" err="1"/>
              <a:t>HMAC</a:t>
            </a:r>
            <a:r>
              <a:rPr lang="en-US" dirty="0"/>
              <a:t>)</a:t>
            </a:r>
          </a:p>
          <a:p>
            <a:pPr lvl="1" algn="just">
              <a:buFont typeface="Wingdings" panose="05000000000000000000" pitchFamily="2" charset="2"/>
              <a:buChar char="§"/>
            </a:pPr>
            <a:r>
              <a:rPr lang="en-US" dirty="0" err="1"/>
              <a:t>Nội</a:t>
            </a:r>
            <a:r>
              <a:rPr lang="en-US" dirty="0"/>
              <a:t> dung </a:t>
            </a:r>
            <a:r>
              <a:rPr lang="en-US" dirty="0" err="1"/>
              <a:t>các</a:t>
            </a:r>
            <a:r>
              <a:rPr lang="en-US" dirty="0"/>
              <a:t> </a:t>
            </a:r>
            <a:r>
              <a:rPr lang="en-US" dirty="0" err="1"/>
              <a:t>gói</a:t>
            </a:r>
            <a:r>
              <a:rPr lang="en-US" dirty="0"/>
              <a:t> tin </a:t>
            </a:r>
            <a:r>
              <a:rPr lang="en-US" u="sng" dirty="0" err="1">
                <a:solidFill>
                  <a:srgbClr val="0033CC"/>
                </a:solidFill>
              </a:rPr>
              <a:t>không</a:t>
            </a:r>
            <a:r>
              <a:rPr lang="en-US" u="sng" dirty="0">
                <a:solidFill>
                  <a:srgbClr val="0033CC"/>
                </a:solidFill>
              </a:rPr>
              <a:t> </a:t>
            </a:r>
            <a:r>
              <a:rPr lang="en-US" u="sng" dirty="0" err="1">
                <a:solidFill>
                  <a:srgbClr val="0033CC"/>
                </a:solidFill>
              </a:rPr>
              <a:t>được</a:t>
            </a:r>
            <a:r>
              <a:rPr lang="en-US" u="sng" dirty="0">
                <a:solidFill>
                  <a:srgbClr val="0033CC"/>
                </a:solidFill>
              </a:rPr>
              <a:t> </a:t>
            </a:r>
            <a:r>
              <a:rPr lang="en-US" u="sng" dirty="0" err="1">
                <a:solidFill>
                  <a:srgbClr val="0033CC"/>
                </a:solidFill>
              </a:rPr>
              <a:t>mã</a:t>
            </a:r>
            <a:r>
              <a:rPr lang="en-US" u="sng" dirty="0">
                <a:solidFill>
                  <a:srgbClr val="0033CC"/>
                </a:solidFill>
              </a:rPr>
              <a:t> </a:t>
            </a:r>
            <a:r>
              <a:rPr lang="en-US" u="sng" dirty="0" err="1">
                <a:solidFill>
                  <a:srgbClr val="0033CC"/>
                </a:solidFill>
              </a:rPr>
              <a:t>hoá</a:t>
            </a:r>
            <a:r>
              <a:rPr lang="en-US" dirty="0"/>
              <a:t>.</a:t>
            </a:r>
          </a:p>
          <a:p>
            <a:pPr lvl="1" algn="just">
              <a:buFont typeface="Wingdings" panose="05000000000000000000" pitchFamily="2" charset="2"/>
              <a:buChar char="§"/>
            </a:pPr>
            <a:endParaRPr lang="en-US" sz="2600" u="sng" dirty="0">
              <a:solidFill>
                <a:srgbClr val="0033CC"/>
              </a:solidFill>
            </a:endParaRPr>
          </a:p>
        </p:txBody>
      </p:sp>
    </p:spTree>
    <p:extLst>
      <p:ext uri="{BB962C8B-B14F-4D97-AF65-F5344CB8AC3E}">
        <p14:creationId xmlns:p14="http://schemas.microsoft.com/office/powerpoint/2010/main" val="18555204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58</a:t>
            </a:fld>
            <a:endParaRPr lang="ru-RU" dirty="0"/>
          </a:p>
        </p:txBody>
      </p:sp>
      <p:sp>
        <p:nvSpPr>
          <p:cNvPr id="3" name="Content Placeholder 2"/>
          <p:cNvSpPr>
            <a:spLocks noGrp="1"/>
          </p:cNvSpPr>
          <p:nvPr>
            <p:ph sz="quarter" idx="13"/>
          </p:nvPr>
        </p:nvSpPr>
        <p:spPr/>
        <p:txBody>
          <a:bodyPr>
            <a:normAutofit/>
          </a:bodyPr>
          <a:lstStyle/>
          <a:p>
            <a:pPr marL="342900" lvl="2" indent="-342900" algn="just">
              <a:lnSpc>
                <a:spcPct val="114000"/>
              </a:lnSpc>
              <a:spcBef>
                <a:spcPts val="600"/>
              </a:spcBef>
              <a:spcAft>
                <a:spcPts val="600"/>
              </a:spcAft>
              <a:buFont typeface="Wingdings" panose="05000000000000000000" pitchFamily="2" charset="2"/>
              <a:buChar char="q"/>
            </a:pPr>
            <a:r>
              <a:rPr lang="en-US" sz="3200" dirty="0" smtClean="0">
                <a:latin typeface="Arial" pitchFamily="34" charset="0"/>
                <a:cs typeface="Arial" pitchFamily="34" charset="0"/>
              </a:rPr>
              <a:t>AH </a:t>
            </a:r>
            <a:r>
              <a:rPr lang="en-US" sz="3200" dirty="0" err="1">
                <a:latin typeface="Arial" pitchFamily="34" charset="0"/>
                <a:cs typeface="Arial" pitchFamily="34" charset="0"/>
              </a:rPr>
              <a:t>có</a:t>
            </a:r>
            <a:r>
              <a:rPr lang="en-US" sz="3200" dirty="0">
                <a:latin typeface="Arial" pitchFamily="34" charset="0"/>
                <a:cs typeface="Arial" pitchFamily="34" charset="0"/>
              </a:rPr>
              <a:t> </a:t>
            </a:r>
            <a:r>
              <a:rPr lang="en-US" sz="3200" dirty="0" err="1">
                <a:latin typeface="Arial" pitchFamily="34" charset="0"/>
                <a:cs typeface="Arial" pitchFamily="34" charset="0"/>
              </a:rPr>
              <a:t>thể</a:t>
            </a:r>
            <a:r>
              <a:rPr lang="en-US" sz="3200" dirty="0">
                <a:latin typeface="Arial" pitchFamily="34" charset="0"/>
                <a:cs typeface="Arial" pitchFamily="34" charset="0"/>
              </a:rPr>
              <a:t> </a:t>
            </a:r>
            <a:r>
              <a:rPr lang="en-US" sz="3200" dirty="0" err="1">
                <a:latin typeface="Arial" pitchFamily="34" charset="0"/>
                <a:cs typeface="Arial" pitchFamily="34" charset="0"/>
              </a:rPr>
              <a:t>sử</a:t>
            </a:r>
            <a:r>
              <a:rPr lang="en-US" sz="3200" dirty="0">
                <a:latin typeface="Arial" pitchFamily="34" charset="0"/>
                <a:cs typeface="Arial" pitchFamily="34" charset="0"/>
              </a:rPr>
              <a:t> </a:t>
            </a:r>
            <a:r>
              <a:rPr lang="en-US" sz="3200" dirty="0" err="1">
                <a:latin typeface="Arial" pitchFamily="34" charset="0"/>
                <a:cs typeface="Arial" pitchFamily="34" charset="0"/>
              </a:rPr>
              <a:t>dụng</a:t>
            </a:r>
            <a:r>
              <a:rPr lang="en-US" sz="3200" dirty="0">
                <a:latin typeface="Arial" pitchFamily="34" charset="0"/>
                <a:cs typeface="Arial" pitchFamily="34" charset="0"/>
              </a:rPr>
              <a:t> ở </a:t>
            </a:r>
            <a:r>
              <a:rPr lang="en-US" sz="3200" dirty="0" err="1">
                <a:latin typeface="Arial" pitchFamily="34" charset="0"/>
                <a:cs typeface="Arial" pitchFamily="34" charset="0"/>
              </a:rPr>
              <a:t>cả</a:t>
            </a:r>
            <a:r>
              <a:rPr lang="en-US" sz="3200" dirty="0">
                <a:latin typeface="Arial" pitchFamily="34" charset="0"/>
                <a:cs typeface="Arial" pitchFamily="34" charset="0"/>
              </a:rPr>
              <a:t> 2 </a:t>
            </a:r>
            <a:r>
              <a:rPr lang="en-US" sz="3200" dirty="0" err="1">
                <a:latin typeface="Arial" pitchFamily="34" charset="0"/>
                <a:cs typeface="Arial" pitchFamily="34" charset="0"/>
              </a:rPr>
              <a:t>chế</a:t>
            </a:r>
            <a:r>
              <a:rPr lang="en-US" sz="3200" dirty="0">
                <a:latin typeface="Arial" pitchFamily="34" charset="0"/>
                <a:cs typeface="Arial" pitchFamily="34" charset="0"/>
              </a:rPr>
              <a:t> </a:t>
            </a:r>
            <a:r>
              <a:rPr lang="en-US" sz="3200" dirty="0" err="1">
                <a:latin typeface="Arial" pitchFamily="34" charset="0"/>
                <a:cs typeface="Arial" pitchFamily="34" charset="0"/>
              </a:rPr>
              <a:t>độ:Truyền</a:t>
            </a:r>
            <a:r>
              <a:rPr lang="en-US" sz="3200" dirty="0">
                <a:latin typeface="Arial" pitchFamily="34" charset="0"/>
                <a:cs typeface="Arial" pitchFamily="34" charset="0"/>
              </a:rPr>
              <a:t> </a:t>
            </a:r>
            <a:r>
              <a:rPr lang="en-US" sz="3200" dirty="0" err="1">
                <a:latin typeface="Arial" pitchFamily="34" charset="0"/>
                <a:cs typeface="Arial" pitchFamily="34" charset="0"/>
              </a:rPr>
              <a:t>tải</a:t>
            </a:r>
            <a:r>
              <a:rPr lang="en-US" sz="3200" dirty="0">
                <a:latin typeface="Arial" pitchFamily="34" charset="0"/>
                <a:cs typeface="Arial" pitchFamily="34" charset="0"/>
              </a:rPr>
              <a:t> (Transport Mode) </a:t>
            </a:r>
            <a:r>
              <a:rPr lang="en-US" sz="3200" dirty="0" err="1">
                <a:latin typeface="Arial" pitchFamily="34" charset="0"/>
                <a:cs typeface="Arial" pitchFamily="34" charset="0"/>
              </a:rPr>
              <a:t>và</a:t>
            </a:r>
            <a:r>
              <a:rPr lang="en-US" sz="3200" dirty="0">
                <a:latin typeface="Arial" pitchFamily="34" charset="0"/>
                <a:cs typeface="Arial" pitchFamily="34" charset="0"/>
              </a:rPr>
              <a:t> </a:t>
            </a:r>
            <a:r>
              <a:rPr lang="en-US" sz="3200" dirty="0" err="1">
                <a:latin typeface="Arial" pitchFamily="34" charset="0"/>
                <a:cs typeface="Arial" pitchFamily="34" charset="0"/>
              </a:rPr>
              <a:t>Đường</a:t>
            </a:r>
            <a:r>
              <a:rPr lang="en-US" sz="3200" dirty="0">
                <a:latin typeface="Arial" pitchFamily="34" charset="0"/>
                <a:cs typeface="Arial" pitchFamily="34" charset="0"/>
              </a:rPr>
              <a:t> </a:t>
            </a:r>
            <a:r>
              <a:rPr lang="en-US" sz="3200" dirty="0" err="1">
                <a:latin typeface="Arial" pitchFamily="34" charset="0"/>
                <a:cs typeface="Arial" pitchFamily="34" charset="0"/>
              </a:rPr>
              <a:t>hầm</a:t>
            </a:r>
            <a:r>
              <a:rPr lang="en-US" sz="3200" dirty="0">
                <a:latin typeface="Arial" pitchFamily="34" charset="0"/>
                <a:cs typeface="Arial" pitchFamily="34" charset="0"/>
              </a:rPr>
              <a:t> (Tunnel Mode)</a:t>
            </a:r>
          </a:p>
          <a:p>
            <a:pPr lvl="1" algn="just">
              <a:buFont typeface="Wingdings" panose="05000000000000000000" pitchFamily="2" charset="2"/>
              <a:buChar char="§"/>
            </a:pPr>
            <a:r>
              <a:rPr lang="en-US" dirty="0" err="1" smtClean="0">
                <a:solidFill>
                  <a:srgbClr val="0033CC"/>
                </a:solidFill>
                <a:latin typeface="Arial" pitchFamily="34" charset="0"/>
                <a:cs typeface="Arial" pitchFamily="34" charset="0"/>
              </a:rPr>
              <a:t>Chế</a:t>
            </a:r>
            <a:r>
              <a:rPr lang="en-US" dirty="0" smtClean="0">
                <a:solidFill>
                  <a:srgbClr val="0033CC"/>
                </a:solidFill>
                <a:latin typeface="Arial" pitchFamily="34" charset="0"/>
                <a:cs typeface="Arial" pitchFamily="34" charset="0"/>
              </a:rPr>
              <a:t> </a:t>
            </a:r>
            <a:r>
              <a:rPr lang="en-US" dirty="0" err="1">
                <a:solidFill>
                  <a:srgbClr val="0033CC"/>
                </a:solidFill>
                <a:latin typeface="Arial" pitchFamily="34" charset="0"/>
                <a:cs typeface="Arial" pitchFamily="34" charset="0"/>
              </a:rPr>
              <a:t>độ</a:t>
            </a:r>
            <a:r>
              <a:rPr lang="en-US" dirty="0">
                <a:solidFill>
                  <a:srgbClr val="0033CC"/>
                </a:solidFill>
                <a:latin typeface="Arial" pitchFamily="34" charset="0"/>
                <a:cs typeface="Arial" pitchFamily="34" charset="0"/>
              </a:rPr>
              <a:t> </a:t>
            </a:r>
            <a:r>
              <a:rPr lang="en-US" dirty="0" smtClean="0">
                <a:solidFill>
                  <a:srgbClr val="0033CC"/>
                </a:solidFill>
                <a:latin typeface="Arial" pitchFamily="34" charset="0"/>
                <a:cs typeface="Arial" pitchFamily="34" charset="0"/>
              </a:rPr>
              <a:t>Transport:</a:t>
            </a:r>
          </a:p>
          <a:p>
            <a:pPr lvl="2" algn="just">
              <a:buFont typeface="Wingdings" panose="05000000000000000000" pitchFamily="2" charset="2"/>
              <a:buChar char="§"/>
            </a:pP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a:latin typeface="Arial" pitchFamily="34" charset="0"/>
                <a:cs typeface="Arial" pitchFamily="34" charset="0"/>
              </a:rPr>
              <a:t>chế</a:t>
            </a:r>
            <a:r>
              <a:rPr lang="en-US" dirty="0">
                <a:latin typeface="Arial" pitchFamily="34" charset="0"/>
                <a:cs typeface="Arial" pitchFamily="34" charset="0"/>
              </a:rPr>
              <a:t> </a:t>
            </a:r>
            <a:r>
              <a:rPr lang="en-US" dirty="0" err="1">
                <a:latin typeface="Arial" pitchFamily="34" charset="0"/>
                <a:cs typeface="Arial" pitchFamily="34" charset="0"/>
              </a:rPr>
              <a:t>độ</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tiêu</a:t>
            </a:r>
            <a:r>
              <a:rPr lang="en-US" dirty="0">
                <a:latin typeface="Arial" pitchFamily="34" charset="0"/>
                <a:cs typeface="Arial" pitchFamily="34" charset="0"/>
              </a:rPr>
              <a:t> </a:t>
            </a:r>
            <a:r>
              <a:rPr lang="en-US" dirty="0" err="1">
                <a:latin typeface="Arial" pitchFamily="34" charset="0"/>
                <a:cs typeface="Arial" pitchFamily="34" charset="0"/>
              </a:rPr>
              <a:t>đề</a:t>
            </a:r>
            <a:r>
              <a:rPr lang="en-US" dirty="0">
                <a:latin typeface="Arial" pitchFamily="34" charset="0"/>
                <a:cs typeface="Arial" pitchFamily="34" charset="0"/>
              </a:rPr>
              <a:t> AH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chèn</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sau</a:t>
            </a:r>
            <a:r>
              <a:rPr lang="en-US" dirty="0">
                <a:latin typeface="Arial" pitchFamily="34" charset="0"/>
                <a:cs typeface="Arial" pitchFamily="34" charset="0"/>
              </a:rPr>
              <a:t> </a:t>
            </a:r>
            <a:r>
              <a:rPr lang="en-US" dirty="0" err="1">
                <a:latin typeface="Arial" pitchFamily="34" charset="0"/>
                <a:cs typeface="Arial" pitchFamily="34" charset="0"/>
              </a:rPr>
              <a:t>tiêu</a:t>
            </a:r>
            <a:r>
              <a:rPr lang="en-US" dirty="0">
                <a:latin typeface="Arial" pitchFamily="34" charset="0"/>
                <a:cs typeface="Arial" pitchFamily="34" charset="0"/>
              </a:rPr>
              <a:t> </a:t>
            </a:r>
            <a:r>
              <a:rPr lang="en-US" dirty="0" err="1">
                <a:latin typeface="Arial" pitchFamily="34" charset="0"/>
                <a:cs typeface="Arial" pitchFamily="34" charset="0"/>
              </a:rPr>
              <a:t>đề</a:t>
            </a:r>
            <a:r>
              <a:rPr lang="en-US" dirty="0">
                <a:latin typeface="Arial" pitchFamily="34" charset="0"/>
                <a:cs typeface="Arial" pitchFamily="34" charset="0"/>
              </a:rPr>
              <a:t> IP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lớp</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như</a:t>
            </a:r>
            <a:r>
              <a:rPr lang="en-US" dirty="0">
                <a:latin typeface="Arial" pitchFamily="34" charset="0"/>
                <a:cs typeface="Arial" pitchFamily="34" charset="0"/>
              </a:rPr>
              <a:t> TCP </a:t>
            </a:r>
            <a:r>
              <a:rPr lang="en-US" dirty="0" err="1">
                <a:latin typeface="Arial" pitchFamily="34" charset="0"/>
                <a:cs typeface="Arial" pitchFamily="34" charset="0"/>
              </a:rPr>
              <a:t>hoặc</a:t>
            </a:r>
            <a:r>
              <a:rPr lang="en-US" dirty="0">
                <a:latin typeface="Arial" pitchFamily="34" charset="0"/>
                <a:cs typeface="Arial" pitchFamily="34" charset="0"/>
              </a:rPr>
              <a:t> </a:t>
            </a:r>
            <a:r>
              <a:rPr lang="en-US" dirty="0" err="1" smtClean="0">
                <a:latin typeface="Arial" pitchFamily="34" charset="0"/>
                <a:cs typeface="Arial" pitchFamily="34" charset="0"/>
              </a:rPr>
              <a:t>UDP</a:t>
            </a:r>
            <a:r>
              <a:rPr lang="en-US" dirty="0" smtClean="0">
                <a:latin typeface="Arial" pitchFamily="34" charset="0"/>
                <a:cs typeface="Arial" pitchFamily="34" charset="0"/>
              </a:rPr>
              <a:t>.</a:t>
            </a:r>
          </a:p>
          <a:p>
            <a:pPr lvl="2" algn="just">
              <a:buFont typeface="Wingdings" panose="05000000000000000000" pitchFamily="2" charset="2"/>
              <a:buChar char="§"/>
            </a:pPr>
            <a:r>
              <a:rPr lang="en-US" u="sng" dirty="0" err="1" smtClean="0">
                <a:solidFill>
                  <a:srgbClr val="0070C0"/>
                </a:solidFill>
                <a:latin typeface="Arial" pitchFamily="34" charset="0"/>
                <a:cs typeface="Arial" pitchFamily="34" charset="0"/>
              </a:rPr>
              <a:t>Không</a:t>
            </a:r>
            <a:r>
              <a:rPr lang="en-US" u="sng" dirty="0" smtClean="0">
                <a:solidFill>
                  <a:srgbClr val="0070C0"/>
                </a:solidFill>
                <a:latin typeface="Arial" pitchFamily="34" charset="0"/>
                <a:cs typeface="Arial" pitchFamily="34" charset="0"/>
              </a:rPr>
              <a:t> </a:t>
            </a:r>
            <a:r>
              <a:rPr lang="en-US" u="sng" dirty="0" err="1">
                <a:solidFill>
                  <a:srgbClr val="0070C0"/>
                </a:solidFill>
                <a:latin typeface="Arial" pitchFamily="34" charset="0"/>
                <a:cs typeface="Arial" pitchFamily="34" charset="0"/>
              </a:rPr>
              <a:t>tạo</a:t>
            </a:r>
            <a:r>
              <a:rPr lang="en-US" u="sng" dirty="0">
                <a:solidFill>
                  <a:srgbClr val="0070C0"/>
                </a:solidFill>
                <a:latin typeface="Arial" pitchFamily="34" charset="0"/>
                <a:cs typeface="Arial" pitchFamily="34" charset="0"/>
              </a:rPr>
              <a:t> </a:t>
            </a:r>
            <a:r>
              <a:rPr lang="en-US" u="sng" dirty="0" err="1">
                <a:solidFill>
                  <a:srgbClr val="0070C0"/>
                </a:solidFill>
                <a:latin typeface="Arial" pitchFamily="34" charset="0"/>
                <a:cs typeface="Arial" pitchFamily="34" charset="0"/>
              </a:rPr>
              <a:t>một</a:t>
            </a:r>
            <a:r>
              <a:rPr lang="en-US" u="sng" dirty="0">
                <a:solidFill>
                  <a:srgbClr val="0070C0"/>
                </a:solidFill>
                <a:latin typeface="Arial" pitchFamily="34" charset="0"/>
                <a:cs typeface="Arial" pitchFamily="34" charset="0"/>
              </a:rPr>
              <a:t> IP Header </a:t>
            </a:r>
            <a:r>
              <a:rPr lang="en-US" u="sng" dirty="0" err="1">
                <a:solidFill>
                  <a:srgbClr val="0070C0"/>
                </a:solidFill>
                <a:latin typeface="Arial" pitchFamily="34" charset="0"/>
                <a:cs typeface="Arial" pitchFamily="34" charset="0"/>
              </a:rPr>
              <a:t>mới</a:t>
            </a:r>
            <a:endParaRPr lang="en-US" u="sng"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26692522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lvl="1" indent="-342900">
              <a:lnSpc>
                <a:spcPct val="114000"/>
              </a:lnSpc>
              <a:spcBef>
                <a:spcPts val="600"/>
              </a:spcBef>
              <a:spcAft>
                <a:spcPts val="600"/>
              </a:spcAft>
              <a:buFont typeface="Arial" pitchFamily="34" charset="0"/>
              <a:buChar char="•"/>
            </a:pPr>
            <a:r>
              <a:rPr lang="en-US" b="1" dirty="0" err="1">
                <a:solidFill>
                  <a:srgbClr val="0033CC"/>
                </a:solidFill>
                <a:latin typeface="Arial" pitchFamily="34" charset="0"/>
              </a:rPr>
              <a:t>Chế</a:t>
            </a:r>
            <a:r>
              <a:rPr lang="en-US" b="1" dirty="0">
                <a:solidFill>
                  <a:srgbClr val="0033CC"/>
                </a:solidFill>
                <a:latin typeface="Arial" pitchFamily="34" charset="0"/>
              </a:rPr>
              <a:t> </a:t>
            </a:r>
            <a:r>
              <a:rPr lang="en-US" b="1" dirty="0" err="1">
                <a:solidFill>
                  <a:srgbClr val="0033CC"/>
                </a:solidFill>
                <a:latin typeface="Arial" pitchFamily="34" charset="0"/>
              </a:rPr>
              <a:t>độ</a:t>
            </a:r>
            <a:r>
              <a:rPr lang="en-US" b="1" dirty="0">
                <a:solidFill>
                  <a:srgbClr val="0033CC"/>
                </a:solidFill>
                <a:latin typeface="Arial" pitchFamily="34" charset="0"/>
              </a:rPr>
              <a:t> Transport:</a:t>
            </a:r>
          </a:p>
          <a:p>
            <a:endParaRPr lang="en-US" dirty="0"/>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dirty="0"/>
          </a:p>
        </p:txBody>
      </p:sp>
      <p:sp>
        <p:nvSpPr>
          <p:cNvPr id="5" name="Rectangle 5"/>
          <p:cNvSpPr>
            <a:spLocks noChangeArrowheads="1"/>
          </p:cNvSpPr>
          <p:nvPr/>
        </p:nvSpPr>
        <p:spPr bwMode="auto">
          <a:xfrm>
            <a:off x="0" y="3190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endParaRPr lang="en-US"/>
          </a:p>
        </p:txBody>
      </p:sp>
      <p:sp>
        <p:nvSpPr>
          <p:cNvPr id="6" name="Text Box 11"/>
          <p:cNvSpPr txBox="1">
            <a:spLocks noChangeArrowheads="1"/>
          </p:cNvSpPr>
          <p:nvPr/>
        </p:nvSpPr>
        <p:spPr bwMode="auto">
          <a:xfrm>
            <a:off x="228600" y="2286000"/>
            <a:ext cx="1600200" cy="838200"/>
          </a:xfrm>
          <a:prstGeom prst="rect">
            <a:avLst/>
          </a:prstGeom>
          <a:solidFill>
            <a:schemeClr val="accent3">
              <a:lumMod val="60000"/>
              <a:lumOff val="40000"/>
            </a:schemeClr>
          </a:solidFill>
          <a:ln>
            <a:noFill/>
          </a:ln>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800" dirty="0" err="1">
                <a:latin typeface="Times New Roman" pitchFamily="18" charset="0"/>
              </a:rPr>
              <a:t>Gói</a:t>
            </a:r>
            <a:r>
              <a:rPr lang="en-US" sz="2800" dirty="0">
                <a:latin typeface="Times New Roman" pitchFamily="18" charset="0"/>
              </a:rPr>
              <a:t> tin IP ban </a:t>
            </a:r>
            <a:r>
              <a:rPr lang="en-US" sz="2800" dirty="0" err="1">
                <a:latin typeface="Times New Roman" pitchFamily="18" charset="0"/>
              </a:rPr>
              <a:t>đầu</a:t>
            </a:r>
            <a:endParaRPr lang="en-US" sz="2800" dirty="0">
              <a:latin typeface="Times New Roman" pitchFamily="18" charset="0"/>
            </a:endParaRPr>
          </a:p>
        </p:txBody>
      </p:sp>
      <p:sp>
        <p:nvSpPr>
          <p:cNvPr id="7" name="Text Box 12"/>
          <p:cNvSpPr txBox="1">
            <a:spLocks noChangeArrowheads="1"/>
          </p:cNvSpPr>
          <p:nvPr/>
        </p:nvSpPr>
        <p:spPr bwMode="auto">
          <a:xfrm>
            <a:off x="2133600" y="5665788"/>
            <a:ext cx="5595937" cy="506412"/>
          </a:xfrm>
          <a:prstGeom prst="rect">
            <a:avLst/>
          </a:prstGeom>
          <a:solidFill>
            <a:schemeClr val="accent3">
              <a:lumMod val="60000"/>
              <a:lumOff val="40000"/>
            </a:schemeClr>
          </a:solidFill>
          <a:ln>
            <a:noFill/>
          </a:ln>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800" dirty="0" err="1">
                <a:latin typeface="Times New Roman" pitchFamily="18" charset="0"/>
              </a:rPr>
              <a:t>Gói</a:t>
            </a:r>
            <a:r>
              <a:rPr lang="en-US" sz="2800" dirty="0">
                <a:latin typeface="Times New Roman" pitchFamily="18" charset="0"/>
              </a:rPr>
              <a:t> tin AH </a:t>
            </a:r>
            <a:r>
              <a:rPr lang="en-US" sz="2800" dirty="0" err="1">
                <a:latin typeface="Times New Roman" pitchFamily="18" charset="0"/>
              </a:rPr>
              <a:t>trong</a:t>
            </a:r>
            <a:r>
              <a:rPr lang="en-US" sz="2800" dirty="0">
                <a:latin typeface="Times New Roman" pitchFamily="18" charset="0"/>
              </a:rPr>
              <a:t> </a:t>
            </a:r>
            <a:r>
              <a:rPr lang="en-US" sz="2800" dirty="0" err="1">
                <a:latin typeface="Times New Roman" pitchFamily="18" charset="0"/>
              </a:rPr>
              <a:t>chế</a:t>
            </a:r>
            <a:r>
              <a:rPr lang="en-US" sz="2800" dirty="0">
                <a:latin typeface="Times New Roman" pitchFamily="18" charset="0"/>
              </a:rPr>
              <a:t> </a:t>
            </a:r>
            <a:r>
              <a:rPr lang="en-US" sz="2800" dirty="0" err="1">
                <a:latin typeface="Times New Roman" pitchFamily="18" charset="0"/>
              </a:rPr>
              <a:t>độ</a:t>
            </a:r>
            <a:r>
              <a:rPr lang="en-US" sz="2800" dirty="0">
                <a:latin typeface="Times New Roman" pitchFamily="18" charset="0"/>
              </a:rPr>
              <a:t> transport</a:t>
            </a:r>
          </a:p>
        </p:txBody>
      </p:sp>
      <p:grpSp>
        <p:nvGrpSpPr>
          <p:cNvPr id="8" name="Group 15"/>
          <p:cNvGrpSpPr>
            <a:grpSpLocks/>
          </p:cNvGrpSpPr>
          <p:nvPr/>
        </p:nvGrpSpPr>
        <p:grpSpPr bwMode="auto">
          <a:xfrm>
            <a:off x="1981200" y="2362200"/>
            <a:ext cx="6781800" cy="685800"/>
            <a:chOff x="1295975" y="2895600"/>
            <a:chExt cx="6782360" cy="685800"/>
          </a:xfrm>
        </p:grpSpPr>
        <p:sp>
          <p:nvSpPr>
            <p:cNvPr id="9" name="Rectangle 7"/>
            <p:cNvSpPr>
              <a:spLocks noChangeArrowheads="1"/>
            </p:cNvSpPr>
            <p:nvPr/>
          </p:nvSpPr>
          <p:spPr bwMode="auto">
            <a:xfrm>
              <a:off x="1295975" y="2895600"/>
              <a:ext cx="6782360" cy="658773"/>
            </a:xfrm>
            <a:prstGeom prst="rect">
              <a:avLst/>
            </a:prstGeom>
            <a:solidFill>
              <a:srgbClr val="FFFFFF"/>
            </a:solidFill>
            <a:ln w="9525" algn="ctr">
              <a:solidFill>
                <a:srgbClr val="000000"/>
              </a:solidFill>
              <a:miter lim="800000"/>
              <a:headEnd/>
              <a:tailEnd/>
            </a:ln>
          </p:spPr>
          <p:txBody>
            <a:bodyPr/>
            <a:lstStyle/>
            <a:p>
              <a:pPr>
                <a:spcBef>
                  <a:spcPct val="50000"/>
                </a:spcBef>
              </a:pPr>
              <a:r>
                <a:rPr lang="en-US" sz="2800" b="1" dirty="0"/>
                <a:t>IP </a:t>
              </a:r>
              <a:r>
                <a:rPr lang="en-US" sz="2800" b="1" dirty="0" err="1"/>
                <a:t>Hdr</a:t>
              </a:r>
              <a:r>
                <a:rPr lang="en-US" sz="2800" b="1" dirty="0"/>
                <a:t>        TCP| </a:t>
              </a:r>
              <a:r>
                <a:rPr lang="en-US" sz="2800" b="1" dirty="0" err="1"/>
                <a:t>UDP</a:t>
              </a:r>
              <a:r>
                <a:rPr lang="en-US" sz="2800" b="1" dirty="0"/>
                <a:t> Header	         Data</a:t>
              </a:r>
            </a:p>
          </p:txBody>
        </p:sp>
        <p:sp>
          <p:nvSpPr>
            <p:cNvPr id="10" name="Line 8"/>
            <p:cNvSpPr>
              <a:spLocks noChangeShapeType="1"/>
            </p:cNvSpPr>
            <p:nvPr/>
          </p:nvSpPr>
          <p:spPr bwMode="auto">
            <a:xfrm>
              <a:off x="2895777" y="2895600"/>
              <a:ext cx="0" cy="6587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8"/>
            <p:cNvSpPr>
              <a:spLocks noChangeShapeType="1"/>
            </p:cNvSpPr>
            <p:nvPr/>
          </p:nvSpPr>
          <p:spPr bwMode="auto">
            <a:xfrm>
              <a:off x="5943600" y="2922627"/>
              <a:ext cx="0" cy="6587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 name="Group 31"/>
          <p:cNvGrpSpPr>
            <a:grpSpLocks/>
          </p:cNvGrpSpPr>
          <p:nvPr/>
        </p:nvGrpSpPr>
        <p:grpSpPr bwMode="auto">
          <a:xfrm>
            <a:off x="762000" y="3021013"/>
            <a:ext cx="8229600" cy="1398587"/>
            <a:chOff x="762000" y="3020972"/>
            <a:chExt cx="8229600" cy="1398627"/>
          </a:xfrm>
        </p:grpSpPr>
        <p:grpSp>
          <p:nvGrpSpPr>
            <p:cNvPr id="13" name="Group 26"/>
            <p:cNvGrpSpPr>
              <a:grpSpLocks/>
            </p:cNvGrpSpPr>
            <p:nvPr/>
          </p:nvGrpSpPr>
          <p:grpSpPr bwMode="auto">
            <a:xfrm>
              <a:off x="2209800" y="3020972"/>
              <a:ext cx="1600200" cy="1398627"/>
              <a:chOff x="2209800" y="3020972"/>
              <a:chExt cx="1600200" cy="1398627"/>
            </a:xfrm>
          </p:grpSpPr>
          <p:cxnSp>
            <p:nvCxnSpPr>
              <p:cNvPr id="16" name="Straight Connector 15"/>
              <p:cNvCxnSpPr/>
              <p:nvPr/>
            </p:nvCxnSpPr>
            <p:spPr>
              <a:xfrm rot="10800000" flipV="1">
                <a:off x="2209800" y="3047960"/>
                <a:ext cx="1371600" cy="1295437"/>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1"/>
              </p:cNvCxnSpPr>
              <p:nvPr/>
            </p:nvCxnSpPr>
            <p:spPr>
              <a:xfrm rot="16200000" flipH="1">
                <a:off x="2995593" y="3605192"/>
                <a:ext cx="1398627" cy="230187"/>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p:nvCxnSpPr>
          <p:spPr>
            <a:xfrm rot="5400000">
              <a:off x="761983" y="3047977"/>
              <a:ext cx="1219235" cy="12192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8229581" y="3581378"/>
              <a:ext cx="1295437" cy="2286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Group 41"/>
          <p:cNvGrpSpPr>
            <a:grpSpLocks/>
          </p:cNvGrpSpPr>
          <p:nvPr/>
        </p:nvGrpSpPr>
        <p:grpSpPr bwMode="auto">
          <a:xfrm>
            <a:off x="684213" y="5029203"/>
            <a:ext cx="8307387" cy="461665"/>
            <a:chOff x="685006" y="5029200"/>
            <a:chExt cx="8306594" cy="461734"/>
          </a:xfrm>
        </p:grpSpPr>
        <p:sp>
          <p:nvSpPr>
            <p:cNvPr id="19" name="TextBox 32"/>
            <p:cNvSpPr txBox="1">
              <a:spLocks noChangeArrowheads="1"/>
            </p:cNvSpPr>
            <p:nvPr/>
          </p:nvSpPr>
          <p:spPr bwMode="auto">
            <a:xfrm>
              <a:off x="2286000" y="5029200"/>
              <a:ext cx="4953000" cy="46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dirty="0" err="1">
                  <a:solidFill>
                    <a:srgbClr val="0033CC"/>
                  </a:solidFill>
                </a:rPr>
                <a:t>Bảo</a:t>
              </a:r>
              <a:r>
                <a:rPr lang="en-US" sz="2400" dirty="0">
                  <a:solidFill>
                    <a:srgbClr val="0033CC"/>
                  </a:solidFill>
                </a:rPr>
                <a:t> </a:t>
              </a:r>
              <a:r>
                <a:rPr lang="en-US" sz="2400" dirty="0" err="1">
                  <a:solidFill>
                    <a:srgbClr val="0033CC"/>
                  </a:solidFill>
                </a:rPr>
                <a:t>vệ</a:t>
              </a:r>
              <a:r>
                <a:rPr lang="en-US" sz="2400" dirty="0">
                  <a:solidFill>
                    <a:srgbClr val="0033CC"/>
                  </a:solidFill>
                </a:rPr>
                <a:t> </a:t>
              </a:r>
              <a:r>
                <a:rPr lang="en-US" sz="2400" dirty="0" err="1">
                  <a:solidFill>
                    <a:srgbClr val="0033CC"/>
                  </a:solidFill>
                </a:rPr>
                <a:t>toàn</a:t>
              </a:r>
              <a:r>
                <a:rPr lang="en-US" sz="2400" dirty="0">
                  <a:solidFill>
                    <a:srgbClr val="0033CC"/>
                  </a:solidFill>
                </a:rPr>
                <a:t> </a:t>
              </a:r>
              <a:r>
                <a:rPr lang="en-US" sz="2400" dirty="0" err="1">
                  <a:solidFill>
                    <a:srgbClr val="0033CC"/>
                  </a:solidFill>
                </a:rPr>
                <a:t>vẹn</a:t>
              </a:r>
              <a:r>
                <a:rPr lang="en-US" sz="2400" dirty="0">
                  <a:solidFill>
                    <a:srgbClr val="0033CC"/>
                  </a:solidFill>
                </a:rPr>
                <a:t> – </a:t>
              </a:r>
              <a:r>
                <a:rPr lang="en-US" sz="2400" dirty="0" err="1">
                  <a:solidFill>
                    <a:srgbClr val="0033CC"/>
                  </a:solidFill>
                </a:rPr>
                <a:t>xác</a:t>
              </a:r>
              <a:r>
                <a:rPr lang="en-US" sz="2400" dirty="0">
                  <a:solidFill>
                    <a:srgbClr val="0033CC"/>
                  </a:solidFill>
                </a:rPr>
                <a:t> </a:t>
              </a:r>
              <a:r>
                <a:rPr lang="en-US" sz="2400" dirty="0" err="1">
                  <a:solidFill>
                    <a:srgbClr val="0033CC"/>
                  </a:solidFill>
                </a:rPr>
                <a:t>thực</a:t>
              </a:r>
              <a:endParaRPr lang="en-US" sz="2400" dirty="0">
                <a:solidFill>
                  <a:srgbClr val="0033CC"/>
                </a:solidFill>
              </a:endParaRPr>
            </a:p>
          </p:txBody>
        </p:sp>
        <p:grpSp>
          <p:nvGrpSpPr>
            <p:cNvPr id="20" name="Group 40"/>
            <p:cNvGrpSpPr>
              <a:grpSpLocks/>
            </p:cNvGrpSpPr>
            <p:nvPr/>
          </p:nvGrpSpPr>
          <p:grpSpPr bwMode="auto">
            <a:xfrm>
              <a:off x="685006" y="5105400"/>
              <a:ext cx="8306594" cy="305594"/>
              <a:chOff x="685006" y="5105400"/>
              <a:chExt cx="8306594" cy="305594"/>
            </a:xfrm>
          </p:grpSpPr>
          <p:cxnSp>
            <p:nvCxnSpPr>
              <p:cNvPr id="21" name="Straight Connector 20"/>
              <p:cNvCxnSpPr/>
              <p:nvPr/>
            </p:nvCxnSpPr>
            <p:spPr>
              <a:xfrm rot="5400000">
                <a:off x="533377" y="5257040"/>
                <a:ext cx="304846" cy="1587"/>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8838384" y="5257040"/>
                <a:ext cx="304846" cy="1587"/>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01047" y="5257834"/>
                <a:ext cx="2590553"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686593" y="5257834"/>
                <a:ext cx="2514360"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a:spLocks noChangeArrowheads="1"/>
          </p:cNvSpPr>
          <p:nvPr/>
        </p:nvSpPr>
        <p:spPr bwMode="auto">
          <a:xfrm>
            <a:off x="4800600" y="3276600"/>
            <a:ext cx="1219200" cy="38100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b="1"/>
              <a:t>Payload</a:t>
            </a:r>
          </a:p>
        </p:txBody>
      </p:sp>
      <p:sp>
        <p:nvSpPr>
          <p:cNvPr id="26" name="Rectangle 10"/>
          <p:cNvSpPr>
            <a:spLocks noChangeArrowheads="1"/>
          </p:cNvSpPr>
          <p:nvPr/>
        </p:nvSpPr>
        <p:spPr bwMode="auto">
          <a:xfrm>
            <a:off x="2224314" y="4372430"/>
            <a:ext cx="1355498" cy="609637"/>
          </a:xfrm>
          <a:prstGeom prst="rect">
            <a:avLst/>
          </a:prstGeom>
          <a:solidFill>
            <a:schemeClr val="accent2"/>
          </a:solidFill>
          <a:ln w="38100" algn="ctr">
            <a:solidFill>
              <a:srgbClr val="FF3300"/>
            </a:solidFill>
            <a:miter lim="800000"/>
            <a:headEnd/>
            <a:tailEnd/>
          </a:ln>
        </p:spPr>
        <p:txBody>
          <a:bodyPr/>
          <a:lstStyle/>
          <a:p>
            <a:pPr>
              <a:spcBef>
                <a:spcPct val="50000"/>
              </a:spcBef>
            </a:pPr>
            <a:r>
              <a:rPr lang="en-US" sz="2400" b="1" dirty="0"/>
              <a:t>AH </a:t>
            </a:r>
            <a:r>
              <a:rPr lang="en-US" sz="2400" b="1" dirty="0" err="1"/>
              <a:t>Hdr</a:t>
            </a:r>
            <a:endParaRPr lang="en-US" sz="3200" b="1" dirty="0"/>
          </a:p>
        </p:txBody>
      </p:sp>
      <p:grpSp>
        <p:nvGrpSpPr>
          <p:cNvPr id="27" name="Group 21"/>
          <p:cNvGrpSpPr>
            <a:grpSpLocks/>
          </p:cNvGrpSpPr>
          <p:nvPr/>
        </p:nvGrpSpPr>
        <p:grpSpPr bwMode="auto">
          <a:xfrm>
            <a:off x="685800" y="4343400"/>
            <a:ext cx="8305800" cy="658813"/>
            <a:chOff x="609600" y="4343400"/>
            <a:chExt cx="8305800" cy="658773"/>
          </a:xfrm>
        </p:grpSpPr>
        <p:sp>
          <p:nvSpPr>
            <p:cNvPr id="28" name="Rectangle 7"/>
            <p:cNvSpPr>
              <a:spLocks noChangeArrowheads="1"/>
            </p:cNvSpPr>
            <p:nvPr/>
          </p:nvSpPr>
          <p:spPr bwMode="auto">
            <a:xfrm>
              <a:off x="609600" y="4343400"/>
              <a:ext cx="8305800" cy="658773"/>
            </a:xfrm>
            <a:prstGeom prst="rect">
              <a:avLst/>
            </a:prstGeom>
            <a:solidFill>
              <a:srgbClr val="FFFFFF"/>
            </a:solidFill>
            <a:ln w="9525" algn="ctr">
              <a:solidFill>
                <a:srgbClr val="000000"/>
              </a:solidFill>
              <a:miter lim="800000"/>
              <a:headEnd/>
              <a:tailEnd/>
            </a:ln>
          </p:spPr>
          <p:txBody>
            <a:bodyPr/>
            <a:lstStyle/>
            <a:p>
              <a:pPr>
                <a:spcBef>
                  <a:spcPct val="50000"/>
                </a:spcBef>
              </a:pPr>
              <a:r>
                <a:rPr lang="en-US" sz="2800" b="1" dirty="0"/>
                <a:t>IP </a:t>
              </a:r>
              <a:r>
                <a:rPr lang="en-US" sz="2800" b="1" dirty="0" err="1"/>
                <a:t>Hdr</a:t>
              </a:r>
              <a:r>
                <a:rPr lang="en-US" sz="2800" b="1" dirty="0"/>
                <a:t>                        TCP| </a:t>
              </a:r>
              <a:r>
                <a:rPr lang="en-US" sz="2800" b="1" dirty="0" err="1"/>
                <a:t>UDP</a:t>
              </a:r>
              <a:r>
                <a:rPr lang="en-US" sz="2800" b="1" dirty="0"/>
                <a:t> Header         Data</a:t>
              </a:r>
            </a:p>
          </p:txBody>
        </p:sp>
        <p:sp>
          <p:nvSpPr>
            <p:cNvPr id="29" name="Line 8"/>
            <p:cNvSpPr>
              <a:spLocks noChangeShapeType="1"/>
            </p:cNvSpPr>
            <p:nvPr/>
          </p:nvSpPr>
          <p:spPr bwMode="auto">
            <a:xfrm>
              <a:off x="6858000" y="4343400"/>
              <a:ext cx="0" cy="6587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Rectangle 10"/>
            <p:cNvSpPr>
              <a:spLocks noChangeArrowheads="1"/>
            </p:cNvSpPr>
            <p:nvPr/>
          </p:nvSpPr>
          <p:spPr bwMode="auto">
            <a:xfrm>
              <a:off x="2148114" y="4372428"/>
              <a:ext cx="1355498" cy="609600"/>
            </a:xfrm>
            <a:prstGeom prst="rect">
              <a:avLst/>
            </a:prstGeom>
            <a:solidFill>
              <a:schemeClr val="accent2"/>
            </a:solidFill>
            <a:ln w="38100" algn="ctr">
              <a:solidFill>
                <a:srgbClr val="FF3300"/>
              </a:solidFill>
              <a:miter lim="800000"/>
              <a:headEnd/>
              <a:tailEnd/>
            </a:ln>
          </p:spPr>
          <p:txBody>
            <a:bodyPr/>
            <a:lstStyle/>
            <a:p>
              <a:pPr>
                <a:spcBef>
                  <a:spcPct val="50000"/>
                </a:spcBef>
              </a:pPr>
              <a:r>
                <a:rPr lang="en-US" sz="2400" b="1" dirty="0"/>
                <a:t>AH </a:t>
              </a:r>
              <a:r>
                <a:rPr lang="en-US" sz="2400" b="1" dirty="0" err="1"/>
                <a:t>Hdr</a:t>
              </a:r>
              <a:endParaRPr lang="en-US" sz="3200" b="1" dirty="0"/>
            </a:p>
          </p:txBody>
        </p:sp>
      </p:grpSp>
      <p:sp>
        <p:nvSpPr>
          <p:cNvPr id="31" name="Right Brace 30"/>
          <p:cNvSpPr/>
          <p:nvPr/>
        </p:nvSpPr>
        <p:spPr>
          <a:xfrm rot="5400000">
            <a:off x="5943600" y="609600"/>
            <a:ext cx="457200" cy="5181600"/>
          </a:xfrm>
          <a:prstGeom prst="rightBrace">
            <a:avLst>
              <a:gd name="adj1" fmla="val 8333"/>
              <a:gd name="adj2" fmla="val 50000"/>
            </a:avLst>
          </a:prstGeom>
          <a:ln w="38100">
            <a:solidFill>
              <a:srgbClr val="00CC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5124335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slide(fromBottom)">
                                      <p:cBhvr>
                                        <p:cTn id="14" dur="500"/>
                                        <p:tgtEl>
                                          <p:spTgt spid="6"/>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amond(in)">
                                      <p:cBhvr>
                                        <p:cTn id="22" dur="500"/>
                                        <p:tgtEl>
                                          <p:spTgt spid="12"/>
                                        </p:tgtEl>
                                      </p:cBhvr>
                                    </p:animEffect>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ppt_x"/>
                                          </p:val>
                                        </p:tav>
                                        <p:tav tm="100000">
                                          <p:val>
                                            <p:strVal val="#ppt_x"/>
                                          </p:val>
                                        </p:tav>
                                      </p:tavLst>
                                    </p:anim>
                                    <p:anim calcmode="lin" valueType="num">
                                      <p:cBhvr additive="base">
                                        <p:cTn id="2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18" presetClass="entr" presetSubtype="12"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strips(downLeft)">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Mạng riêng</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6</a:t>
            </a:fld>
            <a:endParaRPr lang="ru-RU" dirty="0"/>
          </a:p>
        </p:txBody>
      </p:sp>
      <p:sp>
        <p:nvSpPr>
          <p:cNvPr id="3" name="Content Placeholder 2"/>
          <p:cNvSpPr>
            <a:spLocks noGrp="1"/>
          </p:cNvSpPr>
          <p:nvPr>
            <p:ph sz="quarter" idx="13"/>
          </p:nvPr>
        </p:nvSpPr>
        <p:spPr/>
        <p:txBody>
          <a:bodyPr>
            <a:normAutofit fontScale="92500" lnSpcReduction="10000"/>
          </a:bodyPr>
          <a:lstStyle/>
          <a:p>
            <a:pPr algn="just">
              <a:buFont typeface="Wingdings" panose="05000000000000000000" pitchFamily="2" charset="2"/>
              <a:buChar char="q"/>
            </a:pPr>
            <a:r>
              <a:rPr lang="vi-VN" b="1" smtClean="0">
                <a:latin typeface="+mn-lt"/>
              </a:rPr>
              <a:t>Mạng riêng (Private Network)</a:t>
            </a:r>
          </a:p>
          <a:p>
            <a:pPr lvl="1" algn="just">
              <a:buFont typeface="Wingdings" panose="05000000000000000000" pitchFamily="2" charset="2"/>
              <a:buChar char="§"/>
            </a:pPr>
            <a:r>
              <a:rPr lang="vi-VN" smtClean="0">
                <a:latin typeface="+mn-lt"/>
              </a:rPr>
              <a:t>Là mạng được xây dựng, vận hành bởi cá nhân, tổ chức cho mục đích riêng</a:t>
            </a:r>
          </a:p>
          <a:p>
            <a:pPr lvl="1" algn="just">
              <a:buFont typeface="Wingdings" panose="05000000000000000000" pitchFamily="2" charset="2"/>
              <a:buChar char="§"/>
            </a:pPr>
            <a:r>
              <a:rPr lang="vi-VN" smtClean="0">
                <a:latin typeface="+mn-lt"/>
              </a:rPr>
              <a:t>Là </a:t>
            </a:r>
            <a:r>
              <a:rPr lang="vi-VN" smtClean="0">
                <a:latin typeface="+mn-lt"/>
                <a:sym typeface="Wingdings" panose="05000000000000000000" pitchFamily="2" charset="2"/>
              </a:rPr>
              <a:t>một tổ hợp trang thiết bị mạng tạo thành một vùng mạng riêng biệt nằm </a:t>
            </a:r>
            <a:r>
              <a:rPr lang="vi-VN" smtClean="0">
                <a:solidFill>
                  <a:srgbClr val="FF0000"/>
                </a:solidFill>
                <a:latin typeface="+mn-lt"/>
                <a:sym typeface="Wingdings" panose="05000000000000000000" pitchFamily="2" charset="2"/>
              </a:rPr>
              <a:t>hoàn toàn dưới sự kiểm soát</a:t>
            </a:r>
            <a:r>
              <a:rPr lang="vi-VN" smtClean="0">
                <a:latin typeface="+mn-lt"/>
                <a:sym typeface="Wingdings" panose="05000000000000000000" pitchFamily="2" charset="2"/>
              </a:rPr>
              <a:t> của chủ sở hữu</a:t>
            </a:r>
            <a:endParaRPr lang="vi-VN" smtClean="0">
              <a:latin typeface="+mn-lt"/>
            </a:endParaRPr>
          </a:p>
          <a:p>
            <a:pPr lvl="1" algn="just">
              <a:buFont typeface="Wingdings" panose="05000000000000000000" pitchFamily="2" charset="2"/>
              <a:buChar char="§"/>
            </a:pPr>
            <a:r>
              <a:rPr lang="en-US">
                <a:latin typeface="Arial" panose="020B0604020202020204" pitchFamily="34" charset="0"/>
                <a:cs typeface="Arial" panose="020B0604020202020204" pitchFamily="34" charset="0"/>
              </a:rPr>
              <a:t>Sử dụng cho: home LAN, office LAN và enterprise LAN</a:t>
            </a:r>
          </a:p>
          <a:p>
            <a:pPr lvl="1" algn="just">
              <a:buFont typeface="Wingdings" panose="05000000000000000000" pitchFamily="2" charset="2"/>
              <a:buChar char="§"/>
            </a:pPr>
            <a:r>
              <a:rPr lang="en-US">
                <a:latin typeface="Arial" panose="020B0604020202020204" pitchFamily="34" charset="0"/>
                <a:cs typeface="Arial" panose="020B0604020202020204" pitchFamily="34" charset="0"/>
              </a:rPr>
              <a:t>Sử dụng dải IP dành riêng: 10.0.0.0/8, 172.16.0.0/12 và 192.168.0.0/16</a:t>
            </a:r>
          </a:p>
          <a:p>
            <a:pPr lvl="1" algn="just">
              <a:buFont typeface="Wingdings" panose="05000000000000000000" pitchFamily="2" charset="2"/>
              <a:buChar char="§"/>
            </a:pPr>
            <a:r>
              <a:rPr lang="vi-VN">
                <a:latin typeface="+mn-lt"/>
              </a:rPr>
              <a:t>Lưu lượng của mạng </a:t>
            </a:r>
            <a:r>
              <a:rPr lang="vi-VN" smtClean="0">
                <a:latin typeface="+mn-lt"/>
              </a:rPr>
              <a:t>riêng được </a:t>
            </a:r>
            <a:r>
              <a:rPr lang="vi-VN" smtClean="0">
                <a:solidFill>
                  <a:srgbClr val="FF0000"/>
                </a:solidFill>
                <a:latin typeface="+mn-lt"/>
              </a:rPr>
              <a:t>cô lập </a:t>
            </a:r>
            <a:r>
              <a:rPr lang="vi-VN">
                <a:latin typeface="+mn-lt"/>
              </a:rPr>
              <a:t>không thể đi qua mạng </a:t>
            </a:r>
            <a:r>
              <a:rPr lang="vi-VN" smtClean="0">
                <a:latin typeface="+mn-lt"/>
              </a:rPr>
              <a:t>chung (nếu không có sự chuyển đổi địa chỉ)</a:t>
            </a:r>
            <a:endParaRPr lang="en-US">
              <a:latin typeface="+mn-lt"/>
            </a:endParaRPr>
          </a:p>
        </p:txBody>
      </p:sp>
    </p:spTree>
    <p:extLst>
      <p:ext uri="{BB962C8B-B14F-4D97-AF65-F5344CB8AC3E}">
        <p14:creationId xmlns:p14="http://schemas.microsoft.com/office/powerpoint/2010/main" val="14026089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vi-VN"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60</a:t>
            </a:fld>
            <a:endParaRPr lang="ru-RU" dirty="0"/>
          </a:p>
        </p:txBody>
      </p:sp>
      <p:sp>
        <p:nvSpPr>
          <p:cNvPr id="3" name="Content Placeholder 2"/>
          <p:cNvSpPr>
            <a:spLocks noGrp="1"/>
          </p:cNvSpPr>
          <p:nvPr>
            <p:ph sz="quarter" idx="13"/>
          </p:nvPr>
        </p:nvSpPr>
        <p:spPr/>
        <p:txBody>
          <a:bodyPr>
            <a:normAutofit/>
          </a:bodyPr>
          <a:lstStyle/>
          <a:p>
            <a:pPr algn="just">
              <a:buFont typeface="Wingdings" panose="05000000000000000000" pitchFamily="2" charset="2"/>
              <a:buChar char="q"/>
            </a:pPr>
            <a:r>
              <a:rPr lang="en-US" b="1" dirty="0" err="1" smtClean="0">
                <a:solidFill>
                  <a:srgbClr val="0033CC"/>
                </a:solidFill>
                <a:latin typeface="Arial" pitchFamily="34" charset="0"/>
                <a:cs typeface="Arial" pitchFamily="34" charset="0"/>
              </a:rPr>
              <a:t>Chế</a:t>
            </a:r>
            <a:r>
              <a:rPr lang="en-US" b="1" dirty="0" smtClean="0">
                <a:solidFill>
                  <a:srgbClr val="0033CC"/>
                </a:solidFill>
                <a:latin typeface="Arial" pitchFamily="34" charset="0"/>
                <a:cs typeface="Arial" pitchFamily="34" charset="0"/>
              </a:rPr>
              <a:t> </a:t>
            </a:r>
            <a:r>
              <a:rPr lang="en-US" b="1" dirty="0" err="1">
                <a:solidFill>
                  <a:srgbClr val="0033CC"/>
                </a:solidFill>
                <a:latin typeface="Arial" pitchFamily="34" charset="0"/>
                <a:cs typeface="Arial" pitchFamily="34" charset="0"/>
              </a:rPr>
              <a:t>độ</a:t>
            </a:r>
            <a:r>
              <a:rPr lang="en-US" b="1" dirty="0">
                <a:solidFill>
                  <a:srgbClr val="0033CC"/>
                </a:solidFill>
                <a:latin typeface="Arial" pitchFamily="34" charset="0"/>
                <a:cs typeface="Arial" pitchFamily="34" charset="0"/>
              </a:rPr>
              <a:t> Tunnel:</a:t>
            </a:r>
          </a:p>
          <a:p>
            <a:pPr lvl="1" algn="just">
              <a:buFont typeface="Wingdings" panose="05000000000000000000" pitchFamily="2" charset="2"/>
              <a:buChar char="§"/>
            </a:pP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tin IP </a:t>
            </a:r>
            <a:r>
              <a:rPr lang="en-US" dirty="0" err="1">
                <a:latin typeface="Arial" pitchFamily="34" charset="0"/>
                <a:cs typeface="Arial" pitchFamily="34" charset="0"/>
              </a:rPr>
              <a:t>khác</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thiết</a:t>
            </a:r>
            <a:r>
              <a:rPr lang="en-US" dirty="0">
                <a:latin typeface="Arial" pitchFamily="34" charset="0"/>
                <a:cs typeface="Arial" pitchFamily="34" charset="0"/>
              </a:rPr>
              <a:t> </a:t>
            </a:r>
            <a:r>
              <a:rPr lang="en-US" dirty="0" err="1">
                <a:latin typeface="Arial" pitchFamily="34" charset="0"/>
                <a:cs typeface="Arial" pitchFamily="34" charset="0"/>
              </a:rPr>
              <a:t>lập</a:t>
            </a:r>
            <a:r>
              <a:rPr lang="en-US" dirty="0">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tin IP </a:t>
            </a:r>
            <a:r>
              <a:rPr lang="en-US" dirty="0" err="1" smtClean="0">
                <a:latin typeface="Arial" pitchFamily="34" charset="0"/>
                <a:cs typeface="Arial" pitchFamily="34" charset="0"/>
              </a:rPr>
              <a:t>cũ</a:t>
            </a:r>
            <a:endParaRPr lang="en-US" dirty="0" smtClean="0">
              <a:latin typeface="Arial" pitchFamily="34" charset="0"/>
              <a:cs typeface="Arial" pitchFamily="34" charset="0"/>
            </a:endParaRPr>
          </a:p>
          <a:p>
            <a:pPr lvl="1" algn="just">
              <a:buFont typeface="Wingdings" panose="05000000000000000000" pitchFamily="2" charset="2"/>
              <a:buChar char="§"/>
            </a:pP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IP Header </a:t>
            </a:r>
            <a:r>
              <a:rPr lang="en-US" dirty="0" err="1">
                <a:latin typeface="Arial" pitchFamily="34" charset="0"/>
                <a:cs typeface="Arial" pitchFamily="34" charset="0"/>
              </a:rPr>
              <a:t>mới</a:t>
            </a:r>
            <a:r>
              <a:rPr lang="en-US" dirty="0">
                <a:latin typeface="Arial" pitchFamily="34" charset="0"/>
                <a:cs typeface="Arial" pitchFamily="34" charset="0"/>
              </a:rPr>
              <a:t>: </a:t>
            </a:r>
            <a:r>
              <a:rPr lang="en-US" dirty="0" err="1">
                <a:latin typeface="Arial" pitchFamily="34" charset="0"/>
                <a:cs typeface="Arial" pitchFamily="34" charset="0"/>
              </a:rPr>
              <a:t>liệt</a:t>
            </a:r>
            <a:r>
              <a:rPr lang="en-US" dirty="0">
                <a:latin typeface="Arial" pitchFamily="34" charset="0"/>
                <a:cs typeface="Arial" pitchFamily="34" charset="0"/>
              </a:rPr>
              <a:t> </a:t>
            </a:r>
            <a:r>
              <a:rPr lang="en-US" dirty="0" err="1">
                <a:latin typeface="Arial" pitchFamily="34" charset="0"/>
                <a:cs typeface="Arial" pitchFamily="34" charset="0"/>
              </a:rPr>
              <a:t>kê</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đầu</a:t>
            </a:r>
            <a:r>
              <a:rPr lang="en-US" dirty="0">
                <a:latin typeface="Arial" pitchFamily="34" charset="0"/>
                <a:cs typeface="Arial" pitchFamily="34" charset="0"/>
              </a:rPr>
              <a:t> </a:t>
            </a:r>
            <a:r>
              <a:rPr lang="en-US" dirty="0" err="1">
                <a:latin typeface="Arial" pitchFamily="34" charset="0"/>
                <a:cs typeface="Arial" pitchFamily="34" charset="0"/>
              </a:rPr>
              <a:t>cuối</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AH Tunnel (</a:t>
            </a:r>
            <a:r>
              <a:rPr lang="en-US" dirty="0" err="1">
                <a:latin typeface="Arial" pitchFamily="34" charset="0"/>
                <a:cs typeface="Arial" pitchFamily="34" charset="0"/>
              </a:rPr>
              <a:t>như</a:t>
            </a:r>
            <a:r>
              <a:rPr lang="en-US" dirty="0">
                <a:latin typeface="Arial" pitchFamily="34" charset="0"/>
                <a:cs typeface="Arial" pitchFamily="34" charset="0"/>
              </a:rPr>
              <a:t> </a:t>
            </a:r>
            <a:r>
              <a:rPr lang="en-US" dirty="0" err="1">
                <a:latin typeface="Arial" pitchFamily="34" charset="0"/>
                <a:cs typeface="Arial" pitchFamily="34" charset="0"/>
              </a:rPr>
              <a:t>hai</a:t>
            </a:r>
            <a:r>
              <a:rPr lang="en-US" dirty="0">
                <a:latin typeface="Arial" pitchFamily="34" charset="0"/>
                <a:cs typeface="Arial" pitchFamily="34" charset="0"/>
              </a:rPr>
              <a:t> </a:t>
            </a:r>
            <a:r>
              <a:rPr lang="en-US" dirty="0" err="1">
                <a:latin typeface="Arial" pitchFamily="34" charset="0"/>
                <a:cs typeface="Arial" pitchFamily="34" charset="0"/>
              </a:rPr>
              <a:t>IPSec</a:t>
            </a:r>
            <a:r>
              <a:rPr lang="en-US" dirty="0">
                <a:latin typeface="Arial" pitchFamily="34" charset="0"/>
                <a:cs typeface="Arial" pitchFamily="34" charset="0"/>
              </a:rPr>
              <a:t> </a:t>
            </a:r>
            <a:r>
              <a:rPr lang="en-US" dirty="0" smtClean="0">
                <a:latin typeface="Arial" pitchFamily="34" charset="0"/>
                <a:cs typeface="Arial" pitchFamily="34" charset="0"/>
              </a:rPr>
              <a:t>gateway)</a:t>
            </a:r>
          </a:p>
          <a:p>
            <a:pPr lvl="1" algn="just">
              <a:buFont typeface="Wingdings" panose="05000000000000000000" pitchFamily="2" charset="2"/>
              <a:buChar char="§"/>
            </a:pPr>
            <a:r>
              <a:rPr lang="en-US" dirty="0" err="1" smtClean="0">
                <a:latin typeface="Arial" pitchFamily="34" charset="0"/>
                <a:cs typeface="Arial" pitchFamily="34" charset="0"/>
              </a:rPr>
              <a:t>Tiêu</a:t>
            </a:r>
            <a:r>
              <a:rPr lang="en-US" dirty="0" smtClean="0">
                <a:latin typeface="Arial" pitchFamily="34" charset="0"/>
                <a:cs typeface="Arial" pitchFamily="34" charset="0"/>
              </a:rPr>
              <a:t> </a:t>
            </a:r>
            <a:r>
              <a:rPr lang="en-US" dirty="0" err="1">
                <a:latin typeface="Arial" pitchFamily="34" charset="0"/>
                <a:cs typeface="Arial" pitchFamily="34" charset="0"/>
              </a:rPr>
              <a:t>đề</a:t>
            </a:r>
            <a:r>
              <a:rPr lang="en-US" dirty="0">
                <a:latin typeface="Arial" pitchFamily="34" charset="0"/>
                <a:cs typeface="Arial" pitchFamily="34" charset="0"/>
              </a:rPr>
              <a:t> IP </a:t>
            </a:r>
            <a:r>
              <a:rPr lang="en-US" dirty="0" err="1">
                <a:latin typeface="Arial" pitchFamily="34" charset="0"/>
                <a:cs typeface="Arial" pitchFamily="34" charset="0"/>
              </a:rPr>
              <a:t>cũ</a:t>
            </a:r>
            <a:r>
              <a:rPr lang="en-US" dirty="0">
                <a:latin typeface="Arial" pitchFamily="34" charset="0"/>
                <a:cs typeface="Arial" pitchFamily="34" charset="0"/>
              </a:rPr>
              <a:t> (</a:t>
            </a:r>
            <a:r>
              <a:rPr lang="en-US" dirty="0" err="1">
                <a:latin typeface="Arial" pitchFamily="34" charset="0"/>
                <a:cs typeface="Arial" pitchFamily="34" charset="0"/>
              </a:rPr>
              <a:t>bên</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chứa</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nguồn</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đích</a:t>
            </a:r>
            <a:r>
              <a:rPr lang="en-US" dirty="0">
                <a:latin typeface="Arial" pitchFamily="34" charset="0"/>
                <a:cs typeface="Arial" pitchFamily="34" charset="0"/>
              </a:rPr>
              <a:t>, </a:t>
            </a:r>
            <a:r>
              <a:rPr lang="en-US" dirty="0" err="1">
                <a:latin typeface="Arial" pitchFamily="34" charset="0"/>
                <a:cs typeface="Arial" pitchFamily="34" charset="0"/>
              </a:rPr>
              <a:t>Tiêu</a:t>
            </a:r>
            <a:r>
              <a:rPr lang="en-US" dirty="0">
                <a:latin typeface="Arial" pitchFamily="34" charset="0"/>
                <a:cs typeface="Arial" pitchFamily="34" charset="0"/>
              </a:rPr>
              <a:t> </a:t>
            </a:r>
            <a:r>
              <a:rPr lang="en-US" dirty="0" err="1">
                <a:latin typeface="Arial" pitchFamily="34" charset="0"/>
                <a:cs typeface="Arial" pitchFamily="34" charset="0"/>
              </a:rPr>
              <a:t>đề</a:t>
            </a:r>
            <a:r>
              <a:rPr lang="en-US" dirty="0">
                <a:latin typeface="Arial" pitchFamily="34" charset="0"/>
                <a:cs typeface="Arial" pitchFamily="34" charset="0"/>
              </a:rPr>
              <a:t> IP </a:t>
            </a:r>
            <a:r>
              <a:rPr lang="en-US" dirty="0" err="1">
                <a:latin typeface="Arial" pitchFamily="34" charset="0"/>
                <a:cs typeface="Arial" pitchFamily="34" charset="0"/>
              </a:rPr>
              <a:t>mới</a:t>
            </a:r>
            <a:r>
              <a:rPr lang="en-US" dirty="0">
                <a:latin typeface="Arial" pitchFamily="34" charset="0"/>
                <a:cs typeface="Arial" pitchFamily="34" charset="0"/>
              </a:rPr>
              <a:t> (</a:t>
            </a:r>
            <a:r>
              <a:rPr lang="en-US" dirty="0" err="1">
                <a:latin typeface="Arial" pitchFamily="34" charset="0"/>
                <a:cs typeface="Arial" pitchFamily="34" charset="0"/>
              </a:rPr>
              <a:t>bên</a:t>
            </a:r>
            <a:r>
              <a:rPr lang="en-US" dirty="0">
                <a:latin typeface="Arial" pitchFamily="34" charset="0"/>
                <a:cs typeface="Arial" pitchFamily="34" charset="0"/>
              </a:rPr>
              <a:t> </a:t>
            </a:r>
            <a:r>
              <a:rPr lang="en-US" dirty="0" err="1">
                <a:latin typeface="Arial" pitchFamily="34" charset="0"/>
                <a:cs typeface="Arial" pitchFamily="34" charset="0"/>
              </a:rPr>
              <a:t>ngoài</a:t>
            </a:r>
            <a:r>
              <a:rPr lang="en-US" dirty="0">
                <a:latin typeface="Arial" pitchFamily="34" charset="0"/>
                <a:cs typeface="Arial" pitchFamily="34" charset="0"/>
              </a:rPr>
              <a:t>) </a:t>
            </a:r>
            <a:r>
              <a:rPr lang="en-US" dirty="0" err="1">
                <a:latin typeface="Arial" pitchFamily="34" charset="0"/>
                <a:cs typeface="Arial" pitchFamily="34" charset="0"/>
              </a:rPr>
              <a:t>mang</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tuyến</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Internet</a:t>
            </a:r>
          </a:p>
        </p:txBody>
      </p:sp>
    </p:spTree>
    <p:extLst>
      <p:ext uri="{BB962C8B-B14F-4D97-AF65-F5344CB8AC3E}">
        <p14:creationId xmlns:p14="http://schemas.microsoft.com/office/powerpoint/2010/main" val="34955053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lvl="1" indent="-342900">
              <a:lnSpc>
                <a:spcPct val="114000"/>
              </a:lnSpc>
              <a:spcBef>
                <a:spcPts val="600"/>
              </a:spcBef>
              <a:spcAft>
                <a:spcPts val="600"/>
              </a:spcAft>
              <a:buFont typeface="Arial" pitchFamily="34" charset="0"/>
              <a:buChar char="•"/>
            </a:pPr>
            <a:r>
              <a:rPr lang="en-US" b="1" dirty="0" err="1">
                <a:solidFill>
                  <a:srgbClr val="0033CC"/>
                </a:solidFill>
                <a:latin typeface="Arial" pitchFamily="34" charset="0"/>
              </a:rPr>
              <a:t>Chế</a:t>
            </a:r>
            <a:r>
              <a:rPr lang="en-US" b="1" dirty="0">
                <a:solidFill>
                  <a:srgbClr val="0033CC"/>
                </a:solidFill>
                <a:latin typeface="Arial" pitchFamily="34" charset="0"/>
              </a:rPr>
              <a:t> </a:t>
            </a:r>
            <a:r>
              <a:rPr lang="en-US" b="1" dirty="0" err="1">
                <a:solidFill>
                  <a:srgbClr val="0033CC"/>
                </a:solidFill>
                <a:latin typeface="Arial" pitchFamily="34" charset="0"/>
              </a:rPr>
              <a:t>độ</a:t>
            </a:r>
            <a:r>
              <a:rPr lang="en-US" b="1" dirty="0">
                <a:solidFill>
                  <a:srgbClr val="0033CC"/>
                </a:solidFill>
                <a:latin typeface="Arial" pitchFamily="34" charset="0"/>
              </a:rPr>
              <a:t> Tunnel:</a:t>
            </a:r>
          </a:p>
          <a:p>
            <a:endParaRPr lang="en-US" dirty="0"/>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61</a:t>
            </a:fld>
            <a:endParaRPr lang="ru-RU" dirty="0"/>
          </a:p>
        </p:txBody>
      </p:sp>
      <p:sp>
        <p:nvSpPr>
          <p:cNvPr id="5" name="Text Box 11"/>
          <p:cNvSpPr txBox="1">
            <a:spLocks noChangeArrowheads="1"/>
          </p:cNvSpPr>
          <p:nvPr/>
        </p:nvSpPr>
        <p:spPr bwMode="auto">
          <a:xfrm>
            <a:off x="228600" y="2286000"/>
            <a:ext cx="1600200" cy="838200"/>
          </a:xfrm>
          <a:prstGeom prst="rect">
            <a:avLst/>
          </a:prstGeom>
          <a:solidFill>
            <a:schemeClr val="accent3">
              <a:lumMod val="60000"/>
              <a:lumOff val="40000"/>
            </a:schemeClr>
          </a:solidFill>
          <a:ln>
            <a:noFill/>
          </a:ln>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800" dirty="0" err="1">
                <a:latin typeface="Times New Roman" pitchFamily="18" charset="0"/>
              </a:rPr>
              <a:t>Gói</a:t>
            </a:r>
            <a:r>
              <a:rPr lang="en-US" sz="2800" dirty="0">
                <a:latin typeface="Times New Roman" pitchFamily="18" charset="0"/>
              </a:rPr>
              <a:t> tin IP ban </a:t>
            </a:r>
            <a:r>
              <a:rPr lang="en-US" sz="2800" dirty="0" err="1">
                <a:latin typeface="Times New Roman" pitchFamily="18" charset="0"/>
              </a:rPr>
              <a:t>đầu</a:t>
            </a:r>
            <a:endParaRPr lang="en-US" sz="2800" dirty="0">
              <a:latin typeface="Times New Roman" pitchFamily="18" charset="0"/>
            </a:endParaRPr>
          </a:p>
        </p:txBody>
      </p:sp>
      <p:sp>
        <p:nvSpPr>
          <p:cNvPr id="6" name="Text Box 12"/>
          <p:cNvSpPr txBox="1">
            <a:spLocks noChangeArrowheads="1"/>
          </p:cNvSpPr>
          <p:nvPr/>
        </p:nvSpPr>
        <p:spPr bwMode="auto">
          <a:xfrm>
            <a:off x="2405063" y="5665788"/>
            <a:ext cx="5272881" cy="506412"/>
          </a:xfrm>
          <a:prstGeom prst="rect">
            <a:avLst/>
          </a:prstGeom>
          <a:solidFill>
            <a:schemeClr val="accent3">
              <a:lumMod val="60000"/>
              <a:lumOff val="40000"/>
            </a:schemeClr>
          </a:solidFill>
          <a:ln>
            <a:noFill/>
          </a:ln>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800" dirty="0" err="1">
                <a:latin typeface="Times New Roman" pitchFamily="18" charset="0"/>
              </a:rPr>
              <a:t>Gói</a:t>
            </a:r>
            <a:r>
              <a:rPr lang="en-US" sz="2800" dirty="0">
                <a:latin typeface="Times New Roman" pitchFamily="18" charset="0"/>
              </a:rPr>
              <a:t> tin AH </a:t>
            </a:r>
            <a:r>
              <a:rPr lang="en-US" sz="2800" dirty="0" err="1">
                <a:latin typeface="Times New Roman" pitchFamily="18" charset="0"/>
              </a:rPr>
              <a:t>trong</a:t>
            </a:r>
            <a:r>
              <a:rPr lang="en-US" sz="2800" dirty="0">
                <a:latin typeface="Times New Roman" pitchFamily="18" charset="0"/>
              </a:rPr>
              <a:t> </a:t>
            </a:r>
            <a:r>
              <a:rPr lang="en-US" sz="2800" dirty="0" err="1">
                <a:latin typeface="Times New Roman" pitchFamily="18" charset="0"/>
              </a:rPr>
              <a:t>chế</a:t>
            </a:r>
            <a:r>
              <a:rPr lang="en-US" sz="2800" dirty="0">
                <a:latin typeface="Times New Roman" pitchFamily="18" charset="0"/>
              </a:rPr>
              <a:t> </a:t>
            </a:r>
            <a:r>
              <a:rPr lang="en-US" sz="2800" dirty="0" err="1">
                <a:latin typeface="Times New Roman" pitchFamily="18" charset="0"/>
              </a:rPr>
              <a:t>độ</a:t>
            </a:r>
            <a:r>
              <a:rPr lang="en-US" sz="2800" dirty="0">
                <a:latin typeface="Times New Roman" pitchFamily="18" charset="0"/>
              </a:rPr>
              <a:t> Tunnel</a:t>
            </a:r>
          </a:p>
        </p:txBody>
      </p:sp>
      <p:grpSp>
        <p:nvGrpSpPr>
          <p:cNvPr id="7" name="Group 15"/>
          <p:cNvGrpSpPr>
            <a:grpSpLocks/>
          </p:cNvGrpSpPr>
          <p:nvPr/>
        </p:nvGrpSpPr>
        <p:grpSpPr bwMode="auto">
          <a:xfrm>
            <a:off x="2057400" y="2362200"/>
            <a:ext cx="6477000" cy="685800"/>
            <a:chOff x="1295975" y="2895600"/>
            <a:chExt cx="6782360" cy="685800"/>
          </a:xfrm>
        </p:grpSpPr>
        <p:sp>
          <p:nvSpPr>
            <p:cNvPr id="8" name="Rectangle 7"/>
            <p:cNvSpPr>
              <a:spLocks noChangeArrowheads="1"/>
            </p:cNvSpPr>
            <p:nvPr/>
          </p:nvSpPr>
          <p:spPr bwMode="auto">
            <a:xfrm>
              <a:off x="1295975" y="2895600"/>
              <a:ext cx="6782360" cy="658773"/>
            </a:xfrm>
            <a:prstGeom prst="rect">
              <a:avLst/>
            </a:prstGeom>
            <a:solidFill>
              <a:srgbClr val="FFFFFF"/>
            </a:solidFill>
            <a:ln w="9525" algn="ctr">
              <a:solidFill>
                <a:srgbClr val="000000"/>
              </a:solidFill>
              <a:miter lim="800000"/>
              <a:headEnd/>
              <a:tailEnd/>
            </a:ln>
          </p:spPr>
          <p:txBody>
            <a:bodyPr/>
            <a:lstStyle/>
            <a:p>
              <a:pPr>
                <a:spcBef>
                  <a:spcPct val="50000"/>
                </a:spcBef>
              </a:pPr>
              <a:r>
                <a:rPr lang="en-US" sz="2800" b="1" dirty="0"/>
                <a:t>IP </a:t>
              </a:r>
              <a:r>
                <a:rPr lang="en-US" sz="2800" b="1" dirty="0" err="1"/>
                <a:t>Hdr</a:t>
              </a:r>
              <a:r>
                <a:rPr lang="en-US" sz="2800" b="1" dirty="0"/>
                <a:t>        TCP| </a:t>
              </a:r>
              <a:r>
                <a:rPr lang="en-US" sz="2800" b="1" dirty="0" err="1"/>
                <a:t>UDP</a:t>
              </a:r>
              <a:r>
                <a:rPr lang="en-US" sz="2800" b="1" dirty="0"/>
                <a:t> Header	         Data</a:t>
              </a:r>
            </a:p>
          </p:txBody>
        </p:sp>
        <p:sp>
          <p:nvSpPr>
            <p:cNvPr id="9" name="Line 8"/>
            <p:cNvSpPr>
              <a:spLocks noChangeShapeType="1"/>
            </p:cNvSpPr>
            <p:nvPr/>
          </p:nvSpPr>
          <p:spPr bwMode="auto">
            <a:xfrm>
              <a:off x="2895777" y="2895600"/>
              <a:ext cx="0" cy="6587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5943600" y="2922627"/>
              <a:ext cx="0" cy="6587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 name="Group 49"/>
          <p:cNvGrpSpPr>
            <a:grpSpLocks/>
          </p:cNvGrpSpPr>
          <p:nvPr/>
        </p:nvGrpSpPr>
        <p:grpSpPr bwMode="auto">
          <a:xfrm>
            <a:off x="152400" y="3048000"/>
            <a:ext cx="8839200" cy="1295400"/>
            <a:chOff x="152400" y="3048000"/>
            <a:chExt cx="8839200" cy="1295402"/>
          </a:xfrm>
        </p:grpSpPr>
        <p:cxnSp>
          <p:nvCxnSpPr>
            <p:cNvPr id="12" name="Straight Connector 11"/>
            <p:cNvCxnSpPr/>
            <p:nvPr/>
          </p:nvCxnSpPr>
          <p:spPr>
            <a:xfrm rot="16200000" flipH="1">
              <a:off x="1952624" y="3200401"/>
              <a:ext cx="1295402" cy="9906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flipV="1">
              <a:off x="152400" y="3048000"/>
              <a:ext cx="1828800" cy="1295402"/>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8115299" y="3467101"/>
              <a:ext cx="1295402" cy="4572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41"/>
          <p:cNvGrpSpPr>
            <a:grpSpLocks/>
          </p:cNvGrpSpPr>
          <p:nvPr/>
        </p:nvGrpSpPr>
        <p:grpSpPr bwMode="auto">
          <a:xfrm>
            <a:off x="152400" y="5013325"/>
            <a:ext cx="8915400" cy="457200"/>
            <a:chOff x="685006" y="5029200"/>
            <a:chExt cx="8306594" cy="400110"/>
          </a:xfrm>
        </p:grpSpPr>
        <p:sp>
          <p:nvSpPr>
            <p:cNvPr id="16" name="TextBox 32"/>
            <p:cNvSpPr txBox="1">
              <a:spLocks noChangeArrowheads="1"/>
            </p:cNvSpPr>
            <p:nvPr/>
          </p:nvSpPr>
          <p:spPr bwMode="auto">
            <a:xfrm>
              <a:off x="2286000" y="5029200"/>
              <a:ext cx="495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dirty="0" err="1">
                  <a:solidFill>
                    <a:srgbClr val="0033CC"/>
                  </a:solidFill>
                </a:rPr>
                <a:t>Bảo</a:t>
              </a:r>
              <a:r>
                <a:rPr lang="en-US" sz="2400" dirty="0">
                  <a:solidFill>
                    <a:srgbClr val="0033CC"/>
                  </a:solidFill>
                </a:rPr>
                <a:t> </a:t>
              </a:r>
              <a:r>
                <a:rPr lang="en-US" sz="2400" dirty="0" err="1">
                  <a:solidFill>
                    <a:srgbClr val="0033CC"/>
                  </a:solidFill>
                </a:rPr>
                <a:t>vệ</a:t>
              </a:r>
              <a:r>
                <a:rPr lang="en-US" sz="2400" dirty="0">
                  <a:solidFill>
                    <a:srgbClr val="0033CC"/>
                  </a:solidFill>
                </a:rPr>
                <a:t> </a:t>
              </a:r>
              <a:r>
                <a:rPr lang="en-US" sz="2400" dirty="0" err="1">
                  <a:solidFill>
                    <a:srgbClr val="0033CC"/>
                  </a:solidFill>
                </a:rPr>
                <a:t>toàn</a:t>
              </a:r>
              <a:r>
                <a:rPr lang="en-US" sz="2400" dirty="0">
                  <a:solidFill>
                    <a:srgbClr val="0033CC"/>
                  </a:solidFill>
                </a:rPr>
                <a:t> </a:t>
              </a:r>
              <a:r>
                <a:rPr lang="en-US" sz="2400" dirty="0" err="1">
                  <a:solidFill>
                    <a:srgbClr val="0033CC"/>
                  </a:solidFill>
                </a:rPr>
                <a:t>vẹn</a:t>
              </a:r>
              <a:r>
                <a:rPr lang="en-US" sz="2400" dirty="0">
                  <a:solidFill>
                    <a:srgbClr val="0033CC"/>
                  </a:solidFill>
                </a:rPr>
                <a:t> – </a:t>
              </a:r>
              <a:r>
                <a:rPr lang="en-US" sz="2400" dirty="0" err="1">
                  <a:solidFill>
                    <a:srgbClr val="0033CC"/>
                  </a:solidFill>
                </a:rPr>
                <a:t>xác</a:t>
              </a:r>
              <a:r>
                <a:rPr lang="en-US" sz="2400" dirty="0">
                  <a:solidFill>
                    <a:srgbClr val="0033CC"/>
                  </a:solidFill>
                </a:rPr>
                <a:t> </a:t>
              </a:r>
              <a:r>
                <a:rPr lang="en-US" sz="2400" dirty="0" err="1">
                  <a:solidFill>
                    <a:srgbClr val="0033CC"/>
                  </a:solidFill>
                </a:rPr>
                <a:t>thực</a:t>
              </a:r>
              <a:endParaRPr lang="en-US" sz="2400" dirty="0">
                <a:solidFill>
                  <a:srgbClr val="0033CC"/>
                </a:solidFill>
              </a:endParaRPr>
            </a:p>
          </p:txBody>
        </p:sp>
        <p:grpSp>
          <p:nvGrpSpPr>
            <p:cNvPr id="17" name="Group 40"/>
            <p:cNvGrpSpPr>
              <a:grpSpLocks/>
            </p:cNvGrpSpPr>
            <p:nvPr/>
          </p:nvGrpSpPr>
          <p:grpSpPr bwMode="auto">
            <a:xfrm>
              <a:off x="685006" y="5105400"/>
              <a:ext cx="8306594" cy="305594"/>
              <a:chOff x="685006" y="5105400"/>
              <a:chExt cx="8306594" cy="305594"/>
            </a:xfrm>
          </p:grpSpPr>
          <p:cxnSp>
            <p:nvCxnSpPr>
              <p:cNvPr id="18" name="Straight Connector 17"/>
              <p:cNvCxnSpPr/>
              <p:nvPr/>
            </p:nvCxnSpPr>
            <p:spPr>
              <a:xfrm rot="5400000">
                <a:off x="533621" y="5256995"/>
                <a:ext cx="304250" cy="1480"/>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8838736" y="5256995"/>
                <a:ext cx="304250" cy="1479"/>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401706" y="5258430"/>
                <a:ext cx="2589894" cy="1389"/>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686486" y="5258430"/>
                <a:ext cx="2514460" cy="1389"/>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2" name="Group 38"/>
          <p:cNvGrpSpPr>
            <a:grpSpLocks/>
          </p:cNvGrpSpPr>
          <p:nvPr/>
        </p:nvGrpSpPr>
        <p:grpSpPr bwMode="auto">
          <a:xfrm>
            <a:off x="152400" y="4281488"/>
            <a:ext cx="8915400" cy="658812"/>
            <a:chOff x="152400" y="4343400"/>
            <a:chExt cx="8915400" cy="658773"/>
          </a:xfrm>
        </p:grpSpPr>
        <p:grpSp>
          <p:nvGrpSpPr>
            <p:cNvPr id="23" name="Group 36"/>
            <p:cNvGrpSpPr>
              <a:grpSpLocks/>
            </p:cNvGrpSpPr>
            <p:nvPr/>
          </p:nvGrpSpPr>
          <p:grpSpPr bwMode="auto">
            <a:xfrm>
              <a:off x="152400" y="4343400"/>
              <a:ext cx="8915400" cy="658773"/>
              <a:chOff x="76200" y="4343400"/>
              <a:chExt cx="8991600" cy="658773"/>
            </a:xfrm>
          </p:grpSpPr>
          <p:sp>
            <p:nvSpPr>
              <p:cNvPr id="25" name="Rectangle 7"/>
              <p:cNvSpPr>
                <a:spLocks noChangeArrowheads="1"/>
              </p:cNvSpPr>
              <p:nvPr/>
            </p:nvSpPr>
            <p:spPr bwMode="auto">
              <a:xfrm>
                <a:off x="76200" y="4343400"/>
                <a:ext cx="8991600" cy="658773"/>
              </a:xfrm>
              <a:prstGeom prst="rect">
                <a:avLst/>
              </a:prstGeom>
              <a:solidFill>
                <a:srgbClr val="FFFFFF"/>
              </a:solidFill>
              <a:ln w="9525" algn="ctr">
                <a:solidFill>
                  <a:srgbClr val="000000"/>
                </a:solidFill>
                <a:miter lim="800000"/>
                <a:headEnd/>
                <a:tailEnd/>
              </a:ln>
            </p:spPr>
            <p:txBody>
              <a:bodyPr/>
              <a:lstStyle/>
              <a:p>
                <a:pPr>
                  <a:spcBef>
                    <a:spcPct val="50000"/>
                  </a:spcBef>
                </a:pPr>
                <a:r>
                  <a:rPr lang="en-US" sz="2400" b="1" dirty="0">
                    <a:solidFill>
                      <a:srgbClr val="0033CC"/>
                    </a:solidFill>
                  </a:rPr>
                  <a:t>New IP </a:t>
                </a:r>
                <a:r>
                  <a:rPr lang="en-US" sz="2400" b="1" dirty="0" err="1">
                    <a:solidFill>
                      <a:srgbClr val="0033CC"/>
                    </a:solidFill>
                  </a:rPr>
                  <a:t>Hdr</a:t>
                </a:r>
                <a:r>
                  <a:rPr lang="en-US" sz="2400" b="1" dirty="0">
                    <a:solidFill>
                      <a:srgbClr val="0033CC"/>
                    </a:solidFill>
                  </a:rPr>
                  <a:t>   </a:t>
                </a:r>
                <a:r>
                  <a:rPr lang="en-US" sz="2800" b="1" dirty="0">
                    <a:solidFill>
                      <a:srgbClr val="0033CC"/>
                    </a:solidFill>
                  </a:rPr>
                  <a:t>                  </a:t>
                </a:r>
                <a:r>
                  <a:rPr lang="en-US" sz="2800" b="1" dirty="0"/>
                  <a:t>IP </a:t>
                </a:r>
                <a:r>
                  <a:rPr lang="en-US" sz="2800" b="1" dirty="0" err="1"/>
                  <a:t>Hdr</a:t>
                </a:r>
                <a:r>
                  <a:rPr lang="en-US" sz="2800" b="1" dirty="0"/>
                  <a:t>    TCP| </a:t>
                </a:r>
                <a:r>
                  <a:rPr lang="en-US" sz="2800" b="1" dirty="0" err="1"/>
                  <a:t>UDP</a:t>
                </a:r>
                <a:r>
                  <a:rPr lang="en-US" sz="2800" b="1" dirty="0"/>
                  <a:t> Header      Data</a:t>
                </a:r>
              </a:p>
            </p:txBody>
          </p:sp>
          <p:sp>
            <p:nvSpPr>
              <p:cNvPr id="26" name="Line 8"/>
              <p:cNvSpPr>
                <a:spLocks noChangeShapeType="1"/>
              </p:cNvSpPr>
              <p:nvPr/>
            </p:nvSpPr>
            <p:spPr bwMode="auto">
              <a:xfrm>
                <a:off x="7620000" y="4343400"/>
                <a:ext cx="0" cy="6587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8"/>
              <p:cNvSpPr>
                <a:spLocks noChangeShapeType="1"/>
              </p:cNvSpPr>
              <p:nvPr/>
            </p:nvSpPr>
            <p:spPr bwMode="auto">
              <a:xfrm>
                <a:off x="4648200" y="4343400"/>
                <a:ext cx="0" cy="6587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 name="Rectangle 10"/>
            <p:cNvSpPr>
              <a:spLocks noChangeArrowheads="1"/>
            </p:cNvSpPr>
            <p:nvPr/>
          </p:nvSpPr>
          <p:spPr bwMode="auto">
            <a:xfrm>
              <a:off x="1810656" y="4372428"/>
              <a:ext cx="1280886" cy="609600"/>
            </a:xfrm>
            <a:prstGeom prst="rect">
              <a:avLst/>
            </a:prstGeom>
            <a:solidFill>
              <a:schemeClr val="accent2"/>
            </a:solidFill>
            <a:ln w="38100" algn="ctr">
              <a:solidFill>
                <a:srgbClr val="FF3300"/>
              </a:solidFill>
              <a:miter lim="800000"/>
              <a:headEnd/>
              <a:tailEnd/>
            </a:ln>
          </p:spPr>
          <p:txBody>
            <a:bodyPr/>
            <a:lstStyle/>
            <a:p>
              <a:pPr>
                <a:spcBef>
                  <a:spcPct val="50000"/>
                </a:spcBef>
              </a:pPr>
              <a:r>
                <a:rPr lang="en-US" sz="2400" b="1"/>
                <a:t>AH Hdr</a:t>
              </a:r>
              <a:endParaRPr lang="en-US" sz="3200" b="1"/>
            </a:p>
          </p:txBody>
        </p:sp>
      </p:grpSp>
    </p:spTree>
    <p:extLst>
      <p:ext uri="{BB962C8B-B14F-4D97-AF65-F5344CB8AC3E}">
        <p14:creationId xmlns:p14="http://schemas.microsoft.com/office/powerpoint/2010/main" val="24817176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strips(downLeft)">
                                      <p:cBhvr>
                                        <p:cTn id="15" dur="500"/>
                                        <p:tgtEl>
                                          <p:spTgt spid="22"/>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Left)">
                                      <p:cBhvr>
                                        <p:cTn id="18" dur="500"/>
                                        <p:tgtEl>
                                          <p:spTgt spid="6"/>
                                        </p:tgtEl>
                                      </p:cBhvr>
                                    </p:animEffect>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nSpc>
                <a:spcPct val="100000"/>
              </a:lnSpc>
              <a:spcBef>
                <a:spcPts val="0"/>
              </a:spcBef>
              <a:spcAft>
                <a:spcPts val="0"/>
              </a:spcAft>
            </a:pPr>
            <a:r>
              <a:rPr lang="en-US" b="1" dirty="0" err="1" smtClean="0">
                <a:solidFill>
                  <a:srgbClr val="0000FF"/>
                </a:solidFill>
                <a:latin typeface="Arial" pitchFamily="34" charset="0"/>
              </a:rPr>
              <a:t>Khuôn</a:t>
            </a:r>
            <a:r>
              <a:rPr lang="en-US" b="1" dirty="0" smtClean="0">
                <a:solidFill>
                  <a:srgbClr val="0000FF"/>
                </a:solidFill>
                <a:latin typeface="Arial" pitchFamily="34" charset="0"/>
              </a:rPr>
              <a:t> </a:t>
            </a:r>
            <a:r>
              <a:rPr lang="en-US" b="1" dirty="0" err="1">
                <a:solidFill>
                  <a:srgbClr val="0000FF"/>
                </a:solidFill>
                <a:latin typeface="Arial" pitchFamily="34" charset="0"/>
              </a:rPr>
              <a:t>dạng</a:t>
            </a:r>
            <a:r>
              <a:rPr lang="en-US" b="1" dirty="0">
                <a:solidFill>
                  <a:srgbClr val="0000FF"/>
                </a:solidFill>
                <a:latin typeface="Arial" pitchFamily="34" charset="0"/>
              </a:rPr>
              <a:t> </a:t>
            </a:r>
            <a:r>
              <a:rPr lang="en-US" b="1" dirty="0" err="1">
                <a:solidFill>
                  <a:srgbClr val="0000FF"/>
                </a:solidFill>
                <a:latin typeface="Arial" pitchFamily="34" charset="0"/>
              </a:rPr>
              <a:t>gói</a:t>
            </a:r>
            <a:r>
              <a:rPr lang="en-US" b="1" dirty="0">
                <a:solidFill>
                  <a:srgbClr val="0000FF"/>
                </a:solidFill>
                <a:latin typeface="Arial" pitchFamily="34" charset="0"/>
              </a:rPr>
              <a:t> </a:t>
            </a:r>
            <a:r>
              <a:rPr lang="en-US" b="1" dirty="0" smtClean="0">
                <a:solidFill>
                  <a:srgbClr val="0000FF"/>
                </a:solidFill>
                <a:latin typeface="Arial" pitchFamily="34" charset="0"/>
              </a:rPr>
              <a:t>tin:</a:t>
            </a:r>
          </a:p>
          <a:p>
            <a:pPr lvl="1">
              <a:spcBef>
                <a:spcPts val="0"/>
              </a:spcBef>
            </a:pPr>
            <a:r>
              <a:rPr lang="en-US" dirty="0" err="1" smtClean="0">
                <a:latin typeface="Arial" pitchFamily="34" charset="0"/>
              </a:rPr>
              <a:t>Các</a:t>
            </a:r>
            <a:r>
              <a:rPr lang="en-US" dirty="0" smtClean="0">
                <a:latin typeface="Arial" pitchFamily="34" charset="0"/>
              </a:rPr>
              <a:t> </a:t>
            </a:r>
            <a:r>
              <a:rPr lang="en-US" dirty="0" err="1">
                <a:latin typeface="Arial" pitchFamily="34" charset="0"/>
              </a:rPr>
              <a:t>trường</a:t>
            </a:r>
            <a:r>
              <a:rPr lang="en-US" dirty="0">
                <a:latin typeface="Arial" pitchFamily="34" charset="0"/>
              </a:rPr>
              <a:t> </a:t>
            </a:r>
            <a:r>
              <a:rPr lang="en-US" dirty="0" err="1">
                <a:latin typeface="Arial" pitchFamily="34" charset="0"/>
              </a:rPr>
              <a:t>trong</a:t>
            </a:r>
            <a:r>
              <a:rPr lang="en-US" dirty="0">
                <a:latin typeface="Arial" pitchFamily="34" charset="0"/>
              </a:rPr>
              <a:t> AH Header </a:t>
            </a:r>
            <a:r>
              <a:rPr lang="en-US" dirty="0" err="1">
                <a:latin typeface="Arial" pitchFamily="34" charset="0"/>
              </a:rPr>
              <a:t>đều</a:t>
            </a:r>
            <a:r>
              <a:rPr lang="en-US" dirty="0">
                <a:latin typeface="Arial" pitchFamily="34" charset="0"/>
              </a:rPr>
              <a:t> </a:t>
            </a:r>
            <a:r>
              <a:rPr lang="en-US" dirty="0" err="1">
                <a:latin typeface="Arial" pitchFamily="34" charset="0"/>
              </a:rPr>
              <a:t>là</a:t>
            </a:r>
            <a:r>
              <a:rPr lang="en-US" dirty="0">
                <a:latin typeface="Arial" pitchFamily="34" charset="0"/>
              </a:rPr>
              <a:t> </a:t>
            </a:r>
            <a:r>
              <a:rPr lang="en-US" dirty="0" err="1">
                <a:latin typeface="Arial" pitchFamily="34" charset="0"/>
              </a:rPr>
              <a:t>bắt</a:t>
            </a:r>
            <a:r>
              <a:rPr lang="en-US" dirty="0">
                <a:latin typeface="Arial" pitchFamily="34" charset="0"/>
              </a:rPr>
              <a:t> </a:t>
            </a:r>
            <a:r>
              <a:rPr lang="en-US" dirty="0" err="1">
                <a:latin typeface="Arial" pitchFamily="34" charset="0"/>
              </a:rPr>
              <a:t>buộc</a:t>
            </a:r>
            <a:endParaRPr lang="en-US" dirty="0">
              <a:latin typeface="Arial" pitchFamily="34" charset="0"/>
            </a:endParaRPr>
          </a:p>
          <a:p>
            <a:endParaRPr lang="en-US" dirty="0"/>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62</a:t>
            </a:fld>
            <a:endParaRPr lang="ru-RU" dirty="0"/>
          </a:p>
        </p:txBody>
      </p:sp>
      <p:grpSp>
        <p:nvGrpSpPr>
          <p:cNvPr id="5" name="Group 6"/>
          <p:cNvGrpSpPr>
            <a:grpSpLocks/>
          </p:cNvGrpSpPr>
          <p:nvPr/>
        </p:nvGrpSpPr>
        <p:grpSpPr bwMode="auto">
          <a:xfrm>
            <a:off x="533400" y="2362200"/>
            <a:ext cx="8153400" cy="4114800"/>
            <a:chOff x="3875" y="2249"/>
            <a:chExt cx="5760" cy="3240"/>
          </a:xfrm>
        </p:grpSpPr>
        <p:sp>
          <p:nvSpPr>
            <p:cNvPr id="6" name="Rectangle 7"/>
            <p:cNvSpPr>
              <a:spLocks noChangeArrowheads="1"/>
            </p:cNvSpPr>
            <p:nvPr/>
          </p:nvSpPr>
          <p:spPr bwMode="auto">
            <a:xfrm>
              <a:off x="4235" y="4805"/>
              <a:ext cx="4968" cy="684"/>
            </a:xfrm>
            <a:prstGeom prst="rect">
              <a:avLst/>
            </a:prstGeom>
            <a:solidFill>
              <a:srgbClr val="FFFFFF"/>
            </a:solidFill>
            <a:ln w="9525" algn="ctr">
              <a:solidFill>
                <a:srgbClr val="000000"/>
              </a:solidFill>
              <a:miter lim="800000"/>
              <a:headEnd/>
              <a:tailEnd/>
            </a:ln>
          </p:spPr>
          <p:txBody>
            <a:bodyPr lIns="0" tIns="0" rIns="0" bIns="0"/>
            <a:lstStyle/>
            <a:p>
              <a:pPr algn="ctr">
                <a:spcBef>
                  <a:spcPts val="300"/>
                </a:spcBef>
              </a:pPr>
              <a:r>
                <a:rPr lang="en-US" sz="2800" dirty="0"/>
                <a:t>Authentication Data (</a:t>
              </a:r>
              <a:r>
                <a:rPr lang="en-US" sz="2800" dirty="0" err="1"/>
                <a:t>ICV</a:t>
              </a:r>
              <a:r>
                <a:rPr lang="en-US" sz="2800" dirty="0"/>
                <a:t> -</a:t>
              </a:r>
            </a:p>
            <a:p>
              <a:pPr algn="ctr">
                <a:spcBef>
                  <a:spcPts val="300"/>
                </a:spcBef>
              </a:pPr>
              <a:r>
                <a:rPr lang="en-US" sz="2800" dirty="0"/>
                <a:t>Integrity Check Value)</a:t>
              </a:r>
              <a:endParaRPr lang="en-US" sz="2400" dirty="0"/>
            </a:p>
          </p:txBody>
        </p:sp>
        <p:sp>
          <p:nvSpPr>
            <p:cNvPr id="7" name="Rectangle 8"/>
            <p:cNvSpPr>
              <a:spLocks noChangeArrowheads="1"/>
            </p:cNvSpPr>
            <p:nvPr/>
          </p:nvSpPr>
          <p:spPr bwMode="auto">
            <a:xfrm>
              <a:off x="4235" y="3242"/>
              <a:ext cx="1778"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Next Header</a:t>
              </a:r>
            </a:p>
          </p:txBody>
        </p:sp>
        <p:sp>
          <p:nvSpPr>
            <p:cNvPr id="8" name="Rectangle 9"/>
            <p:cNvSpPr>
              <a:spLocks noChangeArrowheads="1"/>
            </p:cNvSpPr>
            <p:nvPr/>
          </p:nvSpPr>
          <p:spPr bwMode="auto">
            <a:xfrm>
              <a:off x="5840" y="3239"/>
              <a:ext cx="1707"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dirty="0" err="1"/>
                <a:t>PayloadLength</a:t>
              </a:r>
              <a:endParaRPr lang="en-US" sz="2800" b="1" dirty="0"/>
            </a:p>
          </p:txBody>
        </p:sp>
        <p:sp>
          <p:nvSpPr>
            <p:cNvPr id="9" name="Rectangle 10"/>
            <p:cNvSpPr>
              <a:spLocks noChangeArrowheads="1"/>
            </p:cNvSpPr>
            <p:nvPr/>
          </p:nvSpPr>
          <p:spPr bwMode="auto">
            <a:xfrm>
              <a:off x="7547" y="3239"/>
              <a:ext cx="1656"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Reserved</a:t>
              </a:r>
            </a:p>
          </p:txBody>
        </p:sp>
        <p:sp>
          <p:nvSpPr>
            <p:cNvPr id="10" name="Rectangle 11"/>
            <p:cNvSpPr>
              <a:spLocks noChangeArrowheads="1"/>
            </p:cNvSpPr>
            <p:nvPr/>
          </p:nvSpPr>
          <p:spPr bwMode="auto">
            <a:xfrm>
              <a:off x="4235" y="3832"/>
              <a:ext cx="4968" cy="491"/>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Security Parameter Index(SPI)</a:t>
              </a:r>
            </a:p>
          </p:txBody>
        </p:sp>
        <p:sp>
          <p:nvSpPr>
            <p:cNvPr id="11" name="Rectangle 12"/>
            <p:cNvSpPr>
              <a:spLocks noChangeArrowheads="1"/>
            </p:cNvSpPr>
            <p:nvPr/>
          </p:nvSpPr>
          <p:spPr bwMode="auto">
            <a:xfrm>
              <a:off x="4235" y="4323"/>
              <a:ext cx="4968" cy="482"/>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Sequence Number</a:t>
              </a:r>
            </a:p>
            <a:p>
              <a:pPr algn="ctr">
                <a:spcBef>
                  <a:spcPct val="50000"/>
                </a:spcBef>
              </a:pPr>
              <a:endParaRPr lang="en-US" sz="2800" b="1"/>
            </a:p>
          </p:txBody>
        </p:sp>
        <p:sp>
          <p:nvSpPr>
            <p:cNvPr id="12" name="Rectangle 13"/>
            <p:cNvSpPr>
              <a:spLocks noChangeArrowheads="1"/>
            </p:cNvSpPr>
            <p:nvPr/>
          </p:nvSpPr>
          <p:spPr bwMode="auto">
            <a:xfrm>
              <a:off x="3875" y="2267"/>
              <a:ext cx="5760" cy="486"/>
            </a:xfrm>
            <a:prstGeom prst="rect">
              <a:avLst/>
            </a:prstGeom>
            <a:solidFill>
              <a:srgbClr val="FFFFFF"/>
            </a:solidFill>
            <a:ln w="9525">
              <a:solidFill>
                <a:srgbClr val="000000"/>
              </a:solidFill>
              <a:miter lim="800000"/>
              <a:headEnd/>
              <a:tailEnd/>
            </a:ln>
          </p:spPr>
          <p:txBody>
            <a:bodyPr/>
            <a:lstStyle/>
            <a:p>
              <a:pPr algn="ctr">
                <a:spcBef>
                  <a:spcPct val="50000"/>
                </a:spcBef>
              </a:pPr>
              <a:r>
                <a:rPr lang="en-US" sz="2800" b="1"/>
                <a:t>IP Header            </a:t>
              </a:r>
              <a:r>
                <a:rPr lang="en-US" sz="2000" b="1"/>
                <a:t>	         	                       </a:t>
              </a:r>
              <a:r>
                <a:rPr lang="en-US" sz="2400" b="1"/>
                <a:t> Payload</a:t>
              </a:r>
              <a:endParaRPr lang="en-US" sz="3200" b="1"/>
            </a:p>
          </p:txBody>
        </p:sp>
        <p:sp>
          <p:nvSpPr>
            <p:cNvPr id="13" name="Rectangle 14"/>
            <p:cNvSpPr>
              <a:spLocks noChangeArrowheads="1"/>
            </p:cNvSpPr>
            <p:nvPr/>
          </p:nvSpPr>
          <p:spPr bwMode="auto">
            <a:xfrm>
              <a:off x="5654" y="2249"/>
              <a:ext cx="1951" cy="518"/>
            </a:xfrm>
            <a:prstGeom prst="rect">
              <a:avLst/>
            </a:prstGeom>
            <a:solidFill>
              <a:srgbClr val="C0C0C0">
                <a:alpha val="94901"/>
              </a:srgbClr>
            </a:solidFill>
            <a:ln w="9525">
              <a:solidFill>
                <a:srgbClr val="000000"/>
              </a:solidFill>
              <a:miter lim="800000"/>
              <a:headEnd/>
              <a:tailEnd/>
            </a:ln>
          </p:spPr>
          <p:txBody>
            <a:bodyPr/>
            <a:lstStyle/>
            <a:p>
              <a:pPr algn="ctr">
                <a:spcBef>
                  <a:spcPct val="50000"/>
                </a:spcBef>
              </a:pPr>
              <a:r>
                <a:rPr lang="en-US" sz="2800" b="1"/>
                <a:t>AH Header</a:t>
              </a:r>
              <a:endParaRPr lang="en-US" sz="3600" b="1"/>
            </a:p>
          </p:txBody>
        </p:sp>
        <p:sp>
          <p:nvSpPr>
            <p:cNvPr id="14" name="Line 15"/>
            <p:cNvSpPr>
              <a:spLocks noChangeShapeType="1"/>
            </p:cNvSpPr>
            <p:nvPr/>
          </p:nvSpPr>
          <p:spPr bwMode="auto">
            <a:xfrm flipV="1">
              <a:off x="5387" y="2767"/>
              <a:ext cx="864"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 name="Line 16"/>
            <p:cNvSpPr>
              <a:spLocks noChangeShapeType="1"/>
            </p:cNvSpPr>
            <p:nvPr/>
          </p:nvSpPr>
          <p:spPr bwMode="auto">
            <a:xfrm>
              <a:off x="7043" y="2767"/>
              <a:ext cx="884" cy="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Tree>
    <p:extLst>
      <p:ext uri="{BB962C8B-B14F-4D97-AF65-F5344CB8AC3E}">
        <p14:creationId xmlns:p14="http://schemas.microsoft.com/office/powerpoint/2010/main" val="25481588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grpSp>
        <p:nvGrpSpPr>
          <p:cNvPr id="5" name="Group 6"/>
          <p:cNvGrpSpPr>
            <a:grpSpLocks/>
          </p:cNvGrpSpPr>
          <p:nvPr/>
        </p:nvGrpSpPr>
        <p:grpSpPr bwMode="auto">
          <a:xfrm>
            <a:off x="1724025" y="1752600"/>
            <a:ext cx="7391400" cy="3276600"/>
            <a:chOff x="3875" y="2249"/>
            <a:chExt cx="5760" cy="3240"/>
          </a:xfrm>
        </p:grpSpPr>
        <p:sp>
          <p:nvSpPr>
            <p:cNvPr id="6" name="Rectangle 7"/>
            <p:cNvSpPr>
              <a:spLocks noChangeArrowheads="1"/>
            </p:cNvSpPr>
            <p:nvPr/>
          </p:nvSpPr>
          <p:spPr bwMode="auto">
            <a:xfrm>
              <a:off x="4235" y="4805"/>
              <a:ext cx="4968" cy="684"/>
            </a:xfrm>
            <a:prstGeom prst="rect">
              <a:avLst/>
            </a:prstGeom>
            <a:solidFill>
              <a:srgbClr val="FFFFFF"/>
            </a:solidFill>
            <a:ln w="9525" algn="ctr">
              <a:solidFill>
                <a:srgbClr val="000000"/>
              </a:solidFill>
              <a:miter lim="800000"/>
              <a:headEnd/>
              <a:tailEnd/>
            </a:ln>
          </p:spPr>
          <p:txBody>
            <a:bodyPr lIns="0" tIns="0" rIns="0" bIns="0"/>
            <a:lstStyle/>
            <a:p>
              <a:pPr algn="ctr">
                <a:spcBef>
                  <a:spcPts val="300"/>
                </a:spcBef>
              </a:pPr>
              <a:r>
                <a:rPr lang="en-US" sz="2400"/>
                <a:t>Authentication Data</a:t>
              </a:r>
            </a:p>
            <a:p>
              <a:pPr algn="ctr">
                <a:spcBef>
                  <a:spcPts val="300"/>
                </a:spcBef>
              </a:pPr>
              <a:r>
                <a:rPr lang="en-US" sz="2400"/>
                <a:t>(Integrity Check Value)</a:t>
              </a:r>
              <a:endParaRPr lang="en-US" sz="2000"/>
            </a:p>
          </p:txBody>
        </p:sp>
        <p:sp>
          <p:nvSpPr>
            <p:cNvPr id="7" name="Rectangle 8"/>
            <p:cNvSpPr>
              <a:spLocks noChangeArrowheads="1"/>
            </p:cNvSpPr>
            <p:nvPr/>
          </p:nvSpPr>
          <p:spPr bwMode="auto">
            <a:xfrm>
              <a:off x="4235" y="3242"/>
              <a:ext cx="1778"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400" b="1"/>
                <a:t>Next Header</a:t>
              </a:r>
            </a:p>
          </p:txBody>
        </p:sp>
        <p:sp>
          <p:nvSpPr>
            <p:cNvPr id="8" name="Rectangle 9"/>
            <p:cNvSpPr>
              <a:spLocks noChangeArrowheads="1"/>
            </p:cNvSpPr>
            <p:nvPr/>
          </p:nvSpPr>
          <p:spPr bwMode="auto">
            <a:xfrm>
              <a:off x="5840" y="3239"/>
              <a:ext cx="1707"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400" b="1"/>
                <a:t>PayloadLength</a:t>
              </a:r>
            </a:p>
          </p:txBody>
        </p:sp>
        <p:sp>
          <p:nvSpPr>
            <p:cNvPr id="9" name="Rectangle 10"/>
            <p:cNvSpPr>
              <a:spLocks noChangeArrowheads="1"/>
            </p:cNvSpPr>
            <p:nvPr/>
          </p:nvSpPr>
          <p:spPr bwMode="auto">
            <a:xfrm>
              <a:off x="7547" y="3239"/>
              <a:ext cx="1656"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400" b="1"/>
                <a:t>Reserved</a:t>
              </a:r>
            </a:p>
          </p:txBody>
        </p:sp>
        <p:sp>
          <p:nvSpPr>
            <p:cNvPr id="10" name="Rectangle 11"/>
            <p:cNvSpPr>
              <a:spLocks noChangeArrowheads="1"/>
            </p:cNvSpPr>
            <p:nvPr/>
          </p:nvSpPr>
          <p:spPr bwMode="auto">
            <a:xfrm>
              <a:off x="4235" y="3832"/>
              <a:ext cx="4968" cy="491"/>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400" b="1"/>
                <a:t>Security Parameter Index(SPI)</a:t>
              </a:r>
            </a:p>
          </p:txBody>
        </p:sp>
        <p:sp>
          <p:nvSpPr>
            <p:cNvPr id="11" name="Rectangle 12"/>
            <p:cNvSpPr>
              <a:spLocks noChangeArrowheads="1"/>
            </p:cNvSpPr>
            <p:nvPr/>
          </p:nvSpPr>
          <p:spPr bwMode="auto">
            <a:xfrm>
              <a:off x="4235" y="4323"/>
              <a:ext cx="4968" cy="482"/>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400" b="1"/>
                <a:t>Sequence Number</a:t>
              </a:r>
            </a:p>
            <a:p>
              <a:pPr algn="ctr">
                <a:spcBef>
                  <a:spcPct val="50000"/>
                </a:spcBef>
              </a:pPr>
              <a:endParaRPr lang="en-US" sz="2400" b="1"/>
            </a:p>
          </p:txBody>
        </p:sp>
        <p:sp>
          <p:nvSpPr>
            <p:cNvPr id="12" name="Rectangle 13"/>
            <p:cNvSpPr>
              <a:spLocks noChangeArrowheads="1"/>
            </p:cNvSpPr>
            <p:nvPr/>
          </p:nvSpPr>
          <p:spPr bwMode="auto">
            <a:xfrm>
              <a:off x="3875" y="2267"/>
              <a:ext cx="5760" cy="486"/>
            </a:xfrm>
            <a:prstGeom prst="rect">
              <a:avLst/>
            </a:prstGeom>
            <a:solidFill>
              <a:srgbClr val="FFFFFF"/>
            </a:solidFill>
            <a:ln w="9525">
              <a:solidFill>
                <a:srgbClr val="000000"/>
              </a:solidFill>
              <a:miter lim="800000"/>
              <a:headEnd/>
              <a:tailEnd/>
            </a:ln>
          </p:spPr>
          <p:txBody>
            <a:bodyPr/>
            <a:lstStyle/>
            <a:p>
              <a:pPr algn="ctr">
                <a:spcBef>
                  <a:spcPct val="50000"/>
                </a:spcBef>
              </a:pPr>
              <a:r>
                <a:rPr lang="en-US" sz="2400" b="1"/>
                <a:t>IP Header            </a:t>
              </a:r>
              <a:r>
                <a:rPr lang="en-US" b="1"/>
                <a:t>	         	                       </a:t>
              </a:r>
              <a:r>
                <a:rPr lang="en-US" sz="2000" b="1"/>
                <a:t> Payload</a:t>
              </a:r>
              <a:endParaRPr lang="en-US" sz="2800" b="1"/>
            </a:p>
          </p:txBody>
        </p:sp>
        <p:sp>
          <p:nvSpPr>
            <p:cNvPr id="13" name="Rectangle 14"/>
            <p:cNvSpPr>
              <a:spLocks noChangeArrowheads="1"/>
            </p:cNvSpPr>
            <p:nvPr/>
          </p:nvSpPr>
          <p:spPr bwMode="auto">
            <a:xfrm>
              <a:off x="5654" y="2249"/>
              <a:ext cx="1951" cy="518"/>
            </a:xfrm>
            <a:prstGeom prst="rect">
              <a:avLst/>
            </a:prstGeom>
            <a:solidFill>
              <a:srgbClr val="C0C0C0">
                <a:alpha val="94901"/>
              </a:srgbClr>
            </a:solidFill>
            <a:ln w="9525">
              <a:solidFill>
                <a:srgbClr val="000000"/>
              </a:solidFill>
              <a:miter lim="800000"/>
              <a:headEnd/>
              <a:tailEnd/>
            </a:ln>
          </p:spPr>
          <p:txBody>
            <a:bodyPr/>
            <a:lstStyle/>
            <a:p>
              <a:pPr algn="ctr">
                <a:spcBef>
                  <a:spcPct val="50000"/>
                </a:spcBef>
              </a:pPr>
              <a:r>
                <a:rPr lang="en-US" sz="2400" b="1"/>
                <a:t>AH Header</a:t>
              </a:r>
              <a:endParaRPr lang="en-US" sz="3200" b="1"/>
            </a:p>
          </p:txBody>
        </p:sp>
        <p:sp>
          <p:nvSpPr>
            <p:cNvPr id="14" name="Line 15"/>
            <p:cNvSpPr>
              <a:spLocks noChangeShapeType="1"/>
            </p:cNvSpPr>
            <p:nvPr/>
          </p:nvSpPr>
          <p:spPr bwMode="auto">
            <a:xfrm flipV="1">
              <a:off x="5387" y="2767"/>
              <a:ext cx="864"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6"/>
            <p:cNvSpPr>
              <a:spLocks noChangeShapeType="1"/>
            </p:cNvSpPr>
            <p:nvPr/>
          </p:nvSpPr>
          <p:spPr bwMode="auto">
            <a:xfrm>
              <a:off x="7043" y="2767"/>
              <a:ext cx="884" cy="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 name="TextBox 15"/>
          <p:cNvSpPr txBox="1">
            <a:spLocks noChangeArrowheads="1"/>
          </p:cNvSpPr>
          <p:nvPr/>
        </p:nvSpPr>
        <p:spPr bwMode="auto">
          <a:xfrm>
            <a:off x="0" y="1371600"/>
            <a:ext cx="2438400" cy="1569660"/>
          </a:xfrm>
          <a:prstGeom prst="rect">
            <a:avLst/>
          </a:prstGeom>
          <a:solidFill>
            <a:schemeClr val="accent5">
              <a:lumMod val="40000"/>
              <a:lumOff val="60000"/>
            </a:schemeClr>
          </a:solidFill>
          <a:ln w="38100">
            <a:solidFill>
              <a:schemeClr val="accent1"/>
            </a:solidFill>
            <a:miter lim="800000"/>
            <a:headEnd/>
            <a:tailEnd/>
          </a:ln>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u="sng" dirty="0">
                <a:solidFill>
                  <a:srgbClr val="FF0000"/>
                </a:solidFill>
              </a:rPr>
              <a:t>Next Header</a:t>
            </a:r>
            <a:r>
              <a:rPr lang="en-US" sz="2400" b="1" u="sng" dirty="0"/>
              <a:t>:</a:t>
            </a:r>
          </a:p>
          <a:p>
            <a:pPr eaLnBrk="1" hangingPunct="1">
              <a:buFontTx/>
              <a:buChar char="-"/>
            </a:pPr>
            <a:r>
              <a:rPr lang="en-US" sz="2400" dirty="0" err="1"/>
              <a:t>Dài</a:t>
            </a:r>
            <a:r>
              <a:rPr lang="en-US" sz="2400" dirty="0"/>
              <a:t> 8 bit</a:t>
            </a:r>
          </a:p>
          <a:p>
            <a:pPr eaLnBrk="1" hangingPunct="1">
              <a:buFontTx/>
              <a:buChar char="-"/>
            </a:pPr>
            <a:r>
              <a:rPr lang="en-US" sz="2400" dirty="0" err="1"/>
              <a:t>Chứa</a:t>
            </a:r>
            <a:r>
              <a:rPr lang="en-US" sz="2400" dirty="0"/>
              <a:t> </a:t>
            </a:r>
            <a:r>
              <a:rPr lang="en-US" sz="2400" dirty="0" err="1"/>
              <a:t>chỉ</a:t>
            </a:r>
            <a:r>
              <a:rPr lang="en-US" sz="2400" dirty="0"/>
              <a:t> </a:t>
            </a:r>
            <a:r>
              <a:rPr lang="en-US" sz="2400" dirty="0" err="1"/>
              <a:t>số</a:t>
            </a:r>
            <a:r>
              <a:rPr lang="en-US" sz="2400" dirty="0"/>
              <a:t> </a:t>
            </a:r>
            <a:r>
              <a:rPr lang="en-US" sz="2400" dirty="0" err="1"/>
              <a:t>giao</a:t>
            </a:r>
            <a:r>
              <a:rPr lang="en-US" sz="2400" dirty="0"/>
              <a:t> </a:t>
            </a:r>
            <a:r>
              <a:rPr lang="en-US" sz="2400" dirty="0" err="1"/>
              <a:t>thức</a:t>
            </a:r>
            <a:r>
              <a:rPr lang="en-US" sz="2400" dirty="0"/>
              <a:t> IP</a:t>
            </a:r>
          </a:p>
        </p:txBody>
      </p:sp>
      <p:grpSp>
        <p:nvGrpSpPr>
          <p:cNvPr id="17" name="Group 26"/>
          <p:cNvGrpSpPr>
            <a:grpSpLocks/>
          </p:cNvGrpSpPr>
          <p:nvPr/>
        </p:nvGrpSpPr>
        <p:grpSpPr bwMode="auto">
          <a:xfrm>
            <a:off x="2208213" y="2741613"/>
            <a:ext cx="2058987" cy="611187"/>
            <a:chOff x="2209006" y="2743200"/>
            <a:chExt cx="2058194" cy="610394"/>
          </a:xfrm>
        </p:grpSpPr>
        <p:cxnSp>
          <p:nvCxnSpPr>
            <p:cNvPr id="18" name="Straight Connector 17"/>
            <p:cNvCxnSpPr/>
            <p:nvPr/>
          </p:nvCxnSpPr>
          <p:spPr>
            <a:xfrm rot="5400000">
              <a:off x="1905395" y="3048396"/>
              <a:ext cx="608809" cy="1586"/>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10592" y="2743200"/>
              <a:ext cx="2056608" cy="1585"/>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962003" y="3046811"/>
              <a:ext cx="608809" cy="1586"/>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210592" y="3332984"/>
              <a:ext cx="2056608" cy="1585"/>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a:off x="762000" y="2895600"/>
            <a:ext cx="1447800" cy="3810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a:spLocks noChangeArrowheads="1"/>
          </p:cNvSpPr>
          <p:nvPr/>
        </p:nvSpPr>
        <p:spPr bwMode="auto">
          <a:xfrm>
            <a:off x="0" y="4195763"/>
            <a:ext cx="2133600" cy="2677656"/>
          </a:xfrm>
          <a:prstGeom prst="rect">
            <a:avLst/>
          </a:prstGeom>
          <a:solidFill>
            <a:schemeClr val="accent5">
              <a:lumMod val="40000"/>
              <a:lumOff val="60000"/>
            </a:schemeClr>
          </a:solidFill>
          <a:ln w="38100">
            <a:solidFill>
              <a:srgbClr val="FF0000"/>
            </a:solidFill>
            <a:miter lim="800000"/>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u="sng" dirty="0" err="1">
                <a:solidFill>
                  <a:srgbClr val="FF0000"/>
                </a:solidFill>
              </a:rPr>
              <a:t>Trong</a:t>
            </a:r>
            <a:r>
              <a:rPr lang="en-US" sz="2400" b="1" u="sng" dirty="0">
                <a:solidFill>
                  <a:srgbClr val="FF0000"/>
                </a:solidFill>
              </a:rPr>
              <a:t> Tunnel Mode: </a:t>
            </a:r>
            <a:r>
              <a:rPr lang="en-US" sz="2400" dirty="0"/>
              <a:t>Payload </a:t>
            </a:r>
            <a:r>
              <a:rPr lang="en-US" sz="2400" dirty="0" err="1"/>
              <a:t>là</a:t>
            </a:r>
            <a:r>
              <a:rPr lang="en-US" sz="2400" dirty="0"/>
              <a:t> </a:t>
            </a:r>
            <a:r>
              <a:rPr lang="en-US" sz="2400" dirty="0" err="1"/>
              <a:t>gói</a:t>
            </a:r>
            <a:r>
              <a:rPr lang="en-US" sz="2400" dirty="0"/>
              <a:t> tin IP </a:t>
            </a:r>
            <a:r>
              <a:rPr lang="en-US" sz="2400" dirty="0" err="1"/>
              <a:t>nên</a:t>
            </a:r>
            <a:r>
              <a:rPr lang="en-US" sz="2400" dirty="0"/>
              <a:t> </a:t>
            </a:r>
            <a:r>
              <a:rPr lang="en-US" sz="2400" dirty="0" err="1"/>
              <a:t>giá</a:t>
            </a:r>
            <a:r>
              <a:rPr lang="en-US" sz="2400" dirty="0"/>
              <a:t> </a:t>
            </a:r>
            <a:r>
              <a:rPr lang="en-US" sz="2400" dirty="0" err="1"/>
              <a:t>trị</a:t>
            </a:r>
            <a:r>
              <a:rPr lang="en-US" sz="2400" dirty="0"/>
              <a:t> Next Header </a:t>
            </a:r>
            <a:r>
              <a:rPr lang="en-US" sz="2400" dirty="0" err="1"/>
              <a:t>được</a:t>
            </a:r>
            <a:r>
              <a:rPr lang="en-US" sz="2400" dirty="0"/>
              <a:t> </a:t>
            </a:r>
            <a:r>
              <a:rPr lang="en-US" sz="2400" dirty="0" err="1"/>
              <a:t>cài</a:t>
            </a:r>
            <a:r>
              <a:rPr lang="en-US" sz="2400" dirty="0"/>
              <a:t> </a:t>
            </a:r>
            <a:r>
              <a:rPr lang="en-US" sz="2400" dirty="0" err="1"/>
              <a:t>đặt</a:t>
            </a:r>
            <a:r>
              <a:rPr lang="en-US" sz="2400" dirty="0"/>
              <a:t> </a:t>
            </a:r>
            <a:r>
              <a:rPr lang="en-US" sz="2400" dirty="0" err="1"/>
              <a:t>là</a:t>
            </a:r>
            <a:r>
              <a:rPr lang="en-US" sz="2400" dirty="0"/>
              <a:t> </a:t>
            </a:r>
            <a:r>
              <a:rPr lang="en-US" sz="2400" b="1" dirty="0"/>
              <a:t>4</a:t>
            </a:r>
          </a:p>
        </p:txBody>
      </p:sp>
      <p:sp>
        <p:nvSpPr>
          <p:cNvPr id="24" name="TextBox 23"/>
          <p:cNvSpPr txBox="1">
            <a:spLocks noChangeArrowheads="1"/>
          </p:cNvSpPr>
          <p:nvPr/>
        </p:nvSpPr>
        <p:spPr bwMode="auto">
          <a:xfrm>
            <a:off x="2667000" y="4614863"/>
            <a:ext cx="6096000" cy="1938992"/>
          </a:xfrm>
          <a:prstGeom prst="rect">
            <a:avLst/>
          </a:prstGeom>
          <a:solidFill>
            <a:schemeClr val="accent5">
              <a:lumMod val="40000"/>
              <a:lumOff val="60000"/>
            </a:schemeClr>
          </a:solidFill>
          <a:ln w="38100">
            <a:solidFill>
              <a:srgbClr val="FF000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u="sng" dirty="0" err="1">
                <a:solidFill>
                  <a:srgbClr val="FF0000"/>
                </a:solidFill>
              </a:rPr>
              <a:t>Trong</a:t>
            </a:r>
            <a:r>
              <a:rPr lang="en-US" sz="2400" b="1" u="sng" dirty="0">
                <a:solidFill>
                  <a:srgbClr val="FF0000"/>
                </a:solidFill>
              </a:rPr>
              <a:t> Transport Mode:</a:t>
            </a:r>
          </a:p>
          <a:p>
            <a:pPr eaLnBrk="1" hangingPunct="1">
              <a:buFontTx/>
              <a:buChar char="-"/>
            </a:pPr>
            <a:r>
              <a:rPr lang="en-US" sz="2400" dirty="0"/>
              <a:t> Payload </a:t>
            </a:r>
            <a:r>
              <a:rPr lang="en-US" sz="2400" dirty="0" err="1"/>
              <a:t>luôn</a:t>
            </a:r>
            <a:r>
              <a:rPr lang="en-US" sz="2400" dirty="0"/>
              <a:t> </a:t>
            </a:r>
            <a:r>
              <a:rPr lang="en-US" sz="2400" dirty="0" err="1"/>
              <a:t>là</a:t>
            </a:r>
            <a:r>
              <a:rPr lang="en-US" sz="2400" dirty="0"/>
              <a:t> </a:t>
            </a:r>
            <a:r>
              <a:rPr lang="en-US" sz="2400" dirty="0" err="1"/>
              <a:t>giao</a:t>
            </a:r>
            <a:r>
              <a:rPr lang="en-US" sz="2400" dirty="0"/>
              <a:t> </a:t>
            </a:r>
            <a:r>
              <a:rPr lang="en-US" sz="2400" dirty="0" err="1"/>
              <a:t>thức</a:t>
            </a:r>
            <a:r>
              <a:rPr lang="en-US" sz="2400" dirty="0"/>
              <a:t> </a:t>
            </a:r>
            <a:r>
              <a:rPr lang="en-US" sz="2400" dirty="0" err="1"/>
              <a:t>tầng</a:t>
            </a:r>
            <a:r>
              <a:rPr lang="en-US" sz="2400" dirty="0"/>
              <a:t> Transport.</a:t>
            </a:r>
          </a:p>
          <a:p>
            <a:pPr eaLnBrk="1" hangingPunct="1"/>
            <a:r>
              <a:rPr lang="en-US" sz="2400" dirty="0"/>
              <a:t>+ </a:t>
            </a:r>
            <a:r>
              <a:rPr lang="en-US" sz="2400" dirty="0" err="1"/>
              <a:t>Nếu</a:t>
            </a:r>
            <a:r>
              <a:rPr lang="en-US" sz="2400" dirty="0"/>
              <a:t> </a:t>
            </a:r>
            <a:r>
              <a:rPr lang="en-US" sz="2400" dirty="0" err="1"/>
              <a:t>giao</a:t>
            </a:r>
            <a:r>
              <a:rPr lang="en-US" sz="2400" dirty="0"/>
              <a:t> </a:t>
            </a:r>
            <a:r>
              <a:rPr lang="en-US" sz="2400" dirty="0" err="1"/>
              <a:t>thức</a:t>
            </a:r>
            <a:r>
              <a:rPr lang="en-US" sz="2400" dirty="0"/>
              <a:t> </a:t>
            </a:r>
            <a:r>
              <a:rPr lang="en-US" sz="2400" dirty="0" err="1"/>
              <a:t>tầng</a:t>
            </a:r>
            <a:r>
              <a:rPr lang="en-US" sz="2400" dirty="0"/>
              <a:t> Transport </a:t>
            </a:r>
            <a:r>
              <a:rPr lang="en-US" sz="2400" dirty="0" err="1"/>
              <a:t>là</a:t>
            </a:r>
            <a:r>
              <a:rPr lang="en-US" sz="2400" dirty="0"/>
              <a:t> TCP, </a:t>
            </a:r>
            <a:r>
              <a:rPr lang="en-US" sz="2400" dirty="0" err="1"/>
              <a:t>thì</a:t>
            </a:r>
            <a:r>
              <a:rPr lang="en-US" sz="2400" dirty="0"/>
              <a:t> Next Header =</a:t>
            </a:r>
            <a:r>
              <a:rPr lang="en-US" sz="2400" b="1" dirty="0"/>
              <a:t>6</a:t>
            </a:r>
          </a:p>
          <a:p>
            <a:pPr eaLnBrk="1" hangingPunct="1"/>
            <a:r>
              <a:rPr lang="en-US" sz="2400" dirty="0"/>
              <a:t>+ </a:t>
            </a:r>
            <a:r>
              <a:rPr lang="en-US" sz="2400" dirty="0" err="1"/>
              <a:t>Nếu</a:t>
            </a:r>
            <a:r>
              <a:rPr lang="en-US" sz="2400" dirty="0"/>
              <a:t> </a:t>
            </a:r>
            <a:r>
              <a:rPr lang="en-US" sz="2400" dirty="0" err="1"/>
              <a:t>là</a:t>
            </a:r>
            <a:r>
              <a:rPr lang="en-US" sz="2400" dirty="0"/>
              <a:t> </a:t>
            </a:r>
            <a:r>
              <a:rPr lang="en-US" sz="2400" dirty="0" err="1"/>
              <a:t>UDP</a:t>
            </a:r>
            <a:r>
              <a:rPr lang="en-US" sz="2400" dirty="0"/>
              <a:t> </a:t>
            </a:r>
            <a:r>
              <a:rPr lang="en-US" sz="2400" dirty="0" err="1"/>
              <a:t>thì</a:t>
            </a:r>
            <a:r>
              <a:rPr lang="en-US" sz="2400" dirty="0"/>
              <a:t> Next Header = </a:t>
            </a:r>
            <a:r>
              <a:rPr lang="en-US" sz="2400" b="1" dirty="0"/>
              <a:t>17</a:t>
            </a:r>
          </a:p>
        </p:txBody>
      </p:sp>
      <p:cxnSp>
        <p:nvCxnSpPr>
          <p:cNvPr id="25" name="Straight Arrow Connector 24"/>
          <p:cNvCxnSpPr/>
          <p:nvPr/>
        </p:nvCxnSpPr>
        <p:spPr>
          <a:xfrm rot="5400000">
            <a:off x="190501" y="3543300"/>
            <a:ext cx="1143000" cy="317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62000" y="2971800"/>
            <a:ext cx="3124200" cy="16002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8733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strips(downLeft)">
                                      <p:cBhvr>
                                        <p:cTn id="13" dur="500"/>
                                        <p:tgtEl>
                                          <p:spTgt spid="16"/>
                                        </p:tgtEl>
                                      </p:cBhvr>
                                    </p:animEffect>
                                  </p:childTnLst>
                                </p:cTn>
                              </p:par>
                              <p:par>
                                <p:cTn id="14" presetID="18" presetClass="entr" presetSubtype="12"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strips(down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xit" presetSubtype="16" fill="hold" nodeType="clickEffect">
                                  <p:stCondLst>
                                    <p:cond delay="0"/>
                                  </p:stCondLst>
                                  <p:childTnLst>
                                    <p:animEffect transition="out" filter="diamond(in)">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ppt_x"/>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ppt_x"/>
                                          </p:val>
                                        </p:tav>
                                        <p:tav tm="100000">
                                          <p:val>
                                            <p:strVal val="#ppt_x"/>
                                          </p:val>
                                        </p:tav>
                                      </p:tavLst>
                                    </p:anim>
                                    <p:anim calcmode="lin" valueType="num">
                                      <p:cBhvr additive="base">
                                        <p:cTn id="31" dur="500" fill="hold"/>
                                        <p:tgtEl>
                                          <p:spTgt spid="25"/>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P spid="2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64</a:t>
            </a:fld>
            <a:endParaRPr lang="ru-RU" dirty="0"/>
          </a:p>
        </p:txBody>
      </p:sp>
      <p:grpSp>
        <p:nvGrpSpPr>
          <p:cNvPr id="5" name="Group 6"/>
          <p:cNvGrpSpPr>
            <a:grpSpLocks/>
          </p:cNvGrpSpPr>
          <p:nvPr/>
        </p:nvGrpSpPr>
        <p:grpSpPr bwMode="auto">
          <a:xfrm>
            <a:off x="1219200" y="1752600"/>
            <a:ext cx="7896225" cy="3733800"/>
            <a:chOff x="3875" y="2249"/>
            <a:chExt cx="5760" cy="3240"/>
          </a:xfrm>
        </p:grpSpPr>
        <p:sp>
          <p:nvSpPr>
            <p:cNvPr id="6" name="Rectangle 7"/>
            <p:cNvSpPr>
              <a:spLocks noChangeArrowheads="1"/>
            </p:cNvSpPr>
            <p:nvPr/>
          </p:nvSpPr>
          <p:spPr bwMode="auto">
            <a:xfrm>
              <a:off x="4235" y="4805"/>
              <a:ext cx="4968" cy="684"/>
            </a:xfrm>
            <a:prstGeom prst="rect">
              <a:avLst/>
            </a:prstGeom>
            <a:solidFill>
              <a:srgbClr val="FFFFFF"/>
            </a:solidFill>
            <a:ln w="9525" algn="ctr">
              <a:solidFill>
                <a:srgbClr val="000000"/>
              </a:solidFill>
              <a:miter lim="800000"/>
              <a:headEnd/>
              <a:tailEnd/>
            </a:ln>
          </p:spPr>
          <p:txBody>
            <a:bodyPr lIns="0" tIns="0" rIns="0" bIns="0"/>
            <a:lstStyle/>
            <a:p>
              <a:pPr algn="ctr">
                <a:spcBef>
                  <a:spcPts val="300"/>
                </a:spcBef>
              </a:pPr>
              <a:r>
                <a:rPr lang="en-US" sz="2800"/>
                <a:t>Authentication Data (ICV –</a:t>
              </a:r>
            </a:p>
            <a:p>
              <a:pPr algn="ctr">
                <a:spcBef>
                  <a:spcPts val="300"/>
                </a:spcBef>
              </a:pPr>
              <a:r>
                <a:rPr lang="en-US" sz="2800"/>
                <a:t>Integrity Check Value)</a:t>
              </a:r>
              <a:endParaRPr lang="en-US" sz="2400"/>
            </a:p>
          </p:txBody>
        </p:sp>
        <p:sp>
          <p:nvSpPr>
            <p:cNvPr id="7" name="Rectangle 8"/>
            <p:cNvSpPr>
              <a:spLocks noChangeArrowheads="1"/>
            </p:cNvSpPr>
            <p:nvPr/>
          </p:nvSpPr>
          <p:spPr bwMode="auto">
            <a:xfrm>
              <a:off x="4235" y="3242"/>
              <a:ext cx="1778"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Next Header</a:t>
              </a:r>
            </a:p>
          </p:txBody>
        </p:sp>
        <p:sp>
          <p:nvSpPr>
            <p:cNvPr id="8" name="Rectangle 9"/>
            <p:cNvSpPr>
              <a:spLocks noChangeArrowheads="1"/>
            </p:cNvSpPr>
            <p:nvPr/>
          </p:nvSpPr>
          <p:spPr bwMode="auto">
            <a:xfrm>
              <a:off x="5840" y="3239"/>
              <a:ext cx="1707"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PayloadLength</a:t>
              </a:r>
            </a:p>
          </p:txBody>
        </p:sp>
        <p:sp>
          <p:nvSpPr>
            <p:cNvPr id="9" name="Rectangle 10"/>
            <p:cNvSpPr>
              <a:spLocks noChangeArrowheads="1"/>
            </p:cNvSpPr>
            <p:nvPr/>
          </p:nvSpPr>
          <p:spPr bwMode="auto">
            <a:xfrm>
              <a:off x="7547" y="3239"/>
              <a:ext cx="1656"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Reserved</a:t>
              </a:r>
            </a:p>
          </p:txBody>
        </p:sp>
        <p:sp>
          <p:nvSpPr>
            <p:cNvPr id="10" name="Rectangle 11"/>
            <p:cNvSpPr>
              <a:spLocks noChangeArrowheads="1"/>
            </p:cNvSpPr>
            <p:nvPr/>
          </p:nvSpPr>
          <p:spPr bwMode="auto">
            <a:xfrm>
              <a:off x="4235" y="3832"/>
              <a:ext cx="4968" cy="491"/>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Security Parameter Index(SPI)</a:t>
              </a:r>
            </a:p>
          </p:txBody>
        </p:sp>
        <p:sp>
          <p:nvSpPr>
            <p:cNvPr id="11" name="Rectangle 12"/>
            <p:cNvSpPr>
              <a:spLocks noChangeArrowheads="1"/>
            </p:cNvSpPr>
            <p:nvPr/>
          </p:nvSpPr>
          <p:spPr bwMode="auto">
            <a:xfrm>
              <a:off x="4235" y="4323"/>
              <a:ext cx="4968" cy="482"/>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Sequence Number</a:t>
              </a:r>
            </a:p>
            <a:p>
              <a:pPr algn="ctr">
                <a:spcBef>
                  <a:spcPct val="50000"/>
                </a:spcBef>
              </a:pPr>
              <a:endParaRPr lang="en-US" sz="2800" b="1"/>
            </a:p>
          </p:txBody>
        </p:sp>
        <p:sp>
          <p:nvSpPr>
            <p:cNvPr id="12" name="Rectangle 13"/>
            <p:cNvSpPr>
              <a:spLocks noChangeArrowheads="1"/>
            </p:cNvSpPr>
            <p:nvPr/>
          </p:nvSpPr>
          <p:spPr bwMode="auto">
            <a:xfrm>
              <a:off x="3875" y="2267"/>
              <a:ext cx="5760" cy="486"/>
            </a:xfrm>
            <a:prstGeom prst="rect">
              <a:avLst/>
            </a:prstGeom>
            <a:solidFill>
              <a:srgbClr val="FFFFFF"/>
            </a:solidFill>
            <a:ln w="9525">
              <a:solidFill>
                <a:srgbClr val="000000"/>
              </a:solidFill>
              <a:miter lim="800000"/>
              <a:headEnd/>
              <a:tailEnd/>
            </a:ln>
          </p:spPr>
          <p:txBody>
            <a:bodyPr/>
            <a:lstStyle/>
            <a:p>
              <a:pPr algn="ctr">
                <a:spcBef>
                  <a:spcPct val="50000"/>
                </a:spcBef>
              </a:pPr>
              <a:r>
                <a:rPr lang="en-US" sz="2800" b="1"/>
                <a:t>IP Header            </a:t>
              </a:r>
              <a:r>
                <a:rPr lang="en-US" sz="2000" b="1"/>
                <a:t>	         	                       </a:t>
              </a:r>
              <a:r>
                <a:rPr lang="en-US" sz="2400" b="1"/>
                <a:t> Payload</a:t>
              </a:r>
              <a:endParaRPr lang="en-US" sz="3200" b="1"/>
            </a:p>
          </p:txBody>
        </p:sp>
        <p:sp>
          <p:nvSpPr>
            <p:cNvPr id="13" name="Rectangle 14"/>
            <p:cNvSpPr>
              <a:spLocks noChangeArrowheads="1"/>
            </p:cNvSpPr>
            <p:nvPr/>
          </p:nvSpPr>
          <p:spPr bwMode="auto">
            <a:xfrm>
              <a:off x="5654" y="2249"/>
              <a:ext cx="1951" cy="518"/>
            </a:xfrm>
            <a:prstGeom prst="rect">
              <a:avLst/>
            </a:prstGeom>
            <a:solidFill>
              <a:srgbClr val="C0C0C0">
                <a:alpha val="94901"/>
              </a:srgbClr>
            </a:solidFill>
            <a:ln w="9525">
              <a:solidFill>
                <a:srgbClr val="000000"/>
              </a:solidFill>
              <a:miter lim="800000"/>
              <a:headEnd/>
              <a:tailEnd/>
            </a:ln>
          </p:spPr>
          <p:txBody>
            <a:bodyPr/>
            <a:lstStyle/>
            <a:p>
              <a:pPr algn="ctr">
                <a:spcBef>
                  <a:spcPct val="50000"/>
                </a:spcBef>
              </a:pPr>
              <a:r>
                <a:rPr lang="en-US" sz="2800" b="1"/>
                <a:t>AH Header</a:t>
              </a:r>
              <a:endParaRPr lang="en-US" sz="3600" b="1"/>
            </a:p>
          </p:txBody>
        </p:sp>
        <p:sp>
          <p:nvSpPr>
            <p:cNvPr id="14" name="Line 15"/>
            <p:cNvSpPr>
              <a:spLocks noChangeShapeType="1"/>
            </p:cNvSpPr>
            <p:nvPr/>
          </p:nvSpPr>
          <p:spPr bwMode="auto">
            <a:xfrm flipV="1">
              <a:off x="5387" y="2767"/>
              <a:ext cx="864"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 name="Line 16"/>
            <p:cNvSpPr>
              <a:spLocks noChangeShapeType="1"/>
            </p:cNvSpPr>
            <p:nvPr/>
          </p:nvSpPr>
          <p:spPr bwMode="auto">
            <a:xfrm>
              <a:off x="7043" y="2767"/>
              <a:ext cx="884" cy="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
        <p:nvSpPr>
          <p:cNvPr id="16" name="TextBox 15"/>
          <p:cNvSpPr txBox="1">
            <a:spLocks noChangeArrowheads="1"/>
          </p:cNvSpPr>
          <p:nvPr/>
        </p:nvSpPr>
        <p:spPr bwMode="auto">
          <a:xfrm>
            <a:off x="152400" y="3324225"/>
            <a:ext cx="1905000" cy="2893100"/>
          </a:xfrm>
          <a:prstGeom prst="rect">
            <a:avLst/>
          </a:prstGeom>
          <a:solidFill>
            <a:schemeClr val="accent5">
              <a:lumMod val="40000"/>
              <a:lumOff val="60000"/>
            </a:schemeClr>
          </a:solidFill>
          <a:ln w="38100">
            <a:solidFill>
              <a:srgbClr val="FF0000"/>
            </a:solidFill>
            <a:miter lim="800000"/>
            <a:headEnd/>
            <a:tailEnd/>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600" b="1" u="sng" dirty="0">
                <a:solidFill>
                  <a:srgbClr val="FF0000"/>
                </a:solidFill>
              </a:rPr>
              <a:t>Payload Length:</a:t>
            </a:r>
          </a:p>
          <a:p>
            <a:pPr eaLnBrk="1" hangingPunct="1">
              <a:buFontTx/>
              <a:buChar char="-"/>
            </a:pPr>
            <a:r>
              <a:rPr lang="en-US" sz="2600" dirty="0" err="1"/>
              <a:t>Chứa</a:t>
            </a:r>
            <a:r>
              <a:rPr lang="en-US" sz="2600" dirty="0"/>
              <a:t> </a:t>
            </a:r>
            <a:r>
              <a:rPr lang="en-US" sz="2600" dirty="0" err="1"/>
              <a:t>chiều</a:t>
            </a:r>
            <a:r>
              <a:rPr lang="en-US" sz="2600" dirty="0"/>
              <a:t> </a:t>
            </a:r>
            <a:r>
              <a:rPr lang="en-US" sz="2600" dirty="0" err="1"/>
              <a:t>dài</a:t>
            </a:r>
            <a:r>
              <a:rPr lang="en-US" sz="2600" dirty="0"/>
              <a:t> </a:t>
            </a:r>
            <a:r>
              <a:rPr lang="en-US" sz="2600" dirty="0" err="1"/>
              <a:t>của</a:t>
            </a:r>
            <a:r>
              <a:rPr lang="en-US" sz="2600" dirty="0"/>
              <a:t> </a:t>
            </a:r>
            <a:r>
              <a:rPr lang="en-US" sz="2600" dirty="0" err="1"/>
              <a:t>thông</a:t>
            </a:r>
            <a:r>
              <a:rPr lang="en-US" sz="2600" dirty="0"/>
              <a:t> </a:t>
            </a:r>
            <a:r>
              <a:rPr lang="en-US" sz="2600" dirty="0" err="1"/>
              <a:t>điệp</a:t>
            </a:r>
            <a:r>
              <a:rPr lang="en-US" sz="2600" dirty="0"/>
              <a:t> </a:t>
            </a:r>
            <a:r>
              <a:rPr lang="en-US" sz="2600" dirty="0" err="1"/>
              <a:t>sau</a:t>
            </a:r>
            <a:r>
              <a:rPr lang="en-US" sz="2600" dirty="0"/>
              <a:t> AH Header.</a:t>
            </a:r>
          </a:p>
        </p:txBody>
      </p:sp>
      <p:grpSp>
        <p:nvGrpSpPr>
          <p:cNvPr id="17" name="Group 26"/>
          <p:cNvGrpSpPr>
            <a:grpSpLocks/>
          </p:cNvGrpSpPr>
          <p:nvPr/>
        </p:nvGrpSpPr>
        <p:grpSpPr bwMode="auto">
          <a:xfrm>
            <a:off x="3962400" y="2895600"/>
            <a:ext cx="2224087" cy="611187"/>
            <a:chOff x="2209006" y="2743200"/>
            <a:chExt cx="2058194" cy="610394"/>
          </a:xfrm>
        </p:grpSpPr>
        <p:cxnSp>
          <p:nvCxnSpPr>
            <p:cNvPr id="18" name="Straight Connector 17"/>
            <p:cNvCxnSpPr/>
            <p:nvPr/>
          </p:nvCxnSpPr>
          <p:spPr>
            <a:xfrm rot="5400000">
              <a:off x="1905336" y="3048455"/>
              <a:ext cx="608809" cy="1469"/>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10475" y="2743200"/>
              <a:ext cx="2056725" cy="1585"/>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962062" y="3046870"/>
              <a:ext cx="608809" cy="1469"/>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210475" y="3332984"/>
              <a:ext cx="2056725" cy="1585"/>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flipV="1">
            <a:off x="1981200" y="3506787"/>
            <a:ext cx="1931764" cy="912813"/>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411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strips(downLeft)">
                                      <p:cBhvr>
                                        <p:cTn id="13" dur="500"/>
                                        <p:tgtEl>
                                          <p:spTgt spid="16"/>
                                        </p:tgtEl>
                                      </p:cBhvr>
                                    </p:animEffect>
                                  </p:childTnLst>
                                </p:cTn>
                              </p:par>
                              <p:par>
                                <p:cTn id="14" presetID="18" presetClass="entr" presetSubtype="12"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strips(downLeft)">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dirty="0"/>
          </a:p>
        </p:txBody>
      </p:sp>
      <p:grpSp>
        <p:nvGrpSpPr>
          <p:cNvPr id="5" name="Group 6"/>
          <p:cNvGrpSpPr>
            <a:grpSpLocks/>
          </p:cNvGrpSpPr>
          <p:nvPr/>
        </p:nvGrpSpPr>
        <p:grpSpPr bwMode="auto">
          <a:xfrm>
            <a:off x="1219200" y="1752600"/>
            <a:ext cx="7896225" cy="3733800"/>
            <a:chOff x="3875" y="2249"/>
            <a:chExt cx="5760" cy="3240"/>
          </a:xfrm>
        </p:grpSpPr>
        <p:sp>
          <p:nvSpPr>
            <p:cNvPr id="6" name="Rectangle 7"/>
            <p:cNvSpPr>
              <a:spLocks noChangeArrowheads="1"/>
            </p:cNvSpPr>
            <p:nvPr/>
          </p:nvSpPr>
          <p:spPr bwMode="auto">
            <a:xfrm>
              <a:off x="4235" y="4805"/>
              <a:ext cx="4968" cy="684"/>
            </a:xfrm>
            <a:prstGeom prst="rect">
              <a:avLst/>
            </a:prstGeom>
            <a:solidFill>
              <a:srgbClr val="FFFFFF"/>
            </a:solidFill>
            <a:ln w="9525" algn="ctr">
              <a:solidFill>
                <a:srgbClr val="000000"/>
              </a:solidFill>
              <a:miter lim="800000"/>
              <a:headEnd/>
              <a:tailEnd/>
            </a:ln>
          </p:spPr>
          <p:txBody>
            <a:bodyPr lIns="0" tIns="0" rIns="0" bIns="0"/>
            <a:lstStyle/>
            <a:p>
              <a:pPr algn="ctr">
                <a:spcBef>
                  <a:spcPts val="300"/>
                </a:spcBef>
              </a:pPr>
              <a:r>
                <a:rPr lang="en-US" sz="2800"/>
                <a:t>Authentication Data (ICV –</a:t>
              </a:r>
            </a:p>
            <a:p>
              <a:pPr algn="ctr">
                <a:spcBef>
                  <a:spcPts val="300"/>
                </a:spcBef>
              </a:pPr>
              <a:r>
                <a:rPr lang="en-US" sz="2800"/>
                <a:t>Integrity Check Value)</a:t>
              </a:r>
              <a:endParaRPr lang="en-US" sz="2400"/>
            </a:p>
          </p:txBody>
        </p:sp>
        <p:sp>
          <p:nvSpPr>
            <p:cNvPr id="7" name="Rectangle 8"/>
            <p:cNvSpPr>
              <a:spLocks noChangeArrowheads="1"/>
            </p:cNvSpPr>
            <p:nvPr/>
          </p:nvSpPr>
          <p:spPr bwMode="auto">
            <a:xfrm>
              <a:off x="4235" y="3242"/>
              <a:ext cx="1778"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Next Header</a:t>
              </a:r>
            </a:p>
          </p:txBody>
        </p:sp>
        <p:sp>
          <p:nvSpPr>
            <p:cNvPr id="8" name="Rectangle 9"/>
            <p:cNvSpPr>
              <a:spLocks noChangeArrowheads="1"/>
            </p:cNvSpPr>
            <p:nvPr/>
          </p:nvSpPr>
          <p:spPr bwMode="auto">
            <a:xfrm>
              <a:off x="5840" y="3239"/>
              <a:ext cx="1707"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PayloadLength</a:t>
              </a:r>
            </a:p>
          </p:txBody>
        </p:sp>
        <p:sp>
          <p:nvSpPr>
            <p:cNvPr id="9" name="Rectangle 10"/>
            <p:cNvSpPr>
              <a:spLocks noChangeArrowheads="1"/>
            </p:cNvSpPr>
            <p:nvPr/>
          </p:nvSpPr>
          <p:spPr bwMode="auto">
            <a:xfrm>
              <a:off x="7547" y="3239"/>
              <a:ext cx="1656"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Reserved</a:t>
              </a:r>
            </a:p>
          </p:txBody>
        </p:sp>
        <p:sp>
          <p:nvSpPr>
            <p:cNvPr id="10" name="Rectangle 11"/>
            <p:cNvSpPr>
              <a:spLocks noChangeArrowheads="1"/>
            </p:cNvSpPr>
            <p:nvPr/>
          </p:nvSpPr>
          <p:spPr bwMode="auto">
            <a:xfrm>
              <a:off x="4235" y="3832"/>
              <a:ext cx="4968" cy="491"/>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Security Parameter Index(SPI)</a:t>
              </a:r>
            </a:p>
          </p:txBody>
        </p:sp>
        <p:sp>
          <p:nvSpPr>
            <p:cNvPr id="11" name="Rectangle 12"/>
            <p:cNvSpPr>
              <a:spLocks noChangeArrowheads="1"/>
            </p:cNvSpPr>
            <p:nvPr/>
          </p:nvSpPr>
          <p:spPr bwMode="auto">
            <a:xfrm>
              <a:off x="4235" y="4323"/>
              <a:ext cx="4968" cy="482"/>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Sequence Number</a:t>
              </a:r>
            </a:p>
            <a:p>
              <a:pPr algn="ctr">
                <a:spcBef>
                  <a:spcPct val="50000"/>
                </a:spcBef>
              </a:pPr>
              <a:endParaRPr lang="en-US" sz="2800" b="1"/>
            </a:p>
          </p:txBody>
        </p:sp>
        <p:sp>
          <p:nvSpPr>
            <p:cNvPr id="12" name="Rectangle 13"/>
            <p:cNvSpPr>
              <a:spLocks noChangeArrowheads="1"/>
            </p:cNvSpPr>
            <p:nvPr/>
          </p:nvSpPr>
          <p:spPr bwMode="auto">
            <a:xfrm>
              <a:off x="3875" y="2267"/>
              <a:ext cx="5760" cy="486"/>
            </a:xfrm>
            <a:prstGeom prst="rect">
              <a:avLst/>
            </a:prstGeom>
            <a:solidFill>
              <a:srgbClr val="FFFFFF"/>
            </a:solidFill>
            <a:ln w="9525">
              <a:solidFill>
                <a:srgbClr val="000000"/>
              </a:solidFill>
              <a:miter lim="800000"/>
              <a:headEnd/>
              <a:tailEnd/>
            </a:ln>
          </p:spPr>
          <p:txBody>
            <a:bodyPr/>
            <a:lstStyle/>
            <a:p>
              <a:pPr algn="ctr">
                <a:spcBef>
                  <a:spcPct val="50000"/>
                </a:spcBef>
              </a:pPr>
              <a:r>
                <a:rPr lang="en-US" sz="2800" b="1"/>
                <a:t>IP Header            </a:t>
              </a:r>
              <a:r>
                <a:rPr lang="en-US" sz="2000" b="1"/>
                <a:t>	         	                       </a:t>
              </a:r>
              <a:r>
                <a:rPr lang="en-US" sz="2400" b="1"/>
                <a:t> Payload</a:t>
              </a:r>
              <a:endParaRPr lang="en-US" sz="3200" b="1"/>
            </a:p>
          </p:txBody>
        </p:sp>
        <p:sp>
          <p:nvSpPr>
            <p:cNvPr id="13" name="Rectangle 14"/>
            <p:cNvSpPr>
              <a:spLocks noChangeArrowheads="1"/>
            </p:cNvSpPr>
            <p:nvPr/>
          </p:nvSpPr>
          <p:spPr bwMode="auto">
            <a:xfrm>
              <a:off x="5654" y="2249"/>
              <a:ext cx="1951" cy="518"/>
            </a:xfrm>
            <a:prstGeom prst="rect">
              <a:avLst/>
            </a:prstGeom>
            <a:solidFill>
              <a:srgbClr val="C0C0C0">
                <a:alpha val="94901"/>
              </a:srgbClr>
            </a:solidFill>
            <a:ln w="9525">
              <a:solidFill>
                <a:srgbClr val="000000"/>
              </a:solidFill>
              <a:miter lim="800000"/>
              <a:headEnd/>
              <a:tailEnd/>
            </a:ln>
          </p:spPr>
          <p:txBody>
            <a:bodyPr/>
            <a:lstStyle/>
            <a:p>
              <a:pPr algn="ctr">
                <a:spcBef>
                  <a:spcPct val="50000"/>
                </a:spcBef>
              </a:pPr>
              <a:r>
                <a:rPr lang="en-US" sz="2800" b="1"/>
                <a:t>AH Header</a:t>
              </a:r>
              <a:endParaRPr lang="en-US" sz="3600" b="1"/>
            </a:p>
          </p:txBody>
        </p:sp>
        <p:sp>
          <p:nvSpPr>
            <p:cNvPr id="14" name="Line 15"/>
            <p:cNvSpPr>
              <a:spLocks noChangeShapeType="1"/>
            </p:cNvSpPr>
            <p:nvPr/>
          </p:nvSpPr>
          <p:spPr bwMode="auto">
            <a:xfrm flipV="1">
              <a:off x="5387" y="2767"/>
              <a:ext cx="864"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 name="Line 16"/>
            <p:cNvSpPr>
              <a:spLocks noChangeShapeType="1"/>
            </p:cNvSpPr>
            <p:nvPr/>
          </p:nvSpPr>
          <p:spPr bwMode="auto">
            <a:xfrm>
              <a:off x="7043" y="2767"/>
              <a:ext cx="884" cy="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
        <p:nvSpPr>
          <p:cNvPr id="23" name="TextBox 22"/>
          <p:cNvSpPr txBox="1">
            <a:spLocks noChangeArrowheads="1"/>
          </p:cNvSpPr>
          <p:nvPr/>
        </p:nvSpPr>
        <p:spPr bwMode="auto">
          <a:xfrm>
            <a:off x="0" y="3695700"/>
            <a:ext cx="1905000" cy="22479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u="sng">
                <a:solidFill>
                  <a:srgbClr val="FF0000"/>
                </a:solidFill>
              </a:rPr>
              <a:t>Reserved:</a:t>
            </a:r>
          </a:p>
          <a:p>
            <a:pPr eaLnBrk="1" hangingPunct="1">
              <a:buFontTx/>
              <a:buChar char="-"/>
            </a:pPr>
            <a:r>
              <a:rPr lang="en-US" sz="2000"/>
              <a:t> Độ dài 16 bit</a:t>
            </a:r>
          </a:p>
          <a:p>
            <a:pPr eaLnBrk="1" hangingPunct="1">
              <a:buFontTx/>
              <a:buChar char="-"/>
            </a:pPr>
            <a:r>
              <a:rPr lang="en-US" sz="2000"/>
              <a:t> trường này không được sử dụng</a:t>
            </a:r>
          </a:p>
          <a:p>
            <a:pPr eaLnBrk="1" hangingPunct="1">
              <a:buFontTx/>
              <a:buChar char="-"/>
            </a:pPr>
            <a:r>
              <a:rPr lang="en-US" sz="2000"/>
              <a:t> Các bit đều bằng 0.</a:t>
            </a:r>
          </a:p>
        </p:txBody>
      </p:sp>
      <p:grpSp>
        <p:nvGrpSpPr>
          <p:cNvPr id="24" name="Group 26"/>
          <p:cNvGrpSpPr>
            <a:grpSpLocks/>
          </p:cNvGrpSpPr>
          <p:nvPr/>
        </p:nvGrpSpPr>
        <p:grpSpPr bwMode="auto">
          <a:xfrm>
            <a:off x="6324600" y="2895600"/>
            <a:ext cx="2147887" cy="611187"/>
            <a:chOff x="2209006" y="2743200"/>
            <a:chExt cx="2058194" cy="610394"/>
          </a:xfrm>
        </p:grpSpPr>
        <p:cxnSp>
          <p:nvCxnSpPr>
            <p:cNvPr id="25" name="Straight Connector 24"/>
            <p:cNvCxnSpPr/>
            <p:nvPr/>
          </p:nvCxnSpPr>
          <p:spPr>
            <a:xfrm rot="5400000">
              <a:off x="1905362" y="3048429"/>
              <a:ext cx="608809" cy="1521"/>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210527" y="2743200"/>
              <a:ext cx="2056673" cy="1585"/>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962036" y="3046844"/>
              <a:ext cx="608809" cy="1521"/>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10527" y="3332984"/>
              <a:ext cx="2056673" cy="1585"/>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p:nvPr/>
        </p:nvCxnSpPr>
        <p:spPr>
          <a:xfrm flipV="1">
            <a:off x="1981200" y="3352800"/>
            <a:ext cx="4495800" cy="10668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465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18" presetClass="entr" presetSubtype="12"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trips(downLeft)">
                                      <p:cBhvr>
                                        <p:cTn id="11" dur="500"/>
                                        <p:tgtEl>
                                          <p:spTgt spid="23"/>
                                        </p:tgtEl>
                                      </p:cBhvr>
                                    </p:animEffect>
                                  </p:childTnLst>
                                </p:cTn>
                              </p:par>
                              <p:par>
                                <p:cTn id="12" presetID="18" presetClass="entr" presetSubtype="12" fill="hold"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strips(downLeft)">
                                      <p:cBhvr>
                                        <p:cTn id="1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grpSp>
        <p:nvGrpSpPr>
          <p:cNvPr id="5" name="Group 6"/>
          <p:cNvGrpSpPr>
            <a:grpSpLocks/>
          </p:cNvGrpSpPr>
          <p:nvPr/>
        </p:nvGrpSpPr>
        <p:grpSpPr bwMode="auto">
          <a:xfrm>
            <a:off x="1219200" y="1752600"/>
            <a:ext cx="7896225" cy="3733800"/>
            <a:chOff x="3875" y="2249"/>
            <a:chExt cx="5760" cy="3240"/>
          </a:xfrm>
        </p:grpSpPr>
        <p:sp>
          <p:nvSpPr>
            <p:cNvPr id="6" name="Rectangle 7"/>
            <p:cNvSpPr>
              <a:spLocks noChangeArrowheads="1"/>
            </p:cNvSpPr>
            <p:nvPr/>
          </p:nvSpPr>
          <p:spPr bwMode="auto">
            <a:xfrm>
              <a:off x="4235" y="4805"/>
              <a:ext cx="4968" cy="684"/>
            </a:xfrm>
            <a:prstGeom prst="rect">
              <a:avLst/>
            </a:prstGeom>
            <a:solidFill>
              <a:srgbClr val="FFFFFF"/>
            </a:solidFill>
            <a:ln w="9525" algn="ctr">
              <a:solidFill>
                <a:srgbClr val="000000"/>
              </a:solidFill>
              <a:miter lim="800000"/>
              <a:headEnd/>
              <a:tailEnd/>
            </a:ln>
          </p:spPr>
          <p:txBody>
            <a:bodyPr lIns="0" tIns="0" rIns="0" bIns="0"/>
            <a:lstStyle/>
            <a:p>
              <a:pPr algn="ctr">
                <a:spcBef>
                  <a:spcPts val="300"/>
                </a:spcBef>
              </a:pPr>
              <a:r>
                <a:rPr lang="en-US" sz="2800"/>
                <a:t>Authentication Data (ICV –</a:t>
              </a:r>
            </a:p>
            <a:p>
              <a:pPr algn="ctr">
                <a:spcBef>
                  <a:spcPts val="300"/>
                </a:spcBef>
              </a:pPr>
              <a:r>
                <a:rPr lang="en-US" sz="2800"/>
                <a:t>Integrity Check Value)</a:t>
              </a:r>
              <a:endParaRPr lang="en-US" sz="2400"/>
            </a:p>
          </p:txBody>
        </p:sp>
        <p:sp>
          <p:nvSpPr>
            <p:cNvPr id="7" name="Rectangle 8"/>
            <p:cNvSpPr>
              <a:spLocks noChangeArrowheads="1"/>
            </p:cNvSpPr>
            <p:nvPr/>
          </p:nvSpPr>
          <p:spPr bwMode="auto">
            <a:xfrm>
              <a:off x="4235" y="3242"/>
              <a:ext cx="1778"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Next Header</a:t>
              </a:r>
            </a:p>
          </p:txBody>
        </p:sp>
        <p:sp>
          <p:nvSpPr>
            <p:cNvPr id="8" name="Rectangle 9"/>
            <p:cNvSpPr>
              <a:spLocks noChangeArrowheads="1"/>
            </p:cNvSpPr>
            <p:nvPr/>
          </p:nvSpPr>
          <p:spPr bwMode="auto">
            <a:xfrm>
              <a:off x="5840" y="3239"/>
              <a:ext cx="1707"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PayloadLength</a:t>
              </a:r>
            </a:p>
          </p:txBody>
        </p:sp>
        <p:sp>
          <p:nvSpPr>
            <p:cNvPr id="9" name="Rectangle 10"/>
            <p:cNvSpPr>
              <a:spLocks noChangeArrowheads="1"/>
            </p:cNvSpPr>
            <p:nvPr/>
          </p:nvSpPr>
          <p:spPr bwMode="auto">
            <a:xfrm>
              <a:off x="7547" y="3239"/>
              <a:ext cx="1656"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Reserved</a:t>
              </a:r>
            </a:p>
          </p:txBody>
        </p:sp>
        <p:sp>
          <p:nvSpPr>
            <p:cNvPr id="10" name="Rectangle 11"/>
            <p:cNvSpPr>
              <a:spLocks noChangeArrowheads="1"/>
            </p:cNvSpPr>
            <p:nvPr/>
          </p:nvSpPr>
          <p:spPr bwMode="auto">
            <a:xfrm>
              <a:off x="4235" y="3832"/>
              <a:ext cx="4968" cy="491"/>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Security Parameter Index(SPI)</a:t>
              </a:r>
            </a:p>
          </p:txBody>
        </p:sp>
        <p:sp>
          <p:nvSpPr>
            <p:cNvPr id="11" name="Rectangle 12"/>
            <p:cNvSpPr>
              <a:spLocks noChangeArrowheads="1"/>
            </p:cNvSpPr>
            <p:nvPr/>
          </p:nvSpPr>
          <p:spPr bwMode="auto">
            <a:xfrm>
              <a:off x="4235" y="4323"/>
              <a:ext cx="4968" cy="482"/>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Sequence Number</a:t>
              </a:r>
            </a:p>
            <a:p>
              <a:pPr algn="ctr">
                <a:spcBef>
                  <a:spcPct val="50000"/>
                </a:spcBef>
              </a:pPr>
              <a:endParaRPr lang="en-US" sz="2800" b="1"/>
            </a:p>
          </p:txBody>
        </p:sp>
        <p:sp>
          <p:nvSpPr>
            <p:cNvPr id="12" name="Rectangle 13"/>
            <p:cNvSpPr>
              <a:spLocks noChangeArrowheads="1"/>
            </p:cNvSpPr>
            <p:nvPr/>
          </p:nvSpPr>
          <p:spPr bwMode="auto">
            <a:xfrm>
              <a:off x="3875" y="2267"/>
              <a:ext cx="5760" cy="486"/>
            </a:xfrm>
            <a:prstGeom prst="rect">
              <a:avLst/>
            </a:prstGeom>
            <a:solidFill>
              <a:srgbClr val="FFFFFF"/>
            </a:solidFill>
            <a:ln w="9525">
              <a:solidFill>
                <a:srgbClr val="000000"/>
              </a:solidFill>
              <a:miter lim="800000"/>
              <a:headEnd/>
              <a:tailEnd/>
            </a:ln>
          </p:spPr>
          <p:txBody>
            <a:bodyPr/>
            <a:lstStyle/>
            <a:p>
              <a:pPr algn="ctr">
                <a:spcBef>
                  <a:spcPct val="50000"/>
                </a:spcBef>
              </a:pPr>
              <a:r>
                <a:rPr lang="en-US" sz="2800" b="1"/>
                <a:t>IP Header            </a:t>
              </a:r>
              <a:r>
                <a:rPr lang="en-US" sz="2000" b="1"/>
                <a:t>	         	                       </a:t>
              </a:r>
              <a:r>
                <a:rPr lang="en-US" sz="2400" b="1"/>
                <a:t> Payload</a:t>
              </a:r>
              <a:endParaRPr lang="en-US" sz="3200" b="1"/>
            </a:p>
          </p:txBody>
        </p:sp>
        <p:sp>
          <p:nvSpPr>
            <p:cNvPr id="13" name="Rectangle 14"/>
            <p:cNvSpPr>
              <a:spLocks noChangeArrowheads="1"/>
            </p:cNvSpPr>
            <p:nvPr/>
          </p:nvSpPr>
          <p:spPr bwMode="auto">
            <a:xfrm>
              <a:off x="5654" y="2249"/>
              <a:ext cx="1951" cy="518"/>
            </a:xfrm>
            <a:prstGeom prst="rect">
              <a:avLst/>
            </a:prstGeom>
            <a:solidFill>
              <a:srgbClr val="C0C0C0">
                <a:alpha val="94901"/>
              </a:srgbClr>
            </a:solidFill>
            <a:ln w="9525">
              <a:solidFill>
                <a:srgbClr val="000000"/>
              </a:solidFill>
              <a:miter lim="800000"/>
              <a:headEnd/>
              <a:tailEnd/>
            </a:ln>
          </p:spPr>
          <p:txBody>
            <a:bodyPr/>
            <a:lstStyle/>
            <a:p>
              <a:pPr algn="ctr">
                <a:spcBef>
                  <a:spcPct val="50000"/>
                </a:spcBef>
              </a:pPr>
              <a:r>
                <a:rPr lang="en-US" sz="2800" b="1"/>
                <a:t>AH Header</a:t>
              </a:r>
              <a:endParaRPr lang="en-US" sz="3600" b="1"/>
            </a:p>
          </p:txBody>
        </p:sp>
        <p:sp>
          <p:nvSpPr>
            <p:cNvPr id="14" name="Line 15"/>
            <p:cNvSpPr>
              <a:spLocks noChangeShapeType="1"/>
            </p:cNvSpPr>
            <p:nvPr/>
          </p:nvSpPr>
          <p:spPr bwMode="auto">
            <a:xfrm flipV="1">
              <a:off x="5387" y="2767"/>
              <a:ext cx="864"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 name="Line 16"/>
            <p:cNvSpPr>
              <a:spLocks noChangeShapeType="1"/>
            </p:cNvSpPr>
            <p:nvPr/>
          </p:nvSpPr>
          <p:spPr bwMode="auto">
            <a:xfrm>
              <a:off x="7043" y="2767"/>
              <a:ext cx="884" cy="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grpSp>
      <p:cxnSp>
        <p:nvCxnSpPr>
          <p:cNvPr id="29" name="Straight Arrow Connector 28"/>
          <p:cNvCxnSpPr/>
          <p:nvPr/>
        </p:nvCxnSpPr>
        <p:spPr>
          <a:xfrm flipV="1">
            <a:off x="1752600" y="3886200"/>
            <a:ext cx="1178819" cy="5334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rrowheads="1"/>
          </p:cNvSpPr>
          <p:nvPr/>
        </p:nvSpPr>
        <p:spPr bwMode="auto">
          <a:xfrm>
            <a:off x="0" y="2885960"/>
            <a:ext cx="1712714" cy="255454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u="sng">
                <a:solidFill>
                  <a:srgbClr val="FF0000"/>
                </a:solidFill>
              </a:rPr>
              <a:t>SPI</a:t>
            </a:r>
          </a:p>
          <a:p>
            <a:pPr eaLnBrk="1" hangingPunct="1">
              <a:buFontTx/>
              <a:buChar char="-"/>
            </a:pPr>
            <a:r>
              <a:rPr lang="en-US" sz="2000">
                <a:latin typeface="Times New Roman" pitchFamily="18" charset="0"/>
              </a:rPr>
              <a:t>  </a:t>
            </a:r>
            <a:r>
              <a:rPr lang="en-US" sz="2000">
                <a:cs typeface="Arial" pitchFamily="34" charset="0"/>
              </a:rPr>
              <a:t>Có độ dài 32bít</a:t>
            </a:r>
          </a:p>
          <a:p>
            <a:pPr eaLnBrk="1" hangingPunct="1">
              <a:buFontTx/>
              <a:buChar char="-"/>
            </a:pPr>
            <a:r>
              <a:rPr lang="en-US" sz="2000">
                <a:cs typeface="Arial" pitchFamily="34" charset="0"/>
              </a:rPr>
              <a:t>  Mỗi đầu cuối của kết nối IPSec tùy ý chọn giá trị SPI.</a:t>
            </a:r>
          </a:p>
        </p:txBody>
      </p:sp>
    </p:spTree>
    <p:extLst>
      <p:ext uri="{BB962C8B-B14F-4D97-AF65-F5344CB8AC3E}">
        <p14:creationId xmlns:p14="http://schemas.microsoft.com/office/powerpoint/2010/main" val="5679820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downLeft)">
                                      <p:cBhvr>
                                        <p:cTn id="7" dur="500"/>
                                        <p:tgtEl>
                                          <p:spTgt spid="30"/>
                                        </p:tgtEl>
                                      </p:cBhvr>
                                    </p:animEffect>
                                  </p:childTnLst>
                                </p:cTn>
                              </p:par>
                              <p:par>
                                <p:cTn id="8" presetID="18" presetClass="entr" presetSubtype="12"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strips(downLeft)">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67</a:t>
            </a:fld>
            <a:endParaRPr lang="ru-RU" dirty="0"/>
          </a:p>
        </p:txBody>
      </p:sp>
      <p:grpSp>
        <p:nvGrpSpPr>
          <p:cNvPr id="5" name="Group 6"/>
          <p:cNvGrpSpPr>
            <a:grpSpLocks/>
          </p:cNvGrpSpPr>
          <p:nvPr/>
        </p:nvGrpSpPr>
        <p:grpSpPr bwMode="auto">
          <a:xfrm>
            <a:off x="1219200" y="1752600"/>
            <a:ext cx="7896225" cy="3733800"/>
            <a:chOff x="3875" y="2249"/>
            <a:chExt cx="5760" cy="3240"/>
          </a:xfrm>
        </p:grpSpPr>
        <p:sp>
          <p:nvSpPr>
            <p:cNvPr id="6" name="Rectangle 7"/>
            <p:cNvSpPr>
              <a:spLocks noChangeArrowheads="1"/>
            </p:cNvSpPr>
            <p:nvPr/>
          </p:nvSpPr>
          <p:spPr bwMode="auto">
            <a:xfrm>
              <a:off x="4235" y="4805"/>
              <a:ext cx="4968" cy="684"/>
            </a:xfrm>
            <a:prstGeom prst="rect">
              <a:avLst/>
            </a:prstGeom>
            <a:solidFill>
              <a:srgbClr val="FFFFFF"/>
            </a:solidFill>
            <a:ln w="9525" algn="ctr">
              <a:solidFill>
                <a:srgbClr val="000000"/>
              </a:solidFill>
              <a:miter lim="800000"/>
              <a:headEnd/>
              <a:tailEnd/>
            </a:ln>
          </p:spPr>
          <p:txBody>
            <a:bodyPr lIns="0" tIns="0" rIns="0" bIns="0"/>
            <a:lstStyle/>
            <a:p>
              <a:pPr algn="ctr">
                <a:spcBef>
                  <a:spcPts val="300"/>
                </a:spcBef>
              </a:pPr>
              <a:r>
                <a:rPr lang="en-US" sz="2800"/>
                <a:t>Authentication Data (ICV –</a:t>
              </a:r>
            </a:p>
            <a:p>
              <a:pPr algn="ctr">
                <a:spcBef>
                  <a:spcPts val="300"/>
                </a:spcBef>
              </a:pPr>
              <a:r>
                <a:rPr lang="en-US" sz="2800"/>
                <a:t>Integrity Check Value)</a:t>
              </a:r>
              <a:endParaRPr lang="en-US" sz="2400"/>
            </a:p>
          </p:txBody>
        </p:sp>
        <p:sp>
          <p:nvSpPr>
            <p:cNvPr id="7" name="Rectangle 8"/>
            <p:cNvSpPr>
              <a:spLocks noChangeArrowheads="1"/>
            </p:cNvSpPr>
            <p:nvPr/>
          </p:nvSpPr>
          <p:spPr bwMode="auto">
            <a:xfrm>
              <a:off x="4235" y="3242"/>
              <a:ext cx="1778"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Next Header</a:t>
              </a:r>
            </a:p>
          </p:txBody>
        </p:sp>
        <p:sp>
          <p:nvSpPr>
            <p:cNvPr id="8" name="Rectangle 9"/>
            <p:cNvSpPr>
              <a:spLocks noChangeArrowheads="1"/>
            </p:cNvSpPr>
            <p:nvPr/>
          </p:nvSpPr>
          <p:spPr bwMode="auto">
            <a:xfrm>
              <a:off x="5840" y="3239"/>
              <a:ext cx="1707"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PayloadLength</a:t>
              </a:r>
            </a:p>
          </p:txBody>
        </p:sp>
        <p:sp>
          <p:nvSpPr>
            <p:cNvPr id="9" name="Rectangle 10"/>
            <p:cNvSpPr>
              <a:spLocks noChangeArrowheads="1"/>
            </p:cNvSpPr>
            <p:nvPr/>
          </p:nvSpPr>
          <p:spPr bwMode="auto">
            <a:xfrm>
              <a:off x="7547" y="3239"/>
              <a:ext cx="1656"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Reserved</a:t>
              </a:r>
            </a:p>
          </p:txBody>
        </p:sp>
        <p:sp>
          <p:nvSpPr>
            <p:cNvPr id="10" name="Rectangle 11"/>
            <p:cNvSpPr>
              <a:spLocks noChangeArrowheads="1"/>
            </p:cNvSpPr>
            <p:nvPr/>
          </p:nvSpPr>
          <p:spPr bwMode="auto">
            <a:xfrm>
              <a:off x="4235" y="3832"/>
              <a:ext cx="4968" cy="491"/>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Security Parameter Index(SPI)</a:t>
              </a:r>
            </a:p>
          </p:txBody>
        </p:sp>
        <p:sp>
          <p:nvSpPr>
            <p:cNvPr id="11" name="Rectangle 12"/>
            <p:cNvSpPr>
              <a:spLocks noChangeArrowheads="1"/>
            </p:cNvSpPr>
            <p:nvPr/>
          </p:nvSpPr>
          <p:spPr bwMode="auto">
            <a:xfrm>
              <a:off x="4235" y="4323"/>
              <a:ext cx="4968" cy="482"/>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Sequence Number</a:t>
              </a:r>
            </a:p>
            <a:p>
              <a:pPr algn="ctr">
                <a:spcBef>
                  <a:spcPct val="50000"/>
                </a:spcBef>
              </a:pPr>
              <a:endParaRPr lang="en-US" sz="2800" b="1"/>
            </a:p>
          </p:txBody>
        </p:sp>
        <p:sp>
          <p:nvSpPr>
            <p:cNvPr id="12" name="Rectangle 13"/>
            <p:cNvSpPr>
              <a:spLocks noChangeArrowheads="1"/>
            </p:cNvSpPr>
            <p:nvPr/>
          </p:nvSpPr>
          <p:spPr bwMode="auto">
            <a:xfrm>
              <a:off x="3875" y="2267"/>
              <a:ext cx="5760" cy="486"/>
            </a:xfrm>
            <a:prstGeom prst="rect">
              <a:avLst/>
            </a:prstGeom>
            <a:solidFill>
              <a:srgbClr val="FFFFFF"/>
            </a:solidFill>
            <a:ln w="9525">
              <a:solidFill>
                <a:srgbClr val="000000"/>
              </a:solidFill>
              <a:miter lim="800000"/>
              <a:headEnd/>
              <a:tailEnd/>
            </a:ln>
          </p:spPr>
          <p:txBody>
            <a:bodyPr/>
            <a:lstStyle/>
            <a:p>
              <a:pPr algn="ctr">
                <a:spcBef>
                  <a:spcPct val="50000"/>
                </a:spcBef>
              </a:pPr>
              <a:r>
                <a:rPr lang="en-US" sz="2800" b="1"/>
                <a:t>IP Header            </a:t>
              </a:r>
              <a:r>
                <a:rPr lang="en-US" sz="2000" b="1"/>
                <a:t>	         	                       </a:t>
              </a:r>
              <a:r>
                <a:rPr lang="en-US" sz="2400" b="1"/>
                <a:t> Payload</a:t>
              </a:r>
              <a:endParaRPr lang="en-US" sz="3200" b="1"/>
            </a:p>
          </p:txBody>
        </p:sp>
        <p:sp>
          <p:nvSpPr>
            <p:cNvPr id="13" name="Rectangle 14"/>
            <p:cNvSpPr>
              <a:spLocks noChangeArrowheads="1"/>
            </p:cNvSpPr>
            <p:nvPr/>
          </p:nvSpPr>
          <p:spPr bwMode="auto">
            <a:xfrm>
              <a:off x="5654" y="2249"/>
              <a:ext cx="1951" cy="518"/>
            </a:xfrm>
            <a:prstGeom prst="rect">
              <a:avLst/>
            </a:prstGeom>
            <a:solidFill>
              <a:srgbClr val="C0C0C0">
                <a:alpha val="94901"/>
              </a:srgbClr>
            </a:solidFill>
            <a:ln w="9525">
              <a:solidFill>
                <a:srgbClr val="000000"/>
              </a:solidFill>
              <a:miter lim="800000"/>
              <a:headEnd/>
              <a:tailEnd/>
            </a:ln>
          </p:spPr>
          <p:txBody>
            <a:bodyPr/>
            <a:lstStyle/>
            <a:p>
              <a:pPr algn="ctr">
                <a:spcBef>
                  <a:spcPct val="50000"/>
                </a:spcBef>
              </a:pPr>
              <a:r>
                <a:rPr lang="en-US" sz="2800" b="1"/>
                <a:t>AH Header</a:t>
              </a:r>
              <a:endParaRPr lang="en-US" sz="3600" b="1"/>
            </a:p>
          </p:txBody>
        </p:sp>
        <p:sp>
          <p:nvSpPr>
            <p:cNvPr id="14" name="Line 15"/>
            <p:cNvSpPr>
              <a:spLocks noChangeShapeType="1"/>
            </p:cNvSpPr>
            <p:nvPr/>
          </p:nvSpPr>
          <p:spPr bwMode="auto">
            <a:xfrm flipV="1">
              <a:off x="5387" y="2767"/>
              <a:ext cx="864"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 name="Line 16"/>
            <p:cNvSpPr>
              <a:spLocks noChangeShapeType="1"/>
            </p:cNvSpPr>
            <p:nvPr/>
          </p:nvSpPr>
          <p:spPr bwMode="auto">
            <a:xfrm>
              <a:off x="7043" y="2767"/>
              <a:ext cx="884" cy="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
        <p:nvSpPr>
          <p:cNvPr id="18" name="TextBox 17"/>
          <p:cNvSpPr txBox="1">
            <a:spLocks noChangeArrowheads="1"/>
          </p:cNvSpPr>
          <p:nvPr/>
        </p:nvSpPr>
        <p:spPr bwMode="auto">
          <a:xfrm>
            <a:off x="-76200" y="4724400"/>
            <a:ext cx="1981200" cy="19399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u="sng">
                <a:solidFill>
                  <a:srgbClr val="FF0000"/>
                </a:solidFill>
              </a:rPr>
              <a:t>Sequence Number:</a:t>
            </a:r>
          </a:p>
          <a:p>
            <a:pPr eaLnBrk="1" hangingPunct="1">
              <a:buFontTx/>
              <a:buChar char="-"/>
            </a:pPr>
            <a:r>
              <a:rPr lang="en-US" sz="2000"/>
              <a:t> Có độ dài 32 bit.</a:t>
            </a:r>
          </a:p>
          <a:p>
            <a:pPr eaLnBrk="1" hangingPunct="1">
              <a:buFontTx/>
              <a:buChar char="-"/>
            </a:pPr>
            <a:r>
              <a:rPr lang="en-US" sz="2000"/>
              <a:t> Số tuần tự của gói </a:t>
            </a:r>
            <a:r>
              <a:rPr lang="en-US" sz="2000" smtClean="0"/>
              <a:t>tin AH</a:t>
            </a:r>
            <a:endParaRPr lang="en-US" sz="2000"/>
          </a:p>
        </p:txBody>
      </p:sp>
      <p:grpSp>
        <p:nvGrpSpPr>
          <p:cNvPr id="19" name="Group 26"/>
          <p:cNvGrpSpPr>
            <a:grpSpLocks/>
          </p:cNvGrpSpPr>
          <p:nvPr/>
        </p:nvGrpSpPr>
        <p:grpSpPr bwMode="auto">
          <a:xfrm>
            <a:off x="1752600" y="4065078"/>
            <a:ext cx="6324600" cy="659322"/>
            <a:chOff x="2209006" y="2743200"/>
            <a:chExt cx="2058194" cy="610394"/>
          </a:xfrm>
        </p:grpSpPr>
        <p:cxnSp>
          <p:nvCxnSpPr>
            <p:cNvPr id="20" name="Straight Connector 19"/>
            <p:cNvCxnSpPr/>
            <p:nvPr/>
          </p:nvCxnSpPr>
          <p:spPr>
            <a:xfrm rot="5400000">
              <a:off x="1904584" y="3047621"/>
              <a:ext cx="610394" cy="1550"/>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210039" y="2743200"/>
              <a:ext cx="2057161" cy="1812"/>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961228" y="3047622"/>
              <a:ext cx="610394" cy="1550"/>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210039" y="3333670"/>
              <a:ext cx="2057161" cy="1812"/>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5619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grpId="1" nodeType="clickEffect">
                                  <p:stCondLst>
                                    <p:cond delay="0"/>
                                  </p:stCondLst>
                                  <p:childTnLst>
                                    <p:anim calcmode="lin" valueType="num">
                                      <p:cBhvr additive="base">
                                        <p:cTn id="17" dur="500"/>
                                        <p:tgtEl>
                                          <p:spTgt spid="18"/>
                                        </p:tgtEl>
                                        <p:attrNameLst>
                                          <p:attrName>ppt_x</p:attrName>
                                        </p:attrNameLst>
                                      </p:cBhvr>
                                      <p:tavLst>
                                        <p:tav tm="0">
                                          <p:val>
                                            <p:strVal val="ppt_x"/>
                                          </p:val>
                                        </p:tav>
                                        <p:tav tm="100000">
                                          <p:val>
                                            <p:strVal val="ppt_x"/>
                                          </p:val>
                                        </p:tav>
                                      </p:tavLst>
                                    </p:anim>
                                    <p:anim calcmode="lin" valueType="num">
                                      <p:cBhvr additive="base">
                                        <p:cTn id="18" dur="500"/>
                                        <p:tgtEl>
                                          <p:spTgt spid="18"/>
                                        </p:tgtEl>
                                        <p:attrNameLst>
                                          <p:attrName>ppt_y</p:attrName>
                                        </p:attrNameLst>
                                      </p:cBhvr>
                                      <p:tavLst>
                                        <p:tav tm="0">
                                          <p:val>
                                            <p:strVal val="ppt_y"/>
                                          </p:val>
                                        </p:tav>
                                        <p:tav tm="100000">
                                          <p:val>
                                            <p:strVal val="1+ppt_h/2"/>
                                          </p:val>
                                        </p:tav>
                                      </p:tavLst>
                                    </p:anim>
                                    <p:set>
                                      <p:cBhvr>
                                        <p:cTn id="1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68</a:t>
            </a:fld>
            <a:endParaRPr lang="ru-RU" dirty="0"/>
          </a:p>
        </p:txBody>
      </p:sp>
      <p:grpSp>
        <p:nvGrpSpPr>
          <p:cNvPr id="5" name="Group 6"/>
          <p:cNvGrpSpPr>
            <a:grpSpLocks/>
          </p:cNvGrpSpPr>
          <p:nvPr/>
        </p:nvGrpSpPr>
        <p:grpSpPr bwMode="auto">
          <a:xfrm>
            <a:off x="1724025" y="1752600"/>
            <a:ext cx="7391400" cy="3542678"/>
            <a:chOff x="3875" y="2249"/>
            <a:chExt cx="5760" cy="3240"/>
          </a:xfrm>
        </p:grpSpPr>
        <p:sp>
          <p:nvSpPr>
            <p:cNvPr id="6" name="Rectangle 7"/>
            <p:cNvSpPr>
              <a:spLocks noChangeArrowheads="1"/>
            </p:cNvSpPr>
            <p:nvPr/>
          </p:nvSpPr>
          <p:spPr bwMode="auto">
            <a:xfrm>
              <a:off x="4235" y="4805"/>
              <a:ext cx="4968" cy="684"/>
            </a:xfrm>
            <a:prstGeom prst="rect">
              <a:avLst/>
            </a:prstGeom>
            <a:solidFill>
              <a:srgbClr val="FFFFFF"/>
            </a:solidFill>
            <a:ln w="9525" algn="ctr">
              <a:solidFill>
                <a:srgbClr val="000000"/>
              </a:solidFill>
              <a:miter lim="800000"/>
              <a:headEnd/>
              <a:tailEnd/>
            </a:ln>
          </p:spPr>
          <p:txBody>
            <a:bodyPr lIns="0" tIns="0" rIns="0" bIns="0"/>
            <a:lstStyle/>
            <a:p>
              <a:pPr algn="ctr">
                <a:spcBef>
                  <a:spcPts val="300"/>
                </a:spcBef>
              </a:pPr>
              <a:r>
                <a:rPr lang="en-US" sz="2800"/>
                <a:t>Authentication Data (ICV –</a:t>
              </a:r>
            </a:p>
            <a:p>
              <a:pPr algn="ctr">
                <a:spcBef>
                  <a:spcPts val="300"/>
                </a:spcBef>
              </a:pPr>
              <a:r>
                <a:rPr lang="en-US" sz="2800"/>
                <a:t>Integrity Check Value)</a:t>
              </a:r>
              <a:endParaRPr lang="en-US" sz="2400"/>
            </a:p>
          </p:txBody>
        </p:sp>
        <p:sp>
          <p:nvSpPr>
            <p:cNvPr id="7" name="Rectangle 8"/>
            <p:cNvSpPr>
              <a:spLocks noChangeArrowheads="1"/>
            </p:cNvSpPr>
            <p:nvPr/>
          </p:nvSpPr>
          <p:spPr bwMode="auto">
            <a:xfrm>
              <a:off x="4235" y="3242"/>
              <a:ext cx="1778"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Next Header</a:t>
              </a:r>
            </a:p>
          </p:txBody>
        </p:sp>
        <p:sp>
          <p:nvSpPr>
            <p:cNvPr id="8" name="Rectangle 9"/>
            <p:cNvSpPr>
              <a:spLocks noChangeArrowheads="1"/>
            </p:cNvSpPr>
            <p:nvPr/>
          </p:nvSpPr>
          <p:spPr bwMode="auto">
            <a:xfrm>
              <a:off x="5840" y="3239"/>
              <a:ext cx="1707"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PayloadLength</a:t>
              </a:r>
            </a:p>
          </p:txBody>
        </p:sp>
        <p:sp>
          <p:nvSpPr>
            <p:cNvPr id="9" name="Rectangle 10"/>
            <p:cNvSpPr>
              <a:spLocks noChangeArrowheads="1"/>
            </p:cNvSpPr>
            <p:nvPr/>
          </p:nvSpPr>
          <p:spPr bwMode="auto">
            <a:xfrm>
              <a:off x="7547" y="3239"/>
              <a:ext cx="1656"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Reserved</a:t>
              </a:r>
            </a:p>
          </p:txBody>
        </p:sp>
        <p:sp>
          <p:nvSpPr>
            <p:cNvPr id="10" name="Rectangle 11"/>
            <p:cNvSpPr>
              <a:spLocks noChangeArrowheads="1"/>
            </p:cNvSpPr>
            <p:nvPr/>
          </p:nvSpPr>
          <p:spPr bwMode="auto">
            <a:xfrm>
              <a:off x="4235" y="3832"/>
              <a:ext cx="4968" cy="491"/>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Security Parameter Index(SPI)</a:t>
              </a:r>
            </a:p>
          </p:txBody>
        </p:sp>
        <p:sp>
          <p:nvSpPr>
            <p:cNvPr id="11" name="Rectangle 12"/>
            <p:cNvSpPr>
              <a:spLocks noChangeArrowheads="1"/>
            </p:cNvSpPr>
            <p:nvPr/>
          </p:nvSpPr>
          <p:spPr bwMode="auto">
            <a:xfrm>
              <a:off x="4235" y="4323"/>
              <a:ext cx="4968" cy="482"/>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Sequence Number</a:t>
              </a:r>
            </a:p>
            <a:p>
              <a:pPr algn="ctr">
                <a:spcBef>
                  <a:spcPct val="50000"/>
                </a:spcBef>
              </a:pPr>
              <a:endParaRPr lang="en-US" sz="2800" b="1"/>
            </a:p>
          </p:txBody>
        </p:sp>
        <p:sp>
          <p:nvSpPr>
            <p:cNvPr id="12" name="Rectangle 13"/>
            <p:cNvSpPr>
              <a:spLocks noChangeArrowheads="1"/>
            </p:cNvSpPr>
            <p:nvPr/>
          </p:nvSpPr>
          <p:spPr bwMode="auto">
            <a:xfrm>
              <a:off x="3875" y="2267"/>
              <a:ext cx="5760" cy="486"/>
            </a:xfrm>
            <a:prstGeom prst="rect">
              <a:avLst/>
            </a:prstGeom>
            <a:solidFill>
              <a:srgbClr val="FFFFFF"/>
            </a:solidFill>
            <a:ln w="9525">
              <a:solidFill>
                <a:srgbClr val="000000"/>
              </a:solidFill>
              <a:miter lim="800000"/>
              <a:headEnd/>
              <a:tailEnd/>
            </a:ln>
          </p:spPr>
          <p:txBody>
            <a:bodyPr/>
            <a:lstStyle/>
            <a:p>
              <a:pPr algn="ctr">
                <a:spcBef>
                  <a:spcPct val="50000"/>
                </a:spcBef>
              </a:pPr>
              <a:r>
                <a:rPr lang="en-US" sz="2800" b="1"/>
                <a:t>IP Header            </a:t>
              </a:r>
              <a:r>
                <a:rPr lang="en-US" sz="2000" b="1"/>
                <a:t>	         	                       </a:t>
              </a:r>
              <a:r>
                <a:rPr lang="en-US" sz="2400" b="1"/>
                <a:t> Payload</a:t>
              </a:r>
              <a:endParaRPr lang="en-US" sz="3200" b="1"/>
            </a:p>
          </p:txBody>
        </p:sp>
        <p:sp>
          <p:nvSpPr>
            <p:cNvPr id="13" name="Rectangle 14"/>
            <p:cNvSpPr>
              <a:spLocks noChangeArrowheads="1"/>
            </p:cNvSpPr>
            <p:nvPr/>
          </p:nvSpPr>
          <p:spPr bwMode="auto">
            <a:xfrm>
              <a:off x="5654" y="2249"/>
              <a:ext cx="1951" cy="518"/>
            </a:xfrm>
            <a:prstGeom prst="rect">
              <a:avLst/>
            </a:prstGeom>
            <a:solidFill>
              <a:srgbClr val="C0C0C0">
                <a:alpha val="94901"/>
              </a:srgbClr>
            </a:solidFill>
            <a:ln w="9525">
              <a:solidFill>
                <a:srgbClr val="000000"/>
              </a:solidFill>
              <a:miter lim="800000"/>
              <a:headEnd/>
              <a:tailEnd/>
            </a:ln>
          </p:spPr>
          <p:txBody>
            <a:bodyPr/>
            <a:lstStyle/>
            <a:p>
              <a:pPr algn="ctr">
                <a:spcBef>
                  <a:spcPct val="50000"/>
                </a:spcBef>
              </a:pPr>
              <a:r>
                <a:rPr lang="en-US" sz="2800" b="1"/>
                <a:t>AH Header</a:t>
              </a:r>
              <a:endParaRPr lang="en-US" sz="3600" b="1"/>
            </a:p>
          </p:txBody>
        </p:sp>
        <p:sp>
          <p:nvSpPr>
            <p:cNvPr id="14" name="Line 15"/>
            <p:cNvSpPr>
              <a:spLocks noChangeShapeType="1"/>
            </p:cNvSpPr>
            <p:nvPr/>
          </p:nvSpPr>
          <p:spPr bwMode="auto">
            <a:xfrm flipV="1">
              <a:off x="5387" y="2767"/>
              <a:ext cx="864"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 name="Line 16"/>
            <p:cNvSpPr>
              <a:spLocks noChangeShapeType="1"/>
            </p:cNvSpPr>
            <p:nvPr/>
          </p:nvSpPr>
          <p:spPr bwMode="auto">
            <a:xfrm>
              <a:off x="7043" y="2767"/>
              <a:ext cx="884" cy="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
        <p:nvSpPr>
          <p:cNvPr id="16" name="TextBox 15"/>
          <p:cNvSpPr txBox="1">
            <a:spLocks noChangeArrowheads="1"/>
          </p:cNvSpPr>
          <p:nvPr/>
        </p:nvSpPr>
        <p:spPr bwMode="auto">
          <a:xfrm>
            <a:off x="152400" y="1828800"/>
            <a:ext cx="2057400" cy="3139321"/>
          </a:xfrm>
          <a:prstGeom prst="rect">
            <a:avLst/>
          </a:prstGeom>
          <a:solidFill>
            <a:schemeClr val="accent5">
              <a:lumMod val="40000"/>
              <a:lumOff val="60000"/>
            </a:schemeClr>
          </a:solidFill>
          <a:ln w="38100">
            <a:solidFill>
              <a:srgbClr val="FF0000"/>
            </a:solidFill>
            <a:miter lim="800000"/>
            <a:headEnd/>
            <a:tailEnd/>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200" b="1" u="sng">
                <a:solidFill>
                  <a:srgbClr val="FF0000"/>
                </a:solidFill>
              </a:rPr>
              <a:t>Authentication Data (ICV):</a:t>
            </a:r>
          </a:p>
          <a:p>
            <a:pPr eaLnBrk="1" hangingPunct="1">
              <a:buFontTx/>
              <a:buChar char="-"/>
            </a:pPr>
            <a:r>
              <a:rPr lang="en-US" sz="2200"/>
              <a:t> Có độ dài là bội của 32 bit.</a:t>
            </a:r>
          </a:p>
          <a:p>
            <a:pPr eaLnBrk="1" hangingPunct="1">
              <a:buFontTx/>
              <a:buChar char="-"/>
            </a:pPr>
            <a:r>
              <a:rPr lang="en-US" sz="2200"/>
              <a:t> Phải được padding nếu chiều dài của ICV trong các byte chưa đầy.</a:t>
            </a:r>
          </a:p>
        </p:txBody>
      </p:sp>
      <p:grpSp>
        <p:nvGrpSpPr>
          <p:cNvPr id="17" name="Group 26"/>
          <p:cNvGrpSpPr>
            <a:grpSpLocks/>
          </p:cNvGrpSpPr>
          <p:nvPr/>
        </p:nvGrpSpPr>
        <p:grpSpPr bwMode="auto">
          <a:xfrm>
            <a:off x="2209800" y="4343399"/>
            <a:ext cx="6324600" cy="954087"/>
            <a:chOff x="2209006" y="2743200"/>
            <a:chExt cx="2058194" cy="610394"/>
          </a:xfrm>
        </p:grpSpPr>
        <p:cxnSp>
          <p:nvCxnSpPr>
            <p:cNvPr id="18" name="Straight Connector 17"/>
            <p:cNvCxnSpPr/>
            <p:nvPr/>
          </p:nvCxnSpPr>
          <p:spPr>
            <a:xfrm rot="5400000">
              <a:off x="1905291" y="3048328"/>
              <a:ext cx="608981" cy="1550"/>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10039" y="2743200"/>
              <a:ext cx="2057161" cy="1413"/>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961934" y="3046916"/>
              <a:ext cx="608981" cy="1550"/>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210039" y="3332400"/>
              <a:ext cx="2057161" cy="2826"/>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a:spLocks noChangeArrowheads="1"/>
          </p:cNvSpPr>
          <p:nvPr/>
        </p:nvSpPr>
        <p:spPr bwMode="auto">
          <a:xfrm>
            <a:off x="2438400" y="5540375"/>
            <a:ext cx="6248400" cy="830997"/>
          </a:xfrm>
          <a:prstGeom prst="rect">
            <a:avLst/>
          </a:prstGeom>
          <a:solidFill>
            <a:schemeClr val="accent5">
              <a:lumMod val="40000"/>
              <a:lumOff val="60000"/>
            </a:schemeClr>
          </a:solidFill>
          <a:ln w="38100">
            <a:solidFill>
              <a:srgbClr val="FF000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u="sng" dirty="0">
                <a:solidFill>
                  <a:srgbClr val="FF0000"/>
                </a:solidFill>
              </a:rPr>
              <a:t>Authentication Data (</a:t>
            </a:r>
            <a:r>
              <a:rPr lang="en-US" sz="2400" b="1" u="sng" dirty="0" err="1">
                <a:solidFill>
                  <a:srgbClr val="FF0000"/>
                </a:solidFill>
              </a:rPr>
              <a:t>ICV</a:t>
            </a:r>
            <a:r>
              <a:rPr lang="en-US" sz="2400" b="1" u="sng" dirty="0" smtClean="0">
                <a:solidFill>
                  <a:srgbClr val="FF0000"/>
                </a:solidFill>
              </a:rPr>
              <a:t>): 96 bit</a:t>
            </a:r>
            <a:endParaRPr lang="en-US" sz="2400" b="1" u="sng" dirty="0">
              <a:solidFill>
                <a:srgbClr val="FF0000"/>
              </a:solidFill>
            </a:endParaRPr>
          </a:p>
          <a:p>
            <a:pPr eaLnBrk="1" hangingPunct="1"/>
            <a:r>
              <a:rPr lang="en-US" sz="2400" b="1" dirty="0" err="1"/>
              <a:t>ICV</a:t>
            </a:r>
            <a:r>
              <a:rPr lang="en-US" sz="2400" b="1" dirty="0"/>
              <a:t> = Hash (IP Header + Payload + Key)</a:t>
            </a:r>
          </a:p>
        </p:txBody>
      </p:sp>
      <p:sp>
        <p:nvSpPr>
          <p:cNvPr id="23" name="TextBox 22"/>
          <p:cNvSpPr txBox="1"/>
          <p:nvPr/>
        </p:nvSpPr>
        <p:spPr>
          <a:xfrm>
            <a:off x="76199" y="5638800"/>
            <a:ext cx="2138365" cy="646331"/>
          </a:xfrm>
          <a:prstGeom prst="rect">
            <a:avLst/>
          </a:prstGeom>
          <a:noFill/>
        </p:spPr>
        <p:txBody>
          <a:bodyPr wrap="square" rtlCol="0">
            <a:spAutoFit/>
          </a:bodyPr>
          <a:lstStyle/>
          <a:p>
            <a:r>
              <a:rPr lang="en-US" b="1">
                <a:solidFill>
                  <a:srgbClr val="0000FF"/>
                </a:solidFill>
                <a:latin typeface="Arial" pitchFamily="34" charset="0"/>
              </a:rPr>
              <a:t>HMAC-SHA1-96, HMAC-MD5-96</a:t>
            </a:r>
            <a:endParaRPr lang="en-US" b="1">
              <a:solidFill>
                <a:srgbClr val="0000FF"/>
              </a:solidFill>
            </a:endParaRPr>
          </a:p>
        </p:txBody>
      </p:sp>
    </p:spTree>
    <p:extLst>
      <p:ext uri="{BB962C8B-B14F-4D97-AF65-F5344CB8AC3E}">
        <p14:creationId xmlns:p14="http://schemas.microsoft.com/office/powerpoint/2010/main" val="4783819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strips(down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grpId="1" nodeType="clickEffect">
                                  <p:stCondLst>
                                    <p:cond delay="0"/>
                                  </p:stCondLst>
                                  <p:childTnLst>
                                    <p:anim calcmode="lin" valueType="num">
                                      <p:cBhvr additive="base">
                                        <p:cTn id="17" dur="500"/>
                                        <p:tgtEl>
                                          <p:spTgt spid="16"/>
                                        </p:tgtEl>
                                        <p:attrNameLst>
                                          <p:attrName>ppt_x</p:attrName>
                                        </p:attrNameLst>
                                      </p:cBhvr>
                                      <p:tavLst>
                                        <p:tav tm="0">
                                          <p:val>
                                            <p:strVal val="ppt_x"/>
                                          </p:val>
                                        </p:tav>
                                        <p:tav tm="100000">
                                          <p:val>
                                            <p:strVal val="ppt_x"/>
                                          </p:val>
                                        </p:tav>
                                      </p:tavLst>
                                    </p:anim>
                                    <p:anim calcmode="lin" valueType="num">
                                      <p:cBhvr additive="base">
                                        <p:cTn id="18" dur="500"/>
                                        <p:tgtEl>
                                          <p:spTgt spid="16"/>
                                        </p:tgtEl>
                                        <p:attrNameLst>
                                          <p:attrName>ppt_y</p:attrName>
                                        </p:attrNameLst>
                                      </p:cBhvr>
                                      <p:tavLst>
                                        <p:tav tm="0">
                                          <p:val>
                                            <p:strVal val="ppt_y"/>
                                          </p:val>
                                        </p:tav>
                                        <p:tav tm="100000">
                                          <p:val>
                                            <p:strVal val="1+ppt_h/2"/>
                                          </p:val>
                                        </p:tav>
                                      </p:tavLst>
                                    </p:anim>
                                    <p:set>
                                      <p:cBhvr>
                                        <p:cTn id="19" dur="1" fill="hold">
                                          <p:stCondLst>
                                            <p:cond delay="499"/>
                                          </p:stCondLst>
                                        </p:cTn>
                                        <p:tgtEl>
                                          <p:spTgt spid="16"/>
                                        </p:tgtEl>
                                        <p:attrNameLst>
                                          <p:attrName>style.visibility</p:attrName>
                                        </p:attrNameLst>
                                      </p:cBhvr>
                                      <p:to>
                                        <p:strVal val="hidden"/>
                                      </p:to>
                                    </p:set>
                                  </p:childTnLst>
                                </p:cTn>
                              </p:par>
                              <p:par>
                                <p:cTn id="20" presetID="18" presetClass="entr" presetSubtype="12"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Left)">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69</a:t>
            </a:fld>
            <a:endParaRPr lang="ru-RU" dirty="0"/>
          </a:p>
        </p:txBody>
      </p:sp>
      <p:sp>
        <p:nvSpPr>
          <p:cNvPr id="3" name="Content Placeholder 2"/>
          <p:cNvSpPr>
            <a:spLocks noGrp="1"/>
          </p:cNvSpPr>
          <p:nvPr>
            <p:ph sz="quarter" idx="13"/>
          </p:nvPr>
        </p:nvSpPr>
        <p:spPr/>
        <p:txBody>
          <a:bodyPr>
            <a:normAutofit/>
          </a:bodyPr>
          <a:lstStyle/>
          <a:p>
            <a:pPr marL="0" indent="0">
              <a:buNone/>
            </a:pPr>
            <a:endParaRPr lang="en-US" dirty="0">
              <a:solidFill>
                <a:srgbClr val="0000FF"/>
              </a:solidFill>
              <a:latin typeface="Arial" pitchFamily="34" charset="0"/>
              <a:cs typeface="Arial" pitchFamily="34" charset="0"/>
            </a:endParaRPr>
          </a:p>
          <a:p>
            <a:pPr marL="0" indent="0">
              <a:buNone/>
            </a:pPr>
            <a:endParaRPr lang="en-US" dirty="0">
              <a:solidFill>
                <a:srgbClr val="0000FF"/>
              </a:solidFill>
              <a:latin typeface="Arial" pitchFamily="34" charset="0"/>
              <a:cs typeface="Arial" pitchFamily="34" charset="0"/>
            </a:endParaRPr>
          </a:p>
          <a:p>
            <a:pPr marL="0" indent="0">
              <a:buNone/>
            </a:pP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Xử</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lý</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gói</a:t>
            </a:r>
            <a:r>
              <a:rPr lang="en-US" dirty="0">
                <a:solidFill>
                  <a:srgbClr val="0000FF"/>
                </a:solidFill>
                <a:latin typeface="Arial" pitchFamily="34" charset="0"/>
                <a:cs typeface="Arial" pitchFamily="34" charset="0"/>
              </a:rPr>
              <a:t> AH </a:t>
            </a:r>
            <a:r>
              <a:rPr lang="en-US" dirty="0" err="1">
                <a:solidFill>
                  <a:srgbClr val="0000FF"/>
                </a:solidFill>
                <a:latin typeface="Arial" pitchFamily="34" charset="0"/>
                <a:cs typeface="Arial" pitchFamily="34" charset="0"/>
              </a:rPr>
              <a:t>đầu</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vào</a:t>
            </a:r>
            <a:r>
              <a:rPr lang="en-US" dirty="0">
                <a:solidFill>
                  <a:srgbClr val="0000FF"/>
                </a:solidFill>
                <a:latin typeface="Arial" pitchFamily="34" charset="0"/>
                <a:cs typeface="Arial" pitchFamily="34" charset="0"/>
              </a:rPr>
              <a:t> &amp; </a:t>
            </a:r>
            <a:r>
              <a:rPr lang="en-US" dirty="0" err="1">
                <a:solidFill>
                  <a:srgbClr val="0000FF"/>
                </a:solidFill>
                <a:latin typeface="Arial" pitchFamily="34" charset="0"/>
                <a:cs typeface="Arial" pitchFamily="34" charset="0"/>
              </a:rPr>
              <a:t>đầu</a:t>
            </a:r>
            <a:r>
              <a:rPr lang="en-US" dirty="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ra</a:t>
            </a:r>
            <a:endParaRPr lang="en-US" dirty="0" smtClean="0">
              <a:solidFill>
                <a:srgbClr val="0000FF"/>
              </a:solidFill>
              <a:latin typeface="Arial" pitchFamily="34" charset="0"/>
              <a:cs typeface="Arial" pitchFamily="34" charset="0"/>
            </a:endParaRPr>
          </a:p>
          <a:p>
            <a:pPr marL="0" indent="0" algn="ctr">
              <a:buNone/>
            </a:pPr>
            <a:r>
              <a:rPr lang="en-US" sz="3200" i="1" dirty="0" smtClean="0">
                <a:latin typeface="Arial" pitchFamily="34" charset="0"/>
                <a:cs typeface="Arial" pitchFamily="34" charset="0"/>
              </a:rPr>
              <a:t>(</a:t>
            </a:r>
            <a:r>
              <a:rPr lang="en-US" sz="3200" i="1" err="1" smtClean="0">
                <a:latin typeface="Arial" pitchFamily="34" charset="0"/>
                <a:cs typeface="Arial" pitchFamily="34" charset="0"/>
              </a:rPr>
              <a:t>SV</a:t>
            </a:r>
            <a:r>
              <a:rPr lang="en-US" sz="3200" i="1" smtClean="0">
                <a:latin typeface="Arial" pitchFamily="34" charset="0"/>
                <a:cs typeface="Arial" pitchFamily="34" charset="0"/>
              </a:rPr>
              <a:t> tìm hiểu thêm trong Giáo trình “</a:t>
            </a:r>
            <a:r>
              <a:rPr lang="vi-VN" sz="3200" i="1"/>
              <a:t>Các giao thức bảo mật mạng riêng ảo“</a:t>
            </a:r>
            <a:r>
              <a:rPr lang="en-US" sz="3200" i="1"/>
              <a:t>, </a:t>
            </a:r>
            <a:r>
              <a:rPr lang="en-US" sz="3200" i="1" smtClean="0"/>
              <a:t>HVKTMM, năm 2013</a:t>
            </a:r>
            <a:r>
              <a:rPr lang="en-US" sz="3200" i="1" smtClean="0">
                <a:latin typeface="Arial" pitchFamily="34" charset="0"/>
                <a:cs typeface="Arial" pitchFamily="34" charset="0"/>
              </a:rPr>
              <a:t>)</a:t>
            </a:r>
            <a:endParaRPr lang="en-US" sz="3200" i="1" dirty="0">
              <a:latin typeface="Arial" pitchFamily="34" charset="0"/>
              <a:cs typeface="Arial" pitchFamily="34" charset="0"/>
            </a:endParaRPr>
          </a:p>
          <a:p>
            <a:pPr marL="0" inden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23299835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Mạng riêng</a:t>
            </a:r>
            <a:r>
              <a:rPr lang="en-US" smtClean="0"/>
              <a:t> ảo</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7</a:t>
            </a:fld>
            <a:endParaRPr lang="ru-RU" dirty="0"/>
          </a:p>
        </p:txBody>
      </p:sp>
      <p:sp>
        <p:nvSpPr>
          <p:cNvPr id="3" name="Content Placeholder 2"/>
          <p:cNvSpPr>
            <a:spLocks noGrp="1"/>
          </p:cNvSpPr>
          <p:nvPr>
            <p:ph sz="quarter" idx="13"/>
          </p:nvPr>
        </p:nvSpPr>
        <p:spPr/>
        <p:txBody>
          <a:bodyPr>
            <a:normAutofit/>
          </a:bodyPr>
          <a:lstStyle/>
          <a:p>
            <a:pPr algn="just">
              <a:buFont typeface="Wingdings" panose="05000000000000000000" pitchFamily="2" charset="2"/>
              <a:buChar char="q"/>
            </a:pPr>
            <a:r>
              <a:rPr lang="en-US" sz="3000" b="1"/>
              <a:t> </a:t>
            </a:r>
            <a:r>
              <a:rPr lang="en-US" sz="3000" smtClean="0">
                <a:solidFill>
                  <a:srgbClr val="0000CC"/>
                </a:solidFill>
              </a:rPr>
              <a:t>Mạng </a:t>
            </a:r>
            <a:r>
              <a:rPr lang="en-US" sz="3000">
                <a:solidFill>
                  <a:srgbClr val="0000CC"/>
                </a:solidFill>
              </a:rPr>
              <a:t>riêng ảo (Virtual Private Network - VPN): </a:t>
            </a:r>
            <a:r>
              <a:rPr lang="en-US" sz="3000"/>
              <a:t>là mạng sử dụng mạng công cộng (như </a:t>
            </a:r>
            <a:r>
              <a:rPr lang="en-US" sz="3000">
                <a:solidFill>
                  <a:srgbClr val="0000CC"/>
                </a:solidFill>
              </a:rPr>
              <a:t>Internet, ATM/Frame Relay</a:t>
            </a:r>
            <a:r>
              <a:rPr lang="en-US" sz="3000"/>
              <a:t> của các nhà cung cấp dịch vụ) làm cơ sở hạ tầng để truyền thông tin nhưng vẫn đảm bảo là một mạng riêng và kiểm soát được truy nhập.</a:t>
            </a:r>
          </a:p>
          <a:p>
            <a:pPr algn="just">
              <a:buFont typeface="Wingdings" panose="05000000000000000000" pitchFamily="2" charset="2"/>
              <a:buChar char="q"/>
            </a:pPr>
            <a:endParaRPr lang="vi-VN" sz="3000" b="1" smtClean="0"/>
          </a:p>
        </p:txBody>
      </p:sp>
      <p:graphicFrame>
        <p:nvGraphicFramePr>
          <p:cNvPr id="5" name="Object 4"/>
          <p:cNvGraphicFramePr>
            <a:graphicFrameLocks noChangeAspect="1"/>
          </p:cNvGraphicFramePr>
          <p:nvPr>
            <p:extLst>
              <p:ext uri="{D42A27DB-BD31-4B8C-83A1-F6EECF244321}">
                <p14:modId xmlns:p14="http://schemas.microsoft.com/office/powerpoint/2010/main" val="2751611669"/>
              </p:ext>
            </p:extLst>
          </p:nvPr>
        </p:nvGraphicFramePr>
        <p:xfrm>
          <a:off x="762000" y="3872719"/>
          <a:ext cx="7010400" cy="2995613"/>
        </p:xfrm>
        <a:graphic>
          <a:graphicData uri="http://schemas.openxmlformats.org/presentationml/2006/ole">
            <mc:AlternateContent xmlns:mc="http://schemas.openxmlformats.org/markup-compatibility/2006">
              <mc:Choice xmlns:v="urn:schemas-microsoft-com:vml" Requires="v">
                <p:oleObj spid="_x0000_s8363" r:id="rId4" imgW="4336390" imgH="2181454" progId="Visio.Drawing.11">
                  <p:embed/>
                </p:oleObj>
              </mc:Choice>
              <mc:Fallback>
                <p:oleObj r:id="rId4" imgW="4336390" imgH="2181454"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872719"/>
                        <a:ext cx="7010400"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484887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342900" lvl="1" indent="-342900">
              <a:lnSpc>
                <a:spcPct val="114000"/>
              </a:lnSpc>
              <a:spcBef>
                <a:spcPts val="600"/>
              </a:spcBef>
              <a:spcAft>
                <a:spcPts val="600"/>
              </a:spcAft>
              <a:buFont typeface="Arial" pitchFamily="34" charset="0"/>
              <a:buChar char="•"/>
            </a:pPr>
            <a:r>
              <a:rPr lang="en-US">
                <a:solidFill>
                  <a:srgbClr val="0000FF"/>
                </a:solidFill>
                <a:latin typeface="Arial" pitchFamily="34" charset="0"/>
              </a:rPr>
              <a:t>Xử lý gói đầu vào</a:t>
            </a:r>
            <a:r>
              <a:rPr lang="en-US" smtClean="0">
                <a:solidFill>
                  <a:srgbClr val="0000FF"/>
                </a:solidFill>
                <a:latin typeface="Arial" pitchFamily="34" charset="0"/>
              </a:rPr>
              <a:t>:</a:t>
            </a:r>
          </a:p>
          <a:p>
            <a:pPr marL="742950" lvl="2" indent="-342900">
              <a:lnSpc>
                <a:spcPct val="114000"/>
              </a:lnSpc>
              <a:spcBef>
                <a:spcPts val="600"/>
              </a:spcBef>
              <a:spcAft>
                <a:spcPts val="600"/>
              </a:spcAft>
            </a:pPr>
            <a:r>
              <a:rPr lang="en-US" smtClean="0">
                <a:latin typeface="Arial" pitchFamily="34" charset="0"/>
              </a:rPr>
              <a:t>Ghép </a:t>
            </a:r>
            <a:r>
              <a:rPr lang="en-US">
                <a:latin typeface="Arial" pitchFamily="34" charset="0"/>
              </a:rPr>
              <a:t>mảnh:</a:t>
            </a:r>
          </a:p>
          <a:p>
            <a:pPr marL="742950" lvl="2" indent="-342900">
              <a:lnSpc>
                <a:spcPct val="114000"/>
              </a:lnSpc>
              <a:spcBef>
                <a:spcPts val="600"/>
              </a:spcBef>
              <a:spcAft>
                <a:spcPts val="600"/>
              </a:spcAft>
            </a:pPr>
            <a:r>
              <a:rPr lang="en-US">
                <a:latin typeface="Arial" pitchFamily="34" charset="0"/>
              </a:rPr>
              <a:t>Tìm kiếm SA</a:t>
            </a:r>
          </a:p>
          <a:p>
            <a:pPr marL="742950" lvl="2" indent="-342900">
              <a:lnSpc>
                <a:spcPct val="114000"/>
              </a:lnSpc>
              <a:spcBef>
                <a:spcPts val="600"/>
              </a:spcBef>
              <a:spcAft>
                <a:spcPts val="600"/>
              </a:spcAft>
            </a:pPr>
            <a:r>
              <a:rPr lang="en-US">
                <a:latin typeface="Arial" pitchFamily="34" charset="0"/>
              </a:rPr>
              <a:t>Kiểm tra SN (Sequence Number):</a:t>
            </a:r>
          </a:p>
          <a:p>
            <a:pPr marL="342900" lvl="1" indent="-342900">
              <a:lnSpc>
                <a:spcPct val="114000"/>
              </a:lnSpc>
              <a:spcBef>
                <a:spcPts val="600"/>
              </a:spcBef>
              <a:spcAft>
                <a:spcPts val="600"/>
              </a:spcAft>
              <a:buFont typeface="Arial" pitchFamily="34" charset="0"/>
              <a:buChar char="•"/>
            </a:pPr>
            <a:r>
              <a:rPr lang="en-US" smtClean="0">
                <a:solidFill>
                  <a:srgbClr val="0000FF"/>
                </a:solidFill>
                <a:latin typeface="Arial" pitchFamily="34" charset="0"/>
              </a:rPr>
              <a:t>Xử </a:t>
            </a:r>
            <a:r>
              <a:rPr lang="en-US">
                <a:solidFill>
                  <a:srgbClr val="0000FF"/>
                </a:solidFill>
                <a:latin typeface="Arial" pitchFamily="34" charset="0"/>
              </a:rPr>
              <a:t>lý gói đầu ra</a:t>
            </a:r>
            <a:r>
              <a:rPr lang="en-US" smtClean="0">
                <a:solidFill>
                  <a:srgbClr val="0000FF"/>
                </a:solidFill>
                <a:latin typeface="Arial" pitchFamily="34" charset="0"/>
              </a:rPr>
              <a:t>:</a:t>
            </a:r>
          </a:p>
          <a:p>
            <a:pPr marL="742950" lvl="2" indent="-342900">
              <a:lnSpc>
                <a:spcPct val="114000"/>
              </a:lnSpc>
              <a:spcBef>
                <a:spcPts val="600"/>
              </a:spcBef>
              <a:spcAft>
                <a:spcPts val="600"/>
              </a:spcAft>
            </a:pPr>
            <a:r>
              <a:rPr lang="en-US">
                <a:latin typeface="Arial" pitchFamily="34" charset="0"/>
              </a:rPr>
              <a:t>Tìm </a:t>
            </a:r>
            <a:r>
              <a:rPr lang="en-US" smtClean="0">
                <a:latin typeface="Arial" pitchFamily="34" charset="0"/>
              </a:rPr>
              <a:t>SA</a:t>
            </a:r>
          </a:p>
          <a:p>
            <a:pPr marL="742950" lvl="2" indent="-342900">
              <a:lnSpc>
                <a:spcPct val="114000"/>
              </a:lnSpc>
              <a:spcBef>
                <a:spcPts val="600"/>
              </a:spcBef>
              <a:spcAft>
                <a:spcPts val="600"/>
              </a:spcAft>
            </a:pPr>
            <a:r>
              <a:rPr lang="en-US">
                <a:latin typeface="Arial" pitchFamily="34" charset="0"/>
              </a:rPr>
              <a:t>Tạo SN (Sequence Number</a:t>
            </a:r>
            <a:r>
              <a:rPr lang="en-US" smtClean="0">
                <a:latin typeface="Arial" pitchFamily="34" charset="0"/>
              </a:rPr>
              <a:t>):</a:t>
            </a:r>
          </a:p>
          <a:p>
            <a:pPr marL="742950" lvl="2" indent="-342900">
              <a:lnSpc>
                <a:spcPct val="114000"/>
              </a:lnSpc>
              <a:spcBef>
                <a:spcPts val="600"/>
              </a:spcBef>
              <a:spcAft>
                <a:spcPts val="600"/>
              </a:spcAft>
            </a:pPr>
            <a:r>
              <a:rPr lang="en-US">
                <a:latin typeface="Arial" pitchFamily="34" charset="0"/>
              </a:rPr>
              <a:t>Tính </a:t>
            </a:r>
            <a:r>
              <a:rPr lang="en-US" smtClean="0">
                <a:latin typeface="Arial" pitchFamily="34" charset="0"/>
              </a:rPr>
              <a:t>ICV</a:t>
            </a:r>
          </a:p>
          <a:p>
            <a:pPr marL="742950" lvl="2" indent="-342900">
              <a:lnSpc>
                <a:spcPct val="114000"/>
              </a:lnSpc>
              <a:spcBef>
                <a:spcPts val="600"/>
              </a:spcBef>
              <a:spcAft>
                <a:spcPts val="600"/>
              </a:spcAft>
            </a:pPr>
            <a:r>
              <a:rPr lang="en-US" smtClean="0">
                <a:latin typeface="Arial" pitchFamily="34" charset="0"/>
              </a:rPr>
              <a:t>Padding</a:t>
            </a:r>
          </a:p>
          <a:p>
            <a:pPr marL="742950" lvl="2" indent="-342900">
              <a:lnSpc>
                <a:spcPct val="114000"/>
              </a:lnSpc>
              <a:spcBef>
                <a:spcPts val="600"/>
              </a:spcBef>
              <a:spcAft>
                <a:spcPts val="600"/>
              </a:spcAft>
            </a:pPr>
            <a:r>
              <a:rPr lang="en-US">
                <a:latin typeface="Arial" pitchFamily="34" charset="0"/>
              </a:rPr>
              <a:t>Phân mảnh</a:t>
            </a:r>
          </a:p>
          <a:p>
            <a:pPr marL="742950" lvl="2" indent="-342900">
              <a:lnSpc>
                <a:spcPct val="114000"/>
              </a:lnSpc>
              <a:spcBef>
                <a:spcPts val="600"/>
              </a:spcBef>
              <a:spcAft>
                <a:spcPts val="600"/>
              </a:spcAft>
            </a:pPr>
            <a:endParaRPr lang="en-US" b="1">
              <a:latin typeface="Arial" pitchFamily="34" charset="0"/>
            </a:endParaRPr>
          </a:p>
          <a:p>
            <a:pPr marL="742950" lvl="2" indent="-342900">
              <a:lnSpc>
                <a:spcPct val="114000"/>
              </a:lnSpc>
              <a:spcBef>
                <a:spcPts val="600"/>
              </a:spcBef>
              <a:spcAft>
                <a:spcPts val="600"/>
              </a:spcAft>
            </a:pPr>
            <a:endParaRPr lang="en-US" b="1">
              <a:latin typeface="Arial" pitchFamily="34" charset="0"/>
            </a:endParaRPr>
          </a:p>
          <a:p>
            <a:pPr marL="742950" lvl="2" indent="-342900">
              <a:lnSpc>
                <a:spcPct val="114000"/>
              </a:lnSpc>
              <a:spcBef>
                <a:spcPts val="600"/>
              </a:spcBef>
              <a:spcAft>
                <a:spcPts val="600"/>
              </a:spcAft>
            </a:pPr>
            <a:endParaRPr lang="en-US" b="1">
              <a:solidFill>
                <a:srgbClr val="0000FF"/>
              </a:solidFill>
              <a:latin typeface="Arial" pitchFamily="34" charset="0"/>
            </a:endParaRPr>
          </a:p>
          <a:p>
            <a:pPr marL="742950" lvl="2" indent="-342900">
              <a:lnSpc>
                <a:spcPct val="114000"/>
              </a:lnSpc>
              <a:spcBef>
                <a:spcPts val="600"/>
              </a:spcBef>
              <a:spcAft>
                <a:spcPts val="600"/>
              </a:spcAft>
            </a:pPr>
            <a:endParaRPr lang="en-US" b="1">
              <a:latin typeface="Arial" pitchFamily="34" charset="0"/>
            </a:endParaRPr>
          </a:p>
          <a:p>
            <a:pPr marL="742950" lvl="2" indent="-342900">
              <a:lnSpc>
                <a:spcPct val="114000"/>
              </a:lnSpc>
              <a:spcBef>
                <a:spcPts val="600"/>
              </a:spcBef>
              <a:spcAft>
                <a:spcPts val="600"/>
              </a:spcAft>
            </a:pPr>
            <a:endParaRPr lang="en-US" b="1">
              <a:latin typeface="Arial" pitchFamily="34" charset="0"/>
            </a:endParaRPr>
          </a:p>
          <a:p>
            <a:pPr marL="742950" lvl="2" indent="-342900">
              <a:lnSpc>
                <a:spcPct val="114000"/>
              </a:lnSpc>
              <a:spcBef>
                <a:spcPts val="600"/>
              </a:spcBef>
              <a:spcAft>
                <a:spcPts val="600"/>
              </a:spcAft>
            </a:pPr>
            <a:endParaRPr lang="en-US">
              <a:solidFill>
                <a:srgbClr val="0000FF"/>
              </a:solidFill>
              <a:latin typeface="Arial" pitchFamily="34" charset="0"/>
            </a:endParaRPr>
          </a:p>
          <a:p>
            <a:endParaRPr lang="en-US"/>
          </a:p>
        </p:txBody>
      </p:sp>
      <p:sp>
        <p:nvSpPr>
          <p:cNvPr id="3" name="Title 2"/>
          <p:cNvSpPr>
            <a:spLocks noGrp="1"/>
          </p:cNvSpPr>
          <p:nvPr>
            <p:ph type="title"/>
          </p:nvPr>
        </p:nvSpPr>
        <p:spPr/>
        <p:txBody>
          <a:bodyPr/>
          <a:lstStyle/>
          <a:p>
            <a:r>
              <a:rPr lang="en-US" b="0">
                <a:latin typeface="Arial" pitchFamily="34" charset="0"/>
                <a:cs typeface="Arial" pitchFamily="34" charset="0"/>
              </a:rPr>
              <a:t>Giao thức AH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70</a:t>
            </a:fld>
            <a:endParaRPr lang="ru-RU" dirty="0"/>
          </a:p>
        </p:txBody>
      </p:sp>
    </p:spTree>
    <p:extLst>
      <p:ext uri="{BB962C8B-B14F-4D97-AF65-F5344CB8AC3E}">
        <p14:creationId xmlns:p14="http://schemas.microsoft.com/office/powerpoint/2010/main" val="17475492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71</a:t>
            </a:fld>
            <a:endParaRPr lang="ru-RU" dirty="0"/>
          </a:p>
        </p:txBody>
      </p:sp>
      <p:sp>
        <p:nvSpPr>
          <p:cNvPr id="3" name="Content Placeholder 2"/>
          <p:cNvSpPr>
            <a:spLocks noGrp="1"/>
          </p:cNvSpPr>
          <p:nvPr>
            <p:ph sz="quarter" idx="13"/>
          </p:nvPr>
        </p:nvSpPr>
        <p:spPr/>
        <p:txBody>
          <a:bodyPr>
            <a:normAutofit/>
          </a:bodyPr>
          <a:lstStyle/>
          <a:p>
            <a:pPr marL="0" indent="0">
              <a:buNone/>
            </a:pPr>
            <a:endParaRPr lang="en-US" sz="4000" dirty="0" smtClean="0">
              <a:solidFill>
                <a:srgbClr val="0000FF"/>
              </a:solidFill>
              <a:latin typeface="Arial" pitchFamily="34" charset="0"/>
              <a:cs typeface="Arial" pitchFamily="34" charset="0"/>
            </a:endParaRPr>
          </a:p>
          <a:p>
            <a:pPr marL="0" indent="0">
              <a:buNone/>
            </a:pPr>
            <a:endParaRPr lang="en-US" sz="4000" dirty="0" smtClean="0">
              <a:solidFill>
                <a:srgbClr val="0000FF"/>
              </a:solidFill>
              <a:latin typeface="Arial" pitchFamily="34" charset="0"/>
              <a:cs typeface="Arial" pitchFamily="34" charset="0"/>
            </a:endParaRPr>
          </a:p>
          <a:p>
            <a:pPr marL="0" indent="0" algn="ctr">
              <a:buNone/>
            </a:pPr>
            <a:r>
              <a:rPr lang="en-US" sz="4000" dirty="0" smtClean="0">
                <a:solidFill>
                  <a:srgbClr val="0000FF"/>
                </a:solidFill>
                <a:latin typeface="Arial" pitchFamily="34" charset="0"/>
                <a:cs typeface="Arial" pitchFamily="34" charset="0"/>
              </a:rPr>
              <a:t>AH</a:t>
            </a:r>
            <a:r>
              <a:rPr lang="en-US" sz="4000" dirty="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Xác</a:t>
            </a:r>
            <a:r>
              <a:rPr lang="en-US" sz="4000" dirty="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thực</a:t>
            </a:r>
            <a:r>
              <a:rPr lang="en-US" sz="4000" dirty="0">
                <a:solidFill>
                  <a:srgbClr val="0000FF"/>
                </a:solidFill>
                <a:latin typeface="Arial" pitchFamily="34" charset="0"/>
                <a:cs typeface="Arial" pitchFamily="34" charset="0"/>
              </a:rPr>
              <a:t> &amp; </a:t>
            </a:r>
            <a:r>
              <a:rPr lang="en-US" sz="4000" dirty="0" err="1">
                <a:solidFill>
                  <a:srgbClr val="0000FF"/>
                </a:solidFill>
                <a:latin typeface="Arial" pitchFamily="34" charset="0"/>
                <a:cs typeface="Arial" pitchFamily="34" charset="0"/>
              </a:rPr>
              <a:t>toàn</a:t>
            </a:r>
            <a:r>
              <a:rPr lang="en-US" sz="4000" dirty="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vẹn</a:t>
            </a:r>
            <a:r>
              <a:rPr lang="en-US" sz="4000" dirty="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dữ</a:t>
            </a:r>
            <a:r>
              <a:rPr lang="en-US" sz="4000" dirty="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liệu</a:t>
            </a:r>
            <a:endParaRPr lang="en-US" sz="4000"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17672903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72</a:t>
            </a:fld>
            <a:endParaRPr lang="ru-RU" dirty="0"/>
          </a:p>
        </p:txBody>
      </p:sp>
      <p:sp>
        <p:nvSpPr>
          <p:cNvPr id="3" name="Content Placeholder 2"/>
          <p:cNvSpPr>
            <a:spLocks noGrp="1"/>
          </p:cNvSpPr>
          <p:nvPr>
            <p:ph sz="quarter" idx="13"/>
          </p:nvPr>
        </p:nvSpPr>
        <p:spPr/>
        <p:txBody>
          <a:bodyPr>
            <a:normAutofit/>
          </a:bodyPr>
          <a:lstStyle/>
          <a:p>
            <a:pPr marL="0" indent="0">
              <a:buNone/>
            </a:pPr>
            <a:endParaRPr lang="en-US" sz="4000" dirty="0">
              <a:solidFill>
                <a:srgbClr val="0000FF"/>
              </a:solidFill>
              <a:latin typeface="Arial" pitchFamily="34" charset="0"/>
              <a:cs typeface="Arial"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990600"/>
            <a:ext cx="8840759" cy="5761228"/>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048000" y="2439988"/>
            <a:ext cx="838200" cy="0"/>
          </a:xfrm>
          <a:prstGeom prst="straightConnector1">
            <a:avLst/>
          </a:prstGeom>
          <a:ln w="28575">
            <a:solidFill>
              <a:srgbClr val="0A01C3"/>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3886200" y="1066800"/>
            <a:ext cx="3733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a:solidFill>
                  <a:srgbClr val="0000FF"/>
                </a:solidFill>
              </a:rPr>
              <a:t>Data </a:t>
            </a:r>
            <a:r>
              <a:rPr lang="en-US" sz="2400" dirty="0" err="1">
                <a:solidFill>
                  <a:srgbClr val="0000FF"/>
                </a:solidFill>
              </a:rPr>
              <a:t>là</a:t>
            </a:r>
            <a:r>
              <a:rPr lang="en-US" sz="2400" dirty="0">
                <a:solidFill>
                  <a:srgbClr val="0000FF"/>
                </a:solidFill>
              </a:rPr>
              <a:t> </a:t>
            </a:r>
            <a:r>
              <a:rPr lang="en-US" sz="2400" dirty="0" err="1">
                <a:solidFill>
                  <a:srgbClr val="0000FF"/>
                </a:solidFill>
              </a:rPr>
              <a:t>phần</a:t>
            </a:r>
            <a:r>
              <a:rPr lang="en-US" sz="2400" dirty="0">
                <a:solidFill>
                  <a:srgbClr val="0000FF"/>
                </a:solidFill>
              </a:rPr>
              <a:t> Payload</a:t>
            </a:r>
          </a:p>
        </p:txBody>
      </p:sp>
      <p:sp>
        <p:nvSpPr>
          <p:cNvPr id="8" name="TextBox 7"/>
          <p:cNvSpPr txBox="1">
            <a:spLocks noChangeArrowheads="1"/>
          </p:cNvSpPr>
          <p:nvPr/>
        </p:nvSpPr>
        <p:spPr bwMode="auto">
          <a:xfrm>
            <a:off x="4114800" y="1992313"/>
            <a:ext cx="4724400" cy="830997"/>
          </a:xfrm>
          <a:prstGeom prst="rect">
            <a:avLst/>
          </a:prstGeom>
          <a:solidFill>
            <a:schemeClr val="accent3">
              <a:lumMod val="20000"/>
              <a:lumOff val="80000"/>
            </a:schemeClr>
          </a:solidFill>
          <a:ln w="9525">
            <a:solidFill>
              <a:srgbClr val="7030A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a:solidFill>
                  <a:srgbClr val="0000FF"/>
                </a:solidFill>
              </a:rPr>
              <a:t>AH </a:t>
            </a:r>
            <a:r>
              <a:rPr lang="en-US" sz="2400" dirty="0" err="1">
                <a:solidFill>
                  <a:srgbClr val="0000FF"/>
                </a:solidFill>
              </a:rPr>
              <a:t>đảm</a:t>
            </a:r>
            <a:r>
              <a:rPr lang="en-US" sz="2400" dirty="0">
                <a:solidFill>
                  <a:srgbClr val="0000FF"/>
                </a:solidFill>
              </a:rPr>
              <a:t> </a:t>
            </a:r>
            <a:r>
              <a:rPr lang="en-US" sz="2400" dirty="0" err="1">
                <a:solidFill>
                  <a:srgbClr val="0000FF"/>
                </a:solidFill>
              </a:rPr>
              <a:t>bảo</a:t>
            </a:r>
            <a:r>
              <a:rPr lang="en-US" sz="2400" dirty="0">
                <a:solidFill>
                  <a:srgbClr val="0000FF"/>
                </a:solidFill>
              </a:rPr>
              <a:t> </a:t>
            </a:r>
            <a:r>
              <a:rPr lang="en-US" sz="2400" dirty="0" err="1">
                <a:solidFill>
                  <a:srgbClr val="0000FF"/>
                </a:solidFill>
              </a:rPr>
              <a:t>toàn</a:t>
            </a:r>
            <a:r>
              <a:rPr lang="en-US" sz="2400" dirty="0">
                <a:solidFill>
                  <a:srgbClr val="0000FF"/>
                </a:solidFill>
              </a:rPr>
              <a:t> </a:t>
            </a:r>
            <a:r>
              <a:rPr lang="en-US" sz="2400" dirty="0" err="1">
                <a:solidFill>
                  <a:srgbClr val="0000FF"/>
                </a:solidFill>
              </a:rPr>
              <a:t>vẹn</a:t>
            </a:r>
            <a:r>
              <a:rPr lang="en-US" sz="2400" dirty="0">
                <a:solidFill>
                  <a:srgbClr val="0000FF"/>
                </a:solidFill>
              </a:rPr>
              <a:t>, </a:t>
            </a:r>
            <a:r>
              <a:rPr lang="en-US" sz="2400" dirty="0" err="1">
                <a:solidFill>
                  <a:srgbClr val="0000FF"/>
                </a:solidFill>
              </a:rPr>
              <a:t>xác</a:t>
            </a:r>
            <a:r>
              <a:rPr lang="en-US" sz="2400" dirty="0">
                <a:solidFill>
                  <a:srgbClr val="0000FF"/>
                </a:solidFill>
              </a:rPr>
              <a:t> </a:t>
            </a:r>
            <a:r>
              <a:rPr lang="en-US" sz="2400" dirty="0" err="1">
                <a:solidFill>
                  <a:srgbClr val="0000FF"/>
                </a:solidFill>
              </a:rPr>
              <a:t>thực</a:t>
            </a:r>
            <a:r>
              <a:rPr lang="en-US" sz="2400" dirty="0">
                <a:solidFill>
                  <a:srgbClr val="0000FF"/>
                </a:solidFill>
              </a:rPr>
              <a:t> </a:t>
            </a:r>
            <a:r>
              <a:rPr lang="en-US" sz="2400" dirty="0" err="1">
                <a:solidFill>
                  <a:srgbClr val="0000FF"/>
                </a:solidFill>
              </a:rPr>
              <a:t>cho</a:t>
            </a:r>
            <a:r>
              <a:rPr lang="en-US" sz="2400" dirty="0">
                <a:solidFill>
                  <a:srgbClr val="0000FF"/>
                </a:solidFill>
              </a:rPr>
              <a:t> </a:t>
            </a:r>
            <a:r>
              <a:rPr lang="en-US" sz="2400" dirty="0" err="1">
                <a:solidFill>
                  <a:srgbClr val="0000FF"/>
                </a:solidFill>
              </a:rPr>
              <a:t>cả</a:t>
            </a:r>
            <a:r>
              <a:rPr lang="en-US" sz="2400" dirty="0">
                <a:solidFill>
                  <a:srgbClr val="0000FF"/>
                </a:solidFill>
              </a:rPr>
              <a:t> Payload </a:t>
            </a:r>
            <a:r>
              <a:rPr lang="en-US" sz="2400" dirty="0" err="1">
                <a:solidFill>
                  <a:srgbClr val="0000FF"/>
                </a:solidFill>
              </a:rPr>
              <a:t>và</a:t>
            </a:r>
            <a:r>
              <a:rPr lang="en-US" sz="2400" dirty="0">
                <a:solidFill>
                  <a:srgbClr val="0000FF"/>
                </a:solidFill>
              </a:rPr>
              <a:t> IP Header</a:t>
            </a:r>
          </a:p>
        </p:txBody>
      </p:sp>
    </p:spTree>
    <p:extLst>
      <p:ext uri="{BB962C8B-B14F-4D97-AF65-F5344CB8AC3E}">
        <p14:creationId xmlns:p14="http://schemas.microsoft.com/office/powerpoint/2010/main" val="15104273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8"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73</a:t>
            </a:fld>
            <a:endParaRPr lang="ru-RU" dirty="0"/>
          </a:p>
        </p:txBody>
      </p:sp>
      <p:sp>
        <p:nvSpPr>
          <p:cNvPr id="3" name="Content Placeholder 2"/>
          <p:cNvSpPr>
            <a:spLocks noGrp="1"/>
          </p:cNvSpPr>
          <p:nvPr>
            <p:ph sz="quarter" idx="13"/>
          </p:nvPr>
        </p:nvSpPr>
        <p:spPr/>
        <p:txBody>
          <a:bodyPr>
            <a:normAutofit/>
          </a:bodyPr>
          <a:lstStyle/>
          <a:p>
            <a:pPr marL="0" indent="0">
              <a:buNone/>
            </a:pPr>
            <a:endParaRPr lang="en-US" sz="4000" dirty="0" smtClean="0">
              <a:solidFill>
                <a:srgbClr val="0000FF"/>
              </a:solidFill>
              <a:latin typeface="Arial" pitchFamily="34" charset="0"/>
              <a:cs typeface="Arial" pitchFamily="34" charset="0"/>
            </a:endParaRPr>
          </a:p>
          <a:p>
            <a:pPr marL="0" indent="0">
              <a:buNone/>
            </a:pPr>
            <a:endParaRPr lang="en-US" sz="4000" dirty="0">
              <a:solidFill>
                <a:srgbClr val="0000FF"/>
              </a:solidFill>
              <a:latin typeface="Arial" pitchFamily="34" charset="0"/>
              <a:cs typeface="Arial" pitchFamily="34" charset="0"/>
            </a:endParaRPr>
          </a:p>
          <a:p>
            <a:pPr marL="0" indent="0" algn="ctr">
              <a:buNone/>
            </a:pPr>
            <a:r>
              <a:rPr lang="en-US" sz="4000" dirty="0" err="1" smtClean="0">
                <a:solidFill>
                  <a:srgbClr val="0000FF"/>
                </a:solidFill>
                <a:latin typeface="Arial" pitchFamily="34" charset="0"/>
                <a:cs typeface="Arial" pitchFamily="34" charset="0"/>
              </a:rPr>
              <a:t>Phân</a:t>
            </a:r>
            <a:r>
              <a:rPr lang="en-US" sz="4000" dirty="0" smtClean="0">
                <a:solidFill>
                  <a:srgbClr val="0000FF"/>
                </a:solidFill>
                <a:latin typeface="Arial" pitchFamily="34" charset="0"/>
                <a:cs typeface="Arial" pitchFamily="34" charset="0"/>
              </a:rPr>
              <a:t> </a:t>
            </a:r>
            <a:r>
              <a:rPr lang="en-US" sz="4000" dirty="0" err="1" smtClean="0">
                <a:solidFill>
                  <a:srgbClr val="0000FF"/>
                </a:solidFill>
                <a:latin typeface="Arial" pitchFamily="34" charset="0"/>
                <a:cs typeface="Arial" pitchFamily="34" charset="0"/>
              </a:rPr>
              <a:t>tích</a:t>
            </a:r>
            <a:r>
              <a:rPr lang="en-US" sz="4000" dirty="0" smtClean="0">
                <a:solidFill>
                  <a:srgbClr val="0000FF"/>
                </a:solidFill>
                <a:latin typeface="Arial" pitchFamily="34" charset="0"/>
                <a:cs typeface="Arial" pitchFamily="34" charset="0"/>
              </a:rPr>
              <a:t> </a:t>
            </a:r>
            <a:r>
              <a:rPr lang="en-US" sz="4000" dirty="0" err="1" smtClean="0">
                <a:solidFill>
                  <a:srgbClr val="0000FF"/>
                </a:solidFill>
                <a:latin typeface="Arial" pitchFamily="34" charset="0"/>
                <a:cs typeface="Arial" pitchFamily="34" charset="0"/>
              </a:rPr>
              <a:t>gói</a:t>
            </a:r>
            <a:r>
              <a:rPr lang="en-US" sz="4000" dirty="0" smtClean="0">
                <a:solidFill>
                  <a:srgbClr val="0000FF"/>
                </a:solidFill>
                <a:latin typeface="Arial" pitchFamily="34" charset="0"/>
                <a:cs typeface="Arial" pitchFamily="34" charset="0"/>
              </a:rPr>
              <a:t> tin AH</a:t>
            </a:r>
            <a:endParaRPr lang="en-US" sz="4000"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282324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74</a:t>
            </a:fld>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8" y="1219200"/>
            <a:ext cx="7091362"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9"/>
          <p:cNvSpPr txBox="1">
            <a:spLocks noChangeArrowheads="1"/>
          </p:cNvSpPr>
          <p:nvPr/>
        </p:nvSpPr>
        <p:spPr bwMode="auto">
          <a:xfrm>
            <a:off x="3505200" y="4445913"/>
            <a:ext cx="5715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200" b="1" dirty="0" err="1">
                <a:solidFill>
                  <a:srgbClr val="0033CC"/>
                </a:solidFill>
              </a:rPr>
              <a:t>Ví</a:t>
            </a:r>
            <a:r>
              <a:rPr lang="en-US" sz="2200" b="1" dirty="0">
                <a:solidFill>
                  <a:srgbClr val="0033CC"/>
                </a:solidFill>
              </a:rPr>
              <a:t> </a:t>
            </a:r>
            <a:r>
              <a:rPr lang="en-US" sz="2200" b="1" dirty="0" err="1">
                <a:solidFill>
                  <a:srgbClr val="0033CC"/>
                </a:solidFill>
              </a:rPr>
              <a:t>dụ</a:t>
            </a:r>
            <a:r>
              <a:rPr lang="en-US" sz="2200" b="1" dirty="0">
                <a:solidFill>
                  <a:srgbClr val="0033CC"/>
                </a:solidFill>
              </a:rPr>
              <a:t>: </a:t>
            </a:r>
            <a:r>
              <a:rPr lang="en-US" sz="2200" b="1" dirty="0" err="1">
                <a:solidFill>
                  <a:srgbClr val="0033CC"/>
                </a:solidFill>
              </a:rPr>
              <a:t>gói</a:t>
            </a:r>
            <a:r>
              <a:rPr lang="en-US" sz="2200" b="1" dirty="0">
                <a:solidFill>
                  <a:srgbClr val="0033CC"/>
                </a:solidFill>
              </a:rPr>
              <a:t> tin AH </a:t>
            </a:r>
            <a:r>
              <a:rPr lang="en-US" sz="2200" b="1" dirty="0" err="1">
                <a:solidFill>
                  <a:srgbClr val="0033CC"/>
                </a:solidFill>
              </a:rPr>
              <a:t>trong</a:t>
            </a:r>
            <a:r>
              <a:rPr lang="en-US" sz="2200" b="1" dirty="0">
                <a:solidFill>
                  <a:srgbClr val="0033CC"/>
                </a:solidFill>
              </a:rPr>
              <a:t> </a:t>
            </a:r>
            <a:r>
              <a:rPr lang="en-US" sz="2200" b="1" dirty="0" err="1">
                <a:solidFill>
                  <a:srgbClr val="0033CC"/>
                </a:solidFill>
              </a:rPr>
              <a:t>chế</a:t>
            </a:r>
            <a:r>
              <a:rPr lang="en-US" sz="2200" b="1" dirty="0">
                <a:solidFill>
                  <a:srgbClr val="0033CC"/>
                </a:solidFill>
              </a:rPr>
              <a:t> </a:t>
            </a:r>
            <a:r>
              <a:rPr lang="en-US" sz="2200" b="1" dirty="0" err="1">
                <a:solidFill>
                  <a:srgbClr val="0033CC"/>
                </a:solidFill>
              </a:rPr>
              <a:t>độ</a:t>
            </a:r>
            <a:r>
              <a:rPr lang="en-US" sz="2200" b="1" dirty="0">
                <a:solidFill>
                  <a:srgbClr val="0033CC"/>
                </a:solidFill>
              </a:rPr>
              <a:t> Transport</a:t>
            </a:r>
          </a:p>
        </p:txBody>
      </p:sp>
      <p:sp>
        <p:nvSpPr>
          <p:cNvPr id="7" name="TextBox 6"/>
          <p:cNvSpPr txBox="1">
            <a:spLocks noChangeArrowheads="1"/>
          </p:cNvSpPr>
          <p:nvPr/>
        </p:nvSpPr>
        <p:spPr bwMode="auto">
          <a:xfrm>
            <a:off x="0" y="2286000"/>
            <a:ext cx="1875699" cy="230832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sz="2400" b="1" dirty="0">
                <a:solidFill>
                  <a:srgbClr val="0033CC"/>
                </a:solidFill>
              </a:rPr>
              <a:t>1. </a:t>
            </a:r>
            <a:r>
              <a:rPr lang="en-US" sz="2400" b="1" dirty="0" err="1">
                <a:solidFill>
                  <a:srgbClr val="0033CC"/>
                </a:solidFill>
              </a:rPr>
              <a:t>Đây</a:t>
            </a:r>
            <a:r>
              <a:rPr lang="en-US" sz="2400" b="1" dirty="0">
                <a:solidFill>
                  <a:srgbClr val="0033CC"/>
                </a:solidFill>
              </a:rPr>
              <a:t> </a:t>
            </a:r>
            <a:r>
              <a:rPr lang="en-US" sz="2400" b="1" dirty="0" err="1">
                <a:solidFill>
                  <a:srgbClr val="0033CC"/>
                </a:solidFill>
              </a:rPr>
              <a:t>là</a:t>
            </a:r>
            <a:r>
              <a:rPr lang="en-US" sz="2400" b="1" dirty="0">
                <a:solidFill>
                  <a:srgbClr val="0033CC"/>
                </a:solidFill>
              </a:rPr>
              <a:t> </a:t>
            </a:r>
            <a:r>
              <a:rPr lang="en-US" sz="2400" b="1" dirty="0" err="1">
                <a:solidFill>
                  <a:srgbClr val="0033CC"/>
                </a:solidFill>
              </a:rPr>
              <a:t>một</a:t>
            </a:r>
            <a:r>
              <a:rPr lang="en-US" sz="2400" b="1" dirty="0">
                <a:solidFill>
                  <a:srgbClr val="0033CC"/>
                </a:solidFill>
              </a:rPr>
              <a:t> </a:t>
            </a:r>
            <a:r>
              <a:rPr lang="en-US" sz="2400" b="1" dirty="0" err="1">
                <a:solidFill>
                  <a:srgbClr val="0033CC"/>
                </a:solidFill>
              </a:rPr>
              <a:t>gói</a:t>
            </a:r>
            <a:r>
              <a:rPr lang="en-US" sz="2400" b="1" dirty="0">
                <a:solidFill>
                  <a:srgbClr val="0033CC"/>
                </a:solidFill>
              </a:rPr>
              <a:t> AH ở </a:t>
            </a:r>
            <a:r>
              <a:rPr lang="en-US" sz="2400" b="1" dirty="0" err="1">
                <a:solidFill>
                  <a:srgbClr val="0033CC"/>
                </a:solidFill>
              </a:rPr>
              <a:t>chế</a:t>
            </a:r>
            <a:r>
              <a:rPr lang="en-US" sz="2400" b="1" dirty="0">
                <a:solidFill>
                  <a:srgbClr val="0033CC"/>
                </a:solidFill>
              </a:rPr>
              <a:t> </a:t>
            </a:r>
            <a:r>
              <a:rPr lang="en-US" sz="2400" b="1" dirty="0" err="1">
                <a:solidFill>
                  <a:srgbClr val="0033CC"/>
                </a:solidFill>
              </a:rPr>
              <a:t>độ</a:t>
            </a:r>
            <a:r>
              <a:rPr lang="en-US" sz="2400" b="1" dirty="0">
                <a:solidFill>
                  <a:srgbClr val="0033CC"/>
                </a:solidFill>
              </a:rPr>
              <a:t> Transport (</a:t>
            </a:r>
            <a:r>
              <a:rPr lang="en-US" sz="2400" b="1" dirty="0" err="1">
                <a:solidFill>
                  <a:srgbClr val="0033CC"/>
                </a:solidFill>
              </a:rPr>
              <a:t>chỉ</a:t>
            </a:r>
            <a:r>
              <a:rPr lang="en-US" sz="2400" b="1" dirty="0">
                <a:solidFill>
                  <a:srgbClr val="0033CC"/>
                </a:solidFill>
              </a:rPr>
              <a:t> </a:t>
            </a:r>
            <a:r>
              <a:rPr lang="en-US" sz="2400" b="1" dirty="0" err="1">
                <a:solidFill>
                  <a:srgbClr val="0033CC"/>
                </a:solidFill>
              </a:rPr>
              <a:t>có</a:t>
            </a:r>
            <a:r>
              <a:rPr lang="en-US" sz="2400" b="1" dirty="0">
                <a:solidFill>
                  <a:srgbClr val="0033CC"/>
                </a:solidFill>
              </a:rPr>
              <a:t> </a:t>
            </a:r>
            <a:r>
              <a:rPr lang="en-US" sz="2400" b="1" dirty="0" err="1">
                <a:solidFill>
                  <a:srgbClr val="0033CC"/>
                </a:solidFill>
              </a:rPr>
              <a:t>một</a:t>
            </a:r>
            <a:r>
              <a:rPr lang="en-US" sz="2400" b="1" dirty="0">
                <a:solidFill>
                  <a:srgbClr val="0033CC"/>
                </a:solidFill>
              </a:rPr>
              <a:t> IP Header)</a:t>
            </a:r>
          </a:p>
        </p:txBody>
      </p:sp>
      <p:sp>
        <p:nvSpPr>
          <p:cNvPr id="8" name="TextBox 7"/>
          <p:cNvSpPr txBox="1">
            <a:spLocks noChangeArrowheads="1"/>
          </p:cNvSpPr>
          <p:nvPr/>
        </p:nvSpPr>
        <p:spPr bwMode="auto">
          <a:xfrm>
            <a:off x="1371600" y="5029200"/>
            <a:ext cx="5257800" cy="156966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a:solidFill>
                  <a:srgbClr val="0033CC"/>
                </a:solidFill>
              </a:rPr>
              <a:t>2. </a:t>
            </a:r>
            <a:r>
              <a:rPr lang="en-US" sz="2400" b="1" dirty="0" err="1">
                <a:solidFill>
                  <a:srgbClr val="0033CC"/>
                </a:solidFill>
              </a:rPr>
              <a:t>Phần</a:t>
            </a:r>
            <a:r>
              <a:rPr lang="en-US" sz="2400" b="1" dirty="0">
                <a:solidFill>
                  <a:srgbClr val="0033CC"/>
                </a:solidFill>
              </a:rPr>
              <a:t> Payload </a:t>
            </a:r>
            <a:r>
              <a:rPr lang="en-US" sz="2400" b="1" dirty="0" err="1">
                <a:solidFill>
                  <a:srgbClr val="0033CC"/>
                </a:solidFill>
              </a:rPr>
              <a:t>chứa</a:t>
            </a:r>
            <a:r>
              <a:rPr lang="en-US" sz="2400" b="1" dirty="0">
                <a:solidFill>
                  <a:srgbClr val="0033CC"/>
                </a:solidFill>
              </a:rPr>
              <a:t> </a:t>
            </a:r>
            <a:r>
              <a:rPr lang="en-US" sz="2400" b="1" dirty="0" err="1">
                <a:solidFill>
                  <a:srgbClr val="0033CC"/>
                </a:solidFill>
              </a:rPr>
              <a:t>ICMP</a:t>
            </a:r>
            <a:r>
              <a:rPr lang="en-US" sz="2400" b="1" dirty="0">
                <a:solidFill>
                  <a:srgbClr val="0033CC"/>
                </a:solidFill>
              </a:rPr>
              <a:t> echo Request (Ping). Ping </a:t>
            </a:r>
            <a:r>
              <a:rPr lang="en-US" sz="2400" b="1" dirty="0" err="1">
                <a:solidFill>
                  <a:srgbClr val="0033CC"/>
                </a:solidFill>
              </a:rPr>
              <a:t>gốc</a:t>
            </a:r>
            <a:r>
              <a:rPr lang="en-US" sz="2400" b="1" dirty="0">
                <a:solidFill>
                  <a:srgbClr val="0033CC"/>
                </a:solidFill>
              </a:rPr>
              <a:t> </a:t>
            </a:r>
            <a:r>
              <a:rPr lang="en-US" sz="2400" b="1" dirty="0" err="1">
                <a:solidFill>
                  <a:srgbClr val="0033CC"/>
                </a:solidFill>
              </a:rPr>
              <a:t>chứa</a:t>
            </a:r>
            <a:r>
              <a:rPr lang="en-US" sz="2400" b="1" dirty="0">
                <a:solidFill>
                  <a:srgbClr val="0033CC"/>
                </a:solidFill>
              </a:rPr>
              <a:t> </a:t>
            </a:r>
            <a:r>
              <a:rPr lang="en-US" sz="2400" b="1" dirty="0" err="1">
                <a:solidFill>
                  <a:srgbClr val="0033CC"/>
                </a:solidFill>
              </a:rPr>
              <a:t>chuỗi</a:t>
            </a:r>
            <a:r>
              <a:rPr lang="en-US" sz="2400" b="1" dirty="0">
                <a:solidFill>
                  <a:srgbClr val="0033CC"/>
                </a:solidFill>
              </a:rPr>
              <a:t> </a:t>
            </a:r>
            <a:r>
              <a:rPr lang="en-US" sz="2400" b="1" dirty="0" err="1">
                <a:solidFill>
                  <a:srgbClr val="0033CC"/>
                </a:solidFill>
              </a:rPr>
              <a:t>mẫu</a:t>
            </a:r>
            <a:r>
              <a:rPr lang="en-US" sz="2400" b="1" dirty="0">
                <a:solidFill>
                  <a:srgbClr val="0033CC"/>
                </a:solidFill>
              </a:rPr>
              <a:t> </a:t>
            </a:r>
            <a:r>
              <a:rPr lang="en-US" sz="2400" b="1" dirty="0" err="1">
                <a:solidFill>
                  <a:srgbClr val="0033CC"/>
                </a:solidFill>
              </a:rPr>
              <a:t>tự</a:t>
            </a:r>
            <a:r>
              <a:rPr lang="en-US" sz="2400" b="1" dirty="0">
                <a:solidFill>
                  <a:srgbClr val="0033CC"/>
                </a:solidFill>
              </a:rPr>
              <a:t> </a:t>
            </a:r>
            <a:r>
              <a:rPr lang="en-US" sz="2400" b="1" dirty="0" err="1">
                <a:solidFill>
                  <a:srgbClr val="0033CC"/>
                </a:solidFill>
              </a:rPr>
              <a:t>tăng</a:t>
            </a:r>
            <a:r>
              <a:rPr lang="en-US" sz="2400" b="1" dirty="0">
                <a:solidFill>
                  <a:srgbClr val="0033CC"/>
                </a:solidFill>
              </a:rPr>
              <a:t> </a:t>
            </a:r>
            <a:r>
              <a:rPr lang="en-US" sz="2400" b="1" dirty="0" err="1">
                <a:solidFill>
                  <a:srgbClr val="0033CC"/>
                </a:solidFill>
              </a:rPr>
              <a:t>dần</a:t>
            </a:r>
            <a:r>
              <a:rPr lang="en-US" sz="2400" b="1" dirty="0">
                <a:solidFill>
                  <a:srgbClr val="0033CC"/>
                </a:solidFill>
              </a:rPr>
              <a:t> </a:t>
            </a:r>
            <a:r>
              <a:rPr lang="en-US" sz="2400" b="1" dirty="0" err="1">
                <a:solidFill>
                  <a:srgbClr val="0033CC"/>
                </a:solidFill>
              </a:rPr>
              <a:t>bởi</a:t>
            </a:r>
            <a:r>
              <a:rPr lang="en-US" sz="2400" b="1" dirty="0">
                <a:solidFill>
                  <a:srgbClr val="0033CC"/>
                </a:solidFill>
              </a:rPr>
              <a:t> </a:t>
            </a:r>
            <a:r>
              <a:rPr lang="en-US" sz="2400" b="1" dirty="0" err="1">
                <a:solidFill>
                  <a:srgbClr val="0033CC"/>
                </a:solidFill>
              </a:rPr>
              <a:t>giá</a:t>
            </a:r>
            <a:r>
              <a:rPr lang="en-US" sz="2400" b="1" dirty="0">
                <a:solidFill>
                  <a:srgbClr val="0033CC"/>
                </a:solidFill>
              </a:rPr>
              <a:t> </a:t>
            </a:r>
            <a:r>
              <a:rPr lang="en-US" sz="2400" b="1" dirty="0" err="1">
                <a:solidFill>
                  <a:srgbClr val="0033CC"/>
                </a:solidFill>
              </a:rPr>
              <a:t>trị</a:t>
            </a:r>
            <a:r>
              <a:rPr lang="en-US" sz="2400" b="1" dirty="0">
                <a:solidFill>
                  <a:srgbClr val="0033CC"/>
                </a:solidFill>
              </a:rPr>
              <a:t> Hex</a:t>
            </a:r>
          </a:p>
        </p:txBody>
      </p:sp>
      <p:cxnSp>
        <p:nvCxnSpPr>
          <p:cNvPr id="9" name="Straight Connector 8"/>
          <p:cNvCxnSpPr/>
          <p:nvPr/>
        </p:nvCxnSpPr>
        <p:spPr>
          <a:xfrm>
            <a:off x="4114800" y="3626306"/>
            <a:ext cx="1143000" cy="1588"/>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819400" y="3627894"/>
            <a:ext cx="1866900" cy="1172706"/>
          </a:xfrm>
          <a:prstGeom prst="straightConnector1">
            <a:avLst/>
          </a:prstGeom>
          <a:ln w="28575">
            <a:solidFill>
              <a:srgbClr val="00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8417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1" nodeType="clickEffect">
                                  <p:stCondLst>
                                    <p:cond delay="0"/>
                                  </p:stCondLst>
                                  <p:childTnLst>
                                    <p:animEffect transition="out" filter="diamond(i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par>
                                <p:cTn id="18" presetID="3"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par>
                                <p:cTn id="21" presetID="18" presetClass="entr" presetSubtype="1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75</a:t>
            </a:fld>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8" y="1752600"/>
            <a:ext cx="7091362"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9"/>
          <p:cNvSpPr txBox="1">
            <a:spLocks noChangeArrowheads="1"/>
          </p:cNvSpPr>
          <p:nvPr/>
        </p:nvSpPr>
        <p:spPr bwMode="auto">
          <a:xfrm>
            <a:off x="3657600" y="4114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solidFill>
                  <a:srgbClr val="0033CC"/>
                </a:solidFill>
              </a:rPr>
              <a:t>Ví dụ: gói tin AH trong chế độ Transport</a:t>
            </a:r>
          </a:p>
        </p:txBody>
      </p:sp>
      <p:sp>
        <p:nvSpPr>
          <p:cNvPr id="7" name="TextBox 6"/>
          <p:cNvSpPr txBox="1">
            <a:spLocks noChangeArrowheads="1"/>
          </p:cNvSpPr>
          <p:nvPr/>
        </p:nvSpPr>
        <p:spPr bwMode="auto">
          <a:xfrm>
            <a:off x="1439162" y="5029200"/>
            <a:ext cx="6638038" cy="120032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a:solidFill>
                  <a:srgbClr val="0033CC"/>
                </a:solidFill>
              </a:rPr>
              <a:t>3. </a:t>
            </a:r>
            <a:r>
              <a:rPr lang="en-US" sz="2400" b="1" dirty="0" err="1">
                <a:solidFill>
                  <a:srgbClr val="0033CC"/>
                </a:solidFill>
              </a:rPr>
              <a:t>Sau</a:t>
            </a:r>
            <a:r>
              <a:rPr lang="en-US" sz="2400" b="1" dirty="0">
                <a:solidFill>
                  <a:srgbClr val="0033CC"/>
                </a:solidFill>
              </a:rPr>
              <a:t> </a:t>
            </a:r>
            <a:r>
              <a:rPr lang="en-US" sz="2400" b="1" dirty="0" err="1">
                <a:solidFill>
                  <a:srgbClr val="0033CC"/>
                </a:solidFill>
              </a:rPr>
              <a:t>khi</a:t>
            </a:r>
            <a:r>
              <a:rPr lang="en-US" sz="2400" b="1" dirty="0">
                <a:solidFill>
                  <a:srgbClr val="0033CC"/>
                </a:solidFill>
              </a:rPr>
              <a:t> </a:t>
            </a:r>
            <a:r>
              <a:rPr lang="en-US" sz="2400" b="1" dirty="0" err="1">
                <a:solidFill>
                  <a:srgbClr val="0033CC"/>
                </a:solidFill>
              </a:rPr>
              <a:t>áp</a:t>
            </a:r>
            <a:r>
              <a:rPr lang="en-US" sz="2400" b="1" dirty="0">
                <a:solidFill>
                  <a:srgbClr val="0033CC"/>
                </a:solidFill>
              </a:rPr>
              <a:t> </a:t>
            </a:r>
            <a:r>
              <a:rPr lang="en-US" sz="2400" b="1" dirty="0" err="1">
                <a:solidFill>
                  <a:srgbClr val="0033CC"/>
                </a:solidFill>
              </a:rPr>
              <a:t>dụng</a:t>
            </a:r>
            <a:r>
              <a:rPr lang="en-US" sz="2400" b="1" dirty="0">
                <a:solidFill>
                  <a:srgbClr val="0033CC"/>
                </a:solidFill>
              </a:rPr>
              <a:t> AH, </a:t>
            </a:r>
            <a:r>
              <a:rPr lang="en-US" sz="2400" b="1" dirty="0" err="1">
                <a:solidFill>
                  <a:srgbClr val="0033CC"/>
                </a:solidFill>
              </a:rPr>
              <a:t>phần</a:t>
            </a:r>
            <a:r>
              <a:rPr lang="en-US" sz="2400" b="1" dirty="0">
                <a:solidFill>
                  <a:srgbClr val="0033CC"/>
                </a:solidFill>
              </a:rPr>
              <a:t> </a:t>
            </a:r>
            <a:r>
              <a:rPr lang="en-US" sz="2400" b="1" dirty="0" err="1">
                <a:solidFill>
                  <a:srgbClr val="0033CC"/>
                </a:solidFill>
              </a:rPr>
              <a:t>ICMP</a:t>
            </a:r>
            <a:r>
              <a:rPr lang="en-US" sz="2400" b="1" dirty="0">
                <a:solidFill>
                  <a:srgbClr val="0033CC"/>
                </a:solidFill>
              </a:rPr>
              <a:t> Payload </a:t>
            </a:r>
            <a:r>
              <a:rPr lang="en-US" sz="2400" b="1" dirty="0" err="1">
                <a:solidFill>
                  <a:srgbClr val="0033CC"/>
                </a:solidFill>
              </a:rPr>
              <a:t>không</a:t>
            </a:r>
            <a:r>
              <a:rPr lang="en-US" sz="2400" b="1" dirty="0">
                <a:solidFill>
                  <a:srgbClr val="0033CC"/>
                </a:solidFill>
              </a:rPr>
              <a:t> </a:t>
            </a:r>
            <a:r>
              <a:rPr lang="en-US" sz="2400" b="1" dirty="0" err="1">
                <a:solidFill>
                  <a:srgbClr val="0033CC"/>
                </a:solidFill>
              </a:rPr>
              <a:t>thay</a:t>
            </a:r>
            <a:r>
              <a:rPr lang="en-US" sz="2400" b="1" dirty="0">
                <a:solidFill>
                  <a:srgbClr val="0033CC"/>
                </a:solidFill>
              </a:rPr>
              <a:t> </a:t>
            </a:r>
            <a:r>
              <a:rPr lang="en-US" sz="2400" b="1" dirty="0" err="1">
                <a:solidFill>
                  <a:srgbClr val="0033CC"/>
                </a:solidFill>
              </a:rPr>
              <a:t>đổi</a:t>
            </a:r>
            <a:r>
              <a:rPr lang="en-US" sz="2400" b="1" dirty="0">
                <a:solidFill>
                  <a:srgbClr val="0033CC"/>
                </a:solidFill>
              </a:rPr>
              <a:t> (</a:t>
            </a:r>
            <a:r>
              <a:rPr lang="en-US" sz="2400" b="1" dirty="0" err="1">
                <a:solidFill>
                  <a:srgbClr val="0033CC"/>
                </a:solidFill>
              </a:rPr>
              <a:t>không</a:t>
            </a:r>
            <a:r>
              <a:rPr lang="en-US" sz="2400" b="1" dirty="0">
                <a:solidFill>
                  <a:srgbClr val="0033CC"/>
                </a:solidFill>
              </a:rPr>
              <a:t> </a:t>
            </a:r>
            <a:r>
              <a:rPr lang="en-US" sz="2400" b="1" dirty="0" err="1">
                <a:solidFill>
                  <a:srgbClr val="0033CC"/>
                </a:solidFill>
              </a:rPr>
              <a:t>được</a:t>
            </a:r>
            <a:r>
              <a:rPr lang="en-US" sz="2400" b="1" dirty="0">
                <a:solidFill>
                  <a:srgbClr val="0033CC"/>
                </a:solidFill>
              </a:rPr>
              <a:t> </a:t>
            </a:r>
            <a:r>
              <a:rPr lang="en-US" sz="2400" b="1" dirty="0" err="1">
                <a:solidFill>
                  <a:srgbClr val="0033CC"/>
                </a:solidFill>
              </a:rPr>
              <a:t>mã</a:t>
            </a:r>
            <a:r>
              <a:rPr lang="en-US" sz="2400" b="1" dirty="0">
                <a:solidFill>
                  <a:srgbClr val="0033CC"/>
                </a:solidFill>
              </a:rPr>
              <a:t> </a:t>
            </a:r>
            <a:r>
              <a:rPr lang="en-US" sz="2400" b="1" dirty="0" err="1">
                <a:solidFill>
                  <a:srgbClr val="0033CC"/>
                </a:solidFill>
              </a:rPr>
              <a:t>hóa</a:t>
            </a:r>
            <a:r>
              <a:rPr lang="en-US" sz="2400" b="1" dirty="0">
                <a:solidFill>
                  <a:srgbClr val="0033CC"/>
                </a:solidFill>
              </a:rPr>
              <a:t>)</a:t>
            </a:r>
          </a:p>
          <a:p>
            <a:pPr eaLnBrk="1" hangingPunct="1"/>
            <a:r>
              <a:rPr lang="en-US" sz="2400" b="1" dirty="0" err="1">
                <a:solidFill>
                  <a:srgbClr val="0033CC"/>
                </a:solidFill>
              </a:rPr>
              <a:t>Vì</a:t>
            </a:r>
            <a:r>
              <a:rPr lang="en-US" sz="2400" b="1" dirty="0">
                <a:solidFill>
                  <a:srgbClr val="0033CC"/>
                </a:solidFill>
              </a:rPr>
              <a:t> AH </a:t>
            </a:r>
            <a:r>
              <a:rPr lang="en-US" sz="2400" b="1" dirty="0" err="1">
                <a:solidFill>
                  <a:srgbClr val="0033CC"/>
                </a:solidFill>
              </a:rPr>
              <a:t>chỉ</a:t>
            </a:r>
            <a:r>
              <a:rPr lang="en-US" sz="2400" b="1" dirty="0">
                <a:solidFill>
                  <a:srgbClr val="0033CC"/>
                </a:solidFill>
              </a:rPr>
              <a:t> </a:t>
            </a:r>
            <a:r>
              <a:rPr lang="en-US" sz="2400" b="1" dirty="0" err="1">
                <a:solidFill>
                  <a:srgbClr val="0033CC"/>
                </a:solidFill>
              </a:rPr>
              <a:t>cung</a:t>
            </a:r>
            <a:r>
              <a:rPr lang="en-US" sz="2400" b="1" dirty="0">
                <a:solidFill>
                  <a:srgbClr val="0033CC"/>
                </a:solidFill>
              </a:rPr>
              <a:t> </a:t>
            </a:r>
            <a:r>
              <a:rPr lang="en-US" sz="2400" b="1" dirty="0" err="1">
                <a:solidFill>
                  <a:srgbClr val="0033CC"/>
                </a:solidFill>
              </a:rPr>
              <a:t>cấp</a:t>
            </a:r>
            <a:r>
              <a:rPr lang="en-US" sz="2400" b="1" dirty="0">
                <a:solidFill>
                  <a:srgbClr val="0033CC"/>
                </a:solidFill>
              </a:rPr>
              <a:t> </a:t>
            </a:r>
            <a:r>
              <a:rPr lang="en-US" sz="2400" b="1" dirty="0" err="1">
                <a:solidFill>
                  <a:srgbClr val="0033CC"/>
                </a:solidFill>
              </a:rPr>
              <a:t>toàn</a:t>
            </a:r>
            <a:r>
              <a:rPr lang="en-US" sz="2400" b="1" dirty="0">
                <a:solidFill>
                  <a:srgbClr val="0033CC"/>
                </a:solidFill>
              </a:rPr>
              <a:t> </a:t>
            </a:r>
            <a:r>
              <a:rPr lang="en-US" sz="2400" b="1" dirty="0" err="1">
                <a:solidFill>
                  <a:srgbClr val="0033CC"/>
                </a:solidFill>
              </a:rPr>
              <a:t>vẹn</a:t>
            </a:r>
            <a:r>
              <a:rPr lang="en-US" sz="2400" b="1" dirty="0">
                <a:solidFill>
                  <a:srgbClr val="0033CC"/>
                </a:solidFill>
              </a:rPr>
              <a:t>, </a:t>
            </a:r>
            <a:r>
              <a:rPr lang="en-US" sz="2400" b="1" dirty="0" err="1">
                <a:solidFill>
                  <a:srgbClr val="0033CC"/>
                </a:solidFill>
              </a:rPr>
              <a:t>xác</a:t>
            </a:r>
            <a:r>
              <a:rPr lang="en-US" sz="2400" b="1" dirty="0">
                <a:solidFill>
                  <a:srgbClr val="0033CC"/>
                </a:solidFill>
              </a:rPr>
              <a:t> </a:t>
            </a:r>
            <a:r>
              <a:rPr lang="en-US" sz="2400" b="1" dirty="0" err="1">
                <a:solidFill>
                  <a:srgbClr val="0033CC"/>
                </a:solidFill>
              </a:rPr>
              <a:t>thực</a:t>
            </a:r>
            <a:r>
              <a:rPr lang="en-US" sz="2400" b="1" dirty="0">
                <a:solidFill>
                  <a:srgbClr val="0033CC"/>
                </a:solidFill>
              </a:rPr>
              <a:t>.</a:t>
            </a:r>
          </a:p>
        </p:txBody>
      </p:sp>
      <p:grpSp>
        <p:nvGrpSpPr>
          <p:cNvPr id="8" name="Group 25"/>
          <p:cNvGrpSpPr>
            <a:grpSpLocks/>
          </p:cNvGrpSpPr>
          <p:nvPr/>
        </p:nvGrpSpPr>
        <p:grpSpPr bwMode="auto">
          <a:xfrm>
            <a:off x="1979613" y="2362200"/>
            <a:ext cx="1220787" cy="611188"/>
            <a:chOff x="1980406" y="2362200"/>
            <a:chExt cx="1219994" cy="610394"/>
          </a:xfrm>
        </p:grpSpPr>
        <p:cxnSp>
          <p:nvCxnSpPr>
            <p:cNvPr id="9" name="Straight Connector 8"/>
            <p:cNvCxnSpPr/>
            <p:nvPr/>
          </p:nvCxnSpPr>
          <p:spPr>
            <a:xfrm rot="5400000">
              <a:off x="1676795" y="2667396"/>
              <a:ext cx="608808" cy="1586"/>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1992" y="2373299"/>
              <a:ext cx="1218408" cy="1585"/>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81992" y="2969423"/>
              <a:ext cx="1218408" cy="1585"/>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895203" y="2665811"/>
              <a:ext cx="608808" cy="1586"/>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a:spLocks noChangeArrowheads="1"/>
          </p:cNvSpPr>
          <p:nvPr/>
        </p:nvSpPr>
        <p:spPr bwMode="auto">
          <a:xfrm>
            <a:off x="228600" y="3267075"/>
            <a:ext cx="2057400" cy="156966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smtClean="0">
                <a:solidFill>
                  <a:srgbClr val="0033CC"/>
                </a:solidFill>
              </a:rPr>
              <a:t>4. </a:t>
            </a:r>
            <a:r>
              <a:rPr lang="en-US" sz="2400" b="1" dirty="0" err="1" smtClean="0">
                <a:solidFill>
                  <a:srgbClr val="0033CC"/>
                </a:solidFill>
              </a:rPr>
              <a:t>Phân</a:t>
            </a:r>
            <a:r>
              <a:rPr lang="en-US" sz="2400" b="1" dirty="0" smtClean="0">
                <a:solidFill>
                  <a:srgbClr val="0033CC"/>
                </a:solidFill>
              </a:rPr>
              <a:t> </a:t>
            </a:r>
            <a:r>
              <a:rPr lang="en-US" sz="2400" b="1" dirty="0" err="1" smtClean="0">
                <a:solidFill>
                  <a:srgbClr val="0033CC"/>
                </a:solidFill>
              </a:rPr>
              <a:t>tích</a:t>
            </a:r>
            <a:r>
              <a:rPr lang="en-US" sz="2400" b="1" dirty="0" smtClean="0">
                <a:solidFill>
                  <a:srgbClr val="0033CC"/>
                </a:solidFill>
              </a:rPr>
              <a:t> </a:t>
            </a:r>
            <a:r>
              <a:rPr lang="en-US" sz="2400" b="1" dirty="0" err="1" smtClean="0">
                <a:solidFill>
                  <a:srgbClr val="0033CC"/>
                </a:solidFill>
              </a:rPr>
              <a:t>các</a:t>
            </a:r>
            <a:r>
              <a:rPr lang="en-US" sz="2400" b="1" dirty="0" smtClean="0">
                <a:solidFill>
                  <a:srgbClr val="0033CC"/>
                </a:solidFill>
              </a:rPr>
              <a:t> </a:t>
            </a:r>
            <a:r>
              <a:rPr lang="en-US" sz="2400" b="1" dirty="0" err="1" smtClean="0">
                <a:solidFill>
                  <a:srgbClr val="0033CC"/>
                </a:solidFill>
              </a:rPr>
              <a:t>trường</a:t>
            </a:r>
            <a:r>
              <a:rPr lang="en-US" sz="2400" b="1" dirty="0" smtClean="0">
                <a:solidFill>
                  <a:srgbClr val="0033CC"/>
                </a:solidFill>
              </a:rPr>
              <a:t> </a:t>
            </a:r>
            <a:r>
              <a:rPr lang="en-US" sz="2400" b="1" dirty="0" err="1" smtClean="0">
                <a:solidFill>
                  <a:srgbClr val="0033CC"/>
                </a:solidFill>
              </a:rPr>
              <a:t>trong</a:t>
            </a:r>
            <a:r>
              <a:rPr lang="en-US" sz="2400" b="1" dirty="0" smtClean="0">
                <a:solidFill>
                  <a:srgbClr val="0033CC"/>
                </a:solidFill>
              </a:rPr>
              <a:t> AH Header</a:t>
            </a:r>
            <a:endParaRPr lang="en-US" sz="2400" b="1" dirty="0">
              <a:solidFill>
                <a:srgbClr val="0033CC"/>
              </a:solidFill>
            </a:endParaRPr>
          </a:p>
        </p:txBody>
      </p:sp>
      <p:cxnSp>
        <p:nvCxnSpPr>
          <p:cNvPr id="14" name="Straight Arrow Connector 13"/>
          <p:cNvCxnSpPr>
            <a:endCxn id="13" idx="0"/>
          </p:cNvCxnSpPr>
          <p:nvPr/>
        </p:nvCxnSpPr>
        <p:spPr>
          <a:xfrm flipH="1">
            <a:off x="1257300" y="2743200"/>
            <a:ext cx="723900" cy="523875"/>
          </a:xfrm>
          <a:prstGeom prst="straightConnector1">
            <a:avLst/>
          </a:prstGeom>
          <a:ln w="28575">
            <a:solidFill>
              <a:srgbClr val="0033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1643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lide(fromBottom)">
                                      <p:cBhvr>
                                        <p:cTn id="18" dur="500"/>
                                        <p:tgtEl>
                                          <p:spTgt spid="13"/>
                                        </p:tgtEl>
                                      </p:cBhvr>
                                    </p:animEffect>
                                  </p:childTnLst>
                                </p:cTn>
                              </p:par>
                              <p:par>
                                <p:cTn id="19" presetID="1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slide(fromBottom)">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76</a:t>
            </a:fld>
            <a:endParaRPr lang="ru-RU" dirty="0"/>
          </a:p>
        </p:txBody>
      </p:sp>
      <p:sp>
        <p:nvSpPr>
          <p:cNvPr id="5" name="TextBox 7"/>
          <p:cNvSpPr txBox="1">
            <a:spLocks noChangeArrowheads="1"/>
          </p:cNvSpPr>
          <p:nvPr/>
        </p:nvSpPr>
        <p:spPr bwMode="auto">
          <a:xfrm>
            <a:off x="2971800" y="5802313"/>
            <a:ext cx="693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solidFill>
                  <a:srgbClr val="0033CC"/>
                </a:solidFill>
              </a:rPr>
              <a:t>4 gói tin đầu tiên trong phiên AH giữa host A và host B</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60513"/>
            <a:ext cx="6324600"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152400" y="1828800"/>
            <a:ext cx="2209800" cy="1200329"/>
          </a:xfrm>
          <a:prstGeom prst="rect">
            <a:avLst/>
          </a:prstGeom>
          <a:solidFill>
            <a:srgbClr val="FFFF00"/>
          </a:solidFill>
          <a:ln w="19050">
            <a:solidFill>
              <a:srgbClr val="00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a:t>Next Header (</a:t>
            </a:r>
            <a:r>
              <a:rPr lang="en-US" sz="2400" b="1" dirty="0" err="1"/>
              <a:t>1B</a:t>
            </a:r>
            <a:r>
              <a:rPr lang="en-US" sz="2400" b="1" dirty="0"/>
              <a:t>) </a:t>
            </a:r>
            <a:r>
              <a:rPr lang="en-US" sz="2400" dirty="0"/>
              <a:t>=1 =&gt; </a:t>
            </a:r>
            <a:r>
              <a:rPr lang="en-US" sz="2400" dirty="0" err="1"/>
              <a:t>ICMP</a:t>
            </a:r>
            <a:endParaRPr lang="en-US" sz="2400" dirty="0"/>
          </a:p>
        </p:txBody>
      </p:sp>
      <p:cxnSp>
        <p:nvCxnSpPr>
          <p:cNvPr id="8" name="Straight Arrow Connector 7"/>
          <p:cNvCxnSpPr/>
          <p:nvPr/>
        </p:nvCxnSpPr>
        <p:spPr>
          <a:xfrm>
            <a:off x="2362200" y="2286000"/>
            <a:ext cx="1752600" cy="30480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152400" y="3324761"/>
            <a:ext cx="2209800" cy="1938992"/>
          </a:xfrm>
          <a:prstGeom prst="rect">
            <a:avLst/>
          </a:prstGeom>
          <a:solidFill>
            <a:srgbClr val="FFFF00"/>
          </a:solidFill>
          <a:ln w="19050">
            <a:solidFill>
              <a:srgbClr val="00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a:t>Payload Length</a:t>
            </a:r>
            <a:r>
              <a:rPr lang="en-US" sz="2400" dirty="0"/>
              <a:t> (</a:t>
            </a:r>
            <a:r>
              <a:rPr lang="en-US" sz="2400" dirty="0" err="1"/>
              <a:t>1B</a:t>
            </a:r>
            <a:r>
              <a:rPr lang="en-US" sz="2400" dirty="0"/>
              <a:t>) =4, </a:t>
            </a:r>
            <a:r>
              <a:rPr lang="en-US" sz="2400" dirty="0" err="1"/>
              <a:t>phần</a:t>
            </a:r>
            <a:r>
              <a:rPr lang="en-US" sz="2400" dirty="0"/>
              <a:t> Payload  </a:t>
            </a:r>
            <a:r>
              <a:rPr lang="en-US" sz="2400" dirty="0" err="1"/>
              <a:t>có</a:t>
            </a:r>
            <a:r>
              <a:rPr lang="en-US" sz="2400" dirty="0"/>
              <a:t> 4 Byte</a:t>
            </a:r>
          </a:p>
        </p:txBody>
      </p:sp>
      <p:cxnSp>
        <p:nvCxnSpPr>
          <p:cNvPr id="10" name="Straight Arrow Connector 9"/>
          <p:cNvCxnSpPr/>
          <p:nvPr/>
        </p:nvCxnSpPr>
        <p:spPr>
          <a:xfrm flipV="1">
            <a:off x="2362200" y="2743200"/>
            <a:ext cx="2362200" cy="60960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3832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77</a:t>
            </a:fld>
            <a:endParaRPr lang="ru-RU" dirty="0"/>
          </a:p>
        </p:txBody>
      </p:sp>
      <p:sp>
        <p:nvSpPr>
          <p:cNvPr id="5" name="TextBox 7"/>
          <p:cNvSpPr txBox="1">
            <a:spLocks noChangeArrowheads="1"/>
          </p:cNvSpPr>
          <p:nvPr/>
        </p:nvSpPr>
        <p:spPr bwMode="auto">
          <a:xfrm>
            <a:off x="2971800" y="5802313"/>
            <a:ext cx="693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solidFill>
                  <a:srgbClr val="0033CC"/>
                </a:solidFill>
              </a:rPr>
              <a:t>4 gói tin đầu tiên trong phiên AH giữa host A và host B</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60513"/>
            <a:ext cx="6324600"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257014" y="2209800"/>
            <a:ext cx="2057400" cy="1569660"/>
          </a:xfrm>
          <a:prstGeom prst="rect">
            <a:avLst/>
          </a:prstGeom>
          <a:solidFill>
            <a:srgbClr val="FFFF00"/>
          </a:solidFill>
          <a:ln w="19050">
            <a:solidFill>
              <a:srgbClr val="0033CC"/>
            </a:solidFill>
            <a:miter lim="800000"/>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a:t>Reserved (</a:t>
            </a:r>
            <a:r>
              <a:rPr lang="en-US" sz="2400" dirty="0" err="1"/>
              <a:t>2B</a:t>
            </a:r>
            <a:r>
              <a:rPr lang="en-US" sz="2400" dirty="0"/>
              <a:t>) =0000, </a:t>
            </a:r>
            <a:r>
              <a:rPr lang="en-US" sz="2400" dirty="0" err="1"/>
              <a:t>không</a:t>
            </a:r>
            <a:r>
              <a:rPr lang="en-US" sz="2400" dirty="0"/>
              <a:t> </a:t>
            </a:r>
            <a:r>
              <a:rPr lang="en-US" sz="2400" dirty="0" err="1"/>
              <a:t>sử</a:t>
            </a:r>
            <a:r>
              <a:rPr lang="en-US" sz="2400" dirty="0"/>
              <a:t> </a:t>
            </a:r>
            <a:r>
              <a:rPr lang="en-US" sz="2400" dirty="0" err="1"/>
              <a:t>dụng</a:t>
            </a:r>
            <a:r>
              <a:rPr lang="en-US" sz="2400" dirty="0"/>
              <a:t>.</a:t>
            </a:r>
          </a:p>
        </p:txBody>
      </p:sp>
      <p:cxnSp>
        <p:nvCxnSpPr>
          <p:cNvPr id="8" name="Straight Arrow Connector 7"/>
          <p:cNvCxnSpPr>
            <a:stCxn id="7" idx="3"/>
          </p:cNvCxnSpPr>
          <p:nvPr/>
        </p:nvCxnSpPr>
        <p:spPr>
          <a:xfrm flipV="1">
            <a:off x="2314414" y="2747963"/>
            <a:ext cx="2714786" cy="246667"/>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76200" y="4495800"/>
            <a:ext cx="2300206" cy="830997"/>
          </a:xfrm>
          <a:prstGeom prst="rect">
            <a:avLst/>
          </a:prstGeom>
          <a:solidFill>
            <a:srgbClr val="FFFF00"/>
          </a:solidFill>
          <a:ln w="19050">
            <a:solidFill>
              <a:srgbClr val="00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err="1"/>
              <a:t>SPI</a:t>
            </a:r>
            <a:r>
              <a:rPr lang="en-US" sz="2400" b="1" dirty="0"/>
              <a:t> </a:t>
            </a:r>
            <a:r>
              <a:rPr lang="en-US" sz="2400" b="1" dirty="0" err="1"/>
              <a:t>của</a:t>
            </a:r>
            <a:r>
              <a:rPr lang="en-US" sz="2400" b="1" dirty="0"/>
              <a:t> A </a:t>
            </a:r>
            <a:r>
              <a:rPr lang="en-US" sz="2400" dirty="0"/>
              <a:t>(</a:t>
            </a:r>
            <a:r>
              <a:rPr lang="en-US" sz="2400" dirty="0" err="1"/>
              <a:t>4B</a:t>
            </a:r>
            <a:r>
              <a:rPr lang="en-US" sz="2400" dirty="0"/>
              <a:t>) =</a:t>
            </a:r>
            <a:r>
              <a:rPr lang="en-US" sz="2400" dirty="0" err="1"/>
              <a:t>cdb59934</a:t>
            </a:r>
            <a:endParaRPr lang="en-US" sz="2400" dirty="0"/>
          </a:p>
        </p:txBody>
      </p:sp>
      <p:cxnSp>
        <p:nvCxnSpPr>
          <p:cNvPr id="10" name="Straight Arrow Connector 9"/>
          <p:cNvCxnSpPr/>
          <p:nvPr/>
        </p:nvCxnSpPr>
        <p:spPr>
          <a:xfrm flipV="1">
            <a:off x="2438400" y="2747963"/>
            <a:ext cx="3276600" cy="1976437"/>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438400" y="4724400"/>
            <a:ext cx="3276600" cy="186898"/>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5813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78</a:t>
            </a:fld>
            <a:endParaRPr lang="ru-RU" dirty="0"/>
          </a:p>
        </p:txBody>
      </p:sp>
      <p:sp>
        <p:nvSpPr>
          <p:cNvPr id="5" name="TextBox 7"/>
          <p:cNvSpPr txBox="1">
            <a:spLocks noChangeArrowheads="1"/>
          </p:cNvSpPr>
          <p:nvPr/>
        </p:nvSpPr>
        <p:spPr bwMode="auto">
          <a:xfrm>
            <a:off x="2971800" y="5802313"/>
            <a:ext cx="693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solidFill>
                  <a:srgbClr val="0033CC"/>
                </a:solidFill>
              </a:rPr>
              <a:t>4 gói tin đầu tiên trong phiên AH giữa host A và host B</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60513"/>
            <a:ext cx="6324600"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76200" y="2362200"/>
            <a:ext cx="2438400" cy="1938992"/>
          </a:xfrm>
          <a:prstGeom prst="rect">
            <a:avLst/>
          </a:prstGeom>
          <a:solidFill>
            <a:srgbClr val="FFFF00"/>
          </a:solidFill>
          <a:ln w="19050">
            <a:solidFill>
              <a:srgbClr val="00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a:t>Sequence Number  (</a:t>
            </a:r>
            <a:r>
              <a:rPr lang="en-US" sz="2400" b="1" dirty="0" err="1"/>
              <a:t>4B</a:t>
            </a:r>
            <a:r>
              <a:rPr lang="en-US" sz="2400" b="1" dirty="0"/>
              <a:t>), </a:t>
            </a:r>
            <a:r>
              <a:rPr lang="en-US" sz="2400" dirty="0" err="1"/>
              <a:t>cả</a:t>
            </a:r>
            <a:r>
              <a:rPr lang="en-US" sz="2400" dirty="0"/>
              <a:t> 2 host  </a:t>
            </a:r>
            <a:r>
              <a:rPr lang="en-US" sz="2400" dirty="0" err="1"/>
              <a:t>đều</a:t>
            </a:r>
            <a:r>
              <a:rPr lang="en-US" sz="2400" dirty="0"/>
              <a:t> </a:t>
            </a:r>
            <a:r>
              <a:rPr lang="en-US" sz="2400" dirty="0" err="1"/>
              <a:t>được</a:t>
            </a:r>
            <a:r>
              <a:rPr lang="en-US" sz="2400" dirty="0"/>
              <a:t> </a:t>
            </a:r>
            <a:r>
              <a:rPr lang="en-US" sz="2400" dirty="0" err="1"/>
              <a:t>thiết</a:t>
            </a:r>
            <a:r>
              <a:rPr lang="en-US" sz="2400" dirty="0"/>
              <a:t> </a:t>
            </a:r>
            <a:r>
              <a:rPr lang="en-US" sz="2400" dirty="0" err="1"/>
              <a:t>lập</a:t>
            </a:r>
            <a:r>
              <a:rPr lang="en-US" sz="2400" dirty="0"/>
              <a:t> =1</a:t>
            </a:r>
          </a:p>
        </p:txBody>
      </p:sp>
      <p:cxnSp>
        <p:nvCxnSpPr>
          <p:cNvPr id="8" name="Straight Arrow Connector 7"/>
          <p:cNvCxnSpPr>
            <a:stCxn id="7" idx="3"/>
          </p:cNvCxnSpPr>
          <p:nvPr/>
        </p:nvCxnSpPr>
        <p:spPr>
          <a:xfrm flipV="1">
            <a:off x="2514600" y="2747963"/>
            <a:ext cx="4495800" cy="583733"/>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514600" y="3581400"/>
            <a:ext cx="4495800" cy="22860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0" y="4514850"/>
            <a:ext cx="2514600" cy="1938992"/>
          </a:xfrm>
          <a:prstGeom prst="rect">
            <a:avLst/>
          </a:prstGeom>
          <a:solidFill>
            <a:srgbClr val="FFFF00"/>
          </a:solidFill>
          <a:ln w="19050">
            <a:solidFill>
              <a:srgbClr val="00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a:t>Sequence Number  (</a:t>
            </a:r>
            <a:r>
              <a:rPr lang="en-US" sz="2400" b="1" dirty="0" err="1"/>
              <a:t>4B</a:t>
            </a:r>
            <a:r>
              <a:rPr lang="en-US" sz="2400" b="1" dirty="0"/>
              <a:t>), </a:t>
            </a:r>
            <a:r>
              <a:rPr lang="en-US" sz="2400" dirty="0" err="1"/>
              <a:t>cả</a:t>
            </a:r>
            <a:r>
              <a:rPr lang="en-US" sz="2400" dirty="0"/>
              <a:t> 2 host  </a:t>
            </a:r>
            <a:r>
              <a:rPr lang="en-US" sz="2400" dirty="0" err="1"/>
              <a:t>đều</a:t>
            </a:r>
            <a:r>
              <a:rPr lang="en-US" sz="2400" dirty="0"/>
              <a:t> </a:t>
            </a:r>
            <a:r>
              <a:rPr lang="en-US" sz="2400" dirty="0" err="1"/>
              <a:t>tăng</a:t>
            </a:r>
            <a:r>
              <a:rPr lang="en-US" sz="2400" dirty="0"/>
              <a:t> </a:t>
            </a:r>
            <a:r>
              <a:rPr lang="en-US" sz="2400" dirty="0" err="1"/>
              <a:t>lên</a:t>
            </a:r>
            <a:r>
              <a:rPr lang="en-US" sz="2400" dirty="0"/>
              <a:t> 2 </a:t>
            </a:r>
            <a:r>
              <a:rPr lang="en-US" sz="2400" dirty="0" err="1"/>
              <a:t>với</a:t>
            </a:r>
            <a:r>
              <a:rPr lang="en-US" sz="2400" dirty="0"/>
              <a:t> </a:t>
            </a:r>
            <a:r>
              <a:rPr lang="en-US" sz="2400" dirty="0" err="1"/>
              <a:t>gói</a:t>
            </a:r>
            <a:r>
              <a:rPr lang="en-US" sz="2400" dirty="0"/>
              <a:t> tin </a:t>
            </a:r>
            <a:r>
              <a:rPr lang="en-US" sz="2400" dirty="0" err="1"/>
              <a:t>thứ</a:t>
            </a:r>
            <a:r>
              <a:rPr lang="en-US" sz="2400" dirty="0"/>
              <a:t> 2.</a:t>
            </a:r>
          </a:p>
        </p:txBody>
      </p:sp>
      <p:cxnSp>
        <p:nvCxnSpPr>
          <p:cNvPr id="11" name="Straight Arrow Connector 10"/>
          <p:cNvCxnSpPr>
            <a:stCxn id="10" idx="3"/>
          </p:cNvCxnSpPr>
          <p:nvPr/>
        </p:nvCxnSpPr>
        <p:spPr>
          <a:xfrm flipV="1">
            <a:off x="2514600" y="4724400"/>
            <a:ext cx="4495800" cy="759946"/>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3"/>
          </p:cNvCxnSpPr>
          <p:nvPr/>
        </p:nvCxnSpPr>
        <p:spPr>
          <a:xfrm>
            <a:off x="2514600" y="5484346"/>
            <a:ext cx="4648200" cy="21104"/>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742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79</a:t>
            </a:fld>
            <a:endParaRPr lang="ru-RU" dirty="0"/>
          </a:p>
        </p:txBody>
      </p:sp>
      <p:sp>
        <p:nvSpPr>
          <p:cNvPr id="5" name="TextBox 7"/>
          <p:cNvSpPr txBox="1">
            <a:spLocks noChangeArrowheads="1"/>
          </p:cNvSpPr>
          <p:nvPr/>
        </p:nvSpPr>
        <p:spPr bwMode="auto">
          <a:xfrm>
            <a:off x="2971800" y="5802313"/>
            <a:ext cx="693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dirty="0">
                <a:solidFill>
                  <a:srgbClr val="0033CC"/>
                </a:solidFill>
              </a:rPr>
              <a:t>4 </a:t>
            </a:r>
            <a:r>
              <a:rPr lang="en-US" b="1" dirty="0" err="1">
                <a:solidFill>
                  <a:srgbClr val="0033CC"/>
                </a:solidFill>
              </a:rPr>
              <a:t>gói</a:t>
            </a:r>
            <a:r>
              <a:rPr lang="en-US" b="1" dirty="0">
                <a:solidFill>
                  <a:srgbClr val="0033CC"/>
                </a:solidFill>
              </a:rPr>
              <a:t> tin </a:t>
            </a:r>
            <a:r>
              <a:rPr lang="en-US" b="1" dirty="0" err="1">
                <a:solidFill>
                  <a:srgbClr val="0033CC"/>
                </a:solidFill>
              </a:rPr>
              <a:t>đầu</a:t>
            </a:r>
            <a:r>
              <a:rPr lang="en-US" b="1" dirty="0">
                <a:solidFill>
                  <a:srgbClr val="0033CC"/>
                </a:solidFill>
              </a:rPr>
              <a:t> </a:t>
            </a:r>
            <a:r>
              <a:rPr lang="en-US" b="1" dirty="0" err="1">
                <a:solidFill>
                  <a:srgbClr val="0033CC"/>
                </a:solidFill>
              </a:rPr>
              <a:t>tiên</a:t>
            </a:r>
            <a:r>
              <a:rPr lang="en-US" b="1" dirty="0">
                <a:solidFill>
                  <a:srgbClr val="0033CC"/>
                </a:solidFill>
              </a:rPr>
              <a:t> </a:t>
            </a:r>
            <a:r>
              <a:rPr lang="en-US" b="1" dirty="0" err="1">
                <a:solidFill>
                  <a:srgbClr val="0033CC"/>
                </a:solidFill>
              </a:rPr>
              <a:t>trong</a:t>
            </a:r>
            <a:r>
              <a:rPr lang="en-US" b="1" dirty="0">
                <a:solidFill>
                  <a:srgbClr val="0033CC"/>
                </a:solidFill>
              </a:rPr>
              <a:t> </a:t>
            </a:r>
            <a:r>
              <a:rPr lang="en-US" b="1" dirty="0" err="1">
                <a:solidFill>
                  <a:srgbClr val="0033CC"/>
                </a:solidFill>
              </a:rPr>
              <a:t>phiên</a:t>
            </a:r>
            <a:r>
              <a:rPr lang="en-US" b="1" dirty="0">
                <a:solidFill>
                  <a:srgbClr val="0033CC"/>
                </a:solidFill>
              </a:rPr>
              <a:t> AH </a:t>
            </a:r>
            <a:r>
              <a:rPr lang="en-US" b="1" dirty="0" err="1">
                <a:solidFill>
                  <a:srgbClr val="0033CC"/>
                </a:solidFill>
              </a:rPr>
              <a:t>giữa</a:t>
            </a:r>
            <a:r>
              <a:rPr lang="en-US" b="1" dirty="0">
                <a:solidFill>
                  <a:srgbClr val="0033CC"/>
                </a:solidFill>
              </a:rPr>
              <a:t> host A </a:t>
            </a:r>
            <a:r>
              <a:rPr lang="en-US" b="1" dirty="0" err="1">
                <a:solidFill>
                  <a:srgbClr val="0033CC"/>
                </a:solidFill>
              </a:rPr>
              <a:t>và</a:t>
            </a:r>
            <a:r>
              <a:rPr lang="en-US" b="1" dirty="0">
                <a:solidFill>
                  <a:srgbClr val="0033CC"/>
                </a:solidFill>
              </a:rPr>
              <a:t> host B</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60513"/>
            <a:ext cx="6324600"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0" y="2819400"/>
            <a:ext cx="2438400" cy="3046988"/>
          </a:xfrm>
          <a:prstGeom prst="rect">
            <a:avLst/>
          </a:prstGeom>
          <a:solidFill>
            <a:srgbClr val="FFFF00"/>
          </a:solidFill>
          <a:ln w="19050">
            <a:solidFill>
              <a:srgbClr val="00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a:t>Authentication Information: </a:t>
            </a:r>
            <a:r>
              <a:rPr lang="en-US" sz="2400" dirty="0" err="1"/>
              <a:t>phần</a:t>
            </a:r>
            <a:r>
              <a:rPr lang="en-US" sz="2400" dirty="0"/>
              <a:t> </a:t>
            </a:r>
            <a:r>
              <a:rPr lang="en-US" sz="2400" dirty="0" err="1"/>
              <a:t>ICV</a:t>
            </a:r>
            <a:r>
              <a:rPr lang="en-US" sz="2400" dirty="0"/>
              <a:t> </a:t>
            </a:r>
            <a:r>
              <a:rPr lang="en-US" sz="2400" dirty="0" err="1"/>
              <a:t>được</a:t>
            </a:r>
            <a:r>
              <a:rPr lang="en-US" sz="2400" dirty="0"/>
              <a:t> </a:t>
            </a:r>
            <a:r>
              <a:rPr lang="en-US" sz="2400" dirty="0" err="1"/>
              <a:t>băm</a:t>
            </a:r>
            <a:r>
              <a:rPr lang="en-US" sz="2400" dirty="0"/>
              <a:t> </a:t>
            </a:r>
            <a:r>
              <a:rPr lang="en-US" sz="2400" dirty="0" err="1"/>
              <a:t>để</a:t>
            </a:r>
            <a:r>
              <a:rPr lang="en-US" sz="2400" dirty="0"/>
              <a:t> </a:t>
            </a:r>
            <a:r>
              <a:rPr lang="en-US" sz="2400" dirty="0" err="1"/>
              <a:t>đảm</a:t>
            </a:r>
            <a:r>
              <a:rPr lang="en-US" sz="2400" dirty="0"/>
              <a:t> </a:t>
            </a:r>
            <a:r>
              <a:rPr lang="en-US" sz="2400" dirty="0" err="1"/>
              <a:t>bảo</a:t>
            </a:r>
            <a:r>
              <a:rPr lang="en-US" sz="2400" dirty="0"/>
              <a:t> </a:t>
            </a:r>
            <a:r>
              <a:rPr lang="en-US" sz="2400" dirty="0" err="1"/>
              <a:t>tính</a:t>
            </a:r>
            <a:r>
              <a:rPr lang="en-US" sz="2400" dirty="0"/>
              <a:t> </a:t>
            </a:r>
            <a:r>
              <a:rPr lang="en-US" sz="2400" dirty="0" err="1"/>
              <a:t>toàn</a:t>
            </a:r>
            <a:r>
              <a:rPr lang="en-US" sz="2400" dirty="0"/>
              <a:t> </a:t>
            </a:r>
            <a:r>
              <a:rPr lang="en-US" sz="2400" dirty="0" err="1"/>
              <a:t>vẹn</a:t>
            </a:r>
            <a:r>
              <a:rPr lang="en-US" sz="2400" dirty="0"/>
              <a:t>, </a:t>
            </a:r>
            <a:r>
              <a:rPr lang="en-US" sz="2400" dirty="0" err="1"/>
              <a:t>xác</a:t>
            </a:r>
            <a:r>
              <a:rPr lang="en-US" sz="2400" dirty="0"/>
              <a:t> </a:t>
            </a:r>
            <a:r>
              <a:rPr lang="en-US" sz="2400" dirty="0" err="1"/>
              <a:t>thực</a:t>
            </a:r>
            <a:r>
              <a:rPr lang="en-US" sz="2400" dirty="0"/>
              <a:t> </a:t>
            </a:r>
            <a:r>
              <a:rPr lang="en-US" sz="2400" dirty="0" err="1"/>
              <a:t>của</a:t>
            </a:r>
            <a:r>
              <a:rPr lang="en-US" sz="2400" dirty="0"/>
              <a:t> </a:t>
            </a:r>
            <a:r>
              <a:rPr lang="en-US" sz="2400" dirty="0" err="1"/>
              <a:t>mỗi</a:t>
            </a:r>
            <a:r>
              <a:rPr lang="en-US" sz="2400" dirty="0"/>
              <a:t> </a:t>
            </a:r>
            <a:r>
              <a:rPr lang="en-US" sz="2400" dirty="0" err="1"/>
              <a:t>gói</a:t>
            </a:r>
            <a:r>
              <a:rPr lang="en-US" sz="2400" dirty="0"/>
              <a:t> </a:t>
            </a:r>
            <a:r>
              <a:rPr lang="en-US" sz="2400" dirty="0" smtClean="0"/>
              <a:t>tin = 96 bit (12 byte)</a:t>
            </a:r>
            <a:endParaRPr lang="en-US" sz="2400" dirty="0"/>
          </a:p>
        </p:txBody>
      </p:sp>
      <p:cxnSp>
        <p:nvCxnSpPr>
          <p:cNvPr id="8" name="Straight Arrow Connector 7"/>
          <p:cNvCxnSpPr>
            <a:stCxn id="7" idx="3"/>
          </p:cNvCxnSpPr>
          <p:nvPr/>
        </p:nvCxnSpPr>
        <p:spPr>
          <a:xfrm flipV="1">
            <a:off x="2438400" y="3048002"/>
            <a:ext cx="1447800" cy="1294892"/>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p:cNvCxnSpPr>
          <p:nvPr/>
        </p:nvCxnSpPr>
        <p:spPr>
          <a:xfrm flipV="1">
            <a:off x="2438400" y="4038602"/>
            <a:ext cx="1295400" cy="304292"/>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p:cNvCxnSpPr>
          <p:nvPr/>
        </p:nvCxnSpPr>
        <p:spPr>
          <a:xfrm>
            <a:off x="2438400" y="4342894"/>
            <a:ext cx="1219200" cy="457706"/>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p:cNvCxnSpPr>
          <p:nvPr/>
        </p:nvCxnSpPr>
        <p:spPr>
          <a:xfrm>
            <a:off x="2438400" y="4342894"/>
            <a:ext cx="1295400" cy="1219706"/>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0568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nSpc>
                <a:spcPct val="120000"/>
              </a:lnSpc>
              <a:spcBef>
                <a:spcPts val="0"/>
              </a:spcBef>
              <a:buFont typeface="Wingdings" pitchFamily="2" charset="2"/>
              <a:buChar char="q"/>
            </a:pPr>
            <a:r>
              <a:rPr lang="en-US" sz="3200" smtClean="0">
                <a:solidFill>
                  <a:srgbClr val="0000FF"/>
                </a:solidFill>
              </a:rPr>
              <a:t> Ảo </a:t>
            </a:r>
            <a:r>
              <a:rPr lang="en-US" sz="3200">
                <a:solidFill>
                  <a:srgbClr val="0000FF"/>
                </a:solidFill>
              </a:rPr>
              <a:t>(Virtual): </a:t>
            </a:r>
            <a:r>
              <a:rPr lang="en-US" sz="3200"/>
              <a:t>Nghĩa là cơ sở hạ tầng vật lý của mạng hoàn toàn trong suốt với kết nối </a:t>
            </a:r>
            <a:r>
              <a:rPr lang="en-US" sz="3200" smtClean="0"/>
              <a:t>VPN.</a:t>
            </a:r>
          </a:p>
          <a:p>
            <a:pPr>
              <a:lnSpc>
                <a:spcPct val="120000"/>
              </a:lnSpc>
              <a:spcBef>
                <a:spcPts val="0"/>
              </a:spcBef>
              <a:buFont typeface="Wingdings" pitchFamily="2" charset="2"/>
              <a:buChar char="q"/>
            </a:pPr>
            <a:r>
              <a:rPr lang="en-US" sz="3200">
                <a:solidFill>
                  <a:srgbClr val="0000FF"/>
                </a:solidFill>
              </a:rPr>
              <a:t> </a:t>
            </a:r>
            <a:r>
              <a:rPr lang="en-US" sz="3200" smtClean="0">
                <a:solidFill>
                  <a:srgbClr val="0000FF"/>
                </a:solidFill>
              </a:rPr>
              <a:t>Riêng </a:t>
            </a:r>
            <a:r>
              <a:rPr lang="en-US" sz="3200">
                <a:solidFill>
                  <a:srgbClr val="0000FF"/>
                </a:solidFill>
              </a:rPr>
              <a:t>(Private):</a:t>
            </a:r>
          </a:p>
          <a:p>
            <a:pPr lvl="1" algn="just">
              <a:lnSpc>
                <a:spcPct val="120000"/>
              </a:lnSpc>
              <a:spcBef>
                <a:spcPts val="0"/>
              </a:spcBef>
              <a:buFont typeface="Wingdings" pitchFamily="2" charset="2"/>
              <a:buChar char="§"/>
            </a:pPr>
            <a:r>
              <a:rPr lang="en-US" smtClean="0"/>
              <a:t> Chỉ tính riêng biệt của lưu lượng dữ liệu khi qua VPN.</a:t>
            </a:r>
          </a:p>
          <a:p>
            <a:pPr lvl="1" algn="just">
              <a:lnSpc>
                <a:spcPct val="120000"/>
              </a:lnSpc>
              <a:spcBef>
                <a:spcPts val="0"/>
              </a:spcBef>
              <a:buFont typeface="Wingdings" pitchFamily="2" charset="2"/>
              <a:buChar char="§"/>
            </a:pPr>
            <a:r>
              <a:rPr lang="en-US"/>
              <a:t> </a:t>
            </a:r>
            <a:r>
              <a:rPr lang="en-US" smtClean="0"/>
              <a:t>Dữ liệu truyền luôn luôn được giữ bí mật và chỉ có thể được truy cập bởi những nguời sử dụng được trao quyền.</a:t>
            </a:r>
          </a:p>
          <a:p>
            <a:pPr marL="365760" lvl="1" indent="0">
              <a:lnSpc>
                <a:spcPct val="120000"/>
              </a:lnSpc>
              <a:spcBef>
                <a:spcPts val="0"/>
              </a:spcBef>
              <a:buNone/>
            </a:pPr>
            <a:endParaRPr lang="en-US"/>
          </a:p>
          <a:p>
            <a:pPr>
              <a:lnSpc>
                <a:spcPct val="120000"/>
              </a:lnSpc>
              <a:spcBef>
                <a:spcPts val="0"/>
              </a:spcBef>
            </a:pPr>
            <a:endParaRPr lang="en-US" sz="4400"/>
          </a:p>
          <a:p>
            <a:endParaRPr lang="en-US" sz="4400"/>
          </a:p>
        </p:txBody>
      </p:sp>
      <p:sp>
        <p:nvSpPr>
          <p:cNvPr id="3" name="Title 2"/>
          <p:cNvSpPr>
            <a:spLocks noGrp="1"/>
          </p:cNvSpPr>
          <p:nvPr>
            <p:ph type="title"/>
          </p:nvPr>
        </p:nvSpPr>
        <p:spPr/>
        <p:txBody>
          <a:bodyPr/>
          <a:lstStyle/>
          <a:p>
            <a:r>
              <a:rPr lang="en-US"/>
              <a:t>Mạng riêng </a:t>
            </a:r>
            <a:r>
              <a:rPr lang="en-US" smtClean="0"/>
              <a:t>ảo </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16500538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2800" dirty="0" smtClean="0">
                <a:latin typeface="Arial" pitchFamily="34" charset="0"/>
              </a:rPr>
              <a:t>AH </a:t>
            </a:r>
            <a:r>
              <a:rPr lang="en-US" sz="2800" dirty="0" err="1">
                <a:latin typeface="Arial" pitchFamily="34" charset="0"/>
              </a:rPr>
              <a:t>cung</a:t>
            </a:r>
            <a:r>
              <a:rPr lang="en-US" sz="2800" dirty="0">
                <a:latin typeface="Arial" pitchFamily="34" charset="0"/>
              </a:rPr>
              <a:t> </a:t>
            </a:r>
            <a:r>
              <a:rPr lang="en-US" sz="2800" dirty="0" err="1">
                <a:latin typeface="Arial" pitchFamily="34" charset="0"/>
              </a:rPr>
              <a:t>cấp</a:t>
            </a:r>
            <a:r>
              <a:rPr lang="en-US" sz="2800" dirty="0">
                <a:latin typeface="Arial" pitchFamily="34" charset="0"/>
              </a:rPr>
              <a:t> </a:t>
            </a:r>
            <a:r>
              <a:rPr lang="en-US" sz="2800" dirty="0" err="1">
                <a:latin typeface="Arial" pitchFamily="34" charset="0"/>
              </a:rPr>
              <a:t>dịch</a:t>
            </a:r>
            <a:r>
              <a:rPr lang="en-US" sz="2800" dirty="0">
                <a:latin typeface="Arial" pitchFamily="34" charset="0"/>
              </a:rPr>
              <a:t> </a:t>
            </a:r>
            <a:r>
              <a:rPr lang="en-US" sz="2800" dirty="0" err="1">
                <a:latin typeface="Arial" pitchFamily="34" charset="0"/>
              </a:rPr>
              <a:t>vụ</a:t>
            </a:r>
            <a:r>
              <a:rPr lang="en-US" sz="2800" dirty="0">
                <a:latin typeface="Arial" pitchFamily="34" charset="0"/>
              </a:rPr>
              <a:t> </a:t>
            </a:r>
            <a:r>
              <a:rPr lang="en-US" sz="2800" dirty="0" err="1">
                <a:latin typeface="Arial" pitchFamily="34" charset="0"/>
              </a:rPr>
              <a:t>đảm</a:t>
            </a:r>
            <a:r>
              <a:rPr lang="en-US" sz="2800" dirty="0">
                <a:latin typeface="Arial" pitchFamily="34" charset="0"/>
              </a:rPr>
              <a:t> </a:t>
            </a:r>
            <a:r>
              <a:rPr lang="en-US" sz="2800" dirty="0" err="1">
                <a:latin typeface="Arial" pitchFamily="34" charset="0"/>
              </a:rPr>
              <a:t>bảo</a:t>
            </a:r>
            <a:r>
              <a:rPr lang="en-US" sz="2800" dirty="0">
                <a:latin typeface="Arial" pitchFamily="34" charset="0"/>
              </a:rPr>
              <a:t> </a:t>
            </a:r>
            <a:r>
              <a:rPr lang="en-US" sz="2800" dirty="0" err="1">
                <a:latin typeface="Arial" pitchFamily="34" charset="0"/>
              </a:rPr>
              <a:t>tính</a:t>
            </a:r>
            <a:r>
              <a:rPr lang="en-US" sz="2800" dirty="0">
                <a:latin typeface="Arial" pitchFamily="34" charset="0"/>
              </a:rPr>
              <a:t> </a:t>
            </a:r>
            <a:r>
              <a:rPr lang="en-US" sz="2800" dirty="0" err="1">
                <a:latin typeface="Arial" pitchFamily="34" charset="0"/>
              </a:rPr>
              <a:t>toàn</a:t>
            </a:r>
            <a:r>
              <a:rPr lang="en-US" sz="2800" dirty="0">
                <a:latin typeface="Arial" pitchFamily="34" charset="0"/>
              </a:rPr>
              <a:t> </a:t>
            </a:r>
            <a:r>
              <a:rPr lang="en-US" sz="2800" dirty="0" err="1">
                <a:latin typeface="Arial" pitchFamily="34" charset="0"/>
              </a:rPr>
              <a:t>vẹn</a:t>
            </a:r>
            <a:r>
              <a:rPr lang="en-US" sz="2800" dirty="0">
                <a:latin typeface="Arial" pitchFamily="34" charset="0"/>
              </a:rPr>
              <a:t>, </a:t>
            </a:r>
            <a:r>
              <a:rPr lang="en-US" sz="2800" dirty="0" err="1">
                <a:latin typeface="Arial" pitchFamily="34" charset="0"/>
              </a:rPr>
              <a:t>xác</a:t>
            </a:r>
            <a:r>
              <a:rPr lang="en-US" sz="2800" dirty="0">
                <a:latin typeface="Arial" pitchFamily="34" charset="0"/>
              </a:rPr>
              <a:t> </a:t>
            </a:r>
            <a:r>
              <a:rPr lang="en-US" sz="2800" dirty="0" err="1">
                <a:latin typeface="Arial" pitchFamily="34" charset="0"/>
              </a:rPr>
              <a:t>thực</a:t>
            </a:r>
            <a:r>
              <a:rPr lang="en-US" sz="2800" dirty="0">
                <a:latin typeface="Arial" pitchFamily="34" charset="0"/>
              </a:rPr>
              <a:t>  (</a:t>
            </a:r>
            <a:r>
              <a:rPr lang="en-US" sz="2800" dirty="0" err="1">
                <a:latin typeface="Arial" pitchFamily="34" charset="0"/>
              </a:rPr>
              <a:t>cả</a:t>
            </a:r>
            <a:r>
              <a:rPr lang="en-US" sz="2800" dirty="0">
                <a:latin typeface="Arial" pitchFamily="34" charset="0"/>
              </a:rPr>
              <a:t> </a:t>
            </a:r>
            <a:r>
              <a:rPr lang="en-US" sz="2800" dirty="0" err="1">
                <a:latin typeface="Arial" pitchFamily="34" charset="0"/>
              </a:rPr>
              <a:t>dữ</a:t>
            </a:r>
            <a:r>
              <a:rPr lang="en-US" sz="2800" dirty="0">
                <a:latin typeface="Arial" pitchFamily="34" charset="0"/>
              </a:rPr>
              <a:t> </a:t>
            </a:r>
            <a:r>
              <a:rPr lang="en-US" sz="2800" dirty="0" err="1">
                <a:latin typeface="Arial" pitchFamily="34" charset="0"/>
              </a:rPr>
              <a:t>liệu</a:t>
            </a:r>
            <a:r>
              <a:rPr lang="en-US" sz="2800" dirty="0">
                <a:latin typeface="Arial" pitchFamily="34" charset="0"/>
              </a:rPr>
              <a:t> </a:t>
            </a:r>
            <a:r>
              <a:rPr lang="en-US" sz="2800" dirty="0" err="1">
                <a:latin typeface="Arial" pitchFamily="34" charset="0"/>
              </a:rPr>
              <a:t>và</a:t>
            </a:r>
            <a:r>
              <a:rPr lang="en-US" sz="2800" dirty="0">
                <a:latin typeface="Arial" pitchFamily="34" charset="0"/>
              </a:rPr>
              <a:t> header) </a:t>
            </a:r>
            <a:r>
              <a:rPr lang="en-US" sz="2800" dirty="0" err="1">
                <a:latin typeface="Arial" pitchFamily="34" charset="0"/>
              </a:rPr>
              <a:t>và</a:t>
            </a:r>
            <a:r>
              <a:rPr lang="en-US" sz="2800" dirty="0">
                <a:latin typeface="Arial" pitchFamily="34" charset="0"/>
              </a:rPr>
              <a:t>  </a:t>
            </a:r>
            <a:r>
              <a:rPr lang="en-US" sz="2800" dirty="0" err="1">
                <a:latin typeface="Arial" pitchFamily="34" charset="0"/>
              </a:rPr>
              <a:t>chống</a:t>
            </a:r>
            <a:r>
              <a:rPr lang="en-US" sz="2800" dirty="0">
                <a:latin typeface="Arial" pitchFamily="34" charset="0"/>
              </a:rPr>
              <a:t> replay </a:t>
            </a:r>
            <a:r>
              <a:rPr lang="en-US" sz="2800" dirty="0" err="1">
                <a:latin typeface="Arial" pitchFamily="34" charset="0"/>
              </a:rPr>
              <a:t>gói</a:t>
            </a:r>
            <a:r>
              <a:rPr lang="en-US" sz="2800" dirty="0">
                <a:latin typeface="Arial" pitchFamily="34" charset="0"/>
              </a:rPr>
              <a:t> tin </a:t>
            </a:r>
            <a:r>
              <a:rPr lang="en-US" sz="2800" dirty="0" err="1">
                <a:latin typeface="Arial" pitchFamily="34" charset="0"/>
              </a:rPr>
              <a:t>cũ</a:t>
            </a:r>
            <a:r>
              <a:rPr lang="en-US" sz="2800" dirty="0">
                <a:latin typeface="Arial" pitchFamily="34" charset="0"/>
              </a:rPr>
              <a:t>. </a:t>
            </a:r>
            <a:endParaRPr lang="en-US" sz="2800" dirty="0" smtClean="0">
              <a:latin typeface="Arial" pitchFamily="34" charset="0"/>
            </a:endParaRPr>
          </a:p>
          <a:p>
            <a:r>
              <a:rPr lang="en-US" sz="2800" dirty="0" smtClean="0">
                <a:latin typeface="Arial" pitchFamily="34" charset="0"/>
              </a:rPr>
              <a:t>AH </a:t>
            </a:r>
            <a:r>
              <a:rPr lang="en-US" sz="2800" dirty="0" err="1">
                <a:latin typeface="Arial" pitchFamily="34" charset="0"/>
              </a:rPr>
              <a:t>hoạt</a:t>
            </a:r>
            <a:r>
              <a:rPr lang="en-US" sz="2800" dirty="0">
                <a:latin typeface="Arial" pitchFamily="34" charset="0"/>
              </a:rPr>
              <a:t> </a:t>
            </a:r>
            <a:r>
              <a:rPr lang="en-US" sz="2800" dirty="0" err="1">
                <a:latin typeface="Arial" pitchFamily="34" charset="0"/>
              </a:rPr>
              <a:t>động</a:t>
            </a:r>
            <a:r>
              <a:rPr lang="en-US" sz="2800" dirty="0">
                <a:latin typeface="Arial" pitchFamily="34" charset="0"/>
              </a:rPr>
              <a:t> ở </a:t>
            </a:r>
            <a:r>
              <a:rPr lang="en-US" sz="2800" dirty="0" err="1">
                <a:latin typeface="Arial" pitchFamily="34" charset="0"/>
              </a:rPr>
              <a:t>hai</a:t>
            </a:r>
            <a:r>
              <a:rPr lang="en-US" sz="2800" dirty="0">
                <a:latin typeface="Arial" pitchFamily="34" charset="0"/>
              </a:rPr>
              <a:t> </a:t>
            </a:r>
            <a:r>
              <a:rPr lang="en-US" sz="2800" dirty="0" err="1">
                <a:latin typeface="Arial" pitchFamily="34" charset="0"/>
              </a:rPr>
              <a:t>chế</a:t>
            </a:r>
            <a:r>
              <a:rPr lang="en-US" sz="2800" dirty="0">
                <a:latin typeface="Arial" pitchFamily="34" charset="0"/>
              </a:rPr>
              <a:t> </a:t>
            </a:r>
            <a:r>
              <a:rPr lang="en-US" sz="2800" dirty="0" err="1">
                <a:latin typeface="Arial" pitchFamily="34" charset="0"/>
              </a:rPr>
              <a:t>độ</a:t>
            </a:r>
            <a:r>
              <a:rPr lang="en-US" sz="2800" dirty="0">
                <a:latin typeface="Arial" pitchFamily="34" charset="0"/>
              </a:rPr>
              <a:t>: Tunnel Mode, Transport </a:t>
            </a:r>
            <a:r>
              <a:rPr lang="en-US" sz="2800" dirty="0" smtClean="0">
                <a:latin typeface="Arial" pitchFamily="34" charset="0"/>
              </a:rPr>
              <a:t>Mode</a:t>
            </a:r>
          </a:p>
          <a:p>
            <a:r>
              <a:rPr lang="en-US" sz="2800" dirty="0" err="1" smtClean="0">
                <a:latin typeface="Arial" pitchFamily="34" charset="0"/>
              </a:rPr>
              <a:t>Trong</a:t>
            </a:r>
            <a:r>
              <a:rPr lang="en-US" sz="2800" dirty="0" smtClean="0">
                <a:latin typeface="Arial" pitchFamily="34" charset="0"/>
              </a:rPr>
              <a:t> </a:t>
            </a:r>
            <a:r>
              <a:rPr lang="en-US" sz="2800" dirty="0" err="1">
                <a:latin typeface="Arial" pitchFamily="34" charset="0"/>
              </a:rPr>
              <a:t>IPSec</a:t>
            </a:r>
            <a:r>
              <a:rPr lang="en-US" sz="2800" dirty="0">
                <a:latin typeface="Arial" pitchFamily="34" charset="0"/>
              </a:rPr>
              <a:t> version 1, </a:t>
            </a:r>
            <a:r>
              <a:rPr lang="en-US" sz="2800" dirty="0" err="1">
                <a:latin typeface="Arial" pitchFamily="34" charset="0"/>
              </a:rPr>
              <a:t>giao</a:t>
            </a:r>
            <a:r>
              <a:rPr lang="en-US" sz="2800" dirty="0">
                <a:latin typeface="Arial" pitchFamily="34" charset="0"/>
              </a:rPr>
              <a:t> </a:t>
            </a:r>
            <a:r>
              <a:rPr lang="en-US" sz="2800" dirty="0" err="1">
                <a:latin typeface="Arial" pitchFamily="34" charset="0"/>
              </a:rPr>
              <a:t>thức</a:t>
            </a:r>
            <a:r>
              <a:rPr lang="en-US" sz="2800" dirty="0">
                <a:latin typeface="Arial" pitchFamily="34" charset="0"/>
              </a:rPr>
              <a:t> ESP </a:t>
            </a:r>
            <a:r>
              <a:rPr lang="en-US" sz="2800" dirty="0" err="1">
                <a:latin typeface="Arial" pitchFamily="34" charset="0"/>
              </a:rPr>
              <a:t>chỉ</a:t>
            </a:r>
            <a:r>
              <a:rPr lang="en-US" sz="2800" dirty="0">
                <a:latin typeface="Arial" pitchFamily="34" charset="0"/>
              </a:rPr>
              <a:t> </a:t>
            </a:r>
            <a:r>
              <a:rPr lang="en-US" sz="2800" dirty="0" err="1">
                <a:latin typeface="Arial" pitchFamily="34" charset="0"/>
              </a:rPr>
              <a:t>cung</a:t>
            </a:r>
            <a:r>
              <a:rPr lang="en-US" sz="2800" dirty="0">
                <a:latin typeface="Arial" pitchFamily="34" charset="0"/>
              </a:rPr>
              <a:t> </a:t>
            </a:r>
            <a:r>
              <a:rPr lang="en-US" sz="2800" dirty="0" err="1">
                <a:latin typeface="Arial" pitchFamily="34" charset="0"/>
              </a:rPr>
              <a:t>cấp</a:t>
            </a:r>
            <a:r>
              <a:rPr lang="en-US" sz="2800" dirty="0">
                <a:latin typeface="Arial" pitchFamily="34" charset="0"/>
              </a:rPr>
              <a:t> </a:t>
            </a:r>
            <a:r>
              <a:rPr lang="en-US" sz="2800" dirty="0" err="1">
                <a:latin typeface="Arial" pitchFamily="34" charset="0"/>
              </a:rPr>
              <a:t>mã</a:t>
            </a:r>
            <a:r>
              <a:rPr lang="en-US" sz="2800" dirty="0">
                <a:latin typeface="Arial" pitchFamily="34" charset="0"/>
              </a:rPr>
              <a:t> </a:t>
            </a:r>
            <a:r>
              <a:rPr lang="en-US" sz="2800" dirty="0" err="1">
                <a:latin typeface="Arial" pitchFamily="34" charset="0"/>
              </a:rPr>
              <a:t>hóa</a:t>
            </a:r>
            <a:r>
              <a:rPr lang="en-US" sz="2800" dirty="0">
                <a:latin typeface="Arial" pitchFamily="34" charset="0"/>
              </a:rPr>
              <a:t>, </a:t>
            </a:r>
            <a:r>
              <a:rPr lang="en-US" sz="2800" dirty="0" err="1">
                <a:latin typeface="Arial" pitchFamily="34" charset="0"/>
              </a:rPr>
              <a:t>không</a:t>
            </a:r>
            <a:r>
              <a:rPr lang="en-US" sz="2800" dirty="0">
                <a:latin typeface="Arial" pitchFamily="34" charset="0"/>
              </a:rPr>
              <a:t> </a:t>
            </a:r>
            <a:r>
              <a:rPr lang="en-US" sz="2800" dirty="0" err="1">
                <a:latin typeface="Arial" pitchFamily="34" charset="0"/>
              </a:rPr>
              <a:t>xác</a:t>
            </a:r>
            <a:r>
              <a:rPr lang="en-US" sz="2800" dirty="0">
                <a:latin typeface="Arial" pitchFamily="34" charset="0"/>
              </a:rPr>
              <a:t> </a:t>
            </a:r>
            <a:r>
              <a:rPr lang="en-US" sz="2800" dirty="0" err="1">
                <a:latin typeface="Arial" pitchFamily="34" charset="0"/>
              </a:rPr>
              <a:t>thực</a:t>
            </a:r>
            <a:r>
              <a:rPr lang="en-US" sz="2800" dirty="0">
                <a:latin typeface="Arial" pitchFamily="34" charset="0"/>
              </a:rPr>
              <a:t> </a:t>
            </a:r>
            <a:r>
              <a:rPr lang="en-US" sz="2800" dirty="0" err="1">
                <a:latin typeface="Arial" pitchFamily="34" charset="0"/>
              </a:rPr>
              <a:t>và</a:t>
            </a:r>
            <a:r>
              <a:rPr lang="en-US" sz="2800" dirty="0">
                <a:latin typeface="Arial" pitchFamily="34" charset="0"/>
              </a:rPr>
              <a:t> </a:t>
            </a:r>
            <a:r>
              <a:rPr lang="en-US" sz="2800" dirty="0" err="1">
                <a:latin typeface="Arial" pitchFamily="34" charset="0"/>
              </a:rPr>
              <a:t>toàn</a:t>
            </a:r>
            <a:r>
              <a:rPr lang="en-US" sz="2800" dirty="0">
                <a:latin typeface="Arial" pitchFamily="34" charset="0"/>
              </a:rPr>
              <a:t> </a:t>
            </a:r>
            <a:r>
              <a:rPr lang="en-US" sz="2800" dirty="0" err="1">
                <a:latin typeface="Arial" pitchFamily="34" charset="0"/>
              </a:rPr>
              <a:t>vẹn</a:t>
            </a:r>
            <a:r>
              <a:rPr lang="en-US" sz="2800" dirty="0">
                <a:latin typeface="Arial" pitchFamily="34" charset="0"/>
              </a:rPr>
              <a:t> =&gt; </a:t>
            </a:r>
            <a:r>
              <a:rPr lang="en-US" sz="2800" dirty="0" err="1">
                <a:latin typeface="Arial" pitchFamily="34" charset="0"/>
              </a:rPr>
              <a:t>người</a:t>
            </a:r>
            <a:r>
              <a:rPr lang="en-US" sz="2800" dirty="0">
                <a:latin typeface="Arial" pitchFamily="34" charset="0"/>
              </a:rPr>
              <a:t> ta </a:t>
            </a:r>
            <a:r>
              <a:rPr lang="en-US" sz="2800" dirty="0" err="1">
                <a:latin typeface="Arial" pitchFamily="34" charset="0"/>
              </a:rPr>
              <a:t>thường</a:t>
            </a:r>
            <a:r>
              <a:rPr lang="en-US" sz="2800" dirty="0">
                <a:latin typeface="Arial" pitchFamily="34" charset="0"/>
              </a:rPr>
              <a:t> </a:t>
            </a:r>
            <a:r>
              <a:rPr lang="en-US" sz="2800" dirty="0" err="1">
                <a:latin typeface="Arial" pitchFamily="34" charset="0"/>
              </a:rPr>
              <a:t>kết</a:t>
            </a:r>
            <a:r>
              <a:rPr lang="en-US" sz="2800" dirty="0">
                <a:latin typeface="Arial" pitchFamily="34" charset="0"/>
              </a:rPr>
              <a:t> </a:t>
            </a:r>
            <a:r>
              <a:rPr lang="en-US" sz="2800" dirty="0" err="1">
                <a:latin typeface="Arial" pitchFamily="34" charset="0"/>
              </a:rPr>
              <a:t>hợp</a:t>
            </a:r>
            <a:r>
              <a:rPr lang="en-US" sz="2800" dirty="0">
                <a:latin typeface="Arial" pitchFamily="34" charset="0"/>
              </a:rPr>
              <a:t> AH </a:t>
            </a:r>
            <a:r>
              <a:rPr lang="en-US" sz="2800" dirty="0" err="1">
                <a:latin typeface="Arial" pitchFamily="34" charset="0"/>
              </a:rPr>
              <a:t>và</a:t>
            </a:r>
            <a:r>
              <a:rPr lang="en-US" sz="2800" dirty="0">
                <a:latin typeface="Arial" pitchFamily="34" charset="0"/>
              </a:rPr>
              <a:t> </a:t>
            </a:r>
            <a:r>
              <a:rPr lang="en-US" sz="2800" dirty="0" smtClean="0">
                <a:latin typeface="Arial" pitchFamily="34" charset="0"/>
              </a:rPr>
              <a:t>ESP</a:t>
            </a:r>
          </a:p>
          <a:p>
            <a:r>
              <a:rPr lang="en-US" sz="2800" dirty="0" smtClean="0">
                <a:latin typeface="Arial" pitchFamily="34" charset="0"/>
              </a:rPr>
              <a:t>AH </a:t>
            </a:r>
            <a:r>
              <a:rPr lang="en-US" sz="2800" dirty="0">
                <a:latin typeface="Arial" pitchFamily="34" charset="0"/>
              </a:rPr>
              <a:t>version 3 </a:t>
            </a:r>
            <a:r>
              <a:rPr lang="en-US" sz="2800" dirty="0" err="1">
                <a:latin typeface="Arial" pitchFamily="34" charset="0"/>
              </a:rPr>
              <a:t>hỗ</a:t>
            </a:r>
            <a:r>
              <a:rPr lang="en-US" sz="2800" dirty="0">
                <a:latin typeface="Arial" pitchFamily="34" charset="0"/>
              </a:rPr>
              <a:t> </a:t>
            </a:r>
            <a:r>
              <a:rPr lang="en-US" sz="2800" dirty="0" err="1">
                <a:latin typeface="Arial" pitchFamily="34" charset="0"/>
              </a:rPr>
              <a:t>trợ</a:t>
            </a:r>
            <a:r>
              <a:rPr lang="en-US" sz="2800" dirty="0">
                <a:latin typeface="Arial" pitchFamily="34" charset="0"/>
              </a:rPr>
              <a:t>: </a:t>
            </a:r>
            <a:r>
              <a:rPr lang="en-US" sz="2800" dirty="0" err="1">
                <a:latin typeface="Arial" pitchFamily="34" charset="0"/>
              </a:rPr>
              <a:t>HMAC</a:t>
            </a:r>
            <a:r>
              <a:rPr lang="en-US" sz="2800" dirty="0">
                <a:latin typeface="Arial" pitchFamily="34" charset="0"/>
              </a:rPr>
              <a:t>-</a:t>
            </a:r>
            <a:r>
              <a:rPr lang="en-US" sz="2800" dirty="0" err="1">
                <a:latin typeface="Arial" pitchFamily="34" charset="0"/>
              </a:rPr>
              <a:t>SHA1</a:t>
            </a:r>
            <a:r>
              <a:rPr lang="en-US" sz="2800" dirty="0">
                <a:latin typeface="Arial" pitchFamily="34" charset="0"/>
              </a:rPr>
              <a:t>-96, </a:t>
            </a:r>
            <a:r>
              <a:rPr lang="en-US" sz="2800" dirty="0" err="1">
                <a:latin typeface="Arial" pitchFamily="34" charset="0"/>
              </a:rPr>
              <a:t>HMAC</a:t>
            </a:r>
            <a:r>
              <a:rPr lang="en-US" sz="2800" dirty="0">
                <a:latin typeface="Arial" pitchFamily="34" charset="0"/>
              </a:rPr>
              <a:t>-</a:t>
            </a:r>
            <a:r>
              <a:rPr lang="en-US" sz="2800" dirty="0" err="1">
                <a:latin typeface="Arial" pitchFamily="34" charset="0"/>
              </a:rPr>
              <a:t>MD5</a:t>
            </a:r>
            <a:r>
              <a:rPr lang="en-US" sz="2800" dirty="0">
                <a:latin typeface="Arial" pitchFamily="34" charset="0"/>
              </a:rPr>
              <a:t>-96, AES-</a:t>
            </a:r>
            <a:r>
              <a:rPr lang="en-US" sz="2800" dirty="0" err="1">
                <a:latin typeface="Arial" pitchFamily="34" charset="0"/>
              </a:rPr>
              <a:t>XCBC</a:t>
            </a:r>
            <a:r>
              <a:rPr lang="en-US" sz="2800" dirty="0">
                <a:latin typeface="Arial" pitchFamily="34" charset="0"/>
              </a:rPr>
              <a:t>-MAC-96</a:t>
            </a:r>
          </a:p>
          <a:p>
            <a:pPr lvl="1" algn="just">
              <a:lnSpc>
                <a:spcPct val="120000"/>
              </a:lnSpc>
            </a:pPr>
            <a:endParaRPr lang="en-US" sz="2800" dirty="0">
              <a:latin typeface="Arial" pitchFamily="34" charset="0"/>
            </a:endParaRPr>
          </a:p>
          <a:p>
            <a:pPr lvl="1" algn="just">
              <a:lnSpc>
                <a:spcPct val="120000"/>
              </a:lnSpc>
            </a:pPr>
            <a:endParaRPr lang="en-US" sz="2800" dirty="0">
              <a:latin typeface="Arial" pitchFamily="34" charset="0"/>
            </a:endParaRPr>
          </a:p>
          <a:p>
            <a:endParaRPr lang="en-US" sz="4000" dirty="0"/>
          </a:p>
        </p:txBody>
      </p:sp>
      <p:sp>
        <p:nvSpPr>
          <p:cNvPr id="3" name="Title 2"/>
          <p:cNvSpPr>
            <a:spLocks noGrp="1"/>
          </p:cNvSpPr>
          <p:nvPr>
            <p:ph type="title"/>
          </p:nvPr>
        </p:nvSpPr>
        <p:spPr/>
        <p:txBody>
          <a:bodyPr/>
          <a:lstStyle/>
          <a:p>
            <a:r>
              <a:rPr lang="en-US" b="0" dirty="0" err="1">
                <a:latin typeface="Arial" pitchFamily="34" charset="0"/>
                <a:cs typeface="Arial" pitchFamily="34" charset="0"/>
              </a:rPr>
              <a:t>Tóm</a:t>
            </a:r>
            <a:r>
              <a:rPr lang="en-US" b="0" dirty="0">
                <a:latin typeface="Arial" pitchFamily="34" charset="0"/>
                <a:cs typeface="Arial" pitchFamily="34" charset="0"/>
              </a:rPr>
              <a:t> </a:t>
            </a:r>
            <a:r>
              <a:rPr lang="en-US" b="0" dirty="0" err="1">
                <a:latin typeface="Arial" pitchFamily="34" charset="0"/>
                <a:cs typeface="Arial" pitchFamily="34" charset="0"/>
              </a:rPr>
              <a:t>lược</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p>
        </p:txBody>
      </p:sp>
      <p:sp>
        <p:nvSpPr>
          <p:cNvPr id="4" name="Slide Number Placeholder 3"/>
          <p:cNvSpPr>
            <a:spLocks noGrp="1"/>
          </p:cNvSpPr>
          <p:nvPr>
            <p:ph type="sldNum" sz="quarter" idx="12"/>
          </p:nvPr>
        </p:nvSpPr>
        <p:spPr/>
        <p:txBody>
          <a:bodyPr/>
          <a:lstStyle/>
          <a:p>
            <a:fld id="{3E15BD7C-E074-4D4A-84C3-500EE5B9C190}" type="slidenum">
              <a:rPr lang="ru-RU" smtClean="0"/>
              <a:pPr/>
              <a:t>80</a:t>
            </a:fld>
            <a:endParaRPr lang="ru-RU" dirty="0"/>
          </a:p>
        </p:txBody>
      </p:sp>
    </p:spTree>
    <p:extLst>
      <p:ext uri="{BB962C8B-B14F-4D97-AF65-F5344CB8AC3E}">
        <p14:creationId xmlns:p14="http://schemas.microsoft.com/office/powerpoint/2010/main" val="26682126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532813" y="6237288"/>
            <a:ext cx="611187" cy="617537"/>
          </a:xfrm>
        </p:spPr>
        <p:txBody>
          <a:bodyPr/>
          <a:lstStyle/>
          <a:p>
            <a:fld id="{3E15BD7C-E074-4D4A-84C3-500EE5B9C190}" type="slidenum">
              <a:rPr lang="ru-RU" smtClean="0"/>
              <a:pPr/>
              <a:t>81</a:t>
            </a:fld>
            <a:endParaRPr lang="ru-RU" dirty="0"/>
          </a:p>
        </p:txBody>
      </p:sp>
    </p:spTree>
    <p:extLst>
      <p:ext uri="{BB962C8B-B14F-4D97-AF65-F5344CB8AC3E}">
        <p14:creationId xmlns:p14="http://schemas.microsoft.com/office/powerpoint/2010/main" val="31942572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ahoma" pitchFamily="34" charset="0"/>
                <a:ea typeface="Tahoma" pitchFamily="34" charset="0"/>
                <a:cs typeface="Tahoma" pitchFamily="34" charset="0"/>
              </a:rPr>
              <a:t>Ví</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dụ</a:t>
            </a:r>
            <a:r>
              <a:rPr lang="en-US" dirty="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(4) </a:t>
            </a:r>
            <a:r>
              <a:rPr lang="en-US" dirty="0" err="1">
                <a:latin typeface="Tahoma" pitchFamily="34" charset="0"/>
                <a:ea typeface="Tahoma" pitchFamily="34" charset="0"/>
                <a:cs typeface="Tahoma" pitchFamily="34" charset="0"/>
              </a:rPr>
              <a:t>về</a:t>
            </a:r>
            <a:r>
              <a:rPr lang="en-US" dirty="0">
                <a:latin typeface="Tahoma" pitchFamily="34" charset="0"/>
                <a:ea typeface="Tahoma" pitchFamily="34" charset="0"/>
                <a:cs typeface="Tahoma" pitchFamily="34" charset="0"/>
              </a:rPr>
              <a:t> </a:t>
            </a:r>
            <a:r>
              <a:rPr lang="en-US" dirty="0" err="1">
                <a:latin typeface="Tahoma" pitchFamily="34" charset="0"/>
                <a:ea typeface="Tahoma" pitchFamily="34" charset="0"/>
                <a:cs typeface="Tahoma" pitchFamily="34" charset="0"/>
              </a:rPr>
              <a:t>IPSec</a:t>
            </a:r>
            <a:r>
              <a:rPr lang="en-US" dirty="0">
                <a:latin typeface="Tahoma" pitchFamily="34" charset="0"/>
                <a:ea typeface="Tahoma" pitchFamily="34" charset="0"/>
                <a:cs typeface="Tahoma" pitchFamily="34" charset="0"/>
              </a:rPr>
              <a:t> SA</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82</a:t>
            </a:fld>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92981"/>
            <a:ext cx="8338325" cy="5544331"/>
          </a:xfrm>
          <a:prstGeom prst="rect">
            <a:avLst/>
          </a:prstGeom>
        </p:spPr>
      </p:pic>
    </p:spTree>
    <p:extLst>
      <p:ext uri="{BB962C8B-B14F-4D97-AF65-F5344CB8AC3E}">
        <p14:creationId xmlns:p14="http://schemas.microsoft.com/office/powerpoint/2010/main" val="39922945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83</a:t>
            </a:fld>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174942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Mạng riêng ảo</a:t>
            </a:r>
            <a:r>
              <a:rPr lang="en-US" smtClean="0"/>
              <a:t> </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9</a:t>
            </a:fld>
            <a:endParaRPr lang="ru-RU" dirty="0"/>
          </a:p>
        </p:txBody>
      </p:sp>
      <p:sp>
        <p:nvSpPr>
          <p:cNvPr id="3" name="Content Placeholder 2"/>
          <p:cNvSpPr>
            <a:spLocks noGrp="1"/>
          </p:cNvSpPr>
          <p:nvPr>
            <p:ph sz="quarter" idx="13"/>
          </p:nvPr>
        </p:nvSpPr>
        <p:spPr/>
        <p:txBody>
          <a:bodyPr>
            <a:normAutofit/>
          </a:bodyPr>
          <a:lstStyle/>
          <a:p>
            <a:pPr algn="just">
              <a:buFont typeface="Wingdings" panose="05000000000000000000" pitchFamily="2" charset="2"/>
              <a:buChar char="q"/>
            </a:pPr>
            <a:r>
              <a:rPr lang="en-US" b="1"/>
              <a:t> </a:t>
            </a:r>
            <a:r>
              <a:rPr lang="vi-VN" smtClean="0"/>
              <a:t>Là mạng mà trong đó những phần </a:t>
            </a:r>
            <a:r>
              <a:rPr lang="vi-VN" smtClean="0">
                <a:solidFill>
                  <a:srgbClr val="0A01C3"/>
                </a:solidFill>
              </a:rPr>
              <a:t>tài nguyên dùng chung, </a:t>
            </a:r>
            <a:r>
              <a:rPr lang="vi-VN" smtClean="0"/>
              <a:t>nhưng có những </a:t>
            </a:r>
            <a:r>
              <a:rPr lang="vi-VN" smtClean="0">
                <a:solidFill>
                  <a:srgbClr val="0A01C3"/>
                </a:solidFill>
              </a:rPr>
              <a:t>đặc điểm của mạng riêng.</a:t>
            </a:r>
            <a:endParaRPr lang="en-US" smtClean="0">
              <a:solidFill>
                <a:srgbClr val="0A01C3"/>
              </a:solidFill>
            </a:endParaRPr>
          </a:p>
          <a:p>
            <a:pPr lvl="1" algn="just">
              <a:buFont typeface="Wingdings" pitchFamily="2" charset="2"/>
              <a:buChar char="§"/>
            </a:pPr>
            <a:r>
              <a:rPr lang="vi-VN" smtClean="0"/>
              <a:t>Toàn quyền quản trị</a:t>
            </a:r>
            <a:endParaRPr lang="en-US"/>
          </a:p>
          <a:p>
            <a:pPr lvl="1" algn="just">
              <a:buFont typeface="Wingdings" pitchFamily="2" charset="2"/>
              <a:buChar char="§"/>
            </a:pPr>
            <a:r>
              <a:rPr lang="vi-VN" smtClean="0"/>
              <a:t>Cô lập lưu lượng</a:t>
            </a:r>
            <a:endParaRPr lang="en-US"/>
          </a:p>
          <a:p>
            <a:pPr lvl="1" algn="just">
              <a:buFont typeface="Wingdings" pitchFamily="2" charset="2"/>
              <a:buChar char="§"/>
            </a:pPr>
            <a:r>
              <a:rPr lang="vi-VN" smtClean="0"/>
              <a:t>Sử dụng dải địa chỉ IP dành riêng</a:t>
            </a:r>
            <a:endParaRPr lang="en-US" smtClean="0"/>
          </a:p>
          <a:p>
            <a:pPr algn="just">
              <a:buFont typeface="Wingdings" panose="05000000000000000000" pitchFamily="2" charset="2"/>
              <a:buChar char="q"/>
            </a:pPr>
            <a:r>
              <a:rPr lang="en-US"/>
              <a:t> </a:t>
            </a:r>
            <a:r>
              <a:rPr lang="vi-VN" smtClean="0"/>
              <a:t>VPN là một khái niệ</a:t>
            </a:r>
            <a:r>
              <a:rPr lang="en-US" smtClean="0"/>
              <a:t>m</a:t>
            </a:r>
            <a:r>
              <a:rPr lang="vi-VN" smtClean="0"/>
              <a:t>, không phải là một giao thức. Nó có thể được hiện thực hóa bằng các giao thức khác nhau</a:t>
            </a:r>
          </a:p>
        </p:txBody>
      </p:sp>
    </p:spTree>
    <p:extLst>
      <p:ext uri="{BB962C8B-B14F-4D97-AF65-F5344CB8AC3E}">
        <p14:creationId xmlns:p14="http://schemas.microsoft.com/office/powerpoint/2010/main" val="42885075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3194</TotalTime>
  <Words>6627</Words>
  <Application>Microsoft Office PowerPoint</Application>
  <PresentationFormat>On-screen Show (4:3)</PresentationFormat>
  <Paragraphs>859</Paragraphs>
  <Slides>83</Slides>
  <Notes>54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Slide bài giảng</vt:lpstr>
      <vt:lpstr>Visio.Drawing.11</vt:lpstr>
      <vt:lpstr>GIAO THỨC AN TOÀN MẠNG</vt:lpstr>
      <vt:lpstr>PowerPoint Presentation</vt:lpstr>
      <vt:lpstr>Mục tiêu bài học</vt:lpstr>
      <vt:lpstr>Tài liệu tham khảo</vt:lpstr>
      <vt:lpstr>PowerPoint Presentation</vt:lpstr>
      <vt:lpstr>Mạng riêng</vt:lpstr>
      <vt:lpstr>Mạng riêng ảo</vt:lpstr>
      <vt:lpstr>Mạng riêng ảo </vt:lpstr>
      <vt:lpstr>Mạng riêng ảo </vt:lpstr>
      <vt:lpstr>Mạng riêng ảo</vt:lpstr>
      <vt:lpstr>Mạng riêng ảo: Phân loại</vt:lpstr>
      <vt:lpstr>VPN truy cập từ xa (Remote Access VPN)</vt:lpstr>
      <vt:lpstr>VPN cục bộ (Intranet VPN)</vt:lpstr>
      <vt:lpstr>VPN mở rộng (Extranet VPN)</vt:lpstr>
      <vt:lpstr>Mạng riêng ảo</vt:lpstr>
      <vt:lpstr>Mạng riêng ảo</vt:lpstr>
      <vt:lpstr>PowerPoint Presentation</vt:lpstr>
      <vt:lpstr>Giới thiệu về IPSec</vt:lpstr>
      <vt:lpstr>Giới thiệu về IPSec</vt:lpstr>
      <vt:lpstr>Giới thiệu về IPSec</vt:lpstr>
      <vt:lpstr>Giới thiệu về IPSec</vt:lpstr>
      <vt:lpstr>Giới thiệu về IPSec</vt:lpstr>
      <vt:lpstr>Các chế độ hoạt động của IPSec</vt:lpstr>
      <vt:lpstr>Tunnel mode</vt:lpstr>
      <vt:lpstr>Transport Mode</vt:lpstr>
      <vt:lpstr>Qúa trình hoạt động của IPSec</vt:lpstr>
      <vt:lpstr>Qúa trình hoạt động của IPSec</vt:lpstr>
      <vt:lpstr>Kiến trúc IPSec [RFC4301]</vt:lpstr>
      <vt:lpstr>Pre-Shared Key (PSK) trong IPsec</vt:lpstr>
      <vt:lpstr>PowerPoint Presentation</vt:lpstr>
      <vt:lpstr>Tổ hợp an toàn (SA)</vt:lpstr>
      <vt:lpstr>Tổ hợp an toàn (SA)</vt:lpstr>
      <vt:lpstr>Tổ hợp an toàn (SA)</vt:lpstr>
      <vt:lpstr>Tổ hợp an toàn (SA)</vt:lpstr>
      <vt:lpstr>Nội dung của một SA</vt:lpstr>
      <vt:lpstr>Ví dụ (1) về IPSec SA</vt:lpstr>
      <vt:lpstr>Ví dụ (2) về IPSec SA</vt:lpstr>
      <vt:lpstr>Ví dụ (3) về IPSec SA</vt:lpstr>
      <vt:lpstr>Tính đơn hướng của SA</vt:lpstr>
      <vt:lpstr>Ví dụ (5) về IPSec SA</vt:lpstr>
      <vt:lpstr>Cơ sở dữ liệu cho SA</vt:lpstr>
      <vt:lpstr>SPD</vt:lpstr>
      <vt:lpstr>SPD</vt:lpstr>
      <vt:lpstr>SA Bundle</vt:lpstr>
      <vt:lpstr>Ví dụ về SA Bundle</vt:lpstr>
      <vt:lpstr>SAD</vt:lpstr>
      <vt:lpstr>Ví dụ (1) về SPD, SAD</vt:lpstr>
      <vt:lpstr>Ví dụ (2) về SPD, SAD</vt:lpstr>
      <vt:lpstr>Ví dụ (3) về SPD, SAD</vt:lpstr>
      <vt:lpstr>Xử lý Outbound</vt:lpstr>
      <vt:lpstr>Xử lý Inbound</vt:lpstr>
      <vt:lpstr>PowerPoint Presentation</vt:lpstr>
      <vt:lpstr>Giao thức IPSec</vt:lpstr>
      <vt:lpstr>Giao thức IPSec</vt:lpstr>
      <vt:lpstr>Giao thức IPSec</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Tóm lược về giao thức AH</vt:lpstr>
      <vt:lpstr>PowerPoint Presentation</vt:lpstr>
      <vt:lpstr>Ví dụ (4) về IPSec SA</vt:lpstr>
      <vt:lpstr>PowerPoint Presentation</vt:lpstr>
    </vt:vector>
  </TitlesOfParts>
  <Company>KMA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luongtran</cp:lastModifiedBy>
  <cp:revision>394</cp:revision>
  <dcterms:created xsi:type="dcterms:W3CDTF">2019-01-06T13:50:27Z</dcterms:created>
  <dcterms:modified xsi:type="dcterms:W3CDTF">2020-04-22T11:23:35Z</dcterms:modified>
</cp:coreProperties>
</file>