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xls" ContentType="application/vnd.ms-excel"/>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handoutMasterIdLst>
    <p:handoutMasterId r:id="rId87"/>
  </p:handoutMasterIdLst>
  <p:sldIdLst>
    <p:sldId id="256" r:id="rId2"/>
    <p:sldId id="665" r:id="rId3"/>
    <p:sldId id="490" r:id="rId4"/>
    <p:sldId id="492" r:id="rId5"/>
    <p:sldId id="666" r:id="rId6"/>
    <p:sldId id="663" r:id="rId7"/>
    <p:sldId id="667" r:id="rId8"/>
    <p:sldId id="668" r:id="rId9"/>
    <p:sldId id="669" r:id="rId10"/>
    <p:sldId id="670" r:id="rId11"/>
    <p:sldId id="671" r:id="rId12"/>
    <p:sldId id="672" r:id="rId13"/>
    <p:sldId id="676" r:id="rId14"/>
    <p:sldId id="673" r:id="rId15"/>
    <p:sldId id="677" r:id="rId16"/>
    <p:sldId id="674" r:id="rId17"/>
    <p:sldId id="675" r:id="rId18"/>
    <p:sldId id="678" r:id="rId19"/>
    <p:sldId id="679" r:id="rId20"/>
    <p:sldId id="693" r:id="rId21"/>
    <p:sldId id="681" r:id="rId22"/>
    <p:sldId id="682" r:id="rId23"/>
    <p:sldId id="684" r:id="rId24"/>
    <p:sldId id="685" r:id="rId25"/>
    <p:sldId id="686" r:id="rId26"/>
    <p:sldId id="687" r:id="rId27"/>
    <p:sldId id="688" r:id="rId28"/>
    <p:sldId id="694" r:id="rId29"/>
    <p:sldId id="697" r:id="rId30"/>
    <p:sldId id="695" r:id="rId31"/>
    <p:sldId id="696" r:id="rId32"/>
    <p:sldId id="689" r:id="rId33"/>
    <p:sldId id="698" r:id="rId34"/>
    <p:sldId id="690" r:id="rId35"/>
    <p:sldId id="691" r:id="rId36"/>
    <p:sldId id="702" r:id="rId37"/>
    <p:sldId id="699" r:id="rId38"/>
    <p:sldId id="700" r:id="rId39"/>
    <p:sldId id="703" r:id="rId40"/>
    <p:sldId id="701" r:id="rId41"/>
    <p:sldId id="692" r:id="rId42"/>
    <p:sldId id="704" r:id="rId43"/>
    <p:sldId id="747" r:id="rId44"/>
    <p:sldId id="709" r:id="rId45"/>
    <p:sldId id="705" r:id="rId46"/>
    <p:sldId id="710" r:id="rId47"/>
    <p:sldId id="711" r:id="rId48"/>
    <p:sldId id="718" r:id="rId49"/>
    <p:sldId id="706" r:id="rId50"/>
    <p:sldId id="712" r:id="rId51"/>
    <p:sldId id="713" r:id="rId52"/>
    <p:sldId id="714" r:id="rId53"/>
    <p:sldId id="715" r:id="rId54"/>
    <p:sldId id="716" r:id="rId55"/>
    <p:sldId id="717" r:id="rId56"/>
    <p:sldId id="707" r:id="rId57"/>
    <p:sldId id="719" r:id="rId58"/>
    <p:sldId id="720" r:id="rId59"/>
    <p:sldId id="721" r:id="rId60"/>
    <p:sldId id="722" r:id="rId61"/>
    <p:sldId id="723" r:id="rId62"/>
    <p:sldId id="724" r:id="rId63"/>
    <p:sldId id="725" r:id="rId64"/>
    <p:sldId id="726" r:id="rId65"/>
    <p:sldId id="727" r:id="rId66"/>
    <p:sldId id="729" r:id="rId67"/>
    <p:sldId id="730" r:id="rId68"/>
    <p:sldId id="731" r:id="rId69"/>
    <p:sldId id="732" r:id="rId70"/>
    <p:sldId id="733" r:id="rId71"/>
    <p:sldId id="735" r:id="rId72"/>
    <p:sldId id="734" r:id="rId73"/>
    <p:sldId id="748" r:id="rId74"/>
    <p:sldId id="737" r:id="rId75"/>
    <p:sldId id="738" r:id="rId76"/>
    <p:sldId id="739" r:id="rId77"/>
    <p:sldId id="740" r:id="rId78"/>
    <p:sldId id="741" r:id="rId79"/>
    <p:sldId id="742" r:id="rId80"/>
    <p:sldId id="743" r:id="rId81"/>
    <p:sldId id="744" r:id="rId82"/>
    <p:sldId id="745" r:id="rId83"/>
    <p:sldId id="746" r:id="rId84"/>
    <p:sldId id="554" r:id="rId8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AE43C8-39AC-478F-B5A0-7501E605B677}">
          <p14:sldIdLst>
            <p14:sldId id="256"/>
            <p14:sldId id="665"/>
            <p14:sldId id="490"/>
            <p14:sldId id="492"/>
            <p14:sldId id="666"/>
            <p14:sldId id="663"/>
            <p14:sldId id="667"/>
            <p14:sldId id="668"/>
            <p14:sldId id="669"/>
            <p14:sldId id="670"/>
            <p14:sldId id="671"/>
            <p14:sldId id="672"/>
            <p14:sldId id="676"/>
            <p14:sldId id="673"/>
            <p14:sldId id="677"/>
            <p14:sldId id="674"/>
            <p14:sldId id="675"/>
            <p14:sldId id="678"/>
            <p14:sldId id="679"/>
            <p14:sldId id="693"/>
            <p14:sldId id="681"/>
            <p14:sldId id="682"/>
            <p14:sldId id="684"/>
            <p14:sldId id="685"/>
            <p14:sldId id="686"/>
            <p14:sldId id="687"/>
            <p14:sldId id="688"/>
            <p14:sldId id="694"/>
            <p14:sldId id="697"/>
            <p14:sldId id="695"/>
            <p14:sldId id="696"/>
            <p14:sldId id="689"/>
            <p14:sldId id="698"/>
            <p14:sldId id="690"/>
            <p14:sldId id="691"/>
            <p14:sldId id="702"/>
            <p14:sldId id="699"/>
            <p14:sldId id="700"/>
            <p14:sldId id="703"/>
            <p14:sldId id="701"/>
            <p14:sldId id="692"/>
            <p14:sldId id="704"/>
            <p14:sldId id="747"/>
            <p14:sldId id="709"/>
            <p14:sldId id="705"/>
            <p14:sldId id="710"/>
            <p14:sldId id="711"/>
            <p14:sldId id="718"/>
            <p14:sldId id="706"/>
            <p14:sldId id="712"/>
            <p14:sldId id="713"/>
            <p14:sldId id="714"/>
            <p14:sldId id="715"/>
            <p14:sldId id="716"/>
            <p14:sldId id="717"/>
            <p14:sldId id="707"/>
            <p14:sldId id="719"/>
            <p14:sldId id="720"/>
            <p14:sldId id="721"/>
            <p14:sldId id="722"/>
            <p14:sldId id="723"/>
            <p14:sldId id="724"/>
            <p14:sldId id="725"/>
            <p14:sldId id="726"/>
            <p14:sldId id="727"/>
            <p14:sldId id="729"/>
            <p14:sldId id="730"/>
            <p14:sldId id="731"/>
            <p14:sldId id="732"/>
            <p14:sldId id="733"/>
            <p14:sldId id="735"/>
            <p14:sldId id="734"/>
            <p14:sldId id="748"/>
            <p14:sldId id="737"/>
            <p14:sldId id="738"/>
            <p14:sldId id="739"/>
            <p14:sldId id="740"/>
            <p14:sldId id="741"/>
            <p14:sldId id="742"/>
            <p14:sldId id="743"/>
            <p14:sldId id="744"/>
            <p14:sldId id="745"/>
            <p14:sldId id="746"/>
            <p14:sldId id="554"/>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E600"/>
    <a:srgbClr val="00CC00"/>
    <a:srgbClr val="00FF00"/>
    <a:srgbClr val="0A01C3"/>
    <a:srgbClr val="FF0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6441" autoAdjust="0"/>
  </p:normalViewPr>
  <p:slideViewPr>
    <p:cSldViewPr>
      <p:cViewPr>
        <p:scale>
          <a:sx n="61" d="100"/>
          <a:sy n="61" d="100"/>
        </p:scale>
        <p:origin x="-1650" y="-30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06.05.2020</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06.05.2020</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Client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AP. AP </a:t>
            </a:r>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EAP</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Client </a:t>
            </a:r>
            <a:r>
              <a:rPr lang="en-US" sz="1200" kern="1200" dirty="0" err="1" smtClean="0">
                <a:solidFill>
                  <a:schemeClr val="tx1"/>
                </a:solidFill>
                <a:effectLst/>
                <a:latin typeface="+mn-lt"/>
                <a:ea typeface="+mn-ea"/>
                <a:cs typeface="+mn-cs"/>
              </a:rPr>
              <a:t>gửi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EAP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AP.</a:t>
            </a:r>
          </a:p>
          <a:p>
            <a:pPr lvl="0"/>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EAP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client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RADIUS Server.</a:t>
            </a:r>
          </a:p>
          <a:p>
            <a:pPr lvl="0"/>
            <a:r>
              <a:rPr lang="en-US" sz="1200" kern="1200" dirty="0" smtClean="0">
                <a:solidFill>
                  <a:schemeClr val="tx1"/>
                </a:solidFill>
                <a:effectLst/>
                <a:latin typeface="+mn-lt"/>
                <a:ea typeface="+mn-ea"/>
                <a:cs typeface="+mn-cs"/>
              </a:rPr>
              <a:t>RADIUS Server </a:t>
            </a:r>
            <a:r>
              <a:rPr lang="en-US" sz="1200" kern="1200" dirty="0" err="1" smtClean="0">
                <a:solidFill>
                  <a:schemeClr val="tx1"/>
                </a:solidFill>
                <a:effectLst/>
                <a:latin typeface="+mn-lt"/>
                <a:ea typeface="+mn-ea"/>
                <a:cs typeface="+mn-cs"/>
              </a:rPr>
              <a:t>gửi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AP, AP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client.</a:t>
            </a:r>
          </a:p>
          <a:p>
            <a:pPr lvl="0"/>
            <a:r>
              <a:rPr lang="en-US" sz="1200" kern="1200" dirty="0" smtClean="0">
                <a:solidFill>
                  <a:schemeClr val="tx1"/>
                </a:solidFill>
                <a:effectLst/>
                <a:latin typeface="+mn-lt"/>
                <a:ea typeface="+mn-ea"/>
                <a:cs typeface="+mn-cs"/>
              </a:rPr>
              <a:t>Client </a:t>
            </a:r>
            <a:r>
              <a:rPr lang="en-US" sz="1200" kern="1200" dirty="0" err="1" smtClean="0">
                <a:solidFill>
                  <a:schemeClr val="tx1"/>
                </a:solidFill>
                <a:effectLst/>
                <a:latin typeface="+mn-lt"/>
                <a:ea typeface="+mn-ea"/>
                <a:cs typeface="+mn-cs"/>
              </a:rPr>
              <a:t>gửi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EAP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AP, AP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RADIUS Server.</a:t>
            </a:r>
          </a:p>
          <a:p>
            <a:pPr lvl="0"/>
            <a:r>
              <a:rPr lang="en-US" sz="1200" kern="1200" dirty="0" smtClean="0">
                <a:solidFill>
                  <a:schemeClr val="tx1"/>
                </a:solidFill>
                <a:effectLst/>
                <a:latin typeface="+mn-lt"/>
                <a:ea typeface="+mn-ea"/>
                <a:cs typeface="+mn-cs"/>
              </a:rPr>
              <a:t>RADIUS Server </a:t>
            </a:r>
            <a:r>
              <a:rPr lang="en-US" sz="1200" kern="1200" dirty="0" err="1" smtClean="0">
                <a:solidFill>
                  <a:schemeClr val="tx1"/>
                </a:solidFill>
                <a:effectLst/>
                <a:latin typeface="+mn-lt"/>
                <a:ea typeface="+mn-ea"/>
                <a:cs typeface="+mn-cs"/>
              </a:rPr>
              <a:t>gửi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EAP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AP, AP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client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cổng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client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forward.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38</a:t>
            </a:fld>
            <a:endParaRPr lang="ru-RU"/>
          </a:p>
        </p:txBody>
      </p:sp>
    </p:spTree>
    <p:extLst>
      <p:ext uri="{BB962C8B-B14F-4D97-AF65-F5344CB8AC3E}">
        <p14:creationId xmlns:p14="http://schemas.microsoft.com/office/powerpoint/2010/main" val="1964583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46</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60</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a:t>
            </a:r>
            <a:r>
              <a:rPr lang="en-US" baseline="0" dirty="0" smtClean="0"/>
              <a:t> – 48 bit </a:t>
            </a:r>
            <a:r>
              <a:rPr lang="en-US" baseline="0" dirty="0" err="1" smtClean="0"/>
              <a:t>là</a:t>
            </a:r>
            <a:r>
              <a:rPr lang="en-US" baseline="0" dirty="0" smtClean="0"/>
              <a:t> đ/c MAC </a:t>
            </a:r>
            <a:r>
              <a:rPr lang="en-US" baseline="0" dirty="0" err="1" smtClean="0"/>
              <a:t>nguồn</a:t>
            </a:r>
            <a:endParaRPr lang="en-US" baseline="0" dirty="0" smtClean="0"/>
          </a:p>
          <a:p>
            <a:r>
              <a:rPr lang="en-US" baseline="0" dirty="0" err="1" smtClean="0"/>
              <a:t>TSC</a:t>
            </a:r>
            <a:r>
              <a:rPr lang="en-US" baseline="0" dirty="0" smtClean="0"/>
              <a:t> – 48 bit </a:t>
            </a:r>
            <a:r>
              <a:rPr lang="en-US" baseline="0" dirty="0" err="1" smtClean="0"/>
              <a:t>đưa</a:t>
            </a:r>
            <a:r>
              <a:rPr lang="en-US" baseline="0" dirty="0" smtClean="0"/>
              <a:t> </a:t>
            </a:r>
            <a:r>
              <a:rPr lang="en-US" baseline="0" dirty="0" err="1" smtClean="0"/>
              <a:t>vào</a:t>
            </a:r>
            <a:r>
              <a:rPr lang="en-US" baseline="0" dirty="0" smtClean="0"/>
              <a:t> IV. </a:t>
            </a:r>
          </a:p>
          <a:p>
            <a:r>
              <a:rPr lang="en-US" dirty="0" err="1" smtClean="0"/>
              <a:t>Hơn</a:t>
            </a:r>
            <a:r>
              <a:rPr lang="en-US" baseline="0" dirty="0" smtClean="0"/>
              <a:t> </a:t>
            </a:r>
            <a:r>
              <a:rPr lang="en-US" baseline="0" dirty="0" err="1" smtClean="0"/>
              <a:t>WEP</a:t>
            </a:r>
            <a:r>
              <a:rPr lang="en-US" baseline="0" dirty="0" smtClean="0"/>
              <a:t> ở </a:t>
            </a:r>
            <a:r>
              <a:rPr lang="en-US" baseline="0" dirty="0" err="1" smtClean="0"/>
              <a:t>chỗ</a:t>
            </a:r>
            <a:r>
              <a:rPr lang="en-US" baseline="0" dirty="0" smtClean="0"/>
              <a:t> </a:t>
            </a:r>
            <a:r>
              <a:rPr lang="en-US" baseline="0" dirty="0" err="1" smtClean="0"/>
              <a:t>là</a:t>
            </a:r>
            <a:r>
              <a:rPr lang="en-US" baseline="0" dirty="0" smtClean="0"/>
              <a:t>:</a:t>
            </a:r>
          </a:p>
          <a:p>
            <a:pPr marL="171450" indent="-171450">
              <a:buFontTx/>
              <a:buChar char="-"/>
            </a:pPr>
            <a:r>
              <a:rPr lang="en-US" baseline="0" dirty="0" err="1" smtClean="0"/>
              <a:t>Trong</a:t>
            </a:r>
            <a:r>
              <a:rPr lang="en-US" baseline="0" dirty="0" smtClean="0"/>
              <a:t> </a:t>
            </a:r>
            <a:r>
              <a:rPr lang="en-US" baseline="0" dirty="0" err="1" smtClean="0"/>
              <a:t>WEP</a:t>
            </a:r>
            <a:r>
              <a:rPr lang="en-US" baseline="0" dirty="0" smtClean="0"/>
              <a:t> – </a:t>
            </a:r>
            <a:r>
              <a:rPr lang="en-US" baseline="0" dirty="0" err="1" smtClean="0"/>
              <a:t>dùng</a:t>
            </a:r>
            <a:r>
              <a:rPr lang="en-US" baseline="0" dirty="0" smtClean="0"/>
              <a:t> </a:t>
            </a:r>
            <a:r>
              <a:rPr lang="en-US" baseline="0" dirty="0" err="1" smtClean="0"/>
              <a:t>khóa</a:t>
            </a:r>
            <a:r>
              <a:rPr lang="en-US" baseline="0" dirty="0" smtClean="0"/>
              <a:t> </a:t>
            </a:r>
            <a:r>
              <a:rPr lang="en-US" baseline="0" dirty="0" err="1" smtClean="0"/>
              <a:t>gốc</a:t>
            </a:r>
            <a:r>
              <a:rPr lang="en-US" baseline="0" dirty="0" smtClean="0"/>
              <a:t> – </a:t>
            </a:r>
            <a:r>
              <a:rPr lang="en-US" baseline="0" dirty="0" err="1" smtClean="0"/>
              <a:t>khóa</a:t>
            </a:r>
            <a:r>
              <a:rPr lang="en-US" baseline="0" dirty="0" smtClean="0"/>
              <a:t> chia </a:t>
            </a:r>
            <a:r>
              <a:rPr lang="en-US" baseline="0" dirty="0" err="1" smtClean="0"/>
              <a:t>sẻ</a:t>
            </a:r>
            <a:r>
              <a:rPr lang="en-US" baseline="0" dirty="0" smtClean="0"/>
              <a:t> </a:t>
            </a:r>
            <a:r>
              <a:rPr lang="en-US" baseline="0" dirty="0" err="1" smtClean="0"/>
              <a:t>trước</a:t>
            </a:r>
            <a:r>
              <a:rPr lang="en-US" baseline="0" dirty="0" smtClean="0"/>
              <a:t> </a:t>
            </a:r>
            <a:r>
              <a:rPr lang="en-US" baseline="0" dirty="0" err="1" smtClean="0"/>
              <a:t>dùng</a:t>
            </a:r>
            <a:r>
              <a:rPr lang="en-US" baseline="0" dirty="0" smtClean="0"/>
              <a:t> </a:t>
            </a:r>
            <a:r>
              <a:rPr lang="en-US" baseline="0" dirty="0" err="1" smtClean="0"/>
              <a:t>cho</a:t>
            </a:r>
            <a:r>
              <a:rPr lang="en-US" baseline="0" dirty="0" smtClean="0"/>
              <a:t> </a:t>
            </a:r>
            <a:r>
              <a:rPr lang="en-US" baseline="0" dirty="0" err="1" smtClean="0"/>
              <a:t>mọi</a:t>
            </a:r>
            <a:r>
              <a:rPr lang="en-US" baseline="0" dirty="0" smtClean="0"/>
              <a:t> </a:t>
            </a:r>
            <a:r>
              <a:rPr lang="en-US" baseline="0" dirty="0" err="1" smtClean="0"/>
              <a:t>gói</a:t>
            </a:r>
            <a:r>
              <a:rPr lang="en-US" baseline="0" dirty="0" smtClean="0"/>
              <a:t> tin (</a:t>
            </a:r>
            <a:r>
              <a:rPr lang="en-US" baseline="0" dirty="0" err="1" smtClean="0"/>
              <a:t>preshared</a:t>
            </a:r>
            <a:r>
              <a:rPr lang="en-US" baseline="0" dirty="0" smtClean="0"/>
              <a:t> key = Base Key) =&gt; </a:t>
            </a:r>
            <a:r>
              <a:rPr lang="en-US" baseline="0" dirty="0" err="1" smtClean="0"/>
              <a:t>Đầu</a:t>
            </a:r>
            <a:r>
              <a:rPr lang="en-US" baseline="0" dirty="0" smtClean="0"/>
              <a:t> </a:t>
            </a:r>
            <a:r>
              <a:rPr lang="en-US" baseline="0" dirty="0" err="1" smtClean="0"/>
              <a:t>vào</a:t>
            </a:r>
            <a:r>
              <a:rPr lang="en-US" baseline="0" dirty="0" smtClean="0"/>
              <a:t> </a:t>
            </a:r>
            <a:r>
              <a:rPr lang="en-US" baseline="0" dirty="0" err="1" smtClean="0"/>
              <a:t>của</a:t>
            </a:r>
            <a:r>
              <a:rPr lang="en-US" baseline="0" dirty="0" smtClean="0"/>
              <a:t> </a:t>
            </a:r>
            <a:r>
              <a:rPr lang="en-US" baseline="0" dirty="0" err="1" smtClean="0"/>
              <a:t>RC4</a:t>
            </a:r>
            <a:r>
              <a:rPr lang="en-US" baseline="0" dirty="0" smtClean="0"/>
              <a:t>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một</a:t>
            </a:r>
            <a:r>
              <a:rPr lang="en-US" baseline="0" dirty="0" smtClean="0"/>
              <a:t> Base Key </a:t>
            </a:r>
            <a:r>
              <a:rPr lang="en-US" baseline="0" dirty="0" err="1" smtClean="0"/>
              <a:t>cho</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gói</a:t>
            </a:r>
            <a:r>
              <a:rPr lang="en-US" baseline="0" dirty="0" smtClean="0"/>
              <a:t> tin.</a:t>
            </a:r>
          </a:p>
          <a:p>
            <a:pPr marL="171450" indent="-171450">
              <a:buFontTx/>
              <a:buChar char="-"/>
            </a:pPr>
            <a:r>
              <a:rPr lang="en-US" baseline="0" dirty="0" err="1" smtClean="0"/>
              <a:t>Trong</a:t>
            </a:r>
            <a:r>
              <a:rPr lang="en-US" baseline="0" dirty="0" smtClean="0"/>
              <a:t> </a:t>
            </a:r>
            <a:r>
              <a:rPr lang="en-US" baseline="0" dirty="0" err="1" smtClean="0"/>
              <a:t>WEP</a:t>
            </a:r>
            <a:r>
              <a:rPr lang="en-US" baseline="0" dirty="0" smtClean="0"/>
              <a:t> </a:t>
            </a:r>
            <a:r>
              <a:rPr lang="en-US" baseline="0" dirty="0" err="1" smtClean="0"/>
              <a:t>dùng</a:t>
            </a:r>
            <a:r>
              <a:rPr lang="en-US" baseline="0" dirty="0" smtClean="0"/>
              <a:t> IV = 24 bit, </a:t>
            </a:r>
            <a:r>
              <a:rPr lang="en-US" baseline="0" dirty="0" err="1" smtClean="0"/>
              <a:t>khóa</a:t>
            </a:r>
            <a:r>
              <a:rPr lang="en-US" baseline="0" dirty="0" smtClean="0"/>
              <a:t> </a:t>
            </a:r>
            <a:r>
              <a:rPr lang="en-US" baseline="0" dirty="0" err="1" smtClean="0"/>
              <a:t>mã</a:t>
            </a:r>
            <a:r>
              <a:rPr lang="en-US" baseline="0" dirty="0" smtClean="0"/>
              <a:t> </a:t>
            </a:r>
            <a:r>
              <a:rPr lang="en-US" baseline="0" dirty="0" err="1" smtClean="0"/>
              <a:t>hóa</a:t>
            </a:r>
            <a:r>
              <a:rPr lang="en-US" baseline="0" dirty="0" smtClean="0"/>
              <a:t> = </a:t>
            </a:r>
            <a:r>
              <a:rPr lang="en-US" baseline="0" dirty="0" err="1" smtClean="0"/>
              <a:t>40bit</a:t>
            </a:r>
            <a:r>
              <a:rPr lang="en-US" baseline="0" dirty="0" smtClean="0"/>
              <a:t> </a:t>
            </a:r>
            <a:r>
              <a:rPr lang="en-US" baseline="0" err="1" smtClean="0"/>
              <a:t>hoặc</a:t>
            </a:r>
            <a:r>
              <a:rPr lang="en-US" baseline="0" smtClean="0"/>
              <a:t> </a:t>
            </a:r>
            <a:r>
              <a:rPr lang="en-US" baseline="0" smtClean="0"/>
              <a:t>104 </a:t>
            </a:r>
            <a:r>
              <a:rPr lang="en-US" baseline="0" dirty="0" smtClean="0"/>
              <a:t>bit.</a:t>
            </a:r>
          </a:p>
          <a:p>
            <a:pPr marL="171450" indent="-171450">
              <a:buFontTx/>
              <a:buChar char="-"/>
            </a:pPr>
            <a:r>
              <a:rPr lang="en-US" baseline="0" dirty="0" err="1" smtClean="0"/>
              <a:t>TKIP</a:t>
            </a:r>
            <a:r>
              <a:rPr lang="en-US" baseline="0" dirty="0" smtClean="0"/>
              <a:t>: </a:t>
            </a:r>
            <a:r>
              <a:rPr lang="en-US" baseline="0" dirty="0" err="1" smtClean="0"/>
              <a:t>trội</a:t>
            </a:r>
            <a:r>
              <a:rPr lang="en-US" baseline="0" dirty="0" smtClean="0"/>
              <a:t> </a:t>
            </a:r>
            <a:r>
              <a:rPr lang="en-US" baseline="0" dirty="0" err="1" smtClean="0"/>
              <a:t>hơn</a:t>
            </a:r>
            <a:r>
              <a:rPr lang="en-US" baseline="0" dirty="0" smtClean="0"/>
              <a:t> </a:t>
            </a:r>
            <a:r>
              <a:rPr lang="en-US" baseline="0" dirty="0" err="1" smtClean="0"/>
              <a:t>là</a:t>
            </a:r>
            <a:r>
              <a:rPr lang="en-US" baseline="0" dirty="0" smtClean="0"/>
              <a:t> </a:t>
            </a:r>
            <a:r>
              <a:rPr lang="en-US" baseline="0" dirty="0" err="1" smtClean="0"/>
              <a:t>làm</a:t>
            </a:r>
            <a:r>
              <a:rPr lang="en-US" baseline="0" dirty="0" smtClean="0"/>
              <a:t> </a:t>
            </a:r>
            <a:r>
              <a:rPr lang="en-US" baseline="0" dirty="0" err="1" smtClean="0"/>
              <a:t>cho</a:t>
            </a:r>
            <a:r>
              <a:rPr lang="en-US" baseline="0" dirty="0" smtClean="0"/>
              <a:t> </a:t>
            </a:r>
            <a:r>
              <a:rPr lang="en-US" baseline="0" dirty="0" err="1" smtClean="0"/>
              <a:t>mỗi</a:t>
            </a:r>
            <a:r>
              <a:rPr lang="en-US" baseline="0" dirty="0" smtClean="0"/>
              <a:t> </a:t>
            </a:r>
            <a:r>
              <a:rPr lang="en-US" baseline="0" dirty="0" err="1" smtClean="0"/>
              <a:t>gói</a:t>
            </a:r>
            <a:r>
              <a:rPr lang="en-US" baseline="0" dirty="0" smtClean="0"/>
              <a:t> tin </a:t>
            </a:r>
            <a:r>
              <a:rPr lang="en-US" baseline="0" dirty="0" err="1" smtClean="0"/>
              <a:t>có</a:t>
            </a:r>
            <a:r>
              <a:rPr lang="en-US" baseline="0" dirty="0" smtClean="0"/>
              <a:t> </a:t>
            </a:r>
            <a:r>
              <a:rPr lang="en-US" baseline="0" dirty="0" err="1" smtClean="0"/>
              <a:t>một</a:t>
            </a:r>
            <a:r>
              <a:rPr lang="en-US" baseline="0" dirty="0" smtClean="0"/>
              <a:t> Packet Key </a:t>
            </a:r>
            <a:r>
              <a:rPr lang="en-US" baseline="0" dirty="0" err="1" smtClean="0"/>
              <a:t>riêng</a:t>
            </a:r>
            <a:r>
              <a:rPr lang="en-US" baseline="0" dirty="0" smtClean="0"/>
              <a:t> (</a:t>
            </a:r>
            <a:r>
              <a:rPr lang="en-US" baseline="0" dirty="0" err="1" smtClean="0"/>
              <a:t>đầu</a:t>
            </a:r>
            <a:r>
              <a:rPr lang="en-US" baseline="0" dirty="0" smtClean="0"/>
              <a:t> </a:t>
            </a:r>
            <a:r>
              <a:rPr lang="en-US" baseline="0" dirty="0" err="1" smtClean="0"/>
              <a:t>vào</a:t>
            </a:r>
            <a:r>
              <a:rPr lang="en-US" baseline="0" dirty="0" smtClean="0"/>
              <a:t> </a:t>
            </a:r>
            <a:r>
              <a:rPr lang="en-US" baseline="0" dirty="0" err="1" smtClean="0"/>
              <a:t>của</a:t>
            </a:r>
            <a:r>
              <a:rPr lang="en-US" baseline="0" dirty="0" smtClean="0"/>
              <a:t> </a:t>
            </a:r>
            <a:r>
              <a:rPr lang="en-US" baseline="0" dirty="0" err="1" smtClean="0"/>
              <a:t>RC4</a:t>
            </a:r>
            <a:r>
              <a:rPr lang="en-US" baseline="0" dirty="0" smtClean="0"/>
              <a:t> </a:t>
            </a:r>
            <a:r>
              <a:rPr lang="en-US" baseline="0" dirty="0" err="1" smtClean="0"/>
              <a:t>để</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khóa</a:t>
            </a:r>
            <a:r>
              <a:rPr lang="en-US" baseline="0" dirty="0" smtClean="0"/>
              <a:t> </a:t>
            </a:r>
            <a:r>
              <a:rPr lang="en-US" baseline="0" dirty="0" err="1" smtClean="0"/>
              <a:t>dòng</a:t>
            </a:r>
            <a:r>
              <a:rPr lang="en-US" baseline="0" dirty="0" smtClean="0"/>
              <a:t>) =&gt; </a:t>
            </a:r>
            <a:r>
              <a:rPr lang="en-US" baseline="0" dirty="0" err="1" smtClean="0"/>
              <a:t>Có</a:t>
            </a:r>
            <a:r>
              <a:rPr lang="en-US" baseline="0" dirty="0" smtClean="0"/>
              <a:t> </a:t>
            </a:r>
            <a:r>
              <a:rPr lang="en-US" baseline="0" dirty="0" err="1" smtClean="0"/>
              <a:t>nghĩa</a:t>
            </a:r>
            <a:r>
              <a:rPr lang="en-US" baseline="0" dirty="0" smtClean="0"/>
              <a:t> </a:t>
            </a:r>
            <a:r>
              <a:rPr lang="en-US" baseline="0" dirty="0" err="1" smtClean="0"/>
              <a:t>là</a:t>
            </a:r>
            <a:r>
              <a:rPr lang="en-US" baseline="0" dirty="0" smtClean="0"/>
              <a:t> </a:t>
            </a:r>
            <a:r>
              <a:rPr lang="en-US" baseline="0" dirty="0" err="1" smtClean="0"/>
              <a:t>với</a:t>
            </a:r>
            <a:r>
              <a:rPr lang="en-US" baseline="0" dirty="0" smtClean="0"/>
              <a:t> </a:t>
            </a:r>
            <a:r>
              <a:rPr lang="en-US" baseline="0" dirty="0" err="1" smtClean="0"/>
              <a:t>mỗi</a:t>
            </a:r>
            <a:r>
              <a:rPr lang="en-US" baseline="0" dirty="0" smtClean="0"/>
              <a:t> </a:t>
            </a:r>
            <a:r>
              <a:rPr lang="en-US" baseline="0" dirty="0" err="1" smtClean="0"/>
              <a:t>gói</a:t>
            </a:r>
            <a:r>
              <a:rPr lang="en-US" baseline="0" dirty="0" smtClean="0"/>
              <a:t> tin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Paket</a:t>
            </a:r>
            <a:r>
              <a:rPr lang="en-US" baseline="0" dirty="0" smtClean="0"/>
              <a:t> key </a:t>
            </a:r>
            <a:r>
              <a:rPr lang="en-US" baseline="0" dirty="0" err="1" smtClean="0"/>
              <a:t>riêng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Base Key ban </a:t>
            </a:r>
            <a:r>
              <a:rPr lang="en-US" baseline="0" dirty="0" err="1" smtClean="0"/>
              <a:t>đầu</a:t>
            </a:r>
            <a:r>
              <a:rPr lang="en-US" baseline="0" dirty="0" smtClean="0"/>
              <a:t> </a:t>
            </a:r>
            <a:r>
              <a:rPr lang="en-US" baseline="0" dirty="0" err="1" smtClean="0"/>
              <a:t>cho</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gói</a:t>
            </a:r>
            <a:r>
              <a:rPr lang="en-US" baseline="0" dirty="0" smtClean="0"/>
              <a:t> tin) </a:t>
            </a:r>
            <a:r>
              <a:rPr lang="en-US" baseline="0" dirty="0" err="1" smtClean="0"/>
              <a:t>đầu</a:t>
            </a:r>
            <a:r>
              <a:rPr lang="en-US" baseline="0" dirty="0" smtClean="0"/>
              <a:t> </a:t>
            </a:r>
            <a:r>
              <a:rPr lang="en-US" baseline="0" dirty="0" err="1" smtClean="0"/>
              <a:t>vào</a:t>
            </a:r>
            <a:r>
              <a:rPr lang="en-US" baseline="0" dirty="0" smtClean="0"/>
              <a:t> </a:t>
            </a:r>
            <a:r>
              <a:rPr lang="en-US" baseline="0" dirty="0" err="1" smtClean="0"/>
              <a:t>của</a:t>
            </a:r>
            <a:r>
              <a:rPr lang="en-US" baseline="0" dirty="0" smtClean="0"/>
              <a:t> </a:t>
            </a:r>
            <a:r>
              <a:rPr lang="en-US" baseline="0" dirty="0" err="1" smtClean="0"/>
              <a:t>RC4</a:t>
            </a:r>
            <a:r>
              <a:rPr lang="en-US" baseline="0" dirty="0" smtClean="0"/>
              <a:t> </a:t>
            </a:r>
            <a:r>
              <a:rPr lang="en-US" baseline="0" dirty="0" err="1" smtClean="0"/>
              <a:t>để</a:t>
            </a:r>
            <a:r>
              <a:rPr lang="en-US" baseline="0" dirty="0" smtClean="0"/>
              <a:t> </a:t>
            </a:r>
            <a:r>
              <a:rPr lang="en-US" baseline="0" dirty="0" err="1" smtClean="0"/>
              <a:t>ra</a:t>
            </a:r>
            <a:r>
              <a:rPr lang="en-US" baseline="0" dirty="0" smtClean="0"/>
              <a:t> </a:t>
            </a:r>
            <a:r>
              <a:rPr lang="en-US" baseline="0" dirty="0" err="1" smtClean="0"/>
              <a:t>khóa</a:t>
            </a:r>
            <a:r>
              <a:rPr lang="en-US" baseline="0" dirty="0" smtClean="0"/>
              <a:t> </a:t>
            </a:r>
            <a:r>
              <a:rPr lang="en-US" baseline="0" dirty="0" err="1" smtClean="0"/>
              <a:t>dòng</a:t>
            </a:r>
            <a:r>
              <a:rPr lang="en-US" baseline="0" dirty="0" smtClean="0"/>
              <a:t>.</a:t>
            </a:r>
          </a:p>
          <a:p>
            <a:pPr marL="171450" indent="-171450">
              <a:buFontTx/>
              <a:buChar char="-"/>
            </a:pPr>
            <a:r>
              <a:rPr lang="en-US" baseline="0" dirty="0" err="1" smtClean="0"/>
              <a:t>TKIP</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IV=48 bit, </a:t>
            </a:r>
            <a:r>
              <a:rPr lang="en-US" baseline="0" dirty="0" err="1" smtClean="0"/>
              <a:t>khóa</a:t>
            </a:r>
            <a:r>
              <a:rPr lang="en-US" baseline="0" dirty="0" smtClean="0"/>
              <a:t> </a:t>
            </a:r>
            <a:r>
              <a:rPr lang="en-US" baseline="0" dirty="0" err="1" smtClean="0"/>
              <a:t>mã</a:t>
            </a:r>
            <a:r>
              <a:rPr lang="en-US" baseline="0" dirty="0" smtClean="0"/>
              <a:t> </a:t>
            </a:r>
            <a:r>
              <a:rPr lang="en-US" baseline="0" dirty="0" err="1" smtClean="0"/>
              <a:t>hóa</a:t>
            </a:r>
            <a:r>
              <a:rPr lang="en-US" baseline="0" dirty="0" smtClean="0"/>
              <a:t> = 128 bit an </a:t>
            </a:r>
            <a:r>
              <a:rPr lang="en-US" baseline="0" dirty="0" err="1" smtClean="0"/>
              <a:t>toàn</a:t>
            </a:r>
            <a:r>
              <a:rPr lang="en-US" baseline="0" dirty="0" smtClean="0"/>
              <a:t> </a:t>
            </a:r>
            <a:r>
              <a:rPr lang="en-US" baseline="0" dirty="0" err="1" smtClean="0"/>
              <a:t>hơn</a:t>
            </a:r>
            <a:r>
              <a:rPr lang="en-US" baseline="0" dirty="0" smtClean="0"/>
              <a:t> </a:t>
            </a:r>
            <a:r>
              <a:rPr lang="en-US" baseline="0" dirty="0" err="1" smtClean="0"/>
              <a:t>rất</a:t>
            </a:r>
            <a:r>
              <a:rPr lang="en-US" baseline="0" dirty="0" smtClean="0"/>
              <a:t> </a:t>
            </a:r>
            <a:r>
              <a:rPr lang="en-US" baseline="0" dirty="0" err="1" smtClean="0"/>
              <a:t>nhiều</a:t>
            </a:r>
            <a:endParaRPr lang="en-US" baseline="0" dirty="0" smtClean="0"/>
          </a:p>
          <a:p>
            <a:pPr marL="171450" indent="-171450">
              <a:buFontTx/>
              <a:buChar char="-"/>
            </a:pPr>
            <a:r>
              <a:rPr lang="en-US" baseline="0" dirty="0" err="1" smtClean="0"/>
              <a:t>TKIP</a:t>
            </a:r>
            <a:r>
              <a:rPr lang="en-US" baseline="0" dirty="0" smtClean="0"/>
              <a:t>: </a:t>
            </a:r>
          </a:p>
          <a:p>
            <a:pPr marL="0" indent="0">
              <a:buFontTx/>
              <a:buNone/>
            </a:pPr>
            <a:r>
              <a:rPr lang="en-US" baseline="0" dirty="0" smtClean="0"/>
              <a:t>+ IV = 48 bit = </a:t>
            </a:r>
            <a:r>
              <a:rPr lang="en-US" baseline="0" dirty="0" err="1" smtClean="0"/>
              <a:t>TSC</a:t>
            </a:r>
            <a:r>
              <a:rPr lang="en-US" baseline="0" dirty="0" smtClean="0"/>
              <a:t>  = </a:t>
            </a:r>
            <a:r>
              <a:rPr lang="en-US" baseline="0" dirty="0" err="1" smtClean="0"/>
              <a:t>TKIP</a:t>
            </a:r>
            <a:r>
              <a:rPr lang="en-US" baseline="0" dirty="0" smtClean="0"/>
              <a:t> </a:t>
            </a:r>
            <a:r>
              <a:rPr lang="en-US" baseline="0" dirty="0" err="1" smtClean="0"/>
              <a:t>Seq</a:t>
            </a:r>
            <a:r>
              <a:rPr lang="en-US" baseline="0" dirty="0" smtClean="0"/>
              <a:t> Counter: </a:t>
            </a:r>
            <a:r>
              <a:rPr lang="en-US" baseline="0" dirty="0" err="1" smtClean="0"/>
              <a:t>bộ</a:t>
            </a:r>
            <a:r>
              <a:rPr lang="en-US" baseline="0" dirty="0" smtClean="0"/>
              <a:t> </a:t>
            </a:r>
            <a:r>
              <a:rPr lang="en-US" baseline="0" dirty="0" err="1" smtClean="0"/>
              <a:t>đếm</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gói</a:t>
            </a:r>
            <a:r>
              <a:rPr lang="en-US" baseline="0" dirty="0" smtClean="0"/>
              <a:t> tin =&gt;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dùng</a:t>
            </a:r>
            <a:r>
              <a:rPr lang="en-US" baseline="0" dirty="0" smtClean="0"/>
              <a:t> </a:t>
            </a:r>
            <a:r>
              <a:rPr lang="en-US" baseline="0" dirty="0" err="1" smtClean="0"/>
              <a:t>để</a:t>
            </a:r>
            <a:r>
              <a:rPr lang="en-US" baseline="0" dirty="0" smtClean="0"/>
              <a:t> </a:t>
            </a:r>
            <a:r>
              <a:rPr lang="en-US" baseline="0" dirty="0" err="1" smtClean="0"/>
              <a:t>chống</a:t>
            </a:r>
            <a:r>
              <a:rPr lang="en-US" baseline="0" dirty="0" smtClean="0"/>
              <a:t> </a:t>
            </a:r>
            <a:r>
              <a:rPr lang="en-US" baseline="0" dirty="0" err="1" smtClean="0"/>
              <a:t>tấn</a:t>
            </a:r>
            <a:r>
              <a:rPr lang="en-US" baseline="0" dirty="0" smtClean="0"/>
              <a:t> </a:t>
            </a:r>
            <a:r>
              <a:rPr lang="en-US" baseline="0" dirty="0" err="1" smtClean="0"/>
              <a:t>công</a:t>
            </a:r>
            <a:r>
              <a:rPr lang="en-US" baseline="0" dirty="0" smtClean="0"/>
              <a:t> </a:t>
            </a:r>
            <a:r>
              <a:rPr lang="en-US" baseline="0" dirty="0" err="1" smtClean="0"/>
              <a:t>phát</a:t>
            </a:r>
            <a:r>
              <a:rPr lang="en-US" baseline="0" dirty="0" smtClean="0"/>
              <a:t> </a:t>
            </a:r>
            <a:r>
              <a:rPr lang="en-US" baseline="0" dirty="0" err="1" smtClean="0"/>
              <a:t>lại</a:t>
            </a:r>
            <a:r>
              <a:rPr lang="en-US" baseline="0" dirty="0" smtClean="0"/>
              <a:t>.</a:t>
            </a:r>
          </a:p>
          <a:p>
            <a:pPr marL="0" indent="0">
              <a:buFontTx/>
              <a:buNone/>
            </a:pPr>
            <a:r>
              <a:rPr lang="en-US" baseline="0" dirty="0" smtClean="0"/>
              <a:t>+ TA= Đ/c MAC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gửi</a:t>
            </a:r>
            <a:endParaRPr lang="en-US" baseline="0" dirty="0" smtClean="0"/>
          </a:p>
          <a:p>
            <a:pPr marL="0" indent="0">
              <a:buFontTx/>
              <a:buNone/>
            </a:pPr>
            <a:r>
              <a:rPr lang="en-US" baseline="0" dirty="0" smtClean="0"/>
              <a:t>+ Base Key = 104 bit </a:t>
            </a:r>
            <a:r>
              <a:rPr lang="en-US" baseline="0" dirty="0" err="1" smtClean="0"/>
              <a:t>là</a:t>
            </a:r>
            <a:r>
              <a:rPr lang="en-US" baseline="0" dirty="0" smtClean="0"/>
              <a:t> </a:t>
            </a:r>
            <a:r>
              <a:rPr lang="en-US" baseline="0" dirty="0" err="1" smtClean="0"/>
              <a:t>khóa</a:t>
            </a:r>
            <a:r>
              <a:rPr lang="en-US" baseline="0" dirty="0" smtClean="0"/>
              <a:t> </a:t>
            </a:r>
            <a:r>
              <a:rPr lang="en-US" baseline="0" dirty="0" err="1" smtClean="0"/>
              <a:t>preshared</a:t>
            </a:r>
            <a:r>
              <a:rPr lang="en-US" baseline="0" dirty="0" smtClean="0"/>
              <a:t> key </a:t>
            </a:r>
            <a:r>
              <a:rPr lang="en-US" baseline="0" dirty="0" err="1" smtClean="0"/>
              <a:t>và</a:t>
            </a:r>
            <a:r>
              <a:rPr lang="en-US" baseline="0" dirty="0" smtClean="0"/>
              <a:t> </a:t>
            </a:r>
            <a:r>
              <a:rPr lang="en-US" baseline="0" dirty="0" err="1" smtClean="0"/>
              <a:t>dùng</a:t>
            </a:r>
            <a:r>
              <a:rPr lang="en-US" baseline="0" dirty="0" smtClean="0"/>
              <a:t> </a:t>
            </a:r>
            <a:r>
              <a:rPr lang="en-US" baseline="0" dirty="0" err="1" smtClean="0"/>
              <a:t>cho</a:t>
            </a:r>
            <a:r>
              <a:rPr lang="en-US" baseline="0" dirty="0" smtClean="0"/>
              <a:t> </a:t>
            </a:r>
            <a:r>
              <a:rPr lang="en-US" baseline="0" dirty="0" err="1" smtClean="0"/>
              <a:t>mọi</a:t>
            </a:r>
            <a:r>
              <a:rPr lang="en-US" baseline="0" dirty="0" smtClean="0"/>
              <a:t> </a:t>
            </a:r>
            <a:r>
              <a:rPr lang="en-US" baseline="0" dirty="0" err="1" smtClean="0"/>
              <a:t>gói</a:t>
            </a:r>
            <a:r>
              <a:rPr lang="en-US" baseline="0" dirty="0" smtClean="0"/>
              <a:t> tin.</a:t>
            </a:r>
          </a:p>
          <a:p>
            <a:pPr marL="0" indent="0">
              <a:buFontTx/>
              <a:buNone/>
            </a:pPr>
            <a:r>
              <a:rPr lang="en-US" baseline="0" dirty="0" smtClean="0"/>
              <a:t>+ </a:t>
            </a:r>
            <a:r>
              <a:rPr lang="en-US" baseline="0" dirty="0" err="1" smtClean="0"/>
              <a:t>Như</a:t>
            </a:r>
            <a:r>
              <a:rPr lang="en-US" baseline="0" dirty="0" smtClean="0"/>
              <a:t> </a:t>
            </a:r>
            <a:r>
              <a:rPr lang="en-US" baseline="0" dirty="0" err="1" smtClean="0"/>
              <a:t>vậy</a:t>
            </a:r>
            <a:r>
              <a:rPr lang="en-US" baseline="0" dirty="0" smtClean="0"/>
              <a:t> IV = </a:t>
            </a:r>
            <a:r>
              <a:rPr lang="en-US" baseline="0" dirty="0" err="1" smtClean="0"/>
              <a:t>TSC</a:t>
            </a:r>
            <a:r>
              <a:rPr lang="en-US" baseline="0" dirty="0" smtClean="0"/>
              <a:t> = 48 bit, </a:t>
            </a:r>
            <a:r>
              <a:rPr lang="en-US" baseline="0" dirty="0" err="1" smtClean="0"/>
              <a:t>còn</a:t>
            </a:r>
            <a:r>
              <a:rPr lang="en-US" baseline="0" dirty="0" smtClean="0"/>
              <a:t> </a:t>
            </a:r>
            <a:r>
              <a:rPr lang="en-US" baseline="0" dirty="0" err="1" smtClean="0"/>
              <a:t>Paket</a:t>
            </a:r>
            <a:r>
              <a:rPr lang="en-US" baseline="0" dirty="0" smtClean="0"/>
              <a:t> Key = Hash(</a:t>
            </a:r>
            <a:r>
              <a:rPr lang="en-US" baseline="0" dirty="0" err="1" smtClean="0"/>
              <a:t>TA+TSC+Base</a:t>
            </a:r>
            <a:r>
              <a:rPr lang="en-US" baseline="0" dirty="0" smtClean="0"/>
              <a:t> Key)</a:t>
            </a:r>
          </a:p>
          <a:p>
            <a:pPr marL="0" indent="0">
              <a:buFontTx/>
              <a:buNone/>
            </a:pPr>
            <a:r>
              <a:rPr lang="en-US" baseline="0" dirty="0" smtClean="0"/>
              <a:t>+ </a:t>
            </a:r>
            <a:r>
              <a:rPr lang="en-US" baseline="0" dirty="0" err="1" smtClean="0"/>
              <a:t>Khóa</a:t>
            </a:r>
            <a:r>
              <a:rPr lang="en-US" baseline="0" dirty="0" smtClean="0"/>
              <a:t> </a:t>
            </a:r>
            <a:r>
              <a:rPr lang="en-US" baseline="0" dirty="0" err="1" smtClean="0"/>
              <a:t>dòng</a:t>
            </a:r>
            <a:r>
              <a:rPr lang="en-US" baseline="0" dirty="0" smtClean="0"/>
              <a:t> = </a:t>
            </a:r>
            <a:r>
              <a:rPr lang="en-US" baseline="0" dirty="0" err="1" smtClean="0"/>
              <a:t>RC4</a:t>
            </a:r>
            <a:r>
              <a:rPr lang="en-US" baseline="0" dirty="0" smtClean="0"/>
              <a:t> (</a:t>
            </a:r>
            <a:r>
              <a:rPr lang="en-US" baseline="0" dirty="0" err="1" smtClean="0"/>
              <a:t>IV+Paket</a:t>
            </a:r>
            <a:r>
              <a:rPr lang="en-US" baseline="0" dirty="0" smtClean="0"/>
              <a:t> Key)</a:t>
            </a:r>
          </a:p>
          <a:p>
            <a:pPr marL="0" indent="0">
              <a:buFontTx/>
              <a:buNone/>
            </a:pPr>
            <a:r>
              <a:rPr lang="en-US" baseline="0" dirty="0" smtClean="0"/>
              <a:t>+ </a:t>
            </a:r>
            <a:r>
              <a:rPr lang="en-US" baseline="0" dirty="0" err="1" smtClean="0"/>
              <a:t>Bản</a:t>
            </a:r>
            <a:r>
              <a:rPr lang="en-US" baseline="0" dirty="0" smtClean="0"/>
              <a:t> </a:t>
            </a:r>
            <a:r>
              <a:rPr lang="en-US" baseline="0" dirty="0" err="1" smtClean="0"/>
              <a:t>mã</a:t>
            </a:r>
            <a:r>
              <a:rPr lang="en-US" baseline="0" dirty="0" smtClean="0"/>
              <a:t> = </a:t>
            </a:r>
            <a:r>
              <a:rPr lang="en-US" baseline="0" dirty="0" err="1" smtClean="0"/>
              <a:t>Bản</a:t>
            </a:r>
            <a:r>
              <a:rPr lang="en-US" baseline="0" dirty="0" smtClean="0"/>
              <a:t> </a:t>
            </a:r>
            <a:r>
              <a:rPr lang="en-US" baseline="0" dirty="0" err="1" smtClean="0"/>
              <a:t>rõ</a:t>
            </a:r>
            <a:r>
              <a:rPr lang="en-US" baseline="0" dirty="0" smtClean="0"/>
              <a:t> </a:t>
            </a:r>
            <a:r>
              <a:rPr lang="en-US" baseline="0" dirty="0" err="1" smtClean="0"/>
              <a:t>XOR</a:t>
            </a:r>
            <a:r>
              <a:rPr lang="en-US" baseline="0" dirty="0" smtClean="0"/>
              <a:t> </a:t>
            </a:r>
            <a:r>
              <a:rPr lang="en-US" baseline="0" dirty="0" err="1" smtClean="0"/>
              <a:t>Khóa</a:t>
            </a:r>
            <a:r>
              <a:rPr lang="en-US" baseline="0" dirty="0" smtClean="0"/>
              <a:t> </a:t>
            </a:r>
            <a:r>
              <a:rPr lang="en-US" baseline="0" dirty="0" err="1" smtClean="0"/>
              <a:t>dòng</a:t>
            </a:r>
            <a:r>
              <a:rPr lang="en-US" baseline="0" dirty="0" smtClean="0"/>
              <a:t>.</a:t>
            </a:r>
          </a:p>
          <a:p>
            <a:pPr marL="0" indent="0">
              <a:buFontTx/>
              <a:buNone/>
            </a:pPr>
            <a:r>
              <a:rPr lang="en-US" b="1" baseline="0" dirty="0" err="1" smtClean="0"/>
              <a:t>Lưu</a:t>
            </a:r>
            <a:r>
              <a:rPr lang="en-US" b="1" baseline="0" dirty="0" smtClean="0"/>
              <a:t> ý:</a:t>
            </a:r>
          </a:p>
          <a:p>
            <a:pPr marL="0" indent="0">
              <a:buFontTx/>
              <a:buNone/>
            </a:pPr>
            <a:r>
              <a:rPr lang="en-US" baseline="0" dirty="0" smtClean="0"/>
              <a:t>+ </a:t>
            </a:r>
            <a:r>
              <a:rPr lang="en-US" baseline="0" dirty="0" err="1" smtClean="0"/>
              <a:t>Bản</a:t>
            </a:r>
            <a:r>
              <a:rPr lang="en-US" baseline="0" dirty="0" smtClean="0"/>
              <a:t> </a:t>
            </a:r>
            <a:r>
              <a:rPr lang="en-US" baseline="0" dirty="0" err="1" smtClean="0"/>
              <a:t>rõ</a:t>
            </a:r>
            <a:r>
              <a:rPr lang="en-US" baseline="0" dirty="0" smtClean="0"/>
              <a:t> </a:t>
            </a:r>
            <a:r>
              <a:rPr lang="en-US" baseline="0" dirty="0" err="1" smtClean="0"/>
              <a:t>là</a:t>
            </a:r>
            <a:r>
              <a:rPr lang="en-US" baseline="0" dirty="0" smtClean="0"/>
              <a:t> </a:t>
            </a:r>
            <a:r>
              <a:rPr lang="en-US" baseline="0" dirty="0" err="1" smtClean="0"/>
              <a:t>khối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lớn</a:t>
            </a:r>
            <a:r>
              <a:rPr lang="en-US" baseline="0" dirty="0" smtClean="0"/>
              <a:t> </a:t>
            </a:r>
            <a:r>
              <a:rPr lang="en-US" baseline="0" dirty="0" err="1" smtClean="0"/>
              <a:t>MSDU</a:t>
            </a:r>
            <a:r>
              <a:rPr lang="en-US" baseline="0" dirty="0" smtClean="0"/>
              <a:t>, </a:t>
            </a:r>
            <a:r>
              <a:rPr lang="en-US" baseline="0" dirty="0" err="1" smtClean="0"/>
              <a:t>dùng</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Michael 64 </a:t>
            </a:r>
            <a:r>
              <a:rPr lang="en-US" baseline="0" dirty="0" err="1" smtClean="0"/>
              <a:t>để</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MIC </a:t>
            </a:r>
            <a:r>
              <a:rPr lang="en-US" baseline="0" dirty="0" err="1" smtClean="0"/>
              <a:t>cho</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khối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lớn</a:t>
            </a:r>
            <a:r>
              <a:rPr lang="en-US" baseline="0" dirty="0" smtClean="0"/>
              <a:t> </a:t>
            </a:r>
            <a:r>
              <a:rPr lang="en-US" baseline="0" dirty="0" err="1" smtClean="0"/>
              <a:t>MSDU</a:t>
            </a:r>
            <a:r>
              <a:rPr lang="en-US" baseline="0" dirty="0" smtClean="0"/>
              <a:t> </a:t>
            </a:r>
            <a:r>
              <a:rPr lang="en-US" baseline="0" dirty="0" err="1" smtClean="0"/>
              <a:t>này</a:t>
            </a:r>
            <a:r>
              <a:rPr lang="en-US" baseline="0" dirty="0" smtClean="0"/>
              <a:t> </a:t>
            </a:r>
            <a:r>
              <a:rPr lang="en-US" baseline="0" dirty="0" err="1" smtClean="0"/>
              <a:t>để</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toàn</a:t>
            </a:r>
            <a:r>
              <a:rPr lang="en-US" baseline="0" dirty="0" smtClean="0"/>
              <a:t> </a:t>
            </a:r>
            <a:r>
              <a:rPr lang="en-US" baseline="0" dirty="0" err="1" smtClean="0"/>
              <a:t>vẹn</a:t>
            </a:r>
            <a:r>
              <a:rPr lang="en-US" baseline="0" dirty="0" smtClean="0"/>
              <a:t> </a:t>
            </a:r>
            <a:r>
              <a:rPr lang="en-US" baseline="0" dirty="0" err="1" smtClean="0"/>
              <a:t>cho</a:t>
            </a:r>
            <a:r>
              <a:rPr lang="en-US" baseline="0" dirty="0" smtClean="0"/>
              <a:t> </a:t>
            </a:r>
            <a:r>
              <a:rPr lang="en-US" baseline="0" dirty="0" err="1" smtClean="0"/>
              <a:t>nó</a:t>
            </a:r>
            <a:endParaRPr lang="en-US" baseline="0" dirty="0" smtClean="0"/>
          </a:p>
          <a:p>
            <a:pPr marL="0" indent="0">
              <a:buFontTx/>
              <a:buNone/>
            </a:pPr>
            <a:r>
              <a:rPr lang="en-US" baseline="0" dirty="0" smtClean="0"/>
              <a:t>(</a:t>
            </a:r>
            <a:r>
              <a:rPr lang="en-US" baseline="0" dirty="0" err="1" smtClean="0"/>
              <a:t>MSDU</a:t>
            </a:r>
            <a:r>
              <a:rPr lang="en-US" baseline="0" dirty="0" smtClean="0"/>
              <a:t>|| MIC)</a:t>
            </a:r>
          </a:p>
          <a:p>
            <a:pPr marL="0" indent="0">
              <a:buFontTx/>
              <a:buNone/>
            </a:pPr>
            <a:r>
              <a:rPr lang="en-US" baseline="0" dirty="0" smtClean="0"/>
              <a:t>+ </a:t>
            </a: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phân</a:t>
            </a:r>
            <a:r>
              <a:rPr lang="en-US" baseline="0" dirty="0" smtClean="0"/>
              <a:t> </a:t>
            </a:r>
            <a:r>
              <a:rPr lang="en-US" baseline="0" dirty="0" err="1" smtClean="0"/>
              <a:t>mảnh</a:t>
            </a:r>
            <a:r>
              <a:rPr lang="en-US" baseline="0" dirty="0" smtClean="0"/>
              <a:t> </a:t>
            </a:r>
            <a:r>
              <a:rPr lang="en-US" baseline="0" dirty="0" err="1" smtClean="0"/>
              <a:t>MSDU</a:t>
            </a:r>
            <a:r>
              <a:rPr lang="en-US" baseline="0" dirty="0" smtClean="0"/>
              <a:t> </a:t>
            </a:r>
            <a:r>
              <a:rPr lang="en-US" baseline="0" dirty="0" err="1" smtClean="0"/>
              <a:t>thành</a:t>
            </a:r>
            <a:r>
              <a:rPr lang="en-US" baseline="0" dirty="0" smtClean="0"/>
              <a:t> </a:t>
            </a:r>
            <a:r>
              <a:rPr lang="en-US" baseline="0" dirty="0" err="1" smtClean="0"/>
              <a:t>từng</a:t>
            </a:r>
            <a:r>
              <a:rPr lang="en-US" baseline="0" dirty="0" smtClean="0"/>
              <a:t> </a:t>
            </a:r>
            <a:r>
              <a:rPr lang="en-US" baseline="0" dirty="0" err="1" smtClean="0"/>
              <a:t>khối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con </a:t>
            </a:r>
            <a:r>
              <a:rPr lang="en-US" baseline="0" dirty="0" err="1" smtClean="0"/>
              <a:t>MPDU</a:t>
            </a:r>
            <a:r>
              <a:rPr lang="en-US" baseline="0" dirty="0" smtClean="0"/>
              <a:t>, </a:t>
            </a:r>
            <a:r>
              <a:rPr lang="en-US" baseline="0" dirty="0" err="1" smtClean="0"/>
              <a:t>Mỗi</a:t>
            </a:r>
            <a:r>
              <a:rPr lang="en-US" baseline="0" dirty="0" smtClean="0"/>
              <a:t> </a:t>
            </a:r>
            <a:r>
              <a:rPr lang="en-US" baseline="0" dirty="0" err="1" smtClean="0"/>
              <a:t>khối</a:t>
            </a:r>
            <a:r>
              <a:rPr lang="en-US" baseline="0" dirty="0" smtClean="0"/>
              <a:t> </a:t>
            </a:r>
            <a:r>
              <a:rPr lang="en-US" baseline="0" dirty="0" err="1" smtClean="0"/>
              <a:t>MPDU</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mã</a:t>
            </a:r>
            <a:r>
              <a:rPr lang="en-US" baseline="0" dirty="0" smtClean="0"/>
              <a:t> </a:t>
            </a:r>
            <a:r>
              <a:rPr lang="en-US" baseline="0" dirty="0" err="1" smtClean="0"/>
              <a:t>hóa</a:t>
            </a:r>
            <a:r>
              <a:rPr lang="en-US" baseline="0" dirty="0" smtClean="0"/>
              <a:t> </a:t>
            </a:r>
            <a:r>
              <a:rPr lang="en-US" baseline="0" dirty="0" err="1" smtClean="0"/>
              <a:t>bằng</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RC4</a:t>
            </a:r>
            <a:r>
              <a:rPr lang="en-US" baseline="0" dirty="0" smtClean="0"/>
              <a:t> </a:t>
            </a:r>
            <a:r>
              <a:rPr lang="en-US" baseline="0" dirty="0" err="1" smtClean="0"/>
              <a:t>và</a:t>
            </a:r>
            <a:r>
              <a:rPr lang="en-US" baseline="0" dirty="0" smtClean="0"/>
              <a:t> </a:t>
            </a:r>
            <a:r>
              <a:rPr lang="en-US" baseline="0" dirty="0" err="1" smtClean="0"/>
              <a:t>khóa</a:t>
            </a:r>
            <a:r>
              <a:rPr lang="en-US" baseline="0" dirty="0" smtClean="0"/>
              <a:t> </a:t>
            </a:r>
            <a:r>
              <a:rPr lang="en-US" baseline="0" dirty="0" err="1" smtClean="0"/>
              <a:t>dòng</a:t>
            </a:r>
            <a:r>
              <a:rPr lang="en-US" baseline="0" dirty="0" smtClean="0"/>
              <a:t>.</a:t>
            </a:r>
          </a:p>
          <a:p>
            <a:pPr marL="0" indent="0">
              <a:buFontTx/>
              <a:buNone/>
            </a:pPr>
            <a:r>
              <a:rPr lang="en-US" baseline="0" dirty="0" smtClean="0"/>
              <a:t>+ </a:t>
            </a:r>
            <a:r>
              <a:rPr lang="en-US" baseline="0" dirty="0" err="1" smtClean="0"/>
              <a:t>Mỗi</a:t>
            </a:r>
            <a:r>
              <a:rPr lang="en-US" baseline="0" dirty="0" smtClean="0"/>
              <a:t> </a:t>
            </a:r>
            <a:r>
              <a:rPr lang="en-US" baseline="0" dirty="0" err="1" smtClean="0"/>
              <a:t>MPDU</a:t>
            </a:r>
            <a:r>
              <a:rPr lang="en-US" baseline="0" dirty="0" smtClean="0"/>
              <a:t> </a:t>
            </a:r>
            <a:r>
              <a:rPr lang="en-US" baseline="0" dirty="0" err="1" smtClean="0"/>
              <a:t>lại</a:t>
            </a:r>
            <a:r>
              <a:rPr lang="en-US" baseline="0" dirty="0" smtClean="0"/>
              <a:t> </a:t>
            </a:r>
            <a:r>
              <a:rPr lang="en-US" baseline="0" dirty="0" err="1" smtClean="0"/>
              <a:t>được</a:t>
            </a:r>
            <a:r>
              <a:rPr lang="en-US" baseline="0" dirty="0" smtClean="0"/>
              <a:t> </a:t>
            </a:r>
            <a:r>
              <a:rPr lang="en-US" baseline="0" dirty="0" err="1" smtClean="0"/>
              <a:t>tính</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ICV</a:t>
            </a:r>
            <a:r>
              <a:rPr lang="en-US" baseline="0" dirty="0" smtClean="0"/>
              <a:t> </a:t>
            </a:r>
            <a:r>
              <a:rPr lang="en-US" baseline="0" dirty="0" err="1" smtClean="0"/>
              <a:t>nhờ</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CRC32</a:t>
            </a:r>
            <a:r>
              <a:rPr lang="en-US" baseline="0" dirty="0" smtClean="0"/>
              <a:t> (</a:t>
            </a:r>
            <a:r>
              <a:rPr lang="en-US" baseline="0" dirty="0" err="1" smtClean="0"/>
              <a:t>MPDU</a:t>
            </a:r>
            <a:r>
              <a:rPr lang="en-US" baseline="0" dirty="0" smtClean="0"/>
              <a:t> || </a:t>
            </a:r>
            <a:r>
              <a:rPr lang="en-US" baseline="0" dirty="0" err="1" smtClean="0"/>
              <a:t>ICV</a:t>
            </a:r>
            <a:r>
              <a:rPr lang="en-US" baseline="0" dirty="0" smtClean="0"/>
              <a:t>), </a:t>
            </a:r>
            <a:r>
              <a:rPr lang="en-US" baseline="0" dirty="0" err="1" smtClean="0"/>
              <a:t>ICV</a:t>
            </a:r>
            <a:r>
              <a:rPr lang="en-US" baseline="0" dirty="0" smtClean="0"/>
              <a:t>=</a:t>
            </a:r>
            <a:r>
              <a:rPr lang="en-US" baseline="0" dirty="0" err="1" smtClean="0"/>
              <a:t>CRC</a:t>
            </a:r>
            <a:r>
              <a:rPr lang="en-US" baseline="0" dirty="0" smtClean="0"/>
              <a:t>-32 (</a:t>
            </a:r>
            <a:r>
              <a:rPr lang="en-US" baseline="0" dirty="0" err="1" smtClean="0"/>
              <a:t>MPDU</a:t>
            </a:r>
            <a:r>
              <a:rPr lang="en-US" baseline="0" dirty="0" smtClean="0"/>
              <a:t>)</a:t>
            </a:r>
          </a:p>
          <a:p>
            <a:pPr marL="0" indent="0">
              <a:buFontTx/>
              <a:buNone/>
            </a:pPr>
            <a:r>
              <a:rPr lang="en-US" baseline="0" dirty="0" smtClean="0"/>
              <a:t>+ </a:t>
            </a:r>
            <a:r>
              <a:rPr lang="en-US" baseline="0" dirty="0" err="1" smtClean="0"/>
              <a:t>Mã</a:t>
            </a:r>
            <a:r>
              <a:rPr lang="en-US" baseline="0" dirty="0" smtClean="0"/>
              <a:t> </a:t>
            </a:r>
            <a:r>
              <a:rPr lang="en-US" baseline="0" dirty="0" err="1" smtClean="0"/>
              <a:t>hóa</a:t>
            </a:r>
            <a:r>
              <a:rPr lang="en-US" baseline="0" dirty="0" smtClean="0"/>
              <a:t>: </a:t>
            </a:r>
            <a:r>
              <a:rPr lang="en-US" baseline="0" dirty="0" err="1" smtClean="0"/>
              <a:t>Bản</a:t>
            </a:r>
            <a:r>
              <a:rPr lang="en-US" baseline="0" dirty="0" smtClean="0"/>
              <a:t> </a:t>
            </a:r>
            <a:r>
              <a:rPr lang="en-US" baseline="0" dirty="0" err="1" smtClean="0"/>
              <a:t>mã</a:t>
            </a:r>
            <a:r>
              <a:rPr lang="en-US" baseline="0" dirty="0" smtClean="0"/>
              <a:t> = </a:t>
            </a:r>
            <a:r>
              <a:rPr lang="en-US" baseline="0" dirty="0" err="1" smtClean="0"/>
              <a:t>Khóa</a:t>
            </a:r>
            <a:r>
              <a:rPr lang="en-US" baseline="0" dirty="0" smtClean="0"/>
              <a:t> </a:t>
            </a:r>
            <a:r>
              <a:rPr lang="en-US" baseline="0" dirty="0" err="1" smtClean="0"/>
              <a:t>dòng</a:t>
            </a:r>
            <a:r>
              <a:rPr lang="en-US" baseline="0" dirty="0" smtClean="0"/>
              <a:t> </a:t>
            </a:r>
            <a:r>
              <a:rPr lang="en-US" baseline="0" dirty="0" err="1" smtClean="0"/>
              <a:t>XOR</a:t>
            </a:r>
            <a:r>
              <a:rPr lang="en-US" baseline="0" dirty="0" smtClean="0"/>
              <a:t> (</a:t>
            </a:r>
            <a:r>
              <a:rPr lang="en-US" baseline="0" dirty="0" err="1" smtClean="0"/>
              <a:t>Bản</a:t>
            </a:r>
            <a:r>
              <a:rPr lang="en-US" baseline="0" dirty="0" smtClean="0"/>
              <a:t> </a:t>
            </a:r>
            <a:r>
              <a:rPr lang="en-US" baseline="0" dirty="0" err="1" smtClean="0"/>
              <a:t>rõ</a:t>
            </a:r>
            <a:r>
              <a:rPr lang="en-US" baseline="0" dirty="0" smtClean="0"/>
              <a:t> = </a:t>
            </a:r>
            <a:r>
              <a:rPr lang="en-US" baseline="0" dirty="0" err="1" smtClean="0"/>
              <a:t>MPDU+ICV</a:t>
            </a:r>
            <a:r>
              <a:rPr lang="en-US" baseline="0" dirty="0" smtClean="0"/>
              <a:t>)).</a:t>
            </a:r>
          </a:p>
          <a:p>
            <a:pPr marL="0" indent="0">
              <a:buFontTx/>
              <a:buNone/>
            </a:pPr>
            <a:endParaRPr lang="en-US" baseline="0" dirty="0" smtClean="0"/>
          </a:p>
          <a:p>
            <a:pPr marL="171450" indent="-171450">
              <a:buFont typeface="Symbol"/>
              <a:buChar char="Þ"/>
            </a:pPr>
            <a:r>
              <a:rPr lang="en-US" baseline="0" dirty="0" err="1" smtClean="0"/>
              <a:t>Trong</a:t>
            </a:r>
            <a:r>
              <a:rPr lang="en-US" baseline="0" dirty="0" smtClean="0"/>
              <a:t> </a:t>
            </a:r>
            <a:r>
              <a:rPr lang="en-US" baseline="0" dirty="0" err="1" smtClean="0"/>
              <a:t>WPA</a:t>
            </a:r>
            <a:r>
              <a:rPr lang="en-US" baseline="0" dirty="0" smtClean="0"/>
              <a:t> </a:t>
            </a:r>
            <a:r>
              <a:rPr lang="en-US" baseline="0" dirty="0" err="1" smtClean="0"/>
              <a:t>vẫn</a:t>
            </a:r>
            <a:r>
              <a:rPr lang="en-US" baseline="0" dirty="0" smtClean="0"/>
              <a:t> </a:t>
            </a:r>
            <a:r>
              <a:rPr lang="en-US" baseline="0" dirty="0" err="1" smtClean="0"/>
              <a:t>dùng</a:t>
            </a:r>
            <a:r>
              <a:rPr lang="en-US" baseline="0" dirty="0" smtClean="0"/>
              <a:t> </a:t>
            </a:r>
            <a:r>
              <a:rPr lang="en-US" baseline="0" dirty="0" err="1" smtClean="0"/>
              <a:t>CRC</a:t>
            </a:r>
            <a:r>
              <a:rPr lang="en-US" baseline="0" dirty="0" smtClean="0"/>
              <a:t>-32 </a:t>
            </a:r>
            <a:r>
              <a:rPr lang="en-US" baseline="0" dirty="0" err="1" smtClean="0"/>
              <a:t>để</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tính</a:t>
            </a:r>
            <a:r>
              <a:rPr lang="en-US" baseline="0" dirty="0" smtClean="0"/>
              <a:t> </a:t>
            </a:r>
            <a:r>
              <a:rPr lang="en-US" baseline="0" dirty="0" err="1" smtClean="0"/>
              <a:t>toàn</a:t>
            </a:r>
            <a:r>
              <a:rPr lang="en-US" baseline="0" dirty="0" smtClean="0"/>
              <a:t> </a:t>
            </a:r>
            <a:r>
              <a:rPr lang="en-US" baseline="0" dirty="0" err="1" smtClean="0"/>
              <a:t>vẹn</a:t>
            </a:r>
            <a:endParaRPr lang="en-US" baseline="0" dirty="0" smtClean="0"/>
          </a:p>
          <a:p>
            <a:pPr marL="171450" indent="-171450">
              <a:buFont typeface="Symbol"/>
              <a:buChar char="Þ"/>
            </a:pPr>
            <a:r>
              <a:rPr lang="en-US" baseline="0" dirty="0" err="1" smtClean="0"/>
              <a:t>WPA</a:t>
            </a:r>
            <a:r>
              <a:rPr lang="en-US" baseline="0" dirty="0" smtClean="0"/>
              <a:t> </a:t>
            </a:r>
            <a:r>
              <a:rPr lang="en-US" baseline="0" dirty="0" err="1" smtClean="0"/>
              <a:t>mạnh</a:t>
            </a:r>
            <a:r>
              <a:rPr lang="en-US" baseline="0" dirty="0" smtClean="0"/>
              <a:t> </a:t>
            </a:r>
            <a:r>
              <a:rPr lang="en-US" baseline="0" dirty="0" err="1" smtClean="0"/>
              <a:t>hơn</a:t>
            </a:r>
            <a:r>
              <a:rPr lang="en-US" baseline="0" dirty="0" smtClean="0"/>
              <a:t> </a:t>
            </a:r>
            <a:r>
              <a:rPr lang="en-US" baseline="0" dirty="0" err="1" smtClean="0"/>
              <a:t>WEP</a:t>
            </a:r>
            <a:r>
              <a:rPr lang="en-US" baseline="0" dirty="0" smtClean="0"/>
              <a:t> </a:t>
            </a:r>
            <a:r>
              <a:rPr lang="en-US" baseline="0" dirty="0" err="1" smtClean="0"/>
              <a:t>vì</a:t>
            </a:r>
            <a:r>
              <a:rPr lang="en-US" baseline="0" dirty="0" smtClean="0"/>
              <a:t> </a:t>
            </a:r>
            <a:r>
              <a:rPr lang="en-US" baseline="0" dirty="0" err="1" smtClean="0"/>
              <a:t>có</a:t>
            </a:r>
            <a:r>
              <a:rPr lang="en-US" baseline="0" dirty="0" smtClean="0"/>
              <a:t> </a:t>
            </a:r>
            <a:r>
              <a:rPr lang="en-US" baseline="0" dirty="0" err="1" smtClean="0"/>
              <a:t>chống</a:t>
            </a:r>
            <a:r>
              <a:rPr lang="en-US" baseline="0" dirty="0" smtClean="0"/>
              <a:t> </a:t>
            </a:r>
            <a:r>
              <a:rPr lang="en-US" baseline="0" dirty="0" err="1" smtClean="0"/>
              <a:t>tấn</a:t>
            </a:r>
            <a:r>
              <a:rPr lang="en-US" baseline="0" dirty="0" smtClean="0"/>
              <a:t> </a:t>
            </a:r>
            <a:r>
              <a:rPr lang="en-US" baseline="0" dirty="0" err="1" smtClean="0"/>
              <a:t>công</a:t>
            </a:r>
            <a:r>
              <a:rPr lang="en-US" baseline="0" dirty="0" smtClean="0"/>
              <a:t> </a:t>
            </a:r>
            <a:r>
              <a:rPr lang="en-US" baseline="0" dirty="0" err="1" smtClean="0"/>
              <a:t>phát</a:t>
            </a:r>
            <a:r>
              <a:rPr lang="en-US" baseline="0" dirty="0" smtClean="0"/>
              <a:t> </a:t>
            </a:r>
            <a:r>
              <a:rPr lang="en-US" baseline="0" dirty="0" err="1" smtClean="0"/>
              <a:t>lại</a:t>
            </a:r>
            <a:r>
              <a:rPr lang="en-US" baseline="0" dirty="0" smtClean="0"/>
              <a:t> </a:t>
            </a:r>
            <a:r>
              <a:rPr lang="en-US" baseline="0" dirty="0" err="1" smtClean="0"/>
              <a:t>nhờ</a:t>
            </a:r>
            <a:r>
              <a:rPr lang="en-US" baseline="0" dirty="0" smtClean="0"/>
              <a:t> </a:t>
            </a:r>
            <a:r>
              <a:rPr lang="en-US" baseline="0" dirty="0" err="1" smtClean="0"/>
              <a:t>TSC</a:t>
            </a:r>
            <a:r>
              <a:rPr lang="en-US" baseline="0" dirty="0" smtClean="0"/>
              <a:t> ? </a:t>
            </a:r>
            <a:r>
              <a:rPr lang="en-US" baseline="0" dirty="0" err="1" smtClean="0"/>
              <a:t>Mà</a:t>
            </a:r>
            <a:r>
              <a:rPr lang="en-US" baseline="0" dirty="0" smtClean="0"/>
              <a:t> </a:t>
            </a:r>
            <a:r>
              <a:rPr lang="en-US" baseline="0" dirty="0" err="1" smtClean="0"/>
              <a:t>trong</a:t>
            </a:r>
            <a:r>
              <a:rPr lang="en-US" baseline="0" dirty="0" smtClean="0"/>
              <a:t> </a:t>
            </a:r>
            <a:r>
              <a:rPr lang="en-US" baseline="0" dirty="0" err="1" smtClean="0"/>
              <a:t>WEP</a:t>
            </a:r>
            <a:r>
              <a:rPr lang="en-US" baseline="0" dirty="0" smtClean="0"/>
              <a:t> </a:t>
            </a:r>
            <a:r>
              <a:rPr lang="en-US" baseline="0" dirty="0" err="1" smtClean="0"/>
              <a:t>ko</a:t>
            </a:r>
            <a:r>
              <a:rPr lang="en-US" baseline="0" dirty="0" smtClean="0"/>
              <a:t> </a:t>
            </a:r>
            <a:r>
              <a:rPr lang="en-US" baseline="0" dirty="0" err="1" smtClean="0"/>
              <a:t>chống</a:t>
            </a:r>
            <a:r>
              <a:rPr lang="en-US" baseline="0" dirty="0" smtClean="0"/>
              <a:t> </a:t>
            </a:r>
            <a:r>
              <a:rPr lang="en-US" baseline="0" dirty="0" err="1" smtClean="0"/>
              <a:t>được</a:t>
            </a:r>
            <a:r>
              <a:rPr lang="en-US" baseline="0" dirty="0" smtClean="0"/>
              <a:t> </a:t>
            </a:r>
            <a:r>
              <a:rPr lang="en-US" baseline="0" dirty="0" err="1" smtClean="0"/>
              <a:t>tấn</a:t>
            </a:r>
            <a:r>
              <a:rPr lang="en-US" baseline="0" dirty="0" smtClean="0"/>
              <a:t> </a:t>
            </a:r>
            <a:r>
              <a:rPr lang="en-US" baseline="0" dirty="0" err="1" smtClean="0"/>
              <a:t>công</a:t>
            </a:r>
            <a:r>
              <a:rPr lang="en-US" baseline="0" dirty="0" smtClean="0"/>
              <a:t> </a:t>
            </a:r>
            <a:r>
              <a:rPr lang="en-US" baseline="0" dirty="0" err="1" smtClean="0"/>
              <a:t>phát</a:t>
            </a:r>
            <a:r>
              <a:rPr lang="en-US" baseline="0" dirty="0" smtClean="0"/>
              <a:t> </a:t>
            </a:r>
            <a:r>
              <a:rPr lang="en-US" baseline="0" dirty="0" err="1" smtClean="0"/>
              <a:t>lại</a:t>
            </a:r>
            <a:r>
              <a:rPr lang="en-US" baseline="0" dirty="0" smtClean="0"/>
              <a:t>.</a:t>
            </a:r>
          </a:p>
          <a:p>
            <a:pPr marL="171450" indent="-171450">
              <a:buFont typeface="Symbol"/>
              <a:buChar char="Þ"/>
            </a:pP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mã</a:t>
            </a:r>
            <a:r>
              <a:rPr lang="en-US" baseline="0" dirty="0" smtClean="0"/>
              <a:t> </a:t>
            </a:r>
            <a:r>
              <a:rPr lang="en-US" baseline="0" dirty="0" err="1" smtClean="0"/>
              <a:t>hóa</a:t>
            </a:r>
            <a:r>
              <a:rPr lang="en-US" baseline="0" dirty="0" smtClean="0"/>
              <a:t> </a:t>
            </a:r>
            <a:r>
              <a:rPr lang="en-US" baseline="0" dirty="0" err="1" smtClean="0"/>
              <a:t>RC4</a:t>
            </a:r>
            <a:r>
              <a:rPr lang="en-US" baseline="0" dirty="0" smtClean="0"/>
              <a:t> </a:t>
            </a:r>
            <a:r>
              <a:rPr lang="en-US" baseline="0" dirty="0" err="1" smtClean="0"/>
              <a:t>mạnh</a:t>
            </a:r>
            <a:r>
              <a:rPr lang="en-US" baseline="0" dirty="0" smtClean="0"/>
              <a:t> </a:t>
            </a:r>
            <a:r>
              <a:rPr lang="en-US" baseline="0" dirty="0" err="1" smtClean="0"/>
              <a:t>hơn</a:t>
            </a:r>
            <a:r>
              <a:rPr lang="en-US" baseline="0" dirty="0" smtClean="0"/>
              <a:t> </a:t>
            </a:r>
            <a:r>
              <a:rPr lang="en-US" baseline="0" dirty="0" err="1" smtClean="0"/>
              <a:t>với</a:t>
            </a:r>
            <a:r>
              <a:rPr lang="en-US" baseline="0" dirty="0" smtClean="0"/>
              <a:t> IV </a:t>
            </a:r>
            <a:r>
              <a:rPr lang="en-US" baseline="0" dirty="0" err="1" smtClean="0"/>
              <a:t>dài</a:t>
            </a:r>
            <a:r>
              <a:rPr lang="en-US" baseline="0" dirty="0" smtClean="0"/>
              <a:t> </a:t>
            </a:r>
            <a:r>
              <a:rPr lang="en-US" baseline="0" dirty="0" err="1" smtClean="0"/>
              <a:t>hơn</a:t>
            </a:r>
            <a:r>
              <a:rPr lang="en-US" baseline="0" dirty="0" smtClean="0"/>
              <a:t> </a:t>
            </a:r>
            <a:r>
              <a:rPr lang="en-US" baseline="0" dirty="0" err="1" smtClean="0"/>
              <a:t>và</a:t>
            </a:r>
            <a:r>
              <a:rPr lang="en-US" baseline="0" dirty="0" smtClean="0"/>
              <a:t> </a:t>
            </a:r>
            <a:r>
              <a:rPr lang="en-US" baseline="0" dirty="0" err="1" smtClean="0"/>
              <a:t>độ</a:t>
            </a:r>
            <a:r>
              <a:rPr lang="en-US" baseline="0" dirty="0" smtClean="0"/>
              <a:t> </a:t>
            </a:r>
            <a:r>
              <a:rPr lang="en-US" baseline="0" dirty="0" err="1" smtClean="0"/>
              <a:t>dài</a:t>
            </a:r>
            <a:r>
              <a:rPr lang="en-US" baseline="0" dirty="0" smtClean="0"/>
              <a:t> </a:t>
            </a:r>
            <a:r>
              <a:rPr lang="en-US" baseline="0" dirty="0" err="1" smtClean="0"/>
              <a:t>khóa</a:t>
            </a:r>
            <a:r>
              <a:rPr lang="en-US" baseline="0" dirty="0" smtClean="0"/>
              <a:t> </a:t>
            </a:r>
            <a:r>
              <a:rPr lang="en-US" baseline="0" dirty="0" err="1" smtClean="0"/>
              <a:t>dài</a:t>
            </a:r>
            <a:r>
              <a:rPr lang="en-US" baseline="0" dirty="0" smtClean="0"/>
              <a:t> </a:t>
            </a:r>
            <a:r>
              <a:rPr lang="en-US" baseline="0" dirty="0" err="1" smtClean="0"/>
              <a:t>hơn</a:t>
            </a:r>
            <a:r>
              <a:rPr lang="en-US" baseline="0" dirty="0" smtClean="0"/>
              <a:t>.</a:t>
            </a:r>
          </a:p>
          <a:p>
            <a:pPr marL="0" indent="0">
              <a:buFontTx/>
              <a:buNone/>
            </a:pPr>
            <a:endParaRPr lang="en-US" baseline="0" dirty="0" smtClean="0"/>
          </a:p>
          <a:p>
            <a:pPr marL="0" indent="0">
              <a:buFontTx/>
              <a:buNone/>
            </a:pPr>
            <a:r>
              <a:rPr lang="en-US" b="1" baseline="0" dirty="0" err="1" smtClean="0"/>
              <a:t>Lưw</a:t>
            </a:r>
            <a:r>
              <a:rPr lang="en-US" b="1" baseline="0" dirty="0" smtClean="0"/>
              <a:t> ý 2:</a:t>
            </a:r>
          </a:p>
          <a:p>
            <a:pPr marL="171450" indent="-171450">
              <a:buFontTx/>
              <a:buChar char="-"/>
            </a:pPr>
            <a:r>
              <a:rPr lang="en-US" b="0" baseline="0" dirty="0" err="1" smtClean="0"/>
              <a:t>Các</a:t>
            </a:r>
            <a:r>
              <a:rPr lang="en-US" b="0" baseline="0" dirty="0" smtClean="0"/>
              <a:t> IV </a:t>
            </a:r>
            <a:r>
              <a:rPr lang="en-US" b="0" baseline="0" dirty="0" err="1" smtClean="0"/>
              <a:t>được</a:t>
            </a:r>
            <a:r>
              <a:rPr lang="en-US" b="0" baseline="0" dirty="0" smtClean="0"/>
              <a:t> </a:t>
            </a:r>
            <a:r>
              <a:rPr lang="en-US" b="0" baseline="0" dirty="0" err="1" smtClean="0"/>
              <a:t>truyền</a:t>
            </a:r>
            <a:r>
              <a:rPr lang="en-US" b="0" baseline="0" dirty="0" smtClean="0"/>
              <a:t> </a:t>
            </a:r>
            <a:r>
              <a:rPr lang="en-US" b="0" baseline="0" dirty="0" err="1" smtClean="0"/>
              <a:t>dưới</a:t>
            </a:r>
            <a:r>
              <a:rPr lang="en-US" b="0" baseline="0" dirty="0" smtClean="0"/>
              <a:t> </a:t>
            </a:r>
            <a:r>
              <a:rPr lang="en-US" b="0" baseline="0" dirty="0" err="1" smtClean="0"/>
              <a:t>dạng</a:t>
            </a:r>
            <a:r>
              <a:rPr lang="en-US" b="0" baseline="0" dirty="0" smtClean="0"/>
              <a:t> </a:t>
            </a:r>
            <a:r>
              <a:rPr lang="en-US" b="0" baseline="0" dirty="0" err="1" smtClean="0"/>
              <a:t>rõ</a:t>
            </a:r>
            <a:r>
              <a:rPr lang="en-US" b="0" baseline="0" dirty="0" smtClean="0"/>
              <a:t>, </a:t>
            </a:r>
            <a:r>
              <a:rPr lang="en-US" b="0" baseline="0" dirty="0" err="1" smtClean="0"/>
              <a:t>bên</a:t>
            </a:r>
            <a:r>
              <a:rPr lang="en-US" b="0" baseline="0" dirty="0" smtClean="0"/>
              <a:t> </a:t>
            </a:r>
            <a:r>
              <a:rPr lang="en-US" b="0" baseline="0" dirty="0" err="1" smtClean="0"/>
              <a:t>nhận</a:t>
            </a:r>
            <a:r>
              <a:rPr lang="en-US" b="0" baseline="0" dirty="0" smtClean="0"/>
              <a:t> </a:t>
            </a:r>
            <a:r>
              <a:rPr lang="en-US" b="0" baseline="0" dirty="0" err="1" smtClean="0"/>
              <a:t>cũng</a:t>
            </a:r>
            <a:r>
              <a:rPr lang="en-US" b="0" baseline="0" dirty="0" smtClean="0"/>
              <a:t> </a:t>
            </a:r>
            <a:r>
              <a:rPr lang="en-US" b="0" baseline="0" dirty="0" err="1" smtClean="0"/>
              <a:t>nhận</a:t>
            </a:r>
            <a:r>
              <a:rPr lang="en-US" b="0" baseline="0" dirty="0" smtClean="0"/>
              <a:t> </a:t>
            </a:r>
            <a:r>
              <a:rPr lang="en-US" b="0" baseline="0" dirty="0" err="1" smtClean="0"/>
              <a:t>được</a:t>
            </a:r>
            <a:r>
              <a:rPr lang="en-US" b="0" baseline="0" dirty="0" smtClean="0"/>
              <a:t> IV </a:t>
            </a:r>
            <a:r>
              <a:rPr lang="en-US" b="0" baseline="0" dirty="0" err="1" smtClean="0"/>
              <a:t>dưới</a:t>
            </a:r>
            <a:r>
              <a:rPr lang="en-US" b="0" baseline="0" dirty="0" smtClean="0"/>
              <a:t> </a:t>
            </a:r>
            <a:r>
              <a:rPr lang="en-US" b="0" baseline="0" dirty="0" err="1" smtClean="0"/>
              <a:t>dạng</a:t>
            </a:r>
            <a:r>
              <a:rPr lang="en-US" b="0" baseline="0" dirty="0" smtClean="0"/>
              <a:t> </a:t>
            </a:r>
            <a:r>
              <a:rPr lang="en-US" b="0" baseline="0" dirty="0" err="1" smtClean="0"/>
              <a:t>rõ</a:t>
            </a:r>
            <a:r>
              <a:rPr lang="en-US" b="0" baseline="0" dirty="0" smtClean="0"/>
              <a:t>.</a:t>
            </a:r>
          </a:p>
          <a:p>
            <a:pPr marL="171450" indent="-171450">
              <a:buFontTx/>
              <a:buChar char="-"/>
            </a:pPr>
            <a:r>
              <a:rPr lang="en-US" b="0" baseline="0" dirty="0" err="1" smtClean="0"/>
              <a:t>TKIP</a:t>
            </a:r>
            <a:r>
              <a:rPr lang="en-US" b="0" baseline="0" dirty="0" smtClean="0"/>
              <a:t> </a:t>
            </a:r>
            <a:r>
              <a:rPr lang="en-US" b="0" baseline="0" dirty="0" err="1" smtClean="0"/>
              <a:t>gồm</a:t>
            </a:r>
            <a:r>
              <a:rPr lang="en-US" b="0" baseline="0" dirty="0" smtClean="0"/>
              <a:t> 3 </a:t>
            </a:r>
            <a:r>
              <a:rPr lang="en-US" b="0" baseline="0" dirty="0" err="1" smtClean="0"/>
              <a:t>loại</a:t>
            </a:r>
            <a:r>
              <a:rPr lang="en-US" b="0" baseline="0" dirty="0" smtClean="0"/>
              <a:t> </a:t>
            </a:r>
            <a:r>
              <a:rPr lang="en-US" b="0" baseline="0" dirty="0" err="1" smtClean="0"/>
              <a:t>khóa</a:t>
            </a:r>
            <a:r>
              <a:rPr lang="en-US" b="0" baseline="0" dirty="0" smtClean="0"/>
              <a:t>:</a:t>
            </a:r>
          </a:p>
          <a:p>
            <a:pPr marL="1390650" lvl="2" indent="-533400">
              <a:lnSpc>
                <a:spcPct val="90000"/>
              </a:lnSpc>
              <a:buFontTx/>
              <a:buAutoNum type="arabicPeriod"/>
            </a:pPr>
            <a:r>
              <a:rPr lang="en-US" altLang="ko-KR" sz="2000" dirty="0" err="1" smtClean="0">
                <a:latin typeface="Times" pitchFamily="18" charset="0"/>
                <a:ea typeface="Gulim" pitchFamily="34" charset="-127"/>
                <a:cs typeface="Times" pitchFamily="18" charset="0"/>
              </a:rPr>
              <a:t>Các</a:t>
            </a:r>
            <a:r>
              <a:rPr lang="en-US" altLang="ko-KR" sz="2000" dirty="0" smtClean="0">
                <a:latin typeface="Times" pitchFamily="18" charset="0"/>
                <a:ea typeface="Gulim" pitchFamily="34" charset="-127"/>
                <a:cs typeface="Times" pitchFamily="18" charset="0"/>
              </a:rPr>
              <a:t> </a:t>
            </a:r>
            <a:r>
              <a:rPr lang="en-US" altLang="ko-KR" sz="2000" dirty="0" err="1" smtClean="0">
                <a:latin typeface="Times" pitchFamily="18" charset="0"/>
                <a:ea typeface="Gulim" pitchFamily="34" charset="-127"/>
                <a:cs typeface="Times" pitchFamily="18" charset="0"/>
              </a:rPr>
              <a:t>khóa</a:t>
            </a:r>
            <a:r>
              <a:rPr lang="en-US" altLang="ko-KR" sz="2000" dirty="0" smtClean="0">
                <a:latin typeface="Times" pitchFamily="18" charset="0"/>
                <a:ea typeface="Gulim" pitchFamily="34" charset="-127"/>
                <a:cs typeface="Times" pitchFamily="18" charset="0"/>
              </a:rPr>
              <a:t> </a:t>
            </a:r>
            <a:r>
              <a:rPr lang="en-US" altLang="ko-KR" sz="2000" dirty="0" err="1" smtClean="0">
                <a:latin typeface="Times" pitchFamily="18" charset="0"/>
                <a:ea typeface="Gulim" pitchFamily="34" charset="-127"/>
                <a:cs typeface="Times" pitchFamily="18" charset="0"/>
              </a:rPr>
              <a:t>tạm</a:t>
            </a:r>
            <a:r>
              <a:rPr lang="en-US" altLang="ko-KR" sz="2000" dirty="0" smtClean="0">
                <a:latin typeface="Times" pitchFamily="18" charset="0"/>
                <a:ea typeface="Gulim" pitchFamily="34" charset="-127"/>
                <a:cs typeface="Times" pitchFamily="18" charset="0"/>
              </a:rPr>
              <a:t> (Temporal keys) = Base</a:t>
            </a:r>
            <a:r>
              <a:rPr lang="en-US" altLang="ko-KR" sz="2000" baseline="0" dirty="0" smtClean="0">
                <a:latin typeface="Times" pitchFamily="18" charset="0"/>
                <a:ea typeface="Gulim" pitchFamily="34" charset="-127"/>
                <a:cs typeface="Times" pitchFamily="18" charset="0"/>
              </a:rPr>
              <a:t> Key</a:t>
            </a:r>
            <a:endParaRPr lang="en-US" altLang="ko-KR" sz="2000" dirty="0" smtClean="0">
              <a:latin typeface="Times" pitchFamily="18" charset="0"/>
              <a:ea typeface="Gulim" pitchFamily="34" charset="-127"/>
              <a:cs typeface="Times" pitchFamily="18" charset="0"/>
            </a:endParaRPr>
          </a:p>
          <a:p>
            <a:pPr marL="1390650" lvl="2" indent="-533400">
              <a:lnSpc>
                <a:spcPct val="90000"/>
              </a:lnSpc>
              <a:buFontTx/>
              <a:buAutoNum type="arabicPeriod"/>
            </a:pPr>
            <a:r>
              <a:rPr lang="en-US" altLang="ko-KR" sz="2000" dirty="0" err="1" smtClean="0">
                <a:latin typeface="Times" pitchFamily="18" charset="0"/>
                <a:ea typeface="Gulim" pitchFamily="34" charset="-127"/>
                <a:cs typeface="Times" pitchFamily="18" charset="0"/>
              </a:rPr>
              <a:t>Các</a:t>
            </a:r>
            <a:r>
              <a:rPr lang="en-US" altLang="ko-KR" sz="2000" dirty="0" smtClean="0">
                <a:latin typeface="Times" pitchFamily="18" charset="0"/>
                <a:ea typeface="Gulim" pitchFamily="34" charset="-127"/>
                <a:cs typeface="Times" pitchFamily="18" charset="0"/>
              </a:rPr>
              <a:t> </a:t>
            </a:r>
            <a:r>
              <a:rPr lang="en-US" altLang="ko-KR" sz="2000" dirty="0" err="1" smtClean="0">
                <a:latin typeface="Times" pitchFamily="18" charset="0"/>
                <a:ea typeface="Gulim" pitchFamily="34" charset="-127"/>
                <a:cs typeface="Times" pitchFamily="18" charset="0"/>
              </a:rPr>
              <a:t>khóa</a:t>
            </a:r>
            <a:r>
              <a:rPr lang="en-US" altLang="ko-KR" sz="2000" dirty="0" smtClean="0">
                <a:latin typeface="Times" pitchFamily="18" charset="0"/>
                <a:ea typeface="Gulim" pitchFamily="34" charset="-127"/>
                <a:cs typeface="Times" pitchFamily="18" charset="0"/>
              </a:rPr>
              <a:t> </a:t>
            </a:r>
            <a:r>
              <a:rPr lang="en-US" altLang="ko-KR" sz="2000" dirty="0" err="1" smtClean="0">
                <a:latin typeface="Times" pitchFamily="18" charset="0"/>
                <a:ea typeface="Gulim" pitchFamily="34" charset="-127"/>
                <a:cs typeface="Times" pitchFamily="18" charset="0"/>
              </a:rPr>
              <a:t>mã</a:t>
            </a:r>
            <a:r>
              <a:rPr lang="en-US" altLang="ko-KR" sz="2000" dirty="0" smtClean="0">
                <a:latin typeface="Times" pitchFamily="18" charset="0"/>
                <a:ea typeface="Gulim" pitchFamily="34" charset="-127"/>
                <a:cs typeface="Times" pitchFamily="18" charset="0"/>
              </a:rPr>
              <a:t> </a:t>
            </a:r>
            <a:r>
              <a:rPr lang="en-US" altLang="ko-KR" sz="2000" dirty="0" err="1" smtClean="0">
                <a:latin typeface="Times" pitchFamily="18" charset="0"/>
                <a:ea typeface="Gulim" pitchFamily="34" charset="-127"/>
                <a:cs typeface="Times" pitchFamily="18" charset="0"/>
              </a:rPr>
              <a:t>hóa</a:t>
            </a:r>
            <a:r>
              <a:rPr lang="en-US" altLang="ko-KR" sz="2000" dirty="0" smtClean="0">
                <a:latin typeface="Times" pitchFamily="18" charset="0"/>
                <a:ea typeface="Gulim" pitchFamily="34" charset="-127"/>
                <a:cs typeface="Times" pitchFamily="18" charset="0"/>
              </a:rPr>
              <a:t> </a:t>
            </a:r>
            <a:r>
              <a:rPr lang="en-US" altLang="ko-KR" sz="2000" dirty="0" err="1" smtClean="0">
                <a:latin typeface="Times" pitchFamily="18" charset="0"/>
                <a:ea typeface="Gulim" pitchFamily="34" charset="-127"/>
                <a:cs typeface="Times" pitchFamily="18" charset="0"/>
              </a:rPr>
              <a:t>khóa</a:t>
            </a:r>
            <a:r>
              <a:rPr lang="en-US" altLang="ko-KR" sz="2000" dirty="0" smtClean="0">
                <a:latin typeface="Times" pitchFamily="18" charset="0"/>
                <a:ea typeface="Gulim" pitchFamily="34" charset="-127"/>
                <a:cs typeface="Times" pitchFamily="18" charset="0"/>
              </a:rPr>
              <a:t> (key encryption keys) = Stream Key</a:t>
            </a:r>
          </a:p>
          <a:p>
            <a:pPr marL="1390650" lvl="2" indent="-533400">
              <a:lnSpc>
                <a:spcPct val="90000"/>
              </a:lnSpc>
              <a:buFontTx/>
              <a:buAutoNum type="arabicPeriod"/>
            </a:pPr>
            <a:r>
              <a:rPr lang="en-US" altLang="ko-KR" sz="2000" dirty="0" err="1" smtClean="0">
                <a:latin typeface="Times" pitchFamily="18" charset="0"/>
                <a:ea typeface="Gulim" pitchFamily="34" charset="-127"/>
                <a:cs typeface="Times" pitchFamily="18" charset="0"/>
              </a:rPr>
              <a:t>Các</a:t>
            </a:r>
            <a:r>
              <a:rPr lang="en-US" altLang="ko-KR" sz="2000" dirty="0" smtClean="0">
                <a:latin typeface="Times" pitchFamily="18" charset="0"/>
                <a:ea typeface="Gulim" pitchFamily="34" charset="-127"/>
                <a:cs typeface="Times" pitchFamily="18" charset="0"/>
              </a:rPr>
              <a:t> </a:t>
            </a:r>
            <a:r>
              <a:rPr lang="en-US" altLang="ko-KR" sz="2000" dirty="0" err="1" smtClean="0">
                <a:latin typeface="Times" pitchFamily="18" charset="0"/>
                <a:ea typeface="Gulim" pitchFamily="34" charset="-127"/>
                <a:cs typeface="Times" pitchFamily="18" charset="0"/>
              </a:rPr>
              <a:t>khóa</a:t>
            </a:r>
            <a:r>
              <a:rPr lang="en-US" altLang="ko-KR" sz="2000" dirty="0" smtClean="0">
                <a:latin typeface="Times" pitchFamily="18" charset="0"/>
                <a:ea typeface="Gulim" pitchFamily="34" charset="-127"/>
                <a:cs typeface="Times" pitchFamily="18" charset="0"/>
              </a:rPr>
              <a:t> </a:t>
            </a:r>
            <a:r>
              <a:rPr lang="en-US" altLang="ko-KR" sz="2000" dirty="0" err="1" smtClean="0">
                <a:latin typeface="Times" pitchFamily="18" charset="0"/>
                <a:ea typeface="Gulim" pitchFamily="34" charset="-127"/>
                <a:cs typeface="Times" pitchFamily="18" charset="0"/>
              </a:rPr>
              <a:t>chủ</a:t>
            </a:r>
            <a:r>
              <a:rPr lang="en-US" altLang="ko-KR" sz="2000" dirty="0" smtClean="0">
                <a:latin typeface="Times" pitchFamily="18" charset="0"/>
                <a:ea typeface="Gulim" pitchFamily="34" charset="-127"/>
                <a:cs typeface="Times" pitchFamily="18" charset="0"/>
              </a:rPr>
              <a:t> (master keys) =</a:t>
            </a:r>
            <a:r>
              <a:rPr lang="en-US" altLang="ko-KR" sz="2000" baseline="0" dirty="0" smtClean="0">
                <a:latin typeface="Times" pitchFamily="18" charset="0"/>
                <a:ea typeface="Gulim" pitchFamily="34" charset="-127"/>
                <a:cs typeface="Times" pitchFamily="18" charset="0"/>
              </a:rPr>
              <a:t> </a:t>
            </a:r>
            <a:r>
              <a:rPr lang="en-US" altLang="ko-KR" sz="2000" baseline="0" dirty="0" err="1" smtClean="0">
                <a:latin typeface="Times" pitchFamily="18" charset="0"/>
                <a:ea typeface="Gulim" pitchFamily="34" charset="-127"/>
                <a:cs typeface="Times" pitchFamily="18" charset="0"/>
              </a:rPr>
              <a:t>IV+Packet</a:t>
            </a:r>
            <a:r>
              <a:rPr lang="en-US" altLang="ko-KR" sz="2000" baseline="0" dirty="0" smtClean="0">
                <a:latin typeface="Times" pitchFamily="18" charset="0"/>
                <a:ea typeface="Gulim" pitchFamily="34" charset="-127"/>
                <a:cs typeface="Times" pitchFamily="18" charset="0"/>
              </a:rPr>
              <a:t> Key</a:t>
            </a:r>
            <a:endParaRPr lang="en-US" sz="2000" dirty="0" smtClean="0">
              <a:latin typeface="Times" pitchFamily="18" charset="0"/>
              <a:cs typeface="Times" pitchFamily="18" charset="0"/>
            </a:endParaRPr>
          </a:p>
          <a:p>
            <a:pPr marL="171450" indent="-171450">
              <a:buFontTx/>
              <a:buChar char="-"/>
            </a:pPr>
            <a:endParaRPr lang="en-US" b="0" baseline="0" dirty="0" smtClean="0"/>
          </a:p>
          <a:p>
            <a:pPr marL="171450" indent="-171450">
              <a:buFontTx/>
              <a:buChar char="-"/>
            </a:pPr>
            <a:r>
              <a:rPr lang="en-US" b="0" baseline="0" dirty="0" smtClean="0"/>
              <a:t>Slide </a:t>
            </a:r>
            <a:r>
              <a:rPr lang="en-US" b="0" baseline="0" dirty="0" err="1" smtClean="0"/>
              <a:t>tiếp</a:t>
            </a:r>
            <a:r>
              <a:rPr lang="en-US" b="0" baseline="0" dirty="0" smtClean="0"/>
              <a:t> </a:t>
            </a:r>
            <a:r>
              <a:rPr lang="en-US" b="0" baseline="0" dirty="0" err="1" smtClean="0"/>
              <a:t>theo</a:t>
            </a:r>
            <a:r>
              <a:rPr lang="en-US" b="0" baseline="0" dirty="0" smtClean="0"/>
              <a:t> </a:t>
            </a:r>
            <a:r>
              <a:rPr lang="en-US" b="0" baseline="0" dirty="0" err="1" smtClean="0"/>
              <a:t>trình</a:t>
            </a:r>
            <a:r>
              <a:rPr lang="en-US" b="0" baseline="0" dirty="0" smtClean="0"/>
              <a:t> </a:t>
            </a:r>
            <a:r>
              <a:rPr lang="en-US" b="0" baseline="0" dirty="0" err="1" smtClean="0"/>
              <a:t>bày</a:t>
            </a:r>
            <a:r>
              <a:rPr lang="en-US" b="0" baseline="0" dirty="0" smtClean="0"/>
              <a:t> </a:t>
            </a:r>
            <a:r>
              <a:rPr lang="en-US" b="0" baseline="0" dirty="0" err="1" smtClean="0"/>
              <a:t>đầy</a:t>
            </a:r>
            <a:r>
              <a:rPr lang="en-US" b="0" baseline="0" dirty="0" smtClean="0"/>
              <a:t> </a:t>
            </a:r>
            <a:r>
              <a:rPr lang="en-US" b="0" baseline="0" dirty="0" err="1" smtClean="0"/>
              <a:t>đủ</a:t>
            </a:r>
            <a:r>
              <a:rPr lang="en-US" b="0" baseline="0" dirty="0" smtClean="0"/>
              <a:t> </a:t>
            </a:r>
            <a:r>
              <a:rPr lang="en-US" b="0" baseline="0" dirty="0" err="1" smtClean="0"/>
              <a:t>nhất</a:t>
            </a:r>
            <a:r>
              <a:rPr lang="en-US" b="0" baseline="0" dirty="0" smtClean="0"/>
              <a:t> </a:t>
            </a:r>
            <a:r>
              <a:rPr lang="en-US" b="0" baseline="0" dirty="0" err="1" smtClean="0"/>
              <a:t>về</a:t>
            </a:r>
            <a:r>
              <a:rPr lang="en-US" b="0" baseline="0" dirty="0" smtClean="0"/>
              <a:t> </a:t>
            </a:r>
            <a:r>
              <a:rPr lang="en-US" b="0" baseline="0" dirty="0" err="1" smtClean="0"/>
              <a:t>TKIP</a:t>
            </a:r>
            <a:endParaRPr lang="en-US" b="0" baseline="0" dirty="0" smtClean="0"/>
          </a:p>
          <a:p>
            <a:pPr marL="171450" indent="-171450">
              <a:buFontTx/>
              <a:buChar char="-"/>
            </a:pPr>
            <a:r>
              <a:rPr lang="en-US" baseline="0" dirty="0" smtClean="0"/>
              <a:t>Temporal Encryption Key </a:t>
            </a:r>
            <a:r>
              <a:rPr lang="en-US" baseline="0" dirty="0" err="1" smtClean="0"/>
              <a:t>chính</a:t>
            </a:r>
            <a:r>
              <a:rPr lang="en-US" baseline="0" dirty="0" smtClean="0"/>
              <a:t> = Base Key =&gt; </a:t>
            </a:r>
            <a:r>
              <a:rPr lang="en-US" baseline="0" dirty="0" err="1" smtClean="0"/>
              <a:t>khóa</a:t>
            </a:r>
            <a:r>
              <a:rPr lang="en-US" baseline="0" dirty="0" smtClean="0"/>
              <a:t> chia </a:t>
            </a:r>
            <a:r>
              <a:rPr lang="en-US" baseline="0" dirty="0" err="1" smtClean="0"/>
              <a:t>sẻ</a:t>
            </a:r>
            <a:r>
              <a:rPr lang="en-US" baseline="0" dirty="0" smtClean="0"/>
              <a:t> </a:t>
            </a:r>
            <a:r>
              <a:rPr lang="en-US" baseline="0" dirty="0" err="1" smtClean="0"/>
              <a:t>trước</a:t>
            </a:r>
            <a:r>
              <a:rPr lang="en-US" baseline="0" dirty="0" smtClean="0"/>
              <a:t> </a:t>
            </a:r>
            <a:r>
              <a:rPr lang="en-US" baseline="0" dirty="0" err="1" smtClean="0"/>
              <a:t>dùng</a:t>
            </a:r>
            <a:r>
              <a:rPr lang="en-US" baseline="0" dirty="0" smtClean="0"/>
              <a:t> </a:t>
            </a:r>
            <a:r>
              <a:rPr lang="en-US" baseline="0" dirty="0" err="1" smtClean="0"/>
              <a:t>cho</a:t>
            </a:r>
            <a:r>
              <a:rPr lang="en-US" baseline="0" dirty="0" smtClean="0"/>
              <a:t> </a:t>
            </a:r>
            <a:r>
              <a:rPr lang="en-US" baseline="0" dirty="0" err="1" smtClean="0"/>
              <a:t>mọi</a:t>
            </a:r>
            <a:r>
              <a:rPr lang="en-US" baseline="0" dirty="0" smtClean="0"/>
              <a:t> </a:t>
            </a:r>
            <a:r>
              <a:rPr lang="en-US" baseline="0" dirty="0" err="1" smtClean="0"/>
              <a:t>gói</a:t>
            </a:r>
            <a:r>
              <a:rPr lang="en-US" baseline="0" dirty="0" smtClean="0"/>
              <a:t> tin</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65</a:t>
            </a:fld>
            <a:endParaRPr lang="ru-RU"/>
          </a:p>
        </p:txBody>
      </p:sp>
    </p:spTree>
    <p:extLst>
      <p:ext uri="{BB962C8B-B14F-4D97-AF65-F5344CB8AC3E}">
        <p14:creationId xmlns:p14="http://schemas.microsoft.com/office/powerpoint/2010/main" val="830539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baseline="0" smtClean="0"/>
              <a:t>Lưu ý:</a:t>
            </a:r>
          </a:p>
          <a:p>
            <a:pPr marL="0" indent="0">
              <a:buFontTx/>
              <a:buNone/>
            </a:pPr>
            <a:r>
              <a:rPr lang="en-US" baseline="0" smtClean="0"/>
              <a:t>+ Bản rõ là khối dữ liệu lớn MSDU, dùng thuật toán Michael 64 để tạo ra giá trị MIC cho toàn bộ khối dữ liệu lớn MSDU này để đảm bảo toàn vẹn cho nó</a:t>
            </a:r>
          </a:p>
          <a:p>
            <a:pPr marL="0" indent="0">
              <a:buFontTx/>
              <a:buNone/>
            </a:pPr>
            <a:r>
              <a:rPr lang="en-US" baseline="0" smtClean="0"/>
              <a:t>(MSDU|| MIC)</a:t>
            </a:r>
          </a:p>
          <a:p>
            <a:pPr marL="0" indent="0">
              <a:buFontTx/>
              <a:buNone/>
            </a:pPr>
            <a:r>
              <a:rPr lang="en-US" baseline="0" smtClean="0"/>
              <a:t>+ Tiếp theo phân mảnh MSDU thành từng khối dữ liệu con MPDU, Mỗi khối MPDU sẽ được mã hóa bằng thuật toán RC4 và khóa dòng.</a:t>
            </a:r>
          </a:p>
          <a:p>
            <a:pPr marL="0" indent="0">
              <a:buFontTx/>
              <a:buNone/>
            </a:pPr>
            <a:r>
              <a:rPr lang="en-US" baseline="0" smtClean="0"/>
              <a:t>+ Mỗi MPDU lại được tính giá trị ICV nhờ thuật toán CRC32 (MPDU || ICV), ICV=CRC-32 (MPDU)</a:t>
            </a:r>
          </a:p>
          <a:p>
            <a:pPr marL="0" indent="0">
              <a:buFontTx/>
              <a:buNone/>
            </a:pPr>
            <a:r>
              <a:rPr lang="en-US" baseline="0" smtClean="0"/>
              <a:t>+ Mã hóa: Bản mã = Khóa dòng XOR (Bản rõ = MPDU+ICV)).</a:t>
            </a:r>
          </a:p>
          <a:p>
            <a:pPr marL="0" indent="0">
              <a:buFontTx/>
              <a:buNone/>
            </a:pPr>
            <a:endParaRPr lang="en-US" baseline="0" smtClean="0"/>
          </a:p>
          <a:p>
            <a:pPr marL="171450" indent="-171450">
              <a:buFont typeface="Symbol"/>
              <a:buChar char="Þ"/>
            </a:pPr>
            <a:r>
              <a:rPr lang="en-US" baseline="0" smtClean="0"/>
              <a:t>Trong WPA vẫn dùng CRC-32 để đảm bảo tính toàn vẹn</a:t>
            </a:r>
          </a:p>
          <a:p>
            <a:pPr marL="171450" indent="-171450">
              <a:buFont typeface="Symbol"/>
              <a:buChar char="Þ"/>
            </a:pPr>
            <a:r>
              <a:rPr lang="en-US" baseline="0" smtClean="0"/>
              <a:t>WPA mạnh hơn WEP vì có chống tấn công phát lại nhờ TSC ? Mà trong WEP ko chống được tấn công phát lại.</a:t>
            </a:r>
          </a:p>
          <a:p>
            <a:pPr marL="171450" indent="-171450">
              <a:buFont typeface="Symbol"/>
              <a:buChar char="Þ"/>
            </a:pPr>
            <a:r>
              <a:rPr lang="en-US" baseline="0" smtClean="0"/>
              <a:t>Thuật toán mã hóa RC4 mạnh hơn với IV dài hơn và độ dài khóa dài hơn.</a:t>
            </a:r>
          </a:p>
          <a:p>
            <a:pPr marL="0" indent="0">
              <a:buFontTx/>
              <a:buNone/>
            </a:pPr>
            <a:endParaRPr lang="en-US" baseline="0" smtClean="0"/>
          </a:p>
          <a:p>
            <a:pPr marL="0" indent="0">
              <a:buFontTx/>
              <a:buNone/>
            </a:pPr>
            <a:r>
              <a:rPr lang="en-US" b="1" baseline="0" smtClean="0"/>
              <a:t>Lưw ý 2:</a:t>
            </a:r>
          </a:p>
          <a:p>
            <a:pPr marL="171450" indent="-171450">
              <a:buFontTx/>
              <a:buChar char="-"/>
            </a:pPr>
            <a:r>
              <a:rPr lang="en-US" b="0" baseline="0" smtClean="0"/>
              <a:t>Các IV được truyền dưới dạng rõ, bên nhận cũng nhận được IV dưới dạng rõ.</a:t>
            </a:r>
          </a:p>
          <a:p>
            <a:pPr marL="171450" indent="-171450">
              <a:buFontTx/>
              <a:buChar char="-"/>
            </a:pPr>
            <a:r>
              <a:rPr lang="en-US" b="0" baseline="0" smtClean="0"/>
              <a:t>TKIP gồm 3 loại khóa:</a:t>
            </a:r>
          </a:p>
          <a:p>
            <a:pPr marL="1390650" lvl="2" indent="-533400">
              <a:lnSpc>
                <a:spcPct val="90000"/>
              </a:lnSpc>
              <a:buFontTx/>
              <a:buAutoNum type="arabicPeriod"/>
            </a:pPr>
            <a:r>
              <a:rPr lang="en-US" altLang="ko-KR" sz="2000" smtClean="0">
                <a:latin typeface="Times" pitchFamily="18" charset="0"/>
                <a:ea typeface="Gulim" pitchFamily="34" charset="-127"/>
                <a:cs typeface="Times" pitchFamily="18" charset="0"/>
              </a:rPr>
              <a:t>Các khóa tạm (Temporal keys) = Base</a:t>
            </a:r>
            <a:r>
              <a:rPr lang="en-US" altLang="ko-KR" sz="2000" baseline="0" smtClean="0">
                <a:latin typeface="Times" pitchFamily="18" charset="0"/>
                <a:ea typeface="Gulim" pitchFamily="34" charset="-127"/>
                <a:cs typeface="Times" pitchFamily="18" charset="0"/>
              </a:rPr>
              <a:t> Key</a:t>
            </a:r>
            <a:endParaRPr lang="en-US" altLang="ko-KR" sz="2000" smtClean="0">
              <a:latin typeface="Times" pitchFamily="18" charset="0"/>
              <a:ea typeface="Gulim" pitchFamily="34" charset="-127"/>
              <a:cs typeface="Times" pitchFamily="18" charset="0"/>
            </a:endParaRPr>
          </a:p>
          <a:p>
            <a:pPr marL="1390650" lvl="2" indent="-533400">
              <a:lnSpc>
                <a:spcPct val="90000"/>
              </a:lnSpc>
              <a:buFontTx/>
              <a:buAutoNum type="arabicPeriod"/>
            </a:pPr>
            <a:r>
              <a:rPr lang="en-US" altLang="ko-KR" sz="2000" smtClean="0">
                <a:latin typeface="Times" pitchFamily="18" charset="0"/>
                <a:ea typeface="Gulim" pitchFamily="34" charset="-127"/>
                <a:cs typeface="Times" pitchFamily="18" charset="0"/>
              </a:rPr>
              <a:t>Các khóa mã hóa khóa (key encryption keys) = Stream Key</a:t>
            </a:r>
          </a:p>
          <a:p>
            <a:pPr marL="1390650" lvl="2" indent="-533400">
              <a:lnSpc>
                <a:spcPct val="90000"/>
              </a:lnSpc>
              <a:buFontTx/>
              <a:buAutoNum type="arabicPeriod"/>
            </a:pPr>
            <a:r>
              <a:rPr lang="en-US" altLang="ko-KR" sz="2000" smtClean="0">
                <a:latin typeface="Times" pitchFamily="18" charset="0"/>
                <a:ea typeface="Gulim" pitchFamily="34" charset="-127"/>
                <a:cs typeface="Times" pitchFamily="18" charset="0"/>
              </a:rPr>
              <a:t>Các khóa chủ (master keys) =</a:t>
            </a:r>
            <a:r>
              <a:rPr lang="en-US" altLang="ko-KR" sz="2000" baseline="0" smtClean="0">
                <a:latin typeface="Times" pitchFamily="18" charset="0"/>
                <a:ea typeface="Gulim" pitchFamily="34" charset="-127"/>
                <a:cs typeface="Times" pitchFamily="18" charset="0"/>
              </a:rPr>
              <a:t> IV+Packet Key</a:t>
            </a:r>
            <a:endParaRPr lang="en-US" sz="2000" smtClean="0">
              <a:latin typeface="Times" pitchFamily="18" charset="0"/>
              <a:cs typeface="Times" pitchFamily="18" charset="0"/>
            </a:endParaRPr>
          </a:p>
          <a:p>
            <a:pPr marL="171450" indent="-171450">
              <a:buFontTx/>
              <a:buChar char="-"/>
            </a:pPr>
            <a:endParaRPr lang="en-US" b="0" baseline="0" smtClean="0"/>
          </a:p>
          <a:p>
            <a:pPr marL="171450" indent="-171450">
              <a:buFontTx/>
              <a:buChar char="-"/>
            </a:pPr>
            <a:r>
              <a:rPr lang="en-US" baseline="0" smtClean="0"/>
              <a:t>Temporal Encryption Key chính = Base Key =&gt; khóa chia sẻ trước dùng cho mọi gói tin</a:t>
            </a:r>
          </a:p>
          <a:p>
            <a:pPr marL="171450" indent="-171450">
              <a:buFontTx/>
              <a:buChar char="-"/>
            </a:pPr>
            <a:endParaRPr lang="en-US" smtClean="0"/>
          </a:p>
          <a:p>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66</a:t>
            </a:fld>
            <a:endParaRPr lang="ru-RU"/>
          </a:p>
        </p:txBody>
      </p:sp>
    </p:spTree>
    <p:extLst>
      <p:ext uri="{BB962C8B-B14F-4D97-AF65-F5344CB8AC3E}">
        <p14:creationId xmlns:p14="http://schemas.microsoft.com/office/powerpoint/2010/main" val="3027885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71</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5</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err="1" smtClean="0">
                <a:solidFill>
                  <a:srgbClr val="0000FF"/>
                </a:solidFill>
                <a:latin typeface="Arial" pitchFamily="34" charset="0"/>
                <a:cs typeface="Arial" pitchFamily="34" charset="0"/>
              </a:rPr>
              <a:t>Ưu</a:t>
            </a:r>
            <a:r>
              <a:rPr lang="en-US" sz="3200" dirty="0" smtClean="0">
                <a:solidFill>
                  <a:srgbClr val="0000FF"/>
                </a:solidFill>
                <a:latin typeface="Arial" pitchFamily="34" charset="0"/>
                <a:cs typeface="Arial" pitchFamily="34" charset="0"/>
              </a:rPr>
              <a:t> </a:t>
            </a:r>
            <a:r>
              <a:rPr lang="en-US" sz="3200" dirty="0" err="1" smtClean="0">
                <a:solidFill>
                  <a:srgbClr val="0000FF"/>
                </a:solidFill>
                <a:latin typeface="Arial" pitchFamily="34" charset="0"/>
                <a:cs typeface="Arial" pitchFamily="34" charset="0"/>
              </a:rPr>
              <a:t>điểm</a:t>
            </a:r>
            <a:r>
              <a:rPr lang="en-US" sz="3200" dirty="0" smtClean="0">
                <a:solidFill>
                  <a:srgbClr val="0000FF"/>
                </a:solidFill>
                <a:latin typeface="Arial" pitchFamily="34" charset="0"/>
                <a:cs typeface="Arial" pitchFamily="34" charset="0"/>
              </a:rPr>
              <a:t>:</a:t>
            </a:r>
          </a:p>
          <a:p>
            <a:pPr lvl="1"/>
            <a:r>
              <a:rPr lang="en-US" sz="2400" dirty="0" err="1" smtClean="0">
                <a:solidFill>
                  <a:srgbClr val="C00000"/>
                </a:solidFill>
                <a:latin typeface="Arial" pitchFamily="34" charset="0"/>
                <a:cs typeface="Arial" pitchFamily="34" charset="0"/>
              </a:rPr>
              <a:t>Tính</a:t>
            </a:r>
            <a:r>
              <a:rPr lang="en-US" sz="2400" dirty="0" smtClean="0">
                <a:solidFill>
                  <a:srgbClr val="C00000"/>
                </a:solidFill>
                <a:latin typeface="Arial" pitchFamily="34" charset="0"/>
                <a:cs typeface="Arial" pitchFamily="34" charset="0"/>
              </a:rPr>
              <a:t> di </a:t>
            </a:r>
            <a:r>
              <a:rPr lang="en-US" sz="2400" dirty="0" err="1" smtClean="0">
                <a:solidFill>
                  <a:srgbClr val="C00000"/>
                </a:solidFill>
                <a:latin typeface="Arial" pitchFamily="34" charset="0"/>
                <a:cs typeface="Arial" pitchFamily="34" charset="0"/>
              </a:rPr>
              <a:t>động</a:t>
            </a:r>
            <a:r>
              <a:rPr lang="en-US" sz="2400" dirty="0" smtClean="0">
                <a:latin typeface="Arial" pitchFamily="34" charset="0"/>
                <a:cs typeface="Arial" pitchFamily="34" charset="0"/>
              </a:rPr>
              <a:t>: </a:t>
            </a:r>
          </a:p>
          <a:p>
            <a:pPr lvl="2"/>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truy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cập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nguồn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thông</a:t>
            </a:r>
            <a:r>
              <a:rPr lang="en-US" sz="2400" dirty="0" smtClean="0">
                <a:latin typeface="Arial" pitchFamily="34" charset="0"/>
                <a:cs typeface="Arial" pitchFamily="34" charset="0"/>
              </a:rPr>
              <a:t> tin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dây</a:t>
            </a:r>
            <a:r>
              <a:rPr lang="en-US" sz="2400" dirty="0" smtClean="0">
                <a:latin typeface="Arial" pitchFamily="34" charset="0"/>
                <a:cs typeface="Arial" pitchFamily="34" charset="0"/>
              </a:rPr>
              <a:t> ở </a:t>
            </a:r>
            <a:r>
              <a:rPr lang="en-US" sz="2400" dirty="0" err="1" smtClean="0">
                <a:latin typeface="Arial" pitchFamily="34" charset="0"/>
                <a:cs typeface="Arial" pitchFamily="34" charset="0"/>
              </a:rPr>
              <a:t>bất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nào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phạm</a:t>
            </a:r>
            <a:r>
              <a:rPr lang="en-US" sz="2400" dirty="0" smtClean="0">
                <a:latin typeface="Arial" pitchFamily="34" charset="0"/>
                <a:cs typeface="Arial" pitchFamily="34" charset="0"/>
              </a:rPr>
              <a:t> vi </a:t>
            </a:r>
            <a:r>
              <a:rPr lang="en-US" sz="2400" dirty="0" err="1" smtClean="0">
                <a:latin typeface="Arial" pitchFamily="34" charset="0"/>
                <a:cs typeface="Arial" pitchFamily="34" charset="0"/>
              </a:rPr>
              <a:t>phủ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sóng</a:t>
            </a:r>
            <a:r>
              <a:rPr lang="en-US" sz="2400" dirty="0" smtClean="0">
                <a:latin typeface="Arial" pitchFamily="34" charset="0"/>
                <a:cs typeface="Arial" pitchFamily="34" charset="0"/>
              </a:rPr>
              <a:t>). </a:t>
            </a:r>
          </a:p>
          <a:p>
            <a:pPr lvl="1"/>
            <a:r>
              <a:rPr lang="en-US" sz="2400" dirty="0" err="1" smtClean="0">
                <a:solidFill>
                  <a:srgbClr val="C00000"/>
                </a:solidFill>
                <a:latin typeface="Arial" pitchFamily="34" charset="0"/>
                <a:cs typeface="Arial" pitchFamily="34" charset="0"/>
              </a:rPr>
              <a:t>Tính</a:t>
            </a:r>
            <a:r>
              <a:rPr lang="en-US" sz="2400" dirty="0" smtClean="0">
                <a:solidFill>
                  <a:srgbClr val="C00000"/>
                </a:solidFill>
                <a:latin typeface="Arial" pitchFamily="34" charset="0"/>
                <a:cs typeface="Arial" pitchFamily="34" charset="0"/>
              </a:rPr>
              <a:t> </a:t>
            </a:r>
            <a:r>
              <a:rPr lang="en-US" sz="2400" dirty="0" err="1" smtClean="0">
                <a:solidFill>
                  <a:srgbClr val="C00000"/>
                </a:solidFill>
                <a:latin typeface="Arial" pitchFamily="34" charset="0"/>
                <a:cs typeface="Arial" pitchFamily="34" charset="0"/>
              </a:rPr>
              <a:t>đơn</a:t>
            </a:r>
            <a:r>
              <a:rPr lang="en-US" sz="2400" dirty="0" smtClean="0">
                <a:solidFill>
                  <a:srgbClr val="C00000"/>
                </a:solidFill>
                <a:latin typeface="Arial" pitchFamily="34" charset="0"/>
                <a:cs typeface="Arial" pitchFamily="34" charset="0"/>
              </a:rPr>
              <a:t> </a:t>
            </a:r>
            <a:r>
              <a:rPr lang="en-US" sz="2400" dirty="0" err="1" smtClean="0">
                <a:solidFill>
                  <a:srgbClr val="C00000"/>
                </a:solidFill>
                <a:latin typeface="Arial" pitchFamily="34" charset="0"/>
                <a:cs typeface="Arial" pitchFamily="34" charset="0"/>
              </a:rPr>
              <a:t>giản</a:t>
            </a:r>
            <a:r>
              <a:rPr lang="en-US" sz="2400" dirty="0" smtClean="0">
                <a:latin typeface="Arial" pitchFamily="34" charset="0"/>
                <a:cs typeface="Arial" pitchFamily="34" charset="0"/>
              </a:rPr>
              <a:t>: </a:t>
            </a:r>
          </a:p>
          <a:p>
            <a:pPr lvl="2"/>
            <a:r>
              <a:rPr lang="en-US" sz="2400" dirty="0" err="1" smtClean="0">
                <a:latin typeface="Arial" pitchFamily="34" charset="0"/>
                <a:cs typeface="Arial" pitchFamily="34" charset="0"/>
              </a:rPr>
              <a:t>Việc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lắp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đặt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lập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dễ</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dàng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Tránh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việc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kéo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cáp</a:t>
            </a:r>
            <a:r>
              <a:rPr lang="en-US" sz="2400" dirty="0" smtClean="0">
                <a:latin typeface="Arial" pitchFamily="34" charset="0"/>
                <a:cs typeface="Arial" pitchFamily="34" charset="0"/>
              </a:rPr>
              <a:t> qua </a:t>
            </a:r>
            <a:r>
              <a:rPr lang="en-US" sz="2400" dirty="0" err="1" smtClean="0">
                <a:latin typeface="Arial" pitchFamily="34" charset="0"/>
                <a:cs typeface="Arial" pitchFamily="34" charset="0"/>
              </a:rPr>
              <a:t>tường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a:t>
            </a:r>
          </a:p>
          <a:p>
            <a:pPr lvl="1"/>
            <a:r>
              <a:rPr lang="en-US" sz="2400" dirty="0" err="1" smtClean="0">
                <a:solidFill>
                  <a:srgbClr val="C00000"/>
                </a:solidFill>
                <a:latin typeface="Arial" pitchFamily="34" charset="0"/>
                <a:cs typeface="Arial" pitchFamily="34" charset="0"/>
              </a:rPr>
              <a:t>Tính</a:t>
            </a:r>
            <a:r>
              <a:rPr lang="en-US" sz="2400" dirty="0" smtClean="0">
                <a:solidFill>
                  <a:srgbClr val="C00000"/>
                </a:solidFill>
                <a:latin typeface="Arial" pitchFamily="34" charset="0"/>
                <a:cs typeface="Arial" pitchFamily="34" charset="0"/>
              </a:rPr>
              <a:t> </a:t>
            </a:r>
            <a:r>
              <a:rPr lang="en-US" sz="2400" dirty="0" err="1" smtClean="0">
                <a:solidFill>
                  <a:srgbClr val="C00000"/>
                </a:solidFill>
                <a:latin typeface="Arial" pitchFamily="34" charset="0"/>
                <a:cs typeface="Arial" pitchFamily="34" charset="0"/>
              </a:rPr>
              <a:t>linh</a:t>
            </a:r>
            <a:r>
              <a:rPr lang="en-US" sz="2400" dirty="0" smtClean="0">
                <a:solidFill>
                  <a:srgbClr val="C00000"/>
                </a:solidFill>
                <a:latin typeface="Arial" pitchFamily="34" charset="0"/>
                <a:cs typeface="Arial" pitchFamily="34" charset="0"/>
              </a:rPr>
              <a:t> </a:t>
            </a:r>
            <a:r>
              <a:rPr lang="en-US" sz="2400" dirty="0" err="1" smtClean="0">
                <a:solidFill>
                  <a:srgbClr val="C00000"/>
                </a:solidFill>
                <a:latin typeface="Arial" pitchFamily="34" charset="0"/>
                <a:cs typeface="Arial" pitchFamily="34" charset="0"/>
              </a:rPr>
              <a:t>hoạt</a:t>
            </a:r>
            <a:r>
              <a:rPr lang="en-US" sz="2400" dirty="0" smtClean="0">
                <a:latin typeface="Arial" pitchFamily="34" charset="0"/>
                <a:cs typeface="Arial" pitchFamily="34" charset="0"/>
              </a:rPr>
              <a:t>: </a:t>
            </a:r>
          </a:p>
          <a:p>
            <a:pPr lvl="2"/>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hữu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tuyến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nhau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Labtop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ĐTDĐ</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cầm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tay</a:t>
            </a:r>
            <a:endParaRPr lang="en-US" sz="2400" dirty="0" smtClean="0">
              <a:latin typeface="Arial" pitchFamily="34" charset="0"/>
              <a:cs typeface="Arial" pitchFamily="34" charset="0"/>
            </a:endParaRPr>
          </a:p>
          <a:p>
            <a:pPr lvl="1"/>
            <a:r>
              <a:rPr lang="en-US" sz="2400" dirty="0" err="1" smtClean="0">
                <a:solidFill>
                  <a:srgbClr val="C00000"/>
                </a:solidFill>
                <a:latin typeface="Arial" pitchFamily="34" charset="0"/>
                <a:cs typeface="Arial" pitchFamily="34" charset="0"/>
              </a:rPr>
              <a:t>Tiết</a:t>
            </a:r>
            <a:r>
              <a:rPr lang="en-US" sz="2400" dirty="0" smtClean="0">
                <a:solidFill>
                  <a:srgbClr val="C00000"/>
                </a:solidFill>
                <a:latin typeface="Arial" pitchFamily="34" charset="0"/>
                <a:cs typeface="Arial" pitchFamily="34" charset="0"/>
              </a:rPr>
              <a:t> </a:t>
            </a:r>
            <a:r>
              <a:rPr lang="en-US" sz="2400" dirty="0" err="1" smtClean="0">
                <a:solidFill>
                  <a:srgbClr val="C00000"/>
                </a:solidFill>
                <a:latin typeface="Arial" pitchFamily="34" charset="0"/>
                <a:cs typeface="Arial" pitchFamily="34" charset="0"/>
              </a:rPr>
              <a:t>kiệm</a:t>
            </a:r>
            <a:r>
              <a:rPr lang="en-US" sz="2400" dirty="0" smtClean="0">
                <a:solidFill>
                  <a:srgbClr val="C00000"/>
                </a:solidFill>
                <a:latin typeface="Arial" pitchFamily="34" charset="0"/>
                <a:cs typeface="Arial" pitchFamily="34" charset="0"/>
              </a:rPr>
              <a:t> chi </a:t>
            </a:r>
            <a:r>
              <a:rPr lang="en-US" sz="2400" dirty="0" err="1" smtClean="0">
                <a:solidFill>
                  <a:srgbClr val="C00000"/>
                </a:solidFill>
                <a:latin typeface="Arial" pitchFamily="34" charset="0"/>
                <a:cs typeface="Arial" pitchFamily="34" charset="0"/>
              </a:rPr>
              <a:t>phí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ít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hơn</a:t>
            </a:r>
            <a:r>
              <a:rPr lang="en-US" sz="2400" dirty="0" smtClean="0">
                <a:latin typeface="Arial" pitchFamily="34" charset="0"/>
                <a:cs typeface="Arial" pitchFamily="34" charset="0"/>
              </a:rPr>
              <a:t>…</a:t>
            </a:r>
          </a:p>
          <a:p>
            <a:pPr lvl="1"/>
            <a:r>
              <a:rPr lang="en-US" sz="2400" dirty="0" err="1" smtClean="0">
                <a:latin typeface="Arial" pitchFamily="34" charset="0"/>
                <a:cs typeface="Arial" pitchFamily="34" charset="0"/>
              </a:rPr>
              <a:t>Khả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mở</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rộng</a:t>
            </a:r>
            <a:r>
              <a:rPr lang="en-US" sz="2400" dirty="0" smtClean="0">
                <a:latin typeface="Arial" pitchFamily="34" charset="0"/>
                <a:cs typeface="Arial" pitchFamily="34" charset="0"/>
              </a:rPr>
              <a:t>:</a:t>
            </a:r>
          </a:p>
          <a:p>
            <a:pPr lvl="1"/>
            <a:endParaRPr lang="en-US" sz="2400" dirty="0" smtClean="0">
              <a:latin typeface="Arial" pitchFamily="34" charset="0"/>
              <a:cs typeface="Arial" pitchFamily="34" charset="0"/>
            </a:endParaRPr>
          </a:p>
          <a:p>
            <a:endParaRPr lang="en-US" sz="4000" dirty="0" smtClean="0">
              <a:latin typeface="Arial" pitchFamily="34" charset="0"/>
              <a:cs typeface="Arial" pitchFamily="34" charset="0"/>
            </a:endParaRPr>
          </a:p>
          <a:p>
            <a:pPr eaLnBrk="1" hangingPunct="1"/>
            <a:r>
              <a:rPr lang="en-US" sz="3200" dirty="0" err="1" smtClean="0">
                <a:solidFill>
                  <a:srgbClr val="0000FF"/>
                </a:solidFill>
                <a:latin typeface="Times New Roman" pitchFamily="18" charset="0"/>
                <a:cs typeface="Times New Roman" pitchFamily="18" charset="0"/>
              </a:rPr>
              <a:t>Nhược</a:t>
            </a:r>
            <a:r>
              <a:rPr lang="en-US" sz="3200" dirty="0" smtClean="0">
                <a:solidFill>
                  <a:srgbClr val="0000FF"/>
                </a:solidFill>
                <a:latin typeface="Times New Roman" pitchFamily="18" charset="0"/>
                <a:cs typeface="Times New Roman" pitchFamily="18" charset="0"/>
              </a:rPr>
              <a:t> </a:t>
            </a:r>
            <a:r>
              <a:rPr lang="en-US" sz="3200" dirty="0" err="1" smtClean="0">
                <a:solidFill>
                  <a:srgbClr val="0000FF"/>
                </a:solidFill>
                <a:latin typeface="Times New Roman" pitchFamily="18" charset="0"/>
                <a:cs typeface="Times New Roman" pitchFamily="18" charset="0"/>
              </a:rPr>
              <a:t>điểm</a:t>
            </a:r>
            <a:r>
              <a:rPr lang="en-US" sz="3200" dirty="0" smtClean="0">
                <a:solidFill>
                  <a:srgbClr val="0000FF"/>
                </a:solidFill>
                <a:latin typeface="Times New Roman" pitchFamily="18" charset="0"/>
                <a:cs typeface="Times New Roman" pitchFamily="18" charset="0"/>
              </a:rPr>
              <a:t>:</a:t>
            </a:r>
          </a:p>
          <a:p>
            <a:pPr lvl="1" eaLnBrk="1" hangingPunct="1"/>
            <a:r>
              <a:rPr lang="en-US" sz="2400" dirty="0" err="1" smtClean="0">
                <a:solidFill>
                  <a:srgbClr val="C00000"/>
                </a:solidFill>
                <a:latin typeface="Times New Roman" pitchFamily="18" charset="0"/>
                <a:cs typeface="Times New Roman" pitchFamily="18" charset="0"/>
              </a:rPr>
              <a:t>Nhiễu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năng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nhiễu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sóng</a:t>
            </a:r>
            <a:r>
              <a:rPr lang="en-US" sz="2400" dirty="0" smtClean="0">
                <a:latin typeface="Times New Roman" pitchFamily="18" charset="0"/>
                <a:cs typeface="Times New Roman" pitchFamily="18" charset="0"/>
              </a:rPr>
              <a:t> do </a:t>
            </a:r>
            <a:r>
              <a:rPr lang="en-US" sz="2400" dirty="0" err="1" smtClean="0">
                <a:latin typeface="Times New Roman" pitchFamily="18" charset="0"/>
                <a:cs typeface="Times New Roman" pitchFamily="18" charset="0"/>
              </a:rPr>
              <a:t>thời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sóng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từ</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khác</a:t>
            </a:r>
            <a:r>
              <a:rPr lang="en-US" sz="2400" dirty="0" smtClean="0">
                <a:latin typeface="Times New Roman" pitchFamily="18" charset="0"/>
                <a:cs typeface="Times New Roman" pitchFamily="18" charset="0"/>
              </a:rPr>
              <a:t>, hay </a:t>
            </a:r>
            <a:r>
              <a:rPr lang="en-US" sz="2400" dirty="0" err="1" smtClean="0">
                <a:latin typeface="Times New Roman" pitchFamily="18" charset="0"/>
                <a:cs typeface="Times New Roman" pitchFamily="18" charset="0"/>
              </a:rPr>
              <a:t>bị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chắn</a:t>
            </a:r>
            <a:r>
              <a:rPr lang="en-US" sz="2400" dirty="0" smtClean="0">
                <a:latin typeface="Times New Roman" pitchFamily="18" charset="0"/>
                <a:cs typeface="Times New Roman" pitchFamily="18" charset="0"/>
              </a:rPr>
              <a:t>…</a:t>
            </a:r>
          </a:p>
          <a:p>
            <a:pPr lvl="1" eaLnBrk="1" hangingPunct="1"/>
            <a:r>
              <a:rPr lang="en-US" sz="2400" dirty="0" err="1" smtClean="0">
                <a:solidFill>
                  <a:srgbClr val="C00000"/>
                </a:solidFill>
                <a:latin typeface="Times New Roman" pitchFamily="18" charset="0"/>
                <a:cs typeface="Times New Roman" pitchFamily="18" charset="0"/>
              </a:rPr>
              <a:t>Độ</a:t>
            </a:r>
            <a:r>
              <a:rPr lang="en-US" sz="2400" dirty="0" smtClean="0">
                <a:solidFill>
                  <a:srgbClr val="C00000"/>
                </a:solidFill>
                <a:latin typeface="Times New Roman" pitchFamily="18" charset="0"/>
                <a:cs typeface="Times New Roman" pitchFamily="18" charset="0"/>
              </a:rPr>
              <a:t> an </a:t>
            </a:r>
            <a:r>
              <a:rPr lang="en-US" sz="2400" dirty="0" err="1" smtClean="0">
                <a:solidFill>
                  <a:srgbClr val="C00000"/>
                </a:solidFill>
                <a:latin typeface="Times New Roman" pitchFamily="18" charset="0"/>
                <a:cs typeface="Times New Roman" pitchFamily="18" charset="0"/>
              </a:rPr>
              <a:t>toàn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Vì</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mọi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người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dùng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định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vì</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vậy</a:t>
            </a:r>
            <a:r>
              <a:rPr lang="en-US" sz="2400" dirty="0" smtClean="0">
                <a:latin typeface="Times New Roman" pitchFamily="18" charset="0"/>
                <a:cs typeface="Times New Roman" pitchFamily="18" charset="0"/>
              </a:rPr>
              <a:t>:</a:t>
            </a:r>
          </a:p>
          <a:p>
            <a:pPr lvl="2" eaLnBrk="1" hangingPunct="1"/>
            <a:r>
              <a:rPr lang="en-US" sz="2300" dirty="0" err="1" smtClean="0">
                <a:latin typeface="Times New Roman" pitchFamily="18" charset="0"/>
                <a:cs typeface="Times New Roman" pitchFamily="18" charset="0"/>
              </a:rPr>
              <a:t>Kẻ</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tấn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công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có</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gắng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bẻ</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khóa</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để</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vào</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mạng</a:t>
            </a:r>
            <a:endParaRPr lang="en-US" sz="2300" dirty="0" smtClean="0">
              <a:latin typeface="Times New Roman" pitchFamily="18" charset="0"/>
              <a:cs typeface="Times New Roman" pitchFamily="18" charset="0"/>
            </a:endParaRPr>
          </a:p>
          <a:p>
            <a:pPr lvl="2" eaLnBrk="1" hangingPunct="1"/>
            <a:r>
              <a:rPr lang="en-US" sz="2300" dirty="0" err="1" smtClean="0">
                <a:latin typeface="Times New Roman" pitchFamily="18" charset="0"/>
                <a:cs typeface="Times New Roman" pitchFamily="18" charset="0"/>
              </a:rPr>
              <a:t>Chặn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bắt</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thông</a:t>
            </a:r>
            <a:r>
              <a:rPr lang="en-US" sz="2300" dirty="0" smtClean="0">
                <a:latin typeface="Times New Roman" pitchFamily="18" charset="0"/>
                <a:cs typeface="Times New Roman" pitchFamily="18" charset="0"/>
              </a:rPr>
              <a:t> tin </a:t>
            </a:r>
            <a:r>
              <a:rPr lang="en-US" sz="2300" dirty="0" err="1" smtClean="0">
                <a:latin typeface="Times New Roman" pitchFamily="18" charset="0"/>
                <a:cs typeface="Times New Roman" pitchFamily="18" charset="0"/>
              </a:rPr>
              <a:t>truyền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giữa</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người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dùng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và</a:t>
            </a:r>
            <a:r>
              <a:rPr lang="en-US" sz="2300" dirty="0" smtClean="0">
                <a:latin typeface="Times New Roman" pitchFamily="18" charset="0"/>
                <a:cs typeface="Times New Roman" pitchFamily="18" charset="0"/>
              </a:rPr>
              <a:t> Access Point.</a:t>
            </a:r>
          </a:p>
          <a:p>
            <a:pPr lvl="1" eaLnBrk="1" hangingPunct="1"/>
            <a:r>
              <a:rPr lang="en-US" sz="2400" dirty="0" err="1" smtClean="0">
                <a:solidFill>
                  <a:srgbClr val="C00000"/>
                </a:solidFill>
                <a:latin typeface="Times New Roman" pitchFamily="18" charset="0"/>
                <a:cs typeface="Times New Roman" pitchFamily="18" charset="0"/>
              </a:rPr>
              <a:t>Phạm</a:t>
            </a:r>
            <a:r>
              <a:rPr lang="en-US" sz="2400" dirty="0" smtClean="0">
                <a:solidFill>
                  <a:srgbClr val="C00000"/>
                </a:solidFill>
                <a:latin typeface="Times New Roman" pitchFamily="18" charset="0"/>
                <a:cs typeface="Times New Roman" pitchFamily="18" charset="0"/>
              </a:rPr>
              <a:t> vi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mỗi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chuẩn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nhau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ảnh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hưởng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phạm</a:t>
            </a:r>
            <a:r>
              <a:rPr lang="en-US" sz="2400" dirty="0" smtClean="0">
                <a:latin typeface="Times New Roman" pitchFamily="18" charset="0"/>
                <a:cs typeface="Times New Roman" pitchFamily="18" charset="0"/>
              </a:rPr>
              <a:t> vi </a:t>
            </a: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sóng</a:t>
            </a:r>
            <a:r>
              <a:rPr lang="en-US" sz="2400" dirty="0" smtClean="0">
                <a:latin typeface="Times New Roman" pitchFamily="18" charset="0"/>
                <a:cs typeface="Times New Roman" pitchFamily="18" charset="0"/>
              </a:rPr>
              <a:t>.</a:t>
            </a:r>
          </a:p>
          <a:p>
            <a:pPr lvl="1" eaLnBrk="1" hangingPunct="1"/>
            <a:r>
              <a:rPr lang="en-US" sz="2400" dirty="0" err="1" smtClean="0">
                <a:solidFill>
                  <a:srgbClr val="C00000"/>
                </a:solidFill>
                <a:latin typeface="Times New Roman" pitchFamily="18" charset="0"/>
                <a:cs typeface="Times New Roman" pitchFamily="18" charset="0"/>
              </a:rPr>
              <a:t>Tốc</a:t>
            </a:r>
            <a:r>
              <a:rPr lang="en-US" sz="2400" dirty="0" smtClean="0">
                <a:solidFill>
                  <a:srgbClr val="C00000"/>
                </a:solidFill>
                <a:latin typeface="Times New Roman" pitchFamily="18" charset="0"/>
                <a:cs typeface="Times New Roman" pitchFamily="18" charset="0"/>
              </a:rPr>
              <a:t> </a:t>
            </a:r>
            <a:r>
              <a:rPr lang="en-US" sz="2400" dirty="0" err="1" smtClean="0">
                <a:solidFill>
                  <a:srgbClr val="C00000"/>
                </a:solidFill>
                <a:latin typeface="Times New Roman" pitchFamily="18" charset="0"/>
                <a:cs typeface="Times New Roman" pitchFamily="18" charset="0"/>
              </a:rPr>
              <a:t>độ</a:t>
            </a:r>
            <a:r>
              <a:rPr lang="en-US" sz="2400" dirty="0" smtClean="0">
                <a:solidFill>
                  <a:srgbClr val="C00000"/>
                </a:solidFill>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Tốc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dây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chậm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hơn</a:t>
            </a:r>
            <a:r>
              <a:rPr lang="en-US" sz="2400" dirty="0" smtClean="0">
                <a:latin typeface="Times New Roman" pitchFamily="18" charset="0"/>
                <a:cs typeface="Times New Roman" pitchFamily="18" charset="0"/>
              </a:rPr>
              <a:t> so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dây</a:t>
            </a:r>
            <a:endParaRPr lang="en-US" sz="2400" dirty="0" smtClean="0">
              <a:latin typeface="Times New Roman" pitchFamily="18" charset="0"/>
              <a:cs typeface="Times New Roman" pitchFamily="18"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8</a:t>
            </a:fld>
            <a:endParaRPr lang="ru-RU"/>
          </a:p>
        </p:txBody>
      </p:sp>
    </p:spTree>
    <p:extLst>
      <p:ext uri="{BB962C8B-B14F-4D97-AF65-F5344CB8AC3E}">
        <p14:creationId xmlns:p14="http://schemas.microsoft.com/office/powerpoint/2010/main" val="3402398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None/>
            </a:pPr>
            <a:r>
              <a:rPr lang="en-US" sz="3200" smtClean="0">
                <a:solidFill>
                  <a:srgbClr val="0000FF"/>
                </a:solidFill>
                <a:latin typeface="Times New Roman" pitchFamily="18" charset="0"/>
                <a:cs typeface="Times New Roman" pitchFamily="18" charset="0"/>
              </a:rPr>
              <a:t>Phân loại:</a:t>
            </a:r>
          </a:p>
          <a:p>
            <a:pPr lvl="1" eaLnBrk="1" hangingPunct="1"/>
            <a:r>
              <a:rPr lang="en-US" sz="2800" smtClean="0">
                <a:solidFill>
                  <a:srgbClr val="0000FF"/>
                </a:solidFill>
                <a:latin typeface="Times New Roman" pitchFamily="18" charset="0"/>
                <a:cs typeface="Times New Roman" pitchFamily="18" charset="0"/>
              </a:rPr>
              <a:t>WPAN (Wireless Personal Area Network): </a:t>
            </a:r>
          </a:p>
          <a:p>
            <a:pPr marL="1028700" lvl="1" indent="-342900" eaLnBrk="1" hangingPunct="1">
              <a:buFont typeface="Arial" panose="020B0604020202020204" pitchFamily="34" charset="0"/>
              <a:buChar char="•"/>
            </a:pPr>
            <a:r>
              <a:rPr lang="en-US" sz="2800" smtClean="0">
                <a:solidFill>
                  <a:srgbClr val="0000FF"/>
                </a:solidFill>
                <a:latin typeface="Times New Roman" pitchFamily="18" charset="0"/>
                <a:cs typeface="Times New Roman" pitchFamily="18" charset="0"/>
              </a:rPr>
              <a:t>Mạng </a:t>
            </a:r>
            <a:r>
              <a:rPr lang="en-US" smtClean="0">
                <a:solidFill>
                  <a:srgbClr val="0000FF"/>
                </a:solidFill>
                <a:latin typeface="Times New Roman" pitchFamily="18" charset="0"/>
                <a:cs typeface="Times New Roman" pitchFamily="18" charset="0"/>
              </a:rPr>
              <a:t>không dây</a:t>
            </a:r>
            <a:r>
              <a:rPr lang="en-US" sz="2800" smtClean="0">
                <a:solidFill>
                  <a:srgbClr val="0000FF"/>
                </a:solidFill>
                <a:latin typeface="Times New Roman" pitchFamily="18" charset="0"/>
                <a:cs typeface="Times New Roman" pitchFamily="18" charset="0"/>
              </a:rPr>
              <a:t> cá nhân:</a:t>
            </a:r>
            <a:r>
              <a:rPr lang="en-US" sz="2800" smtClean="0">
                <a:latin typeface="Times New Roman" pitchFamily="18" charset="0"/>
                <a:cs typeface="Times New Roman" pitchFamily="18" charset="0"/>
              </a:rPr>
              <a:t> Bao gồm các công nghệ vô tuyến có vùng phủ sóng trong phạm vi vài chục mét.</a:t>
            </a:r>
          </a:p>
          <a:p>
            <a:pPr marL="1028700" lvl="1" indent="-342900" eaLnBrk="1" hangingPunct="1">
              <a:buFont typeface="Arial" panose="020B0604020202020204" pitchFamily="34" charset="0"/>
              <a:buChar char="•"/>
            </a:pPr>
            <a:r>
              <a:rPr lang="en-US" sz="2800" smtClean="0">
                <a:latin typeface="Times New Roman" pitchFamily="18" charset="0"/>
                <a:cs typeface="Times New Roman" pitchFamily="18" charset="0"/>
              </a:rPr>
              <a:t>Mục đích phục vụ các thiết bị ngoại vi: máy in, bàn phím, chuột, đồng hồ, ĐTDĐ.</a:t>
            </a:r>
          </a:p>
          <a:p>
            <a:pPr marL="1028700" lvl="1" indent="-342900" eaLnBrk="1" hangingPunct="1">
              <a:buFont typeface="Arial" panose="020B0604020202020204" pitchFamily="34" charset="0"/>
              <a:buChar char="•"/>
            </a:pPr>
            <a:r>
              <a:rPr lang="en-US" sz="2800" smtClean="0">
                <a:latin typeface="Times New Roman" pitchFamily="18" charset="0"/>
                <a:cs typeface="Times New Roman" pitchFamily="18" charset="0"/>
              </a:rPr>
              <a:t>Các công nghệ sử dụng: Bluetooth, Wibree, ZigBee, Wireless USB,</a:t>
            </a:r>
          </a:p>
          <a:p>
            <a:pPr marL="1028700" lvl="1" indent="-342900" eaLnBrk="1" hangingPunct="1">
              <a:buFont typeface="Arial" panose="020B0604020202020204" pitchFamily="34" charset="0"/>
              <a:buChar char="•"/>
            </a:pPr>
            <a:r>
              <a:rPr lang="en-US" sz="2800" smtClean="0">
                <a:latin typeface="Times New Roman" pitchFamily="18" charset="0"/>
                <a:cs typeface="Times New Roman" pitchFamily="18" charset="0"/>
              </a:rPr>
              <a:t>Chuẩn của công nghệ:  IEEE 802.15</a:t>
            </a:r>
          </a:p>
          <a:p>
            <a:pPr marL="61913" lvl="1" indent="0" algn="just" eaLnBrk="1" hangingPunct="1">
              <a:buNone/>
            </a:pPr>
            <a:r>
              <a:rPr lang="en-US" sz="3200" smtClean="0">
                <a:solidFill>
                  <a:srgbClr val="0000FF"/>
                </a:solidFill>
                <a:latin typeface="Times New Roman" pitchFamily="18" charset="0"/>
                <a:cs typeface="Times New Roman" pitchFamily="18" charset="0"/>
              </a:rPr>
              <a:t>Phân loại:</a:t>
            </a:r>
          </a:p>
          <a:p>
            <a:pPr marL="347663" lvl="1" algn="just" eaLnBrk="1" hangingPunct="1"/>
            <a:r>
              <a:rPr lang="en-US" sz="2800" smtClean="0">
                <a:solidFill>
                  <a:srgbClr val="C00000"/>
                </a:solidFill>
                <a:latin typeface="Times New Roman" pitchFamily="18" charset="0"/>
                <a:cs typeface="Times New Roman" pitchFamily="18" charset="0"/>
              </a:rPr>
              <a:t>WLAN (Wireless Local Area Network)</a:t>
            </a:r>
            <a:r>
              <a:rPr lang="en-US" sz="2800" smtClean="0">
                <a:latin typeface="Times New Roman" pitchFamily="18" charset="0"/>
                <a:cs typeface="Times New Roman" pitchFamily="18" charset="0"/>
              </a:rPr>
              <a:t>: </a:t>
            </a:r>
          </a:p>
          <a:p>
            <a:pPr marL="742950" lvl="1" indent="-400050" algn="just" eaLnBrk="1" hangingPunct="1">
              <a:buFont typeface="Arial" panose="020B0604020202020204" pitchFamily="34" charset="0"/>
              <a:buChar char="•"/>
            </a:pPr>
            <a:r>
              <a:rPr lang="en-US" sz="2800" smtClean="0">
                <a:solidFill>
                  <a:srgbClr val="0000FF"/>
                </a:solidFill>
                <a:latin typeface="Times New Roman" pitchFamily="18" charset="0"/>
                <a:cs typeface="Times New Roman" pitchFamily="18" charset="0"/>
              </a:rPr>
              <a:t>Mạng không dây cục bộ (Wifi):</a:t>
            </a:r>
            <a:r>
              <a:rPr lang="en-US" sz="2800" smtClean="0">
                <a:latin typeface="Times New Roman" pitchFamily="18" charset="0"/>
                <a:cs typeface="Times New Roman" pitchFamily="18" charset="0"/>
              </a:rPr>
              <a:t> Bao gồm các công nghệ vô tuyến có vùng phủ sóng trong phạm vi vài trăm mét.</a:t>
            </a:r>
          </a:p>
          <a:p>
            <a:pPr marL="742950" lvl="1" indent="-400050" algn="just" eaLnBrk="1" hangingPunct="1">
              <a:buFont typeface="Arial" panose="020B0604020202020204" pitchFamily="34" charset="0"/>
              <a:buChar char="•"/>
            </a:pPr>
            <a:r>
              <a:rPr lang="en-US" sz="2800" smtClean="0">
                <a:latin typeface="Times New Roman" pitchFamily="18" charset="0"/>
                <a:cs typeface="Times New Roman" pitchFamily="18" charset="0"/>
              </a:rPr>
              <a:t>Nổi bật là công nghệ Wifi với nhiều chuẩn mở rộng khác nhau thuộc họ 802.11 a/b/g/h/i/n...</a:t>
            </a:r>
          </a:p>
          <a:p>
            <a:pPr marL="742950" lvl="1" indent="-400050" algn="just" eaLnBrk="1" hangingPunct="1">
              <a:buFont typeface="Arial" panose="020B0604020202020204" pitchFamily="34" charset="0"/>
              <a:buChar char="•"/>
            </a:pPr>
            <a:r>
              <a:rPr lang="en-US" sz="2800" smtClean="0">
                <a:latin typeface="Times New Roman" pitchFamily="18" charset="0"/>
                <a:cs typeface="Times New Roman" pitchFamily="18" charset="0"/>
              </a:rPr>
              <a:t>Mục đích phục vụ các thiết bị: Laptop, thiết bị cầm tay, máy in…</a:t>
            </a:r>
          </a:p>
          <a:p>
            <a:pPr marL="742950" lvl="1" indent="-400050" algn="just" eaLnBrk="1" hangingPunct="1">
              <a:buFont typeface="Arial" panose="020B0604020202020204" pitchFamily="34" charset="0"/>
              <a:buChar char="•"/>
            </a:pPr>
            <a:r>
              <a:rPr lang="en-US" sz="2800" smtClean="0">
                <a:latin typeface="Times New Roman" pitchFamily="18" charset="0"/>
                <a:cs typeface="Times New Roman" pitchFamily="18" charset="0"/>
              </a:rPr>
              <a:t>Các công nghệ sử dụng: Wifi, HiperLAN và HiperLAN2</a:t>
            </a:r>
          </a:p>
          <a:p>
            <a:pPr marL="742950" lvl="1" indent="-400050" algn="just" eaLnBrk="1" hangingPunct="1">
              <a:buFont typeface="Arial" panose="020B0604020202020204" pitchFamily="34" charset="0"/>
              <a:buChar char="•"/>
            </a:pPr>
            <a:r>
              <a:rPr lang="en-US" sz="2800" smtClean="0">
                <a:latin typeface="Times New Roman" pitchFamily="18" charset="0"/>
                <a:cs typeface="Times New Roman" pitchFamily="18" charset="0"/>
              </a:rPr>
              <a:t>Chuẩn của công nghệ</a:t>
            </a:r>
            <a:r>
              <a:rPr lang="en-US" sz="2800" b="1" smtClean="0">
                <a:solidFill>
                  <a:srgbClr val="FF0000"/>
                </a:solidFill>
                <a:latin typeface="Times New Roman" pitchFamily="18" charset="0"/>
                <a:cs typeface="Times New Roman" pitchFamily="18" charset="0"/>
              </a:rPr>
              <a:t>:  IEEE 802.11</a:t>
            </a:r>
          </a:p>
          <a:p>
            <a:pPr marL="61913" lvl="1" indent="0" algn="just">
              <a:buNone/>
            </a:pPr>
            <a:r>
              <a:rPr lang="en-US" smtClean="0">
                <a:solidFill>
                  <a:srgbClr val="0000FF"/>
                </a:solidFill>
                <a:latin typeface="Times New Roman" pitchFamily="18" charset="0"/>
                <a:cs typeface="Times New Roman" pitchFamily="18" charset="0"/>
              </a:rPr>
              <a:t>Phân loại:</a:t>
            </a:r>
          </a:p>
          <a:p>
            <a:pPr marL="347663" lvl="1" algn="just" eaLnBrk="1" hangingPunct="1"/>
            <a:r>
              <a:rPr lang="en-US" sz="2800" smtClean="0">
                <a:solidFill>
                  <a:srgbClr val="C00000"/>
                </a:solidFill>
                <a:latin typeface="Times New Roman" pitchFamily="18" charset="0"/>
                <a:cs typeface="Times New Roman" pitchFamily="18" charset="0"/>
              </a:rPr>
              <a:t>WMAN (Wireless Metropolitan Area Network)</a:t>
            </a:r>
            <a:r>
              <a:rPr lang="en-US" sz="2800" smtClean="0">
                <a:latin typeface="Times New Roman" pitchFamily="18" charset="0"/>
                <a:cs typeface="Times New Roman" pitchFamily="18" charset="0"/>
              </a:rPr>
              <a:t>: </a:t>
            </a:r>
          </a:p>
          <a:p>
            <a:pPr marL="742950" lvl="1" indent="-400050" algn="just" eaLnBrk="1" hangingPunct="1">
              <a:buFont typeface="Arial" panose="020B0604020202020204" pitchFamily="34" charset="0"/>
              <a:buChar char="•"/>
            </a:pPr>
            <a:r>
              <a:rPr lang="en-US" smtClean="0">
                <a:solidFill>
                  <a:srgbClr val="0000FF"/>
                </a:solidFill>
                <a:latin typeface="Times New Roman" pitchFamily="18" charset="0"/>
                <a:cs typeface="Times New Roman" pitchFamily="18" charset="0"/>
              </a:rPr>
              <a:t>Mạng không dây đô thị (WiMax)</a:t>
            </a:r>
            <a:r>
              <a:rPr lang="en-US" smtClean="0">
                <a:latin typeface="Times New Roman" pitchFamily="18" charset="0"/>
                <a:cs typeface="Times New Roman" pitchFamily="18" charset="0"/>
              </a:rPr>
              <a:t>: Phạm vi phủ sóng trong vòng vài Km, thường bao phủ cả một quận, huyện, khu dân cư, hay thành phố.</a:t>
            </a:r>
          </a:p>
          <a:p>
            <a:pPr marL="742950" lvl="1" indent="-400050" algn="just" eaLnBrk="1" hangingPunct="1">
              <a:buFont typeface="Arial" panose="020B0604020202020204" pitchFamily="34" charset="0"/>
              <a:buChar char="•"/>
            </a:pPr>
            <a:r>
              <a:rPr lang="en-US" smtClean="0">
                <a:latin typeface="Times New Roman" pitchFamily="18" charset="0"/>
                <a:cs typeface="Times New Roman" pitchFamily="18" charset="0"/>
              </a:rPr>
              <a:t>Công nghệ sử dụng: WiMax</a:t>
            </a:r>
          </a:p>
          <a:p>
            <a:pPr marL="742950" lvl="1" indent="-400050" algn="just" eaLnBrk="1" hangingPunct="1">
              <a:buFont typeface="Arial" panose="020B0604020202020204" pitchFamily="34" charset="0"/>
              <a:buChar char="•"/>
            </a:pPr>
            <a:r>
              <a:rPr lang="en-US" smtClean="0">
                <a:latin typeface="Times New Roman" pitchFamily="18" charset="0"/>
                <a:cs typeface="Times New Roman" pitchFamily="18" charset="0"/>
              </a:rPr>
              <a:t>Tốc độ truyền dữ liệu: 128 Mbps – 300 Mbps</a:t>
            </a:r>
          </a:p>
          <a:p>
            <a:pPr marL="742950" lvl="1" indent="-400050" algn="just" eaLnBrk="1" hangingPunct="1">
              <a:buFont typeface="Arial" panose="020B0604020202020204" pitchFamily="34" charset="0"/>
              <a:buChar char="•"/>
            </a:pPr>
            <a:r>
              <a:rPr lang="en-US" smtClean="0">
                <a:latin typeface="Times New Roman" pitchFamily="18" charset="0"/>
                <a:cs typeface="Times New Roman" pitchFamily="18" charset="0"/>
              </a:rPr>
              <a:t>Mục đích phục vụ: Cung cấp mạng không dây trong đô thị.</a:t>
            </a:r>
          </a:p>
          <a:p>
            <a:pPr marL="742950" lvl="1" indent="-400050" algn="just" eaLnBrk="1" hangingPunct="1">
              <a:buFont typeface="Arial" panose="020B0604020202020204" pitchFamily="34" charset="0"/>
              <a:buChar char="•"/>
            </a:pPr>
            <a:r>
              <a:rPr lang="en-US" smtClean="0">
                <a:latin typeface="Times New Roman" pitchFamily="18" charset="0"/>
                <a:cs typeface="Times New Roman" pitchFamily="18" charset="0"/>
              </a:rPr>
              <a:t>Chuẩn của công nghệ:  IEEE 802.16</a:t>
            </a:r>
          </a:p>
          <a:p>
            <a:pPr marL="347663" lvl="1"/>
            <a:r>
              <a:rPr lang="en-US" sz="2800" smtClean="0">
                <a:solidFill>
                  <a:srgbClr val="C00000"/>
                </a:solidFill>
                <a:latin typeface="Times New Roman" pitchFamily="18" charset="0"/>
                <a:cs typeface="Times New Roman" pitchFamily="18" charset="0"/>
              </a:rPr>
              <a:t>WWAN </a:t>
            </a:r>
            <a:r>
              <a:rPr lang="en-US" smtClean="0">
                <a:solidFill>
                  <a:srgbClr val="C00000"/>
                </a:solidFill>
                <a:latin typeface="Times New Roman" pitchFamily="18" charset="0"/>
                <a:cs typeface="Times New Roman" pitchFamily="18" charset="0"/>
              </a:rPr>
              <a:t>(Wireless Wide Area Network)</a:t>
            </a:r>
            <a:r>
              <a:rPr lang="en-US" smtClean="0">
                <a:latin typeface="Times New Roman" pitchFamily="18" charset="0"/>
                <a:cs typeface="Times New Roman" pitchFamily="18" charset="0"/>
              </a:rPr>
              <a:t>: </a:t>
            </a:r>
          </a:p>
          <a:p>
            <a:pPr marL="642938" lvl="2" algn="just"/>
            <a:r>
              <a:rPr lang="en-US" sz="2800" smtClean="0">
                <a:solidFill>
                  <a:srgbClr val="0000FF"/>
                </a:solidFill>
                <a:latin typeface="Times New Roman" pitchFamily="18" charset="0"/>
                <a:cs typeface="Times New Roman" pitchFamily="18" charset="0"/>
              </a:rPr>
              <a:t>Mạng không dây diện rộng</a:t>
            </a:r>
            <a:r>
              <a:rPr lang="en-US" sz="2800" smtClean="0">
                <a:latin typeface="Times New Roman" pitchFamily="18" charset="0"/>
                <a:cs typeface="Times New Roman" pitchFamily="18" charset="0"/>
              </a:rPr>
              <a:t>: Công nghệ UMTS/GSM/CDMA2000.</a:t>
            </a:r>
          </a:p>
          <a:p>
            <a:pPr marL="642938" lvl="2" eaLnBrk="1" hangingPunct="1"/>
            <a:r>
              <a:rPr lang="en-US" sz="2800" smtClean="0">
                <a:latin typeface="Times New Roman" pitchFamily="18" charset="0"/>
                <a:cs typeface="Times New Roman" pitchFamily="18" charset="0"/>
              </a:rPr>
              <a:t>Phạm vi phủ sóng là một khu vực rộng, một quốc gia, thậm chí toàn cầu.</a:t>
            </a:r>
          </a:p>
          <a:p>
            <a:pPr marL="642938" lvl="2" eaLnBrk="1" hangingPunct="1"/>
            <a:r>
              <a:rPr lang="en-US" sz="2800" smtClean="0">
                <a:latin typeface="Times New Roman" pitchFamily="18" charset="0"/>
                <a:cs typeface="Times New Roman" pitchFamily="18" charset="0"/>
              </a:rPr>
              <a:t>Mạng 2,5G. 3G</a:t>
            </a:r>
          </a:p>
          <a:p>
            <a:pPr marL="347663" lvl="1"/>
            <a:r>
              <a:rPr lang="en-US" sz="2800" smtClean="0">
                <a:solidFill>
                  <a:srgbClr val="C00000"/>
                </a:solidFill>
                <a:latin typeface="Times New Roman" pitchFamily="18" charset="0"/>
                <a:cs typeface="Times New Roman" pitchFamily="18" charset="0"/>
              </a:rPr>
              <a:t>WRAN (</a:t>
            </a:r>
            <a:r>
              <a:rPr lang="en-US" smtClean="0">
                <a:solidFill>
                  <a:srgbClr val="C00000"/>
                </a:solidFill>
                <a:latin typeface="Times New Roman" pitchFamily="18" charset="0"/>
                <a:cs typeface="Times New Roman" pitchFamily="18" charset="0"/>
              </a:rPr>
              <a:t>Wireless Regional Area Network</a:t>
            </a:r>
            <a:r>
              <a:rPr lang="en-US" sz="2800" smtClean="0">
                <a:solidFill>
                  <a:srgbClr val="C00000"/>
                </a:solidFill>
                <a:latin typeface="Times New Roman" pitchFamily="18" charset="0"/>
                <a:cs typeface="Times New Roman" pitchFamily="18" charset="0"/>
              </a:rPr>
              <a:t>): </a:t>
            </a:r>
          </a:p>
          <a:p>
            <a:pPr lvl="1" indent="-400050">
              <a:buFont typeface="Arial" pitchFamily="34" charset="0"/>
              <a:buChar char="•"/>
            </a:pPr>
            <a:r>
              <a:rPr lang="en-US" smtClean="0">
                <a:latin typeface="Times New Roman" pitchFamily="18" charset="0"/>
                <a:cs typeface="Times New Roman" pitchFamily="18" charset="0"/>
              </a:rPr>
              <a:t>Mạng vô tuyến khu vực: </a:t>
            </a:r>
            <a:r>
              <a:rPr lang="en-US" sz="2800" smtClean="0">
                <a:latin typeface="Times New Roman" pitchFamily="18" charset="0"/>
                <a:cs typeface="Times New Roman" pitchFamily="18" charset="0"/>
              </a:rPr>
              <a:t>Công nghệ IEEE 802.22</a:t>
            </a:r>
          </a:p>
          <a:p>
            <a:pPr marL="742950" lvl="1" indent="-400050" eaLnBrk="1" hangingPunct="1">
              <a:buFont typeface="Arial" panose="020B0604020202020204" pitchFamily="34" charset="0"/>
              <a:buChar char="•"/>
            </a:pPr>
            <a:r>
              <a:rPr lang="en-US" sz="2800" smtClean="0">
                <a:latin typeface="Times New Roman" pitchFamily="18" charset="0"/>
                <a:cs typeface="Times New Roman" pitchFamily="18" charset="0"/>
              </a:rPr>
              <a:t>Phạm vi phủ sóng 40-100 Km.</a:t>
            </a:r>
          </a:p>
          <a:p>
            <a:pPr marL="742950" lvl="1" indent="-400050" eaLnBrk="1" hangingPunct="1">
              <a:buFont typeface="Arial" panose="020B0604020202020204" pitchFamily="34" charset="0"/>
              <a:buChar char="•"/>
            </a:pPr>
            <a:r>
              <a:rPr lang="en-US" sz="2800" smtClean="0">
                <a:latin typeface="Times New Roman" pitchFamily="18" charset="0"/>
                <a:cs typeface="Times New Roman" pitchFamily="18" charset="0"/>
              </a:rPr>
              <a:t>Tốc độ 22 Mbps</a:t>
            </a:r>
          </a:p>
          <a:p>
            <a:pPr marL="742950" lvl="1" indent="-400050" eaLnBrk="1" hangingPunct="1">
              <a:buFont typeface="Arial" panose="020B0604020202020204" pitchFamily="34" charset="0"/>
              <a:buChar char="•"/>
            </a:pPr>
            <a:r>
              <a:rPr lang="en-US" sz="2800" smtClean="0">
                <a:latin typeface="Times New Roman" pitchFamily="18" charset="0"/>
                <a:cs typeface="Times New Roman" pitchFamily="18" charset="0"/>
              </a:rPr>
              <a:t>Sử dụng các khoảng trắng trong phổ tần số TV, băng tần UHF, VHF 6/7/8Mhz</a:t>
            </a:r>
          </a:p>
          <a:p>
            <a:pPr marL="742950" lvl="1" indent="-400050" eaLnBrk="1" hangingPunct="1">
              <a:buFont typeface="Arial" panose="020B0604020202020204" pitchFamily="34" charset="0"/>
              <a:buChar char="•"/>
            </a:pPr>
            <a:r>
              <a:rPr lang="en-US" sz="2800" smtClean="0">
                <a:latin typeface="Times New Roman" pitchFamily="18" charset="0"/>
                <a:cs typeface="Times New Roman" pitchFamily="18" charset="0"/>
              </a:rPr>
              <a:t>Mục đích truyền thông tới các vùng xa xôi hẻo lánh.</a:t>
            </a:r>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9</a:t>
            </a:fld>
            <a:endParaRPr lang="ru-RU"/>
          </a:p>
        </p:txBody>
      </p:sp>
    </p:spTree>
    <p:extLst>
      <p:ext uri="{BB962C8B-B14F-4D97-AF65-F5344CB8AC3E}">
        <p14:creationId xmlns:p14="http://schemas.microsoft.com/office/powerpoint/2010/main" val="549631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19</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(WPA3</a:t>
            </a:r>
            <a:r>
              <a:rPr lang="en-US" sz="1200" b="1" i="0" kern="1200" baseline="0" smtClean="0">
                <a:solidFill>
                  <a:schemeClr val="tx1"/>
                </a:solidFill>
                <a:effectLst/>
                <a:latin typeface="+mn-lt"/>
                <a:ea typeface="+mn-ea"/>
                <a:cs typeface="+mn-cs"/>
              </a:rPr>
              <a:t> chưa được sử dụng rộng rãi hiện nay)</a:t>
            </a:r>
            <a:endParaRPr lang="en-US" sz="1200" b="1" i="0" kern="1200" smtClean="0">
              <a:solidFill>
                <a:schemeClr val="tx1"/>
              </a:solidFill>
              <a:effectLst/>
              <a:latin typeface="+mn-lt"/>
              <a:ea typeface="+mn-ea"/>
              <a:cs typeface="+mn-cs"/>
            </a:endParaRPr>
          </a:p>
          <a:p>
            <a:r>
              <a:rPr lang="en-US" sz="1200" b="1" i="0" kern="1200" smtClean="0">
                <a:solidFill>
                  <a:schemeClr val="tx1"/>
                </a:solidFill>
                <a:effectLst/>
                <a:latin typeface="+mn-lt"/>
                <a:ea typeface="+mn-ea"/>
                <a:cs typeface="+mn-cs"/>
              </a:rPr>
              <a:t>Điểm nổi bật của chuẩn bảo mật WPA3 </a:t>
            </a:r>
            <a:endParaRPr lang="en-US"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Ưu điểm của WPA3 đơn giản để nói thì nó sẽ tăng cường độ bảo mật hơn so với WPA2.</a:t>
            </a:r>
          </a:p>
          <a:p>
            <a:r>
              <a:rPr lang="vi-VN" sz="1200" b="0" i="0" kern="1200" smtClean="0">
                <a:solidFill>
                  <a:schemeClr val="tx1"/>
                </a:solidFill>
                <a:effectLst/>
                <a:latin typeface="+mn-lt"/>
                <a:ea typeface="+mn-ea"/>
                <a:cs typeface="+mn-cs"/>
              </a:rPr>
              <a:t>Theo mô tả của tổ chức Wi-Fi Alliance, WPA3 sẽ gồm các cải tiến sau:</a:t>
            </a:r>
          </a:p>
          <a:p>
            <a:pPr lvl="1"/>
            <a:r>
              <a:rPr lang="vi-VN" sz="1200" b="0" i="0" kern="1200" smtClean="0">
                <a:solidFill>
                  <a:schemeClr val="tx1"/>
                </a:solidFill>
                <a:effectLst/>
                <a:latin typeface="+mn-lt"/>
                <a:ea typeface="+mn-ea"/>
                <a:cs typeface="+mn-cs"/>
              </a:rPr>
              <a:t>Chuyển đổi cơ chế xác thực bắt tay 4 bước và PSK (Pre-Shared Key) của WPA2 qua một phương pháp mới an toàn hơn là SAE (Simultaneous Authentication of Equals). Giúp hạn chế việc bị tấn công Brute Force (dò đoán mật khẩu) và giới hạn việc bị giải mã dữ liệu hàng loạt.</a:t>
            </a:r>
          </a:p>
          <a:p>
            <a:pPr lvl="1"/>
            <a:r>
              <a:rPr lang="vi-VN" sz="1200" b="0" i="0" kern="1200" smtClean="0">
                <a:solidFill>
                  <a:schemeClr val="tx1"/>
                </a:solidFill>
                <a:effectLst/>
                <a:latin typeface="+mn-lt"/>
                <a:ea typeface="+mn-ea"/>
                <a:cs typeface="+mn-cs"/>
              </a:rPr>
              <a:t>Mã hoá dữ liệu truyền của người dùng trong các hệ thống mạng WiFi không có dùng mật khẩu đăng nhập.</a:t>
            </a:r>
          </a:p>
          <a:p>
            <a:pPr lvl="1"/>
            <a:r>
              <a:rPr lang="vi-VN" sz="1200" b="0" i="0" kern="1200" smtClean="0">
                <a:solidFill>
                  <a:schemeClr val="tx1"/>
                </a:solidFill>
                <a:effectLst/>
                <a:latin typeface="+mn-lt"/>
                <a:ea typeface="+mn-ea"/>
                <a:cs typeface="+mn-cs"/>
              </a:rPr>
              <a:t>Đơn giản hoá việc kết nối WiFi của các thiết bị không có màn hình (các thiết bị IoT, loa thông minh, đèn thông minh, ...)</a:t>
            </a:r>
          </a:p>
          <a:p>
            <a:pPr lvl="1"/>
            <a:r>
              <a:rPr lang="vi-VN" sz="1200" b="0" i="0" kern="1200" smtClean="0">
                <a:solidFill>
                  <a:schemeClr val="tx1"/>
                </a:solidFill>
                <a:effectLst/>
                <a:latin typeface="+mn-lt"/>
                <a:ea typeface="+mn-ea"/>
                <a:cs typeface="+mn-cs"/>
              </a:rPr>
              <a:t>Mở rộng khả năng mã hoá từ 128 bit lên 192 bit cho các mạng WiFi doanh nghiệp (WPA3-Enterprise)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1" i="0" kern="1200" smtClean="0">
                <a:solidFill>
                  <a:schemeClr val="tx1"/>
                </a:solidFill>
                <a:effectLst/>
                <a:latin typeface="+mn-lt"/>
                <a:ea typeface="+mn-ea"/>
                <a:cs typeface="+mn-cs"/>
              </a:rPr>
              <a:t>Tấn công KRACK</a:t>
            </a:r>
            <a:r>
              <a:rPr lang="en-US" sz="1200" b="1" i="0" kern="1200" smtClean="0">
                <a:solidFill>
                  <a:schemeClr val="tx1"/>
                </a:solidFill>
                <a:effectLst/>
                <a:latin typeface="+mn-lt"/>
                <a:ea typeface="+mn-ea"/>
                <a:cs typeface="+mn-cs"/>
              </a:rPr>
              <a:t> – Key reinstallation</a:t>
            </a:r>
            <a:r>
              <a:rPr lang="en-US" sz="1200" b="1" i="0" kern="1200" baseline="0" smtClean="0">
                <a:solidFill>
                  <a:schemeClr val="tx1"/>
                </a:solidFill>
                <a:effectLst/>
                <a:latin typeface="+mn-lt"/>
                <a:ea typeface="+mn-ea"/>
                <a:cs typeface="+mn-cs"/>
              </a:rPr>
              <a:t> attack</a:t>
            </a:r>
            <a:r>
              <a:rPr lang="vi-VN" sz="1200" b="1" i="0" kern="1200" smtClean="0">
                <a:solidFill>
                  <a:schemeClr val="tx1"/>
                </a:solidFill>
                <a:effectLst/>
                <a:latin typeface="+mn-lt"/>
                <a:ea typeface="+mn-ea"/>
                <a:cs typeface="+mn-cs"/>
              </a:rPr>
              <a:t>:</a:t>
            </a:r>
            <a:r>
              <a:rPr lang="vi-VN" sz="1200" b="0" i="0" kern="1200" smtClean="0">
                <a:solidFill>
                  <a:schemeClr val="tx1"/>
                </a:solidFill>
                <a:effectLst/>
                <a:latin typeface="+mn-lt"/>
                <a:ea typeface="+mn-ea"/>
                <a:cs typeface="+mn-cs"/>
              </a:rPr>
              <a:t>Đây là lỗi nghiêm trọng gần đây được ghi nhận của chuẩn bảo mật WPA2. Giải thích đơn giản thì nó cho phép kẻ tấn công bắt được dữ liệu của người dùng WiFi mà không cần phải biết mật khẩu đăng nhập WiFi (và kiểu tấn công này cũng không cho phép kẻ tấn công lấy được mật khẩu đăng nhập). Và nó lợi dụng điểm yếu trong cơ chế bắt tay 4 bước của WPA2.</a:t>
            </a:r>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22</a:t>
            </a:fld>
            <a:endParaRPr lang="ru-RU"/>
          </a:p>
        </p:txBody>
      </p:sp>
    </p:spTree>
    <p:extLst>
      <p:ext uri="{BB962C8B-B14F-4D97-AF65-F5344CB8AC3E}">
        <p14:creationId xmlns:p14="http://schemas.microsoft.com/office/powerpoint/2010/main" val="1155843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WEP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WEP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hacker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Hacker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do AP </a:t>
            </a:r>
            <a:r>
              <a:rPr lang="en-US" sz="1200" kern="1200" dirty="0" err="1" smtClean="0">
                <a:solidFill>
                  <a:schemeClr val="tx1"/>
                </a:solidFill>
                <a:effectLst/>
                <a:latin typeface="+mn-lt"/>
                <a:ea typeface="+mn-ea"/>
                <a:cs typeface="+mn-cs"/>
              </a:rPr>
              <a:t>gửi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do Client </a:t>
            </a:r>
            <a:r>
              <a:rPr lang="en-US" sz="1200" kern="1200" dirty="0" err="1" smtClean="0">
                <a:solidFill>
                  <a:schemeClr val="tx1"/>
                </a:solidFill>
                <a:effectLst/>
                <a:latin typeface="+mn-lt"/>
                <a:ea typeface="+mn-ea"/>
                <a:cs typeface="+mn-cs"/>
              </a:rPr>
              <a:t>gửi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WEP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dụng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mã</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dòng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RC4</a:t>
            </a:r>
            <a:r>
              <a:rPr lang="en-US" sz="1200" kern="1200" baseline="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a:t>
            </a:r>
          </a:p>
          <a:p>
            <a:r>
              <a:rPr lang="en-US" dirty="0" err="1" smtClean="0"/>
              <a:t>Tuy</a:t>
            </a:r>
            <a:r>
              <a:rPr lang="en-US" dirty="0" smtClean="0"/>
              <a:t> </a:t>
            </a:r>
            <a:r>
              <a:rPr lang="en-US" dirty="0" err="1" smtClean="0"/>
              <a:t>nhiên</a:t>
            </a:r>
            <a:r>
              <a:rPr lang="en-US" baseline="0" dirty="0" smtClean="0"/>
              <a:t> </a:t>
            </a:r>
            <a:r>
              <a:rPr lang="en-US" baseline="0" dirty="0" err="1" smtClean="0"/>
              <a:t>khóa</a:t>
            </a:r>
            <a:r>
              <a:rPr lang="en-US" baseline="0" dirty="0" smtClean="0"/>
              <a:t> </a:t>
            </a:r>
            <a:r>
              <a:rPr lang="en-US" baseline="0" dirty="0" err="1" smtClean="0"/>
              <a:t>thu</a:t>
            </a:r>
            <a:r>
              <a:rPr lang="en-US" baseline="0" dirty="0" smtClean="0"/>
              <a:t> </a:t>
            </a:r>
            <a:r>
              <a:rPr lang="en-US" baseline="0" dirty="0" err="1" smtClean="0"/>
              <a:t>được</a:t>
            </a:r>
            <a:r>
              <a:rPr lang="en-US" baseline="0" dirty="0" smtClean="0"/>
              <a:t> </a:t>
            </a:r>
            <a:r>
              <a:rPr lang="en-US" baseline="0" dirty="0" err="1" smtClean="0"/>
              <a:t>chỉ</a:t>
            </a:r>
            <a:r>
              <a:rPr lang="en-US" baseline="0" dirty="0" smtClean="0"/>
              <a:t> </a:t>
            </a:r>
            <a:r>
              <a:rPr lang="en-US" baseline="0" dirty="0" err="1" smtClean="0"/>
              <a:t>là</a:t>
            </a:r>
            <a:r>
              <a:rPr lang="en-US" baseline="0" dirty="0" smtClean="0"/>
              <a:t> stream key, </a:t>
            </a:r>
            <a:r>
              <a:rPr lang="en-US" baseline="0" dirty="0" err="1" smtClean="0"/>
              <a:t>chưa</a:t>
            </a:r>
            <a:r>
              <a:rPr lang="en-US" baseline="0" dirty="0" smtClean="0"/>
              <a:t> </a:t>
            </a:r>
            <a:r>
              <a:rPr lang="en-US" baseline="0" dirty="0" err="1" smtClean="0"/>
              <a:t>phải</a:t>
            </a:r>
            <a:r>
              <a:rPr lang="en-US" baseline="0" dirty="0" smtClean="0"/>
              <a:t> </a:t>
            </a:r>
            <a:r>
              <a:rPr lang="en-US" baseline="0" dirty="0" err="1" smtClean="0"/>
              <a:t>khóa</a:t>
            </a:r>
            <a:r>
              <a:rPr lang="en-US" baseline="0" dirty="0" smtClean="0"/>
              <a:t> </a:t>
            </a:r>
            <a:r>
              <a:rPr lang="en-US" baseline="0" dirty="0" err="1" smtClean="0"/>
              <a:t>bí</a:t>
            </a:r>
            <a:r>
              <a:rPr lang="en-US" baseline="0" dirty="0" smtClean="0"/>
              <a:t> </a:t>
            </a:r>
            <a:r>
              <a:rPr lang="en-US" baseline="0" dirty="0" err="1" smtClean="0"/>
              <a:t>mật</a:t>
            </a:r>
            <a:r>
              <a:rPr lang="en-US" baseline="0" dirty="0" smtClean="0"/>
              <a:t> chia </a:t>
            </a:r>
            <a:r>
              <a:rPr lang="en-US" baseline="0" dirty="0" err="1" smtClean="0"/>
              <a:t>sẻ</a:t>
            </a:r>
            <a:r>
              <a:rPr lang="en-US" baseline="0" dirty="0" smtClean="0"/>
              <a:t> </a:t>
            </a:r>
            <a:r>
              <a:rPr lang="en-US" baseline="0" dirty="0" err="1" smtClean="0"/>
              <a:t>trước</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30</a:t>
            </a:fld>
            <a:endParaRPr lang="ru-RU"/>
          </a:p>
        </p:txBody>
      </p:sp>
    </p:spTree>
    <p:extLst>
      <p:ext uri="{BB962C8B-B14F-4D97-AF65-F5344CB8AC3E}">
        <p14:creationId xmlns:p14="http://schemas.microsoft.com/office/powerpoint/2010/main" val="1399334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Khóa</a:t>
            </a:r>
            <a:r>
              <a:rPr lang="en-US" baseline="0" smtClean="0"/>
              <a:t> WEP là khóa pre-shared</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31</a:t>
            </a:fld>
            <a:endParaRPr lang="ru-RU"/>
          </a:p>
        </p:txBody>
      </p:sp>
    </p:spTree>
    <p:extLst>
      <p:ext uri="{BB962C8B-B14F-4D97-AF65-F5344CB8AC3E}">
        <p14:creationId xmlns:p14="http://schemas.microsoft.com/office/powerpoint/2010/main" val="3568251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dirty="0" smtClean="0"/>
              <a:t>http://www.caridad.com/wp-content/uploads/2015/11/thankyou.jpg</a:t>
            </a:r>
            <a:endParaRPr lang="vi-VN" sz="800" dirty="0"/>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dirty="0" smtClean="0"/>
              <a:t>http://www.emoticonswallpapers.com/images/thank-you/thank-you-glitter-pictures-010.jpg</a:t>
            </a:r>
            <a:endParaRPr lang="vi-VN" sz="800" dirty="0"/>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dirty="0" smtClean="0"/>
              <a:t>http://www.corydoiron.com/wp-content/uploads/2012/11/Thank-You-Kids-.jpg</a:t>
            </a:r>
            <a:endParaRPr lang="vi-VN" sz="800" dirty="0"/>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dirty="0" smtClean="0"/>
              <a:t>http://www.marketingyourpurpose.com/wp-content/uploads/2014/04/Thank-You.jpg</a:t>
            </a:r>
            <a:endParaRPr lang="vi-VN" sz="800" dirty="0"/>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dirty="0" smtClean="0"/>
              <a:t>http://f.tqn.com/y/jobsearch/1/W/J/7/1/185275200.jpg</a:t>
            </a:r>
            <a:endParaRPr lang="vi-VN" sz="800" dirty="0"/>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smtClean="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smtClean="0"/>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êu đề 2 dòng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1447800"/>
            <a:ext cx="9144000" cy="5410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8022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ỉ có Tiêu đề 2 dòng">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4053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urce Code">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0" y="685800"/>
            <a:ext cx="9144000" cy="6172200"/>
          </a:xfrm>
        </p:spPr>
        <p:txBody>
          <a:bodyPr>
            <a:normAutofit/>
          </a:bodyPr>
          <a:lstStyle>
            <a:lvl1pPr marL="0" indent="0" defTabSz="914400">
              <a:lnSpc>
                <a:spcPct val="100000"/>
              </a:lnSpc>
              <a:spcBef>
                <a:spcPts val="0"/>
              </a:spcBef>
              <a:spcAft>
                <a:spcPts val="0"/>
              </a:spcAft>
              <a:buNone/>
              <a:tabLst>
                <a:tab pos="463550" algn="l"/>
                <a:tab pos="914400" algn="l"/>
                <a:tab pos="1377950" algn="l"/>
                <a:tab pos="1828800" algn="l"/>
                <a:tab pos="2292350" algn="l"/>
                <a:tab pos="2743200" algn="l"/>
                <a:tab pos="3206750" algn="l"/>
                <a:tab pos="3657600" algn="l"/>
                <a:tab pos="4121150" algn="l"/>
                <a:tab pos="4572000" algn="l"/>
                <a:tab pos="5035550" algn="l"/>
                <a:tab pos="5486400" algn="l"/>
                <a:tab pos="5949950" algn="l"/>
                <a:tab pos="6400800" algn="l"/>
              </a:tabLst>
              <a:defRPr sz="3200">
                <a:latin typeface="Arial Narrow" panose="020B0606020202030204"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dirty="0" smtClean="0"/>
              <a:t>Click to edit Master text styles</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0872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7" r:id="rId3"/>
    <p:sldLayoutId id="2147483668" r:id="rId4"/>
    <p:sldLayoutId id="2147483666" r:id="rId5"/>
    <p:sldLayoutId id="2147483654" r:id="rId6"/>
    <p:sldLayoutId id="2147483655" r:id="rId7"/>
    <p:sldLayoutId id="2147483656" r:id="rId8"/>
    <p:sldLayoutId id="2147483657" r:id="rId9"/>
    <p:sldLayoutId id="2147483658" r:id="rId10"/>
    <p:sldLayoutId id="2147483661" r:id="rId11"/>
    <p:sldLayoutId id="2147483662" r:id="rId12"/>
    <p:sldLayoutId id="2147483663" r:id="rId13"/>
    <p:sldLayoutId id="2147483664" r:id="rId14"/>
    <p:sldLayoutId id="2147483665" r:id="rId15"/>
    <p:sldLayoutId id="2147483650" r:id="rId16"/>
    <p:sldLayoutId id="2147483659" r:id="rId17"/>
    <p:sldLayoutId id="2147483653" r:id="rId18"/>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quantrimang.com/wifi-alliance-dua-ra-chuan-wifi-moi-wpa3-bo-sung-tinh-nang-bao-mat-145385"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9.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0.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a:t>GIAO THỨC AN TOÀN MẠNG</a:t>
            </a:r>
            <a:endParaRPr lang="vi-VN" dirty="0"/>
          </a:p>
        </p:txBody>
      </p:sp>
      <p:sp>
        <p:nvSpPr>
          <p:cNvPr id="3" name="Subtitle 2"/>
          <p:cNvSpPr>
            <a:spLocks noGrp="1"/>
          </p:cNvSpPr>
          <p:nvPr>
            <p:ph type="subTitle" idx="1"/>
          </p:nvPr>
        </p:nvSpPr>
        <p:spPr/>
        <p:txBody>
          <a:bodyPr>
            <a:normAutofit/>
          </a:bodyPr>
          <a:lstStyle/>
          <a:p>
            <a:pPr>
              <a:tabLst>
                <a:tab pos="1881188" algn="l"/>
              </a:tabLst>
            </a:pPr>
            <a:r>
              <a:rPr lang="vi-VN" dirty="0" smtClean="0"/>
              <a:t>Bài </a:t>
            </a:r>
            <a:r>
              <a:rPr lang="en-US" dirty="0" smtClean="0"/>
              <a:t>5</a:t>
            </a:r>
            <a:r>
              <a:rPr lang="vi-VN" dirty="0" smtClean="0"/>
              <a:t>. </a:t>
            </a:r>
            <a:r>
              <a:rPr lang="en-US" dirty="0" smtClean="0"/>
              <a:t>An </a:t>
            </a:r>
            <a:r>
              <a:rPr lang="en-US" dirty="0" err="1" smtClean="0"/>
              <a:t>toàn</a:t>
            </a:r>
            <a:r>
              <a:rPr lang="en-US" dirty="0" smtClean="0"/>
              <a:t> </a:t>
            </a:r>
            <a:r>
              <a:rPr lang="en-US" dirty="0" err="1" smtClean="0"/>
              <a:t>trong</a:t>
            </a:r>
            <a:r>
              <a:rPr lang="en-US" dirty="0" smtClean="0"/>
              <a:t> </a:t>
            </a:r>
            <a:r>
              <a:rPr lang="en-US" dirty="0" err="1" smtClean="0"/>
              <a:t>WLAN</a:t>
            </a:r>
            <a:endParaRPr lang="en-US" dirty="0" smtClean="0"/>
          </a:p>
          <a:p>
            <a:pPr>
              <a:tabLst>
                <a:tab pos="1881188" algn="l"/>
              </a:tabLst>
            </a:pPr>
            <a:endParaRPr lang="vi-VN" dirty="0" smtClean="0"/>
          </a:p>
        </p:txBody>
      </p:sp>
      <p:sp>
        <p:nvSpPr>
          <p:cNvPr id="4" name="TextBox 3"/>
          <p:cNvSpPr txBox="1"/>
          <p:nvPr/>
        </p:nvSpPr>
        <p:spPr>
          <a:xfrm>
            <a:off x="-228600" y="76200"/>
            <a:ext cx="5257800" cy="1200329"/>
          </a:xfrm>
          <a:prstGeom prst="rect">
            <a:avLst/>
          </a:prstGeom>
          <a:noFill/>
        </p:spPr>
        <p:txBody>
          <a:bodyPr wrap="square" rtlCol="0">
            <a:spAutoFit/>
          </a:bodyPr>
          <a:lstStyle/>
          <a:p>
            <a:pPr algn="ctr"/>
            <a:r>
              <a:rPr lang="en-US" sz="2400" b="1" dirty="0" err="1" smtClean="0">
                <a:latin typeface="Arial" pitchFamily="34" charset="0"/>
                <a:cs typeface="Arial" pitchFamily="34" charset="0"/>
              </a:rPr>
              <a:t>HỌC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VIỆN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KỸ</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THUẬT</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MẬT</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MÃ</a:t>
            </a:r>
            <a:endParaRPr lang="en-US" sz="2400" b="1" dirty="0" smtClean="0">
              <a:latin typeface="Arial" pitchFamily="34" charset="0"/>
              <a:cs typeface="Arial" pitchFamily="34" charset="0"/>
            </a:endParaRPr>
          </a:p>
          <a:p>
            <a:pPr algn="ctr"/>
            <a:r>
              <a:rPr lang="en-US" sz="2400" b="1" dirty="0" err="1" smtClean="0">
                <a:latin typeface="Arial" pitchFamily="34" charset="0"/>
                <a:cs typeface="Arial" pitchFamily="34" charset="0"/>
              </a:rPr>
              <a:t>KHOA</a:t>
            </a:r>
            <a:r>
              <a:rPr lang="en-US" sz="2400" b="1" dirty="0" smtClean="0">
                <a:latin typeface="Arial" pitchFamily="34" charset="0"/>
                <a:cs typeface="Arial" pitchFamily="34" charset="0"/>
              </a:rPr>
              <a:t> AN </a:t>
            </a:r>
            <a:r>
              <a:rPr lang="en-US" sz="2400" b="1" dirty="0" err="1" smtClean="0">
                <a:latin typeface="Arial" pitchFamily="34" charset="0"/>
                <a:cs typeface="Arial" pitchFamily="34" charset="0"/>
              </a:rPr>
              <a:t>TOÀN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THÔNG</a:t>
            </a:r>
            <a:r>
              <a:rPr lang="en-US" sz="2400" b="1" dirty="0" smtClean="0">
                <a:latin typeface="Arial" pitchFamily="34" charset="0"/>
                <a:cs typeface="Arial" pitchFamily="34" charset="0"/>
              </a:rPr>
              <a:t> TIN</a:t>
            </a:r>
          </a:p>
          <a:p>
            <a:pPr algn="ctr"/>
            <a:r>
              <a:rPr lang="en-US" sz="2400" b="1" dirty="0" smtClean="0">
                <a:latin typeface="Arial" pitchFamily="34" charset="0"/>
                <a:cs typeface="Arial" pitchFamily="34" charset="0"/>
              </a:rPr>
              <a:t>********</a:t>
            </a:r>
            <a:endParaRPr lang="en-US" sz="2400" b="1" dirty="0">
              <a:latin typeface="Arial" pitchFamily="34" charset="0"/>
              <a:cs typeface="Arial" pitchFamily="34" charset="0"/>
            </a:endParaRPr>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sz="3000" dirty="0" err="1" smtClean="0">
                <a:solidFill>
                  <a:srgbClr val="0000FF"/>
                </a:solidFill>
                <a:latin typeface="Arial" pitchFamily="34" charset="0"/>
                <a:cs typeface="Arial" pitchFamily="34" charset="0"/>
              </a:rPr>
              <a:t>Các</a:t>
            </a:r>
            <a:r>
              <a:rPr lang="en-US" sz="3000" dirty="0" smtClean="0">
                <a:solidFill>
                  <a:srgbClr val="0000FF"/>
                </a:solidFill>
                <a:latin typeface="Arial" pitchFamily="34" charset="0"/>
                <a:cs typeface="Arial" pitchFamily="34" charset="0"/>
              </a:rPr>
              <a:t> </a:t>
            </a:r>
            <a:r>
              <a:rPr lang="en-US" sz="3000" dirty="0" err="1">
                <a:solidFill>
                  <a:srgbClr val="0000FF"/>
                </a:solidFill>
                <a:latin typeface="Arial" pitchFamily="34" charset="0"/>
                <a:cs typeface="Arial" pitchFamily="34" charset="0"/>
              </a:rPr>
              <a:t>mô</a:t>
            </a:r>
            <a:r>
              <a:rPr lang="en-US" sz="3000" dirty="0">
                <a:solidFill>
                  <a:srgbClr val="0000FF"/>
                </a:solidFill>
                <a:latin typeface="Arial" pitchFamily="34" charset="0"/>
                <a:cs typeface="Arial" pitchFamily="34" charset="0"/>
              </a:rPr>
              <a:t> </a:t>
            </a:r>
            <a:r>
              <a:rPr lang="en-US" sz="3000" dirty="0" err="1">
                <a:solidFill>
                  <a:srgbClr val="0000FF"/>
                </a:solidFill>
                <a:latin typeface="Arial" pitchFamily="34" charset="0"/>
                <a:cs typeface="Arial" pitchFamily="34" charset="0"/>
              </a:rPr>
              <a:t>hình</a:t>
            </a:r>
            <a:r>
              <a:rPr lang="en-US" sz="3000" dirty="0">
                <a:solidFill>
                  <a:srgbClr val="0000FF"/>
                </a:solidFill>
                <a:latin typeface="Arial" pitchFamily="34" charset="0"/>
                <a:cs typeface="Arial" pitchFamily="34" charset="0"/>
              </a:rPr>
              <a:t> </a:t>
            </a:r>
            <a:r>
              <a:rPr lang="en-US" sz="3000" dirty="0" err="1">
                <a:solidFill>
                  <a:srgbClr val="0000FF"/>
                </a:solidFill>
                <a:latin typeface="Arial" pitchFamily="34" charset="0"/>
                <a:cs typeface="Arial" pitchFamily="34" charset="0"/>
              </a:rPr>
              <a:t>mạng</a:t>
            </a:r>
            <a:r>
              <a:rPr lang="en-US" sz="3000" dirty="0">
                <a:solidFill>
                  <a:srgbClr val="0000FF"/>
                </a:solidFill>
                <a:latin typeface="Arial" pitchFamily="34" charset="0"/>
                <a:cs typeface="Arial" pitchFamily="34" charset="0"/>
              </a:rPr>
              <a:t> </a:t>
            </a:r>
            <a:r>
              <a:rPr lang="en-US" sz="3000" dirty="0" err="1">
                <a:solidFill>
                  <a:srgbClr val="0000FF"/>
                </a:solidFill>
                <a:latin typeface="Arial" pitchFamily="34" charset="0"/>
                <a:cs typeface="Arial" pitchFamily="34" charset="0"/>
              </a:rPr>
              <a:t>WLAN</a:t>
            </a:r>
            <a:r>
              <a:rPr lang="en-US" sz="3000" dirty="0">
                <a:solidFill>
                  <a:srgbClr val="0000FF"/>
                </a:solidFill>
                <a:latin typeface="Arial" pitchFamily="34" charset="0"/>
                <a:cs typeface="Arial" pitchFamily="34" charset="0"/>
              </a:rPr>
              <a:t>: </a:t>
            </a:r>
            <a:r>
              <a:rPr lang="en-US" sz="3000" dirty="0" err="1" smtClean="0">
                <a:latin typeface="Arial" pitchFamily="34" charset="0"/>
                <a:cs typeface="Arial" pitchFamily="34" charset="0"/>
              </a:rPr>
              <a:t>Mạng</a:t>
            </a:r>
            <a:r>
              <a:rPr lang="en-US" sz="3000" dirty="0" smtClean="0">
                <a:latin typeface="Arial" pitchFamily="34" charset="0"/>
                <a:cs typeface="Arial" pitchFamily="34" charset="0"/>
              </a:rPr>
              <a:t> </a:t>
            </a:r>
            <a:r>
              <a:rPr lang="en-US" sz="3000" dirty="0">
                <a:latin typeface="Arial" pitchFamily="34" charset="0"/>
                <a:cs typeface="Arial" pitchFamily="34" charset="0"/>
              </a:rPr>
              <a:t>802.11 </a:t>
            </a:r>
            <a:r>
              <a:rPr lang="en-US" sz="3000" dirty="0" err="1">
                <a:latin typeface="Arial" pitchFamily="34" charset="0"/>
                <a:cs typeface="Arial" pitchFamily="34" charset="0"/>
              </a:rPr>
              <a:t>gồm</a:t>
            </a:r>
            <a:r>
              <a:rPr lang="en-US" sz="3000" dirty="0">
                <a:latin typeface="Arial" pitchFamily="34" charset="0"/>
                <a:cs typeface="Arial" pitchFamily="34" charset="0"/>
              </a:rPr>
              <a:t> </a:t>
            </a:r>
            <a:r>
              <a:rPr lang="en-US" sz="3000" dirty="0" err="1" smtClean="0">
                <a:latin typeface="Arial" pitchFamily="34" charset="0"/>
                <a:cs typeface="Arial" pitchFamily="34" charset="0"/>
              </a:rPr>
              <a:t>ba</a:t>
            </a:r>
            <a:r>
              <a:rPr lang="en-US" sz="3000" dirty="0" smtClean="0">
                <a:latin typeface="Arial" pitchFamily="34" charset="0"/>
                <a:cs typeface="Arial" pitchFamily="34" charset="0"/>
              </a:rPr>
              <a:t> </a:t>
            </a:r>
            <a:r>
              <a:rPr lang="en-US" sz="3000" dirty="0" err="1">
                <a:latin typeface="Arial" pitchFamily="34" charset="0"/>
                <a:cs typeface="Arial" pitchFamily="34" charset="0"/>
              </a:rPr>
              <a:t>mô</a:t>
            </a:r>
            <a:r>
              <a:rPr lang="en-US" sz="3000" dirty="0">
                <a:latin typeface="Arial" pitchFamily="34" charset="0"/>
                <a:cs typeface="Arial" pitchFamily="34" charset="0"/>
              </a:rPr>
              <a:t> </a:t>
            </a:r>
            <a:r>
              <a:rPr lang="en-US" sz="3000" dirty="0" err="1">
                <a:latin typeface="Arial" pitchFamily="34" charset="0"/>
                <a:cs typeface="Arial" pitchFamily="34" charset="0"/>
              </a:rPr>
              <a:t>hình</a:t>
            </a:r>
            <a:r>
              <a:rPr lang="en-US" sz="3000" dirty="0">
                <a:latin typeface="Arial" pitchFamily="34" charset="0"/>
                <a:cs typeface="Arial" pitchFamily="34" charset="0"/>
              </a:rPr>
              <a:t> </a:t>
            </a:r>
            <a:r>
              <a:rPr lang="en-US" sz="3000" dirty="0" err="1">
                <a:latin typeface="Arial" pitchFamily="34" charset="0"/>
                <a:cs typeface="Arial" pitchFamily="34" charset="0"/>
              </a:rPr>
              <a:t>mạng</a:t>
            </a:r>
            <a:r>
              <a:rPr lang="en-US" sz="3000" dirty="0">
                <a:latin typeface="Arial" pitchFamily="34" charset="0"/>
                <a:cs typeface="Arial" pitchFamily="34" charset="0"/>
              </a:rPr>
              <a:t>:</a:t>
            </a:r>
          </a:p>
          <a:p>
            <a:pPr lvl="1">
              <a:lnSpc>
                <a:spcPct val="120000"/>
              </a:lnSpc>
            </a:pPr>
            <a:r>
              <a:rPr lang="en-US" sz="3000" dirty="0" err="1">
                <a:latin typeface="Arial" pitchFamily="34" charset="0"/>
                <a:cs typeface="Arial" pitchFamily="34" charset="0"/>
              </a:rPr>
              <a:t>Mô</a:t>
            </a:r>
            <a:r>
              <a:rPr lang="en-US" sz="3000" dirty="0">
                <a:latin typeface="Arial" pitchFamily="34" charset="0"/>
                <a:cs typeface="Arial" pitchFamily="34" charset="0"/>
              </a:rPr>
              <a:t> </a:t>
            </a:r>
            <a:r>
              <a:rPr lang="en-US" sz="3000" dirty="0" err="1">
                <a:latin typeface="Arial" pitchFamily="34" charset="0"/>
                <a:cs typeface="Arial" pitchFamily="34" charset="0"/>
              </a:rPr>
              <a:t>hình</a:t>
            </a:r>
            <a:r>
              <a:rPr lang="en-US" sz="3000" dirty="0">
                <a:latin typeface="Arial" pitchFamily="34" charset="0"/>
                <a:cs typeface="Arial" pitchFamily="34" charset="0"/>
              </a:rPr>
              <a:t> </a:t>
            </a:r>
            <a:r>
              <a:rPr lang="en-US" sz="3000" dirty="0" err="1">
                <a:latin typeface="Arial" pitchFamily="34" charset="0"/>
                <a:cs typeface="Arial" pitchFamily="34" charset="0"/>
              </a:rPr>
              <a:t>mạng</a:t>
            </a:r>
            <a:r>
              <a:rPr lang="en-US" sz="3000" dirty="0">
                <a:latin typeface="Arial" pitchFamily="34" charset="0"/>
                <a:cs typeface="Arial" pitchFamily="34" charset="0"/>
              </a:rPr>
              <a:t> </a:t>
            </a:r>
            <a:r>
              <a:rPr lang="en-US" sz="3000" dirty="0" err="1">
                <a:latin typeface="Arial" pitchFamily="34" charset="0"/>
                <a:cs typeface="Arial" pitchFamily="34" charset="0"/>
              </a:rPr>
              <a:t>độc</a:t>
            </a:r>
            <a:r>
              <a:rPr lang="en-US" sz="3000" dirty="0">
                <a:latin typeface="Arial" pitchFamily="34" charset="0"/>
                <a:cs typeface="Arial" pitchFamily="34" charset="0"/>
              </a:rPr>
              <a:t> </a:t>
            </a:r>
            <a:r>
              <a:rPr lang="en-US" sz="3000" dirty="0" err="1">
                <a:latin typeface="Arial" pitchFamily="34" charset="0"/>
                <a:cs typeface="Arial" pitchFamily="34" charset="0"/>
              </a:rPr>
              <a:t>lập</a:t>
            </a:r>
            <a:r>
              <a:rPr lang="en-US" sz="3000" dirty="0">
                <a:latin typeface="Arial" pitchFamily="34" charset="0"/>
                <a:cs typeface="Arial" pitchFamily="34" charset="0"/>
              </a:rPr>
              <a:t> </a:t>
            </a:r>
            <a:r>
              <a:rPr lang="en-US" sz="3000" dirty="0" err="1">
                <a:latin typeface="Arial" pitchFamily="34" charset="0"/>
                <a:cs typeface="Arial" pitchFamily="34" charset="0"/>
              </a:rPr>
              <a:t>IBSS</a:t>
            </a:r>
            <a:r>
              <a:rPr lang="en-US" sz="3000" dirty="0">
                <a:latin typeface="Arial" pitchFamily="34" charset="0"/>
                <a:cs typeface="Arial" pitchFamily="34" charset="0"/>
              </a:rPr>
              <a:t> hay </a:t>
            </a:r>
            <a:r>
              <a:rPr lang="en-US" sz="3000" dirty="0" err="1">
                <a:latin typeface="Arial" pitchFamily="34" charset="0"/>
                <a:cs typeface="Arial" pitchFamily="34" charset="0"/>
              </a:rPr>
              <a:t>còn</a:t>
            </a:r>
            <a:r>
              <a:rPr lang="en-US" sz="3000" dirty="0">
                <a:latin typeface="Arial" pitchFamily="34" charset="0"/>
                <a:cs typeface="Arial" pitchFamily="34" charset="0"/>
              </a:rPr>
              <a:t> </a:t>
            </a:r>
            <a:r>
              <a:rPr lang="en-US" sz="3000" dirty="0" err="1">
                <a:latin typeface="Arial" pitchFamily="34" charset="0"/>
                <a:cs typeface="Arial" pitchFamily="34" charset="0"/>
              </a:rPr>
              <a:t>gọi</a:t>
            </a:r>
            <a:r>
              <a:rPr lang="en-US" sz="3000" dirty="0">
                <a:latin typeface="Arial" pitchFamily="34" charset="0"/>
                <a:cs typeface="Arial" pitchFamily="34" charset="0"/>
              </a:rPr>
              <a:t> </a:t>
            </a:r>
            <a:r>
              <a:rPr lang="en-US" sz="3000" dirty="0" err="1">
                <a:latin typeface="Arial" pitchFamily="34" charset="0"/>
                <a:cs typeface="Arial" pitchFamily="34" charset="0"/>
              </a:rPr>
              <a:t>là</a:t>
            </a:r>
            <a:r>
              <a:rPr lang="en-US" sz="3000" dirty="0">
                <a:latin typeface="Arial" pitchFamily="34" charset="0"/>
                <a:cs typeface="Arial" pitchFamily="34" charset="0"/>
              </a:rPr>
              <a:t> </a:t>
            </a:r>
            <a:r>
              <a:rPr lang="en-US" sz="3000" dirty="0" err="1">
                <a:latin typeface="Arial" pitchFamily="34" charset="0"/>
                <a:cs typeface="Arial" pitchFamily="34" charset="0"/>
              </a:rPr>
              <a:t>mạng</a:t>
            </a:r>
            <a:r>
              <a:rPr lang="en-US" sz="3000" dirty="0">
                <a:latin typeface="Arial" pitchFamily="34" charset="0"/>
                <a:cs typeface="Arial" pitchFamily="34" charset="0"/>
              </a:rPr>
              <a:t> </a:t>
            </a:r>
            <a:r>
              <a:rPr lang="en-US" sz="3000" dirty="0">
                <a:solidFill>
                  <a:srgbClr val="0000FF"/>
                </a:solidFill>
                <a:latin typeface="Arial" pitchFamily="34" charset="0"/>
                <a:cs typeface="Arial" pitchFamily="34" charset="0"/>
              </a:rPr>
              <a:t>Ad-hoc: </a:t>
            </a:r>
            <a:r>
              <a:rPr lang="en-US" sz="3000" dirty="0">
                <a:latin typeface="Arial" pitchFamily="34" charset="0"/>
                <a:cs typeface="Arial" pitchFamily="34" charset="0"/>
              </a:rPr>
              <a:t>(Independent Basic Service sets)</a:t>
            </a:r>
          </a:p>
          <a:p>
            <a:pPr lvl="1">
              <a:lnSpc>
                <a:spcPct val="120000"/>
              </a:lnSpc>
            </a:pPr>
            <a:r>
              <a:rPr lang="en-US" sz="3000" dirty="0" err="1">
                <a:latin typeface="Arial" pitchFamily="34" charset="0"/>
                <a:cs typeface="Arial" pitchFamily="34" charset="0"/>
              </a:rPr>
              <a:t>Mô</a:t>
            </a:r>
            <a:r>
              <a:rPr lang="en-US" sz="3000" dirty="0">
                <a:latin typeface="Arial" pitchFamily="34" charset="0"/>
                <a:cs typeface="Arial" pitchFamily="34" charset="0"/>
              </a:rPr>
              <a:t> </a:t>
            </a:r>
            <a:r>
              <a:rPr lang="en-US" sz="3000" dirty="0" err="1">
                <a:latin typeface="Arial" pitchFamily="34" charset="0"/>
                <a:cs typeface="Arial" pitchFamily="34" charset="0"/>
              </a:rPr>
              <a:t>hình</a:t>
            </a:r>
            <a:r>
              <a:rPr lang="en-US" sz="3000" dirty="0">
                <a:latin typeface="Arial" pitchFamily="34" charset="0"/>
                <a:cs typeface="Arial" pitchFamily="34" charset="0"/>
              </a:rPr>
              <a:t> </a:t>
            </a:r>
            <a:r>
              <a:rPr lang="en-US" sz="3000" dirty="0" err="1">
                <a:latin typeface="Arial" pitchFamily="34" charset="0"/>
                <a:cs typeface="Arial" pitchFamily="34" charset="0"/>
              </a:rPr>
              <a:t>mạng</a:t>
            </a:r>
            <a:r>
              <a:rPr lang="en-US" sz="3000" dirty="0">
                <a:latin typeface="Arial" pitchFamily="34" charset="0"/>
                <a:cs typeface="Arial" pitchFamily="34" charset="0"/>
              </a:rPr>
              <a:t> </a:t>
            </a:r>
            <a:r>
              <a:rPr lang="en-US" sz="3000" dirty="0" err="1">
                <a:latin typeface="Arial" pitchFamily="34" charset="0"/>
                <a:cs typeface="Arial" pitchFamily="34" charset="0"/>
              </a:rPr>
              <a:t>cơ</a:t>
            </a:r>
            <a:r>
              <a:rPr lang="en-US" sz="3000" dirty="0">
                <a:latin typeface="Arial" pitchFamily="34" charset="0"/>
                <a:cs typeface="Arial" pitchFamily="34" charset="0"/>
              </a:rPr>
              <a:t> </a:t>
            </a:r>
            <a:r>
              <a:rPr lang="en-US" sz="3000" dirty="0" err="1">
                <a:latin typeface="Arial" pitchFamily="34" charset="0"/>
                <a:cs typeface="Arial" pitchFamily="34" charset="0"/>
              </a:rPr>
              <a:t>sở</a:t>
            </a:r>
            <a:r>
              <a:rPr lang="en-US" sz="3000" dirty="0">
                <a:latin typeface="Arial" pitchFamily="34" charset="0"/>
                <a:cs typeface="Arial" pitchFamily="34" charset="0"/>
              </a:rPr>
              <a:t>: </a:t>
            </a:r>
            <a:r>
              <a:rPr lang="en-US" sz="3000" dirty="0">
                <a:solidFill>
                  <a:srgbClr val="0000FF"/>
                </a:solidFill>
                <a:latin typeface="Arial" pitchFamily="34" charset="0"/>
                <a:cs typeface="Arial" pitchFamily="34" charset="0"/>
              </a:rPr>
              <a:t>BSS </a:t>
            </a:r>
            <a:r>
              <a:rPr lang="en-US" sz="3000" dirty="0">
                <a:latin typeface="Arial" pitchFamily="34" charset="0"/>
                <a:cs typeface="Arial" pitchFamily="34" charset="0"/>
              </a:rPr>
              <a:t>(Basic Service sets)</a:t>
            </a:r>
          </a:p>
          <a:p>
            <a:pPr lvl="1">
              <a:lnSpc>
                <a:spcPct val="120000"/>
              </a:lnSpc>
            </a:pPr>
            <a:r>
              <a:rPr lang="en-US" sz="3000" dirty="0" err="1">
                <a:latin typeface="Arial" pitchFamily="34" charset="0"/>
                <a:cs typeface="Arial" pitchFamily="34" charset="0"/>
              </a:rPr>
              <a:t>Mô</a:t>
            </a:r>
            <a:r>
              <a:rPr lang="en-US" sz="3000" dirty="0">
                <a:latin typeface="Arial" pitchFamily="34" charset="0"/>
                <a:cs typeface="Arial" pitchFamily="34" charset="0"/>
              </a:rPr>
              <a:t> </a:t>
            </a:r>
            <a:r>
              <a:rPr lang="en-US" sz="3000" dirty="0" err="1">
                <a:latin typeface="Arial" pitchFamily="34" charset="0"/>
                <a:cs typeface="Arial" pitchFamily="34" charset="0"/>
              </a:rPr>
              <a:t>hình</a:t>
            </a:r>
            <a:r>
              <a:rPr lang="en-US" sz="3000" dirty="0">
                <a:latin typeface="Arial" pitchFamily="34" charset="0"/>
                <a:cs typeface="Arial" pitchFamily="34" charset="0"/>
              </a:rPr>
              <a:t> </a:t>
            </a:r>
            <a:r>
              <a:rPr lang="en-US" sz="3000" dirty="0" err="1">
                <a:latin typeface="Arial" pitchFamily="34" charset="0"/>
                <a:cs typeface="Arial" pitchFamily="34" charset="0"/>
              </a:rPr>
              <a:t>mạng</a:t>
            </a:r>
            <a:r>
              <a:rPr lang="en-US" sz="3000" dirty="0">
                <a:latin typeface="Arial" pitchFamily="34" charset="0"/>
                <a:cs typeface="Arial" pitchFamily="34" charset="0"/>
              </a:rPr>
              <a:t> </a:t>
            </a:r>
            <a:r>
              <a:rPr lang="en-US" sz="3000" dirty="0" err="1">
                <a:latin typeface="Arial" pitchFamily="34" charset="0"/>
                <a:cs typeface="Arial" pitchFamily="34" charset="0"/>
              </a:rPr>
              <a:t>mở</a:t>
            </a:r>
            <a:r>
              <a:rPr lang="en-US" sz="3000" dirty="0">
                <a:latin typeface="Arial" pitchFamily="34" charset="0"/>
                <a:cs typeface="Arial" pitchFamily="34" charset="0"/>
              </a:rPr>
              <a:t> </a:t>
            </a:r>
            <a:r>
              <a:rPr lang="en-US" sz="3000" dirty="0" err="1">
                <a:latin typeface="Arial" pitchFamily="34" charset="0"/>
                <a:cs typeface="Arial" pitchFamily="34" charset="0"/>
              </a:rPr>
              <a:t>rộng</a:t>
            </a:r>
            <a:r>
              <a:rPr lang="en-US" sz="3000" dirty="0">
                <a:latin typeface="Arial" pitchFamily="34" charset="0"/>
                <a:cs typeface="Arial" pitchFamily="34" charset="0"/>
              </a:rPr>
              <a:t>: </a:t>
            </a:r>
            <a:r>
              <a:rPr lang="en-US" sz="3000" dirty="0" err="1">
                <a:solidFill>
                  <a:srgbClr val="0000FF"/>
                </a:solidFill>
                <a:latin typeface="Arial" pitchFamily="34" charset="0"/>
                <a:cs typeface="Arial" pitchFamily="34" charset="0"/>
              </a:rPr>
              <a:t>ESS</a:t>
            </a:r>
            <a:r>
              <a:rPr lang="en-US" sz="3000" dirty="0">
                <a:latin typeface="Arial" pitchFamily="34" charset="0"/>
                <a:cs typeface="Arial" pitchFamily="34" charset="0"/>
              </a:rPr>
              <a:t> (Extended Service sets)</a:t>
            </a:r>
          </a:p>
          <a:p>
            <a:endParaRPr lang="en-US" sz="3000"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Tổng</a:t>
            </a:r>
            <a:r>
              <a:rPr lang="en-US" b="0" dirty="0">
                <a:latin typeface="Arial" pitchFamily="34" charset="0"/>
                <a:cs typeface="Arial" pitchFamily="34" charset="0"/>
              </a:rPr>
              <a:t> </a:t>
            </a:r>
            <a:r>
              <a:rPr lang="en-US" b="0" dirty="0" err="1">
                <a:latin typeface="Arial" pitchFamily="34" charset="0"/>
                <a:cs typeface="Arial" pitchFamily="34" charset="0"/>
              </a:rPr>
              <a:t>quan</a:t>
            </a:r>
            <a:r>
              <a:rPr lang="en-US" b="0" dirty="0">
                <a:latin typeface="Arial" pitchFamily="34" charset="0"/>
                <a:cs typeface="Arial" pitchFamily="34" charset="0"/>
              </a:rPr>
              <a:t> </a:t>
            </a:r>
            <a:r>
              <a:rPr lang="en-US" b="0" dirty="0" err="1">
                <a:latin typeface="Arial" pitchFamily="34" charset="0"/>
                <a:cs typeface="Arial" pitchFamily="34" charset="0"/>
              </a:rPr>
              <a:t>về</a:t>
            </a:r>
            <a:r>
              <a:rPr lang="en-US" b="0" dirty="0">
                <a:latin typeface="Arial" pitchFamily="34" charset="0"/>
                <a:cs typeface="Arial" pitchFamily="34" charset="0"/>
              </a:rPr>
              <a:t> </a:t>
            </a:r>
            <a:r>
              <a:rPr lang="en-US" b="0" dirty="0" err="1">
                <a:latin typeface="Arial" pitchFamily="34" charset="0"/>
                <a:cs typeface="Arial" pitchFamily="34" charset="0"/>
              </a:rPr>
              <a:t>mạng</a:t>
            </a:r>
            <a:r>
              <a:rPr lang="en-US" b="0" dirty="0">
                <a:latin typeface="Arial" pitchFamily="34" charset="0"/>
                <a:cs typeface="Arial" pitchFamily="34" charset="0"/>
              </a:rPr>
              <a:t> </a:t>
            </a:r>
            <a:r>
              <a:rPr lang="en-US" b="0" dirty="0" err="1">
                <a:latin typeface="Arial" pitchFamily="34" charset="0"/>
                <a:cs typeface="Arial" pitchFamily="34" charset="0"/>
              </a:rPr>
              <a:t>không</a:t>
            </a:r>
            <a:r>
              <a:rPr lang="en-US" b="0" dirty="0">
                <a:latin typeface="Arial" pitchFamily="34" charset="0"/>
                <a:cs typeface="Arial" pitchFamily="34" charset="0"/>
              </a:rPr>
              <a:t> </a:t>
            </a:r>
            <a:r>
              <a:rPr lang="en-US" b="0" dirty="0" err="1">
                <a:latin typeface="Arial" pitchFamily="34" charset="0"/>
                <a:cs typeface="Arial" pitchFamily="34" charset="0"/>
              </a:rPr>
              <a:t>dây</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10</a:t>
            </a:fld>
            <a:endParaRPr lang="ru-RU" dirty="0"/>
          </a:p>
        </p:txBody>
      </p:sp>
    </p:spTree>
    <p:extLst>
      <p:ext uri="{BB962C8B-B14F-4D97-AF65-F5344CB8AC3E}">
        <p14:creationId xmlns:p14="http://schemas.microsoft.com/office/powerpoint/2010/main" val="23420985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smtClean="0">
                <a:solidFill>
                  <a:srgbClr val="0000FF"/>
                </a:solidFill>
                <a:latin typeface="Arial" pitchFamily="34" charset="0"/>
                <a:cs typeface="Arial" pitchFamily="34" charset="0"/>
              </a:rPr>
              <a:t>Các</a:t>
            </a:r>
            <a:r>
              <a:rPr lang="en-US" dirty="0" smtClean="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mô</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hình</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mạng</a:t>
            </a:r>
            <a:r>
              <a:rPr lang="en-US" dirty="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WLAN</a:t>
            </a:r>
            <a:r>
              <a:rPr lang="en-US" dirty="0" smtClean="0">
                <a:solidFill>
                  <a:srgbClr val="0000FF"/>
                </a:solidFill>
                <a:latin typeface="Arial" pitchFamily="34" charset="0"/>
                <a:cs typeface="Arial" pitchFamily="34" charset="0"/>
              </a:rPr>
              <a:t>:</a:t>
            </a:r>
            <a:endParaRPr lang="en-US" sz="3200" dirty="0" smtClean="0">
              <a:solidFill>
                <a:srgbClr val="C00000"/>
              </a:solidFill>
              <a:latin typeface="Arial" pitchFamily="34" charset="0"/>
              <a:cs typeface="Arial" pitchFamily="34" charset="0"/>
            </a:endParaRPr>
          </a:p>
          <a:p>
            <a:pPr lvl="1" algn="just"/>
            <a:r>
              <a:rPr lang="en-US" sz="2800" dirty="0" err="1" smtClean="0">
                <a:solidFill>
                  <a:srgbClr val="C00000"/>
                </a:solidFill>
                <a:latin typeface="Arial" pitchFamily="34" charset="0"/>
                <a:cs typeface="Arial" pitchFamily="34" charset="0"/>
              </a:rPr>
              <a:t>Mô</a:t>
            </a:r>
            <a:r>
              <a:rPr lang="en-US" sz="2800" dirty="0" smtClean="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hình</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mạng</a:t>
            </a:r>
            <a:r>
              <a:rPr lang="en-US" sz="2800" dirty="0">
                <a:solidFill>
                  <a:srgbClr val="C00000"/>
                </a:solidFill>
                <a:latin typeface="Arial" pitchFamily="34" charset="0"/>
                <a:cs typeface="Arial" pitchFamily="34" charset="0"/>
              </a:rPr>
              <a:t> </a:t>
            </a:r>
            <a:r>
              <a:rPr lang="en-US" sz="2800" dirty="0" smtClean="0">
                <a:solidFill>
                  <a:srgbClr val="C00000"/>
                </a:solidFill>
                <a:latin typeface="Arial" pitchFamily="34" charset="0"/>
                <a:cs typeface="Arial" pitchFamily="34" charset="0"/>
              </a:rPr>
              <a:t>Ad-hoc:</a:t>
            </a:r>
          </a:p>
          <a:p>
            <a:pPr lvl="2" algn="just"/>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a:latin typeface="Arial" pitchFamily="34" charset="0"/>
                <a:cs typeface="Arial" pitchFamily="34" charset="0"/>
              </a:rPr>
              <a:t>máy</a:t>
            </a:r>
            <a:r>
              <a:rPr lang="en-US" dirty="0">
                <a:latin typeface="Arial" pitchFamily="34" charset="0"/>
                <a:cs typeface="Arial" pitchFamily="34" charset="0"/>
              </a:rPr>
              <a:t> </a:t>
            </a:r>
            <a:r>
              <a:rPr lang="en-US" dirty="0" err="1">
                <a:latin typeface="Arial" pitchFamily="34" charset="0"/>
                <a:cs typeface="Arial" pitchFamily="34" charset="0"/>
              </a:rPr>
              <a:t>trạm</a:t>
            </a:r>
            <a:r>
              <a:rPr lang="en-US" dirty="0">
                <a:latin typeface="Arial" pitchFamily="34" charset="0"/>
                <a:cs typeface="Arial" pitchFamily="34" charset="0"/>
              </a:rPr>
              <a:t> </a:t>
            </a:r>
            <a:r>
              <a:rPr lang="en-US" dirty="0" err="1">
                <a:latin typeface="Arial" pitchFamily="34" charset="0"/>
                <a:cs typeface="Arial" pitchFamily="34" charset="0"/>
              </a:rPr>
              <a:t>liên</a:t>
            </a:r>
            <a:r>
              <a:rPr lang="en-US" dirty="0">
                <a:latin typeface="Arial" pitchFamily="34" charset="0"/>
                <a:cs typeface="Arial" pitchFamily="34" charset="0"/>
              </a:rPr>
              <a:t> </a:t>
            </a:r>
            <a:r>
              <a:rPr lang="en-US" dirty="0" err="1">
                <a:latin typeface="Arial" pitchFamily="34" charset="0"/>
                <a:cs typeface="Arial" pitchFamily="34" charset="0"/>
              </a:rPr>
              <a:t>lạc</a:t>
            </a:r>
            <a:r>
              <a:rPr lang="en-US" dirty="0">
                <a:latin typeface="Arial" pitchFamily="34" charset="0"/>
                <a:cs typeface="Arial" pitchFamily="34" charset="0"/>
              </a:rPr>
              <a:t> </a:t>
            </a:r>
            <a:r>
              <a:rPr lang="en-US" dirty="0" err="1">
                <a:latin typeface="Arial" pitchFamily="34" charset="0"/>
                <a:cs typeface="Arial" pitchFamily="34" charset="0"/>
              </a:rPr>
              <a:t>trực</a:t>
            </a:r>
            <a:r>
              <a:rPr lang="en-US" dirty="0">
                <a:latin typeface="Arial" pitchFamily="34" charset="0"/>
                <a:cs typeface="Arial" pitchFamily="34" charset="0"/>
              </a:rPr>
              <a:t> </a:t>
            </a:r>
            <a:r>
              <a:rPr lang="en-US" dirty="0" err="1">
                <a:latin typeface="Arial" pitchFamily="34" charset="0"/>
                <a:cs typeface="Arial" pitchFamily="34" charset="0"/>
              </a:rPr>
              <a:t>tiếp</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nhau</a:t>
            </a:r>
            <a:r>
              <a:rPr lang="en-US" dirty="0">
                <a:latin typeface="Arial" pitchFamily="34" charset="0"/>
                <a:cs typeface="Arial" pitchFamily="34" charset="0"/>
              </a:rPr>
              <a:t> </a:t>
            </a:r>
            <a:r>
              <a:rPr lang="en-US" dirty="0" err="1">
                <a:latin typeface="Arial" pitchFamily="34" charset="0"/>
                <a:cs typeface="Arial" pitchFamily="34" charset="0"/>
              </a:rPr>
              <a:t>mà</a:t>
            </a:r>
            <a:r>
              <a:rPr lang="en-US" dirty="0">
                <a:latin typeface="Arial" pitchFamily="34" charset="0"/>
                <a:cs typeface="Arial" pitchFamily="34" charset="0"/>
              </a:rPr>
              <a:t>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phải</a:t>
            </a:r>
            <a:r>
              <a:rPr lang="en-US" dirty="0">
                <a:latin typeface="Arial" pitchFamily="34" charset="0"/>
                <a:cs typeface="Arial" pitchFamily="34" charset="0"/>
              </a:rPr>
              <a:t> </a:t>
            </a:r>
            <a:r>
              <a:rPr lang="en-US" dirty="0" err="1">
                <a:latin typeface="Arial" pitchFamily="34" charset="0"/>
                <a:cs typeface="Arial" pitchFamily="34" charset="0"/>
              </a:rPr>
              <a:t>thông</a:t>
            </a:r>
            <a:r>
              <a:rPr lang="en-US" dirty="0">
                <a:latin typeface="Arial" pitchFamily="34" charset="0"/>
                <a:cs typeface="Arial" pitchFamily="34" charset="0"/>
              </a:rPr>
              <a:t> qua AP </a:t>
            </a:r>
            <a:r>
              <a:rPr lang="en-US" dirty="0" err="1">
                <a:latin typeface="Arial" pitchFamily="34" charset="0"/>
                <a:cs typeface="Arial" pitchFamily="34" charset="0"/>
              </a:rPr>
              <a:t>nhưng</a:t>
            </a:r>
            <a:r>
              <a:rPr lang="en-US" dirty="0">
                <a:latin typeface="Arial" pitchFamily="34" charset="0"/>
                <a:cs typeface="Arial" pitchFamily="34" charset="0"/>
              </a:rPr>
              <a:t> </a:t>
            </a:r>
            <a:r>
              <a:rPr lang="en-US" dirty="0" err="1">
                <a:latin typeface="Arial" pitchFamily="34" charset="0"/>
                <a:cs typeface="Arial" pitchFamily="34" charset="0"/>
              </a:rPr>
              <a:t>phải</a:t>
            </a:r>
            <a:r>
              <a:rPr lang="en-US" dirty="0">
                <a:latin typeface="Arial" pitchFamily="34" charset="0"/>
                <a:cs typeface="Arial" pitchFamily="34" charset="0"/>
              </a:rPr>
              <a:t> </a:t>
            </a:r>
            <a:r>
              <a:rPr lang="en-US" dirty="0" err="1">
                <a:latin typeface="Arial" pitchFamily="34" charset="0"/>
                <a:cs typeface="Arial" pitchFamily="34" charset="0"/>
              </a:rPr>
              <a:t>trong</a:t>
            </a:r>
            <a:r>
              <a:rPr lang="en-US" dirty="0">
                <a:latin typeface="Arial" pitchFamily="34" charset="0"/>
                <a:cs typeface="Arial" pitchFamily="34" charset="0"/>
              </a:rPr>
              <a:t> </a:t>
            </a:r>
            <a:r>
              <a:rPr lang="en-US" dirty="0" err="1">
                <a:latin typeface="Arial" pitchFamily="34" charset="0"/>
                <a:cs typeface="Arial" pitchFamily="34" charset="0"/>
              </a:rPr>
              <a:t>phạm</a:t>
            </a:r>
            <a:r>
              <a:rPr lang="en-US" dirty="0">
                <a:latin typeface="Arial" pitchFamily="34" charset="0"/>
                <a:cs typeface="Arial" pitchFamily="34" charset="0"/>
              </a:rPr>
              <a:t> vi </a:t>
            </a:r>
            <a:r>
              <a:rPr lang="en-US" dirty="0" err="1">
                <a:latin typeface="Arial" pitchFamily="34" charset="0"/>
                <a:cs typeface="Arial" pitchFamily="34" charset="0"/>
              </a:rPr>
              <a:t>cho</a:t>
            </a:r>
            <a:r>
              <a:rPr lang="en-US" dirty="0">
                <a:latin typeface="Arial" pitchFamily="34" charset="0"/>
                <a:cs typeface="Arial" pitchFamily="34" charset="0"/>
              </a:rPr>
              <a:t> </a:t>
            </a:r>
            <a:r>
              <a:rPr lang="en-US" dirty="0" err="1" smtClean="0">
                <a:latin typeface="Arial" pitchFamily="34" charset="0"/>
                <a:cs typeface="Arial" pitchFamily="34" charset="0"/>
              </a:rPr>
              <a:t>phép</a:t>
            </a:r>
            <a:r>
              <a:rPr lang="en-US" dirty="0" smtClean="0">
                <a:latin typeface="Arial" pitchFamily="34" charset="0"/>
                <a:cs typeface="Arial" pitchFamily="34" charset="0"/>
              </a:rPr>
              <a:t>.</a:t>
            </a:r>
          </a:p>
          <a:p>
            <a:pPr lvl="2" algn="just"/>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a:latin typeface="Arial" pitchFamily="34" charset="0"/>
                <a:cs typeface="Arial" pitchFamily="34" charset="0"/>
              </a:rPr>
              <a:t>máy</a:t>
            </a:r>
            <a:r>
              <a:rPr lang="en-US" dirty="0">
                <a:latin typeface="Arial" pitchFamily="34" charset="0"/>
                <a:cs typeface="Arial" pitchFamily="34" charset="0"/>
              </a:rPr>
              <a:t> </a:t>
            </a:r>
            <a:r>
              <a:rPr lang="en-US" dirty="0" err="1">
                <a:latin typeface="Arial" pitchFamily="34" charset="0"/>
                <a:cs typeface="Arial" pitchFamily="34" charset="0"/>
              </a:rPr>
              <a:t>trạm</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vai</a:t>
            </a:r>
            <a:r>
              <a:rPr lang="en-US" dirty="0">
                <a:latin typeface="Arial" pitchFamily="34" charset="0"/>
                <a:cs typeface="Arial" pitchFamily="34" charset="0"/>
              </a:rPr>
              <a:t> </a:t>
            </a:r>
            <a:r>
              <a:rPr lang="en-US" dirty="0" err="1">
                <a:latin typeface="Arial" pitchFamily="34" charset="0"/>
                <a:cs typeface="Arial" pitchFamily="34" charset="0"/>
              </a:rPr>
              <a:t>trò</a:t>
            </a:r>
            <a:r>
              <a:rPr lang="en-US" dirty="0">
                <a:latin typeface="Arial" pitchFamily="34" charset="0"/>
                <a:cs typeface="Arial" pitchFamily="34" charset="0"/>
              </a:rPr>
              <a:t> </a:t>
            </a:r>
            <a:r>
              <a:rPr lang="en-US" dirty="0" err="1">
                <a:latin typeface="Arial" pitchFamily="34" charset="0"/>
                <a:cs typeface="Arial" pitchFamily="34" charset="0"/>
              </a:rPr>
              <a:t>ngang</a:t>
            </a:r>
            <a:r>
              <a:rPr lang="en-US" dirty="0">
                <a:latin typeface="Arial" pitchFamily="34" charset="0"/>
                <a:cs typeface="Arial" pitchFamily="34" charset="0"/>
              </a:rPr>
              <a:t> </a:t>
            </a:r>
            <a:r>
              <a:rPr lang="en-US" dirty="0" err="1">
                <a:latin typeface="Arial" pitchFamily="34" charset="0"/>
                <a:cs typeface="Arial" pitchFamily="34" charset="0"/>
              </a:rPr>
              <a:t>hàng</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nhau</a:t>
            </a:r>
            <a:r>
              <a:rPr lang="en-US" dirty="0">
                <a:latin typeface="Arial" pitchFamily="34" charset="0"/>
                <a:cs typeface="Arial" pitchFamily="34" charset="0"/>
              </a:rPr>
              <a:t>. (</a:t>
            </a:r>
            <a:r>
              <a:rPr lang="en-US" dirty="0" smtClean="0">
                <a:latin typeface="Arial" pitchFamily="34" charset="0"/>
                <a:cs typeface="Arial" pitchFamily="34" charset="0"/>
              </a:rPr>
              <a:t>Peer-to-peer)</a:t>
            </a:r>
          </a:p>
          <a:p>
            <a:pPr lvl="2" algn="just"/>
            <a:r>
              <a:rPr lang="en-US" dirty="0" err="1" smtClean="0">
                <a:latin typeface="Arial" pitchFamily="34" charset="0"/>
                <a:cs typeface="Arial" pitchFamily="34" charset="0"/>
              </a:rPr>
              <a:t>Khoảng</a:t>
            </a:r>
            <a:r>
              <a:rPr lang="en-US" dirty="0" smtClean="0">
                <a:latin typeface="Arial" pitchFamily="34" charset="0"/>
                <a:cs typeface="Arial" pitchFamily="34" charset="0"/>
              </a:rPr>
              <a:t> </a:t>
            </a:r>
            <a:r>
              <a:rPr lang="en-US" dirty="0" err="1">
                <a:latin typeface="Arial" pitchFamily="34" charset="0"/>
                <a:cs typeface="Arial" pitchFamily="34" charset="0"/>
              </a:rPr>
              <a:t>cách</a:t>
            </a:r>
            <a:r>
              <a:rPr lang="en-US" dirty="0">
                <a:latin typeface="Arial" pitchFamily="34" charset="0"/>
                <a:cs typeface="Arial" pitchFamily="34" charset="0"/>
              </a:rPr>
              <a:t> </a:t>
            </a:r>
            <a:r>
              <a:rPr lang="en-US" dirty="0" err="1">
                <a:latin typeface="Arial" pitchFamily="34" charset="0"/>
                <a:cs typeface="Arial" pitchFamily="34" charset="0"/>
              </a:rPr>
              <a:t>liên</a:t>
            </a:r>
            <a:r>
              <a:rPr lang="en-US" dirty="0">
                <a:latin typeface="Arial" pitchFamily="34" charset="0"/>
                <a:cs typeface="Arial" pitchFamily="34" charset="0"/>
              </a:rPr>
              <a:t> </a:t>
            </a:r>
            <a:r>
              <a:rPr lang="en-US" dirty="0" err="1">
                <a:latin typeface="Arial" pitchFamily="34" charset="0"/>
                <a:cs typeface="Arial" pitchFamily="34" charset="0"/>
              </a:rPr>
              <a:t>lạc</a:t>
            </a:r>
            <a:r>
              <a:rPr lang="en-US" dirty="0">
                <a:latin typeface="Arial" pitchFamily="34" charset="0"/>
                <a:cs typeface="Arial" pitchFamily="34" charset="0"/>
              </a:rPr>
              <a:t> </a:t>
            </a:r>
            <a:r>
              <a:rPr lang="en-US" dirty="0" err="1">
                <a:latin typeface="Arial" pitchFamily="34" charset="0"/>
                <a:cs typeface="Arial" pitchFamily="34" charset="0"/>
              </a:rPr>
              <a:t>trong</a:t>
            </a:r>
            <a:r>
              <a:rPr lang="en-US" dirty="0">
                <a:latin typeface="Arial" pitchFamily="34" charset="0"/>
                <a:cs typeface="Arial" pitchFamily="34" charset="0"/>
              </a:rPr>
              <a:t> </a:t>
            </a:r>
            <a:r>
              <a:rPr lang="en-US" dirty="0" err="1">
                <a:latin typeface="Arial" pitchFamily="34" charset="0"/>
                <a:cs typeface="Arial" pitchFamily="34" charset="0"/>
              </a:rPr>
              <a:t>phạm</a:t>
            </a:r>
            <a:r>
              <a:rPr lang="en-US" dirty="0">
                <a:latin typeface="Arial" pitchFamily="34" charset="0"/>
                <a:cs typeface="Arial" pitchFamily="34" charset="0"/>
              </a:rPr>
              <a:t> vi </a:t>
            </a:r>
            <a:r>
              <a:rPr lang="en-US" dirty="0" err="1" smtClean="0">
                <a:latin typeface="Arial" pitchFamily="34" charset="0"/>
                <a:cs typeface="Arial" pitchFamily="34" charset="0"/>
              </a:rPr>
              <a:t>100m</a:t>
            </a:r>
            <a:r>
              <a:rPr lang="en-US" dirty="0" smtClean="0">
                <a:latin typeface="Arial" pitchFamily="34" charset="0"/>
                <a:cs typeface="Arial" pitchFamily="34" charset="0"/>
              </a:rPr>
              <a:t>.</a:t>
            </a:r>
          </a:p>
          <a:p>
            <a:pPr lvl="2" algn="just"/>
            <a:r>
              <a:rPr lang="en-US" dirty="0" err="1" smtClean="0">
                <a:latin typeface="Arial" pitchFamily="34" charset="0"/>
                <a:cs typeface="Arial" pitchFamily="34" charset="0"/>
              </a:rPr>
              <a:t>Sử</a:t>
            </a:r>
            <a:r>
              <a:rPr lang="en-US" dirty="0" smtClean="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thuật</a:t>
            </a:r>
            <a:r>
              <a:rPr lang="en-US" dirty="0">
                <a:latin typeface="Arial" pitchFamily="34" charset="0"/>
                <a:cs typeface="Arial" pitchFamily="34" charset="0"/>
              </a:rPr>
              <a:t> </a:t>
            </a:r>
            <a:r>
              <a:rPr lang="en-US" dirty="0" err="1">
                <a:latin typeface="Arial" pitchFamily="34" charset="0"/>
                <a:cs typeface="Arial" pitchFamily="34" charset="0"/>
              </a:rPr>
              <a:t>toán</a:t>
            </a:r>
            <a:r>
              <a:rPr lang="en-US" dirty="0">
                <a:latin typeface="Arial" pitchFamily="34" charset="0"/>
                <a:cs typeface="Arial" pitchFamily="34" charset="0"/>
              </a:rPr>
              <a:t> Spokesman Election </a:t>
            </a:r>
            <a:r>
              <a:rPr lang="en-US" dirty="0" smtClean="0">
                <a:latin typeface="Arial" pitchFamily="34" charset="0"/>
                <a:cs typeface="Arial" pitchFamily="34" charset="0"/>
              </a:rPr>
              <a:t>Algorithm.</a:t>
            </a:r>
          </a:p>
          <a:p>
            <a:pPr lvl="2" algn="just"/>
            <a:r>
              <a:rPr lang="en-US" dirty="0" err="1" smtClean="0">
                <a:latin typeface="Arial" pitchFamily="34" charset="0"/>
                <a:cs typeface="Arial" pitchFamily="34" charset="0"/>
              </a:rPr>
              <a:t>Máy</a:t>
            </a:r>
            <a:r>
              <a:rPr lang="en-US" dirty="0" smtClean="0">
                <a:latin typeface="Arial" pitchFamily="34" charset="0"/>
                <a:cs typeface="Arial" pitchFamily="34" charset="0"/>
              </a:rPr>
              <a:t> </a:t>
            </a:r>
            <a:r>
              <a:rPr lang="en-US" dirty="0" err="1">
                <a:latin typeface="Arial" pitchFamily="34" charset="0"/>
                <a:cs typeface="Arial" pitchFamily="34" charset="0"/>
              </a:rPr>
              <a:t>trạm</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trang</a:t>
            </a:r>
            <a:r>
              <a:rPr lang="en-US" dirty="0">
                <a:latin typeface="Arial" pitchFamily="34" charset="0"/>
                <a:cs typeface="Arial" pitchFamily="34" charset="0"/>
              </a:rPr>
              <a:t> </a:t>
            </a:r>
            <a:r>
              <a:rPr lang="en-US" dirty="0" err="1">
                <a:latin typeface="Arial" pitchFamily="34" charset="0"/>
                <a:cs typeface="Arial" pitchFamily="34" charset="0"/>
              </a:rPr>
              <a:t>bị</a:t>
            </a:r>
            <a:r>
              <a:rPr lang="en-US" dirty="0">
                <a:latin typeface="Arial" pitchFamily="34" charset="0"/>
                <a:cs typeface="Arial" pitchFamily="34" charset="0"/>
              </a:rPr>
              <a:t> card </a:t>
            </a:r>
            <a:r>
              <a:rPr lang="en-US" dirty="0" err="1">
                <a:latin typeface="Arial" pitchFamily="34" charset="0"/>
                <a:cs typeface="Arial" pitchFamily="34" charset="0"/>
              </a:rPr>
              <a:t>mạng</a:t>
            </a:r>
            <a:r>
              <a:rPr lang="en-US" dirty="0">
                <a:latin typeface="Arial" pitchFamily="34" charset="0"/>
                <a:cs typeface="Arial" pitchFamily="34" charset="0"/>
              </a:rPr>
              <a:t>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dây</a:t>
            </a:r>
            <a:r>
              <a:rPr lang="en-US" dirty="0">
                <a:latin typeface="Arial" pitchFamily="34" charset="0"/>
                <a:cs typeface="Arial" pitchFamily="34" charset="0"/>
              </a:rPr>
              <a:t>.</a:t>
            </a:r>
          </a:p>
          <a:p>
            <a:pPr lvl="1" algn="just"/>
            <a:endParaRPr lang="en-US" sz="2800"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Tổng</a:t>
            </a:r>
            <a:r>
              <a:rPr lang="en-US" b="0" dirty="0">
                <a:latin typeface="Arial" pitchFamily="34" charset="0"/>
                <a:cs typeface="Arial" pitchFamily="34" charset="0"/>
              </a:rPr>
              <a:t> </a:t>
            </a:r>
            <a:r>
              <a:rPr lang="en-US" b="0" dirty="0" err="1">
                <a:latin typeface="Arial" pitchFamily="34" charset="0"/>
                <a:cs typeface="Arial" pitchFamily="34" charset="0"/>
              </a:rPr>
              <a:t>quan</a:t>
            </a:r>
            <a:r>
              <a:rPr lang="en-US" b="0" dirty="0">
                <a:latin typeface="Arial" pitchFamily="34" charset="0"/>
                <a:cs typeface="Arial" pitchFamily="34" charset="0"/>
              </a:rPr>
              <a:t> </a:t>
            </a:r>
            <a:r>
              <a:rPr lang="en-US" b="0" dirty="0" err="1">
                <a:latin typeface="Arial" pitchFamily="34" charset="0"/>
                <a:cs typeface="Arial" pitchFamily="34" charset="0"/>
              </a:rPr>
              <a:t>về</a:t>
            </a:r>
            <a:r>
              <a:rPr lang="en-US" b="0" dirty="0">
                <a:latin typeface="Arial" pitchFamily="34" charset="0"/>
                <a:cs typeface="Arial" pitchFamily="34" charset="0"/>
              </a:rPr>
              <a:t> </a:t>
            </a:r>
            <a:r>
              <a:rPr lang="en-US" b="0" dirty="0" err="1">
                <a:latin typeface="Arial" pitchFamily="34" charset="0"/>
                <a:cs typeface="Arial" pitchFamily="34" charset="0"/>
              </a:rPr>
              <a:t>mạng</a:t>
            </a:r>
            <a:r>
              <a:rPr lang="en-US" b="0" dirty="0">
                <a:latin typeface="Arial" pitchFamily="34" charset="0"/>
                <a:cs typeface="Arial" pitchFamily="34" charset="0"/>
              </a:rPr>
              <a:t> </a:t>
            </a:r>
            <a:r>
              <a:rPr lang="en-US" b="0" dirty="0" err="1">
                <a:latin typeface="Arial" pitchFamily="34" charset="0"/>
                <a:cs typeface="Arial" pitchFamily="34" charset="0"/>
              </a:rPr>
              <a:t>không</a:t>
            </a:r>
            <a:r>
              <a:rPr lang="en-US" b="0" dirty="0">
                <a:latin typeface="Arial" pitchFamily="34" charset="0"/>
                <a:cs typeface="Arial" pitchFamily="34" charset="0"/>
              </a:rPr>
              <a:t> </a:t>
            </a:r>
            <a:r>
              <a:rPr lang="en-US" b="0" dirty="0" err="1">
                <a:latin typeface="Arial" pitchFamily="34" charset="0"/>
                <a:cs typeface="Arial" pitchFamily="34" charset="0"/>
              </a:rPr>
              <a:t>dây</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11</a:t>
            </a:fld>
            <a:endParaRPr lang="ru-RU" dirty="0"/>
          </a:p>
        </p:txBody>
      </p:sp>
    </p:spTree>
    <p:extLst>
      <p:ext uri="{BB962C8B-B14F-4D97-AF65-F5344CB8AC3E}">
        <p14:creationId xmlns:p14="http://schemas.microsoft.com/office/powerpoint/2010/main" val="23420985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smtClean="0">
                <a:solidFill>
                  <a:srgbClr val="0000FF"/>
                </a:solidFill>
                <a:latin typeface="Arial" pitchFamily="34" charset="0"/>
                <a:cs typeface="Arial" pitchFamily="34" charset="0"/>
              </a:rPr>
              <a:t>Các</a:t>
            </a:r>
            <a:r>
              <a:rPr lang="en-US" dirty="0" smtClean="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mô</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hình</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mạng</a:t>
            </a:r>
            <a:r>
              <a:rPr lang="en-US" dirty="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WLAN</a:t>
            </a:r>
            <a:r>
              <a:rPr lang="en-US" dirty="0" smtClean="0">
                <a:solidFill>
                  <a:srgbClr val="0000FF"/>
                </a:solidFill>
                <a:latin typeface="Arial" pitchFamily="34" charset="0"/>
                <a:cs typeface="Arial" pitchFamily="34" charset="0"/>
              </a:rPr>
              <a:t>:</a:t>
            </a:r>
            <a:endParaRPr lang="en-US" dirty="0" smtClean="0">
              <a:solidFill>
                <a:srgbClr val="C00000"/>
              </a:solidFill>
              <a:latin typeface="Arial" pitchFamily="34" charset="0"/>
              <a:cs typeface="Arial" pitchFamily="34" charset="0"/>
            </a:endParaRPr>
          </a:p>
          <a:p>
            <a:pPr lvl="1"/>
            <a:r>
              <a:rPr lang="en-US" sz="2800" dirty="0" err="1" smtClean="0">
                <a:solidFill>
                  <a:srgbClr val="C00000"/>
                </a:solidFill>
                <a:latin typeface="Arial" pitchFamily="34" charset="0"/>
                <a:cs typeface="Arial" pitchFamily="34" charset="0"/>
              </a:rPr>
              <a:t>Mô</a:t>
            </a:r>
            <a:r>
              <a:rPr lang="en-US" sz="2800" dirty="0" smtClean="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hình</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mạng</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cơ</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sở</a:t>
            </a:r>
            <a:r>
              <a:rPr lang="en-US" sz="2800" dirty="0">
                <a:solidFill>
                  <a:srgbClr val="C00000"/>
                </a:solidFill>
                <a:latin typeface="Arial" pitchFamily="34" charset="0"/>
                <a:cs typeface="Arial" pitchFamily="34" charset="0"/>
              </a:rPr>
              <a:t> </a:t>
            </a:r>
            <a:r>
              <a:rPr lang="en-US" sz="2800" dirty="0" smtClean="0">
                <a:solidFill>
                  <a:srgbClr val="C00000"/>
                </a:solidFill>
                <a:latin typeface="Arial" pitchFamily="34" charset="0"/>
                <a:cs typeface="Arial" pitchFamily="34" charset="0"/>
              </a:rPr>
              <a:t>BSS:</a:t>
            </a:r>
          </a:p>
          <a:p>
            <a:pPr lvl="2"/>
            <a:r>
              <a:rPr lang="vi-VN" dirty="0" smtClean="0">
                <a:latin typeface="Arial" pitchFamily="34" charset="0"/>
                <a:cs typeface="Arial" pitchFamily="34" charset="0"/>
              </a:rPr>
              <a:t>Bao </a:t>
            </a:r>
            <a:r>
              <a:rPr lang="vi-VN" dirty="0">
                <a:latin typeface="Arial" pitchFamily="34" charset="0"/>
                <a:cs typeface="Arial" pitchFamily="34" charset="0"/>
              </a:rPr>
              <a:t>gồm các điểm truy nhập AP (Access Point) gắn với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đường</a:t>
            </a:r>
            <a:r>
              <a:rPr lang="en-US" dirty="0">
                <a:latin typeface="Arial" pitchFamily="34" charset="0"/>
                <a:cs typeface="Arial" pitchFamily="34" charset="0"/>
              </a:rPr>
              <a:t> </a:t>
            </a:r>
            <a:r>
              <a:rPr lang="vi-VN" dirty="0">
                <a:latin typeface="Arial" pitchFamily="34" charset="0"/>
                <a:cs typeface="Arial" pitchFamily="34" charset="0"/>
              </a:rPr>
              <a:t>mạng hữu tuyến và giao tiếp với các thiết bị di động trong vùng phủ sóng của một cell</a:t>
            </a:r>
            <a:r>
              <a:rPr lang="en-US" dirty="0" smtClean="0">
                <a:latin typeface="Arial" pitchFamily="34" charset="0"/>
                <a:cs typeface="Arial" pitchFamily="34" charset="0"/>
              </a:rPr>
              <a:t>.</a:t>
            </a:r>
          </a:p>
          <a:p>
            <a:pPr lvl="2"/>
            <a:r>
              <a:rPr lang="vi-VN" dirty="0" smtClean="0">
                <a:latin typeface="Arial" pitchFamily="34" charset="0"/>
                <a:cs typeface="Arial" pitchFamily="34" charset="0"/>
              </a:rPr>
              <a:t>AP </a:t>
            </a:r>
            <a:r>
              <a:rPr lang="vi-VN" dirty="0">
                <a:latin typeface="Arial" pitchFamily="34" charset="0"/>
                <a:cs typeface="Arial" pitchFamily="34" charset="0"/>
              </a:rPr>
              <a:t>đóng vai trò điều khiển cell và điều khiển lưu lượng tới </a:t>
            </a:r>
            <a:r>
              <a:rPr lang="vi-VN" dirty="0" smtClean="0">
                <a:latin typeface="Arial" pitchFamily="34" charset="0"/>
                <a:cs typeface="Arial" pitchFamily="34" charset="0"/>
              </a:rPr>
              <a:t>mạng.</a:t>
            </a:r>
            <a:endParaRPr lang="en-US" dirty="0" smtClean="0">
              <a:latin typeface="Arial" pitchFamily="34" charset="0"/>
              <a:cs typeface="Arial" pitchFamily="34" charset="0"/>
            </a:endParaRPr>
          </a:p>
          <a:p>
            <a:pPr lvl="2"/>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a:latin typeface="Arial" pitchFamily="34" charset="0"/>
                <a:cs typeface="Arial" pitchFamily="34" charset="0"/>
              </a:rPr>
              <a:t>thiết</a:t>
            </a:r>
            <a:r>
              <a:rPr lang="en-US" dirty="0">
                <a:latin typeface="Arial" pitchFamily="34" charset="0"/>
                <a:cs typeface="Arial" pitchFamily="34" charset="0"/>
              </a:rPr>
              <a:t> </a:t>
            </a:r>
            <a:r>
              <a:rPr lang="en-US" dirty="0" err="1">
                <a:latin typeface="Arial" pitchFamily="34" charset="0"/>
                <a:cs typeface="Arial" pitchFamily="34" charset="0"/>
              </a:rPr>
              <a:t>bị</a:t>
            </a:r>
            <a:r>
              <a:rPr lang="en-US" dirty="0">
                <a:latin typeface="Arial" pitchFamily="34" charset="0"/>
                <a:cs typeface="Arial" pitchFamily="34" charset="0"/>
              </a:rPr>
              <a:t> di </a:t>
            </a:r>
            <a:r>
              <a:rPr lang="en-US" dirty="0" err="1">
                <a:latin typeface="Arial" pitchFamily="34" charset="0"/>
                <a:cs typeface="Arial" pitchFamily="34" charset="0"/>
              </a:rPr>
              <a:t>động</a:t>
            </a:r>
            <a:r>
              <a:rPr lang="en-US" dirty="0">
                <a:latin typeface="Arial" pitchFamily="34" charset="0"/>
                <a:cs typeface="Arial" pitchFamily="34" charset="0"/>
              </a:rPr>
              <a:t>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giao</a:t>
            </a:r>
            <a:r>
              <a:rPr lang="en-US" dirty="0">
                <a:latin typeface="Arial" pitchFamily="34" charset="0"/>
                <a:cs typeface="Arial" pitchFamily="34" charset="0"/>
              </a:rPr>
              <a:t> </a:t>
            </a:r>
            <a:r>
              <a:rPr lang="en-US" dirty="0" err="1">
                <a:latin typeface="Arial" pitchFamily="34" charset="0"/>
                <a:cs typeface="Arial" pitchFamily="34" charset="0"/>
              </a:rPr>
              <a:t>tiếp</a:t>
            </a:r>
            <a:r>
              <a:rPr lang="en-US" dirty="0">
                <a:latin typeface="Arial" pitchFamily="34" charset="0"/>
                <a:cs typeface="Arial" pitchFamily="34" charset="0"/>
              </a:rPr>
              <a:t> </a:t>
            </a:r>
            <a:r>
              <a:rPr lang="en-US" dirty="0" err="1">
                <a:latin typeface="Arial" pitchFamily="34" charset="0"/>
                <a:cs typeface="Arial" pitchFamily="34" charset="0"/>
              </a:rPr>
              <a:t>trực</a:t>
            </a:r>
            <a:r>
              <a:rPr lang="en-US" dirty="0">
                <a:latin typeface="Arial" pitchFamily="34" charset="0"/>
                <a:cs typeface="Arial" pitchFamily="34" charset="0"/>
              </a:rPr>
              <a:t> </a:t>
            </a:r>
            <a:r>
              <a:rPr lang="en-US" dirty="0" err="1">
                <a:latin typeface="Arial" pitchFamily="34" charset="0"/>
                <a:cs typeface="Arial" pitchFamily="34" charset="0"/>
              </a:rPr>
              <a:t>tiếp</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nhau</a:t>
            </a:r>
            <a:r>
              <a:rPr lang="en-US" dirty="0">
                <a:latin typeface="Arial" pitchFamily="34" charset="0"/>
                <a:cs typeface="Arial" pitchFamily="34" charset="0"/>
              </a:rPr>
              <a:t> </a:t>
            </a:r>
            <a:r>
              <a:rPr lang="en-US" dirty="0" err="1">
                <a:latin typeface="Arial" pitchFamily="34" charset="0"/>
                <a:cs typeface="Arial" pitchFamily="34" charset="0"/>
              </a:rPr>
              <a:t>mà</a:t>
            </a:r>
            <a:r>
              <a:rPr lang="en-US" dirty="0">
                <a:latin typeface="Arial" pitchFamily="34" charset="0"/>
                <a:cs typeface="Arial" pitchFamily="34" charset="0"/>
              </a:rPr>
              <a:t> </a:t>
            </a:r>
            <a:r>
              <a:rPr lang="en-US" dirty="0" err="1">
                <a:latin typeface="Arial" pitchFamily="34" charset="0"/>
                <a:cs typeface="Arial" pitchFamily="34" charset="0"/>
              </a:rPr>
              <a:t>giao</a:t>
            </a:r>
            <a:r>
              <a:rPr lang="en-US" dirty="0">
                <a:latin typeface="Arial" pitchFamily="34" charset="0"/>
                <a:cs typeface="Arial" pitchFamily="34" charset="0"/>
              </a:rPr>
              <a:t> </a:t>
            </a:r>
            <a:r>
              <a:rPr lang="en-US" dirty="0" err="1">
                <a:latin typeface="Arial" pitchFamily="34" charset="0"/>
                <a:cs typeface="Arial" pitchFamily="34" charset="0"/>
              </a:rPr>
              <a:t>tiếp</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AP.</a:t>
            </a:r>
          </a:p>
          <a:p>
            <a:pPr lvl="1" algn="just"/>
            <a:endParaRPr lang="en-US" sz="2800"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Tổng</a:t>
            </a:r>
            <a:r>
              <a:rPr lang="en-US" b="0" dirty="0">
                <a:latin typeface="Arial" pitchFamily="34" charset="0"/>
                <a:cs typeface="Arial" pitchFamily="34" charset="0"/>
              </a:rPr>
              <a:t> </a:t>
            </a:r>
            <a:r>
              <a:rPr lang="en-US" b="0" dirty="0" err="1">
                <a:latin typeface="Arial" pitchFamily="34" charset="0"/>
                <a:cs typeface="Arial" pitchFamily="34" charset="0"/>
              </a:rPr>
              <a:t>quan</a:t>
            </a:r>
            <a:r>
              <a:rPr lang="en-US" b="0" dirty="0">
                <a:latin typeface="Arial" pitchFamily="34" charset="0"/>
                <a:cs typeface="Arial" pitchFamily="34" charset="0"/>
              </a:rPr>
              <a:t> </a:t>
            </a:r>
            <a:r>
              <a:rPr lang="en-US" b="0" dirty="0" err="1">
                <a:latin typeface="Arial" pitchFamily="34" charset="0"/>
                <a:cs typeface="Arial" pitchFamily="34" charset="0"/>
              </a:rPr>
              <a:t>về</a:t>
            </a:r>
            <a:r>
              <a:rPr lang="en-US" b="0" dirty="0">
                <a:latin typeface="Arial" pitchFamily="34" charset="0"/>
                <a:cs typeface="Arial" pitchFamily="34" charset="0"/>
              </a:rPr>
              <a:t> </a:t>
            </a:r>
            <a:r>
              <a:rPr lang="en-US" b="0" dirty="0" err="1">
                <a:latin typeface="Arial" pitchFamily="34" charset="0"/>
                <a:cs typeface="Arial" pitchFamily="34" charset="0"/>
              </a:rPr>
              <a:t>mạng</a:t>
            </a:r>
            <a:r>
              <a:rPr lang="en-US" b="0" dirty="0">
                <a:latin typeface="Arial" pitchFamily="34" charset="0"/>
                <a:cs typeface="Arial" pitchFamily="34" charset="0"/>
              </a:rPr>
              <a:t> </a:t>
            </a:r>
            <a:r>
              <a:rPr lang="en-US" b="0" dirty="0" err="1">
                <a:latin typeface="Arial" pitchFamily="34" charset="0"/>
                <a:cs typeface="Arial" pitchFamily="34" charset="0"/>
              </a:rPr>
              <a:t>không</a:t>
            </a:r>
            <a:r>
              <a:rPr lang="en-US" b="0" dirty="0">
                <a:latin typeface="Arial" pitchFamily="34" charset="0"/>
                <a:cs typeface="Arial" pitchFamily="34" charset="0"/>
              </a:rPr>
              <a:t> </a:t>
            </a:r>
            <a:r>
              <a:rPr lang="en-US" b="0" dirty="0" err="1">
                <a:latin typeface="Arial" pitchFamily="34" charset="0"/>
                <a:cs typeface="Arial" pitchFamily="34" charset="0"/>
              </a:rPr>
              <a:t>dây</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12</a:t>
            </a:fld>
            <a:endParaRPr lang="ru-RU" dirty="0"/>
          </a:p>
        </p:txBody>
      </p:sp>
    </p:spTree>
    <p:extLst>
      <p:ext uri="{BB962C8B-B14F-4D97-AF65-F5344CB8AC3E}">
        <p14:creationId xmlns:p14="http://schemas.microsoft.com/office/powerpoint/2010/main" val="23420985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smtClean="0">
                <a:solidFill>
                  <a:srgbClr val="0000FF"/>
                </a:solidFill>
                <a:latin typeface="Arial" pitchFamily="34" charset="0"/>
                <a:cs typeface="Arial" pitchFamily="34" charset="0"/>
              </a:rPr>
              <a:t>Các</a:t>
            </a:r>
            <a:r>
              <a:rPr lang="en-US" dirty="0" smtClean="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mô</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hình</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mạng</a:t>
            </a:r>
            <a:r>
              <a:rPr lang="en-US" dirty="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WLAN</a:t>
            </a:r>
            <a:r>
              <a:rPr lang="en-US" dirty="0" smtClean="0">
                <a:solidFill>
                  <a:srgbClr val="0000FF"/>
                </a:solidFill>
                <a:latin typeface="Arial" pitchFamily="34" charset="0"/>
                <a:cs typeface="Arial" pitchFamily="34" charset="0"/>
              </a:rPr>
              <a:t>:</a:t>
            </a:r>
            <a:endParaRPr lang="en-US" dirty="0" smtClean="0">
              <a:solidFill>
                <a:srgbClr val="C00000"/>
              </a:solidFill>
              <a:latin typeface="Arial" pitchFamily="34" charset="0"/>
              <a:cs typeface="Arial" pitchFamily="34" charset="0"/>
            </a:endParaRPr>
          </a:p>
          <a:p>
            <a:pPr lvl="1"/>
            <a:r>
              <a:rPr lang="en-US" sz="2800" dirty="0" err="1" smtClean="0">
                <a:solidFill>
                  <a:srgbClr val="C00000"/>
                </a:solidFill>
                <a:latin typeface="Arial" pitchFamily="34" charset="0"/>
                <a:cs typeface="Arial" pitchFamily="34" charset="0"/>
              </a:rPr>
              <a:t>Mô</a:t>
            </a:r>
            <a:r>
              <a:rPr lang="en-US" sz="2800" dirty="0" smtClean="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hình</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mạng</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cơ</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sở</a:t>
            </a:r>
            <a:r>
              <a:rPr lang="en-US" sz="2800" dirty="0">
                <a:solidFill>
                  <a:srgbClr val="C00000"/>
                </a:solidFill>
                <a:latin typeface="Arial" pitchFamily="34" charset="0"/>
                <a:cs typeface="Arial" pitchFamily="34" charset="0"/>
              </a:rPr>
              <a:t> </a:t>
            </a:r>
            <a:r>
              <a:rPr lang="en-US" sz="2800" dirty="0" smtClean="0">
                <a:solidFill>
                  <a:srgbClr val="C00000"/>
                </a:solidFill>
                <a:latin typeface="Arial" pitchFamily="34" charset="0"/>
                <a:cs typeface="Arial" pitchFamily="34" charset="0"/>
              </a:rPr>
              <a:t>BSS:</a:t>
            </a:r>
          </a:p>
          <a:p>
            <a:pPr lvl="1" algn="just"/>
            <a:endParaRPr lang="en-US" sz="2800"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Tổng</a:t>
            </a:r>
            <a:r>
              <a:rPr lang="en-US" b="0" dirty="0">
                <a:latin typeface="Arial" pitchFamily="34" charset="0"/>
                <a:cs typeface="Arial" pitchFamily="34" charset="0"/>
              </a:rPr>
              <a:t> </a:t>
            </a:r>
            <a:r>
              <a:rPr lang="en-US" b="0" dirty="0" err="1">
                <a:latin typeface="Arial" pitchFamily="34" charset="0"/>
                <a:cs typeface="Arial" pitchFamily="34" charset="0"/>
              </a:rPr>
              <a:t>quan</a:t>
            </a:r>
            <a:r>
              <a:rPr lang="en-US" b="0" dirty="0">
                <a:latin typeface="Arial" pitchFamily="34" charset="0"/>
                <a:cs typeface="Arial" pitchFamily="34" charset="0"/>
              </a:rPr>
              <a:t> </a:t>
            </a:r>
            <a:r>
              <a:rPr lang="en-US" b="0" dirty="0" err="1">
                <a:latin typeface="Arial" pitchFamily="34" charset="0"/>
                <a:cs typeface="Arial" pitchFamily="34" charset="0"/>
              </a:rPr>
              <a:t>về</a:t>
            </a:r>
            <a:r>
              <a:rPr lang="en-US" b="0" dirty="0">
                <a:latin typeface="Arial" pitchFamily="34" charset="0"/>
                <a:cs typeface="Arial" pitchFamily="34" charset="0"/>
              </a:rPr>
              <a:t> </a:t>
            </a:r>
            <a:r>
              <a:rPr lang="en-US" b="0" dirty="0" err="1">
                <a:latin typeface="Arial" pitchFamily="34" charset="0"/>
                <a:cs typeface="Arial" pitchFamily="34" charset="0"/>
              </a:rPr>
              <a:t>mạng</a:t>
            </a:r>
            <a:r>
              <a:rPr lang="en-US" b="0" dirty="0">
                <a:latin typeface="Arial" pitchFamily="34" charset="0"/>
                <a:cs typeface="Arial" pitchFamily="34" charset="0"/>
              </a:rPr>
              <a:t> </a:t>
            </a:r>
            <a:r>
              <a:rPr lang="en-US" b="0" dirty="0" err="1">
                <a:latin typeface="Arial" pitchFamily="34" charset="0"/>
                <a:cs typeface="Arial" pitchFamily="34" charset="0"/>
              </a:rPr>
              <a:t>không</a:t>
            </a:r>
            <a:r>
              <a:rPr lang="en-US" b="0" dirty="0">
                <a:latin typeface="Arial" pitchFamily="34" charset="0"/>
                <a:cs typeface="Arial" pitchFamily="34" charset="0"/>
              </a:rPr>
              <a:t> </a:t>
            </a:r>
            <a:r>
              <a:rPr lang="en-US" b="0" dirty="0" err="1">
                <a:latin typeface="Arial" pitchFamily="34" charset="0"/>
                <a:cs typeface="Arial" pitchFamily="34" charset="0"/>
              </a:rPr>
              <a:t>dây</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13</a:t>
            </a:fld>
            <a:endParaRPr lang="ru-RU" dirty="0"/>
          </a:p>
        </p:txBody>
      </p:sp>
      <p:pic>
        <p:nvPicPr>
          <p:cNvPr id="5" name="Picture 4"/>
          <p:cNvPicPr>
            <a:picLocks noChangeAspect="1"/>
          </p:cNvPicPr>
          <p:nvPr/>
        </p:nvPicPr>
        <p:blipFill>
          <a:blip r:embed="rId2"/>
          <a:stretch>
            <a:fillRect/>
          </a:stretch>
        </p:blipFill>
        <p:spPr>
          <a:xfrm>
            <a:off x="1117600" y="2209800"/>
            <a:ext cx="6798590" cy="4114800"/>
          </a:xfrm>
          <a:prstGeom prst="rect">
            <a:avLst/>
          </a:prstGeom>
        </p:spPr>
      </p:pic>
    </p:spTree>
    <p:extLst>
      <p:ext uri="{BB962C8B-B14F-4D97-AF65-F5344CB8AC3E}">
        <p14:creationId xmlns:p14="http://schemas.microsoft.com/office/powerpoint/2010/main" val="28766536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smtClean="0">
                <a:solidFill>
                  <a:srgbClr val="0000FF"/>
                </a:solidFill>
                <a:latin typeface="Arial" pitchFamily="34" charset="0"/>
                <a:cs typeface="Arial" pitchFamily="34" charset="0"/>
              </a:rPr>
              <a:t>Các</a:t>
            </a:r>
            <a:r>
              <a:rPr lang="en-US" dirty="0" smtClean="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mô</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hình</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mạng</a:t>
            </a:r>
            <a:r>
              <a:rPr lang="en-US" dirty="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WLAN</a:t>
            </a:r>
            <a:r>
              <a:rPr lang="en-US" dirty="0" smtClean="0">
                <a:solidFill>
                  <a:srgbClr val="0000FF"/>
                </a:solidFill>
                <a:latin typeface="Arial" pitchFamily="34" charset="0"/>
                <a:cs typeface="Arial" pitchFamily="34" charset="0"/>
              </a:rPr>
              <a:t>:</a:t>
            </a:r>
            <a:endParaRPr lang="en-US" dirty="0" smtClean="0">
              <a:solidFill>
                <a:srgbClr val="C00000"/>
              </a:solidFill>
              <a:latin typeface="Arial" pitchFamily="34" charset="0"/>
              <a:cs typeface="Arial" pitchFamily="34" charset="0"/>
            </a:endParaRPr>
          </a:p>
          <a:p>
            <a:pPr lvl="1"/>
            <a:r>
              <a:rPr lang="en-US" sz="2800" dirty="0" err="1" smtClean="0">
                <a:solidFill>
                  <a:srgbClr val="C00000"/>
                </a:solidFill>
                <a:latin typeface="Arial" pitchFamily="34" charset="0"/>
                <a:cs typeface="Arial" pitchFamily="34" charset="0"/>
              </a:rPr>
              <a:t>Mô</a:t>
            </a:r>
            <a:r>
              <a:rPr lang="en-US" sz="2800" dirty="0" smtClean="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hình</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mạng</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mở</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rộng</a:t>
            </a:r>
            <a:r>
              <a:rPr lang="en-US" sz="2800" dirty="0">
                <a:solidFill>
                  <a:srgbClr val="C00000"/>
                </a:solidFill>
                <a:latin typeface="Arial" pitchFamily="34" charset="0"/>
                <a:cs typeface="Arial" pitchFamily="34" charset="0"/>
              </a:rPr>
              <a:t> </a:t>
            </a:r>
            <a:r>
              <a:rPr lang="en-US" sz="2800" dirty="0" err="1" smtClean="0">
                <a:solidFill>
                  <a:srgbClr val="C00000"/>
                </a:solidFill>
                <a:latin typeface="Arial" pitchFamily="34" charset="0"/>
                <a:cs typeface="Arial" pitchFamily="34" charset="0"/>
              </a:rPr>
              <a:t>ESS</a:t>
            </a:r>
            <a:r>
              <a:rPr lang="en-US" sz="2800" dirty="0" smtClean="0">
                <a:solidFill>
                  <a:srgbClr val="C00000"/>
                </a:solidFill>
                <a:latin typeface="Arial" pitchFamily="34" charset="0"/>
                <a:cs typeface="Arial" pitchFamily="34" charset="0"/>
              </a:rPr>
              <a:t>:</a:t>
            </a:r>
          </a:p>
          <a:p>
            <a:pPr lvl="2"/>
            <a:r>
              <a:rPr lang="en-US" dirty="0" err="1" smtClean="0">
                <a:latin typeface="Arial" pitchFamily="34" charset="0"/>
                <a:cs typeface="Arial" pitchFamily="34" charset="0"/>
              </a:rPr>
              <a:t>Mạng</a:t>
            </a:r>
            <a:r>
              <a:rPr lang="en-US" dirty="0" smtClean="0">
                <a:latin typeface="Arial" pitchFamily="34" charset="0"/>
                <a:cs typeface="Arial" pitchFamily="34" charset="0"/>
              </a:rPr>
              <a:t> </a:t>
            </a:r>
            <a:r>
              <a:rPr lang="en-US" dirty="0" err="1">
                <a:latin typeface="Arial" pitchFamily="34" charset="0"/>
                <a:cs typeface="Arial" pitchFamily="34" charset="0"/>
              </a:rPr>
              <a:t>ESS</a:t>
            </a:r>
            <a:r>
              <a:rPr lang="en-US" dirty="0">
                <a:latin typeface="Arial" pitchFamily="34" charset="0"/>
                <a:cs typeface="Arial" pitchFamily="34" charset="0"/>
              </a:rPr>
              <a:t> </a:t>
            </a:r>
            <a:r>
              <a:rPr lang="en-US" dirty="0" err="1">
                <a:latin typeface="Arial" pitchFamily="34" charset="0"/>
                <a:cs typeface="Arial" pitchFamily="34" charset="0"/>
              </a:rPr>
              <a:t>thiết</a:t>
            </a:r>
            <a:r>
              <a:rPr lang="en-US" dirty="0">
                <a:latin typeface="Arial" pitchFamily="34" charset="0"/>
                <a:cs typeface="Arial" pitchFamily="34" charset="0"/>
              </a:rPr>
              <a:t> </a:t>
            </a:r>
            <a:r>
              <a:rPr lang="en-US" dirty="0" err="1">
                <a:latin typeface="Arial" pitchFamily="34" charset="0"/>
                <a:cs typeface="Arial" pitchFamily="34" charset="0"/>
              </a:rPr>
              <a:t>lập</a:t>
            </a:r>
            <a:r>
              <a:rPr lang="en-US" dirty="0">
                <a:latin typeface="Arial" pitchFamily="34" charset="0"/>
                <a:cs typeface="Arial" pitchFamily="34" charset="0"/>
              </a:rPr>
              <a:t> </a:t>
            </a:r>
            <a:r>
              <a:rPr lang="en-US" dirty="0" err="1">
                <a:latin typeface="Arial" pitchFamily="34" charset="0"/>
                <a:cs typeface="Arial" pitchFamily="34" charset="0"/>
              </a:rPr>
              <a:t>hai</a:t>
            </a:r>
            <a:r>
              <a:rPr lang="en-US" dirty="0">
                <a:latin typeface="Arial" pitchFamily="34" charset="0"/>
                <a:cs typeface="Arial" pitchFamily="34" charset="0"/>
              </a:rPr>
              <a:t> hay </a:t>
            </a:r>
            <a:r>
              <a:rPr lang="en-US" dirty="0" err="1">
                <a:latin typeface="Arial" pitchFamily="34" charset="0"/>
                <a:cs typeface="Arial" pitchFamily="34" charset="0"/>
              </a:rPr>
              <a:t>nhiều</a:t>
            </a:r>
            <a:r>
              <a:rPr lang="en-US" dirty="0">
                <a:latin typeface="Arial" pitchFamily="34" charset="0"/>
                <a:cs typeface="Arial" pitchFamily="34" charset="0"/>
              </a:rPr>
              <a:t> AP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nhau</a:t>
            </a:r>
            <a:r>
              <a:rPr lang="en-US" dirty="0">
                <a:latin typeface="Arial" pitchFamily="34" charset="0"/>
                <a:cs typeface="Arial" pitchFamily="34" charset="0"/>
              </a:rPr>
              <a:t> </a:t>
            </a:r>
            <a:r>
              <a:rPr lang="en-US" dirty="0" err="1">
                <a:latin typeface="Arial" pitchFamily="34" charset="0"/>
                <a:cs typeface="Arial" pitchFamily="34" charset="0"/>
              </a:rPr>
              <a:t>nhằm</a:t>
            </a:r>
            <a:r>
              <a:rPr lang="en-US" dirty="0">
                <a:latin typeface="Arial" pitchFamily="34" charset="0"/>
                <a:cs typeface="Arial" pitchFamily="34" charset="0"/>
              </a:rPr>
              <a:t> </a:t>
            </a:r>
            <a:r>
              <a:rPr lang="en-US" dirty="0" err="1">
                <a:latin typeface="Arial" pitchFamily="34" charset="0"/>
                <a:cs typeface="Arial" pitchFamily="34" charset="0"/>
              </a:rPr>
              <a:t>mục</a:t>
            </a:r>
            <a:r>
              <a:rPr lang="en-US" dirty="0">
                <a:latin typeface="Arial" pitchFamily="34" charset="0"/>
                <a:cs typeface="Arial" pitchFamily="34" charset="0"/>
              </a:rPr>
              <a:t> </a:t>
            </a:r>
            <a:r>
              <a:rPr lang="en-US" dirty="0" err="1">
                <a:latin typeface="Arial" pitchFamily="34" charset="0"/>
                <a:cs typeface="Arial" pitchFamily="34" charset="0"/>
              </a:rPr>
              <a:t>đích</a:t>
            </a:r>
            <a:r>
              <a:rPr lang="en-US" dirty="0">
                <a:latin typeface="Arial" pitchFamily="34" charset="0"/>
                <a:cs typeface="Arial" pitchFamily="34" charset="0"/>
              </a:rPr>
              <a:t> </a:t>
            </a:r>
            <a:r>
              <a:rPr lang="en-US" dirty="0" err="1">
                <a:latin typeface="Arial" pitchFamily="34" charset="0"/>
                <a:cs typeface="Arial" pitchFamily="34" charset="0"/>
              </a:rPr>
              <a:t>mở</a:t>
            </a:r>
            <a:r>
              <a:rPr lang="en-US" dirty="0">
                <a:latin typeface="Arial" pitchFamily="34" charset="0"/>
                <a:cs typeface="Arial" pitchFamily="34" charset="0"/>
              </a:rPr>
              <a:t> </a:t>
            </a:r>
            <a:r>
              <a:rPr lang="en-US" dirty="0" err="1">
                <a:latin typeface="Arial" pitchFamily="34" charset="0"/>
                <a:cs typeface="Arial" pitchFamily="34" charset="0"/>
              </a:rPr>
              <a:t>rộng</a:t>
            </a:r>
            <a:r>
              <a:rPr lang="en-US" dirty="0">
                <a:latin typeface="Arial" pitchFamily="34" charset="0"/>
                <a:cs typeface="Arial" pitchFamily="34" charset="0"/>
              </a:rPr>
              <a:t> </a:t>
            </a:r>
            <a:r>
              <a:rPr lang="en-US" dirty="0" err="1">
                <a:latin typeface="Arial" pitchFamily="34" charset="0"/>
                <a:cs typeface="Arial" pitchFamily="34" charset="0"/>
              </a:rPr>
              <a:t>phạm</a:t>
            </a:r>
            <a:r>
              <a:rPr lang="en-US" dirty="0">
                <a:latin typeface="Arial" pitchFamily="34" charset="0"/>
                <a:cs typeface="Arial" pitchFamily="34" charset="0"/>
              </a:rPr>
              <a:t> vi </a:t>
            </a:r>
            <a:r>
              <a:rPr lang="en-US" dirty="0" err="1">
                <a:latin typeface="Arial" pitchFamily="34" charset="0"/>
                <a:cs typeface="Arial" pitchFamily="34" charset="0"/>
              </a:rPr>
              <a:t>phủ</a:t>
            </a:r>
            <a:r>
              <a:rPr lang="en-US" dirty="0">
                <a:latin typeface="Arial" pitchFamily="34" charset="0"/>
                <a:cs typeface="Arial" pitchFamily="34" charset="0"/>
              </a:rPr>
              <a:t> </a:t>
            </a:r>
            <a:r>
              <a:rPr lang="en-US" dirty="0" err="1" smtClean="0">
                <a:latin typeface="Arial" pitchFamily="34" charset="0"/>
                <a:cs typeface="Arial" pitchFamily="34" charset="0"/>
              </a:rPr>
              <a:t>sóng</a:t>
            </a:r>
            <a:r>
              <a:rPr lang="en-US" dirty="0" smtClean="0">
                <a:latin typeface="Arial" pitchFamily="34" charset="0"/>
                <a:cs typeface="Arial" pitchFamily="34" charset="0"/>
              </a:rPr>
              <a:t>.</a:t>
            </a:r>
          </a:p>
          <a:p>
            <a:pPr lvl="2"/>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a:latin typeface="Arial" pitchFamily="34" charset="0"/>
                <a:cs typeface="Arial" pitchFamily="34" charset="0"/>
              </a:rPr>
              <a:t>ESS</a:t>
            </a:r>
            <a:r>
              <a:rPr lang="en-US" dirty="0">
                <a:latin typeface="Arial" pitchFamily="34" charset="0"/>
                <a:cs typeface="Arial" pitchFamily="34" charset="0"/>
              </a:rPr>
              <a:t> </a:t>
            </a:r>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phân</a:t>
            </a:r>
            <a:r>
              <a:rPr lang="en-US" dirty="0">
                <a:latin typeface="Arial" pitchFamily="34" charset="0"/>
                <a:cs typeface="Arial" pitchFamily="34" charset="0"/>
              </a:rPr>
              <a:t> </a:t>
            </a:r>
            <a:r>
              <a:rPr lang="en-US" dirty="0" err="1">
                <a:latin typeface="Arial" pitchFamily="34" charset="0"/>
                <a:cs typeface="Arial" pitchFamily="34" charset="0"/>
              </a:rPr>
              <a:t>vùng</a:t>
            </a:r>
            <a:r>
              <a:rPr lang="en-US" dirty="0">
                <a:latin typeface="Arial" pitchFamily="34" charset="0"/>
                <a:cs typeface="Arial" pitchFamily="34" charset="0"/>
              </a:rPr>
              <a:t> </a:t>
            </a:r>
            <a:r>
              <a:rPr lang="en-US" dirty="0" err="1">
                <a:latin typeface="Arial" pitchFamily="34" charset="0"/>
                <a:cs typeface="Arial" pitchFamily="34" charset="0"/>
              </a:rPr>
              <a:t>mạng</a:t>
            </a:r>
            <a:r>
              <a:rPr lang="en-US" dirty="0">
                <a:latin typeface="Arial" pitchFamily="34" charset="0"/>
                <a:cs typeface="Arial" pitchFamily="34" charset="0"/>
              </a:rPr>
              <a:t> </a:t>
            </a:r>
            <a:r>
              <a:rPr lang="en-US" dirty="0" smtClean="0">
                <a:latin typeface="Arial" pitchFamily="34" charset="0"/>
                <a:cs typeface="Arial" pitchFamily="34" charset="0"/>
              </a:rPr>
              <a:t>logic.</a:t>
            </a:r>
          </a:p>
          <a:p>
            <a:pPr lvl="2"/>
            <a:r>
              <a:rPr lang="en-US" dirty="0" err="1" smtClean="0">
                <a:latin typeface="Arial" pitchFamily="34" charset="0"/>
                <a:cs typeface="Arial" pitchFamily="34" charset="0"/>
              </a:rPr>
              <a:t>Tên</a:t>
            </a:r>
            <a:r>
              <a:rPr lang="en-US" dirty="0" smtClean="0">
                <a:latin typeface="Arial" pitchFamily="34" charset="0"/>
                <a:cs typeface="Arial" pitchFamily="34" charset="0"/>
              </a:rPr>
              <a:t> </a:t>
            </a:r>
            <a:r>
              <a:rPr lang="en-US" dirty="0" err="1">
                <a:latin typeface="Arial" pitchFamily="34" charset="0"/>
                <a:cs typeface="Arial" pitchFamily="34" charset="0"/>
              </a:rPr>
              <a:t>mạng</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ESS</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gọi</a:t>
            </a:r>
            <a:r>
              <a:rPr lang="en-US" dirty="0">
                <a:latin typeface="Arial" pitchFamily="34" charset="0"/>
                <a:cs typeface="Arial" pitchFamily="34" charset="0"/>
              </a:rPr>
              <a:t> </a:t>
            </a:r>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smtClean="0">
                <a:latin typeface="Arial" pitchFamily="34" charset="0"/>
                <a:cs typeface="Arial" pitchFamily="34" charset="0"/>
              </a:rPr>
              <a:t>ESSID</a:t>
            </a:r>
            <a:endParaRPr lang="en-US" dirty="0">
              <a:latin typeface="Arial" pitchFamily="34" charset="0"/>
              <a:cs typeface="Arial" pitchFamily="34" charset="0"/>
            </a:endParaRPr>
          </a:p>
          <a:p>
            <a:pPr lvl="2"/>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a:latin typeface="Arial" pitchFamily="34" charset="0"/>
                <a:cs typeface="Arial" pitchFamily="34" charset="0"/>
              </a:rPr>
              <a:t>Cell </a:t>
            </a:r>
            <a:r>
              <a:rPr lang="en-US" dirty="0" err="1">
                <a:latin typeface="Arial" pitchFamily="34" charset="0"/>
                <a:cs typeface="Arial" pitchFamily="34" charset="0"/>
              </a:rPr>
              <a:t>phải</a:t>
            </a:r>
            <a:r>
              <a:rPr lang="en-US" dirty="0">
                <a:latin typeface="Arial" pitchFamily="34" charset="0"/>
                <a:cs typeface="Arial" pitchFamily="34" charset="0"/>
              </a:rPr>
              <a:t> </a:t>
            </a:r>
            <a:r>
              <a:rPr lang="en-US" dirty="0" err="1">
                <a:latin typeface="Arial" pitchFamily="34" charset="0"/>
                <a:cs typeface="Arial" pitchFamily="34" charset="0"/>
              </a:rPr>
              <a:t>chồng</a:t>
            </a:r>
            <a:r>
              <a:rPr lang="en-US" dirty="0">
                <a:latin typeface="Arial" pitchFamily="34" charset="0"/>
                <a:cs typeface="Arial" pitchFamily="34" charset="0"/>
              </a:rPr>
              <a:t> </a:t>
            </a:r>
            <a:r>
              <a:rPr lang="en-US" dirty="0" err="1">
                <a:latin typeface="Arial" pitchFamily="34" charset="0"/>
                <a:cs typeface="Arial" pitchFamily="34" charset="0"/>
              </a:rPr>
              <a:t>lên</a:t>
            </a:r>
            <a:r>
              <a:rPr lang="en-US" dirty="0">
                <a:latin typeface="Arial" pitchFamily="34" charset="0"/>
                <a:cs typeface="Arial" pitchFamily="34" charset="0"/>
              </a:rPr>
              <a:t> </a:t>
            </a:r>
            <a:r>
              <a:rPr lang="en-US" dirty="0" err="1">
                <a:latin typeface="Arial" pitchFamily="34" charset="0"/>
                <a:cs typeface="Arial" pitchFamily="34" charset="0"/>
              </a:rPr>
              <a:t>nhau</a:t>
            </a:r>
            <a:r>
              <a:rPr lang="en-US" dirty="0">
                <a:latin typeface="Arial" pitchFamily="34" charset="0"/>
                <a:cs typeface="Arial" pitchFamily="34" charset="0"/>
              </a:rPr>
              <a:t> 10-15% </a:t>
            </a:r>
            <a:r>
              <a:rPr lang="en-US" dirty="0" err="1">
                <a:latin typeface="Arial" pitchFamily="34" charset="0"/>
                <a:cs typeface="Arial" pitchFamily="34" charset="0"/>
              </a:rPr>
              <a:t>để</a:t>
            </a:r>
            <a:r>
              <a:rPr lang="en-US" dirty="0">
                <a:latin typeface="Arial" pitchFamily="34" charset="0"/>
                <a:cs typeface="Arial" pitchFamily="34" charset="0"/>
              </a:rPr>
              <a:t> </a:t>
            </a:r>
            <a:r>
              <a:rPr lang="en-US" dirty="0" err="1">
                <a:latin typeface="Arial" pitchFamily="34" charset="0"/>
                <a:cs typeface="Arial" pitchFamily="34" charset="0"/>
              </a:rPr>
              <a:t>đạt</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thành</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trong</a:t>
            </a:r>
            <a:r>
              <a:rPr lang="en-US" dirty="0">
                <a:latin typeface="Arial" pitchFamily="34" charset="0"/>
                <a:cs typeface="Arial" pitchFamily="34" charset="0"/>
              </a:rPr>
              <a:t> </a:t>
            </a:r>
            <a:r>
              <a:rPr lang="en-US" dirty="0" err="1">
                <a:latin typeface="Arial" pitchFamily="34" charset="0"/>
                <a:cs typeface="Arial" pitchFamily="34" charset="0"/>
              </a:rPr>
              <a:t>quá</a:t>
            </a:r>
            <a:r>
              <a:rPr lang="en-US" dirty="0">
                <a:latin typeface="Arial" pitchFamily="34" charset="0"/>
                <a:cs typeface="Arial" pitchFamily="34" charset="0"/>
              </a:rPr>
              <a:t> </a:t>
            </a:r>
            <a:r>
              <a:rPr lang="en-US" dirty="0" err="1">
                <a:latin typeface="Arial" pitchFamily="34" charset="0"/>
                <a:cs typeface="Arial" pitchFamily="34" charset="0"/>
              </a:rPr>
              <a:t>trình</a:t>
            </a:r>
            <a:r>
              <a:rPr lang="en-US" dirty="0">
                <a:latin typeface="Arial" pitchFamily="34" charset="0"/>
                <a:cs typeface="Arial" pitchFamily="34" charset="0"/>
              </a:rPr>
              <a:t> </a:t>
            </a:r>
            <a:r>
              <a:rPr lang="en-US" dirty="0" err="1">
                <a:latin typeface="Arial" pitchFamily="34" charset="0"/>
                <a:cs typeface="Arial" pitchFamily="34" charset="0"/>
              </a:rPr>
              <a:t>chuyển</a:t>
            </a:r>
            <a:r>
              <a:rPr lang="en-US" dirty="0">
                <a:latin typeface="Arial" pitchFamily="34" charset="0"/>
                <a:cs typeface="Arial" pitchFamily="34" charset="0"/>
              </a:rPr>
              <a:t> </a:t>
            </a:r>
            <a:r>
              <a:rPr lang="en-US" dirty="0" err="1">
                <a:latin typeface="Arial" pitchFamily="34" charset="0"/>
                <a:cs typeface="Arial" pitchFamily="34" charset="0"/>
              </a:rPr>
              <a:t>vùng</a:t>
            </a:r>
            <a:endParaRPr lang="en-US" dirty="0">
              <a:latin typeface="Arial" pitchFamily="34" charset="0"/>
              <a:cs typeface="Arial" pitchFamily="34" charset="0"/>
            </a:endParaRPr>
          </a:p>
          <a:p>
            <a:pPr lvl="1" algn="just"/>
            <a:endParaRPr lang="en-US" sz="2800" dirty="0">
              <a:latin typeface="Arial" pitchFamily="34" charset="0"/>
              <a:cs typeface="Arial" pitchFamily="34" charset="0"/>
            </a:endParaRPr>
          </a:p>
          <a:p>
            <a:pPr lvl="1" algn="just"/>
            <a:endParaRPr lang="en-US" sz="2800" dirty="0">
              <a:latin typeface="Arial" pitchFamily="34" charset="0"/>
              <a:cs typeface="Arial" pitchFamily="34" charset="0"/>
            </a:endParaRPr>
          </a:p>
          <a:p>
            <a:pPr lvl="1" algn="just"/>
            <a:endParaRPr lang="en-US" sz="2800"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Tổng</a:t>
            </a:r>
            <a:r>
              <a:rPr lang="en-US" b="0" dirty="0">
                <a:latin typeface="Arial" pitchFamily="34" charset="0"/>
                <a:cs typeface="Arial" pitchFamily="34" charset="0"/>
              </a:rPr>
              <a:t> </a:t>
            </a:r>
            <a:r>
              <a:rPr lang="en-US" b="0" dirty="0" err="1">
                <a:latin typeface="Arial" pitchFamily="34" charset="0"/>
                <a:cs typeface="Arial" pitchFamily="34" charset="0"/>
              </a:rPr>
              <a:t>quan</a:t>
            </a:r>
            <a:r>
              <a:rPr lang="en-US" b="0" dirty="0">
                <a:latin typeface="Arial" pitchFamily="34" charset="0"/>
                <a:cs typeface="Arial" pitchFamily="34" charset="0"/>
              </a:rPr>
              <a:t> </a:t>
            </a:r>
            <a:r>
              <a:rPr lang="en-US" b="0" dirty="0" err="1">
                <a:latin typeface="Arial" pitchFamily="34" charset="0"/>
                <a:cs typeface="Arial" pitchFamily="34" charset="0"/>
              </a:rPr>
              <a:t>về</a:t>
            </a:r>
            <a:r>
              <a:rPr lang="en-US" b="0" dirty="0">
                <a:latin typeface="Arial" pitchFamily="34" charset="0"/>
                <a:cs typeface="Arial" pitchFamily="34" charset="0"/>
              </a:rPr>
              <a:t> </a:t>
            </a:r>
            <a:r>
              <a:rPr lang="en-US" b="0" dirty="0" err="1">
                <a:latin typeface="Arial" pitchFamily="34" charset="0"/>
                <a:cs typeface="Arial" pitchFamily="34" charset="0"/>
              </a:rPr>
              <a:t>mạng</a:t>
            </a:r>
            <a:r>
              <a:rPr lang="en-US" b="0" dirty="0">
                <a:latin typeface="Arial" pitchFamily="34" charset="0"/>
                <a:cs typeface="Arial" pitchFamily="34" charset="0"/>
              </a:rPr>
              <a:t> </a:t>
            </a:r>
            <a:r>
              <a:rPr lang="en-US" b="0" dirty="0" err="1">
                <a:latin typeface="Arial" pitchFamily="34" charset="0"/>
                <a:cs typeface="Arial" pitchFamily="34" charset="0"/>
              </a:rPr>
              <a:t>không</a:t>
            </a:r>
            <a:r>
              <a:rPr lang="en-US" b="0" dirty="0">
                <a:latin typeface="Arial" pitchFamily="34" charset="0"/>
                <a:cs typeface="Arial" pitchFamily="34" charset="0"/>
              </a:rPr>
              <a:t> </a:t>
            </a:r>
            <a:r>
              <a:rPr lang="en-US" b="0" dirty="0" err="1">
                <a:latin typeface="Arial" pitchFamily="34" charset="0"/>
                <a:cs typeface="Arial" pitchFamily="34" charset="0"/>
              </a:rPr>
              <a:t>dây</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14</a:t>
            </a:fld>
            <a:endParaRPr lang="ru-RU" dirty="0"/>
          </a:p>
        </p:txBody>
      </p:sp>
    </p:spTree>
    <p:extLst>
      <p:ext uri="{BB962C8B-B14F-4D97-AF65-F5344CB8AC3E}">
        <p14:creationId xmlns:p14="http://schemas.microsoft.com/office/powerpoint/2010/main" val="23420985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smtClean="0">
                <a:solidFill>
                  <a:srgbClr val="0000FF"/>
                </a:solidFill>
                <a:latin typeface="Arial" pitchFamily="34" charset="0"/>
                <a:cs typeface="Arial" pitchFamily="34" charset="0"/>
              </a:rPr>
              <a:t>Các</a:t>
            </a:r>
            <a:r>
              <a:rPr lang="en-US" dirty="0" smtClean="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mô</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hình</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mạng</a:t>
            </a:r>
            <a:r>
              <a:rPr lang="en-US" dirty="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WLAN</a:t>
            </a:r>
            <a:r>
              <a:rPr lang="en-US" dirty="0" smtClean="0">
                <a:solidFill>
                  <a:srgbClr val="0000FF"/>
                </a:solidFill>
                <a:latin typeface="Arial" pitchFamily="34" charset="0"/>
                <a:cs typeface="Arial" pitchFamily="34" charset="0"/>
              </a:rPr>
              <a:t>:</a:t>
            </a:r>
            <a:endParaRPr lang="en-US" dirty="0" smtClean="0">
              <a:solidFill>
                <a:srgbClr val="C00000"/>
              </a:solidFill>
              <a:latin typeface="Arial" pitchFamily="34" charset="0"/>
              <a:cs typeface="Arial" pitchFamily="34" charset="0"/>
            </a:endParaRPr>
          </a:p>
          <a:p>
            <a:pPr lvl="1"/>
            <a:r>
              <a:rPr lang="en-US" sz="2800" dirty="0" err="1" smtClean="0">
                <a:solidFill>
                  <a:srgbClr val="C00000"/>
                </a:solidFill>
                <a:latin typeface="Arial" pitchFamily="34" charset="0"/>
                <a:cs typeface="Arial" pitchFamily="34" charset="0"/>
              </a:rPr>
              <a:t>Mô</a:t>
            </a:r>
            <a:r>
              <a:rPr lang="en-US" sz="2800" dirty="0" smtClean="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hình</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mạng</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mở</a:t>
            </a:r>
            <a:r>
              <a:rPr lang="en-US" sz="2800" dirty="0">
                <a:solidFill>
                  <a:srgbClr val="C00000"/>
                </a:solidFill>
                <a:latin typeface="Arial" pitchFamily="34" charset="0"/>
                <a:cs typeface="Arial" pitchFamily="34" charset="0"/>
              </a:rPr>
              <a:t> </a:t>
            </a:r>
            <a:r>
              <a:rPr lang="en-US" sz="2800" dirty="0" err="1">
                <a:solidFill>
                  <a:srgbClr val="C00000"/>
                </a:solidFill>
                <a:latin typeface="Arial" pitchFamily="34" charset="0"/>
                <a:cs typeface="Arial" pitchFamily="34" charset="0"/>
              </a:rPr>
              <a:t>rộng</a:t>
            </a:r>
            <a:r>
              <a:rPr lang="en-US" sz="2800" dirty="0">
                <a:solidFill>
                  <a:srgbClr val="C00000"/>
                </a:solidFill>
                <a:latin typeface="Arial" pitchFamily="34" charset="0"/>
                <a:cs typeface="Arial" pitchFamily="34" charset="0"/>
              </a:rPr>
              <a:t> </a:t>
            </a:r>
            <a:r>
              <a:rPr lang="en-US" sz="2800" dirty="0" err="1" smtClean="0">
                <a:solidFill>
                  <a:srgbClr val="C00000"/>
                </a:solidFill>
                <a:latin typeface="Arial" pitchFamily="34" charset="0"/>
                <a:cs typeface="Arial" pitchFamily="34" charset="0"/>
              </a:rPr>
              <a:t>ESS</a:t>
            </a:r>
            <a:r>
              <a:rPr lang="en-US" sz="2800" dirty="0" smtClean="0">
                <a:solidFill>
                  <a:srgbClr val="C00000"/>
                </a:solidFill>
                <a:latin typeface="Arial" pitchFamily="34" charset="0"/>
                <a:cs typeface="Arial" pitchFamily="34" charset="0"/>
              </a:rPr>
              <a:t>:</a:t>
            </a:r>
          </a:p>
          <a:p>
            <a:pPr lvl="1" algn="just"/>
            <a:endParaRPr lang="en-US" sz="2800" dirty="0">
              <a:latin typeface="Arial" pitchFamily="34" charset="0"/>
              <a:cs typeface="Arial" pitchFamily="34" charset="0"/>
            </a:endParaRPr>
          </a:p>
          <a:p>
            <a:pPr lvl="1" algn="just"/>
            <a:endParaRPr lang="en-US" sz="2800"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Tổng</a:t>
            </a:r>
            <a:r>
              <a:rPr lang="en-US" b="0" dirty="0">
                <a:latin typeface="Arial" pitchFamily="34" charset="0"/>
                <a:cs typeface="Arial" pitchFamily="34" charset="0"/>
              </a:rPr>
              <a:t> </a:t>
            </a:r>
            <a:r>
              <a:rPr lang="en-US" b="0" dirty="0" err="1">
                <a:latin typeface="Arial" pitchFamily="34" charset="0"/>
                <a:cs typeface="Arial" pitchFamily="34" charset="0"/>
              </a:rPr>
              <a:t>quan</a:t>
            </a:r>
            <a:r>
              <a:rPr lang="en-US" b="0" dirty="0">
                <a:latin typeface="Arial" pitchFamily="34" charset="0"/>
                <a:cs typeface="Arial" pitchFamily="34" charset="0"/>
              </a:rPr>
              <a:t> </a:t>
            </a:r>
            <a:r>
              <a:rPr lang="en-US" b="0" dirty="0" err="1">
                <a:latin typeface="Arial" pitchFamily="34" charset="0"/>
                <a:cs typeface="Arial" pitchFamily="34" charset="0"/>
              </a:rPr>
              <a:t>về</a:t>
            </a:r>
            <a:r>
              <a:rPr lang="en-US" b="0" dirty="0">
                <a:latin typeface="Arial" pitchFamily="34" charset="0"/>
                <a:cs typeface="Arial" pitchFamily="34" charset="0"/>
              </a:rPr>
              <a:t> </a:t>
            </a:r>
            <a:r>
              <a:rPr lang="en-US" b="0" dirty="0" err="1">
                <a:latin typeface="Arial" pitchFamily="34" charset="0"/>
                <a:cs typeface="Arial" pitchFamily="34" charset="0"/>
              </a:rPr>
              <a:t>mạng</a:t>
            </a:r>
            <a:r>
              <a:rPr lang="en-US" b="0" dirty="0">
                <a:latin typeface="Arial" pitchFamily="34" charset="0"/>
                <a:cs typeface="Arial" pitchFamily="34" charset="0"/>
              </a:rPr>
              <a:t> </a:t>
            </a:r>
            <a:r>
              <a:rPr lang="en-US" b="0" dirty="0" err="1">
                <a:latin typeface="Arial" pitchFamily="34" charset="0"/>
                <a:cs typeface="Arial" pitchFamily="34" charset="0"/>
              </a:rPr>
              <a:t>không</a:t>
            </a:r>
            <a:r>
              <a:rPr lang="en-US" b="0" dirty="0">
                <a:latin typeface="Arial" pitchFamily="34" charset="0"/>
                <a:cs typeface="Arial" pitchFamily="34" charset="0"/>
              </a:rPr>
              <a:t> </a:t>
            </a:r>
            <a:r>
              <a:rPr lang="en-US" b="0" dirty="0" err="1">
                <a:latin typeface="Arial" pitchFamily="34" charset="0"/>
                <a:cs typeface="Arial" pitchFamily="34" charset="0"/>
              </a:rPr>
              <a:t>dây</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15</a:t>
            </a:fld>
            <a:endParaRPr lang="ru-RU" dirty="0"/>
          </a:p>
        </p:txBody>
      </p:sp>
      <p:pic>
        <p:nvPicPr>
          <p:cNvPr id="5" name="Picture 4"/>
          <p:cNvPicPr>
            <a:picLocks noChangeAspect="1"/>
          </p:cNvPicPr>
          <p:nvPr/>
        </p:nvPicPr>
        <p:blipFill>
          <a:blip r:embed="rId2"/>
          <a:stretch>
            <a:fillRect/>
          </a:stretch>
        </p:blipFill>
        <p:spPr>
          <a:xfrm>
            <a:off x="1295400" y="2133600"/>
            <a:ext cx="5562600" cy="4606528"/>
          </a:xfrm>
          <a:prstGeom prst="rect">
            <a:avLst/>
          </a:prstGeom>
        </p:spPr>
      </p:pic>
    </p:spTree>
    <p:extLst>
      <p:ext uri="{BB962C8B-B14F-4D97-AF65-F5344CB8AC3E}">
        <p14:creationId xmlns:p14="http://schemas.microsoft.com/office/powerpoint/2010/main" val="14235869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sz="4000" dirty="0" err="1" smtClean="0">
                <a:solidFill>
                  <a:srgbClr val="0000FF"/>
                </a:solidFill>
                <a:latin typeface="Arial" pitchFamily="34" charset="0"/>
                <a:cs typeface="Arial" pitchFamily="34" charset="0"/>
              </a:rPr>
              <a:t>Các</a:t>
            </a:r>
            <a:r>
              <a:rPr lang="en-US" sz="4000" dirty="0" smtClean="0">
                <a:solidFill>
                  <a:srgbClr val="0000FF"/>
                </a:solidFill>
                <a:latin typeface="Arial" pitchFamily="34" charset="0"/>
                <a:cs typeface="Arial" pitchFamily="34" charset="0"/>
              </a:rPr>
              <a:t> </a:t>
            </a:r>
            <a:r>
              <a:rPr lang="en-US" sz="4000" dirty="0" err="1">
                <a:solidFill>
                  <a:srgbClr val="0000FF"/>
                </a:solidFill>
                <a:latin typeface="Arial" pitchFamily="34" charset="0"/>
                <a:cs typeface="Arial" pitchFamily="34" charset="0"/>
              </a:rPr>
              <a:t>tấn</a:t>
            </a:r>
            <a:r>
              <a:rPr lang="en-US" sz="4000" dirty="0">
                <a:solidFill>
                  <a:srgbClr val="0000FF"/>
                </a:solidFill>
                <a:latin typeface="Arial" pitchFamily="34" charset="0"/>
                <a:cs typeface="Arial" pitchFamily="34" charset="0"/>
              </a:rPr>
              <a:t> </a:t>
            </a:r>
            <a:r>
              <a:rPr lang="en-US" sz="4000" dirty="0" err="1">
                <a:solidFill>
                  <a:srgbClr val="0000FF"/>
                </a:solidFill>
                <a:latin typeface="Arial" pitchFamily="34" charset="0"/>
                <a:cs typeface="Arial" pitchFamily="34" charset="0"/>
              </a:rPr>
              <a:t>công</a:t>
            </a:r>
            <a:r>
              <a:rPr lang="en-US" sz="4000" dirty="0">
                <a:solidFill>
                  <a:srgbClr val="0000FF"/>
                </a:solidFill>
                <a:latin typeface="Arial" pitchFamily="34" charset="0"/>
                <a:cs typeface="Arial" pitchFamily="34" charset="0"/>
              </a:rPr>
              <a:t> </a:t>
            </a:r>
            <a:r>
              <a:rPr lang="en-US" sz="4000" dirty="0" err="1">
                <a:solidFill>
                  <a:srgbClr val="0000FF"/>
                </a:solidFill>
                <a:latin typeface="Arial" pitchFamily="34" charset="0"/>
                <a:cs typeface="Arial" pitchFamily="34" charset="0"/>
              </a:rPr>
              <a:t>vào</a:t>
            </a:r>
            <a:r>
              <a:rPr lang="en-US" sz="4000" dirty="0">
                <a:solidFill>
                  <a:srgbClr val="0000FF"/>
                </a:solidFill>
                <a:latin typeface="Arial" pitchFamily="34" charset="0"/>
                <a:cs typeface="Arial" pitchFamily="34" charset="0"/>
              </a:rPr>
              <a:t> </a:t>
            </a:r>
            <a:r>
              <a:rPr lang="en-US" sz="4000" dirty="0" err="1" smtClean="0">
                <a:solidFill>
                  <a:srgbClr val="0000FF"/>
                </a:solidFill>
                <a:latin typeface="Arial" pitchFamily="34" charset="0"/>
                <a:cs typeface="Arial" pitchFamily="34" charset="0"/>
              </a:rPr>
              <a:t>WLAN</a:t>
            </a:r>
            <a:endParaRPr lang="en-US" sz="4000" dirty="0" smtClean="0">
              <a:solidFill>
                <a:srgbClr val="0000FF"/>
              </a:solidFill>
              <a:latin typeface="Arial" pitchFamily="34" charset="0"/>
              <a:cs typeface="Arial" pitchFamily="34" charset="0"/>
            </a:endParaRPr>
          </a:p>
          <a:p>
            <a:pPr lvl="1" algn="just">
              <a:lnSpc>
                <a:spcPct val="120000"/>
              </a:lnSpc>
            </a:pPr>
            <a:r>
              <a:rPr lang="en-US" dirty="0" err="1">
                <a:solidFill>
                  <a:srgbClr val="0000FF"/>
                </a:solidFill>
                <a:latin typeface="Arial" pitchFamily="34" charset="0"/>
                <a:cs typeface="Arial" pitchFamily="34" charset="0"/>
              </a:rPr>
              <a:t>Tấn</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công</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bị</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động</a:t>
            </a:r>
            <a:endParaRPr lang="en-US" dirty="0">
              <a:solidFill>
                <a:srgbClr val="0000FF"/>
              </a:solidFill>
              <a:latin typeface="Arial" pitchFamily="34" charset="0"/>
              <a:cs typeface="Arial" pitchFamily="34" charset="0"/>
            </a:endParaRPr>
          </a:p>
          <a:p>
            <a:pPr lvl="2" algn="just">
              <a:lnSpc>
                <a:spcPct val="120000"/>
              </a:lnSpc>
            </a:pPr>
            <a:r>
              <a:rPr lang="en-US" dirty="0">
                <a:latin typeface="Arial" pitchFamily="34" charset="0"/>
                <a:cs typeface="Arial" pitchFamily="34" charset="0"/>
              </a:rPr>
              <a:t> </a:t>
            </a:r>
            <a:r>
              <a:rPr lang="en-US" dirty="0" err="1">
                <a:latin typeface="Arial" pitchFamily="34" charset="0"/>
                <a:cs typeface="Arial" pitchFamily="34" charset="0"/>
              </a:rPr>
              <a:t>Kẻ</a:t>
            </a:r>
            <a:r>
              <a:rPr lang="en-US" dirty="0">
                <a:latin typeface="Arial" pitchFamily="34" charset="0"/>
                <a:cs typeface="Arial" pitchFamily="34" charset="0"/>
              </a:rPr>
              <a:t> </a:t>
            </a:r>
            <a:r>
              <a:rPr lang="en-US" dirty="0" err="1">
                <a:latin typeface="Arial" pitchFamily="34" charset="0"/>
                <a:cs typeface="Arial" pitchFamily="34" charset="0"/>
              </a:rPr>
              <a:t>tấn</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a:t>
            </a:r>
            <a:r>
              <a:rPr lang="en-US" dirty="0" err="1">
                <a:latin typeface="Arial" pitchFamily="34" charset="0"/>
                <a:cs typeface="Arial" pitchFamily="34" charset="0"/>
              </a:rPr>
              <a:t>lắng</a:t>
            </a:r>
            <a:r>
              <a:rPr lang="en-US" dirty="0">
                <a:latin typeface="Arial" pitchFamily="34" charset="0"/>
                <a:cs typeface="Arial" pitchFamily="34" charset="0"/>
              </a:rPr>
              <a:t> </a:t>
            </a:r>
            <a:r>
              <a:rPr lang="en-US" dirty="0" err="1">
                <a:latin typeface="Arial" pitchFamily="34" charset="0"/>
                <a:cs typeface="Arial" pitchFamily="34" charset="0"/>
              </a:rPr>
              <a:t>nghe</a:t>
            </a:r>
            <a:r>
              <a:rPr lang="en-US" dirty="0">
                <a:latin typeface="Arial" pitchFamily="34" charset="0"/>
                <a:cs typeface="Arial" pitchFamily="34" charset="0"/>
              </a:rPr>
              <a:t> </a:t>
            </a:r>
            <a:r>
              <a:rPr lang="en-US" dirty="0" err="1">
                <a:latin typeface="Arial" pitchFamily="34" charset="0"/>
                <a:cs typeface="Arial" pitchFamily="34" charset="0"/>
              </a:rPr>
              <a:t>trên</a:t>
            </a:r>
            <a:r>
              <a:rPr lang="en-US" dirty="0">
                <a:latin typeface="Arial" pitchFamily="34" charset="0"/>
                <a:cs typeface="Arial" pitchFamily="34" charset="0"/>
              </a:rPr>
              <a:t> </a:t>
            </a:r>
            <a:r>
              <a:rPr lang="en-US" dirty="0" err="1">
                <a:latin typeface="Arial" pitchFamily="34" charset="0"/>
                <a:cs typeface="Arial" pitchFamily="34" charset="0"/>
              </a:rPr>
              <a:t>mạng</a:t>
            </a:r>
            <a:r>
              <a:rPr lang="en-US" dirty="0">
                <a:latin typeface="Arial" pitchFamily="34" charset="0"/>
                <a:cs typeface="Arial" pitchFamily="34" charset="0"/>
              </a:rPr>
              <a:t> </a:t>
            </a:r>
            <a:r>
              <a:rPr lang="en-US" dirty="0" err="1">
                <a:latin typeface="Arial" pitchFamily="34" charset="0"/>
                <a:cs typeface="Arial" pitchFamily="34" charset="0"/>
              </a:rPr>
              <a:t>mà</a:t>
            </a:r>
            <a:r>
              <a:rPr lang="en-US" dirty="0">
                <a:latin typeface="Arial" pitchFamily="34" charset="0"/>
                <a:cs typeface="Arial" pitchFamily="34" charset="0"/>
              </a:rPr>
              <a:t>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làm</a:t>
            </a:r>
            <a:r>
              <a:rPr lang="en-US" dirty="0">
                <a:latin typeface="Arial" pitchFamily="34" charset="0"/>
                <a:cs typeface="Arial" pitchFamily="34" charset="0"/>
              </a:rPr>
              <a:t> </a:t>
            </a:r>
            <a:r>
              <a:rPr lang="en-US" dirty="0" err="1">
                <a:latin typeface="Arial" pitchFamily="34" charset="0"/>
                <a:cs typeface="Arial" pitchFamily="34" charset="0"/>
              </a:rPr>
              <a:t>ảnh</a:t>
            </a:r>
            <a:r>
              <a:rPr lang="en-US" dirty="0">
                <a:latin typeface="Arial" pitchFamily="34" charset="0"/>
                <a:cs typeface="Arial" pitchFamily="34" charset="0"/>
              </a:rPr>
              <a:t> </a:t>
            </a:r>
            <a:r>
              <a:rPr lang="en-US" dirty="0" err="1">
                <a:latin typeface="Arial" pitchFamily="34" charset="0"/>
                <a:cs typeface="Arial" pitchFamily="34" charset="0"/>
              </a:rPr>
              <a:t>hưởng</a:t>
            </a:r>
            <a:r>
              <a:rPr lang="en-US" dirty="0">
                <a:latin typeface="Arial" pitchFamily="34" charset="0"/>
                <a:cs typeface="Arial" pitchFamily="34" charset="0"/>
              </a:rPr>
              <a:t> </a:t>
            </a:r>
            <a:r>
              <a:rPr lang="en-US" dirty="0" err="1">
                <a:latin typeface="Arial" pitchFamily="34" charset="0"/>
                <a:cs typeface="Arial" pitchFamily="34" charset="0"/>
              </a:rPr>
              <a:t>tới</a:t>
            </a:r>
            <a:r>
              <a:rPr lang="en-US" dirty="0">
                <a:latin typeface="Arial" pitchFamily="34" charset="0"/>
                <a:cs typeface="Arial" pitchFamily="34" charset="0"/>
              </a:rPr>
              <a:t> </a:t>
            </a:r>
            <a:r>
              <a:rPr lang="en-US" dirty="0" err="1">
                <a:latin typeface="Arial" pitchFamily="34" charset="0"/>
                <a:cs typeface="Arial" pitchFamily="34" charset="0"/>
              </a:rPr>
              <a:t>bất</a:t>
            </a:r>
            <a:r>
              <a:rPr lang="en-US" dirty="0">
                <a:latin typeface="Arial" pitchFamily="34" charset="0"/>
                <a:cs typeface="Arial" pitchFamily="34" charset="0"/>
              </a:rPr>
              <a:t> </a:t>
            </a:r>
            <a:r>
              <a:rPr lang="en-US" dirty="0" err="1">
                <a:latin typeface="Arial" pitchFamily="34" charset="0"/>
                <a:cs typeface="Arial" pitchFamily="34" charset="0"/>
              </a:rPr>
              <a:t>kỳ</a:t>
            </a:r>
            <a:r>
              <a:rPr lang="en-US" dirty="0">
                <a:latin typeface="Arial" pitchFamily="34" charset="0"/>
                <a:cs typeface="Arial" pitchFamily="34" charset="0"/>
              </a:rPr>
              <a:t> </a:t>
            </a:r>
            <a:r>
              <a:rPr lang="en-US" dirty="0" err="1">
                <a:latin typeface="Arial" pitchFamily="34" charset="0"/>
                <a:cs typeface="Arial" pitchFamily="34" charset="0"/>
              </a:rPr>
              <a:t>tài</a:t>
            </a:r>
            <a:r>
              <a:rPr lang="en-US" dirty="0">
                <a:latin typeface="Arial" pitchFamily="34" charset="0"/>
                <a:cs typeface="Arial" pitchFamily="34" charset="0"/>
              </a:rPr>
              <a:t> </a:t>
            </a:r>
            <a:r>
              <a:rPr lang="en-US" dirty="0" err="1">
                <a:latin typeface="Arial" pitchFamily="34" charset="0"/>
                <a:cs typeface="Arial" pitchFamily="34" charset="0"/>
              </a:rPr>
              <a:t>nguyên</a:t>
            </a:r>
            <a:r>
              <a:rPr lang="en-US" dirty="0">
                <a:latin typeface="Arial" pitchFamily="34" charset="0"/>
                <a:cs typeface="Arial" pitchFamily="34" charset="0"/>
              </a:rPr>
              <a:t> </a:t>
            </a:r>
            <a:r>
              <a:rPr lang="en-US" dirty="0" err="1">
                <a:latin typeface="Arial" pitchFamily="34" charset="0"/>
                <a:cs typeface="Arial" pitchFamily="34" charset="0"/>
              </a:rPr>
              <a:t>nào</a:t>
            </a:r>
            <a:r>
              <a:rPr lang="en-US" dirty="0">
                <a:latin typeface="Arial" pitchFamily="34" charset="0"/>
                <a:cs typeface="Arial" pitchFamily="34" charset="0"/>
              </a:rPr>
              <a:t> </a:t>
            </a:r>
            <a:r>
              <a:rPr lang="en-US" dirty="0" err="1">
                <a:latin typeface="Arial" pitchFamily="34" charset="0"/>
                <a:cs typeface="Arial" pitchFamily="34" charset="0"/>
              </a:rPr>
              <a:t>trên</a:t>
            </a:r>
            <a:r>
              <a:rPr lang="en-US" dirty="0">
                <a:latin typeface="Arial" pitchFamily="34" charset="0"/>
                <a:cs typeface="Arial" pitchFamily="34" charset="0"/>
              </a:rPr>
              <a:t> </a:t>
            </a:r>
            <a:r>
              <a:rPr lang="en-US" dirty="0" err="1">
                <a:latin typeface="Arial" pitchFamily="34" charset="0"/>
                <a:cs typeface="Arial" pitchFamily="34" charset="0"/>
              </a:rPr>
              <a:t>mạng</a:t>
            </a:r>
            <a:r>
              <a:rPr lang="en-US" dirty="0">
                <a:latin typeface="Arial" pitchFamily="34" charset="0"/>
                <a:cs typeface="Arial" pitchFamily="34" charset="0"/>
              </a:rPr>
              <a:t>.</a:t>
            </a:r>
          </a:p>
          <a:p>
            <a:pPr lvl="1" algn="just">
              <a:lnSpc>
                <a:spcPct val="120000"/>
              </a:lnSpc>
            </a:pPr>
            <a:r>
              <a:rPr lang="en-US" dirty="0" err="1">
                <a:solidFill>
                  <a:srgbClr val="0000FF"/>
                </a:solidFill>
                <a:latin typeface="Arial" pitchFamily="34" charset="0"/>
                <a:cs typeface="Arial" pitchFamily="34" charset="0"/>
              </a:rPr>
              <a:t>Tấn</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công</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chủ</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động</a:t>
            </a:r>
            <a:endParaRPr lang="en-US" dirty="0">
              <a:solidFill>
                <a:srgbClr val="0000FF"/>
              </a:solidFill>
              <a:latin typeface="Arial" pitchFamily="34" charset="0"/>
              <a:cs typeface="Arial" pitchFamily="34" charset="0"/>
            </a:endParaRPr>
          </a:p>
          <a:p>
            <a:pPr lvl="2" algn="just">
              <a:lnSpc>
                <a:spcPct val="120000"/>
              </a:lnSpc>
            </a:pPr>
            <a:r>
              <a:rPr lang="en-US" dirty="0" err="1" smtClean="0">
                <a:latin typeface="Arial" pitchFamily="34" charset="0"/>
                <a:cs typeface="Arial" pitchFamily="34" charset="0"/>
              </a:rPr>
              <a:t>Kẻ</a:t>
            </a:r>
            <a:r>
              <a:rPr lang="en-US" dirty="0" smtClean="0">
                <a:latin typeface="Arial" pitchFamily="34" charset="0"/>
                <a:cs typeface="Arial" pitchFamily="34" charset="0"/>
              </a:rPr>
              <a:t> </a:t>
            </a:r>
            <a:r>
              <a:rPr lang="en-US" dirty="0" err="1">
                <a:latin typeface="Arial" pitchFamily="34" charset="0"/>
                <a:cs typeface="Arial" pitchFamily="34" charset="0"/>
              </a:rPr>
              <a:t>tấn</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sử</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kỹ</a:t>
            </a:r>
            <a:r>
              <a:rPr lang="en-US" dirty="0">
                <a:latin typeface="Arial" pitchFamily="34" charset="0"/>
                <a:cs typeface="Arial" pitchFamily="34" charset="0"/>
              </a:rPr>
              <a:t> </a:t>
            </a:r>
            <a:r>
              <a:rPr lang="en-US" dirty="0" err="1">
                <a:latin typeface="Arial" pitchFamily="34" charset="0"/>
                <a:cs typeface="Arial" pitchFamily="34" charset="0"/>
              </a:rPr>
              <a:t>thuật</a:t>
            </a:r>
            <a:r>
              <a:rPr lang="en-US" dirty="0">
                <a:latin typeface="Arial" pitchFamily="34" charset="0"/>
                <a:cs typeface="Arial" pitchFamily="34" charset="0"/>
              </a:rPr>
              <a:t> </a:t>
            </a:r>
            <a:r>
              <a:rPr lang="en-US" dirty="0" err="1">
                <a:latin typeface="Arial" pitchFamily="34" charset="0"/>
                <a:cs typeface="Arial" pitchFamily="34" charset="0"/>
              </a:rPr>
              <a:t>làm</a:t>
            </a:r>
            <a:r>
              <a:rPr lang="en-US" dirty="0">
                <a:latin typeface="Arial" pitchFamily="34" charset="0"/>
                <a:cs typeface="Arial" pitchFamily="34" charset="0"/>
              </a:rPr>
              <a:t> </a:t>
            </a:r>
            <a:r>
              <a:rPr lang="en-US" dirty="0" err="1">
                <a:latin typeface="Arial" pitchFamily="34" charset="0"/>
                <a:cs typeface="Arial" pitchFamily="34" charset="0"/>
              </a:rPr>
              <a:t>ảnh</a:t>
            </a:r>
            <a:r>
              <a:rPr lang="en-US" dirty="0">
                <a:latin typeface="Arial" pitchFamily="34" charset="0"/>
                <a:cs typeface="Arial" pitchFamily="34" charset="0"/>
              </a:rPr>
              <a:t> </a:t>
            </a:r>
            <a:r>
              <a:rPr lang="en-US" dirty="0" err="1">
                <a:latin typeface="Arial" pitchFamily="34" charset="0"/>
                <a:cs typeface="Arial" pitchFamily="34" charset="0"/>
              </a:rPr>
              <a:t>hưởng</a:t>
            </a:r>
            <a:r>
              <a:rPr lang="en-US" dirty="0">
                <a:latin typeface="Arial" pitchFamily="34" charset="0"/>
                <a:cs typeface="Arial" pitchFamily="34" charset="0"/>
              </a:rPr>
              <a:t> </a:t>
            </a:r>
            <a:r>
              <a:rPr lang="en-US" dirty="0" err="1">
                <a:latin typeface="Arial" pitchFamily="34" charset="0"/>
                <a:cs typeface="Arial" pitchFamily="34" charset="0"/>
              </a:rPr>
              <a:t>tới</a:t>
            </a:r>
            <a:r>
              <a:rPr lang="en-US" dirty="0">
                <a:latin typeface="Arial" pitchFamily="34" charset="0"/>
                <a:cs typeface="Arial" pitchFamily="34" charset="0"/>
              </a:rPr>
              <a:t> </a:t>
            </a:r>
            <a:r>
              <a:rPr lang="en-US" dirty="0" err="1">
                <a:latin typeface="Arial" pitchFamily="34" charset="0"/>
                <a:cs typeface="Arial" pitchFamily="34" charset="0"/>
              </a:rPr>
              <a:t>mạng</a:t>
            </a:r>
            <a:r>
              <a:rPr lang="en-US" dirty="0">
                <a:latin typeface="Arial" pitchFamily="34" charset="0"/>
                <a:cs typeface="Arial" pitchFamily="34" charset="0"/>
              </a:rPr>
              <a:t>.</a:t>
            </a:r>
          </a:p>
          <a:p>
            <a:pPr algn="just">
              <a:lnSpc>
                <a:spcPct val="120000"/>
              </a:lnSpc>
            </a:pPr>
            <a:endParaRPr lang="en-US" sz="4000" dirty="0">
              <a:latin typeface="Arial" pitchFamily="34" charset="0"/>
              <a:cs typeface="Arial" pitchFamily="34" charset="0"/>
            </a:endParaRPr>
          </a:p>
          <a:p>
            <a:pPr algn="just">
              <a:lnSpc>
                <a:spcPct val="120000"/>
              </a:lnSpc>
            </a:pPr>
            <a:endParaRPr lang="en-US" sz="4000" dirty="0">
              <a:latin typeface="Arial" pitchFamily="34" charset="0"/>
              <a:cs typeface="Arial" pitchFamily="34" charset="0"/>
            </a:endParaRPr>
          </a:p>
          <a:p>
            <a:endParaRPr lang="en-US" sz="4000" dirty="0">
              <a:solidFill>
                <a:srgbClr val="0000FF"/>
              </a:solidFill>
              <a:latin typeface="Arial" pitchFamily="34" charset="0"/>
              <a:cs typeface="Arial" pitchFamily="34" charset="0"/>
            </a:endParaRPr>
          </a:p>
          <a:p>
            <a:endParaRPr lang="en-US" sz="4000"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Tổng</a:t>
            </a:r>
            <a:r>
              <a:rPr lang="en-US" b="0" dirty="0">
                <a:latin typeface="Arial" pitchFamily="34" charset="0"/>
                <a:cs typeface="Arial" pitchFamily="34" charset="0"/>
              </a:rPr>
              <a:t> </a:t>
            </a:r>
            <a:r>
              <a:rPr lang="en-US" b="0" dirty="0" err="1">
                <a:latin typeface="Arial" pitchFamily="34" charset="0"/>
                <a:cs typeface="Arial" pitchFamily="34" charset="0"/>
              </a:rPr>
              <a:t>quan</a:t>
            </a:r>
            <a:r>
              <a:rPr lang="en-US" b="0" dirty="0">
                <a:latin typeface="Arial" pitchFamily="34" charset="0"/>
                <a:cs typeface="Arial" pitchFamily="34" charset="0"/>
              </a:rPr>
              <a:t> </a:t>
            </a:r>
            <a:r>
              <a:rPr lang="en-US" b="0" dirty="0" err="1">
                <a:latin typeface="Arial" pitchFamily="34" charset="0"/>
                <a:cs typeface="Arial" pitchFamily="34" charset="0"/>
              </a:rPr>
              <a:t>về</a:t>
            </a:r>
            <a:r>
              <a:rPr lang="en-US" b="0" dirty="0">
                <a:latin typeface="Arial" pitchFamily="34" charset="0"/>
                <a:cs typeface="Arial" pitchFamily="34" charset="0"/>
              </a:rPr>
              <a:t> </a:t>
            </a:r>
            <a:r>
              <a:rPr lang="en-US" b="0" dirty="0" err="1">
                <a:latin typeface="Arial" pitchFamily="34" charset="0"/>
                <a:cs typeface="Arial" pitchFamily="34" charset="0"/>
              </a:rPr>
              <a:t>mạng</a:t>
            </a:r>
            <a:r>
              <a:rPr lang="en-US" b="0" dirty="0">
                <a:latin typeface="Arial" pitchFamily="34" charset="0"/>
                <a:cs typeface="Arial" pitchFamily="34" charset="0"/>
              </a:rPr>
              <a:t> </a:t>
            </a:r>
            <a:r>
              <a:rPr lang="en-US" b="0" dirty="0" err="1">
                <a:latin typeface="Arial" pitchFamily="34" charset="0"/>
                <a:cs typeface="Arial" pitchFamily="34" charset="0"/>
              </a:rPr>
              <a:t>không</a:t>
            </a:r>
            <a:r>
              <a:rPr lang="en-US" b="0" dirty="0">
                <a:latin typeface="Arial" pitchFamily="34" charset="0"/>
                <a:cs typeface="Arial" pitchFamily="34" charset="0"/>
              </a:rPr>
              <a:t> </a:t>
            </a:r>
            <a:r>
              <a:rPr lang="en-US" b="0" dirty="0" err="1">
                <a:latin typeface="Arial" pitchFamily="34" charset="0"/>
                <a:cs typeface="Arial" pitchFamily="34" charset="0"/>
              </a:rPr>
              <a:t>dây</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16</a:t>
            </a:fld>
            <a:endParaRPr lang="ru-RU" dirty="0"/>
          </a:p>
        </p:txBody>
      </p:sp>
    </p:spTree>
    <p:extLst>
      <p:ext uri="{BB962C8B-B14F-4D97-AF65-F5344CB8AC3E}">
        <p14:creationId xmlns:p14="http://schemas.microsoft.com/office/powerpoint/2010/main" val="23420985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lnSpc>
                <a:spcPct val="130000"/>
              </a:lnSpc>
            </a:pPr>
            <a:r>
              <a:rPr lang="en-US" sz="3200" dirty="0" err="1">
                <a:solidFill>
                  <a:srgbClr val="0000FF"/>
                </a:solidFill>
                <a:latin typeface="Arial" pitchFamily="34" charset="0"/>
                <a:cs typeface="Arial" pitchFamily="34" charset="0"/>
              </a:rPr>
              <a:t>Tấn</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công</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bị</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động</a:t>
            </a:r>
            <a:endParaRPr lang="en-US" sz="3200" dirty="0">
              <a:solidFill>
                <a:srgbClr val="0000FF"/>
              </a:solidFill>
              <a:latin typeface="Arial" pitchFamily="34" charset="0"/>
              <a:cs typeface="Arial" pitchFamily="34" charset="0"/>
            </a:endParaRPr>
          </a:p>
          <a:p>
            <a:pPr lvl="1" algn="just">
              <a:lnSpc>
                <a:spcPct val="130000"/>
              </a:lnSpc>
            </a:pPr>
            <a:r>
              <a:rPr lang="en-US" sz="2800" dirty="0">
                <a:latin typeface="Arial" pitchFamily="34" charset="0"/>
                <a:cs typeface="Arial" pitchFamily="34" charset="0"/>
              </a:rPr>
              <a:t> </a:t>
            </a:r>
            <a:r>
              <a:rPr lang="en-US" sz="2800" dirty="0" err="1">
                <a:latin typeface="Arial" pitchFamily="34" charset="0"/>
                <a:cs typeface="Arial" pitchFamily="34" charset="0"/>
              </a:rPr>
              <a:t>Không</a:t>
            </a:r>
            <a:r>
              <a:rPr lang="en-US" sz="2800" dirty="0">
                <a:latin typeface="Arial" pitchFamily="34" charset="0"/>
                <a:cs typeface="Arial" pitchFamily="34" charset="0"/>
              </a:rPr>
              <a:t> </a:t>
            </a:r>
            <a:r>
              <a:rPr lang="en-US" sz="2800" dirty="0" err="1">
                <a:latin typeface="Arial" pitchFamily="34" charset="0"/>
                <a:cs typeface="Arial" pitchFamily="34" charset="0"/>
              </a:rPr>
              <a:t>tác</a:t>
            </a:r>
            <a:r>
              <a:rPr lang="en-US" sz="2800" dirty="0">
                <a:latin typeface="Arial" pitchFamily="34" charset="0"/>
                <a:cs typeface="Arial" pitchFamily="34" charset="0"/>
              </a:rPr>
              <a:t> </a:t>
            </a:r>
            <a:r>
              <a:rPr lang="en-US" sz="2800" dirty="0" err="1">
                <a:latin typeface="Arial" pitchFamily="34" charset="0"/>
                <a:cs typeface="Arial" pitchFamily="34" charset="0"/>
              </a:rPr>
              <a:t>động</a:t>
            </a:r>
            <a:r>
              <a:rPr lang="en-US" sz="2800" dirty="0">
                <a:latin typeface="Arial" pitchFamily="34" charset="0"/>
                <a:cs typeface="Arial" pitchFamily="34" charset="0"/>
              </a:rPr>
              <a:t> </a:t>
            </a:r>
            <a:r>
              <a:rPr lang="en-US" sz="2800" dirty="0" err="1">
                <a:latin typeface="Arial" pitchFamily="34" charset="0"/>
                <a:cs typeface="Arial" pitchFamily="34" charset="0"/>
              </a:rPr>
              <a:t>trực</a:t>
            </a:r>
            <a:r>
              <a:rPr lang="en-US" sz="2800" dirty="0">
                <a:latin typeface="Arial" pitchFamily="34" charset="0"/>
                <a:cs typeface="Arial" pitchFamily="34" charset="0"/>
              </a:rPr>
              <a:t> </a:t>
            </a:r>
            <a:r>
              <a:rPr lang="en-US" sz="2800" dirty="0" err="1">
                <a:latin typeface="Arial" pitchFamily="34" charset="0"/>
                <a:cs typeface="Arial" pitchFamily="34" charset="0"/>
              </a:rPr>
              <a:t>tiếp</a:t>
            </a:r>
            <a:r>
              <a:rPr lang="en-US" sz="2800" dirty="0">
                <a:latin typeface="Arial" pitchFamily="34" charset="0"/>
                <a:cs typeface="Arial" pitchFamily="34" charset="0"/>
              </a:rPr>
              <a:t> </a:t>
            </a:r>
            <a:r>
              <a:rPr lang="en-US" sz="2800" dirty="0" err="1">
                <a:latin typeface="Arial" pitchFamily="34" charset="0"/>
                <a:cs typeface="Arial" pitchFamily="34" charset="0"/>
              </a:rPr>
              <a:t>vào</a:t>
            </a:r>
            <a:r>
              <a:rPr lang="en-US" sz="2800" dirty="0">
                <a:latin typeface="Arial" pitchFamily="34" charset="0"/>
                <a:cs typeface="Arial" pitchFamily="34" charset="0"/>
              </a:rPr>
              <a:t> </a:t>
            </a:r>
            <a:r>
              <a:rPr lang="en-US" sz="2800" dirty="0" err="1">
                <a:latin typeface="Arial" pitchFamily="34" charset="0"/>
                <a:cs typeface="Arial" pitchFamily="34" charset="0"/>
              </a:rPr>
              <a:t>thiết</a:t>
            </a:r>
            <a:r>
              <a:rPr lang="en-US" sz="2800" dirty="0">
                <a:latin typeface="Arial" pitchFamily="34" charset="0"/>
                <a:cs typeface="Arial" pitchFamily="34" charset="0"/>
              </a:rPr>
              <a:t> </a:t>
            </a:r>
            <a:r>
              <a:rPr lang="en-US" sz="2800" dirty="0" err="1">
                <a:latin typeface="Arial" pitchFamily="34" charset="0"/>
                <a:cs typeface="Arial" pitchFamily="34" charset="0"/>
              </a:rPr>
              <a:t>bị</a:t>
            </a:r>
            <a:r>
              <a:rPr lang="en-US" sz="2800" dirty="0">
                <a:latin typeface="Arial" pitchFamily="34" charset="0"/>
                <a:cs typeface="Arial" pitchFamily="34" charset="0"/>
              </a:rPr>
              <a:t> </a:t>
            </a:r>
            <a:r>
              <a:rPr lang="en-US" sz="2800" dirty="0" err="1">
                <a:latin typeface="Arial" pitchFamily="34" charset="0"/>
                <a:cs typeface="Arial" pitchFamily="34" charset="0"/>
              </a:rPr>
              <a:t>nào</a:t>
            </a:r>
            <a:r>
              <a:rPr lang="en-US" sz="2800" dirty="0">
                <a:latin typeface="Arial" pitchFamily="34" charset="0"/>
                <a:cs typeface="Arial" pitchFamily="34" charset="0"/>
              </a:rPr>
              <a:t> </a:t>
            </a:r>
            <a:r>
              <a:rPr lang="en-US" sz="2800" dirty="0" err="1">
                <a:latin typeface="Arial" pitchFamily="34" charset="0"/>
                <a:cs typeface="Arial" pitchFamily="34" charset="0"/>
              </a:rPr>
              <a:t>trên</a:t>
            </a:r>
            <a:r>
              <a:rPr lang="en-US" sz="2800" dirty="0">
                <a:latin typeface="Arial" pitchFamily="34" charset="0"/>
                <a:cs typeface="Arial" pitchFamily="34" charset="0"/>
              </a:rPr>
              <a:t> </a:t>
            </a:r>
            <a:r>
              <a:rPr lang="en-US" sz="2800" dirty="0" err="1">
                <a:latin typeface="Arial" pitchFamily="34" charset="0"/>
                <a:cs typeface="Arial" pitchFamily="34" charset="0"/>
              </a:rPr>
              <a:t>mạng</a:t>
            </a:r>
            <a:endParaRPr lang="en-US" sz="2800" dirty="0">
              <a:latin typeface="Arial" pitchFamily="34" charset="0"/>
              <a:cs typeface="Arial" pitchFamily="34" charset="0"/>
            </a:endParaRPr>
          </a:p>
          <a:p>
            <a:pPr lvl="1" algn="just">
              <a:lnSpc>
                <a:spcPct val="130000"/>
              </a:lnSpc>
            </a:pPr>
            <a:r>
              <a:rPr lang="en-US" sz="2800" dirty="0">
                <a:latin typeface="Arial" pitchFamily="34" charset="0"/>
                <a:cs typeface="Arial" pitchFamily="34" charset="0"/>
              </a:rPr>
              <a:t> </a:t>
            </a:r>
            <a:r>
              <a:rPr lang="en-US" sz="2800" dirty="0" err="1">
                <a:latin typeface="Arial" pitchFamily="34" charset="0"/>
                <a:cs typeface="Arial" pitchFamily="34" charset="0"/>
              </a:rPr>
              <a:t>Không</a:t>
            </a:r>
            <a:r>
              <a:rPr lang="en-US" sz="2800" dirty="0">
                <a:latin typeface="Arial" pitchFamily="34" charset="0"/>
                <a:cs typeface="Arial" pitchFamily="34" charset="0"/>
              </a:rPr>
              <a:t> </a:t>
            </a:r>
            <a:r>
              <a:rPr lang="en-US" sz="2800" dirty="0" err="1">
                <a:latin typeface="Arial" pitchFamily="34" charset="0"/>
                <a:cs typeface="Arial" pitchFamily="34" charset="0"/>
              </a:rPr>
              <a:t>làm</a:t>
            </a:r>
            <a:r>
              <a:rPr lang="en-US" sz="2800" dirty="0">
                <a:latin typeface="Arial" pitchFamily="34" charset="0"/>
                <a:cs typeface="Arial" pitchFamily="34" charset="0"/>
              </a:rPr>
              <a:t> </a:t>
            </a:r>
            <a:r>
              <a:rPr lang="en-US" sz="2800" dirty="0" err="1">
                <a:latin typeface="Arial" pitchFamily="34" charset="0"/>
                <a:cs typeface="Arial" pitchFamily="34" charset="0"/>
              </a:rPr>
              <a:t>cho</a:t>
            </a:r>
            <a:r>
              <a:rPr lang="en-US" sz="2800" dirty="0">
                <a:latin typeface="Arial" pitchFamily="34" charset="0"/>
                <a:cs typeface="Arial" pitchFamily="34" charset="0"/>
              </a:rPr>
              <a:t> </a:t>
            </a:r>
            <a:r>
              <a:rPr lang="en-US" sz="2800" dirty="0" err="1">
                <a:latin typeface="Arial" pitchFamily="34" charset="0"/>
                <a:cs typeface="Arial" pitchFamily="34" charset="0"/>
              </a:rPr>
              <a:t>các</a:t>
            </a:r>
            <a:r>
              <a:rPr lang="en-US" sz="2800" dirty="0">
                <a:latin typeface="Arial" pitchFamily="34" charset="0"/>
                <a:cs typeface="Arial" pitchFamily="34" charset="0"/>
              </a:rPr>
              <a:t> </a:t>
            </a:r>
            <a:r>
              <a:rPr lang="en-US" sz="2800" dirty="0" err="1">
                <a:latin typeface="Arial" pitchFamily="34" charset="0"/>
                <a:cs typeface="Arial" pitchFamily="34" charset="0"/>
              </a:rPr>
              <a:t>thiết</a:t>
            </a:r>
            <a:r>
              <a:rPr lang="en-US" sz="2800" dirty="0">
                <a:latin typeface="Arial" pitchFamily="34" charset="0"/>
                <a:cs typeface="Arial" pitchFamily="34" charset="0"/>
              </a:rPr>
              <a:t> </a:t>
            </a:r>
            <a:r>
              <a:rPr lang="en-US" sz="2800" dirty="0" err="1">
                <a:latin typeface="Arial" pitchFamily="34" charset="0"/>
                <a:cs typeface="Arial" pitchFamily="34" charset="0"/>
              </a:rPr>
              <a:t>bị</a:t>
            </a:r>
            <a:r>
              <a:rPr lang="en-US" sz="2800" dirty="0">
                <a:latin typeface="Arial" pitchFamily="34" charset="0"/>
                <a:cs typeface="Arial" pitchFamily="34" charset="0"/>
              </a:rPr>
              <a:t> </a:t>
            </a:r>
            <a:r>
              <a:rPr lang="en-US" sz="2800" dirty="0" err="1">
                <a:latin typeface="Arial" pitchFamily="34" charset="0"/>
                <a:cs typeface="Arial" pitchFamily="34" charset="0"/>
              </a:rPr>
              <a:t>mạng</a:t>
            </a:r>
            <a:r>
              <a:rPr lang="en-US" sz="2800" dirty="0">
                <a:latin typeface="Arial" pitchFamily="34" charset="0"/>
                <a:cs typeface="Arial" pitchFamily="34" charset="0"/>
              </a:rPr>
              <a:t> </a:t>
            </a:r>
            <a:r>
              <a:rPr lang="en-US" sz="2800" dirty="0" err="1">
                <a:latin typeface="Arial" pitchFamily="34" charset="0"/>
                <a:cs typeface="Arial" pitchFamily="34" charset="0"/>
              </a:rPr>
              <a:t>biết</a:t>
            </a:r>
            <a:r>
              <a:rPr lang="en-US" sz="2800" dirty="0">
                <a:latin typeface="Arial" pitchFamily="34" charset="0"/>
                <a:cs typeface="Arial" pitchFamily="34" charset="0"/>
              </a:rPr>
              <a:t> </a:t>
            </a:r>
            <a:r>
              <a:rPr lang="en-US" sz="2800" dirty="0" err="1">
                <a:latin typeface="Arial" pitchFamily="34" charset="0"/>
                <a:cs typeface="Arial" pitchFamily="34" charset="0"/>
              </a:rPr>
              <a:t>được</a:t>
            </a:r>
            <a:r>
              <a:rPr lang="en-US" sz="2800" dirty="0">
                <a:latin typeface="Arial" pitchFamily="34" charset="0"/>
                <a:cs typeface="Arial" pitchFamily="34" charset="0"/>
              </a:rPr>
              <a:t> </a:t>
            </a:r>
            <a:r>
              <a:rPr lang="en-US" sz="2800" dirty="0" err="1">
                <a:latin typeface="Arial" pitchFamily="34" charset="0"/>
                <a:cs typeface="Arial" pitchFamily="34" charset="0"/>
              </a:rPr>
              <a:t>hoạt</a:t>
            </a:r>
            <a:r>
              <a:rPr lang="en-US" sz="2800" dirty="0">
                <a:latin typeface="Arial" pitchFamily="34" charset="0"/>
                <a:cs typeface="Arial" pitchFamily="34" charset="0"/>
              </a:rPr>
              <a:t> </a:t>
            </a:r>
            <a:r>
              <a:rPr lang="en-US" sz="2800" dirty="0" err="1">
                <a:latin typeface="Arial" pitchFamily="34" charset="0"/>
                <a:cs typeface="Arial" pitchFamily="34" charset="0"/>
              </a:rPr>
              <a:t>động</a:t>
            </a:r>
            <a:r>
              <a:rPr lang="en-US" sz="2800" dirty="0">
                <a:latin typeface="Arial" pitchFamily="34" charset="0"/>
                <a:cs typeface="Arial" pitchFamily="34" charset="0"/>
              </a:rPr>
              <a:t> </a:t>
            </a:r>
            <a:r>
              <a:rPr lang="en-US" sz="2800" dirty="0" err="1">
                <a:latin typeface="Arial" pitchFamily="34" charset="0"/>
                <a:cs typeface="Arial" pitchFamily="34" charset="0"/>
              </a:rPr>
              <a:t>của</a:t>
            </a:r>
            <a:r>
              <a:rPr lang="en-US" sz="2800" dirty="0">
                <a:latin typeface="Arial" pitchFamily="34" charset="0"/>
                <a:cs typeface="Arial" pitchFamily="34" charset="0"/>
              </a:rPr>
              <a:t> </a:t>
            </a:r>
            <a:r>
              <a:rPr lang="en-US" sz="2800" dirty="0" err="1">
                <a:latin typeface="Arial" pitchFamily="34" charset="0"/>
                <a:cs typeface="Arial" pitchFamily="34" charset="0"/>
              </a:rPr>
              <a:t>nó</a:t>
            </a:r>
            <a:endParaRPr lang="en-US" sz="2800" dirty="0">
              <a:latin typeface="Arial" pitchFamily="34" charset="0"/>
              <a:cs typeface="Arial" pitchFamily="34" charset="0"/>
            </a:endParaRPr>
          </a:p>
          <a:p>
            <a:pPr lvl="2" algn="just">
              <a:lnSpc>
                <a:spcPct val="130000"/>
              </a:lnSpc>
            </a:pPr>
            <a:r>
              <a:rPr lang="en-US" sz="2600" b="1" dirty="0" err="1">
                <a:latin typeface="Arial" pitchFamily="34" charset="0"/>
                <a:cs typeface="Arial" pitchFamily="34" charset="0"/>
              </a:rPr>
              <a:t>Phát</a:t>
            </a:r>
            <a:r>
              <a:rPr lang="en-US" sz="2600" b="1" dirty="0">
                <a:latin typeface="Arial" pitchFamily="34" charset="0"/>
                <a:cs typeface="Arial" pitchFamily="34" charset="0"/>
              </a:rPr>
              <a:t> </a:t>
            </a:r>
            <a:r>
              <a:rPr lang="en-US" sz="2600" b="1" dirty="0" err="1">
                <a:latin typeface="Arial" pitchFamily="34" charset="0"/>
                <a:cs typeface="Arial" pitchFamily="34" charset="0"/>
              </a:rPr>
              <a:t>hiện</a:t>
            </a:r>
            <a:r>
              <a:rPr lang="en-US" sz="2600" b="1" dirty="0">
                <a:latin typeface="Arial" pitchFamily="34" charset="0"/>
                <a:cs typeface="Arial" pitchFamily="34" charset="0"/>
              </a:rPr>
              <a:t> </a:t>
            </a:r>
            <a:r>
              <a:rPr lang="en-US" sz="2600" b="1" dirty="0" err="1">
                <a:latin typeface="Arial" pitchFamily="34" charset="0"/>
                <a:cs typeface="Arial" pitchFamily="34" charset="0"/>
              </a:rPr>
              <a:t>mạng</a:t>
            </a:r>
            <a:r>
              <a:rPr lang="en-US" sz="2600" b="1" dirty="0">
                <a:latin typeface="Arial" pitchFamily="34" charset="0"/>
                <a:cs typeface="Arial" pitchFamily="34" charset="0"/>
              </a:rPr>
              <a:t>: </a:t>
            </a:r>
            <a:r>
              <a:rPr lang="en-US" sz="2600" dirty="0" err="1">
                <a:latin typeface="Arial" pitchFamily="34" charset="0"/>
                <a:cs typeface="Arial" pitchFamily="34" charset="0"/>
              </a:rPr>
              <a:t>Phát</a:t>
            </a:r>
            <a:r>
              <a:rPr lang="en-US" sz="2600" dirty="0">
                <a:latin typeface="Arial" pitchFamily="34" charset="0"/>
                <a:cs typeface="Arial" pitchFamily="34" charset="0"/>
              </a:rPr>
              <a:t> </a:t>
            </a:r>
            <a:r>
              <a:rPr lang="en-US" sz="2600" dirty="0" err="1">
                <a:latin typeface="Arial" pitchFamily="34" charset="0"/>
                <a:cs typeface="Arial" pitchFamily="34" charset="0"/>
              </a:rPr>
              <a:t>hiện</a:t>
            </a:r>
            <a:r>
              <a:rPr lang="en-US" sz="2600" dirty="0">
                <a:latin typeface="Arial" pitchFamily="34" charset="0"/>
                <a:cs typeface="Arial" pitchFamily="34" charset="0"/>
              </a:rPr>
              <a:t> Access Point, </a:t>
            </a:r>
            <a:r>
              <a:rPr lang="en-US" sz="2600" dirty="0" err="1">
                <a:latin typeface="Arial" pitchFamily="34" charset="0"/>
                <a:cs typeface="Arial" pitchFamily="34" charset="0"/>
              </a:rPr>
              <a:t>phát</a:t>
            </a:r>
            <a:r>
              <a:rPr lang="en-US" sz="2600" dirty="0">
                <a:latin typeface="Arial" pitchFamily="34" charset="0"/>
                <a:cs typeface="Arial" pitchFamily="34" charset="0"/>
              </a:rPr>
              <a:t> </a:t>
            </a:r>
            <a:r>
              <a:rPr lang="en-US" sz="2600" dirty="0" err="1">
                <a:latin typeface="Arial" pitchFamily="34" charset="0"/>
                <a:cs typeface="Arial" pitchFamily="34" charset="0"/>
              </a:rPr>
              <a:t>hiện</a:t>
            </a:r>
            <a:r>
              <a:rPr lang="en-US" sz="2600" dirty="0">
                <a:latin typeface="Arial" pitchFamily="34" charset="0"/>
                <a:cs typeface="Arial" pitchFamily="34" charset="0"/>
              </a:rPr>
              <a:t> </a:t>
            </a:r>
            <a:r>
              <a:rPr lang="en-US" sz="2600" dirty="0" err="1">
                <a:latin typeface="Arial" pitchFamily="34" charset="0"/>
                <a:cs typeface="Arial" pitchFamily="34" charset="0"/>
              </a:rPr>
              <a:t>máy</a:t>
            </a:r>
            <a:r>
              <a:rPr lang="en-US" sz="2600" dirty="0">
                <a:latin typeface="Arial" pitchFamily="34" charset="0"/>
                <a:cs typeface="Arial" pitchFamily="34" charset="0"/>
              </a:rPr>
              <a:t> </a:t>
            </a:r>
            <a:r>
              <a:rPr lang="en-US" sz="2600" dirty="0" err="1">
                <a:latin typeface="Arial" pitchFamily="34" charset="0"/>
                <a:cs typeface="Arial" pitchFamily="34" charset="0"/>
              </a:rPr>
              <a:t>trạm</a:t>
            </a:r>
            <a:r>
              <a:rPr lang="en-US" sz="2600" dirty="0">
                <a:latin typeface="Arial" pitchFamily="34" charset="0"/>
                <a:cs typeface="Arial" pitchFamily="34" charset="0"/>
              </a:rPr>
              <a:t> </a:t>
            </a:r>
            <a:r>
              <a:rPr lang="en-US" sz="2600" dirty="0" err="1">
                <a:latin typeface="Arial" pitchFamily="34" charset="0"/>
                <a:cs typeface="Arial" pitchFamily="34" charset="0"/>
              </a:rPr>
              <a:t>kết</a:t>
            </a:r>
            <a:r>
              <a:rPr lang="en-US" sz="2600" dirty="0">
                <a:latin typeface="Arial" pitchFamily="34" charset="0"/>
                <a:cs typeface="Arial" pitchFamily="34" charset="0"/>
              </a:rPr>
              <a:t> </a:t>
            </a:r>
            <a:r>
              <a:rPr lang="en-US" sz="2600" dirty="0" err="1">
                <a:latin typeface="Arial" pitchFamily="34" charset="0"/>
                <a:cs typeface="Arial" pitchFamily="34" charset="0"/>
              </a:rPr>
              <a:t>nối</a:t>
            </a:r>
            <a:r>
              <a:rPr lang="en-US" sz="2600" dirty="0">
                <a:latin typeface="Arial" pitchFamily="34" charset="0"/>
                <a:cs typeface="Arial" pitchFamily="34" charset="0"/>
              </a:rPr>
              <a:t>, </a:t>
            </a:r>
            <a:r>
              <a:rPr lang="en-US" sz="2600" dirty="0" err="1">
                <a:latin typeface="Arial" pitchFamily="34" charset="0"/>
                <a:cs typeface="Arial" pitchFamily="34" charset="0"/>
              </a:rPr>
              <a:t>phát</a:t>
            </a:r>
            <a:r>
              <a:rPr lang="en-US" sz="2600" dirty="0">
                <a:latin typeface="Arial" pitchFamily="34" charset="0"/>
                <a:cs typeface="Arial" pitchFamily="34" charset="0"/>
              </a:rPr>
              <a:t> </a:t>
            </a:r>
            <a:r>
              <a:rPr lang="en-US" sz="2600" dirty="0" err="1">
                <a:latin typeface="Arial" pitchFamily="34" charset="0"/>
                <a:cs typeface="Arial" pitchFamily="34" charset="0"/>
              </a:rPr>
              <a:t>hiện</a:t>
            </a:r>
            <a:r>
              <a:rPr lang="en-US" sz="2600" dirty="0">
                <a:latin typeface="Arial" pitchFamily="34" charset="0"/>
                <a:cs typeface="Arial" pitchFamily="34" charset="0"/>
              </a:rPr>
              <a:t> </a:t>
            </a:r>
            <a:r>
              <a:rPr lang="en-US" sz="2600" dirty="0" err="1">
                <a:latin typeface="Arial" pitchFamily="34" charset="0"/>
                <a:cs typeface="Arial" pitchFamily="34" charset="0"/>
              </a:rPr>
              <a:t>địa</a:t>
            </a:r>
            <a:r>
              <a:rPr lang="en-US" sz="2600" dirty="0">
                <a:latin typeface="Arial" pitchFamily="34" charset="0"/>
                <a:cs typeface="Arial" pitchFamily="34" charset="0"/>
              </a:rPr>
              <a:t> </a:t>
            </a:r>
            <a:r>
              <a:rPr lang="en-US" sz="2600" dirty="0" err="1">
                <a:latin typeface="Arial" pitchFamily="34" charset="0"/>
                <a:cs typeface="Arial" pitchFamily="34" charset="0"/>
              </a:rPr>
              <a:t>chỉ</a:t>
            </a:r>
            <a:r>
              <a:rPr lang="en-US" sz="2600" dirty="0">
                <a:latin typeface="Arial" pitchFamily="34" charset="0"/>
                <a:cs typeface="Arial" pitchFamily="34" charset="0"/>
              </a:rPr>
              <a:t> MAC </a:t>
            </a:r>
            <a:r>
              <a:rPr lang="en-US" sz="2600" dirty="0" err="1">
                <a:latin typeface="Arial" pitchFamily="34" charset="0"/>
                <a:cs typeface="Arial" pitchFamily="34" charset="0"/>
              </a:rPr>
              <a:t>của</a:t>
            </a:r>
            <a:r>
              <a:rPr lang="en-US" sz="2600" dirty="0">
                <a:latin typeface="Arial" pitchFamily="34" charset="0"/>
                <a:cs typeface="Arial" pitchFamily="34" charset="0"/>
              </a:rPr>
              <a:t> </a:t>
            </a:r>
            <a:r>
              <a:rPr lang="en-US" sz="2600" dirty="0" err="1">
                <a:latin typeface="Arial" pitchFamily="34" charset="0"/>
                <a:cs typeface="Arial" pitchFamily="34" charset="0"/>
              </a:rPr>
              <a:t>các</a:t>
            </a:r>
            <a:r>
              <a:rPr lang="en-US" sz="2600" dirty="0">
                <a:latin typeface="Arial" pitchFamily="34" charset="0"/>
                <a:cs typeface="Arial" pitchFamily="34" charset="0"/>
              </a:rPr>
              <a:t> </a:t>
            </a:r>
            <a:r>
              <a:rPr lang="en-US" sz="2600" dirty="0" err="1">
                <a:latin typeface="Arial" pitchFamily="34" charset="0"/>
                <a:cs typeface="Arial" pitchFamily="34" charset="0"/>
              </a:rPr>
              <a:t>thiết</a:t>
            </a:r>
            <a:r>
              <a:rPr lang="en-US" sz="2600" dirty="0">
                <a:latin typeface="Arial" pitchFamily="34" charset="0"/>
                <a:cs typeface="Arial" pitchFamily="34" charset="0"/>
              </a:rPr>
              <a:t> </a:t>
            </a:r>
            <a:r>
              <a:rPr lang="en-US" sz="2600" dirty="0" err="1">
                <a:latin typeface="Arial" pitchFamily="34" charset="0"/>
                <a:cs typeface="Arial" pitchFamily="34" charset="0"/>
              </a:rPr>
              <a:t>bị</a:t>
            </a:r>
            <a:r>
              <a:rPr lang="en-US" sz="2600" dirty="0">
                <a:latin typeface="Arial" pitchFamily="34" charset="0"/>
                <a:cs typeface="Arial" pitchFamily="34" charset="0"/>
              </a:rPr>
              <a:t> </a:t>
            </a:r>
            <a:r>
              <a:rPr lang="en-US" sz="2600" dirty="0" err="1">
                <a:latin typeface="Arial" pitchFamily="34" charset="0"/>
                <a:cs typeface="Arial" pitchFamily="34" charset="0"/>
              </a:rPr>
              <a:t>tham</a:t>
            </a:r>
            <a:r>
              <a:rPr lang="en-US" sz="2600" dirty="0">
                <a:latin typeface="Arial" pitchFamily="34" charset="0"/>
                <a:cs typeface="Arial" pitchFamily="34" charset="0"/>
              </a:rPr>
              <a:t> </a:t>
            </a:r>
            <a:r>
              <a:rPr lang="en-US" sz="2600" dirty="0" err="1">
                <a:latin typeface="Arial" pitchFamily="34" charset="0"/>
                <a:cs typeface="Arial" pitchFamily="34" charset="0"/>
              </a:rPr>
              <a:t>gia</a:t>
            </a:r>
            <a:r>
              <a:rPr lang="en-US" sz="2600" dirty="0">
                <a:latin typeface="Arial" pitchFamily="34" charset="0"/>
                <a:cs typeface="Arial" pitchFamily="34" charset="0"/>
              </a:rPr>
              <a:t>, </a:t>
            </a:r>
            <a:r>
              <a:rPr lang="en-US" sz="2600" dirty="0" err="1">
                <a:latin typeface="Arial" pitchFamily="34" charset="0"/>
                <a:cs typeface="Arial" pitchFamily="34" charset="0"/>
              </a:rPr>
              <a:t>kênh</a:t>
            </a:r>
            <a:r>
              <a:rPr lang="en-US" sz="2600" dirty="0">
                <a:latin typeface="Arial" pitchFamily="34" charset="0"/>
                <a:cs typeface="Arial" pitchFamily="34" charset="0"/>
              </a:rPr>
              <a:t>….</a:t>
            </a:r>
          </a:p>
          <a:p>
            <a:pPr lvl="2" algn="just">
              <a:lnSpc>
                <a:spcPct val="130000"/>
              </a:lnSpc>
            </a:pPr>
            <a:r>
              <a:rPr lang="en-US" sz="2600" b="1" dirty="0" err="1">
                <a:latin typeface="Arial" pitchFamily="34" charset="0"/>
                <a:cs typeface="Arial" pitchFamily="34" charset="0"/>
              </a:rPr>
              <a:t>Nghe</a:t>
            </a:r>
            <a:r>
              <a:rPr lang="en-US" sz="2600" b="1" dirty="0">
                <a:latin typeface="Arial" pitchFamily="34" charset="0"/>
                <a:cs typeface="Arial" pitchFamily="34" charset="0"/>
              </a:rPr>
              <a:t> </a:t>
            </a:r>
            <a:r>
              <a:rPr lang="en-US" sz="2600" b="1" dirty="0" err="1">
                <a:latin typeface="Arial" pitchFamily="34" charset="0"/>
                <a:cs typeface="Arial" pitchFamily="34" charset="0"/>
              </a:rPr>
              <a:t>trộm</a:t>
            </a:r>
            <a:r>
              <a:rPr lang="en-US" sz="2600" b="1" dirty="0">
                <a:latin typeface="Arial" pitchFamily="34" charset="0"/>
                <a:cs typeface="Arial" pitchFamily="34" charset="0"/>
              </a:rPr>
              <a:t>: </a:t>
            </a:r>
            <a:r>
              <a:rPr lang="en-US" sz="2600" dirty="0" err="1">
                <a:latin typeface="Arial" pitchFamily="34" charset="0"/>
                <a:cs typeface="Arial" pitchFamily="34" charset="0"/>
              </a:rPr>
              <a:t>Chặn</a:t>
            </a:r>
            <a:r>
              <a:rPr lang="en-US" sz="2600" dirty="0">
                <a:latin typeface="Arial" pitchFamily="34" charset="0"/>
                <a:cs typeface="Arial" pitchFamily="34" charset="0"/>
              </a:rPr>
              <a:t> </a:t>
            </a:r>
            <a:r>
              <a:rPr lang="en-US" sz="2600" dirty="0" err="1">
                <a:latin typeface="Arial" pitchFamily="34" charset="0"/>
                <a:cs typeface="Arial" pitchFamily="34" charset="0"/>
              </a:rPr>
              <a:t>bắt</a:t>
            </a:r>
            <a:r>
              <a:rPr lang="en-US" sz="2600" dirty="0">
                <a:latin typeface="Arial" pitchFamily="34" charset="0"/>
                <a:cs typeface="Arial" pitchFamily="34" charset="0"/>
              </a:rPr>
              <a:t> </a:t>
            </a:r>
            <a:r>
              <a:rPr lang="en-US" sz="2600" dirty="0" err="1">
                <a:latin typeface="Arial" pitchFamily="34" charset="0"/>
                <a:cs typeface="Arial" pitchFamily="34" charset="0"/>
              </a:rPr>
              <a:t>lưu</a:t>
            </a:r>
            <a:r>
              <a:rPr lang="en-US" sz="2600" dirty="0">
                <a:latin typeface="Arial" pitchFamily="34" charset="0"/>
                <a:cs typeface="Arial" pitchFamily="34" charset="0"/>
              </a:rPr>
              <a:t> </a:t>
            </a:r>
            <a:r>
              <a:rPr lang="en-US" sz="2600" dirty="0" err="1">
                <a:latin typeface="Arial" pitchFamily="34" charset="0"/>
                <a:cs typeface="Arial" pitchFamily="34" charset="0"/>
              </a:rPr>
              <a:t>lượng</a:t>
            </a:r>
            <a:r>
              <a:rPr lang="en-US" sz="2600" dirty="0">
                <a:latin typeface="Arial" pitchFamily="34" charset="0"/>
                <a:cs typeface="Arial" pitchFamily="34" charset="0"/>
              </a:rPr>
              <a:t>, </a:t>
            </a:r>
            <a:r>
              <a:rPr lang="en-US" sz="2600" dirty="0" err="1">
                <a:latin typeface="Arial" pitchFamily="34" charset="0"/>
                <a:cs typeface="Arial" pitchFamily="34" charset="0"/>
              </a:rPr>
              <a:t>phân</a:t>
            </a:r>
            <a:r>
              <a:rPr lang="en-US" sz="2600" dirty="0">
                <a:latin typeface="Arial" pitchFamily="34" charset="0"/>
                <a:cs typeface="Arial" pitchFamily="34" charset="0"/>
              </a:rPr>
              <a:t> </a:t>
            </a:r>
            <a:r>
              <a:rPr lang="en-US" sz="2600" dirty="0" err="1">
                <a:latin typeface="Arial" pitchFamily="34" charset="0"/>
                <a:cs typeface="Arial" pitchFamily="34" charset="0"/>
              </a:rPr>
              <a:t>tích</a:t>
            </a:r>
            <a:r>
              <a:rPr lang="en-US" sz="2600" dirty="0">
                <a:latin typeface="Arial" pitchFamily="34" charset="0"/>
                <a:cs typeface="Arial" pitchFamily="34" charset="0"/>
              </a:rPr>
              <a:t> </a:t>
            </a:r>
            <a:r>
              <a:rPr lang="en-US" sz="2600" dirty="0" err="1">
                <a:latin typeface="Arial" pitchFamily="34" charset="0"/>
                <a:cs typeface="Arial" pitchFamily="34" charset="0"/>
              </a:rPr>
              <a:t>giao</a:t>
            </a:r>
            <a:r>
              <a:rPr lang="en-US" sz="2600" dirty="0">
                <a:latin typeface="Arial" pitchFamily="34" charset="0"/>
                <a:cs typeface="Arial" pitchFamily="34" charset="0"/>
              </a:rPr>
              <a:t> </a:t>
            </a:r>
            <a:r>
              <a:rPr lang="en-US" sz="2600" dirty="0" err="1">
                <a:latin typeface="Arial" pitchFamily="34" charset="0"/>
                <a:cs typeface="Arial" pitchFamily="34" charset="0"/>
              </a:rPr>
              <a:t>thức</a:t>
            </a:r>
            <a:r>
              <a:rPr lang="en-US" sz="2600" dirty="0">
                <a:latin typeface="Arial" pitchFamily="34" charset="0"/>
                <a:cs typeface="Arial" pitchFamily="34" charset="0"/>
              </a:rPr>
              <a:t>, </a:t>
            </a:r>
            <a:r>
              <a:rPr lang="en-US" sz="2600" dirty="0" err="1">
                <a:latin typeface="Arial" pitchFamily="34" charset="0"/>
                <a:cs typeface="Arial" pitchFamily="34" charset="0"/>
              </a:rPr>
              <a:t>nguồn</a:t>
            </a:r>
            <a:r>
              <a:rPr lang="en-US" sz="2600" dirty="0">
                <a:latin typeface="Arial" pitchFamily="34" charset="0"/>
                <a:cs typeface="Arial" pitchFamily="34" charset="0"/>
              </a:rPr>
              <a:t> </a:t>
            </a:r>
            <a:r>
              <a:rPr lang="en-US" sz="2600" dirty="0" err="1">
                <a:latin typeface="Arial" pitchFamily="34" charset="0"/>
                <a:cs typeface="Arial" pitchFamily="34" charset="0"/>
              </a:rPr>
              <a:t>và</a:t>
            </a:r>
            <a:r>
              <a:rPr lang="en-US" sz="2600" dirty="0">
                <a:latin typeface="Arial" pitchFamily="34" charset="0"/>
                <a:cs typeface="Arial" pitchFamily="34" charset="0"/>
              </a:rPr>
              <a:t> </a:t>
            </a:r>
            <a:r>
              <a:rPr lang="en-US" sz="2600" dirty="0" err="1">
                <a:latin typeface="Arial" pitchFamily="34" charset="0"/>
                <a:cs typeface="Arial" pitchFamily="34" charset="0"/>
              </a:rPr>
              <a:t>đích</a:t>
            </a:r>
            <a:r>
              <a:rPr lang="en-US" sz="2600" dirty="0">
                <a:latin typeface="Arial" pitchFamily="34" charset="0"/>
                <a:cs typeface="Arial" pitchFamily="34" charset="0"/>
              </a:rPr>
              <a:t> </a:t>
            </a:r>
            <a:r>
              <a:rPr lang="en-US" sz="2600" dirty="0" err="1">
                <a:latin typeface="Arial" pitchFamily="34" charset="0"/>
                <a:cs typeface="Arial" pitchFamily="34" charset="0"/>
              </a:rPr>
              <a:t>kết</a:t>
            </a:r>
            <a:r>
              <a:rPr lang="en-US" sz="2600" dirty="0">
                <a:latin typeface="Arial" pitchFamily="34" charset="0"/>
                <a:cs typeface="Arial" pitchFamily="34" charset="0"/>
              </a:rPr>
              <a:t> </a:t>
            </a:r>
            <a:r>
              <a:rPr lang="en-US" sz="2600" dirty="0" err="1">
                <a:latin typeface="Arial" pitchFamily="34" charset="0"/>
                <a:cs typeface="Arial" pitchFamily="34" charset="0"/>
              </a:rPr>
              <a:t>nối</a:t>
            </a:r>
            <a:r>
              <a:rPr lang="en-US" sz="2600" dirty="0">
                <a:latin typeface="Arial" pitchFamily="34" charset="0"/>
                <a:cs typeface="Arial" pitchFamily="34" charset="0"/>
              </a:rPr>
              <a:t>.</a:t>
            </a:r>
          </a:p>
          <a:p>
            <a:pPr algn="just">
              <a:lnSpc>
                <a:spcPct val="130000"/>
              </a:lnSpc>
            </a:pPr>
            <a:endParaRPr lang="en-US" dirty="0">
              <a:latin typeface="Arial" pitchFamily="34" charset="0"/>
              <a:cs typeface="Arial" pitchFamily="34" charset="0"/>
            </a:endParaRPr>
          </a:p>
          <a:p>
            <a:pPr algn="just">
              <a:lnSpc>
                <a:spcPct val="130000"/>
              </a:lnSpc>
            </a:pPr>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Tổng</a:t>
            </a:r>
            <a:r>
              <a:rPr lang="en-US" b="0" dirty="0">
                <a:latin typeface="Arial" pitchFamily="34" charset="0"/>
                <a:cs typeface="Arial" pitchFamily="34" charset="0"/>
              </a:rPr>
              <a:t> </a:t>
            </a:r>
            <a:r>
              <a:rPr lang="en-US" b="0" dirty="0" err="1">
                <a:latin typeface="Arial" pitchFamily="34" charset="0"/>
                <a:cs typeface="Arial" pitchFamily="34" charset="0"/>
              </a:rPr>
              <a:t>quan</a:t>
            </a:r>
            <a:r>
              <a:rPr lang="en-US" b="0" dirty="0">
                <a:latin typeface="Arial" pitchFamily="34" charset="0"/>
                <a:cs typeface="Arial" pitchFamily="34" charset="0"/>
              </a:rPr>
              <a:t> </a:t>
            </a:r>
            <a:r>
              <a:rPr lang="en-US" b="0" dirty="0" err="1">
                <a:latin typeface="Arial" pitchFamily="34" charset="0"/>
                <a:cs typeface="Arial" pitchFamily="34" charset="0"/>
              </a:rPr>
              <a:t>về</a:t>
            </a:r>
            <a:r>
              <a:rPr lang="en-US" b="0" dirty="0">
                <a:latin typeface="Arial" pitchFamily="34" charset="0"/>
                <a:cs typeface="Arial" pitchFamily="34" charset="0"/>
              </a:rPr>
              <a:t> </a:t>
            </a:r>
            <a:r>
              <a:rPr lang="en-US" b="0" dirty="0" err="1">
                <a:latin typeface="Arial" pitchFamily="34" charset="0"/>
                <a:cs typeface="Arial" pitchFamily="34" charset="0"/>
              </a:rPr>
              <a:t>mạng</a:t>
            </a:r>
            <a:r>
              <a:rPr lang="en-US" b="0" dirty="0">
                <a:latin typeface="Arial" pitchFamily="34" charset="0"/>
                <a:cs typeface="Arial" pitchFamily="34" charset="0"/>
              </a:rPr>
              <a:t> </a:t>
            </a:r>
            <a:r>
              <a:rPr lang="en-US" b="0" dirty="0" err="1">
                <a:latin typeface="Arial" pitchFamily="34" charset="0"/>
                <a:cs typeface="Arial" pitchFamily="34" charset="0"/>
              </a:rPr>
              <a:t>không</a:t>
            </a:r>
            <a:r>
              <a:rPr lang="en-US" b="0" dirty="0">
                <a:latin typeface="Arial" pitchFamily="34" charset="0"/>
                <a:cs typeface="Arial" pitchFamily="34" charset="0"/>
              </a:rPr>
              <a:t> </a:t>
            </a:r>
            <a:r>
              <a:rPr lang="en-US" b="0" dirty="0" err="1">
                <a:latin typeface="Arial" pitchFamily="34" charset="0"/>
                <a:cs typeface="Arial" pitchFamily="34" charset="0"/>
              </a:rPr>
              <a:t>dây</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17</a:t>
            </a:fld>
            <a:endParaRPr lang="ru-RU" dirty="0"/>
          </a:p>
        </p:txBody>
      </p:sp>
    </p:spTree>
    <p:extLst>
      <p:ext uri="{BB962C8B-B14F-4D97-AF65-F5344CB8AC3E}">
        <p14:creationId xmlns:p14="http://schemas.microsoft.com/office/powerpoint/2010/main" val="23420985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lnSpc>
                <a:spcPct val="100000"/>
              </a:lnSpc>
            </a:pPr>
            <a:r>
              <a:rPr lang="en-US" sz="3200" dirty="0" err="1">
                <a:solidFill>
                  <a:srgbClr val="0000FF"/>
                </a:solidFill>
                <a:latin typeface="Arial" pitchFamily="34" charset="0"/>
                <a:cs typeface="Arial" pitchFamily="34" charset="0"/>
              </a:rPr>
              <a:t>Tấn</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công</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chủ</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động</a:t>
            </a:r>
            <a:endParaRPr lang="en-US" sz="3200" dirty="0">
              <a:solidFill>
                <a:srgbClr val="0000FF"/>
              </a:solidFill>
              <a:latin typeface="Arial" pitchFamily="34" charset="0"/>
              <a:cs typeface="Arial" pitchFamily="34" charset="0"/>
            </a:endParaRPr>
          </a:p>
          <a:p>
            <a:pPr lvl="1" algn="just">
              <a:lnSpc>
                <a:spcPct val="100000"/>
              </a:lnSpc>
            </a:pPr>
            <a:r>
              <a:rPr lang="en-US" sz="2800" dirty="0">
                <a:latin typeface="Arial" pitchFamily="34" charset="0"/>
                <a:cs typeface="Arial" pitchFamily="34" charset="0"/>
              </a:rPr>
              <a:t> </a:t>
            </a:r>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a:latin typeface="Arial" pitchFamily="34" charset="0"/>
                <a:cs typeface="Arial" pitchFamily="34" charset="0"/>
              </a:rPr>
              <a:t>hình</a:t>
            </a:r>
            <a:r>
              <a:rPr lang="en-US" dirty="0">
                <a:latin typeface="Arial" pitchFamily="34" charset="0"/>
                <a:cs typeface="Arial" pitchFamily="34" charset="0"/>
              </a:rPr>
              <a:t> </a:t>
            </a:r>
            <a:r>
              <a:rPr lang="en-US" dirty="0" err="1">
                <a:latin typeface="Arial" pitchFamily="34" charset="0"/>
                <a:cs typeface="Arial" pitchFamily="34" charset="0"/>
              </a:rPr>
              <a:t>thức</a:t>
            </a:r>
            <a:r>
              <a:rPr lang="en-US" dirty="0">
                <a:latin typeface="Arial" pitchFamily="34" charset="0"/>
                <a:cs typeface="Arial" pitchFamily="34" charset="0"/>
              </a:rPr>
              <a:t> </a:t>
            </a:r>
            <a:r>
              <a:rPr lang="en-US" dirty="0" err="1">
                <a:latin typeface="Arial" pitchFamily="34" charset="0"/>
                <a:cs typeface="Arial" pitchFamily="34" charset="0"/>
              </a:rPr>
              <a:t>tấn</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tác</a:t>
            </a:r>
            <a:r>
              <a:rPr lang="en-US" dirty="0">
                <a:latin typeface="Arial" pitchFamily="34" charset="0"/>
                <a:cs typeface="Arial" pitchFamily="34" charset="0"/>
              </a:rPr>
              <a:t> </a:t>
            </a:r>
            <a:r>
              <a:rPr lang="en-US" dirty="0" err="1">
                <a:latin typeface="Arial" pitchFamily="34" charset="0"/>
                <a:cs typeface="Arial" pitchFamily="34" charset="0"/>
              </a:rPr>
              <a:t>động</a:t>
            </a:r>
            <a:r>
              <a:rPr lang="en-US" dirty="0">
                <a:latin typeface="Arial" pitchFamily="34" charset="0"/>
                <a:cs typeface="Arial" pitchFamily="34" charset="0"/>
              </a:rPr>
              <a:t> </a:t>
            </a:r>
            <a:r>
              <a:rPr lang="en-US" dirty="0" err="1">
                <a:latin typeface="Arial" pitchFamily="34" charset="0"/>
                <a:cs typeface="Arial" pitchFamily="34" charset="0"/>
              </a:rPr>
              <a:t>trực</a:t>
            </a:r>
            <a:r>
              <a:rPr lang="en-US" dirty="0">
                <a:latin typeface="Arial" pitchFamily="34" charset="0"/>
                <a:cs typeface="Arial" pitchFamily="34" charset="0"/>
              </a:rPr>
              <a:t> </a:t>
            </a:r>
            <a:r>
              <a:rPr lang="en-US" dirty="0" err="1">
                <a:latin typeface="Arial" pitchFamily="34" charset="0"/>
                <a:cs typeface="Arial" pitchFamily="34" charset="0"/>
              </a:rPr>
              <a:t>tiếp</a:t>
            </a:r>
            <a:r>
              <a:rPr lang="en-US" dirty="0">
                <a:latin typeface="Arial" pitchFamily="34" charset="0"/>
                <a:cs typeface="Arial" pitchFamily="34" charset="0"/>
              </a:rPr>
              <a:t> </a:t>
            </a:r>
            <a:r>
              <a:rPr lang="en-US" dirty="0" err="1">
                <a:latin typeface="Arial" pitchFamily="34" charset="0"/>
                <a:cs typeface="Arial" pitchFamily="34" charset="0"/>
              </a:rPr>
              <a:t>lên</a:t>
            </a:r>
            <a:r>
              <a:rPr lang="en-US" dirty="0">
                <a:latin typeface="Arial" pitchFamily="34" charset="0"/>
                <a:cs typeface="Arial" pitchFamily="34" charset="0"/>
              </a:rPr>
              <a:t> </a:t>
            </a:r>
            <a:r>
              <a:rPr lang="en-US" dirty="0" err="1">
                <a:latin typeface="Arial" pitchFamily="34" charset="0"/>
                <a:cs typeface="Arial" pitchFamily="34" charset="0"/>
              </a:rPr>
              <a:t>thông</a:t>
            </a:r>
            <a:r>
              <a:rPr lang="en-US" dirty="0">
                <a:latin typeface="Arial" pitchFamily="34" charset="0"/>
                <a:cs typeface="Arial" pitchFamily="34" charset="0"/>
              </a:rPr>
              <a:t> tin, </a:t>
            </a:r>
            <a:r>
              <a:rPr lang="en-US" dirty="0" err="1">
                <a:latin typeface="Arial" pitchFamily="34" charset="0"/>
                <a:cs typeface="Arial" pitchFamily="34" charset="0"/>
              </a:rPr>
              <a:t>dữ</a:t>
            </a:r>
            <a:r>
              <a:rPr lang="en-US" dirty="0">
                <a:latin typeface="Arial" pitchFamily="34" charset="0"/>
                <a:cs typeface="Arial" pitchFamily="34" charset="0"/>
              </a:rPr>
              <a:t> </a:t>
            </a:r>
            <a:r>
              <a:rPr lang="en-US" dirty="0" err="1">
                <a:latin typeface="Arial" pitchFamily="34" charset="0"/>
                <a:cs typeface="Arial" pitchFamily="34" charset="0"/>
              </a:rPr>
              <a:t>liệu</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mạng</a:t>
            </a:r>
            <a:r>
              <a:rPr lang="en-US" dirty="0">
                <a:latin typeface="Arial" pitchFamily="34" charset="0"/>
                <a:cs typeface="Arial" pitchFamily="34" charset="0"/>
              </a:rPr>
              <a:t>.</a:t>
            </a:r>
          </a:p>
          <a:p>
            <a:pPr lvl="2" algn="just">
              <a:lnSpc>
                <a:spcPct val="100000"/>
              </a:lnSpc>
            </a:pPr>
            <a:r>
              <a:rPr lang="en-US" dirty="0" err="1">
                <a:latin typeface="Arial" pitchFamily="34" charset="0"/>
                <a:cs typeface="Arial" pitchFamily="34" charset="0"/>
              </a:rPr>
              <a:t>Dò</a:t>
            </a:r>
            <a:r>
              <a:rPr lang="en-US" dirty="0">
                <a:latin typeface="Arial" pitchFamily="34" charset="0"/>
                <a:cs typeface="Arial" pitchFamily="34" charset="0"/>
              </a:rPr>
              <a:t> </a:t>
            </a:r>
            <a:r>
              <a:rPr lang="en-US" dirty="0" err="1">
                <a:latin typeface="Arial" pitchFamily="34" charset="0"/>
                <a:cs typeface="Arial" pitchFamily="34" charset="0"/>
              </a:rPr>
              <a:t>tìm</a:t>
            </a:r>
            <a:r>
              <a:rPr lang="en-US" dirty="0">
                <a:latin typeface="Arial" pitchFamily="34" charset="0"/>
                <a:cs typeface="Arial" pitchFamily="34" charset="0"/>
              </a:rPr>
              <a:t> </a:t>
            </a:r>
            <a:r>
              <a:rPr lang="en-US" dirty="0" err="1">
                <a:latin typeface="Arial" pitchFamily="34" charset="0"/>
                <a:cs typeface="Arial" pitchFamily="34" charset="0"/>
              </a:rPr>
              <a:t>mật</a:t>
            </a:r>
            <a:r>
              <a:rPr lang="en-US" dirty="0">
                <a:latin typeface="Arial" pitchFamily="34" charset="0"/>
                <a:cs typeface="Arial" pitchFamily="34" charset="0"/>
              </a:rPr>
              <a:t> </a:t>
            </a:r>
            <a:r>
              <a:rPr lang="en-US" dirty="0" err="1">
                <a:latin typeface="Arial" pitchFamily="34" charset="0"/>
                <a:cs typeface="Arial" pitchFamily="34" charset="0"/>
              </a:rPr>
              <a:t>khẩu</a:t>
            </a:r>
            <a:r>
              <a:rPr lang="en-US" dirty="0">
                <a:latin typeface="Arial" pitchFamily="34" charset="0"/>
                <a:cs typeface="Arial" pitchFamily="34" charset="0"/>
              </a:rPr>
              <a:t> AP</a:t>
            </a:r>
          </a:p>
          <a:p>
            <a:pPr lvl="2" algn="just">
              <a:lnSpc>
                <a:spcPct val="100000"/>
              </a:lnSpc>
            </a:pPr>
            <a:r>
              <a:rPr lang="en-US" dirty="0" err="1">
                <a:latin typeface="Arial" pitchFamily="34" charset="0"/>
                <a:cs typeface="Arial" pitchFamily="34" charset="0"/>
              </a:rPr>
              <a:t>Giả</a:t>
            </a:r>
            <a:r>
              <a:rPr lang="en-US" dirty="0">
                <a:latin typeface="Arial" pitchFamily="34" charset="0"/>
                <a:cs typeface="Arial" pitchFamily="34" charset="0"/>
              </a:rPr>
              <a:t> </a:t>
            </a:r>
            <a:r>
              <a:rPr lang="en-US" dirty="0" err="1">
                <a:latin typeface="Arial" pitchFamily="34" charset="0"/>
                <a:cs typeface="Arial" pitchFamily="34" charset="0"/>
              </a:rPr>
              <a:t>mạo</a:t>
            </a:r>
            <a:r>
              <a:rPr lang="en-US" dirty="0">
                <a:latin typeface="Arial" pitchFamily="34" charset="0"/>
                <a:cs typeface="Arial" pitchFamily="34" charset="0"/>
              </a:rPr>
              <a:t> AP</a:t>
            </a:r>
          </a:p>
          <a:p>
            <a:pPr lvl="2" algn="just">
              <a:lnSpc>
                <a:spcPct val="100000"/>
              </a:lnSpc>
            </a:pPr>
            <a:r>
              <a:rPr lang="en-US" dirty="0" err="1">
                <a:latin typeface="Arial" pitchFamily="34" charset="0"/>
                <a:cs typeface="Arial" pitchFamily="34" charset="0"/>
              </a:rPr>
              <a:t>Tấn</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người</a:t>
            </a:r>
            <a:r>
              <a:rPr lang="en-US" dirty="0">
                <a:latin typeface="Arial" pitchFamily="34" charset="0"/>
                <a:cs typeface="Arial" pitchFamily="34" charset="0"/>
              </a:rPr>
              <a:t> </a:t>
            </a:r>
            <a:r>
              <a:rPr lang="en-US" dirty="0" err="1">
                <a:latin typeface="Arial" pitchFamily="34" charset="0"/>
                <a:cs typeface="Arial" pitchFamily="34" charset="0"/>
              </a:rPr>
              <a:t>đứng</a:t>
            </a:r>
            <a:r>
              <a:rPr lang="en-US" dirty="0">
                <a:latin typeface="Arial" pitchFamily="34" charset="0"/>
                <a:cs typeface="Arial" pitchFamily="34" charset="0"/>
              </a:rPr>
              <a:t> </a:t>
            </a:r>
            <a:r>
              <a:rPr lang="en-US" dirty="0" err="1">
                <a:latin typeface="Arial" pitchFamily="34" charset="0"/>
                <a:cs typeface="Arial" pitchFamily="34" charset="0"/>
              </a:rPr>
              <a:t>giữa</a:t>
            </a:r>
            <a:endParaRPr lang="en-US" dirty="0">
              <a:latin typeface="Arial" pitchFamily="34" charset="0"/>
              <a:cs typeface="Arial" pitchFamily="34" charset="0"/>
            </a:endParaRPr>
          </a:p>
          <a:p>
            <a:pPr lvl="2" algn="just">
              <a:lnSpc>
                <a:spcPct val="100000"/>
              </a:lnSpc>
            </a:pPr>
            <a:r>
              <a:rPr lang="en-US" dirty="0" err="1">
                <a:latin typeface="Arial" pitchFamily="34" charset="0"/>
                <a:cs typeface="Arial" pitchFamily="34" charset="0"/>
              </a:rPr>
              <a:t>Từ</a:t>
            </a:r>
            <a:r>
              <a:rPr lang="en-US" dirty="0">
                <a:latin typeface="Arial" pitchFamily="34" charset="0"/>
                <a:cs typeface="Arial" pitchFamily="34" charset="0"/>
              </a:rPr>
              <a:t> </a:t>
            </a:r>
            <a:r>
              <a:rPr lang="en-US" dirty="0" err="1">
                <a:latin typeface="Arial" pitchFamily="34" charset="0"/>
                <a:cs typeface="Arial" pitchFamily="34" charset="0"/>
              </a:rPr>
              <a:t>chối</a:t>
            </a:r>
            <a:r>
              <a:rPr lang="en-US" dirty="0">
                <a:latin typeface="Arial" pitchFamily="34" charset="0"/>
                <a:cs typeface="Arial" pitchFamily="34" charset="0"/>
              </a:rPr>
              <a:t> </a:t>
            </a:r>
            <a:r>
              <a:rPr lang="en-US" dirty="0" err="1">
                <a:latin typeface="Arial" pitchFamily="34" charset="0"/>
                <a:cs typeface="Arial" pitchFamily="34" charset="0"/>
              </a:rPr>
              <a:t>dịch</a:t>
            </a:r>
            <a:r>
              <a:rPr lang="en-US" dirty="0">
                <a:latin typeface="Arial" pitchFamily="34" charset="0"/>
                <a:cs typeface="Arial" pitchFamily="34" charset="0"/>
              </a:rPr>
              <a:t> </a:t>
            </a:r>
            <a:r>
              <a:rPr lang="en-US" dirty="0" err="1">
                <a:latin typeface="Arial" pitchFamily="34" charset="0"/>
                <a:cs typeface="Arial" pitchFamily="34" charset="0"/>
              </a:rPr>
              <a:t>vụ</a:t>
            </a:r>
            <a:endParaRPr lang="en-US" dirty="0">
              <a:latin typeface="Arial" pitchFamily="34" charset="0"/>
              <a:cs typeface="Arial" pitchFamily="34" charset="0"/>
            </a:endParaRPr>
          </a:p>
          <a:p>
            <a:pPr algn="just">
              <a:lnSpc>
                <a:spcPct val="150000"/>
              </a:lnSpc>
            </a:pPr>
            <a:endParaRPr lang="en-US" dirty="0">
              <a:latin typeface="Arial" pitchFamily="34" charset="0"/>
              <a:cs typeface="Arial" pitchFamily="34" charset="0"/>
            </a:endParaRPr>
          </a:p>
          <a:p>
            <a:pPr algn="just">
              <a:lnSpc>
                <a:spcPct val="150000"/>
              </a:lnSpc>
            </a:pPr>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Tổng</a:t>
            </a:r>
            <a:r>
              <a:rPr lang="en-US" b="0" dirty="0">
                <a:latin typeface="Arial" pitchFamily="34" charset="0"/>
                <a:cs typeface="Arial" pitchFamily="34" charset="0"/>
              </a:rPr>
              <a:t> </a:t>
            </a:r>
            <a:r>
              <a:rPr lang="en-US" b="0" dirty="0" err="1">
                <a:latin typeface="Arial" pitchFamily="34" charset="0"/>
                <a:cs typeface="Arial" pitchFamily="34" charset="0"/>
              </a:rPr>
              <a:t>quan</a:t>
            </a:r>
            <a:r>
              <a:rPr lang="en-US" b="0" dirty="0">
                <a:latin typeface="Arial" pitchFamily="34" charset="0"/>
                <a:cs typeface="Arial" pitchFamily="34" charset="0"/>
              </a:rPr>
              <a:t> </a:t>
            </a:r>
            <a:r>
              <a:rPr lang="en-US" b="0" dirty="0" err="1">
                <a:latin typeface="Arial" pitchFamily="34" charset="0"/>
                <a:cs typeface="Arial" pitchFamily="34" charset="0"/>
              </a:rPr>
              <a:t>về</a:t>
            </a:r>
            <a:r>
              <a:rPr lang="en-US" b="0" dirty="0">
                <a:latin typeface="Arial" pitchFamily="34" charset="0"/>
                <a:cs typeface="Arial" pitchFamily="34" charset="0"/>
              </a:rPr>
              <a:t> </a:t>
            </a:r>
            <a:r>
              <a:rPr lang="en-US" b="0" dirty="0" err="1">
                <a:latin typeface="Arial" pitchFamily="34" charset="0"/>
                <a:cs typeface="Arial" pitchFamily="34" charset="0"/>
              </a:rPr>
              <a:t>mạng</a:t>
            </a:r>
            <a:r>
              <a:rPr lang="en-US" b="0" dirty="0">
                <a:latin typeface="Arial" pitchFamily="34" charset="0"/>
                <a:cs typeface="Arial" pitchFamily="34" charset="0"/>
              </a:rPr>
              <a:t> </a:t>
            </a:r>
            <a:r>
              <a:rPr lang="en-US" b="0" dirty="0" err="1">
                <a:latin typeface="Arial" pitchFamily="34" charset="0"/>
                <a:cs typeface="Arial" pitchFamily="34" charset="0"/>
              </a:rPr>
              <a:t>không</a:t>
            </a:r>
            <a:r>
              <a:rPr lang="en-US" b="0" dirty="0">
                <a:latin typeface="Arial" pitchFamily="34" charset="0"/>
                <a:cs typeface="Arial" pitchFamily="34" charset="0"/>
              </a:rPr>
              <a:t> </a:t>
            </a:r>
            <a:r>
              <a:rPr lang="en-US" b="0" dirty="0" err="1">
                <a:latin typeface="Arial" pitchFamily="34" charset="0"/>
                <a:cs typeface="Arial" pitchFamily="34" charset="0"/>
              </a:rPr>
              <a:t>dây</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18</a:t>
            </a:fld>
            <a:endParaRPr lang="ru-RU" dirty="0"/>
          </a:p>
        </p:txBody>
      </p:sp>
    </p:spTree>
    <p:extLst>
      <p:ext uri="{BB962C8B-B14F-4D97-AF65-F5344CB8AC3E}">
        <p14:creationId xmlns:p14="http://schemas.microsoft.com/office/powerpoint/2010/main" val="24114700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a:off x="1474800" y="609601"/>
            <a:ext cx="7669200" cy="9906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Tổng</a:t>
            </a:r>
            <a:r>
              <a:rPr lang="en-US" sz="4000" dirty="0">
                <a:latin typeface="Arial" pitchFamily="34" charset="0"/>
                <a:cs typeface="Arial" pitchFamily="34" charset="0"/>
              </a:rPr>
              <a:t> </a:t>
            </a:r>
            <a:r>
              <a:rPr lang="en-US" sz="4000" dirty="0" err="1">
                <a:latin typeface="Arial" pitchFamily="34" charset="0"/>
                <a:cs typeface="Arial" pitchFamily="34" charset="0"/>
              </a:rPr>
              <a:t>quan</a:t>
            </a:r>
            <a:r>
              <a:rPr lang="en-US" sz="4000" dirty="0">
                <a:latin typeface="Arial" pitchFamily="34" charset="0"/>
                <a:cs typeface="Arial" pitchFamily="34" charset="0"/>
              </a:rPr>
              <a:t> </a:t>
            </a:r>
            <a:r>
              <a:rPr lang="en-US" sz="4000" dirty="0" err="1">
                <a:latin typeface="Arial" pitchFamily="34" charset="0"/>
                <a:cs typeface="Arial" pitchFamily="34" charset="0"/>
              </a:rPr>
              <a:t>về</a:t>
            </a:r>
            <a:r>
              <a:rPr lang="en-US" sz="4000" dirty="0">
                <a:latin typeface="Arial" pitchFamily="34" charset="0"/>
                <a:cs typeface="Arial" pitchFamily="34" charset="0"/>
              </a:rPr>
              <a:t> </a:t>
            </a:r>
            <a:r>
              <a:rPr lang="en-US" sz="4000" dirty="0" err="1">
                <a:latin typeface="Arial" pitchFamily="34" charset="0"/>
                <a:cs typeface="Arial" pitchFamily="34" charset="0"/>
              </a:rPr>
              <a:t>mạng</a:t>
            </a:r>
            <a:r>
              <a:rPr lang="en-US" sz="4000" dirty="0">
                <a:latin typeface="Arial" pitchFamily="34" charset="0"/>
                <a:cs typeface="Arial" pitchFamily="34" charset="0"/>
              </a:rPr>
              <a:t> </a:t>
            </a:r>
            <a:r>
              <a:rPr lang="en-US" sz="4000" dirty="0" err="1">
                <a:latin typeface="Arial" pitchFamily="34" charset="0"/>
                <a:cs typeface="Arial" pitchFamily="34" charset="0"/>
              </a:rPr>
              <a:t>không</a:t>
            </a:r>
            <a:r>
              <a:rPr lang="en-US" sz="4000" dirty="0">
                <a:latin typeface="Arial" pitchFamily="34" charset="0"/>
                <a:cs typeface="Arial" pitchFamily="34" charset="0"/>
              </a:rPr>
              <a:t> </a:t>
            </a:r>
            <a:r>
              <a:rPr lang="en-US" sz="4000" dirty="0" err="1">
                <a:latin typeface="Arial" pitchFamily="34" charset="0"/>
                <a:cs typeface="Arial" pitchFamily="34" charset="0"/>
              </a:rPr>
              <a:t>dây</a:t>
            </a:r>
            <a:endParaRPr lang="en-US" sz="4000" dirty="0">
              <a:latin typeface="Arial" pitchFamily="34" charset="0"/>
              <a:cs typeface="Arial" pitchFamily="34" charset="0"/>
            </a:endParaRPr>
          </a:p>
        </p:txBody>
      </p:sp>
      <p:sp>
        <p:nvSpPr>
          <p:cNvPr id="4" name="Freeform 3"/>
          <p:cNvSpPr/>
          <p:nvPr/>
        </p:nvSpPr>
        <p:spPr>
          <a:xfrm>
            <a:off x="76200" y="5334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vi-VN" sz="5400" b="1" kern="1200" noProof="0" smtClean="0"/>
              <a:t>1</a:t>
            </a:r>
            <a:endParaRPr lang="vi-VN" sz="5400" b="1" kern="1200" noProof="0"/>
          </a:p>
        </p:txBody>
      </p:sp>
      <p:sp>
        <p:nvSpPr>
          <p:cNvPr id="6" name="Freeform 5"/>
          <p:cNvSpPr/>
          <p:nvPr/>
        </p:nvSpPr>
        <p:spPr>
          <a:xfrm>
            <a:off x="1322400" y="1905000"/>
            <a:ext cx="7974000" cy="10668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olidFill>
            <a:srgbClr val="00E600"/>
          </a:solidFill>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pPr lvl="0" defTabSz="2667000">
              <a:lnSpc>
                <a:spcPct val="90000"/>
              </a:lnSpc>
              <a:spcBef>
                <a:spcPct val="0"/>
              </a:spcBef>
              <a:spcAft>
                <a:spcPct val="35000"/>
              </a:spcAft>
            </a:pPr>
            <a:r>
              <a:rPr lang="en-US" sz="4000" dirty="0" err="1">
                <a:latin typeface="Arial" pitchFamily="34" charset="0"/>
                <a:cs typeface="Arial" pitchFamily="34" charset="0"/>
              </a:rPr>
              <a:t>Các</a:t>
            </a:r>
            <a:r>
              <a:rPr lang="en-US" sz="4000" dirty="0">
                <a:latin typeface="Arial" pitchFamily="34" charset="0"/>
                <a:cs typeface="Arial" pitchFamily="34" charset="0"/>
              </a:rPr>
              <a:t> </a:t>
            </a:r>
            <a:r>
              <a:rPr lang="en-US" sz="4000" dirty="0" err="1">
                <a:latin typeface="Arial" pitchFamily="34" charset="0"/>
                <a:cs typeface="Arial" pitchFamily="34" charset="0"/>
              </a:rPr>
              <a:t>cơ</a:t>
            </a:r>
            <a:r>
              <a:rPr lang="en-US" sz="4000" dirty="0">
                <a:latin typeface="Arial" pitchFamily="34" charset="0"/>
                <a:cs typeface="Arial" pitchFamily="34" charset="0"/>
              </a:rPr>
              <a:t> </a:t>
            </a:r>
            <a:r>
              <a:rPr lang="en-US" sz="4000" dirty="0" err="1">
                <a:latin typeface="Arial" pitchFamily="34" charset="0"/>
                <a:cs typeface="Arial" pitchFamily="34" charset="0"/>
              </a:rPr>
              <a:t>chế</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a:latin typeface="Arial" pitchFamily="34" charset="0"/>
                <a:cs typeface="Arial" pitchFamily="34" charset="0"/>
              </a:rPr>
              <a:t>trong</a:t>
            </a:r>
            <a:r>
              <a:rPr lang="en-US" sz="4000" dirty="0">
                <a:latin typeface="Arial" pitchFamily="34" charset="0"/>
                <a:cs typeface="Arial" pitchFamily="34" charset="0"/>
              </a:rPr>
              <a:t> </a:t>
            </a:r>
            <a:r>
              <a:rPr lang="en-US" sz="4000" dirty="0" err="1">
                <a:latin typeface="Arial" pitchFamily="34" charset="0"/>
                <a:cs typeface="Arial" pitchFamily="34" charset="0"/>
              </a:rPr>
              <a:t>W</a:t>
            </a:r>
            <a:r>
              <a:rPr lang="en-US" sz="4000" dirty="0" err="1" smtClean="0">
                <a:latin typeface="Arial" pitchFamily="34" charset="0"/>
                <a:cs typeface="Arial" pitchFamily="34" charset="0"/>
              </a:rPr>
              <a:t>LAN</a:t>
            </a:r>
            <a:endParaRPr lang="vi-VN" sz="4000" kern="1200" noProof="0" dirty="0">
              <a:latin typeface="Arial" pitchFamily="34" charset="0"/>
              <a:cs typeface="Arial" pitchFamily="34" charset="0"/>
            </a:endParaRPr>
          </a:p>
        </p:txBody>
      </p:sp>
      <p:sp>
        <p:nvSpPr>
          <p:cNvPr id="7" name="Freeform 6"/>
          <p:cNvSpPr/>
          <p:nvPr/>
        </p:nvSpPr>
        <p:spPr>
          <a:xfrm>
            <a:off x="0" y="19050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olidFill>
            <a:srgbClr val="00E600"/>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vi-VN" sz="5400" kern="1200" noProof="0" dirty="0" smtClean="0"/>
              <a:t>2</a:t>
            </a:r>
            <a:endParaRPr lang="vi-VN" sz="5400" kern="1200" noProof="0" dirty="0"/>
          </a:p>
        </p:txBody>
      </p:sp>
      <p:sp>
        <p:nvSpPr>
          <p:cNvPr id="9" name="Freeform 8"/>
          <p:cNvSpPr/>
          <p:nvPr/>
        </p:nvSpPr>
        <p:spPr>
          <a:xfrm>
            <a:off x="1404000" y="3200400"/>
            <a:ext cx="7206600" cy="9906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WEP</a:t>
            </a:r>
            <a:endParaRPr lang="en-US" sz="4000" dirty="0">
              <a:latin typeface="Arial" pitchFamily="34" charset="0"/>
              <a:cs typeface="Arial" pitchFamily="34" charset="0"/>
            </a:endParaRPr>
          </a:p>
        </p:txBody>
      </p:sp>
      <p:sp>
        <p:nvSpPr>
          <p:cNvPr id="11" name="Freeform 10"/>
          <p:cNvSpPr/>
          <p:nvPr/>
        </p:nvSpPr>
        <p:spPr>
          <a:xfrm>
            <a:off x="0" y="32004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dirty="0"/>
              <a:t>3</a:t>
            </a:r>
            <a:endParaRPr lang="vi-VN" sz="5400" kern="1200" noProof="0" dirty="0"/>
          </a:p>
        </p:txBody>
      </p:sp>
      <p:sp>
        <p:nvSpPr>
          <p:cNvPr id="12" name="Freeform 11"/>
          <p:cNvSpPr/>
          <p:nvPr/>
        </p:nvSpPr>
        <p:spPr>
          <a:xfrm>
            <a:off x="1480200" y="4475100"/>
            <a:ext cx="7206600" cy="10875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WPA</a:t>
            </a:r>
            <a:endParaRPr lang="en-US" sz="4000" dirty="0">
              <a:latin typeface="Arial" pitchFamily="34" charset="0"/>
              <a:cs typeface="Arial" pitchFamily="34" charset="0"/>
            </a:endParaRPr>
          </a:p>
        </p:txBody>
      </p:sp>
      <p:sp>
        <p:nvSpPr>
          <p:cNvPr id="13" name="Freeform 12"/>
          <p:cNvSpPr/>
          <p:nvPr/>
        </p:nvSpPr>
        <p:spPr>
          <a:xfrm>
            <a:off x="76200" y="44196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noProof="0" dirty="0" smtClean="0"/>
              <a:t>4</a:t>
            </a:r>
            <a:endParaRPr lang="vi-VN" sz="5400" kern="1200" noProof="0" dirty="0"/>
          </a:p>
        </p:txBody>
      </p:sp>
      <p:sp>
        <p:nvSpPr>
          <p:cNvPr id="14" name="Freeform 13"/>
          <p:cNvSpPr/>
          <p:nvPr/>
        </p:nvSpPr>
        <p:spPr>
          <a:xfrm>
            <a:off x="1556400" y="5743500"/>
            <a:ext cx="7206600" cy="10875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WPA2</a:t>
            </a:r>
            <a:endParaRPr lang="en-US" sz="4000" dirty="0">
              <a:latin typeface="Arial" pitchFamily="34" charset="0"/>
              <a:cs typeface="Arial" pitchFamily="34" charset="0"/>
            </a:endParaRPr>
          </a:p>
        </p:txBody>
      </p:sp>
      <p:sp>
        <p:nvSpPr>
          <p:cNvPr id="15" name="Freeform 14"/>
          <p:cNvSpPr/>
          <p:nvPr/>
        </p:nvSpPr>
        <p:spPr>
          <a:xfrm>
            <a:off x="152400" y="56880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kern="1200" noProof="0" dirty="0" smtClean="0"/>
              <a:t>5</a:t>
            </a:r>
            <a:endParaRPr lang="vi-VN" sz="5400" kern="1200" noProof="0" dirty="0"/>
          </a:p>
        </p:txBody>
      </p:sp>
    </p:spTree>
    <p:extLst>
      <p:ext uri="{BB962C8B-B14F-4D97-AF65-F5344CB8AC3E}">
        <p14:creationId xmlns:p14="http://schemas.microsoft.com/office/powerpoint/2010/main" val="30130460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a:off x="1474800" y="609601"/>
            <a:ext cx="7669200" cy="9906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Tổng</a:t>
            </a:r>
            <a:r>
              <a:rPr lang="en-US" sz="4000" dirty="0">
                <a:latin typeface="Arial" pitchFamily="34" charset="0"/>
                <a:cs typeface="Arial" pitchFamily="34" charset="0"/>
              </a:rPr>
              <a:t> </a:t>
            </a:r>
            <a:r>
              <a:rPr lang="en-US" sz="4000" dirty="0" err="1">
                <a:latin typeface="Arial" pitchFamily="34" charset="0"/>
                <a:cs typeface="Arial" pitchFamily="34" charset="0"/>
              </a:rPr>
              <a:t>quan</a:t>
            </a:r>
            <a:r>
              <a:rPr lang="en-US" sz="4000" dirty="0">
                <a:latin typeface="Arial" pitchFamily="34" charset="0"/>
                <a:cs typeface="Arial" pitchFamily="34" charset="0"/>
              </a:rPr>
              <a:t> </a:t>
            </a:r>
            <a:r>
              <a:rPr lang="en-US" sz="4000" dirty="0" err="1">
                <a:latin typeface="Arial" pitchFamily="34" charset="0"/>
                <a:cs typeface="Arial" pitchFamily="34" charset="0"/>
              </a:rPr>
              <a:t>về</a:t>
            </a:r>
            <a:r>
              <a:rPr lang="en-US" sz="4000" dirty="0">
                <a:latin typeface="Arial" pitchFamily="34" charset="0"/>
                <a:cs typeface="Arial" pitchFamily="34" charset="0"/>
              </a:rPr>
              <a:t> </a:t>
            </a:r>
            <a:r>
              <a:rPr lang="en-US" sz="4000" dirty="0" err="1">
                <a:latin typeface="Arial" pitchFamily="34" charset="0"/>
                <a:cs typeface="Arial" pitchFamily="34" charset="0"/>
              </a:rPr>
              <a:t>mạng</a:t>
            </a:r>
            <a:r>
              <a:rPr lang="en-US" sz="4000" dirty="0">
                <a:latin typeface="Arial" pitchFamily="34" charset="0"/>
                <a:cs typeface="Arial" pitchFamily="34" charset="0"/>
              </a:rPr>
              <a:t> </a:t>
            </a:r>
            <a:r>
              <a:rPr lang="en-US" sz="4000" dirty="0" err="1">
                <a:latin typeface="Arial" pitchFamily="34" charset="0"/>
                <a:cs typeface="Arial" pitchFamily="34" charset="0"/>
              </a:rPr>
              <a:t>không</a:t>
            </a:r>
            <a:r>
              <a:rPr lang="en-US" sz="4000" dirty="0">
                <a:latin typeface="Arial" pitchFamily="34" charset="0"/>
                <a:cs typeface="Arial" pitchFamily="34" charset="0"/>
              </a:rPr>
              <a:t> </a:t>
            </a:r>
            <a:r>
              <a:rPr lang="en-US" sz="4000" dirty="0" err="1">
                <a:latin typeface="Arial" pitchFamily="34" charset="0"/>
                <a:cs typeface="Arial" pitchFamily="34" charset="0"/>
              </a:rPr>
              <a:t>dây</a:t>
            </a:r>
            <a:endParaRPr lang="en-US" sz="4000" dirty="0">
              <a:latin typeface="Arial" pitchFamily="34" charset="0"/>
              <a:cs typeface="Arial" pitchFamily="34" charset="0"/>
            </a:endParaRPr>
          </a:p>
        </p:txBody>
      </p:sp>
      <p:sp>
        <p:nvSpPr>
          <p:cNvPr id="4" name="Freeform 3"/>
          <p:cNvSpPr/>
          <p:nvPr/>
        </p:nvSpPr>
        <p:spPr>
          <a:xfrm>
            <a:off x="76200" y="5334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vi-VN" sz="5400" b="1" kern="1200" noProof="0" smtClean="0"/>
              <a:t>1</a:t>
            </a:r>
            <a:endParaRPr lang="vi-VN" sz="5400" b="1" kern="1200" noProof="0"/>
          </a:p>
        </p:txBody>
      </p:sp>
      <p:sp>
        <p:nvSpPr>
          <p:cNvPr id="6" name="Freeform 5"/>
          <p:cNvSpPr/>
          <p:nvPr/>
        </p:nvSpPr>
        <p:spPr>
          <a:xfrm>
            <a:off x="1322400" y="1905000"/>
            <a:ext cx="7974000" cy="10668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pPr lvl="0" defTabSz="2667000">
              <a:lnSpc>
                <a:spcPct val="90000"/>
              </a:lnSpc>
              <a:spcBef>
                <a:spcPct val="0"/>
              </a:spcBef>
              <a:spcAft>
                <a:spcPct val="35000"/>
              </a:spcAft>
            </a:pPr>
            <a:r>
              <a:rPr lang="en-US" sz="4000" dirty="0" err="1">
                <a:latin typeface="Arial" pitchFamily="34" charset="0"/>
                <a:cs typeface="Arial" pitchFamily="34" charset="0"/>
              </a:rPr>
              <a:t>Các</a:t>
            </a:r>
            <a:r>
              <a:rPr lang="en-US" sz="4000" dirty="0">
                <a:latin typeface="Arial" pitchFamily="34" charset="0"/>
                <a:cs typeface="Arial" pitchFamily="34" charset="0"/>
              </a:rPr>
              <a:t> </a:t>
            </a:r>
            <a:r>
              <a:rPr lang="en-US" sz="4000" dirty="0" err="1">
                <a:latin typeface="Arial" pitchFamily="34" charset="0"/>
                <a:cs typeface="Arial" pitchFamily="34" charset="0"/>
              </a:rPr>
              <a:t>cơ</a:t>
            </a:r>
            <a:r>
              <a:rPr lang="en-US" sz="4000" dirty="0">
                <a:latin typeface="Arial" pitchFamily="34" charset="0"/>
                <a:cs typeface="Arial" pitchFamily="34" charset="0"/>
              </a:rPr>
              <a:t> </a:t>
            </a:r>
            <a:r>
              <a:rPr lang="en-US" sz="4000" dirty="0" err="1">
                <a:latin typeface="Arial" pitchFamily="34" charset="0"/>
                <a:cs typeface="Arial" pitchFamily="34" charset="0"/>
              </a:rPr>
              <a:t>chế</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a:latin typeface="Arial" pitchFamily="34" charset="0"/>
                <a:cs typeface="Arial" pitchFamily="34" charset="0"/>
              </a:rPr>
              <a:t>trong</a:t>
            </a:r>
            <a:r>
              <a:rPr lang="en-US" sz="4000" dirty="0">
                <a:latin typeface="Arial" pitchFamily="34" charset="0"/>
                <a:cs typeface="Arial" pitchFamily="34" charset="0"/>
              </a:rPr>
              <a:t> </a:t>
            </a:r>
            <a:r>
              <a:rPr lang="en-US" sz="4000" dirty="0" err="1">
                <a:latin typeface="Arial" pitchFamily="34" charset="0"/>
                <a:cs typeface="Arial" pitchFamily="34" charset="0"/>
              </a:rPr>
              <a:t>W</a:t>
            </a:r>
            <a:r>
              <a:rPr lang="en-US" sz="4000" dirty="0" err="1" smtClean="0">
                <a:latin typeface="Arial" pitchFamily="34" charset="0"/>
                <a:cs typeface="Arial" pitchFamily="34" charset="0"/>
              </a:rPr>
              <a:t>LAN</a:t>
            </a:r>
            <a:endParaRPr lang="vi-VN" sz="4000" kern="1200" noProof="0" dirty="0">
              <a:latin typeface="Arial" pitchFamily="34" charset="0"/>
              <a:cs typeface="Arial" pitchFamily="34" charset="0"/>
            </a:endParaRPr>
          </a:p>
        </p:txBody>
      </p:sp>
      <p:sp>
        <p:nvSpPr>
          <p:cNvPr id="7" name="Freeform 6"/>
          <p:cNvSpPr/>
          <p:nvPr/>
        </p:nvSpPr>
        <p:spPr>
          <a:xfrm>
            <a:off x="0" y="19050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vi-VN" sz="5400" kern="1200" noProof="0" dirty="0" smtClean="0"/>
              <a:t>2</a:t>
            </a:r>
            <a:endParaRPr lang="vi-VN" sz="5400" kern="1200" noProof="0" dirty="0"/>
          </a:p>
        </p:txBody>
      </p:sp>
      <p:sp>
        <p:nvSpPr>
          <p:cNvPr id="9" name="Freeform 8"/>
          <p:cNvSpPr/>
          <p:nvPr/>
        </p:nvSpPr>
        <p:spPr>
          <a:xfrm>
            <a:off x="1404000" y="3200400"/>
            <a:ext cx="7206600" cy="9906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WEP</a:t>
            </a:r>
            <a:endParaRPr lang="en-US" sz="4000" dirty="0">
              <a:latin typeface="Arial" pitchFamily="34" charset="0"/>
              <a:cs typeface="Arial" pitchFamily="34" charset="0"/>
            </a:endParaRPr>
          </a:p>
        </p:txBody>
      </p:sp>
      <p:sp>
        <p:nvSpPr>
          <p:cNvPr id="11" name="Freeform 10"/>
          <p:cNvSpPr/>
          <p:nvPr/>
        </p:nvSpPr>
        <p:spPr>
          <a:xfrm>
            <a:off x="0" y="32004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dirty="0"/>
              <a:t>3</a:t>
            </a:r>
            <a:endParaRPr lang="vi-VN" sz="5400" kern="1200" noProof="0" dirty="0"/>
          </a:p>
        </p:txBody>
      </p:sp>
      <p:sp>
        <p:nvSpPr>
          <p:cNvPr id="12" name="Freeform 11"/>
          <p:cNvSpPr/>
          <p:nvPr/>
        </p:nvSpPr>
        <p:spPr>
          <a:xfrm>
            <a:off x="1480200" y="4475100"/>
            <a:ext cx="7206600" cy="10875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WPA</a:t>
            </a:r>
            <a:endParaRPr lang="en-US" sz="4000" dirty="0">
              <a:latin typeface="Arial" pitchFamily="34" charset="0"/>
              <a:cs typeface="Arial" pitchFamily="34" charset="0"/>
            </a:endParaRPr>
          </a:p>
        </p:txBody>
      </p:sp>
      <p:sp>
        <p:nvSpPr>
          <p:cNvPr id="13" name="Freeform 12"/>
          <p:cNvSpPr/>
          <p:nvPr/>
        </p:nvSpPr>
        <p:spPr>
          <a:xfrm>
            <a:off x="76200" y="44196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noProof="0" dirty="0" smtClean="0"/>
              <a:t>4</a:t>
            </a:r>
            <a:endParaRPr lang="vi-VN" sz="5400" kern="1200" noProof="0" dirty="0"/>
          </a:p>
        </p:txBody>
      </p:sp>
      <p:sp>
        <p:nvSpPr>
          <p:cNvPr id="14" name="Freeform 13"/>
          <p:cNvSpPr/>
          <p:nvPr/>
        </p:nvSpPr>
        <p:spPr>
          <a:xfrm>
            <a:off x="1556400" y="5743500"/>
            <a:ext cx="7206600" cy="10875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WPA2</a:t>
            </a:r>
            <a:endParaRPr lang="en-US" sz="4000" dirty="0">
              <a:latin typeface="Arial" pitchFamily="34" charset="0"/>
              <a:cs typeface="Arial" pitchFamily="34" charset="0"/>
            </a:endParaRPr>
          </a:p>
        </p:txBody>
      </p:sp>
      <p:sp>
        <p:nvSpPr>
          <p:cNvPr id="15" name="Freeform 14"/>
          <p:cNvSpPr/>
          <p:nvPr/>
        </p:nvSpPr>
        <p:spPr>
          <a:xfrm>
            <a:off x="152400" y="56880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kern="1200" noProof="0" dirty="0" smtClean="0"/>
              <a:t>5</a:t>
            </a:r>
            <a:endParaRPr lang="vi-VN" sz="5400" kern="1200" noProof="0" dirty="0"/>
          </a:p>
        </p:txBody>
      </p:sp>
    </p:spTree>
    <p:extLst>
      <p:ext uri="{BB962C8B-B14F-4D97-AF65-F5344CB8AC3E}">
        <p14:creationId xmlns:p14="http://schemas.microsoft.com/office/powerpoint/2010/main" val="99665068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algn="just">
              <a:lnSpc>
                <a:spcPct val="120000"/>
              </a:lnSpc>
              <a:spcBef>
                <a:spcPts val="0"/>
              </a:spcBef>
              <a:spcAft>
                <a:spcPts val="0"/>
              </a:spcAft>
            </a:pPr>
            <a:r>
              <a:rPr lang="en-US" sz="2600" dirty="0" err="1">
                <a:solidFill>
                  <a:srgbClr val="0000FF"/>
                </a:solidFill>
                <a:latin typeface="Arial" pitchFamily="34" charset="0"/>
                <a:cs typeface="Arial" pitchFamily="34" charset="0"/>
              </a:rPr>
              <a:t>Chuẩn</a:t>
            </a:r>
            <a:r>
              <a:rPr lang="en-US" sz="2600" dirty="0">
                <a:solidFill>
                  <a:srgbClr val="0000FF"/>
                </a:solidFill>
                <a:latin typeface="Arial" pitchFamily="34" charset="0"/>
                <a:cs typeface="Arial" pitchFamily="34" charset="0"/>
              </a:rPr>
              <a:t> IEEE 802.11 </a:t>
            </a:r>
            <a:r>
              <a:rPr lang="en-US" sz="2600" dirty="0" err="1">
                <a:latin typeface="Arial" pitchFamily="34" charset="0"/>
                <a:cs typeface="Arial" pitchFamily="34" charset="0"/>
              </a:rPr>
              <a:t>là</a:t>
            </a:r>
            <a:r>
              <a:rPr lang="en-US" sz="2600" dirty="0">
                <a:latin typeface="Arial" pitchFamily="34" charset="0"/>
                <a:cs typeface="Arial" pitchFamily="34" charset="0"/>
              </a:rPr>
              <a:t> </a:t>
            </a:r>
            <a:r>
              <a:rPr lang="en-US" sz="2600" dirty="0" err="1">
                <a:latin typeface="Arial" pitchFamily="34" charset="0"/>
                <a:cs typeface="Arial" pitchFamily="34" charset="0"/>
              </a:rPr>
              <a:t>chuẩn</a:t>
            </a:r>
            <a:r>
              <a:rPr lang="en-US" sz="2600" dirty="0">
                <a:latin typeface="Arial" pitchFamily="34" charset="0"/>
                <a:cs typeface="Arial" pitchFamily="34" charset="0"/>
              </a:rPr>
              <a:t> </a:t>
            </a:r>
            <a:r>
              <a:rPr lang="en-US" sz="2600" dirty="0" err="1">
                <a:latin typeface="Arial" pitchFamily="34" charset="0"/>
                <a:cs typeface="Arial" pitchFamily="34" charset="0"/>
              </a:rPr>
              <a:t>đầu</a:t>
            </a:r>
            <a:r>
              <a:rPr lang="en-US" sz="2600" dirty="0">
                <a:latin typeface="Arial" pitchFamily="34" charset="0"/>
                <a:cs typeface="Arial" pitchFamily="34" charset="0"/>
              </a:rPr>
              <a:t> </a:t>
            </a:r>
            <a:r>
              <a:rPr lang="en-US" sz="2600" dirty="0" err="1">
                <a:latin typeface="Arial" pitchFamily="34" charset="0"/>
                <a:cs typeface="Arial" pitchFamily="34" charset="0"/>
              </a:rPr>
              <a:t>tiên</a:t>
            </a:r>
            <a:r>
              <a:rPr lang="en-US" sz="2600" dirty="0">
                <a:latin typeface="Arial" pitchFamily="34" charset="0"/>
                <a:cs typeface="Arial" pitchFamily="34" charset="0"/>
              </a:rPr>
              <a:t>, </a:t>
            </a:r>
            <a:r>
              <a:rPr lang="en-US" sz="2600" dirty="0" err="1">
                <a:latin typeface="Arial" pitchFamily="34" charset="0"/>
                <a:cs typeface="Arial" pitchFamily="34" charset="0"/>
              </a:rPr>
              <a:t>hoạt</a:t>
            </a:r>
            <a:r>
              <a:rPr lang="en-US" sz="2600" dirty="0">
                <a:latin typeface="Arial" pitchFamily="34" charset="0"/>
                <a:cs typeface="Arial" pitchFamily="34" charset="0"/>
              </a:rPr>
              <a:t> </a:t>
            </a:r>
            <a:r>
              <a:rPr lang="en-US" sz="2600" dirty="0" err="1">
                <a:latin typeface="Arial" pitchFamily="34" charset="0"/>
                <a:cs typeface="Arial" pitchFamily="34" charset="0"/>
              </a:rPr>
              <a:t>động</a:t>
            </a:r>
            <a:r>
              <a:rPr lang="en-US" sz="2600" dirty="0">
                <a:latin typeface="Arial" pitchFamily="34" charset="0"/>
                <a:cs typeface="Arial" pitchFamily="34" charset="0"/>
              </a:rPr>
              <a:t> ở </a:t>
            </a:r>
            <a:r>
              <a:rPr lang="en-US" sz="2600" dirty="0" err="1">
                <a:latin typeface="Arial" pitchFamily="34" charset="0"/>
                <a:cs typeface="Arial" pitchFamily="34" charset="0"/>
              </a:rPr>
              <a:t>băng</a:t>
            </a:r>
            <a:r>
              <a:rPr lang="en-US" sz="2600" dirty="0">
                <a:latin typeface="Arial" pitchFamily="34" charset="0"/>
                <a:cs typeface="Arial" pitchFamily="34" charset="0"/>
              </a:rPr>
              <a:t> </a:t>
            </a:r>
            <a:r>
              <a:rPr lang="en-US" sz="2600" dirty="0" err="1">
                <a:latin typeface="Arial" pitchFamily="34" charset="0"/>
                <a:cs typeface="Arial" pitchFamily="34" charset="0"/>
              </a:rPr>
              <a:t>tần</a:t>
            </a:r>
            <a:r>
              <a:rPr lang="en-US" sz="2600" dirty="0">
                <a:latin typeface="Arial" pitchFamily="34" charset="0"/>
                <a:cs typeface="Arial" pitchFamily="34" charset="0"/>
              </a:rPr>
              <a:t> 2.4 GHz, </a:t>
            </a:r>
            <a:r>
              <a:rPr lang="en-US" sz="2600" dirty="0" err="1">
                <a:latin typeface="Arial" pitchFamily="34" charset="0"/>
                <a:cs typeface="Arial" pitchFamily="34" charset="0"/>
              </a:rPr>
              <a:t>tốc</a:t>
            </a:r>
            <a:r>
              <a:rPr lang="en-US" sz="2600" dirty="0">
                <a:latin typeface="Arial" pitchFamily="34" charset="0"/>
                <a:cs typeface="Arial" pitchFamily="34" charset="0"/>
              </a:rPr>
              <a:t> </a:t>
            </a:r>
            <a:r>
              <a:rPr lang="en-US" sz="2600" dirty="0" err="1">
                <a:latin typeface="Arial" pitchFamily="34" charset="0"/>
                <a:cs typeface="Arial" pitchFamily="34" charset="0"/>
              </a:rPr>
              <a:t>độ</a:t>
            </a:r>
            <a:r>
              <a:rPr lang="en-US" sz="2600" dirty="0">
                <a:latin typeface="Arial" pitchFamily="34" charset="0"/>
                <a:cs typeface="Arial" pitchFamily="34" charset="0"/>
              </a:rPr>
              <a:t> </a:t>
            </a:r>
            <a:r>
              <a:rPr lang="en-US" sz="2600" dirty="0" err="1">
                <a:latin typeface="Arial" pitchFamily="34" charset="0"/>
                <a:cs typeface="Arial" pitchFamily="34" charset="0"/>
              </a:rPr>
              <a:t>truyền</a:t>
            </a:r>
            <a:r>
              <a:rPr lang="en-US" sz="2600" dirty="0">
                <a:latin typeface="Arial" pitchFamily="34" charset="0"/>
                <a:cs typeface="Arial" pitchFamily="34" charset="0"/>
              </a:rPr>
              <a:t> </a:t>
            </a:r>
            <a:r>
              <a:rPr lang="en-US" sz="2600" dirty="0" err="1">
                <a:latin typeface="Arial" pitchFamily="34" charset="0"/>
                <a:cs typeface="Arial" pitchFamily="34" charset="0"/>
              </a:rPr>
              <a:t>dẫn</a:t>
            </a:r>
            <a:r>
              <a:rPr lang="en-US" sz="2600" dirty="0">
                <a:latin typeface="Arial" pitchFamily="34" charset="0"/>
                <a:cs typeface="Arial" pitchFamily="34" charset="0"/>
              </a:rPr>
              <a:t> 1- 2 Mb/s, </a:t>
            </a:r>
            <a:r>
              <a:rPr lang="en-US" sz="2600" dirty="0" err="1">
                <a:latin typeface="Arial" pitchFamily="34" charset="0"/>
                <a:cs typeface="Arial" pitchFamily="34" charset="0"/>
              </a:rPr>
              <a:t>cung</a:t>
            </a:r>
            <a:r>
              <a:rPr lang="en-US" sz="2600" dirty="0">
                <a:latin typeface="Arial" pitchFamily="34" charset="0"/>
                <a:cs typeface="Arial" pitchFamily="34" charset="0"/>
              </a:rPr>
              <a:t> </a:t>
            </a:r>
            <a:r>
              <a:rPr lang="en-US" sz="2600" dirty="0" err="1">
                <a:latin typeface="Arial" pitchFamily="34" charset="0"/>
                <a:cs typeface="Arial" pitchFamily="34" charset="0"/>
              </a:rPr>
              <a:t>cấp</a:t>
            </a:r>
            <a:r>
              <a:rPr lang="en-US" sz="2600" dirty="0">
                <a:latin typeface="Arial" pitchFamily="34" charset="0"/>
                <a:cs typeface="Arial" pitchFamily="34" charset="0"/>
              </a:rPr>
              <a:t> </a:t>
            </a:r>
            <a:r>
              <a:rPr lang="en-US" sz="2600" dirty="0" err="1">
                <a:latin typeface="Arial" pitchFamily="34" charset="0"/>
                <a:cs typeface="Arial" pitchFamily="34" charset="0"/>
              </a:rPr>
              <a:t>các</a:t>
            </a:r>
            <a:r>
              <a:rPr lang="en-US" sz="2600" dirty="0">
                <a:latin typeface="Arial" pitchFamily="34" charset="0"/>
                <a:cs typeface="Arial" pitchFamily="34" charset="0"/>
              </a:rPr>
              <a:t> </a:t>
            </a:r>
            <a:r>
              <a:rPr lang="en-US" sz="2600" dirty="0" err="1">
                <a:latin typeface="Arial" pitchFamily="34" charset="0"/>
                <a:cs typeface="Arial" pitchFamily="34" charset="0"/>
              </a:rPr>
              <a:t>phương</a:t>
            </a:r>
            <a:r>
              <a:rPr lang="en-US" sz="2600" dirty="0">
                <a:latin typeface="Arial" pitchFamily="34" charset="0"/>
                <a:cs typeface="Arial" pitchFamily="34" charset="0"/>
              </a:rPr>
              <a:t> </a:t>
            </a:r>
            <a:r>
              <a:rPr lang="en-US" sz="2600" dirty="0" err="1">
                <a:latin typeface="Arial" pitchFamily="34" charset="0"/>
                <a:cs typeface="Arial" pitchFamily="34" charset="0"/>
              </a:rPr>
              <a:t>pháp</a:t>
            </a:r>
            <a:r>
              <a:rPr lang="en-US" sz="2600" dirty="0">
                <a:latin typeface="Arial" pitchFamily="34" charset="0"/>
                <a:cs typeface="Arial" pitchFamily="34" charset="0"/>
              </a:rPr>
              <a:t> </a:t>
            </a:r>
            <a:r>
              <a:rPr lang="en-US" sz="2600" dirty="0" err="1">
                <a:latin typeface="Arial" pitchFamily="34" charset="0"/>
                <a:cs typeface="Arial" pitchFamily="34" charset="0"/>
              </a:rPr>
              <a:t>hỗ</a:t>
            </a:r>
            <a:r>
              <a:rPr lang="en-US" sz="2600" dirty="0">
                <a:latin typeface="Arial" pitchFamily="34" charset="0"/>
                <a:cs typeface="Arial" pitchFamily="34" charset="0"/>
              </a:rPr>
              <a:t> </a:t>
            </a:r>
            <a:r>
              <a:rPr lang="en-US" sz="2600" dirty="0" err="1">
                <a:latin typeface="Arial" pitchFamily="34" charset="0"/>
                <a:cs typeface="Arial" pitchFamily="34" charset="0"/>
              </a:rPr>
              <a:t>trợ</a:t>
            </a:r>
            <a:r>
              <a:rPr lang="en-US" sz="2600" dirty="0">
                <a:latin typeface="Arial" pitchFamily="34" charset="0"/>
                <a:cs typeface="Arial" pitchFamily="34" charset="0"/>
              </a:rPr>
              <a:t> </a:t>
            </a:r>
            <a:r>
              <a:rPr lang="en-US" sz="2600" dirty="0" err="1">
                <a:latin typeface="Arial" pitchFamily="34" charset="0"/>
                <a:cs typeface="Arial" pitchFamily="34" charset="0"/>
              </a:rPr>
              <a:t>cho</a:t>
            </a:r>
            <a:r>
              <a:rPr lang="en-US" sz="2600" dirty="0">
                <a:latin typeface="Arial" pitchFamily="34" charset="0"/>
                <a:cs typeface="Arial" pitchFamily="34" charset="0"/>
              </a:rPr>
              <a:t> </a:t>
            </a:r>
            <a:r>
              <a:rPr lang="en-US" sz="2600" dirty="0" err="1">
                <a:latin typeface="Arial" pitchFamily="34" charset="0"/>
                <a:cs typeface="Arial" pitchFamily="34" charset="0"/>
              </a:rPr>
              <a:t>bảo</a:t>
            </a:r>
            <a:r>
              <a:rPr lang="en-US" sz="2600" dirty="0">
                <a:latin typeface="Arial" pitchFamily="34" charset="0"/>
                <a:cs typeface="Arial" pitchFamily="34" charset="0"/>
              </a:rPr>
              <a:t> </a:t>
            </a:r>
            <a:r>
              <a:rPr lang="en-US" sz="2600" dirty="0" err="1">
                <a:latin typeface="Arial" pitchFamily="34" charset="0"/>
                <a:cs typeface="Arial" pitchFamily="34" charset="0"/>
              </a:rPr>
              <a:t>mật</a:t>
            </a:r>
            <a:r>
              <a:rPr lang="en-US" sz="2600" dirty="0">
                <a:latin typeface="Arial" pitchFamily="34" charset="0"/>
                <a:cs typeface="Arial" pitchFamily="34" charset="0"/>
              </a:rPr>
              <a:t> </a:t>
            </a:r>
            <a:r>
              <a:rPr lang="en-US" sz="2600" dirty="0" err="1">
                <a:latin typeface="Arial" pitchFamily="34" charset="0"/>
                <a:cs typeface="Arial" pitchFamily="34" charset="0"/>
              </a:rPr>
              <a:t>trong</a:t>
            </a:r>
            <a:r>
              <a:rPr lang="en-US" sz="2600" dirty="0">
                <a:latin typeface="Arial" pitchFamily="34" charset="0"/>
                <a:cs typeface="Arial" pitchFamily="34" charset="0"/>
              </a:rPr>
              <a:t> </a:t>
            </a:r>
            <a:r>
              <a:rPr lang="en-US" sz="2600" dirty="0" err="1">
                <a:latin typeface="Arial" pitchFamily="34" charset="0"/>
                <a:cs typeface="Arial" pitchFamily="34" charset="0"/>
              </a:rPr>
              <a:t>việc</a:t>
            </a:r>
            <a:r>
              <a:rPr lang="en-US" sz="2600" dirty="0">
                <a:latin typeface="Arial" pitchFamily="34" charset="0"/>
                <a:cs typeface="Arial" pitchFamily="34" charset="0"/>
              </a:rPr>
              <a:t> </a:t>
            </a:r>
            <a:r>
              <a:rPr lang="en-US" sz="2600" dirty="0" err="1">
                <a:latin typeface="Arial" pitchFamily="34" charset="0"/>
                <a:cs typeface="Arial" pitchFamily="34" charset="0"/>
              </a:rPr>
              <a:t>truyền</a:t>
            </a:r>
            <a:r>
              <a:rPr lang="en-US" sz="2600" dirty="0">
                <a:latin typeface="Arial" pitchFamily="34" charset="0"/>
                <a:cs typeface="Arial" pitchFamily="34" charset="0"/>
              </a:rPr>
              <a:t> </a:t>
            </a:r>
            <a:r>
              <a:rPr lang="en-US" sz="2600" dirty="0" err="1">
                <a:latin typeface="Arial" pitchFamily="34" charset="0"/>
                <a:cs typeface="Arial" pitchFamily="34" charset="0"/>
              </a:rPr>
              <a:t>dữ</a:t>
            </a:r>
            <a:r>
              <a:rPr lang="en-US" sz="2600" dirty="0">
                <a:latin typeface="Arial" pitchFamily="34" charset="0"/>
                <a:cs typeface="Arial" pitchFamily="34" charset="0"/>
              </a:rPr>
              <a:t> </a:t>
            </a:r>
            <a:r>
              <a:rPr lang="en-US" sz="2600" dirty="0" err="1">
                <a:latin typeface="Arial" pitchFamily="34" charset="0"/>
                <a:cs typeface="Arial" pitchFamily="34" charset="0"/>
              </a:rPr>
              <a:t>liệu</a:t>
            </a:r>
            <a:r>
              <a:rPr lang="en-US" sz="2600" dirty="0">
                <a:latin typeface="Arial" pitchFamily="34" charset="0"/>
                <a:cs typeface="Arial" pitchFamily="34" charset="0"/>
              </a:rPr>
              <a:t> </a:t>
            </a:r>
            <a:r>
              <a:rPr lang="en-US" sz="2600" dirty="0" err="1">
                <a:latin typeface="Arial" pitchFamily="34" charset="0"/>
                <a:cs typeface="Arial" pitchFamily="34" charset="0"/>
              </a:rPr>
              <a:t>trong</a:t>
            </a:r>
            <a:r>
              <a:rPr lang="en-US" sz="2600" dirty="0">
                <a:latin typeface="Arial" pitchFamily="34" charset="0"/>
                <a:cs typeface="Arial" pitchFamily="34" charset="0"/>
              </a:rPr>
              <a:t> </a:t>
            </a:r>
            <a:r>
              <a:rPr lang="en-US" sz="2600" dirty="0" err="1">
                <a:latin typeface="Arial" pitchFamily="34" charset="0"/>
                <a:cs typeface="Arial" pitchFamily="34" charset="0"/>
              </a:rPr>
              <a:t>mạng</a:t>
            </a:r>
            <a:r>
              <a:rPr lang="en-US" sz="2600" dirty="0">
                <a:latin typeface="Arial" pitchFamily="34" charset="0"/>
                <a:cs typeface="Arial" pitchFamily="34" charset="0"/>
              </a:rPr>
              <a:t> </a:t>
            </a:r>
            <a:r>
              <a:rPr lang="en-US" sz="2600" dirty="0" err="1">
                <a:latin typeface="Arial" pitchFamily="34" charset="0"/>
                <a:cs typeface="Arial" pitchFamily="34" charset="0"/>
              </a:rPr>
              <a:t>không</a:t>
            </a:r>
            <a:r>
              <a:rPr lang="en-US" sz="2600" dirty="0">
                <a:latin typeface="Arial" pitchFamily="34" charset="0"/>
                <a:cs typeface="Arial" pitchFamily="34" charset="0"/>
              </a:rPr>
              <a:t> </a:t>
            </a:r>
            <a:r>
              <a:rPr lang="en-US" sz="2600" dirty="0" err="1">
                <a:latin typeface="Arial" pitchFamily="34" charset="0"/>
                <a:cs typeface="Arial" pitchFamily="34" charset="0"/>
              </a:rPr>
              <a:t>dây</a:t>
            </a:r>
            <a:r>
              <a:rPr lang="en-US" sz="2600" dirty="0">
                <a:latin typeface="Arial" pitchFamily="34" charset="0"/>
                <a:cs typeface="Arial" pitchFamily="34" charset="0"/>
              </a:rPr>
              <a:t> </a:t>
            </a:r>
            <a:r>
              <a:rPr lang="en-US" sz="2600" dirty="0" err="1">
                <a:latin typeface="Arial" pitchFamily="34" charset="0"/>
                <a:cs typeface="Arial" pitchFamily="34" charset="0"/>
              </a:rPr>
              <a:t>như</a:t>
            </a:r>
            <a:r>
              <a:rPr lang="en-US" sz="2600" dirty="0">
                <a:latin typeface="Arial" pitchFamily="34" charset="0"/>
                <a:cs typeface="Arial" pitchFamily="34" charset="0"/>
              </a:rPr>
              <a:t> </a:t>
            </a:r>
            <a:r>
              <a:rPr lang="en-US" sz="2600" dirty="0" err="1">
                <a:latin typeface="Arial" pitchFamily="34" charset="0"/>
                <a:cs typeface="Arial" pitchFamily="34" charset="0"/>
              </a:rPr>
              <a:t>SSID</a:t>
            </a:r>
            <a:r>
              <a:rPr lang="en-US" sz="2600" dirty="0">
                <a:latin typeface="Arial" pitchFamily="34" charset="0"/>
                <a:cs typeface="Arial" pitchFamily="34" charset="0"/>
              </a:rPr>
              <a:t>, </a:t>
            </a:r>
            <a:r>
              <a:rPr lang="en-US" sz="2600" dirty="0" err="1">
                <a:latin typeface="Arial" pitchFamily="34" charset="0"/>
                <a:cs typeface="Arial" pitchFamily="34" charset="0"/>
              </a:rPr>
              <a:t>xác</a:t>
            </a:r>
            <a:r>
              <a:rPr lang="en-US" sz="2600" dirty="0">
                <a:latin typeface="Arial" pitchFamily="34" charset="0"/>
                <a:cs typeface="Arial" pitchFamily="34" charset="0"/>
              </a:rPr>
              <a:t> </a:t>
            </a:r>
            <a:r>
              <a:rPr lang="en-US" sz="2600" dirty="0" err="1">
                <a:latin typeface="Arial" pitchFamily="34" charset="0"/>
                <a:cs typeface="Arial" pitchFamily="34" charset="0"/>
              </a:rPr>
              <a:t>thực</a:t>
            </a:r>
            <a:r>
              <a:rPr lang="en-US" sz="2600" dirty="0">
                <a:latin typeface="Arial" pitchFamily="34" charset="0"/>
                <a:cs typeface="Arial" pitchFamily="34" charset="0"/>
              </a:rPr>
              <a:t> </a:t>
            </a:r>
            <a:r>
              <a:rPr lang="en-US" sz="2600" dirty="0" err="1">
                <a:latin typeface="Arial" pitchFamily="34" charset="0"/>
                <a:cs typeface="Arial" pitchFamily="34" charset="0"/>
              </a:rPr>
              <a:t>địa</a:t>
            </a:r>
            <a:r>
              <a:rPr lang="en-US" sz="2600" dirty="0">
                <a:latin typeface="Arial" pitchFamily="34" charset="0"/>
                <a:cs typeface="Arial" pitchFamily="34" charset="0"/>
              </a:rPr>
              <a:t> </a:t>
            </a:r>
            <a:r>
              <a:rPr lang="en-US" sz="2600" dirty="0" err="1">
                <a:latin typeface="Arial" pitchFamily="34" charset="0"/>
                <a:cs typeface="Arial" pitchFamily="34" charset="0"/>
              </a:rPr>
              <a:t>chỉ</a:t>
            </a:r>
            <a:r>
              <a:rPr lang="en-US" sz="2600" dirty="0">
                <a:latin typeface="Arial" pitchFamily="34" charset="0"/>
                <a:cs typeface="Arial" pitchFamily="34" charset="0"/>
              </a:rPr>
              <a:t> MAC, </a:t>
            </a:r>
            <a:r>
              <a:rPr lang="en-US" sz="2600" dirty="0" err="1">
                <a:latin typeface="Arial" pitchFamily="34" charset="0"/>
                <a:cs typeface="Arial" pitchFamily="34" charset="0"/>
              </a:rPr>
              <a:t>mã</a:t>
            </a:r>
            <a:r>
              <a:rPr lang="en-US" sz="2600" dirty="0">
                <a:latin typeface="Arial" pitchFamily="34" charset="0"/>
                <a:cs typeface="Arial" pitchFamily="34" charset="0"/>
              </a:rPr>
              <a:t> </a:t>
            </a:r>
            <a:r>
              <a:rPr lang="en-US" sz="2600" dirty="0" err="1">
                <a:latin typeface="Arial" pitchFamily="34" charset="0"/>
                <a:cs typeface="Arial" pitchFamily="34" charset="0"/>
              </a:rPr>
              <a:t>hóa</a:t>
            </a:r>
            <a:r>
              <a:rPr lang="en-US" sz="2600" dirty="0">
                <a:latin typeface="Arial" pitchFamily="34" charset="0"/>
                <a:cs typeface="Arial" pitchFamily="34" charset="0"/>
              </a:rPr>
              <a:t> </a:t>
            </a:r>
            <a:r>
              <a:rPr lang="en-US" sz="2600" dirty="0" err="1">
                <a:latin typeface="Arial" pitchFamily="34" charset="0"/>
                <a:cs typeface="Arial" pitchFamily="34" charset="0"/>
              </a:rPr>
              <a:t>WEP</a:t>
            </a:r>
            <a:r>
              <a:rPr lang="en-US" sz="2600" dirty="0">
                <a:latin typeface="Arial" pitchFamily="34" charset="0"/>
                <a:cs typeface="Arial" pitchFamily="34" charset="0"/>
              </a:rPr>
              <a:t>,…(</a:t>
            </a:r>
            <a:r>
              <a:rPr lang="en-US" sz="2600" dirty="0" err="1">
                <a:latin typeface="Arial" pitchFamily="34" charset="0"/>
                <a:cs typeface="Arial" pitchFamily="34" charset="0"/>
              </a:rPr>
              <a:t>còn</a:t>
            </a:r>
            <a:r>
              <a:rPr lang="en-US" sz="2600" dirty="0">
                <a:latin typeface="Arial" pitchFamily="34" charset="0"/>
                <a:cs typeface="Arial" pitchFamily="34" charset="0"/>
              </a:rPr>
              <a:t> </a:t>
            </a:r>
            <a:r>
              <a:rPr lang="en-US" sz="2600" dirty="0" err="1">
                <a:latin typeface="Arial" pitchFamily="34" charset="0"/>
                <a:cs typeface="Arial" pitchFamily="34" charset="0"/>
              </a:rPr>
              <a:t>có</a:t>
            </a:r>
            <a:r>
              <a:rPr lang="en-US" sz="2600" dirty="0">
                <a:latin typeface="Arial" pitchFamily="34" charset="0"/>
                <a:cs typeface="Arial" pitchFamily="34" charset="0"/>
              </a:rPr>
              <a:t> </a:t>
            </a:r>
            <a:r>
              <a:rPr lang="en-US" sz="2600" dirty="0" err="1">
                <a:latin typeface="Arial" pitchFamily="34" charset="0"/>
                <a:cs typeface="Arial" pitchFamily="34" charset="0"/>
              </a:rPr>
              <a:t>802.11a</a:t>
            </a:r>
            <a:r>
              <a:rPr lang="en-US" sz="2600" dirty="0">
                <a:latin typeface="Arial" pitchFamily="34" charset="0"/>
                <a:cs typeface="Arial" pitchFamily="34" charset="0"/>
              </a:rPr>
              <a:t>, </a:t>
            </a:r>
            <a:r>
              <a:rPr lang="en-US" sz="2600" dirty="0" err="1">
                <a:latin typeface="Arial" pitchFamily="34" charset="0"/>
                <a:cs typeface="Arial" pitchFamily="34" charset="0"/>
              </a:rPr>
              <a:t>802.11b</a:t>
            </a:r>
            <a:r>
              <a:rPr lang="en-US" sz="2600" dirty="0">
                <a:latin typeface="Arial" pitchFamily="34" charset="0"/>
                <a:cs typeface="Arial" pitchFamily="34" charset="0"/>
              </a:rPr>
              <a:t>, </a:t>
            </a:r>
            <a:r>
              <a:rPr lang="en-US" sz="2600" dirty="0" err="1">
                <a:latin typeface="Arial" pitchFamily="34" charset="0"/>
                <a:cs typeface="Arial" pitchFamily="34" charset="0"/>
              </a:rPr>
              <a:t>802.11g</a:t>
            </a:r>
            <a:r>
              <a:rPr lang="en-US" sz="2600" dirty="0">
                <a:latin typeface="Arial" pitchFamily="34" charset="0"/>
                <a:cs typeface="Arial" pitchFamily="34" charset="0"/>
              </a:rPr>
              <a:t>, …).</a:t>
            </a:r>
          </a:p>
          <a:p>
            <a:pPr algn="just">
              <a:lnSpc>
                <a:spcPct val="120000"/>
              </a:lnSpc>
              <a:spcBef>
                <a:spcPts val="0"/>
              </a:spcBef>
              <a:spcAft>
                <a:spcPts val="0"/>
              </a:spcAft>
            </a:pPr>
            <a:r>
              <a:rPr lang="en-US" sz="2600" dirty="0" err="1">
                <a:solidFill>
                  <a:srgbClr val="0000FF"/>
                </a:solidFill>
                <a:latin typeface="Arial" pitchFamily="34" charset="0"/>
                <a:cs typeface="Arial" pitchFamily="34" charset="0"/>
              </a:rPr>
              <a:t>Chuẩn</a:t>
            </a:r>
            <a:r>
              <a:rPr lang="en-US" sz="2600" dirty="0">
                <a:solidFill>
                  <a:srgbClr val="0000FF"/>
                </a:solidFill>
                <a:latin typeface="Arial" pitchFamily="34" charset="0"/>
                <a:cs typeface="Arial" pitchFamily="34" charset="0"/>
              </a:rPr>
              <a:t> IEEE </a:t>
            </a:r>
            <a:r>
              <a:rPr lang="en-US" sz="2600" dirty="0" err="1">
                <a:solidFill>
                  <a:srgbClr val="0000FF"/>
                </a:solidFill>
                <a:latin typeface="Arial" pitchFamily="34" charset="0"/>
                <a:cs typeface="Arial" pitchFamily="34" charset="0"/>
              </a:rPr>
              <a:t>802.11i</a:t>
            </a:r>
            <a:r>
              <a:rPr lang="en-US" sz="2600" dirty="0">
                <a:latin typeface="Arial" pitchFamily="34" charset="0"/>
                <a:cs typeface="Arial" pitchFamily="34" charset="0"/>
              </a:rPr>
              <a:t> </a:t>
            </a:r>
            <a:r>
              <a:rPr lang="en-US" sz="2600" dirty="0" err="1">
                <a:latin typeface="Arial" pitchFamily="34" charset="0"/>
                <a:cs typeface="Arial" pitchFamily="34" charset="0"/>
              </a:rPr>
              <a:t>là</a:t>
            </a:r>
            <a:r>
              <a:rPr lang="en-US" sz="2600" dirty="0">
                <a:latin typeface="Arial" pitchFamily="34" charset="0"/>
                <a:cs typeface="Arial" pitchFamily="34" charset="0"/>
              </a:rPr>
              <a:t> </a:t>
            </a:r>
            <a:r>
              <a:rPr lang="en-US" sz="2600" dirty="0" err="1">
                <a:latin typeface="Arial" pitchFamily="34" charset="0"/>
                <a:cs typeface="Arial" pitchFamily="34" charset="0"/>
              </a:rPr>
              <a:t>mở</a:t>
            </a:r>
            <a:r>
              <a:rPr lang="en-US" sz="2600" dirty="0">
                <a:latin typeface="Arial" pitchFamily="34" charset="0"/>
                <a:cs typeface="Arial" pitchFamily="34" charset="0"/>
              </a:rPr>
              <a:t> </a:t>
            </a:r>
            <a:r>
              <a:rPr lang="en-US" sz="2600" dirty="0" err="1">
                <a:latin typeface="Arial" pitchFamily="34" charset="0"/>
                <a:cs typeface="Arial" pitchFamily="34" charset="0"/>
              </a:rPr>
              <a:t>rộng</a:t>
            </a:r>
            <a:r>
              <a:rPr lang="en-US" sz="2600" dirty="0">
                <a:latin typeface="Arial" pitchFamily="34" charset="0"/>
                <a:cs typeface="Arial" pitchFamily="34" charset="0"/>
              </a:rPr>
              <a:t> </a:t>
            </a:r>
            <a:r>
              <a:rPr lang="en-US" sz="2600" dirty="0" err="1">
                <a:latin typeface="Arial" pitchFamily="34" charset="0"/>
                <a:cs typeface="Arial" pitchFamily="34" charset="0"/>
              </a:rPr>
              <a:t>của</a:t>
            </a:r>
            <a:r>
              <a:rPr lang="en-US" sz="2600" dirty="0">
                <a:latin typeface="Arial" pitchFamily="34" charset="0"/>
                <a:cs typeface="Arial" pitchFamily="34" charset="0"/>
              </a:rPr>
              <a:t> </a:t>
            </a:r>
            <a:r>
              <a:rPr lang="en-US" sz="2600" dirty="0" err="1">
                <a:latin typeface="Arial" pitchFamily="34" charset="0"/>
                <a:cs typeface="Arial" pitchFamily="34" charset="0"/>
              </a:rPr>
              <a:t>chuẩn</a:t>
            </a:r>
            <a:r>
              <a:rPr lang="en-US" sz="2600" dirty="0">
                <a:latin typeface="Arial" pitchFamily="34" charset="0"/>
                <a:cs typeface="Arial" pitchFamily="34" charset="0"/>
              </a:rPr>
              <a:t> 802.11 </a:t>
            </a:r>
            <a:r>
              <a:rPr lang="en-US" sz="2600" dirty="0" err="1">
                <a:latin typeface="Arial" pitchFamily="34" charset="0"/>
                <a:cs typeface="Arial" pitchFamily="34" charset="0"/>
              </a:rPr>
              <a:t>bằng</a:t>
            </a:r>
            <a:r>
              <a:rPr lang="en-US" sz="2600" dirty="0">
                <a:latin typeface="Arial" pitchFamily="34" charset="0"/>
                <a:cs typeface="Arial" pitchFamily="34" charset="0"/>
              </a:rPr>
              <a:t> </a:t>
            </a:r>
            <a:r>
              <a:rPr lang="en-US" sz="2600" dirty="0" err="1">
                <a:latin typeface="Arial" pitchFamily="34" charset="0"/>
                <a:cs typeface="Arial" pitchFamily="34" charset="0"/>
              </a:rPr>
              <a:t>cách</a:t>
            </a:r>
            <a:r>
              <a:rPr lang="en-US" sz="2600" dirty="0">
                <a:latin typeface="Arial" pitchFamily="34" charset="0"/>
                <a:cs typeface="Arial" pitchFamily="34" charset="0"/>
              </a:rPr>
              <a:t> </a:t>
            </a:r>
            <a:r>
              <a:rPr lang="en-US" sz="2600" dirty="0" err="1">
                <a:latin typeface="Arial" pitchFamily="34" charset="0"/>
                <a:cs typeface="Arial" pitchFamily="34" charset="0"/>
              </a:rPr>
              <a:t>cung</a:t>
            </a:r>
            <a:r>
              <a:rPr lang="en-US" sz="2600" dirty="0">
                <a:latin typeface="Arial" pitchFamily="34" charset="0"/>
                <a:cs typeface="Arial" pitchFamily="34" charset="0"/>
              </a:rPr>
              <a:t> </a:t>
            </a:r>
            <a:r>
              <a:rPr lang="en-US" sz="2600" dirty="0" err="1">
                <a:latin typeface="Arial" pitchFamily="34" charset="0"/>
                <a:cs typeface="Arial" pitchFamily="34" charset="0"/>
              </a:rPr>
              <a:t>cấp</a:t>
            </a:r>
            <a:r>
              <a:rPr lang="en-US" sz="2600" dirty="0">
                <a:latin typeface="Arial" pitchFamily="34" charset="0"/>
                <a:cs typeface="Arial" pitchFamily="34" charset="0"/>
              </a:rPr>
              <a:t> </a:t>
            </a:r>
            <a:r>
              <a:rPr lang="en-US" sz="2600" dirty="0" err="1">
                <a:latin typeface="Arial" pitchFamily="34" charset="0"/>
                <a:cs typeface="Arial" pitchFamily="34" charset="0"/>
              </a:rPr>
              <a:t>một</a:t>
            </a:r>
            <a:r>
              <a:rPr lang="en-US" sz="2600" dirty="0">
                <a:latin typeface="Arial" pitchFamily="34" charset="0"/>
                <a:cs typeface="Arial" pitchFamily="34" charset="0"/>
              </a:rPr>
              <a:t> </a:t>
            </a:r>
            <a:r>
              <a:rPr lang="en-US" sz="2600" dirty="0" err="1">
                <a:latin typeface="Arial" pitchFamily="34" charset="0"/>
                <a:cs typeface="Arial" pitchFamily="34" charset="0"/>
              </a:rPr>
              <a:t>mạng</a:t>
            </a:r>
            <a:r>
              <a:rPr lang="en-US" sz="2600" dirty="0">
                <a:latin typeface="Arial" pitchFamily="34" charset="0"/>
                <a:cs typeface="Arial" pitchFamily="34" charset="0"/>
              </a:rPr>
              <a:t> </a:t>
            </a:r>
            <a:r>
              <a:rPr lang="en-US" sz="2600" dirty="0" err="1">
                <a:latin typeface="Arial" pitchFamily="34" charset="0"/>
                <a:cs typeface="Arial" pitchFamily="34" charset="0"/>
              </a:rPr>
              <a:t>RSN</a:t>
            </a:r>
            <a:r>
              <a:rPr lang="en-US" sz="2600" dirty="0">
                <a:latin typeface="Arial" pitchFamily="34" charset="0"/>
                <a:cs typeface="Arial" pitchFamily="34" charset="0"/>
              </a:rPr>
              <a:t> (Robust Security Network) </a:t>
            </a:r>
            <a:r>
              <a:rPr lang="en-US" sz="2600" dirty="0" err="1">
                <a:latin typeface="Arial" pitchFamily="34" charset="0"/>
                <a:cs typeface="Arial" pitchFamily="34" charset="0"/>
              </a:rPr>
              <a:t>với</a:t>
            </a:r>
            <a:r>
              <a:rPr lang="en-US" sz="2600" dirty="0">
                <a:latin typeface="Arial" pitchFamily="34" charset="0"/>
                <a:cs typeface="Arial" pitchFamily="34" charset="0"/>
              </a:rPr>
              <a:t> </a:t>
            </a:r>
            <a:r>
              <a:rPr lang="en-US" sz="2600" dirty="0" err="1">
                <a:latin typeface="Arial" pitchFamily="34" charset="0"/>
                <a:cs typeface="Arial" pitchFamily="34" charset="0"/>
              </a:rPr>
              <a:t>hai</a:t>
            </a:r>
            <a:r>
              <a:rPr lang="en-US" sz="2600" dirty="0">
                <a:latin typeface="Arial" pitchFamily="34" charset="0"/>
                <a:cs typeface="Arial" pitchFamily="34" charset="0"/>
              </a:rPr>
              <a:t> </a:t>
            </a:r>
            <a:r>
              <a:rPr lang="en-US" sz="2600" dirty="0" err="1">
                <a:latin typeface="Arial" pitchFamily="34" charset="0"/>
                <a:cs typeface="Arial" pitchFamily="34" charset="0"/>
              </a:rPr>
              <a:t>giao</a:t>
            </a:r>
            <a:r>
              <a:rPr lang="en-US" sz="2600" dirty="0">
                <a:latin typeface="Arial" pitchFamily="34" charset="0"/>
                <a:cs typeface="Arial" pitchFamily="34" charset="0"/>
              </a:rPr>
              <a:t> </a:t>
            </a:r>
            <a:r>
              <a:rPr lang="en-US" sz="2600" dirty="0" err="1">
                <a:latin typeface="Arial" pitchFamily="34" charset="0"/>
                <a:cs typeface="Arial" pitchFamily="34" charset="0"/>
              </a:rPr>
              <a:t>thức</a:t>
            </a:r>
            <a:r>
              <a:rPr lang="en-US" sz="2600" dirty="0">
                <a:latin typeface="Arial" pitchFamily="34" charset="0"/>
                <a:cs typeface="Arial" pitchFamily="34" charset="0"/>
              </a:rPr>
              <a:t>: </a:t>
            </a:r>
            <a:r>
              <a:rPr lang="en-US" sz="2600" dirty="0" err="1">
                <a:solidFill>
                  <a:srgbClr val="FF0000"/>
                </a:solidFill>
                <a:latin typeface="Arial" pitchFamily="34" charset="0"/>
                <a:cs typeface="Arial" pitchFamily="34" charset="0"/>
              </a:rPr>
              <a:t>Bắt</a:t>
            </a:r>
            <a:r>
              <a:rPr lang="en-US" sz="2600" dirty="0">
                <a:solidFill>
                  <a:srgbClr val="FF0000"/>
                </a:solidFill>
                <a:latin typeface="Arial" pitchFamily="34" charset="0"/>
                <a:cs typeface="Arial" pitchFamily="34" charset="0"/>
              </a:rPr>
              <a:t> </a:t>
            </a:r>
            <a:r>
              <a:rPr lang="en-US" sz="2600" dirty="0" err="1">
                <a:solidFill>
                  <a:srgbClr val="FF0000"/>
                </a:solidFill>
                <a:latin typeface="Arial" pitchFamily="34" charset="0"/>
                <a:cs typeface="Arial" pitchFamily="34" charset="0"/>
              </a:rPr>
              <a:t>tay</a:t>
            </a:r>
            <a:r>
              <a:rPr lang="en-US" sz="2600" dirty="0">
                <a:solidFill>
                  <a:srgbClr val="FF0000"/>
                </a:solidFill>
                <a:latin typeface="Arial" pitchFamily="34" charset="0"/>
                <a:cs typeface="Arial" pitchFamily="34" charset="0"/>
              </a:rPr>
              <a:t> </a:t>
            </a:r>
            <a:r>
              <a:rPr lang="en-US" sz="2600" dirty="0" err="1">
                <a:solidFill>
                  <a:srgbClr val="FF0000"/>
                </a:solidFill>
                <a:latin typeface="Arial" pitchFamily="34" charset="0"/>
                <a:cs typeface="Arial" pitchFamily="34" charset="0"/>
              </a:rPr>
              <a:t>bốn</a:t>
            </a:r>
            <a:r>
              <a:rPr lang="en-US" sz="2600" dirty="0">
                <a:solidFill>
                  <a:srgbClr val="FF0000"/>
                </a:solidFill>
                <a:latin typeface="Arial" pitchFamily="34" charset="0"/>
                <a:cs typeface="Arial" pitchFamily="34" charset="0"/>
              </a:rPr>
              <a:t> </a:t>
            </a:r>
            <a:r>
              <a:rPr lang="en-US" sz="2600" dirty="0" err="1">
                <a:solidFill>
                  <a:srgbClr val="FF0000"/>
                </a:solidFill>
                <a:latin typeface="Arial" pitchFamily="34" charset="0"/>
                <a:cs typeface="Arial" pitchFamily="34" charset="0"/>
              </a:rPr>
              <a:t>bước</a:t>
            </a:r>
            <a:r>
              <a:rPr lang="en-US" sz="2600" dirty="0">
                <a:solidFill>
                  <a:srgbClr val="FF0000"/>
                </a:solidFill>
                <a:latin typeface="Arial" pitchFamily="34" charset="0"/>
                <a:cs typeface="Arial" pitchFamily="34" charset="0"/>
              </a:rPr>
              <a:t> </a:t>
            </a:r>
            <a:r>
              <a:rPr lang="en-US" sz="2600" dirty="0" err="1">
                <a:latin typeface="Arial" pitchFamily="34" charset="0"/>
                <a:cs typeface="Arial" pitchFamily="34" charset="0"/>
              </a:rPr>
              <a:t>và</a:t>
            </a:r>
            <a:r>
              <a:rPr lang="en-US" sz="2600" dirty="0">
                <a:latin typeface="Arial" pitchFamily="34" charset="0"/>
                <a:cs typeface="Arial" pitchFamily="34" charset="0"/>
              </a:rPr>
              <a:t> </a:t>
            </a:r>
            <a:r>
              <a:rPr lang="en-US" sz="2600" dirty="0" err="1">
                <a:solidFill>
                  <a:srgbClr val="FF0000"/>
                </a:solidFill>
                <a:latin typeface="Arial" pitchFamily="34" charset="0"/>
                <a:cs typeface="Arial" pitchFamily="34" charset="0"/>
              </a:rPr>
              <a:t>Trao</a:t>
            </a:r>
            <a:r>
              <a:rPr lang="en-US" sz="2600" dirty="0">
                <a:solidFill>
                  <a:srgbClr val="FF0000"/>
                </a:solidFill>
                <a:latin typeface="Arial" pitchFamily="34" charset="0"/>
                <a:cs typeface="Arial" pitchFamily="34" charset="0"/>
              </a:rPr>
              <a:t> </a:t>
            </a:r>
            <a:r>
              <a:rPr lang="en-US" sz="2600" dirty="0" err="1">
                <a:solidFill>
                  <a:srgbClr val="FF0000"/>
                </a:solidFill>
                <a:latin typeface="Arial" pitchFamily="34" charset="0"/>
                <a:cs typeface="Arial" pitchFamily="34" charset="0"/>
              </a:rPr>
              <a:t>đổi</a:t>
            </a:r>
            <a:r>
              <a:rPr lang="en-US" sz="2600" dirty="0">
                <a:solidFill>
                  <a:srgbClr val="FF0000"/>
                </a:solidFill>
                <a:latin typeface="Arial" pitchFamily="34" charset="0"/>
                <a:cs typeface="Arial" pitchFamily="34" charset="0"/>
              </a:rPr>
              <a:t> </a:t>
            </a:r>
            <a:r>
              <a:rPr lang="en-US" sz="2600" dirty="0" err="1">
                <a:solidFill>
                  <a:srgbClr val="FF0000"/>
                </a:solidFill>
                <a:latin typeface="Arial" pitchFamily="34" charset="0"/>
                <a:cs typeface="Arial" pitchFamily="34" charset="0"/>
              </a:rPr>
              <a:t>khóa</a:t>
            </a:r>
            <a:r>
              <a:rPr lang="en-US" sz="2600" dirty="0">
                <a:solidFill>
                  <a:srgbClr val="FF0000"/>
                </a:solidFill>
                <a:latin typeface="Arial" pitchFamily="34" charset="0"/>
                <a:cs typeface="Arial" pitchFamily="34" charset="0"/>
              </a:rPr>
              <a:t> </a:t>
            </a:r>
            <a:r>
              <a:rPr lang="en-US" sz="2600" dirty="0" err="1">
                <a:solidFill>
                  <a:srgbClr val="FF0000"/>
                </a:solidFill>
                <a:latin typeface="Arial" pitchFamily="34" charset="0"/>
                <a:cs typeface="Arial" pitchFamily="34" charset="0"/>
              </a:rPr>
              <a:t>nhóm</a:t>
            </a:r>
            <a:r>
              <a:rPr lang="en-US" sz="2600" dirty="0">
                <a:latin typeface="Arial" pitchFamily="34" charset="0"/>
                <a:cs typeface="Arial" pitchFamily="34" charset="0"/>
              </a:rPr>
              <a:t>.</a:t>
            </a:r>
          </a:p>
          <a:p>
            <a:pPr algn="just">
              <a:lnSpc>
                <a:spcPct val="120000"/>
              </a:lnSpc>
              <a:spcBef>
                <a:spcPts val="0"/>
              </a:spcBef>
              <a:spcAft>
                <a:spcPts val="0"/>
              </a:spcAft>
            </a:pPr>
            <a:r>
              <a:rPr lang="en-US" sz="2600" dirty="0" err="1">
                <a:solidFill>
                  <a:srgbClr val="0000FF"/>
                </a:solidFill>
                <a:latin typeface="Arial" pitchFamily="34" charset="0"/>
                <a:cs typeface="Arial" pitchFamily="34" charset="0"/>
              </a:rPr>
              <a:t>Chuẩn</a:t>
            </a:r>
            <a:r>
              <a:rPr lang="en-US" sz="2600" dirty="0">
                <a:solidFill>
                  <a:srgbClr val="0000FF"/>
                </a:solidFill>
                <a:latin typeface="Arial" pitchFamily="34" charset="0"/>
                <a:cs typeface="Arial" pitchFamily="34" charset="0"/>
              </a:rPr>
              <a:t> IEEE </a:t>
            </a:r>
            <a:r>
              <a:rPr lang="en-US" sz="2600" dirty="0" err="1">
                <a:solidFill>
                  <a:srgbClr val="0000FF"/>
                </a:solidFill>
                <a:latin typeface="Arial" pitchFamily="34" charset="0"/>
                <a:cs typeface="Arial" pitchFamily="34" charset="0"/>
              </a:rPr>
              <a:t>802.1x</a:t>
            </a:r>
            <a:r>
              <a:rPr lang="en-US" sz="2600" dirty="0">
                <a:solidFill>
                  <a:srgbClr val="0000FF"/>
                </a:solidFill>
                <a:latin typeface="Arial" pitchFamily="34" charset="0"/>
                <a:cs typeface="Arial" pitchFamily="34" charset="0"/>
              </a:rPr>
              <a:t> </a:t>
            </a:r>
            <a:r>
              <a:rPr lang="en-US" sz="2600" dirty="0" err="1">
                <a:latin typeface="Arial" pitchFamily="34" charset="0"/>
                <a:cs typeface="Arial" pitchFamily="34" charset="0"/>
              </a:rPr>
              <a:t>được</a:t>
            </a:r>
            <a:r>
              <a:rPr lang="en-US" sz="2600" dirty="0">
                <a:latin typeface="Arial" pitchFamily="34" charset="0"/>
                <a:cs typeface="Arial" pitchFamily="34" charset="0"/>
              </a:rPr>
              <a:t> </a:t>
            </a:r>
            <a:r>
              <a:rPr lang="en-US" sz="2600" dirty="0" err="1">
                <a:latin typeface="Arial" pitchFamily="34" charset="0"/>
                <a:cs typeface="Arial" pitchFamily="34" charset="0"/>
              </a:rPr>
              <a:t>phát</a:t>
            </a:r>
            <a:r>
              <a:rPr lang="en-US" sz="2600" dirty="0">
                <a:latin typeface="Arial" pitchFamily="34" charset="0"/>
                <a:cs typeface="Arial" pitchFamily="34" charset="0"/>
              </a:rPr>
              <a:t> </a:t>
            </a:r>
            <a:r>
              <a:rPr lang="en-US" sz="2600" dirty="0" err="1">
                <a:latin typeface="Arial" pitchFamily="34" charset="0"/>
                <a:cs typeface="Arial" pitchFamily="34" charset="0"/>
              </a:rPr>
              <a:t>triển</a:t>
            </a:r>
            <a:r>
              <a:rPr lang="en-US" sz="2600" dirty="0">
                <a:latin typeface="Arial" pitchFamily="34" charset="0"/>
                <a:cs typeface="Arial" pitchFamily="34" charset="0"/>
              </a:rPr>
              <a:t> </a:t>
            </a:r>
            <a:r>
              <a:rPr lang="en-US" sz="2600" dirty="0" err="1">
                <a:latin typeface="Arial" pitchFamily="34" charset="0"/>
                <a:cs typeface="Arial" pitchFamily="34" charset="0"/>
              </a:rPr>
              <a:t>để</a:t>
            </a:r>
            <a:r>
              <a:rPr lang="en-US" sz="2600" dirty="0">
                <a:latin typeface="Arial" pitchFamily="34" charset="0"/>
                <a:cs typeface="Arial" pitchFamily="34" charset="0"/>
              </a:rPr>
              <a:t> </a:t>
            </a:r>
            <a:r>
              <a:rPr lang="en-US" sz="2600" dirty="0" err="1">
                <a:latin typeface="Arial" pitchFamily="34" charset="0"/>
                <a:cs typeface="Arial" pitchFamily="34" charset="0"/>
              </a:rPr>
              <a:t>nâng</a:t>
            </a:r>
            <a:r>
              <a:rPr lang="en-US" sz="2600" dirty="0">
                <a:latin typeface="Arial" pitchFamily="34" charset="0"/>
                <a:cs typeface="Arial" pitchFamily="34" charset="0"/>
              </a:rPr>
              <a:t> </a:t>
            </a:r>
            <a:r>
              <a:rPr lang="en-US" sz="2600" dirty="0" err="1">
                <a:latin typeface="Arial" pitchFamily="34" charset="0"/>
                <a:cs typeface="Arial" pitchFamily="34" charset="0"/>
              </a:rPr>
              <a:t>cao</a:t>
            </a:r>
            <a:r>
              <a:rPr lang="en-US" sz="2600" dirty="0">
                <a:latin typeface="Arial" pitchFamily="34" charset="0"/>
                <a:cs typeface="Arial" pitchFamily="34" charset="0"/>
              </a:rPr>
              <a:t> </a:t>
            </a:r>
            <a:r>
              <a:rPr lang="en-US" sz="2600" dirty="0" err="1">
                <a:latin typeface="Arial" pitchFamily="34" charset="0"/>
                <a:cs typeface="Arial" pitchFamily="34" charset="0"/>
              </a:rPr>
              <a:t>độ</a:t>
            </a:r>
            <a:r>
              <a:rPr lang="en-US" sz="2600" dirty="0">
                <a:latin typeface="Arial" pitchFamily="34" charset="0"/>
                <a:cs typeface="Arial" pitchFamily="34" charset="0"/>
              </a:rPr>
              <a:t> an </a:t>
            </a:r>
            <a:r>
              <a:rPr lang="en-US" sz="2600" dirty="0" err="1">
                <a:latin typeface="Arial" pitchFamily="34" charset="0"/>
                <a:cs typeface="Arial" pitchFamily="34" charset="0"/>
              </a:rPr>
              <a:t>toàn</a:t>
            </a:r>
            <a:r>
              <a:rPr lang="en-US" sz="2600" dirty="0">
                <a:latin typeface="Arial" pitchFamily="34" charset="0"/>
                <a:cs typeface="Arial" pitchFamily="34" charset="0"/>
              </a:rPr>
              <a:t> </a:t>
            </a:r>
            <a:r>
              <a:rPr lang="en-US" sz="2600" dirty="0" err="1">
                <a:latin typeface="Arial" pitchFamily="34" charset="0"/>
                <a:cs typeface="Arial" pitchFamily="34" charset="0"/>
              </a:rPr>
              <a:t>cho</a:t>
            </a:r>
            <a:r>
              <a:rPr lang="en-US" sz="2600" dirty="0">
                <a:latin typeface="Arial" pitchFamily="34" charset="0"/>
                <a:cs typeface="Arial" pitchFamily="34" charset="0"/>
              </a:rPr>
              <a:t> </a:t>
            </a:r>
            <a:r>
              <a:rPr lang="en-US" sz="2600" dirty="0" err="1">
                <a:latin typeface="Arial" pitchFamily="34" charset="0"/>
                <a:cs typeface="Arial" pitchFamily="34" charset="0"/>
              </a:rPr>
              <a:t>mạng</a:t>
            </a:r>
            <a:r>
              <a:rPr lang="en-US" sz="2600" dirty="0">
                <a:latin typeface="Arial" pitchFamily="34" charset="0"/>
                <a:cs typeface="Arial" pitchFamily="34" charset="0"/>
              </a:rPr>
              <a:t> </a:t>
            </a:r>
            <a:r>
              <a:rPr lang="en-US" sz="2600" dirty="0" err="1">
                <a:latin typeface="Arial" pitchFamily="34" charset="0"/>
                <a:cs typeface="Arial" pitchFamily="34" charset="0"/>
              </a:rPr>
              <a:t>không</a:t>
            </a:r>
            <a:r>
              <a:rPr lang="en-US" sz="2600" dirty="0">
                <a:latin typeface="Arial" pitchFamily="34" charset="0"/>
                <a:cs typeface="Arial" pitchFamily="34" charset="0"/>
              </a:rPr>
              <a:t> </a:t>
            </a:r>
            <a:r>
              <a:rPr lang="en-US" sz="2600" dirty="0" err="1">
                <a:latin typeface="Arial" pitchFamily="34" charset="0"/>
                <a:cs typeface="Arial" pitchFamily="34" charset="0"/>
              </a:rPr>
              <a:t>dây</a:t>
            </a:r>
            <a:r>
              <a:rPr lang="en-US" sz="2600" dirty="0">
                <a:latin typeface="Arial" pitchFamily="34" charset="0"/>
                <a:cs typeface="Arial" pitchFamily="34" charset="0"/>
              </a:rPr>
              <a:t> </a:t>
            </a:r>
            <a:r>
              <a:rPr lang="en-US" sz="2600" dirty="0" err="1">
                <a:latin typeface="Arial" pitchFamily="34" charset="0"/>
                <a:cs typeface="Arial" pitchFamily="34" charset="0"/>
              </a:rPr>
              <a:t>nhằm</a:t>
            </a:r>
            <a:r>
              <a:rPr lang="en-US" sz="2600" dirty="0">
                <a:latin typeface="Arial" pitchFamily="34" charset="0"/>
                <a:cs typeface="Arial" pitchFamily="34" charset="0"/>
              </a:rPr>
              <a:t> </a:t>
            </a:r>
            <a:r>
              <a:rPr lang="en-US" sz="2600" dirty="0" err="1">
                <a:latin typeface="Arial" pitchFamily="34" charset="0"/>
                <a:cs typeface="Arial" pitchFamily="34" charset="0"/>
              </a:rPr>
              <a:t>đảm</a:t>
            </a:r>
            <a:r>
              <a:rPr lang="en-US" sz="2600" dirty="0">
                <a:latin typeface="Arial" pitchFamily="34" charset="0"/>
                <a:cs typeface="Arial" pitchFamily="34" charset="0"/>
              </a:rPr>
              <a:t> </a:t>
            </a:r>
            <a:r>
              <a:rPr lang="en-US" sz="2600" dirty="0" err="1">
                <a:latin typeface="Arial" pitchFamily="34" charset="0"/>
                <a:cs typeface="Arial" pitchFamily="34" charset="0"/>
              </a:rPr>
              <a:t>bảo</a:t>
            </a:r>
            <a:r>
              <a:rPr lang="en-US" sz="2600" dirty="0">
                <a:latin typeface="Arial" pitchFamily="34" charset="0"/>
                <a:cs typeface="Arial" pitchFamily="34" charset="0"/>
              </a:rPr>
              <a:t> </a:t>
            </a:r>
            <a:r>
              <a:rPr lang="en-US" sz="2600" dirty="0" err="1">
                <a:solidFill>
                  <a:srgbClr val="FF0000"/>
                </a:solidFill>
                <a:latin typeface="Arial" pitchFamily="34" charset="0"/>
                <a:cs typeface="Arial" pitchFamily="34" charset="0"/>
              </a:rPr>
              <a:t>toàn</a:t>
            </a:r>
            <a:r>
              <a:rPr lang="en-US" sz="2600" dirty="0">
                <a:solidFill>
                  <a:srgbClr val="FF0000"/>
                </a:solidFill>
                <a:latin typeface="Arial" pitchFamily="34" charset="0"/>
                <a:cs typeface="Arial" pitchFamily="34" charset="0"/>
              </a:rPr>
              <a:t> </a:t>
            </a:r>
            <a:r>
              <a:rPr lang="en-US" sz="2600" dirty="0" err="1">
                <a:solidFill>
                  <a:srgbClr val="FF0000"/>
                </a:solidFill>
                <a:latin typeface="Arial" pitchFamily="34" charset="0"/>
                <a:cs typeface="Arial" pitchFamily="34" charset="0"/>
              </a:rPr>
              <a:t>vẹn</a:t>
            </a:r>
            <a:r>
              <a:rPr lang="en-US" sz="2600" dirty="0">
                <a:solidFill>
                  <a:srgbClr val="FF0000"/>
                </a:solidFill>
                <a:latin typeface="Arial" pitchFamily="34" charset="0"/>
                <a:cs typeface="Arial" pitchFamily="34" charset="0"/>
              </a:rPr>
              <a:t> </a:t>
            </a:r>
            <a:r>
              <a:rPr lang="en-US" sz="2600" dirty="0" err="1">
                <a:solidFill>
                  <a:srgbClr val="FF0000"/>
                </a:solidFill>
                <a:latin typeface="Arial" pitchFamily="34" charset="0"/>
                <a:cs typeface="Arial" pitchFamily="34" charset="0"/>
              </a:rPr>
              <a:t>dữ</a:t>
            </a:r>
            <a:r>
              <a:rPr lang="en-US" sz="2600" dirty="0">
                <a:solidFill>
                  <a:srgbClr val="FF0000"/>
                </a:solidFill>
                <a:latin typeface="Arial" pitchFamily="34" charset="0"/>
                <a:cs typeface="Arial" pitchFamily="34" charset="0"/>
              </a:rPr>
              <a:t> </a:t>
            </a:r>
            <a:r>
              <a:rPr lang="en-US" sz="2600" dirty="0" err="1">
                <a:solidFill>
                  <a:srgbClr val="FF0000"/>
                </a:solidFill>
                <a:latin typeface="Arial" pitchFamily="34" charset="0"/>
                <a:cs typeface="Arial" pitchFamily="34" charset="0"/>
              </a:rPr>
              <a:t>liệu</a:t>
            </a:r>
            <a:r>
              <a:rPr lang="en-US" sz="2600" dirty="0">
                <a:latin typeface="Arial" pitchFamily="34" charset="0"/>
                <a:cs typeface="Arial" pitchFamily="34" charset="0"/>
              </a:rPr>
              <a:t> </a:t>
            </a:r>
            <a:r>
              <a:rPr lang="en-US" sz="2600" dirty="0" err="1">
                <a:latin typeface="Arial" pitchFamily="34" charset="0"/>
                <a:cs typeface="Arial" pitchFamily="34" charset="0"/>
              </a:rPr>
              <a:t>và</a:t>
            </a:r>
            <a:r>
              <a:rPr lang="en-US" sz="2600" dirty="0">
                <a:latin typeface="Arial" pitchFamily="34" charset="0"/>
                <a:cs typeface="Arial" pitchFamily="34" charset="0"/>
              </a:rPr>
              <a:t> </a:t>
            </a:r>
            <a:r>
              <a:rPr lang="en-US" sz="2600" dirty="0" err="1">
                <a:solidFill>
                  <a:srgbClr val="FF0000"/>
                </a:solidFill>
                <a:latin typeface="Arial" pitchFamily="34" charset="0"/>
                <a:cs typeface="Arial" pitchFamily="34" charset="0"/>
              </a:rPr>
              <a:t>xác</a:t>
            </a:r>
            <a:r>
              <a:rPr lang="en-US" sz="2600" dirty="0">
                <a:solidFill>
                  <a:srgbClr val="FF0000"/>
                </a:solidFill>
                <a:latin typeface="Arial" pitchFamily="34" charset="0"/>
                <a:cs typeface="Arial" pitchFamily="34" charset="0"/>
              </a:rPr>
              <a:t> </a:t>
            </a:r>
            <a:r>
              <a:rPr lang="en-US" sz="2600" dirty="0" err="1">
                <a:solidFill>
                  <a:srgbClr val="FF0000"/>
                </a:solidFill>
                <a:latin typeface="Arial" pitchFamily="34" charset="0"/>
                <a:cs typeface="Arial" pitchFamily="34" charset="0"/>
              </a:rPr>
              <a:t>thực</a:t>
            </a:r>
            <a:r>
              <a:rPr lang="en-US" sz="2600" dirty="0">
                <a:solidFill>
                  <a:srgbClr val="FF0000"/>
                </a:solidFill>
                <a:latin typeface="Arial" pitchFamily="34" charset="0"/>
                <a:cs typeface="Arial" pitchFamily="34" charset="0"/>
              </a:rPr>
              <a:t> </a:t>
            </a:r>
            <a:r>
              <a:rPr lang="en-US" sz="2600" dirty="0" err="1">
                <a:solidFill>
                  <a:srgbClr val="FF0000"/>
                </a:solidFill>
                <a:latin typeface="Arial" pitchFamily="34" charset="0"/>
                <a:cs typeface="Arial" pitchFamily="34" charset="0"/>
              </a:rPr>
              <a:t>người</a:t>
            </a:r>
            <a:r>
              <a:rPr lang="en-US" sz="2600" dirty="0">
                <a:solidFill>
                  <a:srgbClr val="FF0000"/>
                </a:solidFill>
                <a:latin typeface="Arial" pitchFamily="34" charset="0"/>
                <a:cs typeface="Arial" pitchFamily="34" charset="0"/>
              </a:rPr>
              <a:t> </a:t>
            </a:r>
            <a:r>
              <a:rPr lang="en-US" sz="2600" dirty="0" err="1">
                <a:solidFill>
                  <a:srgbClr val="FF0000"/>
                </a:solidFill>
                <a:latin typeface="Arial" pitchFamily="34" charset="0"/>
                <a:cs typeface="Arial" pitchFamily="34" charset="0"/>
              </a:rPr>
              <a:t>dùng</a:t>
            </a:r>
            <a:endParaRPr lang="en-US" sz="2600" dirty="0">
              <a:solidFill>
                <a:srgbClr val="FF0000"/>
              </a:solidFill>
              <a:latin typeface="Arial" pitchFamily="34" charset="0"/>
              <a:cs typeface="Arial" pitchFamily="34" charset="0"/>
            </a:endParaRPr>
          </a:p>
          <a:p>
            <a:pPr algn="just">
              <a:lnSpc>
                <a:spcPct val="120000"/>
              </a:lnSpc>
              <a:spcBef>
                <a:spcPts val="0"/>
              </a:spcBef>
              <a:spcAft>
                <a:spcPts val="0"/>
              </a:spcAft>
            </a:pPr>
            <a:endParaRPr lang="en-US" sz="2600" dirty="0">
              <a:latin typeface="Arial" pitchFamily="34" charset="0"/>
              <a:cs typeface="Arial" pitchFamily="34" charset="0"/>
            </a:endParaRPr>
          </a:p>
          <a:p>
            <a:pPr>
              <a:lnSpc>
                <a:spcPct val="120000"/>
              </a:lnSpc>
              <a:spcBef>
                <a:spcPts val="0"/>
              </a:spcBef>
              <a:spcAft>
                <a:spcPts val="0"/>
              </a:spcAft>
            </a:pPr>
            <a:endParaRPr lang="en-US" sz="2600"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Lịch</a:t>
            </a:r>
            <a:r>
              <a:rPr lang="en-US" b="0" dirty="0">
                <a:latin typeface="Arial" pitchFamily="34" charset="0"/>
                <a:cs typeface="Arial" pitchFamily="34" charset="0"/>
              </a:rPr>
              <a:t> </a:t>
            </a:r>
            <a:r>
              <a:rPr lang="en-US" b="0" dirty="0" err="1">
                <a:latin typeface="Arial" pitchFamily="34" charset="0"/>
                <a:cs typeface="Arial" pitchFamily="34" charset="0"/>
              </a:rPr>
              <a:t>sử</a:t>
            </a:r>
            <a:r>
              <a:rPr lang="en-US" b="0" dirty="0">
                <a:latin typeface="Arial" pitchFamily="34" charset="0"/>
                <a:cs typeface="Arial" pitchFamily="34" charset="0"/>
              </a:rPr>
              <a:t> </a:t>
            </a:r>
            <a:r>
              <a:rPr lang="en-US" b="0" dirty="0" err="1">
                <a:latin typeface="Arial" pitchFamily="34" charset="0"/>
                <a:cs typeface="Arial" pitchFamily="34" charset="0"/>
              </a:rPr>
              <a:t>phát</a:t>
            </a:r>
            <a:r>
              <a:rPr lang="en-US" b="0" dirty="0">
                <a:latin typeface="Arial" pitchFamily="34" charset="0"/>
                <a:cs typeface="Arial" pitchFamily="34" charset="0"/>
              </a:rPr>
              <a:t> </a:t>
            </a:r>
            <a:r>
              <a:rPr lang="en-US" b="0" dirty="0" err="1">
                <a:latin typeface="Arial" pitchFamily="34" charset="0"/>
                <a:cs typeface="Arial" pitchFamily="34" charset="0"/>
              </a:rPr>
              <a:t>triển</a:t>
            </a:r>
            <a:r>
              <a:rPr lang="en-US" b="0" dirty="0">
                <a:latin typeface="Arial" pitchFamily="34" charset="0"/>
                <a:cs typeface="Arial" pitchFamily="34" charset="0"/>
              </a:rPr>
              <a:t> </a:t>
            </a:r>
            <a:r>
              <a:rPr lang="en-US" b="0" dirty="0" err="1">
                <a:latin typeface="Arial" pitchFamily="34" charset="0"/>
                <a:cs typeface="Arial" pitchFamily="34" charset="0"/>
              </a:rPr>
              <a:t>của</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WLAN</a:t>
            </a:r>
            <a:endParaRPr lang="en-US"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20</a:t>
            </a:fld>
            <a:endParaRPr lang="ru-RU" dirty="0"/>
          </a:p>
        </p:txBody>
      </p:sp>
    </p:spTree>
    <p:extLst>
      <p:ext uri="{BB962C8B-B14F-4D97-AF65-F5344CB8AC3E}">
        <p14:creationId xmlns:p14="http://schemas.microsoft.com/office/powerpoint/2010/main" val="17117183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nSpc>
                <a:spcPct val="90000"/>
              </a:lnSpc>
            </a:pPr>
            <a:r>
              <a:rPr lang="de-DE" dirty="0">
                <a:latin typeface="Arial" pitchFamily="34" charset="0"/>
                <a:cs typeface="Arial" pitchFamily="34" charset="0"/>
              </a:rPr>
              <a:t>1997, chuẩn 802.11 chỉ cung cấp</a:t>
            </a:r>
          </a:p>
          <a:p>
            <a:pPr lvl="1">
              <a:lnSpc>
                <a:spcPct val="90000"/>
              </a:lnSpc>
            </a:pPr>
            <a:r>
              <a:rPr lang="de-DE" dirty="0">
                <a:latin typeface="Arial" pitchFamily="34" charset="0"/>
                <a:cs typeface="Arial" pitchFamily="34" charset="0"/>
              </a:rPr>
              <a:t>SSID (Service Set Identifier)</a:t>
            </a:r>
          </a:p>
          <a:p>
            <a:pPr lvl="1">
              <a:lnSpc>
                <a:spcPct val="90000"/>
              </a:lnSpc>
            </a:pPr>
            <a:r>
              <a:rPr lang="de-DE" dirty="0">
                <a:latin typeface="Arial" pitchFamily="34" charset="0"/>
                <a:cs typeface="Arial" pitchFamily="34" charset="0"/>
              </a:rPr>
              <a:t>Lọc trên địa chỉ MAC</a:t>
            </a:r>
          </a:p>
          <a:p>
            <a:pPr lvl="1">
              <a:lnSpc>
                <a:spcPct val="90000"/>
              </a:lnSpc>
            </a:pPr>
            <a:r>
              <a:rPr lang="de-DE" dirty="0">
                <a:latin typeface="Arial" pitchFamily="34" charset="0"/>
                <a:cs typeface="Arial" pitchFamily="34" charset="0"/>
              </a:rPr>
              <a:t>WEP (Wired Equivalent Privacy)</a:t>
            </a:r>
          </a:p>
          <a:p>
            <a:pPr>
              <a:lnSpc>
                <a:spcPct val="90000"/>
              </a:lnSpc>
            </a:pPr>
            <a:r>
              <a:rPr lang="de-DE" dirty="0">
                <a:latin typeface="Arial" pitchFamily="34" charset="0"/>
                <a:cs typeface="Arial" pitchFamily="34" charset="0"/>
              </a:rPr>
              <a:t>2001</a:t>
            </a:r>
          </a:p>
          <a:p>
            <a:pPr lvl="1">
              <a:lnSpc>
                <a:spcPct val="90000"/>
              </a:lnSpc>
            </a:pPr>
            <a:r>
              <a:rPr lang="de-DE" dirty="0">
                <a:latin typeface="Arial" pitchFamily="34" charset="0"/>
                <a:cs typeface="Arial" pitchFamily="34" charset="0"/>
              </a:rPr>
              <a:t>Fluhrer, Mantin và Shamir đã chỉ ra một số điểm yếu trong WEP </a:t>
            </a:r>
          </a:p>
          <a:p>
            <a:pPr lvl="1">
              <a:lnSpc>
                <a:spcPct val="90000"/>
              </a:lnSpc>
            </a:pPr>
            <a:r>
              <a:rPr lang="de-DE" dirty="0">
                <a:latin typeface="Arial" pitchFamily="34" charset="0"/>
                <a:cs typeface="Arial" pitchFamily="34" charset="0"/>
              </a:rPr>
              <a:t>IEEE bắt đầu khởi động nhóm i (802.11i)</a:t>
            </a:r>
            <a:r>
              <a:rPr lang="vi-VN" dirty="0">
                <a:latin typeface="Arial" pitchFamily="34" charset="0"/>
                <a:cs typeface="Arial" pitchFamily="34" charset="0"/>
              </a:rPr>
              <a:t/>
            </a:r>
            <a:br>
              <a:rPr lang="vi-VN" dirty="0">
                <a:latin typeface="Arial" pitchFamily="34" charset="0"/>
                <a:cs typeface="Arial" pitchFamily="34" charset="0"/>
              </a:rPr>
            </a:br>
            <a:endParaRPr lang="de-DE" dirty="0">
              <a:latin typeface="Arial" pitchFamily="34" charset="0"/>
              <a:cs typeface="Arial" pitchFamily="34" charset="0"/>
            </a:endParaRPr>
          </a:p>
          <a:p>
            <a:pPr>
              <a:lnSpc>
                <a:spcPct val="90000"/>
              </a:lnSpc>
              <a:buFont typeface="Wingdings" pitchFamily="2" charset="2"/>
              <a:buBlip>
                <a:blip r:embed="rId2"/>
              </a:buBlip>
            </a:pPr>
            <a:endParaRPr lang="en-US" dirty="0">
              <a:latin typeface="Arial" pitchFamily="34" charset="0"/>
              <a:cs typeface="Arial" pitchFamily="34" charset="0"/>
            </a:endParaRPr>
          </a:p>
          <a:p>
            <a:endParaRPr lang="en-US" sz="4000"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dirty="0" err="1">
                <a:latin typeface="Arial" pitchFamily="34" charset="0"/>
                <a:cs typeface="Arial" pitchFamily="34" charset="0"/>
              </a:rPr>
              <a:t>Lịch</a:t>
            </a:r>
            <a:r>
              <a:rPr lang="en-US" b="0" dirty="0">
                <a:latin typeface="Arial" pitchFamily="34" charset="0"/>
                <a:cs typeface="Arial" pitchFamily="34" charset="0"/>
              </a:rPr>
              <a:t> </a:t>
            </a:r>
            <a:r>
              <a:rPr lang="en-US" b="0" dirty="0" err="1">
                <a:latin typeface="Arial" pitchFamily="34" charset="0"/>
                <a:cs typeface="Arial" pitchFamily="34" charset="0"/>
              </a:rPr>
              <a:t>sử</a:t>
            </a:r>
            <a:r>
              <a:rPr lang="en-US" b="0" dirty="0">
                <a:latin typeface="Arial" pitchFamily="34" charset="0"/>
                <a:cs typeface="Arial" pitchFamily="34" charset="0"/>
              </a:rPr>
              <a:t> </a:t>
            </a:r>
            <a:r>
              <a:rPr lang="en-US" b="0" dirty="0" err="1">
                <a:latin typeface="Arial" pitchFamily="34" charset="0"/>
                <a:cs typeface="Arial" pitchFamily="34" charset="0"/>
              </a:rPr>
              <a:t>phát</a:t>
            </a:r>
            <a:r>
              <a:rPr lang="en-US" b="0" dirty="0">
                <a:latin typeface="Arial" pitchFamily="34" charset="0"/>
                <a:cs typeface="Arial" pitchFamily="34" charset="0"/>
              </a:rPr>
              <a:t> </a:t>
            </a:r>
            <a:r>
              <a:rPr lang="en-US" b="0" dirty="0" err="1">
                <a:latin typeface="Arial" pitchFamily="34" charset="0"/>
                <a:cs typeface="Arial" pitchFamily="34" charset="0"/>
              </a:rPr>
              <a:t>triển</a:t>
            </a:r>
            <a:r>
              <a:rPr lang="en-US" b="0" dirty="0">
                <a:latin typeface="Arial" pitchFamily="34" charset="0"/>
                <a:cs typeface="Arial" pitchFamily="34" charset="0"/>
              </a:rPr>
              <a:t> </a:t>
            </a:r>
            <a:r>
              <a:rPr lang="en-US" b="0" dirty="0" err="1">
                <a:latin typeface="Arial" pitchFamily="34" charset="0"/>
                <a:cs typeface="Arial" pitchFamily="34" charset="0"/>
              </a:rPr>
              <a:t>của</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WLAN</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21</a:t>
            </a:fld>
            <a:endParaRPr lang="ru-RU" dirty="0"/>
          </a:p>
        </p:txBody>
      </p:sp>
    </p:spTree>
    <p:extLst>
      <p:ext uri="{BB962C8B-B14F-4D97-AF65-F5344CB8AC3E}">
        <p14:creationId xmlns:p14="http://schemas.microsoft.com/office/powerpoint/2010/main" val="29688242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nSpc>
                <a:spcPct val="90000"/>
              </a:lnSpc>
            </a:pPr>
            <a:r>
              <a:rPr lang="vi-VN" dirty="0">
                <a:latin typeface="+mn-lt"/>
              </a:rPr>
              <a:t>2003 </a:t>
            </a:r>
            <a:endParaRPr lang="en-US" dirty="0">
              <a:latin typeface="+mn-lt"/>
            </a:endParaRPr>
          </a:p>
          <a:p>
            <a:pPr lvl="1">
              <a:lnSpc>
                <a:spcPct val="90000"/>
              </a:lnSpc>
            </a:pPr>
            <a:r>
              <a:rPr lang="vi-VN" dirty="0">
                <a:latin typeface="+mn-lt"/>
              </a:rPr>
              <a:t>Wi-Fi Protected Access(WPA)</a:t>
            </a:r>
            <a:r>
              <a:rPr lang="en-US" dirty="0">
                <a:latin typeface="+mn-lt"/>
              </a:rPr>
              <a:t> </a:t>
            </a:r>
            <a:r>
              <a:rPr lang="en-US" dirty="0" err="1">
                <a:latin typeface="+mn-lt"/>
                <a:cs typeface="Times New Roman" pitchFamily="18" charset="0"/>
              </a:rPr>
              <a:t>được</a:t>
            </a:r>
            <a:r>
              <a:rPr lang="en-US" dirty="0">
                <a:latin typeface="+mn-lt"/>
                <a:cs typeface="Times New Roman" pitchFamily="18" charset="0"/>
              </a:rPr>
              <a:t> </a:t>
            </a:r>
            <a:r>
              <a:rPr lang="en-US" dirty="0" err="1">
                <a:latin typeface="+mn-lt"/>
                <a:cs typeface="Times New Roman" pitchFamily="18" charset="0"/>
              </a:rPr>
              <a:t>giới</a:t>
            </a:r>
            <a:r>
              <a:rPr lang="en-US" dirty="0">
                <a:latin typeface="+mn-lt"/>
                <a:cs typeface="Times New Roman" pitchFamily="18" charset="0"/>
              </a:rPr>
              <a:t> </a:t>
            </a:r>
            <a:r>
              <a:rPr lang="en-US" dirty="0" err="1">
                <a:latin typeface="+mn-lt"/>
                <a:cs typeface="Times New Roman" pitchFamily="18" charset="0"/>
              </a:rPr>
              <a:t>thiệu</a:t>
            </a:r>
            <a:endParaRPr lang="en-US" dirty="0">
              <a:latin typeface="+mn-lt"/>
              <a:cs typeface="Times New Roman" pitchFamily="18" charset="0"/>
            </a:endParaRPr>
          </a:p>
          <a:p>
            <a:pPr lvl="1">
              <a:lnSpc>
                <a:spcPct val="90000"/>
              </a:lnSpc>
            </a:pPr>
            <a:r>
              <a:rPr lang="en-US" dirty="0">
                <a:latin typeface="+mn-lt"/>
              </a:rPr>
              <a:t>L</a:t>
            </a:r>
            <a:r>
              <a:rPr lang="vi-VN" dirty="0">
                <a:latin typeface="+mn-lt"/>
              </a:rPr>
              <a:t>à một giải pháp tạm thời cho </a:t>
            </a:r>
            <a:r>
              <a:rPr lang="en-US" dirty="0" err="1">
                <a:latin typeface="+mn-lt"/>
                <a:cs typeface="Times New Roman" pitchFamily="18" charset="0"/>
              </a:rPr>
              <a:t>WEP</a:t>
            </a:r>
            <a:endParaRPr lang="en-US" dirty="0">
              <a:latin typeface="+mn-lt"/>
              <a:cs typeface="Times New Roman" pitchFamily="18" charset="0"/>
            </a:endParaRPr>
          </a:p>
          <a:p>
            <a:pPr lvl="1">
              <a:lnSpc>
                <a:spcPct val="90000"/>
              </a:lnSpc>
            </a:pPr>
            <a:r>
              <a:rPr lang="vi-VN" dirty="0">
                <a:latin typeface="+mn-lt"/>
              </a:rPr>
              <a:t>Một phần của IEEE 802.11i</a:t>
            </a:r>
            <a:endParaRPr lang="en-US" dirty="0">
              <a:latin typeface="+mn-lt"/>
            </a:endParaRPr>
          </a:p>
          <a:p>
            <a:pPr>
              <a:lnSpc>
                <a:spcPct val="90000"/>
              </a:lnSpc>
            </a:pPr>
            <a:r>
              <a:rPr lang="vi-VN" dirty="0">
                <a:latin typeface="+mn-lt"/>
              </a:rPr>
              <a:t>2004</a:t>
            </a:r>
            <a:r>
              <a:rPr lang="vi-VN">
                <a:latin typeface="+mn-lt"/>
              </a:rPr>
              <a:t> </a:t>
            </a:r>
            <a:endParaRPr lang="en-US" smtClean="0">
              <a:latin typeface="+mn-lt"/>
            </a:endParaRPr>
          </a:p>
          <a:p>
            <a:pPr lvl="1">
              <a:lnSpc>
                <a:spcPct val="90000"/>
              </a:lnSpc>
            </a:pPr>
            <a:r>
              <a:rPr lang="vi-VN">
                <a:latin typeface="+mn-lt"/>
              </a:rPr>
              <a:t>WPA2 được giới thiệ</a:t>
            </a:r>
            <a:r>
              <a:rPr lang="en-US">
                <a:latin typeface="+mn-lt"/>
              </a:rPr>
              <a:t>u</a:t>
            </a:r>
          </a:p>
          <a:p>
            <a:pPr lvl="1">
              <a:lnSpc>
                <a:spcPct val="90000"/>
              </a:lnSpc>
            </a:pPr>
            <a:r>
              <a:rPr lang="vi-VN">
                <a:latin typeface="+mn-lt"/>
              </a:rPr>
              <a:t>Nó dựa trên chuẩn IEEE 802.11i</a:t>
            </a:r>
            <a:endParaRPr lang="en-US">
              <a:latin typeface="+mn-lt"/>
            </a:endParaRPr>
          </a:p>
          <a:p>
            <a:pPr lvl="1">
              <a:lnSpc>
                <a:spcPct val="90000"/>
              </a:lnSpc>
            </a:pPr>
            <a:r>
              <a:rPr lang="vi-VN">
                <a:latin typeface="+mn-lt"/>
              </a:rPr>
              <a:t>Được phê chuẩn </a:t>
            </a:r>
            <a:r>
              <a:rPr lang="en-US">
                <a:latin typeface="+mn-lt"/>
                <a:cs typeface="Times New Roman" pitchFamily="18" charset="0"/>
              </a:rPr>
              <a:t>vào </a:t>
            </a:r>
            <a:r>
              <a:rPr lang="vi-VN">
                <a:latin typeface="+mn-lt"/>
                <a:cs typeface="Times New Roman" pitchFamily="18" charset="0"/>
              </a:rPr>
              <a:t>25</a:t>
            </a:r>
            <a:r>
              <a:rPr lang="en-US" smtClean="0">
                <a:latin typeface="+mn-lt"/>
                <a:cs typeface="Times New Roman" pitchFamily="18" charset="0"/>
              </a:rPr>
              <a:t>/06/2004</a:t>
            </a:r>
            <a:endParaRPr lang="de-DE" smtClean="0">
              <a:latin typeface="+mn-lt"/>
              <a:cs typeface="Times New Roman" pitchFamily="18" charset="0"/>
            </a:endParaRPr>
          </a:p>
          <a:p>
            <a:pPr>
              <a:lnSpc>
                <a:spcPct val="90000"/>
              </a:lnSpc>
            </a:pPr>
            <a:r>
              <a:rPr lang="en-US" smtClean="0">
                <a:latin typeface="Arial" panose="020B0604020202020204" pitchFamily="34" charset="0"/>
                <a:cs typeface="Arial" panose="020B0604020202020204" pitchFamily="34" charset="0"/>
              </a:rPr>
              <a:t>2018:</a:t>
            </a:r>
          </a:p>
          <a:p>
            <a:pPr lvl="1">
              <a:lnSpc>
                <a:spcPct val="90000"/>
              </a:lnSpc>
            </a:pPr>
            <a:r>
              <a:rPr lang="en-US" smtClean="0">
                <a:latin typeface="Arial" panose="020B0604020202020204" pitchFamily="34" charset="0"/>
                <a:cs typeface="Arial" panose="020B0604020202020204" pitchFamily="34" charset="0"/>
              </a:rPr>
              <a:t>Wi-Fi Alliance </a:t>
            </a:r>
            <a:r>
              <a:rPr lang="en-US">
                <a:latin typeface="Arial" panose="020B0604020202020204" pitchFamily="34" charset="0"/>
                <a:cs typeface="Arial" panose="020B0604020202020204" pitchFamily="34" charset="0"/>
              </a:rPr>
              <a:t>công </a:t>
            </a:r>
            <a:r>
              <a:rPr lang="en-US" smtClean="0">
                <a:latin typeface="Arial" panose="020B0604020202020204" pitchFamily="34" charset="0"/>
                <a:cs typeface="Arial" panose="020B0604020202020204" pitchFamily="34" charset="0"/>
              </a:rPr>
              <a:t>bố chuẩn</a:t>
            </a:r>
            <a:r>
              <a:rPr lang="en-US">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hlinkClick r:id="rId3" tooltip="Giao thức bảo mật WiFi WPA3 mới vừa được công bố có gì đáng quan tâm?"/>
              </a:rPr>
              <a:t>WPA3</a:t>
            </a:r>
            <a:r>
              <a:rPr lang="en-US">
                <a:latin typeface="Arial" panose="020B0604020202020204" pitchFamily="34" charset="0"/>
                <a:cs typeface="Arial" panose="020B0604020202020204" pitchFamily="34" charset="0"/>
              </a:rPr>
              <a:t>, </a:t>
            </a:r>
            <a:endParaRPr lang="en-US" smtClean="0">
              <a:latin typeface="Arial" panose="020B0604020202020204" pitchFamily="34" charset="0"/>
              <a:cs typeface="Arial" panose="020B0604020202020204" pitchFamily="34" charset="0"/>
            </a:endParaRPr>
          </a:p>
          <a:p>
            <a:pPr>
              <a:lnSpc>
                <a:spcPct val="90000"/>
              </a:lnSpc>
              <a:buFont typeface="Wingdings" pitchFamily="2" charset="2"/>
              <a:buBlip>
                <a:blip r:embed="rId4"/>
              </a:buBlip>
            </a:pPr>
            <a:endParaRPr lang="en-US" dirty="0">
              <a:latin typeface="+mn-lt"/>
            </a:endParaRPr>
          </a:p>
          <a:p>
            <a:endParaRPr lang="en-US" sz="4000" dirty="0">
              <a:latin typeface="+mn-lt"/>
            </a:endParaRPr>
          </a:p>
        </p:txBody>
      </p:sp>
      <p:sp>
        <p:nvSpPr>
          <p:cNvPr id="3" name="Title 2"/>
          <p:cNvSpPr>
            <a:spLocks noGrp="1"/>
          </p:cNvSpPr>
          <p:nvPr>
            <p:ph type="title"/>
          </p:nvPr>
        </p:nvSpPr>
        <p:spPr/>
        <p:txBody>
          <a:bodyPr/>
          <a:lstStyle/>
          <a:p>
            <a:pPr lvl="0"/>
            <a:r>
              <a:rPr lang="en-US" b="0" dirty="0" err="1">
                <a:latin typeface="Arial" pitchFamily="34" charset="0"/>
                <a:cs typeface="Arial" pitchFamily="34" charset="0"/>
              </a:rPr>
              <a:t>Lịch</a:t>
            </a:r>
            <a:r>
              <a:rPr lang="en-US" b="0" dirty="0">
                <a:latin typeface="Arial" pitchFamily="34" charset="0"/>
                <a:cs typeface="Arial" pitchFamily="34" charset="0"/>
              </a:rPr>
              <a:t> </a:t>
            </a:r>
            <a:r>
              <a:rPr lang="en-US" b="0" dirty="0" err="1">
                <a:latin typeface="Arial" pitchFamily="34" charset="0"/>
                <a:cs typeface="Arial" pitchFamily="34" charset="0"/>
              </a:rPr>
              <a:t>sử</a:t>
            </a:r>
            <a:r>
              <a:rPr lang="en-US" b="0" dirty="0">
                <a:latin typeface="Arial" pitchFamily="34" charset="0"/>
                <a:cs typeface="Arial" pitchFamily="34" charset="0"/>
              </a:rPr>
              <a:t> </a:t>
            </a:r>
            <a:r>
              <a:rPr lang="en-US" b="0" dirty="0" err="1">
                <a:latin typeface="Arial" pitchFamily="34" charset="0"/>
                <a:cs typeface="Arial" pitchFamily="34" charset="0"/>
              </a:rPr>
              <a:t>phát</a:t>
            </a:r>
            <a:r>
              <a:rPr lang="en-US" b="0" dirty="0">
                <a:latin typeface="Arial" pitchFamily="34" charset="0"/>
                <a:cs typeface="Arial" pitchFamily="34" charset="0"/>
              </a:rPr>
              <a:t> </a:t>
            </a:r>
            <a:r>
              <a:rPr lang="en-US" b="0" dirty="0" err="1">
                <a:latin typeface="Arial" pitchFamily="34" charset="0"/>
                <a:cs typeface="Arial" pitchFamily="34" charset="0"/>
              </a:rPr>
              <a:t>triển</a:t>
            </a:r>
            <a:r>
              <a:rPr lang="en-US" b="0" dirty="0">
                <a:latin typeface="Arial" pitchFamily="34" charset="0"/>
                <a:cs typeface="Arial" pitchFamily="34" charset="0"/>
              </a:rPr>
              <a:t> </a:t>
            </a:r>
            <a:r>
              <a:rPr lang="en-US" b="0" dirty="0" err="1">
                <a:latin typeface="Arial" pitchFamily="34" charset="0"/>
                <a:cs typeface="Arial" pitchFamily="34" charset="0"/>
              </a:rPr>
              <a:t>của</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WLAN</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22</a:t>
            </a:fld>
            <a:endParaRPr lang="ru-RU" dirty="0"/>
          </a:p>
        </p:txBody>
      </p:sp>
    </p:spTree>
    <p:extLst>
      <p:ext uri="{BB962C8B-B14F-4D97-AF65-F5344CB8AC3E}">
        <p14:creationId xmlns:p14="http://schemas.microsoft.com/office/powerpoint/2010/main" val="40272729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err="1">
                <a:latin typeface="Arial" pitchFamily="34" charset="0"/>
                <a:cs typeface="Arial" pitchFamily="34" charset="0"/>
              </a:rPr>
              <a:t>WPA</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hiện</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tập</a:t>
            </a:r>
            <a:r>
              <a:rPr lang="en-US" dirty="0">
                <a:latin typeface="Arial" pitchFamily="34" charset="0"/>
                <a:cs typeface="Arial" pitchFamily="34" charset="0"/>
              </a:rPr>
              <a:t> </a:t>
            </a:r>
            <a:r>
              <a:rPr lang="en-US" dirty="0" err="1">
                <a:latin typeface="Arial" pitchFamily="34" charset="0"/>
                <a:cs typeface="Arial" pitchFamily="34" charset="0"/>
              </a:rPr>
              <a:t>hợp</a:t>
            </a:r>
            <a:r>
              <a:rPr lang="en-US" dirty="0">
                <a:latin typeface="Arial" pitchFamily="34" charset="0"/>
                <a:cs typeface="Arial" pitchFamily="34" charset="0"/>
              </a:rPr>
              <a:t> con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bản</a:t>
            </a:r>
            <a:r>
              <a:rPr lang="en-US" dirty="0">
                <a:latin typeface="Arial" pitchFamily="34" charset="0"/>
                <a:cs typeface="Arial" pitchFamily="34" charset="0"/>
              </a:rPr>
              <a:t> </a:t>
            </a:r>
            <a:r>
              <a:rPr lang="en-US" dirty="0" err="1">
                <a:latin typeface="Arial" pitchFamily="34" charset="0"/>
                <a:cs typeface="Arial" pitchFamily="34" charset="0"/>
              </a:rPr>
              <a:t>dự</a:t>
            </a:r>
            <a:r>
              <a:rPr lang="en-US" dirty="0">
                <a:latin typeface="Arial" pitchFamily="34" charset="0"/>
                <a:cs typeface="Arial" pitchFamily="34" charset="0"/>
              </a:rPr>
              <a:t> </a:t>
            </a:r>
            <a:r>
              <a:rPr lang="en-US" dirty="0" err="1">
                <a:latin typeface="Arial" pitchFamily="34" charset="0"/>
                <a:cs typeface="Arial" pitchFamily="34" charset="0"/>
              </a:rPr>
              <a:t>thảo</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802.11i</a:t>
            </a:r>
            <a:endParaRPr lang="en-US" dirty="0">
              <a:latin typeface="Arial" pitchFamily="34" charset="0"/>
              <a:cs typeface="Arial" pitchFamily="34" charset="0"/>
            </a:endParaRPr>
          </a:p>
          <a:p>
            <a:pPr algn="just"/>
            <a:r>
              <a:rPr lang="vi-VN" dirty="0">
                <a:latin typeface="Arial" pitchFamily="34" charset="0"/>
                <a:cs typeface="Arial" pitchFamily="34" charset="0"/>
              </a:rPr>
              <a:t>Wi-Fi Alliance đề cập đến việc triển khai đầy đủ các chuẩn 802.11i như </a:t>
            </a:r>
            <a:r>
              <a:rPr lang="vi-VN" b="1" dirty="0">
                <a:latin typeface="Arial" pitchFamily="34" charset="0"/>
                <a:cs typeface="Arial" pitchFamily="34" charset="0"/>
              </a:rPr>
              <a:t>WPA2</a:t>
            </a:r>
            <a:r>
              <a:rPr lang="vi-VN" dirty="0">
                <a:latin typeface="Arial" pitchFamily="34" charset="0"/>
                <a:cs typeface="Arial" pitchFamily="34" charset="0"/>
              </a:rPr>
              <a:t> , được gọi là </a:t>
            </a:r>
            <a:r>
              <a:rPr lang="vi-VN" b="1" dirty="0">
                <a:latin typeface="Arial" pitchFamily="34" charset="0"/>
                <a:cs typeface="Arial" pitchFamily="34" charset="0"/>
              </a:rPr>
              <a:t>RSN</a:t>
            </a:r>
            <a:r>
              <a:rPr lang="en-US" dirty="0">
                <a:latin typeface="Arial" pitchFamily="34" charset="0"/>
                <a:cs typeface="Arial" pitchFamily="34" charset="0"/>
              </a:rPr>
              <a:t>.</a:t>
            </a: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dirty="0" err="1">
                <a:latin typeface="Arial" pitchFamily="34" charset="0"/>
                <a:cs typeface="Arial" pitchFamily="34" charset="0"/>
              </a:rPr>
              <a:t>Lịch</a:t>
            </a:r>
            <a:r>
              <a:rPr lang="en-US" b="0" dirty="0">
                <a:latin typeface="Arial" pitchFamily="34" charset="0"/>
                <a:cs typeface="Arial" pitchFamily="34" charset="0"/>
              </a:rPr>
              <a:t> </a:t>
            </a:r>
            <a:r>
              <a:rPr lang="en-US" b="0" dirty="0" err="1">
                <a:latin typeface="Arial" pitchFamily="34" charset="0"/>
                <a:cs typeface="Arial" pitchFamily="34" charset="0"/>
              </a:rPr>
              <a:t>sử</a:t>
            </a:r>
            <a:r>
              <a:rPr lang="en-US" b="0" dirty="0">
                <a:latin typeface="Arial" pitchFamily="34" charset="0"/>
                <a:cs typeface="Arial" pitchFamily="34" charset="0"/>
              </a:rPr>
              <a:t> </a:t>
            </a:r>
            <a:r>
              <a:rPr lang="en-US" b="0" dirty="0" err="1">
                <a:latin typeface="Arial" pitchFamily="34" charset="0"/>
                <a:cs typeface="Arial" pitchFamily="34" charset="0"/>
              </a:rPr>
              <a:t>phát</a:t>
            </a:r>
            <a:r>
              <a:rPr lang="en-US" b="0" dirty="0">
                <a:latin typeface="Arial" pitchFamily="34" charset="0"/>
                <a:cs typeface="Arial" pitchFamily="34" charset="0"/>
              </a:rPr>
              <a:t> </a:t>
            </a:r>
            <a:r>
              <a:rPr lang="en-US" b="0" dirty="0" err="1">
                <a:latin typeface="Arial" pitchFamily="34" charset="0"/>
                <a:cs typeface="Arial" pitchFamily="34" charset="0"/>
              </a:rPr>
              <a:t>triển</a:t>
            </a:r>
            <a:r>
              <a:rPr lang="en-US" b="0" dirty="0">
                <a:latin typeface="Arial" pitchFamily="34" charset="0"/>
                <a:cs typeface="Arial" pitchFamily="34" charset="0"/>
              </a:rPr>
              <a:t> </a:t>
            </a:r>
            <a:r>
              <a:rPr lang="en-US" b="0" dirty="0" err="1">
                <a:latin typeface="Arial" pitchFamily="34" charset="0"/>
                <a:cs typeface="Arial" pitchFamily="34" charset="0"/>
              </a:rPr>
              <a:t>của</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WLAN</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23</a:t>
            </a:fld>
            <a:endParaRPr lang="ru-RU"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433" y="4029075"/>
            <a:ext cx="6471767"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72729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sz="2400" cap="small" dirty="0" err="1">
                <a:solidFill>
                  <a:srgbClr val="0000FF"/>
                </a:solidFill>
                <a:latin typeface="Arial" pitchFamily="34" charset="0"/>
                <a:cs typeface="Arial" pitchFamily="34" charset="0"/>
              </a:rPr>
              <a:t>PHƯƠNG</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THỨC</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XÁC</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THỰC</a:t>
            </a:r>
            <a:r>
              <a:rPr lang="en-US" sz="2400" cap="small" dirty="0">
                <a:latin typeface="Arial" pitchFamily="34" charset="0"/>
                <a:cs typeface="Arial" pitchFamily="34" charset="0"/>
              </a:rPr>
              <a:t>	</a:t>
            </a:r>
          </a:p>
          <a:p>
            <a:pPr lvl="1"/>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hệ</a:t>
            </a:r>
            <a:r>
              <a:rPr lang="en-US" sz="2400" dirty="0">
                <a:latin typeface="Arial" pitchFamily="34" charset="0"/>
                <a:cs typeface="Arial" pitchFamily="34" charset="0"/>
              </a:rPr>
              <a:t> </a:t>
            </a:r>
            <a:r>
              <a:rPr lang="en-US" sz="2400" dirty="0" err="1">
                <a:latin typeface="Arial" pitchFamily="34" charset="0"/>
                <a:cs typeface="Arial" pitchFamily="34" charset="0"/>
              </a:rPr>
              <a:t>thống</a:t>
            </a:r>
            <a:r>
              <a:rPr lang="en-US" sz="2400" dirty="0">
                <a:latin typeface="Arial" pitchFamily="34" charset="0"/>
                <a:cs typeface="Arial" pitchFamily="34" charset="0"/>
              </a:rPr>
              <a:t> </a:t>
            </a:r>
            <a:r>
              <a:rPr lang="en-US" sz="2400" dirty="0" err="1">
                <a:latin typeface="Arial" pitchFamily="34" charset="0"/>
                <a:cs typeface="Arial" pitchFamily="34" charset="0"/>
              </a:rPr>
              <a:t>mở</a:t>
            </a:r>
            <a:r>
              <a:rPr lang="en-US" sz="2400" dirty="0">
                <a:latin typeface="Arial" pitchFamily="34" charset="0"/>
                <a:cs typeface="Arial" pitchFamily="34" charset="0"/>
              </a:rPr>
              <a:t>	</a:t>
            </a:r>
          </a:p>
          <a:p>
            <a:pPr lvl="1"/>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khóa</a:t>
            </a:r>
            <a:r>
              <a:rPr lang="en-US" sz="2400" dirty="0">
                <a:latin typeface="Arial" pitchFamily="34" charset="0"/>
                <a:cs typeface="Arial" pitchFamily="34" charset="0"/>
              </a:rPr>
              <a:t> </a:t>
            </a:r>
            <a:r>
              <a:rPr lang="en-US" sz="2400" dirty="0" err="1">
                <a:latin typeface="Arial" pitchFamily="34" charset="0"/>
                <a:cs typeface="Arial" pitchFamily="34" charset="0"/>
              </a:rPr>
              <a:t>chung</a:t>
            </a:r>
            <a:r>
              <a:rPr lang="en-US" sz="2400" dirty="0">
                <a:latin typeface="Arial" pitchFamily="34" charset="0"/>
                <a:cs typeface="Arial" pitchFamily="34" charset="0"/>
              </a:rPr>
              <a:t> (Shared-key)	</a:t>
            </a:r>
          </a:p>
          <a:p>
            <a:pPr lvl="1"/>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địa</a:t>
            </a:r>
            <a:r>
              <a:rPr lang="en-US" sz="2400" dirty="0">
                <a:latin typeface="Arial" pitchFamily="34" charset="0"/>
                <a:cs typeface="Arial" pitchFamily="34" charset="0"/>
              </a:rPr>
              <a:t> </a:t>
            </a:r>
            <a:r>
              <a:rPr lang="en-US" sz="2400" dirty="0" err="1">
                <a:latin typeface="Arial" pitchFamily="34" charset="0"/>
                <a:cs typeface="Arial" pitchFamily="34" charset="0"/>
              </a:rPr>
              <a:t>chỉ</a:t>
            </a:r>
            <a:r>
              <a:rPr lang="en-US" sz="2400" dirty="0">
                <a:latin typeface="Arial" pitchFamily="34" charset="0"/>
                <a:cs typeface="Arial" pitchFamily="34" charset="0"/>
              </a:rPr>
              <a:t> MAC	</a:t>
            </a:r>
          </a:p>
          <a:p>
            <a:pPr lvl="1"/>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mở</a:t>
            </a:r>
            <a:r>
              <a:rPr lang="en-US" sz="2400" dirty="0">
                <a:latin typeface="Arial" pitchFamily="34" charset="0"/>
                <a:cs typeface="Arial" pitchFamily="34" charset="0"/>
              </a:rPr>
              <a:t> </a:t>
            </a:r>
            <a:r>
              <a:rPr lang="en-US" sz="2400" dirty="0" err="1">
                <a:latin typeface="Arial" pitchFamily="34" charset="0"/>
                <a:cs typeface="Arial" pitchFamily="34" charset="0"/>
              </a:rPr>
              <a:t>rộng</a:t>
            </a:r>
            <a:r>
              <a:rPr lang="en-US" sz="2400" dirty="0">
                <a:latin typeface="Arial" pitchFamily="34" charset="0"/>
                <a:cs typeface="Arial" pitchFamily="34" charset="0"/>
              </a:rPr>
              <a:t> </a:t>
            </a:r>
            <a:r>
              <a:rPr lang="en-US" sz="2400" dirty="0" err="1">
                <a:latin typeface="Arial" pitchFamily="34" charset="0"/>
                <a:cs typeface="Arial" pitchFamily="34" charset="0"/>
              </a:rPr>
              <a:t>EAP</a:t>
            </a:r>
            <a:r>
              <a:rPr lang="en-US" sz="2400" i="1" dirty="0">
                <a:latin typeface="Arial" pitchFamily="34" charset="0"/>
                <a:cs typeface="Arial" pitchFamily="34" charset="0"/>
              </a:rPr>
              <a:t>	</a:t>
            </a:r>
          </a:p>
          <a:p>
            <a:r>
              <a:rPr lang="en-US" sz="2400" cap="small" dirty="0" err="1">
                <a:solidFill>
                  <a:srgbClr val="0000FF"/>
                </a:solidFill>
                <a:latin typeface="Arial" pitchFamily="34" charset="0"/>
                <a:cs typeface="Arial" pitchFamily="34" charset="0"/>
              </a:rPr>
              <a:t>PHƯƠNG</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THỨC</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MÃ</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HOÁ</a:t>
            </a:r>
            <a:r>
              <a:rPr lang="en-US" sz="2400" cap="small" dirty="0">
                <a:solidFill>
                  <a:srgbClr val="0000FF"/>
                </a:solidFill>
                <a:latin typeface="Arial" pitchFamily="34" charset="0"/>
                <a:cs typeface="Arial" pitchFamily="34" charset="0"/>
              </a:rPr>
              <a:t>	</a:t>
            </a:r>
          </a:p>
          <a:p>
            <a:pPr lvl="1"/>
            <a:r>
              <a:rPr lang="en-US" sz="2400" dirty="0" err="1">
                <a:latin typeface="Arial" pitchFamily="34" charset="0"/>
                <a:cs typeface="Arial" pitchFamily="34" charset="0"/>
              </a:rPr>
              <a:t>Mã</a:t>
            </a:r>
            <a:r>
              <a:rPr lang="en-US" sz="2400" dirty="0">
                <a:latin typeface="Arial" pitchFamily="34" charset="0"/>
                <a:cs typeface="Arial" pitchFamily="34" charset="0"/>
              </a:rPr>
              <a:t> </a:t>
            </a:r>
            <a:r>
              <a:rPr lang="en-US" sz="2400" dirty="0" err="1">
                <a:latin typeface="Arial" pitchFamily="34" charset="0"/>
                <a:cs typeface="Arial" pitchFamily="34" charset="0"/>
              </a:rPr>
              <a:t>hoá</a:t>
            </a:r>
            <a:r>
              <a:rPr lang="en-US" sz="2400" dirty="0">
                <a:latin typeface="Arial" pitchFamily="34" charset="0"/>
                <a:cs typeface="Arial" pitchFamily="34" charset="0"/>
              </a:rPr>
              <a:t> </a:t>
            </a:r>
            <a:r>
              <a:rPr lang="en-US" sz="2400" dirty="0" err="1">
                <a:latin typeface="Arial" pitchFamily="34" charset="0"/>
                <a:cs typeface="Arial" pitchFamily="34" charset="0"/>
              </a:rPr>
              <a:t>trong</a:t>
            </a:r>
            <a:r>
              <a:rPr lang="en-US" sz="2400" dirty="0">
                <a:latin typeface="Arial" pitchFamily="34" charset="0"/>
                <a:cs typeface="Arial" pitchFamily="34" charset="0"/>
              </a:rPr>
              <a:t> </a:t>
            </a:r>
            <a:r>
              <a:rPr lang="en-US" sz="2400" dirty="0" err="1">
                <a:latin typeface="Arial" pitchFamily="34" charset="0"/>
                <a:cs typeface="Arial" pitchFamily="34" charset="0"/>
              </a:rPr>
              <a:t>WEP</a:t>
            </a:r>
            <a:r>
              <a:rPr lang="en-US" sz="2400" dirty="0">
                <a:latin typeface="Arial" pitchFamily="34" charset="0"/>
                <a:cs typeface="Arial" pitchFamily="34" charset="0"/>
              </a:rPr>
              <a:t>	</a:t>
            </a:r>
          </a:p>
          <a:p>
            <a:pPr lvl="1"/>
            <a:r>
              <a:rPr lang="en-US" sz="2400" dirty="0" err="1">
                <a:latin typeface="Arial" pitchFamily="34" charset="0"/>
                <a:cs typeface="Arial" pitchFamily="34" charset="0"/>
              </a:rPr>
              <a:t>Mã</a:t>
            </a:r>
            <a:r>
              <a:rPr lang="en-US" sz="2400" dirty="0">
                <a:latin typeface="Arial" pitchFamily="34" charset="0"/>
                <a:cs typeface="Arial" pitchFamily="34" charset="0"/>
              </a:rPr>
              <a:t> </a:t>
            </a:r>
            <a:r>
              <a:rPr lang="en-US" sz="2400" dirty="0" err="1">
                <a:latin typeface="Arial" pitchFamily="34" charset="0"/>
                <a:cs typeface="Arial" pitchFamily="34" charset="0"/>
              </a:rPr>
              <a:t>hoá</a:t>
            </a:r>
            <a:r>
              <a:rPr lang="en-US" sz="2400" dirty="0">
                <a:latin typeface="Arial" pitchFamily="34" charset="0"/>
                <a:cs typeface="Arial" pitchFamily="34" charset="0"/>
              </a:rPr>
              <a:t> </a:t>
            </a:r>
            <a:r>
              <a:rPr lang="en-US" sz="2400" dirty="0" err="1">
                <a:latin typeface="Arial" pitchFamily="34" charset="0"/>
                <a:cs typeface="Arial" pitchFamily="34" charset="0"/>
              </a:rPr>
              <a:t>trong</a:t>
            </a:r>
            <a:r>
              <a:rPr lang="en-US" sz="2400" dirty="0">
                <a:latin typeface="Arial" pitchFamily="34" charset="0"/>
                <a:cs typeface="Arial" pitchFamily="34" charset="0"/>
              </a:rPr>
              <a:t> </a:t>
            </a:r>
            <a:r>
              <a:rPr lang="en-US" sz="2400" dirty="0" err="1">
                <a:latin typeface="Arial" pitchFamily="34" charset="0"/>
                <a:cs typeface="Arial" pitchFamily="34" charset="0"/>
              </a:rPr>
              <a:t>WPA</a:t>
            </a:r>
            <a:r>
              <a:rPr lang="en-US" sz="2400" dirty="0">
                <a:latin typeface="Arial" pitchFamily="34" charset="0"/>
                <a:cs typeface="Arial" pitchFamily="34" charset="0"/>
              </a:rPr>
              <a:t>/</a:t>
            </a:r>
            <a:r>
              <a:rPr lang="en-US" sz="2400" dirty="0" err="1">
                <a:latin typeface="Arial" pitchFamily="34" charset="0"/>
                <a:cs typeface="Arial" pitchFamily="34" charset="0"/>
              </a:rPr>
              <a:t>WPA2</a:t>
            </a:r>
            <a:r>
              <a:rPr lang="en-US" sz="2400" dirty="0">
                <a:latin typeface="Arial" pitchFamily="34" charset="0"/>
                <a:cs typeface="Arial" pitchFamily="34" charset="0"/>
              </a:rPr>
              <a:t>	</a:t>
            </a:r>
          </a:p>
          <a:p>
            <a:r>
              <a:rPr lang="en-US" sz="2400" cap="small" dirty="0" err="1">
                <a:solidFill>
                  <a:srgbClr val="0000FF"/>
                </a:solidFill>
                <a:latin typeface="Arial" pitchFamily="34" charset="0"/>
                <a:cs typeface="Arial" pitchFamily="34" charset="0"/>
              </a:rPr>
              <a:t>PHƯƠNG</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THỨC</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KIỂM</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SOÁT</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TRUY</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CẬP</a:t>
            </a:r>
            <a:r>
              <a:rPr lang="en-US" sz="2400" cap="small" dirty="0">
                <a:latin typeface="Arial" pitchFamily="34" charset="0"/>
                <a:cs typeface="Arial" pitchFamily="34" charset="0"/>
              </a:rPr>
              <a:t>	</a:t>
            </a:r>
          </a:p>
          <a:p>
            <a:pPr lvl="1"/>
            <a:r>
              <a:rPr lang="en-US" sz="2400" dirty="0" err="1">
                <a:latin typeface="Arial" pitchFamily="34" charset="0"/>
                <a:cs typeface="Arial" pitchFamily="34" charset="0"/>
              </a:rPr>
              <a:t>Kiểm</a:t>
            </a:r>
            <a:r>
              <a:rPr lang="en-US" sz="2400" dirty="0">
                <a:latin typeface="Arial" pitchFamily="34" charset="0"/>
                <a:cs typeface="Arial" pitchFamily="34" charset="0"/>
              </a:rPr>
              <a:t> </a:t>
            </a:r>
            <a:r>
              <a:rPr lang="en-US" sz="2400" dirty="0" err="1">
                <a:latin typeface="Arial" pitchFamily="34" charset="0"/>
                <a:cs typeface="Arial" pitchFamily="34" charset="0"/>
              </a:rPr>
              <a:t>soát</a:t>
            </a:r>
            <a:r>
              <a:rPr lang="en-US" sz="2400" dirty="0">
                <a:latin typeface="Arial" pitchFamily="34" charset="0"/>
                <a:cs typeface="Arial" pitchFamily="34" charset="0"/>
              </a:rPr>
              <a:t> </a:t>
            </a:r>
            <a:r>
              <a:rPr lang="en-US" sz="2400" dirty="0" err="1">
                <a:latin typeface="Arial" pitchFamily="34" charset="0"/>
                <a:cs typeface="Arial" pitchFamily="34" charset="0"/>
              </a:rPr>
              <a:t>dựa</a:t>
            </a:r>
            <a:r>
              <a:rPr lang="en-US" sz="2400" dirty="0">
                <a:latin typeface="Arial" pitchFamily="34" charset="0"/>
                <a:cs typeface="Arial" pitchFamily="34" charset="0"/>
              </a:rPr>
              <a:t> </a:t>
            </a:r>
            <a:r>
              <a:rPr lang="en-US" sz="2400" dirty="0" err="1">
                <a:latin typeface="Arial" pitchFamily="34" charset="0"/>
                <a:cs typeface="Arial" pitchFamily="34" charset="0"/>
              </a:rPr>
              <a:t>vào</a:t>
            </a:r>
            <a:r>
              <a:rPr lang="en-US" sz="2400" dirty="0">
                <a:latin typeface="Arial" pitchFamily="34" charset="0"/>
                <a:cs typeface="Arial" pitchFamily="34" charset="0"/>
              </a:rPr>
              <a:t> </a:t>
            </a:r>
            <a:r>
              <a:rPr lang="en-US" sz="2400" dirty="0" err="1">
                <a:latin typeface="Arial" pitchFamily="34" charset="0"/>
                <a:cs typeface="Arial" pitchFamily="34" charset="0"/>
              </a:rPr>
              <a:t>SSID</a:t>
            </a:r>
            <a:endParaRPr lang="en-US" sz="2400" dirty="0">
              <a:latin typeface="Arial" pitchFamily="34" charset="0"/>
              <a:cs typeface="Arial" pitchFamily="34" charset="0"/>
            </a:endParaRPr>
          </a:p>
          <a:p>
            <a:pPr lvl="1"/>
            <a:r>
              <a:rPr lang="en-US" sz="2400" dirty="0" err="1">
                <a:latin typeface="Arial" pitchFamily="34" charset="0"/>
                <a:cs typeface="Arial" pitchFamily="34" charset="0"/>
              </a:rPr>
              <a:t>Kiểm</a:t>
            </a:r>
            <a:r>
              <a:rPr lang="en-US" sz="2400" dirty="0">
                <a:latin typeface="Arial" pitchFamily="34" charset="0"/>
                <a:cs typeface="Arial" pitchFamily="34" charset="0"/>
              </a:rPr>
              <a:t> </a:t>
            </a:r>
            <a:r>
              <a:rPr lang="en-US" sz="2400" dirty="0" err="1">
                <a:latin typeface="Arial" pitchFamily="34" charset="0"/>
                <a:cs typeface="Arial" pitchFamily="34" charset="0"/>
              </a:rPr>
              <a:t>soát</a:t>
            </a:r>
            <a:r>
              <a:rPr lang="en-US" sz="2400" dirty="0">
                <a:latin typeface="Arial" pitchFamily="34" charset="0"/>
                <a:cs typeface="Arial" pitchFamily="34" charset="0"/>
              </a:rPr>
              <a:t> </a:t>
            </a:r>
            <a:r>
              <a:rPr lang="en-US" sz="2400" dirty="0" err="1">
                <a:latin typeface="Arial" pitchFamily="34" charset="0"/>
                <a:cs typeface="Arial" pitchFamily="34" charset="0"/>
              </a:rPr>
              <a:t>dựa</a:t>
            </a:r>
            <a:r>
              <a:rPr lang="en-US" sz="2400" dirty="0">
                <a:latin typeface="Arial" pitchFamily="34" charset="0"/>
                <a:cs typeface="Arial" pitchFamily="34" charset="0"/>
              </a:rPr>
              <a:t> </a:t>
            </a:r>
            <a:r>
              <a:rPr lang="en-US" sz="2400" dirty="0" err="1">
                <a:latin typeface="Arial" pitchFamily="34" charset="0"/>
                <a:cs typeface="Arial" pitchFamily="34" charset="0"/>
              </a:rPr>
              <a:t>vào</a:t>
            </a:r>
            <a:r>
              <a:rPr lang="en-US" sz="2400" dirty="0">
                <a:latin typeface="Arial" pitchFamily="34" charset="0"/>
                <a:cs typeface="Arial" pitchFamily="34" charset="0"/>
              </a:rPr>
              <a:t> </a:t>
            </a:r>
            <a:r>
              <a:rPr lang="en-US" sz="2400" dirty="0" err="1">
                <a:latin typeface="Arial" pitchFamily="34" charset="0"/>
                <a:cs typeface="Arial" pitchFamily="34" charset="0"/>
              </a:rPr>
              <a:t>địa</a:t>
            </a:r>
            <a:r>
              <a:rPr lang="en-US" sz="2400" dirty="0">
                <a:latin typeface="Arial" pitchFamily="34" charset="0"/>
                <a:cs typeface="Arial" pitchFamily="34" charset="0"/>
              </a:rPr>
              <a:t> </a:t>
            </a:r>
            <a:r>
              <a:rPr lang="en-US" sz="2400" dirty="0" err="1">
                <a:latin typeface="Arial" pitchFamily="34" charset="0"/>
                <a:cs typeface="Arial" pitchFamily="34" charset="0"/>
              </a:rPr>
              <a:t>chỉ</a:t>
            </a:r>
            <a:r>
              <a:rPr lang="en-US" sz="2400" dirty="0">
                <a:latin typeface="Arial" pitchFamily="34" charset="0"/>
                <a:cs typeface="Arial" pitchFamily="34" charset="0"/>
              </a:rPr>
              <a:t> MAC	</a:t>
            </a:r>
          </a:p>
          <a:p>
            <a:pPr lvl="1"/>
            <a:r>
              <a:rPr lang="en-US" sz="2400" dirty="0" err="1">
                <a:latin typeface="Arial" pitchFamily="34" charset="0"/>
                <a:cs typeface="Arial" pitchFamily="34" charset="0"/>
              </a:rPr>
              <a:t>Kiểm</a:t>
            </a:r>
            <a:r>
              <a:rPr lang="en-US" sz="2400" dirty="0">
                <a:latin typeface="Arial" pitchFamily="34" charset="0"/>
                <a:cs typeface="Arial" pitchFamily="34" charset="0"/>
              </a:rPr>
              <a:t> </a:t>
            </a:r>
            <a:r>
              <a:rPr lang="en-US" sz="2400" dirty="0" err="1">
                <a:latin typeface="Arial" pitchFamily="34" charset="0"/>
                <a:cs typeface="Arial" pitchFamily="34" charset="0"/>
              </a:rPr>
              <a:t>soát</a:t>
            </a:r>
            <a:r>
              <a:rPr lang="en-US" sz="2400" dirty="0">
                <a:latin typeface="Arial" pitchFamily="34" charset="0"/>
                <a:cs typeface="Arial" pitchFamily="34" charset="0"/>
              </a:rPr>
              <a:t> </a:t>
            </a:r>
            <a:r>
              <a:rPr lang="en-US" sz="2400" dirty="0" err="1">
                <a:latin typeface="Arial" pitchFamily="34" charset="0"/>
                <a:cs typeface="Arial" pitchFamily="34" charset="0"/>
              </a:rPr>
              <a:t>dựa</a:t>
            </a:r>
            <a:r>
              <a:rPr lang="en-US" sz="2400" dirty="0">
                <a:latin typeface="Arial" pitchFamily="34" charset="0"/>
                <a:cs typeface="Arial" pitchFamily="34" charset="0"/>
              </a:rPr>
              <a:t> </a:t>
            </a:r>
            <a:r>
              <a:rPr lang="en-US" sz="2400" dirty="0" err="1">
                <a:latin typeface="Arial" pitchFamily="34" charset="0"/>
                <a:cs typeface="Arial" pitchFamily="34" charset="0"/>
              </a:rPr>
              <a:t>vào</a:t>
            </a:r>
            <a:r>
              <a:rPr lang="en-US" sz="2400" dirty="0">
                <a:latin typeface="Arial" pitchFamily="34" charset="0"/>
                <a:cs typeface="Arial" pitchFamily="34" charset="0"/>
              </a:rPr>
              <a:t> </a:t>
            </a:r>
            <a:r>
              <a:rPr lang="en-US" sz="2400" dirty="0" err="1">
                <a:latin typeface="Arial" pitchFamily="34" charset="0"/>
                <a:cs typeface="Arial" pitchFamily="34" charset="0"/>
              </a:rPr>
              <a:t>giao</a:t>
            </a:r>
            <a:r>
              <a:rPr lang="en-US" sz="2400" dirty="0">
                <a:latin typeface="Arial" pitchFamily="34" charset="0"/>
                <a:cs typeface="Arial" pitchFamily="34" charset="0"/>
              </a:rPr>
              <a:t> </a:t>
            </a:r>
            <a:r>
              <a:rPr lang="en-US" sz="2400" dirty="0" err="1">
                <a:latin typeface="Arial" pitchFamily="34" charset="0"/>
                <a:cs typeface="Arial" pitchFamily="34" charset="0"/>
              </a:rPr>
              <a:t>thức</a:t>
            </a:r>
            <a:r>
              <a:rPr lang="en-US" sz="2400" dirty="0">
                <a:latin typeface="Arial" pitchFamily="34" charset="0"/>
                <a:cs typeface="Arial" pitchFamily="34" charset="0"/>
              </a:rPr>
              <a:t>	</a:t>
            </a:r>
          </a:p>
          <a:p>
            <a:endParaRPr lang="en-US" sz="4000"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dirty="0" err="1">
                <a:latin typeface="Arial" pitchFamily="34" charset="0"/>
                <a:cs typeface="Arial" pitchFamily="34" charset="0"/>
              </a:rPr>
              <a:t>Các</a:t>
            </a:r>
            <a:r>
              <a:rPr lang="en-US" b="0" dirty="0">
                <a:latin typeface="Arial" pitchFamily="34" charset="0"/>
                <a:cs typeface="Arial" pitchFamily="34" charset="0"/>
              </a:rPr>
              <a:t> </a:t>
            </a:r>
            <a:r>
              <a:rPr lang="en-US" b="0" dirty="0" err="1">
                <a:latin typeface="Arial" pitchFamily="34" charset="0"/>
                <a:cs typeface="Arial" pitchFamily="34" charset="0"/>
              </a:rPr>
              <a:t>cơ</a:t>
            </a:r>
            <a:r>
              <a:rPr lang="en-US" b="0" dirty="0">
                <a:latin typeface="Arial" pitchFamily="34" charset="0"/>
                <a:cs typeface="Arial" pitchFamily="34" charset="0"/>
              </a:rPr>
              <a:t> </a:t>
            </a:r>
            <a:r>
              <a:rPr lang="en-US" b="0" dirty="0" err="1">
                <a:latin typeface="Arial" pitchFamily="34" charset="0"/>
                <a:cs typeface="Arial" pitchFamily="34" charset="0"/>
              </a:rPr>
              <a:t>chế</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trong</a:t>
            </a:r>
            <a:r>
              <a:rPr lang="en-US" b="0" dirty="0">
                <a:latin typeface="Arial" pitchFamily="34" charset="0"/>
                <a:cs typeface="Arial" pitchFamily="34" charset="0"/>
              </a:rPr>
              <a:t> </a:t>
            </a:r>
            <a:r>
              <a:rPr lang="en-US" b="0" dirty="0" err="1" smtClean="0">
                <a:latin typeface="Arial" pitchFamily="34" charset="0"/>
                <a:cs typeface="Arial" pitchFamily="34" charset="0"/>
              </a:rPr>
              <a:t>WLAN</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24</a:t>
            </a:fld>
            <a:endParaRPr lang="ru-RU" dirty="0"/>
          </a:p>
        </p:txBody>
      </p:sp>
    </p:spTree>
    <p:extLst>
      <p:ext uri="{BB962C8B-B14F-4D97-AF65-F5344CB8AC3E}">
        <p14:creationId xmlns:p14="http://schemas.microsoft.com/office/powerpoint/2010/main" val="40272729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hệ</a:t>
            </a:r>
            <a:r>
              <a:rPr lang="en-US" dirty="0">
                <a:latin typeface="Arial" pitchFamily="34" charset="0"/>
                <a:cs typeface="Arial" pitchFamily="34" charset="0"/>
              </a:rPr>
              <a:t> </a:t>
            </a:r>
            <a:r>
              <a:rPr lang="en-US" dirty="0" err="1">
                <a:latin typeface="Arial" pitchFamily="34" charset="0"/>
                <a:cs typeface="Arial" pitchFamily="34" charset="0"/>
              </a:rPr>
              <a:t>thống</a:t>
            </a:r>
            <a:r>
              <a:rPr lang="en-US" dirty="0">
                <a:latin typeface="Arial" pitchFamily="34" charset="0"/>
                <a:cs typeface="Arial" pitchFamily="34" charset="0"/>
              </a:rPr>
              <a:t> </a:t>
            </a:r>
            <a:r>
              <a:rPr lang="en-US" dirty="0" err="1">
                <a:latin typeface="Arial" pitchFamily="34" charset="0"/>
                <a:cs typeface="Arial" pitchFamily="34" charset="0"/>
              </a:rPr>
              <a:t>mở</a:t>
            </a:r>
            <a:r>
              <a:rPr lang="en-US" dirty="0">
                <a:latin typeface="Arial" pitchFamily="34" charset="0"/>
                <a:cs typeface="Arial" pitchFamily="34" charset="0"/>
              </a:rPr>
              <a:t> (Open </a:t>
            </a:r>
            <a:r>
              <a:rPr lang="en-US" dirty="0" smtClean="0">
                <a:latin typeface="Arial" pitchFamily="34" charset="0"/>
                <a:cs typeface="Arial" pitchFamily="34" charset="0"/>
              </a:rPr>
              <a:t>Authentication)</a:t>
            </a:r>
          </a:p>
          <a:p>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chia </a:t>
            </a:r>
            <a:r>
              <a:rPr lang="en-US" dirty="0" err="1">
                <a:latin typeface="Arial" pitchFamily="34" charset="0"/>
                <a:cs typeface="Arial" pitchFamily="34" charset="0"/>
              </a:rPr>
              <a:t>sẻ</a:t>
            </a:r>
            <a:r>
              <a:rPr lang="en-US" dirty="0">
                <a:latin typeface="Arial" pitchFamily="34" charset="0"/>
                <a:cs typeface="Arial" pitchFamily="34" charset="0"/>
              </a:rPr>
              <a:t> </a:t>
            </a:r>
            <a:r>
              <a:rPr lang="en-US" dirty="0" err="1">
                <a:latin typeface="Arial" pitchFamily="34" charset="0"/>
                <a:cs typeface="Arial" pitchFamily="34" charset="0"/>
              </a:rPr>
              <a:t>trước</a:t>
            </a:r>
            <a:r>
              <a:rPr lang="en-US" dirty="0">
                <a:latin typeface="Arial" pitchFamily="34" charset="0"/>
                <a:cs typeface="Arial" pitchFamily="34" charset="0"/>
              </a:rPr>
              <a:t> (Pre-shared key </a:t>
            </a:r>
            <a:r>
              <a:rPr lang="en-US" dirty="0" smtClean="0">
                <a:latin typeface="Arial" pitchFamily="34" charset="0"/>
                <a:cs typeface="Arial" pitchFamily="34" charset="0"/>
              </a:rPr>
              <a:t>Authentication)</a:t>
            </a:r>
          </a:p>
          <a:p>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địa</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MAC	</a:t>
            </a:r>
            <a:endParaRPr lang="en-US" dirty="0" smtClean="0">
              <a:latin typeface="Arial" pitchFamily="34" charset="0"/>
              <a:cs typeface="Arial" pitchFamily="34" charset="0"/>
            </a:endParaRPr>
          </a:p>
          <a:p>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mở</a:t>
            </a:r>
            <a:r>
              <a:rPr lang="en-US" dirty="0">
                <a:latin typeface="Arial" pitchFamily="34" charset="0"/>
                <a:cs typeface="Arial" pitchFamily="34" charset="0"/>
              </a:rPr>
              <a:t> </a:t>
            </a:r>
            <a:r>
              <a:rPr lang="en-US" dirty="0" err="1">
                <a:latin typeface="Arial" pitchFamily="34" charset="0"/>
                <a:cs typeface="Arial" pitchFamily="34" charset="0"/>
              </a:rPr>
              <a:t>rộng</a:t>
            </a:r>
            <a:r>
              <a:rPr lang="en-US" dirty="0">
                <a:latin typeface="Arial" pitchFamily="34" charset="0"/>
                <a:cs typeface="Arial" pitchFamily="34" charset="0"/>
              </a:rPr>
              <a:t> </a:t>
            </a:r>
            <a:r>
              <a:rPr lang="en-US" dirty="0" err="1">
                <a:latin typeface="Arial" pitchFamily="34" charset="0"/>
                <a:cs typeface="Arial" pitchFamily="34" charset="0"/>
              </a:rPr>
              <a:t>EAP</a:t>
            </a:r>
            <a:r>
              <a:rPr lang="en-US" dirty="0">
                <a:latin typeface="Arial" pitchFamily="34" charset="0"/>
                <a:cs typeface="Arial" pitchFamily="34" charset="0"/>
              </a:rPr>
              <a:t>	</a:t>
            </a: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cap="small" dirty="0" err="1">
                <a:latin typeface="Arial" pitchFamily="34" charset="0"/>
                <a:cs typeface="Arial" pitchFamily="34" charset="0"/>
              </a:rPr>
              <a:t>PHƯƠNG</a:t>
            </a:r>
            <a:r>
              <a:rPr lang="en-US" b="0" cap="small" dirty="0">
                <a:latin typeface="Arial" pitchFamily="34" charset="0"/>
                <a:cs typeface="Arial" pitchFamily="34" charset="0"/>
              </a:rPr>
              <a:t> </a:t>
            </a:r>
            <a:r>
              <a:rPr lang="en-US" b="0" cap="small" dirty="0" err="1">
                <a:latin typeface="Arial" pitchFamily="34" charset="0"/>
                <a:cs typeface="Arial" pitchFamily="34" charset="0"/>
              </a:rPr>
              <a:t>THỨC</a:t>
            </a:r>
            <a:r>
              <a:rPr lang="en-US" b="0" cap="small" dirty="0">
                <a:latin typeface="Arial" pitchFamily="34" charset="0"/>
                <a:cs typeface="Arial" pitchFamily="34" charset="0"/>
              </a:rPr>
              <a:t> </a:t>
            </a:r>
            <a:r>
              <a:rPr lang="en-US" b="0" cap="small" dirty="0" err="1">
                <a:latin typeface="Arial" pitchFamily="34" charset="0"/>
                <a:cs typeface="Arial" pitchFamily="34" charset="0"/>
              </a:rPr>
              <a:t>XÁC</a:t>
            </a:r>
            <a:r>
              <a:rPr lang="en-US" b="0" cap="small" dirty="0">
                <a:latin typeface="Arial" pitchFamily="34" charset="0"/>
                <a:cs typeface="Arial" pitchFamily="34" charset="0"/>
              </a:rPr>
              <a:t> </a:t>
            </a:r>
            <a:r>
              <a:rPr lang="en-US" b="0" cap="small" dirty="0" err="1">
                <a:latin typeface="Arial" pitchFamily="34" charset="0"/>
                <a:cs typeface="Arial" pitchFamily="34" charset="0"/>
              </a:rPr>
              <a:t>THỰC</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25</a:t>
            </a:fld>
            <a:endParaRPr lang="ru-RU" dirty="0"/>
          </a:p>
        </p:txBody>
      </p:sp>
    </p:spTree>
    <p:extLst>
      <p:ext uri="{BB962C8B-B14F-4D97-AF65-F5344CB8AC3E}">
        <p14:creationId xmlns:p14="http://schemas.microsoft.com/office/powerpoint/2010/main" val="40272729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spcBef>
                <a:spcPts val="0"/>
              </a:spcBef>
              <a:spcAft>
                <a:spcPts val="0"/>
              </a:spcAft>
            </a:pPr>
            <a:endParaRPr lang="en-US" sz="2800" dirty="0"/>
          </a:p>
        </p:txBody>
      </p:sp>
      <p:sp>
        <p:nvSpPr>
          <p:cNvPr id="3" name="Title 2"/>
          <p:cNvSpPr>
            <a:spLocks noGrp="1"/>
          </p:cNvSpPr>
          <p:nvPr>
            <p:ph type="title"/>
          </p:nvPr>
        </p:nvSpPr>
        <p:spPr/>
        <p:txBody>
          <a:bodyPr/>
          <a:lstStyle/>
          <a:p>
            <a:pPr lvl="0"/>
            <a:r>
              <a:rPr lang="en-US" b="0" cap="small" dirty="0" err="1">
                <a:latin typeface="Arial" pitchFamily="34" charset="0"/>
                <a:cs typeface="Arial" pitchFamily="34" charset="0"/>
              </a:rPr>
              <a:t>PHƯƠNG</a:t>
            </a:r>
            <a:r>
              <a:rPr lang="en-US" b="0" cap="small" dirty="0">
                <a:latin typeface="Arial" pitchFamily="34" charset="0"/>
                <a:cs typeface="Arial" pitchFamily="34" charset="0"/>
              </a:rPr>
              <a:t> </a:t>
            </a:r>
            <a:r>
              <a:rPr lang="en-US" b="0" cap="small" dirty="0" err="1">
                <a:latin typeface="Arial" pitchFamily="34" charset="0"/>
                <a:cs typeface="Arial" pitchFamily="34" charset="0"/>
              </a:rPr>
              <a:t>THỨC</a:t>
            </a:r>
            <a:r>
              <a:rPr lang="en-US" b="0" cap="small" dirty="0">
                <a:latin typeface="Arial" pitchFamily="34" charset="0"/>
                <a:cs typeface="Arial" pitchFamily="34" charset="0"/>
              </a:rPr>
              <a:t> </a:t>
            </a:r>
            <a:r>
              <a:rPr lang="en-US" b="0" cap="small" dirty="0" err="1">
                <a:latin typeface="Arial" pitchFamily="34" charset="0"/>
                <a:cs typeface="Arial" pitchFamily="34" charset="0"/>
              </a:rPr>
              <a:t>XÁC</a:t>
            </a:r>
            <a:r>
              <a:rPr lang="en-US" b="0" cap="small" dirty="0">
                <a:latin typeface="Arial" pitchFamily="34" charset="0"/>
                <a:cs typeface="Arial" pitchFamily="34" charset="0"/>
              </a:rPr>
              <a:t> </a:t>
            </a:r>
            <a:r>
              <a:rPr lang="en-US" b="0" cap="small" dirty="0" err="1">
                <a:latin typeface="Arial" pitchFamily="34" charset="0"/>
                <a:cs typeface="Arial" pitchFamily="34" charset="0"/>
              </a:rPr>
              <a:t>THỰC</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26</a:t>
            </a:fld>
            <a:endParaRPr lang="ru-RU" dirty="0"/>
          </a:p>
        </p:txBody>
      </p:sp>
      <p:pic>
        <p:nvPicPr>
          <p:cNvPr id="5" name="Picture 4"/>
          <p:cNvPicPr/>
          <p:nvPr/>
        </p:nvPicPr>
        <p:blipFill>
          <a:blip r:embed="rId2">
            <a:extLst>
              <a:ext uri="{28A0092B-C50C-407E-A947-70E740481C1C}">
                <a14:useLocalDpi xmlns:a14="http://schemas.microsoft.com/office/drawing/2010/main" val="0"/>
              </a:ext>
            </a:extLst>
          </a:blip>
          <a:srcRect l="37502" t="33064" r="10414" b="18759"/>
          <a:stretch>
            <a:fillRect/>
          </a:stretch>
        </p:blipFill>
        <p:spPr bwMode="auto">
          <a:xfrm>
            <a:off x="1" y="1371600"/>
            <a:ext cx="9220200" cy="5181600"/>
          </a:xfrm>
          <a:prstGeom prst="rect">
            <a:avLst/>
          </a:prstGeom>
          <a:noFill/>
          <a:ln>
            <a:noFill/>
          </a:ln>
        </p:spPr>
      </p:pic>
    </p:spTree>
    <p:extLst>
      <p:ext uri="{BB962C8B-B14F-4D97-AF65-F5344CB8AC3E}">
        <p14:creationId xmlns:p14="http://schemas.microsoft.com/office/powerpoint/2010/main" val="40272729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lvl="1" indent="-342900" algn="just">
              <a:lnSpc>
                <a:spcPct val="120000"/>
              </a:lnSpc>
              <a:buFont typeface="Arial" pitchFamily="34" charset="0"/>
              <a:buChar char="•"/>
            </a:pPr>
            <a:r>
              <a:rPr lang="en-US" i="1" dirty="0" err="1">
                <a:solidFill>
                  <a:srgbClr val="0000FF"/>
                </a:solidFill>
                <a:latin typeface="Arial" pitchFamily="34" charset="0"/>
                <a:cs typeface="Arial" pitchFamily="34" charset="0"/>
              </a:rPr>
              <a:t>Xác</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thực</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hệ</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thống</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mở</a:t>
            </a:r>
            <a:r>
              <a:rPr lang="en-US" i="1" dirty="0">
                <a:solidFill>
                  <a:srgbClr val="0000FF"/>
                </a:solidFill>
                <a:latin typeface="Arial" pitchFamily="34" charset="0"/>
                <a:cs typeface="Arial" pitchFamily="34" charset="0"/>
              </a:rPr>
              <a:t> (Open Authentication):</a:t>
            </a:r>
          </a:p>
          <a:p>
            <a:pPr marL="742950" lvl="2" indent="-342900" algn="just">
              <a:lnSpc>
                <a:spcPct val="120000"/>
              </a:lnSpc>
            </a:pP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STA</a:t>
            </a:r>
            <a:r>
              <a:rPr lang="en-US" dirty="0">
                <a:latin typeface="Arial" pitchFamily="34" charset="0"/>
                <a:cs typeface="Arial" pitchFamily="34" charset="0"/>
              </a:rPr>
              <a:t>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cần</a:t>
            </a:r>
            <a:r>
              <a:rPr lang="en-US" dirty="0">
                <a:latin typeface="Arial" pitchFamily="34" charset="0"/>
                <a:cs typeface="Arial" pitchFamily="34" charset="0"/>
              </a:rPr>
              <a:t> </a:t>
            </a:r>
            <a:r>
              <a:rPr lang="en-US" dirty="0" err="1">
                <a:latin typeface="Arial" pitchFamily="34" charset="0"/>
                <a:cs typeface="Arial" pitchFamily="34" charset="0"/>
              </a:rPr>
              <a:t>cung</a:t>
            </a:r>
            <a:r>
              <a:rPr lang="en-US" dirty="0">
                <a:latin typeface="Arial" pitchFamily="34" charset="0"/>
                <a:cs typeface="Arial" pitchFamily="34" charset="0"/>
              </a:rPr>
              <a:t> </a:t>
            </a:r>
            <a:r>
              <a:rPr lang="en-US" dirty="0" err="1">
                <a:latin typeface="Arial" pitchFamily="34" charset="0"/>
                <a:cs typeface="Arial" pitchFamily="34" charset="0"/>
              </a:rPr>
              <a:t>cấp</a:t>
            </a:r>
            <a:r>
              <a:rPr lang="en-US" dirty="0">
                <a:latin typeface="Arial" pitchFamily="34" charset="0"/>
                <a:cs typeface="Arial" pitchFamily="34" charset="0"/>
              </a:rPr>
              <a:t> </a:t>
            </a:r>
            <a:r>
              <a:rPr lang="en-US" dirty="0" err="1">
                <a:latin typeface="Arial" pitchFamily="34" charset="0"/>
                <a:cs typeface="Arial" pitchFamily="34" charset="0"/>
              </a:rPr>
              <a:t>chứng</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mình</a:t>
            </a:r>
            <a:r>
              <a:rPr lang="en-US" dirty="0">
                <a:latin typeface="Arial" pitchFamily="34" charset="0"/>
                <a:cs typeface="Arial" pitchFamily="34" charset="0"/>
              </a:rPr>
              <a:t> </a:t>
            </a:r>
            <a:r>
              <a:rPr lang="en-US" dirty="0" err="1">
                <a:latin typeface="Arial" pitchFamily="34" charset="0"/>
                <a:cs typeface="Arial" pitchFamily="34" charset="0"/>
              </a:rPr>
              <a:t>cho</a:t>
            </a:r>
            <a:r>
              <a:rPr lang="en-US" dirty="0">
                <a:latin typeface="Arial" pitchFamily="34" charset="0"/>
                <a:cs typeface="Arial" pitchFamily="34" charset="0"/>
              </a:rPr>
              <a:t> AP </a:t>
            </a:r>
            <a:r>
              <a:rPr lang="en-US" dirty="0" err="1">
                <a:latin typeface="Arial" pitchFamily="34" charset="0"/>
                <a:cs typeface="Arial" pitchFamily="34" charset="0"/>
              </a:rPr>
              <a:t>trong</a:t>
            </a:r>
            <a:r>
              <a:rPr lang="en-US" dirty="0">
                <a:latin typeface="Arial" pitchFamily="34" charset="0"/>
                <a:cs typeface="Arial" pitchFamily="34" charset="0"/>
              </a:rPr>
              <a:t> </a:t>
            </a:r>
            <a:r>
              <a:rPr lang="en-US" dirty="0" err="1">
                <a:latin typeface="Arial" pitchFamily="34" charset="0"/>
                <a:cs typeface="Arial" pitchFamily="34" charset="0"/>
              </a:rPr>
              <a:t>quá</a:t>
            </a:r>
            <a:r>
              <a:rPr lang="en-US" dirty="0">
                <a:latin typeface="Arial" pitchFamily="34" charset="0"/>
                <a:cs typeface="Arial" pitchFamily="34" charset="0"/>
              </a:rPr>
              <a:t> </a:t>
            </a:r>
            <a:r>
              <a:rPr lang="en-US" dirty="0" err="1">
                <a:latin typeface="Arial" pitchFamily="34" charset="0"/>
                <a:cs typeface="Arial" pitchFamily="34" charset="0"/>
              </a:rPr>
              <a:t>trình</a:t>
            </a:r>
            <a:r>
              <a:rPr lang="en-US" dirty="0">
                <a:latin typeface="Arial" pitchFamily="34" charset="0"/>
                <a:cs typeface="Arial" pitchFamily="34" charset="0"/>
              </a:rPr>
              <a:t> </a:t>
            </a:r>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Vì</a:t>
            </a:r>
            <a:r>
              <a:rPr lang="en-US" dirty="0">
                <a:latin typeface="Arial" pitchFamily="34" charset="0"/>
                <a:cs typeface="Arial" pitchFamily="34" charset="0"/>
              </a:rPr>
              <a:t> </a:t>
            </a:r>
            <a:r>
              <a:rPr lang="en-US" dirty="0" err="1">
                <a:latin typeface="Arial" pitchFamily="34" charset="0"/>
                <a:cs typeface="Arial" pitchFamily="34" charset="0"/>
              </a:rPr>
              <a:t>vậy</a:t>
            </a:r>
            <a:r>
              <a:rPr lang="en-US" dirty="0">
                <a:latin typeface="Arial" pitchFamily="34" charset="0"/>
                <a:cs typeface="Arial" pitchFamily="34" charset="0"/>
              </a:rPr>
              <a:t> </a:t>
            </a:r>
            <a:r>
              <a:rPr lang="en-US" dirty="0" err="1">
                <a:latin typeface="Arial" pitchFamily="34" charset="0"/>
                <a:cs typeface="Arial" pitchFamily="34" charset="0"/>
              </a:rPr>
              <a:t>bất</a:t>
            </a:r>
            <a:r>
              <a:rPr lang="en-US" dirty="0">
                <a:latin typeface="Arial" pitchFamily="34" charset="0"/>
                <a:cs typeface="Arial" pitchFamily="34" charset="0"/>
              </a:rPr>
              <a:t> </a:t>
            </a:r>
            <a:r>
              <a:rPr lang="en-US" dirty="0" err="1">
                <a:latin typeface="Arial" pitchFamily="34" charset="0"/>
                <a:cs typeface="Arial" pitchFamily="34" charset="0"/>
              </a:rPr>
              <a:t>kỳ</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STA</a:t>
            </a:r>
            <a:r>
              <a:rPr lang="en-US" dirty="0">
                <a:latin typeface="Arial" pitchFamily="34" charset="0"/>
                <a:cs typeface="Arial" pitchFamily="34" charset="0"/>
              </a:rPr>
              <a:t> </a:t>
            </a:r>
            <a:r>
              <a:rPr lang="en-US" dirty="0" err="1">
                <a:latin typeface="Arial" pitchFamily="34" charset="0"/>
                <a:cs typeface="Arial" pitchFamily="34" charset="0"/>
              </a:rPr>
              <a:t>nào</a:t>
            </a:r>
            <a:r>
              <a:rPr lang="en-US" dirty="0">
                <a:latin typeface="Arial" pitchFamily="34" charset="0"/>
                <a:cs typeface="Arial" pitchFamily="34" charset="0"/>
              </a:rPr>
              <a:t> </a:t>
            </a:r>
            <a:r>
              <a:rPr lang="en-US" dirty="0" err="1">
                <a:latin typeface="Arial" pitchFamily="34" charset="0"/>
                <a:cs typeface="Arial" pitchFamily="34" charset="0"/>
              </a:rPr>
              <a:t>cũng</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thể</a:t>
            </a:r>
            <a:r>
              <a:rPr lang="en-US" dirty="0">
                <a:latin typeface="Arial" pitchFamily="34" charset="0"/>
                <a:cs typeface="Arial" pitchFamily="34" charset="0"/>
              </a:rPr>
              <a:t> </a:t>
            </a:r>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chính</a:t>
            </a:r>
            <a:r>
              <a:rPr lang="en-US" dirty="0">
                <a:latin typeface="Arial" pitchFamily="34" charset="0"/>
                <a:cs typeface="Arial" pitchFamily="34" charset="0"/>
              </a:rPr>
              <a:t> </a:t>
            </a:r>
            <a:r>
              <a:rPr lang="en-US" dirty="0" err="1">
                <a:latin typeface="Arial" pitchFamily="34" charset="0"/>
                <a:cs typeface="Arial" pitchFamily="34" charset="0"/>
              </a:rPr>
              <a:t>nó</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AP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sau</a:t>
            </a:r>
            <a:r>
              <a:rPr lang="en-US" dirty="0">
                <a:latin typeface="Arial" pitchFamily="34" charset="0"/>
                <a:cs typeface="Arial" pitchFamily="34" charset="0"/>
              </a:rPr>
              <a:t> </a:t>
            </a:r>
            <a:r>
              <a:rPr lang="en-US" dirty="0" err="1">
                <a:latin typeface="Arial" pitchFamily="34" charset="0"/>
                <a:cs typeface="Arial" pitchFamily="34" charset="0"/>
              </a:rPr>
              <a:t>đó</a:t>
            </a:r>
            <a:r>
              <a:rPr lang="en-US" dirty="0">
                <a:latin typeface="Arial" pitchFamily="34" charset="0"/>
                <a:cs typeface="Arial" pitchFamily="34" charset="0"/>
              </a:rPr>
              <a:t> </a:t>
            </a:r>
            <a:r>
              <a:rPr lang="en-US" dirty="0" err="1">
                <a:latin typeface="Arial" pitchFamily="34" charset="0"/>
                <a:cs typeface="Arial" pitchFamily="34" charset="0"/>
              </a:rPr>
              <a:t>sẽ</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hiện</a:t>
            </a:r>
            <a:r>
              <a:rPr lang="en-US" dirty="0">
                <a:latin typeface="Arial" pitchFamily="34" charset="0"/>
                <a:cs typeface="Arial" pitchFamily="34" charset="0"/>
              </a:rPr>
              <a:t> </a:t>
            </a:r>
            <a:r>
              <a:rPr lang="en-US" dirty="0" err="1">
                <a:latin typeface="Arial" pitchFamily="34" charset="0"/>
                <a:cs typeface="Arial" pitchFamily="34" charset="0"/>
              </a:rPr>
              <a:t>phiên</a:t>
            </a:r>
            <a:r>
              <a:rPr lang="en-US" dirty="0">
                <a:latin typeface="Arial" pitchFamily="34" charset="0"/>
                <a:cs typeface="Arial" pitchFamily="34" charset="0"/>
              </a:rPr>
              <a:t> </a:t>
            </a:r>
            <a:r>
              <a:rPr lang="en-US" dirty="0" err="1">
                <a:latin typeface="Arial" pitchFamily="34" charset="0"/>
                <a:cs typeface="Arial" pitchFamily="34" charset="0"/>
              </a:rPr>
              <a:t>gắn</a:t>
            </a:r>
            <a:r>
              <a:rPr lang="en-US" dirty="0">
                <a:latin typeface="Arial" pitchFamily="34" charset="0"/>
                <a:cs typeface="Arial" pitchFamily="34" charset="0"/>
              </a:rPr>
              <a:t> </a:t>
            </a:r>
            <a:r>
              <a:rPr lang="en-US" dirty="0" err="1">
                <a:latin typeface="Arial" pitchFamily="34" charset="0"/>
                <a:cs typeface="Arial" pitchFamily="34" charset="0"/>
              </a:rPr>
              <a:t>kết</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AP. </a:t>
            </a:r>
            <a:r>
              <a:rPr lang="en-US" i="1" dirty="0">
                <a:latin typeface="Arial" pitchFamily="34" charset="0"/>
                <a:cs typeface="Arial" pitchFamily="34" charset="0"/>
              </a:rPr>
              <a:t>	</a:t>
            </a:r>
          </a:p>
          <a:p>
            <a:pPr marL="742950" lvl="2" indent="-342900" algn="just">
              <a:lnSpc>
                <a:spcPct val="120000"/>
              </a:lnSpc>
            </a:pPr>
            <a:r>
              <a:rPr lang="de-DE" dirty="0">
                <a:latin typeface="Arial" pitchFamily="34" charset="0"/>
                <a:cs typeface="Arial" pitchFamily="34" charset="0"/>
              </a:rPr>
              <a:t>Xác thực bất cứ ai yêu cầu xác thực         </a:t>
            </a:r>
          </a:p>
          <a:p>
            <a:pPr marL="742950" lvl="2" indent="-342900" algn="just">
              <a:lnSpc>
                <a:spcPct val="120000"/>
              </a:lnSpc>
            </a:pPr>
            <a:r>
              <a:rPr lang="en-US" dirty="0" err="1">
                <a:latin typeface="Arial" pitchFamily="34" charset="0"/>
                <a:cs typeface="Arial" pitchFamily="34" charset="0"/>
              </a:rPr>
              <a:t>Thường</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dùng</a:t>
            </a:r>
            <a:r>
              <a:rPr lang="en-US" dirty="0">
                <a:latin typeface="Arial" pitchFamily="34" charset="0"/>
                <a:cs typeface="Arial" pitchFamily="34" charset="0"/>
              </a:rPr>
              <a:t> ở </a:t>
            </a:r>
            <a:r>
              <a:rPr lang="en-US" dirty="0" err="1">
                <a:latin typeface="Arial" pitchFamily="34" charset="0"/>
                <a:cs typeface="Arial" pitchFamily="34" charset="0"/>
              </a:rPr>
              <a:t>những</a:t>
            </a:r>
            <a:r>
              <a:rPr lang="en-US" dirty="0">
                <a:latin typeface="Arial" pitchFamily="34" charset="0"/>
                <a:cs typeface="Arial" pitchFamily="34" charset="0"/>
              </a:rPr>
              <a:t> </a:t>
            </a:r>
            <a:r>
              <a:rPr lang="en-US" dirty="0" err="1">
                <a:latin typeface="Arial" pitchFamily="34" charset="0"/>
                <a:cs typeface="Arial" pitchFamily="34" charset="0"/>
              </a:rPr>
              <a:t>nơi</a:t>
            </a:r>
            <a:r>
              <a:rPr lang="en-US" dirty="0">
                <a:latin typeface="Arial" pitchFamily="34" charset="0"/>
                <a:cs typeface="Arial" pitchFamily="34" charset="0"/>
              </a:rPr>
              <a:t> </a:t>
            </a:r>
            <a:r>
              <a:rPr lang="en-US" dirty="0" err="1">
                <a:latin typeface="Arial" pitchFamily="34" charset="0"/>
                <a:cs typeface="Arial" pitchFamily="34" charset="0"/>
              </a:rPr>
              <a:t>truy</a:t>
            </a:r>
            <a:r>
              <a:rPr lang="en-US" dirty="0">
                <a:latin typeface="Arial" pitchFamily="34" charset="0"/>
                <a:cs typeface="Arial" pitchFamily="34" charset="0"/>
              </a:rPr>
              <a:t> </a:t>
            </a:r>
            <a:r>
              <a:rPr lang="en-US" dirty="0" err="1">
                <a:latin typeface="Arial" pitchFamily="34" charset="0"/>
                <a:cs typeface="Arial" pitchFamily="34" charset="0"/>
              </a:rPr>
              <a:t>cập</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cộng</a:t>
            </a:r>
            <a:r>
              <a:rPr lang="en-US" dirty="0">
                <a:latin typeface="Arial" pitchFamily="34" charset="0"/>
                <a:cs typeface="Arial" pitchFamily="34" charset="0"/>
              </a:rPr>
              <a:t> </a:t>
            </a:r>
            <a:r>
              <a:rPr lang="en-US" dirty="0" err="1">
                <a:latin typeface="Arial" pitchFamily="34" charset="0"/>
                <a:cs typeface="Arial" pitchFamily="34" charset="0"/>
              </a:rPr>
              <a:t>như</a:t>
            </a:r>
            <a:r>
              <a:rPr lang="en-US" dirty="0">
                <a:latin typeface="Arial" pitchFamily="34" charset="0"/>
                <a:cs typeface="Arial" pitchFamily="34" charset="0"/>
              </a:rPr>
              <a:t> Internet café, </a:t>
            </a:r>
            <a:r>
              <a:rPr lang="en-US" dirty="0" err="1">
                <a:latin typeface="Arial" pitchFamily="34" charset="0"/>
                <a:cs typeface="Arial" pitchFamily="34" charset="0"/>
              </a:rPr>
              <a:t>nhà</a:t>
            </a:r>
            <a:r>
              <a:rPr lang="en-US" dirty="0">
                <a:latin typeface="Arial" pitchFamily="34" charset="0"/>
                <a:cs typeface="Arial" pitchFamily="34" charset="0"/>
              </a:rPr>
              <a:t> </a:t>
            </a:r>
            <a:r>
              <a:rPr lang="en-US" dirty="0" err="1">
                <a:latin typeface="Arial" pitchFamily="34" charset="0"/>
                <a:cs typeface="Arial" pitchFamily="34" charset="0"/>
              </a:rPr>
              <a:t>ga</a:t>
            </a:r>
            <a:r>
              <a:rPr lang="en-US" dirty="0">
                <a:latin typeface="Arial" pitchFamily="34" charset="0"/>
                <a:cs typeface="Arial" pitchFamily="34" charset="0"/>
              </a:rPr>
              <a:t>, </a:t>
            </a:r>
            <a:r>
              <a:rPr lang="en-US" dirty="0" err="1">
                <a:latin typeface="Arial" pitchFamily="34" charset="0"/>
                <a:cs typeface="Arial" pitchFamily="34" charset="0"/>
              </a:rPr>
              <a:t>sân</a:t>
            </a:r>
            <a:r>
              <a:rPr lang="en-US" dirty="0">
                <a:latin typeface="Arial" pitchFamily="34" charset="0"/>
                <a:cs typeface="Arial" pitchFamily="34" charset="0"/>
              </a:rPr>
              <a:t> bay.</a:t>
            </a:r>
          </a:p>
          <a:p>
            <a:pPr marL="742950" lvl="2" indent="-342900" algn="just">
              <a:lnSpc>
                <a:spcPct val="120000"/>
              </a:lnSpc>
            </a:pP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cài</a:t>
            </a:r>
            <a:r>
              <a:rPr lang="en-US" dirty="0">
                <a:latin typeface="Arial" pitchFamily="34" charset="0"/>
                <a:cs typeface="Arial" pitchFamily="34" charset="0"/>
              </a:rPr>
              <a:t> </a:t>
            </a:r>
            <a:r>
              <a:rPr lang="en-US" dirty="0" err="1">
                <a:latin typeface="Arial" pitchFamily="34" charset="0"/>
                <a:cs typeface="Arial" pitchFamily="34" charset="0"/>
              </a:rPr>
              <a:t>đặt</a:t>
            </a:r>
            <a:r>
              <a:rPr lang="en-US" dirty="0">
                <a:latin typeface="Arial" pitchFamily="34" charset="0"/>
                <a:cs typeface="Arial" pitchFamily="34" charset="0"/>
              </a:rPr>
              <a:t> </a:t>
            </a:r>
            <a:r>
              <a:rPr lang="en-US" dirty="0" err="1">
                <a:latin typeface="Arial" pitchFamily="34" charset="0"/>
                <a:cs typeface="Arial" pitchFamily="34" charset="0"/>
              </a:rPr>
              <a:t>mặc</a:t>
            </a:r>
            <a:r>
              <a:rPr lang="en-US" dirty="0">
                <a:latin typeface="Arial" pitchFamily="34" charset="0"/>
                <a:cs typeface="Arial" pitchFamily="34" charset="0"/>
              </a:rPr>
              <a:t> </a:t>
            </a:r>
            <a:r>
              <a:rPr lang="en-US" dirty="0" err="1">
                <a:latin typeface="Arial" pitchFamily="34" charset="0"/>
                <a:cs typeface="Arial" pitchFamily="34" charset="0"/>
              </a:rPr>
              <a:t>định</a:t>
            </a:r>
            <a:r>
              <a:rPr lang="en-US" dirty="0">
                <a:latin typeface="Arial" pitchFamily="34" charset="0"/>
                <a:cs typeface="Arial" pitchFamily="34" charset="0"/>
              </a:rPr>
              <a:t> </a:t>
            </a:r>
            <a:r>
              <a:rPr lang="en-US" dirty="0" err="1">
                <a:latin typeface="Arial" pitchFamily="34" charset="0"/>
                <a:cs typeface="Arial" pitchFamily="34" charset="0"/>
              </a:rPr>
              <a:t>trong</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thiết</a:t>
            </a:r>
            <a:r>
              <a:rPr lang="en-US" dirty="0">
                <a:latin typeface="Arial" pitchFamily="34" charset="0"/>
                <a:cs typeface="Arial" pitchFamily="34" charset="0"/>
              </a:rPr>
              <a:t> </a:t>
            </a:r>
            <a:r>
              <a:rPr lang="en-US" dirty="0" err="1">
                <a:latin typeface="Arial" pitchFamily="34" charset="0"/>
                <a:cs typeface="Arial" pitchFamily="34" charset="0"/>
              </a:rPr>
              <a:t>bị</a:t>
            </a:r>
            <a:r>
              <a:rPr lang="en-US" dirty="0">
                <a:latin typeface="Arial" pitchFamily="34" charset="0"/>
                <a:cs typeface="Arial" pitchFamily="34" charset="0"/>
              </a:rPr>
              <a:t> </a:t>
            </a:r>
            <a:r>
              <a:rPr lang="en-US" dirty="0" err="1">
                <a:latin typeface="Arial" pitchFamily="34" charset="0"/>
                <a:cs typeface="Arial" pitchFamily="34" charset="0"/>
              </a:rPr>
              <a:t>WLAN</a:t>
            </a:r>
            <a:r>
              <a:rPr lang="en-US" dirty="0">
                <a:latin typeface="Arial" pitchFamily="34" charset="0"/>
                <a:cs typeface="Arial" pitchFamily="34" charset="0"/>
              </a:rPr>
              <a:t>.</a:t>
            </a:r>
            <a:endParaRPr lang="en-US" i="1"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cap="small" dirty="0" err="1">
                <a:latin typeface="Arial" pitchFamily="34" charset="0"/>
                <a:cs typeface="Arial" pitchFamily="34" charset="0"/>
              </a:rPr>
              <a:t>PHƯƠNG</a:t>
            </a:r>
            <a:r>
              <a:rPr lang="en-US" b="0" cap="small" dirty="0">
                <a:latin typeface="Arial" pitchFamily="34" charset="0"/>
                <a:cs typeface="Arial" pitchFamily="34" charset="0"/>
              </a:rPr>
              <a:t> </a:t>
            </a:r>
            <a:r>
              <a:rPr lang="en-US" b="0" cap="small" dirty="0" err="1">
                <a:latin typeface="Arial" pitchFamily="34" charset="0"/>
                <a:cs typeface="Arial" pitchFamily="34" charset="0"/>
              </a:rPr>
              <a:t>THỨC</a:t>
            </a:r>
            <a:r>
              <a:rPr lang="en-US" b="0" cap="small" dirty="0">
                <a:latin typeface="Arial" pitchFamily="34" charset="0"/>
                <a:cs typeface="Arial" pitchFamily="34" charset="0"/>
              </a:rPr>
              <a:t> </a:t>
            </a:r>
            <a:r>
              <a:rPr lang="en-US" b="0" cap="small" dirty="0" err="1">
                <a:latin typeface="Arial" pitchFamily="34" charset="0"/>
                <a:cs typeface="Arial" pitchFamily="34" charset="0"/>
              </a:rPr>
              <a:t>XÁC</a:t>
            </a:r>
            <a:r>
              <a:rPr lang="en-US" b="0" cap="small" dirty="0">
                <a:latin typeface="Arial" pitchFamily="34" charset="0"/>
                <a:cs typeface="Arial" pitchFamily="34" charset="0"/>
              </a:rPr>
              <a:t> </a:t>
            </a:r>
            <a:r>
              <a:rPr lang="en-US" b="0" cap="small" dirty="0" err="1">
                <a:latin typeface="Arial" pitchFamily="34" charset="0"/>
                <a:cs typeface="Arial" pitchFamily="34" charset="0"/>
              </a:rPr>
              <a:t>THỰC</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27</a:t>
            </a:fld>
            <a:endParaRPr lang="ru-RU" dirty="0"/>
          </a:p>
        </p:txBody>
      </p:sp>
    </p:spTree>
    <p:extLst>
      <p:ext uri="{BB962C8B-B14F-4D97-AF65-F5344CB8AC3E}">
        <p14:creationId xmlns:p14="http://schemas.microsoft.com/office/powerpoint/2010/main" val="40272729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marL="342900" lvl="1" indent="-342900" algn="just">
              <a:buFont typeface="Arial" pitchFamily="34" charset="0"/>
              <a:buChar char="•"/>
            </a:pPr>
            <a:r>
              <a:rPr lang="en-US" sz="2800" i="1" dirty="0" err="1">
                <a:solidFill>
                  <a:srgbClr val="0000FF"/>
                </a:solidFill>
                <a:latin typeface="Arial" pitchFamily="34" charset="0"/>
                <a:cs typeface="Arial" pitchFamily="34" charset="0"/>
              </a:rPr>
              <a:t>Xác</a:t>
            </a:r>
            <a:r>
              <a:rPr lang="en-US" sz="2800" i="1" dirty="0">
                <a:solidFill>
                  <a:srgbClr val="0000FF"/>
                </a:solidFill>
                <a:latin typeface="Arial" pitchFamily="34" charset="0"/>
                <a:cs typeface="Arial" pitchFamily="34" charset="0"/>
              </a:rPr>
              <a:t> </a:t>
            </a:r>
            <a:r>
              <a:rPr lang="en-US" sz="2800" i="1" dirty="0" err="1">
                <a:solidFill>
                  <a:srgbClr val="0000FF"/>
                </a:solidFill>
                <a:latin typeface="Arial" pitchFamily="34" charset="0"/>
                <a:cs typeface="Arial" pitchFamily="34" charset="0"/>
              </a:rPr>
              <a:t>thực</a:t>
            </a:r>
            <a:r>
              <a:rPr lang="en-US" sz="2800" i="1" dirty="0">
                <a:solidFill>
                  <a:srgbClr val="0000FF"/>
                </a:solidFill>
                <a:latin typeface="Arial" pitchFamily="34" charset="0"/>
                <a:cs typeface="Arial" pitchFamily="34" charset="0"/>
              </a:rPr>
              <a:t> </a:t>
            </a:r>
            <a:r>
              <a:rPr lang="en-US" sz="2800" i="1" dirty="0" err="1">
                <a:solidFill>
                  <a:srgbClr val="0000FF"/>
                </a:solidFill>
                <a:latin typeface="Arial" pitchFamily="34" charset="0"/>
                <a:cs typeface="Arial" pitchFamily="34" charset="0"/>
              </a:rPr>
              <a:t>hệ</a:t>
            </a:r>
            <a:r>
              <a:rPr lang="en-US" sz="2800" i="1" dirty="0">
                <a:solidFill>
                  <a:srgbClr val="0000FF"/>
                </a:solidFill>
                <a:latin typeface="Arial" pitchFamily="34" charset="0"/>
                <a:cs typeface="Arial" pitchFamily="34" charset="0"/>
              </a:rPr>
              <a:t> </a:t>
            </a:r>
            <a:r>
              <a:rPr lang="en-US" sz="2800" i="1" dirty="0" err="1">
                <a:solidFill>
                  <a:srgbClr val="0000FF"/>
                </a:solidFill>
                <a:latin typeface="Arial" pitchFamily="34" charset="0"/>
                <a:cs typeface="Arial" pitchFamily="34" charset="0"/>
              </a:rPr>
              <a:t>thống</a:t>
            </a:r>
            <a:r>
              <a:rPr lang="en-US" sz="2800" i="1" dirty="0">
                <a:solidFill>
                  <a:srgbClr val="0000FF"/>
                </a:solidFill>
                <a:latin typeface="Arial" pitchFamily="34" charset="0"/>
                <a:cs typeface="Arial" pitchFamily="34" charset="0"/>
              </a:rPr>
              <a:t> </a:t>
            </a:r>
            <a:r>
              <a:rPr lang="en-US" sz="2800" i="1" dirty="0" err="1">
                <a:solidFill>
                  <a:srgbClr val="0000FF"/>
                </a:solidFill>
                <a:latin typeface="Arial" pitchFamily="34" charset="0"/>
                <a:cs typeface="Arial" pitchFamily="34" charset="0"/>
              </a:rPr>
              <a:t>mở</a:t>
            </a:r>
            <a:r>
              <a:rPr lang="en-US" sz="2800" i="1" dirty="0">
                <a:solidFill>
                  <a:srgbClr val="0000FF"/>
                </a:solidFill>
                <a:latin typeface="Arial" pitchFamily="34" charset="0"/>
                <a:cs typeface="Arial" pitchFamily="34" charset="0"/>
              </a:rPr>
              <a:t> (Open Authentication):</a:t>
            </a:r>
          </a:p>
          <a:p>
            <a:pPr marL="342900" lvl="1" indent="-342900" algn="just">
              <a:buFont typeface="Arial" pitchFamily="34" charset="0"/>
              <a:buChar char="•"/>
            </a:pPr>
            <a:endParaRPr lang="en-US" sz="2800" i="1" dirty="0">
              <a:solidFill>
                <a:srgbClr val="0000FF"/>
              </a:solidFill>
              <a:latin typeface="Arial" pitchFamily="34" charset="0"/>
              <a:cs typeface="Arial" pitchFamily="34" charset="0"/>
            </a:endParaRPr>
          </a:p>
          <a:p>
            <a:pPr lvl="0"/>
            <a:endParaRPr lang="en-US" sz="2800" dirty="0">
              <a:latin typeface="Arial" pitchFamily="34" charset="0"/>
              <a:cs typeface="Arial" pitchFamily="34" charset="0"/>
            </a:endParaRPr>
          </a:p>
          <a:p>
            <a:pPr lvl="0"/>
            <a:endParaRPr lang="en-US" sz="2800" dirty="0">
              <a:latin typeface="Arial" pitchFamily="34" charset="0"/>
              <a:cs typeface="Arial" pitchFamily="34" charset="0"/>
            </a:endParaRPr>
          </a:p>
          <a:p>
            <a:pPr lvl="0"/>
            <a:endParaRPr lang="en-US" sz="2800" dirty="0">
              <a:latin typeface="Arial" pitchFamily="34" charset="0"/>
              <a:cs typeface="Arial" pitchFamily="34" charset="0"/>
            </a:endParaRPr>
          </a:p>
          <a:p>
            <a:pPr lvl="0"/>
            <a:endParaRPr lang="en-US" sz="2800" dirty="0">
              <a:latin typeface="Arial" pitchFamily="34" charset="0"/>
              <a:cs typeface="Arial" pitchFamily="34" charset="0"/>
            </a:endParaRPr>
          </a:p>
          <a:p>
            <a:pPr lvl="0"/>
            <a:endParaRPr lang="en-US" sz="2800" dirty="0">
              <a:latin typeface="Arial" pitchFamily="34" charset="0"/>
              <a:cs typeface="Arial" pitchFamily="34" charset="0"/>
            </a:endParaRPr>
          </a:p>
          <a:p>
            <a:pPr lvl="1"/>
            <a:r>
              <a:rPr lang="en-US" sz="2800" dirty="0">
                <a:latin typeface="Arial" pitchFamily="34" charset="0"/>
                <a:cs typeface="Arial" pitchFamily="34" charset="0"/>
              </a:rPr>
              <a:t>Client </a:t>
            </a:r>
            <a:r>
              <a:rPr lang="en-US" sz="2800" dirty="0" err="1">
                <a:latin typeface="Arial" pitchFamily="34" charset="0"/>
                <a:cs typeface="Arial" pitchFamily="34" charset="0"/>
              </a:rPr>
              <a:t>sẽ</a:t>
            </a:r>
            <a:r>
              <a:rPr lang="en-US" sz="2800" dirty="0">
                <a:latin typeface="Arial" pitchFamily="34" charset="0"/>
                <a:cs typeface="Arial" pitchFamily="34" charset="0"/>
              </a:rPr>
              <a:t> </a:t>
            </a:r>
            <a:r>
              <a:rPr lang="en-US" sz="2800" dirty="0" err="1">
                <a:latin typeface="Arial" pitchFamily="34" charset="0"/>
                <a:cs typeface="Arial" pitchFamily="34" charset="0"/>
              </a:rPr>
              <a:t>gửi</a:t>
            </a:r>
            <a:r>
              <a:rPr lang="en-US" sz="2800" dirty="0">
                <a:latin typeface="Arial" pitchFamily="34" charset="0"/>
                <a:cs typeface="Arial" pitchFamily="34" charset="0"/>
              </a:rPr>
              <a:t> </a:t>
            </a:r>
            <a:r>
              <a:rPr lang="en-US" sz="2800" dirty="0" err="1">
                <a:latin typeface="Arial" pitchFamily="34" charset="0"/>
                <a:cs typeface="Arial" pitchFamily="34" charset="0"/>
              </a:rPr>
              <a:t>yêu</a:t>
            </a:r>
            <a:r>
              <a:rPr lang="en-US" sz="2800" dirty="0">
                <a:latin typeface="Arial" pitchFamily="34" charset="0"/>
                <a:cs typeface="Arial" pitchFamily="34" charset="0"/>
              </a:rPr>
              <a:t> </a:t>
            </a:r>
            <a:r>
              <a:rPr lang="en-US" sz="2800" dirty="0" err="1">
                <a:latin typeface="Arial" pitchFamily="34" charset="0"/>
                <a:cs typeface="Arial" pitchFamily="34" charset="0"/>
              </a:rPr>
              <a:t>cầu</a:t>
            </a:r>
            <a:r>
              <a:rPr lang="en-US" sz="2800" dirty="0">
                <a:latin typeface="Arial" pitchFamily="34" charset="0"/>
                <a:cs typeface="Arial" pitchFamily="34" charset="0"/>
              </a:rPr>
              <a:t> </a:t>
            </a:r>
            <a:r>
              <a:rPr lang="en-US" sz="2800" dirty="0" err="1">
                <a:latin typeface="Arial" pitchFamily="34" charset="0"/>
                <a:cs typeface="Arial" pitchFamily="34" charset="0"/>
              </a:rPr>
              <a:t>xác</a:t>
            </a:r>
            <a:r>
              <a:rPr lang="en-US" sz="2800" dirty="0">
                <a:latin typeface="Arial" pitchFamily="34" charset="0"/>
                <a:cs typeface="Arial" pitchFamily="34" charset="0"/>
              </a:rPr>
              <a:t> </a:t>
            </a:r>
            <a:r>
              <a:rPr lang="en-US" sz="2800" dirty="0" err="1">
                <a:latin typeface="Arial" pitchFamily="34" charset="0"/>
                <a:cs typeface="Arial" pitchFamily="34" charset="0"/>
              </a:rPr>
              <a:t>thực</a:t>
            </a:r>
            <a:r>
              <a:rPr lang="en-US" sz="2800" dirty="0">
                <a:latin typeface="Arial" pitchFamily="34" charset="0"/>
                <a:cs typeface="Arial" pitchFamily="34" charset="0"/>
              </a:rPr>
              <a:t> </a:t>
            </a:r>
            <a:r>
              <a:rPr lang="en-US" sz="2800" dirty="0" err="1">
                <a:latin typeface="Arial" pitchFamily="34" charset="0"/>
                <a:cs typeface="Arial" pitchFamily="34" charset="0"/>
              </a:rPr>
              <a:t>đến</a:t>
            </a:r>
            <a:r>
              <a:rPr lang="en-US" sz="2800" dirty="0">
                <a:latin typeface="Arial" pitchFamily="34" charset="0"/>
                <a:cs typeface="Arial" pitchFamily="34" charset="0"/>
              </a:rPr>
              <a:t> AP</a:t>
            </a:r>
          </a:p>
          <a:p>
            <a:pPr lvl="1"/>
            <a:r>
              <a:rPr lang="en-US" sz="2800" dirty="0">
                <a:latin typeface="Arial" pitchFamily="34" charset="0"/>
                <a:cs typeface="Arial" pitchFamily="34" charset="0"/>
              </a:rPr>
              <a:t>AP </a:t>
            </a:r>
            <a:r>
              <a:rPr lang="en-US" sz="2800" dirty="0" err="1">
                <a:latin typeface="Arial" pitchFamily="34" charset="0"/>
                <a:cs typeface="Arial" pitchFamily="34" charset="0"/>
              </a:rPr>
              <a:t>đáp</a:t>
            </a:r>
            <a:r>
              <a:rPr lang="en-US" sz="2800" dirty="0">
                <a:latin typeface="Arial" pitchFamily="34" charset="0"/>
                <a:cs typeface="Arial" pitchFamily="34" charset="0"/>
              </a:rPr>
              <a:t> </a:t>
            </a:r>
            <a:r>
              <a:rPr lang="en-US" sz="2800" dirty="0" err="1">
                <a:latin typeface="Arial" pitchFamily="34" charset="0"/>
                <a:cs typeface="Arial" pitchFamily="34" charset="0"/>
              </a:rPr>
              <a:t>trả</a:t>
            </a:r>
            <a:r>
              <a:rPr lang="en-US" sz="2800" dirty="0">
                <a:latin typeface="Arial" pitchFamily="34" charset="0"/>
                <a:cs typeface="Arial" pitchFamily="34" charset="0"/>
              </a:rPr>
              <a:t> </a:t>
            </a:r>
            <a:r>
              <a:rPr lang="en-US" sz="2800" dirty="0" err="1">
                <a:latin typeface="Arial" pitchFamily="34" charset="0"/>
                <a:cs typeface="Arial" pitchFamily="34" charset="0"/>
              </a:rPr>
              <a:t>bằng</a:t>
            </a:r>
            <a:r>
              <a:rPr lang="en-US" sz="2800" dirty="0">
                <a:latin typeface="Arial" pitchFamily="34" charset="0"/>
                <a:cs typeface="Arial" pitchFamily="34" charset="0"/>
              </a:rPr>
              <a:t> </a:t>
            </a:r>
            <a:r>
              <a:rPr lang="en-US" sz="2800" dirty="0" err="1">
                <a:latin typeface="Arial" pitchFamily="34" charset="0"/>
                <a:cs typeface="Arial" pitchFamily="34" charset="0"/>
              </a:rPr>
              <a:t>thông</a:t>
            </a:r>
            <a:r>
              <a:rPr lang="en-US" sz="2800" dirty="0">
                <a:latin typeface="Arial" pitchFamily="34" charset="0"/>
                <a:cs typeface="Arial" pitchFamily="34" charset="0"/>
              </a:rPr>
              <a:t> </a:t>
            </a:r>
            <a:r>
              <a:rPr lang="en-US" sz="2800" dirty="0" err="1">
                <a:latin typeface="Arial" pitchFamily="34" charset="0"/>
                <a:cs typeface="Arial" pitchFamily="34" charset="0"/>
              </a:rPr>
              <a:t>điệp</a:t>
            </a:r>
            <a:r>
              <a:rPr lang="en-US" sz="2800" dirty="0">
                <a:latin typeface="Arial" pitchFamily="34" charset="0"/>
                <a:cs typeface="Arial" pitchFamily="34" charset="0"/>
              </a:rPr>
              <a:t> </a:t>
            </a:r>
            <a:r>
              <a:rPr lang="en-US" sz="2800" dirty="0" err="1">
                <a:latin typeface="Arial" pitchFamily="34" charset="0"/>
                <a:cs typeface="Arial" pitchFamily="34" charset="0"/>
              </a:rPr>
              <a:t>đã</a:t>
            </a:r>
            <a:r>
              <a:rPr lang="en-US" sz="2800" dirty="0">
                <a:latin typeface="Arial" pitchFamily="34" charset="0"/>
                <a:cs typeface="Arial" pitchFamily="34" charset="0"/>
              </a:rPr>
              <a:t> </a:t>
            </a:r>
            <a:r>
              <a:rPr lang="en-US" sz="2800" dirty="0" err="1">
                <a:latin typeface="Arial" pitchFamily="34" charset="0"/>
                <a:cs typeface="Arial" pitchFamily="34" charset="0"/>
              </a:rPr>
              <a:t>xác</a:t>
            </a:r>
            <a:r>
              <a:rPr lang="en-US" sz="2800" dirty="0">
                <a:latin typeface="Arial" pitchFamily="34" charset="0"/>
                <a:cs typeface="Arial" pitchFamily="34" charset="0"/>
              </a:rPr>
              <a:t> </a:t>
            </a:r>
            <a:r>
              <a:rPr lang="en-US" sz="2800" dirty="0" err="1">
                <a:latin typeface="Arial" pitchFamily="34" charset="0"/>
                <a:cs typeface="Arial" pitchFamily="34" charset="0"/>
              </a:rPr>
              <a:t>thực</a:t>
            </a:r>
            <a:endParaRPr lang="en-US" sz="2800" dirty="0">
              <a:latin typeface="Arial" pitchFamily="34" charset="0"/>
              <a:cs typeface="Arial" pitchFamily="34" charset="0"/>
            </a:endParaRPr>
          </a:p>
          <a:p>
            <a:pPr lvl="1"/>
            <a:r>
              <a:rPr lang="en-US" sz="2800" dirty="0" err="1">
                <a:latin typeface="Arial" pitchFamily="34" charset="0"/>
                <a:cs typeface="Arial" pitchFamily="34" charset="0"/>
              </a:rPr>
              <a:t>Sau</a:t>
            </a:r>
            <a:r>
              <a:rPr lang="en-US" sz="2800" dirty="0">
                <a:latin typeface="Arial" pitchFamily="34" charset="0"/>
                <a:cs typeface="Arial" pitchFamily="34" charset="0"/>
              </a:rPr>
              <a:t> </a:t>
            </a:r>
            <a:r>
              <a:rPr lang="en-US" sz="2800" dirty="0" err="1">
                <a:latin typeface="Arial" pitchFamily="34" charset="0"/>
                <a:cs typeface="Arial" pitchFamily="34" charset="0"/>
              </a:rPr>
              <a:t>khi</a:t>
            </a:r>
            <a:r>
              <a:rPr lang="en-US" sz="2800" dirty="0">
                <a:latin typeface="Arial" pitchFamily="34" charset="0"/>
                <a:cs typeface="Arial" pitchFamily="34" charset="0"/>
              </a:rPr>
              <a:t> Client </a:t>
            </a:r>
            <a:r>
              <a:rPr lang="en-US" sz="2800" dirty="0" err="1">
                <a:latin typeface="Arial" pitchFamily="34" charset="0"/>
                <a:cs typeface="Arial" pitchFamily="34" charset="0"/>
              </a:rPr>
              <a:t>đã</a:t>
            </a:r>
            <a:r>
              <a:rPr lang="en-US" sz="2800" dirty="0">
                <a:latin typeface="Arial" pitchFamily="34" charset="0"/>
                <a:cs typeface="Arial" pitchFamily="34" charset="0"/>
              </a:rPr>
              <a:t> </a:t>
            </a:r>
            <a:r>
              <a:rPr lang="en-US" sz="2800" dirty="0" err="1">
                <a:latin typeface="Arial" pitchFamily="34" charset="0"/>
                <a:cs typeface="Arial" pitchFamily="34" charset="0"/>
              </a:rPr>
              <a:t>được</a:t>
            </a:r>
            <a:r>
              <a:rPr lang="en-US" sz="2800" dirty="0">
                <a:latin typeface="Arial" pitchFamily="34" charset="0"/>
                <a:cs typeface="Arial" pitchFamily="34" charset="0"/>
              </a:rPr>
              <a:t> </a:t>
            </a:r>
            <a:r>
              <a:rPr lang="en-US" sz="2800" dirty="0" err="1">
                <a:latin typeface="Arial" pitchFamily="34" charset="0"/>
                <a:cs typeface="Arial" pitchFamily="34" charset="0"/>
              </a:rPr>
              <a:t>xác</a:t>
            </a:r>
            <a:r>
              <a:rPr lang="en-US" sz="2800" dirty="0">
                <a:latin typeface="Arial" pitchFamily="34" charset="0"/>
                <a:cs typeface="Arial" pitchFamily="34" charset="0"/>
              </a:rPr>
              <a:t> </a:t>
            </a:r>
            <a:r>
              <a:rPr lang="en-US" sz="2800" dirty="0" err="1">
                <a:latin typeface="Arial" pitchFamily="34" charset="0"/>
                <a:cs typeface="Arial" pitchFamily="34" charset="0"/>
              </a:rPr>
              <a:t>thực</a:t>
            </a:r>
            <a:r>
              <a:rPr lang="en-US" sz="2800" dirty="0">
                <a:latin typeface="Arial" pitchFamily="34" charset="0"/>
                <a:cs typeface="Arial" pitchFamily="34" charset="0"/>
              </a:rPr>
              <a:t> </a:t>
            </a:r>
            <a:r>
              <a:rPr lang="en-US" sz="2800" dirty="0" err="1">
                <a:latin typeface="Arial" pitchFamily="34" charset="0"/>
                <a:cs typeface="Arial" pitchFamily="34" charset="0"/>
              </a:rPr>
              <a:t>thì</a:t>
            </a:r>
            <a:r>
              <a:rPr lang="en-US" sz="2800" dirty="0">
                <a:latin typeface="Arial" pitchFamily="34" charset="0"/>
                <a:cs typeface="Arial" pitchFamily="34" charset="0"/>
              </a:rPr>
              <a:t> </a:t>
            </a:r>
            <a:r>
              <a:rPr lang="en-US" sz="2800" dirty="0" err="1">
                <a:latin typeface="Arial" pitchFamily="34" charset="0"/>
                <a:cs typeface="Arial" pitchFamily="34" charset="0"/>
              </a:rPr>
              <a:t>sẽ</a:t>
            </a:r>
            <a:r>
              <a:rPr lang="en-US" sz="2800" dirty="0">
                <a:latin typeface="Arial" pitchFamily="34" charset="0"/>
                <a:cs typeface="Arial" pitchFamily="34" charset="0"/>
              </a:rPr>
              <a:t> </a:t>
            </a:r>
            <a:r>
              <a:rPr lang="en-US" sz="2800" dirty="0" err="1">
                <a:latin typeface="Arial" pitchFamily="34" charset="0"/>
                <a:cs typeface="Arial" pitchFamily="34" charset="0"/>
              </a:rPr>
              <a:t>gắn</a:t>
            </a:r>
            <a:r>
              <a:rPr lang="en-US" sz="2800" dirty="0">
                <a:latin typeface="Arial" pitchFamily="34" charset="0"/>
                <a:cs typeface="Arial" pitchFamily="34" charset="0"/>
              </a:rPr>
              <a:t> </a:t>
            </a:r>
            <a:r>
              <a:rPr lang="en-US" sz="2800" dirty="0" err="1">
                <a:latin typeface="Arial" pitchFamily="34" charset="0"/>
                <a:cs typeface="Arial" pitchFamily="34" charset="0"/>
              </a:rPr>
              <a:t>kết</a:t>
            </a:r>
            <a:r>
              <a:rPr lang="en-US" sz="2800" dirty="0">
                <a:latin typeface="Arial" pitchFamily="34" charset="0"/>
                <a:cs typeface="Arial" pitchFamily="34" charset="0"/>
              </a:rPr>
              <a:t> </a:t>
            </a:r>
            <a:r>
              <a:rPr lang="en-US" sz="2800" dirty="0" err="1">
                <a:latin typeface="Arial" pitchFamily="34" charset="0"/>
                <a:cs typeface="Arial" pitchFamily="34" charset="0"/>
              </a:rPr>
              <a:t>với</a:t>
            </a:r>
            <a:r>
              <a:rPr lang="en-US" sz="2800" dirty="0">
                <a:latin typeface="Arial" pitchFamily="34" charset="0"/>
                <a:cs typeface="Arial" pitchFamily="34" charset="0"/>
              </a:rPr>
              <a:t> AP</a:t>
            </a:r>
          </a:p>
          <a:p>
            <a:endParaRPr lang="en-US" sz="2800"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dirty="0" err="1">
                <a:latin typeface="Arial" pitchFamily="34" charset="0"/>
                <a:cs typeface="Arial" pitchFamily="34" charset="0"/>
              </a:rPr>
              <a:t>Các</a:t>
            </a:r>
            <a:r>
              <a:rPr lang="en-US" b="0" dirty="0">
                <a:latin typeface="Arial" pitchFamily="34" charset="0"/>
                <a:cs typeface="Arial" pitchFamily="34" charset="0"/>
              </a:rPr>
              <a:t> </a:t>
            </a:r>
            <a:r>
              <a:rPr lang="en-US" b="0" dirty="0" err="1">
                <a:latin typeface="Arial" pitchFamily="34" charset="0"/>
                <a:cs typeface="Arial" pitchFamily="34" charset="0"/>
              </a:rPr>
              <a:t>cơ</a:t>
            </a:r>
            <a:r>
              <a:rPr lang="en-US" b="0" dirty="0">
                <a:latin typeface="Arial" pitchFamily="34" charset="0"/>
                <a:cs typeface="Arial" pitchFamily="34" charset="0"/>
              </a:rPr>
              <a:t> </a:t>
            </a:r>
            <a:r>
              <a:rPr lang="en-US" b="0" dirty="0" err="1">
                <a:latin typeface="Arial" pitchFamily="34" charset="0"/>
                <a:cs typeface="Arial" pitchFamily="34" charset="0"/>
              </a:rPr>
              <a:t>chế</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trong</a:t>
            </a:r>
            <a:r>
              <a:rPr lang="en-US" b="0" dirty="0">
                <a:latin typeface="Arial" pitchFamily="34" charset="0"/>
                <a:cs typeface="Arial" pitchFamily="34" charset="0"/>
              </a:rPr>
              <a:t> </a:t>
            </a:r>
            <a:r>
              <a:rPr lang="en-US" b="0" dirty="0" err="1" smtClean="0">
                <a:latin typeface="Arial" pitchFamily="34" charset="0"/>
                <a:cs typeface="Arial" pitchFamily="34" charset="0"/>
              </a:rPr>
              <a:t>WLAN</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28</a:t>
            </a:fld>
            <a:endParaRPr lang="ru-RU" dirty="0"/>
          </a:p>
        </p:txBody>
      </p:sp>
      <p:pic>
        <p:nvPicPr>
          <p:cNvPr id="5" name="Picture 4"/>
          <p:cNvPicPr/>
          <p:nvPr/>
        </p:nvPicPr>
        <p:blipFill>
          <a:blip r:embed="rId2">
            <a:extLst>
              <a:ext uri="{28A0092B-C50C-407E-A947-70E740481C1C}">
                <a14:useLocalDpi xmlns:a14="http://schemas.microsoft.com/office/drawing/2010/main" val="0"/>
              </a:ext>
            </a:extLst>
          </a:blip>
          <a:srcRect l="44070" t="59862" r="15706" b="22752"/>
          <a:stretch>
            <a:fillRect/>
          </a:stretch>
        </p:blipFill>
        <p:spPr bwMode="auto">
          <a:xfrm>
            <a:off x="381000" y="1371600"/>
            <a:ext cx="8458200" cy="3429000"/>
          </a:xfrm>
          <a:prstGeom prst="rect">
            <a:avLst/>
          </a:prstGeom>
          <a:noFill/>
          <a:ln>
            <a:noFill/>
          </a:ln>
        </p:spPr>
      </p:pic>
    </p:spTree>
    <p:extLst>
      <p:ext uri="{BB962C8B-B14F-4D97-AF65-F5344CB8AC3E}">
        <p14:creationId xmlns:p14="http://schemas.microsoft.com/office/powerpoint/2010/main" val="17661667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hệ</a:t>
            </a:r>
            <a:r>
              <a:rPr lang="en-US" dirty="0">
                <a:latin typeface="Arial" pitchFamily="34" charset="0"/>
                <a:cs typeface="Arial" pitchFamily="34" charset="0"/>
              </a:rPr>
              <a:t> </a:t>
            </a:r>
            <a:r>
              <a:rPr lang="en-US" dirty="0" err="1">
                <a:latin typeface="Arial" pitchFamily="34" charset="0"/>
                <a:cs typeface="Arial" pitchFamily="34" charset="0"/>
              </a:rPr>
              <a:t>thống</a:t>
            </a:r>
            <a:r>
              <a:rPr lang="en-US" dirty="0">
                <a:latin typeface="Arial" pitchFamily="34" charset="0"/>
                <a:cs typeface="Arial" pitchFamily="34" charset="0"/>
              </a:rPr>
              <a:t> </a:t>
            </a:r>
            <a:r>
              <a:rPr lang="en-US" dirty="0" err="1">
                <a:latin typeface="Arial" pitchFamily="34" charset="0"/>
                <a:cs typeface="Arial" pitchFamily="34" charset="0"/>
              </a:rPr>
              <a:t>mở</a:t>
            </a:r>
            <a:r>
              <a:rPr lang="en-US" dirty="0">
                <a:latin typeface="Arial" pitchFamily="34" charset="0"/>
                <a:cs typeface="Arial" pitchFamily="34" charset="0"/>
              </a:rPr>
              <a:t> (Open </a:t>
            </a:r>
            <a:r>
              <a:rPr lang="en-US" dirty="0" smtClean="0">
                <a:latin typeface="Arial" pitchFamily="34" charset="0"/>
                <a:cs typeface="Arial" pitchFamily="34" charset="0"/>
              </a:rPr>
              <a:t>Authentication)</a:t>
            </a:r>
          </a:p>
          <a:p>
            <a:r>
              <a:rPr lang="en-US" dirty="0" err="1" smtClean="0">
                <a:solidFill>
                  <a:srgbClr val="3333FF"/>
                </a:solidFill>
                <a:latin typeface="Arial" pitchFamily="34" charset="0"/>
                <a:cs typeface="Arial" pitchFamily="34" charset="0"/>
              </a:rPr>
              <a:t>Xác</a:t>
            </a:r>
            <a:r>
              <a:rPr lang="en-US" dirty="0" smtClean="0">
                <a:solidFill>
                  <a:srgbClr val="3333FF"/>
                </a:solidFill>
                <a:latin typeface="Arial" pitchFamily="34" charset="0"/>
                <a:cs typeface="Arial" pitchFamily="34" charset="0"/>
              </a:rPr>
              <a:t> </a:t>
            </a:r>
            <a:r>
              <a:rPr lang="en-US" dirty="0" err="1">
                <a:solidFill>
                  <a:srgbClr val="3333FF"/>
                </a:solidFill>
                <a:latin typeface="Arial" pitchFamily="34" charset="0"/>
                <a:cs typeface="Arial" pitchFamily="34" charset="0"/>
              </a:rPr>
              <a:t>thực</a:t>
            </a:r>
            <a:r>
              <a:rPr lang="en-US" dirty="0">
                <a:solidFill>
                  <a:srgbClr val="3333FF"/>
                </a:solidFill>
                <a:latin typeface="Arial" pitchFamily="34" charset="0"/>
                <a:cs typeface="Arial" pitchFamily="34" charset="0"/>
              </a:rPr>
              <a:t> </a:t>
            </a:r>
            <a:r>
              <a:rPr lang="en-US" dirty="0" err="1">
                <a:solidFill>
                  <a:srgbClr val="3333FF"/>
                </a:solidFill>
                <a:latin typeface="Arial" pitchFamily="34" charset="0"/>
                <a:cs typeface="Arial" pitchFamily="34" charset="0"/>
              </a:rPr>
              <a:t>khóa</a:t>
            </a:r>
            <a:r>
              <a:rPr lang="en-US" dirty="0">
                <a:solidFill>
                  <a:srgbClr val="3333FF"/>
                </a:solidFill>
                <a:latin typeface="Arial" pitchFamily="34" charset="0"/>
                <a:cs typeface="Arial" pitchFamily="34" charset="0"/>
              </a:rPr>
              <a:t> chia </a:t>
            </a:r>
            <a:r>
              <a:rPr lang="en-US" dirty="0" err="1">
                <a:solidFill>
                  <a:srgbClr val="3333FF"/>
                </a:solidFill>
                <a:latin typeface="Arial" pitchFamily="34" charset="0"/>
                <a:cs typeface="Arial" pitchFamily="34" charset="0"/>
              </a:rPr>
              <a:t>sẻ</a:t>
            </a:r>
            <a:r>
              <a:rPr lang="en-US" dirty="0">
                <a:solidFill>
                  <a:srgbClr val="3333FF"/>
                </a:solidFill>
                <a:latin typeface="Arial" pitchFamily="34" charset="0"/>
                <a:cs typeface="Arial" pitchFamily="34" charset="0"/>
              </a:rPr>
              <a:t> </a:t>
            </a:r>
            <a:r>
              <a:rPr lang="en-US" dirty="0" err="1">
                <a:solidFill>
                  <a:srgbClr val="3333FF"/>
                </a:solidFill>
                <a:latin typeface="Arial" pitchFamily="34" charset="0"/>
                <a:cs typeface="Arial" pitchFamily="34" charset="0"/>
              </a:rPr>
              <a:t>trước</a:t>
            </a:r>
            <a:r>
              <a:rPr lang="en-US" dirty="0">
                <a:solidFill>
                  <a:srgbClr val="3333FF"/>
                </a:solidFill>
                <a:latin typeface="Arial" pitchFamily="34" charset="0"/>
                <a:cs typeface="Arial" pitchFamily="34" charset="0"/>
              </a:rPr>
              <a:t> (Pre-shared key </a:t>
            </a:r>
            <a:r>
              <a:rPr lang="en-US" dirty="0" smtClean="0">
                <a:solidFill>
                  <a:srgbClr val="3333FF"/>
                </a:solidFill>
                <a:latin typeface="Arial" pitchFamily="34" charset="0"/>
                <a:cs typeface="Arial" pitchFamily="34" charset="0"/>
              </a:rPr>
              <a:t>Authentication)</a:t>
            </a:r>
          </a:p>
          <a:p>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địa</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MAC	</a:t>
            </a:r>
            <a:endParaRPr lang="en-US" dirty="0" smtClean="0">
              <a:latin typeface="Arial" pitchFamily="34" charset="0"/>
              <a:cs typeface="Arial" pitchFamily="34" charset="0"/>
            </a:endParaRPr>
          </a:p>
          <a:p>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mở</a:t>
            </a:r>
            <a:r>
              <a:rPr lang="en-US" dirty="0">
                <a:latin typeface="Arial" pitchFamily="34" charset="0"/>
                <a:cs typeface="Arial" pitchFamily="34" charset="0"/>
              </a:rPr>
              <a:t> </a:t>
            </a:r>
            <a:r>
              <a:rPr lang="en-US" dirty="0" err="1">
                <a:latin typeface="Arial" pitchFamily="34" charset="0"/>
                <a:cs typeface="Arial" pitchFamily="34" charset="0"/>
              </a:rPr>
              <a:t>rộng</a:t>
            </a:r>
            <a:r>
              <a:rPr lang="en-US" dirty="0">
                <a:latin typeface="Arial" pitchFamily="34" charset="0"/>
                <a:cs typeface="Arial" pitchFamily="34" charset="0"/>
              </a:rPr>
              <a:t> </a:t>
            </a:r>
            <a:r>
              <a:rPr lang="en-US" dirty="0" err="1">
                <a:latin typeface="Arial" pitchFamily="34" charset="0"/>
                <a:cs typeface="Arial" pitchFamily="34" charset="0"/>
              </a:rPr>
              <a:t>EAP</a:t>
            </a:r>
            <a:r>
              <a:rPr lang="en-US" dirty="0">
                <a:latin typeface="Arial" pitchFamily="34" charset="0"/>
                <a:cs typeface="Arial" pitchFamily="34" charset="0"/>
              </a:rPr>
              <a:t>	</a:t>
            </a: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cap="small" dirty="0" err="1">
                <a:latin typeface="Arial" pitchFamily="34" charset="0"/>
                <a:cs typeface="Arial" pitchFamily="34" charset="0"/>
              </a:rPr>
              <a:t>PHƯƠNG</a:t>
            </a:r>
            <a:r>
              <a:rPr lang="en-US" b="0" cap="small" dirty="0">
                <a:latin typeface="Arial" pitchFamily="34" charset="0"/>
                <a:cs typeface="Arial" pitchFamily="34" charset="0"/>
              </a:rPr>
              <a:t> </a:t>
            </a:r>
            <a:r>
              <a:rPr lang="en-US" b="0" cap="small" dirty="0" err="1">
                <a:latin typeface="Arial" pitchFamily="34" charset="0"/>
                <a:cs typeface="Arial" pitchFamily="34" charset="0"/>
              </a:rPr>
              <a:t>THỨC</a:t>
            </a:r>
            <a:r>
              <a:rPr lang="en-US" b="0" cap="small" dirty="0">
                <a:latin typeface="Arial" pitchFamily="34" charset="0"/>
                <a:cs typeface="Arial" pitchFamily="34" charset="0"/>
              </a:rPr>
              <a:t> </a:t>
            </a:r>
            <a:r>
              <a:rPr lang="en-US" b="0" cap="small" dirty="0" err="1">
                <a:latin typeface="Arial" pitchFamily="34" charset="0"/>
                <a:cs typeface="Arial" pitchFamily="34" charset="0"/>
              </a:rPr>
              <a:t>XÁC</a:t>
            </a:r>
            <a:r>
              <a:rPr lang="en-US" b="0" cap="small" dirty="0">
                <a:latin typeface="Arial" pitchFamily="34" charset="0"/>
                <a:cs typeface="Arial" pitchFamily="34" charset="0"/>
              </a:rPr>
              <a:t> </a:t>
            </a:r>
            <a:r>
              <a:rPr lang="en-US" b="0" cap="small" dirty="0" err="1">
                <a:latin typeface="Arial" pitchFamily="34" charset="0"/>
                <a:cs typeface="Arial" pitchFamily="34" charset="0"/>
              </a:rPr>
              <a:t>THỰC</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29</a:t>
            </a:fld>
            <a:endParaRPr lang="ru-RU" dirty="0"/>
          </a:p>
        </p:txBody>
      </p:sp>
    </p:spTree>
    <p:extLst>
      <p:ext uri="{BB962C8B-B14F-4D97-AF65-F5344CB8AC3E}">
        <p14:creationId xmlns:p14="http://schemas.microsoft.com/office/powerpoint/2010/main" val="28890442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a:buFont typeface="Wingdings" panose="05000000000000000000" pitchFamily="2" charset="2"/>
              <a:buChar char="q"/>
            </a:pPr>
            <a:r>
              <a:rPr lang="vi-VN" b="1" dirty="0" smtClean="0"/>
              <a:t>Kiến thức</a:t>
            </a:r>
          </a:p>
          <a:p>
            <a:pPr lvl="1">
              <a:buFont typeface="Wingdings" panose="05000000000000000000" pitchFamily="2" charset="2"/>
              <a:buChar char="§"/>
            </a:pPr>
            <a:r>
              <a:rPr lang="vi-VN" dirty="0" smtClean="0"/>
              <a:t>Nắm </a:t>
            </a:r>
            <a:r>
              <a:rPr lang="vi-VN" dirty="0"/>
              <a:t>được </a:t>
            </a:r>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mạng</a:t>
            </a:r>
            <a:r>
              <a:rPr lang="en-US" dirty="0" smtClean="0"/>
              <a:t> </a:t>
            </a:r>
            <a:r>
              <a:rPr lang="en-US" dirty="0" err="1" smtClean="0"/>
              <a:t>không</a:t>
            </a:r>
            <a:r>
              <a:rPr lang="en-US" dirty="0" smtClean="0"/>
              <a:t> </a:t>
            </a:r>
            <a:r>
              <a:rPr lang="en-US" dirty="0" err="1" smtClean="0"/>
              <a:t>dây</a:t>
            </a:r>
            <a:endParaRPr lang="en-US" dirty="0" smtClean="0"/>
          </a:p>
          <a:p>
            <a:pPr lvl="1">
              <a:buFont typeface="Wingdings" panose="05000000000000000000" pitchFamily="2" charset="2"/>
              <a:buChar char="§"/>
            </a:pPr>
            <a:r>
              <a:rPr lang="en-US" dirty="0" err="1" smtClean="0"/>
              <a:t>Nắm</a:t>
            </a:r>
            <a:r>
              <a:rPr lang="en-US" dirty="0" smtClean="0"/>
              <a:t> </a:t>
            </a:r>
            <a:r>
              <a:rPr lang="en-US" dirty="0" err="1" smtClean="0"/>
              <a:t>được</a:t>
            </a:r>
            <a:r>
              <a:rPr lang="en-US" dirty="0" smtClean="0"/>
              <a:t> </a:t>
            </a:r>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các</a:t>
            </a:r>
            <a:r>
              <a:rPr lang="en-US" dirty="0" smtClean="0"/>
              <a:t> </a:t>
            </a:r>
            <a:r>
              <a:rPr lang="en-US" dirty="0" err="1" smtClean="0"/>
              <a:t>giao</a:t>
            </a:r>
            <a:r>
              <a:rPr lang="en-US" dirty="0" smtClean="0"/>
              <a:t> </a:t>
            </a:r>
            <a:r>
              <a:rPr lang="en-US" dirty="0" err="1" smtClean="0"/>
              <a:t>thức</a:t>
            </a:r>
            <a:r>
              <a:rPr lang="en-US" dirty="0" smtClean="0"/>
              <a:t> an </a:t>
            </a:r>
            <a:r>
              <a:rPr lang="en-US" dirty="0" err="1" smtClean="0"/>
              <a:t>toàn</a:t>
            </a:r>
            <a:r>
              <a:rPr lang="en-US" dirty="0" smtClean="0"/>
              <a:t> </a:t>
            </a:r>
            <a:r>
              <a:rPr lang="en-US" dirty="0" err="1" smtClean="0"/>
              <a:t>trong</a:t>
            </a:r>
            <a:r>
              <a:rPr lang="en-US" dirty="0" smtClean="0"/>
              <a:t> </a:t>
            </a:r>
            <a:r>
              <a:rPr lang="en-US" dirty="0" err="1" smtClean="0"/>
              <a:t>WLAN</a:t>
            </a:r>
            <a:endParaRPr lang="en-US" dirty="0" smtClean="0"/>
          </a:p>
          <a:p>
            <a:pPr lvl="1">
              <a:buFont typeface="Wingdings" panose="05000000000000000000" pitchFamily="2" charset="2"/>
              <a:buChar char="§"/>
            </a:pPr>
            <a:r>
              <a:rPr lang="en-US" dirty="0" err="1" smtClean="0"/>
              <a:t>Nắm</a:t>
            </a:r>
            <a:r>
              <a:rPr lang="en-US" dirty="0" smtClean="0"/>
              <a:t> </a:t>
            </a:r>
            <a:r>
              <a:rPr lang="en-US" dirty="0" err="1" smtClean="0"/>
              <a:t>được</a:t>
            </a:r>
            <a:r>
              <a:rPr lang="en-US" dirty="0" smtClean="0"/>
              <a:t> </a:t>
            </a:r>
            <a:r>
              <a:rPr lang="en-US" dirty="0" err="1" smtClean="0"/>
              <a:t>cơ</a:t>
            </a:r>
            <a:r>
              <a:rPr lang="en-US" dirty="0"/>
              <a:t> </a:t>
            </a:r>
            <a:r>
              <a:rPr lang="en-US" dirty="0" err="1" smtClean="0"/>
              <a:t>bản</a:t>
            </a:r>
            <a:r>
              <a:rPr lang="en-US" dirty="0" smtClean="0"/>
              <a:t> </a:t>
            </a:r>
            <a:r>
              <a:rPr lang="en-US" dirty="0" err="1" smtClean="0"/>
              <a:t>về</a:t>
            </a:r>
            <a:r>
              <a:rPr lang="en-US" dirty="0" smtClean="0"/>
              <a:t> </a:t>
            </a:r>
            <a:r>
              <a:rPr lang="en-US" dirty="0" err="1" smtClean="0"/>
              <a:t>các</a:t>
            </a:r>
            <a:r>
              <a:rPr lang="en-US" dirty="0" smtClean="0"/>
              <a:t> </a:t>
            </a:r>
            <a:r>
              <a:rPr lang="en-US" dirty="0" err="1" smtClean="0"/>
              <a:t>giao</a:t>
            </a:r>
            <a:r>
              <a:rPr lang="en-US" dirty="0" smtClean="0"/>
              <a:t> </a:t>
            </a:r>
            <a:r>
              <a:rPr lang="en-US" dirty="0" err="1" smtClean="0"/>
              <a:t>thức</a:t>
            </a:r>
            <a:r>
              <a:rPr lang="en-US" dirty="0" smtClean="0"/>
              <a:t> </a:t>
            </a:r>
            <a:r>
              <a:rPr lang="en-US" dirty="0" err="1" smtClean="0"/>
              <a:t>WEP</a:t>
            </a:r>
            <a:r>
              <a:rPr lang="en-US" dirty="0" smtClean="0"/>
              <a:t>, </a:t>
            </a:r>
            <a:r>
              <a:rPr lang="en-US" dirty="0" err="1" smtClean="0"/>
              <a:t>WPA</a:t>
            </a:r>
            <a:r>
              <a:rPr lang="en-US" dirty="0" smtClean="0"/>
              <a:t>, </a:t>
            </a:r>
            <a:r>
              <a:rPr lang="en-US" dirty="0" err="1" smtClean="0"/>
              <a:t>WPA2</a:t>
            </a:r>
            <a:endParaRPr lang="en-US" dirty="0"/>
          </a:p>
          <a:p>
            <a:pPr>
              <a:buFont typeface="Wingdings" panose="05000000000000000000" pitchFamily="2" charset="2"/>
              <a:buChar char="q"/>
            </a:pPr>
            <a:r>
              <a:rPr lang="vi-VN" b="1" dirty="0" smtClean="0"/>
              <a:t>Kỹ năng</a:t>
            </a:r>
          </a:p>
          <a:p>
            <a:pPr lvl="1">
              <a:buFont typeface="Wingdings" panose="05000000000000000000" pitchFamily="2" charset="2"/>
              <a:buChar char="§"/>
            </a:pPr>
            <a:r>
              <a:rPr lang="en-US" dirty="0" err="1" smtClean="0"/>
              <a:t>Phân</a:t>
            </a:r>
            <a:r>
              <a:rPr lang="en-US" dirty="0" smtClean="0"/>
              <a:t> </a:t>
            </a:r>
            <a:r>
              <a:rPr lang="en-US" dirty="0" err="1"/>
              <a:t>tích</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các</a:t>
            </a:r>
            <a:r>
              <a:rPr lang="en-US" dirty="0"/>
              <a:t> </a:t>
            </a:r>
            <a:r>
              <a:rPr lang="en-US" dirty="0" err="1"/>
              <a:t>giao</a:t>
            </a:r>
            <a:r>
              <a:rPr lang="en-US" dirty="0"/>
              <a:t> </a:t>
            </a:r>
            <a:r>
              <a:rPr lang="en-US" dirty="0" err="1"/>
              <a:t>thức</a:t>
            </a:r>
            <a:r>
              <a:rPr lang="en-US" dirty="0"/>
              <a:t> </a:t>
            </a:r>
            <a:r>
              <a:rPr lang="en-US" dirty="0" smtClean="0"/>
              <a:t>an </a:t>
            </a:r>
            <a:r>
              <a:rPr lang="en-US" dirty="0" err="1" smtClean="0"/>
              <a:t>toàn</a:t>
            </a:r>
            <a:r>
              <a:rPr lang="en-US" dirty="0" smtClean="0"/>
              <a:t> </a:t>
            </a:r>
            <a:r>
              <a:rPr lang="en-US" dirty="0" err="1" smtClean="0"/>
              <a:t>mạng</a:t>
            </a:r>
            <a:r>
              <a:rPr lang="en-US" dirty="0" smtClean="0"/>
              <a:t> </a:t>
            </a:r>
            <a:r>
              <a:rPr lang="en-US" dirty="0" err="1"/>
              <a:t>không</a:t>
            </a:r>
            <a:r>
              <a:rPr lang="en-US" dirty="0"/>
              <a:t> </a:t>
            </a:r>
            <a:r>
              <a:rPr lang="en-US" dirty="0" err="1"/>
              <a:t>dây</a:t>
            </a:r>
            <a:r>
              <a:rPr lang="en-US" dirty="0"/>
              <a:t> </a:t>
            </a:r>
            <a:r>
              <a:rPr lang="en-US" dirty="0" err="1" smtClean="0"/>
              <a:t>WLAN</a:t>
            </a:r>
            <a:r>
              <a:rPr lang="en-US" dirty="0" smtClean="0"/>
              <a:t> </a:t>
            </a:r>
            <a:r>
              <a:rPr lang="en-US" dirty="0" err="1" smtClean="0"/>
              <a:t>bằng</a:t>
            </a:r>
            <a:r>
              <a:rPr lang="en-US" dirty="0" smtClean="0"/>
              <a:t> </a:t>
            </a:r>
            <a:r>
              <a:rPr lang="en-US" dirty="0" err="1"/>
              <a:t>phần</a:t>
            </a:r>
            <a:r>
              <a:rPr lang="en-US" dirty="0"/>
              <a:t> </a:t>
            </a:r>
            <a:r>
              <a:rPr lang="en-US" dirty="0" err="1"/>
              <a:t>mềm</a:t>
            </a:r>
            <a:r>
              <a:rPr lang="en-US" dirty="0"/>
              <a:t> </a:t>
            </a:r>
            <a:r>
              <a:rPr lang="en-US" dirty="0" err="1" smtClean="0"/>
              <a:t>Wireshark</a:t>
            </a:r>
            <a:r>
              <a:rPr lang="en-US" dirty="0" smtClean="0"/>
              <a:t>.</a:t>
            </a:r>
          </a:p>
          <a:p>
            <a:pPr lvl="1">
              <a:buFont typeface="Wingdings" panose="05000000000000000000" pitchFamily="2" charset="2"/>
              <a:buChar char="§"/>
            </a:pPr>
            <a:r>
              <a:rPr lang="en-US" dirty="0" err="1"/>
              <a:t>T</a:t>
            </a:r>
            <a:r>
              <a:rPr lang="en-US" dirty="0" err="1" smtClean="0"/>
              <a:t>hực</a:t>
            </a:r>
            <a:r>
              <a:rPr lang="en-US" dirty="0" smtClean="0"/>
              <a:t> </a:t>
            </a:r>
            <a:r>
              <a:rPr lang="en-US" dirty="0" err="1"/>
              <a:t>hành</a:t>
            </a:r>
            <a:r>
              <a:rPr lang="en-US" dirty="0"/>
              <a:t> </a:t>
            </a:r>
            <a:r>
              <a:rPr lang="en-US" dirty="0" err="1" smtClean="0"/>
              <a:t>được</a:t>
            </a:r>
            <a:r>
              <a:rPr lang="en-US" dirty="0" smtClean="0"/>
              <a:t> </a:t>
            </a:r>
            <a:r>
              <a:rPr lang="en-US" dirty="0" err="1" smtClean="0"/>
              <a:t>một</a:t>
            </a:r>
            <a:r>
              <a:rPr lang="en-US" dirty="0" smtClean="0"/>
              <a:t> </a:t>
            </a:r>
            <a:r>
              <a:rPr lang="en-US" dirty="0" err="1"/>
              <a:t>số</a:t>
            </a:r>
            <a:r>
              <a:rPr lang="en-US" dirty="0"/>
              <a:t> </a:t>
            </a:r>
            <a:r>
              <a:rPr lang="en-US" dirty="0" err="1"/>
              <a:t>tấn</a:t>
            </a:r>
            <a:r>
              <a:rPr lang="en-US" dirty="0"/>
              <a:t> </a:t>
            </a:r>
            <a:r>
              <a:rPr lang="en-US" dirty="0" err="1"/>
              <a:t>công</a:t>
            </a:r>
            <a:r>
              <a:rPr lang="en-US" dirty="0"/>
              <a:t> </a:t>
            </a:r>
            <a:r>
              <a:rPr lang="en-US" dirty="0" err="1"/>
              <a:t>đơn</a:t>
            </a:r>
            <a:r>
              <a:rPr lang="en-US" dirty="0"/>
              <a:t> </a:t>
            </a:r>
            <a:r>
              <a:rPr lang="en-US" dirty="0" err="1"/>
              <a:t>giản</a:t>
            </a:r>
            <a:r>
              <a:rPr lang="en-US" dirty="0"/>
              <a:t> </a:t>
            </a:r>
            <a:r>
              <a:rPr lang="en-US" dirty="0" err="1"/>
              <a:t>lên</a:t>
            </a:r>
            <a:r>
              <a:rPr lang="en-US" dirty="0"/>
              <a:t> </a:t>
            </a:r>
            <a:r>
              <a:rPr lang="en-US" dirty="0" err="1"/>
              <a:t>các</a:t>
            </a:r>
            <a:r>
              <a:rPr lang="en-US" dirty="0"/>
              <a:t> </a:t>
            </a:r>
            <a:r>
              <a:rPr lang="en-US" dirty="0" err="1"/>
              <a:t>giao</a:t>
            </a:r>
            <a:r>
              <a:rPr lang="en-US" dirty="0"/>
              <a:t> </a:t>
            </a:r>
            <a:r>
              <a:rPr lang="en-US" dirty="0" err="1"/>
              <a:t>thức</a:t>
            </a:r>
            <a:r>
              <a:rPr lang="en-US" dirty="0"/>
              <a:t> </a:t>
            </a:r>
            <a:r>
              <a:rPr lang="en-US" dirty="0" smtClean="0"/>
              <a:t>an </a:t>
            </a:r>
            <a:r>
              <a:rPr lang="en-US" dirty="0" err="1" smtClean="0"/>
              <a:t>toàn</a:t>
            </a:r>
            <a:r>
              <a:rPr lang="en-US" dirty="0" smtClean="0"/>
              <a:t> </a:t>
            </a:r>
            <a:r>
              <a:rPr lang="en-US" dirty="0" err="1" smtClean="0"/>
              <a:t>WLAN</a:t>
            </a:r>
            <a:endParaRPr lang="en-US" dirty="0"/>
          </a:p>
          <a:p>
            <a:pPr lvl="1">
              <a:buFont typeface="Wingdings" panose="05000000000000000000" pitchFamily="2" charset="2"/>
              <a:buChar char="§"/>
            </a:pPr>
            <a:endParaRPr lang="vi-VN" dirty="0" smtClean="0"/>
          </a:p>
        </p:txBody>
      </p:sp>
      <p:sp>
        <p:nvSpPr>
          <p:cNvPr id="3" name="Title 2"/>
          <p:cNvSpPr>
            <a:spLocks noGrp="1"/>
          </p:cNvSpPr>
          <p:nvPr>
            <p:ph type="title"/>
          </p:nvPr>
        </p:nvSpPr>
        <p:spPr/>
        <p:txBody>
          <a:bodyPr/>
          <a:lstStyle/>
          <a:p>
            <a:r>
              <a:rPr lang="vi-VN" smtClean="0"/>
              <a:t>Mục tiêu bài học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a:t>
            </a:fld>
            <a:endParaRPr lang="ru-RU" dirty="0"/>
          </a:p>
        </p:txBody>
      </p:sp>
    </p:spTree>
    <p:extLst>
      <p:ext uri="{BB962C8B-B14F-4D97-AF65-F5344CB8AC3E}">
        <p14:creationId xmlns:p14="http://schemas.microsoft.com/office/powerpoint/2010/main" val="34220835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algn="just">
              <a:lnSpc>
                <a:spcPct val="130000"/>
              </a:lnSpc>
              <a:spcBef>
                <a:spcPts val="0"/>
              </a:spcBef>
            </a:pPr>
            <a:r>
              <a:rPr lang="en-US" i="1" dirty="0" err="1" smtClean="0">
                <a:solidFill>
                  <a:srgbClr val="0000FF"/>
                </a:solidFill>
                <a:latin typeface="Arial" pitchFamily="34" charset="0"/>
                <a:cs typeface="Arial" pitchFamily="34" charset="0"/>
              </a:rPr>
              <a:t>Xác</a:t>
            </a:r>
            <a:r>
              <a:rPr lang="en-US" i="1" dirty="0" smtClean="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thực</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khóa</a:t>
            </a:r>
            <a:r>
              <a:rPr lang="en-US" i="1" dirty="0">
                <a:solidFill>
                  <a:srgbClr val="0000FF"/>
                </a:solidFill>
                <a:latin typeface="Arial" pitchFamily="34" charset="0"/>
                <a:cs typeface="Arial" pitchFamily="34" charset="0"/>
              </a:rPr>
              <a:t> chia </a:t>
            </a:r>
            <a:r>
              <a:rPr lang="en-US" i="1" dirty="0" err="1">
                <a:solidFill>
                  <a:srgbClr val="0000FF"/>
                </a:solidFill>
                <a:latin typeface="Arial" pitchFamily="34" charset="0"/>
                <a:cs typeface="Arial" pitchFamily="34" charset="0"/>
              </a:rPr>
              <a:t>sẻ</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trước</a:t>
            </a:r>
            <a:r>
              <a:rPr lang="en-US" i="1" dirty="0">
                <a:solidFill>
                  <a:srgbClr val="0000FF"/>
                </a:solidFill>
                <a:latin typeface="Arial" pitchFamily="34" charset="0"/>
                <a:cs typeface="Arial" pitchFamily="34" charset="0"/>
              </a:rPr>
              <a:t> (Pre-shared key Authentication)</a:t>
            </a:r>
          </a:p>
          <a:p>
            <a:pPr lvl="1" algn="just">
              <a:lnSpc>
                <a:spcPct val="130000"/>
              </a:lnSpc>
              <a:spcBef>
                <a:spcPts val="0"/>
              </a:spcBef>
            </a:pPr>
            <a:r>
              <a:rPr lang="en-US" dirty="0" err="1">
                <a:latin typeface="Arial" pitchFamily="34" charset="0"/>
                <a:cs typeface="Arial" pitchFamily="34" charset="0"/>
              </a:rPr>
              <a:t>Khóa</a:t>
            </a:r>
            <a:r>
              <a:rPr lang="en-US" dirty="0">
                <a:latin typeface="Arial" pitchFamily="34" charset="0"/>
                <a:cs typeface="Arial" pitchFamily="34" charset="0"/>
              </a:rPr>
              <a:t> chia </a:t>
            </a:r>
            <a:r>
              <a:rPr lang="en-US" dirty="0" err="1">
                <a:latin typeface="Arial" pitchFamily="34" charset="0"/>
                <a:cs typeface="Arial" pitchFamily="34" charset="0"/>
              </a:rPr>
              <a:t>sẻ</a:t>
            </a:r>
            <a:r>
              <a:rPr lang="en-US" dirty="0">
                <a:latin typeface="Arial" pitchFamily="34" charset="0"/>
                <a:cs typeface="Arial" pitchFamily="34" charset="0"/>
              </a:rPr>
              <a:t> </a:t>
            </a:r>
            <a:r>
              <a:rPr lang="en-US" dirty="0" err="1">
                <a:latin typeface="Arial" pitchFamily="34" charset="0"/>
                <a:cs typeface="Arial" pitchFamily="34" charset="0"/>
              </a:rPr>
              <a:t>sẽ</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sử</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để</a:t>
            </a:r>
            <a:r>
              <a:rPr lang="en-US" dirty="0">
                <a:latin typeface="Arial" pitchFamily="34" charset="0"/>
                <a:cs typeface="Arial" pitchFamily="34" charset="0"/>
              </a:rPr>
              <a:t> </a:t>
            </a:r>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thông</a:t>
            </a:r>
            <a:r>
              <a:rPr lang="en-US" dirty="0">
                <a:latin typeface="Arial" pitchFamily="34" charset="0"/>
                <a:cs typeface="Arial" pitchFamily="34" charset="0"/>
              </a:rPr>
              <a:t> qua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giai</a:t>
            </a:r>
            <a:r>
              <a:rPr lang="en-US" dirty="0">
                <a:latin typeface="Arial" pitchFamily="34" charset="0"/>
                <a:cs typeface="Arial" pitchFamily="34" charset="0"/>
              </a:rPr>
              <a:t> </a:t>
            </a:r>
            <a:r>
              <a:rPr lang="en-US" dirty="0" err="1">
                <a:latin typeface="Arial" pitchFamily="34" charset="0"/>
                <a:cs typeface="Arial" pitchFamily="34" charset="0"/>
              </a:rPr>
              <a:t>đoạn</a:t>
            </a:r>
            <a:r>
              <a:rPr lang="en-US" dirty="0">
                <a:latin typeface="Arial" pitchFamily="34" charset="0"/>
                <a:cs typeface="Arial" pitchFamily="34" charset="0"/>
              </a:rPr>
              <a:t> </a:t>
            </a:r>
            <a:r>
              <a:rPr lang="en-US" dirty="0" err="1">
                <a:latin typeface="Arial" pitchFamily="34" charset="0"/>
                <a:cs typeface="Arial" pitchFamily="34" charset="0"/>
              </a:rPr>
              <a:t>bắt</a:t>
            </a:r>
            <a:r>
              <a:rPr lang="en-US" dirty="0">
                <a:latin typeface="Arial" pitchFamily="34" charset="0"/>
                <a:cs typeface="Arial" pitchFamily="34" charset="0"/>
              </a:rPr>
              <a:t> </a:t>
            </a:r>
            <a:r>
              <a:rPr lang="en-US" dirty="0" err="1">
                <a:latin typeface="Arial" pitchFamily="34" charset="0"/>
                <a:cs typeface="Arial" pitchFamily="34" charset="0"/>
              </a:rPr>
              <a:t>tay</a:t>
            </a:r>
            <a:r>
              <a:rPr lang="en-US" dirty="0">
                <a:latin typeface="Arial" pitchFamily="34" charset="0"/>
                <a:cs typeface="Arial" pitchFamily="34" charset="0"/>
              </a:rPr>
              <a:t> </a:t>
            </a:r>
            <a:r>
              <a:rPr lang="en-US" dirty="0" err="1">
                <a:latin typeface="Arial" pitchFamily="34" charset="0"/>
                <a:cs typeface="Arial" pitchFamily="34" charset="0"/>
              </a:rPr>
              <a:t>bốn</a:t>
            </a:r>
            <a:r>
              <a:rPr lang="en-US" dirty="0">
                <a:latin typeface="Arial" pitchFamily="34" charset="0"/>
                <a:cs typeface="Arial" pitchFamily="34" charset="0"/>
              </a:rPr>
              <a:t> </a:t>
            </a:r>
            <a:r>
              <a:rPr lang="en-US" dirty="0" err="1">
                <a:latin typeface="Arial" pitchFamily="34" charset="0"/>
                <a:cs typeface="Arial" pitchFamily="34" charset="0"/>
              </a:rPr>
              <a:t>bước</a:t>
            </a:r>
            <a:r>
              <a:rPr lang="en-US" dirty="0">
                <a:latin typeface="Arial" pitchFamily="34" charset="0"/>
                <a:cs typeface="Arial" pitchFamily="34" charset="0"/>
              </a:rPr>
              <a:t> </a:t>
            </a:r>
            <a:r>
              <a:rPr lang="en-US" dirty="0" err="1">
                <a:latin typeface="Arial" pitchFamily="34" charset="0"/>
                <a:cs typeface="Arial" pitchFamily="34" charset="0"/>
              </a:rPr>
              <a:t>như</a:t>
            </a:r>
            <a:r>
              <a:rPr lang="en-US" dirty="0">
                <a:latin typeface="Arial" pitchFamily="34" charset="0"/>
                <a:cs typeface="Arial" pitchFamily="34" charset="0"/>
              </a:rPr>
              <a:t> </a:t>
            </a:r>
            <a:r>
              <a:rPr lang="en-US" dirty="0" err="1">
                <a:latin typeface="Arial" pitchFamily="34" charset="0"/>
                <a:cs typeface="Arial" pitchFamily="34" charset="0"/>
              </a:rPr>
              <a:t>sau</a:t>
            </a:r>
            <a:r>
              <a:rPr lang="en-US" dirty="0">
                <a:latin typeface="Arial" pitchFamily="34" charset="0"/>
                <a:cs typeface="Arial" pitchFamily="34" charset="0"/>
              </a:rPr>
              <a:t>:</a:t>
            </a:r>
          </a:p>
          <a:p>
            <a:pPr lvl="2" algn="just">
              <a:lnSpc>
                <a:spcPct val="130000"/>
              </a:lnSpc>
              <a:spcBef>
                <a:spcPts val="0"/>
              </a:spcBef>
            </a:pPr>
            <a:r>
              <a:rPr lang="en-US" sz="2600" dirty="0" err="1">
                <a:latin typeface="Arial" pitchFamily="34" charset="0"/>
                <a:cs typeface="Arial" pitchFamily="34" charset="0"/>
              </a:rPr>
              <a:t>STA</a:t>
            </a:r>
            <a:r>
              <a:rPr lang="en-US" sz="2600" dirty="0">
                <a:latin typeface="Arial" pitchFamily="34" charset="0"/>
                <a:cs typeface="Arial" pitchFamily="34" charset="0"/>
              </a:rPr>
              <a:t> </a:t>
            </a:r>
            <a:r>
              <a:rPr lang="en-US" sz="2600" dirty="0" err="1">
                <a:latin typeface="Arial" pitchFamily="34" charset="0"/>
                <a:cs typeface="Arial" pitchFamily="34" charset="0"/>
              </a:rPr>
              <a:t>gửi</a:t>
            </a:r>
            <a:r>
              <a:rPr lang="en-US" sz="2600" dirty="0">
                <a:latin typeface="Arial" pitchFamily="34" charset="0"/>
                <a:cs typeface="Arial" pitchFamily="34" charset="0"/>
              </a:rPr>
              <a:t> </a:t>
            </a:r>
            <a:r>
              <a:rPr lang="en-US" sz="2600" dirty="0" err="1">
                <a:latin typeface="Arial" pitchFamily="34" charset="0"/>
                <a:cs typeface="Arial" pitchFamily="34" charset="0"/>
              </a:rPr>
              <a:t>một</a:t>
            </a:r>
            <a:r>
              <a:rPr lang="en-US" sz="2600" dirty="0">
                <a:latin typeface="Arial" pitchFamily="34" charset="0"/>
                <a:cs typeface="Arial" pitchFamily="34" charset="0"/>
              </a:rPr>
              <a:t> </a:t>
            </a:r>
            <a:r>
              <a:rPr lang="en-US" sz="2600" dirty="0" err="1">
                <a:latin typeface="Arial" pitchFamily="34" charset="0"/>
                <a:cs typeface="Arial" pitchFamily="34" charset="0"/>
              </a:rPr>
              <a:t>yêu</a:t>
            </a:r>
            <a:r>
              <a:rPr lang="en-US" sz="2600" dirty="0">
                <a:latin typeface="Arial" pitchFamily="34" charset="0"/>
                <a:cs typeface="Arial" pitchFamily="34" charset="0"/>
              </a:rPr>
              <a:t> </a:t>
            </a:r>
            <a:r>
              <a:rPr lang="en-US" sz="2600" dirty="0" err="1">
                <a:latin typeface="Arial" pitchFamily="34" charset="0"/>
                <a:cs typeface="Arial" pitchFamily="34" charset="0"/>
              </a:rPr>
              <a:t>cầu</a:t>
            </a:r>
            <a:r>
              <a:rPr lang="en-US" sz="2600" dirty="0">
                <a:latin typeface="Arial" pitchFamily="34" charset="0"/>
                <a:cs typeface="Arial" pitchFamily="34" charset="0"/>
              </a:rPr>
              <a:t> </a:t>
            </a:r>
            <a:r>
              <a:rPr lang="en-US" sz="2600" dirty="0" err="1">
                <a:latin typeface="Arial" pitchFamily="34" charset="0"/>
                <a:cs typeface="Arial" pitchFamily="34" charset="0"/>
              </a:rPr>
              <a:t>xác</a:t>
            </a:r>
            <a:r>
              <a:rPr lang="en-US" sz="2600" dirty="0">
                <a:latin typeface="Arial" pitchFamily="34" charset="0"/>
                <a:cs typeface="Arial" pitchFamily="34" charset="0"/>
              </a:rPr>
              <a:t> </a:t>
            </a:r>
            <a:r>
              <a:rPr lang="en-US" sz="2600" dirty="0" err="1">
                <a:latin typeface="Arial" pitchFamily="34" charset="0"/>
                <a:cs typeface="Arial" pitchFamily="34" charset="0"/>
              </a:rPr>
              <a:t>thực</a:t>
            </a:r>
            <a:r>
              <a:rPr lang="en-US" sz="2600" dirty="0">
                <a:latin typeface="Arial" pitchFamily="34" charset="0"/>
                <a:cs typeface="Arial" pitchFamily="34" charset="0"/>
              </a:rPr>
              <a:t> </a:t>
            </a:r>
            <a:r>
              <a:rPr lang="en-US" sz="2600" dirty="0" err="1">
                <a:latin typeface="Arial" pitchFamily="34" charset="0"/>
                <a:cs typeface="Arial" pitchFamily="34" charset="0"/>
              </a:rPr>
              <a:t>tới</a:t>
            </a:r>
            <a:r>
              <a:rPr lang="en-US" sz="2600" dirty="0">
                <a:latin typeface="Arial" pitchFamily="34" charset="0"/>
                <a:cs typeface="Arial" pitchFamily="34" charset="0"/>
              </a:rPr>
              <a:t> AP.</a:t>
            </a:r>
          </a:p>
          <a:p>
            <a:pPr lvl="2" algn="just">
              <a:lnSpc>
                <a:spcPct val="130000"/>
              </a:lnSpc>
              <a:spcBef>
                <a:spcPts val="0"/>
              </a:spcBef>
            </a:pPr>
            <a:r>
              <a:rPr lang="en-US" sz="2600" dirty="0">
                <a:latin typeface="Arial" pitchFamily="34" charset="0"/>
                <a:cs typeface="Arial" pitchFamily="34" charset="0"/>
              </a:rPr>
              <a:t>AP </a:t>
            </a:r>
            <a:r>
              <a:rPr lang="en-US" sz="2600" dirty="0" err="1">
                <a:latin typeface="Arial" pitchFamily="34" charset="0"/>
                <a:cs typeface="Arial" pitchFamily="34" charset="0"/>
              </a:rPr>
              <a:t>gửi</a:t>
            </a:r>
            <a:r>
              <a:rPr lang="en-US" sz="2600" dirty="0">
                <a:latin typeface="Arial" pitchFamily="34" charset="0"/>
                <a:cs typeface="Arial" pitchFamily="34" charset="0"/>
              </a:rPr>
              <a:t> </a:t>
            </a:r>
            <a:r>
              <a:rPr lang="en-US" sz="2600" dirty="0" err="1">
                <a:latin typeface="Arial" pitchFamily="34" charset="0"/>
                <a:cs typeface="Arial" pitchFamily="34" charset="0"/>
              </a:rPr>
              <a:t>trả</a:t>
            </a:r>
            <a:r>
              <a:rPr lang="en-US" sz="2600" dirty="0">
                <a:latin typeface="Arial" pitchFamily="34" charset="0"/>
                <a:cs typeface="Arial" pitchFamily="34" charset="0"/>
              </a:rPr>
              <a:t> </a:t>
            </a:r>
            <a:r>
              <a:rPr lang="en-US" sz="2600" dirty="0" err="1">
                <a:latin typeface="Arial" pitchFamily="34" charset="0"/>
                <a:cs typeface="Arial" pitchFamily="34" charset="0"/>
              </a:rPr>
              <a:t>một</a:t>
            </a:r>
            <a:r>
              <a:rPr lang="en-US" sz="2600" dirty="0">
                <a:latin typeface="Arial" pitchFamily="34" charset="0"/>
                <a:cs typeface="Arial" pitchFamily="34" charset="0"/>
              </a:rPr>
              <a:t> </a:t>
            </a:r>
            <a:r>
              <a:rPr lang="en-US" sz="2600" dirty="0" err="1">
                <a:latin typeface="Arial" pitchFamily="34" charset="0"/>
                <a:cs typeface="Arial" pitchFamily="34" charset="0"/>
              </a:rPr>
              <a:t>thông</a:t>
            </a:r>
            <a:r>
              <a:rPr lang="en-US" sz="2600" dirty="0">
                <a:latin typeface="Arial" pitchFamily="34" charset="0"/>
                <a:cs typeface="Arial" pitchFamily="34" charset="0"/>
              </a:rPr>
              <a:t> </a:t>
            </a:r>
            <a:r>
              <a:rPr lang="en-US" sz="2600" dirty="0" err="1">
                <a:latin typeface="Arial" pitchFamily="34" charset="0"/>
                <a:cs typeface="Arial" pitchFamily="34" charset="0"/>
              </a:rPr>
              <a:t>báo</a:t>
            </a:r>
            <a:r>
              <a:rPr lang="en-US" sz="2600" dirty="0">
                <a:latin typeface="Arial" pitchFamily="34" charset="0"/>
                <a:cs typeface="Arial" pitchFamily="34" charset="0"/>
              </a:rPr>
              <a:t> “challenge” ở </a:t>
            </a:r>
            <a:r>
              <a:rPr lang="en-US" sz="2600" dirty="0" err="1">
                <a:latin typeface="Arial" pitchFamily="34" charset="0"/>
                <a:cs typeface="Arial" pitchFamily="34" charset="0"/>
              </a:rPr>
              <a:t>dạng</a:t>
            </a:r>
            <a:r>
              <a:rPr lang="en-US" sz="2600" dirty="0">
                <a:latin typeface="Arial" pitchFamily="34" charset="0"/>
                <a:cs typeface="Arial" pitchFamily="34" charset="0"/>
              </a:rPr>
              <a:t> </a:t>
            </a:r>
            <a:r>
              <a:rPr lang="en-US" sz="2600" dirty="0" err="1">
                <a:latin typeface="Arial" pitchFamily="34" charset="0"/>
                <a:cs typeface="Arial" pitchFamily="34" charset="0"/>
              </a:rPr>
              <a:t>rõ</a:t>
            </a:r>
            <a:r>
              <a:rPr lang="en-US" sz="2600" dirty="0">
                <a:latin typeface="Arial" pitchFamily="34" charset="0"/>
                <a:cs typeface="Arial" pitchFamily="34" charset="0"/>
              </a:rPr>
              <a:t>.</a:t>
            </a:r>
          </a:p>
          <a:p>
            <a:pPr lvl="2" algn="just">
              <a:lnSpc>
                <a:spcPct val="130000"/>
              </a:lnSpc>
              <a:spcBef>
                <a:spcPts val="0"/>
              </a:spcBef>
            </a:pPr>
            <a:r>
              <a:rPr lang="en-US" sz="2600" dirty="0" err="1">
                <a:latin typeface="Arial" pitchFamily="34" charset="0"/>
                <a:cs typeface="Arial" pitchFamily="34" charset="0"/>
              </a:rPr>
              <a:t>STA</a:t>
            </a:r>
            <a:r>
              <a:rPr lang="en-US" sz="2600" dirty="0">
                <a:latin typeface="Arial" pitchFamily="34" charset="0"/>
                <a:cs typeface="Arial" pitchFamily="34" charset="0"/>
              </a:rPr>
              <a:t> </a:t>
            </a:r>
            <a:r>
              <a:rPr lang="en-US" sz="2600" dirty="0" err="1">
                <a:latin typeface="Arial" pitchFamily="34" charset="0"/>
                <a:cs typeface="Arial" pitchFamily="34" charset="0"/>
              </a:rPr>
              <a:t>phải</a:t>
            </a:r>
            <a:r>
              <a:rPr lang="en-US" sz="2600" dirty="0">
                <a:latin typeface="Arial" pitchFamily="34" charset="0"/>
                <a:cs typeface="Arial" pitchFamily="34" charset="0"/>
              </a:rPr>
              <a:t> </a:t>
            </a:r>
            <a:r>
              <a:rPr lang="en-US" sz="2600" dirty="0" err="1">
                <a:latin typeface="Arial" pitchFamily="34" charset="0"/>
                <a:cs typeface="Arial" pitchFamily="34" charset="0"/>
              </a:rPr>
              <a:t>mã</a:t>
            </a:r>
            <a:r>
              <a:rPr lang="en-US" sz="2600" dirty="0">
                <a:latin typeface="Arial" pitchFamily="34" charset="0"/>
                <a:cs typeface="Arial" pitchFamily="34" charset="0"/>
              </a:rPr>
              <a:t> </a:t>
            </a:r>
            <a:r>
              <a:rPr lang="en-US" sz="2600" dirty="0" err="1">
                <a:latin typeface="Arial" pitchFamily="34" charset="0"/>
                <a:cs typeface="Arial" pitchFamily="34" charset="0"/>
              </a:rPr>
              <a:t>hóa</a:t>
            </a:r>
            <a:r>
              <a:rPr lang="en-US" sz="2600" dirty="0">
                <a:latin typeface="Arial" pitchFamily="34" charset="0"/>
                <a:cs typeface="Arial" pitchFamily="34" charset="0"/>
              </a:rPr>
              <a:t> “challenge” </a:t>
            </a:r>
            <a:r>
              <a:rPr lang="en-US" sz="2600" dirty="0" err="1">
                <a:latin typeface="Arial" pitchFamily="34" charset="0"/>
                <a:cs typeface="Arial" pitchFamily="34" charset="0"/>
              </a:rPr>
              <a:t>sử</a:t>
            </a:r>
            <a:r>
              <a:rPr lang="en-US" sz="2600" dirty="0">
                <a:latin typeface="Arial" pitchFamily="34" charset="0"/>
                <a:cs typeface="Arial" pitchFamily="34" charset="0"/>
              </a:rPr>
              <a:t> </a:t>
            </a:r>
            <a:r>
              <a:rPr lang="en-US" sz="2600" dirty="0" err="1">
                <a:latin typeface="Arial" pitchFamily="34" charset="0"/>
                <a:cs typeface="Arial" pitchFamily="34" charset="0"/>
              </a:rPr>
              <a:t>dụng</a:t>
            </a:r>
            <a:r>
              <a:rPr lang="en-US" sz="2600" dirty="0">
                <a:latin typeface="Arial" pitchFamily="34" charset="0"/>
                <a:cs typeface="Arial" pitchFamily="34" charset="0"/>
              </a:rPr>
              <a:t> </a:t>
            </a:r>
            <a:r>
              <a:rPr lang="en-US" sz="2600" dirty="0" err="1">
                <a:latin typeface="Arial" pitchFamily="34" charset="0"/>
                <a:cs typeface="Arial" pitchFamily="34" charset="0"/>
              </a:rPr>
              <a:t>khóa</a:t>
            </a:r>
            <a:r>
              <a:rPr lang="en-US" sz="2600" dirty="0">
                <a:latin typeface="Arial" pitchFamily="34" charset="0"/>
                <a:cs typeface="Arial" pitchFamily="34" charset="0"/>
              </a:rPr>
              <a:t> </a:t>
            </a:r>
            <a:r>
              <a:rPr lang="en-US" sz="2600" dirty="0" err="1">
                <a:latin typeface="Arial" pitchFamily="34" charset="0"/>
                <a:cs typeface="Arial" pitchFamily="34" charset="0"/>
              </a:rPr>
              <a:t>WEP</a:t>
            </a:r>
            <a:r>
              <a:rPr lang="en-US" sz="2600" dirty="0">
                <a:latin typeface="Arial" pitchFamily="34" charset="0"/>
                <a:cs typeface="Arial" pitchFamily="34" charset="0"/>
              </a:rPr>
              <a:t> </a:t>
            </a:r>
            <a:r>
              <a:rPr lang="en-US" sz="2600" dirty="0" err="1">
                <a:latin typeface="Arial" pitchFamily="34" charset="0"/>
                <a:cs typeface="Arial" pitchFamily="34" charset="0"/>
              </a:rPr>
              <a:t>đã</a:t>
            </a:r>
            <a:r>
              <a:rPr lang="en-US" sz="2600" dirty="0">
                <a:latin typeface="Arial" pitchFamily="34" charset="0"/>
                <a:cs typeface="Arial" pitchFamily="34" charset="0"/>
              </a:rPr>
              <a:t> </a:t>
            </a:r>
            <a:r>
              <a:rPr lang="en-US" sz="2600" dirty="0" err="1">
                <a:latin typeface="Arial" pitchFamily="34" charset="0"/>
                <a:cs typeface="Arial" pitchFamily="34" charset="0"/>
              </a:rPr>
              <a:t>được</a:t>
            </a:r>
            <a:r>
              <a:rPr lang="en-US" sz="2600" dirty="0">
                <a:latin typeface="Arial" pitchFamily="34" charset="0"/>
                <a:cs typeface="Arial" pitchFamily="34" charset="0"/>
              </a:rPr>
              <a:t> chia </a:t>
            </a:r>
            <a:r>
              <a:rPr lang="en-US" sz="2600" dirty="0" err="1">
                <a:latin typeface="Arial" pitchFamily="34" charset="0"/>
                <a:cs typeface="Arial" pitchFamily="34" charset="0"/>
              </a:rPr>
              <a:t>sẻ</a:t>
            </a:r>
            <a:r>
              <a:rPr lang="en-US" sz="2600" dirty="0">
                <a:latin typeface="Arial" pitchFamily="34" charset="0"/>
                <a:cs typeface="Arial" pitchFamily="34" charset="0"/>
              </a:rPr>
              <a:t> </a:t>
            </a:r>
            <a:r>
              <a:rPr lang="en-US" sz="2600" dirty="0" err="1">
                <a:latin typeface="Arial" pitchFamily="34" charset="0"/>
                <a:cs typeface="Arial" pitchFamily="34" charset="0"/>
              </a:rPr>
              <a:t>và</a:t>
            </a:r>
            <a:r>
              <a:rPr lang="en-US" sz="2600" dirty="0">
                <a:latin typeface="Arial" pitchFamily="34" charset="0"/>
                <a:cs typeface="Arial" pitchFamily="34" charset="0"/>
              </a:rPr>
              <a:t> </a:t>
            </a:r>
            <a:r>
              <a:rPr lang="en-US" sz="2600" dirty="0" err="1">
                <a:latin typeface="Arial" pitchFamily="34" charset="0"/>
                <a:cs typeface="Arial" pitchFamily="34" charset="0"/>
              </a:rPr>
              <a:t>gửi</a:t>
            </a:r>
            <a:r>
              <a:rPr lang="en-US" sz="2600" dirty="0">
                <a:latin typeface="Arial" pitchFamily="34" charset="0"/>
                <a:cs typeface="Arial" pitchFamily="34" charset="0"/>
              </a:rPr>
              <a:t> </a:t>
            </a:r>
            <a:r>
              <a:rPr lang="en-US" sz="2600" dirty="0" err="1">
                <a:latin typeface="Arial" pitchFamily="34" charset="0"/>
                <a:cs typeface="Arial" pitchFamily="34" charset="0"/>
              </a:rPr>
              <a:t>bản</a:t>
            </a:r>
            <a:r>
              <a:rPr lang="en-US" sz="2600" dirty="0">
                <a:latin typeface="Arial" pitchFamily="34" charset="0"/>
                <a:cs typeface="Arial" pitchFamily="34" charset="0"/>
              </a:rPr>
              <a:t> </a:t>
            </a:r>
            <a:r>
              <a:rPr lang="en-US" sz="2600" dirty="0" err="1">
                <a:latin typeface="Arial" pitchFamily="34" charset="0"/>
                <a:cs typeface="Arial" pitchFamily="34" charset="0"/>
              </a:rPr>
              <a:t>mã</a:t>
            </a:r>
            <a:r>
              <a:rPr lang="en-US" sz="2600" dirty="0">
                <a:latin typeface="Arial" pitchFamily="34" charset="0"/>
                <a:cs typeface="Arial" pitchFamily="34" charset="0"/>
              </a:rPr>
              <a:t> </a:t>
            </a:r>
            <a:r>
              <a:rPr lang="en-US" sz="2600" dirty="0" err="1">
                <a:latin typeface="Arial" pitchFamily="34" charset="0"/>
                <a:cs typeface="Arial" pitchFamily="34" charset="0"/>
              </a:rPr>
              <a:t>cho</a:t>
            </a:r>
            <a:r>
              <a:rPr lang="en-US" sz="2600" dirty="0">
                <a:latin typeface="Arial" pitchFamily="34" charset="0"/>
                <a:cs typeface="Arial" pitchFamily="34" charset="0"/>
              </a:rPr>
              <a:t> AP.</a:t>
            </a:r>
          </a:p>
          <a:p>
            <a:pPr lvl="2" algn="just">
              <a:lnSpc>
                <a:spcPct val="130000"/>
              </a:lnSpc>
              <a:spcBef>
                <a:spcPts val="0"/>
              </a:spcBef>
            </a:pPr>
            <a:r>
              <a:rPr lang="en-US" sz="2600" dirty="0">
                <a:latin typeface="Arial" pitchFamily="34" charset="0"/>
                <a:cs typeface="Arial" pitchFamily="34" charset="0"/>
              </a:rPr>
              <a:t>AP </a:t>
            </a:r>
            <a:r>
              <a:rPr lang="en-US" sz="2600" dirty="0" err="1">
                <a:latin typeface="Arial" pitchFamily="34" charset="0"/>
                <a:cs typeface="Arial" pitchFamily="34" charset="0"/>
              </a:rPr>
              <a:t>sẽ</a:t>
            </a:r>
            <a:r>
              <a:rPr lang="en-US" sz="2600" dirty="0">
                <a:latin typeface="Arial" pitchFamily="34" charset="0"/>
                <a:cs typeface="Arial" pitchFamily="34" charset="0"/>
              </a:rPr>
              <a:t> </a:t>
            </a:r>
            <a:r>
              <a:rPr lang="en-US" sz="2600" dirty="0" err="1">
                <a:latin typeface="Arial" pitchFamily="34" charset="0"/>
                <a:cs typeface="Arial" pitchFamily="34" charset="0"/>
              </a:rPr>
              <a:t>giải</a:t>
            </a:r>
            <a:r>
              <a:rPr lang="en-US" sz="2600" dirty="0">
                <a:latin typeface="Arial" pitchFamily="34" charset="0"/>
                <a:cs typeface="Arial" pitchFamily="34" charset="0"/>
              </a:rPr>
              <a:t> </a:t>
            </a:r>
            <a:r>
              <a:rPr lang="en-US" sz="2600" dirty="0" err="1">
                <a:latin typeface="Arial" pitchFamily="34" charset="0"/>
                <a:cs typeface="Arial" pitchFamily="34" charset="0"/>
              </a:rPr>
              <a:t>mã</a:t>
            </a:r>
            <a:r>
              <a:rPr lang="en-US" sz="2600" dirty="0">
                <a:latin typeface="Arial" pitchFamily="34" charset="0"/>
                <a:cs typeface="Arial" pitchFamily="34" charset="0"/>
              </a:rPr>
              <a:t> </a:t>
            </a:r>
            <a:r>
              <a:rPr lang="en-US" sz="2600" dirty="0" err="1">
                <a:latin typeface="Arial" pitchFamily="34" charset="0"/>
                <a:cs typeface="Arial" pitchFamily="34" charset="0"/>
              </a:rPr>
              <a:t>và</a:t>
            </a:r>
            <a:r>
              <a:rPr lang="en-US" sz="2600" dirty="0">
                <a:latin typeface="Arial" pitchFamily="34" charset="0"/>
                <a:cs typeface="Arial" pitchFamily="34" charset="0"/>
              </a:rPr>
              <a:t> so </a:t>
            </a:r>
            <a:r>
              <a:rPr lang="en-US" sz="2600" dirty="0" err="1">
                <a:latin typeface="Arial" pitchFamily="34" charset="0"/>
                <a:cs typeface="Arial" pitchFamily="34" charset="0"/>
              </a:rPr>
              <a:t>sánh</a:t>
            </a:r>
            <a:r>
              <a:rPr lang="en-US" sz="2600" dirty="0">
                <a:latin typeface="Arial" pitchFamily="34" charset="0"/>
                <a:cs typeface="Arial" pitchFamily="34" charset="0"/>
              </a:rPr>
              <a:t> </a:t>
            </a:r>
            <a:r>
              <a:rPr lang="en-US" sz="2600" dirty="0" err="1">
                <a:latin typeface="Arial" pitchFamily="34" charset="0"/>
                <a:cs typeface="Arial" pitchFamily="34" charset="0"/>
              </a:rPr>
              <a:t>với</a:t>
            </a:r>
            <a:r>
              <a:rPr lang="en-US" sz="2600" dirty="0">
                <a:latin typeface="Arial" pitchFamily="34" charset="0"/>
                <a:cs typeface="Arial" pitchFamily="34" charset="0"/>
              </a:rPr>
              <a:t> “challenge” ban </a:t>
            </a:r>
            <a:r>
              <a:rPr lang="en-US" sz="2600" dirty="0" err="1">
                <a:latin typeface="Arial" pitchFamily="34" charset="0"/>
                <a:cs typeface="Arial" pitchFamily="34" charset="0"/>
              </a:rPr>
              <a:t>đầu</a:t>
            </a:r>
            <a:r>
              <a:rPr lang="en-US" sz="2600" dirty="0">
                <a:latin typeface="Arial" pitchFamily="34" charset="0"/>
                <a:cs typeface="Arial" pitchFamily="34" charset="0"/>
              </a:rPr>
              <a:t>, </a:t>
            </a:r>
            <a:r>
              <a:rPr lang="en-US" sz="2600" dirty="0" err="1">
                <a:latin typeface="Arial" pitchFamily="34" charset="0"/>
                <a:cs typeface="Arial" pitchFamily="34" charset="0"/>
              </a:rPr>
              <a:t>phụ</a:t>
            </a:r>
            <a:r>
              <a:rPr lang="en-US" sz="2600" dirty="0">
                <a:latin typeface="Arial" pitchFamily="34" charset="0"/>
                <a:cs typeface="Arial" pitchFamily="34" charset="0"/>
              </a:rPr>
              <a:t> </a:t>
            </a:r>
            <a:r>
              <a:rPr lang="en-US" sz="2600" dirty="0" err="1">
                <a:latin typeface="Arial" pitchFamily="34" charset="0"/>
                <a:cs typeface="Arial" pitchFamily="34" charset="0"/>
              </a:rPr>
              <a:t>thuộc</a:t>
            </a:r>
            <a:r>
              <a:rPr lang="en-US" sz="2600" dirty="0">
                <a:latin typeface="Arial" pitchFamily="34" charset="0"/>
                <a:cs typeface="Arial" pitchFamily="34" charset="0"/>
              </a:rPr>
              <a:t> </a:t>
            </a:r>
            <a:r>
              <a:rPr lang="en-US" sz="2600" dirty="0" err="1">
                <a:latin typeface="Arial" pitchFamily="34" charset="0"/>
                <a:cs typeface="Arial" pitchFamily="34" charset="0"/>
              </a:rPr>
              <a:t>vào</a:t>
            </a:r>
            <a:r>
              <a:rPr lang="en-US" sz="2600" dirty="0">
                <a:latin typeface="Arial" pitchFamily="34" charset="0"/>
                <a:cs typeface="Arial" pitchFamily="34" charset="0"/>
              </a:rPr>
              <a:t> </a:t>
            </a:r>
            <a:r>
              <a:rPr lang="en-US" sz="2600" dirty="0" err="1">
                <a:latin typeface="Arial" pitchFamily="34" charset="0"/>
                <a:cs typeface="Arial" pitchFamily="34" charset="0"/>
              </a:rPr>
              <a:t>kết</a:t>
            </a:r>
            <a:r>
              <a:rPr lang="en-US" sz="2600" dirty="0">
                <a:latin typeface="Arial" pitchFamily="34" charset="0"/>
                <a:cs typeface="Arial" pitchFamily="34" charset="0"/>
              </a:rPr>
              <a:t> </a:t>
            </a:r>
            <a:r>
              <a:rPr lang="en-US" sz="2600" dirty="0" err="1">
                <a:latin typeface="Arial" pitchFamily="34" charset="0"/>
                <a:cs typeface="Arial" pitchFamily="34" charset="0"/>
              </a:rPr>
              <a:t>quả</a:t>
            </a:r>
            <a:r>
              <a:rPr lang="en-US" sz="2600" dirty="0">
                <a:latin typeface="Arial" pitchFamily="34" charset="0"/>
                <a:cs typeface="Arial" pitchFamily="34" charset="0"/>
              </a:rPr>
              <a:t> so </a:t>
            </a:r>
            <a:r>
              <a:rPr lang="en-US" sz="2600" dirty="0" err="1">
                <a:latin typeface="Arial" pitchFamily="34" charset="0"/>
                <a:cs typeface="Arial" pitchFamily="34" charset="0"/>
              </a:rPr>
              <a:t>sánh</a:t>
            </a:r>
            <a:r>
              <a:rPr lang="en-US" sz="2600" dirty="0">
                <a:latin typeface="Arial" pitchFamily="34" charset="0"/>
                <a:cs typeface="Arial" pitchFamily="34" charset="0"/>
              </a:rPr>
              <a:t> </a:t>
            </a:r>
            <a:r>
              <a:rPr lang="en-US" sz="2600" dirty="0" err="1">
                <a:latin typeface="Arial" pitchFamily="34" charset="0"/>
                <a:cs typeface="Arial" pitchFamily="34" charset="0"/>
              </a:rPr>
              <a:t>này</a:t>
            </a:r>
            <a:r>
              <a:rPr lang="en-US" sz="2600" dirty="0">
                <a:latin typeface="Arial" pitchFamily="34" charset="0"/>
                <a:cs typeface="Arial" pitchFamily="34" charset="0"/>
              </a:rPr>
              <a:t>, AP </a:t>
            </a:r>
            <a:r>
              <a:rPr lang="en-US" sz="2600" dirty="0" err="1">
                <a:latin typeface="Arial" pitchFamily="34" charset="0"/>
                <a:cs typeface="Arial" pitchFamily="34" charset="0"/>
              </a:rPr>
              <a:t>sẽ</a:t>
            </a:r>
            <a:r>
              <a:rPr lang="en-US" sz="2600" dirty="0">
                <a:latin typeface="Arial" pitchFamily="34" charset="0"/>
                <a:cs typeface="Arial" pitchFamily="34" charset="0"/>
              </a:rPr>
              <a:t> </a:t>
            </a:r>
            <a:r>
              <a:rPr lang="en-US" sz="2600" dirty="0" err="1">
                <a:latin typeface="Arial" pitchFamily="34" charset="0"/>
                <a:cs typeface="Arial" pitchFamily="34" charset="0"/>
              </a:rPr>
              <a:t>chấp</a:t>
            </a:r>
            <a:r>
              <a:rPr lang="en-US" sz="2600" dirty="0">
                <a:latin typeface="Arial" pitchFamily="34" charset="0"/>
                <a:cs typeface="Arial" pitchFamily="34" charset="0"/>
              </a:rPr>
              <a:t> </a:t>
            </a:r>
            <a:r>
              <a:rPr lang="en-US" sz="2600" dirty="0" err="1">
                <a:latin typeface="Arial" pitchFamily="34" charset="0"/>
                <a:cs typeface="Arial" pitchFamily="34" charset="0"/>
              </a:rPr>
              <a:t>nhận</a:t>
            </a:r>
            <a:r>
              <a:rPr lang="en-US" sz="2600" dirty="0">
                <a:latin typeface="Arial" pitchFamily="34" charset="0"/>
                <a:cs typeface="Arial" pitchFamily="34" charset="0"/>
              </a:rPr>
              <a:t> </a:t>
            </a:r>
            <a:r>
              <a:rPr lang="en-US" sz="2600" dirty="0" err="1">
                <a:latin typeface="Arial" pitchFamily="34" charset="0"/>
                <a:cs typeface="Arial" pitchFamily="34" charset="0"/>
              </a:rPr>
              <a:t>xác</a:t>
            </a:r>
            <a:r>
              <a:rPr lang="en-US" sz="2600" dirty="0">
                <a:latin typeface="Arial" pitchFamily="34" charset="0"/>
                <a:cs typeface="Arial" pitchFamily="34" charset="0"/>
              </a:rPr>
              <a:t> </a:t>
            </a:r>
            <a:r>
              <a:rPr lang="en-US" sz="2600" dirty="0" err="1">
                <a:latin typeface="Arial" pitchFamily="34" charset="0"/>
                <a:cs typeface="Arial" pitchFamily="34" charset="0"/>
              </a:rPr>
              <a:t>thực</a:t>
            </a:r>
            <a:r>
              <a:rPr lang="en-US" sz="2600" dirty="0">
                <a:latin typeface="Arial" pitchFamily="34" charset="0"/>
                <a:cs typeface="Arial" pitchFamily="34" charset="0"/>
              </a:rPr>
              <a:t> </a:t>
            </a:r>
            <a:r>
              <a:rPr lang="en-US" sz="2600" dirty="0" err="1">
                <a:latin typeface="Arial" pitchFamily="34" charset="0"/>
                <a:cs typeface="Arial" pitchFamily="34" charset="0"/>
              </a:rPr>
              <a:t>STA</a:t>
            </a:r>
            <a:r>
              <a:rPr lang="en-US" sz="2600" dirty="0">
                <a:latin typeface="Arial" pitchFamily="34" charset="0"/>
                <a:cs typeface="Arial" pitchFamily="34" charset="0"/>
              </a:rPr>
              <a:t> hay </a:t>
            </a:r>
            <a:r>
              <a:rPr lang="en-US" sz="2600" dirty="0" err="1">
                <a:latin typeface="Arial" pitchFamily="34" charset="0"/>
                <a:cs typeface="Arial" pitchFamily="34" charset="0"/>
              </a:rPr>
              <a:t>không</a:t>
            </a:r>
            <a:r>
              <a:rPr lang="en-US" sz="2600" dirty="0">
                <a:latin typeface="Arial" pitchFamily="34" charset="0"/>
                <a:cs typeface="Arial" pitchFamily="34" charset="0"/>
              </a:rPr>
              <a:t>.</a:t>
            </a:r>
          </a:p>
          <a:p>
            <a:pPr algn="just">
              <a:lnSpc>
                <a:spcPct val="130000"/>
              </a:lnSpc>
              <a:spcBef>
                <a:spcPts val="0"/>
              </a:spcBef>
            </a:pPr>
            <a:endParaRPr lang="en-US" i="1" dirty="0">
              <a:solidFill>
                <a:srgbClr val="0000FF"/>
              </a:solidFill>
              <a:latin typeface="Arial" pitchFamily="34" charset="0"/>
              <a:cs typeface="Arial" pitchFamily="34" charset="0"/>
            </a:endParaRPr>
          </a:p>
          <a:p>
            <a:pPr algn="just">
              <a:lnSpc>
                <a:spcPct val="130000"/>
              </a:lnSpc>
              <a:spcBef>
                <a:spcPts val="0"/>
              </a:spcBef>
            </a:pPr>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cap="small" dirty="0" err="1">
                <a:latin typeface="Arial" pitchFamily="34" charset="0"/>
                <a:cs typeface="Arial" pitchFamily="34" charset="0"/>
              </a:rPr>
              <a:t>PHƯƠNG</a:t>
            </a:r>
            <a:r>
              <a:rPr lang="en-US" b="0" cap="small" dirty="0">
                <a:latin typeface="Arial" pitchFamily="34" charset="0"/>
                <a:cs typeface="Arial" pitchFamily="34" charset="0"/>
              </a:rPr>
              <a:t> </a:t>
            </a:r>
            <a:r>
              <a:rPr lang="en-US" b="0" cap="small" dirty="0" err="1">
                <a:latin typeface="Arial" pitchFamily="34" charset="0"/>
                <a:cs typeface="Arial" pitchFamily="34" charset="0"/>
              </a:rPr>
              <a:t>THỨC</a:t>
            </a:r>
            <a:r>
              <a:rPr lang="en-US" b="0" cap="small" dirty="0">
                <a:latin typeface="Arial" pitchFamily="34" charset="0"/>
                <a:cs typeface="Arial" pitchFamily="34" charset="0"/>
              </a:rPr>
              <a:t> </a:t>
            </a:r>
            <a:r>
              <a:rPr lang="en-US" b="0" cap="small" dirty="0" err="1">
                <a:latin typeface="Arial" pitchFamily="34" charset="0"/>
                <a:cs typeface="Arial" pitchFamily="34" charset="0"/>
              </a:rPr>
              <a:t>XÁC</a:t>
            </a:r>
            <a:r>
              <a:rPr lang="en-US" b="0" cap="small" dirty="0">
                <a:latin typeface="Arial" pitchFamily="34" charset="0"/>
                <a:cs typeface="Arial" pitchFamily="34" charset="0"/>
              </a:rPr>
              <a:t> </a:t>
            </a:r>
            <a:r>
              <a:rPr lang="en-US" b="0" cap="small" dirty="0" err="1">
                <a:latin typeface="Arial" pitchFamily="34" charset="0"/>
                <a:cs typeface="Arial" pitchFamily="34" charset="0"/>
              </a:rPr>
              <a:t>THỰC</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30</a:t>
            </a:fld>
            <a:endParaRPr lang="ru-RU" dirty="0"/>
          </a:p>
        </p:txBody>
      </p:sp>
    </p:spTree>
    <p:extLst>
      <p:ext uri="{BB962C8B-B14F-4D97-AF65-F5344CB8AC3E}">
        <p14:creationId xmlns:p14="http://schemas.microsoft.com/office/powerpoint/2010/main" val="17661667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algn="just">
              <a:lnSpc>
                <a:spcPct val="130000"/>
              </a:lnSpc>
              <a:spcBef>
                <a:spcPts val="0"/>
              </a:spcBef>
            </a:pPr>
            <a:r>
              <a:rPr lang="en-US" sz="2800" i="1" dirty="0" err="1">
                <a:solidFill>
                  <a:srgbClr val="0000FF"/>
                </a:solidFill>
                <a:latin typeface="Arial" pitchFamily="34" charset="0"/>
                <a:cs typeface="Arial" pitchFamily="34" charset="0"/>
              </a:rPr>
              <a:t>Xác</a:t>
            </a:r>
            <a:r>
              <a:rPr lang="en-US" sz="2800" i="1" dirty="0">
                <a:solidFill>
                  <a:srgbClr val="0000FF"/>
                </a:solidFill>
                <a:latin typeface="Arial" pitchFamily="34" charset="0"/>
                <a:cs typeface="Arial" pitchFamily="34" charset="0"/>
              </a:rPr>
              <a:t> </a:t>
            </a:r>
            <a:r>
              <a:rPr lang="en-US" sz="2800" i="1" dirty="0" err="1">
                <a:solidFill>
                  <a:srgbClr val="0000FF"/>
                </a:solidFill>
                <a:latin typeface="Arial" pitchFamily="34" charset="0"/>
                <a:cs typeface="Arial" pitchFamily="34" charset="0"/>
              </a:rPr>
              <a:t>thực</a:t>
            </a:r>
            <a:r>
              <a:rPr lang="en-US" sz="2800" i="1" dirty="0">
                <a:solidFill>
                  <a:srgbClr val="0000FF"/>
                </a:solidFill>
                <a:latin typeface="Arial" pitchFamily="34" charset="0"/>
                <a:cs typeface="Arial" pitchFamily="34" charset="0"/>
              </a:rPr>
              <a:t> </a:t>
            </a:r>
            <a:r>
              <a:rPr lang="en-US" sz="2800" i="1" dirty="0" err="1">
                <a:solidFill>
                  <a:srgbClr val="0000FF"/>
                </a:solidFill>
                <a:latin typeface="Arial" pitchFamily="34" charset="0"/>
                <a:cs typeface="Arial" pitchFamily="34" charset="0"/>
              </a:rPr>
              <a:t>khóa</a:t>
            </a:r>
            <a:r>
              <a:rPr lang="en-US" sz="2800" i="1" dirty="0">
                <a:solidFill>
                  <a:srgbClr val="0000FF"/>
                </a:solidFill>
                <a:latin typeface="Arial" pitchFamily="34" charset="0"/>
                <a:cs typeface="Arial" pitchFamily="34" charset="0"/>
              </a:rPr>
              <a:t> chia </a:t>
            </a:r>
            <a:r>
              <a:rPr lang="en-US" sz="2800" i="1" dirty="0" err="1">
                <a:solidFill>
                  <a:srgbClr val="0000FF"/>
                </a:solidFill>
                <a:latin typeface="Arial" pitchFamily="34" charset="0"/>
                <a:cs typeface="Arial" pitchFamily="34" charset="0"/>
              </a:rPr>
              <a:t>sẻ</a:t>
            </a:r>
            <a:r>
              <a:rPr lang="en-US" sz="2800" i="1" dirty="0">
                <a:solidFill>
                  <a:srgbClr val="0000FF"/>
                </a:solidFill>
                <a:latin typeface="Arial" pitchFamily="34" charset="0"/>
                <a:cs typeface="Arial" pitchFamily="34" charset="0"/>
              </a:rPr>
              <a:t> </a:t>
            </a:r>
            <a:r>
              <a:rPr lang="en-US" sz="2800" i="1" dirty="0" err="1">
                <a:solidFill>
                  <a:srgbClr val="0000FF"/>
                </a:solidFill>
                <a:latin typeface="Arial" pitchFamily="34" charset="0"/>
                <a:cs typeface="Arial" pitchFamily="34" charset="0"/>
              </a:rPr>
              <a:t>trước</a:t>
            </a:r>
            <a:r>
              <a:rPr lang="en-US" sz="2800" i="1" dirty="0">
                <a:solidFill>
                  <a:srgbClr val="0000FF"/>
                </a:solidFill>
                <a:latin typeface="Arial" pitchFamily="34" charset="0"/>
                <a:cs typeface="Arial" pitchFamily="34" charset="0"/>
              </a:rPr>
              <a:t> (Pre-shared key Authentication)</a:t>
            </a:r>
          </a:p>
          <a:p>
            <a:pPr algn="just">
              <a:lnSpc>
                <a:spcPct val="130000"/>
              </a:lnSpc>
              <a:spcBef>
                <a:spcPts val="0"/>
              </a:spcBef>
            </a:pPr>
            <a:endParaRPr lang="en-US" sz="2400" i="1" dirty="0">
              <a:solidFill>
                <a:srgbClr val="0000FF"/>
              </a:solidFill>
              <a:latin typeface="Arial" pitchFamily="34" charset="0"/>
              <a:cs typeface="Arial" pitchFamily="34" charset="0"/>
            </a:endParaRPr>
          </a:p>
          <a:p>
            <a:pPr algn="just">
              <a:lnSpc>
                <a:spcPct val="130000"/>
              </a:lnSpc>
              <a:spcBef>
                <a:spcPts val="0"/>
              </a:spcBef>
            </a:pPr>
            <a:endParaRPr lang="en-US" sz="2400" i="1" dirty="0">
              <a:solidFill>
                <a:srgbClr val="0000FF"/>
              </a:solidFill>
              <a:latin typeface="Arial" pitchFamily="34" charset="0"/>
              <a:cs typeface="Arial" pitchFamily="34" charset="0"/>
            </a:endParaRPr>
          </a:p>
          <a:p>
            <a:pPr algn="just">
              <a:lnSpc>
                <a:spcPct val="130000"/>
              </a:lnSpc>
              <a:spcBef>
                <a:spcPts val="0"/>
              </a:spcBef>
            </a:pPr>
            <a:endParaRPr lang="en-US" sz="2400" i="1" dirty="0">
              <a:solidFill>
                <a:srgbClr val="0000FF"/>
              </a:solidFill>
              <a:latin typeface="Arial" pitchFamily="34" charset="0"/>
              <a:cs typeface="Arial" pitchFamily="34" charset="0"/>
            </a:endParaRPr>
          </a:p>
          <a:p>
            <a:pPr algn="just">
              <a:lnSpc>
                <a:spcPct val="130000"/>
              </a:lnSpc>
              <a:spcBef>
                <a:spcPts val="0"/>
              </a:spcBef>
            </a:pPr>
            <a:endParaRPr lang="en-US" sz="2400" i="1" dirty="0">
              <a:solidFill>
                <a:srgbClr val="0000FF"/>
              </a:solidFill>
              <a:latin typeface="Arial" pitchFamily="34" charset="0"/>
              <a:cs typeface="Arial" pitchFamily="34" charset="0"/>
            </a:endParaRPr>
          </a:p>
          <a:p>
            <a:pPr marL="0" indent="0">
              <a:spcBef>
                <a:spcPts val="0"/>
              </a:spcBef>
              <a:buNone/>
              <a:defRPr/>
            </a:pPr>
            <a:endParaRPr lang="en-US" sz="2400" dirty="0">
              <a:latin typeface="Arial" pitchFamily="34" charset="0"/>
              <a:cs typeface="Arial" pitchFamily="34" charset="0"/>
            </a:endParaRPr>
          </a:p>
          <a:p>
            <a:pPr marL="0" indent="0" algn="just">
              <a:spcBef>
                <a:spcPts val="0"/>
              </a:spcBef>
              <a:buNone/>
              <a:defRPr/>
            </a:pPr>
            <a:r>
              <a:rPr lang="en-US" sz="2400" dirty="0" err="1" smtClean="0">
                <a:latin typeface="Arial" pitchFamily="34" charset="0"/>
                <a:cs typeface="Arial" pitchFamily="34" charset="0"/>
              </a:rPr>
              <a:t>Phương</a:t>
            </a:r>
            <a:r>
              <a:rPr lang="en-US" sz="2400" dirty="0" smtClean="0">
                <a:latin typeface="Arial" pitchFamily="34" charset="0"/>
                <a:cs typeface="Arial" pitchFamily="34" charset="0"/>
              </a:rPr>
              <a:t> </a:t>
            </a:r>
            <a:r>
              <a:rPr lang="en-US" sz="2400" dirty="0" err="1">
                <a:latin typeface="Arial" pitchFamily="34" charset="0"/>
                <a:cs typeface="Arial" pitchFamily="34" charset="0"/>
              </a:rPr>
              <a:t>pháp</a:t>
            </a:r>
            <a:r>
              <a:rPr lang="en-US" sz="2400" dirty="0">
                <a:latin typeface="Arial" pitchFamily="34" charset="0"/>
                <a:cs typeface="Arial" pitchFamily="34" charset="0"/>
              </a:rPr>
              <a:t> </a:t>
            </a:r>
            <a:r>
              <a:rPr lang="en-US" sz="2400" dirty="0" err="1">
                <a:latin typeface="Arial" pitchFamily="34" charset="0"/>
                <a:cs typeface="Arial" pitchFamily="34" charset="0"/>
              </a:rPr>
              <a:t>này</a:t>
            </a:r>
            <a:r>
              <a:rPr lang="en-US" sz="2400" dirty="0">
                <a:latin typeface="Arial" pitchFamily="34" charset="0"/>
                <a:cs typeface="Arial" pitchFamily="34" charset="0"/>
              </a:rPr>
              <a:t> </a:t>
            </a:r>
            <a:r>
              <a:rPr lang="en-US" sz="2400" dirty="0" err="1">
                <a:latin typeface="Arial" pitchFamily="34" charset="0"/>
                <a:cs typeface="Arial" pitchFamily="34" charset="0"/>
              </a:rPr>
              <a:t>bắt</a:t>
            </a:r>
            <a:r>
              <a:rPr lang="en-US" sz="2400" dirty="0">
                <a:latin typeface="Arial" pitchFamily="34" charset="0"/>
                <a:cs typeface="Arial" pitchFamily="34" charset="0"/>
              </a:rPr>
              <a:t> </a:t>
            </a:r>
            <a:r>
              <a:rPr lang="en-US" sz="2400" dirty="0" err="1">
                <a:latin typeface="Arial" pitchFamily="34" charset="0"/>
                <a:cs typeface="Arial" pitchFamily="34" charset="0"/>
              </a:rPr>
              <a:t>buộc</a:t>
            </a:r>
            <a:r>
              <a:rPr lang="en-US" sz="2400" dirty="0">
                <a:latin typeface="Arial" pitchFamily="34" charset="0"/>
                <a:cs typeface="Arial" pitchFamily="34" charset="0"/>
              </a:rPr>
              <a:t> </a:t>
            </a:r>
            <a:r>
              <a:rPr lang="en-US" sz="2400" dirty="0" err="1">
                <a:latin typeface="Arial" pitchFamily="34" charset="0"/>
                <a:cs typeface="Arial" pitchFamily="34" charset="0"/>
              </a:rPr>
              <a:t>phải</a:t>
            </a:r>
            <a:r>
              <a:rPr lang="en-US" sz="2400" dirty="0">
                <a:latin typeface="Arial" pitchFamily="34" charset="0"/>
                <a:cs typeface="Arial" pitchFamily="34" charset="0"/>
              </a:rPr>
              <a:t> </a:t>
            </a:r>
            <a:r>
              <a:rPr lang="en-US" sz="2400" dirty="0" err="1">
                <a:latin typeface="Arial" pitchFamily="34" charset="0"/>
                <a:cs typeface="Arial" pitchFamily="34" charset="0"/>
              </a:rPr>
              <a:t>dùng</a:t>
            </a:r>
            <a:r>
              <a:rPr lang="en-US" sz="2400" dirty="0">
                <a:latin typeface="Arial" pitchFamily="34" charset="0"/>
                <a:cs typeface="Arial" pitchFamily="34" charset="0"/>
              </a:rPr>
              <a:t> </a:t>
            </a:r>
            <a:r>
              <a:rPr lang="en-US" sz="2400" dirty="0" err="1">
                <a:latin typeface="Arial" pitchFamily="34" charset="0"/>
                <a:cs typeface="Arial" pitchFamily="34" charset="0"/>
              </a:rPr>
              <a:t>WEP</a:t>
            </a:r>
            <a:r>
              <a:rPr lang="en-US" sz="2400" dirty="0">
                <a:latin typeface="Arial" pitchFamily="34" charset="0"/>
                <a:cs typeface="Arial" pitchFamily="34" charset="0"/>
              </a:rPr>
              <a:t>, </a:t>
            </a:r>
            <a:r>
              <a:rPr lang="en-US" sz="2400" dirty="0" err="1">
                <a:latin typeface="Arial" pitchFamily="34" charset="0"/>
                <a:cs typeface="Arial" pitchFamily="34" charset="0"/>
              </a:rPr>
              <a:t>khóa</a:t>
            </a:r>
            <a:r>
              <a:rPr lang="en-US" sz="2400" dirty="0">
                <a:latin typeface="Arial" pitchFamily="34" charset="0"/>
                <a:cs typeface="Arial" pitchFamily="34" charset="0"/>
              </a:rPr>
              <a:t> </a:t>
            </a:r>
            <a:r>
              <a:rPr lang="en-US" sz="2400" dirty="0" err="1">
                <a:latin typeface="Arial" pitchFamily="34" charset="0"/>
                <a:cs typeface="Arial" pitchFamily="34" charset="0"/>
              </a:rPr>
              <a:t>WEP</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dùng</a:t>
            </a:r>
            <a:r>
              <a:rPr lang="en-US" sz="2400" dirty="0">
                <a:latin typeface="Arial" pitchFamily="34" charset="0"/>
                <a:cs typeface="Arial" pitchFamily="34" charset="0"/>
              </a:rPr>
              <a:t> </a:t>
            </a:r>
            <a:r>
              <a:rPr lang="en-US" sz="2400" dirty="0" err="1">
                <a:latin typeface="Arial" pitchFamily="34" charset="0"/>
                <a:cs typeface="Arial" pitchFamily="34" charset="0"/>
              </a:rPr>
              <a:t>để</a:t>
            </a:r>
            <a:r>
              <a:rPr lang="en-US" sz="2400" dirty="0">
                <a:latin typeface="Arial" pitchFamily="34" charset="0"/>
                <a:cs typeface="Arial" pitchFamily="34" charset="0"/>
              </a:rPr>
              <a:t> </a:t>
            </a:r>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dirty="0" err="1">
                <a:latin typeface="Arial" pitchFamily="34" charset="0"/>
                <a:cs typeface="Arial" pitchFamily="34" charset="0"/>
              </a:rPr>
              <a:t>mã</a:t>
            </a:r>
            <a:r>
              <a:rPr lang="en-US" sz="2400" dirty="0">
                <a:latin typeface="Arial" pitchFamily="34" charset="0"/>
                <a:cs typeface="Arial" pitchFamily="34" charset="0"/>
              </a:rPr>
              <a:t> </a:t>
            </a:r>
            <a:r>
              <a:rPr lang="en-US" sz="2400" dirty="0" err="1">
                <a:latin typeface="Arial" pitchFamily="34" charset="0"/>
                <a:cs typeface="Arial" pitchFamily="34" charset="0"/>
              </a:rPr>
              <a:t>hóa</a:t>
            </a:r>
            <a:r>
              <a:rPr lang="en-US" sz="2400" dirty="0">
                <a:latin typeface="Arial" pitchFamily="34" charset="0"/>
                <a:cs typeface="Arial" pitchFamily="34" charset="0"/>
              </a:rPr>
              <a:t> </a:t>
            </a:r>
            <a:r>
              <a:rPr lang="en-US" sz="2400" dirty="0" err="1">
                <a:latin typeface="Arial" pitchFamily="34" charset="0"/>
                <a:cs typeface="Arial" pitchFamily="34" charset="0"/>
              </a:rPr>
              <a:t>dữ</a:t>
            </a:r>
            <a:r>
              <a:rPr lang="en-US" sz="2400" dirty="0">
                <a:latin typeface="Arial" pitchFamily="34" charset="0"/>
                <a:cs typeface="Arial" pitchFamily="34" charset="0"/>
              </a:rPr>
              <a:t> </a:t>
            </a:r>
            <a:r>
              <a:rPr lang="en-US" sz="2400" dirty="0" err="1">
                <a:latin typeface="Arial" pitchFamily="34" charset="0"/>
                <a:cs typeface="Arial" pitchFamily="34" charset="0"/>
              </a:rPr>
              <a:t>liệu</a:t>
            </a:r>
            <a:r>
              <a:rPr lang="en-US" sz="2400" dirty="0">
                <a:latin typeface="Arial" pitchFamily="34" charset="0"/>
                <a:cs typeface="Arial" pitchFamily="34" charset="0"/>
              </a:rPr>
              <a:t>, </a:t>
            </a:r>
            <a:r>
              <a:rPr lang="en-US" sz="2400" dirty="0" err="1">
                <a:latin typeface="Arial" pitchFamily="34" charset="0"/>
                <a:cs typeface="Arial" pitchFamily="34" charset="0"/>
              </a:rPr>
              <a:t>đây</a:t>
            </a:r>
            <a:r>
              <a:rPr lang="en-US" sz="2400" dirty="0">
                <a:latin typeface="Arial" pitchFamily="34" charset="0"/>
                <a:cs typeface="Arial" pitchFamily="34" charset="0"/>
              </a:rPr>
              <a:t> </a:t>
            </a:r>
            <a:r>
              <a:rPr lang="en-US" sz="2400" dirty="0" err="1">
                <a:latin typeface="Arial" pitchFamily="34" charset="0"/>
                <a:cs typeface="Arial" pitchFamily="34" charset="0"/>
              </a:rPr>
              <a:t>chính</a:t>
            </a:r>
            <a:r>
              <a:rPr lang="en-US" sz="2400" dirty="0">
                <a:latin typeface="Arial" pitchFamily="34" charset="0"/>
                <a:cs typeface="Arial" pitchFamily="34" charset="0"/>
              </a:rPr>
              <a:t> </a:t>
            </a:r>
            <a:r>
              <a:rPr lang="en-US" sz="2400" dirty="0" err="1">
                <a:latin typeface="Arial" pitchFamily="34" charset="0"/>
                <a:cs typeface="Arial" pitchFamily="34" charset="0"/>
              </a:rPr>
              <a:t>là</a:t>
            </a:r>
            <a:r>
              <a:rPr lang="en-US" sz="2400" dirty="0">
                <a:latin typeface="Arial" pitchFamily="34" charset="0"/>
                <a:cs typeface="Arial" pitchFamily="34" charset="0"/>
              </a:rPr>
              <a:t> </a:t>
            </a:r>
            <a:r>
              <a:rPr lang="en-US" sz="2400" dirty="0" err="1">
                <a:latin typeface="Arial" pitchFamily="34" charset="0"/>
                <a:cs typeface="Arial" pitchFamily="34" charset="0"/>
              </a:rPr>
              <a:t>kẽ</a:t>
            </a:r>
            <a:r>
              <a:rPr lang="en-US" sz="2400" dirty="0">
                <a:latin typeface="Arial" pitchFamily="34" charset="0"/>
                <a:cs typeface="Arial" pitchFamily="34" charset="0"/>
              </a:rPr>
              <a:t> </a:t>
            </a:r>
            <a:r>
              <a:rPr lang="en-US" sz="2400" dirty="0" err="1">
                <a:latin typeface="Arial" pitchFamily="34" charset="0"/>
                <a:cs typeface="Arial" pitchFamily="34" charset="0"/>
              </a:rPr>
              <a:t>hở</a:t>
            </a:r>
            <a:r>
              <a:rPr lang="en-US" sz="2400" dirty="0">
                <a:latin typeface="Arial" pitchFamily="34" charset="0"/>
                <a:cs typeface="Arial" pitchFamily="34" charset="0"/>
              </a:rPr>
              <a:t> </a:t>
            </a:r>
            <a:r>
              <a:rPr lang="en-US" sz="2400" dirty="0" err="1">
                <a:latin typeface="Arial" pitchFamily="34" charset="0"/>
                <a:cs typeface="Arial" pitchFamily="34" charset="0"/>
              </a:rPr>
              <a:t>để</a:t>
            </a:r>
            <a:r>
              <a:rPr lang="en-US" sz="2400" dirty="0">
                <a:latin typeface="Arial" pitchFamily="34" charset="0"/>
                <a:cs typeface="Arial" pitchFamily="34" charset="0"/>
              </a:rPr>
              <a:t> hacker </a:t>
            </a:r>
            <a:r>
              <a:rPr lang="en-US" sz="2400" dirty="0" err="1">
                <a:latin typeface="Arial" pitchFamily="34" charset="0"/>
                <a:cs typeface="Arial" pitchFamily="34" charset="0"/>
              </a:rPr>
              <a:t>có</a:t>
            </a:r>
            <a:r>
              <a:rPr lang="en-US" sz="2400" dirty="0">
                <a:latin typeface="Arial" pitchFamily="34" charset="0"/>
                <a:cs typeface="Arial" pitchFamily="34" charset="0"/>
              </a:rPr>
              <a:t> </a:t>
            </a:r>
            <a:r>
              <a:rPr lang="en-US" sz="2400" dirty="0" err="1">
                <a:latin typeface="Arial" pitchFamily="34" charset="0"/>
                <a:cs typeface="Arial" pitchFamily="34" charset="0"/>
              </a:rPr>
              <a:t>cơ</a:t>
            </a:r>
            <a:r>
              <a:rPr lang="en-US" sz="2400" dirty="0">
                <a:latin typeface="Arial" pitchFamily="34" charset="0"/>
                <a:cs typeface="Arial" pitchFamily="34" charset="0"/>
              </a:rPr>
              <a:t> </a:t>
            </a:r>
            <a:r>
              <a:rPr lang="en-US" sz="2400" dirty="0" err="1">
                <a:latin typeface="Arial" pitchFamily="34" charset="0"/>
                <a:cs typeface="Arial" pitchFamily="34" charset="0"/>
              </a:rPr>
              <a:t>hội</a:t>
            </a:r>
            <a:r>
              <a:rPr lang="en-US" sz="2400" dirty="0">
                <a:latin typeface="Arial" pitchFamily="34" charset="0"/>
                <a:cs typeface="Arial" pitchFamily="34" charset="0"/>
              </a:rPr>
              <a:t> </a:t>
            </a:r>
            <a:r>
              <a:rPr lang="en-US" sz="2400" dirty="0" err="1">
                <a:latin typeface="Arial" pitchFamily="34" charset="0"/>
                <a:cs typeface="Arial" pitchFamily="34" charset="0"/>
              </a:rPr>
              <a:t>thâm</a:t>
            </a:r>
            <a:r>
              <a:rPr lang="en-US" sz="2400" dirty="0">
                <a:latin typeface="Arial" pitchFamily="34" charset="0"/>
                <a:cs typeface="Arial" pitchFamily="34" charset="0"/>
              </a:rPr>
              <a:t> </a:t>
            </a:r>
            <a:r>
              <a:rPr lang="en-US" sz="2400" dirty="0" err="1">
                <a:latin typeface="Arial" pitchFamily="34" charset="0"/>
                <a:cs typeface="Arial" pitchFamily="34" charset="0"/>
              </a:rPr>
              <a:t>nhập</a:t>
            </a:r>
            <a:r>
              <a:rPr lang="en-US" sz="2400" dirty="0">
                <a:latin typeface="Arial" pitchFamily="34" charset="0"/>
                <a:cs typeface="Arial" pitchFamily="34" charset="0"/>
              </a:rPr>
              <a:t> </a:t>
            </a:r>
            <a:r>
              <a:rPr lang="en-US" sz="2400" dirty="0" err="1">
                <a:latin typeface="Arial" pitchFamily="34" charset="0"/>
                <a:cs typeface="Arial" pitchFamily="34" charset="0"/>
              </a:rPr>
              <a:t>mạng</a:t>
            </a:r>
            <a:r>
              <a:rPr lang="en-US" sz="2400" dirty="0">
                <a:latin typeface="Arial" pitchFamily="34" charset="0"/>
                <a:cs typeface="Arial" pitchFamily="34" charset="0"/>
              </a:rPr>
              <a:t>. Hacker </a:t>
            </a:r>
            <a:r>
              <a:rPr lang="en-US" sz="2400" dirty="0" err="1">
                <a:latin typeface="Arial" pitchFamily="34" charset="0"/>
                <a:cs typeface="Arial" pitchFamily="34" charset="0"/>
              </a:rPr>
              <a:t>sẽ</a:t>
            </a:r>
            <a:r>
              <a:rPr lang="en-US" sz="2400" dirty="0">
                <a:latin typeface="Arial" pitchFamily="34" charset="0"/>
                <a:cs typeface="Arial" pitchFamily="34" charset="0"/>
              </a:rPr>
              <a:t> </a:t>
            </a:r>
            <a:r>
              <a:rPr lang="en-US" sz="2400" dirty="0" err="1">
                <a:latin typeface="Arial" pitchFamily="34" charset="0"/>
                <a:cs typeface="Arial" pitchFamily="34" charset="0"/>
              </a:rPr>
              <a:t>thu</a:t>
            </a:r>
            <a:r>
              <a:rPr lang="en-US" sz="2400" dirty="0">
                <a:latin typeface="Arial" pitchFamily="34" charset="0"/>
                <a:cs typeface="Arial" pitchFamily="34" charset="0"/>
              </a:rPr>
              <a:t> </a:t>
            </a:r>
            <a:r>
              <a:rPr lang="en-US" sz="2400" dirty="0" err="1">
                <a:latin typeface="Arial" pitchFamily="34" charset="0"/>
                <a:cs typeface="Arial" pitchFamily="34" charset="0"/>
              </a:rPr>
              <a:t>cả</a:t>
            </a:r>
            <a:r>
              <a:rPr lang="en-US" sz="2400" dirty="0">
                <a:latin typeface="Arial" pitchFamily="34" charset="0"/>
                <a:cs typeface="Arial" pitchFamily="34" charset="0"/>
              </a:rPr>
              <a:t> </a:t>
            </a:r>
            <a:r>
              <a:rPr lang="en-US" sz="2400" dirty="0" err="1">
                <a:latin typeface="Arial" pitchFamily="34" charset="0"/>
                <a:cs typeface="Arial" pitchFamily="34" charset="0"/>
              </a:rPr>
              <a:t>hai</a:t>
            </a:r>
            <a:r>
              <a:rPr lang="en-US" sz="2400" dirty="0">
                <a:latin typeface="Arial" pitchFamily="34" charset="0"/>
                <a:cs typeface="Arial" pitchFamily="34" charset="0"/>
              </a:rPr>
              <a:t> </a:t>
            </a:r>
            <a:r>
              <a:rPr lang="en-US" sz="2400" dirty="0" err="1">
                <a:latin typeface="Arial" pitchFamily="34" charset="0"/>
                <a:cs typeface="Arial" pitchFamily="34" charset="0"/>
              </a:rPr>
              <a:t>tín</a:t>
            </a:r>
            <a:r>
              <a:rPr lang="en-US" sz="2400" dirty="0">
                <a:latin typeface="Arial" pitchFamily="34" charset="0"/>
                <a:cs typeface="Arial" pitchFamily="34" charset="0"/>
              </a:rPr>
              <a:t> </a:t>
            </a:r>
            <a:r>
              <a:rPr lang="en-US" sz="2400" dirty="0" err="1">
                <a:latin typeface="Arial" pitchFamily="34" charset="0"/>
                <a:cs typeface="Arial" pitchFamily="34" charset="0"/>
              </a:rPr>
              <a:t>hiệu</a:t>
            </a:r>
            <a:r>
              <a:rPr lang="en-US" sz="2400" dirty="0">
                <a:latin typeface="Arial" pitchFamily="34" charset="0"/>
                <a:cs typeface="Arial" pitchFamily="34" charset="0"/>
              </a:rPr>
              <a:t>, </a:t>
            </a:r>
            <a:r>
              <a:rPr lang="en-US" sz="2400" dirty="0" err="1">
                <a:latin typeface="Arial" pitchFamily="34" charset="0"/>
                <a:cs typeface="Arial" pitchFamily="34" charset="0"/>
              </a:rPr>
              <a:t>văn</a:t>
            </a:r>
            <a:r>
              <a:rPr lang="en-US" sz="2400" dirty="0">
                <a:latin typeface="Arial" pitchFamily="34" charset="0"/>
                <a:cs typeface="Arial" pitchFamily="34" charset="0"/>
              </a:rPr>
              <a:t> </a:t>
            </a:r>
            <a:r>
              <a:rPr lang="en-US" sz="2400" dirty="0" err="1">
                <a:latin typeface="Arial" pitchFamily="34" charset="0"/>
                <a:cs typeface="Arial" pitchFamily="34" charset="0"/>
              </a:rPr>
              <a:t>bản</a:t>
            </a:r>
            <a:r>
              <a:rPr lang="en-US" sz="2400" dirty="0">
                <a:latin typeface="Arial" pitchFamily="34" charset="0"/>
                <a:cs typeface="Arial" pitchFamily="34" charset="0"/>
              </a:rPr>
              <a:t> </a:t>
            </a:r>
            <a:r>
              <a:rPr lang="en-US" sz="2400" dirty="0" err="1">
                <a:latin typeface="Arial" pitchFamily="34" charset="0"/>
                <a:cs typeface="Arial" pitchFamily="34" charset="0"/>
              </a:rPr>
              <a:t>chưa</a:t>
            </a:r>
            <a:r>
              <a:rPr lang="en-US" sz="2400" dirty="0">
                <a:latin typeface="Arial" pitchFamily="34" charset="0"/>
                <a:cs typeface="Arial" pitchFamily="34" charset="0"/>
              </a:rPr>
              <a:t> </a:t>
            </a:r>
            <a:r>
              <a:rPr lang="en-US" sz="2400" dirty="0" err="1">
                <a:latin typeface="Arial" pitchFamily="34" charset="0"/>
                <a:cs typeface="Arial" pitchFamily="34" charset="0"/>
              </a:rPr>
              <a:t>mã</a:t>
            </a:r>
            <a:r>
              <a:rPr lang="en-US" sz="2400" dirty="0">
                <a:latin typeface="Arial" pitchFamily="34" charset="0"/>
                <a:cs typeface="Arial" pitchFamily="34" charset="0"/>
              </a:rPr>
              <a:t> </a:t>
            </a:r>
            <a:r>
              <a:rPr lang="en-US" sz="2400" dirty="0" err="1">
                <a:latin typeface="Arial" pitchFamily="34" charset="0"/>
                <a:cs typeface="Arial" pitchFamily="34" charset="0"/>
              </a:rPr>
              <a:t>hóa</a:t>
            </a:r>
            <a:r>
              <a:rPr lang="en-US" sz="2400" dirty="0">
                <a:latin typeface="Arial" pitchFamily="34" charset="0"/>
                <a:cs typeface="Arial" pitchFamily="34" charset="0"/>
              </a:rPr>
              <a:t> do AP </a:t>
            </a:r>
            <a:r>
              <a:rPr lang="en-US" sz="2400" dirty="0" err="1">
                <a:latin typeface="Arial" pitchFamily="34" charset="0"/>
                <a:cs typeface="Arial" pitchFamily="34" charset="0"/>
              </a:rPr>
              <a:t>gửi</a:t>
            </a:r>
            <a:r>
              <a:rPr lang="en-US" sz="2400" dirty="0">
                <a:latin typeface="Arial" pitchFamily="34" charset="0"/>
                <a:cs typeface="Arial" pitchFamily="34" charset="0"/>
              </a:rPr>
              <a:t>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dirty="0" err="1">
                <a:latin typeface="Arial" pitchFamily="34" charset="0"/>
                <a:cs typeface="Arial" pitchFamily="34" charset="0"/>
              </a:rPr>
              <a:t>văn</a:t>
            </a:r>
            <a:r>
              <a:rPr lang="en-US" sz="2400" dirty="0">
                <a:latin typeface="Arial" pitchFamily="34" charset="0"/>
                <a:cs typeface="Arial" pitchFamily="34" charset="0"/>
              </a:rPr>
              <a:t> </a:t>
            </a:r>
            <a:r>
              <a:rPr lang="en-US" sz="2400" dirty="0" err="1">
                <a:latin typeface="Arial" pitchFamily="34" charset="0"/>
                <a:cs typeface="Arial" pitchFamily="34" charset="0"/>
              </a:rPr>
              <a:t>bản</a:t>
            </a:r>
            <a:r>
              <a:rPr lang="en-US" sz="2400" dirty="0">
                <a:latin typeface="Arial" pitchFamily="34" charset="0"/>
                <a:cs typeface="Arial" pitchFamily="34" charset="0"/>
              </a:rPr>
              <a:t> </a:t>
            </a:r>
            <a:r>
              <a:rPr lang="en-US" sz="2400" dirty="0" err="1">
                <a:latin typeface="Arial" pitchFamily="34" charset="0"/>
                <a:cs typeface="Arial" pitchFamily="34" charset="0"/>
              </a:rPr>
              <a:t>đã</a:t>
            </a:r>
            <a:r>
              <a:rPr lang="en-US" sz="2400" dirty="0">
                <a:latin typeface="Arial" pitchFamily="34" charset="0"/>
                <a:cs typeface="Arial" pitchFamily="34" charset="0"/>
              </a:rPr>
              <a:t> </a:t>
            </a:r>
            <a:r>
              <a:rPr lang="en-US" sz="2400" dirty="0" err="1">
                <a:latin typeface="Arial" pitchFamily="34" charset="0"/>
                <a:cs typeface="Arial" pitchFamily="34" charset="0"/>
              </a:rPr>
              <a:t>mã</a:t>
            </a:r>
            <a:r>
              <a:rPr lang="en-US" sz="2400" dirty="0">
                <a:latin typeface="Arial" pitchFamily="34" charset="0"/>
                <a:cs typeface="Arial" pitchFamily="34" charset="0"/>
              </a:rPr>
              <a:t> </a:t>
            </a:r>
            <a:r>
              <a:rPr lang="en-US" sz="2400" dirty="0" err="1">
                <a:latin typeface="Arial" pitchFamily="34" charset="0"/>
                <a:cs typeface="Arial" pitchFamily="34" charset="0"/>
              </a:rPr>
              <a:t>hóa</a:t>
            </a:r>
            <a:r>
              <a:rPr lang="en-US" sz="2400" dirty="0">
                <a:latin typeface="Arial" pitchFamily="34" charset="0"/>
                <a:cs typeface="Arial" pitchFamily="34" charset="0"/>
              </a:rPr>
              <a:t> do Client </a:t>
            </a:r>
            <a:r>
              <a:rPr lang="en-US" sz="2400" dirty="0" err="1">
                <a:latin typeface="Arial" pitchFamily="34" charset="0"/>
                <a:cs typeface="Arial" pitchFamily="34" charset="0"/>
              </a:rPr>
              <a:t>gửi</a:t>
            </a:r>
            <a:r>
              <a:rPr lang="en-US" sz="2400" dirty="0">
                <a:latin typeface="Arial" pitchFamily="34" charset="0"/>
                <a:cs typeface="Arial" pitchFamily="34" charset="0"/>
              </a:rPr>
              <a:t> </a:t>
            </a:r>
            <a:r>
              <a:rPr lang="en-US" sz="2400" dirty="0" err="1">
                <a:latin typeface="Arial" pitchFamily="34" charset="0"/>
                <a:cs typeface="Arial" pitchFamily="34" charset="0"/>
              </a:rPr>
              <a:t>để</a:t>
            </a:r>
            <a:r>
              <a:rPr lang="en-US" sz="2400" dirty="0">
                <a:latin typeface="Arial" pitchFamily="34" charset="0"/>
                <a:cs typeface="Arial" pitchFamily="34" charset="0"/>
              </a:rPr>
              <a:t> </a:t>
            </a:r>
            <a:r>
              <a:rPr lang="en-US" sz="2400" dirty="0" err="1">
                <a:latin typeface="Arial" pitchFamily="34" charset="0"/>
                <a:cs typeface="Arial" pitchFamily="34" charset="0"/>
              </a:rPr>
              <a:t>giải</a:t>
            </a:r>
            <a:r>
              <a:rPr lang="en-US" sz="2400" dirty="0">
                <a:latin typeface="Arial" pitchFamily="34" charset="0"/>
                <a:cs typeface="Arial" pitchFamily="34" charset="0"/>
              </a:rPr>
              <a:t> </a:t>
            </a:r>
            <a:r>
              <a:rPr lang="en-US" sz="2400" dirty="0" err="1">
                <a:latin typeface="Arial" pitchFamily="34" charset="0"/>
                <a:cs typeface="Arial" pitchFamily="34" charset="0"/>
              </a:rPr>
              <a:t>mã</a:t>
            </a:r>
            <a:r>
              <a:rPr lang="en-US" sz="2400" dirty="0">
                <a:latin typeface="Arial" pitchFamily="34" charset="0"/>
                <a:cs typeface="Arial" pitchFamily="34" charset="0"/>
              </a:rPr>
              <a:t> </a:t>
            </a:r>
            <a:r>
              <a:rPr lang="en-US" sz="2400" dirty="0" err="1">
                <a:latin typeface="Arial" pitchFamily="34" charset="0"/>
                <a:cs typeface="Arial" pitchFamily="34" charset="0"/>
              </a:rPr>
              <a:t>khóa</a:t>
            </a:r>
            <a:r>
              <a:rPr lang="en-US" sz="2400" dirty="0">
                <a:latin typeface="Arial" pitchFamily="34" charset="0"/>
                <a:cs typeface="Arial" pitchFamily="34" charset="0"/>
              </a:rPr>
              <a:t> </a:t>
            </a:r>
            <a:r>
              <a:rPr lang="en-US" sz="2400" dirty="0" err="1">
                <a:latin typeface="Arial" pitchFamily="34" charset="0"/>
                <a:cs typeface="Arial" pitchFamily="34" charset="0"/>
              </a:rPr>
              <a:t>WEP</a:t>
            </a:r>
            <a:r>
              <a:rPr lang="en-US" sz="2400" dirty="0">
                <a:latin typeface="Arial" pitchFamily="34" charset="0"/>
                <a:cs typeface="Arial" pitchFamily="34" charset="0"/>
              </a:rPr>
              <a:t>.</a:t>
            </a:r>
          </a:p>
          <a:p>
            <a:pPr algn="just">
              <a:lnSpc>
                <a:spcPct val="130000"/>
              </a:lnSpc>
              <a:spcBef>
                <a:spcPts val="0"/>
              </a:spcBef>
            </a:pPr>
            <a:endParaRPr lang="en-US" sz="2400" i="1" dirty="0">
              <a:solidFill>
                <a:srgbClr val="0000FF"/>
              </a:solidFill>
              <a:latin typeface="Arial" pitchFamily="34" charset="0"/>
              <a:cs typeface="Arial" pitchFamily="34" charset="0"/>
            </a:endParaRPr>
          </a:p>
          <a:p>
            <a:pPr algn="just">
              <a:lnSpc>
                <a:spcPct val="130000"/>
              </a:lnSpc>
              <a:spcBef>
                <a:spcPts val="0"/>
              </a:spcBef>
            </a:pPr>
            <a:endParaRPr lang="en-US" sz="2400" i="1" dirty="0">
              <a:solidFill>
                <a:srgbClr val="0000FF"/>
              </a:solidFill>
              <a:latin typeface="Arial" pitchFamily="34" charset="0"/>
              <a:cs typeface="Arial" pitchFamily="34" charset="0"/>
            </a:endParaRPr>
          </a:p>
          <a:p>
            <a:pPr algn="just">
              <a:lnSpc>
                <a:spcPct val="130000"/>
              </a:lnSpc>
              <a:spcBef>
                <a:spcPts val="0"/>
              </a:spcBef>
            </a:pPr>
            <a:endParaRPr lang="en-US" sz="2400" dirty="0">
              <a:latin typeface="Arial" pitchFamily="34" charset="0"/>
              <a:cs typeface="Arial" pitchFamily="34" charset="0"/>
            </a:endParaRPr>
          </a:p>
          <a:p>
            <a:endParaRPr lang="en-US" sz="2800"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cap="small" dirty="0" err="1">
                <a:latin typeface="Arial" pitchFamily="34" charset="0"/>
                <a:cs typeface="Arial" pitchFamily="34" charset="0"/>
              </a:rPr>
              <a:t>PHƯƠNG</a:t>
            </a:r>
            <a:r>
              <a:rPr lang="en-US" b="0" cap="small" dirty="0">
                <a:latin typeface="Arial" pitchFamily="34" charset="0"/>
                <a:cs typeface="Arial" pitchFamily="34" charset="0"/>
              </a:rPr>
              <a:t> </a:t>
            </a:r>
            <a:r>
              <a:rPr lang="en-US" b="0" cap="small" dirty="0" err="1">
                <a:latin typeface="Arial" pitchFamily="34" charset="0"/>
                <a:cs typeface="Arial" pitchFamily="34" charset="0"/>
              </a:rPr>
              <a:t>THỨC</a:t>
            </a:r>
            <a:r>
              <a:rPr lang="en-US" b="0" cap="small" dirty="0">
                <a:latin typeface="Arial" pitchFamily="34" charset="0"/>
                <a:cs typeface="Arial" pitchFamily="34" charset="0"/>
              </a:rPr>
              <a:t> </a:t>
            </a:r>
            <a:r>
              <a:rPr lang="en-US" b="0" cap="small" dirty="0" err="1">
                <a:latin typeface="Arial" pitchFamily="34" charset="0"/>
                <a:cs typeface="Arial" pitchFamily="34" charset="0"/>
              </a:rPr>
              <a:t>XÁC</a:t>
            </a:r>
            <a:r>
              <a:rPr lang="en-US" b="0" cap="small" dirty="0">
                <a:latin typeface="Arial" pitchFamily="34" charset="0"/>
                <a:cs typeface="Arial" pitchFamily="34" charset="0"/>
              </a:rPr>
              <a:t> </a:t>
            </a:r>
            <a:r>
              <a:rPr lang="en-US" b="0" cap="small" dirty="0" err="1">
                <a:latin typeface="Arial" pitchFamily="34" charset="0"/>
                <a:cs typeface="Arial" pitchFamily="34" charset="0"/>
              </a:rPr>
              <a:t>THỰC</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31</a:t>
            </a:fld>
            <a:endParaRPr lang="ru-RU" dirty="0"/>
          </a:p>
        </p:txBody>
      </p:sp>
      <p:pic>
        <p:nvPicPr>
          <p:cNvPr id="5" name="Picture 4"/>
          <p:cNvPicPr/>
          <p:nvPr/>
        </p:nvPicPr>
        <p:blipFill>
          <a:blip r:embed="rId3">
            <a:extLst>
              <a:ext uri="{28A0092B-C50C-407E-A947-70E740481C1C}">
                <a14:useLocalDpi xmlns:a14="http://schemas.microsoft.com/office/drawing/2010/main" val="0"/>
              </a:ext>
            </a:extLst>
          </a:blip>
          <a:srcRect l="38623" t="66138" r="18750" b="12769"/>
          <a:stretch>
            <a:fillRect/>
          </a:stretch>
        </p:blipFill>
        <p:spPr bwMode="auto">
          <a:xfrm>
            <a:off x="990600" y="1752600"/>
            <a:ext cx="7467600" cy="2837815"/>
          </a:xfrm>
          <a:prstGeom prst="rect">
            <a:avLst/>
          </a:prstGeom>
          <a:noFill/>
          <a:ln>
            <a:noFill/>
          </a:ln>
        </p:spPr>
      </p:pic>
    </p:spTree>
    <p:extLst>
      <p:ext uri="{BB962C8B-B14F-4D97-AF65-F5344CB8AC3E}">
        <p14:creationId xmlns:p14="http://schemas.microsoft.com/office/powerpoint/2010/main" val="17661667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nSpc>
                <a:spcPct val="100000"/>
              </a:lnSpc>
              <a:spcBef>
                <a:spcPts val="0"/>
              </a:spcBef>
              <a:spcAft>
                <a:spcPts val="0"/>
              </a:spcAft>
            </a:pPr>
            <a:r>
              <a:rPr lang="en-US" i="1" dirty="0" err="1">
                <a:solidFill>
                  <a:srgbClr val="0000FF"/>
                </a:solidFill>
                <a:latin typeface="Times New Roman" pitchFamily="18" charset="0"/>
                <a:cs typeface="Times New Roman" pitchFamily="18" charset="0"/>
              </a:rPr>
              <a:t>Xác</a:t>
            </a:r>
            <a:r>
              <a:rPr lang="en-US" i="1" dirty="0">
                <a:solidFill>
                  <a:srgbClr val="0000FF"/>
                </a:solidFill>
                <a:latin typeface="Times New Roman" pitchFamily="18" charset="0"/>
                <a:cs typeface="Times New Roman" pitchFamily="18" charset="0"/>
              </a:rPr>
              <a:t> </a:t>
            </a:r>
            <a:r>
              <a:rPr lang="en-US" i="1" dirty="0" err="1">
                <a:solidFill>
                  <a:srgbClr val="0000FF"/>
                </a:solidFill>
                <a:latin typeface="Times New Roman" pitchFamily="18" charset="0"/>
                <a:cs typeface="Times New Roman" pitchFamily="18" charset="0"/>
              </a:rPr>
              <a:t>thực</a:t>
            </a:r>
            <a:r>
              <a:rPr lang="en-US" i="1" dirty="0">
                <a:solidFill>
                  <a:srgbClr val="0000FF"/>
                </a:solidFill>
                <a:latin typeface="Times New Roman" pitchFamily="18" charset="0"/>
                <a:cs typeface="Times New Roman" pitchFamily="18" charset="0"/>
              </a:rPr>
              <a:t> </a:t>
            </a:r>
            <a:r>
              <a:rPr lang="en-US" i="1" dirty="0" err="1">
                <a:solidFill>
                  <a:srgbClr val="0000FF"/>
                </a:solidFill>
                <a:latin typeface="Times New Roman" pitchFamily="18" charset="0"/>
                <a:cs typeface="Times New Roman" pitchFamily="18" charset="0"/>
              </a:rPr>
              <a:t>khóa</a:t>
            </a:r>
            <a:r>
              <a:rPr lang="en-US" i="1" dirty="0">
                <a:solidFill>
                  <a:srgbClr val="0000FF"/>
                </a:solidFill>
                <a:latin typeface="Times New Roman" pitchFamily="18" charset="0"/>
                <a:cs typeface="Times New Roman" pitchFamily="18" charset="0"/>
              </a:rPr>
              <a:t> chia </a:t>
            </a:r>
            <a:r>
              <a:rPr lang="en-US" i="1" dirty="0" err="1">
                <a:solidFill>
                  <a:srgbClr val="0000FF"/>
                </a:solidFill>
                <a:latin typeface="Times New Roman" pitchFamily="18" charset="0"/>
                <a:cs typeface="Times New Roman" pitchFamily="18" charset="0"/>
              </a:rPr>
              <a:t>sẻ</a:t>
            </a:r>
            <a:r>
              <a:rPr lang="en-US" i="1" dirty="0">
                <a:solidFill>
                  <a:srgbClr val="0000FF"/>
                </a:solidFill>
                <a:latin typeface="Times New Roman" pitchFamily="18" charset="0"/>
                <a:cs typeface="Times New Roman" pitchFamily="18" charset="0"/>
              </a:rPr>
              <a:t> </a:t>
            </a:r>
            <a:r>
              <a:rPr lang="en-US" i="1" dirty="0" err="1">
                <a:solidFill>
                  <a:srgbClr val="0000FF"/>
                </a:solidFill>
                <a:latin typeface="Times New Roman" pitchFamily="18" charset="0"/>
                <a:cs typeface="Times New Roman" pitchFamily="18" charset="0"/>
              </a:rPr>
              <a:t>trước</a:t>
            </a:r>
            <a:r>
              <a:rPr lang="en-US" i="1" dirty="0">
                <a:solidFill>
                  <a:srgbClr val="0000FF"/>
                </a:solidFill>
                <a:latin typeface="Times New Roman" pitchFamily="18" charset="0"/>
                <a:cs typeface="Times New Roman" pitchFamily="18" charset="0"/>
              </a:rPr>
              <a:t> (Pre-shared key Authentication)</a:t>
            </a:r>
          </a:p>
          <a:p>
            <a:pPr lvl="2">
              <a:spcBef>
                <a:spcPts val="0"/>
              </a:spcBef>
            </a:pPr>
            <a:r>
              <a:rPr lang="en-US" dirty="0" err="1">
                <a:latin typeface="Times New Roman" pitchFamily="18" charset="0"/>
                <a:cs typeface="Times New Roman" pitchFamily="18" charset="0"/>
              </a:rPr>
              <a:t>Dễ</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dàng</a:t>
            </a:r>
            <a:r>
              <a:rPr lang="en-US" dirty="0">
                <a:latin typeface="Times New Roman" pitchFamily="18" charset="0"/>
                <a:cs typeface="Times New Roman" pitchFamily="18" charset="0"/>
              </a:rPr>
              <a:t> sniff </a:t>
            </a:r>
            <a:r>
              <a:rPr lang="en-US" dirty="0" err="1">
                <a:latin typeface="Times New Roman" pitchFamily="18" charset="0"/>
                <a:cs typeface="Times New Roman" pitchFamily="18" charset="0"/>
              </a:rPr>
              <a:t>khóa</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chung</a:t>
            </a:r>
            <a:r>
              <a:rPr lang="en-US" dirty="0" smtClean="0">
                <a:latin typeface="Times New Roman" pitchFamily="18" charset="0"/>
                <a:cs typeface="Times New Roman" pitchFamily="18" charset="0"/>
              </a:rPr>
              <a:t> (stream key)</a:t>
            </a:r>
            <a:endParaRPr lang="de-DE" dirty="0">
              <a:latin typeface="Times New Roman" pitchFamily="18" charset="0"/>
              <a:cs typeface="Times New Roman" pitchFamily="18" charset="0"/>
            </a:endParaRPr>
          </a:p>
          <a:p>
            <a:pPr lvl="2">
              <a:buFont typeface="Wingdings" pitchFamily="2" charset="2"/>
              <a:buNone/>
            </a:pPr>
            <a:endParaRPr lang="de-DE" dirty="0"/>
          </a:p>
          <a:p>
            <a:endParaRPr lang="en-US" dirty="0"/>
          </a:p>
          <a:p>
            <a:endParaRPr lang="en-US" dirty="0"/>
          </a:p>
        </p:txBody>
      </p:sp>
      <p:sp>
        <p:nvSpPr>
          <p:cNvPr id="3" name="Title 2"/>
          <p:cNvSpPr>
            <a:spLocks noGrp="1"/>
          </p:cNvSpPr>
          <p:nvPr>
            <p:ph type="title"/>
          </p:nvPr>
        </p:nvSpPr>
        <p:spPr/>
        <p:txBody>
          <a:bodyPr/>
          <a:lstStyle/>
          <a:p>
            <a:pPr lvl="0"/>
            <a:r>
              <a:rPr lang="en-US" b="0" cap="small" dirty="0" err="1">
                <a:latin typeface="Arial" pitchFamily="34" charset="0"/>
                <a:cs typeface="Arial" pitchFamily="34" charset="0"/>
              </a:rPr>
              <a:t>PHƯƠNG</a:t>
            </a:r>
            <a:r>
              <a:rPr lang="en-US" b="0" cap="small" dirty="0">
                <a:latin typeface="Arial" pitchFamily="34" charset="0"/>
                <a:cs typeface="Arial" pitchFamily="34" charset="0"/>
              </a:rPr>
              <a:t> </a:t>
            </a:r>
            <a:r>
              <a:rPr lang="en-US" b="0" cap="small" dirty="0" err="1">
                <a:latin typeface="Arial" pitchFamily="34" charset="0"/>
                <a:cs typeface="Arial" pitchFamily="34" charset="0"/>
              </a:rPr>
              <a:t>THỨC</a:t>
            </a:r>
            <a:r>
              <a:rPr lang="en-US" b="0" cap="small" dirty="0">
                <a:latin typeface="Arial" pitchFamily="34" charset="0"/>
                <a:cs typeface="Arial" pitchFamily="34" charset="0"/>
              </a:rPr>
              <a:t> </a:t>
            </a:r>
            <a:r>
              <a:rPr lang="en-US" b="0" cap="small" dirty="0" err="1">
                <a:latin typeface="Arial" pitchFamily="34" charset="0"/>
                <a:cs typeface="Arial" pitchFamily="34" charset="0"/>
              </a:rPr>
              <a:t>XÁC</a:t>
            </a:r>
            <a:r>
              <a:rPr lang="en-US" b="0" cap="small" dirty="0">
                <a:latin typeface="Arial" pitchFamily="34" charset="0"/>
                <a:cs typeface="Arial" pitchFamily="34" charset="0"/>
              </a:rPr>
              <a:t> </a:t>
            </a:r>
            <a:r>
              <a:rPr lang="en-US" b="0" cap="small" dirty="0" err="1">
                <a:latin typeface="Arial" pitchFamily="34" charset="0"/>
                <a:cs typeface="Arial" pitchFamily="34" charset="0"/>
              </a:rPr>
              <a:t>THỰC</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32</a:t>
            </a:fld>
            <a:endParaRPr lang="ru-RU" dirty="0"/>
          </a:p>
        </p:txBody>
      </p:sp>
      <p:pic>
        <p:nvPicPr>
          <p:cNvPr id="5" name="Picture 25" descr="shared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476" y="2297269"/>
            <a:ext cx="8177924" cy="4636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72729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hệ</a:t>
            </a:r>
            <a:r>
              <a:rPr lang="en-US" dirty="0">
                <a:latin typeface="Arial" pitchFamily="34" charset="0"/>
                <a:cs typeface="Arial" pitchFamily="34" charset="0"/>
              </a:rPr>
              <a:t> </a:t>
            </a:r>
            <a:r>
              <a:rPr lang="en-US" dirty="0" err="1">
                <a:latin typeface="Arial" pitchFamily="34" charset="0"/>
                <a:cs typeface="Arial" pitchFamily="34" charset="0"/>
              </a:rPr>
              <a:t>thống</a:t>
            </a:r>
            <a:r>
              <a:rPr lang="en-US" dirty="0">
                <a:latin typeface="Arial" pitchFamily="34" charset="0"/>
                <a:cs typeface="Arial" pitchFamily="34" charset="0"/>
              </a:rPr>
              <a:t> </a:t>
            </a:r>
            <a:r>
              <a:rPr lang="en-US" dirty="0" err="1">
                <a:latin typeface="Arial" pitchFamily="34" charset="0"/>
                <a:cs typeface="Arial" pitchFamily="34" charset="0"/>
              </a:rPr>
              <a:t>mở</a:t>
            </a:r>
            <a:r>
              <a:rPr lang="en-US" dirty="0">
                <a:latin typeface="Arial" pitchFamily="34" charset="0"/>
                <a:cs typeface="Arial" pitchFamily="34" charset="0"/>
              </a:rPr>
              <a:t> (Open </a:t>
            </a:r>
            <a:r>
              <a:rPr lang="en-US" dirty="0" smtClean="0">
                <a:latin typeface="Arial" pitchFamily="34" charset="0"/>
                <a:cs typeface="Arial" pitchFamily="34" charset="0"/>
              </a:rPr>
              <a:t>Authentication)</a:t>
            </a:r>
          </a:p>
          <a:p>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chia </a:t>
            </a:r>
            <a:r>
              <a:rPr lang="en-US" dirty="0" err="1">
                <a:latin typeface="Arial" pitchFamily="34" charset="0"/>
                <a:cs typeface="Arial" pitchFamily="34" charset="0"/>
              </a:rPr>
              <a:t>sẻ</a:t>
            </a:r>
            <a:r>
              <a:rPr lang="en-US" dirty="0">
                <a:latin typeface="Arial" pitchFamily="34" charset="0"/>
                <a:cs typeface="Arial" pitchFamily="34" charset="0"/>
              </a:rPr>
              <a:t> </a:t>
            </a:r>
            <a:r>
              <a:rPr lang="en-US" dirty="0" err="1">
                <a:latin typeface="Arial" pitchFamily="34" charset="0"/>
                <a:cs typeface="Arial" pitchFamily="34" charset="0"/>
              </a:rPr>
              <a:t>trước</a:t>
            </a:r>
            <a:r>
              <a:rPr lang="en-US" dirty="0">
                <a:latin typeface="Arial" pitchFamily="34" charset="0"/>
                <a:cs typeface="Arial" pitchFamily="34" charset="0"/>
              </a:rPr>
              <a:t> (Pre-shared key </a:t>
            </a:r>
            <a:r>
              <a:rPr lang="en-US" dirty="0" smtClean="0">
                <a:latin typeface="Arial" pitchFamily="34" charset="0"/>
                <a:cs typeface="Arial" pitchFamily="34" charset="0"/>
              </a:rPr>
              <a:t>Authentication)</a:t>
            </a:r>
          </a:p>
          <a:p>
            <a:r>
              <a:rPr lang="en-US" dirty="0" err="1" smtClean="0">
                <a:solidFill>
                  <a:srgbClr val="3333FF"/>
                </a:solidFill>
                <a:latin typeface="Arial" pitchFamily="34" charset="0"/>
                <a:cs typeface="Arial" pitchFamily="34" charset="0"/>
              </a:rPr>
              <a:t>Xác</a:t>
            </a:r>
            <a:r>
              <a:rPr lang="en-US" dirty="0" smtClean="0">
                <a:solidFill>
                  <a:srgbClr val="3333FF"/>
                </a:solidFill>
                <a:latin typeface="Arial" pitchFamily="34" charset="0"/>
                <a:cs typeface="Arial" pitchFamily="34" charset="0"/>
              </a:rPr>
              <a:t> </a:t>
            </a:r>
            <a:r>
              <a:rPr lang="en-US" dirty="0" err="1">
                <a:solidFill>
                  <a:srgbClr val="3333FF"/>
                </a:solidFill>
                <a:latin typeface="Arial" pitchFamily="34" charset="0"/>
                <a:cs typeface="Arial" pitchFamily="34" charset="0"/>
              </a:rPr>
              <a:t>thực</a:t>
            </a:r>
            <a:r>
              <a:rPr lang="en-US" dirty="0">
                <a:solidFill>
                  <a:srgbClr val="3333FF"/>
                </a:solidFill>
                <a:latin typeface="Arial" pitchFamily="34" charset="0"/>
                <a:cs typeface="Arial" pitchFamily="34" charset="0"/>
              </a:rPr>
              <a:t> </a:t>
            </a:r>
            <a:r>
              <a:rPr lang="en-US" dirty="0" err="1">
                <a:solidFill>
                  <a:srgbClr val="3333FF"/>
                </a:solidFill>
                <a:latin typeface="Arial" pitchFamily="34" charset="0"/>
                <a:cs typeface="Arial" pitchFamily="34" charset="0"/>
              </a:rPr>
              <a:t>địa</a:t>
            </a:r>
            <a:r>
              <a:rPr lang="en-US" dirty="0">
                <a:solidFill>
                  <a:srgbClr val="3333FF"/>
                </a:solidFill>
                <a:latin typeface="Arial" pitchFamily="34" charset="0"/>
                <a:cs typeface="Arial" pitchFamily="34" charset="0"/>
              </a:rPr>
              <a:t> </a:t>
            </a:r>
            <a:r>
              <a:rPr lang="en-US" dirty="0" err="1">
                <a:solidFill>
                  <a:srgbClr val="3333FF"/>
                </a:solidFill>
                <a:latin typeface="Arial" pitchFamily="34" charset="0"/>
                <a:cs typeface="Arial" pitchFamily="34" charset="0"/>
              </a:rPr>
              <a:t>chỉ</a:t>
            </a:r>
            <a:r>
              <a:rPr lang="en-US" dirty="0">
                <a:solidFill>
                  <a:srgbClr val="3333FF"/>
                </a:solidFill>
                <a:latin typeface="Arial" pitchFamily="34" charset="0"/>
                <a:cs typeface="Arial" pitchFamily="34" charset="0"/>
              </a:rPr>
              <a:t> MAC</a:t>
            </a:r>
            <a:r>
              <a:rPr lang="en-US" dirty="0">
                <a:latin typeface="Arial" pitchFamily="34" charset="0"/>
                <a:cs typeface="Arial" pitchFamily="34" charset="0"/>
              </a:rPr>
              <a:t>	</a:t>
            </a:r>
            <a:endParaRPr lang="en-US" dirty="0" smtClean="0">
              <a:latin typeface="Arial" pitchFamily="34" charset="0"/>
              <a:cs typeface="Arial" pitchFamily="34" charset="0"/>
            </a:endParaRPr>
          </a:p>
          <a:p>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mở</a:t>
            </a:r>
            <a:r>
              <a:rPr lang="en-US" dirty="0">
                <a:latin typeface="Arial" pitchFamily="34" charset="0"/>
                <a:cs typeface="Arial" pitchFamily="34" charset="0"/>
              </a:rPr>
              <a:t> </a:t>
            </a:r>
            <a:r>
              <a:rPr lang="en-US" dirty="0" err="1">
                <a:latin typeface="Arial" pitchFamily="34" charset="0"/>
                <a:cs typeface="Arial" pitchFamily="34" charset="0"/>
              </a:rPr>
              <a:t>rộng</a:t>
            </a:r>
            <a:r>
              <a:rPr lang="en-US" dirty="0">
                <a:latin typeface="Arial" pitchFamily="34" charset="0"/>
                <a:cs typeface="Arial" pitchFamily="34" charset="0"/>
              </a:rPr>
              <a:t> </a:t>
            </a:r>
            <a:r>
              <a:rPr lang="en-US" dirty="0" err="1">
                <a:latin typeface="Arial" pitchFamily="34" charset="0"/>
                <a:cs typeface="Arial" pitchFamily="34" charset="0"/>
              </a:rPr>
              <a:t>EAP</a:t>
            </a:r>
            <a:r>
              <a:rPr lang="en-US" dirty="0">
                <a:latin typeface="Arial" pitchFamily="34" charset="0"/>
                <a:cs typeface="Arial" pitchFamily="34" charset="0"/>
              </a:rPr>
              <a:t>	</a:t>
            </a: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cap="small" dirty="0" err="1">
                <a:latin typeface="Arial" pitchFamily="34" charset="0"/>
                <a:cs typeface="Arial" pitchFamily="34" charset="0"/>
              </a:rPr>
              <a:t>PHƯƠNG</a:t>
            </a:r>
            <a:r>
              <a:rPr lang="en-US" b="0" cap="small" dirty="0">
                <a:latin typeface="Arial" pitchFamily="34" charset="0"/>
                <a:cs typeface="Arial" pitchFamily="34" charset="0"/>
              </a:rPr>
              <a:t> </a:t>
            </a:r>
            <a:r>
              <a:rPr lang="en-US" b="0" cap="small" dirty="0" err="1">
                <a:latin typeface="Arial" pitchFamily="34" charset="0"/>
                <a:cs typeface="Arial" pitchFamily="34" charset="0"/>
              </a:rPr>
              <a:t>THỨC</a:t>
            </a:r>
            <a:r>
              <a:rPr lang="en-US" b="0" cap="small" dirty="0">
                <a:latin typeface="Arial" pitchFamily="34" charset="0"/>
                <a:cs typeface="Arial" pitchFamily="34" charset="0"/>
              </a:rPr>
              <a:t> </a:t>
            </a:r>
            <a:r>
              <a:rPr lang="en-US" b="0" cap="small" dirty="0" err="1">
                <a:latin typeface="Arial" pitchFamily="34" charset="0"/>
                <a:cs typeface="Arial" pitchFamily="34" charset="0"/>
              </a:rPr>
              <a:t>XÁC</a:t>
            </a:r>
            <a:r>
              <a:rPr lang="en-US" b="0" cap="small" dirty="0">
                <a:latin typeface="Arial" pitchFamily="34" charset="0"/>
                <a:cs typeface="Arial" pitchFamily="34" charset="0"/>
              </a:rPr>
              <a:t> </a:t>
            </a:r>
            <a:r>
              <a:rPr lang="en-US" b="0" cap="small" dirty="0" err="1">
                <a:latin typeface="Arial" pitchFamily="34" charset="0"/>
                <a:cs typeface="Arial" pitchFamily="34" charset="0"/>
              </a:rPr>
              <a:t>THỰC</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33</a:t>
            </a:fld>
            <a:endParaRPr lang="ru-RU" dirty="0"/>
          </a:p>
        </p:txBody>
      </p:sp>
    </p:spTree>
    <p:extLst>
      <p:ext uri="{BB962C8B-B14F-4D97-AF65-F5344CB8AC3E}">
        <p14:creationId xmlns:p14="http://schemas.microsoft.com/office/powerpoint/2010/main" val="16429757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sz="3500" i="1" dirty="0" err="1">
                <a:solidFill>
                  <a:srgbClr val="0000FF"/>
                </a:solidFill>
                <a:latin typeface="Arial" pitchFamily="34" charset="0"/>
                <a:cs typeface="Arial" pitchFamily="34" charset="0"/>
              </a:rPr>
              <a:t>Xác</a:t>
            </a:r>
            <a:r>
              <a:rPr lang="en-US" sz="3500" i="1" dirty="0">
                <a:solidFill>
                  <a:srgbClr val="0000FF"/>
                </a:solidFill>
                <a:latin typeface="Arial" pitchFamily="34" charset="0"/>
                <a:cs typeface="Arial" pitchFamily="34" charset="0"/>
              </a:rPr>
              <a:t> </a:t>
            </a:r>
            <a:r>
              <a:rPr lang="en-US" sz="3500" i="1" dirty="0" err="1">
                <a:solidFill>
                  <a:srgbClr val="0000FF"/>
                </a:solidFill>
                <a:latin typeface="Arial" pitchFamily="34" charset="0"/>
                <a:cs typeface="Arial" pitchFamily="34" charset="0"/>
              </a:rPr>
              <a:t>thực</a:t>
            </a:r>
            <a:r>
              <a:rPr lang="en-US" sz="3500" i="1" dirty="0">
                <a:solidFill>
                  <a:srgbClr val="0000FF"/>
                </a:solidFill>
                <a:latin typeface="Arial" pitchFamily="34" charset="0"/>
                <a:cs typeface="Arial" pitchFamily="34" charset="0"/>
              </a:rPr>
              <a:t> </a:t>
            </a:r>
            <a:r>
              <a:rPr lang="en-US" sz="3500" i="1" dirty="0" err="1">
                <a:solidFill>
                  <a:srgbClr val="0000FF"/>
                </a:solidFill>
                <a:latin typeface="Arial" pitchFamily="34" charset="0"/>
                <a:cs typeface="Arial" pitchFamily="34" charset="0"/>
              </a:rPr>
              <a:t>địa</a:t>
            </a:r>
            <a:r>
              <a:rPr lang="en-US" sz="3500" i="1" dirty="0">
                <a:solidFill>
                  <a:srgbClr val="0000FF"/>
                </a:solidFill>
                <a:latin typeface="Arial" pitchFamily="34" charset="0"/>
                <a:cs typeface="Arial" pitchFamily="34" charset="0"/>
              </a:rPr>
              <a:t> </a:t>
            </a:r>
            <a:r>
              <a:rPr lang="en-US" sz="3500" i="1" dirty="0" err="1">
                <a:solidFill>
                  <a:srgbClr val="0000FF"/>
                </a:solidFill>
                <a:latin typeface="Arial" pitchFamily="34" charset="0"/>
                <a:cs typeface="Arial" pitchFamily="34" charset="0"/>
              </a:rPr>
              <a:t>chỉ</a:t>
            </a:r>
            <a:r>
              <a:rPr lang="en-US" sz="3500" i="1" dirty="0">
                <a:solidFill>
                  <a:srgbClr val="0000FF"/>
                </a:solidFill>
                <a:latin typeface="Arial" pitchFamily="34" charset="0"/>
                <a:cs typeface="Arial" pitchFamily="34" charset="0"/>
              </a:rPr>
              <a:t> MAC:</a:t>
            </a:r>
          </a:p>
          <a:p>
            <a:pPr lvl="1" algn="just"/>
            <a:r>
              <a:rPr lang="en-US" dirty="0">
                <a:latin typeface="Arial" pitchFamily="34" charset="0"/>
                <a:cs typeface="Arial" pitchFamily="34" charset="0"/>
              </a:rPr>
              <a:t>AP </a:t>
            </a:r>
            <a:r>
              <a:rPr lang="en-US" dirty="0" err="1">
                <a:latin typeface="Arial" pitchFamily="34" charset="0"/>
                <a:cs typeface="Arial" pitchFamily="34" charset="0"/>
              </a:rPr>
              <a:t>sẽ</a:t>
            </a:r>
            <a:r>
              <a:rPr lang="en-US" dirty="0">
                <a:latin typeface="Arial" pitchFamily="34" charset="0"/>
                <a:cs typeface="Arial" pitchFamily="34" charset="0"/>
              </a:rPr>
              <a:t> </a:t>
            </a:r>
            <a:r>
              <a:rPr lang="en-US" dirty="0" err="1">
                <a:latin typeface="Arial" pitchFamily="34" charset="0"/>
                <a:cs typeface="Arial" pitchFamily="34" charset="0"/>
              </a:rPr>
              <a:t>gửi</a:t>
            </a:r>
            <a:r>
              <a:rPr lang="en-US" dirty="0">
                <a:latin typeface="Arial" pitchFamily="34" charset="0"/>
                <a:cs typeface="Arial" pitchFamily="34" charset="0"/>
              </a:rPr>
              <a:t> </a:t>
            </a:r>
            <a:r>
              <a:rPr lang="en-US" dirty="0" err="1">
                <a:latin typeface="Arial" pitchFamily="34" charset="0"/>
                <a:cs typeface="Arial" pitchFamily="34" charset="0"/>
              </a:rPr>
              <a:t>địa</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MAC </a:t>
            </a:r>
            <a:r>
              <a:rPr lang="en-US" dirty="0" err="1">
                <a:latin typeface="Arial" pitchFamily="34" charset="0"/>
                <a:cs typeface="Arial" pitchFamily="34" charset="0"/>
              </a:rPr>
              <a:t>của</a:t>
            </a:r>
            <a:r>
              <a:rPr lang="en-US" dirty="0">
                <a:latin typeface="Arial" pitchFamily="34" charset="0"/>
                <a:cs typeface="Arial" pitchFamily="34" charset="0"/>
              </a:rPr>
              <a:t> Client </a:t>
            </a:r>
            <a:r>
              <a:rPr lang="en-US" dirty="0" err="1">
                <a:latin typeface="Arial" pitchFamily="34" charset="0"/>
                <a:cs typeface="Arial" pitchFamily="34" charset="0"/>
              </a:rPr>
              <a:t>cho</a:t>
            </a:r>
            <a:r>
              <a:rPr lang="en-US" dirty="0">
                <a:latin typeface="Arial" pitchFamily="34" charset="0"/>
                <a:cs typeface="Arial" pitchFamily="34" charset="0"/>
              </a:rPr>
              <a:t> RADIUS Server, Server </a:t>
            </a:r>
            <a:r>
              <a:rPr lang="en-US" dirty="0" err="1">
                <a:latin typeface="Arial" pitchFamily="34" charset="0"/>
                <a:cs typeface="Arial" pitchFamily="34" charset="0"/>
              </a:rPr>
              <a:t>này</a:t>
            </a:r>
            <a:r>
              <a:rPr lang="en-US" dirty="0">
                <a:latin typeface="Arial" pitchFamily="34" charset="0"/>
                <a:cs typeface="Arial" pitchFamily="34" charset="0"/>
              </a:rPr>
              <a:t> </a:t>
            </a:r>
            <a:r>
              <a:rPr lang="en-US" dirty="0" err="1">
                <a:latin typeface="Arial" pitchFamily="34" charset="0"/>
                <a:cs typeface="Arial" pitchFamily="34" charset="0"/>
              </a:rPr>
              <a:t>sẽ</a:t>
            </a:r>
            <a:r>
              <a:rPr lang="en-US" dirty="0">
                <a:latin typeface="Arial" pitchFamily="34" charset="0"/>
                <a:cs typeface="Arial" pitchFamily="34" charset="0"/>
              </a:rPr>
              <a:t> </a:t>
            </a:r>
            <a:r>
              <a:rPr lang="en-US" dirty="0" err="1">
                <a:latin typeface="Arial" pitchFamily="34" charset="0"/>
                <a:cs typeface="Arial" pitchFamily="34" charset="0"/>
              </a:rPr>
              <a:t>kiểm</a:t>
            </a:r>
            <a:r>
              <a:rPr lang="en-US" dirty="0">
                <a:latin typeface="Arial" pitchFamily="34" charset="0"/>
                <a:cs typeface="Arial" pitchFamily="34" charset="0"/>
              </a:rPr>
              <a:t> </a:t>
            </a:r>
            <a:r>
              <a:rPr lang="en-US" dirty="0" err="1">
                <a:latin typeface="Arial" pitchFamily="34" charset="0"/>
                <a:cs typeface="Arial" pitchFamily="34" charset="0"/>
              </a:rPr>
              <a:t>tra</a:t>
            </a:r>
            <a:r>
              <a:rPr lang="en-US" dirty="0">
                <a:latin typeface="Arial" pitchFamily="34" charset="0"/>
                <a:cs typeface="Arial" pitchFamily="34" charset="0"/>
              </a:rPr>
              <a:t> </a:t>
            </a:r>
            <a:r>
              <a:rPr lang="en-US" dirty="0" err="1">
                <a:latin typeface="Arial" pitchFamily="34" charset="0"/>
                <a:cs typeface="Arial" pitchFamily="34" charset="0"/>
              </a:rPr>
              <a:t>địa</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MAC </a:t>
            </a:r>
            <a:r>
              <a:rPr lang="en-US" dirty="0" err="1">
                <a:latin typeface="Arial" pitchFamily="34" charset="0"/>
                <a:cs typeface="Arial" pitchFamily="34" charset="0"/>
              </a:rPr>
              <a:t>này</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danh</a:t>
            </a:r>
            <a:r>
              <a:rPr lang="en-US" dirty="0">
                <a:latin typeface="Arial" pitchFamily="34" charset="0"/>
                <a:cs typeface="Arial" pitchFamily="34" charset="0"/>
              </a:rPr>
              <a:t> </a:t>
            </a:r>
            <a:r>
              <a:rPr lang="en-US" dirty="0" err="1">
                <a:latin typeface="Arial" pitchFamily="34" charset="0"/>
                <a:cs typeface="Arial" pitchFamily="34" charset="0"/>
              </a:rPr>
              <a:t>sách</a:t>
            </a:r>
            <a:r>
              <a:rPr lang="en-US" dirty="0">
                <a:latin typeface="Arial" pitchFamily="34" charset="0"/>
                <a:cs typeface="Arial" pitchFamily="34" charset="0"/>
              </a:rPr>
              <a:t> </a:t>
            </a:r>
            <a:r>
              <a:rPr lang="en-US" dirty="0" err="1">
                <a:latin typeface="Arial" pitchFamily="34" charset="0"/>
                <a:cs typeface="Arial" pitchFamily="34" charset="0"/>
              </a:rPr>
              <a:t>địa</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MAC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cho</a:t>
            </a:r>
            <a:r>
              <a:rPr lang="en-US" dirty="0">
                <a:latin typeface="Arial" pitchFamily="34" charset="0"/>
                <a:cs typeface="Arial" pitchFamily="34" charset="0"/>
              </a:rPr>
              <a:t> </a:t>
            </a:r>
            <a:r>
              <a:rPr lang="en-US" dirty="0" err="1">
                <a:latin typeface="Arial" pitchFamily="34" charset="0"/>
                <a:cs typeface="Arial" pitchFamily="34" charset="0"/>
              </a:rPr>
              <a:t>phép</a:t>
            </a:r>
            <a:r>
              <a:rPr lang="en-US" dirty="0">
                <a:latin typeface="Arial" pitchFamily="34" charset="0"/>
                <a:cs typeface="Arial" pitchFamily="34" charset="0"/>
              </a:rPr>
              <a:t>. </a:t>
            </a:r>
          </a:p>
          <a:p>
            <a:pPr lvl="1" algn="just"/>
            <a:r>
              <a:rPr lang="en-US" dirty="0" err="1">
                <a:latin typeface="Arial" pitchFamily="34" charset="0"/>
                <a:cs typeface="Arial" pitchFamily="34" charset="0"/>
              </a:rPr>
              <a:t>Nếu</a:t>
            </a:r>
            <a:r>
              <a:rPr lang="en-US" dirty="0">
                <a:latin typeface="Arial" pitchFamily="34" charset="0"/>
                <a:cs typeface="Arial" pitchFamily="34" charset="0"/>
              </a:rPr>
              <a:t>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RADIUS Server,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thể</a:t>
            </a:r>
            <a:r>
              <a:rPr lang="en-US" dirty="0">
                <a:latin typeface="Arial" pitchFamily="34" charset="0"/>
                <a:cs typeface="Arial" pitchFamily="34" charset="0"/>
              </a:rPr>
              <a:t> </a:t>
            </a:r>
            <a:r>
              <a:rPr lang="en-US" dirty="0" err="1">
                <a:latin typeface="Arial" pitchFamily="34" charset="0"/>
                <a:cs typeface="Arial" pitchFamily="34" charset="0"/>
              </a:rPr>
              <a:t>tạo</a:t>
            </a:r>
            <a:r>
              <a:rPr lang="en-US" dirty="0">
                <a:latin typeface="Arial" pitchFamily="34" charset="0"/>
                <a:cs typeface="Arial" pitchFamily="34" charset="0"/>
              </a:rPr>
              <a:t> </a:t>
            </a:r>
            <a:r>
              <a:rPr lang="en-US" dirty="0" err="1">
                <a:latin typeface="Arial" pitchFamily="34" charset="0"/>
                <a:cs typeface="Arial" pitchFamily="34" charset="0"/>
              </a:rPr>
              <a:t>ra</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danh</a:t>
            </a:r>
            <a:r>
              <a:rPr lang="en-US" dirty="0">
                <a:latin typeface="Arial" pitchFamily="34" charset="0"/>
                <a:cs typeface="Arial" pitchFamily="34" charset="0"/>
              </a:rPr>
              <a:t> </a:t>
            </a:r>
            <a:r>
              <a:rPr lang="en-US" dirty="0" err="1">
                <a:latin typeface="Arial" pitchFamily="34" charset="0"/>
                <a:cs typeface="Arial" pitchFamily="34" charset="0"/>
              </a:rPr>
              <a:t>sách</a:t>
            </a:r>
            <a:r>
              <a:rPr lang="en-US" dirty="0">
                <a:latin typeface="Arial" pitchFamily="34" charset="0"/>
                <a:cs typeface="Arial" pitchFamily="34" charset="0"/>
              </a:rPr>
              <a:t> </a:t>
            </a:r>
            <a:r>
              <a:rPr lang="en-US" dirty="0" err="1">
                <a:latin typeface="Arial" pitchFamily="34" charset="0"/>
                <a:cs typeface="Arial" pitchFamily="34" charset="0"/>
              </a:rPr>
              <a:t>địa</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MAC </a:t>
            </a:r>
            <a:r>
              <a:rPr lang="en-US" dirty="0" err="1">
                <a:latin typeface="Arial" pitchFamily="34" charset="0"/>
                <a:cs typeface="Arial" pitchFamily="34" charset="0"/>
              </a:rPr>
              <a:t>trên</a:t>
            </a:r>
            <a:r>
              <a:rPr lang="en-US" dirty="0">
                <a:latin typeface="Arial" pitchFamily="34" charset="0"/>
                <a:cs typeface="Arial" pitchFamily="34" charset="0"/>
              </a:rPr>
              <a:t> AP. </a:t>
            </a:r>
          </a:p>
          <a:p>
            <a:pPr lvl="1" algn="just"/>
            <a:r>
              <a:rPr lang="en-US" dirty="0" err="1">
                <a:latin typeface="Arial" pitchFamily="34" charset="0"/>
                <a:cs typeface="Arial" pitchFamily="34" charset="0"/>
              </a:rPr>
              <a:t>Vì</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địa</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MAC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truyền</a:t>
            </a:r>
            <a:r>
              <a:rPr lang="en-US" dirty="0">
                <a:latin typeface="Arial" pitchFamily="34" charset="0"/>
                <a:cs typeface="Arial" pitchFamily="34" charset="0"/>
              </a:rPr>
              <a:t> </a:t>
            </a:r>
            <a:r>
              <a:rPr lang="en-US" dirty="0" err="1">
                <a:latin typeface="Arial" pitchFamily="34" charset="0"/>
                <a:cs typeface="Arial" pitchFamily="34" charset="0"/>
              </a:rPr>
              <a:t>dưới</a:t>
            </a:r>
            <a:r>
              <a:rPr lang="en-US" dirty="0">
                <a:latin typeface="Arial" pitchFamily="34" charset="0"/>
                <a:cs typeface="Arial" pitchFamily="34" charset="0"/>
              </a:rPr>
              <a:t> </a:t>
            </a:r>
            <a:r>
              <a:rPr lang="en-US" dirty="0" err="1">
                <a:latin typeface="Arial" pitchFamily="34" charset="0"/>
                <a:cs typeface="Arial" pitchFamily="34" charset="0"/>
              </a:rPr>
              <a:t>dạng</a:t>
            </a:r>
            <a:r>
              <a:rPr lang="en-US" dirty="0">
                <a:latin typeface="Arial" pitchFamily="34" charset="0"/>
                <a:cs typeface="Arial" pitchFamily="34" charset="0"/>
              </a:rPr>
              <a:t> </a:t>
            </a:r>
            <a:r>
              <a:rPr lang="en-US" dirty="0" err="1">
                <a:latin typeface="Arial" pitchFamily="34" charset="0"/>
                <a:cs typeface="Arial" pitchFamily="34" charset="0"/>
              </a:rPr>
              <a:t>văn</a:t>
            </a:r>
            <a:r>
              <a:rPr lang="en-US" dirty="0">
                <a:latin typeface="Arial" pitchFamily="34" charset="0"/>
                <a:cs typeface="Arial" pitchFamily="34" charset="0"/>
              </a:rPr>
              <a:t> </a:t>
            </a:r>
            <a:r>
              <a:rPr lang="en-US" dirty="0" err="1">
                <a:latin typeface="Arial" pitchFamily="34" charset="0"/>
                <a:cs typeface="Arial" pitchFamily="34" charset="0"/>
              </a:rPr>
              <a:t>bản</a:t>
            </a:r>
            <a:r>
              <a:rPr lang="en-US" dirty="0">
                <a:latin typeface="Arial" pitchFamily="34" charset="0"/>
                <a:cs typeface="Arial" pitchFamily="34" charset="0"/>
              </a:rPr>
              <a:t>, do </a:t>
            </a:r>
            <a:r>
              <a:rPr lang="en-US" dirty="0" err="1">
                <a:latin typeface="Arial" pitchFamily="34" charset="0"/>
                <a:cs typeface="Arial" pitchFamily="34" charset="0"/>
              </a:rPr>
              <a:t>đó</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thể</a:t>
            </a:r>
            <a:r>
              <a:rPr lang="en-US" dirty="0">
                <a:latin typeface="Arial" pitchFamily="34" charset="0"/>
                <a:cs typeface="Arial" pitchFamily="34" charset="0"/>
              </a:rPr>
              <a:t> </a:t>
            </a:r>
            <a:r>
              <a:rPr lang="en-US" dirty="0" err="1">
                <a:latin typeface="Arial" pitchFamily="34" charset="0"/>
                <a:cs typeface="Arial" pitchFamily="34" charset="0"/>
              </a:rPr>
              <a:t>bằng</a:t>
            </a:r>
            <a:r>
              <a:rPr lang="en-US" dirty="0">
                <a:latin typeface="Arial" pitchFamily="34" charset="0"/>
                <a:cs typeface="Arial" pitchFamily="34" charset="0"/>
              </a:rPr>
              <a:t> </a:t>
            </a:r>
            <a:r>
              <a:rPr lang="en-US" dirty="0" err="1">
                <a:latin typeface="Arial" pitchFamily="34" charset="0"/>
                <a:cs typeface="Arial" pitchFamily="34" charset="0"/>
              </a:rPr>
              <a:t>cách</a:t>
            </a:r>
            <a:r>
              <a:rPr lang="en-US" dirty="0">
                <a:latin typeface="Arial" pitchFamily="34" charset="0"/>
                <a:cs typeface="Arial" pitchFamily="34" charset="0"/>
              </a:rPr>
              <a:t> </a:t>
            </a:r>
            <a:r>
              <a:rPr lang="en-US" dirty="0" err="1">
                <a:latin typeface="Arial" pitchFamily="34" charset="0"/>
                <a:cs typeface="Arial" pitchFamily="34" charset="0"/>
              </a:rPr>
              <a:t>dò</a:t>
            </a:r>
            <a:r>
              <a:rPr lang="en-US" dirty="0">
                <a:latin typeface="Arial" pitchFamily="34" charset="0"/>
                <a:cs typeface="Arial" pitchFamily="34" charset="0"/>
              </a:rPr>
              <a:t> </a:t>
            </a:r>
            <a:r>
              <a:rPr lang="en-US" dirty="0" err="1">
                <a:latin typeface="Arial" pitchFamily="34" charset="0"/>
                <a:cs typeface="Arial" pitchFamily="34" charset="0"/>
              </a:rPr>
              <a:t>sóng</a:t>
            </a:r>
            <a:r>
              <a:rPr lang="en-US" dirty="0">
                <a:latin typeface="Arial" pitchFamily="34" charset="0"/>
                <a:cs typeface="Arial" pitchFamily="34" charset="0"/>
              </a:rPr>
              <a:t>, </a:t>
            </a:r>
            <a:r>
              <a:rPr lang="en-US" dirty="0" err="1">
                <a:latin typeface="Arial" pitchFamily="34" charset="0"/>
                <a:cs typeface="Arial" pitchFamily="34" charset="0"/>
              </a:rPr>
              <a:t>những</a:t>
            </a:r>
            <a:r>
              <a:rPr lang="en-US" dirty="0">
                <a:latin typeface="Arial" pitchFamily="34" charset="0"/>
                <a:cs typeface="Arial" pitchFamily="34" charset="0"/>
              </a:rPr>
              <a:t> </a:t>
            </a:r>
            <a:r>
              <a:rPr lang="en-US" dirty="0" err="1">
                <a:latin typeface="Arial" pitchFamily="34" charset="0"/>
                <a:cs typeface="Arial" pitchFamily="34" charset="0"/>
              </a:rPr>
              <a:t>kẻ</a:t>
            </a:r>
            <a:r>
              <a:rPr lang="en-US" dirty="0">
                <a:latin typeface="Arial" pitchFamily="34" charset="0"/>
                <a:cs typeface="Arial" pitchFamily="34" charset="0"/>
              </a:rPr>
              <a:t> </a:t>
            </a:r>
            <a:r>
              <a:rPr lang="en-US" dirty="0" err="1">
                <a:latin typeface="Arial" pitchFamily="34" charset="0"/>
                <a:cs typeface="Arial" pitchFamily="34" charset="0"/>
              </a:rPr>
              <a:t>xâm</a:t>
            </a:r>
            <a:r>
              <a:rPr lang="en-US" dirty="0">
                <a:latin typeface="Arial" pitchFamily="34" charset="0"/>
                <a:cs typeface="Arial" pitchFamily="34" charset="0"/>
              </a:rPr>
              <a:t> </a:t>
            </a:r>
            <a:r>
              <a:rPr lang="en-US" dirty="0" err="1">
                <a:latin typeface="Arial" pitchFamily="34" charset="0"/>
                <a:cs typeface="Arial" pitchFamily="34" charset="0"/>
              </a:rPr>
              <a:t>nhập</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thể</a:t>
            </a:r>
            <a:r>
              <a:rPr lang="en-US" dirty="0">
                <a:latin typeface="Arial" pitchFamily="34" charset="0"/>
                <a:cs typeface="Arial" pitchFamily="34" charset="0"/>
              </a:rPr>
              <a:t> </a:t>
            </a:r>
            <a:r>
              <a:rPr lang="en-US" dirty="0" err="1">
                <a:latin typeface="Arial" pitchFamily="34" charset="0"/>
                <a:cs typeface="Arial" pitchFamily="34" charset="0"/>
              </a:rPr>
              <a:t>tạo</a:t>
            </a:r>
            <a:r>
              <a:rPr lang="en-US" dirty="0">
                <a:latin typeface="Arial" pitchFamily="34" charset="0"/>
                <a:cs typeface="Arial" pitchFamily="34" charset="0"/>
              </a:rPr>
              <a:t> </a:t>
            </a:r>
            <a:r>
              <a:rPr lang="en-US" dirty="0" err="1">
                <a:latin typeface="Arial" pitchFamily="34" charset="0"/>
                <a:cs typeface="Arial" pitchFamily="34" charset="0"/>
              </a:rPr>
              <a:t>ra</a:t>
            </a:r>
            <a:r>
              <a:rPr lang="en-US" dirty="0">
                <a:latin typeface="Arial" pitchFamily="34" charset="0"/>
                <a:cs typeface="Arial" pitchFamily="34" charset="0"/>
              </a:rPr>
              <a:t> </a:t>
            </a:r>
            <a:r>
              <a:rPr lang="en-US" dirty="0" err="1">
                <a:latin typeface="Arial" pitchFamily="34" charset="0"/>
                <a:cs typeface="Arial" pitchFamily="34" charset="0"/>
              </a:rPr>
              <a:t>địa</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MAC </a:t>
            </a:r>
            <a:r>
              <a:rPr lang="en-US" dirty="0" err="1">
                <a:latin typeface="Arial" pitchFamily="34" charset="0"/>
                <a:cs typeface="Arial" pitchFamily="34" charset="0"/>
              </a:rPr>
              <a:t>hợp</a:t>
            </a:r>
            <a:r>
              <a:rPr lang="en-US" dirty="0">
                <a:latin typeface="Arial" pitchFamily="34" charset="0"/>
                <a:cs typeface="Arial" pitchFamily="34" charset="0"/>
              </a:rPr>
              <a:t> </a:t>
            </a:r>
            <a:r>
              <a:rPr lang="en-US" dirty="0" err="1">
                <a:latin typeface="Arial" pitchFamily="34" charset="0"/>
                <a:cs typeface="Arial" pitchFamily="34" charset="0"/>
              </a:rPr>
              <a:t>lệ</a:t>
            </a:r>
            <a:r>
              <a:rPr lang="en-US" dirty="0">
                <a:latin typeface="Arial" pitchFamily="34" charset="0"/>
                <a:cs typeface="Arial" pitchFamily="34" charset="0"/>
              </a:rPr>
              <a:t> </a:t>
            </a:r>
            <a:r>
              <a:rPr lang="en-US" dirty="0" err="1">
                <a:latin typeface="Arial" pitchFamily="34" charset="0"/>
                <a:cs typeface="Arial" pitchFamily="34" charset="0"/>
              </a:rPr>
              <a:t>truy</a:t>
            </a:r>
            <a:r>
              <a:rPr lang="en-US" dirty="0">
                <a:latin typeface="Arial" pitchFamily="34" charset="0"/>
                <a:cs typeface="Arial" pitchFamily="34" charset="0"/>
              </a:rPr>
              <a:t> </a:t>
            </a:r>
            <a:r>
              <a:rPr lang="en-US" dirty="0" err="1">
                <a:latin typeface="Arial" pitchFamily="34" charset="0"/>
                <a:cs typeface="Arial" pitchFamily="34" charset="0"/>
              </a:rPr>
              <a:t>cập</a:t>
            </a:r>
            <a:r>
              <a:rPr lang="en-US" dirty="0">
                <a:latin typeface="Arial" pitchFamily="34" charset="0"/>
                <a:cs typeface="Arial" pitchFamily="34" charset="0"/>
              </a:rPr>
              <a:t> </a:t>
            </a:r>
            <a:r>
              <a:rPr lang="en-US" dirty="0" err="1">
                <a:latin typeface="Arial" pitchFamily="34" charset="0"/>
                <a:cs typeface="Arial" pitchFamily="34" charset="0"/>
              </a:rPr>
              <a:t>vào</a:t>
            </a:r>
            <a:r>
              <a:rPr lang="en-US" dirty="0">
                <a:latin typeface="Arial" pitchFamily="34" charset="0"/>
                <a:cs typeface="Arial" pitchFamily="34" charset="0"/>
              </a:rPr>
              <a:t> </a:t>
            </a:r>
            <a:r>
              <a:rPr lang="en-US" dirty="0" err="1">
                <a:latin typeface="Arial" pitchFamily="34" charset="0"/>
                <a:cs typeface="Arial" pitchFamily="34" charset="0"/>
              </a:rPr>
              <a:t>mạng</a:t>
            </a:r>
            <a:r>
              <a:rPr lang="en-US" dirty="0">
                <a:latin typeface="Arial" pitchFamily="34" charset="0"/>
                <a:cs typeface="Arial" pitchFamily="34" charset="0"/>
              </a:rPr>
              <a:t>.</a:t>
            </a:r>
          </a:p>
          <a:p>
            <a:pPr algn="just"/>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cap="small" dirty="0" err="1">
                <a:latin typeface="Arial" pitchFamily="34" charset="0"/>
                <a:cs typeface="Arial" pitchFamily="34" charset="0"/>
              </a:rPr>
              <a:t>PHƯƠNG</a:t>
            </a:r>
            <a:r>
              <a:rPr lang="en-US" b="0" cap="small" dirty="0">
                <a:latin typeface="Arial" pitchFamily="34" charset="0"/>
                <a:cs typeface="Arial" pitchFamily="34" charset="0"/>
              </a:rPr>
              <a:t> </a:t>
            </a:r>
            <a:r>
              <a:rPr lang="en-US" b="0" cap="small" dirty="0" err="1">
                <a:latin typeface="Arial" pitchFamily="34" charset="0"/>
                <a:cs typeface="Arial" pitchFamily="34" charset="0"/>
              </a:rPr>
              <a:t>THỨC</a:t>
            </a:r>
            <a:r>
              <a:rPr lang="en-US" b="0" cap="small" dirty="0">
                <a:latin typeface="Arial" pitchFamily="34" charset="0"/>
                <a:cs typeface="Arial" pitchFamily="34" charset="0"/>
              </a:rPr>
              <a:t> </a:t>
            </a:r>
            <a:r>
              <a:rPr lang="en-US" b="0" cap="small" dirty="0" err="1">
                <a:latin typeface="Arial" pitchFamily="34" charset="0"/>
                <a:cs typeface="Arial" pitchFamily="34" charset="0"/>
              </a:rPr>
              <a:t>XÁC</a:t>
            </a:r>
            <a:r>
              <a:rPr lang="en-US" b="0" cap="small" dirty="0">
                <a:latin typeface="Arial" pitchFamily="34" charset="0"/>
                <a:cs typeface="Arial" pitchFamily="34" charset="0"/>
              </a:rPr>
              <a:t> </a:t>
            </a:r>
            <a:r>
              <a:rPr lang="en-US" b="0" cap="small" dirty="0" err="1">
                <a:latin typeface="Arial" pitchFamily="34" charset="0"/>
                <a:cs typeface="Arial" pitchFamily="34" charset="0"/>
              </a:rPr>
              <a:t>THỰC</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34</a:t>
            </a:fld>
            <a:endParaRPr lang="ru-RU" dirty="0"/>
          </a:p>
        </p:txBody>
      </p:sp>
    </p:spTree>
    <p:extLst>
      <p:ext uri="{BB962C8B-B14F-4D97-AF65-F5344CB8AC3E}">
        <p14:creationId xmlns:p14="http://schemas.microsoft.com/office/powerpoint/2010/main" val="40272729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i="1" dirty="0" err="1">
                <a:solidFill>
                  <a:srgbClr val="0000FF"/>
                </a:solidFill>
                <a:latin typeface="Arial" pitchFamily="34" charset="0"/>
                <a:cs typeface="Arial" pitchFamily="34" charset="0"/>
              </a:rPr>
              <a:t>Xác</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thực</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địa</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chỉ</a:t>
            </a:r>
            <a:r>
              <a:rPr lang="en-US" i="1" dirty="0">
                <a:solidFill>
                  <a:srgbClr val="0000FF"/>
                </a:solidFill>
                <a:latin typeface="Arial" pitchFamily="34" charset="0"/>
                <a:cs typeface="Arial" pitchFamily="34" charset="0"/>
              </a:rPr>
              <a:t> MAC:</a:t>
            </a:r>
          </a:p>
          <a:p>
            <a:pPr algn="just"/>
            <a:endParaRPr lang="en-US" sz="3200"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cap="small" dirty="0" err="1">
                <a:latin typeface="Arial" pitchFamily="34" charset="0"/>
                <a:cs typeface="Arial" pitchFamily="34" charset="0"/>
              </a:rPr>
              <a:t>PHƯƠNG</a:t>
            </a:r>
            <a:r>
              <a:rPr lang="en-US" b="0" cap="small" dirty="0">
                <a:latin typeface="Arial" pitchFamily="34" charset="0"/>
                <a:cs typeface="Arial" pitchFamily="34" charset="0"/>
              </a:rPr>
              <a:t> </a:t>
            </a:r>
            <a:r>
              <a:rPr lang="en-US" b="0" cap="small" dirty="0" err="1">
                <a:latin typeface="Arial" pitchFamily="34" charset="0"/>
                <a:cs typeface="Arial" pitchFamily="34" charset="0"/>
              </a:rPr>
              <a:t>THỨC</a:t>
            </a:r>
            <a:r>
              <a:rPr lang="en-US" b="0" cap="small" dirty="0">
                <a:latin typeface="Arial" pitchFamily="34" charset="0"/>
                <a:cs typeface="Arial" pitchFamily="34" charset="0"/>
              </a:rPr>
              <a:t> </a:t>
            </a:r>
            <a:r>
              <a:rPr lang="en-US" b="0" cap="small" dirty="0" err="1">
                <a:latin typeface="Arial" pitchFamily="34" charset="0"/>
                <a:cs typeface="Arial" pitchFamily="34" charset="0"/>
              </a:rPr>
              <a:t>XÁC</a:t>
            </a:r>
            <a:r>
              <a:rPr lang="en-US" b="0" cap="small" dirty="0">
                <a:latin typeface="Arial" pitchFamily="34" charset="0"/>
                <a:cs typeface="Arial" pitchFamily="34" charset="0"/>
              </a:rPr>
              <a:t> </a:t>
            </a:r>
            <a:r>
              <a:rPr lang="en-US" b="0" cap="small" dirty="0" err="1">
                <a:latin typeface="Arial" pitchFamily="34" charset="0"/>
                <a:cs typeface="Arial" pitchFamily="34" charset="0"/>
              </a:rPr>
              <a:t>THỰC</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35</a:t>
            </a:fld>
            <a:endParaRPr lang="ru-RU" dirty="0"/>
          </a:p>
        </p:txBody>
      </p:sp>
      <p:pic>
        <p:nvPicPr>
          <p:cNvPr id="5" name="Picture 4"/>
          <p:cNvPicPr/>
          <p:nvPr/>
        </p:nvPicPr>
        <p:blipFill>
          <a:blip r:embed="rId2">
            <a:extLst>
              <a:ext uri="{28A0092B-C50C-407E-A947-70E740481C1C}">
                <a14:useLocalDpi xmlns:a14="http://schemas.microsoft.com/office/drawing/2010/main" val="0"/>
              </a:ext>
            </a:extLst>
          </a:blip>
          <a:srcRect l="40063" t="41336" r="13943" b="15338"/>
          <a:stretch>
            <a:fillRect/>
          </a:stretch>
        </p:blipFill>
        <p:spPr bwMode="auto">
          <a:xfrm>
            <a:off x="457200" y="1447800"/>
            <a:ext cx="8458199" cy="4830445"/>
          </a:xfrm>
          <a:prstGeom prst="rect">
            <a:avLst/>
          </a:prstGeom>
          <a:noFill/>
          <a:ln>
            <a:noFill/>
          </a:ln>
        </p:spPr>
      </p:pic>
    </p:spTree>
    <p:extLst>
      <p:ext uri="{BB962C8B-B14F-4D97-AF65-F5344CB8AC3E}">
        <p14:creationId xmlns:p14="http://schemas.microsoft.com/office/powerpoint/2010/main" val="40272729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hệ</a:t>
            </a:r>
            <a:r>
              <a:rPr lang="en-US" dirty="0">
                <a:latin typeface="Arial" pitchFamily="34" charset="0"/>
                <a:cs typeface="Arial" pitchFamily="34" charset="0"/>
              </a:rPr>
              <a:t> </a:t>
            </a:r>
            <a:r>
              <a:rPr lang="en-US" dirty="0" err="1">
                <a:latin typeface="Arial" pitchFamily="34" charset="0"/>
                <a:cs typeface="Arial" pitchFamily="34" charset="0"/>
              </a:rPr>
              <a:t>thống</a:t>
            </a:r>
            <a:r>
              <a:rPr lang="en-US" dirty="0">
                <a:latin typeface="Arial" pitchFamily="34" charset="0"/>
                <a:cs typeface="Arial" pitchFamily="34" charset="0"/>
              </a:rPr>
              <a:t> </a:t>
            </a:r>
            <a:r>
              <a:rPr lang="en-US" dirty="0" err="1">
                <a:latin typeface="Arial" pitchFamily="34" charset="0"/>
                <a:cs typeface="Arial" pitchFamily="34" charset="0"/>
              </a:rPr>
              <a:t>mở</a:t>
            </a:r>
            <a:r>
              <a:rPr lang="en-US" dirty="0">
                <a:latin typeface="Arial" pitchFamily="34" charset="0"/>
                <a:cs typeface="Arial" pitchFamily="34" charset="0"/>
              </a:rPr>
              <a:t> (Open </a:t>
            </a:r>
            <a:r>
              <a:rPr lang="en-US" dirty="0" smtClean="0">
                <a:latin typeface="Arial" pitchFamily="34" charset="0"/>
                <a:cs typeface="Arial" pitchFamily="34" charset="0"/>
              </a:rPr>
              <a:t>Authentication)</a:t>
            </a:r>
          </a:p>
          <a:p>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chia </a:t>
            </a:r>
            <a:r>
              <a:rPr lang="en-US" dirty="0" err="1">
                <a:latin typeface="Arial" pitchFamily="34" charset="0"/>
                <a:cs typeface="Arial" pitchFamily="34" charset="0"/>
              </a:rPr>
              <a:t>sẻ</a:t>
            </a:r>
            <a:r>
              <a:rPr lang="en-US" dirty="0">
                <a:latin typeface="Arial" pitchFamily="34" charset="0"/>
                <a:cs typeface="Arial" pitchFamily="34" charset="0"/>
              </a:rPr>
              <a:t> </a:t>
            </a:r>
            <a:r>
              <a:rPr lang="en-US" dirty="0" err="1">
                <a:latin typeface="Arial" pitchFamily="34" charset="0"/>
                <a:cs typeface="Arial" pitchFamily="34" charset="0"/>
              </a:rPr>
              <a:t>trước</a:t>
            </a:r>
            <a:r>
              <a:rPr lang="en-US" dirty="0">
                <a:latin typeface="Arial" pitchFamily="34" charset="0"/>
                <a:cs typeface="Arial" pitchFamily="34" charset="0"/>
              </a:rPr>
              <a:t> (Pre-shared key </a:t>
            </a:r>
            <a:r>
              <a:rPr lang="en-US" dirty="0" smtClean="0">
                <a:latin typeface="Arial" pitchFamily="34" charset="0"/>
                <a:cs typeface="Arial" pitchFamily="34" charset="0"/>
              </a:rPr>
              <a:t>Authentication)</a:t>
            </a:r>
          </a:p>
          <a:p>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địa</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MAC	</a:t>
            </a:r>
            <a:endParaRPr lang="en-US" dirty="0" smtClean="0">
              <a:latin typeface="Arial" pitchFamily="34" charset="0"/>
              <a:cs typeface="Arial" pitchFamily="34" charset="0"/>
            </a:endParaRPr>
          </a:p>
          <a:p>
            <a:r>
              <a:rPr lang="en-US" dirty="0" err="1" smtClean="0">
                <a:solidFill>
                  <a:srgbClr val="3333FF"/>
                </a:solidFill>
                <a:latin typeface="Arial" pitchFamily="34" charset="0"/>
                <a:cs typeface="Arial" pitchFamily="34" charset="0"/>
              </a:rPr>
              <a:t>Xác</a:t>
            </a:r>
            <a:r>
              <a:rPr lang="en-US" dirty="0" smtClean="0">
                <a:solidFill>
                  <a:srgbClr val="3333FF"/>
                </a:solidFill>
                <a:latin typeface="Arial" pitchFamily="34" charset="0"/>
                <a:cs typeface="Arial" pitchFamily="34" charset="0"/>
              </a:rPr>
              <a:t> </a:t>
            </a:r>
            <a:r>
              <a:rPr lang="en-US" dirty="0" err="1">
                <a:solidFill>
                  <a:srgbClr val="3333FF"/>
                </a:solidFill>
                <a:latin typeface="Arial" pitchFamily="34" charset="0"/>
                <a:cs typeface="Arial" pitchFamily="34" charset="0"/>
              </a:rPr>
              <a:t>thực</a:t>
            </a:r>
            <a:r>
              <a:rPr lang="en-US" dirty="0">
                <a:solidFill>
                  <a:srgbClr val="3333FF"/>
                </a:solidFill>
                <a:latin typeface="Arial" pitchFamily="34" charset="0"/>
                <a:cs typeface="Arial" pitchFamily="34" charset="0"/>
              </a:rPr>
              <a:t> </a:t>
            </a:r>
            <a:r>
              <a:rPr lang="en-US" dirty="0" err="1">
                <a:solidFill>
                  <a:srgbClr val="3333FF"/>
                </a:solidFill>
                <a:latin typeface="Arial" pitchFamily="34" charset="0"/>
                <a:cs typeface="Arial" pitchFamily="34" charset="0"/>
              </a:rPr>
              <a:t>mở</a:t>
            </a:r>
            <a:r>
              <a:rPr lang="en-US" dirty="0">
                <a:solidFill>
                  <a:srgbClr val="3333FF"/>
                </a:solidFill>
                <a:latin typeface="Arial" pitchFamily="34" charset="0"/>
                <a:cs typeface="Arial" pitchFamily="34" charset="0"/>
              </a:rPr>
              <a:t> </a:t>
            </a:r>
            <a:r>
              <a:rPr lang="en-US" dirty="0" err="1">
                <a:solidFill>
                  <a:srgbClr val="3333FF"/>
                </a:solidFill>
                <a:latin typeface="Arial" pitchFamily="34" charset="0"/>
                <a:cs typeface="Arial" pitchFamily="34" charset="0"/>
              </a:rPr>
              <a:t>rộng</a:t>
            </a:r>
            <a:r>
              <a:rPr lang="en-US" dirty="0">
                <a:solidFill>
                  <a:srgbClr val="3333FF"/>
                </a:solidFill>
                <a:latin typeface="Arial" pitchFamily="34" charset="0"/>
                <a:cs typeface="Arial" pitchFamily="34" charset="0"/>
              </a:rPr>
              <a:t> </a:t>
            </a:r>
            <a:r>
              <a:rPr lang="en-US" dirty="0" err="1">
                <a:solidFill>
                  <a:srgbClr val="3333FF"/>
                </a:solidFill>
                <a:latin typeface="Arial" pitchFamily="34" charset="0"/>
                <a:cs typeface="Arial" pitchFamily="34" charset="0"/>
              </a:rPr>
              <a:t>EAP</a:t>
            </a:r>
            <a:r>
              <a:rPr lang="en-US" dirty="0">
                <a:solidFill>
                  <a:srgbClr val="3333FF"/>
                </a:solidFill>
                <a:latin typeface="Arial" pitchFamily="34" charset="0"/>
                <a:cs typeface="Arial" pitchFamily="34" charset="0"/>
              </a:rPr>
              <a:t>	</a:t>
            </a: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cap="small" dirty="0" err="1">
                <a:latin typeface="Arial" pitchFamily="34" charset="0"/>
                <a:cs typeface="Arial" pitchFamily="34" charset="0"/>
              </a:rPr>
              <a:t>PHƯƠNG</a:t>
            </a:r>
            <a:r>
              <a:rPr lang="en-US" b="0" cap="small" dirty="0">
                <a:latin typeface="Arial" pitchFamily="34" charset="0"/>
                <a:cs typeface="Arial" pitchFamily="34" charset="0"/>
              </a:rPr>
              <a:t> </a:t>
            </a:r>
            <a:r>
              <a:rPr lang="en-US" b="0" cap="small" dirty="0" err="1">
                <a:latin typeface="Arial" pitchFamily="34" charset="0"/>
                <a:cs typeface="Arial" pitchFamily="34" charset="0"/>
              </a:rPr>
              <a:t>THỨC</a:t>
            </a:r>
            <a:r>
              <a:rPr lang="en-US" b="0" cap="small" dirty="0">
                <a:latin typeface="Arial" pitchFamily="34" charset="0"/>
                <a:cs typeface="Arial" pitchFamily="34" charset="0"/>
              </a:rPr>
              <a:t> </a:t>
            </a:r>
            <a:r>
              <a:rPr lang="en-US" b="0" cap="small" dirty="0" err="1">
                <a:latin typeface="Arial" pitchFamily="34" charset="0"/>
                <a:cs typeface="Arial" pitchFamily="34" charset="0"/>
              </a:rPr>
              <a:t>XÁC</a:t>
            </a:r>
            <a:r>
              <a:rPr lang="en-US" b="0" cap="small" dirty="0">
                <a:latin typeface="Arial" pitchFamily="34" charset="0"/>
                <a:cs typeface="Arial" pitchFamily="34" charset="0"/>
              </a:rPr>
              <a:t> </a:t>
            </a:r>
            <a:r>
              <a:rPr lang="en-US" b="0" cap="small" dirty="0" err="1">
                <a:latin typeface="Arial" pitchFamily="34" charset="0"/>
                <a:cs typeface="Arial" pitchFamily="34" charset="0"/>
              </a:rPr>
              <a:t>THỰC</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36</a:t>
            </a:fld>
            <a:endParaRPr lang="ru-RU" dirty="0"/>
          </a:p>
        </p:txBody>
      </p:sp>
    </p:spTree>
    <p:extLst>
      <p:ext uri="{BB962C8B-B14F-4D97-AF65-F5344CB8AC3E}">
        <p14:creationId xmlns:p14="http://schemas.microsoft.com/office/powerpoint/2010/main" val="4243798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lvl="1" indent="-342900" algn="just">
              <a:buFont typeface="Arial" pitchFamily="34" charset="0"/>
              <a:buChar char="•"/>
            </a:pPr>
            <a:r>
              <a:rPr lang="en-US" i="1" dirty="0" err="1">
                <a:solidFill>
                  <a:srgbClr val="0000FF"/>
                </a:solidFill>
                <a:latin typeface="Arial" pitchFamily="34" charset="0"/>
                <a:cs typeface="Arial" pitchFamily="34" charset="0"/>
              </a:rPr>
              <a:t>Xác</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thực</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mở</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rộng</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EAP</a:t>
            </a:r>
            <a:r>
              <a:rPr lang="en-US" sz="2400" i="1" dirty="0">
                <a:solidFill>
                  <a:srgbClr val="0000FF"/>
                </a:solidFill>
                <a:latin typeface="Arial" pitchFamily="34" charset="0"/>
                <a:cs typeface="Arial" pitchFamily="34" charset="0"/>
              </a:rPr>
              <a:t>	</a:t>
            </a:r>
          </a:p>
          <a:p>
            <a:pPr lvl="1" algn="just"/>
            <a:r>
              <a:rPr lang="en-US" sz="2400" dirty="0" err="1">
                <a:latin typeface="Arial" pitchFamily="34" charset="0"/>
                <a:cs typeface="Arial" pitchFamily="34" charset="0"/>
              </a:rPr>
              <a:t>EAP</a:t>
            </a:r>
            <a:r>
              <a:rPr lang="en-US" sz="2400" dirty="0">
                <a:latin typeface="Arial" pitchFamily="34" charset="0"/>
                <a:cs typeface="Arial" pitchFamily="34" charset="0"/>
              </a:rPr>
              <a:t> (Extensible Authentication Protocol)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định</a:t>
            </a:r>
            <a:r>
              <a:rPr lang="en-US" sz="2400" dirty="0">
                <a:latin typeface="Arial" pitchFamily="34" charset="0"/>
                <a:cs typeface="Arial" pitchFamily="34" charset="0"/>
              </a:rPr>
              <a:t> </a:t>
            </a:r>
            <a:r>
              <a:rPr lang="en-US" sz="2400" dirty="0" err="1">
                <a:latin typeface="Arial" pitchFamily="34" charset="0"/>
                <a:cs typeface="Arial" pitchFamily="34" charset="0"/>
              </a:rPr>
              <a:t>nghĩa</a:t>
            </a:r>
            <a:r>
              <a:rPr lang="en-US" sz="2400" dirty="0">
                <a:latin typeface="Arial" pitchFamily="34" charset="0"/>
                <a:cs typeface="Arial" pitchFamily="34" charset="0"/>
              </a:rPr>
              <a:t> </a:t>
            </a:r>
            <a:r>
              <a:rPr lang="en-US" sz="2400" dirty="0" err="1">
                <a:latin typeface="Arial" pitchFamily="34" charset="0"/>
                <a:cs typeface="Arial" pitchFamily="34" charset="0"/>
              </a:rPr>
              <a:t>trong</a:t>
            </a:r>
            <a:r>
              <a:rPr lang="en-US" sz="2400" dirty="0">
                <a:latin typeface="Arial" pitchFamily="34" charset="0"/>
                <a:cs typeface="Arial" pitchFamily="34" charset="0"/>
              </a:rPr>
              <a:t> </a:t>
            </a:r>
            <a:r>
              <a:rPr lang="en-US" sz="2400" dirty="0" err="1">
                <a:latin typeface="Arial" pitchFamily="34" charset="0"/>
                <a:cs typeface="Arial" pitchFamily="34" charset="0"/>
              </a:rPr>
              <a:t>RFC</a:t>
            </a:r>
            <a:r>
              <a:rPr lang="en-US" sz="2400" dirty="0">
                <a:latin typeface="Arial" pitchFamily="34" charset="0"/>
                <a:cs typeface="Arial" pitchFamily="34" charset="0"/>
              </a:rPr>
              <a:t> 2284.</a:t>
            </a:r>
          </a:p>
          <a:p>
            <a:pPr lvl="1" algn="just"/>
            <a:r>
              <a:rPr lang="en-US" sz="2400" dirty="0" err="1">
                <a:latin typeface="Arial" pitchFamily="34" charset="0"/>
                <a:cs typeface="Arial" pitchFamily="34" charset="0"/>
              </a:rPr>
              <a:t>Cung</a:t>
            </a:r>
            <a:r>
              <a:rPr lang="en-US" sz="2400" dirty="0">
                <a:latin typeface="Arial" pitchFamily="34" charset="0"/>
                <a:cs typeface="Arial" pitchFamily="34" charset="0"/>
              </a:rPr>
              <a:t> </a:t>
            </a:r>
            <a:r>
              <a:rPr lang="en-US" sz="2400" dirty="0" err="1">
                <a:latin typeface="Arial" pitchFamily="34" charset="0"/>
                <a:cs typeface="Arial" pitchFamily="34" charset="0"/>
              </a:rPr>
              <a:t>cấp</a:t>
            </a:r>
            <a:r>
              <a:rPr lang="en-US" sz="2400" dirty="0">
                <a:latin typeface="Arial" pitchFamily="34" charset="0"/>
                <a:cs typeface="Arial" pitchFamily="34" charset="0"/>
              </a:rPr>
              <a:t> </a:t>
            </a:r>
            <a:r>
              <a:rPr lang="en-US" sz="2400" dirty="0" err="1">
                <a:solidFill>
                  <a:srgbClr val="0000FF"/>
                </a:solidFill>
                <a:latin typeface="Arial" pitchFamily="34" charset="0"/>
                <a:cs typeface="Arial" pitchFamily="34" charset="0"/>
              </a:rPr>
              <a:t>xác</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thực</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hai</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chiều</a:t>
            </a:r>
            <a:r>
              <a:rPr lang="en-US" sz="2400" dirty="0">
                <a:latin typeface="Arial" pitchFamily="34" charset="0"/>
                <a:cs typeface="Arial" pitchFamily="34" charset="0"/>
              </a:rPr>
              <a:t>, </a:t>
            </a:r>
            <a:r>
              <a:rPr lang="en-US" sz="2400" dirty="0" err="1">
                <a:latin typeface="Arial" pitchFamily="34" charset="0"/>
                <a:cs typeface="Arial" pitchFamily="34" charset="0"/>
              </a:rPr>
              <a:t>có</a:t>
            </a:r>
            <a:r>
              <a:rPr lang="en-US" sz="2400" dirty="0">
                <a:latin typeface="Arial" pitchFamily="34" charset="0"/>
                <a:cs typeface="Arial" pitchFamily="34" charset="0"/>
              </a:rPr>
              <a:t> </a:t>
            </a:r>
            <a:r>
              <a:rPr lang="en-US" sz="2400" dirty="0" err="1">
                <a:latin typeface="Arial" pitchFamily="34" charset="0"/>
                <a:cs typeface="Arial" pitchFamily="34" charset="0"/>
              </a:rPr>
              <a:t>nghĩa</a:t>
            </a:r>
            <a:r>
              <a:rPr lang="en-US" sz="2400" dirty="0">
                <a:latin typeface="Arial" pitchFamily="34" charset="0"/>
                <a:cs typeface="Arial" pitchFamily="34" charset="0"/>
              </a:rPr>
              <a:t> </a:t>
            </a:r>
            <a:r>
              <a:rPr lang="en-US" sz="2400" dirty="0" err="1">
                <a:latin typeface="Arial" pitchFamily="34" charset="0"/>
                <a:cs typeface="Arial" pitchFamily="34" charset="0"/>
              </a:rPr>
              <a:t>là</a:t>
            </a:r>
            <a:r>
              <a:rPr lang="en-US" sz="2400" dirty="0">
                <a:latin typeface="Arial" pitchFamily="34" charset="0"/>
                <a:cs typeface="Arial" pitchFamily="34" charset="0"/>
              </a:rPr>
              <a:t> </a:t>
            </a:r>
            <a:r>
              <a:rPr lang="en-US" sz="2400" dirty="0" err="1">
                <a:latin typeface="Arial" pitchFamily="34" charset="0"/>
                <a:cs typeface="Arial" pitchFamily="34" charset="0"/>
              </a:rPr>
              <a:t>mạng</a:t>
            </a:r>
            <a:r>
              <a:rPr lang="en-US" sz="2400" dirty="0">
                <a:latin typeface="Arial" pitchFamily="34" charset="0"/>
                <a:cs typeface="Arial" pitchFamily="34" charset="0"/>
              </a:rPr>
              <a:t> (RADIUS Server) </a:t>
            </a:r>
            <a:r>
              <a:rPr lang="en-US" sz="2400" dirty="0" err="1">
                <a:latin typeface="Arial" pitchFamily="34" charset="0"/>
                <a:cs typeface="Arial" pitchFamily="34" charset="0"/>
              </a:rPr>
              <a:t>sẽ</a:t>
            </a:r>
            <a:r>
              <a:rPr lang="en-US" sz="2400" dirty="0">
                <a:latin typeface="Arial" pitchFamily="34" charset="0"/>
                <a:cs typeface="Arial" pitchFamily="34" charset="0"/>
              </a:rPr>
              <a:t> </a:t>
            </a:r>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người</a:t>
            </a:r>
            <a:r>
              <a:rPr lang="en-US" sz="2400" dirty="0">
                <a:latin typeface="Arial" pitchFamily="34" charset="0"/>
                <a:cs typeface="Arial" pitchFamily="34" charset="0"/>
              </a:rPr>
              <a:t> </a:t>
            </a:r>
            <a:r>
              <a:rPr lang="en-US" sz="2400" dirty="0" err="1">
                <a:latin typeface="Arial" pitchFamily="34" charset="0"/>
                <a:cs typeface="Arial" pitchFamily="34" charset="0"/>
              </a:rPr>
              <a:t>sử</a:t>
            </a:r>
            <a:r>
              <a:rPr lang="en-US" sz="2400" dirty="0">
                <a:latin typeface="Arial" pitchFamily="34" charset="0"/>
                <a:cs typeface="Arial" pitchFamily="34" charset="0"/>
              </a:rPr>
              <a:t> </a:t>
            </a:r>
            <a:r>
              <a:rPr lang="en-US" sz="2400" dirty="0" err="1">
                <a:latin typeface="Arial" pitchFamily="34" charset="0"/>
                <a:cs typeface="Arial" pitchFamily="34" charset="0"/>
              </a:rPr>
              <a:t>dụng</a:t>
            </a:r>
            <a:r>
              <a:rPr lang="en-US" sz="2400" dirty="0">
                <a:latin typeface="Arial" pitchFamily="34" charset="0"/>
                <a:cs typeface="Arial" pitchFamily="34" charset="0"/>
              </a:rPr>
              <a:t>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dirty="0" err="1">
                <a:latin typeface="Arial" pitchFamily="34" charset="0"/>
                <a:cs typeface="Arial" pitchFamily="34" charset="0"/>
              </a:rPr>
              <a:t>người</a:t>
            </a:r>
            <a:r>
              <a:rPr lang="en-US" sz="2400" dirty="0">
                <a:latin typeface="Arial" pitchFamily="34" charset="0"/>
                <a:cs typeface="Arial" pitchFamily="34" charset="0"/>
              </a:rPr>
              <a:t> </a:t>
            </a:r>
            <a:r>
              <a:rPr lang="en-US" sz="2400" dirty="0" err="1">
                <a:latin typeface="Arial" pitchFamily="34" charset="0"/>
                <a:cs typeface="Arial" pitchFamily="34" charset="0"/>
              </a:rPr>
              <a:t>sử</a:t>
            </a:r>
            <a:r>
              <a:rPr lang="en-US" sz="2400" dirty="0">
                <a:latin typeface="Arial" pitchFamily="34" charset="0"/>
                <a:cs typeface="Arial" pitchFamily="34" charset="0"/>
              </a:rPr>
              <a:t> </a:t>
            </a:r>
            <a:r>
              <a:rPr lang="en-US" sz="2400" dirty="0" err="1">
                <a:latin typeface="Arial" pitchFamily="34" charset="0"/>
                <a:cs typeface="Arial" pitchFamily="34" charset="0"/>
              </a:rPr>
              <a:t>dụng</a:t>
            </a:r>
            <a:r>
              <a:rPr lang="en-US" sz="2400" dirty="0">
                <a:latin typeface="Arial" pitchFamily="34" charset="0"/>
                <a:cs typeface="Arial" pitchFamily="34" charset="0"/>
              </a:rPr>
              <a:t> </a:t>
            </a:r>
            <a:r>
              <a:rPr lang="en-US" sz="2400" dirty="0" err="1">
                <a:latin typeface="Arial" pitchFamily="34" charset="0"/>
                <a:cs typeface="Arial" pitchFamily="34" charset="0"/>
              </a:rPr>
              <a:t>cũng</a:t>
            </a:r>
            <a:r>
              <a:rPr lang="en-US" sz="2400" dirty="0">
                <a:latin typeface="Arial" pitchFamily="34" charset="0"/>
                <a:cs typeface="Arial" pitchFamily="34" charset="0"/>
              </a:rPr>
              <a:t> </a:t>
            </a:r>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mạng</a:t>
            </a:r>
            <a:r>
              <a:rPr lang="en-US" sz="2400" dirty="0">
                <a:latin typeface="Arial" pitchFamily="34" charset="0"/>
                <a:cs typeface="Arial" pitchFamily="34" charset="0"/>
              </a:rPr>
              <a:t> (RADIUS Server). </a:t>
            </a:r>
          </a:p>
          <a:p>
            <a:pPr lvl="1" algn="just"/>
            <a:r>
              <a:rPr lang="en-US" sz="2400" dirty="0" err="1">
                <a:latin typeface="Arial" pitchFamily="34" charset="0"/>
                <a:cs typeface="Arial" pitchFamily="34" charset="0"/>
              </a:rPr>
              <a:t>Sau</a:t>
            </a:r>
            <a:r>
              <a:rPr lang="en-US" sz="2400" dirty="0">
                <a:latin typeface="Arial" pitchFamily="34" charset="0"/>
                <a:cs typeface="Arial" pitchFamily="34" charset="0"/>
              </a:rPr>
              <a:t> </a:t>
            </a:r>
            <a:r>
              <a:rPr lang="en-US" sz="2400" dirty="0" err="1">
                <a:latin typeface="Arial" pitchFamily="34" charset="0"/>
                <a:cs typeface="Arial" pitchFamily="34" charset="0"/>
              </a:rPr>
              <a:t>khi</a:t>
            </a:r>
            <a:r>
              <a:rPr lang="en-US" sz="2400" dirty="0">
                <a:latin typeface="Arial" pitchFamily="34" charset="0"/>
                <a:cs typeface="Arial" pitchFamily="34" charset="0"/>
              </a:rPr>
              <a:t> </a:t>
            </a:r>
            <a:r>
              <a:rPr lang="en-US" sz="2400" dirty="0" err="1">
                <a:latin typeface="Arial" pitchFamily="34" charset="0"/>
                <a:cs typeface="Arial" pitchFamily="34" charset="0"/>
              </a:rPr>
              <a:t>quá</a:t>
            </a:r>
            <a:r>
              <a:rPr lang="en-US" sz="2400" dirty="0">
                <a:latin typeface="Arial" pitchFamily="34" charset="0"/>
                <a:cs typeface="Arial" pitchFamily="34" charset="0"/>
              </a:rPr>
              <a:t> </a:t>
            </a:r>
            <a:r>
              <a:rPr lang="en-US" sz="2400" dirty="0" err="1">
                <a:latin typeface="Arial" pitchFamily="34" charset="0"/>
                <a:cs typeface="Arial" pitchFamily="34" charset="0"/>
              </a:rPr>
              <a:t>trình</a:t>
            </a:r>
            <a:r>
              <a:rPr lang="en-US" sz="2400" dirty="0">
                <a:latin typeface="Arial" pitchFamily="34" charset="0"/>
                <a:cs typeface="Arial" pitchFamily="34" charset="0"/>
              </a:rPr>
              <a:t> </a:t>
            </a:r>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hoàn</a:t>
            </a:r>
            <a:r>
              <a:rPr lang="en-US" sz="2400" dirty="0">
                <a:latin typeface="Arial" pitchFamily="34" charset="0"/>
                <a:cs typeface="Arial" pitchFamily="34" charset="0"/>
              </a:rPr>
              <a:t> </a:t>
            </a:r>
            <a:r>
              <a:rPr lang="en-US" sz="2400" dirty="0" err="1">
                <a:latin typeface="Arial" pitchFamily="34" charset="0"/>
                <a:cs typeface="Arial" pitchFamily="34" charset="0"/>
              </a:rPr>
              <a:t>tất</a:t>
            </a:r>
            <a:r>
              <a:rPr lang="en-US" sz="2400" dirty="0">
                <a:latin typeface="Arial" pitchFamily="34" charset="0"/>
                <a:cs typeface="Arial" pitchFamily="34" charset="0"/>
              </a:rPr>
              <a:t>, RADIUS Server </a:t>
            </a:r>
            <a:r>
              <a:rPr lang="en-US" sz="2400" dirty="0" err="1">
                <a:latin typeface="Arial" pitchFamily="34" charset="0"/>
                <a:cs typeface="Arial" pitchFamily="34" charset="0"/>
              </a:rPr>
              <a:t>và</a:t>
            </a:r>
            <a:r>
              <a:rPr lang="en-US" sz="2400" dirty="0">
                <a:latin typeface="Arial" pitchFamily="34" charset="0"/>
                <a:cs typeface="Arial" pitchFamily="34" charset="0"/>
              </a:rPr>
              <a:t> Client </a:t>
            </a:r>
            <a:r>
              <a:rPr lang="en-US" sz="2400" dirty="0" err="1">
                <a:latin typeface="Arial" pitchFamily="34" charset="0"/>
                <a:cs typeface="Arial" pitchFamily="34" charset="0"/>
              </a:rPr>
              <a:t>sẽ</a:t>
            </a:r>
            <a:r>
              <a:rPr lang="en-US" sz="2400" dirty="0">
                <a:latin typeface="Arial" pitchFamily="34" charset="0"/>
                <a:cs typeface="Arial" pitchFamily="34" charset="0"/>
              </a:rPr>
              <a:t> </a:t>
            </a:r>
            <a:r>
              <a:rPr lang="en-US" sz="2400" err="1">
                <a:latin typeface="Arial" pitchFamily="34" charset="0"/>
                <a:cs typeface="Arial" pitchFamily="34" charset="0"/>
              </a:rPr>
              <a:t>xác</a:t>
            </a:r>
            <a:r>
              <a:rPr lang="en-US" sz="2400">
                <a:latin typeface="Arial" pitchFamily="34" charset="0"/>
                <a:cs typeface="Arial" pitchFamily="34" charset="0"/>
              </a:rPr>
              <a:t> </a:t>
            </a:r>
            <a:r>
              <a:rPr lang="en-US" sz="2400" smtClean="0">
                <a:latin typeface="Arial" pitchFamily="34" charset="0"/>
                <a:cs typeface="Arial" pitchFamily="34" charset="0"/>
              </a:rPr>
              <a:t>định (trao đổi) </a:t>
            </a:r>
            <a:r>
              <a:rPr lang="en-US" sz="2400" dirty="0" err="1">
                <a:latin typeface="Arial" pitchFamily="34" charset="0"/>
                <a:cs typeface="Arial" pitchFamily="34" charset="0"/>
              </a:rPr>
              <a:t>khóa</a:t>
            </a:r>
            <a:r>
              <a:rPr lang="en-US" sz="2400" dirty="0">
                <a:latin typeface="Arial" pitchFamily="34" charset="0"/>
                <a:cs typeface="Arial" pitchFamily="34" charset="0"/>
              </a:rPr>
              <a:t> </a:t>
            </a:r>
            <a:r>
              <a:rPr lang="en-US" sz="2400" dirty="0" err="1">
                <a:latin typeface="Arial" pitchFamily="34" charset="0"/>
                <a:cs typeface="Arial" pitchFamily="34" charset="0"/>
              </a:rPr>
              <a:t>WEP</a:t>
            </a:r>
            <a:r>
              <a:rPr lang="en-US" sz="2400" dirty="0">
                <a:latin typeface="Arial" pitchFamily="34" charset="0"/>
                <a:cs typeface="Arial" pitchFamily="34" charset="0"/>
              </a:rPr>
              <a:t>, Client </a:t>
            </a:r>
            <a:r>
              <a:rPr lang="en-US" sz="2400" dirty="0" err="1">
                <a:latin typeface="Arial" pitchFamily="34" charset="0"/>
                <a:cs typeface="Arial" pitchFamily="34" charset="0"/>
              </a:rPr>
              <a:t>sẽ</a:t>
            </a:r>
            <a:r>
              <a:rPr lang="en-US" sz="2400" dirty="0">
                <a:latin typeface="Arial" pitchFamily="34" charset="0"/>
                <a:cs typeface="Arial" pitchFamily="34" charset="0"/>
              </a:rPr>
              <a:t> </a:t>
            </a:r>
            <a:r>
              <a:rPr lang="en-US" sz="2400" dirty="0" err="1">
                <a:latin typeface="Arial" pitchFamily="34" charset="0"/>
                <a:cs typeface="Arial" pitchFamily="34" charset="0"/>
              </a:rPr>
              <a:t>sử</a:t>
            </a:r>
            <a:r>
              <a:rPr lang="en-US" sz="2400" dirty="0">
                <a:latin typeface="Arial" pitchFamily="34" charset="0"/>
                <a:cs typeface="Arial" pitchFamily="34" charset="0"/>
              </a:rPr>
              <a:t> </a:t>
            </a:r>
            <a:r>
              <a:rPr lang="en-US" sz="2400" dirty="0" err="1">
                <a:latin typeface="Arial" pitchFamily="34" charset="0"/>
                <a:cs typeface="Arial" pitchFamily="34" charset="0"/>
              </a:rPr>
              <a:t>dụng</a:t>
            </a:r>
            <a:r>
              <a:rPr lang="en-US" sz="2400" dirty="0">
                <a:latin typeface="Arial" pitchFamily="34" charset="0"/>
                <a:cs typeface="Arial" pitchFamily="34" charset="0"/>
              </a:rPr>
              <a:t> </a:t>
            </a:r>
            <a:r>
              <a:rPr lang="en-US" sz="2400" dirty="0" err="1">
                <a:latin typeface="Arial" pitchFamily="34" charset="0"/>
                <a:cs typeface="Arial" pitchFamily="34" charset="0"/>
              </a:rPr>
              <a:t>khóa</a:t>
            </a:r>
            <a:r>
              <a:rPr lang="en-US" sz="2400" dirty="0">
                <a:latin typeface="Arial" pitchFamily="34" charset="0"/>
                <a:cs typeface="Arial" pitchFamily="34" charset="0"/>
              </a:rPr>
              <a:t> </a:t>
            </a:r>
            <a:r>
              <a:rPr lang="en-US" sz="2400" dirty="0" err="1">
                <a:latin typeface="Arial" pitchFamily="34" charset="0"/>
                <a:cs typeface="Arial" pitchFamily="34" charset="0"/>
              </a:rPr>
              <a:t>này</a:t>
            </a:r>
            <a:r>
              <a:rPr lang="en-US" sz="2400" dirty="0">
                <a:latin typeface="Arial" pitchFamily="34" charset="0"/>
                <a:cs typeface="Arial" pitchFamily="34" charset="0"/>
              </a:rPr>
              <a:t> </a:t>
            </a:r>
            <a:r>
              <a:rPr lang="en-US" sz="2400" dirty="0" err="1">
                <a:latin typeface="Arial" pitchFamily="34" charset="0"/>
                <a:cs typeface="Arial" pitchFamily="34" charset="0"/>
              </a:rPr>
              <a:t>để</a:t>
            </a:r>
            <a:r>
              <a:rPr lang="en-US" sz="2400" dirty="0">
                <a:latin typeface="Arial" pitchFamily="34" charset="0"/>
                <a:cs typeface="Arial" pitchFamily="34" charset="0"/>
              </a:rPr>
              <a:t> </a:t>
            </a:r>
            <a:r>
              <a:rPr lang="en-US" sz="2400" dirty="0" err="1">
                <a:latin typeface="Arial" pitchFamily="34" charset="0"/>
                <a:cs typeface="Arial" pitchFamily="34" charset="0"/>
              </a:rPr>
              <a:t>bắt</a:t>
            </a:r>
            <a:r>
              <a:rPr lang="en-US" sz="2400" dirty="0">
                <a:latin typeface="Arial" pitchFamily="34" charset="0"/>
                <a:cs typeface="Arial" pitchFamily="34" charset="0"/>
              </a:rPr>
              <a:t> </a:t>
            </a:r>
            <a:r>
              <a:rPr lang="en-US" sz="2400" dirty="0" err="1">
                <a:latin typeface="Arial" pitchFamily="34" charset="0"/>
                <a:cs typeface="Arial" pitchFamily="34" charset="0"/>
              </a:rPr>
              <a:t>đầu</a:t>
            </a:r>
            <a:r>
              <a:rPr lang="en-US" sz="2400" dirty="0">
                <a:latin typeface="Arial" pitchFamily="34" charset="0"/>
                <a:cs typeface="Arial" pitchFamily="34" charset="0"/>
              </a:rPr>
              <a:t> </a:t>
            </a:r>
            <a:r>
              <a:rPr lang="en-US" sz="2400" dirty="0" err="1">
                <a:latin typeface="Arial" pitchFamily="34" charset="0"/>
                <a:cs typeface="Arial" pitchFamily="34" charset="0"/>
              </a:rPr>
              <a:t>phiên</a:t>
            </a:r>
            <a:r>
              <a:rPr lang="en-US" sz="2400" dirty="0">
                <a:latin typeface="Arial" pitchFamily="34" charset="0"/>
                <a:cs typeface="Arial" pitchFamily="34" charset="0"/>
              </a:rPr>
              <a:t> </a:t>
            </a:r>
            <a:r>
              <a:rPr lang="en-US" sz="2400" dirty="0" err="1">
                <a:latin typeface="Arial" pitchFamily="34" charset="0"/>
                <a:cs typeface="Arial" pitchFamily="34" charset="0"/>
              </a:rPr>
              <a:t>kết</a:t>
            </a:r>
            <a:r>
              <a:rPr lang="en-US" sz="2400" dirty="0">
                <a:latin typeface="Arial" pitchFamily="34" charset="0"/>
                <a:cs typeface="Arial" pitchFamily="34" charset="0"/>
              </a:rPr>
              <a:t> </a:t>
            </a:r>
            <a:r>
              <a:rPr lang="en-US" sz="2400" dirty="0" err="1">
                <a:latin typeface="Arial" pitchFamily="34" charset="0"/>
                <a:cs typeface="Arial" pitchFamily="34" charset="0"/>
              </a:rPr>
              <a:t>nối</a:t>
            </a:r>
            <a:r>
              <a:rPr lang="en-US" sz="2400" dirty="0">
                <a:latin typeface="Arial" pitchFamily="34" charset="0"/>
                <a:cs typeface="Arial" pitchFamily="34" charset="0"/>
              </a:rPr>
              <a:t> (K</a:t>
            </a:r>
            <a:r>
              <a:rPr lang="en-US" sz="2400" baseline="-25000" dirty="0">
                <a:latin typeface="Arial" pitchFamily="34" charset="0"/>
                <a:cs typeface="Arial" pitchFamily="34" charset="0"/>
              </a:rPr>
              <a:t>S</a:t>
            </a:r>
            <a:r>
              <a:rPr lang="en-US" sz="2400" dirty="0">
                <a:latin typeface="Arial" pitchFamily="34" charset="0"/>
                <a:cs typeface="Arial" pitchFamily="34" charset="0"/>
              </a:rPr>
              <a:t>). </a:t>
            </a:r>
          </a:p>
          <a:p>
            <a:pPr lvl="1" algn="just"/>
            <a:r>
              <a:rPr lang="en-US" sz="2400" dirty="0" err="1">
                <a:latin typeface="Arial" pitchFamily="34" charset="0"/>
                <a:cs typeface="Arial" pitchFamily="34" charset="0"/>
              </a:rPr>
              <a:t>Trong</a:t>
            </a:r>
            <a:r>
              <a:rPr lang="en-US" sz="2400" dirty="0">
                <a:latin typeface="Arial" pitchFamily="34" charset="0"/>
                <a:cs typeface="Arial" pitchFamily="34" charset="0"/>
              </a:rPr>
              <a:t> </a:t>
            </a:r>
            <a:r>
              <a:rPr lang="en-US" sz="2400" dirty="0" err="1">
                <a:latin typeface="Arial" pitchFamily="34" charset="0"/>
                <a:cs typeface="Arial" pitchFamily="34" charset="0"/>
              </a:rPr>
              <a:t>khi</a:t>
            </a:r>
            <a:r>
              <a:rPr lang="en-US" sz="2400" dirty="0">
                <a:latin typeface="Arial" pitchFamily="34" charset="0"/>
                <a:cs typeface="Arial" pitchFamily="34" charset="0"/>
              </a:rPr>
              <a:t> </a:t>
            </a:r>
            <a:r>
              <a:rPr lang="en-US" sz="2400" dirty="0" err="1">
                <a:latin typeface="Arial" pitchFamily="34" charset="0"/>
                <a:cs typeface="Arial" pitchFamily="34" charset="0"/>
              </a:rPr>
              <a:t>đó</a:t>
            </a:r>
            <a:r>
              <a:rPr lang="en-US" sz="2400" dirty="0">
                <a:latin typeface="Arial" pitchFamily="34" charset="0"/>
                <a:cs typeface="Arial" pitchFamily="34" charset="0"/>
              </a:rPr>
              <a:t>, RADIUS Server </a:t>
            </a:r>
            <a:r>
              <a:rPr lang="en-US" sz="2400" dirty="0" err="1">
                <a:latin typeface="Arial" pitchFamily="34" charset="0"/>
                <a:cs typeface="Arial" pitchFamily="34" charset="0"/>
              </a:rPr>
              <a:t>sẽ</a:t>
            </a:r>
            <a:r>
              <a:rPr lang="en-US" sz="2400" dirty="0">
                <a:latin typeface="Arial" pitchFamily="34" charset="0"/>
                <a:cs typeface="Arial" pitchFamily="34" charset="0"/>
              </a:rPr>
              <a:t> </a:t>
            </a:r>
            <a:r>
              <a:rPr lang="en-US" sz="2400" dirty="0" err="1">
                <a:latin typeface="Arial" pitchFamily="34" charset="0"/>
                <a:cs typeface="Arial" pitchFamily="34" charset="0"/>
              </a:rPr>
              <a:t>mã</a:t>
            </a:r>
            <a:r>
              <a:rPr lang="en-US" sz="2400" dirty="0">
                <a:latin typeface="Arial" pitchFamily="34" charset="0"/>
                <a:cs typeface="Arial" pitchFamily="34" charset="0"/>
              </a:rPr>
              <a:t> </a:t>
            </a:r>
            <a:r>
              <a:rPr lang="en-US" sz="2400" dirty="0" err="1">
                <a:latin typeface="Arial" pitchFamily="34" charset="0"/>
                <a:cs typeface="Arial" pitchFamily="34" charset="0"/>
              </a:rPr>
              <a:t>hóa</a:t>
            </a:r>
            <a:r>
              <a:rPr lang="en-US" sz="2400" dirty="0">
                <a:latin typeface="Arial" pitchFamily="34" charset="0"/>
                <a:cs typeface="Arial" pitchFamily="34" charset="0"/>
              </a:rPr>
              <a:t>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dirty="0" err="1">
                <a:latin typeface="Arial" pitchFamily="34" charset="0"/>
                <a:cs typeface="Arial" pitchFamily="34" charset="0"/>
              </a:rPr>
              <a:t>gửi</a:t>
            </a:r>
            <a:r>
              <a:rPr lang="en-US" sz="2400" dirty="0">
                <a:latin typeface="Arial" pitchFamily="34" charset="0"/>
                <a:cs typeface="Arial" pitchFamily="34" charset="0"/>
              </a:rPr>
              <a:t> </a:t>
            </a:r>
            <a:r>
              <a:rPr lang="en-US" sz="2400" dirty="0" err="1">
                <a:latin typeface="Arial" pitchFamily="34" charset="0"/>
                <a:cs typeface="Arial" pitchFamily="34" charset="0"/>
              </a:rPr>
              <a:t>khóa</a:t>
            </a:r>
            <a:r>
              <a:rPr lang="en-US" sz="2400" dirty="0">
                <a:latin typeface="Arial" pitchFamily="34" charset="0"/>
                <a:cs typeface="Arial" pitchFamily="34" charset="0"/>
              </a:rPr>
              <a:t> </a:t>
            </a:r>
            <a:r>
              <a:rPr lang="en-US" sz="2400" dirty="0" err="1">
                <a:latin typeface="Arial" pitchFamily="34" charset="0"/>
                <a:cs typeface="Arial" pitchFamily="34" charset="0"/>
              </a:rPr>
              <a:t>WEP</a:t>
            </a:r>
            <a:r>
              <a:rPr lang="en-US" sz="2400" dirty="0">
                <a:latin typeface="Arial" pitchFamily="34" charset="0"/>
                <a:cs typeface="Arial" pitchFamily="34" charset="0"/>
              </a:rPr>
              <a:t> </a:t>
            </a:r>
            <a:r>
              <a:rPr lang="en-US" sz="2400" dirty="0" err="1">
                <a:latin typeface="Arial" pitchFamily="34" charset="0"/>
                <a:cs typeface="Arial" pitchFamily="34" charset="0"/>
              </a:rPr>
              <a:t>đó</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gọi</a:t>
            </a:r>
            <a:r>
              <a:rPr lang="en-US" sz="2400" dirty="0">
                <a:latin typeface="Arial" pitchFamily="34" charset="0"/>
                <a:cs typeface="Arial" pitchFamily="34" charset="0"/>
              </a:rPr>
              <a:t> </a:t>
            </a:r>
            <a:r>
              <a:rPr lang="en-US" sz="2400" dirty="0" err="1">
                <a:latin typeface="Arial" pitchFamily="34" charset="0"/>
                <a:cs typeface="Arial" pitchFamily="34" charset="0"/>
              </a:rPr>
              <a:t>là</a:t>
            </a:r>
            <a:r>
              <a:rPr lang="en-US" sz="2400" dirty="0">
                <a:latin typeface="Arial" pitchFamily="34" charset="0"/>
                <a:cs typeface="Arial" pitchFamily="34" charset="0"/>
              </a:rPr>
              <a:t> </a:t>
            </a:r>
            <a:r>
              <a:rPr lang="en-US" sz="2400" dirty="0" err="1">
                <a:latin typeface="Arial" pitchFamily="34" charset="0"/>
                <a:cs typeface="Arial" pitchFamily="34" charset="0"/>
              </a:rPr>
              <a:t>khóa</a:t>
            </a:r>
            <a:r>
              <a:rPr lang="en-US" sz="2400" dirty="0">
                <a:latin typeface="Arial" pitchFamily="34" charset="0"/>
                <a:cs typeface="Arial" pitchFamily="34" charset="0"/>
              </a:rPr>
              <a:t> </a:t>
            </a:r>
            <a:r>
              <a:rPr lang="en-US" sz="2400" dirty="0" err="1">
                <a:latin typeface="Arial" pitchFamily="34" charset="0"/>
                <a:cs typeface="Arial" pitchFamily="34" charset="0"/>
              </a:rPr>
              <a:t>phiên</a:t>
            </a:r>
            <a:r>
              <a:rPr lang="en-US" sz="2400" dirty="0">
                <a:latin typeface="Arial" pitchFamily="34" charset="0"/>
                <a:cs typeface="Arial" pitchFamily="34" charset="0"/>
              </a:rPr>
              <a:t> (K</a:t>
            </a:r>
            <a:r>
              <a:rPr lang="en-US" sz="2400" baseline="-25000" dirty="0">
                <a:latin typeface="Arial" pitchFamily="34" charset="0"/>
                <a:cs typeface="Arial" pitchFamily="34" charset="0"/>
              </a:rPr>
              <a:t>S</a:t>
            </a:r>
            <a:r>
              <a:rPr lang="en-US" sz="2400" dirty="0">
                <a:latin typeface="Arial" pitchFamily="34" charset="0"/>
                <a:cs typeface="Arial" pitchFamily="34" charset="0"/>
              </a:rPr>
              <a:t>) </a:t>
            </a:r>
            <a:r>
              <a:rPr lang="en-US" sz="2400" dirty="0" err="1">
                <a:latin typeface="Arial" pitchFamily="34" charset="0"/>
                <a:cs typeface="Arial" pitchFamily="34" charset="0"/>
              </a:rPr>
              <a:t>đến</a:t>
            </a:r>
            <a:r>
              <a:rPr lang="en-US" sz="2400" dirty="0">
                <a:latin typeface="Arial" pitchFamily="34" charset="0"/>
                <a:cs typeface="Arial" pitchFamily="34" charset="0"/>
              </a:rPr>
              <a:t> AP. AP </a:t>
            </a:r>
            <a:r>
              <a:rPr lang="en-US" sz="2400" dirty="0" err="1">
                <a:latin typeface="Arial" pitchFamily="34" charset="0"/>
                <a:cs typeface="Arial" pitchFamily="34" charset="0"/>
              </a:rPr>
              <a:t>sẽ</a:t>
            </a:r>
            <a:r>
              <a:rPr lang="en-US" sz="2400" dirty="0">
                <a:latin typeface="Arial" pitchFamily="34" charset="0"/>
                <a:cs typeface="Arial" pitchFamily="34" charset="0"/>
              </a:rPr>
              <a:t> </a:t>
            </a:r>
            <a:r>
              <a:rPr lang="en-US" sz="2400" dirty="0" err="1">
                <a:latin typeface="Arial" pitchFamily="34" charset="0"/>
                <a:cs typeface="Arial" pitchFamily="34" charset="0"/>
              </a:rPr>
              <a:t>sử</a:t>
            </a:r>
            <a:r>
              <a:rPr lang="en-US" sz="2400" dirty="0">
                <a:latin typeface="Arial" pitchFamily="34" charset="0"/>
                <a:cs typeface="Arial" pitchFamily="34" charset="0"/>
              </a:rPr>
              <a:t> </a:t>
            </a:r>
            <a:r>
              <a:rPr lang="en-US" sz="2400" dirty="0" err="1">
                <a:latin typeface="Arial" pitchFamily="34" charset="0"/>
                <a:cs typeface="Arial" pitchFamily="34" charset="0"/>
              </a:rPr>
              <a:t>dụng</a:t>
            </a:r>
            <a:r>
              <a:rPr lang="en-US" sz="2400" dirty="0">
                <a:latin typeface="Arial" pitchFamily="34" charset="0"/>
                <a:cs typeface="Arial" pitchFamily="34" charset="0"/>
              </a:rPr>
              <a:t> K</a:t>
            </a:r>
            <a:r>
              <a:rPr lang="en-US" sz="2400" baseline="-25000" dirty="0">
                <a:latin typeface="Arial" pitchFamily="34" charset="0"/>
                <a:cs typeface="Arial" pitchFamily="34" charset="0"/>
              </a:rPr>
              <a:t>S </a:t>
            </a:r>
            <a:r>
              <a:rPr lang="en-US" sz="2400" dirty="0" err="1">
                <a:latin typeface="Arial" pitchFamily="34" charset="0"/>
                <a:cs typeface="Arial" pitchFamily="34" charset="0"/>
              </a:rPr>
              <a:t>để</a:t>
            </a:r>
            <a:r>
              <a:rPr lang="en-US" sz="2400" dirty="0">
                <a:latin typeface="Arial" pitchFamily="34" charset="0"/>
                <a:cs typeface="Arial" pitchFamily="34" charset="0"/>
              </a:rPr>
              <a:t> </a:t>
            </a:r>
            <a:r>
              <a:rPr lang="en-US" sz="2400" dirty="0" err="1">
                <a:latin typeface="Arial" pitchFamily="34" charset="0"/>
                <a:cs typeface="Arial" pitchFamily="34" charset="0"/>
              </a:rPr>
              <a:t>mã</a:t>
            </a:r>
            <a:r>
              <a:rPr lang="en-US" sz="2400" dirty="0">
                <a:latin typeface="Arial" pitchFamily="34" charset="0"/>
                <a:cs typeface="Arial" pitchFamily="34" charset="0"/>
              </a:rPr>
              <a:t> </a:t>
            </a:r>
            <a:r>
              <a:rPr lang="en-US" sz="2400" dirty="0" err="1">
                <a:latin typeface="Arial" pitchFamily="34" charset="0"/>
                <a:cs typeface="Arial" pitchFamily="34" charset="0"/>
              </a:rPr>
              <a:t>hóa</a:t>
            </a:r>
            <a:r>
              <a:rPr lang="en-US" sz="2400" dirty="0">
                <a:latin typeface="Arial" pitchFamily="34" charset="0"/>
                <a:cs typeface="Arial" pitchFamily="34" charset="0"/>
              </a:rPr>
              <a:t> </a:t>
            </a:r>
            <a:r>
              <a:rPr lang="en-US" sz="2400" dirty="0" err="1">
                <a:latin typeface="Arial" pitchFamily="34" charset="0"/>
                <a:cs typeface="Arial" pitchFamily="34" charset="0"/>
              </a:rPr>
              <a:t>khóa</a:t>
            </a:r>
            <a:r>
              <a:rPr lang="en-US" sz="2400" dirty="0">
                <a:latin typeface="Arial" pitchFamily="34" charset="0"/>
                <a:cs typeface="Arial" pitchFamily="34" charset="0"/>
              </a:rPr>
              <a:t> </a:t>
            </a:r>
            <a:r>
              <a:rPr lang="en-US" sz="2400" dirty="0" err="1">
                <a:latin typeface="Arial" pitchFamily="34" charset="0"/>
                <a:cs typeface="Arial" pitchFamily="34" charset="0"/>
              </a:rPr>
              <a:t>quảng</a:t>
            </a:r>
            <a:r>
              <a:rPr lang="en-US" sz="2400" dirty="0">
                <a:latin typeface="Arial" pitchFamily="34" charset="0"/>
                <a:cs typeface="Arial" pitchFamily="34" charset="0"/>
              </a:rPr>
              <a:t> </a:t>
            </a:r>
            <a:r>
              <a:rPr lang="en-US" sz="2400" dirty="0" err="1">
                <a:latin typeface="Arial" pitchFamily="34" charset="0"/>
                <a:cs typeface="Arial" pitchFamily="34" charset="0"/>
              </a:rPr>
              <a:t>bá</a:t>
            </a:r>
            <a:r>
              <a:rPr lang="en-US" sz="2400" dirty="0">
                <a:latin typeface="Arial" pitchFamily="34" charset="0"/>
                <a:cs typeface="Arial" pitchFamily="34" charset="0"/>
              </a:rPr>
              <a:t> (broadcast key)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dirty="0" err="1">
                <a:latin typeface="Arial" pitchFamily="34" charset="0"/>
                <a:cs typeface="Arial" pitchFamily="34" charset="0"/>
              </a:rPr>
              <a:t>gửi</a:t>
            </a:r>
            <a:r>
              <a:rPr lang="en-US" sz="2400" dirty="0">
                <a:latin typeface="Arial" pitchFamily="34" charset="0"/>
                <a:cs typeface="Arial" pitchFamily="34" charset="0"/>
              </a:rPr>
              <a:t> </a:t>
            </a:r>
            <a:r>
              <a:rPr lang="en-US" sz="2400" dirty="0" err="1">
                <a:latin typeface="Arial" pitchFamily="34" charset="0"/>
                <a:cs typeface="Arial" pitchFamily="34" charset="0"/>
              </a:rPr>
              <a:t>đến</a:t>
            </a:r>
            <a:r>
              <a:rPr lang="en-US" sz="2400" dirty="0">
                <a:latin typeface="Arial" pitchFamily="34" charset="0"/>
                <a:cs typeface="Arial" pitchFamily="34" charset="0"/>
              </a:rPr>
              <a:t> Client. Client </a:t>
            </a:r>
            <a:r>
              <a:rPr lang="en-US" sz="2400" dirty="0" err="1">
                <a:latin typeface="Arial" pitchFamily="34" charset="0"/>
                <a:cs typeface="Arial" pitchFamily="34" charset="0"/>
              </a:rPr>
              <a:t>và</a:t>
            </a:r>
            <a:r>
              <a:rPr lang="en-US" sz="2400" dirty="0">
                <a:latin typeface="Arial" pitchFamily="34" charset="0"/>
                <a:cs typeface="Arial" pitchFamily="34" charset="0"/>
              </a:rPr>
              <a:t> AP </a:t>
            </a:r>
            <a:r>
              <a:rPr lang="en-US" sz="2400" dirty="0" err="1">
                <a:latin typeface="Arial" pitchFamily="34" charset="0"/>
                <a:cs typeface="Arial" pitchFamily="34" charset="0"/>
              </a:rPr>
              <a:t>sử</a:t>
            </a:r>
            <a:r>
              <a:rPr lang="en-US" sz="2400" dirty="0">
                <a:latin typeface="Arial" pitchFamily="34" charset="0"/>
                <a:cs typeface="Arial" pitchFamily="34" charset="0"/>
              </a:rPr>
              <a:t> </a:t>
            </a:r>
            <a:r>
              <a:rPr lang="en-US" sz="2400" dirty="0" err="1">
                <a:latin typeface="Arial" pitchFamily="34" charset="0"/>
                <a:cs typeface="Arial" pitchFamily="34" charset="0"/>
              </a:rPr>
              <a:t>dụng</a:t>
            </a:r>
            <a:r>
              <a:rPr lang="en-US" sz="2400" dirty="0">
                <a:latin typeface="Arial" pitchFamily="34" charset="0"/>
                <a:cs typeface="Arial" pitchFamily="34" charset="0"/>
              </a:rPr>
              <a:t> </a:t>
            </a:r>
            <a:r>
              <a:rPr lang="en-US" sz="2400" dirty="0" err="1">
                <a:latin typeface="Arial" pitchFamily="34" charset="0"/>
                <a:cs typeface="Arial" pitchFamily="34" charset="0"/>
              </a:rPr>
              <a:t>khóa</a:t>
            </a:r>
            <a:r>
              <a:rPr lang="en-US" sz="2400" dirty="0">
                <a:latin typeface="Arial" pitchFamily="34" charset="0"/>
                <a:cs typeface="Arial" pitchFamily="34" charset="0"/>
              </a:rPr>
              <a:t> </a:t>
            </a:r>
            <a:r>
              <a:rPr lang="en-US" sz="2400" dirty="0" err="1">
                <a:latin typeface="Arial" pitchFamily="34" charset="0"/>
                <a:cs typeface="Arial" pitchFamily="34" charset="0"/>
              </a:rPr>
              <a:t>này</a:t>
            </a:r>
            <a:r>
              <a:rPr lang="en-US" sz="2400" dirty="0">
                <a:latin typeface="Arial" pitchFamily="34" charset="0"/>
                <a:cs typeface="Arial" pitchFamily="34" charset="0"/>
              </a:rPr>
              <a:t> </a:t>
            </a:r>
            <a:r>
              <a:rPr lang="en-US" sz="2400" dirty="0" err="1">
                <a:latin typeface="Arial" pitchFamily="34" charset="0"/>
                <a:cs typeface="Arial" pitchFamily="34" charset="0"/>
              </a:rPr>
              <a:t>trong</a:t>
            </a:r>
            <a:r>
              <a:rPr lang="en-US" sz="2400" dirty="0">
                <a:latin typeface="Arial" pitchFamily="34" charset="0"/>
                <a:cs typeface="Arial" pitchFamily="34" charset="0"/>
              </a:rPr>
              <a:t> </a:t>
            </a:r>
            <a:r>
              <a:rPr lang="en-US" sz="2400" dirty="0" err="1">
                <a:latin typeface="Arial" pitchFamily="34" charset="0"/>
                <a:cs typeface="Arial" pitchFamily="34" charset="0"/>
              </a:rPr>
              <a:t>suốt</a:t>
            </a:r>
            <a:r>
              <a:rPr lang="en-US" sz="2400" dirty="0">
                <a:latin typeface="Arial" pitchFamily="34" charset="0"/>
                <a:cs typeface="Arial" pitchFamily="34" charset="0"/>
              </a:rPr>
              <a:t> </a:t>
            </a:r>
            <a:r>
              <a:rPr lang="en-US" sz="2400" dirty="0" err="1">
                <a:latin typeface="Arial" pitchFamily="34" charset="0"/>
                <a:cs typeface="Arial" pitchFamily="34" charset="0"/>
              </a:rPr>
              <a:t>một</a:t>
            </a:r>
            <a:r>
              <a:rPr lang="en-US" sz="2400" dirty="0">
                <a:latin typeface="Arial" pitchFamily="34" charset="0"/>
                <a:cs typeface="Arial" pitchFamily="34" charset="0"/>
              </a:rPr>
              <a:t> </a:t>
            </a:r>
            <a:r>
              <a:rPr lang="en-US" sz="2400" dirty="0" err="1">
                <a:latin typeface="Arial" pitchFamily="34" charset="0"/>
                <a:cs typeface="Arial" pitchFamily="34" charset="0"/>
              </a:rPr>
              <a:t>phiên</a:t>
            </a:r>
            <a:r>
              <a:rPr lang="en-US" sz="2400" dirty="0">
                <a:latin typeface="Arial" pitchFamily="34" charset="0"/>
                <a:cs typeface="Arial" pitchFamily="34" charset="0"/>
              </a:rPr>
              <a:t> </a:t>
            </a:r>
            <a:r>
              <a:rPr lang="en-US" sz="2400" dirty="0" err="1">
                <a:latin typeface="Arial" pitchFamily="34" charset="0"/>
                <a:cs typeface="Arial" pitchFamily="34" charset="0"/>
              </a:rPr>
              <a:t>làm</a:t>
            </a:r>
            <a:r>
              <a:rPr lang="en-US" sz="2400" dirty="0">
                <a:latin typeface="Arial" pitchFamily="34" charset="0"/>
                <a:cs typeface="Arial" pitchFamily="34" charset="0"/>
              </a:rPr>
              <a:t> </a:t>
            </a:r>
            <a:r>
              <a:rPr lang="en-US" sz="2400" dirty="0" err="1">
                <a:latin typeface="Arial" pitchFamily="34" charset="0"/>
                <a:cs typeface="Arial" pitchFamily="34" charset="0"/>
              </a:rPr>
              <a:t>việc</a:t>
            </a:r>
            <a:r>
              <a:rPr lang="en-US" sz="2400" dirty="0">
                <a:latin typeface="Arial" pitchFamily="34" charset="0"/>
                <a:cs typeface="Arial" pitchFamily="34" charset="0"/>
              </a:rPr>
              <a:t>.</a:t>
            </a:r>
          </a:p>
          <a:p>
            <a:pPr algn="just"/>
            <a:endParaRPr lang="en-US" sz="2400"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dirty="0" err="1">
                <a:latin typeface="Arial" pitchFamily="34" charset="0"/>
                <a:cs typeface="Arial" pitchFamily="34" charset="0"/>
              </a:rPr>
              <a:t>Các</a:t>
            </a:r>
            <a:r>
              <a:rPr lang="en-US" b="0" dirty="0">
                <a:latin typeface="Arial" pitchFamily="34" charset="0"/>
                <a:cs typeface="Arial" pitchFamily="34" charset="0"/>
              </a:rPr>
              <a:t> </a:t>
            </a:r>
            <a:r>
              <a:rPr lang="en-US" b="0" dirty="0" err="1">
                <a:latin typeface="Arial" pitchFamily="34" charset="0"/>
                <a:cs typeface="Arial" pitchFamily="34" charset="0"/>
              </a:rPr>
              <a:t>cơ</a:t>
            </a:r>
            <a:r>
              <a:rPr lang="en-US" b="0" dirty="0">
                <a:latin typeface="Arial" pitchFamily="34" charset="0"/>
                <a:cs typeface="Arial" pitchFamily="34" charset="0"/>
              </a:rPr>
              <a:t> </a:t>
            </a:r>
            <a:r>
              <a:rPr lang="en-US" b="0" dirty="0" err="1">
                <a:latin typeface="Arial" pitchFamily="34" charset="0"/>
                <a:cs typeface="Arial" pitchFamily="34" charset="0"/>
              </a:rPr>
              <a:t>chế</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trong</a:t>
            </a:r>
            <a:r>
              <a:rPr lang="en-US" b="0" dirty="0">
                <a:latin typeface="Arial" pitchFamily="34" charset="0"/>
                <a:cs typeface="Arial" pitchFamily="34" charset="0"/>
              </a:rPr>
              <a:t> </a:t>
            </a:r>
            <a:r>
              <a:rPr lang="en-US" b="0" dirty="0" err="1" smtClean="0">
                <a:latin typeface="Arial" pitchFamily="34" charset="0"/>
                <a:cs typeface="Arial" pitchFamily="34" charset="0"/>
              </a:rPr>
              <a:t>WLAN</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37</a:t>
            </a:fld>
            <a:endParaRPr lang="ru-RU" dirty="0"/>
          </a:p>
        </p:txBody>
      </p:sp>
    </p:spTree>
    <p:extLst>
      <p:ext uri="{BB962C8B-B14F-4D97-AF65-F5344CB8AC3E}">
        <p14:creationId xmlns:p14="http://schemas.microsoft.com/office/powerpoint/2010/main" val="24786557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lvl="1" indent="-342900">
              <a:buFont typeface="Arial" pitchFamily="34" charset="0"/>
              <a:buChar char="•"/>
            </a:pPr>
            <a:r>
              <a:rPr lang="en-US" i="1" dirty="0" err="1">
                <a:solidFill>
                  <a:srgbClr val="0000FF"/>
                </a:solidFill>
                <a:latin typeface="Arial" pitchFamily="34" charset="0"/>
                <a:cs typeface="Arial" pitchFamily="34" charset="0"/>
              </a:rPr>
              <a:t>Xác</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thực</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mở</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rộng</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EAP</a:t>
            </a:r>
            <a:r>
              <a:rPr lang="en-US" i="1" dirty="0">
                <a:solidFill>
                  <a:srgbClr val="0000FF"/>
                </a:solidFill>
                <a:latin typeface="Arial" pitchFamily="34" charset="0"/>
                <a:cs typeface="Arial" pitchFamily="34" charset="0"/>
              </a:rPr>
              <a:t>	</a:t>
            </a:r>
          </a:p>
          <a:p>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dirty="0" err="1">
                <a:latin typeface="Arial" pitchFamily="34" charset="0"/>
                <a:cs typeface="Arial" pitchFamily="34" charset="0"/>
              </a:rPr>
              <a:t>Các</a:t>
            </a:r>
            <a:r>
              <a:rPr lang="en-US" b="0" dirty="0">
                <a:latin typeface="Arial" pitchFamily="34" charset="0"/>
                <a:cs typeface="Arial" pitchFamily="34" charset="0"/>
              </a:rPr>
              <a:t> </a:t>
            </a:r>
            <a:r>
              <a:rPr lang="en-US" b="0" dirty="0" err="1">
                <a:latin typeface="Arial" pitchFamily="34" charset="0"/>
                <a:cs typeface="Arial" pitchFamily="34" charset="0"/>
              </a:rPr>
              <a:t>cơ</a:t>
            </a:r>
            <a:r>
              <a:rPr lang="en-US" b="0" dirty="0">
                <a:latin typeface="Arial" pitchFamily="34" charset="0"/>
                <a:cs typeface="Arial" pitchFamily="34" charset="0"/>
              </a:rPr>
              <a:t> </a:t>
            </a:r>
            <a:r>
              <a:rPr lang="en-US" b="0" dirty="0" err="1">
                <a:latin typeface="Arial" pitchFamily="34" charset="0"/>
                <a:cs typeface="Arial" pitchFamily="34" charset="0"/>
              </a:rPr>
              <a:t>chế</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trong</a:t>
            </a:r>
            <a:r>
              <a:rPr lang="en-US" b="0" dirty="0">
                <a:latin typeface="Arial" pitchFamily="34" charset="0"/>
                <a:cs typeface="Arial" pitchFamily="34" charset="0"/>
              </a:rPr>
              <a:t> </a:t>
            </a:r>
            <a:r>
              <a:rPr lang="en-US" b="0" dirty="0" err="1" smtClean="0">
                <a:latin typeface="Arial" pitchFamily="34" charset="0"/>
                <a:cs typeface="Arial" pitchFamily="34" charset="0"/>
              </a:rPr>
              <a:t>WLAN</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38</a:t>
            </a:fld>
            <a:endParaRPr lang="ru-RU" dirty="0"/>
          </a:p>
        </p:txBody>
      </p:sp>
      <p:pic>
        <p:nvPicPr>
          <p:cNvPr id="5" name="Picture 4"/>
          <p:cNvPicPr/>
          <p:nvPr/>
        </p:nvPicPr>
        <p:blipFill>
          <a:blip r:embed="rId3">
            <a:extLst>
              <a:ext uri="{28A0092B-C50C-407E-A947-70E740481C1C}">
                <a14:useLocalDpi xmlns:a14="http://schemas.microsoft.com/office/drawing/2010/main" val="0"/>
              </a:ext>
            </a:extLst>
          </a:blip>
          <a:srcRect l="35739" t="28767" r="14104" b="18820"/>
          <a:stretch>
            <a:fillRect/>
          </a:stretch>
        </p:blipFill>
        <p:spPr bwMode="auto">
          <a:xfrm>
            <a:off x="228600" y="1371600"/>
            <a:ext cx="8458199" cy="5029200"/>
          </a:xfrm>
          <a:prstGeom prst="rect">
            <a:avLst/>
          </a:prstGeom>
          <a:noFill/>
          <a:ln>
            <a:noFill/>
          </a:ln>
        </p:spPr>
      </p:pic>
    </p:spTree>
    <p:extLst>
      <p:ext uri="{BB962C8B-B14F-4D97-AF65-F5344CB8AC3E}">
        <p14:creationId xmlns:p14="http://schemas.microsoft.com/office/powerpoint/2010/main" val="24786557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sz="2400" cap="small" dirty="0" err="1">
                <a:solidFill>
                  <a:srgbClr val="0000FF"/>
                </a:solidFill>
                <a:latin typeface="Arial" pitchFamily="34" charset="0"/>
                <a:cs typeface="Arial" pitchFamily="34" charset="0"/>
              </a:rPr>
              <a:t>PHƯƠNG</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THỨC</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XÁC</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THỰC</a:t>
            </a:r>
            <a:r>
              <a:rPr lang="en-US" sz="2400" cap="small" dirty="0">
                <a:latin typeface="Arial" pitchFamily="34" charset="0"/>
                <a:cs typeface="Arial" pitchFamily="34" charset="0"/>
              </a:rPr>
              <a:t>	</a:t>
            </a:r>
          </a:p>
          <a:p>
            <a:pPr lvl="1"/>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hệ</a:t>
            </a:r>
            <a:r>
              <a:rPr lang="en-US" sz="2400" dirty="0">
                <a:latin typeface="Arial" pitchFamily="34" charset="0"/>
                <a:cs typeface="Arial" pitchFamily="34" charset="0"/>
              </a:rPr>
              <a:t> </a:t>
            </a:r>
            <a:r>
              <a:rPr lang="en-US" sz="2400" dirty="0" err="1">
                <a:latin typeface="Arial" pitchFamily="34" charset="0"/>
                <a:cs typeface="Arial" pitchFamily="34" charset="0"/>
              </a:rPr>
              <a:t>thống</a:t>
            </a:r>
            <a:r>
              <a:rPr lang="en-US" sz="2400" dirty="0">
                <a:latin typeface="Arial" pitchFamily="34" charset="0"/>
                <a:cs typeface="Arial" pitchFamily="34" charset="0"/>
              </a:rPr>
              <a:t> </a:t>
            </a:r>
            <a:r>
              <a:rPr lang="en-US" sz="2400" dirty="0" err="1">
                <a:latin typeface="Arial" pitchFamily="34" charset="0"/>
                <a:cs typeface="Arial" pitchFamily="34" charset="0"/>
              </a:rPr>
              <a:t>mở</a:t>
            </a:r>
            <a:r>
              <a:rPr lang="en-US" sz="2400" dirty="0">
                <a:latin typeface="Arial" pitchFamily="34" charset="0"/>
                <a:cs typeface="Arial" pitchFamily="34" charset="0"/>
              </a:rPr>
              <a:t>	</a:t>
            </a:r>
          </a:p>
          <a:p>
            <a:pPr lvl="1"/>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khóa</a:t>
            </a:r>
            <a:r>
              <a:rPr lang="en-US" sz="2400" dirty="0">
                <a:latin typeface="Arial" pitchFamily="34" charset="0"/>
                <a:cs typeface="Arial" pitchFamily="34" charset="0"/>
              </a:rPr>
              <a:t> </a:t>
            </a:r>
            <a:r>
              <a:rPr lang="en-US" sz="2400" dirty="0" err="1">
                <a:latin typeface="Arial" pitchFamily="34" charset="0"/>
                <a:cs typeface="Arial" pitchFamily="34" charset="0"/>
              </a:rPr>
              <a:t>chung</a:t>
            </a:r>
            <a:r>
              <a:rPr lang="en-US" sz="2400" dirty="0">
                <a:latin typeface="Arial" pitchFamily="34" charset="0"/>
                <a:cs typeface="Arial" pitchFamily="34" charset="0"/>
              </a:rPr>
              <a:t> (Shared-key)	</a:t>
            </a:r>
          </a:p>
          <a:p>
            <a:pPr lvl="1"/>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địa</a:t>
            </a:r>
            <a:r>
              <a:rPr lang="en-US" sz="2400" dirty="0">
                <a:latin typeface="Arial" pitchFamily="34" charset="0"/>
                <a:cs typeface="Arial" pitchFamily="34" charset="0"/>
              </a:rPr>
              <a:t> </a:t>
            </a:r>
            <a:r>
              <a:rPr lang="en-US" sz="2400" dirty="0" err="1">
                <a:latin typeface="Arial" pitchFamily="34" charset="0"/>
                <a:cs typeface="Arial" pitchFamily="34" charset="0"/>
              </a:rPr>
              <a:t>chỉ</a:t>
            </a:r>
            <a:r>
              <a:rPr lang="en-US" sz="2400" dirty="0">
                <a:latin typeface="Arial" pitchFamily="34" charset="0"/>
                <a:cs typeface="Arial" pitchFamily="34" charset="0"/>
              </a:rPr>
              <a:t> MAC	</a:t>
            </a:r>
          </a:p>
          <a:p>
            <a:pPr lvl="1"/>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mở</a:t>
            </a:r>
            <a:r>
              <a:rPr lang="en-US" sz="2400" dirty="0">
                <a:latin typeface="Arial" pitchFamily="34" charset="0"/>
                <a:cs typeface="Arial" pitchFamily="34" charset="0"/>
              </a:rPr>
              <a:t> </a:t>
            </a:r>
            <a:r>
              <a:rPr lang="en-US" sz="2400" dirty="0" err="1">
                <a:latin typeface="Arial" pitchFamily="34" charset="0"/>
                <a:cs typeface="Arial" pitchFamily="34" charset="0"/>
              </a:rPr>
              <a:t>rộng</a:t>
            </a:r>
            <a:r>
              <a:rPr lang="en-US" sz="2400" dirty="0">
                <a:latin typeface="Arial" pitchFamily="34" charset="0"/>
                <a:cs typeface="Arial" pitchFamily="34" charset="0"/>
              </a:rPr>
              <a:t> </a:t>
            </a:r>
            <a:r>
              <a:rPr lang="en-US" sz="2400" dirty="0" err="1">
                <a:latin typeface="Arial" pitchFamily="34" charset="0"/>
                <a:cs typeface="Arial" pitchFamily="34" charset="0"/>
              </a:rPr>
              <a:t>EAP</a:t>
            </a:r>
            <a:r>
              <a:rPr lang="en-US" sz="2400" i="1" dirty="0">
                <a:latin typeface="Arial" pitchFamily="34" charset="0"/>
                <a:cs typeface="Arial" pitchFamily="34" charset="0"/>
              </a:rPr>
              <a:t>	</a:t>
            </a:r>
          </a:p>
          <a:p>
            <a:r>
              <a:rPr lang="en-US" sz="2400" cap="small" dirty="0" err="1">
                <a:solidFill>
                  <a:srgbClr val="FF0000"/>
                </a:solidFill>
                <a:latin typeface="Arial" pitchFamily="34" charset="0"/>
                <a:cs typeface="Arial" pitchFamily="34" charset="0"/>
              </a:rPr>
              <a:t>PHƯƠNG</a:t>
            </a:r>
            <a:r>
              <a:rPr lang="en-US" sz="2400" cap="small" dirty="0">
                <a:solidFill>
                  <a:srgbClr val="FF0000"/>
                </a:solidFill>
                <a:latin typeface="Arial" pitchFamily="34" charset="0"/>
                <a:cs typeface="Arial" pitchFamily="34" charset="0"/>
              </a:rPr>
              <a:t> </a:t>
            </a:r>
            <a:r>
              <a:rPr lang="en-US" sz="2400" cap="small" dirty="0" err="1">
                <a:solidFill>
                  <a:srgbClr val="FF0000"/>
                </a:solidFill>
                <a:latin typeface="Arial" pitchFamily="34" charset="0"/>
                <a:cs typeface="Arial" pitchFamily="34" charset="0"/>
              </a:rPr>
              <a:t>THỨC</a:t>
            </a:r>
            <a:r>
              <a:rPr lang="en-US" sz="2400" cap="small" dirty="0">
                <a:solidFill>
                  <a:srgbClr val="FF0000"/>
                </a:solidFill>
                <a:latin typeface="Arial" pitchFamily="34" charset="0"/>
                <a:cs typeface="Arial" pitchFamily="34" charset="0"/>
              </a:rPr>
              <a:t> </a:t>
            </a:r>
            <a:r>
              <a:rPr lang="en-US" sz="2400" cap="small" dirty="0" err="1">
                <a:solidFill>
                  <a:srgbClr val="FF0000"/>
                </a:solidFill>
                <a:latin typeface="Arial" pitchFamily="34" charset="0"/>
                <a:cs typeface="Arial" pitchFamily="34" charset="0"/>
              </a:rPr>
              <a:t>MÃ</a:t>
            </a:r>
            <a:r>
              <a:rPr lang="en-US" sz="2400" cap="small" dirty="0">
                <a:solidFill>
                  <a:srgbClr val="FF0000"/>
                </a:solidFill>
                <a:latin typeface="Arial" pitchFamily="34" charset="0"/>
                <a:cs typeface="Arial" pitchFamily="34" charset="0"/>
              </a:rPr>
              <a:t> </a:t>
            </a:r>
            <a:r>
              <a:rPr lang="en-US" sz="2400" cap="small" dirty="0" err="1">
                <a:solidFill>
                  <a:srgbClr val="FF0000"/>
                </a:solidFill>
                <a:latin typeface="Arial" pitchFamily="34" charset="0"/>
                <a:cs typeface="Arial" pitchFamily="34" charset="0"/>
              </a:rPr>
              <a:t>HOÁ</a:t>
            </a:r>
            <a:r>
              <a:rPr lang="en-US" sz="2400" cap="small" dirty="0">
                <a:solidFill>
                  <a:srgbClr val="FF0000"/>
                </a:solidFill>
                <a:latin typeface="Arial" pitchFamily="34" charset="0"/>
                <a:cs typeface="Arial" pitchFamily="34" charset="0"/>
              </a:rPr>
              <a:t>	</a:t>
            </a:r>
          </a:p>
          <a:p>
            <a:pPr lvl="1"/>
            <a:r>
              <a:rPr lang="en-US" sz="2400" dirty="0" err="1">
                <a:solidFill>
                  <a:srgbClr val="FF0000"/>
                </a:solidFill>
                <a:latin typeface="Arial" pitchFamily="34" charset="0"/>
                <a:cs typeface="Arial" pitchFamily="34" charset="0"/>
              </a:rPr>
              <a:t>Mã</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hoá</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trong</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WEP</a:t>
            </a:r>
            <a:r>
              <a:rPr lang="en-US" sz="2400" dirty="0">
                <a:solidFill>
                  <a:srgbClr val="FF0000"/>
                </a:solidFill>
                <a:latin typeface="Arial" pitchFamily="34" charset="0"/>
                <a:cs typeface="Arial" pitchFamily="34" charset="0"/>
              </a:rPr>
              <a:t>	</a:t>
            </a:r>
          </a:p>
          <a:p>
            <a:pPr lvl="1"/>
            <a:r>
              <a:rPr lang="en-US" sz="2400" dirty="0" err="1">
                <a:solidFill>
                  <a:srgbClr val="FF0000"/>
                </a:solidFill>
                <a:latin typeface="Arial" pitchFamily="34" charset="0"/>
                <a:cs typeface="Arial" pitchFamily="34" charset="0"/>
              </a:rPr>
              <a:t>Mã</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hoá</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trong</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WPA</a:t>
            </a:r>
            <a:r>
              <a:rPr lang="en-US" sz="2400" dirty="0">
                <a:solidFill>
                  <a:srgbClr val="FF0000"/>
                </a:solidFill>
                <a:latin typeface="Arial" pitchFamily="34" charset="0"/>
                <a:cs typeface="Arial" pitchFamily="34" charset="0"/>
              </a:rPr>
              <a:t>/</a:t>
            </a:r>
            <a:r>
              <a:rPr lang="en-US" sz="2400" dirty="0" err="1">
                <a:solidFill>
                  <a:srgbClr val="FF0000"/>
                </a:solidFill>
                <a:latin typeface="Arial" pitchFamily="34" charset="0"/>
                <a:cs typeface="Arial" pitchFamily="34" charset="0"/>
              </a:rPr>
              <a:t>WPA2</a:t>
            </a:r>
            <a:r>
              <a:rPr lang="en-US" sz="2400" dirty="0">
                <a:solidFill>
                  <a:srgbClr val="FF0000"/>
                </a:solidFill>
                <a:latin typeface="Arial" pitchFamily="34" charset="0"/>
                <a:cs typeface="Arial" pitchFamily="34" charset="0"/>
              </a:rPr>
              <a:t>	</a:t>
            </a:r>
          </a:p>
          <a:p>
            <a:r>
              <a:rPr lang="en-US" sz="2400" cap="small" dirty="0" err="1">
                <a:solidFill>
                  <a:srgbClr val="0000FF"/>
                </a:solidFill>
                <a:latin typeface="Arial" pitchFamily="34" charset="0"/>
                <a:cs typeface="Arial" pitchFamily="34" charset="0"/>
              </a:rPr>
              <a:t>PHƯƠNG</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THỨC</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KIỂM</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SOÁT</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TRUY</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CẬP</a:t>
            </a:r>
            <a:r>
              <a:rPr lang="en-US" sz="2400" cap="small" dirty="0">
                <a:latin typeface="Arial" pitchFamily="34" charset="0"/>
                <a:cs typeface="Arial" pitchFamily="34" charset="0"/>
              </a:rPr>
              <a:t>	</a:t>
            </a:r>
          </a:p>
          <a:p>
            <a:pPr lvl="1"/>
            <a:r>
              <a:rPr lang="en-US" sz="2400" dirty="0" err="1">
                <a:latin typeface="Arial" pitchFamily="34" charset="0"/>
                <a:cs typeface="Arial" pitchFamily="34" charset="0"/>
              </a:rPr>
              <a:t>Kiểm</a:t>
            </a:r>
            <a:r>
              <a:rPr lang="en-US" sz="2400" dirty="0">
                <a:latin typeface="Arial" pitchFamily="34" charset="0"/>
                <a:cs typeface="Arial" pitchFamily="34" charset="0"/>
              </a:rPr>
              <a:t> </a:t>
            </a:r>
            <a:r>
              <a:rPr lang="en-US" sz="2400" dirty="0" err="1">
                <a:latin typeface="Arial" pitchFamily="34" charset="0"/>
                <a:cs typeface="Arial" pitchFamily="34" charset="0"/>
              </a:rPr>
              <a:t>soát</a:t>
            </a:r>
            <a:r>
              <a:rPr lang="en-US" sz="2400" dirty="0">
                <a:latin typeface="Arial" pitchFamily="34" charset="0"/>
                <a:cs typeface="Arial" pitchFamily="34" charset="0"/>
              </a:rPr>
              <a:t> </a:t>
            </a:r>
            <a:r>
              <a:rPr lang="en-US" sz="2400" dirty="0" err="1">
                <a:latin typeface="Arial" pitchFamily="34" charset="0"/>
                <a:cs typeface="Arial" pitchFamily="34" charset="0"/>
              </a:rPr>
              <a:t>dựa</a:t>
            </a:r>
            <a:r>
              <a:rPr lang="en-US" sz="2400" dirty="0">
                <a:latin typeface="Arial" pitchFamily="34" charset="0"/>
                <a:cs typeface="Arial" pitchFamily="34" charset="0"/>
              </a:rPr>
              <a:t> </a:t>
            </a:r>
            <a:r>
              <a:rPr lang="en-US" sz="2400" dirty="0" err="1">
                <a:latin typeface="Arial" pitchFamily="34" charset="0"/>
                <a:cs typeface="Arial" pitchFamily="34" charset="0"/>
              </a:rPr>
              <a:t>vào</a:t>
            </a:r>
            <a:r>
              <a:rPr lang="en-US" sz="2400" dirty="0">
                <a:latin typeface="Arial" pitchFamily="34" charset="0"/>
                <a:cs typeface="Arial" pitchFamily="34" charset="0"/>
              </a:rPr>
              <a:t> </a:t>
            </a:r>
            <a:r>
              <a:rPr lang="en-US" sz="2400" dirty="0" err="1">
                <a:latin typeface="Arial" pitchFamily="34" charset="0"/>
                <a:cs typeface="Arial" pitchFamily="34" charset="0"/>
              </a:rPr>
              <a:t>SSID</a:t>
            </a:r>
            <a:endParaRPr lang="en-US" sz="2400" dirty="0">
              <a:latin typeface="Arial" pitchFamily="34" charset="0"/>
              <a:cs typeface="Arial" pitchFamily="34" charset="0"/>
            </a:endParaRPr>
          </a:p>
          <a:p>
            <a:pPr lvl="1"/>
            <a:r>
              <a:rPr lang="en-US" sz="2400" dirty="0" err="1">
                <a:latin typeface="Arial" pitchFamily="34" charset="0"/>
                <a:cs typeface="Arial" pitchFamily="34" charset="0"/>
              </a:rPr>
              <a:t>Kiểm</a:t>
            </a:r>
            <a:r>
              <a:rPr lang="en-US" sz="2400" dirty="0">
                <a:latin typeface="Arial" pitchFamily="34" charset="0"/>
                <a:cs typeface="Arial" pitchFamily="34" charset="0"/>
              </a:rPr>
              <a:t> </a:t>
            </a:r>
            <a:r>
              <a:rPr lang="en-US" sz="2400" dirty="0" err="1">
                <a:latin typeface="Arial" pitchFamily="34" charset="0"/>
                <a:cs typeface="Arial" pitchFamily="34" charset="0"/>
              </a:rPr>
              <a:t>soát</a:t>
            </a:r>
            <a:r>
              <a:rPr lang="en-US" sz="2400" dirty="0">
                <a:latin typeface="Arial" pitchFamily="34" charset="0"/>
                <a:cs typeface="Arial" pitchFamily="34" charset="0"/>
              </a:rPr>
              <a:t> </a:t>
            </a:r>
            <a:r>
              <a:rPr lang="en-US" sz="2400" dirty="0" err="1">
                <a:latin typeface="Arial" pitchFamily="34" charset="0"/>
                <a:cs typeface="Arial" pitchFamily="34" charset="0"/>
              </a:rPr>
              <a:t>dựa</a:t>
            </a:r>
            <a:r>
              <a:rPr lang="en-US" sz="2400" dirty="0">
                <a:latin typeface="Arial" pitchFamily="34" charset="0"/>
                <a:cs typeface="Arial" pitchFamily="34" charset="0"/>
              </a:rPr>
              <a:t> </a:t>
            </a:r>
            <a:r>
              <a:rPr lang="en-US" sz="2400" dirty="0" err="1">
                <a:latin typeface="Arial" pitchFamily="34" charset="0"/>
                <a:cs typeface="Arial" pitchFamily="34" charset="0"/>
              </a:rPr>
              <a:t>vào</a:t>
            </a:r>
            <a:r>
              <a:rPr lang="en-US" sz="2400" dirty="0">
                <a:latin typeface="Arial" pitchFamily="34" charset="0"/>
                <a:cs typeface="Arial" pitchFamily="34" charset="0"/>
              </a:rPr>
              <a:t> </a:t>
            </a:r>
            <a:r>
              <a:rPr lang="en-US" sz="2400" dirty="0" err="1">
                <a:latin typeface="Arial" pitchFamily="34" charset="0"/>
                <a:cs typeface="Arial" pitchFamily="34" charset="0"/>
              </a:rPr>
              <a:t>địa</a:t>
            </a:r>
            <a:r>
              <a:rPr lang="en-US" sz="2400" dirty="0">
                <a:latin typeface="Arial" pitchFamily="34" charset="0"/>
                <a:cs typeface="Arial" pitchFamily="34" charset="0"/>
              </a:rPr>
              <a:t> </a:t>
            </a:r>
            <a:r>
              <a:rPr lang="en-US" sz="2400" dirty="0" err="1">
                <a:latin typeface="Arial" pitchFamily="34" charset="0"/>
                <a:cs typeface="Arial" pitchFamily="34" charset="0"/>
              </a:rPr>
              <a:t>chỉ</a:t>
            </a:r>
            <a:r>
              <a:rPr lang="en-US" sz="2400" dirty="0">
                <a:latin typeface="Arial" pitchFamily="34" charset="0"/>
                <a:cs typeface="Arial" pitchFamily="34" charset="0"/>
              </a:rPr>
              <a:t> MAC	</a:t>
            </a:r>
          </a:p>
          <a:p>
            <a:pPr lvl="1"/>
            <a:r>
              <a:rPr lang="en-US" sz="2400" dirty="0" err="1">
                <a:latin typeface="Arial" pitchFamily="34" charset="0"/>
                <a:cs typeface="Arial" pitchFamily="34" charset="0"/>
              </a:rPr>
              <a:t>Kiểm</a:t>
            </a:r>
            <a:r>
              <a:rPr lang="en-US" sz="2400" dirty="0">
                <a:latin typeface="Arial" pitchFamily="34" charset="0"/>
                <a:cs typeface="Arial" pitchFamily="34" charset="0"/>
              </a:rPr>
              <a:t> </a:t>
            </a:r>
            <a:r>
              <a:rPr lang="en-US" sz="2400" dirty="0" err="1">
                <a:latin typeface="Arial" pitchFamily="34" charset="0"/>
                <a:cs typeface="Arial" pitchFamily="34" charset="0"/>
              </a:rPr>
              <a:t>soát</a:t>
            </a:r>
            <a:r>
              <a:rPr lang="en-US" sz="2400" dirty="0">
                <a:latin typeface="Arial" pitchFamily="34" charset="0"/>
                <a:cs typeface="Arial" pitchFamily="34" charset="0"/>
              </a:rPr>
              <a:t> </a:t>
            </a:r>
            <a:r>
              <a:rPr lang="en-US" sz="2400" dirty="0" err="1">
                <a:latin typeface="Arial" pitchFamily="34" charset="0"/>
                <a:cs typeface="Arial" pitchFamily="34" charset="0"/>
              </a:rPr>
              <a:t>dựa</a:t>
            </a:r>
            <a:r>
              <a:rPr lang="en-US" sz="2400" dirty="0">
                <a:latin typeface="Arial" pitchFamily="34" charset="0"/>
                <a:cs typeface="Arial" pitchFamily="34" charset="0"/>
              </a:rPr>
              <a:t> </a:t>
            </a:r>
            <a:r>
              <a:rPr lang="en-US" sz="2400" dirty="0" err="1">
                <a:latin typeface="Arial" pitchFamily="34" charset="0"/>
                <a:cs typeface="Arial" pitchFamily="34" charset="0"/>
              </a:rPr>
              <a:t>vào</a:t>
            </a:r>
            <a:r>
              <a:rPr lang="en-US" sz="2400" dirty="0">
                <a:latin typeface="Arial" pitchFamily="34" charset="0"/>
                <a:cs typeface="Arial" pitchFamily="34" charset="0"/>
              </a:rPr>
              <a:t> </a:t>
            </a:r>
            <a:r>
              <a:rPr lang="en-US" sz="2400" dirty="0" err="1">
                <a:latin typeface="Arial" pitchFamily="34" charset="0"/>
                <a:cs typeface="Arial" pitchFamily="34" charset="0"/>
              </a:rPr>
              <a:t>giao</a:t>
            </a:r>
            <a:r>
              <a:rPr lang="en-US" sz="2400" dirty="0">
                <a:latin typeface="Arial" pitchFamily="34" charset="0"/>
                <a:cs typeface="Arial" pitchFamily="34" charset="0"/>
              </a:rPr>
              <a:t> </a:t>
            </a:r>
            <a:r>
              <a:rPr lang="en-US" sz="2400" dirty="0" err="1">
                <a:latin typeface="Arial" pitchFamily="34" charset="0"/>
                <a:cs typeface="Arial" pitchFamily="34" charset="0"/>
              </a:rPr>
              <a:t>thức</a:t>
            </a:r>
            <a:r>
              <a:rPr lang="en-US" sz="2400" dirty="0">
                <a:latin typeface="Arial" pitchFamily="34" charset="0"/>
                <a:cs typeface="Arial" pitchFamily="34" charset="0"/>
              </a:rPr>
              <a:t>	</a:t>
            </a:r>
          </a:p>
          <a:p>
            <a:endParaRPr lang="en-US" sz="4000"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dirty="0" err="1">
                <a:latin typeface="Arial" pitchFamily="34" charset="0"/>
                <a:cs typeface="Arial" pitchFamily="34" charset="0"/>
              </a:rPr>
              <a:t>Các</a:t>
            </a:r>
            <a:r>
              <a:rPr lang="en-US" b="0" dirty="0">
                <a:latin typeface="Arial" pitchFamily="34" charset="0"/>
                <a:cs typeface="Arial" pitchFamily="34" charset="0"/>
              </a:rPr>
              <a:t> </a:t>
            </a:r>
            <a:r>
              <a:rPr lang="en-US" b="0" dirty="0" err="1">
                <a:latin typeface="Arial" pitchFamily="34" charset="0"/>
                <a:cs typeface="Arial" pitchFamily="34" charset="0"/>
              </a:rPr>
              <a:t>cơ</a:t>
            </a:r>
            <a:r>
              <a:rPr lang="en-US" b="0" dirty="0">
                <a:latin typeface="Arial" pitchFamily="34" charset="0"/>
                <a:cs typeface="Arial" pitchFamily="34" charset="0"/>
              </a:rPr>
              <a:t> </a:t>
            </a:r>
            <a:r>
              <a:rPr lang="en-US" b="0" dirty="0" err="1">
                <a:latin typeface="Arial" pitchFamily="34" charset="0"/>
                <a:cs typeface="Arial" pitchFamily="34" charset="0"/>
              </a:rPr>
              <a:t>chế</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trong</a:t>
            </a:r>
            <a:r>
              <a:rPr lang="en-US" b="0" dirty="0">
                <a:latin typeface="Arial" pitchFamily="34" charset="0"/>
                <a:cs typeface="Arial" pitchFamily="34" charset="0"/>
              </a:rPr>
              <a:t> </a:t>
            </a:r>
            <a:r>
              <a:rPr lang="en-US" b="0" dirty="0" err="1" smtClean="0">
                <a:latin typeface="Arial" pitchFamily="34" charset="0"/>
                <a:cs typeface="Arial" pitchFamily="34" charset="0"/>
              </a:rPr>
              <a:t>WLAN</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39</a:t>
            </a:fld>
            <a:endParaRPr lang="ru-RU" dirty="0"/>
          </a:p>
        </p:txBody>
      </p:sp>
    </p:spTree>
    <p:extLst>
      <p:ext uri="{BB962C8B-B14F-4D97-AF65-F5344CB8AC3E}">
        <p14:creationId xmlns:p14="http://schemas.microsoft.com/office/powerpoint/2010/main" val="12900543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marL="0" indent="0">
              <a:buNone/>
            </a:pPr>
            <a:r>
              <a:rPr lang="en-US" sz="2400" dirty="0" smtClean="0">
                <a:latin typeface="Arial" pitchFamily="34" charset="0"/>
                <a:cs typeface="Arial" pitchFamily="34" charset="0"/>
              </a:rPr>
              <a:t>1.  </a:t>
            </a:r>
            <a:r>
              <a:rPr lang="en-US" sz="2400" dirty="0" err="1" smtClean="0">
                <a:latin typeface="Arial" pitchFamily="34" charset="0"/>
                <a:cs typeface="Arial" pitchFamily="34" charset="0"/>
              </a:rPr>
              <a:t>TS</a:t>
            </a:r>
            <a:r>
              <a:rPr lang="en-US" sz="2400" dirty="0">
                <a:latin typeface="Arial" pitchFamily="34" charset="0"/>
                <a:cs typeface="Arial" pitchFamily="34" charset="0"/>
              </a:rPr>
              <a:t>. </a:t>
            </a:r>
            <a:r>
              <a:rPr lang="en-US" sz="2400" dirty="0" err="1">
                <a:latin typeface="Arial" pitchFamily="34" charset="0"/>
                <a:cs typeface="Arial" pitchFamily="34" charset="0"/>
              </a:rPr>
              <a:t>Nguyễn</a:t>
            </a:r>
            <a:r>
              <a:rPr lang="en-US" sz="2400" dirty="0">
                <a:latin typeface="Arial" pitchFamily="34" charset="0"/>
                <a:cs typeface="Arial" pitchFamily="34" charset="0"/>
              </a:rPr>
              <a:t> </a:t>
            </a:r>
            <a:r>
              <a:rPr lang="en-US" sz="2400" dirty="0" err="1">
                <a:latin typeface="Arial" pitchFamily="34" charset="0"/>
                <a:cs typeface="Arial" pitchFamily="34" charset="0"/>
              </a:rPr>
              <a:t>Quốc</a:t>
            </a:r>
            <a:r>
              <a:rPr lang="en-US" sz="2400" dirty="0">
                <a:latin typeface="Arial" pitchFamily="34" charset="0"/>
                <a:cs typeface="Arial" pitchFamily="34" charset="0"/>
              </a:rPr>
              <a:t> </a:t>
            </a:r>
            <a:r>
              <a:rPr lang="en-US" sz="2400" dirty="0" err="1">
                <a:latin typeface="Arial" pitchFamily="34" charset="0"/>
                <a:cs typeface="Arial" pitchFamily="34" charset="0"/>
              </a:rPr>
              <a:t>Toàn</a:t>
            </a:r>
            <a:r>
              <a:rPr lang="en-US" sz="2400" dirty="0">
                <a:latin typeface="Arial" pitchFamily="34" charset="0"/>
                <a:cs typeface="Arial" pitchFamily="34" charset="0"/>
              </a:rPr>
              <a:t>, </a:t>
            </a:r>
            <a:r>
              <a:rPr lang="en-US" sz="2400" dirty="0" err="1">
                <a:latin typeface="Arial" pitchFamily="34" charset="0"/>
                <a:cs typeface="Arial" pitchFamily="34" charset="0"/>
              </a:rPr>
              <a:t>ThS</a:t>
            </a:r>
            <a:r>
              <a:rPr lang="en-US" sz="2400" dirty="0">
                <a:latin typeface="Arial" pitchFamily="34" charset="0"/>
                <a:cs typeface="Arial" pitchFamily="34" charset="0"/>
              </a:rPr>
              <a:t>. </a:t>
            </a:r>
            <a:r>
              <a:rPr lang="en-US" sz="2400" dirty="0" err="1">
                <a:latin typeface="Arial" pitchFamily="34" charset="0"/>
                <a:cs typeface="Arial" pitchFamily="34" charset="0"/>
              </a:rPr>
              <a:t>Hoàng</a:t>
            </a:r>
            <a:r>
              <a:rPr lang="en-US" sz="2400" dirty="0">
                <a:latin typeface="Arial" pitchFamily="34" charset="0"/>
                <a:cs typeface="Arial" pitchFamily="34" charset="0"/>
              </a:rPr>
              <a:t> </a:t>
            </a:r>
            <a:r>
              <a:rPr lang="en-US" sz="2400" dirty="0" err="1">
                <a:latin typeface="Arial" pitchFamily="34" charset="0"/>
                <a:cs typeface="Arial" pitchFamily="34" charset="0"/>
              </a:rPr>
              <a:t>Sỹ</a:t>
            </a:r>
            <a:r>
              <a:rPr lang="en-US" sz="2400" dirty="0">
                <a:latin typeface="Arial" pitchFamily="34" charset="0"/>
                <a:cs typeface="Arial" pitchFamily="34" charset="0"/>
              </a:rPr>
              <a:t> </a:t>
            </a:r>
            <a:r>
              <a:rPr lang="en-US" sz="2400" dirty="0" err="1">
                <a:latin typeface="Arial" pitchFamily="34" charset="0"/>
                <a:cs typeface="Arial" pitchFamily="34" charset="0"/>
              </a:rPr>
              <a:t>Tương</a:t>
            </a:r>
            <a:r>
              <a:rPr lang="en-US" sz="2400" dirty="0">
                <a:latin typeface="Arial" pitchFamily="34" charset="0"/>
                <a:cs typeface="Arial" pitchFamily="34" charset="0"/>
              </a:rPr>
              <a:t>, </a:t>
            </a:r>
            <a:r>
              <a:rPr lang="en-US" sz="2400" dirty="0" err="1">
                <a:latin typeface="Arial" pitchFamily="34" charset="0"/>
                <a:cs typeface="Arial" pitchFamily="34" charset="0"/>
              </a:rPr>
              <a:t>Giáo</a:t>
            </a:r>
            <a:r>
              <a:rPr lang="en-US" sz="2400" dirty="0">
                <a:latin typeface="Arial" pitchFamily="34" charset="0"/>
                <a:cs typeface="Arial" pitchFamily="34" charset="0"/>
              </a:rPr>
              <a:t> </a:t>
            </a:r>
            <a:r>
              <a:rPr lang="en-US" sz="2400" dirty="0" err="1">
                <a:latin typeface="Arial" pitchFamily="34" charset="0"/>
                <a:cs typeface="Arial" pitchFamily="34" charset="0"/>
              </a:rPr>
              <a:t>trình</a:t>
            </a:r>
            <a:r>
              <a:rPr lang="en-US" sz="2400" dirty="0">
                <a:latin typeface="Arial" pitchFamily="34" charset="0"/>
                <a:cs typeface="Arial" pitchFamily="34" charset="0"/>
              </a:rPr>
              <a:t> “</a:t>
            </a:r>
            <a:r>
              <a:rPr lang="en-US" sz="2400" dirty="0" err="1">
                <a:latin typeface="Arial" pitchFamily="34" charset="0"/>
                <a:cs typeface="Arial" pitchFamily="34" charset="0"/>
              </a:rPr>
              <a:t>Giao</a:t>
            </a:r>
            <a:r>
              <a:rPr lang="en-US" sz="2400" dirty="0">
                <a:latin typeface="Arial" pitchFamily="34" charset="0"/>
                <a:cs typeface="Arial" pitchFamily="34" charset="0"/>
              </a:rPr>
              <a:t> </a:t>
            </a:r>
            <a:r>
              <a:rPr lang="en-US" sz="2400" dirty="0" err="1">
                <a:latin typeface="Arial" pitchFamily="34" charset="0"/>
                <a:cs typeface="Arial" pitchFamily="34" charset="0"/>
              </a:rPr>
              <a:t>thức</a:t>
            </a:r>
            <a:r>
              <a:rPr lang="en-US" sz="2400" dirty="0">
                <a:latin typeface="Arial" pitchFamily="34" charset="0"/>
                <a:cs typeface="Arial" pitchFamily="34" charset="0"/>
              </a:rPr>
              <a:t> an </a:t>
            </a:r>
            <a:r>
              <a:rPr lang="en-US" sz="2400" dirty="0" err="1">
                <a:latin typeface="Arial" pitchFamily="34" charset="0"/>
                <a:cs typeface="Arial" pitchFamily="34" charset="0"/>
              </a:rPr>
              <a:t>toàn</a:t>
            </a:r>
            <a:r>
              <a:rPr lang="en-US" sz="2400" dirty="0">
                <a:latin typeface="Arial" pitchFamily="34" charset="0"/>
                <a:cs typeface="Arial" pitchFamily="34" charset="0"/>
              </a:rPr>
              <a:t> </a:t>
            </a:r>
            <a:r>
              <a:rPr lang="en-US" sz="2400" dirty="0" err="1">
                <a:latin typeface="Arial" pitchFamily="34" charset="0"/>
                <a:cs typeface="Arial" pitchFamily="34" charset="0"/>
              </a:rPr>
              <a:t>mạng</a:t>
            </a:r>
            <a:r>
              <a:rPr lang="en-US" sz="2400" dirty="0">
                <a:latin typeface="Arial" pitchFamily="34" charset="0"/>
                <a:cs typeface="Arial" pitchFamily="34" charset="0"/>
              </a:rPr>
              <a:t> </a:t>
            </a:r>
            <a:r>
              <a:rPr lang="en-US" sz="2400" dirty="0" err="1">
                <a:latin typeface="Arial" pitchFamily="34" charset="0"/>
                <a:cs typeface="Arial" pitchFamily="34" charset="0"/>
              </a:rPr>
              <a:t>máy</a:t>
            </a:r>
            <a:r>
              <a:rPr lang="en-US" sz="2400" dirty="0">
                <a:latin typeface="Arial" pitchFamily="34" charset="0"/>
                <a:cs typeface="Arial" pitchFamily="34" charset="0"/>
              </a:rPr>
              <a:t> </a:t>
            </a:r>
            <a:r>
              <a:rPr lang="en-US" sz="2400" dirty="0" err="1">
                <a:latin typeface="Arial" pitchFamily="34" charset="0"/>
                <a:cs typeface="Arial" pitchFamily="34" charset="0"/>
              </a:rPr>
              <a:t>tính</a:t>
            </a:r>
            <a:r>
              <a:rPr lang="en-US" sz="2400" dirty="0">
                <a:latin typeface="Arial" pitchFamily="34" charset="0"/>
                <a:cs typeface="Arial" pitchFamily="34" charset="0"/>
              </a:rPr>
              <a:t>”, </a:t>
            </a:r>
            <a:r>
              <a:rPr lang="en-US" sz="2400" dirty="0" err="1">
                <a:latin typeface="Arial" pitchFamily="34" charset="0"/>
                <a:cs typeface="Arial" pitchFamily="34" charset="0"/>
              </a:rPr>
              <a:t>Học</a:t>
            </a:r>
            <a:r>
              <a:rPr lang="en-US" sz="2400" dirty="0">
                <a:latin typeface="Arial" pitchFamily="34" charset="0"/>
                <a:cs typeface="Arial" pitchFamily="34" charset="0"/>
              </a:rPr>
              <a:t> </a:t>
            </a:r>
            <a:r>
              <a:rPr lang="en-US" sz="2400" dirty="0" err="1">
                <a:latin typeface="Arial" pitchFamily="34" charset="0"/>
                <a:cs typeface="Arial" pitchFamily="34" charset="0"/>
              </a:rPr>
              <a:t>viện</a:t>
            </a:r>
            <a:r>
              <a:rPr lang="en-US" sz="2400" dirty="0">
                <a:latin typeface="Arial" pitchFamily="34" charset="0"/>
                <a:cs typeface="Arial" pitchFamily="34" charset="0"/>
              </a:rPr>
              <a:t> </a:t>
            </a:r>
            <a:r>
              <a:rPr lang="en-US" sz="2400" dirty="0" err="1">
                <a:latin typeface="Arial" pitchFamily="34" charset="0"/>
                <a:cs typeface="Arial" pitchFamily="34" charset="0"/>
              </a:rPr>
              <a:t>Kỹ</a:t>
            </a:r>
            <a:r>
              <a:rPr lang="en-US" sz="2400" dirty="0">
                <a:latin typeface="Arial" pitchFamily="34" charset="0"/>
                <a:cs typeface="Arial" pitchFamily="34" charset="0"/>
              </a:rPr>
              <a:t> </a:t>
            </a:r>
            <a:r>
              <a:rPr lang="en-US" sz="2400" dirty="0" err="1">
                <a:latin typeface="Arial" pitchFamily="34" charset="0"/>
                <a:cs typeface="Arial" pitchFamily="34" charset="0"/>
              </a:rPr>
              <a:t>thuật</a:t>
            </a:r>
            <a:r>
              <a:rPr lang="en-US" sz="2400" dirty="0">
                <a:latin typeface="Arial" pitchFamily="34" charset="0"/>
                <a:cs typeface="Arial" pitchFamily="34" charset="0"/>
              </a:rPr>
              <a:t> </a:t>
            </a:r>
            <a:r>
              <a:rPr lang="en-US" sz="2400" dirty="0" err="1">
                <a:latin typeface="Arial" pitchFamily="34" charset="0"/>
                <a:cs typeface="Arial" pitchFamily="34" charset="0"/>
              </a:rPr>
              <a:t>Mật</a:t>
            </a:r>
            <a:r>
              <a:rPr lang="en-US" sz="2400" dirty="0">
                <a:latin typeface="Arial" pitchFamily="34" charset="0"/>
                <a:cs typeface="Arial" pitchFamily="34" charset="0"/>
              </a:rPr>
              <a:t> </a:t>
            </a:r>
            <a:r>
              <a:rPr lang="en-US" sz="2400" dirty="0" err="1">
                <a:latin typeface="Arial" pitchFamily="34" charset="0"/>
                <a:cs typeface="Arial" pitchFamily="34" charset="0"/>
              </a:rPr>
              <a:t>mã</a:t>
            </a:r>
            <a:r>
              <a:rPr lang="en-US" sz="2400" dirty="0">
                <a:latin typeface="Arial" pitchFamily="34" charset="0"/>
                <a:cs typeface="Arial" pitchFamily="34" charset="0"/>
              </a:rPr>
              <a:t>, 2013.</a:t>
            </a:r>
          </a:p>
          <a:p>
            <a:pPr lvl="1" algn="just"/>
            <a:r>
              <a:rPr lang="en-US" sz="2000" dirty="0" err="1">
                <a:latin typeface="Arial" pitchFamily="34" charset="0"/>
                <a:cs typeface="Arial" pitchFamily="34" charset="0"/>
              </a:rPr>
              <a:t>Chương</a:t>
            </a:r>
            <a:r>
              <a:rPr lang="en-US" sz="2000" dirty="0">
                <a:latin typeface="Arial" pitchFamily="34" charset="0"/>
                <a:cs typeface="Arial" pitchFamily="34" charset="0"/>
              </a:rPr>
              <a:t> 5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giao</a:t>
            </a:r>
            <a:r>
              <a:rPr lang="en-US" sz="2000" dirty="0">
                <a:latin typeface="Arial" pitchFamily="34" charset="0"/>
                <a:cs typeface="Arial" pitchFamily="34" charset="0"/>
              </a:rPr>
              <a:t> </a:t>
            </a:r>
            <a:r>
              <a:rPr lang="en-US" sz="2000" dirty="0" err="1">
                <a:latin typeface="Arial" pitchFamily="34" charset="0"/>
                <a:cs typeface="Arial" pitchFamily="34" charset="0"/>
              </a:rPr>
              <a:t>thức</a:t>
            </a:r>
            <a:r>
              <a:rPr lang="en-US" sz="2000" dirty="0">
                <a:latin typeface="Arial" pitchFamily="34" charset="0"/>
                <a:cs typeface="Arial" pitchFamily="34" charset="0"/>
              </a:rPr>
              <a:t> </a:t>
            </a:r>
            <a:r>
              <a:rPr lang="en-US" sz="2000" dirty="0" err="1">
                <a:latin typeface="Arial" pitchFamily="34" charset="0"/>
                <a:cs typeface="Arial" pitchFamily="34" charset="0"/>
              </a:rPr>
              <a:t>bảo</a:t>
            </a:r>
            <a:r>
              <a:rPr lang="en-US" sz="2000" dirty="0">
                <a:latin typeface="Arial" pitchFamily="34" charset="0"/>
                <a:cs typeface="Arial" pitchFamily="34" charset="0"/>
              </a:rPr>
              <a:t> </a:t>
            </a:r>
            <a:r>
              <a:rPr lang="en-US" sz="2000" dirty="0" err="1">
                <a:latin typeface="Arial" pitchFamily="34" charset="0"/>
                <a:cs typeface="Arial" pitchFamily="34" charset="0"/>
              </a:rPr>
              <a:t>mật</a:t>
            </a:r>
            <a:r>
              <a:rPr lang="en-US" sz="2000" dirty="0">
                <a:latin typeface="Arial" pitchFamily="34" charset="0"/>
                <a:cs typeface="Arial" pitchFamily="34" charset="0"/>
              </a:rPr>
              <a:t> </a:t>
            </a:r>
            <a:r>
              <a:rPr lang="en-US" sz="2000" dirty="0" err="1">
                <a:latin typeface="Arial" pitchFamily="34" charset="0"/>
                <a:cs typeface="Arial" pitchFamily="34" charset="0"/>
              </a:rPr>
              <a:t>mạng</a:t>
            </a:r>
            <a:r>
              <a:rPr lang="en-US" sz="2000" dirty="0">
                <a:latin typeface="Arial" pitchFamily="34" charset="0"/>
                <a:cs typeface="Arial" pitchFamily="34" charset="0"/>
              </a:rPr>
              <a:t> </a:t>
            </a:r>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dây</a:t>
            </a:r>
            <a:r>
              <a:rPr lang="en-US" sz="2000" dirty="0">
                <a:latin typeface="Arial" pitchFamily="34" charset="0"/>
                <a:cs typeface="Arial" pitchFamily="34" charset="0"/>
              </a:rPr>
              <a:t>” (</a:t>
            </a:r>
            <a:r>
              <a:rPr lang="en-US" sz="2000" dirty="0" err="1">
                <a:latin typeface="Arial" pitchFamily="34" charset="0"/>
                <a:cs typeface="Arial" pitchFamily="34" charset="0"/>
              </a:rPr>
              <a:t>Trang</a:t>
            </a:r>
            <a:r>
              <a:rPr lang="en-US" sz="2000" dirty="0">
                <a:latin typeface="Arial" pitchFamily="34" charset="0"/>
                <a:cs typeface="Arial" pitchFamily="34" charset="0"/>
              </a:rPr>
              <a:t> 106-148)</a:t>
            </a:r>
          </a:p>
          <a:p>
            <a:pPr marL="514350" indent="-514350" algn="just">
              <a:buAutoNum type="arabicPeriod" startAt="2"/>
            </a:pPr>
            <a:r>
              <a:rPr lang="en-US" sz="2400" dirty="0" smtClean="0">
                <a:latin typeface="Arial" pitchFamily="34" charset="0"/>
                <a:cs typeface="Arial" pitchFamily="34" charset="0"/>
              </a:rPr>
              <a:t>Eric </a:t>
            </a:r>
            <a:r>
              <a:rPr lang="en-US" sz="2400" dirty="0">
                <a:latin typeface="Arial" pitchFamily="34" charset="0"/>
                <a:cs typeface="Arial" pitchFamily="34" charset="0"/>
              </a:rPr>
              <a:t>Cole, Ronald L. </a:t>
            </a:r>
            <a:r>
              <a:rPr lang="en-US" sz="2400" dirty="0" err="1">
                <a:latin typeface="Arial" pitchFamily="34" charset="0"/>
                <a:cs typeface="Arial" pitchFamily="34" charset="0"/>
              </a:rPr>
              <a:t>Krutz</a:t>
            </a:r>
            <a:r>
              <a:rPr lang="en-US" sz="2400" dirty="0">
                <a:latin typeface="Arial" pitchFamily="34" charset="0"/>
                <a:cs typeface="Arial" pitchFamily="34" charset="0"/>
              </a:rPr>
              <a:t>, James W. Conley, Brian </a:t>
            </a:r>
            <a:r>
              <a:rPr lang="en-US" sz="2400" dirty="0" err="1">
                <a:latin typeface="Arial" pitchFamily="34" charset="0"/>
                <a:cs typeface="Arial" pitchFamily="34" charset="0"/>
              </a:rPr>
              <a:t>Reisman</a:t>
            </a:r>
            <a:r>
              <a:rPr lang="en-US" sz="2400" dirty="0">
                <a:latin typeface="Arial" pitchFamily="34" charset="0"/>
                <a:cs typeface="Arial" pitchFamily="34" charset="0"/>
              </a:rPr>
              <a:t>, Mitch </a:t>
            </a:r>
            <a:r>
              <a:rPr lang="en-US" sz="2400" dirty="0" err="1">
                <a:latin typeface="Arial" pitchFamily="34" charset="0"/>
                <a:cs typeface="Arial" pitchFamily="34" charset="0"/>
              </a:rPr>
              <a:t>Ruebush</a:t>
            </a:r>
            <a:r>
              <a:rPr lang="en-US" sz="2400" dirty="0">
                <a:latin typeface="Arial" pitchFamily="34" charset="0"/>
                <a:cs typeface="Arial" pitchFamily="34" charset="0"/>
              </a:rPr>
              <a:t>, and Dieter </a:t>
            </a:r>
            <a:r>
              <a:rPr lang="en-US" sz="2400" dirty="0" err="1">
                <a:latin typeface="Arial" pitchFamily="34" charset="0"/>
                <a:cs typeface="Arial" pitchFamily="34" charset="0"/>
              </a:rPr>
              <a:t>Gollmann</a:t>
            </a:r>
            <a:r>
              <a:rPr lang="en-US" sz="2400" dirty="0">
                <a:latin typeface="Arial" pitchFamily="34" charset="0"/>
                <a:cs typeface="Arial" pitchFamily="34" charset="0"/>
              </a:rPr>
              <a:t>, “</a:t>
            </a:r>
            <a:r>
              <a:rPr lang="en-US" sz="2400" i="1" dirty="0">
                <a:latin typeface="Arial" pitchFamily="34" charset="0"/>
                <a:cs typeface="Arial" pitchFamily="34" charset="0"/>
              </a:rPr>
              <a:t>Network security fundamentals”</a:t>
            </a:r>
            <a:r>
              <a:rPr lang="en-US" sz="2400" dirty="0">
                <a:latin typeface="Arial" pitchFamily="34" charset="0"/>
                <a:cs typeface="Arial" pitchFamily="34" charset="0"/>
              </a:rPr>
              <a:t>, Wiley </a:t>
            </a:r>
            <a:r>
              <a:rPr lang="en-US" sz="2400" dirty="0" smtClean="0">
                <a:latin typeface="Arial" pitchFamily="34" charset="0"/>
                <a:cs typeface="Arial" pitchFamily="34" charset="0"/>
              </a:rPr>
              <a:t>2007.</a:t>
            </a:r>
            <a:endParaRPr lang="en-US" sz="2400" dirty="0">
              <a:latin typeface="Arial" pitchFamily="34" charset="0"/>
              <a:cs typeface="Arial" pitchFamily="34" charset="0"/>
            </a:endParaRPr>
          </a:p>
          <a:p>
            <a:pPr marL="514350" indent="-514350" algn="just">
              <a:buAutoNum type="arabicPeriod" startAt="2"/>
            </a:pPr>
            <a:r>
              <a:rPr lang="en-US" sz="2400" dirty="0" err="1" smtClean="0">
                <a:latin typeface="Arial" pitchFamily="34" charset="0"/>
                <a:cs typeface="Arial" pitchFamily="34" charset="0"/>
              </a:rPr>
              <a:t>Jie</a:t>
            </a:r>
            <a:r>
              <a:rPr lang="en-US" sz="2400" dirty="0" smtClean="0">
                <a:latin typeface="Arial" pitchFamily="34" charset="0"/>
                <a:cs typeface="Arial" pitchFamily="34" charset="0"/>
              </a:rPr>
              <a:t> </a:t>
            </a:r>
            <a:r>
              <a:rPr lang="en-US" sz="2400" dirty="0">
                <a:latin typeface="Arial" pitchFamily="34" charset="0"/>
                <a:cs typeface="Arial" pitchFamily="34" charset="0"/>
              </a:rPr>
              <a:t>Wang, Zachary A. </a:t>
            </a:r>
            <a:r>
              <a:rPr lang="en-US" sz="2400" dirty="0" err="1">
                <a:latin typeface="Arial" pitchFamily="34" charset="0"/>
                <a:cs typeface="Arial" pitchFamily="34" charset="0"/>
              </a:rPr>
              <a:t>Kissel</a:t>
            </a:r>
            <a:r>
              <a:rPr lang="en-US" sz="2400" dirty="0">
                <a:latin typeface="Arial" pitchFamily="34" charset="0"/>
                <a:cs typeface="Arial" pitchFamily="34" charset="0"/>
              </a:rPr>
              <a:t>, “</a:t>
            </a:r>
            <a:r>
              <a:rPr lang="en-US" sz="2400" i="1" dirty="0">
                <a:latin typeface="Arial" pitchFamily="34" charset="0"/>
                <a:cs typeface="Arial" pitchFamily="34" charset="0"/>
              </a:rPr>
              <a:t>Introduction to network security theory and practice”, </a:t>
            </a:r>
            <a:r>
              <a:rPr lang="en-US" sz="2400" dirty="0">
                <a:latin typeface="Arial" pitchFamily="34" charset="0"/>
                <a:cs typeface="Arial" pitchFamily="34" charset="0"/>
              </a:rPr>
              <a:t>Wiley, </a:t>
            </a:r>
            <a:r>
              <a:rPr lang="en-US" sz="2400" dirty="0" smtClean="0">
                <a:latin typeface="Arial" pitchFamily="34" charset="0"/>
                <a:cs typeface="Arial" pitchFamily="34" charset="0"/>
              </a:rPr>
              <a:t>2015.</a:t>
            </a:r>
          </a:p>
          <a:p>
            <a:pPr marL="514350" indent="-514350" algn="just">
              <a:buAutoNum type="arabicPeriod" startAt="2"/>
            </a:pPr>
            <a:r>
              <a:rPr lang="en-US" sz="2400" dirty="0" err="1" smtClean="0">
                <a:latin typeface="Arial" pitchFamily="34" charset="0"/>
                <a:cs typeface="Arial" pitchFamily="34" charset="0"/>
              </a:rPr>
              <a:t>ThS</a:t>
            </a:r>
            <a:r>
              <a:rPr lang="en-US" sz="2400" dirty="0">
                <a:latin typeface="Arial" pitchFamily="34" charset="0"/>
                <a:cs typeface="Arial" pitchFamily="34" charset="0"/>
              </a:rPr>
              <a:t>. </a:t>
            </a:r>
            <a:r>
              <a:rPr lang="en-US" sz="2400" dirty="0" err="1">
                <a:latin typeface="Arial" pitchFamily="34" charset="0"/>
                <a:cs typeface="Arial" pitchFamily="34" charset="0"/>
              </a:rPr>
              <a:t>Lư</a:t>
            </a:r>
            <a:r>
              <a:rPr lang="en-US" sz="2400" dirty="0">
                <a:latin typeface="Arial" pitchFamily="34" charset="0"/>
                <a:cs typeface="Arial" pitchFamily="34" charset="0"/>
              </a:rPr>
              <a:t> </a:t>
            </a:r>
            <a:r>
              <a:rPr lang="en-US" sz="2400" dirty="0" err="1">
                <a:latin typeface="Arial" pitchFamily="34" charset="0"/>
                <a:cs typeface="Arial" pitchFamily="34" charset="0"/>
              </a:rPr>
              <a:t>Huệ</a:t>
            </a:r>
            <a:r>
              <a:rPr lang="en-US" sz="2400" dirty="0">
                <a:latin typeface="Arial" pitchFamily="34" charset="0"/>
                <a:cs typeface="Arial" pitchFamily="34" charset="0"/>
              </a:rPr>
              <a:t> Thu, </a:t>
            </a:r>
            <a:r>
              <a:rPr lang="en-US" sz="2400" dirty="0" err="1">
                <a:latin typeface="Arial" pitchFamily="34" charset="0"/>
                <a:cs typeface="Arial" pitchFamily="34" charset="0"/>
              </a:rPr>
              <a:t>ThS</a:t>
            </a:r>
            <a:r>
              <a:rPr lang="en-US" sz="2400" dirty="0">
                <a:latin typeface="Arial" pitchFamily="34" charset="0"/>
                <a:cs typeface="Arial" pitchFamily="34" charset="0"/>
              </a:rPr>
              <a:t>. </a:t>
            </a:r>
            <a:r>
              <a:rPr lang="en-US" sz="2400" dirty="0" err="1">
                <a:latin typeface="Arial" pitchFamily="34" charset="0"/>
                <a:cs typeface="Arial" pitchFamily="34" charset="0"/>
              </a:rPr>
              <a:t>Nguyễn</a:t>
            </a:r>
            <a:r>
              <a:rPr lang="en-US" sz="2400" dirty="0">
                <a:latin typeface="Arial" pitchFamily="34" charset="0"/>
                <a:cs typeface="Arial" pitchFamily="34" charset="0"/>
              </a:rPr>
              <a:t> </a:t>
            </a:r>
            <a:r>
              <a:rPr lang="en-US" sz="2400" dirty="0" err="1">
                <a:latin typeface="Arial" pitchFamily="34" charset="0"/>
                <a:cs typeface="Arial" pitchFamily="34" charset="0"/>
              </a:rPr>
              <a:t>Ngọc</a:t>
            </a:r>
            <a:r>
              <a:rPr lang="en-US" sz="2400" dirty="0">
                <a:latin typeface="Arial" pitchFamily="34" charset="0"/>
                <a:cs typeface="Arial" pitchFamily="34" charset="0"/>
              </a:rPr>
              <a:t> </a:t>
            </a:r>
            <a:r>
              <a:rPr lang="en-US" sz="2400" dirty="0" err="1">
                <a:latin typeface="Arial" pitchFamily="34" charset="0"/>
                <a:cs typeface="Arial" pitchFamily="34" charset="0"/>
              </a:rPr>
              <a:t>Đại</a:t>
            </a:r>
            <a:r>
              <a:rPr lang="en-US" sz="2400" dirty="0">
                <a:latin typeface="Arial" pitchFamily="34" charset="0"/>
                <a:cs typeface="Arial" pitchFamily="34" charset="0"/>
              </a:rPr>
              <a:t>, </a:t>
            </a:r>
            <a:r>
              <a:rPr lang="en-US" sz="2400" dirty="0" err="1">
                <a:latin typeface="Arial" pitchFamily="34" charset="0"/>
                <a:cs typeface="Arial" pitchFamily="34" charset="0"/>
              </a:rPr>
              <a:t>giáo</a:t>
            </a:r>
            <a:r>
              <a:rPr lang="en-US" sz="2400" dirty="0">
                <a:latin typeface="Arial" pitchFamily="34" charset="0"/>
                <a:cs typeface="Arial" pitchFamily="34" charset="0"/>
              </a:rPr>
              <a:t> </a:t>
            </a:r>
            <a:r>
              <a:rPr lang="en-US" sz="2400" dirty="0" err="1">
                <a:latin typeface="Arial" pitchFamily="34" charset="0"/>
                <a:cs typeface="Arial" pitchFamily="34" charset="0"/>
              </a:rPr>
              <a:t>trình</a:t>
            </a:r>
            <a:r>
              <a:rPr lang="en-US" sz="2400" i="1" dirty="0">
                <a:latin typeface="Arial" pitchFamily="34" charset="0"/>
                <a:cs typeface="Arial" pitchFamily="34" charset="0"/>
              </a:rPr>
              <a:t> “</a:t>
            </a:r>
            <a:r>
              <a:rPr lang="en-US" sz="2400" i="1" dirty="0" err="1">
                <a:latin typeface="Arial" pitchFamily="34" charset="0"/>
                <a:cs typeface="Arial" pitchFamily="34" charset="0"/>
              </a:rPr>
              <a:t>Mạng</a:t>
            </a:r>
            <a:r>
              <a:rPr lang="en-US" sz="2400" i="1" dirty="0">
                <a:latin typeface="Arial" pitchFamily="34" charset="0"/>
                <a:cs typeface="Arial" pitchFamily="34" charset="0"/>
              </a:rPr>
              <a:t> </a:t>
            </a:r>
            <a:r>
              <a:rPr lang="en-US" sz="2400" i="1" dirty="0" err="1">
                <a:latin typeface="Arial" pitchFamily="34" charset="0"/>
                <a:cs typeface="Arial" pitchFamily="34" charset="0"/>
              </a:rPr>
              <a:t>không</a:t>
            </a:r>
            <a:r>
              <a:rPr lang="en-US" sz="2400" i="1" dirty="0">
                <a:latin typeface="Arial" pitchFamily="34" charset="0"/>
                <a:cs typeface="Arial" pitchFamily="34" charset="0"/>
              </a:rPr>
              <a:t> </a:t>
            </a:r>
            <a:r>
              <a:rPr lang="en-US" sz="2400" i="1" dirty="0" err="1">
                <a:latin typeface="Arial" pitchFamily="34" charset="0"/>
                <a:cs typeface="Arial" pitchFamily="34" charset="0"/>
              </a:rPr>
              <a:t>dây</a:t>
            </a:r>
            <a:r>
              <a:rPr lang="en-US" sz="2400" i="1" dirty="0">
                <a:latin typeface="Arial" pitchFamily="34" charset="0"/>
                <a:cs typeface="Arial" pitchFamily="34" charset="0"/>
              </a:rPr>
              <a:t>” </a:t>
            </a:r>
            <a:r>
              <a:rPr lang="en-US" sz="2400" dirty="0">
                <a:latin typeface="Arial" pitchFamily="34" charset="0"/>
                <a:cs typeface="Arial" pitchFamily="34" charset="0"/>
              </a:rPr>
              <a:t>, </a:t>
            </a:r>
            <a:r>
              <a:rPr lang="en-US" sz="2400" dirty="0" err="1">
                <a:latin typeface="Arial" pitchFamily="34" charset="0"/>
                <a:cs typeface="Arial" pitchFamily="34" charset="0"/>
              </a:rPr>
              <a:t>Đại</a:t>
            </a:r>
            <a:r>
              <a:rPr lang="en-US" sz="2400" dirty="0">
                <a:latin typeface="Arial" pitchFamily="34" charset="0"/>
                <a:cs typeface="Arial" pitchFamily="34" charset="0"/>
              </a:rPr>
              <a:t> </a:t>
            </a:r>
            <a:r>
              <a:rPr lang="en-US" sz="2400" dirty="0" err="1">
                <a:latin typeface="Arial" pitchFamily="34" charset="0"/>
                <a:cs typeface="Arial" pitchFamily="34" charset="0"/>
              </a:rPr>
              <a:t>học</a:t>
            </a:r>
            <a:r>
              <a:rPr lang="en-US" sz="2400" dirty="0">
                <a:latin typeface="Arial" pitchFamily="34" charset="0"/>
                <a:cs typeface="Arial" pitchFamily="34" charset="0"/>
              </a:rPr>
              <a:t> </a:t>
            </a:r>
            <a:r>
              <a:rPr lang="en-US" sz="2400" dirty="0" err="1">
                <a:latin typeface="Arial" pitchFamily="34" charset="0"/>
                <a:cs typeface="Arial" pitchFamily="34" charset="0"/>
              </a:rPr>
              <a:t>Công</a:t>
            </a:r>
            <a:r>
              <a:rPr lang="en-US" sz="2400" dirty="0">
                <a:latin typeface="Arial" pitchFamily="34" charset="0"/>
                <a:cs typeface="Arial" pitchFamily="34" charset="0"/>
              </a:rPr>
              <a:t> </a:t>
            </a:r>
            <a:r>
              <a:rPr lang="en-US" sz="2400" dirty="0" err="1">
                <a:latin typeface="Arial" pitchFamily="34" charset="0"/>
                <a:cs typeface="Arial" pitchFamily="34" charset="0"/>
              </a:rPr>
              <a:t>nghệ</a:t>
            </a:r>
            <a:r>
              <a:rPr lang="en-US" sz="2400" dirty="0">
                <a:latin typeface="Arial" pitchFamily="34" charset="0"/>
                <a:cs typeface="Arial" pitchFamily="34" charset="0"/>
              </a:rPr>
              <a:t>, </a:t>
            </a:r>
            <a:r>
              <a:rPr lang="en-US" sz="2400" dirty="0" err="1">
                <a:latin typeface="Arial" pitchFamily="34" charset="0"/>
                <a:cs typeface="Arial" pitchFamily="34" charset="0"/>
              </a:rPr>
              <a:t>TP</a:t>
            </a:r>
            <a:r>
              <a:rPr lang="en-US" sz="2400" dirty="0">
                <a:latin typeface="Arial" pitchFamily="34" charset="0"/>
                <a:cs typeface="Arial" pitchFamily="34" charset="0"/>
              </a:rPr>
              <a:t> </a:t>
            </a:r>
            <a:r>
              <a:rPr lang="en-US" sz="2400" dirty="0" err="1">
                <a:latin typeface="Arial" pitchFamily="34" charset="0"/>
                <a:cs typeface="Arial" pitchFamily="34" charset="0"/>
              </a:rPr>
              <a:t>HCM</a:t>
            </a:r>
            <a:r>
              <a:rPr lang="en-US" sz="2400" dirty="0">
                <a:latin typeface="Arial" pitchFamily="34" charset="0"/>
                <a:cs typeface="Arial" pitchFamily="34" charset="0"/>
              </a:rPr>
              <a:t>, 2015.</a:t>
            </a:r>
          </a:p>
          <a:p>
            <a:pPr lvl="1"/>
            <a:r>
              <a:rPr lang="en-US" sz="2000" dirty="0" err="1">
                <a:latin typeface="Arial" pitchFamily="34" charset="0"/>
                <a:cs typeface="Arial" pitchFamily="34" charset="0"/>
              </a:rPr>
              <a:t>Chương</a:t>
            </a:r>
            <a:r>
              <a:rPr lang="en-US" sz="2000" dirty="0">
                <a:latin typeface="Arial" pitchFamily="34" charset="0"/>
                <a:cs typeface="Arial" pitchFamily="34" charset="0"/>
              </a:rPr>
              <a:t> 5 “</a:t>
            </a:r>
            <a:r>
              <a:rPr lang="en-US" sz="2000" dirty="0" err="1">
                <a:latin typeface="Arial" pitchFamily="34" charset="0"/>
                <a:cs typeface="Arial" pitchFamily="34" charset="0"/>
              </a:rPr>
              <a:t>Bảo</a:t>
            </a:r>
            <a:r>
              <a:rPr lang="en-US" sz="2000" dirty="0">
                <a:latin typeface="Arial" pitchFamily="34" charset="0"/>
                <a:cs typeface="Arial" pitchFamily="34" charset="0"/>
              </a:rPr>
              <a:t> </a:t>
            </a:r>
            <a:r>
              <a:rPr lang="en-US" sz="2000" dirty="0" err="1">
                <a:latin typeface="Arial" pitchFamily="34" charset="0"/>
                <a:cs typeface="Arial" pitchFamily="34" charset="0"/>
              </a:rPr>
              <a:t>mật</a:t>
            </a:r>
            <a:r>
              <a:rPr lang="en-US" sz="2000" dirty="0">
                <a:latin typeface="Arial" pitchFamily="34" charset="0"/>
                <a:cs typeface="Arial" pitchFamily="34" charset="0"/>
              </a:rPr>
              <a:t> </a:t>
            </a:r>
            <a:r>
              <a:rPr lang="en-US" sz="2000" dirty="0" err="1">
                <a:latin typeface="Arial" pitchFamily="34" charset="0"/>
                <a:cs typeface="Arial" pitchFamily="34" charset="0"/>
              </a:rPr>
              <a:t>mạng</a:t>
            </a:r>
            <a:r>
              <a:rPr lang="en-US" sz="2000" dirty="0">
                <a:latin typeface="Arial" pitchFamily="34" charset="0"/>
                <a:cs typeface="Arial" pitchFamily="34" charset="0"/>
              </a:rPr>
              <a:t> </a:t>
            </a:r>
            <a:r>
              <a:rPr lang="en-US" sz="2000" dirty="0" err="1">
                <a:latin typeface="Arial" pitchFamily="34" charset="0"/>
                <a:cs typeface="Arial" pitchFamily="34" charset="0"/>
              </a:rPr>
              <a:t>WLAN</a:t>
            </a:r>
            <a:r>
              <a:rPr lang="en-US" sz="2000" dirty="0">
                <a:latin typeface="Arial" pitchFamily="34" charset="0"/>
                <a:cs typeface="Arial" pitchFamily="34" charset="0"/>
              </a:rPr>
              <a:t>” (</a:t>
            </a:r>
            <a:r>
              <a:rPr lang="en-US" sz="2000" dirty="0" err="1">
                <a:latin typeface="Arial" pitchFamily="34" charset="0"/>
                <a:cs typeface="Arial" pitchFamily="34" charset="0"/>
              </a:rPr>
              <a:t>Trang</a:t>
            </a:r>
            <a:r>
              <a:rPr lang="en-US" sz="2000" dirty="0">
                <a:latin typeface="Arial" pitchFamily="34" charset="0"/>
                <a:cs typeface="Arial" pitchFamily="34" charset="0"/>
              </a:rPr>
              <a:t> 104-108, 115-117)</a:t>
            </a:r>
          </a:p>
          <a:p>
            <a:pPr marL="514350" indent="-514350" algn="just">
              <a:buAutoNum type="arabicPeriod" startAt="2"/>
            </a:pPr>
            <a:endParaRPr lang="en-US" sz="2400" dirty="0">
              <a:latin typeface="Arial" pitchFamily="34" charset="0"/>
              <a:cs typeface="Arial" pitchFamily="34" charset="0"/>
            </a:endParaRPr>
          </a:p>
          <a:p>
            <a:pPr algn="just"/>
            <a:endParaRPr lang="en-US" sz="2400" dirty="0">
              <a:latin typeface="Arial" pitchFamily="34" charset="0"/>
              <a:cs typeface="Arial" pitchFamily="34" charset="0"/>
            </a:endParaRPr>
          </a:p>
          <a:p>
            <a:pPr marL="0" indent="0">
              <a:buNone/>
            </a:pPr>
            <a:r>
              <a:rPr lang="en-US" sz="3200" b="1" dirty="0" smtClean="0">
                <a:latin typeface="Arial" pitchFamily="34" charset="0"/>
                <a:cs typeface="Arial" pitchFamily="34" charset="0"/>
              </a:rPr>
              <a:t>	</a:t>
            </a:r>
            <a:endParaRPr lang="en-US" sz="32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vi-VN" smtClean="0"/>
              <a:t>Tài liệu tham khảo</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a:t>
            </a:fld>
            <a:endParaRPr lang="ru-RU" dirty="0"/>
          </a:p>
        </p:txBody>
      </p:sp>
    </p:spTree>
    <p:extLst>
      <p:ext uri="{BB962C8B-B14F-4D97-AF65-F5344CB8AC3E}">
        <p14:creationId xmlns:p14="http://schemas.microsoft.com/office/powerpoint/2010/main" val="31380010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just">
              <a:lnSpc>
                <a:spcPct val="120000"/>
              </a:lnSpc>
            </a:pPr>
            <a:r>
              <a:rPr lang="en-US" sz="3200" dirty="0" err="1">
                <a:latin typeface="Arial" pitchFamily="34" charset="0"/>
                <a:cs typeface="Arial" pitchFamily="34" charset="0"/>
              </a:rPr>
              <a:t>B1</a:t>
            </a:r>
            <a:r>
              <a:rPr lang="en-US" sz="3200" dirty="0">
                <a:latin typeface="Arial" pitchFamily="34" charset="0"/>
                <a:cs typeface="Arial" pitchFamily="34" charset="0"/>
              </a:rPr>
              <a:t>: </a:t>
            </a:r>
            <a:r>
              <a:rPr lang="vi-VN" sz="3200" dirty="0">
                <a:latin typeface="Arial" pitchFamily="34" charset="0"/>
                <a:cs typeface="Arial" pitchFamily="34" charset="0"/>
              </a:rPr>
              <a:t>Trước khi gửi thông điệp lên mạng, hệ thống sẽ </a:t>
            </a:r>
            <a:r>
              <a:rPr lang="vi-VN" sz="3200" dirty="0">
                <a:solidFill>
                  <a:srgbClr val="0000FF"/>
                </a:solidFill>
                <a:latin typeface="Arial" pitchFamily="34" charset="0"/>
                <a:cs typeface="Arial" pitchFamily="34" charset="0"/>
              </a:rPr>
              <a:t>tính giá trị ICV </a:t>
            </a:r>
            <a:r>
              <a:rPr lang="vi-VN" sz="3200" dirty="0">
                <a:latin typeface="Arial" pitchFamily="34" charset="0"/>
                <a:cs typeface="Arial" pitchFamily="34" charset="0"/>
              </a:rPr>
              <a:t>(</a:t>
            </a:r>
            <a:r>
              <a:rPr lang="en-US" sz="3200" dirty="0">
                <a:latin typeface="Arial" pitchFamily="34" charset="0"/>
                <a:cs typeface="Arial" pitchFamily="34" charset="0"/>
              </a:rPr>
              <a:t>Integrity </a:t>
            </a:r>
            <a:r>
              <a:rPr lang="vi-VN" sz="3200" dirty="0">
                <a:latin typeface="Arial" pitchFamily="34" charset="0"/>
                <a:cs typeface="Arial" pitchFamily="34" charset="0"/>
              </a:rPr>
              <a:t>message digest) và chèn vào cuối thông điệp. </a:t>
            </a:r>
            <a:endParaRPr lang="en-US" sz="3200" dirty="0">
              <a:latin typeface="Arial" pitchFamily="34" charset="0"/>
              <a:cs typeface="Arial" pitchFamily="34" charset="0"/>
            </a:endParaRPr>
          </a:p>
          <a:p>
            <a:pPr algn="just">
              <a:lnSpc>
                <a:spcPct val="120000"/>
              </a:lnSpc>
            </a:pPr>
            <a:r>
              <a:rPr lang="en-US" sz="3200" dirty="0" err="1">
                <a:latin typeface="Arial" pitchFamily="34" charset="0"/>
                <a:cs typeface="Arial" pitchFamily="34" charset="0"/>
              </a:rPr>
              <a:t>B2</a:t>
            </a:r>
            <a:r>
              <a:rPr lang="en-US" sz="3200" dirty="0">
                <a:latin typeface="Arial" pitchFamily="34" charset="0"/>
                <a:cs typeface="Arial" pitchFamily="34" charset="0"/>
              </a:rPr>
              <a:t>: </a:t>
            </a:r>
            <a:r>
              <a:rPr lang="vi-VN" sz="3200" dirty="0">
                <a:latin typeface="Arial" pitchFamily="34" charset="0"/>
                <a:cs typeface="Arial" pitchFamily="34" charset="0"/>
              </a:rPr>
              <a:t>Tiếp đến dùng các thuật toán mã hóa để </a:t>
            </a:r>
            <a:r>
              <a:rPr lang="vi-VN" sz="3200" dirty="0">
                <a:solidFill>
                  <a:srgbClr val="0000FF"/>
                </a:solidFill>
                <a:latin typeface="Arial" pitchFamily="34" charset="0"/>
                <a:cs typeface="Arial" pitchFamily="34" charset="0"/>
              </a:rPr>
              <a:t>mã hoá thông điệp </a:t>
            </a:r>
            <a:r>
              <a:rPr lang="vi-VN" sz="3200" dirty="0">
                <a:latin typeface="Arial" pitchFamily="34" charset="0"/>
                <a:cs typeface="Arial" pitchFamily="34" charset="0"/>
              </a:rPr>
              <a:t>(</a:t>
            </a:r>
            <a:r>
              <a:rPr lang="en-US" sz="3200" dirty="0" err="1">
                <a:latin typeface="Arial" pitchFamily="34" charset="0"/>
                <a:cs typeface="Arial" pitchFamily="34" charset="0"/>
              </a:rPr>
              <a:t>gồm</a:t>
            </a:r>
            <a:r>
              <a:rPr lang="en-US" sz="3200" dirty="0">
                <a:latin typeface="Arial" pitchFamily="34" charset="0"/>
                <a:cs typeface="Arial" pitchFamily="34" charset="0"/>
              </a:rPr>
              <a:t> </a:t>
            </a:r>
            <a:r>
              <a:rPr lang="vi-VN" sz="3200" dirty="0">
                <a:latin typeface="Arial" pitchFamily="34" charset="0"/>
                <a:cs typeface="Arial" pitchFamily="34" charset="0"/>
              </a:rPr>
              <a:t>thông điệp </a:t>
            </a:r>
            <a:r>
              <a:rPr lang="en-US" sz="3200" dirty="0" err="1">
                <a:latin typeface="Arial" pitchFamily="34" charset="0"/>
                <a:cs typeface="Arial" pitchFamily="34" charset="0"/>
              </a:rPr>
              <a:t>gốc</a:t>
            </a:r>
            <a:r>
              <a:rPr lang="en-US" sz="3200" dirty="0">
                <a:latin typeface="Arial" pitchFamily="34" charset="0"/>
                <a:cs typeface="Arial" pitchFamily="34" charset="0"/>
              </a:rPr>
              <a:t> </a:t>
            </a:r>
            <a:r>
              <a:rPr lang="en-US" sz="3200" dirty="0" err="1">
                <a:latin typeface="Arial" pitchFamily="34" charset="0"/>
                <a:cs typeface="Arial" pitchFamily="34" charset="0"/>
              </a:rPr>
              <a:t>và</a:t>
            </a:r>
            <a:r>
              <a:rPr lang="en-US" sz="3200" dirty="0">
                <a:latin typeface="Arial" pitchFamily="34" charset="0"/>
                <a:cs typeface="Arial" pitchFamily="34" charset="0"/>
              </a:rPr>
              <a:t> </a:t>
            </a:r>
            <a:r>
              <a:rPr lang="vi-VN" sz="3200" dirty="0">
                <a:latin typeface="Arial" pitchFamily="34" charset="0"/>
                <a:cs typeface="Arial" pitchFamily="34" charset="0"/>
              </a:rPr>
              <a:t> ICV). </a:t>
            </a:r>
            <a:endParaRPr lang="en-US" sz="3200" dirty="0">
              <a:latin typeface="Arial" pitchFamily="34" charset="0"/>
              <a:cs typeface="Arial" pitchFamily="34" charset="0"/>
            </a:endParaRPr>
          </a:p>
          <a:p>
            <a:pPr algn="just">
              <a:lnSpc>
                <a:spcPct val="120000"/>
              </a:lnSpc>
            </a:pPr>
            <a:r>
              <a:rPr lang="en-US" sz="3200" dirty="0" err="1">
                <a:latin typeface="Arial" pitchFamily="34" charset="0"/>
                <a:cs typeface="Arial" pitchFamily="34" charset="0"/>
              </a:rPr>
              <a:t>B3</a:t>
            </a:r>
            <a:r>
              <a:rPr lang="en-US" sz="3200" dirty="0">
                <a:latin typeface="Arial" pitchFamily="34" charset="0"/>
                <a:cs typeface="Arial" pitchFamily="34" charset="0"/>
              </a:rPr>
              <a:t>: </a:t>
            </a:r>
            <a:r>
              <a:rPr lang="vi-VN" sz="3200" dirty="0">
                <a:latin typeface="Arial" pitchFamily="34" charset="0"/>
                <a:cs typeface="Arial" pitchFamily="34" charset="0"/>
              </a:rPr>
              <a:t>Cuối cùng là </a:t>
            </a:r>
            <a:r>
              <a:rPr lang="vi-VN" sz="3200" dirty="0">
                <a:solidFill>
                  <a:srgbClr val="0000FF"/>
                </a:solidFill>
                <a:latin typeface="Arial" pitchFamily="34" charset="0"/>
                <a:cs typeface="Arial" pitchFamily="34" charset="0"/>
              </a:rPr>
              <a:t>thêm </a:t>
            </a:r>
            <a:r>
              <a:rPr lang="en-US" sz="3200" dirty="0" err="1">
                <a:solidFill>
                  <a:srgbClr val="0000FF"/>
                </a:solidFill>
                <a:latin typeface="Arial" pitchFamily="34" charset="0"/>
                <a:cs typeface="Arial" pitchFamily="34" charset="0"/>
              </a:rPr>
              <a:t>phần</a:t>
            </a:r>
            <a:r>
              <a:rPr lang="en-US" sz="3200" dirty="0">
                <a:solidFill>
                  <a:srgbClr val="0000FF"/>
                </a:solidFill>
                <a:latin typeface="Arial" pitchFamily="34" charset="0"/>
                <a:cs typeface="Arial" pitchFamily="34" charset="0"/>
              </a:rPr>
              <a:t> H</a:t>
            </a:r>
            <a:r>
              <a:rPr lang="vi-VN" sz="3200" dirty="0">
                <a:solidFill>
                  <a:srgbClr val="0000FF"/>
                </a:solidFill>
                <a:latin typeface="Arial" pitchFamily="34" charset="0"/>
                <a:cs typeface="Arial" pitchFamily="34" charset="0"/>
              </a:rPr>
              <a:t>eader </a:t>
            </a:r>
            <a:r>
              <a:rPr lang="vi-VN" sz="3200" dirty="0">
                <a:latin typeface="Arial" pitchFamily="34" charset="0"/>
                <a:cs typeface="Arial" pitchFamily="34" charset="0"/>
              </a:rPr>
              <a:t>vào thông điệp và truyền đến người nhận</a:t>
            </a:r>
            <a:r>
              <a:rPr lang="en-US" sz="3200" dirty="0">
                <a:latin typeface="Arial" pitchFamily="34" charset="0"/>
                <a:cs typeface="Arial" pitchFamily="34" charset="0"/>
              </a:rPr>
              <a:t>.</a:t>
            </a:r>
          </a:p>
          <a:p>
            <a:pPr algn="just">
              <a:lnSpc>
                <a:spcPct val="120000"/>
              </a:lnSpc>
            </a:pPr>
            <a:endParaRPr lang="en-US" sz="3200" dirty="0">
              <a:latin typeface="Arial" pitchFamily="34" charset="0"/>
              <a:cs typeface="Arial" pitchFamily="34" charset="0"/>
            </a:endParaRPr>
          </a:p>
          <a:p>
            <a:endParaRPr lang="en-US" sz="3200"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cap="small" dirty="0" err="1">
                <a:latin typeface="Arial" pitchFamily="34" charset="0"/>
                <a:cs typeface="Arial" pitchFamily="34" charset="0"/>
              </a:rPr>
              <a:t>PHƯƠNG</a:t>
            </a:r>
            <a:r>
              <a:rPr lang="en-US" b="0" cap="small" dirty="0">
                <a:latin typeface="Arial" pitchFamily="34" charset="0"/>
                <a:cs typeface="Arial" pitchFamily="34" charset="0"/>
              </a:rPr>
              <a:t> </a:t>
            </a:r>
            <a:r>
              <a:rPr lang="en-US" b="0" cap="small" dirty="0" err="1">
                <a:latin typeface="Arial" pitchFamily="34" charset="0"/>
                <a:cs typeface="Arial" pitchFamily="34" charset="0"/>
              </a:rPr>
              <a:t>THỨC</a:t>
            </a:r>
            <a:r>
              <a:rPr lang="en-US" b="0" cap="small" dirty="0">
                <a:latin typeface="Arial" pitchFamily="34" charset="0"/>
                <a:cs typeface="Arial" pitchFamily="34" charset="0"/>
              </a:rPr>
              <a:t> </a:t>
            </a:r>
            <a:r>
              <a:rPr lang="en-US" b="0" cap="small" dirty="0" err="1">
                <a:latin typeface="Arial" pitchFamily="34" charset="0"/>
                <a:cs typeface="Arial" pitchFamily="34" charset="0"/>
              </a:rPr>
              <a:t>MÃ</a:t>
            </a:r>
            <a:r>
              <a:rPr lang="en-US" b="0" cap="small" dirty="0">
                <a:latin typeface="Arial" pitchFamily="34" charset="0"/>
                <a:cs typeface="Arial" pitchFamily="34" charset="0"/>
              </a:rPr>
              <a:t> </a:t>
            </a:r>
            <a:r>
              <a:rPr lang="en-US" b="0" cap="small" dirty="0" err="1">
                <a:latin typeface="Arial" pitchFamily="34" charset="0"/>
                <a:cs typeface="Arial" pitchFamily="34" charset="0"/>
              </a:rPr>
              <a:t>HOÁ</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40</a:t>
            </a:fld>
            <a:endParaRPr lang="ru-RU" dirty="0"/>
          </a:p>
        </p:txBody>
      </p:sp>
    </p:spTree>
    <p:extLst>
      <p:ext uri="{BB962C8B-B14F-4D97-AF65-F5344CB8AC3E}">
        <p14:creationId xmlns:p14="http://schemas.microsoft.com/office/powerpoint/2010/main" val="24786557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a:solidFill>
                  <a:srgbClr val="0000FF"/>
                </a:solidFill>
                <a:latin typeface="Arial" pitchFamily="34" charset="0"/>
                <a:cs typeface="Arial" pitchFamily="34" charset="0"/>
              </a:rPr>
              <a:t>Mã</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hóa</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thông</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điệp</a:t>
            </a:r>
            <a:endParaRPr lang="en-US" dirty="0">
              <a:solidFill>
                <a:srgbClr val="0000FF"/>
              </a:solidFill>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cap="small" dirty="0" err="1">
                <a:latin typeface="Arial" pitchFamily="34" charset="0"/>
                <a:cs typeface="Arial" pitchFamily="34" charset="0"/>
              </a:rPr>
              <a:t>PHƯƠNG</a:t>
            </a:r>
            <a:r>
              <a:rPr lang="en-US" b="0" cap="small" dirty="0">
                <a:latin typeface="Arial" pitchFamily="34" charset="0"/>
                <a:cs typeface="Arial" pitchFamily="34" charset="0"/>
              </a:rPr>
              <a:t> </a:t>
            </a:r>
            <a:r>
              <a:rPr lang="en-US" b="0" cap="small" dirty="0" err="1">
                <a:latin typeface="Arial" pitchFamily="34" charset="0"/>
                <a:cs typeface="Arial" pitchFamily="34" charset="0"/>
              </a:rPr>
              <a:t>THỨC</a:t>
            </a:r>
            <a:r>
              <a:rPr lang="en-US" b="0" cap="small" dirty="0">
                <a:latin typeface="Arial" pitchFamily="34" charset="0"/>
                <a:cs typeface="Arial" pitchFamily="34" charset="0"/>
              </a:rPr>
              <a:t> </a:t>
            </a:r>
            <a:r>
              <a:rPr lang="en-US" b="0" cap="small" dirty="0" err="1">
                <a:latin typeface="Arial" pitchFamily="34" charset="0"/>
                <a:cs typeface="Arial" pitchFamily="34" charset="0"/>
              </a:rPr>
              <a:t>MÃ</a:t>
            </a:r>
            <a:r>
              <a:rPr lang="en-US" b="0" cap="small" dirty="0">
                <a:latin typeface="Arial" pitchFamily="34" charset="0"/>
                <a:cs typeface="Arial" pitchFamily="34" charset="0"/>
              </a:rPr>
              <a:t> </a:t>
            </a:r>
            <a:r>
              <a:rPr lang="en-US" b="0" cap="small" dirty="0" err="1">
                <a:latin typeface="Arial" pitchFamily="34" charset="0"/>
                <a:cs typeface="Arial" pitchFamily="34" charset="0"/>
              </a:rPr>
              <a:t>HOÁ</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41</a:t>
            </a:fld>
            <a:endParaRPr lang="ru-RU" dirty="0"/>
          </a:p>
        </p:txBody>
      </p:sp>
      <p:pic>
        <p:nvPicPr>
          <p:cNvPr id="5" name="Content Placeholder 3"/>
          <p:cNvPicPr>
            <a:picLocks/>
          </p:cNvPicPr>
          <p:nvPr/>
        </p:nvPicPr>
        <p:blipFill>
          <a:blip r:embed="rId2">
            <a:extLst>
              <a:ext uri="{28A0092B-C50C-407E-A947-70E740481C1C}">
                <a14:useLocalDpi xmlns:a14="http://schemas.microsoft.com/office/drawing/2010/main" val="0"/>
              </a:ext>
            </a:extLst>
          </a:blip>
          <a:srcRect b="15392"/>
          <a:stretch>
            <a:fillRect/>
          </a:stretch>
        </p:blipFill>
        <p:spPr bwMode="auto">
          <a:xfrm>
            <a:off x="-533400" y="1524000"/>
            <a:ext cx="10058400" cy="3581400"/>
          </a:xfrm>
          <a:prstGeom prst="rect">
            <a:avLst/>
          </a:prstGeom>
          <a:noFill/>
          <a:ln>
            <a:noFill/>
          </a:ln>
        </p:spPr>
      </p:pic>
    </p:spTree>
    <p:extLst>
      <p:ext uri="{BB962C8B-B14F-4D97-AF65-F5344CB8AC3E}">
        <p14:creationId xmlns:p14="http://schemas.microsoft.com/office/powerpoint/2010/main" val="40272729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số</a:t>
            </a:r>
            <a:r>
              <a:rPr lang="en-US" dirty="0">
                <a:latin typeface="Arial" pitchFamily="34" charset="0"/>
                <a:cs typeface="Arial" pitchFamily="34" charset="0"/>
              </a:rPr>
              <a:t> </a:t>
            </a:r>
            <a:r>
              <a:rPr lang="en-US" dirty="0" err="1">
                <a:latin typeface="Arial" pitchFamily="34" charset="0"/>
                <a:cs typeface="Arial" pitchFamily="34" charset="0"/>
              </a:rPr>
              <a:t>phương</a:t>
            </a:r>
            <a:r>
              <a:rPr lang="en-US" dirty="0">
                <a:latin typeface="Arial" pitchFamily="34" charset="0"/>
                <a:cs typeface="Arial" pitchFamily="34" charset="0"/>
              </a:rPr>
              <a:t> </a:t>
            </a:r>
            <a:r>
              <a:rPr lang="en-US" dirty="0" err="1">
                <a:latin typeface="Arial" pitchFamily="34" charset="0"/>
                <a:cs typeface="Arial" pitchFamily="34" charset="0"/>
              </a:rPr>
              <a:t>thức</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hoá</a:t>
            </a:r>
            <a:r>
              <a:rPr lang="en-US" dirty="0">
                <a:latin typeface="Arial" pitchFamily="34" charset="0"/>
                <a:cs typeface="Arial" pitchFamily="34" charset="0"/>
              </a:rPr>
              <a:t> </a:t>
            </a:r>
            <a:r>
              <a:rPr lang="en-US" dirty="0" err="1">
                <a:latin typeface="Arial" pitchFamily="34" charset="0"/>
                <a:cs typeface="Arial" pitchFamily="34" charset="0"/>
              </a:rPr>
              <a:t>trong</a:t>
            </a:r>
            <a:r>
              <a:rPr lang="en-US" dirty="0">
                <a:latin typeface="Arial" pitchFamily="34" charset="0"/>
                <a:cs typeface="Arial" pitchFamily="34" charset="0"/>
              </a:rPr>
              <a:t> </a:t>
            </a:r>
            <a:r>
              <a:rPr lang="en-US" dirty="0" err="1">
                <a:latin typeface="Arial" pitchFamily="34" charset="0"/>
                <a:cs typeface="Arial" pitchFamily="34" charset="0"/>
              </a:rPr>
              <a:t>WLAN</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dùng</a:t>
            </a:r>
            <a:r>
              <a:rPr lang="en-US" dirty="0">
                <a:latin typeface="Arial" pitchFamily="34" charset="0"/>
                <a:cs typeface="Arial" pitchFamily="34" charset="0"/>
              </a:rPr>
              <a:t> </a:t>
            </a:r>
            <a:r>
              <a:rPr lang="en-US" dirty="0" err="1">
                <a:latin typeface="Arial" pitchFamily="34" charset="0"/>
                <a:cs typeface="Arial" pitchFamily="34" charset="0"/>
              </a:rPr>
              <a:t>trong</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giao</a:t>
            </a:r>
            <a:r>
              <a:rPr lang="en-US" dirty="0">
                <a:latin typeface="Arial" pitchFamily="34" charset="0"/>
                <a:cs typeface="Arial" pitchFamily="34" charset="0"/>
              </a:rPr>
              <a:t> </a:t>
            </a:r>
            <a:r>
              <a:rPr lang="en-US" dirty="0" err="1">
                <a:latin typeface="Arial" pitchFamily="34" charset="0"/>
                <a:cs typeface="Arial" pitchFamily="34" charset="0"/>
              </a:rPr>
              <a:t>thức</a:t>
            </a:r>
            <a:r>
              <a:rPr lang="en-US" dirty="0">
                <a:latin typeface="Arial" pitchFamily="34" charset="0"/>
                <a:cs typeface="Arial" pitchFamily="34" charset="0"/>
              </a:rPr>
              <a:t>: </a:t>
            </a:r>
            <a:r>
              <a:rPr lang="en-US" dirty="0" err="1">
                <a:latin typeface="Arial" pitchFamily="34" charset="0"/>
                <a:cs typeface="Arial" pitchFamily="34" charset="0"/>
              </a:rPr>
              <a:t>WEP</a:t>
            </a:r>
            <a:r>
              <a:rPr lang="en-US" dirty="0">
                <a:latin typeface="Arial" pitchFamily="34" charset="0"/>
                <a:cs typeface="Arial" pitchFamily="34" charset="0"/>
              </a:rPr>
              <a:t>, </a:t>
            </a:r>
            <a:r>
              <a:rPr lang="en-US" dirty="0" err="1">
                <a:latin typeface="Arial" pitchFamily="34" charset="0"/>
                <a:cs typeface="Arial" pitchFamily="34" charset="0"/>
              </a:rPr>
              <a:t>WPA</a:t>
            </a:r>
            <a:r>
              <a:rPr lang="en-US" dirty="0">
                <a:latin typeface="Arial" pitchFamily="34" charset="0"/>
                <a:cs typeface="Arial" pitchFamily="34" charset="0"/>
              </a:rPr>
              <a:t>, </a:t>
            </a:r>
            <a:r>
              <a:rPr lang="en-US" dirty="0" err="1">
                <a:latin typeface="Arial" pitchFamily="34" charset="0"/>
                <a:cs typeface="Arial" pitchFamily="34" charset="0"/>
              </a:rPr>
              <a:t>WPA2</a:t>
            </a:r>
            <a:r>
              <a:rPr lang="en-US" dirty="0">
                <a:latin typeface="Arial" pitchFamily="34" charset="0"/>
                <a:cs typeface="Arial" pitchFamily="34" charset="0"/>
              </a:rPr>
              <a:t>.</a:t>
            </a:r>
          </a:p>
          <a:p>
            <a:pPr algn="just"/>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cap="small" dirty="0" err="1">
                <a:latin typeface="Arial" pitchFamily="34" charset="0"/>
                <a:cs typeface="Arial" pitchFamily="34" charset="0"/>
              </a:rPr>
              <a:t>PHƯƠNG</a:t>
            </a:r>
            <a:r>
              <a:rPr lang="en-US" b="0" cap="small" dirty="0">
                <a:latin typeface="Arial" pitchFamily="34" charset="0"/>
                <a:cs typeface="Arial" pitchFamily="34" charset="0"/>
              </a:rPr>
              <a:t> </a:t>
            </a:r>
            <a:r>
              <a:rPr lang="en-US" b="0" cap="small" dirty="0" err="1">
                <a:latin typeface="Arial" pitchFamily="34" charset="0"/>
                <a:cs typeface="Arial" pitchFamily="34" charset="0"/>
              </a:rPr>
              <a:t>THỨC</a:t>
            </a:r>
            <a:r>
              <a:rPr lang="en-US" b="0" cap="small" dirty="0">
                <a:latin typeface="Arial" pitchFamily="34" charset="0"/>
                <a:cs typeface="Arial" pitchFamily="34" charset="0"/>
              </a:rPr>
              <a:t> </a:t>
            </a:r>
            <a:r>
              <a:rPr lang="en-US" b="0" cap="small" dirty="0" err="1">
                <a:latin typeface="Arial" pitchFamily="34" charset="0"/>
                <a:cs typeface="Arial" pitchFamily="34" charset="0"/>
              </a:rPr>
              <a:t>MÃ</a:t>
            </a:r>
            <a:r>
              <a:rPr lang="en-US" b="0" cap="small" dirty="0">
                <a:latin typeface="Arial" pitchFamily="34" charset="0"/>
                <a:cs typeface="Arial" pitchFamily="34" charset="0"/>
              </a:rPr>
              <a:t> </a:t>
            </a:r>
            <a:r>
              <a:rPr lang="en-US" b="0" cap="small" dirty="0" err="1">
                <a:latin typeface="Arial" pitchFamily="34" charset="0"/>
                <a:cs typeface="Arial" pitchFamily="34" charset="0"/>
              </a:rPr>
              <a:t>HOÁ</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42</a:t>
            </a:fld>
            <a:endParaRPr lang="ru-RU" dirty="0"/>
          </a:p>
        </p:txBody>
      </p:sp>
    </p:spTree>
    <p:extLst>
      <p:ext uri="{BB962C8B-B14F-4D97-AF65-F5344CB8AC3E}">
        <p14:creationId xmlns:p14="http://schemas.microsoft.com/office/powerpoint/2010/main" val="37839654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cap="small" dirty="0" err="1">
                <a:latin typeface="Arial" pitchFamily="34" charset="0"/>
                <a:cs typeface="Arial" pitchFamily="34" charset="0"/>
              </a:rPr>
              <a:t>PHƯƠNG</a:t>
            </a:r>
            <a:r>
              <a:rPr lang="en-US" b="0" cap="small" dirty="0">
                <a:latin typeface="Arial" pitchFamily="34" charset="0"/>
                <a:cs typeface="Arial" pitchFamily="34" charset="0"/>
              </a:rPr>
              <a:t> </a:t>
            </a:r>
            <a:r>
              <a:rPr lang="en-US" b="0" cap="small" dirty="0" err="1">
                <a:latin typeface="Arial" pitchFamily="34" charset="0"/>
                <a:cs typeface="Arial" pitchFamily="34" charset="0"/>
              </a:rPr>
              <a:t>THỨC</a:t>
            </a:r>
            <a:r>
              <a:rPr lang="en-US" b="0" cap="small" dirty="0">
                <a:latin typeface="Arial" pitchFamily="34" charset="0"/>
                <a:cs typeface="Arial" pitchFamily="34" charset="0"/>
              </a:rPr>
              <a:t> </a:t>
            </a:r>
            <a:r>
              <a:rPr lang="en-US" b="0" cap="small" dirty="0" err="1">
                <a:latin typeface="Arial" pitchFamily="34" charset="0"/>
                <a:cs typeface="Arial" pitchFamily="34" charset="0"/>
              </a:rPr>
              <a:t>MÃ</a:t>
            </a:r>
            <a:r>
              <a:rPr lang="en-US" b="0" cap="small" dirty="0">
                <a:latin typeface="Arial" pitchFamily="34" charset="0"/>
                <a:cs typeface="Arial" pitchFamily="34" charset="0"/>
              </a:rPr>
              <a:t> </a:t>
            </a:r>
            <a:r>
              <a:rPr lang="en-US" b="0" cap="small" dirty="0" err="1">
                <a:latin typeface="Arial" pitchFamily="34" charset="0"/>
                <a:cs typeface="Arial" pitchFamily="34" charset="0"/>
              </a:rPr>
              <a:t>HOÁ</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43</a:t>
            </a:fld>
            <a:endParaRPr lang="ru-RU" dirty="0"/>
          </a:p>
        </p:txBody>
      </p:sp>
      <p:pic>
        <p:nvPicPr>
          <p:cNvPr id="5" name="Picture 4"/>
          <p:cNvPicPr/>
          <p:nvPr/>
        </p:nvPicPr>
        <p:blipFill rotWithShape="1">
          <a:blip r:embed="rId2"/>
          <a:srcRect l="36700" t="31357" r="16986" b="39851"/>
          <a:stretch/>
        </p:blipFill>
        <p:spPr bwMode="auto">
          <a:xfrm>
            <a:off x="-76200" y="1447800"/>
            <a:ext cx="9296400" cy="3733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108119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sz="2400" cap="small" dirty="0" err="1">
                <a:solidFill>
                  <a:srgbClr val="0000FF"/>
                </a:solidFill>
                <a:latin typeface="Arial" pitchFamily="34" charset="0"/>
                <a:cs typeface="Arial" pitchFamily="34" charset="0"/>
              </a:rPr>
              <a:t>PHƯƠNG</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THỨC</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XÁC</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THỰC</a:t>
            </a:r>
            <a:r>
              <a:rPr lang="en-US" sz="2400" cap="small" dirty="0">
                <a:latin typeface="Arial" pitchFamily="34" charset="0"/>
                <a:cs typeface="Arial" pitchFamily="34" charset="0"/>
              </a:rPr>
              <a:t>	</a:t>
            </a:r>
          </a:p>
          <a:p>
            <a:pPr lvl="1"/>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hệ</a:t>
            </a:r>
            <a:r>
              <a:rPr lang="en-US" sz="2400" dirty="0">
                <a:latin typeface="Arial" pitchFamily="34" charset="0"/>
                <a:cs typeface="Arial" pitchFamily="34" charset="0"/>
              </a:rPr>
              <a:t> </a:t>
            </a:r>
            <a:r>
              <a:rPr lang="en-US" sz="2400" dirty="0" err="1">
                <a:latin typeface="Arial" pitchFamily="34" charset="0"/>
                <a:cs typeface="Arial" pitchFamily="34" charset="0"/>
              </a:rPr>
              <a:t>thống</a:t>
            </a:r>
            <a:r>
              <a:rPr lang="en-US" sz="2400" dirty="0">
                <a:latin typeface="Arial" pitchFamily="34" charset="0"/>
                <a:cs typeface="Arial" pitchFamily="34" charset="0"/>
              </a:rPr>
              <a:t> </a:t>
            </a:r>
            <a:r>
              <a:rPr lang="en-US" sz="2400" dirty="0" err="1">
                <a:latin typeface="Arial" pitchFamily="34" charset="0"/>
                <a:cs typeface="Arial" pitchFamily="34" charset="0"/>
              </a:rPr>
              <a:t>mở</a:t>
            </a:r>
            <a:r>
              <a:rPr lang="en-US" sz="2400" dirty="0">
                <a:latin typeface="Arial" pitchFamily="34" charset="0"/>
                <a:cs typeface="Arial" pitchFamily="34" charset="0"/>
              </a:rPr>
              <a:t>	</a:t>
            </a:r>
          </a:p>
          <a:p>
            <a:pPr lvl="1"/>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khóa</a:t>
            </a:r>
            <a:r>
              <a:rPr lang="en-US" sz="2400" dirty="0">
                <a:latin typeface="Arial" pitchFamily="34" charset="0"/>
                <a:cs typeface="Arial" pitchFamily="34" charset="0"/>
              </a:rPr>
              <a:t> </a:t>
            </a:r>
            <a:r>
              <a:rPr lang="en-US" sz="2400" dirty="0" err="1">
                <a:latin typeface="Arial" pitchFamily="34" charset="0"/>
                <a:cs typeface="Arial" pitchFamily="34" charset="0"/>
              </a:rPr>
              <a:t>chung</a:t>
            </a:r>
            <a:r>
              <a:rPr lang="en-US" sz="2400" dirty="0">
                <a:latin typeface="Arial" pitchFamily="34" charset="0"/>
                <a:cs typeface="Arial" pitchFamily="34" charset="0"/>
              </a:rPr>
              <a:t> (Shared-key)	</a:t>
            </a:r>
          </a:p>
          <a:p>
            <a:pPr lvl="1"/>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địa</a:t>
            </a:r>
            <a:r>
              <a:rPr lang="en-US" sz="2400" dirty="0">
                <a:latin typeface="Arial" pitchFamily="34" charset="0"/>
                <a:cs typeface="Arial" pitchFamily="34" charset="0"/>
              </a:rPr>
              <a:t> </a:t>
            </a:r>
            <a:r>
              <a:rPr lang="en-US" sz="2400" dirty="0" err="1">
                <a:latin typeface="Arial" pitchFamily="34" charset="0"/>
                <a:cs typeface="Arial" pitchFamily="34" charset="0"/>
              </a:rPr>
              <a:t>chỉ</a:t>
            </a:r>
            <a:r>
              <a:rPr lang="en-US" sz="2400" dirty="0">
                <a:latin typeface="Arial" pitchFamily="34" charset="0"/>
                <a:cs typeface="Arial" pitchFamily="34" charset="0"/>
              </a:rPr>
              <a:t> MAC	</a:t>
            </a:r>
          </a:p>
          <a:p>
            <a:pPr lvl="1"/>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mở</a:t>
            </a:r>
            <a:r>
              <a:rPr lang="en-US" sz="2400" dirty="0">
                <a:latin typeface="Arial" pitchFamily="34" charset="0"/>
                <a:cs typeface="Arial" pitchFamily="34" charset="0"/>
              </a:rPr>
              <a:t> </a:t>
            </a:r>
            <a:r>
              <a:rPr lang="en-US" sz="2400" dirty="0" err="1">
                <a:latin typeface="Arial" pitchFamily="34" charset="0"/>
                <a:cs typeface="Arial" pitchFamily="34" charset="0"/>
              </a:rPr>
              <a:t>rộng</a:t>
            </a:r>
            <a:r>
              <a:rPr lang="en-US" sz="2400" dirty="0">
                <a:latin typeface="Arial" pitchFamily="34" charset="0"/>
                <a:cs typeface="Arial" pitchFamily="34" charset="0"/>
              </a:rPr>
              <a:t> </a:t>
            </a:r>
            <a:r>
              <a:rPr lang="en-US" sz="2400" dirty="0" err="1">
                <a:latin typeface="Arial" pitchFamily="34" charset="0"/>
                <a:cs typeface="Arial" pitchFamily="34" charset="0"/>
              </a:rPr>
              <a:t>EAP</a:t>
            </a:r>
            <a:r>
              <a:rPr lang="en-US" sz="2400" i="1" dirty="0">
                <a:latin typeface="Arial" pitchFamily="34" charset="0"/>
                <a:cs typeface="Arial" pitchFamily="34" charset="0"/>
              </a:rPr>
              <a:t>	</a:t>
            </a:r>
          </a:p>
          <a:p>
            <a:r>
              <a:rPr lang="en-US" sz="2400" cap="small" dirty="0" err="1">
                <a:solidFill>
                  <a:srgbClr val="0000FF"/>
                </a:solidFill>
                <a:latin typeface="Arial" pitchFamily="34" charset="0"/>
                <a:cs typeface="Arial" pitchFamily="34" charset="0"/>
              </a:rPr>
              <a:t>PHƯƠNG</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THỨC</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MÃ</a:t>
            </a:r>
            <a:r>
              <a:rPr lang="en-US" sz="2400" cap="small" dirty="0">
                <a:solidFill>
                  <a:srgbClr val="0000FF"/>
                </a:solidFill>
                <a:latin typeface="Arial" pitchFamily="34" charset="0"/>
                <a:cs typeface="Arial" pitchFamily="34" charset="0"/>
              </a:rPr>
              <a:t> </a:t>
            </a:r>
            <a:r>
              <a:rPr lang="en-US" sz="2400" cap="small" dirty="0" err="1">
                <a:solidFill>
                  <a:srgbClr val="0000FF"/>
                </a:solidFill>
                <a:latin typeface="Arial" pitchFamily="34" charset="0"/>
                <a:cs typeface="Arial" pitchFamily="34" charset="0"/>
              </a:rPr>
              <a:t>HOÁ</a:t>
            </a:r>
            <a:r>
              <a:rPr lang="en-US" sz="2400" cap="small" dirty="0">
                <a:solidFill>
                  <a:srgbClr val="0000FF"/>
                </a:solidFill>
                <a:latin typeface="Arial" pitchFamily="34" charset="0"/>
                <a:cs typeface="Arial" pitchFamily="34" charset="0"/>
              </a:rPr>
              <a:t>	</a:t>
            </a:r>
          </a:p>
          <a:p>
            <a:pPr lvl="1"/>
            <a:r>
              <a:rPr lang="en-US" sz="2400" dirty="0" err="1">
                <a:latin typeface="Arial" pitchFamily="34" charset="0"/>
                <a:cs typeface="Arial" pitchFamily="34" charset="0"/>
              </a:rPr>
              <a:t>Mã</a:t>
            </a:r>
            <a:r>
              <a:rPr lang="en-US" sz="2400" dirty="0">
                <a:latin typeface="Arial" pitchFamily="34" charset="0"/>
                <a:cs typeface="Arial" pitchFamily="34" charset="0"/>
              </a:rPr>
              <a:t> </a:t>
            </a:r>
            <a:r>
              <a:rPr lang="en-US" sz="2400" dirty="0" err="1">
                <a:latin typeface="Arial" pitchFamily="34" charset="0"/>
                <a:cs typeface="Arial" pitchFamily="34" charset="0"/>
              </a:rPr>
              <a:t>hoá</a:t>
            </a:r>
            <a:r>
              <a:rPr lang="en-US" sz="2400" dirty="0">
                <a:latin typeface="Arial" pitchFamily="34" charset="0"/>
                <a:cs typeface="Arial" pitchFamily="34" charset="0"/>
              </a:rPr>
              <a:t> </a:t>
            </a:r>
            <a:r>
              <a:rPr lang="en-US" sz="2400" dirty="0" err="1">
                <a:latin typeface="Arial" pitchFamily="34" charset="0"/>
                <a:cs typeface="Arial" pitchFamily="34" charset="0"/>
              </a:rPr>
              <a:t>trong</a:t>
            </a:r>
            <a:r>
              <a:rPr lang="en-US" sz="2400" dirty="0">
                <a:latin typeface="Arial" pitchFamily="34" charset="0"/>
                <a:cs typeface="Arial" pitchFamily="34" charset="0"/>
              </a:rPr>
              <a:t> </a:t>
            </a:r>
            <a:r>
              <a:rPr lang="en-US" sz="2400" dirty="0" err="1">
                <a:latin typeface="Arial" pitchFamily="34" charset="0"/>
                <a:cs typeface="Arial" pitchFamily="34" charset="0"/>
              </a:rPr>
              <a:t>WEP</a:t>
            </a:r>
            <a:r>
              <a:rPr lang="en-US" sz="2400" dirty="0">
                <a:latin typeface="Arial" pitchFamily="34" charset="0"/>
                <a:cs typeface="Arial" pitchFamily="34" charset="0"/>
              </a:rPr>
              <a:t>	</a:t>
            </a:r>
          </a:p>
          <a:p>
            <a:pPr lvl="1"/>
            <a:r>
              <a:rPr lang="en-US" sz="2400" dirty="0" err="1">
                <a:latin typeface="Arial" pitchFamily="34" charset="0"/>
                <a:cs typeface="Arial" pitchFamily="34" charset="0"/>
              </a:rPr>
              <a:t>Mã</a:t>
            </a:r>
            <a:r>
              <a:rPr lang="en-US" sz="2400" dirty="0">
                <a:latin typeface="Arial" pitchFamily="34" charset="0"/>
                <a:cs typeface="Arial" pitchFamily="34" charset="0"/>
              </a:rPr>
              <a:t> </a:t>
            </a:r>
            <a:r>
              <a:rPr lang="en-US" sz="2400" dirty="0" err="1">
                <a:latin typeface="Arial" pitchFamily="34" charset="0"/>
                <a:cs typeface="Arial" pitchFamily="34" charset="0"/>
              </a:rPr>
              <a:t>hoá</a:t>
            </a:r>
            <a:r>
              <a:rPr lang="en-US" sz="2400" dirty="0">
                <a:latin typeface="Arial" pitchFamily="34" charset="0"/>
                <a:cs typeface="Arial" pitchFamily="34" charset="0"/>
              </a:rPr>
              <a:t> </a:t>
            </a:r>
            <a:r>
              <a:rPr lang="en-US" sz="2400" dirty="0" err="1">
                <a:latin typeface="Arial" pitchFamily="34" charset="0"/>
                <a:cs typeface="Arial" pitchFamily="34" charset="0"/>
              </a:rPr>
              <a:t>trong</a:t>
            </a:r>
            <a:r>
              <a:rPr lang="en-US" sz="2400" dirty="0">
                <a:latin typeface="Arial" pitchFamily="34" charset="0"/>
                <a:cs typeface="Arial" pitchFamily="34" charset="0"/>
              </a:rPr>
              <a:t> </a:t>
            </a:r>
            <a:r>
              <a:rPr lang="en-US" sz="2400" dirty="0" err="1">
                <a:latin typeface="Arial" pitchFamily="34" charset="0"/>
                <a:cs typeface="Arial" pitchFamily="34" charset="0"/>
              </a:rPr>
              <a:t>WPA</a:t>
            </a:r>
            <a:r>
              <a:rPr lang="en-US" sz="2400" dirty="0">
                <a:latin typeface="Arial" pitchFamily="34" charset="0"/>
                <a:cs typeface="Arial" pitchFamily="34" charset="0"/>
              </a:rPr>
              <a:t>/</a:t>
            </a:r>
            <a:r>
              <a:rPr lang="en-US" sz="2400" dirty="0" err="1">
                <a:latin typeface="Arial" pitchFamily="34" charset="0"/>
                <a:cs typeface="Arial" pitchFamily="34" charset="0"/>
              </a:rPr>
              <a:t>WPA2</a:t>
            </a:r>
            <a:r>
              <a:rPr lang="en-US" sz="2400" dirty="0">
                <a:latin typeface="Arial" pitchFamily="34" charset="0"/>
                <a:cs typeface="Arial" pitchFamily="34" charset="0"/>
              </a:rPr>
              <a:t>	</a:t>
            </a:r>
          </a:p>
          <a:p>
            <a:r>
              <a:rPr lang="en-US" sz="2400" cap="small" dirty="0" err="1">
                <a:solidFill>
                  <a:srgbClr val="FF0000"/>
                </a:solidFill>
                <a:latin typeface="Arial" pitchFamily="34" charset="0"/>
                <a:cs typeface="Arial" pitchFamily="34" charset="0"/>
              </a:rPr>
              <a:t>PHƯƠNG</a:t>
            </a:r>
            <a:r>
              <a:rPr lang="en-US" sz="2400" cap="small" dirty="0">
                <a:solidFill>
                  <a:srgbClr val="FF0000"/>
                </a:solidFill>
                <a:latin typeface="Arial" pitchFamily="34" charset="0"/>
                <a:cs typeface="Arial" pitchFamily="34" charset="0"/>
              </a:rPr>
              <a:t> </a:t>
            </a:r>
            <a:r>
              <a:rPr lang="en-US" sz="2400" cap="small" dirty="0" err="1">
                <a:solidFill>
                  <a:srgbClr val="FF0000"/>
                </a:solidFill>
                <a:latin typeface="Arial" pitchFamily="34" charset="0"/>
                <a:cs typeface="Arial" pitchFamily="34" charset="0"/>
              </a:rPr>
              <a:t>THỨC</a:t>
            </a:r>
            <a:r>
              <a:rPr lang="en-US" sz="2400" cap="small" dirty="0">
                <a:solidFill>
                  <a:srgbClr val="FF0000"/>
                </a:solidFill>
                <a:latin typeface="Arial" pitchFamily="34" charset="0"/>
                <a:cs typeface="Arial" pitchFamily="34" charset="0"/>
              </a:rPr>
              <a:t> </a:t>
            </a:r>
            <a:r>
              <a:rPr lang="en-US" sz="2400" cap="small" dirty="0" err="1">
                <a:solidFill>
                  <a:srgbClr val="FF0000"/>
                </a:solidFill>
                <a:latin typeface="Arial" pitchFamily="34" charset="0"/>
                <a:cs typeface="Arial" pitchFamily="34" charset="0"/>
              </a:rPr>
              <a:t>KIỂM</a:t>
            </a:r>
            <a:r>
              <a:rPr lang="en-US" sz="2400" cap="small" dirty="0">
                <a:solidFill>
                  <a:srgbClr val="FF0000"/>
                </a:solidFill>
                <a:latin typeface="Arial" pitchFamily="34" charset="0"/>
                <a:cs typeface="Arial" pitchFamily="34" charset="0"/>
              </a:rPr>
              <a:t> </a:t>
            </a:r>
            <a:r>
              <a:rPr lang="en-US" sz="2400" cap="small" dirty="0" err="1">
                <a:solidFill>
                  <a:srgbClr val="FF0000"/>
                </a:solidFill>
                <a:latin typeface="Arial" pitchFamily="34" charset="0"/>
                <a:cs typeface="Arial" pitchFamily="34" charset="0"/>
              </a:rPr>
              <a:t>SOÁT</a:t>
            </a:r>
            <a:r>
              <a:rPr lang="en-US" sz="2400" cap="small" dirty="0">
                <a:solidFill>
                  <a:srgbClr val="FF0000"/>
                </a:solidFill>
                <a:latin typeface="Arial" pitchFamily="34" charset="0"/>
                <a:cs typeface="Arial" pitchFamily="34" charset="0"/>
              </a:rPr>
              <a:t> </a:t>
            </a:r>
            <a:r>
              <a:rPr lang="en-US" sz="2400" cap="small" dirty="0" err="1">
                <a:solidFill>
                  <a:srgbClr val="FF0000"/>
                </a:solidFill>
                <a:latin typeface="Arial" pitchFamily="34" charset="0"/>
                <a:cs typeface="Arial" pitchFamily="34" charset="0"/>
              </a:rPr>
              <a:t>TRUY</a:t>
            </a:r>
            <a:r>
              <a:rPr lang="en-US" sz="2400" cap="small" dirty="0">
                <a:solidFill>
                  <a:srgbClr val="FF0000"/>
                </a:solidFill>
                <a:latin typeface="Arial" pitchFamily="34" charset="0"/>
                <a:cs typeface="Arial" pitchFamily="34" charset="0"/>
              </a:rPr>
              <a:t> </a:t>
            </a:r>
            <a:r>
              <a:rPr lang="en-US" sz="2400" cap="small" dirty="0" err="1">
                <a:solidFill>
                  <a:srgbClr val="FF0000"/>
                </a:solidFill>
                <a:latin typeface="Arial" pitchFamily="34" charset="0"/>
                <a:cs typeface="Arial" pitchFamily="34" charset="0"/>
              </a:rPr>
              <a:t>CẬP</a:t>
            </a:r>
            <a:r>
              <a:rPr lang="en-US" sz="2400" cap="small" dirty="0">
                <a:solidFill>
                  <a:srgbClr val="FF0000"/>
                </a:solidFill>
                <a:latin typeface="Arial" pitchFamily="34" charset="0"/>
                <a:cs typeface="Arial" pitchFamily="34" charset="0"/>
              </a:rPr>
              <a:t>	</a:t>
            </a:r>
          </a:p>
          <a:p>
            <a:pPr lvl="1"/>
            <a:r>
              <a:rPr lang="en-US" sz="2400" dirty="0" err="1">
                <a:solidFill>
                  <a:srgbClr val="FF0000"/>
                </a:solidFill>
                <a:latin typeface="Arial" pitchFamily="34" charset="0"/>
                <a:cs typeface="Arial" pitchFamily="34" charset="0"/>
              </a:rPr>
              <a:t>Kiểm</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soát</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dựa</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vào</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SSID</a:t>
            </a:r>
            <a:endParaRPr lang="en-US" sz="2400" dirty="0">
              <a:solidFill>
                <a:srgbClr val="FF0000"/>
              </a:solidFill>
              <a:latin typeface="Arial" pitchFamily="34" charset="0"/>
              <a:cs typeface="Arial" pitchFamily="34" charset="0"/>
            </a:endParaRPr>
          </a:p>
          <a:p>
            <a:pPr lvl="1"/>
            <a:r>
              <a:rPr lang="en-US" sz="2400" dirty="0" err="1">
                <a:solidFill>
                  <a:srgbClr val="FF0000"/>
                </a:solidFill>
                <a:latin typeface="Arial" pitchFamily="34" charset="0"/>
                <a:cs typeface="Arial" pitchFamily="34" charset="0"/>
              </a:rPr>
              <a:t>Kiểm</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soát</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dựa</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vào</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địa</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chỉ</a:t>
            </a:r>
            <a:r>
              <a:rPr lang="en-US" sz="2400" dirty="0">
                <a:solidFill>
                  <a:srgbClr val="FF0000"/>
                </a:solidFill>
                <a:latin typeface="Arial" pitchFamily="34" charset="0"/>
                <a:cs typeface="Arial" pitchFamily="34" charset="0"/>
              </a:rPr>
              <a:t> MAC	</a:t>
            </a:r>
          </a:p>
          <a:p>
            <a:pPr lvl="1"/>
            <a:r>
              <a:rPr lang="en-US" sz="2400" dirty="0" err="1">
                <a:solidFill>
                  <a:srgbClr val="FF0000"/>
                </a:solidFill>
                <a:latin typeface="Arial" pitchFamily="34" charset="0"/>
                <a:cs typeface="Arial" pitchFamily="34" charset="0"/>
              </a:rPr>
              <a:t>Kiểm</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soát</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dựa</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vào</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giao</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thức</a:t>
            </a:r>
            <a:r>
              <a:rPr lang="en-US" sz="2400" dirty="0">
                <a:latin typeface="Arial" pitchFamily="34" charset="0"/>
                <a:cs typeface="Arial" pitchFamily="34" charset="0"/>
              </a:rPr>
              <a:t>	</a:t>
            </a:r>
          </a:p>
          <a:p>
            <a:endParaRPr lang="en-US" sz="4000"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dirty="0" err="1">
                <a:latin typeface="Arial" pitchFamily="34" charset="0"/>
                <a:cs typeface="Arial" pitchFamily="34" charset="0"/>
              </a:rPr>
              <a:t>Các</a:t>
            </a:r>
            <a:r>
              <a:rPr lang="en-US" b="0" dirty="0">
                <a:latin typeface="Arial" pitchFamily="34" charset="0"/>
                <a:cs typeface="Arial" pitchFamily="34" charset="0"/>
              </a:rPr>
              <a:t> </a:t>
            </a:r>
            <a:r>
              <a:rPr lang="en-US" b="0" dirty="0" err="1">
                <a:latin typeface="Arial" pitchFamily="34" charset="0"/>
                <a:cs typeface="Arial" pitchFamily="34" charset="0"/>
              </a:rPr>
              <a:t>cơ</a:t>
            </a:r>
            <a:r>
              <a:rPr lang="en-US" b="0" dirty="0">
                <a:latin typeface="Arial" pitchFamily="34" charset="0"/>
                <a:cs typeface="Arial" pitchFamily="34" charset="0"/>
              </a:rPr>
              <a:t> </a:t>
            </a:r>
            <a:r>
              <a:rPr lang="en-US" b="0" dirty="0" err="1">
                <a:latin typeface="Arial" pitchFamily="34" charset="0"/>
                <a:cs typeface="Arial" pitchFamily="34" charset="0"/>
              </a:rPr>
              <a:t>chế</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trong</a:t>
            </a:r>
            <a:r>
              <a:rPr lang="en-US" b="0" dirty="0">
                <a:latin typeface="Arial" pitchFamily="34" charset="0"/>
                <a:cs typeface="Arial" pitchFamily="34" charset="0"/>
              </a:rPr>
              <a:t> </a:t>
            </a:r>
            <a:r>
              <a:rPr lang="en-US" b="0" dirty="0" err="1" smtClean="0">
                <a:latin typeface="Arial" pitchFamily="34" charset="0"/>
                <a:cs typeface="Arial" pitchFamily="34" charset="0"/>
              </a:rPr>
              <a:t>WLAN</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44</a:t>
            </a:fld>
            <a:endParaRPr lang="ru-RU" dirty="0"/>
          </a:p>
        </p:txBody>
      </p:sp>
    </p:spTree>
    <p:extLst>
      <p:ext uri="{BB962C8B-B14F-4D97-AF65-F5344CB8AC3E}">
        <p14:creationId xmlns:p14="http://schemas.microsoft.com/office/powerpoint/2010/main" val="3165744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smtClean="0">
                <a:latin typeface="Arial" pitchFamily="34" charset="0"/>
                <a:cs typeface="Arial" pitchFamily="34" charset="0"/>
              </a:rPr>
              <a:t>Kiểm</a:t>
            </a:r>
            <a:r>
              <a:rPr lang="en-US" dirty="0" smtClean="0">
                <a:latin typeface="Arial" pitchFamily="34" charset="0"/>
                <a:cs typeface="Arial" pitchFamily="34" charset="0"/>
              </a:rPr>
              <a:t> </a:t>
            </a:r>
            <a:r>
              <a:rPr lang="en-US" dirty="0" err="1">
                <a:latin typeface="Arial" pitchFamily="34" charset="0"/>
                <a:cs typeface="Arial" pitchFamily="34" charset="0"/>
              </a:rPr>
              <a:t>soát</a:t>
            </a:r>
            <a:r>
              <a:rPr lang="en-US" dirty="0">
                <a:latin typeface="Arial" pitchFamily="34" charset="0"/>
                <a:cs typeface="Arial" pitchFamily="34" charset="0"/>
              </a:rPr>
              <a:t> </a:t>
            </a:r>
            <a:r>
              <a:rPr lang="en-US" dirty="0" err="1">
                <a:latin typeface="Arial" pitchFamily="34" charset="0"/>
                <a:cs typeface="Arial" pitchFamily="34" charset="0"/>
              </a:rPr>
              <a:t>dựa</a:t>
            </a:r>
            <a:r>
              <a:rPr lang="en-US" dirty="0">
                <a:latin typeface="Arial" pitchFamily="34" charset="0"/>
                <a:cs typeface="Arial" pitchFamily="34" charset="0"/>
              </a:rPr>
              <a:t> </a:t>
            </a:r>
            <a:r>
              <a:rPr lang="en-US" dirty="0" err="1">
                <a:latin typeface="Arial" pitchFamily="34" charset="0"/>
                <a:cs typeface="Arial" pitchFamily="34" charset="0"/>
              </a:rPr>
              <a:t>vào</a:t>
            </a:r>
            <a:r>
              <a:rPr lang="en-US" dirty="0">
                <a:latin typeface="Arial" pitchFamily="34" charset="0"/>
                <a:cs typeface="Arial" pitchFamily="34" charset="0"/>
              </a:rPr>
              <a:t> </a:t>
            </a:r>
            <a:r>
              <a:rPr lang="en-US" dirty="0" err="1" smtClean="0">
                <a:latin typeface="Arial" pitchFamily="34" charset="0"/>
                <a:cs typeface="Arial" pitchFamily="34" charset="0"/>
              </a:rPr>
              <a:t>SSID</a:t>
            </a:r>
            <a:endParaRPr lang="en-US" dirty="0" smtClean="0">
              <a:latin typeface="Arial" pitchFamily="34" charset="0"/>
              <a:cs typeface="Arial" pitchFamily="34" charset="0"/>
            </a:endParaRPr>
          </a:p>
          <a:p>
            <a:r>
              <a:rPr lang="en-US" dirty="0" err="1" smtClean="0">
                <a:latin typeface="Arial" pitchFamily="34" charset="0"/>
                <a:cs typeface="Arial" pitchFamily="34" charset="0"/>
              </a:rPr>
              <a:t>Kiểm</a:t>
            </a:r>
            <a:r>
              <a:rPr lang="en-US" dirty="0" smtClean="0">
                <a:latin typeface="Arial" pitchFamily="34" charset="0"/>
                <a:cs typeface="Arial" pitchFamily="34" charset="0"/>
              </a:rPr>
              <a:t> </a:t>
            </a:r>
            <a:r>
              <a:rPr lang="en-US" dirty="0" err="1">
                <a:latin typeface="Arial" pitchFamily="34" charset="0"/>
                <a:cs typeface="Arial" pitchFamily="34" charset="0"/>
              </a:rPr>
              <a:t>soát</a:t>
            </a:r>
            <a:r>
              <a:rPr lang="en-US" dirty="0">
                <a:latin typeface="Arial" pitchFamily="34" charset="0"/>
                <a:cs typeface="Arial" pitchFamily="34" charset="0"/>
              </a:rPr>
              <a:t> </a:t>
            </a:r>
            <a:r>
              <a:rPr lang="en-US" dirty="0" err="1">
                <a:latin typeface="Arial" pitchFamily="34" charset="0"/>
                <a:cs typeface="Arial" pitchFamily="34" charset="0"/>
              </a:rPr>
              <a:t>dựa</a:t>
            </a:r>
            <a:r>
              <a:rPr lang="en-US" dirty="0">
                <a:latin typeface="Arial" pitchFamily="34" charset="0"/>
                <a:cs typeface="Arial" pitchFamily="34" charset="0"/>
              </a:rPr>
              <a:t> </a:t>
            </a:r>
            <a:r>
              <a:rPr lang="en-US" dirty="0" err="1">
                <a:latin typeface="Arial" pitchFamily="34" charset="0"/>
                <a:cs typeface="Arial" pitchFamily="34" charset="0"/>
              </a:rPr>
              <a:t>vào</a:t>
            </a:r>
            <a:r>
              <a:rPr lang="en-US" dirty="0">
                <a:latin typeface="Arial" pitchFamily="34" charset="0"/>
                <a:cs typeface="Arial" pitchFamily="34" charset="0"/>
              </a:rPr>
              <a:t> </a:t>
            </a:r>
            <a:r>
              <a:rPr lang="en-US" dirty="0" err="1">
                <a:latin typeface="Arial" pitchFamily="34" charset="0"/>
                <a:cs typeface="Arial" pitchFamily="34" charset="0"/>
              </a:rPr>
              <a:t>địa</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MAC	</a:t>
            </a:r>
            <a:endParaRPr lang="en-US" dirty="0" smtClean="0">
              <a:latin typeface="Arial" pitchFamily="34" charset="0"/>
              <a:cs typeface="Arial" pitchFamily="34" charset="0"/>
            </a:endParaRPr>
          </a:p>
          <a:p>
            <a:r>
              <a:rPr lang="en-US" dirty="0" err="1" smtClean="0">
                <a:latin typeface="Arial" pitchFamily="34" charset="0"/>
                <a:cs typeface="Arial" pitchFamily="34" charset="0"/>
              </a:rPr>
              <a:t>Kiểm</a:t>
            </a:r>
            <a:r>
              <a:rPr lang="en-US" dirty="0" smtClean="0">
                <a:latin typeface="Arial" pitchFamily="34" charset="0"/>
                <a:cs typeface="Arial" pitchFamily="34" charset="0"/>
              </a:rPr>
              <a:t> </a:t>
            </a:r>
            <a:r>
              <a:rPr lang="en-US" dirty="0" err="1">
                <a:latin typeface="Arial" pitchFamily="34" charset="0"/>
                <a:cs typeface="Arial" pitchFamily="34" charset="0"/>
              </a:rPr>
              <a:t>soát</a:t>
            </a:r>
            <a:r>
              <a:rPr lang="en-US" dirty="0">
                <a:latin typeface="Arial" pitchFamily="34" charset="0"/>
                <a:cs typeface="Arial" pitchFamily="34" charset="0"/>
              </a:rPr>
              <a:t> </a:t>
            </a:r>
            <a:r>
              <a:rPr lang="en-US" dirty="0" err="1">
                <a:latin typeface="Arial" pitchFamily="34" charset="0"/>
                <a:cs typeface="Arial" pitchFamily="34" charset="0"/>
              </a:rPr>
              <a:t>dựa</a:t>
            </a:r>
            <a:r>
              <a:rPr lang="en-US" dirty="0">
                <a:latin typeface="Arial" pitchFamily="34" charset="0"/>
                <a:cs typeface="Arial" pitchFamily="34" charset="0"/>
              </a:rPr>
              <a:t> </a:t>
            </a:r>
            <a:r>
              <a:rPr lang="en-US" dirty="0" err="1">
                <a:latin typeface="Arial" pitchFamily="34" charset="0"/>
                <a:cs typeface="Arial" pitchFamily="34" charset="0"/>
              </a:rPr>
              <a:t>vào</a:t>
            </a:r>
            <a:r>
              <a:rPr lang="en-US" dirty="0">
                <a:latin typeface="Arial" pitchFamily="34" charset="0"/>
                <a:cs typeface="Arial" pitchFamily="34" charset="0"/>
              </a:rPr>
              <a:t> </a:t>
            </a:r>
            <a:r>
              <a:rPr lang="en-US" dirty="0" err="1">
                <a:latin typeface="Arial" pitchFamily="34" charset="0"/>
                <a:cs typeface="Arial" pitchFamily="34" charset="0"/>
              </a:rPr>
              <a:t>giao</a:t>
            </a:r>
            <a:r>
              <a:rPr lang="en-US" dirty="0">
                <a:latin typeface="Arial" pitchFamily="34" charset="0"/>
                <a:cs typeface="Arial" pitchFamily="34" charset="0"/>
              </a:rPr>
              <a:t> </a:t>
            </a:r>
            <a:r>
              <a:rPr lang="en-US" dirty="0" err="1">
                <a:latin typeface="Arial" pitchFamily="34" charset="0"/>
                <a:cs typeface="Arial" pitchFamily="34" charset="0"/>
              </a:rPr>
              <a:t>thức</a:t>
            </a:r>
            <a:endParaRPr lang="en-US" sz="4000"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sz="3600" b="0" cap="small" dirty="0" smtClean="0">
                <a:latin typeface="Arial" pitchFamily="34" charset="0"/>
                <a:cs typeface="Arial" pitchFamily="34" charset="0"/>
              </a:rPr>
              <a:t/>
            </a:r>
            <a:br>
              <a:rPr lang="en-US" sz="3600" b="0" cap="small" dirty="0" smtClean="0">
                <a:latin typeface="Arial" pitchFamily="34" charset="0"/>
                <a:cs typeface="Arial" pitchFamily="34" charset="0"/>
              </a:rPr>
            </a:br>
            <a:r>
              <a:rPr lang="en-US" sz="3600" b="0" cap="small" dirty="0" err="1" smtClean="0">
                <a:latin typeface="Arial" pitchFamily="34" charset="0"/>
                <a:cs typeface="Arial" pitchFamily="34" charset="0"/>
              </a:rPr>
              <a:t>PHƯƠNG</a:t>
            </a:r>
            <a:r>
              <a:rPr lang="en-US" sz="3600" b="0" cap="small" dirty="0" smtClean="0">
                <a:latin typeface="Arial" pitchFamily="34" charset="0"/>
                <a:cs typeface="Arial" pitchFamily="34" charset="0"/>
              </a:rPr>
              <a:t> </a:t>
            </a:r>
            <a:r>
              <a:rPr lang="en-US" sz="3600" b="0" cap="small" dirty="0" err="1">
                <a:latin typeface="Arial" pitchFamily="34" charset="0"/>
                <a:cs typeface="Arial" pitchFamily="34" charset="0"/>
              </a:rPr>
              <a:t>THỨC</a:t>
            </a:r>
            <a:r>
              <a:rPr lang="en-US" sz="3600" b="0" cap="small" dirty="0">
                <a:latin typeface="Arial" pitchFamily="34" charset="0"/>
                <a:cs typeface="Arial" pitchFamily="34" charset="0"/>
              </a:rPr>
              <a:t> </a:t>
            </a:r>
            <a:r>
              <a:rPr lang="en-US" sz="3600" b="0" cap="small" dirty="0" err="1">
                <a:latin typeface="Arial" pitchFamily="34" charset="0"/>
                <a:cs typeface="Arial" pitchFamily="34" charset="0"/>
              </a:rPr>
              <a:t>KIỂM</a:t>
            </a:r>
            <a:r>
              <a:rPr lang="en-US" sz="3600" b="0" cap="small" dirty="0">
                <a:latin typeface="Arial" pitchFamily="34" charset="0"/>
                <a:cs typeface="Arial" pitchFamily="34" charset="0"/>
              </a:rPr>
              <a:t> </a:t>
            </a:r>
            <a:r>
              <a:rPr lang="en-US" sz="3600" b="0" cap="small" dirty="0" err="1">
                <a:latin typeface="Arial" pitchFamily="34" charset="0"/>
                <a:cs typeface="Arial" pitchFamily="34" charset="0"/>
              </a:rPr>
              <a:t>SOÁT</a:t>
            </a:r>
            <a:r>
              <a:rPr lang="en-US" sz="3600" b="0" cap="small" dirty="0">
                <a:latin typeface="Arial" pitchFamily="34" charset="0"/>
                <a:cs typeface="Arial" pitchFamily="34" charset="0"/>
              </a:rPr>
              <a:t> </a:t>
            </a:r>
            <a:r>
              <a:rPr lang="en-US" sz="3600" b="0" cap="small" dirty="0" err="1">
                <a:latin typeface="Arial" pitchFamily="34" charset="0"/>
                <a:cs typeface="Arial" pitchFamily="34" charset="0"/>
              </a:rPr>
              <a:t>TRUY</a:t>
            </a:r>
            <a:r>
              <a:rPr lang="en-US" sz="3600" b="0" cap="small" dirty="0">
                <a:latin typeface="Arial" pitchFamily="34" charset="0"/>
                <a:cs typeface="Arial" pitchFamily="34" charset="0"/>
              </a:rPr>
              <a:t> </a:t>
            </a:r>
            <a:r>
              <a:rPr lang="en-US" sz="3600" b="0" cap="small" dirty="0" err="1">
                <a:latin typeface="Arial" pitchFamily="34" charset="0"/>
                <a:cs typeface="Arial" pitchFamily="34" charset="0"/>
              </a:rPr>
              <a:t>CẬP</a:t>
            </a:r>
            <a:r>
              <a:rPr lang="en-US" sz="3600" b="0" cap="small" dirty="0">
                <a:latin typeface="Arial" pitchFamily="34" charset="0"/>
                <a:cs typeface="Arial" pitchFamily="34" charset="0"/>
              </a:rPr>
              <a:t>	</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45</a:t>
            </a:fld>
            <a:endParaRPr lang="ru-RU" dirty="0"/>
          </a:p>
        </p:txBody>
      </p:sp>
    </p:spTree>
    <p:extLst>
      <p:ext uri="{BB962C8B-B14F-4D97-AF65-F5344CB8AC3E}">
        <p14:creationId xmlns:p14="http://schemas.microsoft.com/office/powerpoint/2010/main" val="37839654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a:off x="1474800" y="609601"/>
            <a:ext cx="7669200" cy="9906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Tổng</a:t>
            </a:r>
            <a:r>
              <a:rPr lang="en-US" sz="4000" dirty="0">
                <a:latin typeface="Arial" pitchFamily="34" charset="0"/>
                <a:cs typeface="Arial" pitchFamily="34" charset="0"/>
              </a:rPr>
              <a:t> </a:t>
            </a:r>
            <a:r>
              <a:rPr lang="en-US" sz="4000" dirty="0" err="1">
                <a:latin typeface="Arial" pitchFamily="34" charset="0"/>
                <a:cs typeface="Arial" pitchFamily="34" charset="0"/>
              </a:rPr>
              <a:t>quan</a:t>
            </a:r>
            <a:r>
              <a:rPr lang="en-US" sz="4000" dirty="0">
                <a:latin typeface="Arial" pitchFamily="34" charset="0"/>
                <a:cs typeface="Arial" pitchFamily="34" charset="0"/>
              </a:rPr>
              <a:t> </a:t>
            </a:r>
            <a:r>
              <a:rPr lang="en-US" sz="4000" dirty="0" err="1">
                <a:latin typeface="Arial" pitchFamily="34" charset="0"/>
                <a:cs typeface="Arial" pitchFamily="34" charset="0"/>
              </a:rPr>
              <a:t>về</a:t>
            </a:r>
            <a:r>
              <a:rPr lang="en-US" sz="4000" dirty="0">
                <a:latin typeface="Arial" pitchFamily="34" charset="0"/>
                <a:cs typeface="Arial" pitchFamily="34" charset="0"/>
              </a:rPr>
              <a:t> </a:t>
            </a:r>
            <a:r>
              <a:rPr lang="en-US" sz="4000" dirty="0" err="1">
                <a:latin typeface="Arial" pitchFamily="34" charset="0"/>
                <a:cs typeface="Arial" pitchFamily="34" charset="0"/>
              </a:rPr>
              <a:t>mạng</a:t>
            </a:r>
            <a:r>
              <a:rPr lang="en-US" sz="4000" dirty="0">
                <a:latin typeface="Arial" pitchFamily="34" charset="0"/>
                <a:cs typeface="Arial" pitchFamily="34" charset="0"/>
              </a:rPr>
              <a:t> </a:t>
            </a:r>
            <a:r>
              <a:rPr lang="en-US" sz="4000" dirty="0" err="1">
                <a:latin typeface="Arial" pitchFamily="34" charset="0"/>
                <a:cs typeface="Arial" pitchFamily="34" charset="0"/>
              </a:rPr>
              <a:t>không</a:t>
            </a:r>
            <a:r>
              <a:rPr lang="en-US" sz="4000" dirty="0">
                <a:latin typeface="Arial" pitchFamily="34" charset="0"/>
                <a:cs typeface="Arial" pitchFamily="34" charset="0"/>
              </a:rPr>
              <a:t> </a:t>
            </a:r>
            <a:r>
              <a:rPr lang="en-US" sz="4000" dirty="0" err="1">
                <a:latin typeface="Arial" pitchFamily="34" charset="0"/>
                <a:cs typeface="Arial" pitchFamily="34" charset="0"/>
              </a:rPr>
              <a:t>dây</a:t>
            </a:r>
            <a:endParaRPr lang="en-US" sz="4000" dirty="0">
              <a:latin typeface="Arial" pitchFamily="34" charset="0"/>
              <a:cs typeface="Arial" pitchFamily="34" charset="0"/>
            </a:endParaRPr>
          </a:p>
        </p:txBody>
      </p:sp>
      <p:sp>
        <p:nvSpPr>
          <p:cNvPr id="4" name="Freeform 3"/>
          <p:cNvSpPr/>
          <p:nvPr/>
        </p:nvSpPr>
        <p:spPr>
          <a:xfrm>
            <a:off x="76200" y="5334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vi-VN" sz="5400" b="1" kern="1200" noProof="0" smtClean="0"/>
              <a:t>1</a:t>
            </a:r>
            <a:endParaRPr lang="vi-VN" sz="5400" b="1" kern="1200" noProof="0"/>
          </a:p>
        </p:txBody>
      </p:sp>
      <p:sp>
        <p:nvSpPr>
          <p:cNvPr id="6" name="Freeform 5"/>
          <p:cNvSpPr/>
          <p:nvPr/>
        </p:nvSpPr>
        <p:spPr>
          <a:xfrm>
            <a:off x="1322400" y="1905000"/>
            <a:ext cx="7974000" cy="10668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pPr lvl="0" defTabSz="2667000">
              <a:lnSpc>
                <a:spcPct val="90000"/>
              </a:lnSpc>
              <a:spcBef>
                <a:spcPct val="0"/>
              </a:spcBef>
              <a:spcAft>
                <a:spcPct val="35000"/>
              </a:spcAft>
            </a:pPr>
            <a:r>
              <a:rPr lang="en-US" sz="4000" dirty="0" err="1">
                <a:latin typeface="Arial" pitchFamily="34" charset="0"/>
                <a:cs typeface="Arial" pitchFamily="34" charset="0"/>
              </a:rPr>
              <a:t>Các</a:t>
            </a:r>
            <a:r>
              <a:rPr lang="en-US" sz="4000" dirty="0">
                <a:latin typeface="Arial" pitchFamily="34" charset="0"/>
                <a:cs typeface="Arial" pitchFamily="34" charset="0"/>
              </a:rPr>
              <a:t> </a:t>
            </a:r>
            <a:r>
              <a:rPr lang="en-US" sz="4000" dirty="0" err="1">
                <a:latin typeface="Arial" pitchFamily="34" charset="0"/>
                <a:cs typeface="Arial" pitchFamily="34" charset="0"/>
              </a:rPr>
              <a:t>cơ</a:t>
            </a:r>
            <a:r>
              <a:rPr lang="en-US" sz="4000" dirty="0">
                <a:latin typeface="Arial" pitchFamily="34" charset="0"/>
                <a:cs typeface="Arial" pitchFamily="34" charset="0"/>
              </a:rPr>
              <a:t> </a:t>
            </a:r>
            <a:r>
              <a:rPr lang="en-US" sz="4000" dirty="0" err="1">
                <a:latin typeface="Arial" pitchFamily="34" charset="0"/>
                <a:cs typeface="Arial" pitchFamily="34" charset="0"/>
              </a:rPr>
              <a:t>chế</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a:latin typeface="Arial" pitchFamily="34" charset="0"/>
                <a:cs typeface="Arial" pitchFamily="34" charset="0"/>
              </a:rPr>
              <a:t>trong</a:t>
            </a:r>
            <a:r>
              <a:rPr lang="en-US" sz="4000" dirty="0">
                <a:latin typeface="Arial" pitchFamily="34" charset="0"/>
                <a:cs typeface="Arial" pitchFamily="34" charset="0"/>
              </a:rPr>
              <a:t> </a:t>
            </a:r>
            <a:r>
              <a:rPr lang="en-US" sz="4000" dirty="0" err="1">
                <a:latin typeface="Arial" pitchFamily="34" charset="0"/>
                <a:cs typeface="Arial" pitchFamily="34" charset="0"/>
              </a:rPr>
              <a:t>W</a:t>
            </a:r>
            <a:r>
              <a:rPr lang="en-US" sz="4000" dirty="0" err="1" smtClean="0">
                <a:latin typeface="Arial" pitchFamily="34" charset="0"/>
                <a:cs typeface="Arial" pitchFamily="34" charset="0"/>
              </a:rPr>
              <a:t>LAN</a:t>
            </a:r>
            <a:endParaRPr lang="vi-VN" sz="4000" kern="1200" noProof="0" dirty="0">
              <a:latin typeface="Arial" pitchFamily="34" charset="0"/>
              <a:cs typeface="Arial" pitchFamily="34" charset="0"/>
            </a:endParaRPr>
          </a:p>
        </p:txBody>
      </p:sp>
      <p:sp>
        <p:nvSpPr>
          <p:cNvPr id="7" name="Freeform 6"/>
          <p:cNvSpPr/>
          <p:nvPr/>
        </p:nvSpPr>
        <p:spPr>
          <a:xfrm>
            <a:off x="0" y="19050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vi-VN" sz="5400" kern="1200" noProof="0" dirty="0" smtClean="0"/>
              <a:t>2</a:t>
            </a:r>
            <a:endParaRPr lang="vi-VN" sz="5400" kern="1200" noProof="0" dirty="0"/>
          </a:p>
        </p:txBody>
      </p:sp>
      <p:sp>
        <p:nvSpPr>
          <p:cNvPr id="9" name="Freeform 8"/>
          <p:cNvSpPr/>
          <p:nvPr/>
        </p:nvSpPr>
        <p:spPr>
          <a:xfrm>
            <a:off x="1404000" y="3200400"/>
            <a:ext cx="7206600" cy="9906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olidFill>
            <a:srgbClr val="00E600"/>
          </a:solidFill>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WEP</a:t>
            </a:r>
            <a:endParaRPr lang="en-US" sz="4000" dirty="0">
              <a:latin typeface="Arial" pitchFamily="34" charset="0"/>
              <a:cs typeface="Arial" pitchFamily="34" charset="0"/>
            </a:endParaRPr>
          </a:p>
        </p:txBody>
      </p:sp>
      <p:sp>
        <p:nvSpPr>
          <p:cNvPr id="11" name="Freeform 10"/>
          <p:cNvSpPr/>
          <p:nvPr/>
        </p:nvSpPr>
        <p:spPr>
          <a:xfrm>
            <a:off x="0" y="32004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olidFill>
            <a:srgbClr val="00E600"/>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dirty="0"/>
              <a:t>3</a:t>
            </a:r>
            <a:endParaRPr lang="vi-VN" sz="5400" kern="1200" noProof="0" dirty="0"/>
          </a:p>
        </p:txBody>
      </p:sp>
      <p:sp>
        <p:nvSpPr>
          <p:cNvPr id="12" name="Freeform 11"/>
          <p:cNvSpPr/>
          <p:nvPr/>
        </p:nvSpPr>
        <p:spPr>
          <a:xfrm>
            <a:off x="1480200" y="4475100"/>
            <a:ext cx="7206600" cy="10875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WPA</a:t>
            </a:r>
            <a:endParaRPr lang="en-US" sz="4000" dirty="0">
              <a:latin typeface="Arial" pitchFamily="34" charset="0"/>
              <a:cs typeface="Arial" pitchFamily="34" charset="0"/>
            </a:endParaRPr>
          </a:p>
        </p:txBody>
      </p:sp>
      <p:sp>
        <p:nvSpPr>
          <p:cNvPr id="13" name="Freeform 12"/>
          <p:cNvSpPr/>
          <p:nvPr/>
        </p:nvSpPr>
        <p:spPr>
          <a:xfrm>
            <a:off x="76200" y="44196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noProof="0" dirty="0" smtClean="0"/>
              <a:t>4</a:t>
            </a:r>
            <a:endParaRPr lang="vi-VN" sz="5400" kern="1200" noProof="0" dirty="0"/>
          </a:p>
        </p:txBody>
      </p:sp>
      <p:sp>
        <p:nvSpPr>
          <p:cNvPr id="14" name="Freeform 13"/>
          <p:cNvSpPr/>
          <p:nvPr/>
        </p:nvSpPr>
        <p:spPr>
          <a:xfrm>
            <a:off x="1556400" y="5743500"/>
            <a:ext cx="7206600" cy="10875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WPA2</a:t>
            </a:r>
            <a:endParaRPr lang="en-US" sz="4000" dirty="0">
              <a:latin typeface="Arial" pitchFamily="34" charset="0"/>
              <a:cs typeface="Arial" pitchFamily="34" charset="0"/>
            </a:endParaRPr>
          </a:p>
        </p:txBody>
      </p:sp>
      <p:sp>
        <p:nvSpPr>
          <p:cNvPr id="15" name="Freeform 14"/>
          <p:cNvSpPr/>
          <p:nvPr/>
        </p:nvSpPr>
        <p:spPr>
          <a:xfrm>
            <a:off x="152400" y="56880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kern="1200" noProof="0" dirty="0" smtClean="0"/>
              <a:t>5</a:t>
            </a:r>
            <a:endParaRPr lang="vi-VN" sz="5400" kern="1200" noProof="0" dirty="0"/>
          </a:p>
        </p:txBody>
      </p:sp>
    </p:spTree>
    <p:extLst>
      <p:ext uri="{BB962C8B-B14F-4D97-AF65-F5344CB8AC3E}">
        <p14:creationId xmlns:p14="http://schemas.microsoft.com/office/powerpoint/2010/main" val="5314552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a:lnSpc>
                <a:spcPct val="100000"/>
              </a:lnSpc>
              <a:spcAft>
                <a:spcPts val="0"/>
              </a:spcAft>
            </a:pPr>
            <a:r>
              <a:rPr lang="en-US" sz="2400" dirty="0">
                <a:latin typeface="Arial" pitchFamily="34" charset="0"/>
                <a:cs typeface="Arial" pitchFamily="34" charset="0"/>
              </a:rPr>
              <a:t>802.11</a:t>
            </a:r>
          </a:p>
          <a:p>
            <a:pPr lvl="1">
              <a:spcBef>
                <a:spcPts val="600"/>
              </a:spcBef>
            </a:pPr>
            <a:r>
              <a:rPr lang="en-US" sz="2400" dirty="0" err="1">
                <a:latin typeface="Arial" pitchFamily="34" charset="0"/>
                <a:cs typeface="Arial" pitchFamily="34" charset="0"/>
              </a:rPr>
              <a:t>WEP</a:t>
            </a:r>
            <a:r>
              <a:rPr lang="en-US" sz="2400" dirty="0">
                <a:latin typeface="Arial" pitchFamily="34" charset="0"/>
                <a:cs typeface="Arial" pitchFamily="34" charset="0"/>
              </a:rPr>
              <a:t> (Wired Equivalent Privacy):</a:t>
            </a:r>
          </a:p>
          <a:p>
            <a:pPr marL="457200" lvl="1" indent="0">
              <a:spcBef>
                <a:spcPts val="600"/>
              </a:spcBef>
              <a:buNone/>
            </a:pPr>
            <a:r>
              <a:rPr lang="en-US" sz="2400" dirty="0">
                <a:latin typeface="Arial" pitchFamily="34" charset="0"/>
                <a:cs typeface="Arial" pitchFamily="34" charset="0"/>
              </a:rPr>
              <a:t>	+ </a:t>
            </a:r>
            <a:r>
              <a:rPr lang="en-US" sz="2400" dirty="0" err="1">
                <a:latin typeface="Arial" pitchFamily="34" charset="0"/>
                <a:cs typeface="Arial" pitchFamily="34" charset="0"/>
              </a:rPr>
              <a:t>CRC</a:t>
            </a:r>
            <a:r>
              <a:rPr lang="en-US" sz="2400" dirty="0">
                <a:latin typeface="Arial" pitchFamily="34" charset="0"/>
                <a:cs typeface="Arial" pitchFamily="34" charset="0"/>
              </a:rPr>
              <a:t>-32</a:t>
            </a:r>
          </a:p>
          <a:p>
            <a:pPr marL="457200" lvl="1" indent="0">
              <a:spcBef>
                <a:spcPts val="600"/>
              </a:spcBef>
              <a:buNone/>
            </a:pPr>
            <a:r>
              <a:rPr lang="en-US" sz="2400" dirty="0">
                <a:latin typeface="Arial" pitchFamily="34" charset="0"/>
                <a:cs typeface="Arial" pitchFamily="34" charset="0"/>
              </a:rPr>
              <a:t>	+ </a:t>
            </a:r>
            <a:r>
              <a:rPr lang="en-US" sz="2400" dirty="0" err="1">
                <a:latin typeface="Arial" pitchFamily="34" charset="0"/>
                <a:cs typeface="Arial" pitchFamily="34" charset="0"/>
              </a:rPr>
              <a:t>RC4</a:t>
            </a:r>
            <a:endParaRPr lang="en-US" sz="2400" dirty="0">
              <a:latin typeface="Arial" pitchFamily="34" charset="0"/>
              <a:cs typeface="Arial" pitchFamily="34" charset="0"/>
            </a:endParaRPr>
          </a:p>
          <a:p>
            <a:pPr>
              <a:lnSpc>
                <a:spcPct val="100000"/>
              </a:lnSpc>
              <a:spcAft>
                <a:spcPts val="0"/>
              </a:spcAft>
            </a:pPr>
            <a:r>
              <a:rPr lang="en-US" sz="2400" dirty="0" err="1">
                <a:latin typeface="Arial" pitchFamily="34" charset="0"/>
                <a:cs typeface="Arial" pitchFamily="34" charset="0"/>
              </a:rPr>
              <a:t>802.11i</a:t>
            </a:r>
            <a:endParaRPr lang="en-US" sz="2400" dirty="0">
              <a:latin typeface="Arial" pitchFamily="34" charset="0"/>
              <a:cs typeface="Arial" pitchFamily="34" charset="0"/>
            </a:endParaRPr>
          </a:p>
          <a:p>
            <a:pPr lvl="1">
              <a:spcBef>
                <a:spcPts val="600"/>
              </a:spcBef>
            </a:pPr>
            <a:r>
              <a:rPr lang="vi-VN" sz="2400" dirty="0">
                <a:latin typeface="Arial" pitchFamily="34" charset="0"/>
                <a:cs typeface="Arial" pitchFamily="34" charset="0"/>
              </a:rPr>
              <a:t>WPA (Wi-fi </a:t>
            </a:r>
            <a:r>
              <a:rPr lang="en-US" sz="2400" dirty="0" err="1">
                <a:latin typeface="Arial" pitchFamily="34" charset="0"/>
                <a:cs typeface="Arial" pitchFamily="34" charset="0"/>
              </a:rPr>
              <a:t>Pr</a:t>
            </a:r>
            <a:r>
              <a:rPr lang="vi-VN" sz="2400" dirty="0">
                <a:latin typeface="Arial" pitchFamily="34" charset="0"/>
                <a:cs typeface="Arial" pitchFamily="34" charset="0"/>
              </a:rPr>
              <a:t>otected Access)</a:t>
            </a:r>
            <a:r>
              <a:rPr lang="en-US" sz="2400" dirty="0">
                <a:latin typeface="Arial" pitchFamily="34" charset="0"/>
                <a:cs typeface="Arial" pitchFamily="34" charset="0"/>
              </a:rPr>
              <a:t>:</a:t>
            </a:r>
          </a:p>
          <a:p>
            <a:pPr>
              <a:lnSpc>
                <a:spcPct val="100000"/>
              </a:lnSpc>
              <a:spcAft>
                <a:spcPts val="0"/>
              </a:spcAft>
              <a:buNone/>
            </a:pPr>
            <a:r>
              <a:rPr lang="en-US" sz="2400" dirty="0">
                <a:latin typeface="Arial" pitchFamily="34" charset="0"/>
                <a:cs typeface="Arial" pitchFamily="34" charset="0"/>
              </a:rPr>
              <a:t>		+ </a:t>
            </a:r>
            <a:r>
              <a:rPr lang="en-US" sz="2400" dirty="0" err="1">
                <a:latin typeface="Arial" pitchFamily="34" charset="0"/>
                <a:cs typeface="Arial" pitchFamily="34" charset="0"/>
              </a:rPr>
              <a:t>TKIP</a:t>
            </a:r>
            <a:r>
              <a:rPr lang="en-US" sz="2400" dirty="0">
                <a:latin typeface="Arial" pitchFamily="34" charset="0"/>
                <a:cs typeface="Arial" pitchFamily="34" charset="0"/>
              </a:rPr>
              <a:t> (</a:t>
            </a:r>
            <a:r>
              <a:rPr lang="vi-VN" sz="2400" dirty="0">
                <a:latin typeface="Arial" pitchFamily="34" charset="0"/>
                <a:cs typeface="Arial" pitchFamily="34" charset="0"/>
              </a:rPr>
              <a:t>Temporal Key Integrity Protocol)</a:t>
            </a:r>
            <a:r>
              <a:rPr lang="en-US" sz="2400" dirty="0">
                <a:latin typeface="Arial" pitchFamily="34" charset="0"/>
                <a:cs typeface="Arial" pitchFamily="34" charset="0"/>
              </a:rPr>
              <a:t>, Michael-64</a:t>
            </a:r>
          </a:p>
          <a:p>
            <a:pPr>
              <a:lnSpc>
                <a:spcPct val="100000"/>
              </a:lnSpc>
              <a:spcAft>
                <a:spcPts val="0"/>
              </a:spcAft>
              <a:buNone/>
            </a:pPr>
            <a:r>
              <a:rPr lang="en-US" sz="2400" dirty="0">
                <a:latin typeface="Arial" pitchFamily="34" charset="0"/>
                <a:cs typeface="Arial" pitchFamily="34" charset="0"/>
              </a:rPr>
              <a:t>		+ </a:t>
            </a:r>
            <a:r>
              <a:rPr lang="en-US" sz="2400" dirty="0" err="1">
                <a:latin typeface="Arial" pitchFamily="34" charset="0"/>
                <a:cs typeface="Arial" pitchFamily="34" charset="0"/>
              </a:rPr>
              <a:t>RC4</a:t>
            </a:r>
            <a:endParaRPr lang="en-US" sz="2400" dirty="0">
              <a:latin typeface="Arial" pitchFamily="34" charset="0"/>
              <a:cs typeface="Arial" pitchFamily="34" charset="0"/>
            </a:endParaRPr>
          </a:p>
          <a:p>
            <a:pPr>
              <a:lnSpc>
                <a:spcPct val="100000"/>
              </a:lnSpc>
              <a:spcAft>
                <a:spcPts val="0"/>
              </a:spcAft>
              <a:buNone/>
            </a:pPr>
            <a:r>
              <a:rPr lang="en-US" sz="2400" dirty="0">
                <a:latin typeface="Arial" pitchFamily="34" charset="0"/>
                <a:cs typeface="Arial" pitchFamily="34" charset="0"/>
              </a:rPr>
              <a:t>		+ </a:t>
            </a:r>
            <a:r>
              <a:rPr lang="en-US" sz="2400" dirty="0" err="1">
                <a:latin typeface="Arial" pitchFamily="34" charset="0"/>
                <a:cs typeface="Arial" pitchFamily="34" charset="0"/>
              </a:rPr>
              <a:t>802.1x</a:t>
            </a:r>
            <a:r>
              <a:rPr lang="en-US" sz="2400" dirty="0">
                <a:latin typeface="Arial" pitchFamily="34" charset="0"/>
                <a:cs typeface="Arial" pitchFamily="34" charset="0"/>
              </a:rPr>
              <a:t>/</a:t>
            </a:r>
            <a:r>
              <a:rPr lang="en-US" sz="2400" dirty="0" err="1">
                <a:latin typeface="Arial" pitchFamily="34" charset="0"/>
                <a:cs typeface="Arial" pitchFamily="34" charset="0"/>
              </a:rPr>
              <a:t>EAP</a:t>
            </a:r>
            <a:endParaRPr lang="en-US" sz="2400" dirty="0">
              <a:latin typeface="Arial" pitchFamily="34" charset="0"/>
              <a:cs typeface="Arial" pitchFamily="34" charset="0"/>
            </a:endParaRPr>
          </a:p>
          <a:p>
            <a:pPr lvl="1">
              <a:spcBef>
                <a:spcPts val="600"/>
              </a:spcBef>
            </a:pPr>
            <a:r>
              <a:rPr lang="vi-VN" sz="2400" dirty="0">
                <a:latin typeface="Arial" pitchFamily="34" charset="0"/>
                <a:cs typeface="Arial" pitchFamily="34" charset="0"/>
              </a:rPr>
              <a:t>WPA2</a:t>
            </a:r>
            <a:r>
              <a:rPr lang="en-US" sz="2400" dirty="0">
                <a:latin typeface="Arial" pitchFamily="34" charset="0"/>
                <a:cs typeface="Arial" pitchFamily="34" charset="0"/>
              </a:rPr>
              <a:t> = </a:t>
            </a:r>
            <a:r>
              <a:rPr lang="en-US" sz="2400" dirty="0" err="1">
                <a:latin typeface="Arial" pitchFamily="34" charset="0"/>
                <a:cs typeface="Arial" pitchFamily="34" charset="0"/>
              </a:rPr>
              <a:t>RSN</a:t>
            </a:r>
            <a:r>
              <a:rPr lang="en-US" sz="2400" dirty="0">
                <a:latin typeface="Arial" pitchFamily="34" charset="0"/>
                <a:cs typeface="Arial" pitchFamily="34" charset="0"/>
              </a:rPr>
              <a:t>:</a:t>
            </a:r>
          </a:p>
          <a:p>
            <a:pPr>
              <a:lnSpc>
                <a:spcPct val="100000"/>
              </a:lnSpc>
              <a:spcAft>
                <a:spcPts val="0"/>
              </a:spcAft>
              <a:buNone/>
            </a:pPr>
            <a:r>
              <a:rPr lang="en-US" sz="2400" dirty="0">
                <a:latin typeface="Arial" pitchFamily="34" charset="0"/>
                <a:cs typeface="Arial" pitchFamily="34" charset="0"/>
              </a:rPr>
              <a:t>		+ </a:t>
            </a:r>
            <a:r>
              <a:rPr lang="en-US" sz="2400" dirty="0" err="1">
                <a:latin typeface="Arial" pitchFamily="34" charset="0"/>
                <a:cs typeface="Arial" pitchFamily="34" charset="0"/>
              </a:rPr>
              <a:t>CCMP</a:t>
            </a:r>
            <a:r>
              <a:rPr lang="en-US" sz="2400" dirty="0">
                <a:latin typeface="Arial" pitchFamily="34" charset="0"/>
                <a:cs typeface="Arial" pitchFamily="34" charset="0"/>
              </a:rPr>
              <a:t> (Counter Mode </a:t>
            </a:r>
            <a:r>
              <a:rPr lang="en-US" sz="2400" dirty="0" err="1">
                <a:latin typeface="Arial" pitchFamily="34" charset="0"/>
                <a:cs typeface="Arial" pitchFamily="34" charset="0"/>
              </a:rPr>
              <a:t>CBC</a:t>
            </a:r>
            <a:r>
              <a:rPr lang="en-US" sz="2400" dirty="0">
                <a:latin typeface="Arial" pitchFamily="34" charset="0"/>
                <a:cs typeface="Arial" pitchFamily="34" charset="0"/>
              </a:rPr>
              <a:t>-MAC Protocol)</a:t>
            </a:r>
          </a:p>
          <a:p>
            <a:pPr>
              <a:lnSpc>
                <a:spcPct val="100000"/>
              </a:lnSpc>
              <a:spcAft>
                <a:spcPts val="0"/>
              </a:spcAft>
              <a:buNone/>
            </a:pPr>
            <a:r>
              <a:rPr lang="en-US" sz="2400" dirty="0">
                <a:latin typeface="Arial" pitchFamily="34" charset="0"/>
                <a:cs typeface="Arial" pitchFamily="34" charset="0"/>
              </a:rPr>
              <a:t>		+ AES/</a:t>
            </a:r>
            <a:r>
              <a:rPr lang="en-US" sz="2400" dirty="0" err="1">
                <a:latin typeface="Arial" pitchFamily="34" charset="0"/>
                <a:cs typeface="Arial" pitchFamily="34" charset="0"/>
              </a:rPr>
              <a:t>TKIP</a:t>
            </a:r>
            <a:r>
              <a:rPr lang="en-US" sz="2400" dirty="0">
                <a:latin typeface="Arial" pitchFamily="34" charset="0"/>
                <a:cs typeface="Arial" pitchFamily="34" charset="0"/>
              </a:rPr>
              <a:t> (</a:t>
            </a:r>
            <a:r>
              <a:rPr lang="en-US" sz="2400" dirty="0" err="1">
                <a:latin typeface="Arial" pitchFamily="34" charset="0"/>
                <a:cs typeface="Arial" pitchFamily="34" charset="0"/>
              </a:rPr>
              <a:t>RC4</a:t>
            </a:r>
            <a:r>
              <a:rPr lang="en-US" sz="2400" dirty="0">
                <a:latin typeface="Arial" pitchFamily="34" charset="0"/>
                <a:cs typeface="Arial" pitchFamily="34" charset="0"/>
              </a:rPr>
              <a:t>, Michael)</a:t>
            </a:r>
          </a:p>
          <a:p>
            <a:pPr>
              <a:lnSpc>
                <a:spcPct val="100000"/>
              </a:lnSpc>
              <a:spcAft>
                <a:spcPts val="0"/>
              </a:spcAft>
              <a:buNone/>
            </a:pPr>
            <a:r>
              <a:rPr lang="en-US" sz="2400" dirty="0">
                <a:latin typeface="Arial" pitchFamily="34" charset="0"/>
                <a:cs typeface="Arial" pitchFamily="34" charset="0"/>
              </a:rPr>
              <a:t>		+ </a:t>
            </a:r>
            <a:r>
              <a:rPr lang="vi-VN" sz="2400" dirty="0">
                <a:latin typeface="Arial" pitchFamily="34" charset="0"/>
                <a:cs typeface="Arial" pitchFamily="34" charset="0"/>
              </a:rPr>
              <a:t>802.1X</a:t>
            </a:r>
            <a:r>
              <a:rPr lang="en-US" sz="2400" dirty="0">
                <a:latin typeface="Arial" pitchFamily="34" charset="0"/>
                <a:cs typeface="Arial" pitchFamily="34" charset="0"/>
              </a:rPr>
              <a:t>/</a:t>
            </a:r>
            <a:r>
              <a:rPr lang="vi-VN" sz="2400" dirty="0">
                <a:latin typeface="Arial" pitchFamily="34" charset="0"/>
                <a:cs typeface="Arial" pitchFamily="34" charset="0"/>
              </a:rPr>
              <a:t>EAP</a:t>
            </a:r>
            <a:r>
              <a:rPr lang="en-US" sz="2400" dirty="0">
                <a:latin typeface="Arial" pitchFamily="34" charset="0"/>
                <a:cs typeface="Arial" pitchFamily="34" charset="0"/>
              </a:rPr>
              <a:t> (</a:t>
            </a:r>
            <a:r>
              <a:rPr lang="en-US" sz="2400" dirty="0" err="1">
                <a:latin typeface="Arial" pitchFamily="34" charset="0"/>
                <a:cs typeface="Arial" pitchFamily="34" charset="0"/>
              </a:rPr>
              <a:t>TKIP</a:t>
            </a:r>
            <a:r>
              <a:rPr lang="en-US" sz="2400" dirty="0">
                <a:latin typeface="Arial" pitchFamily="34" charset="0"/>
                <a:cs typeface="Arial" pitchFamily="34" charset="0"/>
              </a:rPr>
              <a:t>, </a:t>
            </a:r>
            <a:r>
              <a:rPr lang="en-US" sz="2400" dirty="0" err="1">
                <a:latin typeface="Arial" pitchFamily="34" charset="0"/>
                <a:cs typeface="Arial" pitchFamily="34" charset="0"/>
              </a:rPr>
              <a:t>EAP</a:t>
            </a:r>
            <a:r>
              <a:rPr lang="en-US" sz="2400" dirty="0">
                <a:latin typeface="Arial" pitchFamily="34" charset="0"/>
                <a:cs typeface="Arial" pitchFamily="34" charset="0"/>
              </a:rPr>
              <a:t>-TLS)</a:t>
            </a:r>
            <a:endParaRPr lang="vi-VN" sz="2400" dirty="0">
              <a:latin typeface="Arial" pitchFamily="34" charset="0"/>
              <a:cs typeface="Arial" pitchFamily="34" charset="0"/>
            </a:endParaRPr>
          </a:p>
          <a:p>
            <a:pPr>
              <a:lnSpc>
                <a:spcPct val="100000"/>
              </a:lnSpc>
              <a:spcAft>
                <a:spcPts val="0"/>
              </a:spcAft>
              <a:buNone/>
            </a:pPr>
            <a:r>
              <a:rPr lang="vi-VN" sz="2400" dirty="0">
                <a:latin typeface="Arial" pitchFamily="34" charset="0"/>
                <a:cs typeface="Arial" pitchFamily="34" charset="0"/>
              </a:rPr>
              <a:t>	</a:t>
            </a:r>
            <a:endParaRPr lang="en-US" sz="2400" dirty="0">
              <a:latin typeface="Arial" pitchFamily="34" charset="0"/>
              <a:cs typeface="Arial" pitchFamily="34" charset="0"/>
            </a:endParaRPr>
          </a:p>
          <a:p>
            <a:pPr>
              <a:lnSpc>
                <a:spcPct val="100000"/>
              </a:lnSpc>
              <a:spcAft>
                <a:spcPts val="0"/>
              </a:spcAft>
            </a:pPr>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dirty="0" err="1" smtClean="0">
                <a:latin typeface="Arial" pitchFamily="34" charset="0"/>
                <a:cs typeface="Arial" pitchFamily="34" charset="0"/>
              </a:rPr>
              <a:t>Các</a:t>
            </a:r>
            <a:r>
              <a:rPr lang="en-US" b="0" dirty="0" smtClean="0">
                <a:latin typeface="Arial" pitchFamily="34" charset="0"/>
                <a:cs typeface="Arial" pitchFamily="34" charset="0"/>
              </a:rPr>
              <a:t> </a:t>
            </a:r>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smtClean="0">
                <a:latin typeface="Arial" pitchFamily="34" charset="0"/>
                <a:cs typeface="Arial" pitchFamily="34" charset="0"/>
              </a:rPr>
              <a:t>thức</a:t>
            </a:r>
            <a:r>
              <a:rPr lang="en-US" b="0" dirty="0" smtClean="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cho</a:t>
            </a:r>
            <a:r>
              <a:rPr lang="en-US" b="0" dirty="0">
                <a:latin typeface="Arial" pitchFamily="34" charset="0"/>
                <a:cs typeface="Arial" pitchFamily="34" charset="0"/>
              </a:rPr>
              <a:t> </a:t>
            </a:r>
            <a:r>
              <a:rPr lang="en-US" b="0" dirty="0" err="1">
                <a:latin typeface="Arial" pitchFamily="34" charset="0"/>
                <a:cs typeface="Arial" pitchFamily="34" charset="0"/>
              </a:rPr>
              <a:t>WLAN</a:t>
            </a:r>
            <a:endParaRPr lang="en-US"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47</a:t>
            </a:fld>
            <a:endParaRPr lang="ru-RU" dirty="0"/>
          </a:p>
        </p:txBody>
      </p:sp>
    </p:spTree>
    <p:extLst>
      <p:ext uri="{BB962C8B-B14F-4D97-AF65-F5344CB8AC3E}">
        <p14:creationId xmlns:p14="http://schemas.microsoft.com/office/powerpoint/2010/main" val="2790202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algn="just">
              <a:lnSpc>
                <a:spcPct val="120000"/>
              </a:lnSpc>
            </a:pPr>
            <a:r>
              <a:rPr lang="en-US" dirty="0" err="1" smtClean="0">
                <a:solidFill>
                  <a:srgbClr val="C00000"/>
                </a:solidFill>
                <a:latin typeface="Times New Roman" pitchFamily="18" charset="0"/>
                <a:cs typeface="Times New Roman" pitchFamily="18" charset="0"/>
              </a:rPr>
              <a:t>WEP</a:t>
            </a:r>
            <a:r>
              <a:rPr lang="en-US" dirty="0" smtClean="0">
                <a:solidFill>
                  <a:srgbClr val="C00000"/>
                </a:solidFill>
                <a:latin typeface="Times New Roman" pitchFamily="18" charset="0"/>
                <a:cs typeface="Times New Roman" pitchFamily="18" charset="0"/>
              </a:rPr>
              <a:t>-Wired </a:t>
            </a:r>
            <a:r>
              <a:rPr lang="en-US" dirty="0">
                <a:solidFill>
                  <a:srgbClr val="C00000"/>
                </a:solidFill>
                <a:latin typeface="Times New Roman" pitchFamily="18" charset="0"/>
                <a:cs typeface="Times New Roman" pitchFamily="18" charset="0"/>
              </a:rPr>
              <a:t>Equivalent Privacy </a:t>
            </a:r>
            <a:endParaRPr lang="en-US" dirty="0" smtClean="0">
              <a:solidFill>
                <a:srgbClr val="C00000"/>
              </a:solidFill>
              <a:latin typeface="Times New Roman" pitchFamily="18" charset="0"/>
              <a:cs typeface="Times New Roman" pitchFamily="18" charset="0"/>
            </a:endParaRPr>
          </a:p>
          <a:p>
            <a:pPr lvl="1" algn="just">
              <a:lnSpc>
                <a:spcPct val="120000"/>
              </a:lnSpc>
            </a:pP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802.11 </a:t>
            </a:r>
            <a:r>
              <a:rPr lang="en-US" dirty="0" err="1">
                <a:latin typeface="Times New Roman" pitchFamily="18" charset="0"/>
                <a:cs typeface="Times New Roman" pitchFamily="18" charset="0"/>
              </a:rPr>
              <a:t>cung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cấp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tính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riêng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tư</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dữ</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liệu</a:t>
            </a:r>
            <a:r>
              <a:rPr lang="en-US" dirty="0">
                <a:latin typeface="Times New Roman" pitchFamily="18" charset="0"/>
                <a:cs typeface="Times New Roman" pitchFamily="18" charset="0"/>
              </a:rPr>
              <a:t> </a:t>
            </a:r>
            <a:r>
              <a:rPr lang="en-US" err="1">
                <a:latin typeface="Times New Roman" pitchFamily="18" charset="0"/>
                <a:cs typeface="Times New Roman" pitchFamily="18" charset="0"/>
              </a:rPr>
              <a:t>bằng</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giao thức WEP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WEP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dựa</a:t>
            </a:r>
            <a:r>
              <a:rPr lang="en-US" dirty="0">
                <a:latin typeface="Times New Roman" pitchFamily="18" charset="0"/>
                <a:cs typeface="Times New Roman" pitchFamily="18" charset="0"/>
              </a:rPr>
              <a:t> </a:t>
            </a:r>
            <a:r>
              <a:rPr lang="en-US" err="1">
                <a:latin typeface="Times New Roman" pitchFamily="18" charset="0"/>
                <a:cs typeface="Times New Roman" pitchFamily="18" charset="0"/>
              </a:rPr>
              <a:t>trên</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mã </a:t>
            </a:r>
            <a:r>
              <a:rPr lang="en-US" err="1">
                <a:latin typeface="Times New Roman" pitchFamily="18" charset="0"/>
                <a:cs typeface="Times New Roman" pitchFamily="18" charset="0"/>
              </a:rPr>
              <a:t>dòng</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RC4 (</a:t>
            </a:r>
            <a:r>
              <a:rPr lang="en-US" dirty="0">
                <a:latin typeface="Times New Roman" pitchFamily="18" charset="0"/>
                <a:cs typeface="Times New Roman" pitchFamily="18" charset="0"/>
              </a:rPr>
              <a:t>Ron’s code 4)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Ron </a:t>
            </a:r>
            <a:r>
              <a:rPr lang="en-US" dirty="0" err="1">
                <a:latin typeface="Times New Roman" pitchFamily="18" charset="0"/>
                <a:cs typeface="Times New Roman" pitchFamily="18" charset="0"/>
              </a:rPr>
              <a:t>Rivest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thuộc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hãng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RSA</a:t>
            </a:r>
            <a:r>
              <a:rPr lang="en-US" dirty="0">
                <a:latin typeface="Times New Roman" pitchFamily="18" charset="0"/>
                <a:cs typeface="Times New Roman" pitchFamily="18" charset="0"/>
              </a:rPr>
              <a:t> Security </a:t>
            </a:r>
            <a:r>
              <a:rPr lang="en-US" dirty="0" err="1">
                <a:latin typeface="Times New Roman" pitchFamily="18" charset="0"/>
                <a:cs typeface="Times New Roman" pitchFamily="18" charset="0"/>
              </a:rPr>
              <a:t>Inc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triển</a:t>
            </a:r>
            <a:r>
              <a:rPr lang="en-US" dirty="0">
                <a:latin typeface="Times New Roman" pitchFamily="18" charset="0"/>
                <a:cs typeface="Times New Roman" pitchFamily="18" charset="0"/>
              </a:rPr>
              <a:t>.</a:t>
            </a:r>
          </a:p>
          <a:p>
            <a:pPr lvl="1" algn="just">
              <a:lnSpc>
                <a:spcPct val="120000"/>
              </a:lnSpc>
            </a:pP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tên</a:t>
            </a:r>
            <a:r>
              <a:rPr lang="en-US" dirty="0">
                <a:latin typeface="Times New Roman" pitchFamily="18" charset="0"/>
                <a:cs typeface="Times New Roman" pitchFamily="18" charset="0"/>
              </a:rPr>
              <a:t> Initialization Vector (IV)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cộng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thêm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khóa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nhằm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tạo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khóa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nhau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mỗi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hóa</a:t>
            </a:r>
            <a:r>
              <a:rPr lang="en-US" dirty="0">
                <a:latin typeface="Times New Roman" pitchFamily="18" charset="0"/>
                <a:cs typeface="Times New Roman" pitchFamily="18" charset="0"/>
              </a:rPr>
              <a:t>.</a:t>
            </a:r>
          </a:p>
          <a:p>
            <a:pPr lvl="1" algn="just">
              <a:lnSpc>
                <a:spcPct val="120000"/>
              </a:lnSpc>
            </a:pPr>
            <a:r>
              <a:rPr lang="en-US" dirty="0" err="1">
                <a:latin typeface="Times New Roman" pitchFamily="18" charset="0"/>
                <a:cs typeface="Times New Roman" pitchFamily="18" charset="0"/>
              </a:rPr>
              <a:t>Hiện</a:t>
            </a:r>
            <a:r>
              <a:rPr lang="en-US" dirty="0">
                <a:latin typeface="Times New Roman" pitchFamily="18" charset="0"/>
                <a:cs typeface="Times New Roman" pitchFamily="18" charset="0"/>
              </a:rPr>
              <a:t> nay, </a:t>
            </a:r>
            <a:r>
              <a:rPr lang="en-US" dirty="0" err="1">
                <a:latin typeface="Times New Roman" pitchFamily="18" charset="0"/>
                <a:cs typeface="Times New Roman" pitchFamily="18" charset="0"/>
              </a:rPr>
              <a:t>trên</a:t>
            </a:r>
            <a:r>
              <a:rPr lang="en-US" dirty="0">
                <a:latin typeface="Times New Roman" pitchFamily="18" charset="0"/>
                <a:cs typeface="Times New Roman" pitchFamily="18" charset="0"/>
              </a:rPr>
              <a:t> Internet </a:t>
            </a:r>
            <a:r>
              <a:rPr lang="en-US" dirty="0" err="1">
                <a:latin typeface="Times New Roman" pitchFamily="18" charset="0"/>
                <a:cs typeface="Times New Roman" pitchFamily="18" charset="0"/>
              </a:rPr>
              <a:t>đã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sẵn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những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cụ</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năng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tìm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khóa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WEP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như</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AirCrack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AirSnort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dWepCrack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WepAttack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WepCrack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WepLab</a:t>
            </a:r>
            <a:r>
              <a:rPr lang="en-US" dirty="0">
                <a:latin typeface="Times New Roman" pitchFamily="18" charset="0"/>
                <a:cs typeface="Times New Roman" pitchFamily="18" charset="0"/>
              </a:rPr>
              <a:t>. </a:t>
            </a:r>
          </a:p>
          <a:p>
            <a:pPr algn="just">
              <a:lnSpc>
                <a:spcPct val="120000"/>
              </a:lnSpc>
            </a:pPr>
            <a:endParaRPr lang="en-US" dirty="0"/>
          </a:p>
          <a:p>
            <a:endParaRPr lang="en-US" dirty="0"/>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WEP</a:t>
            </a:r>
            <a:endParaRPr lang="en-US"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48</a:t>
            </a:fld>
            <a:endParaRPr lang="ru-RU" dirty="0"/>
          </a:p>
        </p:txBody>
      </p:sp>
    </p:spTree>
    <p:extLst>
      <p:ext uri="{BB962C8B-B14F-4D97-AF65-F5344CB8AC3E}">
        <p14:creationId xmlns:p14="http://schemas.microsoft.com/office/powerpoint/2010/main" val="38922801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77500" lnSpcReduction="20000"/>
          </a:bodyPr>
          <a:lstStyle/>
          <a:p>
            <a:r>
              <a:rPr lang="en-US" dirty="0" err="1">
                <a:solidFill>
                  <a:srgbClr val="0000FF"/>
                </a:solidFill>
                <a:latin typeface="Arial" pitchFamily="34" charset="0"/>
                <a:cs typeface="Arial" pitchFamily="34" charset="0"/>
              </a:rPr>
              <a:t>Xác</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thực</a:t>
            </a:r>
            <a:r>
              <a:rPr lang="en-US" dirty="0">
                <a:solidFill>
                  <a:srgbClr val="0000FF"/>
                </a:solidFill>
                <a:latin typeface="Arial" pitchFamily="34" charset="0"/>
                <a:cs typeface="Arial" pitchFamily="34" charset="0"/>
              </a:rPr>
              <a:t>:</a:t>
            </a:r>
          </a:p>
          <a:p>
            <a:pPr lvl="1"/>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mở</a:t>
            </a:r>
            <a:endParaRPr lang="en-US" dirty="0">
              <a:latin typeface="Arial" pitchFamily="34" charset="0"/>
              <a:cs typeface="Arial" pitchFamily="34" charset="0"/>
            </a:endParaRPr>
          </a:p>
          <a:p>
            <a:pPr lvl="1"/>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chia </a:t>
            </a:r>
            <a:r>
              <a:rPr lang="en-US" dirty="0" err="1">
                <a:latin typeface="Arial" pitchFamily="34" charset="0"/>
                <a:cs typeface="Arial" pitchFamily="34" charset="0"/>
              </a:rPr>
              <a:t>sẻ</a:t>
            </a:r>
            <a:r>
              <a:rPr lang="en-US" dirty="0">
                <a:latin typeface="Arial" pitchFamily="34" charset="0"/>
                <a:cs typeface="Arial" pitchFamily="34" charset="0"/>
              </a:rPr>
              <a:t> </a:t>
            </a:r>
          </a:p>
          <a:p>
            <a:r>
              <a:rPr lang="en-US" dirty="0" err="1">
                <a:solidFill>
                  <a:srgbClr val="0000FF"/>
                </a:solidFill>
                <a:latin typeface="Arial" pitchFamily="34" charset="0"/>
                <a:cs typeface="Arial" pitchFamily="34" charset="0"/>
              </a:rPr>
              <a:t>Toàn</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vẹn</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dữ</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liệu</a:t>
            </a:r>
            <a:endParaRPr lang="en-US" dirty="0">
              <a:solidFill>
                <a:srgbClr val="0000FF"/>
              </a:solidFill>
              <a:latin typeface="Arial" pitchFamily="34" charset="0"/>
              <a:cs typeface="Arial" pitchFamily="34" charset="0"/>
            </a:endParaRPr>
          </a:p>
          <a:p>
            <a:pPr lvl="1"/>
            <a:r>
              <a:rPr lang="en-US" dirty="0" err="1">
                <a:latin typeface="Arial" pitchFamily="34" charset="0"/>
                <a:cs typeface="Arial" pitchFamily="34" charset="0"/>
              </a:rPr>
              <a:t>Sử</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kiểm</a:t>
            </a:r>
            <a:r>
              <a:rPr lang="en-US" dirty="0">
                <a:latin typeface="Arial" pitchFamily="34" charset="0"/>
                <a:cs typeface="Arial" pitchFamily="34" charset="0"/>
              </a:rPr>
              <a:t> </a:t>
            </a:r>
            <a:r>
              <a:rPr lang="en-US" dirty="0" err="1">
                <a:latin typeface="Arial" pitchFamily="34" charset="0"/>
                <a:cs typeface="Arial" pitchFamily="34" charset="0"/>
              </a:rPr>
              <a:t>tra</a:t>
            </a:r>
            <a:r>
              <a:rPr lang="en-US" dirty="0">
                <a:latin typeface="Arial" pitchFamily="34" charset="0"/>
                <a:cs typeface="Arial" pitchFamily="34" charset="0"/>
              </a:rPr>
              <a:t> </a:t>
            </a:r>
            <a:r>
              <a:rPr lang="en-US" dirty="0" err="1">
                <a:latin typeface="Arial" pitchFamily="34" charset="0"/>
                <a:cs typeface="Arial" pitchFamily="34" charset="0"/>
              </a:rPr>
              <a:t>CRC</a:t>
            </a:r>
            <a:r>
              <a:rPr lang="en-US" dirty="0">
                <a:latin typeface="Arial" pitchFamily="34" charset="0"/>
                <a:cs typeface="Arial" pitchFamily="34" charset="0"/>
              </a:rPr>
              <a:t>-32</a:t>
            </a:r>
          </a:p>
          <a:p>
            <a:r>
              <a:rPr lang="en-US" dirty="0" err="1">
                <a:solidFill>
                  <a:srgbClr val="0000FF"/>
                </a:solidFill>
                <a:latin typeface="Arial" pitchFamily="34" charset="0"/>
                <a:cs typeface="Arial" pitchFamily="34" charset="0"/>
              </a:rPr>
              <a:t>Mã</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hóa</a:t>
            </a:r>
            <a:endParaRPr lang="en-US" dirty="0">
              <a:solidFill>
                <a:srgbClr val="0000FF"/>
              </a:solidFill>
              <a:latin typeface="Arial" pitchFamily="34" charset="0"/>
              <a:cs typeface="Arial" pitchFamily="34" charset="0"/>
            </a:endParaRPr>
          </a:p>
          <a:p>
            <a:pPr lvl="1"/>
            <a:r>
              <a:rPr lang="en-US" dirty="0" err="1">
                <a:latin typeface="Arial" pitchFamily="34" charset="0"/>
                <a:cs typeface="Arial" pitchFamily="34" charset="0"/>
              </a:rPr>
              <a:t>Sử</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RC4</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a:t>
            </a:r>
            <a:r>
              <a:rPr lang="en-US" dirty="0" err="1">
                <a:latin typeface="Arial" pitchFamily="34" charset="0"/>
                <a:cs typeface="Arial" pitchFamily="34" charset="0"/>
              </a:rPr>
              <a:t>dài</a:t>
            </a:r>
            <a:r>
              <a:rPr lang="en-US" dirty="0">
                <a:latin typeface="Arial" pitchFamily="34" charset="0"/>
                <a:cs typeface="Arial" pitchFamily="34" charset="0"/>
              </a:rPr>
              <a:t> 40 bit, </a:t>
            </a:r>
            <a:r>
              <a:rPr lang="en-US" dirty="0" err="1">
                <a:latin typeface="Arial" pitchFamily="34" charset="0"/>
                <a:cs typeface="Arial" pitchFamily="34" charset="0"/>
              </a:rPr>
              <a:t>hoặc</a:t>
            </a:r>
            <a:r>
              <a:rPr lang="en-US" dirty="0">
                <a:latin typeface="Arial" pitchFamily="34" charset="0"/>
                <a:cs typeface="Arial" pitchFamily="34" charset="0"/>
              </a:rPr>
              <a:t> 104 bit</a:t>
            </a:r>
          </a:p>
          <a:p>
            <a:pPr lvl="1"/>
            <a:r>
              <a:rPr lang="en-US" dirty="0">
                <a:latin typeface="Arial" pitchFamily="34" charset="0"/>
                <a:cs typeface="Arial" pitchFamily="34" charset="0"/>
              </a:rPr>
              <a:t>IV </a:t>
            </a:r>
            <a:r>
              <a:rPr lang="en-US" dirty="0" err="1">
                <a:latin typeface="Arial" pitchFamily="34" charset="0"/>
                <a:cs typeface="Arial" pitchFamily="34" charset="0"/>
              </a:rPr>
              <a:t>dài</a:t>
            </a:r>
            <a:r>
              <a:rPr lang="en-US" dirty="0">
                <a:latin typeface="Arial" pitchFamily="34" charset="0"/>
                <a:cs typeface="Arial" pitchFamily="34" charset="0"/>
              </a:rPr>
              <a:t> 24 bit</a:t>
            </a:r>
          </a:p>
          <a:p>
            <a:r>
              <a:rPr lang="en-US" dirty="0" err="1">
                <a:solidFill>
                  <a:srgbClr val="0000FF"/>
                </a:solidFill>
                <a:latin typeface="Arial" pitchFamily="34" charset="0"/>
                <a:cs typeface="Arial" pitchFamily="34" charset="0"/>
              </a:rPr>
              <a:t>Quản</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lý</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khóa</a:t>
            </a:r>
            <a:r>
              <a:rPr lang="en-US" dirty="0">
                <a:solidFill>
                  <a:srgbClr val="0000FF"/>
                </a:solidFill>
                <a:latin typeface="Arial" pitchFamily="34" charset="0"/>
                <a:cs typeface="Arial" pitchFamily="34" charset="0"/>
              </a:rPr>
              <a:t>:</a:t>
            </a:r>
          </a:p>
          <a:p>
            <a:pPr lvl="1"/>
            <a:r>
              <a:rPr lang="en-US" dirty="0" err="1">
                <a:latin typeface="Arial" pitchFamily="34" charset="0"/>
                <a:cs typeface="Arial" pitchFamily="34" charset="0"/>
              </a:rPr>
              <a:t>Sử</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chia </a:t>
            </a:r>
            <a:r>
              <a:rPr lang="en-US" dirty="0" err="1">
                <a:latin typeface="Arial" pitchFamily="34" charset="0"/>
                <a:cs typeface="Arial" pitchFamily="34" charset="0"/>
              </a:rPr>
              <a:t>sẻ</a:t>
            </a:r>
            <a:r>
              <a:rPr lang="en-US" dirty="0">
                <a:latin typeface="Arial" pitchFamily="34" charset="0"/>
                <a:cs typeface="Arial" pitchFamily="34" charset="0"/>
              </a:rPr>
              <a:t> </a:t>
            </a:r>
            <a:r>
              <a:rPr lang="en-US" dirty="0" err="1">
                <a:latin typeface="Arial" pitchFamily="34" charset="0"/>
                <a:cs typeface="Arial" pitchFamily="34" charset="0"/>
              </a:rPr>
              <a:t>trước</a:t>
            </a:r>
            <a:r>
              <a:rPr lang="en-US" dirty="0">
                <a:latin typeface="Arial" pitchFamily="34" charset="0"/>
                <a:cs typeface="Arial" pitchFamily="34" charset="0"/>
              </a:rPr>
              <a:t>,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trao</a:t>
            </a:r>
            <a:r>
              <a:rPr lang="en-US" dirty="0">
                <a:latin typeface="Arial" pitchFamily="34" charset="0"/>
                <a:cs typeface="Arial" pitchFamily="34" charset="0"/>
              </a:rPr>
              <a:t> </a:t>
            </a:r>
            <a:r>
              <a:rPr lang="en-US" dirty="0" err="1">
                <a:latin typeface="Arial" pitchFamily="34" charset="0"/>
                <a:cs typeface="Arial" pitchFamily="34" charset="0"/>
              </a:rPr>
              <a:t>đổi</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a:t>
            </a:r>
            <a:r>
              <a:rPr lang="en-US" dirty="0" err="1">
                <a:latin typeface="Arial" pitchFamily="34" charset="0"/>
                <a:cs typeface="Arial" pitchFamily="34" charset="0"/>
              </a:rPr>
              <a:t>tự</a:t>
            </a:r>
            <a:r>
              <a:rPr lang="en-US" dirty="0">
                <a:latin typeface="Arial" pitchFamily="34" charset="0"/>
                <a:cs typeface="Arial" pitchFamily="34" charset="0"/>
              </a:rPr>
              <a:t> </a:t>
            </a:r>
            <a:r>
              <a:rPr lang="en-US" dirty="0" err="1">
                <a:latin typeface="Arial" pitchFamily="34" charset="0"/>
                <a:cs typeface="Arial" pitchFamily="34" charset="0"/>
              </a:rPr>
              <a:t>động</a:t>
            </a:r>
            <a:r>
              <a:rPr lang="en-US" dirty="0">
                <a:latin typeface="Arial" pitchFamily="34" charset="0"/>
                <a:cs typeface="Arial" pitchFamily="34" charset="0"/>
              </a:rPr>
              <a:t>,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cách</a:t>
            </a:r>
            <a:r>
              <a:rPr lang="en-US" dirty="0">
                <a:latin typeface="Arial" pitchFamily="34" charset="0"/>
                <a:cs typeface="Arial" pitchFamily="34" charset="0"/>
              </a:rPr>
              <a:t> </a:t>
            </a:r>
            <a:r>
              <a:rPr lang="en-US" dirty="0" err="1">
                <a:latin typeface="Arial" pitchFamily="34" charset="0"/>
                <a:cs typeface="Arial" pitchFamily="34" charset="0"/>
              </a:rPr>
              <a:t>quản</a:t>
            </a:r>
            <a:r>
              <a:rPr lang="en-US" dirty="0">
                <a:latin typeface="Arial" pitchFamily="34" charset="0"/>
                <a:cs typeface="Arial" pitchFamily="34" charset="0"/>
              </a:rPr>
              <a:t> </a:t>
            </a:r>
            <a:r>
              <a:rPr lang="en-US" dirty="0" err="1">
                <a:latin typeface="Arial" pitchFamily="34" charset="0"/>
                <a:cs typeface="Arial" pitchFamily="34" charset="0"/>
              </a:rPr>
              <a:t>lý</a:t>
            </a:r>
            <a:r>
              <a:rPr lang="en-US" dirty="0">
                <a:latin typeface="Arial" pitchFamily="34" charset="0"/>
                <a:cs typeface="Arial" pitchFamily="34" charset="0"/>
              </a:rPr>
              <a:t> </a:t>
            </a:r>
            <a:r>
              <a:rPr lang="en-US" dirty="0" err="1">
                <a:latin typeface="Arial" pitchFamily="34" charset="0"/>
                <a:cs typeface="Arial" pitchFamily="34" charset="0"/>
              </a:rPr>
              <a:t>cơ</a:t>
            </a:r>
            <a:r>
              <a:rPr lang="en-US" dirty="0">
                <a:latin typeface="Arial" pitchFamily="34" charset="0"/>
                <a:cs typeface="Arial" pitchFamily="34" charset="0"/>
              </a:rPr>
              <a:t> </a:t>
            </a:r>
            <a:r>
              <a:rPr lang="en-US" dirty="0" err="1">
                <a:latin typeface="Arial" pitchFamily="34" charset="0"/>
                <a:cs typeface="Arial" pitchFamily="34" charset="0"/>
              </a:rPr>
              <a:t>sở</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an </a:t>
            </a:r>
            <a:r>
              <a:rPr lang="en-US" dirty="0" err="1">
                <a:latin typeface="Arial" pitchFamily="34" charset="0"/>
                <a:cs typeface="Arial" pitchFamily="34" charset="0"/>
              </a:rPr>
              <a:t>toàn</a:t>
            </a:r>
            <a:r>
              <a:rPr lang="en-US" dirty="0">
                <a:latin typeface="Arial" pitchFamily="34" charset="0"/>
                <a:cs typeface="Arial" pitchFamily="34" charset="0"/>
              </a:rPr>
              <a:t>,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làm</a:t>
            </a:r>
            <a:r>
              <a:rPr lang="en-US" dirty="0">
                <a:latin typeface="Arial" pitchFamily="34" charset="0"/>
                <a:cs typeface="Arial" pitchFamily="34" charset="0"/>
              </a:rPr>
              <a:t> </a:t>
            </a:r>
            <a:r>
              <a:rPr lang="en-US" dirty="0" err="1">
                <a:latin typeface="Arial" pitchFamily="34" charset="0"/>
                <a:cs typeface="Arial" pitchFamily="34" charset="0"/>
              </a:rPr>
              <a:t>mới</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cách</a:t>
            </a:r>
            <a:r>
              <a:rPr lang="en-US" dirty="0">
                <a:latin typeface="Arial" pitchFamily="34" charset="0"/>
                <a:cs typeface="Arial" pitchFamily="34" charset="0"/>
              </a:rPr>
              <a:t> an </a:t>
            </a:r>
            <a:r>
              <a:rPr lang="en-US" dirty="0" err="1">
                <a:latin typeface="Arial" pitchFamily="34" charset="0"/>
                <a:cs typeface="Arial" pitchFamily="34" charset="0"/>
              </a:rPr>
              <a:t>toàn</a:t>
            </a:r>
            <a:r>
              <a:rPr lang="en-US" dirty="0">
                <a:latin typeface="Arial" pitchFamily="34" charset="0"/>
                <a:cs typeface="Arial" pitchFamily="34" charset="0"/>
              </a:rPr>
              <a:t>.</a:t>
            </a:r>
          </a:p>
          <a:p>
            <a:r>
              <a:rPr lang="en-US" dirty="0" err="1">
                <a:solidFill>
                  <a:srgbClr val="0000FF"/>
                </a:solidFill>
                <a:latin typeface="Arial" pitchFamily="34" charset="0"/>
                <a:cs typeface="Arial" pitchFamily="34" charset="0"/>
              </a:rPr>
              <a:t>Vấn</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đề</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chống</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tấn</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công</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phát</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lại</a:t>
            </a:r>
            <a:r>
              <a:rPr lang="en-US" dirty="0">
                <a:solidFill>
                  <a:srgbClr val="0000FF"/>
                </a:solidFill>
                <a:latin typeface="Arial" pitchFamily="34" charset="0"/>
                <a:cs typeface="Arial" pitchFamily="34" charset="0"/>
              </a:rPr>
              <a:t>:</a:t>
            </a:r>
          </a:p>
          <a:p>
            <a:pPr lvl="1"/>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chống</a:t>
            </a:r>
            <a:r>
              <a:rPr lang="en-US" dirty="0">
                <a:latin typeface="Arial" pitchFamily="34" charset="0"/>
                <a:cs typeface="Arial" pitchFamily="34" charset="0"/>
              </a:rPr>
              <a:t> </a:t>
            </a:r>
            <a:r>
              <a:rPr lang="en-US" dirty="0" err="1">
                <a:latin typeface="Arial" pitchFamily="34" charset="0"/>
                <a:cs typeface="Arial" pitchFamily="34" charset="0"/>
              </a:rPr>
              <a:t>được</a:t>
            </a:r>
            <a:endParaRPr lang="en-US" dirty="0">
              <a:latin typeface="Arial" pitchFamily="34" charset="0"/>
              <a:cs typeface="Arial" pitchFamily="34" charset="0"/>
            </a:endParaRPr>
          </a:p>
          <a:p>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WEP</a:t>
            </a:r>
            <a:endParaRPr lang="en-US"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49</a:t>
            </a:fld>
            <a:endParaRPr lang="ru-RU" dirty="0"/>
          </a:p>
        </p:txBody>
      </p:sp>
    </p:spTree>
    <p:extLst>
      <p:ext uri="{BB962C8B-B14F-4D97-AF65-F5344CB8AC3E}">
        <p14:creationId xmlns:p14="http://schemas.microsoft.com/office/powerpoint/2010/main" val="37839654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a:off x="1474800" y="609601"/>
            <a:ext cx="7669200" cy="9906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olidFill>
            <a:srgbClr val="00E600"/>
          </a:solidFill>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Tổng</a:t>
            </a:r>
            <a:r>
              <a:rPr lang="en-US" sz="4000" dirty="0">
                <a:latin typeface="Arial" pitchFamily="34" charset="0"/>
                <a:cs typeface="Arial" pitchFamily="34" charset="0"/>
              </a:rPr>
              <a:t> </a:t>
            </a:r>
            <a:r>
              <a:rPr lang="en-US" sz="4000" dirty="0" err="1">
                <a:latin typeface="Arial" pitchFamily="34" charset="0"/>
                <a:cs typeface="Arial" pitchFamily="34" charset="0"/>
              </a:rPr>
              <a:t>quan</a:t>
            </a:r>
            <a:r>
              <a:rPr lang="en-US" sz="4000" dirty="0">
                <a:latin typeface="Arial" pitchFamily="34" charset="0"/>
                <a:cs typeface="Arial" pitchFamily="34" charset="0"/>
              </a:rPr>
              <a:t> </a:t>
            </a:r>
            <a:r>
              <a:rPr lang="en-US" sz="4000" dirty="0" err="1">
                <a:latin typeface="Arial" pitchFamily="34" charset="0"/>
                <a:cs typeface="Arial" pitchFamily="34" charset="0"/>
              </a:rPr>
              <a:t>về</a:t>
            </a:r>
            <a:r>
              <a:rPr lang="en-US" sz="4000" dirty="0">
                <a:latin typeface="Arial" pitchFamily="34" charset="0"/>
                <a:cs typeface="Arial" pitchFamily="34" charset="0"/>
              </a:rPr>
              <a:t> </a:t>
            </a:r>
            <a:r>
              <a:rPr lang="en-US" sz="4000" dirty="0" err="1">
                <a:latin typeface="Arial" pitchFamily="34" charset="0"/>
                <a:cs typeface="Arial" pitchFamily="34" charset="0"/>
              </a:rPr>
              <a:t>mạng</a:t>
            </a:r>
            <a:r>
              <a:rPr lang="en-US" sz="4000" dirty="0">
                <a:latin typeface="Arial" pitchFamily="34" charset="0"/>
                <a:cs typeface="Arial" pitchFamily="34" charset="0"/>
              </a:rPr>
              <a:t> </a:t>
            </a:r>
            <a:r>
              <a:rPr lang="en-US" sz="4000" dirty="0" err="1">
                <a:latin typeface="Arial" pitchFamily="34" charset="0"/>
                <a:cs typeface="Arial" pitchFamily="34" charset="0"/>
              </a:rPr>
              <a:t>không</a:t>
            </a:r>
            <a:r>
              <a:rPr lang="en-US" sz="4000" dirty="0">
                <a:latin typeface="Arial" pitchFamily="34" charset="0"/>
                <a:cs typeface="Arial" pitchFamily="34" charset="0"/>
              </a:rPr>
              <a:t> </a:t>
            </a:r>
            <a:r>
              <a:rPr lang="en-US" sz="4000" dirty="0" err="1">
                <a:latin typeface="Arial" pitchFamily="34" charset="0"/>
                <a:cs typeface="Arial" pitchFamily="34" charset="0"/>
              </a:rPr>
              <a:t>dây</a:t>
            </a:r>
            <a:endParaRPr lang="en-US" sz="4000" dirty="0">
              <a:latin typeface="Arial" pitchFamily="34" charset="0"/>
              <a:cs typeface="Arial" pitchFamily="34" charset="0"/>
            </a:endParaRPr>
          </a:p>
        </p:txBody>
      </p:sp>
      <p:sp>
        <p:nvSpPr>
          <p:cNvPr id="4" name="Freeform 3"/>
          <p:cNvSpPr/>
          <p:nvPr/>
        </p:nvSpPr>
        <p:spPr>
          <a:xfrm>
            <a:off x="76200" y="5334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olidFill>
            <a:srgbClr val="00E600"/>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vi-VN" sz="5400" b="1" kern="1200" noProof="0" smtClean="0"/>
              <a:t>1</a:t>
            </a:r>
            <a:endParaRPr lang="vi-VN" sz="5400" b="1" kern="1200" noProof="0"/>
          </a:p>
        </p:txBody>
      </p:sp>
      <p:sp>
        <p:nvSpPr>
          <p:cNvPr id="6" name="Freeform 5"/>
          <p:cNvSpPr/>
          <p:nvPr/>
        </p:nvSpPr>
        <p:spPr>
          <a:xfrm>
            <a:off x="1322400" y="1905000"/>
            <a:ext cx="7974000" cy="10668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pPr lvl="0" defTabSz="2667000">
              <a:lnSpc>
                <a:spcPct val="90000"/>
              </a:lnSpc>
              <a:spcBef>
                <a:spcPct val="0"/>
              </a:spcBef>
              <a:spcAft>
                <a:spcPct val="35000"/>
              </a:spcAft>
            </a:pPr>
            <a:r>
              <a:rPr lang="en-US" sz="4000" dirty="0" err="1">
                <a:latin typeface="Arial" pitchFamily="34" charset="0"/>
                <a:cs typeface="Arial" pitchFamily="34" charset="0"/>
              </a:rPr>
              <a:t>Các</a:t>
            </a:r>
            <a:r>
              <a:rPr lang="en-US" sz="4000" dirty="0">
                <a:latin typeface="Arial" pitchFamily="34" charset="0"/>
                <a:cs typeface="Arial" pitchFamily="34" charset="0"/>
              </a:rPr>
              <a:t> </a:t>
            </a:r>
            <a:r>
              <a:rPr lang="en-US" sz="4000" dirty="0" err="1">
                <a:latin typeface="Arial" pitchFamily="34" charset="0"/>
                <a:cs typeface="Arial" pitchFamily="34" charset="0"/>
              </a:rPr>
              <a:t>cơ</a:t>
            </a:r>
            <a:r>
              <a:rPr lang="en-US" sz="4000" dirty="0">
                <a:latin typeface="Arial" pitchFamily="34" charset="0"/>
                <a:cs typeface="Arial" pitchFamily="34" charset="0"/>
              </a:rPr>
              <a:t> </a:t>
            </a:r>
            <a:r>
              <a:rPr lang="en-US" sz="4000" dirty="0" err="1">
                <a:latin typeface="Arial" pitchFamily="34" charset="0"/>
                <a:cs typeface="Arial" pitchFamily="34" charset="0"/>
              </a:rPr>
              <a:t>chế</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a:latin typeface="Arial" pitchFamily="34" charset="0"/>
                <a:cs typeface="Arial" pitchFamily="34" charset="0"/>
              </a:rPr>
              <a:t>trong</a:t>
            </a:r>
            <a:r>
              <a:rPr lang="en-US" sz="4000" dirty="0">
                <a:latin typeface="Arial" pitchFamily="34" charset="0"/>
                <a:cs typeface="Arial" pitchFamily="34" charset="0"/>
              </a:rPr>
              <a:t> </a:t>
            </a:r>
            <a:r>
              <a:rPr lang="en-US" sz="4000" dirty="0" err="1">
                <a:latin typeface="Arial" pitchFamily="34" charset="0"/>
                <a:cs typeface="Arial" pitchFamily="34" charset="0"/>
              </a:rPr>
              <a:t>W</a:t>
            </a:r>
            <a:r>
              <a:rPr lang="en-US" sz="4000" dirty="0" err="1" smtClean="0">
                <a:latin typeface="Arial" pitchFamily="34" charset="0"/>
                <a:cs typeface="Arial" pitchFamily="34" charset="0"/>
              </a:rPr>
              <a:t>LAN</a:t>
            </a:r>
            <a:endParaRPr lang="vi-VN" sz="4000" kern="1200" noProof="0" dirty="0">
              <a:latin typeface="Arial" pitchFamily="34" charset="0"/>
              <a:cs typeface="Arial" pitchFamily="34" charset="0"/>
            </a:endParaRPr>
          </a:p>
        </p:txBody>
      </p:sp>
      <p:sp>
        <p:nvSpPr>
          <p:cNvPr id="7" name="Freeform 6"/>
          <p:cNvSpPr/>
          <p:nvPr/>
        </p:nvSpPr>
        <p:spPr>
          <a:xfrm>
            <a:off x="0" y="19050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vi-VN" sz="5400" kern="1200" noProof="0" dirty="0" smtClean="0"/>
              <a:t>2</a:t>
            </a:r>
            <a:endParaRPr lang="vi-VN" sz="5400" kern="1200" noProof="0" dirty="0"/>
          </a:p>
        </p:txBody>
      </p:sp>
      <p:sp>
        <p:nvSpPr>
          <p:cNvPr id="9" name="Freeform 8"/>
          <p:cNvSpPr/>
          <p:nvPr/>
        </p:nvSpPr>
        <p:spPr>
          <a:xfrm>
            <a:off x="1404000" y="3200400"/>
            <a:ext cx="7206600" cy="9906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WEP</a:t>
            </a:r>
            <a:endParaRPr lang="en-US" sz="4000" dirty="0">
              <a:latin typeface="Arial" pitchFamily="34" charset="0"/>
              <a:cs typeface="Arial" pitchFamily="34" charset="0"/>
            </a:endParaRPr>
          </a:p>
        </p:txBody>
      </p:sp>
      <p:sp>
        <p:nvSpPr>
          <p:cNvPr id="11" name="Freeform 10"/>
          <p:cNvSpPr/>
          <p:nvPr/>
        </p:nvSpPr>
        <p:spPr>
          <a:xfrm>
            <a:off x="0" y="32004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dirty="0"/>
              <a:t>3</a:t>
            </a:r>
            <a:endParaRPr lang="vi-VN" sz="5400" kern="1200" noProof="0" dirty="0"/>
          </a:p>
        </p:txBody>
      </p:sp>
      <p:sp>
        <p:nvSpPr>
          <p:cNvPr id="12" name="Freeform 11"/>
          <p:cNvSpPr/>
          <p:nvPr/>
        </p:nvSpPr>
        <p:spPr>
          <a:xfrm>
            <a:off x="1480200" y="4475100"/>
            <a:ext cx="7206600" cy="10875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WPA</a:t>
            </a:r>
            <a:endParaRPr lang="en-US" sz="4000" dirty="0">
              <a:latin typeface="Arial" pitchFamily="34" charset="0"/>
              <a:cs typeface="Arial" pitchFamily="34" charset="0"/>
            </a:endParaRPr>
          </a:p>
        </p:txBody>
      </p:sp>
      <p:sp>
        <p:nvSpPr>
          <p:cNvPr id="13" name="Freeform 12"/>
          <p:cNvSpPr/>
          <p:nvPr/>
        </p:nvSpPr>
        <p:spPr>
          <a:xfrm>
            <a:off x="76200" y="44196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noProof="0" dirty="0" smtClean="0"/>
              <a:t>4</a:t>
            </a:r>
            <a:endParaRPr lang="vi-VN" sz="5400" kern="1200" noProof="0" dirty="0"/>
          </a:p>
        </p:txBody>
      </p:sp>
      <p:sp>
        <p:nvSpPr>
          <p:cNvPr id="14" name="Freeform 13"/>
          <p:cNvSpPr/>
          <p:nvPr/>
        </p:nvSpPr>
        <p:spPr>
          <a:xfrm>
            <a:off x="1556400" y="5743500"/>
            <a:ext cx="7206600" cy="10875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WPA2</a:t>
            </a:r>
            <a:endParaRPr lang="en-US" sz="4000" dirty="0">
              <a:latin typeface="Arial" pitchFamily="34" charset="0"/>
              <a:cs typeface="Arial" pitchFamily="34" charset="0"/>
            </a:endParaRPr>
          </a:p>
        </p:txBody>
      </p:sp>
      <p:sp>
        <p:nvSpPr>
          <p:cNvPr id="15" name="Freeform 14"/>
          <p:cNvSpPr/>
          <p:nvPr/>
        </p:nvSpPr>
        <p:spPr>
          <a:xfrm>
            <a:off x="152400" y="56880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kern="1200" noProof="0" dirty="0" smtClean="0"/>
              <a:t>5</a:t>
            </a:r>
            <a:endParaRPr lang="vi-VN" sz="5400" kern="1200" noProof="0" dirty="0"/>
          </a:p>
        </p:txBody>
      </p:sp>
    </p:spTree>
    <p:extLst>
      <p:ext uri="{BB962C8B-B14F-4D97-AF65-F5344CB8AC3E}">
        <p14:creationId xmlns:p14="http://schemas.microsoft.com/office/powerpoint/2010/main" val="379664029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err="1">
                <a:solidFill>
                  <a:srgbClr val="0000FF"/>
                </a:solidFill>
                <a:latin typeface="Times New Roman" pitchFamily="18" charset="0"/>
                <a:cs typeface="Times New Roman" pitchFamily="18" charset="0"/>
              </a:rPr>
              <a:t>Xác</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thực</a:t>
            </a:r>
            <a:r>
              <a:rPr lang="en-US" dirty="0">
                <a:solidFill>
                  <a:srgbClr val="0000FF"/>
                </a:solidFill>
                <a:latin typeface="Times New Roman" pitchFamily="18" charset="0"/>
                <a:cs typeface="Times New Roman" pitchFamily="18" charset="0"/>
              </a:rPr>
              <a:t>:</a:t>
            </a:r>
          </a:p>
          <a:p>
            <a:pPr lvl="1"/>
            <a:r>
              <a:rPr lang="en-US" dirty="0" err="1">
                <a:latin typeface="Times New Roman" pitchFamily="18" charset="0"/>
                <a:cs typeface="Times New Roman" pitchFamily="18" charset="0"/>
              </a:rPr>
              <a:t>Gồm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a:t>
            </a:r>
          </a:p>
          <a:p>
            <a:pPr lvl="2"/>
            <a:r>
              <a:rPr lang="en-US" dirty="0" err="1">
                <a:latin typeface="Times New Roman" pitchFamily="18" charset="0"/>
                <a:cs typeface="Times New Roman" pitchFamily="18" charset="0"/>
              </a:rPr>
              <a:t>Xác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mở</a:t>
            </a:r>
            <a:endParaRPr lang="en-US" dirty="0">
              <a:latin typeface="Times New Roman" pitchFamily="18" charset="0"/>
              <a:cs typeface="Times New Roman" pitchFamily="18" charset="0"/>
            </a:endParaRPr>
          </a:p>
          <a:p>
            <a:pPr lvl="2"/>
            <a:r>
              <a:rPr lang="en-US" dirty="0" err="1">
                <a:latin typeface="Times New Roman" pitchFamily="18" charset="0"/>
                <a:cs typeface="Times New Roman" pitchFamily="18" charset="0"/>
              </a:rPr>
              <a:t>Xác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khóa</a:t>
            </a:r>
            <a:r>
              <a:rPr lang="en-US" dirty="0">
                <a:latin typeface="Times New Roman" pitchFamily="18" charset="0"/>
                <a:cs typeface="Times New Roman" pitchFamily="18" charset="0"/>
              </a:rPr>
              <a:t> chia </a:t>
            </a:r>
            <a:r>
              <a:rPr lang="en-US" dirty="0" err="1">
                <a:latin typeface="Times New Roman" pitchFamily="18" charset="0"/>
                <a:cs typeface="Times New Roman" pitchFamily="18" charset="0"/>
              </a:rPr>
              <a:t>sẻ</a:t>
            </a:r>
            <a:r>
              <a:rPr lang="en-US" dirty="0">
                <a:latin typeface="Times New Roman" pitchFamily="18" charset="0"/>
                <a:cs typeface="Times New Roman" pitchFamily="18" charset="0"/>
              </a:rPr>
              <a:t> </a:t>
            </a:r>
          </a:p>
          <a:p>
            <a:pPr lvl="1" algn="just"/>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STA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AP (</a:t>
            </a:r>
            <a:r>
              <a:rPr lang="en-US" dirty="0" err="1">
                <a:latin typeface="Times New Roman" pitchFamily="18" charset="0"/>
                <a:cs typeface="Times New Roman" pitchFamily="18" charset="0"/>
              </a:rPr>
              <a:t>nhưng</a:t>
            </a:r>
            <a:r>
              <a:rPr lang="en-US" dirty="0">
                <a:latin typeface="Times New Roman" pitchFamily="18" charset="0"/>
                <a:cs typeface="Times New Roman" pitchFamily="18" charset="0"/>
              </a:rPr>
              <a:t> AP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 </a:t>
            </a:r>
            <a:r>
              <a:rPr lang="en-US" err="1">
                <a:latin typeface="Times New Roman" pitchFamily="18" charset="0"/>
                <a:cs typeface="Times New Roman" pitchFamily="18" charset="0"/>
              </a:rPr>
              <a:t>với</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STA)</a:t>
            </a:r>
            <a:endParaRPr lang="en-US" dirty="0">
              <a:latin typeface="Times New Roman" pitchFamily="18" charset="0"/>
              <a:cs typeface="Times New Roman" pitchFamily="18" charset="0"/>
            </a:endParaRPr>
          </a:p>
          <a:p>
            <a:pPr lvl="1" algn="just"/>
            <a:r>
              <a:rPr lang="en-US" dirty="0" err="1">
                <a:latin typeface="Times New Roman" pitchFamily="18" charset="0"/>
                <a:cs typeface="Times New Roman" pitchFamily="18" charset="0"/>
              </a:rPr>
              <a:t>Hai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bên</a:t>
            </a:r>
            <a:r>
              <a:rPr lang="en-US" dirty="0">
                <a:latin typeface="Times New Roman" pitchFamily="18" charset="0"/>
                <a:cs typeface="Times New Roman" pitchFamily="18" charset="0"/>
              </a:rPr>
              <a:t> chia </a:t>
            </a:r>
            <a:r>
              <a:rPr lang="en-US" dirty="0" err="1">
                <a:latin typeface="Times New Roman" pitchFamily="18" charset="0"/>
                <a:cs typeface="Times New Roman" pitchFamily="18" charset="0"/>
              </a:rPr>
              <a:t>sẻ</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chung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khóa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mật</a:t>
            </a:r>
            <a:endParaRPr lang="en-US" dirty="0">
              <a:latin typeface="Times New Roman" pitchFamily="18" charset="0"/>
              <a:cs typeface="Times New Roman" pitchFamily="18" charset="0"/>
            </a:endParaRPr>
          </a:p>
          <a:p>
            <a:pPr lvl="1" algn="just"/>
            <a:r>
              <a:rPr lang="en-US" dirty="0" err="1">
                <a:latin typeface="Times New Roman" pitchFamily="18" charset="0"/>
                <a:cs typeface="Times New Roman" pitchFamily="18" charset="0"/>
              </a:rPr>
              <a:t>Khóa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này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phải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hiện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bằng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tay</a:t>
            </a:r>
            <a:endParaRPr lang="en-US" dirty="0">
              <a:latin typeface="Times New Roman" pitchFamily="18" charset="0"/>
              <a:cs typeface="Times New Roman" pitchFamily="18" charset="0"/>
            </a:endParaRPr>
          </a:p>
          <a:p>
            <a:pPr lvl="1" algn="just"/>
            <a:r>
              <a:rPr lang="en-US" dirty="0" err="1">
                <a:latin typeface="Times New Roman" pitchFamily="18" charset="0"/>
                <a:cs typeface="Times New Roman" pitchFamily="18" charset="0"/>
              </a:rPr>
              <a:t>Khóa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này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khóa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tĩnh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hiếm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a:t>
            </a:r>
          </a:p>
          <a:p>
            <a:endParaRPr lang="en-US" dirty="0"/>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WEP</a:t>
            </a:r>
            <a:endParaRPr lang="en-US"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50</a:t>
            </a:fld>
            <a:endParaRPr lang="ru-RU" dirty="0"/>
          </a:p>
        </p:txBody>
      </p:sp>
    </p:spTree>
    <p:extLst>
      <p:ext uri="{BB962C8B-B14F-4D97-AF65-F5344CB8AC3E}">
        <p14:creationId xmlns:p14="http://schemas.microsoft.com/office/powerpoint/2010/main" val="27697103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a:lnSpc>
                <a:spcPct val="130000"/>
              </a:lnSpc>
            </a:pPr>
            <a:r>
              <a:rPr lang="en-US" dirty="0" err="1">
                <a:solidFill>
                  <a:srgbClr val="0000FF"/>
                </a:solidFill>
                <a:latin typeface="Arial" pitchFamily="34" charset="0"/>
                <a:cs typeface="Arial" pitchFamily="34" charset="0"/>
              </a:rPr>
              <a:t>Xác</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thực</a:t>
            </a:r>
            <a:r>
              <a:rPr lang="en-US" dirty="0">
                <a:solidFill>
                  <a:srgbClr val="0000FF"/>
                </a:solidFill>
                <a:latin typeface="Arial" pitchFamily="34" charset="0"/>
                <a:cs typeface="Arial" pitchFamily="34" charset="0"/>
              </a:rPr>
              <a:t>:</a:t>
            </a:r>
          </a:p>
          <a:p>
            <a:pPr lvl="1">
              <a:lnSpc>
                <a:spcPct val="130000"/>
              </a:lnSpc>
            </a:pPr>
            <a:r>
              <a:rPr lang="en-US" dirty="0" err="1">
                <a:latin typeface="Arial" pitchFamily="34" charset="0"/>
                <a:cs typeface="Arial" pitchFamily="34" charset="0"/>
              </a:rPr>
              <a:t>Việc</a:t>
            </a:r>
            <a:r>
              <a:rPr lang="en-US" dirty="0">
                <a:latin typeface="Arial" pitchFamily="34" charset="0"/>
                <a:cs typeface="Arial" pitchFamily="34" charset="0"/>
              </a:rPr>
              <a:t> </a:t>
            </a:r>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dựa</a:t>
            </a:r>
            <a:r>
              <a:rPr lang="en-US" dirty="0">
                <a:latin typeface="Arial" pitchFamily="34" charset="0"/>
                <a:cs typeface="Arial" pitchFamily="34" charset="0"/>
              </a:rPr>
              <a:t> </a:t>
            </a:r>
            <a:r>
              <a:rPr lang="en-US" dirty="0" err="1">
                <a:latin typeface="Arial" pitchFamily="34" charset="0"/>
                <a:cs typeface="Arial" pitchFamily="34" charset="0"/>
              </a:rPr>
              <a:t>trên</a:t>
            </a:r>
            <a:r>
              <a:rPr lang="en-US" dirty="0">
                <a:latin typeface="Arial" pitchFamily="34" charset="0"/>
                <a:cs typeface="Arial" pitchFamily="34" charset="0"/>
              </a:rPr>
              <a:t> </a:t>
            </a:r>
            <a:r>
              <a:rPr lang="en-US" dirty="0" err="1">
                <a:latin typeface="Arial" pitchFamily="34" charset="0"/>
                <a:cs typeface="Arial" pitchFamily="34" charset="0"/>
              </a:rPr>
              <a:t>giao</a:t>
            </a:r>
            <a:r>
              <a:rPr lang="en-US" dirty="0">
                <a:latin typeface="Arial" pitchFamily="34" charset="0"/>
                <a:cs typeface="Arial" pitchFamily="34" charset="0"/>
              </a:rPr>
              <a:t> </a:t>
            </a:r>
            <a:r>
              <a:rPr lang="en-US" dirty="0" err="1">
                <a:latin typeface="Arial" pitchFamily="34" charset="0"/>
                <a:cs typeface="Arial" pitchFamily="34" charset="0"/>
              </a:rPr>
              <a:t>thức</a:t>
            </a:r>
            <a:r>
              <a:rPr lang="en-US" dirty="0">
                <a:latin typeface="Arial" pitchFamily="34" charset="0"/>
                <a:cs typeface="Arial" pitchFamily="34" charset="0"/>
              </a:rPr>
              <a:t> </a:t>
            </a:r>
            <a:r>
              <a:rPr lang="en-US" dirty="0" err="1">
                <a:latin typeface="Arial" pitchFamily="34" charset="0"/>
                <a:cs typeface="Arial" pitchFamily="34" charset="0"/>
              </a:rPr>
              <a:t>thách</a:t>
            </a:r>
            <a:r>
              <a:rPr lang="en-US" dirty="0">
                <a:latin typeface="Arial" pitchFamily="34" charset="0"/>
                <a:cs typeface="Arial" pitchFamily="34" charset="0"/>
              </a:rPr>
              <a:t> </a:t>
            </a:r>
            <a:r>
              <a:rPr lang="en-US" dirty="0" err="1">
                <a:latin typeface="Arial" pitchFamily="34" charset="0"/>
                <a:cs typeface="Arial" pitchFamily="34" charset="0"/>
              </a:rPr>
              <a:t>thức-phản</a:t>
            </a:r>
            <a:r>
              <a:rPr lang="en-US" dirty="0">
                <a:latin typeface="Arial" pitchFamily="34" charset="0"/>
                <a:cs typeface="Arial" pitchFamily="34" charset="0"/>
              </a:rPr>
              <a:t> </a:t>
            </a:r>
            <a:r>
              <a:rPr lang="en-US" dirty="0" err="1">
                <a:latin typeface="Arial" pitchFamily="34" charset="0"/>
                <a:cs typeface="Arial" pitchFamily="34" charset="0"/>
              </a:rPr>
              <a:t>hồi</a:t>
            </a:r>
            <a:r>
              <a:rPr lang="en-US" dirty="0">
                <a:latin typeface="Arial" pitchFamily="34" charset="0"/>
                <a:cs typeface="Arial" pitchFamily="34" charset="0"/>
              </a:rPr>
              <a:t> </a:t>
            </a:r>
            <a:r>
              <a:rPr lang="en-US" dirty="0" err="1">
                <a:latin typeface="Arial" pitchFamily="34" charset="0"/>
                <a:cs typeface="Arial" pitchFamily="34" charset="0"/>
              </a:rPr>
              <a:t>đơn</a:t>
            </a:r>
            <a:r>
              <a:rPr lang="en-US" dirty="0">
                <a:latin typeface="Arial" pitchFamily="34" charset="0"/>
                <a:cs typeface="Arial" pitchFamily="34" charset="0"/>
              </a:rPr>
              <a:t> </a:t>
            </a:r>
            <a:r>
              <a:rPr lang="en-US" dirty="0" err="1">
                <a:latin typeface="Arial" pitchFamily="34" charset="0"/>
                <a:cs typeface="Arial" pitchFamily="34" charset="0"/>
              </a:rPr>
              <a:t>giản</a:t>
            </a:r>
            <a:r>
              <a:rPr lang="en-US" dirty="0">
                <a:latin typeface="Arial" pitchFamily="34" charset="0"/>
                <a:cs typeface="Arial" pitchFamily="34" charset="0"/>
              </a:rPr>
              <a:t>, </a:t>
            </a:r>
            <a:r>
              <a:rPr lang="en-US" dirty="0" err="1">
                <a:latin typeface="Arial" pitchFamily="34" charset="0"/>
                <a:cs typeface="Arial" pitchFamily="34" charset="0"/>
              </a:rPr>
              <a:t>gồm</a:t>
            </a:r>
            <a:r>
              <a:rPr lang="en-US" dirty="0">
                <a:latin typeface="Arial" pitchFamily="34" charset="0"/>
                <a:cs typeface="Arial" pitchFamily="34" charset="0"/>
              </a:rPr>
              <a:t> 4 </a:t>
            </a:r>
            <a:r>
              <a:rPr lang="en-US" dirty="0" err="1">
                <a:latin typeface="Arial" pitchFamily="34" charset="0"/>
                <a:cs typeface="Arial" pitchFamily="34" charset="0"/>
              </a:rPr>
              <a:t>bước</a:t>
            </a:r>
            <a:r>
              <a:rPr lang="en-US" dirty="0">
                <a:latin typeface="Arial" pitchFamily="34" charset="0"/>
                <a:cs typeface="Arial" pitchFamily="34" charset="0"/>
              </a:rPr>
              <a:t>:</a:t>
            </a:r>
          </a:p>
          <a:p>
            <a:pPr lvl="2">
              <a:lnSpc>
                <a:spcPct val="130000"/>
              </a:lnSpc>
            </a:pPr>
            <a:r>
              <a:rPr lang="en-US" dirty="0" err="1">
                <a:solidFill>
                  <a:srgbClr val="0000FF"/>
                </a:solidFill>
                <a:latin typeface="Arial" pitchFamily="34" charset="0"/>
                <a:cs typeface="Arial" pitchFamily="34" charset="0"/>
              </a:rPr>
              <a:t>B1</a:t>
            </a:r>
            <a:r>
              <a:rPr lang="en-US" dirty="0">
                <a:solidFill>
                  <a:srgbClr val="0000FF"/>
                </a:solidFill>
                <a:latin typeface="Arial" pitchFamily="34" charset="0"/>
                <a:cs typeface="Arial" pitchFamily="34" charset="0"/>
              </a:rPr>
              <a:t>: </a:t>
            </a:r>
            <a:r>
              <a:rPr lang="en-US" dirty="0" err="1">
                <a:latin typeface="Arial" pitchFamily="34" charset="0"/>
                <a:cs typeface="Arial" pitchFamily="34" charset="0"/>
              </a:rPr>
              <a:t>STA</a:t>
            </a:r>
            <a:r>
              <a:rPr lang="en-US" dirty="0">
                <a:latin typeface="Arial" pitchFamily="34" charset="0"/>
                <a:cs typeface="Arial" pitchFamily="34" charset="0"/>
              </a:rPr>
              <a:t> =&gt; AP: </a:t>
            </a:r>
            <a:r>
              <a:rPr lang="en-US" dirty="0" err="1">
                <a:latin typeface="Arial" pitchFamily="34" charset="0"/>
                <a:cs typeface="Arial" pitchFamily="34" charset="0"/>
              </a:rPr>
              <a:t>Yêu</a:t>
            </a:r>
            <a:r>
              <a:rPr lang="en-US" dirty="0">
                <a:latin typeface="Arial" pitchFamily="34" charset="0"/>
                <a:cs typeface="Arial" pitchFamily="34" charset="0"/>
              </a:rPr>
              <a:t> </a:t>
            </a:r>
            <a:r>
              <a:rPr lang="en-US" dirty="0" err="1">
                <a:latin typeface="Arial" pitchFamily="34" charset="0"/>
                <a:cs typeface="Arial" pitchFamily="34" charset="0"/>
              </a:rPr>
              <a:t>cầu</a:t>
            </a:r>
            <a:r>
              <a:rPr lang="en-US" dirty="0">
                <a:latin typeface="Arial" pitchFamily="34" charset="0"/>
                <a:cs typeface="Arial" pitchFamily="34" charset="0"/>
              </a:rPr>
              <a:t> </a:t>
            </a:r>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endParaRPr lang="en-US" dirty="0">
              <a:latin typeface="Arial" pitchFamily="34" charset="0"/>
              <a:cs typeface="Arial" pitchFamily="34" charset="0"/>
            </a:endParaRPr>
          </a:p>
          <a:p>
            <a:pPr lvl="2">
              <a:lnSpc>
                <a:spcPct val="130000"/>
              </a:lnSpc>
            </a:pPr>
            <a:r>
              <a:rPr lang="en-US" dirty="0" err="1">
                <a:solidFill>
                  <a:srgbClr val="0000FF"/>
                </a:solidFill>
                <a:latin typeface="Arial" pitchFamily="34" charset="0"/>
                <a:cs typeface="Arial" pitchFamily="34" charset="0"/>
              </a:rPr>
              <a:t>B2</a:t>
            </a:r>
            <a:r>
              <a:rPr lang="en-US" dirty="0">
                <a:solidFill>
                  <a:srgbClr val="0000FF"/>
                </a:solidFill>
                <a:latin typeface="Arial" pitchFamily="34" charset="0"/>
                <a:cs typeface="Arial" pitchFamily="34" charset="0"/>
              </a:rPr>
              <a:t>: </a:t>
            </a:r>
            <a:r>
              <a:rPr lang="en-US" dirty="0">
                <a:latin typeface="Arial" pitchFamily="34" charset="0"/>
                <a:cs typeface="Arial" pitchFamily="34" charset="0"/>
              </a:rPr>
              <a:t>AP =&gt; </a:t>
            </a:r>
            <a:r>
              <a:rPr lang="en-US" dirty="0" err="1">
                <a:latin typeface="Arial" pitchFamily="34" charset="0"/>
                <a:cs typeface="Arial" pitchFamily="34" charset="0"/>
              </a:rPr>
              <a:t>STA</a:t>
            </a:r>
            <a:r>
              <a:rPr lang="en-US" dirty="0">
                <a:latin typeface="Arial" pitchFamily="34" charset="0"/>
                <a:cs typeface="Arial" pitchFamily="34" charset="0"/>
              </a:rPr>
              <a:t>: </a:t>
            </a:r>
            <a:r>
              <a:rPr lang="en-US" dirty="0" err="1">
                <a:latin typeface="Arial" pitchFamily="34" charset="0"/>
                <a:cs typeface="Arial" pitchFamily="34" charset="0"/>
              </a:rPr>
              <a:t>Thách</a:t>
            </a:r>
            <a:r>
              <a:rPr lang="en-US" dirty="0">
                <a:latin typeface="Arial" pitchFamily="34" charset="0"/>
                <a:cs typeface="Arial" pitchFamily="34" charset="0"/>
              </a:rPr>
              <a:t> </a:t>
            </a:r>
            <a:r>
              <a:rPr lang="en-US" dirty="0" err="1">
                <a:latin typeface="Arial" pitchFamily="34" charset="0"/>
                <a:cs typeface="Arial" pitchFamily="34" charset="0"/>
              </a:rPr>
              <a:t>thức</a:t>
            </a:r>
            <a:r>
              <a:rPr lang="en-US" dirty="0">
                <a:latin typeface="Arial" pitchFamily="34" charset="0"/>
                <a:cs typeface="Arial" pitchFamily="34" charset="0"/>
              </a:rPr>
              <a:t> </a:t>
            </a:r>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(r) // r </a:t>
            </a:r>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a:latin typeface="Arial" pitchFamily="34" charset="0"/>
                <a:cs typeface="Arial" pitchFamily="34" charset="0"/>
              </a:rPr>
              <a:t>chuỗi</a:t>
            </a:r>
            <a:r>
              <a:rPr lang="en-US" dirty="0">
                <a:latin typeface="Arial" pitchFamily="34" charset="0"/>
                <a:cs typeface="Arial" pitchFamily="34" charset="0"/>
              </a:rPr>
              <a:t> 128 bits </a:t>
            </a:r>
          </a:p>
          <a:p>
            <a:pPr lvl="2">
              <a:lnSpc>
                <a:spcPct val="130000"/>
              </a:lnSpc>
            </a:pPr>
            <a:r>
              <a:rPr lang="en-US" dirty="0" err="1">
                <a:solidFill>
                  <a:srgbClr val="0000FF"/>
                </a:solidFill>
                <a:latin typeface="Arial" pitchFamily="34" charset="0"/>
                <a:cs typeface="Arial" pitchFamily="34" charset="0"/>
              </a:rPr>
              <a:t>B3</a:t>
            </a:r>
            <a:r>
              <a:rPr lang="en-US" dirty="0">
                <a:latin typeface="Arial" pitchFamily="34" charset="0"/>
                <a:cs typeface="Arial" pitchFamily="34" charset="0"/>
              </a:rPr>
              <a:t>: </a:t>
            </a:r>
            <a:r>
              <a:rPr lang="en-US" dirty="0" err="1">
                <a:latin typeface="Arial" pitchFamily="34" charset="0"/>
                <a:cs typeface="Arial" pitchFamily="34" charset="0"/>
              </a:rPr>
              <a:t>STA</a:t>
            </a:r>
            <a:r>
              <a:rPr lang="en-US" dirty="0">
                <a:latin typeface="Arial" pitchFamily="34" charset="0"/>
                <a:cs typeface="Arial" pitchFamily="34" charset="0"/>
              </a:rPr>
              <a:t> =&gt; AP: </a:t>
            </a:r>
            <a:r>
              <a:rPr lang="en-US" dirty="0" err="1">
                <a:latin typeface="Arial" pitchFamily="34" charset="0"/>
                <a:cs typeface="Arial" pitchFamily="34" charset="0"/>
              </a:rPr>
              <a:t>Phản</a:t>
            </a:r>
            <a:r>
              <a:rPr lang="en-US" dirty="0">
                <a:latin typeface="Arial" pitchFamily="34" charset="0"/>
                <a:cs typeface="Arial" pitchFamily="34" charset="0"/>
              </a:rPr>
              <a:t> </a:t>
            </a:r>
            <a:r>
              <a:rPr lang="en-US" dirty="0" err="1">
                <a:latin typeface="Arial" pitchFamily="34" charset="0"/>
                <a:cs typeface="Arial" pitchFamily="34" charset="0"/>
              </a:rPr>
              <a:t>hồi</a:t>
            </a:r>
            <a:r>
              <a:rPr lang="en-US" dirty="0">
                <a:latin typeface="Arial" pitchFamily="34" charset="0"/>
                <a:cs typeface="Arial" pitchFamily="34" charset="0"/>
              </a:rPr>
              <a:t> </a:t>
            </a:r>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e</a:t>
            </a:r>
            <a:r>
              <a:rPr lang="en-US" baseline="-25000" dirty="0" err="1">
                <a:latin typeface="Arial" pitchFamily="34" charset="0"/>
                <a:cs typeface="Arial" pitchFamily="34" charset="0"/>
              </a:rPr>
              <a:t>K</a:t>
            </a:r>
            <a:r>
              <a:rPr lang="en-US" dirty="0">
                <a:latin typeface="Arial" pitchFamily="34" charset="0"/>
                <a:cs typeface="Arial" pitchFamily="34" charset="0"/>
              </a:rPr>
              <a:t>(r)).</a:t>
            </a:r>
          </a:p>
          <a:p>
            <a:pPr lvl="2">
              <a:lnSpc>
                <a:spcPct val="130000"/>
              </a:lnSpc>
            </a:pPr>
            <a:r>
              <a:rPr lang="en-US" dirty="0" err="1">
                <a:solidFill>
                  <a:srgbClr val="0000FF"/>
                </a:solidFill>
                <a:latin typeface="Arial" pitchFamily="34" charset="0"/>
                <a:cs typeface="Arial" pitchFamily="34" charset="0"/>
              </a:rPr>
              <a:t>B4</a:t>
            </a:r>
            <a:r>
              <a:rPr lang="en-US" dirty="0">
                <a:solidFill>
                  <a:srgbClr val="0000FF"/>
                </a:solidFill>
                <a:latin typeface="Arial" pitchFamily="34" charset="0"/>
                <a:cs typeface="Arial" pitchFamily="34" charset="0"/>
              </a:rPr>
              <a:t>: </a:t>
            </a:r>
            <a:r>
              <a:rPr lang="en-US" dirty="0">
                <a:latin typeface="Arial" pitchFamily="34" charset="0"/>
                <a:cs typeface="Arial" pitchFamily="34" charset="0"/>
              </a:rPr>
              <a:t>AP =&gt; </a:t>
            </a:r>
            <a:r>
              <a:rPr lang="en-US" dirty="0" err="1">
                <a:latin typeface="Arial" pitchFamily="34" charset="0"/>
                <a:cs typeface="Arial" pitchFamily="34" charset="0"/>
              </a:rPr>
              <a:t>STA</a:t>
            </a:r>
            <a:r>
              <a:rPr lang="en-US" dirty="0">
                <a:latin typeface="Arial" pitchFamily="34" charset="0"/>
                <a:cs typeface="Arial" pitchFamily="34" charset="0"/>
              </a:rPr>
              <a:t>: </a:t>
            </a:r>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thành</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a:t>
            </a:r>
            <a:r>
              <a:rPr lang="en-US" dirty="0" err="1">
                <a:latin typeface="Arial" pitchFamily="34" charset="0"/>
                <a:cs typeface="Arial" pitchFamily="34" charset="0"/>
              </a:rPr>
              <a:t>thất</a:t>
            </a:r>
            <a:r>
              <a:rPr lang="en-US" dirty="0">
                <a:latin typeface="Arial" pitchFamily="34" charset="0"/>
                <a:cs typeface="Arial" pitchFamily="34" charset="0"/>
              </a:rPr>
              <a:t> </a:t>
            </a:r>
            <a:r>
              <a:rPr lang="en-US" dirty="0" err="1">
                <a:latin typeface="Arial" pitchFamily="34" charset="0"/>
                <a:cs typeface="Arial" pitchFamily="34" charset="0"/>
              </a:rPr>
              <a:t>bại</a:t>
            </a:r>
            <a:endParaRPr lang="en-US" dirty="0">
              <a:latin typeface="Arial" pitchFamily="34" charset="0"/>
              <a:cs typeface="Arial" pitchFamily="34" charset="0"/>
            </a:endParaRPr>
          </a:p>
          <a:p>
            <a:pPr lvl="1">
              <a:lnSpc>
                <a:spcPct val="130000"/>
              </a:lnSpc>
            </a:pPr>
            <a:r>
              <a:rPr lang="en-US" dirty="0">
                <a:latin typeface="Arial" pitchFamily="34" charset="0"/>
                <a:cs typeface="Arial" pitchFamily="34" charset="0"/>
              </a:rPr>
              <a:t>K = </a:t>
            </a:r>
            <a:r>
              <a:rPr lang="en-US" dirty="0" err="1">
                <a:latin typeface="Arial" pitchFamily="34" charset="0"/>
                <a:cs typeface="Arial" pitchFamily="34" charset="0"/>
              </a:rPr>
              <a:t>RC4</a:t>
            </a:r>
            <a:r>
              <a:rPr lang="en-US" dirty="0">
                <a:latin typeface="Arial" pitchFamily="34" charset="0"/>
                <a:cs typeface="Arial" pitchFamily="34" charset="0"/>
              </a:rPr>
              <a:t>(IV + </a:t>
            </a:r>
            <a:r>
              <a:rPr lang="en-US" dirty="0" err="1">
                <a:latin typeface="Arial" pitchFamily="34" charset="0"/>
                <a:cs typeface="Arial" pitchFamily="34" charset="0"/>
              </a:rPr>
              <a:t>K</a:t>
            </a:r>
            <a:r>
              <a:rPr lang="en-US" baseline="-25000" dirty="0" err="1">
                <a:latin typeface="Arial" pitchFamily="34" charset="0"/>
                <a:cs typeface="Arial" pitchFamily="34" charset="0"/>
              </a:rPr>
              <a:t>Shared</a:t>
            </a:r>
            <a:r>
              <a:rPr lang="en-US" dirty="0">
                <a:latin typeface="Arial" pitchFamily="34" charset="0"/>
                <a:cs typeface="Arial" pitchFamily="34" charset="0"/>
              </a:rPr>
              <a:t>), </a:t>
            </a:r>
            <a:r>
              <a:rPr lang="en-US" dirty="0" err="1">
                <a:latin typeface="Arial" pitchFamily="34" charset="0"/>
                <a:cs typeface="Arial" pitchFamily="34" charset="0"/>
              </a:rPr>
              <a:t>K</a:t>
            </a:r>
            <a:r>
              <a:rPr lang="en-US" baseline="-25000" dirty="0" err="1">
                <a:latin typeface="Arial" pitchFamily="34" charset="0"/>
                <a:cs typeface="Arial" pitchFamily="34" charset="0"/>
              </a:rPr>
              <a:t>Shared</a:t>
            </a:r>
            <a:r>
              <a:rPr lang="en-US" dirty="0">
                <a:latin typeface="Arial" pitchFamily="34" charset="0"/>
                <a:cs typeface="Arial" pitchFamily="34" charset="0"/>
              </a:rPr>
              <a:t> </a:t>
            </a:r>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chia </a:t>
            </a:r>
            <a:r>
              <a:rPr lang="en-US" dirty="0" err="1">
                <a:latin typeface="Arial" pitchFamily="34" charset="0"/>
                <a:cs typeface="Arial" pitchFamily="34" charset="0"/>
              </a:rPr>
              <a:t>sẻ</a:t>
            </a:r>
            <a:r>
              <a:rPr lang="en-US" dirty="0">
                <a:latin typeface="Arial" pitchFamily="34" charset="0"/>
                <a:cs typeface="Arial" pitchFamily="34" charset="0"/>
              </a:rPr>
              <a:t> </a:t>
            </a:r>
            <a:r>
              <a:rPr lang="en-US" dirty="0" err="1">
                <a:latin typeface="Arial" pitchFamily="34" charset="0"/>
                <a:cs typeface="Arial" pitchFamily="34" charset="0"/>
              </a:rPr>
              <a:t>trước</a:t>
            </a:r>
            <a:r>
              <a:rPr lang="en-US" dirty="0">
                <a:latin typeface="Arial" pitchFamily="34" charset="0"/>
                <a:cs typeface="Arial" pitchFamily="34" charset="0"/>
              </a:rPr>
              <a:t> </a:t>
            </a:r>
            <a:r>
              <a:rPr lang="en-US" dirty="0" err="1">
                <a:latin typeface="Arial" pitchFamily="34" charset="0"/>
                <a:cs typeface="Arial" pitchFamily="34" charset="0"/>
              </a:rPr>
              <a:t>giữa</a:t>
            </a:r>
            <a:r>
              <a:rPr lang="en-US" dirty="0">
                <a:latin typeface="Arial" pitchFamily="34" charset="0"/>
                <a:cs typeface="Arial" pitchFamily="34" charset="0"/>
              </a:rPr>
              <a:t> AP </a:t>
            </a:r>
            <a:r>
              <a:rPr lang="en-US" dirty="0" err="1">
                <a:latin typeface="Arial" pitchFamily="34" charset="0"/>
                <a:cs typeface="Arial" pitchFamily="34" charset="0"/>
              </a:rPr>
              <a:t>và</a:t>
            </a:r>
            <a:r>
              <a:rPr lang="en-US" dirty="0">
                <a:latin typeface="Arial" pitchFamily="34" charset="0"/>
                <a:cs typeface="Arial" pitchFamily="34" charset="0"/>
              </a:rPr>
              <a:t> STA.</a:t>
            </a: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WEP</a:t>
            </a:r>
            <a:endParaRPr lang="en-US"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51</a:t>
            </a:fld>
            <a:endParaRPr lang="ru-RU" dirty="0"/>
          </a:p>
        </p:txBody>
      </p:sp>
    </p:spTree>
    <p:extLst>
      <p:ext uri="{BB962C8B-B14F-4D97-AF65-F5344CB8AC3E}">
        <p14:creationId xmlns:p14="http://schemas.microsoft.com/office/powerpoint/2010/main" val="27697103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a:solidFill>
                  <a:srgbClr val="0000FF"/>
                </a:solidFill>
                <a:latin typeface="Arial" pitchFamily="34" charset="0"/>
                <a:cs typeface="Arial" pitchFamily="34" charset="0"/>
              </a:rPr>
              <a:t>Mã</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hóa</a:t>
            </a:r>
            <a:r>
              <a:rPr lang="en-US" dirty="0">
                <a:solidFill>
                  <a:srgbClr val="0000FF"/>
                </a:solidFill>
                <a:latin typeface="Arial" pitchFamily="34" charset="0"/>
                <a:cs typeface="Arial" pitchFamily="34" charset="0"/>
              </a:rPr>
              <a:t>:</a:t>
            </a:r>
          </a:p>
          <a:p>
            <a:pPr lvl="1"/>
            <a:r>
              <a:rPr lang="en-US" dirty="0" err="1">
                <a:latin typeface="Arial" pitchFamily="34" charset="0"/>
                <a:cs typeface="Arial" pitchFamily="34" charset="0"/>
              </a:rPr>
              <a:t>WEP</a:t>
            </a:r>
            <a:r>
              <a:rPr lang="en-US" dirty="0">
                <a:latin typeface="Arial" pitchFamily="34" charset="0"/>
                <a:cs typeface="Arial" pitchFamily="34" charset="0"/>
              </a:rPr>
              <a:t> </a:t>
            </a:r>
            <a:r>
              <a:rPr lang="en-US" dirty="0" err="1">
                <a:latin typeface="Arial" pitchFamily="34" charset="0"/>
                <a:cs typeface="Arial" pitchFamily="34" charset="0"/>
              </a:rPr>
              <a:t>dựa</a:t>
            </a:r>
            <a:r>
              <a:rPr lang="en-US" dirty="0">
                <a:latin typeface="Arial" pitchFamily="34" charset="0"/>
                <a:cs typeface="Arial" pitchFamily="34" charset="0"/>
              </a:rPr>
              <a:t> </a:t>
            </a:r>
            <a:r>
              <a:rPr lang="en-US" dirty="0" err="1">
                <a:latin typeface="Arial" pitchFamily="34" charset="0"/>
                <a:cs typeface="Arial" pitchFamily="34" charset="0"/>
              </a:rPr>
              <a:t>trên</a:t>
            </a:r>
            <a:r>
              <a:rPr lang="en-US" dirty="0">
                <a:latin typeface="Arial" pitchFamily="34" charset="0"/>
                <a:cs typeface="Arial" pitchFamily="34" charset="0"/>
              </a:rPr>
              <a:t> </a:t>
            </a:r>
            <a:r>
              <a:rPr lang="en-US" dirty="0" err="1">
                <a:latin typeface="Arial" pitchFamily="34" charset="0"/>
                <a:cs typeface="Arial" pitchFamily="34" charset="0"/>
              </a:rPr>
              <a:t>RC4</a:t>
            </a:r>
            <a:r>
              <a:rPr lang="en-US" dirty="0">
                <a:latin typeface="Arial" pitchFamily="34" charset="0"/>
                <a:cs typeface="Arial" pitchFamily="34" charset="0"/>
              </a:rPr>
              <a:t>.</a:t>
            </a:r>
          </a:p>
          <a:p>
            <a:pPr lvl="1"/>
            <a:r>
              <a:rPr lang="en-US" dirty="0" err="1">
                <a:latin typeface="Arial" pitchFamily="34" charset="0"/>
                <a:cs typeface="Arial" pitchFamily="34" charset="0"/>
              </a:rPr>
              <a:t>Tạo</a:t>
            </a:r>
            <a:r>
              <a:rPr lang="en-US" dirty="0">
                <a:latin typeface="Arial" pitchFamily="34" charset="0"/>
                <a:cs typeface="Arial" pitchFamily="34" charset="0"/>
              </a:rPr>
              <a:t> </a:t>
            </a:r>
            <a:r>
              <a:rPr lang="en-US" dirty="0" err="1">
                <a:latin typeface="Arial" pitchFamily="34" charset="0"/>
                <a:cs typeface="Arial" pitchFamily="34" charset="0"/>
              </a:rPr>
              <a:t>ra</a:t>
            </a:r>
            <a:r>
              <a:rPr lang="en-US" dirty="0">
                <a:latin typeface="Arial" pitchFamily="34" charset="0"/>
                <a:cs typeface="Arial" pitchFamily="34" charset="0"/>
              </a:rPr>
              <a:t> </a:t>
            </a:r>
            <a:r>
              <a:rPr lang="en-US" dirty="0" err="1">
                <a:latin typeface="Arial" pitchFamily="34" charset="0"/>
                <a:cs typeface="Arial" pitchFamily="34" charset="0"/>
              </a:rPr>
              <a:t>dòng</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a:t>
            </a:r>
            <a:r>
              <a:rPr lang="en-US" dirty="0" err="1">
                <a:latin typeface="Arial" pitchFamily="34" charset="0"/>
                <a:cs typeface="Arial" pitchFamily="34" charset="0"/>
              </a:rPr>
              <a:t>giả</a:t>
            </a:r>
            <a:r>
              <a:rPr lang="en-US" dirty="0">
                <a:latin typeface="Arial" pitchFamily="34" charset="0"/>
                <a:cs typeface="Arial" pitchFamily="34" charset="0"/>
              </a:rPr>
              <a:t> </a:t>
            </a:r>
            <a:r>
              <a:rPr lang="en-US" dirty="0" err="1">
                <a:latin typeface="Arial" pitchFamily="34" charset="0"/>
                <a:cs typeface="Arial" pitchFamily="34" charset="0"/>
              </a:rPr>
              <a:t>ngẫu</a:t>
            </a:r>
            <a:r>
              <a:rPr lang="en-US" dirty="0">
                <a:latin typeface="Arial" pitchFamily="34" charset="0"/>
                <a:cs typeface="Arial" pitchFamily="34" charset="0"/>
              </a:rPr>
              <a:t> </a:t>
            </a:r>
            <a:r>
              <a:rPr lang="en-US" dirty="0" err="1">
                <a:latin typeface="Arial" pitchFamily="34" charset="0"/>
                <a:cs typeface="Arial" pitchFamily="34" charset="0"/>
              </a:rPr>
              <a:t>nhiên</a:t>
            </a:r>
            <a:r>
              <a:rPr lang="en-US" dirty="0">
                <a:latin typeface="Arial" pitchFamily="34" charset="0"/>
                <a:cs typeface="Arial" pitchFamily="34" charset="0"/>
              </a:rPr>
              <a:t> </a:t>
            </a:r>
            <a:r>
              <a:rPr lang="en-US" dirty="0" err="1">
                <a:latin typeface="Arial" pitchFamily="34" charset="0"/>
                <a:cs typeface="Arial" pitchFamily="34" charset="0"/>
              </a:rPr>
              <a:t>để</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 </a:t>
            </a:r>
            <a:r>
              <a:rPr lang="en-US" dirty="0" err="1">
                <a:latin typeface="Arial" pitchFamily="34" charset="0"/>
                <a:cs typeface="Arial" pitchFamily="34" charset="0"/>
              </a:rPr>
              <a:t>dữ</a:t>
            </a:r>
            <a:r>
              <a:rPr lang="en-US" dirty="0">
                <a:latin typeface="Arial" pitchFamily="34" charset="0"/>
                <a:cs typeface="Arial" pitchFamily="34" charset="0"/>
              </a:rPr>
              <a:t> </a:t>
            </a:r>
            <a:r>
              <a:rPr lang="en-US" dirty="0" err="1">
                <a:latin typeface="Arial" pitchFamily="34" charset="0"/>
                <a:cs typeface="Arial" pitchFamily="34" charset="0"/>
              </a:rPr>
              <a:t>liệu</a:t>
            </a:r>
            <a:r>
              <a:rPr lang="en-US" dirty="0">
                <a:latin typeface="Arial" pitchFamily="34" charset="0"/>
                <a:cs typeface="Arial" pitchFamily="34" charset="0"/>
              </a:rPr>
              <a:t>.</a:t>
            </a:r>
          </a:p>
          <a:p>
            <a:pPr lvl="1"/>
            <a:r>
              <a:rPr lang="en-US" dirty="0" err="1">
                <a:latin typeface="Arial" pitchFamily="34" charset="0"/>
                <a:cs typeface="Arial" pitchFamily="34" charset="0"/>
              </a:rPr>
              <a:t>Tuy</a:t>
            </a:r>
            <a:r>
              <a:rPr lang="en-US" dirty="0">
                <a:latin typeface="Arial" pitchFamily="34" charset="0"/>
                <a:cs typeface="Arial" pitchFamily="34" charset="0"/>
              </a:rPr>
              <a:t> </a:t>
            </a:r>
            <a:r>
              <a:rPr lang="en-US" dirty="0" err="1">
                <a:latin typeface="Arial" pitchFamily="34" charset="0"/>
                <a:cs typeface="Arial" pitchFamily="34" charset="0"/>
              </a:rPr>
              <a:t>nhiên</a:t>
            </a:r>
            <a:r>
              <a:rPr lang="en-US" dirty="0">
                <a:latin typeface="Arial" pitchFamily="34" charset="0"/>
                <a:cs typeface="Arial" pitchFamily="34" charset="0"/>
              </a:rPr>
              <a:t> </a:t>
            </a:r>
            <a:r>
              <a:rPr lang="vi-VN" dirty="0">
                <a:latin typeface="Arial" pitchFamily="34" charset="0"/>
                <a:cs typeface="Arial" pitchFamily="34" charset="0"/>
              </a:rPr>
              <a:t>WEP không chỉ định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cơ</a:t>
            </a:r>
            <a:r>
              <a:rPr lang="en-US" dirty="0">
                <a:latin typeface="Arial" pitchFamily="34" charset="0"/>
                <a:cs typeface="Arial" pitchFamily="34" charset="0"/>
              </a:rPr>
              <a:t> </a:t>
            </a:r>
            <a:r>
              <a:rPr lang="en-US" dirty="0" err="1">
                <a:latin typeface="Arial" pitchFamily="34" charset="0"/>
                <a:cs typeface="Arial" pitchFamily="34" charset="0"/>
              </a:rPr>
              <a:t>chế</a:t>
            </a:r>
            <a:r>
              <a:rPr lang="en-US" dirty="0">
                <a:latin typeface="Arial" pitchFamily="34" charset="0"/>
                <a:cs typeface="Arial" pitchFamily="34" charset="0"/>
              </a:rPr>
              <a:t> </a:t>
            </a:r>
            <a:r>
              <a:rPr lang="en-US" dirty="0" err="1">
                <a:latin typeface="Arial" pitchFamily="34" charset="0"/>
                <a:cs typeface="Arial" pitchFamily="34" charset="0"/>
              </a:rPr>
              <a:t>quản</a:t>
            </a:r>
            <a:r>
              <a:rPr lang="en-US" dirty="0">
                <a:latin typeface="Arial" pitchFamily="34" charset="0"/>
                <a:cs typeface="Arial" pitchFamily="34" charset="0"/>
              </a:rPr>
              <a:t> </a:t>
            </a:r>
            <a:r>
              <a:rPr lang="en-US" dirty="0" err="1">
                <a:latin typeface="Arial" pitchFamily="34" charset="0"/>
                <a:cs typeface="Arial" pitchFamily="34" charset="0"/>
              </a:rPr>
              <a:t>lý</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a:t>
            </a:r>
            <a:r>
              <a:rPr lang="en-US" dirty="0" err="1">
                <a:latin typeface="Arial" pitchFamily="34" charset="0"/>
                <a:cs typeface="Arial" pitchFamily="34" charset="0"/>
              </a:rPr>
              <a:t>Điều</a:t>
            </a:r>
            <a:r>
              <a:rPr lang="en-US" dirty="0">
                <a:latin typeface="Arial" pitchFamily="34" charset="0"/>
                <a:cs typeface="Arial" pitchFamily="34" charset="0"/>
              </a:rPr>
              <a:t> </a:t>
            </a:r>
            <a:r>
              <a:rPr lang="en-US" dirty="0" err="1">
                <a:latin typeface="Arial" pitchFamily="34" charset="0"/>
                <a:cs typeface="Arial" pitchFamily="34" charset="0"/>
              </a:rPr>
              <a:t>này</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nghĩa</a:t>
            </a:r>
            <a:r>
              <a:rPr lang="en-US" dirty="0">
                <a:latin typeface="Arial" pitchFamily="34" charset="0"/>
                <a:cs typeface="Arial" pitchFamily="34" charset="0"/>
              </a:rPr>
              <a:t> </a:t>
            </a:r>
            <a:r>
              <a:rPr lang="en-US" dirty="0" err="1">
                <a:latin typeface="Arial" pitchFamily="34" charset="0"/>
                <a:cs typeface="Arial" pitchFamily="34" charset="0"/>
              </a:rPr>
              <a:t>là</a:t>
            </a:r>
            <a:r>
              <a:rPr lang="en-US" dirty="0">
                <a:latin typeface="Arial" pitchFamily="34" charset="0"/>
                <a:cs typeface="Arial" pitchFamily="34" charset="0"/>
              </a:rPr>
              <a:t> </a:t>
            </a:r>
            <a:r>
              <a:rPr lang="vi-VN" dirty="0">
                <a:latin typeface="Arial" pitchFamily="34" charset="0"/>
                <a:cs typeface="Arial" pitchFamily="34" charset="0"/>
              </a:rPr>
              <a:t>WEP dựa trên các khóa</a:t>
            </a:r>
            <a:r>
              <a:rPr lang="en-US" dirty="0">
                <a:latin typeface="Arial" pitchFamily="34" charset="0"/>
                <a:cs typeface="Arial" pitchFamily="34" charset="0"/>
              </a:rPr>
              <a:t> </a:t>
            </a:r>
            <a:r>
              <a:rPr lang="vi-VN" dirty="0">
                <a:latin typeface="Arial" pitchFamily="34" charset="0"/>
                <a:cs typeface="Arial" pitchFamily="34" charset="0"/>
              </a:rPr>
              <a:t>tĩnh. </a:t>
            </a:r>
            <a:endParaRPr lang="en-US" dirty="0">
              <a:latin typeface="Arial" pitchFamily="34" charset="0"/>
              <a:cs typeface="Arial" pitchFamily="34" charset="0"/>
            </a:endParaRPr>
          </a:p>
          <a:p>
            <a:pPr lvl="1" algn="just"/>
            <a:r>
              <a:rPr lang="vi-VN" dirty="0">
                <a:latin typeface="Arial" pitchFamily="34" charset="0"/>
                <a:cs typeface="Arial" pitchFamily="34" charset="0"/>
              </a:rPr>
              <a:t>Trong thực tế, các</a:t>
            </a:r>
            <a:r>
              <a:rPr lang="en-US" dirty="0">
                <a:latin typeface="Arial" pitchFamily="34" charset="0"/>
                <a:cs typeface="Arial" pitchFamily="34" charset="0"/>
              </a:rPr>
              <a:t> </a:t>
            </a:r>
            <a:r>
              <a:rPr lang="en-US" dirty="0" err="1">
                <a:latin typeface="Arial" pitchFamily="34" charset="0"/>
                <a:cs typeface="Arial" pitchFamily="34" charset="0"/>
              </a:rPr>
              <a:t>khóa</a:t>
            </a:r>
            <a:r>
              <a:rPr lang="vi-VN" dirty="0">
                <a:latin typeface="Arial" pitchFamily="34" charset="0"/>
                <a:cs typeface="Arial" pitchFamily="34" charset="0"/>
              </a:rPr>
              <a:t> tương tự </a:t>
            </a:r>
            <a:r>
              <a:rPr lang="en-US" dirty="0">
                <a:latin typeface="Arial" pitchFamily="34" charset="0"/>
                <a:cs typeface="Arial" pitchFamily="34" charset="0"/>
              </a:rPr>
              <a:t> </a:t>
            </a:r>
            <a:r>
              <a:rPr lang="vi-VN" dirty="0">
                <a:latin typeface="Arial" pitchFamily="34" charset="0"/>
                <a:cs typeface="Arial" pitchFamily="34" charset="0"/>
              </a:rPr>
              <a:t>được sử</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cho</a:t>
            </a:r>
            <a:r>
              <a:rPr lang="en-US" dirty="0">
                <a:latin typeface="Arial" pitchFamily="34" charset="0"/>
                <a:cs typeface="Arial" pitchFamily="34" charset="0"/>
              </a:rPr>
              <a:t> </a:t>
            </a:r>
            <a:r>
              <a:rPr lang="vi-VN" dirty="0">
                <a:latin typeface="Arial" pitchFamily="34" charset="0"/>
                <a:cs typeface="Arial" pitchFamily="34" charset="0"/>
              </a:rPr>
              <a:t>tất cả các máy trạm trên mạng.</a:t>
            </a:r>
            <a:endParaRPr lang="en-US" dirty="0">
              <a:latin typeface="Arial" pitchFamily="34" charset="0"/>
              <a:cs typeface="Arial" pitchFamily="34" charset="0"/>
            </a:endParaRPr>
          </a:p>
          <a:p>
            <a:endParaRPr lang="en-US" dirty="0">
              <a:latin typeface="Arial" pitchFamily="34" charset="0"/>
              <a:cs typeface="Arial" pitchFamily="34" charset="0"/>
            </a:endParaRPr>
          </a:p>
          <a:p>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WEP</a:t>
            </a:r>
            <a:endParaRPr lang="en-US"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52</a:t>
            </a:fld>
            <a:endParaRPr lang="ru-RU" dirty="0"/>
          </a:p>
        </p:txBody>
      </p:sp>
    </p:spTree>
    <p:extLst>
      <p:ext uri="{BB962C8B-B14F-4D97-AF65-F5344CB8AC3E}">
        <p14:creationId xmlns:p14="http://schemas.microsoft.com/office/powerpoint/2010/main" val="27697103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a:lnSpc>
                <a:spcPct val="120000"/>
              </a:lnSpc>
            </a:pPr>
            <a:r>
              <a:rPr lang="en-US" dirty="0" err="1">
                <a:solidFill>
                  <a:srgbClr val="0000FF"/>
                </a:solidFill>
                <a:latin typeface="Arial" pitchFamily="34" charset="0"/>
                <a:cs typeface="Arial" pitchFamily="34" charset="0"/>
              </a:rPr>
              <a:t>Mã</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hóa</a:t>
            </a:r>
            <a:r>
              <a:rPr lang="en-US" dirty="0">
                <a:solidFill>
                  <a:srgbClr val="0000FF"/>
                </a:solidFill>
                <a:latin typeface="Arial" pitchFamily="34" charset="0"/>
                <a:cs typeface="Arial" pitchFamily="34" charset="0"/>
              </a:rPr>
              <a:t>: </a:t>
            </a:r>
            <a:r>
              <a:rPr lang="en-US" dirty="0" err="1">
                <a:latin typeface="Arial" pitchFamily="34" charset="0"/>
                <a:cs typeface="Arial" pitchFamily="34" charset="0"/>
              </a:rPr>
              <a:t>Dựa</a:t>
            </a:r>
            <a:r>
              <a:rPr lang="en-US" dirty="0">
                <a:latin typeface="Arial" pitchFamily="34" charset="0"/>
                <a:cs typeface="Arial" pitchFamily="34" charset="0"/>
              </a:rPr>
              <a:t> </a:t>
            </a:r>
            <a:r>
              <a:rPr lang="en-US" dirty="0" err="1">
                <a:latin typeface="Arial" pitchFamily="34" charset="0"/>
                <a:cs typeface="Arial" pitchFamily="34" charset="0"/>
              </a:rPr>
              <a:t>trên</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dòng</a:t>
            </a:r>
            <a:r>
              <a:rPr lang="en-US" dirty="0">
                <a:latin typeface="Arial" pitchFamily="34" charset="0"/>
                <a:cs typeface="Arial" pitchFamily="34" charset="0"/>
              </a:rPr>
              <a:t> </a:t>
            </a:r>
            <a:r>
              <a:rPr lang="en-US" dirty="0" err="1">
                <a:latin typeface="Arial" pitchFamily="34" charset="0"/>
                <a:cs typeface="Arial" pitchFamily="34" charset="0"/>
              </a:rPr>
              <a:t>RC4</a:t>
            </a:r>
            <a:r>
              <a:rPr lang="en-US" dirty="0">
                <a:latin typeface="Arial" pitchFamily="34" charset="0"/>
                <a:cs typeface="Arial" pitchFamily="34" charset="0"/>
              </a:rPr>
              <a:t> </a:t>
            </a:r>
          </a:p>
          <a:p>
            <a:pPr lvl="1">
              <a:lnSpc>
                <a:spcPct val="120000"/>
              </a:lnSpc>
              <a:spcBef>
                <a:spcPts val="600"/>
              </a:spcBef>
            </a:pPr>
            <a:r>
              <a:rPr lang="en-US" dirty="0" err="1">
                <a:latin typeface="Arial" pitchFamily="34" charset="0"/>
                <a:cs typeface="Arial" pitchFamily="34" charset="0"/>
              </a:rPr>
              <a:t>Hoạt</a:t>
            </a:r>
            <a:r>
              <a:rPr lang="en-US" dirty="0">
                <a:latin typeface="Arial" pitchFamily="34" charset="0"/>
                <a:cs typeface="Arial" pitchFamily="34" charset="0"/>
              </a:rPr>
              <a:t> </a:t>
            </a:r>
            <a:r>
              <a:rPr lang="en-US" dirty="0" err="1">
                <a:latin typeface="Arial" pitchFamily="34" charset="0"/>
                <a:cs typeface="Arial" pitchFamily="34" charset="0"/>
              </a:rPr>
              <a:t>động</a:t>
            </a:r>
            <a:r>
              <a:rPr lang="en-US" dirty="0">
                <a:latin typeface="Arial" pitchFamily="34" charset="0"/>
                <a:cs typeface="Arial" pitchFamily="34" charset="0"/>
              </a:rPr>
              <a:t>: </a:t>
            </a:r>
            <a:r>
              <a:rPr lang="en-US" dirty="0" err="1">
                <a:latin typeface="Arial" pitchFamily="34" charset="0"/>
                <a:cs typeface="Arial" pitchFamily="34" charset="0"/>
              </a:rPr>
              <a:t>Đối</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mỗi</a:t>
            </a:r>
            <a:r>
              <a:rPr lang="en-US" dirty="0">
                <a:latin typeface="Arial" pitchFamily="34" charset="0"/>
                <a:cs typeface="Arial" pitchFamily="34" charset="0"/>
              </a:rPr>
              <a:t> </a:t>
            </a:r>
            <a:r>
              <a:rPr lang="en-US" dirty="0" err="1">
                <a:latin typeface="Arial" pitchFamily="34" charset="0"/>
                <a:cs typeface="Arial" pitchFamily="34" charset="0"/>
              </a:rPr>
              <a:t>thông</a:t>
            </a:r>
            <a:r>
              <a:rPr lang="en-US" dirty="0">
                <a:latin typeface="Arial" pitchFamily="34" charset="0"/>
                <a:cs typeface="Arial" pitchFamily="34" charset="0"/>
              </a:rPr>
              <a:t> </a:t>
            </a:r>
            <a:r>
              <a:rPr lang="en-US" dirty="0" err="1">
                <a:latin typeface="Arial" pitchFamily="34" charset="0"/>
                <a:cs typeface="Arial" pitchFamily="34" charset="0"/>
              </a:rPr>
              <a:t>điệp</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gửi</a:t>
            </a:r>
            <a:r>
              <a:rPr lang="en-US" dirty="0">
                <a:latin typeface="Arial" pitchFamily="34" charset="0"/>
                <a:cs typeface="Arial" pitchFamily="34" charset="0"/>
              </a:rPr>
              <a:t> </a:t>
            </a:r>
            <a:r>
              <a:rPr lang="en-US" dirty="0" err="1">
                <a:latin typeface="Arial" pitchFamily="34" charset="0"/>
                <a:cs typeface="Arial" pitchFamily="34" charset="0"/>
              </a:rPr>
              <a:t>đi</a:t>
            </a:r>
            <a:r>
              <a:rPr lang="en-US" dirty="0">
                <a:latin typeface="Arial" pitchFamily="34" charset="0"/>
                <a:cs typeface="Arial" pitchFamily="34" charset="0"/>
              </a:rPr>
              <a:t>:</a:t>
            </a:r>
          </a:p>
          <a:p>
            <a:pPr lvl="2">
              <a:lnSpc>
                <a:spcPct val="120000"/>
              </a:lnSpc>
              <a:spcBef>
                <a:spcPts val="600"/>
              </a:spcBef>
            </a:pPr>
            <a:r>
              <a:rPr lang="en-US" dirty="0" err="1">
                <a:latin typeface="Arial" pitchFamily="34" charset="0"/>
                <a:cs typeface="Arial" pitchFamily="34" charset="0"/>
              </a:rPr>
              <a:t>RC4</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khởi</a:t>
            </a:r>
            <a:r>
              <a:rPr lang="en-US" dirty="0">
                <a:latin typeface="Arial" pitchFamily="34" charset="0"/>
                <a:cs typeface="Arial" pitchFamily="34" charset="0"/>
              </a:rPr>
              <a:t> </a:t>
            </a:r>
            <a:r>
              <a:rPr lang="en-US" dirty="0" err="1">
                <a:latin typeface="Arial" pitchFamily="34" charset="0"/>
                <a:cs typeface="Arial" pitchFamily="34" charset="0"/>
              </a:rPr>
              <a:t>tạo</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chia </a:t>
            </a:r>
            <a:r>
              <a:rPr lang="en-US" dirty="0" err="1">
                <a:latin typeface="Arial" pitchFamily="34" charset="0"/>
                <a:cs typeface="Arial" pitchFamily="34" charset="0"/>
              </a:rPr>
              <a:t>sẻ</a:t>
            </a:r>
            <a:r>
              <a:rPr lang="en-US" dirty="0">
                <a:latin typeface="Arial" pitchFamily="34" charset="0"/>
                <a:cs typeface="Arial" pitchFamily="34" charset="0"/>
              </a:rPr>
              <a:t> (</a:t>
            </a:r>
            <a:r>
              <a:rPr lang="en-US" dirty="0" err="1">
                <a:latin typeface="Arial" pitchFamily="34" charset="0"/>
                <a:cs typeface="Arial" pitchFamily="34" charset="0"/>
              </a:rPr>
              <a:t>giữa</a:t>
            </a:r>
            <a:r>
              <a:rPr lang="en-US" dirty="0">
                <a:latin typeface="Arial" pitchFamily="34" charset="0"/>
                <a:cs typeface="Arial" pitchFamily="34" charset="0"/>
              </a:rPr>
              <a:t> </a:t>
            </a:r>
            <a:r>
              <a:rPr lang="en-US" dirty="0" err="1">
                <a:latin typeface="Arial" pitchFamily="34" charset="0"/>
                <a:cs typeface="Arial" pitchFamily="34" charset="0"/>
              </a:rPr>
              <a:t>STA</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AP)</a:t>
            </a:r>
          </a:p>
          <a:p>
            <a:pPr lvl="2">
              <a:lnSpc>
                <a:spcPct val="120000"/>
              </a:lnSpc>
              <a:spcBef>
                <a:spcPts val="600"/>
              </a:spcBef>
            </a:pPr>
            <a:r>
              <a:rPr lang="en-US" dirty="0" err="1">
                <a:latin typeface="Arial" pitchFamily="34" charset="0"/>
                <a:cs typeface="Arial" pitchFamily="34" charset="0"/>
              </a:rPr>
              <a:t>RC4</a:t>
            </a:r>
            <a:r>
              <a:rPr lang="en-US" dirty="0">
                <a:latin typeface="Arial" pitchFamily="34" charset="0"/>
                <a:cs typeface="Arial" pitchFamily="34" charset="0"/>
              </a:rPr>
              <a:t> </a:t>
            </a:r>
            <a:r>
              <a:rPr lang="en-US" dirty="0" err="1">
                <a:latin typeface="Arial" pitchFamily="34" charset="0"/>
                <a:cs typeface="Arial" pitchFamily="34" charset="0"/>
              </a:rPr>
              <a:t>tạo</a:t>
            </a:r>
            <a:r>
              <a:rPr lang="en-US" dirty="0">
                <a:latin typeface="Arial" pitchFamily="34" charset="0"/>
                <a:cs typeface="Arial" pitchFamily="34" charset="0"/>
              </a:rPr>
              <a:t> </a:t>
            </a:r>
            <a:r>
              <a:rPr lang="en-US" dirty="0" err="1">
                <a:latin typeface="Arial" pitchFamily="34" charset="0"/>
                <a:cs typeface="Arial" pitchFamily="34" charset="0"/>
              </a:rPr>
              <a:t>ra</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chuỗi</a:t>
            </a:r>
            <a:r>
              <a:rPr lang="en-US" dirty="0">
                <a:latin typeface="Arial" pitchFamily="34" charset="0"/>
                <a:cs typeface="Arial" pitchFamily="34" charset="0"/>
              </a:rPr>
              <a:t> byte </a:t>
            </a:r>
            <a:r>
              <a:rPr lang="en-US" dirty="0" err="1">
                <a:latin typeface="Arial" pitchFamily="34" charset="0"/>
                <a:cs typeface="Arial" pitchFamily="34" charset="0"/>
              </a:rPr>
              <a:t>giả</a:t>
            </a:r>
            <a:r>
              <a:rPr lang="en-US" dirty="0">
                <a:latin typeface="Arial" pitchFamily="34" charset="0"/>
                <a:cs typeface="Arial" pitchFamily="34" charset="0"/>
              </a:rPr>
              <a:t> </a:t>
            </a:r>
            <a:r>
              <a:rPr lang="en-US" dirty="0" err="1">
                <a:latin typeface="Arial" pitchFamily="34" charset="0"/>
                <a:cs typeface="Arial" pitchFamily="34" charset="0"/>
              </a:rPr>
              <a:t>ngẫu</a:t>
            </a:r>
            <a:r>
              <a:rPr lang="en-US" dirty="0">
                <a:latin typeface="Arial" pitchFamily="34" charset="0"/>
                <a:cs typeface="Arial" pitchFamily="34" charset="0"/>
              </a:rPr>
              <a:t> </a:t>
            </a:r>
            <a:r>
              <a:rPr lang="en-US" dirty="0" err="1">
                <a:latin typeface="Arial" pitchFamily="34" charset="0"/>
                <a:cs typeface="Arial" pitchFamily="34" charset="0"/>
              </a:rPr>
              <a:t>nhiên</a:t>
            </a:r>
            <a:r>
              <a:rPr lang="en-US" dirty="0">
                <a:latin typeface="Arial" pitchFamily="34" charset="0"/>
                <a:cs typeface="Arial" pitchFamily="34" charset="0"/>
              </a:rPr>
              <a:t> (key </a:t>
            </a:r>
            <a:r>
              <a:rPr lang="en-US">
                <a:latin typeface="Arial" pitchFamily="34" charset="0"/>
                <a:cs typeface="Arial" pitchFamily="34" charset="0"/>
              </a:rPr>
              <a:t>stream</a:t>
            </a:r>
            <a:r>
              <a:rPr lang="en-US" smtClean="0">
                <a:latin typeface="Arial" pitchFamily="34" charset="0"/>
                <a:cs typeface="Arial" pitchFamily="34" charset="0"/>
              </a:rPr>
              <a:t>). </a:t>
            </a:r>
            <a:r>
              <a:rPr lang="en-US" smtClean="0">
                <a:solidFill>
                  <a:srgbClr val="FF0000"/>
                </a:solidFill>
                <a:latin typeface="Arial" pitchFamily="34" charset="0"/>
                <a:cs typeface="Arial" pitchFamily="34" charset="0"/>
              </a:rPr>
              <a:t>(Key stream = RC4 (IV + K</a:t>
            </a:r>
            <a:r>
              <a:rPr lang="en-US" baseline="-25000" smtClean="0">
                <a:solidFill>
                  <a:srgbClr val="FF0000"/>
                </a:solidFill>
                <a:latin typeface="Arial" pitchFamily="34" charset="0"/>
                <a:cs typeface="Arial" pitchFamily="34" charset="0"/>
              </a:rPr>
              <a:t>pre-shared</a:t>
            </a:r>
            <a:r>
              <a:rPr lang="en-US" smtClean="0">
                <a:solidFill>
                  <a:srgbClr val="FF0000"/>
                </a:solidFill>
                <a:latin typeface="Arial" pitchFamily="34" charset="0"/>
                <a:cs typeface="Arial" pitchFamily="34" charset="0"/>
              </a:rPr>
              <a:t>))</a:t>
            </a:r>
            <a:endParaRPr lang="en-US" dirty="0">
              <a:solidFill>
                <a:srgbClr val="FF0000"/>
              </a:solidFill>
              <a:latin typeface="Arial" pitchFamily="34" charset="0"/>
              <a:cs typeface="Arial" pitchFamily="34" charset="0"/>
            </a:endParaRPr>
          </a:p>
          <a:p>
            <a:pPr lvl="2">
              <a:lnSpc>
                <a:spcPct val="120000"/>
              </a:lnSpc>
              <a:spcBef>
                <a:spcPts val="600"/>
              </a:spcBef>
            </a:pPr>
            <a:r>
              <a:rPr lang="en-US" dirty="0" err="1">
                <a:latin typeface="Arial" pitchFamily="34" charset="0"/>
                <a:cs typeface="Arial" pitchFamily="34" charset="0"/>
              </a:rPr>
              <a:t>Chuỗi</a:t>
            </a:r>
            <a:r>
              <a:rPr lang="en-US" dirty="0">
                <a:latin typeface="Arial" pitchFamily="34" charset="0"/>
                <a:cs typeface="Arial" pitchFamily="34" charset="0"/>
              </a:rPr>
              <a:t> key stream </a:t>
            </a:r>
            <a:r>
              <a:rPr lang="en-US" dirty="0" err="1">
                <a:latin typeface="Arial" pitchFamily="34" charset="0"/>
                <a:cs typeface="Arial" pitchFamily="34" charset="0"/>
              </a:rPr>
              <a:t>này</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XOR</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thông</a:t>
            </a:r>
            <a:r>
              <a:rPr lang="en-US" dirty="0">
                <a:latin typeface="Arial" pitchFamily="34" charset="0"/>
                <a:cs typeface="Arial" pitchFamily="34" charset="0"/>
              </a:rPr>
              <a:t> </a:t>
            </a:r>
            <a:r>
              <a:rPr lang="en-US" dirty="0" err="1">
                <a:latin typeface="Arial" pitchFamily="34" charset="0"/>
                <a:cs typeface="Arial" pitchFamily="34" charset="0"/>
              </a:rPr>
              <a:t>điệp</a:t>
            </a:r>
            <a:endParaRPr lang="en-US" dirty="0">
              <a:latin typeface="Arial" pitchFamily="34" charset="0"/>
              <a:cs typeface="Arial" pitchFamily="34" charset="0"/>
            </a:endParaRPr>
          </a:p>
          <a:p>
            <a:pPr lvl="1">
              <a:lnSpc>
                <a:spcPct val="120000"/>
              </a:lnSpc>
              <a:spcBef>
                <a:spcPts val="600"/>
              </a:spcBef>
            </a:pPr>
            <a:r>
              <a:rPr lang="en-US" dirty="0" err="1">
                <a:latin typeface="Arial" pitchFamily="34" charset="0"/>
                <a:cs typeface="Arial" pitchFamily="34" charset="0"/>
              </a:rPr>
              <a:t>RC4</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khởi</a:t>
            </a:r>
            <a:r>
              <a:rPr lang="en-US" dirty="0">
                <a:latin typeface="Arial" pitchFamily="34" charset="0"/>
                <a:cs typeface="Arial" pitchFamily="34" charset="0"/>
              </a:rPr>
              <a:t> </a:t>
            </a:r>
            <a:r>
              <a:rPr lang="en-US" dirty="0" err="1">
                <a:latin typeface="Arial" pitchFamily="34" charset="0"/>
                <a:cs typeface="Arial" pitchFamily="34" charset="0"/>
              </a:rPr>
              <a:t>tạo</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chia </a:t>
            </a:r>
            <a:r>
              <a:rPr lang="en-US" dirty="0" err="1">
                <a:latin typeface="Arial" pitchFamily="34" charset="0"/>
                <a:cs typeface="Arial" pitchFamily="34" charset="0"/>
              </a:rPr>
              <a:t>sẻ</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giá</a:t>
            </a:r>
            <a:r>
              <a:rPr lang="en-US" dirty="0">
                <a:latin typeface="Arial" pitchFamily="34" charset="0"/>
                <a:cs typeface="Arial" pitchFamily="34" charset="0"/>
              </a:rPr>
              <a:t> </a:t>
            </a:r>
            <a:r>
              <a:rPr lang="en-US" dirty="0" err="1">
                <a:latin typeface="Arial" pitchFamily="34" charset="0"/>
                <a:cs typeface="Arial" pitchFamily="34" charset="0"/>
              </a:rPr>
              <a:t>trị</a:t>
            </a:r>
            <a:r>
              <a:rPr lang="en-US" dirty="0">
                <a:latin typeface="Arial" pitchFamily="34" charset="0"/>
                <a:cs typeface="Arial" pitchFamily="34" charset="0"/>
              </a:rPr>
              <a:t> IV (</a:t>
            </a:r>
            <a:r>
              <a:rPr lang="en-US" dirty="0" err="1">
                <a:latin typeface="Arial" pitchFamily="34" charset="0"/>
                <a:cs typeface="Arial" pitchFamily="34" charset="0"/>
              </a:rPr>
              <a:t>giá</a:t>
            </a:r>
            <a:r>
              <a:rPr lang="en-US" dirty="0">
                <a:latin typeface="Arial" pitchFamily="34" charset="0"/>
                <a:cs typeface="Arial" pitchFamily="34" charset="0"/>
              </a:rPr>
              <a:t> </a:t>
            </a:r>
            <a:r>
              <a:rPr lang="en-US" dirty="0" err="1">
                <a:latin typeface="Arial" pitchFamily="34" charset="0"/>
                <a:cs typeface="Arial" pitchFamily="34" charset="0"/>
              </a:rPr>
              <a:t>trị</a:t>
            </a:r>
            <a:r>
              <a:rPr lang="en-US" dirty="0">
                <a:latin typeface="Arial" pitchFamily="34" charset="0"/>
                <a:cs typeface="Arial" pitchFamily="34" charset="0"/>
              </a:rPr>
              <a:t> </a:t>
            </a:r>
            <a:r>
              <a:rPr lang="en-US" dirty="0" err="1">
                <a:latin typeface="Arial" pitchFamily="34" charset="0"/>
                <a:cs typeface="Arial" pitchFamily="34" charset="0"/>
              </a:rPr>
              <a:t>khởi</a:t>
            </a:r>
            <a:r>
              <a:rPr lang="en-US" dirty="0">
                <a:latin typeface="Arial" pitchFamily="34" charset="0"/>
                <a:cs typeface="Arial" pitchFamily="34" charset="0"/>
              </a:rPr>
              <a:t> </a:t>
            </a:r>
            <a:r>
              <a:rPr lang="en-US" dirty="0" err="1">
                <a:latin typeface="Arial" pitchFamily="34" charset="0"/>
                <a:cs typeface="Arial" pitchFamily="34" charset="0"/>
              </a:rPr>
              <a:t>đầu</a:t>
            </a:r>
            <a:r>
              <a:rPr lang="en-US" dirty="0">
                <a:latin typeface="Arial" pitchFamily="34" charset="0"/>
                <a:cs typeface="Arial" pitchFamily="34" charset="0"/>
              </a:rPr>
              <a:t>).</a:t>
            </a:r>
          </a:p>
          <a:p>
            <a:pPr lvl="2">
              <a:lnSpc>
                <a:spcPct val="120000"/>
              </a:lnSpc>
              <a:spcBef>
                <a:spcPts val="600"/>
              </a:spcBef>
            </a:pPr>
            <a:r>
              <a:rPr lang="en-US" dirty="0" err="1">
                <a:latin typeface="Arial" pitchFamily="34" charset="0"/>
                <a:cs typeface="Arial" pitchFamily="34" charset="0"/>
              </a:rPr>
              <a:t>Khóa</a:t>
            </a:r>
            <a:r>
              <a:rPr lang="en-US" dirty="0">
                <a:latin typeface="Arial" pitchFamily="34" charset="0"/>
                <a:cs typeface="Arial" pitchFamily="34" charset="0"/>
              </a:rPr>
              <a:t> chia </a:t>
            </a:r>
            <a:r>
              <a:rPr lang="en-US" dirty="0" err="1">
                <a:latin typeface="Arial" pitchFamily="34" charset="0"/>
                <a:cs typeface="Arial" pitchFamily="34" charset="0"/>
              </a:rPr>
              <a:t>sẻ</a:t>
            </a:r>
            <a:r>
              <a:rPr lang="en-US" dirty="0">
                <a:latin typeface="Arial" pitchFamily="34" charset="0"/>
                <a:cs typeface="Arial" pitchFamily="34" charset="0"/>
              </a:rPr>
              <a:t> </a:t>
            </a:r>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a:latin typeface="Arial" pitchFamily="34" charset="0"/>
                <a:cs typeface="Arial" pitchFamily="34" charset="0"/>
              </a:rPr>
              <a:t>giống</a:t>
            </a:r>
            <a:r>
              <a:rPr lang="en-US" dirty="0">
                <a:latin typeface="Arial" pitchFamily="34" charset="0"/>
                <a:cs typeface="Arial" pitchFamily="34" charset="0"/>
              </a:rPr>
              <a:t> </a:t>
            </a:r>
            <a:r>
              <a:rPr lang="en-US" dirty="0" err="1">
                <a:latin typeface="Arial" pitchFamily="34" charset="0"/>
                <a:cs typeface="Arial" pitchFamily="34" charset="0"/>
              </a:rPr>
              <a:t>nhau</a:t>
            </a:r>
            <a:r>
              <a:rPr lang="en-US" dirty="0">
                <a:latin typeface="Arial" pitchFamily="34" charset="0"/>
                <a:cs typeface="Arial" pitchFamily="34" charset="0"/>
              </a:rPr>
              <a:t> </a:t>
            </a:r>
            <a:r>
              <a:rPr lang="en-US" dirty="0" err="1">
                <a:latin typeface="Arial" pitchFamily="34" charset="0"/>
                <a:cs typeface="Arial" pitchFamily="34" charset="0"/>
              </a:rPr>
              <a:t>đối</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mỗi</a:t>
            </a:r>
            <a:r>
              <a:rPr lang="en-US" dirty="0">
                <a:latin typeface="Arial" pitchFamily="34" charset="0"/>
                <a:cs typeface="Arial" pitchFamily="34" charset="0"/>
              </a:rPr>
              <a:t> </a:t>
            </a:r>
            <a:r>
              <a:rPr lang="en-US" dirty="0" err="1">
                <a:latin typeface="Arial" pitchFamily="34" charset="0"/>
                <a:cs typeface="Arial" pitchFamily="34" charset="0"/>
              </a:rPr>
              <a:t>thông</a:t>
            </a:r>
            <a:r>
              <a:rPr lang="en-US" dirty="0">
                <a:latin typeface="Arial" pitchFamily="34" charset="0"/>
                <a:cs typeface="Arial" pitchFamily="34" charset="0"/>
              </a:rPr>
              <a:t> </a:t>
            </a:r>
            <a:r>
              <a:rPr lang="en-US" dirty="0" err="1">
                <a:latin typeface="Arial" pitchFamily="34" charset="0"/>
                <a:cs typeface="Arial" pitchFamily="34" charset="0"/>
              </a:rPr>
              <a:t>điệp</a:t>
            </a:r>
            <a:r>
              <a:rPr lang="en-US" dirty="0">
                <a:latin typeface="Arial" pitchFamily="34" charset="0"/>
                <a:cs typeface="Arial" pitchFamily="34" charset="0"/>
              </a:rPr>
              <a:t>.</a:t>
            </a:r>
          </a:p>
          <a:p>
            <a:pPr lvl="2">
              <a:lnSpc>
                <a:spcPct val="120000"/>
              </a:lnSpc>
              <a:spcBef>
                <a:spcPts val="600"/>
              </a:spcBef>
            </a:pPr>
            <a:r>
              <a:rPr lang="en-US" dirty="0">
                <a:latin typeface="Arial" pitchFamily="34" charset="0"/>
                <a:cs typeface="Arial" pitchFamily="34" charset="0"/>
              </a:rPr>
              <a:t>24-bit IV </a:t>
            </a:r>
            <a:r>
              <a:rPr lang="en-US" dirty="0" err="1">
                <a:latin typeface="Arial" pitchFamily="34" charset="0"/>
                <a:cs typeface="Arial" pitchFamily="34" charset="0"/>
              </a:rPr>
              <a:t>thay</a:t>
            </a:r>
            <a:r>
              <a:rPr lang="en-US" dirty="0">
                <a:latin typeface="Arial" pitchFamily="34" charset="0"/>
                <a:cs typeface="Arial" pitchFamily="34" charset="0"/>
              </a:rPr>
              <a:t> </a:t>
            </a:r>
            <a:r>
              <a:rPr lang="en-US" dirty="0" err="1">
                <a:latin typeface="Arial" pitchFamily="34" charset="0"/>
                <a:cs typeface="Arial" pitchFamily="34" charset="0"/>
              </a:rPr>
              <a:t>đỗi</a:t>
            </a:r>
            <a:r>
              <a:rPr lang="en-US" dirty="0">
                <a:latin typeface="Arial" pitchFamily="34" charset="0"/>
                <a:cs typeface="Arial" pitchFamily="34" charset="0"/>
              </a:rPr>
              <a:t> </a:t>
            </a:r>
            <a:r>
              <a:rPr lang="en-US" dirty="0" err="1">
                <a:latin typeface="Arial" pitchFamily="34" charset="0"/>
                <a:cs typeface="Arial" pitchFamily="34" charset="0"/>
              </a:rPr>
              <a:t>cho</a:t>
            </a:r>
            <a:r>
              <a:rPr lang="en-US" dirty="0">
                <a:latin typeface="Arial" pitchFamily="34" charset="0"/>
                <a:cs typeface="Arial" pitchFamily="34" charset="0"/>
              </a:rPr>
              <a:t> </a:t>
            </a:r>
            <a:r>
              <a:rPr lang="en-US" dirty="0" err="1">
                <a:latin typeface="Arial" pitchFamily="34" charset="0"/>
                <a:cs typeface="Arial" pitchFamily="34" charset="0"/>
              </a:rPr>
              <a:t>mỗi</a:t>
            </a:r>
            <a:r>
              <a:rPr lang="en-US" dirty="0">
                <a:latin typeface="Arial" pitchFamily="34" charset="0"/>
                <a:cs typeface="Arial" pitchFamily="34" charset="0"/>
              </a:rPr>
              <a:t> </a:t>
            </a:r>
            <a:r>
              <a:rPr lang="en-US" dirty="0" err="1">
                <a:latin typeface="Arial" pitchFamily="34" charset="0"/>
                <a:cs typeface="Arial" pitchFamily="34" charset="0"/>
              </a:rPr>
              <a:t>thông</a:t>
            </a:r>
            <a:r>
              <a:rPr lang="en-US" dirty="0">
                <a:latin typeface="Arial" pitchFamily="34" charset="0"/>
                <a:cs typeface="Arial" pitchFamily="34" charset="0"/>
              </a:rPr>
              <a:t> </a:t>
            </a:r>
            <a:r>
              <a:rPr lang="en-US" dirty="0" err="1">
                <a:latin typeface="Arial" pitchFamily="34" charset="0"/>
                <a:cs typeface="Arial" pitchFamily="34" charset="0"/>
              </a:rPr>
              <a:t>điệp</a:t>
            </a:r>
            <a:endParaRPr lang="en-US" dirty="0">
              <a:latin typeface="Arial" pitchFamily="34" charset="0"/>
              <a:cs typeface="Arial" pitchFamily="34" charset="0"/>
            </a:endParaRPr>
          </a:p>
          <a:p>
            <a:pPr>
              <a:lnSpc>
                <a:spcPct val="120000"/>
              </a:lnSpc>
            </a:pPr>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WEP</a:t>
            </a:r>
            <a:endParaRPr lang="en-US"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53</a:t>
            </a:fld>
            <a:endParaRPr lang="ru-RU" dirty="0"/>
          </a:p>
        </p:txBody>
      </p:sp>
    </p:spTree>
    <p:extLst>
      <p:ext uri="{BB962C8B-B14F-4D97-AF65-F5344CB8AC3E}">
        <p14:creationId xmlns:p14="http://schemas.microsoft.com/office/powerpoint/2010/main" val="27697103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lnSpc>
                <a:spcPct val="120000"/>
              </a:lnSpc>
            </a:pPr>
            <a:r>
              <a:rPr lang="en-US" dirty="0" err="1">
                <a:solidFill>
                  <a:srgbClr val="0000FF"/>
                </a:solidFill>
                <a:latin typeface="Arial" pitchFamily="34" charset="0"/>
                <a:cs typeface="Arial" pitchFamily="34" charset="0"/>
              </a:rPr>
              <a:t>Toàn</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vẹn</a:t>
            </a:r>
            <a:r>
              <a:rPr lang="en-US" dirty="0">
                <a:solidFill>
                  <a:srgbClr val="0000FF"/>
                </a:solidFill>
                <a:latin typeface="Arial" pitchFamily="34" charset="0"/>
                <a:cs typeface="Arial" pitchFamily="34" charset="0"/>
              </a:rPr>
              <a:t>:</a:t>
            </a:r>
          </a:p>
          <a:p>
            <a:pPr lvl="1" algn="just">
              <a:lnSpc>
                <a:spcPct val="120000"/>
              </a:lnSpc>
            </a:pPr>
            <a:r>
              <a:rPr lang="en-US" dirty="0" err="1">
                <a:latin typeface="Arial" pitchFamily="34" charset="0"/>
                <a:cs typeface="Arial" pitchFamily="34" charset="0"/>
              </a:rPr>
              <a:t>Tính</a:t>
            </a:r>
            <a:r>
              <a:rPr lang="en-US" dirty="0">
                <a:latin typeface="Arial" pitchFamily="34" charset="0"/>
                <a:cs typeface="Arial" pitchFamily="34" charset="0"/>
              </a:rPr>
              <a:t> </a:t>
            </a:r>
            <a:r>
              <a:rPr lang="en-US" dirty="0" err="1">
                <a:latin typeface="Arial" pitchFamily="34" charset="0"/>
                <a:cs typeface="Arial" pitchFamily="34" charset="0"/>
              </a:rPr>
              <a:t>toàn</a:t>
            </a:r>
            <a:r>
              <a:rPr lang="en-US" dirty="0">
                <a:latin typeface="Arial" pitchFamily="34" charset="0"/>
                <a:cs typeface="Arial" pitchFamily="34" charset="0"/>
              </a:rPr>
              <a:t> </a:t>
            </a:r>
            <a:r>
              <a:rPr lang="en-US" dirty="0" err="1">
                <a:latin typeface="Arial" pitchFamily="34" charset="0"/>
                <a:cs typeface="Arial" pitchFamily="34" charset="0"/>
              </a:rPr>
              <a:t>vẹn</a:t>
            </a:r>
            <a:r>
              <a:rPr lang="en-US" dirty="0">
                <a:latin typeface="Arial" pitchFamily="34" charset="0"/>
                <a:cs typeface="Arial" pitchFamily="34" charset="0"/>
              </a:rPr>
              <a:t> </a:t>
            </a:r>
            <a:r>
              <a:rPr lang="en-US" dirty="0" err="1">
                <a:latin typeface="Arial" pitchFamily="34" charset="0"/>
                <a:cs typeface="Arial" pitchFamily="34" charset="0"/>
              </a:rPr>
              <a:t>trong</a:t>
            </a:r>
            <a:r>
              <a:rPr lang="en-US" dirty="0">
                <a:latin typeface="Arial" pitchFamily="34" charset="0"/>
                <a:cs typeface="Arial" pitchFamily="34" charset="0"/>
              </a:rPr>
              <a:t> </a:t>
            </a:r>
            <a:r>
              <a:rPr lang="en-US" dirty="0" err="1">
                <a:latin typeface="Arial" pitchFamily="34" charset="0"/>
                <a:cs typeface="Arial" pitchFamily="34" charset="0"/>
              </a:rPr>
              <a:t>WEP</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bảo</a:t>
            </a:r>
            <a:r>
              <a:rPr lang="en-US" dirty="0">
                <a:latin typeface="Arial" pitchFamily="34" charset="0"/>
                <a:cs typeface="Arial" pitchFamily="34" charset="0"/>
              </a:rPr>
              <a:t> </a:t>
            </a:r>
            <a:r>
              <a:rPr lang="en-US" dirty="0" err="1">
                <a:latin typeface="Arial" pitchFamily="34" charset="0"/>
                <a:cs typeface="Arial" pitchFamily="34" charset="0"/>
              </a:rPr>
              <a:t>vệ</a:t>
            </a:r>
            <a:r>
              <a:rPr lang="en-US" dirty="0">
                <a:latin typeface="Arial" pitchFamily="34" charset="0"/>
                <a:cs typeface="Arial" pitchFamily="34" charset="0"/>
              </a:rPr>
              <a:t> </a:t>
            </a:r>
            <a:r>
              <a:rPr lang="en-US" dirty="0" err="1">
                <a:latin typeface="Arial" pitchFamily="34" charset="0"/>
                <a:cs typeface="Arial" pitchFamily="34" charset="0"/>
              </a:rPr>
              <a:t>bằng</a:t>
            </a:r>
            <a:r>
              <a:rPr lang="en-US" dirty="0">
                <a:latin typeface="Arial" pitchFamily="34" charset="0"/>
                <a:cs typeface="Arial" pitchFamily="34" charset="0"/>
              </a:rPr>
              <a:t> </a:t>
            </a:r>
            <a:r>
              <a:rPr lang="en-US" dirty="0" err="1">
                <a:latin typeface="Arial" pitchFamily="34" charset="0"/>
                <a:cs typeface="Arial" pitchFamily="34" charset="0"/>
              </a:rPr>
              <a:t>giá</a:t>
            </a:r>
            <a:r>
              <a:rPr lang="en-US" dirty="0">
                <a:latin typeface="Arial" pitchFamily="34" charset="0"/>
                <a:cs typeface="Arial" pitchFamily="34" charset="0"/>
              </a:rPr>
              <a:t> </a:t>
            </a:r>
            <a:r>
              <a:rPr lang="en-US" dirty="0" err="1">
                <a:latin typeface="Arial" pitchFamily="34" charset="0"/>
                <a:cs typeface="Arial" pitchFamily="34" charset="0"/>
              </a:rPr>
              <a:t>trị</a:t>
            </a:r>
            <a:r>
              <a:rPr lang="en-US" dirty="0">
                <a:latin typeface="Arial" pitchFamily="34" charset="0"/>
                <a:cs typeface="Arial" pitchFamily="34" charset="0"/>
              </a:rPr>
              <a:t> </a:t>
            </a:r>
            <a:r>
              <a:rPr lang="en-US" dirty="0" err="1">
                <a:latin typeface="Arial" pitchFamily="34" charset="0"/>
                <a:cs typeface="Arial" pitchFamily="34" charset="0"/>
              </a:rPr>
              <a:t>CRC</a:t>
            </a:r>
            <a:r>
              <a:rPr lang="en-US" dirty="0">
                <a:latin typeface="Arial" pitchFamily="34" charset="0"/>
                <a:cs typeface="Arial" pitchFamily="34" charset="0"/>
              </a:rPr>
              <a:t> (Cyclic Redundancy Check)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a:t>
            </a:r>
          </a:p>
          <a:p>
            <a:pPr lvl="1" algn="just">
              <a:lnSpc>
                <a:spcPct val="120000"/>
              </a:lnSpc>
            </a:pPr>
            <a:r>
              <a:rPr lang="en-US" dirty="0" err="1">
                <a:latin typeface="Arial" pitchFamily="34" charset="0"/>
                <a:cs typeface="Arial" pitchFamily="34" charset="0"/>
              </a:rPr>
              <a:t>Giá</a:t>
            </a:r>
            <a:r>
              <a:rPr lang="en-US" dirty="0">
                <a:latin typeface="Arial" pitchFamily="34" charset="0"/>
                <a:cs typeface="Arial" pitchFamily="34" charset="0"/>
              </a:rPr>
              <a:t> </a:t>
            </a:r>
            <a:r>
              <a:rPr lang="en-US" dirty="0" err="1">
                <a:latin typeface="Arial" pitchFamily="34" charset="0"/>
                <a:cs typeface="Arial" pitchFamily="34" charset="0"/>
              </a:rPr>
              <a:t>trị</a:t>
            </a:r>
            <a:r>
              <a:rPr lang="en-US" dirty="0">
                <a:latin typeface="Arial" pitchFamily="34" charset="0"/>
                <a:cs typeface="Arial" pitchFamily="34" charset="0"/>
              </a:rPr>
              <a:t> </a:t>
            </a:r>
            <a:r>
              <a:rPr lang="en-US" dirty="0" err="1">
                <a:solidFill>
                  <a:srgbClr val="0000FF"/>
                </a:solidFill>
                <a:latin typeface="Arial" pitchFamily="34" charset="0"/>
                <a:cs typeface="Arial" pitchFamily="34" charset="0"/>
              </a:rPr>
              <a:t>ICV</a:t>
            </a:r>
            <a:r>
              <a:rPr lang="en-US" dirty="0">
                <a:solidFill>
                  <a:srgbClr val="0000FF"/>
                </a:solidFill>
                <a:latin typeface="Arial" pitchFamily="34" charset="0"/>
                <a:cs typeface="Arial" pitchFamily="34" charset="0"/>
              </a:rPr>
              <a:t> (integrity check value)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tính</a:t>
            </a:r>
            <a:r>
              <a:rPr lang="en-US" dirty="0">
                <a:latin typeface="Arial" pitchFamily="34" charset="0"/>
                <a:cs typeface="Arial" pitchFamily="34" charset="0"/>
              </a:rPr>
              <a:t> </a:t>
            </a:r>
            <a:r>
              <a:rPr lang="en-US" dirty="0" err="1">
                <a:latin typeface="Arial" pitchFamily="34" charset="0"/>
                <a:cs typeface="Arial" pitchFamily="34" charset="0"/>
              </a:rPr>
              <a:t>toán</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gắn</a:t>
            </a:r>
            <a:r>
              <a:rPr lang="en-US" dirty="0">
                <a:latin typeface="Arial" pitchFamily="34" charset="0"/>
                <a:cs typeface="Arial" pitchFamily="34" charset="0"/>
              </a:rPr>
              <a:t> </a:t>
            </a:r>
            <a:r>
              <a:rPr lang="en-US" dirty="0" err="1">
                <a:latin typeface="Arial" pitchFamily="34" charset="0"/>
                <a:cs typeface="Arial" pitchFamily="34" charset="0"/>
              </a:rPr>
              <a:t>vào</a:t>
            </a:r>
            <a:r>
              <a:rPr lang="en-US" dirty="0">
                <a:latin typeface="Arial" pitchFamily="34" charset="0"/>
                <a:cs typeface="Arial" pitchFamily="34" charset="0"/>
              </a:rPr>
              <a:t> </a:t>
            </a:r>
            <a:r>
              <a:rPr lang="en-US" dirty="0" err="1">
                <a:latin typeface="Arial" pitchFamily="34" charset="0"/>
                <a:cs typeface="Arial" pitchFamily="34" charset="0"/>
              </a:rPr>
              <a:t>thông</a:t>
            </a:r>
            <a:r>
              <a:rPr lang="en-US" dirty="0">
                <a:latin typeface="Arial" pitchFamily="34" charset="0"/>
                <a:cs typeface="Arial" pitchFamily="34" charset="0"/>
              </a:rPr>
              <a:t> </a:t>
            </a:r>
            <a:r>
              <a:rPr lang="en-US" dirty="0" err="1">
                <a:latin typeface="Arial" pitchFamily="34" charset="0"/>
                <a:cs typeface="Arial" pitchFamily="34" charset="0"/>
              </a:rPr>
              <a:t>điệp</a:t>
            </a:r>
            <a:r>
              <a:rPr lang="en-US" dirty="0">
                <a:latin typeface="Arial" pitchFamily="34" charset="0"/>
                <a:cs typeface="Arial" pitchFamily="34" charset="0"/>
              </a:rPr>
              <a:t>.</a:t>
            </a:r>
          </a:p>
          <a:p>
            <a:pPr lvl="1" algn="just">
              <a:lnSpc>
                <a:spcPct val="120000"/>
              </a:lnSpc>
            </a:pPr>
            <a:r>
              <a:rPr lang="en-US" dirty="0" err="1">
                <a:latin typeface="Arial" pitchFamily="34" charset="0"/>
                <a:cs typeface="Arial" pitchFamily="34" charset="0"/>
              </a:rPr>
              <a:t>Cả</a:t>
            </a:r>
            <a:r>
              <a:rPr lang="en-US" dirty="0">
                <a:latin typeface="Arial" pitchFamily="34" charset="0"/>
                <a:cs typeface="Arial" pitchFamily="34" charset="0"/>
              </a:rPr>
              <a:t> </a:t>
            </a:r>
            <a:r>
              <a:rPr lang="en-US" dirty="0" err="1">
                <a:latin typeface="Arial" pitchFamily="34" charset="0"/>
                <a:cs typeface="Arial" pitchFamily="34" charset="0"/>
              </a:rPr>
              <a:t>thông</a:t>
            </a:r>
            <a:r>
              <a:rPr lang="en-US" dirty="0">
                <a:latin typeface="Arial" pitchFamily="34" charset="0"/>
                <a:cs typeface="Arial" pitchFamily="34" charset="0"/>
              </a:rPr>
              <a:t> </a:t>
            </a:r>
            <a:r>
              <a:rPr lang="en-US" dirty="0" err="1">
                <a:latin typeface="Arial" pitchFamily="34" charset="0"/>
                <a:cs typeface="Arial" pitchFamily="34" charset="0"/>
              </a:rPr>
              <a:t>điệp</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ICV</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 </a:t>
            </a:r>
            <a:r>
              <a:rPr lang="en-US" dirty="0" err="1">
                <a:latin typeface="Arial" pitchFamily="34" charset="0"/>
                <a:cs typeface="Arial" pitchFamily="34" charset="0"/>
              </a:rPr>
              <a:t>cùng</a:t>
            </a:r>
            <a:r>
              <a:rPr lang="en-US" dirty="0">
                <a:latin typeface="Arial" pitchFamily="34" charset="0"/>
                <a:cs typeface="Arial" pitchFamily="34" charset="0"/>
              </a:rPr>
              <a:t> </a:t>
            </a:r>
            <a:r>
              <a:rPr lang="en-US" dirty="0" err="1">
                <a:latin typeface="Arial" pitchFamily="34" charset="0"/>
                <a:cs typeface="Arial" pitchFamily="34" charset="0"/>
              </a:rPr>
              <a:t>nhau</a:t>
            </a:r>
            <a:r>
              <a:rPr lang="en-US" dirty="0">
                <a:latin typeface="Arial" pitchFamily="34" charset="0"/>
                <a:cs typeface="Arial" pitchFamily="34" charset="0"/>
              </a:rPr>
              <a:t>.</a:t>
            </a:r>
          </a:p>
          <a:p>
            <a:pPr algn="just">
              <a:lnSpc>
                <a:spcPct val="120000"/>
              </a:lnSpc>
            </a:pPr>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WEP</a:t>
            </a:r>
            <a:endParaRPr lang="en-US"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54</a:t>
            </a:fld>
            <a:endParaRPr lang="ru-RU" dirty="0"/>
          </a:p>
        </p:txBody>
      </p:sp>
    </p:spTree>
    <p:extLst>
      <p:ext uri="{BB962C8B-B14F-4D97-AF65-F5344CB8AC3E}">
        <p14:creationId xmlns:p14="http://schemas.microsoft.com/office/powerpoint/2010/main" val="27697103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914400"/>
            <a:ext cx="5715000" cy="5084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p:cNvSpPr>
            <a:spLocks noGrp="1"/>
          </p:cNvSpPr>
          <p:nvPr>
            <p:ph sz="quarter" idx="13"/>
          </p:nvPr>
        </p:nvSpPr>
        <p:spPr>
          <a:xfrm>
            <a:off x="-152400" y="914400"/>
            <a:ext cx="4343400" cy="6172200"/>
          </a:xfrm>
        </p:spPr>
        <p:txBody>
          <a:bodyPr>
            <a:normAutofit fontScale="77500" lnSpcReduction="20000"/>
          </a:bodyPr>
          <a:lstStyle/>
          <a:p>
            <a:pPr algn="just">
              <a:lnSpc>
                <a:spcPct val="120000"/>
              </a:lnSpc>
            </a:pPr>
            <a:r>
              <a:rPr lang="en-US" dirty="0">
                <a:latin typeface="Arial" pitchFamily="34" charset="0"/>
                <a:cs typeface="Arial" pitchFamily="34" charset="0"/>
              </a:rPr>
              <a:t>+ </a:t>
            </a:r>
            <a:r>
              <a:rPr lang="vi-VN" dirty="0">
                <a:latin typeface="Arial" pitchFamily="34" charset="0"/>
                <a:cs typeface="Arial" pitchFamily="34" charset="0"/>
              </a:rPr>
              <a:t>IV  là một  giá  trị  có  chiều  dài  24  bit  và  được  chuẩn  IEEE</a:t>
            </a:r>
            <a:r>
              <a:rPr lang="en-US" dirty="0">
                <a:latin typeface="Arial" pitchFamily="34" charset="0"/>
                <a:cs typeface="Arial" pitchFamily="34" charset="0"/>
              </a:rPr>
              <a:t> </a:t>
            </a:r>
            <a:r>
              <a:rPr lang="vi-VN" dirty="0">
                <a:latin typeface="Arial" pitchFamily="34" charset="0"/>
                <a:cs typeface="Arial" pitchFamily="34" charset="0"/>
              </a:rPr>
              <a:t>802.11 đề nghị  (không bắt buộc) </a:t>
            </a:r>
            <a:r>
              <a:rPr lang="vi-VN" dirty="0">
                <a:solidFill>
                  <a:srgbClr val="0000FF"/>
                </a:solidFill>
                <a:latin typeface="Arial" pitchFamily="34" charset="0"/>
                <a:cs typeface="Arial" pitchFamily="34" charset="0"/>
              </a:rPr>
              <a:t>phải thay đổi theo từng gói dữ  liệu. </a:t>
            </a:r>
            <a:endParaRPr lang="en-US" dirty="0">
              <a:solidFill>
                <a:srgbClr val="0000FF"/>
              </a:solidFill>
              <a:latin typeface="Arial" pitchFamily="34" charset="0"/>
              <a:cs typeface="Arial" pitchFamily="34" charset="0"/>
            </a:endParaRPr>
          </a:p>
          <a:p>
            <a:pPr algn="just">
              <a:lnSpc>
                <a:spcPct val="120000"/>
              </a:lnSpc>
            </a:pPr>
            <a:r>
              <a:rPr lang="en-US" dirty="0">
                <a:solidFill>
                  <a:srgbClr val="0000FF"/>
                </a:solidFill>
                <a:latin typeface="Arial" pitchFamily="34" charset="0"/>
                <a:cs typeface="Arial" pitchFamily="34" charset="0"/>
              </a:rPr>
              <a:t>+ </a:t>
            </a:r>
            <a:r>
              <a:rPr lang="vi-VN" dirty="0">
                <a:latin typeface="Arial" pitchFamily="34" charset="0"/>
                <a:cs typeface="Arial" pitchFamily="34" charset="0"/>
              </a:rPr>
              <a:t>Vì máy gửi tạo ra IV không theo định  luật hay tiêu  chuẩn,  IV  bắt  buộc  phải  được  gửi  đến máy  nhận  ở </a:t>
            </a:r>
            <a:r>
              <a:rPr lang="vi-VN" dirty="0">
                <a:solidFill>
                  <a:srgbClr val="0000FF"/>
                </a:solidFill>
                <a:latin typeface="Arial" pitchFamily="34" charset="0"/>
                <a:cs typeface="Arial" pitchFamily="34" charset="0"/>
              </a:rPr>
              <a:t>dạng không mã hóa. </a:t>
            </a:r>
            <a:r>
              <a:rPr lang="en-US" dirty="0">
                <a:solidFill>
                  <a:srgbClr val="0000FF"/>
                </a:solidFill>
                <a:latin typeface="Arial" pitchFamily="34" charset="0"/>
                <a:cs typeface="Arial" pitchFamily="34" charset="0"/>
              </a:rPr>
              <a:t>            </a:t>
            </a:r>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WEP</a:t>
            </a:r>
            <a:endParaRPr lang="en-US"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55</a:t>
            </a:fld>
            <a:endParaRPr lang="ru-RU" dirty="0"/>
          </a:p>
        </p:txBody>
      </p:sp>
      <p:sp>
        <p:nvSpPr>
          <p:cNvPr id="5" name="Rectangle 4"/>
          <p:cNvSpPr/>
          <p:nvPr/>
        </p:nvSpPr>
        <p:spPr>
          <a:xfrm>
            <a:off x="2286000" y="2274838"/>
            <a:ext cx="4572000" cy="369332"/>
          </a:xfrm>
          <a:prstGeom prst="rect">
            <a:avLst/>
          </a:prstGeom>
        </p:spPr>
        <p:txBody>
          <a:bodyPr>
            <a:spAutoFit/>
          </a:bodyPr>
          <a:lstStyle/>
          <a:p>
            <a:pPr algn="just"/>
            <a:endParaRPr lang="en-US" dirty="0">
              <a:solidFill>
                <a:srgbClr val="0000FF"/>
              </a:solidFill>
            </a:endParaRPr>
          </a:p>
        </p:txBody>
      </p:sp>
      <p:sp>
        <p:nvSpPr>
          <p:cNvPr id="7" name="TextBox 7"/>
          <p:cNvSpPr txBox="1">
            <a:spLocks noChangeArrowheads="1"/>
          </p:cNvSpPr>
          <p:nvPr/>
        </p:nvSpPr>
        <p:spPr bwMode="auto">
          <a:xfrm>
            <a:off x="4572000" y="5867400"/>
            <a:ext cx="510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600" dirty="0">
                <a:latin typeface="Arial" pitchFamily="34" charset="0"/>
                <a:cs typeface="Arial" pitchFamily="34" charset="0"/>
              </a:rPr>
              <a:t>Frame </a:t>
            </a:r>
            <a:r>
              <a:rPr lang="en-US" sz="2600" dirty="0" err="1">
                <a:latin typeface="Arial" pitchFamily="34" charset="0"/>
                <a:cs typeface="Arial" pitchFamily="34" charset="0"/>
              </a:rPr>
              <a:t>được</a:t>
            </a:r>
            <a:r>
              <a:rPr lang="en-US" sz="2600" dirty="0">
                <a:latin typeface="Arial" pitchFamily="34" charset="0"/>
                <a:cs typeface="Arial" pitchFamily="34" charset="0"/>
              </a:rPr>
              <a:t> </a:t>
            </a:r>
            <a:r>
              <a:rPr lang="en-US" sz="2600" dirty="0" err="1">
                <a:latin typeface="Arial" pitchFamily="34" charset="0"/>
                <a:cs typeface="Arial" pitchFamily="34" charset="0"/>
              </a:rPr>
              <a:t>mã</a:t>
            </a:r>
            <a:r>
              <a:rPr lang="en-US" sz="2600" dirty="0">
                <a:latin typeface="Arial" pitchFamily="34" charset="0"/>
                <a:cs typeface="Arial" pitchFamily="34" charset="0"/>
              </a:rPr>
              <a:t> </a:t>
            </a:r>
            <a:r>
              <a:rPr lang="en-US" sz="2600" dirty="0" err="1">
                <a:latin typeface="Arial" pitchFamily="34" charset="0"/>
                <a:cs typeface="Arial" pitchFamily="34" charset="0"/>
              </a:rPr>
              <a:t>hóa</a:t>
            </a:r>
            <a:r>
              <a:rPr lang="en-US" sz="2600" dirty="0">
                <a:latin typeface="Arial" pitchFamily="34" charset="0"/>
                <a:cs typeface="Arial" pitchFamily="34" charset="0"/>
              </a:rPr>
              <a:t> </a:t>
            </a:r>
            <a:r>
              <a:rPr lang="en-US" sz="2600" dirty="0" err="1">
                <a:latin typeface="Arial" pitchFamily="34" charset="0"/>
                <a:cs typeface="Arial" pitchFamily="34" charset="0"/>
              </a:rPr>
              <a:t>bởi</a:t>
            </a:r>
            <a:r>
              <a:rPr lang="en-US" sz="2600" dirty="0">
                <a:latin typeface="Arial" pitchFamily="34" charset="0"/>
                <a:cs typeface="Arial" pitchFamily="34" charset="0"/>
              </a:rPr>
              <a:t> </a:t>
            </a:r>
            <a:r>
              <a:rPr lang="en-US" sz="2600" dirty="0" err="1">
                <a:latin typeface="Arial" pitchFamily="34" charset="0"/>
                <a:cs typeface="Arial" pitchFamily="34" charset="0"/>
              </a:rPr>
              <a:t>WEP</a:t>
            </a:r>
            <a:endParaRPr lang="en-US" sz="2600" dirty="0">
              <a:latin typeface="Arial" pitchFamily="34" charset="0"/>
              <a:cs typeface="Arial" pitchFamily="34" charset="0"/>
            </a:endParaRPr>
          </a:p>
        </p:txBody>
      </p:sp>
    </p:spTree>
    <p:extLst>
      <p:ext uri="{BB962C8B-B14F-4D97-AF65-F5344CB8AC3E}">
        <p14:creationId xmlns:p14="http://schemas.microsoft.com/office/powerpoint/2010/main" val="27697103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09601"/>
            <a:ext cx="8991600" cy="6166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sz="quarter" idx="13"/>
          </p:nvPr>
        </p:nvSpPr>
        <p:spPr/>
        <p:txBody>
          <a:bodyPr/>
          <a:lstStyle/>
          <a:p>
            <a:r>
              <a:rPr lang="en-US" dirty="0" err="1">
                <a:solidFill>
                  <a:srgbClr val="0000FF"/>
                </a:solidFill>
                <a:latin typeface="Arial" pitchFamily="34" charset="0"/>
                <a:cs typeface="Arial" pitchFamily="34" charset="0"/>
              </a:rPr>
              <a:t>Mã</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hóa</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và</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toàn</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vẹn</a:t>
            </a:r>
            <a:endParaRPr lang="en-US" dirty="0">
              <a:solidFill>
                <a:srgbClr val="0000FF"/>
              </a:solidFill>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pPr lvl="0"/>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WEP</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56</a:t>
            </a:fld>
            <a:endParaRPr lang="ru-RU" dirty="0"/>
          </a:p>
        </p:txBody>
      </p:sp>
    </p:spTree>
    <p:extLst>
      <p:ext uri="{BB962C8B-B14F-4D97-AF65-F5344CB8AC3E}">
        <p14:creationId xmlns:p14="http://schemas.microsoft.com/office/powerpoint/2010/main" val="37839654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a:lnSpc>
                <a:spcPct val="120000"/>
              </a:lnSpc>
              <a:spcBef>
                <a:spcPts val="0"/>
              </a:spcBef>
              <a:spcAft>
                <a:spcPts val="0"/>
              </a:spcAft>
            </a:pPr>
            <a:r>
              <a:rPr lang="en-US" sz="2800" dirty="0" err="1">
                <a:solidFill>
                  <a:srgbClr val="0000FF"/>
                </a:solidFill>
                <a:latin typeface="Arial" pitchFamily="34" charset="0"/>
                <a:cs typeface="Arial" pitchFamily="34" charset="0"/>
              </a:rPr>
              <a:t>Xác</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thực</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chỉ</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là</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một</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chiều</a:t>
            </a:r>
            <a:r>
              <a:rPr lang="en-US" sz="2800" dirty="0">
                <a:solidFill>
                  <a:srgbClr val="0000FF"/>
                </a:solidFill>
                <a:latin typeface="Arial" pitchFamily="34" charset="0"/>
                <a:cs typeface="Arial" pitchFamily="34" charset="0"/>
              </a:rPr>
              <a:t>:</a:t>
            </a:r>
          </a:p>
          <a:p>
            <a:pPr lvl="1">
              <a:lnSpc>
                <a:spcPct val="120000"/>
              </a:lnSpc>
              <a:spcBef>
                <a:spcPts val="0"/>
              </a:spcBef>
            </a:pPr>
            <a:r>
              <a:rPr lang="en-US" sz="2400" dirty="0">
                <a:latin typeface="Arial" pitchFamily="34" charset="0"/>
                <a:cs typeface="Arial" pitchFamily="34" charset="0"/>
              </a:rPr>
              <a:t>AP </a:t>
            </a:r>
            <a:r>
              <a:rPr lang="en-US" sz="2400" dirty="0" err="1">
                <a:latin typeface="Arial" pitchFamily="34" charset="0"/>
                <a:cs typeface="Arial" pitchFamily="34" charset="0"/>
              </a:rPr>
              <a:t>không</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bởi</a:t>
            </a:r>
            <a:r>
              <a:rPr lang="en-US" sz="2400" dirty="0">
                <a:latin typeface="Arial" pitchFamily="34" charset="0"/>
                <a:cs typeface="Arial" pitchFamily="34" charset="0"/>
              </a:rPr>
              <a:t> </a:t>
            </a:r>
            <a:r>
              <a:rPr lang="en-US" sz="2400" dirty="0" err="1">
                <a:latin typeface="Arial" pitchFamily="34" charset="0"/>
                <a:cs typeface="Arial" pitchFamily="34" charset="0"/>
              </a:rPr>
              <a:t>STA</a:t>
            </a:r>
            <a:endParaRPr lang="en-US" sz="2400" dirty="0">
              <a:latin typeface="Arial" pitchFamily="34" charset="0"/>
              <a:cs typeface="Arial" pitchFamily="34" charset="0"/>
            </a:endParaRPr>
          </a:p>
          <a:p>
            <a:pPr lvl="1">
              <a:lnSpc>
                <a:spcPct val="120000"/>
              </a:lnSpc>
              <a:spcBef>
                <a:spcPts val="0"/>
              </a:spcBef>
            </a:pPr>
            <a:r>
              <a:rPr lang="en-US" sz="2400" dirty="0" err="1">
                <a:latin typeface="Arial" pitchFamily="34" charset="0"/>
                <a:cs typeface="Arial" pitchFamily="34" charset="0"/>
              </a:rPr>
              <a:t>STA</a:t>
            </a:r>
            <a:r>
              <a:rPr lang="en-US" sz="2400" dirty="0">
                <a:latin typeface="Arial" pitchFamily="34" charset="0"/>
                <a:cs typeface="Arial" pitchFamily="34" charset="0"/>
              </a:rPr>
              <a:t> </a:t>
            </a:r>
            <a:r>
              <a:rPr lang="en-US" sz="2400" dirty="0" err="1">
                <a:latin typeface="Arial" pitchFamily="34" charset="0"/>
                <a:cs typeface="Arial" pitchFamily="34" charset="0"/>
              </a:rPr>
              <a:t>có</a:t>
            </a:r>
            <a:r>
              <a:rPr lang="en-US" sz="2400" dirty="0">
                <a:latin typeface="Arial" pitchFamily="34" charset="0"/>
                <a:cs typeface="Arial" pitchFamily="34" charset="0"/>
              </a:rPr>
              <a:t> </a:t>
            </a:r>
            <a:r>
              <a:rPr lang="en-US" sz="2400" dirty="0" err="1">
                <a:latin typeface="Arial" pitchFamily="34" charset="0"/>
                <a:cs typeface="Arial" pitchFamily="34" charset="0"/>
              </a:rPr>
              <a:t>thể</a:t>
            </a:r>
            <a:r>
              <a:rPr lang="en-US" sz="2400" dirty="0">
                <a:latin typeface="Arial" pitchFamily="34" charset="0"/>
                <a:cs typeface="Arial" pitchFamily="34" charset="0"/>
              </a:rPr>
              <a:t> </a:t>
            </a:r>
            <a:r>
              <a:rPr lang="en-US" sz="2400" dirty="0" err="1">
                <a:latin typeface="Arial" pitchFamily="34" charset="0"/>
                <a:cs typeface="Arial" pitchFamily="34" charset="0"/>
              </a:rPr>
              <a:t>gắn</a:t>
            </a:r>
            <a:r>
              <a:rPr lang="en-US" sz="2400" dirty="0">
                <a:latin typeface="Arial" pitchFamily="34" charset="0"/>
                <a:cs typeface="Arial" pitchFamily="34" charset="0"/>
              </a:rPr>
              <a:t> </a:t>
            </a:r>
            <a:r>
              <a:rPr lang="en-US" sz="2400" dirty="0" err="1">
                <a:latin typeface="Arial" pitchFamily="34" charset="0"/>
                <a:cs typeface="Arial" pitchFamily="34" charset="0"/>
              </a:rPr>
              <a:t>kết</a:t>
            </a:r>
            <a:r>
              <a:rPr lang="en-US" sz="2400" dirty="0">
                <a:latin typeface="Arial" pitchFamily="34" charset="0"/>
                <a:cs typeface="Arial" pitchFamily="34" charset="0"/>
              </a:rPr>
              <a:t> </a:t>
            </a:r>
            <a:r>
              <a:rPr lang="en-US" sz="2400" dirty="0" err="1">
                <a:latin typeface="Arial" pitchFamily="34" charset="0"/>
                <a:cs typeface="Arial" pitchFamily="34" charset="0"/>
              </a:rPr>
              <a:t>với</a:t>
            </a:r>
            <a:r>
              <a:rPr lang="en-US" sz="2400" dirty="0">
                <a:latin typeface="Arial" pitchFamily="34" charset="0"/>
                <a:cs typeface="Arial" pitchFamily="34" charset="0"/>
              </a:rPr>
              <a:t> </a:t>
            </a:r>
            <a:r>
              <a:rPr lang="en-US" sz="2400" dirty="0" err="1">
                <a:latin typeface="Arial" pitchFamily="34" charset="0"/>
                <a:cs typeface="Arial" pitchFamily="34" charset="0"/>
              </a:rPr>
              <a:t>một</a:t>
            </a:r>
            <a:r>
              <a:rPr lang="en-US" sz="2400" dirty="0">
                <a:latin typeface="Arial" pitchFamily="34" charset="0"/>
                <a:cs typeface="Arial" pitchFamily="34" charset="0"/>
              </a:rPr>
              <a:t> AP </a:t>
            </a:r>
            <a:r>
              <a:rPr lang="en-US" sz="2400" dirty="0" err="1">
                <a:latin typeface="Arial" pitchFamily="34" charset="0"/>
                <a:cs typeface="Arial" pitchFamily="34" charset="0"/>
              </a:rPr>
              <a:t>giả</a:t>
            </a:r>
            <a:r>
              <a:rPr lang="en-US" sz="2400" dirty="0">
                <a:latin typeface="Arial" pitchFamily="34" charset="0"/>
                <a:cs typeface="Arial" pitchFamily="34" charset="0"/>
              </a:rPr>
              <a:t> </a:t>
            </a:r>
            <a:r>
              <a:rPr lang="en-US" sz="2400" dirty="0" err="1">
                <a:latin typeface="Arial" pitchFamily="34" charset="0"/>
                <a:cs typeface="Arial" pitchFamily="34" charset="0"/>
              </a:rPr>
              <a:t>mạo</a:t>
            </a:r>
            <a:endParaRPr lang="en-US" sz="2400" dirty="0">
              <a:latin typeface="Arial" pitchFamily="34" charset="0"/>
              <a:cs typeface="Arial" pitchFamily="34" charset="0"/>
            </a:endParaRPr>
          </a:p>
          <a:p>
            <a:pPr>
              <a:lnSpc>
                <a:spcPct val="120000"/>
              </a:lnSpc>
              <a:spcBef>
                <a:spcPts val="0"/>
              </a:spcBef>
              <a:spcAft>
                <a:spcPts val="0"/>
              </a:spcAft>
            </a:pPr>
            <a:r>
              <a:rPr lang="en-US" sz="2800" dirty="0" err="1">
                <a:solidFill>
                  <a:srgbClr val="0000FF"/>
                </a:solidFill>
                <a:latin typeface="Arial" pitchFamily="34" charset="0"/>
                <a:cs typeface="Arial" pitchFamily="34" charset="0"/>
              </a:rPr>
              <a:t>Cùng</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một</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khóa</a:t>
            </a:r>
            <a:r>
              <a:rPr lang="en-US" sz="2800" dirty="0">
                <a:solidFill>
                  <a:srgbClr val="0000FF"/>
                </a:solidFill>
                <a:latin typeface="Arial" pitchFamily="34" charset="0"/>
                <a:cs typeface="Arial" pitchFamily="34" charset="0"/>
              </a:rPr>
              <a:t> chia </a:t>
            </a:r>
            <a:r>
              <a:rPr lang="en-US" sz="2800" dirty="0" err="1">
                <a:solidFill>
                  <a:srgbClr val="0000FF"/>
                </a:solidFill>
                <a:latin typeface="Arial" pitchFamily="34" charset="0"/>
                <a:cs typeface="Arial" pitchFamily="34" charset="0"/>
              </a:rPr>
              <a:t>sẻ</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giống</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nhau</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được</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dùng</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cho</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cả</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mã</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hóa</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và</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xác</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thực</a:t>
            </a:r>
            <a:r>
              <a:rPr lang="en-US" sz="2800" dirty="0">
                <a:solidFill>
                  <a:srgbClr val="0000FF"/>
                </a:solidFill>
                <a:latin typeface="Arial" pitchFamily="34" charset="0"/>
                <a:cs typeface="Arial" pitchFamily="34" charset="0"/>
              </a:rPr>
              <a:t>:</a:t>
            </a:r>
          </a:p>
          <a:p>
            <a:pPr lvl="1">
              <a:lnSpc>
                <a:spcPct val="120000"/>
              </a:lnSpc>
              <a:spcBef>
                <a:spcPts val="0"/>
              </a:spcBef>
            </a:pPr>
            <a:r>
              <a:rPr lang="en-US" sz="2400" dirty="0" err="1">
                <a:latin typeface="Arial" pitchFamily="34" charset="0"/>
                <a:cs typeface="Arial" pitchFamily="34" charset="0"/>
              </a:rPr>
              <a:t>Điểm</a:t>
            </a:r>
            <a:r>
              <a:rPr lang="en-US" sz="2400" dirty="0">
                <a:latin typeface="Arial" pitchFamily="34" charset="0"/>
                <a:cs typeface="Arial" pitchFamily="34" charset="0"/>
              </a:rPr>
              <a:t> </a:t>
            </a:r>
            <a:r>
              <a:rPr lang="en-US" sz="2400" dirty="0" err="1">
                <a:latin typeface="Arial" pitchFamily="34" charset="0"/>
                <a:cs typeface="Arial" pitchFamily="34" charset="0"/>
              </a:rPr>
              <a:t>yếu</a:t>
            </a:r>
            <a:r>
              <a:rPr lang="en-US" sz="2400" dirty="0">
                <a:latin typeface="Arial" pitchFamily="34" charset="0"/>
                <a:cs typeface="Arial" pitchFamily="34" charset="0"/>
              </a:rPr>
              <a:t> </a:t>
            </a:r>
            <a:r>
              <a:rPr lang="en-US" sz="2400" dirty="0" err="1">
                <a:latin typeface="Arial" pitchFamily="34" charset="0"/>
                <a:cs typeface="Arial" pitchFamily="34" charset="0"/>
              </a:rPr>
              <a:t>này</a:t>
            </a:r>
            <a:r>
              <a:rPr lang="en-US" sz="2400" dirty="0">
                <a:latin typeface="Arial" pitchFamily="34" charset="0"/>
                <a:cs typeface="Arial" pitchFamily="34" charset="0"/>
              </a:rPr>
              <a:t> </a:t>
            </a:r>
            <a:r>
              <a:rPr lang="en-US" sz="2400" dirty="0" err="1">
                <a:latin typeface="Arial" pitchFamily="34" charset="0"/>
                <a:cs typeface="Arial" pitchFamily="34" charset="0"/>
              </a:rPr>
              <a:t>có</a:t>
            </a:r>
            <a:r>
              <a:rPr lang="en-US" sz="2400" dirty="0">
                <a:latin typeface="Arial" pitchFamily="34" charset="0"/>
                <a:cs typeface="Arial" pitchFamily="34" charset="0"/>
              </a:rPr>
              <a:t> </a:t>
            </a:r>
            <a:r>
              <a:rPr lang="en-US" sz="2400" dirty="0" err="1">
                <a:latin typeface="Arial" pitchFamily="34" charset="0"/>
                <a:cs typeface="Arial" pitchFamily="34" charset="0"/>
              </a:rPr>
              <a:t>thể</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dùng</a:t>
            </a:r>
            <a:r>
              <a:rPr lang="en-US" sz="2400" dirty="0">
                <a:latin typeface="Arial" pitchFamily="34" charset="0"/>
                <a:cs typeface="Arial" pitchFamily="34" charset="0"/>
              </a:rPr>
              <a:t> </a:t>
            </a:r>
            <a:r>
              <a:rPr lang="en-US" sz="2400" dirty="0" err="1">
                <a:latin typeface="Arial" pitchFamily="34" charset="0"/>
                <a:cs typeface="Arial" pitchFamily="34" charset="0"/>
              </a:rPr>
              <a:t>để</a:t>
            </a:r>
            <a:r>
              <a:rPr lang="en-US" sz="2400" dirty="0">
                <a:latin typeface="Arial" pitchFamily="34" charset="0"/>
                <a:cs typeface="Arial" pitchFamily="34" charset="0"/>
              </a:rPr>
              <a:t> </a:t>
            </a:r>
            <a:r>
              <a:rPr lang="en-US" sz="2400" dirty="0" err="1">
                <a:latin typeface="Arial" pitchFamily="34" charset="0"/>
                <a:cs typeface="Arial" pitchFamily="34" charset="0"/>
              </a:rPr>
              <a:t>bẻ</a:t>
            </a:r>
            <a:r>
              <a:rPr lang="en-US" sz="2400" dirty="0">
                <a:latin typeface="Arial" pitchFamily="34" charset="0"/>
                <a:cs typeface="Arial" pitchFamily="34" charset="0"/>
              </a:rPr>
              <a:t> </a:t>
            </a:r>
            <a:r>
              <a:rPr lang="en-US" sz="2400" dirty="0" err="1" smtClean="0">
                <a:latin typeface="Arial" pitchFamily="34" charset="0"/>
                <a:cs typeface="Arial" pitchFamily="34" charset="0"/>
              </a:rPr>
              <a:t>khóa</a:t>
            </a:r>
          </a:p>
          <a:p>
            <a:pPr>
              <a:lnSpc>
                <a:spcPct val="120000"/>
              </a:lnSpc>
              <a:spcBef>
                <a:spcPts val="0"/>
              </a:spcBef>
              <a:spcAft>
                <a:spcPts val="0"/>
              </a:spcAft>
            </a:pPr>
            <a:r>
              <a:rPr lang="en-US" sz="2800" dirty="0" err="1" smtClean="0">
                <a:solidFill>
                  <a:srgbClr val="0000FF"/>
                </a:solidFill>
                <a:latin typeface="Arial" pitchFamily="34" charset="0"/>
                <a:cs typeface="Arial" pitchFamily="34" charset="0"/>
              </a:rPr>
              <a:t>Không</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có</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khóa</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phiên</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nào</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được</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thiết</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lập</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trong</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suốt</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quá</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trình</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xác</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thực</a:t>
            </a:r>
            <a:endParaRPr lang="en-US" sz="2800" dirty="0" smtClean="0">
              <a:solidFill>
                <a:srgbClr val="0000FF"/>
              </a:solidFill>
              <a:latin typeface="Arial" pitchFamily="34" charset="0"/>
              <a:cs typeface="Arial" pitchFamily="34" charset="0"/>
            </a:endParaRPr>
          </a:p>
          <a:p>
            <a:pPr lvl="1">
              <a:lnSpc>
                <a:spcPct val="120000"/>
              </a:lnSpc>
              <a:spcBef>
                <a:spcPts val="0"/>
              </a:spcBef>
            </a:pPr>
            <a:r>
              <a:rPr lang="en-US" sz="2400" dirty="0" err="1" smtClean="0">
                <a:latin typeface="Arial" pitchFamily="34" charset="0"/>
                <a:cs typeface="Arial" pitchFamily="34" charset="0"/>
              </a:rPr>
              <a:t>Kiểm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soát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truy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cập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tiếp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tục</a:t>
            </a:r>
            <a:endParaRPr lang="en-US" sz="2400" dirty="0" smtClean="0">
              <a:latin typeface="Arial" pitchFamily="34" charset="0"/>
              <a:cs typeface="Arial" pitchFamily="34" charset="0"/>
            </a:endParaRPr>
          </a:p>
          <a:p>
            <a:pPr lvl="1">
              <a:lnSpc>
                <a:spcPct val="120000"/>
              </a:lnSpc>
              <a:spcBef>
                <a:spcPts val="0"/>
              </a:spcBef>
            </a:pPr>
            <a:r>
              <a:rPr lang="en-US" sz="2400" dirty="0" err="1" smtClean="0">
                <a:latin typeface="Arial" pitchFamily="34" charset="0"/>
                <a:cs typeface="Arial" pitchFamily="34" charset="0"/>
              </a:rPr>
              <a:t>Khi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STA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gắn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AP </a:t>
            </a:r>
            <a:r>
              <a:rPr lang="en-US" sz="2400" dirty="0" err="1" smtClean="0">
                <a:latin typeface="Arial" pitchFamily="34" charset="0"/>
                <a:cs typeface="Arial" pitchFamily="34" charset="0"/>
              </a:rPr>
              <a:t>thì</a:t>
            </a:r>
            <a:r>
              <a:rPr lang="en-US" sz="2400" dirty="0" smtClean="0">
                <a:latin typeface="Arial" pitchFamily="34" charset="0"/>
                <a:cs typeface="Arial" pitchFamily="34" charset="0"/>
              </a:rPr>
              <a:t> Attacker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gửi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điệp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dụng</a:t>
            </a:r>
            <a:r>
              <a:rPr lang="en-US" sz="2400" dirty="0" smtClean="0">
                <a:latin typeface="Arial" pitchFamily="34" charset="0"/>
                <a:cs typeface="Arial" pitchFamily="34" charset="0"/>
              </a:rPr>
              <a:t> đ/c MAC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STA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đó</a:t>
            </a:r>
            <a:endParaRPr lang="en-US" sz="2400" dirty="0" smtClean="0">
              <a:latin typeface="Arial" pitchFamily="34" charset="0"/>
              <a:cs typeface="Arial" pitchFamily="34" charset="0"/>
            </a:endParaRPr>
          </a:p>
          <a:p>
            <a:pPr lvl="1">
              <a:lnSpc>
                <a:spcPct val="120000"/>
              </a:lnSpc>
              <a:spcBef>
                <a:spcPts val="0"/>
              </a:spcBef>
            </a:pPr>
            <a:r>
              <a:rPr lang="en-US" sz="2400" dirty="0" err="1" smtClean="0">
                <a:latin typeface="Arial" pitchFamily="34" charset="0"/>
                <a:cs typeface="Arial" pitchFamily="34" charset="0"/>
              </a:rPr>
              <a:t>Việc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điệp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STA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vẫn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xảy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ra</a:t>
            </a:r>
            <a:endParaRPr lang="en-US" sz="2400" dirty="0" smtClean="0">
              <a:latin typeface="Arial" pitchFamily="34" charset="0"/>
              <a:cs typeface="Arial" pitchFamily="34" charset="0"/>
            </a:endParaRPr>
          </a:p>
          <a:p>
            <a:pPr>
              <a:lnSpc>
                <a:spcPct val="120000"/>
              </a:lnSpc>
              <a:spcAft>
                <a:spcPts val="0"/>
              </a:spcAft>
            </a:pPr>
            <a:endParaRPr lang="en-US" sz="2800"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smtClean="0">
                <a:latin typeface="Arial" pitchFamily="34" charset="0"/>
                <a:cs typeface="Arial" pitchFamily="34" charset="0"/>
              </a:rPr>
              <a:t>         </a:t>
            </a:r>
            <a:r>
              <a:rPr lang="en-US" b="0" dirty="0" err="1" smtClean="0">
                <a:latin typeface="Arial" pitchFamily="34" charset="0"/>
                <a:cs typeface="Arial" pitchFamily="34" charset="0"/>
              </a:rPr>
              <a:t>CÁC</a:t>
            </a:r>
            <a:r>
              <a:rPr lang="en-US" b="0" dirty="0" smtClean="0">
                <a:latin typeface="Arial" pitchFamily="34" charset="0"/>
                <a:cs typeface="Arial" pitchFamily="34" charset="0"/>
              </a:rPr>
              <a:t> </a:t>
            </a:r>
            <a:r>
              <a:rPr lang="en-US" b="0" dirty="0" err="1">
                <a:latin typeface="Arial" pitchFamily="34" charset="0"/>
                <a:cs typeface="Arial" pitchFamily="34" charset="0"/>
              </a:rPr>
              <a:t>ĐIỂM</a:t>
            </a:r>
            <a:r>
              <a:rPr lang="en-US" b="0" dirty="0">
                <a:latin typeface="Arial" pitchFamily="34" charset="0"/>
                <a:cs typeface="Arial" pitchFamily="34" charset="0"/>
              </a:rPr>
              <a:t> </a:t>
            </a:r>
            <a:r>
              <a:rPr lang="en-US" b="0" dirty="0" err="1">
                <a:latin typeface="Arial" pitchFamily="34" charset="0"/>
                <a:cs typeface="Arial" pitchFamily="34" charset="0"/>
              </a:rPr>
              <a:t>YẾU</a:t>
            </a:r>
            <a:r>
              <a:rPr lang="en-US" b="0" dirty="0">
                <a:latin typeface="Arial" pitchFamily="34" charset="0"/>
                <a:cs typeface="Arial" pitchFamily="34" charset="0"/>
              </a:rPr>
              <a:t> </a:t>
            </a:r>
            <a:r>
              <a:rPr lang="en-US" b="0" dirty="0" err="1">
                <a:latin typeface="Arial" pitchFamily="34" charset="0"/>
                <a:cs typeface="Arial" pitchFamily="34" charset="0"/>
              </a:rPr>
              <a:t>CỦA</a:t>
            </a:r>
            <a:r>
              <a:rPr lang="en-US" b="0" dirty="0">
                <a:latin typeface="Arial" pitchFamily="34" charset="0"/>
                <a:cs typeface="Arial" pitchFamily="34" charset="0"/>
              </a:rPr>
              <a:t> </a:t>
            </a:r>
            <a:r>
              <a:rPr lang="en-US" b="0" dirty="0" err="1">
                <a:latin typeface="Arial" pitchFamily="34" charset="0"/>
                <a:cs typeface="Arial" pitchFamily="34" charset="0"/>
              </a:rPr>
              <a:t>WEP</a:t>
            </a:r>
            <a:endParaRPr lang="en-US"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57</a:t>
            </a:fld>
            <a:endParaRPr lang="ru-RU" dirty="0"/>
          </a:p>
        </p:txBody>
      </p:sp>
    </p:spTree>
    <p:extLst>
      <p:ext uri="{BB962C8B-B14F-4D97-AF65-F5344CB8AC3E}">
        <p14:creationId xmlns:p14="http://schemas.microsoft.com/office/powerpoint/2010/main" val="5140047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a:lnSpc>
                <a:spcPct val="110000"/>
              </a:lnSpc>
              <a:spcBef>
                <a:spcPts val="0"/>
              </a:spcBef>
              <a:spcAft>
                <a:spcPts val="0"/>
              </a:spcAft>
            </a:pPr>
            <a:r>
              <a:rPr lang="en-US" sz="3200" dirty="0" err="1" smtClean="0">
                <a:solidFill>
                  <a:srgbClr val="0000FF"/>
                </a:solidFill>
                <a:latin typeface="Arial" pitchFamily="34" charset="0"/>
                <a:cs typeface="Arial" pitchFamily="34" charset="0"/>
              </a:rPr>
              <a:t>STA</a:t>
            </a:r>
            <a:r>
              <a:rPr lang="en-US" sz="3200" dirty="0" smtClean="0">
                <a:solidFill>
                  <a:srgbClr val="0000FF"/>
                </a:solidFill>
                <a:latin typeface="Arial" pitchFamily="34" charset="0"/>
                <a:cs typeface="Arial" pitchFamily="34" charset="0"/>
              </a:rPr>
              <a:t> </a:t>
            </a:r>
            <a:r>
              <a:rPr lang="en-US" sz="3200" dirty="0" err="1" smtClean="0">
                <a:solidFill>
                  <a:srgbClr val="0000FF"/>
                </a:solidFill>
                <a:latin typeface="Arial" pitchFamily="34" charset="0"/>
                <a:cs typeface="Arial" pitchFamily="34" charset="0"/>
              </a:rPr>
              <a:t>có</a:t>
            </a:r>
            <a:r>
              <a:rPr lang="en-US" sz="3200" dirty="0" smtClean="0">
                <a:solidFill>
                  <a:srgbClr val="0000FF"/>
                </a:solidFill>
                <a:latin typeface="Arial" pitchFamily="34" charset="0"/>
                <a:cs typeface="Arial" pitchFamily="34" charset="0"/>
              </a:rPr>
              <a:t> </a:t>
            </a:r>
            <a:r>
              <a:rPr lang="en-US" sz="3200" dirty="0" err="1" smtClean="0">
                <a:solidFill>
                  <a:srgbClr val="0000FF"/>
                </a:solidFill>
                <a:latin typeface="Arial" pitchFamily="34" charset="0"/>
                <a:cs typeface="Arial" pitchFamily="34" charset="0"/>
              </a:rPr>
              <a:t>thể</a:t>
            </a:r>
            <a:r>
              <a:rPr lang="en-US" sz="3200" dirty="0" smtClean="0">
                <a:solidFill>
                  <a:srgbClr val="0000FF"/>
                </a:solidFill>
                <a:latin typeface="Arial" pitchFamily="34" charset="0"/>
                <a:cs typeface="Arial" pitchFamily="34" charset="0"/>
              </a:rPr>
              <a:t> </a:t>
            </a:r>
            <a:r>
              <a:rPr lang="en-US" sz="3200" dirty="0" err="1" smtClean="0">
                <a:solidFill>
                  <a:srgbClr val="0000FF"/>
                </a:solidFill>
                <a:latin typeface="Arial" pitchFamily="34" charset="0"/>
                <a:cs typeface="Arial" pitchFamily="34" charset="0"/>
              </a:rPr>
              <a:t>bị</a:t>
            </a:r>
            <a:r>
              <a:rPr lang="en-US" sz="3200" dirty="0" smtClean="0">
                <a:solidFill>
                  <a:srgbClr val="0000FF"/>
                </a:solidFill>
                <a:latin typeface="Arial" pitchFamily="34" charset="0"/>
                <a:cs typeface="Arial" pitchFamily="34" charset="0"/>
              </a:rPr>
              <a:t> </a:t>
            </a:r>
            <a:r>
              <a:rPr lang="en-US" sz="3200" dirty="0" err="1" smtClean="0">
                <a:solidFill>
                  <a:srgbClr val="0000FF"/>
                </a:solidFill>
                <a:latin typeface="Arial" pitchFamily="34" charset="0"/>
                <a:cs typeface="Arial" pitchFamily="34" charset="0"/>
              </a:rPr>
              <a:t>giả</a:t>
            </a:r>
            <a:r>
              <a:rPr lang="en-US" sz="3200" dirty="0" smtClean="0">
                <a:solidFill>
                  <a:srgbClr val="0000FF"/>
                </a:solidFill>
                <a:latin typeface="Arial" pitchFamily="34" charset="0"/>
                <a:cs typeface="Arial" pitchFamily="34" charset="0"/>
              </a:rPr>
              <a:t> </a:t>
            </a:r>
            <a:r>
              <a:rPr lang="en-US" sz="3200" dirty="0" err="1" smtClean="0">
                <a:solidFill>
                  <a:srgbClr val="0000FF"/>
                </a:solidFill>
                <a:latin typeface="Arial" pitchFamily="34" charset="0"/>
                <a:cs typeface="Arial" pitchFamily="34" charset="0"/>
              </a:rPr>
              <a:t>mạo</a:t>
            </a:r>
            <a:endParaRPr lang="en-US" sz="3200" dirty="0" smtClean="0">
              <a:solidFill>
                <a:srgbClr val="0000FF"/>
              </a:solidFill>
              <a:latin typeface="Arial" pitchFamily="34" charset="0"/>
              <a:cs typeface="Arial" pitchFamily="34" charset="0"/>
            </a:endParaRPr>
          </a:p>
          <a:p>
            <a:pPr>
              <a:lnSpc>
                <a:spcPct val="110000"/>
              </a:lnSpc>
              <a:spcBef>
                <a:spcPts val="0"/>
              </a:spcBef>
              <a:spcAft>
                <a:spcPts val="0"/>
              </a:spcAft>
            </a:pPr>
            <a:r>
              <a:rPr lang="en-US" sz="3200" dirty="0" err="1">
                <a:solidFill>
                  <a:srgbClr val="0000FF"/>
                </a:solidFill>
                <a:latin typeface="Arial" pitchFamily="34" charset="0"/>
                <a:cs typeface="Arial" pitchFamily="34" charset="0"/>
              </a:rPr>
              <a:t>Không</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có</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bảo</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vệ</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chống</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tấn</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công</a:t>
            </a:r>
            <a:r>
              <a:rPr lang="en-US" sz="3200" dirty="0">
                <a:solidFill>
                  <a:srgbClr val="0000FF"/>
                </a:solidFill>
                <a:latin typeface="Arial" pitchFamily="34" charset="0"/>
                <a:cs typeface="Arial" pitchFamily="34" charset="0"/>
              </a:rPr>
              <a:t> </a:t>
            </a:r>
            <a:r>
              <a:rPr lang="vi-VN" sz="3200" dirty="0">
                <a:solidFill>
                  <a:srgbClr val="0000FF"/>
                </a:solidFill>
                <a:latin typeface="Arial" pitchFamily="34" charset="0"/>
                <a:cs typeface="Arial" pitchFamily="34" charset="0"/>
              </a:rPr>
              <a:t>phát lại</a:t>
            </a:r>
            <a:r>
              <a:rPr lang="en-US" sz="3200" dirty="0">
                <a:solidFill>
                  <a:srgbClr val="0000FF"/>
                </a:solidFill>
                <a:latin typeface="Arial" pitchFamily="34" charset="0"/>
                <a:cs typeface="Arial" pitchFamily="34" charset="0"/>
              </a:rPr>
              <a:t>:</a:t>
            </a:r>
          </a:p>
          <a:p>
            <a:pPr lvl="1">
              <a:lnSpc>
                <a:spcPct val="110000"/>
              </a:lnSpc>
              <a:spcBef>
                <a:spcPts val="0"/>
              </a:spcBef>
            </a:pPr>
            <a:r>
              <a:rPr lang="en-US" dirty="0" err="1">
                <a:latin typeface="Arial" pitchFamily="34" charset="0"/>
                <a:cs typeface="Arial" pitchFamily="34" charset="0"/>
              </a:rPr>
              <a:t>Giá</a:t>
            </a:r>
            <a:r>
              <a:rPr lang="en-US" dirty="0">
                <a:latin typeface="Arial" pitchFamily="34" charset="0"/>
                <a:cs typeface="Arial" pitchFamily="34" charset="0"/>
              </a:rPr>
              <a:t> </a:t>
            </a:r>
            <a:r>
              <a:rPr lang="en-US" dirty="0" err="1">
                <a:latin typeface="Arial" pitchFamily="34" charset="0"/>
                <a:cs typeface="Arial" pitchFamily="34" charset="0"/>
              </a:rPr>
              <a:t>trị</a:t>
            </a:r>
            <a:r>
              <a:rPr lang="en-US" dirty="0">
                <a:latin typeface="Arial" pitchFamily="34" charset="0"/>
                <a:cs typeface="Arial" pitchFamily="34" charset="0"/>
              </a:rPr>
              <a:t> </a:t>
            </a:r>
            <a:r>
              <a:rPr lang="vi-VN" dirty="0">
                <a:latin typeface="Arial" pitchFamily="34" charset="0"/>
                <a:cs typeface="Arial" pitchFamily="34" charset="0"/>
              </a:rPr>
              <a:t>IV</a:t>
            </a:r>
            <a:r>
              <a:rPr lang="en-US" dirty="0">
                <a:latin typeface="Arial" pitchFamily="34" charset="0"/>
                <a:cs typeface="Arial" pitchFamily="34" charset="0"/>
              </a:rPr>
              <a:t>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tăng</a:t>
            </a:r>
            <a:r>
              <a:rPr lang="en-US" dirty="0">
                <a:latin typeface="Arial" pitchFamily="34" charset="0"/>
                <a:cs typeface="Arial" pitchFamily="34" charset="0"/>
              </a:rPr>
              <a:t> </a:t>
            </a:r>
            <a:r>
              <a:rPr lang="en-US" dirty="0" err="1">
                <a:latin typeface="Arial" pitchFamily="34" charset="0"/>
                <a:cs typeface="Arial" pitchFamily="34" charset="0"/>
              </a:rPr>
              <a:t>sau</a:t>
            </a:r>
            <a:r>
              <a:rPr lang="en-US" dirty="0">
                <a:latin typeface="Arial" pitchFamily="34" charset="0"/>
                <a:cs typeface="Arial" pitchFamily="34" charset="0"/>
              </a:rPr>
              <a:t> </a:t>
            </a:r>
            <a:r>
              <a:rPr lang="en-US" dirty="0" err="1">
                <a:latin typeface="Arial" pitchFamily="34" charset="0"/>
                <a:cs typeface="Arial" pitchFamily="34" charset="0"/>
              </a:rPr>
              <a:t>mỗi</a:t>
            </a:r>
            <a:r>
              <a:rPr lang="en-US" dirty="0">
                <a:latin typeface="Arial" pitchFamily="34" charset="0"/>
                <a:cs typeface="Arial" pitchFamily="34" charset="0"/>
              </a:rPr>
              <a:t> </a:t>
            </a:r>
            <a:r>
              <a:rPr lang="en-US" dirty="0" err="1">
                <a:latin typeface="Arial" pitchFamily="34" charset="0"/>
                <a:cs typeface="Arial" pitchFamily="34" charset="0"/>
              </a:rPr>
              <a:t>thông</a:t>
            </a:r>
            <a:r>
              <a:rPr lang="en-US" dirty="0">
                <a:latin typeface="Arial" pitchFamily="34" charset="0"/>
                <a:cs typeface="Arial" pitchFamily="34" charset="0"/>
              </a:rPr>
              <a:t> </a:t>
            </a:r>
            <a:r>
              <a:rPr lang="en-US" dirty="0" err="1">
                <a:latin typeface="Arial" pitchFamily="34" charset="0"/>
                <a:cs typeface="Arial" pitchFamily="34" charset="0"/>
              </a:rPr>
              <a:t>điệp</a:t>
            </a:r>
            <a:endParaRPr lang="en-US" dirty="0">
              <a:latin typeface="Arial" pitchFamily="34" charset="0"/>
              <a:cs typeface="Arial" pitchFamily="34" charset="0"/>
            </a:endParaRPr>
          </a:p>
          <a:p>
            <a:pPr>
              <a:lnSpc>
                <a:spcPct val="110000"/>
              </a:lnSpc>
              <a:spcBef>
                <a:spcPts val="0"/>
              </a:spcBef>
              <a:spcAft>
                <a:spcPts val="0"/>
              </a:spcAft>
            </a:pPr>
            <a:r>
              <a:rPr lang="vi-VN" sz="3200" dirty="0">
                <a:solidFill>
                  <a:srgbClr val="0000FF"/>
                </a:solidFill>
                <a:latin typeface="Arial" pitchFamily="34" charset="0"/>
                <a:cs typeface="Arial" pitchFamily="34" charset="0"/>
              </a:rPr>
              <a:t>Kẻ tấn công có thể thao tác </a:t>
            </a:r>
            <a:r>
              <a:rPr lang="en-US" sz="3200" dirty="0" err="1">
                <a:solidFill>
                  <a:srgbClr val="0000FF"/>
                </a:solidFill>
                <a:latin typeface="Arial" pitchFamily="34" charset="0"/>
                <a:cs typeface="Arial" pitchFamily="34" charset="0"/>
              </a:rPr>
              <a:t>trên</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các</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thông</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điệp</a:t>
            </a:r>
            <a:r>
              <a:rPr lang="en-US" sz="3200" dirty="0">
                <a:solidFill>
                  <a:srgbClr val="0000FF"/>
                </a:solidFill>
                <a:latin typeface="Arial" pitchFamily="34" charset="0"/>
                <a:cs typeface="Arial" pitchFamily="34" charset="0"/>
              </a:rPr>
              <a:t> </a:t>
            </a:r>
            <a:r>
              <a:rPr lang="vi-VN" sz="3200" dirty="0">
                <a:solidFill>
                  <a:srgbClr val="0000FF"/>
                </a:solidFill>
                <a:latin typeface="Arial" pitchFamily="34" charset="0"/>
                <a:cs typeface="Arial" pitchFamily="34" charset="0"/>
              </a:rPr>
              <a:t>mặc dù</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đã</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có</a:t>
            </a:r>
            <a:r>
              <a:rPr lang="vi-VN" sz="3200" dirty="0">
                <a:solidFill>
                  <a:srgbClr val="0000FF"/>
                </a:solidFill>
                <a:latin typeface="Arial" pitchFamily="34" charset="0"/>
                <a:cs typeface="Arial" pitchFamily="34" charset="0"/>
              </a:rPr>
              <a:t> cơ chế ICV</a:t>
            </a:r>
            <a:r>
              <a:rPr lang="en-US" sz="3200" dirty="0">
                <a:solidFill>
                  <a:srgbClr val="0000FF"/>
                </a:solidFill>
                <a:latin typeface="Arial" pitchFamily="34" charset="0"/>
                <a:cs typeface="Arial" pitchFamily="34" charset="0"/>
              </a:rPr>
              <a:t> v</a:t>
            </a:r>
            <a:r>
              <a:rPr lang="vi-VN" sz="3200" dirty="0">
                <a:solidFill>
                  <a:srgbClr val="0000FF"/>
                </a:solidFill>
                <a:latin typeface="Arial" pitchFamily="34" charset="0"/>
                <a:cs typeface="Arial" pitchFamily="34" charset="0"/>
              </a:rPr>
              <a:t>à mã hóa</a:t>
            </a:r>
            <a:r>
              <a:rPr lang="en-US" sz="3200" dirty="0">
                <a:solidFill>
                  <a:srgbClr val="0000FF"/>
                </a:solidFill>
                <a:latin typeface="Arial" pitchFamily="34" charset="0"/>
                <a:cs typeface="Arial" pitchFamily="34" charset="0"/>
              </a:rPr>
              <a:t>.</a:t>
            </a:r>
          </a:p>
          <a:p>
            <a:pPr algn="just">
              <a:lnSpc>
                <a:spcPct val="110000"/>
              </a:lnSpc>
              <a:spcBef>
                <a:spcPts val="0"/>
              </a:spcBef>
              <a:spcAft>
                <a:spcPts val="0"/>
              </a:spcAft>
            </a:pPr>
            <a:r>
              <a:rPr lang="en-US" sz="3200" dirty="0" err="1">
                <a:solidFill>
                  <a:srgbClr val="0000FF"/>
                </a:solidFill>
                <a:latin typeface="Arial" pitchFamily="34" charset="0"/>
                <a:cs typeface="Arial" pitchFamily="34" charset="0"/>
              </a:rPr>
              <a:t>Sử</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dụng</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lại</a:t>
            </a:r>
            <a:r>
              <a:rPr lang="en-US" sz="3200" dirty="0">
                <a:solidFill>
                  <a:srgbClr val="0000FF"/>
                </a:solidFill>
                <a:latin typeface="Arial" pitchFamily="34" charset="0"/>
                <a:cs typeface="Arial" pitchFamily="34" charset="0"/>
              </a:rPr>
              <a:t> IV </a:t>
            </a:r>
            <a:endParaRPr lang="en-US" sz="3200" dirty="0" smtClean="0">
              <a:solidFill>
                <a:srgbClr val="0000FF"/>
              </a:solidFill>
              <a:latin typeface="Arial" pitchFamily="34" charset="0"/>
              <a:cs typeface="Arial" pitchFamily="34" charset="0"/>
            </a:endParaRPr>
          </a:p>
          <a:p>
            <a:pPr lvl="1" algn="just">
              <a:lnSpc>
                <a:spcPct val="110000"/>
              </a:lnSpc>
              <a:spcBef>
                <a:spcPts val="0"/>
              </a:spcBef>
            </a:pPr>
            <a:r>
              <a:rPr lang="en-US" sz="2800" dirty="0" err="1">
                <a:latin typeface="Arial" pitchFamily="34" charset="0"/>
                <a:cs typeface="Arial" pitchFamily="34" charset="0"/>
              </a:rPr>
              <a:t>Không</a:t>
            </a:r>
            <a:r>
              <a:rPr lang="en-US" sz="2800" dirty="0">
                <a:latin typeface="Arial" pitchFamily="34" charset="0"/>
                <a:cs typeface="Arial" pitchFamily="34" charset="0"/>
              </a:rPr>
              <a:t> </a:t>
            </a:r>
            <a:r>
              <a:rPr lang="en-US" sz="2800" dirty="0" err="1">
                <a:latin typeface="Arial" pitchFamily="34" charset="0"/>
                <a:cs typeface="Arial" pitchFamily="34" charset="0"/>
              </a:rPr>
              <a:t>gian</a:t>
            </a:r>
            <a:r>
              <a:rPr lang="en-US" sz="2800" dirty="0">
                <a:latin typeface="Arial" pitchFamily="34" charset="0"/>
                <a:cs typeface="Arial" pitchFamily="34" charset="0"/>
              </a:rPr>
              <a:t> IV </a:t>
            </a:r>
            <a:r>
              <a:rPr lang="en-US" sz="2800" dirty="0" err="1">
                <a:latin typeface="Arial" pitchFamily="34" charset="0"/>
                <a:cs typeface="Arial" pitchFamily="34" charset="0"/>
              </a:rPr>
              <a:t>quá</a:t>
            </a:r>
            <a:r>
              <a:rPr lang="en-US" sz="2800" dirty="0">
                <a:latin typeface="Arial" pitchFamily="34" charset="0"/>
                <a:cs typeface="Arial" pitchFamily="34" charset="0"/>
              </a:rPr>
              <a:t> </a:t>
            </a:r>
            <a:r>
              <a:rPr lang="en-US" sz="2800" dirty="0" err="1">
                <a:latin typeface="Arial" pitchFamily="34" charset="0"/>
                <a:cs typeface="Arial" pitchFamily="34" charset="0"/>
              </a:rPr>
              <a:t>nhỏ</a:t>
            </a:r>
            <a:endParaRPr lang="en-US" sz="2800" dirty="0">
              <a:latin typeface="Arial" pitchFamily="34" charset="0"/>
              <a:cs typeface="Arial" pitchFamily="34" charset="0"/>
            </a:endParaRPr>
          </a:p>
          <a:p>
            <a:pPr lvl="1" algn="just">
              <a:lnSpc>
                <a:spcPct val="110000"/>
              </a:lnSpc>
              <a:spcBef>
                <a:spcPts val="0"/>
              </a:spcBef>
            </a:pPr>
            <a:r>
              <a:rPr lang="en-US" sz="2800" dirty="0" err="1">
                <a:latin typeface="Arial" pitchFamily="34" charset="0"/>
                <a:cs typeface="Arial" pitchFamily="34" charset="0"/>
              </a:rPr>
              <a:t>Nhiều</a:t>
            </a:r>
            <a:r>
              <a:rPr lang="en-US" sz="2800" dirty="0">
                <a:latin typeface="Arial" pitchFamily="34" charset="0"/>
                <a:cs typeface="Arial" pitchFamily="34" charset="0"/>
              </a:rPr>
              <a:t> IV </a:t>
            </a:r>
            <a:r>
              <a:rPr lang="en-US" sz="2800" dirty="0" err="1">
                <a:latin typeface="Arial" pitchFamily="34" charset="0"/>
                <a:cs typeface="Arial" pitchFamily="34" charset="0"/>
              </a:rPr>
              <a:t>được</a:t>
            </a:r>
            <a:r>
              <a:rPr lang="en-US" sz="2800" dirty="0">
                <a:latin typeface="Arial" pitchFamily="34" charset="0"/>
                <a:cs typeface="Arial" pitchFamily="34" charset="0"/>
              </a:rPr>
              <a:t> </a:t>
            </a:r>
            <a:r>
              <a:rPr lang="en-US" sz="2800" dirty="0" err="1">
                <a:latin typeface="Arial" pitchFamily="34" charset="0"/>
                <a:cs typeface="Arial" pitchFamily="34" charset="0"/>
              </a:rPr>
              <a:t>khởi</a:t>
            </a:r>
            <a:r>
              <a:rPr lang="en-US" sz="2800" dirty="0">
                <a:latin typeface="Arial" pitchFamily="34" charset="0"/>
                <a:cs typeface="Arial" pitchFamily="34" charset="0"/>
              </a:rPr>
              <a:t> </a:t>
            </a:r>
            <a:r>
              <a:rPr lang="en-US" sz="2800" dirty="0" err="1">
                <a:latin typeface="Arial" pitchFamily="34" charset="0"/>
                <a:cs typeface="Arial" pitchFamily="34" charset="0"/>
              </a:rPr>
              <a:t>tạo</a:t>
            </a:r>
            <a:r>
              <a:rPr lang="en-US" sz="2800" dirty="0">
                <a:latin typeface="Arial" pitchFamily="34" charset="0"/>
                <a:cs typeface="Arial" pitchFamily="34" charset="0"/>
              </a:rPr>
              <a:t> </a:t>
            </a:r>
            <a:r>
              <a:rPr lang="en-US" sz="2800" dirty="0" err="1">
                <a:latin typeface="Arial" pitchFamily="34" charset="0"/>
                <a:cs typeface="Arial" pitchFamily="34" charset="0"/>
              </a:rPr>
              <a:t>bằng</a:t>
            </a:r>
            <a:r>
              <a:rPr lang="en-US" sz="2800" dirty="0">
                <a:latin typeface="Arial" pitchFamily="34" charset="0"/>
                <a:cs typeface="Arial" pitchFamily="34" charset="0"/>
              </a:rPr>
              <a:t> 0 ở </a:t>
            </a:r>
            <a:r>
              <a:rPr lang="en-US" sz="2800" dirty="0" err="1">
                <a:latin typeface="Arial" pitchFamily="34" charset="0"/>
                <a:cs typeface="Arial" pitchFamily="34" charset="0"/>
              </a:rPr>
              <a:t>giai</a:t>
            </a:r>
            <a:r>
              <a:rPr lang="en-US" sz="2800" dirty="0">
                <a:latin typeface="Arial" pitchFamily="34" charset="0"/>
                <a:cs typeface="Arial" pitchFamily="34" charset="0"/>
              </a:rPr>
              <a:t> </a:t>
            </a:r>
            <a:r>
              <a:rPr lang="en-US" sz="2800" dirty="0" err="1">
                <a:latin typeface="Arial" pitchFamily="34" charset="0"/>
                <a:cs typeface="Arial" pitchFamily="34" charset="0"/>
              </a:rPr>
              <a:t>đoạn</a:t>
            </a:r>
            <a:r>
              <a:rPr lang="en-US" sz="2800" dirty="0">
                <a:latin typeface="Arial" pitchFamily="34" charset="0"/>
                <a:cs typeface="Arial" pitchFamily="34" charset="0"/>
              </a:rPr>
              <a:t> </a:t>
            </a:r>
            <a:r>
              <a:rPr lang="en-US" sz="2800" dirty="0" err="1">
                <a:latin typeface="Arial" pitchFamily="34" charset="0"/>
                <a:cs typeface="Arial" pitchFamily="34" charset="0"/>
              </a:rPr>
              <a:t>khởi</a:t>
            </a:r>
            <a:r>
              <a:rPr lang="en-US" sz="2800" dirty="0">
                <a:latin typeface="Arial" pitchFamily="34" charset="0"/>
                <a:cs typeface="Arial" pitchFamily="34" charset="0"/>
              </a:rPr>
              <a:t> </a:t>
            </a:r>
            <a:r>
              <a:rPr lang="en-US" sz="2800" dirty="0" err="1">
                <a:latin typeface="Arial" pitchFamily="34" charset="0"/>
                <a:cs typeface="Arial" pitchFamily="34" charset="0"/>
              </a:rPr>
              <a:t>đầu</a:t>
            </a:r>
            <a:endParaRPr lang="en-US" sz="2800" dirty="0">
              <a:latin typeface="Arial" pitchFamily="34" charset="0"/>
              <a:cs typeface="Arial" pitchFamily="34" charset="0"/>
            </a:endParaRPr>
          </a:p>
          <a:p>
            <a:pPr algn="just">
              <a:lnSpc>
                <a:spcPct val="110000"/>
              </a:lnSpc>
              <a:spcBef>
                <a:spcPts val="0"/>
              </a:spcBef>
              <a:spcAft>
                <a:spcPts val="0"/>
              </a:spcAft>
            </a:pPr>
            <a:r>
              <a:rPr lang="en-US" sz="3200" dirty="0" err="1" smtClean="0">
                <a:solidFill>
                  <a:srgbClr val="0000FF"/>
                </a:solidFill>
                <a:latin typeface="Arial" pitchFamily="34" charset="0"/>
                <a:cs typeface="Arial" pitchFamily="34" charset="0"/>
              </a:rPr>
              <a:t>Các</a:t>
            </a:r>
            <a:r>
              <a:rPr lang="en-US" sz="3200" dirty="0" smtClean="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khóa</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RC4</a:t>
            </a:r>
            <a:r>
              <a:rPr lang="en-US" sz="3200" dirty="0">
                <a:solidFill>
                  <a:srgbClr val="0000FF"/>
                </a:solidFill>
                <a:latin typeface="Arial" pitchFamily="34" charset="0"/>
                <a:cs typeface="Arial" pitchFamily="34" charset="0"/>
              </a:rPr>
              <a:t> </a:t>
            </a:r>
            <a:r>
              <a:rPr lang="en-US" sz="3200" dirty="0" err="1" smtClean="0">
                <a:solidFill>
                  <a:srgbClr val="0000FF"/>
                </a:solidFill>
                <a:latin typeface="Arial" pitchFamily="34" charset="0"/>
                <a:cs typeface="Arial" pitchFamily="34" charset="0"/>
              </a:rPr>
              <a:t>yếu</a:t>
            </a:r>
            <a:endParaRPr lang="en-US" sz="3200" dirty="0">
              <a:solidFill>
                <a:srgbClr val="0000FF"/>
              </a:solidFill>
              <a:latin typeface="Arial" pitchFamily="34" charset="0"/>
              <a:cs typeface="Arial" pitchFamily="34" charset="0"/>
            </a:endParaRPr>
          </a:p>
          <a:p>
            <a:pPr algn="just">
              <a:lnSpc>
                <a:spcPct val="110000"/>
              </a:lnSpc>
              <a:spcBef>
                <a:spcPts val="0"/>
              </a:spcBef>
              <a:spcAft>
                <a:spcPts val="0"/>
              </a:spcAft>
            </a:pPr>
            <a:endParaRPr lang="en-US" sz="3200" dirty="0">
              <a:solidFill>
                <a:srgbClr val="0000FF"/>
              </a:solidFill>
              <a:latin typeface="Arial" pitchFamily="34" charset="0"/>
              <a:cs typeface="Arial" pitchFamily="34" charset="0"/>
            </a:endParaRPr>
          </a:p>
          <a:p>
            <a:pPr>
              <a:lnSpc>
                <a:spcPct val="110000"/>
              </a:lnSpc>
              <a:spcBef>
                <a:spcPts val="0"/>
              </a:spcBef>
              <a:spcAft>
                <a:spcPts val="0"/>
              </a:spcAft>
            </a:pPr>
            <a:endParaRPr lang="en-US" sz="3200" dirty="0" smtClean="0">
              <a:solidFill>
                <a:srgbClr val="0000FF"/>
              </a:solidFill>
              <a:latin typeface="Arial" pitchFamily="34" charset="0"/>
              <a:cs typeface="Arial" pitchFamily="34" charset="0"/>
            </a:endParaRPr>
          </a:p>
          <a:p>
            <a:pPr>
              <a:lnSpc>
                <a:spcPct val="110000"/>
              </a:lnSpc>
              <a:spcBef>
                <a:spcPts val="0"/>
              </a:spcBef>
              <a:spcAft>
                <a:spcPts val="0"/>
              </a:spcAft>
            </a:pPr>
            <a:endParaRPr lang="en-US" sz="3200"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a:latin typeface="Arial" pitchFamily="34" charset="0"/>
                <a:cs typeface="Arial" pitchFamily="34" charset="0"/>
              </a:rPr>
              <a:t> </a:t>
            </a:r>
            <a:r>
              <a:rPr lang="en-US" b="0" dirty="0" err="1">
                <a:latin typeface="Arial" pitchFamily="34" charset="0"/>
                <a:cs typeface="Arial" pitchFamily="34" charset="0"/>
              </a:rPr>
              <a:t>CÁC</a:t>
            </a:r>
            <a:r>
              <a:rPr lang="en-US" b="0" dirty="0">
                <a:latin typeface="Arial" pitchFamily="34" charset="0"/>
                <a:cs typeface="Arial" pitchFamily="34" charset="0"/>
              </a:rPr>
              <a:t> </a:t>
            </a:r>
            <a:r>
              <a:rPr lang="en-US" b="0" dirty="0" err="1">
                <a:latin typeface="Arial" pitchFamily="34" charset="0"/>
                <a:cs typeface="Arial" pitchFamily="34" charset="0"/>
              </a:rPr>
              <a:t>ĐIỂM</a:t>
            </a:r>
            <a:r>
              <a:rPr lang="en-US" b="0" dirty="0">
                <a:latin typeface="Arial" pitchFamily="34" charset="0"/>
                <a:cs typeface="Arial" pitchFamily="34" charset="0"/>
              </a:rPr>
              <a:t> </a:t>
            </a:r>
            <a:r>
              <a:rPr lang="en-US" b="0" dirty="0" err="1">
                <a:latin typeface="Arial" pitchFamily="34" charset="0"/>
                <a:cs typeface="Arial" pitchFamily="34" charset="0"/>
              </a:rPr>
              <a:t>YẾU</a:t>
            </a:r>
            <a:r>
              <a:rPr lang="en-US" b="0" dirty="0">
                <a:latin typeface="Arial" pitchFamily="34" charset="0"/>
                <a:cs typeface="Arial" pitchFamily="34" charset="0"/>
              </a:rPr>
              <a:t> </a:t>
            </a:r>
            <a:r>
              <a:rPr lang="en-US" b="0" dirty="0" err="1">
                <a:latin typeface="Arial" pitchFamily="34" charset="0"/>
                <a:cs typeface="Arial" pitchFamily="34" charset="0"/>
              </a:rPr>
              <a:t>CỦA</a:t>
            </a:r>
            <a:r>
              <a:rPr lang="en-US" b="0" dirty="0">
                <a:latin typeface="Arial" pitchFamily="34" charset="0"/>
                <a:cs typeface="Arial" pitchFamily="34" charset="0"/>
              </a:rPr>
              <a:t> </a:t>
            </a:r>
            <a:r>
              <a:rPr lang="en-US" b="0" dirty="0" err="1">
                <a:latin typeface="Arial" pitchFamily="34" charset="0"/>
                <a:cs typeface="Arial" pitchFamily="34" charset="0"/>
              </a:rPr>
              <a:t>WEP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58</a:t>
            </a:fld>
            <a:endParaRPr lang="ru-RU" dirty="0"/>
          </a:p>
        </p:txBody>
      </p:sp>
    </p:spTree>
    <p:extLst>
      <p:ext uri="{BB962C8B-B14F-4D97-AF65-F5344CB8AC3E}">
        <p14:creationId xmlns:p14="http://schemas.microsoft.com/office/powerpoint/2010/main" val="4178689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vi-VN" dirty="0">
                <a:solidFill>
                  <a:srgbClr val="0000FF"/>
                </a:solidFill>
                <a:latin typeface="+mn-lt"/>
              </a:rPr>
              <a:t>Gia tăng mức độ bảo mật cho WEP </a:t>
            </a:r>
            <a:endParaRPr lang="en-US" dirty="0">
              <a:solidFill>
                <a:srgbClr val="0000FF"/>
              </a:solidFill>
              <a:latin typeface="+mn-lt"/>
            </a:endParaRPr>
          </a:p>
          <a:p>
            <a:pPr lvl="1" algn="just"/>
            <a:r>
              <a:rPr lang="vi-VN" dirty="0">
                <a:latin typeface="+mn-lt"/>
              </a:rPr>
              <a:t>Sử dụng khóa WEP có độ dài 104 bit.  </a:t>
            </a:r>
            <a:endParaRPr lang="en-US" dirty="0">
              <a:latin typeface="+mn-lt"/>
            </a:endParaRPr>
          </a:p>
          <a:p>
            <a:pPr lvl="1" algn="just"/>
            <a:r>
              <a:rPr lang="vi-VN" dirty="0">
                <a:latin typeface="+mn-lt"/>
              </a:rPr>
              <a:t>Thực thi chính sách thay đổi khóa WEP định kỳ.  </a:t>
            </a:r>
          </a:p>
          <a:p>
            <a:pPr lvl="1" algn="just"/>
            <a:r>
              <a:rPr lang="vi-VN" dirty="0">
                <a:latin typeface="+mn-lt"/>
              </a:rPr>
              <a:t>Sử dụng các công cụ theo dõi số liệu thống kê dữ liệu trên đường truyền không dây. </a:t>
            </a:r>
            <a:endParaRPr lang="en-US" dirty="0">
              <a:latin typeface="+mn-lt"/>
            </a:endParaRPr>
          </a:p>
          <a:p>
            <a:pPr lvl="1" algn="just"/>
            <a:r>
              <a:rPr lang="vi-VN" dirty="0">
                <a:latin typeface="+mn-lt"/>
              </a:rPr>
              <a:t>Sử dụng các giải pháp kỹ thuật tăng cường. </a:t>
            </a:r>
            <a:endParaRPr lang="en-US" dirty="0">
              <a:latin typeface="+mn-lt"/>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WEP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59</a:t>
            </a:fld>
            <a:endParaRPr lang="ru-RU" dirty="0"/>
          </a:p>
        </p:txBody>
      </p:sp>
    </p:spTree>
    <p:extLst>
      <p:ext uri="{BB962C8B-B14F-4D97-AF65-F5344CB8AC3E}">
        <p14:creationId xmlns:p14="http://schemas.microsoft.com/office/powerpoint/2010/main" val="13263573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just"/>
            <a:r>
              <a:rPr lang="vi-VN" sz="2900" dirty="0">
                <a:latin typeface="+mn-lt"/>
              </a:rPr>
              <a:t>Năm  1985,  Ủy  ban  liên  lạc  liên  bang  Mỹ  FCC  (Federal </a:t>
            </a:r>
            <a:r>
              <a:rPr lang="vi-VN" sz="2900" dirty="0" smtClean="0">
                <a:latin typeface="+mn-lt"/>
              </a:rPr>
              <a:t>Communications </a:t>
            </a:r>
            <a:r>
              <a:rPr lang="vi-VN" sz="2900" dirty="0">
                <a:latin typeface="+mn-lt"/>
              </a:rPr>
              <a:t>Commission), quyết định “mở cửa” một số  băng  tần  của  giải  sóng  vô  tuyến,  cho  phép  sử  dụng chúng mà không cần giấy phép của chính phủ.  </a:t>
            </a:r>
          </a:p>
          <a:p>
            <a:pPr algn="just"/>
            <a:r>
              <a:rPr lang="vi-VN" sz="2900" dirty="0">
                <a:latin typeface="+mn-lt"/>
              </a:rPr>
              <a:t>FCC đã đồng ý “thả” 3 giải sóng công nghiệp, khoa học và y tế cho giới kinh doanh viễn thông.  </a:t>
            </a:r>
          </a:p>
          <a:p>
            <a:pPr algn="just"/>
            <a:r>
              <a:rPr lang="vi-VN" sz="2900" dirty="0">
                <a:latin typeface="+mn-lt"/>
              </a:rPr>
              <a:t>Ba giải sóng này, gọi là các “băng tần rác” (garbage bands –900 MHz, 2,4 GHz, 5,8 GHz), được phân bổ cho các thiết bị sử dụng vào các mục đích ngoài liên lạc. </a:t>
            </a:r>
            <a:endParaRPr lang="en-US" sz="2900" dirty="0">
              <a:latin typeface="+mn-lt"/>
            </a:endParaRPr>
          </a:p>
          <a:p>
            <a:endParaRPr lang="en-US" sz="2900" dirty="0">
              <a:latin typeface="+mn-lt"/>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Tổng</a:t>
            </a:r>
            <a:r>
              <a:rPr lang="en-US" b="0" dirty="0">
                <a:latin typeface="Arial" pitchFamily="34" charset="0"/>
                <a:cs typeface="Arial" pitchFamily="34" charset="0"/>
              </a:rPr>
              <a:t> </a:t>
            </a:r>
            <a:r>
              <a:rPr lang="en-US" b="0" dirty="0" err="1">
                <a:latin typeface="Arial" pitchFamily="34" charset="0"/>
                <a:cs typeface="Arial" pitchFamily="34" charset="0"/>
              </a:rPr>
              <a:t>quan</a:t>
            </a:r>
            <a:r>
              <a:rPr lang="en-US" b="0" dirty="0">
                <a:latin typeface="Arial" pitchFamily="34" charset="0"/>
                <a:cs typeface="Arial" pitchFamily="34" charset="0"/>
              </a:rPr>
              <a:t> </a:t>
            </a:r>
            <a:r>
              <a:rPr lang="en-US" b="0" dirty="0" err="1">
                <a:latin typeface="Arial" pitchFamily="34" charset="0"/>
                <a:cs typeface="Arial" pitchFamily="34" charset="0"/>
              </a:rPr>
              <a:t>về</a:t>
            </a:r>
            <a:r>
              <a:rPr lang="en-US" b="0" dirty="0">
                <a:latin typeface="Arial" pitchFamily="34" charset="0"/>
                <a:cs typeface="Arial" pitchFamily="34" charset="0"/>
              </a:rPr>
              <a:t> </a:t>
            </a:r>
            <a:r>
              <a:rPr lang="en-US" b="0" dirty="0" err="1">
                <a:latin typeface="Arial" pitchFamily="34" charset="0"/>
                <a:cs typeface="Arial" pitchFamily="34" charset="0"/>
              </a:rPr>
              <a:t>mạng</a:t>
            </a:r>
            <a:r>
              <a:rPr lang="en-US" b="0" dirty="0">
                <a:latin typeface="Arial" pitchFamily="34" charset="0"/>
                <a:cs typeface="Arial" pitchFamily="34" charset="0"/>
              </a:rPr>
              <a:t> </a:t>
            </a:r>
            <a:r>
              <a:rPr lang="en-US" b="0" dirty="0" err="1">
                <a:latin typeface="Arial" pitchFamily="34" charset="0"/>
                <a:cs typeface="Arial" pitchFamily="34" charset="0"/>
              </a:rPr>
              <a:t>không</a:t>
            </a:r>
            <a:r>
              <a:rPr lang="en-US" b="0" dirty="0">
                <a:latin typeface="Arial" pitchFamily="34" charset="0"/>
                <a:cs typeface="Arial" pitchFamily="34" charset="0"/>
              </a:rPr>
              <a:t> </a:t>
            </a:r>
            <a:r>
              <a:rPr lang="en-US" b="0" dirty="0" err="1">
                <a:latin typeface="Arial" pitchFamily="34" charset="0"/>
                <a:cs typeface="Arial" pitchFamily="34" charset="0"/>
              </a:rPr>
              <a:t>dây</a:t>
            </a:r>
            <a:endParaRPr lang="en-US"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6</a:t>
            </a:fld>
            <a:endParaRPr lang="ru-RU" dirty="0"/>
          </a:p>
        </p:txBody>
      </p:sp>
    </p:spTree>
    <p:extLst>
      <p:ext uri="{BB962C8B-B14F-4D97-AF65-F5344CB8AC3E}">
        <p14:creationId xmlns:p14="http://schemas.microsoft.com/office/powerpoint/2010/main" val="34384058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a:off x="1474800" y="609601"/>
            <a:ext cx="7669200" cy="9906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Tổng</a:t>
            </a:r>
            <a:r>
              <a:rPr lang="en-US" sz="4000" dirty="0">
                <a:latin typeface="Arial" pitchFamily="34" charset="0"/>
                <a:cs typeface="Arial" pitchFamily="34" charset="0"/>
              </a:rPr>
              <a:t> </a:t>
            </a:r>
            <a:r>
              <a:rPr lang="en-US" sz="4000" dirty="0" err="1">
                <a:latin typeface="Arial" pitchFamily="34" charset="0"/>
                <a:cs typeface="Arial" pitchFamily="34" charset="0"/>
              </a:rPr>
              <a:t>quan</a:t>
            </a:r>
            <a:r>
              <a:rPr lang="en-US" sz="4000" dirty="0">
                <a:latin typeface="Arial" pitchFamily="34" charset="0"/>
                <a:cs typeface="Arial" pitchFamily="34" charset="0"/>
              </a:rPr>
              <a:t> </a:t>
            </a:r>
            <a:r>
              <a:rPr lang="en-US" sz="4000" dirty="0" err="1">
                <a:latin typeface="Arial" pitchFamily="34" charset="0"/>
                <a:cs typeface="Arial" pitchFamily="34" charset="0"/>
              </a:rPr>
              <a:t>về</a:t>
            </a:r>
            <a:r>
              <a:rPr lang="en-US" sz="4000" dirty="0">
                <a:latin typeface="Arial" pitchFamily="34" charset="0"/>
                <a:cs typeface="Arial" pitchFamily="34" charset="0"/>
              </a:rPr>
              <a:t> </a:t>
            </a:r>
            <a:r>
              <a:rPr lang="en-US" sz="4000" dirty="0" err="1">
                <a:latin typeface="Arial" pitchFamily="34" charset="0"/>
                <a:cs typeface="Arial" pitchFamily="34" charset="0"/>
              </a:rPr>
              <a:t>mạng</a:t>
            </a:r>
            <a:r>
              <a:rPr lang="en-US" sz="4000" dirty="0">
                <a:latin typeface="Arial" pitchFamily="34" charset="0"/>
                <a:cs typeface="Arial" pitchFamily="34" charset="0"/>
              </a:rPr>
              <a:t> </a:t>
            </a:r>
            <a:r>
              <a:rPr lang="en-US" sz="4000" dirty="0" err="1">
                <a:latin typeface="Arial" pitchFamily="34" charset="0"/>
                <a:cs typeface="Arial" pitchFamily="34" charset="0"/>
              </a:rPr>
              <a:t>không</a:t>
            </a:r>
            <a:r>
              <a:rPr lang="en-US" sz="4000" dirty="0">
                <a:latin typeface="Arial" pitchFamily="34" charset="0"/>
                <a:cs typeface="Arial" pitchFamily="34" charset="0"/>
              </a:rPr>
              <a:t> </a:t>
            </a:r>
            <a:r>
              <a:rPr lang="en-US" sz="4000" dirty="0" err="1">
                <a:latin typeface="Arial" pitchFamily="34" charset="0"/>
                <a:cs typeface="Arial" pitchFamily="34" charset="0"/>
              </a:rPr>
              <a:t>dây</a:t>
            </a:r>
            <a:endParaRPr lang="en-US" sz="4000" dirty="0">
              <a:latin typeface="Arial" pitchFamily="34" charset="0"/>
              <a:cs typeface="Arial" pitchFamily="34" charset="0"/>
            </a:endParaRPr>
          </a:p>
        </p:txBody>
      </p:sp>
      <p:sp>
        <p:nvSpPr>
          <p:cNvPr id="4" name="Freeform 3"/>
          <p:cNvSpPr/>
          <p:nvPr/>
        </p:nvSpPr>
        <p:spPr>
          <a:xfrm>
            <a:off x="76200" y="5334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vi-VN" sz="5400" b="1" kern="1200" noProof="0" smtClean="0"/>
              <a:t>1</a:t>
            </a:r>
            <a:endParaRPr lang="vi-VN" sz="5400" b="1" kern="1200" noProof="0"/>
          </a:p>
        </p:txBody>
      </p:sp>
      <p:sp>
        <p:nvSpPr>
          <p:cNvPr id="6" name="Freeform 5"/>
          <p:cNvSpPr/>
          <p:nvPr/>
        </p:nvSpPr>
        <p:spPr>
          <a:xfrm>
            <a:off x="1322400" y="1905000"/>
            <a:ext cx="7974000" cy="10668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pPr lvl="0" defTabSz="2667000">
              <a:lnSpc>
                <a:spcPct val="90000"/>
              </a:lnSpc>
              <a:spcBef>
                <a:spcPct val="0"/>
              </a:spcBef>
              <a:spcAft>
                <a:spcPct val="35000"/>
              </a:spcAft>
            </a:pPr>
            <a:r>
              <a:rPr lang="en-US" sz="4000" dirty="0" err="1">
                <a:latin typeface="Arial" pitchFamily="34" charset="0"/>
                <a:cs typeface="Arial" pitchFamily="34" charset="0"/>
              </a:rPr>
              <a:t>Các</a:t>
            </a:r>
            <a:r>
              <a:rPr lang="en-US" sz="4000" dirty="0">
                <a:latin typeface="Arial" pitchFamily="34" charset="0"/>
                <a:cs typeface="Arial" pitchFamily="34" charset="0"/>
              </a:rPr>
              <a:t> </a:t>
            </a:r>
            <a:r>
              <a:rPr lang="en-US" sz="4000" dirty="0" err="1">
                <a:latin typeface="Arial" pitchFamily="34" charset="0"/>
                <a:cs typeface="Arial" pitchFamily="34" charset="0"/>
              </a:rPr>
              <a:t>cơ</a:t>
            </a:r>
            <a:r>
              <a:rPr lang="en-US" sz="4000" dirty="0">
                <a:latin typeface="Arial" pitchFamily="34" charset="0"/>
                <a:cs typeface="Arial" pitchFamily="34" charset="0"/>
              </a:rPr>
              <a:t> </a:t>
            </a:r>
            <a:r>
              <a:rPr lang="en-US" sz="4000" dirty="0" err="1">
                <a:latin typeface="Arial" pitchFamily="34" charset="0"/>
                <a:cs typeface="Arial" pitchFamily="34" charset="0"/>
              </a:rPr>
              <a:t>chế</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a:latin typeface="Arial" pitchFamily="34" charset="0"/>
                <a:cs typeface="Arial" pitchFamily="34" charset="0"/>
              </a:rPr>
              <a:t>trong</a:t>
            </a:r>
            <a:r>
              <a:rPr lang="en-US" sz="4000" dirty="0">
                <a:latin typeface="Arial" pitchFamily="34" charset="0"/>
                <a:cs typeface="Arial" pitchFamily="34" charset="0"/>
              </a:rPr>
              <a:t> </a:t>
            </a:r>
            <a:r>
              <a:rPr lang="en-US" sz="4000" dirty="0" err="1">
                <a:latin typeface="Arial" pitchFamily="34" charset="0"/>
                <a:cs typeface="Arial" pitchFamily="34" charset="0"/>
              </a:rPr>
              <a:t>W</a:t>
            </a:r>
            <a:r>
              <a:rPr lang="en-US" sz="4000" dirty="0" err="1" smtClean="0">
                <a:latin typeface="Arial" pitchFamily="34" charset="0"/>
                <a:cs typeface="Arial" pitchFamily="34" charset="0"/>
              </a:rPr>
              <a:t>LAN</a:t>
            </a:r>
            <a:endParaRPr lang="vi-VN" sz="4000" kern="1200" noProof="0" dirty="0">
              <a:latin typeface="Arial" pitchFamily="34" charset="0"/>
              <a:cs typeface="Arial" pitchFamily="34" charset="0"/>
            </a:endParaRPr>
          </a:p>
        </p:txBody>
      </p:sp>
      <p:sp>
        <p:nvSpPr>
          <p:cNvPr id="7" name="Freeform 6"/>
          <p:cNvSpPr/>
          <p:nvPr/>
        </p:nvSpPr>
        <p:spPr>
          <a:xfrm>
            <a:off x="0" y="19050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vi-VN" sz="5400" kern="1200" noProof="0" dirty="0" smtClean="0"/>
              <a:t>2</a:t>
            </a:r>
            <a:endParaRPr lang="vi-VN" sz="5400" kern="1200" noProof="0" dirty="0"/>
          </a:p>
        </p:txBody>
      </p:sp>
      <p:sp>
        <p:nvSpPr>
          <p:cNvPr id="9" name="Freeform 8"/>
          <p:cNvSpPr/>
          <p:nvPr/>
        </p:nvSpPr>
        <p:spPr>
          <a:xfrm>
            <a:off x="1404000" y="3200400"/>
            <a:ext cx="7206600" cy="9906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WEP</a:t>
            </a:r>
            <a:endParaRPr lang="en-US" sz="4000" dirty="0">
              <a:latin typeface="Arial" pitchFamily="34" charset="0"/>
              <a:cs typeface="Arial" pitchFamily="34" charset="0"/>
            </a:endParaRPr>
          </a:p>
        </p:txBody>
      </p:sp>
      <p:sp>
        <p:nvSpPr>
          <p:cNvPr id="11" name="Freeform 10"/>
          <p:cNvSpPr/>
          <p:nvPr/>
        </p:nvSpPr>
        <p:spPr>
          <a:xfrm>
            <a:off x="0" y="32004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dirty="0"/>
              <a:t>3</a:t>
            </a:r>
            <a:endParaRPr lang="vi-VN" sz="5400" kern="1200" noProof="0" dirty="0"/>
          </a:p>
        </p:txBody>
      </p:sp>
      <p:sp>
        <p:nvSpPr>
          <p:cNvPr id="12" name="Freeform 11"/>
          <p:cNvSpPr/>
          <p:nvPr/>
        </p:nvSpPr>
        <p:spPr>
          <a:xfrm>
            <a:off x="1480200" y="4475100"/>
            <a:ext cx="7206600" cy="10875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olidFill>
            <a:srgbClr val="00E600"/>
          </a:solidFill>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WPA</a:t>
            </a:r>
            <a:endParaRPr lang="en-US" sz="4000" dirty="0">
              <a:latin typeface="Arial" pitchFamily="34" charset="0"/>
              <a:cs typeface="Arial" pitchFamily="34" charset="0"/>
            </a:endParaRPr>
          </a:p>
        </p:txBody>
      </p:sp>
      <p:sp>
        <p:nvSpPr>
          <p:cNvPr id="13" name="Freeform 12"/>
          <p:cNvSpPr/>
          <p:nvPr/>
        </p:nvSpPr>
        <p:spPr>
          <a:xfrm>
            <a:off x="76200" y="44196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olidFill>
            <a:srgbClr val="00E600"/>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noProof="0" dirty="0" smtClean="0"/>
              <a:t>4</a:t>
            </a:r>
            <a:endParaRPr lang="vi-VN" sz="5400" kern="1200" noProof="0" dirty="0"/>
          </a:p>
        </p:txBody>
      </p:sp>
      <p:sp>
        <p:nvSpPr>
          <p:cNvPr id="14" name="Freeform 13"/>
          <p:cNvSpPr/>
          <p:nvPr/>
        </p:nvSpPr>
        <p:spPr>
          <a:xfrm>
            <a:off x="1556400" y="5743500"/>
            <a:ext cx="7206600" cy="10875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WPA2</a:t>
            </a:r>
            <a:endParaRPr lang="en-US" sz="4000" dirty="0">
              <a:latin typeface="Arial" pitchFamily="34" charset="0"/>
              <a:cs typeface="Arial" pitchFamily="34" charset="0"/>
            </a:endParaRPr>
          </a:p>
        </p:txBody>
      </p:sp>
      <p:sp>
        <p:nvSpPr>
          <p:cNvPr id="15" name="Freeform 14"/>
          <p:cNvSpPr/>
          <p:nvPr/>
        </p:nvSpPr>
        <p:spPr>
          <a:xfrm>
            <a:off x="152400" y="56880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kern="1200" noProof="0" dirty="0" smtClean="0"/>
              <a:t>5</a:t>
            </a:r>
            <a:endParaRPr lang="vi-VN" sz="5400" kern="1200" noProof="0" dirty="0"/>
          </a:p>
        </p:txBody>
      </p:sp>
    </p:spTree>
    <p:extLst>
      <p:ext uri="{BB962C8B-B14F-4D97-AF65-F5344CB8AC3E}">
        <p14:creationId xmlns:p14="http://schemas.microsoft.com/office/powerpoint/2010/main" val="75376128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pPr algn="just">
              <a:lnSpc>
                <a:spcPct val="120000"/>
              </a:lnSpc>
              <a:spcBef>
                <a:spcPts val="0"/>
              </a:spcBef>
            </a:pPr>
            <a:r>
              <a:rPr lang="vi-VN" dirty="0">
                <a:latin typeface="+mn-lt"/>
              </a:rPr>
              <a:t>Wi-fi  allience  cùng  với  IEEE  đã  cùng  nhau  xây  dựng một giải pháp bảo mật mạnh hơn</a:t>
            </a:r>
            <a:r>
              <a:rPr lang="en-US" dirty="0">
                <a:latin typeface="+mn-lt"/>
              </a:rPr>
              <a:t> </a:t>
            </a:r>
            <a:r>
              <a:rPr lang="en-US" dirty="0" err="1">
                <a:latin typeface="+mn-lt"/>
                <a:cs typeface="Times" pitchFamily="18" charset="0"/>
              </a:rPr>
              <a:t>WEP</a:t>
            </a:r>
            <a:r>
              <a:rPr lang="vi-VN" dirty="0">
                <a:latin typeface="+mn-lt"/>
                <a:cs typeface="Times" pitchFamily="18" charset="0"/>
              </a:rPr>
              <a:t>.</a:t>
            </a:r>
            <a:r>
              <a:rPr lang="vi-VN" dirty="0">
                <a:latin typeface="+mn-lt"/>
              </a:rPr>
              <a:t>  </a:t>
            </a:r>
            <a:endParaRPr lang="en-US" dirty="0">
              <a:latin typeface="+mn-lt"/>
            </a:endParaRPr>
          </a:p>
          <a:p>
            <a:pPr algn="just">
              <a:lnSpc>
                <a:spcPct val="120000"/>
              </a:lnSpc>
              <a:spcBef>
                <a:spcPts val="0"/>
              </a:spcBef>
            </a:pPr>
            <a:r>
              <a:rPr lang="vi-VN" dirty="0">
                <a:latin typeface="+mn-lt"/>
              </a:rPr>
              <a:t>Nó được tạo ra để thay thế </a:t>
            </a:r>
            <a:r>
              <a:rPr lang="en-US" dirty="0" err="1">
                <a:latin typeface="+mn-lt"/>
                <a:cs typeface="Times" pitchFamily="18" charset="0"/>
              </a:rPr>
              <a:t>WEP</a:t>
            </a:r>
            <a:r>
              <a:rPr lang="en-US" dirty="0">
                <a:latin typeface="+mn-lt"/>
              </a:rPr>
              <a:t> </a:t>
            </a:r>
            <a:r>
              <a:rPr lang="vi-VN" dirty="0">
                <a:latin typeface="+mn-lt"/>
              </a:rPr>
              <a:t>vì WEP đã trở nên lỗi thời vì dễ bị phá để tìm ra</a:t>
            </a:r>
            <a:r>
              <a:rPr lang="en-US" dirty="0">
                <a:latin typeface="+mn-lt"/>
              </a:rPr>
              <a:t> </a:t>
            </a:r>
            <a:r>
              <a:rPr lang="en-US" dirty="0" err="1">
                <a:latin typeface="+mn-lt"/>
                <a:cs typeface="Times" pitchFamily="18" charset="0"/>
              </a:rPr>
              <a:t>khóa</a:t>
            </a:r>
            <a:r>
              <a:rPr lang="en-US" dirty="0">
                <a:latin typeface="+mn-lt"/>
                <a:cs typeface="Times" pitchFamily="18" charset="0"/>
              </a:rPr>
              <a:t>.</a:t>
            </a:r>
          </a:p>
          <a:p>
            <a:pPr algn="just">
              <a:lnSpc>
                <a:spcPct val="120000"/>
              </a:lnSpc>
              <a:spcBef>
                <a:spcPts val="0"/>
              </a:spcBef>
            </a:pPr>
            <a:r>
              <a:rPr lang="vi-VN" dirty="0">
                <a:latin typeface="+mn-lt"/>
              </a:rPr>
              <a:t>Vào 200</a:t>
            </a:r>
            <a:r>
              <a:rPr lang="en-US" dirty="0">
                <a:latin typeface="+mn-lt"/>
                <a:cs typeface="Times" pitchFamily="18" charset="0"/>
              </a:rPr>
              <a:t>3</a:t>
            </a:r>
            <a:r>
              <a:rPr lang="vi-VN" dirty="0">
                <a:latin typeface="+mn-lt"/>
              </a:rPr>
              <a:t>, </a:t>
            </a:r>
            <a:r>
              <a:rPr lang="vi-VN" dirty="0">
                <a:solidFill>
                  <a:srgbClr val="0000FF"/>
                </a:solidFill>
                <a:latin typeface="+mn-lt"/>
              </a:rPr>
              <a:t>WPA</a:t>
            </a:r>
            <a:r>
              <a:rPr lang="en-US" dirty="0">
                <a:solidFill>
                  <a:srgbClr val="0000FF"/>
                </a:solidFill>
                <a:latin typeface="+mn-lt"/>
              </a:rPr>
              <a:t> </a:t>
            </a:r>
            <a:r>
              <a:rPr lang="en-US" dirty="0">
                <a:solidFill>
                  <a:srgbClr val="0000FF"/>
                </a:solidFill>
                <a:latin typeface="+mn-lt"/>
                <a:cs typeface="Arial" pitchFamily="34" charset="0"/>
              </a:rPr>
              <a:t>(</a:t>
            </a:r>
            <a:r>
              <a:rPr lang="en-US" i="1" dirty="0">
                <a:solidFill>
                  <a:srgbClr val="0000FF"/>
                </a:solidFill>
                <a:latin typeface="Arial" pitchFamily="34" charset="0"/>
                <a:cs typeface="Arial" pitchFamily="34" charset="0"/>
              </a:rPr>
              <a:t>Wi-Fi Protected Access</a:t>
            </a:r>
            <a:r>
              <a:rPr lang="en-US" dirty="0">
                <a:solidFill>
                  <a:srgbClr val="0000FF"/>
                </a:solidFill>
                <a:latin typeface="Arial" pitchFamily="34" charset="0"/>
                <a:cs typeface="Arial" pitchFamily="34" charset="0"/>
              </a:rPr>
              <a:t>)</a:t>
            </a:r>
            <a:r>
              <a:rPr lang="vi-VN" dirty="0">
                <a:solidFill>
                  <a:srgbClr val="0000FF"/>
                </a:solidFill>
                <a:latin typeface="Arial" pitchFamily="34" charset="0"/>
                <a:cs typeface="Arial" pitchFamily="34" charset="0"/>
              </a:rPr>
              <a:t> </a:t>
            </a:r>
            <a:r>
              <a:rPr lang="vi-VN" dirty="0">
                <a:latin typeface="+mn-lt"/>
              </a:rPr>
              <a:t>ra đời như một giải pháp bảo</a:t>
            </a:r>
            <a:r>
              <a:rPr lang="en-US" dirty="0">
                <a:latin typeface="+mn-lt"/>
              </a:rPr>
              <a:t> </a:t>
            </a:r>
            <a:r>
              <a:rPr lang="vi-VN" dirty="0">
                <a:latin typeface="+mn-lt"/>
              </a:rPr>
              <a:t>mật tăng cường cho WLAN. </a:t>
            </a:r>
            <a:endParaRPr lang="en-US" dirty="0">
              <a:latin typeface="+mn-lt"/>
            </a:endParaRPr>
          </a:p>
          <a:p>
            <a:pPr algn="just">
              <a:lnSpc>
                <a:spcPct val="120000"/>
              </a:lnSpc>
              <a:spcBef>
                <a:spcPts val="0"/>
              </a:spcBef>
            </a:pPr>
            <a:r>
              <a:rPr lang="en-US" dirty="0" err="1">
                <a:latin typeface="Arial" pitchFamily="34" charset="0"/>
                <a:cs typeface="Arial" pitchFamily="34" charset="0"/>
              </a:rPr>
              <a:t>WPA</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thi</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tập</a:t>
            </a:r>
            <a:r>
              <a:rPr lang="en-US" dirty="0">
                <a:latin typeface="Arial" pitchFamily="34" charset="0"/>
                <a:cs typeface="Arial" pitchFamily="34" charset="0"/>
              </a:rPr>
              <a:t> con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802.11i</a:t>
            </a:r>
            <a:r>
              <a:rPr lang="en-US" dirty="0">
                <a:latin typeface="Arial" pitchFamily="34" charset="0"/>
                <a:cs typeface="Arial" pitchFamily="34" charset="0"/>
              </a:rPr>
              <a:t>, </a:t>
            </a:r>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a:latin typeface="Arial" pitchFamily="34" charset="0"/>
                <a:cs typeface="Arial" pitchFamily="34" charset="0"/>
              </a:rPr>
              <a:t>bản</a:t>
            </a:r>
            <a:r>
              <a:rPr lang="en-US" dirty="0">
                <a:latin typeface="Arial" pitchFamily="34" charset="0"/>
                <a:cs typeface="Arial" pitchFamily="34" charset="0"/>
              </a:rPr>
              <a:t> </a:t>
            </a:r>
            <a:r>
              <a:rPr lang="en-US" dirty="0" err="1">
                <a:latin typeface="Arial" pitchFamily="34" charset="0"/>
                <a:cs typeface="Arial" pitchFamily="34" charset="0"/>
              </a:rPr>
              <a:t>thảo</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802.11i</a:t>
            </a:r>
            <a:r>
              <a:rPr lang="en-US" dirty="0">
                <a:latin typeface="Arial" pitchFamily="34" charset="0"/>
                <a:cs typeface="Arial" pitchFamily="34" charset="0"/>
              </a:rPr>
              <a:t>.</a:t>
            </a:r>
          </a:p>
          <a:p>
            <a:pPr algn="just">
              <a:lnSpc>
                <a:spcPct val="120000"/>
              </a:lnSpc>
              <a:spcBef>
                <a:spcPts val="0"/>
              </a:spcBef>
            </a:pPr>
            <a:r>
              <a:rPr lang="vi-VN" dirty="0">
                <a:latin typeface="+mn-lt"/>
              </a:rPr>
              <a:t>WPA cung cấp bảo mật cho tất cả các phiên bản đã tồn tại  của  các  thiết bị WLAN 802.11: a, b, </a:t>
            </a:r>
            <a:endParaRPr lang="en-US" dirty="0">
              <a:latin typeface="+mn-lt"/>
            </a:endParaRPr>
          </a:p>
          <a:p>
            <a:pPr algn="just">
              <a:lnSpc>
                <a:spcPct val="120000"/>
              </a:lnSpc>
              <a:spcBef>
                <a:spcPts val="0"/>
              </a:spcBef>
            </a:pPr>
            <a:endParaRPr lang="en-US" dirty="0">
              <a:latin typeface="+mn-lt"/>
              <a:cs typeface="Times" pitchFamily="18" charset="0"/>
            </a:endParaRPr>
          </a:p>
          <a:p>
            <a:pPr algn="just">
              <a:lnSpc>
                <a:spcPct val="120000"/>
              </a:lnSpc>
              <a:spcBef>
                <a:spcPts val="0"/>
              </a:spcBef>
            </a:pPr>
            <a:endParaRPr lang="en-US" dirty="0">
              <a:latin typeface="+mn-lt"/>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a:t>
            </a:r>
            <a:endParaRPr lang="en-US"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61</a:t>
            </a:fld>
            <a:endParaRPr lang="ru-RU" dirty="0"/>
          </a:p>
        </p:txBody>
      </p:sp>
    </p:spTree>
    <p:extLst>
      <p:ext uri="{BB962C8B-B14F-4D97-AF65-F5344CB8AC3E}">
        <p14:creationId xmlns:p14="http://schemas.microsoft.com/office/powerpoint/2010/main" val="24549837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de-DE" dirty="0">
                <a:solidFill>
                  <a:srgbClr val="0000FF"/>
                </a:solidFill>
                <a:latin typeface="Arial" pitchFamily="34" charset="0"/>
                <a:cs typeface="Arial" pitchFamily="34" charset="0"/>
              </a:rPr>
              <a:t>Gồm hai chế độ hoạt động:</a:t>
            </a:r>
          </a:p>
          <a:p>
            <a:pPr lvl="1"/>
            <a:r>
              <a:rPr lang="de-DE" dirty="0">
                <a:solidFill>
                  <a:srgbClr val="0000FF"/>
                </a:solidFill>
                <a:latin typeface="Arial" pitchFamily="34" charset="0"/>
                <a:cs typeface="Arial" pitchFamily="34" charset="0"/>
              </a:rPr>
              <a:t>WPA doanh nghiệp: TKIP/MIC ; 802.1X/EAP</a:t>
            </a:r>
          </a:p>
          <a:p>
            <a:pPr lvl="2"/>
            <a:r>
              <a:rPr lang="en-US" dirty="0" err="1">
                <a:latin typeface="Arial" pitchFamily="34" charset="0"/>
                <a:cs typeface="Arial" pitchFamily="34" charset="0"/>
              </a:rPr>
              <a:t>Yêu</a:t>
            </a:r>
            <a:r>
              <a:rPr lang="en-US" dirty="0">
                <a:latin typeface="Arial" pitchFamily="34" charset="0"/>
                <a:cs typeface="Arial" pitchFamily="34" charset="0"/>
              </a:rPr>
              <a:t> </a:t>
            </a:r>
            <a:r>
              <a:rPr lang="en-US" dirty="0" err="1">
                <a:latin typeface="Arial" pitchFamily="34" charset="0"/>
                <a:cs typeface="Arial" pitchFamily="34" charset="0"/>
              </a:rPr>
              <a:t>cầu</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máy</a:t>
            </a:r>
            <a:r>
              <a:rPr lang="en-US" dirty="0">
                <a:latin typeface="Arial" pitchFamily="34" charset="0"/>
                <a:cs typeface="Arial" pitchFamily="34" charset="0"/>
              </a:rPr>
              <a:t> </a:t>
            </a:r>
            <a:r>
              <a:rPr lang="en-US" dirty="0" err="1">
                <a:latin typeface="Arial" pitchFamily="34" charset="0"/>
                <a:cs typeface="Arial" pitchFamily="34" charset="0"/>
              </a:rPr>
              <a:t>chủ</a:t>
            </a:r>
            <a:r>
              <a:rPr lang="en-US" dirty="0">
                <a:latin typeface="Arial" pitchFamily="34" charset="0"/>
                <a:cs typeface="Arial" pitchFamily="34" charset="0"/>
              </a:rPr>
              <a:t> </a:t>
            </a:r>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endParaRPr lang="en-US" dirty="0">
              <a:latin typeface="Arial" pitchFamily="34" charset="0"/>
              <a:cs typeface="Arial" pitchFamily="34" charset="0"/>
            </a:endParaRPr>
          </a:p>
          <a:p>
            <a:pPr lvl="2"/>
            <a:r>
              <a:rPr lang="en-US" dirty="0" err="1">
                <a:latin typeface="Arial" pitchFamily="34" charset="0"/>
                <a:cs typeface="Arial" pitchFamily="34" charset="0"/>
              </a:rPr>
              <a:t>Sử</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giao</a:t>
            </a:r>
            <a:r>
              <a:rPr lang="en-US" dirty="0">
                <a:latin typeface="Arial" pitchFamily="34" charset="0"/>
                <a:cs typeface="Arial" pitchFamily="34" charset="0"/>
              </a:rPr>
              <a:t> </a:t>
            </a:r>
            <a:r>
              <a:rPr lang="en-US" dirty="0" err="1">
                <a:latin typeface="Arial" pitchFamily="34" charset="0"/>
                <a:cs typeface="Arial" pitchFamily="34" charset="0"/>
              </a:rPr>
              <a:t>thức</a:t>
            </a:r>
            <a:r>
              <a:rPr lang="en-US" dirty="0">
                <a:latin typeface="Arial" pitchFamily="34" charset="0"/>
                <a:cs typeface="Arial" pitchFamily="34" charset="0"/>
              </a:rPr>
              <a:t> RADIUS </a:t>
            </a:r>
            <a:r>
              <a:rPr lang="en-US" dirty="0" err="1">
                <a:latin typeface="Arial" pitchFamily="34" charset="0"/>
                <a:cs typeface="Arial" pitchFamily="34" charset="0"/>
              </a:rPr>
              <a:t>để</a:t>
            </a:r>
            <a:r>
              <a:rPr lang="en-US" dirty="0">
                <a:latin typeface="Arial" pitchFamily="34" charset="0"/>
                <a:cs typeface="Arial" pitchFamily="34" charset="0"/>
              </a:rPr>
              <a:t> </a:t>
            </a:r>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phân</a:t>
            </a:r>
            <a:r>
              <a:rPr lang="en-US" dirty="0">
                <a:latin typeface="Arial" pitchFamily="34" charset="0"/>
                <a:cs typeface="Arial" pitchFamily="34" charset="0"/>
              </a:rPr>
              <a:t> </a:t>
            </a:r>
            <a:r>
              <a:rPr lang="en-US" dirty="0" err="1">
                <a:latin typeface="Arial" pitchFamily="34" charset="0"/>
                <a:cs typeface="Arial" pitchFamily="34" charset="0"/>
              </a:rPr>
              <a:t>phối</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a:t>
            </a:r>
          </a:p>
          <a:p>
            <a:pPr lvl="2"/>
            <a:r>
              <a:rPr lang="vi-VN" dirty="0">
                <a:latin typeface="Arial" pitchFamily="34" charset="0"/>
                <a:cs typeface="Arial" pitchFamily="34" charset="0"/>
              </a:rPr>
              <a:t>Tập trung </a:t>
            </a:r>
            <a:r>
              <a:rPr lang="en-US" dirty="0" err="1">
                <a:latin typeface="Arial" pitchFamily="34" charset="0"/>
                <a:cs typeface="Arial" pitchFamily="34" charset="0"/>
              </a:rPr>
              <a:t>vào</a:t>
            </a:r>
            <a:r>
              <a:rPr lang="vi-VN" dirty="0">
                <a:latin typeface="Arial" pitchFamily="34" charset="0"/>
                <a:cs typeface="Arial" pitchFamily="34" charset="0"/>
              </a:rPr>
              <a:t> việc quản lý thông tin người dùng.</a:t>
            </a:r>
            <a:endParaRPr lang="de-DE" dirty="0">
              <a:latin typeface="Arial" pitchFamily="34" charset="0"/>
              <a:cs typeface="Arial" pitchFamily="34" charset="0"/>
            </a:endParaRPr>
          </a:p>
          <a:p>
            <a:pPr lvl="1"/>
            <a:r>
              <a:rPr lang="de-DE" dirty="0">
                <a:solidFill>
                  <a:srgbClr val="0000FF"/>
                </a:solidFill>
                <a:latin typeface="Arial" pitchFamily="34" charset="0"/>
                <a:cs typeface="Arial" pitchFamily="34" charset="0"/>
              </a:rPr>
              <a:t>WPA cá nhân: TKIP/MIC; PSK</a:t>
            </a:r>
          </a:p>
          <a:p>
            <a:pPr lvl="2"/>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yêu</a:t>
            </a:r>
            <a:r>
              <a:rPr lang="en-US" dirty="0">
                <a:latin typeface="Arial" pitchFamily="34" charset="0"/>
                <a:cs typeface="Arial" pitchFamily="34" charset="0"/>
              </a:rPr>
              <a:t> </a:t>
            </a:r>
            <a:r>
              <a:rPr lang="en-US" dirty="0" err="1">
                <a:latin typeface="Arial" pitchFamily="34" charset="0"/>
                <a:cs typeface="Arial" pitchFamily="34" charset="0"/>
              </a:rPr>
              <a:t>cầu</a:t>
            </a:r>
            <a:r>
              <a:rPr lang="en-US" dirty="0">
                <a:latin typeface="Arial" pitchFamily="34" charset="0"/>
                <a:cs typeface="Arial" pitchFamily="34" charset="0"/>
              </a:rPr>
              <a:t> </a:t>
            </a:r>
            <a:r>
              <a:rPr lang="en-US" dirty="0" err="1">
                <a:latin typeface="Arial" pitchFamily="34" charset="0"/>
                <a:cs typeface="Arial" pitchFamily="34" charset="0"/>
              </a:rPr>
              <a:t>máy</a:t>
            </a:r>
            <a:r>
              <a:rPr lang="en-US" dirty="0">
                <a:latin typeface="Arial" pitchFamily="34" charset="0"/>
                <a:cs typeface="Arial" pitchFamily="34" charset="0"/>
              </a:rPr>
              <a:t> </a:t>
            </a:r>
            <a:r>
              <a:rPr lang="en-US" dirty="0" err="1">
                <a:latin typeface="Arial" pitchFamily="34" charset="0"/>
                <a:cs typeface="Arial" pitchFamily="34" charset="0"/>
              </a:rPr>
              <a:t>chủ</a:t>
            </a:r>
            <a:r>
              <a:rPr lang="en-US" dirty="0">
                <a:latin typeface="Arial" pitchFamily="34" charset="0"/>
                <a:cs typeface="Arial" pitchFamily="34" charset="0"/>
              </a:rPr>
              <a:t> </a:t>
            </a:r>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a:t>
            </a:r>
          </a:p>
          <a:p>
            <a:pPr lvl="2"/>
            <a:r>
              <a:rPr lang="en-US" dirty="0">
                <a:latin typeface="Arial" pitchFamily="34" charset="0"/>
                <a:cs typeface="Arial" pitchFamily="34" charset="0"/>
              </a:rPr>
              <a:t>“</a:t>
            </a:r>
            <a:r>
              <a:rPr lang="en-US" dirty="0" err="1">
                <a:latin typeface="Arial" pitchFamily="34" charset="0"/>
                <a:cs typeface="Arial" pitchFamily="34" charset="0"/>
              </a:rPr>
              <a:t>Khóa</a:t>
            </a:r>
            <a:r>
              <a:rPr lang="en-US" dirty="0">
                <a:latin typeface="Arial" pitchFamily="34" charset="0"/>
                <a:cs typeface="Arial" pitchFamily="34" charset="0"/>
              </a:rPr>
              <a:t> chia </a:t>
            </a:r>
            <a:r>
              <a:rPr lang="en-US" dirty="0" err="1">
                <a:latin typeface="Arial" pitchFamily="34" charset="0"/>
                <a:cs typeface="Arial" pitchFamily="34" charset="0"/>
              </a:rPr>
              <a:t>sẻ</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dùng</a:t>
            </a:r>
            <a:r>
              <a:rPr lang="en-US" dirty="0">
                <a:latin typeface="Arial" pitchFamily="34" charset="0"/>
                <a:cs typeface="Arial" pitchFamily="34" charset="0"/>
              </a:rPr>
              <a:t> </a:t>
            </a:r>
            <a:r>
              <a:rPr lang="en-US" dirty="0" err="1">
                <a:latin typeface="Arial" pitchFamily="34" charset="0"/>
                <a:cs typeface="Arial" pitchFamily="34" charset="0"/>
              </a:rPr>
              <a:t>để</a:t>
            </a:r>
            <a:r>
              <a:rPr lang="en-US" dirty="0">
                <a:latin typeface="Arial" pitchFamily="34" charset="0"/>
                <a:cs typeface="Arial" pitchFamily="34" charset="0"/>
              </a:rPr>
              <a:t> </a:t>
            </a:r>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AP.</a:t>
            </a:r>
          </a:p>
          <a:p>
            <a:pPr lvl="1"/>
            <a:endParaRPr lang="de-DE" dirty="0">
              <a:latin typeface="Arial" pitchFamily="34" charset="0"/>
              <a:cs typeface="Arial" pitchFamily="34" charset="0"/>
            </a:endParaRPr>
          </a:p>
          <a:p>
            <a:pPr marL="0" indent="0">
              <a:buNone/>
            </a:pPr>
            <a:endParaRPr lang="de-DE" dirty="0">
              <a:latin typeface="Arial" pitchFamily="34" charset="0"/>
              <a:cs typeface="Arial" pitchFamily="34" charset="0"/>
            </a:endParaRPr>
          </a:p>
          <a:p>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62</a:t>
            </a:fld>
            <a:endParaRPr lang="ru-RU" dirty="0"/>
          </a:p>
        </p:txBody>
      </p:sp>
    </p:spTree>
    <p:extLst>
      <p:ext uri="{BB962C8B-B14F-4D97-AF65-F5344CB8AC3E}">
        <p14:creationId xmlns:p14="http://schemas.microsoft.com/office/powerpoint/2010/main" val="11851171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algn="just">
              <a:lnSpc>
                <a:spcPct val="100000"/>
              </a:lnSpc>
              <a:spcBef>
                <a:spcPts val="0"/>
              </a:spcBef>
              <a:spcAft>
                <a:spcPts val="0"/>
              </a:spcAft>
            </a:pPr>
            <a:r>
              <a:rPr lang="en-US" sz="2400" dirty="0" err="1">
                <a:solidFill>
                  <a:srgbClr val="0000FF"/>
                </a:solidFill>
                <a:latin typeface="Arial" pitchFamily="34" charset="0"/>
                <a:cs typeface="Arial" pitchFamily="34" charset="0"/>
              </a:rPr>
              <a:t>Mã</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hóa</a:t>
            </a:r>
            <a:r>
              <a:rPr lang="en-US" sz="2400" dirty="0">
                <a:solidFill>
                  <a:srgbClr val="0000FF"/>
                </a:solidFill>
                <a:latin typeface="Arial" pitchFamily="34" charset="0"/>
                <a:cs typeface="Arial" pitchFamily="34" charset="0"/>
              </a:rPr>
              <a:t>: </a:t>
            </a:r>
          </a:p>
          <a:p>
            <a:pPr lvl="1" algn="just">
              <a:spcBef>
                <a:spcPts val="0"/>
              </a:spcBef>
            </a:pPr>
            <a:r>
              <a:rPr lang="vi-VN" sz="2400" dirty="0">
                <a:latin typeface="Arial" pitchFamily="34" charset="0"/>
                <a:cs typeface="Arial" pitchFamily="34" charset="0"/>
              </a:rPr>
              <a:t>Sử  dụng  </a:t>
            </a:r>
            <a:r>
              <a:rPr lang="vi-VN" sz="2400" dirty="0">
                <a:solidFill>
                  <a:srgbClr val="0000FF"/>
                </a:solidFill>
                <a:latin typeface="Arial" pitchFamily="34" charset="0"/>
                <a:cs typeface="Arial" pitchFamily="34" charset="0"/>
              </a:rPr>
              <a:t>TKIP  </a:t>
            </a:r>
            <a:r>
              <a:rPr lang="en-US" sz="2400" dirty="0">
                <a:solidFill>
                  <a:srgbClr val="0000FF"/>
                </a:solidFill>
                <a:latin typeface="Arial" pitchFamily="34" charset="0"/>
                <a:cs typeface="Arial" pitchFamily="34" charset="0"/>
              </a:rPr>
              <a:t>(</a:t>
            </a:r>
            <a:r>
              <a:rPr lang="en-US" sz="2400" dirty="0" err="1">
                <a:solidFill>
                  <a:srgbClr val="0000FF"/>
                </a:solidFill>
                <a:latin typeface="Arial" pitchFamily="34" charset="0"/>
                <a:cs typeface="Arial" pitchFamily="34" charset="0"/>
              </a:rPr>
              <a:t>bắt</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buộc</a:t>
            </a:r>
            <a:r>
              <a:rPr lang="en-US" sz="2400" dirty="0">
                <a:solidFill>
                  <a:srgbClr val="0000FF"/>
                </a:solidFill>
                <a:latin typeface="Arial" pitchFamily="34" charset="0"/>
                <a:cs typeface="Arial" pitchFamily="34" charset="0"/>
              </a:rPr>
              <a:t>) </a:t>
            </a:r>
            <a:r>
              <a:rPr lang="en-US" sz="2400" dirty="0" err="1">
                <a:latin typeface="Arial" pitchFamily="34" charset="0"/>
                <a:cs typeface="Arial" pitchFamily="34" charset="0"/>
              </a:rPr>
              <a:t>để</a:t>
            </a:r>
            <a:r>
              <a:rPr lang="en-US" sz="2400" dirty="0">
                <a:latin typeface="Arial" pitchFamily="34" charset="0"/>
                <a:cs typeface="Arial" pitchFamily="34" charset="0"/>
              </a:rPr>
              <a:t> </a:t>
            </a:r>
            <a:r>
              <a:rPr lang="en-US" sz="2400" dirty="0" err="1">
                <a:latin typeface="Arial" pitchFamily="34" charset="0"/>
                <a:cs typeface="Arial" pitchFamily="34" charset="0"/>
              </a:rPr>
              <a:t>mã</a:t>
            </a:r>
            <a:r>
              <a:rPr lang="en-US" sz="2400" dirty="0">
                <a:latin typeface="Arial" pitchFamily="34" charset="0"/>
                <a:cs typeface="Arial" pitchFamily="34" charset="0"/>
              </a:rPr>
              <a:t> </a:t>
            </a:r>
            <a:r>
              <a:rPr lang="en-US" sz="2400" dirty="0" err="1">
                <a:latin typeface="Arial" pitchFamily="34" charset="0"/>
                <a:cs typeface="Arial" pitchFamily="34" charset="0"/>
              </a:rPr>
              <a:t>hóa</a:t>
            </a:r>
            <a:r>
              <a:rPr lang="en-US" sz="2400" dirty="0">
                <a:latin typeface="Arial" pitchFamily="34" charset="0"/>
                <a:cs typeface="Arial" pitchFamily="34" charset="0"/>
              </a:rPr>
              <a:t>:</a:t>
            </a:r>
          </a:p>
          <a:p>
            <a:pPr lvl="2" algn="just">
              <a:spcBef>
                <a:spcPts val="0"/>
              </a:spcBef>
            </a:pPr>
            <a:r>
              <a:rPr lang="en-US" sz="2000" dirty="0" err="1">
                <a:latin typeface="Arial" pitchFamily="34" charset="0"/>
                <a:cs typeface="Arial" pitchFamily="34" charset="0"/>
              </a:rPr>
              <a:t>Thuật</a:t>
            </a:r>
            <a:r>
              <a:rPr lang="en-US" sz="2000" dirty="0">
                <a:latin typeface="Arial" pitchFamily="34" charset="0"/>
                <a:cs typeface="Arial" pitchFamily="34" charset="0"/>
              </a:rPr>
              <a:t> </a:t>
            </a:r>
            <a:r>
              <a:rPr lang="en-US" sz="2000" dirty="0" err="1">
                <a:latin typeface="Arial" pitchFamily="34" charset="0"/>
                <a:cs typeface="Arial" pitchFamily="34" charset="0"/>
              </a:rPr>
              <a:t>toán</a:t>
            </a:r>
            <a:r>
              <a:rPr lang="en-US" sz="2000" dirty="0">
                <a:latin typeface="Arial" pitchFamily="34" charset="0"/>
                <a:cs typeface="Arial" pitchFamily="34" charset="0"/>
              </a:rPr>
              <a:t> </a:t>
            </a:r>
            <a:r>
              <a:rPr lang="en-US" sz="2000" dirty="0" err="1">
                <a:latin typeface="Arial" pitchFamily="34" charset="0"/>
                <a:cs typeface="Arial" pitchFamily="34" charset="0"/>
              </a:rPr>
              <a:t>mã</a:t>
            </a:r>
            <a:r>
              <a:rPr lang="en-US" sz="2000" dirty="0">
                <a:latin typeface="Arial" pitchFamily="34" charset="0"/>
                <a:cs typeface="Arial" pitchFamily="34" charset="0"/>
              </a:rPr>
              <a:t>: </a:t>
            </a:r>
            <a:r>
              <a:rPr lang="en-US" sz="2000" dirty="0" err="1">
                <a:latin typeface="Arial" pitchFamily="34" charset="0"/>
                <a:cs typeface="Arial" pitchFamily="34" charset="0"/>
              </a:rPr>
              <a:t>RC4</a:t>
            </a:r>
            <a:r>
              <a:rPr lang="en-US" sz="2000" dirty="0">
                <a:latin typeface="Arial" pitchFamily="34" charset="0"/>
                <a:cs typeface="Arial" pitchFamily="34" charset="0"/>
              </a:rPr>
              <a:t> =&gt; </a:t>
            </a:r>
            <a:r>
              <a:rPr lang="en-US" sz="2000" dirty="0" err="1">
                <a:latin typeface="Arial" pitchFamily="34" charset="0"/>
                <a:cs typeface="Arial" pitchFamily="34" charset="0"/>
              </a:rPr>
              <a:t>Đã</a:t>
            </a:r>
            <a:r>
              <a:rPr lang="en-US" sz="2000" dirty="0">
                <a:latin typeface="Arial" pitchFamily="34" charset="0"/>
                <a:cs typeface="Arial" pitchFamily="34" charset="0"/>
              </a:rPr>
              <a:t> </a:t>
            </a:r>
            <a:r>
              <a:rPr lang="en-US" sz="2000" dirty="0" err="1">
                <a:latin typeface="Arial" pitchFamily="34" charset="0"/>
                <a:cs typeface="Arial" pitchFamily="34" charset="0"/>
              </a:rPr>
              <a:t>vá</a:t>
            </a:r>
            <a:r>
              <a:rPr lang="en-US" sz="2000" dirty="0">
                <a:latin typeface="Arial" pitchFamily="34" charset="0"/>
                <a:cs typeface="Arial" pitchFamily="34" charset="0"/>
              </a:rPr>
              <a:t> </a:t>
            </a:r>
            <a:r>
              <a:rPr lang="en-US" sz="2000" dirty="0" err="1">
                <a:latin typeface="Arial" pitchFamily="34" charset="0"/>
                <a:cs typeface="Arial" pitchFamily="34" charset="0"/>
              </a:rPr>
              <a:t>những</a:t>
            </a:r>
            <a:r>
              <a:rPr lang="en-US" sz="2000" dirty="0">
                <a:latin typeface="Arial" pitchFamily="34" charset="0"/>
                <a:cs typeface="Arial" pitchFamily="34" charset="0"/>
              </a:rPr>
              <a:t> </a:t>
            </a:r>
            <a:r>
              <a:rPr lang="en-US" sz="2000" dirty="0" err="1">
                <a:latin typeface="Arial" pitchFamily="34" charset="0"/>
                <a:cs typeface="Arial" pitchFamily="34" charset="0"/>
              </a:rPr>
              <a:t>lỗ</a:t>
            </a:r>
            <a:r>
              <a:rPr lang="en-US" sz="2000" dirty="0">
                <a:latin typeface="Arial" pitchFamily="34" charset="0"/>
                <a:cs typeface="Arial" pitchFamily="34" charset="0"/>
              </a:rPr>
              <a:t> </a:t>
            </a:r>
            <a:r>
              <a:rPr lang="en-US" sz="2000" dirty="0" err="1">
                <a:latin typeface="Arial" pitchFamily="34" charset="0"/>
                <a:cs typeface="Arial" pitchFamily="34" charset="0"/>
              </a:rPr>
              <a:t>hổng</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WEP</a:t>
            </a:r>
            <a:endParaRPr lang="en-US" sz="2000" dirty="0">
              <a:latin typeface="Arial" pitchFamily="34" charset="0"/>
              <a:cs typeface="Arial" pitchFamily="34" charset="0"/>
            </a:endParaRPr>
          </a:p>
          <a:p>
            <a:pPr lvl="2" algn="just">
              <a:spcBef>
                <a:spcPts val="0"/>
              </a:spcBef>
            </a:pPr>
            <a:r>
              <a:rPr lang="en-US" sz="2000" dirty="0">
                <a:latin typeface="Arial" pitchFamily="34" charset="0"/>
                <a:cs typeface="Arial" pitchFamily="34" charset="0"/>
              </a:rPr>
              <a:t>IV </a:t>
            </a:r>
            <a:r>
              <a:rPr lang="en-US" sz="2000" dirty="0" err="1">
                <a:latin typeface="Arial" pitchFamily="34" charset="0"/>
                <a:cs typeface="Arial" pitchFamily="34" charset="0"/>
              </a:rPr>
              <a:t>dài</a:t>
            </a:r>
            <a:r>
              <a:rPr lang="en-US" sz="2000" dirty="0">
                <a:latin typeface="Arial" pitchFamily="34" charset="0"/>
                <a:cs typeface="Arial" pitchFamily="34" charset="0"/>
              </a:rPr>
              <a:t> </a:t>
            </a:r>
            <a:r>
              <a:rPr lang="en-US" sz="2000" dirty="0" err="1">
                <a:latin typeface="Arial" pitchFamily="34" charset="0"/>
                <a:cs typeface="Arial" pitchFamily="34" charset="0"/>
              </a:rPr>
              <a:t>hơn</a:t>
            </a:r>
            <a:r>
              <a:rPr lang="en-US" sz="2000" dirty="0">
                <a:latin typeface="Arial" pitchFamily="34" charset="0"/>
                <a:cs typeface="Arial" pitchFamily="34" charset="0"/>
              </a:rPr>
              <a:t> (48 bit) + </a:t>
            </a:r>
            <a:r>
              <a:rPr lang="en-US" sz="2000" dirty="0" err="1">
                <a:latin typeface="Arial" pitchFamily="34" charset="0"/>
                <a:cs typeface="Arial" pitchFamily="34" charset="0"/>
              </a:rPr>
              <a:t>Hàm</a:t>
            </a:r>
            <a:r>
              <a:rPr lang="en-US" sz="2000" dirty="0">
                <a:latin typeface="Arial" pitchFamily="34" charset="0"/>
                <a:cs typeface="Arial" pitchFamily="34" charset="0"/>
              </a:rPr>
              <a:t> </a:t>
            </a:r>
            <a:r>
              <a:rPr lang="en-US" sz="2000" dirty="0" err="1">
                <a:latin typeface="Arial" pitchFamily="34" charset="0"/>
                <a:cs typeface="Arial" pitchFamily="34" charset="0"/>
              </a:rPr>
              <a:t>trộn</a:t>
            </a:r>
            <a:r>
              <a:rPr lang="en-US" sz="2000" dirty="0">
                <a:latin typeface="Arial" pitchFamily="34" charset="0"/>
                <a:cs typeface="Arial" pitchFamily="34" charset="0"/>
              </a:rPr>
              <a:t> </a:t>
            </a:r>
            <a:r>
              <a:rPr lang="en-US" sz="2000" dirty="0" err="1">
                <a:latin typeface="Arial" pitchFamily="34" charset="0"/>
                <a:cs typeface="Arial" pitchFamily="34" charset="0"/>
              </a:rPr>
              <a:t>khóa</a:t>
            </a:r>
            <a:r>
              <a:rPr lang="en-US" sz="2000" dirty="0">
                <a:latin typeface="Arial" pitchFamily="34" charset="0"/>
                <a:cs typeface="Arial" pitchFamily="34" charset="0"/>
              </a:rPr>
              <a:t> (</a:t>
            </a:r>
            <a:r>
              <a:rPr lang="en-US" sz="2000" dirty="0" err="1">
                <a:latin typeface="Arial" pitchFamily="34" charset="0"/>
                <a:cs typeface="Arial" pitchFamily="34" charset="0"/>
              </a:rPr>
              <a:t>Lấy</a:t>
            </a:r>
            <a:r>
              <a:rPr lang="en-US" sz="2000" dirty="0">
                <a:latin typeface="Arial" pitchFamily="34" charset="0"/>
                <a:cs typeface="Arial" pitchFamily="34" charset="0"/>
              </a:rPr>
              <a:t> </a:t>
            </a:r>
            <a:r>
              <a:rPr lang="en-US" sz="2000" dirty="0" err="1">
                <a:latin typeface="Arial" pitchFamily="34" charset="0"/>
                <a:cs typeface="Arial" pitchFamily="34" charset="0"/>
              </a:rPr>
              <a:t>ra</a:t>
            </a:r>
            <a:r>
              <a:rPr lang="en-US" sz="2000" dirty="0">
                <a:latin typeface="Arial" pitchFamily="34" charset="0"/>
                <a:cs typeface="Arial" pitchFamily="34" charset="0"/>
              </a:rPr>
              <a:t> </a:t>
            </a:r>
            <a:r>
              <a:rPr lang="en-US" sz="2000" dirty="0" err="1">
                <a:latin typeface="Arial" pitchFamily="34" charset="0"/>
                <a:cs typeface="Arial" pitchFamily="34" charset="0"/>
              </a:rPr>
              <a:t>một</a:t>
            </a:r>
            <a:r>
              <a:rPr lang="en-US" sz="2000" dirty="0">
                <a:latin typeface="Arial" pitchFamily="34" charset="0"/>
                <a:cs typeface="Arial" pitchFamily="34" charset="0"/>
              </a:rPr>
              <a:t> </a:t>
            </a:r>
            <a:r>
              <a:rPr lang="en-US" sz="2000" dirty="0" err="1">
                <a:latin typeface="Arial" pitchFamily="34" charset="0"/>
                <a:cs typeface="Arial" pitchFamily="34" charset="0"/>
              </a:rPr>
              <a:t>khóa</a:t>
            </a:r>
            <a:r>
              <a:rPr lang="en-US" sz="2000" dirty="0">
                <a:latin typeface="Arial" pitchFamily="34" charset="0"/>
                <a:cs typeface="Arial" pitchFamily="34" charset="0"/>
              </a:rPr>
              <a:t> </a:t>
            </a:r>
            <a:r>
              <a:rPr lang="en-US" sz="2000" dirty="0" err="1">
                <a:latin typeface="Arial" pitchFamily="34" charset="0"/>
                <a:cs typeface="Arial" pitchFamily="34" charset="0"/>
              </a:rPr>
              <a:t>cho</a:t>
            </a:r>
            <a:r>
              <a:rPr lang="en-US" sz="2000" dirty="0">
                <a:latin typeface="Arial" pitchFamily="34" charset="0"/>
                <a:cs typeface="Arial" pitchFamily="34" charset="0"/>
              </a:rPr>
              <a:t> </a:t>
            </a:r>
            <a:r>
              <a:rPr lang="en-US" sz="2000" dirty="0" err="1">
                <a:latin typeface="Arial" pitchFamily="34" charset="0"/>
                <a:cs typeface="Arial" pitchFamily="34" charset="0"/>
              </a:rPr>
              <a:t>mỗi</a:t>
            </a:r>
            <a:r>
              <a:rPr lang="en-US" sz="2000" dirty="0">
                <a:latin typeface="Arial" pitchFamily="34" charset="0"/>
                <a:cs typeface="Arial" pitchFamily="34" charset="0"/>
              </a:rPr>
              <a:t> </a:t>
            </a:r>
            <a:r>
              <a:rPr lang="en-US" sz="2000" dirty="0" err="1">
                <a:latin typeface="Arial" pitchFamily="34" charset="0"/>
                <a:cs typeface="Arial" pitchFamily="34" charset="0"/>
              </a:rPr>
              <a:t>gói</a:t>
            </a:r>
            <a:r>
              <a:rPr lang="en-US" sz="2000" dirty="0">
                <a:latin typeface="Arial" pitchFamily="34" charset="0"/>
                <a:cs typeface="Arial" pitchFamily="34" charset="0"/>
              </a:rPr>
              <a:t> tin) + MIC (8 byte =&gt; Michael)</a:t>
            </a:r>
            <a:endParaRPr lang="vi-VN" sz="2000" dirty="0">
              <a:latin typeface="Arial" pitchFamily="34" charset="0"/>
              <a:cs typeface="Arial" pitchFamily="34" charset="0"/>
            </a:endParaRPr>
          </a:p>
          <a:p>
            <a:pPr algn="just">
              <a:lnSpc>
                <a:spcPct val="100000"/>
              </a:lnSpc>
              <a:spcBef>
                <a:spcPts val="0"/>
              </a:spcBef>
              <a:spcAft>
                <a:spcPts val="0"/>
              </a:spcAft>
            </a:pPr>
            <a:r>
              <a:rPr lang="en-US" sz="2400" dirty="0" err="1">
                <a:solidFill>
                  <a:srgbClr val="0000FF"/>
                </a:solidFill>
                <a:latin typeface="Arial" pitchFamily="34" charset="0"/>
                <a:cs typeface="Arial" pitchFamily="34" charset="0"/>
              </a:rPr>
              <a:t>Xác</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thực</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và</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quản</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lý</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khóa</a:t>
            </a:r>
            <a:r>
              <a:rPr lang="en-US" sz="2400" dirty="0">
                <a:solidFill>
                  <a:srgbClr val="0000FF"/>
                </a:solidFill>
                <a:latin typeface="Arial" pitchFamily="34" charset="0"/>
                <a:cs typeface="Arial" pitchFamily="34" charset="0"/>
              </a:rPr>
              <a:t>:</a:t>
            </a:r>
          </a:p>
          <a:p>
            <a:pPr lvl="1" algn="just">
              <a:spcBef>
                <a:spcPts val="0"/>
              </a:spcBef>
            </a:pPr>
            <a:r>
              <a:rPr lang="vi-VN" sz="2400" dirty="0">
                <a:latin typeface="Arial" pitchFamily="34" charset="0"/>
                <a:cs typeface="Arial" pitchFamily="34" charset="0"/>
              </a:rPr>
              <a:t>802.1x </a:t>
            </a:r>
            <a:r>
              <a:rPr lang="en-US" sz="2400" dirty="0" err="1">
                <a:latin typeface="Arial" pitchFamily="34" charset="0"/>
                <a:cs typeface="Arial" pitchFamily="34" charset="0"/>
              </a:rPr>
              <a:t>kết</a:t>
            </a:r>
            <a:r>
              <a:rPr lang="en-US" sz="2400" dirty="0">
                <a:latin typeface="Arial" pitchFamily="34" charset="0"/>
                <a:cs typeface="Arial" pitchFamily="34" charset="0"/>
              </a:rPr>
              <a:t> </a:t>
            </a:r>
            <a:r>
              <a:rPr lang="en-US" sz="2400" dirty="0" err="1">
                <a:latin typeface="Arial" pitchFamily="34" charset="0"/>
                <a:cs typeface="Arial" pitchFamily="34" charset="0"/>
              </a:rPr>
              <a:t>hợp</a:t>
            </a:r>
            <a:r>
              <a:rPr lang="en-US" sz="2400" dirty="0">
                <a:latin typeface="Arial" pitchFamily="34" charset="0"/>
                <a:cs typeface="Arial" pitchFamily="34" charset="0"/>
              </a:rPr>
              <a:t> </a:t>
            </a:r>
            <a:r>
              <a:rPr lang="en-US" sz="2400" err="1">
                <a:latin typeface="Arial" pitchFamily="34" charset="0"/>
                <a:cs typeface="Arial" pitchFamily="34" charset="0"/>
              </a:rPr>
              <a:t>với</a:t>
            </a:r>
            <a:r>
              <a:rPr lang="en-US" sz="2400">
                <a:latin typeface="Arial" pitchFamily="34" charset="0"/>
                <a:cs typeface="Arial" pitchFamily="34" charset="0"/>
              </a:rPr>
              <a:t> </a:t>
            </a:r>
            <a:r>
              <a:rPr lang="vi-VN" sz="2400" smtClean="0">
                <a:latin typeface="Arial" pitchFamily="34" charset="0"/>
                <a:cs typeface="Arial" pitchFamily="34" charset="0"/>
              </a:rPr>
              <a:t>EAP</a:t>
            </a:r>
            <a:r>
              <a:rPr lang="en-US" sz="2400" smtClean="0">
                <a:latin typeface="Arial" pitchFamily="34" charset="0"/>
                <a:cs typeface="Arial" pitchFamily="34" charset="0"/>
              </a:rPr>
              <a:t>; PSK</a:t>
            </a:r>
            <a:endParaRPr lang="en-US" sz="2400" dirty="0">
              <a:latin typeface="Arial" pitchFamily="34" charset="0"/>
              <a:cs typeface="Arial" pitchFamily="34" charset="0"/>
            </a:endParaRPr>
          </a:p>
          <a:p>
            <a:pPr algn="just">
              <a:lnSpc>
                <a:spcPct val="100000"/>
              </a:lnSpc>
              <a:spcBef>
                <a:spcPts val="0"/>
              </a:spcBef>
              <a:spcAft>
                <a:spcPts val="0"/>
              </a:spcAft>
            </a:pPr>
            <a:r>
              <a:rPr lang="en-US" sz="2400" dirty="0" err="1">
                <a:solidFill>
                  <a:srgbClr val="0000FF"/>
                </a:solidFill>
                <a:latin typeface="Arial" pitchFamily="34" charset="0"/>
                <a:cs typeface="Arial" pitchFamily="34" charset="0"/>
              </a:rPr>
              <a:t>Toàn</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vẹn</a:t>
            </a:r>
            <a:r>
              <a:rPr lang="en-US" sz="2400" dirty="0">
                <a:solidFill>
                  <a:srgbClr val="0000FF"/>
                </a:solidFill>
                <a:latin typeface="Arial" pitchFamily="34" charset="0"/>
                <a:cs typeface="Arial" pitchFamily="34" charset="0"/>
              </a:rPr>
              <a:t>:</a:t>
            </a:r>
          </a:p>
          <a:p>
            <a:pPr lvl="1" algn="just">
              <a:spcBef>
                <a:spcPts val="0"/>
              </a:spcBef>
            </a:pPr>
            <a:r>
              <a:rPr lang="en-US" sz="2400" dirty="0" err="1">
                <a:latin typeface="Arial" pitchFamily="34" charset="0"/>
                <a:cs typeface="Arial" pitchFamily="34" charset="0"/>
              </a:rPr>
              <a:t>Thuật</a:t>
            </a:r>
            <a:r>
              <a:rPr lang="en-US" sz="2400" dirty="0">
                <a:latin typeface="Arial" pitchFamily="34" charset="0"/>
                <a:cs typeface="Arial" pitchFamily="34" charset="0"/>
              </a:rPr>
              <a:t> </a:t>
            </a:r>
            <a:r>
              <a:rPr lang="en-US" sz="2400" dirty="0" err="1">
                <a:latin typeface="Arial" pitchFamily="34" charset="0"/>
                <a:cs typeface="Arial" pitchFamily="34" charset="0"/>
              </a:rPr>
              <a:t>toán</a:t>
            </a:r>
            <a:r>
              <a:rPr lang="en-US" sz="2400" dirty="0">
                <a:latin typeface="Arial" pitchFamily="34" charset="0"/>
                <a:cs typeface="Arial" pitchFamily="34" charset="0"/>
              </a:rPr>
              <a:t> Michael (64 bit) =&gt; MIC</a:t>
            </a:r>
          </a:p>
          <a:p>
            <a:pPr algn="just">
              <a:lnSpc>
                <a:spcPct val="100000"/>
              </a:lnSpc>
              <a:spcBef>
                <a:spcPts val="0"/>
              </a:spcBef>
              <a:spcAft>
                <a:spcPts val="0"/>
              </a:spcAft>
            </a:pPr>
            <a:r>
              <a:rPr lang="en-US" sz="2400" dirty="0" err="1">
                <a:solidFill>
                  <a:srgbClr val="0000FF"/>
                </a:solidFill>
                <a:latin typeface="Arial" pitchFamily="34" charset="0"/>
                <a:cs typeface="Arial" pitchFamily="34" charset="0"/>
              </a:rPr>
              <a:t>Chống</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tấn</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công</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phát</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lại</a:t>
            </a:r>
            <a:r>
              <a:rPr lang="en-US" sz="2400" dirty="0">
                <a:solidFill>
                  <a:srgbClr val="0000FF"/>
                </a:solidFill>
                <a:latin typeface="Arial" pitchFamily="34" charset="0"/>
                <a:cs typeface="Arial" pitchFamily="34" charset="0"/>
              </a:rPr>
              <a:t>:</a:t>
            </a:r>
          </a:p>
          <a:p>
            <a:pPr lvl="1" algn="just">
              <a:spcBef>
                <a:spcPts val="0"/>
              </a:spcBef>
            </a:pPr>
            <a:r>
              <a:rPr lang="en-US" sz="2400" dirty="0" err="1">
                <a:latin typeface="Arial" pitchFamily="34" charset="0"/>
                <a:cs typeface="Arial" pitchFamily="34" charset="0"/>
              </a:rPr>
              <a:t>48bit</a:t>
            </a:r>
            <a:r>
              <a:rPr lang="en-US" sz="2400" dirty="0">
                <a:latin typeface="Arial" pitchFamily="34" charset="0"/>
                <a:cs typeface="Arial" pitchFamily="34" charset="0"/>
              </a:rPr>
              <a:t> </a:t>
            </a:r>
            <a:r>
              <a:rPr lang="en-US" sz="2400" dirty="0" err="1">
                <a:latin typeface="Arial" pitchFamily="34" charset="0"/>
                <a:cs typeface="Arial" pitchFamily="34" charset="0"/>
              </a:rPr>
              <a:t>bộ</a:t>
            </a:r>
            <a:r>
              <a:rPr lang="en-US" sz="2400" dirty="0">
                <a:latin typeface="Arial" pitchFamily="34" charset="0"/>
                <a:cs typeface="Arial" pitchFamily="34" charset="0"/>
              </a:rPr>
              <a:t> </a:t>
            </a:r>
            <a:r>
              <a:rPr lang="en-US" sz="2400" dirty="0" err="1">
                <a:latin typeface="Arial" pitchFamily="34" charset="0"/>
                <a:cs typeface="Arial" pitchFamily="34" charset="0"/>
              </a:rPr>
              <a:t>đếm</a:t>
            </a:r>
            <a:r>
              <a:rPr lang="en-US" sz="2400" dirty="0">
                <a:latin typeface="Arial" pitchFamily="34" charset="0"/>
                <a:cs typeface="Arial" pitchFamily="34" charset="0"/>
              </a:rPr>
              <a:t> </a:t>
            </a:r>
            <a:r>
              <a:rPr lang="en-US" sz="2400" dirty="0" err="1">
                <a:latin typeface="Arial" pitchFamily="34" charset="0"/>
                <a:cs typeface="Arial" pitchFamily="34" charset="0"/>
              </a:rPr>
              <a:t>chuỗi</a:t>
            </a:r>
            <a:r>
              <a:rPr lang="en-US" sz="2400" dirty="0">
                <a:latin typeface="Arial" pitchFamily="34" charset="0"/>
                <a:cs typeface="Arial" pitchFamily="34" charset="0"/>
              </a:rPr>
              <a:t> </a:t>
            </a:r>
            <a:r>
              <a:rPr lang="en-US" sz="2400" dirty="0" err="1">
                <a:latin typeface="Arial" pitchFamily="34" charset="0"/>
                <a:cs typeface="Arial" pitchFamily="34" charset="0"/>
              </a:rPr>
              <a:t>TKIP</a:t>
            </a:r>
            <a:r>
              <a:rPr lang="en-US" sz="2400" dirty="0">
                <a:latin typeface="Arial" pitchFamily="34" charset="0"/>
                <a:cs typeface="Arial" pitchFamily="34" charset="0"/>
              </a:rPr>
              <a:t> (</a:t>
            </a:r>
            <a:r>
              <a:rPr lang="en-US" sz="2400" dirty="0" err="1">
                <a:latin typeface="Arial" pitchFamily="34" charset="0"/>
                <a:cs typeface="Arial" pitchFamily="34" charset="0"/>
              </a:rPr>
              <a:t>TSC</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dùng</a:t>
            </a:r>
            <a:r>
              <a:rPr lang="en-US" sz="2400" dirty="0">
                <a:latin typeface="Arial" pitchFamily="34" charset="0"/>
                <a:cs typeface="Arial" pitchFamily="34" charset="0"/>
              </a:rPr>
              <a:t> </a:t>
            </a:r>
            <a:r>
              <a:rPr lang="en-US" sz="2400" dirty="0" err="1">
                <a:latin typeface="Arial" pitchFamily="34" charset="0"/>
                <a:cs typeface="Arial" pitchFamily="34" charset="0"/>
              </a:rPr>
              <a:t>để</a:t>
            </a:r>
            <a:r>
              <a:rPr lang="en-US" sz="2400" dirty="0">
                <a:latin typeface="Arial" pitchFamily="34" charset="0"/>
                <a:cs typeface="Arial" pitchFamily="34" charset="0"/>
              </a:rPr>
              <a:t> </a:t>
            </a:r>
            <a:r>
              <a:rPr lang="en-US" sz="2400" dirty="0" err="1">
                <a:latin typeface="Arial" pitchFamily="34" charset="0"/>
                <a:cs typeface="Arial" pitchFamily="34" charset="0"/>
              </a:rPr>
              <a:t>sinh</a:t>
            </a:r>
            <a:r>
              <a:rPr lang="en-US" sz="2400" dirty="0">
                <a:latin typeface="Arial" pitchFamily="34" charset="0"/>
                <a:cs typeface="Arial" pitchFamily="34" charset="0"/>
              </a:rPr>
              <a:t> IV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dirty="0" err="1">
                <a:latin typeface="Arial" pitchFamily="34" charset="0"/>
                <a:cs typeface="Arial" pitchFamily="34" charset="0"/>
              </a:rPr>
              <a:t>tránh</a:t>
            </a:r>
            <a:r>
              <a:rPr lang="en-US" sz="2400" dirty="0">
                <a:latin typeface="Arial" pitchFamily="34" charset="0"/>
                <a:cs typeface="Arial" pitchFamily="34" charset="0"/>
              </a:rPr>
              <a:t> </a:t>
            </a:r>
            <a:r>
              <a:rPr lang="en-US" sz="2400" dirty="0" err="1">
                <a:latin typeface="Arial" pitchFamily="34" charset="0"/>
                <a:cs typeface="Arial" pitchFamily="34" charset="0"/>
              </a:rPr>
              <a:t>tấn</a:t>
            </a:r>
            <a:r>
              <a:rPr lang="en-US" sz="2400" dirty="0">
                <a:latin typeface="Arial" pitchFamily="34" charset="0"/>
                <a:cs typeface="Arial" pitchFamily="34" charset="0"/>
              </a:rPr>
              <a:t> </a:t>
            </a:r>
            <a:r>
              <a:rPr lang="en-US" sz="2400" dirty="0" err="1">
                <a:latin typeface="Arial" pitchFamily="34" charset="0"/>
                <a:cs typeface="Arial" pitchFamily="34" charset="0"/>
              </a:rPr>
              <a:t>công</a:t>
            </a:r>
            <a:r>
              <a:rPr lang="en-US" sz="2400" dirty="0">
                <a:latin typeface="Arial" pitchFamily="34" charset="0"/>
                <a:cs typeface="Arial" pitchFamily="34" charset="0"/>
              </a:rPr>
              <a:t> </a:t>
            </a:r>
            <a:r>
              <a:rPr lang="en-US" sz="2400" dirty="0" err="1">
                <a:latin typeface="Arial" pitchFamily="34" charset="0"/>
                <a:cs typeface="Arial" pitchFamily="34" charset="0"/>
              </a:rPr>
              <a:t>phát</a:t>
            </a:r>
            <a:r>
              <a:rPr lang="en-US" sz="2400" dirty="0">
                <a:latin typeface="Arial" pitchFamily="34" charset="0"/>
                <a:cs typeface="Arial" pitchFamily="34" charset="0"/>
              </a:rPr>
              <a:t> </a:t>
            </a:r>
            <a:r>
              <a:rPr lang="en-US" sz="2400" dirty="0" err="1">
                <a:latin typeface="Arial" pitchFamily="34" charset="0"/>
                <a:cs typeface="Arial" pitchFamily="34" charset="0"/>
              </a:rPr>
              <a:t>lại</a:t>
            </a:r>
            <a:r>
              <a:rPr lang="en-US" sz="2400" dirty="0">
                <a:latin typeface="Arial" pitchFamily="34" charset="0"/>
                <a:cs typeface="Arial" pitchFamily="34" charset="0"/>
              </a:rPr>
              <a:t>. IV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đặt</a:t>
            </a:r>
            <a:r>
              <a:rPr lang="en-US" sz="2400" dirty="0">
                <a:latin typeface="Arial" pitchFamily="34" charset="0"/>
                <a:cs typeface="Arial" pitchFamily="34" charset="0"/>
              </a:rPr>
              <a:t> </a:t>
            </a:r>
            <a:r>
              <a:rPr lang="en-US" sz="2400" dirty="0" err="1">
                <a:latin typeface="Arial" pitchFamily="34" charset="0"/>
                <a:cs typeface="Arial" pitchFamily="34" charset="0"/>
              </a:rPr>
              <a:t>lại</a:t>
            </a:r>
            <a:r>
              <a:rPr lang="en-US" sz="2400" dirty="0">
                <a:latin typeface="Arial" pitchFamily="34" charset="0"/>
                <a:cs typeface="Arial" pitchFamily="34" charset="0"/>
              </a:rPr>
              <a:t> </a:t>
            </a:r>
            <a:r>
              <a:rPr lang="en-US" sz="2400" dirty="0" err="1">
                <a:latin typeface="Arial" pitchFamily="34" charset="0"/>
                <a:cs typeface="Arial" pitchFamily="34" charset="0"/>
              </a:rPr>
              <a:t>bằng</a:t>
            </a:r>
            <a:r>
              <a:rPr lang="en-US" sz="2400" dirty="0">
                <a:latin typeface="Arial" pitchFamily="34" charset="0"/>
                <a:cs typeface="Arial" pitchFamily="34" charset="0"/>
              </a:rPr>
              <a:t> 0 </a:t>
            </a:r>
            <a:r>
              <a:rPr lang="en-US" sz="2400" dirty="0" err="1">
                <a:latin typeface="Arial" pitchFamily="34" charset="0"/>
                <a:cs typeface="Arial" pitchFamily="34" charset="0"/>
              </a:rPr>
              <a:t>khi</a:t>
            </a:r>
            <a:r>
              <a:rPr lang="en-US" sz="2400" dirty="0">
                <a:latin typeface="Arial" pitchFamily="34" charset="0"/>
                <a:cs typeface="Arial" pitchFamily="34" charset="0"/>
              </a:rPr>
              <a:t> </a:t>
            </a:r>
            <a:r>
              <a:rPr lang="en-US" sz="2400" dirty="0" err="1">
                <a:latin typeface="Arial" pitchFamily="34" charset="0"/>
                <a:cs typeface="Arial" pitchFamily="34" charset="0"/>
              </a:rPr>
              <a:t>thiết</a:t>
            </a:r>
            <a:r>
              <a:rPr lang="en-US" sz="2400" dirty="0">
                <a:latin typeface="Arial" pitchFamily="34" charset="0"/>
                <a:cs typeface="Arial" pitchFamily="34" charset="0"/>
              </a:rPr>
              <a:t> </a:t>
            </a:r>
            <a:r>
              <a:rPr lang="en-US" sz="2400" dirty="0" err="1">
                <a:latin typeface="Arial" pitchFamily="34" charset="0"/>
                <a:cs typeface="Arial" pitchFamily="34" charset="0"/>
              </a:rPr>
              <a:t>lập</a:t>
            </a:r>
            <a:r>
              <a:rPr lang="en-US" sz="2400" dirty="0">
                <a:latin typeface="Arial" pitchFamily="34" charset="0"/>
                <a:cs typeface="Arial" pitchFamily="34" charset="0"/>
              </a:rPr>
              <a:t> </a:t>
            </a:r>
            <a:r>
              <a:rPr lang="en-US" sz="2400" dirty="0" err="1">
                <a:latin typeface="Arial" pitchFamily="34" charset="0"/>
                <a:cs typeface="Arial" pitchFamily="34" charset="0"/>
              </a:rPr>
              <a:t>khóa</a:t>
            </a:r>
            <a:r>
              <a:rPr lang="en-US" sz="2400" dirty="0">
                <a:latin typeface="Arial" pitchFamily="34" charset="0"/>
                <a:cs typeface="Arial" pitchFamily="34" charset="0"/>
              </a:rPr>
              <a:t> </a:t>
            </a:r>
            <a:r>
              <a:rPr lang="en-US" sz="2400" dirty="0" err="1">
                <a:latin typeface="Arial" pitchFamily="34" charset="0"/>
                <a:cs typeface="Arial" pitchFamily="34" charset="0"/>
              </a:rPr>
              <a:t>mới</a:t>
            </a:r>
            <a:r>
              <a:rPr lang="en-US" sz="2400" dirty="0">
                <a:latin typeface="Arial" pitchFamily="34" charset="0"/>
                <a:cs typeface="Arial" pitchFamily="34" charset="0"/>
              </a:rPr>
              <a:t>.</a:t>
            </a:r>
          </a:p>
          <a:p>
            <a:pPr algn="just">
              <a:lnSpc>
                <a:spcPct val="100000"/>
              </a:lnSpc>
              <a:spcBef>
                <a:spcPts val="0"/>
              </a:spcBef>
              <a:spcAft>
                <a:spcPts val="0"/>
              </a:spcAft>
            </a:pPr>
            <a:r>
              <a:rPr lang="en-US" sz="2400" dirty="0" err="1">
                <a:solidFill>
                  <a:srgbClr val="0000FF"/>
                </a:solidFill>
                <a:latin typeface="Arial" pitchFamily="34" charset="0"/>
                <a:cs typeface="Arial" pitchFamily="34" charset="0"/>
              </a:rPr>
              <a:t>Các</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khóa</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khác</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nhau</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được</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dùng</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cho</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quá</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trình</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xác</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thực</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mã</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hóa</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toàn</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vẹn</a:t>
            </a:r>
            <a:r>
              <a:rPr lang="en-US" sz="2400" dirty="0">
                <a:solidFill>
                  <a:srgbClr val="0000FF"/>
                </a:solidFill>
                <a:latin typeface="Arial" pitchFamily="34" charset="0"/>
                <a:cs typeface="Arial" pitchFamily="34" charset="0"/>
              </a:rPr>
              <a:t>.</a:t>
            </a:r>
          </a:p>
          <a:p>
            <a:pPr algn="just">
              <a:lnSpc>
                <a:spcPct val="100000"/>
              </a:lnSpc>
              <a:spcBef>
                <a:spcPts val="0"/>
              </a:spcBef>
              <a:spcAft>
                <a:spcPts val="0"/>
              </a:spcAft>
            </a:pPr>
            <a:r>
              <a:rPr lang="en-US" sz="2400" dirty="0" err="1">
                <a:solidFill>
                  <a:srgbClr val="0000FF"/>
                </a:solidFill>
                <a:latin typeface="Arial" pitchFamily="34" charset="0"/>
                <a:cs typeface="Arial" pitchFamily="34" charset="0"/>
              </a:rPr>
              <a:t>Ngăn</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chặn</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việc</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tái</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sử</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dụng</a:t>
            </a:r>
            <a:r>
              <a:rPr lang="en-US" sz="2400" dirty="0">
                <a:solidFill>
                  <a:srgbClr val="0000FF"/>
                </a:solidFill>
                <a:latin typeface="Arial" pitchFamily="34" charset="0"/>
                <a:cs typeface="Arial" pitchFamily="34" charset="0"/>
              </a:rPr>
              <a:t> IV </a:t>
            </a:r>
            <a:r>
              <a:rPr lang="en-US" sz="2400" dirty="0" err="1">
                <a:solidFill>
                  <a:srgbClr val="0000FF"/>
                </a:solidFill>
                <a:latin typeface="Arial" pitchFamily="34" charset="0"/>
                <a:cs typeface="Arial" pitchFamily="34" charset="0"/>
              </a:rPr>
              <a:t>bằng</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cách</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thay</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đổi</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khóa</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WEP</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trong</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chu</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trình</a:t>
            </a:r>
            <a:r>
              <a:rPr lang="en-US" sz="2400" dirty="0">
                <a:solidFill>
                  <a:srgbClr val="0000FF"/>
                </a:solidFill>
                <a:latin typeface="Arial" pitchFamily="34" charset="0"/>
                <a:cs typeface="Arial" pitchFamily="34" charset="0"/>
              </a:rPr>
              <a:t> IV.</a:t>
            </a:r>
          </a:p>
          <a:p>
            <a:pPr>
              <a:lnSpc>
                <a:spcPct val="100000"/>
              </a:lnSpc>
              <a:spcAft>
                <a:spcPts val="0"/>
              </a:spcAft>
            </a:pPr>
            <a:endParaRPr lang="en-US" sz="4000"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63</a:t>
            </a:fld>
            <a:endParaRPr lang="ru-RU" dirty="0"/>
          </a:p>
        </p:txBody>
      </p:sp>
    </p:spTree>
    <p:extLst>
      <p:ext uri="{BB962C8B-B14F-4D97-AF65-F5344CB8AC3E}">
        <p14:creationId xmlns:p14="http://schemas.microsoft.com/office/powerpoint/2010/main" val="33259421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just">
              <a:lnSpc>
                <a:spcPct val="120000"/>
              </a:lnSpc>
              <a:spcBef>
                <a:spcPts val="0"/>
              </a:spcBef>
            </a:pPr>
            <a:r>
              <a:rPr lang="en-US" sz="2800" dirty="0" err="1">
                <a:solidFill>
                  <a:srgbClr val="0000FF"/>
                </a:solidFill>
                <a:latin typeface="Arial" pitchFamily="34" charset="0"/>
                <a:cs typeface="Arial" pitchFamily="34" charset="0"/>
              </a:rPr>
              <a:t>Giao</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thức</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TKIP</a:t>
            </a:r>
            <a:r>
              <a:rPr lang="en-US" sz="2800" dirty="0">
                <a:solidFill>
                  <a:srgbClr val="0000FF"/>
                </a:solidFill>
                <a:latin typeface="Arial" pitchFamily="34" charset="0"/>
                <a:cs typeface="Arial" pitchFamily="34" charset="0"/>
              </a:rPr>
              <a:t> </a:t>
            </a:r>
            <a:r>
              <a:rPr lang="vi-VN" sz="2800" dirty="0">
                <a:solidFill>
                  <a:srgbClr val="0000FF"/>
                </a:solidFill>
                <a:latin typeface="Arial" pitchFamily="34" charset="0"/>
                <a:cs typeface="Arial" pitchFamily="34" charset="0"/>
              </a:rPr>
              <a:t>(Temporary  Key  Integrity Protocol)</a:t>
            </a:r>
            <a:r>
              <a:rPr lang="en-US" sz="2800" dirty="0">
                <a:solidFill>
                  <a:srgbClr val="0000FF"/>
                </a:solidFill>
                <a:latin typeface="Arial" pitchFamily="34" charset="0"/>
                <a:cs typeface="Arial" pitchFamily="34" charset="0"/>
              </a:rPr>
              <a:t>:</a:t>
            </a:r>
          </a:p>
          <a:p>
            <a:pPr lvl="1" algn="just">
              <a:lnSpc>
                <a:spcPct val="120000"/>
              </a:lnSpc>
              <a:spcBef>
                <a:spcPts val="0"/>
              </a:spcBef>
            </a:pPr>
            <a:r>
              <a:rPr lang="vi-VN" sz="2600" dirty="0">
                <a:latin typeface="Arial" pitchFamily="34" charset="0"/>
                <a:cs typeface="Arial" pitchFamily="34" charset="0"/>
              </a:rPr>
              <a:t>Là giải pháp của IEEE được phát triển năm 2004. </a:t>
            </a:r>
            <a:endParaRPr lang="en-US" sz="2600" dirty="0">
              <a:latin typeface="Arial" pitchFamily="34" charset="0"/>
              <a:cs typeface="Arial" pitchFamily="34" charset="0"/>
            </a:endParaRPr>
          </a:p>
          <a:p>
            <a:pPr lvl="1" algn="just">
              <a:lnSpc>
                <a:spcPct val="120000"/>
              </a:lnSpc>
              <a:spcBef>
                <a:spcPts val="0"/>
              </a:spcBef>
            </a:pPr>
            <a:r>
              <a:rPr lang="vi-VN" sz="2600" dirty="0">
                <a:latin typeface="Arial" pitchFamily="34" charset="0"/>
                <a:cs typeface="Arial" pitchFamily="34" charset="0"/>
              </a:rPr>
              <a:t>Là một nâng cấp cho WEP nhằm vá những vấn đề bảo mật trong cài đặt mã dòng RC4 trong WEP. </a:t>
            </a:r>
            <a:endParaRPr lang="en-US" sz="2600" dirty="0">
              <a:latin typeface="Arial" pitchFamily="34" charset="0"/>
              <a:cs typeface="Arial" pitchFamily="34" charset="0"/>
            </a:endParaRPr>
          </a:p>
          <a:p>
            <a:pPr lvl="1" algn="just">
              <a:lnSpc>
                <a:spcPct val="120000"/>
              </a:lnSpc>
              <a:spcBef>
                <a:spcPts val="0"/>
              </a:spcBef>
            </a:pPr>
            <a:r>
              <a:rPr lang="vi-VN" sz="2600" dirty="0">
                <a:latin typeface="Arial" pitchFamily="34" charset="0"/>
                <a:cs typeface="Arial" pitchFamily="34" charset="0"/>
              </a:rPr>
              <a:t>TKIP dùng hàm băm</a:t>
            </a:r>
            <a:r>
              <a:rPr lang="en-US" sz="2600" dirty="0">
                <a:latin typeface="Arial" pitchFamily="34" charset="0"/>
                <a:cs typeface="Arial" pitchFamily="34" charset="0"/>
              </a:rPr>
              <a:t> </a:t>
            </a:r>
            <a:r>
              <a:rPr lang="vi-VN" sz="2600" dirty="0">
                <a:latin typeface="Arial" pitchFamily="34" charset="0"/>
                <a:cs typeface="Arial" pitchFamily="34" charset="0"/>
              </a:rPr>
              <a:t>(hashing) IV để chống lại việc giả mạo gói tin, nó cũng cung cấp phương thức để kiểm tra tính toàn vẹn của thông điệp MIC</a:t>
            </a:r>
            <a:r>
              <a:rPr lang="en-US" sz="2600" dirty="0">
                <a:latin typeface="Arial" pitchFamily="34" charset="0"/>
                <a:cs typeface="Arial" pitchFamily="34" charset="0"/>
              </a:rPr>
              <a:t> </a:t>
            </a:r>
            <a:r>
              <a:rPr lang="vi-VN" sz="2600" dirty="0">
                <a:latin typeface="Arial" pitchFamily="34" charset="0"/>
                <a:cs typeface="Arial" pitchFamily="34" charset="0"/>
              </a:rPr>
              <a:t>(message integrity check) để đảm bảo tính chính xác của gói tin. </a:t>
            </a:r>
            <a:endParaRPr lang="en-US" sz="2600" dirty="0">
              <a:latin typeface="Arial" pitchFamily="34" charset="0"/>
              <a:cs typeface="Arial" pitchFamily="34" charset="0"/>
            </a:endParaRPr>
          </a:p>
          <a:p>
            <a:pPr lvl="1" algn="just">
              <a:lnSpc>
                <a:spcPct val="120000"/>
              </a:lnSpc>
              <a:spcBef>
                <a:spcPts val="0"/>
              </a:spcBef>
            </a:pPr>
            <a:r>
              <a:rPr lang="vi-VN" sz="2600" dirty="0">
                <a:latin typeface="Arial" pitchFamily="34" charset="0"/>
                <a:cs typeface="Arial" pitchFamily="34" charset="0"/>
              </a:rPr>
              <a:t>TKIP sử dụng khóa động bằng cách đặt cho mỗi frame một chuỗi số riêng để chống lại dạng tấn công giả mạo.</a:t>
            </a:r>
            <a:endParaRPr lang="en-US" sz="2600" dirty="0">
              <a:latin typeface="Arial" pitchFamily="34" charset="0"/>
              <a:cs typeface="Arial" pitchFamily="34" charset="0"/>
            </a:endParaRPr>
          </a:p>
          <a:p>
            <a:pPr marL="0" indent="0" algn="just">
              <a:lnSpc>
                <a:spcPct val="120000"/>
              </a:lnSpc>
              <a:spcBef>
                <a:spcPts val="0"/>
              </a:spcBef>
              <a:buNone/>
            </a:pPr>
            <a:r>
              <a:rPr lang="vi-VN" sz="2800" dirty="0">
                <a:latin typeface="Arial" pitchFamily="34" charset="0"/>
                <a:cs typeface="Arial" pitchFamily="34" charset="0"/>
              </a:rPr>
              <a:t/>
            </a:r>
            <a:br>
              <a:rPr lang="vi-VN" sz="2800" dirty="0">
                <a:latin typeface="Arial" pitchFamily="34" charset="0"/>
                <a:cs typeface="Arial" pitchFamily="34" charset="0"/>
              </a:rPr>
            </a:br>
            <a:r>
              <a:rPr lang="vi-VN" sz="2800" dirty="0">
                <a:latin typeface="Arial" pitchFamily="34" charset="0"/>
                <a:cs typeface="Arial" pitchFamily="34" charset="0"/>
              </a:rPr>
              <a:t/>
            </a:r>
            <a:br>
              <a:rPr lang="vi-VN" sz="2800" dirty="0">
                <a:latin typeface="Arial" pitchFamily="34" charset="0"/>
                <a:cs typeface="Arial" pitchFamily="34" charset="0"/>
              </a:rPr>
            </a:br>
            <a:endParaRPr lang="en-US" sz="2400" dirty="0">
              <a:latin typeface="Arial" pitchFamily="34" charset="0"/>
              <a:cs typeface="Arial" pitchFamily="34" charset="0"/>
            </a:endParaRPr>
          </a:p>
          <a:p>
            <a:pPr>
              <a:lnSpc>
                <a:spcPct val="120000"/>
              </a:lnSpc>
              <a:spcBef>
                <a:spcPts val="0"/>
              </a:spcBef>
            </a:pPr>
            <a:endParaRPr lang="en-US" sz="2800"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64</a:t>
            </a:fld>
            <a:endParaRPr lang="ru-RU" dirty="0"/>
          </a:p>
        </p:txBody>
      </p:sp>
    </p:spTree>
    <p:extLst>
      <p:ext uri="{BB962C8B-B14F-4D97-AF65-F5344CB8AC3E}">
        <p14:creationId xmlns:p14="http://schemas.microsoft.com/office/powerpoint/2010/main" val="32878793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lvl="2" indent="-342900">
              <a:spcBef>
                <a:spcPts val="0"/>
              </a:spcBef>
            </a:pPr>
            <a:r>
              <a:rPr lang="en-US" dirty="0" err="1">
                <a:solidFill>
                  <a:srgbClr val="0000FF"/>
                </a:solidFill>
                <a:latin typeface="Arial" pitchFamily="34" charset="0"/>
                <a:cs typeface="Arial" pitchFamily="34" charset="0"/>
              </a:rPr>
              <a:t>Giao</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thức</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TKIP</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vs</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WEP</a:t>
            </a:r>
            <a:r>
              <a:rPr lang="en-US" dirty="0">
                <a:solidFill>
                  <a:srgbClr val="0000FF"/>
                </a:solidFill>
                <a:latin typeface="Arial" pitchFamily="34" charset="0"/>
                <a:cs typeface="Arial" pitchFamily="34" charset="0"/>
              </a:rPr>
              <a:t>:</a:t>
            </a:r>
          </a:p>
          <a:p>
            <a:pPr marL="800100" lvl="3" indent="-342900">
              <a:spcBef>
                <a:spcPts val="0"/>
              </a:spcBef>
            </a:pPr>
            <a:r>
              <a:rPr lang="en-US" dirty="0" err="1">
                <a:solidFill>
                  <a:srgbClr val="0000FF"/>
                </a:solidFill>
                <a:latin typeface="Arial" pitchFamily="34" charset="0"/>
                <a:cs typeface="Arial" pitchFamily="34" charset="0"/>
              </a:rPr>
              <a:t>WEP</a:t>
            </a:r>
            <a:r>
              <a:rPr lang="en-US" dirty="0">
                <a:solidFill>
                  <a:srgbClr val="0000FF"/>
                </a:solidFill>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a:t>
            </a:r>
            <a:r>
              <a:rPr lang="en-US" dirty="0" err="1">
                <a:latin typeface="Arial" pitchFamily="34" charset="0"/>
                <a:cs typeface="Arial" pitchFamily="34" charset="0"/>
              </a:rPr>
              <a:t>cơ</a:t>
            </a:r>
            <a:r>
              <a:rPr lang="en-US" dirty="0">
                <a:latin typeface="Arial" pitchFamily="34" charset="0"/>
                <a:cs typeface="Arial" pitchFamily="34" charset="0"/>
              </a:rPr>
              <a:t> </a:t>
            </a:r>
            <a:r>
              <a:rPr lang="en-US" dirty="0" err="1">
                <a:latin typeface="Arial" pitchFamily="34" charset="0"/>
                <a:cs typeface="Arial" pitchFamily="34" charset="0"/>
              </a:rPr>
              <a:t>sở</a:t>
            </a:r>
            <a:r>
              <a:rPr lang="en-US" dirty="0">
                <a:latin typeface="Arial" pitchFamily="34" charset="0"/>
                <a:cs typeface="Arial" pitchFamily="34" charset="0"/>
              </a:rPr>
              <a:t> (base key) </a:t>
            </a:r>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a:latin typeface="Arial" pitchFamily="34" charset="0"/>
                <a:cs typeface="Arial" pitchFamily="34" charset="0"/>
              </a:rPr>
              <a:t>giống</a:t>
            </a:r>
            <a:r>
              <a:rPr lang="en-US" dirty="0">
                <a:latin typeface="Arial" pitchFamily="34" charset="0"/>
                <a:cs typeface="Arial" pitchFamily="34" charset="0"/>
              </a:rPr>
              <a:t> </a:t>
            </a:r>
            <a:r>
              <a:rPr lang="en-US" dirty="0" err="1">
                <a:latin typeface="Arial" pitchFamily="34" charset="0"/>
                <a:cs typeface="Arial" pitchFamily="34" charset="0"/>
              </a:rPr>
              <a:t>nhau</a:t>
            </a:r>
            <a:r>
              <a:rPr lang="en-US" dirty="0">
                <a:latin typeface="Arial" pitchFamily="34" charset="0"/>
                <a:cs typeface="Arial" pitchFamily="34" charset="0"/>
              </a:rPr>
              <a:t> </a:t>
            </a:r>
            <a:r>
              <a:rPr lang="en-US" dirty="0" err="1">
                <a:latin typeface="Arial" pitchFamily="34" charset="0"/>
                <a:cs typeface="Arial" pitchFamily="34" charset="0"/>
              </a:rPr>
              <a:t>cho</a:t>
            </a:r>
            <a:r>
              <a:rPr lang="en-US" dirty="0">
                <a:latin typeface="Arial" pitchFamily="34" charset="0"/>
                <a:cs typeface="Arial" pitchFamily="34" charset="0"/>
              </a:rPr>
              <a:t> </a:t>
            </a:r>
            <a:r>
              <a:rPr lang="en-US" dirty="0" err="1">
                <a:latin typeface="Arial" pitchFamily="34" charset="0"/>
                <a:cs typeface="Arial" pitchFamily="34" charset="0"/>
              </a:rPr>
              <a:t>tất</a:t>
            </a:r>
            <a:r>
              <a:rPr lang="en-US" dirty="0">
                <a:latin typeface="Arial" pitchFamily="34" charset="0"/>
                <a:cs typeface="Arial" pitchFamily="34" charset="0"/>
              </a:rPr>
              <a:t> </a:t>
            </a:r>
            <a:r>
              <a:rPr lang="en-US" dirty="0" err="1">
                <a:latin typeface="Arial" pitchFamily="34" charset="0"/>
                <a:cs typeface="Arial" pitchFamily="34" charset="0"/>
              </a:rPr>
              <a:t>cả</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gói</a:t>
            </a:r>
            <a:r>
              <a:rPr lang="en-US" dirty="0">
                <a:latin typeface="Arial" pitchFamily="34" charset="0"/>
                <a:cs typeface="Arial" pitchFamily="34" charset="0"/>
              </a:rPr>
              <a:t> tin</a:t>
            </a:r>
          </a:p>
          <a:p>
            <a:pPr marL="800100" lvl="3" indent="-342900" algn="just">
              <a:spcBef>
                <a:spcPts val="0"/>
              </a:spcBef>
            </a:pPr>
            <a:r>
              <a:rPr lang="en-US" dirty="0" err="1">
                <a:solidFill>
                  <a:srgbClr val="0000FF"/>
                </a:solidFill>
                <a:latin typeface="Arial" pitchFamily="34" charset="0"/>
                <a:cs typeface="Arial" pitchFamily="34" charset="0"/>
              </a:rPr>
              <a:t>TKIP</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a:t>
            </a:r>
            <a:r>
              <a:rPr lang="en-US" dirty="0" err="1">
                <a:latin typeface="Arial" pitchFamily="34" charset="0"/>
                <a:cs typeface="Arial" pitchFamily="34" charset="0"/>
              </a:rPr>
              <a:t>mới</a:t>
            </a:r>
            <a:r>
              <a:rPr lang="en-US" dirty="0">
                <a:latin typeface="Arial" pitchFamily="34" charset="0"/>
                <a:cs typeface="Arial" pitchFamily="34" charset="0"/>
              </a:rPr>
              <a:t> (packet key) </a:t>
            </a:r>
            <a:r>
              <a:rPr lang="en-US" dirty="0" err="1">
                <a:latin typeface="Arial" pitchFamily="34" charset="0"/>
                <a:cs typeface="Arial" pitchFamily="34" charset="0"/>
              </a:rPr>
              <a:t>sẽ</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đưa</a:t>
            </a:r>
            <a:r>
              <a:rPr lang="en-US" dirty="0">
                <a:latin typeface="Arial" pitchFamily="34" charset="0"/>
                <a:cs typeface="Arial" pitchFamily="34" charset="0"/>
              </a:rPr>
              <a:t> </a:t>
            </a:r>
            <a:r>
              <a:rPr lang="en-US" dirty="0" err="1">
                <a:latin typeface="Arial" pitchFamily="34" charset="0"/>
                <a:cs typeface="Arial" pitchFamily="34" charset="0"/>
              </a:rPr>
              <a:t>ra</a:t>
            </a:r>
            <a:r>
              <a:rPr lang="en-US" dirty="0">
                <a:latin typeface="Arial" pitchFamily="34" charset="0"/>
                <a:cs typeface="Arial" pitchFamily="34" charset="0"/>
              </a:rPr>
              <a:t> </a:t>
            </a:r>
            <a:r>
              <a:rPr lang="en-US" dirty="0" err="1">
                <a:latin typeface="Arial" pitchFamily="34" charset="0"/>
                <a:cs typeface="Arial" pitchFamily="34" charset="0"/>
              </a:rPr>
              <a:t>cho</a:t>
            </a:r>
            <a:r>
              <a:rPr lang="en-US" dirty="0">
                <a:latin typeface="Arial" pitchFamily="34" charset="0"/>
                <a:cs typeface="Arial" pitchFamily="34" charset="0"/>
              </a:rPr>
              <a:t> </a:t>
            </a:r>
            <a:r>
              <a:rPr lang="en-US" dirty="0" err="1">
                <a:latin typeface="Arial" pitchFamily="34" charset="0"/>
                <a:cs typeface="Arial" pitchFamily="34" charset="0"/>
              </a:rPr>
              <a:t>mỗi</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gói</a:t>
            </a:r>
            <a:r>
              <a:rPr lang="en-US" dirty="0">
                <a:latin typeface="Arial" pitchFamily="34" charset="0"/>
                <a:cs typeface="Arial" pitchFamily="34" charset="0"/>
              </a:rPr>
              <a:t> tin </a:t>
            </a:r>
            <a:r>
              <a:rPr lang="en-US" dirty="0" err="1">
                <a:latin typeface="Arial" pitchFamily="34" charset="0"/>
                <a:cs typeface="Arial" pitchFamily="34" charset="0"/>
              </a:rPr>
              <a:t>từ</a:t>
            </a:r>
            <a:r>
              <a:rPr lang="en-US" dirty="0">
                <a:latin typeface="Arial" pitchFamily="34" charset="0"/>
                <a:cs typeface="Arial" pitchFamily="34" charset="0"/>
              </a:rPr>
              <a:t> </a:t>
            </a:r>
            <a:r>
              <a:rPr lang="en-US" dirty="0" err="1">
                <a:latin typeface="Arial" pitchFamily="34" charset="0"/>
                <a:cs typeface="Arial" pitchFamily="34" charset="0"/>
              </a:rPr>
              <a:t>địa</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a:t>
            </a:r>
            <a:r>
              <a:rPr lang="en-US" dirty="0" err="1">
                <a:latin typeface="Arial" pitchFamily="34" charset="0"/>
                <a:cs typeface="Arial" pitchFamily="34" charset="0"/>
              </a:rPr>
              <a:t>nguồn</a:t>
            </a:r>
            <a:r>
              <a:rPr lang="en-US" dirty="0">
                <a:latin typeface="Arial" pitchFamily="34" charset="0"/>
                <a:cs typeface="Arial" pitchFamily="34" charset="0"/>
              </a:rPr>
              <a:t>, 48 bit </a:t>
            </a:r>
            <a:r>
              <a:rPr lang="en-US" dirty="0" err="1">
                <a:latin typeface="Arial" pitchFamily="34" charset="0"/>
                <a:cs typeface="Arial" pitchFamily="34" charset="0"/>
              </a:rPr>
              <a:t>TKIP</a:t>
            </a:r>
            <a:r>
              <a:rPr lang="en-US" dirty="0">
                <a:latin typeface="Arial" pitchFamily="34" charset="0"/>
                <a:cs typeface="Arial" pitchFamily="34" charset="0"/>
              </a:rPr>
              <a:t> </a:t>
            </a:r>
            <a:r>
              <a:rPr lang="en-US" dirty="0" err="1">
                <a:latin typeface="Arial" pitchFamily="34" charset="0"/>
                <a:cs typeface="Arial" pitchFamily="34" charset="0"/>
              </a:rPr>
              <a:t>Seq</a:t>
            </a:r>
            <a:r>
              <a:rPr lang="en-US" dirty="0">
                <a:latin typeface="Arial" pitchFamily="34" charset="0"/>
                <a:cs typeface="Arial" pitchFamily="34" charset="0"/>
              </a:rPr>
              <a:t> counter (</a:t>
            </a:r>
            <a:r>
              <a:rPr lang="en-US" dirty="0" err="1">
                <a:latin typeface="Arial" pitchFamily="34" charset="0"/>
                <a:cs typeface="Arial" pitchFamily="34" charset="0"/>
              </a:rPr>
              <a:t>TSC</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104 bit </a:t>
            </a:r>
            <a:r>
              <a:rPr lang="en-US" dirty="0" err="1">
                <a:latin typeface="Arial" pitchFamily="34" charset="0"/>
                <a:cs typeface="Arial" pitchFamily="34" charset="0"/>
              </a:rPr>
              <a:t>khóa</a:t>
            </a:r>
            <a:r>
              <a:rPr lang="en-US" dirty="0">
                <a:latin typeface="Arial" pitchFamily="34" charset="0"/>
                <a:cs typeface="Arial" pitchFamily="34" charset="0"/>
              </a:rPr>
              <a:t> </a:t>
            </a:r>
            <a:r>
              <a:rPr lang="en-US" dirty="0" err="1">
                <a:latin typeface="Arial" pitchFamily="34" charset="0"/>
                <a:cs typeface="Arial" pitchFamily="34" charset="0"/>
              </a:rPr>
              <a:t>cơ</a:t>
            </a:r>
            <a:r>
              <a:rPr lang="en-US" dirty="0">
                <a:latin typeface="Arial" pitchFamily="34" charset="0"/>
                <a:cs typeface="Arial" pitchFamily="34" charset="0"/>
              </a:rPr>
              <a:t> </a:t>
            </a:r>
            <a:r>
              <a:rPr lang="en-US" dirty="0" err="1">
                <a:latin typeface="Arial" pitchFamily="34" charset="0"/>
                <a:cs typeface="Arial" pitchFamily="34" charset="0"/>
              </a:rPr>
              <a:t>sở</a:t>
            </a:r>
            <a:endParaRPr lang="en-US" dirty="0">
              <a:latin typeface="Arial" pitchFamily="34" charset="0"/>
              <a:cs typeface="Arial" pitchFamily="34" charset="0"/>
            </a:endParaRPr>
          </a:p>
          <a:p>
            <a:pPr marL="0" indent="0">
              <a:lnSpc>
                <a:spcPct val="100000"/>
              </a:lnSpc>
              <a:spcBef>
                <a:spcPts val="0"/>
              </a:spcBef>
              <a:spcAft>
                <a:spcPts val="0"/>
              </a:spcAft>
              <a:buNone/>
            </a:pPr>
            <a:endParaRPr lang="en-US" dirty="0">
              <a:latin typeface="Arial" pitchFamily="34" charset="0"/>
              <a:cs typeface="Arial" pitchFamily="34" charset="0"/>
            </a:endParaRPr>
          </a:p>
          <a:p>
            <a:pPr>
              <a:lnSpc>
                <a:spcPct val="100000"/>
              </a:lnSpc>
              <a:spcBef>
                <a:spcPts val="0"/>
              </a:spcBef>
              <a:spcAft>
                <a:spcPts val="0"/>
              </a:spcAft>
            </a:pPr>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65</a:t>
            </a:fld>
            <a:endParaRPr lang="ru-RU"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986008"/>
            <a:ext cx="7100887" cy="3873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78793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a:solidFill>
                  <a:srgbClr val="0000FF"/>
                </a:solidFill>
                <a:latin typeface="Arial" pitchFamily="34" charset="0"/>
                <a:cs typeface="Arial" pitchFamily="34" charset="0"/>
              </a:rPr>
              <a:t>Truyền</a:t>
            </a:r>
            <a:r>
              <a:rPr lang="en-US" dirty="0">
                <a:solidFill>
                  <a:srgbClr val="0000FF"/>
                </a:solidFill>
                <a:latin typeface="Arial" pitchFamily="34" charset="0"/>
                <a:cs typeface="Arial" pitchFamily="34" charset="0"/>
              </a:rPr>
              <a:t> tin </a:t>
            </a:r>
            <a:r>
              <a:rPr lang="en-US" dirty="0" err="1">
                <a:solidFill>
                  <a:srgbClr val="0000FF"/>
                </a:solidFill>
                <a:latin typeface="Arial" pitchFamily="34" charset="0"/>
                <a:cs typeface="Arial" pitchFamily="34" charset="0"/>
              </a:rPr>
              <a:t>TKIP</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tổng</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hợp</a:t>
            </a:r>
            <a:r>
              <a:rPr lang="en-US" dirty="0">
                <a:solidFill>
                  <a:srgbClr val="0000FF"/>
                </a:solidFill>
                <a:latin typeface="Arial" pitchFamily="34" charset="0"/>
                <a:cs typeface="Arial" pitchFamily="34" charset="0"/>
              </a:rPr>
              <a:t>)</a:t>
            </a:r>
          </a:p>
          <a:p>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66</a:t>
            </a:fld>
            <a:endParaRPr lang="ru-RU"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24000"/>
            <a:ext cx="8178235" cy="50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78793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algn="just">
              <a:lnSpc>
                <a:spcPct val="130000"/>
              </a:lnSpc>
              <a:spcBef>
                <a:spcPts val="0"/>
              </a:spcBef>
            </a:pPr>
            <a:r>
              <a:rPr lang="en-US" sz="2800" dirty="0" err="1">
                <a:solidFill>
                  <a:srgbClr val="0000FF"/>
                </a:solidFill>
                <a:latin typeface="Arial" pitchFamily="34" charset="0"/>
                <a:cs typeface="Arial" pitchFamily="34" charset="0"/>
              </a:rPr>
              <a:t>Giao</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thức</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TKIP</a:t>
            </a:r>
            <a:endParaRPr lang="en-US" sz="2800" dirty="0">
              <a:latin typeface="Arial" pitchFamily="34" charset="0"/>
              <a:cs typeface="Arial" pitchFamily="34" charset="0"/>
            </a:endParaRPr>
          </a:p>
          <a:p>
            <a:pPr lvl="1" algn="just">
              <a:lnSpc>
                <a:spcPct val="130000"/>
              </a:lnSpc>
              <a:spcBef>
                <a:spcPts val="0"/>
              </a:spcBef>
            </a:pPr>
            <a:r>
              <a:rPr lang="vi-VN" sz="2400" dirty="0">
                <a:latin typeface="Arial" pitchFamily="34" charset="0"/>
                <a:cs typeface="Arial" pitchFamily="34" charset="0"/>
              </a:rPr>
              <a:t>Trên thực tế, TKIP bao gồm 4 thuật toán để thực hiện tốt nhất các khả năng an toàn: </a:t>
            </a:r>
          </a:p>
          <a:p>
            <a:pPr lvl="2" algn="just">
              <a:lnSpc>
                <a:spcPct val="130000"/>
              </a:lnSpc>
              <a:spcBef>
                <a:spcPts val="0"/>
              </a:spcBef>
            </a:pPr>
            <a:r>
              <a:rPr lang="vi-VN" i="1" dirty="0">
                <a:solidFill>
                  <a:srgbClr val="0000FF"/>
                </a:solidFill>
                <a:latin typeface="Arial" pitchFamily="34" charset="0"/>
                <a:cs typeface="Arial" pitchFamily="34" charset="0"/>
              </a:rPr>
              <a:t>Mã kiểm  tra  tính  toàn vẹn </a:t>
            </a:r>
            <a:r>
              <a:rPr lang="en-US" i="1" dirty="0" err="1">
                <a:solidFill>
                  <a:srgbClr val="0000FF"/>
                </a:solidFill>
                <a:latin typeface="Arial" pitchFamily="34" charset="0"/>
                <a:cs typeface="Arial" pitchFamily="34" charset="0"/>
              </a:rPr>
              <a:t>thông</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điệp</a:t>
            </a:r>
            <a:r>
              <a:rPr lang="vi-VN" i="1" dirty="0">
                <a:solidFill>
                  <a:srgbClr val="0000FF"/>
                </a:solidFill>
                <a:latin typeface="Arial" pitchFamily="34" charset="0"/>
                <a:cs typeface="Arial" pitchFamily="34" charset="0"/>
              </a:rPr>
              <a:t>  (MIC)</a:t>
            </a:r>
            <a:r>
              <a:rPr lang="vi-VN" dirty="0">
                <a:latin typeface="Arial" pitchFamily="34" charset="0"/>
                <a:cs typeface="Arial" pitchFamily="34" charset="0"/>
              </a:rPr>
              <a:t>: </a:t>
            </a:r>
            <a:endParaRPr lang="en-US" dirty="0">
              <a:latin typeface="Arial" pitchFamily="34" charset="0"/>
              <a:cs typeface="Arial" pitchFamily="34" charset="0"/>
            </a:endParaRPr>
          </a:p>
          <a:p>
            <a:pPr lvl="3" algn="just">
              <a:lnSpc>
                <a:spcPct val="130000"/>
              </a:lnSpc>
              <a:spcBef>
                <a:spcPts val="0"/>
              </a:spcBef>
            </a:pPr>
            <a:r>
              <a:rPr lang="en-US" dirty="0" err="1">
                <a:latin typeface="Arial" pitchFamily="34" charset="0"/>
                <a:cs typeface="Arial" pitchFamily="34" charset="0"/>
              </a:rPr>
              <a:t>Thêm</a:t>
            </a:r>
            <a:r>
              <a:rPr lang="en-US" dirty="0">
                <a:latin typeface="Arial" pitchFamily="34" charset="0"/>
                <a:cs typeface="Arial" pitchFamily="34" charset="0"/>
              </a:rPr>
              <a:t> </a:t>
            </a:r>
            <a:r>
              <a:rPr lang="vi-VN" dirty="0">
                <a:latin typeface="Arial" pitchFamily="34" charset="0"/>
                <a:cs typeface="Arial" pitchFamily="34" charset="0"/>
              </a:rPr>
              <a:t>MIC</a:t>
            </a:r>
            <a:r>
              <a:rPr lang="en-US" dirty="0">
                <a:latin typeface="Arial" pitchFamily="34" charset="0"/>
                <a:cs typeface="Arial" pitchFamily="34" charset="0"/>
              </a:rPr>
              <a:t> </a:t>
            </a:r>
            <a:r>
              <a:rPr lang="vi-VN" dirty="0">
                <a:latin typeface="Arial" pitchFamily="34" charset="0"/>
                <a:cs typeface="Arial" pitchFamily="34" charset="0"/>
              </a:rPr>
              <a:t>ở cuối của mỗi t</a:t>
            </a:r>
            <a:r>
              <a:rPr lang="en-US" dirty="0" err="1">
                <a:latin typeface="Arial" pitchFamily="34" charset="0"/>
                <a:cs typeface="Arial" pitchFamily="34" charset="0"/>
              </a:rPr>
              <a:t>hông</a:t>
            </a:r>
            <a:r>
              <a:rPr lang="en-US" dirty="0">
                <a:latin typeface="Arial" pitchFamily="34" charset="0"/>
                <a:cs typeface="Arial" pitchFamily="34" charset="0"/>
              </a:rPr>
              <a:t> </a:t>
            </a:r>
            <a:r>
              <a:rPr lang="en-US" dirty="0" err="1">
                <a:latin typeface="Arial" pitchFamily="34" charset="0"/>
                <a:cs typeface="Arial" pitchFamily="34" charset="0"/>
              </a:rPr>
              <a:t>điệp</a:t>
            </a:r>
            <a:r>
              <a:rPr lang="en-US" dirty="0">
                <a:latin typeface="Arial" pitchFamily="34" charset="0"/>
                <a:cs typeface="Arial" pitchFamily="34" charset="0"/>
              </a:rPr>
              <a:t> </a:t>
            </a:r>
            <a:r>
              <a:rPr lang="en-US" dirty="0" err="1">
                <a:latin typeface="Arial" pitchFamily="34" charset="0"/>
                <a:cs typeface="Arial" pitchFamily="34" charset="0"/>
              </a:rPr>
              <a:t>bản</a:t>
            </a:r>
            <a:r>
              <a:rPr lang="en-US" dirty="0">
                <a:latin typeface="Arial" pitchFamily="34" charset="0"/>
                <a:cs typeface="Arial" pitchFamily="34" charset="0"/>
              </a:rPr>
              <a:t> </a:t>
            </a:r>
            <a:r>
              <a:rPr lang="en-US" dirty="0" err="1">
                <a:latin typeface="Arial" pitchFamily="34" charset="0"/>
                <a:cs typeface="Arial" pitchFamily="34" charset="0"/>
              </a:rPr>
              <a:t>rõ</a:t>
            </a:r>
            <a:r>
              <a:rPr lang="en-US" dirty="0">
                <a:latin typeface="Arial" pitchFamily="34" charset="0"/>
                <a:cs typeface="Arial" pitchFamily="34" charset="0"/>
              </a:rPr>
              <a:t> </a:t>
            </a:r>
            <a:r>
              <a:rPr lang="en-US" dirty="0" err="1">
                <a:latin typeface="Arial" pitchFamily="34" charset="0"/>
                <a:cs typeface="Arial" pitchFamily="34" charset="0"/>
              </a:rPr>
              <a:t>nhằm</a:t>
            </a:r>
            <a:r>
              <a:rPr lang="en-US" dirty="0">
                <a:latin typeface="Arial" pitchFamily="34" charset="0"/>
                <a:cs typeface="Arial" pitchFamily="34" charset="0"/>
              </a:rPr>
              <a:t> </a:t>
            </a:r>
            <a:r>
              <a:rPr lang="en-US" dirty="0" err="1">
                <a:latin typeface="Arial" pitchFamily="34" charset="0"/>
                <a:cs typeface="Arial" pitchFamily="34" charset="0"/>
              </a:rPr>
              <a:t>đảm</a:t>
            </a:r>
            <a:r>
              <a:rPr lang="en-US" dirty="0">
                <a:latin typeface="Arial" pitchFamily="34" charset="0"/>
                <a:cs typeface="Arial" pitchFamily="34" charset="0"/>
              </a:rPr>
              <a:t> </a:t>
            </a:r>
            <a:r>
              <a:rPr lang="en-US" dirty="0" err="1">
                <a:latin typeface="Arial" pitchFamily="34" charset="0"/>
                <a:cs typeface="Arial" pitchFamily="34" charset="0"/>
              </a:rPr>
              <a:t>bảo</a:t>
            </a:r>
            <a:r>
              <a:rPr lang="en-US" dirty="0">
                <a:latin typeface="Arial" pitchFamily="34" charset="0"/>
                <a:cs typeface="Arial" pitchFamily="34" charset="0"/>
              </a:rPr>
              <a:t> </a:t>
            </a:r>
            <a:r>
              <a:rPr lang="vi-VN" dirty="0">
                <a:latin typeface="Arial" pitchFamily="34" charset="0"/>
                <a:cs typeface="Arial" pitchFamily="34" charset="0"/>
              </a:rPr>
              <a:t>thông điệp đó không bị giả mạo.</a:t>
            </a:r>
            <a:endParaRPr lang="en-US" dirty="0">
              <a:latin typeface="Arial" pitchFamily="34" charset="0"/>
              <a:cs typeface="Arial" pitchFamily="34" charset="0"/>
            </a:endParaRPr>
          </a:p>
          <a:p>
            <a:pPr lvl="3" algn="just">
              <a:lnSpc>
                <a:spcPct val="130000"/>
              </a:lnSpc>
              <a:spcBef>
                <a:spcPts val="0"/>
              </a:spcBef>
            </a:pPr>
            <a:r>
              <a:rPr lang="vi-VN" dirty="0">
                <a:latin typeface="Arial" pitchFamily="34" charset="0"/>
                <a:cs typeface="Arial" pitchFamily="34" charset="0"/>
              </a:rPr>
              <a:t>có  thể  thực hiện trên phần mềm chạy trên các CPU tốc độ thấp. </a:t>
            </a:r>
          </a:p>
          <a:p>
            <a:pPr lvl="2" algn="just">
              <a:lnSpc>
                <a:spcPct val="130000"/>
              </a:lnSpc>
              <a:spcBef>
                <a:spcPts val="0"/>
              </a:spcBef>
            </a:pPr>
            <a:r>
              <a:rPr lang="en-US" i="1" dirty="0" err="1">
                <a:solidFill>
                  <a:srgbClr val="0000FF"/>
                </a:solidFill>
                <a:latin typeface="Arial" pitchFamily="34" charset="0"/>
                <a:cs typeface="Arial" pitchFamily="34" charset="0"/>
              </a:rPr>
              <a:t>Cơ</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chế</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đánh</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số</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thứ</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tự</a:t>
            </a:r>
            <a:r>
              <a:rPr lang="en-US" i="1" dirty="0">
                <a:solidFill>
                  <a:srgbClr val="0000FF"/>
                </a:solidFill>
                <a:latin typeface="Arial" pitchFamily="34" charset="0"/>
                <a:cs typeface="Arial" pitchFamily="34" charset="0"/>
              </a:rPr>
              <a:t> </a:t>
            </a:r>
            <a:r>
              <a:rPr lang="vi-VN" i="1" dirty="0">
                <a:solidFill>
                  <a:srgbClr val="0000FF"/>
                </a:solidFill>
                <a:latin typeface="Arial" pitchFamily="34" charset="0"/>
                <a:cs typeface="Arial" pitchFamily="34" charset="0"/>
              </a:rPr>
              <a:t>IV</a:t>
            </a:r>
            <a:r>
              <a:rPr lang="en-US" i="1" dirty="0">
                <a:solidFill>
                  <a:srgbClr val="0000FF"/>
                </a:solidFill>
                <a:latin typeface="Arial" pitchFamily="34" charset="0"/>
                <a:cs typeface="Arial" pitchFamily="34" charset="0"/>
              </a:rPr>
              <a:t> (IV sequencing discipline)</a:t>
            </a:r>
            <a:r>
              <a:rPr lang="vi-VN" i="1" dirty="0">
                <a:solidFill>
                  <a:srgbClr val="0000FF"/>
                </a:solidFill>
                <a:latin typeface="Arial" pitchFamily="34" charset="0"/>
                <a:cs typeface="Arial" pitchFamily="34" charset="0"/>
              </a:rPr>
              <a:t> </a:t>
            </a:r>
            <a:endParaRPr lang="vi-VN" i="1" dirty="0">
              <a:latin typeface="Arial" pitchFamily="34" charset="0"/>
              <a:cs typeface="Arial" pitchFamily="34" charset="0"/>
            </a:endParaRPr>
          </a:p>
          <a:p>
            <a:pPr lvl="2" algn="just">
              <a:lnSpc>
                <a:spcPct val="130000"/>
              </a:lnSpc>
              <a:spcBef>
                <a:spcPts val="0"/>
              </a:spcBef>
            </a:pPr>
            <a:r>
              <a:rPr lang="en-US" i="1" dirty="0" err="1">
                <a:solidFill>
                  <a:srgbClr val="0000FF"/>
                </a:solidFill>
                <a:latin typeface="Arial" pitchFamily="34" charset="0"/>
                <a:cs typeface="Arial" pitchFamily="34" charset="0"/>
              </a:rPr>
              <a:t>Hàm</a:t>
            </a:r>
            <a:r>
              <a:rPr lang="vi-VN" i="1" dirty="0">
                <a:solidFill>
                  <a:srgbClr val="0000FF"/>
                </a:solidFill>
                <a:latin typeface="Arial" pitchFamily="34" charset="0"/>
                <a:cs typeface="Arial" pitchFamily="34" charset="0"/>
              </a:rPr>
              <a:t> trộn khóa trên mỗi gói</a:t>
            </a:r>
            <a:r>
              <a:rPr lang="en-US" i="1" dirty="0">
                <a:solidFill>
                  <a:srgbClr val="0000FF"/>
                </a:solidFill>
                <a:latin typeface="Arial" pitchFamily="34" charset="0"/>
                <a:cs typeface="Arial" pitchFamily="34" charset="0"/>
              </a:rPr>
              <a:t> (Key-Mixing Function)</a:t>
            </a:r>
          </a:p>
          <a:p>
            <a:pPr lvl="3" algn="just">
              <a:lnSpc>
                <a:spcPct val="130000"/>
              </a:lnSpc>
              <a:spcBef>
                <a:spcPts val="0"/>
              </a:spcBef>
            </a:pPr>
            <a:r>
              <a:rPr lang="en-US" dirty="0" err="1">
                <a:latin typeface="Arial" pitchFamily="34" charset="0"/>
                <a:cs typeface="Arial" pitchFamily="34" charset="0"/>
              </a:rPr>
              <a:t>Để</a:t>
            </a:r>
            <a:r>
              <a:rPr lang="en-US" dirty="0">
                <a:latin typeface="Arial" pitchFamily="34" charset="0"/>
                <a:cs typeface="Arial" pitchFamily="34" charset="0"/>
              </a:rPr>
              <a:t> </a:t>
            </a:r>
            <a:r>
              <a:rPr lang="en-US" dirty="0" err="1">
                <a:latin typeface="Arial" pitchFamily="34" charset="0"/>
                <a:cs typeface="Arial" pitchFamily="34" charset="0"/>
              </a:rPr>
              <a:t>làm</a:t>
            </a:r>
            <a:r>
              <a:rPr lang="en-US" dirty="0">
                <a:latin typeface="Arial" pitchFamily="34" charset="0"/>
                <a:cs typeface="Arial" pitchFamily="34" charset="0"/>
              </a:rPr>
              <a:t> </a:t>
            </a:r>
            <a:r>
              <a:rPr lang="en-US" dirty="0" err="1">
                <a:latin typeface="Arial" pitchFamily="34" charset="0"/>
                <a:cs typeface="Arial" pitchFamily="34" charset="0"/>
              </a:rPr>
              <a:t>mất</a:t>
            </a:r>
            <a:r>
              <a:rPr lang="en-US" dirty="0">
                <a:latin typeface="Arial" pitchFamily="34" charset="0"/>
                <a:cs typeface="Arial" pitchFamily="34" charset="0"/>
              </a:rPr>
              <a:t> </a:t>
            </a:r>
            <a:r>
              <a:rPr lang="en-US" dirty="0" err="1">
                <a:latin typeface="Arial" pitchFamily="34" charset="0"/>
                <a:cs typeface="Arial" pitchFamily="34" charset="0"/>
              </a:rPr>
              <a:t>sự</a:t>
            </a:r>
            <a:r>
              <a:rPr lang="en-US" dirty="0">
                <a:latin typeface="Arial" pitchFamily="34" charset="0"/>
                <a:cs typeface="Arial" pitchFamily="34" charset="0"/>
              </a:rPr>
              <a:t> </a:t>
            </a:r>
            <a:r>
              <a:rPr lang="en-US" dirty="0" err="1">
                <a:latin typeface="Arial" pitchFamily="34" charset="0"/>
                <a:cs typeface="Arial" pitchFamily="34" charset="0"/>
              </a:rPr>
              <a:t>tương</a:t>
            </a:r>
            <a:r>
              <a:rPr lang="en-US" dirty="0">
                <a:latin typeface="Arial" pitchFamily="34" charset="0"/>
                <a:cs typeface="Arial" pitchFamily="34" charset="0"/>
              </a:rPr>
              <a:t> </a:t>
            </a:r>
            <a:r>
              <a:rPr lang="en-US" dirty="0" err="1">
                <a:latin typeface="Arial" pitchFamily="34" charset="0"/>
                <a:cs typeface="Arial" pitchFamily="34" charset="0"/>
              </a:rPr>
              <a:t>quan</a:t>
            </a:r>
            <a:r>
              <a:rPr lang="en-US" dirty="0">
                <a:latin typeface="Arial" pitchFamily="34" charset="0"/>
                <a:cs typeface="Arial" pitchFamily="34" charset="0"/>
              </a:rPr>
              <a:t> </a:t>
            </a:r>
            <a:r>
              <a:rPr lang="en-US" dirty="0" err="1">
                <a:latin typeface="Arial" pitchFamily="34" charset="0"/>
                <a:cs typeface="Arial" pitchFamily="34" charset="0"/>
              </a:rPr>
              <a:t>giữa</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IV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a:t>
            </a:r>
            <a:r>
              <a:rPr lang="en-US" dirty="0" err="1">
                <a:latin typeface="Arial" pitchFamily="34" charset="0"/>
                <a:cs typeface="Arial" pitchFamily="34" charset="0"/>
              </a:rPr>
              <a:t>yếu</a:t>
            </a:r>
            <a:endParaRPr lang="vi-VN" dirty="0">
              <a:latin typeface="Arial" pitchFamily="34" charset="0"/>
              <a:cs typeface="Arial" pitchFamily="34" charset="0"/>
            </a:endParaRPr>
          </a:p>
          <a:p>
            <a:pPr lvl="2" algn="just">
              <a:lnSpc>
                <a:spcPct val="130000"/>
              </a:lnSpc>
              <a:spcBef>
                <a:spcPts val="0"/>
              </a:spcBef>
            </a:pPr>
            <a:r>
              <a:rPr lang="en-US" i="1" dirty="0" err="1">
                <a:solidFill>
                  <a:srgbClr val="0000FF"/>
                </a:solidFill>
                <a:latin typeface="Arial" pitchFamily="34" charset="0"/>
                <a:cs typeface="Arial" pitchFamily="34" charset="0"/>
              </a:rPr>
              <a:t>Phân</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phối</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khóa</a:t>
            </a:r>
            <a:r>
              <a:rPr lang="en-US" i="1" dirty="0">
                <a:solidFill>
                  <a:srgbClr val="0000FF"/>
                </a:solidFill>
                <a:latin typeface="Arial" pitchFamily="34" charset="0"/>
                <a:cs typeface="Arial" pitchFamily="34" charset="0"/>
              </a:rPr>
              <a:t> (re-keying mechanism)</a:t>
            </a:r>
            <a:r>
              <a:rPr lang="vi-VN" i="1" dirty="0">
                <a:solidFill>
                  <a:srgbClr val="0000FF"/>
                </a:solidFill>
                <a:latin typeface="Arial" pitchFamily="34" charset="0"/>
                <a:cs typeface="Arial" pitchFamily="34" charset="0"/>
              </a:rPr>
              <a:t>:</a:t>
            </a:r>
            <a:r>
              <a:rPr lang="vi-VN" dirty="0">
                <a:latin typeface="Arial" pitchFamily="34" charset="0"/>
                <a:cs typeface="Arial" pitchFamily="34" charset="0"/>
              </a:rPr>
              <a:t> Để cung cấp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a:t>
            </a:r>
            <a:r>
              <a:rPr lang="vi-VN" dirty="0">
                <a:latin typeface="Arial" pitchFamily="34" charset="0"/>
                <a:cs typeface="Arial" pitchFamily="34" charset="0"/>
              </a:rPr>
              <a:t>mã hóa và</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a:t>
            </a:r>
            <a:r>
              <a:rPr lang="en-US" dirty="0" err="1">
                <a:latin typeface="Arial" pitchFamily="34" charset="0"/>
                <a:cs typeface="Arial" pitchFamily="34" charset="0"/>
              </a:rPr>
              <a:t>toàn</a:t>
            </a:r>
            <a:r>
              <a:rPr lang="en-US" dirty="0">
                <a:latin typeface="Arial" pitchFamily="34" charset="0"/>
                <a:cs typeface="Arial" pitchFamily="34" charset="0"/>
              </a:rPr>
              <a:t> </a:t>
            </a:r>
            <a:r>
              <a:rPr lang="vi-VN" dirty="0">
                <a:latin typeface="Arial" pitchFamily="34" charset="0"/>
                <a:cs typeface="Arial" pitchFamily="34" charset="0"/>
              </a:rPr>
              <a:t>vẹn</a:t>
            </a:r>
            <a:r>
              <a:rPr lang="en-US" dirty="0">
                <a:latin typeface="Arial" pitchFamily="34" charset="0"/>
                <a:cs typeface="Arial" pitchFamily="34" charset="0"/>
              </a:rPr>
              <a:t> </a:t>
            </a:r>
            <a:r>
              <a:rPr lang="en-US" dirty="0" err="1">
                <a:latin typeface="Arial" pitchFamily="34" charset="0"/>
                <a:cs typeface="Arial" pitchFamily="34" charset="0"/>
              </a:rPr>
              <a:t>tươi</a:t>
            </a:r>
            <a:r>
              <a:rPr lang="en-US" dirty="0">
                <a:latin typeface="Arial" pitchFamily="34" charset="0"/>
                <a:cs typeface="Arial" pitchFamily="34" charset="0"/>
              </a:rPr>
              <a:t>,</a:t>
            </a:r>
            <a:r>
              <a:rPr lang="vi-VN" dirty="0">
                <a:latin typeface="Arial" pitchFamily="34" charset="0"/>
                <a:cs typeface="Arial" pitchFamily="34" charset="0"/>
              </a:rPr>
              <a:t> </a:t>
            </a:r>
            <a:r>
              <a:rPr lang="en-US" dirty="0" err="1">
                <a:latin typeface="Arial" pitchFamily="34" charset="0"/>
                <a:cs typeface="Arial" pitchFamily="34" charset="0"/>
              </a:rPr>
              <a:t>chống</a:t>
            </a:r>
            <a:r>
              <a:rPr lang="en-US" dirty="0">
                <a:latin typeface="Arial" pitchFamily="34" charset="0"/>
                <a:cs typeface="Arial" pitchFamily="34" charset="0"/>
              </a:rPr>
              <a:t> </a:t>
            </a:r>
            <a:r>
              <a:rPr lang="en-US" dirty="0" err="1">
                <a:latin typeface="Arial" pitchFamily="34" charset="0"/>
                <a:cs typeface="Arial" pitchFamily="34" charset="0"/>
              </a:rPr>
              <a:t>lại</a:t>
            </a:r>
            <a:r>
              <a:rPr lang="en-US" dirty="0">
                <a:latin typeface="Arial" pitchFamily="34" charset="0"/>
                <a:cs typeface="Arial" pitchFamily="34" charset="0"/>
              </a:rPr>
              <a:t> </a:t>
            </a:r>
            <a:r>
              <a:rPr lang="vi-VN" dirty="0">
                <a:latin typeface="Arial" pitchFamily="34" charset="0"/>
                <a:cs typeface="Arial" pitchFamily="34" charset="0"/>
              </a:rPr>
              <a:t>các tấn công tái sử dụng</a:t>
            </a:r>
            <a:r>
              <a:rPr lang="en-US" dirty="0">
                <a:latin typeface="Arial" pitchFamily="34" charset="0"/>
                <a:cs typeface="Arial" pitchFamily="34" charset="0"/>
              </a:rPr>
              <a:t> </a:t>
            </a:r>
            <a:r>
              <a:rPr lang="en-US" dirty="0" err="1">
                <a:latin typeface="Arial" pitchFamily="34" charset="0"/>
                <a:cs typeface="Arial" pitchFamily="34" charset="0"/>
              </a:rPr>
              <a:t>khóa</a:t>
            </a:r>
            <a:r>
              <a:rPr lang="vi-VN" dirty="0">
                <a:latin typeface="Arial" pitchFamily="34" charset="0"/>
                <a:cs typeface="Arial" pitchFamily="34" charset="0"/>
              </a:rPr>
              <a:t>.</a:t>
            </a:r>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67</a:t>
            </a:fld>
            <a:endParaRPr lang="ru-RU" dirty="0"/>
          </a:p>
        </p:txBody>
      </p:sp>
    </p:spTree>
    <p:extLst>
      <p:ext uri="{BB962C8B-B14F-4D97-AF65-F5344CB8AC3E}">
        <p14:creationId xmlns:p14="http://schemas.microsoft.com/office/powerpoint/2010/main" val="32878793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a:solidFill>
                  <a:srgbClr val="0000FF"/>
                </a:solidFill>
                <a:latin typeface="Arial" pitchFamily="34" charset="0"/>
                <a:cs typeface="Arial" pitchFamily="34" charset="0"/>
              </a:rPr>
              <a:t>Các</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nâng</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cấp</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của</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TKIP</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đối</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với</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các</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điểm</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yếu</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của</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WEP</a:t>
            </a:r>
            <a:endParaRPr lang="en-US" dirty="0">
              <a:solidFill>
                <a:srgbClr val="0000FF"/>
              </a:solidFill>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68</a:t>
            </a:fld>
            <a:endParaRPr lang="ru-RU" dirty="0"/>
          </a:p>
        </p:txBody>
      </p:sp>
      <p:graphicFrame>
        <p:nvGraphicFramePr>
          <p:cNvPr id="5" name="Table 4"/>
          <p:cNvGraphicFramePr>
            <a:graphicFrameLocks noGrp="1"/>
          </p:cNvGraphicFramePr>
          <p:nvPr>
            <p:extLst>
              <p:ext uri="{D42A27DB-BD31-4B8C-83A1-F6EECF244321}">
                <p14:modId xmlns:p14="http://schemas.microsoft.com/office/powerpoint/2010/main" val="3770873715"/>
              </p:ext>
            </p:extLst>
          </p:nvPr>
        </p:nvGraphicFramePr>
        <p:xfrm>
          <a:off x="228600" y="2133600"/>
          <a:ext cx="8839200" cy="4206240"/>
        </p:xfrm>
        <a:graphic>
          <a:graphicData uri="http://schemas.openxmlformats.org/drawingml/2006/table">
            <a:tbl>
              <a:tblPr firstRow="1" bandRow="1">
                <a:tableStyleId>{5C22544A-7EE6-4342-B048-85BDC9FD1C3A}</a:tableStyleId>
              </a:tblPr>
              <a:tblGrid>
                <a:gridCol w="4638392"/>
                <a:gridCol w="4200808"/>
              </a:tblGrid>
              <a:tr h="370840">
                <a:tc>
                  <a:txBody>
                    <a:bodyPr/>
                    <a:lstStyle/>
                    <a:p>
                      <a:pPr algn="ctr"/>
                      <a:r>
                        <a:rPr lang="en-US" sz="3600" dirty="0" err="1" smtClean="0">
                          <a:solidFill>
                            <a:schemeClr val="bg1"/>
                          </a:solidFill>
                          <a:latin typeface="Arial" pitchFamily="34" charset="0"/>
                          <a:cs typeface="Arial" pitchFamily="34" charset="0"/>
                        </a:rPr>
                        <a:t>Điểm</a:t>
                      </a:r>
                      <a:r>
                        <a:rPr lang="en-US" sz="3600" baseline="0" dirty="0" smtClean="0">
                          <a:solidFill>
                            <a:schemeClr val="bg1"/>
                          </a:solidFill>
                          <a:latin typeface="Arial" pitchFamily="34" charset="0"/>
                          <a:cs typeface="Arial" pitchFamily="34" charset="0"/>
                        </a:rPr>
                        <a:t> </a:t>
                      </a:r>
                      <a:r>
                        <a:rPr lang="en-US" sz="3600" baseline="0" dirty="0" err="1" smtClean="0">
                          <a:solidFill>
                            <a:schemeClr val="bg1"/>
                          </a:solidFill>
                          <a:latin typeface="Arial" pitchFamily="34" charset="0"/>
                          <a:cs typeface="Arial" pitchFamily="34" charset="0"/>
                        </a:rPr>
                        <a:t>yếu</a:t>
                      </a:r>
                      <a:endParaRPr lang="en-US" sz="3600" dirty="0">
                        <a:solidFill>
                          <a:schemeClr val="bg1"/>
                        </a:solidFill>
                        <a:latin typeface="Arial" pitchFamily="34" charset="0"/>
                        <a:cs typeface="Arial" pitchFamily="34" charset="0"/>
                      </a:endParaRPr>
                    </a:p>
                  </a:txBody>
                  <a:tcPr/>
                </a:tc>
                <a:tc>
                  <a:txBody>
                    <a:bodyPr/>
                    <a:lstStyle/>
                    <a:p>
                      <a:pPr algn="ctr"/>
                      <a:r>
                        <a:rPr lang="en-US" sz="3600" smtClean="0">
                          <a:solidFill>
                            <a:schemeClr val="bg1"/>
                          </a:solidFill>
                          <a:latin typeface="Arial" pitchFamily="34" charset="0"/>
                          <a:cs typeface="Arial" pitchFamily="34" charset="0"/>
                        </a:rPr>
                        <a:t>Nâng</a:t>
                      </a:r>
                      <a:r>
                        <a:rPr lang="en-US" sz="3600" baseline="0" smtClean="0">
                          <a:solidFill>
                            <a:schemeClr val="bg1"/>
                          </a:solidFill>
                          <a:latin typeface="Arial" pitchFamily="34" charset="0"/>
                          <a:cs typeface="Arial" pitchFamily="34" charset="0"/>
                        </a:rPr>
                        <a:t> cấp</a:t>
                      </a:r>
                      <a:endParaRPr lang="en-US" sz="3600">
                        <a:solidFill>
                          <a:schemeClr val="bg1"/>
                        </a:solidFill>
                        <a:latin typeface="Arial" pitchFamily="34" charset="0"/>
                        <a:cs typeface="Arial" pitchFamily="34" charset="0"/>
                      </a:endParaRPr>
                    </a:p>
                  </a:txBody>
                  <a:tcPr/>
                </a:tc>
              </a:tr>
              <a:tr h="370840">
                <a:tc>
                  <a:txBody>
                    <a:bodyPr/>
                    <a:lstStyle/>
                    <a:p>
                      <a:r>
                        <a:rPr lang="en-US" sz="3600" dirty="0" err="1" smtClean="0">
                          <a:latin typeface="Arial" pitchFamily="34" charset="0"/>
                          <a:cs typeface="Arial" pitchFamily="34" charset="0"/>
                        </a:rPr>
                        <a:t>Sự</a:t>
                      </a:r>
                      <a:r>
                        <a:rPr lang="en-US" sz="3600" baseline="0" dirty="0" smtClean="0">
                          <a:latin typeface="Arial" pitchFamily="34" charset="0"/>
                          <a:cs typeface="Arial" pitchFamily="34" charset="0"/>
                        </a:rPr>
                        <a:t> </a:t>
                      </a:r>
                      <a:r>
                        <a:rPr lang="en-US" sz="3600" baseline="0" dirty="0" err="1" smtClean="0">
                          <a:latin typeface="Arial" pitchFamily="34" charset="0"/>
                          <a:cs typeface="Arial" pitchFamily="34" charset="0"/>
                        </a:rPr>
                        <a:t>tương</a:t>
                      </a:r>
                      <a:r>
                        <a:rPr lang="en-US" sz="3600" baseline="0" dirty="0" smtClean="0">
                          <a:latin typeface="Arial" pitchFamily="34" charset="0"/>
                          <a:cs typeface="Arial" pitchFamily="34" charset="0"/>
                        </a:rPr>
                        <a:t> </a:t>
                      </a:r>
                      <a:r>
                        <a:rPr lang="en-US" sz="3600" baseline="0" dirty="0" err="1" smtClean="0">
                          <a:latin typeface="Arial" pitchFamily="34" charset="0"/>
                          <a:cs typeface="Arial" pitchFamily="34" charset="0"/>
                        </a:rPr>
                        <a:t>quan</a:t>
                      </a:r>
                      <a:r>
                        <a:rPr lang="en-US" sz="3600" baseline="0" dirty="0" smtClean="0">
                          <a:latin typeface="Arial" pitchFamily="34" charset="0"/>
                          <a:cs typeface="Arial" pitchFamily="34" charset="0"/>
                        </a:rPr>
                        <a:t> </a:t>
                      </a:r>
                      <a:r>
                        <a:rPr lang="en-US" sz="3600" baseline="0" dirty="0" err="1" smtClean="0">
                          <a:latin typeface="Arial" pitchFamily="34" charset="0"/>
                          <a:cs typeface="Arial" pitchFamily="34" charset="0"/>
                        </a:rPr>
                        <a:t>của</a:t>
                      </a:r>
                      <a:r>
                        <a:rPr lang="en-US" sz="3600" baseline="0" dirty="0" smtClean="0">
                          <a:latin typeface="Arial" pitchFamily="34" charset="0"/>
                          <a:cs typeface="Arial" pitchFamily="34" charset="0"/>
                        </a:rPr>
                        <a:t> </a:t>
                      </a:r>
                      <a:r>
                        <a:rPr lang="en-US" sz="3600" baseline="0" dirty="0" err="1" smtClean="0">
                          <a:latin typeface="Arial" pitchFamily="34" charset="0"/>
                          <a:cs typeface="Arial" pitchFamily="34" charset="0"/>
                        </a:rPr>
                        <a:t>các</a:t>
                      </a:r>
                      <a:r>
                        <a:rPr lang="en-US" sz="3600" baseline="0" dirty="0" smtClean="0">
                          <a:latin typeface="Arial" pitchFamily="34" charset="0"/>
                          <a:cs typeface="Arial" pitchFamily="34" charset="0"/>
                        </a:rPr>
                        <a:t> IV </a:t>
                      </a:r>
                      <a:r>
                        <a:rPr lang="en-US" sz="3600" baseline="0" dirty="0" err="1" smtClean="0">
                          <a:latin typeface="Arial" pitchFamily="34" charset="0"/>
                          <a:cs typeface="Arial" pitchFamily="34" charset="0"/>
                        </a:rPr>
                        <a:t>với</a:t>
                      </a:r>
                      <a:r>
                        <a:rPr lang="en-US" sz="3600" baseline="0" dirty="0" smtClean="0">
                          <a:latin typeface="Arial" pitchFamily="34" charset="0"/>
                          <a:cs typeface="Arial" pitchFamily="34" charset="0"/>
                        </a:rPr>
                        <a:t> </a:t>
                      </a:r>
                      <a:r>
                        <a:rPr lang="en-US" sz="3600" baseline="0" dirty="0" err="1" smtClean="0">
                          <a:latin typeface="Arial" pitchFamily="34" charset="0"/>
                          <a:cs typeface="Arial" pitchFamily="34" charset="0"/>
                        </a:rPr>
                        <a:t>các</a:t>
                      </a:r>
                      <a:r>
                        <a:rPr lang="en-US" sz="3600" baseline="0" dirty="0" smtClean="0">
                          <a:latin typeface="Arial" pitchFamily="34" charset="0"/>
                          <a:cs typeface="Arial" pitchFamily="34" charset="0"/>
                        </a:rPr>
                        <a:t> </a:t>
                      </a:r>
                      <a:r>
                        <a:rPr lang="en-US" sz="3600" baseline="0" dirty="0" err="1" smtClean="0">
                          <a:latin typeface="Arial" pitchFamily="34" charset="0"/>
                          <a:cs typeface="Arial" pitchFamily="34" charset="0"/>
                        </a:rPr>
                        <a:t>khóa</a:t>
                      </a:r>
                      <a:r>
                        <a:rPr lang="en-US" sz="3600" baseline="0" dirty="0" smtClean="0">
                          <a:latin typeface="Arial" pitchFamily="34" charset="0"/>
                          <a:cs typeface="Arial" pitchFamily="34" charset="0"/>
                        </a:rPr>
                        <a:t> </a:t>
                      </a:r>
                      <a:r>
                        <a:rPr lang="en-US" sz="3600" baseline="0" dirty="0" err="1" smtClean="0">
                          <a:latin typeface="Arial" pitchFamily="34" charset="0"/>
                          <a:cs typeface="Arial" pitchFamily="34" charset="0"/>
                        </a:rPr>
                        <a:t>yếu</a:t>
                      </a:r>
                      <a:endParaRPr lang="en-US" sz="3600" dirty="0">
                        <a:latin typeface="Arial" pitchFamily="34" charset="0"/>
                        <a:cs typeface="Arial" pitchFamily="34" charset="0"/>
                      </a:endParaRPr>
                    </a:p>
                  </a:txBody>
                  <a:tcPr/>
                </a:tc>
                <a:tc>
                  <a:txBody>
                    <a:bodyPr/>
                    <a:lstStyle/>
                    <a:p>
                      <a:r>
                        <a:rPr lang="en-US" sz="3600" smtClean="0">
                          <a:latin typeface="Arial" pitchFamily="34" charset="0"/>
                          <a:cs typeface="Arial" pitchFamily="34" charset="0"/>
                        </a:rPr>
                        <a:t>Hàm</a:t>
                      </a:r>
                      <a:r>
                        <a:rPr lang="en-US" sz="3600" baseline="0" smtClean="0">
                          <a:latin typeface="Arial" pitchFamily="34" charset="0"/>
                          <a:cs typeface="Arial" pitchFamily="34" charset="0"/>
                        </a:rPr>
                        <a:t> trộn khóa cho mỗi gói tin</a:t>
                      </a:r>
                      <a:endParaRPr lang="en-US" sz="3600">
                        <a:latin typeface="Arial" pitchFamily="34" charset="0"/>
                        <a:cs typeface="Arial" pitchFamily="34" charset="0"/>
                      </a:endParaRPr>
                    </a:p>
                  </a:txBody>
                  <a:tcPr/>
                </a:tc>
              </a:tr>
              <a:tr h="370840">
                <a:tc>
                  <a:txBody>
                    <a:bodyPr/>
                    <a:lstStyle/>
                    <a:p>
                      <a:r>
                        <a:rPr lang="en-US" sz="3600" smtClean="0">
                          <a:latin typeface="Arial" pitchFamily="34" charset="0"/>
                          <a:cs typeface="Arial" pitchFamily="34" charset="0"/>
                        </a:rPr>
                        <a:t>Tấn</a:t>
                      </a:r>
                      <a:r>
                        <a:rPr lang="en-US" sz="3600" baseline="0" smtClean="0">
                          <a:latin typeface="Arial" pitchFamily="34" charset="0"/>
                          <a:cs typeface="Arial" pitchFamily="34" charset="0"/>
                        </a:rPr>
                        <a:t> công phát lại</a:t>
                      </a:r>
                      <a:endParaRPr lang="en-US" sz="3600">
                        <a:latin typeface="Arial" pitchFamily="34" charset="0"/>
                        <a:cs typeface="Arial" pitchFamily="34" charset="0"/>
                      </a:endParaRPr>
                    </a:p>
                  </a:txBody>
                  <a:tcPr/>
                </a:tc>
                <a:tc>
                  <a:txBody>
                    <a:bodyPr/>
                    <a:lstStyle/>
                    <a:p>
                      <a:r>
                        <a:rPr lang="en-US" sz="3600" baseline="0" smtClean="0">
                          <a:latin typeface="Arial" pitchFamily="34" charset="0"/>
                          <a:cs typeface="Arial" pitchFamily="34" charset="0"/>
                        </a:rPr>
                        <a:t>Đánh số thứ tự IV</a:t>
                      </a:r>
                      <a:endParaRPr lang="en-US" sz="3600">
                        <a:latin typeface="Arial" pitchFamily="34" charset="0"/>
                        <a:cs typeface="Arial" pitchFamily="34" charset="0"/>
                      </a:endParaRPr>
                    </a:p>
                  </a:txBody>
                  <a:tcPr/>
                </a:tc>
              </a:tr>
              <a:tr h="370840">
                <a:tc>
                  <a:txBody>
                    <a:bodyPr/>
                    <a:lstStyle/>
                    <a:p>
                      <a:r>
                        <a:rPr lang="en-US" sz="3600" smtClean="0">
                          <a:latin typeface="Arial" pitchFamily="34" charset="0"/>
                          <a:cs typeface="Arial" pitchFamily="34" charset="0"/>
                        </a:rPr>
                        <a:t>Dễ</a:t>
                      </a:r>
                      <a:r>
                        <a:rPr lang="en-US" sz="3600" baseline="0" smtClean="0">
                          <a:latin typeface="Arial" pitchFamily="34" charset="0"/>
                          <a:cs typeface="Arial" pitchFamily="34" charset="0"/>
                        </a:rPr>
                        <a:t> bị giả mạo</a:t>
                      </a:r>
                      <a:endParaRPr lang="en-US" sz="3600">
                        <a:latin typeface="Arial" pitchFamily="34" charset="0"/>
                        <a:cs typeface="Arial" pitchFamily="34" charset="0"/>
                      </a:endParaRPr>
                    </a:p>
                  </a:txBody>
                  <a:tcPr/>
                </a:tc>
                <a:tc>
                  <a:txBody>
                    <a:bodyPr/>
                    <a:lstStyle/>
                    <a:p>
                      <a:r>
                        <a:rPr lang="en-US" sz="3600" dirty="0" smtClean="0">
                          <a:latin typeface="Arial" pitchFamily="34" charset="0"/>
                          <a:cs typeface="Arial" pitchFamily="34" charset="0"/>
                        </a:rPr>
                        <a:t>MIC (Message</a:t>
                      </a:r>
                      <a:r>
                        <a:rPr lang="en-US" sz="3600" baseline="0" dirty="0" smtClean="0">
                          <a:latin typeface="Arial" pitchFamily="34" charset="0"/>
                          <a:cs typeface="Arial" pitchFamily="34" charset="0"/>
                        </a:rPr>
                        <a:t> Integrity Code)</a:t>
                      </a:r>
                      <a:endParaRPr lang="en-US" sz="3600" dirty="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4589305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lvl="0"/>
            <a:r>
              <a:rPr lang="en-US" i="1" dirty="0" err="1">
                <a:solidFill>
                  <a:srgbClr val="0000FF"/>
                </a:solidFill>
                <a:latin typeface="Arial" pitchFamily="34" charset="0"/>
                <a:cs typeface="Arial" pitchFamily="34" charset="0"/>
              </a:rPr>
              <a:t>Vấn</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đề</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về</a:t>
            </a:r>
            <a:r>
              <a:rPr lang="en-US" i="1" dirty="0">
                <a:solidFill>
                  <a:srgbClr val="0000FF"/>
                </a:solidFill>
                <a:latin typeface="Arial" pitchFamily="34" charset="0"/>
                <a:cs typeface="Arial" pitchFamily="34" charset="0"/>
              </a:rPr>
              <a:t> chia </a:t>
            </a:r>
            <a:r>
              <a:rPr lang="en-US" i="1" dirty="0" err="1">
                <a:solidFill>
                  <a:srgbClr val="0000FF"/>
                </a:solidFill>
                <a:latin typeface="Arial" pitchFamily="34" charset="0"/>
                <a:cs typeface="Arial" pitchFamily="34" charset="0"/>
              </a:rPr>
              <a:t>sẻ</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khóa</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trước</a:t>
            </a:r>
            <a:endParaRPr lang="en-US" dirty="0">
              <a:solidFill>
                <a:srgbClr val="0000FF"/>
              </a:solidFill>
              <a:latin typeface="Arial" pitchFamily="34" charset="0"/>
              <a:cs typeface="Arial" pitchFamily="34" charset="0"/>
            </a:endParaRPr>
          </a:p>
          <a:p>
            <a:pPr lvl="1" algn="just"/>
            <a:r>
              <a:rPr lang="en-US" dirty="0" err="1">
                <a:latin typeface="Arial" pitchFamily="34" charset="0"/>
                <a:cs typeface="Arial" pitchFamily="34" charset="0"/>
              </a:rPr>
              <a:t>WPA</a:t>
            </a:r>
            <a:r>
              <a:rPr lang="en-US" dirty="0">
                <a:latin typeface="Arial" pitchFamily="34" charset="0"/>
                <a:cs typeface="Arial" pitchFamily="34" charset="0"/>
              </a:rPr>
              <a:t> </a:t>
            </a:r>
            <a:r>
              <a:rPr lang="en-US" dirty="0" err="1">
                <a:latin typeface="Arial" pitchFamily="34" charset="0"/>
                <a:cs typeface="Arial" pitchFamily="34" charset="0"/>
              </a:rPr>
              <a:t>vẫn</a:t>
            </a:r>
            <a:r>
              <a:rPr lang="en-US" dirty="0">
                <a:latin typeface="Arial" pitchFamily="34" charset="0"/>
                <a:cs typeface="Arial" pitchFamily="34" charset="0"/>
              </a:rPr>
              <a:t> </a:t>
            </a:r>
            <a:r>
              <a:rPr lang="en-US" dirty="0" err="1">
                <a:latin typeface="Arial" pitchFamily="34" charset="0"/>
                <a:cs typeface="Arial" pitchFamily="34" charset="0"/>
              </a:rPr>
              <a:t>sử</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chế</a:t>
            </a:r>
            <a:r>
              <a:rPr lang="en-US" dirty="0">
                <a:latin typeface="Arial" pitchFamily="34" charset="0"/>
                <a:cs typeface="Arial" pitchFamily="34" charset="0"/>
              </a:rPr>
              <a:t> </a:t>
            </a:r>
            <a:r>
              <a:rPr lang="en-US" dirty="0" err="1">
                <a:latin typeface="Arial" pitchFamily="34" charset="0"/>
                <a:cs typeface="Arial" pitchFamily="34" charset="0"/>
              </a:rPr>
              <a:t>độ</a:t>
            </a:r>
            <a:r>
              <a:rPr lang="en-US" dirty="0">
                <a:latin typeface="Arial" pitchFamily="34" charset="0"/>
                <a:cs typeface="Arial" pitchFamily="34" charset="0"/>
              </a:rPr>
              <a:t> chia </a:t>
            </a:r>
            <a:r>
              <a:rPr lang="en-US" dirty="0" err="1">
                <a:latin typeface="Arial" pitchFamily="34" charset="0"/>
                <a:cs typeface="Arial" pitchFamily="34" charset="0"/>
              </a:rPr>
              <a:t>sẻ</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a:t>
            </a:r>
            <a:r>
              <a:rPr lang="en-US" dirty="0" err="1">
                <a:latin typeface="Arial" pitchFamily="34" charset="0"/>
                <a:cs typeface="Arial" pitchFamily="34" charset="0"/>
              </a:rPr>
              <a:t>trước</a:t>
            </a:r>
            <a:r>
              <a:rPr lang="en-US" dirty="0">
                <a:latin typeface="Arial" pitchFamily="34" charset="0"/>
                <a:cs typeface="Arial" pitchFamily="34" charset="0"/>
              </a:rPr>
              <a:t>, </a:t>
            </a:r>
            <a:r>
              <a:rPr lang="en-US" dirty="0" err="1">
                <a:latin typeface="Arial" pitchFamily="34" charset="0"/>
                <a:cs typeface="Arial" pitchFamily="34" charset="0"/>
              </a:rPr>
              <a:t>đây</a:t>
            </a:r>
            <a:r>
              <a:rPr lang="en-US" dirty="0">
                <a:latin typeface="Arial" pitchFamily="34" charset="0"/>
                <a:cs typeface="Arial" pitchFamily="34" charset="0"/>
              </a:rPr>
              <a:t> </a:t>
            </a:r>
            <a:r>
              <a:rPr lang="en-US" dirty="0" err="1">
                <a:latin typeface="Arial" pitchFamily="34" charset="0"/>
                <a:cs typeface="Arial" pitchFamily="34" charset="0"/>
              </a:rPr>
              <a:t>chính</a:t>
            </a:r>
            <a:r>
              <a:rPr lang="en-US" dirty="0">
                <a:latin typeface="Arial" pitchFamily="34" charset="0"/>
                <a:cs typeface="Arial" pitchFamily="34" charset="0"/>
              </a:rPr>
              <a:t> </a:t>
            </a:r>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a:latin typeface="Arial" pitchFamily="34" charset="0"/>
                <a:cs typeface="Arial" pitchFamily="34" charset="0"/>
              </a:rPr>
              <a:t>điểm</a:t>
            </a:r>
            <a:r>
              <a:rPr lang="en-US" dirty="0">
                <a:latin typeface="Arial" pitchFamily="34" charset="0"/>
                <a:cs typeface="Arial" pitchFamily="34" charset="0"/>
              </a:rPr>
              <a:t> </a:t>
            </a:r>
            <a:r>
              <a:rPr lang="en-US" dirty="0" err="1">
                <a:latin typeface="Arial" pitchFamily="34" charset="0"/>
                <a:cs typeface="Arial" pitchFamily="34" charset="0"/>
              </a:rPr>
              <a:t>yếu</a:t>
            </a:r>
            <a:r>
              <a:rPr lang="en-US" dirty="0">
                <a:latin typeface="Arial" pitchFamily="34" charset="0"/>
                <a:cs typeface="Arial" pitchFamily="34" charset="0"/>
              </a:rPr>
              <a:t> </a:t>
            </a:r>
            <a:r>
              <a:rPr lang="en-US" dirty="0" err="1">
                <a:latin typeface="Arial" pitchFamily="34" charset="0"/>
                <a:cs typeface="Arial" pitchFamily="34" charset="0"/>
              </a:rPr>
              <a:t>dễ</a:t>
            </a:r>
            <a:r>
              <a:rPr lang="en-US" dirty="0">
                <a:latin typeface="Arial" pitchFamily="34" charset="0"/>
                <a:cs typeface="Arial" pitchFamily="34" charset="0"/>
              </a:rPr>
              <a:t> </a:t>
            </a:r>
            <a:r>
              <a:rPr lang="en-US" dirty="0" err="1">
                <a:latin typeface="Arial" pitchFamily="34" charset="0"/>
                <a:cs typeface="Arial" pitchFamily="34" charset="0"/>
              </a:rPr>
              <a:t>bị</a:t>
            </a:r>
            <a:r>
              <a:rPr lang="en-US" dirty="0">
                <a:latin typeface="Arial" pitchFamily="34" charset="0"/>
                <a:cs typeface="Arial" pitchFamily="34" charset="0"/>
              </a:rPr>
              <a:t> </a:t>
            </a:r>
            <a:r>
              <a:rPr lang="en-US" dirty="0" err="1">
                <a:latin typeface="Arial" pitchFamily="34" charset="0"/>
                <a:cs typeface="Arial" pitchFamily="34" charset="0"/>
              </a:rPr>
              <a:t>tấn</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WPA</a:t>
            </a:r>
            <a:r>
              <a:rPr lang="en-US" dirty="0">
                <a:latin typeface="Arial" pitchFamily="34" charset="0"/>
                <a:cs typeface="Arial" pitchFamily="34" charset="0"/>
              </a:rPr>
              <a:t>.</a:t>
            </a:r>
          </a:p>
          <a:p>
            <a:pPr lvl="0"/>
            <a:r>
              <a:rPr lang="en-US" i="1" dirty="0" err="1">
                <a:solidFill>
                  <a:srgbClr val="0000FF"/>
                </a:solidFill>
                <a:latin typeface="Arial" pitchFamily="34" charset="0"/>
                <a:cs typeface="Arial" pitchFamily="34" charset="0"/>
              </a:rPr>
              <a:t>Vấn</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đề</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về</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toàn</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vẹn</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dữ</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liệu</a:t>
            </a:r>
            <a:endParaRPr lang="en-US" dirty="0">
              <a:solidFill>
                <a:srgbClr val="0000FF"/>
              </a:solidFill>
              <a:latin typeface="Arial" pitchFamily="34" charset="0"/>
              <a:cs typeface="Arial" pitchFamily="34" charset="0"/>
            </a:endParaRPr>
          </a:p>
          <a:p>
            <a:pPr lvl="1"/>
            <a:r>
              <a:rPr lang="en-US" dirty="0" err="1">
                <a:latin typeface="Arial" pitchFamily="34" charset="0"/>
                <a:cs typeface="Arial" pitchFamily="34" charset="0"/>
              </a:rPr>
              <a:t>Sử</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thuật</a:t>
            </a:r>
            <a:r>
              <a:rPr lang="en-US" dirty="0">
                <a:latin typeface="Arial" pitchFamily="34" charset="0"/>
                <a:cs typeface="Arial" pitchFamily="34" charset="0"/>
              </a:rPr>
              <a:t> </a:t>
            </a:r>
            <a:r>
              <a:rPr lang="en-US" dirty="0" err="1">
                <a:latin typeface="Arial" pitchFamily="34" charset="0"/>
                <a:cs typeface="Arial" pitchFamily="34" charset="0"/>
              </a:rPr>
              <a:t>toán</a:t>
            </a:r>
            <a:r>
              <a:rPr lang="en-US" dirty="0">
                <a:latin typeface="Arial" pitchFamily="34" charset="0"/>
                <a:cs typeface="Arial" pitchFamily="34" charset="0"/>
              </a:rPr>
              <a:t> Michael - 64 </a:t>
            </a:r>
            <a:r>
              <a:rPr lang="en-US" dirty="0" err="1">
                <a:latin typeface="Arial" pitchFamily="34" charset="0"/>
                <a:cs typeface="Arial" pitchFamily="34" charset="0"/>
              </a:rPr>
              <a:t>bít</a:t>
            </a:r>
            <a:r>
              <a:rPr lang="en-US" dirty="0">
                <a:latin typeface="Arial" pitchFamily="34" charset="0"/>
                <a:cs typeface="Arial" pitchFamily="34" charset="0"/>
              </a:rPr>
              <a:t> </a:t>
            </a:r>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Thuật</a:t>
            </a:r>
            <a:r>
              <a:rPr lang="en-US" dirty="0">
                <a:latin typeface="Arial" pitchFamily="34" charset="0"/>
                <a:cs typeface="Arial" pitchFamily="34" charset="0"/>
              </a:rPr>
              <a:t> </a:t>
            </a:r>
            <a:r>
              <a:rPr lang="en-US" dirty="0" err="1">
                <a:latin typeface="Arial" pitchFamily="34" charset="0"/>
                <a:cs typeface="Arial" pitchFamily="34" charset="0"/>
              </a:rPr>
              <a:t>toán</a:t>
            </a:r>
            <a:r>
              <a:rPr lang="en-US" dirty="0">
                <a:latin typeface="Arial" pitchFamily="34" charset="0"/>
                <a:cs typeface="Arial" pitchFamily="34" charset="0"/>
              </a:rPr>
              <a:t> </a:t>
            </a:r>
            <a:r>
              <a:rPr lang="en-US" dirty="0" err="1">
                <a:latin typeface="Arial" pitchFamily="34" charset="0"/>
                <a:cs typeface="Arial" pitchFamily="34" charset="0"/>
              </a:rPr>
              <a:t>này</a:t>
            </a:r>
            <a:r>
              <a:rPr lang="en-US" dirty="0">
                <a:latin typeface="Arial" pitchFamily="34" charset="0"/>
                <a:cs typeface="Arial" pitchFamily="34" charset="0"/>
              </a:rPr>
              <a:t> </a:t>
            </a:r>
            <a:r>
              <a:rPr lang="en-US" dirty="0" err="1">
                <a:latin typeface="Arial" pitchFamily="34" charset="0"/>
                <a:cs typeface="Arial" pitchFamily="34" charset="0"/>
              </a:rPr>
              <a:t>yếu</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a:t>
            </a:r>
            <a:r>
              <a:rPr lang="en-US" dirty="0" err="1">
                <a:latin typeface="Arial" pitchFamily="34" charset="0"/>
                <a:cs typeface="Arial" pitchFamily="34" charset="0"/>
              </a:rPr>
              <a:t>tốt</a:t>
            </a:r>
            <a:r>
              <a:rPr lang="en-US" dirty="0">
                <a:latin typeface="Arial" pitchFamily="34" charset="0"/>
                <a:cs typeface="Arial" pitchFamily="34" charset="0"/>
              </a:rPr>
              <a:t> </a:t>
            </a:r>
            <a:r>
              <a:rPr lang="en-US" dirty="0" err="1">
                <a:latin typeface="Arial" pitchFamily="34" charset="0"/>
                <a:cs typeface="Arial" pitchFamily="34" charset="0"/>
              </a:rPr>
              <a:t>hơn</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kiểm</a:t>
            </a:r>
            <a:r>
              <a:rPr lang="en-US" dirty="0">
                <a:latin typeface="Arial" pitchFamily="34" charset="0"/>
                <a:cs typeface="Arial" pitchFamily="34" charset="0"/>
              </a:rPr>
              <a:t> </a:t>
            </a:r>
            <a:r>
              <a:rPr lang="en-US" dirty="0" err="1">
                <a:latin typeface="Arial" pitchFamily="34" charset="0"/>
                <a:cs typeface="Arial" pitchFamily="34" charset="0"/>
              </a:rPr>
              <a:t>tra</a:t>
            </a:r>
            <a:r>
              <a:rPr lang="en-US" dirty="0">
                <a:latin typeface="Arial" pitchFamily="34" charset="0"/>
                <a:cs typeface="Arial" pitchFamily="34" charset="0"/>
              </a:rPr>
              <a:t> </a:t>
            </a:r>
            <a:r>
              <a:rPr lang="en-US" dirty="0" err="1">
                <a:latin typeface="Arial" pitchFamily="34" charset="0"/>
                <a:cs typeface="Arial" pitchFamily="34" charset="0"/>
              </a:rPr>
              <a:t>CRC32</a:t>
            </a:r>
            <a:r>
              <a:rPr lang="en-US" dirty="0">
                <a:latin typeface="Arial" pitchFamily="34" charset="0"/>
                <a:cs typeface="Arial" pitchFamily="34" charset="0"/>
              </a:rPr>
              <a:t>.</a:t>
            </a:r>
          </a:p>
          <a:p>
            <a:pPr lvl="0"/>
            <a:r>
              <a:rPr lang="en-US" i="1" dirty="0" err="1">
                <a:solidFill>
                  <a:srgbClr val="0000FF"/>
                </a:solidFill>
                <a:latin typeface="Arial" pitchFamily="34" charset="0"/>
                <a:cs typeface="Arial" pitchFamily="34" charset="0"/>
              </a:rPr>
              <a:t>Vấn</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đề</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về</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mã</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hóa</a:t>
            </a:r>
            <a:endParaRPr lang="en-US" dirty="0">
              <a:solidFill>
                <a:srgbClr val="0000FF"/>
              </a:solidFill>
              <a:latin typeface="Arial" pitchFamily="34" charset="0"/>
              <a:cs typeface="Arial" pitchFamily="34" charset="0"/>
            </a:endParaRPr>
          </a:p>
          <a:p>
            <a:pPr lvl="1"/>
            <a:r>
              <a:rPr lang="en-US" dirty="0" err="1">
                <a:latin typeface="Arial" pitchFamily="34" charset="0"/>
                <a:cs typeface="Arial" pitchFamily="34" charset="0"/>
              </a:rPr>
              <a:t>Sử</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 </a:t>
            </a:r>
            <a:r>
              <a:rPr lang="en-US" dirty="0" err="1">
                <a:latin typeface="Arial" pitchFamily="34" charset="0"/>
                <a:cs typeface="Arial" pitchFamily="34" charset="0"/>
              </a:rPr>
              <a:t>yếu</a:t>
            </a:r>
            <a:r>
              <a:rPr lang="en-US" dirty="0">
                <a:latin typeface="Arial" pitchFamily="34" charset="0"/>
                <a:cs typeface="Arial" pitchFamily="34" charset="0"/>
              </a:rPr>
              <a:t> </a:t>
            </a:r>
            <a:r>
              <a:rPr lang="en-US" dirty="0" err="1">
                <a:latin typeface="Arial" pitchFamily="34" charset="0"/>
                <a:cs typeface="Arial" pitchFamily="34" charset="0"/>
              </a:rPr>
              <a:t>RC4</a:t>
            </a:r>
            <a:r>
              <a:rPr lang="en-US" dirty="0">
                <a:latin typeface="Arial" pitchFamily="34" charset="0"/>
                <a:cs typeface="Arial" pitchFamily="34" charset="0"/>
              </a:rPr>
              <a:t>.</a:t>
            </a:r>
          </a:p>
          <a:p>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CÁC</a:t>
            </a:r>
            <a:r>
              <a:rPr lang="en-US" b="0" dirty="0">
                <a:latin typeface="Arial" pitchFamily="34" charset="0"/>
                <a:cs typeface="Arial" pitchFamily="34" charset="0"/>
              </a:rPr>
              <a:t> </a:t>
            </a:r>
            <a:r>
              <a:rPr lang="en-US" b="0" dirty="0" err="1">
                <a:latin typeface="Arial" pitchFamily="34" charset="0"/>
                <a:cs typeface="Arial" pitchFamily="34" charset="0"/>
              </a:rPr>
              <a:t>HẠN</a:t>
            </a:r>
            <a:r>
              <a:rPr lang="en-US" b="0" dirty="0">
                <a:latin typeface="Arial" pitchFamily="34" charset="0"/>
                <a:cs typeface="Arial" pitchFamily="34" charset="0"/>
              </a:rPr>
              <a:t> </a:t>
            </a:r>
            <a:r>
              <a:rPr lang="en-US" b="0" dirty="0" err="1">
                <a:latin typeface="Arial" pitchFamily="34" charset="0"/>
                <a:cs typeface="Arial" pitchFamily="34" charset="0"/>
              </a:rPr>
              <a:t>CHẾ</a:t>
            </a:r>
            <a:r>
              <a:rPr lang="en-US" b="0" dirty="0">
                <a:latin typeface="Arial" pitchFamily="34" charset="0"/>
                <a:cs typeface="Arial" pitchFamily="34" charset="0"/>
              </a:rPr>
              <a:t> </a:t>
            </a:r>
            <a:r>
              <a:rPr lang="en-US" b="0" dirty="0" err="1">
                <a:latin typeface="Arial" pitchFamily="34" charset="0"/>
                <a:cs typeface="Arial" pitchFamily="34" charset="0"/>
              </a:rPr>
              <a:t>CỦA</a:t>
            </a:r>
            <a:r>
              <a:rPr lang="en-US" b="0" dirty="0">
                <a:latin typeface="Arial" pitchFamily="34" charset="0"/>
                <a:cs typeface="Arial" pitchFamily="34" charset="0"/>
              </a:rPr>
              <a:t> </a:t>
            </a:r>
            <a:r>
              <a:rPr lang="en-US" b="0" dirty="0" err="1">
                <a:latin typeface="Arial" pitchFamily="34" charset="0"/>
                <a:cs typeface="Arial" pitchFamily="34" charset="0"/>
              </a:rPr>
              <a:t>WPA</a:t>
            </a:r>
            <a:endParaRPr lang="en-US"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69</a:t>
            </a:fld>
            <a:endParaRPr lang="ru-RU" dirty="0"/>
          </a:p>
        </p:txBody>
      </p:sp>
    </p:spTree>
    <p:extLst>
      <p:ext uri="{BB962C8B-B14F-4D97-AF65-F5344CB8AC3E}">
        <p14:creationId xmlns:p14="http://schemas.microsoft.com/office/powerpoint/2010/main" val="38155341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just"/>
            <a:r>
              <a:rPr lang="en-US" sz="3200" b="1" dirty="0" err="1">
                <a:solidFill>
                  <a:srgbClr val="0000FF"/>
                </a:solidFill>
                <a:latin typeface="Arial" pitchFamily="34" charset="0"/>
                <a:cs typeface="Arial" pitchFamily="34" charset="0"/>
              </a:rPr>
              <a:t>Định</a:t>
            </a:r>
            <a:r>
              <a:rPr lang="en-US" sz="3200" b="1" dirty="0">
                <a:solidFill>
                  <a:srgbClr val="0000FF"/>
                </a:solidFill>
                <a:latin typeface="Arial" pitchFamily="34" charset="0"/>
                <a:cs typeface="Arial" pitchFamily="34" charset="0"/>
              </a:rPr>
              <a:t> </a:t>
            </a:r>
            <a:r>
              <a:rPr lang="en-US" sz="3200" b="1" dirty="0" err="1" smtClean="0">
                <a:solidFill>
                  <a:srgbClr val="0000FF"/>
                </a:solidFill>
                <a:latin typeface="Arial" pitchFamily="34" charset="0"/>
                <a:cs typeface="Arial" pitchFamily="34" charset="0"/>
              </a:rPr>
              <a:t>nghĩa</a:t>
            </a:r>
            <a:endParaRPr lang="en-US" sz="3200" b="1" dirty="0">
              <a:solidFill>
                <a:srgbClr val="0000FF"/>
              </a:solidFill>
              <a:latin typeface="Arial" pitchFamily="34" charset="0"/>
              <a:cs typeface="Arial" pitchFamily="34" charset="0"/>
            </a:endParaRPr>
          </a:p>
          <a:p>
            <a:pPr lvl="1" algn="just"/>
            <a:r>
              <a:rPr lang="en-US" dirty="0" err="1" smtClean="0">
                <a:solidFill>
                  <a:srgbClr val="0000FF"/>
                </a:solidFill>
                <a:latin typeface="Arial" pitchFamily="34" charset="0"/>
                <a:cs typeface="Arial" pitchFamily="34" charset="0"/>
              </a:rPr>
              <a:t>Mạng</a:t>
            </a:r>
            <a:r>
              <a:rPr lang="en-US" dirty="0" smtClean="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không</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dây</a:t>
            </a:r>
            <a:r>
              <a:rPr lang="en-US" dirty="0">
                <a:solidFill>
                  <a:srgbClr val="0000FF"/>
                </a:solidFill>
                <a:latin typeface="Arial" pitchFamily="34" charset="0"/>
                <a:cs typeface="Arial" pitchFamily="34" charset="0"/>
              </a:rPr>
              <a:t> (Wireless Network)</a:t>
            </a:r>
            <a:r>
              <a:rPr lang="en-US" dirty="0">
                <a:latin typeface="Arial" pitchFamily="34" charset="0"/>
                <a:cs typeface="Arial" pitchFamily="34" charset="0"/>
              </a:rPr>
              <a:t>: </a:t>
            </a:r>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a:latin typeface="Arial" pitchFamily="34" charset="0"/>
                <a:cs typeface="Arial" pitchFamily="34" charset="0"/>
              </a:rPr>
              <a:t>phương</a:t>
            </a:r>
            <a:r>
              <a:rPr lang="en-US" dirty="0">
                <a:latin typeface="Arial" pitchFamily="34" charset="0"/>
                <a:cs typeface="Arial" pitchFamily="34" charset="0"/>
              </a:rPr>
              <a:t> </a:t>
            </a:r>
            <a:r>
              <a:rPr lang="en-US" dirty="0" err="1">
                <a:latin typeface="Arial" pitchFamily="34" charset="0"/>
                <a:cs typeface="Arial" pitchFamily="34" charset="0"/>
              </a:rPr>
              <a:t>thức</a:t>
            </a:r>
            <a:r>
              <a:rPr lang="en-US" dirty="0">
                <a:latin typeface="Arial" pitchFamily="34" charset="0"/>
                <a:cs typeface="Arial" pitchFamily="34" charset="0"/>
              </a:rPr>
              <a:t> </a:t>
            </a:r>
            <a:r>
              <a:rPr lang="en-US" dirty="0" err="1">
                <a:latin typeface="Arial" pitchFamily="34" charset="0"/>
                <a:cs typeface="Arial" pitchFamily="34" charset="0"/>
              </a:rPr>
              <a:t>truyền</a:t>
            </a:r>
            <a:r>
              <a:rPr lang="en-US" dirty="0">
                <a:latin typeface="Arial" pitchFamily="34" charset="0"/>
                <a:cs typeface="Arial" pitchFamily="34" charset="0"/>
              </a:rPr>
              <a:t> </a:t>
            </a:r>
            <a:r>
              <a:rPr lang="en-US" dirty="0" err="1">
                <a:latin typeface="Arial" pitchFamily="34" charset="0"/>
                <a:cs typeface="Arial" pitchFamily="34" charset="0"/>
              </a:rPr>
              <a:t>dữ</a:t>
            </a:r>
            <a:r>
              <a:rPr lang="en-US" dirty="0">
                <a:latin typeface="Arial" pitchFamily="34" charset="0"/>
                <a:cs typeface="Arial" pitchFamily="34" charset="0"/>
              </a:rPr>
              <a:t> </a:t>
            </a:r>
            <a:r>
              <a:rPr lang="en-US" dirty="0" err="1">
                <a:latin typeface="Arial" pitchFamily="34" charset="0"/>
                <a:cs typeface="Arial" pitchFamily="34" charset="0"/>
              </a:rPr>
              <a:t>liệu</a:t>
            </a:r>
            <a:r>
              <a:rPr lang="en-US" dirty="0">
                <a:latin typeface="Arial" pitchFamily="34" charset="0"/>
                <a:cs typeface="Arial" pitchFamily="34" charset="0"/>
              </a:rPr>
              <a:t> </a:t>
            </a:r>
            <a:r>
              <a:rPr lang="en-US" dirty="0" err="1">
                <a:latin typeface="Arial" pitchFamily="34" charset="0"/>
                <a:cs typeface="Arial" pitchFamily="34" charset="0"/>
              </a:rPr>
              <a:t>từ</a:t>
            </a:r>
            <a:r>
              <a:rPr lang="en-US" dirty="0">
                <a:latin typeface="Arial" pitchFamily="34" charset="0"/>
                <a:cs typeface="Arial" pitchFamily="34" charset="0"/>
              </a:rPr>
              <a:t> </a:t>
            </a:r>
            <a:r>
              <a:rPr lang="en-US" dirty="0" err="1">
                <a:latin typeface="Arial" pitchFamily="34" charset="0"/>
                <a:cs typeface="Arial" pitchFamily="34" charset="0"/>
              </a:rPr>
              <a:t>điểm</a:t>
            </a:r>
            <a:r>
              <a:rPr lang="en-US" dirty="0">
                <a:latin typeface="Arial" pitchFamily="34" charset="0"/>
                <a:cs typeface="Arial" pitchFamily="34" charset="0"/>
              </a:rPr>
              <a:t> </a:t>
            </a:r>
            <a:r>
              <a:rPr lang="en-US" dirty="0" err="1">
                <a:latin typeface="Arial" pitchFamily="34" charset="0"/>
                <a:cs typeface="Arial" pitchFamily="34" charset="0"/>
              </a:rPr>
              <a:t>này</a:t>
            </a:r>
            <a:r>
              <a:rPr lang="en-US" dirty="0">
                <a:latin typeface="Arial" pitchFamily="34" charset="0"/>
                <a:cs typeface="Arial" pitchFamily="34" charset="0"/>
              </a:rPr>
              <a:t> </a:t>
            </a:r>
            <a:r>
              <a:rPr lang="en-US" dirty="0" err="1">
                <a:latin typeface="Arial" pitchFamily="34" charset="0"/>
                <a:cs typeface="Arial" pitchFamily="34" charset="0"/>
              </a:rPr>
              <a:t>đến</a:t>
            </a:r>
            <a:r>
              <a:rPr lang="en-US" dirty="0">
                <a:latin typeface="Arial" pitchFamily="34" charset="0"/>
                <a:cs typeface="Arial" pitchFamily="34" charset="0"/>
              </a:rPr>
              <a:t> </a:t>
            </a:r>
            <a:r>
              <a:rPr lang="en-US" dirty="0" err="1">
                <a:latin typeface="Arial" pitchFamily="34" charset="0"/>
                <a:cs typeface="Arial" pitchFamily="34" charset="0"/>
              </a:rPr>
              <a:t>điểm</a:t>
            </a:r>
            <a:r>
              <a:rPr lang="en-US" dirty="0">
                <a:latin typeface="Arial" pitchFamily="34" charset="0"/>
                <a:cs typeface="Arial" pitchFamily="34" charset="0"/>
              </a:rPr>
              <a:t> </a:t>
            </a:r>
            <a:r>
              <a:rPr lang="en-US" dirty="0" err="1">
                <a:latin typeface="Arial" pitchFamily="34" charset="0"/>
                <a:cs typeface="Arial" pitchFamily="34" charset="0"/>
              </a:rPr>
              <a:t>khác</a:t>
            </a:r>
            <a:r>
              <a:rPr lang="en-US" dirty="0">
                <a:latin typeface="Arial" pitchFamily="34" charset="0"/>
                <a:cs typeface="Arial" pitchFamily="34" charset="0"/>
              </a:rPr>
              <a:t>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sử</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đường</a:t>
            </a:r>
            <a:r>
              <a:rPr lang="en-US" dirty="0">
                <a:latin typeface="Arial" pitchFamily="34" charset="0"/>
                <a:cs typeface="Arial" pitchFamily="34" charset="0"/>
              </a:rPr>
              <a:t> </a:t>
            </a:r>
            <a:r>
              <a:rPr lang="en-US" dirty="0" err="1">
                <a:latin typeface="Arial" pitchFamily="34" charset="0"/>
                <a:cs typeface="Arial" pitchFamily="34" charset="0"/>
              </a:rPr>
              <a:t>dây</a:t>
            </a:r>
            <a:r>
              <a:rPr lang="en-US" dirty="0">
                <a:latin typeface="Arial" pitchFamily="34" charset="0"/>
                <a:cs typeface="Arial" pitchFamily="34" charset="0"/>
              </a:rPr>
              <a:t> </a:t>
            </a:r>
            <a:r>
              <a:rPr lang="en-US" dirty="0" err="1">
                <a:latin typeface="Arial" pitchFamily="34" charset="0"/>
                <a:cs typeface="Arial" pitchFamily="34" charset="0"/>
              </a:rPr>
              <a:t>vật</a:t>
            </a:r>
            <a:r>
              <a:rPr lang="en-US" dirty="0">
                <a:latin typeface="Arial" pitchFamily="34" charset="0"/>
                <a:cs typeface="Arial" pitchFamily="34" charset="0"/>
              </a:rPr>
              <a:t> </a:t>
            </a:r>
            <a:r>
              <a:rPr lang="en-US" dirty="0" err="1">
                <a:latin typeface="Arial" pitchFamily="34" charset="0"/>
                <a:cs typeface="Arial" pitchFamily="34" charset="0"/>
              </a:rPr>
              <a:t>lý</a:t>
            </a:r>
            <a:r>
              <a:rPr lang="en-US" dirty="0">
                <a:latin typeface="Arial" pitchFamily="34" charset="0"/>
                <a:cs typeface="Arial" pitchFamily="34" charset="0"/>
              </a:rPr>
              <a:t> </a:t>
            </a:r>
            <a:r>
              <a:rPr lang="en-US" dirty="0" err="1">
                <a:latin typeface="Arial" pitchFamily="34" charset="0"/>
                <a:cs typeface="Arial" pitchFamily="34" charset="0"/>
              </a:rPr>
              <a:t>mà</a:t>
            </a:r>
            <a:r>
              <a:rPr lang="en-US" dirty="0">
                <a:latin typeface="Arial" pitchFamily="34" charset="0"/>
                <a:cs typeface="Arial" pitchFamily="34" charset="0"/>
              </a:rPr>
              <a:t> </a:t>
            </a:r>
            <a:r>
              <a:rPr lang="en-US" dirty="0" err="1">
                <a:latin typeface="Arial" pitchFamily="34" charset="0"/>
                <a:cs typeface="Arial" pitchFamily="34" charset="0"/>
              </a:rPr>
              <a:t>sử</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sóng</a:t>
            </a:r>
            <a:r>
              <a:rPr lang="en-US" dirty="0">
                <a:latin typeface="Arial" pitchFamily="34" charset="0"/>
                <a:cs typeface="Arial" pitchFamily="34" charset="0"/>
              </a:rPr>
              <a:t> </a:t>
            </a:r>
            <a:r>
              <a:rPr lang="en-US" dirty="0" err="1">
                <a:latin typeface="Arial" pitchFamily="34" charset="0"/>
                <a:cs typeface="Arial" pitchFamily="34" charset="0"/>
              </a:rPr>
              <a:t>vô</a:t>
            </a:r>
            <a:r>
              <a:rPr lang="en-US" dirty="0">
                <a:latin typeface="Arial" pitchFamily="34" charset="0"/>
                <a:cs typeface="Arial" pitchFamily="34" charset="0"/>
              </a:rPr>
              <a:t> </a:t>
            </a:r>
            <a:r>
              <a:rPr lang="en-US" dirty="0" err="1">
                <a:latin typeface="Arial" pitchFamily="34" charset="0"/>
                <a:cs typeface="Arial" pitchFamily="34" charset="0"/>
              </a:rPr>
              <a:t>tuyến</a:t>
            </a:r>
            <a:r>
              <a:rPr lang="en-US" dirty="0">
                <a:latin typeface="Arial" pitchFamily="34" charset="0"/>
                <a:cs typeface="Arial" pitchFamily="34" charset="0"/>
              </a:rPr>
              <a:t>, </a:t>
            </a:r>
            <a:r>
              <a:rPr lang="en-US" dirty="0" err="1">
                <a:latin typeface="Arial" pitchFamily="34" charset="0"/>
                <a:cs typeface="Arial" pitchFamily="34" charset="0"/>
              </a:rPr>
              <a:t>sóng</a:t>
            </a:r>
            <a:r>
              <a:rPr lang="en-US" dirty="0">
                <a:latin typeface="Arial" pitchFamily="34" charset="0"/>
                <a:cs typeface="Arial" pitchFamily="34" charset="0"/>
              </a:rPr>
              <a:t> </a:t>
            </a:r>
            <a:r>
              <a:rPr lang="en-US" dirty="0" err="1">
                <a:latin typeface="Arial" pitchFamily="34" charset="0"/>
                <a:cs typeface="Arial" pitchFamily="34" charset="0"/>
              </a:rPr>
              <a:t>hồng</a:t>
            </a:r>
            <a:r>
              <a:rPr lang="en-US" dirty="0">
                <a:latin typeface="Arial" pitchFamily="34" charset="0"/>
                <a:cs typeface="Arial" pitchFamily="34" charset="0"/>
              </a:rPr>
              <a:t> </a:t>
            </a:r>
            <a:r>
              <a:rPr lang="en-US" dirty="0" err="1">
                <a:latin typeface="Arial" pitchFamily="34" charset="0"/>
                <a:cs typeface="Arial" pitchFamily="34" charset="0"/>
              </a:rPr>
              <a:t>ngoại</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vệ</a:t>
            </a:r>
            <a:r>
              <a:rPr lang="en-US" dirty="0">
                <a:latin typeface="Arial" pitchFamily="34" charset="0"/>
                <a:cs typeface="Arial" pitchFamily="34" charset="0"/>
              </a:rPr>
              <a:t> </a:t>
            </a:r>
            <a:r>
              <a:rPr lang="en-US" dirty="0" err="1">
                <a:latin typeface="Arial" pitchFamily="34" charset="0"/>
                <a:cs typeface="Arial" pitchFamily="34" charset="0"/>
              </a:rPr>
              <a:t>tinh</a:t>
            </a:r>
            <a:r>
              <a:rPr lang="en-US" dirty="0">
                <a:latin typeface="Arial" pitchFamily="34" charset="0"/>
                <a:cs typeface="Arial" pitchFamily="34" charset="0"/>
              </a:rPr>
              <a:t>. </a:t>
            </a:r>
            <a:endParaRPr lang="en-US" dirty="0" smtClean="0">
              <a:latin typeface="Arial" pitchFamily="34" charset="0"/>
              <a:cs typeface="Arial" pitchFamily="34" charset="0"/>
            </a:endParaRPr>
          </a:p>
          <a:p>
            <a:pPr lvl="1" algn="just"/>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a:latin typeface="Arial" pitchFamily="34" charset="0"/>
                <a:cs typeface="Arial" pitchFamily="34" charset="0"/>
              </a:rPr>
              <a:t>kết</a:t>
            </a:r>
            <a:r>
              <a:rPr lang="en-US" dirty="0">
                <a:latin typeface="Arial" pitchFamily="34" charset="0"/>
                <a:cs typeface="Arial" pitchFamily="34" charset="0"/>
              </a:rPr>
              <a:t> </a:t>
            </a:r>
            <a:r>
              <a:rPr lang="en-US" dirty="0" err="1">
                <a:latin typeface="Arial" pitchFamily="34" charset="0"/>
                <a:cs typeface="Arial" pitchFamily="34" charset="0"/>
              </a:rPr>
              <a:t>nối</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thiết</a:t>
            </a:r>
            <a:r>
              <a:rPr lang="en-US" dirty="0">
                <a:latin typeface="Arial" pitchFamily="34" charset="0"/>
                <a:cs typeface="Arial" pitchFamily="34" charset="0"/>
              </a:rPr>
              <a:t> </a:t>
            </a:r>
            <a:r>
              <a:rPr lang="en-US" dirty="0" err="1">
                <a:latin typeface="Arial" pitchFamily="34" charset="0"/>
                <a:cs typeface="Arial" pitchFamily="34" charset="0"/>
              </a:rPr>
              <a:t>lập</a:t>
            </a:r>
            <a:r>
              <a:rPr lang="en-US" dirty="0">
                <a:latin typeface="Arial" pitchFamily="34" charset="0"/>
                <a:cs typeface="Arial" pitchFamily="34" charset="0"/>
              </a:rPr>
              <a:t> </a:t>
            </a:r>
            <a:r>
              <a:rPr lang="en-US" dirty="0" err="1">
                <a:latin typeface="Arial" pitchFamily="34" charset="0"/>
                <a:cs typeface="Arial" pitchFamily="34" charset="0"/>
              </a:rPr>
              <a:t>theo</a:t>
            </a:r>
            <a:r>
              <a:rPr lang="en-US" dirty="0">
                <a:latin typeface="Arial" pitchFamily="34" charset="0"/>
                <a:cs typeface="Arial" pitchFamily="34" charset="0"/>
              </a:rPr>
              <a:t> </a:t>
            </a:r>
            <a:r>
              <a:rPr lang="en-US" dirty="0" err="1">
                <a:latin typeface="Arial" pitchFamily="34" charset="0"/>
                <a:cs typeface="Arial" pitchFamily="34" charset="0"/>
              </a:rPr>
              <a:t>chuẩn</a:t>
            </a:r>
            <a:r>
              <a:rPr lang="en-US" dirty="0">
                <a:latin typeface="Arial" pitchFamily="34" charset="0"/>
                <a:cs typeface="Arial" pitchFamily="34" charset="0"/>
              </a:rPr>
              <a:t> </a:t>
            </a:r>
            <a:r>
              <a:rPr lang="en-US" dirty="0" err="1">
                <a:latin typeface="Arial" pitchFamily="34" charset="0"/>
                <a:cs typeface="Arial" pitchFamily="34" charset="0"/>
              </a:rPr>
              <a:t>định</a:t>
            </a:r>
            <a:r>
              <a:rPr lang="en-US" dirty="0">
                <a:latin typeface="Arial" pitchFamily="34" charset="0"/>
                <a:cs typeface="Arial" pitchFamily="34" charset="0"/>
              </a:rPr>
              <a:t> </a:t>
            </a:r>
            <a:r>
              <a:rPr lang="en-US" dirty="0" err="1">
                <a:latin typeface="Arial" pitchFamily="34" charset="0"/>
                <a:cs typeface="Arial" pitchFamily="34" charset="0"/>
              </a:rPr>
              <a:t>sẵn</a:t>
            </a:r>
            <a:r>
              <a:rPr lang="en-US" dirty="0">
                <a:latin typeface="Arial" pitchFamily="34" charset="0"/>
                <a:cs typeface="Arial" pitchFamily="34" charset="0"/>
              </a:rPr>
              <a:t>: 802.11, 802.15, 802.16</a:t>
            </a:r>
            <a:r>
              <a:rPr lang="en-US" dirty="0" smtClean="0">
                <a:latin typeface="Arial" pitchFamily="34" charset="0"/>
                <a:cs typeface="Arial" pitchFamily="34" charset="0"/>
              </a:rPr>
              <a:t>…</a:t>
            </a:r>
          </a:p>
          <a:p>
            <a:pPr marL="457200" lvl="1" indent="0" algn="just">
              <a:buNone/>
            </a:pPr>
            <a:r>
              <a:rPr lang="en-US" dirty="0">
                <a:latin typeface="Arial" pitchFamily="34" charset="0"/>
                <a:cs typeface="Arial" pitchFamily="34" charset="0"/>
              </a:rPr>
              <a:t/>
            </a:r>
            <a:br>
              <a:rPr lang="en-US" dirty="0">
                <a:latin typeface="Arial" pitchFamily="34" charset="0"/>
                <a:cs typeface="Arial" pitchFamily="34" charset="0"/>
              </a:rPr>
            </a:br>
            <a:endParaRPr lang="en-US" dirty="0">
              <a:latin typeface="Arial" pitchFamily="34" charset="0"/>
              <a:cs typeface="Arial" pitchFamily="34" charset="0"/>
            </a:endParaRPr>
          </a:p>
          <a:p>
            <a:pPr algn="just"/>
            <a:endParaRPr lang="en-US" sz="3200"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Tổng</a:t>
            </a:r>
            <a:r>
              <a:rPr lang="en-US" b="0" dirty="0">
                <a:latin typeface="Arial" pitchFamily="34" charset="0"/>
                <a:cs typeface="Arial" pitchFamily="34" charset="0"/>
              </a:rPr>
              <a:t> </a:t>
            </a:r>
            <a:r>
              <a:rPr lang="en-US" b="0" dirty="0" err="1">
                <a:latin typeface="Arial" pitchFamily="34" charset="0"/>
                <a:cs typeface="Arial" pitchFamily="34" charset="0"/>
              </a:rPr>
              <a:t>quan</a:t>
            </a:r>
            <a:r>
              <a:rPr lang="en-US" b="0" dirty="0">
                <a:latin typeface="Arial" pitchFamily="34" charset="0"/>
                <a:cs typeface="Arial" pitchFamily="34" charset="0"/>
              </a:rPr>
              <a:t> </a:t>
            </a:r>
            <a:r>
              <a:rPr lang="en-US" b="0" dirty="0" err="1">
                <a:latin typeface="Arial" pitchFamily="34" charset="0"/>
                <a:cs typeface="Arial" pitchFamily="34" charset="0"/>
              </a:rPr>
              <a:t>về</a:t>
            </a:r>
            <a:r>
              <a:rPr lang="en-US" b="0" dirty="0">
                <a:latin typeface="Arial" pitchFamily="34" charset="0"/>
                <a:cs typeface="Arial" pitchFamily="34" charset="0"/>
              </a:rPr>
              <a:t> </a:t>
            </a:r>
            <a:r>
              <a:rPr lang="en-US" b="0" dirty="0" err="1">
                <a:latin typeface="Arial" pitchFamily="34" charset="0"/>
                <a:cs typeface="Arial" pitchFamily="34" charset="0"/>
              </a:rPr>
              <a:t>mạng</a:t>
            </a:r>
            <a:r>
              <a:rPr lang="en-US" b="0" dirty="0">
                <a:latin typeface="Arial" pitchFamily="34" charset="0"/>
                <a:cs typeface="Arial" pitchFamily="34" charset="0"/>
              </a:rPr>
              <a:t> </a:t>
            </a:r>
            <a:r>
              <a:rPr lang="en-US" b="0" dirty="0" err="1">
                <a:latin typeface="Arial" pitchFamily="34" charset="0"/>
                <a:cs typeface="Arial" pitchFamily="34" charset="0"/>
              </a:rPr>
              <a:t>không</a:t>
            </a:r>
            <a:r>
              <a:rPr lang="en-US" b="0" dirty="0">
                <a:latin typeface="Arial" pitchFamily="34" charset="0"/>
                <a:cs typeface="Arial" pitchFamily="34" charset="0"/>
              </a:rPr>
              <a:t> </a:t>
            </a:r>
            <a:r>
              <a:rPr lang="en-US" b="0" dirty="0" err="1">
                <a:latin typeface="Arial" pitchFamily="34" charset="0"/>
                <a:cs typeface="Arial" pitchFamily="34" charset="0"/>
              </a:rPr>
              <a:t>dây</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a:t>
            </a:fld>
            <a:endParaRPr lang="ru-RU" dirty="0"/>
          </a:p>
        </p:txBody>
      </p:sp>
    </p:spTree>
    <p:extLst>
      <p:ext uri="{BB962C8B-B14F-4D97-AF65-F5344CB8AC3E}">
        <p14:creationId xmlns:p14="http://schemas.microsoft.com/office/powerpoint/2010/main" val="31079800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r>
              <a:rPr lang="en-US" b="0" dirty="0">
                <a:latin typeface="Arial" pitchFamily="34" charset="0"/>
                <a:cs typeface="Arial" pitchFamily="34" charset="0"/>
              </a:rPr>
              <a:t>So </a:t>
            </a:r>
            <a:r>
              <a:rPr lang="en-US" b="0" dirty="0" err="1">
                <a:latin typeface="Arial" pitchFamily="34" charset="0"/>
                <a:cs typeface="Arial" pitchFamily="34" charset="0"/>
              </a:rPr>
              <a:t>sánh</a:t>
            </a:r>
            <a:r>
              <a:rPr lang="en-US" b="0" dirty="0">
                <a:latin typeface="Arial" pitchFamily="34" charset="0"/>
                <a:cs typeface="Arial" pitchFamily="34" charset="0"/>
              </a:rPr>
              <a:t> </a:t>
            </a:r>
            <a:r>
              <a:rPr lang="en-US" b="0" dirty="0" err="1">
                <a:latin typeface="Arial" pitchFamily="34" charset="0"/>
                <a:cs typeface="Arial" pitchFamily="34" charset="0"/>
              </a:rPr>
              <a:t>giữa</a:t>
            </a:r>
            <a:r>
              <a:rPr lang="en-US" b="0" dirty="0">
                <a:latin typeface="Arial" pitchFamily="34" charset="0"/>
                <a:cs typeface="Arial" pitchFamily="34" charset="0"/>
              </a:rPr>
              <a:t> </a:t>
            </a:r>
            <a:r>
              <a:rPr lang="en-US" b="0" dirty="0" err="1">
                <a:latin typeface="Arial" pitchFamily="34" charset="0"/>
                <a:cs typeface="Arial" pitchFamily="34" charset="0"/>
              </a:rPr>
              <a:t>WEP</a:t>
            </a:r>
            <a:r>
              <a:rPr lang="en-US" b="0" dirty="0">
                <a:latin typeface="Arial" pitchFamily="34" charset="0"/>
                <a:cs typeface="Arial" pitchFamily="34" charset="0"/>
              </a:rPr>
              <a:t> </a:t>
            </a:r>
            <a:r>
              <a:rPr lang="en-US" b="0" dirty="0" err="1">
                <a:latin typeface="Arial" pitchFamily="34" charset="0"/>
                <a:cs typeface="Arial" pitchFamily="34" charset="0"/>
              </a:rPr>
              <a:t>và</a:t>
            </a:r>
            <a:r>
              <a:rPr lang="en-US" b="0" dirty="0">
                <a:latin typeface="Arial" pitchFamily="34" charset="0"/>
                <a:cs typeface="Arial" pitchFamily="34" charset="0"/>
              </a:rPr>
              <a:t> </a:t>
            </a:r>
            <a:r>
              <a:rPr lang="en-US" b="0" dirty="0" err="1">
                <a:latin typeface="Arial" pitchFamily="34" charset="0"/>
                <a:cs typeface="Arial" pitchFamily="34" charset="0"/>
              </a:rPr>
              <a:t>WPA</a:t>
            </a:r>
            <a:endParaRPr lang="en-US"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70</a:t>
            </a:fld>
            <a:endParaRPr lang="ru-RU" dirty="0"/>
          </a:p>
        </p:txBody>
      </p:sp>
      <p:graphicFrame>
        <p:nvGraphicFramePr>
          <p:cNvPr id="5" name="Content Placeholder 3"/>
          <p:cNvGraphicFramePr>
            <a:graphicFrameLocks/>
          </p:cNvGraphicFramePr>
          <p:nvPr>
            <p:extLst>
              <p:ext uri="{D42A27DB-BD31-4B8C-83A1-F6EECF244321}">
                <p14:modId xmlns:p14="http://schemas.microsoft.com/office/powerpoint/2010/main" val="463706542"/>
              </p:ext>
            </p:extLst>
          </p:nvPr>
        </p:nvGraphicFramePr>
        <p:xfrm>
          <a:off x="121404" y="687091"/>
          <a:ext cx="8991600" cy="6139911"/>
        </p:xfrm>
        <a:graphic>
          <a:graphicData uri="http://schemas.openxmlformats.org/drawingml/2006/table">
            <a:tbl>
              <a:tblPr firstRow="1" firstCol="1" bandRow="1">
                <a:tableStyleId>{5C22544A-7EE6-4342-B048-85BDC9FD1C3A}</a:tableStyleId>
              </a:tblPr>
              <a:tblGrid>
                <a:gridCol w="4185575"/>
                <a:gridCol w="4806025"/>
              </a:tblGrid>
              <a:tr h="329455">
                <a:tc>
                  <a:txBody>
                    <a:bodyPr/>
                    <a:lstStyle/>
                    <a:p>
                      <a:pPr marL="0" marR="0" algn="ctr">
                        <a:lnSpc>
                          <a:spcPct val="100000"/>
                        </a:lnSpc>
                        <a:spcBef>
                          <a:spcPts val="0"/>
                        </a:spcBef>
                        <a:spcAft>
                          <a:spcPts val="0"/>
                        </a:spcAft>
                      </a:pPr>
                      <a:r>
                        <a:rPr lang="en-US" sz="1800" dirty="0" err="1">
                          <a:effectLst/>
                          <a:latin typeface="Arial" pitchFamily="34" charset="0"/>
                          <a:cs typeface="Arial" pitchFamily="34" charset="0"/>
                        </a:rPr>
                        <a:t>WEP</a:t>
                      </a:r>
                      <a:endParaRPr lang="en-US" sz="1800" dirty="0">
                        <a:effectLst/>
                        <a:latin typeface="Arial" pitchFamily="34" charset="0"/>
                        <a:ea typeface="Times New Roman"/>
                        <a:cs typeface="Arial" pitchFamily="34" charset="0"/>
                      </a:endParaRPr>
                    </a:p>
                  </a:txBody>
                  <a:tcPr marL="60616" marR="60616" marT="0" marB="0"/>
                </a:tc>
                <a:tc>
                  <a:txBody>
                    <a:bodyPr/>
                    <a:lstStyle/>
                    <a:p>
                      <a:pPr marL="0" marR="0" algn="ctr">
                        <a:lnSpc>
                          <a:spcPct val="100000"/>
                        </a:lnSpc>
                        <a:spcBef>
                          <a:spcPts val="0"/>
                        </a:spcBef>
                        <a:spcAft>
                          <a:spcPts val="0"/>
                        </a:spcAft>
                      </a:pPr>
                      <a:r>
                        <a:rPr lang="en-US" sz="1800">
                          <a:effectLst/>
                          <a:latin typeface="Arial" pitchFamily="34" charset="0"/>
                          <a:cs typeface="Arial" pitchFamily="34" charset="0"/>
                        </a:rPr>
                        <a:t>WPA</a:t>
                      </a:r>
                      <a:endParaRPr lang="en-US" sz="1800">
                        <a:effectLst/>
                        <a:latin typeface="Arial" pitchFamily="34" charset="0"/>
                        <a:ea typeface="Times New Roman"/>
                        <a:cs typeface="Arial" pitchFamily="34" charset="0"/>
                      </a:endParaRPr>
                    </a:p>
                  </a:txBody>
                  <a:tcPr marL="60616" marR="60616" marT="0" marB="0"/>
                </a:tc>
              </a:tr>
              <a:tr h="924188">
                <a:tc>
                  <a:txBody>
                    <a:bodyPr/>
                    <a:lstStyle/>
                    <a:p>
                      <a:pPr marL="0" marR="0" algn="just">
                        <a:lnSpc>
                          <a:spcPct val="100000"/>
                        </a:lnSpc>
                        <a:spcBef>
                          <a:spcPts val="0"/>
                        </a:spcBef>
                        <a:spcAft>
                          <a:spcPts val="0"/>
                        </a:spcAft>
                      </a:pPr>
                      <a:r>
                        <a:rPr lang="en-US" sz="1800">
                          <a:effectLst/>
                          <a:latin typeface="Arial" pitchFamily="34" charset="0"/>
                          <a:cs typeface="Arial" pitchFamily="34" charset="0"/>
                        </a:rPr>
                        <a:t>Chia sẻ khóa bí mật (manual key sharing)</a:t>
                      </a:r>
                      <a:endParaRPr lang="en-US" sz="1800">
                        <a:effectLst/>
                        <a:latin typeface="Arial" pitchFamily="34" charset="0"/>
                        <a:ea typeface="Times New Roman"/>
                        <a:cs typeface="Arial" pitchFamily="34" charset="0"/>
                      </a:endParaRPr>
                    </a:p>
                  </a:txBody>
                  <a:tcPr marL="60616" marR="60616" marT="0" marB="0"/>
                </a:tc>
                <a:tc>
                  <a:txBody>
                    <a:bodyPr/>
                    <a:lstStyle/>
                    <a:p>
                      <a:pPr marL="0" marR="0" algn="just">
                        <a:lnSpc>
                          <a:spcPct val="100000"/>
                        </a:lnSpc>
                        <a:spcBef>
                          <a:spcPts val="0"/>
                        </a:spcBef>
                        <a:spcAft>
                          <a:spcPts val="0"/>
                        </a:spcAft>
                      </a:pPr>
                      <a:r>
                        <a:rPr lang="en-US" sz="1800">
                          <a:effectLst/>
                          <a:latin typeface="Arial" pitchFamily="34" charset="0"/>
                          <a:cs typeface="Arial" pitchFamily="34" charset="0"/>
                        </a:rPr>
                        <a:t>Sử dụng 802.1x và EAP cho xác thực và thỏa thuận khóa tự động. Nhưng vẫn hỗ trợ manual key sharing giống như WEP.</a:t>
                      </a:r>
                      <a:endParaRPr lang="en-US" sz="1800">
                        <a:effectLst/>
                        <a:latin typeface="Arial" pitchFamily="34" charset="0"/>
                        <a:ea typeface="Times New Roman"/>
                        <a:cs typeface="Arial" pitchFamily="34" charset="0"/>
                      </a:endParaRPr>
                    </a:p>
                  </a:txBody>
                  <a:tcPr marL="60616" marR="60616" marT="0" marB="0"/>
                </a:tc>
              </a:tr>
              <a:tr h="329455">
                <a:tc>
                  <a:txBody>
                    <a:bodyPr/>
                    <a:lstStyle/>
                    <a:p>
                      <a:pPr marL="0" marR="0" algn="just">
                        <a:lnSpc>
                          <a:spcPct val="100000"/>
                        </a:lnSpc>
                        <a:spcBef>
                          <a:spcPts val="0"/>
                        </a:spcBef>
                        <a:spcAft>
                          <a:spcPts val="0"/>
                        </a:spcAft>
                      </a:pPr>
                      <a:r>
                        <a:rPr lang="en-US" sz="1800">
                          <a:effectLst/>
                          <a:latin typeface="Arial" pitchFamily="34" charset="0"/>
                          <a:cs typeface="Arial" pitchFamily="34" charset="0"/>
                        </a:rPr>
                        <a:t>Mã pháp RC4</a:t>
                      </a:r>
                      <a:endParaRPr lang="en-US" sz="1800">
                        <a:effectLst/>
                        <a:latin typeface="Arial" pitchFamily="34" charset="0"/>
                        <a:ea typeface="Times New Roman"/>
                        <a:cs typeface="Arial" pitchFamily="34" charset="0"/>
                      </a:endParaRPr>
                    </a:p>
                  </a:txBody>
                  <a:tcPr marL="60616" marR="60616" marT="0" marB="0"/>
                </a:tc>
                <a:tc>
                  <a:txBody>
                    <a:bodyPr/>
                    <a:lstStyle/>
                    <a:p>
                      <a:pPr marL="0" marR="0" algn="just">
                        <a:lnSpc>
                          <a:spcPct val="100000"/>
                        </a:lnSpc>
                        <a:spcBef>
                          <a:spcPts val="0"/>
                        </a:spcBef>
                        <a:spcAft>
                          <a:spcPts val="0"/>
                        </a:spcAft>
                      </a:pPr>
                      <a:r>
                        <a:rPr lang="en-US" sz="1800">
                          <a:effectLst/>
                          <a:latin typeface="Arial" pitchFamily="34" charset="0"/>
                          <a:cs typeface="Arial" pitchFamily="34" charset="0"/>
                        </a:rPr>
                        <a:t>Mã pháp RC4</a:t>
                      </a:r>
                      <a:endParaRPr lang="en-US" sz="1800">
                        <a:effectLst/>
                        <a:latin typeface="Arial" pitchFamily="34" charset="0"/>
                        <a:ea typeface="Times New Roman"/>
                        <a:cs typeface="Arial" pitchFamily="34" charset="0"/>
                      </a:endParaRPr>
                    </a:p>
                  </a:txBody>
                  <a:tcPr marL="60616" marR="60616" marT="0" marB="0"/>
                </a:tc>
              </a:tr>
              <a:tr h="1433401">
                <a:tc>
                  <a:txBody>
                    <a:bodyPr/>
                    <a:lstStyle/>
                    <a:p>
                      <a:pPr marL="0" marR="0" algn="just">
                        <a:lnSpc>
                          <a:spcPct val="100000"/>
                        </a:lnSpc>
                        <a:spcBef>
                          <a:spcPts val="0"/>
                        </a:spcBef>
                        <a:spcAft>
                          <a:spcPts val="0"/>
                        </a:spcAft>
                      </a:pPr>
                      <a:r>
                        <a:rPr lang="en-US" sz="1800" dirty="0" err="1">
                          <a:effectLst/>
                          <a:latin typeface="Arial" pitchFamily="34" charset="0"/>
                          <a:cs typeface="Arial" pitchFamily="34" charset="0"/>
                        </a:rPr>
                        <a:t>Sinh</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khóa</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trên</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mỗi</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gói</a:t>
                      </a:r>
                      <a:r>
                        <a:rPr lang="en-US" sz="1800" dirty="0">
                          <a:effectLst/>
                          <a:latin typeface="Arial" pitchFamily="34" charset="0"/>
                          <a:cs typeface="Arial" pitchFamily="34" charset="0"/>
                        </a:rPr>
                        <a:t> tin </a:t>
                      </a:r>
                      <a:r>
                        <a:rPr lang="en-US" sz="1800" dirty="0" err="1">
                          <a:effectLst/>
                          <a:latin typeface="Arial" pitchFamily="34" charset="0"/>
                          <a:cs typeface="Arial" pitchFamily="34" charset="0"/>
                        </a:rPr>
                        <a:t>bằng</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cách</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ghép</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nối</a:t>
                      </a:r>
                      <a:r>
                        <a:rPr lang="en-US" sz="1800" dirty="0">
                          <a:effectLst/>
                          <a:latin typeface="Arial" pitchFamily="34" charset="0"/>
                          <a:cs typeface="Arial" pitchFamily="34" charset="0"/>
                        </a:rPr>
                        <a:t> IV </a:t>
                      </a:r>
                      <a:r>
                        <a:rPr lang="en-US" sz="1800" dirty="0" err="1">
                          <a:effectLst/>
                          <a:latin typeface="Arial" pitchFamily="34" charset="0"/>
                          <a:cs typeface="Arial" pitchFamily="34" charset="0"/>
                        </a:rPr>
                        <a:t>trực</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tiếp</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với</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khóa</a:t>
                      </a:r>
                      <a:r>
                        <a:rPr lang="en-US" sz="1800" dirty="0">
                          <a:effectLst/>
                          <a:latin typeface="Arial" pitchFamily="34" charset="0"/>
                          <a:cs typeface="Arial" pitchFamily="34" charset="0"/>
                        </a:rPr>
                        <a:t> chia </a:t>
                      </a:r>
                      <a:r>
                        <a:rPr lang="en-US" sz="1800" dirty="0" err="1">
                          <a:effectLst/>
                          <a:latin typeface="Arial" pitchFamily="34" charset="0"/>
                          <a:cs typeface="Arial" pitchFamily="34" charset="0"/>
                        </a:rPr>
                        <a:t>sẻ</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trước</a:t>
                      </a:r>
                      <a:endParaRPr lang="en-US" sz="1800" dirty="0">
                        <a:effectLst/>
                        <a:latin typeface="Arial" pitchFamily="34" charset="0"/>
                        <a:ea typeface="Times New Roman"/>
                        <a:cs typeface="Arial" pitchFamily="34" charset="0"/>
                      </a:endParaRPr>
                    </a:p>
                  </a:txBody>
                  <a:tcPr marL="60616" marR="60616" marT="0" marB="0"/>
                </a:tc>
                <a:tc>
                  <a:txBody>
                    <a:bodyPr/>
                    <a:lstStyle/>
                    <a:p>
                      <a:pPr marL="0" marR="0" algn="just">
                        <a:lnSpc>
                          <a:spcPct val="100000"/>
                        </a:lnSpc>
                        <a:spcBef>
                          <a:spcPts val="0"/>
                        </a:spcBef>
                        <a:spcAft>
                          <a:spcPts val="0"/>
                        </a:spcAft>
                      </a:pPr>
                      <a:r>
                        <a:rPr lang="en-US" sz="1800">
                          <a:effectLst/>
                          <a:latin typeface="Arial" pitchFamily="34" charset="0"/>
                          <a:cs typeface="Arial" pitchFamily="34" charset="0"/>
                        </a:rPr>
                        <a:t>Giải quyết vấn đề của WEP bằng cách (a) giới thiệu khái niệm PTK trong kiến trúc khóa và (b) sử dụng hàm dẫn xuất khóa thay vì ghép nối trực tiếp để tạo ra khóa mã cho mỗi gói tin.</a:t>
                      </a:r>
                      <a:endParaRPr lang="en-US" sz="1800">
                        <a:effectLst/>
                        <a:latin typeface="Arial" pitchFamily="34" charset="0"/>
                        <a:ea typeface="Times New Roman"/>
                        <a:cs typeface="Arial" pitchFamily="34" charset="0"/>
                      </a:endParaRPr>
                    </a:p>
                  </a:txBody>
                  <a:tcPr marL="60616" marR="60616" marT="0" marB="0"/>
                </a:tc>
              </a:tr>
              <a:tr h="1232250">
                <a:tc>
                  <a:txBody>
                    <a:bodyPr/>
                    <a:lstStyle/>
                    <a:p>
                      <a:pPr marL="0" marR="0" algn="just">
                        <a:lnSpc>
                          <a:spcPct val="100000"/>
                        </a:lnSpc>
                        <a:spcBef>
                          <a:spcPts val="0"/>
                        </a:spcBef>
                        <a:spcAft>
                          <a:spcPts val="0"/>
                        </a:spcAft>
                      </a:pPr>
                      <a:r>
                        <a:rPr lang="en-US" sz="1800">
                          <a:effectLst/>
                          <a:latin typeface="Arial" pitchFamily="34" charset="0"/>
                          <a:cs typeface="Arial" pitchFamily="34" charset="0"/>
                        </a:rPr>
                        <a:t>Hạn chế về không gian khóa (khóa tĩnh, IV ngắn, phương pháp sinh và sử dụng khóa trực tiếp), việc thay đổi IV là tùy chọn.</a:t>
                      </a:r>
                      <a:endParaRPr lang="en-US" sz="1800">
                        <a:effectLst/>
                        <a:latin typeface="Arial" pitchFamily="34" charset="0"/>
                        <a:ea typeface="Times New Roman"/>
                        <a:cs typeface="Arial" pitchFamily="34" charset="0"/>
                      </a:endParaRPr>
                    </a:p>
                  </a:txBody>
                  <a:tcPr marL="60616" marR="60616" marT="0" marB="0"/>
                </a:tc>
                <a:tc>
                  <a:txBody>
                    <a:bodyPr/>
                    <a:lstStyle/>
                    <a:p>
                      <a:pPr marL="0" marR="0" algn="just">
                        <a:lnSpc>
                          <a:spcPct val="100000"/>
                        </a:lnSpc>
                        <a:spcBef>
                          <a:spcPts val="0"/>
                        </a:spcBef>
                        <a:spcAft>
                          <a:spcPts val="0"/>
                        </a:spcAft>
                      </a:pPr>
                      <a:r>
                        <a:rPr lang="en-US" sz="1800">
                          <a:effectLst/>
                          <a:latin typeface="Arial" pitchFamily="34" charset="0"/>
                          <a:cs typeface="Arial" pitchFamily="34" charset="0"/>
                        </a:rPr>
                        <a:t>Tăng kích cỡ IV lên 48 bít, sử dụng PTK để làm tươi khóa cho mỗi phiên liên lạc, làm tăng không gian khóa. IV được đặt về 0 mỗi khi thiết lập một PTK mới.</a:t>
                      </a:r>
                      <a:endParaRPr lang="en-US" sz="1800">
                        <a:effectLst/>
                        <a:latin typeface="Arial" pitchFamily="34" charset="0"/>
                        <a:ea typeface="Times New Roman"/>
                        <a:cs typeface="Arial" pitchFamily="34" charset="0"/>
                      </a:endParaRPr>
                    </a:p>
                  </a:txBody>
                  <a:tcPr marL="60616" marR="60616" marT="0" marB="0"/>
                </a:tc>
              </a:tr>
              <a:tr h="616125">
                <a:tc>
                  <a:txBody>
                    <a:bodyPr/>
                    <a:lstStyle/>
                    <a:p>
                      <a:pPr marL="0" marR="0" algn="just">
                        <a:lnSpc>
                          <a:spcPct val="100000"/>
                        </a:lnSpc>
                        <a:spcBef>
                          <a:spcPts val="0"/>
                        </a:spcBef>
                        <a:spcAft>
                          <a:spcPts val="0"/>
                        </a:spcAft>
                      </a:pPr>
                      <a:r>
                        <a:rPr lang="en-US" sz="1800">
                          <a:effectLst/>
                          <a:latin typeface="Arial" pitchFamily="34" charset="0"/>
                          <a:cs typeface="Arial" pitchFamily="34" charset="0"/>
                        </a:rPr>
                        <a:t>Thuật toán toàn vẹn dữ liệu là CRC32, không xác thực header.</a:t>
                      </a:r>
                      <a:endParaRPr lang="en-US" sz="1800">
                        <a:effectLst/>
                        <a:latin typeface="Arial" pitchFamily="34" charset="0"/>
                        <a:ea typeface="Times New Roman"/>
                        <a:cs typeface="Arial" pitchFamily="34" charset="0"/>
                      </a:endParaRPr>
                    </a:p>
                  </a:txBody>
                  <a:tcPr marL="60616" marR="60616" marT="0" marB="0"/>
                </a:tc>
                <a:tc>
                  <a:txBody>
                    <a:bodyPr/>
                    <a:lstStyle/>
                    <a:p>
                      <a:pPr marL="0" marR="0" algn="just">
                        <a:lnSpc>
                          <a:spcPct val="100000"/>
                        </a:lnSpc>
                        <a:spcBef>
                          <a:spcPts val="0"/>
                        </a:spcBef>
                        <a:spcAft>
                          <a:spcPts val="0"/>
                        </a:spcAft>
                      </a:pPr>
                      <a:r>
                        <a:rPr lang="en-US" sz="1800">
                          <a:effectLst/>
                          <a:latin typeface="Arial" pitchFamily="34" charset="0"/>
                          <a:cs typeface="Arial" pitchFamily="34" charset="0"/>
                        </a:rPr>
                        <a:t>Thuật toán toàn vẹn dữ liệu là Michael, xác thực địa chỉ nguồn và đích.</a:t>
                      </a:r>
                      <a:endParaRPr lang="en-US" sz="1800">
                        <a:effectLst/>
                        <a:latin typeface="Arial" pitchFamily="34" charset="0"/>
                        <a:ea typeface="Times New Roman"/>
                        <a:cs typeface="Arial" pitchFamily="34" charset="0"/>
                      </a:endParaRPr>
                    </a:p>
                  </a:txBody>
                  <a:tcPr marL="60616" marR="60616" marT="0" marB="0"/>
                </a:tc>
              </a:tr>
              <a:tr h="616125">
                <a:tc>
                  <a:txBody>
                    <a:bodyPr/>
                    <a:lstStyle/>
                    <a:p>
                      <a:pPr marL="0" marR="0" algn="just">
                        <a:lnSpc>
                          <a:spcPct val="100000"/>
                        </a:lnSpc>
                        <a:spcBef>
                          <a:spcPts val="0"/>
                        </a:spcBef>
                        <a:spcAft>
                          <a:spcPts val="0"/>
                        </a:spcAft>
                      </a:pPr>
                      <a:r>
                        <a:rPr lang="en-US" sz="1800">
                          <a:effectLst/>
                          <a:latin typeface="Arial" pitchFamily="34" charset="0"/>
                          <a:cs typeface="Arial" pitchFamily="34" charset="0"/>
                        </a:rPr>
                        <a:t>Không có giải pháp chống tấn công replay.</a:t>
                      </a:r>
                      <a:endParaRPr lang="en-US" sz="1800">
                        <a:effectLst/>
                        <a:latin typeface="Arial" pitchFamily="34" charset="0"/>
                        <a:ea typeface="Times New Roman"/>
                        <a:cs typeface="Arial" pitchFamily="34" charset="0"/>
                      </a:endParaRPr>
                    </a:p>
                  </a:txBody>
                  <a:tcPr marL="60616" marR="60616" marT="0" marB="0"/>
                </a:tc>
                <a:tc>
                  <a:txBody>
                    <a:bodyPr/>
                    <a:lstStyle/>
                    <a:p>
                      <a:pPr marL="0" marR="0" algn="just">
                        <a:lnSpc>
                          <a:spcPct val="100000"/>
                        </a:lnSpc>
                        <a:spcBef>
                          <a:spcPts val="0"/>
                        </a:spcBef>
                        <a:spcAft>
                          <a:spcPts val="0"/>
                        </a:spcAft>
                      </a:pPr>
                      <a:r>
                        <a:rPr lang="en-US" sz="1800">
                          <a:effectLst/>
                          <a:latin typeface="Arial" pitchFamily="34" charset="0"/>
                          <a:cs typeface="Arial" pitchFamily="34" charset="0"/>
                        </a:rPr>
                        <a:t>Sử dụng IV như là một số thứ tự để chống tấn công replay.</a:t>
                      </a:r>
                      <a:endParaRPr lang="en-US" sz="1800">
                        <a:effectLst/>
                        <a:latin typeface="Arial" pitchFamily="34" charset="0"/>
                        <a:ea typeface="Times New Roman"/>
                        <a:cs typeface="Arial" pitchFamily="34" charset="0"/>
                      </a:endParaRPr>
                    </a:p>
                  </a:txBody>
                  <a:tcPr marL="60616" marR="60616" marT="0" marB="0"/>
                </a:tc>
              </a:tr>
              <a:tr h="658912">
                <a:tc>
                  <a:txBody>
                    <a:bodyPr/>
                    <a:lstStyle/>
                    <a:p>
                      <a:pPr marL="0" marR="0" algn="just">
                        <a:lnSpc>
                          <a:spcPct val="100000"/>
                        </a:lnSpc>
                        <a:spcBef>
                          <a:spcPts val="0"/>
                        </a:spcBef>
                        <a:spcAft>
                          <a:spcPts val="0"/>
                        </a:spcAft>
                      </a:pPr>
                      <a:r>
                        <a:rPr lang="en-US" sz="1800" dirty="0" err="1">
                          <a:effectLst/>
                          <a:latin typeface="Arial" pitchFamily="34" charset="0"/>
                          <a:cs typeface="Arial" pitchFamily="34" charset="0"/>
                        </a:rPr>
                        <a:t>Không</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hỗ</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trợ</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STA</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xác</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thực</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mạng</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WLAN</a:t>
                      </a:r>
                      <a:r>
                        <a:rPr lang="en-US" sz="1800" dirty="0">
                          <a:effectLst/>
                          <a:latin typeface="Arial" pitchFamily="34" charset="0"/>
                          <a:cs typeface="Arial" pitchFamily="34" charset="0"/>
                        </a:rPr>
                        <a:t>.</a:t>
                      </a:r>
                      <a:endParaRPr lang="en-US" sz="1800" dirty="0">
                        <a:effectLst/>
                        <a:latin typeface="Arial" pitchFamily="34" charset="0"/>
                        <a:ea typeface="Times New Roman"/>
                        <a:cs typeface="Arial" pitchFamily="34" charset="0"/>
                      </a:endParaRPr>
                    </a:p>
                  </a:txBody>
                  <a:tcPr marL="60616" marR="60616" marT="0" marB="0"/>
                </a:tc>
                <a:tc>
                  <a:txBody>
                    <a:bodyPr/>
                    <a:lstStyle/>
                    <a:p>
                      <a:pPr marL="0" marR="0" algn="just">
                        <a:lnSpc>
                          <a:spcPct val="100000"/>
                        </a:lnSpc>
                        <a:spcBef>
                          <a:spcPts val="0"/>
                        </a:spcBef>
                        <a:spcAft>
                          <a:spcPts val="0"/>
                        </a:spcAft>
                      </a:pPr>
                      <a:r>
                        <a:rPr lang="en-US" sz="1800" dirty="0" err="1">
                          <a:effectLst/>
                          <a:latin typeface="Arial" pitchFamily="34" charset="0"/>
                          <a:cs typeface="Arial" pitchFamily="34" charset="0"/>
                        </a:rPr>
                        <a:t>Sử</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dụng</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802.1x</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và</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EAP</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cho</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phép</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xác</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thực</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hai</a:t>
                      </a:r>
                      <a:r>
                        <a:rPr lang="en-US" sz="1800" dirty="0">
                          <a:effectLst/>
                          <a:latin typeface="Arial" pitchFamily="34" charset="0"/>
                          <a:cs typeface="Arial" pitchFamily="34" charset="0"/>
                        </a:rPr>
                        <a:t> </a:t>
                      </a:r>
                      <a:r>
                        <a:rPr lang="en-US" sz="1800" dirty="0" err="1">
                          <a:effectLst/>
                          <a:latin typeface="Arial" pitchFamily="34" charset="0"/>
                          <a:cs typeface="Arial" pitchFamily="34" charset="0"/>
                        </a:rPr>
                        <a:t>chiều</a:t>
                      </a:r>
                      <a:r>
                        <a:rPr lang="en-US" sz="1800" dirty="0">
                          <a:effectLst/>
                          <a:latin typeface="Arial" pitchFamily="34" charset="0"/>
                          <a:cs typeface="Arial" pitchFamily="34" charset="0"/>
                        </a:rPr>
                        <a:t>.</a:t>
                      </a:r>
                      <a:endParaRPr lang="en-US" sz="1800" dirty="0">
                        <a:effectLst/>
                        <a:latin typeface="Arial" pitchFamily="34" charset="0"/>
                        <a:ea typeface="Times New Roman"/>
                        <a:cs typeface="Arial" pitchFamily="34" charset="0"/>
                      </a:endParaRPr>
                    </a:p>
                  </a:txBody>
                  <a:tcPr marL="60616" marR="60616" marT="0" marB="0"/>
                </a:tc>
              </a:tr>
            </a:tbl>
          </a:graphicData>
        </a:graphic>
      </p:graphicFrame>
    </p:spTree>
    <p:extLst>
      <p:ext uri="{BB962C8B-B14F-4D97-AF65-F5344CB8AC3E}">
        <p14:creationId xmlns:p14="http://schemas.microsoft.com/office/powerpoint/2010/main" val="18820259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a:off x="1474800" y="609601"/>
            <a:ext cx="7669200" cy="9906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Tổng</a:t>
            </a:r>
            <a:r>
              <a:rPr lang="en-US" sz="4000" dirty="0">
                <a:latin typeface="Arial" pitchFamily="34" charset="0"/>
                <a:cs typeface="Arial" pitchFamily="34" charset="0"/>
              </a:rPr>
              <a:t> </a:t>
            </a:r>
            <a:r>
              <a:rPr lang="en-US" sz="4000" dirty="0" err="1">
                <a:latin typeface="Arial" pitchFamily="34" charset="0"/>
                <a:cs typeface="Arial" pitchFamily="34" charset="0"/>
              </a:rPr>
              <a:t>quan</a:t>
            </a:r>
            <a:r>
              <a:rPr lang="en-US" sz="4000" dirty="0">
                <a:latin typeface="Arial" pitchFamily="34" charset="0"/>
                <a:cs typeface="Arial" pitchFamily="34" charset="0"/>
              </a:rPr>
              <a:t> </a:t>
            </a:r>
            <a:r>
              <a:rPr lang="en-US" sz="4000" dirty="0" err="1">
                <a:latin typeface="Arial" pitchFamily="34" charset="0"/>
                <a:cs typeface="Arial" pitchFamily="34" charset="0"/>
              </a:rPr>
              <a:t>về</a:t>
            </a:r>
            <a:r>
              <a:rPr lang="en-US" sz="4000" dirty="0">
                <a:latin typeface="Arial" pitchFamily="34" charset="0"/>
                <a:cs typeface="Arial" pitchFamily="34" charset="0"/>
              </a:rPr>
              <a:t> </a:t>
            </a:r>
            <a:r>
              <a:rPr lang="en-US" sz="4000" dirty="0" err="1">
                <a:latin typeface="Arial" pitchFamily="34" charset="0"/>
                <a:cs typeface="Arial" pitchFamily="34" charset="0"/>
              </a:rPr>
              <a:t>mạng</a:t>
            </a:r>
            <a:r>
              <a:rPr lang="en-US" sz="4000" dirty="0">
                <a:latin typeface="Arial" pitchFamily="34" charset="0"/>
                <a:cs typeface="Arial" pitchFamily="34" charset="0"/>
              </a:rPr>
              <a:t> </a:t>
            </a:r>
            <a:r>
              <a:rPr lang="en-US" sz="4000" dirty="0" err="1">
                <a:latin typeface="Arial" pitchFamily="34" charset="0"/>
                <a:cs typeface="Arial" pitchFamily="34" charset="0"/>
              </a:rPr>
              <a:t>không</a:t>
            </a:r>
            <a:r>
              <a:rPr lang="en-US" sz="4000" dirty="0">
                <a:latin typeface="Arial" pitchFamily="34" charset="0"/>
                <a:cs typeface="Arial" pitchFamily="34" charset="0"/>
              </a:rPr>
              <a:t> </a:t>
            </a:r>
            <a:r>
              <a:rPr lang="en-US" sz="4000" dirty="0" err="1">
                <a:latin typeface="Arial" pitchFamily="34" charset="0"/>
                <a:cs typeface="Arial" pitchFamily="34" charset="0"/>
              </a:rPr>
              <a:t>dây</a:t>
            </a:r>
            <a:endParaRPr lang="en-US" sz="4000" dirty="0">
              <a:latin typeface="Arial" pitchFamily="34" charset="0"/>
              <a:cs typeface="Arial" pitchFamily="34" charset="0"/>
            </a:endParaRPr>
          </a:p>
        </p:txBody>
      </p:sp>
      <p:sp>
        <p:nvSpPr>
          <p:cNvPr id="4" name="Freeform 3"/>
          <p:cNvSpPr/>
          <p:nvPr/>
        </p:nvSpPr>
        <p:spPr>
          <a:xfrm>
            <a:off x="76200" y="5334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vi-VN" sz="5400" b="1" kern="1200" noProof="0" smtClean="0"/>
              <a:t>1</a:t>
            </a:r>
            <a:endParaRPr lang="vi-VN" sz="5400" b="1" kern="1200" noProof="0"/>
          </a:p>
        </p:txBody>
      </p:sp>
      <p:sp>
        <p:nvSpPr>
          <p:cNvPr id="6" name="Freeform 5"/>
          <p:cNvSpPr/>
          <p:nvPr/>
        </p:nvSpPr>
        <p:spPr>
          <a:xfrm>
            <a:off x="1322400" y="1905000"/>
            <a:ext cx="7974000" cy="10668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pPr lvl="0" defTabSz="2667000">
              <a:lnSpc>
                <a:spcPct val="90000"/>
              </a:lnSpc>
              <a:spcBef>
                <a:spcPct val="0"/>
              </a:spcBef>
              <a:spcAft>
                <a:spcPct val="35000"/>
              </a:spcAft>
            </a:pPr>
            <a:r>
              <a:rPr lang="en-US" sz="4000" dirty="0" err="1">
                <a:latin typeface="Arial" pitchFamily="34" charset="0"/>
                <a:cs typeface="Arial" pitchFamily="34" charset="0"/>
              </a:rPr>
              <a:t>Các</a:t>
            </a:r>
            <a:r>
              <a:rPr lang="en-US" sz="4000" dirty="0">
                <a:latin typeface="Arial" pitchFamily="34" charset="0"/>
                <a:cs typeface="Arial" pitchFamily="34" charset="0"/>
              </a:rPr>
              <a:t> </a:t>
            </a:r>
            <a:r>
              <a:rPr lang="en-US" sz="4000" dirty="0" err="1">
                <a:latin typeface="Arial" pitchFamily="34" charset="0"/>
                <a:cs typeface="Arial" pitchFamily="34" charset="0"/>
              </a:rPr>
              <a:t>cơ</a:t>
            </a:r>
            <a:r>
              <a:rPr lang="en-US" sz="4000" dirty="0">
                <a:latin typeface="Arial" pitchFamily="34" charset="0"/>
                <a:cs typeface="Arial" pitchFamily="34" charset="0"/>
              </a:rPr>
              <a:t> </a:t>
            </a:r>
            <a:r>
              <a:rPr lang="en-US" sz="4000" dirty="0" err="1">
                <a:latin typeface="Arial" pitchFamily="34" charset="0"/>
                <a:cs typeface="Arial" pitchFamily="34" charset="0"/>
              </a:rPr>
              <a:t>chế</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a:latin typeface="Arial" pitchFamily="34" charset="0"/>
                <a:cs typeface="Arial" pitchFamily="34" charset="0"/>
              </a:rPr>
              <a:t>trong</a:t>
            </a:r>
            <a:r>
              <a:rPr lang="en-US" sz="4000" dirty="0">
                <a:latin typeface="Arial" pitchFamily="34" charset="0"/>
                <a:cs typeface="Arial" pitchFamily="34" charset="0"/>
              </a:rPr>
              <a:t> </a:t>
            </a:r>
            <a:r>
              <a:rPr lang="en-US" sz="4000" dirty="0" err="1">
                <a:latin typeface="Arial" pitchFamily="34" charset="0"/>
                <a:cs typeface="Arial" pitchFamily="34" charset="0"/>
              </a:rPr>
              <a:t>W</a:t>
            </a:r>
            <a:r>
              <a:rPr lang="en-US" sz="4000" dirty="0" err="1" smtClean="0">
                <a:latin typeface="Arial" pitchFamily="34" charset="0"/>
                <a:cs typeface="Arial" pitchFamily="34" charset="0"/>
              </a:rPr>
              <a:t>LAN</a:t>
            </a:r>
            <a:endParaRPr lang="vi-VN" sz="4000" kern="1200" noProof="0" dirty="0">
              <a:latin typeface="Arial" pitchFamily="34" charset="0"/>
              <a:cs typeface="Arial" pitchFamily="34" charset="0"/>
            </a:endParaRPr>
          </a:p>
        </p:txBody>
      </p:sp>
      <p:sp>
        <p:nvSpPr>
          <p:cNvPr id="7" name="Freeform 6"/>
          <p:cNvSpPr/>
          <p:nvPr/>
        </p:nvSpPr>
        <p:spPr>
          <a:xfrm>
            <a:off x="0" y="19050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vi-VN" sz="5400" kern="1200" noProof="0" dirty="0" smtClean="0"/>
              <a:t>2</a:t>
            </a:r>
            <a:endParaRPr lang="vi-VN" sz="5400" kern="1200" noProof="0" dirty="0"/>
          </a:p>
        </p:txBody>
      </p:sp>
      <p:sp>
        <p:nvSpPr>
          <p:cNvPr id="9" name="Freeform 8"/>
          <p:cNvSpPr/>
          <p:nvPr/>
        </p:nvSpPr>
        <p:spPr>
          <a:xfrm>
            <a:off x="1404000" y="3200400"/>
            <a:ext cx="7206600" cy="9906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WEP</a:t>
            </a:r>
            <a:endParaRPr lang="en-US" sz="4000" dirty="0">
              <a:latin typeface="Arial" pitchFamily="34" charset="0"/>
              <a:cs typeface="Arial" pitchFamily="34" charset="0"/>
            </a:endParaRPr>
          </a:p>
        </p:txBody>
      </p:sp>
      <p:sp>
        <p:nvSpPr>
          <p:cNvPr id="11" name="Freeform 10"/>
          <p:cNvSpPr/>
          <p:nvPr/>
        </p:nvSpPr>
        <p:spPr>
          <a:xfrm>
            <a:off x="0" y="32004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dirty="0"/>
              <a:t>3</a:t>
            </a:r>
            <a:endParaRPr lang="vi-VN" sz="5400" kern="1200" noProof="0" dirty="0"/>
          </a:p>
        </p:txBody>
      </p:sp>
      <p:sp>
        <p:nvSpPr>
          <p:cNvPr id="12" name="Freeform 11"/>
          <p:cNvSpPr/>
          <p:nvPr/>
        </p:nvSpPr>
        <p:spPr>
          <a:xfrm>
            <a:off x="1480200" y="4475100"/>
            <a:ext cx="7206600" cy="10875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WPA</a:t>
            </a:r>
            <a:endParaRPr lang="en-US" sz="4000" dirty="0">
              <a:latin typeface="Arial" pitchFamily="34" charset="0"/>
              <a:cs typeface="Arial" pitchFamily="34" charset="0"/>
            </a:endParaRPr>
          </a:p>
        </p:txBody>
      </p:sp>
      <p:sp>
        <p:nvSpPr>
          <p:cNvPr id="13" name="Freeform 12"/>
          <p:cNvSpPr/>
          <p:nvPr/>
        </p:nvSpPr>
        <p:spPr>
          <a:xfrm>
            <a:off x="76200" y="44196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noProof="0" dirty="0" smtClean="0"/>
              <a:t>4</a:t>
            </a:r>
            <a:endParaRPr lang="vi-VN" sz="5400" kern="1200" noProof="0" dirty="0"/>
          </a:p>
        </p:txBody>
      </p:sp>
      <p:sp>
        <p:nvSpPr>
          <p:cNvPr id="14" name="Freeform 13"/>
          <p:cNvSpPr/>
          <p:nvPr/>
        </p:nvSpPr>
        <p:spPr>
          <a:xfrm>
            <a:off x="1556400" y="5743500"/>
            <a:ext cx="7206600" cy="10875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olidFill>
            <a:srgbClr val="00E600"/>
          </a:solidFill>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r>
              <a:rPr lang="en-US" sz="4000" dirty="0" err="1">
                <a:latin typeface="Arial" pitchFamily="34" charset="0"/>
                <a:cs typeface="Arial" pitchFamily="34" charset="0"/>
              </a:rPr>
              <a:t>Giao</a:t>
            </a:r>
            <a:r>
              <a:rPr lang="en-US" sz="4000" dirty="0">
                <a:latin typeface="Arial" pitchFamily="34" charset="0"/>
                <a:cs typeface="Arial" pitchFamily="34" charset="0"/>
              </a:rPr>
              <a:t> </a:t>
            </a:r>
            <a:r>
              <a:rPr lang="en-US" sz="4000" dirty="0" err="1">
                <a:latin typeface="Arial" pitchFamily="34" charset="0"/>
                <a:cs typeface="Arial" pitchFamily="34" charset="0"/>
              </a:rPr>
              <a:t>thức</a:t>
            </a:r>
            <a:r>
              <a:rPr lang="en-US" sz="4000" dirty="0">
                <a:latin typeface="Arial" pitchFamily="34" charset="0"/>
                <a:cs typeface="Arial" pitchFamily="34" charset="0"/>
              </a:rPr>
              <a:t> an </a:t>
            </a:r>
            <a:r>
              <a:rPr lang="en-US" sz="4000" dirty="0" err="1">
                <a:latin typeface="Arial" pitchFamily="34" charset="0"/>
                <a:cs typeface="Arial" pitchFamily="34" charset="0"/>
              </a:rPr>
              <a:t>toàn</a:t>
            </a:r>
            <a:r>
              <a:rPr lang="en-US" sz="4000" dirty="0">
                <a:latin typeface="Arial" pitchFamily="34" charset="0"/>
                <a:cs typeface="Arial" pitchFamily="34" charset="0"/>
              </a:rPr>
              <a:t> </a:t>
            </a:r>
            <a:r>
              <a:rPr lang="en-US" sz="4000" dirty="0" err="1" smtClean="0">
                <a:latin typeface="Arial" pitchFamily="34" charset="0"/>
                <a:cs typeface="Arial" pitchFamily="34" charset="0"/>
              </a:rPr>
              <a:t>WPA2</a:t>
            </a:r>
            <a:endParaRPr lang="en-US" sz="4000" dirty="0">
              <a:latin typeface="Arial" pitchFamily="34" charset="0"/>
              <a:cs typeface="Arial" pitchFamily="34" charset="0"/>
            </a:endParaRPr>
          </a:p>
        </p:txBody>
      </p:sp>
      <p:sp>
        <p:nvSpPr>
          <p:cNvPr id="15" name="Freeform 14"/>
          <p:cNvSpPr/>
          <p:nvPr/>
        </p:nvSpPr>
        <p:spPr>
          <a:xfrm>
            <a:off x="152400" y="5688000"/>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olidFill>
            <a:srgbClr val="00E600"/>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kern="1200" noProof="0" dirty="0" smtClean="0"/>
              <a:t>5</a:t>
            </a:r>
            <a:endParaRPr lang="vi-VN" sz="5400" kern="1200" noProof="0" dirty="0"/>
          </a:p>
        </p:txBody>
      </p:sp>
    </p:spTree>
    <p:extLst>
      <p:ext uri="{BB962C8B-B14F-4D97-AF65-F5344CB8AC3E}">
        <p14:creationId xmlns:p14="http://schemas.microsoft.com/office/powerpoint/2010/main" val="6100118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algn="just">
              <a:lnSpc>
                <a:spcPct val="110000"/>
              </a:lnSpc>
              <a:spcBef>
                <a:spcPts val="0"/>
              </a:spcBef>
              <a:spcAft>
                <a:spcPts val="0"/>
              </a:spcAft>
            </a:pPr>
            <a:r>
              <a:rPr lang="vi-VN" sz="3000" dirty="0">
                <a:latin typeface="+mn-lt"/>
              </a:rPr>
              <a:t>Tháng 1/2001, nhóm i được  thành  lập  trong  IEEE nhằm  thực hiện nhiệm vụ nâng cao  tính an  toàn của vấn đề bảo mật và xác  thực  trong </a:t>
            </a:r>
            <a:r>
              <a:rPr lang="vi-VN" sz="3000" dirty="0" smtClean="0">
                <a:latin typeface="+mn-lt"/>
              </a:rPr>
              <a:t>802.11</a:t>
            </a:r>
            <a:r>
              <a:rPr lang="en-US" sz="3000" dirty="0" smtClean="0">
                <a:latin typeface="+mn-lt"/>
              </a:rPr>
              <a:t>. </a:t>
            </a:r>
            <a:r>
              <a:rPr lang="en-US" sz="3000" dirty="0" err="1" smtClean="0">
                <a:solidFill>
                  <a:srgbClr val="3333FF"/>
                </a:solidFill>
                <a:latin typeface="Arial" pitchFamily="34" charset="0"/>
                <a:cs typeface="Arial" pitchFamily="34" charset="0"/>
              </a:rPr>
              <a:t>Chuẩn</a:t>
            </a:r>
            <a:r>
              <a:rPr lang="en-US" sz="3000" dirty="0">
                <a:latin typeface="+mn-lt"/>
              </a:rPr>
              <a:t> </a:t>
            </a:r>
            <a:r>
              <a:rPr lang="vi-VN" sz="3000" dirty="0" smtClean="0">
                <a:solidFill>
                  <a:srgbClr val="3333FF"/>
                </a:solidFill>
                <a:latin typeface="+mn-lt"/>
              </a:rPr>
              <a:t>IEEE 802.11i</a:t>
            </a:r>
            <a:r>
              <a:rPr lang="vi-VN" sz="3000" dirty="0" smtClean="0">
                <a:latin typeface="+mn-lt"/>
              </a:rPr>
              <a:t>, </a:t>
            </a:r>
            <a:r>
              <a:rPr lang="vi-VN" sz="3000" dirty="0">
                <a:latin typeface="+mn-lt"/>
              </a:rPr>
              <a:t>được phê chuẩn vào  24/6/2004,  được  thiết  kế  để  tăng  cường  tính  an  ninh trong lớp MAC trong IEEE 802.11. </a:t>
            </a:r>
          </a:p>
          <a:p>
            <a:pPr algn="just">
              <a:lnSpc>
                <a:spcPct val="110000"/>
              </a:lnSpc>
              <a:spcBef>
                <a:spcPts val="0"/>
              </a:spcBef>
              <a:spcAft>
                <a:spcPts val="0"/>
              </a:spcAft>
            </a:pPr>
            <a:r>
              <a:rPr lang="vi-VN" sz="3000" dirty="0" smtClean="0">
                <a:latin typeface="+mn-lt"/>
              </a:rPr>
              <a:t>Kiến  </a:t>
            </a:r>
            <a:r>
              <a:rPr lang="vi-VN" sz="3000" dirty="0">
                <a:latin typeface="+mn-lt"/>
              </a:rPr>
              <a:t>trúc mới  cho  các mạng  không dây được gọi  là mạng an </a:t>
            </a:r>
            <a:r>
              <a:rPr lang="en-US" sz="3000" dirty="0" err="1">
                <a:latin typeface="+mn-lt"/>
                <a:cs typeface="Times" pitchFamily="18" charset="0"/>
              </a:rPr>
              <a:t>toàn</a:t>
            </a:r>
            <a:r>
              <a:rPr lang="vi-VN" sz="3000" dirty="0">
                <a:latin typeface="+mn-lt"/>
              </a:rPr>
              <a:t> mạnh  (Robust  Security  Network  -  RSN)  và  sử  dụng  xác thực 802.1X, cơ chế phân phối khóa mạnh và các cơ chế kiểm tra toàn vẹn và bảo mật mới. </a:t>
            </a:r>
            <a:endParaRPr lang="en-US" sz="3000" dirty="0">
              <a:latin typeface="+mn-lt"/>
            </a:endParaRPr>
          </a:p>
          <a:p>
            <a:pPr>
              <a:spcAft>
                <a:spcPts val="0"/>
              </a:spcAft>
            </a:pPr>
            <a:endParaRPr lang="en-US" sz="3000" dirty="0">
              <a:latin typeface="+mn-lt"/>
            </a:endParaRPr>
          </a:p>
        </p:txBody>
      </p:sp>
      <p:sp>
        <p:nvSpPr>
          <p:cNvPr id="3" name="Title 2"/>
          <p:cNvSpPr>
            <a:spLocks noGrp="1"/>
          </p:cNvSpPr>
          <p:nvPr>
            <p:ph type="title"/>
          </p:nvPr>
        </p:nvSpPr>
        <p:spPr/>
        <p:txBody>
          <a:bodyPr/>
          <a:lstStyle/>
          <a:p>
            <a:r>
              <a:rPr lang="en-US" b="0" dirty="0" smtClean="0">
                <a:latin typeface="Arial" pitchFamily="34" charset="0"/>
                <a:cs typeface="Arial" pitchFamily="34" charset="0"/>
              </a:rPr>
              <a:t/>
            </a:r>
            <a:br>
              <a:rPr lang="en-US" b="0" dirty="0" smtClean="0">
                <a:latin typeface="Arial" pitchFamily="34" charset="0"/>
                <a:cs typeface="Arial" pitchFamily="34" charset="0"/>
              </a:rPr>
            </a:br>
            <a:r>
              <a:rPr lang="en-US" b="0" dirty="0" err="1" smtClean="0">
                <a:latin typeface="Arial" pitchFamily="34" charset="0"/>
                <a:cs typeface="Arial" pitchFamily="34" charset="0"/>
              </a:rPr>
              <a:t>Giao</a:t>
            </a:r>
            <a:r>
              <a:rPr lang="en-US" b="0" dirty="0" smtClean="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WPA2</a:t>
            </a:r>
            <a:r>
              <a:rPr lang="en-US" b="0" dirty="0">
                <a:latin typeface="Arial" pitchFamily="34" charset="0"/>
                <a:cs typeface="Arial" pitchFamily="34" charset="0"/>
              </a:rPr>
              <a:t/>
            </a:r>
            <a:br>
              <a:rPr lang="en-US" b="0" dirty="0">
                <a:latin typeface="Arial" pitchFamily="34" charset="0"/>
                <a:cs typeface="Arial" pitchFamily="34" charset="0"/>
              </a:rPr>
            </a:b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72</a:t>
            </a:fld>
            <a:endParaRPr lang="ru-RU" dirty="0"/>
          </a:p>
        </p:txBody>
      </p:sp>
    </p:spTree>
    <p:extLst>
      <p:ext uri="{BB962C8B-B14F-4D97-AF65-F5344CB8AC3E}">
        <p14:creationId xmlns:p14="http://schemas.microsoft.com/office/powerpoint/2010/main" val="29098313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a:bodyPr>
          <a:lstStyle/>
          <a:p>
            <a:pPr>
              <a:lnSpc>
                <a:spcPct val="100000"/>
              </a:lnSpc>
              <a:spcBef>
                <a:spcPts val="0"/>
              </a:spcBef>
              <a:spcAft>
                <a:spcPts val="0"/>
              </a:spcAft>
            </a:pPr>
            <a:r>
              <a:rPr lang="vi-VN" sz="2400" dirty="0">
                <a:solidFill>
                  <a:srgbClr val="0000FF"/>
                </a:solidFill>
                <a:cs typeface="Times New Roman" pitchFamily="18" charset="0"/>
              </a:rPr>
              <a:t>WPA2</a:t>
            </a:r>
            <a:r>
              <a:rPr lang="en-US" sz="2400" dirty="0">
                <a:solidFill>
                  <a:srgbClr val="0000FF"/>
                </a:solidFill>
                <a:cs typeface="Times New Roman" pitchFamily="18" charset="0"/>
              </a:rPr>
              <a:t> = </a:t>
            </a:r>
            <a:r>
              <a:rPr lang="en-US" sz="2400" dirty="0" err="1">
                <a:solidFill>
                  <a:srgbClr val="0000FF"/>
                </a:solidFill>
                <a:latin typeface="Arial" pitchFamily="34" charset="0"/>
                <a:cs typeface="Arial" pitchFamily="34" charset="0"/>
              </a:rPr>
              <a:t>RSN</a:t>
            </a:r>
            <a:r>
              <a:rPr lang="en-US" sz="2400" dirty="0">
                <a:solidFill>
                  <a:srgbClr val="0000FF"/>
                </a:solidFill>
                <a:latin typeface="Arial" pitchFamily="34" charset="0"/>
                <a:cs typeface="Arial" pitchFamily="34" charset="0"/>
              </a:rPr>
              <a:t>:</a:t>
            </a:r>
          </a:p>
          <a:p>
            <a:pPr>
              <a:lnSpc>
                <a:spcPct val="100000"/>
              </a:lnSpc>
              <a:spcBef>
                <a:spcPts val="0"/>
              </a:spcBef>
              <a:spcAft>
                <a:spcPts val="0"/>
              </a:spcAft>
            </a:pPr>
            <a:r>
              <a:rPr lang="en-US" sz="2800" dirty="0" err="1">
                <a:solidFill>
                  <a:srgbClr val="0000FF"/>
                </a:solidFill>
                <a:cs typeface="Times New Roman" pitchFamily="18" charset="0"/>
              </a:rPr>
              <a:t>Mã</a:t>
            </a:r>
            <a:r>
              <a:rPr lang="en-US" sz="2800" dirty="0">
                <a:solidFill>
                  <a:srgbClr val="0000FF"/>
                </a:solidFill>
                <a:cs typeface="Times New Roman" pitchFamily="18" charset="0"/>
              </a:rPr>
              <a:t> </a:t>
            </a:r>
            <a:r>
              <a:rPr lang="en-US" sz="2800" dirty="0" err="1">
                <a:solidFill>
                  <a:srgbClr val="0000FF"/>
                </a:solidFill>
                <a:cs typeface="Times New Roman" pitchFamily="18" charset="0"/>
              </a:rPr>
              <a:t>hóa</a:t>
            </a:r>
            <a:r>
              <a:rPr lang="en-US" sz="2800" dirty="0">
                <a:solidFill>
                  <a:srgbClr val="0000FF"/>
                </a:solidFill>
                <a:cs typeface="Times New Roman" pitchFamily="18" charset="0"/>
              </a:rPr>
              <a:t>: </a:t>
            </a:r>
          </a:p>
          <a:p>
            <a:pPr lvl="1">
              <a:spcBef>
                <a:spcPts val="0"/>
              </a:spcBef>
            </a:pPr>
            <a:r>
              <a:rPr lang="en-US" sz="2400" dirty="0" err="1">
                <a:latin typeface="Arial" pitchFamily="34" charset="0"/>
                <a:cs typeface="Arial" pitchFamily="34" charset="0"/>
              </a:rPr>
              <a:t>Sử</a:t>
            </a:r>
            <a:r>
              <a:rPr lang="en-US" sz="2400" dirty="0">
                <a:latin typeface="Arial" pitchFamily="34" charset="0"/>
                <a:cs typeface="Arial" pitchFamily="34" charset="0"/>
              </a:rPr>
              <a:t> </a:t>
            </a:r>
            <a:r>
              <a:rPr lang="en-US" sz="2400" dirty="0" err="1">
                <a:latin typeface="Arial" pitchFamily="34" charset="0"/>
                <a:cs typeface="Arial" pitchFamily="34" charset="0"/>
              </a:rPr>
              <a:t>dụng</a:t>
            </a:r>
            <a:r>
              <a:rPr lang="en-US" sz="2400" dirty="0">
                <a:latin typeface="Arial" pitchFamily="34" charset="0"/>
                <a:cs typeface="Arial" pitchFamily="34" charset="0"/>
              </a:rPr>
              <a:t> </a:t>
            </a:r>
            <a:r>
              <a:rPr lang="en-US" sz="2400" dirty="0" err="1">
                <a:latin typeface="Arial" pitchFamily="34" charset="0"/>
                <a:cs typeface="Arial" pitchFamily="34" charset="0"/>
              </a:rPr>
              <a:t>thuật</a:t>
            </a:r>
            <a:r>
              <a:rPr lang="en-US" sz="2400" dirty="0">
                <a:latin typeface="Arial" pitchFamily="34" charset="0"/>
                <a:cs typeface="Arial" pitchFamily="34" charset="0"/>
              </a:rPr>
              <a:t> </a:t>
            </a:r>
            <a:r>
              <a:rPr lang="en-US" sz="2400" dirty="0" err="1">
                <a:latin typeface="Arial" pitchFamily="34" charset="0"/>
                <a:cs typeface="Arial" pitchFamily="34" charset="0"/>
              </a:rPr>
              <a:t>toán</a:t>
            </a:r>
            <a:r>
              <a:rPr lang="en-US" sz="2400" dirty="0">
                <a:latin typeface="Arial" pitchFamily="34" charset="0"/>
                <a:cs typeface="Arial" pitchFamily="34" charset="0"/>
              </a:rPr>
              <a:t> AES</a:t>
            </a:r>
          </a:p>
          <a:p>
            <a:pPr lvl="2">
              <a:spcBef>
                <a:spcPts val="0"/>
              </a:spcBef>
            </a:pPr>
            <a:r>
              <a:rPr lang="en-US" sz="2400" dirty="0" err="1">
                <a:latin typeface="Arial" pitchFamily="34" charset="0"/>
                <a:cs typeface="Arial" pitchFamily="34" charset="0"/>
              </a:rPr>
              <a:t>Chế</a:t>
            </a:r>
            <a:r>
              <a:rPr lang="en-US" sz="2400" dirty="0">
                <a:latin typeface="Arial" pitchFamily="34" charset="0"/>
                <a:cs typeface="Arial" pitchFamily="34" charset="0"/>
              </a:rPr>
              <a:t> </a:t>
            </a:r>
            <a:r>
              <a:rPr lang="en-US" sz="2400" dirty="0" err="1">
                <a:latin typeface="Arial" pitchFamily="34" charset="0"/>
                <a:cs typeface="Arial" pitchFamily="34" charset="0"/>
              </a:rPr>
              <a:t>độ</a:t>
            </a:r>
            <a:r>
              <a:rPr lang="en-US" sz="2400" dirty="0">
                <a:latin typeface="Arial" pitchFamily="34" charset="0"/>
                <a:cs typeface="Arial" pitchFamily="34" charset="0"/>
              </a:rPr>
              <a:t> </a:t>
            </a:r>
            <a:r>
              <a:rPr lang="en-US" sz="2400" dirty="0" err="1">
                <a:latin typeface="Arial" pitchFamily="34" charset="0"/>
                <a:cs typeface="Arial" pitchFamily="34" charset="0"/>
              </a:rPr>
              <a:t>CCMP</a:t>
            </a:r>
            <a:r>
              <a:rPr lang="en-US" sz="2400" dirty="0">
                <a:latin typeface="Arial" pitchFamily="34" charset="0"/>
                <a:cs typeface="Arial" pitchFamily="34" charset="0"/>
              </a:rPr>
              <a:t> (Counter mode (CRT)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dirty="0" err="1">
                <a:latin typeface="Arial" pitchFamily="34" charset="0"/>
                <a:cs typeface="Arial" pitchFamily="34" charset="0"/>
              </a:rPr>
              <a:t>CBC</a:t>
            </a:r>
            <a:r>
              <a:rPr lang="en-US" sz="2400" dirty="0">
                <a:latin typeface="Arial" pitchFamily="34" charset="0"/>
                <a:cs typeface="Arial" pitchFamily="34" charset="0"/>
              </a:rPr>
              <a:t>-MAC) </a:t>
            </a:r>
            <a:r>
              <a:rPr lang="en-US" sz="2400" dirty="0">
                <a:solidFill>
                  <a:srgbClr val="FF0000"/>
                </a:solidFill>
                <a:latin typeface="Arial" pitchFamily="34" charset="0"/>
                <a:cs typeface="Arial" pitchFamily="34" charset="0"/>
              </a:rPr>
              <a:t>(</a:t>
            </a:r>
            <a:r>
              <a:rPr lang="en-US" sz="2400" dirty="0" err="1">
                <a:solidFill>
                  <a:srgbClr val="FF0000"/>
                </a:solidFill>
                <a:latin typeface="Arial" pitchFamily="34" charset="0"/>
                <a:cs typeface="Arial" pitchFamily="34" charset="0"/>
              </a:rPr>
              <a:t>bắt</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buộc</a:t>
            </a:r>
            <a:r>
              <a:rPr lang="en-US" sz="2400" dirty="0">
                <a:solidFill>
                  <a:srgbClr val="FF0000"/>
                </a:solidFill>
                <a:latin typeface="Arial" pitchFamily="34" charset="0"/>
                <a:cs typeface="Arial" pitchFamily="34" charset="0"/>
              </a:rPr>
              <a:t>)</a:t>
            </a:r>
          </a:p>
          <a:p>
            <a:pPr lvl="2">
              <a:spcBef>
                <a:spcPts val="0"/>
              </a:spcBef>
            </a:pPr>
            <a:r>
              <a:rPr lang="en-US" sz="2400" dirty="0" err="1">
                <a:latin typeface="Arial" pitchFamily="34" charset="0"/>
                <a:cs typeface="Arial" pitchFamily="34" charset="0"/>
              </a:rPr>
              <a:t>Cần</a:t>
            </a:r>
            <a:r>
              <a:rPr lang="en-US" sz="2400" dirty="0">
                <a:latin typeface="Arial" pitchFamily="34" charset="0"/>
                <a:cs typeface="Arial" pitchFamily="34" charset="0"/>
              </a:rPr>
              <a:t> </a:t>
            </a:r>
            <a:r>
              <a:rPr lang="en-US" sz="2400" dirty="0" err="1">
                <a:latin typeface="Arial" pitchFamily="34" charset="0"/>
                <a:cs typeface="Arial" pitchFamily="34" charset="0"/>
              </a:rPr>
              <a:t>phần</a:t>
            </a:r>
            <a:r>
              <a:rPr lang="en-US" sz="2400" dirty="0">
                <a:latin typeface="Arial" pitchFamily="34" charset="0"/>
                <a:cs typeface="Arial" pitchFamily="34" charset="0"/>
              </a:rPr>
              <a:t> </a:t>
            </a:r>
            <a:r>
              <a:rPr lang="en-US" sz="2400" dirty="0" err="1">
                <a:latin typeface="Arial" pitchFamily="34" charset="0"/>
                <a:cs typeface="Arial" pitchFamily="34" charset="0"/>
              </a:rPr>
              <a:t>cứng</a:t>
            </a:r>
            <a:r>
              <a:rPr lang="en-US" sz="2400" dirty="0">
                <a:latin typeface="Arial" pitchFamily="34" charset="0"/>
                <a:cs typeface="Arial" pitchFamily="34" charset="0"/>
              </a:rPr>
              <a:t> </a:t>
            </a:r>
            <a:r>
              <a:rPr lang="en-US" sz="2400" dirty="0" err="1">
                <a:latin typeface="Arial" pitchFamily="34" charset="0"/>
                <a:cs typeface="Arial" pitchFamily="34" charset="0"/>
              </a:rPr>
              <a:t>mới</a:t>
            </a:r>
            <a:r>
              <a:rPr lang="en-US" sz="2400" dirty="0">
                <a:latin typeface="Arial" pitchFamily="34" charset="0"/>
                <a:cs typeface="Arial" pitchFamily="34" charset="0"/>
              </a:rPr>
              <a:t> </a:t>
            </a:r>
            <a:r>
              <a:rPr lang="en-US" sz="2400" dirty="0" err="1">
                <a:latin typeface="Arial" pitchFamily="34" charset="0"/>
                <a:cs typeface="Arial" pitchFamily="34" charset="0"/>
              </a:rPr>
              <a:t>hỗ</a:t>
            </a:r>
            <a:r>
              <a:rPr lang="en-US" sz="2400" dirty="0">
                <a:latin typeface="Arial" pitchFamily="34" charset="0"/>
                <a:cs typeface="Arial" pitchFamily="34" charset="0"/>
              </a:rPr>
              <a:t> </a:t>
            </a:r>
            <a:r>
              <a:rPr lang="en-US" sz="2400" dirty="0" err="1">
                <a:latin typeface="Arial" pitchFamily="34" charset="0"/>
                <a:cs typeface="Arial" pitchFamily="34" charset="0"/>
              </a:rPr>
              <a:t>trợ</a:t>
            </a:r>
            <a:r>
              <a:rPr lang="en-US" sz="2400" dirty="0">
                <a:latin typeface="Arial" pitchFamily="34" charset="0"/>
                <a:cs typeface="Arial" pitchFamily="34" charset="0"/>
              </a:rPr>
              <a:t> AES</a:t>
            </a:r>
          </a:p>
          <a:p>
            <a:pPr lvl="1">
              <a:spcBef>
                <a:spcPts val="0"/>
              </a:spcBef>
            </a:pPr>
            <a:r>
              <a:rPr lang="en-US" sz="2400" dirty="0" err="1">
                <a:latin typeface="Arial" pitchFamily="34" charset="0"/>
                <a:cs typeface="Arial" pitchFamily="34" charset="0"/>
              </a:rPr>
              <a:t>Giao</a:t>
            </a:r>
            <a:r>
              <a:rPr lang="en-US" sz="2400" dirty="0">
                <a:latin typeface="Arial" pitchFamily="34" charset="0"/>
                <a:cs typeface="Arial" pitchFamily="34" charset="0"/>
              </a:rPr>
              <a:t> </a:t>
            </a:r>
            <a:r>
              <a:rPr lang="en-US" sz="2400" dirty="0" err="1">
                <a:latin typeface="Arial" pitchFamily="34" charset="0"/>
                <a:cs typeface="Arial" pitchFamily="34" charset="0"/>
              </a:rPr>
              <a:t>thức</a:t>
            </a:r>
            <a:r>
              <a:rPr lang="en-US" sz="2400" dirty="0">
                <a:latin typeface="Arial" pitchFamily="34" charset="0"/>
                <a:cs typeface="Arial" pitchFamily="34" charset="0"/>
              </a:rPr>
              <a:t> </a:t>
            </a:r>
            <a:r>
              <a:rPr lang="en-US" sz="2400" dirty="0" err="1">
                <a:latin typeface="Arial" pitchFamily="34" charset="0"/>
                <a:cs typeface="Arial" pitchFamily="34" charset="0"/>
              </a:rPr>
              <a:t>TKIP</a:t>
            </a:r>
            <a:r>
              <a:rPr lang="en-US" sz="2400" dirty="0">
                <a:latin typeface="Arial" pitchFamily="34" charset="0"/>
                <a:cs typeface="Arial" pitchFamily="34" charset="0"/>
              </a:rPr>
              <a:t> (</a:t>
            </a:r>
            <a:r>
              <a:rPr lang="en-US" sz="2400" dirty="0" err="1">
                <a:latin typeface="Arial" pitchFamily="34" charset="0"/>
                <a:cs typeface="Arial" pitchFamily="34" charset="0"/>
              </a:rPr>
              <a:t>RC4</a:t>
            </a:r>
            <a:r>
              <a:rPr lang="en-US" sz="2400" dirty="0">
                <a:latin typeface="Arial" pitchFamily="34" charset="0"/>
                <a:cs typeface="Arial" pitchFamily="34" charset="0"/>
              </a:rPr>
              <a:t> =&gt; </a:t>
            </a:r>
            <a:r>
              <a:rPr lang="en-US" sz="2400" dirty="0" err="1">
                <a:latin typeface="Arial" pitchFamily="34" charset="0"/>
                <a:cs typeface="Arial" pitchFamily="34" charset="0"/>
              </a:rPr>
              <a:t>chạy</a:t>
            </a:r>
            <a:r>
              <a:rPr lang="en-US" sz="2400" dirty="0">
                <a:latin typeface="Arial" pitchFamily="34" charset="0"/>
                <a:cs typeface="Arial" pitchFamily="34" charset="0"/>
              </a:rPr>
              <a:t> </a:t>
            </a:r>
            <a:r>
              <a:rPr lang="en-US" sz="2400" dirty="0" err="1">
                <a:latin typeface="Arial" pitchFamily="34" charset="0"/>
                <a:cs typeface="Arial" pitchFamily="34" charset="0"/>
              </a:rPr>
              <a:t>trên</a:t>
            </a:r>
            <a:r>
              <a:rPr lang="en-US" sz="2400" dirty="0">
                <a:latin typeface="Arial" pitchFamily="34" charset="0"/>
                <a:cs typeface="Arial" pitchFamily="34" charset="0"/>
              </a:rPr>
              <a:t> </a:t>
            </a:r>
            <a:r>
              <a:rPr lang="en-US" sz="2400" dirty="0" err="1">
                <a:latin typeface="Arial" pitchFamily="34" charset="0"/>
                <a:cs typeface="Arial" pitchFamily="34" charset="0"/>
              </a:rPr>
              <a:t>phần</a:t>
            </a:r>
            <a:r>
              <a:rPr lang="en-US" sz="2400" dirty="0">
                <a:latin typeface="Arial" pitchFamily="34" charset="0"/>
                <a:cs typeface="Arial" pitchFamily="34" charset="0"/>
              </a:rPr>
              <a:t> </a:t>
            </a:r>
            <a:r>
              <a:rPr lang="en-US" sz="2400" dirty="0" err="1">
                <a:latin typeface="Arial" pitchFamily="34" charset="0"/>
                <a:cs typeface="Arial" pitchFamily="34" charset="0"/>
              </a:rPr>
              <a:t>cứng</a:t>
            </a:r>
            <a:r>
              <a:rPr lang="en-US" sz="2400" dirty="0">
                <a:latin typeface="Arial" pitchFamily="34" charset="0"/>
                <a:cs typeface="Arial" pitchFamily="34" charset="0"/>
              </a:rPr>
              <a:t> </a:t>
            </a:r>
            <a:r>
              <a:rPr lang="en-US" sz="2400" dirty="0" err="1">
                <a:latin typeface="Arial" pitchFamily="34" charset="0"/>
                <a:cs typeface="Arial" pitchFamily="34" charset="0"/>
              </a:rPr>
              <a:t>cũ</a:t>
            </a:r>
            <a:r>
              <a:rPr lang="en-US" sz="2400" dirty="0">
                <a:latin typeface="Arial" pitchFamily="34" charset="0"/>
                <a:cs typeface="Arial" pitchFamily="34" charset="0"/>
              </a:rPr>
              <a:t>, Michael, </a:t>
            </a:r>
            <a:r>
              <a:rPr lang="en-US" sz="2400" dirty="0" err="1">
                <a:latin typeface="Arial" pitchFamily="34" charset="0"/>
                <a:cs typeface="Arial" pitchFamily="34" charset="0"/>
              </a:rPr>
              <a:t>đã</a:t>
            </a:r>
            <a:r>
              <a:rPr lang="en-US" sz="2400" dirty="0">
                <a:latin typeface="Arial" pitchFamily="34" charset="0"/>
                <a:cs typeface="Arial" pitchFamily="34" charset="0"/>
              </a:rPr>
              <a:t> </a:t>
            </a:r>
          </a:p>
          <a:p>
            <a:pPr marL="457200" lvl="1" indent="0">
              <a:spcBef>
                <a:spcPts val="0"/>
              </a:spcBef>
              <a:buNone/>
            </a:pPr>
            <a:r>
              <a:rPr lang="en-US" sz="2400" dirty="0" err="1">
                <a:latin typeface="Arial" pitchFamily="34" charset="0"/>
                <a:cs typeface="Arial" pitchFamily="34" charset="0"/>
              </a:rPr>
              <a:t>vá</a:t>
            </a:r>
            <a:r>
              <a:rPr lang="en-US" sz="2400" dirty="0">
                <a:latin typeface="Arial" pitchFamily="34" charset="0"/>
                <a:cs typeface="Arial" pitchFamily="34" charset="0"/>
              </a:rPr>
              <a:t> </a:t>
            </a:r>
            <a:r>
              <a:rPr lang="en-US" sz="2400" dirty="0" err="1">
                <a:latin typeface="Arial" pitchFamily="34" charset="0"/>
                <a:cs typeface="Arial" pitchFamily="34" charset="0"/>
              </a:rPr>
              <a:t>các</a:t>
            </a:r>
            <a:r>
              <a:rPr lang="en-US" sz="2400" dirty="0">
                <a:latin typeface="Arial" pitchFamily="34" charset="0"/>
                <a:cs typeface="Arial" pitchFamily="34" charset="0"/>
              </a:rPr>
              <a:t> </a:t>
            </a:r>
            <a:r>
              <a:rPr lang="en-US" sz="2400" dirty="0" err="1">
                <a:latin typeface="Arial" pitchFamily="34" charset="0"/>
                <a:cs typeface="Arial" pitchFamily="34" charset="0"/>
              </a:rPr>
              <a:t>lỗ</a:t>
            </a:r>
            <a:r>
              <a:rPr lang="en-US" sz="2400" dirty="0">
                <a:latin typeface="Arial" pitchFamily="34" charset="0"/>
                <a:cs typeface="Arial" pitchFamily="34" charset="0"/>
              </a:rPr>
              <a:t> </a:t>
            </a:r>
            <a:r>
              <a:rPr lang="en-US" sz="2400" dirty="0" err="1">
                <a:latin typeface="Arial" pitchFamily="34" charset="0"/>
                <a:cs typeface="Arial" pitchFamily="34" charset="0"/>
              </a:rPr>
              <a:t>hổng</a:t>
            </a:r>
            <a:r>
              <a:rPr lang="en-US" sz="2400" dirty="0">
                <a:latin typeface="Arial" pitchFamily="34" charset="0"/>
                <a:cs typeface="Arial" pitchFamily="34" charset="0"/>
              </a:rPr>
              <a:t> </a:t>
            </a:r>
            <a:r>
              <a:rPr lang="en-US" sz="2400" dirty="0" err="1">
                <a:latin typeface="Arial" pitchFamily="34" charset="0"/>
                <a:cs typeface="Arial" pitchFamily="34" charset="0"/>
              </a:rPr>
              <a:t>của</a:t>
            </a:r>
            <a:r>
              <a:rPr lang="en-US" sz="2400" dirty="0">
                <a:latin typeface="Arial" pitchFamily="34" charset="0"/>
                <a:cs typeface="Arial" pitchFamily="34" charset="0"/>
              </a:rPr>
              <a:t> </a:t>
            </a:r>
            <a:r>
              <a:rPr lang="en-US" sz="2400" dirty="0" err="1">
                <a:latin typeface="Arial" pitchFamily="34" charset="0"/>
                <a:cs typeface="Arial" pitchFamily="34" charset="0"/>
              </a:rPr>
              <a:t>WEP</a:t>
            </a:r>
            <a:r>
              <a:rPr lang="en-US" sz="2400" dirty="0">
                <a:latin typeface="Arial" pitchFamily="34" charset="0"/>
                <a:cs typeface="Arial" pitchFamily="34" charset="0"/>
              </a:rPr>
              <a:t>) </a:t>
            </a:r>
            <a:r>
              <a:rPr lang="en-US" sz="2400" dirty="0">
                <a:solidFill>
                  <a:srgbClr val="FF0000"/>
                </a:solidFill>
                <a:latin typeface="Arial" pitchFamily="34" charset="0"/>
                <a:cs typeface="Arial" pitchFamily="34" charset="0"/>
              </a:rPr>
              <a:t>(</a:t>
            </a:r>
            <a:r>
              <a:rPr lang="en-US" sz="2400" dirty="0" err="1">
                <a:solidFill>
                  <a:srgbClr val="FF0000"/>
                </a:solidFill>
                <a:latin typeface="Arial" pitchFamily="34" charset="0"/>
                <a:cs typeface="Arial" pitchFamily="34" charset="0"/>
              </a:rPr>
              <a:t>tùy</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chọn</a:t>
            </a:r>
            <a:r>
              <a:rPr lang="en-US" sz="2400" dirty="0">
                <a:solidFill>
                  <a:srgbClr val="FF0000"/>
                </a:solidFill>
                <a:latin typeface="Arial" pitchFamily="34" charset="0"/>
                <a:cs typeface="Arial" pitchFamily="34" charset="0"/>
              </a:rPr>
              <a:t>)</a:t>
            </a:r>
          </a:p>
          <a:p>
            <a:pPr>
              <a:lnSpc>
                <a:spcPct val="100000"/>
              </a:lnSpc>
              <a:spcBef>
                <a:spcPts val="0"/>
              </a:spcBef>
              <a:spcAft>
                <a:spcPts val="0"/>
              </a:spcAft>
            </a:pPr>
            <a:r>
              <a:rPr lang="en-US" sz="2800" dirty="0" err="1">
                <a:solidFill>
                  <a:srgbClr val="0000FF"/>
                </a:solidFill>
                <a:cs typeface="Times New Roman" pitchFamily="18" charset="0"/>
              </a:rPr>
              <a:t>Xác</a:t>
            </a:r>
            <a:r>
              <a:rPr lang="en-US" sz="2800" dirty="0">
                <a:solidFill>
                  <a:srgbClr val="0000FF"/>
                </a:solidFill>
                <a:cs typeface="Times New Roman" pitchFamily="18" charset="0"/>
              </a:rPr>
              <a:t> </a:t>
            </a:r>
            <a:r>
              <a:rPr lang="en-US" sz="2800" dirty="0" err="1">
                <a:solidFill>
                  <a:srgbClr val="0000FF"/>
                </a:solidFill>
                <a:cs typeface="Times New Roman" pitchFamily="18" charset="0"/>
              </a:rPr>
              <a:t>thực</a:t>
            </a:r>
            <a:r>
              <a:rPr lang="en-US" sz="2800" dirty="0">
                <a:solidFill>
                  <a:srgbClr val="0000FF"/>
                </a:solidFill>
                <a:cs typeface="Times New Roman" pitchFamily="18" charset="0"/>
              </a:rPr>
              <a:t>:</a:t>
            </a:r>
            <a:endParaRPr lang="en-US" sz="2800" dirty="0">
              <a:solidFill>
                <a:srgbClr val="0000FF"/>
              </a:solidFill>
              <a:latin typeface="Arial" pitchFamily="34" charset="0"/>
              <a:cs typeface="Arial" pitchFamily="34" charset="0"/>
            </a:endParaRPr>
          </a:p>
          <a:p>
            <a:pPr lvl="1">
              <a:spcBef>
                <a:spcPts val="0"/>
              </a:spcBef>
            </a:pPr>
            <a:r>
              <a:rPr lang="vi-VN" sz="2400" dirty="0">
                <a:latin typeface="Arial" pitchFamily="34" charset="0"/>
                <a:cs typeface="Arial" pitchFamily="34" charset="0"/>
              </a:rPr>
              <a:t>802.1X</a:t>
            </a:r>
            <a:r>
              <a:rPr lang="en-US" sz="2400" dirty="0">
                <a:latin typeface="Arial" pitchFamily="34" charset="0"/>
                <a:cs typeface="Arial" pitchFamily="34" charset="0"/>
              </a:rPr>
              <a:t>/</a:t>
            </a:r>
            <a:r>
              <a:rPr lang="vi-VN" sz="2400" dirty="0">
                <a:latin typeface="Arial" pitchFamily="34" charset="0"/>
                <a:cs typeface="Arial" pitchFamily="34" charset="0"/>
              </a:rPr>
              <a:t>EAP</a:t>
            </a:r>
            <a:r>
              <a:rPr lang="en-US" sz="2400" dirty="0">
                <a:latin typeface="Arial" pitchFamily="34" charset="0"/>
                <a:cs typeface="Arial" pitchFamily="34" charset="0"/>
              </a:rPr>
              <a:t> (</a:t>
            </a:r>
            <a:r>
              <a:rPr lang="en-US" sz="2400" dirty="0" err="1">
                <a:latin typeface="Arial" pitchFamily="34" charset="0"/>
                <a:cs typeface="Arial" pitchFamily="34" charset="0"/>
              </a:rPr>
              <a:t>TKIP</a:t>
            </a:r>
            <a:r>
              <a:rPr lang="en-US" sz="2400" dirty="0">
                <a:latin typeface="Arial" pitchFamily="34" charset="0"/>
                <a:cs typeface="Arial" pitchFamily="34" charset="0"/>
              </a:rPr>
              <a:t>, </a:t>
            </a:r>
            <a:r>
              <a:rPr lang="en-US" sz="2400" dirty="0" err="1">
                <a:latin typeface="Arial" pitchFamily="34" charset="0"/>
                <a:cs typeface="Arial" pitchFamily="34" charset="0"/>
              </a:rPr>
              <a:t>EAP</a:t>
            </a:r>
            <a:r>
              <a:rPr lang="en-US" sz="2400" dirty="0">
                <a:latin typeface="Arial" pitchFamily="34" charset="0"/>
                <a:cs typeface="Arial" pitchFamily="34" charset="0"/>
              </a:rPr>
              <a:t>-TLS), </a:t>
            </a:r>
            <a:r>
              <a:rPr lang="en-US" sz="2400" dirty="0" err="1">
                <a:latin typeface="Arial" pitchFamily="34" charset="0"/>
                <a:cs typeface="Arial" pitchFamily="34" charset="0"/>
              </a:rPr>
              <a:t>PSK</a:t>
            </a:r>
            <a:endParaRPr lang="en-US" sz="2400" dirty="0">
              <a:latin typeface="Arial" pitchFamily="34" charset="0"/>
              <a:cs typeface="Arial" pitchFamily="34" charset="0"/>
            </a:endParaRPr>
          </a:p>
          <a:p>
            <a:pPr>
              <a:lnSpc>
                <a:spcPct val="100000"/>
              </a:lnSpc>
              <a:spcBef>
                <a:spcPts val="0"/>
              </a:spcBef>
              <a:spcAft>
                <a:spcPts val="0"/>
              </a:spcAft>
            </a:pPr>
            <a:r>
              <a:rPr lang="en-US" sz="2800" dirty="0" err="1">
                <a:solidFill>
                  <a:srgbClr val="0000FF"/>
                </a:solidFill>
                <a:cs typeface="Times New Roman" pitchFamily="18" charset="0"/>
              </a:rPr>
              <a:t>Toàn</a:t>
            </a:r>
            <a:r>
              <a:rPr lang="en-US" sz="2800" dirty="0">
                <a:solidFill>
                  <a:srgbClr val="0000FF"/>
                </a:solidFill>
                <a:cs typeface="Times New Roman" pitchFamily="18" charset="0"/>
              </a:rPr>
              <a:t> </a:t>
            </a:r>
            <a:r>
              <a:rPr lang="en-US" sz="2800" dirty="0" err="1">
                <a:solidFill>
                  <a:srgbClr val="0000FF"/>
                </a:solidFill>
                <a:cs typeface="Times New Roman" pitchFamily="18" charset="0"/>
              </a:rPr>
              <a:t>vẹn</a:t>
            </a:r>
            <a:r>
              <a:rPr lang="en-US" sz="2800" dirty="0">
                <a:solidFill>
                  <a:srgbClr val="0000FF"/>
                </a:solidFill>
                <a:cs typeface="Times New Roman" pitchFamily="18" charset="0"/>
              </a:rPr>
              <a:t>:</a:t>
            </a:r>
          </a:p>
          <a:p>
            <a:pPr lvl="1">
              <a:spcBef>
                <a:spcPts val="0"/>
              </a:spcBef>
            </a:pPr>
            <a:r>
              <a:rPr lang="en-US" sz="2400" dirty="0" err="1">
                <a:latin typeface="Arial" pitchFamily="34" charset="0"/>
                <a:cs typeface="Arial" pitchFamily="34" charset="0"/>
              </a:rPr>
              <a:t>CCMP</a:t>
            </a:r>
            <a:r>
              <a:rPr lang="en-US" sz="2400" dirty="0">
                <a:latin typeface="Arial" pitchFamily="34" charset="0"/>
                <a:cs typeface="Arial" pitchFamily="34" charset="0"/>
              </a:rPr>
              <a:t> (Counter Mode </a:t>
            </a:r>
            <a:r>
              <a:rPr lang="en-US" sz="2400" dirty="0" err="1">
                <a:latin typeface="Arial" pitchFamily="34" charset="0"/>
                <a:cs typeface="Arial" pitchFamily="34" charset="0"/>
              </a:rPr>
              <a:t>CBC</a:t>
            </a:r>
            <a:r>
              <a:rPr lang="en-US" sz="2400" dirty="0">
                <a:latin typeface="Arial" pitchFamily="34" charset="0"/>
                <a:cs typeface="Arial" pitchFamily="34" charset="0"/>
              </a:rPr>
              <a:t>-MAC Protocol) = CRT + </a:t>
            </a:r>
            <a:r>
              <a:rPr lang="en-US" sz="2400" dirty="0" err="1">
                <a:latin typeface="Arial" pitchFamily="34" charset="0"/>
                <a:cs typeface="Arial" pitchFamily="34" charset="0"/>
              </a:rPr>
              <a:t>CBC</a:t>
            </a:r>
            <a:r>
              <a:rPr lang="en-US" sz="2400" dirty="0">
                <a:latin typeface="Arial" pitchFamily="34" charset="0"/>
                <a:cs typeface="Arial" pitchFamily="34" charset="0"/>
              </a:rPr>
              <a:t>-MAC</a:t>
            </a:r>
          </a:p>
          <a:p>
            <a:pPr>
              <a:lnSpc>
                <a:spcPct val="100000"/>
              </a:lnSpc>
              <a:spcBef>
                <a:spcPts val="0"/>
              </a:spcBef>
              <a:spcAft>
                <a:spcPts val="0"/>
              </a:spcAft>
            </a:pPr>
            <a:r>
              <a:rPr lang="en-US" sz="2400" dirty="0" err="1">
                <a:solidFill>
                  <a:srgbClr val="0000FF"/>
                </a:solidFill>
                <a:latin typeface="Arial" pitchFamily="34" charset="0"/>
                <a:cs typeface="Arial" pitchFamily="34" charset="0"/>
              </a:rPr>
              <a:t>Chống</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tấn</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công</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phát</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lại</a:t>
            </a:r>
            <a:r>
              <a:rPr lang="en-US" sz="2400" dirty="0">
                <a:solidFill>
                  <a:srgbClr val="0000FF"/>
                </a:solidFill>
                <a:latin typeface="Arial" pitchFamily="34" charset="0"/>
                <a:cs typeface="Arial" pitchFamily="34" charset="0"/>
              </a:rPr>
              <a:t>:</a:t>
            </a:r>
          </a:p>
          <a:p>
            <a:pPr lvl="1">
              <a:spcBef>
                <a:spcPts val="0"/>
              </a:spcBef>
            </a:pPr>
            <a:r>
              <a:rPr lang="en-US" sz="2400" dirty="0" err="1">
                <a:latin typeface="Arial" pitchFamily="34" charset="0"/>
                <a:cs typeface="Arial" pitchFamily="34" charset="0"/>
              </a:rPr>
              <a:t>Dùng</a:t>
            </a:r>
            <a:r>
              <a:rPr lang="en-US" sz="2400" dirty="0">
                <a:latin typeface="Arial" pitchFamily="34" charset="0"/>
                <a:cs typeface="Arial" pitchFamily="34" charset="0"/>
              </a:rPr>
              <a:t> </a:t>
            </a:r>
            <a:r>
              <a:rPr lang="en-US" sz="2400" dirty="0" err="1">
                <a:latin typeface="Arial" pitchFamily="34" charset="0"/>
                <a:cs typeface="Arial" pitchFamily="34" charset="0"/>
              </a:rPr>
              <a:t>số</a:t>
            </a:r>
            <a:r>
              <a:rPr lang="en-US" sz="2400" dirty="0">
                <a:latin typeface="Arial" pitchFamily="34" charset="0"/>
                <a:cs typeface="Arial" pitchFamily="34" charset="0"/>
              </a:rPr>
              <a:t> </a:t>
            </a:r>
            <a:r>
              <a:rPr lang="en-US" sz="2400" dirty="0" err="1">
                <a:latin typeface="Arial" pitchFamily="34" charset="0"/>
                <a:cs typeface="Arial" pitchFamily="34" charset="0"/>
              </a:rPr>
              <a:t>thứ</a:t>
            </a:r>
            <a:r>
              <a:rPr lang="en-US" sz="2400" dirty="0">
                <a:latin typeface="Arial" pitchFamily="34" charset="0"/>
                <a:cs typeface="Arial" pitchFamily="34" charset="0"/>
              </a:rPr>
              <a:t> </a:t>
            </a:r>
            <a:r>
              <a:rPr lang="en-US" sz="2400" dirty="0" err="1">
                <a:latin typeface="Arial" pitchFamily="34" charset="0"/>
                <a:cs typeface="Arial" pitchFamily="34" charset="0"/>
              </a:rPr>
              <a:t>tự</a:t>
            </a:r>
            <a:r>
              <a:rPr lang="en-US" sz="2400" dirty="0">
                <a:latin typeface="Arial" pitchFamily="34" charset="0"/>
                <a:cs typeface="Arial" pitchFamily="34" charset="0"/>
              </a:rPr>
              <a:t> </a:t>
            </a:r>
            <a:r>
              <a:rPr lang="en-US" sz="2400" dirty="0" err="1">
                <a:latin typeface="Arial" pitchFamily="34" charset="0"/>
                <a:cs typeface="Arial" pitchFamily="34" charset="0"/>
              </a:rPr>
              <a:t>gói</a:t>
            </a:r>
            <a:r>
              <a:rPr lang="en-US" sz="2400" dirty="0">
                <a:latin typeface="Arial" pitchFamily="34" charset="0"/>
                <a:cs typeface="Arial" pitchFamily="34" charset="0"/>
              </a:rPr>
              <a:t> tin (48 bit) – </a:t>
            </a:r>
            <a:r>
              <a:rPr lang="en-US" sz="2400" dirty="0" err="1">
                <a:latin typeface="Arial" pitchFamily="34" charset="0"/>
                <a:cs typeface="Arial" pitchFamily="34" charset="0"/>
              </a:rPr>
              <a:t>PN</a:t>
            </a:r>
            <a:r>
              <a:rPr lang="en-US" sz="2400" dirty="0">
                <a:latin typeface="Arial" pitchFamily="34" charset="0"/>
                <a:cs typeface="Arial" pitchFamily="34" charset="0"/>
              </a:rPr>
              <a:t> </a:t>
            </a:r>
            <a:r>
              <a:rPr lang="en-US" sz="2400" dirty="0" err="1">
                <a:latin typeface="Arial" pitchFamily="34" charset="0"/>
                <a:cs typeface="Arial" pitchFamily="34" charset="0"/>
              </a:rPr>
              <a:t>để</a:t>
            </a:r>
            <a:r>
              <a:rPr lang="en-US" sz="2400" dirty="0">
                <a:latin typeface="Arial" pitchFamily="34" charset="0"/>
                <a:cs typeface="Arial" pitchFamily="34" charset="0"/>
              </a:rPr>
              <a:t> </a:t>
            </a:r>
            <a:r>
              <a:rPr lang="en-US" sz="2400" dirty="0" err="1">
                <a:latin typeface="Arial" pitchFamily="34" charset="0"/>
                <a:cs typeface="Arial" pitchFamily="34" charset="0"/>
              </a:rPr>
              <a:t>ngăn</a:t>
            </a:r>
            <a:r>
              <a:rPr lang="en-US" sz="2400" dirty="0">
                <a:latin typeface="Arial" pitchFamily="34" charset="0"/>
                <a:cs typeface="Arial" pitchFamily="34" charset="0"/>
              </a:rPr>
              <a:t> </a:t>
            </a:r>
            <a:r>
              <a:rPr lang="en-US" sz="2400" dirty="0" err="1">
                <a:latin typeface="Arial" pitchFamily="34" charset="0"/>
                <a:cs typeface="Arial" pitchFamily="34" charset="0"/>
              </a:rPr>
              <a:t>chặn</a:t>
            </a:r>
            <a:r>
              <a:rPr lang="en-US" sz="2400" dirty="0">
                <a:latin typeface="Arial" pitchFamily="34" charset="0"/>
                <a:cs typeface="Arial" pitchFamily="34" charset="0"/>
              </a:rPr>
              <a:t> </a:t>
            </a:r>
            <a:r>
              <a:rPr lang="en-US" sz="2400" dirty="0" err="1">
                <a:latin typeface="Arial" pitchFamily="34" charset="0"/>
                <a:cs typeface="Arial" pitchFamily="34" charset="0"/>
              </a:rPr>
              <a:t>tấn</a:t>
            </a:r>
            <a:r>
              <a:rPr lang="en-US" sz="2400" dirty="0">
                <a:latin typeface="Arial" pitchFamily="34" charset="0"/>
                <a:cs typeface="Arial" pitchFamily="34" charset="0"/>
              </a:rPr>
              <a:t> </a:t>
            </a:r>
            <a:r>
              <a:rPr lang="en-US" sz="2400" dirty="0" err="1">
                <a:latin typeface="Arial" pitchFamily="34" charset="0"/>
                <a:cs typeface="Arial" pitchFamily="34" charset="0"/>
              </a:rPr>
              <a:t>công</a:t>
            </a:r>
            <a:r>
              <a:rPr lang="en-US" sz="2400" dirty="0">
                <a:latin typeface="Arial" pitchFamily="34" charset="0"/>
                <a:cs typeface="Arial" pitchFamily="34" charset="0"/>
              </a:rPr>
              <a:t> </a:t>
            </a:r>
            <a:r>
              <a:rPr lang="en-US" sz="2400" dirty="0" err="1">
                <a:latin typeface="Arial" pitchFamily="34" charset="0"/>
                <a:cs typeface="Arial" pitchFamily="34" charset="0"/>
              </a:rPr>
              <a:t>phát</a:t>
            </a:r>
            <a:r>
              <a:rPr lang="en-US" sz="2400" dirty="0">
                <a:latin typeface="Arial" pitchFamily="34" charset="0"/>
                <a:cs typeface="Arial" pitchFamily="34" charset="0"/>
              </a:rPr>
              <a:t> </a:t>
            </a:r>
            <a:r>
              <a:rPr lang="en-US" sz="2400" dirty="0" err="1">
                <a:latin typeface="Arial" pitchFamily="34" charset="0"/>
                <a:cs typeface="Arial" pitchFamily="34" charset="0"/>
              </a:rPr>
              <a:t>lại</a:t>
            </a:r>
            <a:endParaRPr lang="en-US" sz="2400" dirty="0">
              <a:latin typeface="Arial" pitchFamily="34" charset="0"/>
              <a:cs typeface="Arial" pitchFamily="34" charset="0"/>
            </a:endParaRPr>
          </a:p>
          <a:p>
            <a:pPr>
              <a:lnSpc>
                <a:spcPct val="100000"/>
              </a:lnSpc>
              <a:spcBef>
                <a:spcPts val="0"/>
              </a:spcBef>
              <a:spcAft>
                <a:spcPts val="0"/>
              </a:spcAft>
            </a:pPr>
            <a:r>
              <a:rPr lang="en-US" sz="2800" dirty="0">
                <a:solidFill>
                  <a:srgbClr val="0000FF"/>
                </a:solidFill>
                <a:cs typeface="Times New Roman" pitchFamily="18" charset="0"/>
              </a:rPr>
              <a:t>An </a:t>
            </a:r>
            <a:r>
              <a:rPr lang="en-US" sz="2800" dirty="0" err="1">
                <a:solidFill>
                  <a:srgbClr val="0000FF"/>
                </a:solidFill>
                <a:cs typeface="Times New Roman" pitchFamily="18" charset="0"/>
              </a:rPr>
              <a:t>toàn</a:t>
            </a:r>
            <a:r>
              <a:rPr lang="en-US" sz="2800" dirty="0">
                <a:solidFill>
                  <a:srgbClr val="0000FF"/>
                </a:solidFill>
                <a:cs typeface="Times New Roman" pitchFamily="18" charset="0"/>
              </a:rPr>
              <a:t> </a:t>
            </a:r>
            <a:r>
              <a:rPr lang="en-US" sz="2800" dirty="0" err="1">
                <a:solidFill>
                  <a:srgbClr val="0000FF"/>
                </a:solidFill>
                <a:cs typeface="Times New Roman" pitchFamily="18" charset="0"/>
              </a:rPr>
              <a:t>chống</a:t>
            </a:r>
            <a:r>
              <a:rPr lang="en-US" sz="2800" dirty="0">
                <a:solidFill>
                  <a:srgbClr val="0000FF"/>
                </a:solidFill>
                <a:cs typeface="Times New Roman" pitchFamily="18" charset="0"/>
              </a:rPr>
              <a:t> </a:t>
            </a:r>
            <a:r>
              <a:rPr lang="en-US" sz="2800" dirty="0" err="1">
                <a:solidFill>
                  <a:srgbClr val="0000FF"/>
                </a:solidFill>
                <a:cs typeface="Times New Roman" pitchFamily="18" charset="0"/>
              </a:rPr>
              <a:t>tấn</a:t>
            </a:r>
            <a:r>
              <a:rPr lang="en-US" sz="2800" dirty="0">
                <a:solidFill>
                  <a:srgbClr val="0000FF"/>
                </a:solidFill>
                <a:cs typeface="Times New Roman" pitchFamily="18" charset="0"/>
              </a:rPr>
              <a:t> </a:t>
            </a:r>
            <a:r>
              <a:rPr lang="en-US" sz="2800" dirty="0" err="1">
                <a:solidFill>
                  <a:srgbClr val="0000FF"/>
                </a:solidFill>
                <a:cs typeface="Times New Roman" pitchFamily="18" charset="0"/>
              </a:rPr>
              <a:t>công</a:t>
            </a:r>
            <a:r>
              <a:rPr lang="en-US" sz="2800" dirty="0">
                <a:solidFill>
                  <a:srgbClr val="0000FF"/>
                </a:solidFill>
                <a:cs typeface="Times New Roman" pitchFamily="18" charset="0"/>
              </a:rPr>
              <a:t> </a:t>
            </a:r>
            <a:r>
              <a:rPr lang="en-US" sz="2800" dirty="0" err="1">
                <a:solidFill>
                  <a:srgbClr val="0000FF"/>
                </a:solidFill>
                <a:cs typeface="Times New Roman" pitchFamily="18" charset="0"/>
              </a:rPr>
              <a:t>ngắt</a:t>
            </a:r>
            <a:r>
              <a:rPr lang="en-US" sz="2800" dirty="0">
                <a:solidFill>
                  <a:srgbClr val="0000FF"/>
                </a:solidFill>
                <a:cs typeface="Times New Roman" pitchFamily="18" charset="0"/>
              </a:rPr>
              <a:t> </a:t>
            </a:r>
            <a:r>
              <a:rPr lang="en-US" sz="2800" dirty="0" err="1">
                <a:solidFill>
                  <a:srgbClr val="0000FF"/>
                </a:solidFill>
                <a:cs typeface="Times New Roman" pitchFamily="18" charset="0"/>
              </a:rPr>
              <a:t>kết</a:t>
            </a:r>
            <a:r>
              <a:rPr lang="en-US" sz="2800" dirty="0">
                <a:solidFill>
                  <a:srgbClr val="0000FF"/>
                </a:solidFill>
                <a:cs typeface="Times New Roman" pitchFamily="18" charset="0"/>
              </a:rPr>
              <a:t> </a:t>
            </a:r>
            <a:r>
              <a:rPr lang="en-US" sz="2800" dirty="0" err="1">
                <a:solidFill>
                  <a:srgbClr val="0000FF"/>
                </a:solidFill>
                <a:cs typeface="Times New Roman" pitchFamily="18" charset="0"/>
              </a:rPr>
              <a:t>nối</a:t>
            </a:r>
            <a:r>
              <a:rPr lang="en-US" sz="2800" dirty="0">
                <a:solidFill>
                  <a:srgbClr val="0000FF"/>
                </a:solidFill>
                <a:cs typeface="Times New Roman" pitchFamily="18" charset="0"/>
              </a:rPr>
              <a:t> </a:t>
            </a:r>
            <a:r>
              <a:rPr lang="en-US" sz="2800" dirty="0" err="1">
                <a:solidFill>
                  <a:srgbClr val="0000FF"/>
                </a:solidFill>
                <a:cs typeface="Times New Roman" pitchFamily="18" charset="0"/>
              </a:rPr>
              <a:t>và</a:t>
            </a:r>
            <a:r>
              <a:rPr lang="en-US" sz="2800" dirty="0">
                <a:solidFill>
                  <a:srgbClr val="0000FF"/>
                </a:solidFill>
                <a:cs typeface="Times New Roman" pitchFamily="18" charset="0"/>
              </a:rPr>
              <a:t> </a:t>
            </a:r>
            <a:r>
              <a:rPr lang="en-US" sz="2800" dirty="0" err="1">
                <a:solidFill>
                  <a:srgbClr val="0000FF"/>
                </a:solidFill>
                <a:cs typeface="Times New Roman" pitchFamily="18" charset="0"/>
              </a:rPr>
              <a:t>hủy</a:t>
            </a:r>
            <a:r>
              <a:rPr lang="en-US" sz="2800" dirty="0">
                <a:solidFill>
                  <a:srgbClr val="0000FF"/>
                </a:solidFill>
                <a:cs typeface="Times New Roman" pitchFamily="18" charset="0"/>
              </a:rPr>
              <a:t> </a:t>
            </a:r>
            <a:r>
              <a:rPr lang="en-US" sz="2800" dirty="0" err="1">
                <a:solidFill>
                  <a:srgbClr val="0000FF"/>
                </a:solidFill>
                <a:cs typeface="Times New Roman" pitchFamily="18" charset="0"/>
              </a:rPr>
              <a:t>xác</a:t>
            </a:r>
            <a:r>
              <a:rPr lang="en-US" sz="2800" dirty="0">
                <a:solidFill>
                  <a:srgbClr val="0000FF"/>
                </a:solidFill>
                <a:cs typeface="Times New Roman" pitchFamily="18" charset="0"/>
              </a:rPr>
              <a:t> </a:t>
            </a:r>
            <a:r>
              <a:rPr lang="en-US" sz="2800" dirty="0" err="1">
                <a:solidFill>
                  <a:srgbClr val="0000FF"/>
                </a:solidFill>
                <a:cs typeface="Times New Roman" pitchFamily="18" charset="0"/>
              </a:rPr>
              <a:t>thực</a:t>
            </a:r>
            <a:endParaRPr lang="en-US" sz="2800" dirty="0">
              <a:solidFill>
                <a:srgbClr val="0000FF"/>
              </a:solidFill>
              <a:cs typeface="Times New Roman" pitchFamily="18" charset="0"/>
            </a:endParaRPr>
          </a:p>
          <a:p>
            <a:pPr>
              <a:lnSpc>
                <a:spcPct val="100000"/>
              </a:lnSpc>
              <a:spcBef>
                <a:spcPts val="0"/>
              </a:spcBef>
              <a:spcAft>
                <a:spcPts val="0"/>
              </a:spcAft>
            </a:pPr>
            <a:r>
              <a:rPr lang="en-US" sz="2800" dirty="0">
                <a:solidFill>
                  <a:srgbClr val="0000FF"/>
                </a:solidFill>
                <a:cs typeface="Times New Roman" pitchFamily="18" charset="0"/>
              </a:rPr>
              <a:t>An </a:t>
            </a:r>
            <a:r>
              <a:rPr lang="en-US" sz="2800" dirty="0" err="1">
                <a:solidFill>
                  <a:srgbClr val="0000FF"/>
                </a:solidFill>
                <a:cs typeface="Times New Roman" pitchFamily="18" charset="0"/>
              </a:rPr>
              <a:t>toàn</a:t>
            </a:r>
            <a:r>
              <a:rPr lang="en-US" sz="2800" dirty="0">
                <a:solidFill>
                  <a:srgbClr val="0000FF"/>
                </a:solidFill>
                <a:cs typeface="Times New Roman" pitchFamily="18" charset="0"/>
              </a:rPr>
              <a:t> </a:t>
            </a:r>
            <a:r>
              <a:rPr lang="en-US" sz="2800" dirty="0" err="1">
                <a:solidFill>
                  <a:srgbClr val="0000FF"/>
                </a:solidFill>
                <a:cs typeface="Times New Roman" pitchFamily="18" charset="0"/>
              </a:rPr>
              <a:t>cho</a:t>
            </a:r>
            <a:r>
              <a:rPr lang="en-US" sz="2800" dirty="0">
                <a:solidFill>
                  <a:srgbClr val="0000FF"/>
                </a:solidFill>
                <a:cs typeface="Times New Roman" pitchFamily="18" charset="0"/>
              </a:rPr>
              <a:t> </a:t>
            </a:r>
            <a:r>
              <a:rPr lang="en-US" sz="2800" dirty="0" err="1">
                <a:solidFill>
                  <a:srgbClr val="0000FF"/>
                </a:solidFill>
                <a:cs typeface="Times New Roman" pitchFamily="18" charset="0"/>
              </a:rPr>
              <a:t>truyền</a:t>
            </a:r>
            <a:r>
              <a:rPr lang="en-US" sz="2800" dirty="0">
                <a:solidFill>
                  <a:srgbClr val="0000FF"/>
                </a:solidFill>
                <a:cs typeface="Times New Roman" pitchFamily="18" charset="0"/>
              </a:rPr>
              <a:t> </a:t>
            </a:r>
            <a:r>
              <a:rPr lang="en-US" sz="2800" dirty="0" err="1">
                <a:solidFill>
                  <a:srgbClr val="0000FF"/>
                </a:solidFill>
                <a:cs typeface="Times New Roman" pitchFamily="18" charset="0"/>
              </a:rPr>
              <a:t>thông</a:t>
            </a:r>
            <a:r>
              <a:rPr lang="en-US" sz="2800" dirty="0">
                <a:solidFill>
                  <a:srgbClr val="0000FF"/>
                </a:solidFill>
                <a:cs typeface="Times New Roman" pitchFamily="18" charset="0"/>
              </a:rPr>
              <a:t> </a:t>
            </a:r>
            <a:r>
              <a:rPr lang="en-US" sz="2800" dirty="0" err="1">
                <a:solidFill>
                  <a:srgbClr val="0000FF"/>
                </a:solidFill>
                <a:cs typeface="Times New Roman" pitchFamily="18" charset="0"/>
              </a:rPr>
              <a:t>ngang</a:t>
            </a:r>
            <a:r>
              <a:rPr lang="en-US" sz="2800" dirty="0">
                <a:solidFill>
                  <a:srgbClr val="0000FF"/>
                </a:solidFill>
                <a:cs typeface="Times New Roman" pitchFamily="18" charset="0"/>
              </a:rPr>
              <a:t> </a:t>
            </a:r>
            <a:r>
              <a:rPr lang="en-US" sz="2800" dirty="0" err="1">
                <a:solidFill>
                  <a:srgbClr val="0000FF"/>
                </a:solidFill>
                <a:cs typeface="Times New Roman" pitchFamily="18" charset="0"/>
              </a:rPr>
              <a:t>hàng</a:t>
            </a:r>
            <a:r>
              <a:rPr lang="en-US" sz="2800" dirty="0">
                <a:solidFill>
                  <a:srgbClr val="0000FF"/>
                </a:solidFill>
                <a:cs typeface="Times New Roman" pitchFamily="18" charset="0"/>
              </a:rPr>
              <a:t> (</a:t>
            </a:r>
            <a:r>
              <a:rPr lang="en-US" sz="2800" dirty="0" err="1">
                <a:solidFill>
                  <a:srgbClr val="0000FF"/>
                </a:solidFill>
                <a:cs typeface="Times New Roman" pitchFamily="18" charset="0"/>
              </a:rPr>
              <a:t>chế</a:t>
            </a:r>
            <a:r>
              <a:rPr lang="en-US" sz="2800" dirty="0">
                <a:solidFill>
                  <a:srgbClr val="0000FF"/>
                </a:solidFill>
                <a:cs typeface="Times New Roman" pitchFamily="18" charset="0"/>
              </a:rPr>
              <a:t> </a:t>
            </a:r>
            <a:r>
              <a:rPr lang="en-US" sz="2800" dirty="0" err="1">
                <a:solidFill>
                  <a:srgbClr val="0000FF"/>
                </a:solidFill>
                <a:cs typeface="Times New Roman" pitchFamily="18" charset="0"/>
              </a:rPr>
              <a:t>độ</a:t>
            </a:r>
            <a:r>
              <a:rPr lang="en-US" sz="2800" dirty="0">
                <a:solidFill>
                  <a:srgbClr val="0000FF"/>
                </a:solidFill>
                <a:cs typeface="Times New Roman" pitchFamily="18" charset="0"/>
              </a:rPr>
              <a:t> Ad-hoc)</a:t>
            </a:r>
            <a:endParaRPr lang="en-US" sz="4000" dirty="0"/>
          </a:p>
          <a:p>
            <a:pPr>
              <a:lnSpc>
                <a:spcPct val="100000"/>
              </a:lnSpc>
              <a:spcBef>
                <a:spcPts val="0"/>
              </a:spcBef>
              <a:spcAft>
                <a:spcPts val="0"/>
              </a:spcAft>
            </a:pPr>
            <a:endParaRPr lang="en-US" sz="4000" dirty="0"/>
          </a:p>
          <a:p>
            <a:pPr>
              <a:lnSpc>
                <a:spcPct val="100000"/>
              </a:lnSpc>
              <a:spcBef>
                <a:spcPts val="0"/>
              </a:spcBef>
              <a:spcAft>
                <a:spcPts val="0"/>
              </a:spcAft>
            </a:pPr>
            <a:endParaRPr lang="en-US" sz="4000" dirty="0"/>
          </a:p>
          <a:p>
            <a:pPr>
              <a:lnSpc>
                <a:spcPct val="100000"/>
              </a:lnSpc>
              <a:spcBef>
                <a:spcPts val="0"/>
              </a:spcBef>
              <a:spcAft>
                <a:spcPts val="0"/>
              </a:spcAft>
            </a:pPr>
            <a:endParaRPr lang="en-US" sz="4000" dirty="0"/>
          </a:p>
          <a:p>
            <a:endParaRPr lang="en-US" dirty="0"/>
          </a:p>
        </p:txBody>
      </p:sp>
      <p:sp>
        <p:nvSpPr>
          <p:cNvPr id="3" name="Title 2"/>
          <p:cNvSpPr>
            <a:spLocks noGrp="1"/>
          </p:cNvSpPr>
          <p:nvPr>
            <p:ph type="title"/>
          </p:nvPr>
        </p:nvSpPr>
        <p:spPr/>
        <p:txBody>
          <a:bodyPr/>
          <a:lstStyle/>
          <a:p>
            <a:r>
              <a:rPr lang="en-US" b="0" dirty="0">
                <a:latin typeface="Arial" pitchFamily="34" charset="0"/>
                <a:cs typeface="Arial" pitchFamily="34" charset="0"/>
              </a:rPr>
              <a:t/>
            </a:r>
            <a:br>
              <a:rPr lang="en-US" b="0" dirty="0">
                <a:latin typeface="Arial" pitchFamily="34" charset="0"/>
                <a:cs typeface="Arial" pitchFamily="34" charset="0"/>
              </a:rPr>
            </a:br>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WPA2</a:t>
            </a:r>
            <a:r>
              <a:rPr lang="en-US" b="0" dirty="0">
                <a:latin typeface="Arial" pitchFamily="34" charset="0"/>
                <a:cs typeface="Arial" pitchFamily="34" charset="0"/>
              </a:rPr>
              <a:t/>
            </a:r>
            <a:br>
              <a:rPr lang="en-US" b="0" dirty="0">
                <a:latin typeface="Arial" pitchFamily="34" charset="0"/>
                <a:cs typeface="Arial" pitchFamily="34" charset="0"/>
              </a:rPr>
            </a:b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73</a:t>
            </a:fld>
            <a:endParaRPr lang="ru-RU" dirty="0"/>
          </a:p>
        </p:txBody>
      </p:sp>
    </p:spTree>
    <p:extLst>
      <p:ext uri="{BB962C8B-B14F-4D97-AF65-F5344CB8AC3E}">
        <p14:creationId xmlns:p14="http://schemas.microsoft.com/office/powerpoint/2010/main" val="13239069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en-US" sz="2400" dirty="0">
                <a:solidFill>
                  <a:srgbClr val="0000FF"/>
                </a:solidFill>
                <a:latin typeface="Arial" pitchFamily="34" charset="0"/>
                <a:cs typeface="Arial" pitchFamily="34" charset="0"/>
              </a:rPr>
              <a:t>AES/</a:t>
            </a:r>
            <a:r>
              <a:rPr lang="en-US" sz="2400" dirty="0" err="1">
                <a:solidFill>
                  <a:srgbClr val="0000FF"/>
                </a:solidFill>
                <a:latin typeface="Arial" pitchFamily="34" charset="0"/>
                <a:cs typeface="Arial" pitchFamily="34" charset="0"/>
              </a:rPr>
              <a:t>CCMP</a:t>
            </a:r>
            <a:r>
              <a:rPr lang="en-US" sz="2400" dirty="0">
                <a:solidFill>
                  <a:srgbClr val="0000FF"/>
                </a:solidFill>
                <a:latin typeface="Arial" pitchFamily="34" charset="0"/>
                <a:cs typeface="Arial" pitchFamily="34" charset="0"/>
              </a:rPr>
              <a:t>:</a:t>
            </a:r>
          </a:p>
          <a:p>
            <a:pPr lvl="1"/>
            <a:r>
              <a:rPr lang="en-US" sz="2400" dirty="0" err="1">
                <a:solidFill>
                  <a:srgbClr val="0000FF"/>
                </a:solidFill>
                <a:latin typeface="Arial" pitchFamily="34" charset="0"/>
                <a:cs typeface="Arial" pitchFamily="34" charset="0"/>
              </a:rPr>
              <a:t>CCMP</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nghĩa</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là</a:t>
            </a:r>
            <a:r>
              <a:rPr lang="en-US" sz="2400" dirty="0">
                <a:solidFill>
                  <a:srgbClr val="0000FF"/>
                </a:solidFill>
                <a:latin typeface="Arial" pitchFamily="34" charset="0"/>
                <a:cs typeface="Arial" pitchFamily="34" charset="0"/>
              </a:rPr>
              <a:t> </a:t>
            </a:r>
            <a:r>
              <a:rPr lang="en-US" sz="2400" dirty="0" err="1">
                <a:solidFill>
                  <a:srgbClr val="0000FF"/>
                </a:solidFill>
                <a:latin typeface="Arial" pitchFamily="34" charset="0"/>
                <a:cs typeface="Arial" pitchFamily="34" charset="0"/>
              </a:rPr>
              <a:t>CTR</a:t>
            </a:r>
            <a:r>
              <a:rPr lang="en-US" sz="2400" dirty="0">
                <a:solidFill>
                  <a:srgbClr val="0000FF"/>
                </a:solidFill>
                <a:latin typeface="Arial" pitchFamily="34" charset="0"/>
                <a:cs typeface="Arial" pitchFamily="34" charset="0"/>
              </a:rPr>
              <a:t> mode and </a:t>
            </a:r>
            <a:r>
              <a:rPr lang="en-US" sz="2400" dirty="0" err="1">
                <a:solidFill>
                  <a:srgbClr val="0000FF"/>
                </a:solidFill>
                <a:latin typeface="Arial" pitchFamily="34" charset="0"/>
                <a:cs typeface="Arial" pitchFamily="34" charset="0"/>
              </a:rPr>
              <a:t>CBC</a:t>
            </a:r>
            <a:r>
              <a:rPr lang="en-US" sz="2400" dirty="0">
                <a:solidFill>
                  <a:srgbClr val="0000FF"/>
                </a:solidFill>
                <a:latin typeface="Arial" pitchFamily="34" charset="0"/>
                <a:cs typeface="Arial" pitchFamily="34" charset="0"/>
              </a:rPr>
              <a:t>-MAC</a:t>
            </a:r>
          </a:p>
          <a:p>
            <a:pPr lvl="2"/>
            <a:r>
              <a:rPr lang="en-US" sz="2600" dirty="0" err="1">
                <a:latin typeface="Arial" pitchFamily="34" charset="0"/>
                <a:cs typeface="Arial" pitchFamily="34" charset="0"/>
              </a:rPr>
              <a:t>Bảo</a:t>
            </a:r>
            <a:r>
              <a:rPr lang="en-US" sz="2600" dirty="0">
                <a:latin typeface="Arial" pitchFamily="34" charset="0"/>
                <a:cs typeface="Arial" pitchFamily="34" charset="0"/>
              </a:rPr>
              <a:t> </a:t>
            </a:r>
            <a:r>
              <a:rPr lang="en-US" sz="2600" dirty="0" err="1">
                <a:latin typeface="Arial" pitchFamily="34" charset="0"/>
                <a:cs typeface="Arial" pitchFamily="34" charset="0"/>
              </a:rPr>
              <a:t>vệ</a:t>
            </a:r>
            <a:r>
              <a:rPr lang="en-US" sz="2600" dirty="0">
                <a:latin typeface="Arial" pitchFamily="34" charset="0"/>
                <a:cs typeface="Arial" pitchFamily="34" charset="0"/>
              </a:rPr>
              <a:t> </a:t>
            </a:r>
            <a:r>
              <a:rPr lang="en-US" sz="2600" dirty="0" err="1">
                <a:latin typeface="Arial" pitchFamily="34" charset="0"/>
                <a:cs typeface="Arial" pitchFamily="34" charset="0"/>
              </a:rPr>
              <a:t>tính</a:t>
            </a:r>
            <a:r>
              <a:rPr lang="en-US" sz="2600" dirty="0">
                <a:latin typeface="Arial" pitchFamily="34" charset="0"/>
                <a:cs typeface="Arial" pitchFamily="34" charset="0"/>
              </a:rPr>
              <a:t> </a:t>
            </a:r>
            <a:r>
              <a:rPr lang="en-US" sz="2600" dirty="0" err="1">
                <a:latin typeface="Arial" pitchFamily="34" charset="0"/>
                <a:cs typeface="Arial" pitchFamily="34" charset="0"/>
              </a:rPr>
              <a:t>toàn</a:t>
            </a:r>
            <a:r>
              <a:rPr lang="en-US" sz="2600" dirty="0">
                <a:latin typeface="Arial" pitchFamily="34" charset="0"/>
                <a:cs typeface="Arial" pitchFamily="34" charset="0"/>
              </a:rPr>
              <a:t> </a:t>
            </a:r>
            <a:r>
              <a:rPr lang="en-US" sz="2600" dirty="0" err="1">
                <a:latin typeface="Arial" pitchFamily="34" charset="0"/>
                <a:cs typeface="Arial" pitchFamily="34" charset="0"/>
              </a:rPr>
              <a:t>vẹn</a:t>
            </a:r>
            <a:r>
              <a:rPr lang="en-US" sz="2600" dirty="0">
                <a:latin typeface="Arial" pitchFamily="34" charset="0"/>
                <a:cs typeface="Arial" pitchFamily="34" charset="0"/>
              </a:rPr>
              <a:t> </a:t>
            </a:r>
            <a:r>
              <a:rPr lang="en-US" sz="2600" err="1">
                <a:latin typeface="Arial" pitchFamily="34" charset="0"/>
                <a:cs typeface="Arial" pitchFamily="34" charset="0"/>
              </a:rPr>
              <a:t>dựa</a:t>
            </a:r>
            <a:r>
              <a:rPr lang="en-US" sz="2600">
                <a:latin typeface="Arial" pitchFamily="34" charset="0"/>
                <a:cs typeface="Arial" pitchFamily="34" charset="0"/>
              </a:rPr>
              <a:t> </a:t>
            </a:r>
            <a:r>
              <a:rPr lang="en-US" sz="2600" smtClean="0">
                <a:latin typeface="Arial" pitchFamily="34" charset="0"/>
                <a:cs typeface="Arial" pitchFamily="34" charset="0"/>
              </a:rPr>
              <a:t>vào </a:t>
            </a:r>
            <a:r>
              <a:rPr lang="en-US" sz="2600" dirty="0" err="1">
                <a:latin typeface="Arial" pitchFamily="34" charset="0"/>
                <a:cs typeface="Arial" pitchFamily="34" charset="0"/>
              </a:rPr>
              <a:t>CBC</a:t>
            </a:r>
            <a:r>
              <a:rPr lang="en-US" sz="2600" dirty="0">
                <a:latin typeface="Arial" pitchFamily="34" charset="0"/>
                <a:cs typeface="Arial" pitchFamily="34" charset="0"/>
              </a:rPr>
              <a:t>-MAC (</a:t>
            </a:r>
            <a:r>
              <a:rPr lang="en-US" sz="2600" dirty="0" err="1">
                <a:latin typeface="Arial" pitchFamily="34" charset="0"/>
                <a:cs typeface="Arial" pitchFamily="34" charset="0"/>
              </a:rPr>
              <a:t>sử</a:t>
            </a:r>
            <a:r>
              <a:rPr lang="en-US" sz="2600" dirty="0">
                <a:latin typeface="Arial" pitchFamily="34" charset="0"/>
                <a:cs typeface="Arial" pitchFamily="34" charset="0"/>
              </a:rPr>
              <a:t> </a:t>
            </a:r>
            <a:r>
              <a:rPr lang="en-US" sz="2600" dirty="0" err="1">
                <a:latin typeface="Arial" pitchFamily="34" charset="0"/>
                <a:cs typeface="Arial" pitchFamily="34" charset="0"/>
              </a:rPr>
              <a:t>dụng</a:t>
            </a:r>
            <a:r>
              <a:rPr lang="en-US" sz="2600" dirty="0">
                <a:latin typeface="Arial" pitchFamily="34" charset="0"/>
                <a:cs typeface="Arial" pitchFamily="34" charset="0"/>
              </a:rPr>
              <a:t> AES)</a:t>
            </a:r>
          </a:p>
          <a:p>
            <a:pPr lvl="2"/>
            <a:r>
              <a:rPr lang="en-US" sz="2600" dirty="0" err="1">
                <a:latin typeface="Arial" pitchFamily="34" charset="0"/>
                <a:cs typeface="Arial" pitchFamily="34" charset="0"/>
              </a:rPr>
              <a:t>Mã</a:t>
            </a:r>
            <a:r>
              <a:rPr lang="en-US" sz="2600" dirty="0">
                <a:latin typeface="Arial" pitchFamily="34" charset="0"/>
                <a:cs typeface="Arial" pitchFamily="34" charset="0"/>
              </a:rPr>
              <a:t> </a:t>
            </a:r>
            <a:r>
              <a:rPr lang="en-US" sz="2600" dirty="0" err="1">
                <a:latin typeface="Arial" pitchFamily="34" charset="0"/>
                <a:cs typeface="Arial" pitchFamily="34" charset="0"/>
              </a:rPr>
              <a:t>hóa</a:t>
            </a:r>
            <a:r>
              <a:rPr lang="en-US" sz="2600" dirty="0">
                <a:latin typeface="Arial" pitchFamily="34" charset="0"/>
                <a:cs typeface="Arial" pitchFamily="34" charset="0"/>
              </a:rPr>
              <a:t> </a:t>
            </a:r>
            <a:r>
              <a:rPr lang="en-US" sz="2600" dirty="0" err="1">
                <a:latin typeface="Arial" pitchFamily="34" charset="0"/>
                <a:cs typeface="Arial" pitchFamily="34" charset="0"/>
              </a:rPr>
              <a:t>dựa</a:t>
            </a:r>
            <a:r>
              <a:rPr lang="en-US" sz="2600" dirty="0">
                <a:latin typeface="Arial" pitchFamily="34" charset="0"/>
                <a:cs typeface="Arial" pitchFamily="34" charset="0"/>
              </a:rPr>
              <a:t> </a:t>
            </a:r>
            <a:r>
              <a:rPr lang="en-US" sz="2600" dirty="0" err="1">
                <a:latin typeface="Arial" pitchFamily="34" charset="0"/>
                <a:cs typeface="Arial" pitchFamily="34" charset="0"/>
              </a:rPr>
              <a:t>vào</a:t>
            </a:r>
            <a:r>
              <a:rPr lang="en-US" sz="2600" dirty="0">
                <a:latin typeface="Arial" pitchFamily="34" charset="0"/>
                <a:cs typeface="Arial" pitchFamily="34" charset="0"/>
              </a:rPr>
              <a:t> CRT mode (</a:t>
            </a:r>
            <a:r>
              <a:rPr lang="en-US" sz="2600" dirty="0" err="1">
                <a:latin typeface="Arial" pitchFamily="34" charset="0"/>
                <a:cs typeface="Arial" pitchFamily="34" charset="0"/>
              </a:rPr>
              <a:t>sử</a:t>
            </a:r>
            <a:r>
              <a:rPr lang="en-US" sz="2600" dirty="0">
                <a:latin typeface="Arial" pitchFamily="34" charset="0"/>
                <a:cs typeface="Arial" pitchFamily="34" charset="0"/>
              </a:rPr>
              <a:t> </a:t>
            </a:r>
            <a:r>
              <a:rPr lang="en-US" sz="2600" dirty="0" err="1">
                <a:latin typeface="Arial" pitchFamily="34" charset="0"/>
                <a:cs typeface="Arial" pitchFamily="34" charset="0"/>
              </a:rPr>
              <a:t>dụng</a:t>
            </a:r>
            <a:r>
              <a:rPr lang="en-US" sz="2600" dirty="0">
                <a:latin typeface="Arial" pitchFamily="34" charset="0"/>
                <a:cs typeface="Arial" pitchFamily="34" charset="0"/>
              </a:rPr>
              <a:t> AES)</a:t>
            </a:r>
          </a:p>
          <a:p>
            <a:pPr lvl="1"/>
            <a:r>
              <a:rPr lang="en-US" sz="2400" dirty="0" err="1">
                <a:solidFill>
                  <a:srgbClr val="0000FF"/>
                </a:solidFill>
                <a:latin typeface="Arial" pitchFamily="34" charset="0"/>
                <a:cs typeface="Arial" pitchFamily="34" charset="0"/>
              </a:rPr>
              <a:t>CBC</a:t>
            </a:r>
            <a:r>
              <a:rPr lang="en-US" sz="2400" dirty="0">
                <a:solidFill>
                  <a:srgbClr val="0000FF"/>
                </a:solidFill>
                <a:latin typeface="Arial" pitchFamily="34" charset="0"/>
                <a:cs typeface="Arial" pitchFamily="34" charset="0"/>
              </a:rPr>
              <a:t>-MAC</a:t>
            </a:r>
          </a:p>
          <a:p>
            <a:pPr lvl="2"/>
            <a:r>
              <a:rPr lang="en-US" sz="2400" dirty="0" err="1">
                <a:latin typeface="Arial" pitchFamily="34" charset="0"/>
                <a:cs typeface="Arial" pitchFamily="34" charset="0"/>
              </a:rPr>
              <a:t>CBC</a:t>
            </a:r>
            <a:r>
              <a:rPr lang="en-US" sz="2400" dirty="0">
                <a:latin typeface="Arial" pitchFamily="34" charset="0"/>
                <a:cs typeface="Arial" pitchFamily="34" charset="0"/>
              </a:rPr>
              <a:t>-MAC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tính</a:t>
            </a:r>
            <a:r>
              <a:rPr lang="en-US" sz="2400" dirty="0">
                <a:latin typeface="Arial" pitchFamily="34" charset="0"/>
                <a:cs typeface="Arial" pitchFamily="34" charset="0"/>
              </a:rPr>
              <a:t> </a:t>
            </a:r>
            <a:r>
              <a:rPr lang="en-US" sz="2400" dirty="0" err="1">
                <a:latin typeface="Arial" pitchFamily="34" charset="0"/>
                <a:cs typeface="Arial" pitchFamily="34" charset="0"/>
              </a:rPr>
              <a:t>trên</a:t>
            </a:r>
            <a:r>
              <a:rPr lang="en-US" sz="2400" dirty="0">
                <a:latin typeface="Arial" pitchFamily="34" charset="0"/>
                <a:cs typeface="Arial" pitchFamily="34" charset="0"/>
              </a:rPr>
              <a:t> MAC header, </a:t>
            </a:r>
            <a:r>
              <a:rPr lang="en-US" sz="2400" dirty="0" err="1">
                <a:latin typeface="Arial" pitchFamily="34" charset="0"/>
                <a:cs typeface="Arial" pitchFamily="34" charset="0"/>
              </a:rPr>
              <a:t>CCMP</a:t>
            </a:r>
            <a:r>
              <a:rPr lang="en-US" sz="2400" dirty="0">
                <a:latin typeface="Arial" pitchFamily="34" charset="0"/>
                <a:cs typeface="Arial" pitchFamily="34" charset="0"/>
              </a:rPr>
              <a:t> header,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dirty="0" err="1">
                <a:latin typeface="Arial" pitchFamily="34" charset="0"/>
                <a:cs typeface="Arial" pitchFamily="34" charset="0"/>
              </a:rPr>
              <a:t>MPDU</a:t>
            </a:r>
            <a:r>
              <a:rPr lang="en-US" sz="2400" dirty="0">
                <a:latin typeface="Arial" pitchFamily="34" charset="0"/>
                <a:cs typeface="Arial" pitchFamily="34" charset="0"/>
              </a:rPr>
              <a:t> (</a:t>
            </a:r>
            <a:r>
              <a:rPr lang="en-US" sz="2400" dirty="0" err="1">
                <a:latin typeface="Arial" pitchFamily="34" charset="0"/>
                <a:cs typeface="Arial" pitchFamily="34" charset="0"/>
              </a:rPr>
              <a:t>dữ</a:t>
            </a:r>
            <a:r>
              <a:rPr lang="en-US" sz="2400" dirty="0">
                <a:latin typeface="Arial" pitchFamily="34" charset="0"/>
                <a:cs typeface="Arial" pitchFamily="34" charset="0"/>
              </a:rPr>
              <a:t> </a:t>
            </a:r>
            <a:r>
              <a:rPr lang="en-US" sz="2400" dirty="0" err="1">
                <a:latin typeface="Arial" pitchFamily="34" charset="0"/>
                <a:cs typeface="Arial" pitchFamily="34" charset="0"/>
              </a:rPr>
              <a:t>liệu</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phân</a:t>
            </a:r>
            <a:r>
              <a:rPr lang="en-US" sz="2400" dirty="0">
                <a:latin typeface="Arial" pitchFamily="34" charset="0"/>
                <a:cs typeface="Arial" pitchFamily="34" charset="0"/>
              </a:rPr>
              <a:t> </a:t>
            </a:r>
            <a:r>
              <a:rPr lang="en-US" sz="2400" dirty="0" err="1">
                <a:latin typeface="Arial" pitchFamily="34" charset="0"/>
                <a:cs typeface="Arial" pitchFamily="34" charset="0"/>
              </a:rPr>
              <a:t>mảnh</a:t>
            </a:r>
            <a:r>
              <a:rPr lang="en-US" sz="2400" dirty="0">
                <a:latin typeface="Arial" pitchFamily="34" charset="0"/>
                <a:cs typeface="Arial" pitchFamily="34" charset="0"/>
              </a:rPr>
              <a:t>)</a:t>
            </a:r>
          </a:p>
          <a:p>
            <a:pPr lvl="2"/>
            <a:r>
              <a:rPr lang="en-US" sz="2400" dirty="0" err="1">
                <a:latin typeface="Arial" pitchFamily="34" charset="0"/>
                <a:cs typeface="Arial" pitchFamily="34" charset="0"/>
              </a:rPr>
              <a:t>Các</a:t>
            </a:r>
            <a:r>
              <a:rPr lang="en-US" sz="2400" dirty="0">
                <a:latin typeface="Arial" pitchFamily="34" charset="0"/>
                <a:cs typeface="Arial" pitchFamily="34" charset="0"/>
              </a:rPr>
              <a:t> </a:t>
            </a:r>
            <a:r>
              <a:rPr lang="en-US" sz="2400" dirty="0" err="1">
                <a:latin typeface="Arial" pitchFamily="34" charset="0"/>
                <a:cs typeface="Arial" pitchFamily="34" charset="0"/>
              </a:rPr>
              <a:t>trường</a:t>
            </a:r>
            <a:r>
              <a:rPr lang="en-US" sz="2400" dirty="0">
                <a:latin typeface="Arial" pitchFamily="34" charset="0"/>
                <a:cs typeface="Arial" pitchFamily="34" charset="0"/>
              </a:rPr>
              <a:t> hay </a:t>
            </a:r>
            <a:r>
              <a:rPr lang="en-US" sz="2400" dirty="0" err="1">
                <a:latin typeface="Arial" pitchFamily="34" charset="0"/>
                <a:cs typeface="Arial" pitchFamily="34" charset="0"/>
              </a:rPr>
              <a:t>thay</a:t>
            </a:r>
            <a:r>
              <a:rPr lang="en-US" sz="2400" dirty="0">
                <a:latin typeface="Arial" pitchFamily="34" charset="0"/>
                <a:cs typeface="Arial" pitchFamily="34" charset="0"/>
              </a:rPr>
              <a:t> </a:t>
            </a:r>
            <a:r>
              <a:rPr lang="en-US" sz="2400" dirty="0" err="1">
                <a:latin typeface="Arial" pitchFamily="34" charset="0"/>
                <a:cs typeface="Arial" pitchFamily="34" charset="0"/>
              </a:rPr>
              <a:t>đổi</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đặt</a:t>
            </a:r>
            <a:r>
              <a:rPr lang="en-US" sz="2400" dirty="0">
                <a:latin typeface="Arial" pitchFamily="34" charset="0"/>
                <a:cs typeface="Arial" pitchFamily="34" charset="0"/>
              </a:rPr>
              <a:t> </a:t>
            </a:r>
            <a:r>
              <a:rPr lang="en-US" sz="2400" dirty="0" err="1">
                <a:latin typeface="Arial" pitchFamily="34" charset="0"/>
                <a:cs typeface="Arial" pitchFamily="34" charset="0"/>
              </a:rPr>
              <a:t>bằng</a:t>
            </a:r>
            <a:r>
              <a:rPr lang="en-US" sz="2400" dirty="0">
                <a:latin typeface="Arial" pitchFamily="34" charset="0"/>
                <a:cs typeface="Arial" pitchFamily="34" charset="0"/>
              </a:rPr>
              <a:t> 0</a:t>
            </a:r>
          </a:p>
          <a:p>
            <a:pPr lvl="2"/>
            <a:r>
              <a:rPr lang="en-US" sz="2400" dirty="0" err="1">
                <a:latin typeface="Arial" pitchFamily="34" charset="0"/>
                <a:cs typeface="Arial" pitchFamily="34" charset="0"/>
              </a:rPr>
              <a:t>Đầu</a:t>
            </a:r>
            <a:r>
              <a:rPr lang="en-US" sz="2400" dirty="0">
                <a:latin typeface="Arial" pitchFamily="34" charset="0"/>
                <a:cs typeface="Arial" pitchFamily="34" charset="0"/>
              </a:rPr>
              <a:t> </a:t>
            </a:r>
            <a:r>
              <a:rPr lang="en-US" sz="2400" dirty="0" err="1">
                <a:latin typeface="Arial" pitchFamily="34" charset="0"/>
                <a:cs typeface="Arial" pitchFamily="34" charset="0"/>
              </a:rPr>
              <a:t>vào</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đệm</a:t>
            </a:r>
            <a:r>
              <a:rPr lang="en-US" sz="2400" dirty="0">
                <a:latin typeface="Arial" pitchFamily="34" charset="0"/>
                <a:cs typeface="Arial" pitchFamily="34" charset="0"/>
              </a:rPr>
              <a:t> </a:t>
            </a:r>
            <a:r>
              <a:rPr lang="en-US" sz="2400" dirty="0" err="1">
                <a:latin typeface="Arial" pitchFamily="34" charset="0"/>
                <a:cs typeface="Arial" pitchFamily="34" charset="0"/>
              </a:rPr>
              <a:t>các</a:t>
            </a:r>
            <a:r>
              <a:rPr lang="en-US" sz="2400" dirty="0">
                <a:latin typeface="Arial" pitchFamily="34" charset="0"/>
                <a:cs typeface="Arial" pitchFamily="34" charset="0"/>
              </a:rPr>
              <a:t> </a:t>
            </a:r>
            <a:r>
              <a:rPr lang="en-US" sz="2400" dirty="0" err="1">
                <a:latin typeface="Arial" pitchFamily="34" charset="0"/>
                <a:cs typeface="Arial" pitchFamily="34" charset="0"/>
              </a:rPr>
              <a:t>số</a:t>
            </a:r>
            <a:r>
              <a:rPr lang="en-US" sz="2400" dirty="0">
                <a:latin typeface="Arial" pitchFamily="34" charset="0"/>
                <a:cs typeface="Arial" pitchFamily="34" charset="0"/>
              </a:rPr>
              <a:t> 0 </a:t>
            </a:r>
            <a:r>
              <a:rPr lang="en-US" sz="2400" dirty="0" err="1">
                <a:latin typeface="Arial" pitchFamily="34" charset="0"/>
                <a:cs typeface="Arial" pitchFamily="34" charset="0"/>
              </a:rPr>
              <a:t>nếu</a:t>
            </a:r>
            <a:r>
              <a:rPr lang="en-US" sz="2400" dirty="0">
                <a:latin typeface="Arial" pitchFamily="34" charset="0"/>
                <a:cs typeface="Arial" pitchFamily="34" charset="0"/>
              </a:rPr>
              <a:t> </a:t>
            </a:r>
            <a:r>
              <a:rPr lang="en-US" sz="2400" dirty="0" err="1">
                <a:latin typeface="Arial" pitchFamily="34" charset="0"/>
                <a:cs typeface="Arial" pitchFamily="34" charset="0"/>
              </a:rPr>
              <a:t>độ</a:t>
            </a:r>
            <a:r>
              <a:rPr lang="en-US" sz="2400" dirty="0">
                <a:latin typeface="Arial" pitchFamily="34" charset="0"/>
                <a:cs typeface="Arial" pitchFamily="34" charset="0"/>
              </a:rPr>
              <a:t> </a:t>
            </a:r>
            <a:r>
              <a:rPr lang="en-US" sz="2400" dirty="0" err="1">
                <a:latin typeface="Arial" pitchFamily="34" charset="0"/>
                <a:cs typeface="Arial" pitchFamily="34" charset="0"/>
              </a:rPr>
              <a:t>dài</a:t>
            </a:r>
            <a:r>
              <a:rPr lang="en-US" sz="2400" dirty="0">
                <a:latin typeface="Arial" pitchFamily="34" charset="0"/>
                <a:cs typeface="Arial" pitchFamily="34" charset="0"/>
              </a:rPr>
              <a:t> </a:t>
            </a:r>
            <a:r>
              <a:rPr lang="en-US" sz="2400" dirty="0" err="1">
                <a:latin typeface="Arial" pitchFamily="34" charset="0"/>
                <a:cs typeface="Arial" pitchFamily="34" charset="0"/>
              </a:rPr>
              <a:t>không</a:t>
            </a:r>
            <a:r>
              <a:rPr lang="en-US" sz="2400" dirty="0">
                <a:latin typeface="Arial" pitchFamily="34" charset="0"/>
                <a:cs typeface="Arial" pitchFamily="34" charset="0"/>
              </a:rPr>
              <a:t> </a:t>
            </a:r>
            <a:r>
              <a:rPr lang="en-US" sz="2400" dirty="0" err="1">
                <a:latin typeface="Arial" pitchFamily="34" charset="0"/>
                <a:cs typeface="Arial" pitchFamily="34" charset="0"/>
              </a:rPr>
              <a:t>là</a:t>
            </a:r>
            <a:r>
              <a:rPr lang="en-US" sz="2400" dirty="0">
                <a:latin typeface="Arial" pitchFamily="34" charset="0"/>
                <a:cs typeface="Arial" pitchFamily="34" charset="0"/>
              </a:rPr>
              <a:t> </a:t>
            </a:r>
            <a:r>
              <a:rPr lang="en-US" sz="2400" dirty="0" err="1">
                <a:latin typeface="Arial" pitchFamily="34" charset="0"/>
                <a:cs typeface="Arial" pitchFamily="34" charset="0"/>
              </a:rPr>
              <a:t>bội</a:t>
            </a:r>
            <a:r>
              <a:rPr lang="en-US" sz="2400" dirty="0">
                <a:latin typeface="Arial" pitchFamily="34" charset="0"/>
                <a:cs typeface="Arial" pitchFamily="34" charset="0"/>
              </a:rPr>
              <a:t> </a:t>
            </a:r>
            <a:r>
              <a:rPr lang="en-US" sz="2400" dirty="0" err="1">
                <a:latin typeface="Arial" pitchFamily="34" charset="0"/>
                <a:cs typeface="Arial" pitchFamily="34" charset="0"/>
              </a:rPr>
              <a:t>của</a:t>
            </a:r>
            <a:r>
              <a:rPr lang="en-US" sz="2400" dirty="0">
                <a:latin typeface="Arial" pitchFamily="34" charset="0"/>
                <a:cs typeface="Arial" pitchFamily="34" charset="0"/>
              </a:rPr>
              <a:t> 128 bit.</a:t>
            </a:r>
          </a:p>
          <a:p>
            <a:pPr lvl="2"/>
            <a:r>
              <a:rPr lang="en-US" sz="2400" dirty="0" err="1">
                <a:latin typeface="Arial" pitchFamily="34" charset="0"/>
                <a:cs typeface="Arial" pitchFamily="34" charset="0"/>
              </a:rPr>
              <a:t>Khối</a:t>
            </a:r>
            <a:r>
              <a:rPr lang="en-US" sz="2400" dirty="0">
                <a:latin typeface="Arial" pitchFamily="34" charset="0"/>
                <a:cs typeface="Arial" pitchFamily="34" charset="0"/>
              </a:rPr>
              <a:t> </a:t>
            </a:r>
            <a:r>
              <a:rPr lang="en-US" sz="2400" dirty="0" err="1">
                <a:latin typeface="Arial" pitchFamily="34" charset="0"/>
                <a:cs typeface="Arial" pitchFamily="34" charset="0"/>
              </a:rPr>
              <a:t>khởi</a:t>
            </a:r>
            <a:r>
              <a:rPr lang="en-US" sz="2400" dirty="0">
                <a:latin typeface="Arial" pitchFamily="34" charset="0"/>
                <a:cs typeface="Arial" pitchFamily="34" charset="0"/>
              </a:rPr>
              <a:t> </a:t>
            </a:r>
            <a:r>
              <a:rPr lang="en-US" sz="2400" dirty="0" err="1">
                <a:latin typeface="Arial" pitchFamily="34" charset="0"/>
                <a:cs typeface="Arial" pitchFamily="34" charset="0"/>
              </a:rPr>
              <a:t>đầu</a:t>
            </a:r>
            <a:r>
              <a:rPr lang="en-US" sz="2400" dirty="0">
                <a:latin typeface="Arial" pitchFamily="34" charset="0"/>
                <a:cs typeface="Arial" pitchFamily="34" charset="0"/>
              </a:rPr>
              <a:t> </a:t>
            </a:r>
            <a:r>
              <a:rPr lang="en-US" sz="2400" dirty="0" err="1">
                <a:latin typeface="Arial" pitchFamily="34" charset="0"/>
                <a:cs typeface="Arial" pitchFamily="34" charset="0"/>
              </a:rPr>
              <a:t>của</a:t>
            </a:r>
            <a:r>
              <a:rPr lang="en-US" sz="2400" dirty="0">
                <a:latin typeface="Arial" pitchFamily="34" charset="0"/>
                <a:cs typeface="Arial" pitchFamily="34" charset="0"/>
              </a:rPr>
              <a:t> </a:t>
            </a:r>
            <a:r>
              <a:rPr lang="en-US" sz="2400" dirty="0" err="1">
                <a:latin typeface="Arial" pitchFamily="34" charset="0"/>
                <a:cs typeface="Arial" pitchFamily="34" charset="0"/>
              </a:rPr>
              <a:t>CBC</a:t>
            </a:r>
            <a:r>
              <a:rPr lang="en-US" sz="2400" dirty="0">
                <a:latin typeface="Arial" pitchFamily="34" charset="0"/>
                <a:cs typeface="Arial" pitchFamily="34" charset="0"/>
              </a:rPr>
              <a:t>-MAC </a:t>
            </a:r>
            <a:r>
              <a:rPr lang="en-US" sz="2400" dirty="0" err="1">
                <a:latin typeface="Arial" pitchFamily="34" charset="0"/>
                <a:cs typeface="Arial" pitchFamily="34" charset="0"/>
              </a:rPr>
              <a:t>gồm</a:t>
            </a:r>
            <a:r>
              <a:rPr lang="en-US" sz="2400" dirty="0">
                <a:latin typeface="Arial" pitchFamily="34" charset="0"/>
                <a:cs typeface="Arial" pitchFamily="34" charset="0"/>
              </a:rPr>
              <a:t>:</a:t>
            </a:r>
          </a:p>
          <a:p>
            <a:pPr lvl="3"/>
            <a:r>
              <a:rPr lang="en-US" sz="2000" dirty="0">
                <a:latin typeface="Arial" pitchFamily="34" charset="0"/>
                <a:cs typeface="Arial" pitchFamily="34" charset="0"/>
              </a:rPr>
              <a:t>flag (8)</a:t>
            </a:r>
          </a:p>
          <a:p>
            <a:pPr lvl="3"/>
            <a:r>
              <a:rPr lang="en-US" sz="2000" dirty="0">
                <a:latin typeface="Arial" pitchFamily="34" charset="0"/>
                <a:cs typeface="Arial" pitchFamily="34" charset="0"/>
              </a:rPr>
              <a:t>priority (8)</a:t>
            </a:r>
          </a:p>
          <a:p>
            <a:pPr lvl="3"/>
            <a:r>
              <a:rPr lang="en-US" sz="2000" dirty="0">
                <a:latin typeface="Arial" pitchFamily="34" charset="0"/>
                <a:cs typeface="Arial" pitchFamily="34" charset="0"/>
              </a:rPr>
              <a:t>source address (48)</a:t>
            </a:r>
          </a:p>
          <a:p>
            <a:pPr lvl="3"/>
            <a:r>
              <a:rPr lang="en-US" sz="2000" dirty="0">
                <a:latin typeface="Arial" pitchFamily="34" charset="0"/>
                <a:cs typeface="Arial" pitchFamily="34" charset="0"/>
              </a:rPr>
              <a:t>packet number (48)</a:t>
            </a:r>
          </a:p>
          <a:p>
            <a:pPr lvl="3"/>
            <a:r>
              <a:rPr lang="en-US" sz="2000" dirty="0">
                <a:latin typeface="Arial" pitchFamily="34" charset="0"/>
                <a:cs typeface="Arial" pitchFamily="34" charset="0"/>
              </a:rPr>
              <a:t>data length (16)</a:t>
            </a:r>
          </a:p>
          <a:p>
            <a:pPr lvl="2"/>
            <a:r>
              <a:rPr lang="en-US" sz="2400" dirty="0" err="1">
                <a:latin typeface="Arial" pitchFamily="34" charset="0"/>
                <a:cs typeface="Arial" pitchFamily="34" charset="0"/>
              </a:rPr>
              <a:t>Khối</a:t>
            </a:r>
            <a:r>
              <a:rPr lang="en-US" sz="2400" dirty="0">
                <a:latin typeface="Arial" pitchFamily="34" charset="0"/>
                <a:cs typeface="Arial" pitchFamily="34" charset="0"/>
              </a:rPr>
              <a:t> </a:t>
            </a:r>
            <a:r>
              <a:rPr lang="en-US" sz="2400" dirty="0" err="1">
                <a:latin typeface="Arial" pitchFamily="34" charset="0"/>
                <a:cs typeface="Arial" pitchFamily="34" charset="0"/>
              </a:rPr>
              <a:t>cuối</a:t>
            </a:r>
            <a:r>
              <a:rPr lang="en-US" sz="2400" dirty="0">
                <a:latin typeface="Arial" pitchFamily="34" charset="0"/>
                <a:cs typeface="Arial" pitchFamily="34" charset="0"/>
              </a:rPr>
              <a:t> </a:t>
            </a:r>
            <a:r>
              <a:rPr lang="en-US" sz="2400" dirty="0" err="1">
                <a:latin typeface="Arial" pitchFamily="34" charset="0"/>
                <a:cs typeface="Arial" pitchFamily="34" charset="0"/>
              </a:rPr>
              <a:t>cùng128</a:t>
            </a:r>
            <a:r>
              <a:rPr lang="en-US" sz="2400" dirty="0">
                <a:latin typeface="Arial" pitchFamily="34" charset="0"/>
                <a:cs typeface="Arial" pitchFamily="34" charset="0"/>
              </a:rPr>
              <a:t>-bit </a:t>
            </a:r>
            <a:r>
              <a:rPr lang="en-US" sz="2400" dirty="0" err="1">
                <a:latin typeface="Arial" pitchFamily="34" charset="0"/>
                <a:cs typeface="Arial" pitchFamily="34" charset="0"/>
              </a:rPr>
              <a:t>của</a:t>
            </a:r>
            <a:r>
              <a:rPr lang="en-US" sz="2400" dirty="0">
                <a:latin typeface="Arial" pitchFamily="34" charset="0"/>
                <a:cs typeface="Arial" pitchFamily="34" charset="0"/>
              </a:rPr>
              <a:t> </a:t>
            </a:r>
            <a:r>
              <a:rPr lang="en-US" sz="2400" dirty="0" err="1">
                <a:latin typeface="Arial" pitchFamily="34" charset="0"/>
                <a:cs typeface="Arial" pitchFamily="34" charset="0"/>
              </a:rPr>
              <a:t>mã</a:t>
            </a:r>
            <a:r>
              <a:rPr lang="en-US" sz="2400" dirty="0">
                <a:latin typeface="Arial" pitchFamily="34" charset="0"/>
                <a:cs typeface="Arial" pitchFamily="34" charset="0"/>
              </a:rPr>
              <a:t> </a:t>
            </a:r>
            <a:r>
              <a:rPr lang="en-US" sz="2400" dirty="0" err="1">
                <a:latin typeface="Arial" pitchFamily="34" charset="0"/>
                <a:cs typeface="Arial" pitchFamily="34" charset="0"/>
              </a:rPr>
              <a:t>CBC</a:t>
            </a:r>
            <a:r>
              <a:rPr lang="en-US" sz="2400" dirty="0">
                <a:latin typeface="Arial" pitchFamily="34" charset="0"/>
                <a:cs typeface="Arial" pitchFamily="34" charset="0"/>
              </a:rPr>
              <a:t> </a:t>
            </a:r>
            <a:r>
              <a:rPr lang="en-US" sz="2400" dirty="0" err="1">
                <a:latin typeface="Arial" pitchFamily="34" charset="0"/>
                <a:cs typeface="Arial" pitchFamily="34" charset="0"/>
              </a:rPr>
              <a:t>bị</a:t>
            </a:r>
            <a:r>
              <a:rPr lang="en-US" sz="2400" dirty="0">
                <a:latin typeface="Arial" pitchFamily="34" charset="0"/>
                <a:cs typeface="Arial" pitchFamily="34" charset="0"/>
              </a:rPr>
              <a:t> </a:t>
            </a:r>
            <a:r>
              <a:rPr lang="en-US" sz="2400" dirty="0" err="1">
                <a:latin typeface="Arial" pitchFamily="34" charset="0"/>
                <a:cs typeface="Arial" pitchFamily="34" charset="0"/>
              </a:rPr>
              <a:t>cắt</a:t>
            </a:r>
            <a:r>
              <a:rPr lang="en-US" sz="2400" dirty="0">
                <a:latin typeface="Arial" pitchFamily="34" charset="0"/>
                <a:cs typeface="Arial" pitchFamily="34" charset="0"/>
              </a:rPr>
              <a:t> 64 bit </a:t>
            </a:r>
            <a:r>
              <a:rPr lang="en-US" sz="2400" dirty="0" err="1">
                <a:latin typeface="Arial" pitchFamily="34" charset="0"/>
                <a:cs typeface="Arial" pitchFamily="34" charset="0"/>
              </a:rPr>
              <a:t>cao</a:t>
            </a:r>
            <a:r>
              <a:rPr lang="en-US" sz="2400" dirty="0">
                <a:latin typeface="Arial" pitchFamily="34" charset="0"/>
                <a:cs typeface="Arial" pitchFamily="34" charset="0"/>
              </a:rPr>
              <a:t> </a:t>
            </a:r>
            <a:r>
              <a:rPr lang="en-US" sz="2400" dirty="0" err="1">
                <a:latin typeface="Arial" pitchFamily="34" charset="0"/>
                <a:cs typeface="Arial" pitchFamily="34" charset="0"/>
              </a:rPr>
              <a:t>lấy</a:t>
            </a:r>
            <a:r>
              <a:rPr lang="en-US" sz="2400" dirty="0">
                <a:latin typeface="Arial" pitchFamily="34" charset="0"/>
                <a:cs typeface="Arial" pitchFamily="34" charset="0"/>
              </a:rPr>
              <a:t> </a:t>
            </a:r>
            <a:r>
              <a:rPr lang="en-US" sz="2400" dirty="0" err="1">
                <a:latin typeface="Arial" pitchFamily="34" charset="0"/>
                <a:cs typeface="Arial" pitchFamily="34" charset="0"/>
              </a:rPr>
              <a:t>giá</a:t>
            </a:r>
            <a:r>
              <a:rPr lang="en-US" sz="2400" dirty="0">
                <a:latin typeface="Arial" pitchFamily="34" charset="0"/>
                <a:cs typeface="Arial" pitchFamily="34" charset="0"/>
              </a:rPr>
              <a:t> </a:t>
            </a:r>
            <a:r>
              <a:rPr lang="en-US" sz="2400" dirty="0" err="1">
                <a:latin typeface="Arial" pitchFamily="34" charset="0"/>
                <a:cs typeface="Arial" pitchFamily="34" charset="0"/>
              </a:rPr>
              <a:t>trị</a:t>
            </a:r>
            <a:r>
              <a:rPr lang="en-US" sz="2400" dirty="0">
                <a:latin typeface="Arial" pitchFamily="34" charset="0"/>
                <a:cs typeface="Arial" pitchFamily="34" charset="0"/>
              </a:rPr>
              <a:t> </a:t>
            </a:r>
            <a:r>
              <a:rPr lang="en-US" sz="2400" dirty="0" err="1">
                <a:latin typeface="Arial" pitchFamily="34" charset="0"/>
                <a:cs typeface="Arial" pitchFamily="34" charset="0"/>
              </a:rPr>
              <a:t>CBC</a:t>
            </a:r>
            <a:r>
              <a:rPr lang="en-US" sz="2400" dirty="0">
                <a:latin typeface="Arial" pitchFamily="34" charset="0"/>
                <a:cs typeface="Arial" pitchFamily="34" charset="0"/>
              </a:rPr>
              <a:t>-MAC.</a:t>
            </a: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a:latin typeface="Arial" pitchFamily="34" charset="0"/>
                <a:cs typeface="Arial" pitchFamily="34" charset="0"/>
              </a:rPr>
              <a:t/>
            </a:r>
            <a:br>
              <a:rPr lang="en-US" b="0" dirty="0">
                <a:latin typeface="Arial" pitchFamily="34" charset="0"/>
                <a:cs typeface="Arial" pitchFamily="34" charset="0"/>
              </a:rPr>
            </a:br>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WPA2</a:t>
            </a:r>
            <a:r>
              <a:rPr lang="en-US" b="0" dirty="0">
                <a:latin typeface="Arial" pitchFamily="34" charset="0"/>
                <a:cs typeface="Arial" pitchFamily="34" charset="0"/>
              </a:rPr>
              <a:t/>
            </a:r>
            <a:br>
              <a:rPr lang="en-US" b="0" dirty="0">
                <a:latin typeface="Arial" pitchFamily="34" charset="0"/>
                <a:cs typeface="Arial" pitchFamily="34" charset="0"/>
              </a:rPr>
            </a:b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74</a:t>
            </a:fld>
            <a:endParaRPr lang="ru-RU" dirty="0"/>
          </a:p>
        </p:txBody>
      </p:sp>
    </p:spTree>
    <p:extLst>
      <p:ext uri="{BB962C8B-B14F-4D97-AF65-F5344CB8AC3E}">
        <p14:creationId xmlns:p14="http://schemas.microsoft.com/office/powerpoint/2010/main" val="39270096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nSpc>
                <a:spcPct val="120000"/>
              </a:lnSpc>
            </a:pPr>
            <a:r>
              <a:rPr lang="en-US" sz="2800" dirty="0">
                <a:solidFill>
                  <a:srgbClr val="0000FF"/>
                </a:solidFill>
                <a:latin typeface="Arial" pitchFamily="34" charset="0"/>
                <a:cs typeface="Arial" pitchFamily="34" charset="0"/>
              </a:rPr>
              <a:t>AES/</a:t>
            </a:r>
            <a:r>
              <a:rPr lang="en-US" sz="2800" dirty="0" err="1">
                <a:solidFill>
                  <a:srgbClr val="0000FF"/>
                </a:solidFill>
                <a:latin typeface="Arial" pitchFamily="34" charset="0"/>
                <a:cs typeface="Arial" pitchFamily="34" charset="0"/>
              </a:rPr>
              <a:t>CCMP</a:t>
            </a:r>
            <a:r>
              <a:rPr lang="en-US" sz="2800" dirty="0">
                <a:solidFill>
                  <a:srgbClr val="0000FF"/>
                </a:solidFill>
                <a:latin typeface="Arial" pitchFamily="34" charset="0"/>
                <a:cs typeface="Arial" pitchFamily="34" charset="0"/>
              </a:rPr>
              <a:t>:</a:t>
            </a:r>
          </a:p>
          <a:p>
            <a:pPr lvl="1">
              <a:lnSpc>
                <a:spcPct val="120000"/>
              </a:lnSpc>
            </a:pPr>
            <a:r>
              <a:rPr lang="en-US" dirty="0" err="1">
                <a:solidFill>
                  <a:srgbClr val="0000FF"/>
                </a:solidFill>
                <a:latin typeface="Arial" pitchFamily="34" charset="0"/>
                <a:cs typeface="Arial" pitchFamily="34" charset="0"/>
              </a:rPr>
              <a:t>Chế</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độ</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mã</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hóa</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CTR</a:t>
            </a:r>
            <a:r>
              <a:rPr lang="en-US" dirty="0">
                <a:solidFill>
                  <a:srgbClr val="0000FF"/>
                </a:solidFill>
                <a:latin typeface="Arial" pitchFamily="34" charset="0"/>
                <a:cs typeface="Arial" pitchFamily="34" charset="0"/>
              </a:rPr>
              <a:t> </a:t>
            </a:r>
          </a:p>
          <a:p>
            <a:pPr lvl="2" algn="just">
              <a:lnSpc>
                <a:spcPct val="120000"/>
              </a:lnSpc>
            </a:pPr>
            <a:r>
              <a:rPr lang="en-US" dirty="0" err="1">
                <a:latin typeface="Arial" pitchFamily="34" charset="0"/>
                <a:cs typeface="Arial" pitchFamily="34" charset="0"/>
              </a:rPr>
              <a:t>MPDU</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giá</a:t>
            </a:r>
            <a:r>
              <a:rPr lang="en-US" dirty="0">
                <a:latin typeface="Arial" pitchFamily="34" charset="0"/>
                <a:cs typeface="Arial" pitchFamily="34" charset="0"/>
              </a:rPr>
              <a:t> </a:t>
            </a:r>
            <a:r>
              <a:rPr lang="en-US" dirty="0" err="1">
                <a:latin typeface="Arial" pitchFamily="34" charset="0"/>
                <a:cs typeface="Arial" pitchFamily="34" charset="0"/>
              </a:rPr>
              <a:t>trị</a:t>
            </a:r>
            <a:r>
              <a:rPr lang="en-US" dirty="0">
                <a:latin typeface="Arial" pitchFamily="34" charset="0"/>
                <a:cs typeface="Arial" pitchFamily="34" charset="0"/>
              </a:rPr>
              <a:t> </a:t>
            </a:r>
            <a:r>
              <a:rPr lang="en-US" dirty="0" err="1">
                <a:latin typeface="Arial" pitchFamily="34" charset="0"/>
                <a:cs typeface="Arial" pitchFamily="34" charset="0"/>
              </a:rPr>
              <a:t>CBC</a:t>
            </a:r>
            <a:r>
              <a:rPr lang="en-US" dirty="0">
                <a:latin typeface="Arial" pitchFamily="34" charset="0"/>
                <a:cs typeface="Arial" pitchFamily="34" charset="0"/>
              </a:rPr>
              <a:t>-MAC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 MAC Header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CCMP</a:t>
            </a:r>
            <a:r>
              <a:rPr lang="en-US" dirty="0">
                <a:latin typeface="Arial" pitchFamily="34" charset="0"/>
                <a:cs typeface="Arial" pitchFamily="34" charset="0"/>
              </a:rPr>
              <a:t> Header </a:t>
            </a:r>
            <a:r>
              <a:rPr lang="en-US" dirty="0" err="1">
                <a:latin typeface="Arial" pitchFamily="34" charset="0"/>
                <a:cs typeface="Arial" pitchFamily="34" charset="0"/>
              </a:rPr>
              <a:t>thì</a:t>
            </a:r>
            <a:r>
              <a:rPr lang="en-US" dirty="0">
                <a:latin typeface="Arial" pitchFamily="34" charset="0"/>
                <a:cs typeface="Arial" pitchFamily="34" charset="0"/>
              </a:rPr>
              <a:t> </a:t>
            </a:r>
            <a:r>
              <a:rPr lang="en-US" dirty="0" err="1">
                <a:latin typeface="Arial" pitchFamily="34" charset="0"/>
                <a:cs typeface="Arial" pitchFamily="34" charset="0"/>
              </a:rPr>
              <a:t>không</a:t>
            </a:r>
            <a:endParaRPr lang="en-US" dirty="0">
              <a:latin typeface="Arial" pitchFamily="34" charset="0"/>
              <a:cs typeface="Arial" pitchFamily="34" charset="0"/>
            </a:endParaRPr>
          </a:p>
          <a:p>
            <a:pPr lvl="2">
              <a:lnSpc>
                <a:spcPct val="120000"/>
              </a:lnSpc>
            </a:pPr>
            <a:r>
              <a:rPr lang="en-US" dirty="0" err="1">
                <a:latin typeface="Arial" pitchFamily="34" charset="0"/>
                <a:cs typeface="Arial" pitchFamily="34" charset="0"/>
              </a:rPr>
              <a:t>Định</a:t>
            </a:r>
            <a:r>
              <a:rPr lang="en-US" dirty="0">
                <a:latin typeface="Arial" pitchFamily="34" charset="0"/>
                <a:cs typeface="Arial" pitchFamily="34" charset="0"/>
              </a:rPr>
              <a:t> </a:t>
            </a:r>
            <a:r>
              <a:rPr lang="en-US" dirty="0" err="1">
                <a:latin typeface="Arial" pitchFamily="34" charset="0"/>
                <a:cs typeface="Arial" pitchFamily="34" charset="0"/>
              </a:rPr>
              <a:t>dạng</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biến</a:t>
            </a:r>
            <a:r>
              <a:rPr lang="en-US" dirty="0">
                <a:latin typeface="Arial" pitchFamily="34" charset="0"/>
                <a:cs typeface="Arial" pitchFamily="34" charset="0"/>
              </a:rPr>
              <a:t> </a:t>
            </a:r>
            <a:r>
              <a:rPr lang="en-US" dirty="0" err="1">
                <a:latin typeface="Arial" pitchFamily="34" charset="0"/>
                <a:cs typeface="Arial" pitchFamily="34" charset="0"/>
              </a:rPr>
              <a:t>đếm</a:t>
            </a:r>
            <a:r>
              <a:rPr lang="en-US" dirty="0">
                <a:latin typeface="Arial" pitchFamily="34" charset="0"/>
                <a:cs typeface="Arial" pitchFamily="34" charset="0"/>
              </a:rPr>
              <a:t> - counter </a:t>
            </a:r>
            <a:r>
              <a:rPr lang="en-US" dirty="0" err="1">
                <a:latin typeface="Arial" pitchFamily="34" charset="0"/>
                <a:cs typeface="Arial" pitchFamily="34" charset="0"/>
              </a:rPr>
              <a:t>thì</a:t>
            </a:r>
            <a:r>
              <a:rPr lang="en-US" dirty="0">
                <a:latin typeface="Arial" pitchFamily="34" charset="0"/>
                <a:cs typeface="Arial" pitchFamily="34" charset="0"/>
              </a:rPr>
              <a:t> </a:t>
            </a:r>
            <a:r>
              <a:rPr lang="en-US" dirty="0" err="1">
                <a:latin typeface="Arial" pitchFamily="34" charset="0"/>
                <a:cs typeface="Arial" pitchFamily="34" charset="0"/>
              </a:rPr>
              <a:t>tương</a:t>
            </a:r>
            <a:r>
              <a:rPr lang="en-US" dirty="0">
                <a:latin typeface="Arial" pitchFamily="34" charset="0"/>
                <a:cs typeface="Arial" pitchFamily="34" charset="0"/>
              </a:rPr>
              <a:t> </a:t>
            </a:r>
            <a:r>
              <a:rPr lang="en-US" dirty="0" err="1">
                <a:latin typeface="Arial" pitchFamily="34" charset="0"/>
                <a:cs typeface="Arial" pitchFamily="34" charset="0"/>
              </a:rPr>
              <a:t>tự</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khối</a:t>
            </a:r>
            <a:r>
              <a:rPr lang="en-US" dirty="0">
                <a:latin typeface="Arial" pitchFamily="34" charset="0"/>
                <a:cs typeface="Arial" pitchFamily="34" charset="0"/>
              </a:rPr>
              <a:t> </a:t>
            </a:r>
            <a:r>
              <a:rPr lang="en-US" dirty="0" err="1">
                <a:latin typeface="Arial" pitchFamily="34" charset="0"/>
                <a:cs typeface="Arial" pitchFamily="34" charset="0"/>
              </a:rPr>
              <a:t>CBC</a:t>
            </a:r>
            <a:r>
              <a:rPr lang="en-US" dirty="0">
                <a:latin typeface="Arial" pitchFamily="34" charset="0"/>
                <a:cs typeface="Arial" pitchFamily="34" charset="0"/>
              </a:rPr>
              <a:t>-MAC ban </a:t>
            </a:r>
            <a:r>
              <a:rPr lang="en-US" dirty="0" err="1">
                <a:latin typeface="Arial" pitchFamily="34" charset="0"/>
                <a:cs typeface="Arial" pitchFamily="34" charset="0"/>
              </a:rPr>
              <a:t>đầu</a:t>
            </a:r>
            <a:endParaRPr lang="en-US" dirty="0">
              <a:latin typeface="Arial" pitchFamily="34" charset="0"/>
              <a:cs typeface="Arial" pitchFamily="34" charset="0"/>
            </a:endParaRPr>
          </a:p>
          <a:p>
            <a:pPr lvl="3">
              <a:lnSpc>
                <a:spcPct val="120000"/>
              </a:lnSpc>
            </a:pPr>
            <a:r>
              <a:rPr lang="en-US" dirty="0">
                <a:latin typeface="Arial" pitchFamily="34" charset="0"/>
                <a:cs typeface="Arial" pitchFamily="34" charset="0"/>
              </a:rPr>
              <a:t>“data length”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thay</a:t>
            </a:r>
            <a:r>
              <a:rPr lang="en-US" dirty="0">
                <a:latin typeface="Arial" pitchFamily="34" charset="0"/>
                <a:cs typeface="Arial" pitchFamily="34" charset="0"/>
              </a:rPr>
              <a:t> </a:t>
            </a:r>
            <a:r>
              <a:rPr lang="en-US" dirty="0" err="1">
                <a:latin typeface="Arial" pitchFamily="34" charset="0"/>
                <a:cs typeface="Arial" pitchFamily="34" charset="0"/>
              </a:rPr>
              <a:t>thế</a:t>
            </a:r>
            <a:r>
              <a:rPr lang="en-US" dirty="0">
                <a:latin typeface="Arial" pitchFamily="34" charset="0"/>
                <a:cs typeface="Arial" pitchFamily="34" charset="0"/>
              </a:rPr>
              <a:t> </a:t>
            </a:r>
            <a:r>
              <a:rPr lang="en-US" dirty="0" err="1">
                <a:latin typeface="Arial" pitchFamily="34" charset="0"/>
                <a:cs typeface="Arial" pitchFamily="34" charset="0"/>
              </a:rPr>
              <a:t>bởi</a:t>
            </a:r>
            <a:r>
              <a:rPr lang="en-US" dirty="0">
                <a:latin typeface="Arial" pitchFamily="34" charset="0"/>
                <a:cs typeface="Arial" pitchFamily="34" charset="0"/>
              </a:rPr>
              <a:t> “counter”</a:t>
            </a:r>
          </a:p>
          <a:p>
            <a:pPr lvl="3">
              <a:lnSpc>
                <a:spcPct val="120000"/>
              </a:lnSpc>
            </a:pPr>
            <a:r>
              <a:rPr lang="en-US" dirty="0">
                <a:latin typeface="Arial" pitchFamily="34" charset="0"/>
                <a:cs typeface="Arial" pitchFamily="34" charset="0"/>
              </a:rPr>
              <a:t>counter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khởi</a:t>
            </a:r>
            <a:r>
              <a:rPr lang="en-US" dirty="0">
                <a:latin typeface="Arial" pitchFamily="34" charset="0"/>
                <a:cs typeface="Arial" pitchFamily="34" charset="0"/>
              </a:rPr>
              <a:t> </a:t>
            </a:r>
            <a:r>
              <a:rPr lang="en-US" dirty="0" err="1">
                <a:latin typeface="Arial" pitchFamily="34" charset="0"/>
                <a:cs typeface="Arial" pitchFamily="34" charset="0"/>
              </a:rPr>
              <a:t>tạo</a:t>
            </a:r>
            <a:r>
              <a:rPr lang="en-US" dirty="0">
                <a:latin typeface="Arial" pitchFamily="34" charset="0"/>
                <a:cs typeface="Arial" pitchFamily="34" charset="0"/>
              </a:rPr>
              <a:t> </a:t>
            </a:r>
            <a:r>
              <a:rPr lang="en-US" dirty="0" err="1">
                <a:latin typeface="Arial" pitchFamily="34" charset="0"/>
                <a:cs typeface="Arial" pitchFamily="34" charset="0"/>
              </a:rPr>
              <a:t>bằng</a:t>
            </a:r>
            <a:r>
              <a:rPr lang="en-US" dirty="0">
                <a:latin typeface="Arial" pitchFamily="34" charset="0"/>
                <a:cs typeface="Arial" pitchFamily="34" charset="0"/>
              </a:rPr>
              <a:t> 1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tăng</a:t>
            </a:r>
            <a:r>
              <a:rPr lang="en-US" dirty="0">
                <a:latin typeface="Arial" pitchFamily="34" charset="0"/>
                <a:cs typeface="Arial" pitchFamily="34" charset="0"/>
              </a:rPr>
              <a:t> </a:t>
            </a:r>
            <a:r>
              <a:rPr lang="en-US" dirty="0" err="1">
                <a:latin typeface="Arial" pitchFamily="34" charset="0"/>
                <a:cs typeface="Arial" pitchFamily="34" charset="0"/>
              </a:rPr>
              <a:t>lên</a:t>
            </a:r>
            <a:r>
              <a:rPr lang="en-US" dirty="0">
                <a:latin typeface="Arial" pitchFamily="34" charset="0"/>
                <a:cs typeface="Arial" pitchFamily="34" charset="0"/>
              </a:rPr>
              <a:t> </a:t>
            </a:r>
            <a:r>
              <a:rPr lang="en-US" dirty="0" err="1">
                <a:latin typeface="Arial" pitchFamily="34" charset="0"/>
                <a:cs typeface="Arial" pitchFamily="34" charset="0"/>
              </a:rPr>
              <a:t>sau</a:t>
            </a:r>
            <a:r>
              <a:rPr lang="en-US" dirty="0">
                <a:latin typeface="Arial" pitchFamily="34" charset="0"/>
                <a:cs typeface="Arial" pitchFamily="34" charset="0"/>
              </a:rPr>
              <a:t> </a:t>
            </a:r>
            <a:r>
              <a:rPr lang="en-US" dirty="0" err="1">
                <a:latin typeface="Arial" pitchFamily="34" charset="0"/>
                <a:cs typeface="Arial" pitchFamily="34" charset="0"/>
              </a:rPr>
              <a:t>mỗi</a:t>
            </a:r>
            <a:r>
              <a:rPr lang="en-US" dirty="0">
                <a:latin typeface="Arial" pitchFamily="34" charset="0"/>
                <a:cs typeface="Arial" pitchFamily="34" charset="0"/>
              </a:rPr>
              <a:t> </a:t>
            </a:r>
            <a:r>
              <a:rPr lang="en-US" dirty="0" err="1">
                <a:latin typeface="Arial" pitchFamily="34" charset="0"/>
                <a:cs typeface="Arial" pitchFamily="34" charset="0"/>
              </a:rPr>
              <a:t>khối</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a:t>
            </a: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a:latin typeface="Arial" pitchFamily="34" charset="0"/>
                <a:cs typeface="Arial" pitchFamily="34" charset="0"/>
              </a:rPr>
              <a:t/>
            </a:r>
            <a:br>
              <a:rPr lang="en-US" b="0" dirty="0">
                <a:latin typeface="Arial" pitchFamily="34" charset="0"/>
                <a:cs typeface="Arial" pitchFamily="34" charset="0"/>
              </a:rPr>
            </a:br>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WPA2</a:t>
            </a:r>
            <a:r>
              <a:rPr lang="en-US" b="0" dirty="0">
                <a:latin typeface="Arial" pitchFamily="34" charset="0"/>
                <a:cs typeface="Arial" pitchFamily="34" charset="0"/>
              </a:rPr>
              <a:t/>
            </a:r>
            <a:br>
              <a:rPr lang="en-US" b="0" dirty="0">
                <a:latin typeface="Arial" pitchFamily="34" charset="0"/>
                <a:cs typeface="Arial" pitchFamily="34" charset="0"/>
              </a:rPr>
            </a:b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75</a:t>
            </a:fld>
            <a:endParaRPr lang="ru-RU" dirty="0"/>
          </a:p>
        </p:txBody>
      </p:sp>
    </p:spTree>
    <p:extLst>
      <p:ext uri="{BB962C8B-B14F-4D97-AF65-F5344CB8AC3E}">
        <p14:creationId xmlns:p14="http://schemas.microsoft.com/office/powerpoint/2010/main" val="39270096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685800"/>
            <a:ext cx="9525000" cy="6172200"/>
          </a:xfrm>
        </p:spPr>
        <p:txBody>
          <a:bodyPr>
            <a:normAutofit/>
          </a:bodyPr>
          <a:lstStyle/>
          <a:p>
            <a:pPr>
              <a:lnSpc>
                <a:spcPct val="100000"/>
              </a:lnSpc>
              <a:spcBef>
                <a:spcPts val="0"/>
              </a:spcBef>
              <a:spcAft>
                <a:spcPts val="0"/>
              </a:spcAft>
            </a:pPr>
            <a:r>
              <a:rPr lang="en-US" sz="2800" dirty="0">
                <a:solidFill>
                  <a:srgbClr val="0000FF"/>
                </a:solidFill>
                <a:latin typeface="Arial" pitchFamily="34" charset="0"/>
                <a:cs typeface="Arial" pitchFamily="34" charset="0"/>
              </a:rPr>
              <a:t>AES-</a:t>
            </a:r>
            <a:r>
              <a:rPr lang="en-US" sz="2800" dirty="0" err="1">
                <a:solidFill>
                  <a:srgbClr val="0000FF"/>
                </a:solidFill>
                <a:latin typeface="Arial" pitchFamily="34" charset="0"/>
                <a:cs typeface="Arial" pitchFamily="34" charset="0"/>
              </a:rPr>
              <a:t>CTR</a:t>
            </a:r>
            <a:endParaRPr lang="en-US" sz="2800" dirty="0">
              <a:solidFill>
                <a:srgbClr val="0000FF"/>
              </a:solidFill>
              <a:latin typeface="Arial" pitchFamily="34" charset="0"/>
              <a:cs typeface="Arial" pitchFamily="34" charset="0"/>
            </a:endParaRPr>
          </a:p>
          <a:p>
            <a:pPr lvl="1">
              <a:spcBef>
                <a:spcPts val="0"/>
              </a:spcBef>
            </a:pPr>
            <a:r>
              <a:rPr lang="en-US" sz="2500" dirty="0">
                <a:latin typeface="Arial" pitchFamily="34" charset="0"/>
                <a:cs typeface="Arial" pitchFamily="34" charset="0"/>
              </a:rPr>
              <a:t>Advanced Encryption Standard (AES) </a:t>
            </a:r>
            <a:r>
              <a:rPr lang="en-US" sz="2500" dirty="0" err="1">
                <a:latin typeface="Arial" pitchFamily="34" charset="0"/>
                <a:cs typeface="Arial" pitchFamily="34" charset="0"/>
              </a:rPr>
              <a:t>làm</a:t>
            </a:r>
            <a:r>
              <a:rPr lang="en-US" sz="2500" dirty="0">
                <a:latin typeface="Arial" pitchFamily="34" charset="0"/>
                <a:cs typeface="Arial" pitchFamily="34" charset="0"/>
              </a:rPr>
              <a:t> </a:t>
            </a:r>
            <a:r>
              <a:rPr lang="en-US" sz="2500" dirty="0" err="1">
                <a:latin typeface="Arial" pitchFamily="34" charset="0"/>
                <a:cs typeface="Arial" pitchFamily="34" charset="0"/>
              </a:rPr>
              <a:t>việc</a:t>
            </a:r>
            <a:r>
              <a:rPr lang="en-US" sz="2500" dirty="0">
                <a:latin typeface="Arial" pitchFamily="34" charset="0"/>
                <a:cs typeface="Arial" pitchFamily="34" charset="0"/>
              </a:rPr>
              <a:t> ở </a:t>
            </a:r>
            <a:r>
              <a:rPr lang="en-US" sz="2500" dirty="0" err="1">
                <a:latin typeface="Arial" pitchFamily="34" charset="0"/>
                <a:cs typeface="Arial" pitchFamily="34" charset="0"/>
              </a:rPr>
              <a:t>chế</a:t>
            </a:r>
            <a:r>
              <a:rPr lang="en-US" sz="2500" dirty="0">
                <a:latin typeface="Arial" pitchFamily="34" charset="0"/>
                <a:cs typeface="Arial" pitchFamily="34" charset="0"/>
              </a:rPr>
              <a:t> </a:t>
            </a:r>
            <a:r>
              <a:rPr lang="en-US" sz="2500" dirty="0" err="1">
                <a:latin typeface="Arial" pitchFamily="34" charset="0"/>
                <a:cs typeface="Arial" pitchFamily="34" charset="0"/>
              </a:rPr>
              <a:t>độ</a:t>
            </a:r>
            <a:r>
              <a:rPr lang="en-US" sz="2500" dirty="0">
                <a:latin typeface="Arial" pitchFamily="34" charset="0"/>
                <a:cs typeface="Arial" pitchFamily="34" charset="0"/>
              </a:rPr>
              <a:t> Counter</a:t>
            </a:r>
          </a:p>
          <a:p>
            <a:pPr lvl="1">
              <a:spcBef>
                <a:spcPts val="0"/>
              </a:spcBef>
            </a:pPr>
            <a:r>
              <a:rPr lang="en-US" sz="2500" dirty="0">
                <a:latin typeface="Arial" pitchFamily="34" charset="0"/>
                <a:cs typeface="Arial" pitchFamily="34" charset="0"/>
              </a:rPr>
              <a:t>AES </a:t>
            </a:r>
            <a:r>
              <a:rPr lang="en-US" sz="2500" dirty="0" err="1">
                <a:latin typeface="Arial" pitchFamily="34" charset="0"/>
                <a:cs typeface="Arial" pitchFamily="34" charset="0"/>
              </a:rPr>
              <a:t>là</a:t>
            </a:r>
            <a:r>
              <a:rPr lang="en-US" sz="2500" dirty="0">
                <a:latin typeface="Arial" pitchFamily="34" charset="0"/>
                <a:cs typeface="Arial" pitchFamily="34" charset="0"/>
              </a:rPr>
              <a:t> </a:t>
            </a:r>
            <a:r>
              <a:rPr lang="en-US" sz="2500" dirty="0" err="1">
                <a:latin typeface="Arial" pitchFamily="34" charset="0"/>
                <a:cs typeface="Arial" pitchFamily="34" charset="0"/>
              </a:rPr>
              <a:t>một</a:t>
            </a:r>
            <a:r>
              <a:rPr lang="en-US" sz="2500" dirty="0">
                <a:latin typeface="Arial" pitchFamily="34" charset="0"/>
                <a:cs typeface="Arial" pitchFamily="34" charset="0"/>
              </a:rPr>
              <a:t> </a:t>
            </a:r>
            <a:r>
              <a:rPr lang="en-US" sz="2500" dirty="0" err="1">
                <a:latin typeface="Arial" pitchFamily="34" charset="0"/>
                <a:cs typeface="Arial" pitchFamily="34" charset="0"/>
              </a:rPr>
              <a:t>mã</a:t>
            </a:r>
            <a:r>
              <a:rPr lang="en-US" sz="2500" dirty="0">
                <a:latin typeface="Arial" pitchFamily="34" charset="0"/>
                <a:cs typeface="Arial" pitchFamily="34" charset="0"/>
              </a:rPr>
              <a:t> </a:t>
            </a:r>
            <a:r>
              <a:rPr lang="en-US" sz="2500" dirty="0" err="1">
                <a:latin typeface="Arial" pitchFamily="34" charset="0"/>
                <a:cs typeface="Arial" pitchFamily="34" charset="0"/>
              </a:rPr>
              <a:t>khối</a:t>
            </a:r>
            <a:r>
              <a:rPr lang="en-US" sz="2500" dirty="0">
                <a:latin typeface="Arial" pitchFamily="34" charset="0"/>
                <a:cs typeface="Arial" pitchFamily="34" charset="0"/>
              </a:rPr>
              <a:t> </a:t>
            </a:r>
            <a:r>
              <a:rPr lang="en-US" sz="2500" dirty="0" err="1">
                <a:latin typeface="Arial" pitchFamily="34" charset="0"/>
                <a:cs typeface="Arial" pitchFamily="34" charset="0"/>
              </a:rPr>
              <a:t>có</a:t>
            </a:r>
            <a:r>
              <a:rPr lang="en-US" sz="2500" dirty="0">
                <a:latin typeface="Arial" pitchFamily="34" charset="0"/>
                <a:cs typeface="Arial" pitchFamily="34" charset="0"/>
              </a:rPr>
              <a:t> </a:t>
            </a:r>
            <a:r>
              <a:rPr lang="en-US" sz="2500" dirty="0" err="1">
                <a:latin typeface="Arial" pitchFamily="34" charset="0"/>
                <a:cs typeface="Arial" pitchFamily="34" charset="0"/>
              </a:rPr>
              <a:t>nhiều</a:t>
            </a:r>
            <a:r>
              <a:rPr lang="en-US" sz="2500" dirty="0">
                <a:latin typeface="Arial" pitchFamily="34" charset="0"/>
                <a:cs typeface="Arial" pitchFamily="34" charset="0"/>
              </a:rPr>
              <a:t> </a:t>
            </a:r>
            <a:r>
              <a:rPr lang="en-US" sz="2500" dirty="0" err="1">
                <a:latin typeface="Arial" pitchFamily="34" charset="0"/>
                <a:cs typeface="Arial" pitchFamily="34" charset="0"/>
              </a:rPr>
              <a:t>chế</a:t>
            </a:r>
            <a:r>
              <a:rPr lang="en-US" sz="2500" dirty="0">
                <a:latin typeface="Arial" pitchFamily="34" charset="0"/>
                <a:cs typeface="Arial" pitchFamily="34" charset="0"/>
              </a:rPr>
              <a:t> </a:t>
            </a:r>
            <a:r>
              <a:rPr lang="en-US" sz="2500" dirty="0" err="1">
                <a:latin typeface="Arial" pitchFamily="34" charset="0"/>
                <a:cs typeface="Arial" pitchFamily="34" charset="0"/>
              </a:rPr>
              <a:t>độ</a:t>
            </a:r>
            <a:endParaRPr lang="en-US" sz="2500" dirty="0">
              <a:latin typeface="Arial" pitchFamily="34" charset="0"/>
              <a:cs typeface="Arial" pitchFamily="34" charset="0"/>
            </a:endParaRPr>
          </a:p>
          <a:p>
            <a:pPr lvl="1">
              <a:spcBef>
                <a:spcPts val="0"/>
              </a:spcBef>
            </a:pPr>
            <a:r>
              <a:rPr lang="en-US" sz="2500" dirty="0" err="1">
                <a:latin typeface="Arial" pitchFamily="34" charset="0"/>
                <a:cs typeface="Arial" pitchFamily="34" charset="0"/>
              </a:rPr>
              <a:t>802.11i</a:t>
            </a:r>
            <a:r>
              <a:rPr lang="en-US" sz="2500" dirty="0">
                <a:latin typeface="Arial" pitchFamily="34" charset="0"/>
                <a:cs typeface="Arial" pitchFamily="34" charset="0"/>
              </a:rPr>
              <a:t> </a:t>
            </a:r>
            <a:r>
              <a:rPr lang="en-US" sz="2500" dirty="0" err="1">
                <a:latin typeface="Arial" pitchFamily="34" charset="0"/>
                <a:cs typeface="Arial" pitchFamily="34" charset="0"/>
              </a:rPr>
              <a:t>sử</a:t>
            </a:r>
            <a:r>
              <a:rPr lang="en-US" sz="2500" dirty="0">
                <a:latin typeface="Arial" pitchFamily="34" charset="0"/>
                <a:cs typeface="Arial" pitchFamily="34" charset="0"/>
              </a:rPr>
              <a:t> </a:t>
            </a:r>
            <a:r>
              <a:rPr lang="en-US" sz="2500" dirty="0" err="1">
                <a:latin typeface="Arial" pitchFamily="34" charset="0"/>
                <a:cs typeface="Arial" pitchFamily="34" charset="0"/>
              </a:rPr>
              <a:t>dụng</a:t>
            </a:r>
            <a:r>
              <a:rPr lang="en-US" sz="2500" dirty="0">
                <a:latin typeface="Arial" pitchFamily="34" charset="0"/>
                <a:cs typeface="Arial" pitchFamily="34" charset="0"/>
              </a:rPr>
              <a:t> </a:t>
            </a:r>
            <a:r>
              <a:rPr lang="en-US" sz="2500" dirty="0" err="1">
                <a:latin typeface="Arial" pitchFamily="34" charset="0"/>
                <a:cs typeface="Arial" pitchFamily="34" charset="0"/>
              </a:rPr>
              <a:t>chế</a:t>
            </a:r>
            <a:r>
              <a:rPr lang="en-US" sz="2500" dirty="0">
                <a:latin typeface="Arial" pitchFamily="34" charset="0"/>
                <a:cs typeface="Arial" pitchFamily="34" charset="0"/>
              </a:rPr>
              <a:t> </a:t>
            </a:r>
            <a:r>
              <a:rPr lang="en-US" sz="2500" dirty="0" err="1">
                <a:latin typeface="Arial" pitchFamily="34" charset="0"/>
                <a:cs typeface="Arial" pitchFamily="34" charset="0"/>
              </a:rPr>
              <a:t>độ</a:t>
            </a:r>
            <a:r>
              <a:rPr lang="en-US" sz="2500" dirty="0">
                <a:latin typeface="Arial" pitchFamily="34" charset="0"/>
                <a:cs typeface="Arial" pitchFamily="34" charset="0"/>
              </a:rPr>
              <a:t> Counter-Mode </a:t>
            </a:r>
            <a:r>
              <a:rPr lang="en-US" sz="2500" dirty="0" err="1">
                <a:latin typeface="Arial" pitchFamily="34" charset="0"/>
                <a:cs typeface="Arial" pitchFamily="34" charset="0"/>
              </a:rPr>
              <a:t>để</a:t>
            </a:r>
            <a:r>
              <a:rPr lang="en-US" sz="2500" dirty="0">
                <a:latin typeface="Arial" pitchFamily="34" charset="0"/>
                <a:cs typeface="Arial" pitchFamily="34" charset="0"/>
              </a:rPr>
              <a:t> </a:t>
            </a:r>
            <a:r>
              <a:rPr lang="en-US" sz="2500" dirty="0" err="1">
                <a:latin typeface="Arial" pitchFamily="34" charset="0"/>
                <a:cs typeface="Arial" pitchFamily="34" charset="0"/>
              </a:rPr>
              <a:t>mã</a:t>
            </a:r>
            <a:r>
              <a:rPr lang="en-US" sz="2500" dirty="0">
                <a:latin typeface="Arial" pitchFamily="34" charset="0"/>
                <a:cs typeface="Arial" pitchFamily="34" charset="0"/>
              </a:rPr>
              <a:t> </a:t>
            </a:r>
            <a:r>
              <a:rPr lang="en-US" sz="2500" dirty="0" err="1">
                <a:latin typeface="Arial" pitchFamily="34" charset="0"/>
                <a:cs typeface="Arial" pitchFamily="34" charset="0"/>
              </a:rPr>
              <a:t>hóa</a:t>
            </a:r>
            <a:r>
              <a:rPr lang="en-US" sz="2500" dirty="0">
                <a:latin typeface="Arial" pitchFamily="34" charset="0"/>
                <a:cs typeface="Arial" pitchFamily="34" charset="0"/>
              </a:rPr>
              <a:t> </a:t>
            </a:r>
            <a:r>
              <a:rPr lang="en-US" sz="2500" dirty="0" err="1">
                <a:latin typeface="Arial" pitchFamily="34" charset="0"/>
                <a:cs typeface="Arial" pitchFamily="34" charset="0"/>
              </a:rPr>
              <a:t>dữ</a:t>
            </a:r>
            <a:r>
              <a:rPr lang="en-US" sz="2500" dirty="0">
                <a:latin typeface="Arial" pitchFamily="34" charset="0"/>
                <a:cs typeface="Arial" pitchFamily="34" charset="0"/>
              </a:rPr>
              <a:t> </a:t>
            </a:r>
            <a:r>
              <a:rPr lang="en-US" sz="2500" dirty="0" err="1">
                <a:latin typeface="Arial" pitchFamily="34" charset="0"/>
                <a:cs typeface="Arial" pitchFamily="34" charset="0"/>
              </a:rPr>
              <a:t>liệu</a:t>
            </a:r>
            <a:endParaRPr lang="en-US" sz="2500" dirty="0">
              <a:latin typeface="Arial" pitchFamily="34" charset="0"/>
              <a:cs typeface="Arial" pitchFamily="34" charset="0"/>
            </a:endParaRPr>
          </a:p>
          <a:p>
            <a:pPr lvl="1">
              <a:spcBef>
                <a:spcPts val="0"/>
              </a:spcBef>
            </a:pPr>
            <a:r>
              <a:rPr lang="en-US" sz="2500" dirty="0" err="1">
                <a:latin typeface="Arial" pitchFamily="34" charset="0"/>
                <a:cs typeface="Arial" pitchFamily="34" charset="0"/>
              </a:rPr>
              <a:t>Biến</a:t>
            </a:r>
            <a:r>
              <a:rPr lang="en-US" sz="2500" dirty="0">
                <a:latin typeface="Arial" pitchFamily="34" charset="0"/>
                <a:cs typeface="Arial" pitchFamily="34" charset="0"/>
              </a:rPr>
              <a:t> </a:t>
            </a:r>
            <a:r>
              <a:rPr lang="en-US" sz="2500" dirty="0" err="1">
                <a:latin typeface="Arial" pitchFamily="34" charset="0"/>
                <a:cs typeface="Arial" pitchFamily="34" charset="0"/>
              </a:rPr>
              <a:t>đếm</a:t>
            </a:r>
            <a:r>
              <a:rPr lang="en-US" sz="2500" dirty="0">
                <a:latin typeface="Arial" pitchFamily="34" charset="0"/>
                <a:cs typeface="Arial" pitchFamily="34" charset="0"/>
              </a:rPr>
              <a:t> - Counter </a:t>
            </a:r>
            <a:r>
              <a:rPr lang="en-US" sz="2500" dirty="0" err="1">
                <a:latin typeface="Arial" pitchFamily="34" charset="0"/>
                <a:cs typeface="Arial" pitchFamily="34" charset="0"/>
              </a:rPr>
              <a:t>tăng</a:t>
            </a:r>
            <a:r>
              <a:rPr lang="en-US" sz="2500" dirty="0">
                <a:latin typeface="Arial" pitchFamily="34" charset="0"/>
                <a:cs typeface="Arial" pitchFamily="34" charset="0"/>
              </a:rPr>
              <a:t> </a:t>
            </a:r>
            <a:r>
              <a:rPr lang="en-US" sz="2500" dirty="0" err="1">
                <a:latin typeface="Arial" pitchFamily="34" charset="0"/>
                <a:cs typeface="Arial" pitchFamily="34" charset="0"/>
              </a:rPr>
              <a:t>lên</a:t>
            </a:r>
            <a:r>
              <a:rPr lang="en-US" sz="2500" dirty="0">
                <a:latin typeface="Arial" pitchFamily="34" charset="0"/>
                <a:cs typeface="Arial" pitchFamily="34" charset="0"/>
              </a:rPr>
              <a:t> </a:t>
            </a:r>
            <a:r>
              <a:rPr lang="en-US" sz="2500" dirty="0" err="1">
                <a:latin typeface="Arial" pitchFamily="34" charset="0"/>
                <a:cs typeface="Arial" pitchFamily="34" charset="0"/>
              </a:rPr>
              <a:t>đối</a:t>
            </a:r>
            <a:r>
              <a:rPr lang="en-US" sz="2500" dirty="0">
                <a:latin typeface="Arial" pitchFamily="34" charset="0"/>
                <a:cs typeface="Arial" pitchFamily="34" charset="0"/>
              </a:rPr>
              <a:t> </a:t>
            </a:r>
            <a:r>
              <a:rPr lang="en-US" sz="2500" dirty="0" err="1">
                <a:latin typeface="Arial" pitchFamily="34" charset="0"/>
                <a:cs typeface="Arial" pitchFamily="34" charset="0"/>
              </a:rPr>
              <a:t>với</a:t>
            </a:r>
            <a:r>
              <a:rPr lang="en-US" sz="2500" dirty="0">
                <a:latin typeface="Arial" pitchFamily="34" charset="0"/>
                <a:cs typeface="Arial" pitchFamily="34" charset="0"/>
              </a:rPr>
              <a:t> </a:t>
            </a:r>
            <a:r>
              <a:rPr lang="en-US" sz="2500" dirty="0" err="1">
                <a:latin typeface="Arial" pitchFamily="34" charset="0"/>
                <a:cs typeface="Arial" pitchFamily="34" charset="0"/>
              </a:rPr>
              <a:t>mỗi</a:t>
            </a:r>
            <a:r>
              <a:rPr lang="en-US" sz="2500" dirty="0">
                <a:latin typeface="Arial" pitchFamily="34" charset="0"/>
                <a:cs typeface="Arial" pitchFamily="34" charset="0"/>
              </a:rPr>
              <a:t> </a:t>
            </a:r>
            <a:r>
              <a:rPr lang="en-US" sz="2500" dirty="0" err="1">
                <a:latin typeface="Arial" pitchFamily="34" charset="0"/>
                <a:cs typeface="Arial" pitchFamily="34" charset="0"/>
              </a:rPr>
              <a:t>khối</a:t>
            </a:r>
            <a:r>
              <a:rPr lang="en-US" sz="2500" dirty="0">
                <a:latin typeface="Arial" pitchFamily="34" charset="0"/>
                <a:cs typeface="Arial" pitchFamily="34" charset="0"/>
              </a:rPr>
              <a:t> </a:t>
            </a:r>
            <a:r>
              <a:rPr lang="en-US" sz="2500" dirty="0" err="1">
                <a:latin typeface="Arial" pitchFamily="34" charset="0"/>
                <a:cs typeface="Arial" pitchFamily="34" charset="0"/>
              </a:rPr>
              <a:t>dữ</a:t>
            </a:r>
            <a:r>
              <a:rPr lang="en-US" sz="2500" dirty="0">
                <a:latin typeface="Arial" pitchFamily="34" charset="0"/>
                <a:cs typeface="Arial" pitchFamily="34" charset="0"/>
              </a:rPr>
              <a:t> </a:t>
            </a:r>
            <a:r>
              <a:rPr lang="en-US" sz="2500" dirty="0" err="1">
                <a:latin typeface="Arial" pitchFamily="34" charset="0"/>
                <a:cs typeface="Arial" pitchFamily="34" charset="0"/>
              </a:rPr>
              <a:t>liệu</a:t>
            </a:r>
            <a:r>
              <a:rPr lang="en-US" sz="2500" dirty="0">
                <a:latin typeface="Arial" pitchFamily="34" charset="0"/>
                <a:cs typeface="Arial" pitchFamily="34" charset="0"/>
              </a:rPr>
              <a:t> </a:t>
            </a:r>
            <a:r>
              <a:rPr lang="en-US" sz="2500" dirty="0" err="1">
                <a:latin typeface="Arial" pitchFamily="34" charset="0"/>
                <a:cs typeface="Arial" pitchFamily="34" charset="0"/>
              </a:rPr>
              <a:t>liên</a:t>
            </a:r>
            <a:r>
              <a:rPr lang="en-US" sz="2500" dirty="0">
                <a:latin typeface="Arial" pitchFamily="34" charset="0"/>
                <a:cs typeface="Arial" pitchFamily="34" charset="0"/>
              </a:rPr>
              <a:t> </a:t>
            </a:r>
            <a:r>
              <a:rPr lang="en-US" sz="2500" dirty="0" err="1">
                <a:latin typeface="Arial" pitchFamily="34" charset="0"/>
                <a:cs typeface="Arial" pitchFamily="34" charset="0"/>
              </a:rPr>
              <a:t>tiếp</a:t>
            </a:r>
            <a:r>
              <a:rPr lang="en-US" sz="2500" dirty="0">
                <a:latin typeface="Arial" pitchFamily="34" charset="0"/>
                <a:cs typeface="Arial" pitchFamily="34" charset="0"/>
              </a:rPr>
              <a:t>.</a:t>
            </a:r>
          </a:p>
          <a:p>
            <a:pPr lvl="1">
              <a:spcBef>
                <a:spcPts val="0"/>
              </a:spcBef>
            </a:pPr>
            <a:r>
              <a:rPr lang="en-US" sz="2500" dirty="0">
                <a:latin typeface="Arial" pitchFamily="34" charset="0"/>
                <a:cs typeface="Arial" pitchFamily="34" charset="0"/>
              </a:rPr>
              <a:t>Counter </a:t>
            </a:r>
            <a:r>
              <a:rPr lang="en-US" sz="2500" dirty="0" err="1">
                <a:latin typeface="Arial" pitchFamily="34" charset="0"/>
                <a:cs typeface="Arial" pitchFamily="34" charset="0"/>
              </a:rPr>
              <a:t>được</a:t>
            </a:r>
            <a:r>
              <a:rPr lang="en-US" sz="2500" dirty="0">
                <a:latin typeface="Arial" pitchFamily="34" charset="0"/>
                <a:cs typeface="Arial" pitchFamily="34" charset="0"/>
              </a:rPr>
              <a:t> </a:t>
            </a:r>
            <a:r>
              <a:rPr lang="en-US" sz="2500" dirty="0" err="1">
                <a:latin typeface="Arial" pitchFamily="34" charset="0"/>
                <a:cs typeface="Arial" pitchFamily="34" charset="0"/>
              </a:rPr>
              <a:t>mã</a:t>
            </a:r>
            <a:r>
              <a:rPr lang="en-US" sz="2500" dirty="0">
                <a:latin typeface="Arial" pitchFamily="34" charset="0"/>
                <a:cs typeface="Arial" pitchFamily="34" charset="0"/>
              </a:rPr>
              <a:t> </a:t>
            </a:r>
            <a:r>
              <a:rPr lang="en-US" sz="2500" dirty="0" err="1">
                <a:latin typeface="Arial" pitchFamily="34" charset="0"/>
                <a:cs typeface="Arial" pitchFamily="34" charset="0"/>
              </a:rPr>
              <a:t>hóa</a:t>
            </a:r>
            <a:r>
              <a:rPr lang="en-US" sz="2500" dirty="0">
                <a:latin typeface="Arial" pitchFamily="34" charset="0"/>
                <a:cs typeface="Arial" pitchFamily="34" charset="0"/>
              </a:rPr>
              <a:t> </a:t>
            </a:r>
            <a:r>
              <a:rPr lang="en-US" sz="2500" dirty="0" err="1">
                <a:latin typeface="Arial" pitchFamily="34" charset="0"/>
                <a:cs typeface="Arial" pitchFamily="34" charset="0"/>
              </a:rPr>
              <a:t>sau</a:t>
            </a:r>
            <a:r>
              <a:rPr lang="en-US" sz="2500" dirty="0">
                <a:latin typeface="Arial" pitchFamily="34" charset="0"/>
                <a:cs typeface="Arial" pitchFamily="34" charset="0"/>
              </a:rPr>
              <a:t> </a:t>
            </a:r>
            <a:r>
              <a:rPr lang="en-US" sz="2500" dirty="0" err="1">
                <a:latin typeface="Arial" pitchFamily="34" charset="0"/>
                <a:cs typeface="Arial" pitchFamily="34" charset="0"/>
              </a:rPr>
              <a:t>đó</a:t>
            </a:r>
            <a:r>
              <a:rPr lang="en-US" sz="2500" dirty="0">
                <a:latin typeface="Arial" pitchFamily="34" charset="0"/>
                <a:cs typeface="Arial" pitchFamily="34" charset="0"/>
              </a:rPr>
              <a:t> </a:t>
            </a:r>
            <a:r>
              <a:rPr lang="en-US" sz="2500" dirty="0" err="1">
                <a:latin typeface="Arial" pitchFamily="34" charset="0"/>
                <a:cs typeface="Arial" pitchFamily="34" charset="0"/>
              </a:rPr>
              <a:t>được</a:t>
            </a:r>
            <a:r>
              <a:rPr lang="en-US" sz="2500" dirty="0">
                <a:latin typeface="Arial" pitchFamily="34" charset="0"/>
                <a:cs typeface="Arial" pitchFamily="34" charset="0"/>
              </a:rPr>
              <a:t> </a:t>
            </a:r>
            <a:r>
              <a:rPr lang="en-US" sz="2500" dirty="0" err="1">
                <a:latin typeface="Arial" pitchFamily="34" charset="0"/>
                <a:cs typeface="Arial" pitchFamily="34" charset="0"/>
              </a:rPr>
              <a:t>XOR</a:t>
            </a:r>
            <a:r>
              <a:rPr lang="en-US" sz="2500" dirty="0">
                <a:latin typeface="Arial" pitchFamily="34" charset="0"/>
                <a:cs typeface="Arial" pitchFamily="34" charset="0"/>
              </a:rPr>
              <a:t> </a:t>
            </a:r>
            <a:r>
              <a:rPr lang="en-US" sz="2500" dirty="0" err="1">
                <a:latin typeface="Arial" pitchFamily="34" charset="0"/>
                <a:cs typeface="Arial" pitchFamily="34" charset="0"/>
              </a:rPr>
              <a:t>với</a:t>
            </a:r>
            <a:r>
              <a:rPr lang="en-US" sz="2500" dirty="0">
                <a:latin typeface="Arial" pitchFamily="34" charset="0"/>
                <a:cs typeface="Arial" pitchFamily="34" charset="0"/>
              </a:rPr>
              <a:t> </a:t>
            </a:r>
            <a:r>
              <a:rPr lang="en-US" sz="2500" dirty="0" err="1">
                <a:latin typeface="Arial" pitchFamily="34" charset="0"/>
                <a:cs typeface="Arial" pitchFamily="34" charset="0"/>
              </a:rPr>
              <a:t>dữ</a:t>
            </a:r>
            <a:r>
              <a:rPr lang="en-US" sz="2500" dirty="0">
                <a:latin typeface="Arial" pitchFamily="34" charset="0"/>
                <a:cs typeface="Arial" pitchFamily="34" charset="0"/>
              </a:rPr>
              <a:t> </a:t>
            </a:r>
            <a:r>
              <a:rPr lang="en-US" sz="2500" dirty="0" err="1">
                <a:latin typeface="Arial" pitchFamily="34" charset="0"/>
                <a:cs typeface="Arial" pitchFamily="34" charset="0"/>
              </a:rPr>
              <a:t>liệu</a:t>
            </a:r>
            <a:r>
              <a:rPr lang="en-US" sz="2500" dirty="0">
                <a:latin typeface="Arial" pitchFamily="34" charset="0"/>
                <a:cs typeface="Arial" pitchFamily="34" charset="0"/>
              </a:rPr>
              <a:t>.</a:t>
            </a:r>
          </a:p>
          <a:p>
            <a:pPr>
              <a:lnSpc>
                <a:spcPct val="100000"/>
              </a:lnSpc>
              <a:spcAft>
                <a:spcPts val="0"/>
              </a:spcAft>
            </a:pPr>
            <a:endParaRPr lang="en-US" sz="2500"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a:latin typeface="Arial" pitchFamily="34" charset="0"/>
                <a:cs typeface="Arial" pitchFamily="34" charset="0"/>
              </a:rPr>
              <a:t/>
            </a:r>
            <a:br>
              <a:rPr lang="en-US" b="0" dirty="0">
                <a:latin typeface="Arial" pitchFamily="34" charset="0"/>
                <a:cs typeface="Arial" pitchFamily="34" charset="0"/>
              </a:rPr>
            </a:br>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WPA2</a:t>
            </a:r>
            <a:r>
              <a:rPr lang="en-US" b="0" dirty="0">
                <a:latin typeface="Arial" pitchFamily="34" charset="0"/>
                <a:cs typeface="Arial" pitchFamily="34" charset="0"/>
              </a:rPr>
              <a:t/>
            </a:r>
            <a:br>
              <a:rPr lang="en-US" b="0" dirty="0">
                <a:latin typeface="Arial" pitchFamily="34" charset="0"/>
                <a:cs typeface="Arial" pitchFamily="34" charset="0"/>
              </a:rPr>
            </a:b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76</a:t>
            </a:fld>
            <a:endParaRPr lang="ru-RU" dirty="0"/>
          </a:p>
        </p:txBody>
      </p:sp>
      <p:sp>
        <p:nvSpPr>
          <p:cNvPr id="5" name="TextBox 4"/>
          <p:cNvSpPr txBox="1"/>
          <p:nvPr/>
        </p:nvSpPr>
        <p:spPr>
          <a:xfrm>
            <a:off x="381000" y="4419600"/>
            <a:ext cx="3124200" cy="2308324"/>
          </a:xfrm>
          <a:prstGeom prst="rect">
            <a:avLst/>
          </a:prstGeom>
          <a:noFill/>
        </p:spPr>
        <p:txBody>
          <a:bodyPr wrap="square" rtlCol="0">
            <a:spAutoFit/>
          </a:bodyPr>
          <a:lstStyle/>
          <a:p>
            <a:pPr algn="just"/>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Biến</a:t>
            </a:r>
            <a:r>
              <a:rPr lang="en-US" sz="2400" dirty="0" smtClean="0">
                <a:solidFill>
                  <a:srgbClr val="FF0000"/>
                </a:solidFill>
                <a:latin typeface="Arial" pitchFamily="34" charset="0"/>
                <a:cs typeface="Arial" pitchFamily="34" charset="0"/>
              </a:rPr>
              <a:t> Counter </a:t>
            </a:r>
            <a:r>
              <a:rPr lang="en-US" sz="2400" dirty="0" err="1" smtClean="0">
                <a:solidFill>
                  <a:srgbClr val="FF0000"/>
                </a:solidFill>
                <a:latin typeface="Arial" pitchFamily="34" charset="0"/>
                <a:cs typeface="Arial" pitchFamily="34" charset="0"/>
              </a:rPr>
              <a:t>có</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thể</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bắt</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đầu</a:t>
            </a:r>
            <a:r>
              <a:rPr lang="en-US" sz="2400" dirty="0" smtClean="0">
                <a:solidFill>
                  <a:srgbClr val="FF0000"/>
                </a:solidFill>
                <a:latin typeface="Arial" pitchFamily="34" charset="0"/>
                <a:cs typeface="Arial" pitchFamily="34" charset="0"/>
              </a:rPr>
              <a:t> ở </a:t>
            </a:r>
            <a:r>
              <a:rPr lang="en-US" sz="2400" dirty="0" err="1" smtClean="0">
                <a:solidFill>
                  <a:srgbClr val="FF0000"/>
                </a:solidFill>
                <a:latin typeface="Arial" pitchFamily="34" charset="0"/>
                <a:cs typeface="Arial" pitchFamily="34" charset="0"/>
              </a:rPr>
              <a:t>một</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giá</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trị</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tùy</a:t>
            </a:r>
            <a:r>
              <a:rPr lang="en-US" sz="2400" dirty="0" smtClean="0">
                <a:solidFill>
                  <a:srgbClr val="FF0000"/>
                </a:solidFill>
                <a:latin typeface="Arial" pitchFamily="34" charset="0"/>
                <a:cs typeface="Arial" pitchFamily="34" charset="0"/>
              </a:rPr>
              <a:t> ý</a:t>
            </a:r>
          </a:p>
          <a:p>
            <a:pPr algn="just"/>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Các</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khối</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giống</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nhau</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thì</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cho</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ra</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bản</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mã</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khác</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nhau</a:t>
            </a:r>
            <a:endParaRPr lang="en-US" sz="2400" dirty="0">
              <a:solidFill>
                <a:srgbClr val="FF0000"/>
              </a:solidFill>
              <a:latin typeface="Arial" pitchFamily="34" charset="0"/>
              <a:cs typeface="Arial" pitchFamily="34"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962400"/>
            <a:ext cx="5380892"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70096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sz="3200" dirty="0" smtClean="0">
                <a:solidFill>
                  <a:srgbClr val="0000FF"/>
                </a:solidFill>
                <a:latin typeface="Arial" pitchFamily="34" charset="0"/>
                <a:cs typeface="Arial" pitchFamily="34" charset="0"/>
              </a:rPr>
              <a:t>AES/</a:t>
            </a:r>
            <a:r>
              <a:rPr lang="en-US" sz="3200" dirty="0" err="1" smtClean="0">
                <a:solidFill>
                  <a:srgbClr val="0000FF"/>
                </a:solidFill>
                <a:latin typeface="Arial" pitchFamily="34" charset="0"/>
                <a:cs typeface="Arial" pitchFamily="34" charset="0"/>
              </a:rPr>
              <a:t>CBC</a:t>
            </a:r>
            <a:r>
              <a:rPr lang="en-US" sz="3200" dirty="0" smtClean="0">
                <a:solidFill>
                  <a:srgbClr val="0000FF"/>
                </a:solidFill>
                <a:latin typeface="Arial" pitchFamily="34" charset="0"/>
                <a:cs typeface="Arial" pitchFamily="34" charset="0"/>
              </a:rPr>
              <a:t>-MAC:</a:t>
            </a:r>
          </a:p>
          <a:p>
            <a:pPr lvl="1" algn="just"/>
            <a:r>
              <a:rPr lang="en-US" sz="2800" dirty="0" err="1" smtClean="0">
                <a:latin typeface="Arial" pitchFamily="34" charset="0"/>
                <a:cs typeface="Arial" pitchFamily="34" charset="0"/>
              </a:rPr>
              <a:t>Chế</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độ</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xích</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mã</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khối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CBC</a:t>
            </a:r>
            <a:r>
              <a:rPr lang="en-US" sz="2800" dirty="0" smtClean="0">
                <a:latin typeface="Arial" pitchFamily="34" charset="0"/>
                <a:cs typeface="Arial" pitchFamily="34" charset="0"/>
              </a:rPr>
              <a:t> - </a:t>
            </a:r>
            <a:r>
              <a:rPr lang="en-US" sz="2800" dirty="0" err="1" smtClean="0">
                <a:latin typeface="Arial" pitchFamily="34" charset="0"/>
                <a:cs typeface="Arial" pitchFamily="34" charset="0"/>
              </a:rPr>
              <a:t>CipherBlock</a:t>
            </a:r>
            <a:r>
              <a:rPr lang="en-US" sz="2800" dirty="0" smtClean="0">
                <a:latin typeface="Arial" pitchFamily="34" charset="0"/>
                <a:cs typeface="Arial" pitchFamily="34" charset="0"/>
              </a:rPr>
              <a:t> Chaining) </a:t>
            </a:r>
            <a:r>
              <a:rPr lang="en-US" sz="2800" dirty="0" err="1" smtClean="0">
                <a:latin typeface="Arial" pitchFamily="34" charset="0"/>
                <a:cs typeface="Arial" pitchFamily="34" charset="0"/>
              </a:rPr>
              <a:t>được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dùng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để</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tạo</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ra</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một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mã</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xác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thực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thông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điệp</a:t>
            </a:r>
            <a:r>
              <a:rPr lang="en-US" sz="2800" dirty="0" smtClean="0">
                <a:latin typeface="Arial" pitchFamily="34" charset="0"/>
                <a:cs typeface="Arial" pitchFamily="34" charset="0"/>
              </a:rPr>
              <a:t> (MAC – message authentication code) </a:t>
            </a:r>
          </a:p>
          <a:p>
            <a:endParaRPr lang="en-US" sz="4000"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a:latin typeface="Arial" pitchFamily="34" charset="0"/>
                <a:cs typeface="Arial" pitchFamily="34" charset="0"/>
              </a:rPr>
              <a:t/>
            </a:r>
            <a:br>
              <a:rPr lang="en-US" b="0" dirty="0">
                <a:latin typeface="Arial" pitchFamily="34" charset="0"/>
                <a:cs typeface="Arial" pitchFamily="34" charset="0"/>
              </a:rPr>
            </a:br>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WPA2</a:t>
            </a:r>
            <a:r>
              <a:rPr lang="en-US" b="0" dirty="0">
                <a:latin typeface="Arial" pitchFamily="34" charset="0"/>
                <a:cs typeface="Arial" pitchFamily="34" charset="0"/>
              </a:rPr>
              <a:t/>
            </a:r>
            <a:br>
              <a:rPr lang="en-US" b="0" dirty="0">
                <a:latin typeface="Arial" pitchFamily="34" charset="0"/>
                <a:cs typeface="Arial" pitchFamily="34" charset="0"/>
              </a:rPr>
            </a:b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77</a:t>
            </a:fld>
            <a:endParaRPr lang="ru-RU"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906" y="2819400"/>
            <a:ext cx="8354059"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70096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sz="3200" dirty="0" err="1">
                <a:latin typeface="Arial" pitchFamily="34" charset="0"/>
                <a:cs typeface="Arial" pitchFamily="34" charset="0"/>
              </a:rPr>
              <a:t>Toàn</a:t>
            </a:r>
            <a:r>
              <a:rPr lang="en-US" sz="3200" dirty="0">
                <a:latin typeface="Arial" pitchFamily="34" charset="0"/>
                <a:cs typeface="Arial" pitchFamily="34" charset="0"/>
              </a:rPr>
              <a:t> </a:t>
            </a:r>
            <a:r>
              <a:rPr lang="en-US" sz="3200" dirty="0" err="1">
                <a:latin typeface="Arial" pitchFamily="34" charset="0"/>
                <a:cs typeface="Arial" pitchFamily="34" charset="0"/>
              </a:rPr>
              <a:t>bộ</a:t>
            </a:r>
            <a:r>
              <a:rPr lang="en-US" sz="3200" dirty="0">
                <a:latin typeface="Arial" pitchFamily="34" charset="0"/>
                <a:cs typeface="Arial" pitchFamily="34" charset="0"/>
              </a:rPr>
              <a:t> </a:t>
            </a:r>
            <a:r>
              <a:rPr lang="en-US" sz="3200" dirty="0" err="1">
                <a:latin typeface="Arial" pitchFamily="34" charset="0"/>
                <a:cs typeface="Arial" pitchFamily="34" charset="0"/>
              </a:rPr>
              <a:t>quá</a:t>
            </a:r>
            <a:r>
              <a:rPr lang="en-US" sz="3200" dirty="0">
                <a:latin typeface="Arial" pitchFamily="34" charset="0"/>
                <a:cs typeface="Arial" pitchFamily="34" charset="0"/>
              </a:rPr>
              <a:t> </a:t>
            </a:r>
            <a:r>
              <a:rPr lang="en-US" sz="3200" dirty="0" err="1">
                <a:latin typeface="Arial" pitchFamily="34" charset="0"/>
                <a:cs typeface="Arial" pitchFamily="34" charset="0"/>
              </a:rPr>
              <a:t>trình</a:t>
            </a:r>
            <a:r>
              <a:rPr lang="en-US" sz="3200" dirty="0">
                <a:latin typeface="Arial" pitchFamily="34" charset="0"/>
                <a:cs typeface="Arial" pitchFamily="34" charset="0"/>
              </a:rPr>
              <a:t> </a:t>
            </a:r>
            <a:r>
              <a:rPr lang="en-US" sz="3200" dirty="0" err="1">
                <a:latin typeface="Arial" pitchFamily="34" charset="0"/>
                <a:cs typeface="Arial" pitchFamily="34" charset="0"/>
              </a:rPr>
              <a:t>quản</a:t>
            </a:r>
            <a:r>
              <a:rPr lang="en-US" sz="3200" dirty="0">
                <a:latin typeface="Arial" pitchFamily="34" charset="0"/>
                <a:cs typeface="Arial" pitchFamily="34" charset="0"/>
              </a:rPr>
              <a:t> </a:t>
            </a:r>
            <a:r>
              <a:rPr lang="en-US" sz="3200" dirty="0" err="1">
                <a:latin typeface="Arial" pitchFamily="34" charset="0"/>
                <a:cs typeface="Arial" pitchFamily="34" charset="0"/>
              </a:rPr>
              <a:t>lý</a:t>
            </a:r>
            <a:r>
              <a:rPr lang="en-US" sz="3200" dirty="0">
                <a:latin typeface="Arial" pitchFamily="34" charset="0"/>
                <a:cs typeface="Arial" pitchFamily="34" charset="0"/>
              </a:rPr>
              <a:t>, </a:t>
            </a:r>
            <a:r>
              <a:rPr lang="en-US" sz="3200" dirty="0" err="1">
                <a:latin typeface="Arial" pitchFamily="34" charset="0"/>
                <a:cs typeface="Arial" pitchFamily="34" charset="0"/>
              </a:rPr>
              <a:t>trao</a:t>
            </a:r>
            <a:r>
              <a:rPr lang="en-US" sz="3200" dirty="0">
                <a:latin typeface="Arial" pitchFamily="34" charset="0"/>
                <a:cs typeface="Arial" pitchFamily="34" charset="0"/>
              </a:rPr>
              <a:t> </a:t>
            </a:r>
            <a:r>
              <a:rPr lang="en-US" sz="3200" dirty="0" err="1">
                <a:latin typeface="Arial" pitchFamily="34" charset="0"/>
                <a:cs typeface="Arial" pitchFamily="34" charset="0"/>
              </a:rPr>
              <a:t>đổi</a:t>
            </a:r>
            <a:r>
              <a:rPr lang="en-US" sz="3200" dirty="0">
                <a:latin typeface="Arial" pitchFamily="34" charset="0"/>
                <a:cs typeface="Arial" pitchFamily="34" charset="0"/>
              </a:rPr>
              <a:t>, </a:t>
            </a:r>
            <a:r>
              <a:rPr lang="en-US" sz="3200" dirty="0" err="1">
                <a:latin typeface="Arial" pitchFamily="34" charset="0"/>
                <a:cs typeface="Arial" pitchFamily="34" charset="0"/>
              </a:rPr>
              <a:t>sinh</a:t>
            </a:r>
            <a:r>
              <a:rPr lang="en-US" sz="3200" dirty="0">
                <a:latin typeface="Arial" pitchFamily="34" charset="0"/>
                <a:cs typeface="Arial" pitchFamily="34" charset="0"/>
              </a:rPr>
              <a:t> </a:t>
            </a:r>
            <a:r>
              <a:rPr lang="en-US" sz="3200" dirty="0" err="1">
                <a:latin typeface="Arial" pitchFamily="34" charset="0"/>
                <a:cs typeface="Arial" pitchFamily="34" charset="0"/>
              </a:rPr>
              <a:t>khóa</a:t>
            </a:r>
            <a:r>
              <a:rPr lang="en-US" sz="3200" dirty="0">
                <a:latin typeface="Arial" pitchFamily="34" charset="0"/>
                <a:cs typeface="Arial" pitchFamily="34" charset="0"/>
              </a:rPr>
              <a:t> </a:t>
            </a:r>
            <a:r>
              <a:rPr lang="en-US" sz="3200" dirty="0" err="1">
                <a:latin typeface="Arial" pitchFamily="34" charset="0"/>
                <a:cs typeface="Arial" pitchFamily="34" charset="0"/>
              </a:rPr>
              <a:t>và</a:t>
            </a:r>
            <a:r>
              <a:rPr lang="en-US" sz="3200" dirty="0">
                <a:latin typeface="Arial" pitchFamily="34" charset="0"/>
                <a:cs typeface="Arial" pitchFamily="34" charset="0"/>
              </a:rPr>
              <a:t> </a:t>
            </a:r>
            <a:r>
              <a:rPr lang="en-US" sz="3200" dirty="0" err="1">
                <a:latin typeface="Arial" pitchFamily="34" charset="0"/>
                <a:cs typeface="Arial" pitchFamily="34" charset="0"/>
              </a:rPr>
              <a:t>mã</a:t>
            </a:r>
            <a:r>
              <a:rPr lang="en-US" sz="3200" dirty="0">
                <a:latin typeface="Arial" pitchFamily="34" charset="0"/>
                <a:cs typeface="Arial" pitchFamily="34" charset="0"/>
              </a:rPr>
              <a:t> </a:t>
            </a:r>
            <a:r>
              <a:rPr lang="en-US" sz="3200" dirty="0" err="1">
                <a:latin typeface="Arial" pitchFamily="34" charset="0"/>
                <a:cs typeface="Arial" pitchFamily="34" charset="0"/>
              </a:rPr>
              <a:t>hóa</a:t>
            </a:r>
            <a:r>
              <a:rPr lang="en-US" sz="3200" dirty="0">
                <a:latin typeface="Arial" pitchFamily="34" charset="0"/>
                <a:cs typeface="Arial" pitchFamily="34" charset="0"/>
              </a:rPr>
              <a:t> </a:t>
            </a:r>
            <a:r>
              <a:rPr lang="en-US" sz="3200" dirty="0" err="1">
                <a:latin typeface="Arial" pitchFamily="34" charset="0"/>
                <a:cs typeface="Arial" pitchFamily="34" charset="0"/>
              </a:rPr>
              <a:t>của</a:t>
            </a:r>
            <a:r>
              <a:rPr lang="en-US" sz="3200" dirty="0">
                <a:latin typeface="Arial" pitchFamily="34" charset="0"/>
                <a:cs typeface="Arial" pitchFamily="34" charset="0"/>
              </a:rPr>
              <a:t> </a:t>
            </a:r>
            <a:r>
              <a:rPr lang="en-US" sz="3200" dirty="0" err="1">
                <a:latin typeface="Arial" pitchFamily="34" charset="0"/>
                <a:cs typeface="Arial" pitchFamily="34" charset="0"/>
              </a:rPr>
              <a:t>WPA2</a:t>
            </a:r>
            <a:r>
              <a:rPr lang="en-US" sz="3200" dirty="0">
                <a:latin typeface="Arial" pitchFamily="34" charset="0"/>
                <a:cs typeface="Arial" pitchFamily="34" charset="0"/>
              </a:rPr>
              <a:t> </a:t>
            </a:r>
            <a:r>
              <a:rPr lang="en-US" sz="3200" dirty="0" err="1">
                <a:latin typeface="Arial" pitchFamily="34" charset="0"/>
                <a:cs typeface="Arial" pitchFamily="34" charset="0"/>
              </a:rPr>
              <a:t>như</a:t>
            </a:r>
            <a:r>
              <a:rPr lang="en-US" sz="3200" dirty="0">
                <a:latin typeface="Arial" pitchFamily="34" charset="0"/>
                <a:cs typeface="Arial" pitchFamily="34" charset="0"/>
              </a:rPr>
              <a:t> </a:t>
            </a:r>
            <a:r>
              <a:rPr lang="en-US" sz="3200" dirty="0" err="1">
                <a:latin typeface="Arial" pitchFamily="34" charset="0"/>
                <a:cs typeface="Arial" pitchFamily="34" charset="0"/>
              </a:rPr>
              <a:t>sau</a:t>
            </a:r>
            <a:r>
              <a:rPr lang="en-US" sz="3200" dirty="0">
                <a:latin typeface="Arial" pitchFamily="34" charset="0"/>
                <a:cs typeface="Arial" pitchFamily="34" charset="0"/>
              </a:rPr>
              <a:t>:</a:t>
            </a:r>
          </a:p>
          <a:p>
            <a:endParaRPr lang="en-US" sz="3200" dirty="0">
              <a:latin typeface="Arial" pitchFamily="34" charset="0"/>
              <a:cs typeface="Arial" pitchFamily="34" charset="0"/>
            </a:endParaRPr>
          </a:p>
          <a:p>
            <a:endParaRPr lang="en-US" sz="3200"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a:latin typeface="Arial" pitchFamily="34" charset="0"/>
                <a:cs typeface="Arial" pitchFamily="34" charset="0"/>
              </a:rPr>
              <a:t/>
            </a:r>
            <a:br>
              <a:rPr lang="en-US" b="0" dirty="0">
                <a:latin typeface="Arial" pitchFamily="34" charset="0"/>
                <a:cs typeface="Arial" pitchFamily="34" charset="0"/>
              </a:rPr>
            </a:br>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WPA2</a:t>
            </a:r>
            <a:r>
              <a:rPr lang="en-US" b="0" dirty="0">
                <a:latin typeface="Arial" pitchFamily="34" charset="0"/>
                <a:cs typeface="Arial" pitchFamily="34" charset="0"/>
              </a:rPr>
              <a:t/>
            </a:r>
            <a:br>
              <a:rPr lang="en-US" b="0" dirty="0">
                <a:latin typeface="Arial" pitchFamily="34" charset="0"/>
                <a:cs typeface="Arial" pitchFamily="34" charset="0"/>
              </a:rPr>
            </a:b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78</a:t>
            </a:fld>
            <a:endParaRPr lang="ru-RU"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9323"/>
            <a:ext cx="8601075" cy="5174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70096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a:solidFill>
                  <a:srgbClr val="0000FF"/>
                </a:solidFill>
                <a:latin typeface="Arial" pitchFamily="34" charset="0"/>
                <a:cs typeface="Arial" pitchFamily="34" charset="0"/>
              </a:rPr>
              <a:t>Tổng</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kết</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các</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thành</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phần</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của</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WPA2</a:t>
            </a:r>
            <a:r>
              <a:rPr lang="en-US" dirty="0">
                <a:solidFill>
                  <a:srgbClr val="0000FF"/>
                </a:solidFill>
                <a:latin typeface="Arial" pitchFamily="34" charset="0"/>
                <a:cs typeface="Arial" pitchFamily="34" charset="0"/>
              </a:rPr>
              <a:t>:</a:t>
            </a:r>
          </a:p>
          <a:p>
            <a:endParaRPr lang="en-US" dirty="0">
              <a:solidFill>
                <a:srgbClr val="0000FF"/>
              </a:solidFill>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a:latin typeface="Arial" pitchFamily="34" charset="0"/>
                <a:cs typeface="Arial" pitchFamily="34" charset="0"/>
              </a:rPr>
              <a:t/>
            </a:r>
            <a:br>
              <a:rPr lang="en-US" b="0" dirty="0">
                <a:latin typeface="Arial" pitchFamily="34" charset="0"/>
                <a:cs typeface="Arial" pitchFamily="34" charset="0"/>
              </a:rPr>
            </a:br>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WPA2</a:t>
            </a:r>
            <a:r>
              <a:rPr lang="en-US" b="0" dirty="0">
                <a:latin typeface="Arial" pitchFamily="34" charset="0"/>
                <a:cs typeface="Arial" pitchFamily="34" charset="0"/>
              </a:rPr>
              <a:t/>
            </a:r>
            <a:br>
              <a:rPr lang="en-US" b="0" dirty="0">
                <a:latin typeface="Arial" pitchFamily="34" charset="0"/>
                <a:cs typeface="Arial" pitchFamily="34" charset="0"/>
              </a:rPr>
            </a:b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79</a:t>
            </a:fld>
            <a:endParaRPr lang="ru-RU" dirty="0"/>
          </a:p>
        </p:txBody>
      </p:sp>
      <p:graphicFrame>
        <p:nvGraphicFramePr>
          <p:cNvPr id="5" name="Object 4"/>
          <p:cNvGraphicFramePr>
            <a:graphicFrameLocks noChangeAspect="1"/>
          </p:cNvGraphicFramePr>
          <p:nvPr>
            <p:extLst>
              <p:ext uri="{D42A27DB-BD31-4B8C-83A1-F6EECF244321}">
                <p14:modId xmlns:p14="http://schemas.microsoft.com/office/powerpoint/2010/main" val="1064080667"/>
              </p:ext>
            </p:extLst>
          </p:nvPr>
        </p:nvGraphicFramePr>
        <p:xfrm>
          <a:off x="209550" y="1524000"/>
          <a:ext cx="8096250" cy="5257800"/>
        </p:xfrm>
        <a:graphic>
          <a:graphicData uri="http://schemas.openxmlformats.org/presentationml/2006/ole">
            <mc:AlternateContent xmlns:mc="http://schemas.openxmlformats.org/markup-compatibility/2006">
              <mc:Choice xmlns:v="urn:schemas-microsoft-com:vml" Requires="v">
                <p:oleObj spid="_x0000_s13339" r:id="rId3" imgW="4600651" imgH="2771851" progId="Visio.Drawing.11">
                  <p:embed/>
                </p:oleObj>
              </mc:Choice>
              <mc:Fallback>
                <p:oleObj r:id="rId3" imgW="4600651" imgH="2771851"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 y="1524000"/>
                        <a:ext cx="8096250" cy="52578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849857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r>
              <a:rPr lang="en-US" sz="3200" dirty="0" err="1">
                <a:solidFill>
                  <a:srgbClr val="0000FF"/>
                </a:solidFill>
                <a:latin typeface="Arial" pitchFamily="34" charset="0"/>
                <a:cs typeface="Arial" pitchFamily="34" charset="0"/>
              </a:rPr>
              <a:t>Ưu</a:t>
            </a:r>
            <a:r>
              <a:rPr lang="en-US" sz="3200" dirty="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điểm</a:t>
            </a:r>
            <a:r>
              <a:rPr lang="en-US" sz="3200" dirty="0" smtClean="0">
                <a:solidFill>
                  <a:srgbClr val="0000FF"/>
                </a:solidFill>
                <a:latin typeface="Arial" pitchFamily="34" charset="0"/>
                <a:cs typeface="Arial" pitchFamily="34" charset="0"/>
              </a:rPr>
              <a:t>:</a:t>
            </a:r>
          </a:p>
          <a:p>
            <a:pPr lvl="1"/>
            <a:r>
              <a:rPr lang="en-US" sz="2800" dirty="0" err="1">
                <a:latin typeface="Arial" pitchFamily="34" charset="0"/>
                <a:cs typeface="Arial" pitchFamily="34" charset="0"/>
              </a:rPr>
              <a:t>Tính</a:t>
            </a:r>
            <a:r>
              <a:rPr lang="en-US" sz="2800" dirty="0">
                <a:latin typeface="Arial" pitchFamily="34" charset="0"/>
                <a:cs typeface="Arial" pitchFamily="34" charset="0"/>
              </a:rPr>
              <a:t> di </a:t>
            </a:r>
            <a:r>
              <a:rPr lang="en-US" sz="2800" dirty="0" err="1">
                <a:latin typeface="Arial" pitchFamily="34" charset="0"/>
                <a:cs typeface="Arial" pitchFamily="34" charset="0"/>
              </a:rPr>
              <a:t>động</a:t>
            </a:r>
            <a:endParaRPr lang="en-US" sz="2800" dirty="0">
              <a:latin typeface="Arial" pitchFamily="34" charset="0"/>
              <a:cs typeface="Arial" pitchFamily="34" charset="0"/>
            </a:endParaRPr>
          </a:p>
          <a:p>
            <a:pPr lvl="1"/>
            <a:r>
              <a:rPr lang="en-US" sz="2800" dirty="0" err="1">
                <a:latin typeface="Arial" pitchFamily="34" charset="0"/>
                <a:cs typeface="Arial" pitchFamily="34" charset="0"/>
              </a:rPr>
              <a:t>Tính</a:t>
            </a:r>
            <a:r>
              <a:rPr lang="en-US" sz="2800" dirty="0">
                <a:latin typeface="Arial" pitchFamily="34" charset="0"/>
                <a:cs typeface="Arial" pitchFamily="34" charset="0"/>
              </a:rPr>
              <a:t> </a:t>
            </a:r>
            <a:r>
              <a:rPr lang="en-US" sz="2800" dirty="0" err="1">
                <a:latin typeface="Arial" pitchFamily="34" charset="0"/>
                <a:cs typeface="Arial" pitchFamily="34" charset="0"/>
              </a:rPr>
              <a:t>đơn</a:t>
            </a:r>
            <a:r>
              <a:rPr lang="en-US" sz="2800" dirty="0">
                <a:latin typeface="Arial" pitchFamily="34" charset="0"/>
                <a:cs typeface="Arial" pitchFamily="34" charset="0"/>
              </a:rPr>
              <a:t> </a:t>
            </a:r>
            <a:r>
              <a:rPr lang="en-US" sz="2800" dirty="0" err="1">
                <a:latin typeface="Arial" pitchFamily="34" charset="0"/>
                <a:cs typeface="Arial" pitchFamily="34" charset="0"/>
              </a:rPr>
              <a:t>giản</a:t>
            </a:r>
            <a:endParaRPr lang="en-US" sz="2800" dirty="0">
              <a:latin typeface="Arial" pitchFamily="34" charset="0"/>
              <a:cs typeface="Arial" pitchFamily="34" charset="0"/>
            </a:endParaRPr>
          </a:p>
          <a:p>
            <a:pPr lvl="1"/>
            <a:r>
              <a:rPr lang="en-US" sz="2800" dirty="0" err="1">
                <a:latin typeface="Arial" pitchFamily="34" charset="0"/>
                <a:cs typeface="Arial" pitchFamily="34" charset="0"/>
              </a:rPr>
              <a:t>Tính</a:t>
            </a:r>
            <a:r>
              <a:rPr lang="en-US" sz="2800" dirty="0">
                <a:latin typeface="Arial" pitchFamily="34" charset="0"/>
                <a:cs typeface="Arial" pitchFamily="34" charset="0"/>
              </a:rPr>
              <a:t> </a:t>
            </a:r>
            <a:r>
              <a:rPr lang="en-US" sz="2800" dirty="0" err="1">
                <a:latin typeface="Arial" pitchFamily="34" charset="0"/>
                <a:cs typeface="Arial" pitchFamily="34" charset="0"/>
              </a:rPr>
              <a:t>linh</a:t>
            </a:r>
            <a:r>
              <a:rPr lang="en-US" sz="2800" dirty="0">
                <a:latin typeface="Arial" pitchFamily="34" charset="0"/>
                <a:cs typeface="Arial" pitchFamily="34" charset="0"/>
              </a:rPr>
              <a:t> </a:t>
            </a:r>
            <a:r>
              <a:rPr lang="en-US" sz="2800" dirty="0" err="1">
                <a:latin typeface="Arial" pitchFamily="34" charset="0"/>
                <a:cs typeface="Arial" pitchFamily="34" charset="0"/>
              </a:rPr>
              <a:t>hoạt</a:t>
            </a:r>
            <a:endParaRPr lang="en-US" sz="2800" dirty="0">
              <a:latin typeface="Arial" pitchFamily="34" charset="0"/>
              <a:cs typeface="Arial" pitchFamily="34" charset="0"/>
            </a:endParaRPr>
          </a:p>
          <a:p>
            <a:pPr lvl="1"/>
            <a:r>
              <a:rPr lang="en-US" sz="2800" dirty="0" err="1">
                <a:latin typeface="Arial" pitchFamily="34" charset="0"/>
                <a:cs typeface="Arial" pitchFamily="34" charset="0"/>
              </a:rPr>
              <a:t>Tiết</a:t>
            </a:r>
            <a:r>
              <a:rPr lang="en-US" sz="2800" dirty="0">
                <a:latin typeface="Arial" pitchFamily="34" charset="0"/>
                <a:cs typeface="Arial" pitchFamily="34" charset="0"/>
              </a:rPr>
              <a:t> </a:t>
            </a:r>
            <a:r>
              <a:rPr lang="en-US" sz="2800" dirty="0" err="1">
                <a:latin typeface="Arial" pitchFamily="34" charset="0"/>
                <a:cs typeface="Arial" pitchFamily="34" charset="0"/>
              </a:rPr>
              <a:t>kiệm</a:t>
            </a:r>
            <a:r>
              <a:rPr lang="en-US" sz="2800" dirty="0">
                <a:latin typeface="Arial" pitchFamily="34" charset="0"/>
                <a:cs typeface="Arial" pitchFamily="34" charset="0"/>
              </a:rPr>
              <a:t> chi </a:t>
            </a:r>
            <a:r>
              <a:rPr lang="en-US" sz="2800" dirty="0" err="1">
                <a:latin typeface="Arial" pitchFamily="34" charset="0"/>
                <a:cs typeface="Arial" pitchFamily="34" charset="0"/>
              </a:rPr>
              <a:t>phí</a:t>
            </a:r>
            <a:endParaRPr lang="en-US" sz="2800" dirty="0">
              <a:latin typeface="Arial" pitchFamily="34" charset="0"/>
              <a:cs typeface="Arial" pitchFamily="34" charset="0"/>
            </a:endParaRPr>
          </a:p>
          <a:p>
            <a:pPr lvl="1"/>
            <a:r>
              <a:rPr lang="en-US" sz="2800" dirty="0" err="1">
                <a:latin typeface="Arial" pitchFamily="34" charset="0"/>
                <a:cs typeface="Arial" pitchFamily="34" charset="0"/>
              </a:rPr>
              <a:t>Khả</a:t>
            </a:r>
            <a:r>
              <a:rPr lang="en-US" sz="2800" dirty="0">
                <a:latin typeface="Arial" pitchFamily="34" charset="0"/>
                <a:cs typeface="Arial" pitchFamily="34" charset="0"/>
              </a:rPr>
              <a:t> </a:t>
            </a:r>
            <a:r>
              <a:rPr lang="en-US" sz="2800" dirty="0" err="1">
                <a:latin typeface="Arial" pitchFamily="34" charset="0"/>
                <a:cs typeface="Arial" pitchFamily="34" charset="0"/>
              </a:rPr>
              <a:t>năng</a:t>
            </a:r>
            <a:r>
              <a:rPr lang="en-US" sz="2800" dirty="0">
                <a:latin typeface="Arial" pitchFamily="34" charset="0"/>
                <a:cs typeface="Arial" pitchFamily="34" charset="0"/>
              </a:rPr>
              <a:t> </a:t>
            </a:r>
            <a:r>
              <a:rPr lang="en-US" sz="2800" dirty="0" err="1">
                <a:latin typeface="Arial" pitchFamily="34" charset="0"/>
                <a:cs typeface="Arial" pitchFamily="34" charset="0"/>
              </a:rPr>
              <a:t>mở</a:t>
            </a:r>
            <a:r>
              <a:rPr lang="en-US" sz="2800" dirty="0">
                <a:latin typeface="Arial" pitchFamily="34" charset="0"/>
                <a:cs typeface="Arial" pitchFamily="34" charset="0"/>
              </a:rPr>
              <a:t> </a:t>
            </a:r>
            <a:r>
              <a:rPr lang="en-US" sz="2800" dirty="0" err="1">
                <a:latin typeface="Arial" pitchFamily="34" charset="0"/>
                <a:cs typeface="Arial" pitchFamily="34" charset="0"/>
              </a:rPr>
              <a:t>rộng</a:t>
            </a:r>
            <a:endParaRPr lang="en-US" sz="2800" dirty="0">
              <a:latin typeface="Arial" pitchFamily="34" charset="0"/>
              <a:cs typeface="Arial" pitchFamily="34" charset="0"/>
            </a:endParaRPr>
          </a:p>
          <a:p>
            <a:r>
              <a:rPr lang="en-US" sz="3200" dirty="0" err="1" smtClean="0">
                <a:solidFill>
                  <a:srgbClr val="0000FF"/>
                </a:solidFill>
                <a:latin typeface="Arial" pitchFamily="34" charset="0"/>
                <a:cs typeface="Arial" pitchFamily="34" charset="0"/>
              </a:rPr>
              <a:t>Nhược</a:t>
            </a:r>
            <a:r>
              <a:rPr lang="en-US" sz="3200" dirty="0" smtClean="0">
                <a:solidFill>
                  <a:srgbClr val="0000FF"/>
                </a:solidFill>
                <a:latin typeface="Arial" pitchFamily="34" charset="0"/>
                <a:cs typeface="Arial" pitchFamily="34" charset="0"/>
              </a:rPr>
              <a:t> </a:t>
            </a:r>
            <a:r>
              <a:rPr lang="en-US" sz="3200" dirty="0" err="1">
                <a:solidFill>
                  <a:srgbClr val="0000FF"/>
                </a:solidFill>
                <a:latin typeface="Arial" pitchFamily="34" charset="0"/>
                <a:cs typeface="Arial" pitchFamily="34" charset="0"/>
              </a:rPr>
              <a:t>điểm</a:t>
            </a:r>
            <a:r>
              <a:rPr lang="en-US" sz="3200" dirty="0">
                <a:solidFill>
                  <a:srgbClr val="0000FF"/>
                </a:solidFill>
                <a:latin typeface="Arial" pitchFamily="34" charset="0"/>
                <a:cs typeface="Arial" pitchFamily="34" charset="0"/>
              </a:rPr>
              <a:t>:</a:t>
            </a:r>
          </a:p>
          <a:p>
            <a:pPr lvl="1"/>
            <a:r>
              <a:rPr lang="en-US" sz="2800" dirty="0" err="1">
                <a:latin typeface="Arial" pitchFamily="34" charset="0"/>
                <a:cs typeface="Arial" pitchFamily="34" charset="0"/>
              </a:rPr>
              <a:t>Nhiễu</a:t>
            </a:r>
            <a:endParaRPr lang="en-US" sz="2800" dirty="0">
              <a:latin typeface="Arial" pitchFamily="34" charset="0"/>
              <a:cs typeface="Arial" pitchFamily="34" charset="0"/>
            </a:endParaRPr>
          </a:p>
          <a:p>
            <a:pPr lvl="1"/>
            <a:r>
              <a:rPr lang="en-US" sz="2800" dirty="0" err="1">
                <a:latin typeface="Arial" pitchFamily="34" charset="0"/>
                <a:cs typeface="Arial" pitchFamily="34" charset="0"/>
              </a:rPr>
              <a:t>Độ</a:t>
            </a:r>
            <a:r>
              <a:rPr lang="en-US" sz="2800" dirty="0">
                <a:latin typeface="Arial" pitchFamily="34" charset="0"/>
                <a:cs typeface="Arial" pitchFamily="34" charset="0"/>
              </a:rPr>
              <a:t> an </a:t>
            </a:r>
            <a:r>
              <a:rPr lang="en-US" sz="2800" dirty="0" err="1">
                <a:latin typeface="Arial" pitchFamily="34" charset="0"/>
                <a:cs typeface="Arial" pitchFamily="34" charset="0"/>
              </a:rPr>
              <a:t>toàn</a:t>
            </a:r>
            <a:endParaRPr lang="en-US" sz="2800" dirty="0">
              <a:latin typeface="Arial" pitchFamily="34" charset="0"/>
              <a:cs typeface="Arial" pitchFamily="34" charset="0"/>
            </a:endParaRPr>
          </a:p>
          <a:p>
            <a:pPr lvl="1"/>
            <a:r>
              <a:rPr lang="en-US" sz="2800" dirty="0" err="1">
                <a:latin typeface="Arial" pitchFamily="34" charset="0"/>
                <a:cs typeface="Arial" pitchFamily="34" charset="0"/>
              </a:rPr>
              <a:t>Phạm</a:t>
            </a:r>
            <a:r>
              <a:rPr lang="en-US" sz="2800" dirty="0">
                <a:latin typeface="Arial" pitchFamily="34" charset="0"/>
                <a:cs typeface="Arial" pitchFamily="34" charset="0"/>
              </a:rPr>
              <a:t> vi</a:t>
            </a:r>
          </a:p>
          <a:p>
            <a:pPr lvl="1"/>
            <a:r>
              <a:rPr lang="en-US" sz="2800" dirty="0" err="1">
                <a:latin typeface="Arial" pitchFamily="34" charset="0"/>
                <a:cs typeface="Arial" pitchFamily="34" charset="0"/>
              </a:rPr>
              <a:t>Tốc</a:t>
            </a:r>
            <a:r>
              <a:rPr lang="en-US" sz="2800" dirty="0">
                <a:latin typeface="Arial" pitchFamily="34" charset="0"/>
                <a:cs typeface="Arial" pitchFamily="34" charset="0"/>
              </a:rPr>
              <a:t> </a:t>
            </a:r>
            <a:r>
              <a:rPr lang="en-US" sz="2800" dirty="0" err="1">
                <a:latin typeface="Arial" pitchFamily="34" charset="0"/>
                <a:cs typeface="Arial" pitchFamily="34" charset="0"/>
              </a:rPr>
              <a:t>độ</a:t>
            </a:r>
            <a:endParaRPr lang="en-US" sz="2800" dirty="0">
              <a:latin typeface="Arial" pitchFamily="34" charset="0"/>
              <a:cs typeface="Arial" pitchFamily="34" charset="0"/>
            </a:endParaRPr>
          </a:p>
          <a:p>
            <a:endParaRPr lang="en-US" sz="3200" dirty="0">
              <a:solidFill>
                <a:srgbClr val="0000FF"/>
              </a:solidFill>
              <a:latin typeface="Arial" pitchFamily="34" charset="0"/>
              <a:cs typeface="Arial" pitchFamily="34" charset="0"/>
            </a:endParaRPr>
          </a:p>
          <a:p>
            <a:pPr lvl="1"/>
            <a:endParaRPr lang="en-US" sz="2800" dirty="0">
              <a:latin typeface="Arial" pitchFamily="34" charset="0"/>
              <a:cs typeface="Arial" pitchFamily="34" charset="0"/>
            </a:endParaRPr>
          </a:p>
          <a:p>
            <a:endParaRPr lang="en-US" sz="4400"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Tổng</a:t>
            </a:r>
            <a:r>
              <a:rPr lang="en-US" b="0" dirty="0">
                <a:latin typeface="Arial" pitchFamily="34" charset="0"/>
                <a:cs typeface="Arial" pitchFamily="34" charset="0"/>
              </a:rPr>
              <a:t> </a:t>
            </a:r>
            <a:r>
              <a:rPr lang="en-US" b="0" dirty="0" err="1">
                <a:latin typeface="Arial" pitchFamily="34" charset="0"/>
                <a:cs typeface="Arial" pitchFamily="34" charset="0"/>
              </a:rPr>
              <a:t>quan</a:t>
            </a:r>
            <a:r>
              <a:rPr lang="en-US" b="0" dirty="0">
                <a:latin typeface="Arial" pitchFamily="34" charset="0"/>
                <a:cs typeface="Arial" pitchFamily="34" charset="0"/>
              </a:rPr>
              <a:t> </a:t>
            </a:r>
            <a:r>
              <a:rPr lang="en-US" b="0" dirty="0" err="1">
                <a:latin typeface="Arial" pitchFamily="34" charset="0"/>
                <a:cs typeface="Arial" pitchFamily="34" charset="0"/>
              </a:rPr>
              <a:t>về</a:t>
            </a:r>
            <a:r>
              <a:rPr lang="en-US" b="0" dirty="0">
                <a:latin typeface="Arial" pitchFamily="34" charset="0"/>
                <a:cs typeface="Arial" pitchFamily="34" charset="0"/>
              </a:rPr>
              <a:t> </a:t>
            </a:r>
            <a:r>
              <a:rPr lang="en-US" b="0" dirty="0" err="1">
                <a:latin typeface="Arial" pitchFamily="34" charset="0"/>
                <a:cs typeface="Arial" pitchFamily="34" charset="0"/>
              </a:rPr>
              <a:t>mạng</a:t>
            </a:r>
            <a:r>
              <a:rPr lang="en-US" b="0" dirty="0">
                <a:latin typeface="Arial" pitchFamily="34" charset="0"/>
                <a:cs typeface="Arial" pitchFamily="34" charset="0"/>
              </a:rPr>
              <a:t> </a:t>
            </a:r>
            <a:r>
              <a:rPr lang="en-US" b="0" dirty="0" err="1">
                <a:latin typeface="Arial" pitchFamily="34" charset="0"/>
                <a:cs typeface="Arial" pitchFamily="34" charset="0"/>
              </a:rPr>
              <a:t>không</a:t>
            </a:r>
            <a:r>
              <a:rPr lang="en-US" b="0" dirty="0">
                <a:latin typeface="Arial" pitchFamily="34" charset="0"/>
                <a:cs typeface="Arial" pitchFamily="34" charset="0"/>
              </a:rPr>
              <a:t> </a:t>
            </a:r>
            <a:r>
              <a:rPr lang="en-US" b="0" dirty="0" err="1">
                <a:latin typeface="Arial" pitchFamily="34" charset="0"/>
                <a:cs typeface="Arial" pitchFamily="34" charset="0"/>
              </a:rPr>
              <a:t>dây</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8</a:t>
            </a:fld>
            <a:endParaRPr lang="ru-RU" dirty="0"/>
          </a:p>
        </p:txBody>
      </p:sp>
    </p:spTree>
    <p:extLst>
      <p:ext uri="{BB962C8B-B14F-4D97-AF65-F5344CB8AC3E}">
        <p14:creationId xmlns:p14="http://schemas.microsoft.com/office/powerpoint/2010/main" val="23420985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pPr lvl="0" algn="just"/>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trao</a:t>
            </a:r>
            <a:r>
              <a:rPr lang="en-US" dirty="0">
                <a:latin typeface="Arial" pitchFamily="34" charset="0"/>
                <a:cs typeface="Arial" pitchFamily="34" charset="0"/>
              </a:rPr>
              <a:t> </a:t>
            </a:r>
            <a:r>
              <a:rPr lang="en-US" dirty="0" err="1">
                <a:latin typeface="Arial" pitchFamily="34" charset="0"/>
                <a:cs typeface="Arial" pitchFamily="34" charset="0"/>
              </a:rPr>
              <a:t>đổi</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a:t>
            </a:r>
            <a:r>
              <a:rPr lang="en-US" dirty="0" err="1">
                <a:latin typeface="Arial" pitchFamily="34" charset="0"/>
                <a:cs typeface="Arial" pitchFamily="34" charset="0"/>
              </a:rPr>
              <a:t>802.1x</a:t>
            </a:r>
            <a:r>
              <a:rPr lang="en-US" dirty="0">
                <a:latin typeface="Arial" pitchFamily="34" charset="0"/>
                <a:cs typeface="Arial" pitchFamily="34" charset="0"/>
              </a:rPr>
              <a:t> – </a:t>
            </a:r>
            <a:r>
              <a:rPr lang="en-US" dirty="0" err="1">
                <a:latin typeface="Arial" pitchFamily="34" charset="0"/>
                <a:cs typeface="Arial" pitchFamily="34" charset="0"/>
              </a:rPr>
              <a:t>EAP</a:t>
            </a:r>
            <a:r>
              <a:rPr lang="en-US" dirty="0">
                <a:latin typeface="Arial" pitchFamily="34" charset="0"/>
                <a:cs typeface="Arial" pitchFamily="34" charset="0"/>
              </a:rPr>
              <a:t>, </a:t>
            </a:r>
            <a:r>
              <a:rPr lang="en-US" dirty="0" err="1">
                <a:latin typeface="Arial" pitchFamily="34" charset="0"/>
                <a:cs typeface="Arial" pitchFamily="34" charset="0"/>
              </a:rPr>
              <a:t>Preshared</a:t>
            </a:r>
            <a:r>
              <a:rPr lang="en-US" dirty="0">
                <a:latin typeface="Arial" pitchFamily="34" charset="0"/>
                <a:cs typeface="Arial" pitchFamily="34" charset="0"/>
              </a:rPr>
              <a:t> Key.</a:t>
            </a:r>
          </a:p>
          <a:p>
            <a:pPr lvl="0" algn="just"/>
            <a:r>
              <a:rPr lang="en-US" dirty="0" err="1">
                <a:solidFill>
                  <a:srgbClr val="0000FF"/>
                </a:solidFill>
                <a:latin typeface="Arial" pitchFamily="34" charset="0"/>
                <a:cs typeface="Arial" pitchFamily="34" charset="0"/>
              </a:rPr>
              <a:t>Giai</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đoạn</a:t>
            </a:r>
            <a:r>
              <a:rPr lang="en-US" dirty="0">
                <a:solidFill>
                  <a:srgbClr val="0000FF"/>
                </a:solidFill>
                <a:latin typeface="Arial" pitchFamily="34" charset="0"/>
                <a:cs typeface="Arial" pitchFamily="34" charset="0"/>
              </a:rPr>
              <a:t> 4 </a:t>
            </a:r>
            <a:r>
              <a:rPr lang="en-US" dirty="0">
                <a:latin typeface="Arial" pitchFamily="34" charset="0"/>
                <a:cs typeface="Arial" pitchFamily="34" charset="0"/>
              </a:rPr>
              <a:t>- </a:t>
            </a:r>
            <a:r>
              <a:rPr lang="en-US" dirty="0" err="1">
                <a:latin typeface="Arial" pitchFamily="34" charset="0"/>
                <a:cs typeface="Arial" pitchFamily="34" charset="0"/>
              </a:rPr>
              <a:t>Giao</a:t>
            </a:r>
            <a:r>
              <a:rPr lang="en-US" dirty="0">
                <a:latin typeface="Arial" pitchFamily="34" charset="0"/>
                <a:cs typeface="Arial" pitchFamily="34" charset="0"/>
              </a:rPr>
              <a:t> </a:t>
            </a:r>
            <a:r>
              <a:rPr lang="en-US" dirty="0" err="1">
                <a:latin typeface="Arial" pitchFamily="34" charset="0"/>
                <a:cs typeface="Arial" pitchFamily="34" charset="0"/>
              </a:rPr>
              <a:t>thức</a:t>
            </a:r>
            <a:r>
              <a:rPr lang="en-US" dirty="0">
                <a:latin typeface="Arial" pitchFamily="34" charset="0"/>
                <a:cs typeface="Arial" pitchFamily="34" charset="0"/>
              </a:rPr>
              <a:t> </a:t>
            </a:r>
            <a:r>
              <a:rPr lang="en-US" dirty="0" err="1">
                <a:latin typeface="Arial" pitchFamily="34" charset="0"/>
                <a:cs typeface="Arial" pitchFamily="34" charset="0"/>
              </a:rPr>
              <a:t>bắt</a:t>
            </a:r>
            <a:r>
              <a:rPr lang="en-US" dirty="0">
                <a:latin typeface="Arial" pitchFamily="34" charset="0"/>
                <a:cs typeface="Arial" pitchFamily="34" charset="0"/>
              </a:rPr>
              <a:t> </a:t>
            </a:r>
            <a:r>
              <a:rPr lang="en-US" dirty="0" err="1">
                <a:latin typeface="Arial" pitchFamily="34" charset="0"/>
                <a:cs typeface="Arial" pitchFamily="34" charset="0"/>
              </a:rPr>
              <a:t>tay</a:t>
            </a:r>
            <a:r>
              <a:rPr lang="en-US" dirty="0">
                <a:latin typeface="Arial" pitchFamily="34" charset="0"/>
                <a:cs typeface="Arial" pitchFamily="34" charset="0"/>
              </a:rPr>
              <a:t> 4 </a:t>
            </a:r>
            <a:r>
              <a:rPr lang="en-US" dirty="0" err="1">
                <a:latin typeface="Arial" pitchFamily="34" charset="0"/>
                <a:cs typeface="Arial" pitchFamily="34" charset="0"/>
              </a:rPr>
              <a:t>bước</a:t>
            </a:r>
            <a:r>
              <a:rPr lang="en-US" dirty="0">
                <a:latin typeface="Arial" pitchFamily="34" charset="0"/>
                <a:cs typeface="Arial" pitchFamily="34" charset="0"/>
              </a:rPr>
              <a:t> (4-way Handshake): </a:t>
            </a:r>
            <a:r>
              <a:rPr lang="en-US" dirty="0" err="1">
                <a:latin typeface="Arial" pitchFamily="34" charset="0"/>
                <a:cs typeface="Arial" pitchFamily="34" charset="0"/>
              </a:rPr>
              <a:t>Tồn</a:t>
            </a:r>
            <a:r>
              <a:rPr lang="en-US" dirty="0">
                <a:latin typeface="Arial" pitchFamily="34" charset="0"/>
                <a:cs typeface="Arial" pitchFamily="34" charset="0"/>
              </a:rPr>
              <a:t> </a:t>
            </a:r>
            <a:r>
              <a:rPr lang="en-US" dirty="0" err="1">
                <a:latin typeface="Arial" pitchFamily="34" charset="0"/>
                <a:cs typeface="Arial" pitchFamily="34" charset="0"/>
              </a:rPr>
              <a:t>tại</a:t>
            </a:r>
            <a:r>
              <a:rPr lang="en-US" dirty="0">
                <a:latin typeface="Arial" pitchFamily="34" charset="0"/>
                <a:cs typeface="Arial" pitchFamily="34" charset="0"/>
              </a:rPr>
              <a:t> </a:t>
            </a:r>
            <a:r>
              <a:rPr lang="en-US" dirty="0" err="1">
                <a:latin typeface="Arial" pitchFamily="34" charset="0"/>
                <a:cs typeface="Arial" pitchFamily="34" charset="0"/>
              </a:rPr>
              <a:t>tấn</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DoS</a:t>
            </a:r>
            <a:r>
              <a:rPr lang="en-US" dirty="0">
                <a:latin typeface="Arial" pitchFamily="34" charset="0"/>
                <a:cs typeface="Arial" pitchFamily="34" charset="0"/>
              </a:rPr>
              <a:t> </a:t>
            </a:r>
            <a:r>
              <a:rPr lang="en-US" dirty="0" err="1">
                <a:latin typeface="Arial" pitchFamily="34" charset="0"/>
                <a:cs typeface="Arial" pitchFamily="34" charset="0"/>
              </a:rPr>
              <a:t>đối</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thông</a:t>
            </a:r>
            <a:r>
              <a:rPr lang="en-US" dirty="0">
                <a:latin typeface="Arial" pitchFamily="34" charset="0"/>
                <a:cs typeface="Arial" pitchFamily="34" charset="0"/>
              </a:rPr>
              <a:t> </a:t>
            </a:r>
            <a:r>
              <a:rPr lang="en-US" dirty="0" err="1">
                <a:latin typeface="Arial" pitchFamily="34" charset="0"/>
                <a:cs typeface="Arial" pitchFamily="34" charset="0"/>
              </a:rPr>
              <a:t>báo</a:t>
            </a:r>
            <a:r>
              <a:rPr lang="en-US" dirty="0">
                <a:latin typeface="Arial" pitchFamily="34" charset="0"/>
                <a:cs typeface="Arial" pitchFamily="34" charset="0"/>
              </a:rPr>
              <a:t> 1.</a:t>
            </a:r>
          </a:p>
          <a:p>
            <a:pPr lvl="0" algn="just"/>
            <a:r>
              <a:rPr lang="en-US" dirty="0" err="1">
                <a:solidFill>
                  <a:srgbClr val="0000FF"/>
                </a:solidFill>
                <a:latin typeface="Arial" pitchFamily="34" charset="0"/>
                <a:cs typeface="Arial" pitchFamily="34" charset="0"/>
              </a:rPr>
              <a:t>Giai</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đoạn</a:t>
            </a:r>
            <a:r>
              <a:rPr lang="en-US" dirty="0">
                <a:solidFill>
                  <a:srgbClr val="0000FF"/>
                </a:solidFill>
                <a:latin typeface="Arial" pitchFamily="34" charset="0"/>
                <a:cs typeface="Arial" pitchFamily="34" charset="0"/>
              </a:rPr>
              <a:t> 5 </a:t>
            </a:r>
            <a:r>
              <a:rPr lang="en-US" dirty="0">
                <a:latin typeface="Arial" pitchFamily="34" charset="0"/>
                <a:cs typeface="Arial" pitchFamily="34" charset="0"/>
              </a:rPr>
              <a:t>- </a:t>
            </a:r>
            <a:r>
              <a:rPr lang="en-US" dirty="0" err="1">
                <a:latin typeface="Arial" pitchFamily="34" charset="0"/>
                <a:cs typeface="Arial" pitchFamily="34" charset="0"/>
              </a:rPr>
              <a:t>Trao</a:t>
            </a:r>
            <a:r>
              <a:rPr lang="en-US" dirty="0">
                <a:latin typeface="Arial" pitchFamily="34" charset="0"/>
                <a:cs typeface="Arial" pitchFamily="34" charset="0"/>
              </a:rPr>
              <a:t> </a:t>
            </a:r>
            <a:r>
              <a:rPr lang="en-US" dirty="0" err="1">
                <a:latin typeface="Arial" pitchFamily="34" charset="0"/>
                <a:cs typeface="Arial" pitchFamily="34" charset="0"/>
              </a:rPr>
              <a:t>đổi</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a:t>
            </a:r>
            <a:r>
              <a:rPr lang="en-US" dirty="0" err="1">
                <a:latin typeface="Arial" pitchFamily="34" charset="0"/>
                <a:cs typeface="Arial" pitchFamily="34" charset="0"/>
              </a:rPr>
              <a:t>nhóm</a:t>
            </a:r>
            <a:r>
              <a:rPr lang="en-US" dirty="0">
                <a:latin typeface="Arial" pitchFamily="34" charset="0"/>
                <a:cs typeface="Arial" pitchFamily="34" charset="0"/>
              </a:rPr>
              <a:t>: </a:t>
            </a:r>
            <a:r>
              <a:rPr lang="en-US" dirty="0" err="1">
                <a:latin typeface="Arial" pitchFamily="34" charset="0"/>
                <a:cs typeface="Arial" pitchFamily="34" charset="0"/>
              </a:rPr>
              <a:t>Tồn</a:t>
            </a:r>
            <a:r>
              <a:rPr lang="en-US" dirty="0">
                <a:latin typeface="Arial" pitchFamily="34" charset="0"/>
                <a:cs typeface="Arial" pitchFamily="34" charset="0"/>
              </a:rPr>
              <a:t> </a:t>
            </a:r>
            <a:r>
              <a:rPr lang="en-US" dirty="0" err="1">
                <a:latin typeface="Arial" pitchFamily="34" charset="0"/>
                <a:cs typeface="Arial" pitchFamily="34" charset="0"/>
              </a:rPr>
              <a:t>tại</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tấn</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ở </a:t>
            </a:r>
            <a:r>
              <a:rPr lang="en-US" dirty="0" err="1">
                <a:latin typeface="Arial" pitchFamily="34" charset="0"/>
                <a:cs typeface="Arial" pitchFamily="34" charset="0"/>
              </a:rPr>
              <a:t>bên</a:t>
            </a:r>
            <a:r>
              <a:rPr lang="en-US" dirty="0">
                <a:latin typeface="Arial" pitchFamily="34" charset="0"/>
                <a:cs typeface="Arial" pitchFamily="34" charset="0"/>
              </a:rPr>
              <a:t> </a:t>
            </a:r>
            <a:r>
              <a:rPr lang="en-US" dirty="0" err="1">
                <a:latin typeface="Arial" pitchFamily="34" charset="0"/>
                <a:cs typeface="Arial" pitchFamily="34" charset="0"/>
              </a:rPr>
              <a:t>trong</a:t>
            </a:r>
            <a:r>
              <a:rPr lang="en-US" dirty="0">
                <a:latin typeface="Arial" pitchFamily="34" charset="0"/>
                <a:cs typeface="Arial" pitchFamily="34" charset="0"/>
              </a:rPr>
              <a:t>, Security Hole 196 (</a:t>
            </a:r>
            <a:r>
              <a:rPr lang="en-US" dirty="0" err="1">
                <a:latin typeface="Arial" pitchFamily="34" charset="0"/>
                <a:cs typeface="Arial" pitchFamily="34" charset="0"/>
              </a:rPr>
              <a:t>năm</a:t>
            </a:r>
            <a:r>
              <a:rPr lang="en-US" dirty="0">
                <a:latin typeface="Arial" pitchFamily="34" charset="0"/>
                <a:cs typeface="Arial" pitchFamily="34" charset="0"/>
              </a:rPr>
              <a:t> 2010).</a:t>
            </a:r>
          </a:p>
          <a:p>
            <a:pPr lvl="0" algn="just"/>
            <a:r>
              <a:rPr lang="en-US" dirty="0" err="1">
                <a:solidFill>
                  <a:srgbClr val="0000FF"/>
                </a:solidFill>
                <a:latin typeface="Arial" pitchFamily="34" charset="0"/>
                <a:cs typeface="Arial" pitchFamily="34" charset="0"/>
              </a:rPr>
              <a:t>Giai</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đoạn</a:t>
            </a:r>
            <a:r>
              <a:rPr lang="en-US" dirty="0">
                <a:solidFill>
                  <a:srgbClr val="0000FF"/>
                </a:solidFill>
                <a:latin typeface="Arial" pitchFamily="34" charset="0"/>
                <a:cs typeface="Arial" pitchFamily="34" charset="0"/>
              </a:rPr>
              <a:t> 6 </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toàn</a:t>
            </a:r>
            <a:r>
              <a:rPr lang="en-US" dirty="0">
                <a:latin typeface="Arial" pitchFamily="34" charset="0"/>
                <a:cs typeface="Arial" pitchFamily="34" charset="0"/>
              </a:rPr>
              <a:t> </a:t>
            </a:r>
            <a:r>
              <a:rPr lang="en-US" dirty="0" err="1">
                <a:latin typeface="Arial" pitchFamily="34" charset="0"/>
                <a:cs typeface="Arial" pitchFamily="34" charset="0"/>
              </a:rPr>
              <a:t>vẹn</a:t>
            </a:r>
            <a:r>
              <a:rPr lang="en-US" dirty="0">
                <a:latin typeface="Arial" pitchFamily="34" charset="0"/>
                <a:cs typeface="Arial" pitchFamily="34" charset="0"/>
              </a:rPr>
              <a:t> (</a:t>
            </a:r>
            <a:r>
              <a:rPr lang="en-US" dirty="0" err="1">
                <a:latin typeface="Arial" pitchFamily="34" charset="0"/>
                <a:cs typeface="Arial" pitchFamily="34" charset="0"/>
              </a:rPr>
              <a:t>CCMP</a:t>
            </a:r>
            <a:r>
              <a:rPr lang="en-US" dirty="0">
                <a:latin typeface="Arial" pitchFamily="34" charset="0"/>
                <a:cs typeface="Arial" pitchFamily="34" charset="0"/>
              </a:rPr>
              <a:t>): AES-</a:t>
            </a:r>
            <a:r>
              <a:rPr lang="en-US" dirty="0" err="1">
                <a:latin typeface="Arial" pitchFamily="34" charset="0"/>
                <a:cs typeface="Arial" pitchFamily="34" charset="0"/>
              </a:rPr>
              <a:t>CCM</a:t>
            </a:r>
            <a:r>
              <a:rPr lang="en-US" dirty="0">
                <a:latin typeface="Arial" pitchFamily="34" charset="0"/>
                <a:cs typeface="Arial" pitchFamily="34" charset="0"/>
              </a:rPr>
              <a:t>, </a:t>
            </a:r>
            <a:r>
              <a:rPr lang="en-US" dirty="0" err="1">
                <a:latin typeface="Arial" pitchFamily="34" charset="0"/>
                <a:cs typeface="Arial" pitchFamily="34" charset="0"/>
              </a:rPr>
              <a:t>giao</a:t>
            </a:r>
            <a:r>
              <a:rPr lang="en-US" dirty="0">
                <a:latin typeface="Arial" pitchFamily="34" charset="0"/>
                <a:cs typeface="Arial" pitchFamily="34" charset="0"/>
              </a:rPr>
              <a:t> </a:t>
            </a:r>
            <a:r>
              <a:rPr lang="en-US" dirty="0" err="1">
                <a:latin typeface="Arial" pitchFamily="34" charset="0"/>
                <a:cs typeface="Arial" pitchFamily="34" charset="0"/>
              </a:rPr>
              <a:t>thức</a:t>
            </a:r>
            <a:r>
              <a:rPr lang="en-US" dirty="0">
                <a:latin typeface="Arial" pitchFamily="34" charset="0"/>
                <a:cs typeface="Arial" pitchFamily="34" charset="0"/>
              </a:rPr>
              <a:t> </a:t>
            </a:r>
            <a:r>
              <a:rPr lang="en-US" dirty="0" err="1">
                <a:latin typeface="Arial" pitchFamily="34" charset="0"/>
                <a:cs typeface="Arial" pitchFamily="34" charset="0"/>
              </a:rPr>
              <a:t>này</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coi</a:t>
            </a:r>
            <a:r>
              <a:rPr lang="en-US" dirty="0">
                <a:latin typeface="Arial" pitchFamily="34" charset="0"/>
                <a:cs typeface="Arial" pitchFamily="34" charset="0"/>
              </a:rPr>
              <a:t> </a:t>
            </a:r>
            <a:r>
              <a:rPr lang="en-US" dirty="0" err="1">
                <a:latin typeface="Arial" pitchFamily="34" charset="0"/>
                <a:cs typeface="Arial" pitchFamily="34" charset="0"/>
              </a:rPr>
              <a:t>là</a:t>
            </a:r>
            <a:r>
              <a:rPr lang="en-US" dirty="0">
                <a:latin typeface="Arial" pitchFamily="34" charset="0"/>
                <a:cs typeface="Arial" pitchFamily="34" charset="0"/>
              </a:rPr>
              <a:t> an </a:t>
            </a:r>
            <a:r>
              <a:rPr lang="en-US" dirty="0" err="1">
                <a:latin typeface="Arial" pitchFamily="34" charset="0"/>
                <a:cs typeface="Arial" pitchFamily="34" charset="0"/>
              </a:rPr>
              <a:t>toàn</a:t>
            </a:r>
            <a:r>
              <a:rPr lang="en-US" dirty="0">
                <a:latin typeface="Arial" pitchFamily="34" charset="0"/>
                <a:cs typeface="Arial" pitchFamily="34" charset="0"/>
              </a:rPr>
              <a:t>. </a:t>
            </a:r>
            <a:r>
              <a:rPr lang="en-US" dirty="0" err="1">
                <a:latin typeface="Arial" pitchFamily="34" charset="0"/>
                <a:cs typeface="Arial" pitchFamily="34" charset="0"/>
              </a:rPr>
              <a:t>Chưa</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bố</a:t>
            </a:r>
            <a:r>
              <a:rPr lang="en-US" dirty="0">
                <a:latin typeface="Arial" pitchFamily="34" charset="0"/>
                <a:cs typeface="Arial" pitchFamily="34" charset="0"/>
              </a:rPr>
              <a:t> </a:t>
            </a:r>
            <a:r>
              <a:rPr lang="en-US" dirty="0" err="1">
                <a:latin typeface="Arial" pitchFamily="34" charset="0"/>
                <a:cs typeface="Arial" pitchFamily="34" charset="0"/>
              </a:rPr>
              <a:t>tấn</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nào</a:t>
            </a:r>
            <a:r>
              <a:rPr lang="en-US" dirty="0">
                <a:latin typeface="Arial" pitchFamily="34" charset="0"/>
                <a:cs typeface="Arial" pitchFamily="34" charset="0"/>
              </a:rPr>
              <a:t> </a:t>
            </a:r>
            <a:r>
              <a:rPr lang="en-US" dirty="0" err="1">
                <a:latin typeface="Arial" pitchFamily="34" charset="0"/>
                <a:cs typeface="Arial" pitchFamily="34" charset="0"/>
              </a:rPr>
              <a:t>đối</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giao</a:t>
            </a:r>
            <a:r>
              <a:rPr lang="en-US" dirty="0">
                <a:latin typeface="Arial" pitchFamily="34" charset="0"/>
                <a:cs typeface="Arial" pitchFamily="34" charset="0"/>
              </a:rPr>
              <a:t> </a:t>
            </a:r>
            <a:r>
              <a:rPr lang="en-US" dirty="0" err="1">
                <a:latin typeface="Arial" pitchFamily="34" charset="0"/>
                <a:cs typeface="Arial" pitchFamily="34" charset="0"/>
              </a:rPr>
              <a:t>thức</a:t>
            </a:r>
            <a:r>
              <a:rPr lang="en-US" dirty="0">
                <a:latin typeface="Arial" pitchFamily="34" charset="0"/>
                <a:cs typeface="Arial" pitchFamily="34" charset="0"/>
              </a:rPr>
              <a:t> </a:t>
            </a:r>
            <a:r>
              <a:rPr lang="en-US" dirty="0" err="1">
                <a:latin typeface="Arial" pitchFamily="34" charset="0"/>
                <a:cs typeface="Arial" pitchFamily="34" charset="0"/>
              </a:rPr>
              <a:t>này</a:t>
            </a:r>
            <a:r>
              <a:rPr lang="en-US" dirty="0">
                <a:latin typeface="Arial" pitchFamily="34" charset="0"/>
                <a:cs typeface="Arial" pitchFamily="34" charset="0"/>
              </a:rPr>
              <a:t> ở </a:t>
            </a:r>
            <a:r>
              <a:rPr lang="en-US" dirty="0" err="1">
                <a:latin typeface="Arial" pitchFamily="34" charset="0"/>
                <a:cs typeface="Arial" pitchFamily="34" charset="0"/>
              </a:rPr>
              <a:t>thời</a:t>
            </a:r>
            <a:r>
              <a:rPr lang="en-US" dirty="0">
                <a:latin typeface="Arial" pitchFamily="34" charset="0"/>
                <a:cs typeface="Arial" pitchFamily="34" charset="0"/>
              </a:rPr>
              <a:t> </a:t>
            </a:r>
            <a:r>
              <a:rPr lang="en-US" dirty="0" err="1">
                <a:latin typeface="Arial" pitchFamily="34" charset="0"/>
                <a:cs typeface="Arial" pitchFamily="34" charset="0"/>
              </a:rPr>
              <a:t>điểm</a:t>
            </a:r>
            <a:r>
              <a:rPr lang="en-US" dirty="0">
                <a:latin typeface="Arial" pitchFamily="34" charset="0"/>
                <a:cs typeface="Arial" pitchFamily="34" charset="0"/>
              </a:rPr>
              <a:t> </a:t>
            </a:r>
            <a:r>
              <a:rPr lang="en-US" dirty="0" err="1">
                <a:latin typeface="Arial" pitchFamily="34" charset="0"/>
                <a:cs typeface="Arial" pitchFamily="34" charset="0"/>
              </a:rPr>
              <a:t>hiện</a:t>
            </a:r>
            <a:r>
              <a:rPr lang="en-US" dirty="0">
                <a:latin typeface="Arial" pitchFamily="34" charset="0"/>
                <a:cs typeface="Arial" pitchFamily="34" charset="0"/>
              </a:rPr>
              <a:t> </a:t>
            </a:r>
            <a:r>
              <a:rPr lang="en-US" dirty="0" err="1">
                <a:latin typeface="Arial" pitchFamily="34" charset="0"/>
                <a:cs typeface="Arial" pitchFamily="34" charset="0"/>
              </a:rPr>
              <a:t>tại</a:t>
            </a:r>
            <a:r>
              <a:rPr lang="en-US" dirty="0">
                <a:latin typeface="Arial" pitchFamily="34" charset="0"/>
                <a:cs typeface="Arial" pitchFamily="34" charset="0"/>
              </a:rPr>
              <a:t>.</a:t>
            </a:r>
          </a:p>
          <a:p>
            <a:pPr algn="just"/>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a:latin typeface="Arial" pitchFamily="34" charset="0"/>
                <a:cs typeface="Arial" pitchFamily="34" charset="0"/>
              </a:rPr>
              <a:t/>
            </a:r>
            <a:br>
              <a:rPr lang="en-US" b="0" dirty="0">
                <a:latin typeface="Arial" pitchFamily="34" charset="0"/>
                <a:cs typeface="Arial" pitchFamily="34" charset="0"/>
              </a:rPr>
            </a:br>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an </a:t>
            </a:r>
            <a:r>
              <a:rPr lang="en-US" b="0" dirty="0" err="1">
                <a:latin typeface="Arial" pitchFamily="34" charset="0"/>
                <a:cs typeface="Arial" pitchFamily="34" charset="0"/>
              </a:rPr>
              <a:t>toàn</a:t>
            </a:r>
            <a:r>
              <a:rPr lang="en-US" b="0" dirty="0">
                <a:latin typeface="Arial" pitchFamily="34" charset="0"/>
                <a:cs typeface="Arial" pitchFamily="34" charset="0"/>
              </a:rPr>
              <a:t> </a:t>
            </a:r>
            <a:r>
              <a:rPr lang="en-US" b="0" dirty="0" err="1">
                <a:latin typeface="Arial" pitchFamily="34" charset="0"/>
                <a:cs typeface="Arial" pitchFamily="34" charset="0"/>
              </a:rPr>
              <a:t>WPA2</a:t>
            </a:r>
            <a:r>
              <a:rPr lang="en-US" b="0" dirty="0">
                <a:latin typeface="Arial" pitchFamily="34" charset="0"/>
                <a:cs typeface="Arial" pitchFamily="34" charset="0"/>
              </a:rPr>
              <a:t/>
            </a:r>
            <a:br>
              <a:rPr lang="en-US" b="0" dirty="0">
                <a:latin typeface="Arial" pitchFamily="34" charset="0"/>
                <a:cs typeface="Arial" pitchFamily="34" charset="0"/>
              </a:rPr>
            </a:b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80</a:t>
            </a:fld>
            <a:endParaRPr lang="ru-RU" dirty="0"/>
          </a:p>
        </p:txBody>
      </p:sp>
    </p:spTree>
    <p:extLst>
      <p:ext uri="{BB962C8B-B14F-4D97-AF65-F5344CB8AC3E}">
        <p14:creationId xmlns:p14="http://schemas.microsoft.com/office/powerpoint/2010/main" val="35001645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a:p>
        </p:txBody>
      </p:sp>
      <p:sp>
        <p:nvSpPr>
          <p:cNvPr id="3" name="Title 2"/>
          <p:cNvSpPr>
            <a:spLocks noGrp="1"/>
          </p:cNvSpPr>
          <p:nvPr>
            <p:ph type="title"/>
          </p:nvPr>
        </p:nvSpPr>
        <p:spPr/>
        <p:txBody>
          <a:bodyPr/>
          <a:lstStyle/>
          <a:p>
            <a:r>
              <a:rPr lang="en-US" sz="3600" b="0" dirty="0">
                <a:latin typeface="Arial" pitchFamily="34" charset="0"/>
                <a:cs typeface="Arial" pitchFamily="34" charset="0"/>
              </a:rPr>
              <a:t>So </a:t>
            </a:r>
            <a:r>
              <a:rPr lang="en-US" sz="3600" b="0" dirty="0" err="1">
                <a:latin typeface="Arial" pitchFamily="34" charset="0"/>
                <a:cs typeface="Arial" pitchFamily="34" charset="0"/>
              </a:rPr>
              <a:t>sánh</a:t>
            </a:r>
            <a:r>
              <a:rPr lang="en-US" sz="3600" b="0" dirty="0">
                <a:latin typeface="Arial" pitchFamily="34" charset="0"/>
                <a:cs typeface="Arial" pitchFamily="34" charset="0"/>
              </a:rPr>
              <a:t> </a:t>
            </a:r>
            <a:r>
              <a:rPr lang="en-US" sz="3600" b="0" dirty="0" err="1">
                <a:latin typeface="Arial" pitchFamily="34" charset="0"/>
                <a:cs typeface="Arial" pitchFamily="34" charset="0"/>
              </a:rPr>
              <a:t>các</a:t>
            </a:r>
            <a:r>
              <a:rPr lang="en-US" sz="3600" b="0" dirty="0">
                <a:latin typeface="Arial" pitchFamily="34" charset="0"/>
                <a:cs typeface="Arial" pitchFamily="34" charset="0"/>
              </a:rPr>
              <a:t> </a:t>
            </a:r>
            <a:r>
              <a:rPr lang="en-US" sz="3600" b="0" dirty="0" err="1">
                <a:latin typeface="Arial" pitchFamily="34" charset="0"/>
                <a:cs typeface="Arial" pitchFamily="34" charset="0"/>
              </a:rPr>
              <a:t>giao</a:t>
            </a:r>
            <a:r>
              <a:rPr lang="en-US" sz="3600" b="0" dirty="0">
                <a:latin typeface="Arial" pitchFamily="34" charset="0"/>
                <a:cs typeface="Arial" pitchFamily="34" charset="0"/>
              </a:rPr>
              <a:t> </a:t>
            </a:r>
            <a:r>
              <a:rPr lang="en-US" sz="3600" b="0" dirty="0" err="1">
                <a:latin typeface="Arial" pitchFamily="34" charset="0"/>
                <a:cs typeface="Arial" pitchFamily="34" charset="0"/>
              </a:rPr>
              <a:t>thức</a:t>
            </a:r>
            <a:r>
              <a:rPr lang="en-US" sz="3600" b="0" dirty="0">
                <a:latin typeface="Arial" pitchFamily="34" charset="0"/>
                <a:cs typeface="Arial" pitchFamily="34" charset="0"/>
              </a:rPr>
              <a:t> an </a:t>
            </a:r>
            <a:r>
              <a:rPr lang="en-US" sz="3600" b="0" dirty="0" err="1">
                <a:latin typeface="Arial" pitchFamily="34" charset="0"/>
                <a:cs typeface="Arial" pitchFamily="34" charset="0"/>
              </a:rPr>
              <a:t>toàn</a:t>
            </a:r>
            <a:r>
              <a:rPr lang="en-US" sz="3600" b="0" dirty="0">
                <a:latin typeface="Arial" pitchFamily="34" charset="0"/>
                <a:cs typeface="Arial" pitchFamily="34" charset="0"/>
              </a:rPr>
              <a:t> </a:t>
            </a:r>
            <a:r>
              <a:rPr lang="en-US" sz="3600" b="0" dirty="0" err="1">
                <a:latin typeface="Arial" pitchFamily="34" charset="0"/>
                <a:cs typeface="Arial" pitchFamily="34" charset="0"/>
              </a:rPr>
              <a:t>trong</a:t>
            </a:r>
            <a:r>
              <a:rPr lang="en-US" sz="3600" b="0" dirty="0">
                <a:latin typeface="Arial" pitchFamily="34" charset="0"/>
                <a:cs typeface="Arial" pitchFamily="34" charset="0"/>
              </a:rPr>
              <a:t> </a:t>
            </a:r>
            <a:r>
              <a:rPr lang="en-US" sz="3600" b="0" dirty="0" err="1">
                <a:latin typeface="Arial" pitchFamily="34" charset="0"/>
                <a:cs typeface="Arial" pitchFamily="34" charset="0"/>
              </a:rPr>
              <a:t>WLAN</a:t>
            </a:r>
            <a:endParaRPr lang="en-US" sz="3600" b="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81</a:t>
            </a:fld>
            <a:endParaRPr lang="ru-RU" dirty="0"/>
          </a:p>
        </p:txBody>
      </p:sp>
      <p:graphicFrame>
        <p:nvGraphicFramePr>
          <p:cNvPr id="5" name="Group 86"/>
          <p:cNvGraphicFramePr>
            <a:graphicFrameLocks/>
          </p:cNvGraphicFramePr>
          <p:nvPr>
            <p:extLst>
              <p:ext uri="{D42A27DB-BD31-4B8C-83A1-F6EECF244321}">
                <p14:modId xmlns:p14="http://schemas.microsoft.com/office/powerpoint/2010/main" val="2786508178"/>
              </p:ext>
            </p:extLst>
          </p:nvPr>
        </p:nvGraphicFramePr>
        <p:xfrm>
          <a:off x="304800" y="1560512"/>
          <a:ext cx="8534400" cy="4078288"/>
        </p:xfrm>
        <a:graphic>
          <a:graphicData uri="http://schemas.openxmlformats.org/drawingml/2006/table">
            <a:tbl>
              <a:tblPr/>
              <a:tblGrid>
                <a:gridCol w="1852307"/>
                <a:gridCol w="2315815"/>
                <a:gridCol w="2233108"/>
                <a:gridCol w="2133170"/>
              </a:tblGrid>
              <a:tr h="815975">
                <a:tc>
                  <a:txBody>
                    <a:bodyPr/>
                    <a:lstStyle/>
                    <a:p>
                      <a:pPr marL="0" marR="0" lvl="0" indent="0" algn="l" defTabSz="814388" rtl="0" eaLnBrk="0" fontAlgn="base" latinLnBrk="0" hangingPunct="0">
                        <a:lnSpc>
                          <a:spcPct val="95000"/>
                        </a:lnSpc>
                        <a:spcBef>
                          <a:spcPct val="50000"/>
                        </a:spcBef>
                        <a:spcAft>
                          <a:spcPct val="0"/>
                        </a:spcAft>
                        <a:buClr>
                          <a:schemeClr val="accent1"/>
                        </a:buClr>
                        <a:buSzPct val="100000"/>
                        <a:buFont typeface="Arial" charset="0"/>
                        <a:buNone/>
                        <a:tabLst/>
                      </a:pPr>
                      <a:endParaRPr kumimoji="0" lang="en-US" sz="2000" b="1" i="0" u="none" strike="noStrike" cap="none" normalizeH="0" baseline="0" dirty="0" smtClean="0">
                        <a:ln>
                          <a:noFill/>
                        </a:ln>
                        <a:solidFill>
                          <a:schemeClr val="tx1"/>
                        </a:solidFill>
                        <a:effectLst/>
                        <a:latin typeface="Arial" charset="0"/>
                      </a:endParaRPr>
                    </a:p>
                  </a:txBody>
                  <a:tcPr marL="82124" marR="82124" marT="41061" marB="41061"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3200" b="1" i="0" u="none" strike="noStrike" cap="none" normalizeH="0" baseline="0" dirty="0" err="1" smtClean="0">
                          <a:ln>
                            <a:noFill/>
                          </a:ln>
                          <a:solidFill>
                            <a:srgbClr val="0000FF"/>
                          </a:solidFill>
                          <a:effectLst/>
                          <a:latin typeface="Arial" charset="0"/>
                        </a:rPr>
                        <a:t>WEP</a:t>
                      </a:r>
                      <a:endParaRPr kumimoji="0" lang="en-US" sz="3200" b="1" i="0" u="none" strike="noStrike" cap="none" normalizeH="0" baseline="0" dirty="0" smtClean="0">
                        <a:ln>
                          <a:noFill/>
                        </a:ln>
                        <a:solidFill>
                          <a:srgbClr val="0000FF"/>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3200" b="1" i="0" u="none" strike="noStrike" cap="none" normalizeH="0" baseline="0" dirty="0" err="1" smtClean="0">
                          <a:ln>
                            <a:noFill/>
                          </a:ln>
                          <a:solidFill>
                            <a:srgbClr val="0000FF"/>
                          </a:solidFill>
                          <a:effectLst/>
                          <a:latin typeface="Arial" charset="0"/>
                        </a:rPr>
                        <a:t>WPA</a:t>
                      </a:r>
                      <a:endParaRPr kumimoji="0" lang="en-US" sz="3200" b="1" i="0" u="none" strike="noStrike" cap="none" normalizeH="0" baseline="0" dirty="0" smtClean="0">
                        <a:ln>
                          <a:noFill/>
                        </a:ln>
                        <a:solidFill>
                          <a:srgbClr val="0000FF"/>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3200" b="1" i="0" u="none" strike="noStrike" cap="none" normalizeH="0" baseline="0" dirty="0" err="1" smtClean="0">
                          <a:ln>
                            <a:noFill/>
                          </a:ln>
                          <a:solidFill>
                            <a:srgbClr val="0000FF"/>
                          </a:solidFill>
                          <a:effectLst/>
                          <a:latin typeface="Arial" charset="0"/>
                        </a:rPr>
                        <a:t>WPA2</a:t>
                      </a:r>
                      <a:endParaRPr kumimoji="0" lang="en-US" sz="3200" b="1" i="0" u="none" strike="noStrike" cap="none" normalizeH="0" baseline="0" dirty="0" smtClean="0">
                        <a:ln>
                          <a:noFill/>
                        </a:ln>
                        <a:solidFill>
                          <a:srgbClr val="0000FF"/>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5975">
                <a:tc>
                  <a:txBody>
                    <a:bodyPr/>
                    <a:lstStyle/>
                    <a:p>
                      <a:pPr marL="0" marR="0" lvl="0" indent="0" algn="r"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2400" b="1" i="0" u="none" strike="noStrike" cap="none" normalizeH="0" baseline="0" dirty="0" err="1" smtClean="0">
                          <a:ln>
                            <a:noFill/>
                          </a:ln>
                          <a:solidFill>
                            <a:srgbClr val="0000FF"/>
                          </a:solidFill>
                          <a:effectLst/>
                          <a:latin typeface="Arial" charset="0"/>
                        </a:rPr>
                        <a:t>Mã</a:t>
                      </a:r>
                      <a:r>
                        <a:rPr kumimoji="0" lang="en-US" sz="2400" b="1" i="0" u="none" strike="noStrike" cap="none" normalizeH="0" baseline="0" dirty="0" smtClean="0">
                          <a:ln>
                            <a:noFill/>
                          </a:ln>
                          <a:solidFill>
                            <a:srgbClr val="0000FF"/>
                          </a:solidFill>
                          <a:effectLst/>
                          <a:latin typeface="Arial" charset="0"/>
                        </a:rPr>
                        <a:t> </a:t>
                      </a:r>
                      <a:r>
                        <a:rPr kumimoji="0" lang="en-US" sz="2400" b="1" i="0" u="none" strike="noStrike" cap="none" normalizeH="0" baseline="0" dirty="0" err="1" smtClean="0">
                          <a:ln>
                            <a:noFill/>
                          </a:ln>
                          <a:solidFill>
                            <a:srgbClr val="0000FF"/>
                          </a:solidFill>
                          <a:effectLst/>
                          <a:latin typeface="Arial" charset="0"/>
                        </a:rPr>
                        <a:t>hóa</a:t>
                      </a:r>
                      <a:endParaRPr kumimoji="0" lang="en-US" sz="2400" b="1" i="0" u="none" strike="noStrike" cap="none" normalizeH="0" baseline="0" dirty="0" smtClean="0">
                        <a:ln>
                          <a:noFill/>
                        </a:ln>
                        <a:solidFill>
                          <a:srgbClr val="0000FF"/>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2400" b="0" i="0" u="none" strike="noStrike" cap="none" normalizeH="0" baseline="0" dirty="0" err="1" smtClean="0">
                          <a:ln>
                            <a:noFill/>
                          </a:ln>
                          <a:solidFill>
                            <a:schemeClr val="tx1"/>
                          </a:solidFill>
                          <a:effectLst/>
                          <a:latin typeface="Arial" charset="0"/>
                        </a:rPr>
                        <a:t>RC4</a:t>
                      </a:r>
                      <a:endParaRPr kumimoji="0" lang="en-US" sz="2400" b="0" i="0" u="none" strike="noStrike" cap="none" normalizeH="0" baseline="0" dirty="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2400" b="0" i="0" u="none" strike="noStrike" cap="none" normalizeH="0" baseline="0" dirty="0" err="1" smtClean="0">
                          <a:ln>
                            <a:noFill/>
                          </a:ln>
                          <a:solidFill>
                            <a:schemeClr val="tx1"/>
                          </a:solidFill>
                          <a:effectLst/>
                          <a:latin typeface="Arial" charset="0"/>
                        </a:rPr>
                        <a:t>RC4</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với</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TKIP</a:t>
                      </a:r>
                      <a:r>
                        <a:rPr kumimoji="0" lang="en-US" sz="2400" b="0" i="0" u="none" strike="noStrike" cap="none" normalizeH="0" baseline="0" dirty="0" smtClean="0">
                          <a:ln>
                            <a:noFill/>
                          </a:ln>
                          <a:solidFill>
                            <a:schemeClr val="tx1"/>
                          </a:solidFill>
                          <a:effectLst/>
                          <a:latin typeface="Arial" charset="0"/>
                        </a:rPr>
                        <a:t>/MIC</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2400" b="0" i="0" u="none" strike="noStrike" cap="none" normalizeH="0" baseline="0" smtClean="0">
                          <a:ln>
                            <a:noFill/>
                          </a:ln>
                          <a:solidFill>
                            <a:schemeClr val="tx1"/>
                          </a:solidFill>
                          <a:effectLst/>
                          <a:latin typeface="Arial" charset="0"/>
                        </a:rPr>
                        <a:t>AES</a:t>
                      </a: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5975">
                <a:tc>
                  <a:txBody>
                    <a:bodyPr/>
                    <a:lstStyle/>
                    <a:p>
                      <a:pPr marL="0" marR="0" lvl="0" indent="0" algn="r"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2400" b="1" i="0" u="none" strike="noStrike" cap="none" normalizeH="0" baseline="0" dirty="0" smtClean="0">
                          <a:ln>
                            <a:noFill/>
                          </a:ln>
                          <a:solidFill>
                            <a:srgbClr val="0000FF"/>
                          </a:solidFill>
                          <a:effectLst/>
                          <a:latin typeface="Arial" charset="0"/>
                        </a:rPr>
                        <a:t>Quay </a:t>
                      </a:r>
                      <a:r>
                        <a:rPr kumimoji="0" lang="en-US" sz="2400" b="1" i="0" u="none" strike="noStrike" cap="none" normalizeH="0" baseline="0" dirty="0" err="1" smtClean="0">
                          <a:ln>
                            <a:noFill/>
                          </a:ln>
                          <a:solidFill>
                            <a:srgbClr val="0000FF"/>
                          </a:solidFill>
                          <a:effectLst/>
                          <a:latin typeface="Arial" charset="0"/>
                        </a:rPr>
                        <a:t>vòng</a:t>
                      </a:r>
                      <a:r>
                        <a:rPr kumimoji="0" lang="en-US" sz="2400" b="1" i="0" u="none" strike="noStrike" cap="none" normalizeH="0" baseline="0" dirty="0" smtClean="0">
                          <a:ln>
                            <a:noFill/>
                          </a:ln>
                          <a:solidFill>
                            <a:srgbClr val="0000FF"/>
                          </a:solidFill>
                          <a:effectLst/>
                          <a:latin typeface="Arial" charset="0"/>
                        </a:rPr>
                        <a:t> </a:t>
                      </a:r>
                      <a:r>
                        <a:rPr kumimoji="0" lang="en-US" sz="2400" b="1" i="0" u="none" strike="noStrike" cap="none" normalizeH="0" baseline="0" dirty="0" err="1" smtClean="0">
                          <a:ln>
                            <a:noFill/>
                          </a:ln>
                          <a:solidFill>
                            <a:srgbClr val="0000FF"/>
                          </a:solidFill>
                          <a:effectLst/>
                          <a:latin typeface="Arial" charset="0"/>
                        </a:rPr>
                        <a:t>khóa</a:t>
                      </a:r>
                      <a:endParaRPr kumimoji="0" lang="en-US" sz="2400" b="1" i="0" u="none" strike="noStrike" cap="none" normalizeH="0" baseline="0" dirty="0" smtClean="0">
                        <a:ln>
                          <a:noFill/>
                        </a:ln>
                        <a:solidFill>
                          <a:srgbClr val="0000FF"/>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2400" b="0" i="0" u="none" strike="noStrike" cap="none" normalizeH="0" baseline="0" dirty="0" err="1" smtClean="0">
                          <a:ln>
                            <a:noFill/>
                          </a:ln>
                          <a:solidFill>
                            <a:schemeClr val="tx1"/>
                          </a:solidFill>
                          <a:effectLst/>
                          <a:latin typeface="Arial" charset="0"/>
                        </a:rPr>
                        <a:t>Không</a:t>
                      </a:r>
                      <a:endParaRPr kumimoji="0" lang="en-US" sz="2400" b="0" i="0" u="none" strike="noStrike" cap="none" normalizeH="0" baseline="0" dirty="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2400" b="0" i="0" u="none" strike="noStrike" cap="none" normalizeH="0" baseline="0" dirty="0" err="1" smtClean="0">
                          <a:ln>
                            <a:noFill/>
                          </a:ln>
                          <a:solidFill>
                            <a:schemeClr val="tx1"/>
                          </a:solidFill>
                          <a:effectLst/>
                          <a:latin typeface="Arial" charset="0"/>
                        </a:rPr>
                        <a:t>Các</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khóa</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phiên</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động</a:t>
                      </a:r>
                      <a:endParaRPr kumimoji="0" lang="en-US" sz="2400" b="0" i="0" u="none" strike="noStrike" cap="none" normalizeH="0" baseline="0" dirty="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2400" b="0" i="0" u="none" strike="noStrike" cap="none" normalizeH="0" baseline="0" dirty="0" err="1" smtClean="0">
                          <a:ln>
                            <a:noFill/>
                          </a:ln>
                          <a:solidFill>
                            <a:schemeClr val="tx1"/>
                          </a:solidFill>
                          <a:effectLst/>
                          <a:latin typeface="Arial" charset="0"/>
                        </a:rPr>
                        <a:t>Các</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khóa</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phiên</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động</a:t>
                      </a:r>
                      <a:endParaRPr kumimoji="0" lang="en-US" sz="2400" b="0" i="0" u="none" strike="noStrike" cap="none" normalizeH="0" baseline="0" dirty="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4388">
                <a:tc>
                  <a:txBody>
                    <a:bodyPr/>
                    <a:lstStyle/>
                    <a:p>
                      <a:pPr marL="0" marR="0" lvl="0" indent="0" algn="r"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2400" b="1" i="0" u="none" strike="noStrike" cap="none" normalizeH="0" baseline="0" dirty="0" err="1" smtClean="0">
                          <a:ln>
                            <a:noFill/>
                          </a:ln>
                          <a:solidFill>
                            <a:srgbClr val="0000FF"/>
                          </a:solidFill>
                          <a:effectLst/>
                          <a:latin typeface="Arial" charset="0"/>
                        </a:rPr>
                        <a:t>Phân</a:t>
                      </a:r>
                      <a:r>
                        <a:rPr kumimoji="0" lang="en-US" sz="2400" b="1" i="0" u="none" strike="noStrike" cap="none" normalizeH="0" baseline="0" dirty="0" smtClean="0">
                          <a:ln>
                            <a:noFill/>
                          </a:ln>
                          <a:solidFill>
                            <a:srgbClr val="0000FF"/>
                          </a:solidFill>
                          <a:effectLst/>
                          <a:latin typeface="Arial" charset="0"/>
                        </a:rPr>
                        <a:t> </a:t>
                      </a:r>
                      <a:r>
                        <a:rPr kumimoji="0" lang="en-US" sz="2400" b="1" i="0" u="none" strike="noStrike" cap="none" normalizeH="0" baseline="0" dirty="0" err="1" smtClean="0">
                          <a:ln>
                            <a:noFill/>
                          </a:ln>
                          <a:solidFill>
                            <a:srgbClr val="0000FF"/>
                          </a:solidFill>
                          <a:effectLst/>
                          <a:latin typeface="Arial" charset="0"/>
                        </a:rPr>
                        <a:t>phối</a:t>
                      </a:r>
                      <a:r>
                        <a:rPr kumimoji="0" lang="en-US" sz="2400" b="1" i="0" u="none" strike="noStrike" cap="none" normalizeH="0" baseline="0" dirty="0" smtClean="0">
                          <a:ln>
                            <a:noFill/>
                          </a:ln>
                          <a:solidFill>
                            <a:srgbClr val="0000FF"/>
                          </a:solidFill>
                          <a:effectLst/>
                          <a:latin typeface="Arial" charset="0"/>
                        </a:rPr>
                        <a:t> </a:t>
                      </a:r>
                      <a:r>
                        <a:rPr kumimoji="0" lang="en-US" sz="2400" b="1" i="0" u="none" strike="noStrike" cap="none" normalizeH="0" baseline="0" dirty="0" err="1" smtClean="0">
                          <a:ln>
                            <a:noFill/>
                          </a:ln>
                          <a:solidFill>
                            <a:srgbClr val="0000FF"/>
                          </a:solidFill>
                          <a:effectLst/>
                          <a:latin typeface="Arial" charset="0"/>
                        </a:rPr>
                        <a:t>khóa</a:t>
                      </a:r>
                      <a:endParaRPr kumimoji="0" lang="en-US" sz="2400" b="1" i="0" u="none" strike="noStrike" cap="none" normalizeH="0" baseline="0" dirty="0" smtClean="0">
                        <a:ln>
                          <a:noFill/>
                        </a:ln>
                        <a:solidFill>
                          <a:srgbClr val="0000FF"/>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2400" b="0" i="0" u="none" strike="noStrike" cap="none" normalizeH="0" baseline="0" dirty="0" err="1" smtClean="0">
                          <a:ln>
                            <a:noFill/>
                          </a:ln>
                          <a:solidFill>
                            <a:schemeClr val="tx1"/>
                          </a:solidFill>
                          <a:effectLst/>
                          <a:latin typeface="Arial" charset="0"/>
                        </a:rPr>
                        <a:t>Gõ</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bằng</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tay</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vào</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mỗi</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thiết</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bị</a:t>
                      </a:r>
                      <a:endParaRPr kumimoji="0" lang="en-US" sz="2400" b="0" i="0" u="none" strike="noStrike" cap="none" normalizeH="0" baseline="0" dirty="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2400" b="0" i="0" u="none" strike="noStrike" cap="none" normalizeH="0" baseline="0" dirty="0" err="1" smtClean="0">
                          <a:ln>
                            <a:noFill/>
                          </a:ln>
                          <a:solidFill>
                            <a:schemeClr val="tx1"/>
                          </a:solidFill>
                          <a:effectLst/>
                          <a:latin typeface="Arial" charset="0"/>
                        </a:rPr>
                        <a:t>Phân</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phối</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tự</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động</a:t>
                      </a:r>
                      <a:endParaRPr kumimoji="0" lang="en-US" sz="2400" b="0" i="0" u="none" strike="noStrike" cap="none" normalizeH="0" baseline="0" dirty="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2400" b="0" i="0" u="none" strike="noStrike" cap="none" normalizeH="0" baseline="0" dirty="0" err="1" smtClean="0">
                          <a:ln>
                            <a:noFill/>
                          </a:ln>
                          <a:solidFill>
                            <a:schemeClr val="tx1"/>
                          </a:solidFill>
                          <a:effectLst/>
                          <a:latin typeface="Arial" charset="0"/>
                        </a:rPr>
                        <a:t>Phân</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phối</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tự</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động</a:t>
                      </a:r>
                      <a:endParaRPr kumimoji="0" lang="en-US" sz="2400" b="0" i="0" u="none" strike="noStrike" cap="none" normalizeH="0" baseline="0" dirty="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5975">
                <a:tc>
                  <a:txBody>
                    <a:bodyPr/>
                    <a:lstStyle/>
                    <a:p>
                      <a:pPr marL="0" marR="0" lvl="0" indent="0" algn="r"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2400" b="1" i="0" u="none" strike="noStrike" cap="none" normalizeH="0" baseline="0" dirty="0" err="1" smtClean="0">
                          <a:ln>
                            <a:noFill/>
                          </a:ln>
                          <a:solidFill>
                            <a:srgbClr val="0000FF"/>
                          </a:solidFill>
                          <a:effectLst/>
                          <a:latin typeface="Arial" charset="0"/>
                        </a:rPr>
                        <a:t>Xác</a:t>
                      </a:r>
                      <a:r>
                        <a:rPr kumimoji="0" lang="en-US" sz="2400" b="1" i="0" u="none" strike="noStrike" cap="none" normalizeH="0" baseline="0" dirty="0" smtClean="0">
                          <a:ln>
                            <a:noFill/>
                          </a:ln>
                          <a:solidFill>
                            <a:srgbClr val="0000FF"/>
                          </a:solidFill>
                          <a:effectLst/>
                          <a:latin typeface="Arial" charset="0"/>
                        </a:rPr>
                        <a:t> </a:t>
                      </a:r>
                      <a:r>
                        <a:rPr kumimoji="0" lang="en-US" sz="2400" b="1" i="0" u="none" strike="noStrike" cap="none" normalizeH="0" baseline="0" dirty="0" err="1" smtClean="0">
                          <a:ln>
                            <a:noFill/>
                          </a:ln>
                          <a:solidFill>
                            <a:srgbClr val="0000FF"/>
                          </a:solidFill>
                          <a:effectLst/>
                          <a:latin typeface="Arial" charset="0"/>
                        </a:rPr>
                        <a:t>thực</a:t>
                      </a:r>
                      <a:r>
                        <a:rPr kumimoji="0" lang="en-US" sz="2400" b="1" i="0" u="none" strike="noStrike" cap="none" normalizeH="0" baseline="0" dirty="0" smtClean="0">
                          <a:ln>
                            <a:noFill/>
                          </a:ln>
                          <a:solidFill>
                            <a:srgbClr val="0000FF"/>
                          </a:solidFill>
                          <a:effectLst/>
                          <a:latin typeface="Arial" charset="0"/>
                        </a:rPr>
                        <a:t> </a:t>
                      </a:r>
                    </a:p>
                  </a:txBody>
                  <a:tcPr marL="82124" marR="82124" marT="41061" marB="410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2400" b="0" i="0" u="none" strike="noStrike" cap="none" normalizeH="0" baseline="0" dirty="0" err="1" smtClean="0">
                          <a:ln>
                            <a:noFill/>
                          </a:ln>
                          <a:solidFill>
                            <a:schemeClr val="tx1"/>
                          </a:solidFill>
                          <a:effectLst/>
                          <a:latin typeface="Arial" charset="0"/>
                        </a:rPr>
                        <a:t>Dùng</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khóa</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WEP</a:t>
                      </a:r>
                      <a:endParaRPr kumimoji="0" lang="en-US" sz="2400" b="0" i="0" u="none" strike="noStrike" cap="none" normalizeH="0" baseline="0" dirty="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2400" b="0" i="0" u="none" strike="noStrike" cap="none" normalizeH="0" baseline="0" dirty="0" err="1" smtClean="0">
                          <a:ln>
                            <a:noFill/>
                          </a:ln>
                          <a:solidFill>
                            <a:schemeClr val="tx1"/>
                          </a:solidFill>
                          <a:effectLst/>
                          <a:latin typeface="Arial" charset="0"/>
                        </a:rPr>
                        <a:t>Có</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thể</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dùng</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802.1x</a:t>
                      </a:r>
                      <a:r>
                        <a:rPr kumimoji="0" lang="en-US" sz="2400" b="0" i="0" u="none" strike="noStrike" cap="none" normalizeH="0" baseline="0" dirty="0" smtClean="0">
                          <a:ln>
                            <a:noFill/>
                          </a:ln>
                          <a:solidFill>
                            <a:schemeClr val="tx1"/>
                          </a:solidFill>
                          <a:effectLst/>
                          <a:latin typeface="Arial" charset="0"/>
                        </a:rPr>
                        <a:t> &amp; </a:t>
                      </a:r>
                      <a:r>
                        <a:rPr kumimoji="0" lang="en-US" sz="2400" b="0" i="0" u="none" strike="noStrike" cap="none" normalizeH="0" baseline="0" dirty="0" err="1" smtClean="0">
                          <a:ln>
                            <a:noFill/>
                          </a:ln>
                          <a:solidFill>
                            <a:schemeClr val="tx1"/>
                          </a:solidFill>
                          <a:effectLst/>
                          <a:latin typeface="Arial" charset="0"/>
                        </a:rPr>
                        <a:t>EAP</a:t>
                      </a:r>
                      <a:endParaRPr kumimoji="0" lang="en-US" sz="2400" b="0" i="0" u="none" strike="noStrike" cap="none" normalizeH="0" baseline="0" dirty="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chemeClr val="accent1"/>
                        </a:buClr>
                        <a:buSzPct val="100000"/>
                        <a:buFont typeface="Arial" charset="0"/>
                        <a:buNone/>
                        <a:tabLst/>
                      </a:pPr>
                      <a:r>
                        <a:rPr kumimoji="0" lang="en-US" sz="2400" b="0" i="0" u="none" strike="noStrike" cap="none" normalizeH="0" baseline="0" dirty="0" err="1" smtClean="0">
                          <a:ln>
                            <a:noFill/>
                          </a:ln>
                          <a:solidFill>
                            <a:schemeClr val="tx1"/>
                          </a:solidFill>
                          <a:effectLst/>
                          <a:latin typeface="Arial" charset="0"/>
                        </a:rPr>
                        <a:t>Có</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thể</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dùng</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err="1" smtClean="0">
                          <a:ln>
                            <a:noFill/>
                          </a:ln>
                          <a:solidFill>
                            <a:schemeClr val="tx1"/>
                          </a:solidFill>
                          <a:effectLst/>
                          <a:latin typeface="Arial" charset="0"/>
                        </a:rPr>
                        <a:t>802.1x</a:t>
                      </a:r>
                      <a:r>
                        <a:rPr kumimoji="0" lang="en-US" sz="2400" b="0" i="0" u="none" strike="noStrike" cap="none" normalizeH="0" baseline="0" dirty="0" smtClean="0">
                          <a:ln>
                            <a:noFill/>
                          </a:ln>
                          <a:solidFill>
                            <a:schemeClr val="tx1"/>
                          </a:solidFill>
                          <a:effectLst/>
                          <a:latin typeface="Arial" charset="0"/>
                        </a:rPr>
                        <a:t> &amp; </a:t>
                      </a:r>
                      <a:r>
                        <a:rPr kumimoji="0" lang="en-US" sz="2400" b="0" i="0" u="none" strike="noStrike" cap="none" normalizeH="0" baseline="0" dirty="0" err="1" smtClean="0">
                          <a:ln>
                            <a:noFill/>
                          </a:ln>
                          <a:solidFill>
                            <a:schemeClr val="tx1"/>
                          </a:solidFill>
                          <a:effectLst/>
                          <a:latin typeface="Arial" charset="0"/>
                        </a:rPr>
                        <a:t>EAP</a:t>
                      </a:r>
                      <a:endParaRPr kumimoji="0" lang="en-US" sz="2400" b="0" i="0" u="none" strike="noStrike" cap="none" normalizeH="0" baseline="0" dirty="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433499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82</a:t>
            </a:fld>
            <a:endParaRPr lang="ru-RU" dirty="0"/>
          </a:p>
        </p:txBody>
      </p:sp>
      <p:graphicFrame>
        <p:nvGraphicFramePr>
          <p:cNvPr id="5" name="Content Placeholder 3"/>
          <p:cNvGraphicFramePr>
            <a:graphicFrameLocks/>
          </p:cNvGraphicFramePr>
          <p:nvPr>
            <p:extLst>
              <p:ext uri="{D42A27DB-BD31-4B8C-83A1-F6EECF244321}">
                <p14:modId xmlns:p14="http://schemas.microsoft.com/office/powerpoint/2010/main" val="1000396148"/>
              </p:ext>
            </p:extLst>
          </p:nvPr>
        </p:nvGraphicFramePr>
        <p:xfrm>
          <a:off x="228600" y="-76200"/>
          <a:ext cx="8915399" cy="6934199"/>
        </p:xfrm>
        <a:graphic>
          <a:graphicData uri="http://schemas.openxmlformats.org/drawingml/2006/table">
            <a:tbl>
              <a:tblPr firstRow="1" firstCol="1" bandRow="1">
                <a:tableStyleId>{5C22544A-7EE6-4342-B048-85BDC9FD1C3A}</a:tableStyleId>
              </a:tblPr>
              <a:tblGrid>
                <a:gridCol w="1083268"/>
                <a:gridCol w="1629167"/>
                <a:gridCol w="2149476"/>
                <a:gridCol w="4053488"/>
              </a:tblGrid>
              <a:tr h="241794">
                <a:tc>
                  <a:txBody>
                    <a:bodyPr/>
                    <a:lstStyle/>
                    <a:p>
                      <a:pPr marL="0" marR="0" algn="ctr">
                        <a:lnSpc>
                          <a:spcPct val="100000"/>
                        </a:lnSpc>
                        <a:spcBef>
                          <a:spcPts val="0"/>
                        </a:spcBef>
                        <a:spcAft>
                          <a:spcPts val="0"/>
                        </a:spcAft>
                      </a:pPr>
                      <a:r>
                        <a:rPr lang="en-US" sz="1500" dirty="0">
                          <a:effectLst/>
                          <a:latin typeface="Arial" pitchFamily="34" charset="0"/>
                          <a:cs typeface="Arial" pitchFamily="34" charset="0"/>
                        </a:rPr>
                        <a:t> </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gn="ctr">
                        <a:lnSpc>
                          <a:spcPct val="100000"/>
                        </a:lnSpc>
                        <a:spcBef>
                          <a:spcPts val="0"/>
                        </a:spcBef>
                        <a:spcAft>
                          <a:spcPts val="0"/>
                        </a:spcAft>
                      </a:pPr>
                      <a:r>
                        <a:rPr lang="en-US" sz="1500" b="1">
                          <a:effectLst/>
                          <a:latin typeface="Arial" pitchFamily="34" charset="0"/>
                          <a:cs typeface="Arial" pitchFamily="34" charset="0"/>
                        </a:rPr>
                        <a:t>WEP</a:t>
                      </a:r>
                      <a:endParaRPr lang="en-US" sz="1500" b="1">
                        <a:effectLst/>
                        <a:latin typeface="Arial" pitchFamily="34" charset="0"/>
                        <a:ea typeface="Times New Roman"/>
                        <a:cs typeface="Arial" pitchFamily="34" charset="0"/>
                      </a:endParaRPr>
                    </a:p>
                  </a:txBody>
                  <a:tcPr marL="54399" marR="54399" marT="0" marB="0"/>
                </a:tc>
                <a:tc>
                  <a:txBody>
                    <a:bodyPr/>
                    <a:lstStyle/>
                    <a:p>
                      <a:pPr marL="0" marR="0" algn="ctr">
                        <a:lnSpc>
                          <a:spcPct val="100000"/>
                        </a:lnSpc>
                        <a:spcBef>
                          <a:spcPts val="0"/>
                        </a:spcBef>
                        <a:spcAft>
                          <a:spcPts val="0"/>
                        </a:spcAft>
                      </a:pPr>
                      <a:r>
                        <a:rPr lang="en-US" sz="1500">
                          <a:effectLst/>
                          <a:latin typeface="Arial" pitchFamily="34" charset="0"/>
                          <a:cs typeface="Arial" pitchFamily="34" charset="0"/>
                        </a:rPr>
                        <a:t>WPA</a:t>
                      </a:r>
                      <a:endParaRPr lang="en-US" sz="1500">
                        <a:effectLst/>
                        <a:latin typeface="Arial" pitchFamily="34" charset="0"/>
                        <a:ea typeface="Times New Roman"/>
                        <a:cs typeface="Arial" pitchFamily="34" charset="0"/>
                      </a:endParaRPr>
                    </a:p>
                  </a:txBody>
                  <a:tcPr marL="54399" marR="54399" marT="0" marB="0"/>
                </a:tc>
                <a:tc>
                  <a:txBody>
                    <a:bodyPr/>
                    <a:lstStyle/>
                    <a:p>
                      <a:pPr marL="0" marR="0" algn="ctr">
                        <a:lnSpc>
                          <a:spcPct val="100000"/>
                        </a:lnSpc>
                        <a:spcBef>
                          <a:spcPts val="0"/>
                        </a:spcBef>
                        <a:spcAft>
                          <a:spcPts val="0"/>
                        </a:spcAft>
                      </a:pPr>
                      <a:r>
                        <a:rPr lang="en-US" sz="1500">
                          <a:effectLst/>
                          <a:latin typeface="Arial" pitchFamily="34" charset="0"/>
                          <a:cs typeface="Arial" pitchFamily="34" charset="0"/>
                        </a:rPr>
                        <a:t>802.11i</a:t>
                      </a:r>
                      <a:endParaRPr lang="en-US" sz="1500">
                        <a:effectLst/>
                        <a:latin typeface="Arial" pitchFamily="34" charset="0"/>
                        <a:ea typeface="Times New Roman"/>
                        <a:cs typeface="Arial" pitchFamily="34" charset="0"/>
                      </a:endParaRPr>
                    </a:p>
                  </a:txBody>
                  <a:tcPr marL="54399" marR="54399" marT="0" marB="0"/>
                </a:tc>
              </a:tr>
              <a:tr h="1129953">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Trao</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đổi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và</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phân</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phối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khóa</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Trao</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đổi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và</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thay</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đổi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khóa</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thủ</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công</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Trao</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đổi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khóa</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tự</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động</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mặc</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định</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600s</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trao</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đổi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lại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PTK</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và</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GTK</a:t>
                      </a:r>
                      <a:r>
                        <a:rPr lang="en-US" sz="1500" dirty="0">
                          <a:effectLst/>
                          <a:latin typeface="Arial" pitchFamily="34" charset="0"/>
                          <a:cs typeface="Arial" pitchFamily="34" charset="0"/>
                        </a:rPr>
                        <a:t>, 1 </a:t>
                      </a:r>
                      <a:r>
                        <a:rPr lang="en-US" sz="1500" dirty="0" err="1">
                          <a:effectLst/>
                          <a:latin typeface="Arial" pitchFamily="34" charset="0"/>
                          <a:cs typeface="Arial" pitchFamily="34" charset="0"/>
                        </a:rPr>
                        <a:t>ngày</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trao</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đổi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lại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PMK</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GMK</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err="1" smtClean="0">
                          <a:effectLst/>
                          <a:latin typeface="Arial" pitchFamily="34" charset="0"/>
                          <a:cs typeface="Arial" pitchFamily="34" charset="0"/>
                        </a:rPr>
                        <a:t>Trao</a:t>
                      </a:r>
                      <a:r>
                        <a:rPr lang="en-US" sz="1500" dirty="0" smtClean="0">
                          <a:effectLst/>
                          <a:latin typeface="Arial" pitchFamily="34" charset="0"/>
                          <a:cs typeface="Arial" pitchFamily="34" charset="0"/>
                        </a:rPr>
                        <a:t> </a:t>
                      </a:r>
                      <a:r>
                        <a:rPr lang="en-US" sz="1500" dirty="0" err="1">
                          <a:effectLst/>
                          <a:latin typeface="Arial" pitchFamily="34" charset="0"/>
                          <a:cs typeface="Arial" pitchFamily="34" charset="0"/>
                        </a:rPr>
                        <a:t>đổi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khóa</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tự</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động</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mặc</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định</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600s</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trao</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đổi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lại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PTK</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và</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GTK</a:t>
                      </a:r>
                      <a:r>
                        <a:rPr lang="en-US" sz="1500" dirty="0">
                          <a:effectLst/>
                          <a:latin typeface="Arial" pitchFamily="34" charset="0"/>
                          <a:cs typeface="Arial" pitchFamily="34" charset="0"/>
                        </a:rPr>
                        <a:t>, 1 </a:t>
                      </a:r>
                      <a:r>
                        <a:rPr lang="en-US" sz="1500" dirty="0" err="1">
                          <a:effectLst/>
                          <a:latin typeface="Arial" pitchFamily="34" charset="0"/>
                          <a:cs typeface="Arial" pitchFamily="34" charset="0"/>
                        </a:rPr>
                        <a:t>ngày</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trao</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đổi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lại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PMK</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GMK</a:t>
                      </a:r>
                      <a:endParaRPr lang="en-US" sz="1500" dirty="0">
                        <a:effectLst/>
                        <a:latin typeface="Arial" pitchFamily="34" charset="0"/>
                        <a:ea typeface="Times New Roman"/>
                        <a:cs typeface="Arial" pitchFamily="34" charset="0"/>
                      </a:endParaRPr>
                    </a:p>
                  </a:txBody>
                  <a:tcPr marL="54399" marR="54399" marT="0" marB="0"/>
                </a:tc>
              </a:tr>
              <a:tr h="757464">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Thuật</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toán</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mã</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hóa</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RC4</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RC4</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a:effectLst/>
                          <a:latin typeface="Arial" pitchFamily="34" charset="0"/>
                          <a:cs typeface="Arial" pitchFamily="34" charset="0"/>
                        </a:rPr>
                        <a:t>AES - ở </a:t>
                      </a:r>
                      <a:r>
                        <a:rPr lang="en-US" sz="1500" dirty="0" err="1">
                          <a:effectLst/>
                          <a:latin typeface="Arial" pitchFamily="34" charset="0"/>
                          <a:cs typeface="Arial" pitchFamily="34" charset="0"/>
                        </a:rPr>
                        <a:t>chế</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độ</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CCM</a:t>
                      </a:r>
                      <a:endParaRPr lang="en-US" sz="1500" dirty="0">
                        <a:effectLst/>
                        <a:latin typeface="Arial" pitchFamily="34" charset="0"/>
                        <a:ea typeface="Times New Roman"/>
                        <a:cs typeface="Arial" pitchFamily="34" charset="0"/>
                      </a:endParaRPr>
                    </a:p>
                  </a:txBody>
                  <a:tcPr marL="54399" marR="54399" marT="0" marB="0"/>
                </a:tc>
              </a:tr>
              <a:tr h="757464">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Độ</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dài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khóa</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a:effectLst/>
                          <a:latin typeface="Arial" pitchFamily="34" charset="0"/>
                          <a:cs typeface="Arial" pitchFamily="34" charset="0"/>
                        </a:rPr>
                        <a:t>40 bít, 104 bít mã hóa, 32 bít xác thực CRC</a:t>
                      </a:r>
                      <a:endParaRPr lang="en-US" sz="150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a:effectLst/>
                          <a:latin typeface="Arial" pitchFamily="34" charset="0"/>
                          <a:cs typeface="Arial" pitchFamily="34" charset="0"/>
                        </a:rPr>
                        <a:t>128 bit </a:t>
                      </a:r>
                      <a:r>
                        <a:rPr lang="en-US" sz="1500" dirty="0" err="1">
                          <a:effectLst/>
                          <a:latin typeface="Arial" pitchFamily="34" charset="0"/>
                          <a:cs typeface="Arial" pitchFamily="34" charset="0"/>
                        </a:rPr>
                        <a:t>mã</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hóa</a:t>
                      </a:r>
                      <a:r>
                        <a:rPr lang="en-US" sz="1500" dirty="0">
                          <a:effectLst/>
                          <a:latin typeface="Arial" pitchFamily="34" charset="0"/>
                          <a:cs typeface="Arial" pitchFamily="34" charset="0"/>
                        </a:rPr>
                        <a:t>, 64 bit </a:t>
                      </a:r>
                      <a:r>
                        <a:rPr lang="en-US" sz="1500" dirty="0" err="1">
                          <a:effectLst/>
                          <a:latin typeface="Arial" pitchFamily="34" charset="0"/>
                          <a:cs typeface="Arial" pitchFamily="34" charset="0"/>
                        </a:rPr>
                        <a:t>xác</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thực</a:t>
                      </a:r>
                      <a:r>
                        <a:rPr lang="en-US" sz="1500" dirty="0">
                          <a:effectLst/>
                          <a:latin typeface="Arial" pitchFamily="34" charset="0"/>
                          <a:cs typeface="Arial" pitchFamily="34" charset="0"/>
                        </a:rPr>
                        <a:t> Michael</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a:effectLst/>
                          <a:latin typeface="Arial" pitchFamily="34" charset="0"/>
                          <a:cs typeface="Arial" pitchFamily="34" charset="0"/>
                        </a:rPr>
                        <a:t>128</a:t>
                      </a:r>
                      <a:endParaRPr lang="en-US" sz="1500" dirty="0">
                        <a:effectLst/>
                        <a:latin typeface="Arial" pitchFamily="34" charset="0"/>
                        <a:ea typeface="Times New Roman"/>
                        <a:cs typeface="Arial" pitchFamily="34" charset="0"/>
                      </a:endParaRPr>
                    </a:p>
                  </a:txBody>
                  <a:tcPr marL="54399" marR="54399" marT="0" marB="0"/>
                </a:tc>
              </a:tr>
              <a:tr h="1533338">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Độ</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dài</a:t>
                      </a:r>
                      <a:r>
                        <a:rPr lang="en-US" sz="1500" dirty="0">
                          <a:effectLst/>
                          <a:latin typeface="Arial" pitchFamily="34" charset="0"/>
                          <a:cs typeface="Arial" pitchFamily="34" charset="0"/>
                        </a:rPr>
                        <a:t> IV</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a:effectLst/>
                          <a:latin typeface="Arial" pitchFamily="34" charset="0"/>
                          <a:cs typeface="Arial" pitchFamily="34" charset="0"/>
                        </a:rPr>
                        <a:t>24 </a:t>
                      </a:r>
                      <a:r>
                        <a:rPr lang="en-US" sz="1500" dirty="0" err="1">
                          <a:effectLst/>
                          <a:latin typeface="Arial" pitchFamily="34" charset="0"/>
                          <a:cs typeface="Arial" pitchFamily="34" charset="0"/>
                        </a:rPr>
                        <a:t>bít</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a:effectLst/>
                          <a:latin typeface="Arial" pitchFamily="34" charset="0"/>
                          <a:cs typeface="Arial" pitchFamily="34" charset="0"/>
                        </a:rPr>
                        <a:t>48 </a:t>
                      </a:r>
                      <a:r>
                        <a:rPr lang="en-US" sz="1500" dirty="0" err="1">
                          <a:effectLst/>
                          <a:latin typeface="Arial" pitchFamily="34" charset="0"/>
                          <a:cs typeface="Arial" pitchFamily="34" charset="0"/>
                        </a:rPr>
                        <a:t>bít</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600" dirty="0">
                          <a:effectLst/>
                          <a:latin typeface="Arial" pitchFamily="34" charset="0"/>
                          <a:cs typeface="Arial" pitchFamily="34" charset="0"/>
                        </a:rPr>
                        <a:t>128 </a:t>
                      </a:r>
                      <a:r>
                        <a:rPr lang="en-US" sz="1600" dirty="0" err="1">
                          <a:effectLst/>
                          <a:latin typeface="Arial" pitchFamily="34" charset="0"/>
                          <a:cs typeface="Arial" pitchFamily="34" charset="0"/>
                        </a:rPr>
                        <a:t>bít</a:t>
                      </a:r>
                      <a:r>
                        <a:rPr lang="en-US" sz="1600" dirty="0">
                          <a:effectLst/>
                          <a:latin typeface="Arial" pitchFamily="34" charset="0"/>
                          <a:cs typeface="Arial" pitchFamily="34" charset="0"/>
                        </a:rPr>
                        <a:t> IV </a:t>
                      </a:r>
                      <a:r>
                        <a:rPr lang="en-US" sz="1600" dirty="0" err="1">
                          <a:effectLst/>
                          <a:latin typeface="Arial" pitchFamily="34" charset="0"/>
                          <a:cs typeface="Arial" pitchFamily="34" charset="0"/>
                        </a:rPr>
                        <a:t>cho</a:t>
                      </a:r>
                      <a:r>
                        <a:rPr lang="en-US" sz="1600" dirty="0">
                          <a:effectLst/>
                          <a:latin typeface="Arial" pitchFamily="34" charset="0"/>
                          <a:cs typeface="Arial" pitchFamily="34" charset="0"/>
                        </a:rPr>
                        <a:t> AES </a:t>
                      </a:r>
                      <a:r>
                        <a:rPr lang="en-US" sz="1600" dirty="0" err="1">
                          <a:effectLst/>
                          <a:latin typeface="Arial" pitchFamily="34" charset="0"/>
                          <a:cs typeface="Arial" pitchFamily="34" charset="0"/>
                        </a:rPr>
                        <a:t>CBC</a:t>
                      </a:r>
                      <a:r>
                        <a:rPr lang="en-US" sz="1600" dirty="0">
                          <a:effectLst/>
                          <a:latin typeface="Arial" pitchFamily="34" charset="0"/>
                          <a:cs typeface="Arial" pitchFamily="34" charset="0"/>
                        </a:rPr>
                        <a:t>-MAC </a:t>
                      </a:r>
                      <a:r>
                        <a:rPr lang="en-US" sz="1600" dirty="0" err="1">
                          <a:effectLst/>
                          <a:latin typeface="Arial" pitchFamily="34" charset="0"/>
                          <a:cs typeface="Arial" pitchFamily="34" charset="0"/>
                        </a:rPr>
                        <a:t>nhưng</a:t>
                      </a:r>
                      <a:r>
                        <a:rPr lang="en-US" sz="1600" dirty="0">
                          <a:effectLst/>
                          <a:latin typeface="Arial" pitchFamily="34" charset="0"/>
                          <a:cs typeface="Arial" pitchFamily="34" charset="0"/>
                        </a:rPr>
                        <a:t> </a:t>
                      </a:r>
                      <a:r>
                        <a:rPr lang="en-US" sz="1600" dirty="0" err="1">
                          <a:effectLst/>
                          <a:latin typeface="Arial" pitchFamily="34" charset="0"/>
                          <a:cs typeface="Arial" pitchFamily="34" charset="0"/>
                        </a:rPr>
                        <a:t>chỉ</a:t>
                      </a:r>
                      <a:r>
                        <a:rPr lang="en-US" sz="1600" dirty="0">
                          <a:effectLst/>
                          <a:latin typeface="Arial" pitchFamily="34" charset="0"/>
                          <a:cs typeface="Arial" pitchFamily="34" charset="0"/>
                        </a:rPr>
                        <a:t> </a:t>
                      </a:r>
                      <a:r>
                        <a:rPr lang="en-US" sz="1600" dirty="0" err="1">
                          <a:effectLst/>
                          <a:latin typeface="Arial" pitchFamily="34" charset="0"/>
                          <a:cs typeface="Arial" pitchFamily="34" charset="0"/>
                        </a:rPr>
                        <a:t>thay</a:t>
                      </a:r>
                      <a:r>
                        <a:rPr lang="en-US" sz="1600" dirty="0">
                          <a:effectLst/>
                          <a:latin typeface="Arial" pitchFamily="34" charset="0"/>
                          <a:cs typeface="Arial" pitchFamily="34" charset="0"/>
                        </a:rPr>
                        <a:t> </a:t>
                      </a:r>
                      <a:r>
                        <a:rPr lang="en-US" sz="1600" dirty="0" err="1">
                          <a:effectLst/>
                          <a:latin typeface="Arial" pitchFamily="34" charset="0"/>
                          <a:cs typeface="Arial" pitchFamily="34" charset="0"/>
                        </a:rPr>
                        <a:t>đổi</a:t>
                      </a:r>
                      <a:r>
                        <a:rPr lang="en-US" sz="1600" dirty="0">
                          <a:effectLst/>
                          <a:latin typeface="Arial" pitchFamily="34" charset="0"/>
                          <a:cs typeface="Arial" pitchFamily="34" charset="0"/>
                        </a:rPr>
                        <a:t> 48 </a:t>
                      </a:r>
                      <a:r>
                        <a:rPr lang="en-US" sz="1600" dirty="0" err="1">
                          <a:effectLst/>
                          <a:latin typeface="Arial" pitchFamily="34" charset="0"/>
                          <a:cs typeface="Arial" pitchFamily="34" charset="0"/>
                        </a:rPr>
                        <a:t>bít</a:t>
                      </a:r>
                      <a:r>
                        <a:rPr lang="en-US" sz="1600" dirty="0">
                          <a:effectLst/>
                          <a:latin typeface="Arial" pitchFamily="34" charset="0"/>
                          <a:cs typeface="Arial" pitchFamily="34" charset="0"/>
                        </a:rPr>
                        <a:t>, 128 </a:t>
                      </a:r>
                      <a:r>
                        <a:rPr lang="en-US" sz="1600" dirty="0" err="1">
                          <a:effectLst/>
                          <a:latin typeface="Arial" pitchFamily="34" charset="0"/>
                          <a:cs typeface="Arial" pitchFamily="34" charset="0"/>
                        </a:rPr>
                        <a:t>bít</a:t>
                      </a:r>
                      <a:r>
                        <a:rPr lang="en-US" sz="1600" dirty="0">
                          <a:effectLst/>
                          <a:latin typeface="Arial" pitchFamily="34" charset="0"/>
                          <a:cs typeface="Arial" pitchFamily="34" charset="0"/>
                        </a:rPr>
                        <a:t> Counter  </a:t>
                      </a:r>
                      <a:r>
                        <a:rPr lang="en-US" sz="1600" dirty="0" err="1">
                          <a:effectLst/>
                          <a:latin typeface="Arial" pitchFamily="34" charset="0"/>
                          <a:cs typeface="Arial" pitchFamily="34" charset="0"/>
                        </a:rPr>
                        <a:t>cho</a:t>
                      </a:r>
                      <a:r>
                        <a:rPr lang="en-US" sz="1600" dirty="0">
                          <a:effectLst/>
                          <a:latin typeface="Arial" pitchFamily="34" charset="0"/>
                          <a:cs typeface="Arial" pitchFamily="34" charset="0"/>
                        </a:rPr>
                        <a:t> AES-</a:t>
                      </a:r>
                      <a:r>
                        <a:rPr lang="en-US" sz="1600" dirty="0" err="1">
                          <a:effectLst/>
                          <a:latin typeface="Arial" pitchFamily="34" charset="0"/>
                          <a:cs typeface="Arial" pitchFamily="34" charset="0"/>
                        </a:rPr>
                        <a:t>CTR</a:t>
                      </a:r>
                      <a:r>
                        <a:rPr lang="en-US" sz="1600" dirty="0">
                          <a:effectLst/>
                          <a:latin typeface="Arial" pitchFamily="34" charset="0"/>
                          <a:cs typeface="Arial" pitchFamily="34" charset="0"/>
                        </a:rPr>
                        <a:t> </a:t>
                      </a:r>
                      <a:r>
                        <a:rPr lang="en-US" sz="1600" dirty="0" err="1">
                          <a:effectLst/>
                          <a:latin typeface="Arial" pitchFamily="34" charset="0"/>
                          <a:cs typeface="Arial" pitchFamily="34" charset="0"/>
                        </a:rPr>
                        <a:t>nhưng</a:t>
                      </a:r>
                      <a:r>
                        <a:rPr lang="en-US" sz="1600" dirty="0">
                          <a:effectLst/>
                          <a:latin typeface="Arial" pitchFamily="34" charset="0"/>
                          <a:cs typeface="Arial" pitchFamily="34" charset="0"/>
                        </a:rPr>
                        <a:t> </a:t>
                      </a:r>
                      <a:r>
                        <a:rPr lang="en-US" sz="1600" dirty="0" err="1">
                          <a:effectLst/>
                          <a:latin typeface="Arial" pitchFamily="34" charset="0"/>
                          <a:cs typeface="Arial" pitchFamily="34" charset="0"/>
                        </a:rPr>
                        <a:t>chỉ</a:t>
                      </a:r>
                      <a:r>
                        <a:rPr lang="en-US" sz="1600" dirty="0">
                          <a:effectLst/>
                          <a:latin typeface="Arial" pitchFamily="34" charset="0"/>
                          <a:cs typeface="Arial" pitchFamily="34" charset="0"/>
                        </a:rPr>
                        <a:t> </a:t>
                      </a:r>
                      <a:r>
                        <a:rPr lang="en-US" sz="1600" dirty="0" err="1">
                          <a:effectLst/>
                          <a:latin typeface="Arial" pitchFamily="34" charset="0"/>
                          <a:cs typeface="Arial" pitchFamily="34" charset="0"/>
                        </a:rPr>
                        <a:t>thay</a:t>
                      </a:r>
                      <a:r>
                        <a:rPr lang="en-US" sz="1600" dirty="0">
                          <a:effectLst/>
                          <a:latin typeface="Arial" pitchFamily="34" charset="0"/>
                          <a:cs typeface="Arial" pitchFamily="34" charset="0"/>
                        </a:rPr>
                        <a:t> </a:t>
                      </a:r>
                      <a:r>
                        <a:rPr lang="en-US" sz="1600" dirty="0" err="1">
                          <a:effectLst/>
                          <a:latin typeface="Arial" pitchFamily="34" charset="0"/>
                          <a:cs typeface="Arial" pitchFamily="34" charset="0"/>
                        </a:rPr>
                        <a:t>đổi</a:t>
                      </a:r>
                      <a:r>
                        <a:rPr lang="en-US" sz="1600" dirty="0">
                          <a:effectLst/>
                          <a:latin typeface="Arial" pitchFamily="34" charset="0"/>
                          <a:cs typeface="Arial" pitchFamily="34" charset="0"/>
                        </a:rPr>
                        <a:t> 16 </a:t>
                      </a:r>
                      <a:r>
                        <a:rPr lang="en-US" sz="1600" dirty="0" err="1">
                          <a:effectLst/>
                          <a:latin typeface="Arial" pitchFamily="34" charset="0"/>
                          <a:cs typeface="Arial" pitchFamily="34" charset="0"/>
                        </a:rPr>
                        <a:t>bít</a:t>
                      </a:r>
                      <a:r>
                        <a:rPr lang="en-US" sz="1600" dirty="0">
                          <a:effectLst/>
                          <a:latin typeface="Arial" pitchFamily="34" charset="0"/>
                          <a:cs typeface="Arial" pitchFamily="34" charset="0"/>
                        </a:rPr>
                        <a:t>  (</a:t>
                      </a:r>
                      <a:r>
                        <a:rPr lang="en-US" sz="1600" dirty="0" err="1">
                          <a:effectLst/>
                          <a:latin typeface="Arial" pitchFamily="34" charset="0"/>
                          <a:cs typeface="Arial" pitchFamily="34" charset="0"/>
                        </a:rPr>
                        <a:t>đủ</a:t>
                      </a:r>
                      <a:r>
                        <a:rPr lang="en-US" sz="1600" dirty="0">
                          <a:effectLst/>
                          <a:latin typeface="Arial" pitchFamily="34" charset="0"/>
                          <a:cs typeface="Arial" pitchFamily="34" charset="0"/>
                        </a:rPr>
                        <a:t> </a:t>
                      </a:r>
                      <a:r>
                        <a:rPr lang="en-US" sz="1600" dirty="0" err="1">
                          <a:effectLst/>
                          <a:latin typeface="Arial" pitchFamily="34" charset="0"/>
                          <a:cs typeface="Arial" pitchFamily="34" charset="0"/>
                        </a:rPr>
                        <a:t>lớn</a:t>
                      </a:r>
                      <a:r>
                        <a:rPr lang="en-US" sz="1600" dirty="0">
                          <a:effectLst/>
                          <a:latin typeface="Arial" pitchFamily="34" charset="0"/>
                          <a:cs typeface="Arial" pitchFamily="34" charset="0"/>
                        </a:rPr>
                        <a:t> </a:t>
                      </a:r>
                      <a:r>
                        <a:rPr lang="en-US" sz="1600" dirty="0" err="1">
                          <a:effectLst/>
                          <a:latin typeface="Arial" pitchFamily="34" charset="0"/>
                          <a:cs typeface="Arial" pitchFamily="34" charset="0"/>
                        </a:rPr>
                        <a:t>hơn</a:t>
                      </a:r>
                      <a:r>
                        <a:rPr lang="en-US" sz="1600" dirty="0">
                          <a:effectLst/>
                          <a:latin typeface="Arial" pitchFamily="34" charset="0"/>
                          <a:cs typeface="Arial" pitchFamily="34" charset="0"/>
                        </a:rPr>
                        <a:t> max=(64*7395*8/128)=29580 </a:t>
                      </a:r>
                      <a:r>
                        <a:rPr lang="en-US" sz="1600" dirty="0" err="1">
                          <a:effectLst/>
                          <a:latin typeface="Arial" pitchFamily="34" charset="0"/>
                          <a:cs typeface="Arial" pitchFamily="34" charset="0"/>
                        </a:rPr>
                        <a:t>khối</a:t>
                      </a:r>
                      <a:r>
                        <a:rPr lang="en-US" sz="1600" dirty="0">
                          <a:effectLst/>
                          <a:latin typeface="Arial" pitchFamily="34" charset="0"/>
                          <a:cs typeface="Arial" pitchFamily="34" charset="0"/>
                        </a:rPr>
                        <a:t> 128 </a:t>
                      </a:r>
                      <a:r>
                        <a:rPr lang="en-US" sz="1600" dirty="0" err="1">
                          <a:effectLst/>
                          <a:latin typeface="Arial" pitchFamily="34" charset="0"/>
                          <a:cs typeface="Arial" pitchFamily="34" charset="0"/>
                        </a:rPr>
                        <a:t>bít</a:t>
                      </a:r>
                      <a:r>
                        <a:rPr lang="en-US" sz="1600" dirty="0">
                          <a:effectLst/>
                          <a:latin typeface="Arial" pitchFamily="34" charset="0"/>
                          <a:cs typeface="Arial" pitchFamily="34" charset="0"/>
                        </a:rPr>
                        <a:t>)</a:t>
                      </a:r>
                      <a:endParaRPr lang="en-US" sz="1600" dirty="0">
                        <a:effectLst/>
                        <a:latin typeface="Arial" pitchFamily="34" charset="0"/>
                        <a:ea typeface="Times New Roman"/>
                        <a:cs typeface="Arial" pitchFamily="34" charset="0"/>
                      </a:endParaRPr>
                    </a:p>
                  </a:txBody>
                  <a:tcPr marL="54399" marR="54399" marT="0" marB="0"/>
                </a:tc>
              </a:tr>
              <a:tr h="757464">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Khóa</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mã</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hóa</a:t>
                      </a:r>
                      <a:r>
                        <a:rPr lang="en-US" sz="1500" dirty="0">
                          <a:effectLst/>
                          <a:latin typeface="Arial" pitchFamily="34" charset="0"/>
                          <a:cs typeface="Arial" pitchFamily="34" charset="0"/>
                        </a:rPr>
                        <a:t>/</a:t>
                      </a:r>
                      <a:r>
                        <a:rPr lang="en-US" sz="1500" dirty="0" err="1">
                          <a:effectLst/>
                          <a:latin typeface="Arial" pitchFamily="34" charset="0"/>
                          <a:cs typeface="Arial" pitchFamily="34" charset="0"/>
                        </a:rPr>
                        <a:t>gói</a:t>
                      </a:r>
                      <a:r>
                        <a:rPr lang="en-US" sz="1500" dirty="0">
                          <a:effectLst/>
                          <a:latin typeface="Arial" pitchFamily="34" charset="0"/>
                          <a:cs typeface="Arial" pitchFamily="34" charset="0"/>
                        </a:rPr>
                        <a:t> tin</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Mỗi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gói</a:t>
                      </a:r>
                      <a:r>
                        <a:rPr lang="en-US" sz="1500" dirty="0">
                          <a:effectLst/>
                          <a:latin typeface="Arial" pitchFamily="34" charset="0"/>
                          <a:cs typeface="Arial" pitchFamily="34" charset="0"/>
                        </a:rPr>
                        <a:t> tin </a:t>
                      </a:r>
                      <a:r>
                        <a:rPr lang="en-US" sz="1500" dirty="0" err="1">
                          <a:effectLst/>
                          <a:latin typeface="Arial" pitchFamily="34" charset="0"/>
                          <a:cs typeface="Arial" pitchFamily="34" charset="0"/>
                        </a:rPr>
                        <a:t>sử</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dụng</a:t>
                      </a:r>
                      <a:r>
                        <a:rPr lang="en-US" sz="1500" dirty="0">
                          <a:effectLst/>
                          <a:latin typeface="Arial" pitchFamily="34" charset="0"/>
                          <a:cs typeface="Arial" pitchFamily="34" charset="0"/>
                        </a:rPr>
                        <a:t> 1 </a:t>
                      </a:r>
                      <a:r>
                        <a:rPr lang="en-US" sz="1500" dirty="0" err="1">
                          <a:effectLst/>
                          <a:latin typeface="Arial" pitchFamily="34" charset="0"/>
                          <a:cs typeface="Arial" pitchFamily="34" charset="0"/>
                        </a:rPr>
                        <a:t>giá</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trị</a:t>
                      </a:r>
                      <a:r>
                        <a:rPr lang="en-US" sz="1500" dirty="0">
                          <a:effectLst/>
                          <a:latin typeface="Arial" pitchFamily="34" charset="0"/>
                          <a:cs typeface="Arial" pitchFamily="34" charset="0"/>
                        </a:rPr>
                        <a:t> IV</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Sử</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dụng</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hàm</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trộn</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của</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TKIP</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a:effectLst/>
                          <a:latin typeface="Arial" pitchFamily="34" charset="0"/>
                          <a:cs typeface="Arial" pitchFamily="34" charset="0"/>
                        </a:rPr>
                        <a:t>Không cần thiết</a:t>
                      </a:r>
                      <a:endParaRPr lang="en-US" sz="1500">
                        <a:effectLst/>
                        <a:latin typeface="Arial" pitchFamily="34" charset="0"/>
                        <a:ea typeface="Times New Roman"/>
                        <a:cs typeface="Arial" pitchFamily="34" charset="0"/>
                      </a:endParaRPr>
                    </a:p>
                  </a:txBody>
                  <a:tcPr marL="54399" marR="54399" marT="0" marB="0"/>
                </a:tc>
              </a:tr>
              <a:tr h="1016088">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Toàn</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vẹn</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cho</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phần</a:t>
                      </a:r>
                      <a:r>
                        <a:rPr lang="en-US" sz="1500" dirty="0">
                          <a:effectLst/>
                          <a:latin typeface="Arial" pitchFamily="34" charset="0"/>
                          <a:cs typeface="Arial" pitchFamily="34" charset="0"/>
                        </a:rPr>
                        <a:t> header</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a:effectLst/>
                          <a:latin typeface="Arial" pitchFamily="34" charset="0"/>
                          <a:cs typeface="Arial" pitchFamily="34" charset="0"/>
                        </a:rPr>
                        <a:t>CRC-32</a:t>
                      </a:r>
                      <a:endParaRPr lang="en-US" sz="150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Địa</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chỉ</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nguồn</a:t>
                      </a:r>
                      <a:r>
                        <a:rPr lang="en-US" sz="1500" dirty="0">
                          <a:effectLst/>
                          <a:latin typeface="Arial" pitchFamily="34" charset="0"/>
                          <a:cs typeface="Arial" pitchFamily="34" charset="0"/>
                        </a:rPr>
                        <a:t>/</a:t>
                      </a:r>
                      <a:r>
                        <a:rPr lang="en-US" sz="1500" dirty="0" err="1">
                          <a:effectLst/>
                          <a:latin typeface="Arial" pitchFamily="34" charset="0"/>
                          <a:cs typeface="Arial" pitchFamily="34" charset="0"/>
                        </a:rPr>
                        <a:t>đích</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được</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bảo</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vệ</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bởi</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thuật</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toán</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Michale</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Toàn</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vẹn</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theo</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CBC</a:t>
                      </a:r>
                      <a:r>
                        <a:rPr lang="en-US" sz="1500" dirty="0">
                          <a:effectLst/>
                          <a:latin typeface="Arial" pitchFamily="34" charset="0"/>
                          <a:cs typeface="Arial" pitchFamily="34" charset="0"/>
                        </a:rPr>
                        <a:t>-MAC </a:t>
                      </a:r>
                      <a:endParaRPr lang="en-US" sz="1500" dirty="0">
                        <a:effectLst/>
                        <a:latin typeface="Arial" pitchFamily="34" charset="0"/>
                        <a:ea typeface="Times New Roman"/>
                        <a:cs typeface="Arial" pitchFamily="34" charset="0"/>
                      </a:endParaRPr>
                    </a:p>
                  </a:txBody>
                  <a:tcPr marL="54399" marR="54399" marT="0" marB="0"/>
                </a:tc>
              </a:tr>
              <a:tr h="498840">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Toàn</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vẹn</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dữ</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liệu</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CRC</a:t>
                      </a:r>
                      <a:r>
                        <a:rPr lang="en-US" sz="1500" dirty="0">
                          <a:effectLst/>
                          <a:latin typeface="Arial" pitchFamily="34" charset="0"/>
                          <a:cs typeface="Arial" pitchFamily="34" charset="0"/>
                        </a:rPr>
                        <a:t>-32</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Mã</a:t>
                      </a:r>
                      <a:r>
                        <a:rPr lang="en-US" sz="1500" dirty="0">
                          <a:effectLst/>
                          <a:latin typeface="Arial" pitchFamily="34" charset="0"/>
                          <a:cs typeface="Arial" pitchFamily="34" charset="0"/>
                        </a:rPr>
                        <a:t> MIC – </a:t>
                      </a:r>
                      <a:r>
                        <a:rPr lang="en-US" sz="1500" dirty="0" err="1">
                          <a:effectLst/>
                          <a:latin typeface="Arial" pitchFamily="34" charset="0"/>
                          <a:cs typeface="Arial" pitchFamily="34" charset="0"/>
                        </a:rPr>
                        <a:t>sử</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dụng</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thuật</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toán</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Michale</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Toàn</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vẹn</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theo</a:t>
                      </a:r>
                      <a:r>
                        <a:rPr lang="en-US" sz="1500" dirty="0">
                          <a:effectLst/>
                          <a:latin typeface="Arial" pitchFamily="34" charset="0"/>
                          <a:cs typeface="Arial" pitchFamily="34" charset="0"/>
                        </a:rPr>
                        <a:t> </a:t>
                      </a:r>
                      <a:r>
                        <a:rPr lang="en-US" sz="1500" dirty="0" err="1">
                          <a:effectLst/>
                          <a:latin typeface="Arial" pitchFamily="34" charset="0"/>
                          <a:cs typeface="Arial" pitchFamily="34" charset="0"/>
                        </a:rPr>
                        <a:t>CBC</a:t>
                      </a:r>
                      <a:r>
                        <a:rPr lang="en-US" sz="1500" dirty="0">
                          <a:effectLst/>
                          <a:latin typeface="Arial" pitchFamily="34" charset="0"/>
                          <a:cs typeface="Arial" pitchFamily="34" charset="0"/>
                        </a:rPr>
                        <a:t>-MAC </a:t>
                      </a:r>
                      <a:endParaRPr lang="en-US" sz="1500" dirty="0">
                        <a:effectLst/>
                        <a:latin typeface="Arial" pitchFamily="34" charset="0"/>
                        <a:ea typeface="Times New Roman"/>
                        <a:cs typeface="Arial" pitchFamily="34" charset="0"/>
                      </a:endParaRPr>
                    </a:p>
                  </a:txBody>
                  <a:tcPr marL="54399" marR="54399" marT="0" marB="0"/>
                </a:tc>
              </a:tr>
              <a:tr h="241794">
                <a:tc>
                  <a:txBody>
                    <a:bodyPr/>
                    <a:lstStyle/>
                    <a:p>
                      <a:pPr marL="0" marR="0">
                        <a:lnSpc>
                          <a:spcPct val="100000"/>
                        </a:lnSpc>
                        <a:spcBef>
                          <a:spcPts val="0"/>
                        </a:spcBef>
                        <a:spcAft>
                          <a:spcPts val="0"/>
                        </a:spcAft>
                      </a:pPr>
                      <a:r>
                        <a:rPr lang="en-US" sz="1500" dirty="0">
                          <a:effectLst/>
                          <a:latin typeface="Arial" pitchFamily="34" charset="0"/>
                          <a:cs typeface="Arial" pitchFamily="34" charset="0"/>
                        </a:rPr>
                        <a:t>Replay</a:t>
                      </a:r>
                      <a:endParaRPr lang="en-US" sz="1500" dirty="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a:effectLst/>
                          <a:latin typeface="Arial" pitchFamily="34" charset="0"/>
                          <a:cs typeface="Arial" pitchFamily="34" charset="0"/>
                        </a:rPr>
                        <a:t>Không</a:t>
                      </a:r>
                      <a:endParaRPr lang="en-US" sz="150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a:effectLst/>
                          <a:latin typeface="Arial" pitchFamily="34" charset="0"/>
                          <a:cs typeface="Arial" pitchFamily="34" charset="0"/>
                        </a:rPr>
                        <a:t>Có</a:t>
                      </a:r>
                      <a:endParaRPr lang="en-US" sz="1500">
                        <a:effectLst/>
                        <a:latin typeface="Arial" pitchFamily="34" charset="0"/>
                        <a:ea typeface="Times New Roman"/>
                        <a:cs typeface="Arial" pitchFamily="34" charset="0"/>
                      </a:endParaRPr>
                    </a:p>
                  </a:txBody>
                  <a:tcPr marL="54399" marR="54399" marT="0" marB="0"/>
                </a:tc>
                <a:tc>
                  <a:txBody>
                    <a:bodyPr/>
                    <a:lstStyle/>
                    <a:p>
                      <a:pPr marL="0" marR="0">
                        <a:lnSpc>
                          <a:spcPct val="100000"/>
                        </a:lnSpc>
                        <a:spcBef>
                          <a:spcPts val="0"/>
                        </a:spcBef>
                        <a:spcAft>
                          <a:spcPts val="0"/>
                        </a:spcAft>
                      </a:pPr>
                      <a:r>
                        <a:rPr lang="en-US" sz="1500" dirty="0" err="1">
                          <a:effectLst/>
                          <a:latin typeface="Arial" pitchFamily="34" charset="0"/>
                          <a:cs typeface="Arial" pitchFamily="34" charset="0"/>
                        </a:rPr>
                        <a:t>Có</a:t>
                      </a:r>
                      <a:endParaRPr lang="en-US" sz="1500" dirty="0">
                        <a:effectLst/>
                        <a:latin typeface="Arial" pitchFamily="34" charset="0"/>
                        <a:ea typeface="Times New Roman"/>
                        <a:cs typeface="Arial" pitchFamily="34" charset="0"/>
                      </a:endParaRPr>
                    </a:p>
                  </a:txBody>
                  <a:tcPr marL="54399" marR="54399" marT="0" marB="0"/>
                </a:tc>
              </a:tr>
            </a:tbl>
          </a:graphicData>
        </a:graphic>
      </p:graphicFrame>
    </p:spTree>
    <p:extLst>
      <p:ext uri="{BB962C8B-B14F-4D97-AF65-F5344CB8AC3E}">
        <p14:creationId xmlns:p14="http://schemas.microsoft.com/office/powerpoint/2010/main" val="40461894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r>
              <a:rPr lang="en-US" sz="3600" dirty="0" err="1"/>
              <a:t>Tổng</a:t>
            </a:r>
            <a:r>
              <a:rPr lang="en-US" sz="3600" dirty="0"/>
              <a:t> </a:t>
            </a:r>
            <a:r>
              <a:rPr lang="en-US" sz="3600" dirty="0" err="1"/>
              <a:t>kết</a:t>
            </a:r>
            <a:r>
              <a:rPr lang="en-US" sz="3600" dirty="0"/>
              <a:t> </a:t>
            </a:r>
            <a:r>
              <a:rPr lang="en-US" sz="3600" dirty="0" err="1"/>
              <a:t>các</a:t>
            </a:r>
            <a:r>
              <a:rPr lang="en-US" sz="3600" dirty="0"/>
              <a:t> </a:t>
            </a:r>
            <a:r>
              <a:rPr lang="en-US" sz="3600" dirty="0" err="1" smtClean="0"/>
              <a:t>giao</a:t>
            </a:r>
            <a:r>
              <a:rPr lang="en-US" sz="3600" dirty="0" smtClean="0"/>
              <a:t> </a:t>
            </a:r>
            <a:r>
              <a:rPr lang="en-US" sz="3600" dirty="0" err="1"/>
              <a:t>thức</a:t>
            </a:r>
            <a:r>
              <a:rPr lang="en-US" sz="3600" dirty="0"/>
              <a:t> an </a:t>
            </a:r>
            <a:r>
              <a:rPr lang="en-US" sz="3600" dirty="0" err="1"/>
              <a:t>toàn</a:t>
            </a:r>
            <a:r>
              <a:rPr lang="en-US" sz="3600" dirty="0"/>
              <a:t> </a:t>
            </a:r>
            <a:r>
              <a:rPr lang="en-US" sz="3600" dirty="0" err="1"/>
              <a:t>cho</a:t>
            </a:r>
            <a:r>
              <a:rPr lang="en-US" sz="3600" dirty="0"/>
              <a:t>  </a:t>
            </a:r>
            <a:r>
              <a:rPr lang="en-US" sz="3600" dirty="0" err="1"/>
              <a:t>WLAN</a:t>
            </a:r>
            <a:endParaRPr lang="en-US" sz="360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83</a:t>
            </a:fld>
            <a:endParaRPr lang="ru-RU" dirty="0"/>
          </a:p>
        </p:txBody>
      </p:sp>
      <p:graphicFrame>
        <p:nvGraphicFramePr>
          <p:cNvPr id="5" name="Object 4"/>
          <p:cNvGraphicFramePr>
            <a:graphicFrameLocks noChangeAspect="1"/>
          </p:cNvGraphicFramePr>
          <p:nvPr>
            <p:extLst>
              <p:ext uri="{D42A27DB-BD31-4B8C-83A1-F6EECF244321}">
                <p14:modId xmlns:p14="http://schemas.microsoft.com/office/powerpoint/2010/main" val="2874577508"/>
              </p:ext>
            </p:extLst>
          </p:nvPr>
        </p:nvGraphicFramePr>
        <p:xfrm>
          <a:off x="1" y="1820863"/>
          <a:ext cx="9144000" cy="3360737"/>
        </p:xfrm>
        <a:graphic>
          <a:graphicData uri="http://schemas.openxmlformats.org/presentationml/2006/ole">
            <mc:AlternateContent xmlns:mc="http://schemas.openxmlformats.org/markup-compatibility/2006">
              <mc:Choice xmlns:v="urn:schemas-microsoft-com:vml" Requires="v">
                <p:oleObj spid="_x0000_s14362" name="Worksheet" r:id="rId3" imgW="8688324" imgH="3214116" progId="Excel.Sheet.8">
                  <p:embed/>
                </p:oleObj>
              </mc:Choice>
              <mc:Fallback>
                <p:oleObj name="Worksheet" r:id="rId3" imgW="8688324" imgH="3214116" progId="Excel.Shee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820863"/>
                        <a:ext cx="9144000" cy="336073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5468438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532813" y="6237288"/>
            <a:ext cx="611187" cy="617537"/>
          </a:xfrm>
        </p:spPr>
        <p:txBody>
          <a:bodyPr/>
          <a:lstStyle/>
          <a:p>
            <a:fld id="{3E15BD7C-E074-4D4A-84C3-500EE5B9C190}" type="slidenum">
              <a:rPr lang="ru-RU" smtClean="0"/>
              <a:pPr/>
              <a:t>84</a:t>
            </a:fld>
            <a:endParaRPr lang="ru-RU" dirty="0"/>
          </a:p>
        </p:txBody>
      </p:sp>
    </p:spTree>
    <p:extLst>
      <p:ext uri="{BB962C8B-B14F-4D97-AF65-F5344CB8AC3E}">
        <p14:creationId xmlns:p14="http://schemas.microsoft.com/office/powerpoint/2010/main" val="31942572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err="1">
                <a:solidFill>
                  <a:srgbClr val="0000FF"/>
                </a:solidFill>
                <a:latin typeface="Arial" pitchFamily="34" charset="0"/>
                <a:cs typeface="Arial" pitchFamily="34" charset="0"/>
              </a:rPr>
              <a:t>Phân</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loại</a:t>
            </a:r>
            <a:r>
              <a:rPr lang="en-US" dirty="0">
                <a:solidFill>
                  <a:srgbClr val="0000FF"/>
                </a:solidFill>
                <a:latin typeface="Arial" pitchFamily="34" charset="0"/>
                <a:cs typeface="Arial" pitchFamily="34" charset="0"/>
              </a:rPr>
              <a:t>: </a:t>
            </a:r>
            <a:r>
              <a:rPr lang="en-US" dirty="0" err="1">
                <a:latin typeface="Arial" pitchFamily="34" charset="0"/>
                <a:cs typeface="Arial" pitchFamily="34" charset="0"/>
              </a:rPr>
              <a:t>dựa</a:t>
            </a:r>
            <a:r>
              <a:rPr lang="en-US" dirty="0">
                <a:latin typeface="Arial" pitchFamily="34" charset="0"/>
                <a:cs typeface="Arial" pitchFamily="34" charset="0"/>
              </a:rPr>
              <a:t> </a:t>
            </a:r>
            <a:r>
              <a:rPr lang="en-US" dirty="0" err="1">
                <a:latin typeface="Arial" pitchFamily="34" charset="0"/>
                <a:cs typeface="Arial" pitchFamily="34" charset="0"/>
              </a:rPr>
              <a:t>trên</a:t>
            </a:r>
            <a:r>
              <a:rPr lang="en-US" dirty="0">
                <a:latin typeface="Arial" pitchFamily="34" charset="0"/>
                <a:cs typeface="Arial" pitchFamily="34" charset="0"/>
              </a:rPr>
              <a:t> </a:t>
            </a:r>
            <a:r>
              <a:rPr lang="en-US" dirty="0" err="1">
                <a:latin typeface="Arial" pitchFamily="34" charset="0"/>
                <a:cs typeface="Arial" pitchFamily="34" charset="0"/>
              </a:rPr>
              <a:t>vùng</a:t>
            </a:r>
            <a:r>
              <a:rPr lang="en-US" dirty="0">
                <a:latin typeface="Arial" pitchFamily="34" charset="0"/>
                <a:cs typeface="Arial" pitchFamily="34" charset="0"/>
              </a:rPr>
              <a:t> </a:t>
            </a:r>
            <a:r>
              <a:rPr lang="en-US" dirty="0" err="1">
                <a:latin typeface="Arial" pitchFamily="34" charset="0"/>
                <a:cs typeface="Arial" pitchFamily="34" charset="0"/>
              </a:rPr>
              <a:t>phủ</a:t>
            </a:r>
            <a:r>
              <a:rPr lang="en-US" dirty="0">
                <a:latin typeface="Arial" pitchFamily="34" charset="0"/>
                <a:cs typeface="Arial" pitchFamily="34" charset="0"/>
              </a:rPr>
              <a:t> </a:t>
            </a:r>
            <a:r>
              <a:rPr lang="en-US" dirty="0" err="1">
                <a:latin typeface="Arial" pitchFamily="34" charset="0"/>
                <a:cs typeface="Arial" pitchFamily="34" charset="0"/>
              </a:rPr>
              <a:t>sóng</a:t>
            </a:r>
            <a:r>
              <a:rPr lang="en-US" dirty="0">
                <a:latin typeface="Arial" pitchFamily="34" charset="0"/>
                <a:cs typeface="Arial" pitchFamily="34" charset="0"/>
              </a:rPr>
              <a:t> </a:t>
            </a:r>
            <a:r>
              <a:rPr lang="en-US" dirty="0" err="1">
                <a:latin typeface="Arial" pitchFamily="34" charset="0"/>
                <a:cs typeface="Arial" pitchFamily="34" charset="0"/>
              </a:rPr>
              <a:t>thì</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5 </a:t>
            </a:r>
            <a:r>
              <a:rPr lang="en-US" dirty="0" err="1">
                <a:latin typeface="Arial" pitchFamily="34" charset="0"/>
                <a:cs typeface="Arial" pitchFamily="34" charset="0"/>
              </a:rPr>
              <a:t>loại</a:t>
            </a:r>
            <a:endParaRPr lang="en-US" dirty="0">
              <a:latin typeface="Arial" pitchFamily="34" charset="0"/>
              <a:cs typeface="Arial" pitchFamily="34" charset="0"/>
            </a:endParaRPr>
          </a:p>
          <a:p>
            <a:endParaRPr lang="en-US" sz="3600" dirty="0">
              <a:latin typeface="Arial" pitchFamily="34" charset="0"/>
              <a:cs typeface="Arial" pitchFamily="34" charset="0"/>
            </a:endParaRPr>
          </a:p>
        </p:txBody>
      </p:sp>
      <p:sp>
        <p:nvSpPr>
          <p:cNvPr id="3" name="Title 2"/>
          <p:cNvSpPr>
            <a:spLocks noGrp="1"/>
          </p:cNvSpPr>
          <p:nvPr>
            <p:ph type="title"/>
          </p:nvPr>
        </p:nvSpPr>
        <p:spPr/>
        <p:txBody>
          <a:bodyPr/>
          <a:lstStyle/>
          <a:p>
            <a:r>
              <a:rPr lang="en-US" b="0" dirty="0" err="1">
                <a:latin typeface="Arial" pitchFamily="34" charset="0"/>
                <a:cs typeface="Arial" pitchFamily="34" charset="0"/>
              </a:rPr>
              <a:t>Tổng</a:t>
            </a:r>
            <a:r>
              <a:rPr lang="en-US" b="0" dirty="0">
                <a:latin typeface="Arial" pitchFamily="34" charset="0"/>
                <a:cs typeface="Arial" pitchFamily="34" charset="0"/>
              </a:rPr>
              <a:t> </a:t>
            </a:r>
            <a:r>
              <a:rPr lang="en-US" b="0" dirty="0" err="1">
                <a:latin typeface="Arial" pitchFamily="34" charset="0"/>
                <a:cs typeface="Arial" pitchFamily="34" charset="0"/>
              </a:rPr>
              <a:t>quan</a:t>
            </a:r>
            <a:r>
              <a:rPr lang="en-US" b="0" dirty="0">
                <a:latin typeface="Arial" pitchFamily="34" charset="0"/>
                <a:cs typeface="Arial" pitchFamily="34" charset="0"/>
              </a:rPr>
              <a:t> </a:t>
            </a:r>
            <a:r>
              <a:rPr lang="en-US" b="0" dirty="0" err="1">
                <a:latin typeface="Arial" pitchFamily="34" charset="0"/>
                <a:cs typeface="Arial" pitchFamily="34" charset="0"/>
              </a:rPr>
              <a:t>về</a:t>
            </a:r>
            <a:r>
              <a:rPr lang="en-US" b="0" dirty="0">
                <a:latin typeface="Arial" pitchFamily="34" charset="0"/>
                <a:cs typeface="Arial" pitchFamily="34" charset="0"/>
              </a:rPr>
              <a:t> </a:t>
            </a:r>
            <a:r>
              <a:rPr lang="en-US" b="0" dirty="0" err="1">
                <a:latin typeface="Arial" pitchFamily="34" charset="0"/>
                <a:cs typeface="Arial" pitchFamily="34" charset="0"/>
              </a:rPr>
              <a:t>mạng</a:t>
            </a:r>
            <a:r>
              <a:rPr lang="en-US" b="0" dirty="0">
                <a:latin typeface="Arial" pitchFamily="34" charset="0"/>
                <a:cs typeface="Arial" pitchFamily="34" charset="0"/>
              </a:rPr>
              <a:t> </a:t>
            </a:r>
            <a:r>
              <a:rPr lang="en-US" b="0" dirty="0" err="1">
                <a:latin typeface="Arial" pitchFamily="34" charset="0"/>
                <a:cs typeface="Arial" pitchFamily="34" charset="0"/>
              </a:rPr>
              <a:t>không</a:t>
            </a:r>
            <a:r>
              <a:rPr lang="en-US" b="0" dirty="0">
                <a:latin typeface="Arial" pitchFamily="34" charset="0"/>
                <a:cs typeface="Arial" pitchFamily="34" charset="0"/>
              </a:rPr>
              <a:t> </a:t>
            </a:r>
            <a:r>
              <a:rPr lang="en-US" b="0" dirty="0" err="1">
                <a:latin typeface="Arial" pitchFamily="34" charset="0"/>
                <a:cs typeface="Arial" pitchFamily="34" charset="0"/>
              </a:rPr>
              <a:t>dây</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9</a:t>
            </a:fld>
            <a:endParaRPr lang="ru-RU" dirty="0"/>
          </a:p>
        </p:txBody>
      </p:sp>
      <p:pic>
        <p:nvPicPr>
          <p:cNvPr id="5" name="Picture 1" descr="classif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26666"/>
            <a:ext cx="6062133" cy="485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20985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Slide bài giảng" id="{A0B5556A-4885-42EF-8F49-F843A0B4F3F7}" vid="{10BE109A-98D9-4328-B08E-629F0855A8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bài giảng</Template>
  <TotalTime>3480</TotalTime>
  <Words>6793</Words>
  <Application>Microsoft Office PowerPoint</Application>
  <PresentationFormat>On-screen Show (4:3)</PresentationFormat>
  <Paragraphs>843</Paragraphs>
  <Slides>84</Slides>
  <Notes>15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84</vt:i4>
      </vt:variant>
    </vt:vector>
  </HeadingPairs>
  <TitlesOfParts>
    <vt:vector size="87" baseType="lpstr">
      <vt:lpstr>Slide bài giảng</vt:lpstr>
      <vt:lpstr>Visio.Drawing.11</vt:lpstr>
      <vt:lpstr>Worksheet</vt:lpstr>
      <vt:lpstr>GIAO THỨC AN TOÀN MẠNG</vt:lpstr>
      <vt:lpstr>PowerPoint Presentation</vt:lpstr>
      <vt:lpstr>Mục tiêu bài học</vt:lpstr>
      <vt:lpstr>Tài liệu tham khảo</vt:lpstr>
      <vt:lpstr>PowerPoint Presentation</vt:lpstr>
      <vt:lpstr>Tổng quan về mạng không dây</vt:lpstr>
      <vt:lpstr>Tổng quan về mạng không dây</vt:lpstr>
      <vt:lpstr>Tổng quan về mạng không dây</vt:lpstr>
      <vt:lpstr>Tổng quan về mạng không dây</vt:lpstr>
      <vt:lpstr>Tổng quan về mạng không dây</vt:lpstr>
      <vt:lpstr>Tổng quan về mạng không dây</vt:lpstr>
      <vt:lpstr>Tổng quan về mạng không dây</vt:lpstr>
      <vt:lpstr>Tổng quan về mạng không dây</vt:lpstr>
      <vt:lpstr>Tổng quan về mạng không dây</vt:lpstr>
      <vt:lpstr>Tổng quan về mạng không dây</vt:lpstr>
      <vt:lpstr>Tổng quan về mạng không dây</vt:lpstr>
      <vt:lpstr>Tổng quan về mạng không dây</vt:lpstr>
      <vt:lpstr>Tổng quan về mạng không dây</vt:lpstr>
      <vt:lpstr>PowerPoint Presentation</vt:lpstr>
      <vt:lpstr>Lịch sử phát triển của an toàn WLAN</vt:lpstr>
      <vt:lpstr>Lịch sử phát triển của an toàn WLAN</vt:lpstr>
      <vt:lpstr>Lịch sử phát triển của an toàn WLAN</vt:lpstr>
      <vt:lpstr>Lịch sử phát triển của an toàn WLAN</vt:lpstr>
      <vt:lpstr>Các cơ chế an toàn trong WLAN</vt:lpstr>
      <vt:lpstr>PHƯƠNG THỨC XÁC THỰC</vt:lpstr>
      <vt:lpstr>PHƯƠNG THỨC XÁC THỰC</vt:lpstr>
      <vt:lpstr>PHƯƠNG THỨC XÁC THỰC</vt:lpstr>
      <vt:lpstr>Các cơ chế an toàn trong WLAN</vt:lpstr>
      <vt:lpstr>PHƯƠNG THỨC XÁC THỰC</vt:lpstr>
      <vt:lpstr>PHƯƠNG THỨC XÁC THỰC</vt:lpstr>
      <vt:lpstr>PHƯƠNG THỨC XÁC THỰC</vt:lpstr>
      <vt:lpstr>PHƯƠNG THỨC XÁC THỰC</vt:lpstr>
      <vt:lpstr>PHƯƠNG THỨC XÁC THỰC</vt:lpstr>
      <vt:lpstr>PHƯƠNG THỨC XÁC THỰC</vt:lpstr>
      <vt:lpstr>PHƯƠNG THỨC XÁC THỰC</vt:lpstr>
      <vt:lpstr>PHƯƠNG THỨC XÁC THỰC</vt:lpstr>
      <vt:lpstr>Các cơ chế an toàn trong WLAN</vt:lpstr>
      <vt:lpstr>Các cơ chế an toàn trong WLAN</vt:lpstr>
      <vt:lpstr>Các cơ chế an toàn trong WLAN</vt:lpstr>
      <vt:lpstr>PHƯƠNG THỨC MÃ HOÁ</vt:lpstr>
      <vt:lpstr>PHƯƠNG THỨC MÃ HOÁ</vt:lpstr>
      <vt:lpstr>PHƯƠNG THỨC MÃ HOÁ</vt:lpstr>
      <vt:lpstr>PHƯƠNG THỨC MÃ HOÁ</vt:lpstr>
      <vt:lpstr>Các cơ chế an toàn trong WLAN</vt:lpstr>
      <vt:lpstr> PHƯƠNG THỨC KIỂM SOÁT TRUY CẬP </vt:lpstr>
      <vt:lpstr>PowerPoint Presentation</vt:lpstr>
      <vt:lpstr>Các giao thức an toàn cho WLAN</vt:lpstr>
      <vt:lpstr>Giao thức an toàn WEP</vt:lpstr>
      <vt:lpstr>Giao thức an toàn WEP</vt:lpstr>
      <vt:lpstr>Giao thức an toàn WEP</vt:lpstr>
      <vt:lpstr>Giao thức an toàn WEP</vt:lpstr>
      <vt:lpstr>Giao thức an toàn WEP</vt:lpstr>
      <vt:lpstr>Giao thức an toàn WEP</vt:lpstr>
      <vt:lpstr>Giao thức an toàn WEP</vt:lpstr>
      <vt:lpstr>Giao thức an toàn WEP</vt:lpstr>
      <vt:lpstr>Giao thức an toàn WEP</vt:lpstr>
      <vt:lpstr>         CÁC ĐIỂM YẾU CỦA WEP</vt:lpstr>
      <vt:lpstr> CÁC ĐIỂM YẾU CỦA WEP</vt:lpstr>
      <vt:lpstr>Giao thức an toàn WEP</vt:lpstr>
      <vt:lpstr>PowerPoint Presentation</vt:lpstr>
      <vt:lpstr>Giao thức an toàn WPA</vt:lpstr>
      <vt:lpstr>Giao thức an toàn WPA</vt:lpstr>
      <vt:lpstr>Giao thức an toàn WPA</vt:lpstr>
      <vt:lpstr>Giao thức an toàn WPA</vt:lpstr>
      <vt:lpstr>Giao thức an toàn WPA</vt:lpstr>
      <vt:lpstr>Giao thức an toàn WPA</vt:lpstr>
      <vt:lpstr>Giao thức an toàn WPA</vt:lpstr>
      <vt:lpstr>Giao thức an toàn WPA</vt:lpstr>
      <vt:lpstr>CÁC HẠN CHẾ CỦA WPA</vt:lpstr>
      <vt:lpstr>So sánh giữa WEP và WPA</vt:lpstr>
      <vt:lpstr>PowerPoint Presentation</vt:lpstr>
      <vt:lpstr> Giao thức an toàn WPA2 </vt:lpstr>
      <vt:lpstr> Giao thức an toàn WPA2 </vt:lpstr>
      <vt:lpstr> Giao thức an toàn WPA2 </vt:lpstr>
      <vt:lpstr> Giao thức an toàn WPA2 </vt:lpstr>
      <vt:lpstr> Giao thức an toàn WPA2 </vt:lpstr>
      <vt:lpstr> Giao thức an toàn WPA2 </vt:lpstr>
      <vt:lpstr> Giao thức an toàn WPA2 </vt:lpstr>
      <vt:lpstr> Giao thức an toàn WPA2 </vt:lpstr>
      <vt:lpstr> Giao thức an toàn WPA2 </vt:lpstr>
      <vt:lpstr>So sánh các giao thức an toàn trong WLAN</vt:lpstr>
      <vt:lpstr>PowerPoint Presentation</vt:lpstr>
      <vt:lpstr>Tổng kết các giao thức an toàn cho  WLAN</vt:lpstr>
      <vt:lpstr>PowerPoint Presentation</vt:lpstr>
    </vt:vector>
  </TitlesOfParts>
  <Company>KMA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MẠNG MÁY TÍNH VÀ DỊCH VỤ INTERNET</dc:title>
  <dc:creator>Nguyen Tuan Anh</dc:creator>
  <cp:lastModifiedBy>luongtran</cp:lastModifiedBy>
  <cp:revision>360</cp:revision>
  <dcterms:created xsi:type="dcterms:W3CDTF">2019-01-06T13:50:27Z</dcterms:created>
  <dcterms:modified xsi:type="dcterms:W3CDTF">2020-05-06T10:13:36Z</dcterms:modified>
</cp:coreProperties>
</file>