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2" r:id="rId2"/>
    <p:sldId id="705" r:id="rId3"/>
    <p:sldId id="723" r:id="rId4"/>
    <p:sldId id="412" r:id="rId5"/>
    <p:sldId id="710" r:id="rId6"/>
    <p:sldId id="711" r:id="rId7"/>
    <p:sldId id="722" r:id="rId8"/>
    <p:sldId id="721" r:id="rId9"/>
    <p:sldId id="712" r:id="rId10"/>
    <p:sldId id="720" r:id="rId11"/>
    <p:sldId id="715" r:id="rId12"/>
    <p:sldId id="716" r:id="rId13"/>
    <p:sldId id="717" r:id="rId14"/>
    <p:sldId id="718" r:id="rId15"/>
    <p:sldId id="719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504" autoAdjust="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5715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DSEG SEGMENT</a:t>
            </a:r>
          </a:p>
          <a:p>
            <a:r>
              <a:rPr lang="en-US" dirty="0">
                <a:solidFill>
                  <a:srgbClr val="0000FF"/>
                </a:solidFill>
              </a:rPr>
              <a:t>max DB 30</a:t>
            </a:r>
          </a:p>
          <a:p>
            <a:r>
              <a:rPr lang="en-US" dirty="0" err="1">
                <a:solidFill>
                  <a:srgbClr val="0000FF"/>
                </a:solidFill>
              </a:rPr>
              <a:t>len</a:t>
            </a:r>
            <a:r>
              <a:rPr lang="en-US" dirty="0">
                <a:solidFill>
                  <a:srgbClr val="0000FF"/>
                </a:solidFill>
              </a:rPr>
              <a:t> DB 0</a:t>
            </a:r>
          </a:p>
          <a:p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DB 30 dup(?)</a:t>
            </a:r>
          </a:p>
          <a:p>
            <a:r>
              <a:rPr lang="en-US" dirty="0" err="1">
                <a:solidFill>
                  <a:srgbClr val="0000FF"/>
                </a:solidFill>
              </a:rPr>
              <a:t>tbao</a:t>
            </a:r>
            <a:r>
              <a:rPr lang="en-US" dirty="0">
                <a:solidFill>
                  <a:srgbClr val="0000FF"/>
                </a:solidFill>
              </a:rPr>
              <a:t> DB ‘Hay go </a:t>
            </a:r>
            <a:r>
              <a:rPr lang="en-US" dirty="0" err="1">
                <a:solidFill>
                  <a:srgbClr val="0000FF"/>
                </a:solidFill>
              </a:rPr>
              <a:t>vao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: $’</a:t>
            </a:r>
          </a:p>
          <a:p>
            <a:r>
              <a:rPr lang="en-US" dirty="0">
                <a:solidFill>
                  <a:srgbClr val="0000FF"/>
                </a:solidFill>
              </a:rPr>
              <a:t>DSEG ENDS</a:t>
            </a:r>
          </a:p>
          <a:p>
            <a:r>
              <a:rPr lang="en-US" dirty="0">
                <a:solidFill>
                  <a:srgbClr val="0000FF"/>
                </a:solidFill>
              </a:rPr>
              <a:t>CSEG SEGMENT</a:t>
            </a:r>
          </a:p>
          <a:p>
            <a:r>
              <a:rPr lang="en-US" dirty="0">
                <a:solidFill>
                  <a:srgbClr val="0000FF"/>
                </a:solidFill>
              </a:rPr>
              <a:t>ASSUME CS: CSEG, DS: DSEG</a:t>
            </a:r>
          </a:p>
          <a:p>
            <a:r>
              <a:rPr lang="en-US" dirty="0">
                <a:solidFill>
                  <a:srgbClr val="0000FF"/>
                </a:solidFill>
              </a:rPr>
              <a:t>start: </a:t>
            </a:r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ax, DSEG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ds, ax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09h ; In </a:t>
            </a:r>
            <a:r>
              <a:rPr lang="en-US" dirty="0" err="1">
                <a:solidFill>
                  <a:srgbClr val="0000FF"/>
                </a:solidFill>
              </a:rPr>
              <a:t>câu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thông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màn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lea dx, </a:t>
            </a:r>
            <a:r>
              <a:rPr lang="en-US" dirty="0" err="1">
                <a:solidFill>
                  <a:srgbClr val="0000FF"/>
                </a:solidFill>
              </a:rPr>
              <a:t>tbao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0Ah ; Ham 0Ah, </a:t>
            </a:r>
            <a:r>
              <a:rPr lang="en-US" dirty="0" err="1">
                <a:solidFill>
                  <a:srgbClr val="0000FF"/>
                </a:solidFill>
              </a:rPr>
              <a:t>nhap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lea dx, MAX ; dx </a:t>
            </a:r>
            <a:r>
              <a:rPr lang="en-US" dirty="0" err="1">
                <a:solidFill>
                  <a:srgbClr val="0000FF"/>
                </a:solidFill>
              </a:rPr>
              <a:t>chua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dia</a:t>
            </a:r>
            <a:r>
              <a:rPr lang="en-US" dirty="0">
                <a:solidFill>
                  <a:srgbClr val="0000FF"/>
                </a:solidFill>
              </a:rPr>
              <a:t> chi </a:t>
            </a:r>
            <a:r>
              <a:rPr lang="en-US" dirty="0" err="1">
                <a:solidFill>
                  <a:srgbClr val="0000FF"/>
                </a:solidFill>
              </a:rPr>
              <a:t>vung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dem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 ; </a:t>
            </a:r>
            <a:r>
              <a:rPr lang="en-US" dirty="0" err="1">
                <a:solidFill>
                  <a:srgbClr val="0000FF"/>
                </a:solidFill>
              </a:rPr>
              <a:t>goi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ngat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thuc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hien</a:t>
            </a:r>
            <a:r>
              <a:rPr lang="en-US" dirty="0">
                <a:solidFill>
                  <a:srgbClr val="0000FF"/>
                </a:solidFill>
              </a:rPr>
              <a:t> ham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4Ch ; </a:t>
            </a:r>
            <a:r>
              <a:rPr lang="en-US" dirty="0" err="1">
                <a:solidFill>
                  <a:srgbClr val="0000FF"/>
                </a:solidFill>
              </a:rPr>
              <a:t>tro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</a:t>
            </a:r>
            <a:r>
              <a:rPr lang="en-US" dirty="0">
                <a:solidFill>
                  <a:srgbClr val="0000FF"/>
                </a:solidFill>
              </a:rPr>
              <a:t> he </a:t>
            </a:r>
            <a:r>
              <a:rPr lang="en-US" dirty="0" err="1">
                <a:solidFill>
                  <a:srgbClr val="0000FF"/>
                </a:solidFill>
              </a:rPr>
              <a:t>dieu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hanh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>
                <a:solidFill>
                  <a:srgbClr val="0000FF"/>
                </a:solidFill>
              </a:rPr>
              <a:t>CSEG ENDS</a:t>
            </a:r>
          </a:p>
          <a:p>
            <a:r>
              <a:rPr lang="en-US" dirty="0">
                <a:solidFill>
                  <a:srgbClr val="0000FF"/>
                </a:solidFill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26532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86" y="1464237"/>
            <a:ext cx="6591300" cy="52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1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Chương trình sử dụng hàm 0Ah, ngắt 21h để nhập 1 chuỗi ký tự từ bàn phím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như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trên</a:t>
            </a:r>
            <a:r>
              <a:rPr lang="vi-VN" sz="2400" dirty="0" smtClean="0">
                <a:latin typeface="+mj-lt"/>
              </a:rPr>
              <a:t>. Sinh viên soạn thảo thành tập tin chương trình có tên là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BAI_2D.ASM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Dịch, sửa lỗi và thi hành chương trình trong từng trường hợp sa</a:t>
            </a:r>
            <a:r>
              <a:rPr lang="en-US" sz="2400" dirty="0" smtClean="0">
                <a:latin typeface="+mj-lt"/>
              </a:rPr>
              <a:t>u </a:t>
            </a:r>
            <a:r>
              <a:rPr lang="vi-VN" sz="2400" dirty="0" smtClean="0">
                <a:latin typeface="+mj-lt"/>
              </a:rPr>
              <a:t>đây: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1. Nhập từ bàn phím chuỗi ít hơn 30 ký tự.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2. Nhập từ bàn phím chuỗi nhiều hơn 30 ký tự.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Giá trị biến </a:t>
            </a:r>
            <a:r>
              <a:rPr lang="vi-VN" sz="2400" b="1" dirty="0" smtClean="0">
                <a:latin typeface="+mj-lt"/>
              </a:rPr>
              <a:t>len </a:t>
            </a:r>
            <a:r>
              <a:rPr lang="vi-VN" sz="2400" dirty="0" smtClean="0">
                <a:latin typeface="+mj-lt"/>
              </a:rPr>
              <a:t>trong mỗi trường hợp là bao nhiêu?</a:t>
            </a:r>
            <a:endParaRPr lang="en-US" sz="2400" dirty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Tại sao không thể nhập nhiều hơn 30 ký tự? Chuỗi ký tự nhập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vào được lưu trữ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biến nào?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- Sửa chương trình để có thể nhập nhiều hơn 30 ký tự (60 ký tự chẳng hạn).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Tổng quát, khả năng tối đa của hàm 0Ah, ngắt 21h là nhận chuỗi bao nhiêu ký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tự?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Chương trình sử dụng hàm 0Ah, ngắt 21h để nhập 1 chuỗi ký tự từ bàn phím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như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trên</a:t>
            </a:r>
            <a:r>
              <a:rPr lang="vi-VN" sz="2400" dirty="0" smtClean="0">
                <a:latin typeface="+mj-lt"/>
              </a:rPr>
              <a:t>. Sinh viên soạn thảo thành tập tin chương trình có tên là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BAI_2D.ASM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Dịch, sửa lỗi và thi hành chương trình trong từng trường hợp sa</a:t>
            </a:r>
            <a:r>
              <a:rPr lang="en-US" sz="2400" dirty="0" smtClean="0">
                <a:latin typeface="+mj-lt"/>
              </a:rPr>
              <a:t>u </a:t>
            </a:r>
            <a:r>
              <a:rPr lang="vi-VN" sz="2400" dirty="0" smtClean="0">
                <a:latin typeface="+mj-lt"/>
              </a:rPr>
              <a:t>đây: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1. Nhập từ bàn phím chuỗi ít hơn 30 ký tự.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2. Nhập từ bàn phím chuỗi nhiều hơn 30 ký tự.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Giá trị biến </a:t>
            </a:r>
            <a:r>
              <a:rPr lang="vi-VN" sz="2400" b="1" dirty="0" smtClean="0">
                <a:latin typeface="+mj-lt"/>
              </a:rPr>
              <a:t>len </a:t>
            </a:r>
            <a:r>
              <a:rPr lang="vi-VN" sz="2400" dirty="0" smtClean="0">
                <a:latin typeface="+mj-lt"/>
              </a:rPr>
              <a:t>trong mỗi trường hợp là bao nhiêu?</a:t>
            </a:r>
            <a:endParaRPr lang="en-US" sz="2400" dirty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Tại sao không thể nhập nhiều hơn 30 ký tự? Chuỗi ký tự nhập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vào được lưu trữ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biến nào?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- Sửa chương trình để có thể nhập nhiều hơn 30 ký tự (60 ký tự chẳng hạn).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Tổng quát, khả năng tối đa của hàm 0Ah, ngắt 21h là nhận chuỗi bao nhiêu ký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tự?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 </a:t>
            </a:r>
            <a:r>
              <a:rPr lang="en-US" b="1" dirty="0" err="1" smtClean="0">
                <a:solidFill>
                  <a:srgbClr val="0070C0"/>
                </a:solidFill>
              </a:rPr>
              <a:t>Bài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2186464"/>
            <a:ext cx="86868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 Viết chương trình sử dụng hàm 7, ngắt 21h để nhận 1 ký tự từ bàn phím, dùng </a:t>
            </a:r>
            <a:r>
              <a:rPr lang="vi-VN" sz="24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biến </a:t>
            </a:r>
            <a:r>
              <a:rPr lang="vi-VN" sz="2400" dirty="0">
                <a:latin typeface="+mj-lt"/>
              </a:rPr>
              <a:t>để lưu trữ ký tự nhận được (do sinh viên tự đặt tên biến), sau đó sử dụng </a:t>
            </a:r>
            <a:r>
              <a:rPr lang="vi-VN" sz="2400" dirty="0" smtClean="0">
                <a:latin typeface="+mj-lt"/>
              </a:rPr>
              <a:t>hàm </a:t>
            </a:r>
            <a:r>
              <a:rPr lang="vi-VN" sz="2400" dirty="0">
                <a:latin typeface="+mj-lt"/>
              </a:rPr>
              <a:t>ngắt 21h để in ra màn hình ký tự nhận được đang lưu trong biến ấy. </a:t>
            </a:r>
            <a:r>
              <a:rPr lang="vi-VN" sz="2400" dirty="0" smtClean="0">
                <a:latin typeface="+mj-lt"/>
              </a:rPr>
              <a:t>Chương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trình </a:t>
            </a:r>
            <a:r>
              <a:rPr lang="vi-VN" sz="2400" dirty="0">
                <a:latin typeface="+mj-lt"/>
              </a:rPr>
              <a:t>phải có đủ các câu thông báo nhập và xuất.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Ví dụ: Hay go 1 phim: B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nhan duoc la: </a:t>
            </a:r>
            <a:r>
              <a:rPr lang="vi-VN" sz="2400" dirty="0" smtClean="0">
                <a:latin typeface="+mj-lt"/>
              </a:rPr>
              <a:t>B</a:t>
            </a:r>
            <a:endParaRPr lang="en-US" sz="2400" dirty="0" smtClean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2</a:t>
            </a:r>
            <a:r>
              <a:rPr lang="vi-VN" sz="2400" dirty="0">
                <a:latin typeface="+mj-lt"/>
              </a:rPr>
              <a:t>. Sửa lại chương trình 4.1 sao cho không cần sử dụng biến để lưu trữ ký tự </a:t>
            </a:r>
            <a:r>
              <a:rPr lang="vi-VN" sz="2400" dirty="0" smtClean="0">
                <a:latin typeface="+mj-lt"/>
              </a:rPr>
              <a:t>mà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kết </a:t>
            </a:r>
            <a:r>
              <a:rPr lang="vi-VN" sz="2400" dirty="0">
                <a:latin typeface="+mj-lt"/>
              </a:rPr>
              <a:t>quả chạy chương trình vẫn không thay đổi</a:t>
            </a:r>
            <a:r>
              <a:rPr lang="vi-VN" sz="2400" dirty="0" smtClean="0">
                <a:latin typeface="+mj-lt"/>
              </a:rPr>
              <a:t>.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 </a:t>
            </a:r>
            <a:r>
              <a:rPr lang="en-US" b="1" dirty="0" err="1" smtClean="0">
                <a:solidFill>
                  <a:srgbClr val="0070C0"/>
                </a:solidFill>
              </a:rPr>
              <a:t>Bài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676400"/>
            <a:ext cx="8686800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3</a:t>
            </a:r>
            <a:r>
              <a:rPr lang="vi-VN" sz="2400" dirty="0">
                <a:latin typeface="+mj-lt"/>
              </a:rPr>
              <a:t>. Viết chương trình nhận 1 ký tự từ bàn phím, sau đó in ra màn hình ký tự </a:t>
            </a:r>
            <a:r>
              <a:rPr lang="vi-VN" sz="2400" dirty="0" smtClean="0">
                <a:latin typeface="+mj-lt"/>
              </a:rPr>
              <a:t>kế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trước </a:t>
            </a:r>
            <a:r>
              <a:rPr lang="vi-VN" sz="2400" dirty="0">
                <a:latin typeface="+mj-lt"/>
              </a:rPr>
              <a:t>và kế sau của ký tự vừa </a:t>
            </a:r>
            <a:r>
              <a:rPr lang="vi-VN" sz="2400" dirty="0" smtClean="0">
                <a:latin typeface="+mj-lt"/>
              </a:rPr>
              <a:t>nhập</a:t>
            </a:r>
            <a:endParaRPr lang="en-US" sz="2400" dirty="0" smtClean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Ví </a:t>
            </a:r>
            <a:r>
              <a:rPr lang="vi-VN" sz="2400" dirty="0">
                <a:latin typeface="+mj-lt"/>
              </a:rPr>
              <a:t>dụ: Hay go 1 phim: B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ke truoc : A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ke sau : 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4</a:t>
            </a:r>
            <a:r>
              <a:rPr lang="vi-VN" sz="2400" dirty="0">
                <a:latin typeface="+mj-lt"/>
              </a:rPr>
              <a:t>. Viết chương trình cho phép nhập từ bàn phím tên của 1 người, sao đó in ra </a:t>
            </a:r>
            <a:r>
              <a:rPr lang="vi-VN" sz="2400" dirty="0" smtClean="0">
                <a:latin typeface="+mj-lt"/>
              </a:rPr>
              <a:t>màn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hình </a:t>
            </a:r>
            <a:r>
              <a:rPr lang="vi-VN" sz="2400" dirty="0">
                <a:latin typeface="+mj-lt"/>
              </a:rPr>
              <a:t>chuỗi có dạng như sau: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Xin chao &lt;tên_đã_nhập&gt;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Ví dụ: Khi chạy chương trình, nhập vào là: </a:t>
            </a:r>
            <a:r>
              <a:rPr lang="en-US" sz="2400" dirty="0" smtClean="0">
                <a:latin typeface="+mj-lt"/>
              </a:rPr>
              <a:t>SV HVKTMM</a:t>
            </a:r>
            <a:endParaRPr lang="vi-VN" sz="2400" dirty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Chuỗi in ra màn hình sẽ là: Xin chao </a:t>
            </a:r>
            <a:r>
              <a:rPr lang="en-US" sz="2400" dirty="0"/>
              <a:t>SV HVKTMM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902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006BA"/>
                </a:solidFill>
                <a:latin typeface="Times New Roman" pitchFamily="18" charset="0"/>
                <a:cs typeface="Times New Roman" pitchFamily="18" charset="0"/>
              </a:rPr>
              <a:t>NHẬP XUẤT KÝ TỰ</a:t>
            </a:r>
            <a:endParaRPr lang="en-US" sz="3200" b="1" dirty="0">
              <a:solidFill>
                <a:srgbClr val="2006B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2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Sử dụng được các ngắt mềm để viết được chương trình: in ký tự - chuỗi ký </a:t>
            </a:r>
            <a:r>
              <a:rPr lang="vi-VN" sz="2400" dirty="0" smtClean="0">
                <a:latin typeface="+mj-lt"/>
              </a:rPr>
              <a:t>tự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lên </a:t>
            </a:r>
            <a:r>
              <a:rPr lang="vi-VN" sz="2400" dirty="0">
                <a:latin typeface="+mj-lt"/>
              </a:rPr>
              <a:t>màn hình và nhập ký tự - chuỗi ký tự từ bàn phím.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Hiểu được cách quản lý ký tự và ký số trong Hợp ngữ.</a:t>
            </a:r>
            <a:br>
              <a:rPr lang="vi-VN" sz="2400" dirty="0">
                <a:latin typeface="+mj-lt"/>
              </a:rPr>
            </a:br>
            <a:r>
              <a:rPr lang="vi-VN" sz="2400" b="1" dirty="0" smtClean="0">
                <a:latin typeface="+mj-lt"/>
              </a:rPr>
              <a:t>KIẾN </a:t>
            </a:r>
            <a:r>
              <a:rPr lang="vi-VN" sz="2400" b="1" dirty="0">
                <a:latin typeface="+mj-lt"/>
              </a:rPr>
              <a:t>THỨC CẦN CHUẨN BỊ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Kết quả </a:t>
            </a:r>
            <a:r>
              <a:rPr lang="en-US" sz="2400" dirty="0" err="1" smtClean="0">
                <a:latin typeface="+mj-lt"/>
              </a:rPr>
              <a:t>nội</a:t>
            </a:r>
            <a:r>
              <a:rPr lang="en-US" sz="2400" dirty="0" smtClean="0">
                <a:latin typeface="+mj-lt"/>
              </a:rPr>
              <a:t> dung </a:t>
            </a:r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Các hàm 01h, 02h, 06h, 07h, 08h, 09h, 0Ah của ngắt 21h.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Bảng mã ASCII. </a:t>
            </a: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vi-VN" dirty="0"/>
              <a:t>Hàm 01: đọc 1 kí tự (cóhiện) từ bànphím</a:t>
            </a:r>
            <a:br>
              <a:rPr lang="vi-VN" dirty="0"/>
            </a:br>
            <a:r>
              <a:rPr lang="vi-VN" dirty="0"/>
              <a:t>Input: AH=01</a:t>
            </a:r>
            <a:br>
              <a:rPr lang="vi-VN" dirty="0"/>
            </a:br>
            <a:r>
              <a:rPr lang="vi-VN" dirty="0"/>
              <a:t>Output: AL= mã ASCII của ký tự AL=0 nếu gõ vào phím chức năng.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02: hiện 1 kí tự lên màn hình</a:t>
            </a:r>
            <a:br>
              <a:rPr lang="vi-VN" dirty="0"/>
            </a:br>
            <a:r>
              <a:rPr lang="vi-VN" dirty="0"/>
              <a:t>Input: </a:t>
            </a:r>
            <a:r>
              <a:rPr lang="vi-VN" dirty="0" smtClean="0"/>
              <a:t>AH=02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DL</a:t>
            </a:r>
            <a:r>
              <a:rPr lang="vi-VN" dirty="0"/>
              <a:t>= mã ASCII của ký tự cần hiển thị</a:t>
            </a:r>
            <a:br>
              <a:rPr lang="vi-VN" dirty="0"/>
            </a:br>
            <a:r>
              <a:rPr lang="vi-VN" dirty="0"/>
              <a:t>Output: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08: đọc 1 kí tự (không hiện) từ bàn phím</a:t>
            </a:r>
            <a:br>
              <a:rPr lang="vi-VN" dirty="0"/>
            </a:br>
            <a:r>
              <a:rPr lang="vi-VN" dirty="0"/>
              <a:t>Input: AH=08</a:t>
            </a:r>
            <a:br>
              <a:rPr lang="vi-VN" dirty="0"/>
            </a:br>
            <a:r>
              <a:rPr lang="vi-VN" dirty="0"/>
              <a:t>Output: AL= mã ASCII của ký tự AL=0 nếu gõ vào phím chức năng.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09: hiện xâu kí tự kết thúc bởi ‘$’ lên màn hình</a:t>
            </a:r>
            <a:br>
              <a:rPr lang="vi-VN" dirty="0"/>
            </a:br>
            <a:r>
              <a:rPr lang="vi-VN" dirty="0"/>
              <a:t>Input: AH = 09</a:t>
            </a:r>
            <a:br>
              <a:rPr lang="vi-VN" dirty="0"/>
            </a:br>
            <a:r>
              <a:rPr lang="vi-VN" dirty="0"/>
              <a:t>DX = địa chỉ offset của xâu kí tự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0Ah: đọc xâu kí tự từ bàn phím</a:t>
            </a:r>
            <a:br>
              <a:rPr lang="vi-VN" dirty="0"/>
            </a:br>
            <a:r>
              <a:rPr lang="vi-VN" dirty="0"/>
              <a:t>Input: AH = 0Ah</a:t>
            </a:r>
            <a:br>
              <a:rPr lang="vi-VN" dirty="0"/>
            </a:br>
            <a:r>
              <a:rPr lang="vi-VN" dirty="0"/>
              <a:t>DX = địa chỉ offset của vùng đệm chứa xâu kí tự</a:t>
            </a:r>
            <a:br>
              <a:rPr lang="vi-VN" dirty="0"/>
            </a:br>
            <a:r>
              <a:rPr lang="vi-VN" dirty="0"/>
              <a:t>Output: DX = địa chỉ offset của xâu kí tự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4Ch: kết thúc chương trình</a:t>
            </a:r>
            <a:br>
              <a:rPr lang="vi-VN" dirty="0"/>
            </a:br>
            <a:r>
              <a:rPr lang="vi-VN" dirty="0"/>
              <a:t>Input: AH = 4Ch</a:t>
            </a:r>
            <a:br>
              <a:rPr lang="vi-VN" dirty="0"/>
            </a:br>
            <a:r>
              <a:rPr lang="vi-VN" dirty="0"/>
              <a:t>Output: Kết thúc chương trình, trả lại quyền điều khiển cho hệ điều 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In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Chương trình sử dụng hàm 2, ngắt 21h để in ký tự B ra màn hình được viết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Hãy soạn thảo lưu lại thành tập tin nguồn có tên là BAI_2A.ASM.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667000"/>
            <a:ext cx="6019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CSEG SEGMENT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ASSUME CS: CSEG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start: mov ah, 02h ; Hàm 2, in 1 ký tự ra màn hình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dl, ‘B’ ; DL chứa ký tự cần in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 ; gọi ngắt để thực hiện hàm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ah, 08h ; Hàm 08h, ngắt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ah, 4Ch ; Thoát khỏi chương trình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CSEG ENDS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END start</a:t>
            </a:r>
            <a:endParaRPr lang="en-US" sz="2000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In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76400"/>
            <a:ext cx="868680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 </a:t>
            </a:r>
            <a:r>
              <a:rPr lang="vi-VN" sz="2400" dirty="0">
                <a:latin typeface="+mj-lt"/>
              </a:rPr>
              <a:t>sửa lỗi (nếu có) và chạy chương trình để xem kết quả in ra </a:t>
            </a:r>
            <a:r>
              <a:rPr lang="vi-VN" sz="2400" dirty="0" smtClean="0">
                <a:latin typeface="+mj-lt"/>
              </a:rPr>
              <a:t>màn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hình.</a:t>
            </a:r>
            <a:endParaRPr lang="en-US" sz="2400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dòng lệnh nào thực hiện chức năng in ký tự </a:t>
            </a:r>
            <a:r>
              <a:rPr lang="vi-VN" sz="2400" b="1" dirty="0">
                <a:latin typeface="+mj-lt"/>
              </a:rPr>
              <a:t>‘B’ </a:t>
            </a:r>
            <a:r>
              <a:rPr lang="vi-VN" sz="2400" dirty="0">
                <a:latin typeface="+mj-lt"/>
              </a:rPr>
              <a:t>ra màn hình</a:t>
            </a:r>
            <a:r>
              <a:rPr lang="vi-VN" sz="2400" dirty="0" smtClean="0">
                <a:latin typeface="+mj-lt"/>
              </a:rPr>
              <a:t>? Các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dòng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khác dùng làm gì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Sửa lại chương trình trên để in ra màn hình ký tự </a:t>
            </a:r>
            <a:r>
              <a:rPr lang="vi-VN" sz="2400" b="1" dirty="0">
                <a:latin typeface="+mj-lt"/>
              </a:rPr>
              <a:t>‘D’</a:t>
            </a:r>
            <a:r>
              <a:rPr lang="vi-VN" sz="2400" dirty="0">
                <a:latin typeface="+mj-lt"/>
              </a:rPr>
              <a:t>. Chạy chương trình </a:t>
            </a:r>
            <a:r>
              <a:rPr lang="vi-VN" sz="2400" dirty="0" smtClean="0">
                <a:latin typeface="+mj-lt"/>
              </a:rPr>
              <a:t>kiểm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chứng </a:t>
            </a:r>
            <a:r>
              <a:rPr lang="vi-VN" sz="2400" dirty="0">
                <a:latin typeface="+mj-lt"/>
              </a:rPr>
              <a:t>kết quả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Viết chương trình để in ra màn hình số </a:t>
            </a:r>
            <a:r>
              <a:rPr lang="vi-VN" sz="2400" b="1" dirty="0" smtClean="0">
                <a:latin typeface="+mj-lt"/>
              </a:rPr>
              <a:t>9</a:t>
            </a:r>
            <a:endParaRPr lang="en-US" sz="2400" b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Viết </a:t>
            </a:r>
            <a:r>
              <a:rPr lang="vi-VN" sz="2400" dirty="0">
                <a:latin typeface="+mj-lt"/>
              </a:rPr>
              <a:t>chương trình để in ra màn hình số </a:t>
            </a:r>
            <a:r>
              <a:rPr lang="vi-VN" sz="2400" b="1" dirty="0" smtClean="0">
                <a:latin typeface="+mj-lt"/>
              </a:rPr>
              <a:t>89</a:t>
            </a:r>
            <a:endParaRPr lang="en-US" sz="2400" b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Hai </a:t>
            </a:r>
            <a:r>
              <a:rPr lang="vi-VN" sz="2400" dirty="0">
                <a:latin typeface="+mj-lt"/>
              </a:rPr>
              <a:t>dòng lệnh 6 và 7 có chức năng gì trong chương trình? Nếu không có 2 </a:t>
            </a:r>
            <a:r>
              <a:rPr lang="vi-VN" sz="2400" dirty="0" smtClean="0">
                <a:latin typeface="+mj-lt"/>
              </a:rPr>
              <a:t>dòng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ấy thì chương trình thực hiện như thế nào? </a:t>
            </a:r>
            <a:r>
              <a:rPr lang="vi-VN" sz="2400" i="1" dirty="0">
                <a:latin typeface="+mj-lt"/>
              </a:rPr>
              <a:t>(Thử xóa bỏ 2 dòng lệnh ấy </a:t>
            </a:r>
            <a:r>
              <a:rPr lang="vi-VN" sz="2400" i="1" dirty="0" smtClean="0">
                <a:latin typeface="+mj-lt"/>
              </a:rPr>
              <a:t>rồi</a:t>
            </a:r>
            <a:r>
              <a:rPr lang="en-US" sz="2400" i="1" dirty="0" smtClean="0">
                <a:latin typeface="+mj-lt"/>
              </a:rPr>
              <a:t> </a:t>
            </a:r>
            <a:r>
              <a:rPr lang="vi-VN" sz="2400" i="1" dirty="0" smtClean="0">
                <a:latin typeface="+mj-lt"/>
              </a:rPr>
              <a:t>chạy </a:t>
            </a:r>
            <a:r>
              <a:rPr lang="vi-VN" sz="2400" i="1" dirty="0">
                <a:latin typeface="+mj-lt"/>
              </a:rPr>
              <a:t>chương trình, quan sát kết quả để phát hiện chức năng</a:t>
            </a:r>
            <a:r>
              <a:rPr lang="vi-VN" sz="2400" i="1" dirty="0" smtClean="0">
                <a:latin typeface="+mj-lt"/>
              </a:rPr>
              <a:t>)</a:t>
            </a:r>
            <a:r>
              <a:rPr lang="en-US" sz="2400" i="1" dirty="0" smtClean="0">
                <a:latin typeface="+mj-lt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</a:t>
            </a:r>
            <a:r>
              <a:rPr lang="en-US" b="1" dirty="0" err="1" smtClean="0">
                <a:solidFill>
                  <a:srgbClr val="0070C0"/>
                </a:solidFill>
              </a:rPr>
              <a:t>nhập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kí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ea typeface="Times New Roman" pitchFamily="18" charset="0"/>
                <a:cs typeface="Arial" pitchFamily="34" charset="0"/>
              </a:rPr>
              <a:t>Chương trình sử dụng hàm 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01</a:t>
            </a:r>
            <a:r>
              <a:rPr lang="vi-VN" sz="2400" dirty="0" smtClean="0">
                <a:ea typeface="Times New Roman" pitchFamily="18" charset="0"/>
                <a:cs typeface="Arial" pitchFamily="34" charset="0"/>
              </a:rPr>
              <a:t>, </a:t>
            </a:r>
            <a:r>
              <a:rPr lang="vi-VN" sz="2400" dirty="0">
                <a:ea typeface="Times New Roman" pitchFamily="18" charset="0"/>
                <a:cs typeface="Arial" pitchFamily="34" charset="0"/>
              </a:rPr>
              <a:t>ngắt 21h để </a:t>
            </a:r>
            <a:r>
              <a:rPr lang="en-US" sz="2400" dirty="0" err="1" smtClean="0">
                <a:ea typeface="Times New Roman" pitchFamily="18" charset="0"/>
                <a:cs typeface="Arial" pitchFamily="34" charset="0"/>
              </a:rPr>
              <a:t>nhập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 1</a:t>
            </a:r>
            <a:r>
              <a:rPr lang="vi-VN" sz="2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>
                <a:ea typeface="Times New Roman" pitchFamily="18" charset="0"/>
                <a:cs typeface="Arial" pitchFamily="34" charset="0"/>
              </a:rPr>
              <a:t>ký tự </a:t>
            </a:r>
            <a:r>
              <a:rPr lang="en-US" sz="2400" dirty="0" err="1" smtClean="0">
                <a:ea typeface="Times New Roman" pitchFamily="18" charset="0"/>
                <a:cs typeface="Arial" pitchFamily="34" charset="0"/>
              </a:rPr>
              <a:t>từ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ea typeface="Times New Roman" pitchFamily="18" charset="0"/>
                <a:cs typeface="Arial" pitchFamily="34" charset="0"/>
              </a:rPr>
              <a:t>bàn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ea typeface="Times New Roman" pitchFamily="18" charset="0"/>
                <a:cs typeface="Arial" pitchFamily="34" charset="0"/>
              </a:rPr>
              <a:t>phím</a:t>
            </a:r>
            <a:r>
              <a:rPr lang="vi-VN" sz="2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>
                <a:ea typeface="Times New Roman" pitchFamily="18" charset="0"/>
                <a:cs typeface="Arial" pitchFamily="34" charset="0"/>
              </a:rPr>
              <a:t>ra màn hình được viết như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>
                <a:ea typeface="Times New Roman" pitchFamily="18" charset="0"/>
                <a:cs typeface="Arial" pitchFamily="34" charset="0"/>
              </a:rPr>
              <a:t>sau. Hãy soạn thảo lưu lại thành tập tin nguồn có tên </a:t>
            </a:r>
            <a:r>
              <a:rPr lang="vi-VN" sz="2400" dirty="0" smtClean="0">
                <a:ea typeface="Times New Roman" pitchFamily="18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b="1" dirty="0" smtClean="0"/>
              <a:t>BAI_2B.ASM</a:t>
            </a:r>
            <a:r>
              <a:rPr lang="vi-VN" sz="2400" dirty="0" smtClean="0"/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514600"/>
            <a:ext cx="647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DSEG SEGMENT</a:t>
            </a:r>
          </a:p>
          <a:p>
            <a:r>
              <a:rPr lang="en-US" dirty="0" err="1">
                <a:solidFill>
                  <a:srgbClr val="0000FF"/>
                </a:solidFill>
              </a:rPr>
              <a:t>tbao</a:t>
            </a:r>
            <a:r>
              <a:rPr lang="en-US" dirty="0">
                <a:solidFill>
                  <a:srgbClr val="0000FF"/>
                </a:solidFill>
              </a:rPr>
              <a:t> DB ‘Hay go </a:t>
            </a:r>
            <a:r>
              <a:rPr lang="en-US" dirty="0" err="1">
                <a:solidFill>
                  <a:srgbClr val="0000FF"/>
                </a:solidFill>
              </a:rPr>
              <a:t>vao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r>
              <a:rPr lang="en-US" dirty="0">
                <a:solidFill>
                  <a:srgbClr val="0000FF"/>
                </a:solidFill>
              </a:rPr>
              <a:t>: $’</a:t>
            </a:r>
          </a:p>
          <a:p>
            <a:r>
              <a:rPr lang="en-US" dirty="0">
                <a:solidFill>
                  <a:srgbClr val="0000FF"/>
                </a:solidFill>
              </a:rPr>
              <a:t>DSEG ENDS</a:t>
            </a:r>
          </a:p>
          <a:p>
            <a:r>
              <a:rPr lang="en-US" dirty="0">
                <a:solidFill>
                  <a:srgbClr val="0000FF"/>
                </a:solidFill>
              </a:rPr>
              <a:t>CSEG SEGMENT</a:t>
            </a:r>
          </a:p>
          <a:p>
            <a:r>
              <a:rPr lang="en-US" dirty="0">
                <a:solidFill>
                  <a:srgbClr val="0000FF"/>
                </a:solidFill>
              </a:rPr>
              <a:t>ASSUME CS: CSEG, DS: DSEG</a:t>
            </a:r>
          </a:p>
          <a:p>
            <a:r>
              <a:rPr lang="en-US" dirty="0" err="1">
                <a:solidFill>
                  <a:srgbClr val="0000FF"/>
                </a:solidFill>
              </a:rPr>
              <a:t>start:mov</a:t>
            </a:r>
            <a:r>
              <a:rPr lang="en-US" dirty="0">
                <a:solidFill>
                  <a:srgbClr val="0000FF"/>
                </a:solidFill>
              </a:rPr>
              <a:t> ax, DSEG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ds, ax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09h ; In </a:t>
            </a:r>
            <a:r>
              <a:rPr lang="en-US" dirty="0" err="1">
                <a:solidFill>
                  <a:srgbClr val="0000FF"/>
                </a:solidFill>
              </a:rPr>
              <a:t>câu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thông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màn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lea dx, </a:t>
            </a:r>
            <a:r>
              <a:rPr lang="en-US" dirty="0" err="1">
                <a:solidFill>
                  <a:srgbClr val="0000FF"/>
                </a:solidFill>
              </a:rPr>
              <a:t>tbao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01h ; Ham 1, </a:t>
            </a:r>
            <a:r>
              <a:rPr lang="en-US" dirty="0" err="1">
                <a:solidFill>
                  <a:srgbClr val="0000FF"/>
                </a:solidFill>
              </a:rPr>
              <a:t>nhan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 ; </a:t>
            </a:r>
            <a:r>
              <a:rPr lang="en-US" dirty="0" err="1">
                <a:solidFill>
                  <a:srgbClr val="0000FF"/>
                </a:solidFill>
              </a:rPr>
              <a:t>goi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ngat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thuc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hien</a:t>
            </a:r>
            <a:r>
              <a:rPr lang="en-US" dirty="0">
                <a:solidFill>
                  <a:srgbClr val="0000FF"/>
                </a:solidFill>
              </a:rPr>
              <a:t> ham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4Ch ; </a:t>
            </a:r>
            <a:r>
              <a:rPr lang="en-US" dirty="0" err="1">
                <a:solidFill>
                  <a:srgbClr val="0000FF"/>
                </a:solidFill>
              </a:rPr>
              <a:t>tro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</a:t>
            </a:r>
            <a:r>
              <a:rPr lang="en-US" dirty="0">
                <a:solidFill>
                  <a:srgbClr val="0000FF"/>
                </a:solidFill>
              </a:rPr>
              <a:t> he </a:t>
            </a:r>
            <a:r>
              <a:rPr lang="en-US" dirty="0" err="1">
                <a:solidFill>
                  <a:srgbClr val="0000FF"/>
                </a:solidFill>
              </a:rPr>
              <a:t>dieu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hanh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>
                <a:solidFill>
                  <a:srgbClr val="0000FF"/>
                </a:solidFill>
              </a:rPr>
              <a:t>CSEG ENDS</a:t>
            </a:r>
          </a:p>
          <a:p>
            <a:r>
              <a:rPr lang="en-US" dirty="0">
                <a:solidFill>
                  <a:srgbClr val="0000FF"/>
                </a:solidFill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27372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1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2209800"/>
            <a:ext cx="86868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</a:t>
            </a:r>
            <a:r>
              <a:rPr lang="vi-VN" sz="2400" dirty="0">
                <a:latin typeface="+mj-lt"/>
              </a:rPr>
              <a:t>, sửa lỗi (nếu có) và chạy chương trình, gõ phím cần nhập. Quan sát </a:t>
            </a:r>
            <a:r>
              <a:rPr lang="vi-VN" sz="2400" dirty="0" smtClean="0">
                <a:latin typeface="+mj-lt"/>
              </a:rPr>
              <a:t>kết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quả </a:t>
            </a:r>
            <a:r>
              <a:rPr lang="vi-VN" sz="2400" dirty="0">
                <a:latin typeface="+mj-lt"/>
              </a:rPr>
              <a:t>trên màn hình.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Ký </a:t>
            </a:r>
            <a:r>
              <a:rPr lang="vi-VN" sz="2400" dirty="0">
                <a:latin typeface="+mj-lt"/>
              </a:rPr>
              <a:t>tự đã nhập được lưu trữ ở đâu và được CPU quản lý ở dạng thức gì? (</a:t>
            </a:r>
            <a:r>
              <a:rPr lang="vi-VN" sz="2400" dirty="0" smtClean="0">
                <a:latin typeface="+mj-lt"/>
              </a:rPr>
              <a:t>Dùng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Emu8086 </a:t>
            </a:r>
            <a:r>
              <a:rPr lang="vi-VN" sz="2400" dirty="0">
                <a:latin typeface="+mj-lt"/>
              </a:rPr>
              <a:t>để khảo sát)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chương trình để đọc ký tự bằng hàm 7, ngắt 21h.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Chạy </a:t>
            </a:r>
            <a:r>
              <a:rPr lang="vi-VN" sz="2400" dirty="0">
                <a:latin typeface="+mj-lt"/>
              </a:rPr>
              <a:t>chương trình và so sánh hoạt động giữa hàm 1 và hàm 7.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  <a:r>
              <a:rPr lang="en-US" b="1" dirty="0" smtClean="0">
                <a:solidFill>
                  <a:srgbClr val="0070C0"/>
                </a:solidFill>
              </a:rPr>
              <a:t>. In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46312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Chương trình sử dụng hàm 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09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ngắt 21h để in ký tự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chuỗi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“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chào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…”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ra màn hình được viết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Hãy soạn thảo lưu lại thành tập tin nguồn có tên là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BAI_2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.ASM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622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00FF"/>
                </a:solidFill>
              </a:rPr>
              <a:t>DSEG SEGMENT</a:t>
            </a:r>
          </a:p>
          <a:p>
            <a:r>
              <a:rPr lang="vi-VN" dirty="0">
                <a:solidFill>
                  <a:srgbClr val="0000FF"/>
                </a:solidFill>
              </a:rPr>
              <a:t>chuoi DB ‘Chao sinh vien nganh Cong Nghe Thong Tin.$’</a:t>
            </a:r>
          </a:p>
          <a:p>
            <a:r>
              <a:rPr lang="vi-VN" dirty="0">
                <a:solidFill>
                  <a:srgbClr val="0000FF"/>
                </a:solidFill>
              </a:rPr>
              <a:t>DSEG ENDS</a:t>
            </a:r>
          </a:p>
          <a:p>
            <a:r>
              <a:rPr lang="vi-VN" dirty="0">
                <a:solidFill>
                  <a:srgbClr val="0000FF"/>
                </a:solidFill>
              </a:rPr>
              <a:t>CSEG SEGMENT</a:t>
            </a:r>
          </a:p>
          <a:p>
            <a:r>
              <a:rPr lang="vi-VN" dirty="0">
                <a:solidFill>
                  <a:srgbClr val="0000FF"/>
                </a:solidFill>
              </a:rPr>
              <a:t>ASSUME CS: CSEG, DS: DSEG</a:t>
            </a:r>
          </a:p>
          <a:p>
            <a:r>
              <a:rPr lang="vi-VN" dirty="0">
                <a:solidFill>
                  <a:srgbClr val="0000FF"/>
                </a:solidFill>
              </a:rPr>
              <a:t>start: mov ax, DSEG</a:t>
            </a:r>
          </a:p>
          <a:p>
            <a:r>
              <a:rPr lang="vi-VN" dirty="0">
                <a:solidFill>
                  <a:srgbClr val="0000FF"/>
                </a:solidFill>
              </a:rPr>
              <a:t>mov ds, ax</a:t>
            </a:r>
          </a:p>
          <a:p>
            <a:r>
              <a:rPr lang="vi-VN" dirty="0">
                <a:solidFill>
                  <a:srgbClr val="0000FF"/>
                </a:solidFill>
              </a:rPr>
              <a:t>mov ah, 09h ; Hàm 9, in chuỗi ký tự ra màn hình</a:t>
            </a:r>
          </a:p>
          <a:p>
            <a:r>
              <a:rPr lang="vi-VN" dirty="0">
                <a:solidFill>
                  <a:srgbClr val="0000FF"/>
                </a:solidFill>
              </a:rPr>
              <a:t>lea dx, chuoi ; dl chứa ký tự cần in</a:t>
            </a:r>
          </a:p>
          <a:p>
            <a:r>
              <a:rPr lang="vi-VN" dirty="0">
                <a:solidFill>
                  <a:srgbClr val="0000FF"/>
                </a:solidFill>
              </a:rPr>
              <a:t>int 21h ; gọi ngắt thực hiện</a:t>
            </a:r>
          </a:p>
          <a:p>
            <a:r>
              <a:rPr lang="vi-VN" dirty="0">
                <a:solidFill>
                  <a:srgbClr val="0000FF"/>
                </a:solidFill>
              </a:rPr>
              <a:t>mov ah, 08h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mov ah, 4Ch ; thoát khỏi chương trình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CSEG ENDS</a:t>
            </a:r>
          </a:p>
          <a:p>
            <a:r>
              <a:rPr lang="vi-VN" dirty="0">
                <a:solidFill>
                  <a:srgbClr val="0000FF"/>
                </a:solidFill>
              </a:rPr>
              <a:t>END start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In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701716"/>
            <a:ext cx="86868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</a:t>
            </a:r>
            <a:r>
              <a:rPr lang="vi-VN" sz="2400" dirty="0">
                <a:latin typeface="+mj-lt"/>
              </a:rPr>
              <a:t>, sửa lỗi (nếu có) và chạy chương trình để xem kết quả trên màn hình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Viết </a:t>
            </a:r>
            <a:r>
              <a:rPr lang="vi-VN" sz="2400" dirty="0">
                <a:latin typeface="+mj-lt"/>
              </a:rPr>
              <a:t>lại chương trình trên để in ra màn hình chuỗi </a:t>
            </a:r>
            <a:r>
              <a:rPr lang="vi-VN" sz="2400" b="1" dirty="0" smtClean="0">
                <a:latin typeface="+mj-lt"/>
              </a:rPr>
              <a:t>“</a:t>
            </a:r>
            <a:r>
              <a:rPr lang="en-US" sz="2400" b="1" dirty="0" err="1" smtClean="0">
                <a:latin typeface="+mj-lt"/>
              </a:rPr>
              <a:t>Khoa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cong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nghe</a:t>
            </a:r>
            <a:r>
              <a:rPr lang="en-US" sz="2400" b="1" dirty="0" smtClean="0">
                <a:latin typeface="+mj-lt"/>
              </a:rPr>
              <a:t> thong tin HVMM</a:t>
            </a:r>
            <a:r>
              <a:rPr lang="vi-VN" sz="2400" b="1" dirty="0" smtClean="0">
                <a:latin typeface="+mj-lt"/>
              </a:rPr>
              <a:t>”</a:t>
            </a:r>
            <a:r>
              <a:rPr lang="vi-VN" sz="2400" b="1" i="1" dirty="0" smtClean="0">
                <a:latin typeface="+mj-lt"/>
              </a:rPr>
              <a:t>.</a:t>
            </a:r>
            <a:endParaRPr lang="en-US" sz="2400" b="1" i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khai báo biến </a:t>
            </a:r>
            <a:r>
              <a:rPr lang="vi-VN" sz="2400" b="1" dirty="0">
                <a:latin typeface="+mj-lt"/>
              </a:rPr>
              <a:t>chuoi </a:t>
            </a:r>
            <a:r>
              <a:rPr lang="vi-VN" sz="2400" dirty="0">
                <a:latin typeface="+mj-lt"/>
              </a:rPr>
              <a:t>có dạng như sau</a:t>
            </a:r>
            <a:r>
              <a:rPr lang="vi-VN" sz="2400" dirty="0" smtClean="0"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chuoi DB </a:t>
            </a:r>
            <a:r>
              <a:rPr lang="vi-VN" sz="2400" dirty="0" smtClean="0">
                <a:latin typeface="+mj-lt"/>
              </a:rPr>
              <a:t>‘</a:t>
            </a:r>
            <a:r>
              <a:rPr lang="en-US" sz="2400" dirty="0" err="1" smtClean="0">
                <a:latin typeface="+mj-lt"/>
              </a:rPr>
              <a:t>kma</a:t>
            </a:r>
            <a:r>
              <a:rPr lang="vi-VN" sz="2400" dirty="0" smtClean="0">
                <a:latin typeface="+mj-lt"/>
              </a:rPr>
              <a:t>’, </a:t>
            </a:r>
            <a:r>
              <a:rPr lang="vi-VN" sz="2400" dirty="0">
                <a:latin typeface="+mj-lt"/>
              </a:rPr>
              <a:t>10, 13, </a:t>
            </a:r>
            <a:r>
              <a:rPr lang="vi-VN" sz="2400" dirty="0" smtClean="0">
                <a:latin typeface="+mj-lt"/>
              </a:rPr>
              <a:t>‘</a:t>
            </a:r>
            <a:r>
              <a:rPr lang="en-US" sz="2400" dirty="0" err="1" smtClean="0">
                <a:latin typeface="+mj-lt"/>
              </a:rPr>
              <a:t>cntt</a:t>
            </a:r>
            <a:r>
              <a:rPr lang="vi-VN" sz="2400" dirty="0" smtClean="0">
                <a:latin typeface="+mj-lt"/>
              </a:rPr>
              <a:t>$’</a:t>
            </a:r>
            <a:r>
              <a:rPr lang="en-US" sz="2400" dirty="0" smtClean="0">
                <a:latin typeface="+mj-lt"/>
              </a:rPr>
              <a:t>. </a:t>
            </a:r>
            <a:r>
              <a:rPr lang="vi-VN" sz="2400" dirty="0" smtClean="0">
                <a:latin typeface="+mj-lt"/>
              </a:rPr>
              <a:t>Dịch </a:t>
            </a:r>
            <a:r>
              <a:rPr lang="vi-VN" sz="2400" dirty="0">
                <a:latin typeface="+mj-lt"/>
              </a:rPr>
              <a:t>và chạy chương trình để xem kết quả. Trong khai báo biến chuoi, 2 giá </a:t>
            </a:r>
            <a:r>
              <a:rPr lang="vi-VN" sz="2400" dirty="0" smtClean="0">
                <a:latin typeface="+mj-lt"/>
              </a:rPr>
              <a:t>trị</a:t>
            </a:r>
            <a:r>
              <a:rPr lang="en-US" sz="2400" dirty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10</a:t>
            </a:r>
            <a:r>
              <a:rPr lang="vi-VN" sz="2400" b="1" dirty="0">
                <a:latin typeface="+mj-lt"/>
              </a:rPr>
              <a:t>, 13 </a:t>
            </a:r>
            <a:r>
              <a:rPr lang="vi-VN" sz="2400" dirty="0">
                <a:latin typeface="+mj-lt"/>
              </a:rPr>
              <a:t>có ý nghĩa gì trong việc in chuỗi ra màn hình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lại chương trình để in ra màn hình số </a:t>
            </a:r>
            <a:r>
              <a:rPr lang="en-US" sz="2400" b="1" dirty="0" smtClean="0">
                <a:latin typeface="+mj-lt"/>
              </a:rPr>
              <a:t>2022</a:t>
            </a:r>
            <a:r>
              <a:rPr lang="vi-VN" sz="2400" dirty="0" smtClean="0">
                <a:latin typeface="+mj-lt"/>
              </a:rPr>
              <a:t>. 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9256</TotalTime>
  <Words>1224</Words>
  <Application>Microsoft Office PowerPoint</Application>
  <PresentationFormat>On-screen Show (4:3)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THỰC HÀNH LẬP TRÌNH HỢP NGỮ TRÊN 8086</vt:lpstr>
      <vt:lpstr>NHẬP XUẤT KÝ TỰ</vt:lpstr>
      <vt:lpstr>PowerPoint Presentation</vt:lpstr>
      <vt:lpstr>1. In ký tự ra màn hình</vt:lpstr>
      <vt:lpstr>1. In ký tự ra màn hình</vt:lpstr>
      <vt:lpstr>2. nhập kí tự từ bàn phím</vt:lpstr>
      <vt:lpstr>2. Nhận 1 ký tự từ bàn phím</vt:lpstr>
      <vt:lpstr>3. In Chuỗi ký tự ra màn hình</vt:lpstr>
      <vt:lpstr>2. In chuỗi ký tự ra màn hình</vt:lpstr>
      <vt:lpstr>5. Nhận chuỗi  ký tự từ bàn phím</vt:lpstr>
      <vt:lpstr>4. Nhận chuỗi ký tự từ bàn phím</vt:lpstr>
      <vt:lpstr>4. Nhận chuỗi ký tự từ bàn phím</vt:lpstr>
      <vt:lpstr>4. Nhận chuỗi ký tự từ bàn phím</vt:lpstr>
      <vt:lpstr>5. Bài tập</vt:lpstr>
      <vt:lpstr>5. 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asus</cp:lastModifiedBy>
  <cp:revision>659</cp:revision>
  <cp:lastPrinted>2019-11-27T06:18:04Z</cp:lastPrinted>
  <dcterms:created xsi:type="dcterms:W3CDTF">2015-08-28T07:40:17Z</dcterms:created>
  <dcterms:modified xsi:type="dcterms:W3CDTF">2023-05-30T07:16:09Z</dcterms:modified>
</cp:coreProperties>
</file>