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12" r:id="rId2"/>
    <p:sldId id="705" r:id="rId3"/>
    <p:sldId id="724" r:id="rId4"/>
    <p:sldId id="706" r:id="rId5"/>
    <p:sldId id="707" r:id="rId6"/>
    <p:sldId id="709" r:id="rId7"/>
    <p:sldId id="710" r:id="rId8"/>
    <p:sldId id="711" r:id="rId9"/>
    <p:sldId id="712" r:id="rId10"/>
    <p:sldId id="728" r:id="rId11"/>
    <p:sldId id="713" r:id="rId12"/>
    <p:sldId id="716" r:id="rId13"/>
    <p:sldId id="715" r:id="rId14"/>
    <p:sldId id="725" r:id="rId15"/>
    <p:sldId id="717" r:id="rId16"/>
    <p:sldId id="718" r:id="rId17"/>
    <p:sldId id="719" r:id="rId18"/>
    <p:sldId id="720" r:id="rId19"/>
    <p:sldId id="721" r:id="rId20"/>
    <p:sldId id="722" r:id="rId21"/>
    <p:sldId id="723" r:id="rId2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2006BA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0504" autoAdjust="0"/>
  </p:normalViewPr>
  <p:slideViewPr>
    <p:cSldViewPr>
      <p:cViewPr varScale="1">
        <p:scale>
          <a:sx n="70" d="100"/>
          <a:sy n="70" d="100"/>
        </p:scale>
        <p:origin x="11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2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4CFE6D8E-492C-4857-A3EB-D994AB42C3AA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196C105E-2420-4305-908F-76C5FFA3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950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01557BE7-F6F6-4A0B-BAD9-58E94264678C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1F59E9B6-98A3-46C9-B5FD-016F4A11D7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866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78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7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60020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rgbClr val="2006BA"/>
                </a:solidFill>
                <a:latin typeface="Arial" pitchFamily="34" charset="0"/>
                <a:cs typeface="Arial" pitchFamily="34" charset="0"/>
              </a:rPr>
              <a:t>THỰC HÀNH LẬP TRÌNH HỢP NGỮ TRÊN 8086</a:t>
            </a:r>
            <a:endParaRPr lang="en-US" sz="5400" b="1" dirty="0">
              <a:solidFill>
                <a:srgbClr val="2006B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47800" y="141027"/>
            <a:ext cx="7467600" cy="1001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HỌC VIỆN KỸ THUẬT MẬT MÃ</a:t>
            </a:r>
            <a:endParaRPr lang="en-US" sz="3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74" y="1403261"/>
            <a:ext cx="8991600" cy="545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05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2. THỰC HÀNH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340823"/>
            <a:ext cx="868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2.1.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Cấu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trúc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rẽ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nhánh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5256" y="1905000"/>
            <a:ext cx="840014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dirty="0">
                <a:latin typeface="+mj-lt"/>
              </a:rPr>
              <a:t>Chương trình sau đây nhận 1 ký tự. Nếu là ký tự HOA thì in </a:t>
            </a:r>
            <a:r>
              <a:rPr lang="vi-VN" sz="2400" dirty="0" smtClean="0">
                <a:latin typeface="+mj-lt"/>
              </a:rPr>
              <a:t>ra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màn </a:t>
            </a:r>
            <a:r>
              <a:rPr lang="vi-VN" sz="2400" dirty="0">
                <a:latin typeface="+mj-lt"/>
              </a:rPr>
              <a:t>hình "Ky </a:t>
            </a:r>
            <a:r>
              <a:rPr lang="vi-VN" sz="2400" dirty="0" smtClean="0">
                <a:latin typeface="+mj-lt"/>
              </a:rPr>
              <a:t>tu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HOA</a:t>
            </a:r>
            <a:r>
              <a:rPr lang="vi-VN" sz="2400" dirty="0">
                <a:latin typeface="+mj-lt"/>
              </a:rPr>
              <a:t>". Ngược lại in ra câu "Ky tu thuong". (Mã ASCII của ký tự HOA &lt;= 'Z</a:t>
            </a:r>
            <a:r>
              <a:rPr lang="vi-VN" sz="2400" dirty="0" smtClean="0">
                <a:latin typeface="+mj-lt"/>
              </a:rPr>
              <a:t>').</a:t>
            </a:r>
            <a:r>
              <a:rPr lang="en-US" sz="2400" dirty="0" smtClean="0">
                <a:latin typeface="+mj-lt"/>
              </a:rPr>
              <a:t> </a:t>
            </a:r>
          </a:p>
          <a:p>
            <a:pPr algn="just"/>
            <a:r>
              <a:rPr lang="vi-VN" sz="2400" dirty="0" smtClean="0">
                <a:latin typeface="+mj-lt"/>
              </a:rPr>
              <a:t>Soạn </a:t>
            </a:r>
            <a:r>
              <a:rPr lang="vi-VN" sz="2400" dirty="0">
                <a:latin typeface="+mj-lt"/>
              </a:rPr>
              <a:t>thảo và lưu với tên </a:t>
            </a:r>
            <a:r>
              <a:rPr lang="vi-VN" sz="2400" dirty="0" smtClean="0">
                <a:latin typeface="+mj-lt"/>
              </a:rPr>
              <a:t>BAI_3A.ASM</a:t>
            </a:r>
            <a:r>
              <a:rPr lang="en-US" sz="2400" dirty="0" smtClean="0">
                <a:latin typeface="+mj-lt"/>
              </a:rPr>
              <a:t>.</a:t>
            </a:r>
          </a:p>
          <a:p>
            <a:pPr marL="342900" indent="-342900" algn="just">
              <a:buFontTx/>
              <a:buChar char="-"/>
            </a:pPr>
            <a:r>
              <a:rPr lang="vi-VN" sz="2400" dirty="0" smtClean="0">
                <a:latin typeface="+mj-lt"/>
              </a:rPr>
              <a:t>Dịch </a:t>
            </a:r>
            <a:r>
              <a:rPr lang="vi-VN" sz="2400" dirty="0">
                <a:latin typeface="+mj-lt"/>
              </a:rPr>
              <a:t>và chạy CT ở những trường hợp khác nhau để xem kết quả trên màn hình</a:t>
            </a:r>
            <a:r>
              <a:rPr lang="vi-VN" sz="2400" dirty="0" smtClean="0">
                <a:latin typeface="+mj-lt"/>
              </a:rPr>
              <a:t>.</a:t>
            </a:r>
            <a:endParaRPr lang="en-US" sz="2400" dirty="0">
              <a:latin typeface="+mj-lt"/>
            </a:endParaRPr>
          </a:p>
          <a:p>
            <a:pPr marL="342900" indent="-342900" algn="just">
              <a:buFontTx/>
              <a:buChar char="-"/>
            </a:pPr>
            <a:r>
              <a:rPr lang="vi-VN" sz="2400" dirty="0" smtClean="0">
                <a:latin typeface="+mj-lt"/>
              </a:rPr>
              <a:t>Vẽ </a:t>
            </a:r>
            <a:r>
              <a:rPr lang="vi-VN" sz="2400" dirty="0">
                <a:latin typeface="+mj-lt"/>
              </a:rPr>
              <a:t>lưu đồ điều khiển của chương trình</a:t>
            </a:r>
            <a:r>
              <a:rPr lang="vi-VN" sz="2400" dirty="0" smtClean="0">
                <a:latin typeface="+mj-lt"/>
              </a:rPr>
              <a:t>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708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2. THỰC HÀNH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340823"/>
            <a:ext cx="868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2.1.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Cấu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trúc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rẽ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nhánh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5256" y="1905000"/>
            <a:ext cx="840014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vi-VN" sz="2400" dirty="0" smtClean="0">
                <a:latin typeface="+mj-lt"/>
              </a:rPr>
              <a:t>Tại </a:t>
            </a:r>
            <a:r>
              <a:rPr lang="vi-VN" sz="2400" dirty="0">
                <a:latin typeface="+mj-lt"/>
              </a:rPr>
              <a:t>sao cần phải có lệnh </a:t>
            </a:r>
            <a:r>
              <a:rPr lang="vi-VN" sz="2400" b="1" dirty="0">
                <a:latin typeface="+mj-lt"/>
              </a:rPr>
              <a:t>JMP EXIT</a:t>
            </a:r>
            <a:r>
              <a:rPr lang="vi-VN" sz="2400" dirty="0">
                <a:latin typeface="+mj-lt"/>
              </a:rPr>
              <a:t>? Nếu không có lệnh ấy thì chương </a:t>
            </a:r>
            <a:r>
              <a:rPr lang="vi-VN" sz="2400" dirty="0" smtClean="0">
                <a:latin typeface="+mj-lt"/>
              </a:rPr>
              <a:t>trình</a:t>
            </a:r>
            <a:r>
              <a:rPr lang="en-US" sz="2400" dirty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thực </a:t>
            </a:r>
            <a:r>
              <a:rPr lang="vi-VN" sz="2400" dirty="0">
                <a:latin typeface="+mj-lt"/>
              </a:rPr>
              <a:t>hiện như thế nào? Chạy chương trình để kiểm chứng</a:t>
            </a:r>
            <a:r>
              <a:rPr lang="vi-VN" sz="2400" dirty="0" smtClean="0">
                <a:latin typeface="+mj-lt"/>
              </a:rPr>
              <a:t>.</a:t>
            </a:r>
            <a:endParaRPr lang="en-US" sz="2400" dirty="0" smtClean="0">
              <a:latin typeface="+mj-lt"/>
            </a:endParaRPr>
          </a:p>
          <a:p>
            <a:pPr marL="342900" indent="-342900" algn="just">
              <a:buFontTx/>
              <a:buChar char="-"/>
            </a:pPr>
            <a:r>
              <a:rPr lang="vi-VN" sz="2400" dirty="0" smtClean="0">
                <a:latin typeface="+mj-lt"/>
              </a:rPr>
              <a:t>Thay </a:t>
            </a:r>
            <a:r>
              <a:rPr lang="vi-VN" sz="2400" dirty="0">
                <a:latin typeface="+mj-lt"/>
              </a:rPr>
              <a:t>lệnh </a:t>
            </a:r>
            <a:r>
              <a:rPr lang="vi-VN" sz="2400" b="1" dirty="0">
                <a:latin typeface="+mj-lt"/>
              </a:rPr>
              <a:t>JA NHAN </a:t>
            </a:r>
            <a:r>
              <a:rPr lang="vi-VN" sz="2400" dirty="0">
                <a:latin typeface="+mj-lt"/>
              </a:rPr>
              <a:t>bằng lệnh </a:t>
            </a:r>
            <a:r>
              <a:rPr lang="vi-VN" sz="2400" b="1" dirty="0">
                <a:latin typeface="+mj-lt"/>
              </a:rPr>
              <a:t>JNA NHAN. </a:t>
            </a:r>
            <a:r>
              <a:rPr lang="vi-VN" sz="2400" dirty="0">
                <a:latin typeface="+mj-lt"/>
              </a:rPr>
              <a:t>Sửa chương trình sao cho </a:t>
            </a:r>
            <a:r>
              <a:rPr lang="vi-VN" sz="2400" dirty="0" smtClean="0">
                <a:latin typeface="+mj-lt"/>
              </a:rPr>
              <a:t>kết</a:t>
            </a:r>
            <a:r>
              <a:rPr lang="en-US" sz="2400" dirty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quả </a:t>
            </a:r>
            <a:r>
              <a:rPr lang="vi-VN" sz="2400" dirty="0">
                <a:latin typeface="+mj-lt"/>
              </a:rPr>
              <a:t>không thay đổi</a:t>
            </a:r>
            <a:r>
              <a:rPr lang="vi-VN" sz="2400" dirty="0" smtClean="0">
                <a:latin typeface="+mj-lt"/>
              </a:rPr>
              <a:t>.</a:t>
            </a:r>
            <a:endParaRPr lang="en-US" sz="2400" dirty="0" smtClean="0">
              <a:latin typeface="+mj-lt"/>
            </a:endParaRPr>
          </a:p>
          <a:p>
            <a:pPr marL="342900" indent="-342900" algn="just">
              <a:buFontTx/>
              <a:buChar char="-"/>
            </a:pPr>
            <a:r>
              <a:rPr lang="vi-VN" sz="2400" dirty="0" smtClean="0">
                <a:latin typeface="+mj-lt"/>
              </a:rPr>
              <a:t>Khi </a:t>
            </a:r>
            <a:r>
              <a:rPr lang="vi-VN" sz="2400" dirty="0">
                <a:latin typeface="+mj-lt"/>
              </a:rPr>
              <a:t>ký tự nhập vào không phải là chữ cái thì kết quả in ra màn </a:t>
            </a:r>
            <a:endParaRPr lang="en-US" sz="2400" dirty="0" smtClean="0">
              <a:latin typeface="+mj-lt"/>
            </a:endParaRPr>
          </a:p>
          <a:p>
            <a:pPr algn="just"/>
            <a:r>
              <a:rPr lang="vi-VN" sz="2400" dirty="0" smtClean="0">
                <a:latin typeface="+mj-lt"/>
              </a:rPr>
              <a:t>hình </a:t>
            </a:r>
            <a:r>
              <a:rPr lang="en-US" sz="2400" dirty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là gì</a:t>
            </a:r>
            <a:r>
              <a:rPr lang="en-US" sz="2400" dirty="0" smtClean="0">
                <a:latin typeface="+mj-lt"/>
              </a:rPr>
              <a:t>?</a:t>
            </a:r>
            <a:r>
              <a:rPr lang="vi-VN" sz="2400" dirty="0" smtClean="0">
                <a:latin typeface="+mj-lt"/>
              </a:rPr>
              <a:t> Tại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sao?</a:t>
            </a:r>
            <a:endParaRPr lang="en-US" sz="2400" dirty="0" smtClean="0">
              <a:latin typeface="+mj-lt"/>
            </a:endParaRPr>
          </a:p>
          <a:p>
            <a:pPr algn="just"/>
            <a:r>
              <a:rPr lang="vi-VN" sz="2400" dirty="0" smtClean="0">
                <a:latin typeface="+mj-lt"/>
              </a:rPr>
              <a:t> 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919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2. THỰC HÀNH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340823"/>
            <a:ext cx="868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2.1.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Cấu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trúc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rẽ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nhánh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981200"/>
            <a:ext cx="5867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DSEG SEGMENT</a:t>
            </a:r>
          </a:p>
          <a:p>
            <a:r>
              <a:rPr lang="en-US" dirty="0"/>
              <a:t>tbao1 DB "</a:t>
            </a:r>
            <a:r>
              <a:rPr lang="en-US" dirty="0" err="1"/>
              <a:t>Ky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HOA.$"</a:t>
            </a:r>
          </a:p>
          <a:p>
            <a:r>
              <a:rPr lang="en-US" dirty="0"/>
              <a:t>tbao2 DB "</a:t>
            </a:r>
            <a:r>
              <a:rPr lang="en-US" dirty="0" err="1"/>
              <a:t>Ky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thuong</a:t>
            </a:r>
            <a:r>
              <a:rPr lang="en-US" dirty="0"/>
              <a:t>.$"</a:t>
            </a:r>
          </a:p>
          <a:p>
            <a:r>
              <a:rPr lang="en-US" dirty="0"/>
              <a:t>DSEG ENDS</a:t>
            </a:r>
          </a:p>
          <a:p>
            <a:r>
              <a:rPr lang="en-US" dirty="0"/>
              <a:t>CSEG SEGMENT</a:t>
            </a:r>
          </a:p>
          <a:p>
            <a:r>
              <a:rPr lang="en-US" dirty="0"/>
              <a:t>ASSUME CS: CSEG, DS: DSEG</a:t>
            </a:r>
          </a:p>
          <a:p>
            <a:r>
              <a:rPr lang="en-US" dirty="0"/>
              <a:t>start:</a:t>
            </a:r>
          </a:p>
          <a:p>
            <a:r>
              <a:rPr lang="en-US" dirty="0" err="1"/>
              <a:t>mov</a:t>
            </a:r>
            <a:r>
              <a:rPr lang="en-US" dirty="0"/>
              <a:t> ax, DSEG</a:t>
            </a:r>
          </a:p>
          <a:p>
            <a:r>
              <a:rPr lang="en-US" dirty="0" err="1"/>
              <a:t>mov</a:t>
            </a:r>
            <a:r>
              <a:rPr lang="en-US" dirty="0"/>
              <a:t> ds, ax  </a:t>
            </a:r>
          </a:p>
          <a:p>
            <a:endParaRPr lang="en-US" dirty="0"/>
          </a:p>
          <a:p>
            <a:r>
              <a:rPr lang="en-US" dirty="0" err="1"/>
              <a:t>mov</a:t>
            </a:r>
            <a:r>
              <a:rPr lang="en-US" dirty="0"/>
              <a:t> ah, 01h </a:t>
            </a:r>
          </a:p>
          <a:p>
            <a:r>
              <a:rPr lang="en-US" dirty="0" err="1"/>
              <a:t>int</a:t>
            </a:r>
            <a:r>
              <a:rPr lang="en-US" dirty="0"/>
              <a:t> 21h </a:t>
            </a:r>
          </a:p>
          <a:p>
            <a:endParaRPr lang="en-US" dirty="0"/>
          </a:p>
          <a:p>
            <a:r>
              <a:rPr lang="en-US" dirty="0" err="1"/>
              <a:t>cmp</a:t>
            </a:r>
            <a:r>
              <a:rPr lang="en-US" dirty="0"/>
              <a:t> </a:t>
            </a:r>
            <a:r>
              <a:rPr lang="en-US" dirty="0" err="1"/>
              <a:t>al,'Z</a:t>
            </a:r>
            <a:r>
              <a:rPr lang="en-US" dirty="0"/>
              <a:t>'</a:t>
            </a:r>
          </a:p>
          <a:p>
            <a:r>
              <a:rPr lang="en-US" dirty="0" err="1"/>
              <a:t>ja</a:t>
            </a:r>
            <a:r>
              <a:rPr lang="en-US" dirty="0"/>
              <a:t> </a:t>
            </a:r>
            <a:r>
              <a:rPr lang="en-US" dirty="0" err="1"/>
              <a:t>nhan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55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/>
              <a:t>jmp</a:t>
            </a:r>
            <a:r>
              <a:rPr lang="en-US" dirty="0"/>
              <a:t> </a:t>
            </a:r>
            <a:r>
              <a:rPr lang="en-US" dirty="0" smtClean="0"/>
              <a:t>exit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nhan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 err="1"/>
              <a:t>mov</a:t>
            </a:r>
            <a:r>
              <a:rPr lang="en-US" dirty="0"/>
              <a:t> ah, 09 ; in "</a:t>
            </a:r>
            <a:r>
              <a:rPr lang="en-US" dirty="0" err="1"/>
              <a:t>Ky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thuong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lea dx, tbao2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21h 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Mov</a:t>
            </a:r>
            <a:r>
              <a:rPr lang="en-US" dirty="0"/>
              <a:t> </a:t>
            </a:r>
            <a:r>
              <a:rPr lang="en-US" dirty="0" smtClean="0"/>
              <a:t>ah,4Ch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/>
              <a:t> </a:t>
            </a:r>
            <a:r>
              <a:rPr lang="en-US" dirty="0" smtClean="0"/>
              <a:t>21h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exit:</a:t>
            </a:r>
          </a:p>
          <a:p>
            <a:pPr marL="0" indent="0">
              <a:buNone/>
            </a:pPr>
            <a:r>
              <a:rPr lang="en-US" dirty="0" err="1"/>
              <a:t>mov</a:t>
            </a:r>
            <a:r>
              <a:rPr lang="en-US" dirty="0"/>
              <a:t> ah, 9</a:t>
            </a:r>
          </a:p>
          <a:p>
            <a:pPr marL="0" indent="0">
              <a:buNone/>
            </a:pPr>
            <a:r>
              <a:rPr lang="en-US" dirty="0"/>
              <a:t>lea dx, tbao1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21h</a:t>
            </a:r>
          </a:p>
          <a:p>
            <a:pPr marL="0" indent="0">
              <a:buNone/>
            </a:pPr>
            <a:r>
              <a:rPr lang="en-US" dirty="0" err="1"/>
              <a:t>mov</a:t>
            </a:r>
            <a:r>
              <a:rPr lang="en-US" dirty="0"/>
              <a:t> ah, 4Ch ; </a:t>
            </a:r>
            <a:r>
              <a:rPr lang="en-US" dirty="0" err="1"/>
              <a:t>tr</a:t>
            </a:r>
            <a:r>
              <a:rPr lang="en-US" dirty="0"/>
              <a:t>? v? h? </a:t>
            </a:r>
            <a:r>
              <a:rPr lang="en-US" dirty="0" err="1"/>
              <a:t>di?u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21h</a:t>
            </a:r>
          </a:p>
          <a:p>
            <a:pPr marL="0" indent="0">
              <a:buNone/>
            </a:pPr>
            <a:r>
              <a:rPr lang="en-US" dirty="0"/>
              <a:t>CSEG </a:t>
            </a:r>
            <a:r>
              <a:rPr lang="en-US" dirty="0" smtClean="0"/>
              <a:t>ENDS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 start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6600" y="304800"/>
            <a:ext cx="3272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B0F0"/>
                </a:solidFill>
              </a:rPr>
              <a:t>2. THỰC HÀNH</a:t>
            </a:r>
            <a:endParaRPr lang="en-US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154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2. THỰC HÀNH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340823"/>
            <a:ext cx="868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2.2.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Cấu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trúc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vòng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lặp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2057400"/>
            <a:ext cx="8153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dirty="0">
                <a:latin typeface="+mj-lt"/>
              </a:rPr>
              <a:t>- Xem chương trình in ra màn hình lần lượt các ký tự từ A đến Z được viết </a:t>
            </a:r>
            <a:r>
              <a:rPr lang="en-US" sz="2400" dirty="0" err="1" smtClean="0">
                <a:latin typeface="+mj-lt"/>
              </a:rPr>
              <a:t>dưới</a:t>
            </a:r>
            <a:r>
              <a:rPr lang="vi-VN" sz="2400" dirty="0" smtClean="0">
                <a:latin typeface="+mj-lt"/>
              </a:rPr>
              <a:t>. </a:t>
            </a:r>
            <a:r>
              <a:rPr lang="vi-VN" sz="2400" dirty="0">
                <a:latin typeface="+mj-lt"/>
              </a:rPr>
              <a:t>Hãy soạn thảo và đặt tên tập tin là BAI_3B.ASM.</a:t>
            </a:r>
          </a:p>
          <a:p>
            <a:pPr algn="just"/>
            <a:r>
              <a:rPr lang="vi-VN" sz="2400" dirty="0">
                <a:latin typeface="+mj-lt"/>
              </a:rPr>
              <a:t>- Dịch và chạy chương trình để xem kết quả trên màn hình.</a:t>
            </a:r>
          </a:p>
          <a:p>
            <a:pPr algn="just"/>
            <a:r>
              <a:rPr lang="vi-VN" sz="2400" dirty="0">
                <a:latin typeface="+mj-lt"/>
              </a:rPr>
              <a:t>- Vòng lặp trong chương trình bao gồm đoạn lệnh nào? Viết theo kiểu while </a:t>
            </a:r>
            <a:r>
              <a:rPr lang="vi-VN" sz="2400" dirty="0" smtClean="0">
                <a:latin typeface="+mj-lt"/>
              </a:rPr>
              <a:t>do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hay </a:t>
            </a:r>
            <a:r>
              <a:rPr lang="vi-VN" sz="2400" dirty="0">
                <a:latin typeface="+mj-lt"/>
              </a:rPr>
              <a:t>repeat ... until hay for? Vẽ lưu đồ chương trình</a:t>
            </a:r>
            <a:r>
              <a:rPr lang="vi-VN" sz="2400" dirty="0" smtClean="0">
                <a:latin typeface="+mj-lt"/>
              </a:rPr>
              <a:t>.</a:t>
            </a:r>
            <a:endParaRPr lang="vi-V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922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2. THỰC HÀNH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340823"/>
            <a:ext cx="868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2.2.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Cấu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trúc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vòng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lặp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2057400"/>
            <a:ext cx="6324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>
                <a:solidFill>
                  <a:srgbClr val="0000FF"/>
                </a:solidFill>
              </a:rPr>
              <a:t>CSEG SEGMENT</a:t>
            </a:r>
          </a:p>
          <a:p>
            <a:r>
              <a:rPr lang="vi-VN" dirty="0">
                <a:solidFill>
                  <a:srgbClr val="0000FF"/>
                </a:solidFill>
              </a:rPr>
              <a:t>ASSUME CS: CSEG</a:t>
            </a:r>
          </a:p>
          <a:p>
            <a:r>
              <a:rPr lang="vi-VN" dirty="0">
                <a:solidFill>
                  <a:srgbClr val="0000FF"/>
                </a:solidFill>
              </a:rPr>
              <a:t>start:mov dl, 'A' ; DL chứa ký tự đầu tiên 'A'</a:t>
            </a:r>
          </a:p>
          <a:p>
            <a:r>
              <a:rPr lang="vi-VN" dirty="0">
                <a:solidFill>
                  <a:srgbClr val="0000FF"/>
                </a:solidFill>
              </a:rPr>
              <a:t>nhan:mov ah, 02h ; in ký tự trong DL ra màn hình</a:t>
            </a:r>
          </a:p>
          <a:p>
            <a:r>
              <a:rPr lang="vi-VN" dirty="0">
                <a:solidFill>
                  <a:srgbClr val="0000FF"/>
                </a:solidFill>
              </a:rPr>
              <a:t>int 21h</a:t>
            </a:r>
          </a:p>
          <a:p>
            <a:r>
              <a:rPr lang="vi-VN" dirty="0">
                <a:solidFill>
                  <a:srgbClr val="0000FF"/>
                </a:solidFill>
              </a:rPr>
              <a:t>inc dl ; DL chứa ký tự kế cần in</a:t>
            </a:r>
          </a:p>
          <a:p>
            <a:r>
              <a:rPr lang="vi-VN" dirty="0">
                <a:solidFill>
                  <a:srgbClr val="0000FF"/>
                </a:solidFill>
              </a:rPr>
              <a:t>cmp dl, 'Z' ; So sánh DL với 'Z'</a:t>
            </a:r>
          </a:p>
          <a:p>
            <a:r>
              <a:rPr lang="vi-VN" dirty="0">
                <a:solidFill>
                  <a:srgbClr val="0000FF"/>
                </a:solidFill>
              </a:rPr>
              <a:t>jna nhan ; Nếu &lt;= 'Z' thì tiếp tục in</a:t>
            </a:r>
          </a:p>
          <a:p>
            <a:r>
              <a:rPr lang="vi-VN" dirty="0">
                <a:solidFill>
                  <a:srgbClr val="0000FF"/>
                </a:solidFill>
              </a:rPr>
              <a:t>mov ah, 08h ; Nếu &gt; 'Z' thì thoát (không in tiếp)</a:t>
            </a:r>
          </a:p>
          <a:p>
            <a:r>
              <a:rPr lang="vi-VN" dirty="0">
                <a:solidFill>
                  <a:srgbClr val="0000FF"/>
                </a:solidFill>
              </a:rPr>
              <a:t>int 21h</a:t>
            </a:r>
          </a:p>
          <a:p>
            <a:r>
              <a:rPr lang="vi-VN" dirty="0">
                <a:solidFill>
                  <a:srgbClr val="0000FF"/>
                </a:solidFill>
              </a:rPr>
              <a:t>mov ah, 4Ch</a:t>
            </a:r>
          </a:p>
          <a:p>
            <a:r>
              <a:rPr lang="vi-VN" dirty="0">
                <a:solidFill>
                  <a:srgbClr val="0000FF"/>
                </a:solidFill>
              </a:rPr>
              <a:t>int 21h</a:t>
            </a:r>
          </a:p>
          <a:p>
            <a:r>
              <a:rPr lang="vi-VN" dirty="0">
                <a:solidFill>
                  <a:srgbClr val="0000FF"/>
                </a:solidFill>
              </a:rPr>
              <a:t>CSEG ENDS</a:t>
            </a:r>
          </a:p>
          <a:p>
            <a:r>
              <a:rPr lang="vi-VN" dirty="0">
                <a:solidFill>
                  <a:srgbClr val="0000FF"/>
                </a:solidFill>
              </a:rPr>
              <a:t>END start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68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2. THỰC HÀNH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340823"/>
            <a:ext cx="868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2.2.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Cấu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trúc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vòng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lặp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2057400"/>
            <a:ext cx="815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dirty="0" smtClean="0">
                <a:latin typeface="+mj-lt"/>
              </a:rPr>
              <a:t>- </a:t>
            </a:r>
            <a:r>
              <a:rPr lang="vi-VN" sz="2400" dirty="0">
                <a:latin typeface="+mj-lt"/>
              </a:rPr>
              <a:t>Sửa chương trình để in ra màn hình lần lượt các ký tự từ 'Z' đến 'A'.</a:t>
            </a:r>
          </a:p>
          <a:p>
            <a:pPr algn="just"/>
            <a:r>
              <a:rPr lang="vi-VN" sz="2400" dirty="0">
                <a:latin typeface="+mj-lt"/>
              </a:rPr>
              <a:t>- Tiếp tục sửa chương trình sao cho giữa các ký tự có 1 khoảng trống (Z Y ....</a:t>
            </a:r>
            <a:r>
              <a:rPr lang="vi-VN" sz="2400" dirty="0" smtClean="0">
                <a:latin typeface="+mj-lt"/>
              </a:rPr>
              <a:t>B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A</a:t>
            </a:r>
            <a:r>
              <a:rPr lang="vi-VN" sz="2400" dirty="0">
                <a:latin typeface="+mj-lt"/>
              </a:rPr>
              <a:t>)</a:t>
            </a:r>
          </a:p>
          <a:p>
            <a:pPr algn="just"/>
            <a:r>
              <a:rPr lang="vi-VN" sz="2400" dirty="0">
                <a:latin typeface="+mj-lt"/>
              </a:rPr>
              <a:t>- Dùng lệnh LOOP để viết lại chương trình BAI_3B.ASM theo cấu trúc vòng </a:t>
            </a:r>
            <a:r>
              <a:rPr lang="vi-VN" sz="2400" dirty="0" smtClean="0">
                <a:latin typeface="+mj-lt"/>
              </a:rPr>
              <a:t>lặp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b="1" dirty="0" smtClean="0">
                <a:latin typeface="+mj-lt"/>
              </a:rPr>
              <a:t>for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861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2. THỰC HÀNH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340823"/>
            <a:ext cx="868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2.3.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tập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2057400"/>
            <a:ext cx="8534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dirty="0" smtClean="0">
                <a:latin typeface="+mj-lt"/>
              </a:rPr>
              <a:t>1 </a:t>
            </a:r>
            <a:r>
              <a:rPr lang="vi-VN" sz="2400" dirty="0">
                <a:latin typeface="+mj-lt"/>
              </a:rPr>
              <a:t>Viết chương trình cho nhập 1 ký tự từ màn hình và xuất câu thông báo tương ứng</a:t>
            </a:r>
          </a:p>
          <a:p>
            <a:pPr algn="just"/>
            <a:r>
              <a:rPr lang="vi-VN" sz="2400" dirty="0">
                <a:latin typeface="+mj-lt"/>
              </a:rPr>
              <a:t>sau:</a:t>
            </a:r>
          </a:p>
          <a:p>
            <a:pPr algn="just"/>
            <a:r>
              <a:rPr lang="vi-VN" sz="2400" dirty="0">
                <a:latin typeface="+mj-lt"/>
              </a:rPr>
              <a:t>- Nếu ký tự nhập là ‘S’ hay ‘s’ thì in ra “Good morning!”</a:t>
            </a:r>
          </a:p>
          <a:p>
            <a:pPr algn="just"/>
            <a:r>
              <a:rPr lang="vi-VN" sz="2400" dirty="0">
                <a:latin typeface="+mj-lt"/>
              </a:rPr>
              <a:t>- Nếu ký tự nhập là ‘T’ hay ‘t’ thì in ra “Good Afternoon!”</a:t>
            </a:r>
          </a:p>
          <a:p>
            <a:pPr algn="just"/>
            <a:r>
              <a:rPr lang="vi-VN" sz="2400" dirty="0">
                <a:latin typeface="+mj-lt"/>
              </a:rPr>
              <a:t>- Nếu ký tự nhập là ‘C’ hay ‘c’ thì in ra “Good everning!”</a:t>
            </a:r>
          </a:p>
          <a:p>
            <a:pPr algn="just"/>
            <a:r>
              <a:rPr lang="vi-VN" sz="2400" dirty="0" smtClean="0">
                <a:latin typeface="+mj-lt"/>
              </a:rPr>
              <a:t>2 </a:t>
            </a:r>
            <a:r>
              <a:rPr lang="vi-VN" sz="2400" dirty="0">
                <a:latin typeface="+mj-lt"/>
              </a:rPr>
              <a:t>Viết lại chương trình BAI_3A.ASM sao cho chương trình có thể phân biệt được </a:t>
            </a:r>
            <a:r>
              <a:rPr lang="vi-VN" sz="2400" dirty="0" smtClean="0">
                <a:latin typeface="+mj-lt"/>
              </a:rPr>
              <a:t>3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loại </a:t>
            </a:r>
            <a:r>
              <a:rPr lang="vi-VN" sz="2400" dirty="0">
                <a:latin typeface="+mj-lt"/>
              </a:rPr>
              <a:t>ký tự nhập từ bàn phím: "Ký tự HOA", "ký tự thường" và "ký tự khác".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779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2. THỰC HÀNH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340823"/>
            <a:ext cx="868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2.3.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tập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2057400"/>
            <a:ext cx="8534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dirty="0" smtClean="0">
                <a:latin typeface="+mj-lt"/>
              </a:rPr>
              <a:t>3 </a:t>
            </a:r>
            <a:r>
              <a:rPr lang="vi-VN" sz="2400" dirty="0">
                <a:latin typeface="+mj-lt"/>
              </a:rPr>
              <a:t>Viết chương trình nhập từ bàn phím 1 ký tự thường. Sau đó in ra màn hình lần </a:t>
            </a:r>
            <a:r>
              <a:rPr lang="vi-VN" sz="2400" dirty="0" smtClean="0">
                <a:latin typeface="+mj-lt"/>
              </a:rPr>
              <a:t>lượt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các </a:t>
            </a:r>
            <a:r>
              <a:rPr lang="vi-VN" sz="2400" dirty="0">
                <a:latin typeface="+mj-lt"/>
              </a:rPr>
              <a:t>ký tự từ ký tự nhận được đến 'z' sao cho giữa các ký tự có 1 khoảng trống.</a:t>
            </a:r>
          </a:p>
          <a:p>
            <a:pPr algn="just"/>
            <a:r>
              <a:rPr lang="vi-VN" sz="2400" dirty="0" smtClean="0">
                <a:latin typeface="+mj-lt"/>
              </a:rPr>
              <a:t>4 </a:t>
            </a:r>
            <a:r>
              <a:rPr lang="vi-VN" sz="2400" dirty="0">
                <a:latin typeface="+mj-lt"/>
              </a:rPr>
              <a:t>Không dùng hàm 0Ah/21h, hãy dùng lệnh lặp để viết chương trình nhập vào </a:t>
            </a:r>
            <a:r>
              <a:rPr lang="vi-VN" sz="24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chuỗi </a:t>
            </a:r>
            <a:r>
              <a:rPr lang="vi-VN" sz="2400" dirty="0">
                <a:latin typeface="+mj-lt"/>
              </a:rPr>
              <a:t>ký tự. Sau khi nhập xong đếm xem chuỗi có bao nhiêu ký tự. In ra màn </a:t>
            </a:r>
            <a:r>
              <a:rPr lang="vi-VN" sz="2400" dirty="0" smtClean="0">
                <a:latin typeface="+mj-lt"/>
              </a:rPr>
              <a:t>hình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chuỗi </a:t>
            </a:r>
            <a:r>
              <a:rPr lang="vi-VN" sz="2400" dirty="0">
                <a:latin typeface="+mj-lt"/>
              </a:rPr>
              <a:t>nhận được và số ký tự có trong chuỗi.</a:t>
            </a:r>
          </a:p>
          <a:p>
            <a:pPr algn="just"/>
            <a:r>
              <a:rPr lang="vi-VN" sz="2400" dirty="0">
                <a:latin typeface="+mj-lt"/>
              </a:rPr>
              <a:t>Ví dụ: S = "Hello world !" ==&gt; Số kí tự trong chuỗi là 13.</a:t>
            </a:r>
          </a:p>
          <a:p>
            <a:pPr algn="just"/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090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305800" cy="6096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2006BA"/>
                </a:solidFill>
                <a:latin typeface="Times New Roman" pitchFamily="18" charset="0"/>
                <a:cs typeface="Times New Roman" pitchFamily="18" charset="0"/>
              </a:rPr>
              <a:t>CẤU TRÚC RẼ NHÁNH, VÒNG LẶP</a:t>
            </a:r>
            <a:endParaRPr lang="en-US" sz="3200" b="1" dirty="0">
              <a:solidFill>
                <a:srgbClr val="2006B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47800" y="141027"/>
            <a:ext cx="7467600" cy="1001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NỘI DUNG 3</a:t>
            </a:r>
            <a:endParaRPr lang="en-US" sz="3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2438400"/>
            <a:ext cx="8229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b="1" dirty="0" smtClean="0">
                <a:latin typeface="+mj-lt"/>
              </a:rPr>
              <a:t>MỤC </a:t>
            </a:r>
            <a:r>
              <a:rPr lang="vi-VN" sz="2400" b="1" dirty="0">
                <a:latin typeface="+mj-lt"/>
              </a:rPr>
              <a:t>TIÊU</a:t>
            </a:r>
            <a:r>
              <a:rPr lang="vi-VN" sz="2400" dirty="0">
                <a:latin typeface="+mj-lt"/>
              </a:rPr>
              <a:t/>
            </a:r>
            <a:br>
              <a:rPr lang="vi-VN" sz="2400" dirty="0">
                <a:latin typeface="+mj-lt"/>
              </a:rPr>
            </a:br>
            <a:r>
              <a:rPr lang="vi-VN" sz="2400" dirty="0">
                <a:latin typeface="+mj-lt"/>
              </a:rPr>
              <a:t>- Hiểu cách so sánh hai số trong hợp ngữ</a:t>
            </a:r>
          </a:p>
          <a:p>
            <a:r>
              <a:rPr lang="vi-VN" sz="2400" dirty="0">
                <a:latin typeface="+mj-lt"/>
              </a:rPr>
              <a:t>- Hiểu cách thay đổi thứ tự thực hiện các lệnh</a:t>
            </a:r>
          </a:p>
          <a:p>
            <a:r>
              <a:rPr lang="vi-VN" sz="2400" dirty="0">
                <a:latin typeface="+mj-lt"/>
              </a:rPr>
              <a:t>- Biết cách sử dụng các lệnh so sánh, nhảy và lặp</a:t>
            </a:r>
            <a:br>
              <a:rPr lang="vi-VN" sz="2400" dirty="0">
                <a:latin typeface="+mj-lt"/>
              </a:rPr>
            </a:br>
            <a:r>
              <a:rPr lang="vi-VN" dirty="0">
                <a:latin typeface="+mj-lt"/>
              </a:rPr>
              <a:t/>
            </a:r>
            <a:br>
              <a:rPr lang="vi-VN" dirty="0">
                <a:latin typeface="+mj-lt"/>
              </a:rPr>
            </a:b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592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2. THỰC HÀNH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340823"/>
            <a:ext cx="868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2.3.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tập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5600" y="1828800"/>
            <a:ext cx="8534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dirty="0" smtClean="0">
                <a:latin typeface="+mj-lt"/>
              </a:rPr>
              <a:t>5 </a:t>
            </a:r>
            <a:r>
              <a:rPr lang="vi-VN" sz="2400" dirty="0">
                <a:latin typeface="+mj-lt"/>
              </a:rPr>
              <a:t>Viết chương trình cho phép nhập vào một chuỗi bất kỳ. Sau đó:</a:t>
            </a:r>
          </a:p>
          <a:p>
            <a:pPr algn="just"/>
            <a:r>
              <a:rPr lang="vi-VN" sz="2400" dirty="0">
                <a:latin typeface="+mj-lt"/>
              </a:rPr>
              <a:t>- Đổi tất cả ký tự thường thành ký tự hoa và in ra màn hình.</a:t>
            </a:r>
          </a:p>
          <a:p>
            <a:pPr algn="just"/>
            <a:r>
              <a:rPr lang="vi-VN" sz="2400" dirty="0">
                <a:latin typeface="+mj-lt"/>
              </a:rPr>
              <a:t>- Đổi tất cả ký tự hoa thành ký tự thường và in ra màn hình.</a:t>
            </a:r>
          </a:p>
          <a:p>
            <a:pPr algn="just"/>
            <a:r>
              <a:rPr lang="vi-VN" sz="2400" dirty="0">
                <a:latin typeface="+mj-lt"/>
              </a:rPr>
              <a:t>Ví dụ: S = ‘weLcOme To AssEmblY’</a:t>
            </a:r>
          </a:p>
          <a:p>
            <a:pPr algn="just"/>
            <a:r>
              <a:rPr lang="vi-VN" sz="2400" dirty="0">
                <a:latin typeface="+mj-lt"/>
              </a:rPr>
              <a:t>In ra: welcome to assembly - WELCOME TO ASSEMBLY</a:t>
            </a:r>
          </a:p>
          <a:p>
            <a:pPr algn="just"/>
            <a:r>
              <a:rPr lang="vi-VN" sz="2400" dirty="0" smtClean="0">
                <a:latin typeface="+mj-lt"/>
              </a:rPr>
              <a:t>6 </a:t>
            </a:r>
            <a:r>
              <a:rPr lang="vi-VN" sz="2400" dirty="0">
                <a:latin typeface="+mj-lt"/>
              </a:rPr>
              <a:t>Nhập vào 2 chuỗi số, đổi 2 chuỗi thành số, sau đó cộng hai số, đổi ra chuỗi và </a:t>
            </a:r>
            <a:r>
              <a:rPr lang="vi-VN" sz="2400" dirty="0" smtClean="0">
                <a:latin typeface="+mj-lt"/>
              </a:rPr>
              <a:t>xuất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chuỗi </a:t>
            </a:r>
            <a:r>
              <a:rPr lang="vi-VN" sz="2400" dirty="0">
                <a:latin typeface="+mj-lt"/>
              </a:rPr>
              <a:t>tổng.</a:t>
            </a:r>
          </a:p>
          <a:p>
            <a:pPr algn="just"/>
            <a:r>
              <a:rPr lang="vi-VN" sz="2400" dirty="0">
                <a:latin typeface="+mj-lt"/>
              </a:rPr>
              <a:t>Ví dụ: S1 = "123" =&gt; N1 = 123</a:t>
            </a:r>
          </a:p>
          <a:p>
            <a:pPr algn="just"/>
            <a:r>
              <a:rPr lang="vi-VN" sz="2400" dirty="0">
                <a:latin typeface="+mj-lt"/>
              </a:rPr>
              <a:t>S2 = "456" =&gt; N2 = 456</a:t>
            </a:r>
          </a:p>
          <a:p>
            <a:pPr algn="just"/>
            <a:r>
              <a:rPr lang="vi-VN" sz="2400" dirty="0">
                <a:latin typeface="+mj-lt"/>
              </a:rPr>
              <a:t>N = N1 + N2 = 123 + 456 = 579 =&gt; S = "579" (xuất S ra màn hình</a:t>
            </a:r>
            <a:r>
              <a:rPr lang="vi-VN" sz="2400" dirty="0" smtClean="0">
                <a:latin typeface="+mj-lt"/>
              </a:rPr>
              <a:t>)</a:t>
            </a:r>
            <a:endParaRPr lang="vi-V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689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2. THỰC HÀNH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340823"/>
            <a:ext cx="868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2.3.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tập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0323" y="1905000"/>
            <a:ext cx="853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dirty="0" smtClean="0">
                <a:latin typeface="+mj-lt"/>
              </a:rPr>
              <a:t>7 </a:t>
            </a:r>
            <a:r>
              <a:rPr lang="vi-VN" sz="2400" dirty="0">
                <a:latin typeface="+mj-lt"/>
              </a:rPr>
              <a:t>Nhập 2 số nguyên dương A, B. Tính A/B, A*B (không dùng lệnh DIV, MUL) </a:t>
            </a:r>
            <a:r>
              <a:rPr lang="vi-VN" sz="2400" dirty="0" smtClean="0">
                <a:latin typeface="+mj-lt"/>
              </a:rPr>
              <a:t>và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in </a:t>
            </a:r>
            <a:r>
              <a:rPr lang="vi-VN" sz="2400" dirty="0">
                <a:latin typeface="+mj-lt"/>
              </a:rPr>
              <a:t>ra màn hình kết quả.</a:t>
            </a:r>
          </a:p>
          <a:p>
            <a:pPr algn="just"/>
            <a:r>
              <a:rPr lang="vi-VN" sz="2400" dirty="0">
                <a:latin typeface="+mj-lt"/>
              </a:rPr>
              <a:t>Ví dụ: A=18, B=3</a:t>
            </a:r>
          </a:p>
          <a:p>
            <a:pPr algn="just"/>
            <a:r>
              <a:rPr lang="vi-VN" sz="2400" dirty="0">
                <a:latin typeface="+mj-lt"/>
              </a:rPr>
              <a:t>Tính A/B: 18 - 3 - 3 - 3 - 3 - 3 - 3 = 0, vậy A/B = 6 (tổng trừ B cho đến khi A = 0).</a:t>
            </a:r>
          </a:p>
          <a:p>
            <a:pPr algn="just"/>
            <a:r>
              <a:rPr lang="vi-VN" sz="2400" dirty="0">
                <a:latin typeface="+mj-lt"/>
              </a:rPr>
              <a:t>Tính A*B = 18 + 18 + 18 = 54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337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1. </a:t>
            </a:r>
            <a:r>
              <a:rPr lang="en-US" b="1" dirty="0">
                <a:solidFill>
                  <a:srgbClr val="0070C0"/>
                </a:solidFill>
              </a:rPr>
              <a:t>TÓM TẮT LÝ THUYẾT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371600"/>
            <a:ext cx="868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Lệnh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so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sánh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828800"/>
            <a:ext cx="7315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b="1" dirty="0">
                <a:solidFill>
                  <a:srgbClr val="FF0000"/>
                </a:solidFill>
              </a:rPr>
              <a:t>Cú pháp: CMP Trái, Phải ; Cờ ← Trái – Phải</a:t>
            </a:r>
          </a:p>
          <a:p>
            <a:r>
              <a:rPr lang="vi-VN" dirty="0"/>
              <a:t>Nếu Trái &gt; Phải ⇒ Trái - Phải &gt; 0 : CF = 0 và ZF = 0</a:t>
            </a:r>
          </a:p>
          <a:p>
            <a:r>
              <a:rPr lang="vi-VN" dirty="0"/>
              <a:t>Nếu Trái &lt; Phải ⇒ Trái - Phải &lt; 0 : CF = 1 và ZF = 0</a:t>
            </a:r>
          </a:p>
          <a:p>
            <a:r>
              <a:rPr lang="vi-VN" dirty="0"/>
              <a:t>Nếu Trái = Phải ⇒ Trái - Phải = 0 : CF = 0 và ZF = 1</a:t>
            </a:r>
          </a:p>
          <a:p>
            <a:r>
              <a:rPr lang="vi-VN" dirty="0"/>
              <a:t>Trái, Phải: Immed, Reg, Mem</a:t>
            </a:r>
          </a:p>
          <a:p>
            <a:r>
              <a:rPr lang="vi-VN" dirty="0"/>
              <a:t>Bản chất của lệnh CMP là lệnh SUB Đích, Nguồn (thực hiện phép tính Đích </a:t>
            </a:r>
            <a:r>
              <a:rPr lang="vi-VN" dirty="0" smtClean="0"/>
              <a:t>–</a:t>
            </a:r>
            <a:r>
              <a:rPr lang="en-US" dirty="0" smtClean="0"/>
              <a:t> </a:t>
            </a:r>
            <a:r>
              <a:rPr lang="vi-VN" dirty="0" smtClean="0"/>
              <a:t>Nguồn</a:t>
            </a:r>
            <a:r>
              <a:rPr lang="vi-VN" dirty="0"/>
              <a:t>) nhưng kết quả của phép tính không được lưu vào Đích như trong lệnh </a:t>
            </a:r>
            <a:r>
              <a:rPr lang="vi-VN" dirty="0" smtClean="0"/>
              <a:t>SUB</a:t>
            </a:r>
            <a:r>
              <a:rPr lang="en-US" dirty="0" smtClean="0"/>
              <a:t> </a:t>
            </a:r>
            <a:r>
              <a:rPr lang="vi-VN" dirty="0" smtClean="0"/>
              <a:t>mà </a:t>
            </a:r>
            <a:r>
              <a:rPr lang="vi-VN" dirty="0"/>
              <a:t>tính chất của kết quả được thể hiện thông qua cờ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4572000"/>
            <a:ext cx="8305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/>
              <a:t>Ví dụ: so sánh hai số nguyên dương</a:t>
            </a:r>
          </a:p>
          <a:p>
            <a:r>
              <a:rPr lang="vi-VN" dirty="0"/>
              <a:t>MOV AH, 1 ; AH ← 1</a:t>
            </a:r>
          </a:p>
          <a:p>
            <a:r>
              <a:rPr lang="vi-VN" dirty="0"/>
              <a:t>MOV AL, 2 ; AL ← 2</a:t>
            </a:r>
          </a:p>
          <a:p>
            <a:r>
              <a:rPr lang="vi-VN" dirty="0"/>
              <a:t>CMP AH, AL ; CF ← 1, ZF ← 0 vì AH &lt; AL</a:t>
            </a:r>
          </a:p>
          <a:p>
            <a:r>
              <a:rPr lang="vi-VN" dirty="0"/>
              <a:t>Sau khi thực hiện các lệnh trên, cờ Carry bật (CF=1), báo hiệu rằng AH &lt; 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11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1. </a:t>
            </a:r>
            <a:r>
              <a:rPr lang="en-US" b="1" dirty="0">
                <a:solidFill>
                  <a:srgbClr val="0070C0"/>
                </a:solidFill>
              </a:rPr>
              <a:t>TÓM TẮT LÝ THUYẾT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371600"/>
            <a:ext cx="868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Lệnh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so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sánh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nhị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phân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2362200"/>
            <a:ext cx="838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400" b="1" dirty="0">
                <a:solidFill>
                  <a:srgbClr val="FF0000"/>
                </a:solidFill>
                <a:latin typeface="+mj-lt"/>
              </a:rPr>
              <a:t>Cú pháp: TEST Trái, Phải ; Cờ ← Trái and Phải</a:t>
            </a:r>
          </a:p>
          <a:p>
            <a:pPr algn="just"/>
            <a:r>
              <a:rPr lang="vi-VN" sz="2400" dirty="0">
                <a:latin typeface="+mj-lt"/>
              </a:rPr>
              <a:t>Nếu Trái and Phải = 0 thì ZF = 1, ngược lại thì ZF = 0</a:t>
            </a:r>
          </a:p>
          <a:p>
            <a:pPr algn="just"/>
            <a:r>
              <a:rPr lang="vi-VN" sz="2400" dirty="0">
                <a:latin typeface="+mj-lt"/>
              </a:rPr>
              <a:t>Bản chất của lệnh TEST là lệnh AND Đích, Nguồn nhưng kết quả của </a:t>
            </a:r>
            <a:r>
              <a:rPr lang="vi-VN" sz="2400" dirty="0" smtClean="0">
                <a:latin typeface="+mj-lt"/>
              </a:rPr>
              <a:t>phép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tính </a:t>
            </a:r>
            <a:r>
              <a:rPr lang="vi-VN" sz="2400" dirty="0">
                <a:latin typeface="+mj-lt"/>
              </a:rPr>
              <a:t>không được lưu vào Đích như trong lệnh AND </a:t>
            </a:r>
            <a:r>
              <a:rPr lang="vi-VN" sz="2400" dirty="0" smtClean="0">
                <a:latin typeface="+mj-lt"/>
              </a:rPr>
              <a:t>mà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ảnh </a:t>
            </a:r>
            <a:r>
              <a:rPr lang="vi-VN" sz="2400" dirty="0">
                <a:latin typeface="+mj-lt"/>
              </a:rPr>
              <a:t>hưởng lên cờ.</a:t>
            </a:r>
          </a:p>
          <a:p>
            <a:pPr algn="just"/>
            <a:r>
              <a:rPr lang="vi-VN" sz="2400" dirty="0">
                <a:latin typeface="+mj-lt"/>
              </a:rPr>
              <a:t>Ví dụ: kiểm tra hai bit cuối cùng của AL</a:t>
            </a:r>
          </a:p>
          <a:p>
            <a:pPr algn="just"/>
            <a:r>
              <a:rPr lang="vi-VN" sz="2400" dirty="0">
                <a:latin typeface="+mj-lt"/>
              </a:rPr>
              <a:t>TEST AL, 3 ; 3h = 11b</a:t>
            </a:r>
          </a:p>
          <a:p>
            <a:pPr algn="just"/>
            <a:r>
              <a:rPr lang="vi-VN" sz="2400" dirty="0">
                <a:latin typeface="+mj-lt"/>
              </a:rPr>
              <a:t>Nếu cờ Zero bật (ZF=1), có nghĩa là cả hai bit 0 và 1 của AL đều bằng 0.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728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1. </a:t>
            </a:r>
            <a:r>
              <a:rPr lang="en-US" b="1" dirty="0">
                <a:solidFill>
                  <a:srgbClr val="0070C0"/>
                </a:solidFill>
              </a:rPr>
              <a:t>TÓM TẮT LÝ THUYẾT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371600"/>
            <a:ext cx="868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Lệnh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nhảy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không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điều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kiện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790573"/>
            <a:ext cx="8153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b="1" dirty="0">
                <a:solidFill>
                  <a:srgbClr val="FF0000"/>
                </a:solidFill>
              </a:rPr>
              <a:t>Cú pháp: JMP &lt;target&gt; ; Nhảy đến địa chỉ &lt;Target&gt;</a:t>
            </a:r>
          </a:p>
          <a:p>
            <a:pPr algn="just"/>
            <a:r>
              <a:rPr lang="vi-VN" dirty="0"/>
              <a:t>Có các trường hợp sau:</a:t>
            </a:r>
          </a:p>
          <a:p>
            <a:pPr algn="just"/>
            <a:r>
              <a:rPr lang="vi-VN" dirty="0"/>
              <a:t>• JMP SHORT &lt;nhãn&gt; ; (short jump). Kiểu này chỉ nhảy trong phạm vi từ –128</a:t>
            </a:r>
          </a:p>
          <a:p>
            <a:pPr algn="just"/>
            <a:r>
              <a:rPr lang="vi-VN" dirty="0"/>
              <a:t>đến +127 byte so với vị trí hiện tại.</a:t>
            </a:r>
          </a:p>
          <a:p>
            <a:pPr algn="just"/>
            <a:r>
              <a:rPr lang="vi-VN" dirty="0"/>
              <a:t>Ví dụ: JMP SHORT </a:t>
            </a:r>
            <a:r>
              <a:rPr lang="vi-VN" dirty="0" smtClean="0"/>
              <a:t>Calculate</a:t>
            </a:r>
            <a:endParaRPr lang="en-US" dirty="0" smtClean="0"/>
          </a:p>
          <a:p>
            <a:pPr algn="just"/>
            <a:r>
              <a:rPr lang="vi-VN" dirty="0"/>
              <a:t>• JMP &lt;nhãn&gt; ; (near jump). Kiểu này nhảy tùy ý trong phạm vi segment</a:t>
            </a:r>
            <a:r>
              <a:rPr lang="vi-VN" dirty="0" smtClean="0"/>
              <a:t>.</a:t>
            </a:r>
            <a:endParaRPr lang="en-US" dirty="0" smtClean="0"/>
          </a:p>
          <a:p>
            <a:pPr algn="just"/>
            <a:r>
              <a:rPr lang="vi-VN" b="1" i="1" dirty="0" smtClean="0"/>
              <a:t>Ví </a:t>
            </a:r>
            <a:r>
              <a:rPr lang="vi-VN" b="1" i="1" dirty="0"/>
              <a:t>dụ: </a:t>
            </a:r>
            <a:r>
              <a:rPr lang="vi-VN" dirty="0"/>
              <a:t>JMP </a:t>
            </a:r>
            <a:r>
              <a:rPr lang="vi-VN" dirty="0" smtClean="0"/>
              <a:t>Calculate</a:t>
            </a:r>
            <a:endParaRPr lang="en-US" dirty="0" smtClean="0"/>
          </a:p>
          <a:p>
            <a:pPr algn="just"/>
            <a:r>
              <a:rPr lang="vi-VN" dirty="0" smtClean="0"/>
              <a:t>• </a:t>
            </a:r>
            <a:r>
              <a:rPr lang="vi-VN" dirty="0"/>
              <a:t>JMP FAR PTR &lt;nhãn&gt; ; (far jump). Kiểu này nhảy đến bất kì chỗ nào</a:t>
            </a:r>
            <a:r>
              <a:rPr lang="vi-VN" dirty="0" smtClean="0"/>
              <a:t>.</a:t>
            </a:r>
            <a:endParaRPr lang="en-US" dirty="0" smtClean="0"/>
          </a:p>
          <a:p>
            <a:pPr algn="just"/>
            <a:r>
              <a:rPr lang="vi-VN" b="1" i="1" dirty="0" smtClean="0"/>
              <a:t>Ví </a:t>
            </a:r>
            <a:r>
              <a:rPr lang="vi-VN" b="1" i="1" dirty="0"/>
              <a:t>dụ: </a:t>
            </a:r>
            <a:r>
              <a:rPr lang="vi-VN" dirty="0"/>
              <a:t>JMP FAR PTR </a:t>
            </a:r>
            <a:r>
              <a:rPr lang="vi-VN" dirty="0" smtClean="0"/>
              <a:t>Calculate</a:t>
            </a:r>
            <a:endParaRPr lang="en-US" dirty="0" smtClean="0"/>
          </a:p>
          <a:p>
            <a:pPr algn="just"/>
            <a:r>
              <a:rPr lang="vi-VN" dirty="0" smtClean="0"/>
              <a:t>• </a:t>
            </a:r>
            <a:r>
              <a:rPr lang="vi-VN" dirty="0"/>
              <a:t>JMP &lt;con trỏ 2 byte&gt; ; (near indirect jump). Khi thực hiện, thanh ghi PC </a:t>
            </a:r>
            <a:r>
              <a:rPr lang="vi-VN" dirty="0" smtClean="0"/>
              <a:t>sẽ</a:t>
            </a:r>
            <a:r>
              <a:rPr lang="en-US" dirty="0"/>
              <a:t> </a:t>
            </a:r>
            <a:r>
              <a:rPr lang="vi-VN" dirty="0" smtClean="0"/>
              <a:t>được </a:t>
            </a:r>
            <a:r>
              <a:rPr lang="vi-VN" dirty="0"/>
              <a:t>gán bằng giá trị lưu tại địa chỉ </a:t>
            </a:r>
            <a:r>
              <a:rPr lang="vi-VN" dirty="0" smtClean="0"/>
              <a:t>này.</a:t>
            </a:r>
            <a:r>
              <a:rPr lang="en-US" dirty="0" smtClean="0"/>
              <a:t> </a:t>
            </a:r>
            <a:r>
              <a:rPr lang="vi-VN" dirty="0" smtClean="0"/>
              <a:t>Có </a:t>
            </a:r>
            <a:r>
              <a:rPr lang="vi-VN" dirty="0"/>
              <a:t>thể kết </a:t>
            </a:r>
            <a:r>
              <a:rPr lang="vi-VN" dirty="0" smtClean="0"/>
              <a:t>hợp</a:t>
            </a:r>
            <a:r>
              <a:rPr lang="en-US" dirty="0" smtClean="0"/>
              <a:t> </a:t>
            </a:r>
            <a:r>
              <a:rPr lang="vi-VN" dirty="0" smtClean="0"/>
              <a:t>dùng </a:t>
            </a:r>
            <a:r>
              <a:rPr lang="vi-VN" dirty="0"/>
              <a:t>với </a:t>
            </a:r>
            <a:r>
              <a:rPr lang="en-US" dirty="0"/>
              <a:t> </a:t>
            </a:r>
            <a:r>
              <a:rPr lang="vi-VN" dirty="0" smtClean="0"/>
              <a:t>định </a:t>
            </a:r>
            <a:r>
              <a:rPr lang="vi-VN" dirty="0"/>
              <a:t>vị </a:t>
            </a:r>
            <a:r>
              <a:rPr lang="vi-VN" dirty="0" smtClean="0"/>
              <a:t>chỉ</a:t>
            </a:r>
            <a:r>
              <a:rPr lang="en-US" dirty="0" smtClean="0"/>
              <a:t> </a:t>
            </a:r>
            <a:r>
              <a:rPr lang="vi-VN" dirty="0" smtClean="0"/>
              <a:t>số.</a:t>
            </a:r>
            <a:endParaRPr lang="en-US" dirty="0" smtClean="0"/>
          </a:p>
          <a:p>
            <a:pPr algn="just"/>
            <a:r>
              <a:rPr lang="vi-VN" dirty="0" smtClean="0"/>
              <a:t>• </a:t>
            </a:r>
            <a:r>
              <a:rPr lang="vi-VN" dirty="0"/>
              <a:t>JMP &lt;con trỏ 4 byte&gt; ; (far indirect jump). Tương tự trường hợp trên, nhưng</a:t>
            </a:r>
            <a:br>
              <a:rPr lang="vi-VN" dirty="0"/>
            </a:br>
            <a:r>
              <a:rPr lang="vi-VN" dirty="0"/>
              <a:t>con trỏ gồm cả segment và offset</a:t>
            </a:r>
            <a:r>
              <a:rPr lang="vi-VN" dirty="0" smtClean="0"/>
              <a:t>.</a:t>
            </a:r>
            <a:r>
              <a:rPr lang="en-US" dirty="0" smtClean="0"/>
              <a:t> </a:t>
            </a:r>
            <a:r>
              <a:rPr lang="vi-VN" dirty="0" smtClean="0"/>
              <a:t> </a:t>
            </a:r>
            <a:r>
              <a:rPr lang="vi-VN" dirty="0"/>
              <a:t>Chỉ khác ở khai </a:t>
            </a:r>
            <a:r>
              <a:rPr lang="vi-VN" dirty="0" smtClean="0"/>
              <a:t>báo</a:t>
            </a:r>
            <a:r>
              <a:rPr lang="en-US" dirty="0"/>
              <a:t> </a:t>
            </a:r>
            <a:r>
              <a:rPr lang="vi-VN" dirty="0" smtClean="0"/>
              <a:t>con trỏ</a:t>
            </a:r>
            <a:endParaRPr lang="en-US" dirty="0" smtClean="0"/>
          </a:p>
          <a:p>
            <a:pPr algn="just"/>
            <a:r>
              <a:rPr lang="vi-VN" dirty="0" smtClean="0"/>
              <a:t>• </a:t>
            </a:r>
            <a:r>
              <a:rPr lang="vi-VN" dirty="0"/>
              <a:t>JMP &lt;thanh ghi 2 byte&gt; ; (indirect jump via regs). Nhảy đến địa chỉ lưu trong</a:t>
            </a:r>
            <a:br>
              <a:rPr lang="vi-VN" dirty="0"/>
            </a:br>
            <a:r>
              <a:rPr lang="vi-VN" dirty="0"/>
              <a:t>thanh ghi AX</a:t>
            </a:r>
            <a:r>
              <a:rPr lang="vi-V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9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1. </a:t>
            </a:r>
            <a:r>
              <a:rPr lang="en-US" b="1" dirty="0">
                <a:solidFill>
                  <a:srgbClr val="0070C0"/>
                </a:solidFill>
              </a:rPr>
              <a:t>TÓM TẮT LÝ THUYẾT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371600"/>
            <a:ext cx="868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Lệnh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nhảy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có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điều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kiện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3828" y="1905000"/>
            <a:ext cx="85815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b="1" dirty="0">
                <a:latin typeface="+mj-lt"/>
              </a:rPr>
              <a:t>Cú pháp: J&lt;điềukiện&gt; &lt;Label&gt;</a:t>
            </a:r>
          </a:p>
          <a:p>
            <a:pPr algn="just"/>
            <a:r>
              <a:rPr lang="vi-VN" sz="2400" dirty="0">
                <a:latin typeface="+mj-lt"/>
              </a:rPr>
              <a:t>Các lệnh nhảy có điều kiện bắt đầu bằng chữ J sau đó là các chữ cái biểu </a:t>
            </a:r>
            <a:r>
              <a:rPr lang="vi-VN" sz="2400" dirty="0" smtClean="0">
                <a:latin typeface="+mj-lt"/>
              </a:rPr>
              <a:t>thị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điều </a:t>
            </a:r>
            <a:r>
              <a:rPr lang="vi-VN" sz="2400" dirty="0">
                <a:latin typeface="+mj-lt"/>
              </a:rPr>
              <a:t>kiện (ví dụ JGE: Jump if Greater than or Equal, </a:t>
            </a:r>
            <a:r>
              <a:rPr lang="vi-VN" sz="2400" dirty="0" smtClean="0">
                <a:latin typeface="+mj-lt"/>
              </a:rPr>
              <a:t>nhảy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nếu </a:t>
            </a:r>
            <a:r>
              <a:rPr lang="vi-VN" sz="2400" dirty="0">
                <a:latin typeface="+mj-lt"/>
              </a:rPr>
              <a:t>lớn hơn hay bằng), </a:t>
            </a:r>
            <a:r>
              <a:rPr lang="vi-VN" sz="2400" dirty="0" smtClean="0">
                <a:latin typeface="+mj-lt"/>
              </a:rPr>
              <a:t>tiếp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sau </a:t>
            </a:r>
            <a:r>
              <a:rPr lang="vi-VN" sz="2400" dirty="0">
                <a:latin typeface="+mj-lt"/>
              </a:rPr>
              <a:t>là một tên nhãn.</a:t>
            </a:r>
          </a:p>
          <a:p>
            <a:pPr algn="just"/>
            <a:r>
              <a:rPr lang="vi-VN" sz="2400" dirty="0">
                <a:latin typeface="+mj-lt"/>
              </a:rPr>
              <a:t>Điều kiện để lệnh nhảy xem xét khi thi hành là giá trị các cờ được tạo ra từ </a:t>
            </a:r>
            <a:r>
              <a:rPr lang="vi-VN" sz="2400" dirty="0" smtClean="0">
                <a:latin typeface="+mj-lt"/>
              </a:rPr>
              <a:t>lệnh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CMP </a:t>
            </a:r>
            <a:r>
              <a:rPr lang="vi-VN" sz="2400" dirty="0">
                <a:latin typeface="+mj-lt"/>
              </a:rPr>
              <a:t>hay TEST. Khi sử dụng lệnh nhảy có điều kiện sau khi thực hiện phép so </a:t>
            </a:r>
            <a:r>
              <a:rPr lang="vi-VN" sz="2400" dirty="0" smtClean="0">
                <a:latin typeface="+mj-lt"/>
              </a:rPr>
              <a:t>sánh,phải </a:t>
            </a:r>
            <a:r>
              <a:rPr lang="vi-VN" sz="2400" dirty="0">
                <a:latin typeface="+mj-lt"/>
              </a:rPr>
              <a:t>đặc biệt lưu ý toán hạng trong phép so sánh là số có </a:t>
            </a:r>
            <a:r>
              <a:rPr lang="vi-VN" sz="2400" dirty="0" smtClean="0">
                <a:latin typeface="+mj-lt"/>
              </a:rPr>
              <a:t>dấu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(signed</a:t>
            </a:r>
            <a:r>
              <a:rPr lang="vi-VN" sz="2400" dirty="0">
                <a:latin typeface="+mj-lt"/>
              </a:rPr>
              <a:t>) hay không </a:t>
            </a:r>
            <a:r>
              <a:rPr lang="vi-VN" sz="2400" dirty="0" smtClean="0">
                <a:latin typeface="+mj-lt"/>
              </a:rPr>
              <a:t>có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dấu </a:t>
            </a:r>
            <a:r>
              <a:rPr lang="vi-VN" sz="2400" dirty="0">
                <a:latin typeface="+mj-lt"/>
              </a:rPr>
              <a:t>(unsigned) để lựa chọn lệnh cho phù hợp.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478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1. </a:t>
            </a:r>
            <a:r>
              <a:rPr lang="en-US" b="1" dirty="0">
                <a:solidFill>
                  <a:srgbClr val="0070C0"/>
                </a:solidFill>
              </a:rPr>
              <a:t>TÓM TẮT LÝ THUYẾT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371600"/>
            <a:ext cx="868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Lệnh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nhảy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có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điều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kiện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767169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483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1. </a:t>
            </a:r>
            <a:r>
              <a:rPr lang="en-US" b="1" dirty="0">
                <a:solidFill>
                  <a:srgbClr val="0070C0"/>
                </a:solidFill>
              </a:rPr>
              <a:t>TÓM TẮT LÝ THUYẾT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371600"/>
            <a:ext cx="868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Lệnh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lặp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905000"/>
            <a:ext cx="8153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dirty="0">
                <a:latin typeface="+mj-lt"/>
              </a:rPr>
              <a:t>Bằng cách dùng các lệnh nhảy có thể tạo ra vòng lặp. Tuy nhiên, để viết </a:t>
            </a:r>
            <a:r>
              <a:rPr lang="en-US" sz="2400" dirty="0" smtClean="0">
                <a:latin typeface="+mj-lt"/>
              </a:rPr>
              <a:t> c</a:t>
            </a:r>
            <a:r>
              <a:rPr lang="vi-VN" sz="2400" dirty="0" smtClean="0">
                <a:latin typeface="+mj-lt"/>
              </a:rPr>
              <a:t>hương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trình </a:t>
            </a:r>
            <a:r>
              <a:rPr lang="vi-VN" sz="2400" dirty="0">
                <a:latin typeface="+mj-lt"/>
              </a:rPr>
              <a:t>tiện lợi và ngắn gọn, có thể dùng thêm các lệnh lặp như LOOP, LOOPZ,…</a:t>
            </a:r>
          </a:p>
          <a:p>
            <a:r>
              <a:rPr lang="vi-VN" sz="2400" b="1" dirty="0">
                <a:latin typeface="+mj-lt"/>
              </a:rPr>
              <a:t>Cú pháp: LOOP &lt;Label&gt;</a:t>
            </a:r>
          </a:p>
          <a:p>
            <a:r>
              <a:rPr lang="vi-VN" sz="2400" dirty="0">
                <a:latin typeface="+mj-lt"/>
              </a:rPr>
              <a:t>tự động giảm CX một đơn vị, sau đó kiểm tra xem CX có </a:t>
            </a:r>
            <a:r>
              <a:rPr lang="vi-VN" sz="2400" dirty="0" smtClean="0">
                <a:latin typeface="+mj-lt"/>
              </a:rPr>
              <a:t>bằng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0</a:t>
            </a:r>
            <a:r>
              <a:rPr lang="vi-VN" sz="2400" dirty="0">
                <a:latin typeface="+mj-lt"/>
              </a:rPr>
              <a:t>, nếu </a:t>
            </a:r>
            <a:r>
              <a:rPr lang="vi-VN" sz="2400" dirty="0" smtClean="0">
                <a:latin typeface="+mj-lt"/>
              </a:rPr>
              <a:t>không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bằng </a:t>
            </a:r>
            <a:r>
              <a:rPr lang="vi-VN" sz="2400" dirty="0">
                <a:latin typeface="+mj-lt"/>
              </a:rPr>
              <a:t>thì nhảy đến nhãn &lt;Label&gt;</a:t>
            </a:r>
          </a:p>
          <a:p>
            <a:r>
              <a:rPr lang="vi-VN" sz="2400" b="1" dirty="0">
                <a:latin typeface="+mj-lt"/>
              </a:rPr>
              <a:t>Cú pháp: LOOPZ &lt;Label&gt;</a:t>
            </a:r>
          </a:p>
          <a:p>
            <a:r>
              <a:rPr lang="vi-VN" sz="2400" dirty="0">
                <a:latin typeface="+mj-lt"/>
              </a:rPr>
              <a:t>tự động giảm CX một đơn vị, sau đó kiểm tra xem CX có bằng 0 hoặc cờ ZF </a:t>
            </a:r>
            <a:r>
              <a:rPr lang="vi-VN" sz="2400" dirty="0" smtClean="0">
                <a:latin typeface="+mj-lt"/>
              </a:rPr>
              <a:t>có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bật </a:t>
            </a:r>
            <a:r>
              <a:rPr lang="vi-VN" sz="2400" dirty="0">
                <a:latin typeface="+mj-lt"/>
              </a:rPr>
              <a:t>không (ZF=1), nếu cả hai điều này không xảy ra thì nhảy đến </a:t>
            </a:r>
            <a:r>
              <a:rPr lang="vi-VN" sz="2400" dirty="0" smtClean="0">
                <a:latin typeface="+mj-lt"/>
              </a:rPr>
              <a:t>nhãn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&lt;Label</a:t>
            </a:r>
            <a:r>
              <a:rPr lang="vi-VN" sz="2400" dirty="0">
                <a:latin typeface="+mj-lt"/>
              </a:rPr>
              <a:t>&gt;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887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1. </a:t>
            </a:r>
            <a:r>
              <a:rPr lang="en-US" b="1" dirty="0">
                <a:solidFill>
                  <a:srgbClr val="0070C0"/>
                </a:solidFill>
              </a:rPr>
              <a:t>TÓM TẮT LÝ THUYẾT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371600"/>
            <a:ext cx="8686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Lệnh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lặp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905000"/>
            <a:ext cx="8153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dirty="0">
                <a:latin typeface="+mj-lt"/>
              </a:rPr>
              <a:t>Ví dụ: Nhập mảng A gồm 10 ký tự</a:t>
            </a:r>
          </a:p>
          <a:p>
            <a:r>
              <a:rPr lang="vi-VN" sz="2400" dirty="0">
                <a:latin typeface="+mj-lt"/>
              </a:rPr>
              <a:t>MOV SI, 0 ; chỉ số mảng</a:t>
            </a:r>
          </a:p>
          <a:p>
            <a:r>
              <a:rPr lang="vi-VN" sz="2400" dirty="0">
                <a:latin typeface="+mj-lt"/>
              </a:rPr>
              <a:t>MOV CX, 10 ; số lần lặp</a:t>
            </a:r>
          </a:p>
          <a:p>
            <a:r>
              <a:rPr lang="vi-VN" sz="2400" dirty="0">
                <a:latin typeface="+mj-lt"/>
              </a:rPr>
              <a:t>LAP: MOV AH, 1 ; nhập ký tự</a:t>
            </a:r>
          </a:p>
          <a:p>
            <a:r>
              <a:rPr lang="vi-VN" sz="2400" dirty="0">
                <a:latin typeface="+mj-lt"/>
              </a:rPr>
              <a:t>INT 21H</a:t>
            </a:r>
          </a:p>
          <a:p>
            <a:r>
              <a:rPr lang="vi-VN" sz="2400" dirty="0">
                <a:latin typeface="+mj-lt"/>
              </a:rPr>
              <a:t>MOV A[SI], AL</a:t>
            </a:r>
          </a:p>
          <a:p>
            <a:r>
              <a:rPr lang="vi-VN" sz="2400" dirty="0">
                <a:latin typeface="+mj-lt"/>
              </a:rPr>
              <a:t>INC SI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077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11716</TotalTime>
  <Words>1891</Words>
  <Application>Microsoft Office PowerPoint</Application>
  <PresentationFormat>On-screen Show (4:3)</PresentationFormat>
  <Paragraphs>169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Times New Roman</vt:lpstr>
      <vt:lpstr>Arial</vt:lpstr>
      <vt:lpstr>Office Theme</vt:lpstr>
      <vt:lpstr>THỰC HÀNH LẬP TRÌNH HỢP NGỮ TRÊN 8086</vt:lpstr>
      <vt:lpstr>CẤU TRÚC RẼ NHÁNH, VÒNG LẶP</vt:lpstr>
      <vt:lpstr>1. TÓM TẮT LÝ THUYẾT</vt:lpstr>
      <vt:lpstr>1. TÓM TẮT LÝ THUYẾT</vt:lpstr>
      <vt:lpstr>1. TÓM TẮT LÝ THUYẾT</vt:lpstr>
      <vt:lpstr>1. TÓM TẮT LÝ THUYẾT</vt:lpstr>
      <vt:lpstr>1. TÓM TẮT LÝ THUYẾT</vt:lpstr>
      <vt:lpstr>1. TÓM TẮT LÝ THUYẾT</vt:lpstr>
      <vt:lpstr>1. TÓM TẮT LÝ THUYẾT</vt:lpstr>
      <vt:lpstr>PowerPoint Presentation</vt:lpstr>
      <vt:lpstr>2. THỰC HÀNH</vt:lpstr>
      <vt:lpstr>2. THỰC HÀNH</vt:lpstr>
      <vt:lpstr>2. THỰC HÀNH</vt:lpstr>
      <vt:lpstr>PowerPoint Presentation</vt:lpstr>
      <vt:lpstr>2. THỰC HÀNH</vt:lpstr>
      <vt:lpstr>2. THỰC HÀNH</vt:lpstr>
      <vt:lpstr>2. THỰC HÀNH</vt:lpstr>
      <vt:lpstr>2. THỰC HÀNH</vt:lpstr>
      <vt:lpstr>2. THỰC HÀNH</vt:lpstr>
      <vt:lpstr>2. THỰC HÀNH</vt:lpstr>
      <vt:lpstr>2. THỰC HÀNH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asus</cp:lastModifiedBy>
  <cp:revision>681</cp:revision>
  <cp:lastPrinted>2019-11-27T06:18:04Z</cp:lastPrinted>
  <dcterms:created xsi:type="dcterms:W3CDTF">2015-08-28T07:40:17Z</dcterms:created>
  <dcterms:modified xsi:type="dcterms:W3CDTF">2023-05-31T16:30:32Z</dcterms:modified>
</cp:coreProperties>
</file>