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2" r:id="rId2"/>
    <p:sldId id="705" r:id="rId3"/>
    <p:sldId id="412" r:id="rId4"/>
    <p:sldId id="709" r:id="rId5"/>
    <p:sldId id="721" r:id="rId6"/>
    <p:sldId id="720" r:id="rId7"/>
    <p:sldId id="722" r:id="rId8"/>
    <p:sldId id="723" r:id="rId9"/>
    <p:sldId id="724" r:id="rId10"/>
    <p:sldId id="725" r:id="rId11"/>
    <p:sldId id="726" r:id="rId12"/>
    <p:sldId id="727" r:id="rId13"/>
    <p:sldId id="728" r:id="rId14"/>
    <p:sldId id="730" r:id="rId15"/>
    <p:sldId id="732" r:id="rId16"/>
    <p:sldId id="73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47800"/>
            <a:ext cx="84582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msg1 DB "Hay nhap 1 ky tu: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msg2 DB "Ma ASCII o dang Hex: </a:t>
            </a: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$“</a:t>
            </a:r>
            <a:endParaRPr lang="en-US" sz="2000" dirty="0" smtClean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+mj-lt"/>
                <a:ea typeface="Times New Roman" pitchFamily="18" charset="0"/>
                <a:cs typeface="Arial" pitchFamily="34" charset="0"/>
              </a:rPr>
              <a:t>xdong </a:t>
            </a: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kytu DB ?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+mj-lt"/>
                <a:ea typeface="Times New Roman" pitchFamily="18" charset="0"/>
                <a:cs typeface="Arial" pitchFamily="34" charset="0"/>
              </a:rPr>
              <a:t>ASSUME CS:CSEG, DS:DSEG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9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463189"/>
            <a:ext cx="8458200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kytu, AL ; cất ký tự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BH, kytu ; Ký tự cần 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CALL hex_out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02 ; in ra ký tự h sau số Hex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DL, ‘h’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400" dirty="0">
                <a:latin typeface="+mj-lt"/>
                <a:ea typeface="Times New Roman" pitchFamily="18" charset="0"/>
                <a:cs typeface="Arial" pitchFamily="34" charset="0"/>
              </a:rPr>
              <a:t>INT 21h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16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00200"/>
            <a:ext cx="419100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hex_out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CX,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xuat:PUSH CX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CL, 4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MOV DL, BH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SHR DL, CL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CMP DL, 09h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JA </a:t>
            </a:r>
            <a:r>
              <a:rPr lang="en-US" sz="1600" dirty="0" err="1" smtClean="0">
                <a:latin typeface="+mj-lt"/>
                <a:ea typeface="Times New Roman" pitchFamily="18" charset="0"/>
                <a:cs typeface="Arial" pitchFamily="34" charset="0"/>
              </a:rPr>
              <a:t>nhan</a:t>
            </a:r>
            <a:endParaRPr lang="vi-VN" sz="16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ADD DL, 30h ; Đổi thành ký số ‘0’-‘9’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JMP inra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latin typeface="+mj-lt"/>
                <a:ea typeface="Times New Roman" pitchFamily="18" charset="0"/>
                <a:cs typeface="Arial" pitchFamily="34" charset="0"/>
              </a:rPr>
              <a:t>nhan</a:t>
            </a: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:ADD </a:t>
            </a: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DL, 37h ; Đổi thành ký tự ‘A-‘F’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inra:MOV AH, 02h ; In ra màn hình ký tự đã đổi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1600" dirty="0">
                <a:latin typeface="+mj-lt"/>
                <a:ea typeface="Times New Roman" pitchFamily="18" charset="0"/>
                <a:cs typeface="Arial" pitchFamily="34" charset="0"/>
              </a:rPr>
              <a:t>INT </a:t>
            </a: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21h</a:t>
            </a:r>
            <a:endParaRPr lang="vi-VN" sz="1600" dirty="0">
              <a:latin typeface="+mj-lt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724400" y="1620811"/>
            <a:ext cx="4191000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SHL BX, CL ; Quay trái BX 4 bit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POP CX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hex_out ENDP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Font typeface="Arial" pitchFamily="34" charset="0"/>
              <a:buNone/>
            </a:pPr>
            <a:r>
              <a:rPr lang="vi-VN" sz="1600" dirty="0" smtClean="0">
                <a:latin typeface="+mj-lt"/>
                <a:ea typeface="Times New Roman" pitchFamily="18" charset="0"/>
                <a:cs typeface="Arial" pitchFamily="34" charset="0"/>
              </a:rPr>
              <a:t>END begin</a:t>
            </a:r>
            <a:endParaRPr lang="en-US" sz="1600" dirty="0" smtClean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25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5857" y="1600200"/>
            <a:ext cx="861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Chương </a:t>
            </a:r>
            <a:r>
              <a:rPr lang="vi-VN" sz="2400" dirty="0">
                <a:latin typeface="+mj-lt"/>
              </a:rPr>
              <a:t>trình sau đây cho phép nhập 1 ký tự từ bàn phím, sau đó in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mã </a:t>
            </a:r>
            <a:r>
              <a:rPr lang="vi-VN" sz="2400" dirty="0">
                <a:latin typeface="+mj-lt"/>
              </a:rPr>
              <a:t>ASCII của ký tự nhận được ở dạng thập </a:t>
            </a:r>
            <a:r>
              <a:rPr lang="vi-VN" sz="2400" dirty="0" smtClean="0">
                <a:latin typeface="+mj-lt"/>
              </a:rPr>
              <a:t>phân.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- </a:t>
            </a:r>
            <a:r>
              <a:rPr lang="vi-VN" sz="2400" dirty="0" smtClean="0">
                <a:latin typeface="+mj-lt"/>
              </a:rPr>
              <a:t>Soạn thảo, </a:t>
            </a:r>
            <a:r>
              <a:rPr lang="vi-VN" sz="2400" dirty="0">
                <a:latin typeface="+mj-lt"/>
              </a:rPr>
              <a:t>Biên dịch và cho chạy file BAI_6C.ASM để kiểm tra kết quả.</a:t>
            </a:r>
          </a:p>
          <a:p>
            <a:r>
              <a:rPr lang="vi-VN" sz="2400" dirty="0">
                <a:latin typeface="+mj-lt"/>
              </a:rPr>
              <a:t>- Đọc thủ tục DEC_OUT để tìm hiểu giải thuật xuất giá trị trong AX ra màn </a:t>
            </a:r>
            <a:r>
              <a:rPr lang="vi-VN" sz="2400" dirty="0" smtClean="0">
                <a:latin typeface="+mj-lt"/>
              </a:rPr>
              <a:t>hình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</a:t>
            </a:r>
            <a:r>
              <a:rPr lang="vi-VN" sz="2400" dirty="0">
                <a:latin typeface="+mj-lt"/>
              </a:rPr>
              <a:t>dạng thập phân. Từ đó đưa ra giải thuật nhập số thập phân từ bàn phím.</a:t>
            </a:r>
          </a:p>
          <a:p>
            <a:r>
              <a:rPr lang="vi-VN" sz="2400" dirty="0">
                <a:latin typeface="+mj-lt"/>
              </a:rPr>
              <a:t>- Viết lại chương trình trên để nhập 2 số thập phân A và B có 2 chữ số, sau đó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ra </a:t>
            </a:r>
            <a:r>
              <a:rPr lang="vi-VN" sz="2400" dirty="0">
                <a:latin typeface="+mj-lt"/>
              </a:rPr>
              <a:t>màn hình kết quả A + B ở dạng thập phân.</a:t>
            </a:r>
          </a:p>
          <a:p>
            <a:r>
              <a:rPr lang="vi-VN" sz="2400" dirty="0">
                <a:latin typeface="+mj-lt"/>
              </a:rPr>
              <a:t>- Nhập xuất số thập phân ÂM như thế nào?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607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4.3. </a:t>
            </a:r>
            <a:r>
              <a:rPr lang="en-US" sz="2800" b="1" dirty="0" err="1">
                <a:solidFill>
                  <a:srgbClr val="0070C0"/>
                </a:solidFill>
              </a:rPr>
              <a:t>Nhập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xuất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số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thập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phân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nguyên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dương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71" y="1447800"/>
            <a:ext cx="342174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>
                <a:latin typeface="+mj-lt"/>
              </a:rPr>
              <a:t>inchuoi MACRO chuoi</a:t>
            </a:r>
          </a:p>
          <a:p>
            <a:r>
              <a:rPr lang="vi-VN" sz="1400" dirty="0">
                <a:latin typeface="+mj-lt"/>
              </a:rPr>
              <a:t>MOV AH, 9h</a:t>
            </a:r>
          </a:p>
          <a:p>
            <a:r>
              <a:rPr lang="vi-VN" sz="1400" dirty="0">
                <a:latin typeface="+mj-lt"/>
              </a:rPr>
              <a:t>LEA DX, chuoi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ENDM</a:t>
            </a:r>
          </a:p>
          <a:p>
            <a:r>
              <a:rPr lang="vi-VN" sz="1400" dirty="0">
                <a:latin typeface="+mj-lt"/>
              </a:rPr>
              <a:t>DSEG SEGMENT</a:t>
            </a:r>
          </a:p>
          <a:p>
            <a:r>
              <a:rPr lang="vi-VN" sz="1400" dirty="0">
                <a:latin typeface="+mj-lt"/>
              </a:rPr>
              <a:t>msg1 DB "Hay nhap 1 ky tu: $"</a:t>
            </a:r>
          </a:p>
          <a:p>
            <a:r>
              <a:rPr lang="vi-VN" sz="1400" dirty="0">
                <a:latin typeface="+mj-lt"/>
              </a:rPr>
              <a:t>msg2 DB "Ma ASCII o dang Dec: $"</a:t>
            </a:r>
          </a:p>
          <a:p>
            <a:r>
              <a:rPr lang="vi-VN" sz="1400" dirty="0">
                <a:latin typeface="+mj-lt"/>
              </a:rPr>
              <a:t>xdong DB 10, 13, ‘$’</a:t>
            </a:r>
          </a:p>
          <a:p>
            <a:r>
              <a:rPr lang="vi-VN" sz="1400" dirty="0">
                <a:latin typeface="+mj-lt"/>
              </a:rPr>
              <a:t>kytu DB ?</a:t>
            </a:r>
          </a:p>
          <a:p>
            <a:r>
              <a:rPr lang="vi-VN" sz="1400" dirty="0">
                <a:latin typeface="+mj-lt"/>
              </a:rPr>
              <a:t>DSEG ENDS</a:t>
            </a:r>
          </a:p>
          <a:p>
            <a:r>
              <a:rPr lang="vi-VN" sz="1400" dirty="0">
                <a:latin typeface="+mj-lt"/>
              </a:rPr>
              <a:t>CSEG SEGMENT</a:t>
            </a:r>
          </a:p>
          <a:p>
            <a:r>
              <a:rPr lang="vi-VN" sz="1400" dirty="0">
                <a:latin typeface="+mj-lt"/>
              </a:rPr>
              <a:t>ASSUME CS:CSEG, DS:DSEG</a:t>
            </a:r>
          </a:p>
          <a:p>
            <a:r>
              <a:rPr lang="vi-VN" sz="1400" dirty="0">
                <a:latin typeface="+mj-lt"/>
              </a:rPr>
              <a:t>begin: MOV AX, DSEG</a:t>
            </a:r>
          </a:p>
          <a:p>
            <a:r>
              <a:rPr lang="vi-VN" sz="1400" dirty="0">
                <a:latin typeface="+mj-lt"/>
              </a:rPr>
              <a:t>MOV DS, AX</a:t>
            </a:r>
          </a:p>
          <a:p>
            <a:r>
              <a:rPr lang="vi-VN" sz="1400" dirty="0">
                <a:latin typeface="+mj-lt"/>
              </a:rPr>
              <a:t>inchuoi msg1</a:t>
            </a:r>
          </a:p>
          <a:p>
            <a:r>
              <a:rPr lang="vi-VN" sz="1400" dirty="0">
                <a:latin typeface="+mj-lt"/>
              </a:rPr>
              <a:t>MOV AH, 01h</a:t>
            </a:r>
          </a:p>
          <a:p>
            <a:r>
              <a:rPr lang="vi-VN" sz="1400" dirty="0">
                <a:latin typeface="+mj-lt"/>
              </a:rPr>
              <a:t>INT </a:t>
            </a:r>
            <a:r>
              <a:rPr lang="vi-VN" sz="1400" dirty="0" smtClean="0">
                <a:latin typeface="+mj-lt"/>
              </a:rPr>
              <a:t>21h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MOV kytu, AL ; cất ký tự nhận được</a:t>
            </a:r>
          </a:p>
          <a:p>
            <a:r>
              <a:rPr lang="vi-VN" sz="1400" dirty="0">
                <a:latin typeface="+mj-lt"/>
              </a:rPr>
              <a:t>inchuoi xdong</a:t>
            </a:r>
          </a:p>
          <a:p>
            <a:r>
              <a:rPr lang="vi-VN" sz="1400" dirty="0">
                <a:latin typeface="+mj-lt"/>
              </a:rPr>
              <a:t>inchuoi msg2</a:t>
            </a:r>
          </a:p>
          <a:p>
            <a:r>
              <a:rPr lang="vi-VN" sz="1400" dirty="0">
                <a:latin typeface="+mj-lt"/>
              </a:rPr>
              <a:t>XOR AX, AX</a:t>
            </a:r>
          </a:p>
          <a:p>
            <a:r>
              <a:rPr lang="vi-VN" sz="1400" dirty="0">
                <a:latin typeface="+mj-lt"/>
              </a:rPr>
              <a:t>MOV AL, kytu ; Ký tự cần in</a:t>
            </a:r>
          </a:p>
          <a:p>
            <a:endParaRPr lang="vi-VN" sz="1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371600"/>
            <a:ext cx="4191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400" dirty="0" smtClean="0">
                <a:latin typeface="+mj-lt"/>
              </a:rPr>
              <a:t>CALL </a:t>
            </a:r>
            <a:r>
              <a:rPr lang="vi-VN" sz="1400" dirty="0">
                <a:latin typeface="+mj-lt"/>
              </a:rPr>
              <a:t>dec_out</a:t>
            </a:r>
          </a:p>
          <a:p>
            <a:r>
              <a:rPr lang="vi-VN" sz="1400" dirty="0">
                <a:latin typeface="+mj-lt"/>
              </a:rPr>
              <a:t>MOV AH, 01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MOV AH, 4Ch ; thoat khỏi chương trình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dec_out PROC</a:t>
            </a:r>
          </a:p>
          <a:p>
            <a:r>
              <a:rPr lang="vi-VN" sz="1400" dirty="0">
                <a:latin typeface="+mj-lt"/>
              </a:rPr>
              <a:t>XOR CX,CX ; CX đếm số chữ số thập phân</a:t>
            </a:r>
          </a:p>
          <a:p>
            <a:r>
              <a:rPr lang="vi-VN" sz="1400" dirty="0">
                <a:latin typeface="+mj-lt"/>
              </a:rPr>
              <a:t>MOV BX,10</a:t>
            </a:r>
          </a:p>
          <a:p>
            <a:r>
              <a:rPr lang="vi-VN" sz="1400" dirty="0">
                <a:latin typeface="+mj-lt"/>
              </a:rPr>
              <a:t>chia10: XOR DX,DX</a:t>
            </a:r>
          </a:p>
          <a:p>
            <a:r>
              <a:rPr lang="vi-VN" sz="1400" dirty="0">
                <a:latin typeface="+mj-lt"/>
              </a:rPr>
              <a:t>DIV BX ; DX:AX÷BX =&gt; AX: Thương, DX: số dư</a:t>
            </a:r>
          </a:p>
          <a:p>
            <a:r>
              <a:rPr lang="vi-VN" sz="1400" dirty="0">
                <a:latin typeface="+mj-lt"/>
              </a:rPr>
              <a:t>PUSH DX ; Cất số dư vào stack</a:t>
            </a:r>
          </a:p>
          <a:p>
            <a:r>
              <a:rPr lang="vi-VN" sz="1400" dirty="0">
                <a:latin typeface="+mj-lt"/>
              </a:rPr>
              <a:t>INC CX</a:t>
            </a:r>
          </a:p>
          <a:p>
            <a:r>
              <a:rPr lang="vi-VN" sz="1400" dirty="0">
                <a:latin typeface="+mj-lt"/>
              </a:rPr>
              <a:t>CMP AX, 0</a:t>
            </a:r>
          </a:p>
          <a:p>
            <a:r>
              <a:rPr lang="vi-VN" sz="1400" dirty="0">
                <a:latin typeface="+mj-lt"/>
              </a:rPr>
              <a:t>JNZ chia10 ; nếu AX&gt;0 thì chia tiếp cho 10</a:t>
            </a:r>
          </a:p>
          <a:p>
            <a:r>
              <a:rPr lang="vi-VN" sz="1400" dirty="0">
                <a:latin typeface="+mj-lt"/>
              </a:rPr>
              <a:t>inra: MOV AH,2 ; in ra màn hình</a:t>
            </a:r>
          </a:p>
          <a:p>
            <a:r>
              <a:rPr lang="vi-VN" sz="1400" dirty="0">
                <a:latin typeface="+mj-lt"/>
              </a:rPr>
              <a:t>POP DX ; lấy chữ số thập </a:t>
            </a:r>
            <a:r>
              <a:rPr lang="vi-VN" sz="1400" dirty="0" smtClean="0">
                <a:latin typeface="+mj-lt"/>
              </a:rPr>
              <a:t>phân</a:t>
            </a:r>
            <a:endParaRPr lang="en-US" sz="1400" dirty="0" smtClean="0">
              <a:latin typeface="+mj-lt"/>
            </a:endParaRPr>
          </a:p>
          <a:p>
            <a:r>
              <a:rPr lang="vi-VN" sz="1400" dirty="0">
                <a:latin typeface="+mj-lt"/>
              </a:rPr>
              <a:t>ADD DL,30h ; đổi thành ký số</a:t>
            </a:r>
          </a:p>
          <a:p>
            <a:r>
              <a:rPr lang="vi-VN" sz="1400" dirty="0">
                <a:latin typeface="+mj-lt"/>
              </a:rPr>
              <a:t>INT 21h</a:t>
            </a:r>
          </a:p>
          <a:p>
            <a:r>
              <a:rPr lang="vi-VN" sz="1400" dirty="0">
                <a:latin typeface="+mj-lt"/>
              </a:rPr>
              <a:t>LOOP inra</a:t>
            </a:r>
          </a:p>
          <a:p>
            <a:r>
              <a:rPr lang="vi-VN" sz="1400" dirty="0">
                <a:latin typeface="+mj-lt"/>
              </a:rPr>
              <a:t>RET</a:t>
            </a:r>
          </a:p>
          <a:p>
            <a:r>
              <a:rPr lang="vi-VN" sz="1400" dirty="0">
                <a:latin typeface="+mj-lt"/>
              </a:rPr>
              <a:t>dec_out ENDP</a:t>
            </a:r>
          </a:p>
          <a:p>
            <a:r>
              <a:rPr lang="vi-VN" sz="1400" dirty="0">
                <a:latin typeface="+mj-lt"/>
              </a:rPr>
              <a:t>CSEG ENDS</a:t>
            </a:r>
          </a:p>
          <a:p>
            <a:r>
              <a:rPr lang="vi-VN" sz="1400" dirty="0">
                <a:latin typeface="+mj-lt"/>
              </a:rPr>
              <a:t>END begin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812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nhập 2 số nhị phân 16 bit A và B. Sau đó in ra màn hình các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ở dạng nhị phân: A + B, A – B, A and B, A or B.</a:t>
            </a:r>
          </a:p>
          <a:p>
            <a:r>
              <a:rPr lang="vi-VN" sz="2400" dirty="0">
                <a:latin typeface="+mj-lt"/>
              </a:rPr>
              <a:t>Ví dụ: Nhập số nhị phân A: 10101010</a:t>
            </a:r>
          </a:p>
          <a:p>
            <a:r>
              <a:rPr lang="vi-VN" sz="2400" dirty="0">
                <a:latin typeface="+mj-lt"/>
              </a:rPr>
              <a:t>Nhập số nhị phân B: 01010101</a:t>
            </a:r>
          </a:p>
          <a:p>
            <a:r>
              <a:rPr lang="vi-VN" sz="2400" dirty="0">
                <a:latin typeface="+mj-lt"/>
              </a:rPr>
              <a:t>A + B = 11111111 A – B = 01010101</a:t>
            </a:r>
          </a:p>
          <a:p>
            <a:r>
              <a:rPr lang="vi-VN" sz="2400" dirty="0">
                <a:latin typeface="+mj-lt"/>
              </a:rPr>
              <a:t>A and B = 00000000 A or B = 11111111</a:t>
            </a:r>
          </a:p>
          <a:p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Viết chương trình nhập 1 ký tự từ bàn phím, sau đó in ra màn hình mã ASCII </a:t>
            </a:r>
            <a:r>
              <a:rPr lang="vi-VN" sz="2400" dirty="0" smtClean="0">
                <a:latin typeface="+mj-lt"/>
              </a:rPr>
              <a:t>của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nhận được ở dạng thập lục phân, thập phân và nhị phân.</a:t>
            </a:r>
          </a:p>
          <a:p>
            <a:r>
              <a:rPr lang="vi-VN" sz="2400" dirty="0">
                <a:latin typeface="+mj-lt"/>
              </a:rPr>
              <a:t>Ví dụ: Nhập 1 ký tự: A</a:t>
            </a:r>
          </a:p>
          <a:p>
            <a:r>
              <a:rPr lang="vi-VN" sz="2400" dirty="0">
                <a:latin typeface="+mj-lt"/>
              </a:rPr>
              <a:t>Mã ASCII dạng Hex: 41h</a:t>
            </a:r>
          </a:p>
          <a:p>
            <a:r>
              <a:rPr lang="vi-VN" sz="2400" dirty="0">
                <a:latin typeface="+mj-lt"/>
              </a:rPr>
              <a:t>Mã ASCII dạng Dec: 65</a:t>
            </a:r>
          </a:p>
          <a:p>
            <a:r>
              <a:rPr lang="vi-VN" sz="2400" dirty="0">
                <a:latin typeface="+mj-lt"/>
              </a:rPr>
              <a:t>Mã ASCII dạng Bin: </a:t>
            </a:r>
            <a:r>
              <a:rPr lang="vi-VN" sz="2400" dirty="0" smtClean="0">
                <a:latin typeface="+mj-lt"/>
              </a:rPr>
              <a:t>01000001b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176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4.4. </a:t>
            </a:r>
            <a:r>
              <a:rPr lang="en-US" sz="2800" b="1" dirty="0" err="1" smtClean="0">
                <a:solidFill>
                  <a:srgbClr val="0070C0"/>
                </a:solidFill>
              </a:rPr>
              <a:t>Bài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</a:rPr>
              <a:t>tập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lại chương trình bài </a:t>
            </a:r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</a:t>
            </a:r>
            <a:r>
              <a:rPr lang="vi-VN" sz="2400" dirty="0" smtClean="0">
                <a:latin typeface="+mj-lt"/>
              </a:rPr>
              <a:t>lục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phân</a:t>
            </a:r>
            <a:r>
              <a:rPr lang="vi-VN" sz="2400" dirty="0">
                <a:latin typeface="+mj-lt"/>
              </a:rPr>
              <a:t>. Các kết quả được in ra màn hình ở dạng nhị phân.</a:t>
            </a:r>
          </a:p>
          <a:p>
            <a:pPr algn="just"/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lại chương trình bài </a:t>
            </a:r>
            <a:r>
              <a:rPr lang="vi-VN" sz="2400" dirty="0" smtClean="0">
                <a:latin typeface="+mj-lt"/>
              </a:rPr>
              <a:t>1 </a:t>
            </a:r>
            <a:r>
              <a:rPr lang="vi-VN" sz="2400" dirty="0">
                <a:latin typeface="+mj-lt"/>
              </a:rPr>
              <a:t>nhưng 2 số A và B được nhập theo dạng thập phân.</a:t>
            </a:r>
          </a:p>
          <a:p>
            <a:pPr algn="just"/>
            <a:r>
              <a:rPr lang="vi-VN" sz="2400" dirty="0">
                <a:latin typeface="+mj-lt"/>
              </a:rPr>
              <a:t>In các kết quả ở dạng thập phân: A + B, A – B.</a:t>
            </a:r>
          </a:p>
          <a:p>
            <a:pPr algn="just"/>
            <a:r>
              <a:rPr lang="vi-VN" sz="2400" dirty="0" smtClean="0">
                <a:latin typeface="+mj-lt"/>
              </a:rPr>
              <a:t>5</a:t>
            </a:r>
            <a:r>
              <a:rPr lang="vi-VN" sz="2400" dirty="0">
                <a:latin typeface="+mj-lt"/>
              </a:rPr>
              <a:t>. Viết chương trình tính giai thừa n! Với n là số nguyên dương nhập từ bàn phím. </a:t>
            </a:r>
            <a:r>
              <a:rPr lang="vi-VN" sz="2400" dirty="0" smtClean="0">
                <a:latin typeface="+mj-lt"/>
              </a:rPr>
              <a:t>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ra màn hình ở dạng thập phân. Cho biết, khả năng của 8086 tính được </a:t>
            </a:r>
            <a:r>
              <a:rPr lang="vi-VN" sz="2400" dirty="0" smtClean="0">
                <a:latin typeface="+mj-lt"/>
              </a:rPr>
              <a:t>n</a:t>
            </a:r>
            <a:r>
              <a:rPr lang="en-US" sz="2400" smtClean="0">
                <a:latin typeface="+mj-lt"/>
              </a:rPr>
              <a:t> </a:t>
            </a:r>
            <a:r>
              <a:rPr lang="vi-VN" sz="2400" smtClean="0">
                <a:latin typeface="+mj-lt"/>
              </a:rPr>
              <a:t>lớn </a:t>
            </a:r>
            <a:r>
              <a:rPr lang="vi-VN" sz="2400" dirty="0">
                <a:latin typeface="+mj-lt"/>
              </a:rPr>
              <a:t>nhất là bao nhiêu?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029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NHẬP XUẤT SỐ DẠNG BIN-HEX-DEC</a:t>
            </a:r>
            <a:endParaRPr lang="en-US" sz="2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4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Nhập từ bàn phím số ở dạng nhị phân, thập lục phân và </a:t>
            </a:r>
            <a:r>
              <a:rPr lang="vi-VN" sz="2400" dirty="0" smtClean="0">
                <a:latin typeface="+mj-lt"/>
              </a:rPr>
              <a:t>thập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phân</a:t>
            </a:r>
            <a:endParaRPr lang="vi-VN" sz="2400" dirty="0">
              <a:latin typeface="+mj-lt"/>
            </a:endParaRPr>
          </a:p>
          <a:p>
            <a:r>
              <a:rPr lang="vi-VN" sz="2400" dirty="0">
                <a:latin typeface="+mj-lt"/>
              </a:rPr>
              <a:t>- In lên màn hình các số ở dạng nhị phân, thập lục phân và thập phân</a:t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của các bài thực hành trước</a:t>
            </a:r>
          </a:p>
          <a:p>
            <a:r>
              <a:rPr lang="vi-VN" sz="2400" dirty="0">
                <a:latin typeface="+mj-lt"/>
              </a:rPr>
              <a:t>- Các lệnh xử lý chuỗi.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4.1. </a:t>
            </a:r>
            <a:r>
              <a:rPr lang="en-US" b="1" dirty="0" err="1" smtClean="0">
                <a:solidFill>
                  <a:srgbClr val="0070C0"/>
                </a:solidFill>
              </a:rPr>
              <a:t>Nhập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xuất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nhị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Chương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trình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đây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phép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8 bit,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in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màn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phân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được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327919"/>
            <a:ext cx="8686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MACRO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9h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LEA DX,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ENDM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msg1 DB "Hay nhap so nhi phan 8 bit: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msg2 DB "So nhi phan da nhap la: $"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xdong DB 10, 13, ‘$’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sobin DB ? ; lưu trữ số nhị phân nhận được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SEGMENT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ASSUME CS:CSEG, DS:DSEG</a:t>
            </a:r>
          </a:p>
        </p:txBody>
      </p:sp>
    </p:spTree>
    <p:extLst>
      <p:ext uri="{BB962C8B-B14F-4D97-AF65-F5344CB8AC3E}">
        <p14:creationId xmlns:p14="http://schemas.microsoft.com/office/powerpoint/2010/main" val="427061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511694"/>
            <a:ext cx="43434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begin: MOV AX, DSEG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DS, AX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sobin,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xdong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inchuoi msg2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sobin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CALL bin_out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01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4Ch ; thoat khỏi chương trình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</p:txBody>
      </p:sp>
    </p:spTree>
    <p:extLst>
      <p:ext uri="{BB962C8B-B14F-4D97-AF65-F5344CB8AC3E}">
        <p14:creationId xmlns:p14="http://schemas.microsoft.com/office/powerpoint/2010/main" val="2915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09328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BL, 0 ; Xóa BL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nhập đủ 8 bit thì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dừng</a:t>
            </a:r>
            <a:endParaRPr lang="en-US" sz="2000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nhap:MOV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AH, 01h ; Hàm nhập ký tự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CMP AL, 0Dh ; nếu là phím Enter thì thôi nhập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JZ exit ; không phải Enter thì đổi sang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Dịch trái BL 1 bit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SUB AL, 30h ; Ký số - 30h =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BL, AL ; Chuyển bit từ AL sang BL lưu trữ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exit:RET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bin_in ENDP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09328"/>
            <a:ext cx="55626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PROC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CX, 8 ; Xuất 8 bit trong BL ra M.Hình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xuat:MOV DL, 0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SHL BL, 1 ; CF chứa MSB, xuất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RCL DL, 1 ; đưa CF vào LSB của DL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ADD DL, 30h ; Số + 30h = Ký số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MOV AH, 02h ; In ra màn hình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INT 21h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LOOP xuat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RET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bin_out ENDP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CSEG ENDS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END begin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5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4.1.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nhị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phân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722566"/>
            <a:ext cx="8458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BAI_6A.ASM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Sửa chương trình trên thành BAI_6A1.ASM sao cho có thể nhập và xuất số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nhị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phân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16 bit.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nhị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4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4.2. </a:t>
            </a:r>
            <a:r>
              <a:rPr lang="en-US" b="1" dirty="0" err="1">
                <a:solidFill>
                  <a:srgbClr val="0070C0"/>
                </a:solidFill>
              </a:rPr>
              <a:t>Nhập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xuất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cơ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số</a:t>
            </a:r>
            <a:r>
              <a:rPr lang="en-US" b="1" dirty="0" smtClean="0">
                <a:solidFill>
                  <a:srgbClr val="0070C0"/>
                </a:solidFill>
              </a:rPr>
              <a:t> 16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458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Chương trình sau đây cho phép nhập 1 ký tự từ bàn phím, sau đó in ra màn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mã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ASCII của ký tự nhận được ở dạng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thập lục phân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cơ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+mj-lt"/>
                <a:ea typeface="Times New Roman" pitchFamily="18" charset="0"/>
                <a:cs typeface="Arial" pitchFamily="34" charset="0"/>
              </a:rPr>
              <a:t>số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16)</a:t>
            </a:r>
            <a:endParaRPr lang="vi-VN" sz="24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Soạn thảo, Biên dịch và cho chạy file BAI_6B.ASM để kiểm tra kết quả.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- Viết lại chương trình trên để nhập 2 số thập lục phân 8 bit A và B, sau đó in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ra</a:t>
            </a:r>
            <a:r>
              <a:rPr lang="en-US" sz="2400" dirty="0" smtClean="0">
                <a:latin typeface="+mj-lt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ea typeface="Times New Roman" pitchFamily="18" charset="0"/>
                <a:cs typeface="Arial" pitchFamily="34" charset="0"/>
              </a:rPr>
              <a:t>màn </a:t>
            </a:r>
            <a:r>
              <a:rPr lang="vi-VN" sz="2400" dirty="0">
                <a:latin typeface="+mj-lt"/>
                <a:ea typeface="Times New Roman" pitchFamily="18" charset="0"/>
                <a:cs typeface="Arial" pitchFamily="34" charset="0"/>
              </a:rPr>
              <a:t>hình kết A + B ở dạng thập lục phân.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45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9592</TotalTime>
  <Words>1412</Words>
  <Application>Microsoft Office PowerPoint</Application>
  <PresentationFormat>On-screen Show (4:3)</PresentationFormat>
  <Paragraphs>195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THỰC HÀNH LẬP TRÌNH HỢP NGỮ TRÊN 8086</vt:lpstr>
      <vt:lpstr>NHẬP XUẤT SỐ DẠNG BIN-HEX-DEC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4.1. Nhập xuất nhị phân</vt:lpstr>
      <vt:lpstr>4.2. Nhập xuất cơ số 16</vt:lpstr>
      <vt:lpstr>4.2. Nhập xuất cơ số 16</vt:lpstr>
      <vt:lpstr>4.2. Nhập xuất cơ số 16</vt:lpstr>
      <vt:lpstr>4.2. Nhập xuất cơ số 16</vt:lpstr>
      <vt:lpstr>4.3. Nhập xuất số thập phân nguyên dương</vt:lpstr>
      <vt:lpstr>4.3. Nhập xuất số thập phân nguyên dương</vt:lpstr>
      <vt:lpstr>4.4. Bài tập</vt:lpstr>
      <vt:lpstr>4.4. 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668</cp:revision>
  <cp:lastPrinted>2019-11-27T06:18:04Z</cp:lastPrinted>
  <dcterms:created xsi:type="dcterms:W3CDTF">2015-08-28T07:40:17Z</dcterms:created>
  <dcterms:modified xsi:type="dcterms:W3CDTF">2022-06-06T11:25:42Z</dcterms:modified>
</cp:coreProperties>
</file>