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Roboto Mon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RobotoMono-regular.fntdata"/><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RobotoMono-italic.fntdata"/><Relationship Id="rId21" Type="http://schemas.openxmlformats.org/officeDocument/2006/relationships/slide" Target="slides/slide16.xml"/><Relationship Id="rId43" Type="http://schemas.openxmlformats.org/officeDocument/2006/relationships/font" Target="fonts/RobotoMono-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RobotoMon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1314b64c8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1314b64c8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1314b64c8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1314b64c8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1314b64c8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1314b64c8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1314b64c8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1314b64c8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1314b64c8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1314b64c8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1314b64c8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1314b64c8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1748a09e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1748a09e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1748a09e5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1748a09e5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1748a09e5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1748a09e5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175b5bc4e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175b5bc4e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175b5bc4e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175b5bc4e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175494432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175494432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175494432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175494432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175494432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175494432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175494432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175494432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175494432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175494432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175494432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175494432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175cdafe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175cdafe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175b5bc4e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175b5bc4e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1752c5bf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1752c5bf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1752c5bf0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1752c5bf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175b5bc4e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175b5bc4e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174b80edd0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174b80edd0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174b80edd0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174b80edd0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174b80edd0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174b80edd0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1752c5bf0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1752c5bf0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1752c5bf0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1752c5bf0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1752c5bf0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1752c5bf0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17549443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17549443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1314b64c8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1314b64c8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1314b64c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1314b64c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1314b64c8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1314b64c8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1314b64c8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1314b64c8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175b5bc4e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175b5bc4e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1314b64c8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1314b64c8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5.png"/><Relationship Id="rId7" Type="http://schemas.openxmlformats.org/officeDocument/2006/relationships/image" Target="../media/image7.png"/><Relationship Id="rId8"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Chương 3</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WPA</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1900">
                <a:solidFill>
                  <a:schemeClr val="dk1"/>
                </a:solidFill>
              </a:rPr>
              <a:t>Đặc điểm nổi bật của WPA</a:t>
            </a:r>
            <a:endParaRPr b="1" sz="1900">
              <a:solidFill>
                <a:schemeClr val="dk1"/>
              </a:solidFill>
            </a:endParaRPr>
          </a:p>
          <a:p>
            <a:pPr indent="-336550" lvl="0" marL="457200" rtl="0" algn="l">
              <a:spcBef>
                <a:spcPts val="1200"/>
              </a:spcBef>
              <a:spcAft>
                <a:spcPts val="0"/>
              </a:spcAft>
              <a:buClr>
                <a:schemeClr val="dk1"/>
              </a:buClr>
              <a:buSzPts val="1700"/>
              <a:buChar char="●"/>
            </a:pPr>
            <a:r>
              <a:rPr b="1" lang="en" sz="1700">
                <a:solidFill>
                  <a:schemeClr val="dk1"/>
                </a:solidFill>
              </a:rPr>
              <a:t>Cơ chế mã hóa mạnh hơn:</a:t>
            </a:r>
            <a:r>
              <a:rPr lang="en" sz="1700">
                <a:solidFill>
                  <a:schemeClr val="dk1"/>
                </a:solidFill>
              </a:rPr>
              <a:t> WPA sử dụng giao thức </a:t>
            </a:r>
            <a:r>
              <a:rPr b="1" lang="en" sz="1700">
                <a:solidFill>
                  <a:schemeClr val="dk1"/>
                </a:solidFill>
              </a:rPr>
              <a:t>TKIP (Temporal Key Integrity Protocol)</a:t>
            </a:r>
            <a:r>
              <a:rPr lang="en" sz="1700">
                <a:solidFill>
                  <a:schemeClr val="dk1"/>
                </a:solidFill>
              </a:rPr>
              <a:t> để cải thiện mã hóa so với WEP.</a:t>
            </a:r>
            <a:endParaRPr sz="1700">
              <a:solidFill>
                <a:schemeClr val="dk1"/>
              </a:solidFill>
            </a:endParaRPr>
          </a:p>
          <a:p>
            <a:pPr indent="-336550" lvl="0" marL="457200" rtl="0" algn="l">
              <a:spcBef>
                <a:spcPts val="0"/>
              </a:spcBef>
              <a:spcAft>
                <a:spcPts val="0"/>
              </a:spcAft>
              <a:buClr>
                <a:schemeClr val="dk1"/>
              </a:buClr>
              <a:buSzPts val="1700"/>
              <a:buChar char="●"/>
            </a:pPr>
            <a:r>
              <a:rPr b="1" lang="en" sz="1700">
                <a:solidFill>
                  <a:schemeClr val="dk1"/>
                </a:solidFill>
              </a:rPr>
              <a:t>Tăng tính toàn vẹn dữ liệu:</a:t>
            </a:r>
            <a:r>
              <a:rPr lang="en" sz="1700">
                <a:solidFill>
                  <a:schemeClr val="dk1"/>
                </a:solidFill>
              </a:rPr>
              <a:t> WPA sử dụng </a:t>
            </a:r>
            <a:r>
              <a:rPr b="1" lang="en" sz="1700">
                <a:solidFill>
                  <a:schemeClr val="dk1"/>
                </a:solidFill>
              </a:rPr>
              <a:t>MIC (Message Integrity Check)</a:t>
            </a:r>
            <a:r>
              <a:rPr lang="en" sz="1700">
                <a:solidFill>
                  <a:schemeClr val="dk1"/>
                </a:solidFill>
              </a:rPr>
              <a:t> để ngăn chặn các cuộc tấn công giả mạo hoặc sửa đổi dữ liệu.</a:t>
            </a:r>
            <a:endParaRPr sz="1700">
              <a:solidFill>
                <a:schemeClr val="dk1"/>
              </a:solidFill>
            </a:endParaRPr>
          </a:p>
          <a:p>
            <a:pPr indent="-336550" lvl="0" marL="457200" rtl="0" algn="l">
              <a:spcBef>
                <a:spcPts val="0"/>
              </a:spcBef>
              <a:spcAft>
                <a:spcPts val="0"/>
              </a:spcAft>
              <a:buClr>
                <a:schemeClr val="dk1"/>
              </a:buClr>
              <a:buSzPts val="1700"/>
              <a:buChar char="●"/>
            </a:pPr>
            <a:r>
              <a:rPr b="1" lang="en" sz="1700">
                <a:solidFill>
                  <a:schemeClr val="dk1"/>
                </a:solidFill>
              </a:rPr>
              <a:t>Hỗ trợ backward compatibility:</a:t>
            </a:r>
            <a:r>
              <a:rPr lang="en" sz="1700">
                <a:solidFill>
                  <a:schemeClr val="dk1"/>
                </a:solidFill>
              </a:rPr>
              <a:t> WPA được thiết kế để hoạt động trên phần cứng WEP hiện tại thông qua bản cập nhật phần mềm.</a:t>
            </a:r>
            <a:endParaRPr sz="1700">
              <a:solidFill>
                <a:schemeClr val="dk1"/>
              </a:solidFill>
            </a:endParaRPr>
          </a:p>
          <a:p>
            <a:pPr indent="-336550" lvl="0" marL="457200" rtl="0" algn="l">
              <a:spcBef>
                <a:spcPts val="0"/>
              </a:spcBef>
              <a:spcAft>
                <a:spcPts val="0"/>
              </a:spcAft>
              <a:buClr>
                <a:schemeClr val="dk1"/>
              </a:buClr>
              <a:buSzPts val="1700"/>
              <a:buChar char="●"/>
            </a:pPr>
            <a:r>
              <a:rPr b="1" lang="en" sz="1700">
                <a:solidFill>
                  <a:schemeClr val="dk1"/>
                </a:solidFill>
              </a:rPr>
              <a:t>Hỗ trợ xác thực qua RADIUS:</a:t>
            </a:r>
            <a:r>
              <a:rPr lang="en" sz="1700">
                <a:solidFill>
                  <a:schemeClr val="dk1"/>
                </a:solidFill>
              </a:rPr>
              <a:t> Hỗ trợ xác thực người dùng qua </a:t>
            </a:r>
            <a:r>
              <a:rPr b="1" lang="en" sz="1700">
                <a:solidFill>
                  <a:schemeClr val="dk1"/>
                </a:solidFill>
              </a:rPr>
              <a:t>802.1X</a:t>
            </a:r>
            <a:r>
              <a:rPr lang="en" sz="1700">
                <a:solidFill>
                  <a:schemeClr val="dk1"/>
                </a:solidFill>
              </a:rPr>
              <a:t> và </a:t>
            </a:r>
            <a:r>
              <a:rPr b="1" lang="en" sz="1700">
                <a:solidFill>
                  <a:schemeClr val="dk1"/>
                </a:solidFill>
              </a:rPr>
              <a:t>EAP (Extensible Authentication Protocol)</a:t>
            </a:r>
            <a:r>
              <a:rPr lang="en" sz="1700">
                <a:solidFill>
                  <a:schemeClr val="dk1"/>
                </a:solidFill>
              </a:rPr>
              <a:t>, đảm bảo chỉ người dùng hợp lệ mới được kết nối.</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Các thành phần chính của WPA</a:t>
            </a:r>
            <a:endParaRPr/>
          </a:p>
        </p:txBody>
      </p:sp>
      <p:sp>
        <p:nvSpPr>
          <p:cNvPr id="118" name="Google Shape;118;p23"/>
          <p:cNvSpPr txBox="1"/>
          <p:nvPr>
            <p:ph idx="1" type="body"/>
          </p:nvPr>
        </p:nvSpPr>
        <p:spPr>
          <a:xfrm>
            <a:off x="311700" y="1152475"/>
            <a:ext cx="8832300" cy="39198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Clr>
                <a:schemeClr val="dk1"/>
              </a:buClr>
              <a:buSzPts val="1018"/>
              <a:buFont typeface="Arial"/>
              <a:buNone/>
            </a:pPr>
            <a:r>
              <a:rPr b="1" lang="en" sz="1300">
                <a:solidFill>
                  <a:schemeClr val="dk1"/>
                </a:solidFill>
              </a:rPr>
              <a:t>a) Temporal Key Integrity Protocol (TKIP)</a:t>
            </a:r>
            <a:endParaRPr b="1" sz="1300">
              <a:solidFill>
                <a:schemeClr val="dk1"/>
              </a:solidFill>
            </a:endParaRPr>
          </a:p>
          <a:p>
            <a:pPr indent="0" lvl="0" marL="0" rtl="0" algn="l">
              <a:lnSpc>
                <a:spcPct val="95000"/>
              </a:lnSpc>
              <a:spcBef>
                <a:spcPts val="1200"/>
              </a:spcBef>
              <a:spcAft>
                <a:spcPts val="0"/>
              </a:spcAft>
              <a:buClr>
                <a:schemeClr val="dk1"/>
              </a:buClr>
              <a:buSzPts val="1018"/>
              <a:buFont typeface="Arial"/>
              <a:buNone/>
            </a:pPr>
            <a:r>
              <a:rPr lang="en" sz="1300">
                <a:solidFill>
                  <a:schemeClr val="dk1"/>
                </a:solidFill>
              </a:rPr>
              <a:t>TKIP là cải tiến quan trọng của WPA, giải quyết các vấn đề về mã hóa của WEP:</a:t>
            </a:r>
            <a:endParaRPr sz="1300">
              <a:solidFill>
                <a:schemeClr val="dk1"/>
              </a:solidFill>
            </a:endParaRPr>
          </a:p>
          <a:p>
            <a:pPr indent="-311150" lvl="0" marL="457200" rtl="0" algn="l">
              <a:lnSpc>
                <a:spcPct val="95000"/>
              </a:lnSpc>
              <a:spcBef>
                <a:spcPts val="1200"/>
              </a:spcBef>
              <a:spcAft>
                <a:spcPts val="0"/>
              </a:spcAft>
              <a:buClr>
                <a:schemeClr val="dk1"/>
              </a:buClr>
              <a:buSzPts val="1300"/>
              <a:buChar char="●"/>
            </a:pPr>
            <a:r>
              <a:rPr b="1" lang="en" sz="1300">
                <a:solidFill>
                  <a:schemeClr val="dk1"/>
                </a:solidFill>
              </a:rPr>
              <a:t>Mã hóa động:</a:t>
            </a:r>
            <a:r>
              <a:rPr lang="en" sz="1300">
                <a:solidFill>
                  <a:schemeClr val="dk1"/>
                </a:solidFill>
              </a:rPr>
              <a:t> Thay vì sử dụng khóa mã hóa tĩnh (giống WEP), TKIP tạo khóa mã hóa mới cho mỗi gói dữ liệu.</a:t>
            </a:r>
            <a:endParaRPr sz="1300">
              <a:solidFill>
                <a:schemeClr val="dk1"/>
              </a:solidFill>
            </a:endParaRPr>
          </a:p>
          <a:p>
            <a:pPr indent="-311150" lvl="0" marL="457200" rtl="0" algn="l">
              <a:lnSpc>
                <a:spcPct val="95000"/>
              </a:lnSpc>
              <a:spcBef>
                <a:spcPts val="0"/>
              </a:spcBef>
              <a:spcAft>
                <a:spcPts val="0"/>
              </a:spcAft>
              <a:buClr>
                <a:schemeClr val="dk1"/>
              </a:buClr>
              <a:buSzPts val="1300"/>
              <a:buChar char="●"/>
            </a:pPr>
            <a:r>
              <a:rPr b="1" lang="en" sz="1300">
                <a:solidFill>
                  <a:schemeClr val="dk1"/>
                </a:solidFill>
              </a:rPr>
              <a:t>Thêm yếu tố ngẫu nhiên:</a:t>
            </a:r>
            <a:r>
              <a:rPr lang="en" sz="1300">
                <a:solidFill>
                  <a:schemeClr val="dk1"/>
                </a:solidFill>
              </a:rPr>
              <a:t> Thay đổi giá trị </a:t>
            </a:r>
            <a:r>
              <a:rPr b="1" lang="en" sz="1300">
                <a:solidFill>
                  <a:schemeClr val="dk1"/>
                </a:solidFill>
              </a:rPr>
              <a:t>IV (Initialization Vector)</a:t>
            </a:r>
            <a:r>
              <a:rPr lang="en" sz="1300">
                <a:solidFill>
                  <a:schemeClr val="dk1"/>
                </a:solidFill>
              </a:rPr>
              <a:t>, giúp chống lại các cuộc tấn công dò khóa.</a:t>
            </a:r>
            <a:endParaRPr sz="1300">
              <a:solidFill>
                <a:schemeClr val="dk1"/>
              </a:solidFill>
            </a:endParaRPr>
          </a:p>
          <a:p>
            <a:pPr indent="-311150" lvl="0" marL="457200" rtl="0" algn="l">
              <a:lnSpc>
                <a:spcPct val="95000"/>
              </a:lnSpc>
              <a:spcBef>
                <a:spcPts val="0"/>
              </a:spcBef>
              <a:spcAft>
                <a:spcPts val="0"/>
              </a:spcAft>
              <a:buClr>
                <a:schemeClr val="dk1"/>
              </a:buClr>
              <a:buSzPts val="1300"/>
              <a:buChar char="●"/>
            </a:pPr>
            <a:r>
              <a:rPr b="1" lang="en" sz="1300">
                <a:solidFill>
                  <a:schemeClr val="dk1"/>
                </a:solidFill>
              </a:rPr>
              <a:t>Kiểm tra tính toàn vẹn:</a:t>
            </a:r>
            <a:r>
              <a:rPr lang="en" sz="1300">
                <a:solidFill>
                  <a:schemeClr val="dk1"/>
                </a:solidFill>
              </a:rPr>
              <a:t> TKIP sử dụng cơ chế </a:t>
            </a:r>
            <a:r>
              <a:rPr b="1" lang="en" sz="1300">
                <a:solidFill>
                  <a:schemeClr val="dk1"/>
                </a:solidFill>
              </a:rPr>
              <a:t>MIC</a:t>
            </a:r>
            <a:r>
              <a:rPr lang="en" sz="1300">
                <a:solidFill>
                  <a:schemeClr val="dk1"/>
                </a:solidFill>
              </a:rPr>
              <a:t> để kiểm tra tính toàn vẹn của gói tin, ngăn chặn giả mạo.</a:t>
            </a:r>
            <a:endParaRPr sz="1300">
              <a:solidFill>
                <a:schemeClr val="dk1"/>
              </a:solidFill>
            </a:endParaRPr>
          </a:p>
          <a:p>
            <a:pPr indent="0" lvl="0" marL="0" rtl="0" algn="l">
              <a:lnSpc>
                <a:spcPct val="95000"/>
              </a:lnSpc>
              <a:spcBef>
                <a:spcPts val="1200"/>
              </a:spcBef>
              <a:spcAft>
                <a:spcPts val="0"/>
              </a:spcAft>
              <a:buClr>
                <a:schemeClr val="dk1"/>
              </a:buClr>
              <a:buSzPts val="1018"/>
              <a:buFont typeface="Arial"/>
              <a:buNone/>
            </a:pPr>
            <a:r>
              <a:rPr b="1" lang="en" sz="1300">
                <a:solidFill>
                  <a:schemeClr val="dk1"/>
                </a:solidFill>
              </a:rPr>
              <a:t>b) Xác thực người dùng</a:t>
            </a:r>
            <a:endParaRPr b="1" sz="1300">
              <a:solidFill>
                <a:schemeClr val="dk1"/>
              </a:solidFill>
            </a:endParaRPr>
          </a:p>
          <a:p>
            <a:pPr indent="0" lvl="0" marL="0" rtl="0" algn="l">
              <a:lnSpc>
                <a:spcPct val="95000"/>
              </a:lnSpc>
              <a:spcBef>
                <a:spcPts val="1200"/>
              </a:spcBef>
              <a:spcAft>
                <a:spcPts val="0"/>
              </a:spcAft>
              <a:buClr>
                <a:schemeClr val="dk1"/>
              </a:buClr>
              <a:buSzPts val="1018"/>
              <a:buFont typeface="Arial"/>
              <a:buNone/>
            </a:pPr>
            <a:r>
              <a:rPr lang="en" sz="1300">
                <a:solidFill>
                  <a:schemeClr val="dk1"/>
                </a:solidFill>
              </a:rPr>
              <a:t>WPA hỗ trợ hai chế độ xác thực chính:</a:t>
            </a:r>
            <a:endParaRPr sz="1300">
              <a:solidFill>
                <a:schemeClr val="dk1"/>
              </a:solidFill>
            </a:endParaRPr>
          </a:p>
          <a:p>
            <a:pPr indent="-311150" lvl="0" marL="457200" rtl="0" algn="l">
              <a:lnSpc>
                <a:spcPct val="95000"/>
              </a:lnSpc>
              <a:spcBef>
                <a:spcPts val="1200"/>
              </a:spcBef>
              <a:spcAft>
                <a:spcPts val="0"/>
              </a:spcAft>
              <a:buClr>
                <a:schemeClr val="dk1"/>
              </a:buClr>
              <a:buSzPts val="1300"/>
              <a:buAutoNum type="arabicPeriod"/>
            </a:pPr>
            <a:r>
              <a:rPr b="1" lang="en" sz="1300">
                <a:solidFill>
                  <a:schemeClr val="dk1"/>
                </a:solidFill>
              </a:rPr>
              <a:t>WPA-Personal (PSK – Pre-Shared Key):</a:t>
            </a:r>
            <a:endParaRPr b="1" sz="1300">
              <a:solidFill>
                <a:schemeClr val="dk1"/>
              </a:solidFill>
            </a:endParaRPr>
          </a:p>
          <a:p>
            <a:pPr indent="-311150" lvl="1" marL="914400" rtl="0" algn="l">
              <a:lnSpc>
                <a:spcPct val="95000"/>
              </a:lnSpc>
              <a:spcBef>
                <a:spcPts val="0"/>
              </a:spcBef>
              <a:spcAft>
                <a:spcPts val="0"/>
              </a:spcAft>
              <a:buClr>
                <a:schemeClr val="dk1"/>
              </a:buClr>
              <a:buSzPts val="1300"/>
              <a:buChar char="○"/>
            </a:pPr>
            <a:r>
              <a:rPr lang="en" sz="1300">
                <a:solidFill>
                  <a:schemeClr val="dk1"/>
                </a:solidFill>
              </a:rPr>
              <a:t>Người dùng nhập một khóa chung (passphrase) để kết nối.</a:t>
            </a:r>
            <a:endParaRPr sz="1300">
              <a:solidFill>
                <a:schemeClr val="dk1"/>
              </a:solidFill>
            </a:endParaRPr>
          </a:p>
          <a:p>
            <a:pPr indent="-311150" lvl="1" marL="914400" rtl="0" algn="l">
              <a:lnSpc>
                <a:spcPct val="95000"/>
              </a:lnSpc>
              <a:spcBef>
                <a:spcPts val="0"/>
              </a:spcBef>
              <a:spcAft>
                <a:spcPts val="0"/>
              </a:spcAft>
              <a:buClr>
                <a:schemeClr val="dk1"/>
              </a:buClr>
              <a:buSzPts val="1300"/>
              <a:buChar char="○"/>
            </a:pPr>
            <a:r>
              <a:rPr lang="en" sz="1300">
                <a:solidFill>
                  <a:schemeClr val="dk1"/>
                </a:solidFill>
              </a:rPr>
              <a:t>Khóa này được chuyển đổi thành một khóa mã hóa dài 256 bit để sử dụng trong quá trình truyền dữ liệu.</a:t>
            </a:r>
            <a:endParaRPr sz="1300">
              <a:solidFill>
                <a:schemeClr val="dk1"/>
              </a:solidFill>
            </a:endParaRPr>
          </a:p>
          <a:p>
            <a:pPr indent="-311150" lvl="0" marL="457200" rtl="0" algn="l">
              <a:lnSpc>
                <a:spcPct val="95000"/>
              </a:lnSpc>
              <a:spcBef>
                <a:spcPts val="0"/>
              </a:spcBef>
              <a:spcAft>
                <a:spcPts val="0"/>
              </a:spcAft>
              <a:buClr>
                <a:schemeClr val="dk1"/>
              </a:buClr>
              <a:buSzPts val="1300"/>
              <a:buAutoNum type="arabicPeriod"/>
            </a:pPr>
            <a:r>
              <a:rPr b="1" lang="en" sz="1300">
                <a:solidFill>
                  <a:schemeClr val="dk1"/>
                </a:solidFill>
              </a:rPr>
              <a:t>WPA-Enterprise:</a:t>
            </a:r>
            <a:endParaRPr b="1" sz="1300">
              <a:solidFill>
                <a:schemeClr val="dk1"/>
              </a:solidFill>
            </a:endParaRPr>
          </a:p>
          <a:p>
            <a:pPr indent="-311150" lvl="1" marL="914400" rtl="0" algn="l">
              <a:lnSpc>
                <a:spcPct val="95000"/>
              </a:lnSpc>
              <a:spcBef>
                <a:spcPts val="0"/>
              </a:spcBef>
              <a:spcAft>
                <a:spcPts val="0"/>
              </a:spcAft>
              <a:buClr>
                <a:schemeClr val="dk1"/>
              </a:buClr>
              <a:buSzPts val="1300"/>
              <a:buChar char="○"/>
            </a:pPr>
            <a:r>
              <a:rPr lang="en" sz="1300">
                <a:solidFill>
                  <a:schemeClr val="dk1"/>
                </a:solidFill>
              </a:rPr>
              <a:t>Sử dụng máy chủ RADIUS kết hợp với giao thức 802.1X để xác thực từng người dùng.</a:t>
            </a:r>
            <a:endParaRPr sz="1300">
              <a:solidFill>
                <a:schemeClr val="dk1"/>
              </a:solidFill>
            </a:endParaRPr>
          </a:p>
          <a:p>
            <a:pPr indent="-311150" lvl="1" marL="914400" rtl="0" algn="l">
              <a:lnSpc>
                <a:spcPct val="95000"/>
              </a:lnSpc>
              <a:spcBef>
                <a:spcPts val="0"/>
              </a:spcBef>
              <a:spcAft>
                <a:spcPts val="0"/>
              </a:spcAft>
              <a:buClr>
                <a:schemeClr val="dk1"/>
              </a:buClr>
              <a:buSzPts val="1300"/>
              <a:buChar char="○"/>
            </a:pPr>
            <a:r>
              <a:rPr lang="en" sz="1300">
                <a:solidFill>
                  <a:schemeClr val="dk1"/>
                </a:solidFill>
              </a:rPr>
              <a:t>Được sử dụng trong các môi trường doanh nghiệp, cung cấp bảo mật cao hơn.</a:t>
            </a:r>
            <a:endParaRPr sz="1300">
              <a:solidFill>
                <a:schemeClr val="dk1"/>
              </a:solidFill>
            </a:endParaRPr>
          </a:p>
          <a:p>
            <a:pPr indent="0" lvl="0" marL="0" rtl="0" algn="l">
              <a:lnSpc>
                <a:spcPct val="95000"/>
              </a:lnSpc>
              <a:spcBef>
                <a:spcPts val="1200"/>
              </a:spcBef>
              <a:spcAft>
                <a:spcPts val="1200"/>
              </a:spcAft>
              <a:buSzPts val="1018"/>
              <a:buNone/>
            </a:pPr>
            <a:r>
              <a:t/>
            </a:r>
            <a:endParaRPr sz="1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Clr>
                <a:schemeClr val="dk1"/>
              </a:buClr>
              <a:buSzPct val="39285"/>
              <a:buFont typeface="Arial"/>
              <a:buNone/>
            </a:pPr>
            <a:r>
              <a:rPr lang="en"/>
              <a:t>Hoạt động của WPA</a:t>
            </a:r>
            <a:endParaRPr/>
          </a:p>
          <a:p>
            <a:pPr indent="0" lvl="0" marL="0" rtl="0" algn="l">
              <a:spcBef>
                <a:spcPts val="400"/>
              </a:spcBef>
              <a:spcAft>
                <a:spcPts val="0"/>
              </a:spcAft>
              <a:buNone/>
            </a:pPr>
            <a:r>
              <a:t/>
            </a:r>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500">
                <a:solidFill>
                  <a:schemeClr val="dk1"/>
                </a:solidFill>
              </a:rPr>
              <a:t>Quá trình xác thực:</a:t>
            </a:r>
            <a:endParaRPr b="1" sz="1500">
              <a:solidFill>
                <a:schemeClr val="dk1"/>
              </a:solidFill>
            </a:endParaRPr>
          </a:p>
          <a:p>
            <a:pPr indent="-323850" lvl="0" marL="457200" rtl="0" algn="l">
              <a:spcBef>
                <a:spcPts val="1200"/>
              </a:spcBef>
              <a:spcAft>
                <a:spcPts val="0"/>
              </a:spcAft>
              <a:buClr>
                <a:schemeClr val="dk1"/>
              </a:buClr>
              <a:buSzPts val="1500"/>
              <a:buChar char="●"/>
            </a:pPr>
            <a:r>
              <a:rPr lang="en" sz="1500">
                <a:solidFill>
                  <a:schemeClr val="dk1"/>
                </a:solidFill>
              </a:rPr>
              <a:t>Trong chế độ </a:t>
            </a:r>
            <a:r>
              <a:rPr b="1" lang="en" sz="1500">
                <a:solidFill>
                  <a:schemeClr val="dk1"/>
                </a:solidFill>
              </a:rPr>
              <a:t>Personal</a:t>
            </a:r>
            <a:r>
              <a:rPr lang="en" sz="1500">
                <a:solidFill>
                  <a:schemeClr val="dk1"/>
                </a:solidFill>
              </a:rPr>
              <a:t>, thiết bị sử dụng </a:t>
            </a:r>
            <a:r>
              <a:rPr b="1" lang="en" sz="1500">
                <a:solidFill>
                  <a:schemeClr val="dk1"/>
                </a:solidFill>
              </a:rPr>
              <a:t>PSK</a:t>
            </a:r>
            <a:r>
              <a:rPr lang="en" sz="1500">
                <a:solidFill>
                  <a:schemeClr val="dk1"/>
                </a:solidFill>
              </a:rPr>
              <a:t> để xác thực với điểm truy cập (AP).</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Trong chế độ </a:t>
            </a:r>
            <a:r>
              <a:rPr b="1" lang="en" sz="1500">
                <a:solidFill>
                  <a:schemeClr val="dk1"/>
                </a:solidFill>
              </a:rPr>
              <a:t>Enterprise</a:t>
            </a:r>
            <a:r>
              <a:rPr lang="en" sz="1500">
                <a:solidFill>
                  <a:schemeClr val="dk1"/>
                </a:solidFill>
              </a:rPr>
              <a:t>, máy khách xác thực qua 802.1X/EAP với máy chủ RADIUS.</a:t>
            </a:r>
            <a:endParaRPr sz="1500">
              <a:solidFill>
                <a:schemeClr val="dk1"/>
              </a:solidFill>
            </a:endParaRPr>
          </a:p>
          <a:p>
            <a:pPr indent="0" lvl="0" marL="0" rtl="0" algn="l">
              <a:spcBef>
                <a:spcPts val="1200"/>
              </a:spcBef>
              <a:spcAft>
                <a:spcPts val="0"/>
              </a:spcAft>
              <a:buClr>
                <a:schemeClr val="dk1"/>
              </a:buClr>
              <a:buSzPts val="1100"/>
              <a:buFont typeface="Arial"/>
              <a:buNone/>
            </a:pPr>
            <a:r>
              <a:rPr b="1" lang="en" sz="1500">
                <a:solidFill>
                  <a:schemeClr val="dk1"/>
                </a:solidFill>
              </a:rPr>
              <a:t>Mã hóa dữ liệu:</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TKIP</a:t>
            </a:r>
            <a:r>
              <a:rPr lang="en" sz="1500">
                <a:solidFill>
                  <a:schemeClr val="dk1"/>
                </a:solidFill>
              </a:rPr>
              <a:t> đảm bảo rằng mỗi gói dữ liệu có một khóa mã hóa riêng, dựa trên khóa chính và một số thông tin ngẫu nhiên.</a:t>
            </a:r>
            <a:endParaRPr sz="1500">
              <a:solidFill>
                <a:schemeClr val="dk1"/>
              </a:solidFill>
            </a:endParaRPr>
          </a:p>
          <a:p>
            <a:pPr indent="0" lvl="0" marL="0" rtl="0" algn="l">
              <a:spcBef>
                <a:spcPts val="1200"/>
              </a:spcBef>
              <a:spcAft>
                <a:spcPts val="0"/>
              </a:spcAft>
              <a:buClr>
                <a:schemeClr val="dk1"/>
              </a:buClr>
              <a:buSzPts val="1100"/>
              <a:buFont typeface="Arial"/>
              <a:buNone/>
            </a:pPr>
            <a:r>
              <a:rPr b="1" lang="en" sz="1500">
                <a:solidFill>
                  <a:schemeClr val="dk1"/>
                </a:solidFill>
              </a:rPr>
              <a:t>Kiểm tra tính toàn vẹn dữ liệu:</a:t>
            </a:r>
            <a:endParaRPr b="1" sz="1500">
              <a:solidFill>
                <a:schemeClr val="dk1"/>
              </a:solidFill>
            </a:endParaRPr>
          </a:p>
          <a:p>
            <a:pPr indent="-323850" lvl="0" marL="457200" rtl="0" algn="l">
              <a:spcBef>
                <a:spcPts val="1200"/>
              </a:spcBef>
              <a:spcAft>
                <a:spcPts val="0"/>
              </a:spcAft>
              <a:buClr>
                <a:schemeClr val="dk1"/>
              </a:buClr>
              <a:buSzPts val="1500"/>
              <a:buChar char="●"/>
            </a:pPr>
            <a:r>
              <a:rPr lang="en" sz="1500">
                <a:solidFill>
                  <a:schemeClr val="dk1"/>
                </a:solidFill>
              </a:rPr>
              <a:t>MIC phát hiện các thay đổi trong gói dữ liệu khi nó bị sửa đổi trong quá trình truyền.</a:t>
            </a:r>
            <a:endParaRPr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Temporal Key Integrity Protocol (TKIP)</a:t>
            </a:r>
            <a:endParaRPr/>
          </a:p>
        </p:txBody>
      </p:sp>
      <p:sp>
        <p:nvSpPr>
          <p:cNvPr id="130" name="Google Shape;13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a:solidFill>
                  <a:schemeClr val="dk1"/>
                </a:solidFill>
              </a:rPr>
              <a:t> </a:t>
            </a:r>
            <a:r>
              <a:rPr b="1" i="1" lang="en" sz="1900">
                <a:solidFill>
                  <a:schemeClr val="dk1"/>
                </a:solidFill>
              </a:rPr>
              <a:t>Lý do ra đời của TKIP</a:t>
            </a:r>
            <a:endParaRPr b="1" i="1" sz="1900">
              <a:solidFill>
                <a:schemeClr val="dk1"/>
              </a:solidFill>
            </a:endParaRPr>
          </a:p>
          <a:p>
            <a:pPr indent="0" lvl="0" marL="0" rtl="0" algn="l">
              <a:spcBef>
                <a:spcPts val="1200"/>
              </a:spcBef>
              <a:spcAft>
                <a:spcPts val="0"/>
              </a:spcAft>
              <a:buClr>
                <a:schemeClr val="dk1"/>
              </a:buClr>
              <a:buSzPts val="1100"/>
              <a:buFont typeface="Arial"/>
              <a:buNone/>
            </a:pPr>
            <a:r>
              <a:rPr lang="en" sz="1600">
                <a:solidFill>
                  <a:schemeClr val="dk1"/>
                </a:solidFill>
              </a:rPr>
              <a:t>WEP (Wired Equivalent Privacy) có nhiều lỗ hổng, bao gồm:</a:t>
            </a:r>
            <a:endParaRPr sz="1600">
              <a:solidFill>
                <a:schemeClr val="dk1"/>
              </a:solidFill>
            </a:endParaRPr>
          </a:p>
          <a:p>
            <a:pPr indent="-330200" lvl="0" marL="457200" rtl="0" algn="l">
              <a:spcBef>
                <a:spcPts val="1200"/>
              </a:spcBef>
              <a:spcAft>
                <a:spcPts val="0"/>
              </a:spcAft>
              <a:buClr>
                <a:schemeClr val="dk1"/>
              </a:buClr>
              <a:buSzPts val="1600"/>
              <a:buChar char="●"/>
            </a:pPr>
            <a:r>
              <a:rPr b="1" lang="en" sz="1600">
                <a:solidFill>
                  <a:schemeClr val="dk1"/>
                </a:solidFill>
              </a:rPr>
              <a:t>Khóa mã hóa tĩnh:</a:t>
            </a:r>
            <a:r>
              <a:rPr lang="en" sz="1600">
                <a:solidFill>
                  <a:schemeClr val="dk1"/>
                </a:solidFill>
              </a:rPr>
              <a:t> WEP sử dụng một khóa mã hóa không thay đổi, dễ bị dò tìm.</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Initialization Vector (IV) yếu:</a:t>
            </a:r>
            <a:r>
              <a:rPr lang="en" sz="1600">
                <a:solidFill>
                  <a:schemeClr val="dk1"/>
                </a:solidFill>
              </a:rPr>
              <a:t> WEP sử dụng IV chỉ 24-bit, dễ bị trùng lặp và bị khai thác.</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Thiếu kiểm tra tính toàn vẹn:</a:t>
            </a:r>
            <a:r>
              <a:rPr lang="en" sz="1600">
                <a:solidFill>
                  <a:schemeClr val="dk1"/>
                </a:solidFill>
              </a:rPr>
              <a:t> Dễ bị giả mạo hoặc sửa đổi dữ liệu.</a:t>
            </a:r>
            <a:endParaRPr sz="1600">
              <a:solidFill>
                <a:schemeClr val="dk1"/>
              </a:solidFill>
            </a:endParaRPr>
          </a:p>
          <a:p>
            <a:pPr indent="0" lvl="0" marL="0" rtl="0" algn="l">
              <a:spcBef>
                <a:spcPts val="1200"/>
              </a:spcBef>
              <a:spcAft>
                <a:spcPts val="1200"/>
              </a:spcAft>
              <a:buNone/>
            </a:pPr>
            <a:r>
              <a:rPr lang="en" sz="1600">
                <a:solidFill>
                  <a:schemeClr val="dk1"/>
                </a:solidFill>
              </a:rPr>
              <a:t>TKIP được phát triển để khắc phục các vấn đề này mà không yêu cầu thay đổi phần cứng. Đây là một giải pháp chuyển tiếp cho đến khi WPA2 ra đời.</a:t>
            </a:r>
            <a:endParaRPr sz="2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Quy trình hoạt động của TKIP</a:t>
            </a:r>
            <a:endParaRPr/>
          </a:p>
        </p:txBody>
      </p:sp>
      <p:sp>
        <p:nvSpPr>
          <p:cNvPr id="136" name="Google Shape;136;p26"/>
          <p:cNvSpPr txBox="1"/>
          <p:nvPr>
            <p:ph idx="1" type="body"/>
          </p:nvPr>
        </p:nvSpPr>
        <p:spPr>
          <a:xfrm>
            <a:off x="311700" y="1152475"/>
            <a:ext cx="8520600" cy="3929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700">
                <a:solidFill>
                  <a:schemeClr val="dk1"/>
                </a:solidFill>
              </a:rPr>
              <a:t>a) Quá trình tạo khóa mã hóa</a:t>
            </a:r>
            <a:endParaRPr b="1" sz="1700">
              <a:solidFill>
                <a:schemeClr val="dk1"/>
              </a:solidFill>
            </a:endParaRPr>
          </a:p>
          <a:p>
            <a:pPr indent="-336550" lvl="0" marL="457200" rtl="0" algn="l">
              <a:spcBef>
                <a:spcPts val="1200"/>
              </a:spcBef>
              <a:spcAft>
                <a:spcPts val="0"/>
              </a:spcAft>
              <a:buClr>
                <a:schemeClr val="dk1"/>
              </a:buClr>
              <a:buSzPts val="1700"/>
              <a:buAutoNum type="arabicPeriod"/>
            </a:pPr>
            <a:r>
              <a:rPr b="1" lang="en" sz="1700">
                <a:solidFill>
                  <a:schemeClr val="dk1"/>
                </a:solidFill>
              </a:rPr>
              <a:t>Pairwise Master Key (PMK):</a:t>
            </a:r>
            <a:r>
              <a:rPr lang="en" sz="1700">
                <a:solidFill>
                  <a:schemeClr val="dk1"/>
                </a:solidFill>
              </a:rPr>
              <a:t> TKIP sử dụng PMK, thường được tạo từ mật khẩu WPA-Personal hoặc quá trình xác thực 802.1X trong WPA-Enterprise.</a:t>
            </a:r>
            <a:endParaRPr sz="1700">
              <a:solidFill>
                <a:schemeClr val="dk1"/>
              </a:solidFill>
            </a:endParaRPr>
          </a:p>
          <a:p>
            <a:pPr indent="0" lvl="0" marL="457200" rtl="0" algn="l">
              <a:spcBef>
                <a:spcPts val="1200"/>
              </a:spcBef>
              <a:spcAft>
                <a:spcPts val="0"/>
              </a:spcAft>
              <a:buNone/>
            </a:pPr>
            <a:r>
              <a:rPr lang="en" sz="1700">
                <a:solidFill>
                  <a:schemeClr val="dk1"/>
                </a:solidFill>
              </a:rPr>
              <a:t>PMK=PBKDF2(PSK,SSID,4096,256)</a:t>
            </a:r>
            <a:endParaRPr sz="1700">
              <a:solidFill>
                <a:schemeClr val="dk1"/>
              </a:solidFill>
            </a:endParaRPr>
          </a:p>
          <a:p>
            <a:pPr indent="0" lvl="0" marL="457200" rtl="0" algn="l">
              <a:spcBef>
                <a:spcPts val="1200"/>
              </a:spcBef>
              <a:spcAft>
                <a:spcPts val="0"/>
              </a:spcAft>
              <a:buNone/>
            </a:pPr>
            <a:r>
              <a:rPr lang="en" sz="1700">
                <a:solidFill>
                  <a:schemeClr val="dk1"/>
                </a:solidFill>
              </a:rPr>
              <a:t>Thiết bị khách và máy chủ RADIUS trao đổi thông tin qua giao thức EAP=&gt;Nếu xác thực thành công, máy chủ RADIUS và thiết bị đồng ý một khóa phiên gọi là </a:t>
            </a:r>
            <a:r>
              <a:rPr b="1" lang="en" sz="1700">
                <a:solidFill>
                  <a:schemeClr val="dk1"/>
                </a:solidFill>
              </a:rPr>
              <a:t>Master Session Key (MSK)</a:t>
            </a:r>
            <a:r>
              <a:rPr lang="en" sz="1700">
                <a:solidFill>
                  <a:schemeClr val="dk1"/>
                </a:solidFill>
              </a:rPr>
              <a:t>=&gt;PMK được trích xuất từ MSK, thường lấy 256-bit đầu tiên của MSK</a:t>
            </a:r>
            <a:endParaRPr sz="1700">
              <a:solidFill>
                <a:schemeClr val="dk1"/>
              </a:solidFill>
            </a:endParaRPr>
          </a:p>
          <a:p>
            <a:pPr indent="-336550" lvl="0" marL="457200" rtl="0" algn="l">
              <a:spcBef>
                <a:spcPts val="1200"/>
              </a:spcBef>
              <a:spcAft>
                <a:spcPts val="0"/>
              </a:spcAft>
              <a:buClr>
                <a:schemeClr val="dk1"/>
              </a:buClr>
              <a:buSzPts val="1700"/>
              <a:buAutoNum type="arabicPeriod"/>
            </a:pPr>
            <a:r>
              <a:rPr b="1" lang="en" sz="1700">
                <a:solidFill>
                  <a:schemeClr val="dk1"/>
                </a:solidFill>
              </a:rPr>
              <a:t>Key Mixing Function:</a:t>
            </a:r>
            <a:r>
              <a:rPr lang="en" sz="1700">
                <a:solidFill>
                  <a:schemeClr val="dk1"/>
                </a:solidFill>
              </a:rPr>
              <a:t> TKIP sử dụng thông tin từ IV, địa chỉ MAC, và PMK để tạo một khóa mã hóa duy nhất cho mỗi gói tin.</a:t>
            </a:r>
            <a:endParaRPr sz="1700">
              <a:solidFill>
                <a:schemeClr val="dk1"/>
              </a:solidFill>
            </a:endParaRPr>
          </a:p>
          <a:p>
            <a:pPr indent="0" lvl="0" marL="0" rtl="0" algn="l">
              <a:spcBef>
                <a:spcPts val="1200"/>
              </a:spcBef>
              <a:spcAft>
                <a:spcPts val="1200"/>
              </a:spcAft>
              <a:buNone/>
            </a:pPr>
            <a:r>
              <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Quy trình hoạt động của TKIP</a:t>
            </a:r>
            <a:endParaRPr/>
          </a:p>
        </p:txBody>
      </p:sp>
      <p:sp>
        <p:nvSpPr>
          <p:cNvPr id="142" name="Google Shape;14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a:solidFill>
                  <a:schemeClr val="dk1"/>
                </a:solidFill>
              </a:rPr>
              <a:t>b) Mã hóa gói dữ liệu</a:t>
            </a:r>
            <a:endParaRPr b="1">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Dữ liệu gốc được mã hóa bằng thuật toán RC4 (giống như WEP).</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Khác biệt quan trọng là RC4 được kết hợp với khóa tạm thời động, thay vì khóa tĩnh như trong WEP.</a:t>
            </a:r>
            <a:endParaRPr>
              <a:solidFill>
                <a:schemeClr val="dk1"/>
              </a:solidFill>
            </a:endParaRPr>
          </a:p>
          <a:p>
            <a:pPr indent="0" lvl="0" marL="0" rtl="0" algn="l">
              <a:spcBef>
                <a:spcPts val="1200"/>
              </a:spcBef>
              <a:spcAft>
                <a:spcPts val="0"/>
              </a:spcAft>
              <a:buClr>
                <a:schemeClr val="dk1"/>
              </a:buClr>
              <a:buSzPts val="1100"/>
              <a:buFont typeface="Arial"/>
              <a:buNone/>
            </a:pPr>
            <a:r>
              <a:rPr b="1" lang="en">
                <a:solidFill>
                  <a:schemeClr val="dk1"/>
                </a:solidFill>
              </a:rPr>
              <a:t>c) Kiểm tra tính toàn vẹn</a:t>
            </a:r>
            <a:endParaRPr b="1">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MIC được tính toán và gắn vào gói dữ liệu trước khi truyền đi.</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Thiết bị nhận kiểm tra MIC để phát hiện thay đổi hoặc giả mạo.</a:t>
            </a:r>
            <a:endParaRPr>
              <a:solidFill>
                <a:schemeClr val="dk1"/>
              </a:solidFill>
            </a:endParaRPr>
          </a:p>
          <a:p>
            <a:pPr indent="0" lvl="0" marL="0" rtl="0" algn="l">
              <a:spcBef>
                <a:spcPts val="1200"/>
              </a:spcBef>
              <a:spcAft>
                <a:spcPts val="1200"/>
              </a:spcAft>
              <a:buNone/>
            </a:pPr>
            <a:r>
              <a:t/>
            </a:r>
            <a:endParaRPr sz="2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MIC (Message Integrity Code) </a:t>
            </a:r>
            <a:endParaRPr/>
          </a:p>
        </p:txBody>
      </p:sp>
      <p:sp>
        <p:nvSpPr>
          <p:cNvPr id="148" name="Google Shape;14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200">
                <a:solidFill>
                  <a:schemeClr val="dk1"/>
                </a:solidFill>
              </a:rPr>
              <a:t>MIC (Message Integrity Code) trong giao thức WPA (Wi-Fi Protected Access) đóng vai trò bảo vệ tính toàn vẹn của dữ liệu bằng cách phát hiện các hành vi can thiệp hoặc sửa đổi dữ liệu trong quá trình truyền tải. MIC là một phần quan trọng giúp nâng cao tính bảo mật của WPA so với giao thức WEP</a:t>
            </a:r>
            <a:endParaRPr sz="22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MIC (Message Integrity Code) </a:t>
            </a:r>
            <a:endParaRPr/>
          </a:p>
        </p:txBody>
      </p:sp>
      <p:sp>
        <p:nvSpPr>
          <p:cNvPr id="154" name="Google Shape;15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50998" lvl="0" marL="457200" rtl="0" algn="l">
              <a:spcBef>
                <a:spcPts val="0"/>
              </a:spcBef>
              <a:spcAft>
                <a:spcPts val="0"/>
              </a:spcAft>
              <a:buClr>
                <a:schemeClr val="dk1"/>
              </a:buClr>
              <a:buSzPct val="100000"/>
              <a:buChar char="●"/>
            </a:pPr>
            <a:r>
              <a:rPr lang="en" sz="2083">
                <a:solidFill>
                  <a:schemeClr val="dk1"/>
                </a:solidFill>
              </a:rPr>
              <a:t>Khóa MIC là một phần của khóa chính (Pairwise Transient Key - PTK), được tạo ra trong quá trình thiết lập kết nối giữa các thiết bị.</a:t>
            </a:r>
            <a:endParaRPr sz="2083">
              <a:solidFill>
                <a:schemeClr val="dk1"/>
              </a:solidFill>
            </a:endParaRPr>
          </a:p>
          <a:p>
            <a:pPr indent="-350998" lvl="0" marL="457200" rtl="0" algn="l">
              <a:spcBef>
                <a:spcPts val="0"/>
              </a:spcBef>
              <a:spcAft>
                <a:spcPts val="0"/>
              </a:spcAft>
              <a:buClr>
                <a:schemeClr val="dk1"/>
              </a:buClr>
              <a:buSzPct val="100000"/>
              <a:buChar char="●"/>
            </a:pPr>
            <a:r>
              <a:rPr lang="en" sz="2083">
                <a:solidFill>
                  <a:schemeClr val="dk1"/>
                </a:solidFill>
              </a:rPr>
              <a:t>Michael là một thuật toán khá nhẹ, được thiết kế để dễ tính toán trên phần cứng không mạnh.</a:t>
            </a:r>
            <a:endParaRPr sz="2083">
              <a:solidFill>
                <a:schemeClr val="dk1"/>
              </a:solidFill>
            </a:endParaRPr>
          </a:p>
          <a:p>
            <a:pPr indent="-350998" lvl="0" marL="457200" rtl="0" algn="l">
              <a:spcBef>
                <a:spcPts val="0"/>
              </a:spcBef>
              <a:spcAft>
                <a:spcPts val="0"/>
              </a:spcAft>
              <a:buClr>
                <a:schemeClr val="dk1"/>
              </a:buClr>
              <a:buSzPct val="100000"/>
              <a:buChar char="●"/>
            </a:pPr>
            <a:r>
              <a:rPr lang="en" sz="2083">
                <a:solidFill>
                  <a:schemeClr val="dk1"/>
                </a:solidFill>
              </a:rPr>
              <a:t>MIC được tính dựa trên toàn bộ gói dữ liệu, bao gồm phần tiêu đề và payload.</a:t>
            </a:r>
            <a:endParaRPr sz="2083">
              <a:solidFill>
                <a:schemeClr val="dk1"/>
              </a:solidFill>
            </a:endParaRPr>
          </a:p>
          <a:p>
            <a:pPr indent="-350998" lvl="0" marL="457200" rtl="0" algn="l">
              <a:spcBef>
                <a:spcPts val="0"/>
              </a:spcBef>
              <a:spcAft>
                <a:spcPts val="0"/>
              </a:spcAft>
              <a:buClr>
                <a:schemeClr val="dk1"/>
              </a:buClr>
              <a:buSzPct val="100000"/>
              <a:buChar char="●"/>
            </a:pPr>
            <a:r>
              <a:rPr lang="en" sz="2083">
                <a:solidFill>
                  <a:schemeClr val="dk1"/>
                </a:solidFill>
              </a:rPr>
              <a:t>MIC được tạo ra dựa trên một loạt các phép tính XOR và dịch bit trên khóa MIC và dữ liệu, cụ thể là:</a:t>
            </a:r>
            <a:endParaRPr sz="2083">
              <a:solidFill>
                <a:schemeClr val="dk1"/>
              </a:solidFill>
            </a:endParaRPr>
          </a:p>
          <a:p>
            <a:pPr indent="-350998" lvl="0" marL="971550" rtl="0" algn="l">
              <a:spcBef>
                <a:spcPts val="0"/>
              </a:spcBef>
              <a:spcAft>
                <a:spcPts val="0"/>
              </a:spcAft>
              <a:buClr>
                <a:schemeClr val="dk1"/>
              </a:buClr>
              <a:buSzPct val="100000"/>
              <a:buChar char="★"/>
            </a:pPr>
            <a:r>
              <a:rPr lang="en" sz="2083">
                <a:solidFill>
                  <a:schemeClr val="dk1"/>
                </a:solidFill>
              </a:rPr>
              <a:t>Các phần của gói dữ liệu được chia thành các khối nhỏ 32-bit.</a:t>
            </a:r>
            <a:endParaRPr sz="2083">
              <a:solidFill>
                <a:schemeClr val="dk1"/>
              </a:solidFill>
            </a:endParaRPr>
          </a:p>
          <a:p>
            <a:pPr indent="-350998" lvl="0" marL="971550" rtl="0" algn="l">
              <a:spcBef>
                <a:spcPts val="0"/>
              </a:spcBef>
              <a:spcAft>
                <a:spcPts val="0"/>
              </a:spcAft>
              <a:buClr>
                <a:schemeClr val="dk1"/>
              </a:buClr>
              <a:buSzPct val="100000"/>
              <a:buChar char="★"/>
            </a:pPr>
            <a:r>
              <a:rPr lang="en" sz="2083">
                <a:solidFill>
                  <a:schemeClr val="dk1"/>
                </a:solidFill>
              </a:rPr>
              <a:t>Sau đó, các khối này sẽ trải qua một loạt phép toán với khóa MIC thông qua các phép cộng, XOR và dịch bit.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Nhược điểm của WPA</a:t>
            </a:r>
            <a:endParaRPr/>
          </a:p>
        </p:txBody>
      </p:sp>
      <p:sp>
        <p:nvSpPr>
          <p:cNvPr id="160" name="Google Shape;160;p30"/>
          <p:cNvSpPr txBox="1"/>
          <p:nvPr>
            <p:ph idx="1" type="body"/>
          </p:nvPr>
        </p:nvSpPr>
        <p:spPr>
          <a:xfrm>
            <a:off x="311700" y="1152475"/>
            <a:ext cx="8520600" cy="3914700"/>
          </a:xfrm>
          <a:prstGeom prst="rect">
            <a:avLst/>
          </a:prstGeom>
        </p:spPr>
        <p:txBody>
          <a:bodyPr anchorCtr="0" anchor="t" bIns="91425" lIns="91425" spcFirstLastPara="1" rIns="91425" wrap="square" tIns="91425">
            <a:noAutofit/>
          </a:bodyPr>
          <a:lstStyle/>
          <a:p>
            <a:pPr indent="0" lvl="0" marL="0" rtl="0" algn="l">
              <a:lnSpc>
                <a:spcPct val="95000"/>
              </a:lnSpc>
              <a:spcBef>
                <a:spcPts val="1400"/>
              </a:spcBef>
              <a:spcAft>
                <a:spcPts val="0"/>
              </a:spcAft>
              <a:buClr>
                <a:schemeClr val="dk1"/>
              </a:buClr>
              <a:buSzPts val="1018"/>
              <a:buFont typeface="Arial"/>
              <a:buNone/>
            </a:pPr>
            <a:r>
              <a:rPr b="1" lang="en" sz="1402">
                <a:solidFill>
                  <a:schemeClr val="dk1"/>
                </a:solidFill>
              </a:rPr>
              <a:t>1. Sử dụng thuật toán TKIP (Temporal Key Integrity Protocol)</a:t>
            </a:r>
            <a:endParaRPr b="1" sz="1402">
              <a:solidFill>
                <a:schemeClr val="dk1"/>
              </a:solidFill>
            </a:endParaRPr>
          </a:p>
          <a:p>
            <a:pPr indent="-305911" lvl="0" marL="457200" rtl="0" algn="l">
              <a:lnSpc>
                <a:spcPct val="95000"/>
              </a:lnSpc>
              <a:spcBef>
                <a:spcPts val="1200"/>
              </a:spcBef>
              <a:spcAft>
                <a:spcPts val="0"/>
              </a:spcAft>
              <a:buClr>
                <a:schemeClr val="dk1"/>
              </a:buClr>
              <a:buSzPts val="1218"/>
              <a:buChar char="●"/>
            </a:pPr>
            <a:r>
              <a:rPr b="1" lang="en" sz="1217">
                <a:solidFill>
                  <a:schemeClr val="dk1"/>
                </a:solidFill>
              </a:rPr>
              <a:t>TKIP</a:t>
            </a:r>
            <a:r>
              <a:rPr lang="en" sz="1217">
                <a:solidFill>
                  <a:schemeClr val="dk1"/>
                </a:solidFill>
              </a:rPr>
              <a:t> trong WPA sử dụng khóa động để mã hóa dữ liệu, nhằm cải thiện tính bảo mật so với WEP. Tuy nhiên, TKIP vẫn dựa trên một số thành phần của mã hóa RC4, vốn có lỗ hổng bảo mật và đã trở nên lỗi thời.</a:t>
            </a:r>
            <a:endParaRPr sz="1217">
              <a:solidFill>
                <a:schemeClr val="dk1"/>
              </a:solidFill>
            </a:endParaRPr>
          </a:p>
          <a:p>
            <a:pPr indent="-305911" lvl="0" marL="457200" rtl="0" algn="l">
              <a:lnSpc>
                <a:spcPct val="95000"/>
              </a:lnSpc>
              <a:spcBef>
                <a:spcPts val="0"/>
              </a:spcBef>
              <a:spcAft>
                <a:spcPts val="0"/>
              </a:spcAft>
              <a:buClr>
                <a:schemeClr val="dk1"/>
              </a:buClr>
              <a:buSzPts val="1218"/>
              <a:buChar char="●"/>
            </a:pPr>
            <a:r>
              <a:rPr lang="en" sz="1217">
                <a:solidFill>
                  <a:schemeClr val="dk1"/>
                </a:solidFill>
              </a:rPr>
              <a:t>Các cuộc tấn công </a:t>
            </a:r>
            <a:r>
              <a:rPr b="1" lang="en" sz="1217">
                <a:solidFill>
                  <a:schemeClr val="dk1"/>
                </a:solidFill>
              </a:rPr>
              <a:t>khôi phục khóa RC4</a:t>
            </a:r>
            <a:r>
              <a:rPr lang="en" sz="1217">
                <a:solidFill>
                  <a:schemeClr val="dk1"/>
                </a:solidFill>
              </a:rPr>
              <a:t> có thể giúp kẻ tấn công giải mã một phần dữ liệu hoặc đoán được thông tin từ các gói tin không mã hóa.</a:t>
            </a:r>
            <a:endParaRPr sz="1217">
              <a:solidFill>
                <a:schemeClr val="dk1"/>
              </a:solidFill>
            </a:endParaRPr>
          </a:p>
          <a:p>
            <a:pPr indent="0" lvl="0" marL="0" rtl="0" algn="l">
              <a:lnSpc>
                <a:spcPct val="95000"/>
              </a:lnSpc>
              <a:spcBef>
                <a:spcPts val="1400"/>
              </a:spcBef>
              <a:spcAft>
                <a:spcPts val="0"/>
              </a:spcAft>
              <a:buClr>
                <a:schemeClr val="dk1"/>
              </a:buClr>
              <a:buSzPts val="1018"/>
              <a:buFont typeface="Arial"/>
              <a:buNone/>
            </a:pPr>
            <a:r>
              <a:rPr b="1" lang="en" sz="1402">
                <a:solidFill>
                  <a:schemeClr val="dk1"/>
                </a:solidFill>
              </a:rPr>
              <a:t>2. Michael Algorithm trong MIC</a:t>
            </a:r>
            <a:endParaRPr b="1" sz="1402">
              <a:solidFill>
                <a:schemeClr val="dk1"/>
              </a:solidFill>
            </a:endParaRPr>
          </a:p>
          <a:p>
            <a:pPr indent="-305911" lvl="0" marL="457200" rtl="0" algn="l">
              <a:lnSpc>
                <a:spcPct val="95000"/>
              </a:lnSpc>
              <a:spcBef>
                <a:spcPts val="1200"/>
              </a:spcBef>
              <a:spcAft>
                <a:spcPts val="0"/>
              </a:spcAft>
              <a:buClr>
                <a:schemeClr val="dk1"/>
              </a:buClr>
              <a:buSzPts val="1218"/>
              <a:buChar char="●"/>
            </a:pPr>
            <a:r>
              <a:rPr b="1" lang="en" sz="1217">
                <a:solidFill>
                  <a:schemeClr val="dk1"/>
                </a:solidFill>
              </a:rPr>
              <a:t>MIC</a:t>
            </a:r>
            <a:r>
              <a:rPr lang="en" sz="1217">
                <a:solidFill>
                  <a:schemeClr val="dk1"/>
                </a:solidFill>
              </a:rPr>
              <a:t> (Message Integrity Code) được sử dụng trong WPA để bảo vệ tính toàn vẹn của dữ liệu, nhưng thuật toán Michael lại yếu và có thể bị phá vỡ nếu tấn công được thực hiện nhiều lần.</a:t>
            </a:r>
            <a:endParaRPr sz="1217">
              <a:solidFill>
                <a:schemeClr val="dk1"/>
              </a:solidFill>
            </a:endParaRPr>
          </a:p>
          <a:p>
            <a:pPr indent="-305911" lvl="0" marL="457200" rtl="0" algn="l">
              <a:lnSpc>
                <a:spcPct val="95000"/>
              </a:lnSpc>
              <a:spcBef>
                <a:spcPts val="0"/>
              </a:spcBef>
              <a:spcAft>
                <a:spcPts val="0"/>
              </a:spcAft>
              <a:buClr>
                <a:schemeClr val="dk1"/>
              </a:buClr>
              <a:buSzPts val="1218"/>
              <a:buChar char="●"/>
            </a:pPr>
            <a:r>
              <a:rPr lang="en" sz="1217">
                <a:solidFill>
                  <a:schemeClr val="dk1"/>
                </a:solidFill>
              </a:rPr>
              <a:t>WPA giới hạn số lượng gói tin có thể kiểm tra MIC trong một giây để giảm nguy cơ tấn công brute-force, nhưng điều này cũng không hoàn toàn ngăn chặn được các tấn công tinh vi.</a:t>
            </a:r>
            <a:endParaRPr sz="1217">
              <a:solidFill>
                <a:schemeClr val="dk1"/>
              </a:solidFill>
            </a:endParaRPr>
          </a:p>
          <a:p>
            <a:pPr indent="0" lvl="0" marL="0" rtl="0" algn="l">
              <a:lnSpc>
                <a:spcPct val="95000"/>
              </a:lnSpc>
              <a:spcBef>
                <a:spcPts val="1400"/>
              </a:spcBef>
              <a:spcAft>
                <a:spcPts val="0"/>
              </a:spcAft>
              <a:buClr>
                <a:schemeClr val="dk1"/>
              </a:buClr>
              <a:buSzPts val="1018"/>
              <a:buFont typeface="Arial"/>
              <a:buNone/>
            </a:pPr>
            <a:r>
              <a:rPr b="1" lang="en" sz="1402">
                <a:solidFill>
                  <a:schemeClr val="dk1"/>
                </a:solidFill>
              </a:rPr>
              <a:t>3. Tấn công từ khóa dựa trên mật khẩu yếu</a:t>
            </a:r>
            <a:endParaRPr b="1" sz="1402">
              <a:solidFill>
                <a:schemeClr val="dk1"/>
              </a:solidFill>
            </a:endParaRPr>
          </a:p>
          <a:p>
            <a:pPr indent="-305911" lvl="0" marL="457200" rtl="0" algn="l">
              <a:lnSpc>
                <a:spcPct val="95000"/>
              </a:lnSpc>
              <a:spcBef>
                <a:spcPts val="1200"/>
              </a:spcBef>
              <a:spcAft>
                <a:spcPts val="0"/>
              </a:spcAft>
              <a:buClr>
                <a:schemeClr val="dk1"/>
              </a:buClr>
              <a:buSzPts val="1218"/>
              <a:buChar char="●"/>
            </a:pPr>
            <a:r>
              <a:rPr lang="en" sz="1217">
                <a:solidFill>
                  <a:schemeClr val="dk1"/>
                </a:solidFill>
              </a:rPr>
              <a:t>WPA-PSK (WPA sử dụng khóa chia sẻ trước) dễ bị tấn công </a:t>
            </a:r>
            <a:r>
              <a:rPr b="1" lang="en" sz="1217">
                <a:solidFill>
                  <a:schemeClr val="dk1"/>
                </a:solidFill>
              </a:rPr>
              <a:t>brute-force</a:t>
            </a:r>
            <a:r>
              <a:rPr lang="en" sz="1217">
                <a:solidFill>
                  <a:schemeClr val="dk1"/>
                </a:solidFill>
              </a:rPr>
              <a:t> và </a:t>
            </a:r>
            <a:r>
              <a:rPr b="1" lang="en" sz="1217">
                <a:solidFill>
                  <a:schemeClr val="dk1"/>
                </a:solidFill>
              </a:rPr>
              <a:t>dictionary attack</a:t>
            </a:r>
            <a:r>
              <a:rPr lang="en" sz="1217">
                <a:solidFill>
                  <a:schemeClr val="dk1"/>
                </a:solidFill>
              </a:rPr>
              <a:t> nếu mật khẩu quá ngắn hoặc dễ đoán. Nhiều người dùng vẫn sử dụng mật khẩu đơn giản, làm giảm hiệu quả của WPA trong việc bảo mật.</a:t>
            </a:r>
            <a:endParaRPr sz="1217">
              <a:solidFill>
                <a:schemeClr val="dk1"/>
              </a:solidFill>
            </a:endParaRPr>
          </a:p>
          <a:p>
            <a:pPr indent="-305911" lvl="0" marL="457200" rtl="0" algn="l">
              <a:lnSpc>
                <a:spcPct val="95000"/>
              </a:lnSpc>
              <a:spcBef>
                <a:spcPts val="0"/>
              </a:spcBef>
              <a:spcAft>
                <a:spcPts val="0"/>
              </a:spcAft>
              <a:buClr>
                <a:schemeClr val="dk1"/>
              </a:buClr>
              <a:buSzPts val="1218"/>
              <a:buChar char="●"/>
            </a:pPr>
            <a:r>
              <a:rPr lang="en" sz="1217">
                <a:solidFill>
                  <a:schemeClr val="dk1"/>
                </a:solidFill>
              </a:rPr>
              <a:t>Kẻ tấn công có thể thu thập một gói </a:t>
            </a:r>
            <a:r>
              <a:rPr b="1" lang="en" sz="1217">
                <a:solidFill>
                  <a:schemeClr val="dk1"/>
                </a:solidFill>
              </a:rPr>
              <a:t>handshake</a:t>
            </a:r>
            <a:r>
              <a:rPr lang="en" sz="1217">
                <a:solidFill>
                  <a:schemeClr val="dk1"/>
                </a:solidFill>
              </a:rPr>
              <a:t> (khi thiết bị kết nối với mạng) và sử dụng các công cụ bẻ khóa để dò tìm mật khẩu từ gói này.</a:t>
            </a:r>
            <a:endParaRPr sz="1865"/>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Các giải pháp  bảo mật cho mạng</a:t>
            </a:r>
            <a:endParaRPr/>
          </a:p>
        </p:txBody>
      </p:sp>
      <p:sp>
        <p:nvSpPr>
          <p:cNvPr id="166" name="Google Shape;16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2"/>
                </a:solidFill>
              </a:rPr>
              <a:t>WEP</a:t>
            </a:r>
            <a:endParaRPr>
              <a:solidFill>
                <a:schemeClr val="lt2"/>
              </a:solidFill>
            </a:endParaRPr>
          </a:p>
          <a:p>
            <a:pPr indent="0" lvl="0" marL="0" rtl="0" algn="l">
              <a:spcBef>
                <a:spcPts val="1200"/>
              </a:spcBef>
              <a:spcAft>
                <a:spcPts val="0"/>
              </a:spcAft>
              <a:buNone/>
            </a:pPr>
            <a:r>
              <a:rPr lang="en">
                <a:solidFill>
                  <a:schemeClr val="lt2"/>
                </a:solidFill>
              </a:rPr>
              <a:t>WPA</a:t>
            </a:r>
            <a:endParaRPr>
              <a:solidFill>
                <a:schemeClr val="lt2"/>
              </a:solidFill>
            </a:endParaRPr>
          </a:p>
          <a:p>
            <a:pPr indent="0" lvl="0" marL="0" rtl="0" algn="l">
              <a:spcBef>
                <a:spcPts val="1200"/>
              </a:spcBef>
              <a:spcAft>
                <a:spcPts val="0"/>
              </a:spcAft>
              <a:buNone/>
            </a:pPr>
            <a:r>
              <a:rPr lang="en">
                <a:solidFill>
                  <a:schemeClr val="dk1"/>
                </a:solidFill>
              </a:rPr>
              <a:t>WPA2</a:t>
            </a:r>
            <a:endParaRPr>
              <a:solidFill>
                <a:schemeClr val="dk1"/>
              </a:solidFill>
            </a:endParaRPr>
          </a:p>
          <a:p>
            <a:pPr indent="0" lvl="0" marL="0" rtl="0" algn="l">
              <a:spcBef>
                <a:spcPts val="1200"/>
              </a:spcBef>
              <a:spcAft>
                <a:spcPts val="1200"/>
              </a:spcAft>
              <a:buNone/>
            </a:pPr>
            <a:r>
              <a:rPr lang="en">
                <a:solidFill>
                  <a:schemeClr val="lt2"/>
                </a:solidFill>
              </a:rPr>
              <a:t>WPA3</a:t>
            </a:r>
            <a:endParaRPr>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Các giải pháp  bảo mật cho mạng</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WEP</a:t>
            </a:r>
            <a:endParaRPr>
              <a:solidFill>
                <a:schemeClr val="dk1"/>
              </a:solidFill>
            </a:endParaRPr>
          </a:p>
          <a:p>
            <a:pPr indent="0" lvl="0" marL="0" rtl="0" algn="l">
              <a:spcBef>
                <a:spcPts val="1200"/>
              </a:spcBef>
              <a:spcAft>
                <a:spcPts val="0"/>
              </a:spcAft>
              <a:buNone/>
            </a:pPr>
            <a:r>
              <a:rPr lang="en">
                <a:solidFill>
                  <a:schemeClr val="dk1"/>
                </a:solidFill>
              </a:rPr>
              <a:t>WPA</a:t>
            </a:r>
            <a:endParaRPr>
              <a:solidFill>
                <a:schemeClr val="dk1"/>
              </a:solidFill>
            </a:endParaRPr>
          </a:p>
          <a:p>
            <a:pPr indent="0" lvl="0" marL="0" rtl="0" algn="l">
              <a:spcBef>
                <a:spcPts val="1200"/>
              </a:spcBef>
              <a:spcAft>
                <a:spcPts val="0"/>
              </a:spcAft>
              <a:buNone/>
            </a:pPr>
            <a:r>
              <a:rPr lang="en">
                <a:solidFill>
                  <a:schemeClr val="dk1"/>
                </a:solidFill>
              </a:rPr>
              <a:t>WPA2</a:t>
            </a:r>
            <a:endParaRPr>
              <a:solidFill>
                <a:schemeClr val="dk1"/>
              </a:solidFill>
            </a:endParaRPr>
          </a:p>
          <a:p>
            <a:pPr indent="0" lvl="0" marL="0" rtl="0" algn="l">
              <a:spcBef>
                <a:spcPts val="1200"/>
              </a:spcBef>
              <a:spcAft>
                <a:spcPts val="1200"/>
              </a:spcAft>
              <a:buNone/>
            </a:pPr>
            <a:r>
              <a:rPr lang="en">
                <a:solidFill>
                  <a:schemeClr val="dk1"/>
                </a:solidFill>
              </a:rPr>
              <a:t>WPA3</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WPA 2</a:t>
            </a:r>
            <a:endParaRPr/>
          </a:p>
        </p:txBody>
      </p:sp>
      <p:sp>
        <p:nvSpPr>
          <p:cNvPr id="172" name="Google Shape;17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solidFill>
                  <a:schemeClr val="dk1"/>
                </a:solidFill>
              </a:rPr>
              <a:t>WPA2 (Wi-Fi Protected Access 2) là một giao thức bảo mật mạng Wi-Fi được thiết kế để thay thế cho WPA (Wi-Fi Protected Access) và là phiên bản nâng cao của giao thức WEP (Wired Equivalent Privacy) lỗi thời. Được giới thiệu vào năm 2004, WPA2 đã trở thành tiêu chuẩn bảo mật cho mạng không dây với các cải tiến mạnh mẽ về bảo mật so với các phiên bản trước đó.</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400"/>
              </a:spcAft>
              <a:buClr>
                <a:schemeClr val="dk1"/>
              </a:buClr>
              <a:buSzPct val="39285"/>
              <a:buFont typeface="Arial"/>
              <a:buNone/>
            </a:pPr>
            <a:r>
              <a:rPr lang="en"/>
              <a:t>Cấu trúc của WPA2</a:t>
            </a:r>
            <a:endParaRPr/>
          </a:p>
        </p:txBody>
      </p:sp>
      <p:sp>
        <p:nvSpPr>
          <p:cNvPr id="178" name="Google Shape;17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a:solidFill>
                  <a:schemeClr val="dk1"/>
                </a:solidFill>
              </a:rPr>
              <a:t>WPA2 dựa trên chuẩn mã hóa </a:t>
            </a:r>
            <a:r>
              <a:rPr b="1" lang="en">
                <a:solidFill>
                  <a:schemeClr val="dk1"/>
                </a:solidFill>
              </a:rPr>
              <a:t>IEEE 802.11i</a:t>
            </a:r>
            <a:r>
              <a:rPr lang="en">
                <a:solidFill>
                  <a:schemeClr val="dk1"/>
                </a:solidFill>
              </a:rPr>
              <a:t> và sử dụng hai chế độ bảo mật chính:</a:t>
            </a:r>
            <a:endParaRPr>
              <a:solidFill>
                <a:schemeClr val="dk1"/>
              </a:solidFill>
            </a:endParaRPr>
          </a:p>
          <a:p>
            <a:pPr indent="-342900" lvl="0" marL="457200" rtl="0" algn="l">
              <a:spcBef>
                <a:spcPts val="1200"/>
              </a:spcBef>
              <a:spcAft>
                <a:spcPts val="0"/>
              </a:spcAft>
              <a:buClr>
                <a:schemeClr val="dk1"/>
              </a:buClr>
              <a:buSzPts val="1800"/>
              <a:buChar char="●"/>
            </a:pPr>
            <a:r>
              <a:rPr b="1" lang="en">
                <a:solidFill>
                  <a:schemeClr val="dk1"/>
                </a:solidFill>
              </a:rPr>
              <a:t>WPA2-Personal (WPA2-PSK)</a:t>
            </a:r>
            <a:r>
              <a:rPr lang="en">
                <a:solidFill>
                  <a:schemeClr val="dk1"/>
                </a:solidFill>
              </a:rPr>
              <a:t>: Sử dụng mật khẩu (pre-shared key) để xác thực người dùng. Đây là chế độ phổ biến cho mạng gia đình và văn phòng nhỏ.</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WPA2-Enterprise (WPA2-802.1X)</a:t>
            </a:r>
            <a:r>
              <a:rPr lang="en">
                <a:solidFill>
                  <a:schemeClr val="dk1"/>
                </a:solidFill>
              </a:rPr>
              <a:t>: Sử dụng máy chủ RADIUS (Remote Authentication Dial-In User Service) để quản lý và xác thực người dùng. Chế độ này phù hợp cho các doanh nghiệp và tổ chức lớn cần cấp quyền truy cập chi tiết và bảo mật cao.</a:t>
            </a:r>
            <a:endParaRPr sz="2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Công nghệ và Cơ chế Mã hóa của WPA2</a:t>
            </a:r>
            <a:endParaRPr/>
          </a:p>
        </p:txBody>
      </p:sp>
      <p:sp>
        <p:nvSpPr>
          <p:cNvPr id="184" name="Google Shape;184;p34"/>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500">
                <a:solidFill>
                  <a:schemeClr val="dk1"/>
                </a:solidFill>
              </a:rPr>
              <a:t>WPA2 sử dụng </a:t>
            </a:r>
            <a:r>
              <a:rPr b="1" lang="en" sz="1500">
                <a:solidFill>
                  <a:schemeClr val="dk1"/>
                </a:solidFill>
              </a:rPr>
              <a:t>CCMP</a:t>
            </a:r>
            <a:r>
              <a:rPr lang="en" sz="1500">
                <a:solidFill>
                  <a:schemeClr val="dk1"/>
                </a:solidFill>
              </a:rPr>
              <a:t> (Counter Mode with Cipher Block Chaining Message Authentication Code Protocol) dựa trên </a:t>
            </a:r>
            <a:r>
              <a:rPr b="1" lang="en" sz="1500">
                <a:solidFill>
                  <a:schemeClr val="dk1"/>
                </a:solidFill>
              </a:rPr>
              <a:t>AES (Advanced Encryption Standard)</a:t>
            </a:r>
            <a:r>
              <a:rPr lang="en" sz="1500">
                <a:solidFill>
                  <a:schemeClr val="dk1"/>
                </a:solidFill>
              </a:rPr>
              <a:t>, có tính năng bảo mật vượt trội so với các cơ chế mã hóa trước đó như TKIP (Temporal Key Integrity Protocol) trong WPA. Một số chi tiết chính bao gồm:</a:t>
            </a:r>
            <a:endParaRPr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AES (Advanced Encryption Standard)</a:t>
            </a:r>
            <a:r>
              <a:rPr lang="en" sz="1500">
                <a:solidFill>
                  <a:schemeClr val="dk1"/>
                </a:solidFill>
              </a:rPr>
              <a:t>:</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AES là một tiêu chuẩn mã hóa mạnh mẽ với các độ dài khóa 128-bit, 192-bit và 256-bit.</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Nó cung cấp mức độ bảo mật cao hơn rất nhiều so với WEP (sử dụng mã hóa RC4) và WPA (sử dụng TKIP).</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CCMP (Counter Mode CBC-MAC Protocol)</a:t>
            </a:r>
            <a:r>
              <a:rPr lang="en" sz="1500">
                <a:solidFill>
                  <a:schemeClr val="dk1"/>
                </a:solidFill>
              </a:rPr>
              <a:t>:</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Là một giao thức mã hóa dựa trên AES trong WPA2, bảo vệ tính toàn vẹn của dữ liệu.</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Sử dụng chế độ </a:t>
            </a:r>
            <a:r>
              <a:rPr b="1" lang="en" sz="1500">
                <a:solidFill>
                  <a:schemeClr val="dk1"/>
                </a:solidFill>
              </a:rPr>
              <a:t>Counter Mode</a:t>
            </a:r>
            <a:r>
              <a:rPr lang="en" sz="1500">
                <a:solidFill>
                  <a:schemeClr val="dk1"/>
                </a:solidFill>
              </a:rPr>
              <a:t> để mã hóa dữ liệu và </a:t>
            </a:r>
            <a:r>
              <a:rPr b="1" lang="en" sz="1500">
                <a:solidFill>
                  <a:schemeClr val="dk1"/>
                </a:solidFill>
              </a:rPr>
              <a:t>CBC-MAC</a:t>
            </a:r>
            <a:r>
              <a:rPr lang="en" sz="1500">
                <a:solidFill>
                  <a:schemeClr val="dk1"/>
                </a:solidFill>
              </a:rPr>
              <a:t> để kiểm tra tính toàn vẹn của dữ liệu, đảm bảo dữ liệu không bị giả mạo hoặc thay đổi khi truyền tải.</a:t>
            </a:r>
            <a:endParaRPr sz="1500">
              <a:solidFill>
                <a:schemeClr val="dk1"/>
              </a:solidFill>
            </a:endParaRPr>
          </a:p>
          <a:p>
            <a:pPr indent="0" lvl="0" marL="0" rtl="0" algn="l">
              <a:spcBef>
                <a:spcPts val="1200"/>
              </a:spcBef>
              <a:spcAft>
                <a:spcPts val="1200"/>
              </a:spcAft>
              <a:buNone/>
            </a:pPr>
            <a:r>
              <a:t/>
            </a:r>
            <a:endParaRPr sz="2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Cơ chế hoạt động của CCMP</a:t>
            </a:r>
            <a:endParaRPr/>
          </a:p>
        </p:txBody>
      </p:sp>
      <p:sp>
        <p:nvSpPr>
          <p:cNvPr id="190" name="Google Shape;190;p35"/>
          <p:cNvSpPr txBox="1"/>
          <p:nvPr>
            <p:ph idx="1" type="body"/>
          </p:nvPr>
        </p:nvSpPr>
        <p:spPr>
          <a:xfrm>
            <a:off x="311700" y="1152475"/>
            <a:ext cx="8520600" cy="3870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400">
                <a:solidFill>
                  <a:schemeClr val="dk1"/>
                </a:solidFill>
              </a:rPr>
              <a:t>CCMP sử dụng </a:t>
            </a:r>
            <a:r>
              <a:rPr b="1" lang="en" sz="1400">
                <a:solidFill>
                  <a:schemeClr val="dk1"/>
                </a:solidFill>
              </a:rPr>
              <a:t>Counter Mode</a:t>
            </a:r>
            <a:r>
              <a:rPr lang="en" sz="1400">
                <a:solidFill>
                  <a:schemeClr val="dk1"/>
                </a:solidFill>
              </a:rPr>
              <a:t> để mã hóa dữ liệu và </a:t>
            </a:r>
            <a:r>
              <a:rPr b="1" lang="en" sz="1400">
                <a:solidFill>
                  <a:schemeClr val="dk1"/>
                </a:solidFill>
              </a:rPr>
              <a:t>Cipher Block Chaining Message Authentication Code (CBC-MAC)</a:t>
            </a:r>
            <a:r>
              <a:rPr lang="en" sz="1400">
                <a:solidFill>
                  <a:schemeClr val="dk1"/>
                </a:solidFill>
              </a:rPr>
              <a:t> để kiểm tra tính toàn vẹn của dữ liệu. Hai cơ chế này kết hợp với nhau để đảm bảo tính bảo mật và tính xác thực của các gói dữ liệu.</a:t>
            </a:r>
            <a:endParaRPr sz="1400">
              <a:solidFill>
                <a:schemeClr val="dk1"/>
              </a:solidFill>
            </a:endParaRPr>
          </a:p>
          <a:p>
            <a:pPr indent="0" lvl="0" marL="0" rtl="0" algn="l">
              <a:spcBef>
                <a:spcPts val="1200"/>
              </a:spcBef>
              <a:spcAft>
                <a:spcPts val="0"/>
              </a:spcAft>
              <a:buClr>
                <a:schemeClr val="dk1"/>
              </a:buClr>
              <a:buSzPts val="1100"/>
              <a:buFont typeface="Arial"/>
              <a:buNone/>
            </a:pPr>
            <a:r>
              <a:rPr b="1" lang="en" sz="1400">
                <a:solidFill>
                  <a:schemeClr val="dk1"/>
                </a:solidFill>
              </a:rPr>
              <a:t>a. Counter Mode (Chế độ đếm)</a:t>
            </a:r>
            <a:endParaRPr b="1" sz="1400">
              <a:solidFill>
                <a:schemeClr val="dk1"/>
              </a:solidFill>
            </a:endParaRPr>
          </a:p>
          <a:p>
            <a:pPr indent="-317500" lvl="0" marL="457200" rtl="0" algn="l">
              <a:spcBef>
                <a:spcPts val="1200"/>
              </a:spcBef>
              <a:spcAft>
                <a:spcPts val="0"/>
              </a:spcAft>
              <a:buClr>
                <a:schemeClr val="dk1"/>
              </a:buClr>
              <a:buSzPts val="1400"/>
              <a:buChar char="●"/>
            </a:pPr>
            <a:r>
              <a:rPr b="1" lang="en" sz="1400">
                <a:solidFill>
                  <a:schemeClr val="dk1"/>
                </a:solidFill>
              </a:rPr>
              <a:t>Chức năng</a:t>
            </a:r>
            <a:r>
              <a:rPr lang="en" sz="1400">
                <a:solidFill>
                  <a:schemeClr val="dk1"/>
                </a:solidFill>
              </a:rPr>
              <a:t>: Chế độ đếm (Counter Mode) là một phương pháp mã hóa khối dựa trên AES, nơi dữ liệu được mã hóa theo từng khối nhỏ với các giá trị đếm liên tiếp.</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Cơ chế</a:t>
            </a:r>
            <a:r>
              <a:rPr lang="en" sz="1400">
                <a:solidFill>
                  <a:schemeClr val="dk1"/>
                </a:solidFill>
              </a:rPr>
              <a:t>:</a:t>
            </a:r>
            <a:endParaRPr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Trước khi mã hóa, mỗi khối dữ liệu được gán một số đếm duy nhất, được gọi là </a:t>
            </a:r>
            <a:r>
              <a:rPr b="1" lang="en">
                <a:solidFill>
                  <a:schemeClr val="dk1"/>
                </a:solidFill>
              </a:rPr>
              <a:t>nonce</a:t>
            </a:r>
            <a:r>
              <a:rPr lang="en">
                <a:solidFill>
                  <a:schemeClr val="dk1"/>
                </a:solidFill>
              </a:rPr>
              <a:t> (number used once).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Mỗi nonce được kết hợp với khóa AES và được mã hóa tạo thành một luồng dữ liệu mã hóa. Luồng này sau đó được XOR (Exclusive OR) với dữ liệu ban đầu để mã hóa dữ liệu.</a:t>
            </a:r>
            <a:endParaRPr>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Lợi ích</a:t>
            </a:r>
            <a:r>
              <a:rPr lang="en" sz="1400">
                <a:solidFill>
                  <a:schemeClr val="dk1"/>
                </a:solidFill>
              </a:rPr>
              <a:t>: Counter Mode giúp mã hóa nhanh chóng, hiệu quả cho từng gói dữ liệu và đảm bảo rằng mỗi gói dữ liệu đều được mã hóa khác nhau, giúp bảo mật hơn.</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Cơ chế hoạt động của CCMP</a:t>
            </a:r>
            <a:endParaRPr/>
          </a:p>
        </p:txBody>
      </p:sp>
      <p:sp>
        <p:nvSpPr>
          <p:cNvPr id="196" name="Google Shape;196;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500">
                <a:solidFill>
                  <a:schemeClr val="dk1"/>
                </a:solidFill>
              </a:rPr>
              <a:t>CBC-MAC (Cipher Block Chaining Message Authentication Code)</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Chức năng</a:t>
            </a:r>
            <a:r>
              <a:rPr lang="en" sz="1500">
                <a:solidFill>
                  <a:schemeClr val="dk1"/>
                </a:solidFill>
              </a:rPr>
              <a:t>: CBC-MAC là một phương thức kiểm tra tính toàn vẹn của dữ liệu, đảm bảo rằng không có dữ liệu nào bị giả mạo hay bị thay đổi trong quá trình truyền.</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Cơ chế</a:t>
            </a:r>
            <a:r>
              <a:rPr lang="en" sz="1500">
                <a:solidFill>
                  <a:schemeClr val="dk1"/>
                </a:solidFill>
              </a:rPr>
              <a:t>:</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Sau khi dữ liệu được mã hóa trong chế độ Counter Mode, CCMP thực hiện CBC-MAC trên dữ liệu mã hóa để tạo ra một </a:t>
            </a:r>
            <a:r>
              <a:rPr b="1" lang="en" sz="1500">
                <a:solidFill>
                  <a:schemeClr val="dk1"/>
                </a:solidFill>
              </a:rPr>
              <a:t>MAC (Message Authentication Code)</a:t>
            </a:r>
            <a:r>
              <a:rPr lang="en" sz="1500">
                <a:solidFill>
                  <a:schemeClr val="dk1"/>
                </a:solidFill>
              </a:rPr>
              <a:t> duy nhất.</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MAC này là chữ ký độc nhất của dữ liệu và sẽ đi kèm với dữ liệu được mã hóa khi truyền tải. Khi nhận được, điểm đích sẽ kiểm tra MAC để đảm bảo rằng dữ liệu không bị thay đổi.</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Lợi ích</a:t>
            </a:r>
            <a:r>
              <a:rPr lang="en" sz="1500">
                <a:solidFill>
                  <a:schemeClr val="dk1"/>
                </a:solidFill>
              </a:rPr>
              <a:t>: CBC-MAC giúp phát hiện các thay đổi hoặc sửa đổi bất hợp pháp đối với dữ liệu trong quá trình truyền, ngăn chặn các cuộc tấn công giả mạo.</a:t>
            </a:r>
            <a:endParaRPr sz="2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400"/>
              </a:spcAft>
              <a:buClr>
                <a:schemeClr val="dk1"/>
              </a:buClr>
              <a:buSzPct val="39285"/>
              <a:buFont typeface="Arial"/>
              <a:buNone/>
            </a:pPr>
            <a:r>
              <a:rPr lang="en"/>
              <a:t>Hạn chế của WPA2</a:t>
            </a:r>
            <a:endParaRPr/>
          </a:p>
        </p:txBody>
      </p:sp>
      <p:sp>
        <p:nvSpPr>
          <p:cNvPr id="202" name="Google Shape;202;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700">
                <a:solidFill>
                  <a:schemeClr val="dk1"/>
                </a:solidFill>
              </a:rPr>
              <a:t>Dù bảo mật mạnh mẽ, WPA2 vẫn có một số điểm yếu, đặc biệt là trước các cuộc tấn công như:</a:t>
            </a:r>
            <a:endParaRPr sz="1700">
              <a:solidFill>
                <a:schemeClr val="dk1"/>
              </a:solidFill>
            </a:endParaRPr>
          </a:p>
          <a:p>
            <a:pPr indent="-336550" lvl="0" marL="457200" rtl="0" algn="l">
              <a:spcBef>
                <a:spcPts val="1200"/>
              </a:spcBef>
              <a:spcAft>
                <a:spcPts val="0"/>
              </a:spcAft>
              <a:buClr>
                <a:schemeClr val="dk1"/>
              </a:buClr>
              <a:buSzPts val="1700"/>
              <a:buChar char="●"/>
            </a:pPr>
            <a:r>
              <a:rPr b="1" lang="en" sz="1700">
                <a:solidFill>
                  <a:schemeClr val="dk1"/>
                </a:solidFill>
              </a:rPr>
              <a:t>Tấn công mật khẩu PSK</a:t>
            </a:r>
            <a:r>
              <a:rPr lang="en" sz="1700">
                <a:solidFill>
                  <a:schemeClr val="dk1"/>
                </a:solidFill>
              </a:rPr>
              <a:t>: Trong WPA2-Personal, nếu mật khẩu PSK dễ đoán, kẻ tấn công có thể sử dụng các kỹ thuật như brute-force hoặc từ điển để bẻ khóa.</a:t>
            </a:r>
            <a:endParaRPr sz="1700">
              <a:solidFill>
                <a:schemeClr val="dk1"/>
              </a:solidFill>
            </a:endParaRPr>
          </a:p>
          <a:p>
            <a:pPr indent="-336550" lvl="0" marL="457200" rtl="0" algn="l">
              <a:spcBef>
                <a:spcPts val="0"/>
              </a:spcBef>
              <a:spcAft>
                <a:spcPts val="0"/>
              </a:spcAft>
              <a:buClr>
                <a:schemeClr val="dk1"/>
              </a:buClr>
              <a:buSzPts val="1700"/>
              <a:buChar char="●"/>
            </a:pPr>
            <a:r>
              <a:rPr b="1" lang="en" sz="1700">
                <a:solidFill>
                  <a:schemeClr val="dk1"/>
                </a:solidFill>
              </a:rPr>
              <a:t>Tấn công KRACK (Key Reinstallation Attack)</a:t>
            </a:r>
            <a:r>
              <a:rPr lang="en" sz="1700">
                <a:solidFill>
                  <a:schemeClr val="dk1"/>
                </a:solidFill>
              </a:rPr>
              <a:t>: Phát hiện vào năm 2017, KRACK khai thác quy trình bắt tay 4 bước trong WPA2 để có thể giải mã dữ liệu truyền tải mà không cần biết mật khẩu mạng.</a:t>
            </a:r>
            <a:endParaRPr sz="1700">
              <a:solidFill>
                <a:schemeClr val="dk1"/>
              </a:solidFill>
            </a:endParaRPr>
          </a:p>
          <a:p>
            <a:pPr indent="-336550" lvl="0" marL="457200" rtl="0" algn="l">
              <a:spcBef>
                <a:spcPts val="0"/>
              </a:spcBef>
              <a:spcAft>
                <a:spcPts val="0"/>
              </a:spcAft>
              <a:buClr>
                <a:schemeClr val="dk1"/>
              </a:buClr>
              <a:buSzPts val="1700"/>
              <a:buChar char="●"/>
            </a:pPr>
            <a:r>
              <a:rPr b="1" lang="en" sz="1700">
                <a:solidFill>
                  <a:schemeClr val="dk1"/>
                </a:solidFill>
              </a:rPr>
              <a:t>Không có mã hóa cấp đầu cuối</a:t>
            </a:r>
            <a:r>
              <a:rPr lang="en" sz="1700">
                <a:solidFill>
                  <a:schemeClr val="dk1"/>
                </a:solidFill>
              </a:rPr>
              <a:t>: WPA2 chỉ mã hóa dữ liệu giữa thiết bị và điểm truy cập Wi-Fi, nên nếu dữ liệu không được mã hóa (như HTTPS), nó vẫn có thể bị đánh chặn.</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38"/>
          <p:cNvPicPr preferRelativeResize="0"/>
          <p:nvPr/>
        </p:nvPicPr>
        <p:blipFill>
          <a:blip r:embed="rId3">
            <a:alphaModFix/>
          </a:blip>
          <a:stretch>
            <a:fillRect/>
          </a:stretch>
        </p:blipFill>
        <p:spPr>
          <a:xfrm>
            <a:off x="152400" y="-66800"/>
            <a:ext cx="4419601" cy="499025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Các giải pháp  bảo mật cho mạng</a:t>
            </a:r>
            <a:endParaRPr/>
          </a:p>
        </p:txBody>
      </p:sp>
      <p:sp>
        <p:nvSpPr>
          <p:cNvPr id="213" name="Google Shape;213;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2"/>
                </a:solidFill>
              </a:rPr>
              <a:t>WEP</a:t>
            </a:r>
            <a:endParaRPr>
              <a:solidFill>
                <a:schemeClr val="lt2"/>
              </a:solidFill>
            </a:endParaRPr>
          </a:p>
          <a:p>
            <a:pPr indent="0" lvl="0" marL="0" rtl="0" algn="l">
              <a:spcBef>
                <a:spcPts val="1200"/>
              </a:spcBef>
              <a:spcAft>
                <a:spcPts val="0"/>
              </a:spcAft>
              <a:buNone/>
            </a:pPr>
            <a:r>
              <a:rPr lang="en">
                <a:solidFill>
                  <a:schemeClr val="lt2"/>
                </a:solidFill>
              </a:rPr>
              <a:t>WPA</a:t>
            </a:r>
            <a:endParaRPr>
              <a:solidFill>
                <a:schemeClr val="lt2"/>
              </a:solidFill>
            </a:endParaRPr>
          </a:p>
          <a:p>
            <a:pPr indent="0" lvl="0" marL="0" rtl="0" algn="l">
              <a:spcBef>
                <a:spcPts val="1200"/>
              </a:spcBef>
              <a:spcAft>
                <a:spcPts val="0"/>
              </a:spcAft>
              <a:buNone/>
            </a:pPr>
            <a:r>
              <a:rPr lang="en">
                <a:solidFill>
                  <a:schemeClr val="lt2"/>
                </a:solidFill>
              </a:rPr>
              <a:t>WPA2</a:t>
            </a:r>
            <a:endParaRPr>
              <a:solidFill>
                <a:schemeClr val="lt2"/>
              </a:solidFill>
            </a:endParaRPr>
          </a:p>
          <a:p>
            <a:pPr indent="0" lvl="0" marL="0" rtl="0" algn="l">
              <a:spcBef>
                <a:spcPts val="1200"/>
              </a:spcBef>
              <a:spcAft>
                <a:spcPts val="1200"/>
              </a:spcAft>
              <a:buNone/>
            </a:pPr>
            <a:r>
              <a:rPr lang="en">
                <a:solidFill>
                  <a:schemeClr val="dk1"/>
                </a:solidFill>
              </a:rPr>
              <a:t>WPA3</a:t>
            </a:r>
            <a:endParaRPr>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WPA 3</a:t>
            </a:r>
            <a:endParaRPr/>
          </a:p>
        </p:txBody>
      </p:sp>
      <p:sp>
        <p:nvSpPr>
          <p:cNvPr id="219" name="Google Shape;219;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900">
                <a:solidFill>
                  <a:schemeClr val="dk1"/>
                </a:solidFill>
              </a:rPr>
              <a:t>WPA3 (Wi-Fi Protected Access 3) là phiên bản mới nhất của giao thức bảo mật Wi-Fi, được thiết kế để cung cấp mức độ bảo mật cao hơn cho mạng Wi-Fi. WPA3 được Wi-Fi Alliance phát hành vào năm 2018 để thay thế WPA2, với những cải tiến nhằm giải quyết các vấn đề bảo mật mà WPA2 gặp phải.</a:t>
            </a:r>
            <a:endParaRPr sz="19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1"/>
          <p:cNvSpPr txBox="1"/>
          <p:nvPr>
            <p:ph type="title"/>
          </p:nvPr>
        </p:nvSpPr>
        <p:spPr>
          <a:xfrm>
            <a:off x="311700" y="445025"/>
            <a:ext cx="4326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Thuật toán trao đổi khóa Diffie-Hellman</a:t>
            </a:r>
            <a:endParaRPr/>
          </a:p>
        </p:txBody>
      </p:sp>
      <p:pic>
        <p:nvPicPr>
          <p:cNvPr id="225" name="Google Shape;225;p41"/>
          <p:cNvPicPr preferRelativeResize="0"/>
          <p:nvPr/>
        </p:nvPicPr>
        <p:blipFill>
          <a:blip r:embed="rId3">
            <a:alphaModFix/>
          </a:blip>
          <a:stretch>
            <a:fillRect/>
          </a:stretch>
        </p:blipFill>
        <p:spPr>
          <a:xfrm>
            <a:off x="311700" y="3223387"/>
            <a:ext cx="8463526" cy="1531975"/>
          </a:xfrm>
          <a:prstGeom prst="rect">
            <a:avLst/>
          </a:prstGeom>
          <a:noFill/>
          <a:ln>
            <a:noFill/>
          </a:ln>
        </p:spPr>
      </p:pic>
      <p:pic>
        <p:nvPicPr>
          <p:cNvPr id="226" name="Google Shape;226;p41"/>
          <p:cNvPicPr preferRelativeResize="0"/>
          <p:nvPr/>
        </p:nvPicPr>
        <p:blipFill>
          <a:blip r:embed="rId4">
            <a:alphaModFix/>
          </a:blip>
          <a:stretch>
            <a:fillRect/>
          </a:stretch>
        </p:blipFill>
        <p:spPr>
          <a:xfrm>
            <a:off x="81800" y="2958150"/>
            <a:ext cx="9015450" cy="2185350"/>
          </a:xfrm>
          <a:prstGeom prst="rect">
            <a:avLst/>
          </a:prstGeom>
          <a:noFill/>
          <a:ln>
            <a:noFill/>
          </a:ln>
        </p:spPr>
      </p:pic>
      <p:pic>
        <p:nvPicPr>
          <p:cNvPr id="227" name="Google Shape;227;p41"/>
          <p:cNvPicPr preferRelativeResize="0"/>
          <p:nvPr/>
        </p:nvPicPr>
        <p:blipFill>
          <a:blip r:embed="rId5">
            <a:alphaModFix/>
          </a:blip>
          <a:stretch>
            <a:fillRect/>
          </a:stretch>
        </p:blipFill>
        <p:spPr>
          <a:xfrm>
            <a:off x="161438" y="3078950"/>
            <a:ext cx="8572500" cy="1676400"/>
          </a:xfrm>
          <a:prstGeom prst="rect">
            <a:avLst/>
          </a:prstGeom>
          <a:noFill/>
          <a:ln>
            <a:noFill/>
          </a:ln>
        </p:spPr>
      </p:pic>
      <p:pic>
        <p:nvPicPr>
          <p:cNvPr id="228" name="Google Shape;228;p41"/>
          <p:cNvPicPr preferRelativeResize="0"/>
          <p:nvPr/>
        </p:nvPicPr>
        <p:blipFill>
          <a:blip r:embed="rId6">
            <a:alphaModFix/>
          </a:blip>
          <a:stretch>
            <a:fillRect/>
          </a:stretch>
        </p:blipFill>
        <p:spPr>
          <a:xfrm>
            <a:off x="4526680" y="67300"/>
            <a:ext cx="4531346" cy="3484425"/>
          </a:xfrm>
          <a:prstGeom prst="rect">
            <a:avLst/>
          </a:prstGeom>
          <a:noFill/>
          <a:ln>
            <a:noFill/>
          </a:ln>
        </p:spPr>
      </p:pic>
      <p:pic>
        <p:nvPicPr>
          <p:cNvPr id="229" name="Google Shape;229;p41"/>
          <p:cNvPicPr preferRelativeResize="0"/>
          <p:nvPr/>
        </p:nvPicPr>
        <p:blipFill>
          <a:blip r:embed="rId7">
            <a:alphaModFix/>
          </a:blip>
          <a:stretch>
            <a:fillRect/>
          </a:stretch>
        </p:blipFill>
        <p:spPr>
          <a:xfrm>
            <a:off x="443413" y="3223375"/>
            <a:ext cx="6562725" cy="1181100"/>
          </a:xfrm>
          <a:prstGeom prst="rect">
            <a:avLst/>
          </a:prstGeom>
          <a:noFill/>
          <a:ln>
            <a:noFill/>
          </a:ln>
        </p:spPr>
      </p:pic>
      <p:pic>
        <p:nvPicPr>
          <p:cNvPr id="230" name="Google Shape;230;p41"/>
          <p:cNvPicPr preferRelativeResize="0"/>
          <p:nvPr/>
        </p:nvPicPr>
        <p:blipFill>
          <a:blip r:embed="rId8">
            <a:alphaModFix/>
          </a:blip>
          <a:stretch>
            <a:fillRect/>
          </a:stretch>
        </p:blipFill>
        <p:spPr>
          <a:xfrm>
            <a:off x="482650" y="2721475"/>
            <a:ext cx="7975376" cy="2446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2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2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2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2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3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Các giải pháp  bảo mật cho mạng</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WEP</a:t>
            </a:r>
            <a:endParaRPr>
              <a:solidFill>
                <a:schemeClr val="dk1"/>
              </a:solidFill>
            </a:endParaRPr>
          </a:p>
          <a:p>
            <a:pPr indent="0" lvl="0" marL="0" rtl="0" algn="l">
              <a:spcBef>
                <a:spcPts val="1200"/>
              </a:spcBef>
              <a:spcAft>
                <a:spcPts val="0"/>
              </a:spcAft>
              <a:buNone/>
            </a:pPr>
            <a:r>
              <a:rPr lang="en">
                <a:solidFill>
                  <a:schemeClr val="lt2"/>
                </a:solidFill>
              </a:rPr>
              <a:t>WPA</a:t>
            </a:r>
            <a:endParaRPr>
              <a:solidFill>
                <a:schemeClr val="lt2"/>
              </a:solidFill>
            </a:endParaRPr>
          </a:p>
          <a:p>
            <a:pPr indent="0" lvl="0" marL="0" rtl="0" algn="l">
              <a:spcBef>
                <a:spcPts val="1200"/>
              </a:spcBef>
              <a:spcAft>
                <a:spcPts val="0"/>
              </a:spcAft>
              <a:buNone/>
            </a:pPr>
            <a:r>
              <a:rPr lang="en">
                <a:solidFill>
                  <a:schemeClr val="lt2"/>
                </a:solidFill>
              </a:rPr>
              <a:t>WPA2</a:t>
            </a:r>
            <a:endParaRPr>
              <a:solidFill>
                <a:schemeClr val="lt2"/>
              </a:solidFill>
            </a:endParaRPr>
          </a:p>
          <a:p>
            <a:pPr indent="0" lvl="0" marL="0" rtl="0" algn="l">
              <a:spcBef>
                <a:spcPts val="1200"/>
              </a:spcBef>
              <a:spcAft>
                <a:spcPts val="1200"/>
              </a:spcAft>
              <a:buNone/>
            </a:pPr>
            <a:r>
              <a:rPr lang="en">
                <a:solidFill>
                  <a:schemeClr val="lt2"/>
                </a:solidFill>
              </a:rPr>
              <a:t>WPA3</a:t>
            </a:r>
            <a:endParaRPr>
              <a:solidFill>
                <a:schemeClr val="lt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236" name="Google Shape;236;p42"/>
          <p:cNvPicPr preferRelativeResize="0"/>
          <p:nvPr/>
        </p:nvPicPr>
        <p:blipFill>
          <a:blip r:embed="rId3">
            <a:alphaModFix/>
          </a:blip>
          <a:stretch>
            <a:fillRect/>
          </a:stretch>
        </p:blipFill>
        <p:spPr>
          <a:xfrm>
            <a:off x="36675" y="1152475"/>
            <a:ext cx="4496851" cy="3855250"/>
          </a:xfrm>
          <a:prstGeom prst="rect">
            <a:avLst/>
          </a:prstGeom>
          <a:noFill/>
          <a:ln>
            <a:noFill/>
          </a:ln>
        </p:spPr>
      </p:pic>
      <p:sp>
        <p:nvSpPr>
          <p:cNvPr id="237" name="Google Shape;237;p42"/>
          <p:cNvSpPr txBox="1"/>
          <p:nvPr/>
        </p:nvSpPr>
        <p:spPr>
          <a:xfrm>
            <a:off x="4541050" y="1152475"/>
            <a:ext cx="4355400" cy="387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2000">
                <a:solidFill>
                  <a:schemeClr val="dk1"/>
                </a:solidFill>
              </a:rPr>
              <a:t>1. Probe Request (Yêu cầu tìm kiếm)</a:t>
            </a:r>
            <a:endParaRPr b="1" sz="2000">
              <a:solidFill>
                <a:schemeClr val="dk1"/>
              </a:solidFill>
            </a:endParaRPr>
          </a:p>
          <a:p>
            <a:pPr indent="-342900" lvl="0" marL="457200" rtl="0" algn="l">
              <a:lnSpc>
                <a:spcPct val="115000"/>
              </a:lnSpc>
              <a:spcBef>
                <a:spcPts val="1200"/>
              </a:spcBef>
              <a:spcAft>
                <a:spcPts val="0"/>
              </a:spcAft>
              <a:buClr>
                <a:schemeClr val="dk1"/>
              </a:buClr>
              <a:buSzPts val="1800"/>
              <a:buChar char="●"/>
            </a:pPr>
            <a:r>
              <a:rPr lang="en" sz="1800">
                <a:solidFill>
                  <a:schemeClr val="dk1"/>
                </a:solidFill>
              </a:rPr>
              <a:t>Thiết bị di động gửi gói </a:t>
            </a:r>
            <a:r>
              <a:rPr b="1" lang="en" sz="1800">
                <a:solidFill>
                  <a:schemeClr val="dk1"/>
                </a:solidFill>
              </a:rPr>
              <a:t>Probe Request</a:t>
            </a:r>
            <a:r>
              <a:rPr lang="en" sz="1800">
                <a:solidFill>
                  <a:schemeClr val="dk1"/>
                </a:solidFill>
              </a:rPr>
              <a:t> để kiểm tra các mạng Wi-Fi khả dụng xung quanh. Đây là một yêu cầu để dò tìm mạng và kiểm tra xem có điểm truy cập nào phản hồi lại không.</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Mục đích chính của yêu cầu này là để xác định các điểm truy cập trong phạm vi.</a:t>
            </a:r>
            <a:endParaRPr sz="1800">
              <a:solidFill>
                <a:schemeClr val="dk1"/>
              </a:solidFill>
            </a:endParaRPr>
          </a:p>
        </p:txBody>
      </p:sp>
      <p:sp>
        <p:nvSpPr>
          <p:cNvPr id="238" name="Google Shape;238;p42"/>
          <p:cNvSpPr txBox="1"/>
          <p:nvPr/>
        </p:nvSpPr>
        <p:spPr>
          <a:xfrm>
            <a:off x="4459200" y="1187875"/>
            <a:ext cx="4737000" cy="380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800">
                <a:solidFill>
                  <a:schemeClr val="dk1"/>
                </a:solidFill>
              </a:rPr>
              <a:t>2. Probe Response (Phản hồi tìm kiếm)</a:t>
            </a:r>
            <a:endParaRPr b="1" sz="1800">
              <a:solidFill>
                <a:schemeClr val="dk1"/>
              </a:solidFill>
            </a:endParaRPr>
          </a:p>
          <a:p>
            <a:pPr indent="-342900" lvl="0" marL="457200" rtl="0" algn="l">
              <a:lnSpc>
                <a:spcPct val="115000"/>
              </a:lnSpc>
              <a:spcBef>
                <a:spcPts val="1200"/>
              </a:spcBef>
              <a:spcAft>
                <a:spcPts val="0"/>
              </a:spcAft>
              <a:buClr>
                <a:schemeClr val="dk1"/>
              </a:buClr>
              <a:buSzPts val="1800"/>
              <a:buChar char="●"/>
            </a:pPr>
            <a:r>
              <a:rPr lang="en" sz="1800">
                <a:solidFill>
                  <a:schemeClr val="dk1"/>
                </a:solidFill>
              </a:rPr>
              <a:t>Điểm truy cập phản hồi lại yêu cầu với gói </a:t>
            </a:r>
            <a:r>
              <a:rPr b="1" lang="en" sz="1800">
                <a:solidFill>
                  <a:schemeClr val="dk1"/>
                </a:solidFill>
              </a:rPr>
              <a:t>Probe Response</a:t>
            </a:r>
            <a:r>
              <a:rPr lang="en" sz="1800">
                <a:solidFill>
                  <a:schemeClr val="dk1"/>
                </a:solidFill>
              </a:rPr>
              <a:t>. Trong gói này, điểm truy cập gửi các thông tin về mạng Wi-Fi của mình, bao gồm tên mạng (SSID), các tiêu chuẩn bảo mật được hỗ trợ (như WPA3-SAE), và các thông số khác.</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Sau khi nhận được phản hồi này, thiết bị sẽ quyết định có tiến hành kết nối với điểm truy cập này hay không.</a:t>
            </a:r>
            <a:endParaRPr sz="1800">
              <a:solidFill>
                <a:schemeClr val="dk1"/>
              </a:solidFill>
            </a:endParaRPr>
          </a:p>
        </p:txBody>
      </p:sp>
      <p:sp>
        <p:nvSpPr>
          <p:cNvPr id="239" name="Google Shape;239;p42"/>
          <p:cNvSpPr txBox="1"/>
          <p:nvPr/>
        </p:nvSpPr>
        <p:spPr>
          <a:xfrm>
            <a:off x="4875425" y="-44600"/>
            <a:ext cx="4192200" cy="508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500">
                <a:solidFill>
                  <a:schemeClr val="dk1"/>
                </a:solidFill>
              </a:rPr>
              <a:t>3. Authentication (Commit) Sequence 1</a:t>
            </a:r>
            <a:endParaRPr b="1"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 sz="1500">
                <a:solidFill>
                  <a:schemeClr val="dk1"/>
                </a:solidFill>
              </a:rPr>
              <a:t>Thiết bị di động bắt đầu quá trình xác thực bằng cách gửi một gói </a:t>
            </a:r>
            <a:r>
              <a:rPr b="1" lang="en" sz="1500">
                <a:solidFill>
                  <a:schemeClr val="dk1"/>
                </a:solidFill>
              </a:rPr>
              <a:t>Authentication (Commit) Sequence 1</a:t>
            </a:r>
            <a:r>
              <a:rPr lang="en" sz="1500">
                <a:solidFill>
                  <a:schemeClr val="dk1"/>
                </a:solidFill>
              </a:rPr>
              <a:t> đến điểm truy cập.</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Trong gói này, thiết bị di động gửi một phần thông tin liên quan đến thuật toán </a:t>
            </a:r>
            <a:r>
              <a:rPr b="1" lang="en" sz="1500">
                <a:solidFill>
                  <a:schemeClr val="dk1"/>
                </a:solidFill>
              </a:rPr>
              <a:t>SAE</a:t>
            </a:r>
            <a:r>
              <a:rPr lang="en" sz="1500">
                <a:solidFill>
                  <a:schemeClr val="dk1"/>
                </a:solidFill>
              </a:rPr>
              <a:t> (Simultaneous Authentication of Equals), bao gồm các tham số cần thiết để bắt đầu quá trình trao đổi khóa bảo mật.</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Các tham số bao gồm một số nguyên ngẫu nhiên và một phần tử nhóm toán học, tương tự như phần tử sinh (generator) trong Diffie-Hellman.</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Tham số này dựa trên mật khẩu chia sẻ trước và một số yếu tố khác, giúp tạo ra một khóa chung mà chỉ có hai bên biết.</a:t>
            </a:r>
            <a:endParaRPr sz="1500">
              <a:solidFill>
                <a:schemeClr val="dk1"/>
              </a:solidFill>
            </a:endParaRPr>
          </a:p>
        </p:txBody>
      </p:sp>
      <p:sp>
        <p:nvSpPr>
          <p:cNvPr id="240" name="Google Shape;240;p42"/>
          <p:cNvSpPr txBox="1"/>
          <p:nvPr/>
        </p:nvSpPr>
        <p:spPr>
          <a:xfrm>
            <a:off x="4942825" y="81750"/>
            <a:ext cx="4146900" cy="4439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800">
                <a:solidFill>
                  <a:schemeClr val="dk1"/>
                </a:solidFill>
              </a:rPr>
              <a:t>4. Authentication (Commit) Sequence 1 (Phản hồi)</a:t>
            </a:r>
            <a:endParaRPr b="1" sz="1800">
              <a:solidFill>
                <a:schemeClr val="dk1"/>
              </a:solidFill>
            </a:endParaRPr>
          </a:p>
          <a:p>
            <a:pPr indent="-342900" lvl="0" marL="457200" rtl="0" algn="l">
              <a:lnSpc>
                <a:spcPct val="115000"/>
              </a:lnSpc>
              <a:spcBef>
                <a:spcPts val="1200"/>
              </a:spcBef>
              <a:spcAft>
                <a:spcPts val="0"/>
              </a:spcAft>
              <a:buClr>
                <a:schemeClr val="dk1"/>
              </a:buClr>
              <a:buSzPts val="1800"/>
              <a:buChar char="●"/>
            </a:pPr>
            <a:r>
              <a:rPr lang="en" sz="1800">
                <a:solidFill>
                  <a:schemeClr val="dk1"/>
                </a:solidFill>
              </a:rPr>
              <a:t>Điểm truy cập nhận được yêu cầu và phản hồi lại bằng một gói </a:t>
            </a:r>
            <a:r>
              <a:rPr b="1" lang="en" sz="1800">
                <a:solidFill>
                  <a:schemeClr val="dk1"/>
                </a:solidFill>
              </a:rPr>
              <a:t>Authentication (Commit) Sequence 1</a:t>
            </a:r>
            <a:r>
              <a:rPr lang="en" sz="1800">
                <a:solidFill>
                  <a:schemeClr val="dk1"/>
                </a:solidFill>
              </a:rPr>
              <a:t> của riêng mình.</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Trong gói phản hồi này, điểm truy cập gửi lại các tham số tương tự như thiết bị di động để cùng nhau tạo ra khóa mã hóa chung.</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Đây là bước mà hai bên trao đổi khóa công khai để tạo ra khóa bí mật duy nhất cho mỗi phiên.</a:t>
            </a:r>
            <a:endParaRPr sz="1800">
              <a:solidFill>
                <a:schemeClr val="dk1"/>
              </a:solidFill>
            </a:endParaRPr>
          </a:p>
        </p:txBody>
      </p:sp>
      <p:sp>
        <p:nvSpPr>
          <p:cNvPr id="241" name="Google Shape;241;p42"/>
          <p:cNvSpPr txBox="1"/>
          <p:nvPr/>
        </p:nvSpPr>
        <p:spPr>
          <a:xfrm>
            <a:off x="5264700" y="0"/>
            <a:ext cx="3879300" cy="4439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800">
                <a:solidFill>
                  <a:schemeClr val="dk1"/>
                </a:solidFill>
              </a:rPr>
              <a:t>5. Authentication (Confirm) Sequence 2</a:t>
            </a:r>
            <a:endParaRPr b="1" sz="1800">
              <a:solidFill>
                <a:schemeClr val="dk1"/>
              </a:solidFill>
            </a:endParaRPr>
          </a:p>
          <a:p>
            <a:pPr indent="-342900" lvl="0" marL="457200" rtl="0" algn="l">
              <a:lnSpc>
                <a:spcPct val="115000"/>
              </a:lnSpc>
              <a:spcBef>
                <a:spcPts val="1200"/>
              </a:spcBef>
              <a:spcAft>
                <a:spcPts val="0"/>
              </a:spcAft>
              <a:buClr>
                <a:schemeClr val="dk1"/>
              </a:buClr>
              <a:buSzPts val="1800"/>
              <a:buChar char="●"/>
            </a:pPr>
            <a:r>
              <a:rPr lang="en" sz="1800">
                <a:solidFill>
                  <a:schemeClr val="dk1"/>
                </a:solidFill>
              </a:rPr>
              <a:t>Sau khi hai bên đã hoàn tất trao đổi khóa công khai, thiết bị di động sẽ gửi gói </a:t>
            </a:r>
            <a:r>
              <a:rPr b="1" lang="en" sz="1800">
                <a:solidFill>
                  <a:schemeClr val="dk1"/>
                </a:solidFill>
              </a:rPr>
              <a:t>Authentication (Confirm) Sequence 2</a:t>
            </a:r>
            <a:r>
              <a:rPr lang="en" sz="1800">
                <a:solidFill>
                  <a:schemeClr val="dk1"/>
                </a:solidFill>
              </a:rPr>
              <a:t> để xác nhận quá trình xác thực.</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Bước này cho thấy thiết bị đã hoàn tất tính toán khóa mã hóa chung và muốn xác nhận với điểm truy cập rằng khóa này là chính xác.</a:t>
            </a:r>
            <a:endParaRPr sz="1800">
              <a:solidFill>
                <a:schemeClr val="dk1"/>
              </a:solidFill>
            </a:endParaRPr>
          </a:p>
        </p:txBody>
      </p:sp>
      <p:sp>
        <p:nvSpPr>
          <p:cNvPr id="242" name="Google Shape;242;p42"/>
          <p:cNvSpPr txBox="1"/>
          <p:nvPr/>
        </p:nvSpPr>
        <p:spPr>
          <a:xfrm>
            <a:off x="4942825" y="609500"/>
            <a:ext cx="3834900" cy="4120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800">
                <a:solidFill>
                  <a:schemeClr val="dk1"/>
                </a:solidFill>
              </a:rPr>
              <a:t>6. Authentication (Confirm) Sequence 2 (Phản hồi)</a:t>
            </a:r>
            <a:endParaRPr b="1" sz="1800">
              <a:solidFill>
                <a:schemeClr val="dk1"/>
              </a:solidFill>
            </a:endParaRPr>
          </a:p>
          <a:p>
            <a:pPr indent="-342900" lvl="0" marL="457200" rtl="0" algn="l">
              <a:lnSpc>
                <a:spcPct val="115000"/>
              </a:lnSpc>
              <a:spcBef>
                <a:spcPts val="1200"/>
              </a:spcBef>
              <a:spcAft>
                <a:spcPts val="0"/>
              </a:spcAft>
              <a:buClr>
                <a:schemeClr val="dk1"/>
              </a:buClr>
              <a:buSzPts val="1800"/>
              <a:buChar char="●"/>
            </a:pPr>
            <a:r>
              <a:rPr lang="en" sz="1800">
                <a:solidFill>
                  <a:schemeClr val="dk1"/>
                </a:solidFill>
              </a:rPr>
              <a:t>Điểm truy cập cũng gửi gói </a:t>
            </a:r>
            <a:r>
              <a:rPr b="1" lang="en" sz="1800">
                <a:solidFill>
                  <a:schemeClr val="dk1"/>
                </a:solidFill>
              </a:rPr>
              <a:t>Authentication (Confirm) Sequence 2</a:t>
            </a:r>
            <a:r>
              <a:rPr lang="en" sz="1800">
                <a:solidFill>
                  <a:schemeClr val="dk1"/>
                </a:solidFill>
              </a:rPr>
              <a:t> để xác nhận rằng nó đã nhận và hoàn tất tính toán khóa mã hóa chung.</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Tại thời điểm này, cả thiết bị di động và điểm truy cập đã có một khóa mã hóa duy nhất, và quá trình xác thực SAE được hoàn tất.</a:t>
            </a:r>
            <a:endParaRPr sz="1800">
              <a:solidFill>
                <a:schemeClr val="dk1"/>
              </a:solidFill>
            </a:endParaRPr>
          </a:p>
        </p:txBody>
      </p:sp>
      <p:sp>
        <p:nvSpPr>
          <p:cNvPr id="243" name="Google Shape;243;p42"/>
          <p:cNvSpPr txBox="1"/>
          <p:nvPr/>
        </p:nvSpPr>
        <p:spPr>
          <a:xfrm>
            <a:off x="5091450" y="557475"/>
            <a:ext cx="3000000" cy="4120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800">
                <a:solidFill>
                  <a:schemeClr val="dk1"/>
                </a:solidFill>
              </a:rPr>
              <a:t>7. Association Request (Yêu cầu liên kết)</a:t>
            </a:r>
            <a:endParaRPr b="1" sz="1800">
              <a:solidFill>
                <a:schemeClr val="dk1"/>
              </a:solidFill>
            </a:endParaRPr>
          </a:p>
          <a:p>
            <a:pPr indent="-342900" lvl="0" marL="457200" rtl="0" algn="l">
              <a:lnSpc>
                <a:spcPct val="115000"/>
              </a:lnSpc>
              <a:spcBef>
                <a:spcPts val="1200"/>
              </a:spcBef>
              <a:spcAft>
                <a:spcPts val="0"/>
              </a:spcAft>
              <a:buClr>
                <a:schemeClr val="dk1"/>
              </a:buClr>
              <a:buSzPts val="1800"/>
              <a:buChar char="●"/>
            </a:pPr>
            <a:r>
              <a:rPr lang="en" sz="1800">
                <a:solidFill>
                  <a:schemeClr val="dk1"/>
                </a:solidFill>
              </a:rPr>
              <a:t>Thiết bị di động gửi gói </a:t>
            </a:r>
            <a:r>
              <a:rPr b="1" lang="en" sz="1800">
                <a:solidFill>
                  <a:schemeClr val="dk1"/>
                </a:solidFill>
              </a:rPr>
              <a:t>Association Request</a:t>
            </a:r>
            <a:r>
              <a:rPr lang="en" sz="1800">
                <a:solidFill>
                  <a:schemeClr val="dk1"/>
                </a:solidFill>
              </a:rPr>
              <a:t> để yêu cầu kết nối hoàn chỉnh với điểm truy cập.</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Gói này bao gồm thông tin về khả năng kết nối của thiết bị và các yêu cầu để hoàn tất quá trình liên kết.</a:t>
            </a:r>
            <a:endParaRPr sz="1800">
              <a:solidFill>
                <a:schemeClr val="dk1"/>
              </a:solidFill>
            </a:endParaRPr>
          </a:p>
        </p:txBody>
      </p:sp>
      <p:sp>
        <p:nvSpPr>
          <p:cNvPr id="244" name="Google Shape;244;p42"/>
          <p:cNvSpPr txBox="1"/>
          <p:nvPr/>
        </p:nvSpPr>
        <p:spPr>
          <a:xfrm>
            <a:off x="5083975" y="352200"/>
            <a:ext cx="3864600" cy="4439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800">
                <a:solidFill>
                  <a:schemeClr val="dk1"/>
                </a:solidFill>
              </a:rPr>
              <a:t>8. Association Response (Phản hồi liên kết)</a:t>
            </a:r>
            <a:endParaRPr b="1" sz="1800">
              <a:solidFill>
                <a:schemeClr val="dk1"/>
              </a:solidFill>
            </a:endParaRPr>
          </a:p>
          <a:p>
            <a:pPr indent="-342900" lvl="0" marL="457200" rtl="0" algn="l">
              <a:lnSpc>
                <a:spcPct val="115000"/>
              </a:lnSpc>
              <a:spcBef>
                <a:spcPts val="1200"/>
              </a:spcBef>
              <a:spcAft>
                <a:spcPts val="0"/>
              </a:spcAft>
              <a:buClr>
                <a:schemeClr val="dk1"/>
              </a:buClr>
              <a:buSzPts val="1800"/>
              <a:buChar char="●"/>
            </a:pPr>
            <a:r>
              <a:rPr lang="en" sz="1800">
                <a:solidFill>
                  <a:schemeClr val="dk1"/>
                </a:solidFill>
              </a:rPr>
              <a:t>Điểm truy cập gửi gói </a:t>
            </a:r>
            <a:r>
              <a:rPr b="1" lang="en" sz="1800">
                <a:solidFill>
                  <a:schemeClr val="dk1"/>
                </a:solidFill>
              </a:rPr>
              <a:t>Association Response</a:t>
            </a:r>
            <a:r>
              <a:rPr lang="en" sz="1800">
                <a:solidFill>
                  <a:schemeClr val="dk1"/>
                </a:solidFill>
              </a:rPr>
              <a:t> để chấp nhận yêu cầu liên kết và thiết lập kết nối chính thức giữa hai bên.</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Khi nhận được gói phản hồi này, thiết bị di động và điểm truy cập đã hoàn tất quá trình thiết lập kết nối vật lý, và sẵn sàng cho quá trình mã hóa dữ liệu.</a:t>
            </a:r>
            <a:endParaRPr sz="1800">
              <a:solidFill>
                <a:schemeClr val="dk1"/>
              </a:solidFill>
            </a:endParaRPr>
          </a:p>
        </p:txBody>
      </p:sp>
      <p:sp>
        <p:nvSpPr>
          <p:cNvPr id="245" name="Google Shape;245;p42"/>
          <p:cNvSpPr txBox="1"/>
          <p:nvPr/>
        </p:nvSpPr>
        <p:spPr>
          <a:xfrm>
            <a:off x="4823650" y="33600"/>
            <a:ext cx="3790200" cy="507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800">
                <a:solidFill>
                  <a:schemeClr val="dk1"/>
                </a:solidFill>
              </a:rPr>
              <a:t>9. 4-way Handshake (Bắt tay 4 bước)</a:t>
            </a:r>
            <a:endParaRPr b="1" sz="1800">
              <a:solidFill>
                <a:schemeClr val="dk1"/>
              </a:solidFill>
            </a:endParaRPr>
          </a:p>
          <a:p>
            <a:pPr indent="-342900" lvl="0" marL="457200" rtl="0" algn="l">
              <a:lnSpc>
                <a:spcPct val="115000"/>
              </a:lnSpc>
              <a:spcBef>
                <a:spcPts val="1200"/>
              </a:spcBef>
              <a:spcAft>
                <a:spcPts val="0"/>
              </a:spcAft>
              <a:buClr>
                <a:schemeClr val="dk1"/>
              </a:buClr>
              <a:buSzPts val="1800"/>
              <a:buChar char="●"/>
            </a:pPr>
            <a:r>
              <a:rPr lang="en" sz="1800">
                <a:solidFill>
                  <a:schemeClr val="dk1"/>
                </a:solidFill>
              </a:rPr>
              <a:t>Đây là quá trình trao đổi khóa WPA3 để thiết lập mã hóa bảo mật cho phiên kết nối. Quá trình này đảm bảo rằng khóa phiên duy nhất được sử dụng để mã hóa dữ liệu giữa thiết bị và điểm truy cập.</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Trong quá trình bắt tay 4 bước, hai bên sẽ tạo ra </a:t>
            </a:r>
            <a:r>
              <a:rPr b="1" lang="en" sz="1800">
                <a:solidFill>
                  <a:schemeClr val="dk1"/>
                </a:solidFill>
              </a:rPr>
              <a:t>PTK (Pairwise Transient Key)</a:t>
            </a:r>
            <a:r>
              <a:rPr lang="en" sz="1800">
                <a:solidFill>
                  <a:schemeClr val="dk1"/>
                </a:solidFill>
              </a:rPr>
              <a:t> từ khóa mã hóa chung đã được trao đổi, giúp mã hóa toàn bộ dữ liệu truyền qua kết nối.</a:t>
            </a:r>
            <a:endParaRPr sz="18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3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3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3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4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4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4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4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4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4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Các tính năng của WPA 3</a:t>
            </a:r>
            <a:endParaRPr/>
          </a:p>
        </p:txBody>
      </p:sp>
      <p:sp>
        <p:nvSpPr>
          <p:cNvPr id="251" name="Google Shape;251;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Mã hóa cá nhân hóa (Individualized Data Encryption)</a:t>
            </a:r>
            <a:r>
              <a:rPr lang="en">
                <a:solidFill>
                  <a:schemeClr val="dk1"/>
                </a:solidFill>
              </a:rPr>
              <a:t>: WPA3 sử dụng mã hóa AES-256 mạnh mẽ hơn, và mã hóa được áp dụng riêng cho mỗi kết nối thay vì chia sẻ khóa mã hóa cho tất cả người dùng trên cùng một mạng công cộng. Tính năng này đảm bảo rằng dữ liệu của mỗi người dùng không thể bị đọc bởi người khác trên cùng mạng.</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Trong </a:t>
            </a:r>
            <a:r>
              <a:rPr b="1" lang="en">
                <a:solidFill>
                  <a:schemeClr val="dk1"/>
                </a:solidFill>
              </a:rPr>
              <a:t>WPA2</a:t>
            </a:r>
            <a:r>
              <a:rPr lang="en">
                <a:solidFill>
                  <a:schemeClr val="dk1"/>
                </a:solidFill>
              </a:rPr>
              <a:t>, </a:t>
            </a:r>
            <a:r>
              <a:rPr b="1" lang="en">
                <a:solidFill>
                  <a:schemeClr val="dk1"/>
                </a:solidFill>
              </a:rPr>
              <a:t>PMK</a:t>
            </a:r>
            <a:r>
              <a:rPr lang="en">
                <a:solidFill>
                  <a:schemeClr val="dk1"/>
                </a:solidFill>
              </a:rPr>
              <a:t> (Pairwise Master Key) thực sự được tạo ra từ </a:t>
            </a:r>
            <a:r>
              <a:rPr b="1" lang="en">
                <a:solidFill>
                  <a:schemeClr val="dk1"/>
                </a:solidFill>
              </a:rPr>
              <a:t>PSK (Pre-Shared Key)</a:t>
            </a:r>
            <a:r>
              <a:rPr lang="en">
                <a:solidFill>
                  <a:schemeClr val="dk1"/>
                </a:solidFill>
              </a:rPr>
              <a:t>, và vì PSK là chung cho tất cả các thiết bị trong cùng một mạng, nên </a:t>
            </a:r>
            <a:r>
              <a:rPr b="1" lang="en">
                <a:solidFill>
                  <a:schemeClr val="dk1"/>
                </a:solidFill>
              </a:rPr>
              <a:t>PMK</a:t>
            </a:r>
            <a:r>
              <a:rPr lang="en">
                <a:solidFill>
                  <a:schemeClr val="dk1"/>
                </a:solidFill>
              </a:rPr>
              <a:t> cũng sẽ giống nhau cho tất cả các thiết bị kết nối với mạng đó.</a:t>
            </a:r>
            <a:endParaRPr>
              <a:solidFill>
                <a:schemeClr val="dk1"/>
              </a:solidFill>
            </a:endParaRPr>
          </a:p>
          <a:p>
            <a:pPr indent="0" lvl="0" marL="0" rtl="0" algn="l">
              <a:spcBef>
                <a:spcPts val="1200"/>
              </a:spcBef>
              <a:spcAft>
                <a:spcPts val="1200"/>
              </a:spcAft>
              <a:buNone/>
            </a:pPr>
            <a:r>
              <a:t/>
            </a:r>
            <a:endParaRPr sz="19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Các tính năng của WPA 3</a:t>
            </a:r>
            <a:endParaRPr/>
          </a:p>
        </p:txBody>
      </p:sp>
      <p:sp>
        <p:nvSpPr>
          <p:cNvPr id="257" name="Google Shape;257;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chemeClr val="dk1"/>
                </a:solidFill>
              </a:rPr>
              <a:t>Xác thực an toàn hơn với SAE (Simultaneous Authentication of Equals)</a:t>
            </a:r>
            <a:r>
              <a:rPr lang="en">
                <a:solidFill>
                  <a:schemeClr val="dk1"/>
                </a:solidFill>
              </a:rPr>
              <a:t>: WPA3 sử dụng giao thức SAE để thay thế cho phương pháp xác thực PSK (Pre-Shared Key) của WPA2. SAE bảo vệ chống lại các cuộc tấn công dò mật khẩu (brute-force) bằng cách giới hạn số lần nhập sai mật khẩu, làm cho kẻ tấn công khó có thể tìm ra mật khẩu qua thử nghiệm lặp đi lặp lại.</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Các tính năng của WPA 3</a:t>
            </a:r>
            <a:endParaRPr/>
          </a:p>
        </p:txBody>
      </p:sp>
      <p:sp>
        <p:nvSpPr>
          <p:cNvPr id="263" name="Google Shape;263;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chemeClr val="dk1"/>
                </a:solidFill>
              </a:rPr>
              <a:t>Dễ dàng kết nối với tính năng DPP </a:t>
            </a:r>
            <a:r>
              <a:rPr lang="en">
                <a:solidFill>
                  <a:schemeClr val="dk1"/>
                </a:solidFill>
              </a:rPr>
              <a:t>(Device Provisioning Protocol): WPA3 hỗ trợ DPP, một tính năng giúp kết nối các thiết bị IoT (Internet of Things) dễ dàng hơn mà không cần mật khẩu. Người dùng có thể kết nối thiết bị IoT vào mạng Wi-Fi bằng cách quét mã QR, giúp thiết lập nhanh chóng và an toàn.</a:t>
            </a:r>
            <a:endParaRPr>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Các tính năng của WPA 3</a:t>
            </a:r>
            <a:endParaRPr/>
          </a:p>
        </p:txBody>
      </p:sp>
      <p:sp>
        <p:nvSpPr>
          <p:cNvPr id="269" name="Google Shape;269;p46"/>
          <p:cNvSpPr txBox="1"/>
          <p:nvPr>
            <p:ph idx="1" type="body"/>
          </p:nvPr>
        </p:nvSpPr>
        <p:spPr>
          <a:xfrm>
            <a:off x="311700" y="1152475"/>
            <a:ext cx="8520600" cy="38628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900">
                <a:solidFill>
                  <a:schemeClr val="dk1"/>
                </a:solidFill>
              </a:rPr>
              <a:t>Cách DPP Hoạt Động</a:t>
            </a:r>
            <a:endParaRPr b="1" sz="1900">
              <a:solidFill>
                <a:schemeClr val="dk1"/>
              </a:solidFill>
            </a:endParaRPr>
          </a:p>
          <a:p>
            <a:pPr indent="-336550" lvl="0" marL="457200" rtl="0" algn="l">
              <a:spcBef>
                <a:spcPts val="1200"/>
              </a:spcBef>
              <a:spcAft>
                <a:spcPts val="0"/>
              </a:spcAft>
              <a:buClr>
                <a:schemeClr val="dk1"/>
              </a:buClr>
              <a:buSzPts val="1700"/>
              <a:buAutoNum type="arabicPeriod"/>
            </a:pPr>
            <a:r>
              <a:rPr b="1" lang="en" sz="1700">
                <a:solidFill>
                  <a:schemeClr val="dk1"/>
                </a:solidFill>
              </a:rPr>
              <a:t>Thiết Lập Kết Nối Không Cần Mật Khẩu</a:t>
            </a:r>
            <a:r>
              <a:rPr lang="en" sz="1700">
                <a:solidFill>
                  <a:schemeClr val="dk1"/>
                </a:solidFill>
              </a:rPr>
              <a:t>: Thay vì nhập mật khẩu Wi-Fi, người dùng có thể kết nối bằng cách quét mã QR hoặc dùng giao tiếp NFC. Thiết bị sẽ nhận được chứng nhận mã hóa (public key) để xác minh danh tính và bắt đầu thiết lập kết nối bảo mật mà không cần mật khẩu văn bản.</a:t>
            </a:r>
            <a:endParaRPr sz="1700">
              <a:solidFill>
                <a:schemeClr val="dk1"/>
              </a:solidFill>
            </a:endParaRPr>
          </a:p>
          <a:p>
            <a:pPr indent="-336550" lvl="0" marL="457200" rtl="0" algn="l">
              <a:spcBef>
                <a:spcPts val="0"/>
              </a:spcBef>
              <a:spcAft>
                <a:spcPts val="0"/>
              </a:spcAft>
              <a:buClr>
                <a:schemeClr val="dk1"/>
              </a:buClr>
              <a:buSzPts val="1700"/>
              <a:buAutoNum type="arabicPeriod"/>
            </a:pPr>
            <a:r>
              <a:rPr b="1" lang="en" sz="1700">
                <a:solidFill>
                  <a:schemeClr val="dk1"/>
                </a:solidFill>
              </a:rPr>
              <a:t>Quá Trình Xác Thực Bằng Khóa Công Khai</a:t>
            </a:r>
            <a:r>
              <a:rPr lang="en" sz="1700">
                <a:solidFill>
                  <a:schemeClr val="dk1"/>
                </a:solidFill>
              </a:rPr>
              <a:t>: DPP sử dụng hệ thống khóa công khai để xác thực giữa thiết bị yêu cầu và bộ phát Wi-Fi. Điều này giúp ngăn chặn việc sử dụng mật khẩu yếu hoặc dễ đoán, đảm bảo rằng chỉ các thiết bị đã được ủy quyền mới có thể kết nối vào mạng.</a:t>
            </a:r>
            <a:endParaRPr sz="1700">
              <a:solidFill>
                <a:schemeClr val="dk1"/>
              </a:solidFill>
            </a:endParaRPr>
          </a:p>
          <a:p>
            <a:pPr indent="-336550" lvl="0" marL="457200" rtl="0" algn="l">
              <a:spcBef>
                <a:spcPts val="0"/>
              </a:spcBef>
              <a:spcAft>
                <a:spcPts val="0"/>
              </a:spcAft>
              <a:buClr>
                <a:schemeClr val="dk1"/>
              </a:buClr>
              <a:buSzPts val="1700"/>
              <a:buAutoNum type="arabicPeriod"/>
            </a:pPr>
            <a:r>
              <a:rPr b="1" lang="en" sz="1700">
                <a:solidFill>
                  <a:schemeClr val="dk1"/>
                </a:solidFill>
              </a:rPr>
              <a:t>Tạo Phiên Kết Nối An Toàn</a:t>
            </a:r>
            <a:r>
              <a:rPr lang="en" sz="1700">
                <a:solidFill>
                  <a:schemeClr val="dk1"/>
                </a:solidFill>
              </a:rPr>
              <a:t>: Khi thiết bị và bộ phát đã xác thực thành công, một phiên kết nối mã hóa sẽ được thiết lập, bảo vệ dữ liệu trao đổi trong quá trình truyền tải qua mạng.</a:t>
            </a:r>
            <a:endParaRPr sz="2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Các tính năng của WPA 3</a:t>
            </a:r>
            <a:endParaRPr/>
          </a:p>
        </p:txBody>
      </p:sp>
      <p:sp>
        <p:nvSpPr>
          <p:cNvPr id="275" name="Google Shape;275;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chemeClr val="dk1"/>
                </a:solidFill>
              </a:rPr>
              <a:t>Cải thiện bảo mật cho mạng công cộng với OWE (Opportunistic Wireless Encryption)</a:t>
            </a:r>
            <a:r>
              <a:rPr lang="en">
                <a:solidFill>
                  <a:schemeClr val="dk1"/>
                </a:solidFill>
              </a:rPr>
              <a:t>: WPA3 không yêu cầu mật khẩu cho các mạng công cộng như quán cà phê hoặc sân bay nhưng vẫn mã hóa dữ liệu cho từng phiên kết nối. Điều này bảo vệ dữ liệu khỏi bị nghe lén bởi các người dùng khác trên cùng mạng công cộng.</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Nhược điểm WPA 3</a:t>
            </a:r>
            <a:endParaRPr/>
          </a:p>
        </p:txBody>
      </p:sp>
      <p:sp>
        <p:nvSpPr>
          <p:cNvPr id="281" name="Google Shape;281;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Dù WPA3 có nhiều cải tiến, nhưng các nhược điểm về khả năng tương thích, chi phí triển khai, độ phức tạp khi cấu hình, và một số lỗ hổng bảo mật đã được phát hiện là những yếu tố cần xem xét khi quyết định nâng cấp. WPA3 là một bước tiến quan trọng nhưng sẽ cần thời gian và những điều chỉnh để được sử dụng rộng rãi và tối ưu hóa bảo mật.</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WEP</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600">
                <a:solidFill>
                  <a:schemeClr val="dk1"/>
                </a:solidFill>
              </a:rPr>
              <a:t>WEP (Wired Equivalent Privacy)</a:t>
            </a:r>
            <a:r>
              <a:rPr lang="en" sz="1600">
                <a:solidFill>
                  <a:schemeClr val="dk1"/>
                </a:solidFill>
              </a:rPr>
              <a:t> là một cơ chế bảo mật được sử dụng trong mạng không dây (Wi-Fi) nhằm cung cấp mức độ bảo mật tương tự như mạng có dây. Tuy nhiên, WEP hiện nay được coi là lỗi thời vì có nhiều lỗ hổng bảo mật nghiêm trọng. </a:t>
            </a:r>
            <a:endParaRPr sz="1600">
              <a:solidFill>
                <a:schemeClr val="dk1"/>
              </a:solidFill>
            </a:endParaRPr>
          </a:p>
          <a:p>
            <a:pPr indent="0" lvl="0" marL="0" rtl="0" algn="l">
              <a:spcBef>
                <a:spcPts val="1200"/>
              </a:spcBef>
              <a:spcAft>
                <a:spcPts val="0"/>
              </a:spcAft>
              <a:buClr>
                <a:schemeClr val="dk1"/>
              </a:buClr>
              <a:buSzPts val="1100"/>
              <a:buFont typeface="Arial"/>
              <a:buNone/>
            </a:pPr>
            <a:r>
              <a:rPr lang="en" sz="1600">
                <a:solidFill>
                  <a:schemeClr val="dk1"/>
                </a:solidFill>
              </a:rPr>
              <a:t>WEP được thiết kế nhằm:</a:t>
            </a:r>
            <a:endParaRPr sz="1600">
              <a:solidFill>
                <a:schemeClr val="dk1"/>
              </a:solidFill>
            </a:endParaRPr>
          </a:p>
          <a:p>
            <a:pPr indent="-330200" lvl="0" marL="457200" rtl="0" algn="l">
              <a:spcBef>
                <a:spcPts val="1200"/>
              </a:spcBef>
              <a:spcAft>
                <a:spcPts val="0"/>
              </a:spcAft>
              <a:buClr>
                <a:schemeClr val="dk1"/>
              </a:buClr>
              <a:buSzPts val="1600"/>
              <a:buChar char="●"/>
            </a:pPr>
            <a:r>
              <a:rPr b="1" lang="en" sz="1600">
                <a:solidFill>
                  <a:schemeClr val="dk1"/>
                </a:solidFill>
              </a:rPr>
              <a:t>Bảo mật thông tin</a:t>
            </a:r>
            <a:r>
              <a:rPr lang="en" sz="1600">
                <a:solidFill>
                  <a:schemeClr val="dk1"/>
                </a:solidFill>
              </a:rPr>
              <a:t>: Bằng cách mã hóa dữ liệu truyền qua mạng không dây để ngăn chặn việc nghe lén.</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Xác thực</a:t>
            </a:r>
            <a:r>
              <a:rPr lang="en" sz="1600">
                <a:solidFill>
                  <a:schemeClr val="dk1"/>
                </a:solidFill>
              </a:rPr>
              <a:t>: Đảm bảo rằng chỉ các thiết bị được ủy quyền mới có thể truy cập mạng.</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Tính toàn vẹn dữ liệu</a:t>
            </a:r>
            <a:r>
              <a:rPr lang="en" sz="1600">
                <a:solidFill>
                  <a:schemeClr val="dk1"/>
                </a:solidFill>
              </a:rPr>
              <a:t>: Đảm bảo dữ liệu không bị sửa đổi trong quá trình truyền.</a:t>
            </a:r>
            <a:endParaRPr sz="16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WEP</a:t>
            </a:r>
            <a:endParaRPr/>
          </a:p>
        </p:txBody>
      </p:sp>
      <p:pic>
        <p:nvPicPr>
          <p:cNvPr id="79" name="Google Shape;79;p17"/>
          <p:cNvPicPr preferRelativeResize="0"/>
          <p:nvPr/>
        </p:nvPicPr>
        <p:blipFill>
          <a:blip r:embed="rId3">
            <a:alphaModFix/>
          </a:blip>
          <a:stretch>
            <a:fillRect/>
          </a:stretch>
        </p:blipFill>
        <p:spPr>
          <a:xfrm>
            <a:off x="96250" y="1540800"/>
            <a:ext cx="4305300" cy="2219325"/>
          </a:xfrm>
          <a:prstGeom prst="rect">
            <a:avLst/>
          </a:prstGeom>
          <a:noFill/>
          <a:ln>
            <a:noFill/>
          </a:ln>
        </p:spPr>
      </p:pic>
      <p:sp>
        <p:nvSpPr>
          <p:cNvPr id="80" name="Google Shape;80;p17"/>
          <p:cNvSpPr txBox="1"/>
          <p:nvPr/>
        </p:nvSpPr>
        <p:spPr>
          <a:xfrm>
            <a:off x="4784400" y="1152475"/>
            <a:ext cx="4359600" cy="356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500">
                <a:solidFill>
                  <a:schemeClr val="dk1"/>
                </a:solidFill>
              </a:rPr>
              <a:t>a. Mã hóa dữ liệu</a:t>
            </a:r>
            <a:endParaRPr b="1" sz="1500">
              <a:solidFill>
                <a:schemeClr val="dk1"/>
              </a:solidFill>
            </a:endParaRPr>
          </a:p>
          <a:p>
            <a:pPr indent="-323850" lvl="0" marL="457200" rtl="0" algn="l">
              <a:lnSpc>
                <a:spcPct val="115000"/>
              </a:lnSpc>
              <a:spcBef>
                <a:spcPts val="1800"/>
              </a:spcBef>
              <a:spcAft>
                <a:spcPts val="0"/>
              </a:spcAft>
              <a:buClr>
                <a:schemeClr val="dk1"/>
              </a:buClr>
              <a:buSzPts val="1500"/>
              <a:buChar char="●"/>
            </a:pPr>
            <a:r>
              <a:rPr b="1" lang="en" sz="1500">
                <a:solidFill>
                  <a:schemeClr val="dk1"/>
                </a:solidFill>
              </a:rPr>
              <a:t>Thuật toán RC4</a:t>
            </a:r>
            <a:r>
              <a:rPr lang="en" sz="1500">
                <a:solidFill>
                  <a:schemeClr val="dk1"/>
                </a:solidFill>
              </a:rPr>
              <a:t>: WEP sử dụng thuật toán mã hóa dòng RC4 để mã hóa và giải mã dữ liệu.</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Một </a:t>
            </a:r>
            <a:r>
              <a:rPr b="1" lang="en" sz="1500">
                <a:solidFill>
                  <a:schemeClr val="dk1"/>
                </a:solidFill>
              </a:rPr>
              <a:t>khóa bí mật</a:t>
            </a:r>
            <a:r>
              <a:rPr lang="en" sz="1500">
                <a:solidFill>
                  <a:schemeClr val="dk1"/>
                </a:solidFill>
              </a:rPr>
              <a:t> (WEP key) dài 40 bit hoặc 104 bit được sử dụng.</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b="1" lang="en" sz="1500">
                <a:solidFill>
                  <a:schemeClr val="dk1"/>
                </a:solidFill>
              </a:rPr>
              <a:t>Initialization Vector (IV)</a:t>
            </a:r>
            <a:r>
              <a:rPr lang="en" sz="1500">
                <a:solidFill>
                  <a:schemeClr val="dk1"/>
                </a:solidFill>
              </a:rPr>
              <a:t>: Một giá trị ngẫu nhiên dài 24 bit được ghép với khóa bí mật để tạo ra khóa mã hóa.</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Tổng độ dài khóa là 64 bit (40-bit khóa + 24-bit IV) hoặc 128 bit (104-bit khóa + 24-bit IV).</a:t>
            </a:r>
            <a:endParaRPr sz="1500">
              <a:solidFill>
                <a:schemeClr val="dk1"/>
              </a:solidFill>
            </a:endParaRPr>
          </a:p>
        </p:txBody>
      </p:sp>
      <p:sp>
        <p:nvSpPr>
          <p:cNvPr id="81" name="Google Shape;81;p17"/>
          <p:cNvSpPr txBox="1"/>
          <p:nvPr/>
        </p:nvSpPr>
        <p:spPr>
          <a:xfrm>
            <a:off x="4784400" y="1161588"/>
            <a:ext cx="4249800" cy="220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500">
                <a:solidFill>
                  <a:schemeClr val="dk1"/>
                </a:solidFill>
              </a:rPr>
              <a:t>b. Tính toàn vẹn dữ liệu</a:t>
            </a:r>
            <a:endParaRPr b="1" sz="1500">
              <a:solidFill>
                <a:schemeClr val="dk1"/>
              </a:solidFill>
            </a:endParaRPr>
          </a:p>
          <a:p>
            <a:pPr indent="-323850" lvl="0" marL="457200" rtl="0" algn="l">
              <a:lnSpc>
                <a:spcPct val="115000"/>
              </a:lnSpc>
              <a:spcBef>
                <a:spcPts val="1500"/>
              </a:spcBef>
              <a:spcAft>
                <a:spcPts val="0"/>
              </a:spcAft>
              <a:buClr>
                <a:schemeClr val="dk1"/>
              </a:buClr>
              <a:buSzPts val="1500"/>
              <a:buChar char="●"/>
            </a:pPr>
            <a:r>
              <a:rPr lang="en" sz="1500">
                <a:solidFill>
                  <a:schemeClr val="dk1"/>
                </a:solidFill>
              </a:rPr>
              <a:t>Sử dụng </a:t>
            </a:r>
            <a:r>
              <a:rPr b="1" lang="en" sz="1500">
                <a:solidFill>
                  <a:schemeClr val="dk1"/>
                </a:solidFill>
              </a:rPr>
              <a:t>CRC-32 (Cyclic Redundancy Check)</a:t>
            </a:r>
            <a:r>
              <a:rPr lang="en" sz="1500">
                <a:solidFill>
                  <a:schemeClr val="dk1"/>
                </a:solidFill>
              </a:rPr>
              <a:t> để tạo ra một mã kiểm tra (Integrity Check Value - ICV).</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ICV được thêm vào cuối gói dữ liệu trước khi mã hóa để phát hiện lỗi hoặc sửa đổi dữ liệu.</a:t>
            </a:r>
            <a:endParaRPr sz="1500">
              <a:solidFill>
                <a:schemeClr val="dk1"/>
              </a:solidFill>
            </a:endParaRPr>
          </a:p>
        </p:txBody>
      </p:sp>
      <p:sp>
        <p:nvSpPr>
          <p:cNvPr id="82" name="Google Shape;82;p17"/>
          <p:cNvSpPr txBox="1"/>
          <p:nvPr/>
        </p:nvSpPr>
        <p:spPr>
          <a:xfrm>
            <a:off x="4700700" y="0"/>
            <a:ext cx="4417200" cy="548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500">
                <a:solidFill>
                  <a:schemeClr val="dk1"/>
                </a:solidFill>
              </a:rPr>
              <a:t>c. Xác thực</a:t>
            </a:r>
            <a:endParaRPr b="1" sz="1500">
              <a:solidFill>
                <a:schemeClr val="dk1"/>
              </a:solidFill>
            </a:endParaRPr>
          </a:p>
          <a:p>
            <a:pPr indent="-323850" lvl="0" marL="457200" rtl="0" algn="l">
              <a:lnSpc>
                <a:spcPct val="115000"/>
              </a:lnSpc>
              <a:spcBef>
                <a:spcPts val="1500"/>
              </a:spcBef>
              <a:spcAft>
                <a:spcPts val="0"/>
              </a:spcAft>
              <a:buClr>
                <a:schemeClr val="dk1"/>
              </a:buClr>
              <a:buSzPts val="1500"/>
              <a:buChar char="●"/>
            </a:pPr>
            <a:r>
              <a:rPr lang="en" sz="1500">
                <a:solidFill>
                  <a:schemeClr val="dk1"/>
                </a:solidFill>
              </a:rPr>
              <a:t>WEP sử dụng cơ chế </a:t>
            </a:r>
            <a:r>
              <a:rPr b="1" lang="en" sz="1500">
                <a:solidFill>
                  <a:schemeClr val="dk1"/>
                </a:solidFill>
              </a:rPr>
              <a:t>xác thực chia sẻ khóa (Shared Key Authentication)</a:t>
            </a:r>
            <a:r>
              <a:rPr lang="en" sz="1500">
                <a:solidFill>
                  <a:schemeClr val="dk1"/>
                </a:solidFill>
              </a:rPr>
              <a:t>:</a:t>
            </a:r>
            <a:endParaRPr sz="1500">
              <a:solidFill>
                <a:schemeClr val="dk1"/>
              </a:solidFill>
            </a:endParaRPr>
          </a:p>
          <a:p>
            <a:pPr indent="-323850" lvl="1" marL="914400" rtl="0" algn="l">
              <a:lnSpc>
                <a:spcPct val="115000"/>
              </a:lnSpc>
              <a:spcBef>
                <a:spcPts val="0"/>
              </a:spcBef>
              <a:spcAft>
                <a:spcPts val="0"/>
              </a:spcAft>
              <a:buClr>
                <a:schemeClr val="dk1"/>
              </a:buClr>
              <a:buSzPts val="1500"/>
              <a:buAutoNum type="arabicPeriod"/>
            </a:pPr>
            <a:r>
              <a:rPr lang="en" sz="1500">
                <a:solidFill>
                  <a:schemeClr val="dk1"/>
                </a:solidFill>
              </a:rPr>
              <a:t>Điểm truy cập gửi một thử thách ngẫu nhiên (challenge text) đến thiết bị yêu cầu truy cập.</a:t>
            </a:r>
            <a:endParaRPr sz="1500">
              <a:solidFill>
                <a:schemeClr val="dk1"/>
              </a:solidFill>
            </a:endParaRPr>
          </a:p>
          <a:p>
            <a:pPr indent="-323850" lvl="1" marL="914400" rtl="0" algn="l">
              <a:lnSpc>
                <a:spcPct val="115000"/>
              </a:lnSpc>
              <a:spcBef>
                <a:spcPts val="0"/>
              </a:spcBef>
              <a:spcAft>
                <a:spcPts val="0"/>
              </a:spcAft>
              <a:buClr>
                <a:schemeClr val="dk1"/>
              </a:buClr>
              <a:buSzPts val="1500"/>
              <a:buAutoNum type="arabicPeriod"/>
            </a:pPr>
            <a:r>
              <a:rPr lang="en" sz="1500">
                <a:solidFill>
                  <a:schemeClr val="dk1"/>
                </a:solidFill>
              </a:rPr>
              <a:t>Thiết bị mã hóa thử thách này bằng khóa WEP và gửi lại.</a:t>
            </a:r>
            <a:endParaRPr sz="1500">
              <a:solidFill>
                <a:schemeClr val="dk1"/>
              </a:solidFill>
            </a:endParaRPr>
          </a:p>
          <a:p>
            <a:pPr indent="-323850" lvl="1" marL="914400" rtl="0" algn="l">
              <a:lnSpc>
                <a:spcPct val="115000"/>
              </a:lnSpc>
              <a:spcBef>
                <a:spcPts val="0"/>
              </a:spcBef>
              <a:spcAft>
                <a:spcPts val="0"/>
              </a:spcAft>
              <a:buClr>
                <a:schemeClr val="dk1"/>
              </a:buClr>
              <a:buSzPts val="1500"/>
              <a:buAutoNum type="arabicPeriod"/>
            </a:pPr>
            <a:r>
              <a:rPr lang="en" sz="1500">
                <a:solidFill>
                  <a:schemeClr val="dk1"/>
                </a:solidFill>
              </a:rPr>
              <a:t>Điểm truy cập giải mã và so sánh với thử thách ban đầu. Nếu trùng khớp, thiết bị được cấp quyền truy cập.</a:t>
            </a:r>
            <a:endParaRPr sz="1500">
              <a:solidFill>
                <a:schemeClr val="dk1"/>
              </a:solidFill>
            </a:endParaRPr>
          </a:p>
          <a:p>
            <a:pPr indent="0" lvl="0" marL="0" rtl="0" algn="l">
              <a:lnSpc>
                <a:spcPct val="115000"/>
              </a:lnSpc>
              <a:spcBef>
                <a:spcPts val="1500"/>
              </a:spcBef>
              <a:spcAft>
                <a:spcPts val="0"/>
              </a:spcAft>
              <a:buNone/>
            </a:pPr>
            <a:r>
              <a:rPr lang="en" sz="1100">
                <a:solidFill>
                  <a:schemeClr val="dk1"/>
                </a:solidFill>
              </a:rPr>
              <a:t>Trong WEP, </a:t>
            </a:r>
            <a:r>
              <a:rPr b="1" lang="en" sz="1100">
                <a:solidFill>
                  <a:schemeClr val="dk1"/>
                </a:solidFill>
              </a:rPr>
              <a:t>mật khẩu Wi-Fi</a:t>
            </a:r>
            <a:r>
              <a:rPr lang="en" sz="1100">
                <a:solidFill>
                  <a:schemeClr val="dk1"/>
                </a:solidFill>
              </a:rPr>
              <a:t> mà người dùng nhập không phải là khóa mã hóa thực tế mà là một dạng đại diện. Router sử dụng thuật toán băm hoặc chuyển đổi để tạo ra </a:t>
            </a:r>
            <a:r>
              <a:rPr b="1" lang="en" sz="1100">
                <a:solidFill>
                  <a:schemeClr val="dk1"/>
                </a:solidFill>
              </a:rPr>
              <a:t>khóa mã hóa WEP</a:t>
            </a:r>
            <a:r>
              <a:rPr lang="en" sz="1100">
                <a:solidFill>
                  <a:schemeClr val="dk1"/>
                </a:solidFill>
              </a:rPr>
              <a:t> từ mật khẩu Wi-Fi.</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Ví dụ:</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Mật khẩu nhập:</a:t>
            </a:r>
            <a:r>
              <a:rPr lang="en" sz="1100">
                <a:solidFill>
                  <a:schemeClr val="dk1"/>
                </a:solidFill>
              </a:rPr>
              <a:t> </a:t>
            </a:r>
            <a:r>
              <a:rPr lang="en" sz="1100">
                <a:solidFill>
                  <a:srgbClr val="188038"/>
                </a:solidFill>
                <a:latin typeface="Roboto Mono"/>
                <a:ea typeface="Roboto Mono"/>
                <a:cs typeface="Roboto Mono"/>
                <a:sym typeface="Roboto Mono"/>
              </a:rPr>
              <a:t>"mypassword"</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WEP Key tạo ra (Hex):</a:t>
            </a:r>
            <a:r>
              <a:rPr lang="en" sz="1100">
                <a:solidFill>
                  <a:schemeClr val="dk1"/>
                </a:solidFill>
              </a:rPr>
              <a:t> </a:t>
            </a:r>
            <a:r>
              <a:rPr lang="en" sz="1100">
                <a:solidFill>
                  <a:srgbClr val="188038"/>
                </a:solidFill>
                <a:latin typeface="Roboto Mono"/>
                <a:ea typeface="Roboto Mono"/>
                <a:cs typeface="Roboto Mono"/>
                <a:sym typeface="Roboto Mono"/>
              </a:rPr>
              <a:t>0x5D4C8E2A2B3C</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1200"/>
              </a:spcAft>
              <a:buNone/>
            </a:pPr>
            <a:r>
              <a:t/>
            </a:r>
            <a:endParaRPr sz="11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8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8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8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t>Các vấn đề và lỗ hổng bảo mật của WEP</a:t>
            </a:r>
            <a:endParaRPr/>
          </a:p>
        </p:txBody>
      </p:sp>
      <p:sp>
        <p:nvSpPr>
          <p:cNvPr id="88" name="Google Shape;88;p18"/>
          <p:cNvSpPr txBox="1"/>
          <p:nvPr>
            <p:ph idx="1" type="body"/>
          </p:nvPr>
        </p:nvSpPr>
        <p:spPr>
          <a:xfrm>
            <a:off x="311700" y="1131900"/>
            <a:ext cx="8520600" cy="3933600"/>
          </a:xfrm>
          <a:prstGeom prst="rect">
            <a:avLst/>
          </a:prstGeom>
        </p:spPr>
        <p:txBody>
          <a:bodyPr anchorCtr="0" anchor="t" bIns="91425" lIns="91425" spcFirstLastPara="1" rIns="91425" wrap="square" tIns="91425">
            <a:normAutofit fontScale="40000" lnSpcReduction="10000"/>
          </a:bodyPr>
          <a:lstStyle/>
          <a:p>
            <a:pPr indent="0" lvl="0" marL="0" rtl="0" algn="l">
              <a:spcBef>
                <a:spcPts val="1200"/>
              </a:spcBef>
              <a:spcAft>
                <a:spcPts val="0"/>
              </a:spcAft>
              <a:buClr>
                <a:schemeClr val="dk1"/>
              </a:buClr>
              <a:buSzPct val="28627"/>
              <a:buFont typeface="Arial"/>
              <a:buNone/>
            </a:pPr>
            <a:r>
              <a:rPr b="1" lang="en" sz="3842">
                <a:solidFill>
                  <a:schemeClr val="dk1"/>
                </a:solidFill>
              </a:rPr>
              <a:t>Tấn công FMS:</a:t>
            </a:r>
            <a:endParaRPr b="1" sz="3842">
              <a:solidFill>
                <a:schemeClr val="dk1"/>
              </a:solidFill>
            </a:endParaRPr>
          </a:p>
          <a:p>
            <a:pPr indent="-307146" lvl="0" marL="457200" rtl="0" algn="l">
              <a:spcBef>
                <a:spcPts val="1200"/>
              </a:spcBef>
              <a:spcAft>
                <a:spcPts val="0"/>
              </a:spcAft>
              <a:buClr>
                <a:schemeClr val="dk1"/>
              </a:buClr>
              <a:buSzPct val="100000"/>
              <a:buChar char="●"/>
            </a:pPr>
            <a:r>
              <a:rPr lang="en" sz="3092">
                <a:solidFill>
                  <a:schemeClr val="dk1"/>
                </a:solidFill>
              </a:rPr>
              <a:t>Thuật toán RC4 được thiết kế như một mã hóa dòng dựa trên các byte khóa được tạo ra từ một thuật toán sinh khóa.</a:t>
            </a:r>
            <a:endParaRPr sz="3092">
              <a:solidFill>
                <a:schemeClr val="dk1"/>
              </a:solidFill>
            </a:endParaRPr>
          </a:p>
          <a:p>
            <a:pPr indent="-307146" lvl="0" marL="457200" rtl="0" algn="l">
              <a:spcBef>
                <a:spcPts val="0"/>
              </a:spcBef>
              <a:spcAft>
                <a:spcPts val="0"/>
              </a:spcAft>
              <a:buClr>
                <a:schemeClr val="dk1"/>
              </a:buClr>
              <a:buSzPct val="100000"/>
              <a:buChar char="●"/>
            </a:pPr>
            <a:r>
              <a:rPr lang="en" sz="3092">
                <a:solidFill>
                  <a:schemeClr val="dk1"/>
                </a:solidFill>
              </a:rPr>
              <a:t>Trong WEP, khóa RC4 bao gồm </a:t>
            </a:r>
            <a:r>
              <a:rPr b="1" lang="en" sz="3092">
                <a:solidFill>
                  <a:schemeClr val="dk1"/>
                </a:solidFill>
              </a:rPr>
              <a:t>IV (24-bit)</a:t>
            </a:r>
            <a:r>
              <a:rPr lang="en" sz="3092">
                <a:solidFill>
                  <a:schemeClr val="dk1"/>
                </a:solidFill>
              </a:rPr>
              <a:t> và </a:t>
            </a:r>
            <a:r>
              <a:rPr b="1" lang="en" sz="3092">
                <a:solidFill>
                  <a:schemeClr val="dk1"/>
                </a:solidFill>
              </a:rPr>
              <a:t>khóa WEP bí mật</a:t>
            </a:r>
            <a:r>
              <a:rPr lang="en" sz="3092">
                <a:solidFill>
                  <a:schemeClr val="dk1"/>
                </a:solidFill>
              </a:rPr>
              <a:t> (40-bit hoặc 104-bit).</a:t>
            </a:r>
            <a:endParaRPr sz="3092">
              <a:solidFill>
                <a:schemeClr val="dk1"/>
              </a:solidFill>
            </a:endParaRPr>
          </a:p>
          <a:p>
            <a:pPr indent="-307146" lvl="0" marL="457200" rtl="0" algn="l">
              <a:spcBef>
                <a:spcPts val="0"/>
              </a:spcBef>
              <a:spcAft>
                <a:spcPts val="0"/>
              </a:spcAft>
              <a:buClr>
                <a:schemeClr val="dk1"/>
              </a:buClr>
              <a:buSzPct val="100000"/>
              <a:buChar char="●"/>
            </a:pPr>
            <a:r>
              <a:rPr lang="en" sz="3092">
                <a:solidFill>
                  <a:schemeClr val="dk1"/>
                </a:solidFill>
              </a:rPr>
              <a:t>IV được truyền đi dưới dạng </a:t>
            </a:r>
            <a:r>
              <a:rPr b="1" lang="en" sz="3092">
                <a:solidFill>
                  <a:schemeClr val="dk1"/>
                </a:solidFill>
              </a:rPr>
              <a:t>văn bản rõ ràng (plaintext)</a:t>
            </a:r>
            <a:r>
              <a:rPr lang="en" sz="3092">
                <a:solidFill>
                  <a:schemeClr val="dk1"/>
                </a:solidFill>
              </a:rPr>
              <a:t> trong mỗi gói dữ liệu.</a:t>
            </a:r>
            <a:endParaRPr sz="3092">
              <a:solidFill>
                <a:schemeClr val="dk1"/>
              </a:solidFill>
            </a:endParaRPr>
          </a:p>
          <a:p>
            <a:pPr indent="0" lvl="0" marL="0" rtl="0" algn="l">
              <a:spcBef>
                <a:spcPts val="1400"/>
              </a:spcBef>
              <a:spcAft>
                <a:spcPts val="0"/>
              </a:spcAft>
              <a:buNone/>
            </a:pPr>
            <a:r>
              <a:rPr i="1" lang="en" sz="3092">
                <a:solidFill>
                  <a:schemeClr val="dk1"/>
                </a:solidFill>
              </a:rPr>
              <a:t>Ý tưởng chính của tấn công:</a:t>
            </a:r>
            <a:endParaRPr b="1" i="1" sz="3292">
              <a:solidFill>
                <a:schemeClr val="dk1"/>
              </a:solidFill>
            </a:endParaRPr>
          </a:p>
          <a:p>
            <a:pPr indent="0" lvl="0" marL="0" rtl="0" algn="l">
              <a:spcBef>
                <a:spcPts val="1200"/>
              </a:spcBef>
              <a:spcAft>
                <a:spcPts val="0"/>
              </a:spcAft>
              <a:buNone/>
            </a:pPr>
            <a:r>
              <a:rPr lang="en" sz="3092">
                <a:solidFill>
                  <a:schemeClr val="dk1"/>
                </a:solidFill>
              </a:rPr>
              <a:t>Tấn công FMS dựa trên phân tích thống kê và các điểm yếu của RC4. Cụ thể:</a:t>
            </a:r>
            <a:endParaRPr sz="3092">
              <a:solidFill>
                <a:schemeClr val="dk1"/>
              </a:solidFill>
            </a:endParaRPr>
          </a:p>
          <a:p>
            <a:pPr indent="-307146" lvl="0" marL="457200" rtl="0" algn="l">
              <a:spcBef>
                <a:spcPts val="1200"/>
              </a:spcBef>
              <a:spcAft>
                <a:spcPts val="0"/>
              </a:spcAft>
              <a:buClr>
                <a:schemeClr val="dk1"/>
              </a:buClr>
              <a:buSzPct val="100000"/>
              <a:buAutoNum type="arabicPeriod"/>
            </a:pPr>
            <a:r>
              <a:rPr lang="en" sz="3092">
                <a:solidFill>
                  <a:schemeClr val="dk1"/>
                </a:solidFill>
              </a:rPr>
              <a:t>RC4 tạo ra một bảng hoán vị nội bộ (</a:t>
            </a:r>
            <a:r>
              <a:rPr b="1" lang="en" sz="3092">
                <a:solidFill>
                  <a:schemeClr val="dk1"/>
                </a:solidFill>
              </a:rPr>
              <a:t>S-box</a:t>
            </a:r>
            <a:r>
              <a:rPr lang="en" sz="3092">
                <a:solidFill>
                  <a:schemeClr val="dk1"/>
                </a:solidFill>
              </a:rPr>
              <a:t>) để tạo ra dòng khóa.</a:t>
            </a:r>
            <a:endParaRPr sz="3092">
              <a:solidFill>
                <a:schemeClr val="dk1"/>
              </a:solidFill>
            </a:endParaRPr>
          </a:p>
          <a:p>
            <a:pPr indent="-307146" lvl="0" marL="457200" rtl="0" algn="l">
              <a:spcBef>
                <a:spcPts val="0"/>
              </a:spcBef>
              <a:spcAft>
                <a:spcPts val="0"/>
              </a:spcAft>
              <a:buClr>
                <a:schemeClr val="dk1"/>
              </a:buClr>
              <a:buSzPct val="100000"/>
              <a:buAutoNum type="arabicPeriod"/>
            </a:pPr>
            <a:r>
              <a:rPr lang="en" sz="3092">
                <a:solidFill>
                  <a:schemeClr val="dk1"/>
                </a:solidFill>
              </a:rPr>
              <a:t>Một số giá trị IV nhất định (được gọi là "IV yếu") sẽ khiến </a:t>
            </a:r>
            <a:r>
              <a:rPr b="1" lang="en" sz="3092">
                <a:solidFill>
                  <a:schemeClr val="dk1"/>
                </a:solidFill>
              </a:rPr>
              <a:t>S-box</a:t>
            </a:r>
            <a:r>
              <a:rPr lang="en" sz="3092">
                <a:solidFill>
                  <a:schemeClr val="dk1"/>
                </a:solidFill>
              </a:rPr>
              <a:t> bị lỗi, làm rò rỉ thông tin về khóa bí mật.</a:t>
            </a:r>
            <a:endParaRPr sz="3092">
              <a:solidFill>
                <a:schemeClr val="dk1"/>
              </a:solidFill>
            </a:endParaRPr>
          </a:p>
          <a:p>
            <a:pPr indent="0" lvl="0" marL="0" rtl="0" algn="l">
              <a:spcBef>
                <a:spcPts val="1200"/>
              </a:spcBef>
              <a:spcAft>
                <a:spcPts val="0"/>
              </a:spcAft>
              <a:buNone/>
            </a:pPr>
            <a:r>
              <a:rPr i="1" lang="en" sz="3092">
                <a:solidFill>
                  <a:schemeClr val="dk1"/>
                </a:solidFill>
              </a:rPr>
              <a:t>Các bước chính trong tấn công FMS:</a:t>
            </a:r>
            <a:endParaRPr i="1" sz="3092">
              <a:solidFill>
                <a:schemeClr val="dk1"/>
              </a:solidFill>
            </a:endParaRPr>
          </a:p>
          <a:p>
            <a:pPr indent="-307146" lvl="0" marL="457200" rtl="0" algn="l">
              <a:spcBef>
                <a:spcPts val="1200"/>
              </a:spcBef>
              <a:spcAft>
                <a:spcPts val="0"/>
              </a:spcAft>
              <a:buClr>
                <a:schemeClr val="dk1"/>
              </a:buClr>
              <a:buSzPct val="100000"/>
              <a:buChar char="●"/>
            </a:pPr>
            <a:r>
              <a:rPr b="1" lang="en" sz="3092">
                <a:solidFill>
                  <a:schemeClr val="dk1"/>
                </a:solidFill>
              </a:rPr>
              <a:t>Thu thập gói dữ liệu</a:t>
            </a:r>
            <a:r>
              <a:rPr lang="en" sz="3092">
                <a:solidFill>
                  <a:schemeClr val="dk1"/>
                </a:solidFill>
              </a:rPr>
              <a:t>: Kẻ tấn công ghi lại số lượng lớn các gói dữ liệu được mã hóa bằng RC4 và lưu trữ IV của từng gói.</a:t>
            </a:r>
            <a:endParaRPr sz="3092">
              <a:solidFill>
                <a:schemeClr val="dk1"/>
              </a:solidFill>
            </a:endParaRPr>
          </a:p>
          <a:p>
            <a:pPr indent="-307146" lvl="0" marL="457200" rtl="0" algn="l">
              <a:spcBef>
                <a:spcPts val="0"/>
              </a:spcBef>
              <a:spcAft>
                <a:spcPts val="0"/>
              </a:spcAft>
              <a:buClr>
                <a:schemeClr val="dk1"/>
              </a:buClr>
              <a:buSzPct val="100000"/>
              <a:buChar char="●"/>
            </a:pPr>
            <a:r>
              <a:rPr b="1" lang="en" sz="3092">
                <a:solidFill>
                  <a:schemeClr val="dk1"/>
                </a:solidFill>
              </a:rPr>
              <a:t>Phân tích IV yếu</a:t>
            </a:r>
            <a:r>
              <a:rPr lang="en" sz="3092">
                <a:solidFill>
                  <a:schemeClr val="dk1"/>
                </a:solidFill>
              </a:rPr>
              <a:t>: Dựa trên các IV yếu, kẻ tấn công sử dụng thuật toán FMS để thu hẹp không gian khóa bí mật.</a:t>
            </a:r>
            <a:endParaRPr sz="3092">
              <a:solidFill>
                <a:schemeClr val="dk1"/>
              </a:solidFill>
            </a:endParaRPr>
          </a:p>
          <a:p>
            <a:pPr indent="-307146" lvl="0" marL="457200" rtl="0" algn="l">
              <a:spcBef>
                <a:spcPts val="0"/>
              </a:spcBef>
              <a:spcAft>
                <a:spcPts val="0"/>
              </a:spcAft>
              <a:buClr>
                <a:schemeClr val="dk1"/>
              </a:buClr>
              <a:buSzPct val="100000"/>
              <a:buChar char="●"/>
            </a:pPr>
            <a:r>
              <a:rPr b="1" lang="en" sz="3092">
                <a:solidFill>
                  <a:schemeClr val="dk1"/>
                </a:solidFill>
              </a:rPr>
              <a:t>Giải mã khóa bí mật</a:t>
            </a:r>
            <a:r>
              <a:rPr lang="en" sz="3092">
                <a:solidFill>
                  <a:schemeClr val="dk1"/>
                </a:solidFill>
              </a:rPr>
              <a:t>: Sau khi thu thập đủ IV yếu, kẻ tấn công thực hiện phân tích thống kê để đoán khóa WEP.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Các vấn đề và lỗ hổng bảo mật của WEP</a:t>
            </a:r>
            <a:endParaRPr/>
          </a:p>
        </p:txBody>
      </p:sp>
      <p:sp>
        <p:nvSpPr>
          <p:cNvPr id="94" name="Google Shape;94;p19"/>
          <p:cNvSpPr txBox="1"/>
          <p:nvPr>
            <p:ph idx="1" type="body"/>
          </p:nvPr>
        </p:nvSpPr>
        <p:spPr>
          <a:xfrm>
            <a:off x="311700" y="1152475"/>
            <a:ext cx="8647200" cy="3990900"/>
          </a:xfrm>
          <a:prstGeom prst="rect">
            <a:avLst/>
          </a:prstGeom>
        </p:spPr>
        <p:txBody>
          <a:bodyPr anchorCtr="0" anchor="t" bIns="91425" lIns="91425" spcFirstLastPara="1" rIns="91425" wrap="square" tIns="91425">
            <a:noAutofit/>
          </a:bodyPr>
          <a:lstStyle/>
          <a:p>
            <a:pPr indent="0" lvl="0" marL="0" rtl="0" algn="l">
              <a:lnSpc>
                <a:spcPct val="95000"/>
              </a:lnSpc>
              <a:spcBef>
                <a:spcPts val="1400"/>
              </a:spcBef>
              <a:spcAft>
                <a:spcPts val="0"/>
              </a:spcAft>
              <a:buClr>
                <a:schemeClr val="dk1"/>
              </a:buClr>
              <a:buSzPts val="1018"/>
              <a:buFont typeface="Arial"/>
              <a:buNone/>
            </a:pPr>
            <a:r>
              <a:rPr b="1" lang="en" sz="1500">
                <a:solidFill>
                  <a:schemeClr val="dk1"/>
                </a:solidFill>
              </a:rPr>
              <a:t>Điểm yếu của CRC trong WEP</a:t>
            </a:r>
            <a:endParaRPr b="1" sz="1500">
              <a:solidFill>
                <a:schemeClr val="dk1"/>
              </a:solidFill>
            </a:endParaRPr>
          </a:p>
          <a:p>
            <a:pPr indent="0" lvl="0" marL="0" rtl="0" algn="l">
              <a:lnSpc>
                <a:spcPct val="95000"/>
              </a:lnSpc>
              <a:spcBef>
                <a:spcPts val="1200"/>
              </a:spcBef>
              <a:spcAft>
                <a:spcPts val="0"/>
              </a:spcAft>
              <a:buClr>
                <a:schemeClr val="dk1"/>
              </a:buClr>
              <a:buSzPts val="1018"/>
              <a:buFont typeface="Arial"/>
              <a:buNone/>
            </a:pPr>
            <a:r>
              <a:rPr lang="en" sz="1117">
                <a:solidFill>
                  <a:schemeClr val="dk1"/>
                </a:solidFill>
              </a:rPr>
              <a:t>CRC-32 chỉ được thiết kế để </a:t>
            </a:r>
            <a:r>
              <a:rPr b="1" lang="en" sz="1117">
                <a:solidFill>
                  <a:schemeClr val="dk1"/>
                </a:solidFill>
              </a:rPr>
              <a:t>phát hiện lỗi không chủ đích</a:t>
            </a:r>
            <a:r>
              <a:rPr lang="en" sz="1117">
                <a:solidFill>
                  <a:schemeClr val="dk1"/>
                </a:solidFill>
              </a:rPr>
              <a:t> (như nhiễu tín hiệu), chứ không phải để ngăn chặn các cuộc tấn công thay đổi dữ liệu có chủ đích. Điều này dẫn đến các vấn đề sau:</a:t>
            </a:r>
            <a:endParaRPr sz="1117">
              <a:solidFill>
                <a:schemeClr val="dk1"/>
              </a:solidFill>
            </a:endParaRPr>
          </a:p>
          <a:p>
            <a:pPr indent="0" lvl="0" marL="0" rtl="0" algn="l">
              <a:lnSpc>
                <a:spcPct val="95000"/>
              </a:lnSpc>
              <a:spcBef>
                <a:spcPts val="1200"/>
              </a:spcBef>
              <a:spcAft>
                <a:spcPts val="0"/>
              </a:spcAft>
              <a:buClr>
                <a:schemeClr val="dk1"/>
              </a:buClr>
              <a:buSzPts val="1018"/>
              <a:buFont typeface="Arial"/>
              <a:buNone/>
            </a:pPr>
            <a:r>
              <a:rPr b="1" lang="en" sz="1117">
                <a:solidFill>
                  <a:schemeClr val="dk1"/>
                </a:solidFill>
              </a:rPr>
              <a:t>a. Tính chất tuyến tính của CRC</a:t>
            </a:r>
            <a:endParaRPr b="1" sz="1117">
              <a:solidFill>
                <a:schemeClr val="dk1"/>
              </a:solidFill>
            </a:endParaRPr>
          </a:p>
          <a:p>
            <a:pPr indent="-299561" lvl="0" marL="457200" rtl="0" algn="l">
              <a:lnSpc>
                <a:spcPct val="95000"/>
              </a:lnSpc>
              <a:spcBef>
                <a:spcPts val="1200"/>
              </a:spcBef>
              <a:spcAft>
                <a:spcPts val="0"/>
              </a:spcAft>
              <a:buClr>
                <a:schemeClr val="dk1"/>
              </a:buClr>
              <a:buSzPts val="1118"/>
              <a:buChar char="●"/>
            </a:pPr>
            <a:r>
              <a:rPr lang="en" sz="1117">
                <a:solidFill>
                  <a:schemeClr val="dk1"/>
                </a:solidFill>
              </a:rPr>
              <a:t>CRC là một </a:t>
            </a:r>
            <a:r>
              <a:rPr b="1" lang="en" sz="1117">
                <a:solidFill>
                  <a:schemeClr val="dk1"/>
                </a:solidFill>
              </a:rPr>
              <a:t>hàm tuyến tính</a:t>
            </a:r>
            <a:r>
              <a:rPr lang="en" sz="1117">
                <a:solidFill>
                  <a:schemeClr val="dk1"/>
                </a:solidFill>
              </a:rPr>
              <a:t>,được tính toán thông qua </a:t>
            </a:r>
            <a:r>
              <a:rPr b="1" lang="en" sz="1117">
                <a:solidFill>
                  <a:schemeClr val="dk1"/>
                </a:solidFill>
              </a:rPr>
              <a:t>phép chia nhị phân không có số dư</a:t>
            </a:r>
            <a:r>
              <a:rPr lang="en" sz="1117">
                <a:solidFill>
                  <a:schemeClr val="dk1"/>
                </a:solidFill>
              </a:rPr>
              <a:t> giữa dữ liệu đầu vào và đa thức sinh nghĩa là bất kỳ thay đổi nào trong dữ liệu đều dẫn đến thay đổi dự đoán được trong giá trị ICV.</a:t>
            </a:r>
            <a:endParaRPr sz="1117">
              <a:solidFill>
                <a:schemeClr val="dk1"/>
              </a:solidFill>
            </a:endParaRPr>
          </a:p>
          <a:p>
            <a:pPr indent="-299561" lvl="0" marL="457200" rtl="0" algn="l">
              <a:lnSpc>
                <a:spcPct val="95000"/>
              </a:lnSpc>
              <a:spcBef>
                <a:spcPts val="0"/>
              </a:spcBef>
              <a:spcAft>
                <a:spcPts val="0"/>
              </a:spcAft>
              <a:buClr>
                <a:schemeClr val="dk1"/>
              </a:buClr>
              <a:buSzPts val="1118"/>
              <a:buChar char="●"/>
            </a:pPr>
            <a:r>
              <a:rPr lang="en" sz="1117">
                <a:solidFill>
                  <a:schemeClr val="dk1"/>
                </a:solidFill>
              </a:rPr>
              <a:t>Kẻ tấn công có thể sửa đổi dữ liệu trong gói tin và tính toán lại ICV tương ứng mà không cần biết khóa mã hóa WEP.</a:t>
            </a:r>
            <a:endParaRPr sz="1117">
              <a:solidFill>
                <a:schemeClr val="dk1"/>
              </a:solidFill>
            </a:endParaRPr>
          </a:p>
          <a:p>
            <a:pPr indent="0" lvl="0" marL="0" rtl="0" algn="l">
              <a:lnSpc>
                <a:spcPct val="95000"/>
              </a:lnSpc>
              <a:spcBef>
                <a:spcPts val="1200"/>
              </a:spcBef>
              <a:spcAft>
                <a:spcPts val="0"/>
              </a:spcAft>
              <a:buClr>
                <a:schemeClr val="dk1"/>
              </a:buClr>
              <a:buSzPts val="1018"/>
              <a:buFont typeface="Arial"/>
              <a:buNone/>
            </a:pPr>
            <a:r>
              <a:rPr b="1" lang="en" sz="1117">
                <a:solidFill>
                  <a:schemeClr val="dk1"/>
                </a:solidFill>
              </a:rPr>
              <a:t>b. Không được bảo vệ bằng mã hóa mạnh</a:t>
            </a:r>
            <a:endParaRPr b="1" sz="1117">
              <a:solidFill>
                <a:schemeClr val="dk1"/>
              </a:solidFill>
            </a:endParaRPr>
          </a:p>
          <a:p>
            <a:pPr indent="-299561" lvl="0" marL="457200" rtl="0" algn="l">
              <a:lnSpc>
                <a:spcPct val="95000"/>
              </a:lnSpc>
              <a:spcBef>
                <a:spcPts val="1200"/>
              </a:spcBef>
              <a:spcAft>
                <a:spcPts val="0"/>
              </a:spcAft>
              <a:buClr>
                <a:schemeClr val="dk1"/>
              </a:buClr>
              <a:buSzPts val="1118"/>
              <a:buChar char="●"/>
            </a:pPr>
            <a:r>
              <a:rPr lang="en" sz="1117">
                <a:solidFill>
                  <a:schemeClr val="dk1"/>
                </a:solidFill>
              </a:rPr>
              <a:t>ICV được mã hóa cùng với dữ liệu bằng RC4. Tuy nhiên, do lỗ hổng của RC4 (như tấn công FMS), kẻ tấn công có thể giải mã gói tin và lấy được dữ liệu gốc cùng ICV.</a:t>
            </a:r>
            <a:endParaRPr sz="1117">
              <a:solidFill>
                <a:schemeClr val="dk1"/>
              </a:solidFill>
            </a:endParaRPr>
          </a:p>
          <a:p>
            <a:pPr indent="-299561" lvl="0" marL="457200" rtl="0" algn="l">
              <a:lnSpc>
                <a:spcPct val="95000"/>
              </a:lnSpc>
              <a:spcBef>
                <a:spcPts val="0"/>
              </a:spcBef>
              <a:spcAft>
                <a:spcPts val="0"/>
              </a:spcAft>
              <a:buClr>
                <a:schemeClr val="dk1"/>
              </a:buClr>
              <a:buSzPts val="1118"/>
              <a:buChar char="●"/>
            </a:pPr>
            <a:r>
              <a:rPr lang="en" sz="1117">
                <a:solidFill>
                  <a:schemeClr val="dk1"/>
                </a:solidFill>
              </a:rPr>
              <a:t>Sau khi giải mã, kẻ tấn công có thể sửa đổi dữ liệu và tính toán lại ICV, sau đó mã hóa lại toàn bộ gói tin.</a:t>
            </a:r>
            <a:endParaRPr sz="1117">
              <a:solidFill>
                <a:schemeClr val="dk1"/>
              </a:solidFill>
            </a:endParaRPr>
          </a:p>
          <a:p>
            <a:pPr indent="0" lvl="0" marL="0" rtl="0" algn="l">
              <a:lnSpc>
                <a:spcPct val="95000"/>
              </a:lnSpc>
              <a:spcBef>
                <a:spcPts val="1200"/>
              </a:spcBef>
              <a:spcAft>
                <a:spcPts val="0"/>
              </a:spcAft>
              <a:buClr>
                <a:schemeClr val="dk1"/>
              </a:buClr>
              <a:buSzPts val="1018"/>
              <a:buFont typeface="Arial"/>
              <a:buNone/>
            </a:pPr>
            <a:r>
              <a:rPr b="1" lang="en" sz="1117">
                <a:solidFill>
                  <a:schemeClr val="dk1"/>
                </a:solidFill>
              </a:rPr>
              <a:t>c. Dễ dàng bị khai thác</a:t>
            </a:r>
            <a:endParaRPr b="1" sz="1117">
              <a:solidFill>
                <a:schemeClr val="dk1"/>
              </a:solidFill>
            </a:endParaRPr>
          </a:p>
          <a:p>
            <a:pPr indent="-299561" lvl="0" marL="457200" rtl="0" algn="l">
              <a:lnSpc>
                <a:spcPct val="95000"/>
              </a:lnSpc>
              <a:spcBef>
                <a:spcPts val="1200"/>
              </a:spcBef>
              <a:spcAft>
                <a:spcPts val="0"/>
              </a:spcAft>
              <a:buClr>
                <a:schemeClr val="dk1"/>
              </a:buClr>
              <a:buSzPts val="1118"/>
              <a:buChar char="●"/>
            </a:pPr>
            <a:r>
              <a:rPr lang="en" sz="1117">
                <a:solidFill>
                  <a:schemeClr val="dk1"/>
                </a:solidFill>
              </a:rPr>
              <a:t>CRC không cung cấp cơ chế bảo vệ chống lại việc sửa đổi dữ liệu có chủ đích.</a:t>
            </a:r>
            <a:endParaRPr sz="1117">
              <a:solidFill>
                <a:schemeClr val="dk1"/>
              </a:solidFill>
            </a:endParaRPr>
          </a:p>
          <a:p>
            <a:pPr indent="-299561" lvl="0" marL="457200" rtl="0" algn="l">
              <a:lnSpc>
                <a:spcPct val="95000"/>
              </a:lnSpc>
              <a:spcBef>
                <a:spcPts val="0"/>
              </a:spcBef>
              <a:spcAft>
                <a:spcPts val="0"/>
              </a:spcAft>
              <a:buClr>
                <a:schemeClr val="dk1"/>
              </a:buClr>
              <a:buSzPts val="1118"/>
              <a:buChar char="●"/>
            </a:pPr>
            <a:r>
              <a:rPr lang="en" sz="1117">
                <a:solidFill>
                  <a:schemeClr val="dk1"/>
                </a:solidFill>
              </a:rPr>
              <a:t>Một khi kẻ tấn công thu thập đủ số lượng gói tin, họ có thể tiến hành các cuộc tấn công như:</a:t>
            </a:r>
            <a:endParaRPr sz="1117">
              <a:solidFill>
                <a:schemeClr val="dk1"/>
              </a:solidFill>
            </a:endParaRPr>
          </a:p>
          <a:p>
            <a:pPr indent="-299561" lvl="1" marL="914400" rtl="0" algn="l">
              <a:lnSpc>
                <a:spcPct val="95000"/>
              </a:lnSpc>
              <a:spcBef>
                <a:spcPts val="0"/>
              </a:spcBef>
              <a:spcAft>
                <a:spcPts val="0"/>
              </a:spcAft>
              <a:buClr>
                <a:schemeClr val="dk1"/>
              </a:buClr>
              <a:buSzPts val="1118"/>
              <a:buChar char="○"/>
            </a:pPr>
            <a:r>
              <a:rPr b="1" lang="en" sz="1117">
                <a:solidFill>
                  <a:schemeClr val="dk1"/>
                </a:solidFill>
              </a:rPr>
              <a:t>Injection (chèn dữ liệu)</a:t>
            </a:r>
            <a:r>
              <a:rPr lang="en" sz="1117">
                <a:solidFill>
                  <a:schemeClr val="dk1"/>
                </a:solidFill>
              </a:rPr>
              <a:t>: Chèn các gói tin giả mạo vào mạng mà điểm truy cập vẫn coi là hợp lệ.</a:t>
            </a:r>
            <a:endParaRPr sz="1117">
              <a:solidFill>
                <a:schemeClr val="dk1"/>
              </a:solidFill>
            </a:endParaRPr>
          </a:p>
          <a:p>
            <a:pPr indent="-299561" lvl="1" marL="914400" rtl="0" algn="l">
              <a:lnSpc>
                <a:spcPct val="95000"/>
              </a:lnSpc>
              <a:spcBef>
                <a:spcPts val="0"/>
              </a:spcBef>
              <a:spcAft>
                <a:spcPts val="0"/>
              </a:spcAft>
              <a:buClr>
                <a:schemeClr val="dk1"/>
              </a:buClr>
              <a:buSzPts val="1118"/>
              <a:buChar char="○"/>
            </a:pPr>
            <a:r>
              <a:rPr b="1" lang="en" sz="1117">
                <a:solidFill>
                  <a:schemeClr val="dk1"/>
                </a:solidFill>
              </a:rPr>
              <a:t>Modification (thay đổi dữ liệu)</a:t>
            </a:r>
            <a:r>
              <a:rPr lang="en" sz="1117">
                <a:solidFill>
                  <a:schemeClr val="dk1"/>
                </a:solidFill>
              </a:rPr>
              <a:t>: Thay đổi nội dung các gói dữ liệu, ví dụ thay đổi địa chỉ MAC hoặc nội dung truyền tải.</a:t>
            </a:r>
            <a:endParaRPr sz="1117">
              <a:solidFill>
                <a:schemeClr val="dk1"/>
              </a:solidFill>
            </a:endParaRPr>
          </a:p>
          <a:p>
            <a:pPr indent="0" lvl="0" marL="0" rtl="0" algn="l">
              <a:lnSpc>
                <a:spcPct val="95000"/>
              </a:lnSpc>
              <a:spcBef>
                <a:spcPts val="1200"/>
              </a:spcBef>
              <a:spcAft>
                <a:spcPts val="1200"/>
              </a:spcAft>
              <a:buSzPts val="1018"/>
              <a:buNone/>
            </a:pPr>
            <a:r>
              <a:t/>
            </a:r>
            <a:endParaRPr sz="1765"/>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Các giải pháp  bảo mật cho mạng</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2"/>
                </a:solidFill>
              </a:rPr>
              <a:t>WEP</a:t>
            </a:r>
            <a:endParaRPr>
              <a:solidFill>
                <a:schemeClr val="lt2"/>
              </a:solidFill>
            </a:endParaRPr>
          </a:p>
          <a:p>
            <a:pPr indent="0" lvl="0" marL="0" rtl="0" algn="l">
              <a:spcBef>
                <a:spcPts val="1200"/>
              </a:spcBef>
              <a:spcAft>
                <a:spcPts val="0"/>
              </a:spcAft>
              <a:buNone/>
            </a:pPr>
            <a:r>
              <a:rPr lang="en">
                <a:solidFill>
                  <a:schemeClr val="dk1"/>
                </a:solidFill>
              </a:rPr>
              <a:t>WPA</a:t>
            </a:r>
            <a:endParaRPr>
              <a:solidFill>
                <a:schemeClr val="dk1"/>
              </a:solidFill>
            </a:endParaRPr>
          </a:p>
          <a:p>
            <a:pPr indent="0" lvl="0" marL="0" rtl="0" algn="l">
              <a:spcBef>
                <a:spcPts val="1200"/>
              </a:spcBef>
              <a:spcAft>
                <a:spcPts val="0"/>
              </a:spcAft>
              <a:buNone/>
            </a:pPr>
            <a:r>
              <a:rPr lang="en">
                <a:solidFill>
                  <a:schemeClr val="lt2"/>
                </a:solidFill>
              </a:rPr>
              <a:t>WPA2</a:t>
            </a:r>
            <a:endParaRPr>
              <a:solidFill>
                <a:schemeClr val="lt2"/>
              </a:solidFill>
            </a:endParaRPr>
          </a:p>
          <a:p>
            <a:pPr indent="0" lvl="0" marL="0" rtl="0" algn="l">
              <a:spcBef>
                <a:spcPts val="1200"/>
              </a:spcBef>
              <a:spcAft>
                <a:spcPts val="1200"/>
              </a:spcAft>
              <a:buNone/>
            </a:pPr>
            <a:r>
              <a:rPr lang="en">
                <a:solidFill>
                  <a:schemeClr val="lt2"/>
                </a:solidFill>
              </a:rPr>
              <a:t>WPA3</a:t>
            </a:r>
            <a:endParaRPr>
              <a:solidFill>
                <a:schemeClr val="l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WPA</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2000">
                <a:solidFill>
                  <a:schemeClr val="dk1"/>
                </a:solidFill>
              </a:rPr>
              <a:t>Wi-Fi Protected Access (WPA)</a:t>
            </a:r>
            <a:endParaRPr b="1" sz="2000">
              <a:solidFill>
                <a:schemeClr val="dk1"/>
              </a:solidFill>
            </a:endParaRPr>
          </a:p>
          <a:p>
            <a:pPr indent="0" lvl="0" marL="0" rtl="0" algn="l">
              <a:spcBef>
                <a:spcPts val="1200"/>
              </a:spcBef>
              <a:spcAft>
                <a:spcPts val="0"/>
              </a:spcAft>
              <a:buClr>
                <a:schemeClr val="dk1"/>
              </a:buClr>
              <a:buSzPts val="1100"/>
              <a:buFont typeface="Arial"/>
              <a:buNone/>
            </a:pPr>
            <a:r>
              <a:rPr b="1" lang="en">
                <a:solidFill>
                  <a:schemeClr val="dk1"/>
                </a:solidFill>
              </a:rPr>
              <a:t>Wi-Fi Protected Access (WPA)</a:t>
            </a:r>
            <a:r>
              <a:rPr lang="en">
                <a:solidFill>
                  <a:schemeClr val="dk1"/>
                </a:solidFill>
              </a:rPr>
              <a:t> là một giao thức bảo mật mạng không dây được thiết kế để cải thiện các lỗ hổng bảo mật của </a:t>
            </a:r>
            <a:r>
              <a:rPr b="1" lang="en">
                <a:solidFill>
                  <a:schemeClr val="dk1"/>
                </a:solidFill>
              </a:rPr>
              <a:t>Wired Equivalent Privacy (WEP)</a:t>
            </a:r>
            <a:r>
              <a:rPr lang="en">
                <a:solidFill>
                  <a:schemeClr val="dk1"/>
                </a:solidFill>
              </a:rPr>
              <a:t>. WPA ra đời vào năm 2003 như một giải pháp thay thế tạm thời nhưng hiệu quả, trước khi chuẩn bảo mật hoàn chỉnh hơn là </a:t>
            </a:r>
            <a:r>
              <a:rPr b="1" lang="en">
                <a:solidFill>
                  <a:schemeClr val="dk1"/>
                </a:solidFill>
              </a:rPr>
              <a:t>WPA2</a:t>
            </a:r>
            <a:r>
              <a:rPr lang="en">
                <a:solidFill>
                  <a:schemeClr val="dk1"/>
                </a:solidFill>
              </a:rPr>
              <a:t> được giới thiệu.</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