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56" r:id="rId2"/>
    <p:sldId id="585" r:id="rId3"/>
    <p:sldId id="586" r:id="rId4"/>
    <p:sldId id="340" r:id="rId5"/>
    <p:sldId id="640" r:id="rId6"/>
    <p:sldId id="477" r:id="rId7"/>
    <p:sldId id="648" r:id="rId8"/>
    <p:sldId id="652" r:id="rId9"/>
    <p:sldId id="651" r:id="rId10"/>
    <p:sldId id="650" r:id="rId11"/>
    <p:sldId id="647" r:id="rId12"/>
    <p:sldId id="644" r:id="rId13"/>
    <p:sldId id="695" r:id="rId14"/>
    <p:sldId id="646" r:id="rId15"/>
    <p:sldId id="697" r:id="rId16"/>
    <p:sldId id="698" r:id="rId17"/>
    <p:sldId id="700" r:id="rId18"/>
    <p:sldId id="699" r:id="rId19"/>
    <p:sldId id="701" r:id="rId20"/>
    <p:sldId id="702" r:id="rId21"/>
    <p:sldId id="703" r:id="rId22"/>
    <p:sldId id="704" r:id="rId23"/>
    <p:sldId id="705" r:id="rId24"/>
    <p:sldId id="706" r:id="rId25"/>
    <p:sldId id="707" r:id="rId26"/>
    <p:sldId id="709" r:id="rId27"/>
    <p:sldId id="708" r:id="rId28"/>
    <p:sldId id="710" r:id="rId29"/>
    <p:sldId id="711" r:id="rId30"/>
    <p:sldId id="712" r:id="rId31"/>
    <p:sldId id="713" r:id="rId32"/>
    <p:sldId id="715" r:id="rId33"/>
    <p:sldId id="716" r:id="rId34"/>
    <p:sldId id="717" r:id="rId35"/>
    <p:sldId id="718" r:id="rId36"/>
    <p:sldId id="719" r:id="rId37"/>
    <p:sldId id="653" r:id="rId38"/>
    <p:sldId id="654" r:id="rId39"/>
    <p:sldId id="657" r:id="rId40"/>
    <p:sldId id="659" r:id="rId41"/>
    <p:sldId id="655" r:id="rId42"/>
    <p:sldId id="656" r:id="rId43"/>
    <p:sldId id="660" r:id="rId44"/>
    <p:sldId id="661" r:id="rId45"/>
    <p:sldId id="662" r:id="rId46"/>
    <p:sldId id="663" r:id="rId47"/>
    <p:sldId id="664" r:id="rId48"/>
    <p:sldId id="665" r:id="rId49"/>
    <p:sldId id="666" r:id="rId50"/>
    <p:sldId id="667" r:id="rId51"/>
    <p:sldId id="669" r:id="rId52"/>
    <p:sldId id="668" r:id="rId53"/>
    <p:sldId id="670" r:id="rId54"/>
    <p:sldId id="671" r:id="rId55"/>
    <p:sldId id="672" r:id="rId56"/>
    <p:sldId id="673" r:id="rId57"/>
    <p:sldId id="674" r:id="rId58"/>
    <p:sldId id="675" r:id="rId59"/>
    <p:sldId id="676" r:id="rId60"/>
    <p:sldId id="720" r:id="rId61"/>
    <p:sldId id="721" r:id="rId62"/>
    <p:sldId id="722" r:id="rId63"/>
    <p:sldId id="728" r:id="rId64"/>
    <p:sldId id="723" r:id="rId65"/>
    <p:sldId id="724" r:id="rId66"/>
    <p:sldId id="727" r:id="rId67"/>
    <p:sldId id="725" r:id="rId68"/>
    <p:sldId id="726" r:id="rId69"/>
    <p:sldId id="677" r:id="rId70"/>
    <p:sldId id="678" r:id="rId71"/>
    <p:sldId id="679" r:id="rId72"/>
    <p:sldId id="682" r:id="rId73"/>
    <p:sldId id="683" r:id="rId74"/>
    <p:sldId id="684" r:id="rId75"/>
    <p:sldId id="685" r:id="rId76"/>
    <p:sldId id="689" r:id="rId77"/>
    <p:sldId id="688" r:id="rId78"/>
    <p:sldId id="690" r:id="rId79"/>
    <p:sldId id="694" r:id="rId80"/>
    <p:sldId id="691" r:id="rId81"/>
    <p:sldId id="693" r:id="rId82"/>
    <p:sldId id="519"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1" autoAdjust="0"/>
    <p:restoredTop sz="84699" autoAdjust="0"/>
  </p:normalViewPr>
  <p:slideViewPr>
    <p:cSldViewPr>
      <p:cViewPr varScale="1">
        <p:scale>
          <a:sx n="59" d="100"/>
          <a:sy n="59" d="100"/>
        </p:scale>
        <p:origin x="128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pt>
    <dgm:pt modelId="{03215F58-8614-EB47-8D12-8750F4C93A25}" type="sibTrans" cxnId="{BA3E6EEC-639B-5C48-8C2C-59DB57475C37}">
      <dgm:prSet/>
      <dgm:spPr/>
    </dgm:pt>
    <dgm:pt modelId="{4D229CAB-2F88-CC40-90A6-C566D5C36FC5}">
      <dgm:prSet/>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pt>
    <dgm:pt modelId="{956450E5-E289-B140-8214-4E7B173F1D0E}" type="sibTrans" cxnId="{2E54AE5E-B09A-3441-A4B6-BBA14FEF7170}">
      <dgm:prSet/>
      <dgm:spPr/>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pt>
    <dgm:pt modelId="{3CD5A001-38D2-4648-A0F7-F49D697D7A62}" type="sibTrans" cxnId="{5358A30D-F676-465B-AC39-A3A868ED7B4D}">
      <dgm:prSet/>
      <dgm:spPr/>
    </dgm:pt>
    <dgm:pt modelId="{0557F0C6-B7D6-4A3D-BF14-AB017F884C5A}">
      <dgm:prSet/>
      <dgm:spPr/>
      <dgm:t>
        <a:bodyPr/>
        <a:lstStyle/>
        <a:p>
          <a:r>
            <a:rPr lang="en-US" dirty="0"/>
            <a:t>5</a:t>
          </a:r>
        </a:p>
      </dgm:t>
    </dgm:pt>
    <dgm:pt modelId="{34C5D8D0-C052-4A6F-9CAA-BDB72A09C6E4}" type="parTrans" cxnId="{33B039AB-D116-4621-A2AD-BE2601CCF14A}">
      <dgm:prSet/>
      <dgm:spPr/>
    </dgm:pt>
    <dgm:pt modelId="{685A3AF1-6A31-4D27-A2E1-FFFB307FF3AE}" type="sibTrans" cxnId="{33B039AB-D116-4621-A2AD-BE2601CCF14A}">
      <dgm:prSet/>
      <dgm:spPr/>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pt>
    <dgm:pt modelId="{801A1C2C-C77F-45F4-B1FE-68CC28DDDCC5}" type="sibTrans" cxnId="{B0DECA6D-A400-450D-9D6F-5582546FD8CF}">
      <dgm:prSet/>
      <dgm:spPr/>
    </dgm:pt>
    <dgm:pt modelId="{BFEAB946-6DC0-4A7A-8FAB-033C04254885}">
      <dgm:prSet/>
      <dgm:spPr/>
      <dgm:t>
        <a:bodyPr/>
        <a:lstStyle/>
        <a:p>
          <a:r>
            <a:rPr lang="en-US" dirty="0"/>
            <a:t>6</a:t>
          </a:r>
        </a:p>
      </dgm:t>
    </dgm:pt>
    <dgm:pt modelId="{283D7089-036C-44B0-9BFD-199BF8B6E6F0}" type="parTrans" cxnId="{02AEE004-E67D-4E3D-BD55-676A80E46EF0}">
      <dgm:prSet/>
      <dgm:spPr/>
    </dgm:pt>
    <dgm:pt modelId="{F39822E6-A1F5-4121-8963-6DB50DAA681D}" type="sibTrans" cxnId="{02AEE004-E67D-4E3D-BD55-676A80E46EF0}">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alpha val="90000"/>
          </a:srgbClr>
        </a:solidFill>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t>
        <a:bodyPr/>
        <a:lstStyle/>
        <a:p>
          <a:endParaRPr lang="en-US"/>
        </a:p>
      </dgm:t>
    </dgm:pt>
    <dgm:pt modelId="{03215F58-8614-EB47-8D12-8750F4C93A25}" type="sibTrans" cxnId="{BA3E6EEC-639B-5C48-8C2C-59DB57475C37}">
      <dgm:prSet/>
      <dgm:spPr/>
      <dgm:t>
        <a:bodyPr/>
        <a:lstStyle/>
        <a:p>
          <a:endParaRPr lang="en-US"/>
        </a:p>
      </dgm:t>
    </dgm:pt>
    <dgm:pt modelId="{4D229CAB-2F88-CC40-90A6-C566D5C36FC5}">
      <dgm:prSet/>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t>
        <a:bodyPr/>
        <a:lstStyle/>
        <a:p>
          <a:endParaRPr lang="en-US"/>
        </a:p>
      </dgm:t>
    </dgm:pt>
    <dgm:pt modelId="{956450E5-E289-B140-8214-4E7B173F1D0E}" type="sibTrans" cxnId="{2E54AE5E-B09A-3441-A4B6-BBA14FEF7170}">
      <dgm:prSet/>
      <dgm:spPr/>
      <dgm:t>
        <a:bodyPr/>
        <a:lstStyle/>
        <a:p>
          <a:endParaRPr lang="en-US"/>
        </a:p>
      </dgm:t>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t>
        <a:bodyPr/>
        <a:lstStyle/>
        <a:p>
          <a:endParaRPr lang="en-US"/>
        </a:p>
      </dgm:t>
    </dgm:pt>
    <dgm:pt modelId="{3CD5A001-38D2-4648-A0F7-F49D697D7A62}" type="sibTrans" cxnId="{5358A30D-F676-465B-AC39-A3A868ED7B4D}">
      <dgm:prSet/>
      <dgm:spPr/>
      <dgm:t>
        <a:bodyPr/>
        <a:lstStyle/>
        <a:p>
          <a:endParaRPr lang="en-US"/>
        </a:p>
      </dgm:t>
    </dgm:pt>
    <dgm:pt modelId="{0557F0C6-B7D6-4A3D-BF14-AB017F884C5A}">
      <dgm:prSet/>
      <dgm:spPr/>
      <dgm:t>
        <a:bodyPr/>
        <a:lstStyle/>
        <a:p>
          <a:r>
            <a:rPr lang="en-US" dirty="0"/>
            <a:t>5</a:t>
          </a:r>
        </a:p>
      </dgm:t>
    </dgm:pt>
    <dgm:pt modelId="{34C5D8D0-C052-4A6F-9CAA-BDB72A09C6E4}" type="parTrans" cxnId="{33B039AB-D116-4621-A2AD-BE2601CCF14A}">
      <dgm:prSet/>
      <dgm:spPr/>
      <dgm:t>
        <a:bodyPr/>
        <a:lstStyle/>
        <a:p>
          <a:endParaRPr lang="en-US"/>
        </a:p>
      </dgm:t>
    </dgm:pt>
    <dgm:pt modelId="{685A3AF1-6A31-4D27-A2E1-FFFB307FF3AE}" type="sibTrans" cxnId="{33B039AB-D116-4621-A2AD-BE2601CCF14A}">
      <dgm:prSet/>
      <dgm:spPr/>
      <dgm:t>
        <a:bodyPr/>
        <a:lstStyle/>
        <a:p>
          <a:endParaRPr lang="en-US"/>
        </a:p>
      </dgm:t>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t>
        <a:bodyPr/>
        <a:lstStyle/>
        <a:p>
          <a:endParaRPr lang="en-US"/>
        </a:p>
      </dgm:t>
    </dgm:pt>
    <dgm:pt modelId="{801A1C2C-C77F-45F4-B1FE-68CC28DDDCC5}" type="sibTrans" cxnId="{B0DECA6D-A400-450D-9D6F-5582546FD8CF}">
      <dgm:prSet/>
      <dgm:spPr/>
      <dgm:t>
        <a:bodyPr/>
        <a:lstStyle/>
        <a:p>
          <a:endParaRPr lang="en-US"/>
        </a:p>
      </dgm:t>
    </dgm:pt>
    <dgm:pt modelId="{BFEAB946-6DC0-4A7A-8FAB-033C04254885}">
      <dgm:prSet/>
      <dgm:spPr/>
      <dgm:t>
        <a:bodyPr/>
        <a:lstStyle/>
        <a:p>
          <a:r>
            <a:rPr lang="en-US" dirty="0"/>
            <a:t>6</a:t>
          </a:r>
        </a:p>
      </dgm:t>
    </dgm:pt>
    <dgm:pt modelId="{283D7089-036C-44B0-9BFD-199BF8B6E6F0}" type="parTrans" cxnId="{02AEE004-E67D-4E3D-BD55-676A80E46EF0}">
      <dgm:prSet/>
      <dgm:spPr/>
      <dgm:t>
        <a:bodyPr/>
        <a:lstStyle/>
        <a:p>
          <a:endParaRPr lang="en-US"/>
        </a:p>
      </dgm:t>
    </dgm:pt>
    <dgm:pt modelId="{F39822E6-A1F5-4121-8963-6DB50DAA681D}" type="sibTrans" cxnId="{02AEE004-E67D-4E3D-BD55-676A80E46EF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a:solidFill>
          <a:srgbClr val="00FF00"/>
        </a:solidFill>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a:solidFill>
          <a:srgbClr val="00FF00">
            <a:alpha val="90000"/>
          </a:srgbClr>
        </a:solidFill>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t>
        <a:bodyPr/>
        <a:lstStyle/>
        <a:p>
          <a:endParaRPr lang="en-US"/>
        </a:p>
      </dgm:t>
    </dgm:pt>
    <dgm:pt modelId="{03215F58-8614-EB47-8D12-8750F4C93A25}" type="sibTrans" cxnId="{BA3E6EEC-639B-5C48-8C2C-59DB57475C37}">
      <dgm:prSet/>
      <dgm:spPr/>
      <dgm:t>
        <a:bodyPr/>
        <a:lstStyle/>
        <a:p>
          <a:endParaRPr lang="en-US"/>
        </a:p>
      </dgm:t>
    </dgm:pt>
    <dgm:pt modelId="{4D229CAB-2F88-CC40-90A6-C566D5C36FC5}">
      <dgm:prSet/>
      <dgm:spPr/>
      <dgm:t>
        <a:bodyPr/>
        <a:lstStyle/>
        <a:p>
          <a:r>
            <a:rPr lang="en-US" dirty="0" err="1"/>
            <a:t>Bảomật</a:t>
          </a:r>
          <a:r>
            <a:rPr lang="en-US" dirty="0"/>
            <a:t> </a:t>
          </a:r>
          <a:r>
            <a:rPr lang="en-US" dirty="0" err="1"/>
            <a:t>của</a:t>
          </a:r>
          <a:r>
            <a:rPr lang="en-US" dirty="0"/>
            <a:t> Apple iOS</a:t>
          </a:r>
        </a:p>
      </dgm:t>
    </dgm:pt>
    <dgm:pt modelId="{F13DC1DA-B8CF-164A-A6E5-3E9DE40D5F2C}" type="parTrans" cxnId="{2E54AE5E-B09A-3441-A4B6-BBA14FEF7170}">
      <dgm:prSet/>
      <dgm:spPr/>
      <dgm:t>
        <a:bodyPr/>
        <a:lstStyle/>
        <a:p>
          <a:endParaRPr lang="en-US"/>
        </a:p>
      </dgm:t>
    </dgm:pt>
    <dgm:pt modelId="{956450E5-E289-B140-8214-4E7B173F1D0E}" type="sibTrans" cxnId="{2E54AE5E-B09A-3441-A4B6-BBA14FEF7170}">
      <dgm:prSet/>
      <dgm:spPr/>
      <dgm:t>
        <a:bodyPr/>
        <a:lstStyle/>
        <a:p>
          <a:endParaRPr lang="en-US"/>
        </a:p>
      </dgm:t>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t>
        <a:bodyPr/>
        <a:lstStyle/>
        <a:p>
          <a:endParaRPr lang="en-US"/>
        </a:p>
      </dgm:t>
    </dgm:pt>
    <dgm:pt modelId="{3CD5A001-38D2-4648-A0F7-F49D697D7A62}" type="sibTrans" cxnId="{5358A30D-F676-465B-AC39-A3A868ED7B4D}">
      <dgm:prSet/>
      <dgm:spPr/>
      <dgm:t>
        <a:bodyPr/>
        <a:lstStyle/>
        <a:p>
          <a:endParaRPr lang="en-US"/>
        </a:p>
      </dgm:t>
    </dgm:pt>
    <dgm:pt modelId="{0557F0C6-B7D6-4A3D-BF14-AB017F884C5A}">
      <dgm:prSet/>
      <dgm:spPr/>
      <dgm:t>
        <a:bodyPr/>
        <a:lstStyle/>
        <a:p>
          <a:r>
            <a:rPr lang="en-US" dirty="0"/>
            <a:t>5</a:t>
          </a:r>
        </a:p>
      </dgm:t>
    </dgm:pt>
    <dgm:pt modelId="{34C5D8D0-C052-4A6F-9CAA-BDB72A09C6E4}" type="parTrans" cxnId="{33B039AB-D116-4621-A2AD-BE2601CCF14A}">
      <dgm:prSet/>
      <dgm:spPr/>
      <dgm:t>
        <a:bodyPr/>
        <a:lstStyle/>
        <a:p>
          <a:endParaRPr lang="en-US"/>
        </a:p>
      </dgm:t>
    </dgm:pt>
    <dgm:pt modelId="{685A3AF1-6A31-4D27-A2E1-FFFB307FF3AE}" type="sibTrans" cxnId="{33B039AB-D116-4621-A2AD-BE2601CCF14A}">
      <dgm:prSet/>
      <dgm:spPr/>
      <dgm:t>
        <a:bodyPr/>
        <a:lstStyle/>
        <a:p>
          <a:endParaRPr lang="en-US"/>
        </a:p>
      </dgm:t>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t>
        <a:bodyPr/>
        <a:lstStyle/>
        <a:p>
          <a:endParaRPr lang="en-US"/>
        </a:p>
      </dgm:t>
    </dgm:pt>
    <dgm:pt modelId="{801A1C2C-C77F-45F4-B1FE-68CC28DDDCC5}" type="sibTrans" cxnId="{B0DECA6D-A400-450D-9D6F-5582546FD8CF}">
      <dgm:prSet/>
      <dgm:spPr/>
      <dgm:t>
        <a:bodyPr/>
        <a:lstStyle/>
        <a:p>
          <a:endParaRPr lang="en-US"/>
        </a:p>
      </dgm:t>
    </dgm:pt>
    <dgm:pt modelId="{BFEAB946-6DC0-4A7A-8FAB-033C04254885}">
      <dgm:prSet/>
      <dgm:spPr/>
      <dgm:t>
        <a:bodyPr/>
        <a:lstStyle/>
        <a:p>
          <a:r>
            <a:rPr lang="en-US" dirty="0"/>
            <a:t>6</a:t>
          </a:r>
        </a:p>
      </dgm:t>
    </dgm:pt>
    <dgm:pt modelId="{283D7089-036C-44B0-9BFD-199BF8B6E6F0}" type="parTrans" cxnId="{02AEE004-E67D-4E3D-BD55-676A80E46EF0}">
      <dgm:prSet/>
      <dgm:spPr/>
      <dgm:t>
        <a:bodyPr/>
        <a:lstStyle/>
        <a:p>
          <a:endParaRPr lang="en-US"/>
        </a:p>
      </dgm:t>
    </dgm:pt>
    <dgm:pt modelId="{F39822E6-A1F5-4121-8963-6DB50DAA681D}" type="sibTrans" cxnId="{02AEE004-E67D-4E3D-BD55-676A80E46EF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a:solidFill>
          <a:srgbClr val="00FF00"/>
        </a:solidFill>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t>
        <a:bodyPr/>
        <a:lstStyle/>
        <a:p>
          <a:endParaRPr lang="en-US"/>
        </a:p>
      </dgm:t>
    </dgm:pt>
    <dgm:pt modelId="{03215F58-8614-EB47-8D12-8750F4C93A25}" type="sibTrans" cxnId="{BA3E6EEC-639B-5C48-8C2C-59DB57475C37}">
      <dgm:prSet/>
      <dgm:spPr/>
      <dgm:t>
        <a:bodyPr/>
        <a:lstStyle/>
        <a:p>
          <a:endParaRPr lang="en-US"/>
        </a:p>
      </dgm:t>
    </dgm:pt>
    <dgm:pt modelId="{4D229CAB-2F88-CC40-90A6-C566D5C36FC5}">
      <dgm:prSet/>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t>
        <a:bodyPr/>
        <a:lstStyle/>
        <a:p>
          <a:endParaRPr lang="en-US"/>
        </a:p>
      </dgm:t>
    </dgm:pt>
    <dgm:pt modelId="{956450E5-E289-B140-8214-4E7B173F1D0E}" type="sibTrans" cxnId="{2E54AE5E-B09A-3441-A4B6-BBA14FEF7170}">
      <dgm:prSet/>
      <dgm:spPr/>
      <dgm:t>
        <a:bodyPr/>
        <a:lstStyle/>
        <a:p>
          <a:endParaRPr lang="en-US"/>
        </a:p>
      </dgm:t>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t>
        <a:bodyPr/>
        <a:lstStyle/>
        <a:p>
          <a:endParaRPr lang="en-US"/>
        </a:p>
      </dgm:t>
    </dgm:pt>
    <dgm:pt modelId="{3CD5A001-38D2-4648-A0F7-F49D697D7A62}" type="sibTrans" cxnId="{5358A30D-F676-465B-AC39-A3A868ED7B4D}">
      <dgm:prSet/>
      <dgm:spPr/>
      <dgm:t>
        <a:bodyPr/>
        <a:lstStyle/>
        <a:p>
          <a:endParaRPr lang="en-US"/>
        </a:p>
      </dgm:t>
    </dgm:pt>
    <dgm:pt modelId="{0557F0C6-B7D6-4A3D-BF14-AB017F884C5A}">
      <dgm:prSet/>
      <dgm:spPr/>
      <dgm:t>
        <a:bodyPr/>
        <a:lstStyle/>
        <a:p>
          <a:r>
            <a:rPr lang="en-US" dirty="0"/>
            <a:t>5</a:t>
          </a:r>
        </a:p>
      </dgm:t>
    </dgm:pt>
    <dgm:pt modelId="{34C5D8D0-C052-4A6F-9CAA-BDB72A09C6E4}" type="parTrans" cxnId="{33B039AB-D116-4621-A2AD-BE2601CCF14A}">
      <dgm:prSet/>
      <dgm:spPr/>
      <dgm:t>
        <a:bodyPr/>
        <a:lstStyle/>
        <a:p>
          <a:endParaRPr lang="en-US"/>
        </a:p>
      </dgm:t>
    </dgm:pt>
    <dgm:pt modelId="{685A3AF1-6A31-4D27-A2E1-FFFB307FF3AE}" type="sibTrans" cxnId="{33B039AB-D116-4621-A2AD-BE2601CCF14A}">
      <dgm:prSet/>
      <dgm:spPr/>
      <dgm:t>
        <a:bodyPr/>
        <a:lstStyle/>
        <a:p>
          <a:endParaRPr lang="en-US"/>
        </a:p>
      </dgm:t>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t>
        <a:bodyPr/>
        <a:lstStyle/>
        <a:p>
          <a:endParaRPr lang="en-US"/>
        </a:p>
      </dgm:t>
    </dgm:pt>
    <dgm:pt modelId="{801A1C2C-C77F-45F4-B1FE-68CC28DDDCC5}" type="sibTrans" cxnId="{B0DECA6D-A400-450D-9D6F-5582546FD8CF}">
      <dgm:prSet/>
      <dgm:spPr/>
      <dgm:t>
        <a:bodyPr/>
        <a:lstStyle/>
        <a:p>
          <a:endParaRPr lang="en-US"/>
        </a:p>
      </dgm:t>
    </dgm:pt>
    <dgm:pt modelId="{BFEAB946-6DC0-4A7A-8FAB-033C04254885}">
      <dgm:prSet/>
      <dgm:spPr/>
      <dgm:t>
        <a:bodyPr/>
        <a:lstStyle/>
        <a:p>
          <a:r>
            <a:rPr lang="en-US" dirty="0"/>
            <a:t>6</a:t>
          </a:r>
        </a:p>
      </dgm:t>
    </dgm:pt>
    <dgm:pt modelId="{283D7089-036C-44B0-9BFD-199BF8B6E6F0}" type="parTrans" cxnId="{02AEE004-E67D-4E3D-BD55-676A80E46EF0}">
      <dgm:prSet/>
      <dgm:spPr/>
      <dgm:t>
        <a:bodyPr/>
        <a:lstStyle/>
        <a:p>
          <a:endParaRPr lang="en-US"/>
        </a:p>
      </dgm:t>
    </dgm:pt>
    <dgm:pt modelId="{F39822E6-A1F5-4121-8963-6DB50DAA681D}" type="sibTrans" cxnId="{02AEE004-E67D-4E3D-BD55-676A80E46EF0}">
      <dgm:prSet/>
      <dgm:spPr/>
      <dgm:t>
        <a:bodyPr/>
        <a:lstStyle/>
        <a:p>
          <a:endParaRPr lang="en-US"/>
        </a:p>
      </dgm:t>
    </dgm:pt>
    <dgm:pt modelId="{152EAF71-BF84-447B-84C5-2232E28C4FCA}">
      <dgm:prSet/>
      <dgm:spPr>
        <a:solidFill>
          <a:srgbClr val="00FF00">
            <a:alpha val="90000"/>
          </a:srgbClr>
        </a:solidFill>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340DE1BF-D80E-4AC8-85EB-5D4314B0F9DF}" type="sibTrans" cxnId="{2C8B1358-A534-4D27-98CB-A34F0C3D3472}">
      <dgm:prSet/>
      <dgm:spPr/>
      <dgm:t>
        <a:bodyPr/>
        <a:lstStyle/>
        <a:p>
          <a:endParaRPr lang="en-US"/>
        </a:p>
      </dgm:t>
    </dgm:pt>
    <dgm:pt modelId="{D569EE23-819D-4E34-9A4A-9D37DBB67D06}" type="parTrans" cxnId="{2C8B1358-A534-4D27-98CB-A34F0C3D347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a:solidFill>
          <a:srgbClr val="00FF00"/>
        </a:solidFill>
      </dgm:spPr>
      <dgm:t>
        <a:bodyPr/>
        <a:lstStyle/>
        <a:p>
          <a:r>
            <a:rPr lang="en-US" dirty="0"/>
            <a:t>4</a:t>
          </a:r>
        </a:p>
      </dgm:t>
    </dgm:pt>
    <dgm:pt modelId="{DB80AADB-6FD3-0E47-B174-F8A132414C45}" type="parTrans" cxnId="{BA3E6EEC-639B-5C48-8C2C-59DB57475C37}">
      <dgm:prSet/>
      <dgm:spPr/>
      <dgm:t>
        <a:bodyPr/>
        <a:lstStyle/>
        <a:p>
          <a:endParaRPr lang="en-US"/>
        </a:p>
      </dgm:t>
    </dgm:pt>
    <dgm:pt modelId="{03215F58-8614-EB47-8D12-8750F4C93A25}" type="sibTrans" cxnId="{BA3E6EEC-639B-5C48-8C2C-59DB57475C37}">
      <dgm:prSet/>
      <dgm:spPr/>
      <dgm:t>
        <a:bodyPr/>
        <a:lstStyle/>
        <a:p>
          <a:endParaRPr lang="en-US"/>
        </a:p>
      </dgm:t>
    </dgm:pt>
    <dgm:pt modelId="{4D229CAB-2F88-CC40-90A6-C566D5C36FC5}">
      <dgm:prSet/>
      <dgm:spPr>
        <a:solidFill>
          <a:srgbClr val="00FF00">
            <a:alpha val="90000"/>
          </a:srgbClr>
        </a:solidFill>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t>
        <a:bodyPr/>
        <a:lstStyle/>
        <a:p>
          <a:endParaRPr lang="en-US"/>
        </a:p>
      </dgm:t>
    </dgm:pt>
    <dgm:pt modelId="{956450E5-E289-B140-8214-4E7B173F1D0E}" type="sibTrans" cxnId="{2E54AE5E-B09A-3441-A4B6-BBA14FEF7170}">
      <dgm:prSet/>
      <dgm:spPr/>
      <dgm:t>
        <a:bodyPr/>
        <a:lstStyle/>
        <a:p>
          <a:endParaRPr lang="en-US"/>
        </a:p>
      </dgm:t>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t>
        <a:bodyPr/>
        <a:lstStyle/>
        <a:p>
          <a:endParaRPr lang="en-US"/>
        </a:p>
      </dgm:t>
    </dgm:pt>
    <dgm:pt modelId="{3CD5A001-38D2-4648-A0F7-F49D697D7A62}" type="sibTrans" cxnId="{5358A30D-F676-465B-AC39-A3A868ED7B4D}">
      <dgm:prSet/>
      <dgm:spPr/>
      <dgm:t>
        <a:bodyPr/>
        <a:lstStyle/>
        <a:p>
          <a:endParaRPr lang="en-US"/>
        </a:p>
      </dgm:t>
    </dgm:pt>
    <dgm:pt modelId="{0557F0C6-B7D6-4A3D-BF14-AB017F884C5A}">
      <dgm:prSet/>
      <dgm:spPr/>
      <dgm:t>
        <a:bodyPr/>
        <a:lstStyle/>
        <a:p>
          <a:r>
            <a:rPr lang="en-US" dirty="0"/>
            <a:t>5</a:t>
          </a:r>
        </a:p>
      </dgm:t>
    </dgm:pt>
    <dgm:pt modelId="{34C5D8D0-C052-4A6F-9CAA-BDB72A09C6E4}" type="parTrans" cxnId="{33B039AB-D116-4621-A2AD-BE2601CCF14A}">
      <dgm:prSet/>
      <dgm:spPr/>
      <dgm:t>
        <a:bodyPr/>
        <a:lstStyle/>
        <a:p>
          <a:endParaRPr lang="en-US"/>
        </a:p>
      </dgm:t>
    </dgm:pt>
    <dgm:pt modelId="{685A3AF1-6A31-4D27-A2E1-FFFB307FF3AE}" type="sibTrans" cxnId="{33B039AB-D116-4621-A2AD-BE2601CCF14A}">
      <dgm:prSet/>
      <dgm:spPr/>
      <dgm:t>
        <a:bodyPr/>
        <a:lstStyle/>
        <a:p>
          <a:endParaRPr lang="en-US"/>
        </a:p>
      </dgm:t>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t>
        <a:bodyPr/>
        <a:lstStyle/>
        <a:p>
          <a:endParaRPr lang="en-US"/>
        </a:p>
      </dgm:t>
    </dgm:pt>
    <dgm:pt modelId="{801A1C2C-C77F-45F4-B1FE-68CC28DDDCC5}" type="sibTrans" cxnId="{B0DECA6D-A400-450D-9D6F-5582546FD8CF}">
      <dgm:prSet/>
      <dgm:spPr/>
      <dgm:t>
        <a:bodyPr/>
        <a:lstStyle/>
        <a:p>
          <a:endParaRPr lang="en-US"/>
        </a:p>
      </dgm:t>
    </dgm:pt>
    <dgm:pt modelId="{BFEAB946-6DC0-4A7A-8FAB-033C04254885}">
      <dgm:prSet/>
      <dgm:spPr/>
      <dgm:t>
        <a:bodyPr/>
        <a:lstStyle/>
        <a:p>
          <a:r>
            <a:rPr lang="en-US" dirty="0"/>
            <a:t>6</a:t>
          </a:r>
        </a:p>
      </dgm:t>
    </dgm:pt>
    <dgm:pt modelId="{283D7089-036C-44B0-9BFD-199BF8B6E6F0}" type="parTrans" cxnId="{02AEE004-E67D-4E3D-BD55-676A80E46EF0}">
      <dgm:prSet/>
      <dgm:spPr/>
      <dgm:t>
        <a:bodyPr/>
        <a:lstStyle/>
        <a:p>
          <a:endParaRPr lang="en-US"/>
        </a:p>
      </dgm:t>
    </dgm:pt>
    <dgm:pt modelId="{F39822E6-A1F5-4121-8963-6DB50DAA681D}" type="sibTrans" cxnId="{02AEE004-E67D-4E3D-BD55-676A80E46EF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t>
        <a:bodyPr/>
        <a:lstStyle/>
        <a:p>
          <a:endParaRPr lang="en-US"/>
        </a:p>
      </dgm:t>
    </dgm:pt>
    <dgm:pt modelId="{03215F58-8614-EB47-8D12-8750F4C93A25}" type="sibTrans" cxnId="{BA3E6EEC-639B-5C48-8C2C-59DB57475C37}">
      <dgm:prSet/>
      <dgm:spPr/>
      <dgm:t>
        <a:bodyPr/>
        <a:lstStyle/>
        <a:p>
          <a:endParaRPr lang="en-US"/>
        </a:p>
      </dgm:t>
    </dgm:pt>
    <dgm:pt modelId="{4D229CAB-2F88-CC40-90A6-C566D5C36FC5}">
      <dgm:prSet/>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t>
        <a:bodyPr/>
        <a:lstStyle/>
        <a:p>
          <a:endParaRPr lang="en-US"/>
        </a:p>
      </dgm:t>
    </dgm:pt>
    <dgm:pt modelId="{956450E5-E289-B140-8214-4E7B173F1D0E}" type="sibTrans" cxnId="{2E54AE5E-B09A-3441-A4B6-BBA14FEF7170}">
      <dgm:prSet/>
      <dgm:spPr/>
      <dgm:t>
        <a:bodyPr/>
        <a:lstStyle/>
        <a:p>
          <a:endParaRPr lang="en-US"/>
        </a:p>
      </dgm:t>
    </dgm:pt>
    <dgm:pt modelId="{428B21C8-FDC1-4152-AB79-A63CFEC55574}">
      <dgm:prSet/>
      <dgm:spPr>
        <a:solidFill>
          <a:srgbClr val="00FF00">
            <a:alpha val="90000"/>
          </a:srgbClr>
        </a:solidFill>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t>
        <a:bodyPr/>
        <a:lstStyle/>
        <a:p>
          <a:endParaRPr lang="en-US"/>
        </a:p>
      </dgm:t>
    </dgm:pt>
    <dgm:pt modelId="{3CD5A001-38D2-4648-A0F7-F49D697D7A62}" type="sibTrans" cxnId="{5358A30D-F676-465B-AC39-A3A868ED7B4D}">
      <dgm:prSet/>
      <dgm:spPr/>
      <dgm:t>
        <a:bodyPr/>
        <a:lstStyle/>
        <a:p>
          <a:endParaRPr lang="en-US"/>
        </a:p>
      </dgm:t>
    </dgm:pt>
    <dgm:pt modelId="{0557F0C6-B7D6-4A3D-BF14-AB017F884C5A}">
      <dgm:prSet/>
      <dgm:spPr>
        <a:solidFill>
          <a:srgbClr val="00FF00"/>
        </a:solidFill>
      </dgm:spPr>
      <dgm:t>
        <a:bodyPr/>
        <a:lstStyle/>
        <a:p>
          <a:r>
            <a:rPr lang="en-US" dirty="0"/>
            <a:t>5</a:t>
          </a:r>
        </a:p>
      </dgm:t>
    </dgm:pt>
    <dgm:pt modelId="{34C5D8D0-C052-4A6F-9CAA-BDB72A09C6E4}" type="parTrans" cxnId="{33B039AB-D116-4621-A2AD-BE2601CCF14A}">
      <dgm:prSet/>
      <dgm:spPr/>
      <dgm:t>
        <a:bodyPr/>
        <a:lstStyle/>
        <a:p>
          <a:endParaRPr lang="en-US"/>
        </a:p>
      </dgm:t>
    </dgm:pt>
    <dgm:pt modelId="{685A3AF1-6A31-4D27-A2E1-FFFB307FF3AE}" type="sibTrans" cxnId="{33B039AB-D116-4621-A2AD-BE2601CCF14A}">
      <dgm:prSet/>
      <dgm:spPr/>
      <dgm:t>
        <a:bodyPr/>
        <a:lstStyle/>
        <a:p>
          <a:endParaRPr lang="en-US"/>
        </a:p>
      </dgm:t>
    </dgm:pt>
    <dgm:pt modelId="{26312094-7A48-448D-8E86-A45AA970AF10}">
      <dgm:prSet/>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t>
        <a:bodyPr/>
        <a:lstStyle/>
        <a:p>
          <a:endParaRPr lang="en-US"/>
        </a:p>
      </dgm:t>
    </dgm:pt>
    <dgm:pt modelId="{801A1C2C-C77F-45F4-B1FE-68CC28DDDCC5}" type="sibTrans" cxnId="{B0DECA6D-A400-450D-9D6F-5582546FD8CF}">
      <dgm:prSet/>
      <dgm:spPr/>
      <dgm:t>
        <a:bodyPr/>
        <a:lstStyle/>
        <a:p>
          <a:endParaRPr lang="en-US"/>
        </a:p>
      </dgm:t>
    </dgm:pt>
    <dgm:pt modelId="{BFEAB946-6DC0-4A7A-8FAB-033C04254885}">
      <dgm:prSet/>
      <dgm:spPr/>
      <dgm:t>
        <a:bodyPr/>
        <a:lstStyle/>
        <a:p>
          <a:r>
            <a:rPr lang="en-US" dirty="0"/>
            <a:t>6</a:t>
          </a:r>
        </a:p>
      </dgm:t>
    </dgm:pt>
    <dgm:pt modelId="{283D7089-036C-44B0-9BFD-199BF8B6E6F0}" type="parTrans" cxnId="{02AEE004-E67D-4E3D-BD55-676A80E46EF0}">
      <dgm:prSet/>
      <dgm:spPr/>
      <dgm:t>
        <a:bodyPr/>
        <a:lstStyle/>
        <a:p>
          <a:endParaRPr lang="en-US"/>
        </a:p>
      </dgm:t>
    </dgm:pt>
    <dgm:pt modelId="{F39822E6-A1F5-4121-8963-6DB50DAA681D}" type="sibTrans" cxnId="{02AEE004-E67D-4E3D-BD55-676A80E46EF0}">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en-US" b="0" noProof="0" dirty="0" err="1"/>
            <a:t>Bảo</a:t>
          </a:r>
          <a:r>
            <a:rPr lang="en-US" b="0" noProof="0" dirty="0"/>
            <a:t> </a:t>
          </a:r>
          <a:r>
            <a:rPr lang="en-US" b="0" noProof="0" dirty="0" err="1"/>
            <a:t>mật</a:t>
          </a:r>
          <a:r>
            <a:rPr lang="en-US" b="0" noProof="0" dirty="0"/>
            <a:t> </a:t>
          </a:r>
          <a:r>
            <a:rPr lang="en-US" b="0" noProof="0" dirty="0" err="1"/>
            <a:t>thiết</a:t>
          </a:r>
          <a:r>
            <a:rPr lang="en-US" b="0" noProof="0" dirty="0"/>
            <a:t> </a:t>
          </a:r>
          <a:r>
            <a:rPr lang="en-US" b="0" noProof="0" dirty="0" err="1"/>
            <a:t>bị</a:t>
          </a:r>
          <a:r>
            <a:rPr lang="en-US" b="0" noProof="0" dirty="0"/>
            <a:t> Android</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dgm:spPr/>
      <dgm:t>
        <a:bodyPr/>
        <a:lstStyle/>
        <a:p>
          <a:r>
            <a:rPr lang="en-US" b="0" noProof="0" dirty="0" err="1"/>
            <a:t>Các</a:t>
          </a:r>
          <a:r>
            <a:rPr lang="en-US" b="0" noProof="0" dirty="0"/>
            <a:t> </a:t>
          </a:r>
          <a:r>
            <a:rPr lang="en-US" b="0" noProof="0" dirty="0" err="1"/>
            <a:t>thách</a:t>
          </a:r>
          <a:r>
            <a:rPr lang="en-US" b="0" noProof="0" dirty="0"/>
            <a:t> </a:t>
          </a:r>
          <a:r>
            <a:rPr lang="en-US" b="0" noProof="0" dirty="0" err="1"/>
            <a:t>thức</a:t>
          </a:r>
          <a:r>
            <a:rPr lang="en-US" b="0" noProof="0" dirty="0"/>
            <a:t> </a:t>
          </a:r>
          <a:r>
            <a:rPr lang="en-US" b="0" noProof="0" dirty="0" err="1"/>
            <a:t>bảo</a:t>
          </a:r>
          <a:r>
            <a:rPr lang="en-US" b="0" noProof="0" dirty="0"/>
            <a:t> </a:t>
          </a:r>
          <a:r>
            <a:rPr lang="en-US" b="0" noProof="0" dirty="0" err="1"/>
            <a:t>mật</a:t>
          </a:r>
          <a:r>
            <a:rPr lang="en-US" b="0" noProof="0" dirty="0"/>
            <a:t> </a:t>
          </a:r>
          <a:r>
            <a:rPr lang="en-US" b="0" noProof="0" dirty="0" err="1"/>
            <a:t>của</a:t>
          </a:r>
          <a:r>
            <a:rPr lang="en-US" b="0" noProof="0" dirty="0"/>
            <a:t> Android</a:t>
          </a:r>
          <a:endParaRPr lang="vi-VN" b="0" noProof="0" dirty="0"/>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dgm:spPr/>
      <dgm:t>
        <a:bodyPr/>
        <a:lstStyle/>
        <a:p>
          <a:r>
            <a:rPr lang="en-US" b="0" noProof="0" dirty="0" err="1"/>
            <a:t>Các</a:t>
          </a:r>
          <a:r>
            <a:rPr lang="en-US" b="0" noProof="0" dirty="0"/>
            <a:t> </a:t>
          </a:r>
          <a:r>
            <a:rPr lang="en-US" b="0" noProof="0" dirty="0" err="1"/>
            <a:t>công</a:t>
          </a:r>
          <a:r>
            <a:rPr lang="en-US" b="0" noProof="0" dirty="0"/>
            <a:t> </a:t>
          </a:r>
          <a:r>
            <a:rPr lang="en-US" b="0" noProof="0" dirty="0" err="1"/>
            <a:t>cụ</a:t>
          </a:r>
          <a:r>
            <a:rPr lang="en-US" b="0" noProof="0" dirty="0"/>
            <a:t> </a:t>
          </a:r>
          <a:r>
            <a:rPr lang="en-US" b="0" noProof="0" dirty="0" err="1"/>
            <a:t>khai</a:t>
          </a:r>
          <a:r>
            <a:rPr lang="en-US" b="0" noProof="0" dirty="0"/>
            <a:t> </a:t>
          </a:r>
          <a:r>
            <a:rPr lang="en-US" b="0" noProof="0" dirty="0" err="1"/>
            <a:t>thác</a:t>
          </a:r>
          <a:r>
            <a:rPr lang="en-US" b="0" noProof="0" dirty="0"/>
            <a:t> </a:t>
          </a:r>
          <a:r>
            <a:rPr lang="en-US" b="0" noProof="0" dirty="0" err="1"/>
            <a:t>dành</a:t>
          </a:r>
          <a:r>
            <a:rPr lang="en-US" b="0" noProof="0" dirty="0"/>
            <a:t> </a:t>
          </a:r>
          <a:r>
            <a:rPr lang="en-US" b="0" noProof="0" dirty="0" err="1"/>
            <a:t>cho</a:t>
          </a:r>
          <a:r>
            <a:rPr lang="en-US" b="0" noProof="0" dirty="0"/>
            <a:t> Android</a:t>
          </a:r>
          <a:endParaRPr lang="vi-VN" b="0" noProof="0" dirty="0"/>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46626486-6F47-5B46-B6F3-C7FB0EDFC25D}">
      <dgm:prSet/>
      <dgm:spPr/>
      <dgm:t>
        <a:bodyPr/>
        <a:lstStyle/>
        <a:p>
          <a:r>
            <a:rPr lang="en-US" dirty="0"/>
            <a:t>4</a:t>
          </a:r>
        </a:p>
      </dgm:t>
    </dgm:pt>
    <dgm:pt modelId="{DB80AADB-6FD3-0E47-B174-F8A132414C45}" type="parTrans" cxnId="{BA3E6EEC-639B-5C48-8C2C-59DB57475C37}">
      <dgm:prSet/>
      <dgm:spPr/>
    </dgm:pt>
    <dgm:pt modelId="{03215F58-8614-EB47-8D12-8750F4C93A25}" type="sibTrans" cxnId="{BA3E6EEC-639B-5C48-8C2C-59DB57475C37}">
      <dgm:prSet/>
      <dgm:spPr/>
    </dgm:pt>
    <dgm:pt modelId="{4D229CAB-2F88-CC40-90A6-C566D5C36FC5}">
      <dgm:prSet/>
      <dgm:spPr/>
      <dgm:t>
        <a:bodyPr/>
        <a:lstStyle/>
        <a:p>
          <a:r>
            <a:rPr lang="en-US" dirty="0" err="1"/>
            <a:t>Bảo</a:t>
          </a:r>
          <a:r>
            <a:rPr lang="en-US" dirty="0"/>
            <a:t> </a:t>
          </a:r>
          <a:r>
            <a:rPr lang="en-US" dirty="0" err="1"/>
            <a:t>mật</a:t>
          </a:r>
          <a:r>
            <a:rPr lang="en-US" dirty="0"/>
            <a:t> </a:t>
          </a:r>
          <a:r>
            <a:rPr lang="en-US" dirty="0" err="1"/>
            <a:t>của</a:t>
          </a:r>
          <a:r>
            <a:rPr lang="en-US" dirty="0"/>
            <a:t> Apple iOS</a:t>
          </a:r>
        </a:p>
      </dgm:t>
    </dgm:pt>
    <dgm:pt modelId="{F13DC1DA-B8CF-164A-A6E5-3E9DE40D5F2C}" type="parTrans" cxnId="{2E54AE5E-B09A-3441-A4B6-BBA14FEF7170}">
      <dgm:prSet/>
      <dgm:spPr/>
    </dgm:pt>
    <dgm:pt modelId="{956450E5-E289-B140-8214-4E7B173F1D0E}" type="sibTrans" cxnId="{2E54AE5E-B09A-3441-A4B6-BBA14FEF7170}">
      <dgm:prSet/>
      <dgm:spPr/>
    </dgm:pt>
    <dgm:pt modelId="{428B21C8-FDC1-4152-AB79-A63CFEC55574}">
      <dgm:prSet/>
      <dgm:spPr/>
      <dgm:t>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dgm:t>
    </dgm:pt>
    <dgm:pt modelId="{5AA6DE7D-B5BC-4DCE-9721-71D332F07433}" type="parTrans" cxnId="{5358A30D-F676-465B-AC39-A3A868ED7B4D}">
      <dgm:prSet/>
      <dgm:spPr/>
    </dgm:pt>
    <dgm:pt modelId="{3CD5A001-38D2-4648-A0F7-F49D697D7A62}" type="sibTrans" cxnId="{5358A30D-F676-465B-AC39-A3A868ED7B4D}">
      <dgm:prSet/>
      <dgm:spPr/>
    </dgm:pt>
    <dgm:pt modelId="{0557F0C6-B7D6-4A3D-BF14-AB017F884C5A}">
      <dgm:prSet/>
      <dgm:spPr/>
      <dgm:t>
        <a:bodyPr/>
        <a:lstStyle/>
        <a:p>
          <a:r>
            <a:rPr lang="en-US" dirty="0"/>
            <a:t>5</a:t>
          </a:r>
        </a:p>
      </dgm:t>
    </dgm:pt>
    <dgm:pt modelId="{34C5D8D0-C052-4A6F-9CAA-BDB72A09C6E4}" type="parTrans" cxnId="{33B039AB-D116-4621-A2AD-BE2601CCF14A}">
      <dgm:prSet/>
      <dgm:spPr/>
    </dgm:pt>
    <dgm:pt modelId="{685A3AF1-6A31-4D27-A2E1-FFFB307FF3AE}" type="sibTrans" cxnId="{33B039AB-D116-4621-A2AD-BE2601CCF14A}">
      <dgm:prSet/>
      <dgm:spPr/>
    </dgm:pt>
    <dgm:pt modelId="{26312094-7A48-448D-8E86-A45AA970AF10}">
      <dgm:prSet/>
      <dgm:spPr>
        <a:solidFill>
          <a:srgbClr val="00FF00">
            <a:alpha val="90000"/>
          </a:srgbClr>
        </a:solidFill>
      </dgm:spPr>
      <dgm:t>
        <a:bodyPr/>
        <a:lstStyle/>
        <a:p>
          <a:r>
            <a:rPr lang="en-US" dirty="0" err="1"/>
            <a:t>Tìm</a:t>
          </a:r>
          <a:r>
            <a:rPr lang="en-US" dirty="0"/>
            <a:t> </a:t>
          </a:r>
          <a:r>
            <a:rPr lang="en-US" dirty="0" err="1"/>
            <a:t>hiểu</a:t>
          </a:r>
          <a:r>
            <a:rPr lang="en-US" dirty="0"/>
            <a:t> </a:t>
          </a:r>
          <a:r>
            <a:rPr lang="en-US" dirty="0" err="1"/>
            <a:t>về</a:t>
          </a:r>
          <a:r>
            <a:rPr lang="en-US" dirty="0"/>
            <a:t> BYOD</a:t>
          </a:r>
        </a:p>
      </dgm:t>
    </dgm:pt>
    <dgm:pt modelId="{086868F2-3AC6-4D28-AF9D-AD0200809B3B}" type="parTrans" cxnId="{B0DECA6D-A400-450D-9D6F-5582546FD8CF}">
      <dgm:prSet/>
      <dgm:spPr/>
    </dgm:pt>
    <dgm:pt modelId="{801A1C2C-C77F-45F4-B1FE-68CC28DDDCC5}" type="sibTrans" cxnId="{B0DECA6D-A400-450D-9D6F-5582546FD8CF}">
      <dgm:prSet/>
      <dgm:spPr/>
    </dgm:pt>
    <dgm:pt modelId="{BFEAB946-6DC0-4A7A-8FAB-033C04254885}">
      <dgm:prSet/>
      <dgm:spPr>
        <a:solidFill>
          <a:srgbClr val="00FF00"/>
        </a:solidFill>
      </dgm:spPr>
      <dgm:t>
        <a:bodyPr/>
        <a:lstStyle/>
        <a:p>
          <a:r>
            <a:rPr lang="en-US" dirty="0"/>
            <a:t>6</a:t>
          </a:r>
        </a:p>
      </dgm:t>
    </dgm:pt>
    <dgm:pt modelId="{283D7089-036C-44B0-9BFD-199BF8B6E6F0}" type="parTrans" cxnId="{02AEE004-E67D-4E3D-BD55-676A80E46EF0}">
      <dgm:prSet/>
      <dgm:spPr/>
    </dgm:pt>
    <dgm:pt modelId="{F39822E6-A1F5-4121-8963-6DB50DAA681D}" type="sibTrans" cxnId="{02AEE004-E67D-4E3D-BD55-676A80E46EF0}">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en-US"/>
        </a:p>
      </dgm:t>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6">
        <dgm:presLayoutVars>
          <dgm:bulletEnabled val="1"/>
        </dgm:presLayoutVars>
      </dgm:prSet>
      <dgm:spPr/>
      <dgm:t>
        <a:bodyPr/>
        <a:lstStyle/>
        <a:p>
          <a:endParaRPr lang="en-US"/>
        </a:p>
      </dgm:t>
    </dgm:pt>
    <dgm:pt modelId="{7D701CF5-2CC3-48B9-A656-E2968A10AA3B}" type="pres">
      <dgm:prSet presAssocID="{6C03E07F-ECFB-4D2F-BA96-D23DA7C5AC73}" presName="labelTx" presStyleLbl="node1" presStyleIdx="0" presStyleCnt="6">
        <dgm:presLayoutVars>
          <dgm:chMax val="0"/>
          <dgm:chPref val="0"/>
          <dgm:bulletEnabled val="1"/>
        </dgm:presLayoutVars>
      </dgm:prSet>
      <dgm:spPr/>
      <dgm:t>
        <a:bodyPr/>
        <a:lstStyle/>
        <a:p>
          <a:endParaRPr lang="en-US"/>
        </a:p>
      </dgm:t>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6">
        <dgm:presLayoutVars>
          <dgm:bulletEnabled val="1"/>
        </dgm:presLayoutVars>
      </dgm:prSet>
      <dgm:spPr/>
      <dgm:t>
        <a:bodyPr/>
        <a:lstStyle/>
        <a:p>
          <a:endParaRPr lang="en-US"/>
        </a:p>
      </dgm:t>
    </dgm:pt>
    <dgm:pt modelId="{A6B8EA77-B4EA-49A8-AA9D-041381B2E5E1}" type="pres">
      <dgm:prSet presAssocID="{A154402D-F9B2-4C48-9125-8292378E7AB7}" presName="labelTx" presStyleLbl="node1" presStyleIdx="1" presStyleCnt="6">
        <dgm:presLayoutVars>
          <dgm:chMax val="0"/>
          <dgm:chPref val="0"/>
          <dgm:bulletEnabled val="1"/>
        </dgm:presLayoutVars>
      </dgm:prSet>
      <dgm:spPr/>
      <dgm:t>
        <a:bodyPr/>
        <a:lstStyle/>
        <a:p>
          <a:endParaRPr lang="en-US"/>
        </a:p>
      </dgm:t>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6">
        <dgm:presLayoutVars>
          <dgm:bulletEnabled val="1"/>
        </dgm:presLayoutVars>
      </dgm:prSet>
      <dgm:spPr/>
      <dgm:t>
        <a:bodyPr/>
        <a:lstStyle/>
        <a:p>
          <a:endParaRPr lang="en-US"/>
        </a:p>
      </dgm:t>
    </dgm:pt>
    <dgm:pt modelId="{0949E7F9-9DEA-43F3-911F-AE44735B852B}" type="pres">
      <dgm:prSet presAssocID="{B5193D4B-1ED6-445C-B6A6-AE3818FC2766}" presName="labelTx" presStyleLbl="node1" presStyleIdx="2" presStyleCnt="6">
        <dgm:presLayoutVars>
          <dgm:chMax val="0"/>
          <dgm:chPref val="0"/>
          <dgm:bulletEnabled val="1"/>
        </dgm:presLayoutVars>
      </dgm:prSet>
      <dgm:spPr/>
      <dgm:t>
        <a:bodyPr/>
        <a:lstStyle/>
        <a:p>
          <a:endParaRPr lang="en-US"/>
        </a:p>
      </dgm:t>
    </dgm:pt>
    <dgm:pt modelId="{AE9FF609-960D-E947-B9BE-AE4CF6D9BEE1}" type="pres">
      <dgm:prSet presAssocID="{6DB35095-1411-43C3-931A-BCEEBF6C1836}" presName="sp" presStyleCnt="0"/>
      <dgm:spPr/>
    </dgm:pt>
    <dgm:pt modelId="{FA0AB9E2-52A9-E349-A634-6CE110B7F0A7}" type="pres">
      <dgm:prSet presAssocID="{46626486-6F47-5B46-B6F3-C7FB0EDFC25D}" presName="composite" presStyleCnt="0"/>
      <dgm:spPr/>
    </dgm:pt>
    <dgm:pt modelId="{85F02D3B-DE16-D846-8FD7-515AB0876DFE}" type="pres">
      <dgm:prSet presAssocID="{46626486-6F47-5B46-B6F3-C7FB0EDFC25D}" presName="desTx" presStyleLbl="fgAccFollowNode1" presStyleIdx="3" presStyleCnt="6">
        <dgm:presLayoutVars>
          <dgm:bulletEnabled val="1"/>
        </dgm:presLayoutVars>
      </dgm:prSet>
      <dgm:spPr/>
      <dgm:t>
        <a:bodyPr/>
        <a:lstStyle/>
        <a:p>
          <a:endParaRPr lang="en-US"/>
        </a:p>
      </dgm:t>
    </dgm:pt>
    <dgm:pt modelId="{821B2307-47F2-E844-A4D3-3D806F210953}" type="pres">
      <dgm:prSet presAssocID="{46626486-6F47-5B46-B6F3-C7FB0EDFC25D}" presName="labelTx" presStyleLbl="node1" presStyleIdx="3" presStyleCnt="6">
        <dgm:presLayoutVars>
          <dgm:chMax val="0"/>
          <dgm:chPref val="0"/>
          <dgm:bulletEnabled val="1"/>
        </dgm:presLayoutVars>
      </dgm:prSet>
      <dgm:spPr/>
      <dgm:t>
        <a:bodyPr/>
        <a:lstStyle/>
        <a:p>
          <a:endParaRPr lang="en-US"/>
        </a:p>
      </dgm:t>
    </dgm:pt>
    <dgm:pt modelId="{74EADFC6-82AE-4FC3-95E1-38054916B1AF}" type="pres">
      <dgm:prSet presAssocID="{03215F58-8614-EB47-8D12-8750F4C93A25}" presName="sp" presStyleCnt="0"/>
      <dgm:spPr/>
    </dgm:pt>
    <dgm:pt modelId="{54C72E5D-B4AB-4140-A61D-0A6AE2606A96}" type="pres">
      <dgm:prSet presAssocID="{0557F0C6-B7D6-4A3D-BF14-AB017F884C5A}" presName="composite" presStyleCnt="0"/>
      <dgm:spPr/>
    </dgm:pt>
    <dgm:pt modelId="{2A9B23FC-328A-4A07-A79F-5871E72157F8}" type="pres">
      <dgm:prSet presAssocID="{0557F0C6-B7D6-4A3D-BF14-AB017F884C5A}" presName="desTx" presStyleLbl="fgAccFollowNode1" presStyleIdx="4" presStyleCnt="6">
        <dgm:presLayoutVars>
          <dgm:bulletEnabled val="1"/>
        </dgm:presLayoutVars>
      </dgm:prSet>
      <dgm:spPr/>
      <dgm:t>
        <a:bodyPr/>
        <a:lstStyle/>
        <a:p>
          <a:endParaRPr lang="en-US"/>
        </a:p>
      </dgm:t>
    </dgm:pt>
    <dgm:pt modelId="{F4CD47B7-8204-4CDB-8250-4D78EAA11232}" type="pres">
      <dgm:prSet presAssocID="{0557F0C6-B7D6-4A3D-BF14-AB017F884C5A}" presName="labelTx" presStyleLbl="node1" presStyleIdx="4" presStyleCnt="6">
        <dgm:presLayoutVars>
          <dgm:chMax val="0"/>
          <dgm:chPref val="0"/>
          <dgm:bulletEnabled val="1"/>
        </dgm:presLayoutVars>
      </dgm:prSet>
      <dgm:spPr/>
      <dgm:t>
        <a:bodyPr/>
        <a:lstStyle/>
        <a:p>
          <a:endParaRPr lang="en-US"/>
        </a:p>
      </dgm:t>
    </dgm:pt>
    <dgm:pt modelId="{61740FAB-9215-4B03-BBA4-F0BA25C2D76D}" type="pres">
      <dgm:prSet presAssocID="{685A3AF1-6A31-4D27-A2E1-FFFB307FF3AE}" presName="sp" presStyleCnt="0"/>
      <dgm:spPr/>
    </dgm:pt>
    <dgm:pt modelId="{79C4FDD2-1941-48AD-80B1-D35784001166}" type="pres">
      <dgm:prSet presAssocID="{BFEAB946-6DC0-4A7A-8FAB-033C04254885}" presName="composite" presStyleCnt="0"/>
      <dgm:spPr/>
    </dgm:pt>
    <dgm:pt modelId="{1CC100F7-0766-4E82-BF91-7EE337D2B7DC}" type="pres">
      <dgm:prSet presAssocID="{BFEAB946-6DC0-4A7A-8FAB-033C04254885}" presName="desTx" presStyleLbl="fgAccFollowNode1" presStyleIdx="5" presStyleCnt="6">
        <dgm:presLayoutVars>
          <dgm:bulletEnabled val="1"/>
        </dgm:presLayoutVars>
      </dgm:prSet>
      <dgm:spPr/>
      <dgm:t>
        <a:bodyPr/>
        <a:lstStyle/>
        <a:p>
          <a:endParaRPr lang="en-US"/>
        </a:p>
      </dgm:t>
    </dgm:pt>
    <dgm:pt modelId="{5B9889B5-CA71-49F4-9F1D-79CF7B8FF6EB}" type="pres">
      <dgm:prSet presAssocID="{BFEAB946-6DC0-4A7A-8FAB-033C04254885}" presName="labelTx" presStyleLbl="node1" presStyleIdx="5" presStyleCnt="6">
        <dgm:presLayoutVars>
          <dgm:chMax val="0"/>
          <dgm:chPref val="0"/>
          <dgm:bulletEnabled val="1"/>
        </dgm:presLayoutVars>
      </dgm:prSet>
      <dgm:spPr/>
      <dgm:t>
        <a:bodyPr/>
        <a:lstStyle/>
        <a:p>
          <a:endParaRPr lang="en-US"/>
        </a:p>
      </dgm:t>
    </dgm:pt>
  </dgm:ptLst>
  <dgm:cxnLst>
    <dgm:cxn modelId="{B0DECA6D-A400-450D-9D6F-5582546FD8CF}" srcId="{BFEAB946-6DC0-4A7A-8FAB-033C04254885}" destId="{26312094-7A48-448D-8E86-A45AA970AF10}" srcOrd="0" destOrd="0" parTransId="{086868F2-3AC6-4D28-AF9D-AD0200809B3B}" sibTransId="{801A1C2C-C77F-45F4-B1FE-68CC28DDDCC5}"/>
    <dgm:cxn modelId="{4FD553E5-B1C4-42E0-9DD0-91ED553DA4F7}" type="presOf" srcId="{152EAF71-BF84-447B-84C5-2232E28C4FCA}" destId="{25D1B6CB-F924-43BD-8F41-4FD6C4B056B8}" srcOrd="0" destOrd="0" presId="urn:diagrams.loki3.com/NumberedList"/>
    <dgm:cxn modelId="{33B039AB-D116-4621-A2AD-BE2601CCF14A}" srcId="{8C66E9B3-B12D-4C23-A273-982D7F969BBC}" destId="{0557F0C6-B7D6-4A3D-BF14-AB017F884C5A}" srcOrd="4" destOrd="0" parTransId="{34C5D8D0-C052-4A6F-9CAA-BDB72A09C6E4}" sibTransId="{685A3AF1-6A31-4D27-A2E1-FFFB307FF3AE}"/>
    <dgm:cxn modelId="{CED0B9D0-E2DC-4CB1-A2C1-36298657AC7B}" type="presOf" srcId="{6C03E07F-ECFB-4D2F-BA96-D23DA7C5AC73}" destId="{7D701CF5-2CC3-48B9-A656-E2968A10AA3B}" srcOrd="0" destOrd="0" presId="urn:diagrams.loki3.com/NumberedList"/>
    <dgm:cxn modelId="{E4224148-5B53-FD4A-8F35-B17CD6421322}" type="presOf" srcId="{46626486-6F47-5B46-B6F3-C7FB0EDFC25D}" destId="{821B2307-47F2-E844-A4D3-3D806F210953}" srcOrd="0" destOrd="0" presId="urn:diagrams.loki3.com/NumberedList"/>
    <dgm:cxn modelId="{314C4E73-477B-4DFC-A12A-BEB22C372D5A}" type="presOf" srcId="{8C66E9B3-B12D-4C23-A273-982D7F969BBC}" destId="{BDFB8683-95A4-4BBF-9344-3A0D69314DB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89F6AEB2-4790-487C-AC1B-D20A20054F51}" type="presOf" srcId="{9EA58EC5-7D69-4397-8093-5A4FCBD369E8}" destId="{A08A9154-0BEB-4230-91C9-16FAC1EF6E1C}" srcOrd="0" destOrd="0" presId="urn:diagrams.loki3.com/NumberedList"/>
    <dgm:cxn modelId="{8ACDDF39-5315-4465-9A4B-A94F2B52D3B8}" type="presOf" srcId="{BFEAB946-6DC0-4A7A-8FAB-033C04254885}" destId="{5B9889B5-CA71-49F4-9F1D-79CF7B8FF6EB}" srcOrd="0" destOrd="0" presId="urn:diagrams.loki3.com/NumberedList"/>
    <dgm:cxn modelId="{404685B1-6113-4993-AF1C-944545FCA9CD}" type="presOf" srcId="{B5193D4B-1ED6-445C-B6A6-AE3818FC2766}" destId="{0949E7F9-9DEA-43F3-911F-AE44735B852B}" srcOrd="0" destOrd="0" presId="urn:diagrams.loki3.com/NumberedList"/>
    <dgm:cxn modelId="{5F708214-28D4-43D4-BE95-78D611258321}" type="presOf" srcId="{26312094-7A48-448D-8E86-A45AA970AF10}" destId="{1CC100F7-0766-4E82-BF91-7EE337D2B7D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0F164D2-BA2C-40DC-A8C6-055F6DC6387F}" type="presOf" srcId="{428B21C8-FDC1-4152-AB79-A63CFEC55574}" destId="{2A9B23FC-328A-4A07-A79F-5871E72157F8}" srcOrd="0" destOrd="0" presId="urn:diagrams.loki3.com/NumberedList"/>
    <dgm:cxn modelId="{5358A30D-F676-465B-AC39-A3A868ED7B4D}" srcId="{0557F0C6-B7D6-4A3D-BF14-AB017F884C5A}" destId="{428B21C8-FDC1-4152-AB79-A63CFEC55574}" srcOrd="0" destOrd="0" parTransId="{5AA6DE7D-B5BC-4DCE-9721-71D332F07433}" sibTransId="{3CD5A001-38D2-4648-A0F7-F49D697D7A62}"/>
    <dgm:cxn modelId="{B500EC30-3000-4C07-8372-A31CEDC1C144}" type="presOf" srcId="{1954A1FA-4B42-4C08-BF93-5C9BA7C2665F}" destId="{98C5D315-4B3E-4F1B-A1A8-052C309A7363}" srcOrd="0" destOrd="0" presId="urn:diagrams.loki3.com/NumberedList"/>
    <dgm:cxn modelId="{1FA67C03-D544-46CD-B5F6-7524805195AD}" type="presOf" srcId="{0557F0C6-B7D6-4A3D-BF14-AB017F884C5A}" destId="{F4CD47B7-8204-4CDB-8250-4D78EAA11232}" srcOrd="0" destOrd="0" presId="urn:diagrams.loki3.com/NumberedList"/>
    <dgm:cxn modelId="{BA3E6EEC-639B-5C48-8C2C-59DB57475C37}" srcId="{8C66E9B3-B12D-4C23-A273-982D7F969BBC}" destId="{46626486-6F47-5B46-B6F3-C7FB0EDFC25D}" srcOrd="3" destOrd="0" parTransId="{DB80AADB-6FD3-0E47-B174-F8A132414C45}" sibTransId="{03215F58-8614-EB47-8D12-8750F4C93A25}"/>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D6BBBCD5-B47E-7B4B-BE67-0423BEF4C13C}" type="presOf" srcId="{4D229CAB-2F88-CC40-90A6-C566D5C36FC5}" destId="{85F02D3B-DE16-D846-8FD7-515AB0876DFE}" srcOrd="0" destOrd="0" presId="urn:diagrams.loki3.com/NumberedList"/>
    <dgm:cxn modelId="{02AEE004-E67D-4E3D-BD55-676A80E46EF0}" srcId="{8C66E9B3-B12D-4C23-A273-982D7F969BBC}" destId="{BFEAB946-6DC0-4A7A-8FAB-033C04254885}" srcOrd="5" destOrd="0" parTransId="{283D7089-036C-44B0-9BFD-199BF8B6E6F0}" sibTransId="{F39822E6-A1F5-4121-8963-6DB50DAA681D}"/>
    <dgm:cxn modelId="{2E54AE5E-B09A-3441-A4B6-BBA14FEF7170}" srcId="{46626486-6F47-5B46-B6F3-C7FB0EDFC25D}" destId="{4D229CAB-2F88-CC40-90A6-C566D5C36FC5}" srcOrd="0" destOrd="0" parTransId="{F13DC1DA-B8CF-164A-A6E5-3E9DE40D5F2C}" sibTransId="{956450E5-E289-B140-8214-4E7B173F1D0E}"/>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 modelId="{1C9FF924-9B26-4847-82D5-37709E530429}" type="presParOf" srcId="{BDFB8683-95A4-4BBF-9344-3A0D69314DBB}" destId="{AE9FF609-960D-E947-B9BE-AE4CF6D9BEE1}" srcOrd="5" destOrd="0" presId="urn:diagrams.loki3.com/NumberedList"/>
    <dgm:cxn modelId="{8E8E13DB-2469-BD44-B6FF-113A57A43082}" type="presParOf" srcId="{BDFB8683-95A4-4BBF-9344-3A0D69314DBB}" destId="{FA0AB9E2-52A9-E349-A634-6CE110B7F0A7}" srcOrd="6" destOrd="0" presId="urn:diagrams.loki3.com/NumberedList"/>
    <dgm:cxn modelId="{D8E11D24-33BD-FB45-A69A-A7BC87E30DF9}" type="presParOf" srcId="{FA0AB9E2-52A9-E349-A634-6CE110B7F0A7}" destId="{85F02D3B-DE16-D846-8FD7-515AB0876DFE}" srcOrd="0" destOrd="0" presId="urn:diagrams.loki3.com/NumberedList"/>
    <dgm:cxn modelId="{EA531F58-66C9-CD4D-A8FC-77F13A5C80C1}" type="presParOf" srcId="{FA0AB9E2-52A9-E349-A634-6CE110B7F0A7}" destId="{821B2307-47F2-E844-A4D3-3D806F210953}" srcOrd="1" destOrd="0" presId="urn:diagrams.loki3.com/NumberedList"/>
    <dgm:cxn modelId="{10B754A0-D251-4653-B614-FD7B3F98CD25}" type="presParOf" srcId="{BDFB8683-95A4-4BBF-9344-3A0D69314DBB}" destId="{74EADFC6-82AE-4FC3-95E1-38054916B1AF}" srcOrd="7" destOrd="0" presId="urn:diagrams.loki3.com/NumberedList"/>
    <dgm:cxn modelId="{AC4DB33E-1FD7-4E5E-8BCE-629C301ED32E}" type="presParOf" srcId="{BDFB8683-95A4-4BBF-9344-3A0D69314DBB}" destId="{54C72E5D-B4AB-4140-A61D-0A6AE2606A96}" srcOrd="8" destOrd="0" presId="urn:diagrams.loki3.com/NumberedList"/>
    <dgm:cxn modelId="{33CF4BA8-7BC8-4893-B291-3D9DC85A1E2A}" type="presParOf" srcId="{54C72E5D-B4AB-4140-A61D-0A6AE2606A96}" destId="{2A9B23FC-328A-4A07-A79F-5871E72157F8}" srcOrd="0" destOrd="0" presId="urn:diagrams.loki3.com/NumberedList"/>
    <dgm:cxn modelId="{8E8C63E1-A019-4340-B69C-22CCD13E7E12}" type="presParOf" srcId="{54C72E5D-B4AB-4140-A61D-0A6AE2606A96}" destId="{F4CD47B7-8204-4CDB-8250-4D78EAA11232}" srcOrd="1" destOrd="0" presId="urn:diagrams.loki3.com/NumberedList"/>
    <dgm:cxn modelId="{E0293696-025A-4A2C-AE3B-59F1A81197EF}" type="presParOf" srcId="{BDFB8683-95A4-4BBF-9344-3A0D69314DBB}" destId="{61740FAB-9215-4B03-BBA4-F0BA25C2D76D}" srcOrd="9" destOrd="0" presId="urn:diagrams.loki3.com/NumberedList"/>
    <dgm:cxn modelId="{0695B68E-F7C0-4290-BD59-345285C27FCA}" type="presParOf" srcId="{BDFB8683-95A4-4BBF-9344-3A0D69314DBB}" destId="{79C4FDD2-1941-48AD-80B1-D35784001166}" srcOrd="10" destOrd="0" presId="urn:diagrams.loki3.com/NumberedList"/>
    <dgm:cxn modelId="{C6510441-D4E0-4FEC-8E1F-541FC42EAFC0}" type="presParOf" srcId="{79C4FDD2-1941-48AD-80B1-D35784001166}" destId="{1CC100F7-0766-4E82-BF91-7EE337D2B7DC}" srcOrd="0" destOrd="0" presId="urn:diagrams.loki3.com/NumberedList"/>
    <dgm:cxn modelId="{AB2DFA4F-9E82-408B-AC6B-0C80630A39B6}" type="presParOf" srcId="{79C4FDD2-1941-48AD-80B1-D35784001166}" destId="{5B9889B5-CA71-49F4-9F1D-79CF7B8FF6E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8810" y="-342336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thiết</a:t>
          </a:r>
          <a:r>
            <a:rPr lang="en-US" sz="3900" b="0" kern="1200" noProof="0" dirty="0"/>
            <a:t> </a:t>
          </a:r>
          <a:r>
            <a:rPr lang="en-US" sz="3900" b="0" kern="1200" noProof="0" dirty="0" err="1"/>
            <a:t>bị</a:t>
          </a:r>
          <a:r>
            <a:rPr lang="en-US" sz="3900" b="0" kern="1200" noProof="0" dirty="0"/>
            <a:t> Android</a:t>
          </a:r>
          <a:endParaRPr lang="vi-VN" sz="3900" b="0" kern="1200" noProof="0" dirty="0"/>
        </a:p>
      </dsp:txBody>
      <dsp:txXfrm rot="-5400000">
        <a:off x="842400" y="83826"/>
        <a:ext cx="7727420" cy="753820"/>
      </dsp:txXfrm>
    </dsp:sp>
    <dsp:sp modelId="{7D701CF5-2CC3-48B9-A656-E2968A10AA3B}">
      <dsp:nvSpPr>
        <dsp:cNvPr id="0" name=""/>
        <dsp:cNvSpPr/>
      </dsp:nvSpPr>
      <dsp:spPr>
        <a:xfrm>
          <a:off x="0" y="10973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vi-VN" sz="3500" b="1" kern="1200" noProof="0"/>
            <a:t>1</a:t>
          </a:r>
        </a:p>
      </dsp:txBody>
      <dsp:txXfrm>
        <a:off x="102806" y="212541"/>
        <a:ext cx="496388" cy="496388"/>
      </dsp:txXfrm>
    </dsp:sp>
    <dsp:sp modelId="{98C5D315-4B3E-4F1B-A1A8-052C309A7363}">
      <dsp:nvSpPr>
        <dsp:cNvPr id="0" name=""/>
        <dsp:cNvSpPr/>
      </dsp:nvSpPr>
      <dsp:spPr>
        <a:xfrm rot="5400000">
          <a:off x="4308810" y="-24475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thách</a:t>
          </a:r>
          <a:r>
            <a:rPr lang="en-US" sz="3900" b="0" kern="1200" noProof="0" dirty="0"/>
            <a:t> </a:t>
          </a:r>
          <a:r>
            <a:rPr lang="en-US" sz="3900" b="0" kern="1200" noProof="0" dirty="0" err="1"/>
            <a:t>thức</a:t>
          </a:r>
          <a:r>
            <a:rPr lang="en-US" sz="3900" b="0" kern="1200" noProof="0" dirty="0"/>
            <a:t> </a:t>
          </a:r>
          <a:r>
            <a:rPr lang="en-US" sz="3900" b="0" kern="1200" noProof="0" dirty="0" err="1"/>
            <a:t>bảo</a:t>
          </a:r>
          <a:r>
            <a:rPr lang="en-US" sz="3900" b="0" kern="1200" noProof="0" dirty="0"/>
            <a:t> </a:t>
          </a:r>
          <a:r>
            <a:rPr lang="en-US" sz="3900" b="0" kern="1200" noProof="0" dirty="0" err="1"/>
            <a:t>mật</a:t>
          </a:r>
          <a:r>
            <a:rPr lang="en-US" sz="3900" b="0" kern="1200" noProof="0" dirty="0"/>
            <a:t> </a:t>
          </a:r>
          <a:r>
            <a:rPr lang="en-US" sz="3900" b="0" kern="1200" noProof="0" dirty="0" err="1"/>
            <a:t>của</a:t>
          </a:r>
          <a:r>
            <a:rPr lang="en-US" sz="3900" b="0" kern="1200" noProof="0" dirty="0"/>
            <a:t> Android</a:t>
          </a:r>
          <a:endParaRPr lang="vi-VN" sz="3900" b="0" kern="1200" noProof="0" dirty="0"/>
        </a:p>
      </dsp:txBody>
      <dsp:txXfrm rot="-5400000">
        <a:off x="842400" y="1059606"/>
        <a:ext cx="7727420" cy="753820"/>
      </dsp:txXfrm>
    </dsp:sp>
    <dsp:sp modelId="{A6B8EA77-B4EA-49A8-AA9D-041381B2E5E1}">
      <dsp:nvSpPr>
        <dsp:cNvPr id="0" name=""/>
        <dsp:cNvSpPr/>
      </dsp:nvSpPr>
      <dsp:spPr>
        <a:xfrm>
          <a:off x="0" y="1085515"/>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2</a:t>
          </a:r>
          <a:endParaRPr lang="vi-VN" sz="3500" b="0" kern="1200" noProof="0" dirty="0"/>
        </a:p>
      </dsp:txBody>
      <dsp:txXfrm>
        <a:off x="102806" y="1188321"/>
        <a:ext cx="496388" cy="496388"/>
      </dsp:txXfrm>
    </dsp:sp>
    <dsp:sp modelId="{25D1B6CB-F924-43BD-8F41-4FD6C4B056B8}">
      <dsp:nvSpPr>
        <dsp:cNvPr id="0" name=""/>
        <dsp:cNvSpPr/>
      </dsp:nvSpPr>
      <dsp:spPr>
        <a:xfrm rot="5400000">
          <a:off x="4008595" y="-1171590"/>
          <a:ext cx="1435809"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b="0" kern="1200" noProof="0" dirty="0" err="1"/>
            <a:t>Các</a:t>
          </a:r>
          <a:r>
            <a:rPr lang="en-US" sz="3900" b="0" kern="1200" noProof="0" dirty="0"/>
            <a:t> </a:t>
          </a:r>
          <a:r>
            <a:rPr lang="en-US" sz="3900" b="0" kern="1200" noProof="0" dirty="0" err="1"/>
            <a:t>công</a:t>
          </a:r>
          <a:r>
            <a:rPr lang="en-US" sz="3900" b="0" kern="1200" noProof="0" dirty="0"/>
            <a:t> </a:t>
          </a:r>
          <a:r>
            <a:rPr lang="en-US" sz="3900" b="0" kern="1200" noProof="0" dirty="0" err="1"/>
            <a:t>cụ</a:t>
          </a:r>
          <a:r>
            <a:rPr lang="en-US" sz="3900" b="0" kern="1200" noProof="0" dirty="0"/>
            <a:t> </a:t>
          </a:r>
          <a:r>
            <a:rPr lang="en-US" sz="3900" b="0" kern="1200" noProof="0" dirty="0" err="1"/>
            <a:t>khai</a:t>
          </a:r>
          <a:r>
            <a:rPr lang="en-US" sz="3900" b="0" kern="1200" noProof="0" dirty="0"/>
            <a:t> </a:t>
          </a:r>
          <a:r>
            <a:rPr lang="en-US" sz="3900" b="0" kern="1200" noProof="0" dirty="0" err="1"/>
            <a:t>thác</a:t>
          </a:r>
          <a:r>
            <a:rPr lang="en-US" sz="3900" b="0" kern="1200" noProof="0" dirty="0"/>
            <a:t> </a:t>
          </a:r>
          <a:r>
            <a:rPr lang="en-US" sz="3900" b="0" kern="1200" noProof="0" dirty="0" err="1"/>
            <a:t>dành</a:t>
          </a:r>
          <a:r>
            <a:rPr lang="en-US" sz="3900" b="0" kern="1200" noProof="0" dirty="0"/>
            <a:t> </a:t>
          </a:r>
          <a:r>
            <a:rPr lang="en-US" sz="3900" b="0" kern="1200" noProof="0" dirty="0" err="1"/>
            <a:t>cho</a:t>
          </a:r>
          <a:r>
            <a:rPr lang="en-US" sz="3900" b="0" kern="1200" noProof="0" dirty="0"/>
            <a:t> Android</a:t>
          </a:r>
          <a:endParaRPr lang="vi-VN" sz="3900" b="0" kern="1200" noProof="0" dirty="0"/>
        </a:p>
      </dsp:txBody>
      <dsp:txXfrm rot="-5400000">
        <a:off x="842400" y="2064695"/>
        <a:ext cx="7698110" cy="1295629"/>
      </dsp:txXfrm>
    </dsp:sp>
    <dsp:sp modelId="{0949E7F9-9DEA-43F3-911F-AE44735B852B}">
      <dsp:nvSpPr>
        <dsp:cNvPr id="0" name=""/>
        <dsp:cNvSpPr/>
      </dsp:nvSpPr>
      <dsp:spPr>
        <a:xfrm>
          <a:off x="0" y="2361509"/>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0" kern="1200" noProof="0" dirty="0"/>
            <a:t>3</a:t>
          </a:r>
          <a:endParaRPr lang="vi-VN" sz="3500" b="0" kern="1200" noProof="0" dirty="0"/>
        </a:p>
      </dsp:txBody>
      <dsp:txXfrm>
        <a:off x="102806" y="2464315"/>
        <a:ext cx="496388" cy="496388"/>
      </dsp:txXfrm>
    </dsp:sp>
    <dsp:sp modelId="{85F02D3B-DE16-D846-8FD7-515AB0876DFE}">
      <dsp:nvSpPr>
        <dsp:cNvPr id="0" name=""/>
        <dsp:cNvSpPr/>
      </dsp:nvSpPr>
      <dsp:spPr>
        <a:xfrm rot="5400000">
          <a:off x="4308810" y="10440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Apple iOS</a:t>
          </a:r>
        </a:p>
      </dsp:txBody>
      <dsp:txXfrm rot="-5400000">
        <a:off x="842400" y="3611594"/>
        <a:ext cx="7727420" cy="753820"/>
      </dsp:txXfrm>
    </dsp:sp>
    <dsp:sp modelId="{821B2307-47F2-E844-A4D3-3D806F210953}">
      <dsp:nvSpPr>
        <dsp:cNvPr id="0" name=""/>
        <dsp:cNvSpPr/>
      </dsp:nvSpPr>
      <dsp:spPr>
        <a:xfrm>
          <a:off x="0" y="363750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4</a:t>
          </a:r>
        </a:p>
      </dsp:txBody>
      <dsp:txXfrm>
        <a:off x="102806" y="3740310"/>
        <a:ext cx="496388" cy="496388"/>
      </dsp:txXfrm>
    </dsp:sp>
    <dsp:sp modelId="{2A9B23FC-328A-4A07-A79F-5871E72157F8}">
      <dsp:nvSpPr>
        <dsp:cNvPr id="0" name=""/>
        <dsp:cNvSpPr/>
      </dsp:nvSpPr>
      <dsp:spPr>
        <a:xfrm rot="5400000">
          <a:off x="4308810" y="1080184"/>
          <a:ext cx="835380" cy="77682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Các</a:t>
          </a:r>
          <a:r>
            <a:rPr lang="en-US" sz="3900" kern="1200" dirty="0"/>
            <a:t> </a:t>
          </a:r>
          <a:r>
            <a:rPr lang="en-US" sz="3900" kern="1200" dirty="0" err="1"/>
            <a:t>thách</a:t>
          </a:r>
          <a:r>
            <a:rPr lang="en-US" sz="3900" kern="1200" dirty="0"/>
            <a:t> </a:t>
          </a:r>
          <a:r>
            <a:rPr lang="en-US" sz="3900" kern="1200" dirty="0" err="1"/>
            <a:t>thức</a:t>
          </a:r>
          <a:r>
            <a:rPr lang="en-US" sz="3900" kern="1200" dirty="0"/>
            <a:t> </a:t>
          </a:r>
          <a:r>
            <a:rPr lang="en-US" sz="3900" kern="1200" dirty="0" err="1"/>
            <a:t>bảo</a:t>
          </a:r>
          <a:r>
            <a:rPr lang="en-US" sz="3900" kern="1200" dirty="0"/>
            <a:t> </a:t>
          </a:r>
          <a:r>
            <a:rPr lang="en-US" sz="3900" kern="1200" dirty="0" err="1"/>
            <a:t>mật</a:t>
          </a:r>
          <a:r>
            <a:rPr lang="en-US" sz="3900" kern="1200" dirty="0"/>
            <a:t> </a:t>
          </a:r>
          <a:r>
            <a:rPr lang="en-US" sz="3900" kern="1200" dirty="0" err="1"/>
            <a:t>của</a:t>
          </a:r>
          <a:r>
            <a:rPr lang="en-US" sz="3900" kern="1200" dirty="0"/>
            <a:t> iOS</a:t>
          </a:r>
        </a:p>
      </dsp:txBody>
      <dsp:txXfrm rot="-5400000">
        <a:off x="842400" y="4587374"/>
        <a:ext cx="7727420" cy="753820"/>
      </dsp:txXfrm>
    </dsp:sp>
    <dsp:sp modelId="{F4CD47B7-8204-4CDB-8250-4D78EAA11232}">
      <dsp:nvSpPr>
        <dsp:cNvPr id="0" name=""/>
        <dsp:cNvSpPr/>
      </dsp:nvSpPr>
      <dsp:spPr>
        <a:xfrm>
          <a:off x="0" y="4613284"/>
          <a:ext cx="702000" cy="702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5</a:t>
          </a:r>
        </a:p>
      </dsp:txBody>
      <dsp:txXfrm>
        <a:off x="102806" y="4716090"/>
        <a:ext cx="496388" cy="496388"/>
      </dsp:txXfrm>
    </dsp:sp>
    <dsp:sp modelId="{1CC100F7-0766-4E82-BF91-7EE337D2B7DC}">
      <dsp:nvSpPr>
        <dsp:cNvPr id="0" name=""/>
        <dsp:cNvSpPr/>
      </dsp:nvSpPr>
      <dsp:spPr>
        <a:xfrm rot="5400000">
          <a:off x="4308810" y="2055964"/>
          <a:ext cx="835380" cy="77682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48590" tIns="99060" rIns="148590" bIns="99060" numCol="1" spcCol="1270" anchor="ctr" anchorCtr="0">
          <a:noAutofit/>
        </a:bodyPr>
        <a:lstStyle/>
        <a:p>
          <a:pPr lvl="0" algn="l" defTabSz="1733550">
            <a:lnSpc>
              <a:spcPct val="90000"/>
            </a:lnSpc>
            <a:spcBef>
              <a:spcPct val="0"/>
            </a:spcBef>
            <a:spcAft>
              <a:spcPct val="35000"/>
            </a:spcAft>
          </a:pPr>
          <a:r>
            <a:rPr lang="en-US" sz="3900" kern="1200" dirty="0" err="1"/>
            <a:t>Tìm</a:t>
          </a:r>
          <a:r>
            <a:rPr lang="en-US" sz="3900" kern="1200" dirty="0"/>
            <a:t> </a:t>
          </a:r>
          <a:r>
            <a:rPr lang="en-US" sz="3900" kern="1200" dirty="0" err="1"/>
            <a:t>hiểu</a:t>
          </a:r>
          <a:r>
            <a:rPr lang="en-US" sz="3900" kern="1200" dirty="0"/>
            <a:t> </a:t>
          </a:r>
          <a:r>
            <a:rPr lang="en-US" sz="3900" kern="1200" dirty="0" err="1"/>
            <a:t>về</a:t>
          </a:r>
          <a:r>
            <a:rPr lang="en-US" sz="3900" kern="1200" dirty="0"/>
            <a:t> BYOD</a:t>
          </a:r>
        </a:p>
      </dsp:txBody>
      <dsp:txXfrm rot="-5400000">
        <a:off x="842400" y="5563154"/>
        <a:ext cx="7727420" cy="753820"/>
      </dsp:txXfrm>
    </dsp:sp>
    <dsp:sp modelId="{5B9889B5-CA71-49F4-9F1D-79CF7B8FF6EB}">
      <dsp:nvSpPr>
        <dsp:cNvPr id="0" name=""/>
        <dsp:cNvSpPr/>
      </dsp:nvSpPr>
      <dsp:spPr>
        <a:xfrm>
          <a:off x="0" y="5589064"/>
          <a:ext cx="702000" cy="702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kern="1200" dirty="0"/>
            <a:t>6</a:t>
          </a:r>
        </a:p>
      </dsp:txBody>
      <dsp:txXfrm>
        <a:off x="102806" y="5691870"/>
        <a:ext cx="496388" cy="496388"/>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23.10.2022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23.10.2022</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322285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https://ehealth.gov.vn/?action=News&amp;newsId=48698</a:t>
            </a:r>
          </a:p>
        </p:txBody>
      </p:sp>
      <p:sp>
        <p:nvSpPr>
          <p:cNvPr id="4" name="Slide Number Placeholder 3"/>
          <p:cNvSpPr>
            <a:spLocks noGrp="1"/>
          </p:cNvSpPr>
          <p:nvPr>
            <p:ph type="sldNum" sz="quarter" idx="10"/>
          </p:nvPr>
        </p:nvSpPr>
        <p:spPr/>
        <p:txBody>
          <a:bodyPr/>
          <a:lstStyle/>
          <a:p>
            <a:fld id="{391F8C0C-5812-497D-B352-B5908CC200C0}" type="slidenum">
              <a:rPr lang="ru-RU" smtClean="0"/>
              <a:t>39</a:t>
            </a:fld>
            <a:endParaRPr lang="ru-RU"/>
          </a:p>
        </p:txBody>
      </p:sp>
    </p:spTree>
    <p:extLst>
      <p:ext uri="{BB962C8B-B14F-4D97-AF65-F5344CB8AC3E}">
        <p14:creationId xmlns:p14="http://schemas.microsoft.com/office/powerpoint/2010/main" val="405087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https://ictvietnam.vn/mot-so-tinh-nang-bao-mat-cua-google-trong-android-70-nougat-13068.htm</a:t>
            </a:r>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221801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12573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https://www.thegioididong.com/game-app/sdk-la-gi-loi-ich-cong-dung-cua-sdk-phan-biet-sdk-va-api-1356122</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45</a:t>
            </a:fld>
            <a:endParaRPr lang="ru-RU"/>
          </a:p>
        </p:txBody>
      </p:sp>
    </p:spTree>
    <p:extLst>
      <p:ext uri="{BB962C8B-B14F-4D97-AF65-F5344CB8AC3E}">
        <p14:creationId xmlns:p14="http://schemas.microsoft.com/office/powerpoint/2010/main" val="230895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https://anonyviet.com/androrat-remote-va-hack-du-lieu-dien-thoai-android-tu-xa/#ftoc-cac-tinh-nang-cua-androrat</a:t>
            </a:r>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2837479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http://www.101hacker.com/2013/06/hack-android-with-afe-android-framework.html</a:t>
            </a:r>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230620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52</a:t>
            </a:fld>
            <a:endParaRPr lang="ru-RU"/>
          </a:p>
        </p:txBody>
      </p:sp>
    </p:spTree>
    <p:extLst>
      <p:ext uri="{BB962C8B-B14F-4D97-AF65-F5344CB8AC3E}">
        <p14:creationId xmlns:p14="http://schemas.microsoft.com/office/powerpoint/2010/main" val="2586335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https://support.apple.com/en-vn/guide/security/sec100a75d12/web</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1377122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two-factor token</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12020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https://anninhmang.pro/dia-chi-mac-ngau-nhien/#Tren_iphoneipad</a:t>
            </a:r>
            <a:endParaRPr lang="en-US" b="1" dirty="0"/>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71144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71</a:t>
            </a:fld>
            <a:endParaRPr lang="ru-RU"/>
          </a:p>
        </p:txBody>
      </p:sp>
    </p:spTree>
    <p:extLst>
      <p:ext uri="{BB962C8B-B14F-4D97-AF65-F5344CB8AC3E}">
        <p14:creationId xmlns:p14="http://schemas.microsoft.com/office/powerpoint/2010/main" val="3862750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73</a:t>
            </a:fld>
            <a:endParaRPr lang="ru-RU"/>
          </a:p>
        </p:txBody>
      </p:sp>
    </p:spTree>
    <p:extLst>
      <p:ext uri="{BB962C8B-B14F-4D97-AF65-F5344CB8AC3E}">
        <p14:creationId xmlns:p14="http://schemas.microsoft.com/office/powerpoint/2010/main" val="400623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https://glints.com/vn/blog/bring-your-own-device-boyd-la-gi/#.Y0J569dBzIU</a:t>
            </a:r>
          </a:p>
        </p:txBody>
      </p:sp>
      <p:sp>
        <p:nvSpPr>
          <p:cNvPr id="4" name="Slide Number Placeholder 3"/>
          <p:cNvSpPr>
            <a:spLocks noGrp="1"/>
          </p:cNvSpPr>
          <p:nvPr>
            <p:ph type="sldNum" sz="quarter" idx="10"/>
          </p:nvPr>
        </p:nvSpPr>
        <p:spPr/>
        <p:txBody>
          <a:bodyPr/>
          <a:lstStyle/>
          <a:p>
            <a:fld id="{391F8C0C-5812-497D-B352-B5908CC200C0}" type="slidenum">
              <a:rPr lang="ru-RU" smtClean="0"/>
              <a:t>74</a:t>
            </a:fld>
            <a:endParaRPr lang="ru-RU"/>
          </a:p>
        </p:txBody>
      </p:sp>
    </p:spTree>
    <p:extLst>
      <p:ext uri="{BB962C8B-B14F-4D97-AF65-F5344CB8AC3E}">
        <p14:creationId xmlns:p14="http://schemas.microsoft.com/office/powerpoint/2010/main" val="1431993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https://www.citrix.com/solutions/secure-access/what-is-byod-security.html</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79</a:t>
            </a:fld>
            <a:endParaRPr lang="ru-RU"/>
          </a:p>
        </p:txBody>
      </p:sp>
    </p:spTree>
    <p:extLst>
      <p:ext uri="{BB962C8B-B14F-4D97-AF65-F5344CB8AC3E}">
        <p14:creationId xmlns:p14="http://schemas.microsoft.com/office/powerpoint/2010/main" val="2426509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https://www.citrix.com/solutions/secure-access/what-is-byod-security.html</a:t>
            </a:r>
          </a:p>
        </p:txBody>
      </p:sp>
      <p:sp>
        <p:nvSpPr>
          <p:cNvPr id="4" name="Slide Number Placeholder 3"/>
          <p:cNvSpPr>
            <a:spLocks noGrp="1"/>
          </p:cNvSpPr>
          <p:nvPr>
            <p:ph type="sldNum" sz="quarter" idx="10"/>
          </p:nvPr>
        </p:nvSpPr>
        <p:spPr/>
        <p:txBody>
          <a:bodyPr/>
          <a:lstStyle/>
          <a:p>
            <a:fld id="{391F8C0C-5812-497D-B352-B5908CC200C0}" type="slidenum">
              <a:rPr lang="ru-RU" smtClean="0"/>
              <a:t>80</a:t>
            </a:fld>
            <a:endParaRPr lang="ru-RU"/>
          </a:p>
        </p:txBody>
      </p:sp>
    </p:spTree>
    <p:extLst>
      <p:ext uri="{BB962C8B-B14F-4D97-AF65-F5344CB8AC3E}">
        <p14:creationId xmlns:p14="http://schemas.microsoft.com/office/powerpoint/2010/main" val="190621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384139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https://source.android.com/docs/security/overview</a:t>
            </a:r>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423560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https://source.android.com/docs/security/overview</a:t>
            </a:r>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2421628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18</a:t>
            </a:fld>
            <a:endParaRPr lang="ru-RU"/>
          </a:p>
        </p:txBody>
      </p:sp>
    </p:spTree>
    <p:extLst>
      <p:ext uri="{BB962C8B-B14F-4D97-AF65-F5344CB8AC3E}">
        <p14:creationId xmlns:p14="http://schemas.microsoft.com/office/powerpoint/2010/main" val="162789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https://source.android.com/docs/security/overview/implement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78302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https://source.android.com/docs/security/overview/implement</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30</a:t>
            </a:fld>
            <a:endParaRPr lang="ru-RU"/>
          </a:p>
        </p:txBody>
      </p:sp>
    </p:spTree>
    <p:extLst>
      <p:ext uri="{BB962C8B-B14F-4D97-AF65-F5344CB8AC3E}">
        <p14:creationId xmlns:p14="http://schemas.microsoft.com/office/powerpoint/2010/main" val="1016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62239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196753"/>
            <a:ext cx="103632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911424" y="3717032"/>
            <a:ext cx="10369152"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7163411" y="6553200"/>
            <a:ext cx="3695242" cy="215444"/>
          </a:xfrm>
          <a:prstGeom prst="rect">
            <a:avLst/>
          </a:prstGeom>
          <a:noFill/>
        </p:spPr>
        <p:txBody>
          <a:bodyPr wrap="none" rtlCol="0">
            <a:spAutoFit/>
          </a:bodyPr>
          <a:lstStyle/>
          <a:p>
            <a:r>
              <a:rPr lang="vi-VN" sz="80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0" y="762000"/>
            <a:ext cx="103632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6807200" y="6553200"/>
            <a:ext cx="3972562" cy="215444"/>
          </a:xfrm>
          <a:prstGeom prst="rect">
            <a:avLst/>
          </a:prstGeom>
          <a:noFill/>
        </p:spPr>
        <p:txBody>
          <a:bodyPr wrap="none" rtlCol="0">
            <a:spAutoFit/>
          </a:bodyPr>
          <a:lstStyle/>
          <a:p>
            <a:r>
              <a:rPr lang="vi-VN" sz="80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00" y="609600"/>
            <a:ext cx="10178757"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8616800" y="6553200"/>
            <a:ext cx="2605200" cy="215444"/>
          </a:xfrm>
          <a:prstGeom prst="rect">
            <a:avLst/>
          </a:prstGeom>
          <a:noFill/>
        </p:spPr>
        <p:txBody>
          <a:bodyPr wrap="none" rtlCol="0">
            <a:spAutoFit/>
          </a:bodyPr>
          <a:lstStyle/>
          <a:p>
            <a:r>
              <a:rPr lang="vi-VN" sz="80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14400"/>
            <a:ext cx="1050195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400" y="228600"/>
            <a:ext cx="11480800" cy="640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143000"/>
            <a:ext cx="11480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04800" y="274638"/>
            <a:ext cx="11480800" cy="792162"/>
          </a:xfrm>
        </p:spPr>
        <p:txBody>
          <a:bodyPr/>
          <a:lstStyle>
            <a:lvl1pPr>
              <a:defRPr b="1" baseline="0">
                <a:solidFill>
                  <a:srgbClr val="FF0000"/>
                </a:solidFill>
                <a:latin typeface="Calibri" pitchFamily="34" charset="0"/>
              </a:defRPr>
            </a:lvl1pPr>
          </a:lstStyle>
          <a:p>
            <a:r>
              <a:rPr lang="vi-VN" dirty="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1676400"/>
            <a:ext cx="11176000" cy="685800"/>
          </a:xfrm>
        </p:spPr>
        <p:txBody>
          <a:bodyPr>
            <a:noAutofit/>
          </a:bodyPr>
          <a:lstStyle>
            <a:lvl1pPr marL="0" indent="0">
              <a:buNone/>
              <a:defRPr sz="4000" b="1"/>
            </a:lvl1pPr>
            <a:lvl2pPr marL="457200" indent="0">
              <a:buNone/>
              <a:defRPr/>
            </a:lvl2pPr>
          </a:lstStyle>
          <a:p>
            <a:pPr lvl="0"/>
            <a:r>
              <a:rPr lang="en-US"/>
              <a:t>Click to edit Master text styles</a:t>
            </a:r>
          </a:p>
        </p:txBody>
      </p:sp>
      <p:sp>
        <p:nvSpPr>
          <p:cNvPr id="6" name="Text Placeholder 5"/>
          <p:cNvSpPr>
            <a:spLocks noGrp="1"/>
          </p:cNvSpPr>
          <p:nvPr>
            <p:ph type="body" sz="quarter" idx="11"/>
          </p:nvPr>
        </p:nvSpPr>
        <p:spPr>
          <a:xfrm>
            <a:off x="609600" y="2438400"/>
            <a:ext cx="11176000" cy="3124200"/>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12192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12192000" cy="6172200"/>
          </a:xfrm>
        </p:spPr>
        <p:txBody>
          <a:bodyPr>
            <a:normAutofit/>
          </a:bodyPr>
          <a:lstStyle>
            <a:lvl1pPr marL="571500" indent="-571500">
              <a:lnSpc>
                <a:spcPct val="114000"/>
              </a:lnSpc>
              <a:spcBef>
                <a:spcPts val="600"/>
              </a:spcBef>
              <a:spcAft>
                <a:spcPts val="600"/>
              </a:spcAft>
              <a:buFont typeface="Wingdings" panose="05000000000000000000" pitchFamily="2" charset="2"/>
              <a:buChar char="q"/>
              <a:defRPr sz="2800">
                <a:latin typeface="Tahoma" panose="020B0604030504040204" pitchFamily="34" charset="0"/>
                <a:ea typeface="Tahoma" pitchFamily="34" charset="0"/>
                <a:cs typeface="Tahoma" panose="020B0604030504040204" pitchFamily="34" charset="0"/>
              </a:defRPr>
            </a:lvl1pPr>
            <a:lvl2pPr marL="914400" indent="-457200">
              <a:buFont typeface="Wingdings" panose="05000000000000000000" pitchFamily="2" charset="2"/>
              <a:buChar char="§"/>
              <a:defRPr sz="2400">
                <a:latin typeface="Tahoma" pitchFamily="34" charset="0"/>
                <a:ea typeface="Tahoma" pitchFamily="34" charset="0"/>
                <a:cs typeface="Tahoma" pitchFamily="34" charset="0"/>
              </a:defRPr>
            </a:lvl2pPr>
            <a:lvl3pPr marL="1371600" indent="-457200">
              <a:buFont typeface="Arial" panose="020B0604020202020204" pitchFamily="34" charset="0"/>
              <a:buChar char="•"/>
              <a:defRPr sz="2000">
                <a:latin typeface="Times New Roman" panose="02020603050405020304" pitchFamily="18" charset="0"/>
                <a:ea typeface="Tahoma" pitchFamily="34" charset="0"/>
                <a:cs typeface="Times New Roman" panose="02020603050405020304" pitchFamily="18" charset="0"/>
              </a:defRPr>
            </a:lvl3pPr>
            <a:lvl4pPr marL="1714500" indent="-342900">
              <a:buFont typeface="Wingdings" panose="05000000000000000000" pitchFamily="2" charset="2"/>
              <a:buChar char="q"/>
              <a:defRPr sz="2400">
                <a:latin typeface="Tahoma" pitchFamily="34" charset="0"/>
                <a:ea typeface="Tahoma" pitchFamily="34" charset="0"/>
                <a:cs typeface="Tahoma" pitchFamily="34" charset="0"/>
              </a:defRPr>
            </a:lvl4pPr>
            <a:lvl5pPr marL="2171700" indent="-342900">
              <a:buFont typeface="Wingdings" panose="05000000000000000000" pitchFamily="2" charset="2"/>
              <a:buChar char="q"/>
              <a:defRPr sz="24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713184"/>
          </a:xfrm>
          <a:noFill/>
        </p:spPr>
        <p:txBody>
          <a:bodyPr>
            <a:noAutofit/>
          </a:bodyPr>
          <a:lstStyle>
            <a:lvl1pPr>
              <a:defRPr sz="4000" b="1" baseline="0">
                <a:solidFill>
                  <a:srgbClr val="FF0000"/>
                </a:solidFill>
                <a:latin typeface="+mj-lt"/>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12192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12192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6882184"/>
          </a:xfrm>
          <a:noFill/>
        </p:spPr>
        <p:txBody>
          <a:bodyPr>
            <a:noAutofit/>
          </a:bodyPr>
          <a:lstStyle>
            <a:lvl1pPr>
              <a:defRPr sz="6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78000" y="533400"/>
            <a:ext cx="80772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2400" y="1676400"/>
            <a:ext cx="93218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76200"/>
            <a:ext cx="3996267"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14400"/>
            <a:ext cx="104140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7721601" y="6553200"/>
            <a:ext cx="3199915" cy="215444"/>
          </a:xfrm>
          <a:prstGeom prst="rect">
            <a:avLst/>
          </a:prstGeom>
          <a:noFill/>
        </p:spPr>
        <p:txBody>
          <a:bodyPr wrap="none" rtlCol="0">
            <a:spAutoFit/>
          </a:bodyPr>
          <a:lstStyle/>
          <a:p>
            <a:r>
              <a:rPr lang="vi-VN" sz="80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9200" y="990600"/>
            <a:ext cx="9652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6413205" y="6553200"/>
            <a:ext cx="4257897" cy="215444"/>
          </a:xfrm>
          <a:prstGeom prst="rect">
            <a:avLst/>
          </a:prstGeom>
          <a:noFill/>
        </p:spPr>
        <p:txBody>
          <a:bodyPr wrap="none" rtlCol="0">
            <a:spAutoFit/>
          </a:bodyPr>
          <a:lstStyle/>
          <a:p>
            <a:r>
              <a:rPr lang="vi-VN" sz="80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play.google.com/store/apps/details?id=com.google.android.apps.adm" TargetMode="External"/><Relationship Id="rId3" Type="http://schemas.openxmlformats.org/officeDocument/2006/relationships/hyperlink" Target="https://developer.android.com/guide/topics/data/backup" TargetMode="External"/><Relationship Id="rId7" Type="http://schemas.openxmlformats.org/officeDocument/2006/relationships/hyperlink" Target="https://www.google.com/android/devicemanager" TargetMode="External"/><Relationship Id="rId2" Type="http://schemas.openxmlformats.org/officeDocument/2006/relationships/hyperlink" Target="https://developer.android.com/guide/publishing/licensing" TargetMode="External"/><Relationship Id="rId1" Type="http://schemas.openxmlformats.org/officeDocument/2006/relationships/slideLayout" Target="../slideLayouts/slideLayout2.xml"/><Relationship Id="rId6" Type="http://schemas.openxmlformats.org/officeDocument/2006/relationships/hyperlink" Target="http://developer.android.com/training/safetynet/index" TargetMode="External"/><Relationship Id="rId5" Type="http://schemas.openxmlformats.org/officeDocument/2006/relationships/hyperlink" Target="https://support.google.com/accounts/answer/2812853" TargetMode="External"/><Relationship Id="rId4" Type="http://schemas.openxmlformats.org/officeDocument/2006/relationships/hyperlink" Target="https://developers.google.com/cloud-messag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ource.android.com/docs/security/features/apksig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idbits.com/2010/08/09/apples-ios-security-challenges-and-advantages/" TargetMode="External"/><Relationship Id="rId3" Type="http://schemas.openxmlformats.org/officeDocument/2006/relationships/hyperlink" Target="https://searchmobilecomputing.techtarget.com/tip/Top-five-Android-device-management-security-challenges" TargetMode="External"/><Relationship Id="rId7" Type="http://schemas.openxmlformats.org/officeDocument/2006/relationships/hyperlink" Target="https://www.apple.com/business/docs/iOS_Security_Guide.pdf" TargetMode="External"/><Relationship Id="rId2" Type="http://schemas.openxmlformats.org/officeDocument/2006/relationships/hyperlink" Target="https://source.android.com/security/" TargetMode="External"/><Relationship Id="rId1" Type="http://schemas.openxmlformats.org/officeDocument/2006/relationships/slideLayout" Target="../slideLayouts/slideLayout2.xml"/><Relationship Id="rId6" Type="http://schemas.openxmlformats.org/officeDocument/2006/relationships/hyperlink" Target="http://airodump.net/android-framework-for-exploitation-afe-an-efficient-framework-for-anroid-exploitation/" TargetMode="External"/><Relationship Id="rId5" Type="http://schemas.openxmlformats.org/officeDocument/2006/relationships/hyperlink" Target="https://geekviews.tech/androrat/" TargetMode="External"/><Relationship Id="rId4" Type="http://schemas.openxmlformats.org/officeDocument/2006/relationships/hyperlink" Target="https://developer.android.com/studio/index.html" TargetMode="External"/><Relationship Id="rId9" Type="http://schemas.openxmlformats.org/officeDocument/2006/relationships/hyperlink" Target="https://digitalguardian.com/blog/ultimate-guide-byod-security-overcoming-challenges-creating-effective-policies-and-mitigat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thegioididong.com/game-app/android"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052736"/>
            <a:ext cx="7772400" cy="2376264"/>
          </a:xfrm>
        </p:spPr>
        <p:txBody>
          <a:bodyPr>
            <a:normAutofit/>
          </a:bodyPr>
          <a:lstStyle/>
          <a:p>
            <a:pPr>
              <a:lnSpc>
                <a:spcPct val="114000"/>
              </a:lnSpc>
            </a:pPr>
            <a:r>
              <a:rPr lang="en-US" dirty="0"/>
              <a:t>AN TOÀN MẠNG KHÔNG DÂY VÀ DI ĐỘNG</a:t>
            </a:r>
            <a:endParaRPr lang="vi-VN" dirty="0"/>
          </a:p>
        </p:txBody>
      </p:sp>
      <p:sp>
        <p:nvSpPr>
          <p:cNvPr id="3" name="Subtitle 2"/>
          <p:cNvSpPr>
            <a:spLocks noGrp="1"/>
          </p:cNvSpPr>
          <p:nvPr>
            <p:ph type="subTitle" idx="1"/>
          </p:nvPr>
        </p:nvSpPr>
        <p:spPr>
          <a:xfrm>
            <a:off x="1524000" y="3717032"/>
            <a:ext cx="9144000" cy="1080120"/>
          </a:xfrm>
        </p:spPr>
        <p:txBody>
          <a:bodyPr>
            <a:noAutofit/>
          </a:bodyPr>
          <a:lstStyle/>
          <a:p>
            <a:pPr>
              <a:tabLst>
                <a:tab pos="1881188" algn="l"/>
              </a:tabLst>
            </a:pPr>
            <a:r>
              <a:rPr lang="vi-VN" sz="3600" dirty="0">
                <a:latin typeface="Tahoma" pitchFamily="34" charset="0"/>
                <a:ea typeface="Tahoma" pitchFamily="34" charset="0"/>
                <a:cs typeface="Tahoma" pitchFamily="34" charset="0"/>
              </a:rPr>
              <a:t>Chương </a:t>
            </a:r>
            <a:r>
              <a:rPr lang="en-US" sz="3600" dirty="0">
                <a:latin typeface="Tahoma" pitchFamily="34" charset="0"/>
                <a:ea typeface="Tahoma" pitchFamily="34" charset="0"/>
                <a:cs typeface="Tahoma" pitchFamily="34" charset="0"/>
              </a:rPr>
              <a:t>4</a:t>
            </a:r>
            <a:r>
              <a:rPr lang="vi-VN" sz="3600" dirty="0">
                <a:latin typeface="Tahoma" pitchFamily="34" charset="0"/>
                <a:ea typeface="Tahoma" pitchFamily="34" charset="0"/>
                <a:cs typeface="Tahoma" pitchFamily="34" charset="0"/>
              </a:rPr>
              <a:t>: </a:t>
            </a:r>
            <a:r>
              <a:rPr lang="en-US" sz="3600" dirty="0">
                <a:latin typeface="Tahoma" pitchFamily="34" charset="0"/>
                <a:ea typeface="Tahoma" pitchFamily="34" charset="0"/>
                <a:cs typeface="Tahoma" pitchFamily="34" charset="0"/>
              </a:rPr>
              <a:t>An </a:t>
            </a:r>
            <a:r>
              <a:rPr lang="en-US" sz="3600" dirty="0" err="1">
                <a:latin typeface="Tahoma" pitchFamily="34" charset="0"/>
                <a:ea typeface="Tahoma" pitchFamily="34" charset="0"/>
                <a:cs typeface="Tahoma" pitchFamily="34" charset="0"/>
              </a:rPr>
              <a:t>toàn</a:t>
            </a:r>
            <a:r>
              <a:rPr lang="en-US" sz="3600" dirty="0">
                <a:latin typeface="Tahoma" pitchFamily="34" charset="0"/>
                <a:ea typeface="Tahoma" pitchFamily="34" charset="0"/>
                <a:cs typeface="Tahoma" pitchFamily="34" charset="0"/>
              </a:rPr>
              <a:t> </a:t>
            </a:r>
            <a:r>
              <a:rPr lang="en-US" sz="3600" dirty="0" err="1">
                <a:latin typeface="Tahoma" pitchFamily="34" charset="0"/>
                <a:ea typeface="Tahoma" pitchFamily="34" charset="0"/>
                <a:cs typeface="Tahoma" pitchFamily="34" charset="0"/>
              </a:rPr>
              <a:t>thiết</a:t>
            </a:r>
            <a:r>
              <a:rPr lang="en-US" sz="3600" dirty="0">
                <a:latin typeface="Tahoma" pitchFamily="34" charset="0"/>
                <a:ea typeface="Tahoma" pitchFamily="34" charset="0"/>
                <a:cs typeface="Tahoma" pitchFamily="34" charset="0"/>
              </a:rPr>
              <a:t> </a:t>
            </a:r>
            <a:r>
              <a:rPr lang="en-US" sz="3600" dirty="0" err="1">
                <a:latin typeface="Tahoma" pitchFamily="34" charset="0"/>
                <a:ea typeface="Tahoma" pitchFamily="34" charset="0"/>
                <a:cs typeface="Tahoma" pitchFamily="34" charset="0"/>
              </a:rPr>
              <a:t>bị</a:t>
            </a:r>
            <a:r>
              <a:rPr lang="en-US" sz="3600" dirty="0">
                <a:latin typeface="Tahoma" pitchFamily="34" charset="0"/>
                <a:ea typeface="Tahoma" pitchFamily="34" charset="0"/>
                <a:cs typeface="Tahoma" pitchFamily="34" charset="0"/>
              </a:rPr>
              <a:t> di </a:t>
            </a:r>
            <a:r>
              <a:rPr lang="en-US" sz="3600" dirty="0" err="1">
                <a:latin typeface="Tahoma" pitchFamily="34" charset="0"/>
                <a:ea typeface="Tahoma" pitchFamily="34" charset="0"/>
                <a:cs typeface="Tahoma" pitchFamily="34" charset="0"/>
              </a:rPr>
              <a:t>động</a:t>
            </a:r>
            <a:endParaRPr lang="vi-VN" sz="36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Ngăn</a:t>
            </a:r>
            <a:r>
              <a:rPr lang="en-US" dirty="0"/>
              <a:t> </a:t>
            </a:r>
            <a:r>
              <a:rPr lang="en-US" dirty="0" err="1"/>
              <a:t>xếp</a:t>
            </a:r>
            <a:r>
              <a:rPr lang="en-US" dirty="0"/>
              <a:t> </a:t>
            </a:r>
            <a:r>
              <a:rPr lang="en-US" dirty="0" err="1"/>
              <a:t>phần</a:t>
            </a:r>
            <a:r>
              <a:rPr lang="en-US" dirty="0"/>
              <a:t> </a:t>
            </a:r>
            <a:r>
              <a:rPr lang="en-US" dirty="0" err="1"/>
              <a:t>mêm</a:t>
            </a:r>
            <a:r>
              <a:rPr lang="en-US" dirty="0"/>
              <a:t> Android</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10</a:t>
            </a:fld>
            <a:endParaRPr lang="ru-RU"/>
          </a:p>
        </p:txBody>
      </p:sp>
      <p:pic>
        <p:nvPicPr>
          <p:cNvPr id="1026" name="Picture 2" descr="Hình 1: Ngăn xếp phần mềm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719270"/>
            <a:ext cx="5531025" cy="602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338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47500" lnSpcReduction="20000"/>
          </a:bodyPr>
          <a:lstStyle/>
          <a:p>
            <a:pPr>
              <a:buFont typeface="Wingdings" panose="05000000000000000000" pitchFamily="2" charset="2"/>
              <a:buChar char="§"/>
            </a:pPr>
            <a:r>
              <a:rPr lang="vi-VN" sz="4500" b="1" dirty="0">
                <a:latin typeface="+mj-lt"/>
              </a:rPr>
              <a:t>Google Play:</a:t>
            </a:r>
            <a:r>
              <a:rPr lang="vi-VN" sz="4500" dirty="0">
                <a:latin typeface="+mj-lt"/>
              </a:rPr>
              <a:t> Google Play cũng cung cấp đánh giá cộng đồng, </a:t>
            </a:r>
            <a:r>
              <a:rPr lang="vi-VN" sz="4500" dirty="0">
                <a:latin typeface="+mj-lt"/>
                <a:hlinkClick r:id="rId2"/>
              </a:rPr>
              <a:t>xác minh giấy phép</a:t>
            </a:r>
            <a:r>
              <a:rPr lang="vi-VN" sz="4500" dirty="0">
                <a:latin typeface="+mj-lt"/>
              </a:rPr>
              <a:t> ứng dụng, quét bảo mật ứng dụng và các dịch vụ bảo mật khác.</a:t>
            </a:r>
          </a:p>
          <a:p>
            <a:pPr>
              <a:buFont typeface="Wingdings" panose="05000000000000000000" pitchFamily="2" charset="2"/>
              <a:buChar char="§"/>
            </a:pPr>
            <a:r>
              <a:rPr lang="vi-VN" sz="4500" b="1" dirty="0">
                <a:latin typeface="+mj-lt"/>
              </a:rPr>
              <a:t>Cập nhật Android:</a:t>
            </a:r>
            <a:r>
              <a:rPr lang="vi-VN" sz="4500" dirty="0">
                <a:latin typeface="+mj-lt"/>
              </a:rPr>
              <a:t> Dịch vụ cập nhật Android cung cấp các tính năng và bản cập nhật bảo mật mới cho các thiết bị Android được chọn, bao gồm các bản cập nhật qua web hoặc qua mạng (OTA).</a:t>
            </a:r>
          </a:p>
          <a:p>
            <a:pPr>
              <a:buFont typeface="Wingdings" panose="05000000000000000000" pitchFamily="2" charset="2"/>
              <a:buChar char="§"/>
            </a:pPr>
            <a:r>
              <a:rPr lang="vi-VN" sz="4500" b="1" dirty="0">
                <a:latin typeface="+mj-lt"/>
              </a:rPr>
              <a:t>Dịch vụ ứng dụng: Các</a:t>
            </a:r>
            <a:r>
              <a:rPr lang="vi-VN" sz="4500" dirty="0">
                <a:latin typeface="+mj-lt"/>
              </a:rPr>
              <a:t> khuôn khổ cho phép ứng dụng Android sử dụng các khả năng của đám mây như ( </a:t>
            </a:r>
            <a:r>
              <a:rPr lang="vi-VN" sz="4500" dirty="0">
                <a:latin typeface="+mj-lt"/>
                <a:hlinkClick r:id="rId3"/>
              </a:rPr>
              <a:t>sao lưu</a:t>
            </a:r>
            <a:r>
              <a:rPr lang="vi-VN" sz="4500" dirty="0">
                <a:latin typeface="+mj-lt"/>
              </a:rPr>
              <a:t> ) dữ liệu và cài đặt ứng dụng và nhắn tin từ đám mây tới thiết bị ( </a:t>
            </a:r>
            <a:r>
              <a:rPr lang="vi-VN" sz="4500" dirty="0">
                <a:latin typeface="+mj-lt"/>
                <a:hlinkClick r:id="rId4"/>
              </a:rPr>
              <a:t>C2DM</a:t>
            </a:r>
            <a:r>
              <a:rPr lang="vi-VN" sz="4500" dirty="0">
                <a:latin typeface="+mj-lt"/>
              </a:rPr>
              <a:t> ) để nhắn tin đẩy.</a:t>
            </a:r>
          </a:p>
          <a:p>
            <a:pPr>
              <a:buFont typeface="Wingdings" panose="05000000000000000000" pitchFamily="2" charset="2"/>
              <a:buChar char="§"/>
            </a:pPr>
            <a:r>
              <a:rPr lang="vi-VN" sz="4500" b="1" dirty="0">
                <a:latin typeface="+mj-lt"/>
              </a:rPr>
              <a:t>Xác minh ứng dụng:</a:t>
            </a:r>
            <a:r>
              <a:rPr lang="vi-VN" sz="4500" dirty="0">
                <a:latin typeface="+mj-lt"/>
              </a:rPr>
              <a:t> Cảnh báo hoặc tự động chặn cài đặt các ứng dụng có hại và liên tục quét các ứng dụng trên thiết bị, cảnh báo về hoặc xóa </a:t>
            </a:r>
            <a:r>
              <a:rPr lang="vi-VN" sz="4500" dirty="0">
                <a:latin typeface="+mj-lt"/>
                <a:hlinkClick r:id="rId5"/>
              </a:rPr>
              <a:t>các ứng dụng có hại</a:t>
            </a:r>
            <a:r>
              <a:rPr lang="vi-VN" sz="4500" dirty="0">
                <a:latin typeface="+mj-lt"/>
              </a:rPr>
              <a:t> .</a:t>
            </a:r>
          </a:p>
          <a:p>
            <a:pPr>
              <a:buFont typeface="Wingdings" panose="05000000000000000000" pitchFamily="2" charset="2"/>
              <a:buChar char="§"/>
            </a:pPr>
            <a:r>
              <a:rPr lang="vi-VN" sz="4500" b="1" dirty="0">
                <a:latin typeface="+mj-lt"/>
              </a:rPr>
              <a:t>SafetyNet:</a:t>
            </a:r>
            <a:r>
              <a:rPr lang="vi-VN" sz="4500" dirty="0">
                <a:latin typeface="+mj-lt"/>
              </a:rPr>
              <a:t> Hệ thống phát hiện xâm nhập bảo vệ quyền riêng tư để hỗ trợ Google theo dõi, giảm thiểu các mối đe dọa bảo mật đã biết và xác định các mối đe dọa bảo mật mới.</a:t>
            </a:r>
          </a:p>
          <a:p>
            <a:pPr>
              <a:buFont typeface="Wingdings" panose="05000000000000000000" pitchFamily="2" charset="2"/>
              <a:buChar char="§"/>
            </a:pPr>
            <a:r>
              <a:rPr lang="vi-VN" sz="4500" b="1" dirty="0">
                <a:latin typeface="+mj-lt"/>
              </a:rPr>
              <a:t>Chứng nhận SafetyNet:</a:t>
            </a:r>
            <a:r>
              <a:rPr lang="vi-VN" sz="4500" dirty="0">
                <a:latin typeface="+mj-lt"/>
              </a:rPr>
              <a:t> API của bên thứ ba để xác định xem thiết bị có tương thích với CTS hay không. </a:t>
            </a:r>
            <a:r>
              <a:rPr lang="vi-VN" sz="4500" dirty="0">
                <a:latin typeface="+mj-lt"/>
                <a:hlinkClick r:id="rId6"/>
              </a:rPr>
              <a:t>Chứng</a:t>
            </a:r>
            <a:r>
              <a:rPr lang="vi-VN" sz="4500" dirty="0">
                <a:latin typeface="+mj-lt"/>
              </a:rPr>
              <a:t> thực cũng có thể xác định ứng dụng Android đang giao tiếp với máy chủ ứng dụng.</a:t>
            </a:r>
          </a:p>
          <a:p>
            <a:pPr>
              <a:buFont typeface="Wingdings" panose="05000000000000000000" pitchFamily="2" charset="2"/>
              <a:buChar char="§"/>
            </a:pPr>
            <a:r>
              <a:rPr lang="vi-VN" sz="4500" b="1" dirty="0">
                <a:latin typeface="+mj-lt"/>
              </a:rPr>
              <a:t>Trình quản lý thiết bị Android:</a:t>
            </a:r>
            <a:r>
              <a:rPr lang="vi-VN" sz="4500" dirty="0">
                <a:latin typeface="+mj-lt"/>
              </a:rPr>
              <a:t> Một </a:t>
            </a:r>
            <a:r>
              <a:rPr lang="vi-VN" sz="4500" dirty="0">
                <a:latin typeface="+mj-lt"/>
                <a:hlinkClick r:id="rId7"/>
              </a:rPr>
              <a:t>ứng dụng web và ứng</a:t>
            </a:r>
            <a:r>
              <a:rPr lang="vi-VN" sz="4500" dirty="0">
                <a:latin typeface="+mj-lt"/>
              </a:rPr>
              <a:t> </a:t>
            </a:r>
            <a:r>
              <a:rPr lang="vi-VN" sz="4500" dirty="0">
                <a:latin typeface="+mj-lt"/>
                <a:hlinkClick r:id="rId8"/>
              </a:rPr>
              <a:t>dụng Android</a:t>
            </a:r>
            <a:r>
              <a:rPr lang="vi-VN" sz="4500" dirty="0">
                <a:latin typeface="+mj-lt"/>
              </a:rPr>
              <a:t> để xác định vị trí thiết bị bị mất hoặc bị đánh cắp.</a:t>
            </a:r>
          </a:p>
          <a:p>
            <a:pPr marL="0" indent="0">
              <a:buNone/>
            </a:pPr>
            <a:endParaRPr lang="en-US" dirty="0"/>
          </a:p>
        </p:txBody>
      </p:sp>
      <p:sp>
        <p:nvSpPr>
          <p:cNvPr id="3" name="Title 2"/>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a:p>
        </p:txBody>
      </p:sp>
    </p:spTree>
    <p:extLst>
      <p:ext uri="{BB962C8B-B14F-4D97-AF65-F5344CB8AC3E}">
        <p14:creationId xmlns:p14="http://schemas.microsoft.com/office/powerpoint/2010/main" val="40420045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buFont typeface="Wingdings" panose="05000000000000000000" pitchFamily="2" charset="2"/>
              <a:buChar char="q"/>
            </a:pPr>
            <a:r>
              <a:rPr lang="vi-VN" sz="3000" b="1" dirty="0">
                <a:latin typeface="+mj-lt"/>
              </a:rPr>
              <a:t>Đánh giá thiết kế:</a:t>
            </a:r>
            <a:r>
              <a:rPr lang="vi-VN" sz="3000" dirty="0">
                <a:latin typeface="+mj-lt"/>
              </a:rPr>
              <a:t> </a:t>
            </a:r>
            <a:endParaRPr lang="en-US" sz="3000" dirty="0">
              <a:latin typeface="+mj-lt"/>
            </a:endParaRPr>
          </a:p>
          <a:p>
            <a:pPr marL="750888"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t>
            </a:r>
            <a:r>
              <a:rPr lang="vi-VN" sz="2400" dirty="0">
                <a:latin typeface="Times New Roman" panose="02020603050405020304" pitchFamily="18" charset="0"/>
                <a:cs typeface="Times New Roman" panose="02020603050405020304" pitchFamily="18" charset="0"/>
              </a:rPr>
              <a:t>ắt đầu sớm trong vòng đời phát triển </a:t>
            </a:r>
            <a:endParaRPr lang="en-US" sz="2400" dirty="0">
              <a:latin typeface="Times New Roman" panose="02020603050405020304" pitchFamily="18" charset="0"/>
              <a:cs typeface="Times New Roman" panose="02020603050405020304" pitchFamily="18" charset="0"/>
            </a:endParaRPr>
          </a:p>
          <a:p>
            <a:pPr marL="750888"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Mỗi tính năng chính của nền 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vi-VN" sz="2400" dirty="0">
                <a:latin typeface="Times New Roman" panose="02020603050405020304" pitchFamily="18" charset="0"/>
                <a:cs typeface="Times New Roman" panose="02020603050405020304" pitchFamily="18" charset="0"/>
              </a:rPr>
              <a:t> các biện pháp kiểm soát bảo mật thích hợp được tích hợp vào kiến ​​trúc của hệ thống.</a:t>
            </a:r>
          </a:p>
          <a:p>
            <a:pPr algn="just">
              <a:buFont typeface="Wingdings" panose="05000000000000000000" pitchFamily="2" charset="2"/>
              <a:buChar char="q"/>
            </a:pPr>
            <a:r>
              <a:rPr lang="vi-VN" sz="3000" b="1" dirty="0">
                <a:latin typeface="+mj-lt"/>
              </a:rPr>
              <a:t>Kiểm </a:t>
            </a:r>
            <a:r>
              <a:rPr lang="vi-VN" sz="2800" b="1" dirty="0">
                <a:latin typeface="+mj-lt"/>
              </a:rPr>
              <a:t>tra</a:t>
            </a:r>
            <a:r>
              <a:rPr lang="vi-VN" sz="3000" b="1" dirty="0">
                <a:latin typeface="+mj-lt"/>
              </a:rPr>
              <a:t> thâm nhập và đánh giá mã</a:t>
            </a:r>
            <a:r>
              <a:rPr lang="en-US" sz="3000" b="1" dirty="0">
                <a:latin typeface="+mj-lt"/>
              </a:rPr>
              <a:t> </a:t>
            </a:r>
            <a:r>
              <a:rPr lang="en-US" sz="3000" b="1" dirty="0" err="1">
                <a:latin typeface="+mj-lt"/>
              </a:rPr>
              <a:t>nguồn</a:t>
            </a:r>
            <a:r>
              <a:rPr lang="vi-VN" sz="3000" b="1" dirty="0">
                <a:latin typeface="+mj-lt"/>
              </a:rPr>
              <a:t>:</a:t>
            </a:r>
            <a:r>
              <a:rPr lang="vi-VN" sz="2600" dirty="0">
                <a:latin typeface="+mj-lt"/>
              </a:rPr>
              <a:t> </a:t>
            </a:r>
            <a:endParaRPr lang="en-US" sz="2600" dirty="0">
              <a:latin typeface="+mj-lt"/>
            </a:endParaRPr>
          </a:p>
          <a:p>
            <a:pPr marL="800100" indent="-392113"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Đ</a:t>
            </a:r>
            <a:r>
              <a:rPr lang="vi-VN" sz="2400" dirty="0">
                <a:latin typeface="Times New Roman" panose="02020603050405020304" pitchFamily="18" charset="0"/>
                <a:cs typeface="Times New Roman" panose="02020603050405020304" pitchFamily="18" charset="0"/>
              </a:rPr>
              <a:t>ược thực hiện bởi Nhóm bảo mật Android, nhóm Kỹ thuật bảo mật thông tin của Google và các nhà tư vấn bảo mật. </a:t>
            </a:r>
            <a:endParaRPr lang="en-US" sz="2400" dirty="0">
              <a:latin typeface="Times New Roman" panose="02020603050405020304" pitchFamily="18" charset="0"/>
              <a:cs typeface="Times New Roman" panose="02020603050405020304" pitchFamily="18" charset="0"/>
            </a:endParaRPr>
          </a:p>
          <a:p>
            <a:pPr marL="800100" indent="-392113" algn="just">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của những đánh giá này 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vi-V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các điểm yếu và lỗ hổng bảo mật 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vi-VN" sz="2400" dirty="0">
                <a:latin typeface="Times New Roman" panose="02020603050405020304" pitchFamily="18" charset="0"/>
                <a:cs typeface="Times New Roman" panose="02020603050405020304" pitchFamily="18" charset="0"/>
              </a:rPr>
              <a:t> khi phát hành</a:t>
            </a:r>
            <a:r>
              <a:rPr lang="vi-VN"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Chương</a:t>
            </a:r>
            <a:r>
              <a:rPr lang="en-US" dirty="0"/>
              <a:t> </a:t>
            </a:r>
            <a:r>
              <a:rPr lang="en-US" dirty="0" err="1"/>
              <a:t>trình</a:t>
            </a:r>
            <a:r>
              <a:rPr lang="en-US" dirty="0"/>
              <a:t> </a:t>
            </a:r>
            <a:r>
              <a:rPr lang="en-US" dirty="0" err="1"/>
              <a:t>bảo</a:t>
            </a:r>
            <a:r>
              <a:rPr lang="en-US" dirty="0"/>
              <a:t> </a:t>
            </a:r>
            <a:r>
              <a:rPr lang="en-US" dirty="0" err="1"/>
              <a:t>mật</a:t>
            </a:r>
            <a:r>
              <a:rPr lang="en-US" dirty="0"/>
              <a:t> </a:t>
            </a:r>
            <a:r>
              <a:rPr lang="en-US" dirty="0" err="1"/>
              <a:t>của</a:t>
            </a:r>
            <a:r>
              <a:rPr lang="en-US" dirty="0"/>
              <a:t> Android (1/2)</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a:p>
        </p:txBody>
      </p:sp>
    </p:spTree>
    <p:extLst>
      <p:ext uri="{BB962C8B-B14F-4D97-AF65-F5344CB8AC3E}">
        <p14:creationId xmlns:p14="http://schemas.microsoft.com/office/powerpoint/2010/main" val="25149642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Autofit/>
          </a:bodyPr>
          <a:lstStyle/>
          <a:p>
            <a:pPr>
              <a:spcBef>
                <a:spcPts val="300"/>
              </a:spcBef>
              <a:spcAft>
                <a:spcPts val="300"/>
              </a:spcAft>
              <a:buFont typeface="Wingdings" panose="05000000000000000000" pitchFamily="2" charset="2"/>
              <a:buChar char="q"/>
            </a:pPr>
            <a:r>
              <a:rPr lang="vi-VN" sz="2800" b="1" dirty="0">
                <a:latin typeface="+mj-lt"/>
              </a:rPr>
              <a:t>Mã nguồn mở và đánh giá cộng đồng:</a:t>
            </a:r>
            <a:r>
              <a:rPr lang="vi-VN" sz="2800" dirty="0">
                <a:latin typeface="+mj-lt"/>
              </a:rPr>
              <a:t> </a:t>
            </a:r>
            <a:endParaRPr lang="en-US" sz="2800" dirty="0">
              <a:latin typeface="+mj-lt"/>
            </a:endParaRPr>
          </a:p>
          <a:p>
            <a:pPr marL="750888">
              <a:spcBef>
                <a:spcPts val="300"/>
              </a:spcBef>
              <a:spcAft>
                <a:spcPts val="300"/>
              </a:spcAft>
              <a:buFont typeface="Wingdings" panose="05000000000000000000" pitchFamily="2" charset="2"/>
              <a:buChar char="§"/>
            </a:pPr>
            <a:r>
              <a:rPr lang="en-US" sz="2400" dirty="0">
                <a:latin typeface="+mj-lt"/>
              </a:rPr>
              <a:t>C</a:t>
            </a:r>
            <a:r>
              <a:rPr lang="vi-VN" sz="2400" dirty="0">
                <a:latin typeface="+mj-lt"/>
              </a:rPr>
              <a:t>ho phép đánh giá bảo mật rộng rãi bởi bất kỳ bên quan tâm nào. </a:t>
            </a:r>
            <a:endParaRPr lang="en-US" sz="2400" dirty="0">
              <a:latin typeface="+mj-lt"/>
            </a:endParaRPr>
          </a:p>
          <a:p>
            <a:pPr marL="750888">
              <a:spcBef>
                <a:spcPts val="300"/>
              </a:spcBef>
              <a:spcAft>
                <a:spcPts val="300"/>
              </a:spcAft>
              <a:buFont typeface="Wingdings" panose="05000000000000000000" pitchFamily="2" charset="2"/>
              <a:buChar char="§"/>
            </a:pPr>
            <a:r>
              <a:rPr lang="vi-VN" sz="2400" dirty="0">
                <a:latin typeface="+mj-lt"/>
              </a:rPr>
              <a:t>Google Play cung cấp một diễn đàn để người dùng và các công ty cung cấp thông tin về các ứng dụng cụ thể trực tiếp cho người dùng.</a:t>
            </a:r>
          </a:p>
          <a:p>
            <a:pPr>
              <a:spcBef>
                <a:spcPts val="300"/>
              </a:spcBef>
              <a:spcAft>
                <a:spcPts val="300"/>
              </a:spcAft>
              <a:buFont typeface="Wingdings" panose="05000000000000000000" pitchFamily="2" charset="2"/>
              <a:buChar char="q"/>
            </a:pPr>
            <a:r>
              <a:rPr lang="vi-VN" sz="2800" b="1" dirty="0">
                <a:latin typeface="+mj-lt"/>
              </a:rPr>
              <a:t>Phản ứng sự cố</a:t>
            </a:r>
            <a:r>
              <a:rPr lang="vi-VN" sz="2200" b="1" dirty="0">
                <a:latin typeface="+mj-lt"/>
              </a:rPr>
              <a:t>:</a:t>
            </a:r>
            <a:r>
              <a:rPr lang="vi-VN" sz="2200" dirty="0">
                <a:latin typeface="+mj-lt"/>
              </a:rPr>
              <a:t> </a:t>
            </a:r>
            <a:endParaRPr lang="en-US" sz="2200" dirty="0">
              <a:latin typeface="+mj-lt"/>
            </a:endParaRPr>
          </a:p>
          <a:p>
            <a:pPr marL="750888">
              <a:spcBef>
                <a:spcPts val="300"/>
              </a:spcBef>
              <a:spcAft>
                <a:spcPts val="300"/>
              </a:spcAft>
              <a:buFont typeface="Wingdings" panose="05000000000000000000" pitchFamily="2" charset="2"/>
              <a:buChar char="§"/>
            </a:pPr>
            <a:r>
              <a:rPr lang="vi-VN" sz="2400" dirty="0">
                <a:latin typeface="+mj-lt"/>
              </a:rPr>
              <a:t>cập nhật nền tảng Android (cập nhật AOSP), </a:t>
            </a:r>
            <a:endParaRPr lang="en-US" sz="2400" dirty="0">
              <a:latin typeface="+mj-lt"/>
            </a:endParaRPr>
          </a:p>
          <a:p>
            <a:pPr marL="750888">
              <a:spcBef>
                <a:spcPts val="300"/>
              </a:spcBef>
              <a:spcAft>
                <a:spcPts val="300"/>
              </a:spcAft>
              <a:buFont typeface="Wingdings" panose="05000000000000000000" pitchFamily="2" charset="2"/>
              <a:buChar char="§"/>
            </a:pPr>
            <a:r>
              <a:rPr lang="vi-VN" sz="2400" dirty="0">
                <a:latin typeface="+mj-lt"/>
              </a:rPr>
              <a:t>xóa ứng dụng khỏi Google Play </a:t>
            </a:r>
            <a:endParaRPr lang="en-US" sz="2400" dirty="0">
              <a:latin typeface="+mj-lt"/>
            </a:endParaRPr>
          </a:p>
          <a:p>
            <a:pPr marL="750888">
              <a:spcBef>
                <a:spcPts val="300"/>
              </a:spcBef>
              <a:spcAft>
                <a:spcPts val="300"/>
              </a:spcAft>
              <a:buFont typeface="Wingdings" panose="05000000000000000000" pitchFamily="2" charset="2"/>
              <a:buChar char="§"/>
            </a:pPr>
            <a:r>
              <a:rPr lang="vi-VN" sz="2400" dirty="0">
                <a:latin typeface="+mj-lt"/>
              </a:rPr>
              <a:t>xóa ứng dụng khỏi các thiết bị trong hiện trường.</a:t>
            </a:r>
            <a:endParaRPr lang="en-US" sz="2400" dirty="0">
              <a:latin typeface="+mj-lt"/>
            </a:endParaRPr>
          </a:p>
          <a:p>
            <a:pPr>
              <a:spcBef>
                <a:spcPts val="300"/>
              </a:spcBef>
              <a:spcAft>
                <a:spcPts val="300"/>
              </a:spcAft>
              <a:buFont typeface="Wingdings" panose="05000000000000000000" pitchFamily="2" charset="2"/>
              <a:buChar char="q"/>
            </a:pPr>
            <a:r>
              <a:rPr lang="vi-VN" sz="2800" b="1" dirty="0">
                <a:latin typeface="Times New Roman" panose="02020603050405020304" pitchFamily="18" charset="0"/>
                <a:cs typeface="Times New Roman" panose="02020603050405020304" pitchFamily="18" charset="0"/>
              </a:rPr>
              <a:t>Cập nhật bảo mật hàng tháng:</a:t>
            </a:r>
            <a:r>
              <a:rPr lang="vi-V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750888">
              <a:spcBef>
                <a:spcPts val="300"/>
              </a:spcBef>
              <a:spcAft>
                <a:spcPts val="3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ung cấp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vi-VN" sz="2400" dirty="0">
                <a:latin typeface="Times New Roman" panose="02020603050405020304" pitchFamily="18" charset="0"/>
                <a:cs typeface="Times New Roman" panose="02020603050405020304" pitchFamily="18" charset="0"/>
              </a:rPr>
              <a:t> cho các thiết bị Android của Google và tất cả các đối tác sản xuất thiết bị</a:t>
            </a:r>
            <a:r>
              <a:rPr lang="en-US" sz="2400" dirty="0">
                <a:latin typeface="Times New Roman" panose="02020603050405020304" pitchFamily="18" charset="0"/>
                <a:cs typeface="Times New Roman" panose="02020603050405020304" pitchFamily="18" charset="0"/>
              </a:rPr>
              <a:t> Android</a:t>
            </a:r>
            <a:r>
              <a:rPr lang="vi-VN" sz="2400" dirty="0">
                <a:latin typeface="Times New Roman" panose="02020603050405020304" pitchFamily="18" charset="0"/>
                <a:cs typeface="Times New Roman" panose="02020603050405020304" pitchFamily="18" charset="0"/>
              </a:rPr>
              <a:t>.</a:t>
            </a:r>
          </a:p>
          <a:p>
            <a:pPr marL="407988" indent="0">
              <a:spcBef>
                <a:spcPts val="0"/>
              </a:spcBef>
              <a:spcAft>
                <a:spcPts val="0"/>
              </a:spcAft>
              <a:buNone/>
            </a:pPr>
            <a:endParaRPr lang="en-US" sz="2400" dirty="0">
              <a:latin typeface="+mj-lt"/>
            </a:endParaRPr>
          </a:p>
        </p:txBody>
      </p:sp>
      <p:sp>
        <p:nvSpPr>
          <p:cNvPr id="3" name="Title 2"/>
          <p:cNvSpPr>
            <a:spLocks noGrp="1"/>
          </p:cNvSpPr>
          <p:nvPr>
            <p:ph type="title"/>
          </p:nvPr>
        </p:nvSpPr>
        <p:spPr/>
        <p:txBody>
          <a:bodyPr/>
          <a:lstStyle/>
          <a:p>
            <a:r>
              <a:rPr lang="en-US" dirty="0" err="1"/>
              <a:t>Chương</a:t>
            </a:r>
            <a:r>
              <a:rPr lang="en-US" dirty="0"/>
              <a:t> </a:t>
            </a:r>
            <a:r>
              <a:rPr lang="en-US" dirty="0" err="1"/>
              <a:t>trình</a:t>
            </a:r>
            <a:r>
              <a:rPr lang="en-US" dirty="0"/>
              <a:t> </a:t>
            </a:r>
            <a:r>
              <a:rPr lang="en-US" dirty="0" err="1"/>
              <a:t>bảo</a:t>
            </a:r>
            <a:r>
              <a:rPr lang="en-US" dirty="0"/>
              <a:t> </a:t>
            </a:r>
            <a:r>
              <a:rPr lang="en-US" dirty="0" err="1"/>
              <a:t>mật</a:t>
            </a:r>
            <a:r>
              <a:rPr lang="en-US" dirty="0"/>
              <a:t> </a:t>
            </a:r>
            <a:r>
              <a:rPr lang="en-US" dirty="0" err="1"/>
              <a:t>của</a:t>
            </a:r>
            <a:r>
              <a:rPr lang="en-US" dirty="0"/>
              <a:t> Android (2/2)</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a:p>
        </p:txBody>
      </p:sp>
    </p:spTree>
    <p:extLst>
      <p:ext uri="{BB962C8B-B14F-4D97-AF65-F5344CB8AC3E}">
        <p14:creationId xmlns:p14="http://schemas.microsoft.com/office/powerpoint/2010/main" val="6090852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Android thay thế các biện pháp kiểm soát bảo mật của hệ điều hành truyền thống thành:</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Bảo vệ ứng dụng và dữ liệu người dùng</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Bảo vệ tài nguyên hệ thống (bao gồm cả mạng)</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Cung cấp cách ly ứng dụng khỏi hệ thống, các ứng dụng khác và với người dùng</a:t>
            </a:r>
          </a:p>
          <a:p>
            <a:pPr>
              <a:buFont typeface="Wingdings" panose="05000000000000000000" pitchFamily="2" charset="2"/>
              <a:buChar char="q"/>
            </a:pPr>
            <a:r>
              <a:rPr lang="vi-VN" dirty="0">
                <a:latin typeface="Times New Roman" panose="02020603050405020304" pitchFamily="18" charset="0"/>
                <a:cs typeface="Times New Roman" panose="02020603050405020304" pitchFamily="18" charset="0"/>
              </a:rPr>
              <a:t>Để đạt được những mục tiêu này, Android cung cấp các tính năng bảo mật chính sau:</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Bảo mật mạnh mẽ ở cấp hệ điều hành thông qua nhân Linux</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Hộp cát ứng dụng bắt buộc cho tất cả các ứng dụng</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Giao tiếp liên quy trình an toàn</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Ký ứng dụng</a:t>
            </a:r>
          </a:p>
          <a:p>
            <a:pPr marL="1090613">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Quyền do ứng dụng xác định và do người dùng cấp</a:t>
            </a:r>
          </a:p>
          <a:p>
            <a:pPr marL="0" indent="0">
              <a:buNone/>
            </a:pPr>
            <a:endParaRPr lang="en-US" dirty="0"/>
          </a:p>
        </p:txBody>
      </p:sp>
      <p:sp>
        <p:nvSpPr>
          <p:cNvPr id="3" name="Title 2"/>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bảo</a:t>
            </a:r>
            <a:r>
              <a:rPr lang="en-US" dirty="0"/>
              <a:t> </a:t>
            </a:r>
            <a:r>
              <a:rPr lang="en-US" dirty="0" err="1"/>
              <a:t>mật</a:t>
            </a:r>
            <a:r>
              <a:rPr lang="en-US" dirty="0"/>
              <a:t> </a:t>
            </a:r>
            <a:r>
              <a:rPr lang="en-US" dirty="0" err="1"/>
              <a:t>nền</a:t>
            </a:r>
            <a:r>
              <a:rPr lang="en-US" dirty="0"/>
              <a:t> </a:t>
            </a:r>
            <a:r>
              <a:rPr lang="en-US" dirty="0" err="1"/>
              <a:t>tảng</a:t>
            </a:r>
            <a:r>
              <a:rPr lang="en-US" dirty="0"/>
              <a:t> </a:t>
            </a:r>
            <a:r>
              <a:rPr lang="en-US" dirty="0" err="1"/>
              <a:t>của</a:t>
            </a:r>
            <a:r>
              <a:rPr lang="en-US" dirty="0"/>
              <a:t> Android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a:p>
        </p:txBody>
      </p:sp>
    </p:spTree>
    <p:extLst>
      <p:ext uri="{BB962C8B-B14F-4D97-AF65-F5344CB8AC3E}">
        <p14:creationId xmlns:p14="http://schemas.microsoft.com/office/powerpoint/2010/main" val="134738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pPr>
              <a:buFont typeface="Wingdings" panose="05000000000000000000" pitchFamily="2" charset="2"/>
              <a:buChar char="q"/>
            </a:pPr>
            <a:r>
              <a:rPr lang="en-US" sz="3000" b="1" dirty="0"/>
              <a:t>Linux Kernel</a:t>
            </a:r>
          </a:p>
          <a:p>
            <a:pPr marL="0" indent="0">
              <a:buNone/>
            </a:pPr>
            <a:r>
              <a:rPr lang="en-US" sz="3000" dirty="0"/>
              <a:t>N</a:t>
            </a:r>
            <a:r>
              <a:rPr lang="vi-VN" sz="3000" dirty="0"/>
              <a:t>hân Linux cung cấp cho Android một số tính năng bảo mật chính, bao gồm</a:t>
            </a:r>
            <a:r>
              <a:rPr lang="vi-VN" sz="2400" dirty="0"/>
              <a:t>:</a:t>
            </a:r>
          </a:p>
          <a:p>
            <a:pPr marL="966788">
              <a:buFont typeface="Wingdings" panose="05000000000000000000" pitchFamily="2" charset="2"/>
              <a:buChar char="§"/>
            </a:pPr>
            <a:r>
              <a:rPr lang="vi-VN" sz="2400" dirty="0"/>
              <a:t>Mô hình quyền dựa trên người dùng</a:t>
            </a:r>
          </a:p>
          <a:p>
            <a:pPr marL="966788">
              <a:buFont typeface="Wingdings" panose="05000000000000000000" pitchFamily="2" charset="2"/>
              <a:buChar char="§"/>
            </a:pPr>
            <a:r>
              <a:rPr lang="en-US" sz="2400" dirty="0" err="1"/>
              <a:t>Cách</a:t>
            </a:r>
            <a:r>
              <a:rPr lang="en-US" sz="2400" dirty="0"/>
              <a:t> </a:t>
            </a:r>
            <a:r>
              <a:rPr lang="en-US" sz="2400" dirty="0" err="1"/>
              <a:t>ly</a:t>
            </a:r>
            <a:r>
              <a:rPr lang="en-US" sz="2400" dirty="0"/>
              <a:t> </a:t>
            </a:r>
            <a:r>
              <a:rPr lang="en-US" sz="2400" dirty="0" err="1"/>
              <a:t>các</a:t>
            </a:r>
            <a:r>
              <a:rPr lang="en-US" sz="2400" dirty="0"/>
              <a:t> </a:t>
            </a:r>
            <a:r>
              <a:rPr lang="en-US" sz="2400" dirty="0" err="1"/>
              <a:t>tiến</a:t>
            </a:r>
            <a:r>
              <a:rPr lang="en-US" sz="2400" dirty="0"/>
              <a:t> </a:t>
            </a:r>
            <a:r>
              <a:rPr lang="en-US" sz="2400" dirty="0" err="1"/>
              <a:t>trình</a:t>
            </a:r>
            <a:endParaRPr lang="vi-VN" sz="2400" dirty="0"/>
          </a:p>
          <a:p>
            <a:pPr marL="966788">
              <a:buFont typeface="Wingdings" panose="05000000000000000000" pitchFamily="2" charset="2"/>
              <a:buChar char="§"/>
            </a:pPr>
            <a:r>
              <a:rPr lang="vi-VN" sz="2400" dirty="0"/>
              <a:t>Cơ chế mở rộng cho </a:t>
            </a:r>
            <a:r>
              <a:rPr lang="en-US" sz="2400" dirty="0" err="1"/>
              <a:t>cơ</a:t>
            </a:r>
            <a:r>
              <a:rPr lang="en-US" sz="2400" dirty="0"/>
              <a:t> </a:t>
            </a:r>
            <a:r>
              <a:rPr lang="en-US" sz="2400" dirty="0" err="1"/>
              <a:t>chế</a:t>
            </a:r>
            <a:r>
              <a:rPr lang="en-US" sz="2400" dirty="0"/>
              <a:t> </a:t>
            </a:r>
            <a:r>
              <a:rPr lang="en-US" sz="2400" dirty="0" err="1"/>
              <a:t>giao</a:t>
            </a:r>
            <a:r>
              <a:rPr lang="en-US" sz="2400" dirty="0"/>
              <a:t> </a:t>
            </a:r>
            <a:r>
              <a:rPr lang="en-US" sz="2400" dirty="0" err="1"/>
              <a:t>tiếp</a:t>
            </a:r>
            <a:r>
              <a:rPr lang="en-US" sz="2400" dirty="0"/>
              <a:t> </a:t>
            </a:r>
            <a:r>
              <a:rPr lang="en-US" sz="2400" dirty="0" err="1"/>
              <a:t>giữa</a:t>
            </a:r>
            <a:r>
              <a:rPr lang="en-US" sz="2400" dirty="0"/>
              <a:t> </a:t>
            </a:r>
            <a:r>
              <a:rPr lang="en-US" sz="2400" dirty="0" err="1"/>
              <a:t>các</a:t>
            </a:r>
            <a:r>
              <a:rPr lang="en-US" sz="2400" dirty="0"/>
              <a:t> </a:t>
            </a:r>
            <a:r>
              <a:rPr lang="en-US" sz="2400" dirty="0" err="1"/>
              <a:t>tiến</a:t>
            </a:r>
            <a:r>
              <a:rPr lang="en-US" sz="2400" dirty="0"/>
              <a:t> </a:t>
            </a:r>
            <a:r>
              <a:rPr lang="en-US" sz="2400" dirty="0" err="1"/>
              <a:t>trình</a:t>
            </a:r>
            <a:r>
              <a:rPr lang="en-US" sz="2400" dirty="0"/>
              <a:t> (</a:t>
            </a:r>
            <a:r>
              <a:rPr lang="vi-VN" sz="2400" dirty="0"/>
              <a:t>IPC</a:t>
            </a:r>
            <a:r>
              <a:rPr lang="en-US" sz="2400" dirty="0"/>
              <a:t>)</a:t>
            </a:r>
            <a:r>
              <a:rPr lang="vi-VN" sz="2400" dirty="0"/>
              <a:t> an toàn</a:t>
            </a:r>
          </a:p>
          <a:p>
            <a:pPr marL="966788">
              <a:buFont typeface="Wingdings" panose="05000000000000000000" pitchFamily="2" charset="2"/>
              <a:buChar char="§"/>
            </a:pPr>
            <a:r>
              <a:rPr lang="vi-VN" sz="2400" dirty="0"/>
              <a:t>Khả năng loại bỏ các phần không cần thiết và có khả năng không an toàn của hạt nhân</a:t>
            </a:r>
          </a:p>
          <a:p>
            <a:pPr marL="0" indent="0">
              <a:buNone/>
            </a:pPr>
            <a:r>
              <a:rPr lang="en-US" dirty="0" err="1"/>
              <a:t>Triết</a:t>
            </a:r>
            <a:r>
              <a:rPr lang="en-US" dirty="0"/>
              <a:t> </a:t>
            </a:r>
            <a:r>
              <a:rPr lang="en-US" dirty="0" err="1"/>
              <a:t>lý</a:t>
            </a:r>
            <a:r>
              <a:rPr lang="en-US" dirty="0"/>
              <a:t> </a:t>
            </a:r>
            <a:r>
              <a:rPr lang="en-US" dirty="0" err="1"/>
              <a:t>bảo</a:t>
            </a:r>
            <a:r>
              <a:rPr lang="en-US" dirty="0"/>
              <a:t> </a:t>
            </a:r>
            <a:r>
              <a:rPr lang="en-US" dirty="0" err="1"/>
              <a:t>mật</a:t>
            </a:r>
            <a:r>
              <a:rPr lang="en-US" dirty="0"/>
              <a:t> </a:t>
            </a:r>
            <a:r>
              <a:rPr lang="en-US" dirty="0" err="1"/>
              <a:t>của</a:t>
            </a:r>
            <a:r>
              <a:rPr lang="en-US" dirty="0"/>
              <a:t> Linux</a:t>
            </a:r>
          </a:p>
          <a:p>
            <a:pPr marL="966788">
              <a:buFont typeface="Wingdings" panose="05000000000000000000" pitchFamily="2" charset="2"/>
              <a:buChar char="§"/>
            </a:pPr>
            <a:r>
              <a:rPr lang="vi-VN" sz="2600" dirty="0"/>
              <a:t>Ngăn người dùng A đọc tệp của người dùng B</a:t>
            </a:r>
          </a:p>
          <a:p>
            <a:pPr marL="966788">
              <a:buFont typeface="Wingdings" panose="05000000000000000000" pitchFamily="2" charset="2"/>
              <a:buChar char="§"/>
            </a:pPr>
            <a:r>
              <a:rPr lang="vi-VN" sz="2600" dirty="0"/>
              <a:t>Đảm bảo rằng người dùng A không làm cạn bộ nhớ của người dùng B</a:t>
            </a:r>
          </a:p>
          <a:p>
            <a:pPr marL="966788">
              <a:buFont typeface="Wingdings" panose="05000000000000000000" pitchFamily="2" charset="2"/>
              <a:buChar char="§"/>
            </a:pPr>
            <a:r>
              <a:rPr lang="vi-VN" sz="2600" dirty="0"/>
              <a:t>Đảm bảo rằng người dùng A không làm cạn kiệt tài nguyên CPU của người dùng B</a:t>
            </a:r>
          </a:p>
          <a:p>
            <a:pPr marL="966788">
              <a:buFont typeface="Wingdings" panose="05000000000000000000" pitchFamily="2" charset="2"/>
              <a:buChar char="§"/>
            </a:pPr>
            <a:r>
              <a:rPr lang="vi-VN" sz="2600" dirty="0"/>
              <a:t>Đảm bảo rằng người dùng A không làm cạn kiệt các thiết bị của người dùng B</a:t>
            </a:r>
          </a:p>
          <a:p>
            <a:pPr marL="0" indent="0">
              <a:buNone/>
            </a:pPr>
            <a:endParaRPr lang="en-US" dirty="0"/>
          </a:p>
        </p:txBody>
      </p:sp>
      <p:sp>
        <p:nvSpPr>
          <p:cNvPr id="3" name="Title 2"/>
          <p:cNvSpPr>
            <a:spLocks noGrp="1"/>
          </p:cNvSpPr>
          <p:nvPr>
            <p:ph type="title"/>
          </p:nvPr>
        </p:nvSpPr>
        <p:spPr/>
        <p:txBody>
          <a:bodyPr/>
          <a:lstStyle/>
          <a:p>
            <a:r>
              <a:rPr lang="en-US" dirty="0"/>
              <a:t>An </a:t>
            </a:r>
            <a:r>
              <a:rPr lang="en-US" dirty="0" err="1"/>
              <a:t>toàn</a:t>
            </a:r>
            <a:r>
              <a:rPr lang="en-US" dirty="0"/>
              <a:t> Kernel </a:t>
            </a:r>
            <a:r>
              <a:rPr lang="en-US" dirty="0" err="1"/>
              <a:t>và</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a:p>
        </p:txBody>
      </p:sp>
    </p:spTree>
    <p:extLst>
      <p:ext uri="{BB962C8B-B14F-4D97-AF65-F5344CB8AC3E}">
        <p14:creationId xmlns:p14="http://schemas.microsoft.com/office/powerpoint/2010/main" val="13140729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b="1" dirty="0" err="1"/>
              <a:t>Hộp</a:t>
            </a:r>
            <a:r>
              <a:rPr lang="en-US" b="1" dirty="0"/>
              <a:t> </a:t>
            </a:r>
            <a:r>
              <a:rPr lang="en-US" b="1" dirty="0" err="1"/>
              <a:t>cát</a:t>
            </a:r>
            <a:r>
              <a:rPr lang="en-US" b="1" dirty="0"/>
              <a:t> </a:t>
            </a:r>
            <a:r>
              <a:rPr lang="en-US" b="1" dirty="0" err="1"/>
              <a:t>ứng</a:t>
            </a:r>
            <a:r>
              <a:rPr lang="en-US" b="1" dirty="0"/>
              <a:t> </a:t>
            </a:r>
            <a:r>
              <a:rPr lang="en-US" b="1" dirty="0" err="1"/>
              <a:t>dụng</a:t>
            </a:r>
            <a:endParaRPr lang="en-US" b="1" dirty="0"/>
          </a:p>
          <a:p>
            <a:pPr marL="1038225">
              <a:spcBef>
                <a:spcPts val="0"/>
              </a:spcBef>
              <a:spcAft>
                <a:spcPts val="0"/>
              </a:spcAft>
              <a:buFont typeface="Wingdings" panose="05000000000000000000" pitchFamily="2" charset="2"/>
              <a:buChar char="§"/>
            </a:pPr>
            <a:r>
              <a:rPr lang="en-US" sz="2400" dirty="0" err="1"/>
              <a:t>Nằm</a:t>
            </a:r>
            <a:r>
              <a:rPr lang="en-US" sz="2400" dirty="0"/>
              <a:t> </a:t>
            </a:r>
            <a:r>
              <a:rPr lang="en-US" sz="2400" dirty="0" err="1"/>
              <a:t>trong</a:t>
            </a:r>
            <a:r>
              <a:rPr lang="en-US" sz="2400" dirty="0"/>
              <a:t> </a:t>
            </a:r>
            <a:r>
              <a:rPr lang="en-US" sz="2400" dirty="0" err="1"/>
              <a:t>hạt</a:t>
            </a:r>
            <a:r>
              <a:rPr lang="en-US" sz="2400" dirty="0"/>
              <a:t> </a:t>
            </a:r>
            <a:r>
              <a:rPr lang="en-US" sz="2400" dirty="0" err="1"/>
              <a:t>nhân</a:t>
            </a:r>
            <a:endParaRPr lang="en-US" sz="2400" dirty="0"/>
          </a:p>
          <a:p>
            <a:pPr marL="1038225">
              <a:spcBef>
                <a:spcPts val="0"/>
              </a:spcBef>
              <a:spcAft>
                <a:spcPts val="0"/>
              </a:spcAft>
              <a:buFont typeface="Wingdings" panose="05000000000000000000" pitchFamily="2" charset="2"/>
              <a:buChar char="§"/>
            </a:pPr>
            <a:r>
              <a:rPr lang="en-US" sz="2400" dirty="0"/>
              <a:t>C</a:t>
            </a:r>
            <a:r>
              <a:rPr lang="vi-VN" sz="2400" dirty="0"/>
              <a:t>ách ly các ứng dụng với nhau </a:t>
            </a:r>
            <a:endParaRPr lang="en-US" sz="2400" dirty="0"/>
          </a:p>
          <a:p>
            <a:pPr marL="1038225">
              <a:spcBef>
                <a:spcPts val="0"/>
              </a:spcBef>
              <a:spcAft>
                <a:spcPts val="0"/>
              </a:spcAft>
              <a:buFont typeface="Wingdings" panose="05000000000000000000" pitchFamily="2" charset="2"/>
              <a:buChar char="§"/>
            </a:pPr>
            <a:r>
              <a:rPr lang="en-US" sz="2400" dirty="0" err="1"/>
              <a:t>Tất</a:t>
            </a:r>
            <a:r>
              <a:rPr lang="en-US" sz="2400" dirty="0"/>
              <a:t> </a:t>
            </a:r>
            <a:r>
              <a:rPr lang="en-US" sz="2400" dirty="0" err="1"/>
              <a:t>cả</a:t>
            </a:r>
            <a:r>
              <a:rPr lang="en-US" sz="2400" dirty="0"/>
              <a:t> </a:t>
            </a:r>
            <a:r>
              <a:rPr lang="en-US" sz="2400" dirty="0" err="1"/>
              <a:t>phần</a:t>
            </a:r>
            <a:r>
              <a:rPr lang="en-US" sz="2400" dirty="0"/>
              <a:t> </a:t>
            </a:r>
            <a:r>
              <a:rPr lang="en-US" sz="2400" dirty="0" err="1"/>
              <a:t>mềm</a:t>
            </a:r>
            <a:r>
              <a:rPr lang="en-US" sz="2400" dirty="0"/>
              <a:t> </a:t>
            </a:r>
            <a:r>
              <a:rPr lang="en-US" sz="2400" dirty="0" err="1"/>
              <a:t>phia</a:t>
            </a:r>
            <a:r>
              <a:rPr lang="en-US" sz="2400" dirty="0"/>
              <a:t> </a:t>
            </a:r>
            <a:r>
              <a:rPr lang="en-US" sz="2400" dirty="0" err="1"/>
              <a:t>trên</a:t>
            </a:r>
            <a:r>
              <a:rPr lang="en-US" sz="2400" dirty="0"/>
              <a:t> </a:t>
            </a:r>
            <a:r>
              <a:rPr lang="en-US" sz="2400" dirty="0" err="1"/>
              <a:t>hạt</a:t>
            </a:r>
            <a:r>
              <a:rPr lang="en-US" sz="2400" dirty="0"/>
              <a:t> </a:t>
            </a:r>
            <a:r>
              <a:rPr lang="en-US" sz="2400" dirty="0" err="1"/>
              <a:t>nhân</a:t>
            </a:r>
            <a:r>
              <a:rPr lang="en-US" sz="2400" dirty="0"/>
              <a:t> </a:t>
            </a:r>
            <a:r>
              <a:rPr lang="en-US" sz="2400" dirty="0" err="1"/>
              <a:t>đều</a:t>
            </a:r>
            <a:r>
              <a:rPr lang="en-US" sz="2400" dirty="0"/>
              <a:t> </a:t>
            </a:r>
            <a:r>
              <a:rPr lang="en-US" sz="2400" dirty="0" err="1"/>
              <a:t>chạy</a:t>
            </a:r>
            <a:r>
              <a:rPr lang="en-US" sz="2400" dirty="0"/>
              <a:t> </a:t>
            </a:r>
            <a:r>
              <a:rPr lang="en-US" sz="2400" dirty="0" err="1"/>
              <a:t>trong</a:t>
            </a:r>
            <a:r>
              <a:rPr lang="en-US" sz="2400" dirty="0"/>
              <a:t> </a:t>
            </a:r>
            <a:r>
              <a:rPr lang="en-US" sz="2400" dirty="0" err="1"/>
              <a:t>hộp</a:t>
            </a:r>
            <a:r>
              <a:rPr lang="en-US" sz="2400" dirty="0"/>
              <a:t> </a:t>
            </a:r>
            <a:r>
              <a:rPr lang="en-US" sz="2400" dirty="0" err="1"/>
              <a:t>cát</a:t>
            </a:r>
            <a:r>
              <a:rPr lang="en-US" sz="2400" dirty="0"/>
              <a:t> </a:t>
            </a:r>
            <a:r>
              <a:rPr lang="en-US" sz="2400" dirty="0" err="1"/>
              <a:t>ứng</a:t>
            </a:r>
            <a:r>
              <a:rPr lang="en-US" sz="2400" dirty="0"/>
              <a:t> </a:t>
            </a:r>
            <a:r>
              <a:rPr lang="en-US" sz="2400" dirty="0" err="1"/>
              <a:t>dụng</a:t>
            </a:r>
            <a:r>
              <a:rPr lang="en-US" sz="2400" dirty="0"/>
              <a:t>.</a:t>
            </a:r>
          </a:p>
          <a:p>
            <a:pPr marL="1038225">
              <a:spcBef>
                <a:spcPts val="0"/>
              </a:spcBef>
              <a:spcAft>
                <a:spcPts val="0"/>
              </a:spcAft>
              <a:buFont typeface="Wingdings" panose="05000000000000000000" pitchFamily="2" charset="2"/>
              <a:buChar char="§"/>
            </a:pPr>
            <a:r>
              <a:rPr lang="en-US" sz="2400" dirty="0"/>
              <a:t>B</a:t>
            </a:r>
            <a:r>
              <a:rPr lang="vi-VN" sz="2400" dirty="0"/>
              <a:t>ảo vệ các ứng dụng cũng như hệ thống khỏi các ứng dụng độc hại.</a:t>
            </a:r>
            <a:endParaRPr lang="en-US" sz="2400" dirty="0"/>
          </a:p>
          <a:p>
            <a:r>
              <a:rPr lang="en-US" b="1" dirty="0" err="1"/>
              <a:t>Phân</a:t>
            </a:r>
            <a:r>
              <a:rPr lang="en-US" b="1" dirty="0"/>
              <a:t> </a:t>
            </a:r>
            <a:r>
              <a:rPr lang="en-US" b="1" dirty="0" err="1"/>
              <a:t>vùng</a:t>
            </a:r>
            <a:r>
              <a:rPr lang="en-US" b="1" dirty="0"/>
              <a:t> </a:t>
            </a:r>
            <a:r>
              <a:rPr lang="en-US" b="1" dirty="0" err="1"/>
              <a:t>hệ</a:t>
            </a:r>
            <a:r>
              <a:rPr lang="en-US" b="1" dirty="0"/>
              <a:t> </a:t>
            </a:r>
            <a:r>
              <a:rPr lang="en-US" b="1" dirty="0" err="1"/>
              <a:t>thống</a:t>
            </a:r>
            <a:r>
              <a:rPr lang="en-US" b="1" dirty="0"/>
              <a:t> </a:t>
            </a:r>
            <a:r>
              <a:rPr lang="en-US" b="1" dirty="0" err="1"/>
              <a:t>và</a:t>
            </a:r>
            <a:r>
              <a:rPr lang="en-US" b="1" dirty="0"/>
              <a:t> </a:t>
            </a:r>
            <a:r>
              <a:rPr lang="en-US" b="1" dirty="0" err="1"/>
              <a:t>chế</a:t>
            </a:r>
            <a:r>
              <a:rPr lang="en-US" b="1" dirty="0"/>
              <a:t> </a:t>
            </a:r>
            <a:r>
              <a:rPr lang="en-US" b="1" dirty="0" err="1"/>
              <a:t>độ</a:t>
            </a:r>
            <a:r>
              <a:rPr lang="en-US" b="1" dirty="0"/>
              <a:t> an </a:t>
            </a:r>
            <a:r>
              <a:rPr lang="en-US" b="1" dirty="0" err="1"/>
              <a:t>toàn</a:t>
            </a:r>
            <a:endParaRPr lang="en-US" b="1" dirty="0"/>
          </a:p>
          <a:p>
            <a:pPr marL="1038225">
              <a:buFont typeface="Wingdings" panose="05000000000000000000" pitchFamily="2" charset="2"/>
              <a:buChar char="§"/>
            </a:pPr>
            <a:r>
              <a:rPr lang="en-US" sz="2400" dirty="0" err="1"/>
              <a:t>Phân</a:t>
            </a:r>
            <a:r>
              <a:rPr lang="en-US" sz="2400" dirty="0"/>
              <a:t> </a:t>
            </a:r>
            <a:r>
              <a:rPr lang="en-US" sz="2400" dirty="0" err="1"/>
              <a:t>vùng</a:t>
            </a:r>
            <a:r>
              <a:rPr lang="en-US" sz="2400" dirty="0"/>
              <a:t> </a:t>
            </a:r>
            <a:r>
              <a:rPr lang="en-US" sz="2400" dirty="0" err="1"/>
              <a:t>hệ</a:t>
            </a:r>
            <a:r>
              <a:rPr lang="en-US" sz="2400" dirty="0"/>
              <a:t> </a:t>
            </a:r>
            <a:r>
              <a:rPr lang="en-US" sz="2400" dirty="0" err="1"/>
              <a:t>thống</a:t>
            </a:r>
            <a:r>
              <a:rPr lang="en-US" sz="2400" dirty="0"/>
              <a:t> (kernel, </a:t>
            </a:r>
            <a:r>
              <a:rPr lang="en-US" sz="2400" dirty="0" err="1"/>
              <a:t>thư</a:t>
            </a:r>
            <a:r>
              <a:rPr lang="en-US" sz="2400" dirty="0"/>
              <a:t> </a:t>
            </a:r>
            <a:r>
              <a:rPr lang="en-US" sz="2400" dirty="0" err="1"/>
              <a:t>viện</a:t>
            </a:r>
            <a:r>
              <a:rPr lang="en-US" sz="2400" dirty="0"/>
              <a:t> </a:t>
            </a:r>
            <a:r>
              <a:rPr lang="en-US" sz="2400" dirty="0" err="1"/>
              <a:t>hđh</a:t>
            </a:r>
            <a:r>
              <a:rPr lang="en-US" sz="2400" dirty="0"/>
              <a:t>, application runtime, application framework, applications) </a:t>
            </a:r>
            <a:r>
              <a:rPr lang="en-US" sz="2400" dirty="0" err="1"/>
              <a:t>đều</a:t>
            </a:r>
            <a:r>
              <a:rPr lang="en-US" sz="2400" dirty="0"/>
              <a:t> </a:t>
            </a:r>
            <a:r>
              <a:rPr lang="en-US" sz="2400" dirty="0" err="1"/>
              <a:t>được</a:t>
            </a:r>
            <a:r>
              <a:rPr lang="en-US" sz="2400" dirty="0"/>
              <a:t> </a:t>
            </a:r>
            <a:r>
              <a:rPr lang="en-US" sz="2400" dirty="0" err="1"/>
              <a:t>đặt</a:t>
            </a:r>
            <a:r>
              <a:rPr lang="en-US" sz="2400" dirty="0"/>
              <a:t> ở </a:t>
            </a:r>
            <a:r>
              <a:rPr lang="en-US" sz="2400" dirty="0" err="1"/>
              <a:t>chế</a:t>
            </a:r>
            <a:r>
              <a:rPr lang="en-US" sz="2400" dirty="0"/>
              <a:t> </a:t>
            </a:r>
            <a:r>
              <a:rPr lang="en-US" sz="2400" dirty="0" err="1"/>
              <a:t>độ</a:t>
            </a:r>
            <a:r>
              <a:rPr lang="en-US" sz="2400" dirty="0"/>
              <a:t> read-only.</a:t>
            </a:r>
          </a:p>
          <a:p>
            <a:pPr marL="1038225">
              <a:buFont typeface="Wingdings" panose="05000000000000000000" pitchFamily="2" charset="2"/>
              <a:buChar char="§"/>
            </a:pPr>
            <a:r>
              <a:rPr lang="vi-VN" sz="2400" dirty="0"/>
              <a:t>Safe mode (chế độ an toàn) là chế độ giúp các thiết bị khởi động lại với những dịch vụ tối thiểu để người dùng kiểm tra, chuẩn đoán xem thiết bị đang lỗi do đâu để khắc phục lỗi</a:t>
            </a:r>
            <a:r>
              <a:rPr lang="en-US" sz="2400" dirty="0"/>
              <a:t>.</a:t>
            </a:r>
          </a:p>
          <a:p>
            <a:r>
              <a:rPr lang="en-US" b="1" dirty="0" err="1"/>
              <a:t>Quyền</a:t>
            </a:r>
            <a:r>
              <a:rPr lang="en-US" b="1" dirty="0"/>
              <a:t> </a:t>
            </a:r>
            <a:r>
              <a:rPr lang="en-US" b="1" dirty="0" err="1"/>
              <a:t>đối</a:t>
            </a:r>
            <a:r>
              <a:rPr lang="en-US" b="1" dirty="0"/>
              <a:t> </a:t>
            </a:r>
            <a:r>
              <a:rPr lang="en-US" b="1" dirty="0" err="1"/>
              <a:t>với</a:t>
            </a:r>
            <a:r>
              <a:rPr lang="en-US" b="1" dirty="0"/>
              <a:t> </a:t>
            </a:r>
            <a:r>
              <a:rPr lang="en-US" b="1" dirty="0" err="1"/>
              <a:t>hệ</a:t>
            </a:r>
            <a:r>
              <a:rPr lang="en-US" b="1" dirty="0"/>
              <a:t> </a:t>
            </a:r>
            <a:r>
              <a:rPr lang="en-US" b="1" dirty="0" err="1"/>
              <a:t>thống</a:t>
            </a:r>
            <a:r>
              <a:rPr lang="en-US" b="1" dirty="0"/>
              <a:t> </a:t>
            </a:r>
            <a:r>
              <a:rPr lang="en-US" b="1" dirty="0" err="1"/>
              <a:t>tệp</a:t>
            </a:r>
            <a:endParaRPr lang="en-US" b="1" dirty="0"/>
          </a:p>
          <a:p>
            <a:pPr marL="966788">
              <a:buFont typeface="Wingdings" panose="05000000000000000000" pitchFamily="2" charset="2"/>
              <a:buChar char="§"/>
            </a:pPr>
            <a:r>
              <a:rPr lang="en-US" sz="2400" dirty="0"/>
              <a:t>Q</a:t>
            </a:r>
            <a:r>
              <a:rPr lang="vi-VN" sz="2400" dirty="0"/>
              <a:t>uyền đối với hệ thống tệp đảm bảo rằng một người dùng không thể thay đổi hoặc đọc các tệp của người dùng khác</a:t>
            </a:r>
            <a:r>
              <a:rPr lang="vi-VN" dirty="0"/>
              <a:t>.</a:t>
            </a:r>
            <a:endParaRPr lang="en-US" b="1" dirty="0"/>
          </a:p>
          <a:p>
            <a:pPr marL="466725" indent="0">
              <a:buNone/>
            </a:pPr>
            <a:endParaRPr lang="en-US" sz="2400" dirty="0"/>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smtClean="0"/>
              <a:t>Kernel </a:t>
            </a:r>
            <a:r>
              <a:rPr lang="en-US" dirty="0" err="1" smtClean="0"/>
              <a:t>và</a:t>
            </a:r>
            <a:r>
              <a:rPr lang="en-US" dirty="0" smtClean="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a:p>
        </p:txBody>
      </p:sp>
    </p:spTree>
    <p:extLst>
      <p:ext uri="{BB962C8B-B14F-4D97-AF65-F5344CB8AC3E}">
        <p14:creationId xmlns:p14="http://schemas.microsoft.com/office/powerpoint/2010/main" val="13704594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b="1" dirty="0" err="1"/>
              <a:t>SELinux</a:t>
            </a:r>
            <a:endParaRPr lang="en-US" b="1" dirty="0"/>
          </a:p>
          <a:p>
            <a:pPr marL="1023938">
              <a:buFont typeface="Wingdings" panose="05000000000000000000" pitchFamily="2" charset="2"/>
              <a:buChar char="§"/>
            </a:pPr>
            <a:r>
              <a:rPr lang="vi-VN" sz="2400" dirty="0"/>
              <a:t>Android sử dụng SELinux để áp dụng các chính sách kiểm soát truy cập và thiết lập kiểm soát truy cập bắt buộc (mac) trên các </a:t>
            </a:r>
            <a:r>
              <a:rPr lang="en-US" sz="2400" dirty="0" err="1"/>
              <a:t>tiến</a:t>
            </a:r>
            <a:r>
              <a:rPr lang="en-US" sz="2400" dirty="0"/>
              <a:t> </a:t>
            </a:r>
            <a:r>
              <a:rPr lang="en-US" sz="2400" dirty="0" err="1"/>
              <a:t>trình</a:t>
            </a:r>
            <a:r>
              <a:rPr lang="en-US" sz="2400" dirty="0"/>
              <a:t>.</a:t>
            </a:r>
          </a:p>
          <a:p>
            <a:r>
              <a:rPr lang="en-US" b="1" dirty="0" err="1"/>
              <a:t>Mật</a:t>
            </a:r>
            <a:r>
              <a:rPr lang="en-US" b="1" dirty="0"/>
              <a:t> </a:t>
            </a:r>
            <a:r>
              <a:rPr lang="en-US" b="1" dirty="0" err="1"/>
              <a:t>mã</a:t>
            </a:r>
            <a:endParaRPr lang="en-US" b="1" dirty="0"/>
          </a:p>
          <a:p>
            <a:pPr marL="1089025">
              <a:buFont typeface="Wingdings" panose="05000000000000000000" pitchFamily="2" charset="2"/>
              <a:buChar char="§"/>
            </a:pPr>
            <a:r>
              <a:rPr lang="en-US" sz="2600" dirty="0" err="1"/>
              <a:t>Cung</a:t>
            </a:r>
            <a:r>
              <a:rPr lang="en-US" sz="2600" dirty="0"/>
              <a:t> </a:t>
            </a:r>
            <a:r>
              <a:rPr lang="en-US" sz="2600" dirty="0" err="1"/>
              <a:t>cấp</a:t>
            </a:r>
            <a:r>
              <a:rPr lang="en-US" sz="2600" dirty="0"/>
              <a:t> </a:t>
            </a:r>
            <a:r>
              <a:rPr lang="en-US" sz="2600" dirty="0" err="1"/>
              <a:t>các</a:t>
            </a:r>
            <a:r>
              <a:rPr lang="en-US" sz="2600" dirty="0"/>
              <a:t> API </a:t>
            </a:r>
            <a:r>
              <a:rPr lang="en-US" sz="2600" dirty="0" err="1"/>
              <a:t>mật</a:t>
            </a:r>
            <a:r>
              <a:rPr lang="en-US" sz="2600" dirty="0"/>
              <a:t> </a:t>
            </a:r>
            <a:r>
              <a:rPr lang="en-US" sz="2600" dirty="0" err="1"/>
              <a:t>mã</a:t>
            </a:r>
            <a:endParaRPr lang="en-US" sz="2600" dirty="0"/>
          </a:p>
          <a:p>
            <a:pPr marL="1089025">
              <a:buFont typeface="Wingdings" panose="05000000000000000000" pitchFamily="2" charset="2"/>
              <a:buChar char="§"/>
            </a:pPr>
            <a:r>
              <a:rPr lang="en-US" sz="2600" dirty="0" err="1"/>
              <a:t>Triển</a:t>
            </a:r>
            <a:r>
              <a:rPr lang="en-US" sz="2600" dirty="0"/>
              <a:t> </a:t>
            </a:r>
            <a:r>
              <a:rPr lang="en-US" sz="2600" dirty="0" err="1"/>
              <a:t>khai</a:t>
            </a:r>
            <a:r>
              <a:rPr lang="en-US" sz="2600" dirty="0"/>
              <a:t> </a:t>
            </a:r>
            <a:r>
              <a:rPr lang="en-US" sz="2600" dirty="0" err="1"/>
              <a:t>các</a:t>
            </a:r>
            <a:r>
              <a:rPr lang="en-US" sz="2600" dirty="0"/>
              <a:t> </a:t>
            </a:r>
            <a:r>
              <a:rPr lang="en-US" sz="2600" dirty="0" err="1"/>
              <a:t>hệ</a:t>
            </a:r>
            <a:r>
              <a:rPr lang="en-US" sz="2600" dirty="0"/>
              <a:t> </a:t>
            </a:r>
            <a:r>
              <a:rPr lang="en-US" sz="2600" dirty="0" err="1"/>
              <a:t>mật</a:t>
            </a:r>
            <a:r>
              <a:rPr lang="en-US" sz="2600" dirty="0"/>
              <a:t> </a:t>
            </a:r>
            <a:r>
              <a:rPr lang="en-US" sz="2600" dirty="0" err="1"/>
              <a:t>mã</a:t>
            </a:r>
            <a:r>
              <a:rPr lang="en-US" sz="2600" dirty="0"/>
              <a:t> </a:t>
            </a:r>
            <a:r>
              <a:rPr lang="en-US" sz="2600" dirty="0" err="1"/>
              <a:t>tiêu</a:t>
            </a:r>
            <a:r>
              <a:rPr lang="en-US" sz="2600" dirty="0"/>
              <a:t> </a:t>
            </a:r>
            <a:r>
              <a:rPr lang="en-US" sz="2600" dirty="0" err="1"/>
              <a:t>chuẩn</a:t>
            </a:r>
            <a:r>
              <a:rPr lang="en-US" sz="2600" dirty="0"/>
              <a:t> (AES, RSA, DSA </a:t>
            </a:r>
            <a:r>
              <a:rPr lang="en-US" sz="2600" dirty="0" err="1"/>
              <a:t>và</a:t>
            </a:r>
            <a:r>
              <a:rPr lang="en-US" sz="2600" dirty="0"/>
              <a:t> SHA) </a:t>
            </a:r>
            <a:r>
              <a:rPr lang="en-US" sz="2600" dirty="0" err="1"/>
              <a:t>và</a:t>
            </a:r>
            <a:r>
              <a:rPr lang="en-US" sz="2600" dirty="0"/>
              <a:t> </a:t>
            </a:r>
            <a:r>
              <a:rPr lang="en-US" sz="2600" dirty="0" err="1"/>
              <a:t>các</a:t>
            </a:r>
            <a:r>
              <a:rPr lang="en-US" sz="2600" dirty="0"/>
              <a:t> </a:t>
            </a:r>
            <a:r>
              <a:rPr lang="en-US" sz="2600" dirty="0" err="1"/>
              <a:t>giao</a:t>
            </a:r>
            <a:r>
              <a:rPr lang="en-US" sz="2600" dirty="0"/>
              <a:t> </a:t>
            </a:r>
            <a:r>
              <a:rPr lang="en-US" sz="2600" dirty="0" err="1"/>
              <a:t>thức</a:t>
            </a:r>
            <a:r>
              <a:rPr lang="en-US" sz="2600" dirty="0"/>
              <a:t> an </a:t>
            </a:r>
            <a:r>
              <a:rPr lang="en-US" sz="2600" dirty="0" err="1"/>
              <a:t>toàn</a:t>
            </a:r>
            <a:r>
              <a:rPr lang="en-US" sz="2600" dirty="0"/>
              <a:t> (Https)</a:t>
            </a:r>
          </a:p>
          <a:p>
            <a:r>
              <a:rPr lang="en-US" b="1" dirty="0" err="1"/>
              <a:t>Khởi</a:t>
            </a:r>
            <a:r>
              <a:rPr lang="en-US" b="1" dirty="0"/>
              <a:t> </a:t>
            </a:r>
            <a:r>
              <a:rPr lang="en-US" b="1" dirty="0" err="1"/>
              <a:t>động</a:t>
            </a:r>
            <a:r>
              <a:rPr lang="en-US" b="1" dirty="0"/>
              <a:t> </a:t>
            </a:r>
            <a:r>
              <a:rPr lang="en-US" b="1" dirty="0" err="1"/>
              <a:t>được</a:t>
            </a:r>
            <a:r>
              <a:rPr lang="en-US" b="1" dirty="0"/>
              <a:t> </a:t>
            </a:r>
            <a:r>
              <a:rPr lang="en-US" b="1" dirty="0" err="1"/>
              <a:t>xác</a:t>
            </a:r>
            <a:r>
              <a:rPr lang="en-US" b="1" dirty="0"/>
              <a:t> minh (verified Boot)</a:t>
            </a:r>
          </a:p>
          <a:p>
            <a:pPr marL="979488" indent="-457200">
              <a:buFont typeface="Wingdings" panose="05000000000000000000" pitchFamily="2" charset="2"/>
              <a:buChar char="§"/>
            </a:pPr>
            <a:r>
              <a:rPr lang="en-US" sz="2400" dirty="0" err="1"/>
              <a:t>Đảm</a:t>
            </a:r>
            <a:r>
              <a:rPr lang="en-US" sz="2400" dirty="0"/>
              <a:t> </a:t>
            </a:r>
            <a:r>
              <a:rPr lang="en-US" sz="2400" dirty="0" err="1"/>
              <a:t>bảo</a:t>
            </a:r>
            <a:r>
              <a:rPr lang="en-US" sz="2400" dirty="0"/>
              <a:t> </a:t>
            </a:r>
            <a:r>
              <a:rPr lang="en-US" sz="2400" dirty="0" err="1"/>
              <a:t>tất</a:t>
            </a:r>
            <a:r>
              <a:rPr lang="en-US" sz="2400" dirty="0"/>
              <a:t> </a:t>
            </a:r>
            <a:r>
              <a:rPr lang="en-US" sz="2400" dirty="0" err="1"/>
              <a:t>cả</a:t>
            </a:r>
            <a:r>
              <a:rPr lang="en-US" sz="2400" dirty="0"/>
              <a:t> </a:t>
            </a:r>
            <a:r>
              <a:rPr lang="en-US" sz="2400" dirty="0" err="1"/>
              <a:t>mã</a:t>
            </a:r>
            <a:r>
              <a:rPr lang="en-US" sz="2400" dirty="0"/>
              <a:t> </a:t>
            </a:r>
            <a:r>
              <a:rPr lang="en-US" sz="2400" dirty="0" err="1"/>
              <a:t>nguồn</a:t>
            </a:r>
            <a:r>
              <a:rPr lang="en-US" sz="2400" dirty="0"/>
              <a:t> </a:t>
            </a:r>
            <a:r>
              <a:rPr lang="en-US" sz="2400" dirty="0" err="1"/>
              <a:t>thực</a:t>
            </a:r>
            <a:r>
              <a:rPr lang="en-US" sz="2400" dirty="0"/>
              <a:t> </a:t>
            </a:r>
            <a:r>
              <a:rPr lang="en-US" sz="2400" dirty="0" err="1"/>
              <a:t>thi</a:t>
            </a:r>
            <a:r>
              <a:rPr lang="en-US" sz="2400" dirty="0"/>
              <a:t> </a:t>
            </a:r>
            <a:r>
              <a:rPr lang="en-US" sz="2400" dirty="0" err="1"/>
              <a:t>đều</a:t>
            </a:r>
            <a:r>
              <a:rPr lang="en-US" sz="2400" dirty="0"/>
              <a:t> </a:t>
            </a:r>
            <a:r>
              <a:rPr lang="en-US" sz="2400" dirty="0" err="1"/>
              <a:t>đến</a:t>
            </a:r>
            <a:r>
              <a:rPr lang="en-US" sz="2400" dirty="0"/>
              <a:t> </a:t>
            </a:r>
            <a:r>
              <a:rPr lang="en-US" sz="2400" dirty="0" err="1"/>
              <a:t>từ</a:t>
            </a:r>
            <a:r>
              <a:rPr lang="en-US" sz="2400" dirty="0"/>
              <a:t> </a:t>
            </a:r>
            <a:r>
              <a:rPr lang="en-US" sz="2400" dirty="0" err="1"/>
              <a:t>nguồn</a:t>
            </a:r>
            <a:r>
              <a:rPr lang="en-US" sz="2400" dirty="0"/>
              <a:t> tin </a:t>
            </a:r>
            <a:r>
              <a:rPr lang="en-US" sz="2400" dirty="0" err="1"/>
              <a:t>cậy</a:t>
            </a:r>
            <a:endParaRPr lang="en-US" sz="2400" dirty="0"/>
          </a:p>
          <a:p>
            <a:pPr marL="979488" indent="-457200">
              <a:buFont typeface="Wingdings" panose="05000000000000000000" pitchFamily="2" charset="2"/>
              <a:buChar char="§"/>
            </a:pPr>
            <a:r>
              <a:rPr lang="en-US" sz="2400" dirty="0" err="1"/>
              <a:t>Thiết</a:t>
            </a:r>
            <a:r>
              <a:rPr lang="en-US" sz="2400" dirty="0"/>
              <a:t> </a:t>
            </a:r>
            <a:r>
              <a:rPr lang="en-US" sz="2400" dirty="0" err="1"/>
              <a:t>lập</a:t>
            </a:r>
            <a:r>
              <a:rPr lang="en-US" sz="2400" dirty="0"/>
              <a:t> </a:t>
            </a:r>
            <a:r>
              <a:rPr lang="en-US" sz="2400" dirty="0" err="1"/>
              <a:t>một</a:t>
            </a:r>
            <a:r>
              <a:rPr lang="en-US" sz="2400" dirty="0"/>
              <a:t> </a:t>
            </a:r>
            <a:r>
              <a:rPr lang="en-US" sz="2400" dirty="0" err="1"/>
              <a:t>chuỗi</a:t>
            </a:r>
            <a:r>
              <a:rPr lang="en-US" sz="2400" dirty="0"/>
              <a:t> </a:t>
            </a:r>
            <a:r>
              <a:rPr lang="en-US" sz="2400" dirty="0" err="1"/>
              <a:t>các</a:t>
            </a:r>
            <a:r>
              <a:rPr lang="en-US" sz="2400" dirty="0"/>
              <a:t> </a:t>
            </a:r>
            <a:r>
              <a:rPr lang="en-US" sz="2400" dirty="0" err="1"/>
              <a:t>nguồn</a:t>
            </a:r>
            <a:r>
              <a:rPr lang="en-US" sz="2400" dirty="0"/>
              <a:t> tin </a:t>
            </a:r>
            <a:r>
              <a:rPr lang="en-US" sz="2400" dirty="0" err="1"/>
              <a:t>cậy</a:t>
            </a:r>
            <a:endParaRPr lang="en-US" sz="2400" dirty="0"/>
          </a:p>
          <a:p>
            <a:pPr marL="979488" indent="-457200">
              <a:buFont typeface="Wingdings" panose="05000000000000000000" pitchFamily="2" charset="2"/>
              <a:buChar char="§"/>
            </a:pPr>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khởi</a:t>
            </a:r>
            <a:r>
              <a:rPr lang="en-US" sz="2400" dirty="0"/>
              <a:t> </a:t>
            </a:r>
            <a:r>
              <a:rPr lang="en-US" sz="2400" dirty="0" err="1"/>
              <a:t>động</a:t>
            </a:r>
            <a:r>
              <a:rPr lang="en-US" sz="2400" dirty="0"/>
              <a:t> </a:t>
            </a:r>
            <a:r>
              <a:rPr lang="en-US" sz="2400" dirty="0" err="1"/>
              <a:t>mỗi</a:t>
            </a:r>
            <a:r>
              <a:rPr lang="en-US" sz="2400" dirty="0"/>
              <a:t> </a:t>
            </a:r>
            <a:r>
              <a:rPr lang="en-US" sz="2400" dirty="0" err="1"/>
              <a:t>giai</a:t>
            </a:r>
            <a:r>
              <a:rPr lang="en-US" sz="2400" dirty="0"/>
              <a:t> </a:t>
            </a:r>
            <a:r>
              <a:rPr lang="en-US" sz="2400" dirty="0" err="1"/>
              <a:t>đoạn</a:t>
            </a:r>
            <a:r>
              <a:rPr lang="en-US" sz="2400" dirty="0"/>
              <a:t> </a:t>
            </a:r>
            <a:r>
              <a:rPr lang="en-US" sz="2400" dirty="0" err="1"/>
              <a:t>đều</a:t>
            </a:r>
            <a:r>
              <a:rPr lang="en-US" sz="2400" dirty="0"/>
              <a:t> </a:t>
            </a:r>
            <a:r>
              <a:rPr lang="en-US" sz="2400" dirty="0" err="1"/>
              <a:t>được</a:t>
            </a:r>
            <a:r>
              <a:rPr lang="en-US" sz="2400" dirty="0"/>
              <a:t> </a:t>
            </a:r>
            <a:r>
              <a:rPr lang="en-US" sz="2400" dirty="0" err="1"/>
              <a:t>xác</a:t>
            </a:r>
            <a:r>
              <a:rPr lang="en-US" sz="2400" dirty="0"/>
              <a:t> minh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và</a:t>
            </a:r>
            <a:r>
              <a:rPr lang="en-US" sz="2400" dirty="0"/>
              <a:t> </a:t>
            </a:r>
            <a:r>
              <a:rPr lang="en-US" sz="2400" dirty="0" err="1"/>
              <a:t>đúng</a:t>
            </a:r>
            <a:r>
              <a:rPr lang="en-US" sz="2400" dirty="0"/>
              <a:t> </a:t>
            </a:r>
            <a:r>
              <a:rPr lang="en-US" sz="2400" dirty="0" err="1"/>
              <a:t>đúng</a:t>
            </a:r>
            <a:r>
              <a:rPr lang="en-US" sz="2400" dirty="0"/>
              <a:t> </a:t>
            </a:r>
            <a:r>
              <a:rPr lang="en-US" sz="2400" dirty="0" err="1"/>
              <a:t>của</a:t>
            </a:r>
            <a:r>
              <a:rPr lang="en-US" sz="2400" dirty="0"/>
              <a:t> </a:t>
            </a:r>
            <a:r>
              <a:rPr lang="en-US" sz="2400" dirty="0" err="1"/>
              <a:t>giai</a:t>
            </a:r>
            <a:r>
              <a:rPr lang="en-US" sz="2400" dirty="0"/>
              <a:t> </a:t>
            </a:r>
            <a:r>
              <a:rPr lang="en-US" sz="2400" dirty="0" err="1"/>
              <a:t>đoạn</a:t>
            </a:r>
            <a:r>
              <a:rPr lang="en-US" sz="2400" dirty="0"/>
              <a:t> </a:t>
            </a:r>
            <a:r>
              <a:rPr lang="en-US" sz="2400" dirty="0" err="1"/>
              <a:t>tiếp</a:t>
            </a:r>
            <a:r>
              <a:rPr lang="en-US" sz="2400" dirty="0"/>
              <a:t> </a:t>
            </a:r>
            <a:r>
              <a:rPr lang="en-US" sz="2400" dirty="0" err="1"/>
              <a:t>theo</a:t>
            </a:r>
            <a:r>
              <a:rPr lang="en-US" sz="2400" dirty="0"/>
              <a:t> </a:t>
            </a:r>
            <a:r>
              <a:rPr lang="en-US" sz="2400" dirty="0" err="1"/>
              <a:t>trước</a:t>
            </a:r>
            <a:r>
              <a:rPr lang="en-US" sz="2400" dirty="0"/>
              <a:t> </a:t>
            </a:r>
            <a:r>
              <a:rPr lang="en-US" sz="2400" dirty="0" err="1"/>
              <a:t>khi</a:t>
            </a:r>
            <a:r>
              <a:rPr lang="en-US" sz="2400" dirty="0"/>
              <a:t> </a:t>
            </a:r>
            <a:r>
              <a:rPr lang="en-US" sz="2400" dirty="0" err="1"/>
              <a:t>được</a:t>
            </a:r>
            <a:r>
              <a:rPr lang="en-US" sz="2400" dirty="0"/>
              <a:t> </a:t>
            </a:r>
            <a:r>
              <a:rPr lang="en-US" sz="2400" dirty="0" err="1"/>
              <a:t>thực</a:t>
            </a:r>
            <a:r>
              <a:rPr lang="en-US" sz="2400" dirty="0"/>
              <a:t> </a:t>
            </a:r>
            <a:r>
              <a:rPr lang="en-US" sz="2400" dirty="0" err="1"/>
              <a:t>thi</a:t>
            </a:r>
            <a:r>
              <a:rPr lang="en-US" sz="2400" dirty="0"/>
              <a:t>.</a:t>
            </a:r>
          </a:p>
          <a:p>
            <a:pPr marL="979488" indent="-457200">
              <a:buFont typeface="Wingdings" panose="05000000000000000000" pitchFamily="2" charset="2"/>
              <a:buChar char="§"/>
            </a:pPr>
            <a:r>
              <a:rPr lang="en-US" sz="2400" dirty="0" err="1"/>
              <a:t>Kiểm</a:t>
            </a:r>
            <a:r>
              <a:rPr lang="en-US" sz="2400" dirty="0"/>
              <a:t> </a:t>
            </a:r>
            <a:r>
              <a:rPr lang="en-US" sz="2400" dirty="0" err="1"/>
              <a:t>tra</a:t>
            </a:r>
            <a:r>
              <a:rPr lang="en-US" sz="2400" dirty="0"/>
              <a:t> </a:t>
            </a:r>
            <a:r>
              <a:rPr lang="en-US" sz="2400" dirty="0" err="1"/>
              <a:t>tính</a:t>
            </a:r>
            <a:r>
              <a:rPr lang="en-US" sz="2400" dirty="0"/>
              <a:t> </a:t>
            </a:r>
            <a:r>
              <a:rPr lang="en-US" sz="2400" dirty="0" err="1"/>
              <a:t>đúng</a:t>
            </a:r>
            <a:r>
              <a:rPr lang="en-US" sz="2400" dirty="0"/>
              <a:t> </a:t>
            </a:r>
            <a:r>
              <a:rPr lang="en-US" sz="2400" dirty="0" err="1"/>
              <a:t>đắn</a:t>
            </a:r>
            <a:r>
              <a:rPr lang="en-US" sz="2400" dirty="0"/>
              <a:t> </a:t>
            </a:r>
            <a:r>
              <a:rPr lang="en-US" sz="2400" dirty="0" err="1"/>
              <a:t>của</a:t>
            </a:r>
            <a:r>
              <a:rPr lang="en-US" sz="2400" dirty="0"/>
              <a:t> </a:t>
            </a:r>
            <a:r>
              <a:rPr lang="en-US" sz="2400" dirty="0" err="1"/>
              <a:t>phiên</a:t>
            </a:r>
            <a:r>
              <a:rPr lang="en-US" sz="2400" dirty="0"/>
              <a:t> </a:t>
            </a:r>
            <a:r>
              <a:rPr lang="en-US" sz="2400" dirty="0" err="1"/>
              <a:t>bản</a:t>
            </a:r>
            <a:r>
              <a:rPr lang="en-US" sz="2400" dirty="0"/>
              <a:t> Android </a:t>
            </a:r>
            <a:r>
              <a:rPr lang="en-US" sz="2400" dirty="0" err="1"/>
              <a:t>để</a:t>
            </a:r>
            <a:r>
              <a:rPr lang="en-US" sz="2400" dirty="0"/>
              <a:t> </a:t>
            </a:r>
            <a:r>
              <a:rPr lang="en-US" sz="2400" dirty="0" err="1"/>
              <a:t>tránh</a:t>
            </a:r>
            <a:r>
              <a:rPr lang="en-US" sz="2400" dirty="0"/>
              <a:t> </a:t>
            </a:r>
            <a:r>
              <a:rPr lang="en-US" sz="2400" dirty="0" err="1"/>
              <a:t>các</a:t>
            </a:r>
            <a:r>
              <a:rPr lang="en-US" sz="2400" dirty="0"/>
              <a:t> </a:t>
            </a:r>
            <a:r>
              <a:rPr lang="en-US" sz="2400" dirty="0" err="1"/>
              <a:t>cuộc</a:t>
            </a:r>
            <a:r>
              <a:rPr lang="en-US" sz="2400" dirty="0"/>
              <a:t> </a:t>
            </a:r>
            <a:r>
              <a:rPr lang="en-US" sz="2400" dirty="0" err="1"/>
              <a:t>tấn</a:t>
            </a:r>
            <a:r>
              <a:rPr lang="en-US" sz="2400" dirty="0"/>
              <a:t> </a:t>
            </a:r>
            <a:r>
              <a:rPr lang="en-US" sz="2400" dirty="0" err="1"/>
              <a:t>công</a:t>
            </a:r>
            <a:r>
              <a:rPr lang="en-US" sz="2400" dirty="0"/>
              <a:t> </a:t>
            </a:r>
            <a:r>
              <a:rPr lang="en-US" sz="2400" dirty="0" err="1"/>
              <a:t>hạ</a:t>
            </a:r>
            <a:r>
              <a:rPr lang="en-US" sz="2400" dirty="0"/>
              <a:t> </a:t>
            </a:r>
            <a:r>
              <a:rPr lang="en-US" sz="2400" dirty="0" err="1"/>
              <a:t>cấp</a:t>
            </a:r>
            <a:endParaRPr lang="en-US" sz="2400" dirty="0"/>
          </a:p>
        </p:txBody>
      </p:sp>
      <p:sp>
        <p:nvSpPr>
          <p:cNvPr id="3" name="Title 2"/>
          <p:cNvSpPr>
            <a:spLocks noGrp="1"/>
          </p:cNvSpPr>
          <p:nvPr>
            <p:ph type="title"/>
          </p:nvPr>
        </p:nvSpPr>
        <p:spPr/>
        <p:txBody>
          <a:bodyPr/>
          <a:lstStyle/>
          <a:p>
            <a:r>
              <a:rPr lang="en-US" dirty="0"/>
              <a:t>An </a:t>
            </a:r>
            <a:r>
              <a:rPr lang="en-US" dirty="0" err="1"/>
              <a:t>toàn</a:t>
            </a:r>
            <a:r>
              <a:rPr lang="en-US" dirty="0"/>
              <a:t> Kernel </a:t>
            </a:r>
            <a:r>
              <a:rPr lang="en-US" dirty="0" err="1"/>
              <a:t>và</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a:p>
        </p:txBody>
      </p:sp>
    </p:spTree>
    <p:extLst>
      <p:ext uri="{BB962C8B-B14F-4D97-AF65-F5344CB8AC3E}">
        <p14:creationId xmlns:p14="http://schemas.microsoft.com/office/powerpoint/2010/main" val="1593618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a:t>Quyền</a:t>
            </a:r>
            <a:r>
              <a:rPr lang="en-US" b="1" dirty="0"/>
              <a:t> Root</a:t>
            </a:r>
          </a:p>
          <a:p>
            <a:pPr marL="1023938">
              <a:buFont typeface="Wingdings" panose="05000000000000000000" pitchFamily="2" charset="2"/>
              <a:buChar char="§"/>
            </a:pPr>
            <a:r>
              <a:rPr lang="en-US" sz="2400" dirty="0" err="1"/>
              <a:t>Người</a:t>
            </a:r>
            <a:r>
              <a:rPr lang="en-US" sz="2400" dirty="0"/>
              <a:t> </a:t>
            </a:r>
            <a:r>
              <a:rPr lang="en-US" sz="2400" dirty="0" err="1"/>
              <a:t>dùng</a:t>
            </a:r>
            <a:r>
              <a:rPr lang="en-US" sz="2400" dirty="0"/>
              <a:t> </a:t>
            </a:r>
            <a:r>
              <a:rPr lang="en-US" sz="2400" dirty="0" err="1"/>
              <a:t>hoặc</a:t>
            </a:r>
            <a:r>
              <a:rPr lang="en-US" sz="2400" dirty="0"/>
              <a:t> </a:t>
            </a:r>
            <a:r>
              <a:rPr lang="en-US" sz="2400" dirty="0" err="1"/>
              <a:t>ứng</a:t>
            </a:r>
            <a:r>
              <a:rPr lang="en-US" sz="2400" dirty="0"/>
              <a:t> </a:t>
            </a:r>
            <a:r>
              <a:rPr lang="en-US" sz="2400" dirty="0" err="1"/>
              <a:t>dụng</a:t>
            </a:r>
            <a:r>
              <a:rPr lang="en-US" sz="2400" dirty="0"/>
              <a:t> </a:t>
            </a:r>
            <a:r>
              <a:rPr lang="en-US" sz="2400" dirty="0" err="1"/>
              <a:t>có</a:t>
            </a:r>
            <a:r>
              <a:rPr lang="en-US" sz="2400" dirty="0"/>
              <a:t> </a:t>
            </a:r>
            <a:r>
              <a:rPr lang="en-US" sz="2400" dirty="0" err="1"/>
              <a:t>quyền</a:t>
            </a:r>
            <a:r>
              <a:rPr lang="en-US" sz="2400" dirty="0"/>
              <a:t> root </a:t>
            </a:r>
            <a:r>
              <a:rPr lang="en-US" sz="2400" dirty="0" err="1"/>
              <a:t>có</a:t>
            </a:r>
            <a:r>
              <a:rPr lang="en-US" sz="2400" dirty="0"/>
              <a:t> </a:t>
            </a:r>
            <a:r>
              <a:rPr lang="en-US" sz="2400" dirty="0" err="1"/>
              <a:t>thể</a:t>
            </a:r>
            <a:r>
              <a:rPr lang="en-US" sz="2400" dirty="0"/>
              <a:t> </a:t>
            </a:r>
            <a:r>
              <a:rPr lang="en-US" sz="2400" dirty="0" err="1"/>
              <a:t>sửa</a:t>
            </a:r>
            <a:r>
              <a:rPr lang="en-US" sz="2400" dirty="0"/>
              <a:t> </a:t>
            </a:r>
            <a:r>
              <a:rPr lang="en-US" sz="2400" dirty="0" err="1"/>
              <a:t>đổi</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file </a:t>
            </a:r>
            <a:r>
              <a:rPr lang="en-US" sz="2400" dirty="0" err="1"/>
              <a:t>trong</a:t>
            </a:r>
            <a:r>
              <a:rPr lang="en-US" sz="2400" dirty="0"/>
              <a:t> </a:t>
            </a:r>
            <a:r>
              <a:rPr lang="en-US" sz="2400" dirty="0" err="1"/>
              <a:t>hệ</a:t>
            </a:r>
            <a:r>
              <a:rPr lang="en-US" sz="2400" dirty="0"/>
              <a:t> </a:t>
            </a:r>
            <a:r>
              <a:rPr lang="en-US" sz="2400" dirty="0" err="1"/>
              <a:t>thống</a:t>
            </a:r>
            <a:r>
              <a:rPr lang="en-US" sz="2400" dirty="0"/>
              <a:t>.</a:t>
            </a:r>
          </a:p>
          <a:p>
            <a:pPr marL="1023938">
              <a:buFont typeface="Wingdings" panose="05000000000000000000" pitchFamily="2" charset="2"/>
              <a:buChar char="§"/>
            </a:pPr>
            <a:r>
              <a:rPr lang="en-US" sz="2400" dirty="0" err="1"/>
              <a:t>Để</a:t>
            </a:r>
            <a:r>
              <a:rPr lang="en-US" sz="2400" dirty="0"/>
              <a:t> </a:t>
            </a:r>
            <a:r>
              <a:rPr lang="en-US" sz="2400" dirty="0" err="1"/>
              <a:t>bảo</a:t>
            </a:r>
            <a:r>
              <a:rPr lang="en-US" sz="2400" dirty="0"/>
              <a:t> </a:t>
            </a:r>
            <a:r>
              <a:rPr lang="en-US" sz="2400" dirty="0" err="1"/>
              <a:t>vệ</a:t>
            </a:r>
            <a:r>
              <a:rPr lang="en-US" sz="2400" dirty="0"/>
              <a:t> </a:t>
            </a:r>
            <a:r>
              <a:rPr lang="en-US" sz="2400" dirty="0" err="1"/>
              <a:t>dữ</a:t>
            </a:r>
            <a:r>
              <a:rPr lang="en-US" sz="2400" dirty="0"/>
              <a:t> </a:t>
            </a:r>
            <a:r>
              <a:rPr lang="en-US" sz="2400" dirty="0" err="1"/>
              <a:t>liệu</a:t>
            </a:r>
            <a:r>
              <a:rPr lang="en-US" sz="2400" dirty="0"/>
              <a:t> </a:t>
            </a:r>
            <a:r>
              <a:rPr lang="en-US" sz="2400" dirty="0" err="1"/>
              <a:t>chống</a:t>
            </a:r>
            <a:r>
              <a:rPr lang="en-US" sz="2400" dirty="0"/>
              <a:t> </a:t>
            </a:r>
            <a:r>
              <a:rPr lang="en-US" sz="2400" dirty="0" err="1"/>
              <a:t>lại</a:t>
            </a:r>
            <a:r>
              <a:rPr lang="en-US" sz="2400" dirty="0"/>
              <a:t> </a:t>
            </a:r>
            <a:r>
              <a:rPr lang="en-US" sz="2400" dirty="0" err="1"/>
              <a:t>sự</a:t>
            </a:r>
            <a:r>
              <a:rPr lang="en-US" sz="2400" dirty="0"/>
              <a:t> </a:t>
            </a:r>
            <a:r>
              <a:rPr lang="en-US" sz="2400" dirty="0" err="1"/>
              <a:t>rò</a:t>
            </a:r>
            <a:r>
              <a:rPr lang="en-US" sz="2400" dirty="0"/>
              <a:t> </a:t>
            </a:r>
            <a:r>
              <a:rPr lang="en-US" sz="2400" dirty="0" err="1"/>
              <a:t>rỉ</a:t>
            </a:r>
            <a:r>
              <a:rPr lang="en-US" sz="2400" dirty="0"/>
              <a:t> </a:t>
            </a:r>
            <a:r>
              <a:rPr lang="en-US" sz="2400" dirty="0" err="1"/>
              <a:t>bởi</a:t>
            </a:r>
            <a:r>
              <a:rPr lang="en-US" sz="2400" dirty="0"/>
              <a:t> </a:t>
            </a:r>
            <a:r>
              <a:rPr lang="en-US" sz="2400" dirty="0" err="1"/>
              <a:t>người</a:t>
            </a:r>
            <a:r>
              <a:rPr lang="en-US" sz="2400" dirty="0"/>
              <a:t> </a:t>
            </a:r>
            <a:r>
              <a:rPr lang="en-US" sz="2400" dirty="0" err="1"/>
              <a:t>dùng</a:t>
            </a:r>
            <a:r>
              <a:rPr lang="en-US" sz="2400" dirty="0"/>
              <a:t> </a:t>
            </a:r>
            <a:r>
              <a:rPr lang="en-US" sz="2400" dirty="0" err="1"/>
              <a:t>và</a:t>
            </a:r>
            <a:r>
              <a:rPr lang="en-US" sz="2400" dirty="0"/>
              <a:t> </a:t>
            </a:r>
            <a:r>
              <a:rPr lang="en-US" sz="2400" dirty="0" err="1"/>
              <a:t>ứng</a:t>
            </a:r>
            <a:r>
              <a:rPr lang="en-US" sz="2400" dirty="0"/>
              <a:t> </a:t>
            </a:r>
            <a:r>
              <a:rPr lang="en-US" sz="2400" dirty="0" err="1"/>
              <a:t>dụng</a:t>
            </a:r>
            <a:r>
              <a:rPr lang="en-US" sz="2400" dirty="0"/>
              <a:t> </a:t>
            </a:r>
            <a:r>
              <a:rPr lang="en-US" sz="2400" dirty="0" err="1"/>
              <a:t>có</a:t>
            </a:r>
            <a:r>
              <a:rPr lang="en-US" sz="2400" dirty="0"/>
              <a:t> </a:t>
            </a:r>
            <a:r>
              <a:rPr lang="en-US" sz="2400" dirty="0" err="1"/>
              <a:t>quyền</a:t>
            </a:r>
            <a:r>
              <a:rPr lang="en-US" sz="2400" dirty="0"/>
              <a:t> root </a:t>
            </a:r>
            <a:r>
              <a:rPr lang="en-US" sz="2400" dirty="0" err="1"/>
              <a:t>cần</a:t>
            </a:r>
            <a:r>
              <a:rPr lang="en-US" sz="2400" dirty="0"/>
              <a:t> </a:t>
            </a:r>
            <a:r>
              <a:rPr lang="en-US" sz="2400" dirty="0" err="1"/>
              <a:t>phải</a:t>
            </a:r>
            <a:r>
              <a:rPr lang="en-US" sz="2400" dirty="0"/>
              <a:t> </a:t>
            </a:r>
            <a:r>
              <a:rPr lang="en-US" sz="2400" dirty="0" err="1"/>
              <a:t>được</a:t>
            </a:r>
            <a:r>
              <a:rPr lang="en-US" sz="2400" dirty="0"/>
              <a:t> </a:t>
            </a:r>
            <a:r>
              <a:rPr lang="en-US" sz="2400" dirty="0" err="1"/>
              <a:t>mã</a:t>
            </a:r>
            <a:r>
              <a:rPr lang="en-US" sz="2400" dirty="0"/>
              <a:t> </a:t>
            </a:r>
            <a:r>
              <a:rPr lang="en-US" sz="2400" dirty="0" err="1"/>
              <a:t>hóa</a:t>
            </a:r>
            <a:r>
              <a:rPr lang="en-US" sz="2400" dirty="0"/>
              <a:t> </a:t>
            </a:r>
            <a:r>
              <a:rPr lang="en-US" sz="2400" dirty="0" err="1"/>
              <a:t>với</a:t>
            </a:r>
            <a:r>
              <a:rPr lang="en-US" sz="2400" dirty="0"/>
              <a:t> </a:t>
            </a:r>
            <a:r>
              <a:rPr lang="en-US" sz="2400" dirty="0" err="1"/>
              <a:t>khóa</a:t>
            </a:r>
            <a:r>
              <a:rPr lang="en-US" sz="2400" dirty="0"/>
              <a:t> </a:t>
            </a:r>
            <a:r>
              <a:rPr lang="en-US" sz="2400" dirty="0" err="1"/>
              <a:t>lưu</a:t>
            </a:r>
            <a:r>
              <a:rPr lang="en-US" sz="2400" dirty="0"/>
              <a:t> </a:t>
            </a:r>
            <a:r>
              <a:rPr lang="en-US" sz="2400" dirty="0" err="1"/>
              <a:t>trữ</a:t>
            </a:r>
            <a:r>
              <a:rPr lang="en-US" sz="2400" dirty="0"/>
              <a:t> ở </a:t>
            </a:r>
            <a:r>
              <a:rPr lang="en-US" sz="2400" dirty="0" err="1"/>
              <a:t>một</a:t>
            </a:r>
            <a:r>
              <a:rPr lang="en-US" sz="2400" dirty="0"/>
              <a:t> </a:t>
            </a:r>
            <a:r>
              <a:rPr lang="en-US" sz="2400" dirty="0" err="1"/>
              <a:t>nơi</a:t>
            </a:r>
            <a:r>
              <a:rPr lang="en-US" sz="2400" dirty="0"/>
              <a:t> </a:t>
            </a:r>
            <a:r>
              <a:rPr lang="en-US" sz="2400" dirty="0" err="1"/>
              <a:t>khác</a:t>
            </a:r>
            <a:r>
              <a:rPr lang="en-US" sz="2400" dirty="0"/>
              <a:t> </a:t>
            </a:r>
            <a:r>
              <a:rPr lang="en-US" sz="2400" dirty="0" err="1"/>
              <a:t>ngoài</a:t>
            </a:r>
            <a:r>
              <a:rPr lang="en-US" sz="2400" dirty="0"/>
              <a:t> </a:t>
            </a:r>
            <a:r>
              <a:rPr lang="en-US" sz="2400" dirty="0" err="1"/>
              <a:t>thiết</a:t>
            </a:r>
            <a:r>
              <a:rPr lang="en-US" sz="2400" dirty="0"/>
              <a:t> </a:t>
            </a:r>
            <a:r>
              <a:rPr lang="en-US" sz="2400" dirty="0" err="1"/>
              <a:t>bị</a:t>
            </a:r>
            <a:endParaRPr lang="en-US" sz="2400" dirty="0"/>
          </a:p>
          <a:p>
            <a:r>
              <a:rPr lang="en-US" b="1" dirty="0" err="1"/>
              <a:t>Tính</a:t>
            </a:r>
            <a:r>
              <a:rPr lang="en-US" b="1" dirty="0"/>
              <a:t> </a:t>
            </a:r>
            <a:r>
              <a:rPr lang="en-US" b="1" dirty="0" err="1"/>
              <a:t>năng</a:t>
            </a:r>
            <a:r>
              <a:rPr lang="en-US" b="1" dirty="0"/>
              <a:t> </a:t>
            </a:r>
            <a:r>
              <a:rPr lang="en-US" b="1" dirty="0" err="1"/>
              <a:t>bảo</a:t>
            </a:r>
            <a:r>
              <a:rPr lang="en-US" b="1" dirty="0"/>
              <a:t> </a:t>
            </a:r>
            <a:r>
              <a:rPr lang="en-US" b="1" dirty="0" err="1"/>
              <a:t>mật</a:t>
            </a:r>
            <a:r>
              <a:rPr lang="en-US" b="1" dirty="0"/>
              <a:t> </a:t>
            </a:r>
            <a:r>
              <a:rPr lang="en-US" b="1" dirty="0" err="1"/>
              <a:t>của</a:t>
            </a:r>
            <a:r>
              <a:rPr lang="en-US" b="1" dirty="0"/>
              <a:t> </a:t>
            </a:r>
            <a:r>
              <a:rPr lang="en-US" b="1" dirty="0" err="1"/>
              <a:t>người</a:t>
            </a:r>
            <a:r>
              <a:rPr lang="en-US" b="1" dirty="0"/>
              <a:t> </a:t>
            </a:r>
            <a:r>
              <a:rPr lang="en-US" b="1" dirty="0" err="1"/>
              <a:t>dùng</a:t>
            </a:r>
            <a:endParaRPr lang="en-US" b="1" dirty="0"/>
          </a:p>
          <a:p>
            <a:pPr marL="1023938">
              <a:buFont typeface="Wingdings" panose="05000000000000000000" pitchFamily="2" charset="2"/>
              <a:buChar char="§"/>
            </a:pPr>
            <a:r>
              <a:rPr lang="en-US" sz="2400" dirty="0" err="1"/>
              <a:t>Mã</a:t>
            </a:r>
            <a:r>
              <a:rPr lang="en-US" sz="2400" dirty="0"/>
              <a:t> </a:t>
            </a:r>
            <a:r>
              <a:rPr lang="en-US" sz="2400" dirty="0" err="1"/>
              <a:t>hóa</a:t>
            </a:r>
            <a:r>
              <a:rPr lang="en-US" sz="2400" dirty="0"/>
              <a:t> file </a:t>
            </a:r>
            <a:r>
              <a:rPr lang="en-US" sz="2400" dirty="0" err="1"/>
              <a:t>hệ</a:t>
            </a:r>
            <a:r>
              <a:rPr lang="en-US" sz="2400" dirty="0"/>
              <a:t> </a:t>
            </a:r>
            <a:r>
              <a:rPr lang="en-US" sz="2400" dirty="0" err="1"/>
              <a:t>thống</a:t>
            </a:r>
            <a:endParaRPr lang="en-US" sz="2400" dirty="0"/>
          </a:p>
          <a:p>
            <a:pPr marL="1023938">
              <a:buFont typeface="Wingdings" panose="05000000000000000000" pitchFamily="2" charset="2"/>
              <a:buChar char="§"/>
            </a:pPr>
            <a:r>
              <a:rPr lang="en-US" sz="2400" dirty="0" err="1"/>
              <a:t>Mật</a:t>
            </a:r>
            <a:r>
              <a:rPr lang="en-US" sz="2400" dirty="0"/>
              <a:t> </a:t>
            </a:r>
            <a:r>
              <a:rPr lang="en-US" sz="2400" dirty="0" err="1"/>
              <a:t>khẩu</a:t>
            </a:r>
            <a:endParaRPr lang="en-US" sz="2400" dirty="0"/>
          </a:p>
          <a:p>
            <a:r>
              <a:rPr lang="en-US" b="1" dirty="0" err="1"/>
              <a:t>Quản</a:t>
            </a:r>
            <a:r>
              <a:rPr lang="en-US" b="1" dirty="0"/>
              <a:t> </a:t>
            </a:r>
            <a:r>
              <a:rPr lang="en-US" b="1" dirty="0" err="1"/>
              <a:t>trị</a:t>
            </a:r>
            <a:r>
              <a:rPr lang="en-US" b="1" dirty="0"/>
              <a:t> </a:t>
            </a:r>
            <a:r>
              <a:rPr lang="en-US" b="1" dirty="0" err="1"/>
              <a:t>thiết</a:t>
            </a:r>
            <a:r>
              <a:rPr lang="en-US" b="1" dirty="0"/>
              <a:t> </a:t>
            </a:r>
            <a:r>
              <a:rPr lang="en-US" b="1" dirty="0" err="1"/>
              <a:t>bị</a:t>
            </a:r>
            <a:endParaRPr lang="en-US" b="1" dirty="0"/>
          </a:p>
          <a:p>
            <a:pPr marL="1023938">
              <a:buFont typeface="Wingdings" panose="05000000000000000000" pitchFamily="2" charset="2"/>
              <a:buChar char="§"/>
            </a:pPr>
            <a:r>
              <a:rPr lang="en-US" sz="2400" dirty="0"/>
              <a:t>Android 2.2 </a:t>
            </a:r>
            <a:r>
              <a:rPr lang="en-US" sz="2400" dirty="0" err="1"/>
              <a:t>trở</a:t>
            </a:r>
            <a:r>
              <a:rPr lang="en-US" sz="2400" dirty="0"/>
              <a:t> </a:t>
            </a:r>
            <a:r>
              <a:rPr lang="en-US" sz="2400" dirty="0" err="1"/>
              <a:t>lên</a:t>
            </a:r>
            <a:r>
              <a:rPr lang="en-US" sz="2400" dirty="0"/>
              <a:t> </a:t>
            </a:r>
            <a:r>
              <a:rPr lang="en-US" sz="2400" dirty="0" err="1"/>
              <a:t>cung</a:t>
            </a:r>
            <a:r>
              <a:rPr lang="en-US" sz="2400" dirty="0"/>
              <a:t> </a:t>
            </a:r>
            <a:r>
              <a:rPr lang="en-US" sz="2400" dirty="0" err="1"/>
              <a:t>cấp</a:t>
            </a:r>
            <a:r>
              <a:rPr lang="en-US" sz="2400" dirty="0"/>
              <a:t> API </a:t>
            </a:r>
            <a:r>
              <a:rPr lang="en-US" sz="2400" dirty="0" err="1"/>
              <a:t>quản</a:t>
            </a:r>
            <a:r>
              <a:rPr lang="en-US" sz="2400" dirty="0"/>
              <a:t> </a:t>
            </a:r>
            <a:r>
              <a:rPr lang="en-US" sz="2400" dirty="0" err="1"/>
              <a:t>trị</a:t>
            </a:r>
            <a:r>
              <a:rPr lang="en-US" sz="2400" dirty="0"/>
              <a:t> </a:t>
            </a:r>
            <a:r>
              <a:rPr lang="en-US" sz="2400" dirty="0" err="1"/>
              <a:t>thiết</a:t>
            </a:r>
            <a:r>
              <a:rPr lang="en-US" sz="2400" dirty="0"/>
              <a:t> </a:t>
            </a:r>
            <a:r>
              <a:rPr lang="en-US" sz="2400" dirty="0" err="1"/>
              <a:t>bị</a:t>
            </a:r>
            <a:r>
              <a:rPr lang="en-US" sz="2400" dirty="0"/>
              <a:t> Android,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tính</a:t>
            </a:r>
            <a:r>
              <a:rPr lang="en-US" sz="2400" dirty="0"/>
              <a:t> </a:t>
            </a:r>
            <a:r>
              <a:rPr lang="en-US" sz="2400" dirty="0" err="1"/>
              <a:t>năng</a:t>
            </a:r>
            <a:r>
              <a:rPr lang="en-US" sz="2400" dirty="0"/>
              <a:t> </a:t>
            </a:r>
            <a:r>
              <a:rPr lang="en-US" sz="2400" dirty="0" err="1"/>
              <a:t>quản</a:t>
            </a:r>
            <a:r>
              <a:rPr lang="en-US" sz="2400" dirty="0"/>
              <a:t> </a:t>
            </a:r>
            <a:r>
              <a:rPr lang="en-US" sz="2400" dirty="0" err="1"/>
              <a:t>trị</a:t>
            </a:r>
            <a:r>
              <a:rPr lang="en-US" sz="2400" dirty="0"/>
              <a:t> </a:t>
            </a:r>
            <a:r>
              <a:rPr lang="en-US" sz="2400" dirty="0" err="1"/>
              <a:t>thiết</a:t>
            </a:r>
            <a:r>
              <a:rPr lang="en-US" sz="2400" dirty="0"/>
              <a:t> </a:t>
            </a:r>
            <a:r>
              <a:rPr lang="en-US" sz="2400" dirty="0" err="1"/>
              <a:t>bị</a:t>
            </a:r>
            <a:r>
              <a:rPr lang="en-US" sz="2400" dirty="0"/>
              <a:t> ở </a:t>
            </a:r>
            <a:r>
              <a:rPr lang="en-US" sz="2400" dirty="0" err="1"/>
              <a:t>cấp</a:t>
            </a:r>
            <a:r>
              <a:rPr lang="en-US" sz="2400" dirty="0"/>
              <a:t> </a:t>
            </a:r>
            <a:r>
              <a:rPr lang="en-US" sz="2400" dirty="0" err="1"/>
              <a:t>hệ</a:t>
            </a:r>
            <a:r>
              <a:rPr lang="en-US" sz="2400" dirty="0"/>
              <a:t> </a:t>
            </a:r>
            <a:r>
              <a:rPr lang="en-US" sz="2400" dirty="0" err="1"/>
              <a:t>thống</a:t>
            </a:r>
            <a:endParaRPr lang="en-US" sz="2400" dirty="0"/>
          </a:p>
        </p:txBody>
      </p:sp>
      <p:sp>
        <p:nvSpPr>
          <p:cNvPr id="3" name="Title 2"/>
          <p:cNvSpPr>
            <a:spLocks noGrp="1"/>
          </p:cNvSpPr>
          <p:nvPr>
            <p:ph type="title"/>
          </p:nvPr>
        </p:nvSpPr>
        <p:spPr/>
        <p:txBody>
          <a:bodyPr/>
          <a:lstStyle/>
          <a:p>
            <a:r>
              <a:rPr lang="en-US" dirty="0"/>
              <a:t>An </a:t>
            </a:r>
            <a:r>
              <a:rPr lang="en-US" dirty="0" err="1"/>
              <a:t>toàn</a:t>
            </a:r>
            <a:r>
              <a:rPr lang="en-US" dirty="0"/>
              <a:t> Kernel </a:t>
            </a:r>
            <a:r>
              <a:rPr lang="en-US" dirty="0" err="1"/>
              <a:t>và</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a:p>
        </p:txBody>
      </p:sp>
    </p:spTree>
    <p:extLst>
      <p:ext uri="{BB962C8B-B14F-4D97-AF65-F5344CB8AC3E}">
        <p14:creationId xmlns:p14="http://schemas.microsoft.com/office/powerpoint/2010/main" val="3553881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47500" lnSpcReduction="20000"/>
          </a:bodyPr>
          <a:lstStyle/>
          <a:p>
            <a:r>
              <a:rPr lang="en-US" sz="5900" b="1" dirty="0" err="1"/>
              <a:t>Các</a:t>
            </a:r>
            <a:r>
              <a:rPr lang="en-US" sz="5900" b="1" dirty="0"/>
              <a:t> </a:t>
            </a:r>
            <a:r>
              <a:rPr lang="en-US" sz="5900" b="1" dirty="0" err="1"/>
              <a:t>thành</a:t>
            </a:r>
            <a:r>
              <a:rPr lang="en-US" sz="5900" b="1" dirty="0"/>
              <a:t> </a:t>
            </a:r>
            <a:r>
              <a:rPr lang="en-US" sz="5900" b="1" dirty="0" err="1"/>
              <a:t>phần</a:t>
            </a:r>
            <a:r>
              <a:rPr lang="en-US" sz="5900" b="1" dirty="0"/>
              <a:t> </a:t>
            </a:r>
            <a:r>
              <a:rPr lang="en-US" sz="5900" b="1" dirty="0" err="1"/>
              <a:t>của</a:t>
            </a:r>
            <a:r>
              <a:rPr lang="en-US" sz="5900" b="1" dirty="0"/>
              <a:t> </a:t>
            </a:r>
            <a:r>
              <a:rPr lang="en-US" sz="5900" b="1" dirty="0" err="1"/>
              <a:t>ứng</a:t>
            </a:r>
            <a:r>
              <a:rPr lang="en-US" sz="5900" b="1" dirty="0"/>
              <a:t> </a:t>
            </a:r>
            <a:r>
              <a:rPr lang="en-US" sz="5900" b="1" dirty="0" err="1"/>
              <a:t>dụng</a:t>
            </a:r>
            <a:endParaRPr lang="en-US" sz="5900" b="1" dirty="0"/>
          </a:p>
          <a:p>
            <a:pPr marL="1154113">
              <a:spcBef>
                <a:spcPts val="0"/>
              </a:spcBef>
              <a:spcAft>
                <a:spcPts val="0"/>
              </a:spcAft>
              <a:buFont typeface="Wingdings" panose="05000000000000000000" pitchFamily="2" charset="2"/>
              <a:buChar char="§"/>
            </a:pPr>
            <a:r>
              <a:rPr lang="vi-VN" sz="5100" i="1" dirty="0"/>
              <a:t>AndroidManifest.xml</a:t>
            </a:r>
            <a:r>
              <a:rPr lang="vi-VN" sz="5100" dirty="0"/>
              <a:t> : </a:t>
            </a:r>
            <a:r>
              <a:rPr lang="vi-VN" sz="4400" dirty="0"/>
              <a:t> là tệp điều khiển cho hệ thống biết phải làm gì với tất cả các thành phần cấp cao nhất trong một ứng dụng. </a:t>
            </a:r>
            <a:endParaRPr lang="en-US" sz="4400" dirty="0"/>
          </a:p>
          <a:p>
            <a:pPr marL="1154113">
              <a:spcBef>
                <a:spcPts val="0"/>
              </a:spcBef>
              <a:spcAft>
                <a:spcPts val="0"/>
              </a:spcAft>
              <a:buFont typeface="Wingdings" panose="05000000000000000000" pitchFamily="2" charset="2"/>
              <a:buChar char="§"/>
            </a:pPr>
            <a:r>
              <a:rPr lang="en-US" sz="5100" i="1" dirty="0"/>
              <a:t>Activities</a:t>
            </a:r>
            <a:r>
              <a:rPr lang="vi-VN" sz="5100" dirty="0"/>
              <a:t> : </a:t>
            </a:r>
            <a:endParaRPr lang="en-US" sz="5100" dirty="0"/>
          </a:p>
          <a:p>
            <a:pPr marL="1938338">
              <a:spcBef>
                <a:spcPts val="0"/>
              </a:spcBef>
              <a:spcAft>
                <a:spcPts val="0"/>
              </a:spcAft>
              <a:buFont typeface="Arial" panose="020B0604020202020204" pitchFamily="34" charset="0"/>
              <a:buChar char="•"/>
            </a:pPr>
            <a:r>
              <a:rPr lang="en-US" sz="4400" dirty="0"/>
              <a:t>L</a:t>
            </a:r>
            <a:r>
              <a:rPr lang="vi-VN" sz="4400" dirty="0"/>
              <a:t>à nơi để ứng dụng tương tác trực tiếp với người dùng thông qua giao diện. </a:t>
            </a:r>
            <a:endParaRPr lang="en-US" sz="4400" dirty="0"/>
          </a:p>
          <a:p>
            <a:pPr marL="1938338">
              <a:spcBef>
                <a:spcPts val="0"/>
              </a:spcBef>
              <a:spcAft>
                <a:spcPts val="0"/>
              </a:spcAft>
              <a:buFont typeface="Arial" panose="020B0604020202020204" pitchFamily="34" charset="0"/>
              <a:buChar char="•"/>
            </a:pPr>
            <a:r>
              <a:rPr lang="vi-VN" sz="4400" dirty="0"/>
              <a:t>Một ứng dụng có thể sẽ có nhiều màn hình và mỗi màn hình có thể là một Activity </a:t>
            </a:r>
            <a:endParaRPr lang="en-US" sz="4400" dirty="0"/>
          </a:p>
          <a:p>
            <a:pPr marL="1938338">
              <a:spcBef>
                <a:spcPts val="0"/>
              </a:spcBef>
              <a:spcAft>
                <a:spcPts val="0"/>
              </a:spcAft>
              <a:buFont typeface="Arial" panose="020B0604020202020204" pitchFamily="34" charset="0"/>
              <a:buChar char="•"/>
            </a:pPr>
            <a:r>
              <a:rPr lang="vi-VN" sz="4400" dirty="0"/>
              <a:t>Mỗi Activity thường hoạt động độc lập với nhau nhưng có thể tương tác và truyển dữ liệu qua nhau thông qua Intent.</a:t>
            </a:r>
          </a:p>
          <a:p>
            <a:pPr marL="1154113">
              <a:spcBef>
                <a:spcPts val="0"/>
              </a:spcBef>
              <a:spcAft>
                <a:spcPts val="0"/>
              </a:spcAft>
              <a:buFont typeface="Wingdings" panose="05000000000000000000" pitchFamily="2" charset="2"/>
              <a:buChar char="§"/>
            </a:pPr>
            <a:r>
              <a:rPr lang="en-US" sz="5100" i="1" dirty="0"/>
              <a:t>Service</a:t>
            </a:r>
            <a:r>
              <a:rPr lang="vi-VN" sz="5100" dirty="0"/>
              <a:t> :</a:t>
            </a:r>
            <a:endParaRPr lang="en-US" sz="5100" dirty="0"/>
          </a:p>
          <a:p>
            <a:pPr marL="1938338">
              <a:spcBef>
                <a:spcPts val="0"/>
              </a:spcBef>
              <a:spcAft>
                <a:spcPts val="0"/>
              </a:spcAft>
              <a:buFont typeface="Arial" panose="020B0604020202020204" pitchFamily="34" charset="0"/>
              <a:buChar char="•"/>
            </a:pPr>
            <a:r>
              <a:rPr lang="en-US" sz="4400" dirty="0"/>
              <a:t>C</a:t>
            </a:r>
            <a:r>
              <a:rPr lang="vi-VN" sz="4400" dirty="0"/>
              <a:t>ó thể thực hiện các tác vụ cần nhiều thời gian và không hề có giao diện người dùng(UI). </a:t>
            </a:r>
            <a:endParaRPr lang="en-US" sz="4400" dirty="0"/>
          </a:p>
          <a:p>
            <a:pPr marL="1938338">
              <a:spcBef>
                <a:spcPts val="0"/>
              </a:spcBef>
              <a:spcAft>
                <a:spcPts val="0"/>
              </a:spcAft>
              <a:buFont typeface="Arial" panose="020B0604020202020204" pitchFamily="34" charset="0"/>
              <a:buChar char="•"/>
            </a:pPr>
            <a:r>
              <a:rPr lang="vi-VN" sz="4400" dirty="0"/>
              <a:t>Từ Activity có thể khởi chạy một Service trong Android và sau đó thể tắt ứng dụng để chuyển sang ứng dụng khác mà Service vẫn tiếp tục công việc mà không bị kill..</a:t>
            </a:r>
          </a:p>
          <a:p>
            <a:pPr marL="1154113">
              <a:spcBef>
                <a:spcPts val="0"/>
              </a:spcBef>
              <a:spcAft>
                <a:spcPts val="0"/>
              </a:spcAft>
              <a:buFont typeface="Wingdings" panose="05000000000000000000" pitchFamily="2" charset="2"/>
              <a:buChar char="§"/>
            </a:pPr>
            <a:r>
              <a:rPr lang="en-US" sz="5100" i="1" dirty="0"/>
              <a:t>Broadcast Receiver</a:t>
            </a:r>
            <a:r>
              <a:rPr lang="en-US" sz="5100" dirty="0"/>
              <a:t>:</a:t>
            </a:r>
          </a:p>
          <a:p>
            <a:pPr marL="1938338">
              <a:spcBef>
                <a:spcPts val="0"/>
              </a:spcBef>
              <a:spcAft>
                <a:spcPts val="0"/>
              </a:spcAft>
              <a:buFont typeface="Arial" panose="020B0604020202020204" pitchFamily="34" charset="0"/>
              <a:buChar char="•"/>
            </a:pPr>
            <a:r>
              <a:rPr lang="en-US" sz="4400" dirty="0"/>
              <a:t>L</a:t>
            </a:r>
            <a:r>
              <a:rPr lang="vi-VN" sz="4400" dirty="0"/>
              <a:t>ắng nghe các sự kiện, trạng thái của hệ thống phát ra thông qua Intent nhờ đó mà các lập trình viên có thể xử lí được các sự kiện hệ thống ở bên trong ứng dụng của mình.</a:t>
            </a:r>
          </a:p>
          <a:p>
            <a:pPr marL="1938338">
              <a:spcBef>
                <a:spcPts val="0"/>
              </a:spcBef>
              <a:spcAft>
                <a:spcPts val="0"/>
              </a:spcAft>
              <a:buFont typeface="Arial" panose="020B0604020202020204" pitchFamily="34" charset="0"/>
              <a:buChar char="•"/>
            </a:pPr>
            <a:r>
              <a:rPr lang="vi-VN" sz="4400" dirty="0"/>
              <a:t> </a:t>
            </a:r>
            <a:r>
              <a:rPr lang="en-US" sz="4400" dirty="0" err="1"/>
              <a:t>Có</a:t>
            </a:r>
            <a:r>
              <a:rPr lang="en-US" sz="4400" dirty="0"/>
              <a:t> </a:t>
            </a:r>
            <a:r>
              <a:rPr lang="vi-VN" sz="4400" dirty="0"/>
              <a:t>thể hoạt động được cả khi ứng dụng bị tắt đi</a:t>
            </a:r>
            <a:r>
              <a:rPr lang="en-US" sz="4400" dirty="0"/>
              <a:t>.</a:t>
            </a:r>
            <a:endParaRPr lang="en-US" sz="3600" dirty="0"/>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a:p>
        </p:txBody>
      </p:sp>
    </p:spTree>
    <p:extLst>
      <p:ext uri="{BB962C8B-B14F-4D97-AF65-F5344CB8AC3E}">
        <p14:creationId xmlns:p14="http://schemas.microsoft.com/office/powerpoint/2010/main" val="30060219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1BC2E-8DDA-449C-F2A2-CCF1FD8F4002}"/>
              </a:ext>
            </a:extLst>
          </p:cNvPr>
          <p:cNvSpPr>
            <a:spLocks noGrp="1"/>
          </p:cNvSpPr>
          <p:nvPr>
            <p:ph sz="quarter" idx="13"/>
          </p:nvPr>
        </p:nvSpPr>
        <p:spPr/>
        <p:txBody>
          <a:bodyPr>
            <a:normAutofit/>
          </a:bodyPr>
          <a:lstStyle/>
          <a:p>
            <a:r>
              <a:rPr lang="vi-VN" dirty="0"/>
              <a:t>An toàn thiết bị sử dụng hệ điều hành Android</a:t>
            </a:r>
          </a:p>
          <a:p>
            <a:r>
              <a:rPr lang="vi-VN" dirty="0"/>
              <a:t>An toàn thiết bi sử dụng hệ điều hành IOS</a:t>
            </a:r>
          </a:p>
        </p:txBody>
      </p:sp>
      <p:sp>
        <p:nvSpPr>
          <p:cNvPr id="3" name="Title 2">
            <a:extLst>
              <a:ext uri="{FF2B5EF4-FFF2-40B4-BE49-F238E27FC236}">
                <a16:creationId xmlns:a16="http://schemas.microsoft.com/office/drawing/2014/main" id="{B57247E6-291A-B4A3-5E67-51347065004B}"/>
              </a:ext>
            </a:extLst>
          </p:cNvPr>
          <p:cNvSpPr>
            <a:spLocks noGrp="1"/>
          </p:cNvSpPr>
          <p:nvPr>
            <p:ph type="title"/>
          </p:nvPr>
        </p:nvSpPr>
        <p:spPr/>
        <p:txBody>
          <a:bodyPr/>
          <a:lstStyle/>
          <a:p>
            <a:r>
              <a:rPr lang="en-VN" dirty="0"/>
              <a:t>Mục tiêu môn học</a:t>
            </a:r>
          </a:p>
        </p:txBody>
      </p:sp>
      <p:sp>
        <p:nvSpPr>
          <p:cNvPr id="4" name="Slide Number Placeholder 3">
            <a:extLst>
              <a:ext uri="{FF2B5EF4-FFF2-40B4-BE49-F238E27FC236}">
                <a16:creationId xmlns:a16="http://schemas.microsoft.com/office/drawing/2014/main" id="{D6E341D1-2D02-3F17-601C-62169CC6C42E}"/>
              </a:ext>
            </a:extLst>
          </p:cNvPr>
          <p:cNvSpPr>
            <a:spLocks noGrp="1"/>
          </p:cNvSpPr>
          <p:nvPr>
            <p:ph type="sldNum" sz="quarter" idx="12"/>
          </p:nvPr>
        </p:nvSpPr>
        <p:spPr/>
        <p:txBody>
          <a:bodyPr/>
          <a:lstStyle/>
          <a:p>
            <a:fld id="{3E15BD7C-E074-4D4A-84C3-500EE5B9C190}" type="slidenum">
              <a:rPr lang="ru-RU" smtClean="0"/>
              <a:pPr/>
              <a:t>2</a:t>
            </a:fld>
            <a:endParaRPr lang="ru-RU"/>
          </a:p>
        </p:txBody>
      </p:sp>
    </p:spTree>
    <p:extLst>
      <p:ext uri="{BB962C8B-B14F-4D97-AF65-F5344CB8AC3E}">
        <p14:creationId xmlns:p14="http://schemas.microsoft.com/office/powerpoint/2010/main" val="22095553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a:t>Mô</a:t>
            </a:r>
            <a:r>
              <a:rPr lang="en-US" b="1" dirty="0"/>
              <a:t> </a:t>
            </a:r>
            <a:r>
              <a:rPr lang="en-US" b="1" dirty="0" err="1"/>
              <a:t>hình</a:t>
            </a:r>
            <a:r>
              <a:rPr lang="en-US" b="1" dirty="0"/>
              <a:t> </a:t>
            </a:r>
            <a:r>
              <a:rPr lang="en-US" b="1" dirty="0" err="1"/>
              <a:t>phân</a:t>
            </a:r>
            <a:r>
              <a:rPr lang="en-US" b="1" dirty="0"/>
              <a:t> </a:t>
            </a:r>
            <a:r>
              <a:rPr lang="en-US" b="1" dirty="0" err="1"/>
              <a:t>quyền</a:t>
            </a:r>
            <a:r>
              <a:rPr lang="en-US" b="1" dirty="0"/>
              <a:t> </a:t>
            </a:r>
          </a:p>
          <a:p>
            <a:pPr>
              <a:buFont typeface="Wingdings" panose="05000000000000000000" pitchFamily="2" charset="2"/>
              <a:buChar char="§"/>
            </a:pP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bị</a:t>
            </a:r>
            <a:r>
              <a:rPr lang="en-US" sz="2400" dirty="0"/>
              <a:t> </a:t>
            </a:r>
            <a:r>
              <a:rPr lang="en-US" sz="2400" dirty="0" err="1"/>
              <a:t>hạn</a:t>
            </a:r>
            <a:r>
              <a:rPr lang="en-US" sz="2400" dirty="0"/>
              <a:t> </a:t>
            </a:r>
            <a:r>
              <a:rPr lang="en-US" sz="2400" dirty="0" err="1"/>
              <a:t>chế</a:t>
            </a:r>
            <a:r>
              <a:rPr lang="en-US" sz="2400" dirty="0"/>
              <a:t> </a:t>
            </a:r>
            <a:r>
              <a:rPr lang="en-US" sz="2400" dirty="0" err="1"/>
              <a:t>truy</a:t>
            </a:r>
            <a:r>
              <a:rPr lang="en-US" sz="2400" dirty="0"/>
              <a:t> </a:t>
            </a:r>
            <a:r>
              <a:rPr lang="en-US" sz="2400" dirty="0" err="1"/>
              <a:t>cập</a:t>
            </a:r>
            <a:r>
              <a:rPr lang="en-US" sz="2400" dirty="0"/>
              <a:t> </a:t>
            </a:r>
            <a:r>
              <a:rPr lang="en-US" sz="2400" dirty="0" err="1"/>
              <a:t>vào</a:t>
            </a:r>
            <a:r>
              <a:rPr lang="en-US" sz="2400" dirty="0"/>
              <a:t> </a:t>
            </a:r>
            <a:r>
              <a:rPr lang="en-US" sz="2400" dirty="0" err="1"/>
              <a:t>tài</a:t>
            </a:r>
            <a:r>
              <a:rPr lang="en-US" sz="2400" dirty="0"/>
              <a:t> </a:t>
            </a:r>
            <a:r>
              <a:rPr lang="en-US" sz="2400" dirty="0" err="1"/>
              <a:t>nguyên</a:t>
            </a:r>
            <a:r>
              <a:rPr lang="en-US" sz="2400" dirty="0"/>
              <a:t> </a:t>
            </a:r>
            <a:r>
              <a:rPr lang="en-US" sz="2400" dirty="0" err="1"/>
              <a:t>hệ</a:t>
            </a:r>
            <a:r>
              <a:rPr lang="en-US" sz="2400" dirty="0"/>
              <a:t> </a:t>
            </a:r>
            <a:r>
              <a:rPr lang="en-US" sz="2400" dirty="0" err="1"/>
              <a:t>thống</a:t>
            </a:r>
            <a:endParaRPr lang="en-US" sz="2400" dirty="0"/>
          </a:p>
          <a:p>
            <a:pPr>
              <a:buFont typeface="Wingdings" panose="05000000000000000000" pitchFamily="2" charset="2"/>
              <a:buChar char="§"/>
            </a:pPr>
            <a:r>
              <a:rPr lang="vi-VN" sz="2400" dirty="0"/>
              <a:t>Để sử dụng các API được bảo vệ trên thiết bị, ứng dụng phải xác định các khả năng mà ứng dụng cần trong tệp kê khai</a:t>
            </a:r>
            <a:r>
              <a:rPr lang="en-US" sz="2400" dirty="0"/>
              <a:t>.</a:t>
            </a:r>
          </a:p>
          <a:p>
            <a:pPr>
              <a:buFont typeface="Wingdings" panose="05000000000000000000" pitchFamily="2" charset="2"/>
              <a:buChar char="§"/>
            </a:pPr>
            <a:r>
              <a:rPr lang="vi-VN" sz="2400" dirty="0"/>
              <a:t>Sau khi được cấp, các quyền sẽ được áp dụng cho ứng dụng </a:t>
            </a:r>
            <a:r>
              <a:rPr lang="en-US" sz="2400" dirty="0" err="1"/>
              <a:t>trong</a:t>
            </a:r>
            <a:r>
              <a:rPr lang="en-US" sz="2400" dirty="0"/>
              <a:t> </a:t>
            </a:r>
            <a:r>
              <a:rPr lang="en-US" sz="2400" dirty="0" err="1"/>
              <a:t>khi</a:t>
            </a:r>
            <a:r>
              <a:rPr lang="en-US" sz="2400" dirty="0"/>
              <a:t> </a:t>
            </a:r>
            <a:r>
              <a:rPr lang="vi-VN" sz="2400" dirty="0"/>
              <a:t>nó được cài đặt. </a:t>
            </a:r>
            <a:endParaRPr lang="en-US" sz="2400" dirty="0"/>
          </a:p>
          <a:p>
            <a:pPr>
              <a:buFont typeface="Wingdings" panose="05000000000000000000" pitchFamily="2" charset="2"/>
              <a:buChar char="§"/>
            </a:pPr>
            <a:r>
              <a:rPr lang="vi-VN" sz="2400" dirty="0"/>
              <a:t>Trong cài đặt thiết bị, người dùng có thể xem quyền đối với các ứng dụng mà họ đã cài đặt trước đó. Người dùng cũng có thể tắt một số chức năng khi họ chọn</a:t>
            </a:r>
            <a:endParaRPr lang="en-US" sz="2400" dirty="0"/>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a:p>
        </p:txBody>
      </p:sp>
      <p:sp>
        <p:nvSpPr>
          <p:cNvPr id="5" name="Rectangle 4"/>
          <p:cNvSpPr/>
          <p:nvPr/>
        </p:nvSpPr>
        <p:spPr>
          <a:xfrm>
            <a:off x="5159896" y="4540188"/>
            <a:ext cx="3168352" cy="2031325"/>
          </a:xfrm>
          <a:prstGeom prst="rect">
            <a:avLst/>
          </a:prstGeom>
        </p:spPr>
        <p:txBody>
          <a:bodyPr wrap="square">
            <a:spAutoFit/>
          </a:bodyPr>
          <a:lstStyle/>
          <a:p>
            <a:r>
              <a:rPr lang="vi-VN" dirty="0">
                <a:solidFill>
                  <a:srgbClr val="202124"/>
                </a:solidFill>
                <a:latin typeface="+mj-lt"/>
              </a:rPr>
              <a:t>Các API được bảo vệ bao gồm:</a:t>
            </a:r>
          </a:p>
          <a:p>
            <a:pPr marL="285750" indent="-285750">
              <a:buFont typeface="Courier New" panose="02070309020205020404" pitchFamily="49" charset="0"/>
              <a:buChar char="o"/>
            </a:pPr>
            <a:r>
              <a:rPr lang="vi-VN" dirty="0">
                <a:solidFill>
                  <a:srgbClr val="202124"/>
                </a:solidFill>
                <a:latin typeface="+mj-lt"/>
              </a:rPr>
              <a:t>Chức năng máy ảnh</a:t>
            </a:r>
          </a:p>
          <a:p>
            <a:pPr marL="285750" indent="-285750">
              <a:buFont typeface="Courier New" panose="02070309020205020404" pitchFamily="49" charset="0"/>
              <a:buChar char="o"/>
            </a:pPr>
            <a:r>
              <a:rPr lang="vi-VN" dirty="0">
                <a:solidFill>
                  <a:srgbClr val="202124"/>
                </a:solidFill>
                <a:latin typeface="+mj-lt"/>
              </a:rPr>
              <a:t>Dữ liệu vị trí (GPS)</a:t>
            </a:r>
          </a:p>
          <a:p>
            <a:pPr marL="285750" indent="-285750">
              <a:buFont typeface="Courier New" panose="02070309020205020404" pitchFamily="49" charset="0"/>
              <a:buChar char="o"/>
            </a:pPr>
            <a:r>
              <a:rPr lang="vi-VN" dirty="0">
                <a:solidFill>
                  <a:srgbClr val="202124"/>
                </a:solidFill>
                <a:latin typeface="+mj-lt"/>
              </a:rPr>
              <a:t>Chức năng Bluetooth</a:t>
            </a:r>
          </a:p>
          <a:p>
            <a:pPr marL="285750" indent="-285750">
              <a:buFont typeface="Courier New" panose="02070309020205020404" pitchFamily="49" charset="0"/>
              <a:buChar char="o"/>
            </a:pPr>
            <a:r>
              <a:rPr lang="vi-VN" dirty="0">
                <a:solidFill>
                  <a:srgbClr val="202124"/>
                </a:solidFill>
                <a:latin typeface="+mj-lt"/>
              </a:rPr>
              <a:t>Chức năng điện thoại</a:t>
            </a:r>
          </a:p>
          <a:p>
            <a:pPr marL="285750" indent="-285750">
              <a:buFont typeface="Courier New" panose="02070309020205020404" pitchFamily="49" charset="0"/>
              <a:buChar char="o"/>
            </a:pPr>
            <a:r>
              <a:rPr lang="vi-VN" dirty="0">
                <a:solidFill>
                  <a:srgbClr val="202124"/>
                </a:solidFill>
                <a:latin typeface="+mj-lt"/>
              </a:rPr>
              <a:t>Chức năng SMS / MMS</a:t>
            </a:r>
          </a:p>
          <a:p>
            <a:pPr marL="285750" indent="-285750">
              <a:buFont typeface="Courier New" panose="02070309020205020404" pitchFamily="49" charset="0"/>
              <a:buChar char="o"/>
            </a:pPr>
            <a:r>
              <a:rPr lang="vi-VN" dirty="0">
                <a:solidFill>
                  <a:srgbClr val="202124"/>
                </a:solidFill>
                <a:latin typeface="+mj-lt"/>
              </a:rPr>
              <a:t>Kết nối mạng / dữ liệu</a:t>
            </a:r>
            <a:endParaRPr lang="vi-VN" b="0" i="0" dirty="0">
              <a:solidFill>
                <a:srgbClr val="202124"/>
              </a:solidFill>
              <a:effectLst/>
              <a:latin typeface="+mj-lt"/>
            </a:endParaRPr>
          </a:p>
        </p:txBody>
      </p:sp>
    </p:spTree>
    <p:extLst>
      <p:ext uri="{BB962C8B-B14F-4D97-AF65-F5344CB8AC3E}">
        <p14:creationId xmlns:p14="http://schemas.microsoft.com/office/powerpoint/2010/main" val="997049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a:t>Ứng</a:t>
            </a:r>
            <a:r>
              <a:rPr lang="en-US" b="1" dirty="0"/>
              <a:t> </a:t>
            </a:r>
            <a:r>
              <a:rPr lang="en-US" b="1" dirty="0" err="1"/>
              <a:t>dụng</a:t>
            </a:r>
            <a:r>
              <a:rPr lang="en-US" b="1" dirty="0"/>
              <a:t> </a:t>
            </a:r>
            <a:r>
              <a:rPr lang="en-US" b="1" dirty="0" err="1"/>
              <a:t>bên</a:t>
            </a:r>
            <a:r>
              <a:rPr lang="en-US" b="1" dirty="0"/>
              <a:t> </a:t>
            </a:r>
            <a:r>
              <a:rPr lang="en-US" b="1" dirty="0" err="1"/>
              <a:t>thứ</a:t>
            </a:r>
            <a:r>
              <a:rPr lang="en-US" b="1" dirty="0"/>
              <a:t> 3</a:t>
            </a:r>
          </a:p>
          <a:p>
            <a:pPr marL="0" indent="0" algn="just">
              <a:buNone/>
            </a:pPr>
            <a:r>
              <a:rPr lang="vi-VN" sz="2400" dirty="0"/>
              <a:t>Android cố gắng làm cho người dùng hiểu rõ khi họ đang tương tác với các ứng dụng của bên thứ ba và thông báo cho người dùng về các khả năng mà các ứng dụng đó có. </a:t>
            </a:r>
            <a:endParaRPr lang="en-US" sz="2400" dirty="0"/>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21</a:t>
            </a:fld>
            <a:endParaRPr lang="ru-RU"/>
          </a:p>
        </p:txBody>
      </p:sp>
      <p:pic>
        <p:nvPicPr>
          <p:cNvPr id="5" name="Picture 4"/>
          <p:cNvPicPr>
            <a:picLocks noChangeAspect="1"/>
          </p:cNvPicPr>
          <p:nvPr/>
        </p:nvPicPr>
        <p:blipFill>
          <a:blip r:embed="rId2"/>
          <a:stretch>
            <a:fillRect/>
          </a:stretch>
        </p:blipFill>
        <p:spPr>
          <a:xfrm>
            <a:off x="1703512" y="2414307"/>
            <a:ext cx="2664296" cy="4440494"/>
          </a:xfrm>
          <a:prstGeom prst="rect">
            <a:avLst/>
          </a:prstGeom>
        </p:spPr>
      </p:pic>
      <p:pic>
        <p:nvPicPr>
          <p:cNvPr id="6" name="Picture 5"/>
          <p:cNvPicPr>
            <a:picLocks noChangeAspect="1"/>
          </p:cNvPicPr>
          <p:nvPr/>
        </p:nvPicPr>
        <p:blipFill>
          <a:blip r:embed="rId3"/>
          <a:stretch>
            <a:fillRect/>
          </a:stretch>
        </p:blipFill>
        <p:spPr>
          <a:xfrm>
            <a:off x="7896200" y="2503927"/>
            <a:ext cx="2610524" cy="4350873"/>
          </a:xfrm>
          <a:prstGeom prst="rect">
            <a:avLst/>
          </a:prstGeom>
        </p:spPr>
      </p:pic>
      <p:sp>
        <p:nvSpPr>
          <p:cNvPr id="7" name="Rectangle 6"/>
          <p:cNvSpPr/>
          <p:nvPr/>
        </p:nvSpPr>
        <p:spPr>
          <a:xfrm>
            <a:off x="911424" y="2134595"/>
            <a:ext cx="4690708" cy="369332"/>
          </a:xfrm>
          <a:prstGeom prst="rect">
            <a:avLst/>
          </a:prstGeom>
        </p:spPr>
        <p:txBody>
          <a:bodyPr wrap="none">
            <a:spAutoFit/>
          </a:bodyPr>
          <a:lstStyle/>
          <a:p>
            <a:r>
              <a:rPr lang="en-US" i="1" dirty="0" err="1">
                <a:solidFill>
                  <a:srgbClr val="202124"/>
                </a:solidFill>
                <a:latin typeface="Roboto"/>
              </a:rPr>
              <a:t>Quyền</a:t>
            </a:r>
            <a:r>
              <a:rPr lang="en-US" i="1" dirty="0">
                <a:solidFill>
                  <a:srgbClr val="202124"/>
                </a:solidFill>
                <a:latin typeface="Roboto"/>
              </a:rPr>
              <a:t> </a:t>
            </a:r>
            <a:r>
              <a:rPr lang="en-US" i="1" dirty="0" err="1">
                <a:solidFill>
                  <a:srgbClr val="202124"/>
                </a:solidFill>
                <a:latin typeface="Roboto"/>
              </a:rPr>
              <a:t>khi</a:t>
            </a:r>
            <a:r>
              <a:rPr lang="en-US" i="1" dirty="0">
                <a:solidFill>
                  <a:srgbClr val="202124"/>
                </a:solidFill>
                <a:latin typeface="Roboto"/>
              </a:rPr>
              <a:t> </a:t>
            </a:r>
            <a:r>
              <a:rPr lang="en-US" i="1" dirty="0" err="1">
                <a:solidFill>
                  <a:srgbClr val="202124"/>
                </a:solidFill>
                <a:latin typeface="Roboto"/>
              </a:rPr>
              <a:t>Cài</a:t>
            </a:r>
            <a:r>
              <a:rPr lang="en-US" i="1" dirty="0">
                <a:solidFill>
                  <a:srgbClr val="202124"/>
                </a:solidFill>
                <a:latin typeface="Roboto"/>
              </a:rPr>
              <a:t> </a:t>
            </a:r>
            <a:r>
              <a:rPr lang="en-US" i="1" dirty="0" err="1">
                <a:solidFill>
                  <a:srgbClr val="202124"/>
                </a:solidFill>
                <a:latin typeface="Roboto"/>
              </a:rPr>
              <a:t>đặt</a:t>
            </a:r>
            <a:r>
              <a:rPr lang="en-US" i="1" dirty="0">
                <a:solidFill>
                  <a:srgbClr val="202124"/>
                </a:solidFill>
                <a:latin typeface="Roboto"/>
              </a:rPr>
              <a:t> </a:t>
            </a:r>
            <a:r>
              <a:rPr lang="en-US" i="1" dirty="0" err="1">
                <a:solidFill>
                  <a:srgbClr val="202124"/>
                </a:solidFill>
                <a:latin typeface="Roboto"/>
              </a:rPr>
              <a:t>Ứng</a:t>
            </a:r>
            <a:r>
              <a:rPr lang="en-US" i="1" dirty="0">
                <a:solidFill>
                  <a:srgbClr val="202124"/>
                </a:solidFill>
                <a:latin typeface="Roboto"/>
              </a:rPr>
              <a:t> </a:t>
            </a:r>
            <a:r>
              <a:rPr lang="en-US" i="1" dirty="0" err="1">
                <a:solidFill>
                  <a:srgbClr val="202124"/>
                </a:solidFill>
                <a:latin typeface="Roboto"/>
              </a:rPr>
              <a:t>dụng</a:t>
            </a:r>
            <a:r>
              <a:rPr lang="en-US" i="1" dirty="0">
                <a:solidFill>
                  <a:srgbClr val="202124"/>
                </a:solidFill>
                <a:latin typeface="Roboto"/>
              </a:rPr>
              <a:t> - </a:t>
            </a:r>
            <a:r>
              <a:rPr lang="en-US" i="1" dirty="0">
                <a:solidFill>
                  <a:srgbClr val="202124"/>
                </a:solidFill>
                <a:latin typeface="Times New Roman" panose="02020603050405020304" pitchFamily="18" charset="0"/>
                <a:cs typeface="Times New Roman" panose="02020603050405020304" pitchFamily="18" charset="0"/>
              </a:rPr>
              <a:t>Google</a:t>
            </a:r>
            <a:r>
              <a:rPr lang="en-US" i="1" dirty="0">
                <a:solidFill>
                  <a:srgbClr val="202124"/>
                </a:solidFill>
                <a:latin typeface="Roboto"/>
              </a:rPr>
              <a:t> Maps</a:t>
            </a:r>
            <a:endParaRPr lang="en-US" i="1" dirty="0"/>
          </a:p>
        </p:txBody>
      </p:sp>
      <p:sp>
        <p:nvSpPr>
          <p:cNvPr id="8" name="Rectangle 7"/>
          <p:cNvSpPr/>
          <p:nvPr/>
        </p:nvSpPr>
        <p:spPr>
          <a:xfrm>
            <a:off x="6671130" y="2106427"/>
            <a:ext cx="4267515" cy="369332"/>
          </a:xfrm>
          <a:prstGeom prst="rect">
            <a:avLst/>
          </a:prstGeom>
        </p:spPr>
        <p:txBody>
          <a:bodyPr wrap="none">
            <a:spAutoFit/>
          </a:bodyPr>
          <a:lstStyle/>
          <a:p>
            <a:r>
              <a:rPr lang="en-US" i="1" dirty="0" err="1">
                <a:solidFill>
                  <a:srgbClr val="202124"/>
                </a:solidFill>
                <a:latin typeface="Times New Roman" panose="02020603050405020304" pitchFamily="18" charset="0"/>
                <a:cs typeface="Times New Roman" panose="02020603050405020304" pitchFamily="18" charset="0"/>
              </a:rPr>
              <a:t>Quyền</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của</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một</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ứng</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dụng</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đã</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cài</a:t>
            </a:r>
            <a:r>
              <a:rPr lang="en-US" i="1" dirty="0">
                <a:solidFill>
                  <a:srgbClr val="202124"/>
                </a:solidFill>
                <a:latin typeface="Times New Roman" panose="02020603050405020304" pitchFamily="18" charset="0"/>
                <a:cs typeface="Times New Roman" panose="02020603050405020304" pitchFamily="18" charset="0"/>
              </a:rPr>
              <a:t> </a:t>
            </a:r>
            <a:r>
              <a:rPr lang="en-US" i="1" dirty="0" err="1">
                <a:solidFill>
                  <a:srgbClr val="202124"/>
                </a:solidFill>
                <a:latin typeface="Times New Roman" panose="02020603050405020304" pitchFamily="18" charset="0"/>
                <a:cs typeface="Times New Roman" panose="02020603050405020304" pitchFamily="18" charset="0"/>
              </a:rPr>
              <a:t>đặt</a:t>
            </a:r>
            <a:r>
              <a:rPr lang="en-US" i="1" dirty="0">
                <a:solidFill>
                  <a:srgbClr val="202124"/>
                </a:solidFill>
                <a:latin typeface="Times New Roman" panose="02020603050405020304" pitchFamily="18" charset="0"/>
                <a:cs typeface="Times New Roman" panose="02020603050405020304" pitchFamily="18" charset="0"/>
              </a:rPr>
              <a:t> - Gmail</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060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err="1"/>
              <a:t>Cơ</a:t>
            </a:r>
            <a:r>
              <a:rPr lang="en-US" b="1" dirty="0"/>
              <a:t> </a:t>
            </a:r>
            <a:r>
              <a:rPr lang="en-US" b="1" dirty="0" err="1"/>
              <a:t>chế</a:t>
            </a:r>
            <a:r>
              <a:rPr lang="en-US" b="1" dirty="0"/>
              <a:t> </a:t>
            </a:r>
            <a:r>
              <a:rPr lang="en-US" b="1" dirty="0" err="1"/>
              <a:t>giao</a:t>
            </a:r>
            <a:r>
              <a:rPr lang="en-US" b="1" dirty="0"/>
              <a:t> </a:t>
            </a:r>
            <a:r>
              <a:rPr lang="en-US" b="1" dirty="0" err="1"/>
              <a:t>tiếp</a:t>
            </a:r>
            <a:r>
              <a:rPr lang="en-US" b="1" dirty="0"/>
              <a:t> </a:t>
            </a:r>
            <a:r>
              <a:rPr lang="en-US" b="1" dirty="0" err="1"/>
              <a:t>giữa</a:t>
            </a:r>
            <a:r>
              <a:rPr lang="en-US" b="1" dirty="0"/>
              <a:t> </a:t>
            </a:r>
            <a:r>
              <a:rPr lang="en-US" b="1" dirty="0" err="1"/>
              <a:t>các</a:t>
            </a:r>
            <a:r>
              <a:rPr lang="en-US" b="1" dirty="0"/>
              <a:t> </a:t>
            </a:r>
            <a:r>
              <a:rPr lang="en-US" b="1" dirty="0" err="1"/>
              <a:t>tiến</a:t>
            </a:r>
            <a:r>
              <a:rPr lang="en-US" b="1" dirty="0"/>
              <a:t> </a:t>
            </a:r>
            <a:r>
              <a:rPr lang="en-US" b="1" dirty="0" err="1"/>
              <a:t>trình</a:t>
            </a:r>
            <a:endParaRPr lang="en-US" b="1" dirty="0"/>
          </a:p>
          <a:p>
            <a:pPr marL="979488">
              <a:buFont typeface="Wingdings" panose="05000000000000000000" pitchFamily="2" charset="2"/>
              <a:buChar char="§"/>
            </a:pPr>
            <a:r>
              <a:rPr lang="en-US" sz="2400" i="1" dirty="0"/>
              <a:t>Binder:</a:t>
            </a:r>
          </a:p>
          <a:p>
            <a:pPr marL="1644650" indent="-317500">
              <a:buFont typeface="Arial" panose="020B0604020202020204" pitchFamily="34" charset="0"/>
              <a:buChar char="•"/>
            </a:pPr>
            <a:r>
              <a:rPr lang="vi-VN" sz="2000" dirty="0"/>
              <a:t>Là một class của remote object được định nghĩa bởi iBinder.</a:t>
            </a:r>
          </a:p>
          <a:p>
            <a:pPr marL="1644650" indent="-317500">
              <a:buFont typeface="Arial" panose="020B0604020202020204" pitchFamily="34" charset="0"/>
              <a:buChar char="•"/>
            </a:pPr>
            <a:r>
              <a:rPr lang="vi-VN" sz="2000" dirty="0"/>
              <a:t>Cung cấp giao diện cho người dùng có thể tương tác được với service</a:t>
            </a:r>
            <a:endParaRPr lang="en-US" sz="2000" dirty="0"/>
          </a:p>
          <a:p>
            <a:pPr marL="979488">
              <a:buFont typeface="Wingdings" panose="05000000000000000000" pitchFamily="2" charset="2"/>
              <a:buChar char="§"/>
            </a:pPr>
            <a:r>
              <a:rPr lang="en-US" sz="2400" i="1" dirty="0"/>
              <a:t>Services: </a:t>
            </a:r>
            <a:r>
              <a:rPr lang="en-US" sz="2400" dirty="0" err="1"/>
              <a:t>cung</a:t>
            </a:r>
            <a:r>
              <a:rPr lang="en-US" sz="2400" dirty="0"/>
              <a:t> </a:t>
            </a:r>
            <a:r>
              <a:rPr lang="en-US" sz="2400" dirty="0" err="1"/>
              <a:t>cấp</a:t>
            </a:r>
            <a:r>
              <a:rPr lang="en-US" sz="2400" dirty="0"/>
              <a:t> </a:t>
            </a:r>
            <a:r>
              <a:rPr lang="en-US" sz="2400" dirty="0" err="1"/>
              <a:t>giao</a:t>
            </a:r>
            <a:r>
              <a:rPr lang="en-US" sz="2400" dirty="0"/>
              <a:t> </a:t>
            </a:r>
            <a:r>
              <a:rPr lang="en-US" sz="2400" dirty="0" err="1"/>
              <a:t>diện</a:t>
            </a:r>
            <a:r>
              <a:rPr lang="en-US" sz="2400" dirty="0"/>
              <a:t> </a:t>
            </a:r>
            <a:r>
              <a:rPr lang="en-US" sz="2400" dirty="0" err="1"/>
              <a:t>bằng</a:t>
            </a:r>
            <a:r>
              <a:rPr lang="en-US" sz="2400" dirty="0"/>
              <a:t> </a:t>
            </a:r>
            <a:r>
              <a:rPr lang="en-US" sz="2400" dirty="0" err="1"/>
              <a:t>cách</a:t>
            </a:r>
            <a:r>
              <a:rPr lang="en-US" sz="2400" dirty="0"/>
              <a:t> </a:t>
            </a:r>
            <a:r>
              <a:rPr lang="en-US" sz="2400" dirty="0" err="1"/>
              <a:t>sử</a:t>
            </a:r>
            <a:r>
              <a:rPr lang="en-US" sz="2400" dirty="0"/>
              <a:t> dung binder.</a:t>
            </a:r>
          </a:p>
          <a:p>
            <a:pPr marL="979488">
              <a:buFont typeface="Wingdings" panose="05000000000000000000" pitchFamily="2" charset="2"/>
              <a:buChar char="§"/>
            </a:pPr>
            <a:r>
              <a:rPr lang="en-US" sz="2400" i="1" dirty="0"/>
              <a:t>Intents:</a:t>
            </a:r>
          </a:p>
          <a:p>
            <a:pPr marL="1698625" indent="-584200">
              <a:buFont typeface="Arial" panose="020B0604020202020204" pitchFamily="34" charset="0"/>
              <a:buChar char="•"/>
            </a:pPr>
            <a:r>
              <a:rPr lang="en-US" sz="2000" dirty="0" err="1"/>
              <a:t>Là</a:t>
            </a:r>
            <a:r>
              <a:rPr lang="en-US" sz="2000" dirty="0"/>
              <a:t> </a:t>
            </a:r>
            <a:r>
              <a:rPr lang="en-US" sz="2000" dirty="0" err="1"/>
              <a:t>một</a:t>
            </a:r>
            <a:r>
              <a:rPr lang="en-US" sz="2000" dirty="0"/>
              <a:t> message object </a:t>
            </a:r>
            <a:r>
              <a:rPr lang="en-US" sz="2000" dirty="0" err="1"/>
              <a:t>có</a:t>
            </a:r>
            <a:r>
              <a:rPr lang="en-US" sz="2000" dirty="0"/>
              <a:t> </a:t>
            </a:r>
            <a:r>
              <a:rPr lang="en-US" sz="2000" dirty="0" err="1"/>
              <a:t>nhiệm</a:t>
            </a:r>
            <a:r>
              <a:rPr lang="en-US" sz="2000" dirty="0"/>
              <a:t> </a:t>
            </a:r>
            <a:r>
              <a:rPr lang="en-US" sz="2000" dirty="0" err="1"/>
              <a:t>vụ</a:t>
            </a:r>
            <a:r>
              <a:rPr lang="en-US" sz="2000" dirty="0"/>
              <a:t> </a:t>
            </a:r>
            <a:r>
              <a:rPr lang="en-US" sz="2000" dirty="0" err="1"/>
              <a:t>truyền</a:t>
            </a:r>
            <a:r>
              <a:rPr lang="en-US" sz="2000" dirty="0"/>
              <a:t> </a:t>
            </a:r>
            <a:r>
              <a:rPr lang="en-US" sz="2000" dirty="0" err="1"/>
              <a:t>tải</a:t>
            </a:r>
            <a:r>
              <a:rPr lang="en-US" sz="2000" dirty="0"/>
              <a:t> </a:t>
            </a:r>
            <a:r>
              <a:rPr lang="en-US" sz="2000" dirty="0" err="1"/>
              <a:t>thông</a:t>
            </a:r>
            <a:r>
              <a:rPr lang="en-US" sz="2000" dirty="0"/>
              <a:t> tin “</a:t>
            </a:r>
            <a:r>
              <a:rPr lang="en-US" sz="2000" dirty="0" err="1"/>
              <a:t>ý</a:t>
            </a:r>
            <a:r>
              <a:rPr lang="en-US" sz="2000" dirty="0"/>
              <a:t> </a:t>
            </a:r>
            <a:r>
              <a:rPr lang="en-US" sz="2000" dirty="0" err="1"/>
              <a:t>định</a:t>
            </a:r>
            <a:r>
              <a:rPr lang="en-US" sz="2000" dirty="0"/>
              <a:t>” </a:t>
            </a:r>
            <a:r>
              <a:rPr lang="en-US" sz="2000" dirty="0" err="1"/>
              <a:t>cần</a:t>
            </a:r>
            <a:r>
              <a:rPr lang="en-US" sz="2000" dirty="0"/>
              <a:t> </a:t>
            </a:r>
            <a:r>
              <a:rPr lang="en-US" sz="2000" dirty="0" err="1"/>
              <a:t>làm</a:t>
            </a:r>
            <a:r>
              <a:rPr lang="en-US" sz="2000" dirty="0"/>
              <a:t> </a:t>
            </a:r>
            <a:r>
              <a:rPr lang="en-US" sz="2000" dirty="0" err="1"/>
              <a:t>điều</a:t>
            </a:r>
            <a:r>
              <a:rPr lang="en-US" sz="2000" dirty="0"/>
              <a:t> </a:t>
            </a:r>
            <a:r>
              <a:rPr lang="en-US" sz="2000" dirty="0" err="1"/>
              <a:t>gì</a:t>
            </a:r>
            <a:r>
              <a:rPr lang="en-US" sz="2000" dirty="0"/>
              <a:t> </a:t>
            </a:r>
            <a:r>
              <a:rPr lang="en-US" sz="2000" dirty="0" err="1"/>
              <a:t>đó</a:t>
            </a:r>
            <a:r>
              <a:rPr lang="en-US" sz="2000" dirty="0"/>
              <a:t>.</a:t>
            </a:r>
          </a:p>
          <a:p>
            <a:pPr marL="1698625" indent="-584200">
              <a:buFont typeface="Arial" panose="020B0604020202020204" pitchFamily="34" charset="0"/>
              <a:buChar char="•"/>
            </a:pPr>
            <a:r>
              <a:rPr lang="en-US" sz="2000" dirty="0" err="1"/>
              <a:t>Các</a:t>
            </a:r>
            <a:r>
              <a:rPr lang="en-US" sz="2000" dirty="0"/>
              <a:t> activity </a:t>
            </a:r>
            <a:r>
              <a:rPr lang="en-US" sz="2000" dirty="0" err="1"/>
              <a:t>sử</a:t>
            </a:r>
            <a:r>
              <a:rPr lang="en-US" sz="2000" dirty="0"/>
              <a:t> dung intents </a:t>
            </a:r>
            <a:r>
              <a:rPr lang="en-US" sz="2000" dirty="0" err="1"/>
              <a:t>để</a:t>
            </a:r>
            <a:r>
              <a:rPr lang="en-US" sz="2000" dirty="0"/>
              <a:t> </a:t>
            </a:r>
            <a:r>
              <a:rPr lang="en-US" sz="2000" dirty="0" err="1"/>
              <a:t>trao</a:t>
            </a:r>
            <a:r>
              <a:rPr lang="en-US" sz="2000" dirty="0"/>
              <a:t> </a:t>
            </a:r>
            <a:r>
              <a:rPr lang="en-US" sz="2000" dirty="0" err="1"/>
              <a:t>đổi</a:t>
            </a:r>
            <a:r>
              <a:rPr lang="en-US" sz="2000" dirty="0"/>
              <a:t> </a:t>
            </a:r>
            <a:r>
              <a:rPr lang="en-US" sz="2000" dirty="0" err="1"/>
              <a:t>dữ</a:t>
            </a:r>
            <a:r>
              <a:rPr lang="en-US" sz="2000" dirty="0"/>
              <a:t> </a:t>
            </a:r>
            <a:r>
              <a:rPr lang="en-US" sz="2000" dirty="0" err="1"/>
              <a:t>liệu</a:t>
            </a:r>
            <a:r>
              <a:rPr lang="en-US" sz="2000" dirty="0"/>
              <a:t> </a:t>
            </a:r>
            <a:r>
              <a:rPr lang="en-US" sz="2000" dirty="0" err="1"/>
              <a:t>và</a:t>
            </a:r>
            <a:r>
              <a:rPr lang="en-US" sz="2000" dirty="0"/>
              <a:t> </a:t>
            </a:r>
            <a:r>
              <a:rPr lang="en-US" sz="2000" dirty="0" err="1"/>
              <a:t>các</a:t>
            </a:r>
            <a:r>
              <a:rPr lang="en-US" sz="2000" dirty="0"/>
              <a:t> </a:t>
            </a:r>
            <a:r>
              <a:rPr lang="en-US" sz="2000" dirty="0" err="1"/>
              <a:t>hành</a:t>
            </a:r>
            <a:r>
              <a:rPr lang="en-US" sz="2000" dirty="0"/>
              <a:t> </a:t>
            </a:r>
            <a:r>
              <a:rPr lang="en-US" sz="2000" dirty="0" err="1"/>
              <a:t>động</a:t>
            </a:r>
            <a:r>
              <a:rPr lang="en-US" sz="2000" dirty="0"/>
              <a:t> (action).</a:t>
            </a:r>
          </a:p>
          <a:p>
            <a:pPr marL="979488">
              <a:buFont typeface="Wingdings" panose="05000000000000000000" pitchFamily="2" charset="2"/>
              <a:buChar char="§"/>
            </a:pPr>
            <a:r>
              <a:rPr lang="en-US" sz="2400" i="1" dirty="0" err="1"/>
              <a:t>ContentProviders</a:t>
            </a:r>
            <a:endParaRPr lang="en-US" sz="2400" i="1" dirty="0"/>
          </a:p>
          <a:p>
            <a:pPr marL="1698625" indent="-584200">
              <a:buFont typeface="Arial" panose="020B0604020202020204" pitchFamily="34" charset="0"/>
              <a:buChar char="•"/>
            </a:pPr>
            <a:r>
              <a:rPr lang="en-US" sz="2000" dirty="0" err="1"/>
              <a:t>Thành</a:t>
            </a:r>
            <a:r>
              <a:rPr lang="en-US" sz="2000" dirty="0"/>
              <a:t> </a:t>
            </a:r>
            <a:r>
              <a:rPr lang="en-US" sz="2000" dirty="0" err="1"/>
              <a:t>phần</a:t>
            </a:r>
            <a:r>
              <a:rPr lang="en-US" sz="2000" dirty="0"/>
              <a:t> </a:t>
            </a:r>
            <a:r>
              <a:rPr lang="en-US" sz="2000" dirty="0" err="1"/>
              <a:t>nằm</a:t>
            </a:r>
            <a:r>
              <a:rPr lang="en-US" sz="2000" dirty="0"/>
              <a:t> </a:t>
            </a:r>
            <a:r>
              <a:rPr lang="en-US" sz="2000" dirty="0" err="1"/>
              <a:t>giữa</a:t>
            </a:r>
            <a:r>
              <a:rPr lang="en-US" sz="2000" dirty="0"/>
              <a:t>. </a:t>
            </a:r>
            <a:r>
              <a:rPr lang="en-US" sz="2000" dirty="0" err="1"/>
              <a:t>Ứng</a:t>
            </a:r>
            <a:r>
              <a:rPr lang="en-US" sz="2000" dirty="0"/>
              <a:t> dung </a:t>
            </a:r>
            <a:r>
              <a:rPr lang="en-US" sz="2000" dirty="0" err="1"/>
              <a:t>và</a:t>
            </a:r>
            <a:r>
              <a:rPr lang="en-US" sz="2000" dirty="0"/>
              <a:t> data source</a:t>
            </a:r>
          </a:p>
          <a:p>
            <a:pPr marL="1698625" indent="-584200">
              <a:buFont typeface="Arial" panose="020B0604020202020204" pitchFamily="34" charset="0"/>
              <a:buChar char="•"/>
            </a:pPr>
            <a:r>
              <a:rPr lang="en-US" sz="2000" dirty="0" err="1"/>
              <a:t>Quản</a:t>
            </a:r>
            <a:r>
              <a:rPr lang="en-US" sz="2000" dirty="0"/>
              <a:t> </a:t>
            </a:r>
            <a:r>
              <a:rPr lang="en-US" sz="2000" dirty="0" err="1"/>
              <a:t>lý</a:t>
            </a:r>
            <a:r>
              <a:rPr lang="en-US" sz="2000" dirty="0"/>
              <a:t> </a:t>
            </a:r>
            <a:r>
              <a:rPr lang="en-US" sz="2000" dirty="0" err="1"/>
              <a:t>các</a:t>
            </a:r>
            <a:r>
              <a:rPr lang="en-US" sz="2000" dirty="0"/>
              <a:t> </a:t>
            </a:r>
            <a:r>
              <a:rPr lang="en-US" sz="2000" dirty="0" err="1"/>
              <a:t>truy</a:t>
            </a:r>
            <a:r>
              <a:rPr lang="en-US" sz="2000" dirty="0"/>
              <a:t> </a:t>
            </a:r>
            <a:r>
              <a:rPr lang="en-US" sz="2000" dirty="0" err="1"/>
              <a:t>cập</a:t>
            </a:r>
            <a:r>
              <a:rPr lang="en-US" sz="2000" dirty="0"/>
              <a:t> </a:t>
            </a:r>
            <a:r>
              <a:rPr lang="en-US" sz="2000" dirty="0" err="1"/>
              <a:t>đến</a:t>
            </a:r>
            <a:r>
              <a:rPr lang="en-US" sz="2000" dirty="0"/>
              <a:t> </a:t>
            </a:r>
            <a:r>
              <a:rPr lang="en-US" sz="2000" dirty="0" err="1"/>
              <a:t>dữ</a:t>
            </a:r>
            <a:r>
              <a:rPr lang="en-US" sz="2000" dirty="0"/>
              <a:t> </a:t>
            </a:r>
            <a:r>
              <a:rPr lang="en-US" sz="2000" dirty="0" err="1"/>
              <a:t>liệu</a:t>
            </a:r>
            <a:endParaRPr lang="en-US" sz="2000" dirty="0"/>
          </a:p>
        </p:txBody>
      </p:sp>
      <p:sp>
        <p:nvSpPr>
          <p:cNvPr id="3" name="Title 2"/>
          <p:cNvSpPr>
            <a:spLocks noGrp="1"/>
          </p:cNvSpPr>
          <p:nvPr>
            <p:ph type="title"/>
          </p:nvPr>
        </p:nvSpPr>
        <p:spPr>
          <a:xfrm>
            <a:off x="-25406" y="2102"/>
            <a:ext cx="12192000" cy="713184"/>
          </a:xfrm>
        </p:spPr>
        <p:txBody>
          <a:bodyPr/>
          <a:lstStyle/>
          <a:p>
            <a:r>
              <a:rPr lang="en-US" dirty="0"/>
              <a:t>An </a:t>
            </a:r>
            <a:r>
              <a:rPr lang="en-US" dirty="0" err="1"/>
              <a:t>toàn</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a:p>
        </p:txBody>
      </p:sp>
      <p:pic>
        <p:nvPicPr>
          <p:cNvPr id="5" name="Picture 4"/>
          <p:cNvPicPr>
            <a:picLocks noChangeAspect="1"/>
          </p:cNvPicPr>
          <p:nvPr/>
        </p:nvPicPr>
        <p:blipFill>
          <a:blip r:embed="rId2"/>
          <a:stretch>
            <a:fillRect/>
          </a:stretch>
        </p:blipFill>
        <p:spPr>
          <a:xfrm>
            <a:off x="8438626" y="794770"/>
            <a:ext cx="3238952" cy="1390844"/>
          </a:xfrm>
          <a:prstGeom prst="rect">
            <a:avLst/>
          </a:prstGeom>
        </p:spPr>
      </p:pic>
      <p:pic>
        <p:nvPicPr>
          <p:cNvPr id="6" name="Picture 5"/>
          <p:cNvPicPr>
            <a:picLocks noChangeAspect="1"/>
          </p:cNvPicPr>
          <p:nvPr/>
        </p:nvPicPr>
        <p:blipFill>
          <a:blip r:embed="rId3"/>
          <a:stretch>
            <a:fillRect/>
          </a:stretch>
        </p:blipFill>
        <p:spPr>
          <a:xfrm>
            <a:off x="6796411" y="5385456"/>
            <a:ext cx="4229690" cy="1381318"/>
          </a:xfrm>
          <a:prstGeom prst="rect">
            <a:avLst/>
          </a:prstGeom>
        </p:spPr>
      </p:pic>
      <p:pic>
        <p:nvPicPr>
          <p:cNvPr id="7" name="Picture 6"/>
          <p:cNvPicPr>
            <a:picLocks noChangeAspect="1"/>
          </p:cNvPicPr>
          <p:nvPr/>
        </p:nvPicPr>
        <p:blipFill>
          <a:blip r:embed="rId4"/>
          <a:stretch>
            <a:fillRect/>
          </a:stretch>
        </p:blipFill>
        <p:spPr>
          <a:xfrm>
            <a:off x="7898798" y="2770897"/>
            <a:ext cx="4267796" cy="1381318"/>
          </a:xfrm>
          <a:prstGeom prst="rect">
            <a:avLst/>
          </a:prstGeom>
        </p:spPr>
      </p:pic>
    </p:spTree>
    <p:extLst>
      <p:ext uri="{BB962C8B-B14F-4D97-AF65-F5344CB8AC3E}">
        <p14:creationId xmlns:p14="http://schemas.microsoft.com/office/powerpoint/2010/main" val="3995041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42DD6-6007-CBA5-3362-0E0094EC0662}"/>
              </a:ext>
            </a:extLst>
          </p:cNvPr>
          <p:cNvSpPr>
            <a:spLocks noGrp="1"/>
          </p:cNvSpPr>
          <p:nvPr>
            <p:ph sz="quarter" idx="13"/>
          </p:nvPr>
        </p:nvSpPr>
        <p:spPr/>
        <p:txBody>
          <a:bodyPr/>
          <a:lstStyle/>
          <a:p>
            <a:r>
              <a:rPr lang="en-US" b="1" dirty="0" err="1" smtClean="0"/>
              <a:t>Thông</a:t>
            </a:r>
            <a:r>
              <a:rPr lang="en-US" b="1" dirty="0" smtClean="0"/>
              <a:t> tin </a:t>
            </a:r>
            <a:r>
              <a:rPr lang="en-US" b="1" dirty="0" err="1" smtClean="0"/>
              <a:t>cá</a:t>
            </a:r>
            <a:r>
              <a:rPr lang="en-US" b="1" dirty="0" smtClean="0"/>
              <a:t> </a:t>
            </a:r>
            <a:r>
              <a:rPr lang="en-US" b="1" dirty="0" err="1" smtClean="0"/>
              <a:t>nhân</a:t>
            </a:r>
            <a:endParaRPr lang="en-US" b="1" dirty="0" smtClean="0"/>
          </a:p>
          <a:p>
            <a:pPr>
              <a:buFont typeface="Wingdings" panose="05000000000000000000" pitchFamily="2" charset="2"/>
              <a:buChar char="§"/>
            </a:pPr>
            <a:r>
              <a:rPr lang="vi-VN" sz="2400" dirty="0"/>
              <a:t>Android đã đặt các API cung cấp quyền truy cập vào dữ liệu người dùng vào tập hợp các API được bảo vệ</a:t>
            </a:r>
            <a:r>
              <a:rPr lang="vi-VN" sz="2400" dirty="0" smtClean="0"/>
              <a:t>.</a:t>
            </a:r>
            <a:endParaRPr lang="en-US" sz="2400" dirty="0" smtClean="0"/>
          </a:p>
          <a:p>
            <a:pPr>
              <a:buFont typeface="Wingdings" panose="05000000000000000000" pitchFamily="2" charset="2"/>
              <a:buChar char="§"/>
            </a:pP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chọn</a:t>
            </a:r>
            <a:r>
              <a:rPr lang="en-US" sz="2400" dirty="0"/>
              <a:t> chia </a:t>
            </a:r>
            <a:r>
              <a:rPr lang="en-US" sz="2400" dirty="0" err="1"/>
              <a:t>sẻ</a:t>
            </a:r>
            <a:r>
              <a:rPr lang="en-US" sz="2400" dirty="0"/>
              <a:t> </a:t>
            </a:r>
            <a:r>
              <a:rPr lang="en-US" sz="2400" dirty="0" err="1"/>
              <a:t>thông</a:t>
            </a:r>
            <a:r>
              <a:rPr lang="en-US" sz="2400" dirty="0"/>
              <a:t> tin </a:t>
            </a:r>
            <a:r>
              <a:rPr lang="en-US" sz="2400" dirty="0" err="1" smtClean="0"/>
              <a:t>cá</a:t>
            </a:r>
            <a:r>
              <a:rPr lang="en-US" sz="2400" dirty="0" smtClean="0"/>
              <a:t> </a:t>
            </a:r>
            <a:r>
              <a:rPr lang="en-US" sz="2400" dirty="0" err="1" smtClean="0"/>
              <a:t>nhân</a:t>
            </a:r>
            <a:r>
              <a:rPr lang="en-US" sz="2400" dirty="0" smtClean="0"/>
              <a:t> </a:t>
            </a:r>
            <a:r>
              <a:rPr lang="en-US" sz="2400" dirty="0" err="1" smtClean="0"/>
              <a:t>của</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có</a:t>
            </a:r>
            <a:r>
              <a:rPr lang="en-US" sz="2400" dirty="0" smtClean="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kiểm</a:t>
            </a:r>
            <a:r>
              <a:rPr lang="en-US" sz="2400" dirty="0"/>
              <a:t> </a:t>
            </a:r>
            <a:r>
              <a:rPr lang="en-US" sz="2400" dirty="0" err="1"/>
              <a:t>tra</a:t>
            </a:r>
            <a:r>
              <a:rPr lang="en-US" sz="2400" dirty="0"/>
              <a:t> </a:t>
            </a:r>
            <a:r>
              <a:rPr lang="en-US" sz="2400" dirty="0" err="1"/>
              <a:t>quyền</a:t>
            </a:r>
            <a:r>
              <a:rPr lang="en-US" sz="2400" dirty="0"/>
              <a:t> </a:t>
            </a:r>
            <a:r>
              <a:rPr lang="en-US" sz="2400" dirty="0" err="1"/>
              <a:t>của</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Android </a:t>
            </a:r>
            <a:r>
              <a:rPr lang="en-US" sz="2400" dirty="0" err="1"/>
              <a:t>để</a:t>
            </a:r>
            <a:r>
              <a:rPr lang="en-US" sz="2400" dirty="0"/>
              <a:t> </a:t>
            </a:r>
            <a:r>
              <a:rPr lang="en-US" sz="2400" dirty="0" err="1"/>
              <a:t>bảo</a:t>
            </a:r>
            <a:r>
              <a:rPr lang="en-US" sz="2400" dirty="0"/>
              <a:t> </a:t>
            </a:r>
            <a:r>
              <a:rPr lang="en-US" sz="2400" dirty="0" err="1"/>
              <a:t>vệ</a:t>
            </a:r>
            <a:r>
              <a:rPr lang="en-US" sz="2400" dirty="0"/>
              <a:t> </a:t>
            </a:r>
            <a:r>
              <a:rPr lang="en-US" sz="2400" dirty="0" err="1"/>
              <a:t>dữ</a:t>
            </a:r>
            <a:r>
              <a:rPr lang="en-US" sz="2400" dirty="0"/>
              <a:t> </a:t>
            </a:r>
            <a:r>
              <a:rPr lang="en-US" sz="2400" dirty="0" err="1"/>
              <a:t>liệu</a:t>
            </a:r>
            <a:r>
              <a:rPr lang="en-US" sz="2400" dirty="0"/>
              <a:t> </a:t>
            </a:r>
            <a:r>
              <a:rPr lang="en-US" sz="2400" dirty="0" err="1"/>
              <a:t>khỏi</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t>
            </a:r>
            <a:r>
              <a:rPr lang="en-US" sz="2400" dirty="0" err="1"/>
              <a:t>bên</a:t>
            </a:r>
            <a:r>
              <a:rPr lang="en-US" sz="2400" dirty="0"/>
              <a:t> </a:t>
            </a:r>
            <a:r>
              <a:rPr lang="en-US" sz="2400" dirty="0" err="1"/>
              <a:t>thứ</a:t>
            </a:r>
            <a:r>
              <a:rPr lang="en-US" sz="2400" dirty="0"/>
              <a:t> </a:t>
            </a:r>
            <a:r>
              <a:rPr lang="en-US" sz="2400" dirty="0" err="1"/>
              <a:t>ba</a:t>
            </a:r>
            <a:r>
              <a:rPr lang="en-US" sz="2400" dirty="0"/>
              <a:t>.</a:t>
            </a:r>
            <a:endParaRPr lang="en-VN" sz="2400" dirty="0"/>
          </a:p>
        </p:txBody>
      </p:sp>
      <p:sp>
        <p:nvSpPr>
          <p:cNvPr id="3" name="Title 2">
            <a:extLst>
              <a:ext uri="{FF2B5EF4-FFF2-40B4-BE49-F238E27FC236}">
                <a16:creationId xmlns:a16="http://schemas.microsoft.com/office/drawing/2014/main" id="{749DD134-D032-E1C3-13B8-4934C139E5B4}"/>
              </a:ext>
            </a:extLst>
          </p:cNvPr>
          <p:cNvSpPr>
            <a:spLocks noGrp="1"/>
          </p:cNvSpPr>
          <p:nvPr>
            <p:ph type="title"/>
          </p:nvPr>
        </p:nvSpPr>
        <p:spPr/>
        <p:txBody>
          <a:bodyPr/>
          <a:lstStyle/>
          <a:p>
            <a:r>
              <a:rPr lang="en-VN"/>
              <a:t>An toàn ứng dụng</a:t>
            </a:r>
          </a:p>
        </p:txBody>
      </p:sp>
      <p:sp>
        <p:nvSpPr>
          <p:cNvPr id="4" name="Slide Number Placeholder 3">
            <a:extLst>
              <a:ext uri="{FF2B5EF4-FFF2-40B4-BE49-F238E27FC236}">
                <a16:creationId xmlns:a16="http://schemas.microsoft.com/office/drawing/2014/main" id="{D6EB6902-E38A-A4BC-4D88-B2E5131F6253}"/>
              </a:ext>
            </a:extLst>
          </p:cNvPr>
          <p:cNvSpPr>
            <a:spLocks noGrp="1"/>
          </p:cNvSpPr>
          <p:nvPr>
            <p:ph type="sldNum" sz="quarter" idx="12"/>
          </p:nvPr>
        </p:nvSpPr>
        <p:spPr/>
        <p:txBody>
          <a:bodyPr/>
          <a:lstStyle/>
          <a:p>
            <a:fld id="{3E15BD7C-E074-4D4A-84C3-500EE5B9C190}" type="slidenum">
              <a:rPr lang="ru-RU" smtClean="0"/>
              <a:pPr/>
              <a:t>23</a:t>
            </a:fld>
            <a:endParaRPr lang="ru-RU"/>
          </a:p>
        </p:txBody>
      </p:sp>
      <p:pic>
        <p:nvPicPr>
          <p:cNvPr id="5" name="Picture 4"/>
          <p:cNvPicPr>
            <a:picLocks noChangeAspect="1"/>
          </p:cNvPicPr>
          <p:nvPr/>
        </p:nvPicPr>
        <p:blipFill>
          <a:blip r:embed="rId2"/>
          <a:stretch>
            <a:fillRect/>
          </a:stretch>
        </p:blipFill>
        <p:spPr>
          <a:xfrm>
            <a:off x="2855640" y="3731254"/>
            <a:ext cx="6480720" cy="2506058"/>
          </a:xfrm>
          <a:prstGeom prst="rect">
            <a:avLst/>
          </a:prstGeom>
        </p:spPr>
      </p:pic>
    </p:spTree>
    <p:extLst>
      <p:ext uri="{BB962C8B-B14F-4D97-AF65-F5344CB8AC3E}">
        <p14:creationId xmlns:p14="http://schemas.microsoft.com/office/powerpoint/2010/main" val="3710616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smtClean="0"/>
              <a:t>Thiết</a:t>
            </a:r>
            <a:r>
              <a:rPr lang="en-US" b="1" dirty="0" smtClean="0"/>
              <a:t> </a:t>
            </a:r>
            <a:r>
              <a:rPr lang="en-US" b="1" dirty="0" err="1" smtClean="0"/>
              <a:t>bị</a:t>
            </a:r>
            <a:r>
              <a:rPr lang="en-US" b="1" dirty="0" smtClean="0"/>
              <a:t> </a:t>
            </a:r>
            <a:r>
              <a:rPr lang="en-US" b="1" dirty="0" err="1" smtClean="0"/>
              <a:t>nhập</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nhạy</a:t>
            </a:r>
            <a:r>
              <a:rPr lang="en-US" b="1" dirty="0" smtClean="0"/>
              <a:t> </a:t>
            </a:r>
            <a:r>
              <a:rPr lang="en-US" b="1" dirty="0" err="1" smtClean="0"/>
              <a:t>cảm</a:t>
            </a:r>
            <a:endParaRPr lang="en-US" b="1" dirty="0" smtClean="0"/>
          </a:p>
          <a:p>
            <a:pPr marL="1023938">
              <a:buFont typeface="Wingdings" panose="05000000000000000000" pitchFamily="2" charset="2"/>
              <a:buChar char="§"/>
            </a:pPr>
            <a:r>
              <a:rPr lang="vi-VN" sz="2400" dirty="0"/>
              <a:t>Các thiết bị Android thường cung cấp các thiết bị đầu vào dữ liệu nhạy cảm cho phép các ứng dụng tương tác với môi trường xung </a:t>
            </a:r>
            <a:r>
              <a:rPr lang="vi-VN" sz="2400" dirty="0" smtClean="0"/>
              <a:t>quanh</a:t>
            </a:r>
            <a:r>
              <a:rPr lang="en-US" sz="2400" dirty="0" smtClean="0"/>
              <a:t>: </a:t>
            </a:r>
            <a:r>
              <a:rPr lang="vi-VN" sz="2400" dirty="0" smtClean="0"/>
              <a:t>máy </a:t>
            </a:r>
            <a:r>
              <a:rPr lang="vi-VN" sz="2400" dirty="0"/>
              <a:t>ảnh, micrô hoặc GPS. </a:t>
            </a:r>
            <a:endParaRPr lang="en-US" sz="2400" dirty="0" smtClean="0"/>
          </a:p>
          <a:p>
            <a:pPr marL="1023938">
              <a:buFont typeface="Wingdings" panose="05000000000000000000" pitchFamily="2" charset="2"/>
              <a:buChar char="§"/>
            </a:pPr>
            <a:r>
              <a:rPr lang="en-US" sz="2400" dirty="0"/>
              <a:t>Ứ</a:t>
            </a:r>
            <a:r>
              <a:rPr lang="vi-VN" sz="2400" dirty="0" smtClean="0"/>
              <a:t>ng </a:t>
            </a:r>
            <a:r>
              <a:rPr lang="vi-VN" sz="2400" dirty="0"/>
              <a:t>dụng của bên thứ ba truy cập vào các thiết bị này, </a:t>
            </a:r>
            <a:r>
              <a:rPr lang="en-US" sz="2400" dirty="0" smtClean="0"/>
              <a:t> </a:t>
            </a:r>
            <a:r>
              <a:rPr lang="en-US" sz="2400" dirty="0" err="1" smtClean="0"/>
              <a:t>thì</a:t>
            </a:r>
            <a:r>
              <a:rPr lang="en-US" sz="2400" dirty="0" smtClean="0"/>
              <a:t> </a:t>
            </a:r>
            <a:r>
              <a:rPr lang="vi-VN" sz="2400" dirty="0" smtClean="0"/>
              <a:t>phải </a:t>
            </a:r>
            <a:r>
              <a:rPr lang="vi-VN" sz="2400" dirty="0"/>
              <a:t>được người dùng cung cấp quyền truy cập rõ ràng thông qua việc sử dụng Quyền của hệ điều hành Android. </a:t>
            </a:r>
            <a:endParaRPr lang="en-US" sz="2400" dirty="0" smtClean="0"/>
          </a:p>
          <a:p>
            <a:r>
              <a:rPr lang="en-US" b="1" dirty="0" err="1" smtClean="0"/>
              <a:t>Siêu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thiết</a:t>
            </a:r>
            <a:r>
              <a:rPr lang="en-US" b="1" dirty="0" smtClean="0"/>
              <a:t> </a:t>
            </a:r>
            <a:r>
              <a:rPr lang="en-US" b="1" dirty="0" err="1" smtClean="0"/>
              <a:t>bị</a:t>
            </a:r>
            <a:endParaRPr lang="en-US" b="1" dirty="0" smtClean="0"/>
          </a:p>
          <a:p>
            <a:pPr marL="979488" indent="-461963">
              <a:buFont typeface="Wingdings" panose="05000000000000000000" pitchFamily="2" charset="2"/>
              <a:buChar char="§"/>
            </a:pPr>
            <a:r>
              <a:rPr lang="en-US" sz="2400" dirty="0" err="1" smtClean="0"/>
              <a:t>Những</a:t>
            </a:r>
            <a:r>
              <a:rPr lang="en-US" sz="2400" dirty="0" smtClean="0"/>
              <a:t> </a:t>
            </a:r>
            <a:r>
              <a:rPr lang="vi-VN" sz="2400" dirty="0"/>
              <a:t>đặc điểm về người dùng, sở thích của người dùng và cách họ sử dụng thiết </a:t>
            </a:r>
            <a:r>
              <a:rPr lang="vi-VN" sz="2400" dirty="0" smtClean="0"/>
              <a:t>bị</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thông</a:t>
            </a:r>
            <a:r>
              <a:rPr lang="en-US" sz="2400" dirty="0" smtClean="0"/>
              <a:t> tin </a:t>
            </a:r>
            <a:r>
              <a:rPr lang="en-US" sz="2400" dirty="0" err="1" smtClean="0"/>
              <a:t>cần</a:t>
            </a:r>
            <a:r>
              <a:rPr lang="en-US" sz="2400" dirty="0" smtClean="0"/>
              <a:t> </a:t>
            </a:r>
            <a:r>
              <a:rPr lang="en-US" sz="2400" dirty="0" err="1" smtClean="0"/>
              <a:t>được</a:t>
            </a:r>
            <a:r>
              <a:rPr lang="en-US" sz="2400" dirty="0" smtClean="0"/>
              <a:t> </a:t>
            </a:r>
            <a:r>
              <a:rPr lang="en-US" sz="2400" dirty="0" err="1" smtClean="0"/>
              <a:t>bảo</a:t>
            </a:r>
            <a:r>
              <a:rPr lang="en-US" sz="2400" dirty="0" smtClean="0"/>
              <a:t> </a:t>
            </a:r>
            <a:r>
              <a:rPr lang="en-US" sz="2400" dirty="0" err="1" smtClean="0"/>
              <a:t>vệ</a:t>
            </a:r>
            <a:endParaRPr lang="en-US" sz="2400" dirty="0" smtClean="0"/>
          </a:p>
          <a:p>
            <a:pPr marL="979488" indent="-461963">
              <a:buFont typeface="Wingdings" panose="05000000000000000000" pitchFamily="2" charset="2"/>
              <a:buChar char="§"/>
            </a:pPr>
            <a:r>
              <a:rPr lang="en-US" sz="2400" dirty="0" err="1" smtClean="0"/>
              <a:t>Các</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cần</a:t>
            </a:r>
            <a:r>
              <a:rPr lang="en-US" sz="2400" dirty="0" smtClean="0"/>
              <a:t> </a:t>
            </a:r>
            <a:r>
              <a:rPr lang="en-US" sz="2400" dirty="0" err="1" smtClean="0"/>
              <a:t>phải</a:t>
            </a:r>
            <a:r>
              <a:rPr lang="en-US" sz="2400" dirty="0" smtClean="0"/>
              <a:t> </a:t>
            </a:r>
            <a:r>
              <a:rPr lang="en-US" sz="2400" dirty="0" err="1" smtClean="0"/>
              <a:t>được</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cấp</a:t>
            </a:r>
            <a:r>
              <a:rPr lang="en-US" sz="2400" dirty="0" smtClean="0"/>
              <a:t> </a:t>
            </a:r>
            <a:r>
              <a:rPr lang="en-US" sz="2400" dirty="0" err="1" smtClean="0"/>
              <a:t>quyền</a:t>
            </a:r>
            <a:r>
              <a:rPr lang="en-US" sz="2400" dirty="0" smtClean="0"/>
              <a:t> </a:t>
            </a:r>
            <a:r>
              <a:rPr lang="en-US" sz="2400" dirty="0" err="1" smtClean="0"/>
              <a:t>mới</a:t>
            </a:r>
            <a:r>
              <a:rPr lang="en-US" sz="2400" dirty="0"/>
              <a:t> </a:t>
            </a:r>
            <a:r>
              <a:rPr lang="en-US" sz="2400" dirty="0" err="1" smtClean="0"/>
              <a:t>có</a:t>
            </a:r>
            <a:r>
              <a:rPr lang="en-US" sz="2400" dirty="0" smtClean="0"/>
              <a:t> </a:t>
            </a:r>
            <a:r>
              <a:rPr lang="en-US" sz="2400" dirty="0" err="1" smtClean="0"/>
              <a:t>thể</a:t>
            </a:r>
            <a:r>
              <a:rPr lang="en-US" sz="2400" dirty="0" smtClean="0"/>
              <a:t> </a:t>
            </a:r>
            <a:r>
              <a:rPr lang="en-US" sz="2400" dirty="0" err="1" smtClean="0"/>
              <a:t>xem</a:t>
            </a:r>
            <a:r>
              <a:rPr lang="en-US" sz="2400" dirty="0" smtClean="0"/>
              <a:t> </a:t>
            </a:r>
            <a:r>
              <a:rPr lang="en-US" sz="2400" dirty="0" err="1" smtClean="0"/>
              <a:t>được</a:t>
            </a:r>
            <a:r>
              <a:rPr lang="en-US" sz="2400" dirty="0" smtClean="0"/>
              <a:t> </a:t>
            </a:r>
            <a:r>
              <a:rPr lang="en-US" sz="2400" dirty="0" err="1" smtClean="0"/>
              <a:t>những</a:t>
            </a:r>
            <a:r>
              <a:rPr lang="en-US" sz="2400" dirty="0" smtClean="0"/>
              <a:t> </a:t>
            </a:r>
            <a:r>
              <a:rPr lang="en-US" sz="2400" dirty="0" err="1" smtClean="0"/>
              <a:t>thông</a:t>
            </a:r>
            <a:r>
              <a:rPr lang="en-US" sz="2400" dirty="0" smtClean="0"/>
              <a:t> tin </a:t>
            </a:r>
            <a:r>
              <a:rPr lang="en-US" sz="2400" dirty="0" err="1" smtClean="0"/>
              <a:t>này</a:t>
            </a:r>
            <a:endParaRPr lang="en-US" sz="2400" dirty="0" smtClean="0"/>
          </a:p>
        </p:txBody>
      </p:sp>
      <p:sp>
        <p:nvSpPr>
          <p:cNvPr id="3" name="Title 2"/>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ứng</a:t>
            </a:r>
            <a:r>
              <a:rPr lang="en-US" dirty="0" smtClean="0"/>
              <a:t> </a:t>
            </a:r>
            <a:r>
              <a:rPr lang="en-US" dirty="0" err="1" smtClean="0"/>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a:p>
        </p:txBody>
      </p:sp>
    </p:spTree>
    <p:extLst>
      <p:ext uri="{BB962C8B-B14F-4D97-AF65-F5344CB8AC3E}">
        <p14:creationId xmlns:p14="http://schemas.microsoft.com/office/powerpoint/2010/main" val="3541032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smtClean="0"/>
              <a:t>Ký</a:t>
            </a:r>
            <a:r>
              <a:rPr lang="en-US" b="1" dirty="0" smtClean="0"/>
              <a:t> </a:t>
            </a:r>
            <a:r>
              <a:rPr lang="en-US" b="1" dirty="0" err="1" smtClean="0"/>
              <a:t>ứng</a:t>
            </a:r>
            <a:r>
              <a:rPr lang="en-US" b="1" dirty="0" smtClean="0"/>
              <a:t> </a:t>
            </a:r>
            <a:r>
              <a:rPr lang="en-US" b="1" dirty="0" err="1" smtClean="0"/>
              <a:t>dụng</a:t>
            </a:r>
            <a:endParaRPr lang="en-US" b="1" dirty="0" smtClean="0"/>
          </a:p>
          <a:p>
            <a:pPr>
              <a:buFont typeface="Wingdings" panose="05000000000000000000" pitchFamily="2" charset="2"/>
              <a:buChar char="§"/>
            </a:pPr>
            <a:r>
              <a:rPr lang="vi-VN" sz="2400" dirty="0"/>
              <a:t>Code Signing là một quá trình ký điện tử (digitally signing) giúp xác nhận code do người nào viết và </a:t>
            </a:r>
            <a:r>
              <a:rPr lang="en-US" sz="2400" dirty="0" err="1" smtClean="0"/>
              <a:t>tính</a:t>
            </a:r>
            <a:r>
              <a:rPr lang="en-US" sz="2400" dirty="0" smtClean="0"/>
              <a:t> </a:t>
            </a:r>
            <a:r>
              <a:rPr lang="en-US" sz="2400" dirty="0" err="1" smtClean="0"/>
              <a:t>toàn</a:t>
            </a:r>
            <a:r>
              <a:rPr lang="en-US" sz="2400" dirty="0" smtClean="0"/>
              <a:t> </a:t>
            </a:r>
            <a:r>
              <a:rPr lang="en-US" sz="2400" dirty="0" err="1" smtClean="0"/>
              <a:t>vẹn</a:t>
            </a:r>
            <a:r>
              <a:rPr lang="en-US" sz="2400" dirty="0" smtClean="0"/>
              <a:t> </a:t>
            </a:r>
            <a:r>
              <a:rPr lang="en-US" sz="2400" dirty="0" err="1" smtClean="0"/>
              <a:t>của</a:t>
            </a:r>
            <a:r>
              <a:rPr lang="en-US" sz="2400" dirty="0" smtClean="0"/>
              <a:t> </a:t>
            </a:r>
            <a:r>
              <a:rPr lang="vi-VN" sz="2400" dirty="0" smtClean="0"/>
              <a:t>code </a:t>
            </a:r>
            <a:r>
              <a:rPr lang="en-US" sz="2400" dirty="0" err="1" smtClean="0"/>
              <a:t>khi</a:t>
            </a:r>
            <a:r>
              <a:rPr lang="en-US" sz="2400" dirty="0" smtClean="0"/>
              <a:t> </a:t>
            </a:r>
            <a:r>
              <a:rPr lang="en-US" sz="2400" dirty="0" err="1" smtClean="0"/>
              <a:t>ký</a:t>
            </a:r>
            <a:r>
              <a:rPr lang="vi-VN" sz="2400" dirty="0" smtClean="0"/>
              <a:t>.</a:t>
            </a:r>
            <a:endParaRPr lang="en-US" sz="2400" dirty="0" smtClean="0"/>
          </a:p>
          <a:p>
            <a:pPr>
              <a:buFont typeface="Wingdings" panose="05000000000000000000" pitchFamily="2" charset="2"/>
              <a:buChar char="§"/>
            </a:pPr>
            <a:r>
              <a:rPr lang="vi-VN" sz="2400" dirty="0"/>
              <a:t>Android yêu cầu tất cả các APK đều phải có chữ ký số được chứng thực trước khi được cài đặt hoặc được cập nhật trên thiết bị. </a:t>
            </a:r>
            <a:endParaRPr lang="en-US" sz="2400" dirty="0" smtClean="0"/>
          </a:p>
          <a:p>
            <a:pPr>
              <a:buFont typeface="Wingdings" panose="05000000000000000000" pitchFamily="2" charset="2"/>
              <a:buChar char="§"/>
            </a:pPr>
            <a:r>
              <a:rPr lang="en-US" sz="2400" dirty="0" err="1">
                <a:hlinkClick r:id="rId2"/>
              </a:rPr>
              <a:t>Việc</a:t>
            </a:r>
            <a:r>
              <a:rPr lang="en-US" sz="2400" dirty="0">
                <a:hlinkClick r:id="rId2"/>
              </a:rPr>
              <a:t> </a:t>
            </a:r>
            <a:r>
              <a:rPr lang="en-US" sz="2400" dirty="0" err="1">
                <a:hlinkClick r:id="rId2"/>
              </a:rPr>
              <a:t>ký</a:t>
            </a:r>
            <a:r>
              <a:rPr lang="en-US" sz="2400" dirty="0">
                <a:hlinkClick r:id="rId2"/>
              </a:rPr>
              <a:t> </a:t>
            </a:r>
            <a:r>
              <a:rPr lang="en-US" sz="2400" dirty="0" err="1">
                <a:hlinkClick r:id="rId2"/>
              </a:rPr>
              <a:t>mã</a:t>
            </a:r>
            <a:r>
              <a:rPr lang="en-US" sz="2400" dirty="0"/>
              <a:t> </a:t>
            </a:r>
            <a:r>
              <a:rPr lang="en-US" sz="2400" dirty="0" err="1"/>
              <a:t>cho</a:t>
            </a:r>
            <a:r>
              <a:rPr lang="en-US" sz="2400" dirty="0"/>
              <a:t> </a:t>
            </a:r>
            <a:r>
              <a:rPr lang="en-US" sz="2400" dirty="0" err="1"/>
              <a:t>phép</a:t>
            </a:r>
            <a:r>
              <a:rPr lang="en-US" sz="2400" dirty="0"/>
              <a:t> </a:t>
            </a:r>
            <a:r>
              <a:rPr lang="en-US" sz="2400" dirty="0" err="1"/>
              <a:t>các</a:t>
            </a:r>
            <a:r>
              <a:rPr lang="en-US" sz="2400" dirty="0"/>
              <a:t> </a:t>
            </a:r>
            <a:r>
              <a:rPr lang="en-US" sz="2400" dirty="0" err="1"/>
              <a:t>nhà</a:t>
            </a:r>
            <a:r>
              <a:rPr lang="en-US" sz="2400" dirty="0"/>
              <a:t> </a:t>
            </a:r>
            <a:r>
              <a:rPr lang="en-US" sz="2400" dirty="0" err="1"/>
              <a:t>phát</a:t>
            </a:r>
            <a:r>
              <a:rPr lang="en-US" sz="2400" dirty="0"/>
              <a:t> </a:t>
            </a:r>
            <a:r>
              <a:rPr lang="en-US" sz="2400" dirty="0" err="1"/>
              <a:t>triển</a:t>
            </a:r>
            <a:r>
              <a:rPr lang="en-US" sz="2400" dirty="0"/>
              <a:t> </a:t>
            </a:r>
            <a:r>
              <a:rPr lang="en-US" sz="2400" dirty="0" err="1"/>
              <a:t>xác</a:t>
            </a:r>
            <a:r>
              <a:rPr lang="en-US" sz="2400" dirty="0"/>
              <a:t> </a:t>
            </a:r>
            <a:r>
              <a:rPr lang="en-US" sz="2400" dirty="0" err="1"/>
              <a:t>định</a:t>
            </a:r>
            <a:r>
              <a:rPr lang="en-US" sz="2400" dirty="0"/>
              <a:t> </a:t>
            </a:r>
            <a:r>
              <a:rPr lang="en-US" sz="2400" dirty="0" err="1"/>
              <a:t>tác</a:t>
            </a:r>
            <a:r>
              <a:rPr lang="en-US" sz="2400" dirty="0"/>
              <a:t> </a:t>
            </a:r>
            <a:r>
              <a:rPr lang="en-US" sz="2400" dirty="0" err="1"/>
              <a:t>giả</a:t>
            </a:r>
            <a:r>
              <a:rPr lang="en-US" sz="2400" dirty="0"/>
              <a:t> </a:t>
            </a:r>
            <a:r>
              <a:rPr lang="en-US" sz="2400" dirty="0" err="1"/>
              <a:t>của</a:t>
            </a:r>
            <a:r>
              <a:rPr lang="en-US" sz="2400" dirty="0"/>
              <a:t> </a:t>
            </a:r>
            <a:r>
              <a:rPr lang="en-US" sz="2400" dirty="0" err="1"/>
              <a:t>ứng</a:t>
            </a:r>
            <a:r>
              <a:rPr lang="en-US" sz="2400" dirty="0"/>
              <a:t> </a:t>
            </a:r>
            <a:r>
              <a:rPr lang="en-US" sz="2400" dirty="0" err="1"/>
              <a:t>dụng</a:t>
            </a:r>
            <a:r>
              <a:rPr lang="en-US" sz="2400" dirty="0"/>
              <a:t> </a:t>
            </a:r>
            <a:r>
              <a:rPr lang="en-US" sz="2400" dirty="0" err="1"/>
              <a:t>và</a:t>
            </a:r>
            <a:r>
              <a:rPr lang="en-US" sz="2400" dirty="0"/>
              <a:t> </a:t>
            </a:r>
            <a:r>
              <a:rPr lang="en-US" sz="2400" dirty="0" err="1"/>
              <a:t>cập</a:t>
            </a:r>
            <a:r>
              <a:rPr lang="en-US" sz="2400" dirty="0"/>
              <a:t> </a:t>
            </a:r>
            <a:r>
              <a:rPr lang="en-US" sz="2400" dirty="0" err="1"/>
              <a:t>nhật</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t>
            </a:r>
            <a:r>
              <a:rPr lang="en-US" sz="2400" dirty="0" err="1"/>
              <a:t>họ</a:t>
            </a:r>
            <a:r>
              <a:rPr lang="en-US" sz="2400" dirty="0"/>
              <a:t> </a:t>
            </a:r>
            <a:r>
              <a:rPr lang="en-US" sz="2400" dirty="0" err="1"/>
              <a:t>mà</a:t>
            </a:r>
            <a:r>
              <a:rPr lang="en-US" sz="2400" dirty="0"/>
              <a:t> </a:t>
            </a:r>
            <a:r>
              <a:rPr lang="en-US" sz="2400" dirty="0" err="1"/>
              <a:t>không</a:t>
            </a:r>
            <a:r>
              <a:rPr lang="en-US" sz="2400" dirty="0"/>
              <a:t> </a:t>
            </a:r>
            <a:r>
              <a:rPr lang="en-US" sz="2400" dirty="0" err="1"/>
              <a:t>cần</a:t>
            </a:r>
            <a:r>
              <a:rPr lang="en-US" sz="2400" dirty="0"/>
              <a:t> </a:t>
            </a:r>
            <a:r>
              <a:rPr lang="en-US" sz="2400" dirty="0" err="1"/>
              <a:t>tạo</a:t>
            </a:r>
            <a:r>
              <a:rPr lang="en-US" sz="2400" dirty="0"/>
              <a:t> </a:t>
            </a:r>
            <a:r>
              <a:rPr lang="en-US" sz="2400" dirty="0" err="1"/>
              <a:t>giao</a:t>
            </a:r>
            <a:r>
              <a:rPr lang="en-US" sz="2400" dirty="0"/>
              <a:t> </a:t>
            </a:r>
            <a:r>
              <a:rPr lang="en-US" sz="2400" dirty="0" err="1"/>
              <a:t>diện</a:t>
            </a:r>
            <a:r>
              <a:rPr lang="en-US" sz="2400" dirty="0"/>
              <a:t> </a:t>
            </a:r>
            <a:r>
              <a:rPr lang="en-US" sz="2400" dirty="0" err="1"/>
              <a:t>và</a:t>
            </a:r>
            <a:r>
              <a:rPr lang="en-US" sz="2400" dirty="0"/>
              <a:t> </a:t>
            </a:r>
            <a:r>
              <a:rPr lang="en-US" sz="2400" dirty="0" err="1"/>
              <a:t>quyền</a:t>
            </a:r>
            <a:r>
              <a:rPr lang="en-US" sz="2400" dirty="0"/>
              <a:t> </a:t>
            </a:r>
            <a:r>
              <a:rPr lang="en-US" sz="2400" dirty="0" err="1"/>
              <a:t>phức</a:t>
            </a:r>
            <a:r>
              <a:rPr lang="en-US" sz="2400" dirty="0"/>
              <a:t> </a:t>
            </a:r>
            <a:r>
              <a:rPr lang="en-US" sz="2400" dirty="0" err="1" smtClean="0"/>
              <a:t>tạp</a:t>
            </a:r>
            <a:r>
              <a:rPr lang="en-US" sz="2400" dirty="0" smtClean="0"/>
              <a:t>.</a:t>
            </a:r>
          </a:p>
          <a:p>
            <a:pPr marL="0" indent="0">
              <a:buNone/>
            </a:pPr>
            <a:endParaRPr lang="vi-VN" dirty="0"/>
          </a:p>
          <a:p>
            <a:pPr marL="0" indent="0">
              <a:buNone/>
            </a:pP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a:p>
        </p:txBody>
      </p:sp>
      <p:pic>
        <p:nvPicPr>
          <p:cNvPr id="5" name="Picture 4"/>
          <p:cNvPicPr>
            <a:picLocks noChangeAspect="1"/>
          </p:cNvPicPr>
          <p:nvPr/>
        </p:nvPicPr>
        <p:blipFill>
          <a:blip r:embed="rId3"/>
          <a:stretch>
            <a:fillRect/>
          </a:stretch>
        </p:blipFill>
        <p:spPr>
          <a:xfrm>
            <a:off x="1412193" y="4653136"/>
            <a:ext cx="9367614" cy="2067512"/>
          </a:xfrm>
          <a:prstGeom prst="rect">
            <a:avLst/>
          </a:prstGeom>
        </p:spPr>
      </p:pic>
    </p:spTree>
    <p:extLst>
      <p:ext uri="{BB962C8B-B14F-4D97-AF65-F5344CB8AC3E}">
        <p14:creationId xmlns:p14="http://schemas.microsoft.com/office/powerpoint/2010/main" val="2258550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smtClean="0"/>
              <a:t>Xác</a:t>
            </a:r>
            <a:r>
              <a:rPr lang="en-US" b="1" dirty="0" smtClean="0"/>
              <a:t> minh </a:t>
            </a:r>
            <a:r>
              <a:rPr lang="en-US" b="1" dirty="0" err="1" smtClean="0"/>
              <a:t>ứng</a:t>
            </a:r>
            <a:r>
              <a:rPr lang="en-US" b="1" dirty="0" smtClean="0"/>
              <a:t> </a:t>
            </a:r>
            <a:r>
              <a:rPr lang="en-US" b="1" dirty="0" err="1" smtClean="0"/>
              <a:t>dụng</a:t>
            </a:r>
            <a:endParaRPr lang="en-US" b="1" dirty="0" smtClean="0"/>
          </a:p>
          <a:p>
            <a:pPr>
              <a:buFont typeface="Wingdings" panose="05000000000000000000" pitchFamily="2" charset="2"/>
              <a:buChar char="§"/>
            </a:pPr>
            <a:r>
              <a:rPr lang="vi-VN" sz="2400" dirty="0"/>
              <a:t>Người dùng có thể chọn bật “Xác minh ứng dụng" và yêu cầu người xác minh ứng dụng đánh giá trước khi cài đặt. </a:t>
            </a:r>
            <a:endParaRPr lang="en-US" sz="2400" dirty="0" smtClean="0"/>
          </a:p>
          <a:p>
            <a:pPr>
              <a:buFont typeface="Wingdings" panose="05000000000000000000" pitchFamily="2" charset="2"/>
              <a:buChar char="§"/>
            </a:pPr>
            <a:r>
              <a:rPr lang="vi-VN" sz="2400" dirty="0" smtClean="0"/>
              <a:t>Xác </a:t>
            </a:r>
            <a:r>
              <a:rPr lang="vi-VN" sz="2400" dirty="0"/>
              <a:t>minh ứng dụng có thể cảnh báo người dùng nếu họ cố cài đặt một ứng dụng có thể gây hại; nếu một ứng dụng đặc biệt xấu, nó có thể chặn cài </a:t>
            </a:r>
            <a:r>
              <a:rPr lang="vi-VN" sz="2400" dirty="0" smtClean="0"/>
              <a:t>đặt.</a:t>
            </a:r>
            <a:endParaRPr lang="en-US" sz="24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ứng</a:t>
            </a:r>
            <a:r>
              <a:rPr lang="en-US" dirty="0" smtClean="0"/>
              <a:t> </a:t>
            </a:r>
            <a:r>
              <a:rPr lang="en-US" dirty="0" err="1" smtClean="0"/>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a:p>
        </p:txBody>
      </p:sp>
      <p:pic>
        <p:nvPicPr>
          <p:cNvPr id="5" name="Picture 4"/>
          <p:cNvPicPr>
            <a:picLocks noChangeAspect="1"/>
          </p:cNvPicPr>
          <p:nvPr/>
        </p:nvPicPr>
        <p:blipFill>
          <a:blip r:embed="rId2"/>
          <a:stretch>
            <a:fillRect/>
          </a:stretch>
        </p:blipFill>
        <p:spPr>
          <a:xfrm>
            <a:off x="263352" y="3625360"/>
            <a:ext cx="7051982" cy="2920696"/>
          </a:xfrm>
          <a:prstGeom prst="rect">
            <a:avLst/>
          </a:prstGeom>
        </p:spPr>
      </p:pic>
      <p:pic>
        <p:nvPicPr>
          <p:cNvPr id="6" name="Picture 5"/>
          <p:cNvPicPr>
            <a:picLocks noChangeAspect="1"/>
          </p:cNvPicPr>
          <p:nvPr/>
        </p:nvPicPr>
        <p:blipFill>
          <a:blip r:embed="rId3"/>
          <a:stretch>
            <a:fillRect/>
          </a:stretch>
        </p:blipFill>
        <p:spPr>
          <a:xfrm>
            <a:off x="8544272" y="2829450"/>
            <a:ext cx="1944216" cy="4025350"/>
          </a:xfrm>
          <a:prstGeom prst="rect">
            <a:avLst/>
          </a:prstGeom>
        </p:spPr>
      </p:pic>
    </p:spTree>
    <p:extLst>
      <p:ext uri="{BB962C8B-B14F-4D97-AF65-F5344CB8AC3E}">
        <p14:creationId xmlns:p14="http://schemas.microsoft.com/office/powerpoint/2010/main" val="1102714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err="1"/>
              <a:t>Quản</a:t>
            </a:r>
            <a:r>
              <a:rPr lang="en-US" b="1" dirty="0"/>
              <a:t> </a:t>
            </a:r>
            <a:r>
              <a:rPr lang="en-US" b="1" dirty="0" err="1"/>
              <a:t>lý</a:t>
            </a:r>
            <a:r>
              <a:rPr lang="en-US" b="1" dirty="0"/>
              <a:t> </a:t>
            </a:r>
            <a:r>
              <a:rPr lang="en-US" b="1" dirty="0" err="1"/>
              <a:t>quyền</a:t>
            </a:r>
            <a:r>
              <a:rPr lang="en-US" b="1" dirty="0"/>
              <a:t> </a:t>
            </a:r>
            <a:r>
              <a:rPr lang="en-US" b="1" dirty="0" err="1"/>
              <a:t>kỹ</a:t>
            </a:r>
            <a:r>
              <a:rPr lang="en-US" b="1" dirty="0"/>
              <a:t> </a:t>
            </a:r>
            <a:r>
              <a:rPr lang="en-US" b="1" dirty="0" err="1"/>
              <a:t>thuật</a:t>
            </a:r>
            <a:r>
              <a:rPr lang="en-US" b="1" dirty="0"/>
              <a:t> </a:t>
            </a:r>
            <a:r>
              <a:rPr lang="en-US" b="1" dirty="0" err="1"/>
              <a:t>số</a:t>
            </a:r>
            <a:endParaRPr lang="en-US" b="1"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ứng</a:t>
            </a:r>
            <a:r>
              <a:rPr lang="en-US" dirty="0" smtClean="0"/>
              <a:t> </a:t>
            </a:r>
            <a:r>
              <a:rPr lang="en-US" dirty="0" err="1" smtClean="0"/>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a:p>
        </p:txBody>
      </p:sp>
      <p:pic>
        <p:nvPicPr>
          <p:cNvPr id="5" name="Picture 4"/>
          <p:cNvPicPr>
            <a:picLocks noChangeAspect="1"/>
          </p:cNvPicPr>
          <p:nvPr/>
        </p:nvPicPr>
        <p:blipFill>
          <a:blip r:embed="rId2"/>
          <a:stretch>
            <a:fillRect/>
          </a:stretch>
        </p:blipFill>
        <p:spPr>
          <a:xfrm>
            <a:off x="2279576" y="1398984"/>
            <a:ext cx="7441084" cy="5311881"/>
          </a:xfrm>
          <a:prstGeom prst="rect">
            <a:avLst/>
          </a:prstGeom>
        </p:spPr>
      </p:pic>
    </p:spTree>
    <p:extLst>
      <p:ext uri="{BB962C8B-B14F-4D97-AF65-F5344CB8AC3E}">
        <p14:creationId xmlns:p14="http://schemas.microsoft.com/office/powerpoint/2010/main" val="33327376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err="1" smtClean="0"/>
              <a:t>Việc</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trong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smtClean="0"/>
          </a:p>
          <a:p>
            <a:r>
              <a:rPr lang="en-US" dirty="0" err="1" smtClean="0"/>
              <a:t>Việc</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khi</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sản</a:t>
            </a:r>
            <a:r>
              <a:rPr lang="en-US" dirty="0" smtClean="0"/>
              <a:t> </a:t>
            </a:r>
            <a:r>
              <a:rPr lang="en-US" dirty="0" err="1" smtClean="0"/>
              <a:t>phẩm</a:t>
            </a:r>
            <a:endParaRPr lang="en-US" dirty="0"/>
          </a:p>
        </p:txBody>
      </p:sp>
      <p:sp>
        <p:nvSpPr>
          <p:cNvPr id="3" name="Title 2"/>
          <p:cNvSpPr>
            <a:spLocks noGrp="1"/>
          </p:cNvSpPr>
          <p:nvPr>
            <p:ph type="title"/>
          </p:nvPr>
        </p:nvSpPr>
        <p:spPr/>
        <p:txBody>
          <a:bodyPr/>
          <a:lstStyle/>
          <a:p>
            <a:r>
              <a:rPr lang="en-US" dirty="0" err="1" smtClean="0"/>
              <a:t>Triển</a:t>
            </a:r>
            <a:r>
              <a:rPr lang="en-US" dirty="0" smtClean="0"/>
              <a:t> </a:t>
            </a:r>
            <a:r>
              <a:rPr lang="en-US" dirty="0" err="1" smtClean="0"/>
              <a:t>khai</a:t>
            </a:r>
            <a:r>
              <a:rPr lang="en-US" dirty="0" smtClean="0"/>
              <a:t> </a:t>
            </a:r>
            <a:r>
              <a:rPr lang="en-US" dirty="0" err="1" smtClean="0"/>
              <a:t>các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bảo</a:t>
            </a:r>
            <a:r>
              <a:rPr lang="en-US" dirty="0" smtClean="0"/>
              <a:t> </a:t>
            </a:r>
            <a:r>
              <a:rPr lang="en-US" dirty="0" err="1" smtClean="0"/>
              <a:t>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a:p>
        </p:txBody>
      </p:sp>
    </p:spTree>
    <p:extLst>
      <p:ext uri="{BB962C8B-B14F-4D97-AF65-F5344CB8AC3E}">
        <p14:creationId xmlns:p14="http://schemas.microsoft.com/office/powerpoint/2010/main" val="638708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b="1" dirty="0" smtClean="0"/>
              <a:t>Review </a:t>
            </a:r>
            <a:r>
              <a:rPr lang="en-US" b="1" dirty="0" err="1" smtClean="0"/>
              <a:t>mã</a:t>
            </a:r>
            <a:r>
              <a:rPr lang="en-US" b="1" dirty="0" smtClean="0"/>
              <a:t> </a:t>
            </a:r>
            <a:r>
              <a:rPr lang="en-US" b="1" dirty="0" err="1" smtClean="0"/>
              <a:t>nguồn</a:t>
            </a:r>
            <a:endParaRPr lang="en-US" b="1" dirty="0" smtClean="0"/>
          </a:p>
          <a:p>
            <a:pPr marL="1023938">
              <a:buFont typeface="Wingdings" panose="05000000000000000000" pitchFamily="2" charset="2"/>
              <a:buChar char="§"/>
            </a:pPr>
            <a:r>
              <a:rPr lang="vi-VN" sz="2600" dirty="0"/>
              <a:t>Chạy Android Lint trên tất cả mã ứng dụng bằng Android SDK và khắc phục mọi sự cố đã xác định.</a:t>
            </a:r>
          </a:p>
          <a:p>
            <a:pPr marL="1023938">
              <a:buFont typeface="Wingdings" panose="05000000000000000000" pitchFamily="2" charset="2"/>
              <a:buChar char="§"/>
            </a:pPr>
            <a:r>
              <a:rPr lang="vi-VN" sz="2600" dirty="0"/>
              <a:t>Mã </a:t>
            </a:r>
            <a:r>
              <a:rPr lang="vi-VN" sz="2600" dirty="0" smtClean="0"/>
              <a:t>gốc</a:t>
            </a:r>
            <a:r>
              <a:rPr lang="en-US" sz="2600" dirty="0" smtClean="0"/>
              <a:t> (native code) </a:t>
            </a:r>
            <a:r>
              <a:rPr lang="vi-VN" sz="2600" dirty="0" smtClean="0"/>
              <a:t> </a:t>
            </a:r>
            <a:r>
              <a:rPr lang="vi-VN" sz="2600" dirty="0"/>
              <a:t>nên được phân tích bằng một công cụ tự động có thể phát hiện các vấn đề quản lý bộ </a:t>
            </a:r>
            <a:r>
              <a:rPr lang="vi-VN" sz="2600" dirty="0" smtClean="0"/>
              <a:t>nhớ.</a:t>
            </a:r>
            <a:endParaRPr lang="vi-VN" sz="2600" dirty="0"/>
          </a:p>
          <a:p>
            <a:pPr marL="1023938">
              <a:buFont typeface="Wingdings" panose="05000000000000000000" pitchFamily="2" charset="2"/>
              <a:buChar char="§"/>
            </a:pPr>
            <a:r>
              <a:rPr lang="vi-VN" sz="2600" dirty="0"/>
              <a:t>Hệ thống xây dựng Android hỗ trợ nhiều trình </a:t>
            </a:r>
            <a:r>
              <a:rPr lang="vi-VN" sz="2600" dirty="0" smtClean="0"/>
              <a:t>LLVM</a:t>
            </a:r>
            <a:r>
              <a:rPr lang="en-US" sz="2600" dirty="0" smtClean="0"/>
              <a:t> sanitizer</a:t>
            </a:r>
            <a:r>
              <a:rPr lang="vi-VN" sz="2600" dirty="0" smtClean="0"/>
              <a:t>.</a:t>
            </a:r>
            <a:endParaRPr lang="en-US" sz="2600" dirty="0" smtClean="0"/>
          </a:p>
          <a:p>
            <a:r>
              <a:rPr lang="en-US" b="1" dirty="0" err="1" smtClean="0"/>
              <a:t>Sử</a:t>
            </a:r>
            <a:r>
              <a:rPr lang="en-US" b="1" dirty="0" smtClean="0"/>
              <a:t> </a:t>
            </a:r>
            <a:r>
              <a:rPr lang="en-US" b="1" dirty="0" err="1" smtClean="0"/>
              <a:t>dụng</a:t>
            </a:r>
            <a:r>
              <a:rPr lang="en-US" b="1" dirty="0" smtClean="0"/>
              <a:t> </a:t>
            </a:r>
            <a:r>
              <a:rPr lang="en-US" b="1" dirty="0" err="1" smtClean="0"/>
              <a:t>kiểm</a:t>
            </a:r>
            <a:r>
              <a:rPr lang="en-US" b="1" dirty="0" smtClean="0"/>
              <a:t> </a:t>
            </a:r>
            <a:r>
              <a:rPr lang="en-US" b="1" dirty="0" err="1" smtClean="0"/>
              <a:t>thử</a:t>
            </a:r>
            <a:r>
              <a:rPr lang="en-US" b="1" dirty="0" smtClean="0"/>
              <a:t> </a:t>
            </a:r>
            <a:r>
              <a:rPr lang="en-US" b="1" dirty="0" err="1" smtClean="0"/>
              <a:t>tự</a:t>
            </a:r>
            <a:r>
              <a:rPr lang="en-US" b="1" dirty="0" smtClean="0"/>
              <a:t> </a:t>
            </a:r>
            <a:r>
              <a:rPr lang="en-US" b="1" dirty="0" err="1" smtClean="0"/>
              <a:t>động</a:t>
            </a:r>
            <a:endParaRPr lang="en-US" b="1" dirty="0" smtClean="0"/>
          </a:p>
          <a:p>
            <a:pPr marL="979488">
              <a:buFont typeface="Wingdings" panose="05000000000000000000" pitchFamily="2" charset="2"/>
              <a:buChar char="§"/>
            </a:pPr>
            <a:r>
              <a:rPr lang="en-US" sz="2600" dirty="0"/>
              <a:t>CTS (Compatibility Test Suite) </a:t>
            </a:r>
            <a:r>
              <a:rPr lang="en-US" sz="2600" dirty="0" err="1"/>
              <a:t>tập</a:t>
            </a:r>
            <a:r>
              <a:rPr lang="en-US" sz="2600" dirty="0"/>
              <a:t> </a:t>
            </a:r>
            <a:r>
              <a:rPr lang="en-US" sz="2600" dirty="0" err="1"/>
              <a:t>các</a:t>
            </a:r>
            <a:r>
              <a:rPr lang="en-US" sz="2600" dirty="0"/>
              <a:t> ca </a:t>
            </a:r>
            <a:r>
              <a:rPr lang="en-US" sz="2600" dirty="0" err="1"/>
              <a:t>kiểm</a:t>
            </a:r>
            <a:r>
              <a:rPr lang="en-US" sz="2600" dirty="0"/>
              <a:t> </a:t>
            </a:r>
            <a:r>
              <a:rPr lang="en-US" sz="2600" dirty="0" err="1" smtClean="0"/>
              <a:t>thử</a:t>
            </a:r>
            <a:endParaRPr lang="en-US" sz="2600" dirty="0" smtClean="0"/>
          </a:p>
          <a:p>
            <a:pPr marL="979488">
              <a:buFont typeface="Wingdings" panose="05000000000000000000" pitchFamily="2" charset="2"/>
              <a:buChar char="§"/>
            </a:pPr>
            <a:r>
              <a:rPr lang="en-US" sz="2600" dirty="0" smtClean="0"/>
              <a:t>C</a:t>
            </a:r>
            <a:r>
              <a:rPr lang="vi-VN" sz="2600" dirty="0" smtClean="0"/>
              <a:t>hạy </a:t>
            </a:r>
            <a:r>
              <a:rPr lang="vi-VN" sz="2600" dirty="0"/>
              <a:t>phiên bản CTS mới nhất để xác minh tính tương thích.</a:t>
            </a:r>
          </a:p>
          <a:p>
            <a:pPr marL="979488">
              <a:buFont typeface="Wingdings" panose="05000000000000000000" pitchFamily="2" charset="2"/>
              <a:buChar char="§"/>
            </a:pPr>
            <a:r>
              <a:rPr lang="vi-VN" sz="2600" dirty="0"/>
              <a:t>Chạy CTS thường xuyên trong suốt quá trình phát triển để phát hiện sớm các vấn đề và giảm thời gian sửa chữa. </a:t>
            </a:r>
            <a:endParaRPr lang="en-US" sz="2600" dirty="0" smtClean="0"/>
          </a:p>
          <a:p>
            <a:pPr marL="979488">
              <a:buFont typeface="Wingdings" panose="05000000000000000000" pitchFamily="2" charset="2"/>
              <a:buChar char="§"/>
            </a:pPr>
            <a:r>
              <a:rPr lang="vi-VN" sz="2600" dirty="0" smtClean="0"/>
              <a:t>Các </a:t>
            </a:r>
            <a:r>
              <a:rPr lang="vi-VN" sz="2600" dirty="0"/>
              <a:t>nhà sản xuất thiết bị nên tự động hóa việc kiểm tra bảo mật của các giao diện, bao gồm cả kiểm tra với các đầu vào không đúng định </a:t>
            </a:r>
            <a:r>
              <a:rPr lang="vi-VN" sz="2600" dirty="0" smtClean="0"/>
              <a:t>dạng</a:t>
            </a:r>
            <a:r>
              <a:rPr lang="en-US" sz="2600" dirty="0" smtClean="0"/>
              <a:t>.</a:t>
            </a:r>
            <a:endParaRPr lang="en-US" sz="2600" dirty="0"/>
          </a:p>
        </p:txBody>
      </p:sp>
      <p:sp>
        <p:nvSpPr>
          <p:cNvPr id="3" name="Title 2"/>
          <p:cNvSpPr>
            <a:spLocks noGrp="1"/>
          </p:cNvSpPr>
          <p:nvPr>
            <p:ph type="title"/>
          </p:nvPr>
        </p:nvSpPr>
        <p:spPr>
          <a:xfrm>
            <a:off x="-8958" y="-27384"/>
            <a:ext cx="12192000" cy="713184"/>
          </a:xfrm>
        </p:spPr>
        <p:txBody>
          <a:bodyPr/>
          <a:lstStyle/>
          <a:p>
            <a:r>
              <a:rPr lang="en-US" sz="2800" dirty="0" err="1"/>
              <a:t>Việc</a:t>
            </a:r>
            <a:r>
              <a:rPr lang="en-US" sz="2800" dirty="0"/>
              <a:t> </a:t>
            </a:r>
            <a:r>
              <a:rPr lang="en-US" sz="2800" dirty="0" err="1"/>
              <a:t>triển</a:t>
            </a:r>
            <a:r>
              <a:rPr lang="en-US" sz="2800" dirty="0"/>
              <a:t> </a:t>
            </a:r>
            <a:r>
              <a:rPr lang="en-US" sz="2800" dirty="0" err="1"/>
              <a:t>khai</a:t>
            </a:r>
            <a:r>
              <a:rPr lang="en-US" sz="2800" dirty="0"/>
              <a:t> </a:t>
            </a:r>
            <a:r>
              <a:rPr lang="en-US" sz="2800" dirty="0" err="1"/>
              <a:t>các</a:t>
            </a:r>
            <a:r>
              <a:rPr lang="en-US" sz="2800" dirty="0"/>
              <a:t> </a:t>
            </a:r>
            <a:r>
              <a:rPr lang="en-US" sz="2800" dirty="0" err="1"/>
              <a:t>giải</a:t>
            </a:r>
            <a:r>
              <a:rPr lang="en-US" sz="2800" dirty="0"/>
              <a:t> </a:t>
            </a:r>
            <a:r>
              <a:rPr lang="en-US" sz="2800" dirty="0" err="1"/>
              <a:t>pháp</a:t>
            </a:r>
            <a:r>
              <a:rPr lang="en-US" sz="2800" dirty="0"/>
              <a:t> </a:t>
            </a:r>
            <a:r>
              <a:rPr lang="en-US" sz="2800" dirty="0" err="1"/>
              <a:t>bảo</a:t>
            </a:r>
            <a:r>
              <a:rPr lang="en-US" sz="2800" dirty="0"/>
              <a:t> </a:t>
            </a:r>
            <a:r>
              <a:rPr lang="en-US" sz="2800" dirty="0" err="1"/>
              <a:t>mật</a:t>
            </a:r>
            <a:r>
              <a:rPr lang="en-US" sz="2800" dirty="0"/>
              <a:t> </a:t>
            </a:r>
            <a:r>
              <a:rPr lang="en-US" sz="2800" dirty="0" err="1"/>
              <a:t>trong</a:t>
            </a:r>
            <a:r>
              <a:rPr lang="en-US" sz="2800" dirty="0"/>
              <a:t> </a:t>
            </a:r>
            <a:r>
              <a:rPr lang="en-US" sz="2800" dirty="0" err="1"/>
              <a:t>quá</a:t>
            </a:r>
            <a:r>
              <a:rPr lang="en-US" sz="2800" dirty="0"/>
              <a:t> </a:t>
            </a:r>
            <a:r>
              <a:rPr lang="en-US" sz="2800" dirty="0" err="1"/>
              <a:t>trình</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smtClean="0"/>
              <a:t>mềm</a:t>
            </a:r>
            <a:endParaRPr lang="en-US" sz="28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a:p>
        </p:txBody>
      </p:sp>
    </p:spTree>
    <p:extLst>
      <p:ext uri="{BB962C8B-B14F-4D97-AF65-F5344CB8AC3E}">
        <p14:creationId xmlns:p14="http://schemas.microsoft.com/office/powerpoint/2010/main" val="1255292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DD9C98-95F7-5A0D-3263-917468CF6ADB}"/>
              </a:ext>
            </a:extLst>
          </p:cNvPr>
          <p:cNvSpPr>
            <a:spLocks noGrp="1"/>
          </p:cNvSpPr>
          <p:nvPr>
            <p:ph sz="quarter" idx="13"/>
          </p:nvPr>
        </p:nvSpPr>
        <p:spPr/>
        <p:txBody>
          <a:bodyPr>
            <a:normAutofit fontScale="92500" lnSpcReduction="20000"/>
          </a:bodyPr>
          <a:lstStyle/>
          <a:p>
            <a:r>
              <a:rPr lang="en-US" u="sng" dirty="0">
                <a:hlinkClick r:id="rId2"/>
              </a:rPr>
              <a:t>https://source.android.com/security/</a:t>
            </a:r>
            <a:r>
              <a:rPr lang="en-US" dirty="0"/>
              <a:t> </a:t>
            </a:r>
          </a:p>
          <a:p>
            <a:r>
              <a:rPr lang="en-US" u="sng" dirty="0">
                <a:hlinkClick r:id="rId3"/>
              </a:rPr>
              <a:t>https://searchmobilecomputing.techtarget.com/tip/Top-five-Android-device-management-security-challenges</a:t>
            </a:r>
            <a:r>
              <a:rPr lang="en-US" dirty="0"/>
              <a:t> </a:t>
            </a:r>
          </a:p>
          <a:p>
            <a:r>
              <a:rPr lang="en-US" dirty="0"/>
              <a:t>Android SDK: </a:t>
            </a:r>
            <a:r>
              <a:rPr lang="en-US" u="sng" dirty="0">
                <a:hlinkClick r:id="rId4"/>
              </a:rPr>
              <a:t>https://developer.android.com/studio/index.html</a:t>
            </a:r>
            <a:r>
              <a:rPr lang="en-US" dirty="0"/>
              <a:t> </a:t>
            </a:r>
          </a:p>
          <a:p>
            <a:r>
              <a:rPr lang="en-US" dirty="0" err="1"/>
              <a:t>AndroRAT</a:t>
            </a:r>
            <a:r>
              <a:rPr lang="en-US" dirty="0"/>
              <a:t>: </a:t>
            </a:r>
            <a:r>
              <a:rPr lang="en-US" u="sng" dirty="0">
                <a:hlinkClick r:id="rId5"/>
              </a:rPr>
              <a:t>https://geekviews.tech/androrat/</a:t>
            </a:r>
            <a:r>
              <a:rPr lang="en-US" dirty="0"/>
              <a:t> </a:t>
            </a:r>
          </a:p>
          <a:p>
            <a:r>
              <a:rPr lang="en-US" dirty="0"/>
              <a:t>Android Framework for Exploitation: </a:t>
            </a:r>
            <a:r>
              <a:rPr lang="en-US" u="sng" dirty="0">
                <a:hlinkClick r:id="rId6"/>
              </a:rPr>
              <a:t>http://airodump.net/android-framework-for-exploitation-afe-an-efficient-framework-for-anroid-exploitation/</a:t>
            </a:r>
            <a:r>
              <a:rPr lang="en-US" dirty="0"/>
              <a:t> </a:t>
            </a:r>
          </a:p>
          <a:p>
            <a:r>
              <a:rPr lang="en-US" u="sng" dirty="0">
                <a:hlinkClick r:id="rId7"/>
              </a:rPr>
              <a:t>https://www.apple.com/business/docs/iOS_Security_Guide.pdf</a:t>
            </a:r>
            <a:r>
              <a:rPr lang="en-US" dirty="0"/>
              <a:t> </a:t>
            </a:r>
          </a:p>
          <a:p>
            <a:r>
              <a:rPr lang="en-US" u="sng" dirty="0">
                <a:hlinkClick r:id="rId8"/>
              </a:rPr>
              <a:t>https://tidbits.com/2010/08/09/apples-ios-security-challenges-and-advantages/</a:t>
            </a:r>
            <a:r>
              <a:rPr lang="en-US" dirty="0"/>
              <a:t> </a:t>
            </a:r>
          </a:p>
          <a:p>
            <a:r>
              <a:rPr lang="en-US" u="sng" dirty="0">
                <a:hlinkClick r:id="rId9"/>
              </a:rPr>
              <a:t>https://digitalguardian.com/blog/ultimate-guide-byod-security-overcoming-challenges-creating-effective-policies-and-mitigating</a:t>
            </a:r>
            <a:endParaRPr lang="en-US" dirty="0"/>
          </a:p>
          <a:p>
            <a:endParaRPr lang="en-VN" dirty="0"/>
          </a:p>
        </p:txBody>
      </p:sp>
      <p:sp>
        <p:nvSpPr>
          <p:cNvPr id="3" name="Title 2">
            <a:extLst>
              <a:ext uri="{FF2B5EF4-FFF2-40B4-BE49-F238E27FC236}">
                <a16:creationId xmlns:a16="http://schemas.microsoft.com/office/drawing/2014/main" id="{FE621178-C201-A7C5-6A23-ED4B6E5CF018}"/>
              </a:ext>
            </a:extLst>
          </p:cNvPr>
          <p:cNvSpPr>
            <a:spLocks noGrp="1"/>
          </p:cNvSpPr>
          <p:nvPr>
            <p:ph type="title"/>
          </p:nvPr>
        </p:nvSpPr>
        <p:spPr/>
        <p:txBody>
          <a:bodyPr/>
          <a:lstStyle/>
          <a:p>
            <a:r>
              <a:rPr lang="en-US" dirty="0"/>
              <a:t>T</a:t>
            </a:r>
            <a:r>
              <a:rPr lang="en-VN" dirty="0"/>
              <a:t>ài liệu tham khảo</a:t>
            </a:r>
          </a:p>
        </p:txBody>
      </p:sp>
      <p:sp>
        <p:nvSpPr>
          <p:cNvPr id="4" name="Slide Number Placeholder 3">
            <a:extLst>
              <a:ext uri="{FF2B5EF4-FFF2-40B4-BE49-F238E27FC236}">
                <a16:creationId xmlns:a16="http://schemas.microsoft.com/office/drawing/2014/main" id="{63E4CF8A-94EE-50E3-9286-F215A88CDFD5}"/>
              </a:ext>
            </a:extLst>
          </p:cNvPr>
          <p:cNvSpPr>
            <a:spLocks noGrp="1"/>
          </p:cNvSpPr>
          <p:nvPr>
            <p:ph type="sldNum" sz="quarter" idx="12"/>
          </p:nvPr>
        </p:nvSpPr>
        <p:spPr/>
        <p:txBody>
          <a:bodyPr/>
          <a:lstStyle/>
          <a:p>
            <a:fld id="{3E15BD7C-E074-4D4A-84C3-500EE5B9C190}" type="slidenum">
              <a:rPr lang="ru-RU" smtClean="0"/>
              <a:pPr/>
              <a:t>3</a:t>
            </a:fld>
            <a:endParaRPr lang="ru-RU"/>
          </a:p>
        </p:txBody>
      </p:sp>
    </p:spTree>
    <p:extLst>
      <p:ext uri="{BB962C8B-B14F-4D97-AF65-F5344CB8AC3E}">
        <p14:creationId xmlns:p14="http://schemas.microsoft.com/office/powerpoint/2010/main" val="457841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err="1" smtClean="0"/>
              <a:t>Ký</a:t>
            </a:r>
            <a:r>
              <a:rPr lang="en-US" b="1" dirty="0" smtClean="0"/>
              <a:t> </a:t>
            </a:r>
            <a:r>
              <a:rPr lang="en-US" b="1" dirty="0" err="1" smtClean="0"/>
              <a:t>hình</a:t>
            </a:r>
            <a:r>
              <a:rPr lang="en-US" b="1" dirty="0" smtClean="0"/>
              <a:t> </a:t>
            </a:r>
            <a:r>
              <a:rPr lang="en-US" b="1" dirty="0" err="1" smtClean="0"/>
              <a:t>ảnh</a:t>
            </a:r>
            <a:r>
              <a:rPr lang="en-US" b="1" dirty="0" smtClean="0"/>
              <a:t> </a:t>
            </a:r>
            <a:r>
              <a:rPr lang="en-US" b="1" dirty="0" err="1" smtClean="0"/>
              <a:t>hệ</a:t>
            </a:r>
            <a:r>
              <a:rPr lang="en-US" b="1" dirty="0" smtClean="0"/>
              <a:t> </a:t>
            </a:r>
            <a:r>
              <a:rPr lang="en-US" b="1" dirty="0" err="1" smtClean="0"/>
              <a:t>thống</a:t>
            </a:r>
            <a:r>
              <a:rPr lang="en-US" b="1" dirty="0" smtClean="0"/>
              <a:t> (system images)</a:t>
            </a:r>
          </a:p>
          <a:p>
            <a:pPr marL="914400">
              <a:buFont typeface="Wingdings" panose="05000000000000000000" pitchFamily="2" charset="2"/>
              <a:buChar char="§"/>
            </a:pPr>
            <a:r>
              <a:rPr lang="vi-VN" sz="2400" dirty="0"/>
              <a:t>Các thiết bị không được ký bằng </a:t>
            </a:r>
            <a:r>
              <a:rPr lang="en-US" sz="2400" dirty="0" err="1" smtClean="0"/>
              <a:t>khóa</a:t>
            </a:r>
            <a:r>
              <a:rPr lang="en-US" sz="2400" dirty="0" smtClean="0"/>
              <a:t> </a:t>
            </a:r>
            <a:r>
              <a:rPr lang="vi-VN" sz="2400" dirty="0" smtClean="0"/>
              <a:t>công </a:t>
            </a:r>
            <a:r>
              <a:rPr lang="vi-VN" sz="2400" dirty="0"/>
              <a:t>khai.</a:t>
            </a:r>
          </a:p>
          <a:p>
            <a:pPr marL="914400">
              <a:buFont typeface="Wingdings" panose="05000000000000000000" pitchFamily="2" charset="2"/>
              <a:buChar char="§"/>
            </a:pPr>
            <a:r>
              <a:rPr lang="vi-VN" sz="2400" dirty="0"/>
              <a:t>Các khóa được sử dụng để ký thiết bị phải được quản lý theo cách phù hợp với </a:t>
            </a:r>
            <a:r>
              <a:rPr lang="vi-VN" sz="2400" dirty="0" smtClean="0"/>
              <a:t>tiêu </a:t>
            </a:r>
            <a:r>
              <a:rPr lang="vi-VN" sz="2400" dirty="0"/>
              <a:t>chuẩn </a:t>
            </a:r>
            <a:r>
              <a:rPr lang="vi-VN" sz="2400" dirty="0" smtClean="0"/>
              <a:t>để </a:t>
            </a:r>
            <a:r>
              <a:rPr lang="vi-VN" sz="2400" dirty="0"/>
              <a:t>xử lý các khóa nhạy </a:t>
            </a:r>
            <a:r>
              <a:rPr lang="vi-VN" sz="2400" dirty="0" smtClean="0"/>
              <a:t>cảm</a:t>
            </a:r>
            <a:r>
              <a:rPr lang="en-US" sz="2400" dirty="0" smtClean="0"/>
              <a:t>.</a:t>
            </a:r>
            <a:endParaRPr lang="en-US" dirty="0" smtClean="0"/>
          </a:p>
          <a:p>
            <a:r>
              <a:rPr lang="en-US" b="1" dirty="0" err="1" smtClean="0"/>
              <a:t>Ký</a:t>
            </a:r>
            <a:r>
              <a:rPr lang="en-US" b="1" dirty="0" smtClean="0"/>
              <a:t> </a:t>
            </a:r>
            <a:r>
              <a:rPr lang="en-US" b="1" dirty="0" err="1" smtClean="0"/>
              <a:t>ứng</a:t>
            </a:r>
            <a:r>
              <a:rPr lang="en-US" b="1" dirty="0" smtClean="0"/>
              <a:t> </a:t>
            </a:r>
            <a:r>
              <a:rPr lang="en-US" b="1" dirty="0" err="1" smtClean="0"/>
              <a:t>dụng</a:t>
            </a:r>
            <a:endParaRPr lang="en-US" b="1" dirty="0" smtClean="0"/>
          </a:p>
          <a:p>
            <a:pPr marL="914400">
              <a:buFont typeface="Wingdings" panose="05000000000000000000" pitchFamily="2" charset="2"/>
              <a:buChar char="§"/>
            </a:pPr>
            <a:r>
              <a:rPr lang="vi-VN" sz="2400" dirty="0"/>
              <a:t>Ứng dụng không được ký bằng khóa </a:t>
            </a:r>
            <a:r>
              <a:rPr lang="vi-VN" sz="2400" dirty="0" smtClean="0"/>
              <a:t>công </a:t>
            </a:r>
            <a:r>
              <a:rPr lang="vi-VN" sz="2400" dirty="0"/>
              <a:t>khai.</a:t>
            </a:r>
          </a:p>
          <a:p>
            <a:pPr marL="914400">
              <a:buFont typeface="Wingdings" panose="05000000000000000000" pitchFamily="2" charset="2"/>
              <a:buChar char="§"/>
            </a:pPr>
            <a:r>
              <a:rPr lang="vi-VN" sz="2400" dirty="0"/>
              <a:t>Các khóa được sử dụng để ký thiết bị phải được quản lý theo cách phù hợp với tiêu chuẩn để xử lý các khóa nhạy cảm</a:t>
            </a:r>
            <a:r>
              <a:rPr lang="en-US" sz="2400" dirty="0" smtClean="0"/>
              <a:t>.</a:t>
            </a:r>
            <a:endParaRPr lang="vi-VN" sz="2400" dirty="0"/>
          </a:p>
          <a:p>
            <a:pPr marL="914400">
              <a:buFont typeface="Wingdings" panose="05000000000000000000" pitchFamily="2" charset="2"/>
              <a:buChar char="§"/>
            </a:pPr>
            <a:r>
              <a:rPr lang="vi-VN" sz="2400" dirty="0"/>
              <a:t>Ứng dụng không nên được ký bằng khóa nền tảng</a:t>
            </a:r>
            <a:r>
              <a:rPr lang="vi-VN" sz="2400" dirty="0" smtClean="0"/>
              <a:t>.</a:t>
            </a:r>
            <a:r>
              <a:rPr lang="en-US" sz="2400" dirty="0" smtClean="0"/>
              <a:t> (platform key)</a:t>
            </a:r>
            <a:endParaRPr lang="vi-VN" sz="2400" dirty="0"/>
          </a:p>
          <a:p>
            <a:pPr marL="914400">
              <a:buFont typeface="Wingdings" panose="05000000000000000000" pitchFamily="2" charset="2"/>
              <a:buChar char="§"/>
            </a:pPr>
            <a:r>
              <a:rPr lang="vi-VN" sz="2400" dirty="0"/>
              <a:t>Các ứng dụng có cùng </a:t>
            </a:r>
            <a:r>
              <a:rPr lang="en-US" sz="2400" dirty="0" smtClean="0"/>
              <a:t>package name</a:t>
            </a:r>
            <a:r>
              <a:rPr lang="vi-VN" sz="2400" dirty="0" smtClean="0"/>
              <a:t> </a:t>
            </a:r>
            <a:r>
              <a:rPr lang="vi-VN" sz="2400" dirty="0"/>
              <a:t>không được ký bằng các khóa khác nhau. </a:t>
            </a:r>
            <a:endParaRPr lang="en-US" sz="2400" dirty="0"/>
          </a:p>
        </p:txBody>
      </p:sp>
      <p:sp>
        <p:nvSpPr>
          <p:cNvPr id="3" name="Title 2"/>
          <p:cNvSpPr>
            <a:spLocks noGrp="1"/>
          </p:cNvSpPr>
          <p:nvPr>
            <p:ph type="title"/>
          </p:nvPr>
        </p:nvSpPr>
        <p:spPr/>
        <p:txBody>
          <a:bodyPr/>
          <a:lstStyle/>
          <a:p>
            <a:r>
              <a:rPr lang="en-US" sz="2800" dirty="0" err="1"/>
              <a:t>Việc</a:t>
            </a:r>
            <a:r>
              <a:rPr lang="en-US" sz="2800" dirty="0"/>
              <a:t> </a:t>
            </a:r>
            <a:r>
              <a:rPr lang="en-US" sz="2800" dirty="0" err="1"/>
              <a:t>triển</a:t>
            </a:r>
            <a:r>
              <a:rPr lang="en-US" sz="2800" dirty="0"/>
              <a:t> </a:t>
            </a:r>
            <a:r>
              <a:rPr lang="en-US" sz="2800" dirty="0" err="1"/>
              <a:t>khai</a:t>
            </a:r>
            <a:r>
              <a:rPr lang="en-US" sz="2800" dirty="0"/>
              <a:t> </a:t>
            </a:r>
            <a:r>
              <a:rPr lang="en-US" sz="2800" dirty="0" err="1"/>
              <a:t>các</a:t>
            </a:r>
            <a:r>
              <a:rPr lang="en-US" sz="2800" dirty="0"/>
              <a:t> </a:t>
            </a:r>
            <a:r>
              <a:rPr lang="en-US" sz="2800" dirty="0" err="1"/>
              <a:t>giải</a:t>
            </a:r>
            <a:r>
              <a:rPr lang="en-US" sz="2800" dirty="0"/>
              <a:t> </a:t>
            </a:r>
            <a:r>
              <a:rPr lang="en-US" sz="2800" dirty="0" err="1"/>
              <a:t>pháp</a:t>
            </a:r>
            <a:r>
              <a:rPr lang="en-US" sz="2800" dirty="0"/>
              <a:t> </a:t>
            </a:r>
            <a:r>
              <a:rPr lang="en-US" sz="2800" dirty="0" err="1"/>
              <a:t>bảo</a:t>
            </a:r>
            <a:r>
              <a:rPr lang="en-US" sz="2800" dirty="0"/>
              <a:t> </a:t>
            </a:r>
            <a:r>
              <a:rPr lang="en-US" sz="2800" dirty="0" err="1"/>
              <a:t>mật</a:t>
            </a:r>
            <a:r>
              <a:rPr lang="en-US" sz="2800" dirty="0"/>
              <a:t> </a:t>
            </a:r>
            <a:r>
              <a:rPr lang="en-US" sz="2800" dirty="0" err="1"/>
              <a:t>trong</a:t>
            </a:r>
            <a:r>
              <a:rPr lang="en-US" sz="2800" dirty="0"/>
              <a:t> </a:t>
            </a:r>
            <a:r>
              <a:rPr lang="en-US" sz="2800" dirty="0" err="1"/>
              <a:t>quá</a:t>
            </a:r>
            <a:r>
              <a:rPr lang="en-US" sz="2800" dirty="0"/>
              <a:t> </a:t>
            </a:r>
            <a:r>
              <a:rPr lang="en-US" sz="2800" dirty="0" err="1"/>
              <a:t>trình</a:t>
            </a:r>
            <a:r>
              <a:rPr lang="en-US" sz="2800" dirty="0"/>
              <a:t> </a:t>
            </a:r>
            <a:r>
              <a:rPr lang="en-US" sz="2800" dirty="0" err="1"/>
              <a:t>phát</a:t>
            </a:r>
            <a:r>
              <a:rPr lang="en-US" sz="2800" dirty="0"/>
              <a:t> </a:t>
            </a:r>
            <a:r>
              <a:rPr lang="en-US" sz="2800" dirty="0" err="1"/>
              <a:t>triển</a:t>
            </a:r>
            <a:r>
              <a:rPr lang="en-US" sz="2800" dirty="0"/>
              <a:t> </a:t>
            </a:r>
            <a:r>
              <a:rPr lang="en-US" sz="2800" dirty="0" err="1"/>
              <a:t>phần</a:t>
            </a:r>
            <a:r>
              <a:rPr lang="en-US" sz="2800" dirty="0"/>
              <a:t> </a:t>
            </a:r>
            <a:r>
              <a:rPr lang="en-US" sz="2800" dirty="0" err="1"/>
              <a:t>mềm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a:p>
        </p:txBody>
      </p:sp>
    </p:spTree>
    <p:extLst>
      <p:ext uri="{BB962C8B-B14F-4D97-AF65-F5344CB8AC3E}">
        <p14:creationId xmlns:p14="http://schemas.microsoft.com/office/powerpoint/2010/main" val="2045751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b="1" dirty="0" err="1" smtClean="0"/>
              <a:t>Xuất</a:t>
            </a:r>
            <a:r>
              <a:rPr lang="en-US" b="1" dirty="0" smtClean="0"/>
              <a:t> </a:t>
            </a:r>
            <a:r>
              <a:rPr lang="en-US" b="1" dirty="0" err="1" smtClean="0"/>
              <a:t>bản</a:t>
            </a:r>
            <a:r>
              <a:rPr lang="en-US" b="1" dirty="0" smtClean="0"/>
              <a:t> </a:t>
            </a:r>
            <a:r>
              <a:rPr lang="en-US" b="1" dirty="0" err="1" smtClean="0"/>
              <a:t>ứng</a:t>
            </a:r>
            <a:r>
              <a:rPr lang="en-US" b="1" dirty="0" smtClean="0"/>
              <a:t> </a:t>
            </a:r>
            <a:r>
              <a:rPr lang="en-US" b="1" dirty="0" err="1" smtClean="0"/>
              <a:t>dụng</a:t>
            </a:r>
            <a:endParaRPr lang="en-US" b="1" dirty="0" smtClean="0"/>
          </a:p>
          <a:p>
            <a:pPr marL="979488">
              <a:buFont typeface="Wingdings" panose="05000000000000000000" pitchFamily="2" charset="2"/>
              <a:buChar char="§"/>
            </a:pPr>
            <a:r>
              <a:rPr lang="vi-VN" sz="2400" dirty="0"/>
              <a:t>Tải ứng dụng </a:t>
            </a:r>
            <a:r>
              <a:rPr lang="vi-VN" sz="2400" dirty="0" smtClean="0"/>
              <a:t>lên </a:t>
            </a:r>
            <a:r>
              <a:rPr lang="vi-VN" sz="2400" dirty="0"/>
              <a:t>Google Play để cho phép cập nhật tự động mà không yêu cầu cập nhật toàn bộ qua mạng (OTA). </a:t>
            </a:r>
            <a:endParaRPr lang="en-US" sz="2400" dirty="0" smtClean="0"/>
          </a:p>
          <a:p>
            <a:pPr marL="979488">
              <a:buFont typeface="Wingdings" panose="05000000000000000000" pitchFamily="2" charset="2"/>
              <a:buChar char="§"/>
            </a:pPr>
            <a:r>
              <a:rPr lang="vi-VN" sz="2400" dirty="0" smtClean="0"/>
              <a:t>Tạo </a:t>
            </a:r>
            <a:r>
              <a:rPr lang="vi-VN" sz="2400" dirty="0"/>
              <a:t>tên gói ứng dụng được liên kết rõ ràng với công </a:t>
            </a:r>
            <a:r>
              <a:rPr lang="vi-VN" sz="2400" dirty="0" smtClean="0"/>
              <a:t>ty, </a:t>
            </a:r>
            <a:r>
              <a:rPr lang="vi-VN" sz="2400" dirty="0"/>
              <a:t>chẳng hạn như bằng cách sử dụng nhãn hiệu công ty.</a:t>
            </a:r>
          </a:p>
          <a:p>
            <a:pPr marL="979488">
              <a:buFont typeface="Wingdings" panose="05000000000000000000" pitchFamily="2" charset="2"/>
              <a:buChar char="§"/>
            </a:pPr>
            <a:r>
              <a:rPr lang="vi-VN" sz="2400" dirty="0"/>
              <a:t>Các ứng dụng do nhà sản xuất thiết bị xuất bản phải được tải lên trên cửa hàng Google Play để tránh bị người dùng bên thứ ba mạo danh tên gói. </a:t>
            </a:r>
            <a:endParaRPr lang="en-US" sz="2400" dirty="0" smtClean="0"/>
          </a:p>
          <a:p>
            <a:r>
              <a:rPr lang="en-US" b="1" dirty="0" err="1" smtClean="0"/>
              <a:t>Ứng</a:t>
            </a:r>
            <a:r>
              <a:rPr lang="en-US" b="1" dirty="0" smtClean="0"/>
              <a:t> </a:t>
            </a:r>
            <a:r>
              <a:rPr lang="en-US" b="1" dirty="0" err="1" smtClean="0"/>
              <a:t>phó</a:t>
            </a:r>
            <a:r>
              <a:rPr lang="en-US" b="1" dirty="0" smtClean="0"/>
              <a:t> </a:t>
            </a:r>
            <a:r>
              <a:rPr lang="en-US" b="1" dirty="0" err="1" smtClean="0"/>
              <a:t>sự</a:t>
            </a:r>
            <a:r>
              <a:rPr lang="en-US" b="1" dirty="0" smtClean="0"/>
              <a:t> </a:t>
            </a:r>
            <a:r>
              <a:rPr lang="en-US" b="1" dirty="0" err="1" smtClean="0"/>
              <a:t>cố</a:t>
            </a:r>
            <a:endParaRPr lang="en-US" b="1" dirty="0" smtClean="0"/>
          </a:p>
          <a:p>
            <a:pPr marL="914400">
              <a:buFont typeface="Wingdings" panose="05000000000000000000" pitchFamily="2" charset="2"/>
              <a:buChar char="§"/>
            </a:pPr>
            <a:r>
              <a:rPr lang="vi-VN" sz="2400" dirty="0"/>
              <a:t>Tạo một địa chỉ </a:t>
            </a:r>
            <a:r>
              <a:rPr lang="en-US" sz="2400" dirty="0" smtClean="0"/>
              <a:t>email </a:t>
            </a:r>
            <a:r>
              <a:rPr lang="en-US" sz="2400" dirty="0" err="1" smtClean="0"/>
              <a:t>của</a:t>
            </a:r>
            <a:r>
              <a:rPr lang="en-US" sz="2400" dirty="0" smtClean="0"/>
              <a:t> </a:t>
            </a:r>
            <a:r>
              <a:rPr lang="en-US" sz="2400" dirty="0" err="1" smtClean="0"/>
              <a:t>công</a:t>
            </a:r>
            <a:r>
              <a:rPr lang="en-US" sz="2400" dirty="0" smtClean="0"/>
              <a:t> ty </a:t>
            </a:r>
            <a:r>
              <a:rPr lang="en-US" sz="2400" dirty="0" err="1" smtClean="0"/>
              <a:t>công</a:t>
            </a:r>
            <a:r>
              <a:rPr lang="en-US" sz="2400" dirty="0" smtClean="0"/>
              <a:t> </a:t>
            </a:r>
            <a:r>
              <a:rPr lang="en-US" sz="2400" dirty="0" err="1" smtClean="0"/>
              <a:t>khai</a:t>
            </a:r>
            <a:r>
              <a:rPr lang="en-US" sz="2400" dirty="0" smtClean="0"/>
              <a:t> </a:t>
            </a:r>
            <a:r>
              <a:rPr lang="en-US" sz="2400" dirty="0" err="1" smtClean="0"/>
              <a:t>để</a:t>
            </a:r>
            <a:r>
              <a:rPr lang="en-US" sz="2400" dirty="0" smtClean="0"/>
              <a:t> </a:t>
            </a:r>
            <a:r>
              <a:rPr lang="en-US" sz="2400" dirty="0" err="1" smtClean="0"/>
              <a:t>xử</a:t>
            </a:r>
            <a:r>
              <a:rPr lang="en-US" sz="2400" dirty="0" smtClean="0"/>
              <a:t> </a:t>
            </a:r>
            <a:r>
              <a:rPr lang="en-US" sz="2400" dirty="0" err="1" smtClean="0"/>
              <a:t>lý</a:t>
            </a:r>
            <a:r>
              <a:rPr lang="en-US" sz="2400" dirty="0" smtClean="0"/>
              <a:t> </a:t>
            </a:r>
            <a:r>
              <a:rPr lang="en-US" sz="2400" dirty="0" err="1" smtClean="0"/>
              <a:t>các</a:t>
            </a:r>
            <a:r>
              <a:rPr lang="en-US" sz="2400" dirty="0" smtClean="0"/>
              <a:t> </a:t>
            </a:r>
            <a:r>
              <a:rPr lang="en-US" sz="2400" dirty="0" err="1" smtClean="0"/>
              <a:t>vấn</a:t>
            </a:r>
            <a:r>
              <a:rPr lang="en-US" sz="2400" dirty="0" smtClean="0"/>
              <a:t> </a:t>
            </a:r>
            <a:r>
              <a:rPr lang="en-US" sz="2400" dirty="0" err="1" smtClean="0"/>
              <a:t>đề</a:t>
            </a:r>
            <a:r>
              <a:rPr lang="en-US" sz="2400" dirty="0" smtClean="0"/>
              <a:t> an </a:t>
            </a:r>
            <a:r>
              <a:rPr lang="en-US" sz="2400" dirty="0" err="1" smtClean="0"/>
              <a:t>toàn</a:t>
            </a:r>
            <a:r>
              <a:rPr lang="en-US" sz="2400" dirty="0" smtClean="0"/>
              <a:t> </a:t>
            </a:r>
            <a:r>
              <a:rPr lang="en-US" sz="2400" dirty="0" err="1" smtClean="0"/>
              <a:t>của</a:t>
            </a:r>
            <a:r>
              <a:rPr lang="en-US" sz="2400" dirty="0" smtClean="0"/>
              <a:t> </a:t>
            </a:r>
            <a:r>
              <a:rPr lang="en-US" sz="2400" dirty="0" err="1" smtClean="0"/>
              <a:t>thiết</a:t>
            </a:r>
            <a:r>
              <a:rPr lang="en-US" sz="2400" dirty="0" smtClean="0"/>
              <a:t> </a:t>
            </a:r>
            <a:r>
              <a:rPr lang="en-US" sz="2400" dirty="0" err="1" smtClean="0"/>
              <a:t>bị</a:t>
            </a:r>
            <a:r>
              <a:rPr lang="vi-VN" sz="2400" dirty="0" smtClean="0"/>
              <a:t>.</a:t>
            </a:r>
            <a:endParaRPr lang="vi-VN" sz="2400" dirty="0"/>
          </a:p>
          <a:p>
            <a:pPr marL="914400">
              <a:buFont typeface="Wingdings" panose="05000000000000000000" pitchFamily="2" charset="2"/>
              <a:buChar char="§"/>
            </a:pPr>
            <a:r>
              <a:rPr lang="en-US" sz="2400" dirty="0" smtClean="0"/>
              <a:t>L</a:t>
            </a:r>
            <a:r>
              <a:rPr lang="vi-VN" sz="2400" dirty="0" smtClean="0"/>
              <a:t>iên </a:t>
            </a:r>
            <a:r>
              <a:rPr lang="vi-VN" sz="2400" dirty="0"/>
              <a:t>hệ với Nhóm bảo mật </a:t>
            </a:r>
            <a:r>
              <a:rPr lang="vi-VN" sz="2400" dirty="0" smtClean="0"/>
              <a:t>Android</a:t>
            </a:r>
            <a:r>
              <a:rPr lang="en-US" sz="2400" dirty="0" smtClean="0"/>
              <a:t> </a:t>
            </a:r>
            <a:r>
              <a:rPr lang="en-US" sz="2400" dirty="0" err="1" smtClean="0"/>
              <a:t>khi</a:t>
            </a:r>
            <a:r>
              <a:rPr lang="en-US" sz="2400" dirty="0" smtClean="0"/>
              <a:t> </a:t>
            </a:r>
            <a:r>
              <a:rPr lang="en-US" sz="2400" dirty="0" err="1" smtClean="0"/>
              <a:t>nhận</a:t>
            </a:r>
            <a:r>
              <a:rPr lang="en-US" sz="2400" dirty="0" smtClean="0"/>
              <a:t> </a:t>
            </a:r>
            <a:r>
              <a:rPr lang="en-US" sz="2400" dirty="0" err="1" smtClean="0"/>
              <a:t>thấy</a:t>
            </a:r>
            <a:r>
              <a:rPr lang="en-US" sz="2400" dirty="0" smtClean="0"/>
              <a:t> </a:t>
            </a:r>
            <a:r>
              <a:rPr lang="en-US" sz="2400" dirty="0" err="1" smtClean="0"/>
              <a:t>các</a:t>
            </a:r>
            <a:r>
              <a:rPr lang="en-US" sz="2400" dirty="0" smtClean="0"/>
              <a:t>  </a:t>
            </a:r>
            <a:r>
              <a:rPr lang="vi-VN" sz="2400" dirty="0"/>
              <a:t>sự cố bảo mật ảnh hưởng đến hệ điều hành Android hoặc thiết bị Android từ nhiều nhà sản xuất thiết bị</a:t>
            </a:r>
          </a:p>
          <a:p>
            <a:pPr marL="914400">
              <a:buFont typeface="Wingdings" panose="05000000000000000000" pitchFamily="2" charset="2"/>
              <a:buChar char="§"/>
            </a:pPr>
            <a:endParaRPr lang="en-US" sz="2400" dirty="0"/>
          </a:p>
        </p:txBody>
      </p:sp>
      <p:pic>
        <p:nvPicPr>
          <p:cNvPr id="5" name="Picture 4"/>
          <p:cNvPicPr>
            <a:picLocks noChangeAspect="1"/>
          </p:cNvPicPr>
          <p:nvPr/>
        </p:nvPicPr>
        <p:blipFill>
          <a:blip r:embed="rId2"/>
          <a:stretch>
            <a:fillRect/>
          </a:stretch>
        </p:blipFill>
        <p:spPr>
          <a:xfrm>
            <a:off x="0" y="0"/>
            <a:ext cx="11363929" cy="749873"/>
          </a:xfrm>
          <a:prstGeom prst="rect">
            <a:avLst/>
          </a:prstGeom>
        </p:spPr>
      </p:pic>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916402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err="1" smtClean="0"/>
              <a:t>Cô</a:t>
            </a:r>
            <a:r>
              <a:rPr lang="en-US" b="1" dirty="0" smtClean="0"/>
              <a:t> </a:t>
            </a:r>
            <a:r>
              <a:rPr lang="en-US" b="1" dirty="0" err="1" smtClean="0"/>
              <a:t>lập</a:t>
            </a:r>
            <a:r>
              <a:rPr lang="en-US" b="1" dirty="0" smtClean="0"/>
              <a:t> </a:t>
            </a:r>
            <a:r>
              <a:rPr lang="en-US" b="1" dirty="0" err="1" smtClean="0"/>
              <a:t>các</a:t>
            </a:r>
            <a:r>
              <a:rPr lang="en-US" b="1" dirty="0" smtClean="0"/>
              <a:t> </a:t>
            </a:r>
            <a:r>
              <a:rPr lang="en-US" b="1" dirty="0" err="1" smtClean="0"/>
              <a:t>tiến</a:t>
            </a:r>
            <a:r>
              <a:rPr lang="en-US" b="1" dirty="0" smtClean="0"/>
              <a:t> </a:t>
            </a:r>
            <a:r>
              <a:rPr lang="en-US" b="1" dirty="0" err="1" smtClean="0"/>
              <a:t>trình</a:t>
            </a:r>
            <a:r>
              <a:rPr lang="en-US" b="1" dirty="0" smtClean="0"/>
              <a:t> root</a:t>
            </a:r>
          </a:p>
          <a:p>
            <a:pPr marL="979488">
              <a:buFont typeface="Wingdings" panose="05000000000000000000" pitchFamily="2" charset="2"/>
              <a:buChar char="§"/>
            </a:pPr>
            <a:r>
              <a:rPr lang="vi-VN" sz="2400" dirty="0"/>
              <a:t>Các thiết bị phải chạy mã cần thiết tối thiểu dưới dạng root. Nếu có thể, hãy sử dụng </a:t>
            </a:r>
            <a:r>
              <a:rPr lang="en-US" sz="2400" dirty="0" err="1" smtClean="0"/>
              <a:t>tiến</a:t>
            </a:r>
            <a:r>
              <a:rPr lang="en-US" sz="2400" dirty="0" smtClean="0"/>
              <a:t> </a:t>
            </a:r>
            <a:r>
              <a:rPr lang="en-US" sz="2400" dirty="0" err="1" smtClean="0"/>
              <a:t>trình</a:t>
            </a:r>
            <a:r>
              <a:rPr lang="vi-VN" sz="2400" dirty="0" smtClean="0"/>
              <a:t>Android </a:t>
            </a:r>
            <a:r>
              <a:rPr lang="vi-VN" sz="2400" dirty="0"/>
              <a:t>thông thường thay vì </a:t>
            </a:r>
            <a:r>
              <a:rPr lang="en-US" sz="2400" dirty="0" err="1" smtClean="0"/>
              <a:t>tiến</a:t>
            </a:r>
            <a:r>
              <a:rPr lang="en-US" sz="2400" dirty="0" smtClean="0"/>
              <a:t> </a:t>
            </a:r>
            <a:r>
              <a:rPr lang="en-US" sz="2400" dirty="0" err="1" smtClean="0"/>
              <a:t>trình</a:t>
            </a:r>
            <a:r>
              <a:rPr lang="en-US" sz="2400" dirty="0" smtClean="0"/>
              <a:t> root</a:t>
            </a:r>
            <a:r>
              <a:rPr lang="vi-VN" sz="2400" dirty="0" smtClean="0"/>
              <a:t>. </a:t>
            </a:r>
            <a:endParaRPr lang="vi-VN" sz="2400" dirty="0"/>
          </a:p>
          <a:p>
            <a:pPr marL="979488">
              <a:buFont typeface="Wingdings" panose="05000000000000000000" pitchFamily="2" charset="2"/>
              <a:buChar char="§"/>
            </a:pPr>
            <a:r>
              <a:rPr lang="vi-VN" sz="2400" dirty="0"/>
              <a:t>Nếu có thể, </a:t>
            </a:r>
            <a:r>
              <a:rPr lang="en-US" sz="2400" dirty="0" smtClean="0"/>
              <a:t>root code </a:t>
            </a:r>
            <a:r>
              <a:rPr lang="vi-VN" sz="2400" dirty="0" smtClean="0"/>
              <a:t>nên </a:t>
            </a:r>
            <a:r>
              <a:rPr lang="vi-VN" sz="2400" dirty="0"/>
              <a:t>được cách ly khỏi dữ liệu không đáng tin cậy và được truy cập qua IPC. </a:t>
            </a:r>
            <a:endParaRPr lang="en-US" sz="2400" dirty="0" smtClean="0"/>
          </a:p>
          <a:p>
            <a:pPr marL="979488">
              <a:buFont typeface="Wingdings" panose="05000000000000000000" pitchFamily="2" charset="2"/>
              <a:buChar char="§"/>
            </a:pPr>
            <a:r>
              <a:rPr lang="en-US" sz="2400" dirty="0" err="1" smtClean="0"/>
              <a:t>Tiến</a:t>
            </a:r>
            <a:r>
              <a:rPr lang="en-US" sz="2400" dirty="0" smtClean="0"/>
              <a:t> </a:t>
            </a:r>
            <a:r>
              <a:rPr lang="en-US" sz="2400" dirty="0" err="1" smtClean="0"/>
              <a:t>trình</a:t>
            </a:r>
            <a:r>
              <a:rPr lang="en-US" sz="2400" dirty="0" smtClean="0"/>
              <a:t> root </a:t>
            </a:r>
            <a:r>
              <a:rPr lang="vi-VN" sz="2400" dirty="0" smtClean="0"/>
              <a:t>không </a:t>
            </a:r>
            <a:r>
              <a:rPr lang="vi-VN" sz="2400" dirty="0"/>
              <a:t>được lắng nghe trên </a:t>
            </a:r>
            <a:r>
              <a:rPr lang="en-US" sz="2400" dirty="0" smtClean="0"/>
              <a:t>network socket</a:t>
            </a:r>
            <a:r>
              <a:rPr lang="vi-VN" sz="2400" dirty="0" smtClean="0"/>
              <a:t>.</a:t>
            </a:r>
            <a:endParaRPr lang="vi-VN" sz="2400" dirty="0"/>
          </a:p>
          <a:p>
            <a:pPr marL="979488">
              <a:buFont typeface="Wingdings" panose="05000000000000000000" pitchFamily="2" charset="2"/>
              <a:buChar char="§"/>
            </a:pPr>
            <a:r>
              <a:rPr lang="en-US" sz="2400" dirty="0" err="1" smtClean="0"/>
              <a:t>Tiến</a:t>
            </a:r>
            <a:r>
              <a:rPr lang="en-US" sz="2400" dirty="0" smtClean="0"/>
              <a:t> </a:t>
            </a:r>
            <a:r>
              <a:rPr lang="en-US" sz="2400" dirty="0" err="1" smtClean="0"/>
              <a:t>trình</a:t>
            </a:r>
            <a:r>
              <a:rPr lang="en-US" sz="2400" dirty="0" smtClean="0"/>
              <a:t> root </a:t>
            </a:r>
            <a:r>
              <a:rPr lang="vi-VN" sz="2400" dirty="0" smtClean="0"/>
              <a:t>không </a:t>
            </a:r>
            <a:r>
              <a:rPr lang="vi-VN" sz="2400" dirty="0"/>
              <a:t>được cung cấp thời gian chạy có mục đích chung cho các ứng dụng </a:t>
            </a:r>
            <a:endParaRPr lang="en-US" sz="2400" dirty="0" smtClean="0"/>
          </a:p>
        </p:txBody>
      </p:sp>
      <p:sp>
        <p:nvSpPr>
          <p:cNvPr id="3" name="Title 2"/>
          <p:cNvSpPr>
            <a:spLocks noGrp="1"/>
          </p:cNvSpPr>
          <p:nvPr>
            <p:ph type="title"/>
          </p:nvPr>
        </p:nvSpPr>
        <p:spPr/>
        <p:txBody>
          <a:bodyPr/>
          <a:lstStyle/>
          <a:p>
            <a:r>
              <a:rPr lang="en-US" dirty="0" err="1"/>
              <a:t>Việc</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sản</a:t>
            </a:r>
            <a:r>
              <a:rPr lang="en-US" dirty="0"/>
              <a:t> </a:t>
            </a:r>
            <a:r>
              <a:rPr lang="en-US" dirty="0" err="1" smtClean="0"/>
              <a:t>phẩm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a:p>
        </p:txBody>
      </p:sp>
    </p:spTree>
    <p:extLst>
      <p:ext uri="{BB962C8B-B14F-4D97-AF65-F5344CB8AC3E}">
        <p14:creationId xmlns:p14="http://schemas.microsoft.com/office/powerpoint/2010/main" val="2973744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sz="3000" b="1" dirty="0" err="1" smtClean="0"/>
              <a:t>Bản</a:t>
            </a:r>
            <a:r>
              <a:rPr lang="en-US" sz="3000" b="1" dirty="0" smtClean="0"/>
              <a:t> </a:t>
            </a:r>
            <a:r>
              <a:rPr lang="en-US" sz="3000" b="1" dirty="0" err="1" smtClean="0"/>
              <a:t>mật</a:t>
            </a:r>
            <a:r>
              <a:rPr lang="en-US" sz="3000" b="1" dirty="0" smtClean="0"/>
              <a:t> </a:t>
            </a:r>
            <a:r>
              <a:rPr lang="en-US" sz="3000" b="1" dirty="0" err="1" smtClean="0"/>
              <a:t>tệp</a:t>
            </a:r>
            <a:r>
              <a:rPr lang="en-US" sz="3000" b="1" dirty="0" smtClean="0"/>
              <a:t> SUID</a:t>
            </a:r>
          </a:p>
          <a:p>
            <a:pPr>
              <a:buFont typeface="Wingdings" panose="05000000000000000000" pitchFamily="2" charset="2"/>
              <a:buChar char="§"/>
            </a:pPr>
            <a:r>
              <a:rPr lang="en-US" sz="2600" b="1" dirty="0"/>
              <a:t>SUID</a:t>
            </a:r>
            <a:r>
              <a:rPr lang="en-US" sz="2600" dirty="0"/>
              <a:t> (</a:t>
            </a:r>
            <a:r>
              <a:rPr lang="en-US" sz="2600" b="1" dirty="0"/>
              <a:t>S</a:t>
            </a:r>
            <a:r>
              <a:rPr lang="en-US" sz="2600" dirty="0"/>
              <a:t>et owner </a:t>
            </a:r>
            <a:r>
              <a:rPr lang="en-US" sz="2600" b="1" dirty="0"/>
              <a:t>U</a:t>
            </a:r>
            <a:r>
              <a:rPr lang="en-US" sz="2600" dirty="0"/>
              <a:t>ser </a:t>
            </a:r>
            <a:r>
              <a:rPr lang="en-US" sz="2600" b="1" dirty="0"/>
              <a:t>ID</a:t>
            </a:r>
            <a:r>
              <a:rPr lang="en-US" sz="2600" dirty="0"/>
              <a:t> up on execution) </a:t>
            </a:r>
            <a:r>
              <a:rPr lang="en-US" sz="2600" dirty="0" smtClean="0"/>
              <a:t>:</a:t>
            </a:r>
            <a:r>
              <a:rPr lang="vi-VN" sz="2600" dirty="0" smtClean="0"/>
              <a:t> </a:t>
            </a:r>
            <a:r>
              <a:rPr lang="vi-VN" sz="2600" dirty="0"/>
              <a:t>là một loại quyền tệp đặc biệt được cấp cho một tệp. </a:t>
            </a:r>
            <a:endParaRPr lang="en-US" sz="2600" dirty="0" smtClean="0"/>
          </a:p>
          <a:p>
            <a:pPr>
              <a:buFont typeface="Wingdings" panose="05000000000000000000" pitchFamily="2" charset="2"/>
              <a:buChar char="§"/>
            </a:pPr>
            <a:r>
              <a:rPr lang="vi-VN" sz="2600" dirty="0" smtClean="0"/>
              <a:t>Khi </a:t>
            </a:r>
            <a:r>
              <a:rPr lang="vi-VN" sz="2600" dirty="0"/>
              <a:t>người dùng chạy một chương trình, nếu họ có quyền đọc/thực thi chính xác, chương trình đó sẽ chạy bằng các đặc quyền tài khoản của họ. </a:t>
            </a:r>
            <a:endParaRPr lang="en-US" sz="2600" dirty="0" smtClean="0"/>
          </a:p>
          <a:p>
            <a:pPr>
              <a:buFont typeface="Wingdings" panose="05000000000000000000" pitchFamily="2" charset="2"/>
              <a:buChar char="§"/>
            </a:pPr>
            <a:r>
              <a:rPr lang="vi-VN" sz="2600" dirty="0" smtClean="0"/>
              <a:t>SUID </a:t>
            </a:r>
            <a:r>
              <a:rPr lang="vi-VN" sz="2600" dirty="0"/>
              <a:t>cho phép người dùng chạy một chương trình bằng cách sử dụng các đặc quyền của người dùng khác. </a:t>
            </a:r>
            <a:endParaRPr lang="en-US" sz="2600" dirty="0" smtClean="0"/>
          </a:p>
          <a:p>
            <a:pPr>
              <a:buFont typeface="Wingdings" panose="05000000000000000000" pitchFamily="2" charset="2"/>
              <a:buChar char="§"/>
            </a:pPr>
            <a:r>
              <a:rPr lang="vi-VN" sz="2600" dirty="0"/>
              <a:t>Các </a:t>
            </a:r>
            <a:r>
              <a:rPr lang="en-US" sz="2600" dirty="0" err="1" smtClean="0"/>
              <a:t>tiến</a:t>
            </a:r>
            <a:r>
              <a:rPr lang="en-US" sz="2600" dirty="0" smtClean="0"/>
              <a:t> </a:t>
            </a:r>
            <a:r>
              <a:rPr lang="en-US" sz="2600" dirty="0" err="1" smtClean="0"/>
              <a:t>trình</a:t>
            </a:r>
            <a:r>
              <a:rPr lang="en-US" sz="2600" dirty="0" smtClean="0"/>
              <a:t> </a:t>
            </a:r>
            <a:r>
              <a:rPr lang="vi-VN" sz="2600" dirty="0" smtClean="0"/>
              <a:t>SUID </a:t>
            </a:r>
            <a:r>
              <a:rPr lang="vi-VN" sz="2600" dirty="0"/>
              <a:t>không được cung cấp shell hoặc backdoor có thể được sử dụng để phá vỡ mô hình bảo mật của Android.</a:t>
            </a:r>
          </a:p>
          <a:p>
            <a:pPr>
              <a:buFont typeface="Wingdings" panose="05000000000000000000" pitchFamily="2" charset="2"/>
              <a:buChar char="§"/>
            </a:pPr>
            <a:r>
              <a:rPr lang="vi-VN" sz="2600" dirty="0"/>
              <a:t>Chương trình SUID không được phép ghi bởi bất kỳ người dùng nào.</a:t>
            </a:r>
          </a:p>
          <a:p>
            <a:pPr>
              <a:buFont typeface="Wingdings" panose="05000000000000000000" pitchFamily="2" charset="2"/>
              <a:buChar char="§"/>
            </a:pPr>
            <a:r>
              <a:rPr lang="vi-VN" sz="2600" dirty="0"/>
              <a:t>Các chương trình SUID không được đọc hoặc thực thi được. </a:t>
            </a:r>
            <a:endParaRPr lang="en-US" sz="2600" dirty="0" smtClean="0"/>
          </a:p>
          <a:p>
            <a:pPr>
              <a:buFont typeface="Wingdings" panose="05000000000000000000" pitchFamily="2" charset="2"/>
              <a:buChar char="§"/>
            </a:pPr>
            <a:r>
              <a:rPr lang="vi-VN" sz="2600" dirty="0" smtClean="0"/>
              <a:t>Các </a:t>
            </a:r>
            <a:r>
              <a:rPr lang="vi-VN" sz="2600" dirty="0"/>
              <a:t>chương trình SUID là nguồn phổ biến của việc root thiết bị của người dùng. Để giảm nguy cơ này, người dùng shell không nên thực thi các chương trình SUID.</a:t>
            </a:r>
            <a:endParaRPr lang="en-US" sz="2600" dirty="0"/>
          </a:p>
        </p:txBody>
      </p:sp>
      <p:sp>
        <p:nvSpPr>
          <p:cNvPr id="3" name="Title 2"/>
          <p:cNvSpPr>
            <a:spLocks noGrp="1"/>
          </p:cNvSpPr>
          <p:nvPr>
            <p:ph type="title"/>
          </p:nvPr>
        </p:nvSpPr>
        <p:spPr/>
        <p:txBody>
          <a:bodyPr/>
          <a:lstStyle/>
          <a:p>
            <a:r>
              <a:rPr lang="en-US" dirty="0" err="1"/>
              <a:t>Việc</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sản</a:t>
            </a:r>
            <a:r>
              <a:rPr lang="en-US" dirty="0"/>
              <a:t> </a:t>
            </a:r>
            <a:r>
              <a:rPr lang="en-US" dirty="0" err="1"/>
              <a:t>phẩm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a:p>
        </p:txBody>
      </p:sp>
    </p:spTree>
    <p:extLst>
      <p:ext uri="{BB962C8B-B14F-4D97-AF65-F5344CB8AC3E}">
        <p14:creationId xmlns:p14="http://schemas.microsoft.com/office/powerpoint/2010/main" val="3880609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r>
              <a:rPr lang="en-US" b="1" dirty="0" err="1" smtClean="0"/>
              <a:t>Bảo</a:t>
            </a:r>
            <a:r>
              <a:rPr lang="en-US" b="1" dirty="0" smtClean="0"/>
              <a:t> </a:t>
            </a:r>
            <a:r>
              <a:rPr lang="en-US" b="1" dirty="0" err="1" smtClean="0"/>
              <a:t>mật</a:t>
            </a:r>
            <a:r>
              <a:rPr lang="en-US" b="1" dirty="0" smtClean="0"/>
              <a:t> listening sockets</a:t>
            </a:r>
          </a:p>
          <a:p>
            <a:pPr marL="1023938">
              <a:buFont typeface="Wingdings" panose="05000000000000000000" pitchFamily="2" charset="2"/>
              <a:buChar char="§"/>
            </a:pPr>
            <a:r>
              <a:rPr lang="vi-VN" sz="2400" dirty="0" smtClean="0"/>
              <a:t>Không nên có </a:t>
            </a:r>
            <a:r>
              <a:rPr lang="en-US" sz="2400" dirty="0"/>
              <a:t>listening sockets </a:t>
            </a:r>
            <a:r>
              <a:rPr lang="vi-VN" sz="2400" dirty="0" smtClean="0"/>
              <a:t>trên thiết bị.</a:t>
            </a:r>
          </a:p>
          <a:p>
            <a:pPr marL="1023938">
              <a:buFont typeface="Wingdings" panose="05000000000000000000" pitchFamily="2" charset="2"/>
              <a:buChar char="§"/>
            </a:pPr>
            <a:r>
              <a:rPr lang="en-US" sz="2400" dirty="0" smtClean="0"/>
              <a:t>Listening </a:t>
            </a:r>
            <a:r>
              <a:rPr lang="en-US" sz="2400" dirty="0"/>
              <a:t>sockets </a:t>
            </a:r>
            <a:r>
              <a:rPr lang="vi-VN" sz="2400" dirty="0" smtClean="0"/>
              <a:t>phải </a:t>
            </a:r>
            <a:r>
              <a:rPr lang="vi-VN" sz="2400" dirty="0"/>
              <a:t>có thể bị vô hiệu hóa nếu không có OTA. </a:t>
            </a:r>
            <a:endParaRPr lang="en-US" sz="2400" dirty="0" smtClean="0"/>
          </a:p>
          <a:p>
            <a:pPr marL="1023938">
              <a:buFont typeface="Wingdings" panose="05000000000000000000" pitchFamily="2" charset="2"/>
              <a:buChar char="§"/>
            </a:pPr>
            <a:r>
              <a:rPr lang="en-US" sz="2400" dirty="0" err="1" smtClean="0"/>
              <a:t>Tiến</a:t>
            </a:r>
            <a:r>
              <a:rPr lang="en-US" sz="2400" dirty="0" smtClean="0"/>
              <a:t> </a:t>
            </a:r>
            <a:r>
              <a:rPr lang="en-US" sz="2400" dirty="0" err="1" smtClean="0"/>
              <a:t>trình</a:t>
            </a:r>
            <a:r>
              <a:rPr lang="en-US" sz="2400" dirty="0" smtClean="0"/>
              <a:t> root </a:t>
            </a:r>
            <a:r>
              <a:rPr lang="vi-VN" sz="2400" dirty="0" smtClean="0"/>
              <a:t>không </a:t>
            </a:r>
            <a:r>
              <a:rPr lang="vi-VN" sz="2400" dirty="0"/>
              <a:t>được </a:t>
            </a:r>
            <a:r>
              <a:rPr lang="en-US" sz="2400" dirty="0" smtClean="0"/>
              <a:t>listen </a:t>
            </a:r>
            <a:r>
              <a:rPr lang="vi-VN" sz="2400" dirty="0" smtClean="0"/>
              <a:t>trên </a:t>
            </a:r>
            <a:r>
              <a:rPr lang="vi-VN" sz="2400" dirty="0"/>
              <a:t>bất kỳ cổng nào.</a:t>
            </a:r>
          </a:p>
          <a:p>
            <a:pPr marL="1023938">
              <a:buFont typeface="Wingdings" panose="05000000000000000000" pitchFamily="2" charset="2"/>
              <a:buChar char="§"/>
            </a:pPr>
            <a:r>
              <a:rPr lang="vi-VN" sz="2400" dirty="0"/>
              <a:t>Các quy trình thuộc sở hữu của UID hệ thống không được </a:t>
            </a:r>
            <a:r>
              <a:rPr lang="en-US" sz="2400" dirty="0" smtClean="0"/>
              <a:t>listen </a:t>
            </a:r>
            <a:r>
              <a:rPr lang="vi-VN" sz="2400" dirty="0" smtClean="0"/>
              <a:t>trên </a:t>
            </a:r>
            <a:r>
              <a:rPr lang="vi-VN" sz="2400" dirty="0"/>
              <a:t>bất kỳ cổng nào.</a:t>
            </a:r>
          </a:p>
          <a:p>
            <a:pPr marL="1023938">
              <a:buFont typeface="Wingdings" panose="05000000000000000000" pitchFamily="2" charset="2"/>
              <a:buChar char="§"/>
            </a:pPr>
            <a:r>
              <a:rPr lang="vi-VN" sz="2400" dirty="0"/>
              <a:t>Đối với IPC cục bộ sử dụng </a:t>
            </a:r>
            <a:r>
              <a:rPr lang="en-US" sz="2400" dirty="0" smtClean="0"/>
              <a:t>socket</a:t>
            </a:r>
            <a:r>
              <a:rPr lang="vi-VN" sz="2400" dirty="0" smtClean="0"/>
              <a:t>, </a:t>
            </a:r>
            <a:r>
              <a:rPr lang="vi-VN" sz="2400" dirty="0"/>
              <a:t>các ứng dụng phải sử dụng </a:t>
            </a:r>
            <a:r>
              <a:rPr lang="vi-VN" sz="2400" dirty="0" smtClean="0"/>
              <a:t>UNIX</a:t>
            </a:r>
            <a:r>
              <a:rPr lang="en-US" sz="2400" dirty="0" smtClean="0"/>
              <a:t> domain socket</a:t>
            </a:r>
            <a:r>
              <a:rPr lang="vi-VN" sz="2400" dirty="0" smtClean="0"/>
              <a:t> </a:t>
            </a:r>
            <a:r>
              <a:rPr lang="vi-VN" sz="2400" dirty="0"/>
              <a:t>với quyền truy cập giới hạn trong một </a:t>
            </a:r>
            <a:r>
              <a:rPr lang="vi-VN" sz="2400" dirty="0" smtClean="0"/>
              <a:t>nhóm</a:t>
            </a:r>
            <a:endParaRPr lang="en-US" sz="2400" dirty="0" smtClean="0"/>
          </a:p>
          <a:p>
            <a:pPr marL="1023938">
              <a:buFont typeface="Wingdings" panose="05000000000000000000" pitchFamily="2" charset="2"/>
              <a:buChar char="§"/>
            </a:pPr>
            <a:r>
              <a:rPr lang="en-US" sz="2400" dirty="0" smtClean="0"/>
              <a:t>Network socket </a:t>
            </a:r>
            <a:r>
              <a:rPr lang="vi-VN" sz="2400" dirty="0" smtClean="0"/>
              <a:t>được </a:t>
            </a:r>
            <a:r>
              <a:rPr lang="vi-VN" sz="2400" dirty="0"/>
              <a:t>sử dụng để giao tiếp giữa các bộ xử lý phải sử dụng giao diện mạng cách ly để ngăn chặn sự truy cập của các ứng dụng trái phép trên thiết bị</a:t>
            </a:r>
            <a:r>
              <a:rPr lang="vi-VN" sz="2400" dirty="0" smtClean="0"/>
              <a:t>.</a:t>
            </a:r>
            <a:r>
              <a:rPr lang="vi-VN" sz="2400" dirty="0"/>
              <a:t> </a:t>
            </a:r>
            <a:endParaRPr lang="en-US" sz="2400" dirty="0" smtClean="0"/>
          </a:p>
          <a:p>
            <a:pPr marL="1023938">
              <a:buFont typeface="Wingdings" panose="05000000000000000000" pitchFamily="2" charset="2"/>
              <a:buChar char="§"/>
            </a:pPr>
            <a:r>
              <a:rPr lang="en-US" sz="2400" dirty="0"/>
              <a:t>Daemon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smtClean="0"/>
              <a:t>listening port </a:t>
            </a:r>
            <a:r>
              <a:rPr lang="en-US" sz="2400" dirty="0" err="1" smtClean="0"/>
              <a:t>phải</a:t>
            </a:r>
            <a:r>
              <a:rPr lang="en-US" sz="2400" dirty="0" smtClean="0"/>
              <a:t> </a:t>
            </a:r>
            <a:r>
              <a:rPr lang="en-US" sz="2400" dirty="0" err="1" smtClean="0"/>
              <a:t>chống</a:t>
            </a:r>
            <a:r>
              <a:rPr lang="en-US" sz="2400" dirty="0" smtClean="0"/>
              <a:t> </a:t>
            </a:r>
            <a:r>
              <a:rPr lang="en-US" sz="2400" dirty="0" err="1"/>
              <a:t>lại</a:t>
            </a:r>
            <a:r>
              <a:rPr lang="en-US" sz="2400" dirty="0"/>
              <a:t> </a:t>
            </a:r>
            <a:r>
              <a:rPr lang="en-US" sz="2400" dirty="0" err="1"/>
              <a:t>dữ</a:t>
            </a:r>
            <a:r>
              <a:rPr lang="en-US" sz="2400" dirty="0"/>
              <a:t> </a:t>
            </a:r>
            <a:r>
              <a:rPr lang="en-US" sz="2400" dirty="0" err="1"/>
              <a:t>liệu</a:t>
            </a:r>
            <a:r>
              <a:rPr lang="en-US" sz="2400" dirty="0"/>
              <a:t> </a:t>
            </a:r>
            <a:r>
              <a:rPr lang="en-US" sz="2400" dirty="0" err="1"/>
              <a:t>không</a:t>
            </a:r>
            <a:r>
              <a:rPr lang="en-US" sz="2400" dirty="0"/>
              <a:t> </a:t>
            </a:r>
            <a:r>
              <a:rPr lang="en-US" sz="2400" dirty="0" err="1"/>
              <a:t>đúng</a:t>
            </a:r>
            <a:r>
              <a:rPr lang="en-US" sz="2400" dirty="0"/>
              <a:t> </a:t>
            </a:r>
            <a:r>
              <a:rPr lang="en-US" sz="2400" dirty="0" err="1"/>
              <a:t>định</a:t>
            </a:r>
            <a:r>
              <a:rPr lang="en-US" sz="2400" dirty="0"/>
              <a:t> </a:t>
            </a:r>
            <a:r>
              <a:rPr lang="en-US" sz="2400" dirty="0" err="1" smtClean="0"/>
              <a:t>dạng</a:t>
            </a:r>
            <a:r>
              <a:rPr lang="en-US" sz="2400" dirty="0" smtClean="0"/>
              <a:t>.</a:t>
            </a:r>
            <a:endParaRPr lang="en-US" sz="2400" dirty="0"/>
          </a:p>
        </p:txBody>
      </p:sp>
      <p:sp>
        <p:nvSpPr>
          <p:cNvPr id="3" name="Title 2"/>
          <p:cNvSpPr>
            <a:spLocks noGrp="1"/>
          </p:cNvSpPr>
          <p:nvPr>
            <p:ph type="title"/>
          </p:nvPr>
        </p:nvSpPr>
        <p:spPr/>
        <p:txBody>
          <a:bodyPr/>
          <a:lstStyle/>
          <a:p>
            <a:r>
              <a:rPr lang="en-US" dirty="0" err="1"/>
              <a:t>Việc</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sản</a:t>
            </a:r>
            <a:r>
              <a:rPr lang="en-US" dirty="0"/>
              <a:t> </a:t>
            </a:r>
            <a:r>
              <a:rPr lang="en-US" dirty="0" err="1"/>
              <a:t>phẩm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a:p>
        </p:txBody>
      </p:sp>
    </p:spTree>
    <p:extLst>
      <p:ext uri="{BB962C8B-B14F-4D97-AF65-F5344CB8AC3E}">
        <p14:creationId xmlns:p14="http://schemas.microsoft.com/office/powerpoint/2010/main" val="1878428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sz="3000" b="1" dirty="0" smtClean="0"/>
              <a:t>Log </a:t>
            </a:r>
            <a:r>
              <a:rPr lang="en-US" sz="3000" b="1" dirty="0" err="1" smtClean="0"/>
              <a:t>dữ</a:t>
            </a:r>
            <a:r>
              <a:rPr lang="en-US" sz="3000" b="1" dirty="0" smtClean="0"/>
              <a:t> </a:t>
            </a:r>
            <a:r>
              <a:rPr lang="en-US" sz="3000" b="1" dirty="0" err="1" smtClean="0"/>
              <a:t>liệu</a:t>
            </a:r>
            <a:endParaRPr lang="en-US" sz="3000" b="1" dirty="0" smtClean="0"/>
          </a:p>
          <a:p>
            <a:pPr>
              <a:buFont typeface="Wingdings" panose="05000000000000000000" pitchFamily="2" charset="2"/>
              <a:buChar char="§"/>
            </a:pPr>
            <a:r>
              <a:rPr lang="vi-VN" sz="2600" dirty="0"/>
              <a:t>Các ứng dụng hoặc dịch vụ hệ thống không được ghi dữ liệu được cung cấp từ các ứng dụng của bên thứ ba có thể bao gồm thông tin nhạy cảm.</a:t>
            </a:r>
          </a:p>
          <a:p>
            <a:pPr>
              <a:buFont typeface="Wingdings" panose="05000000000000000000" pitchFamily="2" charset="2"/>
              <a:buChar char="§"/>
            </a:pPr>
            <a:r>
              <a:rPr lang="vi-VN" sz="2600" dirty="0"/>
              <a:t>Các ứng dụng không được ghi lại bất kỳ Thông tin Nhận dạng Cá nhân (PII) nào như một phần của hoạt động bình thường</a:t>
            </a:r>
            <a:r>
              <a:rPr lang="vi-VN" sz="2600" dirty="0" smtClean="0"/>
              <a:t>.</a:t>
            </a:r>
            <a:endParaRPr lang="en-US" sz="2600" dirty="0" smtClean="0"/>
          </a:p>
          <a:p>
            <a:r>
              <a:rPr lang="en-US" sz="3000" b="1" dirty="0" err="1" smtClean="0"/>
              <a:t>Giới</a:t>
            </a:r>
            <a:r>
              <a:rPr lang="en-US" sz="3000" b="1" dirty="0" smtClean="0"/>
              <a:t> </a:t>
            </a:r>
            <a:r>
              <a:rPr lang="en-US" sz="3000" b="1" dirty="0" err="1" smtClean="0"/>
              <a:t>hạn</a:t>
            </a:r>
            <a:r>
              <a:rPr lang="en-US" sz="3000" b="1" dirty="0" smtClean="0"/>
              <a:t> </a:t>
            </a:r>
            <a:r>
              <a:rPr lang="en-US" sz="3000" b="1" dirty="0" err="1" smtClean="0"/>
              <a:t>quyền</a:t>
            </a:r>
            <a:r>
              <a:rPr lang="en-US" sz="3000" b="1" dirty="0" smtClean="0"/>
              <a:t> </a:t>
            </a:r>
            <a:r>
              <a:rPr lang="en-US" sz="3000" b="1" dirty="0" err="1" smtClean="0"/>
              <a:t>truy</a:t>
            </a:r>
            <a:r>
              <a:rPr lang="en-US" sz="3000" b="1" dirty="0" smtClean="0"/>
              <a:t> </a:t>
            </a:r>
            <a:r>
              <a:rPr lang="en-US" sz="3000" b="1" dirty="0" err="1" smtClean="0"/>
              <a:t>cập</a:t>
            </a:r>
            <a:r>
              <a:rPr lang="en-US" sz="3000" b="1" dirty="0" smtClean="0"/>
              <a:t> </a:t>
            </a:r>
            <a:r>
              <a:rPr lang="en-US" sz="3000" b="1" dirty="0" err="1" smtClean="0"/>
              <a:t>thư</a:t>
            </a:r>
            <a:r>
              <a:rPr lang="en-US" sz="3000" b="1" dirty="0" smtClean="0"/>
              <a:t> </a:t>
            </a:r>
            <a:r>
              <a:rPr lang="en-US" sz="3000" b="1" dirty="0" err="1" smtClean="0"/>
              <a:t>mục</a:t>
            </a:r>
            <a:endParaRPr lang="en-US" sz="3000" b="1" dirty="0" smtClean="0"/>
          </a:p>
          <a:p>
            <a:pPr>
              <a:buFont typeface="Wingdings" panose="05000000000000000000" pitchFamily="2" charset="2"/>
              <a:buChar char="§"/>
            </a:pPr>
            <a:r>
              <a:rPr lang="vi-VN" dirty="0"/>
              <a:t>Các thư mục được tạo bởi hệ thống hoặc người dùng root không nên để ở chế độ ghi được. </a:t>
            </a:r>
          </a:p>
          <a:p>
            <a:r>
              <a:rPr lang="en-US" sz="3000" b="1" dirty="0" err="1" smtClean="0"/>
              <a:t>Bảo</a:t>
            </a:r>
            <a:r>
              <a:rPr lang="en-US" sz="3000" b="1" dirty="0" smtClean="0"/>
              <a:t> </a:t>
            </a:r>
            <a:r>
              <a:rPr lang="en-US" sz="3000" b="1" dirty="0" err="1" smtClean="0"/>
              <a:t>mật</a:t>
            </a:r>
            <a:r>
              <a:rPr lang="en-US" sz="3000" b="1" dirty="0" smtClean="0"/>
              <a:t> </a:t>
            </a:r>
            <a:r>
              <a:rPr lang="en-US" sz="3000" b="1" dirty="0" err="1" smtClean="0"/>
              <a:t>tệp</a:t>
            </a:r>
            <a:r>
              <a:rPr lang="en-US" sz="3000" b="1" dirty="0" smtClean="0"/>
              <a:t> </a:t>
            </a:r>
            <a:r>
              <a:rPr lang="en-US" sz="3000" b="1" dirty="0" err="1" smtClean="0"/>
              <a:t>cấu</a:t>
            </a:r>
            <a:r>
              <a:rPr lang="en-US" sz="3000" b="1" dirty="0" smtClean="0"/>
              <a:t> </a:t>
            </a:r>
            <a:r>
              <a:rPr lang="en-US" sz="3000" b="1" dirty="0" err="1" smtClean="0"/>
              <a:t>hình</a:t>
            </a:r>
            <a:endParaRPr lang="en-US" sz="3000" b="1" dirty="0" smtClean="0"/>
          </a:p>
          <a:p>
            <a:pPr>
              <a:buFont typeface="Wingdings" panose="05000000000000000000" pitchFamily="2" charset="2"/>
              <a:buChar char="§"/>
            </a:pPr>
            <a:r>
              <a:rPr lang="vi-VN" sz="2600" dirty="0"/>
              <a:t>Các tệp cấu hình được sử dụng bởi các quy trình đặc quyền sẽ không thể đọc được </a:t>
            </a:r>
            <a:r>
              <a:rPr lang="vi-VN" sz="2600" dirty="0" smtClean="0"/>
              <a:t>i</a:t>
            </a:r>
            <a:r>
              <a:rPr lang="vi-VN" sz="2600" dirty="0"/>
              <a:t>.</a:t>
            </a:r>
          </a:p>
          <a:p>
            <a:pPr>
              <a:buFont typeface="Wingdings" panose="05000000000000000000" pitchFamily="2" charset="2"/>
              <a:buChar char="§"/>
            </a:pPr>
            <a:r>
              <a:rPr lang="vi-VN" sz="2600" dirty="0"/>
              <a:t>Các tệp cấu hình được sử dụng bởi các </a:t>
            </a:r>
            <a:r>
              <a:rPr lang="en-US" sz="2600" dirty="0" err="1" smtClean="0"/>
              <a:t>tiến</a:t>
            </a:r>
            <a:r>
              <a:rPr lang="en-US" sz="2600" dirty="0" smtClean="0"/>
              <a:t> </a:t>
            </a:r>
            <a:r>
              <a:rPr lang="en-US" sz="2600" dirty="0" err="1" smtClean="0"/>
              <a:t>trình</a:t>
            </a:r>
            <a:r>
              <a:rPr lang="en-US" sz="2600" dirty="0" smtClean="0"/>
              <a:t> </a:t>
            </a:r>
            <a:r>
              <a:rPr lang="vi-VN" sz="2600" dirty="0" smtClean="0"/>
              <a:t>đặc quyền</a:t>
            </a:r>
            <a:r>
              <a:rPr lang="en-US" sz="2600" dirty="0"/>
              <a:t> </a:t>
            </a:r>
            <a:r>
              <a:rPr lang="en-US" sz="2600" smtClean="0"/>
              <a:t>sẽ</a:t>
            </a:r>
            <a:r>
              <a:rPr lang="vi-VN" sz="2600" smtClean="0"/>
              <a:t> </a:t>
            </a:r>
            <a:r>
              <a:rPr lang="vi-VN" sz="2600" dirty="0"/>
              <a:t>không được </a:t>
            </a:r>
            <a:r>
              <a:rPr lang="vi-VN" sz="2600" dirty="0" smtClean="0"/>
              <a:t>ghi.</a:t>
            </a:r>
            <a:endParaRPr lang="vi-VN" sz="2600" dirty="0"/>
          </a:p>
          <a:p>
            <a:endParaRPr lang="en-US" dirty="0" smtClean="0"/>
          </a:p>
        </p:txBody>
      </p:sp>
      <p:sp>
        <p:nvSpPr>
          <p:cNvPr id="3" name="Title 2"/>
          <p:cNvSpPr>
            <a:spLocks noGrp="1"/>
          </p:cNvSpPr>
          <p:nvPr>
            <p:ph type="title"/>
          </p:nvPr>
        </p:nvSpPr>
        <p:spPr/>
        <p:txBody>
          <a:bodyPr/>
          <a:lstStyle/>
          <a:p>
            <a:r>
              <a:rPr lang="en-US" dirty="0" err="1"/>
              <a:t>Việc</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sản</a:t>
            </a:r>
            <a:r>
              <a:rPr lang="en-US" dirty="0"/>
              <a:t> </a:t>
            </a:r>
            <a:r>
              <a:rPr lang="en-US" dirty="0" err="1"/>
              <a:t>phẩm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a:p>
        </p:txBody>
      </p:sp>
    </p:spTree>
    <p:extLst>
      <p:ext uri="{BB962C8B-B14F-4D97-AF65-F5344CB8AC3E}">
        <p14:creationId xmlns:p14="http://schemas.microsoft.com/office/powerpoint/2010/main" val="9906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err="1" smtClean="0"/>
              <a:t>Lưu</a:t>
            </a:r>
            <a:r>
              <a:rPr lang="en-US" b="1" dirty="0" smtClean="0"/>
              <a:t> </a:t>
            </a:r>
            <a:r>
              <a:rPr lang="en-US" b="1" dirty="0" err="1" smtClean="0"/>
              <a:t>trữ</a:t>
            </a:r>
            <a:r>
              <a:rPr lang="en-US" b="1" dirty="0" smtClean="0"/>
              <a:t> </a:t>
            </a:r>
            <a:r>
              <a:rPr lang="en-US" b="1" dirty="0" err="1" smtClean="0"/>
              <a:t>thư</a:t>
            </a:r>
            <a:r>
              <a:rPr lang="en-US" b="1" dirty="0" smtClean="0"/>
              <a:t> </a:t>
            </a:r>
            <a:r>
              <a:rPr lang="en-US" b="1" dirty="0" err="1" smtClean="0"/>
              <a:t>viện</a:t>
            </a:r>
            <a:r>
              <a:rPr lang="en-US" b="1" dirty="0" smtClean="0"/>
              <a:t> </a:t>
            </a:r>
            <a:r>
              <a:rPr lang="en-US" b="1" dirty="0" err="1" smtClean="0"/>
              <a:t>mã</a:t>
            </a:r>
            <a:r>
              <a:rPr lang="en-US" b="1" dirty="0" smtClean="0"/>
              <a:t> </a:t>
            </a:r>
            <a:r>
              <a:rPr lang="en-US" b="1" dirty="0" err="1" smtClean="0"/>
              <a:t>gốc</a:t>
            </a:r>
            <a:r>
              <a:rPr lang="en-US" b="1" dirty="0" smtClean="0"/>
              <a:t> </a:t>
            </a:r>
          </a:p>
          <a:p>
            <a:pPr marL="631825">
              <a:buFont typeface="Wingdings" panose="05000000000000000000" pitchFamily="2" charset="2"/>
              <a:buChar char="§"/>
            </a:pPr>
            <a:r>
              <a:rPr lang="vi-VN" sz="2400" dirty="0"/>
              <a:t>Bất kỳ mã nào được sử dụng bởi các quy trình của nhà sản xuất thiết bị đặc quyền phải nằm trong /</a:t>
            </a:r>
            <a:r>
              <a:rPr lang="vi-VN" sz="2400" dirty="0" smtClean="0"/>
              <a:t>vendor</a:t>
            </a:r>
            <a:r>
              <a:rPr lang="en-US" sz="2400" dirty="0" smtClean="0"/>
              <a:t> </a:t>
            </a:r>
            <a:r>
              <a:rPr lang="vi-VN" sz="2400" dirty="0" smtClean="0"/>
              <a:t>hoặc</a:t>
            </a:r>
            <a:r>
              <a:rPr lang="vi-VN" sz="2400" dirty="0"/>
              <a:t> /system; các hệ thống tệp này được gắn kết chỉ đọc khi khởi </a:t>
            </a:r>
            <a:r>
              <a:rPr lang="vi-VN" sz="2400" dirty="0" smtClean="0"/>
              <a:t>động</a:t>
            </a:r>
            <a:r>
              <a:rPr lang="en-US" sz="2400" dirty="0" smtClean="0"/>
              <a:t>.</a:t>
            </a:r>
          </a:p>
          <a:p>
            <a:r>
              <a:rPr lang="en-US" b="1" dirty="0" err="1"/>
              <a:t>Giới</a:t>
            </a:r>
            <a:r>
              <a:rPr lang="en-US" b="1" dirty="0"/>
              <a:t> </a:t>
            </a:r>
            <a:r>
              <a:rPr lang="en-US" b="1" dirty="0" err="1"/>
              <a:t>hạn</a:t>
            </a:r>
            <a:r>
              <a:rPr lang="en-US" b="1" dirty="0"/>
              <a:t> </a:t>
            </a:r>
            <a:r>
              <a:rPr lang="en-US" b="1" dirty="0" err="1"/>
              <a:t>quyền</a:t>
            </a:r>
            <a:r>
              <a:rPr lang="en-US" b="1" dirty="0"/>
              <a:t> </a:t>
            </a:r>
            <a:r>
              <a:rPr lang="en-US" b="1" dirty="0" err="1"/>
              <a:t>truy</a:t>
            </a:r>
            <a:r>
              <a:rPr lang="en-US" b="1" dirty="0"/>
              <a:t> </a:t>
            </a:r>
            <a:r>
              <a:rPr lang="en-US" b="1" dirty="0" err="1"/>
              <a:t>cập</a:t>
            </a:r>
            <a:r>
              <a:rPr lang="en-US" b="1" dirty="0"/>
              <a:t> </a:t>
            </a:r>
            <a:r>
              <a:rPr lang="en-US" b="1" dirty="0" err="1"/>
              <a:t>trình</a:t>
            </a:r>
            <a:r>
              <a:rPr lang="en-US" b="1" dirty="0"/>
              <a:t> </a:t>
            </a:r>
            <a:r>
              <a:rPr lang="en-US" b="1" dirty="0" err="1"/>
              <a:t>điều</a:t>
            </a:r>
            <a:r>
              <a:rPr lang="en-US" b="1" dirty="0"/>
              <a:t> </a:t>
            </a:r>
            <a:r>
              <a:rPr lang="en-US" b="1" dirty="0" err="1"/>
              <a:t>khiển</a:t>
            </a:r>
            <a:r>
              <a:rPr lang="en-US" b="1" dirty="0"/>
              <a:t> </a:t>
            </a:r>
            <a:r>
              <a:rPr lang="en-US" b="1" dirty="0" err="1"/>
              <a:t>thiết</a:t>
            </a:r>
            <a:r>
              <a:rPr lang="en-US" b="1" dirty="0"/>
              <a:t> </a:t>
            </a:r>
            <a:r>
              <a:rPr lang="en-US" b="1" dirty="0" err="1" smtClean="0"/>
              <a:t>bị</a:t>
            </a:r>
            <a:endParaRPr lang="en-US" b="1" dirty="0" smtClean="0"/>
          </a:p>
          <a:p>
            <a:pPr>
              <a:buFont typeface="Wingdings" panose="05000000000000000000" pitchFamily="2" charset="2"/>
              <a:buChar char="§"/>
            </a:pPr>
            <a:r>
              <a:rPr lang="vi-VN" sz="2400" dirty="0"/>
              <a:t>Chỉ mã đáng tin cậy mới có quyền truy cập trực tiếp vào trình điều khiển. </a:t>
            </a:r>
            <a:endParaRPr lang="en-US" sz="2400" dirty="0" smtClean="0"/>
          </a:p>
          <a:p>
            <a:pPr>
              <a:buFont typeface="Wingdings" panose="05000000000000000000" pitchFamily="2" charset="2"/>
              <a:buChar char="§"/>
            </a:pPr>
            <a:r>
              <a:rPr lang="en-US" sz="2400" dirty="0" smtClean="0"/>
              <a:t>C</a:t>
            </a:r>
            <a:r>
              <a:rPr lang="vi-VN" sz="2400" dirty="0" smtClean="0"/>
              <a:t>ác </a:t>
            </a:r>
            <a:r>
              <a:rPr lang="vi-VN" sz="2400" dirty="0"/>
              <a:t>nút thiết bị trình điều khiển không được đọc hoặc ghi </a:t>
            </a:r>
            <a:r>
              <a:rPr lang="vi-VN" sz="2400" dirty="0" smtClean="0"/>
              <a:t>được.</a:t>
            </a:r>
            <a:endParaRPr lang="en-US" sz="2400" b="1" dirty="0"/>
          </a:p>
          <a:p>
            <a:r>
              <a:rPr lang="en-US" b="1" dirty="0" err="1" smtClean="0"/>
              <a:t>Tắt</a:t>
            </a:r>
            <a:r>
              <a:rPr lang="en-US" b="1" dirty="0" smtClean="0"/>
              <a:t> ADB (Android debug bridge)</a:t>
            </a:r>
          </a:p>
          <a:p>
            <a:pPr>
              <a:buFont typeface="Wingdings" panose="05000000000000000000" pitchFamily="2" charset="2"/>
              <a:buChar char="§"/>
            </a:pPr>
            <a:r>
              <a:rPr lang="vi-VN" sz="2400" dirty="0"/>
              <a:t>ADB phải bị tắt theo mặc định.</a:t>
            </a:r>
          </a:p>
          <a:p>
            <a:pPr>
              <a:buFont typeface="Wingdings" panose="05000000000000000000" pitchFamily="2" charset="2"/>
              <a:buChar char="§"/>
            </a:pPr>
            <a:r>
              <a:rPr lang="vi-VN" sz="2400" dirty="0"/>
              <a:t>ADB phải yêu cầu người dùng bật nó lên trước khi chấp nhận kết nối.</a:t>
            </a:r>
          </a:p>
          <a:p>
            <a:pPr>
              <a:buFont typeface="Wingdings" panose="05000000000000000000" pitchFamily="2" charset="2"/>
              <a:buChar char="§"/>
            </a:pPr>
            <a:endParaRPr lang="en-US" b="1" dirty="0"/>
          </a:p>
        </p:txBody>
      </p:sp>
      <p:sp>
        <p:nvSpPr>
          <p:cNvPr id="3" name="Title 2"/>
          <p:cNvSpPr>
            <a:spLocks noGrp="1"/>
          </p:cNvSpPr>
          <p:nvPr>
            <p:ph type="title"/>
          </p:nvPr>
        </p:nvSpPr>
        <p:spPr>
          <a:xfrm>
            <a:off x="0" y="-27384"/>
            <a:ext cx="12192000" cy="713184"/>
          </a:xfrm>
        </p:spPr>
        <p:txBody>
          <a:bodyPr/>
          <a:lstStyle/>
          <a:p>
            <a:r>
              <a:rPr lang="en-US" dirty="0" err="1"/>
              <a:t>Việc</a:t>
            </a:r>
            <a:r>
              <a:rPr lang="en-US" dirty="0"/>
              <a:t> </a:t>
            </a:r>
            <a:r>
              <a:rPr lang="en-US" dirty="0" err="1"/>
              <a:t>triển</a:t>
            </a:r>
            <a:r>
              <a:rPr lang="en-US" dirty="0"/>
              <a:t> </a:t>
            </a:r>
            <a:r>
              <a:rPr lang="en-US" dirty="0" err="1"/>
              <a:t>khai</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khi</a:t>
            </a:r>
            <a:r>
              <a:rPr lang="en-US" dirty="0"/>
              <a:t> </a:t>
            </a:r>
            <a:r>
              <a:rPr lang="en-US" dirty="0" err="1"/>
              <a:t>triển</a:t>
            </a:r>
            <a:r>
              <a:rPr lang="en-US" dirty="0"/>
              <a:t> </a:t>
            </a:r>
            <a:r>
              <a:rPr lang="en-US" dirty="0" err="1"/>
              <a:t>khai</a:t>
            </a:r>
            <a:r>
              <a:rPr lang="en-US" dirty="0"/>
              <a:t> </a:t>
            </a:r>
            <a:r>
              <a:rPr lang="en-US" dirty="0" err="1"/>
              <a:t>sản</a:t>
            </a:r>
            <a:r>
              <a:rPr lang="en-US" dirty="0"/>
              <a:t> </a:t>
            </a:r>
            <a:r>
              <a:rPr lang="en-US" dirty="0" err="1"/>
              <a:t>phẩm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a:p>
        </p:txBody>
      </p:sp>
    </p:spTree>
    <p:extLst>
      <p:ext uri="{BB962C8B-B14F-4D97-AF65-F5344CB8AC3E}">
        <p14:creationId xmlns:p14="http://schemas.microsoft.com/office/powerpoint/2010/main" val="20076521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959774541"/>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90147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mảnh</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mj-lt"/>
              </a:rPr>
              <a:t>N</a:t>
            </a:r>
            <a:r>
              <a:rPr lang="vi-VN" sz="2400" dirty="0" smtClean="0">
                <a:latin typeface="+mj-lt"/>
              </a:rPr>
              <a:t>hững </a:t>
            </a:r>
            <a:r>
              <a:rPr lang="vi-VN" sz="2400" dirty="0">
                <a:latin typeface="+mj-lt"/>
              </a:rPr>
              <a:t>thiết bị Android khác nhau đang chạy trên các phiên bản khác nhau của hệ điều hành này. </a:t>
            </a:r>
            <a:endParaRPr lang="en-US" sz="2400" dirty="0" smtClean="0">
              <a:latin typeface="+mj-lt"/>
            </a:endParaRPr>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Android(1/5)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a:p>
        </p:txBody>
      </p:sp>
      <p:pic>
        <p:nvPicPr>
          <p:cNvPr id="5" name="Picture 4"/>
          <p:cNvPicPr>
            <a:picLocks noChangeAspect="1"/>
          </p:cNvPicPr>
          <p:nvPr/>
        </p:nvPicPr>
        <p:blipFill>
          <a:blip r:embed="rId2"/>
          <a:stretch>
            <a:fillRect/>
          </a:stretch>
        </p:blipFill>
        <p:spPr>
          <a:xfrm>
            <a:off x="2495600" y="2188932"/>
            <a:ext cx="5976664" cy="4501175"/>
          </a:xfrm>
          <a:prstGeom prst="rect">
            <a:avLst/>
          </a:prstGeom>
        </p:spPr>
      </p:pic>
    </p:spTree>
    <p:extLst>
      <p:ext uri="{BB962C8B-B14F-4D97-AF65-F5344CB8AC3E}">
        <p14:creationId xmlns:p14="http://schemas.microsoft.com/office/powerpoint/2010/main" val="34436606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độc</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Ước </a:t>
            </a:r>
            <a:r>
              <a:rPr lang="vi-VN" sz="2400" dirty="0">
                <a:latin typeface="Times New Roman" panose="02020603050405020304" pitchFamily="18" charset="0"/>
                <a:cs typeface="Times New Roman" panose="02020603050405020304" pitchFamily="18" charset="0"/>
              </a:rPr>
              <a:t>tính trung bình có khoảng 11,7 nghìn mẫu mã độc Android mới được phát hiện mỗi </a:t>
            </a:r>
            <a:r>
              <a:rPr lang="vi-VN" sz="2400" dirty="0" smtClean="0">
                <a:latin typeface="Times New Roman" panose="02020603050405020304" pitchFamily="18" charset="0"/>
                <a:cs typeface="Times New Roman" panose="02020603050405020304" pitchFamily="18" charset="0"/>
              </a:rPr>
              <a:t>ngày</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a:t>
            </a:r>
            <a:r>
              <a:rPr lang="vi-VN" sz="2400" dirty="0">
                <a:latin typeface="Times New Roman" panose="02020603050405020304" pitchFamily="18" charset="0"/>
                <a:cs typeface="Times New Roman" panose="02020603050405020304" pitchFamily="18" charset="0"/>
              </a:rPr>
              <a:t>hần lớn các cuộc tấn công này nhắm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di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cryptojacking</a:t>
            </a:r>
            <a:r>
              <a:rPr lang="en-US" sz="2400"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Android(2/5)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a:p>
        </p:txBody>
      </p:sp>
    </p:spTree>
    <p:extLst>
      <p:ext uri="{BB962C8B-B14F-4D97-AF65-F5344CB8AC3E}">
        <p14:creationId xmlns:p14="http://schemas.microsoft.com/office/powerpoint/2010/main" val="13019245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042483754"/>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a:p>
            <a:pPr marL="0" indent="0">
              <a:buNone/>
            </a:pPr>
            <a:r>
              <a:rPr lang="vi-VN" sz="2600" dirty="0">
                <a:latin typeface="Times New Roman" panose="02020603050405020304" pitchFamily="18" charset="0"/>
                <a:cs typeface="Times New Roman" panose="02020603050405020304" pitchFamily="18" charset="0"/>
              </a:rPr>
              <a:t>Bộ quản lý di động doanh nghiệp (EMM) có thể giúp cải thiện bảo mật thiết bị Android với các tính năng quản lý nội dung, ứng dụng và danh tính của chúng. Các yếu tố chính cần tìm là hỗ trợ đa nền tảng - đặc biệt là trên nhiều </a:t>
            </a:r>
            <a:r>
              <a:rPr lang="en-US" sz="2600" dirty="0" err="1">
                <a:latin typeface="Times New Roman" panose="02020603050405020304" pitchFamily="18" charset="0"/>
                <a:cs typeface="Times New Roman" panose="02020603050405020304" pitchFamily="18" charset="0"/>
              </a:rPr>
              <a:t>phiên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Android - và tích hợp với các hệ thống quản lý hoạt động khác. Những khả năng này ngày càng trở nên quan trọng để tránh các tính năng chồng chéo hoặc xung đột, cũng như để tối đa hóa năng suất CNTT.</a:t>
            </a: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Android(3/5)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a:p>
        </p:txBody>
      </p:sp>
    </p:spTree>
    <p:extLst>
      <p:ext uri="{BB962C8B-B14F-4D97-AF65-F5344CB8AC3E}">
        <p14:creationId xmlns:p14="http://schemas.microsoft.com/office/powerpoint/2010/main" val="1579257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a:t>
            </a:r>
          </a:p>
          <a:p>
            <a:pPr marL="457200">
              <a:buFont typeface="Wingdings" panose="05000000000000000000" pitchFamily="2" charset="2"/>
              <a:buChar char="§"/>
            </a:pPr>
            <a:r>
              <a:rPr lang="en-US" sz="2400" dirty="0" err="1" smtClean="0"/>
              <a:t>Người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luôn</a:t>
            </a:r>
            <a:r>
              <a:rPr lang="en-US" sz="2400" dirty="0" smtClean="0"/>
              <a:t> </a:t>
            </a:r>
            <a:r>
              <a:rPr lang="en-US" sz="2400" dirty="0" err="1" smtClean="0"/>
              <a:t>đóng</a:t>
            </a:r>
            <a:r>
              <a:rPr lang="en-US" sz="2400"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quan</a:t>
            </a:r>
            <a:r>
              <a:rPr lang="en-US" sz="2400" dirty="0" smtClean="0"/>
              <a:t> </a:t>
            </a:r>
            <a:r>
              <a:rPr lang="en-US" sz="2400" dirty="0" err="1" smtClean="0"/>
              <a:t>trọng</a:t>
            </a:r>
            <a:r>
              <a:rPr lang="en-US" sz="2400" dirty="0" smtClean="0"/>
              <a:t> </a:t>
            </a:r>
            <a:r>
              <a:rPr lang="en-US" sz="2400" dirty="0" err="1" smtClean="0"/>
              <a:t>trong</a:t>
            </a:r>
            <a:r>
              <a:rPr lang="en-US" sz="2400" dirty="0" smtClean="0"/>
              <a:t> </a:t>
            </a:r>
            <a:r>
              <a:rPr lang="en-US" sz="2400" dirty="0" err="1" smtClean="0"/>
              <a:t>việc</a:t>
            </a:r>
            <a:r>
              <a:rPr lang="en-US" sz="2400" dirty="0" smtClean="0"/>
              <a:t> </a:t>
            </a:r>
            <a:r>
              <a:rPr lang="en-US" sz="2400" dirty="0" err="1" smtClean="0"/>
              <a:t>bảo</a:t>
            </a:r>
            <a:r>
              <a:rPr lang="en-US" sz="2400" dirty="0" smtClean="0"/>
              <a:t> </a:t>
            </a:r>
            <a:r>
              <a:rPr lang="en-US" sz="2400" dirty="0" err="1" smtClean="0"/>
              <a:t>đảm</a:t>
            </a:r>
            <a:r>
              <a:rPr lang="en-US" sz="2400" dirty="0" smtClean="0"/>
              <a:t> an </a:t>
            </a:r>
            <a:r>
              <a:rPr lang="en-US" sz="2400" dirty="0" err="1" smtClean="0"/>
              <a:t>toàn</a:t>
            </a:r>
            <a:r>
              <a:rPr lang="en-US" sz="2400" dirty="0" smtClean="0"/>
              <a:t> </a:t>
            </a:r>
            <a:r>
              <a:rPr lang="en-US" sz="2400" dirty="0" err="1" smtClean="0"/>
              <a:t>cho</a:t>
            </a:r>
            <a:r>
              <a:rPr lang="en-US" sz="2400" dirty="0" smtClean="0"/>
              <a:t> </a:t>
            </a:r>
            <a:r>
              <a:rPr lang="en-US" sz="2400" dirty="0" err="1" smtClean="0"/>
              <a:t>thiết</a:t>
            </a:r>
            <a:r>
              <a:rPr lang="en-US" sz="2400" dirty="0" smtClean="0"/>
              <a:t> </a:t>
            </a:r>
            <a:r>
              <a:rPr lang="en-US" sz="2400" dirty="0" err="1" smtClean="0"/>
              <a:t>bị</a:t>
            </a:r>
            <a:r>
              <a:rPr lang="en-US" sz="2400" dirty="0" smtClean="0"/>
              <a:t> </a:t>
            </a:r>
            <a:r>
              <a:rPr lang="en-US" sz="2400" dirty="0" err="1" smtClean="0"/>
              <a:t>cũng</a:t>
            </a:r>
            <a:r>
              <a:rPr lang="en-US" sz="2400" dirty="0" smtClean="0"/>
              <a:t> </a:t>
            </a:r>
            <a:r>
              <a:rPr lang="en-US" sz="2400" dirty="0" err="1" smtClean="0"/>
              <a:t>như</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chứa</a:t>
            </a:r>
            <a:r>
              <a:rPr lang="en-US" sz="2400" dirty="0" smtClean="0"/>
              <a:t> </a:t>
            </a:r>
            <a:r>
              <a:rPr lang="en-US" sz="2400" dirty="0" err="1" smtClean="0"/>
              <a:t>trong</a:t>
            </a:r>
            <a:r>
              <a:rPr lang="en-US" sz="2400" dirty="0" smtClean="0"/>
              <a:t> </a:t>
            </a:r>
            <a:r>
              <a:rPr lang="en-US" sz="2400" dirty="0" err="1" smtClean="0"/>
              <a:t>nó</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Các chính sách</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yêu 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vi-VN" sz="2400" dirty="0">
                <a:latin typeface="Times New Roman" panose="02020603050405020304" pitchFamily="18" charset="0"/>
                <a:cs typeface="Times New Roman" panose="02020603050405020304" pitchFamily="18" charset="0"/>
              </a:rPr>
              <a:t> sử dụng mật </a:t>
            </a:r>
            <a:r>
              <a:rPr lang="en-US" sz="2400" dirty="0" err="1">
                <a:latin typeface="Times New Roman" panose="02020603050405020304" pitchFamily="18" charset="0"/>
                <a:cs typeface="Times New Roman" panose="02020603050405020304" pitchFamily="18" charset="0"/>
              </a:rPr>
              <a:t>khẩu</a:t>
            </a:r>
            <a:r>
              <a:rPr lang="vi-VN" sz="2400" dirty="0">
                <a:latin typeface="Times New Roman" panose="02020603050405020304" pitchFamily="18" charset="0"/>
                <a:cs typeface="Times New Roman" panose="02020603050405020304" pitchFamily="18" charset="0"/>
              </a:rPr>
              <a:t>, sao lưu và lưu trữ thích hợp và tuân thủ các phương pháp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vi-VN" sz="2400" dirty="0">
                <a:latin typeface="Times New Roman" panose="02020603050405020304" pitchFamily="18" charset="0"/>
                <a:cs typeface="Times New Roman" panose="02020603050405020304" pitchFamily="18" charset="0"/>
              </a:rPr>
              <a:t> để tránh các cuộc tấn công kỹ thuật xã hội.</a:t>
            </a:r>
            <a:endParaRPr lang="en-US" sz="2400" dirty="0">
              <a:latin typeface="Times New Roman" panose="02020603050405020304" pitchFamily="18" charset="0"/>
              <a:cs typeface="Times New Roman" panose="02020603050405020304" pitchFamily="18" charset="0"/>
            </a:endParaRPr>
          </a:p>
          <a:p>
            <a:pPr marL="457200">
              <a:buFont typeface="Wingdings" panose="05000000000000000000" pitchFamily="2" charset="2"/>
              <a:buChar char="§"/>
            </a:pPr>
            <a:r>
              <a:rPr lang="vi-VN" sz="2600" dirty="0">
                <a:latin typeface="+mj-lt"/>
              </a:rPr>
              <a:t>Người sử dụng có nhiều tầng lớp: Lớp thanh niên, người già, trẻ nhỏ. Mỗi một tầng lớp có sự am hiểu về kỹ thuật và tần xuất và nhu cầu sử dụng khác nhau.</a:t>
            </a:r>
            <a:endParaRPr lang="en-US" sz="2600" dirty="0">
              <a:latin typeface="+mj-lt"/>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Android(4/5)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spTree>
    <p:extLst>
      <p:ext uri="{BB962C8B-B14F-4D97-AF65-F5344CB8AC3E}">
        <p14:creationId xmlns:p14="http://schemas.microsoft.com/office/powerpoint/2010/main" val="19177037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chia (Compartmentalization)</a:t>
            </a: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Android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Android 7.0 Nougat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ty.</a:t>
            </a:r>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Android(5/5)</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a:p>
        </p:txBody>
      </p:sp>
    </p:spTree>
    <p:extLst>
      <p:ext uri="{BB962C8B-B14F-4D97-AF65-F5344CB8AC3E}">
        <p14:creationId xmlns:p14="http://schemas.microsoft.com/office/powerpoint/2010/main" val="11355574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9328604"/>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69376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Android SDK</a:t>
            </a:r>
          </a:p>
          <a:p>
            <a:pPr fontAlgn="base">
              <a:buFont typeface="Wingdings" panose="05000000000000000000" pitchFamily="2" charset="2"/>
              <a:buChar char="q"/>
            </a:pPr>
            <a:r>
              <a:rPr lang="en-US" dirty="0" err="1">
                <a:solidFill>
                  <a:srgbClr val="212121"/>
                </a:solidFill>
                <a:latin typeface="Times New Roman" panose="02020603050405020304" pitchFamily="18" charset="0"/>
                <a:cs typeface="Times New Roman" panose="02020603050405020304" pitchFamily="18" charset="0"/>
              </a:rPr>
              <a:t>AndroRAT</a:t>
            </a:r>
            <a:endParaRPr lang="en-US" dirty="0">
              <a:solidFill>
                <a:srgbClr val="212121"/>
              </a:solidFill>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Android Framework for Exploitation (AFE)</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công</a:t>
            </a:r>
            <a:r>
              <a:rPr lang="en-US" dirty="0"/>
              <a:t> </a:t>
            </a:r>
            <a:r>
              <a:rPr lang="en-US" dirty="0" err="1"/>
              <a:t>cụ</a:t>
            </a:r>
            <a:r>
              <a:rPr lang="en-US" dirty="0"/>
              <a:t> </a:t>
            </a:r>
            <a:r>
              <a:rPr lang="en-US" dirty="0" err="1"/>
              <a:t>khai</a:t>
            </a:r>
            <a:r>
              <a:rPr lang="en-US" dirty="0"/>
              <a:t> </a:t>
            </a:r>
            <a:r>
              <a:rPr lang="en-US" dirty="0" err="1"/>
              <a:t>thác</a:t>
            </a:r>
            <a:r>
              <a:rPr lang="en-US" dirty="0"/>
              <a:t> </a:t>
            </a:r>
            <a:r>
              <a:rPr lang="en-US" dirty="0" err="1"/>
              <a:t>dành</a:t>
            </a:r>
            <a:r>
              <a:rPr lang="en-US" dirty="0"/>
              <a:t> </a:t>
            </a:r>
            <a:r>
              <a:rPr lang="en-US" dirty="0" err="1"/>
              <a:t>cho</a:t>
            </a:r>
            <a:r>
              <a:rPr lang="en-US" dirty="0"/>
              <a:t> Android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Tree>
    <p:extLst>
      <p:ext uri="{BB962C8B-B14F-4D97-AF65-F5344CB8AC3E}">
        <p14:creationId xmlns:p14="http://schemas.microsoft.com/office/powerpoint/2010/main" val="16131370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sz="2800" dirty="0">
                <a:latin typeface="+mj-lt"/>
              </a:rPr>
              <a:t>SDK </a:t>
            </a:r>
            <a:r>
              <a:rPr lang="en-US" sz="2800" dirty="0">
                <a:latin typeface="+mj-lt"/>
              </a:rPr>
              <a:t>_</a:t>
            </a:r>
            <a:r>
              <a:rPr lang="vi-VN" sz="2800" dirty="0">
                <a:latin typeface="+mj-lt"/>
              </a:rPr>
              <a:t>Software Development Kit </a:t>
            </a:r>
            <a:endParaRPr lang="en-US" sz="2800" dirty="0">
              <a:latin typeface="+mj-lt"/>
            </a:endParaRPr>
          </a:p>
          <a:p>
            <a:pPr>
              <a:buFont typeface="Wingdings" panose="05000000000000000000" pitchFamily="2" charset="2"/>
              <a:buChar char="§"/>
            </a:pPr>
            <a:r>
              <a:rPr lang="en-US" sz="2400" dirty="0">
                <a:latin typeface="+mj-lt"/>
              </a:rPr>
              <a:t>L</a:t>
            </a:r>
            <a:r>
              <a:rPr lang="vi-VN" sz="2400" dirty="0">
                <a:latin typeface="+mj-lt"/>
              </a:rPr>
              <a:t>à bộ sưu tập các công cụ giúp phát triển phần mềm thông qua một nền tảng ở phần cứng kết hợp với hệ điều hành. Đây là một bộ công cụ hỗ trợ các nhà phát triển có thể tạo lập và phát triển phần mềm hoặc ứng dụng cho các nền tảng, hệ điều hành hoặc thiết bị cụ thể.</a:t>
            </a:r>
            <a:endParaRPr lang="en-US" sz="2400" dirty="0">
              <a:latin typeface="+mj-lt"/>
            </a:endParaRPr>
          </a:p>
          <a:p>
            <a:pPr marL="0" indent="0">
              <a:buNone/>
            </a:pPr>
            <a:endParaRPr lang="en-US" sz="2400" dirty="0">
              <a:latin typeface="+mj-lt"/>
            </a:endParaRPr>
          </a:p>
        </p:txBody>
      </p:sp>
      <p:sp>
        <p:nvSpPr>
          <p:cNvPr id="3" name="Title 2"/>
          <p:cNvSpPr>
            <a:spLocks noGrp="1"/>
          </p:cNvSpPr>
          <p:nvPr>
            <p:ph type="title"/>
          </p:nvPr>
        </p:nvSpPr>
        <p:spPr/>
        <p:txBody>
          <a:bodyPr/>
          <a:lstStyle/>
          <a:p>
            <a:r>
              <a:rPr lang="en-US" dirty="0" err="1"/>
              <a:t>Androi</a:t>
            </a:r>
            <a:r>
              <a:rPr lang="en-US" dirty="0"/>
              <a:t> SDK (1/3)</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pic>
        <p:nvPicPr>
          <p:cNvPr id="5" name="Picture 4"/>
          <p:cNvPicPr>
            <a:picLocks noChangeAspect="1"/>
          </p:cNvPicPr>
          <p:nvPr/>
        </p:nvPicPr>
        <p:blipFill>
          <a:blip r:embed="rId3"/>
          <a:stretch>
            <a:fillRect/>
          </a:stretch>
        </p:blipFill>
        <p:spPr>
          <a:xfrm>
            <a:off x="2855640" y="3062670"/>
            <a:ext cx="6192688" cy="3483387"/>
          </a:xfrm>
          <a:prstGeom prst="rect">
            <a:avLst/>
          </a:prstGeom>
        </p:spPr>
      </p:pic>
    </p:spTree>
    <p:extLst>
      <p:ext uri="{BB962C8B-B14F-4D97-AF65-F5344CB8AC3E}">
        <p14:creationId xmlns:p14="http://schemas.microsoft.com/office/powerpoint/2010/main" val="2452598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SDK:</a:t>
            </a: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rủi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dirty="0"/>
              <a:t>Android SDK (2/3)</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spTree>
    <p:extLst>
      <p:ext uri="{BB962C8B-B14F-4D97-AF65-F5344CB8AC3E}">
        <p14:creationId xmlns:p14="http://schemas.microsoft.com/office/powerpoint/2010/main" val="34869302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vi-VN" sz="2800" b="1" dirty="0">
                <a:latin typeface="+mj-lt"/>
              </a:rPr>
              <a:t>Android SDK</a:t>
            </a:r>
          </a:p>
          <a:p>
            <a:pPr marL="0" indent="0">
              <a:buNone/>
            </a:pPr>
            <a:r>
              <a:rPr lang="vi-VN" sz="2400" dirty="0">
                <a:latin typeface="+mj-lt"/>
              </a:rPr>
              <a:t>Là công cụ SDK giúp các nhà phát triển có thể thiết kế ứng dụng (không giới hạn số lượng ứng dụng lẫn độ dài của code) trên nền tảng </a:t>
            </a:r>
            <a:r>
              <a:rPr lang="vi-VN" sz="2400" dirty="0">
                <a:latin typeface="+mj-lt"/>
                <a:hlinkClick r:id="rId2"/>
              </a:rPr>
              <a:t>Android</a:t>
            </a:r>
            <a:r>
              <a:rPr lang="vi-VN" sz="2400" dirty="0">
                <a:latin typeface="+mj-lt"/>
              </a:rPr>
              <a:t>. Ngôn ngữ được dùng để lập trình là Java.</a:t>
            </a:r>
          </a:p>
          <a:p>
            <a:pPr marL="0" indent="0">
              <a:buNone/>
            </a:pPr>
            <a:endParaRPr lang="en-US" dirty="0"/>
          </a:p>
        </p:txBody>
      </p:sp>
      <p:sp>
        <p:nvSpPr>
          <p:cNvPr id="3" name="Title 2"/>
          <p:cNvSpPr>
            <a:spLocks noGrp="1"/>
          </p:cNvSpPr>
          <p:nvPr>
            <p:ph type="title"/>
          </p:nvPr>
        </p:nvSpPr>
        <p:spPr/>
        <p:txBody>
          <a:bodyPr/>
          <a:lstStyle/>
          <a:p>
            <a:r>
              <a:rPr lang="en-US" dirty="0"/>
              <a:t>Android SDK (3/3)</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pic>
        <p:nvPicPr>
          <p:cNvPr id="1026" name="Picture 2" descr="Android S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664" y="2780929"/>
            <a:ext cx="6984776" cy="3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2114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z="2400" dirty="0">
                <a:latin typeface="Times New Roman" panose="02020603050405020304" pitchFamily="18" charset="0"/>
                <a:cs typeface="Times New Roman" panose="02020603050405020304" pitchFamily="18" charset="0"/>
              </a:rPr>
              <a:t>AndroRAT là công cụ được thiết kế để điều khiển Android từ xa và bí mật đánh cắp thông tin. Androrat là ứng dụng client/server được phát triển bằng Java Android cho phía client và server bằng Python.</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AndroRAT sẽ hoạt động trên các thiết bị từ Android 4.1 (Jelly Bean) đến Android 9.0 (Oreo) (API 16 đến API 28). AndroRAT cũng hoạt động trên Android 10 (Q) nhưng một số lệnh thông dịch sẽ hoạt động không ổn địn</a:t>
            </a:r>
            <a:r>
              <a:rPr lang="en-US" sz="2400" dirty="0">
                <a:latin typeface="Times New Roman" panose="02020603050405020304" pitchFamily="18" charset="0"/>
                <a:cs typeface="Times New Roman" panose="02020603050405020304" pitchFamily="18" charset="0"/>
              </a:rPr>
              <a:t>h.</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AndroRAT</a:t>
            </a:r>
            <a:r>
              <a:rPr lang="en-US" dirty="0"/>
              <a:t>(1/2)</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a:p>
        </p:txBody>
      </p:sp>
      <p:pic>
        <p:nvPicPr>
          <p:cNvPr id="5" name="Picture 4"/>
          <p:cNvPicPr>
            <a:picLocks noChangeAspect="1"/>
          </p:cNvPicPr>
          <p:nvPr/>
        </p:nvPicPr>
        <p:blipFill>
          <a:blip r:embed="rId2"/>
          <a:stretch>
            <a:fillRect/>
          </a:stretch>
        </p:blipFill>
        <p:spPr>
          <a:xfrm>
            <a:off x="2999656" y="3933056"/>
            <a:ext cx="5326162" cy="2682240"/>
          </a:xfrm>
          <a:prstGeom prst="rect">
            <a:avLst/>
          </a:prstGeom>
        </p:spPr>
      </p:pic>
    </p:spTree>
    <p:extLst>
      <p:ext uri="{BB962C8B-B14F-4D97-AF65-F5344CB8AC3E}">
        <p14:creationId xmlns:p14="http://schemas.microsoft.com/office/powerpoint/2010/main" val="26805175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fontAlgn="base">
              <a:buFont typeface="Wingdings" panose="05000000000000000000" pitchFamily="2" charset="2"/>
              <a:buChar char="q"/>
            </a:pPr>
            <a:r>
              <a:rPr lang="vi-VN" dirty="0">
                <a:latin typeface="+mj-lt"/>
              </a:rPr>
              <a:t>Các tính năng của AndroRAT</a:t>
            </a:r>
            <a:r>
              <a:rPr lang="en-US" dirty="0">
                <a:latin typeface="+mj-lt"/>
              </a:rPr>
              <a:t>:</a:t>
            </a:r>
            <a:endParaRPr lang="vi-VN" dirty="0">
              <a:latin typeface="+mj-lt"/>
            </a:endParaRPr>
          </a:p>
          <a:p>
            <a:pPr marL="522288" fontAlgn="base">
              <a:buFont typeface="Wingdings" panose="05000000000000000000" pitchFamily="2" charset="2"/>
              <a:buChar char="§"/>
            </a:pPr>
            <a:r>
              <a:rPr lang="vi-VN" sz="2400" dirty="0">
                <a:latin typeface="+mj-lt"/>
              </a:rPr>
              <a:t>Backdoor ẩn</a:t>
            </a:r>
          </a:p>
          <a:p>
            <a:pPr marL="522288" fontAlgn="base">
              <a:buFont typeface="Wingdings" panose="05000000000000000000" pitchFamily="2" charset="2"/>
              <a:buChar char="§"/>
            </a:pPr>
            <a:r>
              <a:rPr lang="vi-VN" sz="2400" dirty="0">
                <a:latin typeface="+mj-lt"/>
              </a:rPr>
              <a:t>Hoàn toàn không thể bị phát hiện bởi bất kỳ phần mềm diệt virus nào.</a:t>
            </a:r>
          </a:p>
          <a:p>
            <a:pPr marL="522288" fontAlgn="base">
              <a:buFont typeface="Wingdings" panose="05000000000000000000" pitchFamily="2" charset="2"/>
              <a:buChar char="§"/>
            </a:pPr>
            <a:r>
              <a:rPr lang="vi-VN" sz="2400" dirty="0">
                <a:latin typeface="+mj-lt"/>
              </a:rPr>
              <a:t>Ẩn biểu tượng khi cài đặt</a:t>
            </a:r>
          </a:p>
          <a:p>
            <a:pPr marL="522288" fontAlgn="base">
              <a:buFont typeface="Wingdings" panose="05000000000000000000" pitchFamily="2" charset="2"/>
              <a:buChar char="§"/>
            </a:pPr>
            <a:r>
              <a:rPr lang="vi-VN" sz="2400" dirty="0">
                <a:latin typeface="+mj-lt"/>
              </a:rPr>
              <a:t>Apk dung lượng nhẹ và có thể chạy ẩn 24/7</a:t>
            </a:r>
          </a:p>
          <a:p>
            <a:pPr marL="522288" fontAlgn="base">
              <a:buFont typeface="Wingdings" panose="05000000000000000000" pitchFamily="2" charset="2"/>
              <a:buChar char="§"/>
            </a:pPr>
            <a:r>
              <a:rPr lang="vi-VN" sz="2400" dirty="0">
                <a:latin typeface="+mj-lt"/>
              </a:rPr>
              <a:t>Ứng dụng tự động hoạt động khi hệ điều hành khởi động</a:t>
            </a:r>
          </a:p>
          <a:p>
            <a:pPr marL="522288" fontAlgn="base">
              <a:buFont typeface="Wingdings" panose="05000000000000000000" pitchFamily="2" charset="2"/>
              <a:buChar char="§"/>
            </a:pPr>
            <a:r>
              <a:rPr lang="vi-VN" sz="2400" dirty="0">
                <a:latin typeface="+mj-lt"/>
              </a:rPr>
              <a:t>Có thể bí mật ghi âm, video, chụp ảnh từ cả hai camera và gửi về Server</a:t>
            </a:r>
          </a:p>
          <a:p>
            <a:pPr marL="522288" fontAlgn="base">
              <a:buFont typeface="Wingdings" panose="05000000000000000000" pitchFamily="2" charset="2"/>
              <a:buChar char="§"/>
            </a:pPr>
            <a:r>
              <a:rPr lang="vi-VN" sz="2400" dirty="0">
                <a:latin typeface="+mj-lt"/>
              </a:rPr>
              <a:t>Bí mật xem nhật ký cuộc gọi và nhật ký SMS</a:t>
            </a:r>
          </a:p>
          <a:p>
            <a:pPr marL="522288" fontAlgn="base">
              <a:buFont typeface="Wingdings" panose="05000000000000000000" pitchFamily="2" charset="2"/>
              <a:buChar char="§"/>
            </a:pPr>
            <a:r>
              <a:rPr lang="vi-VN" sz="2400" dirty="0">
                <a:latin typeface="+mj-lt"/>
              </a:rPr>
              <a:t>Biết vị trí hiện tại, chi tiết thẻ sim, địa chỉ ip, mac của thiết bị</a:t>
            </a:r>
          </a:p>
          <a:p>
            <a:endParaRPr lang="en-US" sz="2600" dirty="0"/>
          </a:p>
        </p:txBody>
      </p:sp>
      <p:sp>
        <p:nvSpPr>
          <p:cNvPr id="3" name="Title 2"/>
          <p:cNvSpPr>
            <a:spLocks noGrp="1"/>
          </p:cNvSpPr>
          <p:nvPr>
            <p:ph type="title"/>
          </p:nvPr>
        </p:nvSpPr>
        <p:spPr/>
        <p:txBody>
          <a:bodyPr/>
          <a:lstStyle/>
          <a:p>
            <a:r>
              <a:rPr lang="en-US" dirty="0" err="1"/>
              <a:t>AndroRAT</a:t>
            </a:r>
            <a:r>
              <a:rPr lang="en-US" dirty="0"/>
              <a:t> (2/2)</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a:p>
        </p:txBody>
      </p:sp>
    </p:spTree>
    <p:extLst>
      <p:ext uri="{BB962C8B-B14F-4D97-AF65-F5344CB8AC3E}">
        <p14:creationId xmlns:p14="http://schemas.microsoft.com/office/powerpoint/2010/main" val="1718672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368966708"/>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93586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
            </a:pPr>
            <a:r>
              <a:rPr lang="vi-VN" sz="2400" dirty="0">
                <a:latin typeface="+mj-lt"/>
              </a:rPr>
              <a:t>Android Framework </a:t>
            </a:r>
            <a:r>
              <a:rPr lang="en-US" sz="2400" dirty="0">
                <a:latin typeface="+mj-lt"/>
              </a:rPr>
              <a:t>for Exploitation _</a:t>
            </a:r>
            <a:r>
              <a:rPr lang="vi-VN" sz="2400" dirty="0">
                <a:latin typeface="+mj-lt"/>
              </a:rPr>
              <a:t>AFE là một dự án mã nguồn mở nhằm mục đích chứng minh sự tồn tại của các lỗ hổng bảo mật trong </a:t>
            </a:r>
            <a:r>
              <a:rPr lang="en-US" sz="2400" dirty="0">
                <a:latin typeface="+mj-lt"/>
              </a:rPr>
              <a:t>Android</a:t>
            </a:r>
            <a:r>
              <a:rPr lang="vi-VN" sz="2400" dirty="0">
                <a:latin typeface="+mj-lt"/>
              </a:rPr>
              <a:t>. Mục tiêu của </a:t>
            </a:r>
            <a:r>
              <a:rPr lang="en-US" sz="2400" dirty="0">
                <a:latin typeface="+mj-lt"/>
              </a:rPr>
              <a:t>Framework </a:t>
            </a:r>
            <a:r>
              <a:rPr lang="vi-VN" sz="2400" dirty="0">
                <a:latin typeface="+mj-lt"/>
              </a:rPr>
              <a:t>này là giúp cộng đồng bảo mật di động phân tích các ứng dụng, khai thác lỗ hổng bảo mật, xây dựng POC và chia sẻ các mô-đun của riêng họ với những người dùng khác. </a:t>
            </a:r>
            <a:endParaRPr lang="en-US" sz="2400" dirty="0">
              <a:latin typeface="+mj-lt"/>
            </a:endParaRPr>
          </a:p>
          <a:p>
            <a:pPr>
              <a:buFont typeface="Wingdings" panose="05000000000000000000" pitchFamily="2" charset="2"/>
              <a:buChar char="§"/>
            </a:pPr>
            <a:r>
              <a:rPr lang="vi-VN" sz="2400" dirty="0">
                <a:latin typeface="+mj-lt"/>
              </a:rPr>
              <a:t>Hầu hết các phần của AFE được viết bằng Python hoàn chỉnh và nó có thể mở rộng. Điều đó có nghĩa là bạn có thể thêm mô-đun của mình hoặc chuyển bất kỳ công cụ hiện có nào. </a:t>
            </a:r>
            <a:endParaRPr lang="en-US" sz="2400" dirty="0">
              <a:latin typeface="+mj-lt"/>
            </a:endParaRPr>
          </a:p>
          <a:p>
            <a:pPr>
              <a:buFont typeface="Wingdings" panose="05000000000000000000" pitchFamily="2" charset="2"/>
              <a:buChar char="§"/>
            </a:pPr>
            <a:r>
              <a:rPr lang="vi-VN" sz="2400" dirty="0">
                <a:latin typeface="+mj-lt"/>
              </a:rPr>
              <a:t>Một trong những tính năng thú vị của </a:t>
            </a:r>
            <a:r>
              <a:rPr lang="en-US" sz="2400" dirty="0">
                <a:latin typeface="+mj-lt"/>
              </a:rPr>
              <a:t>framework </a:t>
            </a:r>
            <a:r>
              <a:rPr lang="vi-VN" sz="2400" dirty="0">
                <a:latin typeface="+mj-lt"/>
              </a:rPr>
              <a:t>này là khả năng xây dựng phần mềm độc hại, mạng botnet và thậm chí đưa phần mềm độc hại vào các ứng dụng hợp pháp hiện có.</a:t>
            </a:r>
            <a:endParaRPr lang="en-US" sz="2400" dirty="0">
              <a:latin typeface="+mj-lt"/>
            </a:endParaRPr>
          </a:p>
        </p:txBody>
      </p:sp>
      <p:sp>
        <p:nvSpPr>
          <p:cNvPr id="3" name="Title 2"/>
          <p:cNvSpPr>
            <a:spLocks noGrp="1"/>
          </p:cNvSpPr>
          <p:nvPr>
            <p:ph type="title"/>
          </p:nvPr>
        </p:nvSpPr>
        <p:spPr/>
        <p:txBody>
          <a:bodyPr/>
          <a:lstStyle/>
          <a:p>
            <a:r>
              <a:rPr lang="en-US" sz="3900" dirty="0">
                <a:latin typeface="Times New Roman" panose="02020603050405020304" pitchFamily="18" charset="0"/>
                <a:cs typeface="Times New Roman" panose="02020603050405020304" pitchFamily="18" charset="0"/>
              </a:rPr>
              <a:t>Android Framework for Exploitation(1/2)</a:t>
            </a:r>
            <a:endParaRPr lang="en-US" sz="39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a:p>
        </p:txBody>
      </p:sp>
    </p:spTree>
    <p:extLst>
      <p:ext uri="{BB962C8B-B14F-4D97-AF65-F5344CB8AC3E}">
        <p14:creationId xmlns:p14="http://schemas.microsoft.com/office/powerpoint/2010/main" val="1326091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AFE</a:t>
            </a:r>
            <a:r>
              <a:rPr lang="vi-VN" sz="2800" dirty="0">
                <a:latin typeface="Times New Roman" panose="02020603050405020304" pitchFamily="18" charset="0"/>
                <a:cs typeface="Times New Roman" panose="02020603050405020304" pitchFamily="18" charset="0"/>
              </a:rPr>
              <a:t> có thể được phân loại thành </a:t>
            </a:r>
            <a:r>
              <a:rPr lang="en-US" sz="2800" dirty="0">
                <a:latin typeface="Times New Roman" panose="02020603050405020304" pitchFamily="18" charset="0"/>
                <a:cs typeface="Times New Roman" panose="02020603050405020304" pitchFamily="18" charset="0"/>
              </a:rPr>
              <a:t>5</a:t>
            </a:r>
            <a:r>
              <a:rPr lang="vi-VN" sz="2800" dirty="0">
                <a:latin typeface="Times New Roman" panose="02020603050405020304" pitchFamily="18" charset="0"/>
                <a:cs typeface="Times New Roman" panose="02020603050405020304" pitchFamily="18" charset="0"/>
              </a:rPr>
              <a:t> phần khác nhau</a:t>
            </a:r>
            <a:r>
              <a:rPr lang="en-US" sz="2800" dirty="0">
                <a:latin typeface="Times New Roman" panose="02020603050405020304" pitchFamily="18" charset="0"/>
                <a:cs typeface="Times New Roman" panose="02020603050405020304" pitchFamily="18" charset="0"/>
              </a:rPr>
              <a:t>:</a:t>
            </a:r>
          </a:p>
          <a:p>
            <a:pPr marL="636588">
              <a:buClr>
                <a:schemeClr val="tx1"/>
              </a:buClr>
              <a:buFont typeface="Wingdings" panose="05000000000000000000" pitchFamily="2" charset="2"/>
              <a:buChar char="§"/>
            </a:pPr>
            <a:r>
              <a:rPr lang="vi-VN" sz="2400" dirty="0">
                <a:solidFill>
                  <a:srgbClr val="FF0000"/>
                </a:solidFill>
                <a:latin typeface="Times New Roman" panose="02020603050405020304" pitchFamily="18" charset="0"/>
                <a:cs typeface="Times New Roman" panose="02020603050405020304" pitchFamily="18" charset="0"/>
              </a:rPr>
              <a:t>Malware Creator </a:t>
            </a:r>
            <a:r>
              <a:rPr lang="vi-VN" sz="2400" dirty="0">
                <a:latin typeface="Times New Roman" panose="02020603050405020304" pitchFamily="18" charset="0"/>
                <a:cs typeface="Times New Roman" panose="02020603050405020304" pitchFamily="18" charset="0"/>
              </a:rPr>
              <a:t>- Để tạo phần mềm độc hại và mô-đun botnet.</a:t>
            </a:r>
            <a:endParaRPr lang="en-US" sz="2400" dirty="0">
              <a:latin typeface="Times New Roman" panose="02020603050405020304" pitchFamily="18" charset="0"/>
              <a:cs typeface="Times New Roman" panose="02020603050405020304" pitchFamily="18" charset="0"/>
            </a:endParaRPr>
          </a:p>
          <a:p>
            <a:pPr marL="636588">
              <a:buClr>
                <a:schemeClr val="tx1"/>
              </a:buClr>
              <a:buFont typeface="Wingdings" panose="05000000000000000000" pitchFamily="2" charset="2"/>
              <a:buChar char="§"/>
            </a:pPr>
            <a:r>
              <a:rPr lang="en-US" sz="2400" dirty="0">
                <a:solidFill>
                  <a:srgbClr val="FF0000"/>
                </a:solidFill>
                <a:latin typeface="Times New Roman" panose="02020603050405020304" pitchFamily="18" charset="0"/>
                <a:cs typeface="Times New Roman" panose="02020603050405020304" pitchFamily="18" charset="0"/>
              </a:rPr>
              <a:t>Listener</a:t>
            </a:r>
            <a:r>
              <a:rPr lang="vi-VN" sz="2400" dirty="0">
                <a:latin typeface="Times New Roman" panose="02020603050405020304" pitchFamily="18" charset="0"/>
                <a:cs typeface="Times New Roman" panose="02020603050405020304" pitchFamily="18" charset="0"/>
              </a:rPr>
              <a:t>- Để nghe và hiển thị dữ liệu đến từ điện thoại / trình giả lập</a:t>
            </a:r>
            <a:endParaRPr lang="en-US" sz="2400" dirty="0">
              <a:latin typeface="Times New Roman" panose="02020603050405020304" pitchFamily="18" charset="0"/>
              <a:cs typeface="Times New Roman" panose="02020603050405020304" pitchFamily="18" charset="0"/>
            </a:endParaRPr>
          </a:p>
          <a:p>
            <a:pPr marL="636588">
              <a:buClr>
                <a:schemeClr val="tx1"/>
              </a:buClr>
              <a:buFont typeface="Wingdings" panose="05000000000000000000" pitchFamily="2" charset="2"/>
              <a:buChar char="§"/>
            </a:pPr>
            <a:r>
              <a:rPr lang="vi-VN" sz="2400" dirty="0">
                <a:solidFill>
                  <a:srgbClr val="FF0000"/>
                </a:solidFill>
                <a:latin typeface="Times New Roman" panose="02020603050405020304" pitchFamily="18" charset="0"/>
                <a:cs typeface="Times New Roman" panose="02020603050405020304" pitchFamily="18" charset="0"/>
              </a:rPr>
              <a:t>Exploiter</a:t>
            </a:r>
            <a:r>
              <a:rPr lang="vi-VN" sz="2400" dirty="0">
                <a:latin typeface="Times New Roman" panose="02020603050405020304" pitchFamily="18" charset="0"/>
                <a:cs typeface="Times New Roman" panose="02020603050405020304" pitchFamily="18" charset="0"/>
              </a:rPr>
              <a:t> - Được sử dụng để khai thác các lỗ hổng khác nhau trong các ứng dụng và nền tảng</a:t>
            </a:r>
            <a:endParaRPr lang="en-US" sz="2400" dirty="0">
              <a:latin typeface="Times New Roman" panose="02020603050405020304" pitchFamily="18" charset="0"/>
              <a:cs typeface="Times New Roman" panose="02020603050405020304" pitchFamily="18" charset="0"/>
            </a:endParaRPr>
          </a:p>
          <a:p>
            <a:pPr marL="636588">
              <a:buClr>
                <a:schemeClr val="tx1"/>
              </a:buClr>
              <a:buFont typeface="Wingdings" panose="05000000000000000000" pitchFamily="2" charset="2"/>
              <a:buChar char="§"/>
            </a:pPr>
            <a:r>
              <a:rPr lang="en-US" sz="2400" dirty="0">
                <a:solidFill>
                  <a:srgbClr val="FF0000"/>
                </a:solidFill>
                <a:latin typeface="Times New Roman" panose="02020603050405020304" pitchFamily="18" charset="0"/>
                <a:cs typeface="Times New Roman" panose="02020603050405020304" pitchFamily="18" charset="0"/>
              </a:rPr>
              <a:t>Stealer</a:t>
            </a:r>
            <a:r>
              <a:rPr lang="vi-VN" sz="2400" dirty="0">
                <a:latin typeface="Times New Roman" panose="02020603050405020304" pitchFamily="18" charset="0"/>
                <a:cs typeface="Times New Roman" panose="02020603050405020304" pitchFamily="18" charset="0"/>
              </a:rPr>
              <a:t>- Để lấy cắp thông tin từ điện thoại bao gồm danh bạ, nhật ký cuộc gọi, tin nhắn văn bản, tệp từ Thẻ SD và nhiều hơn nữa</a:t>
            </a:r>
            <a:endParaRPr lang="en-US" sz="2400" dirty="0">
              <a:latin typeface="Times New Roman" panose="02020603050405020304" pitchFamily="18" charset="0"/>
              <a:cs typeface="Times New Roman" panose="02020603050405020304" pitchFamily="18" charset="0"/>
            </a:endParaRPr>
          </a:p>
          <a:p>
            <a:pPr marL="636588">
              <a:buClr>
                <a:schemeClr val="tx1"/>
              </a:buClr>
              <a:buFont typeface="Wingdings" panose="05000000000000000000" pitchFamily="2" charset="2"/>
              <a:buChar char="§"/>
            </a:pPr>
            <a:r>
              <a:rPr lang="vi-VN" sz="2400" dirty="0">
                <a:solidFill>
                  <a:srgbClr val="FF0000"/>
                </a:solidFill>
                <a:latin typeface="Times New Roman" panose="02020603050405020304" pitchFamily="18" charset="0"/>
                <a:cs typeface="Times New Roman" panose="02020603050405020304" pitchFamily="18" charset="0"/>
              </a:rPr>
              <a:t>Crypter</a:t>
            </a:r>
            <a:r>
              <a:rPr lang="vi-VN" sz="2400" dirty="0">
                <a:latin typeface="Times New Roman" panose="02020603050405020304" pitchFamily="18" charset="0"/>
                <a:cs typeface="Times New Roman" panose="02020603050405020304" pitchFamily="18" charset="0"/>
              </a:rPr>
              <a:t> - Để tạo các mẫu phần mềm độc hại đã được phát hiện, phần mềm chống phần mềm độc hại không thể phát hiện được</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sz="3900" dirty="0">
                <a:latin typeface="Times New Roman" panose="02020603050405020304" pitchFamily="18" charset="0"/>
                <a:cs typeface="Times New Roman" panose="02020603050405020304" pitchFamily="18" charset="0"/>
              </a:rPr>
              <a:t>Android Framework for Exploitation(2/2)</a:t>
            </a:r>
            <a:endParaRPr lang="en-US" sz="39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a:p>
        </p:txBody>
      </p:sp>
    </p:spTree>
    <p:extLst>
      <p:ext uri="{BB962C8B-B14F-4D97-AF65-F5344CB8AC3E}">
        <p14:creationId xmlns:p14="http://schemas.microsoft.com/office/powerpoint/2010/main" val="41859565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69053868"/>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2640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dirty="0"/>
              <a:t>An </a:t>
            </a:r>
            <a:r>
              <a:rPr lang="en-US" dirty="0" err="1"/>
              <a:t>toàn</a:t>
            </a:r>
            <a:r>
              <a:rPr lang="en-US" dirty="0"/>
              <a:t> </a:t>
            </a:r>
            <a:r>
              <a:rPr lang="en-US" dirty="0" err="1"/>
              <a:t>phần</a:t>
            </a:r>
            <a:r>
              <a:rPr lang="en-US" dirty="0"/>
              <a:t> </a:t>
            </a:r>
            <a:r>
              <a:rPr lang="en-US" dirty="0" err="1"/>
              <a:t>cứng</a:t>
            </a:r>
            <a:endParaRPr lang="en-US" dirty="0"/>
          </a:p>
          <a:p>
            <a:pPr>
              <a:buFont typeface="Wingdings" panose="05000000000000000000" pitchFamily="2" charset="2"/>
              <a:buChar char="q"/>
            </a:pPr>
            <a:r>
              <a:rPr lang="en-US" dirty="0"/>
              <a:t>An </a:t>
            </a:r>
            <a:r>
              <a:rPr lang="en-US" dirty="0" err="1"/>
              <a:t>toàn</a:t>
            </a:r>
            <a:r>
              <a:rPr lang="en-US" dirty="0"/>
              <a:t> </a:t>
            </a:r>
            <a:r>
              <a:rPr lang="en-US" dirty="0" err="1"/>
              <a:t>hệ</a:t>
            </a:r>
            <a:r>
              <a:rPr lang="en-US" dirty="0"/>
              <a:t> </a:t>
            </a:r>
            <a:r>
              <a:rPr lang="en-US" dirty="0" err="1"/>
              <a:t>thống</a:t>
            </a:r>
            <a:endParaRPr lang="en-US" dirty="0"/>
          </a:p>
          <a:p>
            <a:pPr>
              <a:buFont typeface="Wingdings" panose="05000000000000000000" pitchFamily="2" charset="2"/>
              <a:buChar char="q"/>
            </a:pPr>
            <a:r>
              <a:rPr lang="en-US" dirty="0" err="1"/>
              <a:t>Mã</a:t>
            </a:r>
            <a:r>
              <a:rPr lang="en-US" dirty="0"/>
              <a:t> </a:t>
            </a:r>
            <a:r>
              <a:rPr lang="en-US" dirty="0" err="1"/>
              <a:t>hóa</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dữ</a:t>
            </a:r>
            <a:r>
              <a:rPr lang="en-US" dirty="0"/>
              <a:t> </a:t>
            </a:r>
            <a:r>
              <a:rPr lang="en-US" dirty="0" err="1"/>
              <a:t>liệu</a:t>
            </a:r>
            <a:endParaRPr lang="en-US" dirty="0"/>
          </a:p>
          <a:p>
            <a:pPr>
              <a:buFont typeface="Wingdings" panose="05000000000000000000" pitchFamily="2" charset="2"/>
              <a:buChar char="q"/>
            </a:pPr>
            <a:r>
              <a:rPr lang="en-US" dirty="0"/>
              <a:t>An </a:t>
            </a:r>
            <a:r>
              <a:rPr lang="en-US" dirty="0" err="1"/>
              <a:t>toàn</a:t>
            </a:r>
            <a:r>
              <a:rPr lang="en-US" dirty="0"/>
              <a:t> </a:t>
            </a:r>
            <a:r>
              <a:rPr lang="en-US" dirty="0" err="1"/>
              <a:t>ứng</a:t>
            </a:r>
            <a:r>
              <a:rPr lang="en-US" dirty="0"/>
              <a:t> </a:t>
            </a:r>
            <a:r>
              <a:rPr lang="en-US" dirty="0" err="1"/>
              <a:t>dụng</a:t>
            </a:r>
            <a:endParaRPr lang="en-US" dirty="0"/>
          </a:p>
          <a:p>
            <a:pPr>
              <a:buFont typeface="Wingdings" panose="05000000000000000000" pitchFamily="2" charset="2"/>
              <a:buChar char="q"/>
            </a:pPr>
            <a:r>
              <a:rPr lang="en-US" dirty="0"/>
              <a:t>An </a:t>
            </a:r>
            <a:r>
              <a:rPr lang="en-US" dirty="0" err="1"/>
              <a:t>toàn</a:t>
            </a:r>
            <a:r>
              <a:rPr lang="en-US" dirty="0"/>
              <a:t> </a:t>
            </a:r>
            <a:r>
              <a:rPr lang="en-US" dirty="0" err="1"/>
              <a:t>dịch</a:t>
            </a:r>
            <a:r>
              <a:rPr lang="en-US" dirty="0"/>
              <a:t> </a:t>
            </a:r>
            <a:r>
              <a:rPr lang="en-US" dirty="0" err="1"/>
              <a:t>vụ</a:t>
            </a:r>
            <a:endParaRPr lang="en-US" dirty="0"/>
          </a:p>
          <a:p>
            <a:pPr>
              <a:buFont typeface="Wingdings" panose="05000000000000000000" pitchFamily="2" charset="2"/>
              <a:buChar char="q"/>
            </a:pPr>
            <a:r>
              <a:rPr lang="en-US" dirty="0"/>
              <a:t>An </a:t>
            </a:r>
            <a:r>
              <a:rPr lang="en-US" dirty="0" err="1"/>
              <a:t>toàn</a:t>
            </a:r>
            <a:r>
              <a:rPr lang="en-US" dirty="0"/>
              <a:t> </a:t>
            </a:r>
            <a:r>
              <a:rPr lang="en-US" dirty="0" err="1"/>
              <a:t>mạng</a:t>
            </a:r>
            <a:endParaRPr lang="en-US" dirty="0"/>
          </a:p>
          <a:p>
            <a:pPr>
              <a:buFont typeface="Wingdings" panose="05000000000000000000" pitchFamily="2" charset="2"/>
              <a:buChar char="q"/>
            </a:pPr>
            <a:r>
              <a:rPr lang="en-US" dirty="0" err="1"/>
              <a:t>Bộ</a:t>
            </a:r>
            <a:r>
              <a:rPr lang="en-US" dirty="0"/>
              <a:t> </a:t>
            </a:r>
            <a:r>
              <a:rPr lang="en-US" dirty="0" err="1"/>
              <a:t>bảo</a:t>
            </a:r>
            <a:r>
              <a:rPr lang="en-US" dirty="0"/>
              <a:t> </a:t>
            </a:r>
            <a:r>
              <a:rPr lang="en-US" dirty="0" err="1"/>
              <a:t>mật</a:t>
            </a:r>
            <a:r>
              <a:rPr lang="en-US" dirty="0"/>
              <a:t> </a:t>
            </a:r>
            <a:r>
              <a:rPr lang="en-US" dirty="0" err="1"/>
              <a:t>dành</a:t>
            </a:r>
            <a:r>
              <a:rPr lang="en-US" dirty="0"/>
              <a:t> </a:t>
            </a:r>
            <a:r>
              <a:rPr lang="en-US" dirty="0" err="1"/>
              <a:t>cho</a:t>
            </a:r>
            <a:r>
              <a:rPr lang="en-US" dirty="0"/>
              <a:t> </a:t>
            </a:r>
            <a:r>
              <a:rPr lang="en-US" dirty="0" err="1"/>
              <a:t>nhà</a:t>
            </a:r>
            <a:r>
              <a:rPr lang="en-US" dirty="0"/>
              <a:t> </a:t>
            </a:r>
            <a:r>
              <a:rPr lang="en-US" dirty="0" err="1"/>
              <a:t>phát</a:t>
            </a:r>
            <a:r>
              <a:rPr lang="en-US" dirty="0"/>
              <a:t> </a:t>
            </a:r>
            <a:r>
              <a:rPr lang="en-US" dirty="0" err="1"/>
              <a:t>triển</a:t>
            </a:r>
            <a:endParaRPr lang="en-US" dirty="0"/>
          </a:p>
          <a:p>
            <a:pPr>
              <a:buFont typeface="Wingdings" panose="05000000000000000000" pitchFamily="2" charset="2"/>
              <a:buChar char="q"/>
            </a:pPr>
            <a:r>
              <a:rPr lang="en-US" dirty="0" err="1"/>
              <a:t>Quản</a:t>
            </a:r>
            <a:r>
              <a:rPr lang="en-US" dirty="0"/>
              <a:t> </a:t>
            </a:r>
            <a:r>
              <a:rPr lang="en-US" dirty="0" err="1"/>
              <a:t>lý</a:t>
            </a:r>
            <a:r>
              <a:rPr lang="en-US" dirty="0"/>
              <a:t> </a:t>
            </a:r>
            <a:r>
              <a:rPr lang="en-US" dirty="0" err="1"/>
              <a:t>thiết</a:t>
            </a:r>
            <a:r>
              <a:rPr lang="en-US" dirty="0"/>
              <a:t> </a:t>
            </a:r>
            <a:r>
              <a:rPr lang="en-US" dirty="0" err="1"/>
              <a:t>bị</a:t>
            </a:r>
            <a:r>
              <a:rPr lang="en-US" dirty="0"/>
              <a:t> an </a:t>
            </a:r>
            <a:r>
              <a:rPr lang="en-US" dirty="0" err="1"/>
              <a:t>toàn</a:t>
            </a:r>
            <a:endParaRPr lang="en-US" dirty="0"/>
          </a:p>
        </p:txBody>
      </p:sp>
      <p:sp>
        <p:nvSpPr>
          <p:cNvPr id="3" name="Title 2"/>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của</a:t>
            </a:r>
            <a:r>
              <a:rPr lang="en-US" dirty="0"/>
              <a:t> Apple iOS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a:p>
        </p:txBody>
      </p:sp>
    </p:spTree>
    <p:extLst>
      <p:ext uri="{BB962C8B-B14F-4D97-AF65-F5344CB8AC3E}">
        <p14:creationId xmlns:p14="http://schemas.microsoft.com/office/powerpoint/2010/main" val="599711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0" indent="0">
              <a:buNone/>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mềm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a:t>
            </a:r>
          </a:p>
          <a:p>
            <a:pPr marL="457200">
              <a:buFont typeface="Wingdings" panose="05000000000000000000" pitchFamily="2" charset="2"/>
              <a:buChar char="§"/>
            </a:pPr>
            <a:r>
              <a:rPr lang="en-US" sz="2400" dirty="0">
                <a:solidFill>
                  <a:srgbClr val="FF0000"/>
                </a:solidFill>
                <a:latin typeface="Times New Roman" panose="02020603050405020304" pitchFamily="18" charset="0"/>
                <a:cs typeface="Times New Roman" panose="02020603050405020304" pitchFamily="18" charset="0"/>
              </a:rPr>
              <a:t>Secure boot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hđh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Apple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pPr marL="457200">
              <a:buFont typeface="Wingdings" panose="05000000000000000000" pitchFamily="2" charset="2"/>
              <a:buChar char="§"/>
            </a:pPr>
            <a:r>
              <a:rPr lang="en-US" sz="2400" dirty="0">
                <a:solidFill>
                  <a:srgbClr val="FF0000"/>
                </a:solidFill>
                <a:latin typeface="Times New Roman" panose="02020603050405020304" pitchFamily="18" charset="0"/>
                <a:cs typeface="Times New Roman" panose="02020603050405020304" pitchFamily="18" charset="0"/>
              </a:rPr>
              <a:t>AES engines: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endParaRPr lang="en-US" sz="2400" dirty="0">
              <a:latin typeface="Times New Roman" panose="02020603050405020304" pitchFamily="18" charset="0"/>
              <a:cs typeface="Times New Roman" panose="02020603050405020304" pitchFamily="18" charset="0"/>
            </a:endParaRPr>
          </a:p>
          <a:p>
            <a:pPr marL="457200">
              <a:buFont typeface="Wingdings" panose="05000000000000000000" pitchFamily="2" charset="2"/>
              <a:buChar char="§"/>
            </a:pPr>
            <a:r>
              <a:rPr lang="en-US" sz="2400" dirty="0">
                <a:solidFill>
                  <a:srgbClr val="FF0000"/>
                </a:solidFill>
                <a:latin typeface="Times New Roman" panose="02020603050405020304" pitchFamily="18" charset="0"/>
                <a:cs typeface="Times New Roman" panose="02020603050405020304" pitchFamily="18" charset="0"/>
              </a:rPr>
              <a:t>Secure Enclave</a:t>
            </a:r>
            <a:r>
              <a:rPr lang="en-US" sz="2400" dirty="0">
                <a:latin typeface="Times New Roman" panose="02020603050405020304" pitchFamily="18" charset="0"/>
                <a:cs typeface="Times New Roman" panose="02020603050405020304" pitchFamily="18" charset="0"/>
              </a:rPr>
              <a:t>: </a:t>
            </a:r>
          </a:p>
          <a:p>
            <a:pPr marL="1257300"/>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một hệ thống trên chip (SoC)</a:t>
            </a:r>
            <a:r>
              <a:rPr lang="en-US" sz="2400" dirty="0">
                <a:latin typeface="Times New Roman" panose="02020603050405020304" pitchFamily="18" charset="0"/>
                <a:cs typeface="Times New Roman" panose="02020603050405020304" pitchFamily="18" charset="0"/>
              </a:rPr>
              <a:t>. </a:t>
            </a:r>
          </a:p>
          <a:p>
            <a:pPr marL="1257300"/>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uân theo nguyên tắc thiết kế tương tự như SoC, chứa ROM </a:t>
            </a:r>
            <a:r>
              <a:rPr lang="en-US" sz="2400" dirty="0">
                <a:latin typeface="Times New Roman" panose="02020603050405020304" pitchFamily="18" charset="0"/>
                <a:cs typeface="Times New Roman" panose="02020603050405020304" pitchFamily="18" charset="0"/>
              </a:rPr>
              <a:t>boot </a:t>
            </a:r>
            <a:r>
              <a:rPr lang="vi-VN" sz="2400" dirty="0">
                <a:latin typeface="Times New Roman" panose="02020603050405020304" pitchFamily="18" charset="0"/>
                <a:cs typeface="Times New Roman" panose="02020603050405020304" pitchFamily="18" charset="0"/>
              </a:rPr>
              <a:t>và AES</a:t>
            </a:r>
            <a:r>
              <a:rPr lang="en-US" sz="2400" dirty="0">
                <a:latin typeface="Times New Roman" panose="02020603050405020304" pitchFamily="18" charset="0"/>
                <a:cs typeface="Times New Roman" panose="02020603050405020304" pitchFamily="18" charset="0"/>
              </a:rPr>
              <a:t> engines </a:t>
            </a:r>
            <a:r>
              <a:rPr lang="en-US" sz="2400" dirty="0" err="1">
                <a:latin typeface="Times New Roman" panose="02020603050405020304" pitchFamily="18" charset="0"/>
                <a:cs typeface="Times New Roman" panose="02020603050405020304" pitchFamily="18" charset="0"/>
              </a:rPr>
              <a:t>riêng</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257300"/>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ung cấp nền tảng cho việc tạo và lưu trữ an toàn các khóa cần thiết để mã hóa dữ liệu ở trạng thái nghỉ, đồng thời bảo vệ và đánh giá dữ liệu sinh trắc học cho Face ID và Touch ID.</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phần</a:t>
            </a:r>
            <a:r>
              <a:rPr lang="en-US" dirty="0"/>
              <a:t> </a:t>
            </a:r>
            <a:r>
              <a:rPr lang="en-US" dirty="0" err="1"/>
              <a:t>cứng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54</a:t>
            </a:fld>
            <a:endParaRPr lang="ru-RU"/>
          </a:p>
        </p:txBody>
      </p:sp>
    </p:spTree>
    <p:extLst>
      <p:ext uri="{BB962C8B-B14F-4D97-AF65-F5344CB8AC3E}">
        <p14:creationId xmlns:p14="http://schemas.microsoft.com/office/powerpoint/2010/main" val="34973705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hệ thống chịu trách nhiệm kiểm soát quyền truy cập vào tài nguyên hệ thống trong các thiết bị của Apple mà không ảnh hưởng đến khả năng sử dụng. </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hệ thống bao gồm quá trình khởi động, cập nhật phần mềm và bảo vệ tài nguyên hệ thống máy tính như CPU, bộ nhớ, đĩa, chương trình phần mềm và dữ liệu được lưu trữ.</a:t>
            </a:r>
            <a:endParaRPr lang="en-US" sz="2400" dirty="0">
              <a:latin typeface="Times New Roman" panose="02020603050405020304" pitchFamily="18" charset="0"/>
              <a:cs typeface="Times New Roman" panose="02020603050405020304" pitchFamily="18" charset="0"/>
            </a:endParaRPr>
          </a:p>
          <a:p>
            <a:pPr marL="0" indent="0" algn="just">
              <a:buNone/>
            </a:pPr>
            <a:r>
              <a:rPr lang="vi-VN" sz="2400" dirty="0">
                <a:latin typeface="Times New Roman" panose="02020603050405020304" pitchFamily="18" charset="0"/>
                <a:cs typeface="Times New Roman" panose="02020603050405020304" pitchFamily="18" charset="0"/>
              </a:rPr>
              <a:t>Một phần quan trọng trong bảo mật của Apple là </a:t>
            </a:r>
            <a:r>
              <a:rPr lang="en-US" sz="2400" i="1" dirty="0">
                <a:latin typeface="Times New Roman" panose="02020603050405020304" pitchFamily="18" charset="0"/>
                <a:cs typeface="Times New Roman" panose="02020603050405020304" pitchFamily="18" charset="0"/>
              </a:rPr>
              <a:t>secure boot</a:t>
            </a:r>
            <a:r>
              <a:rPr lang="vi-VN" sz="2400" dirty="0">
                <a:latin typeface="Times New Roman" panose="02020603050405020304" pitchFamily="18" charset="0"/>
                <a:cs typeface="Times New Roman" panose="02020603050405020304" pitchFamily="18" charset="0"/>
              </a:rPr>
              <a:t>, bảo vệ hệ thống khỏi bị nhiễm phần mềm độc hại tại thời điểm khởi động. </a:t>
            </a:r>
            <a:r>
              <a:rPr lang="en-US" sz="2400" i="1" dirty="0">
                <a:solidFill>
                  <a:prstClr val="black"/>
                </a:solidFill>
                <a:latin typeface="Times New Roman" panose="02020603050405020304" pitchFamily="18" charset="0"/>
                <a:cs typeface="Times New Roman" panose="02020603050405020304" pitchFamily="18" charset="0"/>
              </a:rPr>
              <a:t>Secure boot</a:t>
            </a:r>
            <a:r>
              <a:rPr lang="vi-VN" sz="2400" dirty="0">
                <a:latin typeface="Times New Roman" panose="02020603050405020304" pitchFamily="18" charset="0"/>
                <a:cs typeface="Times New Roman" panose="02020603050405020304" pitchFamily="18" charset="0"/>
              </a:rPr>
              <a:t> bắt đầu từ phần cứng và xây dựng một chuỗi tin cậy thông qua phần mềm, trong đó mỗi bước được thiết kế để đảm bảo rằng bước tiếp theo hoạt động bình thường trước khi chuyển giao quyền kiểm soát.</a:t>
            </a:r>
            <a:endParaRPr lang="en-US" sz="2400" dirty="0">
              <a:latin typeface="Times New Roman" panose="02020603050405020304" pitchFamily="18" charset="0"/>
              <a:cs typeface="Times New Roman" panose="02020603050405020304" pitchFamily="18" charset="0"/>
            </a:endParaRPr>
          </a:p>
          <a:p>
            <a:pPr marL="0" indent="0" algn="just">
              <a:buNone/>
            </a:pPr>
            <a:r>
              <a:rPr lang="vi-VN" sz="2400" dirty="0">
                <a:latin typeface="Times New Roman" panose="02020603050405020304" pitchFamily="18" charset="0"/>
                <a:cs typeface="Times New Roman" panose="02020603050405020304" pitchFamily="18" charset="0"/>
              </a:rPr>
              <a:t>Hệ thống cập nhật được thiết kế để ngăn chặn các cuộc tấn công hạ cấp để thiết bị không thể quay trở lại phiên bản hệ điều hành cũ hơn (mà kẻ tấn công biết cách xâm nhập) như một phương pháp đánh cắp dữ liệu người dùng.</a:t>
            </a:r>
            <a:endParaRPr lang="en-US" sz="2400" dirty="0">
              <a:latin typeface="Times New Roman" panose="02020603050405020304" pitchFamily="18" charset="0"/>
              <a:cs typeface="Times New Roman" panose="02020603050405020304" pitchFamily="18" charset="0"/>
            </a:endParaRPr>
          </a:p>
          <a:p>
            <a:pPr marL="0" indent="0" algn="just">
              <a:buNone/>
            </a:pPr>
            <a:r>
              <a:rPr lang="vi-VN" sz="2400" dirty="0">
                <a:latin typeface="Times New Roman" panose="02020603050405020304" pitchFamily="18" charset="0"/>
                <a:cs typeface="Times New Roman" panose="02020603050405020304" pitchFamily="18" charset="0"/>
              </a:rPr>
              <a:t>Các thiết bị của Apple cũng bao gồm các biện pháp bảo vệ khởi động và thời gian chạy để chúng duy trì tính toàn vẹn trong quá trình hoạt động liên tục.</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55</a:t>
            </a:fld>
            <a:endParaRPr lang="ru-RU"/>
          </a:p>
        </p:txBody>
      </p:sp>
    </p:spTree>
    <p:extLst>
      <p:ext uri="{BB962C8B-B14F-4D97-AF65-F5344CB8AC3E}">
        <p14:creationId xmlns:p14="http://schemas.microsoft.com/office/powerpoint/2010/main" val="131341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Các thiết bị iOS và iPadOS sử dụng phương pháp mã hóa tệp được gọi là </a:t>
            </a:r>
            <a:r>
              <a:rPr lang="en-US" sz="2400" dirty="0">
                <a:latin typeface="Times New Roman" panose="02020603050405020304" pitchFamily="18" charset="0"/>
                <a:cs typeface="Times New Roman" panose="02020603050405020304" pitchFamily="18" charset="0"/>
              </a:rPr>
              <a:t>Data protection</a:t>
            </a:r>
            <a:r>
              <a:rPr lang="vi-VN" sz="2400" dirty="0">
                <a:latin typeface="Times New Roman" panose="02020603050405020304" pitchFamily="18" charset="0"/>
                <a:cs typeface="Times New Roman" panose="02020603050405020304" pitchFamily="18" charset="0"/>
              </a:rPr>
              <a:t>, trong khi dữ liệu trên máy Mac chạy Intel được bảo vệ bằng công nghệ mã hóa khối lượng được gọi là FileVault.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a:t>
            </a:r>
            <a:r>
              <a:rPr lang="vi-VN" sz="2400" dirty="0">
                <a:latin typeface="Times New Roman" panose="02020603050405020304" pitchFamily="18" charset="0"/>
                <a:cs typeface="Times New Roman" panose="02020603050405020304" pitchFamily="18" charset="0"/>
              </a:rPr>
              <a:t>ệ thống phân cấp quản lý khóa được bắt nguồn từ silicon chuyên dụng của Secure Enclave</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AES Engine chuyên dụng hỗ trợ mã hóa tốc độ đường truyền và giúp đảm bảo rằng các khóa mã hóa lâu dài không bị lộ với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hđh</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hoặc CPU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mj-lt"/>
              </a:rPr>
              <a:t>Apple sử dụng nhân hệ điều hành để thực thi bảo vệ và bảo mật. Kernel sử dụng điều khiển truy cập </a:t>
            </a:r>
            <a:r>
              <a:rPr lang="en-US" sz="2400" dirty="0" err="1">
                <a:latin typeface="+mj-lt"/>
              </a:rPr>
              <a:t>cho</a:t>
            </a:r>
            <a:r>
              <a:rPr lang="vi-VN" sz="2400" dirty="0">
                <a:latin typeface="+mj-lt"/>
              </a:rPr>
              <a:t> các ứng dụng hộp cát </a:t>
            </a:r>
            <a:r>
              <a:rPr lang="vi-VN" sz="2400" dirty="0" smtClean="0">
                <a:latin typeface="+mj-lt"/>
              </a:rPr>
              <a:t>và </a:t>
            </a:r>
            <a:r>
              <a:rPr lang="vi-VN" sz="2400" dirty="0">
                <a:latin typeface="+mj-lt"/>
              </a:rPr>
              <a:t>một cơ chế được gọi là Data </a:t>
            </a:r>
            <a:r>
              <a:rPr lang="vi-VN" sz="2400" dirty="0" smtClean="0">
                <a:latin typeface="+mj-lt"/>
              </a:rPr>
              <a:t>Vault.</a:t>
            </a:r>
            <a:endParaRPr lang="en-US" sz="2400" dirty="0">
              <a:latin typeface="+mj-lt"/>
            </a:endParaRPr>
          </a:p>
          <a:p>
            <a:pPr marL="0" indent="0">
              <a:buNone/>
            </a:pPr>
            <a:endParaRPr lang="en-US" sz="2400" dirty="0">
              <a:latin typeface="+mj-lt"/>
            </a:endParaRPr>
          </a:p>
        </p:txBody>
      </p:sp>
      <p:sp>
        <p:nvSpPr>
          <p:cNvPr id="3" name="Title 2"/>
          <p:cNvSpPr>
            <a:spLocks noGrp="1"/>
          </p:cNvSpPr>
          <p:nvPr>
            <p:ph type="title"/>
          </p:nvPr>
        </p:nvSpPr>
        <p:spPr/>
        <p:txBody>
          <a:bodyPr/>
          <a:lstStyle/>
          <a:p>
            <a:r>
              <a:rPr lang="en-US" dirty="0" err="1"/>
              <a:t>Mã</a:t>
            </a:r>
            <a:r>
              <a:rPr lang="en-US" dirty="0"/>
              <a:t> </a:t>
            </a:r>
            <a:r>
              <a:rPr lang="en-US" dirty="0" err="1"/>
              <a:t>hóa</a:t>
            </a:r>
            <a:r>
              <a:rPr lang="en-US" dirty="0"/>
              <a:t> </a:t>
            </a:r>
            <a:r>
              <a:rPr lang="en-US" dirty="0" err="1"/>
              <a:t>và</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a:p>
        </p:txBody>
      </p:sp>
    </p:spTree>
    <p:extLst>
      <p:ext uri="{BB962C8B-B14F-4D97-AF65-F5344CB8AC3E}">
        <p14:creationId xmlns:p14="http://schemas.microsoft.com/office/powerpoint/2010/main" val="1137287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Apple cung cấp các lớp bảo vệ để giúp đảm bảo rằng các ứng dụng không có phần mềm độc hại đã biết và không bị giả </a:t>
            </a:r>
            <a:r>
              <a:rPr lang="vi-VN" sz="2400" dirty="0" smtClean="0">
                <a:latin typeface="Times New Roman" panose="02020603050405020304" pitchFamily="18" charset="0"/>
                <a:cs typeface="Times New Roman" panose="02020603050405020304" pitchFamily="18" charset="0"/>
              </a:rPr>
              <a:t>mạo</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ất cả các ứng dụng đều được tải xuống từ App Store — và tất cả các ứng dụng đều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hộp cát — để cung cấp các biện pháp kiểm soát chặt chẽ nhất.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App Store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Apple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a:p>
        </p:txBody>
      </p:sp>
    </p:spTree>
    <p:extLst>
      <p:ext uri="{BB962C8B-B14F-4D97-AF65-F5344CB8AC3E}">
        <p14:creationId xmlns:p14="http://schemas.microsoft.com/office/powerpoint/2010/main" val="3174051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lgn="just">
              <a:buNone/>
            </a:pPr>
            <a:r>
              <a:rPr lang="vi-VN" sz="2800" dirty="0">
                <a:latin typeface="+mj-lt"/>
              </a:rPr>
              <a:t>Apple đã xây dựng một bộ dịch vụ mạnh mẽ để giúp người dùng nhận được nhiều tiện ích và năng suất hơn từ thiết bị của họ. Các dịch vụ này cung cấp các khả năng mạnh mẽ cho lưu trữ đám mây, đồng bộ hóa, lưu trữ mật khẩu, xác thực, thanh toán, nhắn tin, liên lạc và hơn thế nữa, tất cả đồng thời bảo vệ quyền riêng tư của người dùng và bảo mật dữ liệu của họ.</a:t>
            </a:r>
            <a:endParaRPr lang="en-US" sz="2800" dirty="0">
              <a:latin typeface="+mj-lt"/>
            </a:endParaRPr>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dịch</a:t>
            </a:r>
            <a:r>
              <a:rPr lang="en-US" dirty="0"/>
              <a:t> </a:t>
            </a:r>
            <a:r>
              <a:rPr lang="en-US" dirty="0" err="1"/>
              <a:t>vụ</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a:p>
        </p:txBody>
      </p:sp>
    </p:spTree>
    <p:extLst>
      <p:ext uri="{BB962C8B-B14F-4D97-AF65-F5344CB8AC3E}">
        <p14:creationId xmlns:p14="http://schemas.microsoft.com/office/powerpoint/2010/main" val="1025042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vi-VN" sz="2400" dirty="0">
                <a:latin typeface="Times New Roman" panose="02020603050405020304" pitchFamily="18" charset="0"/>
                <a:cs typeface="Times New Roman" panose="02020603050405020304" pitchFamily="18" charset="0"/>
              </a:rPr>
              <a:t>Ngoài các biện pháp bảo vệ tích hợp mà Apple sử dụng để bảo vệ dữ liệu được lưu trữ trên các thiết bị của Apple, có nhiều biện pháp mà các tổ chức có thể thực hiện để giữ an toàn cho thông tin khi nó di chuyển đến và đi từ một thiết bị. Tất cả các biện pháp và biện pháp bảo vệ này đều thuộc phạm vi an ninh mạng</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TLS</a:t>
            </a:r>
          </a:p>
          <a:p>
            <a:pPr marL="0" indent="0">
              <a:buNone/>
            </a:pPr>
            <a:r>
              <a:rPr lang="en-US" sz="2400" dirty="0" smtClean="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IPv6</a:t>
            </a:r>
          </a:p>
          <a:p>
            <a:pPr marL="0" indent="0">
              <a:buNone/>
            </a:pPr>
            <a:r>
              <a:rPr lang="en-US" sz="2400" dirty="0">
                <a:latin typeface="Times New Roman" panose="02020603050405020304" pitchFamily="18" charset="0"/>
                <a:cs typeface="Times New Roman" panose="02020603050405020304" pitchFamily="18" charset="0"/>
              </a:rPr>
              <a:t>VPN</a:t>
            </a:r>
          </a:p>
          <a:p>
            <a:pPr marL="0" indent="0">
              <a:buNone/>
            </a:pPr>
            <a:r>
              <a:rPr lang="en-US" sz="2400" dirty="0">
                <a:latin typeface="Times New Roman" panose="02020603050405020304" pitchFamily="18" charset="0"/>
                <a:cs typeface="Times New Roman" panose="02020603050405020304" pitchFamily="18" charset="0"/>
              </a:rPr>
              <a:t>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r>
              <a:rPr lang="en-US" dirty="0"/>
              <a:t>An </a:t>
            </a:r>
            <a:r>
              <a:rPr lang="en-US" dirty="0" err="1"/>
              <a:t>toàn</a:t>
            </a:r>
            <a:r>
              <a:rPr lang="en-US" dirty="0"/>
              <a:t> </a:t>
            </a:r>
            <a:r>
              <a:rPr lang="en-US" dirty="0" err="1"/>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a:p>
        </p:txBody>
      </p:sp>
    </p:spTree>
    <p:extLst>
      <p:ext uri="{BB962C8B-B14F-4D97-AF65-F5344CB8AC3E}">
        <p14:creationId xmlns:p14="http://schemas.microsoft.com/office/powerpoint/2010/main" val="8016391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endParaRPr lang="en-US" dirty="0"/>
          </a:p>
          <a:p>
            <a:pPr>
              <a:buFont typeface="Wingdings" pitchFamily="2" charset="2"/>
              <a:buChar char="q"/>
            </a:pPr>
            <a:r>
              <a:rPr lang="en-US" dirty="0" err="1"/>
              <a:t>Tổng</a:t>
            </a:r>
            <a:r>
              <a:rPr lang="en-US" dirty="0"/>
              <a:t> </a:t>
            </a:r>
            <a:r>
              <a:rPr lang="en-US" dirty="0" err="1"/>
              <a:t>quan</a:t>
            </a:r>
            <a:r>
              <a:rPr lang="en-US" dirty="0"/>
              <a:t> </a:t>
            </a:r>
            <a:r>
              <a:rPr lang="en-US" dirty="0" err="1"/>
              <a:t>về</a:t>
            </a:r>
            <a:r>
              <a:rPr lang="en-US" dirty="0"/>
              <a:t> </a:t>
            </a:r>
            <a:r>
              <a:rPr lang="en-US" dirty="0" err="1"/>
              <a:t>chương</a:t>
            </a:r>
            <a:r>
              <a:rPr lang="en-US" dirty="0"/>
              <a:t> </a:t>
            </a:r>
            <a:r>
              <a:rPr lang="en-US" dirty="0" err="1"/>
              <a:t>trình</a:t>
            </a:r>
            <a:r>
              <a:rPr lang="en-US" dirty="0"/>
              <a:t> </a:t>
            </a:r>
            <a:r>
              <a:rPr lang="en-US" dirty="0" err="1"/>
              <a:t>bảo</a:t>
            </a:r>
            <a:r>
              <a:rPr lang="en-US" dirty="0"/>
              <a:t> </a:t>
            </a:r>
            <a:r>
              <a:rPr lang="en-US" dirty="0" err="1"/>
              <a:t>mật</a:t>
            </a:r>
            <a:endParaRPr lang="en-US" dirty="0"/>
          </a:p>
          <a:p>
            <a:pPr>
              <a:buFont typeface="Wingdings" pitchFamily="2" charset="2"/>
              <a:buChar char="q"/>
            </a:pPr>
            <a:r>
              <a:rPr lang="en-US" dirty="0" err="1"/>
              <a:t>Dịch</a:t>
            </a:r>
            <a:r>
              <a:rPr lang="en-US" dirty="0"/>
              <a:t> </a:t>
            </a:r>
            <a:r>
              <a:rPr lang="en-US" dirty="0" err="1"/>
              <a:t>vụ</a:t>
            </a:r>
            <a:r>
              <a:rPr lang="en-US" dirty="0"/>
              <a:t> </a:t>
            </a:r>
            <a:r>
              <a:rPr lang="en-US" dirty="0" err="1"/>
              <a:t>bảo</a:t>
            </a:r>
            <a:r>
              <a:rPr lang="en-US" dirty="0"/>
              <a:t> </a:t>
            </a:r>
            <a:r>
              <a:rPr lang="en-US" dirty="0" err="1"/>
              <a:t>mật</a:t>
            </a:r>
            <a:r>
              <a:rPr lang="en-US" dirty="0"/>
              <a:t> </a:t>
            </a:r>
          </a:p>
          <a:p>
            <a:pPr>
              <a:buFont typeface="Wingdings" pitchFamily="2" charset="2"/>
              <a:buChar char="q"/>
            </a:pPr>
            <a:r>
              <a:rPr lang="en-US" dirty="0" err="1"/>
              <a:t>Chương</a:t>
            </a:r>
            <a:r>
              <a:rPr lang="en-US" dirty="0"/>
              <a:t> </a:t>
            </a:r>
            <a:r>
              <a:rPr lang="en-US" dirty="0" err="1"/>
              <a:t>trình</a:t>
            </a:r>
            <a:r>
              <a:rPr lang="en-US" dirty="0"/>
              <a:t> </a:t>
            </a:r>
            <a:r>
              <a:rPr lang="en-US" dirty="0" err="1"/>
              <a:t>bảo</a:t>
            </a:r>
            <a:r>
              <a:rPr lang="en-US" dirty="0"/>
              <a:t> </a:t>
            </a:r>
            <a:r>
              <a:rPr lang="en-US" dirty="0" err="1"/>
              <a:t>mật</a:t>
            </a:r>
            <a:endParaRPr lang="en-US" dirty="0"/>
          </a:p>
          <a:p>
            <a:pPr>
              <a:buFont typeface="Wingdings" pitchFamily="2" charset="2"/>
              <a:buChar char="q"/>
            </a:pPr>
            <a:r>
              <a:rPr lang="en-US" dirty="0" err="1"/>
              <a:t>Kiến</a:t>
            </a:r>
            <a:r>
              <a:rPr lang="en-US" dirty="0"/>
              <a:t> </a:t>
            </a:r>
            <a:r>
              <a:rPr lang="en-US" dirty="0" err="1"/>
              <a:t>trúc</a:t>
            </a:r>
            <a:r>
              <a:rPr lang="en-US" dirty="0"/>
              <a:t> </a:t>
            </a:r>
            <a:r>
              <a:rPr lang="en-US" dirty="0" err="1"/>
              <a:t>bảo</a:t>
            </a:r>
            <a:r>
              <a:rPr lang="en-US" dirty="0"/>
              <a:t> </a:t>
            </a:r>
            <a:r>
              <a:rPr lang="en-US" dirty="0" err="1"/>
              <a:t>mật</a:t>
            </a:r>
            <a:r>
              <a:rPr lang="en-US" dirty="0"/>
              <a:t> </a:t>
            </a:r>
            <a:r>
              <a:rPr lang="en-US" dirty="0" err="1"/>
              <a:t>nền</a:t>
            </a:r>
            <a:r>
              <a:rPr lang="en-US" dirty="0"/>
              <a:t> </a:t>
            </a:r>
            <a:r>
              <a:rPr lang="en-US" dirty="0" err="1"/>
              <a:t>tảng</a:t>
            </a:r>
            <a:endParaRPr lang="en-US" dirty="0"/>
          </a:p>
          <a:p>
            <a:pPr>
              <a:buFont typeface="Wingdings" pitchFamily="2" charset="2"/>
              <a:buChar char="q"/>
            </a:pPr>
            <a:endParaRPr lang="en-US" dirty="0"/>
          </a:p>
          <a:p>
            <a:pPr>
              <a:buFont typeface="Wingdings" pitchFamily="2" charset="2"/>
              <a:buChar char="q"/>
            </a:pPr>
            <a:endParaRPr lang="en-US" dirty="0"/>
          </a:p>
          <a:p>
            <a:pPr marL="0" indent="0" algn="ctr">
              <a:buNone/>
            </a:pPr>
            <a:endParaRPr lang="en-US" dirty="0"/>
          </a:p>
        </p:txBody>
      </p:sp>
      <p:sp>
        <p:nvSpPr>
          <p:cNvPr id="3" name="Title 2"/>
          <p:cNvSpPr>
            <a:spLocks noGrp="1"/>
          </p:cNvSpPr>
          <p:nvPr>
            <p:ph type="title"/>
          </p:nvPr>
        </p:nvSpPr>
        <p:spPr/>
        <p:txBody>
          <a:bodyPr/>
          <a:lstStyle/>
          <a:p>
            <a:r>
              <a:rPr lang="en-US" dirty="0" err="1"/>
              <a:t>Bảo</a:t>
            </a:r>
            <a:r>
              <a:rPr lang="en-US" dirty="0"/>
              <a:t> </a:t>
            </a:r>
            <a:r>
              <a:rPr lang="en-US" dirty="0" err="1"/>
              <a:t>mật</a:t>
            </a:r>
            <a:r>
              <a:rPr lang="en-US" dirty="0"/>
              <a:t> </a:t>
            </a:r>
            <a:r>
              <a:rPr lang="en-US" dirty="0" err="1"/>
              <a:t>thiết</a:t>
            </a:r>
            <a:r>
              <a:rPr lang="en-US" dirty="0"/>
              <a:t> </a:t>
            </a:r>
            <a:r>
              <a:rPr lang="en-US" dirty="0" err="1"/>
              <a:t>bị</a:t>
            </a:r>
            <a:r>
              <a:rPr lang="en-US" dirty="0"/>
              <a:t> Android</a:t>
            </a:r>
            <a:endParaRPr lang="vi-VN" dirty="0"/>
          </a:p>
        </p:txBody>
      </p:sp>
      <p:sp>
        <p:nvSpPr>
          <p:cNvPr id="4" name="Slide Number Placeholder 3"/>
          <p:cNvSpPr>
            <a:spLocks noGrp="1"/>
          </p:cNvSpPr>
          <p:nvPr>
            <p:ph type="sldNum" sz="quarter" idx="12"/>
          </p:nvPr>
        </p:nvSpPr>
        <p:spPr/>
        <p:txBody>
          <a:bodyPr/>
          <a:lstStyle/>
          <a:p>
            <a:fld id="{BB78B191-4D3F-403E-AAE5-8E88385FB05B}" type="slidenum">
              <a:rPr lang="en-US" smtClean="0"/>
              <a:pPr/>
              <a:t>6</a:t>
            </a:fld>
            <a:endParaRPr lang="en-US"/>
          </a:p>
        </p:txBody>
      </p:sp>
    </p:spTree>
    <p:extLst>
      <p:ext uri="{BB962C8B-B14F-4D97-AF65-F5344CB8AC3E}">
        <p14:creationId xmlns:p14="http://schemas.microsoft.com/office/powerpoint/2010/main" val="22401697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en-US" sz="3000" b="1" dirty="0" smtClean="0"/>
              <a:t>An </a:t>
            </a:r>
            <a:r>
              <a:rPr lang="en-US" sz="3000" b="1" dirty="0" err="1" smtClean="0"/>
              <a:t>toàn</a:t>
            </a:r>
            <a:r>
              <a:rPr lang="en-US" sz="3000" b="1" dirty="0" smtClean="0"/>
              <a:t> TLS</a:t>
            </a:r>
          </a:p>
          <a:p>
            <a:pPr>
              <a:buFont typeface="Wingdings" panose="05000000000000000000" pitchFamily="2" charset="2"/>
              <a:buChar char="§"/>
            </a:pPr>
            <a:r>
              <a:rPr lang="en-US" sz="2600" i="1" dirty="0" smtClean="0"/>
              <a:t>An </a:t>
            </a:r>
            <a:r>
              <a:rPr lang="en-US" sz="2600" i="1" dirty="0" err="1" smtClean="0"/>
              <a:t>toàn</a:t>
            </a:r>
            <a:r>
              <a:rPr lang="en-US" sz="2600" i="1" dirty="0" smtClean="0"/>
              <a:t> </a:t>
            </a:r>
            <a:r>
              <a:rPr lang="en-US" sz="2600" i="1" dirty="0" err="1" smtClean="0"/>
              <a:t>truyền</a:t>
            </a:r>
            <a:r>
              <a:rPr lang="en-US" sz="2600" i="1" dirty="0" smtClean="0"/>
              <a:t> </a:t>
            </a:r>
            <a:r>
              <a:rPr lang="en-US" sz="2600" i="1" dirty="0" err="1" smtClean="0"/>
              <a:t>tải</a:t>
            </a:r>
            <a:r>
              <a:rPr lang="en-US" sz="2600" i="1" dirty="0" smtClean="0"/>
              <a:t> </a:t>
            </a:r>
            <a:r>
              <a:rPr lang="en-US" sz="2600" i="1" dirty="0" err="1" smtClean="0"/>
              <a:t>ứng</a:t>
            </a:r>
            <a:r>
              <a:rPr lang="en-US" sz="2600" i="1" dirty="0" smtClean="0"/>
              <a:t> </a:t>
            </a:r>
            <a:r>
              <a:rPr lang="en-US" sz="2600" i="1" dirty="0" err="1" smtClean="0"/>
              <a:t>dụng</a:t>
            </a:r>
            <a:endParaRPr lang="en-US" sz="2600" i="1" dirty="0" smtClean="0"/>
          </a:p>
          <a:p>
            <a:pPr marL="0" indent="0">
              <a:buNone/>
            </a:pPr>
            <a:r>
              <a:rPr lang="vi-VN" sz="2200" dirty="0"/>
              <a:t>App Transport Security cung cấp các yêu cầu kết nối mặc định để ứng dụng tuân thủ các phương pháp hay nhất về kết nối an toàn khi sử dụng các API NSURLConnection, CFURL hoặc NSURLSession. Theo mặc định, App Transport Security giới hạn lựa chọn mật mã để chỉ bao gồm các bộ cung cấp bí mật chuyển tiếp, cụ thể:</a:t>
            </a:r>
          </a:p>
          <a:p>
            <a:pPr marL="914400">
              <a:buFont typeface="Arial" panose="020B0604020202020204" pitchFamily="34" charset="0"/>
              <a:buChar char="•"/>
            </a:pPr>
            <a:r>
              <a:rPr lang="vi-VN" sz="2400" dirty="0"/>
              <a:t>ECDHE_ECDSA_AES và ECDHE_RSA_AES trong Galois / Counter Mode (GCM)</a:t>
            </a:r>
          </a:p>
          <a:p>
            <a:pPr marL="914400">
              <a:buFont typeface="Arial" panose="020B0604020202020204" pitchFamily="34" charset="0"/>
              <a:buChar char="•"/>
            </a:pPr>
            <a:r>
              <a:rPr lang="vi-VN" sz="2400" dirty="0"/>
              <a:t>Chế độ chuỗi khối mật mã (CBC)</a:t>
            </a:r>
          </a:p>
          <a:p>
            <a:pPr>
              <a:buFont typeface="Wingdings" panose="05000000000000000000" pitchFamily="2" charset="2"/>
              <a:buChar char="§"/>
            </a:pPr>
            <a:r>
              <a:rPr lang="en-US" sz="2400" i="1" dirty="0" err="1" smtClean="0"/>
              <a:t>Kiểm</a:t>
            </a:r>
            <a:r>
              <a:rPr lang="en-US" sz="2400" i="1" dirty="0" smtClean="0"/>
              <a:t> </a:t>
            </a:r>
            <a:r>
              <a:rPr lang="en-US" sz="2400" i="1" dirty="0" err="1" smtClean="0"/>
              <a:t>tra</a:t>
            </a:r>
            <a:r>
              <a:rPr lang="en-US" sz="2400" i="1" dirty="0" smtClean="0"/>
              <a:t> </a:t>
            </a:r>
            <a:r>
              <a:rPr lang="en-US" sz="2400" i="1" dirty="0" err="1" smtClean="0"/>
              <a:t>tính</a:t>
            </a:r>
            <a:r>
              <a:rPr lang="en-US" sz="2400" i="1" dirty="0" smtClean="0"/>
              <a:t> </a:t>
            </a:r>
            <a:r>
              <a:rPr lang="en-US" sz="2400" i="1" dirty="0" err="1" smtClean="0"/>
              <a:t>hợp</a:t>
            </a:r>
            <a:r>
              <a:rPr lang="en-US" sz="2400" i="1" dirty="0" smtClean="0"/>
              <a:t> </a:t>
            </a:r>
            <a:r>
              <a:rPr lang="en-US" sz="2400" i="1" dirty="0" err="1" smtClean="0"/>
              <a:t>lệ</a:t>
            </a:r>
            <a:r>
              <a:rPr lang="en-US" sz="2400" i="1" dirty="0" smtClean="0"/>
              <a:t> </a:t>
            </a:r>
            <a:r>
              <a:rPr lang="en-US" sz="2400" i="1" dirty="0" err="1" smtClean="0"/>
              <a:t>của</a:t>
            </a:r>
            <a:r>
              <a:rPr lang="en-US" sz="2400" i="1" dirty="0" smtClean="0"/>
              <a:t> </a:t>
            </a:r>
            <a:r>
              <a:rPr lang="en-US" sz="2400" i="1" dirty="0" err="1" smtClean="0"/>
              <a:t>chứng</a:t>
            </a:r>
            <a:r>
              <a:rPr lang="en-US" sz="2400" i="1" dirty="0" smtClean="0"/>
              <a:t> </a:t>
            </a:r>
            <a:r>
              <a:rPr lang="en-US" sz="2400" i="1" dirty="0" err="1" smtClean="0"/>
              <a:t>chỉ</a:t>
            </a:r>
            <a:r>
              <a:rPr lang="en-US" sz="2400" i="1" dirty="0" smtClean="0"/>
              <a:t>:</a:t>
            </a:r>
          </a:p>
          <a:p>
            <a:pPr marL="914400">
              <a:buFont typeface="Arial" panose="020B0604020202020204" pitchFamily="34" charset="0"/>
              <a:buChar char="•"/>
            </a:pPr>
            <a:r>
              <a:rPr lang="en-US" sz="2200" dirty="0"/>
              <a:t>C</a:t>
            </a:r>
            <a:r>
              <a:rPr lang="vi-VN" sz="2200" dirty="0" smtClean="0"/>
              <a:t>ác </a:t>
            </a:r>
            <a:r>
              <a:rPr lang="vi-VN" sz="2200" dirty="0"/>
              <a:t>thiết bị của Apple được cập nhật định kỳ với danh sách hiện tại các chứng chỉ bị thu hồi và hạn chế. </a:t>
            </a:r>
            <a:endParaRPr lang="en-US" sz="2200" dirty="0" smtClean="0"/>
          </a:p>
          <a:p>
            <a:pPr marL="914400">
              <a:buFont typeface="Arial" panose="020B0604020202020204" pitchFamily="34" charset="0"/>
              <a:buChar char="•"/>
            </a:pPr>
            <a:r>
              <a:rPr lang="vi-VN" sz="2200" dirty="0" smtClean="0"/>
              <a:t>Danh </a:t>
            </a:r>
            <a:r>
              <a:rPr lang="vi-VN" sz="2200" dirty="0"/>
              <a:t>sách được tổng hợp từ các danh sách thu hồi chứng chỉ (CRL), được xuất bản bởi từng tổ chức phát hành chứng chỉ gốc tích hợp được Apple tin cậy, cũng như các tổ chức phát hành CA cấp dưới của họ.</a:t>
            </a:r>
            <a:endParaRPr lang="en-US" sz="22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60</a:t>
            </a:fld>
            <a:endParaRPr lang="ru-RU"/>
          </a:p>
        </p:txBody>
      </p:sp>
    </p:spTree>
    <p:extLst>
      <p:ext uri="{BB962C8B-B14F-4D97-AF65-F5344CB8AC3E}">
        <p14:creationId xmlns:p14="http://schemas.microsoft.com/office/powerpoint/2010/main" val="14937308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smtClean="0"/>
              <a:t>An </a:t>
            </a:r>
            <a:r>
              <a:rPr lang="en-US" b="1" dirty="0" err="1" smtClean="0"/>
              <a:t>toàn</a:t>
            </a:r>
            <a:r>
              <a:rPr lang="en-US" b="1" dirty="0" smtClean="0"/>
              <a:t> IPv6</a:t>
            </a:r>
          </a:p>
          <a:p>
            <a:pPr>
              <a:buFont typeface="Wingdings" panose="05000000000000000000" pitchFamily="2" charset="2"/>
              <a:buChar char="§"/>
            </a:pPr>
            <a:r>
              <a:rPr lang="en-US" sz="2400" dirty="0" smtClean="0"/>
              <a:t>IPv6 </a:t>
            </a:r>
            <a:r>
              <a:rPr lang="en-US" sz="2400" dirty="0" err="1" smtClean="0"/>
              <a:t>được</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khi</a:t>
            </a:r>
            <a:r>
              <a:rPr lang="en-US" sz="2400" dirty="0" smtClean="0"/>
              <a:t> SLAAC ( Stateless Address </a:t>
            </a:r>
            <a:r>
              <a:rPr lang="en-US" sz="2400" dirty="0" err="1" smtClean="0"/>
              <a:t>Autoconfiguration</a:t>
            </a:r>
            <a:r>
              <a:rPr lang="en-US" sz="2400" dirty="0" smtClean="0"/>
              <a:t>)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endParaRPr lang="en-US" sz="2400" dirty="0" smtClean="0"/>
          </a:p>
          <a:p>
            <a:pPr>
              <a:buFont typeface="Wingdings" panose="05000000000000000000" pitchFamily="2" charset="2"/>
              <a:buChar char="§"/>
            </a:pPr>
            <a:r>
              <a:rPr lang="en-US" sz="2400" dirty="0" err="1" smtClean="0"/>
              <a:t>Thuật</a:t>
            </a:r>
            <a:r>
              <a:rPr lang="en-US" sz="2400" dirty="0" smtClean="0"/>
              <a:t> </a:t>
            </a:r>
            <a:r>
              <a:rPr lang="en-US" sz="2400" dirty="0" err="1" smtClean="0"/>
              <a:t>toán</a:t>
            </a:r>
            <a:r>
              <a:rPr lang="en-US" sz="2400" dirty="0" smtClean="0"/>
              <a:t> </a:t>
            </a:r>
            <a:r>
              <a:rPr lang="en-US" sz="2400" dirty="0" err="1" smtClean="0"/>
              <a:t>tạo</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chuẩn</a:t>
            </a:r>
            <a:r>
              <a:rPr lang="en-US" sz="2400" dirty="0" smtClean="0"/>
              <a:t> RFC 3972 </a:t>
            </a:r>
            <a:r>
              <a:rPr lang="en-US" sz="2400" dirty="0" err="1" smtClean="0"/>
              <a:t>nhằm</a:t>
            </a:r>
            <a:r>
              <a:rPr lang="en-US" sz="2400" dirty="0" smtClean="0"/>
              <a:t> </a:t>
            </a:r>
            <a:r>
              <a:rPr lang="en-US" sz="2400" dirty="0" err="1" smtClean="0"/>
              <a:t>đảm</a:t>
            </a:r>
            <a:r>
              <a:rPr lang="en-US" sz="2400" dirty="0" smtClean="0"/>
              <a:t> </a:t>
            </a:r>
            <a:r>
              <a:rPr lang="en-US" sz="2400" dirty="0" err="1" smtClean="0"/>
              <a:t>bảo</a:t>
            </a:r>
            <a:r>
              <a:rPr lang="en-US" sz="2400" dirty="0"/>
              <a:t> </a:t>
            </a:r>
            <a:r>
              <a:rPr lang="en-US" sz="2400" dirty="0" err="1" smtClean="0"/>
              <a:t>các</a:t>
            </a:r>
            <a:r>
              <a:rPr lang="en-US" sz="2400" dirty="0" smtClean="0"/>
              <a:t> </a:t>
            </a:r>
            <a:r>
              <a:rPr lang="en-US" sz="2400" dirty="0" err="1" smtClean="0"/>
              <a:t>giao</a:t>
            </a:r>
            <a:r>
              <a:rPr lang="en-US" sz="2400" dirty="0" smtClean="0"/>
              <a:t> </a:t>
            </a:r>
            <a:r>
              <a:rPr lang="en-US" sz="2400" dirty="0" err="1" smtClean="0"/>
              <a:t>diện</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trong</a:t>
            </a:r>
            <a:r>
              <a:rPr lang="en-US" sz="2400" dirty="0" smtClean="0"/>
              <a:t> </a:t>
            </a:r>
            <a:r>
              <a:rPr lang="en-US" sz="2400" dirty="0" err="1" smtClean="0"/>
              <a:t>cùng</a:t>
            </a:r>
            <a:r>
              <a:rPr lang="en-US" sz="2400" dirty="0" smtClean="0"/>
              <a:t> </a:t>
            </a:r>
            <a:r>
              <a:rPr lang="en-US" sz="2400" dirty="0" err="1" smtClean="0"/>
              <a:t>một</a:t>
            </a:r>
            <a:r>
              <a:rPr lang="en-US" sz="2400" dirty="0" smtClean="0"/>
              <a:t> </a:t>
            </a:r>
            <a:r>
              <a:rPr lang="en-US" sz="2400" dirty="0" err="1" smtClean="0"/>
              <a:t>mạng</a:t>
            </a:r>
            <a:r>
              <a:rPr lang="en-US" sz="2400" dirty="0" smtClean="0"/>
              <a:t> </a:t>
            </a:r>
            <a:r>
              <a:rPr lang="en-US" sz="2400" dirty="0" err="1" smtClean="0"/>
              <a:t>sẽ</a:t>
            </a:r>
            <a:r>
              <a:rPr lang="en-US" sz="2400" dirty="0" smtClean="0"/>
              <a:t> </a:t>
            </a:r>
            <a:r>
              <a:rPr lang="en-US" sz="2400" dirty="0" err="1" smtClean="0"/>
              <a:t>có</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khác</a:t>
            </a:r>
            <a:r>
              <a:rPr lang="en-US" sz="2400" dirty="0" smtClean="0"/>
              <a:t> </a:t>
            </a:r>
            <a:r>
              <a:rPr lang="en-US" sz="2400" dirty="0" err="1" smtClean="0"/>
              <a:t>nhau</a:t>
            </a:r>
            <a:endParaRPr lang="en-US" sz="2400" dirty="0" smtClean="0"/>
          </a:p>
          <a:p>
            <a:pPr>
              <a:buFont typeface="Wingdings" panose="05000000000000000000" pitchFamily="2" charset="2"/>
              <a:buChar char="§"/>
            </a:pPr>
            <a:r>
              <a:rPr lang="en-US" sz="2400" dirty="0" err="1" smtClean="0"/>
              <a:t>Các</a:t>
            </a:r>
            <a:r>
              <a:rPr lang="en-US" sz="2400" dirty="0" smtClean="0"/>
              <a:t> </a:t>
            </a:r>
            <a:r>
              <a:rPr lang="en-US" sz="2400" dirty="0" err="1" smtClean="0"/>
              <a:t>địa</a:t>
            </a:r>
            <a:r>
              <a:rPr lang="en-US" sz="2400" dirty="0" smtClean="0"/>
              <a:t> </a:t>
            </a:r>
            <a:r>
              <a:rPr lang="en-US" sz="2400" dirty="0" err="1" smtClean="0"/>
              <a:t>chỉ</a:t>
            </a:r>
            <a:r>
              <a:rPr lang="en-US" sz="2400" dirty="0" smtClean="0"/>
              <a:t> </a:t>
            </a:r>
            <a:r>
              <a:rPr lang="en-US" sz="2400" dirty="0" err="1" smtClean="0"/>
              <a:t>tạm</a:t>
            </a:r>
            <a:r>
              <a:rPr lang="en-US" sz="2400" dirty="0" smtClean="0"/>
              <a:t> </a:t>
            </a:r>
            <a:r>
              <a:rPr lang="en-US" sz="2400" dirty="0" err="1" smtClean="0"/>
              <a:t>thời</a:t>
            </a:r>
            <a:r>
              <a:rPr lang="en-US" sz="2400" dirty="0" smtClean="0"/>
              <a:t> </a:t>
            </a:r>
            <a:r>
              <a:rPr lang="en-US" sz="2400" dirty="0" err="1" smtClean="0"/>
              <a:t>chỉ</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trong</a:t>
            </a:r>
            <a:r>
              <a:rPr lang="en-US" sz="2400" dirty="0" smtClean="0"/>
              <a:t> 24 </a:t>
            </a:r>
            <a:r>
              <a:rPr lang="en-US" sz="2400" dirty="0" err="1" smtClean="0"/>
              <a:t>tiếng</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bất</a:t>
            </a:r>
            <a:r>
              <a:rPr lang="en-US" sz="2400" dirty="0" smtClean="0"/>
              <a:t> </a:t>
            </a:r>
            <a:r>
              <a:rPr lang="en-US" sz="2400" dirty="0" err="1" smtClean="0"/>
              <a:t>cứ</a:t>
            </a:r>
            <a:r>
              <a:rPr lang="en-US" sz="2400" dirty="0" smtClean="0"/>
              <a:t> </a:t>
            </a:r>
            <a:r>
              <a:rPr lang="en-US" sz="2400" dirty="0" err="1" smtClean="0"/>
              <a:t>một</a:t>
            </a:r>
            <a:r>
              <a:rPr lang="en-US" sz="2400" dirty="0" smtClean="0"/>
              <a:t> </a:t>
            </a:r>
            <a:r>
              <a:rPr lang="en-US" sz="2400" dirty="0" err="1" smtClean="0"/>
              <a:t>kết</a:t>
            </a:r>
            <a:r>
              <a:rPr lang="en-US" sz="2400" dirty="0" smtClean="0"/>
              <a:t> </a:t>
            </a:r>
            <a:r>
              <a:rPr lang="en-US" sz="2400" dirty="0" err="1" smtClean="0"/>
              <a:t>nối</a:t>
            </a:r>
            <a:r>
              <a:rPr lang="en-US" sz="2400" dirty="0" smtClean="0"/>
              <a:t> </a:t>
            </a:r>
            <a:r>
              <a:rPr lang="en-US" sz="2400" dirty="0" err="1" smtClean="0"/>
              <a:t>mới</a:t>
            </a:r>
            <a:r>
              <a:rPr lang="en-US" sz="2400" dirty="0" smtClean="0"/>
              <a:t> </a:t>
            </a:r>
            <a:r>
              <a:rPr lang="en-US" sz="2400" dirty="0" err="1" smtClean="0"/>
              <a:t>nào</a:t>
            </a:r>
            <a:r>
              <a:rPr lang="en-US" sz="2400" dirty="0" smtClean="0"/>
              <a:t>.</a:t>
            </a:r>
          </a:p>
          <a:p>
            <a:pPr>
              <a:buFont typeface="Wingdings" panose="05000000000000000000" pitchFamily="2" charset="2"/>
              <a:buChar char="§"/>
            </a:pPr>
            <a:r>
              <a:rPr lang="vi-VN" sz="2400" dirty="0"/>
              <a:t>Để bảo vệ chống lại các cuộc tấn công dựa trên tiêu đề mở rộng IPv6 và phân mảnh , Các thiết bị của Apple thực hiện các biện pháp bảo vệ được chỉ định trong RFC 6980, RFC 7112 và RFC 8021</a:t>
            </a:r>
            <a:r>
              <a:rPr lang="vi-VN" sz="2400" dirty="0" smtClean="0"/>
              <a:t>.</a:t>
            </a:r>
            <a:endParaRPr lang="en-US" sz="2400" dirty="0" smtClean="0"/>
          </a:p>
          <a:p>
            <a:pPr>
              <a:buFont typeface="Wingdings" panose="05000000000000000000" pitchFamily="2" charset="2"/>
              <a:buChar char="§"/>
            </a:pPr>
            <a:r>
              <a:rPr lang="en-US" sz="2400" dirty="0"/>
              <a:t>Đ</a:t>
            </a:r>
            <a:r>
              <a:rPr lang="vi-VN" sz="2400" dirty="0" smtClean="0"/>
              <a:t>ể </a:t>
            </a:r>
            <a:r>
              <a:rPr lang="vi-VN" sz="2400" dirty="0"/>
              <a:t>giúp đảm bảo độ tin cậy của ngăn xếp IPv6 của hệ điều hành Apple, các thiết bị của Apple thực thi các giới hạn khác nhau đối với cấu trúc dữ liệu liên quan đến IPv6, chẳng hạn như số tiền tố trên mỗi giao diện.</a:t>
            </a:r>
            <a:endParaRPr lang="en-US" sz="2400" dirty="0"/>
          </a:p>
          <a:p>
            <a:pPr marL="0" indent="0">
              <a:buNone/>
            </a:pPr>
            <a:endParaRPr lang="en-US"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a:p>
        </p:txBody>
      </p:sp>
    </p:spTree>
    <p:extLst>
      <p:ext uri="{BB962C8B-B14F-4D97-AF65-F5344CB8AC3E}">
        <p14:creationId xmlns:p14="http://schemas.microsoft.com/office/powerpoint/2010/main" val="12961578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r>
              <a:rPr lang="en-US" sz="3000" b="1" dirty="0" smtClean="0"/>
              <a:t>An </a:t>
            </a:r>
            <a:r>
              <a:rPr lang="en-US" sz="3000" b="1" dirty="0" err="1" smtClean="0"/>
              <a:t>toàn</a:t>
            </a:r>
            <a:r>
              <a:rPr lang="en-US" sz="3000" b="1" dirty="0" smtClean="0"/>
              <a:t> VPN</a:t>
            </a:r>
          </a:p>
          <a:p>
            <a:pPr marL="0" indent="0">
              <a:buNone/>
            </a:pPr>
            <a:r>
              <a:rPr lang="vi-VN" dirty="0"/>
              <a:t>Hệ điều hành iOS, iPadOS và macOS hỗ trợ các giao thức và phương thức xác thực sau:</a:t>
            </a:r>
          </a:p>
          <a:p>
            <a:pPr>
              <a:buFont typeface="Wingdings" panose="05000000000000000000" pitchFamily="2" charset="2"/>
              <a:buChar char="§"/>
            </a:pPr>
            <a:r>
              <a:rPr lang="vi-VN" dirty="0" smtClean="0"/>
              <a:t>IKEv2</a:t>
            </a:r>
            <a:r>
              <a:rPr lang="vi-VN" dirty="0"/>
              <a:t>: Hỗ trợ cho cả IPv4 và IPv6 và những thứ sau:</a:t>
            </a:r>
          </a:p>
          <a:p>
            <a:pPr marL="1089025">
              <a:buFont typeface="Arial" panose="020B0604020202020204" pitchFamily="34" charset="0"/>
              <a:buChar char="•"/>
            </a:pPr>
            <a:r>
              <a:rPr lang="vi-VN" sz="2400" dirty="0" smtClean="0"/>
              <a:t>Phương </a:t>
            </a:r>
            <a:r>
              <a:rPr lang="vi-VN" sz="2400" dirty="0"/>
              <a:t>thức xác thực: Bí mật được chia sẻ, chứng chỉ, EAP-TLS và EAP-MSCHAPv2</a:t>
            </a:r>
          </a:p>
          <a:p>
            <a:pPr marL="1089025">
              <a:buFont typeface="Arial" panose="020B0604020202020204" pitchFamily="34" charset="0"/>
              <a:buChar char="•"/>
            </a:pPr>
            <a:r>
              <a:rPr lang="vi-VN" sz="2400" dirty="0" smtClean="0"/>
              <a:t>Mật </a:t>
            </a:r>
            <a:r>
              <a:rPr lang="vi-VN" sz="2400" dirty="0"/>
              <a:t>mã Suite B: Chứng chỉ ECDSA, mã hóa ESP với GCM và Nhóm ECP cho Nhóm Diffie-Hellman</a:t>
            </a:r>
          </a:p>
          <a:p>
            <a:pPr marL="1089025">
              <a:buFont typeface="Arial" panose="020B0604020202020204" pitchFamily="34" charset="0"/>
              <a:buChar char="•"/>
            </a:pPr>
            <a:r>
              <a:rPr lang="vi-VN" sz="2400" dirty="0" smtClean="0"/>
              <a:t>Các </a:t>
            </a:r>
            <a:r>
              <a:rPr lang="vi-VN" sz="2400" dirty="0"/>
              <a:t>tính năng bổ sung: MOBIKE, phân mảnh IKE, chuyển hướng máy chủ, chia đường hầm</a:t>
            </a:r>
          </a:p>
          <a:p>
            <a:pPr>
              <a:buFont typeface="Wingdings" panose="05000000000000000000" pitchFamily="2" charset="2"/>
              <a:buChar char="§"/>
            </a:pPr>
            <a:r>
              <a:rPr lang="vi-VN" dirty="0" smtClean="0"/>
              <a:t>L2TP </a:t>
            </a:r>
            <a:r>
              <a:rPr lang="vi-VN" dirty="0"/>
              <a:t>qua IPsec: Xác thực người dùng bằng mật khẩu MS-CHAP v2, mã thông báo hai yếu tố, chứng chỉ, xác thực máy </a:t>
            </a:r>
            <a:r>
              <a:rPr lang="vi-VN" dirty="0" smtClean="0"/>
              <a:t>bằng</a:t>
            </a:r>
            <a:r>
              <a:rPr lang="en-US" dirty="0" smtClean="0"/>
              <a:t> </a:t>
            </a:r>
            <a:r>
              <a:rPr lang="en-US" dirty="0" err="1" smtClean="0"/>
              <a:t>khóa</a:t>
            </a:r>
            <a:r>
              <a:rPr lang="vi-VN" dirty="0" smtClean="0"/>
              <a:t> </a:t>
            </a:r>
            <a:r>
              <a:rPr lang="vi-VN" dirty="0"/>
              <a:t>bí mật được chia sẻ hoặc chứng chỉ</a:t>
            </a:r>
          </a:p>
          <a:p>
            <a:pPr>
              <a:buFont typeface="Wingdings" panose="05000000000000000000" pitchFamily="2" charset="2"/>
              <a:buChar char="§"/>
            </a:pPr>
            <a:r>
              <a:rPr lang="vi-VN" dirty="0" smtClean="0"/>
              <a:t>SSL </a:t>
            </a:r>
            <a:r>
              <a:rPr lang="vi-VN" dirty="0"/>
              <a:t>VPN: Xác thực người dùng bằng mật khẩu, mã thông báo hai yếu tố và chứng chỉ bằng ứng dụng khách VPN của bên thứ ba</a:t>
            </a:r>
          </a:p>
          <a:p>
            <a:pPr>
              <a:buFont typeface="Wingdings" panose="05000000000000000000" pitchFamily="2" charset="2"/>
              <a:buChar char="§"/>
            </a:pPr>
            <a:r>
              <a:rPr lang="vi-VN" dirty="0" smtClean="0"/>
              <a:t>Cisco </a:t>
            </a:r>
            <a:r>
              <a:rPr lang="vi-VN" dirty="0"/>
              <a:t>IPsec: Xác thực người dùng bằng mật khẩu, mã thông báo hai yếu tố và xác thực máy bằng chứng chỉ và bí mật được chia sẻ</a:t>
            </a:r>
            <a:endParaRPr lang="en-US"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a:p>
        </p:txBody>
      </p:sp>
    </p:spTree>
    <p:extLst>
      <p:ext uri="{BB962C8B-B14F-4D97-AF65-F5344CB8AC3E}">
        <p14:creationId xmlns:p14="http://schemas.microsoft.com/office/powerpoint/2010/main" val="1728644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b="1" dirty="0" smtClean="0"/>
              <a:t>An </a:t>
            </a:r>
            <a:r>
              <a:rPr lang="en-US" b="1" dirty="0" err="1" smtClean="0"/>
              <a:t>toàn</a:t>
            </a:r>
            <a:r>
              <a:rPr lang="en-US" b="1" dirty="0" smtClean="0"/>
              <a:t> VPN (</a:t>
            </a:r>
            <a:r>
              <a:rPr lang="en-US" b="1" dirty="0" err="1" smtClean="0"/>
              <a:t>tiếp</a:t>
            </a:r>
            <a:r>
              <a:rPr lang="en-US" b="1" dirty="0" smtClean="0"/>
              <a:t>)</a:t>
            </a:r>
          </a:p>
          <a:p>
            <a:pPr>
              <a:buFont typeface="Wingdings" panose="05000000000000000000" pitchFamily="2" charset="2"/>
              <a:buChar char="§"/>
            </a:pPr>
            <a:r>
              <a:rPr lang="en-US" sz="2400" i="1" dirty="0" smtClean="0"/>
              <a:t>VPN on demand</a:t>
            </a:r>
            <a:r>
              <a:rPr lang="en-US" sz="2400" dirty="0" smtClean="0"/>
              <a:t>: </a:t>
            </a:r>
            <a:r>
              <a:rPr lang="vi-VN" sz="2400" dirty="0"/>
              <a:t> VPN Theo Yêu cầu cho phép các thiết bị Apple tự động thiết lập kết nối khi cần thiết. Nó yêu cầu một phương thức xác thực không liên quan đến tương tác của người dùng</a:t>
            </a:r>
            <a:endParaRPr lang="en-US" sz="2400" dirty="0" smtClean="0"/>
          </a:p>
          <a:p>
            <a:pPr>
              <a:buFont typeface="Wingdings" panose="05000000000000000000" pitchFamily="2" charset="2"/>
              <a:buChar char="§"/>
            </a:pPr>
            <a:r>
              <a:rPr lang="en-US" sz="2400" i="1" dirty="0" smtClean="0"/>
              <a:t>Per App VPN</a:t>
            </a:r>
            <a:r>
              <a:rPr lang="en-US" sz="2400" dirty="0" smtClean="0"/>
              <a:t>: </a:t>
            </a:r>
            <a:r>
              <a:rPr lang="vi-VN" sz="2400" dirty="0"/>
              <a:t>các kết nối VPN có thể được thiết lập trên cơ sở từng ứng dụng, điều này cung cấp khả năng kiểm soát chi tiết hơn đối với dữ liệu nào đi qua VPN. Khả năng tách biệt lưu lượng truy cập ở cấp ứng dụng này cho phép tách dữ liệu cá nhân khỏi dữ liệu tổ chức — dẫn đến kết nối mạng an toàn cho các ứng dụng sử dụng nội bộ, đồng thời bảo vệ quyền riêng tư của hoạt động thiết bị cá nhân</a:t>
            </a:r>
            <a:endParaRPr lang="en-US" sz="2400" dirty="0" smtClean="0"/>
          </a:p>
          <a:p>
            <a:pPr>
              <a:buFont typeface="Wingdings" panose="05000000000000000000" pitchFamily="2" charset="2"/>
              <a:buChar char="§"/>
            </a:pPr>
            <a:r>
              <a:rPr lang="en-US" sz="2400" i="1" dirty="0" smtClean="0"/>
              <a:t>Always on VPN</a:t>
            </a:r>
            <a:r>
              <a:rPr lang="en-US" sz="2400" dirty="0" smtClean="0"/>
              <a:t>: </a:t>
            </a:r>
            <a:r>
              <a:rPr lang="en-US" sz="2400" dirty="0" err="1" smtClean="0"/>
              <a:t>cho</a:t>
            </a:r>
            <a:r>
              <a:rPr lang="en-US" sz="2400" dirty="0" smtClean="0"/>
              <a:t> </a:t>
            </a:r>
            <a:r>
              <a:rPr lang="en-US" sz="2400" dirty="0" err="1" smtClean="0"/>
              <a:t>phép</a:t>
            </a:r>
            <a:r>
              <a:rPr lang="en-US" sz="2400" dirty="0" smtClean="0"/>
              <a:t> </a:t>
            </a:r>
            <a:r>
              <a:rPr lang="vi-VN" sz="2400" dirty="0" smtClean="0"/>
              <a:t>toàn </a:t>
            </a:r>
            <a:r>
              <a:rPr lang="vi-VN" sz="2400" dirty="0"/>
              <a:t>quyền kiểm soát lưu lượng truy cập iOS và iPadOS bằng cách chuyển tất cả lưu lượng IP trở </a:t>
            </a:r>
            <a:r>
              <a:rPr lang="vi-VN" sz="2400" dirty="0" smtClean="0"/>
              <a:t>lại. </a:t>
            </a:r>
            <a:r>
              <a:rPr lang="vi-VN" sz="2400" dirty="0"/>
              <a:t>Giao thức đường hầm mặc định, IKEv2, đảm bảo việc truyền tải lưu lượng bằng mã hóa dữ liệu. </a:t>
            </a:r>
            <a:endParaRPr lang="en-US" sz="24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a:p>
        </p:txBody>
      </p:sp>
    </p:spTree>
    <p:extLst>
      <p:ext uri="{BB962C8B-B14F-4D97-AF65-F5344CB8AC3E}">
        <p14:creationId xmlns:p14="http://schemas.microsoft.com/office/powerpoint/2010/main" val="39219213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smtClean="0"/>
              <a:t>An </a:t>
            </a:r>
            <a:r>
              <a:rPr lang="en-US" b="1" dirty="0" err="1" smtClean="0"/>
              <a:t>toàn</a:t>
            </a:r>
            <a:r>
              <a:rPr lang="en-US" b="1" dirty="0" smtClean="0"/>
              <a:t> </a:t>
            </a:r>
            <a:r>
              <a:rPr lang="en-US" b="1" dirty="0" err="1" smtClean="0"/>
              <a:t>Wifi</a:t>
            </a:r>
            <a:endParaRPr lang="en-US" b="1" dirty="0" smtClean="0"/>
          </a:p>
          <a:p>
            <a:pPr>
              <a:buFont typeface="Wingdings" panose="05000000000000000000" pitchFamily="2" charset="2"/>
              <a:buChar char="§"/>
            </a:pPr>
            <a:r>
              <a:rPr lang="en-US" sz="2400" dirty="0" err="1" smtClean="0"/>
              <a:t>Truy</a:t>
            </a:r>
            <a:r>
              <a:rPr lang="en-US" sz="2400" dirty="0" smtClean="0"/>
              <a:t> </a:t>
            </a:r>
            <a:r>
              <a:rPr lang="en-US" sz="2400" dirty="0" err="1" smtClean="0"/>
              <a:t>cập</a:t>
            </a:r>
            <a:r>
              <a:rPr lang="en-US" sz="2400" dirty="0" smtClean="0"/>
              <a:t> an </a:t>
            </a:r>
            <a:r>
              <a:rPr lang="en-US" sz="2400" dirty="0" err="1" smtClean="0"/>
              <a:t>toàn</a:t>
            </a:r>
            <a:r>
              <a:rPr lang="en-US" sz="2400" dirty="0" smtClean="0"/>
              <a:t> </a:t>
            </a:r>
            <a:r>
              <a:rPr lang="en-US" sz="2400" dirty="0" err="1" smtClean="0"/>
              <a:t>vào</a:t>
            </a:r>
            <a:r>
              <a:rPr lang="en-US" sz="2400" dirty="0" smtClean="0"/>
              <a:t> </a:t>
            </a:r>
            <a:r>
              <a:rPr lang="en-US" sz="2400" dirty="0" err="1" smtClean="0"/>
              <a:t>mạng</a:t>
            </a:r>
            <a:r>
              <a:rPr lang="en-US" sz="2400" dirty="0" smtClean="0"/>
              <a:t> </a:t>
            </a:r>
            <a:r>
              <a:rPr lang="en-US" sz="2400" dirty="0" err="1" smtClean="0"/>
              <a:t>không</a:t>
            </a:r>
            <a:r>
              <a:rPr lang="en-US" sz="2400" dirty="0" smtClean="0"/>
              <a:t> </a:t>
            </a:r>
            <a:r>
              <a:rPr lang="en-US" sz="2400" dirty="0" err="1" smtClean="0"/>
              <a:t>dây</a:t>
            </a:r>
            <a:endParaRPr lang="en-US" sz="2400" dirty="0" smtClean="0"/>
          </a:p>
          <a:p>
            <a:pPr marL="914400">
              <a:buFont typeface="Arial" panose="020B0604020202020204" pitchFamily="34" charset="0"/>
              <a:buChar char="•"/>
            </a:pPr>
            <a:r>
              <a:rPr lang="vi-VN" sz="2000" dirty="0" smtClean="0"/>
              <a:t>Tất cả các nền tảng của Apple đều hỗ trợ các giao thức mã hóa và xác thực Wi-Fi, để cung cấp quyền truy cập được xác thực và tính bảo mật khi kết nối với các mạng không dây an toàn</a:t>
            </a:r>
            <a:r>
              <a:rPr lang="en-US" sz="2000" dirty="0" smtClean="0"/>
              <a:t> </a:t>
            </a:r>
            <a:r>
              <a:rPr lang="en-US" sz="2000" dirty="0" err="1" smtClean="0"/>
              <a:t>vd</a:t>
            </a:r>
            <a:r>
              <a:rPr lang="en-US" sz="2000" dirty="0" smtClean="0"/>
              <a:t>: WPA2, WPA 3, PMF.</a:t>
            </a:r>
          </a:p>
          <a:p>
            <a:pPr marL="914400">
              <a:buFont typeface="Arial" panose="020B0604020202020204" pitchFamily="34" charset="0"/>
              <a:buChar char="•"/>
            </a:pPr>
            <a:r>
              <a:rPr lang="en-US" sz="2000" dirty="0" err="1" smtClean="0"/>
              <a:t>Hệ</a:t>
            </a:r>
            <a:r>
              <a:rPr lang="en-US" sz="2000" dirty="0" smtClean="0"/>
              <a:t> </a:t>
            </a:r>
            <a:r>
              <a:rPr lang="en-US" sz="2000" dirty="0" err="1"/>
              <a:t>điều</a:t>
            </a:r>
            <a:r>
              <a:rPr lang="en-US" sz="2000" dirty="0"/>
              <a:t> </a:t>
            </a:r>
            <a:r>
              <a:rPr lang="en-US" sz="2000" dirty="0" err="1"/>
              <a:t>hành</a:t>
            </a:r>
            <a:r>
              <a:rPr lang="en-US" sz="2000" dirty="0"/>
              <a:t> </a:t>
            </a:r>
            <a:r>
              <a:rPr lang="en-US" sz="2000" dirty="0" err="1"/>
              <a:t>của</a:t>
            </a:r>
            <a:r>
              <a:rPr lang="en-US" sz="2000" dirty="0"/>
              <a:t> Apple </a:t>
            </a:r>
            <a:r>
              <a:rPr lang="en-US" sz="2000" dirty="0" err="1"/>
              <a:t>bảo</a:t>
            </a:r>
            <a:r>
              <a:rPr lang="en-US" sz="2000" dirty="0"/>
              <a:t> </a:t>
            </a:r>
            <a:r>
              <a:rPr lang="en-US" sz="2000" dirty="0" err="1"/>
              <a:t>vệ</a:t>
            </a:r>
            <a:r>
              <a:rPr lang="en-US" sz="2000" dirty="0"/>
              <a:t> </a:t>
            </a:r>
            <a:r>
              <a:rPr lang="en-US" sz="2000" dirty="0" err="1"/>
              <a:t>thiết</a:t>
            </a:r>
            <a:r>
              <a:rPr lang="en-US" sz="2000" dirty="0"/>
              <a:t> </a:t>
            </a:r>
            <a:r>
              <a:rPr lang="en-US" sz="2000" dirty="0" err="1"/>
              <a:t>bị</a:t>
            </a:r>
            <a:r>
              <a:rPr lang="en-US" sz="2000" dirty="0"/>
              <a:t> </a:t>
            </a:r>
            <a:r>
              <a:rPr lang="en-US" sz="2000" dirty="0" err="1"/>
              <a:t>khỏi</a:t>
            </a:r>
            <a:r>
              <a:rPr lang="en-US" sz="2000" dirty="0"/>
              <a:t> </a:t>
            </a:r>
            <a:r>
              <a:rPr lang="en-US" sz="2000" dirty="0" err="1"/>
              <a:t>các</a:t>
            </a:r>
            <a:r>
              <a:rPr lang="en-US" sz="2000" dirty="0"/>
              <a:t> </a:t>
            </a:r>
            <a:r>
              <a:rPr lang="en-US" sz="2000" dirty="0" err="1"/>
              <a:t>lỗ</a:t>
            </a:r>
            <a:r>
              <a:rPr lang="en-US" sz="2000" dirty="0"/>
              <a:t> </a:t>
            </a:r>
            <a:r>
              <a:rPr lang="en-US" sz="2000" dirty="0" err="1"/>
              <a:t>hổng</a:t>
            </a:r>
            <a:r>
              <a:rPr lang="en-US" sz="2000" dirty="0"/>
              <a:t> </a:t>
            </a:r>
            <a:r>
              <a:rPr lang="en-US" sz="2000" dirty="0" err="1"/>
              <a:t>trong</a:t>
            </a:r>
            <a:r>
              <a:rPr lang="en-US" sz="2000" dirty="0"/>
              <a:t> </a:t>
            </a:r>
            <a:r>
              <a:rPr lang="en-US" sz="2000" dirty="0" err="1"/>
              <a:t>phần</a:t>
            </a:r>
            <a:r>
              <a:rPr lang="en-US" sz="2000" dirty="0"/>
              <a:t> </a:t>
            </a:r>
            <a:r>
              <a:rPr lang="en-US" sz="2000" dirty="0" err="1"/>
              <a:t>sụn</a:t>
            </a:r>
            <a:r>
              <a:rPr lang="en-US" sz="2000" dirty="0"/>
              <a:t> vi </a:t>
            </a:r>
            <a:r>
              <a:rPr lang="en-US" sz="2000" dirty="0" err="1"/>
              <a:t>xử</a:t>
            </a:r>
            <a:r>
              <a:rPr lang="en-US" sz="2000" dirty="0"/>
              <a:t> </a:t>
            </a:r>
            <a:r>
              <a:rPr lang="en-US" sz="2000" dirty="0" err="1"/>
              <a:t>lý</a:t>
            </a:r>
            <a:r>
              <a:rPr lang="en-US" sz="2000" dirty="0"/>
              <a:t> </a:t>
            </a:r>
            <a:r>
              <a:rPr lang="en-US" sz="2000" dirty="0" err="1"/>
              <a:t>mạng</a:t>
            </a:r>
            <a:r>
              <a:rPr lang="en-US" sz="2000" dirty="0"/>
              <a:t>. </a:t>
            </a:r>
            <a:r>
              <a:rPr lang="en-US" sz="2000" dirty="0" err="1"/>
              <a:t>Điều</a:t>
            </a:r>
            <a:r>
              <a:rPr lang="en-US" sz="2000" dirty="0"/>
              <a:t> </a:t>
            </a:r>
            <a:r>
              <a:rPr lang="en-US" sz="2000" dirty="0" err="1"/>
              <a:t>này</a:t>
            </a:r>
            <a:r>
              <a:rPr lang="en-US" sz="2000" dirty="0"/>
              <a:t> </a:t>
            </a:r>
            <a:r>
              <a:rPr lang="en-US" sz="2000" dirty="0" err="1"/>
              <a:t>có</a:t>
            </a:r>
            <a:r>
              <a:rPr lang="en-US" sz="2000" dirty="0"/>
              <a:t> </a:t>
            </a:r>
            <a:r>
              <a:rPr lang="en-US" sz="2000" dirty="0" err="1"/>
              <a:t>nghĩa</a:t>
            </a:r>
            <a:r>
              <a:rPr lang="en-US" sz="2000" dirty="0"/>
              <a:t> </a:t>
            </a:r>
            <a:r>
              <a:rPr lang="en-US" sz="2000" dirty="0" err="1"/>
              <a:t>là</a:t>
            </a:r>
            <a:r>
              <a:rPr lang="en-US" sz="2000" dirty="0"/>
              <a:t> </a:t>
            </a:r>
            <a:r>
              <a:rPr lang="en-US" sz="2000" dirty="0" err="1"/>
              <a:t>bộ</a:t>
            </a:r>
            <a:r>
              <a:rPr lang="en-US" sz="2000" dirty="0"/>
              <a:t> </a:t>
            </a:r>
            <a:r>
              <a:rPr lang="en-US" sz="2000" dirty="0" err="1"/>
              <a:t>điều</a:t>
            </a:r>
            <a:r>
              <a:rPr lang="en-US" sz="2000" dirty="0"/>
              <a:t> </a:t>
            </a:r>
            <a:r>
              <a:rPr lang="en-US" sz="2000" dirty="0" err="1"/>
              <a:t>khiển</a:t>
            </a:r>
            <a:r>
              <a:rPr lang="en-US" sz="2000" dirty="0"/>
              <a:t> </a:t>
            </a:r>
            <a:r>
              <a:rPr lang="en-US" sz="2000" dirty="0" err="1"/>
              <a:t>mạng</a:t>
            </a:r>
            <a:r>
              <a:rPr lang="en-US" sz="2000" dirty="0"/>
              <a:t> </a:t>
            </a:r>
            <a:r>
              <a:rPr lang="en-US" sz="2000" dirty="0" err="1"/>
              <a:t>có</a:t>
            </a:r>
            <a:r>
              <a:rPr lang="en-US" sz="2000" dirty="0"/>
              <a:t> Wi-Fi </a:t>
            </a:r>
            <a:r>
              <a:rPr lang="en-US" sz="2000" dirty="0" err="1"/>
              <a:t>có</a:t>
            </a:r>
            <a:r>
              <a:rPr lang="en-US" sz="2000" dirty="0"/>
              <a:t> </a:t>
            </a:r>
            <a:r>
              <a:rPr lang="en-US" sz="2000" dirty="0" err="1"/>
              <a:t>quyền</a:t>
            </a:r>
            <a:r>
              <a:rPr lang="en-US" sz="2000" dirty="0"/>
              <a:t> </a:t>
            </a:r>
            <a:r>
              <a:rPr lang="en-US" sz="2000" dirty="0" err="1"/>
              <a:t>truy</a:t>
            </a:r>
            <a:r>
              <a:rPr lang="en-US" sz="2000" dirty="0"/>
              <a:t> </a:t>
            </a:r>
            <a:r>
              <a:rPr lang="en-US" sz="2000" dirty="0" err="1"/>
              <a:t>cập</a:t>
            </a:r>
            <a:r>
              <a:rPr lang="en-US" sz="2000" dirty="0"/>
              <a:t> </a:t>
            </a:r>
            <a:r>
              <a:rPr lang="en-US" sz="2000" dirty="0" err="1"/>
              <a:t>hạn</a:t>
            </a:r>
            <a:r>
              <a:rPr lang="en-US" sz="2000" dirty="0"/>
              <a:t> </a:t>
            </a:r>
            <a:r>
              <a:rPr lang="en-US" sz="2000" dirty="0" err="1"/>
              <a:t>chế</a:t>
            </a:r>
            <a:r>
              <a:rPr lang="en-US" sz="2000" dirty="0"/>
              <a:t> </a:t>
            </a:r>
            <a:r>
              <a:rPr lang="en-US" sz="2000" dirty="0" err="1"/>
              <a:t>vào</a:t>
            </a:r>
            <a:r>
              <a:rPr lang="en-US" sz="2000" dirty="0"/>
              <a:t> </a:t>
            </a:r>
            <a:r>
              <a:rPr lang="en-US" sz="2000" dirty="0" err="1"/>
              <a:t>bộ</a:t>
            </a:r>
            <a:r>
              <a:rPr lang="en-US" sz="2000" dirty="0"/>
              <a:t> </a:t>
            </a:r>
            <a:r>
              <a:rPr lang="en-US" sz="2000" dirty="0" err="1"/>
              <a:t>nhớ</a:t>
            </a:r>
            <a:r>
              <a:rPr lang="en-US" sz="2000" dirty="0"/>
              <a:t> </a:t>
            </a:r>
            <a:r>
              <a:rPr lang="en-US" sz="2000" dirty="0" err="1"/>
              <a:t>Bộ</a:t>
            </a:r>
            <a:r>
              <a:rPr lang="en-US" sz="2000" dirty="0"/>
              <a:t> </a:t>
            </a:r>
            <a:r>
              <a:rPr lang="en-US" sz="2000" dirty="0" err="1"/>
              <a:t>xử</a:t>
            </a:r>
            <a:r>
              <a:rPr lang="en-US" sz="2000" dirty="0"/>
              <a:t> </a:t>
            </a:r>
            <a:r>
              <a:rPr lang="en-US" sz="2000" dirty="0" err="1"/>
              <a:t>lý</a:t>
            </a:r>
            <a:r>
              <a:rPr lang="en-US" sz="2000" dirty="0"/>
              <a:t> </a:t>
            </a:r>
            <a:r>
              <a:rPr lang="en-US" sz="2000" dirty="0" err="1"/>
              <a:t>ứng</a:t>
            </a:r>
            <a:r>
              <a:rPr lang="en-US" sz="2000" dirty="0"/>
              <a:t> </a:t>
            </a:r>
            <a:r>
              <a:rPr lang="en-US" sz="2000" dirty="0" err="1"/>
              <a:t>dụng</a:t>
            </a:r>
            <a:endParaRPr lang="en-US" sz="2000" dirty="0" smtClean="0"/>
          </a:p>
          <a:p>
            <a:pPr>
              <a:buFont typeface="Wingdings" panose="05000000000000000000" pitchFamily="2" charset="2"/>
              <a:buChar char="§"/>
            </a:pPr>
            <a:r>
              <a:rPr lang="en-US" sz="2400" dirty="0" err="1" smtClean="0"/>
              <a:t>Tính</a:t>
            </a:r>
            <a:r>
              <a:rPr lang="en-US" sz="2400" dirty="0" smtClean="0"/>
              <a:t> </a:t>
            </a:r>
            <a:r>
              <a:rPr lang="en-US" sz="2400" dirty="0" err="1" smtClean="0"/>
              <a:t>riêng</a:t>
            </a:r>
            <a:r>
              <a:rPr lang="en-US" sz="2400" dirty="0" smtClean="0"/>
              <a:t> </a:t>
            </a:r>
            <a:r>
              <a:rPr lang="en-US" sz="2400" dirty="0" err="1" smtClean="0"/>
              <a:t>tư</a:t>
            </a:r>
            <a:r>
              <a:rPr lang="en-US" sz="2400" dirty="0" smtClean="0"/>
              <a:t> </a:t>
            </a:r>
            <a:r>
              <a:rPr lang="en-US" sz="2400" dirty="0" err="1" smtClean="0"/>
              <a:t>của</a:t>
            </a:r>
            <a:r>
              <a:rPr lang="en-US" sz="2400" dirty="0" smtClean="0"/>
              <a:t> </a:t>
            </a:r>
            <a:r>
              <a:rPr lang="en-US" sz="2400" dirty="0" err="1" smtClean="0"/>
              <a:t>Wifi</a:t>
            </a:r>
            <a:endParaRPr lang="en-US" sz="2400" dirty="0" smtClean="0"/>
          </a:p>
          <a:p>
            <a:pPr marL="1023938">
              <a:buFont typeface="Arial" panose="020B0604020202020204" pitchFamily="34" charset="0"/>
              <a:buChar char="•"/>
            </a:pPr>
            <a:r>
              <a:rPr lang="en-US" sz="2000" dirty="0" err="1" smtClean="0"/>
              <a:t>Sử</a:t>
            </a:r>
            <a:r>
              <a:rPr lang="en-US" sz="2000" dirty="0" smtClean="0"/>
              <a:t> </a:t>
            </a:r>
            <a:r>
              <a:rPr lang="en-US" sz="2000" dirty="0" err="1" smtClean="0"/>
              <a:t>dụng</a:t>
            </a:r>
            <a:r>
              <a:rPr lang="en-US" sz="2000" dirty="0" smtClean="0"/>
              <a:t> </a:t>
            </a:r>
            <a:r>
              <a:rPr lang="vi-VN" sz="2000" dirty="0"/>
              <a:t>địa chỉ MAC ngẫu nhiên </a:t>
            </a:r>
            <a:r>
              <a:rPr lang="en-US" sz="2000" dirty="0" smtClean="0"/>
              <a:t>: </a:t>
            </a:r>
            <a:r>
              <a:rPr lang="vi-VN" sz="2000" dirty="0" smtClean="0"/>
              <a:t>có </a:t>
            </a:r>
            <a:r>
              <a:rPr lang="vi-VN" sz="2000" dirty="0"/>
              <a:t>thể truy cập internet an toàn hơn, giúp chống bị nghe </a:t>
            </a:r>
            <a:r>
              <a:rPr lang="vi-VN" sz="2000" dirty="0" smtClean="0"/>
              <a:t>lén</a:t>
            </a:r>
            <a:r>
              <a:rPr lang="en-US" sz="2000" dirty="0" smtClean="0"/>
              <a:t>, </a:t>
            </a:r>
            <a:r>
              <a:rPr lang="vi-VN" sz="2000" dirty="0" smtClean="0"/>
              <a:t>che </a:t>
            </a:r>
            <a:r>
              <a:rPr lang="vi-VN" sz="2000" dirty="0"/>
              <a:t>đi địa chỉ MAC thật sự của thiết bị và giúp ẩn danh một phần</a:t>
            </a:r>
            <a:r>
              <a:rPr lang="vi-VN" sz="2000" dirty="0" smtClean="0"/>
              <a:t>.</a:t>
            </a:r>
            <a:endParaRPr lang="en-US" sz="2000" dirty="0" smtClean="0"/>
          </a:p>
          <a:p>
            <a:pPr marL="1023938">
              <a:buFont typeface="Arial" panose="020B0604020202020204" pitchFamily="34" charset="0"/>
              <a:buChar char="•"/>
            </a:pPr>
            <a:r>
              <a:rPr lang="en-US" sz="2000" dirty="0" err="1" smtClean="0"/>
              <a:t>Sử</a:t>
            </a:r>
            <a:r>
              <a:rPr lang="en-US" sz="2000" dirty="0" smtClean="0"/>
              <a:t> </a:t>
            </a:r>
            <a:r>
              <a:rPr lang="en-US" sz="2000" dirty="0" err="1" smtClean="0"/>
              <a:t>dụng</a:t>
            </a:r>
            <a:r>
              <a:rPr lang="en-US" sz="2000" dirty="0" smtClean="0"/>
              <a:t> </a:t>
            </a:r>
            <a:r>
              <a:rPr lang="en-US" sz="2000" dirty="0" err="1" smtClean="0"/>
              <a:t>số</a:t>
            </a:r>
            <a:r>
              <a:rPr lang="en-US" sz="2000" dirty="0" smtClean="0"/>
              <a:t> </a:t>
            </a:r>
            <a:r>
              <a:rPr lang="en-US" sz="2000" dirty="0" err="1" smtClean="0"/>
              <a:t>thứ</a:t>
            </a:r>
            <a:r>
              <a:rPr lang="en-US" sz="2000" dirty="0" smtClean="0"/>
              <a:t> </a:t>
            </a:r>
            <a:r>
              <a:rPr lang="en-US" sz="2000" dirty="0" err="1" smtClean="0"/>
              <a:t>tự</a:t>
            </a:r>
            <a:r>
              <a:rPr lang="en-US" sz="2000" dirty="0" smtClean="0"/>
              <a:t> </a:t>
            </a:r>
            <a:r>
              <a:rPr lang="en-US" sz="2000" dirty="0" err="1" smtClean="0"/>
              <a:t>khung</a:t>
            </a:r>
            <a:r>
              <a:rPr lang="en-US" sz="2000" dirty="0" smtClean="0"/>
              <a:t> </a:t>
            </a:r>
            <a:r>
              <a:rPr lang="en-US" sz="2000" dirty="0" err="1" smtClean="0"/>
              <a:t>ngẫu</a:t>
            </a:r>
            <a:r>
              <a:rPr lang="en-US" sz="2000" dirty="0" smtClean="0"/>
              <a:t> </a:t>
            </a:r>
            <a:r>
              <a:rPr lang="en-US" sz="2000" dirty="0" err="1" smtClean="0"/>
              <a:t>nhiên</a:t>
            </a:r>
            <a:r>
              <a:rPr lang="en-US" sz="2000" dirty="0" smtClean="0"/>
              <a:t>: </a:t>
            </a:r>
            <a:r>
              <a:rPr lang="en-US" sz="2000" dirty="0" err="1" smtClean="0"/>
              <a:t>giúp</a:t>
            </a:r>
            <a:r>
              <a:rPr lang="en-US" sz="2000" dirty="0" smtClean="0"/>
              <a:t> </a:t>
            </a:r>
            <a:r>
              <a:rPr lang="en-US" sz="2000" dirty="0" err="1" smtClean="0"/>
              <a:t>tránh</a:t>
            </a:r>
            <a:r>
              <a:rPr lang="en-US" sz="2000" dirty="0" smtClean="0"/>
              <a:t> </a:t>
            </a:r>
            <a:r>
              <a:rPr lang="en-US" sz="2000" dirty="0" err="1" smtClean="0"/>
              <a:t>khỏi</a:t>
            </a:r>
            <a:r>
              <a:rPr lang="en-US" sz="2000" dirty="0" smtClean="0"/>
              <a:t> </a:t>
            </a:r>
            <a:r>
              <a:rPr lang="en-US" sz="2000" dirty="0" err="1" smtClean="0"/>
              <a:t>việc</a:t>
            </a:r>
            <a:r>
              <a:rPr lang="en-US" sz="2000" dirty="0" smtClean="0"/>
              <a:t> </a:t>
            </a:r>
            <a:r>
              <a:rPr lang="en-US" sz="2000" dirty="0" err="1" smtClean="0"/>
              <a:t>dò</a:t>
            </a:r>
            <a:r>
              <a:rPr lang="en-US" sz="2000" dirty="0" smtClean="0"/>
              <a:t> </a:t>
            </a:r>
            <a:r>
              <a:rPr lang="en-US" sz="2000" dirty="0" err="1" smtClean="0"/>
              <a:t>quét</a:t>
            </a:r>
            <a:r>
              <a:rPr lang="en-US" sz="2000" dirty="0" smtClean="0"/>
              <a:t> </a:t>
            </a:r>
            <a:r>
              <a:rPr lang="en-US" sz="2000" dirty="0" err="1" smtClean="0"/>
              <a:t>thông</a:t>
            </a:r>
            <a:r>
              <a:rPr lang="en-US" sz="2000" dirty="0" smtClean="0"/>
              <a:t> tin </a:t>
            </a:r>
          </a:p>
          <a:p>
            <a:pPr marL="1023938">
              <a:buFont typeface="Arial" panose="020B0604020202020204" pitchFamily="34" charset="0"/>
              <a:buChar char="•"/>
            </a:pPr>
            <a:r>
              <a:rPr lang="en-US" sz="2000" dirty="0" err="1" smtClean="0"/>
              <a:t>Sử</a:t>
            </a:r>
            <a:r>
              <a:rPr lang="en-US" sz="2000" dirty="0" smtClean="0"/>
              <a:t> </a:t>
            </a:r>
            <a:r>
              <a:rPr lang="en-US" sz="2000" dirty="0" err="1" smtClean="0"/>
              <a:t>dụng</a:t>
            </a:r>
            <a:r>
              <a:rPr lang="en-US" sz="2000" dirty="0" smtClean="0"/>
              <a:t> </a:t>
            </a:r>
            <a:r>
              <a:rPr lang="en-US" sz="2000" dirty="0" err="1" smtClean="0"/>
              <a:t>mạng</a:t>
            </a:r>
            <a:r>
              <a:rPr lang="en-US" sz="2000" dirty="0" smtClean="0"/>
              <a:t> </a:t>
            </a:r>
            <a:r>
              <a:rPr lang="en-US" sz="2000" dirty="0" err="1" smtClean="0"/>
              <a:t>wi-fi</a:t>
            </a:r>
            <a:r>
              <a:rPr lang="en-US" sz="2000" dirty="0" smtClean="0"/>
              <a:t> </a:t>
            </a:r>
            <a:r>
              <a:rPr lang="en-US" sz="2000" dirty="0" err="1" smtClean="0"/>
              <a:t>với</a:t>
            </a:r>
            <a:r>
              <a:rPr lang="en-US" sz="2000" dirty="0"/>
              <a:t> </a:t>
            </a:r>
            <a:r>
              <a:rPr lang="en-US" sz="2000" dirty="0" smtClean="0"/>
              <a:t>SSID </a:t>
            </a:r>
            <a:r>
              <a:rPr lang="en-US" sz="2000" dirty="0" err="1" smtClean="0"/>
              <a:t>ẩn</a:t>
            </a:r>
            <a:r>
              <a:rPr lang="en-US" sz="2000" dirty="0" smtClean="0"/>
              <a:t>.</a:t>
            </a:r>
            <a:endParaRPr lang="en-US" sz="20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a:p>
        </p:txBody>
      </p:sp>
    </p:spTree>
    <p:extLst>
      <p:ext uri="{BB962C8B-B14F-4D97-AF65-F5344CB8AC3E}">
        <p14:creationId xmlns:p14="http://schemas.microsoft.com/office/powerpoint/2010/main" val="21982132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smtClean="0"/>
              <a:t>An </a:t>
            </a:r>
            <a:r>
              <a:rPr lang="en-US" b="1" dirty="0" err="1" smtClean="0"/>
              <a:t>toàn</a:t>
            </a:r>
            <a:r>
              <a:rPr lang="en-US" b="1" dirty="0" smtClean="0"/>
              <a:t> Bluetooth</a:t>
            </a:r>
          </a:p>
          <a:p>
            <a:pPr>
              <a:buFont typeface="Wingdings" panose="05000000000000000000" pitchFamily="2" charset="2"/>
              <a:buChar char="§"/>
            </a:pPr>
            <a:r>
              <a:rPr lang="en-US" sz="2400" dirty="0" err="1" smtClean="0"/>
              <a:t>Có</a:t>
            </a:r>
            <a:r>
              <a:rPr lang="en-US" sz="2400" dirty="0" smtClean="0"/>
              <a:t> </a:t>
            </a:r>
            <a:r>
              <a:rPr lang="en-US" sz="2400" dirty="0" err="1" smtClean="0"/>
              <a:t>hai</a:t>
            </a:r>
            <a:r>
              <a:rPr lang="en-US" sz="2400" dirty="0" smtClean="0"/>
              <a:t> </a:t>
            </a:r>
            <a:r>
              <a:rPr lang="en-US" sz="2400" dirty="0" err="1" smtClean="0"/>
              <a:t>loại</a:t>
            </a:r>
            <a:r>
              <a:rPr lang="en-US" sz="2400" dirty="0" smtClean="0"/>
              <a:t> Blue tooth: Bluetooth classic </a:t>
            </a:r>
            <a:r>
              <a:rPr lang="en-US" sz="2400" dirty="0" err="1" smtClean="0"/>
              <a:t>và</a:t>
            </a:r>
            <a:r>
              <a:rPr lang="en-US" sz="2400" dirty="0" smtClean="0"/>
              <a:t> Blue tooth Low Energy</a:t>
            </a:r>
          </a:p>
          <a:p>
            <a:pPr>
              <a:buFont typeface="Wingdings" panose="05000000000000000000" pitchFamily="2" charset="2"/>
              <a:buChar char="§"/>
            </a:pPr>
            <a:r>
              <a:rPr lang="en-US" sz="2400" dirty="0" err="1" smtClean="0"/>
              <a:t>Mô</a:t>
            </a:r>
            <a:r>
              <a:rPr lang="en-US" sz="2400" dirty="0" smtClean="0"/>
              <a:t> </a:t>
            </a:r>
            <a:r>
              <a:rPr lang="en-US" sz="2400" dirty="0" err="1" smtClean="0"/>
              <a:t>hình</a:t>
            </a:r>
            <a:r>
              <a:rPr lang="en-US" sz="2400" dirty="0" smtClean="0"/>
              <a:t> an </a:t>
            </a:r>
            <a:r>
              <a:rPr lang="en-US" sz="2400" dirty="0" err="1" smtClean="0"/>
              <a:t>toàn</a:t>
            </a:r>
            <a:r>
              <a:rPr lang="en-US" sz="2400" dirty="0" smtClean="0"/>
              <a:t> Bluetooth:</a:t>
            </a:r>
          </a:p>
          <a:p>
            <a:pPr marL="1089025">
              <a:buFont typeface="Arial" panose="020B0604020202020204" pitchFamily="34" charset="0"/>
              <a:buChar char="•"/>
            </a:pPr>
            <a:r>
              <a:rPr lang="en-US" sz="2000" dirty="0" smtClean="0"/>
              <a:t>Pairing</a:t>
            </a:r>
          </a:p>
          <a:p>
            <a:pPr marL="1089025">
              <a:buFont typeface="Arial" panose="020B0604020202020204" pitchFamily="34" charset="0"/>
              <a:buChar char="•"/>
            </a:pPr>
            <a:r>
              <a:rPr lang="en-US" sz="2000" dirty="0" smtClean="0"/>
              <a:t>Bonding</a:t>
            </a:r>
          </a:p>
          <a:p>
            <a:pPr marL="1089025">
              <a:buFont typeface="Arial" panose="020B0604020202020204" pitchFamily="34" charset="0"/>
              <a:buChar char="•"/>
            </a:pPr>
            <a:r>
              <a:rPr lang="en-US" sz="2000" dirty="0" smtClean="0"/>
              <a:t>Authentication</a:t>
            </a:r>
          </a:p>
          <a:p>
            <a:pPr marL="1089025">
              <a:buFont typeface="Arial" panose="020B0604020202020204" pitchFamily="34" charset="0"/>
              <a:buChar char="•"/>
            </a:pPr>
            <a:r>
              <a:rPr lang="en-US" sz="2000" dirty="0" err="1" smtClean="0"/>
              <a:t>Ecryption</a:t>
            </a:r>
            <a:endParaRPr lang="en-US" sz="2000" dirty="0" smtClean="0"/>
          </a:p>
          <a:p>
            <a:pPr marL="1089025">
              <a:buFont typeface="Arial" panose="020B0604020202020204" pitchFamily="34" charset="0"/>
              <a:buChar char="•"/>
            </a:pPr>
            <a:r>
              <a:rPr lang="en-US" sz="2000" dirty="0" smtClean="0"/>
              <a:t>Message integrity</a:t>
            </a:r>
          </a:p>
          <a:p>
            <a:pPr marL="1089025">
              <a:buFont typeface="Arial" panose="020B0604020202020204" pitchFamily="34" charset="0"/>
              <a:buChar char="•"/>
            </a:pPr>
            <a:r>
              <a:rPr lang="en-US" sz="2000" dirty="0" smtClean="0"/>
              <a:t>Secure simple pairing.</a:t>
            </a:r>
          </a:p>
          <a:p>
            <a:pPr marL="566738" indent="-566738">
              <a:buFont typeface="Wingdings" panose="05000000000000000000" pitchFamily="2" charset="2"/>
              <a:buChar char="§"/>
            </a:pPr>
            <a:r>
              <a:rPr lang="en-US" sz="2400" dirty="0" err="1" smtClean="0"/>
              <a:t>Đối</a:t>
            </a:r>
            <a:r>
              <a:rPr lang="en-US" sz="2400" dirty="0" smtClean="0"/>
              <a:t> </a:t>
            </a:r>
            <a:r>
              <a:rPr lang="en-US" sz="2400" dirty="0" err="1" smtClean="0"/>
              <a:t>với</a:t>
            </a:r>
            <a:r>
              <a:rPr lang="en-US" sz="2400" dirty="0" smtClean="0"/>
              <a:t> Bluetooth Low Energy: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phối</a:t>
            </a:r>
            <a:r>
              <a:rPr lang="en-US" sz="2400" dirty="0" smtClean="0"/>
              <a:t> </a:t>
            </a:r>
            <a:r>
              <a:rPr lang="en-US" sz="2400" dirty="0" err="1" smtClean="0"/>
              <a:t>khóa</a:t>
            </a:r>
            <a:r>
              <a:rPr lang="en-US" sz="2400" dirty="0" smtClean="0"/>
              <a:t> </a:t>
            </a:r>
            <a:r>
              <a:rPr lang="en-US" sz="2400" dirty="0" err="1" smtClean="0"/>
              <a:t>truyền</a:t>
            </a:r>
            <a:r>
              <a:rPr lang="en-US" sz="2400" dirty="0" smtClean="0"/>
              <a:t> </a:t>
            </a:r>
            <a:r>
              <a:rPr lang="en-US" sz="2400" dirty="0" err="1" smtClean="0"/>
              <a:t>chéo</a:t>
            </a:r>
            <a:r>
              <a:rPr lang="en-US" sz="2400" dirty="0" smtClean="0"/>
              <a:t> ( Cross-transport key derivation), </a:t>
            </a:r>
            <a:r>
              <a:rPr lang="en-US" sz="2400" dirty="0" err="1" smtClean="0"/>
              <a:t>địa</a:t>
            </a:r>
            <a:r>
              <a:rPr lang="en-US" sz="2400" dirty="0" smtClean="0"/>
              <a:t> </a:t>
            </a:r>
            <a:r>
              <a:rPr lang="en-US" sz="2400" dirty="0" err="1" smtClean="0"/>
              <a:t>chỉ</a:t>
            </a:r>
            <a:r>
              <a:rPr lang="en-US" sz="2400" dirty="0" smtClean="0"/>
              <a:t> </a:t>
            </a:r>
            <a:r>
              <a:rPr lang="en-US" sz="2400" dirty="0" err="1" smtClean="0"/>
              <a:t>ngẫu</a:t>
            </a:r>
            <a:r>
              <a:rPr lang="en-US" sz="2400" dirty="0" smtClean="0"/>
              <a:t> </a:t>
            </a:r>
            <a:r>
              <a:rPr lang="en-US" sz="2400" dirty="0" err="1" smtClean="0"/>
              <a:t>nhiên</a:t>
            </a:r>
            <a:r>
              <a:rPr lang="en-US" sz="2400" dirty="0" smtClean="0"/>
              <a:t> </a:t>
            </a:r>
            <a:r>
              <a:rPr lang="en-US" sz="2400" dirty="0" err="1" smtClean="0"/>
              <a:t>để</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thính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của</a:t>
            </a:r>
            <a:r>
              <a:rPr lang="en-US" sz="2400" dirty="0" smtClean="0"/>
              <a:t> </a:t>
            </a:r>
            <a:r>
              <a:rPr lang="en-US" sz="2400" dirty="0" err="1" smtClean="0"/>
              <a:t>người</a:t>
            </a:r>
            <a:r>
              <a:rPr lang="en-US" sz="2400" dirty="0" smtClean="0"/>
              <a:t> </a:t>
            </a:r>
            <a:r>
              <a:rPr lang="en-US" sz="2400" dirty="0" err="1" smtClean="0"/>
              <a:t>dùng</a:t>
            </a:r>
            <a:endParaRPr lang="en-US" sz="24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a:p>
        </p:txBody>
      </p:sp>
    </p:spTree>
    <p:extLst>
      <p:ext uri="{BB962C8B-B14F-4D97-AF65-F5344CB8AC3E}">
        <p14:creationId xmlns:p14="http://schemas.microsoft.com/office/powerpoint/2010/main" val="39847286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smtClean="0"/>
              <a:t>An </a:t>
            </a:r>
            <a:r>
              <a:rPr lang="en-US" b="1" dirty="0" err="1" smtClean="0"/>
              <a:t>toàn</a:t>
            </a:r>
            <a:r>
              <a:rPr lang="en-US" b="1" dirty="0" smtClean="0"/>
              <a:t> chia </a:t>
            </a:r>
            <a:r>
              <a:rPr lang="en-US" b="1" dirty="0" err="1" smtClean="0"/>
              <a:t>sẻ</a:t>
            </a:r>
            <a:r>
              <a:rPr lang="en-US" b="1" dirty="0" smtClean="0"/>
              <a:t> </a:t>
            </a:r>
            <a:r>
              <a:rPr lang="en-US" b="1" dirty="0" err="1" smtClean="0"/>
              <a:t>mật</a:t>
            </a:r>
            <a:r>
              <a:rPr lang="en-US" b="1" dirty="0" smtClean="0"/>
              <a:t> </a:t>
            </a:r>
            <a:r>
              <a:rPr lang="en-US" b="1" dirty="0" err="1" smtClean="0"/>
              <a:t>khẩu</a:t>
            </a:r>
            <a:r>
              <a:rPr lang="en-US" b="1" dirty="0" smtClean="0"/>
              <a:t> </a:t>
            </a:r>
            <a:r>
              <a:rPr lang="en-US" b="1" dirty="0" err="1" smtClean="0"/>
              <a:t>Wifi</a:t>
            </a:r>
            <a:endParaRPr lang="en-US" b="1" dirty="0" smtClean="0"/>
          </a:p>
          <a:p>
            <a:pPr>
              <a:buFont typeface="Wingdings" panose="05000000000000000000" pitchFamily="2" charset="2"/>
              <a:buChar char="§"/>
            </a:pPr>
            <a:r>
              <a:rPr lang="en-US" sz="2400" dirty="0" err="1" smtClean="0"/>
              <a:t>Sử</a:t>
            </a:r>
            <a:r>
              <a:rPr lang="en-US" sz="2400" dirty="0" smtClean="0"/>
              <a:t> </a:t>
            </a:r>
            <a:r>
              <a:rPr lang="en-US" sz="2400" dirty="0" err="1" smtClean="0"/>
              <a:t>dụng</a:t>
            </a:r>
            <a:r>
              <a:rPr lang="en-US" sz="2400" dirty="0" smtClean="0"/>
              <a:t> </a:t>
            </a:r>
            <a:r>
              <a:rPr lang="en-US" sz="2400" dirty="0" err="1" smtClean="0"/>
              <a:t>cơ</a:t>
            </a:r>
            <a:r>
              <a:rPr lang="en-US" sz="2400" dirty="0" smtClean="0"/>
              <a:t> </a:t>
            </a:r>
            <a:r>
              <a:rPr lang="en-US" sz="2400" dirty="0" err="1" smtClean="0"/>
              <a:t>chế</a:t>
            </a:r>
            <a:r>
              <a:rPr lang="en-US" sz="2400" dirty="0" smtClean="0"/>
              <a:t> </a:t>
            </a:r>
            <a:r>
              <a:rPr lang="en-US" sz="2400" dirty="0" err="1" smtClean="0"/>
              <a:t>xác</a:t>
            </a:r>
            <a:r>
              <a:rPr lang="en-US" sz="2400" dirty="0" smtClean="0"/>
              <a:t> </a:t>
            </a:r>
            <a:r>
              <a:rPr lang="en-US" sz="2400" dirty="0" err="1" smtClean="0"/>
              <a:t>thực</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AirDrop</a:t>
            </a:r>
            <a:endParaRPr lang="en-US" sz="2400" dirty="0" smtClean="0"/>
          </a:p>
          <a:p>
            <a:r>
              <a:rPr lang="en-US" b="1" dirty="0" smtClean="0"/>
              <a:t>An </a:t>
            </a:r>
            <a:r>
              <a:rPr lang="en-US" b="1" dirty="0" err="1" smtClean="0"/>
              <a:t>toàn</a:t>
            </a:r>
            <a:r>
              <a:rPr lang="en-US" b="1" dirty="0" smtClean="0"/>
              <a:t> </a:t>
            </a:r>
            <a:r>
              <a:rPr lang="en-US" b="1" dirty="0" err="1" smtClean="0"/>
              <a:t>tường</a:t>
            </a:r>
            <a:r>
              <a:rPr lang="en-US" b="1" dirty="0" smtClean="0"/>
              <a:t> </a:t>
            </a:r>
            <a:r>
              <a:rPr lang="en-US" b="1" dirty="0" err="1" smtClean="0"/>
              <a:t>lửa</a:t>
            </a:r>
            <a:endParaRPr lang="en-US" b="1" dirty="0" smtClean="0"/>
          </a:p>
          <a:p>
            <a:pPr>
              <a:buFont typeface="Wingdings" panose="05000000000000000000" pitchFamily="2" charset="2"/>
              <a:buChar char="§"/>
            </a:pPr>
            <a:r>
              <a:rPr lang="vi-VN" sz="2400" dirty="0" smtClean="0"/>
              <a:t>Chặn tất cả các kết nối đến, bất kể ứng dụng nào.</a:t>
            </a:r>
            <a:endParaRPr lang="en-US" sz="2400" dirty="0" smtClean="0"/>
          </a:p>
          <a:p>
            <a:pPr>
              <a:buFont typeface="Wingdings" panose="05000000000000000000" pitchFamily="2" charset="2"/>
              <a:buChar char="§"/>
            </a:pPr>
            <a:r>
              <a:rPr lang="vi-VN" sz="2400" dirty="0" smtClean="0"/>
              <a:t>Tự động cho phép phần mềm cài sẵn nhận các kết nối đến.</a:t>
            </a:r>
            <a:endParaRPr lang="en-US" sz="2400" dirty="0" smtClean="0"/>
          </a:p>
          <a:p>
            <a:pPr>
              <a:buFont typeface="Wingdings" panose="05000000000000000000" pitchFamily="2" charset="2"/>
              <a:buChar char="§"/>
            </a:pPr>
            <a:r>
              <a:rPr lang="vi-VN" sz="2400" dirty="0" smtClean="0"/>
              <a:t>Tự động cho phép phần mềm đã tải xuống nhận các kết nối đến.</a:t>
            </a:r>
            <a:endParaRPr lang="en-US" sz="2400" dirty="0" smtClean="0"/>
          </a:p>
          <a:p>
            <a:pPr>
              <a:buFont typeface="Wingdings" panose="05000000000000000000" pitchFamily="2" charset="2"/>
              <a:buChar char="§"/>
            </a:pPr>
            <a:r>
              <a:rPr lang="vi-VN" sz="2400" dirty="0" smtClean="0"/>
              <a:t>Thêm hoặc từ chối quyền truy cập dựa trên các ứng dụng do người dùng chỉ định.</a:t>
            </a:r>
            <a:endParaRPr lang="en-US" sz="2400" dirty="0" smtClean="0"/>
          </a:p>
          <a:p>
            <a:pPr>
              <a:buFont typeface="Wingdings" panose="05000000000000000000" pitchFamily="2" charset="2"/>
              <a:buChar char="§"/>
            </a:pPr>
            <a:r>
              <a:rPr lang="vi-VN" sz="2400" dirty="0" smtClean="0"/>
              <a:t>Ngăn Mac phản hồi với các yêu cầu thăm dò ICMP và quét cổng.</a:t>
            </a:r>
            <a:endParaRPr lang="en-US" sz="24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smtClean="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a:p>
        </p:txBody>
      </p:sp>
    </p:spTree>
    <p:extLst>
      <p:ext uri="{BB962C8B-B14F-4D97-AF65-F5344CB8AC3E}">
        <p14:creationId xmlns:p14="http://schemas.microsoft.com/office/powerpoint/2010/main" val="35060798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sz="3600" b="1" dirty="0" smtClean="0"/>
              <a:t>An </a:t>
            </a:r>
            <a:r>
              <a:rPr lang="en-US" sz="3600" b="1" dirty="0" err="1" smtClean="0"/>
              <a:t>toàn</a:t>
            </a:r>
            <a:r>
              <a:rPr lang="en-US" sz="3600" b="1" dirty="0" smtClean="0"/>
              <a:t> Single-sign-on</a:t>
            </a:r>
          </a:p>
          <a:p>
            <a:pPr>
              <a:buFont typeface="Wingdings" panose="05000000000000000000" pitchFamily="2" charset="2"/>
              <a:buChar char="§"/>
            </a:pPr>
            <a:r>
              <a:rPr lang="en-US" sz="2600" dirty="0"/>
              <a:t>Đ</a:t>
            </a:r>
            <a:r>
              <a:rPr lang="vi-VN" sz="2600" dirty="0" smtClean="0"/>
              <a:t>ược </a:t>
            </a:r>
            <a:r>
              <a:rPr lang="vi-VN" sz="2600" dirty="0"/>
              <a:t>thiết kế để cải thiện trải nghiệm đăng nhập của người dùng vào các ứng dụng và trang </a:t>
            </a:r>
            <a:r>
              <a:rPr lang="vi-VN" sz="2600" dirty="0" smtClean="0"/>
              <a:t>web</a:t>
            </a:r>
            <a:r>
              <a:rPr lang="en-US" sz="2600" dirty="0" smtClean="0"/>
              <a:t>.</a:t>
            </a:r>
          </a:p>
          <a:p>
            <a:pPr>
              <a:buFont typeface="Wingdings" panose="05000000000000000000" pitchFamily="2" charset="2"/>
              <a:buChar char="§"/>
            </a:pPr>
            <a:r>
              <a:rPr lang="vi-VN" sz="2600" dirty="0"/>
              <a:t>Kerberos là một giao thức xác thực phổ biến được sử dụng trong các mạng lớn cho </a:t>
            </a:r>
            <a:r>
              <a:rPr lang="vi-VN" sz="2600" dirty="0" smtClean="0"/>
              <a:t>SSO</a:t>
            </a:r>
            <a:r>
              <a:rPr lang="en-US" sz="2600" dirty="0" smtClean="0"/>
              <a:t>.</a:t>
            </a:r>
          </a:p>
          <a:p>
            <a:pPr>
              <a:buFont typeface="Wingdings" panose="05000000000000000000" pitchFamily="2" charset="2"/>
              <a:buChar char="§"/>
            </a:pPr>
            <a:r>
              <a:rPr lang="vi-VN" sz="2600" dirty="0"/>
              <a:t>Để xác thực người dùng, các thiết bị Apple phải liên hệ với KDC qua kết nối mạng</a:t>
            </a:r>
            <a:r>
              <a:rPr lang="vi-VN" sz="2600" dirty="0" smtClean="0"/>
              <a:t>.</a:t>
            </a:r>
            <a:endParaRPr lang="en-US" sz="2600" dirty="0" smtClean="0"/>
          </a:p>
          <a:p>
            <a:pPr>
              <a:buFont typeface="Wingdings" panose="05000000000000000000" pitchFamily="2" charset="2"/>
              <a:buChar char="§"/>
            </a:pPr>
            <a:r>
              <a:rPr lang="en-US" sz="2600" dirty="0"/>
              <a:t>M</a:t>
            </a:r>
            <a:r>
              <a:rPr lang="vi-VN" sz="2600" dirty="0" smtClean="0"/>
              <a:t>acOS ưu tiên Kerberos cho tất cả các hoạt động xác thực khi được tích hợp vào môi trường Active Directory.</a:t>
            </a:r>
            <a:endParaRPr lang="en-US" sz="2600" dirty="0" smtClean="0"/>
          </a:p>
          <a:p>
            <a:pPr>
              <a:buFont typeface="Wingdings" panose="05000000000000000000" pitchFamily="2" charset="2"/>
              <a:buChar char="§"/>
            </a:pPr>
            <a:r>
              <a:rPr lang="en-US" sz="2600" dirty="0" smtClean="0"/>
              <a:t>SSO </a:t>
            </a:r>
            <a:r>
              <a:rPr lang="en-US" sz="2600" dirty="0" err="1" smtClean="0"/>
              <a:t>mở</a:t>
            </a:r>
            <a:r>
              <a:rPr lang="en-US" sz="2600" dirty="0" smtClean="0"/>
              <a:t> </a:t>
            </a:r>
            <a:r>
              <a:rPr lang="en-US" sz="2600" dirty="0" err="1" smtClean="0"/>
              <a:t>rộng</a:t>
            </a:r>
            <a:r>
              <a:rPr lang="en-US" sz="2600" dirty="0" smtClean="0"/>
              <a:t>: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khi</a:t>
            </a:r>
            <a:r>
              <a:rPr lang="en-US" sz="2600" dirty="0" smtClean="0"/>
              <a:t> </a:t>
            </a:r>
            <a:r>
              <a:rPr lang="en-US" sz="2600" dirty="0" err="1" smtClean="0"/>
              <a:t>ứng</a:t>
            </a:r>
            <a:r>
              <a:rPr lang="en-US" sz="2600" dirty="0" smtClean="0"/>
              <a:t> </a:t>
            </a:r>
            <a:r>
              <a:rPr lang="en-US" sz="2600" dirty="0" err="1" smtClean="0"/>
              <a:t>dụng</a:t>
            </a:r>
            <a:r>
              <a:rPr lang="en-US" sz="2600" dirty="0" smtClean="0"/>
              <a:t> web </a:t>
            </a:r>
            <a:r>
              <a:rPr lang="en-US" sz="2600" dirty="0" err="1" smtClean="0"/>
              <a:t>cần</a:t>
            </a:r>
            <a:r>
              <a:rPr lang="en-US" sz="2600" dirty="0" smtClean="0"/>
              <a:t> </a:t>
            </a:r>
            <a:r>
              <a:rPr lang="en-US" sz="2600" dirty="0" err="1" smtClean="0"/>
              <a:t>định</a:t>
            </a:r>
            <a:r>
              <a:rPr lang="en-US" sz="2600" dirty="0" smtClean="0"/>
              <a:t> </a:t>
            </a:r>
            <a:r>
              <a:rPr lang="en-US" sz="2600" dirty="0" err="1" smtClean="0"/>
              <a:t>danh</a:t>
            </a:r>
            <a:r>
              <a:rPr lang="en-US" sz="2600" dirty="0" smtClean="0"/>
              <a:t> </a:t>
            </a:r>
            <a:r>
              <a:rPr lang="en-US" sz="2600" dirty="0" err="1" smtClean="0"/>
              <a:t>nhà</a:t>
            </a:r>
            <a:r>
              <a:rPr lang="en-US" sz="2600" dirty="0" smtClean="0"/>
              <a:t> </a:t>
            </a:r>
            <a:r>
              <a:rPr lang="en-US" sz="2600" dirty="0" err="1" smtClean="0"/>
              <a:t>cung</a:t>
            </a:r>
            <a:r>
              <a:rPr lang="en-US" sz="2600" dirty="0" smtClean="0"/>
              <a:t> </a:t>
            </a:r>
            <a:r>
              <a:rPr lang="en-US" sz="2600" dirty="0" err="1" smtClean="0"/>
              <a:t>cấp</a:t>
            </a:r>
            <a:r>
              <a:rPr lang="en-US" sz="2600" dirty="0" smtClean="0"/>
              <a:t> </a:t>
            </a:r>
            <a:r>
              <a:rPr lang="en-US" sz="2600" dirty="0" err="1" smtClean="0"/>
              <a:t>để</a:t>
            </a:r>
            <a:r>
              <a:rPr lang="en-US" sz="2600" dirty="0" smtClean="0"/>
              <a:t> </a:t>
            </a:r>
            <a:r>
              <a:rPr lang="en-US" sz="2600" dirty="0" err="1" smtClean="0"/>
              <a:t>xác</a:t>
            </a:r>
            <a:r>
              <a:rPr lang="en-US" sz="2600" dirty="0" smtClean="0"/>
              <a:t> </a:t>
            </a:r>
            <a:r>
              <a:rPr lang="en-US" sz="2600" dirty="0" err="1" smtClean="0"/>
              <a:t>thực</a:t>
            </a:r>
            <a:r>
              <a:rPr lang="en-US" sz="2600" dirty="0" smtClean="0"/>
              <a:t> </a:t>
            </a:r>
            <a:r>
              <a:rPr lang="en-US" sz="2600" dirty="0" err="1" smtClean="0"/>
              <a:t>người</a:t>
            </a:r>
            <a:r>
              <a:rPr lang="en-US" sz="2600" dirty="0" smtClean="0"/>
              <a:t> </a:t>
            </a:r>
            <a:r>
              <a:rPr lang="en-US" sz="2600" dirty="0" err="1" smtClean="0"/>
              <a:t>dùng</a:t>
            </a:r>
            <a:r>
              <a:rPr lang="en-US" sz="2600" dirty="0" smtClean="0"/>
              <a:t>.</a:t>
            </a:r>
          </a:p>
          <a:p>
            <a:pPr>
              <a:buFont typeface="Wingdings" panose="05000000000000000000" pitchFamily="2" charset="2"/>
              <a:buChar char="§"/>
            </a:pPr>
            <a:r>
              <a:rPr lang="en-US" sz="2600" dirty="0" err="1" smtClean="0"/>
              <a:t>Có</a:t>
            </a:r>
            <a:r>
              <a:rPr lang="en-US" sz="2600" dirty="0" smtClean="0"/>
              <a:t> </a:t>
            </a:r>
            <a:r>
              <a:rPr lang="en-US" sz="2600" dirty="0" err="1" smtClean="0"/>
              <a:t>hai</a:t>
            </a:r>
            <a:r>
              <a:rPr lang="en-US" sz="2600" dirty="0" smtClean="0"/>
              <a:t> </a:t>
            </a:r>
            <a:r>
              <a:rPr lang="en-US" sz="2600" dirty="0" err="1" smtClean="0"/>
              <a:t>loại</a:t>
            </a:r>
            <a:r>
              <a:rPr lang="en-US" sz="2600" dirty="0" smtClean="0"/>
              <a:t> SSO </a:t>
            </a:r>
            <a:r>
              <a:rPr lang="en-US" sz="2600" dirty="0" err="1" smtClean="0"/>
              <a:t>mở</a:t>
            </a:r>
            <a:r>
              <a:rPr lang="en-US" sz="2600" dirty="0" smtClean="0"/>
              <a:t> </a:t>
            </a:r>
            <a:r>
              <a:rPr lang="en-US" sz="2600" dirty="0" err="1" smtClean="0"/>
              <a:t>rộng</a:t>
            </a:r>
            <a:r>
              <a:rPr lang="en-US" sz="2600" dirty="0" smtClean="0"/>
              <a:t>: </a:t>
            </a:r>
          </a:p>
          <a:p>
            <a:pPr marL="1262063">
              <a:buFont typeface="Arial" panose="020B0604020202020204" pitchFamily="34" charset="0"/>
              <a:buChar char="•"/>
            </a:pPr>
            <a:r>
              <a:rPr lang="en-US" sz="2400" dirty="0"/>
              <a:t>C</a:t>
            </a:r>
            <a:r>
              <a:rPr lang="vi-VN" sz="2400" dirty="0" smtClean="0"/>
              <a:t>huyển </a:t>
            </a:r>
            <a:r>
              <a:rPr lang="vi-VN" sz="2400" dirty="0"/>
              <a:t>hướng đến HTTPS </a:t>
            </a:r>
            <a:endParaRPr lang="en-US" sz="2400" dirty="0" smtClean="0"/>
          </a:p>
          <a:p>
            <a:pPr marL="1262063">
              <a:buFont typeface="Arial" panose="020B0604020202020204" pitchFamily="34" charset="0"/>
              <a:buChar char="•"/>
            </a:pPr>
            <a:r>
              <a:rPr lang="en-US" sz="2400" dirty="0"/>
              <a:t>S</a:t>
            </a:r>
            <a:r>
              <a:rPr lang="vi-VN" sz="2400" dirty="0" smtClean="0"/>
              <a:t>ử </a:t>
            </a:r>
            <a:r>
              <a:rPr lang="vi-VN" sz="2400" dirty="0"/>
              <a:t>dụng cơ chế thử thách / phản hồi như </a:t>
            </a:r>
            <a:r>
              <a:rPr lang="vi-VN" sz="2400" dirty="0" smtClean="0"/>
              <a:t>Kerberos</a:t>
            </a:r>
            <a:r>
              <a:rPr lang="en-US" sz="2400" dirty="0" smtClean="0"/>
              <a:t>.</a:t>
            </a:r>
            <a:endParaRPr lang="en-US" sz="2400" dirty="0"/>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a:p>
        </p:txBody>
      </p:sp>
    </p:spTree>
    <p:extLst>
      <p:ext uri="{BB962C8B-B14F-4D97-AF65-F5344CB8AC3E}">
        <p14:creationId xmlns:p14="http://schemas.microsoft.com/office/powerpoint/2010/main" val="607443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b="1" dirty="0" smtClean="0"/>
              <a:t>An </a:t>
            </a:r>
            <a:r>
              <a:rPr lang="en-US" b="1" dirty="0" err="1" smtClean="0"/>
              <a:t>toàn</a:t>
            </a:r>
            <a:r>
              <a:rPr lang="en-US" b="1" dirty="0" smtClean="0"/>
              <a:t> Air-drop</a:t>
            </a:r>
          </a:p>
          <a:p>
            <a:pPr>
              <a:buFont typeface="Wingdings" panose="05000000000000000000" pitchFamily="2" charset="2"/>
              <a:buChar char="§"/>
            </a:pPr>
            <a:r>
              <a:rPr lang="en-US" sz="2400" dirty="0" err="1"/>
              <a:t>AirDrop</a:t>
            </a:r>
            <a:r>
              <a:rPr lang="en-US" sz="2400" dirty="0"/>
              <a:t> </a:t>
            </a:r>
            <a:r>
              <a:rPr lang="en-US" sz="2400" dirty="0" err="1"/>
              <a:t>là</a:t>
            </a:r>
            <a:r>
              <a:rPr lang="en-US" sz="2400" dirty="0"/>
              <a:t> </a:t>
            </a:r>
            <a:r>
              <a:rPr lang="en-US" sz="2400" dirty="0" err="1"/>
              <a:t>một</a:t>
            </a:r>
            <a:r>
              <a:rPr lang="en-US" sz="2400" dirty="0"/>
              <a:t> </a:t>
            </a:r>
            <a:r>
              <a:rPr lang="en-US" sz="2400" dirty="0" err="1"/>
              <a:t>tính</a:t>
            </a:r>
            <a:r>
              <a:rPr lang="en-US" sz="2400" dirty="0"/>
              <a:t> </a:t>
            </a:r>
            <a:r>
              <a:rPr lang="en-US" sz="2400" dirty="0" err="1"/>
              <a:t>năng</a:t>
            </a:r>
            <a:r>
              <a:rPr lang="en-US" sz="2400" dirty="0"/>
              <a:t> do Apple </a:t>
            </a:r>
            <a:r>
              <a:rPr lang="en-US" sz="2400" dirty="0" err="1"/>
              <a:t>phát</a:t>
            </a:r>
            <a:r>
              <a:rPr lang="en-US" sz="2400" dirty="0"/>
              <a:t> </a:t>
            </a:r>
            <a:r>
              <a:rPr lang="en-US" sz="2400" dirty="0" err="1"/>
              <a:t>triển</a:t>
            </a:r>
            <a:r>
              <a:rPr lang="en-US" sz="2400" dirty="0"/>
              <a:t>, </a:t>
            </a:r>
            <a:r>
              <a:rPr lang="en-US" sz="2400" dirty="0" err="1"/>
              <a:t>cho</a:t>
            </a:r>
            <a:r>
              <a:rPr lang="en-US" sz="2400" dirty="0"/>
              <a:t> </a:t>
            </a:r>
            <a:r>
              <a:rPr lang="en-US" sz="2400" dirty="0" err="1"/>
              <a:t>phép</a:t>
            </a:r>
            <a:r>
              <a:rPr lang="en-US" sz="2400" dirty="0"/>
              <a:t> </a:t>
            </a:r>
            <a:r>
              <a:rPr lang="en-US" sz="2400" dirty="0" err="1"/>
              <a:t>chuyển</a:t>
            </a:r>
            <a:r>
              <a:rPr lang="en-US" sz="2400" dirty="0"/>
              <a:t> </a:t>
            </a:r>
            <a:r>
              <a:rPr lang="en-US" sz="2400" dirty="0" err="1"/>
              <a:t>nội</a:t>
            </a:r>
            <a:r>
              <a:rPr lang="en-US" sz="2400" dirty="0"/>
              <a:t> dung </a:t>
            </a:r>
            <a:r>
              <a:rPr lang="en-US" sz="2400" dirty="0" err="1"/>
              <a:t>dữ</a:t>
            </a:r>
            <a:r>
              <a:rPr lang="en-US" sz="2400" dirty="0"/>
              <a:t> </a:t>
            </a:r>
            <a:r>
              <a:rPr lang="en-US" sz="2400" dirty="0" err="1"/>
              <a:t>liệu</a:t>
            </a:r>
            <a:r>
              <a:rPr lang="en-US" sz="2400" dirty="0"/>
              <a:t> </a:t>
            </a:r>
            <a:r>
              <a:rPr lang="en-US" sz="2400" dirty="0" err="1"/>
              <a:t>giữa</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t>
            </a:r>
            <a:r>
              <a:rPr lang="en-US" sz="2400" dirty="0" err="1"/>
              <a:t>chạy</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smtClean="0"/>
              <a:t>OS.</a:t>
            </a:r>
          </a:p>
          <a:p>
            <a:pPr>
              <a:buFont typeface="Wingdings" panose="05000000000000000000" pitchFamily="2" charset="2"/>
              <a:buChar char="§"/>
            </a:pPr>
            <a:r>
              <a:rPr lang="en-US" sz="2400" dirty="0" err="1"/>
              <a:t>AirDrop</a:t>
            </a:r>
            <a:r>
              <a:rPr lang="en-US" sz="2400" dirty="0"/>
              <a:t> </a:t>
            </a:r>
            <a:r>
              <a:rPr lang="en-US" sz="2400" dirty="0" err="1"/>
              <a:t>sử</a:t>
            </a:r>
            <a:r>
              <a:rPr lang="en-US" sz="2400" dirty="0"/>
              <a:t> </a:t>
            </a:r>
            <a:r>
              <a:rPr lang="en-US" sz="2400" dirty="0" err="1"/>
              <a:t>dụng</a:t>
            </a:r>
            <a:r>
              <a:rPr lang="en-US" sz="2400" dirty="0"/>
              <a:t> Bluetooth Low Energy (BLE) </a:t>
            </a:r>
            <a:r>
              <a:rPr lang="en-US" sz="2400" dirty="0" err="1"/>
              <a:t>và</a:t>
            </a:r>
            <a:r>
              <a:rPr lang="en-US" sz="2400" dirty="0"/>
              <a:t> Wi-Fi </a:t>
            </a:r>
            <a:r>
              <a:rPr lang="en-US" sz="2400" dirty="0" err="1" smtClean="0"/>
              <a:t>peet</a:t>
            </a:r>
            <a:r>
              <a:rPr lang="en-US" sz="2400" dirty="0" smtClean="0"/>
              <a:t>-to-peer </a:t>
            </a:r>
            <a:r>
              <a:rPr lang="en-US" sz="2400" dirty="0" err="1" smtClean="0"/>
              <a:t>để</a:t>
            </a:r>
            <a:r>
              <a:rPr lang="en-US" sz="2400" dirty="0" smtClean="0"/>
              <a:t> </a:t>
            </a:r>
            <a:r>
              <a:rPr lang="en-US" sz="2400" dirty="0"/>
              <a:t>chia </a:t>
            </a:r>
            <a:r>
              <a:rPr lang="en-US" sz="2400" dirty="0" err="1"/>
              <a:t>sẻ</a:t>
            </a:r>
            <a:r>
              <a:rPr lang="en-US" sz="2400" dirty="0"/>
              <a:t> </a:t>
            </a:r>
            <a:r>
              <a:rPr lang="en-US" sz="2400" dirty="0" err="1"/>
              <a:t>tệp</a:t>
            </a:r>
            <a:r>
              <a:rPr lang="en-US" sz="2400" dirty="0"/>
              <a:t> </a:t>
            </a:r>
            <a:r>
              <a:rPr lang="en-US" sz="2400" dirty="0" err="1"/>
              <a:t>giữa</a:t>
            </a:r>
            <a:r>
              <a:rPr lang="en-US" sz="2400" dirty="0"/>
              <a:t> </a:t>
            </a:r>
            <a:r>
              <a:rPr lang="en-US" sz="2400" dirty="0" err="1"/>
              <a:t>các</a:t>
            </a:r>
            <a:r>
              <a:rPr lang="en-US" sz="2400" dirty="0"/>
              <a:t> </a:t>
            </a:r>
            <a:r>
              <a:rPr lang="en-US" sz="2400" dirty="0" err="1"/>
              <a:t>thiết</a:t>
            </a:r>
            <a:r>
              <a:rPr lang="en-US" sz="2400" dirty="0"/>
              <a:t> </a:t>
            </a:r>
            <a:r>
              <a:rPr lang="en-US" sz="2400" dirty="0" err="1"/>
              <a:t>bị</a:t>
            </a:r>
            <a:r>
              <a:rPr lang="en-US" sz="2400" dirty="0"/>
              <a:t> Apple</a:t>
            </a:r>
            <a:r>
              <a:rPr lang="en-US" sz="2400" dirty="0" smtClean="0"/>
              <a:t>.</a:t>
            </a:r>
          </a:p>
          <a:p>
            <a:pPr>
              <a:buFont typeface="Wingdings" panose="05000000000000000000" pitchFamily="2" charset="2"/>
              <a:buChar char="§"/>
            </a:pPr>
            <a:r>
              <a:rPr lang="vi-VN" sz="2400" dirty="0"/>
              <a:t>AirDrop sử dụng các dịch vụ iCloud để giúp người dùng xác </a:t>
            </a:r>
            <a:r>
              <a:rPr lang="vi-VN" sz="2400" dirty="0" smtClean="0"/>
              <a:t>thực</a:t>
            </a:r>
            <a:r>
              <a:rPr lang="en-US" sz="2400" dirty="0" smtClean="0"/>
              <a:t>.</a:t>
            </a:r>
          </a:p>
        </p:txBody>
      </p:sp>
      <p:sp>
        <p:nvSpPr>
          <p:cNvPr id="3" name="Title 2"/>
          <p:cNvSpPr>
            <a:spLocks noGrp="1"/>
          </p:cNvSpPr>
          <p:nvPr>
            <p:ph type="title"/>
          </p:nvPr>
        </p:nvSpPr>
        <p:spPr/>
        <p:txBody>
          <a:bodyPr/>
          <a:lstStyle/>
          <a:p>
            <a:r>
              <a:rPr lang="en-US" dirty="0" smtClean="0"/>
              <a:t>An </a:t>
            </a:r>
            <a:r>
              <a:rPr lang="en-US" dirty="0" err="1" smtClean="0"/>
              <a:t>toàn</a:t>
            </a:r>
            <a:r>
              <a:rPr lang="en-US" dirty="0"/>
              <a:t> </a:t>
            </a:r>
            <a:r>
              <a:rPr lang="en-US" dirty="0" err="1" smtClean="0"/>
              <a:t>mạng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a:p>
        </p:txBody>
      </p:sp>
      <p:pic>
        <p:nvPicPr>
          <p:cNvPr id="5" name="Picture 4"/>
          <p:cNvPicPr>
            <a:picLocks noChangeAspect="1"/>
          </p:cNvPicPr>
          <p:nvPr/>
        </p:nvPicPr>
        <p:blipFill>
          <a:blip r:embed="rId2"/>
          <a:stretch>
            <a:fillRect/>
          </a:stretch>
        </p:blipFill>
        <p:spPr>
          <a:xfrm>
            <a:off x="0" y="184805"/>
            <a:ext cx="4306619" cy="6549649"/>
          </a:xfrm>
          <a:prstGeom prst="rect">
            <a:avLst/>
          </a:prstGeom>
        </p:spPr>
      </p:pic>
    </p:spTree>
    <p:extLst>
      <p:ext uri="{BB962C8B-B14F-4D97-AF65-F5344CB8AC3E}">
        <p14:creationId xmlns:p14="http://schemas.microsoft.com/office/powerpoint/2010/main" val="25285293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vi-VN" sz="2800" dirty="0">
                <a:latin typeface="Times New Roman" panose="02020603050405020304" pitchFamily="18" charset="0"/>
                <a:cs typeface="Times New Roman" panose="02020603050405020304" pitchFamily="18" charset="0"/>
              </a:rPr>
              <a:t>Apple cung cấp một số khung “kit” để cho phép các nhà phát triển bên thứ ba mở rộng các dịch vụ của Apple. Các khuôn khổ này được xây dựng với sự riêng tư và bảo mật của người dùng là cốt lõi của chúng:</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HomeKit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CloudKit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SiriKit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DriverKit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ReplayKit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ARKit</a:t>
            </a: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Bộ</a:t>
            </a:r>
            <a:r>
              <a:rPr lang="en-US" dirty="0"/>
              <a:t> </a:t>
            </a:r>
            <a:r>
              <a:rPr lang="en-US" dirty="0" err="1"/>
              <a:t>bảo</a:t>
            </a:r>
            <a:r>
              <a:rPr lang="en-US" dirty="0"/>
              <a:t> </a:t>
            </a:r>
            <a:r>
              <a:rPr lang="en-US" dirty="0" err="1"/>
              <a:t>mật</a:t>
            </a:r>
            <a:r>
              <a:rPr lang="en-US" dirty="0"/>
              <a:t> </a:t>
            </a:r>
            <a:r>
              <a:rPr lang="en-US" dirty="0" err="1"/>
              <a:t>dành</a:t>
            </a:r>
            <a:r>
              <a:rPr lang="en-US" dirty="0"/>
              <a:t> </a:t>
            </a:r>
            <a:r>
              <a:rPr lang="en-US" dirty="0" err="1"/>
              <a:t>cho</a:t>
            </a:r>
            <a:r>
              <a:rPr lang="en-US" dirty="0"/>
              <a:t> </a:t>
            </a:r>
            <a:r>
              <a:rPr lang="en-US" dirty="0" err="1"/>
              <a:t>nhà</a:t>
            </a:r>
            <a:r>
              <a:rPr lang="en-US" dirty="0"/>
              <a:t> </a:t>
            </a:r>
            <a:r>
              <a:rPr lang="en-US" dirty="0" err="1"/>
              <a:t>phát</a:t>
            </a:r>
            <a:r>
              <a:rPr lang="en-US" dirty="0"/>
              <a:t> </a:t>
            </a:r>
            <a:r>
              <a:rPr lang="en-US" dirty="0" err="1"/>
              <a:t>triển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a:p>
        </p:txBody>
      </p:sp>
    </p:spTree>
    <p:extLst>
      <p:ext uri="{BB962C8B-B14F-4D97-AF65-F5344CB8AC3E}">
        <p14:creationId xmlns:p14="http://schemas.microsoft.com/office/powerpoint/2010/main" val="1924241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sz="2800" b="1" dirty="0">
                <a:latin typeface="+mj-lt"/>
              </a:rPr>
              <a:t>Android được thiết kế để mở.</a:t>
            </a:r>
            <a:endParaRPr lang="en-US" sz="2800" b="1" dirty="0">
              <a:latin typeface="+mj-lt"/>
            </a:endParaRPr>
          </a:p>
          <a:p>
            <a:pPr marL="522288">
              <a:buFont typeface="Wingdings" panose="05000000000000000000" pitchFamily="2" charset="2"/>
              <a:buChar char="§"/>
            </a:pPr>
            <a:r>
              <a:rPr lang="en-US" dirty="0">
                <a:latin typeface="+mj-lt"/>
              </a:rPr>
              <a:t>C</a:t>
            </a:r>
            <a:r>
              <a:rPr lang="vi-VN" sz="2600" dirty="0">
                <a:latin typeface="+mj-lt"/>
              </a:rPr>
              <a:t>ung cấp một môi trường ứng dụng bảo vệ tính bí mật, tính toàn vẹn và tính khả dụng của người dùng, dữ liệu, ứng dụng, thiết bị và mạng.</a:t>
            </a:r>
          </a:p>
          <a:p>
            <a:pPr marL="522288">
              <a:buFont typeface="Wingdings" panose="05000000000000000000" pitchFamily="2" charset="2"/>
              <a:buChar char="§"/>
            </a:pPr>
            <a:r>
              <a:rPr lang="vi-VN" sz="2600" dirty="0">
                <a:latin typeface="+mj-lt"/>
              </a:rPr>
              <a:t>Bảo mật một nền tảng mở yêu cầu một kiến ​​trúc bảo mật mạnh mẽ và các chương trình bảo mật nghiêm ngặt. </a:t>
            </a:r>
            <a:endParaRPr lang="en-US" sz="2600" dirty="0">
              <a:latin typeface="+mj-lt"/>
            </a:endParaRPr>
          </a:p>
          <a:p>
            <a:pPr marL="522288">
              <a:buFont typeface="Wingdings" panose="05000000000000000000" pitchFamily="2" charset="2"/>
              <a:buChar char="§"/>
            </a:pPr>
            <a:r>
              <a:rPr lang="vi-VN" sz="2600" dirty="0">
                <a:latin typeface="+mj-lt"/>
              </a:rPr>
              <a:t>Android được thiết kế với bảo mật nhiều lớp đủ linh hoạt để hỗ trợ một nền tảng mở trong khi vẫn bảo vệ tất cả người dùng của nền tảng. </a:t>
            </a:r>
            <a:endParaRPr lang="en-US" sz="2600" dirty="0">
              <a:latin typeface="+mj-lt"/>
            </a:endParaRPr>
          </a:p>
        </p:txBody>
      </p:sp>
      <p:sp>
        <p:nvSpPr>
          <p:cNvPr id="3" name="Title 2"/>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chương</a:t>
            </a:r>
            <a:r>
              <a:rPr lang="en-US" dirty="0"/>
              <a:t> </a:t>
            </a:r>
            <a:r>
              <a:rPr lang="en-US" dirty="0" err="1"/>
              <a:t>trình</a:t>
            </a:r>
            <a:r>
              <a:rPr lang="en-US" dirty="0"/>
              <a:t> </a:t>
            </a:r>
            <a:r>
              <a:rPr lang="en-US" dirty="0" err="1"/>
              <a:t>bảo</a:t>
            </a:r>
            <a:r>
              <a:rPr lang="en-US" dirty="0"/>
              <a:t> </a:t>
            </a:r>
            <a:r>
              <a:rPr lang="en-US" dirty="0" err="1"/>
              <a:t>mật</a:t>
            </a:r>
            <a:r>
              <a:rPr lang="en-US" dirty="0"/>
              <a:t> (1/3)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a:p>
        </p:txBody>
      </p:sp>
    </p:spTree>
    <p:extLst>
      <p:ext uri="{BB962C8B-B14F-4D97-AF65-F5344CB8AC3E}">
        <p14:creationId xmlns:p14="http://schemas.microsoft.com/office/powerpoint/2010/main" val="2399668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lgn="just">
              <a:buNone/>
            </a:pPr>
            <a:r>
              <a:rPr lang="vi-VN" sz="2400" dirty="0">
                <a:latin typeface="+mj-lt"/>
              </a:rPr>
              <a:t>Các tổ chức có thể sử dụng các tài nguyên như bảo vệ bằng mật khẩu, hồ sơ cấu hình, xóa từ xa và các giải pháp quản lý thiết bị di động (MDM) của bên thứ ba để quản lý nhóm thiết bị và giúp bảo mật dữ liệu của công ty, ngay cả khi nhân viên truy cập dữ liệu này trên thiết bị cá nhân của họ.</a:t>
            </a:r>
            <a:endParaRPr lang="en-US" sz="2400" dirty="0">
              <a:latin typeface="+mj-lt"/>
            </a:endParaRPr>
          </a:p>
          <a:p>
            <a:pPr marL="0" indent="0" algn="just">
              <a:buNone/>
            </a:pPr>
            <a:r>
              <a:rPr lang="vi-VN" sz="2400" dirty="0">
                <a:latin typeface="+mj-lt"/>
              </a:rPr>
              <a:t>Trong iOS 13 trở lên, iPadOS 13.1 trở lên và macOS 10.15 trở lên, thiết bị Apple hỗ trợ tùy chọn đăng ký người dùng mới được thiết kế đặc biệt cho các chương trình BYOD. Việc đăng ký người dùng cung cấp nhiều quyền tự chủ hơn cho người dùng trên thiết bị của riêng họ, đồng thời tăng cường bảo mật cho dữ liệu doanh nghiệp bằng cách lưu trữ dữ liệu đó trên một ổ đĩa APFS (Hệ thống tệp của Apple) riêng biệt, được bảo vệ bằng mật mã. Điều này cung cấp sự cân bằng tốt hơn về bảo mật, quyền riêng tư và trải nghiệm người dùng cho các chương trình BYOD.</a:t>
            </a:r>
            <a:endParaRPr lang="en-US" sz="2400" dirty="0">
              <a:latin typeface="+mj-lt"/>
            </a:endParaRPr>
          </a:p>
        </p:txBody>
      </p:sp>
      <p:sp>
        <p:nvSpPr>
          <p:cNvPr id="3" name="Title 2"/>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thiết</a:t>
            </a:r>
            <a:r>
              <a:rPr lang="en-US" dirty="0"/>
              <a:t> </a:t>
            </a:r>
            <a:r>
              <a:rPr lang="en-US" dirty="0" err="1"/>
              <a:t>bị</a:t>
            </a:r>
            <a:r>
              <a:rPr lang="en-US" dirty="0"/>
              <a:t> an </a:t>
            </a:r>
            <a:r>
              <a:rPr lang="en-US" dirty="0" err="1"/>
              <a:t>toàn</a:t>
            </a:r>
            <a:r>
              <a:rPr lang="en-US" dirty="0"/>
              <a:t>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a:p>
        </p:txBody>
      </p:sp>
    </p:spTree>
    <p:extLst>
      <p:ext uri="{BB962C8B-B14F-4D97-AF65-F5344CB8AC3E}">
        <p14:creationId xmlns:p14="http://schemas.microsoft.com/office/powerpoint/2010/main" val="34919216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0974855"/>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258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vi-VN" sz="2400" dirty="0">
                <a:latin typeface="Times New Roman" panose="02020603050405020304" pitchFamily="18" charset="0"/>
                <a:cs typeface="Times New Roman" panose="02020603050405020304" pitchFamily="18" charset="0"/>
              </a:rPr>
              <a:t>Apple từ trước đến nay chậm đưa ra các bản vá cho các lỗ hổng đã biết được sửa trong các thành phần mã nguồn mở được sử dụng trong OS X.</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Apple cũng vá các lỗi phần mềm của riêng họ trên các lịch trình khác nhau cho các nền tảng khác nhau, có khả năng khiến người dùng gặp nhiều rủi ro hơn.</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Apple phải đối mặt với một số thách thức bảo mật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vi-VN" sz="2400" dirty="0">
                <a:latin typeface="Times New Roman" panose="02020603050405020304" pitchFamily="18" charset="0"/>
                <a:cs typeface="Times New Roman" panose="02020603050405020304" pitchFamily="18" charset="0"/>
              </a:rPr>
              <a:t>iệc bẻ khóa dựa trên việc khai thác các lỗ hổng bảo mật,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bản bẻ khóa mới được phát hành, nó có thể cung cấp cho những kẻ tấn công một cách khác để tấn công thiết bị iOS</a:t>
            </a:r>
            <a:r>
              <a:rPr lang="vi-VN" dirty="0"/>
              <a:t>.</a:t>
            </a:r>
            <a:endParaRPr lang="en-US" dirty="0"/>
          </a:p>
        </p:txBody>
      </p:sp>
      <p:sp>
        <p:nvSpPr>
          <p:cNvPr id="3" name="Title 2"/>
          <p:cNvSpPr>
            <a:spLocks noGrp="1"/>
          </p:cNvSpPr>
          <p:nvPr>
            <p:ph type="title"/>
          </p:nvPr>
        </p:nvSpPr>
        <p:spPr/>
        <p:txBody>
          <a:bodyPr/>
          <a:lstStyle/>
          <a:p>
            <a:r>
              <a:rPr lang="en-US" dirty="0" err="1"/>
              <a:t>Các</a:t>
            </a:r>
            <a:r>
              <a:rPr lang="en-US" dirty="0"/>
              <a:t> </a:t>
            </a:r>
            <a:r>
              <a:rPr lang="en-US" dirty="0" err="1"/>
              <a:t>thách</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của</a:t>
            </a:r>
            <a:r>
              <a:rPr lang="en-US" dirty="0"/>
              <a:t> iOS</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72</a:t>
            </a:fld>
            <a:endParaRPr lang="ru-RU"/>
          </a:p>
        </p:txBody>
      </p:sp>
    </p:spTree>
    <p:extLst>
      <p:ext uri="{BB962C8B-B14F-4D97-AF65-F5344CB8AC3E}">
        <p14:creationId xmlns:p14="http://schemas.microsoft.com/office/powerpoint/2010/main" val="31335336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960525232"/>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0985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BYOD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gì</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Xu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BYOD</a:t>
            </a:r>
          </a:p>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BYOD</a:t>
            </a:r>
          </a:p>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Thách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BYOD</a:t>
            </a:r>
          </a:p>
          <a:p>
            <a:pPr>
              <a:buFont typeface="Wingdings" panose="05000000000000000000" pitchFamily="2" charset="2"/>
              <a:buChar char="q"/>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BYOD</a:t>
            </a:r>
          </a:p>
          <a:p>
            <a:pPr marL="0" indent="0">
              <a:buNone/>
            </a:pPr>
            <a:endParaRPr lang="en-US" dirty="0"/>
          </a:p>
        </p:txBody>
      </p:sp>
      <p:sp>
        <p:nvSpPr>
          <p:cNvPr id="3" name="Title 2"/>
          <p:cNvSpPr>
            <a:spLocks noGrp="1"/>
          </p:cNvSpPr>
          <p:nvPr>
            <p:ph type="title"/>
          </p:nvPr>
        </p:nvSpPr>
        <p:spPr/>
        <p:txBody>
          <a:bodyPr/>
          <a:lstStyle/>
          <a:p>
            <a:r>
              <a:rPr lang="en-US" dirty="0" err="1"/>
              <a:t>Tìm</a:t>
            </a:r>
            <a:r>
              <a:rPr lang="en-US" dirty="0"/>
              <a:t> </a:t>
            </a:r>
            <a:r>
              <a:rPr lang="en-US" dirty="0" err="1"/>
              <a:t>hiểu</a:t>
            </a:r>
            <a:r>
              <a:rPr lang="en-US" dirty="0"/>
              <a:t> </a:t>
            </a:r>
            <a:r>
              <a:rPr lang="en-US" dirty="0" err="1"/>
              <a:t>về</a:t>
            </a:r>
            <a:r>
              <a:rPr lang="en-US" dirty="0"/>
              <a:t> BYOD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a:p>
        </p:txBody>
      </p:sp>
    </p:spTree>
    <p:extLst>
      <p:ext uri="{BB962C8B-B14F-4D97-AF65-F5344CB8AC3E}">
        <p14:creationId xmlns:p14="http://schemas.microsoft.com/office/powerpoint/2010/main" val="16911507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BYOD </a:t>
            </a:r>
            <a:r>
              <a:rPr lang="en-US" dirty="0" err="1"/>
              <a:t>là</a:t>
            </a:r>
            <a:r>
              <a:rPr lang="en-US" dirty="0"/>
              <a:t> </a:t>
            </a:r>
            <a:r>
              <a:rPr lang="en-US" dirty="0" err="1"/>
              <a:t>gì</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a:p>
        </p:txBody>
      </p:sp>
      <p:sp>
        <p:nvSpPr>
          <p:cNvPr id="6" name="Content Placeholder 5"/>
          <p:cNvSpPr>
            <a:spLocks noGrp="1"/>
          </p:cNvSpPr>
          <p:nvPr>
            <p:ph sz="quarter" idx="13"/>
          </p:nvPr>
        </p:nvSpPr>
        <p:spPr/>
        <p:txBody>
          <a:bodyPr>
            <a:normAutofit/>
          </a:bodyPr>
          <a:lstStyle/>
          <a:p>
            <a:pPr algn="just">
              <a:buFont typeface="Wingdings" panose="05000000000000000000" pitchFamily="2" charset="2"/>
              <a:buChar char="§"/>
            </a:pPr>
            <a:r>
              <a:rPr lang="vi-VN" b="1" dirty="0">
                <a:latin typeface="+mj-lt"/>
              </a:rPr>
              <a:t>BYOD (Bring your own device)</a:t>
            </a:r>
            <a:r>
              <a:rPr lang="vi-VN" dirty="0">
                <a:latin typeface="+mj-lt"/>
              </a:rPr>
              <a:t> – “mang theo thiết bị của riêng mình</a:t>
            </a:r>
            <a:r>
              <a:rPr lang="vi-VN" dirty="0" smtClean="0">
                <a:latin typeface="+mj-lt"/>
              </a:rPr>
              <a:t>”</a:t>
            </a:r>
            <a:endParaRPr lang="vi-VN" dirty="0">
              <a:latin typeface="+mj-lt"/>
            </a:endParaRPr>
          </a:p>
          <a:p>
            <a:pPr algn="just">
              <a:buFont typeface="Wingdings" panose="05000000000000000000" pitchFamily="2" charset="2"/>
              <a:buChar char="§"/>
            </a:pPr>
            <a:r>
              <a:rPr lang="vi-VN" dirty="0" smtClean="0">
                <a:latin typeface="+mj-lt"/>
              </a:rPr>
              <a:t>Các </a:t>
            </a:r>
            <a:r>
              <a:rPr lang="vi-VN" dirty="0">
                <a:latin typeface="+mj-lt"/>
              </a:rPr>
              <a:t>công ty cho phép nhân viên sử dụng thiết bị của riêng họ ở nhà, tại văn phòng hoặc bất kỳ vị trí nào khác để công việc trở nên dễ dàng </a:t>
            </a:r>
            <a:r>
              <a:rPr lang="vi-VN" dirty="0" smtClean="0">
                <a:latin typeface="+mj-lt"/>
              </a:rPr>
              <a:t>hơn</a:t>
            </a:r>
            <a:endParaRPr lang="vi-VN" dirty="0">
              <a:latin typeface="+mj-lt"/>
            </a:endParaRPr>
          </a:p>
          <a:p>
            <a:endParaRPr lang="en-US" dirty="0"/>
          </a:p>
        </p:txBody>
      </p:sp>
      <p:pic>
        <p:nvPicPr>
          <p:cNvPr id="5" name="Picture 2" descr="Chuyên gia Eric Miller giải thích về xu thế BYOD tại các doanh nghiệp, công  sở"/>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648" y="2534883"/>
            <a:ext cx="4104456"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686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a:p>
        </p:txBody>
      </p:sp>
      <p:pic>
        <p:nvPicPr>
          <p:cNvPr id="3074" name="Picture 2" descr="BYOD Isn't Just a Policy: Is Your Company BYOD-Friendly?｜BenQ Asia Pacif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034443"/>
            <a:ext cx="7920880" cy="55116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p:cNvSpPr>
            <a:spLocks noGrp="1"/>
          </p:cNvSpPr>
          <p:nvPr>
            <p:ph type="title"/>
          </p:nvPr>
        </p:nvSpPr>
        <p:spPr>
          <a:xfrm>
            <a:off x="0" y="-27384"/>
            <a:ext cx="12192000" cy="713184"/>
          </a:xfrm>
        </p:spPr>
        <p:txBody>
          <a:bodyPr/>
          <a:lstStyle/>
          <a:p>
            <a:r>
              <a:rPr lang="en-US" dirty="0"/>
              <a:t>Xu </a:t>
            </a:r>
            <a:r>
              <a:rPr lang="en-US" dirty="0" err="1"/>
              <a:t>hướng</a:t>
            </a:r>
            <a:r>
              <a:rPr lang="en-US" dirty="0"/>
              <a:t> </a:t>
            </a:r>
            <a:r>
              <a:rPr lang="en-US" dirty="0" err="1"/>
              <a:t>sử</a:t>
            </a:r>
            <a:r>
              <a:rPr lang="en-US" dirty="0"/>
              <a:t> </a:t>
            </a:r>
            <a:r>
              <a:rPr lang="en-US" dirty="0" err="1"/>
              <a:t>dụng</a:t>
            </a:r>
            <a:r>
              <a:rPr lang="en-US" dirty="0"/>
              <a:t> BYOD</a:t>
            </a:r>
          </a:p>
        </p:txBody>
      </p:sp>
    </p:spTree>
    <p:extLst>
      <p:ext uri="{BB962C8B-B14F-4D97-AF65-F5344CB8AC3E}">
        <p14:creationId xmlns:p14="http://schemas.microsoft.com/office/powerpoint/2010/main" val="9101498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Tiết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kiệm</a:t>
            </a:r>
            <a:r>
              <a:rPr lang="en-US" sz="2800" dirty="0">
                <a:latin typeface="Times New Roman" panose="02020603050405020304" pitchFamily="18" charset="0"/>
                <a:cs typeface="Times New Roman" panose="02020603050405020304" pitchFamily="18" charset="0"/>
              </a:rPr>
              <a:t> chi </a:t>
            </a:r>
            <a:r>
              <a:rPr lang="en-US" sz="2800" dirty="0" err="1">
                <a:latin typeface="Times New Roman" panose="02020603050405020304" pitchFamily="18" charset="0"/>
                <a:cs typeface="Times New Roman" panose="02020603050405020304" pitchFamily="18" charset="0"/>
              </a:rPr>
              <a:t>phí</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training</a:t>
            </a: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hài</a:t>
            </a:r>
            <a:r>
              <a:rPr lang="en-US" sz="2800" dirty="0">
                <a:latin typeface="Times New Roman" panose="02020603050405020304" pitchFamily="18" charset="0"/>
                <a:cs typeface="Times New Roman" panose="02020603050405020304" pitchFamily="18" charset="0"/>
              </a:rPr>
              <a:t> long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Những</a:t>
            </a:r>
            <a:r>
              <a:rPr lang="en-US" dirty="0"/>
              <a:t> </a:t>
            </a:r>
            <a:r>
              <a:rPr lang="en-US" dirty="0" err="1"/>
              <a:t>lợi</a:t>
            </a:r>
            <a:r>
              <a:rPr lang="en-US" dirty="0"/>
              <a:t> </a:t>
            </a:r>
            <a:r>
              <a:rPr lang="en-US" dirty="0" err="1"/>
              <a:t>ích</a:t>
            </a:r>
            <a:r>
              <a:rPr lang="en-US" dirty="0"/>
              <a:t> </a:t>
            </a:r>
            <a:r>
              <a:rPr lang="en-US" dirty="0" err="1"/>
              <a:t>khi</a:t>
            </a:r>
            <a:r>
              <a:rPr lang="en-US" dirty="0"/>
              <a:t> </a:t>
            </a:r>
            <a:r>
              <a:rPr lang="en-US" dirty="0" err="1"/>
              <a:t>áp</a:t>
            </a:r>
            <a:r>
              <a:rPr lang="en-US" dirty="0"/>
              <a:t> </a:t>
            </a:r>
            <a:r>
              <a:rPr lang="en-US" dirty="0" err="1"/>
              <a:t>dụng</a:t>
            </a:r>
            <a:r>
              <a:rPr lang="en-US" dirty="0"/>
              <a:t> BYOD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77</a:t>
            </a:fld>
            <a:endParaRPr lang="ru-RU"/>
          </a:p>
        </p:txBody>
      </p:sp>
    </p:spTree>
    <p:extLst>
      <p:ext uri="{BB962C8B-B14F-4D97-AF65-F5344CB8AC3E}">
        <p14:creationId xmlns:p14="http://schemas.microsoft.com/office/powerpoint/2010/main" val="2930041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trung</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Thiếu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quán</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lỏng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lẻo</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Rắc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(Data retrieval)</a:t>
            </a:r>
          </a:p>
          <a:p>
            <a:pPr marL="0" indent="0">
              <a:buNone/>
            </a:pPr>
            <a:endParaRPr lang="en-US" dirty="0"/>
          </a:p>
        </p:txBody>
      </p:sp>
      <p:sp>
        <p:nvSpPr>
          <p:cNvPr id="3" name="Title 2"/>
          <p:cNvSpPr>
            <a:spLocks noGrp="1"/>
          </p:cNvSpPr>
          <p:nvPr>
            <p:ph type="title"/>
          </p:nvPr>
        </p:nvSpPr>
        <p:spPr/>
        <p:txBody>
          <a:bodyPr/>
          <a:lstStyle/>
          <a:p>
            <a:r>
              <a:rPr lang="en-US" dirty="0" err="1"/>
              <a:t>Những</a:t>
            </a:r>
            <a:r>
              <a:rPr lang="en-US" dirty="0"/>
              <a:t> </a:t>
            </a:r>
            <a:r>
              <a:rPr lang="en-US" dirty="0" err="1"/>
              <a:t>thách</a:t>
            </a:r>
            <a:r>
              <a:rPr lang="en-US" dirty="0"/>
              <a:t> </a:t>
            </a:r>
            <a:r>
              <a:rPr lang="en-US" dirty="0" err="1"/>
              <a:t>thức</a:t>
            </a:r>
            <a:r>
              <a:rPr lang="en-US" dirty="0"/>
              <a:t> </a:t>
            </a:r>
            <a:r>
              <a:rPr lang="en-US" dirty="0" err="1"/>
              <a:t>khi</a:t>
            </a:r>
            <a:r>
              <a:rPr lang="en-US" dirty="0"/>
              <a:t> </a:t>
            </a:r>
            <a:r>
              <a:rPr lang="en-US" dirty="0" err="1"/>
              <a:t>áp</a:t>
            </a:r>
            <a:r>
              <a:rPr lang="en-US" dirty="0"/>
              <a:t> </a:t>
            </a:r>
            <a:r>
              <a:rPr lang="en-US" dirty="0" err="1"/>
              <a:t>dụng</a:t>
            </a:r>
            <a:r>
              <a:rPr lang="en-US" dirty="0"/>
              <a:t> BYOD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a:p>
        </p:txBody>
      </p:sp>
    </p:spTree>
    <p:extLst>
      <p:ext uri="{BB962C8B-B14F-4D97-AF65-F5344CB8AC3E}">
        <p14:creationId xmlns:p14="http://schemas.microsoft.com/office/powerpoint/2010/main" val="3446133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Lây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nhiễm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độc</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cắp</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err="1"/>
              <a:t>Các</a:t>
            </a:r>
            <a:r>
              <a:rPr lang="en-US" dirty="0"/>
              <a:t> </a:t>
            </a:r>
            <a:r>
              <a:rPr lang="en-US" dirty="0" err="1"/>
              <a:t>rủi</a:t>
            </a:r>
            <a:r>
              <a:rPr lang="en-US" dirty="0"/>
              <a:t> </a:t>
            </a:r>
            <a:r>
              <a:rPr lang="en-US" dirty="0" err="1"/>
              <a:t>ro</a:t>
            </a:r>
            <a:r>
              <a:rPr lang="en-US" dirty="0"/>
              <a:t> </a:t>
            </a:r>
            <a:r>
              <a:rPr lang="en-US" dirty="0" err="1"/>
              <a:t>về</a:t>
            </a:r>
            <a:r>
              <a:rPr lang="en-US" dirty="0"/>
              <a:t> an </a:t>
            </a:r>
            <a:r>
              <a:rPr lang="en-US" dirty="0" err="1"/>
              <a:t>toàn</a:t>
            </a:r>
            <a:r>
              <a:rPr lang="en-US" dirty="0"/>
              <a:t> </a:t>
            </a:r>
            <a:r>
              <a:rPr lang="en-US" dirty="0" err="1"/>
              <a:t>của</a:t>
            </a:r>
            <a:r>
              <a:rPr lang="en-US" dirty="0"/>
              <a:t> BYOD</a:t>
            </a:r>
          </a:p>
        </p:txBody>
      </p:sp>
      <p:sp>
        <p:nvSpPr>
          <p:cNvPr id="4" name="Slide Number Placeholder 3"/>
          <p:cNvSpPr>
            <a:spLocks noGrp="1"/>
          </p:cNvSpPr>
          <p:nvPr>
            <p:ph type="sldNum" sz="quarter" idx="12"/>
          </p:nvPr>
        </p:nvSpPr>
        <p:spPr/>
        <p:txBody>
          <a:bodyPr/>
          <a:lstStyle/>
          <a:p>
            <a:fld id="{3E15BD7C-E074-4D4A-84C3-500EE5B9C190}" type="slidenum">
              <a:rPr lang="ru-RU" smtClean="0"/>
              <a:pPr/>
              <a:t>79</a:t>
            </a:fld>
            <a:endParaRPr lang="ru-RU"/>
          </a:p>
        </p:txBody>
      </p:sp>
      <p:pic>
        <p:nvPicPr>
          <p:cNvPr id="5" name="Picture 4"/>
          <p:cNvPicPr>
            <a:picLocks noChangeAspect="1"/>
          </p:cNvPicPr>
          <p:nvPr/>
        </p:nvPicPr>
        <p:blipFill>
          <a:blip r:embed="rId3"/>
          <a:stretch>
            <a:fillRect/>
          </a:stretch>
        </p:blipFill>
        <p:spPr>
          <a:xfrm>
            <a:off x="5591945" y="2639854"/>
            <a:ext cx="4214947" cy="4214947"/>
          </a:xfrm>
          <a:prstGeom prst="rect">
            <a:avLst/>
          </a:prstGeom>
        </p:spPr>
      </p:pic>
    </p:spTree>
    <p:extLst>
      <p:ext uri="{BB962C8B-B14F-4D97-AF65-F5344CB8AC3E}">
        <p14:creationId xmlns:p14="http://schemas.microsoft.com/office/powerpoint/2010/main" val="3473543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sz="3300" b="1" dirty="0">
                <a:latin typeface="+mj-lt"/>
              </a:rPr>
              <a:t>Android được thiết kế cho các nhà phát triển.</a:t>
            </a:r>
            <a:r>
              <a:rPr lang="vi-VN" dirty="0">
                <a:latin typeface="+mj-lt"/>
              </a:rPr>
              <a:t> </a:t>
            </a:r>
            <a:endParaRPr lang="en-US" dirty="0">
              <a:latin typeface="+mj-lt"/>
            </a:endParaRPr>
          </a:p>
          <a:p>
            <a:pPr marL="571500">
              <a:buFont typeface="Wingdings" panose="05000000000000000000" pitchFamily="2" charset="2"/>
              <a:buChar char="§"/>
            </a:pPr>
            <a:r>
              <a:rPr lang="vi-VN" sz="2400" dirty="0">
                <a:latin typeface="+mj-lt"/>
              </a:rPr>
              <a:t>Các biện pháp kiểm soát bảo mật được thiết kế để giảm bớt gánh nặng cho các nhà phát triển. Các nhà phát triển hiểu biết về bảo mật có thể dễ dàng làm việc và dựa vào các biện pháp kiểm soát bảo mật linh hoạt. Các nhà phát triển ít quen thuộc với bảo mật được bảo vệ bằng các giá trị mặc định an toàn.</a:t>
            </a:r>
            <a:endParaRPr lang="en-US" sz="2400" dirty="0">
              <a:latin typeface="+mj-lt"/>
            </a:endParaRPr>
          </a:p>
          <a:p>
            <a:pPr marL="571500">
              <a:buFont typeface="Wingdings" panose="05000000000000000000" pitchFamily="2" charset="2"/>
              <a:buChar char="§"/>
            </a:pPr>
            <a:r>
              <a:rPr lang="en-US" sz="2400" dirty="0">
                <a:latin typeface="+mj-lt"/>
              </a:rPr>
              <a:t>T</a:t>
            </a:r>
            <a:r>
              <a:rPr lang="vi-VN" sz="2400" dirty="0">
                <a:latin typeface="+mj-lt"/>
              </a:rPr>
              <a:t>ìm kiếm các lỗ hổng tiềm ẩn trong các ứng dụng và đề xuất cách khắc phục những vấn đề đó. </a:t>
            </a:r>
            <a:endParaRPr lang="en-US" sz="2400" dirty="0">
              <a:latin typeface="+mj-lt"/>
            </a:endParaRPr>
          </a:p>
          <a:p>
            <a:pPr marL="571500">
              <a:buFont typeface="Wingdings" panose="05000000000000000000" pitchFamily="2" charset="2"/>
              <a:buChar char="§"/>
            </a:pPr>
            <a:r>
              <a:rPr lang="en-US" sz="2400" dirty="0">
                <a:latin typeface="+mj-lt"/>
              </a:rPr>
              <a:t>C</a:t>
            </a:r>
            <a:r>
              <a:rPr lang="vi-VN" sz="2400" dirty="0">
                <a:latin typeface="+mj-lt"/>
              </a:rPr>
              <a:t>ung cấp các bản cập nhật bảo mật cho các thư viện phần mềm quan trọng</a:t>
            </a:r>
            <a:r>
              <a:rPr lang="en-US" sz="2400" dirty="0">
                <a:latin typeface="+mj-lt"/>
              </a:rPr>
              <a:t>.</a:t>
            </a:r>
            <a:endParaRPr lang="vi-VN" sz="2400" dirty="0">
              <a:latin typeface="+mj-lt"/>
            </a:endParaRPr>
          </a:p>
        </p:txBody>
      </p:sp>
      <p:sp>
        <p:nvSpPr>
          <p:cNvPr id="3" name="Title 2"/>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chương</a:t>
            </a:r>
            <a:r>
              <a:rPr lang="en-US" dirty="0"/>
              <a:t> </a:t>
            </a:r>
            <a:r>
              <a:rPr lang="en-US" dirty="0" err="1"/>
              <a:t>trình</a:t>
            </a:r>
            <a:r>
              <a:rPr lang="en-US" dirty="0"/>
              <a:t> </a:t>
            </a:r>
            <a:r>
              <a:rPr lang="en-US" dirty="0" err="1"/>
              <a:t>bảo</a:t>
            </a:r>
            <a:r>
              <a:rPr lang="en-US" dirty="0"/>
              <a:t> </a:t>
            </a:r>
            <a:r>
              <a:rPr lang="en-US" dirty="0" err="1"/>
              <a:t>mật</a:t>
            </a:r>
            <a:r>
              <a:rPr lang="en-US" dirty="0"/>
              <a:t> (2/3)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a:p>
        </p:txBody>
      </p:sp>
    </p:spTree>
    <p:extLst>
      <p:ext uri="{BB962C8B-B14F-4D97-AF65-F5344CB8AC3E}">
        <p14:creationId xmlns:p14="http://schemas.microsoft.com/office/powerpoint/2010/main" val="647943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0" indent="0">
              <a:buNone/>
            </a:pPr>
            <a:r>
              <a:rPr lang="vi-VN" sz="2800" dirty="0">
                <a:latin typeface="+mj-lt"/>
              </a:rPr>
              <a:t>Bảo mật BYOD </a:t>
            </a:r>
            <a:r>
              <a:rPr lang="en-US" sz="2800" dirty="0" err="1">
                <a:latin typeface="+mj-lt"/>
              </a:rPr>
              <a:t>cần</a:t>
            </a:r>
            <a:r>
              <a:rPr lang="en-US" sz="2800" dirty="0">
                <a:latin typeface="+mj-lt"/>
              </a:rPr>
              <a:t> </a:t>
            </a:r>
            <a:r>
              <a:rPr lang="en-US" sz="2800" dirty="0" err="1">
                <a:latin typeface="+mj-lt"/>
              </a:rPr>
              <a:t>quan</a:t>
            </a:r>
            <a:r>
              <a:rPr lang="en-US" sz="2800" dirty="0">
                <a:latin typeface="+mj-lt"/>
              </a:rPr>
              <a:t> </a:t>
            </a:r>
            <a:r>
              <a:rPr lang="en-US" sz="2800" dirty="0" err="1">
                <a:latin typeface="+mj-lt"/>
              </a:rPr>
              <a:t>tâm</a:t>
            </a:r>
            <a:r>
              <a:rPr lang="en-US" sz="2800" dirty="0">
                <a:latin typeface="+mj-lt"/>
              </a:rPr>
              <a:t> </a:t>
            </a:r>
            <a:r>
              <a:rPr lang="en-US" sz="2800" dirty="0" err="1">
                <a:latin typeface="+mj-lt"/>
              </a:rPr>
              <a:t>đến</a:t>
            </a:r>
            <a:r>
              <a:rPr lang="vi-VN" sz="2800" dirty="0">
                <a:latin typeface="+mj-lt"/>
              </a:rPr>
              <a:t> hai điều:</a:t>
            </a:r>
            <a:endParaRPr lang="en-US" sz="2800" dirty="0">
              <a:latin typeface="+mj-lt"/>
            </a:endParaRPr>
          </a:p>
          <a:p>
            <a:pPr algn="just">
              <a:buFont typeface="Wingdings" panose="05000000000000000000" pitchFamily="2" charset="2"/>
              <a:buChar char="§"/>
            </a:pPr>
            <a:r>
              <a:rPr lang="vi-VN" sz="2400" dirty="0">
                <a:latin typeface="+mj-lt"/>
              </a:rPr>
              <a:t>Bảo vệ tài nguyên của công ty (mạng, dữ liệu công ty, ứng dụng, v.v.) khỏi bất kỳ rủi ro an ninh mạng nào bắt nguồn từ thiết bị BYOD được nhân viên sử dụng.</a:t>
            </a:r>
            <a:endParaRPr lang="en-US" sz="2400" dirty="0">
              <a:latin typeface="+mj-lt"/>
            </a:endParaRPr>
          </a:p>
          <a:p>
            <a:pPr algn="just">
              <a:buFont typeface="Wingdings" panose="05000000000000000000" pitchFamily="2" charset="2"/>
              <a:buChar char="§"/>
            </a:pPr>
            <a:r>
              <a:rPr lang="en-US" sz="2400" dirty="0">
                <a:latin typeface="+mj-lt"/>
              </a:rPr>
              <a:t>B</a:t>
            </a:r>
            <a:r>
              <a:rPr lang="vi-VN" sz="2400" dirty="0">
                <a:latin typeface="+mj-lt"/>
              </a:rPr>
              <a:t>ảo mật của BYOD </a:t>
            </a:r>
            <a:r>
              <a:rPr lang="en-US" sz="2400" dirty="0" err="1">
                <a:latin typeface="+mj-lt"/>
              </a:rPr>
              <a:t>phải</a:t>
            </a:r>
            <a:r>
              <a:rPr lang="en-US" sz="2400" dirty="0">
                <a:latin typeface="+mj-lt"/>
              </a:rPr>
              <a:t> </a:t>
            </a:r>
            <a:r>
              <a:rPr lang="en-US" sz="2400" dirty="0" err="1">
                <a:latin typeface="+mj-lt"/>
              </a:rPr>
              <a:t>ngăn</a:t>
            </a:r>
            <a:r>
              <a:rPr lang="en-US" sz="2400" dirty="0">
                <a:latin typeface="+mj-lt"/>
              </a:rPr>
              <a:t> </a:t>
            </a:r>
            <a:r>
              <a:rPr lang="en-US" sz="2400" dirty="0" err="1">
                <a:latin typeface="+mj-lt"/>
              </a:rPr>
              <a:t>chặn</a:t>
            </a:r>
            <a:r>
              <a:rPr lang="en-US" sz="2400" dirty="0">
                <a:latin typeface="+mj-lt"/>
              </a:rPr>
              <a:t> </a:t>
            </a:r>
            <a:r>
              <a:rPr lang="vi-VN" sz="2400" dirty="0">
                <a:latin typeface="+mj-lt"/>
              </a:rPr>
              <a:t>việc lây nhiễm phần mềm độc hại, chiến dịch lừa đảo và các mối đe dọa bảo mật khác có thể làm tổn hại đến dữ liệu nhạy cảm và lây lan theo chiều ngang.</a:t>
            </a:r>
            <a:endParaRPr lang="en-US" sz="2400" dirty="0">
              <a:latin typeface="+mj-lt"/>
            </a:endParaRPr>
          </a:p>
        </p:txBody>
      </p:sp>
      <p:sp>
        <p:nvSpPr>
          <p:cNvPr id="3" name="Title 2"/>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80</a:t>
            </a:fld>
            <a:endParaRPr lang="ru-RU"/>
          </a:p>
        </p:txBody>
      </p:sp>
    </p:spTree>
    <p:extLst>
      <p:ext uri="{BB962C8B-B14F-4D97-AF65-F5344CB8AC3E}">
        <p14:creationId xmlns:p14="http://schemas.microsoft.com/office/powerpoint/2010/main" val="9481050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0" indent="0">
              <a:buNone/>
            </a:pP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xem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xét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BYOD:</a:t>
            </a:r>
          </a:p>
          <a:p>
            <a:pPr>
              <a:buFont typeface="Wingdings" pitchFamily="2" charset="2"/>
              <a:buChar char="§"/>
            </a:pPr>
            <a:r>
              <a:rPr lang="vi-VN" dirty="0">
                <a:latin typeface="Times New Roman" panose="02020603050405020304" pitchFamily="18" charset="0"/>
                <a:cs typeface="Times New Roman" panose="02020603050405020304" pitchFamily="18" charset="0"/>
              </a:rPr>
              <a:t>Các thiết bị và hệ điều hành (OS) cụ thể, bao gồm cả các phiên bản OS, mà một công ty hỗ trợ để sử dụng liên quan đến công việc.</a:t>
            </a: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vi-VN" dirty="0">
                <a:latin typeface="Times New Roman" panose="02020603050405020304" pitchFamily="18" charset="0"/>
                <a:cs typeface="Times New Roman" panose="02020603050405020304" pitchFamily="18" charset="0"/>
              </a:rPr>
              <a:t>Các ứng dụng và trang web chính có trong danh sách chặn và danh sách cho phép của công ty.Cách thức truy cập an toàn vào đám mây, SaaS, web và các ứng dụng tại chỗ thông qua phần cứng BYOD.</a:t>
            </a: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vi-VN" dirty="0">
                <a:latin typeface="Times New Roman" panose="02020603050405020304" pitchFamily="18" charset="0"/>
                <a:cs typeface="Times New Roman" panose="02020603050405020304" pitchFamily="18" charset="0"/>
              </a:rPr>
              <a:t>Cách các điểm cuối BYOD sẽ được đăng ký, định cấu hình và hỗ trợ bởi CNTT.</a:t>
            </a: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vi-VN" dirty="0">
                <a:latin typeface="Times New Roman" panose="02020603050405020304" pitchFamily="18" charset="0"/>
                <a:cs typeface="Times New Roman" panose="02020603050405020304" pitchFamily="18" charset="0"/>
              </a:rPr>
              <a:t>Quyền sở hữu và quản lý dữ liệu thiết bị </a:t>
            </a: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khẩu</a:t>
            </a:r>
            <a:endParaRPr lang="en-US" dirty="0">
              <a:latin typeface="Times New Roman" panose="02020603050405020304" pitchFamily="18" charset="0"/>
              <a:cs typeface="Times New Roman" panose="02020603050405020304" pitchFamily="18" charset="0"/>
            </a:endParaRPr>
          </a:p>
          <a:p>
            <a:pPr>
              <a:buFont typeface="Wingdings" pitchFamily="2" charset="2"/>
              <a:buChar char="§"/>
            </a:pPr>
            <a:r>
              <a:rPr lang="vi-VN" dirty="0">
                <a:latin typeface="Times New Roman" panose="02020603050405020304" pitchFamily="18" charset="0"/>
                <a:cs typeface="Times New Roman" panose="02020603050405020304" pitchFamily="18" charset="0"/>
              </a:rPr>
              <a:t>Bất kỳ biện pháp bảo mật nào khác, chẳng hạn như triển khai xác thực đa yếu tố (MFA) và đăng nhập một lần (SSO), mà người dùng BYOD sẽ phải tuân theo</a:t>
            </a:r>
            <a:r>
              <a:rPr lang="en-US" dirty="0">
                <a:latin typeface="Times New Roman" panose="02020603050405020304" pitchFamily="18" charset="0"/>
                <a:cs typeface="Times New Roman" panose="02020603050405020304" pitchFamily="18" charset="0"/>
              </a:rPr>
              <a:t>.</a:t>
            </a:r>
          </a:p>
          <a:p>
            <a:pPr>
              <a:buFont typeface="Wingdings" pitchFamily="2" charset="2"/>
              <a:buChar char="§"/>
            </a:pPr>
            <a:r>
              <a:rPr lang="vi-VN" dirty="0">
                <a:latin typeface="Times New Roman" panose="02020603050405020304" pitchFamily="18" charset="0"/>
                <a:cs typeface="Times New Roman" panose="02020603050405020304" pitchFamily="18" charset="0"/>
              </a:rPr>
              <a:t>Cách thức và thời điểm các cấp độ truy cập sẽ thay đổi để đáp ứng với các trạng thái bảo mật của thiết bị</a:t>
            </a:r>
            <a:r>
              <a:rPr lang="en-US"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r>
              <a:rPr lang="en-US" dirty="0" err="1"/>
              <a:t>Chính</a:t>
            </a:r>
            <a:r>
              <a:rPr lang="en-US" dirty="0"/>
              <a:t> </a:t>
            </a:r>
            <a:r>
              <a:rPr lang="en-US" dirty="0" err="1"/>
              <a:t>sách</a:t>
            </a:r>
            <a:r>
              <a:rPr lang="en-US" dirty="0"/>
              <a:t> </a:t>
            </a:r>
            <a:r>
              <a:rPr lang="en-US" dirty="0" err="1"/>
              <a:t>bảo</a:t>
            </a:r>
            <a:r>
              <a:rPr lang="en-US" dirty="0"/>
              <a:t> </a:t>
            </a:r>
            <a:r>
              <a:rPr lang="en-US" dirty="0" err="1"/>
              <a:t>mật</a:t>
            </a:r>
            <a:r>
              <a:rPr lang="en-US" dirty="0"/>
              <a:t>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a:p>
        </p:txBody>
      </p:sp>
    </p:spTree>
    <p:extLst>
      <p:ext uri="{BB962C8B-B14F-4D97-AF65-F5344CB8AC3E}">
        <p14:creationId xmlns:p14="http://schemas.microsoft.com/office/powerpoint/2010/main" val="31880395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4895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sz="2800" b="1" dirty="0">
                <a:latin typeface="+mj-lt"/>
              </a:rPr>
              <a:t>Android được thiết kế cho người dùng.</a:t>
            </a:r>
            <a:r>
              <a:rPr lang="vi-VN" dirty="0">
                <a:latin typeface="+mj-lt"/>
              </a:rPr>
              <a:t> </a:t>
            </a:r>
            <a:endParaRPr lang="en-US" dirty="0">
              <a:latin typeface="+mj-lt"/>
            </a:endParaRPr>
          </a:p>
          <a:p>
            <a:pPr marL="1023938">
              <a:buFont typeface="Wingdings" panose="05000000000000000000" pitchFamily="2" charset="2"/>
              <a:buChar char="§"/>
            </a:pPr>
            <a:r>
              <a:rPr lang="vi-VN" sz="2600" dirty="0">
                <a:latin typeface="+mj-lt"/>
              </a:rPr>
              <a:t>Người dùng được cung cấp khả năng hiển thị các quyền mà mỗi ứng dụng yêu cầu và kiểm soát các quyền đó</a:t>
            </a:r>
            <a:r>
              <a:rPr lang="en-US" sz="2600" dirty="0">
                <a:latin typeface="+mj-lt"/>
              </a:rPr>
              <a:t>.</a:t>
            </a:r>
          </a:p>
          <a:p>
            <a:pPr marL="1023938">
              <a:buFont typeface="Wingdings" panose="05000000000000000000" pitchFamily="2" charset="2"/>
              <a:buChar char="§"/>
            </a:pPr>
            <a:r>
              <a:rPr lang="en-US" sz="2600" dirty="0">
                <a:latin typeface="+mj-lt"/>
              </a:rPr>
              <a:t>G</a:t>
            </a:r>
            <a:r>
              <a:rPr lang="vi-VN" sz="2600" dirty="0">
                <a:latin typeface="+mj-lt"/>
              </a:rPr>
              <a:t>iảm xác suất của các cuộc tấn công vừa hạn chế đáng kể tác động của cuộc tấn công trong trường hợp nó thành công. </a:t>
            </a:r>
            <a:endParaRPr lang="en-US" sz="2600" dirty="0">
              <a:latin typeface="+mj-lt"/>
            </a:endParaRPr>
          </a:p>
          <a:p>
            <a:pPr marL="1023938">
              <a:buFont typeface="Wingdings" panose="05000000000000000000" pitchFamily="2" charset="2"/>
              <a:buChar char="§"/>
            </a:pPr>
            <a:r>
              <a:rPr lang="en-US" sz="2600" dirty="0">
                <a:latin typeface="+mj-lt"/>
              </a:rPr>
              <a:t>C</a:t>
            </a:r>
            <a:r>
              <a:rPr lang="vi-VN" sz="2600" dirty="0">
                <a:latin typeface="+mj-lt"/>
              </a:rPr>
              <a:t>ung cấp các bản vá cho bất kỳ thiết bị Android nào đang tiếp tục nhận các bản cập nhật bảo mật.</a:t>
            </a:r>
          </a:p>
          <a:p>
            <a:endParaRPr lang="en-US" dirty="0"/>
          </a:p>
        </p:txBody>
      </p:sp>
      <p:sp>
        <p:nvSpPr>
          <p:cNvPr id="3" name="Title 2"/>
          <p:cNvSpPr>
            <a:spLocks noGrp="1"/>
          </p:cNvSpPr>
          <p:nvPr>
            <p:ph type="title"/>
          </p:nvPr>
        </p:nvSpPr>
        <p:spPr/>
        <p:txBody>
          <a:bodyPr/>
          <a:lstStyle/>
          <a:p>
            <a:r>
              <a:rPr lang="en-US" dirty="0" err="1"/>
              <a:t>Tổng</a:t>
            </a:r>
            <a:r>
              <a:rPr lang="en-US" dirty="0"/>
              <a:t> </a:t>
            </a:r>
            <a:r>
              <a:rPr lang="en-US" dirty="0" err="1"/>
              <a:t>quan</a:t>
            </a:r>
            <a:r>
              <a:rPr lang="en-US" dirty="0"/>
              <a:t> </a:t>
            </a:r>
            <a:r>
              <a:rPr lang="en-US" dirty="0" err="1"/>
              <a:t>về</a:t>
            </a:r>
            <a:r>
              <a:rPr lang="en-US" dirty="0"/>
              <a:t> </a:t>
            </a:r>
            <a:r>
              <a:rPr lang="en-US" dirty="0" err="1"/>
              <a:t>chương</a:t>
            </a:r>
            <a:r>
              <a:rPr lang="en-US" dirty="0"/>
              <a:t> </a:t>
            </a:r>
            <a:r>
              <a:rPr lang="en-US" dirty="0" err="1"/>
              <a:t>trình</a:t>
            </a:r>
            <a:r>
              <a:rPr lang="en-US" dirty="0"/>
              <a:t> </a:t>
            </a:r>
            <a:r>
              <a:rPr lang="en-US" dirty="0" err="1"/>
              <a:t>bảo</a:t>
            </a:r>
            <a:r>
              <a:rPr lang="en-US" dirty="0"/>
              <a:t> </a:t>
            </a:r>
            <a:r>
              <a:rPr lang="en-US" dirty="0" err="1"/>
              <a:t>mật</a:t>
            </a:r>
            <a:r>
              <a:rPr lang="en-US" dirty="0"/>
              <a:t> (3/3) </a:t>
            </a:r>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a:p>
        </p:txBody>
      </p:sp>
    </p:spTree>
    <p:extLst>
      <p:ext uri="{BB962C8B-B14F-4D97-AF65-F5344CB8AC3E}">
        <p14:creationId xmlns:p14="http://schemas.microsoft.com/office/powerpoint/2010/main" val="36435865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TMMT. Bài 03. Hệ thống phát hiện &amp; ngăn chănxâm nhập_Template (2)" id="{94ADC824-D054-49CA-A2D9-667260DD3F4B}" vid="{1D1D2170-9148-4D7D-8994-3C9240025F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2025</TotalTime>
  <Words>6605</Words>
  <Application>Microsoft Office PowerPoint</Application>
  <PresentationFormat>Widescreen</PresentationFormat>
  <Paragraphs>676</Paragraphs>
  <Slides>82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Roboto</vt:lpstr>
      <vt:lpstr>Arial</vt:lpstr>
      <vt:lpstr>Arial Narrow</vt:lpstr>
      <vt:lpstr>Calibri</vt:lpstr>
      <vt:lpstr>Courier New</vt:lpstr>
      <vt:lpstr>Tahoma</vt:lpstr>
      <vt:lpstr>Times New Roman</vt:lpstr>
      <vt:lpstr>Wingdings</vt:lpstr>
      <vt:lpstr>Slide bài giảng</vt:lpstr>
      <vt:lpstr>AN TOÀN MẠNG KHÔNG DÂY VÀ DI ĐỘNG</vt:lpstr>
      <vt:lpstr>Mục tiêu môn học</vt:lpstr>
      <vt:lpstr>Tài liệu tham khảo</vt:lpstr>
      <vt:lpstr>PowerPoint Presentation</vt:lpstr>
      <vt:lpstr>PowerPoint Presentation</vt:lpstr>
      <vt:lpstr>Bảo mật thiết bị Android</vt:lpstr>
      <vt:lpstr>Tổng quan về chương trình bảo mật (1/3) </vt:lpstr>
      <vt:lpstr>Tổng quan về chương trình bảo mật (2/3) </vt:lpstr>
      <vt:lpstr>Tổng quan về chương trình bảo mật (3/3) </vt:lpstr>
      <vt:lpstr>Ngăn xếp phần mêm Android</vt:lpstr>
      <vt:lpstr>Dịch vụ bảo mật</vt:lpstr>
      <vt:lpstr>Chương trình bảo mật của Android (1/2)</vt:lpstr>
      <vt:lpstr>Chương trình bảo mật của Android (2/2)</vt:lpstr>
      <vt:lpstr>Kiến trúc bảo mật nền tảng của Android</vt:lpstr>
      <vt:lpstr>An toàn Kernel và hệ thống</vt:lpstr>
      <vt:lpstr>An toàn Kernel và hệ thống</vt:lpstr>
      <vt:lpstr>An toàn Kernel và hệ thống</vt:lpstr>
      <vt:lpstr>An toàn Kernel và hệ thống</vt:lpstr>
      <vt:lpstr>An toàn ứng dụng</vt:lpstr>
      <vt:lpstr>An toàn ứng dụng</vt:lpstr>
      <vt:lpstr>An toàn ứng dụng</vt:lpstr>
      <vt:lpstr>An toàn ứng dụng</vt:lpstr>
      <vt:lpstr>An toàn ứng dụng</vt:lpstr>
      <vt:lpstr>An toàn ứng dụng</vt:lpstr>
      <vt:lpstr>PowerPoint Presentation</vt:lpstr>
      <vt:lpstr>An toàn ứng dụng</vt:lpstr>
      <vt:lpstr>An toàn ứng dụng</vt:lpstr>
      <vt:lpstr>Triển khai các giải pháp bảo mật</vt:lpstr>
      <vt:lpstr>Việc triển khai các giải pháp bảo mật trong quá trình phát triển phần mềm</vt:lpstr>
      <vt:lpstr>Việc triển khai các giải pháp bảo mật trong quá trình phát triển phần mềm</vt:lpstr>
      <vt:lpstr>PowerPoint Presentation</vt:lpstr>
      <vt:lpstr>Việc triển khai giải pháp bảo mật khi triển khai sản phẩm</vt:lpstr>
      <vt:lpstr>Việc triển khai giải pháp bảo mật khi triển khai sản phẩm</vt:lpstr>
      <vt:lpstr>Việc triển khai giải pháp bảo mật khi triển khai sản phẩm</vt:lpstr>
      <vt:lpstr>Việc triển khai giải pháp bảo mật khi triển khai sản phẩm</vt:lpstr>
      <vt:lpstr>Việc triển khai giải pháp bảo mật khi triển khai sản phẩm</vt:lpstr>
      <vt:lpstr>PowerPoint Presentation</vt:lpstr>
      <vt:lpstr>Các thách thức bảo mật của Android(1/5)</vt:lpstr>
      <vt:lpstr>Các thách thức bảo mật của Android(2/5)</vt:lpstr>
      <vt:lpstr>Các thách thức bảo mật của Android(3/5)</vt:lpstr>
      <vt:lpstr>Các thách thức bảo mật của Android(4/5)</vt:lpstr>
      <vt:lpstr>Các thách thức bảo mật của Android(5/5)</vt:lpstr>
      <vt:lpstr>PowerPoint Presentation</vt:lpstr>
      <vt:lpstr>Các công cụ khai thác dành cho Android</vt:lpstr>
      <vt:lpstr>Androi SDK (1/3)</vt:lpstr>
      <vt:lpstr>Android SDK (2/3)</vt:lpstr>
      <vt:lpstr>Android SDK (3/3)</vt:lpstr>
      <vt:lpstr>AndroRAT(1/2)</vt:lpstr>
      <vt:lpstr>AndroRAT (2/2)</vt:lpstr>
      <vt:lpstr>Android Framework for Exploitation(1/2)</vt:lpstr>
      <vt:lpstr>Android Framework for Exploitation(2/2)</vt:lpstr>
      <vt:lpstr>PowerPoint Presentation</vt:lpstr>
      <vt:lpstr>Bảo mật của Apple iOS </vt:lpstr>
      <vt:lpstr>An toàn phần cứng</vt:lpstr>
      <vt:lpstr>An toàn hệ thống</vt:lpstr>
      <vt:lpstr>Mã hóa và bảo mật dữ liệu</vt:lpstr>
      <vt:lpstr>An toàn ứng dụng</vt:lpstr>
      <vt:lpstr>An toàn dịch vụ</vt:lpstr>
      <vt:lpstr>An toàn mạng</vt:lpstr>
      <vt:lpstr>An toàn mạng</vt:lpstr>
      <vt:lpstr>An toàn mạng</vt:lpstr>
      <vt:lpstr>An toàn mạng</vt:lpstr>
      <vt:lpstr>An toàn mạng</vt:lpstr>
      <vt:lpstr>An toàn mạng</vt:lpstr>
      <vt:lpstr>An toàn mạng</vt:lpstr>
      <vt:lpstr>An toàn mạng</vt:lpstr>
      <vt:lpstr>An toàn mạng</vt:lpstr>
      <vt:lpstr>An toàn mạng</vt:lpstr>
      <vt:lpstr>Bộ bảo mật dành cho nhà phát triển</vt:lpstr>
      <vt:lpstr>Quản lý thiết bị an toàn </vt:lpstr>
      <vt:lpstr>PowerPoint Presentation</vt:lpstr>
      <vt:lpstr>Các thách thức bảo mật của iOS</vt:lpstr>
      <vt:lpstr>PowerPoint Presentation</vt:lpstr>
      <vt:lpstr>Tìm hiểu về BYOD</vt:lpstr>
      <vt:lpstr>BYOD là gì</vt:lpstr>
      <vt:lpstr>Xu hướng sử dụng BYOD</vt:lpstr>
      <vt:lpstr>Những lợi ích khi áp dụng BYOD</vt:lpstr>
      <vt:lpstr>Những thách thức khi áp dụng BYOD</vt:lpstr>
      <vt:lpstr>Các rủi ro về an toàn của BYOD</vt:lpstr>
      <vt:lpstr>Chính sách bảo mật </vt:lpstr>
      <vt:lpstr>Chính sách bảo mật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dc:title>
  <dc:creator>Microsoft Office User</dc:creator>
  <cp:lastModifiedBy>Linh</cp:lastModifiedBy>
  <cp:revision>103</cp:revision>
  <dcterms:created xsi:type="dcterms:W3CDTF">2022-09-01T06:59:56Z</dcterms:created>
  <dcterms:modified xsi:type="dcterms:W3CDTF">2022-10-23T14:20:35Z</dcterms:modified>
</cp:coreProperties>
</file>