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340" r:id="rId3"/>
    <p:sldId id="550" r:id="rId4"/>
    <p:sldId id="520" r:id="rId5"/>
    <p:sldId id="521" r:id="rId6"/>
    <p:sldId id="522" r:id="rId7"/>
    <p:sldId id="523" r:id="rId8"/>
    <p:sldId id="524" r:id="rId9"/>
    <p:sldId id="525" r:id="rId10"/>
    <p:sldId id="526" r:id="rId11"/>
    <p:sldId id="527" r:id="rId12"/>
    <p:sldId id="551" r:id="rId13"/>
    <p:sldId id="530" r:id="rId14"/>
    <p:sldId id="531" r:id="rId15"/>
    <p:sldId id="532" r:id="rId16"/>
    <p:sldId id="533" r:id="rId17"/>
    <p:sldId id="534" r:id="rId18"/>
    <p:sldId id="535" r:id="rId19"/>
    <p:sldId id="536" r:id="rId20"/>
    <p:sldId id="537" r:id="rId21"/>
    <p:sldId id="538" r:id="rId22"/>
    <p:sldId id="539" r:id="rId23"/>
    <p:sldId id="552" r:id="rId24"/>
    <p:sldId id="540" r:id="rId25"/>
    <p:sldId id="541" r:id="rId26"/>
    <p:sldId id="545" r:id="rId27"/>
    <p:sldId id="542" r:id="rId28"/>
    <p:sldId id="543" r:id="rId29"/>
    <p:sldId id="544" r:id="rId30"/>
    <p:sldId id="553" r:id="rId31"/>
    <p:sldId id="547" r:id="rId32"/>
    <p:sldId id="548" r:id="rId33"/>
    <p:sldId id="549" r:id="rId34"/>
    <p:sldId id="546" r:id="rId35"/>
    <p:sldId id="519" r:id="rId3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0"/>
          </p14:sldIdLst>
        </p14:section>
        <p14:section name="Khái niệm hiểm họa" id="{7ECD22BB-A909-4A94-86EB-C84EA9A73197}">
          <p14:sldIdLst>
            <p14:sldId id="550"/>
            <p14:sldId id="520"/>
            <p14:sldId id="521"/>
            <p14:sldId id="522"/>
            <p14:sldId id="523"/>
            <p14:sldId id="524"/>
            <p14:sldId id="525"/>
            <p14:sldId id="526"/>
            <p14:sldId id="527"/>
          </p14:sldIdLst>
        </p14:section>
        <p14:section name="Phân loại hiểm họa" id="{ED28AEDB-255E-4697-B1ED-AC86CE4F4698}">
          <p14:sldIdLst>
            <p14:sldId id="551"/>
            <p14:sldId id="530"/>
            <p14:sldId id="531"/>
            <p14:sldId id="532"/>
            <p14:sldId id="533"/>
            <p14:sldId id="534"/>
            <p14:sldId id="535"/>
            <p14:sldId id="536"/>
            <p14:sldId id="537"/>
            <p14:sldId id="538"/>
            <p14:sldId id="539"/>
          </p14:sldIdLst>
        </p14:section>
        <p14:section name="Nguyên tắc đảm bảo ATTT" id="{31482B67-B563-40AD-BD7B-9A37BF824E4F}">
          <p14:sldIdLst>
            <p14:sldId id="552"/>
            <p14:sldId id="540"/>
            <p14:sldId id="541"/>
            <p14:sldId id="545"/>
            <p14:sldId id="542"/>
            <p14:sldId id="543"/>
            <p14:sldId id="544"/>
          </p14:sldIdLst>
        </p14:section>
        <p14:section name="Phương pháp bảo vệ thông tin" id="{4AE76A44-853F-4A47-AC6E-607B6D0B57D9}">
          <p14:sldIdLst>
            <p14:sldId id="553"/>
            <p14:sldId id="547"/>
            <p14:sldId id="548"/>
            <p14:sldId id="549"/>
            <p14:sldId id="546"/>
          </p14:sldIdLst>
        </p14:section>
        <p14:section name="Kêt thúc" id="{A0E75E35-8E84-4F55-A945-823058CCE14F}">
          <p14:sldIdLst>
            <p14:sldId id="5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FF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67" autoAdjust="0"/>
    <p:restoredTop sz="54197" autoAdjust="0"/>
  </p:normalViewPr>
  <p:slideViewPr>
    <p:cSldViewPr>
      <p:cViewPr varScale="1">
        <p:scale>
          <a:sx n="47" d="100"/>
          <a:sy n="47" d="100"/>
        </p:scale>
        <p:origin x="2203"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Khái niệm hiểm họa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Phân loại hiểm họa ATTT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Nguyên tắc đảm bảo an toàn thông tin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D6B127F4-4995-48FD-B1B4-AF3243945486}">
      <dgm:prSet/>
      <dgm:spPr/>
      <dgm:t>
        <a:bodyPr/>
        <a:lstStyle/>
        <a:p>
          <a:r>
            <a:rPr lang="vi-VN" noProof="0" dirty="0" smtClean="0"/>
            <a:t>Phương pháp chung đảm bảo an toàn thông tin</a:t>
          </a:r>
          <a:endParaRPr lang="vi-VN" noProof="0" dirty="0"/>
        </a:p>
      </dgm:t>
    </dgm:pt>
    <dgm:pt modelId="{CF7FFF02-985C-43FE-99FF-374D4BFC31A8}" type="parTrans" cxnId="{79368CB6-6821-4271-BF90-AD3318FD25F5}">
      <dgm:prSet/>
      <dgm:spPr/>
      <dgm:t>
        <a:bodyPr/>
        <a:lstStyle/>
        <a:p>
          <a:endParaRPr lang="en-US"/>
        </a:p>
      </dgm:t>
    </dgm:pt>
    <dgm:pt modelId="{D552D686-2FEB-4E5D-89D6-4FC05B289A19}" type="sibTrans" cxnId="{79368CB6-6821-4271-BF90-AD3318FD25F5}">
      <dgm:prSet/>
      <dgm:spPr/>
      <dgm:t>
        <a:bodyPr/>
        <a:lstStyle/>
        <a:p>
          <a:endParaRPr lang="en-US"/>
        </a:p>
      </dgm:t>
    </dgm:pt>
    <dgm:pt modelId="{351A380A-827A-4B73-B9BC-81F7C054EF49}">
      <dgm:prSet/>
      <dgm:spPr/>
      <dgm:t>
        <a:bodyPr/>
        <a:lstStyle/>
        <a:p>
          <a:r>
            <a:rPr lang="vi-VN" noProof="0" dirty="0" smtClean="0"/>
            <a:t>4</a:t>
          </a:r>
          <a:endParaRPr lang="vi-VN" noProof="0" dirty="0"/>
        </a:p>
      </dgm:t>
    </dgm:pt>
    <dgm:pt modelId="{9CB2C56B-FD6E-492E-9976-1E20A61F353A}" type="parTrans" cxnId="{37E86F97-BDD9-4D87-A33D-5BB6164A82C5}">
      <dgm:prSet/>
      <dgm:spPr/>
      <dgm:t>
        <a:bodyPr/>
        <a:lstStyle/>
        <a:p>
          <a:endParaRPr lang="en-US"/>
        </a:p>
      </dgm:t>
    </dgm:pt>
    <dgm:pt modelId="{94124572-CEFA-4DFD-BA3A-FC722D23D5B4}" type="sibTrans" cxnId="{37E86F97-BDD9-4D87-A33D-5BB6164A82C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75E68DB5-CA10-41E1-9560-E74DCB7DB715}" type="pres">
      <dgm:prSet presAssocID="{983822D8-F065-4159-AEFB-B129090EF164}" presName="sp" presStyleCnt="0"/>
      <dgm:spPr/>
    </dgm:pt>
    <dgm:pt modelId="{D010CF4D-95C2-4F18-81DF-8A8D4FEE4C02}" type="pres">
      <dgm:prSet presAssocID="{351A380A-827A-4B73-B9BC-81F7C054EF49}" presName="composite" presStyleCnt="0"/>
      <dgm:spPr/>
    </dgm:pt>
    <dgm:pt modelId="{6F89C500-4303-4D2C-9534-0B4DE5E9ABEF}" type="pres">
      <dgm:prSet presAssocID="{351A380A-827A-4B73-B9BC-81F7C054EF49}" presName="desTx" presStyleLbl="fgAccFollowNode1" presStyleIdx="3" presStyleCnt="4">
        <dgm:presLayoutVars>
          <dgm:bulletEnabled val="1"/>
        </dgm:presLayoutVars>
      </dgm:prSet>
      <dgm:spPr/>
      <dgm:t>
        <a:bodyPr/>
        <a:lstStyle/>
        <a:p>
          <a:endParaRPr lang="en-US"/>
        </a:p>
      </dgm:t>
    </dgm:pt>
    <dgm:pt modelId="{3919B907-C250-4DD7-8B5A-5AAD7571BD44}" type="pres">
      <dgm:prSet presAssocID="{351A380A-827A-4B73-B9BC-81F7C054EF49}"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9368CB6-6821-4271-BF90-AD3318FD25F5}" srcId="{351A380A-827A-4B73-B9BC-81F7C054EF49}" destId="{D6B127F4-4995-48FD-B1B4-AF3243945486}" srcOrd="0" destOrd="0" parTransId="{CF7FFF02-985C-43FE-99FF-374D4BFC31A8}" sibTransId="{D552D686-2FEB-4E5D-89D6-4FC05B289A19}"/>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F9383000-E372-477F-9BD8-056B9EEAFA8B}" type="presOf" srcId="{351A380A-827A-4B73-B9BC-81F7C054EF49}" destId="{3919B907-C250-4DD7-8B5A-5AAD7571BD44}" srcOrd="0" destOrd="0" presId="urn:diagrams.loki3.com/NumberedList"/>
    <dgm:cxn modelId="{4238E7EC-BEE6-437A-B2A2-866D39F88A5B}" type="presOf" srcId="{B388406D-A38C-4897-9997-1C63D79E763E}" destId="{20BEFA03-6951-4A7C-A59E-41DEF89A1A38}" srcOrd="0" destOrd="0" presId="urn:diagrams.loki3.com/NumberedList"/>
    <dgm:cxn modelId="{37E86F97-BDD9-4D87-A33D-5BB6164A82C5}" srcId="{8C66E9B3-B12D-4C23-A273-982D7F969BBC}" destId="{351A380A-827A-4B73-B9BC-81F7C054EF49}" srcOrd="3" destOrd="0" parTransId="{9CB2C56B-FD6E-492E-9976-1E20A61F353A}" sibTransId="{94124572-CEFA-4DFD-BA3A-FC722D23D5B4}"/>
    <dgm:cxn modelId="{4C048470-4DD5-4C68-B38D-D17FD3A41AB5}" srcId="{8C66E9B3-B12D-4C23-A273-982D7F969BBC}" destId="{05513209-78F1-448C-82FA-B2785EC23FA2}" srcOrd="2" destOrd="0" parTransId="{2125FF98-D378-4F2A-ACEE-140F8B68D66F}" sibTransId="{983822D8-F065-4159-AEFB-B129090EF164}"/>
    <dgm:cxn modelId="{2C812112-CBA0-44BD-A12B-3510587E747A}" type="presOf" srcId="{D6B127F4-4995-48FD-B1B4-AF3243945486}" destId="{6F89C500-4303-4D2C-9534-0B4DE5E9ABEF}"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B632EC70-5CB6-4FE4-937A-94153407B7BE}" type="presParOf" srcId="{BDFB8683-95A4-4BBF-9344-3A0D69314DBB}" destId="{75E68DB5-CA10-41E1-9560-E74DCB7DB715}" srcOrd="5" destOrd="0" presId="urn:diagrams.loki3.com/NumberedList"/>
    <dgm:cxn modelId="{1BDFEA58-BA23-4DD6-B239-62B4EAD79424}" type="presParOf" srcId="{BDFB8683-95A4-4BBF-9344-3A0D69314DBB}" destId="{D010CF4D-95C2-4F18-81DF-8A8D4FEE4C02}" srcOrd="6" destOrd="0" presId="urn:diagrams.loki3.com/NumberedList"/>
    <dgm:cxn modelId="{2AAAF039-0F6B-413A-AD0E-7C7996B90CE4}" type="presParOf" srcId="{D010CF4D-95C2-4F18-81DF-8A8D4FEE4C02}" destId="{6F89C500-4303-4D2C-9534-0B4DE5E9ABEF}" srcOrd="0" destOrd="0" presId="urn:diagrams.loki3.com/NumberedList"/>
    <dgm:cxn modelId="{92C4EDB3-6850-41FB-A693-F3C2369C50F4}" type="presParOf" srcId="{D010CF4D-95C2-4F18-81DF-8A8D4FEE4C02}" destId="{3919B907-C250-4DD7-8B5A-5AAD7571BD4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dirty="0" smtClean="0"/>
            <a:t>Khái niệm hiểm họa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Phân loại hiểm họa ATTT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Nguyên tắc đảm bảo an toàn thông tin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D6B127F4-4995-48FD-B1B4-AF3243945486}">
      <dgm:prSet/>
      <dgm:spPr/>
      <dgm:t>
        <a:bodyPr/>
        <a:lstStyle/>
        <a:p>
          <a:r>
            <a:rPr lang="vi-VN" noProof="0" dirty="0" smtClean="0"/>
            <a:t>Phương pháp chung đảm bảo an toàn thông tin</a:t>
          </a:r>
          <a:endParaRPr lang="vi-VN" noProof="0" dirty="0"/>
        </a:p>
      </dgm:t>
    </dgm:pt>
    <dgm:pt modelId="{CF7FFF02-985C-43FE-99FF-374D4BFC31A8}" type="parTrans" cxnId="{79368CB6-6821-4271-BF90-AD3318FD25F5}">
      <dgm:prSet/>
      <dgm:spPr/>
      <dgm:t>
        <a:bodyPr/>
        <a:lstStyle/>
        <a:p>
          <a:endParaRPr lang="en-US"/>
        </a:p>
      </dgm:t>
    </dgm:pt>
    <dgm:pt modelId="{D552D686-2FEB-4E5D-89D6-4FC05B289A19}" type="sibTrans" cxnId="{79368CB6-6821-4271-BF90-AD3318FD25F5}">
      <dgm:prSet/>
      <dgm:spPr/>
      <dgm:t>
        <a:bodyPr/>
        <a:lstStyle/>
        <a:p>
          <a:endParaRPr lang="en-US"/>
        </a:p>
      </dgm:t>
    </dgm:pt>
    <dgm:pt modelId="{351A380A-827A-4B73-B9BC-81F7C054EF49}">
      <dgm:prSet/>
      <dgm:spPr/>
      <dgm:t>
        <a:bodyPr/>
        <a:lstStyle/>
        <a:p>
          <a:r>
            <a:rPr lang="vi-VN" noProof="0" dirty="0" smtClean="0"/>
            <a:t>4</a:t>
          </a:r>
          <a:endParaRPr lang="vi-VN" noProof="0" dirty="0"/>
        </a:p>
      </dgm:t>
    </dgm:pt>
    <dgm:pt modelId="{9CB2C56B-FD6E-492E-9976-1E20A61F353A}" type="parTrans" cxnId="{37E86F97-BDD9-4D87-A33D-5BB6164A82C5}">
      <dgm:prSet/>
      <dgm:spPr/>
      <dgm:t>
        <a:bodyPr/>
        <a:lstStyle/>
        <a:p>
          <a:endParaRPr lang="en-US"/>
        </a:p>
      </dgm:t>
    </dgm:pt>
    <dgm:pt modelId="{94124572-CEFA-4DFD-BA3A-FC722D23D5B4}" type="sibTrans" cxnId="{37E86F97-BDD9-4D87-A33D-5BB6164A82C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75E68DB5-CA10-41E1-9560-E74DCB7DB715}" type="pres">
      <dgm:prSet presAssocID="{983822D8-F065-4159-AEFB-B129090EF164}" presName="sp" presStyleCnt="0"/>
      <dgm:spPr/>
    </dgm:pt>
    <dgm:pt modelId="{D010CF4D-95C2-4F18-81DF-8A8D4FEE4C02}" type="pres">
      <dgm:prSet presAssocID="{351A380A-827A-4B73-B9BC-81F7C054EF49}" presName="composite" presStyleCnt="0"/>
      <dgm:spPr/>
    </dgm:pt>
    <dgm:pt modelId="{6F89C500-4303-4D2C-9534-0B4DE5E9ABEF}" type="pres">
      <dgm:prSet presAssocID="{351A380A-827A-4B73-B9BC-81F7C054EF49}" presName="desTx" presStyleLbl="fgAccFollowNode1" presStyleIdx="3" presStyleCnt="4">
        <dgm:presLayoutVars>
          <dgm:bulletEnabled val="1"/>
        </dgm:presLayoutVars>
      </dgm:prSet>
      <dgm:spPr/>
      <dgm:t>
        <a:bodyPr/>
        <a:lstStyle/>
        <a:p>
          <a:endParaRPr lang="en-US"/>
        </a:p>
      </dgm:t>
    </dgm:pt>
    <dgm:pt modelId="{3919B907-C250-4DD7-8B5A-5AAD7571BD44}" type="pres">
      <dgm:prSet presAssocID="{351A380A-827A-4B73-B9BC-81F7C054EF49}"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9368CB6-6821-4271-BF90-AD3318FD25F5}" srcId="{351A380A-827A-4B73-B9BC-81F7C054EF49}" destId="{D6B127F4-4995-48FD-B1B4-AF3243945486}" srcOrd="0" destOrd="0" parTransId="{CF7FFF02-985C-43FE-99FF-374D4BFC31A8}" sibTransId="{D552D686-2FEB-4E5D-89D6-4FC05B289A19}"/>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F9383000-E372-477F-9BD8-056B9EEAFA8B}" type="presOf" srcId="{351A380A-827A-4B73-B9BC-81F7C054EF49}" destId="{3919B907-C250-4DD7-8B5A-5AAD7571BD44}" srcOrd="0" destOrd="0" presId="urn:diagrams.loki3.com/NumberedList"/>
    <dgm:cxn modelId="{4238E7EC-BEE6-437A-B2A2-866D39F88A5B}" type="presOf" srcId="{B388406D-A38C-4897-9997-1C63D79E763E}" destId="{20BEFA03-6951-4A7C-A59E-41DEF89A1A38}" srcOrd="0" destOrd="0" presId="urn:diagrams.loki3.com/NumberedList"/>
    <dgm:cxn modelId="{37E86F97-BDD9-4D87-A33D-5BB6164A82C5}" srcId="{8C66E9B3-B12D-4C23-A273-982D7F969BBC}" destId="{351A380A-827A-4B73-B9BC-81F7C054EF49}" srcOrd="3" destOrd="0" parTransId="{9CB2C56B-FD6E-492E-9976-1E20A61F353A}" sibTransId="{94124572-CEFA-4DFD-BA3A-FC722D23D5B4}"/>
    <dgm:cxn modelId="{4C048470-4DD5-4C68-B38D-D17FD3A41AB5}" srcId="{8C66E9B3-B12D-4C23-A273-982D7F969BBC}" destId="{05513209-78F1-448C-82FA-B2785EC23FA2}" srcOrd="2" destOrd="0" parTransId="{2125FF98-D378-4F2A-ACEE-140F8B68D66F}" sibTransId="{983822D8-F065-4159-AEFB-B129090EF164}"/>
    <dgm:cxn modelId="{2C812112-CBA0-44BD-A12B-3510587E747A}" type="presOf" srcId="{D6B127F4-4995-48FD-B1B4-AF3243945486}" destId="{6F89C500-4303-4D2C-9534-0B4DE5E9ABEF}"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B632EC70-5CB6-4FE4-937A-94153407B7BE}" type="presParOf" srcId="{BDFB8683-95A4-4BBF-9344-3A0D69314DBB}" destId="{75E68DB5-CA10-41E1-9560-E74DCB7DB715}" srcOrd="5" destOrd="0" presId="urn:diagrams.loki3.com/NumberedList"/>
    <dgm:cxn modelId="{1BDFEA58-BA23-4DD6-B239-62B4EAD79424}" type="presParOf" srcId="{BDFB8683-95A4-4BBF-9344-3A0D69314DBB}" destId="{D010CF4D-95C2-4F18-81DF-8A8D4FEE4C02}" srcOrd="6" destOrd="0" presId="urn:diagrams.loki3.com/NumberedList"/>
    <dgm:cxn modelId="{2AAAF039-0F6B-413A-AD0E-7C7996B90CE4}" type="presParOf" srcId="{D010CF4D-95C2-4F18-81DF-8A8D4FEE4C02}" destId="{6F89C500-4303-4D2C-9534-0B4DE5E9ABEF}" srcOrd="0" destOrd="0" presId="urn:diagrams.loki3.com/NumberedList"/>
    <dgm:cxn modelId="{92C4EDB3-6850-41FB-A693-F3C2369C50F4}" type="presParOf" srcId="{D010CF4D-95C2-4F18-81DF-8A8D4FEE4C02}" destId="{3919B907-C250-4DD7-8B5A-5AAD7571BD4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D9AFEB9F-24CF-4D70-9010-3BED0ECA0CEC}" type="doc">
      <dgm:prSet loTypeId="urn:microsoft.com/office/officeart/2005/8/layout/vList2" loCatId="list" qsTypeId="urn:microsoft.com/office/officeart/2005/8/quickstyle/simple3" qsCatId="simple" csTypeId="urn:microsoft.com/office/officeart/2005/8/colors/accent3_2" csCatId="accent3" phldr="1"/>
      <dgm:spPr/>
      <dgm:t>
        <a:bodyPr/>
        <a:lstStyle/>
        <a:p>
          <a:endParaRPr lang="en-US"/>
        </a:p>
      </dgm:t>
    </dgm:pt>
    <dgm:pt modelId="{7E51D3F2-FE04-43DA-A6A0-7CD7D9975EB2}">
      <dgm:prSet phldrT="[Text]" custT="1"/>
      <dgm:spPr/>
      <dgm:t>
        <a:bodyPr/>
        <a:lstStyle/>
        <a:p>
          <a:pPr>
            <a:tabLst>
              <a:tab pos="3373438" algn="l"/>
            </a:tabLst>
          </a:pPr>
          <a:r>
            <a:rPr lang="vi-VN" sz="4400" dirty="0" smtClean="0"/>
            <a:t>Lỗ hổng	(Vunerability)</a:t>
          </a:r>
          <a:endParaRPr lang="en-US" sz="4400" dirty="0"/>
        </a:p>
      </dgm:t>
    </dgm:pt>
    <dgm:pt modelId="{87D983DA-0B8E-4D11-8B29-29CDDD9FCAAE}" type="parTrans" cxnId="{1C771BC0-9EBE-4BC3-B805-660E2F66467A}">
      <dgm:prSet/>
      <dgm:spPr/>
      <dgm:t>
        <a:bodyPr/>
        <a:lstStyle/>
        <a:p>
          <a:endParaRPr lang="en-US" sz="1400"/>
        </a:p>
      </dgm:t>
    </dgm:pt>
    <dgm:pt modelId="{44B3AB11-FE1F-4D61-AE6F-DAF1FDA5D4BA}" type="sibTrans" cxnId="{1C771BC0-9EBE-4BC3-B805-660E2F66467A}">
      <dgm:prSet/>
      <dgm:spPr/>
      <dgm:t>
        <a:bodyPr/>
        <a:lstStyle/>
        <a:p>
          <a:endParaRPr lang="en-US" sz="1400"/>
        </a:p>
      </dgm:t>
    </dgm:pt>
    <dgm:pt modelId="{D3EBE793-344B-4311-BDE0-025DD018A685}">
      <dgm:prSet phldrT="[Text]" custT="1"/>
      <dgm:spPr/>
      <dgm:t>
        <a:bodyPr/>
        <a:lstStyle/>
        <a:p>
          <a:pPr>
            <a:tabLst>
              <a:tab pos="3373438" algn="l"/>
            </a:tabLst>
          </a:pPr>
          <a:r>
            <a:rPr lang="vi-VN" sz="4400" dirty="0" smtClean="0"/>
            <a:t>Rủi ro	(Risk)</a:t>
          </a:r>
          <a:endParaRPr lang="en-US" sz="4400" dirty="0"/>
        </a:p>
      </dgm:t>
    </dgm:pt>
    <dgm:pt modelId="{3B824F05-ED86-47D1-9C21-2C0D3EEF8E56}" type="parTrans" cxnId="{A23F7682-6B83-42F4-A681-FCE7168F36BB}">
      <dgm:prSet/>
      <dgm:spPr/>
      <dgm:t>
        <a:bodyPr/>
        <a:lstStyle/>
        <a:p>
          <a:endParaRPr lang="en-US" sz="1400"/>
        </a:p>
      </dgm:t>
    </dgm:pt>
    <dgm:pt modelId="{65E53536-E3B2-4502-889F-5637B195C7BD}" type="sibTrans" cxnId="{A23F7682-6B83-42F4-A681-FCE7168F36BB}">
      <dgm:prSet/>
      <dgm:spPr/>
      <dgm:t>
        <a:bodyPr/>
        <a:lstStyle/>
        <a:p>
          <a:endParaRPr lang="en-US" sz="1400"/>
        </a:p>
      </dgm:t>
    </dgm:pt>
    <dgm:pt modelId="{58BD2EA4-65BA-4DE6-A207-CB49503D4DF8}">
      <dgm:prSet phldrT="[Text]" custT="1"/>
      <dgm:spPr/>
      <dgm:t>
        <a:bodyPr/>
        <a:lstStyle/>
        <a:p>
          <a:pPr>
            <a:tabLst>
              <a:tab pos="3373438" algn="l"/>
            </a:tabLst>
          </a:pPr>
          <a:r>
            <a:rPr lang="vi-VN" sz="4400" dirty="0" smtClean="0"/>
            <a:t>Hiểm họa	(Threat)</a:t>
          </a:r>
          <a:endParaRPr lang="en-US" sz="4400" dirty="0"/>
        </a:p>
      </dgm:t>
    </dgm:pt>
    <dgm:pt modelId="{205D7AD7-6310-43C8-90F7-63493B583C91}" type="sibTrans" cxnId="{E27CDC1E-3843-45C5-A604-279B67D37E97}">
      <dgm:prSet/>
      <dgm:spPr/>
      <dgm:t>
        <a:bodyPr/>
        <a:lstStyle/>
        <a:p>
          <a:endParaRPr lang="en-US" sz="1400"/>
        </a:p>
      </dgm:t>
    </dgm:pt>
    <dgm:pt modelId="{2FF6C66C-BE75-4216-AA8F-B20EC1817354}" type="parTrans" cxnId="{E27CDC1E-3843-45C5-A604-279B67D37E97}">
      <dgm:prSet/>
      <dgm:spPr/>
      <dgm:t>
        <a:bodyPr/>
        <a:lstStyle/>
        <a:p>
          <a:endParaRPr lang="en-US" sz="1400"/>
        </a:p>
      </dgm:t>
    </dgm:pt>
    <dgm:pt modelId="{7B01A4CE-0BD0-40CB-A3AD-D3B3599A168B}">
      <dgm:prSet phldrT="[Text]" custT="1"/>
      <dgm:spPr/>
      <dgm:t>
        <a:bodyPr/>
        <a:lstStyle/>
        <a:p>
          <a:pPr>
            <a:tabLst>
              <a:tab pos="3373438" algn="l"/>
            </a:tabLst>
          </a:pPr>
          <a:r>
            <a:rPr lang="vi-VN" sz="4400" dirty="0" smtClean="0"/>
            <a:t>Điểm yếu	(Weakness, Gap)</a:t>
          </a:r>
          <a:endParaRPr lang="en-US" sz="4400" dirty="0"/>
        </a:p>
      </dgm:t>
    </dgm:pt>
    <dgm:pt modelId="{81EB4EA0-8162-45C4-A114-7C15BF6EFA1F}" type="parTrans" cxnId="{8E793F94-71FA-4BCD-B6D2-A2DCFEA127B9}">
      <dgm:prSet/>
      <dgm:spPr/>
      <dgm:t>
        <a:bodyPr/>
        <a:lstStyle/>
        <a:p>
          <a:endParaRPr lang="en-US"/>
        </a:p>
      </dgm:t>
    </dgm:pt>
    <dgm:pt modelId="{CDF8F851-E897-4F44-97D6-388DDEE5DC2B}" type="sibTrans" cxnId="{8E793F94-71FA-4BCD-B6D2-A2DCFEA127B9}">
      <dgm:prSet/>
      <dgm:spPr/>
      <dgm:t>
        <a:bodyPr/>
        <a:lstStyle/>
        <a:p>
          <a:endParaRPr lang="en-US"/>
        </a:p>
      </dgm:t>
    </dgm:pt>
    <dgm:pt modelId="{F1A4E2AC-377C-473A-AA56-64CCF0BE4D61}" type="pres">
      <dgm:prSet presAssocID="{D9AFEB9F-24CF-4D70-9010-3BED0ECA0CEC}" presName="linear" presStyleCnt="0">
        <dgm:presLayoutVars>
          <dgm:animLvl val="lvl"/>
          <dgm:resizeHandles val="exact"/>
        </dgm:presLayoutVars>
      </dgm:prSet>
      <dgm:spPr/>
      <dgm:t>
        <a:bodyPr/>
        <a:lstStyle/>
        <a:p>
          <a:endParaRPr lang="en-US"/>
        </a:p>
      </dgm:t>
    </dgm:pt>
    <dgm:pt modelId="{2A62F33D-CD61-4271-8EAF-27B93AD316F0}" type="pres">
      <dgm:prSet presAssocID="{58BD2EA4-65BA-4DE6-A207-CB49503D4DF8}" presName="parentText" presStyleLbl="node1" presStyleIdx="0" presStyleCnt="4">
        <dgm:presLayoutVars>
          <dgm:chMax val="0"/>
          <dgm:bulletEnabled val="1"/>
        </dgm:presLayoutVars>
      </dgm:prSet>
      <dgm:spPr/>
      <dgm:t>
        <a:bodyPr/>
        <a:lstStyle/>
        <a:p>
          <a:endParaRPr lang="en-US"/>
        </a:p>
      </dgm:t>
    </dgm:pt>
    <dgm:pt modelId="{16AFD263-2DEA-4A31-8F8C-05CD3CD235C1}" type="pres">
      <dgm:prSet presAssocID="{205D7AD7-6310-43C8-90F7-63493B583C91}" presName="spacer" presStyleCnt="0"/>
      <dgm:spPr/>
    </dgm:pt>
    <dgm:pt modelId="{CA9EF5DF-AFDB-4E5D-BE7B-E84014AF80AB}" type="pres">
      <dgm:prSet presAssocID="{7E51D3F2-FE04-43DA-A6A0-7CD7D9975EB2}" presName="parentText" presStyleLbl="node1" presStyleIdx="1" presStyleCnt="4">
        <dgm:presLayoutVars>
          <dgm:chMax val="0"/>
          <dgm:bulletEnabled val="1"/>
        </dgm:presLayoutVars>
      </dgm:prSet>
      <dgm:spPr/>
      <dgm:t>
        <a:bodyPr/>
        <a:lstStyle/>
        <a:p>
          <a:endParaRPr lang="en-US"/>
        </a:p>
      </dgm:t>
    </dgm:pt>
    <dgm:pt modelId="{560BA47C-C17B-452C-BF43-54F754E4099C}" type="pres">
      <dgm:prSet presAssocID="{44B3AB11-FE1F-4D61-AE6F-DAF1FDA5D4BA}" presName="spacer" presStyleCnt="0"/>
      <dgm:spPr/>
    </dgm:pt>
    <dgm:pt modelId="{FFFF3021-DECC-417C-BC09-2C3C0B9BF053}" type="pres">
      <dgm:prSet presAssocID="{7B01A4CE-0BD0-40CB-A3AD-D3B3599A168B}" presName="parentText" presStyleLbl="node1" presStyleIdx="2" presStyleCnt="4">
        <dgm:presLayoutVars>
          <dgm:chMax val="0"/>
          <dgm:bulletEnabled val="1"/>
        </dgm:presLayoutVars>
      </dgm:prSet>
      <dgm:spPr/>
      <dgm:t>
        <a:bodyPr/>
        <a:lstStyle/>
        <a:p>
          <a:endParaRPr lang="en-US"/>
        </a:p>
      </dgm:t>
    </dgm:pt>
    <dgm:pt modelId="{FC9EE2BC-4CDF-4619-8005-F498EC92950E}" type="pres">
      <dgm:prSet presAssocID="{CDF8F851-E897-4F44-97D6-388DDEE5DC2B}" presName="spacer" presStyleCnt="0"/>
      <dgm:spPr/>
    </dgm:pt>
    <dgm:pt modelId="{37019C80-E22B-40B0-BB72-E85E11A9D507}" type="pres">
      <dgm:prSet presAssocID="{D3EBE793-344B-4311-BDE0-025DD018A685}" presName="parentText" presStyleLbl="node1" presStyleIdx="3" presStyleCnt="4">
        <dgm:presLayoutVars>
          <dgm:chMax val="0"/>
          <dgm:bulletEnabled val="1"/>
        </dgm:presLayoutVars>
      </dgm:prSet>
      <dgm:spPr/>
      <dgm:t>
        <a:bodyPr/>
        <a:lstStyle/>
        <a:p>
          <a:endParaRPr lang="en-US"/>
        </a:p>
      </dgm:t>
    </dgm:pt>
  </dgm:ptLst>
  <dgm:cxnLst>
    <dgm:cxn modelId="{050D3399-737A-4C20-AE77-8C6CEA0F8723}" type="presOf" srcId="{D3EBE793-344B-4311-BDE0-025DD018A685}" destId="{37019C80-E22B-40B0-BB72-E85E11A9D507}" srcOrd="0" destOrd="0" presId="urn:microsoft.com/office/officeart/2005/8/layout/vList2"/>
    <dgm:cxn modelId="{A23F7682-6B83-42F4-A681-FCE7168F36BB}" srcId="{D9AFEB9F-24CF-4D70-9010-3BED0ECA0CEC}" destId="{D3EBE793-344B-4311-BDE0-025DD018A685}" srcOrd="3" destOrd="0" parTransId="{3B824F05-ED86-47D1-9C21-2C0D3EEF8E56}" sibTransId="{65E53536-E3B2-4502-889F-5637B195C7BD}"/>
    <dgm:cxn modelId="{39DF4616-66F9-4F6A-8038-A54D73258809}" type="presOf" srcId="{7B01A4CE-0BD0-40CB-A3AD-D3B3599A168B}" destId="{FFFF3021-DECC-417C-BC09-2C3C0B9BF053}" srcOrd="0" destOrd="0" presId="urn:microsoft.com/office/officeart/2005/8/layout/vList2"/>
    <dgm:cxn modelId="{8E793F94-71FA-4BCD-B6D2-A2DCFEA127B9}" srcId="{D9AFEB9F-24CF-4D70-9010-3BED0ECA0CEC}" destId="{7B01A4CE-0BD0-40CB-A3AD-D3B3599A168B}" srcOrd="2" destOrd="0" parTransId="{81EB4EA0-8162-45C4-A114-7C15BF6EFA1F}" sibTransId="{CDF8F851-E897-4F44-97D6-388DDEE5DC2B}"/>
    <dgm:cxn modelId="{75ADBC7E-FD1D-4FA4-B89C-904BD880973B}" type="presOf" srcId="{D9AFEB9F-24CF-4D70-9010-3BED0ECA0CEC}" destId="{F1A4E2AC-377C-473A-AA56-64CCF0BE4D61}" srcOrd="0" destOrd="0" presId="urn:microsoft.com/office/officeart/2005/8/layout/vList2"/>
    <dgm:cxn modelId="{3B7F5232-6F7A-49A0-ADA4-60456A43B1A4}" type="presOf" srcId="{58BD2EA4-65BA-4DE6-A207-CB49503D4DF8}" destId="{2A62F33D-CD61-4271-8EAF-27B93AD316F0}" srcOrd="0" destOrd="0" presId="urn:microsoft.com/office/officeart/2005/8/layout/vList2"/>
    <dgm:cxn modelId="{E27CDC1E-3843-45C5-A604-279B67D37E97}" srcId="{D9AFEB9F-24CF-4D70-9010-3BED0ECA0CEC}" destId="{58BD2EA4-65BA-4DE6-A207-CB49503D4DF8}" srcOrd="0" destOrd="0" parTransId="{2FF6C66C-BE75-4216-AA8F-B20EC1817354}" sibTransId="{205D7AD7-6310-43C8-90F7-63493B583C91}"/>
    <dgm:cxn modelId="{1C771BC0-9EBE-4BC3-B805-660E2F66467A}" srcId="{D9AFEB9F-24CF-4D70-9010-3BED0ECA0CEC}" destId="{7E51D3F2-FE04-43DA-A6A0-7CD7D9975EB2}" srcOrd="1" destOrd="0" parTransId="{87D983DA-0B8E-4D11-8B29-29CDDD9FCAAE}" sibTransId="{44B3AB11-FE1F-4D61-AE6F-DAF1FDA5D4BA}"/>
    <dgm:cxn modelId="{86FEEF15-BC12-4ED8-8093-1A8111CD5BED}" type="presOf" srcId="{7E51D3F2-FE04-43DA-A6A0-7CD7D9975EB2}" destId="{CA9EF5DF-AFDB-4E5D-BE7B-E84014AF80AB}" srcOrd="0" destOrd="0" presId="urn:microsoft.com/office/officeart/2005/8/layout/vList2"/>
    <dgm:cxn modelId="{129A4416-5670-4E59-A301-7D6FDF9B90DB}" type="presParOf" srcId="{F1A4E2AC-377C-473A-AA56-64CCF0BE4D61}" destId="{2A62F33D-CD61-4271-8EAF-27B93AD316F0}" srcOrd="0" destOrd="0" presId="urn:microsoft.com/office/officeart/2005/8/layout/vList2"/>
    <dgm:cxn modelId="{AEDED83C-BCCB-4A64-9CE8-28F4394F9454}" type="presParOf" srcId="{F1A4E2AC-377C-473A-AA56-64CCF0BE4D61}" destId="{16AFD263-2DEA-4A31-8F8C-05CD3CD235C1}" srcOrd="1" destOrd="0" presId="urn:microsoft.com/office/officeart/2005/8/layout/vList2"/>
    <dgm:cxn modelId="{0DD8A74B-48E8-4AF8-8C6B-9CF39B2122CA}" type="presParOf" srcId="{F1A4E2AC-377C-473A-AA56-64CCF0BE4D61}" destId="{CA9EF5DF-AFDB-4E5D-BE7B-E84014AF80AB}" srcOrd="2" destOrd="0" presId="urn:microsoft.com/office/officeart/2005/8/layout/vList2"/>
    <dgm:cxn modelId="{1E4B883B-C0B5-46DA-A317-66332F9FD76E}" type="presParOf" srcId="{F1A4E2AC-377C-473A-AA56-64CCF0BE4D61}" destId="{560BA47C-C17B-452C-BF43-54F754E4099C}" srcOrd="3" destOrd="0" presId="urn:microsoft.com/office/officeart/2005/8/layout/vList2"/>
    <dgm:cxn modelId="{03419713-4753-4C63-9129-BBE64AA0B99C}" type="presParOf" srcId="{F1A4E2AC-377C-473A-AA56-64CCF0BE4D61}" destId="{FFFF3021-DECC-417C-BC09-2C3C0B9BF053}" srcOrd="4" destOrd="0" presId="urn:microsoft.com/office/officeart/2005/8/layout/vList2"/>
    <dgm:cxn modelId="{52A70155-A76C-4779-9D2F-06CD9D8B0F45}" type="presParOf" srcId="{F1A4E2AC-377C-473A-AA56-64CCF0BE4D61}" destId="{FC9EE2BC-4CDF-4619-8005-F498EC92950E}" srcOrd="5" destOrd="0" presId="urn:microsoft.com/office/officeart/2005/8/layout/vList2"/>
    <dgm:cxn modelId="{7059AB48-726B-4274-BA62-34C2B14F1BEE}" type="presParOf" srcId="{F1A4E2AC-377C-473A-AA56-64CCF0BE4D61}" destId="{37019C80-E22B-40B0-BB72-E85E11A9D50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Khái niệm hiểm họa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dirty="0" smtClean="0"/>
            <a:t>Phân loại hiểm họa ATTT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Nguyên tắc đảm bảo an toàn thông tin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D6B127F4-4995-48FD-B1B4-AF3243945486}">
      <dgm:prSet/>
      <dgm:spPr/>
      <dgm:t>
        <a:bodyPr/>
        <a:lstStyle/>
        <a:p>
          <a:r>
            <a:rPr lang="vi-VN" noProof="0" dirty="0" smtClean="0"/>
            <a:t>Phương pháp chung đảm bảo an toàn thông tin</a:t>
          </a:r>
          <a:endParaRPr lang="vi-VN" noProof="0" dirty="0"/>
        </a:p>
      </dgm:t>
    </dgm:pt>
    <dgm:pt modelId="{CF7FFF02-985C-43FE-99FF-374D4BFC31A8}" type="parTrans" cxnId="{79368CB6-6821-4271-BF90-AD3318FD25F5}">
      <dgm:prSet/>
      <dgm:spPr/>
      <dgm:t>
        <a:bodyPr/>
        <a:lstStyle/>
        <a:p>
          <a:endParaRPr lang="en-US"/>
        </a:p>
      </dgm:t>
    </dgm:pt>
    <dgm:pt modelId="{D552D686-2FEB-4E5D-89D6-4FC05B289A19}" type="sibTrans" cxnId="{79368CB6-6821-4271-BF90-AD3318FD25F5}">
      <dgm:prSet/>
      <dgm:spPr/>
      <dgm:t>
        <a:bodyPr/>
        <a:lstStyle/>
        <a:p>
          <a:endParaRPr lang="en-US"/>
        </a:p>
      </dgm:t>
    </dgm:pt>
    <dgm:pt modelId="{351A380A-827A-4B73-B9BC-81F7C054EF49}">
      <dgm:prSet/>
      <dgm:spPr/>
      <dgm:t>
        <a:bodyPr/>
        <a:lstStyle/>
        <a:p>
          <a:r>
            <a:rPr lang="vi-VN" noProof="0" dirty="0" smtClean="0"/>
            <a:t>4</a:t>
          </a:r>
          <a:endParaRPr lang="vi-VN" noProof="0" dirty="0"/>
        </a:p>
      </dgm:t>
    </dgm:pt>
    <dgm:pt modelId="{9CB2C56B-FD6E-492E-9976-1E20A61F353A}" type="parTrans" cxnId="{37E86F97-BDD9-4D87-A33D-5BB6164A82C5}">
      <dgm:prSet/>
      <dgm:spPr/>
      <dgm:t>
        <a:bodyPr/>
        <a:lstStyle/>
        <a:p>
          <a:endParaRPr lang="en-US"/>
        </a:p>
      </dgm:t>
    </dgm:pt>
    <dgm:pt modelId="{94124572-CEFA-4DFD-BA3A-FC722D23D5B4}" type="sibTrans" cxnId="{37E86F97-BDD9-4D87-A33D-5BB6164A82C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75E68DB5-CA10-41E1-9560-E74DCB7DB715}" type="pres">
      <dgm:prSet presAssocID="{983822D8-F065-4159-AEFB-B129090EF164}" presName="sp" presStyleCnt="0"/>
      <dgm:spPr/>
    </dgm:pt>
    <dgm:pt modelId="{D010CF4D-95C2-4F18-81DF-8A8D4FEE4C02}" type="pres">
      <dgm:prSet presAssocID="{351A380A-827A-4B73-B9BC-81F7C054EF49}" presName="composite" presStyleCnt="0"/>
      <dgm:spPr/>
    </dgm:pt>
    <dgm:pt modelId="{6F89C500-4303-4D2C-9534-0B4DE5E9ABEF}" type="pres">
      <dgm:prSet presAssocID="{351A380A-827A-4B73-B9BC-81F7C054EF49}" presName="desTx" presStyleLbl="fgAccFollowNode1" presStyleIdx="3" presStyleCnt="4">
        <dgm:presLayoutVars>
          <dgm:bulletEnabled val="1"/>
        </dgm:presLayoutVars>
      </dgm:prSet>
      <dgm:spPr/>
      <dgm:t>
        <a:bodyPr/>
        <a:lstStyle/>
        <a:p>
          <a:endParaRPr lang="en-US"/>
        </a:p>
      </dgm:t>
    </dgm:pt>
    <dgm:pt modelId="{3919B907-C250-4DD7-8B5A-5AAD7571BD44}" type="pres">
      <dgm:prSet presAssocID="{351A380A-827A-4B73-B9BC-81F7C054EF49}"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9368CB6-6821-4271-BF90-AD3318FD25F5}" srcId="{351A380A-827A-4B73-B9BC-81F7C054EF49}" destId="{D6B127F4-4995-48FD-B1B4-AF3243945486}" srcOrd="0" destOrd="0" parTransId="{CF7FFF02-985C-43FE-99FF-374D4BFC31A8}" sibTransId="{D552D686-2FEB-4E5D-89D6-4FC05B289A19}"/>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F9383000-E372-477F-9BD8-056B9EEAFA8B}" type="presOf" srcId="{351A380A-827A-4B73-B9BC-81F7C054EF49}" destId="{3919B907-C250-4DD7-8B5A-5AAD7571BD44}" srcOrd="0" destOrd="0" presId="urn:diagrams.loki3.com/NumberedList"/>
    <dgm:cxn modelId="{4238E7EC-BEE6-437A-B2A2-866D39F88A5B}" type="presOf" srcId="{B388406D-A38C-4897-9997-1C63D79E763E}" destId="{20BEFA03-6951-4A7C-A59E-41DEF89A1A38}" srcOrd="0" destOrd="0" presId="urn:diagrams.loki3.com/NumberedList"/>
    <dgm:cxn modelId="{37E86F97-BDD9-4D87-A33D-5BB6164A82C5}" srcId="{8C66E9B3-B12D-4C23-A273-982D7F969BBC}" destId="{351A380A-827A-4B73-B9BC-81F7C054EF49}" srcOrd="3" destOrd="0" parTransId="{9CB2C56B-FD6E-492E-9976-1E20A61F353A}" sibTransId="{94124572-CEFA-4DFD-BA3A-FC722D23D5B4}"/>
    <dgm:cxn modelId="{4C048470-4DD5-4C68-B38D-D17FD3A41AB5}" srcId="{8C66E9B3-B12D-4C23-A273-982D7F969BBC}" destId="{05513209-78F1-448C-82FA-B2785EC23FA2}" srcOrd="2" destOrd="0" parTransId="{2125FF98-D378-4F2A-ACEE-140F8B68D66F}" sibTransId="{983822D8-F065-4159-AEFB-B129090EF164}"/>
    <dgm:cxn modelId="{2C812112-CBA0-44BD-A12B-3510587E747A}" type="presOf" srcId="{D6B127F4-4995-48FD-B1B4-AF3243945486}" destId="{6F89C500-4303-4D2C-9534-0B4DE5E9ABEF}"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B632EC70-5CB6-4FE4-937A-94153407B7BE}" type="presParOf" srcId="{BDFB8683-95A4-4BBF-9344-3A0D69314DBB}" destId="{75E68DB5-CA10-41E1-9560-E74DCB7DB715}" srcOrd="5" destOrd="0" presId="urn:diagrams.loki3.com/NumberedList"/>
    <dgm:cxn modelId="{1BDFEA58-BA23-4DD6-B239-62B4EAD79424}" type="presParOf" srcId="{BDFB8683-95A4-4BBF-9344-3A0D69314DBB}" destId="{D010CF4D-95C2-4F18-81DF-8A8D4FEE4C02}" srcOrd="6" destOrd="0" presId="urn:diagrams.loki3.com/NumberedList"/>
    <dgm:cxn modelId="{2AAAF039-0F6B-413A-AD0E-7C7996B90CE4}" type="presParOf" srcId="{D010CF4D-95C2-4F18-81DF-8A8D4FEE4C02}" destId="{6F89C500-4303-4D2C-9534-0B4DE5E9ABEF}" srcOrd="0" destOrd="0" presId="urn:diagrams.loki3.com/NumberedList"/>
    <dgm:cxn modelId="{92C4EDB3-6850-41FB-A693-F3C2369C50F4}" type="presParOf" srcId="{D010CF4D-95C2-4F18-81DF-8A8D4FEE4C02}" destId="{3919B907-C250-4DD7-8B5A-5AAD7571BD4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Khái niệm hiểm họa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Phân loại hiểm họa ATTT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00FF00"/>
        </a:solidFill>
      </dgm:spPr>
      <dgm:t>
        <a:bodyPr/>
        <a:lstStyle/>
        <a:p>
          <a:r>
            <a:rPr lang="vi-VN" noProof="0" dirty="0" smtClean="0"/>
            <a:t>Nguyên tắc đảm bảo an toàn thông tin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00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D6B127F4-4995-48FD-B1B4-AF3243945486}">
      <dgm:prSet/>
      <dgm:spPr/>
      <dgm:t>
        <a:bodyPr/>
        <a:lstStyle/>
        <a:p>
          <a:r>
            <a:rPr lang="vi-VN" noProof="0" dirty="0" smtClean="0"/>
            <a:t>Phương pháp chung đảm bảo an toàn thông tin</a:t>
          </a:r>
          <a:endParaRPr lang="vi-VN" noProof="0" dirty="0"/>
        </a:p>
      </dgm:t>
    </dgm:pt>
    <dgm:pt modelId="{CF7FFF02-985C-43FE-99FF-374D4BFC31A8}" type="parTrans" cxnId="{79368CB6-6821-4271-BF90-AD3318FD25F5}">
      <dgm:prSet/>
      <dgm:spPr/>
      <dgm:t>
        <a:bodyPr/>
        <a:lstStyle/>
        <a:p>
          <a:endParaRPr lang="en-US"/>
        </a:p>
      </dgm:t>
    </dgm:pt>
    <dgm:pt modelId="{D552D686-2FEB-4E5D-89D6-4FC05B289A19}" type="sibTrans" cxnId="{79368CB6-6821-4271-BF90-AD3318FD25F5}">
      <dgm:prSet/>
      <dgm:spPr/>
      <dgm:t>
        <a:bodyPr/>
        <a:lstStyle/>
        <a:p>
          <a:endParaRPr lang="en-US"/>
        </a:p>
      </dgm:t>
    </dgm:pt>
    <dgm:pt modelId="{351A380A-827A-4B73-B9BC-81F7C054EF49}">
      <dgm:prSet/>
      <dgm:spPr/>
      <dgm:t>
        <a:bodyPr/>
        <a:lstStyle/>
        <a:p>
          <a:r>
            <a:rPr lang="vi-VN" noProof="0" dirty="0" smtClean="0"/>
            <a:t>4</a:t>
          </a:r>
          <a:endParaRPr lang="vi-VN" noProof="0" dirty="0"/>
        </a:p>
      </dgm:t>
    </dgm:pt>
    <dgm:pt modelId="{9CB2C56B-FD6E-492E-9976-1E20A61F353A}" type="parTrans" cxnId="{37E86F97-BDD9-4D87-A33D-5BB6164A82C5}">
      <dgm:prSet/>
      <dgm:spPr/>
      <dgm:t>
        <a:bodyPr/>
        <a:lstStyle/>
        <a:p>
          <a:endParaRPr lang="en-US"/>
        </a:p>
      </dgm:t>
    </dgm:pt>
    <dgm:pt modelId="{94124572-CEFA-4DFD-BA3A-FC722D23D5B4}" type="sibTrans" cxnId="{37E86F97-BDD9-4D87-A33D-5BB6164A82C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75E68DB5-CA10-41E1-9560-E74DCB7DB715}" type="pres">
      <dgm:prSet presAssocID="{983822D8-F065-4159-AEFB-B129090EF164}" presName="sp" presStyleCnt="0"/>
      <dgm:spPr/>
    </dgm:pt>
    <dgm:pt modelId="{D010CF4D-95C2-4F18-81DF-8A8D4FEE4C02}" type="pres">
      <dgm:prSet presAssocID="{351A380A-827A-4B73-B9BC-81F7C054EF49}" presName="composite" presStyleCnt="0"/>
      <dgm:spPr/>
    </dgm:pt>
    <dgm:pt modelId="{6F89C500-4303-4D2C-9534-0B4DE5E9ABEF}" type="pres">
      <dgm:prSet presAssocID="{351A380A-827A-4B73-B9BC-81F7C054EF49}" presName="desTx" presStyleLbl="fgAccFollowNode1" presStyleIdx="3" presStyleCnt="4">
        <dgm:presLayoutVars>
          <dgm:bulletEnabled val="1"/>
        </dgm:presLayoutVars>
      </dgm:prSet>
      <dgm:spPr/>
      <dgm:t>
        <a:bodyPr/>
        <a:lstStyle/>
        <a:p>
          <a:endParaRPr lang="en-US"/>
        </a:p>
      </dgm:t>
    </dgm:pt>
    <dgm:pt modelId="{3919B907-C250-4DD7-8B5A-5AAD7571BD44}" type="pres">
      <dgm:prSet presAssocID="{351A380A-827A-4B73-B9BC-81F7C054EF49}"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9368CB6-6821-4271-BF90-AD3318FD25F5}" srcId="{351A380A-827A-4B73-B9BC-81F7C054EF49}" destId="{D6B127F4-4995-48FD-B1B4-AF3243945486}" srcOrd="0" destOrd="0" parTransId="{CF7FFF02-985C-43FE-99FF-374D4BFC31A8}" sibTransId="{D552D686-2FEB-4E5D-89D6-4FC05B289A19}"/>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F9383000-E372-477F-9BD8-056B9EEAFA8B}" type="presOf" srcId="{351A380A-827A-4B73-B9BC-81F7C054EF49}" destId="{3919B907-C250-4DD7-8B5A-5AAD7571BD44}" srcOrd="0" destOrd="0" presId="urn:diagrams.loki3.com/NumberedList"/>
    <dgm:cxn modelId="{4238E7EC-BEE6-437A-B2A2-866D39F88A5B}" type="presOf" srcId="{B388406D-A38C-4897-9997-1C63D79E763E}" destId="{20BEFA03-6951-4A7C-A59E-41DEF89A1A38}" srcOrd="0" destOrd="0" presId="urn:diagrams.loki3.com/NumberedList"/>
    <dgm:cxn modelId="{37E86F97-BDD9-4D87-A33D-5BB6164A82C5}" srcId="{8C66E9B3-B12D-4C23-A273-982D7F969BBC}" destId="{351A380A-827A-4B73-B9BC-81F7C054EF49}" srcOrd="3" destOrd="0" parTransId="{9CB2C56B-FD6E-492E-9976-1E20A61F353A}" sibTransId="{94124572-CEFA-4DFD-BA3A-FC722D23D5B4}"/>
    <dgm:cxn modelId="{4C048470-4DD5-4C68-B38D-D17FD3A41AB5}" srcId="{8C66E9B3-B12D-4C23-A273-982D7F969BBC}" destId="{05513209-78F1-448C-82FA-B2785EC23FA2}" srcOrd="2" destOrd="0" parTransId="{2125FF98-D378-4F2A-ACEE-140F8B68D66F}" sibTransId="{983822D8-F065-4159-AEFB-B129090EF164}"/>
    <dgm:cxn modelId="{2C812112-CBA0-44BD-A12B-3510587E747A}" type="presOf" srcId="{D6B127F4-4995-48FD-B1B4-AF3243945486}" destId="{6F89C500-4303-4D2C-9534-0B4DE5E9ABEF}"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B632EC70-5CB6-4FE4-937A-94153407B7BE}" type="presParOf" srcId="{BDFB8683-95A4-4BBF-9344-3A0D69314DBB}" destId="{75E68DB5-CA10-41E1-9560-E74DCB7DB715}" srcOrd="5" destOrd="0" presId="urn:diagrams.loki3.com/NumberedList"/>
    <dgm:cxn modelId="{1BDFEA58-BA23-4DD6-B239-62B4EAD79424}" type="presParOf" srcId="{BDFB8683-95A4-4BBF-9344-3A0D69314DBB}" destId="{D010CF4D-95C2-4F18-81DF-8A8D4FEE4C02}" srcOrd="6" destOrd="0" presId="urn:diagrams.loki3.com/NumberedList"/>
    <dgm:cxn modelId="{2AAAF039-0F6B-413A-AD0E-7C7996B90CE4}" type="presParOf" srcId="{D010CF4D-95C2-4F18-81DF-8A8D4FEE4C02}" destId="{6F89C500-4303-4D2C-9534-0B4DE5E9ABEF}" srcOrd="0" destOrd="0" presId="urn:diagrams.loki3.com/NumberedList"/>
    <dgm:cxn modelId="{92C4EDB3-6850-41FB-A693-F3C2369C50F4}" type="presParOf" srcId="{D010CF4D-95C2-4F18-81DF-8A8D4FEE4C02}" destId="{3919B907-C250-4DD7-8B5A-5AAD7571BD4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Khái niệm hiểm họa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Phân loại hiểm họa ATTT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Nguyên tắc đảm bảo an toàn thông tin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D6B127F4-4995-48FD-B1B4-AF3243945486}">
      <dgm:prSet/>
      <dgm:spPr>
        <a:solidFill>
          <a:srgbClr val="00FF00"/>
        </a:solidFill>
      </dgm:spPr>
      <dgm:t>
        <a:bodyPr/>
        <a:lstStyle/>
        <a:p>
          <a:r>
            <a:rPr lang="vi-VN" noProof="0" dirty="0" smtClean="0"/>
            <a:t>Phương pháp chung đảm bảo an toàn thông tin</a:t>
          </a:r>
          <a:endParaRPr lang="vi-VN" noProof="0" dirty="0"/>
        </a:p>
      </dgm:t>
    </dgm:pt>
    <dgm:pt modelId="{CF7FFF02-985C-43FE-99FF-374D4BFC31A8}" type="parTrans" cxnId="{79368CB6-6821-4271-BF90-AD3318FD25F5}">
      <dgm:prSet/>
      <dgm:spPr/>
      <dgm:t>
        <a:bodyPr/>
        <a:lstStyle/>
        <a:p>
          <a:endParaRPr lang="en-US"/>
        </a:p>
      </dgm:t>
    </dgm:pt>
    <dgm:pt modelId="{D552D686-2FEB-4E5D-89D6-4FC05B289A19}" type="sibTrans" cxnId="{79368CB6-6821-4271-BF90-AD3318FD25F5}">
      <dgm:prSet/>
      <dgm:spPr/>
      <dgm:t>
        <a:bodyPr/>
        <a:lstStyle/>
        <a:p>
          <a:endParaRPr lang="en-US"/>
        </a:p>
      </dgm:t>
    </dgm:pt>
    <dgm:pt modelId="{351A380A-827A-4B73-B9BC-81F7C054EF49}">
      <dgm:prSet/>
      <dgm:spPr>
        <a:solidFill>
          <a:srgbClr val="00FF00"/>
        </a:solidFill>
      </dgm:spPr>
      <dgm:t>
        <a:bodyPr/>
        <a:lstStyle/>
        <a:p>
          <a:r>
            <a:rPr lang="vi-VN" noProof="0" dirty="0" smtClean="0"/>
            <a:t>4</a:t>
          </a:r>
          <a:endParaRPr lang="vi-VN" noProof="0" dirty="0"/>
        </a:p>
      </dgm:t>
    </dgm:pt>
    <dgm:pt modelId="{9CB2C56B-FD6E-492E-9976-1E20A61F353A}" type="parTrans" cxnId="{37E86F97-BDD9-4D87-A33D-5BB6164A82C5}">
      <dgm:prSet/>
      <dgm:spPr/>
      <dgm:t>
        <a:bodyPr/>
        <a:lstStyle/>
        <a:p>
          <a:endParaRPr lang="en-US"/>
        </a:p>
      </dgm:t>
    </dgm:pt>
    <dgm:pt modelId="{94124572-CEFA-4DFD-BA3A-FC722D23D5B4}" type="sibTrans" cxnId="{37E86F97-BDD9-4D87-A33D-5BB6164A82C5}">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4">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4">
        <dgm:presLayoutVars>
          <dgm:chMax val="0"/>
          <dgm:chPref val="0"/>
          <dgm:bulletEnabled val="1"/>
        </dgm:presLayoutVars>
      </dgm:prSet>
      <dgm:spPr/>
      <dgm:t>
        <a:bodyPr/>
        <a:lstStyle/>
        <a:p>
          <a:endParaRPr lang="en-US"/>
        </a:p>
      </dgm:t>
    </dgm:pt>
    <dgm:pt modelId="{75E68DB5-CA10-41E1-9560-E74DCB7DB715}" type="pres">
      <dgm:prSet presAssocID="{983822D8-F065-4159-AEFB-B129090EF164}" presName="sp" presStyleCnt="0"/>
      <dgm:spPr/>
    </dgm:pt>
    <dgm:pt modelId="{D010CF4D-95C2-4F18-81DF-8A8D4FEE4C02}" type="pres">
      <dgm:prSet presAssocID="{351A380A-827A-4B73-B9BC-81F7C054EF49}" presName="composite" presStyleCnt="0"/>
      <dgm:spPr/>
    </dgm:pt>
    <dgm:pt modelId="{6F89C500-4303-4D2C-9534-0B4DE5E9ABEF}" type="pres">
      <dgm:prSet presAssocID="{351A380A-827A-4B73-B9BC-81F7C054EF49}" presName="desTx" presStyleLbl="fgAccFollowNode1" presStyleIdx="3" presStyleCnt="4">
        <dgm:presLayoutVars>
          <dgm:bulletEnabled val="1"/>
        </dgm:presLayoutVars>
      </dgm:prSet>
      <dgm:spPr/>
      <dgm:t>
        <a:bodyPr/>
        <a:lstStyle/>
        <a:p>
          <a:endParaRPr lang="en-US"/>
        </a:p>
      </dgm:t>
    </dgm:pt>
    <dgm:pt modelId="{3919B907-C250-4DD7-8B5A-5AAD7571BD44}" type="pres">
      <dgm:prSet presAssocID="{351A380A-827A-4B73-B9BC-81F7C054EF49}" presName="labelTx" presStyleLbl="node1" presStyleIdx="3" presStyleCnt="4">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C8C42DE-1FE3-47D5-B6B5-91571D0EB19A}" type="presOf" srcId="{759FDF1A-46CB-4DD6-A232-39900ACE14DF}" destId="{52D715E9-012B-492D-85DB-CC49546E7451}" srcOrd="0" destOrd="0" presId="urn:diagrams.loki3.com/NumberedList"/>
    <dgm:cxn modelId="{79368CB6-6821-4271-BF90-AD3318FD25F5}" srcId="{351A380A-827A-4B73-B9BC-81F7C054EF49}" destId="{D6B127F4-4995-48FD-B1B4-AF3243945486}" srcOrd="0" destOrd="0" parTransId="{CF7FFF02-985C-43FE-99FF-374D4BFC31A8}" sibTransId="{D552D686-2FEB-4E5D-89D6-4FC05B289A19}"/>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F9383000-E372-477F-9BD8-056B9EEAFA8B}" type="presOf" srcId="{351A380A-827A-4B73-B9BC-81F7C054EF49}" destId="{3919B907-C250-4DD7-8B5A-5AAD7571BD44}" srcOrd="0" destOrd="0" presId="urn:diagrams.loki3.com/NumberedList"/>
    <dgm:cxn modelId="{4238E7EC-BEE6-437A-B2A2-866D39F88A5B}" type="presOf" srcId="{B388406D-A38C-4897-9997-1C63D79E763E}" destId="{20BEFA03-6951-4A7C-A59E-41DEF89A1A38}" srcOrd="0" destOrd="0" presId="urn:diagrams.loki3.com/NumberedList"/>
    <dgm:cxn modelId="{37E86F97-BDD9-4D87-A33D-5BB6164A82C5}" srcId="{8C66E9B3-B12D-4C23-A273-982D7F969BBC}" destId="{351A380A-827A-4B73-B9BC-81F7C054EF49}" srcOrd="3" destOrd="0" parTransId="{9CB2C56B-FD6E-492E-9976-1E20A61F353A}" sibTransId="{94124572-CEFA-4DFD-BA3A-FC722D23D5B4}"/>
    <dgm:cxn modelId="{4C048470-4DD5-4C68-B38D-D17FD3A41AB5}" srcId="{8C66E9B3-B12D-4C23-A273-982D7F969BBC}" destId="{05513209-78F1-448C-82FA-B2785EC23FA2}" srcOrd="2" destOrd="0" parTransId="{2125FF98-D378-4F2A-ACEE-140F8B68D66F}" sibTransId="{983822D8-F065-4159-AEFB-B129090EF164}"/>
    <dgm:cxn modelId="{2C812112-CBA0-44BD-A12B-3510587E747A}" type="presOf" srcId="{D6B127F4-4995-48FD-B1B4-AF3243945486}" destId="{6F89C500-4303-4D2C-9534-0B4DE5E9ABEF}"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B632EC70-5CB6-4FE4-937A-94153407B7BE}" type="presParOf" srcId="{BDFB8683-95A4-4BBF-9344-3A0D69314DBB}" destId="{75E68DB5-CA10-41E1-9560-E74DCB7DB715}" srcOrd="5" destOrd="0" presId="urn:diagrams.loki3.com/NumberedList"/>
    <dgm:cxn modelId="{1BDFEA58-BA23-4DD6-B239-62B4EAD79424}" type="presParOf" srcId="{BDFB8683-95A4-4BBF-9344-3A0D69314DBB}" destId="{D010CF4D-95C2-4F18-81DF-8A8D4FEE4C02}" srcOrd="6" destOrd="0" presId="urn:diagrams.loki3.com/NumberedList"/>
    <dgm:cxn modelId="{2AAAF039-0F6B-413A-AD0E-7C7996B90CE4}" type="presParOf" srcId="{D010CF4D-95C2-4F18-81DF-8A8D4FEE4C02}" destId="{6F89C500-4303-4D2C-9534-0B4DE5E9ABEF}" srcOrd="0" destOrd="0" presId="urn:diagrams.loki3.com/NumberedList"/>
    <dgm:cxn modelId="{92C4EDB3-6850-41FB-A693-F3C2369C50F4}" type="presParOf" srcId="{D010CF4D-95C2-4F18-81DF-8A8D4FEE4C02}" destId="{3919B907-C250-4DD7-8B5A-5AAD7571BD44}"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620" y="-3030539"/>
          <a:ext cx="10281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b="0" kern="1200" noProof="0" dirty="0" smtClean="0"/>
            <a:t>Khái niệm hiểm họa ATTT</a:t>
          </a:r>
          <a:endParaRPr lang="vi-VN" sz="4800" b="0" kern="1200" noProof="0" dirty="0"/>
        </a:p>
      </dsp:txBody>
      <dsp:txXfrm rot="-5400000">
        <a:off x="1036801" y="292471"/>
        <a:ext cx="7523609" cy="927778"/>
      </dsp:txXfrm>
    </dsp:sp>
    <dsp:sp modelId="{7D701CF5-2CC3-48B9-A656-E2968A10AA3B}">
      <dsp:nvSpPr>
        <dsp:cNvPr id="0" name=""/>
        <dsp:cNvSpPr/>
      </dsp:nvSpPr>
      <dsp:spPr>
        <a:xfrm>
          <a:off x="0" y="32436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b="1" kern="1200" noProof="0" smtClean="0"/>
            <a:t>1</a:t>
          </a:r>
          <a:endParaRPr lang="vi-VN" sz="4600" b="1" kern="1200" noProof="0"/>
        </a:p>
      </dsp:txBody>
      <dsp:txXfrm>
        <a:off x="126530" y="450890"/>
        <a:ext cx="610940" cy="610940"/>
      </dsp:txXfrm>
    </dsp:sp>
    <dsp:sp modelId="{5012D0F9-E426-4C44-85B1-B5D15A7B4879}">
      <dsp:nvSpPr>
        <dsp:cNvPr id="0" name=""/>
        <dsp:cNvSpPr/>
      </dsp:nvSpPr>
      <dsp:spPr>
        <a:xfrm rot="5400000">
          <a:off x="4309620" y="-1829579"/>
          <a:ext cx="10281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Phân loại hiểm họa ATTT</a:t>
          </a:r>
          <a:endParaRPr lang="vi-VN" sz="4800" kern="1200" noProof="0" dirty="0"/>
        </a:p>
      </dsp:txBody>
      <dsp:txXfrm rot="-5400000">
        <a:off x="1036801" y="1493431"/>
        <a:ext cx="7523609" cy="927778"/>
      </dsp:txXfrm>
    </dsp:sp>
    <dsp:sp modelId="{52D715E9-012B-492D-85DB-CC49546E7451}">
      <dsp:nvSpPr>
        <dsp:cNvPr id="0" name=""/>
        <dsp:cNvSpPr/>
      </dsp:nvSpPr>
      <dsp:spPr>
        <a:xfrm>
          <a:off x="0" y="152532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2</a:t>
          </a:r>
          <a:endParaRPr lang="vi-VN" sz="4600" kern="1200" noProof="0" dirty="0"/>
        </a:p>
      </dsp:txBody>
      <dsp:txXfrm>
        <a:off x="126530" y="1651850"/>
        <a:ext cx="610940" cy="610940"/>
      </dsp:txXfrm>
    </dsp:sp>
    <dsp:sp modelId="{20BEFA03-6951-4A7C-A59E-41DEF89A1A38}">
      <dsp:nvSpPr>
        <dsp:cNvPr id="0" name=""/>
        <dsp:cNvSpPr/>
      </dsp:nvSpPr>
      <dsp:spPr>
        <a:xfrm rot="5400000">
          <a:off x="3988320" y="-307319"/>
          <a:ext cx="16707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Nguyên tắc đảm bảo an toàn thông tin</a:t>
          </a:r>
          <a:endParaRPr lang="vi-VN" sz="4800" kern="1200" noProof="0" dirty="0"/>
        </a:p>
      </dsp:txBody>
      <dsp:txXfrm rot="-5400000">
        <a:off x="1036800" y="2725761"/>
        <a:ext cx="7492240" cy="1507640"/>
      </dsp:txXfrm>
    </dsp:sp>
    <dsp:sp modelId="{45392A94-85D4-4213-B167-8FDD4035D4D9}">
      <dsp:nvSpPr>
        <dsp:cNvPr id="0" name=""/>
        <dsp:cNvSpPr/>
      </dsp:nvSpPr>
      <dsp:spPr>
        <a:xfrm>
          <a:off x="0" y="304758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3</a:t>
          </a:r>
          <a:endParaRPr lang="vi-VN" sz="4600" kern="1200" noProof="0" dirty="0"/>
        </a:p>
      </dsp:txBody>
      <dsp:txXfrm>
        <a:off x="126530" y="3174110"/>
        <a:ext cx="610940" cy="610940"/>
      </dsp:txXfrm>
    </dsp:sp>
    <dsp:sp modelId="{6F89C500-4303-4D2C-9534-0B4DE5E9ABEF}">
      <dsp:nvSpPr>
        <dsp:cNvPr id="0" name=""/>
        <dsp:cNvSpPr/>
      </dsp:nvSpPr>
      <dsp:spPr>
        <a:xfrm rot="5400000">
          <a:off x="3988320" y="1536240"/>
          <a:ext cx="16707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Phương pháp chung đảm bảo an toàn thông tin</a:t>
          </a:r>
          <a:endParaRPr lang="vi-VN" sz="4800" kern="1200" noProof="0" dirty="0"/>
        </a:p>
      </dsp:txBody>
      <dsp:txXfrm rot="-5400000">
        <a:off x="1036800" y="4569320"/>
        <a:ext cx="7492240" cy="1507640"/>
      </dsp:txXfrm>
    </dsp:sp>
    <dsp:sp modelId="{3919B907-C250-4DD7-8B5A-5AAD7571BD44}">
      <dsp:nvSpPr>
        <dsp:cNvPr id="0" name=""/>
        <dsp:cNvSpPr/>
      </dsp:nvSpPr>
      <dsp:spPr>
        <a:xfrm>
          <a:off x="0" y="489114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4</a:t>
          </a:r>
          <a:endParaRPr lang="vi-VN" sz="4600" kern="1200" noProof="0" dirty="0"/>
        </a:p>
      </dsp:txBody>
      <dsp:txXfrm>
        <a:off x="126530" y="5017670"/>
        <a:ext cx="610940" cy="610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620" y="-3030539"/>
          <a:ext cx="1028160" cy="7573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b="0" kern="1200" noProof="0" dirty="0" smtClean="0"/>
            <a:t>Khái niệm hiểm họa ATTT</a:t>
          </a:r>
          <a:endParaRPr lang="vi-VN" sz="4800" b="0" kern="1200" noProof="0" dirty="0"/>
        </a:p>
      </dsp:txBody>
      <dsp:txXfrm rot="-5400000">
        <a:off x="1036801" y="292471"/>
        <a:ext cx="7523609" cy="927778"/>
      </dsp:txXfrm>
    </dsp:sp>
    <dsp:sp modelId="{7D701CF5-2CC3-48B9-A656-E2968A10AA3B}">
      <dsp:nvSpPr>
        <dsp:cNvPr id="0" name=""/>
        <dsp:cNvSpPr/>
      </dsp:nvSpPr>
      <dsp:spPr>
        <a:xfrm>
          <a:off x="0" y="324360"/>
          <a:ext cx="864000" cy="86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b="1" kern="1200" noProof="0" smtClean="0"/>
            <a:t>1</a:t>
          </a:r>
          <a:endParaRPr lang="vi-VN" sz="4600" b="1" kern="1200" noProof="0"/>
        </a:p>
      </dsp:txBody>
      <dsp:txXfrm>
        <a:off x="126530" y="450890"/>
        <a:ext cx="610940" cy="610940"/>
      </dsp:txXfrm>
    </dsp:sp>
    <dsp:sp modelId="{5012D0F9-E426-4C44-85B1-B5D15A7B4879}">
      <dsp:nvSpPr>
        <dsp:cNvPr id="0" name=""/>
        <dsp:cNvSpPr/>
      </dsp:nvSpPr>
      <dsp:spPr>
        <a:xfrm rot="5400000">
          <a:off x="4309620" y="-1829579"/>
          <a:ext cx="10281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Phân loại hiểm họa ATTT</a:t>
          </a:r>
          <a:endParaRPr lang="vi-VN" sz="4800" kern="1200" noProof="0" dirty="0"/>
        </a:p>
      </dsp:txBody>
      <dsp:txXfrm rot="-5400000">
        <a:off x="1036801" y="1493431"/>
        <a:ext cx="7523609" cy="927778"/>
      </dsp:txXfrm>
    </dsp:sp>
    <dsp:sp modelId="{52D715E9-012B-492D-85DB-CC49546E7451}">
      <dsp:nvSpPr>
        <dsp:cNvPr id="0" name=""/>
        <dsp:cNvSpPr/>
      </dsp:nvSpPr>
      <dsp:spPr>
        <a:xfrm>
          <a:off x="0" y="152532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2</a:t>
          </a:r>
          <a:endParaRPr lang="vi-VN" sz="4600" kern="1200" noProof="0" dirty="0"/>
        </a:p>
      </dsp:txBody>
      <dsp:txXfrm>
        <a:off x="126530" y="1651850"/>
        <a:ext cx="610940" cy="610940"/>
      </dsp:txXfrm>
    </dsp:sp>
    <dsp:sp modelId="{20BEFA03-6951-4A7C-A59E-41DEF89A1A38}">
      <dsp:nvSpPr>
        <dsp:cNvPr id="0" name=""/>
        <dsp:cNvSpPr/>
      </dsp:nvSpPr>
      <dsp:spPr>
        <a:xfrm rot="5400000">
          <a:off x="3988320" y="-307319"/>
          <a:ext cx="16707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Nguyên tắc đảm bảo an toàn thông tin</a:t>
          </a:r>
          <a:endParaRPr lang="vi-VN" sz="4800" kern="1200" noProof="0" dirty="0"/>
        </a:p>
      </dsp:txBody>
      <dsp:txXfrm rot="-5400000">
        <a:off x="1036800" y="2725761"/>
        <a:ext cx="7492240" cy="1507640"/>
      </dsp:txXfrm>
    </dsp:sp>
    <dsp:sp modelId="{45392A94-85D4-4213-B167-8FDD4035D4D9}">
      <dsp:nvSpPr>
        <dsp:cNvPr id="0" name=""/>
        <dsp:cNvSpPr/>
      </dsp:nvSpPr>
      <dsp:spPr>
        <a:xfrm>
          <a:off x="0" y="304758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3</a:t>
          </a:r>
          <a:endParaRPr lang="vi-VN" sz="4600" kern="1200" noProof="0" dirty="0"/>
        </a:p>
      </dsp:txBody>
      <dsp:txXfrm>
        <a:off x="126530" y="3174110"/>
        <a:ext cx="610940" cy="610940"/>
      </dsp:txXfrm>
    </dsp:sp>
    <dsp:sp modelId="{6F89C500-4303-4D2C-9534-0B4DE5E9ABEF}">
      <dsp:nvSpPr>
        <dsp:cNvPr id="0" name=""/>
        <dsp:cNvSpPr/>
      </dsp:nvSpPr>
      <dsp:spPr>
        <a:xfrm rot="5400000">
          <a:off x="3988320" y="1536240"/>
          <a:ext cx="16707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Phương pháp chung đảm bảo an toàn thông tin</a:t>
          </a:r>
          <a:endParaRPr lang="vi-VN" sz="4800" kern="1200" noProof="0" dirty="0"/>
        </a:p>
      </dsp:txBody>
      <dsp:txXfrm rot="-5400000">
        <a:off x="1036800" y="4569320"/>
        <a:ext cx="7492240" cy="1507640"/>
      </dsp:txXfrm>
    </dsp:sp>
    <dsp:sp modelId="{3919B907-C250-4DD7-8B5A-5AAD7571BD44}">
      <dsp:nvSpPr>
        <dsp:cNvPr id="0" name=""/>
        <dsp:cNvSpPr/>
      </dsp:nvSpPr>
      <dsp:spPr>
        <a:xfrm>
          <a:off x="0" y="489114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4</a:t>
          </a:r>
          <a:endParaRPr lang="vi-VN" sz="4600" kern="1200" noProof="0" dirty="0"/>
        </a:p>
      </dsp:txBody>
      <dsp:txXfrm>
        <a:off x="126530" y="5017670"/>
        <a:ext cx="610940" cy="6109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2F33D-CD61-4271-8EAF-27B93AD316F0}">
      <dsp:nvSpPr>
        <dsp:cNvPr id="0" name=""/>
        <dsp:cNvSpPr/>
      </dsp:nvSpPr>
      <dsp:spPr>
        <a:xfrm>
          <a:off x="0" y="371699"/>
          <a:ext cx="9144000" cy="121680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tabLst>
              <a:tab pos="3373438" algn="l"/>
            </a:tabLst>
          </a:pPr>
          <a:r>
            <a:rPr lang="vi-VN" sz="4400" kern="1200" dirty="0" smtClean="0"/>
            <a:t>Hiểm họa	(Threat)</a:t>
          </a:r>
          <a:endParaRPr lang="en-US" sz="4400" kern="1200" dirty="0"/>
        </a:p>
      </dsp:txBody>
      <dsp:txXfrm>
        <a:off x="59399" y="431098"/>
        <a:ext cx="9025202" cy="1098002"/>
      </dsp:txXfrm>
    </dsp:sp>
    <dsp:sp modelId="{CA9EF5DF-AFDB-4E5D-BE7B-E84014AF80AB}">
      <dsp:nvSpPr>
        <dsp:cNvPr id="0" name=""/>
        <dsp:cNvSpPr/>
      </dsp:nvSpPr>
      <dsp:spPr>
        <a:xfrm>
          <a:off x="0" y="1775700"/>
          <a:ext cx="9144000" cy="121680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tabLst>
              <a:tab pos="3373438" algn="l"/>
            </a:tabLst>
          </a:pPr>
          <a:r>
            <a:rPr lang="vi-VN" sz="4400" kern="1200" dirty="0" smtClean="0"/>
            <a:t>Lỗ hổng	(Vunerability)</a:t>
          </a:r>
          <a:endParaRPr lang="en-US" sz="4400" kern="1200" dirty="0"/>
        </a:p>
      </dsp:txBody>
      <dsp:txXfrm>
        <a:off x="59399" y="1835099"/>
        <a:ext cx="9025202" cy="1098002"/>
      </dsp:txXfrm>
    </dsp:sp>
    <dsp:sp modelId="{FFFF3021-DECC-417C-BC09-2C3C0B9BF053}">
      <dsp:nvSpPr>
        <dsp:cNvPr id="0" name=""/>
        <dsp:cNvSpPr/>
      </dsp:nvSpPr>
      <dsp:spPr>
        <a:xfrm>
          <a:off x="0" y="3179700"/>
          <a:ext cx="9144000" cy="121680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tabLst>
              <a:tab pos="3373438" algn="l"/>
            </a:tabLst>
          </a:pPr>
          <a:r>
            <a:rPr lang="vi-VN" sz="4400" kern="1200" dirty="0" smtClean="0"/>
            <a:t>Điểm yếu	(Weakness, Gap)</a:t>
          </a:r>
          <a:endParaRPr lang="en-US" sz="4400" kern="1200" dirty="0"/>
        </a:p>
      </dsp:txBody>
      <dsp:txXfrm>
        <a:off x="59399" y="3239099"/>
        <a:ext cx="9025202" cy="1098002"/>
      </dsp:txXfrm>
    </dsp:sp>
    <dsp:sp modelId="{37019C80-E22B-40B0-BB72-E85E11A9D507}">
      <dsp:nvSpPr>
        <dsp:cNvPr id="0" name=""/>
        <dsp:cNvSpPr/>
      </dsp:nvSpPr>
      <dsp:spPr>
        <a:xfrm>
          <a:off x="0" y="4583700"/>
          <a:ext cx="9144000" cy="121680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tabLst>
              <a:tab pos="3373438" algn="l"/>
            </a:tabLst>
          </a:pPr>
          <a:r>
            <a:rPr lang="vi-VN" sz="4400" kern="1200" dirty="0" smtClean="0"/>
            <a:t>Rủi ro	(Risk)</a:t>
          </a:r>
          <a:endParaRPr lang="en-US" sz="4400" kern="1200" dirty="0"/>
        </a:p>
      </dsp:txBody>
      <dsp:txXfrm>
        <a:off x="59399" y="4643099"/>
        <a:ext cx="9025202"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620" y="-3030539"/>
          <a:ext cx="10281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b="0" kern="1200" noProof="0" dirty="0" smtClean="0"/>
            <a:t>Khái niệm hiểm họa ATTT</a:t>
          </a:r>
          <a:endParaRPr lang="vi-VN" sz="4800" b="0" kern="1200" noProof="0" dirty="0"/>
        </a:p>
      </dsp:txBody>
      <dsp:txXfrm rot="-5400000">
        <a:off x="1036801" y="292471"/>
        <a:ext cx="7523609" cy="927778"/>
      </dsp:txXfrm>
    </dsp:sp>
    <dsp:sp modelId="{7D701CF5-2CC3-48B9-A656-E2968A10AA3B}">
      <dsp:nvSpPr>
        <dsp:cNvPr id="0" name=""/>
        <dsp:cNvSpPr/>
      </dsp:nvSpPr>
      <dsp:spPr>
        <a:xfrm>
          <a:off x="0" y="32436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b="1" kern="1200" noProof="0" smtClean="0"/>
            <a:t>1</a:t>
          </a:r>
          <a:endParaRPr lang="vi-VN" sz="4600" b="1" kern="1200" noProof="0"/>
        </a:p>
      </dsp:txBody>
      <dsp:txXfrm>
        <a:off x="126530" y="450890"/>
        <a:ext cx="610940" cy="610940"/>
      </dsp:txXfrm>
    </dsp:sp>
    <dsp:sp modelId="{5012D0F9-E426-4C44-85B1-B5D15A7B4879}">
      <dsp:nvSpPr>
        <dsp:cNvPr id="0" name=""/>
        <dsp:cNvSpPr/>
      </dsp:nvSpPr>
      <dsp:spPr>
        <a:xfrm rot="5400000">
          <a:off x="4309620" y="-1829579"/>
          <a:ext cx="1028160" cy="7573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Phân loại hiểm họa ATTT</a:t>
          </a:r>
          <a:endParaRPr lang="vi-VN" sz="4800" kern="1200" noProof="0" dirty="0"/>
        </a:p>
      </dsp:txBody>
      <dsp:txXfrm rot="-5400000">
        <a:off x="1036801" y="1493431"/>
        <a:ext cx="7523609" cy="927778"/>
      </dsp:txXfrm>
    </dsp:sp>
    <dsp:sp modelId="{52D715E9-012B-492D-85DB-CC49546E7451}">
      <dsp:nvSpPr>
        <dsp:cNvPr id="0" name=""/>
        <dsp:cNvSpPr/>
      </dsp:nvSpPr>
      <dsp:spPr>
        <a:xfrm>
          <a:off x="0" y="1525320"/>
          <a:ext cx="864000" cy="86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2</a:t>
          </a:r>
          <a:endParaRPr lang="vi-VN" sz="4600" kern="1200" noProof="0" dirty="0"/>
        </a:p>
      </dsp:txBody>
      <dsp:txXfrm>
        <a:off x="126530" y="1651850"/>
        <a:ext cx="610940" cy="610940"/>
      </dsp:txXfrm>
    </dsp:sp>
    <dsp:sp modelId="{20BEFA03-6951-4A7C-A59E-41DEF89A1A38}">
      <dsp:nvSpPr>
        <dsp:cNvPr id="0" name=""/>
        <dsp:cNvSpPr/>
      </dsp:nvSpPr>
      <dsp:spPr>
        <a:xfrm rot="5400000">
          <a:off x="3988320" y="-307319"/>
          <a:ext cx="16707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Nguyên tắc đảm bảo an toàn thông tin</a:t>
          </a:r>
          <a:endParaRPr lang="vi-VN" sz="4800" kern="1200" noProof="0" dirty="0"/>
        </a:p>
      </dsp:txBody>
      <dsp:txXfrm rot="-5400000">
        <a:off x="1036800" y="2725761"/>
        <a:ext cx="7492240" cy="1507640"/>
      </dsp:txXfrm>
    </dsp:sp>
    <dsp:sp modelId="{45392A94-85D4-4213-B167-8FDD4035D4D9}">
      <dsp:nvSpPr>
        <dsp:cNvPr id="0" name=""/>
        <dsp:cNvSpPr/>
      </dsp:nvSpPr>
      <dsp:spPr>
        <a:xfrm>
          <a:off x="0" y="304758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3</a:t>
          </a:r>
          <a:endParaRPr lang="vi-VN" sz="4600" kern="1200" noProof="0" dirty="0"/>
        </a:p>
      </dsp:txBody>
      <dsp:txXfrm>
        <a:off x="126530" y="3174110"/>
        <a:ext cx="610940" cy="610940"/>
      </dsp:txXfrm>
    </dsp:sp>
    <dsp:sp modelId="{6F89C500-4303-4D2C-9534-0B4DE5E9ABEF}">
      <dsp:nvSpPr>
        <dsp:cNvPr id="0" name=""/>
        <dsp:cNvSpPr/>
      </dsp:nvSpPr>
      <dsp:spPr>
        <a:xfrm rot="5400000">
          <a:off x="3988320" y="1536240"/>
          <a:ext cx="16707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Phương pháp chung đảm bảo an toàn thông tin</a:t>
          </a:r>
          <a:endParaRPr lang="vi-VN" sz="4800" kern="1200" noProof="0" dirty="0"/>
        </a:p>
      </dsp:txBody>
      <dsp:txXfrm rot="-5400000">
        <a:off x="1036800" y="4569320"/>
        <a:ext cx="7492240" cy="1507640"/>
      </dsp:txXfrm>
    </dsp:sp>
    <dsp:sp modelId="{3919B907-C250-4DD7-8B5A-5AAD7571BD44}">
      <dsp:nvSpPr>
        <dsp:cNvPr id="0" name=""/>
        <dsp:cNvSpPr/>
      </dsp:nvSpPr>
      <dsp:spPr>
        <a:xfrm>
          <a:off x="0" y="489114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4</a:t>
          </a:r>
          <a:endParaRPr lang="vi-VN" sz="4600" kern="1200" noProof="0" dirty="0"/>
        </a:p>
      </dsp:txBody>
      <dsp:txXfrm>
        <a:off x="126530" y="5017670"/>
        <a:ext cx="610940" cy="6109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620" y="-3030539"/>
          <a:ext cx="10281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b="0" kern="1200" noProof="0" dirty="0" smtClean="0"/>
            <a:t>Khái niệm hiểm họa ATTT</a:t>
          </a:r>
          <a:endParaRPr lang="vi-VN" sz="4800" b="0" kern="1200" noProof="0" dirty="0"/>
        </a:p>
      </dsp:txBody>
      <dsp:txXfrm rot="-5400000">
        <a:off x="1036801" y="292471"/>
        <a:ext cx="7523609" cy="927778"/>
      </dsp:txXfrm>
    </dsp:sp>
    <dsp:sp modelId="{7D701CF5-2CC3-48B9-A656-E2968A10AA3B}">
      <dsp:nvSpPr>
        <dsp:cNvPr id="0" name=""/>
        <dsp:cNvSpPr/>
      </dsp:nvSpPr>
      <dsp:spPr>
        <a:xfrm>
          <a:off x="0" y="32436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b="1" kern="1200" noProof="0" smtClean="0"/>
            <a:t>1</a:t>
          </a:r>
          <a:endParaRPr lang="vi-VN" sz="4600" b="1" kern="1200" noProof="0"/>
        </a:p>
      </dsp:txBody>
      <dsp:txXfrm>
        <a:off x="126530" y="450890"/>
        <a:ext cx="610940" cy="610940"/>
      </dsp:txXfrm>
    </dsp:sp>
    <dsp:sp modelId="{5012D0F9-E426-4C44-85B1-B5D15A7B4879}">
      <dsp:nvSpPr>
        <dsp:cNvPr id="0" name=""/>
        <dsp:cNvSpPr/>
      </dsp:nvSpPr>
      <dsp:spPr>
        <a:xfrm rot="5400000">
          <a:off x="4309620" y="-1829579"/>
          <a:ext cx="10281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Phân loại hiểm họa ATTT</a:t>
          </a:r>
          <a:endParaRPr lang="vi-VN" sz="4800" kern="1200" noProof="0" dirty="0"/>
        </a:p>
      </dsp:txBody>
      <dsp:txXfrm rot="-5400000">
        <a:off x="1036801" y="1493431"/>
        <a:ext cx="7523609" cy="927778"/>
      </dsp:txXfrm>
    </dsp:sp>
    <dsp:sp modelId="{52D715E9-012B-492D-85DB-CC49546E7451}">
      <dsp:nvSpPr>
        <dsp:cNvPr id="0" name=""/>
        <dsp:cNvSpPr/>
      </dsp:nvSpPr>
      <dsp:spPr>
        <a:xfrm>
          <a:off x="0" y="152532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2</a:t>
          </a:r>
          <a:endParaRPr lang="vi-VN" sz="4600" kern="1200" noProof="0" dirty="0"/>
        </a:p>
      </dsp:txBody>
      <dsp:txXfrm>
        <a:off x="126530" y="1651850"/>
        <a:ext cx="610940" cy="610940"/>
      </dsp:txXfrm>
    </dsp:sp>
    <dsp:sp modelId="{20BEFA03-6951-4A7C-A59E-41DEF89A1A38}">
      <dsp:nvSpPr>
        <dsp:cNvPr id="0" name=""/>
        <dsp:cNvSpPr/>
      </dsp:nvSpPr>
      <dsp:spPr>
        <a:xfrm rot="5400000">
          <a:off x="3988320" y="-307319"/>
          <a:ext cx="1670760" cy="7573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Nguyên tắc đảm bảo an toàn thông tin</a:t>
          </a:r>
          <a:endParaRPr lang="vi-VN" sz="4800" kern="1200" noProof="0" dirty="0"/>
        </a:p>
      </dsp:txBody>
      <dsp:txXfrm rot="-5400000">
        <a:off x="1036800" y="2725761"/>
        <a:ext cx="7492240" cy="1507640"/>
      </dsp:txXfrm>
    </dsp:sp>
    <dsp:sp modelId="{45392A94-85D4-4213-B167-8FDD4035D4D9}">
      <dsp:nvSpPr>
        <dsp:cNvPr id="0" name=""/>
        <dsp:cNvSpPr/>
      </dsp:nvSpPr>
      <dsp:spPr>
        <a:xfrm>
          <a:off x="0" y="3047580"/>
          <a:ext cx="864000" cy="86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3</a:t>
          </a:r>
          <a:endParaRPr lang="vi-VN" sz="4600" kern="1200" noProof="0" dirty="0"/>
        </a:p>
      </dsp:txBody>
      <dsp:txXfrm>
        <a:off x="126530" y="3174110"/>
        <a:ext cx="610940" cy="610940"/>
      </dsp:txXfrm>
    </dsp:sp>
    <dsp:sp modelId="{6F89C500-4303-4D2C-9534-0B4DE5E9ABEF}">
      <dsp:nvSpPr>
        <dsp:cNvPr id="0" name=""/>
        <dsp:cNvSpPr/>
      </dsp:nvSpPr>
      <dsp:spPr>
        <a:xfrm rot="5400000">
          <a:off x="3988320" y="1536240"/>
          <a:ext cx="16707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Phương pháp chung đảm bảo an toàn thông tin</a:t>
          </a:r>
          <a:endParaRPr lang="vi-VN" sz="4800" kern="1200" noProof="0" dirty="0"/>
        </a:p>
      </dsp:txBody>
      <dsp:txXfrm rot="-5400000">
        <a:off x="1036800" y="4569320"/>
        <a:ext cx="7492240" cy="1507640"/>
      </dsp:txXfrm>
    </dsp:sp>
    <dsp:sp modelId="{3919B907-C250-4DD7-8B5A-5AAD7571BD44}">
      <dsp:nvSpPr>
        <dsp:cNvPr id="0" name=""/>
        <dsp:cNvSpPr/>
      </dsp:nvSpPr>
      <dsp:spPr>
        <a:xfrm>
          <a:off x="0" y="489114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4</a:t>
          </a:r>
          <a:endParaRPr lang="vi-VN" sz="4600" kern="1200" noProof="0" dirty="0"/>
        </a:p>
      </dsp:txBody>
      <dsp:txXfrm>
        <a:off x="126530" y="5017670"/>
        <a:ext cx="610940" cy="6109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620" y="-3030539"/>
          <a:ext cx="10281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b="0" kern="1200" noProof="0" dirty="0" smtClean="0"/>
            <a:t>Khái niệm hiểm họa ATTT</a:t>
          </a:r>
          <a:endParaRPr lang="vi-VN" sz="4800" b="0" kern="1200" noProof="0" dirty="0"/>
        </a:p>
      </dsp:txBody>
      <dsp:txXfrm rot="-5400000">
        <a:off x="1036801" y="292471"/>
        <a:ext cx="7523609" cy="927778"/>
      </dsp:txXfrm>
    </dsp:sp>
    <dsp:sp modelId="{7D701CF5-2CC3-48B9-A656-E2968A10AA3B}">
      <dsp:nvSpPr>
        <dsp:cNvPr id="0" name=""/>
        <dsp:cNvSpPr/>
      </dsp:nvSpPr>
      <dsp:spPr>
        <a:xfrm>
          <a:off x="0" y="32436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b="1" kern="1200" noProof="0" smtClean="0"/>
            <a:t>1</a:t>
          </a:r>
          <a:endParaRPr lang="vi-VN" sz="4600" b="1" kern="1200" noProof="0"/>
        </a:p>
      </dsp:txBody>
      <dsp:txXfrm>
        <a:off x="126530" y="450890"/>
        <a:ext cx="610940" cy="610940"/>
      </dsp:txXfrm>
    </dsp:sp>
    <dsp:sp modelId="{5012D0F9-E426-4C44-85B1-B5D15A7B4879}">
      <dsp:nvSpPr>
        <dsp:cNvPr id="0" name=""/>
        <dsp:cNvSpPr/>
      </dsp:nvSpPr>
      <dsp:spPr>
        <a:xfrm rot="5400000">
          <a:off x="4309620" y="-1829579"/>
          <a:ext cx="10281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Phân loại hiểm họa ATTT</a:t>
          </a:r>
          <a:endParaRPr lang="vi-VN" sz="4800" kern="1200" noProof="0" dirty="0"/>
        </a:p>
      </dsp:txBody>
      <dsp:txXfrm rot="-5400000">
        <a:off x="1036801" y="1493431"/>
        <a:ext cx="7523609" cy="927778"/>
      </dsp:txXfrm>
    </dsp:sp>
    <dsp:sp modelId="{52D715E9-012B-492D-85DB-CC49546E7451}">
      <dsp:nvSpPr>
        <dsp:cNvPr id="0" name=""/>
        <dsp:cNvSpPr/>
      </dsp:nvSpPr>
      <dsp:spPr>
        <a:xfrm>
          <a:off x="0" y="152532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2</a:t>
          </a:r>
          <a:endParaRPr lang="vi-VN" sz="4600" kern="1200" noProof="0" dirty="0"/>
        </a:p>
      </dsp:txBody>
      <dsp:txXfrm>
        <a:off x="126530" y="1651850"/>
        <a:ext cx="610940" cy="610940"/>
      </dsp:txXfrm>
    </dsp:sp>
    <dsp:sp modelId="{20BEFA03-6951-4A7C-A59E-41DEF89A1A38}">
      <dsp:nvSpPr>
        <dsp:cNvPr id="0" name=""/>
        <dsp:cNvSpPr/>
      </dsp:nvSpPr>
      <dsp:spPr>
        <a:xfrm rot="5400000">
          <a:off x="3988320" y="-307319"/>
          <a:ext cx="1670760" cy="7573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Nguyên tắc đảm bảo an toàn thông tin</a:t>
          </a:r>
          <a:endParaRPr lang="vi-VN" sz="4800" kern="1200" noProof="0" dirty="0"/>
        </a:p>
      </dsp:txBody>
      <dsp:txXfrm rot="-5400000">
        <a:off x="1036800" y="2725761"/>
        <a:ext cx="7492240" cy="1507640"/>
      </dsp:txXfrm>
    </dsp:sp>
    <dsp:sp modelId="{45392A94-85D4-4213-B167-8FDD4035D4D9}">
      <dsp:nvSpPr>
        <dsp:cNvPr id="0" name=""/>
        <dsp:cNvSpPr/>
      </dsp:nvSpPr>
      <dsp:spPr>
        <a:xfrm>
          <a:off x="0" y="3047580"/>
          <a:ext cx="864000" cy="86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3</a:t>
          </a:r>
          <a:endParaRPr lang="vi-VN" sz="4600" kern="1200" noProof="0" dirty="0"/>
        </a:p>
      </dsp:txBody>
      <dsp:txXfrm>
        <a:off x="126530" y="3174110"/>
        <a:ext cx="610940" cy="610940"/>
      </dsp:txXfrm>
    </dsp:sp>
    <dsp:sp modelId="{6F89C500-4303-4D2C-9534-0B4DE5E9ABEF}">
      <dsp:nvSpPr>
        <dsp:cNvPr id="0" name=""/>
        <dsp:cNvSpPr/>
      </dsp:nvSpPr>
      <dsp:spPr>
        <a:xfrm rot="5400000">
          <a:off x="3988320" y="1536240"/>
          <a:ext cx="1670760" cy="7573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82880" tIns="121920" rIns="182880" bIns="121920" numCol="1" spcCol="1270" anchor="ctr" anchorCtr="0">
          <a:noAutofit/>
        </a:bodyPr>
        <a:lstStyle/>
        <a:p>
          <a:pPr lvl="0" algn="l" defTabSz="2133600">
            <a:lnSpc>
              <a:spcPct val="90000"/>
            </a:lnSpc>
            <a:spcBef>
              <a:spcPct val="0"/>
            </a:spcBef>
            <a:spcAft>
              <a:spcPct val="35000"/>
            </a:spcAft>
          </a:pPr>
          <a:r>
            <a:rPr lang="vi-VN" sz="4800" kern="1200" noProof="0" dirty="0" smtClean="0"/>
            <a:t>Phương pháp chung đảm bảo an toàn thông tin</a:t>
          </a:r>
          <a:endParaRPr lang="vi-VN" sz="4800" kern="1200" noProof="0" dirty="0"/>
        </a:p>
      </dsp:txBody>
      <dsp:txXfrm rot="-5400000">
        <a:off x="1036800" y="4569320"/>
        <a:ext cx="7492240" cy="1507640"/>
      </dsp:txXfrm>
    </dsp:sp>
    <dsp:sp modelId="{3919B907-C250-4DD7-8B5A-5AAD7571BD44}">
      <dsp:nvSpPr>
        <dsp:cNvPr id="0" name=""/>
        <dsp:cNvSpPr/>
      </dsp:nvSpPr>
      <dsp:spPr>
        <a:xfrm>
          <a:off x="0" y="4891140"/>
          <a:ext cx="864000" cy="86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vi-VN" sz="4600" kern="1200" noProof="0" dirty="0" smtClean="0"/>
            <a:t>4</a:t>
          </a:r>
          <a:endParaRPr lang="vi-VN" sz="4600" kern="1200" noProof="0" dirty="0"/>
        </a:p>
      </dsp:txBody>
      <dsp:txXfrm>
        <a:off x="126530" y="5017670"/>
        <a:ext cx="610940" cy="610940"/>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06.08.2019</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06.08.2019</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Image 1: http://icomputerdenver.com/wp-content/uploads/2012/07/Liquid-Damage-Coffee-Spill-Little.jpg</a:t>
            </a:r>
          </a:p>
          <a:p>
            <a:r>
              <a:rPr lang="vi-VN" dirty="0" smtClean="0"/>
              <a:t>Image 2: http://www.weather-meteo.com/file-upme/2016/02/seo-takes-time.jpg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3660899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Image 1: http://www.greatsampleresume.com/gsr-images/jobdes-images/Unit-Administrator-Job-Description-Image.jpg</a:t>
            </a:r>
          </a:p>
          <a:p>
            <a:r>
              <a:rPr lang="vi-VN" dirty="0" smtClean="0"/>
              <a:t>Image 2: https://images-na.ssl-images-amazon.com/images/I/416Z0ZCGE7L._AC_UL320_SR252,320_.jpg</a:t>
            </a:r>
          </a:p>
          <a:p>
            <a:r>
              <a:rPr lang="vi-VN" dirty="0" smtClean="0"/>
              <a:t>Image 3: https://stixproject.github.io/images/Malware.png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695957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Image:</a:t>
            </a:r>
            <a:r>
              <a:rPr lang="vi-VN" baseline="0" dirty="0" smtClean="0"/>
              <a:t> http://helpiks.org/helpiksorg/baza6/314257255103.files/image002.jpg</a:t>
            </a:r>
          </a:p>
          <a:p>
            <a:r>
              <a:rPr lang="vi-VN" baseline="0" dirty="0" smtClean="0"/>
              <a:t>Key words  to search for image: </a:t>
            </a:r>
            <a:r>
              <a:rPr lang="ru-RU" baseline="0" dirty="0" smtClean="0"/>
              <a:t>рубежи защиты объектов обработки данных</a:t>
            </a:r>
            <a:endParaRPr lang="vi-VN" baseline="0"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18</a:t>
            </a:fld>
            <a:endParaRPr lang="ru-RU"/>
          </a:p>
        </p:txBody>
      </p:sp>
    </p:spTree>
    <p:extLst>
      <p:ext uri="{BB962C8B-B14F-4D97-AF65-F5344CB8AC3E}">
        <p14:creationId xmlns:p14="http://schemas.microsoft.com/office/powerpoint/2010/main" val="322173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Image 1: http://media.gcflearnfree.org/content/5588514bf07fac61f8440cf9_06_22_2015/login_screen_image.png</a:t>
            </a:r>
          </a:p>
          <a:p>
            <a:r>
              <a:rPr lang="vi-VN" dirty="0" smtClean="0"/>
              <a:t>Image 2: http://www.chickeneggdesign.com/eGreen123/images/computerOff.jpg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19</a:t>
            </a:fld>
            <a:endParaRPr lang="ru-RU"/>
          </a:p>
        </p:txBody>
      </p:sp>
    </p:spTree>
    <p:extLst>
      <p:ext uri="{BB962C8B-B14F-4D97-AF65-F5344CB8AC3E}">
        <p14:creationId xmlns:p14="http://schemas.microsoft.com/office/powerpoint/2010/main" val="3688774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30190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975230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Принципы построения системы информационной безопасности</a:t>
            </a:r>
            <a:r>
              <a:rPr lang="vi-VN" dirty="0" smtClean="0"/>
              <a:t>, </a:t>
            </a:r>
            <a:r>
              <a:rPr lang="en-US" dirty="0" smtClean="0"/>
              <a:t>http://oitzi.ru/Materials.aspx?doc_id=30&amp;id=614</a:t>
            </a:r>
            <a:endParaRPr lang="ru-RU" dirty="0" smtClean="0"/>
          </a:p>
          <a:p>
            <a:endParaRPr lang="ru-RU"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3972651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Принципы построения системы информационной безопасности</a:t>
            </a:r>
            <a:r>
              <a:rPr lang="vi-VN" dirty="0" smtClean="0"/>
              <a:t>, </a:t>
            </a:r>
            <a:r>
              <a:rPr lang="en-US" dirty="0" smtClean="0"/>
              <a:t>http://oitzi.ru/Materials.aspx?doc_id=30&amp;id=614</a:t>
            </a:r>
            <a:endParaRPr lang="ru-RU" dirty="0" smtClean="0"/>
          </a:p>
          <a:p>
            <a:endParaRPr lang="ru-RU"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3683929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Принципы построения системы информационной безопасности</a:t>
            </a:r>
            <a:r>
              <a:rPr lang="vi-VN" dirty="0" smtClean="0"/>
              <a:t>, </a:t>
            </a:r>
            <a:r>
              <a:rPr lang="en-US" dirty="0" smtClean="0"/>
              <a:t>http://oitzi.ru/Materials.aspx?doc_id=30&amp;id=614</a:t>
            </a:r>
            <a:endParaRPr lang="ru-RU" dirty="0" smtClean="0"/>
          </a:p>
          <a:p>
            <a:endParaRPr lang="ru-RU"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27</a:t>
            </a:fld>
            <a:endParaRPr lang="ru-RU"/>
          </a:p>
        </p:txBody>
      </p:sp>
    </p:spTree>
    <p:extLst>
      <p:ext uri="{BB962C8B-B14F-4D97-AF65-F5344CB8AC3E}">
        <p14:creationId xmlns:p14="http://schemas.microsoft.com/office/powerpoint/2010/main" val="3005713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Принципы построения системы информационной безопасности</a:t>
            </a:r>
            <a:r>
              <a:rPr lang="vi-VN" dirty="0" smtClean="0"/>
              <a:t>, </a:t>
            </a:r>
            <a:r>
              <a:rPr lang="en-US" dirty="0" smtClean="0"/>
              <a:t>http://oitzi.ru/Materials.aspx?doc_id=30&amp;id=614</a:t>
            </a:r>
            <a:endParaRPr lang="ru-RU" dirty="0" smtClean="0"/>
          </a:p>
          <a:p>
            <a:endParaRPr lang="ru-RU"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28</a:t>
            </a:fld>
            <a:endParaRPr lang="ru-RU"/>
          </a:p>
        </p:txBody>
      </p:sp>
    </p:spTree>
    <p:extLst>
      <p:ext uri="{BB962C8B-B14F-4D97-AF65-F5344CB8AC3E}">
        <p14:creationId xmlns:p14="http://schemas.microsoft.com/office/powerpoint/2010/main" val="1451891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Принципы построения системы информационной безопасности</a:t>
            </a:r>
            <a:r>
              <a:rPr lang="vi-VN" dirty="0" smtClean="0"/>
              <a:t>, </a:t>
            </a:r>
            <a:r>
              <a:rPr lang="en-US" dirty="0" smtClean="0"/>
              <a:t>http://oitzi.ru/Materials.aspx?doc_id=30&amp;id=614</a:t>
            </a:r>
            <a:endParaRPr lang="ru-RU" dirty="0" smtClean="0"/>
          </a:p>
          <a:p>
            <a:endParaRPr lang="ru-RU" dirty="0" smtClean="0"/>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29</a:t>
            </a:fld>
            <a:endParaRPr lang="ru-RU"/>
          </a:p>
        </p:txBody>
      </p:sp>
    </p:spTree>
    <p:extLst>
      <p:ext uri="{BB962C8B-B14F-4D97-AF65-F5344CB8AC3E}">
        <p14:creationId xmlns:p14="http://schemas.microsoft.com/office/powerpoint/2010/main" val="2183368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30</a:t>
            </a:fld>
            <a:endParaRPr lang="ru-RU"/>
          </a:p>
        </p:txBody>
      </p:sp>
    </p:spTree>
    <p:extLst>
      <p:ext uri="{BB962C8B-B14F-4D97-AF65-F5344CB8AC3E}">
        <p14:creationId xmlns:p14="http://schemas.microsoft.com/office/powerpoint/2010/main" val="3134955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Có</a:t>
            </a:r>
            <a:r>
              <a:rPr lang="en-US" baseline="0" dirty="0" smtClean="0"/>
              <a:t> nhiều phương pháp bảo vệ khác nhau. Mỗi phương pháp có thể được triển khai bởi các phương tiện khác nhau.</a:t>
            </a:r>
          </a:p>
          <a:p>
            <a:r>
              <a:rPr lang="en-US" baseline="0" dirty="0" smtClean="0"/>
              <a:t>Ví dụ: phương pháp "Ngăn cản" có thể được thực thi bởi các phương tiện vật lý (hàng rào, khóa cửa, trực ban...), có thể được thực thi bởi phương tiện phần cứng (</a:t>
            </a:r>
            <a:r>
              <a:rPr lang="vi-VN" baseline="0" dirty="0" smtClean="0"/>
              <a:t>tường lửa cứng</a:t>
            </a:r>
            <a:r>
              <a:rPr lang="en-US" baseline="0" dirty="0" smtClean="0"/>
              <a:t>), có thể được thực thi bởi phương tiện phần mềm (</a:t>
            </a:r>
            <a:r>
              <a:rPr lang="vi-VN" baseline="0" dirty="0" smtClean="0"/>
              <a:t>tường lửa mềm</a:t>
            </a:r>
            <a:r>
              <a:rPr lang="en-US" baseline="0" dirty="0" smtClean="0"/>
              <a:t>).</a:t>
            </a:r>
          </a:p>
        </p:txBody>
      </p:sp>
      <p:sp>
        <p:nvSpPr>
          <p:cNvPr id="4" name="Slide Number Placeholder 3"/>
          <p:cNvSpPr>
            <a:spLocks noGrp="1"/>
          </p:cNvSpPr>
          <p:nvPr>
            <p:ph type="sldNum" sz="quarter" idx="10"/>
          </p:nvPr>
        </p:nvSpPr>
        <p:spPr/>
        <p:txBody>
          <a:bodyPr/>
          <a:lstStyle/>
          <a:p>
            <a:fld id="{391F8C0C-5812-497D-B352-B5908CC200C0}" type="slidenum">
              <a:rPr lang="ru-RU" smtClean="0"/>
              <a:t>31</a:t>
            </a:fld>
            <a:endParaRPr lang="ru-RU"/>
          </a:p>
        </p:txBody>
      </p:sp>
    </p:spTree>
    <p:extLst>
      <p:ext uri="{BB962C8B-B14F-4D97-AF65-F5344CB8AC3E}">
        <p14:creationId xmlns:p14="http://schemas.microsoft.com/office/powerpoint/2010/main" val="491557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257122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2149975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a:t>
            </a:fld>
            <a:endParaRPr lang="ru-RU"/>
          </a:p>
        </p:txBody>
      </p:sp>
    </p:spTree>
    <p:extLst>
      <p:ext uri="{BB962C8B-B14F-4D97-AF65-F5344CB8AC3E}">
        <p14:creationId xmlns:p14="http://schemas.microsoft.com/office/powerpoint/2010/main" val="3224934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Image: http://ancungnguuhoang.vn/uploads/images/news/1390180886_news.jpg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1734647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Một</a:t>
            </a:r>
            <a:r>
              <a:rPr lang="en-US" baseline="0" dirty="0" smtClean="0"/>
              <a:t> điểm yếu: không có tường lửa </a:t>
            </a:r>
            <a:r>
              <a:rPr lang="en-US" baseline="0" dirty="0" smtClean="0">
                <a:sym typeface="Wingdings" panose="05000000000000000000" pitchFamily="2" charset="2"/>
              </a:rPr>
              <a:t> truy cập trái phép từ bên trong, tấn công từ bên ngoài</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1307861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3750525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chu trình</a:t>
            </a:r>
            <a:r>
              <a:rPr lang="vi-VN" baseline="0" dirty="0" smtClean="0"/>
              <a:t> quản lý rủi ro, khi thực hiện "Phân tích rủi ro" thì cần phải xác định được xác suất xảy ra rủi ro. Để xác định được xác suất xảy ra rủi ro thì cần xác định được tập hợp các hiểm họa dẫn đến rủi ro đó cùng xác suất xảy ra các hiểm họa đó. Để có thể nhận diện đầy đủ các hiểm họa, không bỏ sót hiểm họa thì cần phải phân loại hiểm họa.</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14</a:t>
            </a:fld>
            <a:endParaRPr lang="ru-RU"/>
          </a:p>
        </p:txBody>
      </p:sp>
    </p:spTree>
    <p:extLst>
      <p:ext uri="{BB962C8B-B14F-4D97-AF65-F5344CB8AC3E}">
        <p14:creationId xmlns:p14="http://schemas.microsoft.com/office/powerpoint/2010/main" val="637935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Image 1: http://v2.cdn.ringring.vn/JgXXlF23iLlZaP3hSsEY/640x10000x3/image/0/0/721/739240.jpg</a:t>
            </a:r>
          </a:p>
          <a:p>
            <a:r>
              <a:rPr lang="vi-VN" dirty="0" smtClean="0"/>
              <a:t>Image 2: http://previews.123rf.com/images/ximagination/ximagination1402/ximagination140200461/26135364-Computer-hacker-Male-thief-stealing-data-from-computer-shot-at-office-Stock-Photo.jpg</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2858617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476672"/>
            <a:ext cx="9144000" cy="6381328"/>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504056"/>
          </a:xfrm>
          <a:solidFill>
            <a:schemeClr val="tx2">
              <a:lumMod val="40000"/>
              <a:lumOff val="60000"/>
            </a:schemeClr>
          </a:solidFill>
        </p:spPr>
        <p:txBody>
          <a:bodyPr>
            <a:noAutofit/>
          </a:bodyPr>
          <a:lstStyle>
            <a:lvl1pPr>
              <a:defRPr sz="3200" b="1" baseline="0">
                <a:solidFill>
                  <a:srgbClr val="FFFF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16348726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7" r:id="rId6"/>
    <p:sldLayoutId id="2147483658" r:id="rId7"/>
    <p:sldLayoutId id="2147483661" r:id="rId8"/>
    <p:sldLayoutId id="2147483662" r:id="rId9"/>
    <p:sldLayoutId id="2147483663" r:id="rId10"/>
    <p:sldLayoutId id="2147483664" r:id="rId11"/>
    <p:sldLayoutId id="2147483665" r:id="rId12"/>
    <p:sldLayoutId id="2147483650" r:id="rId13"/>
    <p:sldLayoutId id="2147483659" r:id="rId14"/>
    <p:sldLayoutId id="2147483653" r:id="rId15"/>
    <p:sldLayoutId id="2147483666" r:id="rId1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dirty="0" smtClean="0"/>
              <a:t>CƠ SỞ AN TOÀN THÔNG TIN</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02. Hiểm họa an toàn thông tin</a:t>
            </a: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Hiểm họa an toàn thông tin</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
        <p:nvSpPr>
          <p:cNvPr id="5" name="Content Placeholder 4"/>
          <p:cNvSpPr>
            <a:spLocks noGrp="1"/>
          </p:cNvSpPr>
          <p:nvPr>
            <p:ph sz="quarter" idx="13"/>
          </p:nvPr>
        </p:nvSpPr>
        <p:spPr/>
        <p:txBody>
          <a:bodyPr/>
          <a:lstStyle/>
          <a:p>
            <a:pPr marL="0" indent="0" algn="ctr">
              <a:spcBef>
                <a:spcPts val="0"/>
              </a:spcBef>
              <a:spcAft>
                <a:spcPts val="3000"/>
              </a:spcAft>
              <a:buNone/>
            </a:pPr>
            <a:r>
              <a:rPr lang="en-US" b="1" dirty="0">
                <a:solidFill>
                  <a:srgbClr val="FF0000"/>
                </a:solidFill>
              </a:rPr>
              <a:t>Rủi ro</a:t>
            </a:r>
          </a:p>
          <a:p>
            <a:pPr>
              <a:spcBef>
                <a:spcPts val="1200"/>
              </a:spcBef>
              <a:spcAft>
                <a:spcPts val="1200"/>
              </a:spcAft>
              <a:buFont typeface="Wingdings" pitchFamily="2" charset="2"/>
              <a:buChar char="§"/>
            </a:pPr>
            <a:r>
              <a:rPr lang="en-US" b="1" dirty="0"/>
              <a:t>Rủi ro</a:t>
            </a:r>
            <a:r>
              <a:rPr lang="vi-VN" dirty="0"/>
              <a:t> của </a:t>
            </a:r>
            <a:r>
              <a:rPr lang="en-US" dirty="0"/>
              <a:t>HTTT</a:t>
            </a:r>
            <a:r>
              <a:rPr lang="vi-VN" dirty="0"/>
              <a:t> là những </a:t>
            </a:r>
            <a:r>
              <a:rPr lang="en-US" b="1" dirty="0">
                <a:solidFill>
                  <a:srgbClr val="FF0000"/>
                </a:solidFill>
              </a:rPr>
              <a:t>khả năng xấu</a:t>
            </a:r>
            <a:r>
              <a:rPr lang="vi-VN" dirty="0"/>
              <a:t> </a:t>
            </a:r>
            <a:r>
              <a:rPr lang="en-US" dirty="0"/>
              <a:t>có thể xảy ra đối với hệ thống.</a:t>
            </a:r>
          </a:p>
          <a:p>
            <a:pPr>
              <a:spcBef>
                <a:spcPts val="1200"/>
              </a:spcBef>
              <a:spcAft>
                <a:spcPts val="1200"/>
              </a:spcAft>
              <a:buFont typeface="Wingdings" pitchFamily="2" charset="2"/>
              <a:buChar char="§"/>
            </a:pPr>
            <a:r>
              <a:rPr lang="en-US" b="1" dirty="0"/>
              <a:t>Ví dụ</a:t>
            </a:r>
            <a:r>
              <a:rPr lang="en-US" dirty="0"/>
              <a:t>:</a:t>
            </a:r>
          </a:p>
          <a:p>
            <a:pPr lvl="1">
              <a:spcBef>
                <a:spcPts val="0"/>
              </a:spcBef>
              <a:buFont typeface="Courier New" pitchFamily="49" charset="0"/>
              <a:buChar char="o"/>
            </a:pPr>
            <a:r>
              <a:rPr lang="en-US" dirty="0"/>
              <a:t>Rủi ro lộ bí mật</a:t>
            </a:r>
          </a:p>
          <a:p>
            <a:pPr lvl="1">
              <a:spcBef>
                <a:spcPts val="0"/>
              </a:spcBef>
              <a:buFont typeface="Courier New" pitchFamily="49" charset="0"/>
              <a:buChar char="o"/>
            </a:pPr>
            <a:r>
              <a:rPr lang="en-US" dirty="0"/>
              <a:t>Rủi ro mất dữ liệu</a:t>
            </a:r>
          </a:p>
          <a:p>
            <a:pPr lvl="1">
              <a:spcBef>
                <a:spcPts val="0"/>
              </a:spcBef>
              <a:buFont typeface="Courier New" pitchFamily="49" charset="0"/>
              <a:buChar char="o"/>
            </a:pPr>
            <a:r>
              <a:rPr lang="en-US" dirty="0"/>
              <a:t>Rủi ro hỏng thiết </a:t>
            </a:r>
            <a:r>
              <a:rPr lang="en-US" dirty="0" smtClean="0"/>
              <a:t>bị</a:t>
            </a:r>
            <a:endParaRPr lang="en-US" dirty="0"/>
          </a:p>
        </p:txBody>
      </p:sp>
    </p:spTree>
    <p:extLst>
      <p:ext uri="{BB962C8B-B14F-4D97-AF65-F5344CB8AC3E}">
        <p14:creationId xmlns:p14="http://schemas.microsoft.com/office/powerpoint/2010/main" val="7789276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t>Hiểm họa an toàn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pic>
        <p:nvPicPr>
          <p:cNvPr id="3074" name="Picture 2" descr="http://www.howtogeek.com/wp-content/uploads/2014/02/ximg_530e11627e31b.png.pagespeed.gp+jp+jw+pj+js+rj+rp+rw+ri+cp+md.ic.5STUA-fWU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 y="685800"/>
            <a:ext cx="9138920" cy="3130926"/>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0" y="4038600"/>
            <a:ext cx="9144000" cy="20114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30000"/>
              </a:lnSpc>
            </a:pPr>
            <a:r>
              <a:rPr lang="en-US" sz="4000" dirty="0" smtClean="0"/>
              <a:t>Hãy chỉ ra một số bộ </a:t>
            </a:r>
            <a:br>
              <a:rPr lang="en-US" sz="4000" dirty="0" smtClean="0"/>
            </a:br>
            <a:r>
              <a:rPr lang="en-US" sz="4000" dirty="0" smtClean="0"/>
              <a:t>(Điểm yếu, Hiểm họa, Rủi ro)</a:t>
            </a:r>
            <a:endParaRPr lang="en-US" sz="4000" dirty="0"/>
          </a:p>
        </p:txBody>
      </p:sp>
    </p:spTree>
    <p:extLst>
      <p:ext uri="{BB962C8B-B14F-4D97-AF65-F5344CB8AC3E}">
        <p14:creationId xmlns:p14="http://schemas.microsoft.com/office/powerpoint/2010/main" val="7166829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421926675"/>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31451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0" indent="0" algn="ctr">
              <a:spcBef>
                <a:spcPts val="0"/>
              </a:spcBef>
              <a:spcAft>
                <a:spcPts val="3000"/>
              </a:spcAft>
              <a:buNone/>
            </a:pPr>
            <a:r>
              <a:rPr lang="vi-VN" b="1" dirty="0" smtClean="0">
                <a:solidFill>
                  <a:srgbClr val="FF0000"/>
                </a:solidFill>
              </a:rPr>
              <a:t>Hiểm họa</a:t>
            </a:r>
          </a:p>
          <a:p>
            <a:pPr>
              <a:spcBef>
                <a:spcPts val="1200"/>
              </a:spcBef>
              <a:spcAft>
                <a:spcPts val="1200"/>
              </a:spcAft>
              <a:buFont typeface="Wingdings" pitchFamily="2" charset="2"/>
              <a:buChar char="§"/>
            </a:pPr>
            <a:r>
              <a:rPr lang="vi-VN" b="1" dirty="0" smtClean="0"/>
              <a:t>Hiểm họa ATTT</a:t>
            </a:r>
            <a:r>
              <a:rPr lang="vi-VN" dirty="0" smtClean="0"/>
              <a:t> của HTTT là những </a:t>
            </a:r>
            <a:r>
              <a:rPr lang="vi-VN" b="1" dirty="0" smtClean="0">
                <a:solidFill>
                  <a:srgbClr val="FF0000"/>
                </a:solidFill>
              </a:rPr>
              <a:t>khả năng tác động</a:t>
            </a:r>
            <a:r>
              <a:rPr lang="vi-VN" dirty="0" smtClean="0"/>
              <a:t> lên TT, HTTT dẫn tới sự thay đổi, hư hại, sao chép, sự ngăn chặn tiếp cận tới TT; tới sự phá huỷ hoặc sự ngừng trệ hoạt động của vật mang TT.</a:t>
            </a:r>
          </a:p>
          <a:p>
            <a:pPr>
              <a:spcBef>
                <a:spcPts val="1200"/>
              </a:spcBef>
              <a:spcAft>
                <a:spcPts val="1200"/>
              </a:spcAft>
              <a:buFont typeface="Wingdings" pitchFamily="2" charset="2"/>
              <a:buChar char="§"/>
            </a:pPr>
            <a:r>
              <a:rPr lang="vi-VN" b="1" dirty="0" smtClean="0"/>
              <a:t>Ví dụ</a:t>
            </a:r>
            <a:r>
              <a:rPr lang="vi-VN" dirty="0" smtClean="0"/>
              <a:t>: virus, động đất, tấn công mạng</a:t>
            </a:r>
            <a:endParaRPr lang="vi-VN" dirty="0"/>
          </a:p>
        </p:txBody>
      </p:sp>
      <p:sp>
        <p:nvSpPr>
          <p:cNvPr id="3" name="Title 2"/>
          <p:cNvSpPr>
            <a:spLocks noGrp="1"/>
          </p:cNvSpPr>
          <p:nvPr>
            <p:ph type="title"/>
          </p:nvPr>
        </p:nvSpPr>
        <p:spPr/>
        <p:txBody>
          <a:bodyPr/>
          <a:lstStyle/>
          <a:p>
            <a:r>
              <a:rPr lang="vi-VN" dirty="0" smtClean="0"/>
              <a:t>Hiểm họa an toàn thông tin</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spTree>
    <p:extLst>
      <p:ext uri="{BB962C8B-B14F-4D97-AF65-F5344CB8AC3E}">
        <p14:creationId xmlns:p14="http://schemas.microsoft.com/office/powerpoint/2010/main" val="17170710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Vai trò của phân loại hiểm họa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pic>
        <p:nvPicPr>
          <p:cNvPr id="2050" name="Picture 2" descr="http://www.pcworld.com.vn/pcworld/info/misc/2009/9/A0909_107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71" y="990600"/>
            <a:ext cx="8812921" cy="50292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2743200" y="4038600"/>
            <a:ext cx="2590800" cy="8382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357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lvl="0">
              <a:buFont typeface="Wingdings" panose="05000000000000000000" pitchFamily="2" charset="2"/>
              <a:buChar char="q"/>
            </a:pPr>
            <a:r>
              <a:rPr lang="en-US" b="1" dirty="0" smtClean="0"/>
              <a:t>Theo bản chất xuất hiện</a:t>
            </a:r>
          </a:p>
          <a:p>
            <a:pPr lvl="1"/>
            <a:r>
              <a:rPr lang="en-US" dirty="0" smtClean="0"/>
              <a:t>Hiểm họa tự nhiên</a:t>
            </a:r>
            <a:r>
              <a:rPr lang="vi-VN" dirty="0" smtClean="0"/>
              <a:t>: thiên tai, mối mọt, ẩm mốc,...</a:t>
            </a:r>
            <a:endParaRPr lang="en-US" dirty="0" smtClean="0"/>
          </a:p>
          <a:p>
            <a:pPr lvl="1"/>
            <a:r>
              <a:rPr lang="en-US" dirty="0" smtClean="0"/>
              <a:t>Hiểm họa nhân tạo</a:t>
            </a:r>
            <a:r>
              <a:rPr lang="vi-VN" dirty="0" smtClean="0"/>
              <a:t>: phá hoại, thao tác sai,...</a:t>
            </a:r>
            <a:endParaRPr lang="en-US" dirty="0" smtClean="0"/>
          </a:p>
        </p:txBody>
      </p:sp>
      <p:sp>
        <p:nvSpPr>
          <p:cNvPr id="3" name="Title 2"/>
          <p:cNvSpPr>
            <a:spLocks noGrp="1"/>
          </p:cNvSpPr>
          <p:nvPr>
            <p:ph type="title"/>
          </p:nvPr>
        </p:nvSpPr>
        <p:spPr/>
        <p:txBody>
          <a:bodyPr/>
          <a:lstStyle/>
          <a:p>
            <a:r>
              <a:rPr lang="vi-VN" dirty="0"/>
              <a:t>Phân loại hiểm họa an toàn thông tin</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pic>
        <p:nvPicPr>
          <p:cNvPr id="4098" name="Picture 2" descr="http://v2.cdn.ringring.vn/JgXXlF23iLlZaP3hSsEY/640x10000x3/image/0/0/721/7392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91" y="4164012"/>
            <a:ext cx="4666809" cy="26177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previews.123rf.com/images/ximagination/ximagination1402/ximagination140200461/26135364-Computer-hacker-Male-thief-stealing-data-from-computer-shot-at-office-Stock-Phot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8096" y="4164012"/>
            <a:ext cx="3929704" cy="261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1551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en-US" b="1" dirty="0" smtClean="0"/>
              <a:t>Theo mức độ định trước</a:t>
            </a:r>
          </a:p>
          <a:p>
            <a:pPr lvl="1"/>
            <a:r>
              <a:rPr lang="en-US" dirty="0"/>
              <a:t>Hiểm họa từ hành động vô ý</a:t>
            </a:r>
          </a:p>
          <a:p>
            <a:pPr lvl="1"/>
            <a:r>
              <a:rPr lang="en-US" dirty="0" smtClean="0"/>
              <a:t>Hiểm họa từ hành động có chủ ý</a:t>
            </a:r>
          </a:p>
        </p:txBody>
      </p:sp>
      <p:sp>
        <p:nvSpPr>
          <p:cNvPr id="3" name="Title 2"/>
          <p:cNvSpPr>
            <a:spLocks noGrp="1"/>
          </p:cNvSpPr>
          <p:nvPr>
            <p:ph type="title"/>
          </p:nvPr>
        </p:nvSpPr>
        <p:spPr/>
        <p:txBody>
          <a:bodyPr/>
          <a:lstStyle/>
          <a:p>
            <a:r>
              <a:rPr lang="vi-VN" dirty="0"/>
              <a:t>Phân loại hiểm họa an toàn thông tin</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pic>
        <p:nvPicPr>
          <p:cNvPr id="5122" name="Picture 2" descr="http://icomputerdenver.com/wp-content/uploads/2012/07/Liquid-Damage-Coffee-Spill-Litt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13" y="4038600"/>
            <a:ext cx="4111487" cy="274099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weather-meteo.com/file-upme/2016/02/seo-takes-tim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940" y="3962400"/>
            <a:ext cx="3746500" cy="2793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2802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en-US" b="1" dirty="0" smtClean="0"/>
              <a:t>Theo nguồn trực tiếp sinh ra</a:t>
            </a:r>
          </a:p>
          <a:p>
            <a:pPr lvl="1"/>
            <a:r>
              <a:rPr lang="vi-VN" dirty="0"/>
              <a:t>Nguồn sinh trực tiếp là con </a:t>
            </a:r>
            <a:r>
              <a:rPr lang="vi-VN" dirty="0" smtClean="0"/>
              <a:t>người</a:t>
            </a:r>
            <a:endParaRPr lang="en-US" dirty="0" smtClean="0"/>
          </a:p>
          <a:p>
            <a:pPr lvl="1"/>
            <a:r>
              <a:rPr lang="en-US" dirty="0"/>
              <a:t>Nguồn sinh là các phần mềm hợp </a:t>
            </a:r>
            <a:r>
              <a:rPr lang="en-US" dirty="0" smtClean="0"/>
              <a:t>lệ</a:t>
            </a:r>
          </a:p>
          <a:p>
            <a:pPr lvl="1"/>
            <a:r>
              <a:rPr lang="en-US" dirty="0"/>
              <a:t>Nguồn sinh là các phần mềm </a:t>
            </a:r>
            <a:r>
              <a:rPr lang="en-US" dirty="0" smtClean="0"/>
              <a:t>trái phép</a:t>
            </a:r>
            <a:endParaRPr lang="en-US" dirty="0"/>
          </a:p>
        </p:txBody>
      </p:sp>
      <p:sp>
        <p:nvSpPr>
          <p:cNvPr id="3" name="Title 2"/>
          <p:cNvSpPr>
            <a:spLocks noGrp="1"/>
          </p:cNvSpPr>
          <p:nvPr>
            <p:ph type="title"/>
          </p:nvPr>
        </p:nvSpPr>
        <p:spPr/>
        <p:txBody>
          <a:bodyPr/>
          <a:lstStyle/>
          <a:p>
            <a:r>
              <a:rPr lang="vi-VN" dirty="0"/>
              <a:t>Phân loại hiểm họa an toàn thông tin</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pic>
        <p:nvPicPr>
          <p:cNvPr id="6146" name="Picture 2" descr="http://www.greatsampleresume.com/gsr-images/jobdes-images/Unit-Administrator-Job-Description-Im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771900"/>
            <a:ext cx="2810599" cy="281059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images-na.ssl-images-amazon.com/images/I/416Z0ZCGE7L._AC_UL320_SR252,32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6679" y="3771901"/>
            <a:ext cx="2242045" cy="284704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stixproject.github.io/images/Malwa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450" y="37719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193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normAutofit/>
          </a:bodyPr>
          <a:lstStyle/>
          <a:p>
            <a:pPr lvl="0">
              <a:buFont typeface="Wingdings" panose="05000000000000000000" pitchFamily="2" charset="2"/>
              <a:buChar char="q"/>
            </a:pPr>
            <a:r>
              <a:rPr lang="vi-VN" b="1" dirty="0" smtClean="0"/>
              <a:t>Theo vị trí của nguồn sinh ra</a:t>
            </a:r>
          </a:p>
          <a:p>
            <a:pPr lvl="1"/>
            <a:r>
              <a:rPr lang="vi-VN" dirty="0" smtClean="0"/>
              <a:t>Nguồn sinh nằm ngoài vùng kiểm soát</a:t>
            </a:r>
          </a:p>
          <a:p>
            <a:pPr lvl="1"/>
            <a:r>
              <a:rPr lang="vi-VN" dirty="0" smtClean="0"/>
              <a:t>Nguồn sinh nằm trong vùng kiểm soát</a:t>
            </a:r>
          </a:p>
          <a:p>
            <a:pPr lvl="1"/>
            <a:r>
              <a:rPr lang="vi-VN" dirty="0" smtClean="0"/>
              <a:t>Nguồn sinh có tiếp cận thiết bị đầu cuối</a:t>
            </a:r>
          </a:p>
          <a:p>
            <a:pPr lvl="1"/>
            <a:r>
              <a:rPr lang="vi-VN" dirty="0" smtClean="0"/>
              <a:t>Nguồn sinh nằm ngay trong hệ thống</a:t>
            </a:r>
          </a:p>
        </p:txBody>
      </p:sp>
      <p:sp>
        <p:nvSpPr>
          <p:cNvPr id="3" name="Title 2"/>
          <p:cNvSpPr>
            <a:spLocks noGrp="1"/>
          </p:cNvSpPr>
          <p:nvPr>
            <p:ph type="title"/>
          </p:nvPr>
        </p:nvSpPr>
        <p:spPr/>
        <p:txBody>
          <a:bodyPr/>
          <a:lstStyle/>
          <a:p>
            <a:r>
              <a:rPr lang="vi-VN" dirty="0"/>
              <a:t>Phân loại hiểm họa an toàn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pic>
        <p:nvPicPr>
          <p:cNvPr id="7" name="Picture 6"/>
          <p:cNvPicPr>
            <a:picLocks noChangeAspect="1"/>
          </p:cNvPicPr>
          <p:nvPr/>
        </p:nvPicPr>
        <p:blipFill>
          <a:blip r:embed="rId3"/>
          <a:stretch>
            <a:fillRect/>
          </a:stretch>
        </p:blipFill>
        <p:spPr>
          <a:xfrm>
            <a:off x="773024" y="1398984"/>
            <a:ext cx="7597951" cy="5007938"/>
          </a:xfrm>
          <a:prstGeom prst="rect">
            <a:avLst/>
          </a:prstGeom>
        </p:spPr>
      </p:pic>
    </p:spTree>
    <p:extLst>
      <p:ext uri="{BB962C8B-B14F-4D97-AF65-F5344CB8AC3E}">
        <p14:creationId xmlns:p14="http://schemas.microsoft.com/office/powerpoint/2010/main" val="3086367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normAutofit/>
          </a:bodyPr>
          <a:lstStyle/>
          <a:p>
            <a:pPr>
              <a:buFont typeface="Wingdings" panose="05000000000000000000" pitchFamily="2" charset="2"/>
              <a:buChar char="q"/>
            </a:pPr>
            <a:r>
              <a:rPr lang="vi-VN" b="1" dirty="0" smtClean="0"/>
              <a:t>Theo mức độ hoạt động của HTTT</a:t>
            </a:r>
          </a:p>
          <a:p>
            <a:pPr lvl="1"/>
            <a:r>
              <a:rPr lang="vi-VN" dirty="0" smtClean="0"/>
              <a:t>Không phụ thuộc vào hoạt động của hệ thống</a:t>
            </a:r>
          </a:p>
          <a:p>
            <a:pPr lvl="1"/>
            <a:r>
              <a:rPr lang="vi-VN" dirty="0" smtClean="0"/>
              <a:t>Chỉ xuất hiện khi hệ thống hoạt động</a:t>
            </a:r>
          </a:p>
        </p:txBody>
      </p:sp>
      <p:sp>
        <p:nvSpPr>
          <p:cNvPr id="3" name="Title 2"/>
          <p:cNvSpPr>
            <a:spLocks noGrp="1"/>
          </p:cNvSpPr>
          <p:nvPr>
            <p:ph type="title"/>
          </p:nvPr>
        </p:nvSpPr>
        <p:spPr/>
        <p:txBody>
          <a:bodyPr/>
          <a:lstStyle/>
          <a:p>
            <a:r>
              <a:rPr lang="vi-VN" dirty="0"/>
              <a:t>Phân loại hiểm họa an toàn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dirty="0"/>
          </a:p>
        </p:txBody>
      </p:sp>
      <p:pic>
        <p:nvPicPr>
          <p:cNvPr id="5" name="Picture 4"/>
          <p:cNvPicPr>
            <a:picLocks noChangeAspect="1"/>
          </p:cNvPicPr>
          <p:nvPr/>
        </p:nvPicPr>
        <p:blipFill>
          <a:blip r:embed="rId3"/>
          <a:stretch>
            <a:fillRect/>
          </a:stretch>
        </p:blipFill>
        <p:spPr>
          <a:xfrm>
            <a:off x="4892047" y="4270917"/>
            <a:ext cx="3619500" cy="2409825"/>
          </a:xfrm>
          <a:prstGeom prst="rect">
            <a:avLst/>
          </a:prstGeom>
        </p:spPr>
      </p:pic>
      <p:pic>
        <p:nvPicPr>
          <p:cNvPr id="7174" name="Picture 6" descr="http://media.gcflearnfree.org/content/5588514bf07fac61f8440cf9_06_22_2015/login_screen_imag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4270917"/>
            <a:ext cx="4408656" cy="2461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549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8317334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lstStyle/>
          <a:p>
            <a:pPr>
              <a:spcBef>
                <a:spcPts val="1800"/>
              </a:spcBef>
              <a:buFont typeface="Wingdings" panose="05000000000000000000" pitchFamily="2" charset="2"/>
              <a:buChar char="q"/>
            </a:pPr>
            <a:r>
              <a:rPr lang="vi-VN" b="1" dirty="0" smtClean="0"/>
              <a:t>Theo mức độ tác động lên HTTT</a:t>
            </a:r>
          </a:p>
          <a:p>
            <a:pPr lvl="1"/>
            <a:r>
              <a:rPr lang="vi-VN" dirty="0" smtClean="0"/>
              <a:t>Hiểm họa thụ động, không làm thay đổi cấu trúc, nội dung của hệ thống</a:t>
            </a:r>
          </a:p>
          <a:p>
            <a:pPr lvl="1"/>
            <a:r>
              <a:rPr lang="vi-VN" dirty="0" smtClean="0"/>
              <a:t>Hiểm họa tích cực, gây ra những thay đổi nhất định trong hệ thống</a:t>
            </a:r>
          </a:p>
          <a:p>
            <a:pPr lvl="1"/>
            <a:endParaRPr lang="vi-VN" dirty="0"/>
          </a:p>
        </p:txBody>
      </p:sp>
      <p:sp>
        <p:nvSpPr>
          <p:cNvPr id="3" name="Title 2"/>
          <p:cNvSpPr>
            <a:spLocks noGrp="1"/>
          </p:cNvSpPr>
          <p:nvPr>
            <p:ph type="title"/>
          </p:nvPr>
        </p:nvSpPr>
        <p:spPr/>
        <p:txBody>
          <a:bodyPr/>
          <a:lstStyle/>
          <a:p>
            <a:r>
              <a:rPr lang="vi-VN" dirty="0"/>
              <a:t>Phân loại hiểm họa an toàn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dirty="0"/>
          </a:p>
        </p:txBody>
      </p:sp>
      <p:pic>
        <p:nvPicPr>
          <p:cNvPr id="8194" name="Picture 2" descr="https://www.owasp.org/images/4/48/Eavesdropp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780523"/>
            <a:ext cx="4953000" cy="3074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2916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0" indent="0" algn="ctr">
              <a:lnSpc>
                <a:spcPct val="150000"/>
              </a:lnSpc>
              <a:buNone/>
            </a:pPr>
            <a:r>
              <a:rPr lang="en-US" b="1" dirty="0" smtClean="0"/>
              <a:t>Xác định danh sách hiểm họa đối với HTTT là khâu quan trọng trong đảm bảo ATTT cho hệ thống, bởi nó cho biết cần phải áp dụng những biện pháp bảo vệ nào!</a:t>
            </a:r>
            <a:endParaRPr lang="en-US" b="1" dirty="0"/>
          </a:p>
        </p:txBody>
      </p:sp>
      <p:sp>
        <p:nvSpPr>
          <p:cNvPr id="3" name="Title 2"/>
          <p:cNvSpPr>
            <a:spLocks noGrp="1"/>
          </p:cNvSpPr>
          <p:nvPr>
            <p:ph type="title"/>
          </p:nvPr>
        </p:nvSpPr>
        <p:spPr/>
        <p:txBody>
          <a:bodyPr/>
          <a:lstStyle/>
          <a:p>
            <a:r>
              <a:rPr lang="vi-VN" dirty="0"/>
              <a:t>Hiểm họa an toàn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dirty="0"/>
          </a:p>
        </p:txBody>
      </p:sp>
    </p:spTree>
    <p:extLst>
      <p:ext uri="{BB962C8B-B14F-4D97-AF65-F5344CB8AC3E}">
        <p14:creationId xmlns:p14="http://schemas.microsoft.com/office/powerpoint/2010/main" val="18901033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Hiểm họa ngẫu nhiên: sai sót của con người, tác động của tự nhiên</a:t>
            </a:r>
          </a:p>
          <a:p>
            <a:r>
              <a:rPr lang="vi-VN" dirty="0" smtClean="0"/>
              <a:t>Trộm cắp</a:t>
            </a:r>
          </a:p>
          <a:p>
            <a:r>
              <a:rPr lang="vi-VN" dirty="0" smtClean="0"/>
              <a:t>Mã độc</a:t>
            </a:r>
          </a:p>
          <a:p>
            <a:r>
              <a:rPr lang="vi-VN" dirty="0" smtClean="0"/>
              <a:t>Truy cập trái phép</a:t>
            </a:r>
          </a:p>
          <a:p>
            <a:r>
              <a:rPr lang="vi-VN" dirty="0" smtClean="0"/>
              <a:t>Tấn công từ chối dịch vụ</a:t>
            </a:r>
          </a:p>
          <a:p>
            <a:r>
              <a:rPr lang="vi-VN" dirty="0" smtClean="0"/>
              <a:t>Lừa đảo</a:t>
            </a:r>
            <a:endParaRPr lang="en-US" dirty="0"/>
          </a:p>
        </p:txBody>
      </p:sp>
      <p:sp>
        <p:nvSpPr>
          <p:cNvPr id="3" name="Title 2"/>
          <p:cNvSpPr>
            <a:spLocks noGrp="1"/>
          </p:cNvSpPr>
          <p:nvPr>
            <p:ph type="title"/>
          </p:nvPr>
        </p:nvSpPr>
        <p:spPr/>
        <p:txBody>
          <a:bodyPr/>
          <a:lstStyle/>
          <a:p>
            <a:r>
              <a:rPr lang="vi-VN" dirty="0" smtClean="0"/>
              <a:t>Một số hiểm họa cụ thể</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dirty="0"/>
          </a:p>
        </p:txBody>
      </p:sp>
    </p:spTree>
    <p:extLst>
      <p:ext uri="{BB962C8B-B14F-4D97-AF65-F5344CB8AC3E}">
        <p14:creationId xmlns:p14="http://schemas.microsoft.com/office/powerpoint/2010/main" val="34968679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1668347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84903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pPr marL="742950" indent="-742950">
              <a:buFont typeface="+mj-lt"/>
              <a:buAutoNum type="arabicPeriod"/>
            </a:pPr>
            <a:r>
              <a:rPr lang="vi-VN" b="1" dirty="0" smtClean="0"/>
              <a:t>Nguyên tắc tính hệ thống</a:t>
            </a:r>
          </a:p>
          <a:p>
            <a:r>
              <a:rPr lang="vi-VN" dirty="0" smtClean="0"/>
              <a:t>Các yếu </a:t>
            </a:r>
            <a:r>
              <a:rPr lang="vi-VN" dirty="0"/>
              <a:t>tố, các điều kiện và các nhân tố có quan hệ với nhau, có tương tác với nhau và có biến đổi theo thời </a:t>
            </a:r>
            <a:r>
              <a:rPr lang="vi-VN" dirty="0" smtClean="0"/>
              <a:t>gian</a:t>
            </a:r>
          </a:p>
          <a:p>
            <a:r>
              <a:rPr lang="vi-VN" dirty="0" smtClean="0"/>
              <a:t>Chống lại cả những kênh truy cập trái phép tiềm tàng (chưa biết)</a:t>
            </a:r>
          </a:p>
          <a:p>
            <a:endParaRPr lang="en-US" dirty="0"/>
          </a:p>
        </p:txBody>
      </p:sp>
      <p:sp>
        <p:nvSpPr>
          <p:cNvPr id="2" name="Title 1"/>
          <p:cNvSpPr>
            <a:spLocks noGrp="1"/>
          </p:cNvSpPr>
          <p:nvPr>
            <p:ph type="title"/>
          </p:nvPr>
        </p:nvSpPr>
        <p:spPr/>
        <p:txBody>
          <a:bodyPr/>
          <a:lstStyle/>
          <a:p>
            <a:r>
              <a:rPr lang="vi-VN" dirty="0" smtClean="0"/>
              <a:t>Nguyên tắc đảm bảo ATTT</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24</a:t>
            </a:fld>
            <a:endParaRPr lang="ru-RU" dirty="0"/>
          </a:p>
        </p:txBody>
      </p:sp>
    </p:spTree>
    <p:extLst>
      <p:ext uri="{BB962C8B-B14F-4D97-AF65-F5344CB8AC3E}">
        <p14:creationId xmlns:p14="http://schemas.microsoft.com/office/powerpoint/2010/main" val="30970220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pPr marL="742950" indent="-742950">
              <a:buFont typeface="+mj-lt"/>
              <a:buAutoNum type="arabicPeriod" startAt="2"/>
            </a:pPr>
            <a:r>
              <a:rPr lang="vi-VN" b="1" dirty="0" smtClean="0"/>
              <a:t>Nguyên tắc tổng thể</a:t>
            </a:r>
          </a:p>
          <a:p>
            <a:r>
              <a:rPr lang="vi-VN" dirty="0" smtClean="0"/>
              <a:t>Các biện pháp phải thống nhất, đồng bộ</a:t>
            </a:r>
          </a:p>
          <a:p>
            <a:r>
              <a:rPr lang="vi-VN" dirty="0" smtClean="0"/>
              <a:t>Phải tổ chức phòng ngự nhiều lớp</a:t>
            </a:r>
          </a:p>
          <a:p>
            <a:pPr marL="742950" indent="-742950">
              <a:spcBef>
                <a:spcPts val="2400"/>
              </a:spcBef>
              <a:buFont typeface="+mj-lt"/>
              <a:buAutoNum type="arabicPeriod" startAt="3"/>
            </a:pPr>
            <a:r>
              <a:rPr lang="vi-VN" b="1" dirty="0" smtClean="0"/>
              <a:t>Nguyên tắc bảo vệ liên tục</a:t>
            </a:r>
          </a:p>
          <a:p>
            <a:r>
              <a:rPr lang="vi-VN" dirty="0" smtClean="0"/>
              <a:t>Đảm bảo ATTT là quá trình liên tục</a:t>
            </a:r>
          </a:p>
          <a:p>
            <a:r>
              <a:rPr lang="vi-VN" dirty="0" smtClean="0"/>
              <a:t>Xuyên suốt chu kỳ sống của hệ thống, từ thiết kế cho đến loại bỏ</a:t>
            </a:r>
            <a:endParaRPr lang="en-US" dirty="0"/>
          </a:p>
        </p:txBody>
      </p:sp>
      <p:sp>
        <p:nvSpPr>
          <p:cNvPr id="2" name="Title 1"/>
          <p:cNvSpPr>
            <a:spLocks noGrp="1"/>
          </p:cNvSpPr>
          <p:nvPr>
            <p:ph type="title"/>
          </p:nvPr>
        </p:nvSpPr>
        <p:spPr/>
        <p:txBody>
          <a:bodyPr/>
          <a:lstStyle/>
          <a:p>
            <a:r>
              <a:rPr lang="vi-VN" dirty="0" smtClean="0"/>
              <a:t>Nguyên tắc đảm bảo ATTT</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25</a:t>
            </a:fld>
            <a:endParaRPr lang="ru-RU" dirty="0"/>
          </a:p>
        </p:txBody>
      </p:sp>
    </p:spTree>
    <p:extLst>
      <p:ext uri="{BB962C8B-B14F-4D97-AF65-F5344CB8AC3E}">
        <p14:creationId xmlns:p14="http://schemas.microsoft.com/office/powerpoint/2010/main" val="4877563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Mô hình PDCA của ISO 27001</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371600"/>
            <a:ext cx="8746524"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0398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normAutofit lnSpcReduction="10000"/>
          </a:bodyPr>
          <a:lstStyle/>
          <a:p>
            <a:pPr marL="742950" indent="-742950">
              <a:buFont typeface="+mj-lt"/>
              <a:buAutoNum type="arabicPeriod" startAt="4"/>
            </a:pPr>
            <a:r>
              <a:rPr lang="vi-VN" b="1" dirty="0" smtClean="0"/>
              <a:t>Nguyên tắc đầy đủ hợp lý</a:t>
            </a:r>
          </a:p>
          <a:p>
            <a:r>
              <a:rPr lang="vi-VN" dirty="0" smtClean="0"/>
              <a:t>Không có an toàn tuyệt đối</a:t>
            </a:r>
          </a:p>
          <a:p>
            <a:r>
              <a:rPr lang="vi-VN" dirty="0" smtClean="0"/>
              <a:t>Biện pháp bảo vệ </a:t>
            </a:r>
            <a:r>
              <a:rPr lang="en-US" dirty="0" err="1" smtClean="0"/>
              <a:t>có</a:t>
            </a:r>
            <a:r>
              <a:rPr lang="en-US" dirty="0" smtClean="0"/>
              <a:t> </a:t>
            </a:r>
            <a:r>
              <a:rPr lang="en-US" dirty="0" err="1" smtClean="0"/>
              <a:t>ảnh</a:t>
            </a:r>
            <a:r>
              <a:rPr lang="en-US" dirty="0" smtClean="0"/>
              <a:t> </a:t>
            </a:r>
            <a:r>
              <a:rPr lang="en-US" dirty="0" err="1" smtClean="0"/>
              <a:t>hưởng</a:t>
            </a:r>
            <a:r>
              <a:rPr lang="en-US" dirty="0" smtClean="0"/>
              <a:t> </a:t>
            </a:r>
            <a:r>
              <a:rPr lang="vi-VN" dirty="0" smtClean="0"/>
              <a:t>ít nhiều đến hoạt động của hệ thống</a:t>
            </a:r>
          </a:p>
          <a:p>
            <a:r>
              <a:rPr lang="vi-VN" dirty="0" smtClean="0"/>
              <a:t>Biện pháp bảo vệ thường tốn kém</a:t>
            </a:r>
          </a:p>
          <a:p>
            <a:r>
              <a:rPr lang="vi-VN" dirty="0" smtClean="0"/>
              <a:t>Chi phí cho việc bảo vệ không lớn hơn giá trị của hệ thống</a:t>
            </a:r>
          </a:p>
          <a:p>
            <a:r>
              <a:rPr lang="vi-VN" dirty="0" smtClean="0"/>
              <a:t>Mục tiêu của bảo vệ là đưa rủi ro về mức chấp nhận được</a:t>
            </a:r>
          </a:p>
        </p:txBody>
      </p:sp>
      <p:sp>
        <p:nvSpPr>
          <p:cNvPr id="2" name="Title 1"/>
          <p:cNvSpPr>
            <a:spLocks noGrp="1"/>
          </p:cNvSpPr>
          <p:nvPr>
            <p:ph type="title"/>
          </p:nvPr>
        </p:nvSpPr>
        <p:spPr/>
        <p:txBody>
          <a:bodyPr/>
          <a:lstStyle/>
          <a:p>
            <a:r>
              <a:rPr lang="vi-VN" dirty="0" smtClean="0"/>
              <a:t>Nguyên tắc đảm bảo ATTT</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31211134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normAutofit/>
          </a:bodyPr>
          <a:lstStyle/>
          <a:p>
            <a:pPr marL="742950" indent="-742950">
              <a:buFont typeface="+mj-lt"/>
              <a:buAutoNum type="arabicPeriod" startAt="5"/>
            </a:pPr>
            <a:r>
              <a:rPr lang="vi-VN" b="1" dirty="0" smtClean="0"/>
              <a:t>Nguyên tắc mềm dẻo hệ thống</a:t>
            </a:r>
          </a:p>
          <a:p>
            <a:r>
              <a:rPr lang="vi-VN" dirty="0" smtClean="0"/>
              <a:t>Phân hệ an toàn được thiết lập trong điều kiện có nhiều bất định</a:t>
            </a:r>
          </a:p>
          <a:p>
            <a:r>
              <a:rPr lang="vi-VN" dirty="0" smtClean="0"/>
              <a:t>Phải cho phép nâng cấp, cập nhật</a:t>
            </a:r>
          </a:p>
          <a:p>
            <a:pPr marL="742950" indent="-742950">
              <a:spcBef>
                <a:spcPts val="3600"/>
              </a:spcBef>
              <a:buFont typeface="+mj-lt"/>
              <a:buAutoNum type="arabicPeriod" startAt="6"/>
            </a:pPr>
            <a:r>
              <a:rPr lang="vi-VN" b="1" dirty="0" smtClean="0"/>
              <a:t>Nguyên tắc đơn giản trong sử dụng</a:t>
            </a:r>
          </a:p>
          <a:p>
            <a:r>
              <a:rPr lang="vi-VN" dirty="0" smtClean="0"/>
              <a:t>Cơ chế bảo vệ không được gây khó khăn cho người dùng hợp lệ</a:t>
            </a:r>
          </a:p>
        </p:txBody>
      </p:sp>
      <p:sp>
        <p:nvSpPr>
          <p:cNvPr id="2" name="Title 1"/>
          <p:cNvSpPr>
            <a:spLocks noGrp="1"/>
          </p:cNvSpPr>
          <p:nvPr>
            <p:ph type="title"/>
          </p:nvPr>
        </p:nvSpPr>
        <p:spPr/>
        <p:txBody>
          <a:bodyPr/>
          <a:lstStyle/>
          <a:p>
            <a:r>
              <a:rPr lang="vi-VN" dirty="0" smtClean="0"/>
              <a:t>Nguyên tắc đảm bảo ATTT</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28</a:t>
            </a:fld>
            <a:endParaRPr lang="ru-RU" dirty="0"/>
          </a:p>
        </p:txBody>
      </p:sp>
    </p:spTree>
    <p:extLst>
      <p:ext uri="{BB962C8B-B14F-4D97-AF65-F5344CB8AC3E}">
        <p14:creationId xmlns:p14="http://schemas.microsoft.com/office/powerpoint/2010/main" val="29253920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normAutofit/>
          </a:bodyPr>
          <a:lstStyle/>
          <a:p>
            <a:pPr marL="742950" indent="-742950">
              <a:buFont typeface="+mj-lt"/>
              <a:buAutoNum type="arabicPeriod" startAt="7"/>
            </a:pPr>
            <a:r>
              <a:rPr lang="vi-VN" b="1" dirty="0" smtClean="0"/>
              <a:t>Nguyên tắc công khai thuật toán và cơ chế bảo vệ</a:t>
            </a:r>
          </a:p>
          <a:p>
            <a:r>
              <a:rPr lang="vi-VN" dirty="0" smtClean="0"/>
              <a:t>Biết được thuật toán, cơ chế bảo vệ cũng không thể vượt qua được</a:t>
            </a:r>
          </a:p>
          <a:p>
            <a:r>
              <a:rPr lang="vi-VN" dirty="0" smtClean="0"/>
              <a:t>Chính tác giả cũng không thể vượt qua</a:t>
            </a:r>
          </a:p>
          <a:p>
            <a:r>
              <a:rPr lang="vi-VN" dirty="0" smtClean="0"/>
              <a:t>Không có nghĩa là phải công khai thuật toán và cơ chế bảo vệ</a:t>
            </a:r>
          </a:p>
        </p:txBody>
      </p:sp>
      <p:sp>
        <p:nvSpPr>
          <p:cNvPr id="2" name="Title 1"/>
          <p:cNvSpPr>
            <a:spLocks noGrp="1"/>
          </p:cNvSpPr>
          <p:nvPr>
            <p:ph type="title"/>
          </p:nvPr>
        </p:nvSpPr>
        <p:spPr/>
        <p:txBody>
          <a:bodyPr/>
          <a:lstStyle/>
          <a:p>
            <a:r>
              <a:rPr lang="vi-VN" dirty="0" smtClean="0"/>
              <a:t>Nguyên tắc đảm bảo ATTT</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29</a:t>
            </a:fld>
            <a:endParaRPr lang="ru-RU" dirty="0"/>
          </a:p>
        </p:txBody>
      </p:sp>
    </p:spTree>
    <p:extLst>
      <p:ext uri="{BB962C8B-B14F-4D97-AF65-F5344CB8AC3E}">
        <p14:creationId xmlns:p14="http://schemas.microsoft.com/office/powerpoint/2010/main" val="36125671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80150398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3963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09128442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992638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Phương pháp bảo vệ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8" y="838200"/>
            <a:ext cx="8778377"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81367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pPr>
              <a:buFont typeface="Wingdings" panose="05000000000000000000" pitchFamily="2" charset="2"/>
              <a:buChar char="q"/>
            </a:pPr>
            <a:r>
              <a:rPr lang="vi-VN" b="1" dirty="0" smtClean="0"/>
              <a:t>Ngăn cản</a:t>
            </a:r>
            <a:r>
              <a:rPr lang="vi-VN" dirty="0" smtClean="0"/>
              <a:t>: không cho phép tiếp cận khu vực được bảo vệ</a:t>
            </a:r>
          </a:p>
          <a:p>
            <a:pPr>
              <a:buFont typeface="Wingdings" panose="05000000000000000000" pitchFamily="2" charset="2"/>
              <a:buChar char="q"/>
            </a:pPr>
            <a:r>
              <a:rPr lang="vi-VN" b="1" dirty="0" smtClean="0"/>
              <a:t>Kiểm soát truy cập</a:t>
            </a:r>
            <a:r>
              <a:rPr lang="vi-VN" dirty="0" smtClean="0"/>
              <a:t>: điều khiển, kiểm soát mọi thành phần của hệ thống</a:t>
            </a:r>
          </a:p>
          <a:p>
            <a:pPr>
              <a:buFont typeface="Wingdings" panose="05000000000000000000" pitchFamily="2" charset="2"/>
              <a:buChar char="q"/>
            </a:pPr>
            <a:r>
              <a:rPr lang="vi-VN" b="1" dirty="0" smtClean="0"/>
              <a:t>Mật mã (che giấu)</a:t>
            </a:r>
            <a:r>
              <a:rPr lang="vi-VN" dirty="0" smtClean="0"/>
              <a:t>: biến đổi thông tin về dạng khác</a:t>
            </a:r>
            <a:endParaRPr lang="en-US" dirty="0"/>
          </a:p>
        </p:txBody>
      </p:sp>
      <p:sp>
        <p:nvSpPr>
          <p:cNvPr id="2" name="Title 1"/>
          <p:cNvSpPr>
            <a:spLocks noGrp="1"/>
          </p:cNvSpPr>
          <p:nvPr>
            <p:ph type="title"/>
          </p:nvPr>
        </p:nvSpPr>
        <p:spPr/>
        <p:txBody>
          <a:bodyPr/>
          <a:lstStyle/>
          <a:p>
            <a:r>
              <a:rPr lang="vi-VN" dirty="0" smtClean="0"/>
              <a:t>Phương pháp bảo vệ thông tin</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32</a:t>
            </a:fld>
            <a:endParaRPr lang="ru-RU" dirty="0"/>
          </a:p>
        </p:txBody>
      </p:sp>
    </p:spTree>
    <p:extLst>
      <p:ext uri="{BB962C8B-B14F-4D97-AF65-F5344CB8AC3E}">
        <p14:creationId xmlns:p14="http://schemas.microsoft.com/office/powerpoint/2010/main" val="24691685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pPr>
              <a:buFont typeface="Wingdings" panose="05000000000000000000" pitchFamily="2" charset="2"/>
              <a:buChar char="q"/>
            </a:pPr>
            <a:r>
              <a:rPr lang="vi-VN" b="1" dirty="0" smtClean="0"/>
              <a:t>Quy chế</a:t>
            </a:r>
            <a:r>
              <a:rPr lang="vi-VN" dirty="0" smtClean="0"/>
              <a:t>: đưa ra các quy tắc xác định những việc mà con người được làm, không được làm, phải làm</a:t>
            </a:r>
          </a:p>
          <a:p>
            <a:pPr>
              <a:buFont typeface="Wingdings" panose="05000000000000000000" pitchFamily="2" charset="2"/>
              <a:buChar char="q"/>
            </a:pPr>
            <a:r>
              <a:rPr lang="vi-VN" b="1" dirty="0" smtClean="0"/>
              <a:t>Cưỡng chế</a:t>
            </a:r>
            <a:r>
              <a:rPr lang="vi-VN" dirty="0" smtClean="0"/>
              <a:t>: gắn liên với quy chế; là việc đưa vào những cơ chế mà khiến con người phải thực hiện đúng theo quy tắc đã định</a:t>
            </a:r>
          </a:p>
          <a:p>
            <a:pPr>
              <a:buFont typeface="Wingdings" panose="05000000000000000000" pitchFamily="2" charset="2"/>
              <a:buChar char="q"/>
            </a:pPr>
            <a:r>
              <a:rPr lang="vi-VN" b="1" dirty="0" smtClean="0"/>
              <a:t>Giáo dục</a:t>
            </a:r>
            <a:r>
              <a:rPr lang="vi-VN" dirty="0" smtClean="0"/>
              <a:t>: tác động lên ý thức, đạo đức của con người</a:t>
            </a:r>
            <a:endParaRPr lang="en-US" dirty="0"/>
          </a:p>
        </p:txBody>
      </p:sp>
      <p:sp>
        <p:nvSpPr>
          <p:cNvPr id="2" name="Title 1"/>
          <p:cNvSpPr>
            <a:spLocks noGrp="1"/>
          </p:cNvSpPr>
          <p:nvPr>
            <p:ph type="title"/>
          </p:nvPr>
        </p:nvSpPr>
        <p:spPr/>
        <p:txBody>
          <a:bodyPr/>
          <a:lstStyle/>
          <a:p>
            <a:r>
              <a:rPr lang="vi-VN" dirty="0" smtClean="0"/>
              <a:t>Phương pháp bảo vệ thông tin</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33</a:t>
            </a:fld>
            <a:endParaRPr lang="ru-RU" dirty="0"/>
          </a:p>
        </p:txBody>
      </p:sp>
    </p:spTree>
    <p:extLst>
      <p:ext uri="{BB962C8B-B14F-4D97-AF65-F5344CB8AC3E}">
        <p14:creationId xmlns:p14="http://schemas.microsoft.com/office/powerpoint/2010/main" val="8222723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b="1" dirty="0" smtClean="0"/>
              <a:t>Phương tiện chính tắc (formal)</a:t>
            </a:r>
            <a:r>
              <a:rPr lang="en-US" dirty="0" smtClean="0"/>
              <a:t>: thực hiện các chức năng bảo vệ theo đúng các thủ tục được xác định trước mà không cần sự can thiệp của con người</a:t>
            </a:r>
          </a:p>
          <a:p>
            <a:pPr>
              <a:buFont typeface="Wingdings" panose="05000000000000000000" pitchFamily="2" charset="2"/>
              <a:buChar char="q"/>
            </a:pPr>
            <a:r>
              <a:rPr lang="en-US" b="1" dirty="0" smtClean="0"/>
              <a:t>Phương tiện phi chính tắc (informal)</a:t>
            </a:r>
            <a:r>
              <a:rPr lang="en-US" dirty="0" smtClean="0"/>
              <a:t>:</a:t>
            </a:r>
            <a:r>
              <a:rPr lang="ru-RU" dirty="0" smtClean="0"/>
              <a:t> </a:t>
            </a:r>
            <a:r>
              <a:rPr lang="vi-VN" dirty="0" smtClean="0"/>
              <a:t>quy định hành vi của con người</a:t>
            </a:r>
            <a:endParaRPr lang="en-US" dirty="0"/>
          </a:p>
        </p:txBody>
      </p:sp>
      <p:sp>
        <p:nvSpPr>
          <p:cNvPr id="3" name="Title 2"/>
          <p:cNvSpPr>
            <a:spLocks noGrp="1"/>
          </p:cNvSpPr>
          <p:nvPr>
            <p:ph type="title"/>
          </p:nvPr>
        </p:nvSpPr>
        <p:spPr/>
        <p:txBody>
          <a:bodyPr/>
          <a:lstStyle/>
          <a:p>
            <a:r>
              <a:rPr lang="vi-VN" dirty="0" smtClean="0"/>
              <a:t>Phương tiện bảo vệ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Tree>
    <p:extLst>
      <p:ext uri="{BB962C8B-B14F-4D97-AF65-F5344CB8AC3E}">
        <p14:creationId xmlns:p14="http://schemas.microsoft.com/office/powerpoint/2010/main" val="21918532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4895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Các khái niệm khác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graphicFrame>
        <p:nvGraphicFramePr>
          <p:cNvPr id="6" name="Content Placeholder 5"/>
          <p:cNvGraphicFramePr>
            <a:graphicFrameLocks noGrp="1"/>
          </p:cNvGraphicFramePr>
          <p:nvPr>
            <p:ph sz="quarter" idx="13"/>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86337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b"/>
          <a:lstStyle/>
          <a:p>
            <a:pPr>
              <a:spcBef>
                <a:spcPts val="0"/>
              </a:spcBef>
              <a:spcAft>
                <a:spcPts val="0"/>
              </a:spcAft>
              <a:tabLst>
                <a:tab pos="2519363" algn="l"/>
              </a:tabLst>
            </a:pPr>
            <a:r>
              <a:rPr lang="vi-VN" dirty="0" smtClean="0"/>
              <a:t>Điểm yếu:	sức khỏe kém</a:t>
            </a:r>
          </a:p>
          <a:p>
            <a:pPr>
              <a:spcBef>
                <a:spcPts val="0"/>
              </a:spcBef>
              <a:spcAft>
                <a:spcPts val="0"/>
              </a:spcAft>
              <a:tabLst>
                <a:tab pos="2519363" algn="l"/>
              </a:tabLst>
            </a:pPr>
            <a:r>
              <a:rPr lang="vi-VN" dirty="0" smtClean="0"/>
              <a:t>Hiểm họa:	gió</a:t>
            </a:r>
          </a:p>
          <a:p>
            <a:pPr>
              <a:spcBef>
                <a:spcPts val="0"/>
              </a:spcBef>
              <a:spcAft>
                <a:spcPts val="0"/>
              </a:spcAft>
              <a:tabLst>
                <a:tab pos="2519363" algn="l"/>
              </a:tabLst>
            </a:pPr>
            <a:r>
              <a:rPr lang="vi-VN" dirty="0" smtClean="0"/>
              <a:t>Rủi ro:	bị ốm</a:t>
            </a:r>
          </a:p>
          <a:p>
            <a:pPr>
              <a:spcBef>
                <a:spcPts val="0"/>
              </a:spcBef>
              <a:spcAft>
                <a:spcPts val="0"/>
              </a:spcAft>
              <a:tabLst>
                <a:tab pos="2519363" algn="l"/>
              </a:tabLst>
            </a:pPr>
            <a:endParaRPr lang="vi-VN" dirty="0" smtClean="0"/>
          </a:p>
        </p:txBody>
      </p:sp>
      <p:sp>
        <p:nvSpPr>
          <p:cNvPr id="3" name="Title 2"/>
          <p:cNvSpPr>
            <a:spLocks noGrp="1"/>
          </p:cNvSpPr>
          <p:nvPr>
            <p:ph type="title"/>
          </p:nvPr>
        </p:nvSpPr>
        <p:spPr/>
        <p:txBody>
          <a:bodyPr/>
          <a:lstStyle/>
          <a:p>
            <a:r>
              <a:rPr lang="vi-VN" dirty="0" smtClean="0"/>
              <a:t>"Đã yếu lại còn ra gió"</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pic>
        <p:nvPicPr>
          <p:cNvPr id="1026" name="Picture 2" descr="http://ancungnguuhoang.vn/uploads/images/news/1390180886_new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716280"/>
            <a:ext cx="6472597" cy="3509587"/>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0" y="4225866"/>
            <a:ext cx="9144000" cy="24797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nSpc>
                <a:spcPct val="130000"/>
              </a:lnSpc>
              <a:buFont typeface="Wingdings" panose="05000000000000000000" pitchFamily="2" charset="2"/>
              <a:buChar char="§"/>
            </a:pPr>
            <a:r>
              <a:rPr lang="vi-VN" sz="2800" dirty="0" smtClean="0"/>
              <a:t>Nếu không có gió thì không bị ốm </a:t>
            </a:r>
            <a:br>
              <a:rPr lang="vi-VN" sz="2800" dirty="0" smtClean="0"/>
            </a:br>
            <a:r>
              <a:rPr lang="vi-VN" sz="2800" dirty="0" smtClean="0">
                <a:sym typeface="Wingdings" panose="05000000000000000000" pitchFamily="2" charset="2"/>
              </a:rPr>
              <a:t> Nếu hiểm họa không xảy ra thì không có rủi ro</a:t>
            </a:r>
            <a:endParaRPr lang="vi-VN" sz="2800" dirty="0" smtClean="0"/>
          </a:p>
          <a:p>
            <a:pPr marL="285750" indent="-285750">
              <a:lnSpc>
                <a:spcPct val="130000"/>
              </a:lnSpc>
              <a:buFont typeface="Wingdings" panose="05000000000000000000" pitchFamily="2" charset="2"/>
              <a:buChar char="§"/>
            </a:pPr>
            <a:r>
              <a:rPr lang="vi-VN" sz="2800" dirty="0" smtClean="0"/>
              <a:t>Nếu sức khỏe tốt thì không bị ốm</a:t>
            </a:r>
            <a:br>
              <a:rPr lang="vi-VN" sz="2800" dirty="0" smtClean="0"/>
            </a:br>
            <a:r>
              <a:rPr lang="vi-VN" sz="2800" dirty="0" smtClean="0">
                <a:sym typeface="Wingdings" panose="05000000000000000000" pitchFamily="2" charset="2"/>
              </a:rPr>
              <a:t> Nếu không có điểm yếu thì không có rủi ro</a:t>
            </a:r>
            <a:endParaRPr lang="en-US" sz="2800" dirty="0"/>
          </a:p>
        </p:txBody>
      </p:sp>
    </p:spTree>
    <p:extLst>
      <p:ext uri="{BB962C8B-B14F-4D97-AF65-F5344CB8AC3E}">
        <p14:creationId xmlns:p14="http://schemas.microsoft.com/office/powerpoint/2010/main" val="37006243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tabLst>
                <a:tab pos="2519363" algn="l"/>
              </a:tabLst>
            </a:pPr>
            <a:r>
              <a:rPr lang="vi-VN" dirty="0" smtClean="0"/>
              <a:t>Điểm yếu:	không có UPS</a:t>
            </a:r>
          </a:p>
          <a:p>
            <a:pPr>
              <a:tabLst>
                <a:tab pos="2519363" algn="l"/>
              </a:tabLst>
            </a:pPr>
            <a:r>
              <a:rPr lang="vi-VN" dirty="0" smtClean="0"/>
              <a:t>Hiểm họa:	mất điện</a:t>
            </a:r>
          </a:p>
          <a:p>
            <a:pPr>
              <a:tabLst>
                <a:tab pos="2519363" algn="l"/>
              </a:tabLst>
            </a:pPr>
            <a:r>
              <a:rPr lang="en-US" dirty="0" smtClean="0"/>
              <a:t>Rủi ro</a:t>
            </a:r>
            <a:r>
              <a:rPr lang="vi-VN" dirty="0" smtClean="0"/>
              <a:t>:	- mất dữ liệu</a:t>
            </a:r>
          </a:p>
          <a:p>
            <a:pPr marL="0" indent="0">
              <a:buNone/>
              <a:tabLst>
                <a:tab pos="2519363" algn="l"/>
              </a:tabLst>
            </a:pPr>
            <a:r>
              <a:rPr lang="vi-VN" dirty="0" smtClean="0"/>
              <a:t> 	- hỏng ổ cứng</a:t>
            </a:r>
          </a:p>
        </p:txBody>
      </p:sp>
      <p:sp>
        <p:nvSpPr>
          <p:cNvPr id="3" name="Title 2"/>
          <p:cNvSpPr>
            <a:spLocks noGrp="1"/>
          </p:cNvSpPr>
          <p:nvPr>
            <p:ph type="title"/>
          </p:nvPr>
        </p:nvSpPr>
        <p:spPr/>
        <p:txBody>
          <a:bodyPr/>
          <a:lstStyle/>
          <a:p>
            <a:r>
              <a:rPr lang="vi-VN" dirty="0"/>
              <a:t>Hiểm họa an toàn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pic>
        <p:nvPicPr>
          <p:cNvPr id="2050" name="Picture 2" descr="http://computerera.co.in/wp-content/uploads/2016/04/computer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8697" y="713080"/>
            <a:ext cx="3535303" cy="302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1439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0" indent="0" algn="ctr">
              <a:spcBef>
                <a:spcPts val="0"/>
              </a:spcBef>
              <a:spcAft>
                <a:spcPts val="3000"/>
              </a:spcAft>
              <a:buNone/>
            </a:pPr>
            <a:r>
              <a:rPr lang="vi-VN" b="1" dirty="0" smtClean="0">
                <a:solidFill>
                  <a:srgbClr val="FF0000"/>
                </a:solidFill>
              </a:rPr>
              <a:t>Hiểm họa</a:t>
            </a:r>
          </a:p>
          <a:p>
            <a:pPr>
              <a:spcBef>
                <a:spcPts val="1200"/>
              </a:spcBef>
              <a:spcAft>
                <a:spcPts val="1200"/>
              </a:spcAft>
              <a:buFont typeface="Wingdings" pitchFamily="2" charset="2"/>
              <a:buChar char="§"/>
            </a:pPr>
            <a:r>
              <a:rPr lang="vi-VN" b="1" dirty="0" smtClean="0"/>
              <a:t>Hiểm họa ATTT</a:t>
            </a:r>
            <a:r>
              <a:rPr lang="vi-VN" dirty="0" smtClean="0"/>
              <a:t> của HTTT là những </a:t>
            </a:r>
            <a:r>
              <a:rPr lang="vi-VN" b="1" dirty="0" smtClean="0">
                <a:solidFill>
                  <a:srgbClr val="FF0000"/>
                </a:solidFill>
              </a:rPr>
              <a:t>khả năng tác động</a:t>
            </a:r>
            <a:r>
              <a:rPr lang="vi-VN" dirty="0" smtClean="0"/>
              <a:t> lên TT, HTTT dẫn tới sự thay đổi, hư hại, sao chép, sự ngăn chặn tiếp cận tới TT; tới sự phá huỷ hoặc sự ngừng trệ hoạt động của vật mang TT.</a:t>
            </a:r>
          </a:p>
          <a:p>
            <a:pPr>
              <a:spcBef>
                <a:spcPts val="1200"/>
              </a:spcBef>
              <a:spcAft>
                <a:spcPts val="1200"/>
              </a:spcAft>
              <a:buFont typeface="Wingdings" pitchFamily="2" charset="2"/>
              <a:buChar char="§"/>
            </a:pPr>
            <a:r>
              <a:rPr lang="vi-VN" b="1" dirty="0" smtClean="0"/>
              <a:t>Ví dụ</a:t>
            </a:r>
            <a:r>
              <a:rPr lang="vi-VN" dirty="0" smtClean="0"/>
              <a:t>: virus, động đất, tấn công mạng</a:t>
            </a:r>
            <a:endParaRPr lang="vi-VN" dirty="0"/>
          </a:p>
        </p:txBody>
      </p:sp>
      <p:sp>
        <p:nvSpPr>
          <p:cNvPr id="3" name="Title 2"/>
          <p:cNvSpPr>
            <a:spLocks noGrp="1"/>
          </p:cNvSpPr>
          <p:nvPr>
            <p:ph type="title"/>
          </p:nvPr>
        </p:nvSpPr>
        <p:spPr/>
        <p:txBody>
          <a:bodyPr/>
          <a:lstStyle/>
          <a:p>
            <a:r>
              <a:rPr lang="vi-VN" dirty="0" smtClean="0"/>
              <a:t>Hiểm họa an toàn thông tin</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spTree>
    <p:extLst>
      <p:ext uri="{BB962C8B-B14F-4D97-AF65-F5344CB8AC3E}">
        <p14:creationId xmlns:p14="http://schemas.microsoft.com/office/powerpoint/2010/main" val="19283894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0" indent="0" algn="ctr">
              <a:spcBef>
                <a:spcPts val="600"/>
              </a:spcBef>
              <a:spcAft>
                <a:spcPts val="600"/>
              </a:spcAft>
              <a:buNone/>
            </a:pPr>
            <a:r>
              <a:rPr lang="vi-VN" b="1" dirty="0" smtClean="0">
                <a:solidFill>
                  <a:srgbClr val="FF0000"/>
                </a:solidFill>
              </a:rPr>
              <a:t>Lỗ hổng</a:t>
            </a:r>
          </a:p>
          <a:p>
            <a:pPr>
              <a:spcBef>
                <a:spcPts val="600"/>
              </a:spcBef>
              <a:spcAft>
                <a:spcPts val="600"/>
              </a:spcAft>
              <a:buFont typeface="Wingdings" pitchFamily="2" charset="2"/>
              <a:buChar char="§"/>
            </a:pPr>
            <a:r>
              <a:rPr lang="vi-VN" b="1" dirty="0" smtClean="0"/>
              <a:t>Lỗ hổng</a:t>
            </a:r>
            <a:r>
              <a:rPr lang="vi-VN" dirty="0" smtClean="0"/>
              <a:t> của HTTT là những </a:t>
            </a:r>
            <a:r>
              <a:rPr lang="vi-VN" b="1" dirty="0" smtClean="0">
                <a:solidFill>
                  <a:srgbClr val="FF0000"/>
                </a:solidFill>
              </a:rPr>
              <a:t>khiếm khuyết trong chức năng, thành phần</a:t>
            </a:r>
            <a:r>
              <a:rPr lang="vi-VN" dirty="0" smtClean="0"/>
              <a:t> nào đó của HTTT mà có thể bị lợi dụng để gây hại cho hệ thống.</a:t>
            </a:r>
          </a:p>
          <a:p>
            <a:pPr>
              <a:spcBef>
                <a:spcPts val="600"/>
              </a:spcBef>
              <a:spcAft>
                <a:spcPts val="600"/>
              </a:spcAft>
              <a:buFont typeface="Wingdings" pitchFamily="2" charset="2"/>
              <a:buChar char="§"/>
            </a:pPr>
            <a:r>
              <a:rPr lang="vi-VN" b="1" dirty="0" smtClean="0"/>
              <a:t>Ví dụ</a:t>
            </a:r>
            <a:r>
              <a:rPr lang="vi-VN" dirty="0" smtClean="0"/>
              <a:t>:</a:t>
            </a:r>
          </a:p>
          <a:p>
            <a:pPr lvl="1">
              <a:spcBef>
                <a:spcPts val="600"/>
              </a:spcBef>
              <a:spcAft>
                <a:spcPts val="600"/>
              </a:spcAft>
              <a:buFont typeface="Courier New" pitchFamily="49" charset="0"/>
              <a:buChar char="o"/>
            </a:pPr>
            <a:r>
              <a:rPr lang="vi-VN" dirty="0" smtClean="0"/>
              <a:t>Không có cơ chế ngăn chặn duyệt mật khẩu</a:t>
            </a:r>
          </a:p>
          <a:p>
            <a:pPr lvl="1">
              <a:spcBef>
                <a:spcPts val="600"/>
              </a:spcBef>
              <a:spcAft>
                <a:spcPts val="600"/>
              </a:spcAft>
              <a:buFont typeface="Courier New" pitchFamily="49" charset="0"/>
              <a:buChar char="o"/>
            </a:pPr>
            <a:r>
              <a:rPr lang="vi-VN" dirty="0" smtClean="0"/>
              <a:t>Luật lọc của tường lửa không được cập nhật</a:t>
            </a:r>
          </a:p>
          <a:p>
            <a:pPr lvl="1">
              <a:spcBef>
                <a:spcPts val="600"/>
              </a:spcBef>
              <a:spcAft>
                <a:spcPts val="600"/>
              </a:spcAft>
              <a:buFont typeface="Courier New" pitchFamily="49" charset="0"/>
              <a:buChar char="o"/>
            </a:pPr>
            <a:r>
              <a:rPr lang="vi-VN" dirty="0" smtClean="0"/>
              <a:t>Không có UPS</a:t>
            </a:r>
            <a:endParaRPr lang="vi-VN" dirty="0"/>
          </a:p>
        </p:txBody>
      </p:sp>
      <p:sp>
        <p:nvSpPr>
          <p:cNvPr id="3" name="Title 2"/>
          <p:cNvSpPr>
            <a:spLocks noGrp="1"/>
          </p:cNvSpPr>
          <p:nvPr>
            <p:ph type="title"/>
          </p:nvPr>
        </p:nvSpPr>
        <p:spPr/>
        <p:txBody>
          <a:bodyPr/>
          <a:lstStyle/>
          <a:p>
            <a:r>
              <a:rPr lang="vi-VN" smtClean="0"/>
              <a:t>Hiểm họa an toàn thông tin</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sp>
        <p:nvSpPr>
          <p:cNvPr id="5" name="Rounded Rectangle 4"/>
          <p:cNvSpPr/>
          <p:nvPr/>
        </p:nvSpPr>
        <p:spPr>
          <a:xfrm>
            <a:off x="0" y="2819400"/>
            <a:ext cx="9144000" cy="3230646"/>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r>
              <a:rPr lang="en-US" sz="4400" b="1" dirty="0" smtClean="0"/>
              <a:t>Một </a:t>
            </a:r>
            <a:r>
              <a:rPr lang="vi-VN" sz="4400" b="1" dirty="0" smtClean="0"/>
              <a:t>lỗ hổng </a:t>
            </a:r>
            <a:r>
              <a:rPr lang="en-US" sz="4400" b="1" dirty="0" smtClean="0"/>
              <a:t>có thể bị khai thác bởi nhiều hiểm họa khác nhau</a:t>
            </a:r>
            <a:endParaRPr lang="en-US" sz="4400" b="1" dirty="0"/>
          </a:p>
        </p:txBody>
      </p:sp>
    </p:spTree>
    <p:extLst>
      <p:ext uri="{BB962C8B-B14F-4D97-AF65-F5344CB8AC3E}">
        <p14:creationId xmlns:p14="http://schemas.microsoft.com/office/powerpoint/2010/main" val="20305169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nSpc>
                <a:spcPct val="100000"/>
              </a:lnSpc>
              <a:buFont typeface="Wingdings" panose="05000000000000000000" pitchFamily="2" charset="2"/>
              <a:buChar char="q"/>
            </a:pPr>
            <a:r>
              <a:rPr lang="vi-VN" b="1" dirty="0" smtClean="0"/>
              <a:t>Lỗ hổng (Vulnerability)</a:t>
            </a:r>
          </a:p>
          <a:p>
            <a:pPr>
              <a:lnSpc>
                <a:spcPct val="100000"/>
              </a:lnSpc>
            </a:pPr>
            <a:r>
              <a:rPr lang="vi-VN" dirty="0" smtClean="0"/>
              <a:t>thực tế đã bị khai thác</a:t>
            </a:r>
          </a:p>
          <a:p>
            <a:pPr>
              <a:lnSpc>
                <a:spcPct val="100000"/>
              </a:lnSpc>
            </a:pPr>
            <a:r>
              <a:rPr lang="en-US" dirty="0"/>
              <a:t>https://cve.mitre.org</a:t>
            </a:r>
            <a:r>
              <a:rPr lang="en-US" dirty="0" smtClean="0"/>
              <a:t>/</a:t>
            </a:r>
            <a:endParaRPr lang="vi-VN" dirty="0" smtClean="0"/>
          </a:p>
          <a:p>
            <a:pPr>
              <a:lnSpc>
                <a:spcPct val="100000"/>
              </a:lnSpc>
            </a:pPr>
            <a:r>
              <a:rPr lang="vi-VN" dirty="0"/>
              <a:t>CVE = Common Vulnerabilities and </a:t>
            </a:r>
            <a:r>
              <a:rPr lang="vi-VN" dirty="0" smtClean="0"/>
              <a:t>Exposures</a:t>
            </a:r>
          </a:p>
          <a:p>
            <a:pPr>
              <a:lnSpc>
                <a:spcPct val="100000"/>
              </a:lnSpc>
              <a:buFont typeface="Wingdings" panose="05000000000000000000" pitchFamily="2" charset="2"/>
              <a:buChar char="q"/>
            </a:pPr>
            <a:r>
              <a:rPr lang="vi-VN" b="1" dirty="0" smtClean="0"/>
              <a:t>Điểm yếu (Weakness)</a:t>
            </a:r>
          </a:p>
          <a:p>
            <a:pPr>
              <a:lnSpc>
                <a:spcPct val="100000"/>
              </a:lnSpc>
            </a:pPr>
            <a:r>
              <a:rPr lang="vi-VN" dirty="0" smtClean="0"/>
              <a:t>Có thể bị khai thác </a:t>
            </a:r>
          </a:p>
          <a:p>
            <a:pPr>
              <a:lnSpc>
                <a:spcPct val="100000"/>
              </a:lnSpc>
            </a:pPr>
            <a:r>
              <a:rPr lang="en-US" dirty="0" smtClean="0"/>
              <a:t>https://</a:t>
            </a:r>
            <a:r>
              <a:rPr lang="en-US" dirty="0"/>
              <a:t>cwe.mitre.org</a:t>
            </a:r>
            <a:r>
              <a:rPr lang="en-US" dirty="0" smtClean="0"/>
              <a:t>/</a:t>
            </a:r>
            <a:endParaRPr lang="vi-VN" dirty="0" smtClean="0"/>
          </a:p>
          <a:p>
            <a:pPr>
              <a:lnSpc>
                <a:spcPct val="100000"/>
              </a:lnSpc>
            </a:pPr>
            <a:r>
              <a:rPr lang="vi-VN" dirty="0" smtClean="0"/>
              <a:t>CWE = Common Weakness Enumeration</a:t>
            </a:r>
            <a:endParaRPr lang="en-US" dirty="0"/>
          </a:p>
        </p:txBody>
      </p:sp>
      <p:sp>
        <p:nvSpPr>
          <p:cNvPr id="3" name="Title 2"/>
          <p:cNvSpPr>
            <a:spLocks noGrp="1"/>
          </p:cNvSpPr>
          <p:nvPr>
            <p:ph type="title"/>
          </p:nvPr>
        </p:nvSpPr>
        <p:spPr/>
        <p:txBody>
          <a:bodyPr/>
          <a:lstStyle/>
          <a:p>
            <a:r>
              <a:rPr lang="vi-VN" dirty="0" smtClean="0"/>
              <a:t>Điểm yếu ≠ Lỗ hổng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5352073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potx" id="{149B5520-43E3-49CE-9896-7E2355D72C92}" vid="{766EDCEA-6032-41A3-A68D-E084F32FD4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411</TotalTime>
  <Words>1681</Words>
  <Application>Microsoft Office PowerPoint</Application>
  <PresentationFormat>On-screen Show (4:3)</PresentationFormat>
  <Paragraphs>243</Paragraphs>
  <Slides>35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 Narrow</vt:lpstr>
      <vt:lpstr>Calibri</vt:lpstr>
      <vt:lpstr>Courier New</vt:lpstr>
      <vt:lpstr>Tahoma</vt:lpstr>
      <vt:lpstr>Wingdings</vt:lpstr>
      <vt:lpstr>Slide bài giảng</vt:lpstr>
      <vt:lpstr>CƠ SỞ AN TOÀN THÔNG TIN</vt:lpstr>
      <vt:lpstr>PowerPoint Presentation</vt:lpstr>
      <vt:lpstr>PowerPoint Presentation</vt:lpstr>
      <vt:lpstr>Các khái niệm khác</vt:lpstr>
      <vt:lpstr>"Đã yếu lại còn ra gió"</vt:lpstr>
      <vt:lpstr>Hiểm họa an toàn thông tin</vt:lpstr>
      <vt:lpstr>Hiểm họa an toàn thông tin</vt:lpstr>
      <vt:lpstr>Hiểm họa an toàn thông tin</vt:lpstr>
      <vt:lpstr>Điểm yếu ≠ Lỗ hổng</vt:lpstr>
      <vt:lpstr>Hiểm họa an toàn thông tin</vt:lpstr>
      <vt:lpstr>Hiểm họa an toàn thông tin</vt:lpstr>
      <vt:lpstr>PowerPoint Presentation</vt:lpstr>
      <vt:lpstr>Hiểm họa an toàn thông tin</vt:lpstr>
      <vt:lpstr>Vai trò của phân loại hiểm họa</vt:lpstr>
      <vt:lpstr>Phân loại hiểm họa an toàn thông tin</vt:lpstr>
      <vt:lpstr>Phân loại hiểm họa an toàn thông tin</vt:lpstr>
      <vt:lpstr>Phân loại hiểm họa an toàn thông tin</vt:lpstr>
      <vt:lpstr>Phân loại hiểm họa an toàn thông tin</vt:lpstr>
      <vt:lpstr>Phân loại hiểm họa an toàn thông tin</vt:lpstr>
      <vt:lpstr>Phân loại hiểm họa an toàn thông tin</vt:lpstr>
      <vt:lpstr>Hiểm họa an toàn thông tin</vt:lpstr>
      <vt:lpstr>Một số hiểm họa cụ thể</vt:lpstr>
      <vt:lpstr>PowerPoint Presentation</vt:lpstr>
      <vt:lpstr>Nguyên tắc đảm bảo ATTT</vt:lpstr>
      <vt:lpstr>Nguyên tắc đảm bảo ATTT</vt:lpstr>
      <vt:lpstr>Mô hình PDCA của ISO 27001</vt:lpstr>
      <vt:lpstr>Nguyên tắc đảm bảo ATTT</vt:lpstr>
      <vt:lpstr>Nguyên tắc đảm bảo ATTT</vt:lpstr>
      <vt:lpstr>Nguyên tắc đảm bảo ATTT</vt:lpstr>
      <vt:lpstr>PowerPoint Presentation</vt:lpstr>
      <vt:lpstr>Phương pháp bảo vệ thông tin</vt:lpstr>
      <vt:lpstr>Phương pháp bảo vệ thông tin</vt:lpstr>
      <vt:lpstr>Phương pháp bảo vệ thông tin</vt:lpstr>
      <vt:lpstr>Phương tiện bảo vệ thông tin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Anh Tu Tran</cp:lastModifiedBy>
  <cp:revision>42</cp:revision>
  <dcterms:created xsi:type="dcterms:W3CDTF">2016-09-04T02:02:16Z</dcterms:created>
  <dcterms:modified xsi:type="dcterms:W3CDTF">2019-08-06T08:27:19Z</dcterms:modified>
</cp:coreProperties>
</file>