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40" r:id="rId3"/>
    <p:sldId id="545" r:id="rId4"/>
    <p:sldId id="523" r:id="rId5"/>
    <p:sldId id="522" r:id="rId6"/>
    <p:sldId id="524" r:id="rId7"/>
    <p:sldId id="525" r:id="rId8"/>
    <p:sldId id="526" r:id="rId9"/>
    <p:sldId id="527" r:id="rId10"/>
    <p:sldId id="536" r:id="rId11"/>
    <p:sldId id="546" r:id="rId12"/>
    <p:sldId id="528" r:id="rId13"/>
    <p:sldId id="529" r:id="rId14"/>
    <p:sldId id="533" r:id="rId15"/>
    <p:sldId id="530" r:id="rId16"/>
    <p:sldId id="531" r:id="rId17"/>
    <p:sldId id="532" r:id="rId18"/>
    <p:sldId id="547" r:id="rId19"/>
    <p:sldId id="534" r:id="rId20"/>
    <p:sldId id="535" r:id="rId21"/>
    <p:sldId id="537" r:id="rId22"/>
    <p:sldId id="538" r:id="rId23"/>
    <p:sldId id="539" r:id="rId24"/>
    <p:sldId id="541" r:id="rId25"/>
    <p:sldId id="540" r:id="rId26"/>
    <p:sldId id="548" r:id="rId27"/>
    <p:sldId id="543" r:id="rId28"/>
    <p:sldId id="544" r:id="rId29"/>
    <p:sldId id="51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Hành vi xâm phạm ATTT" id="{7ECD22BB-A909-4A94-86EB-C84EA9A73197}">
          <p14:sldIdLst>
            <p14:sldId id="545"/>
            <p14:sldId id="523"/>
            <p14:sldId id="522"/>
            <p14:sldId id="524"/>
            <p14:sldId id="525"/>
            <p14:sldId id="526"/>
            <p14:sldId id="527"/>
            <p14:sldId id="536"/>
          </p14:sldIdLst>
        </p14:section>
        <p14:section name="Kênh tiêu chuẩn" id="{ED28AEDB-255E-4697-B1ED-AC86CE4F4698}">
          <p14:sldIdLst>
            <p14:sldId id="546"/>
            <p14:sldId id="528"/>
            <p14:sldId id="529"/>
            <p14:sldId id="533"/>
            <p14:sldId id="530"/>
            <p14:sldId id="531"/>
            <p14:sldId id="532"/>
          </p14:sldIdLst>
        </p14:section>
        <p14:section name="Kênh kỹ thuật" id="{31482B67-B563-40AD-BD7B-9A37BF824E4F}">
          <p14:sldIdLst>
            <p14:sldId id="547"/>
            <p14:sldId id="534"/>
            <p14:sldId id="535"/>
            <p14:sldId id="537"/>
            <p14:sldId id="538"/>
            <p14:sldId id="539"/>
            <p14:sldId id="541"/>
            <p14:sldId id="540"/>
            <p14:sldId id="548"/>
            <p14:sldId id="543"/>
            <p14:sldId id="544"/>
          </p14:sldIdLst>
        </p14:section>
        <p14:section name="Kêt thúc" id="{A0E75E35-8E84-4F55-A945-823058CCE14F}">
          <p14:sldIdLst>
            <p14:sldId id="51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75000" autoAdjust="0"/>
  </p:normalViewPr>
  <p:slideViewPr>
    <p:cSldViewPr>
      <p:cViewPr varScale="1">
        <p:scale>
          <a:sx n="54" d="100"/>
          <a:sy n="54" d="100"/>
        </p:scale>
        <p:origin x="-160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Truy cập trái phép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Rò rỉ thông tin qua kênh tiêu chuẩn</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Rò rỉ thông tin qua kênh kỹ thuật</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969" y="-2844172"/>
          <a:ext cx="1349460"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b="0" kern="1200" noProof="0" dirty="0" smtClean="0"/>
            <a:t>Truy cập trái phép</a:t>
          </a:r>
          <a:endParaRPr lang="vi-VN" sz="6300" b="0" kern="1200" noProof="0" dirty="0"/>
        </a:p>
      </dsp:txBody>
      <dsp:txXfrm rot="-5400000">
        <a:off x="1360800" y="171872"/>
        <a:ext cx="7183925" cy="1217710"/>
      </dsp:txXfrm>
    </dsp:sp>
    <dsp:sp modelId="{7D701CF5-2CC3-48B9-A656-E2968A10AA3B}">
      <dsp:nvSpPr>
        <dsp:cNvPr id="0" name=""/>
        <dsp:cNvSpPr/>
      </dsp:nvSpPr>
      <dsp:spPr>
        <a:xfrm>
          <a:off x="0" y="213727"/>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b="1" kern="1200" noProof="0" smtClean="0"/>
            <a:t>1</a:t>
          </a:r>
          <a:endParaRPr lang="vi-VN" sz="6100" b="1" kern="1200" noProof="0"/>
        </a:p>
      </dsp:txBody>
      <dsp:txXfrm>
        <a:off x="166070" y="379797"/>
        <a:ext cx="801860" cy="801860"/>
      </dsp:txXfrm>
    </dsp:sp>
    <dsp:sp modelId="{5012D0F9-E426-4C44-85B1-B5D15A7B4879}">
      <dsp:nvSpPr>
        <dsp:cNvPr id="0" name=""/>
        <dsp:cNvSpPr/>
      </dsp:nvSpPr>
      <dsp:spPr>
        <a:xfrm rot="5400000">
          <a:off x="3889263" y="-846206"/>
          <a:ext cx="2192872" cy="7249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tiêu chuẩn</a:t>
          </a:r>
          <a:endParaRPr lang="vi-VN" sz="6300" kern="1200" noProof="0" dirty="0"/>
        </a:p>
      </dsp:txBody>
      <dsp:txXfrm rot="-5400000">
        <a:off x="1360800" y="1789304"/>
        <a:ext cx="7142753" cy="1978778"/>
      </dsp:txXfrm>
    </dsp:sp>
    <dsp:sp modelId="{52D715E9-012B-492D-85DB-CC49546E7451}">
      <dsp:nvSpPr>
        <dsp:cNvPr id="0" name=""/>
        <dsp:cNvSpPr/>
      </dsp:nvSpPr>
      <dsp:spPr>
        <a:xfrm>
          <a:off x="0" y="2211693"/>
          <a:ext cx="1134000" cy="113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2</a:t>
          </a:r>
          <a:endParaRPr lang="vi-VN" sz="6100" kern="1200" noProof="0" dirty="0"/>
        </a:p>
      </dsp:txBody>
      <dsp:txXfrm>
        <a:off x="166070" y="2377763"/>
        <a:ext cx="801860" cy="801860"/>
      </dsp:txXfrm>
    </dsp:sp>
    <dsp:sp modelId="{20BEFA03-6951-4A7C-A59E-41DEF89A1A38}">
      <dsp:nvSpPr>
        <dsp:cNvPr id="0" name=""/>
        <dsp:cNvSpPr/>
      </dsp:nvSpPr>
      <dsp:spPr>
        <a:xfrm rot="5400000">
          <a:off x="3889263" y="1573466"/>
          <a:ext cx="2192872" cy="7249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0030" tIns="160020" rIns="240030" bIns="160020" numCol="1" spcCol="1270" anchor="ctr" anchorCtr="0">
          <a:noAutofit/>
        </a:bodyPr>
        <a:lstStyle/>
        <a:p>
          <a:pPr lvl="0" algn="l" defTabSz="2800350">
            <a:lnSpc>
              <a:spcPct val="90000"/>
            </a:lnSpc>
            <a:spcBef>
              <a:spcPct val="0"/>
            </a:spcBef>
            <a:spcAft>
              <a:spcPct val="35000"/>
            </a:spcAft>
          </a:pPr>
          <a:r>
            <a:rPr lang="vi-VN" sz="6300" kern="1200" noProof="0" dirty="0" smtClean="0"/>
            <a:t>Rò rỉ thông tin qua kênh kỹ thuật</a:t>
          </a:r>
          <a:endParaRPr lang="vi-VN" sz="6300" kern="1200" noProof="0" dirty="0"/>
        </a:p>
      </dsp:txBody>
      <dsp:txXfrm rot="-5400000">
        <a:off x="1360800" y="4208977"/>
        <a:ext cx="7142753" cy="1978778"/>
      </dsp:txXfrm>
    </dsp:sp>
    <dsp:sp modelId="{45392A94-85D4-4213-B167-8FDD4035D4D9}">
      <dsp:nvSpPr>
        <dsp:cNvPr id="0" name=""/>
        <dsp:cNvSpPr/>
      </dsp:nvSpPr>
      <dsp:spPr>
        <a:xfrm>
          <a:off x="0" y="4631366"/>
          <a:ext cx="1134000" cy="113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vi-VN" sz="6100" kern="1200" noProof="0" dirty="0" smtClean="0"/>
            <a:t>3</a:t>
          </a:r>
          <a:endParaRPr lang="vi-VN" sz="6100" kern="1200" noProof="0" dirty="0"/>
        </a:p>
      </dsp:txBody>
      <dsp:txXfrm>
        <a:off x="166070" y="4797436"/>
        <a:ext cx="801860" cy="80186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31.07.2018</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31.07.2018</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dirty="0" smtClean="0"/>
              <a:t>Source:</a:t>
            </a:r>
          </a:p>
          <a:p>
            <a:r>
              <a:rPr lang="vi-VN" dirty="0" smtClean="0"/>
              <a:t>http://www.cezar.ua/local/goodimg/bionic-ear.jpg</a:t>
            </a:r>
          </a:p>
          <a:p>
            <a:r>
              <a:rPr lang="en-US" dirty="0" smtClean="0"/>
              <a:t>http://russian-internet-business.com/ruchka.files/3.jpg</a:t>
            </a:r>
          </a:p>
          <a:p>
            <a:pPr marL="0" indent="0">
              <a:buFontTx/>
              <a:buNone/>
            </a:pPr>
            <a:r>
              <a:rPr lang="vi-VN" dirty="0" smtClean="0"/>
              <a:t>Ngoài</a:t>
            </a:r>
            <a:r>
              <a:rPr lang="vi-VN" baseline="0" dirty="0" smtClean="0"/>
              <a:t> ra:</a:t>
            </a:r>
            <a:endParaRPr lang="vi-VN" dirty="0" smtClean="0"/>
          </a:p>
          <a:p>
            <a:pPr marL="171450" indent="-171450">
              <a:buFontTx/>
              <a:buChar char="-"/>
            </a:pPr>
            <a:r>
              <a:rPr lang="vi-VN" dirty="0" smtClean="0"/>
              <a:t>Thiết</a:t>
            </a:r>
            <a:r>
              <a:rPr lang="vi-VN" baseline="0" dirty="0" smtClean="0"/>
              <a:t> bị nghe xuyên tường</a:t>
            </a:r>
          </a:p>
          <a:p>
            <a:pPr marL="171450" indent="-171450">
              <a:buFontTx/>
              <a:buChar char="-"/>
            </a:pPr>
            <a:r>
              <a:rPr lang="vi-VN" baseline="0" dirty="0" smtClean="0"/>
              <a:t>Thiết bị nghe lén qua đường điện lưới</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242637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http://www.vrsystems.ru/stati/images/texnicheskie_kanali_utechki_akusticheskoi(rechevoi)_infor_9.gif</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2344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http://hardbroker.ru/img/laserMic1.jpg</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59421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Search</a:t>
            </a:r>
            <a:r>
              <a:rPr lang="vi-VN" baseline="0" dirty="0" smtClean="0"/>
              <a:t> for: "compromising electronic emanations of wired keyboards“</a:t>
            </a:r>
            <a:endParaRPr lang="en-US" baseline="0" dirty="0" smtClean="0"/>
          </a:p>
          <a:p>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phát</a:t>
            </a:r>
            <a:r>
              <a:rPr lang="en-US" baseline="0" dirty="0" smtClean="0"/>
              <a:t> </a:t>
            </a:r>
            <a:r>
              <a:rPr lang="en-US" baseline="0" dirty="0" err="1" smtClean="0"/>
              <a:t>xạ</a:t>
            </a:r>
            <a:r>
              <a:rPr lang="en-US" baseline="0" dirty="0" smtClean="0"/>
              <a:t> </a:t>
            </a:r>
            <a:r>
              <a:rPr lang="en-US" baseline="0" dirty="0" err="1" smtClean="0"/>
              <a:t>điện</a:t>
            </a:r>
            <a:r>
              <a:rPr lang="en-US" baseline="0" dirty="0" smtClean="0"/>
              <a:t> </a:t>
            </a:r>
            <a:r>
              <a:rPr lang="en-US" baseline="0" dirty="0" err="1" smtClean="0"/>
              <a:t>từ</a:t>
            </a:r>
            <a:r>
              <a:rPr lang="en-US" baseline="0" dirty="0" smtClean="0"/>
              <a:t> </a:t>
            </a:r>
            <a:r>
              <a:rPr lang="en-US" baseline="0" dirty="0" err="1" smtClean="0"/>
              <a:t>của</a:t>
            </a:r>
            <a:r>
              <a:rPr lang="en-US" baseline="0" dirty="0" smtClean="0"/>
              <a:t> </a:t>
            </a:r>
            <a:r>
              <a:rPr lang="en-US" baseline="0" dirty="0" err="1" smtClean="0"/>
              <a:t>bàn</a:t>
            </a:r>
            <a:r>
              <a:rPr lang="en-US" baseline="0" dirty="0" smtClean="0"/>
              <a:t> </a:t>
            </a:r>
            <a:r>
              <a:rPr lang="en-US" baseline="0" dirty="0" err="1" smtClean="0"/>
              <a:t>phím</a:t>
            </a:r>
            <a:r>
              <a:rPr lang="en-US" baseline="0" dirty="0" smtClean="0"/>
              <a:t> </a:t>
            </a:r>
            <a:r>
              <a:rPr lang="en-US" baseline="0" dirty="0" err="1" smtClean="0"/>
              <a:t>có</a:t>
            </a:r>
            <a:r>
              <a:rPr lang="en-US" baseline="0" dirty="0" smtClean="0"/>
              <a:t> </a:t>
            </a:r>
            <a:r>
              <a:rPr lang="en-US" baseline="0" dirty="0" err="1" smtClean="0"/>
              <a:t>dây</a:t>
            </a:r>
            <a:endParaRPr lang="en-US" baseline="0" dirty="0" smtClean="0"/>
          </a:p>
          <a:p>
            <a:r>
              <a:rPr lang="en-US" baseline="0" dirty="0" smtClean="0"/>
              <a:t>V1</a:t>
            </a:r>
          </a:p>
          <a:p>
            <a:pPr marL="171450" indent="-171450">
              <a:buFontTx/>
              <a:buChar char="-"/>
            </a:pPr>
            <a:r>
              <a:rPr lang="en-US" baseline="0" dirty="0" err="1" smtClean="0"/>
              <a:t>Thí</a:t>
            </a:r>
            <a:r>
              <a:rPr lang="en-US" baseline="0" dirty="0" smtClean="0"/>
              <a:t> </a:t>
            </a:r>
            <a:r>
              <a:rPr lang="en-US" baseline="0" dirty="0" err="1" smtClean="0"/>
              <a:t>nghiệm</a:t>
            </a:r>
            <a:r>
              <a:rPr lang="en-US" baseline="0" dirty="0" smtClean="0"/>
              <a:t> 1: </a:t>
            </a:r>
            <a:r>
              <a:rPr lang="en-US" baseline="0" dirty="0" err="1" smtClean="0"/>
              <a:t>nghe</a:t>
            </a:r>
            <a:r>
              <a:rPr lang="en-US" baseline="0" dirty="0" smtClean="0"/>
              <a:t> </a:t>
            </a:r>
            <a:r>
              <a:rPr lang="en-US" baseline="0" dirty="0" err="1" smtClean="0"/>
              <a:t>trộm</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a:t>
            </a:r>
            <a:r>
              <a:rPr lang="en-US" baseline="0" dirty="0" err="1" smtClean="0"/>
              <a:t>trong</a:t>
            </a:r>
            <a:r>
              <a:rPr lang="en-US" baseline="0" dirty="0" smtClean="0"/>
              <a:t> </a:t>
            </a:r>
            <a:r>
              <a:rPr lang="en-US" baseline="0" dirty="0" err="1" smtClean="0"/>
              <a:t>phạm</a:t>
            </a:r>
            <a:r>
              <a:rPr lang="en-US" baseline="0" dirty="0" smtClean="0"/>
              <a:t> vi 1m </a:t>
            </a:r>
            <a:r>
              <a:rPr lang="en-US" baseline="0" dirty="0" err="1" smtClean="0"/>
              <a:t>với</a:t>
            </a:r>
            <a:r>
              <a:rPr lang="en-US" baseline="0" dirty="0" smtClean="0"/>
              <a:t> </a:t>
            </a:r>
            <a:r>
              <a:rPr lang="en-US" baseline="0" dirty="0" err="1" smtClean="0"/>
              <a:t>dây</a:t>
            </a:r>
            <a:r>
              <a:rPr lang="en-US" baseline="0" dirty="0" smtClean="0"/>
              <a:t> </a:t>
            </a:r>
            <a:r>
              <a:rPr lang="en-US" baseline="0" dirty="0" err="1" smtClean="0"/>
              <a:t>ăng</a:t>
            </a:r>
            <a:r>
              <a:rPr lang="en-US" baseline="0" dirty="0" smtClean="0"/>
              <a:t> ten</a:t>
            </a:r>
          </a:p>
          <a:p>
            <a:pPr marL="171450" indent="-171450">
              <a:buFontTx/>
              <a:buChar char="-"/>
            </a:pPr>
            <a:r>
              <a:rPr lang="en-US" baseline="0" dirty="0" err="1" smtClean="0"/>
              <a:t>Màn</a:t>
            </a:r>
            <a:r>
              <a:rPr lang="en-US" baseline="0" dirty="0" smtClean="0"/>
              <a:t> </a:t>
            </a:r>
            <a:r>
              <a:rPr lang="en-US" baseline="0" dirty="0" err="1" smtClean="0"/>
              <a:t>hình</a:t>
            </a:r>
            <a:r>
              <a:rPr lang="en-US" baseline="0" dirty="0" smtClean="0"/>
              <a:t> LCD </a:t>
            </a:r>
            <a:r>
              <a:rPr lang="en-US" baseline="0" dirty="0" err="1" smtClean="0"/>
              <a:t>bị</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thông</a:t>
            </a:r>
            <a:r>
              <a:rPr lang="en-US" baseline="0" dirty="0" smtClean="0"/>
              <a:t> </a:t>
            </a:r>
            <a:r>
              <a:rPr lang="en-US" baseline="0" dirty="0" err="1" smtClean="0"/>
              <a:t>không</a:t>
            </a:r>
            <a:r>
              <a:rPr lang="en-US" baseline="0" dirty="0" smtClean="0"/>
              <a:t> </a:t>
            </a:r>
            <a:r>
              <a:rPr lang="en-US" baseline="0" dirty="0" err="1" smtClean="0"/>
              <a:t>dây</a:t>
            </a:r>
            <a:endParaRPr lang="en-US" baseline="0" dirty="0" smtClean="0"/>
          </a:p>
          <a:p>
            <a:pPr marL="171450" indent="-171450">
              <a:buFontTx/>
              <a:buChar char="-"/>
            </a:pPr>
            <a:r>
              <a:rPr lang="en-US" baseline="0" dirty="0" smtClean="0"/>
              <a:t>Pc </a:t>
            </a:r>
            <a:r>
              <a:rPr lang="en-US" baseline="0" dirty="0" err="1" smtClean="0"/>
              <a:t>bị</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qua </a:t>
            </a:r>
            <a:r>
              <a:rPr lang="en-US" baseline="0" dirty="0" err="1" smtClean="0"/>
              <a:t>đường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điện</a:t>
            </a:r>
            <a:endParaRPr lang="en-US" baseline="0" dirty="0" smtClean="0"/>
          </a:p>
          <a:p>
            <a:pPr marL="171450" indent="-171450">
              <a:buFontTx/>
              <a:buChar char="-"/>
            </a:pPr>
            <a:r>
              <a:rPr lang="en-US" baseline="0" dirty="0" smtClean="0"/>
              <a:t>1 </a:t>
            </a:r>
            <a:r>
              <a:rPr lang="en-US" baseline="0" dirty="0" err="1" smtClean="0"/>
              <a:t>dây</a:t>
            </a:r>
            <a:r>
              <a:rPr lang="en-US" baseline="0" dirty="0" smtClean="0"/>
              <a:t> </a:t>
            </a:r>
            <a:r>
              <a:rPr lang="en-US" baseline="0" dirty="0" err="1" smtClean="0"/>
              <a:t>ăng</a:t>
            </a:r>
            <a:r>
              <a:rPr lang="en-US" baseline="0" dirty="0" smtClean="0"/>
              <a:t> ten </a:t>
            </a:r>
            <a:r>
              <a:rPr lang="en-US" baseline="0" dirty="0" err="1" smtClean="0"/>
              <a:t>đoen</a:t>
            </a:r>
            <a:r>
              <a:rPr lang="en-US" baseline="0" dirty="0" smtClean="0"/>
              <a:t> </a:t>
            </a:r>
            <a:r>
              <a:rPr lang="en-US" baseline="0" dirty="0" err="1" smtClean="0"/>
              <a:t>giản</a:t>
            </a:r>
            <a:r>
              <a:rPr lang="en-US" baseline="0" dirty="0" smtClean="0"/>
              <a:t> </a:t>
            </a:r>
            <a:r>
              <a:rPr lang="en-US" baseline="0" dirty="0" err="1" smtClean="0"/>
              <a:t>dài</a:t>
            </a:r>
            <a:r>
              <a:rPr lang="en-US" baseline="0" dirty="0" smtClean="0"/>
              <a:t> 1m</a:t>
            </a:r>
          </a:p>
          <a:p>
            <a:pPr marL="0" indent="0">
              <a:buFontTx/>
              <a:buNone/>
            </a:pPr>
            <a:r>
              <a:rPr lang="en-US" baseline="0" dirty="0" smtClean="0"/>
              <a:t>V2</a:t>
            </a:r>
          </a:p>
          <a:p>
            <a:pPr marL="171450" indent="-171450">
              <a:buFontTx/>
              <a:buChar char="-"/>
            </a:pPr>
            <a:r>
              <a:rPr lang="en-US" baseline="0" dirty="0" err="1" smtClean="0"/>
              <a:t>ngắt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nguồn</a:t>
            </a:r>
            <a:r>
              <a:rPr lang="en-US" baseline="0" dirty="0" smtClean="0"/>
              <a:t> </a:t>
            </a:r>
            <a:r>
              <a:rPr lang="en-US" baseline="0" dirty="0" err="1" smtClean="0"/>
              <a:t>điện</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qua </a:t>
            </a:r>
            <a:r>
              <a:rPr lang="en-US" baseline="0" dirty="0" err="1" smtClean="0"/>
              <a:t>đường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điện</a:t>
            </a:r>
            <a:endParaRPr lang="en-US" baseline="0" dirty="0" smtClean="0"/>
          </a:p>
          <a:p>
            <a:pPr marL="171450" indent="-171450">
              <a:buFontTx/>
              <a:buChar char="-"/>
            </a:pPr>
            <a:r>
              <a:rPr lang="en-US" dirty="0" err="1" smtClean="0"/>
              <a:t>Thực</a:t>
            </a:r>
            <a:r>
              <a:rPr lang="en-US" baseline="0" dirty="0" smtClean="0"/>
              <a:t> </a:t>
            </a:r>
            <a:r>
              <a:rPr lang="en-US" baseline="0" dirty="0" err="1" smtClean="0"/>
              <a:t>hiện</a:t>
            </a:r>
            <a:r>
              <a:rPr lang="en-US" baseline="0" dirty="0" smtClean="0"/>
              <a:t> 4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để</a:t>
            </a:r>
            <a:r>
              <a:rPr lang="en-US" baseline="0" dirty="0" smtClean="0"/>
              <a:t> </a:t>
            </a:r>
            <a:r>
              <a:rPr lang="en-US" baseline="0" dirty="0" err="1" smtClean="0"/>
              <a:t>phục</a:t>
            </a:r>
            <a:r>
              <a:rPr lang="en-US" baseline="0" dirty="0" smtClean="0"/>
              <a:t> </a:t>
            </a:r>
            <a:r>
              <a:rPr lang="en-US" baseline="0" dirty="0" err="1" smtClean="0"/>
              <a:t>hội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hoặc</a:t>
            </a:r>
            <a:r>
              <a:rPr lang="en-US" baseline="0" dirty="0" smtClean="0"/>
              <a:t> 1 </a:t>
            </a:r>
            <a:r>
              <a:rPr lang="en-US" baseline="0" dirty="0" err="1" smtClean="0"/>
              <a:t>phần</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a:t>
            </a:r>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xạ</a:t>
            </a:r>
            <a:r>
              <a:rPr lang="en-US" baseline="0" dirty="0" smtClean="0"/>
              <a:t> </a:t>
            </a:r>
            <a:r>
              <a:rPr lang="en-US" baseline="0" dirty="0" err="1" smtClean="0"/>
              <a:t>điện</a:t>
            </a:r>
            <a:r>
              <a:rPr lang="en-US" baseline="0" dirty="0" smtClean="0"/>
              <a:t> </a:t>
            </a:r>
            <a:r>
              <a:rPr lang="en-US" baseline="0" dirty="0" err="1" smtClean="0"/>
              <a:t>từ</a:t>
            </a:r>
            <a:r>
              <a:rPr lang="en-US" baseline="0" dirty="0" smtClean="0"/>
              <a:t> </a:t>
            </a:r>
            <a:r>
              <a:rPr lang="en-US" baseline="0" dirty="0" err="1" smtClean="0"/>
              <a:t>lên</a:t>
            </a:r>
            <a:r>
              <a:rPr lang="en-US" baseline="0" dirty="0" smtClean="0"/>
              <a:t> </a:t>
            </a:r>
            <a:r>
              <a:rPr lang="en-US" baseline="0" dirty="0" err="1" smtClean="0"/>
              <a:t>đến</a:t>
            </a:r>
            <a:r>
              <a:rPr lang="en-US" baseline="0" dirty="0" smtClean="0"/>
              <a:t> 20m</a:t>
            </a:r>
          </a:p>
          <a:p>
            <a:pPr marL="171450" indent="-171450">
              <a:buFontTx/>
              <a:buChar char="-"/>
            </a:pPr>
            <a:r>
              <a:rPr lang="en-US" baseline="0" dirty="0" err="1" smtClean="0"/>
              <a:t>Thực</a:t>
            </a:r>
            <a:r>
              <a:rPr lang="en-US" baseline="0" dirty="0" smtClean="0"/>
              <a:t> </a:t>
            </a:r>
            <a:r>
              <a:rPr lang="en-US" baseline="0" dirty="0" err="1" smtClean="0"/>
              <a:t>hiện</a:t>
            </a:r>
            <a:r>
              <a:rPr lang="en-US" baseline="0" dirty="0" smtClean="0"/>
              <a:t> test 11 model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cho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đều</a:t>
            </a:r>
            <a:r>
              <a:rPr lang="en-US" baseline="0" dirty="0" smtClean="0"/>
              <a:t> </a:t>
            </a:r>
            <a:r>
              <a:rPr lang="en-US" baseline="0" dirty="0" err="1" smtClean="0"/>
              <a:t>bị</a:t>
            </a:r>
            <a:r>
              <a:rPr lang="en-US" baseline="0" dirty="0" smtClean="0"/>
              <a:t> </a:t>
            </a:r>
            <a:r>
              <a:rPr lang="en-US" baseline="0" dirty="0" err="1" smtClean="0"/>
              <a:t>tổn</a:t>
            </a:r>
            <a:r>
              <a:rPr lang="en-US" baseline="0" dirty="0" smtClean="0"/>
              <a:t> </a:t>
            </a:r>
            <a:r>
              <a:rPr lang="en-US" baseline="0" dirty="0" err="1" smtClean="0"/>
              <a:t>thương</a:t>
            </a:r>
            <a:r>
              <a:rPr lang="en-US" baseline="0" dirty="0" smtClean="0"/>
              <a:t> </a:t>
            </a:r>
            <a:r>
              <a:rPr lang="en-US" baseline="0" dirty="0" err="1" smtClean="0"/>
              <a:t>bởi</a:t>
            </a:r>
            <a:r>
              <a:rPr lang="en-US" baseline="0" dirty="0" smtClean="0"/>
              <a:t> </a:t>
            </a:r>
            <a:r>
              <a:rPr lang="en-US" baseline="0" dirty="0" err="1" smtClean="0"/>
              <a:t>ít</a:t>
            </a:r>
            <a:r>
              <a:rPr lang="en-US" baseline="0" dirty="0" smtClean="0"/>
              <a:t> </a:t>
            </a:r>
            <a:r>
              <a:rPr lang="en-US" baseline="0" dirty="0" err="1" smtClean="0"/>
              <a:t>nhất</a:t>
            </a:r>
            <a:r>
              <a:rPr lang="en-US" baseline="0" dirty="0" smtClean="0"/>
              <a:t> 1 </a:t>
            </a:r>
            <a:r>
              <a:rPr lang="en-US" baseline="0" dirty="0" err="1" smtClean="0"/>
              <a:t>trong</a:t>
            </a:r>
            <a:r>
              <a:rPr lang="en-US" baseline="0" dirty="0" smtClean="0"/>
              <a:t> 4 </a:t>
            </a:r>
            <a:r>
              <a:rPr lang="en-US" baseline="0" dirty="0" err="1" smtClean="0"/>
              <a:t>cách</a:t>
            </a:r>
            <a:r>
              <a:rPr lang="en-US" baseline="0" dirty="0" smtClean="0"/>
              <a:t> </a:t>
            </a:r>
            <a:r>
              <a:rPr lang="en-US" baseline="0" dirty="0" err="1" smtClean="0"/>
              <a:t>tấn</a:t>
            </a:r>
            <a:r>
              <a:rPr lang="en-US" baseline="0" dirty="0" smtClean="0"/>
              <a:t> </a:t>
            </a:r>
            <a:r>
              <a:rPr lang="en-US" baseline="0" dirty="0" err="1" smtClean="0"/>
              <a:t>công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153819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USBee: Jumping the air-gap with USB</a:t>
            </a:r>
          </a:p>
          <a:p>
            <a:pPr fontAlgn="t"/>
            <a:r>
              <a:rPr lang="en-US" sz="1200" b="0" i="0" kern="1200" dirty="0" err="1" smtClean="0">
                <a:solidFill>
                  <a:schemeClr val="tx1"/>
                </a:solidFill>
                <a:effectLst/>
                <a:latin typeface="+mn-lt"/>
                <a:ea typeface="+mn-ea"/>
                <a:cs typeface="+mn-cs"/>
              </a:rPr>
              <a:t>Kênh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mật</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Khoảng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qua </a:t>
            </a:r>
            <a:r>
              <a:rPr lang="en-US" sz="1200" b="0" i="0" kern="1200" dirty="0" err="1" smtClean="0">
                <a:solidFill>
                  <a:schemeClr val="tx1"/>
                </a:solidFill>
                <a:effectLst/>
                <a:latin typeface="+mn-lt"/>
                <a:ea typeface="+mn-ea"/>
                <a:cs typeface="+mn-cs"/>
              </a:rPr>
              <a:t>phát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xạ</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USB</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713926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57122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27745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62081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Cựu</a:t>
            </a:r>
            <a:r>
              <a:rPr lang="en-US" dirty="0" smtClean="0"/>
              <a:t> </a:t>
            </a:r>
            <a:r>
              <a:rPr lang="en-US" dirty="0" err="1" smtClean="0"/>
              <a:t>nhân</a:t>
            </a:r>
            <a:r>
              <a:rPr lang="en-US" baseline="0" dirty="0" smtClean="0"/>
              <a:t> </a:t>
            </a:r>
            <a:r>
              <a:rPr lang="en-US" baseline="0" dirty="0" err="1" smtClean="0"/>
              <a:t>viên</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hợp</a:t>
            </a:r>
            <a:r>
              <a:rPr lang="en-US" baseline="0" dirty="0" smtClean="0"/>
              <a:t> </a:t>
            </a:r>
            <a:r>
              <a:rPr lang="en-US" baseline="0" dirty="0" err="1" smtClean="0"/>
              <a:t>đồng</a:t>
            </a:r>
            <a:r>
              <a:rPr lang="en-US" baseline="0" dirty="0" smtClean="0"/>
              <a:t> </a:t>
            </a:r>
            <a:r>
              <a:rPr lang="en-US" baseline="0" dirty="0" err="1" smtClean="0"/>
              <a:t>của</a:t>
            </a:r>
            <a:r>
              <a:rPr lang="en-US" baseline="0" dirty="0" smtClean="0"/>
              <a:t> </a:t>
            </a:r>
            <a:r>
              <a:rPr lang="en-US" baseline="0" dirty="0" err="1" smtClean="0"/>
              <a:t>cơ</a:t>
            </a:r>
            <a:r>
              <a:rPr lang="en-US" baseline="0" dirty="0" smtClean="0"/>
              <a:t> </a:t>
            </a:r>
            <a:r>
              <a:rPr lang="en-US" baseline="0" dirty="0" err="1" smtClean="0"/>
              <a:t>quan</a:t>
            </a:r>
            <a:r>
              <a:rPr lang="en-US" baseline="0" dirty="0" smtClean="0"/>
              <a:t> an </a:t>
            </a:r>
            <a:r>
              <a:rPr lang="en-US" baseline="0" dirty="0" err="1" smtClean="0"/>
              <a:t>ninh</a:t>
            </a:r>
            <a:r>
              <a:rPr lang="en-US" baseline="0" dirty="0" smtClean="0"/>
              <a:t> </a:t>
            </a:r>
            <a:r>
              <a:rPr lang="en-US" baseline="0" dirty="0" err="1" smtClean="0"/>
              <a:t>quốc</a:t>
            </a:r>
            <a:r>
              <a:rPr lang="en-US" baseline="0" dirty="0" smtClean="0"/>
              <a:t> </a:t>
            </a:r>
            <a:r>
              <a:rPr lang="en-US" baseline="0" dirty="0" err="1" smtClean="0"/>
              <a:t>gia</a:t>
            </a:r>
            <a:r>
              <a:rPr lang="en-US" baseline="0" dirty="0" smtClean="0"/>
              <a:t> </a:t>
            </a:r>
            <a:r>
              <a:rPr lang="en-US" baseline="0" dirty="0" err="1" smtClean="0"/>
              <a:t>Hoa</a:t>
            </a:r>
            <a:r>
              <a:rPr lang="en-US" baseline="0" dirty="0" smtClean="0"/>
              <a:t> </a:t>
            </a:r>
            <a:r>
              <a:rPr lang="en-US" baseline="0" dirty="0" err="1" smtClean="0"/>
              <a:t>kỳ</a:t>
            </a:r>
            <a:r>
              <a:rPr lang="en-US" baseline="0" dirty="0" smtClean="0"/>
              <a:t> </a:t>
            </a:r>
            <a:r>
              <a:rPr lang="en-US" baseline="0" dirty="0" err="1" smtClean="0"/>
              <a:t>và</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chính</a:t>
            </a:r>
            <a:r>
              <a:rPr lang="en-US" baseline="0" dirty="0" smtClean="0"/>
              <a:t> </a:t>
            </a:r>
            <a:r>
              <a:rPr lang="en-US" baseline="0" dirty="0" err="1" smtClean="0"/>
              <a:t>thức</a:t>
            </a:r>
            <a:r>
              <a:rPr lang="en-US" baseline="0" dirty="0" smtClean="0"/>
              <a:t> </a:t>
            </a:r>
            <a:r>
              <a:rPr lang="en-US" baseline="0" dirty="0" err="1" smtClean="0"/>
              <a:t>của</a:t>
            </a:r>
            <a:r>
              <a:rPr lang="en-US" baseline="0" dirty="0" smtClean="0"/>
              <a:t> </a:t>
            </a:r>
            <a:r>
              <a:rPr lang="en-US" baseline="0" dirty="0" err="1" smtClean="0"/>
              <a:t>cơ</a:t>
            </a:r>
            <a:r>
              <a:rPr lang="en-US" baseline="0" dirty="0" smtClean="0"/>
              <a:t> </a:t>
            </a:r>
            <a:r>
              <a:rPr lang="en-US" baseline="0" dirty="0" err="1" smtClean="0"/>
              <a:t>quan</a:t>
            </a:r>
            <a:r>
              <a:rPr lang="en-US" baseline="0" dirty="0" smtClean="0"/>
              <a:t> </a:t>
            </a:r>
            <a:r>
              <a:rPr lang="en-US" baseline="0" dirty="0" err="1" smtClean="0"/>
              <a:t>tình</a:t>
            </a:r>
            <a:r>
              <a:rPr lang="en-US" baseline="0" dirty="0" smtClean="0"/>
              <a:t> </a:t>
            </a:r>
            <a:r>
              <a:rPr lang="en-US" baseline="0" dirty="0" err="1" smtClean="0"/>
              <a:t>bào</a:t>
            </a:r>
            <a:r>
              <a:rPr lang="en-US" baseline="0" dirty="0" smtClean="0"/>
              <a:t> </a:t>
            </a:r>
            <a:r>
              <a:rPr lang="en-US" baseline="0" dirty="0" err="1" smtClean="0"/>
              <a:t>trung</a:t>
            </a:r>
            <a:r>
              <a:rPr lang="en-US" baseline="0" dirty="0" smtClean="0"/>
              <a:t> </a:t>
            </a:r>
            <a:r>
              <a:rPr lang="en-US" baseline="0" dirty="0" err="1" smtClean="0"/>
              <a:t>ương</a:t>
            </a:r>
            <a:r>
              <a:rPr lang="en-US" baseline="0" dirty="0" smtClean="0"/>
              <a:t> HK (CIA),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làm</a:t>
            </a:r>
            <a:r>
              <a:rPr lang="en-US" baseline="0" dirty="0" smtClean="0"/>
              <a:t> </a:t>
            </a:r>
            <a:r>
              <a:rPr lang="en-US" baseline="0" dirty="0" err="1" smtClean="0"/>
              <a:t>rò</a:t>
            </a:r>
            <a:r>
              <a:rPr lang="en-US" baseline="0" dirty="0" smtClean="0"/>
              <a:t> </a:t>
            </a:r>
            <a:r>
              <a:rPr lang="en-US" baseline="0" dirty="0" err="1" smtClean="0"/>
              <a:t>rỉ</a:t>
            </a:r>
            <a:r>
              <a:rPr lang="en-US" baseline="0" dirty="0" smtClean="0"/>
              <a:t> </a:t>
            </a:r>
            <a:r>
              <a:rPr lang="en-US" baseline="0" dirty="0" err="1" smtClean="0"/>
              <a:t>những</a:t>
            </a:r>
            <a:r>
              <a:rPr lang="en-US" baseline="0" dirty="0" smtClean="0"/>
              <a:t> </a:t>
            </a:r>
            <a:r>
              <a:rPr lang="en-US" baseline="0" dirty="0" err="1" smtClean="0"/>
              <a:t>bí</a:t>
            </a:r>
            <a:r>
              <a:rPr lang="en-US" baseline="0" dirty="0" smtClean="0"/>
              <a:t> </a:t>
            </a:r>
            <a:r>
              <a:rPr lang="en-US" baseline="0" dirty="0" err="1" smtClean="0"/>
              <a:t>mật</a:t>
            </a:r>
            <a:r>
              <a:rPr lang="en-US" baseline="0" dirty="0" smtClean="0"/>
              <a:t> </a:t>
            </a:r>
            <a:r>
              <a:rPr lang="en-US" baseline="0" dirty="0" err="1" smtClean="0"/>
              <a:t>hàng</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Mỹ</a:t>
            </a:r>
            <a:r>
              <a:rPr lang="en-US" baseline="0" dirty="0" smtClean="0"/>
              <a:t> </a:t>
            </a:r>
            <a:r>
              <a:rPr lang="en-US" baseline="0" dirty="0" err="1" smtClean="0"/>
              <a:t>và</a:t>
            </a:r>
            <a:r>
              <a:rPr lang="en-US" baseline="0" dirty="0" smtClean="0"/>
              <a:t> </a:t>
            </a:r>
            <a:r>
              <a:rPr lang="en-US" baseline="0" dirty="0" err="1" smtClean="0"/>
              <a:t>anh</a:t>
            </a:r>
            <a:r>
              <a:rPr lang="en-US" baseline="0" dirty="0" smtClean="0"/>
              <a:t> </a:t>
            </a:r>
            <a:r>
              <a:rPr lang="en-US" baseline="0" dirty="0" err="1" smtClean="0"/>
              <a:t>cho</a:t>
            </a:r>
            <a:r>
              <a:rPr lang="en-US" baseline="0" dirty="0" smtClean="0"/>
              <a:t> </a:t>
            </a:r>
            <a:r>
              <a:rPr lang="en-US" baseline="0" dirty="0" err="1" smtClean="0"/>
              <a:t>giới</a:t>
            </a:r>
            <a:r>
              <a:rPr lang="en-US" baseline="0" dirty="0" smtClean="0"/>
              <a:t> </a:t>
            </a:r>
            <a:r>
              <a:rPr lang="en-US" baseline="0" dirty="0" err="1" smtClean="0"/>
              <a:t>báo</a:t>
            </a:r>
            <a:r>
              <a:rPr lang="en-US" baseline="0" dirty="0" smtClean="0"/>
              <a:t> </a:t>
            </a:r>
            <a:r>
              <a:rPr lang="en-US" baseline="0" dirty="0" err="1" smtClean="0"/>
              <a:t>chí</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người</a:t>
            </a:r>
            <a:r>
              <a:rPr lang="en-US" baseline="0" dirty="0" smtClean="0"/>
              <a:t> </a:t>
            </a:r>
            <a:r>
              <a:rPr lang="en-US" baseline="0" dirty="0" err="1" smtClean="0"/>
              <a:t>dân</a:t>
            </a:r>
            <a:r>
              <a:rPr lang="en-US" baseline="0" dirty="0" smtClean="0"/>
              <a:t> (</a:t>
            </a:r>
            <a:r>
              <a:rPr lang="en-US" baseline="0" dirty="0" err="1" smtClean="0"/>
              <a:t>nghe</a:t>
            </a:r>
            <a:r>
              <a:rPr lang="en-US" baseline="0" dirty="0" smtClean="0"/>
              <a:t> </a:t>
            </a:r>
            <a:r>
              <a:rPr lang="en-US" baseline="0" dirty="0" err="1" smtClean="0"/>
              <a:t>lén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internet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khác</a:t>
            </a:r>
            <a:r>
              <a:rPr lang="en-US" baseline="0" dirty="0" smtClean="0"/>
              <a:t>).</a:t>
            </a:r>
          </a:p>
          <a:p>
            <a:pPr marL="171450" indent="-171450">
              <a:buFontTx/>
              <a:buChar char="-"/>
            </a:pPr>
            <a:r>
              <a:rPr lang="en-US" baseline="0" dirty="0" err="1" smtClean="0"/>
              <a:t>bị</a:t>
            </a:r>
            <a:r>
              <a:rPr lang="en-US" baseline="0" dirty="0" smtClean="0"/>
              <a:t> </a:t>
            </a:r>
            <a:r>
              <a:rPr lang="en-US" baseline="0" dirty="0" err="1" smtClean="0"/>
              <a:t>buộc</a:t>
            </a:r>
            <a:r>
              <a:rPr lang="en-US" baseline="0" dirty="0" smtClean="0"/>
              <a:t> </a:t>
            </a:r>
            <a:r>
              <a:rPr lang="en-US" baseline="0" dirty="0" err="1" smtClean="0"/>
              <a:t>tội</a:t>
            </a:r>
            <a:r>
              <a:rPr lang="en-US" baseline="0" dirty="0" smtClean="0"/>
              <a:t> </a:t>
            </a:r>
            <a:r>
              <a:rPr lang="en-US" baseline="0" dirty="0" err="1" smtClean="0"/>
              <a:t>trộm</a:t>
            </a:r>
            <a:r>
              <a:rPr lang="en-US" baseline="0" dirty="0" smtClean="0"/>
              <a:t> </a:t>
            </a:r>
            <a:r>
              <a:rPr lang="en-US" baseline="0" dirty="0" err="1" smtClean="0"/>
              <a:t>cắp</a:t>
            </a:r>
            <a:r>
              <a:rPr lang="en-US" baseline="0" dirty="0" smtClean="0"/>
              <a:t> </a:t>
            </a:r>
            <a:r>
              <a:rPr lang="en-US" baseline="0" dirty="0" err="1" smtClean="0"/>
              <a:t>tài</a:t>
            </a:r>
            <a:r>
              <a:rPr lang="en-US" baseline="0" dirty="0" smtClean="0"/>
              <a:t> </a:t>
            </a:r>
            <a:r>
              <a:rPr lang="en-US" baseline="0" dirty="0" err="1" smtClean="0"/>
              <a:t>sản</a:t>
            </a:r>
            <a:r>
              <a:rPr lang="en-US" baseline="0" dirty="0" smtClean="0"/>
              <a:t>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truyền</a:t>
            </a:r>
            <a:r>
              <a:rPr lang="en-US" baseline="0" dirty="0" smtClean="0"/>
              <a:t> tin </a:t>
            </a:r>
            <a:r>
              <a:rPr lang="en-US" baseline="0" dirty="0" err="1" smtClean="0"/>
              <a:t>trái</a:t>
            </a:r>
            <a:r>
              <a:rPr lang="en-US" baseline="0" dirty="0" smtClean="0"/>
              <a:t> </a:t>
            </a:r>
            <a:r>
              <a:rPr lang="en-US" baseline="0" dirty="0" err="1" smtClean="0"/>
              <a:t>phép</a:t>
            </a:r>
            <a:r>
              <a:rPr lang="en-US" baseline="0" dirty="0" smtClean="0"/>
              <a:t> </a:t>
            </a:r>
            <a:r>
              <a:rPr lang="en-US" baseline="0" dirty="0" err="1" smtClean="0"/>
              <a:t>về</a:t>
            </a:r>
            <a:r>
              <a:rPr lang="en-US" baseline="0" dirty="0" smtClean="0"/>
              <a:t> </a:t>
            </a:r>
            <a:r>
              <a:rPr lang="en-US" baseline="0" dirty="0" err="1" smtClean="0"/>
              <a:t>thông</a:t>
            </a:r>
            <a:r>
              <a:rPr lang="en-US" baseline="0" dirty="0" smtClean="0"/>
              <a:t> tin </a:t>
            </a:r>
            <a:r>
              <a:rPr lang="en-US" baseline="0" dirty="0" err="1" smtClean="0"/>
              <a:t>quốc</a:t>
            </a:r>
            <a:r>
              <a:rPr lang="en-US" baseline="0" dirty="0" smtClean="0"/>
              <a:t> </a:t>
            </a:r>
            <a:r>
              <a:rPr lang="en-US" baseline="0" dirty="0" err="1" smtClean="0"/>
              <a:t>phòng</a:t>
            </a:r>
            <a:r>
              <a:rPr lang="en-US" baseline="0" dirty="0" smtClean="0"/>
              <a:t> </a:t>
            </a:r>
            <a:r>
              <a:rPr lang="en-US" baseline="0" dirty="0" err="1" smtClean="0"/>
              <a:t>và</a:t>
            </a:r>
            <a:r>
              <a:rPr lang="en-US" baseline="0" dirty="0" smtClean="0"/>
              <a:t> </a:t>
            </a:r>
            <a:r>
              <a:rPr lang="en-US" baseline="0" dirty="0" err="1" smtClean="0"/>
              <a:t>cố</a:t>
            </a:r>
            <a:r>
              <a:rPr lang="en-US" baseline="0" dirty="0" smtClean="0"/>
              <a:t> ý </a:t>
            </a:r>
            <a:r>
              <a:rPr lang="en-US" baseline="0" dirty="0" err="1" smtClean="0"/>
              <a:t>tiết</a:t>
            </a:r>
            <a:r>
              <a:rPr lang="en-US" baseline="0" dirty="0" smtClean="0"/>
              <a:t> </a:t>
            </a:r>
            <a:r>
              <a:rPr lang="en-US" baseline="0" dirty="0" err="1" smtClean="0"/>
              <a:t>lộ</a:t>
            </a:r>
            <a:r>
              <a:rPr lang="en-US" baseline="0" dirty="0" smtClean="0"/>
              <a:t> tin </a:t>
            </a:r>
            <a:r>
              <a:rPr lang="en-US" baseline="0" dirty="0" err="1" smtClean="0"/>
              <a:t>tình</a:t>
            </a:r>
            <a:r>
              <a:rPr lang="en-US" baseline="0" dirty="0" smtClean="0"/>
              <a:t> </a:t>
            </a:r>
            <a:r>
              <a:rPr lang="en-US" baseline="0" dirty="0" err="1" smtClean="0"/>
              <a:t>báo</a:t>
            </a:r>
            <a:r>
              <a:rPr lang="en-US" baseline="0" dirty="0" smtClean="0"/>
              <a:t> </a:t>
            </a:r>
            <a:r>
              <a:rPr lang="en-US" baseline="0" dirty="0" err="1" smtClean="0"/>
              <a:t>mật</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hạn</a:t>
            </a:r>
            <a:endParaRPr lang="en-US" baseline="0" dirty="0" smtClean="0"/>
          </a:p>
          <a:p>
            <a:pPr marL="171450" indent="-171450">
              <a:buFontTx/>
              <a:buChar char="-"/>
            </a:pPr>
            <a:r>
              <a:rPr lang="en-US" baseline="0" dirty="0" err="1" smtClean="0"/>
              <a:t>Những</a:t>
            </a:r>
            <a:r>
              <a:rPr lang="en-US" baseline="0" dirty="0" smtClean="0"/>
              <a:t> </a:t>
            </a:r>
            <a:r>
              <a:rPr lang="en-US" baseline="0" dirty="0" err="1" smtClean="0"/>
              <a:t>tiết</a:t>
            </a:r>
            <a:r>
              <a:rPr lang="en-US" baseline="0" dirty="0" smtClean="0"/>
              <a:t> </a:t>
            </a:r>
            <a:r>
              <a:rPr lang="en-US" baseline="0" dirty="0" err="1" smtClean="0"/>
              <a:t>lộ</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lỗ</a:t>
            </a:r>
            <a:r>
              <a:rPr lang="en-US" baseline="0" dirty="0" smtClean="0"/>
              <a:t> </a:t>
            </a:r>
            <a:r>
              <a:rPr lang="en-US" baseline="0" dirty="0" err="1" smtClean="0"/>
              <a:t>hổng</a:t>
            </a:r>
            <a:r>
              <a:rPr lang="en-US" baseline="0" dirty="0" smtClean="0"/>
              <a:t> </a:t>
            </a:r>
            <a:r>
              <a:rPr lang="en-US" baseline="0" dirty="0" err="1" smtClean="0"/>
              <a:t>nghiêm</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của</a:t>
            </a:r>
            <a:r>
              <a:rPr lang="en-US" baseline="0" dirty="0" smtClean="0"/>
              <a:t> NSA</a:t>
            </a:r>
          </a:p>
          <a:p>
            <a:pPr marL="0" indent="0">
              <a:buFontTx/>
              <a:buNone/>
            </a:pPr>
            <a:r>
              <a:rPr lang="en-US" baseline="0" dirty="0" err="1" smtClean="0"/>
              <a:t>Giáo</a:t>
            </a:r>
            <a:r>
              <a:rPr lang="en-US" baseline="0" dirty="0" smtClean="0"/>
              <a:t> </a:t>
            </a:r>
            <a:r>
              <a:rPr lang="en-US" baseline="0" dirty="0" err="1" smtClean="0"/>
              <a:t>sư</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học</a:t>
            </a:r>
            <a:r>
              <a:rPr lang="en-US" baseline="0" dirty="0" smtClean="0"/>
              <a:t> </a:t>
            </a:r>
            <a:r>
              <a:rPr lang="en-US" baseline="0" dirty="0" err="1" smtClean="0"/>
              <a:t>người</a:t>
            </a:r>
            <a:r>
              <a:rPr lang="en-US" baseline="0" dirty="0" smtClean="0"/>
              <a:t> </a:t>
            </a:r>
            <a:r>
              <a:rPr lang="en-US" baseline="0" dirty="0" err="1" smtClean="0"/>
              <a:t>thuyer</a:t>
            </a:r>
            <a:r>
              <a:rPr lang="en-US" baseline="0" dirty="0" smtClean="0"/>
              <a:t> </a:t>
            </a:r>
            <a:r>
              <a:rPr lang="en-US" baseline="0" dirty="0" err="1" smtClean="0"/>
              <a:t>điển</a:t>
            </a:r>
            <a:r>
              <a:rPr lang="en-US" baseline="0" dirty="0" smtClean="0"/>
              <a:t> </a:t>
            </a:r>
            <a:r>
              <a:rPr lang="en-US" baseline="0" dirty="0" err="1" smtClean="0"/>
              <a:t>thuộc</a:t>
            </a:r>
            <a:r>
              <a:rPr lang="en-US" baseline="0" dirty="0" smtClean="0"/>
              <a:t> </a:t>
            </a:r>
            <a:r>
              <a:rPr lang="en-US" baseline="0" dirty="0" err="1" smtClean="0"/>
              <a:t>đại</a:t>
            </a:r>
            <a:r>
              <a:rPr lang="en-US" baseline="0" dirty="0" smtClean="0"/>
              <a:t> </a:t>
            </a:r>
            <a:r>
              <a:rPr lang="en-US" baseline="0" dirty="0" err="1" smtClean="0"/>
              <a:t>học</a:t>
            </a:r>
            <a:r>
              <a:rPr lang="en-US" baseline="0" dirty="0" smtClean="0"/>
              <a:t> Umea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nghị</a:t>
            </a:r>
            <a:r>
              <a:rPr lang="en-US" baseline="0" dirty="0" smtClean="0"/>
              <a:t> </a:t>
            </a:r>
            <a:r>
              <a:rPr lang="en-US" baseline="0" dirty="0" err="1" smtClean="0"/>
              <a:t>ủy</a:t>
            </a:r>
            <a:r>
              <a:rPr lang="en-US" baseline="0" dirty="0" smtClean="0"/>
              <a:t> ban </a:t>
            </a:r>
            <a:r>
              <a:rPr lang="en-US" baseline="0" dirty="0" err="1" smtClean="0"/>
              <a:t>nobel</a:t>
            </a:r>
            <a:r>
              <a:rPr lang="en-US" baseline="0" dirty="0" smtClean="0"/>
              <a:t> </a:t>
            </a:r>
            <a:r>
              <a:rPr lang="en-US" baseline="0" dirty="0" err="1" smtClean="0"/>
              <a:t>trao</a:t>
            </a:r>
            <a:r>
              <a:rPr lang="en-US" baseline="0" dirty="0" smtClean="0"/>
              <a:t> </a:t>
            </a:r>
            <a:r>
              <a:rPr lang="en-US" baseline="0" dirty="0" err="1" smtClean="0"/>
              <a:t>giải</a:t>
            </a:r>
            <a:r>
              <a:rPr lang="en-US" baseline="0" dirty="0" smtClean="0"/>
              <a:t> </a:t>
            </a:r>
            <a:r>
              <a:rPr lang="en-US" baseline="0" dirty="0" err="1" smtClean="0"/>
              <a:t>nobel</a:t>
            </a:r>
            <a:r>
              <a:rPr lang="en-US" baseline="0" dirty="0" smtClean="0"/>
              <a:t> </a:t>
            </a:r>
            <a:r>
              <a:rPr lang="en-US" baseline="0" dirty="0" err="1" smtClean="0"/>
              <a:t>hòa</a:t>
            </a:r>
            <a:r>
              <a:rPr lang="en-US" baseline="0" dirty="0" smtClean="0"/>
              <a:t> </a:t>
            </a:r>
            <a:r>
              <a:rPr lang="en-US" baseline="0" dirty="0" err="1" smtClean="0"/>
              <a:t>bình</a:t>
            </a:r>
            <a:r>
              <a:rPr lang="en-US" baseline="0" dirty="0" smtClean="0"/>
              <a:t> </a:t>
            </a:r>
            <a:r>
              <a:rPr lang="en-US" baseline="0" dirty="0" err="1" smtClean="0"/>
              <a:t>cho</a:t>
            </a:r>
            <a:r>
              <a:rPr lang="en-US" baseline="0" dirty="0" smtClean="0"/>
              <a:t> </a:t>
            </a:r>
          </a:p>
          <a:p>
            <a:pPr marL="0" indent="0">
              <a:buFontTx/>
              <a:buNone/>
            </a:pPr>
            <a:r>
              <a:rPr lang="en-US" baseline="0" dirty="0" smtClean="0"/>
              <a:t>Edward </a:t>
            </a:r>
            <a:r>
              <a:rPr lang="en-US" baseline="0" dirty="0" err="1" smtClean="0"/>
              <a:t>snowden</a:t>
            </a:r>
            <a:r>
              <a:rPr lang="en-US" baseline="0" dirty="0" smtClean="0"/>
              <a:t>. </a:t>
            </a:r>
            <a:r>
              <a:rPr lang="en-US" baseline="0" dirty="0" err="1" smtClean="0"/>
              <a:t>Ông</a:t>
            </a:r>
            <a:r>
              <a:rPr lang="en-US" baseline="0" dirty="0" smtClean="0"/>
              <a:t> </a:t>
            </a:r>
            <a:r>
              <a:rPr lang="en-US" baseline="0" dirty="0" err="1" smtClean="0"/>
              <a:t>cho</a:t>
            </a:r>
            <a:r>
              <a:rPr lang="en-US" baseline="0" dirty="0" smtClean="0"/>
              <a:t> </a:t>
            </a:r>
            <a:r>
              <a:rPr lang="en-US" baseline="0" dirty="0" err="1" smtClean="0"/>
              <a:t>rằng</a:t>
            </a:r>
            <a:r>
              <a:rPr lang="en-US" baseline="0" dirty="0" smtClean="0"/>
              <a:t>: </a:t>
            </a:r>
            <a:r>
              <a:rPr lang="en-US" baseline="0" dirty="0" err="1" smtClean="0"/>
              <a:t>nhờ</a:t>
            </a:r>
            <a:r>
              <a:rPr lang="en-US" baseline="0" dirty="0" smtClean="0"/>
              <a:t> </a:t>
            </a:r>
            <a:r>
              <a:rPr lang="en-US" baseline="0" dirty="0" err="1" smtClean="0"/>
              <a:t>những</a:t>
            </a:r>
            <a:r>
              <a:rPr lang="en-US" baseline="0" dirty="0" smtClean="0"/>
              <a:t> </a:t>
            </a:r>
            <a:r>
              <a:rPr lang="en-US" baseline="0" dirty="0" err="1" smtClean="0"/>
              <a:t>nỗ</a:t>
            </a:r>
            <a:r>
              <a:rPr lang="en-US" baseline="0" dirty="0" smtClean="0"/>
              <a:t> </a:t>
            </a:r>
            <a:r>
              <a:rPr lang="en-US" baseline="0" dirty="0" err="1" smtClean="0"/>
              <a:t>lực</a:t>
            </a:r>
            <a:r>
              <a:rPr lang="en-US" baseline="0" dirty="0" smtClean="0"/>
              <a:t> </a:t>
            </a:r>
            <a:r>
              <a:rPr lang="en-US" baseline="0" dirty="0" err="1" smtClean="0"/>
              <a:t>đầy</a:t>
            </a:r>
            <a:r>
              <a:rPr lang="en-US" baseline="0" dirty="0" smtClean="0"/>
              <a:t> can </a:t>
            </a:r>
            <a:r>
              <a:rPr lang="en-US" baseline="0" dirty="0" err="1" smtClean="0"/>
              <a:t>đảm</a:t>
            </a:r>
            <a:r>
              <a:rPr lang="en-US" baseline="0" dirty="0" smtClean="0"/>
              <a:t> </a:t>
            </a:r>
            <a:r>
              <a:rPr lang="en-US" baseline="0" dirty="0" err="1" smtClean="0"/>
              <a:t>của</a:t>
            </a:r>
            <a:r>
              <a:rPr lang="en-US" baseline="0" dirty="0" smtClean="0"/>
              <a:t> </a:t>
            </a:r>
            <a:r>
              <a:rPr lang="en-US" baseline="0" dirty="0" err="1" smtClean="0"/>
              <a:t>snowden</a:t>
            </a:r>
            <a:r>
              <a:rPr lang="en-US" baseline="0" dirty="0" smtClean="0"/>
              <a:t>, </a:t>
            </a:r>
            <a:r>
              <a:rPr lang="en-US" baseline="0" dirty="0" err="1" smtClean="0"/>
              <a:t>người</a:t>
            </a:r>
            <a:r>
              <a:rPr lang="en-US" baseline="0" dirty="0" smtClean="0"/>
              <a:t> chap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thiệt</a:t>
            </a:r>
            <a:r>
              <a:rPr lang="en-US" baseline="0" dirty="0" smtClean="0"/>
              <a:t> </a:t>
            </a:r>
            <a:r>
              <a:rPr lang="en-US" baseline="0" dirty="0" err="1" smtClean="0"/>
              <a:t>thòi</a:t>
            </a:r>
            <a:r>
              <a:rPr lang="en-US" baseline="0" dirty="0" smtClean="0"/>
              <a:t> </a:t>
            </a:r>
            <a:r>
              <a:rPr lang="en-US" baseline="0" dirty="0" err="1" smtClean="0"/>
              <a:t>của</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mà</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thông</a:t>
            </a:r>
            <a:r>
              <a:rPr lang="en-US" baseline="0" dirty="0" smtClean="0"/>
              <a:t> tin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quy</a:t>
            </a:r>
            <a:r>
              <a:rPr lang="en-US" baseline="0" dirty="0" smtClean="0"/>
              <a:t> </a:t>
            </a:r>
            <a:r>
              <a:rPr lang="en-US" baseline="0" dirty="0" err="1" smtClean="0"/>
              <a:t>mo</a:t>
            </a:r>
            <a:r>
              <a:rPr lang="en-US" baseline="0" dirty="0" smtClean="0"/>
              <a:t> do </a:t>
            </a:r>
            <a:r>
              <a:rPr lang="en-US" baseline="0" dirty="0" err="1" smtClean="0"/>
              <a:t>chính</a:t>
            </a:r>
            <a:r>
              <a:rPr lang="en-US" baseline="0" dirty="0" smtClean="0"/>
              <a:t> </a:t>
            </a:r>
            <a:r>
              <a:rPr lang="en-US" baseline="0" dirty="0" err="1" smtClean="0"/>
              <a:t>phủ</a:t>
            </a:r>
            <a:r>
              <a:rPr lang="en-US" baseline="0" dirty="0" smtClean="0"/>
              <a:t> </a:t>
            </a:r>
            <a:r>
              <a:rPr lang="en-US" baseline="0" dirty="0" err="1" smtClean="0"/>
              <a:t>Mỹ</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đã</a:t>
            </a:r>
            <a:r>
              <a:rPr lang="en-US" baseline="0" dirty="0" smtClean="0"/>
              <a:t> </a:t>
            </a:r>
            <a:r>
              <a:rPr lang="en-US" baseline="0" dirty="0" err="1" smtClean="0"/>
              <a:t>bị</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ánh</a:t>
            </a:r>
            <a:r>
              <a:rPr lang="en-US" baseline="0" dirty="0" smtClean="0"/>
              <a:t> </a:t>
            </a:r>
            <a:r>
              <a:rPr lang="en-US" baseline="0" dirty="0" err="1" smtClean="0"/>
              <a:t>sáng</a:t>
            </a:r>
            <a:r>
              <a:rPr lang="en-US" baseline="0" dirty="0" smtClean="0"/>
              <a:t>. Edward </a:t>
            </a:r>
            <a:r>
              <a:rPr lang="en-US" baseline="0" dirty="0" err="1" smtClean="0"/>
              <a:t>snowden</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an </a:t>
            </a:r>
            <a:r>
              <a:rPr lang="en-US" baseline="0" dirty="0" err="1" smtClean="0"/>
              <a:t>toàn</a:t>
            </a:r>
            <a:r>
              <a:rPr lang="en-US" baseline="0" dirty="0" smtClean="0"/>
              <a:t> </a:t>
            </a:r>
            <a:r>
              <a:rPr lang="en-US" baseline="0" dirty="0" err="1" smtClean="0"/>
              <a:t>hơn</a:t>
            </a:r>
            <a:r>
              <a:rPr lang="en-US" baseline="0" dirty="0" smtClean="0"/>
              <a:t> </a:t>
            </a:r>
            <a:r>
              <a:rPr lang="en-US" baseline="0" dirty="0" err="1" smtClean="0"/>
              <a:t>một</a:t>
            </a:r>
            <a:r>
              <a:rPr lang="en-US" baseline="0" dirty="0" smtClean="0"/>
              <a:t> </a:t>
            </a:r>
            <a:r>
              <a:rPr lang="en-US" baseline="0" dirty="0" err="1" smtClean="0"/>
              <a:t>chút</a:t>
            </a:r>
            <a:r>
              <a:rPr lang="en-US" baseline="0" dirty="0" smtClean="0"/>
              <a:t>.</a:t>
            </a:r>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63278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Quân</a:t>
            </a:r>
            <a:r>
              <a:rPr lang="en-US" baseline="0" dirty="0" smtClean="0"/>
              <a:t> </a:t>
            </a:r>
            <a:r>
              <a:rPr lang="en-US" baseline="0" dirty="0" err="1" smtClean="0"/>
              <a:t>nhân</a:t>
            </a:r>
            <a:r>
              <a:rPr lang="en-US" baseline="0" dirty="0" smtClean="0"/>
              <a:t> </a:t>
            </a:r>
            <a:r>
              <a:rPr lang="en-US" baseline="0" dirty="0" err="1" smtClean="0"/>
              <a:t>đang</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trong</a:t>
            </a:r>
            <a:r>
              <a:rPr lang="en-US" baseline="0" dirty="0" smtClean="0"/>
              <a:t> </a:t>
            </a:r>
            <a:r>
              <a:rPr lang="en-US" baseline="0" dirty="0" err="1" smtClean="0"/>
              <a:t>quân</a:t>
            </a:r>
            <a:r>
              <a:rPr lang="en-US" baseline="0" dirty="0" smtClean="0"/>
              <a:t> </a:t>
            </a:r>
            <a:r>
              <a:rPr lang="en-US" baseline="0" dirty="0" err="1" smtClean="0"/>
              <a:t>đội</a:t>
            </a:r>
            <a:r>
              <a:rPr lang="en-US" baseline="0" dirty="0" smtClean="0"/>
              <a:t> </a:t>
            </a:r>
            <a:r>
              <a:rPr lang="en-US" baseline="0" dirty="0" err="1" smtClean="0"/>
              <a:t>hoa</a:t>
            </a:r>
            <a:r>
              <a:rPr lang="en-US" baseline="0" dirty="0" smtClean="0"/>
              <a:t> </a:t>
            </a:r>
            <a:r>
              <a:rPr lang="en-US" baseline="0" dirty="0" err="1" smtClean="0"/>
              <a:t>kỳ</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bí</a:t>
            </a:r>
            <a:r>
              <a:rPr lang="en-US" baseline="0" dirty="0" smtClean="0"/>
              <a:t> </a:t>
            </a:r>
            <a:r>
              <a:rPr lang="en-US" baseline="0" dirty="0" err="1" smtClean="0"/>
              <a:t>mật</a:t>
            </a:r>
            <a:r>
              <a:rPr lang="en-US" baseline="0" dirty="0" smtClean="0"/>
              <a:t> </a:t>
            </a:r>
            <a:r>
              <a:rPr lang="en-US" baseline="0" dirty="0" err="1" smtClean="0"/>
              <a:t>trái</a:t>
            </a:r>
            <a:r>
              <a:rPr lang="en-US" baseline="0" dirty="0" smtClean="0"/>
              <a:t> </a:t>
            </a:r>
            <a:r>
              <a:rPr lang="en-US" baseline="0" dirty="0" err="1" smtClean="0"/>
              <a:t>phép</a:t>
            </a:r>
            <a:r>
              <a:rPr lang="en-US" baseline="0" dirty="0" smtClean="0"/>
              <a:t> </a:t>
            </a:r>
            <a:r>
              <a:rPr lang="en-US" baseline="0" dirty="0" err="1" smtClean="0"/>
              <a:t>của</a:t>
            </a:r>
            <a:r>
              <a:rPr lang="en-US" baseline="0" smtClean="0"/>
              <a:t> HK</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106686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Vô</a:t>
            </a:r>
            <a:r>
              <a:rPr lang="vi-VN" baseline="0" dirty="0" smtClean="0"/>
              <a:t> ý: mang thông tin về nhà để hoàn thành kịp tiến độ công việc, nhưng do sơ suất nên để lộ lọt thông tin.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3944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434004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loại</a:t>
            </a:r>
            <a:r>
              <a:rPr lang="en-US" baseline="0" dirty="0" smtClean="0"/>
              <a:t> </a:t>
            </a:r>
            <a:r>
              <a:rPr lang="en-US" baseline="0" dirty="0" err="1" smtClean="0"/>
              <a:t>kênh</a:t>
            </a:r>
            <a:r>
              <a:rPr lang="en-US" baseline="0" dirty="0" smtClean="0"/>
              <a:t> </a:t>
            </a:r>
            <a:r>
              <a:rPr lang="en-US" baseline="0" dirty="0" err="1" smtClean="0"/>
              <a:t>rò</a:t>
            </a:r>
            <a:r>
              <a:rPr lang="en-US" baseline="0" dirty="0" smtClean="0"/>
              <a:t> </a:t>
            </a:r>
            <a:r>
              <a:rPr lang="en-US" baseline="0" dirty="0" err="1" smtClean="0"/>
              <a:t>rỉ</a:t>
            </a:r>
            <a:r>
              <a:rPr lang="en-US" baseline="0" dirty="0" smtClean="0"/>
              <a:t> </a:t>
            </a:r>
            <a:r>
              <a:rPr lang="en-US" baseline="0" dirty="0" err="1" smtClean="0"/>
              <a:t>thông</a:t>
            </a:r>
            <a:r>
              <a:rPr lang="en-US" baseline="0" dirty="0" smtClean="0"/>
              <a:t> tin </a:t>
            </a:r>
            <a:r>
              <a:rPr lang="en-US" baseline="0" dirty="0" err="1" smtClean="0"/>
              <a:t>kỹ</a:t>
            </a:r>
            <a:r>
              <a:rPr lang="en-US" baseline="0" dirty="0" smtClean="0"/>
              <a:t> </a:t>
            </a:r>
            <a:r>
              <a:rPr lang="en-US" baseline="0" dirty="0" err="1" smtClean="0"/>
              <a:t>thuật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55975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iI8w2s05sd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www.youtube.com/watch?v=Kaq9P9B2BM0" TargetMode="External"/><Relationship Id="rId7" Type="http://schemas.openxmlformats.org/officeDocument/2006/relationships/hyperlink" Target="../../../Gi&#7843;ng%20d&#7841;y%20ch&#237;nh%20quy/C&#417;%20s&#7903;%20an%20to&#224;n%20th&#244;ng%20tin/T&#224;i%20li&#7879;u%20tham%20kh&#7843;o/Compromising%20electronic%20emanations%20of%20wired%20keyboards%202.mp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Gi&#7843;ng%20d&#7841;y/Gi&#7843;ng%20d&#7841;y%20ch&#237;nh%20quy/C&#417;%20s&#7903;%20an%20to&#224;n%20th&#244;ng%20tin/T&#224;i%20li&#7879;u%20tham%20kh&#7843;o/Compromising%20electronic%20emanations%20of%20wired%20keyboards%201.mp4" TargetMode="External"/><Relationship Id="rId4" Type="http://schemas.openxmlformats.org/officeDocument/2006/relationships/hyperlink" Target="https://www.youtube.com/watch?v=d926EztWim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E28V1t-k8H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03. </a:t>
            </a:r>
            <a:r>
              <a:rPr lang="vi-VN" smtClean="0"/>
              <a:t>Kênh rò rỉ thông tin</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Kênh </a:t>
            </a:r>
            <a:r>
              <a:rPr lang="vi-VN" dirty="0" smtClean="0"/>
              <a:t>rò </a:t>
            </a:r>
            <a:r>
              <a:rPr lang="vi-VN" dirty="0"/>
              <a:t>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8048"/>
            <a:ext cx="8610600" cy="60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744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38417490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04790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Edward Snowden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5" y="1143000"/>
            <a:ext cx="8682730" cy="4876800"/>
          </a:xfrm>
          <a:prstGeom prst="rect">
            <a:avLst/>
          </a:prstGeom>
        </p:spPr>
      </p:pic>
    </p:spTree>
    <p:extLst>
      <p:ext uri="{BB962C8B-B14F-4D97-AF65-F5344CB8AC3E}">
        <p14:creationId xmlns:p14="http://schemas.microsoft.com/office/powerpoint/2010/main" val="29809223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Bradley Edward Manning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1026" name="Picture 2" descr="photo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60462"/>
            <a:ext cx="420624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47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dirty="0" smtClean="0"/>
              <a:t>Sở hữu trí tuệ của doanh nghiệp, bao gồm bí mật kinh doanh</a:t>
            </a:r>
          </a:p>
          <a:p>
            <a:r>
              <a:rPr lang="vi-VN" dirty="0" smtClean="0"/>
              <a:t>Thông tin tài chính, kế hoạch kinh doanh, sản phẩm chưa hoàn thành... của doanh nghiệp</a:t>
            </a:r>
          </a:p>
          <a:p>
            <a:r>
              <a:rPr lang="vi-VN" dirty="0" smtClean="0"/>
              <a:t>Dữ liệu khách hàng (tên tuổi, địa chỉ, thẻ tín dụng...)</a:t>
            </a:r>
          </a:p>
          <a:p>
            <a:r>
              <a:rPr lang="vi-VN" dirty="0" smtClean="0"/>
              <a:t>....</a:t>
            </a:r>
            <a:endParaRPr lang="en-US" dirty="0"/>
          </a:p>
        </p:txBody>
      </p:sp>
      <p:sp>
        <p:nvSpPr>
          <p:cNvPr id="2" name="Title 1"/>
          <p:cNvSpPr>
            <a:spLocks noGrp="1"/>
          </p:cNvSpPr>
          <p:nvPr>
            <p:ph type="title"/>
          </p:nvPr>
        </p:nvSpPr>
        <p:spPr/>
        <p:txBody>
          <a:bodyPr/>
          <a:lstStyle/>
          <a:p>
            <a:r>
              <a:rPr lang="vi-VN" dirty="0" smtClean="0"/>
              <a:t>Thông tin nhạy cảm</a:t>
            </a:r>
            <a:r>
              <a:rPr lang="en-US" dirty="0" smtClean="0"/>
              <a:t> của doanh nghiệp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37312989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t>Thiết bị lưu trữ di động (removable storage media)</a:t>
            </a:r>
          </a:p>
          <a:p>
            <a:r>
              <a:rPr lang="vi-VN" dirty="0" smtClean="0"/>
              <a:t>Thư điện tử</a:t>
            </a:r>
          </a:p>
          <a:p>
            <a:r>
              <a:rPr lang="vi-VN" dirty="0" smtClean="0"/>
              <a:t>Hội thoại trực tuyến (chat)</a:t>
            </a:r>
          </a:p>
          <a:p>
            <a:r>
              <a:rPr lang="vi-VN" dirty="0" smtClean="0"/>
              <a:t>Diễn đàn, mạng xã hội</a:t>
            </a:r>
          </a:p>
          <a:p>
            <a:r>
              <a:rPr lang="vi-VN" dirty="0" smtClean="0"/>
              <a:t>Các giao thức, dịch vụ mạng khác (HTTP)</a:t>
            </a:r>
          </a:p>
          <a:p>
            <a:r>
              <a:rPr lang="vi-VN" dirty="0" smtClean="0"/>
              <a:t>Giao tiếp thoại (Trực tiếp, Voip, Phone)</a:t>
            </a:r>
          </a:p>
          <a:p>
            <a:r>
              <a:rPr lang="vi-VN" dirty="0" smtClean="0"/>
              <a:t>Photocopy, Scanner, Camera</a:t>
            </a:r>
            <a:endParaRPr lang="en-US" dirty="0"/>
          </a:p>
        </p:txBody>
      </p:sp>
      <p:sp>
        <p:nvSpPr>
          <p:cNvPr id="4" name="Title 3"/>
          <p:cNvSpPr>
            <a:spLocks noGrp="1"/>
          </p:cNvSpPr>
          <p:nvPr>
            <p:ph type="title"/>
          </p:nvPr>
        </p:nvSpPr>
        <p:spPr/>
        <p:txBody>
          <a:bodyPr/>
          <a:lstStyle/>
          <a:p>
            <a:r>
              <a:rPr lang="vi-VN" dirty="0" smtClean="0"/>
              <a:t>Kênh rò rỉ tiêu chuẩn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sp>
        <p:nvSpPr>
          <p:cNvPr id="6" name="Rounded Rectangle 5"/>
          <p:cNvSpPr/>
          <p:nvPr/>
        </p:nvSpPr>
        <p:spPr>
          <a:xfrm>
            <a:off x="1676400" y="2286000"/>
            <a:ext cx="6248400" cy="2133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8000" b="1" dirty="0" smtClean="0"/>
              <a:t>Insider!</a:t>
            </a:r>
            <a:endParaRPr lang="vi-VN" sz="8000" b="1" dirty="0" smtClean="0"/>
          </a:p>
          <a:p>
            <a:pPr algn="ctr"/>
            <a:r>
              <a:rPr lang="vi-VN" sz="4000" b="1" dirty="0" smtClean="0"/>
              <a:t>(cố ý, vô ý)</a:t>
            </a:r>
            <a:endParaRPr lang="en-US" sz="4000" b="1" dirty="0"/>
          </a:p>
        </p:txBody>
      </p:sp>
    </p:spTree>
    <p:extLst>
      <p:ext uri="{BB962C8B-B14F-4D97-AF65-F5344CB8AC3E}">
        <p14:creationId xmlns:p14="http://schemas.microsoft.com/office/powerpoint/2010/main" val="3289478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dirty="0" smtClean="0"/>
              <a:t>Data Loss Prevention (DLP)</a:t>
            </a:r>
            <a:endParaRPr lang="en-US" b="1" dirty="0" smtClean="0"/>
          </a:p>
          <a:p>
            <a:pPr>
              <a:buFont typeface="Wingdings" panose="05000000000000000000" pitchFamily="2" charset="2"/>
              <a:buChar char="q"/>
            </a:pPr>
            <a:r>
              <a:rPr lang="vi-VN" b="1" dirty="0" smtClean="0"/>
              <a:t>Có nhiều giải pháp DLP</a:t>
            </a:r>
          </a:p>
          <a:p>
            <a:r>
              <a:rPr lang="vi-VN" dirty="0"/>
              <a:t>CA Data </a:t>
            </a:r>
            <a:r>
              <a:rPr lang="vi-VN" dirty="0" smtClean="0"/>
              <a:t>Protection</a:t>
            </a:r>
          </a:p>
          <a:p>
            <a:r>
              <a:rPr lang="vi-VN" dirty="0"/>
              <a:t>Code Green </a:t>
            </a:r>
            <a:r>
              <a:rPr lang="vi-VN" dirty="0" smtClean="0"/>
              <a:t>TrueDLP</a:t>
            </a:r>
          </a:p>
          <a:p>
            <a:r>
              <a:rPr lang="vi-VN" dirty="0"/>
              <a:t>McAfee Total Protection for Data Loss </a:t>
            </a:r>
            <a:r>
              <a:rPr lang="vi-VN" dirty="0" smtClean="0"/>
              <a:t>Prevention</a:t>
            </a:r>
          </a:p>
          <a:p>
            <a:r>
              <a:rPr lang="vi-VN" dirty="0" smtClean="0"/>
              <a:t>RSA </a:t>
            </a:r>
            <a:r>
              <a:rPr lang="vi-VN" dirty="0"/>
              <a:t>Data Loss Prevention </a:t>
            </a:r>
            <a:r>
              <a:rPr lang="vi-VN" dirty="0" smtClean="0"/>
              <a:t>suite</a:t>
            </a:r>
          </a:p>
          <a:p>
            <a:r>
              <a:rPr lang="vi-VN" dirty="0" smtClean="0"/>
              <a:t>...</a:t>
            </a:r>
          </a:p>
          <a:p>
            <a:pPr marL="0" indent="0" algn="r">
              <a:buNone/>
            </a:pPr>
            <a:r>
              <a:rPr lang="vi-VN" sz="1400" i="1" dirty="0"/>
              <a:t>http://searchsecurity.techtarget.com/feature/Comparing-the-best-data-loss-prevention-products</a:t>
            </a:r>
            <a:endParaRPr lang="vi-VN" sz="1400" i="1" dirty="0" smtClean="0"/>
          </a:p>
          <a:p>
            <a:endParaRPr lang="en-US" dirty="0"/>
          </a:p>
        </p:txBody>
      </p:sp>
      <p:sp>
        <p:nvSpPr>
          <p:cNvPr id="3" name="Title 2"/>
          <p:cNvSpPr>
            <a:spLocks noGrp="1"/>
          </p:cNvSpPr>
          <p:nvPr>
            <p:ph type="title"/>
          </p:nvPr>
        </p:nvSpPr>
        <p:spPr/>
        <p:txBody>
          <a:bodyPr/>
          <a:lstStyle/>
          <a:p>
            <a:r>
              <a:rPr lang="vi-VN" dirty="0" smtClean="0"/>
              <a:t>Phòng chống rò rỉ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1703736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Nguyên lý hoạt động của DLP</a:t>
            </a:r>
          </a:p>
          <a:p>
            <a:r>
              <a:rPr lang="vi-VN" dirty="0" smtClean="0"/>
              <a:t>Phân loại và nhận diện tài liệu</a:t>
            </a:r>
          </a:p>
          <a:p>
            <a:r>
              <a:rPr lang="vi-VN" dirty="0" smtClean="0"/>
              <a:t>Phân tích nội dung thông điệp</a:t>
            </a:r>
          </a:p>
          <a:p>
            <a:pPr>
              <a:spcBef>
                <a:spcPts val="3000"/>
              </a:spcBef>
              <a:buFont typeface="Wingdings" panose="05000000000000000000" pitchFamily="2" charset="2"/>
              <a:buChar char="q"/>
            </a:pPr>
            <a:r>
              <a:rPr lang="vi-VN" b="1" dirty="0" smtClean="0"/>
              <a:t>Phạm vi bảo vệ</a:t>
            </a:r>
          </a:p>
          <a:p>
            <a:r>
              <a:rPr lang="en-US" dirty="0"/>
              <a:t>in-use (endpoint actions</a:t>
            </a:r>
            <a:r>
              <a:rPr lang="en-US" dirty="0" smtClean="0"/>
              <a:t>)</a:t>
            </a:r>
            <a:endParaRPr lang="vi-VN" dirty="0" smtClean="0"/>
          </a:p>
          <a:p>
            <a:r>
              <a:rPr lang="en-US" dirty="0"/>
              <a:t>in-motion (network traffic</a:t>
            </a:r>
            <a:r>
              <a:rPr lang="en-US" dirty="0" smtClean="0"/>
              <a:t>)</a:t>
            </a:r>
            <a:endParaRPr lang="vi-VN" dirty="0" smtClean="0"/>
          </a:p>
          <a:p>
            <a:r>
              <a:rPr lang="en-US" dirty="0"/>
              <a:t>at-rest (data storage)</a:t>
            </a:r>
          </a:p>
        </p:txBody>
      </p:sp>
      <p:sp>
        <p:nvSpPr>
          <p:cNvPr id="3" name="Title 2"/>
          <p:cNvSpPr>
            <a:spLocks noGrp="1"/>
          </p:cNvSpPr>
          <p:nvPr>
            <p:ph type="title"/>
          </p:nvPr>
        </p:nvSpPr>
        <p:spPr/>
        <p:txBody>
          <a:bodyPr/>
          <a:lstStyle/>
          <a:p>
            <a:r>
              <a:rPr lang="vi-VN" dirty="0"/>
              <a:t>Phòng chống rò rỉ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1862588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03691788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2079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Rò rỉ thông tin qua kênh kỹ thuật</a:t>
            </a:r>
            <a:r>
              <a:rPr lang="vi-VN" dirty="0" smtClean="0"/>
              <a:t> là </a:t>
            </a:r>
            <a:r>
              <a:rPr lang="vi-VN" dirty="0"/>
              <a:t>việc phát tán </a:t>
            </a:r>
            <a:r>
              <a:rPr lang="vi-VN" dirty="0" smtClean="0"/>
              <a:t>(</a:t>
            </a:r>
            <a:r>
              <a:rPr lang="vi-VN" dirty="0"/>
              <a:t>lan truyền) thông tin mật một cách không kiểm soát từ vật mang qua một môi trường vật lý nhất định đến thiết bị thu thông tin</a:t>
            </a:r>
            <a:r>
              <a:rPr lang="vi-VN" dirty="0" smtClean="0"/>
              <a:t>.</a:t>
            </a:r>
            <a:endParaRPr lang="en-US" dirty="0"/>
          </a:p>
        </p:txBody>
      </p:sp>
      <p:sp>
        <p:nvSpPr>
          <p:cNvPr id="3" name="Title 2"/>
          <p:cNvSpPr>
            <a:spLocks noGrp="1"/>
          </p:cNvSpPr>
          <p:nvPr>
            <p:ph type="title"/>
          </p:nvPr>
        </p:nvSpPr>
        <p:spPr/>
        <p:txBody>
          <a:bodyPr/>
          <a:lstStyle/>
          <a:p>
            <a:r>
              <a:rPr lang="vi-VN" dirty="0" smtClean="0"/>
              <a:t>Rò rỉ thông tin qua kênh kỹ thuật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1015304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9880221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Kênh kỹ thuật 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
        <p:nvSpPr>
          <p:cNvPr id="5" name="Content Placeholder 5"/>
          <p:cNvSpPr>
            <a:spLocks noGrp="1"/>
          </p:cNvSpPr>
          <p:nvPr>
            <p:ph sz="quarter" idx="13"/>
          </p:nvPr>
        </p:nvSpPr>
        <p:spPr/>
        <p:txBody>
          <a:bodyPr anchor="t"/>
          <a:lstStyle/>
          <a:p>
            <a:pPr>
              <a:buFont typeface="Wingdings" pitchFamily="2" charset="2"/>
              <a:buChar char="q"/>
            </a:pPr>
            <a:r>
              <a:rPr lang="vi-VN" b="1" dirty="0"/>
              <a:t>Kênh rò rỉ thông tin </a:t>
            </a:r>
            <a:r>
              <a:rPr lang="vi-VN" dirty="0"/>
              <a:t>là tổ hợp gồm nguồn tin, vật mang vật chất hoặc môi trường lan truyền tín hiệu mang </a:t>
            </a:r>
            <a:r>
              <a:rPr lang="vi-VN" dirty="0" smtClean="0"/>
              <a:t>thông tin </a:t>
            </a:r>
            <a:r>
              <a:rPr lang="vi-VN" dirty="0"/>
              <a:t>và thiết bị tách </a:t>
            </a:r>
            <a:r>
              <a:rPr lang="vi-VN" dirty="0" smtClean="0"/>
              <a:t>thông tin </a:t>
            </a:r>
            <a:r>
              <a:rPr lang="vi-VN" dirty="0"/>
              <a:t>khỏi tín hiệu hay vật </a:t>
            </a:r>
            <a:r>
              <a:rPr lang="vi-VN" dirty="0" smtClean="0"/>
              <a:t>mang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46554"/>
            <a:ext cx="8915400" cy="16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4807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Kênh kỹ thuật 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7775"/>
            <a:ext cx="91535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3088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Kênh điện từ</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sp>
        <p:nvSpPr>
          <p:cNvPr id="6" name="Content Placeholder 4"/>
          <p:cNvSpPr>
            <a:spLocks noGrp="1"/>
          </p:cNvSpPr>
          <p:nvPr>
            <p:ph sz="quarter" idx="13"/>
          </p:nvPr>
        </p:nvSpPr>
        <p:spPr/>
        <p:txBody>
          <a:bodyPr anchor="ctr">
            <a:normAutofit/>
          </a:bodyPr>
          <a:lstStyle/>
          <a:p>
            <a:pPr>
              <a:buFont typeface="Wingdings" pitchFamily="2" charset="2"/>
              <a:buChar char="q"/>
            </a:pPr>
            <a:r>
              <a:rPr lang="vi-VN" b="1" dirty="0" smtClean="0"/>
              <a:t>Kênh điện từ</a:t>
            </a:r>
          </a:p>
          <a:p>
            <a:r>
              <a:rPr lang="vi-VN" dirty="0" smtClean="0"/>
              <a:t>Kênh </a:t>
            </a:r>
            <a:r>
              <a:rPr lang="vi-VN" dirty="0"/>
              <a:t>vô tuyến (bức xạ cao tần).</a:t>
            </a:r>
          </a:p>
          <a:p>
            <a:r>
              <a:rPr lang="vi-VN" dirty="0" smtClean="0"/>
              <a:t>Kênh </a:t>
            </a:r>
            <a:r>
              <a:rPr lang="vi-VN" dirty="0"/>
              <a:t>lưới điện </a:t>
            </a:r>
            <a:r>
              <a:rPr lang="vi-VN" dirty="0" smtClean="0"/>
              <a:t>(cảm ứng trên dây nguồn)</a:t>
            </a:r>
            <a:endParaRPr lang="vi-VN" dirty="0"/>
          </a:p>
          <a:p>
            <a:r>
              <a:rPr lang="vi-VN" dirty="0" smtClean="0"/>
              <a:t>Kênh </a:t>
            </a:r>
            <a:r>
              <a:rPr lang="vi-VN" dirty="0"/>
              <a:t>nối đất </a:t>
            </a:r>
            <a:r>
              <a:rPr lang="vi-VN" dirty="0" smtClean="0"/>
              <a:t>(cảm ứng trên dây tiếp đất)</a:t>
            </a:r>
            <a:endParaRPr lang="vi-VN" dirty="0"/>
          </a:p>
          <a:p>
            <a:r>
              <a:rPr lang="vi-VN" dirty="0" smtClean="0"/>
              <a:t>Kênh </a:t>
            </a:r>
            <a:r>
              <a:rPr lang="vi-VN" dirty="0"/>
              <a:t>tuyến tính </a:t>
            </a:r>
            <a:r>
              <a:rPr lang="vi-VN" dirty="0" smtClean="0"/>
              <a:t>(cảm ứng trên dây thông tin)</a:t>
            </a:r>
            <a:endParaRPr lang="en-US" dirty="0"/>
          </a:p>
        </p:txBody>
      </p:sp>
    </p:spTree>
    <p:extLst>
      <p:ext uri="{BB962C8B-B14F-4D97-AF65-F5344CB8AC3E}">
        <p14:creationId xmlns:p14="http://schemas.microsoft.com/office/powerpoint/2010/main" val="1836479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
        <p:nvSpPr>
          <p:cNvPr id="5" name="Content Placeholder 4"/>
          <p:cNvSpPr>
            <a:spLocks noGrp="1"/>
          </p:cNvSpPr>
          <p:nvPr>
            <p:ph sz="quarter" idx="13"/>
          </p:nvPr>
        </p:nvSpPr>
        <p:spPr/>
        <p:txBody>
          <a:bodyPr anchor="t"/>
          <a:lstStyle/>
          <a:p>
            <a:pPr>
              <a:buFont typeface="Wingdings" pitchFamily="2" charset="2"/>
              <a:buChar char="q"/>
            </a:pPr>
            <a:r>
              <a:rPr lang="vi-VN" b="1" dirty="0" smtClean="0"/>
              <a:t>Kênh âm thanh</a:t>
            </a:r>
            <a:r>
              <a:rPr lang="vi-VN" dirty="0" smtClean="0"/>
              <a:t>: Liên </a:t>
            </a:r>
            <a:r>
              <a:rPr lang="vi-VN" dirty="0"/>
              <a:t>quan tới việc truyền các sóng âm trong không khí hoặc các dao động đàn hồi trong các môi trường khác.</a:t>
            </a:r>
            <a:endParaRPr lang="en-US" dirty="0"/>
          </a:p>
        </p:txBody>
      </p:sp>
      <p:pic>
        <p:nvPicPr>
          <p:cNvPr id="6" name="Picture 2" descr="http://russian-internet-business.com/ruchka.fil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656123"/>
            <a:ext cx="4341440" cy="4039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cezar.ua/local/goodimg/bionic-e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3276600"/>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8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1" name="Picture 10"/>
          <p:cNvPicPr>
            <a:picLocks noChangeAspect="1"/>
          </p:cNvPicPr>
          <p:nvPr/>
        </p:nvPicPr>
        <p:blipFill>
          <a:blip r:embed="rId3"/>
          <a:stretch>
            <a:fillRect/>
          </a:stretch>
        </p:blipFill>
        <p:spPr>
          <a:xfrm>
            <a:off x="483815" y="1059656"/>
            <a:ext cx="8029575" cy="5486400"/>
          </a:xfrm>
          <a:prstGeom prst="rect">
            <a:avLst/>
          </a:prstGeom>
        </p:spPr>
      </p:pic>
    </p:spTree>
    <p:extLst>
      <p:ext uri="{BB962C8B-B14F-4D97-AF65-F5344CB8AC3E}">
        <p14:creationId xmlns:p14="http://schemas.microsoft.com/office/powerpoint/2010/main" val="1038392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b"/>
          <a:lstStyle/>
          <a:p>
            <a:pPr marL="0" indent="0" algn="ctr">
              <a:buNone/>
            </a:pPr>
            <a:r>
              <a:rPr lang="vi-VN" dirty="0" smtClean="0"/>
              <a:t>Laser microphone</a:t>
            </a:r>
            <a:endParaRPr lang="en-US" dirty="0"/>
          </a:p>
        </p:txBody>
      </p:sp>
      <p:sp>
        <p:nvSpPr>
          <p:cNvPr id="5" name="Title 4"/>
          <p:cNvSpPr>
            <a:spLocks noGrp="1"/>
          </p:cNvSpPr>
          <p:nvPr>
            <p:ph type="title"/>
          </p:nvPr>
        </p:nvSpPr>
        <p:spPr/>
        <p:txBody>
          <a:bodyPr/>
          <a:lstStyle/>
          <a:p>
            <a:r>
              <a:rPr lang="vi-VN" dirty="0" smtClean="0"/>
              <a:t>Kênh âm thanh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6" name="Picture 2" descr="http://hardbroker.ru/img/laserMi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95401"/>
            <a:ext cx="5943600" cy="513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791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Video: </a:t>
            </a:r>
            <a:r>
              <a:rPr lang="en-US" dirty="0">
                <a:hlinkClick r:id="rId2"/>
              </a:rPr>
              <a:t>https://</a:t>
            </a:r>
            <a:r>
              <a:rPr lang="en-US" dirty="0" smtClean="0">
                <a:hlinkClick r:id="rId2"/>
              </a:rPr>
              <a:t>www.youtube.com/watch?v=iI8w2s05sd8</a:t>
            </a:r>
            <a:endParaRPr lang="en-US" dirty="0" smtClean="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3840" y="3276600"/>
            <a:ext cx="5009555" cy="2816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4016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marL="0" indent="0" algn="ctr">
              <a:lnSpc>
                <a:spcPct val="150000"/>
              </a:lnSpc>
              <a:buNone/>
            </a:pPr>
            <a:r>
              <a:rPr lang="en-US" b="1" dirty="0" smtClean="0"/>
              <a:t>Keyboard</a:t>
            </a:r>
            <a:endParaRPr lang="vi-VN" b="1" dirty="0" smtClean="0"/>
          </a:p>
          <a:p>
            <a:pPr marL="0" indent="0">
              <a:lnSpc>
                <a:spcPct val="150000"/>
              </a:lnSpc>
              <a:buNone/>
            </a:pPr>
            <a:r>
              <a:rPr lang="vi-VN" sz="2400" dirty="0" smtClean="0"/>
              <a:t>Video </a:t>
            </a:r>
            <a:r>
              <a:rPr lang="vi-VN" sz="2400" dirty="0"/>
              <a:t>1: </a:t>
            </a:r>
            <a:r>
              <a:rPr lang="vi-VN" sz="2400" dirty="0">
                <a:hlinkClick r:id="rId3"/>
              </a:rPr>
              <a:t>https://</a:t>
            </a:r>
            <a:r>
              <a:rPr lang="vi-VN" sz="2400" dirty="0" smtClean="0">
                <a:hlinkClick r:id="rId3"/>
              </a:rPr>
              <a:t>www.youtube.com/watch?v=Kaq9P9B2BM0</a:t>
            </a:r>
            <a:endParaRPr lang="vi-VN" sz="2400" dirty="0" smtClean="0"/>
          </a:p>
          <a:p>
            <a:pPr marL="0" indent="0">
              <a:lnSpc>
                <a:spcPct val="150000"/>
              </a:lnSpc>
              <a:buNone/>
            </a:pPr>
            <a:r>
              <a:rPr lang="vi-VN" sz="2400" dirty="0"/>
              <a:t>Video 2: </a:t>
            </a:r>
            <a:r>
              <a:rPr lang="vi-VN" sz="2400" dirty="0">
                <a:hlinkClick r:id="rId4"/>
              </a:rPr>
              <a:t>https://</a:t>
            </a:r>
            <a:r>
              <a:rPr lang="vi-VN" sz="2400" dirty="0" smtClean="0">
                <a:hlinkClick r:id="rId4"/>
              </a:rPr>
              <a:t>www.youtube.com/watch?v=d926EztWimM</a:t>
            </a:r>
            <a:endParaRPr lang="en-US" sz="2400" dirty="0"/>
          </a:p>
        </p:txBody>
      </p:sp>
      <p:sp>
        <p:nvSpPr>
          <p:cNvPr id="3" name="Title 2"/>
          <p:cNvSpPr>
            <a:spLocks noGrp="1"/>
          </p:cNvSpPr>
          <p:nvPr>
            <p:ph type="title"/>
          </p:nvPr>
        </p:nvSpPr>
        <p:spPr/>
        <p:txBody>
          <a:bodyPr/>
          <a:lstStyle/>
          <a:p>
            <a:r>
              <a:rPr lang="vi-VN" dirty="0"/>
              <a:t>Rò rỉ thông tin đối với máy tính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9218" name="Picture 2" descr="https://i.ytimg.com/vi/d926EztWimM/hqdefault.jpg?custom=true&amp;w=196&amp;h=110&amp;stc=true&amp;jpg444=true&amp;jpgq=90&amp;sp=68&amp;sigh=-APODqGa9IPXugq5Rhi4X678Tvw">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95800"/>
            <a:ext cx="2681546" cy="15049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ytimg.com/vi/AFWgIAgMtiA/hqdefault.jpg?custom=true&amp;w=196&amp;h=110&amp;stc=true&amp;jpg444=true&amp;jpgq=90&amp;sp=68&amp;sigh=nICN481WNRj0_xiMwchCZbeVBmg">
            <a:hlinkClick r:id="rId7" action="ppaction://hlinkfil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495800"/>
            <a:ext cx="2681546"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34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marL="0" indent="0" algn="ctr">
              <a:lnSpc>
                <a:spcPct val="150000"/>
              </a:lnSpc>
              <a:buNone/>
            </a:pPr>
            <a:r>
              <a:rPr lang="en-US" b="1" dirty="0" smtClean="0"/>
              <a:t>USB</a:t>
            </a:r>
            <a:endParaRPr lang="vi-VN" b="1" dirty="0" smtClean="0"/>
          </a:p>
          <a:p>
            <a:pPr marL="0" indent="0">
              <a:lnSpc>
                <a:spcPct val="150000"/>
              </a:lnSpc>
              <a:buNone/>
            </a:pPr>
            <a:r>
              <a:rPr lang="vi-VN" sz="2400" dirty="0" smtClean="0"/>
              <a:t>Video </a:t>
            </a:r>
            <a:r>
              <a:rPr lang="vi-VN" sz="2400" dirty="0"/>
              <a:t>1: </a:t>
            </a:r>
            <a:r>
              <a:rPr lang="vi-VN" sz="2400" dirty="0">
                <a:hlinkClick r:id="rId3"/>
              </a:rPr>
              <a:t>https://</a:t>
            </a:r>
            <a:r>
              <a:rPr lang="vi-VN" sz="2400" dirty="0" smtClean="0">
                <a:hlinkClick r:id="rId3"/>
              </a:rPr>
              <a:t>www.youtube.com/watch?v=E28V1t-k8Hk</a:t>
            </a:r>
            <a:endParaRPr lang="en-US" sz="2400" dirty="0" smtClean="0"/>
          </a:p>
          <a:p>
            <a:pPr marL="0" indent="0">
              <a:lnSpc>
                <a:spcPct val="150000"/>
              </a:lnSpc>
              <a:buNone/>
            </a:pPr>
            <a:endParaRPr lang="vi-VN" sz="2400" dirty="0" smtClean="0"/>
          </a:p>
        </p:txBody>
      </p:sp>
      <p:sp>
        <p:nvSpPr>
          <p:cNvPr id="3" name="Title 2"/>
          <p:cNvSpPr>
            <a:spLocks noGrp="1"/>
          </p:cNvSpPr>
          <p:nvPr>
            <p:ph type="title"/>
          </p:nvPr>
        </p:nvSpPr>
        <p:spPr/>
        <p:txBody>
          <a:bodyPr/>
          <a:lstStyle/>
          <a:p>
            <a:r>
              <a:rPr lang="vi-VN" dirty="0"/>
              <a:t>Rò rỉ thông tin đối với máy tính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a:picLocks noChangeAspect="1"/>
          </p:cNvPicPr>
          <p:nvPr/>
        </p:nvPicPr>
        <p:blipFill>
          <a:blip r:embed="rId4"/>
          <a:stretch>
            <a:fillRect/>
          </a:stretch>
        </p:blipFill>
        <p:spPr>
          <a:xfrm>
            <a:off x="2619375" y="3429000"/>
            <a:ext cx="3905250" cy="2314575"/>
          </a:xfrm>
          <a:prstGeom prst="rect">
            <a:avLst/>
          </a:prstGeom>
        </p:spPr>
      </p:pic>
    </p:spTree>
    <p:extLst>
      <p:ext uri="{BB962C8B-B14F-4D97-AF65-F5344CB8AC3E}">
        <p14:creationId xmlns:p14="http://schemas.microsoft.com/office/powerpoint/2010/main" val="3887070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489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4402661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58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Truy cập trái phép </a:t>
            </a:r>
            <a:r>
              <a:rPr lang="vi-VN" dirty="0" smtClean="0"/>
              <a:t>là việc một chủ thể thu được thông tin được bảo vệ kèm theo sự phá vỡ các quy tắc truy cập hợp lệ</a:t>
            </a:r>
            <a:endParaRPr lang="en-US" dirty="0"/>
          </a:p>
        </p:txBody>
      </p:sp>
      <p:sp>
        <p:nvSpPr>
          <p:cNvPr id="3" name="Title 2"/>
          <p:cNvSpPr>
            <a:spLocks noGrp="1"/>
          </p:cNvSpPr>
          <p:nvPr>
            <p:ph type="title"/>
          </p:nvPr>
        </p:nvSpPr>
        <p:spPr/>
        <p:txBody>
          <a:bodyPr/>
          <a:lstStyle/>
          <a:p>
            <a:r>
              <a:rPr lang="vi-VN" smtClean="0"/>
              <a:t>Truy cập trái phép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039613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Mức truy cập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
        <p:nvSpPr>
          <p:cNvPr id="5" name="Content Placeholder 1"/>
          <p:cNvSpPr>
            <a:spLocks noGrp="1"/>
          </p:cNvSpPr>
          <p:nvPr>
            <p:ph sz="quarter" idx="13"/>
          </p:nvPr>
        </p:nvSpPr>
        <p:spPr/>
        <p:txBody>
          <a:bodyPr anchor="ctr">
            <a:normAutofit fontScale="92500" lnSpcReduction="10000"/>
          </a:bodyPr>
          <a:lstStyle/>
          <a:p>
            <a:pPr>
              <a:spcBef>
                <a:spcPts val="0"/>
              </a:spcBef>
              <a:buFont typeface="Wingdings" pitchFamily="2" charset="2"/>
              <a:buChar char="q"/>
            </a:pPr>
            <a:r>
              <a:rPr lang="vi-VN" dirty="0" smtClean="0"/>
              <a:t>Mức các vật mang thông tin</a:t>
            </a:r>
          </a:p>
          <a:p>
            <a:pPr lvl="1">
              <a:spcBef>
                <a:spcPts val="0"/>
              </a:spcBef>
            </a:pPr>
            <a:r>
              <a:rPr lang="vi-VN" dirty="0" smtClean="0"/>
              <a:t>Có được vật mang (CD, USB, Microfilm,...) nhưng chưa chắc đã lấy được thông tin</a:t>
            </a:r>
          </a:p>
          <a:p>
            <a:pPr>
              <a:spcBef>
                <a:spcPts val="0"/>
              </a:spcBef>
              <a:buFont typeface="Wingdings" pitchFamily="2" charset="2"/>
              <a:buChar char="q"/>
            </a:pPr>
            <a:r>
              <a:rPr lang="vi-VN" dirty="0" smtClean="0"/>
              <a:t>Mức các thiết bị tương tác với vật mang</a:t>
            </a:r>
          </a:p>
          <a:p>
            <a:pPr lvl="1">
              <a:spcBef>
                <a:spcPts val="0"/>
              </a:spcBef>
            </a:pPr>
            <a:r>
              <a:rPr lang="vi-VN" dirty="0" smtClean="0"/>
              <a:t>Tiếp cận được thiết bị nhưng chưa chắc đã vận hành được</a:t>
            </a:r>
          </a:p>
          <a:p>
            <a:pPr>
              <a:spcBef>
                <a:spcPts val="0"/>
              </a:spcBef>
              <a:buFont typeface="Wingdings" pitchFamily="2" charset="2"/>
              <a:buChar char="q"/>
            </a:pPr>
            <a:r>
              <a:rPr lang="vi-VN" dirty="0" smtClean="0"/>
              <a:t>Mức biểu diễn thông tin</a:t>
            </a:r>
          </a:p>
          <a:p>
            <a:pPr lvl="1">
              <a:spcBef>
                <a:spcPts val="0"/>
              </a:spcBef>
            </a:pPr>
            <a:r>
              <a:rPr lang="vi-VN" dirty="0" smtClean="0"/>
              <a:t>Có được dữ liệu dưới dạng encoded hoặc encrypted hoặc steganography</a:t>
            </a:r>
          </a:p>
          <a:p>
            <a:pPr>
              <a:spcBef>
                <a:spcPts val="0"/>
              </a:spcBef>
              <a:buFont typeface="Wingdings" pitchFamily="2" charset="2"/>
              <a:buChar char="q"/>
            </a:pPr>
            <a:r>
              <a:rPr lang="vi-VN" dirty="0" smtClean="0"/>
              <a:t>Mức nội dung</a:t>
            </a:r>
          </a:p>
          <a:p>
            <a:pPr lvl="1">
              <a:spcBef>
                <a:spcPts val="0"/>
              </a:spcBef>
            </a:pPr>
            <a:r>
              <a:rPr lang="vi-VN" dirty="0" smtClean="0"/>
              <a:t>Giải mã được dữ liệu nhưng chưa chắc đã hiểu là dữ liệu đề cập vấn đề gì</a:t>
            </a:r>
            <a:endParaRPr lang="vi-VN" dirty="0"/>
          </a:p>
        </p:txBody>
      </p:sp>
    </p:spTree>
    <p:extLst>
      <p:ext uri="{BB962C8B-B14F-4D97-AF65-F5344CB8AC3E}">
        <p14:creationId xmlns:p14="http://schemas.microsoft.com/office/powerpoint/2010/main" val="3436570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dirty="0"/>
              <a:t>Thu thập thông tin về hệ thống thông tin và hệ thống bảo vệ thông tin</a:t>
            </a:r>
          </a:p>
          <a:p>
            <a:r>
              <a:rPr lang="en-US" dirty="0"/>
              <a:t>Ăn cắp (sao chép) các vật mang tin</a:t>
            </a:r>
          </a:p>
          <a:p>
            <a:r>
              <a:rPr lang="en-US" dirty="0" smtClean="0"/>
              <a:t>Xác </a:t>
            </a:r>
            <a:r>
              <a:rPr lang="en-US" dirty="0"/>
              <a:t>định dạng và các thông số các vật mang thông </a:t>
            </a:r>
            <a:r>
              <a:rPr lang="en-US" dirty="0" smtClean="0"/>
              <a:t>tin</a:t>
            </a:r>
            <a:endParaRPr lang="vi-VN" dirty="0" smtClean="0"/>
          </a:p>
        </p:txBody>
      </p:sp>
      <p:sp>
        <p:nvSpPr>
          <p:cNvPr id="3" name="Title 2"/>
          <p:cNvSpPr>
            <a:spLocks noGrp="1"/>
          </p:cNvSpPr>
          <p:nvPr>
            <p:ph type="title"/>
          </p:nvPr>
        </p:nvSpPr>
        <p:spPr/>
        <p:txBody>
          <a:bodyPr/>
          <a:lstStyle/>
          <a:p>
            <a:r>
              <a:rPr lang="en-US" dirty="0"/>
              <a:t>Truy cập trái phép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40862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en-US" dirty="0"/>
              <a:t>Thu thông tin từ bức xạ điện từ, từ tín hiệu can nhiễu lên nguồn </a:t>
            </a:r>
            <a:r>
              <a:rPr lang="en-US" dirty="0" smtClean="0"/>
              <a:t>điện</a:t>
            </a:r>
            <a:endParaRPr lang="vi-VN" dirty="0" smtClean="0"/>
          </a:p>
          <a:p>
            <a:r>
              <a:rPr lang="vi-VN" dirty="0" smtClean="0"/>
              <a:t>Chặn </a:t>
            </a:r>
            <a:r>
              <a:rPr lang="vi-VN" dirty="0"/>
              <a:t>bắt dữ liệu đang trên đường </a:t>
            </a:r>
            <a:r>
              <a:rPr lang="vi-VN" dirty="0" smtClean="0"/>
              <a:t>truyền</a:t>
            </a:r>
          </a:p>
          <a:p>
            <a:r>
              <a:rPr lang="vi-VN" dirty="0"/>
              <a:t>Khám phá biểu diễn thông </a:t>
            </a:r>
            <a:r>
              <a:rPr lang="vi-VN" dirty="0" smtClean="0"/>
              <a:t>tin</a:t>
            </a:r>
            <a:endParaRPr lang="vi-VN" dirty="0"/>
          </a:p>
          <a:p>
            <a:r>
              <a:rPr lang="vi-VN" dirty="0"/>
              <a:t>Khám phá nội dung thông tin ở mức độ ngữ </a:t>
            </a:r>
            <a:r>
              <a:rPr lang="vi-VN" dirty="0" smtClean="0"/>
              <a:t>nghĩa</a:t>
            </a:r>
            <a:endParaRPr lang="vi-VN" dirty="0"/>
          </a:p>
          <a:p>
            <a:r>
              <a:rPr lang="vi-VN" dirty="0" smtClean="0"/>
              <a:t>....</a:t>
            </a:r>
            <a:endParaRPr lang="en-US" dirty="0"/>
          </a:p>
        </p:txBody>
      </p:sp>
      <p:sp>
        <p:nvSpPr>
          <p:cNvPr id="3" name="Title 2"/>
          <p:cNvSpPr>
            <a:spLocks noGrp="1"/>
          </p:cNvSpPr>
          <p:nvPr>
            <p:ph type="title"/>
          </p:nvPr>
        </p:nvSpPr>
        <p:spPr/>
        <p:txBody>
          <a:bodyPr/>
          <a:lstStyle/>
          <a:p>
            <a:r>
              <a:rPr lang="en-US" dirty="0"/>
              <a:t>Truy cập trái phép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2288226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a:t>Rò rỉ thông tin</a:t>
            </a:r>
            <a:r>
              <a:rPr lang="vi-VN" dirty="0"/>
              <a:t> là việc thông tin mật bị phát tán một cách không kiểm soát ra ngoài phạm vi tổ chức hoặc ra ngoài nhóm người, mà trong đó thông tin được coi là an toàn</a:t>
            </a:r>
            <a:r>
              <a:rPr lang="vi-VN" dirty="0" smtClean="0"/>
              <a:t>.</a:t>
            </a:r>
            <a:endParaRPr lang="en-US" dirty="0"/>
          </a:p>
        </p:txBody>
      </p:sp>
      <p:sp>
        <p:nvSpPr>
          <p:cNvPr id="3" name="Title 2"/>
          <p:cNvSpPr>
            <a:spLocks noGrp="1"/>
          </p:cNvSpPr>
          <p:nvPr>
            <p:ph type="title"/>
          </p:nvPr>
        </p:nvSpPr>
        <p:spPr/>
        <p:txBody>
          <a:bodyPr/>
          <a:lstStyle/>
          <a:p>
            <a:r>
              <a:rPr lang="vi-VN" dirty="0" smtClean="0"/>
              <a:t>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947210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a:t>Ba dạng rò rỉ thông tin</a:t>
            </a:r>
          </a:p>
          <a:p>
            <a:r>
              <a:rPr lang="vi-VN" dirty="0"/>
              <a:t>Tiết lộ trái phép</a:t>
            </a:r>
          </a:p>
          <a:p>
            <a:r>
              <a:rPr lang="vi-VN" dirty="0"/>
              <a:t>Truy cập trái phép</a:t>
            </a:r>
          </a:p>
          <a:p>
            <a:r>
              <a:rPr lang="vi-VN" dirty="0"/>
              <a:t>Hoạt động tình báo</a:t>
            </a:r>
          </a:p>
          <a:p>
            <a:pPr>
              <a:spcBef>
                <a:spcPts val="3000"/>
              </a:spcBef>
              <a:buFont typeface="Wingdings" panose="05000000000000000000" pitchFamily="2" charset="2"/>
              <a:buChar char="q"/>
            </a:pPr>
            <a:r>
              <a:rPr lang="vi-VN" b="1" dirty="0" smtClean="0"/>
              <a:t>Hai loại kênh </a:t>
            </a:r>
            <a:r>
              <a:rPr lang="en-US" b="1" dirty="0"/>
              <a:t>rò rỉ thông tin</a:t>
            </a:r>
          </a:p>
          <a:p>
            <a:r>
              <a:rPr lang="vi-VN" dirty="0"/>
              <a:t>Rò rỉ qua kênh tiêu chuẩn</a:t>
            </a:r>
            <a:endParaRPr lang="en-US" dirty="0"/>
          </a:p>
          <a:p>
            <a:r>
              <a:rPr lang="vi-VN" dirty="0"/>
              <a:t>Rò rỉ qua kênh kỹ </a:t>
            </a:r>
            <a:r>
              <a:rPr lang="vi-VN" dirty="0" smtClean="0"/>
              <a:t>thuật</a:t>
            </a:r>
            <a:endParaRPr lang="en-US" dirty="0"/>
          </a:p>
        </p:txBody>
      </p:sp>
      <p:sp>
        <p:nvSpPr>
          <p:cNvPr id="3" name="Title 2"/>
          <p:cNvSpPr>
            <a:spLocks noGrp="1"/>
          </p:cNvSpPr>
          <p:nvPr>
            <p:ph type="title"/>
          </p:nvPr>
        </p:nvSpPr>
        <p:spPr/>
        <p:txBody>
          <a:bodyPr/>
          <a:lstStyle/>
          <a:p>
            <a:r>
              <a:rPr lang="vi-VN" dirty="0" smtClean="0"/>
              <a:t>Rò rỉ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1535822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2282</TotalTime>
  <Words>1366</Words>
  <Application>Microsoft Office PowerPoint</Application>
  <PresentationFormat>On-screen Show (4:3)</PresentationFormat>
  <Paragraphs>183</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Slide bài giảng</vt:lpstr>
      <vt:lpstr>CƠ SỞ AN TOÀN THÔNG TIN</vt:lpstr>
      <vt:lpstr>PowerPoint Presentation</vt:lpstr>
      <vt:lpstr>PowerPoint Presentation</vt:lpstr>
      <vt:lpstr>Truy cập trái phép</vt:lpstr>
      <vt:lpstr>Mức truy cập thông tin</vt:lpstr>
      <vt:lpstr>Truy cập trái phép</vt:lpstr>
      <vt:lpstr>Truy cập trái phép</vt:lpstr>
      <vt:lpstr>Rò rỉ thông tin</vt:lpstr>
      <vt:lpstr>Rò rỉ thông tin</vt:lpstr>
      <vt:lpstr>Kênh rò rỉ thông tin</vt:lpstr>
      <vt:lpstr>PowerPoint Presentation</vt:lpstr>
      <vt:lpstr>Edward Snowden</vt:lpstr>
      <vt:lpstr>Bradley Edward Manning</vt:lpstr>
      <vt:lpstr>Thông tin nhạy cảm của doanh nghiệp</vt:lpstr>
      <vt:lpstr>Kênh rò rỉ tiêu chuẩn</vt:lpstr>
      <vt:lpstr>Phòng chống rò rỉ dữ liệu</vt:lpstr>
      <vt:lpstr>Phòng chống rò rỉ dữ liệu</vt:lpstr>
      <vt:lpstr>PowerPoint Presentation</vt:lpstr>
      <vt:lpstr>Rò rỉ thông tin qua kênh kỹ thuật</vt:lpstr>
      <vt:lpstr>Kênh kỹ thuật rò rỉ thông tin</vt:lpstr>
      <vt:lpstr>Kênh kỹ thuật rò rỉ thông tin</vt:lpstr>
      <vt:lpstr>Kênh điện từ</vt:lpstr>
      <vt:lpstr>Kênh âm thanh</vt:lpstr>
      <vt:lpstr>Kênh âm thanh</vt:lpstr>
      <vt:lpstr>Kênh âm thanh</vt:lpstr>
      <vt:lpstr>PowerPoint Presentation</vt:lpstr>
      <vt:lpstr>Rò rỉ thông tin đối với máy tính</vt:lpstr>
      <vt:lpstr>Rò rỉ thông tin đối với máy tính</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98</cp:revision>
  <dcterms:created xsi:type="dcterms:W3CDTF">2016-09-04T02:02:16Z</dcterms:created>
  <dcterms:modified xsi:type="dcterms:W3CDTF">2018-07-31T09:43:35Z</dcterms:modified>
</cp:coreProperties>
</file>