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40" r:id="rId3"/>
    <p:sldId id="557" r:id="rId4"/>
    <p:sldId id="523" r:id="rId5"/>
    <p:sldId id="561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58" r:id="rId17"/>
    <p:sldId id="534" r:id="rId18"/>
    <p:sldId id="535" r:id="rId19"/>
    <p:sldId id="536" r:id="rId20"/>
    <p:sldId id="537" r:id="rId21"/>
    <p:sldId id="538" r:id="rId22"/>
    <p:sldId id="539" r:id="rId23"/>
    <p:sldId id="547" r:id="rId24"/>
    <p:sldId id="540" r:id="rId25"/>
    <p:sldId id="542" r:id="rId26"/>
    <p:sldId id="541" r:id="rId27"/>
    <p:sldId id="543" r:id="rId28"/>
    <p:sldId id="544" r:id="rId29"/>
    <p:sldId id="545" r:id="rId30"/>
    <p:sldId id="546" r:id="rId31"/>
    <p:sldId id="548" r:id="rId32"/>
    <p:sldId id="549" r:id="rId33"/>
    <p:sldId id="559" r:id="rId34"/>
    <p:sldId id="550" r:id="rId35"/>
    <p:sldId id="551" r:id="rId36"/>
    <p:sldId id="552" r:id="rId37"/>
    <p:sldId id="554" r:id="rId38"/>
    <p:sldId id="553" r:id="rId39"/>
    <p:sldId id="556" r:id="rId40"/>
    <p:sldId id="562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Khái niệm" id="{7ECD22BB-A909-4A94-86EB-C84EA9A73197}">
          <p14:sldIdLst>
            <p14:sldId id="557"/>
            <p14:sldId id="523"/>
            <p14:sldId id="561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  <p14:section name="Mật khẩu" id="{ED28AEDB-255E-4697-B1ED-AC86CE4F4698}">
          <p14:sldIdLst>
            <p14:sldId id="558"/>
            <p14:sldId id="534"/>
            <p14:sldId id="535"/>
            <p14:sldId id="536"/>
            <p14:sldId id="537"/>
            <p14:sldId id="538"/>
            <p14:sldId id="539"/>
            <p14:sldId id="547"/>
            <p14:sldId id="540"/>
            <p14:sldId id="542"/>
            <p14:sldId id="541"/>
            <p14:sldId id="543"/>
            <p14:sldId id="544"/>
            <p14:sldId id="545"/>
            <p14:sldId id="546"/>
            <p14:sldId id="548"/>
            <p14:sldId id="549"/>
          </p14:sldIdLst>
        </p14:section>
        <p14:section name="Giao thức xác thực bằng mật khẩu" id="{31482B67-B563-40AD-BD7B-9A37BF824E4F}">
          <p14:sldIdLst>
            <p14:sldId id="559"/>
            <p14:sldId id="550"/>
            <p14:sldId id="551"/>
            <p14:sldId id="552"/>
            <p14:sldId id="554"/>
            <p14:sldId id="553"/>
            <p14:sldId id="556"/>
            <p14:sldId id="562"/>
          </p14:sldIdLst>
        </p14:section>
        <p14:section name="Kêt thúc" id="{A0E75E35-8E84-4F55-A945-823058CCE1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7" autoAdjust="0"/>
    <p:restoredTop sz="75000" autoAdjust="0"/>
  </p:normalViewPr>
  <p:slideViewPr>
    <p:cSldViewPr>
      <p:cViewPr varScale="1">
        <p:scale>
          <a:sx n="66" d="100"/>
          <a:sy n="66" d="100"/>
        </p:scale>
        <p:origin x="166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Nhân tố xác thực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Mật khẩu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Xác thực bằng mật khẩu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4238E7EC-BEE6-437A-B2A2-866D39F88A5B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Nhân tố xác thực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Mật khẩu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Xác thực bằng mật khẩu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4238E7EC-BEE6-437A-B2A2-866D39F88A5B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Nhân tố xác thực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Mật khẩu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Xác thực bằng mật khẩu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4238E7EC-BEE6-437A-B2A2-866D39F88A5B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Nhân tố xác thực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Mật khẩu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Xác thực bằng mật khẩu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B9EC4955-F8CE-42B0-ABEE-1928073CEE25}" type="pres">
      <dgm:prSet presAssocID="{05513209-78F1-448C-82FA-B2785EC23FA2}" presName="composite" presStyleCnt="0"/>
      <dgm:spPr/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4C4E73-477B-4DFC-A12A-BEB22C372D5A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CED0B9D0-E2DC-4CB1-A2C1-36298657AC7B}" type="presOf" srcId="{6C03E07F-ECFB-4D2F-BA96-D23DA7C5AC73}" destId="{7D701CF5-2CC3-48B9-A656-E2968A10AA3B}" srcOrd="0" destOrd="0" presId="urn:diagrams.loki3.com/NumberedList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89F6AEB2-4790-487C-AC1B-D20A20054F51}" type="presOf" srcId="{9EA58EC5-7D69-4397-8093-5A4FCBD369E8}" destId="{A08A9154-0BEB-4230-91C9-16FAC1EF6E1C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AB0F1D63-B964-4501-B89D-B149A8B3B1DA}" type="presOf" srcId="{05513209-78F1-448C-82FA-B2785EC23FA2}" destId="{45392A94-85D4-4213-B167-8FDD4035D4D9}" srcOrd="0" destOrd="0" presId="urn:diagrams.loki3.com/NumberedList"/>
    <dgm:cxn modelId="{4238E7EC-BEE6-437A-B2A2-866D39F88A5B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EE26D499-E3C7-4874-A873-C7C102CF342B}" type="presOf" srcId="{374B3CF0-3CBE-41CF-A774-9FD3C3CD3C85}" destId="{5012D0F9-E426-4C44-85B1-B5D15A7B4879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Nhân tố xác thực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Mật khẩu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Xác thực bằng mật khẩu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Nhân tố xác thực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Mật khẩu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Xác thực bằng mật khẩu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Nhân tố xác thực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Mật khẩu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Xác thực bằng mật khẩu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4642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Nhân tố xác thực</a:t>
          </a:r>
          <a:endParaRPr lang="vi-VN" sz="6500" b="0" kern="1200" noProof="0" dirty="0"/>
        </a:p>
      </dsp:txBody>
      <dsp:txXfrm rot="-5400000">
        <a:off x="1404000" y="51082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5540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72534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4311150" y="-83799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Mật khẩu</a:t>
          </a:r>
          <a:endParaRPr lang="vi-VN" sz="6500" kern="1200" noProof="0" dirty="0"/>
        </a:p>
      </dsp:txBody>
      <dsp:txXfrm rot="-5400000">
        <a:off x="1404000" y="2137123"/>
        <a:ext cx="7138634" cy="1256368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20BEFA03-6951-4A7C-A59E-41DEF89A1A38}">
      <dsp:nvSpPr>
        <dsp:cNvPr id="0" name=""/>
        <dsp:cNvSpPr/>
      </dsp:nvSpPr>
      <dsp:spPr>
        <a:xfrm rot="5400000">
          <a:off x="3876056" y="1223400"/>
          <a:ext cx="2262487" cy="7206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Xác thực bằng mật khẩu</a:t>
          </a:r>
          <a:endParaRPr lang="vi-VN" sz="6500" kern="1200" noProof="0" dirty="0"/>
        </a:p>
      </dsp:txBody>
      <dsp:txXfrm rot="-5400000">
        <a:off x="1404000" y="3805902"/>
        <a:ext cx="7096154" cy="2041595"/>
      </dsp:txXfrm>
    </dsp:sp>
    <dsp:sp modelId="{45392A94-85D4-4213-B167-8FDD4035D4D9}">
      <dsp:nvSpPr>
        <dsp:cNvPr id="0" name=""/>
        <dsp:cNvSpPr/>
      </dsp:nvSpPr>
      <dsp:spPr>
        <a:xfrm>
          <a:off x="0" y="4241700"/>
          <a:ext cx="1170000" cy="117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413043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83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vi-VN" b="1" dirty="0" smtClean="0"/>
              <a:t>Sử</a:t>
            </a:r>
            <a:r>
              <a:rPr lang="vi-VN" b="1" baseline="0" dirty="0" smtClean="0"/>
              <a:t> dụng chung 1 tài khoản trên nhiều hệ thống khác nhau</a:t>
            </a:r>
            <a:r>
              <a:rPr lang="vi-VN" baseline="0" dirty="0" smtClean="0"/>
              <a:t>: Năm 2015, người dùng iPhone bị khóa tài khoản iCloud vì mật khẩu bị lộ do: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vi-VN" baseline="0" dirty="0" smtClean="0"/>
              <a:t>Sử dụng tài khoản iCloud với tài khoản trên website "khác"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vi-VN" baseline="0" dirty="0" smtClean="0"/>
              <a:t>Website "khác" bị tấn công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vi-VN" baseline="0" dirty="0" smtClean="0"/>
              <a:t>Hacker thử mật khẩu có được từ website "khác" để đăng nhập vào iCloud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n-US" dirty="0" smtClean="0"/>
              <a:t>http://www.anninhthudo.vn/an-ninh-doi-song/khoa-may-tong-tien-doa-bien-iphone-thanh-cuc-gach/610439.antd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6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44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643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16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64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S:B4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785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Identification and Authentication: </a:t>
            </a:r>
            <a:r>
              <a:rPr lang="en-US" dirty="0" smtClean="0"/>
              <a:t>http://faculty.business.utsa.edu/rkaufman/VDSECLsn11.ppt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092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029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CSDL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11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khi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bob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</a:t>
            </a:r>
            <a:r>
              <a:rPr lang="en-US" baseline="30000" dirty="0" err="1" smtClean="0"/>
              <a:t>n</a:t>
            </a:r>
            <a:r>
              <a:rPr lang="en-US" baseline="0" dirty="0" smtClean="0"/>
              <a:t>(Po), </a:t>
            </a:r>
            <a:r>
              <a:rPr lang="en-US" baseline="0" dirty="0" err="1" smtClean="0"/>
              <a:t>kẻ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</a:t>
            </a:r>
            <a:r>
              <a:rPr lang="en-US" baseline="0" dirty="0" smtClean="0"/>
              <a:t>(Po)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smtClean="0"/>
              <a:t> </a:t>
            </a:r>
            <a:r>
              <a:rPr lang="en-US" baseline="0" dirty="0" smtClean="0"/>
              <a:t>m&gt;n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66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Source: http://www.cgisecurity.com/owasp/html/images/HTTP_digest.png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93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Khóa</a:t>
            </a:r>
            <a:r>
              <a:rPr lang="vi-VN" baseline="0" dirty="0" smtClean="0"/>
              <a:t> mật mã: xác thực server trong HTTPS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19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9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762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33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488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95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8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CƠ SỞ AN TOÀN THÔNG TIN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04. Định danh và xác thực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Cái người dùng có</a:t>
            </a:r>
          </a:p>
          <a:p>
            <a:r>
              <a:rPr lang="vi-VN" dirty="0" smtClean="0"/>
              <a:t>Chìa khóa, giấy tờ tùy thân</a:t>
            </a:r>
          </a:p>
          <a:p>
            <a:r>
              <a:rPr lang="vi-VN" dirty="0" smtClean="0"/>
              <a:t>Thẻ từ, smartcard</a:t>
            </a:r>
          </a:p>
          <a:p>
            <a:r>
              <a:rPr lang="vi-VN" dirty="0" smtClean="0"/>
              <a:t>OTP token, Cryptographic token, khóa mật mã</a:t>
            </a:r>
          </a:p>
          <a:p>
            <a:r>
              <a:rPr lang="vi-VN" dirty="0" smtClean="0"/>
              <a:t>SIM điện thoại</a:t>
            </a:r>
          </a:p>
          <a:p>
            <a:r>
              <a:rPr lang="vi-VN" dirty="0" smtClean="0"/>
              <a:t>Have you ever been in King Cross – Sydney?</a:t>
            </a:r>
          </a:p>
          <a:p>
            <a:r>
              <a:rPr lang="vi-VN" b="1" dirty="0" smtClean="0"/>
              <a:t>Ưu điểm</a:t>
            </a:r>
            <a:r>
              <a:rPr lang="vi-VN" dirty="0" smtClean="0"/>
              <a:t>: phù hợp cho xác thực đa nhân tố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Chi phí cao</a:t>
            </a:r>
          </a:p>
          <a:p>
            <a:pPr lvl="1"/>
            <a:r>
              <a:rPr lang="vi-VN" dirty="0" smtClean="0"/>
              <a:t>Có thể bị mất, chiếm đoạt, làm giả</a:t>
            </a:r>
          </a:p>
        </p:txBody>
      </p:sp>
    </p:spTree>
    <p:extLst>
      <p:ext uri="{BB962C8B-B14F-4D97-AF65-F5344CB8AC3E}">
        <p14:creationId xmlns:p14="http://schemas.microsoft.com/office/powerpoint/2010/main" val="13189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Cái thuộc về bản thể người dùng</a:t>
            </a:r>
          </a:p>
          <a:p>
            <a:r>
              <a:rPr lang="vi-VN" dirty="0" smtClean="0"/>
              <a:t>Khuôn mặt, vân tay, bàn tay</a:t>
            </a:r>
          </a:p>
          <a:p>
            <a:r>
              <a:rPr lang="vi-VN" dirty="0" smtClean="0"/>
              <a:t>Võng mạc</a:t>
            </a:r>
          </a:p>
          <a:p>
            <a:r>
              <a:rPr lang="vi-VN" dirty="0" smtClean="0"/>
              <a:t>Giọng nói</a:t>
            </a:r>
          </a:p>
          <a:p>
            <a:r>
              <a:rPr lang="vi-VN" b="1" dirty="0" smtClean="0"/>
              <a:t>Ưu điểm</a:t>
            </a:r>
            <a:r>
              <a:rPr lang="vi-VN" dirty="0" smtClean="0"/>
              <a:t>: không bị sao chép, làm mất, đánh cắp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Chi phí rất cao</a:t>
            </a:r>
          </a:p>
          <a:p>
            <a:pPr lvl="1"/>
            <a:r>
              <a:rPr lang="vi-VN" dirty="0" smtClean="0"/>
              <a:t>Có thể thay đổi theo thể trạng</a:t>
            </a:r>
          </a:p>
          <a:p>
            <a:pPr lvl="1"/>
            <a:r>
              <a:rPr lang="vi-VN" dirty="0" smtClean="0"/>
              <a:t>Không phù hợp cho xác thực qua mạng</a:t>
            </a:r>
          </a:p>
        </p:txBody>
      </p:sp>
    </p:spTree>
    <p:extLst>
      <p:ext uri="{BB962C8B-B14F-4D97-AF65-F5344CB8AC3E}">
        <p14:creationId xmlns:p14="http://schemas.microsoft.com/office/powerpoint/2010/main" val="146785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Đặc điểm hành vi người dùng</a:t>
            </a:r>
          </a:p>
          <a:p>
            <a:r>
              <a:rPr lang="vi-VN" dirty="0" smtClean="0"/>
              <a:t>Chữ ký bàn phím</a:t>
            </a:r>
          </a:p>
          <a:p>
            <a:r>
              <a:rPr lang="vi-VN" dirty="0" smtClean="0"/>
              <a:t>Chữ ký viết tay (tốc độ và gia tốc)</a:t>
            </a:r>
          </a:p>
          <a:p>
            <a:r>
              <a:rPr lang="vi-VN" b="1" dirty="0" smtClean="0"/>
              <a:t>Ưu điểm</a:t>
            </a:r>
            <a:r>
              <a:rPr lang="vi-VN" dirty="0" smtClean="0"/>
              <a:t>: không bị sao chép, đánh cắp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Chi phí cao</a:t>
            </a:r>
          </a:p>
          <a:p>
            <a:pPr lvl="1"/>
            <a:r>
              <a:rPr lang="vi-VN" dirty="0" smtClean="0"/>
              <a:t>Không ổn định; có thể thay đổi theo thời gian</a:t>
            </a:r>
          </a:p>
          <a:p>
            <a:pPr lvl="1"/>
            <a:r>
              <a:rPr lang="vi-VN" dirty="0" smtClean="0"/>
              <a:t>Không phù hợp cho xác thực qua mạng</a:t>
            </a:r>
          </a:p>
        </p:txBody>
      </p:sp>
    </p:spTree>
    <p:extLst>
      <p:ext uri="{BB962C8B-B14F-4D97-AF65-F5344CB8AC3E}">
        <p14:creationId xmlns:p14="http://schemas.microsoft.com/office/powerpoint/2010/main" val="144239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Các đặc trưng liên quan đến người dùng</a:t>
            </a:r>
          </a:p>
          <a:p>
            <a:r>
              <a:rPr lang="vi-VN" dirty="0" smtClean="0"/>
              <a:t>Vị trí trên mặt đất (qua hệ thống định vị toàn cầu)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Chi phí rất cao</a:t>
            </a:r>
          </a:p>
          <a:p>
            <a:pPr lvl="1"/>
            <a:r>
              <a:rPr lang="vi-VN" dirty="0" smtClean="0"/>
              <a:t>Làm lộ thông tin riêng tư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190546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vi-VN" sz="4000" b="1" dirty="0" smtClean="0">
                <a:solidFill>
                  <a:srgbClr val="FF00FF"/>
                </a:solidFill>
              </a:rPr>
              <a:t>Xác thực đa nhân tố</a:t>
            </a:r>
          </a:p>
          <a:p>
            <a:r>
              <a:rPr lang="vi-VN" dirty="0" smtClean="0"/>
              <a:t>Thẻ từ, smartcard, token + mã PIN</a:t>
            </a:r>
          </a:p>
          <a:p>
            <a:r>
              <a:rPr lang="vi-VN" dirty="0" smtClean="0"/>
              <a:t>Mật khẩu + mật khẩu một lần (OTP – One Time Password)</a:t>
            </a:r>
          </a:p>
          <a:p>
            <a:r>
              <a:rPr lang="vi-VN" dirty="0" smtClean="0"/>
              <a:t>Mật khẩu + vị trí địa 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Mật khẩu một lần OTP</a:t>
            </a:r>
          </a:p>
          <a:p>
            <a:r>
              <a:rPr lang="vi-VN" dirty="0" smtClean="0"/>
              <a:t>Sinh ngẫu nhiên bởi verifier</a:t>
            </a:r>
          </a:p>
          <a:p>
            <a:r>
              <a:rPr lang="vi-VN" dirty="0"/>
              <a:t>Sinh bởi cả hai bên dựa </a:t>
            </a:r>
            <a:r>
              <a:rPr lang="vi-VN" dirty="0" smtClean="0"/>
              <a:t>trên đồng bộ </a:t>
            </a:r>
            <a:r>
              <a:rPr lang="vi-VN" dirty="0"/>
              <a:t>bộ đếm (</a:t>
            </a:r>
            <a:r>
              <a:rPr lang="vi-VN" dirty="0" smtClean="0"/>
              <a:t>RFC-4226)</a:t>
            </a:r>
          </a:p>
          <a:p>
            <a:r>
              <a:rPr lang="vi-VN" dirty="0" smtClean="0"/>
              <a:t>Sinh bởi cả hai bên dựa trên đồng bộ thời gian (</a:t>
            </a:r>
            <a:r>
              <a:rPr lang="en-US" dirty="0" smtClean="0"/>
              <a:t>RFC-6238</a:t>
            </a:r>
            <a:r>
              <a:rPr lang="vi-V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905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5836591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869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Khái niệm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Mật </a:t>
            </a:r>
            <a:r>
              <a:rPr lang="vi-VN" b="1" dirty="0"/>
              <a:t>khẩu</a:t>
            </a:r>
            <a:r>
              <a:rPr lang="vi-VN" dirty="0"/>
              <a:t> </a:t>
            </a:r>
            <a:r>
              <a:rPr lang="vi-VN" dirty="0" smtClean="0"/>
              <a:t>là </a:t>
            </a:r>
            <a:r>
              <a:rPr lang="vi-VN" dirty="0"/>
              <a:t>một lượng </a:t>
            </a:r>
            <a:r>
              <a:rPr lang="vi-VN" dirty="0" smtClean="0"/>
              <a:t>thông tin mật </a:t>
            </a:r>
            <a:r>
              <a:rPr lang="vi-VN" dirty="0"/>
              <a:t>nào đó, mà chỉ có người dùng và hệ </a:t>
            </a:r>
            <a:r>
              <a:rPr lang="vi-VN" dirty="0" smtClean="0"/>
              <a:t>mật khẩu được </a:t>
            </a:r>
            <a:r>
              <a:rPr lang="vi-VN" dirty="0"/>
              <a:t>biết</a:t>
            </a:r>
            <a:r>
              <a:rPr lang="vi-VN" dirty="0" smtClean="0"/>
              <a:t>, </a:t>
            </a:r>
            <a:r>
              <a:rPr lang="vi-VN" dirty="0"/>
              <a:t>người dùng cần phải nhớ và đưa ra để đi qua thủ tục xác thực. </a:t>
            </a:r>
            <a:endParaRPr lang="vi-VN" dirty="0" smtClean="0"/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Mật khẩu một </a:t>
            </a:r>
            <a:r>
              <a:rPr lang="vi-VN" b="1" dirty="0"/>
              <a:t>lần</a:t>
            </a:r>
            <a:r>
              <a:rPr lang="vi-VN" dirty="0"/>
              <a:t> để người dùng xác thực một </a:t>
            </a:r>
            <a:r>
              <a:rPr lang="vi-VN" dirty="0" smtClean="0"/>
              <a:t>lần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Mật khẩu dài hạn</a:t>
            </a:r>
            <a:r>
              <a:rPr lang="vi-VN" dirty="0" smtClean="0"/>
              <a:t> </a:t>
            </a:r>
            <a:r>
              <a:rPr lang="vi-VN" dirty="0"/>
              <a:t>có thể để qua xác thực nhiều lần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Đặc điểm của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vi-VN" dirty="0" smtClean="0"/>
              <a:t>Là kỹ thuật xác thực được sử dụng phổ biến nhất hiện nay</a:t>
            </a:r>
          </a:p>
          <a:p>
            <a:r>
              <a:rPr lang="vi-VN" dirty="0" smtClean="0"/>
              <a:t>Đơn giản, thuận tiện, chi phí thấp</a:t>
            </a:r>
          </a:p>
          <a:p>
            <a:r>
              <a:rPr lang="vi-VN" dirty="0" smtClean="0"/>
              <a:t>Về lý thuyết, nếu chọn mật khẩu một cách đúng đắn thì sẽ đảm bảo an toàn</a:t>
            </a:r>
          </a:p>
          <a:p>
            <a:r>
              <a:rPr lang="vi-VN" dirty="0" smtClean="0"/>
              <a:t>Độ an toàn của mật khẩu phụ thuộc độ dài mật khẩu và kích thước tập kí tự</a:t>
            </a:r>
          </a:p>
          <a:p>
            <a:pPr lvl="1"/>
            <a:r>
              <a:rPr lang="vi-VN" dirty="0" smtClean="0"/>
              <a:t>Tập kí tự thường: 			N = 26^n</a:t>
            </a:r>
          </a:p>
          <a:p>
            <a:pPr lvl="1"/>
            <a:r>
              <a:rPr lang="vi-VN" dirty="0" smtClean="0"/>
              <a:t>Tập kí tự thường và hoa: 	</a:t>
            </a:r>
            <a:r>
              <a:rPr lang="en-US" dirty="0" smtClean="0"/>
              <a:t>	</a:t>
            </a:r>
            <a:r>
              <a:rPr lang="vi-VN" dirty="0" smtClean="0"/>
              <a:t>N = 52^n</a:t>
            </a:r>
          </a:p>
          <a:p>
            <a:pPr lvl="1"/>
            <a:r>
              <a:rPr lang="vi-VN" dirty="0" smtClean="0"/>
              <a:t>Tập kí tự thường, hoa và số:	N = 62^n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toàn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Nguyên nhân mật khẩu kém an toàn</a:t>
            </a:r>
          </a:p>
          <a:p>
            <a:r>
              <a:rPr lang="vi-VN" dirty="0" smtClean="0"/>
              <a:t>Để không bị quên, người dùng có xu hướng chọn mật khẩu đơn giản, dễ nhớ</a:t>
            </a:r>
          </a:p>
          <a:p>
            <a:r>
              <a:rPr lang="vi-VN" dirty="0" smtClean="0"/>
              <a:t>Nhiều người sử dụng mật khẩu mặc định của sản phẩm, không thay đổi</a:t>
            </a:r>
          </a:p>
          <a:p>
            <a:r>
              <a:rPr lang="vi-VN" dirty="0" smtClean="0"/>
              <a:t>Người dùng có thể lưu mật khẩu vào đâu đó để xem lại khi lỡ quên</a:t>
            </a:r>
          </a:p>
          <a:p>
            <a:r>
              <a:rPr lang="vi-VN" dirty="0" smtClean="0"/>
              <a:t>Sử dụng chung một tài khoản cho nhiều hệ thống khác nhau</a:t>
            </a:r>
          </a:p>
        </p:txBody>
      </p:sp>
    </p:spTree>
    <p:extLst>
      <p:ext uri="{BB962C8B-B14F-4D97-AF65-F5344CB8AC3E}">
        <p14:creationId xmlns:p14="http://schemas.microsoft.com/office/powerpoint/2010/main" val="192578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44847771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toàn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788087"/>
              </p:ext>
            </p:extLst>
          </p:nvPr>
        </p:nvGraphicFramePr>
        <p:xfrm>
          <a:off x="0" y="838200"/>
          <a:ext cx="9143999" cy="56388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6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123456 (Unchanged)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abc123 (Down 9)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password (Unchanged)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111111 (Down 8)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12345 (Up 17)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mustang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12345678 (Down 1)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access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qwerty (Down 1)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shadow (Unchanged)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123456789 (Unchanged)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master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1234 (Up 9)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michael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baseball (New)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superman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dragon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696969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football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123123 (Down 12)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1234567 (Down 4)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batman (New)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monkey (Up 5)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trustno1 (Down 1)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3754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>
                          <a:effectLst/>
                        </a:rPr>
                        <a:t>letmein (Up 1)</a:t>
                      </a:r>
                      <a:endParaRPr lang="en-US" sz="2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9131" marR="7913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4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Hiểm họa an toàn đối với mật khẩu (</a:t>
            </a:r>
            <a:r>
              <a:rPr lang="en-US" dirty="0" smtClean="0"/>
              <a:t>1/3)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 smtClean="0"/>
              <a:t>Thông </a:t>
            </a:r>
            <a:r>
              <a:rPr lang="vi-VN" dirty="0"/>
              <a:t>qua tìm kiếm, dò </a:t>
            </a:r>
            <a:r>
              <a:rPr lang="vi-VN" dirty="0" smtClean="0"/>
              <a:t>đoán</a:t>
            </a:r>
            <a:endParaRPr lang="vi-VN" dirty="0"/>
          </a:p>
          <a:p>
            <a:r>
              <a:rPr lang="vi-VN" dirty="0"/>
              <a:t>Nhìn </a:t>
            </a:r>
            <a:r>
              <a:rPr lang="vi-VN" dirty="0" smtClean="0"/>
              <a:t>trộm</a:t>
            </a:r>
            <a:endParaRPr lang="vi-VN" dirty="0"/>
          </a:p>
          <a:p>
            <a:r>
              <a:rPr lang="vi-VN" dirty="0"/>
              <a:t>Qua bàn giao định trước </a:t>
            </a:r>
            <a:r>
              <a:rPr lang="vi-VN" dirty="0" smtClean="0"/>
              <a:t>mật khẩu cho </a:t>
            </a:r>
            <a:r>
              <a:rPr lang="vi-VN" dirty="0"/>
              <a:t>người </a:t>
            </a:r>
            <a:r>
              <a:rPr lang="vi-VN" dirty="0" smtClean="0"/>
              <a:t>khác</a:t>
            </a:r>
            <a:endParaRPr lang="vi-VN" dirty="0"/>
          </a:p>
          <a:p>
            <a:r>
              <a:rPr lang="vi-VN" dirty="0"/>
              <a:t>Đánh cắp CSDL của hệ </a:t>
            </a:r>
            <a:r>
              <a:rPr lang="vi-VN" dirty="0" smtClean="0"/>
              <a:t>mật khẩu</a:t>
            </a:r>
            <a:endParaRPr lang="vi-VN" dirty="0"/>
          </a:p>
          <a:p>
            <a:r>
              <a:rPr lang="vi-VN" dirty="0"/>
              <a:t>Chặn bắt các </a:t>
            </a:r>
            <a:r>
              <a:rPr lang="vi-VN" dirty="0" smtClean="0"/>
              <a:t>thông tin chứa mật khẩu</a:t>
            </a:r>
            <a:endParaRPr lang="vi-VN" dirty="0"/>
          </a:p>
          <a:p>
            <a:r>
              <a:rPr lang="vi-VN" dirty="0"/>
              <a:t>Lưu giữ </a:t>
            </a:r>
            <a:r>
              <a:rPr lang="vi-VN" dirty="0" smtClean="0"/>
              <a:t>mật khẩu ở vị trí</a:t>
            </a:r>
            <a:r>
              <a:rPr lang="en-US" dirty="0" smtClean="0"/>
              <a:t> </a:t>
            </a:r>
            <a:r>
              <a:rPr lang="vi-VN" dirty="0" smtClean="0"/>
              <a:t>dễ </a:t>
            </a:r>
            <a:r>
              <a:rPr lang="vi-VN" dirty="0"/>
              <a:t>tiếp cận</a:t>
            </a:r>
            <a:r>
              <a:rPr lang="vi-VN" dirty="0" smtClean="0"/>
              <a:t>.</a:t>
            </a:r>
          </a:p>
          <a:p>
            <a:r>
              <a:rPr lang="vi-VN" dirty="0"/>
              <a:t>Đưa vào các bẫy chương </a:t>
            </a:r>
            <a:r>
              <a:rPr lang="vi-VN" dirty="0" smtClean="0"/>
              <a:t>trình</a:t>
            </a:r>
            <a:endParaRPr lang="vi-VN" dirty="0"/>
          </a:p>
          <a:p>
            <a:r>
              <a:rPr lang="vi-VN" dirty="0" smtClean="0"/>
              <a:t>Khai thác các </a:t>
            </a:r>
            <a:r>
              <a:rPr lang="vi-VN" dirty="0"/>
              <a:t>lỗi ở giai đoạn thiết </a:t>
            </a:r>
            <a:r>
              <a:rPr lang="vi-VN" dirty="0" smtClean="0"/>
              <a:t>kế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3153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Hiểm họa an toàn đối với mật khẩu </a:t>
            </a:r>
            <a:r>
              <a:rPr lang="en-US" dirty="0" smtClean="0"/>
              <a:t>(2/3)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Làm </a:t>
            </a:r>
            <a:r>
              <a:rPr lang="vi-VN" dirty="0"/>
              <a:t>hỏng hệ </a:t>
            </a:r>
            <a:r>
              <a:rPr lang="vi-VN" dirty="0" smtClean="0"/>
              <a:t>mật khẩu</a:t>
            </a:r>
            <a:endParaRPr lang="vi-VN" dirty="0"/>
          </a:p>
          <a:p>
            <a:r>
              <a:rPr lang="vi-VN" dirty="0"/>
              <a:t>Lựa chọn </a:t>
            </a:r>
            <a:r>
              <a:rPr lang="vi-VN" dirty="0" smtClean="0"/>
              <a:t>mật khẩu dễ </a:t>
            </a:r>
            <a:r>
              <a:rPr lang="vi-VN" dirty="0"/>
              <a:t>nhớ và cũng dễ </a:t>
            </a:r>
            <a:r>
              <a:rPr lang="vi-VN" dirty="0" smtClean="0"/>
              <a:t>đoán</a:t>
            </a:r>
            <a:endParaRPr lang="vi-VN" dirty="0"/>
          </a:p>
          <a:p>
            <a:r>
              <a:rPr lang="vi-VN" dirty="0"/>
              <a:t>Ghi các </a:t>
            </a:r>
            <a:r>
              <a:rPr lang="vi-VN" dirty="0" smtClean="0"/>
              <a:t>mật khẩu khó </a:t>
            </a:r>
            <a:r>
              <a:rPr lang="vi-VN" dirty="0"/>
              <a:t>nhớ và lưu ghi chép đó tại nơi dễ tiếp cận</a:t>
            </a:r>
          </a:p>
          <a:p>
            <a:r>
              <a:rPr lang="vi-VN" dirty="0"/>
              <a:t>Đưa </a:t>
            </a:r>
            <a:r>
              <a:rPr lang="vi-VN" dirty="0" smtClean="0"/>
              <a:t>mật khẩu vào </a:t>
            </a:r>
            <a:r>
              <a:rPr lang="vi-VN" dirty="0"/>
              <a:t>mà để cho người khác nhìn thấy </a:t>
            </a:r>
            <a:r>
              <a:rPr lang="vi-VN" dirty="0" smtClean="0"/>
              <a:t>được</a:t>
            </a:r>
            <a:endParaRPr lang="vi-VN" dirty="0"/>
          </a:p>
          <a:p>
            <a:r>
              <a:rPr lang="vi-VN" dirty="0"/>
              <a:t>Cho người khác </a:t>
            </a:r>
            <a:r>
              <a:rPr lang="vi-VN" dirty="0" smtClean="0"/>
              <a:t>mật khẩu một </a:t>
            </a:r>
            <a:r>
              <a:rPr lang="vi-VN" dirty="0"/>
              <a:t>cách cố ý hoặc do nhầm lẫn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2580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Hiểm họa an toàn đối với mật khẩu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b="1" dirty="0" smtClean="0">
                <a:solidFill>
                  <a:srgbClr val="FF00FF"/>
                </a:solidFill>
              </a:rPr>
              <a:t>HIỂM HỌA AN TOÀN KHI TRUYỀN MẬT KHẨU QUA MẠNG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Chặn </a:t>
            </a:r>
            <a:r>
              <a:rPr lang="vi-VN" dirty="0"/>
              <a:t>bắt và dùng lại </a:t>
            </a:r>
            <a:r>
              <a:rPr lang="en-US" dirty="0" smtClean="0"/>
              <a:t>thông tin</a:t>
            </a:r>
            <a:r>
              <a:rPr lang="vi-VN" dirty="0" smtClean="0"/>
              <a:t>.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Chặn </a:t>
            </a:r>
            <a:r>
              <a:rPr lang="vi-VN" dirty="0"/>
              <a:t>bắt và khôi phục </a:t>
            </a:r>
            <a:r>
              <a:rPr lang="en-US" dirty="0" smtClean="0"/>
              <a:t>mật khẩu</a:t>
            </a:r>
            <a:endParaRPr lang="vi-VN" dirty="0"/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Thay đổi </a:t>
            </a:r>
            <a:r>
              <a:rPr lang="en-US" dirty="0" smtClean="0"/>
              <a:t>thông tin</a:t>
            </a:r>
            <a:r>
              <a:rPr lang="vi-VN" dirty="0" smtClean="0"/>
              <a:t> với </a:t>
            </a:r>
            <a:r>
              <a:rPr lang="vi-VN" dirty="0"/>
              <a:t>mục đích đánh lừa phía kiểm tra.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Kẻ </a:t>
            </a:r>
            <a:r>
              <a:rPr lang="vi-VN" dirty="0"/>
              <a:t>xấu bắt chước hành động của phía kiểm tra để đánh lừa người dùng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865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Công cụ dò mật </a:t>
            </a:r>
            <a:r>
              <a:rPr lang="en-US" dirty="0" smtClean="0"/>
              <a:t>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vi-VN" dirty="0" smtClean="0"/>
              <a:t>Hiện có rất nhiều công cụ để dò mật khẩu (password cracking tool)</a:t>
            </a:r>
          </a:p>
          <a:p>
            <a:r>
              <a:rPr lang="vi-VN" dirty="0" smtClean="0"/>
              <a:t>Nhiều công cụ được phát triển riêng cho các ứng dụng cụ thể (WinRAR, WinZIP, PDF, Word,...)</a:t>
            </a:r>
          </a:p>
          <a:p>
            <a:r>
              <a:rPr lang="vi-VN" dirty="0" smtClean="0"/>
              <a:t>Nhiều công cụ (gồm công cụ online) để dò mật khẩu từ giá trị băm (chủ yếu là MD5)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Công cụ dò mật </a:t>
            </a:r>
            <a:r>
              <a:rPr lang="en-US" dirty="0" smtClean="0"/>
              <a:t>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Cách dò mật khẩu của các công cụ</a:t>
            </a:r>
          </a:p>
          <a:p>
            <a:r>
              <a:rPr lang="vi-VN" dirty="0" smtClean="0"/>
              <a:t>Dò bằng từ điển (phụ thuộc ngôn ngữ)</a:t>
            </a:r>
          </a:p>
          <a:p>
            <a:r>
              <a:rPr lang="vi-VN" dirty="0" smtClean="0"/>
              <a:t>Vét cạn (brute force)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Dò mật khẩu thủ công</a:t>
            </a:r>
          </a:p>
          <a:p>
            <a:r>
              <a:rPr lang="vi-VN" dirty="0" smtClean="0"/>
              <a:t>Dựa vào thông tin cá nhân của người dùng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Tấn công đánh cắp mật khẩu</a:t>
            </a:r>
          </a:p>
          <a:p>
            <a:r>
              <a:rPr lang="vi-VN" dirty="0" smtClean="0"/>
              <a:t>Keylogger. Xem mật khẩu lưu trong ứng dụng</a:t>
            </a:r>
          </a:p>
          <a:p>
            <a:r>
              <a:rPr lang="vi-VN" dirty="0" smtClean="0"/>
              <a:t>Chặn bắt trên đường truyền (sniffing, DNS spoofing...)</a:t>
            </a:r>
          </a:p>
          <a:p>
            <a:r>
              <a:rPr lang="vi-VN" dirty="0" smtClean="0"/>
              <a:t>XSS, SQL Injection</a:t>
            </a:r>
          </a:p>
          <a:p>
            <a:r>
              <a:rPr lang="vi-VN" dirty="0" smtClean="0"/>
              <a:t>Lừa đảo (social engineering)</a:t>
            </a:r>
          </a:p>
        </p:txBody>
      </p:sp>
    </p:spTree>
    <p:extLst>
      <p:ext uri="{BB962C8B-B14F-4D97-AF65-F5344CB8AC3E}">
        <p14:creationId xmlns:p14="http://schemas.microsoft.com/office/powerpoint/2010/main" val="357971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Dò mật khẩu thủ công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Dò mật khẩu của “John”: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Sally</a:t>
            </a:r>
            <a:r>
              <a:rPr lang="en-US" dirty="0"/>
              <a:t> (his wife)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George</a:t>
            </a:r>
            <a:r>
              <a:rPr lang="en-US" dirty="0"/>
              <a:t> (his child)</a:t>
            </a:r>
          </a:p>
          <a:p>
            <a:pPr lvl="1">
              <a:lnSpc>
                <a:spcPct val="90000"/>
              </a:lnSpc>
            </a:pPr>
            <a:r>
              <a:rPr lang="en-US" b="1" dirty="0" err="1"/>
              <a:t>Randoff</a:t>
            </a:r>
            <a:r>
              <a:rPr lang="en-US" dirty="0"/>
              <a:t> (his wife’s maiden name)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Tennis</a:t>
            </a:r>
            <a:r>
              <a:rPr lang="en-US" dirty="0"/>
              <a:t> (John’s favorite sport)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March9</a:t>
            </a:r>
            <a:r>
              <a:rPr lang="en-US" dirty="0"/>
              <a:t> (date of John’s, or his child’s or wife’s </a:t>
            </a:r>
            <a:r>
              <a:rPr lang="en-US" dirty="0" err="1"/>
              <a:t>bday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Waterfall</a:t>
            </a:r>
            <a:r>
              <a:rPr lang="en-US" dirty="0"/>
              <a:t> (a poster or some object seen in office)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Alpha</a:t>
            </a:r>
            <a:r>
              <a:rPr lang="en-US" dirty="0"/>
              <a:t> (the brand of computer John uses</a:t>
            </a:r>
            <a:r>
              <a:rPr lang="en-US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330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QUẢN LÝ MẬT KHẨU (1/4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/>
              <a:t>Xác định độ dài cực tiểu của MK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Làm khó cho kẻ xấu muốn nhìn trộm hoặc tấn công bằng phương pháp “vét cạn”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Trong MK dùng các nhóm ký hiệu khác nhau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 smtClean="0"/>
              <a:t>Hạn chế  phương pháp tấn công “vét cạn” của đối phương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Kiểm tra và loại bỏ MK theo từ điển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 smtClean="0"/>
              <a:t>Chống lại phương pháp đoán nhận MK theo từ điển của đối phương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456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QUẢN LÝ MẬT KHẨU (2/4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vi-VN" dirty="0" smtClean="0"/>
              <a:t>Xác </a:t>
            </a:r>
            <a:r>
              <a:rPr lang="vi-VN" dirty="0"/>
              <a:t>định độ dài cực đại thời gian MK có tác </a:t>
            </a:r>
            <a:r>
              <a:rPr lang="vi-VN" dirty="0" smtClean="0"/>
              <a:t>dụng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Hạn </a:t>
            </a:r>
            <a:r>
              <a:rPr lang="vi-VN" dirty="0"/>
              <a:t>chế tấn công theo kiểu “vét cạn”, kể cả khi tiếp cận từ xa (chế độ off-line</a:t>
            </a:r>
            <a:r>
              <a:rPr lang="vi-VN" dirty="0" smtClean="0"/>
              <a:t>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vi-VN" dirty="0" smtClean="0"/>
              <a:t>Xác </a:t>
            </a:r>
            <a:r>
              <a:rPr lang="vi-VN" dirty="0"/>
              <a:t>định độ dài cực tiểu thời gian dùng </a:t>
            </a:r>
            <a:r>
              <a:rPr lang="vi-VN" dirty="0" smtClean="0"/>
              <a:t>MK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Ngăn </a:t>
            </a:r>
            <a:r>
              <a:rPr lang="vi-VN" dirty="0"/>
              <a:t>cản ý định người dùng đổi MK như cũ sau khi đến hạn đổi theo yêu cầu </a:t>
            </a:r>
            <a:r>
              <a:rPr lang="vi-VN" dirty="0" smtClean="0"/>
              <a:t>trên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vi-VN" dirty="0" smtClean="0"/>
              <a:t>Hạn </a:t>
            </a:r>
            <a:r>
              <a:rPr lang="vi-VN" dirty="0"/>
              <a:t>chế số lượng các ý định đưa MK </a:t>
            </a:r>
            <a:r>
              <a:rPr lang="vi-VN" dirty="0" smtClean="0"/>
              <a:t>vào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Hạn </a:t>
            </a:r>
            <a:r>
              <a:rPr lang="vi-VN" dirty="0"/>
              <a:t>chế ý đồ tấn công lựa chọn tích cực của đối phương</a:t>
            </a:r>
          </a:p>
        </p:txBody>
      </p:sp>
    </p:spTree>
    <p:extLst>
      <p:ext uri="{BB962C8B-B14F-4D97-AF65-F5344CB8AC3E}">
        <p14:creationId xmlns:p14="http://schemas.microsoft.com/office/powerpoint/2010/main" val="24937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QUẢN LÝ MẬT KHẨU (3/4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vi-VN" dirty="0" smtClean="0"/>
              <a:t>Duy </a:t>
            </a:r>
            <a:r>
              <a:rPr lang="vi-VN" dirty="0"/>
              <a:t>trì chế độ bắt buộc thay đổi MK người </a:t>
            </a:r>
            <a:r>
              <a:rPr lang="vi-VN" dirty="0" smtClean="0"/>
              <a:t>dùng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Bảo </a:t>
            </a:r>
            <a:r>
              <a:rPr lang="vi-VN" dirty="0"/>
              <a:t>đảm hiệu quả cho đòi hỏi hạn chế độ dài cực đại tác dụng </a:t>
            </a:r>
            <a:r>
              <a:rPr lang="vi-VN" dirty="0" smtClean="0"/>
              <a:t>MK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vi-VN" dirty="0" smtClean="0"/>
              <a:t>Dùng </a:t>
            </a:r>
            <a:r>
              <a:rPr lang="vi-VN" dirty="0"/>
              <a:t>biện pháp dừng kéo dài khi có MK sai đưa </a:t>
            </a:r>
            <a:r>
              <a:rPr lang="vi-VN" dirty="0" smtClean="0"/>
              <a:t>vào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Hạn </a:t>
            </a:r>
            <a:r>
              <a:rPr lang="vi-VN" dirty="0"/>
              <a:t>chế phương pháp lựa chọn tích cực của đối </a:t>
            </a:r>
            <a:r>
              <a:rPr lang="vi-VN" dirty="0" smtClean="0"/>
              <a:t>phương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vi-VN" dirty="0" smtClean="0"/>
              <a:t>Nghiêm </a:t>
            </a:r>
            <a:r>
              <a:rPr lang="vi-VN" dirty="0"/>
              <a:t>cấm việc tự người dùng chọn MK và sinh MK tự động hoá bằng thuật </a:t>
            </a:r>
            <a:r>
              <a:rPr lang="vi-VN" dirty="0" smtClean="0"/>
              <a:t>toán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Chống </a:t>
            </a:r>
            <a:r>
              <a:rPr lang="vi-VN" dirty="0"/>
              <a:t>lại việc đoán MK theo từ điển và chống lại tấn công “vét cạn” của đối </a:t>
            </a:r>
            <a:r>
              <a:rPr lang="vi-VN" dirty="0" smtClean="0"/>
              <a:t>phương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0376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1107083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143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QUẢN LÝ MẬT KHẨU (4/4</a:t>
            </a:r>
            <a:r>
              <a:rPr lang="vi-VN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vi-VN" dirty="0" smtClean="0"/>
              <a:t>Bắt </a:t>
            </a:r>
            <a:r>
              <a:rPr lang="vi-VN" dirty="0"/>
              <a:t>buộc đổi MK khi lần đầu tiên ghi nhận người dùng trong </a:t>
            </a:r>
            <a:r>
              <a:rPr lang="vi-VN" dirty="0" smtClean="0"/>
              <a:t>HT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Ngăn </a:t>
            </a:r>
            <a:r>
              <a:rPr lang="vi-VN" dirty="0"/>
              <a:t>cản các hành vi trái phép của nhà quản trị HT có quyền tiếp cận hệ MK ở thời điểm bắt đầu ghi danh sách kiểm </a:t>
            </a:r>
            <a:r>
              <a:rPr lang="vi-VN" dirty="0" smtClean="0"/>
              <a:t>toán</a:t>
            </a:r>
          </a:p>
          <a:p>
            <a:pPr marL="514350" indent="-514350">
              <a:buFont typeface="+mj-lt"/>
              <a:buAutoNum type="arabicPeriod" startAt="10"/>
            </a:pPr>
            <a:r>
              <a:rPr lang="vi-VN" dirty="0" smtClean="0"/>
              <a:t>Đưa </a:t>
            </a:r>
            <a:r>
              <a:rPr lang="vi-VN" dirty="0"/>
              <a:t>ra sổ ghi lý lịch các </a:t>
            </a:r>
            <a:r>
              <a:rPr lang="vi-VN" dirty="0" smtClean="0"/>
              <a:t>MK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vi-VN" dirty="0" smtClean="0"/>
              <a:t>Tăng </a:t>
            </a:r>
            <a:r>
              <a:rPr lang="vi-VN" dirty="0"/>
              <a:t>cường khả năng an toàn của các MK, kèm với các đòi hỏi khác</a:t>
            </a:r>
          </a:p>
        </p:txBody>
      </p:sp>
    </p:spTree>
    <p:extLst>
      <p:ext uri="{BB962C8B-B14F-4D97-AF65-F5344CB8AC3E}">
        <p14:creationId xmlns:p14="http://schemas.microsoft.com/office/powerpoint/2010/main" val="10664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Tiêu chí mật khẩu an </a:t>
            </a:r>
            <a:r>
              <a:rPr lang="vi-VN" dirty="0" smtClean="0"/>
              <a:t>toàn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Gồm chữ thường, chữ hoa, chữ số, kí tự đặc biệt</a:t>
            </a:r>
          </a:p>
          <a:p>
            <a:r>
              <a:rPr lang="vi-VN" dirty="0" smtClean="0"/>
              <a:t>Đủ dài (6-8-10 ký tự trở lên)</a:t>
            </a:r>
          </a:p>
          <a:p>
            <a:r>
              <a:rPr lang="vi-VN" dirty="0" smtClean="0"/>
              <a:t>Không sử dụng từ có trong từ điển</a:t>
            </a:r>
          </a:p>
          <a:p>
            <a:r>
              <a:rPr lang="vi-VN" dirty="0" smtClean="0"/>
              <a:t>Không sử dụng mật khẩu liên quan đến thông tin cá nhân, bao gồm người thân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977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Quy tắc sử dụng mật khẩu an </a:t>
            </a:r>
            <a:r>
              <a:rPr lang="vi-VN" dirty="0" smtClean="0"/>
              <a:t>toàn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/>
          </a:bodyPr>
          <a:lstStyle/>
          <a:p>
            <a:r>
              <a:rPr lang="vi-VN" dirty="0" smtClean="0"/>
              <a:t>Chọn mật khẩu đủ phức tạp</a:t>
            </a:r>
          </a:p>
          <a:p>
            <a:r>
              <a:rPr lang="vi-VN" dirty="0" smtClean="0"/>
              <a:t>Không ghi ra giấy, không lưu trong ứng dụng</a:t>
            </a:r>
          </a:p>
          <a:p>
            <a:r>
              <a:rPr lang="vi-VN" dirty="0" smtClean="0"/>
              <a:t>Thay đổi định kỳ nhưng không thường xuyên (khoảng 45 ngày)</a:t>
            </a:r>
          </a:p>
          <a:p>
            <a:r>
              <a:rPr lang="vi-VN" dirty="0" smtClean="0"/>
              <a:t>Không </a:t>
            </a:r>
            <a:r>
              <a:rPr lang="en-US" dirty="0" smtClean="0"/>
              <a:t>dùng </a:t>
            </a:r>
            <a:r>
              <a:rPr lang="vi-VN" dirty="0" smtClean="0"/>
              <a:t>1 tài khoản trên nhiều hệ thống</a:t>
            </a:r>
          </a:p>
          <a:p>
            <a:r>
              <a:rPr lang="en-US" dirty="0" smtClean="0"/>
              <a:t>P</a:t>
            </a:r>
            <a:r>
              <a:rPr lang="vi-VN" dirty="0" smtClean="0"/>
              <a:t>hòng chống tấn công đánh cắp mật khẩu</a:t>
            </a:r>
          </a:p>
          <a:p>
            <a:r>
              <a:rPr lang="vi-VN" dirty="0" smtClean="0"/>
              <a:t>Nếu là admin:</a:t>
            </a:r>
          </a:p>
          <a:p>
            <a:pPr lvl="1"/>
            <a:r>
              <a:rPr lang="vi-VN" dirty="0" smtClean="0"/>
              <a:t>Thiết lập chính sách mật khẩu</a:t>
            </a:r>
          </a:p>
          <a:p>
            <a:pPr lvl="1"/>
            <a:r>
              <a:rPr lang="vi-VN" dirty="0" smtClean="0"/>
              <a:t>Định kì thử crack mật khẩu của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35724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06312957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054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b="1" dirty="0" smtClean="0"/>
              <a:t>Lưu mật khẩu dạng rõ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19100" y="4800600"/>
            <a:ext cx="64389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Chặn bắt mật khẩu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Chiếm file chứa mật khẩu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vi-VN" b="1" dirty="0" smtClean="0"/>
              <a:t>Lưu mật khẩu dạng băm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 dirty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676400"/>
            <a:ext cx="8437563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19100" y="4800600"/>
            <a:ext cx="77343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 từ điển 1 mật khẩu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 từ điển cả file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4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vi-VN" b="1" dirty="0" smtClean="0"/>
              <a:t>Lưu mật khẩu dạng băm có salt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47113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19100" y="5334000"/>
            <a:ext cx="77343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 từ điển 1 mật khẩu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Nhận xét: </a:t>
            </a:r>
          </a:p>
          <a:p>
            <a:r>
              <a:rPr lang="vi-VN" dirty="0" smtClean="0"/>
              <a:t>claimant chứng minh bản thân bằng cách cung cấp yếu tố bí mật</a:t>
            </a:r>
          </a:p>
          <a:p>
            <a:r>
              <a:rPr lang="vi-VN" dirty="0" smtClean="0"/>
              <a:t>yếu tố bí mật được truyền trực tiếp qua kênh không an toàn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2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vi-VN" b="1" dirty="0" smtClean="0"/>
              <a:t>Mật khẩu một lần Lamport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5662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19100" y="4953000"/>
            <a:ext cx="77343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</a:t>
            </a:r>
            <a:endParaRPr lang="en-US" sz="3200" b="1" dirty="0">
              <a:solidFill>
                <a:srgbClr val="000000"/>
              </a:solidFill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Man-in-the-middle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vi-VN" sz="3200" b="1" dirty="0" smtClean="0">
                <a:solidFill>
                  <a:srgbClr val="000000"/>
                </a:solidFill>
              </a:rPr>
              <a:t>Tấn công từ điển!?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US" b="1" dirty="0" smtClean="0"/>
              <a:t>Digest Authentication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Xác thực bằng mật khẩu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39</a:t>
            </a:fld>
            <a:endParaRPr lang="ru-RU" dirty="0"/>
          </a:p>
        </p:txBody>
      </p:sp>
      <p:pic>
        <p:nvPicPr>
          <p:cNvPr id="1026" name="Picture 2" descr="Kết quả hình ảnh cho digest authent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8" y="1523999"/>
            <a:ext cx="8172772" cy="478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danh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Định danh </a:t>
            </a:r>
            <a:r>
              <a:rPr lang="vi-VN" dirty="0" smtClean="0"/>
              <a:t>(identification) là việc gắn định danh (identificator) cho người dùng và kiểm tra sự tồn tại của định danh đó</a:t>
            </a:r>
          </a:p>
          <a:p>
            <a:r>
              <a:rPr lang="vi-VN" dirty="0" smtClean="0"/>
              <a:t>Qua xưng danh ở trạm kiểm tra (cổng cơ quan, cửa khẩu...)</a:t>
            </a:r>
          </a:p>
          <a:p>
            <a:r>
              <a:rPr lang="vi-VN" dirty="0" smtClean="0"/>
              <a:t>Qua tên người dùng được truyền tới máy chủ (từ cửa sổ đăng nhập, từ webpage...)</a:t>
            </a:r>
          </a:p>
          <a:p>
            <a:r>
              <a:rPr lang="vi-VN" dirty="0" smtClean="0"/>
              <a:t>Qua địa chỉ email trong một thư điện tử</a:t>
            </a:r>
          </a:p>
          <a:p>
            <a:r>
              <a:rPr lang="vi-VN" dirty="0" smtClean="0"/>
              <a:t>....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Quá trình định danh không bao gồm việc kiểm tra tính chân thực của danh tính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96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40</a:t>
            </a:fld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9" y="762000"/>
            <a:ext cx="8256721" cy="514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Số hiệu (ID)</a:t>
            </a:r>
          </a:p>
          <a:p>
            <a:r>
              <a:rPr lang="vi-VN" dirty="0" smtClean="0"/>
              <a:t>Username</a:t>
            </a:r>
          </a:p>
          <a:p>
            <a:r>
              <a:rPr lang="vi-VN" dirty="0" smtClean="0"/>
              <a:t>Số điện thoại</a:t>
            </a:r>
          </a:p>
          <a:p>
            <a:r>
              <a:rPr lang="vi-VN" dirty="0" smtClean="0"/>
              <a:t>Email</a:t>
            </a:r>
          </a:p>
          <a:p>
            <a:r>
              <a:rPr lang="vi-VN" dirty="0" smtClean="0"/>
              <a:t>Tài khoản mạng xã hội</a:t>
            </a:r>
          </a:p>
          <a:p>
            <a:r>
              <a:rPr lang="vi-VN" dirty="0" smtClean="0"/>
              <a:t>....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Giải pháp định danh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13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Xác thực </a:t>
            </a:r>
            <a:r>
              <a:rPr lang="vi-VN" dirty="0" smtClean="0"/>
              <a:t>(authentication) là quá trình kiểm tra tính chân thực của danh tính được xác lập trong quá trình định danh</a:t>
            </a:r>
          </a:p>
          <a:p>
            <a:r>
              <a:rPr lang="vi-VN" dirty="0" smtClean="0"/>
              <a:t>Là kiểm tra xem một người có đúng là có danh tính như đã đệ trình hay không.</a:t>
            </a:r>
          </a:p>
          <a:p>
            <a:r>
              <a:rPr lang="vi-VN" dirty="0" smtClean="0"/>
              <a:t>Việc kiểm tra được thực hiện nhờ các nhân tố xác thực và giao thức xác thực.</a:t>
            </a:r>
          </a:p>
          <a:p>
            <a:r>
              <a:rPr lang="vi-VN" dirty="0" smtClean="0"/>
              <a:t>Không bao gồm việc xác định quyền hạn của người dùng trong hệ thống.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Các bên tham gia xác thực</a:t>
            </a:r>
          </a:p>
          <a:p>
            <a:r>
              <a:rPr lang="vi-VN" dirty="0" smtClean="0"/>
              <a:t>Claimant: Bên yêu cầu xác thực (client)</a:t>
            </a:r>
          </a:p>
          <a:p>
            <a:r>
              <a:rPr lang="vi-VN" dirty="0" smtClean="0"/>
              <a:t>Verifier: Bên xác thực (server)</a:t>
            </a:r>
          </a:p>
        </p:txBody>
      </p:sp>
    </p:spTree>
    <p:extLst>
      <p:ext uri="{BB962C8B-B14F-4D97-AF65-F5344CB8AC3E}">
        <p14:creationId xmlns:p14="http://schemas.microsoft.com/office/powerpoint/2010/main" val="65978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Sơ đồ định danh và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8284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b="1" dirty="0"/>
              <a:t>Nhân tố xác thực</a:t>
            </a:r>
            <a:r>
              <a:rPr lang="vi-VN" dirty="0"/>
              <a:t> (authentication factor) là thông tin </a:t>
            </a:r>
            <a:r>
              <a:rPr lang="vi-VN" dirty="0" smtClean="0"/>
              <a:t>sử </a:t>
            </a:r>
            <a:r>
              <a:rPr lang="vi-VN" dirty="0"/>
              <a:t>dụng cho quá trình xác thực.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vi-VN" dirty="0"/>
              <a:t>Có 3 loại nhân tố xác thực chính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vi-VN" dirty="0"/>
              <a:t>Cái </a:t>
            </a:r>
            <a:r>
              <a:rPr lang="vi-VN" dirty="0" smtClean="0"/>
              <a:t>người </a:t>
            </a:r>
            <a:r>
              <a:rPr lang="vi-VN" dirty="0"/>
              <a:t>dùng biết (</a:t>
            </a:r>
            <a:r>
              <a:rPr lang="en-US" dirty="0"/>
              <a:t>Something you know</a:t>
            </a:r>
            <a:r>
              <a:rPr lang="vi-VN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vi-VN" dirty="0"/>
              <a:t>Cái </a:t>
            </a:r>
            <a:r>
              <a:rPr lang="vi-VN" dirty="0" smtClean="0"/>
              <a:t>người </a:t>
            </a:r>
            <a:r>
              <a:rPr lang="vi-VN" dirty="0"/>
              <a:t>dùng có (</a:t>
            </a:r>
            <a:r>
              <a:rPr lang="en-US" dirty="0"/>
              <a:t>Something you have</a:t>
            </a:r>
            <a:r>
              <a:rPr lang="vi-VN" dirty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vi-VN" dirty="0"/>
              <a:t>Cái </a:t>
            </a:r>
            <a:r>
              <a:rPr lang="vi-VN" dirty="0" smtClean="0"/>
              <a:t>thuộc </a:t>
            </a:r>
            <a:r>
              <a:rPr lang="vi-VN" dirty="0"/>
              <a:t>về bản thể người dùng (</a:t>
            </a:r>
            <a:r>
              <a:rPr lang="en-US" dirty="0"/>
              <a:t>Something about you/that you are</a:t>
            </a:r>
            <a:r>
              <a:rPr lang="vi-VN" dirty="0"/>
              <a:t>)</a:t>
            </a: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C</a:t>
            </a:r>
            <a:r>
              <a:rPr lang="vi-VN" dirty="0" smtClean="0"/>
              <a:t>ó </a:t>
            </a:r>
            <a:r>
              <a:rPr lang="vi-VN" dirty="0"/>
              <a:t>2 nhóm nhân tố xác </a:t>
            </a:r>
            <a:r>
              <a:rPr lang="vi-VN" dirty="0" smtClean="0"/>
              <a:t>thực</a:t>
            </a:r>
            <a:r>
              <a:rPr lang="en-US" smtClean="0"/>
              <a:t> khác</a:t>
            </a:r>
            <a:endParaRPr lang="vi-VN" dirty="0"/>
          </a:p>
          <a:p>
            <a:pPr lvl="1">
              <a:lnSpc>
                <a:spcPct val="90000"/>
              </a:lnSpc>
            </a:pPr>
            <a:r>
              <a:rPr lang="vi-VN" dirty="0"/>
              <a:t>Đặc điểm hành vi người dùng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vi-VN" dirty="0"/>
              <a:t>Vị trí của người </a:t>
            </a:r>
            <a:r>
              <a:rPr lang="vi-VN" dirty="0" smtClean="0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Nhân tố xác 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itchFamily="2" charset="2"/>
              <a:buChar char="q"/>
            </a:pPr>
            <a:r>
              <a:rPr lang="vi-VN" b="1" dirty="0" smtClean="0">
                <a:solidFill>
                  <a:srgbClr val="FF0000"/>
                </a:solidFill>
              </a:rPr>
              <a:t>Cái người dùng biết</a:t>
            </a:r>
          </a:p>
          <a:p>
            <a:r>
              <a:rPr lang="vi-VN" dirty="0" smtClean="0"/>
              <a:t>Thường là mật khẩu (password)</a:t>
            </a:r>
          </a:p>
          <a:p>
            <a:r>
              <a:rPr lang="vi-VN" dirty="0" smtClean="0"/>
              <a:t>Ngoài ra: trả lời cho một số câu hỏi riêng tư. Chủ yếu để khôi phục mật khẩu.</a:t>
            </a:r>
          </a:p>
          <a:p>
            <a:r>
              <a:rPr lang="vi-VN" b="1" dirty="0" smtClean="0"/>
              <a:t>Ưu điểm</a:t>
            </a:r>
            <a:r>
              <a:rPr lang="vi-VN" dirty="0" smtClean="0"/>
              <a:t>: đơn giản, chi phí thấp</a:t>
            </a:r>
          </a:p>
          <a:p>
            <a:r>
              <a:rPr lang="vi-VN" b="1" dirty="0" smtClean="0"/>
              <a:t>Nhược điểm</a:t>
            </a:r>
            <a:r>
              <a:rPr lang="vi-VN" dirty="0" smtClean="0"/>
              <a:t>:</a:t>
            </a:r>
          </a:p>
          <a:p>
            <a:pPr lvl="1"/>
            <a:r>
              <a:rPr lang="vi-VN" dirty="0" smtClean="0"/>
              <a:t>Có thể bị lộ (đánh cắp)</a:t>
            </a:r>
          </a:p>
          <a:p>
            <a:pPr lvl="1"/>
            <a:r>
              <a:rPr lang="vi-VN" dirty="0" smtClean="0"/>
              <a:t>Có thể bị quên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1705</TotalTime>
  <Words>2300</Words>
  <Application>Microsoft Office PowerPoint</Application>
  <PresentationFormat>On-screen Show (4:3)</PresentationFormat>
  <Paragraphs>337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Narrow</vt:lpstr>
      <vt:lpstr>Calibri</vt:lpstr>
      <vt:lpstr>Tahoma</vt:lpstr>
      <vt:lpstr>Times New Roman</vt:lpstr>
      <vt:lpstr>Wingdings</vt:lpstr>
      <vt:lpstr>Slide bài giảng</vt:lpstr>
      <vt:lpstr>CƠ SỞ AN TOÀN THÔNG TIN</vt:lpstr>
      <vt:lpstr>PowerPoint Presentation</vt:lpstr>
      <vt:lpstr>PowerPoint Presentation</vt:lpstr>
      <vt:lpstr>Định danh</vt:lpstr>
      <vt:lpstr>Giải pháp định danh</vt:lpstr>
      <vt:lpstr>Xác thực</vt:lpstr>
      <vt:lpstr>Sơ đồ định danh và xác thực</vt:lpstr>
      <vt:lpstr>Nhân tố xác thực</vt:lpstr>
      <vt:lpstr>Nhân tố xác thực</vt:lpstr>
      <vt:lpstr>Nhân tố xác thực</vt:lpstr>
      <vt:lpstr>Nhân tố xác thực</vt:lpstr>
      <vt:lpstr>Nhân tố xác thực</vt:lpstr>
      <vt:lpstr>Nhân tố xác thực</vt:lpstr>
      <vt:lpstr>Nhân tố xác thực</vt:lpstr>
      <vt:lpstr>Nhân tố xác thực</vt:lpstr>
      <vt:lpstr>PowerPoint Presentation</vt:lpstr>
      <vt:lpstr>Khái niệm mật khẩu</vt:lpstr>
      <vt:lpstr>Đặc điểm của mật khẩu</vt:lpstr>
      <vt:lpstr>An toàn mật khẩu</vt:lpstr>
      <vt:lpstr>An toàn mật khẩu</vt:lpstr>
      <vt:lpstr>Hiểm họa an toàn đối với mật khẩu (1/3)</vt:lpstr>
      <vt:lpstr>Hiểm họa an toàn đối với mật khẩu (2/3)</vt:lpstr>
      <vt:lpstr>Hiểm họa an toàn đối với mật khẩu (3/3)</vt:lpstr>
      <vt:lpstr>Công cụ dò mật khẩu</vt:lpstr>
      <vt:lpstr>Công cụ dò mật khẩu</vt:lpstr>
      <vt:lpstr>Dò mật khẩu thủ công</vt:lpstr>
      <vt:lpstr>YÊU CẦU QUẢN LÝ MẬT KHẨU (1/4)</vt:lpstr>
      <vt:lpstr>YÊU CẦU QUẢN LÝ MẬT KHẨU (2/4)</vt:lpstr>
      <vt:lpstr>YÊU CẦU QUẢN LÝ MẬT KHẨU (3/4)</vt:lpstr>
      <vt:lpstr>YÊU CẦU QUẢN LÝ MẬT KHẨU (4/4)</vt:lpstr>
      <vt:lpstr>Tiêu chí mật khẩu an toàn</vt:lpstr>
      <vt:lpstr>Quy tắc sử dụng mật khẩu an toàn</vt:lpstr>
      <vt:lpstr>PowerPoint Presentation</vt:lpstr>
      <vt:lpstr>Xác thực bằng mật khẩu</vt:lpstr>
      <vt:lpstr>Xác thực bằng mật khẩu</vt:lpstr>
      <vt:lpstr>Xác thực bằng mật khẩu</vt:lpstr>
      <vt:lpstr>Xác thực bằng mật khẩu</vt:lpstr>
      <vt:lpstr>Xác thực bằng mật khẩu</vt:lpstr>
      <vt:lpstr>Xác thực bằng mật khẩu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Anh Tu Tran</cp:lastModifiedBy>
  <cp:revision>104</cp:revision>
  <dcterms:created xsi:type="dcterms:W3CDTF">2016-09-04T02:02:16Z</dcterms:created>
  <dcterms:modified xsi:type="dcterms:W3CDTF">2019-08-15T04:25:37Z</dcterms:modified>
</cp:coreProperties>
</file>