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40" r:id="rId3"/>
    <p:sldId id="342" r:id="rId4"/>
    <p:sldId id="343" r:id="rId5"/>
    <p:sldId id="344" r:id="rId6"/>
    <p:sldId id="345" r:id="rId7"/>
    <p:sldId id="346" r:id="rId8"/>
    <p:sldId id="347" r:id="rId9"/>
    <p:sldId id="356" r:id="rId10"/>
    <p:sldId id="357" r:id="rId11"/>
    <p:sldId id="351" r:id="rId12"/>
    <p:sldId id="348" r:id="rId13"/>
    <p:sldId id="349" r:id="rId14"/>
    <p:sldId id="350" r:id="rId15"/>
    <p:sldId id="352" r:id="rId16"/>
    <p:sldId id="353" r:id="rId17"/>
    <p:sldId id="354" r:id="rId18"/>
    <p:sldId id="355" r:id="rId19"/>
    <p:sldId id="363" r:id="rId20"/>
    <p:sldId id="358" r:id="rId21"/>
    <p:sldId id="360" r:id="rId22"/>
    <p:sldId id="371" r:id="rId23"/>
    <p:sldId id="372" r:id="rId24"/>
    <p:sldId id="369" r:id="rId25"/>
    <p:sldId id="370" r:id="rId26"/>
    <p:sldId id="366" r:id="rId27"/>
    <p:sldId id="364" r:id="rId28"/>
    <p:sldId id="365" r:id="rId29"/>
    <p:sldId id="367" r:id="rId30"/>
    <p:sldId id="373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AAE43C8-39AC-478F-B5A0-7501E605B677}">
          <p14:sldIdLst>
            <p14:sldId id="256"/>
            <p14:sldId id="340"/>
          </p14:sldIdLst>
        </p14:section>
        <p14:section name="Cấp quyền" id="{7ECD22BB-A909-4A94-86EB-C84EA9A73197}">
          <p14:sldIdLst>
            <p14:sldId id="342"/>
            <p14:sldId id="343"/>
            <p14:sldId id="344"/>
            <p14:sldId id="345"/>
            <p14:sldId id="346"/>
            <p14:sldId id="347"/>
          </p14:sldIdLst>
        </p14:section>
        <p14:section name="Mô hình kiểm soát truy cập" id="{ED28AEDB-255E-4697-B1ED-AC86CE4F4698}">
          <p14:sldIdLst>
            <p14:sldId id="356"/>
            <p14:sldId id="357"/>
            <p14:sldId id="351"/>
            <p14:sldId id="348"/>
            <p14:sldId id="349"/>
            <p14:sldId id="350"/>
            <p14:sldId id="352"/>
            <p14:sldId id="353"/>
            <p14:sldId id="354"/>
            <p14:sldId id="355"/>
            <p14:sldId id="363"/>
            <p14:sldId id="358"/>
            <p14:sldId id="360"/>
            <p14:sldId id="371"/>
            <p14:sldId id="372"/>
            <p14:sldId id="369"/>
            <p14:sldId id="370"/>
            <p14:sldId id="366"/>
            <p14:sldId id="364"/>
            <p14:sldId id="365"/>
            <p14:sldId id="367"/>
            <p14:sldId id="373"/>
          </p14:sldIdLst>
        </p14:section>
        <p14:section name="Kêt thúc" id="{A0E75E35-8E84-4F55-A945-823058CCE14F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guyen Tuan Anh" initials="NT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FF00FF"/>
    <a:srgbClr val="0A01C3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7" autoAdjust="0"/>
    <p:restoredTop sz="75000" autoAdjust="0"/>
  </p:normalViewPr>
  <p:slideViewPr>
    <p:cSldViewPr>
      <p:cViewPr varScale="1">
        <p:scale>
          <a:sx n="54" d="100"/>
          <a:sy n="54" d="100"/>
        </p:scale>
        <p:origin x="-78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49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3d2" qsCatId="3D" csTypeId="urn:microsoft.com/office/officeart/2005/8/colors/accent6_2" csCatId="accent6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1" noProof="0" smtClean="0"/>
            <a:t>1</a:t>
          </a:r>
          <a:endParaRPr lang="vi-VN" b="1" noProof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Cấp quyền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Mô hình kiểm soát truy cập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BC8C42DE-1FE3-47D5-B6B5-91571D0EB19A}" type="presOf" srcId="{759FDF1A-46CB-4DD6-A232-39900ACE14DF}" destId="{52D715E9-012B-492D-85DB-CC49546E7451}" srcOrd="0" destOrd="0" presId="urn:diagrams.loki3.com/NumberedList"/>
    <dgm:cxn modelId="{EE26D499-E3C7-4874-A873-C7C102CF342B}" type="presOf" srcId="{374B3CF0-3CBE-41CF-A774-9FD3C3CD3C85}" destId="{5012D0F9-E426-4C44-85B1-B5D15A7B4879}" srcOrd="0" destOrd="0" presId="urn:diagrams.loki3.com/NumberedList"/>
    <dgm:cxn modelId="{CED0B9D0-E2DC-4CB1-A2C1-36298657AC7B}" type="presOf" srcId="{6C03E07F-ECFB-4D2F-BA96-D23DA7C5AC73}" destId="{7D701CF5-2CC3-48B9-A656-E2968A10AA3B}" srcOrd="0" destOrd="0" presId="urn:diagrams.loki3.com/NumberedList"/>
    <dgm:cxn modelId="{89F6AEB2-4790-487C-AC1B-D20A20054F51}" type="presOf" srcId="{9EA58EC5-7D69-4397-8093-5A4FCBD369E8}" destId="{A08A9154-0BEB-4230-91C9-16FAC1EF6E1C}" srcOrd="0" destOrd="0" presId="urn:diagrams.loki3.com/NumberedList"/>
    <dgm:cxn modelId="{314C4E73-477B-4DFC-A12A-BEB22C372D5A}" type="presOf" srcId="{8C66E9B3-B12D-4C23-A273-982D7F969BBC}" destId="{BDFB8683-95A4-4BBF-9344-3A0D69314DBB}" srcOrd="0" destOrd="0" presId="urn:diagrams.loki3.com/NumberedList"/>
    <dgm:cxn modelId="{331AB42C-1046-4141-8285-FFBCEA886FBE}" type="presParOf" srcId="{BDFB8683-95A4-4BBF-9344-3A0D69314DBB}" destId="{F885113E-BE17-4045-B96D-BDD8D07DA3AD}" srcOrd="0" destOrd="0" presId="urn:diagrams.loki3.com/NumberedList"/>
    <dgm:cxn modelId="{68B8FBB4-ED59-4AB5-B564-80256CBFF78C}" type="presParOf" srcId="{F885113E-BE17-4045-B96D-BDD8D07DA3AD}" destId="{A08A9154-0BEB-4230-91C9-16FAC1EF6E1C}" srcOrd="0" destOrd="0" presId="urn:diagrams.loki3.com/NumberedList"/>
    <dgm:cxn modelId="{96F20BA2-CC2C-4F59-99ED-6A1D57DA5790}" type="presParOf" srcId="{F885113E-BE17-4045-B96D-BDD8D07DA3AD}" destId="{7D701CF5-2CC3-48B9-A656-E2968A10AA3B}" srcOrd="1" destOrd="0" presId="urn:diagrams.loki3.com/NumberedList"/>
    <dgm:cxn modelId="{00E5D46C-49A7-4C9F-85DE-08703DA8064C}" type="presParOf" srcId="{BDFB8683-95A4-4BBF-9344-3A0D69314DBB}" destId="{85038EDB-25C5-4D4E-ABE9-E631391CFDC0}" srcOrd="1" destOrd="0" presId="urn:diagrams.loki3.com/NumberedList"/>
    <dgm:cxn modelId="{1222502D-08A5-4131-84B4-00FCADB02E7C}" type="presParOf" srcId="{BDFB8683-95A4-4BBF-9344-3A0D69314DBB}" destId="{EF56E1D1-AD87-41C2-83E7-8BA376BFBB39}" srcOrd="2" destOrd="0" presId="urn:diagrams.loki3.com/NumberedList"/>
    <dgm:cxn modelId="{0C33C500-A31D-48B9-A26A-5CCF9CA393EA}" type="presParOf" srcId="{EF56E1D1-AD87-41C2-83E7-8BA376BFBB39}" destId="{5012D0F9-E426-4C44-85B1-B5D15A7B4879}" srcOrd="0" destOrd="0" presId="urn:diagrams.loki3.com/NumberedList"/>
    <dgm:cxn modelId="{B986F5B9-F109-4150-A358-6E7AADB668AA}" type="presParOf" srcId="{EF56E1D1-AD87-41C2-83E7-8BA376BFBB39}" destId="{52D715E9-012B-492D-85DB-CC49546E7451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>
        <a:solidFill>
          <a:srgbClr val="FFFF00"/>
        </a:solidFill>
      </dgm:spPr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/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/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66E9B3-B12D-4C23-A273-982D7F969BBC}" type="doc">
      <dgm:prSet loTypeId="urn:diagrams.loki3.com/NumberedList" loCatId="other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ru-RU"/>
        </a:p>
      </dgm:t>
    </dgm:pt>
    <dgm:pt modelId="{6C03E07F-ECFB-4D2F-BA96-D23DA7C5AC73}">
      <dgm:prSet/>
      <dgm:spPr/>
      <dgm:t>
        <a:bodyPr/>
        <a:lstStyle/>
        <a:p>
          <a:r>
            <a:rPr lang="vi-VN" b="0" noProof="0" dirty="0" smtClean="0"/>
            <a:t>1</a:t>
          </a:r>
          <a:endParaRPr lang="vi-VN" b="0" noProof="0" dirty="0"/>
        </a:p>
      </dgm:t>
    </dgm:pt>
    <dgm:pt modelId="{D1FC4842-2686-45D4-A56A-3F897EF3B16F}" type="parTrans" cxnId="{740F8903-5739-4710-9802-9B1B3A04DE18}">
      <dgm:prSet/>
      <dgm:spPr/>
      <dgm:t>
        <a:bodyPr/>
        <a:lstStyle/>
        <a:p>
          <a:endParaRPr lang="vi-VN" noProof="0"/>
        </a:p>
      </dgm:t>
    </dgm:pt>
    <dgm:pt modelId="{E35E76B6-7078-4B09-B349-C02F66AA5978}" type="sibTrans" cxnId="{740F8903-5739-4710-9802-9B1B3A04DE18}">
      <dgm:prSet/>
      <dgm:spPr/>
      <dgm:t>
        <a:bodyPr/>
        <a:lstStyle/>
        <a:p>
          <a:endParaRPr lang="vi-VN" noProof="0"/>
        </a:p>
      </dgm:t>
    </dgm:pt>
    <dgm:pt modelId="{9EA58EC5-7D69-4397-8093-5A4FCBD369E8}">
      <dgm:prSet/>
      <dgm:spPr/>
      <dgm:t>
        <a:bodyPr/>
        <a:lstStyle/>
        <a:p>
          <a:r>
            <a:rPr lang="vi-VN" b="0" noProof="0" dirty="0" smtClean="0"/>
            <a:t>Kiểm soát truy cập tùy chọn</a:t>
          </a:r>
          <a:endParaRPr lang="vi-VN" b="0" noProof="0" dirty="0"/>
        </a:p>
      </dgm:t>
    </dgm:pt>
    <dgm:pt modelId="{D56EEE90-AC73-4E4D-8BBC-6E0E7885DFB1}" type="parTrans" cxnId="{7F37D5C8-E16A-4389-ABBC-ABB93E9EB1A4}">
      <dgm:prSet/>
      <dgm:spPr/>
      <dgm:t>
        <a:bodyPr/>
        <a:lstStyle/>
        <a:p>
          <a:endParaRPr lang="vi-VN" noProof="0"/>
        </a:p>
      </dgm:t>
    </dgm:pt>
    <dgm:pt modelId="{D5E5875A-C60C-4FC3-869B-722E371FA6E0}" type="sibTrans" cxnId="{7F37D5C8-E16A-4389-ABBC-ABB93E9EB1A4}">
      <dgm:prSet/>
      <dgm:spPr/>
      <dgm:t>
        <a:bodyPr/>
        <a:lstStyle/>
        <a:p>
          <a:endParaRPr lang="vi-VN" noProof="0"/>
        </a:p>
      </dgm:t>
    </dgm:pt>
    <dgm:pt modelId="{759FDF1A-46CB-4DD6-A232-39900ACE14DF}">
      <dgm:prSet/>
      <dgm:spPr/>
      <dgm:t>
        <a:bodyPr/>
        <a:lstStyle/>
        <a:p>
          <a:r>
            <a:rPr lang="vi-VN" noProof="0" dirty="0" smtClean="0"/>
            <a:t>2</a:t>
          </a:r>
          <a:endParaRPr lang="vi-VN" noProof="0" dirty="0"/>
        </a:p>
      </dgm:t>
    </dgm:pt>
    <dgm:pt modelId="{EBD1FDD3-F3E1-4EF5-AB02-3A05A129FFE4}" type="parTrans" cxnId="{1C7B2439-98A6-4A2B-BDB8-438079493C67}">
      <dgm:prSet/>
      <dgm:spPr/>
      <dgm:t>
        <a:bodyPr/>
        <a:lstStyle/>
        <a:p>
          <a:endParaRPr lang="vi-VN" noProof="0"/>
        </a:p>
      </dgm:t>
    </dgm:pt>
    <dgm:pt modelId="{840B7BEC-A424-4364-B52E-A493DF1255BE}" type="sibTrans" cxnId="{1C7B2439-98A6-4A2B-BDB8-438079493C67}">
      <dgm:prSet/>
      <dgm:spPr/>
      <dgm:t>
        <a:bodyPr/>
        <a:lstStyle/>
        <a:p>
          <a:endParaRPr lang="vi-VN" noProof="0"/>
        </a:p>
      </dgm:t>
    </dgm:pt>
    <dgm:pt modelId="{374B3CF0-3CBE-41CF-A774-9FD3C3CD3C85}">
      <dgm:prSet/>
      <dgm:spPr/>
      <dgm:t>
        <a:bodyPr/>
        <a:lstStyle/>
        <a:p>
          <a:r>
            <a:rPr lang="vi-VN" noProof="0" dirty="0" smtClean="0"/>
            <a:t>Kiểm soát truy cập bắt buộc</a:t>
          </a:r>
          <a:endParaRPr lang="vi-VN" noProof="0" dirty="0"/>
        </a:p>
      </dgm:t>
    </dgm:pt>
    <dgm:pt modelId="{38C67DDF-74A4-4E44-94A7-EDCA9B1C90CC}" type="parTrans" cxnId="{4F6400C3-53EC-42A6-81C8-2BBE562DF315}">
      <dgm:prSet/>
      <dgm:spPr/>
      <dgm:t>
        <a:bodyPr/>
        <a:lstStyle/>
        <a:p>
          <a:endParaRPr lang="vi-VN" noProof="0"/>
        </a:p>
      </dgm:t>
    </dgm:pt>
    <dgm:pt modelId="{20A933C1-1145-4ADB-BD4B-02D3F506EC76}" type="sibTrans" cxnId="{4F6400C3-53EC-42A6-81C8-2BBE562DF315}">
      <dgm:prSet/>
      <dgm:spPr/>
      <dgm:t>
        <a:bodyPr/>
        <a:lstStyle/>
        <a:p>
          <a:endParaRPr lang="vi-VN" noProof="0"/>
        </a:p>
      </dgm:t>
    </dgm:pt>
    <dgm:pt modelId="{B388406D-A38C-4897-9997-1C63D79E763E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Kiểm soát truy cập dựa trên vai trò</a:t>
          </a:r>
          <a:endParaRPr lang="vi-VN" noProof="0" dirty="0"/>
        </a:p>
      </dgm:t>
    </dgm:pt>
    <dgm:pt modelId="{9E7AD46F-351F-4B97-AC90-E076FD4E6933}" type="parTrans" cxnId="{7DF5E18B-2026-447E-AB91-8B25EA160832}">
      <dgm:prSet/>
      <dgm:spPr/>
      <dgm:t>
        <a:bodyPr/>
        <a:lstStyle/>
        <a:p>
          <a:endParaRPr lang="en-US"/>
        </a:p>
      </dgm:t>
    </dgm:pt>
    <dgm:pt modelId="{E85FB0A1-4C99-4BB0-9523-6FA580C26C5B}" type="sibTrans" cxnId="{7DF5E18B-2026-447E-AB91-8B25EA160832}">
      <dgm:prSet/>
      <dgm:spPr/>
      <dgm:t>
        <a:bodyPr/>
        <a:lstStyle/>
        <a:p>
          <a:endParaRPr lang="en-US"/>
        </a:p>
      </dgm:t>
    </dgm:pt>
    <dgm:pt modelId="{05513209-78F1-448C-82FA-B2785EC23FA2}">
      <dgm:prSet/>
      <dgm:spPr>
        <a:solidFill>
          <a:srgbClr val="FFFF00"/>
        </a:solidFill>
      </dgm:spPr>
      <dgm:t>
        <a:bodyPr/>
        <a:lstStyle/>
        <a:p>
          <a:r>
            <a:rPr lang="vi-VN" noProof="0" dirty="0" smtClean="0"/>
            <a:t>3</a:t>
          </a:r>
          <a:endParaRPr lang="vi-VN" noProof="0" dirty="0"/>
        </a:p>
      </dgm:t>
    </dgm:pt>
    <dgm:pt modelId="{2125FF98-D378-4F2A-ACEE-140F8B68D66F}" type="parTrans" cxnId="{4C048470-4DD5-4C68-B38D-D17FD3A41AB5}">
      <dgm:prSet/>
      <dgm:spPr/>
      <dgm:t>
        <a:bodyPr/>
        <a:lstStyle/>
        <a:p>
          <a:endParaRPr lang="en-US"/>
        </a:p>
      </dgm:t>
    </dgm:pt>
    <dgm:pt modelId="{983822D8-F065-4159-AEFB-B129090EF164}" type="sibTrans" cxnId="{4C048470-4DD5-4C68-B38D-D17FD3A41AB5}">
      <dgm:prSet/>
      <dgm:spPr/>
      <dgm:t>
        <a:bodyPr/>
        <a:lstStyle/>
        <a:p>
          <a:endParaRPr lang="en-US"/>
        </a:p>
      </dgm:t>
    </dgm:pt>
    <dgm:pt modelId="{BDFB8683-95A4-4BBF-9344-3A0D69314DBB}" type="pres">
      <dgm:prSet presAssocID="{8C66E9B3-B12D-4C23-A273-982D7F969BB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F885113E-BE17-4045-B96D-BDD8D07DA3AD}" type="pres">
      <dgm:prSet presAssocID="{6C03E07F-ECFB-4D2F-BA96-D23DA7C5AC73}" presName="composite" presStyleCnt="0"/>
      <dgm:spPr/>
      <dgm:t>
        <a:bodyPr/>
        <a:lstStyle/>
        <a:p>
          <a:endParaRPr lang="ru-RU"/>
        </a:p>
      </dgm:t>
    </dgm:pt>
    <dgm:pt modelId="{A08A9154-0BEB-4230-91C9-16FAC1EF6E1C}" type="pres">
      <dgm:prSet presAssocID="{6C03E07F-ECFB-4D2F-BA96-D23DA7C5AC73}" presName="desT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D701CF5-2CC3-48B9-A656-E2968A10AA3B}" type="pres">
      <dgm:prSet presAssocID="{6C03E07F-ECFB-4D2F-BA96-D23DA7C5AC73}" presName="label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5038EDB-25C5-4D4E-ABE9-E631391CFDC0}" type="pres">
      <dgm:prSet presAssocID="{E35E76B6-7078-4B09-B349-C02F66AA5978}" presName="sp" presStyleCnt="0"/>
      <dgm:spPr/>
      <dgm:t>
        <a:bodyPr/>
        <a:lstStyle/>
        <a:p>
          <a:endParaRPr lang="ru-RU"/>
        </a:p>
      </dgm:t>
    </dgm:pt>
    <dgm:pt modelId="{EF56E1D1-AD87-41C2-83E7-8BA376BFBB39}" type="pres">
      <dgm:prSet presAssocID="{759FDF1A-46CB-4DD6-A232-39900ACE14DF}" presName="composite" presStyleCnt="0"/>
      <dgm:spPr/>
      <dgm:t>
        <a:bodyPr/>
        <a:lstStyle/>
        <a:p>
          <a:endParaRPr lang="ru-RU"/>
        </a:p>
      </dgm:t>
    </dgm:pt>
    <dgm:pt modelId="{5012D0F9-E426-4C44-85B1-B5D15A7B4879}" type="pres">
      <dgm:prSet presAssocID="{759FDF1A-46CB-4DD6-A232-39900ACE14DF}" presName="desT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2D715E9-012B-492D-85DB-CC49546E7451}" type="pres">
      <dgm:prSet presAssocID="{759FDF1A-46CB-4DD6-A232-39900ACE14DF}" presName="label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40D62E9-71F0-4345-AA2C-58FA15EFF2EE}" type="pres">
      <dgm:prSet presAssocID="{840B7BEC-A424-4364-B52E-A493DF1255BE}" presName="sp" presStyleCnt="0"/>
      <dgm:spPr/>
      <dgm:t>
        <a:bodyPr/>
        <a:lstStyle/>
        <a:p>
          <a:endParaRPr lang="en-US"/>
        </a:p>
      </dgm:t>
    </dgm:pt>
    <dgm:pt modelId="{B9EC4955-F8CE-42B0-ABEE-1928073CEE25}" type="pres">
      <dgm:prSet presAssocID="{05513209-78F1-448C-82FA-B2785EC23FA2}" presName="composite" presStyleCnt="0"/>
      <dgm:spPr/>
      <dgm:t>
        <a:bodyPr/>
        <a:lstStyle/>
        <a:p>
          <a:endParaRPr lang="en-US"/>
        </a:p>
      </dgm:t>
    </dgm:pt>
    <dgm:pt modelId="{20BEFA03-6951-4A7C-A59E-41DEF89A1A38}" type="pres">
      <dgm:prSet presAssocID="{05513209-78F1-448C-82FA-B2785EC23FA2}" presName="desT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392A94-85D4-4213-B167-8FDD4035D4D9}" type="pres">
      <dgm:prSet presAssocID="{05513209-78F1-448C-82FA-B2785EC23FA2}" presName="label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AB2848C-A57E-4898-90AD-6E4D484753A2}" type="presOf" srcId="{05513209-78F1-448C-82FA-B2785EC23FA2}" destId="{45392A94-85D4-4213-B167-8FDD4035D4D9}" srcOrd="0" destOrd="0" presId="urn:diagrams.loki3.com/NumberedList"/>
    <dgm:cxn modelId="{FCA6E633-3160-4647-B5BA-19DEB8EE7AE9}" type="presOf" srcId="{374B3CF0-3CBE-41CF-A774-9FD3C3CD3C85}" destId="{5012D0F9-E426-4C44-85B1-B5D15A7B4879}" srcOrd="0" destOrd="0" presId="urn:diagrams.loki3.com/NumberedList"/>
    <dgm:cxn modelId="{A1DC1671-B893-4B56-BDD1-5B3EA0394338}" type="presOf" srcId="{8C66E9B3-B12D-4C23-A273-982D7F969BBC}" destId="{BDFB8683-95A4-4BBF-9344-3A0D69314DBB}" srcOrd="0" destOrd="0" presId="urn:diagrams.loki3.com/NumberedList"/>
    <dgm:cxn modelId="{4F6400C3-53EC-42A6-81C8-2BBE562DF315}" srcId="{759FDF1A-46CB-4DD6-A232-39900ACE14DF}" destId="{374B3CF0-3CBE-41CF-A774-9FD3C3CD3C85}" srcOrd="0" destOrd="0" parTransId="{38C67DDF-74A4-4E44-94A7-EDCA9B1C90CC}" sibTransId="{20A933C1-1145-4ADB-BD4B-02D3F506EC76}"/>
    <dgm:cxn modelId="{88EC7988-2B97-4160-8C3E-C7C405BB69E9}" type="presOf" srcId="{9EA58EC5-7D69-4397-8093-5A4FCBD369E8}" destId="{A08A9154-0BEB-4230-91C9-16FAC1EF6E1C}" srcOrd="0" destOrd="0" presId="urn:diagrams.loki3.com/NumberedList"/>
    <dgm:cxn modelId="{7F37D5C8-E16A-4389-ABBC-ABB93E9EB1A4}" srcId="{6C03E07F-ECFB-4D2F-BA96-D23DA7C5AC73}" destId="{9EA58EC5-7D69-4397-8093-5A4FCBD369E8}" srcOrd="0" destOrd="0" parTransId="{D56EEE90-AC73-4E4D-8BBC-6E0E7885DFB1}" sibTransId="{D5E5875A-C60C-4FC3-869B-722E371FA6E0}"/>
    <dgm:cxn modelId="{7DF5E18B-2026-447E-AB91-8B25EA160832}" srcId="{05513209-78F1-448C-82FA-B2785EC23FA2}" destId="{B388406D-A38C-4897-9997-1C63D79E763E}" srcOrd="0" destOrd="0" parTransId="{9E7AD46F-351F-4B97-AC90-E076FD4E6933}" sibTransId="{E85FB0A1-4C99-4BB0-9523-6FA580C26C5B}"/>
    <dgm:cxn modelId="{740F8903-5739-4710-9802-9B1B3A04DE18}" srcId="{8C66E9B3-B12D-4C23-A273-982D7F969BBC}" destId="{6C03E07F-ECFB-4D2F-BA96-D23DA7C5AC73}" srcOrd="0" destOrd="0" parTransId="{D1FC4842-2686-45D4-A56A-3F897EF3B16F}" sibTransId="{E35E76B6-7078-4B09-B349-C02F66AA5978}"/>
    <dgm:cxn modelId="{7A4CB920-A227-42EF-950D-B5A6E078FCE7}" type="presOf" srcId="{759FDF1A-46CB-4DD6-A232-39900ACE14DF}" destId="{52D715E9-012B-492D-85DB-CC49546E7451}" srcOrd="0" destOrd="0" presId="urn:diagrams.loki3.com/NumberedList"/>
    <dgm:cxn modelId="{86A8FFFA-1DD1-405B-BC68-8609401C30D5}" type="presOf" srcId="{B388406D-A38C-4897-9997-1C63D79E763E}" destId="{20BEFA03-6951-4A7C-A59E-41DEF89A1A38}" srcOrd="0" destOrd="0" presId="urn:diagrams.loki3.com/NumberedList"/>
    <dgm:cxn modelId="{4C048470-4DD5-4C68-B38D-D17FD3A41AB5}" srcId="{8C66E9B3-B12D-4C23-A273-982D7F969BBC}" destId="{05513209-78F1-448C-82FA-B2785EC23FA2}" srcOrd="2" destOrd="0" parTransId="{2125FF98-D378-4F2A-ACEE-140F8B68D66F}" sibTransId="{983822D8-F065-4159-AEFB-B129090EF164}"/>
    <dgm:cxn modelId="{1C7B2439-98A6-4A2B-BDB8-438079493C67}" srcId="{8C66E9B3-B12D-4C23-A273-982D7F969BBC}" destId="{759FDF1A-46CB-4DD6-A232-39900ACE14DF}" srcOrd="1" destOrd="0" parTransId="{EBD1FDD3-F3E1-4EF5-AB02-3A05A129FFE4}" sibTransId="{840B7BEC-A424-4364-B52E-A493DF1255BE}"/>
    <dgm:cxn modelId="{F62058A2-6287-4EB4-ABA5-E1F4F97662B9}" type="presOf" srcId="{6C03E07F-ECFB-4D2F-BA96-D23DA7C5AC73}" destId="{7D701CF5-2CC3-48B9-A656-E2968A10AA3B}" srcOrd="0" destOrd="0" presId="urn:diagrams.loki3.com/NumberedList"/>
    <dgm:cxn modelId="{5913D8A5-311D-4F22-8516-2EB9EA3A57A4}" type="presParOf" srcId="{BDFB8683-95A4-4BBF-9344-3A0D69314DBB}" destId="{F885113E-BE17-4045-B96D-BDD8D07DA3AD}" srcOrd="0" destOrd="0" presId="urn:diagrams.loki3.com/NumberedList"/>
    <dgm:cxn modelId="{7218CB08-8D27-4DF7-B1A4-DFFBAD16421E}" type="presParOf" srcId="{F885113E-BE17-4045-B96D-BDD8D07DA3AD}" destId="{A08A9154-0BEB-4230-91C9-16FAC1EF6E1C}" srcOrd="0" destOrd="0" presId="urn:diagrams.loki3.com/NumberedList"/>
    <dgm:cxn modelId="{87BA4224-94B2-45DD-BEFC-11C5E3751F9B}" type="presParOf" srcId="{F885113E-BE17-4045-B96D-BDD8D07DA3AD}" destId="{7D701CF5-2CC3-48B9-A656-E2968A10AA3B}" srcOrd="1" destOrd="0" presId="urn:diagrams.loki3.com/NumberedList"/>
    <dgm:cxn modelId="{1AA1C360-8411-4EE4-A12E-72767FB4E0D6}" type="presParOf" srcId="{BDFB8683-95A4-4BBF-9344-3A0D69314DBB}" destId="{85038EDB-25C5-4D4E-ABE9-E631391CFDC0}" srcOrd="1" destOrd="0" presId="urn:diagrams.loki3.com/NumberedList"/>
    <dgm:cxn modelId="{D5A336B5-7852-49AF-8AC0-424E80D97276}" type="presParOf" srcId="{BDFB8683-95A4-4BBF-9344-3A0D69314DBB}" destId="{EF56E1D1-AD87-41C2-83E7-8BA376BFBB39}" srcOrd="2" destOrd="0" presId="urn:diagrams.loki3.com/NumberedList"/>
    <dgm:cxn modelId="{44D3F81C-EBD2-414E-B5E5-90C3D2A861CA}" type="presParOf" srcId="{EF56E1D1-AD87-41C2-83E7-8BA376BFBB39}" destId="{5012D0F9-E426-4C44-85B1-B5D15A7B4879}" srcOrd="0" destOrd="0" presId="urn:diagrams.loki3.com/NumberedList"/>
    <dgm:cxn modelId="{7437498B-30D8-45E2-999F-C3BEF8E5AEBA}" type="presParOf" srcId="{EF56E1D1-AD87-41C2-83E7-8BA376BFBB39}" destId="{52D715E9-012B-492D-85DB-CC49546E7451}" srcOrd="1" destOrd="0" presId="urn:diagrams.loki3.com/NumberedList"/>
    <dgm:cxn modelId="{F87F1141-4A77-4F6B-964F-9FDF36FBD5FF}" type="presParOf" srcId="{BDFB8683-95A4-4BBF-9344-3A0D69314DBB}" destId="{340D62E9-71F0-4345-AA2C-58FA15EFF2EE}" srcOrd="3" destOrd="0" presId="urn:diagrams.loki3.com/NumberedList"/>
    <dgm:cxn modelId="{43BCE833-E447-4415-A2D9-C04A79FFBC9C}" type="presParOf" srcId="{BDFB8683-95A4-4BBF-9344-3A0D69314DBB}" destId="{B9EC4955-F8CE-42B0-ABEE-1928073CEE25}" srcOrd="4" destOrd="0" presId="urn:diagrams.loki3.com/NumberedList"/>
    <dgm:cxn modelId="{096E83E6-0005-46DB-8025-5C24452FFFA6}" type="presParOf" srcId="{B9EC4955-F8CE-42B0-ABEE-1928073CEE25}" destId="{20BEFA03-6951-4A7C-A59E-41DEF89A1A38}" srcOrd="0" destOrd="0" presId="urn:diagrams.loki3.com/NumberedList"/>
    <dgm:cxn modelId="{44D6B32D-72FF-4B84-B6A4-C0FF8E090CFC}" type="presParOf" srcId="{B9EC4955-F8CE-42B0-ABEE-1928073CEE25}" destId="{45392A94-85D4-4213-B167-8FDD4035D4D9}" srcOrd="1" destOrd="0" presId="urn:diagrams.loki3.com/Number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4311150" y="-1651143"/>
          <a:ext cx="1392300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b="0" kern="1200" noProof="0" dirty="0" smtClean="0"/>
            <a:t>Cấp quyền</a:t>
          </a:r>
          <a:endParaRPr lang="vi-VN" sz="6500" b="0" kern="1200" noProof="0" dirty="0"/>
        </a:p>
      </dsp:txBody>
      <dsp:txXfrm rot="-5400000">
        <a:off x="1404000" y="1323973"/>
        <a:ext cx="7138634" cy="1256368"/>
      </dsp:txXfrm>
    </dsp:sp>
    <dsp:sp modelId="{7D701CF5-2CC3-48B9-A656-E2968A10AA3B}">
      <dsp:nvSpPr>
        <dsp:cNvPr id="0" name=""/>
        <dsp:cNvSpPr/>
      </dsp:nvSpPr>
      <dsp:spPr>
        <a:xfrm>
          <a:off x="0" y="1367156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b="1" kern="1200" noProof="0" smtClean="0"/>
            <a:t>1</a:t>
          </a:r>
          <a:endParaRPr lang="vi-VN" sz="6200" b="1" kern="1200" noProof="0"/>
        </a:p>
      </dsp:txBody>
      <dsp:txXfrm>
        <a:off x="171343" y="1538499"/>
        <a:ext cx="827314" cy="827314"/>
      </dsp:txXfrm>
    </dsp:sp>
    <dsp:sp modelId="{5012D0F9-E426-4C44-85B1-B5D15A7B4879}">
      <dsp:nvSpPr>
        <dsp:cNvPr id="0" name=""/>
        <dsp:cNvSpPr/>
      </dsp:nvSpPr>
      <dsp:spPr>
        <a:xfrm rot="5400000">
          <a:off x="3876056" y="410250"/>
          <a:ext cx="2262487" cy="7206600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65100" rIns="247650" bIns="165100" numCol="1" spcCol="1270" anchor="ctr" anchorCtr="0">
          <a:noAutofit/>
        </a:bodyPr>
        <a:lstStyle/>
        <a:p>
          <a:pPr lvl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500" kern="1200" noProof="0" dirty="0" smtClean="0"/>
            <a:t>Mô hình kiểm soát truy cập</a:t>
          </a:r>
          <a:endParaRPr lang="vi-VN" sz="6500" kern="1200" noProof="0" dirty="0"/>
        </a:p>
      </dsp:txBody>
      <dsp:txXfrm rot="-5400000">
        <a:off x="1404000" y="2992752"/>
        <a:ext cx="7096154" cy="2041595"/>
      </dsp:txXfrm>
    </dsp:sp>
    <dsp:sp modelId="{52D715E9-012B-492D-85DB-CC49546E7451}">
      <dsp:nvSpPr>
        <dsp:cNvPr id="0" name=""/>
        <dsp:cNvSpPr/>
      </dsp:nvSpPr>
      <dsp:spPr>
        <a:xfrm>
          <a:off x="0" y="3428550"/>
          <a:ext cx="1170000" cy="1170000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6200" kern="1200" noProof="0" dirty="0" smtClean="0"/>
            <a:t>2</a:t>
          </a:r>
          <a:endParaRPr lang="vi-VN" sz="6200" kern="1200" noProof="0" dirty="0"/>
        </a:p>
      </dsp:txBody>
      <dsp:txXfrm>
        <a:off x="171343" y="3599893"/>
        <a:ext cx="827314" cy="8273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9154-0BEB-4230-91C9-16FAC1EF6E1C}">
      <dsp:nvSpPr>
        <dsp:cNvPr id="0" name=""/>
        <dsp:cNvSpPr/>
      </dsp:nvSpPr>
      <dsp:spPr>
        <a:xfrm rot="5400000">
          <a:off x="3994923" y="-2935852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b="0" kern="1200" noProof="0" dirty="0" smtClean="0"/>
            <a:t>Kiểm soát truy cập tùy chọn</a:t>
          </a:r>
          <a:endParaRPr lang="vi-VN" sz="4700" b="0" kern="1200" noProof="0" dirty="0"/>
        </a:p>
      </dsp:txBody>
      <dsp:txXfrm rot="-5400000">
        <a:off x="1015200" y="123732"/>
        <a:ext cx="7515539" cy="1476230"/>
      </dsp:txXfrm>
    </dsp:sp>
    <dsp:sp modelId="{7D701CF5-2CC3-48B9-A656-E2968A10AA3B}">
      <dsp:nvSpPr>
        <dsp:cNvPr id="0" name=""/>
        <dsp:cNvSpPr/>
      </dsp:nvSpPr>
      <dsp:spPr>
        <a:xfrm>
          <a:off x="0" y="438847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b="0" kern="1200" noProof="0" dirty="0" smtClean="0"/>
            <a:t>1</a:t>
          </a:r>
          <a:endParaRPr lang="vi-VN" sz="4500" b="0" kern="1200" noProof="0" dirty="0"/>
        </a:p>
      </dsp:txBody>
      <dsp:txXfrm>
        <a:off x="123894" y="562741"/>
        <a:ext cx="598212" cy="598212"/>
      </dsp:txXfrm>
    </dsp:sp>
    <dsp:sp modelId="{5012D0F9-E426-4C44-85B1-B5D15A7B4879}">
      <dsp:nvSpPr>
        <dsp:cNvPr id="0" name=""/>
        <dsp:cNvSpPr/>
      </dsp:nvSpPr>
      <dsp:spPr>
        <a:xfrm rot="5400000">
          <a:off x="3994923" y="-1130700"/>
          <a:ext cx="1635952" cy="7595400"/>
        </a:xfrm>
        <a:prstGeom prst="round2Same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bắt buộc</a:t>
          </a:r>
          <a:endParaRPr lang="vi-VN" sz="4700" kern="1200" noProof="0" dirty="0"/>
        </a:p>
      </dsp:txBody>
      <dsp:txXfrm rot="-5400000">
        <a:off x="1015200" y="1928884"/>
        <a:ext cx="7515539" cy="1476230"/>
      </dsp:txXfrm>
    </dsp:sp>
    <dsp:sp modelId="{52D715E9-012B-492D-85DB-CC49546E7451}">
      <dsp:nvSpPr>
        <dsp:cNvPr id="0" name=""/>
        <dsp:cNvSpPr/>
      </dsp:nvSpPr>
      <dsp:spPr>
        <a:xfrm>
          <a:off x="0" y="2244000"/>
          <a:ext cx="846000" cy="84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2</a:t>
          </a:r>
          <a:endParaRPr lang="vi-VN" sz="4500" kern="1200" noProof="0" dirty="0"/>
        </a:p>
      </dsp:txBody>
      <dsp:txXfrm>
        <a:off x="123894" y="2367894"/>
        <a:ext cx="598212" cy="598212"/>
      </dsp:txXfrm>
    </dsp:sp>
    <dsp:sp modelId="{20BEFA03-6951-4A7C-A59E-41DEF89A1A38}">
      <dsp:nvSpPr>
        <dsp:cNvPr id="0" name=""/>
        <dsp:cNvSpPr/>
      </dsp:nvSpPr>
      <dsp:spPr>
        <a:xfrm rot="5400000">
          <a:off x="3994923" y="674452"/>
          <a:ext cx="1635952" cy="7595400"/>
        </a:xfrm>
        <a:prstGeom prst="round2SameRect">
          <a:avLst/>
        </a:prstGeom>
        <a:solidFill>
          <a:srgbClr val="FFFF00"/>
        </a:solidFill>
        <a:ln w="2540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19380" rIns="179070" bIns="119380" numCol="1" spcCol="1270" anchor="ctr" anchorCtr="0">
          <a:noAutofit/>
        </a:bodyPr>
        <a:lstStyle/>
        <a:p>
          <a:pPr lvl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700" kern="1200" noProof="0" dirty="0" smtClean="0"/>
            <a:t>Kiểm soát truy cập dựa trên vai trò</a:t>
          </a:r>
          <a:endParaRPr lang="vi-VN" sz="4700" kern="1200" noProof="0" dirty="0"/>
        </a:p>
      </dsp:txBody>
      <dsp:txXfrm rot="-5400000">
        <a:off x="1015200" y="3734037"/>
        <a:ext cx="7515539" cy="1476230"/>
      </dsp:txXfrm>
    </dsp:sp>
    <dsp:sp modelId="{45392A94-85D4-4213-B167-8FDD4035D4D9}">
      <dsp:nvSpPr>
        <dsp:cNvPr id="0" name=""/>
        <dsp:cNvSpPr/>
      </dsp:nvSpPr>
      <dsp:spPr>
        <a:xfrm>
          <a:off x="0" y="4049152"/>
          <a:ext cx="846000" cy="846000"/>
        </a:xfrm>
        <a:prstGeom prst="ellipse">
          <a:avLst/>
        </a:prstGeom>
        <a:solidFill>
          <a:srgbClr val="FFFF00"/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4500" kern="1200" noProof="0" dirty="0" smtClean="0"/>
            <a:t>3</a:t>
          </a:r>
          <a:endParaRPr lang="vi-VN" sz="4500" kern="1200" noProof="0" dirty="0"/>
        </a:p>
      </dsp:txBody>
      <dsp:txXfrm>
        <a:off x="123894" y="4173046"/>
        <a:ext cx="598212" cy="598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diagrams.loki3.com/NumberedList">
  <dgm:title val="Numbered List"/>
  <dgm:desc val="Use for numbering or lettering a sequence. Level 1 text should be a short number or letter. Works well with large amounts of Level 2 text."/>
  <dgm:catLst>
    <dgm:cat type="list" pri="4130"/>
    <dgm:cat type="other" pri="1400"/>
  </dgm:catLst>
  <dgm:sampData>
    <dgm:dataModel>
      <dgm:ptLst>
        <dgm:pt modelId="0" type="doc"/>
        <dgm:pt modelId="1">
          <dgm:t>
            <a:bodyPr/>
            <a:lstStyle/>
            <a:p>
              <a:r>
                <a:t>1</a:t>
              </a:r>
            </a:p>
          </dgm:t>
        </dgm:pt>
        <dgm:pt modelId="11"/>
        <dgm:pt modelId="2">
          <dgm:t>
            <a:bodyPr/>
            <a:lstStyle/>
            <a:p>
              <a:r>
                <a:t>2</a:t>
              </a:r>
            </a:p>
          </dgm:t>
        </dgm:pt>
        <dgm:pt modelId="21"/>
        <dgm:pt modelId="3">
          <dgm:t>
            <a:bodyPr/>
            <a:lstStyle/>
            <a:p>
              <a:r>
                <a:t>3</a:t>
              </a:r>
            </a:p>
          </dgm:t>
        </dgm:pt>
        <dgm:pt modelId="31"/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desTx" op="equ" val="65"/>
      <dgm:constr type="primFontSz" for="des" forName="labelTx" op="equ" val="65"/>
      <dgm:constr type="h" for="des" forName="labelTx" refType="primFontSz" refFor="des" refForName="desTx" fact="0.6"/>
      <dgm:constr type="userA" for="des" forName="composite" refType="primFontSz" refFor="des" refForName="desTx" fact="0.5"/>
      <dgm:constr type="h" for="ch" forName="sp" refType="primFontSz" refFor="des" refForName="desTx" fact="0.1"/>
    </dgm:constrLst>
    <dgm:ruleLst>
      <dgm:rule type="primFontSz" for="des" forName="desTx" val="5" fact="NaN" max="NaN"/>
    </dgm:ruleLst>
    <dgm:forEach name="Name1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2">
          <dgm:if name="Name3" func="var" arg="dir" op="equ" val="norm">
            <dgm:constrLst>
              <dgm:constr type="userA"/>
              <dgm:constr type="l" for="ch" forName="desTx" refType="userA" fact="1.2"/>
              <dgm:constr type="r" for="ch" forName="desTx" refType="w"/>
              <dgm:constr type="t" for="ch" forName="desTx"/>
              <dgm:constr type="h" for="ch" forName="desTx" refType="userA" fact="1.19"/>
              <dgm:constr type="w" for="ch" forName="labelTx" refType="userA"/>
              <dgm:constr type="h" for="ch" forName="labelTx" refType="userA"/>
              <dgm:constr type="l" for="ch" forName="labelTx"/>
              <dgm:constr type="ctrY" for="ch" forName="labelTx" refType="h" refFor="ch" refForName="desTx" fact="0.5"/>
            </dgm:constrLst>
          </dgm:if>
          <dgm:else name="Name4">
            <dgm:constrLst>
              <dgm:constr type="userA"/>
              <dgm:constr type="w" for="ch" forName="desTx" refType="w"/>
              <dgm:constr type="wOff" for="ch" forName="desTx" refType="userA" fact="-1.2"/>
              <dgm:constr type="h" for="ch" forName="desTx" refType="userA" fact="1.19"/>
              <dgm:constr type="l" for="ch" forName="desTx"/>
              <dgm:constr type="t" for="ch" forName="desTx"/>
              <dgm:constr type="w" for="ch" forName="labelTx" refType="userA"/>
              <dgm:constr type="h" for="ch" forName="labelTx" refType="userA"/>
              <dgm:constr type="r" for="ch" forName="labelTx" refType="w"/>
              <dgm:constr type="ctrY" for="ch" forName="labelTx" refType="h" refFor="ch" refForName="desTx" fact="0.5"/>
            </dgm:constrLst>
          </dgm:else>
        </dgm:choose>
        <dgm:layoutNode name="desTx" styleLbl="fgAccFollowNode1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rot="90" type="round2SameRect" r:blip="">
            <dgm:adjLst/>
          </dgm:shape>
          <dgm:presOf axis="des" ptType="node"/>
          <dgm:constrLst>
            <dgm:constr type="tMarg" refType="primFontSz" fact="0.2"/>
            <dgm:constr type="bMarg" refType="primFontSz" fact="0.2"/>
            <dgm:constr type="lMarg" refType="primFontSz" fact="0.3"/>
            <dgm:constr type="rMarg" refType="primFontSz" fact="0.3"/>
          </dgm:constrLst>
          <dgm:ruleLst>
            <dgm:rule type="h" val="INF" fact="NaN" max="NaN"/>
          </dgm:ruleLst>
        </dgm:layoutNode>
        <dgm:layoutNode name="labelTx" styleLbl="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" fact="NaN" max="NaN"/>
          </dgm:ruleLst>
        </dgm:layoutNode>
      </dgm:layoutNode>
      <dgm:forEach name="Name5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9EAC2-54E7-48A0-90A2-D840D132A8F4}" type="datetimeFigureOut">
              <a:rPr lang="ru-RU" smtClean="0"/>
              <a:t>23.08.2017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A0DB-1EAA-4C53-B789-915FAA4AD9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620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1965-FCAA-4097-8FD4-122EC1DCA7FF}" type="datetimeFigureOut">
              <a:rPr lang="ru-RU" smtClean="0"/>
              <a:t>23.08.2017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1F8C0C-5812-497D-B352-B5908CC20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04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179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817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§"/>
            </a:pPr>
            <a:r>
              <a:rPr lang="en-US" dirty="0" smtClean="0"/>
              <a:t>ITNS and CERIAS CISSP Luncheon Series:  Access Control Systems &amp; Methodology</a:t>
            </a:r>
            <a:r>
              <a:rPr lang="vi-VN" dirty="0" smtClean="0"/>
              <a:t>, https://www.purdue.edu/securepurdue/docs/training/AccessControls.ppt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991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http://www.cs.sjsu.edu/~stamp/infosec/PowerPoint_Windows/2_AccessControl.ppt</a:t>
            </a:r>
            <a:endParaRPr lang="vi-VN" dirty="0" smtClean="0"/>
          </a:p>
          <a:p>
            <a:r>
              <a:rPr lang="en-US" dirty="0" smtClean="0"/>
              <a:t>https://en.wikipedia.org/wiki/Access_Control_Matrix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727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Mũi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hướng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baseline="0" dirty="0" smtClean="0"/>
          </a:p>
          <a:p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tập</a:t>
            </a:r>
            <a:r>
              <a:rPr lang="en-US" baseline="0" smtClean="0"/>
              <a:t> tin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6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https://www.cs.columbia.edu/~smb/classes/f05/l03.pdf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729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smtClean="0"/>
              <a:t>ACL:</a:t>
            </a:r>
            <a:r>
              <a:rPr lang="vi-VN" baseline="0" dirty="0" smtClean="0"/>
              <a:t>	Access Control List</a:t>
            </a:r>
          </a:p>
          <a:p>
            <a:r>
              <a:rPr lang="vi-VN" baseline="0" dirty="0" smtClean="0"/>
              <a:t>RBAC:	Role-Based Access Control</a:t>
            </a:r>
          </a:p>
          <a:p>
            <a:r>
              <a:rPr lang="vi-VN" baseline="0" dirty="0" smtClean="0"/>
              <a:t>ABAC:	Attribute-Based Access Control</a:t>
            </a:r>
          </a:p>
          <a:p>
            <a:r>
              <a:rPr lang="vi-VN" baseline="0" dirty="0" smtClean="0"/>
              <a:t>PBAC:	Policy-Based Access Control</a:t>
            </a:r>
          </a:p>
          <a:p>
            <a:r>
              <a:rPr lang="vi-VN" baseline="0" dirty="0" smtClean="0"/>
              <a:t>RAdAC:	Risk Adaptive Access Control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8C0C-5812-497D-B352-B5908CC200C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118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chính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96753"/>
            <a:ext cx="7772400" cy="2376264"/>
          </a:xfrm>
        </p:spPr>
        <p:txBody>
          <a:bodyPr anchor="b">
            <a:normAutofit/>
          </a:bodyPr>
          <a:lstStyle>
            <a:lvl1pPr>
              <a:defRPr sz="4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r>
              <a:rPr lang="vi-VN" dirty="0" smtClean="0"/>
              <a:t>. What should be If the title is too long?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3717032"/>
            <a:ext cx="7776864" cy="1080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45567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372558" y="6553200"/>
            <a:ext cx="36952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http://www.corydoiron.com/wp-content/uploads/2012/11/Thank-You-Kids-.jpg</a:t>
            </a:r>
            <a:endParaRPr lang="vi-VN" sz="800" dirty="0"/>
          </a:p>
        </p:txBody>
      </p:sp>
      <p:pic>
        <p:nvPicPr>
          <p:cNvPr id="3074" name="Picture 2" descr="http://www.corydoiron.com/wp-content/uploads/2012/11/Thank-You-Kids-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761999"/>
            <a:ext cx="7772400" cy="52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654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5105400" y="6553200"/>
            <a:ext cx="39725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http://www.marketingyourpurpose.com/wp-content/uploads/2014/04/Thank-You.jpg</a:t>
            </a:r>
            <a:endParaRPr lang="vi-VN" sz="800" dirty="0"/>
          </a:p>
        </p:txBody>
      </p:sp>
      <p:pic>
        <p:nvPicPr>
          <p:cNvPr id="1028" name="Picture 4" descr="http://www.marketingyourpurpose.com/wp-content/uploads/2014/04/Thank-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"/>
            <a:ext cx="7634068" cy="572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80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6462600" y="6553200"/>
            <a:ext cx="2605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http://f.tqn.com/y/jobsearch/1/W/J/7/1/185275200.jpg</a:t>
            </a:r>
            <a:endParaRPr lang="vi-VN" sz="800" dirty="0"/>
          </a:p>
        </p:txBody>
      </p:sp>
      <p:pic>
        <p:nvPicPr>
          <p:cNvPr id="2050" name="Picture 2" descr="http://f.tqn.com/y/jobsearch/1/W/J/7/1/18527520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76468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20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tx2">
                <a:lumMod val="40000"/>
                <a:lumOff val="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228600"/>
            <a:ext cx="8610600" cy="6400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28600" y="1143000"/>
            <a:ext cx="8610600" cy="53340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228600" y="274638"/>
            <a:ext cx="8610600" cy="792162"/>
          </a:xfrm>
        </p:spPr>
        <p:txBody>
          <a:bodyPr/>
          <a:lstStyle>
            <a:lvl1pPr>
              <a:defRPr b="1" baseline="0">
                <a:solidFill>
                  <a:srgbClr val="FF0000"/>
                </a:solidFill>
                <a:latin typeface="Calibri" pitchFamily="34" charset="0"/>
              </a:defRPr>
            </a:lvl1pPr>
          </a:lstStyle>
          <a:p>
            <a:r>
              <a:rPr lang="vi-VN" dirty="0" smtClean="0"/>
              <a:t>Tiêu đề của mục lục phụ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30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ục lục phụ 2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1676400"/>
            <a:ext cx="8382000" cy="685800"/>
          </a:xfrm>
        </p:spPr>
        <p:txBody>
          <a:bodyPr>
            <a:noAutofit/>
          </a:bodyPr>
          <a:lstStyle>
            <a:lvl1pPr marL="0" indent="0">
              <a:buNone/>
              <a:defRPr sz="40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2438400"/>
            <a:ext cx="8382000" cy="3124200"/>
          </a:xfrm>
          <a:solidFill>
            <a:schemeClr val="bg1"/>
          </a:solidFill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202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476672"/>
            <a:ext cx="9144000" cy="6381328"/>
          </a:xfrm>
        </p:spPr>
        <p:txBody>
          <a:bodyPr/>
          <a:lstStyle>
            <a:lvl1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504056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Autofit/>
          </a:bodyPr>
          <a:lstStyle>
            <a:lvl1pPr>
              <a:defRPr sz="3200" b="1" baseline="0">
                <a:solidFill>
                  <a:srgbClr val="FFFF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487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ề +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0" y="685800"/>
            <a:ext cx="9144000" cy="6172200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defRPr sz="36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32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2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 dirty="0"/>
          </a:p>
        </p:txBody>
      </p:sp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40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ỉ có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713184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6" name="Straight Arrow Connector 5"/>
          <p:cNvCxnSpPr/>
          <p:nvPr userDrawn="1"/>
        </p:nvCxnSpPr>
        <p:spPr>
          <a:xfrm>
            <a:off x="0" y="685800"/>
            <a:ext cx="9144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36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hấn m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/>
          <p:cNvSpPr/>
          <p:nvPr userDrawn="1"/>
        </p:nvSpPr>
        <p:spPr>
          <a:xfrm>
            <a:off x="8526512" y="6237312"/>
            <a:ext cx="617488" cy="61748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7384"/>
            <a:ext cx="9144000" cy="6882184"/>
          </a:xfrm>
          <a:noFill/>
        </p:spPr>
        <p:txBody>
          <a:bodyPr>
            <a:noAutofit/>
          </a:bodyPr>
          <a:lstStyle>
            <a:lvl1pPr>
              <a:defRPr sz="6000" b="1" baseline="0">
                <a:solidFill>
                  <a:srgbClr val="FF0000"/>
                </a:solidFill>
                <a:latin typeface="Arial Narrow" pitchFamily="34" charset="0"/>
              </a:defRPr>
            </a:lvl1pPr>
          </a:lstStyle>
          <a:p>
            <a:r>
              <a:rPr lang="vi-VN" dirty="0" smtClean="0"/>
              <a:t>Nhấn chuột vào đây để thay đổi tiêu đề</a:t>
            </a:r>
            <a:endParaRPr lang="ru-R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440" y="6237312"/>
            <a:ext cx="611560" cy="617488"/>
          </a:xfrm>
        </p:spPr>
        <p:txBody>
          <a:bodyPr lIns="0" tIns="0" rIns="0" bIns="0" anchor="ctr" anchorCtr="1"/>
          <a:lstStyle>
            <a:lvl1pPr algn="ctr">
              <a:defRPr sz="3200" b="1">
                <a:solidFill>
                  <a:srgbClr val="FFFF00"/>
                </a:solidFill>
              </a:defRPr>
            </a:lvl1pPr>
          </a:lstStyle>
          <a:p>
            <a:fld id="{3E15BD7C-E074-4D4A-84C3-500EE5B9C19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575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rincetonacademy.in/wp-content/uploads/2012/03/QNA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533400"/>
            <a:ext cx="605790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085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previews.123rf.com/images/donskarpo/donskarpo1211/donskarpo121100051/16217385-questions-and-answers-red-white-black-dice-isolated-on-white-background-Stock-Phot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76399"/>
            <a:ext cx="699135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and Answ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3.bp.blogspot.com/_vtyKKLw61_o/TTf-XH2pTWI/AAAAAAAAAPE/u54vJMaZa-s/s1600/question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76200"/>
            <a:ext cx="2997200" cy="62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46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aridad.com/wp-content/uploads/2015/11/thankyou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4400"/>
            <a:ext cx="7810500" cy="526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5791200" y="6553200"/>
            <a:ext cx="3199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http://www.caridad.com/wp-content/uploads/2015/11/thankyou.jpg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71618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emoticonswallpapers.com/images/thank-you/thank-you-glitter-pictures-010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239000" cy="4850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4809903" y="6553200"/>
            <a:ext cx="42578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800" dirty="0" smtClean="0"/>
              <a:t>http://www.emoticonswallpapers.com/images/thank-you/thank-you-glitter-pictures-010.jpg</a:t>
            </a:r>
            <a:endParaRPr lang="vi-VN" sz="800" dirty="0"/>
          </a:p>
        </p:txBody>
      </p:sp>
    </p:spTree>
    <p:extLst>
      <p:ext uri="{BB962C8B-B14F-4D97-AF65-F5344CB8AC3E}">
        <p14:creationId xmlns:p14="http://schemas.microsoft.com/office/powerpoint/2010/main" val="415500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Luật pháp An toàn thông tin - Bài 3: Quyền sở hữu trí tuệ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5BD7C-E074-4D4A-84C3-500EE5B9C1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68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50" r:id="rId13"/>
    <p:sldLayoutId id="2147483659" r:id="rId14"/>
    <p:sldLayoutId id="2147483653" r:id="rId15"/>
    <p:sldLayoutId id="214748366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vi-VN" dirty="0" smtClean="0"/>
              <a:t>CƠ SỞ AN TOÀN THÔNG TIN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tabLst>
                <a:tab pos="1881188" algn="l"/>
              </a:tabLst>
            </a:pPr>
            <a:r>
              <a:rPr lang="vi-VN" dirty="0" smtClean="0"/>
              <a:t>Bài 0</a:t>
            </a:r>
            <a:r>
              <a:rPr lang="en-US" dirty="0" smtClean="0"/>
              <a:t>5:</a:t>
            </a:r>
            <a:r>
              <a:rPr lang="vi-VN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cập</a:t>
            </a:r>
            <a:r>
              <a:rPr lang="en-US" dirty="0" smtClean="0"/>
              <a:t> (</a:t>
            </a:r>
            <a:r>
              <a:rPr lang="en-US" smtClean="0"/>
              <a:t>tiếp)</a:t>
            </a:r>
            <a:endParaRPr lang="vi-VN" dirty="0" smtClean="0"/>
          </a:p>
        </p:txBody>
      </p:sp>
    </p:spTree>
    <p:extLst>
      <p:ext uri="{BB962C8B-B14F-4D97-AF65-F5344CB8AC3E}">
        <p14:creationId xmlns:p14="http://schemas.microsoft.com/office/powerpoint/2010/main" val="371397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492570094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51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en-US" dirty="0" smtClean="0"/>
              <a:t>DAC = Discretionary Access Control</a:t>
            </a:r>
          </a:p>
          <a:p>
            <a:r>
              <a:rPr lang="en-US" dirty="0" smtClean="0"/>
              <a:t>Kiểm soát truy cập dựa trên định danh  của chủ thể hoặc định danh của nhóm</a:t>
            </a:r>
          </a:p>
          <a:p>
            <a:r>
              <a:rPr lang="en-US" dirty="0" smtClean="0"/>
              <a:t>“Tùy chọn”: chủ thể với một số quyền nhất định có thể chuyển quyền của mình cho chủ thể khác (có thể gián tiếp)</a:t>
            </a:r>
          </a:p>
          <a:p>
            <a:r>
              <a:rPr lang="en-US" dirty="0" smtClean="0"/>
              <a:t>Được biểu diễn bởi ma trận kiểm soát truy cập (ACM: Access Control Matrix)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Kiểm soát truy cập tùy chọn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43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dirty="0"/>
              <a:t>Đề xuất bởi Lampson năm 1971</a:t>
            </a:r>
          </a:p>
          <a:p>
            <a:r>
              <a:rPr lang="vi-VN" dirty="0" smtClean="0"/>
              <a:t>Dòng</a:t>
            </a:r>
            <a:r>
              <a:rPr lang="en-US" dirty="0" smtClean="0"/>
              <a:t> =</a:t>
            </a:r>
            <a:r>
              <a:rPr lang="vi-VN" dirty="0" smtClean="0"/>
              <a:t> subject</a:t>
            </a:r>
            <a:r>
              <a:rPr lang="en-US" dirty="0" smtClean="0"/>
              <a:t>,  </a:t>
            </a:r>
            <a:r>
              <a:rPr lang="vi-VN" dirty="0" smtClean="0"/>
              <a:t>Cột</a:t>
            </a:r>
            <a:r>
              <a:rPr lang="en-US" dirty="0" smtClean="0"/>
              <a:t> =</a:t>
            </a:r>
            <a:r>
              <a:rPr lang="vi-VN" dirty="0" smtClean="0"/>
              <a:t> </a:t>
            </a:r>
            <a:r>
              <a:rPr lang="vi-VN" dirty="0"/>
              <a:t>object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Lampson’s Access Control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12</a:t>
            </a:fld>
            <a:endParaRPr lang="ru-RU" dirty="0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212858"/>
              </p:ext>
            </p:extLst>
          </p:nvPr>
        </p:nvGraphicFramePr>
        <p:xfrm>
          <a:off x="1600200" y="33147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1905000" y="2797175"/>
            <a:ext cx="63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2819400" y="2552700"/>
            <a:ext cx="1357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4205288" y="2584450"/>
            <a:ext cx="13573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Accounting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11" name="Rectangle 41"/>
          <p:cNvSpPr>
            <a:spLocks noChangeArrowheads="1"/>
          </p:cNvSpPr>
          <p:nvPr/>
        </p:nvSpPr>
        <p:spPr bwMode="auto">
          <a:xfrm>
            <a:off x="5562600" y="2552700"/>
            <a:ext cx="12477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dirty="0"/>
              <a:t>Insurance</a:t>
            </a:r>
          </a:p>
          <a:p>
            <a:pPr algn="ctr"/>
            <a:r>
              <a:rPr lang="en-US" sz="1800" dirty="0"/>
              <a:t>data</a:t>
            </a:r>
          </a:p>
        </p:txBody>
      </p:sp>
      <p:sp>
        <p:nvSpPr>
          <p:cNvPr id="12" name="Rectangle 42"/>
          <p:cNvSpPr>
            <a:spLocks noChangeArrowheads="1"/>
          </p:cNvSpPr>
          <p:nvPr/>
        </p:nvSpPr>
        <p:spPr bwMode="auto">
          <a:xfrm>
            <a:off x="6878638" y="2584450"/>
            <a:ext cx="89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3" name="Rectangle 43"/>
          <p:cNvSpPr>
            <a:spLocks noChangeArrowheads="1"/>
          </p:cNvSpPr>
          <p:nvPr/>
        </p:nvSpPr>
        <p:spPr bwMode="auto">
          <a:xfrm>
            <a:off x="882650" y="3482975"/>
            <a:ext cx="71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4" name="Rectangle 44"/>
          <p:cNvSpPr>
            <a:spLocks noChangeArrowheads="1"/>
          </p:cNvSpPr>
          <p:nvPr/>
        </p:nvSpPr>
        <p:spPr bwMode="auto">
          <a:xfrm>
            <a:off x="700088" y="4244975"/>
            <a:ext cx="9001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5" name="Rectangle 45"/>
          <p:cNvSpPr>
            <a:spLocks noChangeArrowheads="1"/>
          </p:cNvSpPr>
          <p:nvPr/>
        </p:nvSpPr>
        <p:spPr bwMode="auto">
          <a:xfrm>
            <a:off x="735013" y="5083175"/>
            <a:ext cx="788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" name="Rectangle 46"/>
          <p:cNvSpPr>
            <a:spLocks noChangeArrowheads="1"/>
          </p:cNvSpPr>
          <p:nvPr/>
        </p:nvSpPr>
        <p:spPr bwMode="auto">
          <a:xfrm>
            <a:off x="76200" y="5753100"/>
            <a:ext cx="1487488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5004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Đặc điểm của </a:t>
            </a:r>
            <a:r>
              <a:rPr lang="en-US" dirty="0" smtClean="0"/>
              <a:t>ACM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Đặc điểm của ACM</a:t>
            </a:r>
          </a:p>
          <a:p>
            <a:r>
              <a:rPr lang="vi-VN" dirty="0" smtClean="0"/>
              <a:t>Mô tả đầy đủ, chi tiết các quyền truy cập</a:t>
            </a:r>
          </a:p>
          <a:p>
            <a:r>
              <a:rPr lang="vi-VN" dirty="0" smtClean="0"/>
              <a:t>Khó quản lý, có thể cấu hình sai</a:t>
            </a:r>
          </a:p>
          <a:p>
            <a:r>
              <a:rPr lang="vi-VN" dirty="0" smtClean="0"/>
              <a:t>Không phù hợp cho những hệ thống có số lượng lớn người dùng và số lượng lớn tài nguyên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7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vi-VN" dirty="0"/>
          </a:p>
          <a:p>
            <a:pPr>
              <a:buFont typeface="Wingdings" pitchFamily="2" charset="2"/>
              <a:buChar char="q"/>
            </a:pPr>
            <a:r>
              <a:rPr lang="vi-VN" b="1" dirty="0"/>
              <a:t>Biến </a:t>
            </a:r>
            <a:r>
              <a:rPr lang="vi-VN" b="1" dirty="0" smtClean="0"/>
              <a:t>thể</a:t>
            </a:r>
            <a:endParaRPr lang="vi-VN" b="1" dirty="0"/>
          </a:p>
          <a:p>
            <a:r>
              <a:rPr lang="vi-VN" dirty="0"/>
              <a:t>Lưu ACM theo từng cột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vi-VN" dirty="0" smtClean="0">
                <a:sym typeface="Wingdings" pitchFamily="2" charset="2"/>
              </a:rPr>
              <a:t> </a:t>
            </a:r>
            <a:r>
              <a:rPr lang="vi-VN" dirty="0">
                <a:sym typeface="Wingdings" pitchFamily="2" charset="2"/>
              </a:rPr>
              <a:t>Access Control List</a:t>
            </a:r>
          </a:p>
          <a:p>
            <a:r>
              <a:rPr lang="vi-VN" dirty="0">
                <a:sym typeface="Wingdings" pitchFamily="2" charset="2"/>
              </a:rPr>
              <a:t>Lưu ACM theo từng dòng </a:t>
            </a:r>
            <a:r>
              <a:rPr lang="en-US" dirty="0" smtClean="0">
                <a:sym typeface="Wingdings" pitchFamily="2" charset="2"/>
              </a:rPr>
              <a:t/>
            </a:r>
            <a:br>
              <a:rPr lang="en-US" dirty="0" smtClean="0">
                <a:sym typeface="Wingdings" pitchFamily="2" charset="2"/>
              </a:rPr>
            </a:br>
            <a:r>
              <a:rPr lang="vi-VN" dirty="0" smtClean="0">
                <a:sym typeface="Wingdings" pitchFamily="2" charset="2"/>
              </a:rPr>
              <a:t> </a:t>
            </a:r>
            <a:r>
              <a:rPr lang="vi-VN" dirty="0">
                <a:sym typeface="Wingdings" pitchFamily="2" charset="2"/>
              </a:rPr>
              <a:t>Access Capbability (Profile)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Biến </a:t>
            </a:r>
            <a:r>
              <a:rPr lang="en-US" dirty="0" smtClean="0"/>
              <a:t>thể của ACM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466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7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/>
              <a:t>ACL: store access control matrix by </a:t>
            </a:r>
            <a:r>
              <a:rPr lang="en-US" sz="2800" b="1">
                <a:solidFill>
                  <a:schemeClr val="hlink"/>
                </a:solidFill>
              </a:rPr>
              <a:t>column</a:t>
            </a:r>
            <a:endParaRPr lang="en-US" sz="2800"/>
          </a:p>
          <a:p>
            <a:r>
              <a:rPr lang="en-US" sz="2800"/>
              <a:t>Example: ACL for </a:t>
            </a:r>
            <a:r>
              <a:rPr lang="en-US" sz="2800" b="1">
                <a:solidFill>
                  <a:schemeClr val="hlink"/>
                </a:solidFill>
              </a:rPr>
              <a:t>insurance data</a:t>
            </a:r>
            <a:r>
              <a:rPr lang="en-US" sz="2800"/>
              <a:t> is in </a:t>
            </a:r>
            <a:r>
              <a:rPr lang="en-US" sz="2800" b="1">
                <a:solidFill>
                  <a:schemeClr val="hlink"/>
                </a:solidFill>
              </a:rPr>
              <a:t>blue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graphicFrame>
        <p:nvGraphicFramePr>
          <p:cNvPr id="164868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4900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4901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4902" name="Rectangle 38"/>
          <p:cNvSpPr>
            <a:spLocks noChangeArrowheads="1"/>
          </p:cNvSpPr>
          <p:nvPr/>
        </p:nvSpPr>
        <p:spPr bwMode="auto">
          <a:xfrm>
            <a:off x="4205288" y="2165350"/>
            <a:ext cx="13573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4903" name="Rectangle 39"/>
          <p:cNvSpPr>
            <a:spLocks noChangeArrowheads="1"/>
          </p:cNvSpPr>
          <p:nvPr/>
        </p:nvSpPr>
        <p:spPr bwMode="auto">
          <a:xfrm>
            <a:off x="5562600" y="2133600"/>
            <a:ext cx="12604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 b="1">
                <a:solidFill>
                  <a:schemeClr val="hlink"/>
                </a:solidFill>
              </a:rPr>
              <a:t>Insurance</a:t>
            </a:r>
          </a:p>
          <a:p>
            <a:pPr algn="ctr"/>
            <a:r>
              <a:rPr lang="en-US" sz="1800" b="1">
                <a:solidFill>
                  <a:schemeClr val="hlink"/>
                </a:solidFill>
              </a:rPr>
              <a:t>data</a:t>
            </a:r>
          </a:p>
        </p:txBody>
      </p:sp>
      <p:sp>
        <p:nvSpPr>
          <p:cNvPr id="164904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4905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4906" name="Rectangle 42"/>
          <p:cNvSpPr>
            <a:spLocks noChangeArrowheads="1"/>
          </p:cNvSpPr>
          <p:nvPr/>
        </p:nvSpPr>
        <p:spPr bwMode="auto">
          <a:xfrm>
            <a:off x="700088" y="3825875"/>
            <a:ext cx="90011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4907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4909" name="Rectangle 45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33283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Lists (ACLs)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16</a:t>
            </a:fld>
            <a:endParaRPr lang="ru-RU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74936"/>
            <a:ext cx="5029200" cy="6083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474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3"/>
          <p:cNvSpPr>
            <a:spLocks noGrp="1" noChangeArrowheads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/>
              <a:t>Store access control matrix by </a:t>
            </a:r>
            <a:r>
              <a:rPr lang="en-US" sz="2800" b="1">
                <a:solidFill>
                  <a:srgbClr val="FF0000"/>
                </a:solidFill>
              </a:rPr>
              <a:t>row</a:t>
            </a:r>
            <a:endParaRPr lang="en-US" sz="2800"/>
          </a:p>
          <a:p>
            <a:r>
              <a:rPr lang="en-US" sz="2800"/>
              <a:t>Example: Capability for </a:t>
            </a:r>
            <a:r>
              <a:rPr lang="en-US" sz="2800" b="1">
                <a:solidFill>
                  <a:srgbClr val="FF0000"/>
                </a:solidFill>
              </a:rPr>
              <a:t>Alice</a:t>
            </a:r>
            <a:r>
              <a:rPr lang="en-US" sz="2800"/>
              <a:t> is in </a:t>
            </a:r>
            <a:r>
              <a:rPr lang="en-US" sz="2800" b="1">
                <a:solidFill>
                  <a:srgbClr val="FF0000"/>
                </a:solidFill>
              </a:rPr>
              <a:t>red</a:t>
            </a:r>
            <a:endParaRPr lang="en-US" sz="2800"/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Capabilities (or C-Lists)</a:t>
            </a:r>
          </a:p>
        </p:txBody>
      </p:sp>
      <p:graphicFrame>
        <p:nvGraphicFramePr>
          <p:cNvPr id="165892" name="Group 4"/>
          <p:cNvGraphicFramePr>
            <a:graphicFrameLocks noGrp="1"/>
          </p:cNvGraphicFramePr>
          <p:nvPr/>
        </p:nvGraphicFramePr>
        <p:xfrm>
          <a:off x="1600200" y="2895600"/>
          <a:ext cx="6324600" cy="3200400"/>
        </p:xfrm>
        <a:graphic>
          <a:graphicData uri="http://schemas.openxmlformats.org/drawingml/2006/table">
            <a:tbl>
              <a:tblPr/>
              <a:tblGrid>
                <a:gridCol w="12652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652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652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---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rx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rw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65924" name="Rectangle 36"/>
          <p:cNvSpPr>
            <a:spLocks noChangeArrowheads="1"/>
          </p:cNvSpPr>
          <p:nvPr/>
        </p:nvSpPr>
        <p:spPr bwMode="auto">
          <a:xfrm>
            <a:off x="1905000" y="2378075"/>
            <a:ext cx="6381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OS</a:t>
            </a:r>
          </a:p>
        </p:txBody>
      </p:sp>
      <p:sp>
        <p:nvSpPr>
          <p:cNvPr id="165925" name="Rectangle 37"/>
          <p:cNvSpPr>
            <a:spLocks noChangeArrowheads="1"/>
          </p:cNvSpPr>
          <p:nvPr/>
        </p:nvSpPr>
        <p:spPr bwMode="auto">
          <a:xfrm>
            <a:off x="2819400" y="2133600"/>
            <a:ext cx="1357313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program</a:t>
            </a:r>
          </a:p>
        </p:txBody>
      </p:sp>
      <p:sp>
        <p:nvSpPr>
          <p:cNvPr id="165926" name="Rectangle 38"/>
          <p:cNvSpPr>
            <a:spLocks noChangeArrowheads="1"/>
          </p:cNvSpPr>
          <p:nvPr/>
        </p:nvSpPr>
        <p:spPr bwMode="auto">
          <a:xfrm>
            <a:off x="4205288" y="2165350"/>
            <a:ext cx="135731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Accounting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7" name="Rectangle 39"/>
          <p:cNvSpPr>
            <a:spLocks noChangeArrowheads="1"/>
          </p:cNvSpPr>
          <p:nvPr/>
        </p:nvSpPr>
        <p:spPr bwMode="auto">
          <a:xfrm>
            <a:off x="5562600" y="2133600"/>
            <a:ext cx="1247775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Insurance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8" name="Rectangle 40"/>
          <p:cNvSpPr>
            <a:spLocks noChangeArrowheads="1"/>
          </p:cNvSpPr>
          <p:nvPr/>
        </p:nvSpPr>
        <p:spPr bwMode="auto">
          <a:xfrm>
            <a:off x="6878638" y="2165350"/>
            <a:ext cx="893762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800"/>
              <a:t>Payroll</a:t>
            </a:r>
          </a:p>
          <a:p>
            <a:pPr algn="ctr"/>
            <a:r>
              <a:rPr lang="en-US" sz="1800"/>
              <a:t>data</a:t>
            </a:r>
          </a:p>
        </p:txBody>
      </p:sp>
      <p:sp>
        <p:nvSpPr>
          <p:cNvPr id="165929" name="Rectangle 41"/>
          <p:cNvSpPr>
            <a:spLocks noChangeArrowheads="1"/>
          </p:cNvSpPr>
          <p:nvPr/>
        </p:nvSpPr>
        <p:spPr bwMode="auto">
          <a:xfrm>
            <a:off x="882650" y="3063875"/>
            <a:ext cx="7175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165930" name="Rectangle 42"/>
          <p:cNvSpPr>
            <a:spLocks noChangeArrowheads="1"/>
          </p:cNvSpPr>
          <p:nvPr/>
        </p:nvSpPr>
        <p:spPr bwMode="auto">
          <a:xfrm>
            <a:off x="620713" y="3825875"/>
            <a:ext cx="9032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Alice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165931" name="Rectangle 43"/>
          <p:cNvSpPr>
            <a:spLocks noChangeArrowheads="1"/>
          </p:cNvSpPr>
          <p:nvPr/>
        </p:nvSpPr>
        <p:spPr bwMode="auto">
          <a:xfrm>
            <a:off x="735013" y="4664075"/>
            <a:ext cx="788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Sam</a:t>
            </a:r>
          </a:p>
        </p:txBody>
      </p:sp>
      <p:sp>
        <p:nvSpPr>
          <p:cNvPr id="165932" name="Rectangle 44"/>
          <p:cNvSpPr>
            <a:spLocks noChangeArrowheads="1"/>
          </p:cNvSpPr>
          <p:nvPr/>
        </p:nvSpPr>
        <p:spPr bwMode="auto">
          <a:xfrm>
            <a:off x="0" y="5295900"/>
            <a:ext cx="1487488" cy="80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 sz="2000"/>
              <a:t>Accounting</a:t>
            </a:r>
          </a:p>
          <a:p>
            <a:pPr algn="r"/>
            <a:r>
              <a:rPr lang="en-US" sz="2000"/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157545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100" name="Rectangle 12"/>
          <p:cNvSpPr>
            <a:spLocks noGrp="1" noChangeArrowheads="1"/>
          </p:cNvSpPr>
          <p:nvPr>
            <p:ph sz="quarter" idx="13"/>
          </p:nvPr>
        </p:nvSpPr>
        <p:spPr>
          <a:noFill/>
          <a:ln/>
        </p:spPr>
        <p:txBody>
          <a:bodyPr/>
          <a:lstStyle/>
          <a:p>
            <a:r>
              <a:rPr lang="en-US" sz="2400" dirty="0"/>
              <a:t>Note that arrows point in opposite directions!</a:t>
            </a:r>
          </a:p>
          <a:p>
            <a:r>
              <a:rPr lang="en-US" sz="2400" dirty="0"/>
              <a:t>With ACLs, still need to associate users to </a:t>
            </a:r>
            <a:r>
              <a:rPr lang="en-US" sz="2400" dirty="0" err="1"/>
              <a:t>filess</a:t>
            </a:r>
            <a:endParaRPr lang="en-US" sz="2400" dirty="0"/>
          </a:p>
        </p:txBody>
      </p:sp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ACLs </a:t>
            </a:r>
            <a:r>
              <a:rPr lang="en-US">
                <a:solidFill>
                  <a:schemeClr val="tx1"/>
                </a:solidFill>
              </a:rPr>
              <a:t>vs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Capabilities</a:t>
            </a:r>
            <a:endParaRPr lang="en-US"/>
          </a:p>
        </p:txBody>
      </p:sp>
      <p:sp>
        <p:nvSpPr>
          <p:cNvPr id="345093" name="Rectangle 5"/>
          <p:cNvSpPr>
            <a:spLocks noChangeArrowheads="1"/>
          </p:cNvSpPr>
          <p:nvPr/>
        </p:nvSpPr>
        <p:spPr bwMode="auto">
          <a:xfrm>
            <a:off x="571500" y="5410200"/>
            <a:ext cx="294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Access Control List</a:t>
            </a: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6078538" y="5410200"/>
            <a:ext cx="1581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Capability</a:t>
            </a:r>
          </a:p>
        </p:txBody>
      </p:sp>
      <p:sp>
        <p:nvSpPr>
          <p:cNvPr id="345095" name="Rectangle 7"/>
          <p:cNvSpPr>
            <a:spLocks noChangeArrowheads="1"/>
          </p:cNvSpPr>
          <p:nvPr/>
        </p:nvSpPr>
        <p:spPr bwMode="auto">
          <a:xfrm>
            <a:off x="495300" y="5410200"/>
            <a:ext cx="3048000" cy="533400"/>
          </a:xfrm>
          <a:prstGeom prst="rect">
            <a:avLst/>
          </a:prstGeom>
          <a:noFill/>
          <a:ln w="31750">
            <a:solidFill>
              <a:srgbClr val="1320E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6" name="Rectangle 8"/>
          <p:cNvSpPr>
            <a:spLocks noChangeArrowheads="1"/>
          </p:cNvSpPr>
          <p:nvPr/>
        </p:nvSpPr>
        <p:spPr bwMode="auto">
          <a:xfrm>
            <a:off x="5981700" y="5410200"/>
            <a:ext cx="1752600" cy="53340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7" name="Line 9"/>
          <p:cNvSpPr>
            <a:spLocks noChangeShapeType="1"/>
          </p:cNvSpPr>
          <p:nvPr/>
        </p:nvSpPr>
        <p:spPr bwMode="auto">
          <a:xfrm flipV="1">
            <a:off x="1790700" y="5181600"/>
            <a:ext cx="609600" cy="22860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8" name="Line 10"/>
          <p:cNvSpPr>
            <a:spLocks noChangeShapeType="1"/>
          </p:cNvSpPr>
          <p:nvPr/>
        </p:nvSpPr>
        <p:spPr bwMode="auto">
          <a:xfrm flipH="1" flipV="1">
            <a:off x="6362700" y="5181600"/>
            <a:ext cx="533400" cy="2286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099" name="Line 11"/>
          <p:cNvSpPr>
            <a:spLocks noChangeShapeType="1"/>
          </p:cNvSpPr>
          <p:nvPr/>
        </p:nvSpPr>
        <p:spPr bwMode="auto">
          <a:xfrm>
            <a:off x="4533900" y="2209800"/>
            <a:ext cx="0" cy="3810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1" name="Rectangle 13"/>
          <p:cNvSpPr>
            <a:spLocks noChangeArrowheads="1"/>
          </p:cNvSpPr>
          <p:nvPr/>
        </p:nvSpPr>
        <p:spPr bwMode="auto">
          <a:xfrm>
            <a:off x="3063875" y="2438400"/>
            <a:ext cx="7080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file1</a:t>
            </a:r>
          </a:p>
        </p:txBody>
      </p:sp>
      <p:sp>
        <p:nvSpPr>
          <p:cNvPr id="345103" name="Rectangle 15"/>
          <p:cNvSpPr>
            <a:spLocks noChangeArrowheads="1"/>
          </p:cNvSpPr>
          <p:nvPr/>
        </p:nvSpPr>
        <p:spPr bwMode="auto">
          <a:xfrm>
            <a:off x="3063875" y="35163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file2</a:t>
            </a:r>
          </a:p>
        </p:txBody>
      </p:sp>
      <p:sp>
        <p:nvSpPr>
          <p:cNvPr id="345104" name="Rectangle 16"/>
          <p:cNvSpPr>
            <a:spLocks noChangeArrowheads="1"/>
          </p:cNvSpPr>
          <p:nvPr/>
        </p:nvSpPr>
        <p:spPr bwMode="auto">
          <a:xfrm>
            <a:off x="3063875" y="45831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file3</a:t>
            </a:r>
          </a:p>
        </p:txBody>
      </p:sp>
      <p:sp>
        <p:nvSpPr>
          <p:cNvPr id="345107" name="Rectangle 19"/>
          <p:cNvSpPr>
            <a:spLocks noChangeArrowheads="1"/>
          </p:cNvSpPr>
          <p:nvPr/>
        </p:nvSpPr>
        <p:spPr bwMode="auto">
          <a:xfrm>
            <a:off x="2933700" y="44196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8" name="Rectangle 20"/>
          <p:cNvSpPr>
            <a:spLocks noChangeArrowheads="1"/>
          </p:cNvSpPr>
          <p:nvPr/>
        </p:nvSpPr>
        <p:spPr bwMode="auto">
          <a:xfrm>
            <a:off x="2933700" y="33528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09" name="Rectangle 21"/>
          <p:cNvSpPr>
            <a:spLocks noChangeArrowheads="1"/>
          </p:cNvSpPr>
          <p:nvPr/>
        </p:nvSpPr>
        <p:spPr bwMode="auto">
          <a:xfrm>
            <a:off x="2933700" y="22860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0" name="Rectangle 22"/>
          <p:cNvSpPr>
            <a:spLocks noChangeArrowheads="1"/>
          </p:cNvSpPr>
          <p:nvPr/>
        </p:nvSpPr>
        <p:spPr bwMode="auto">
          <a:xfrm>
            <a:off x="7483475" y="2438400"/>
            <a:ext cx="708025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file1</a:t>
            </a:r>
          </a:p>
        </p:txBody>
      </p:sp>
      <p:sp>
        <p:nvSpPr>
          <p:cNvPr id="345111" name="Rectangle 23"/>
          <p:cNvSpPr>
            <a:spLocks noChangeArrowheads="1"/>
          </p:cNvSpPr>
          <p:nvPr/>
        </p:nvSpPr>
        <p:spPr bwMode="auto">
          <a:xfrm>
            <a:off x="7483475" y="35163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file2</a:t>
            </a:r>
          </a:p>
        </p:txBody>
      </p:sp>
      <p:sp>
        <p:nvSpPr>
          <p:cNvPr id="345112" name="Rectangle 24"/>
          <p:cNvSpPr>
            <a:spLocks noChangeArrowheads="1"/>
          </p:cNvSpPr>
          <p:nvPr/>
        </p:nvSpPr>
        <p:spPr bwMode="auto">
          <a:xfrm>
            <a:off x="7483475" y="4583113"/>
            <a:ext cx="747713" cy="44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file3</a:t>
            </a:r>
          </a:p>
        </p:txBody>
      </p:sp>
      <p:sp>
        <p:nvSpPr>
          <p:cNvPr id="345113" name="Rectangle 25"/>
          <p:cNvSpPr>
            <a:spLocks noChangeArrowheads="1"/>
          </p:cNvSpPr>
          <p:nvPr/>
        </p:nvSpPr>
        <p:spPr bwMode="auto">
          <a:xfrm>
            <a:off x="7353300" y="44196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4" name="Rectangle 26"/>
          <p:cNvSpPr>
            <a:spLocks noChangeArrowheads="1"/>
          </p:cNvSpPr>
          <p:nvPr/>
        </p:nvSpPr>
        <p:spPr bwMode="auto">
          <a:xfrm>
            <a:off x="7353300" y="33528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5" name="Rectangle 27"/>
          <p:cNvSpPr>
            <a:spLocks noChangeArrowheads="1"/>
          </p:cNvSpPr>
          <p:nvPr/>
        </p:nvSpPr>
        <p:spPr bwMode="auto">
          <a:xfrm>
            <a:off x="7353300" y="2286000"/>
            <a:ext cx="990600" cy="762000"/>
          </a:xfrm>
          <a:prstGeom prst="rect">
            <a:avLst/>
          </a:prstGeom>
          <a:noFill/>
          <a:ln w="317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alpha val="25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7" name="AutoShape 29"/>
          <p:cNvSpPr>
            <a:spLocks noChangeArrowheads="1"/>
          </p:cNvSpPr>
          <p:nvPr/>
        </p:nvSpPr>
        <p:spPr bwMode="auto">
          <a:xfrm>
            <a:off x="2324100" y="22860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18" name="Rectangle 30"/>
          <p:cNvSpPr>
            <a:spLocks noChangeArrowheads="1"/>
          </p:cNvSpPr>
          <p:nvPr/>
        </p:nvSpPr>
        <p:spPr bwMode="auto">
          <a:xfrm>
            <a:off x="2311400" y="22860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  <a:endParaRPr lang="en-US" sz="1800"/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</p:txBody>
      </p:sp>
      <p:sp>
        <p:nvSpPr>
          <p:cNvPr id="345120" name="Rectangle 32"/>
          <p:cNvSpPr>
            <a:spLocks noChangeArrowheads="1"/>
          </p:cNvSpPr>
          <p:nvPr/>
        </p:nvSpPr>
        <p:spPr bwMode="auto">
          <a:xfrm>
            <a:off x="647700" y="2438400"/>
            <a:ext cx="781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Alice</a:t>
            </a:r>
          </a:p>
        </p:txBody>
      </p:sp>
      <p:sp>
        <p:nvSpPr>
          <p:cNvPr id="345121" name="Oval 33"/>
          <p:cNvSpPr>
            <a:spLocks noChangeArrowheads="1"/>
          </p:cNvSpPr>
          <p:nvPr/>
        </p:nvSpPr>
        <p:spPr bwMode="auto">
          <a:xfrm>
            <a:off x="647700" y="22860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2001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2" name="Rectangle 34"/>
          <p:cNvSpPr>
            <a:spLocks noChangeArrowheads="1"/>
          </p:cNvSpPr>
          <p:nvPr/>
        </p:nvSpPr>
        <p:spPr bwMode="auto">
          <a:xfrm>
            <a:off x="704850" y="3505200"/>
            <a:ext cx="6286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Bob</a:t>
            </a:r>
          </a:p>
        </p:txBody>
      </p:sp>
      <p:sp>
        <p:nvSpPr>
          <p:cNvPr id="345123" name="Oval 35"/>
          <p:cNvSpPr>
            <a:spLocks noChangeArrowheads="1"/>
          </p:cNvSpPr>
          <p:nvPr/>
        </p:nvSpPr>
        <p:spPr bwMode="auto">
          <a:xfrm>
            <a:off x="647700" y="33528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4" name="Rectangle 36"/>
          <p:cNvSpPr>
            <a:spLocks noChangeArrowheads="1"/>
          </p:cNvSpPr>
          <p:nvPr/>
        </p:nvSpPr>
        <p:spPr bwMode="auto">
          <a:xfrm>
            <a:off x="647700" y="4572000"/>
            <a:ext cx="749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Fred</a:t>
            </a:r>
          </a:p>
        </p:txBody>
      </p:sp>
      <p:sp>
        <p:nvSpPr>
          <p:cNvPr id="345125" name="Oval 37"/>
          <p:cNvSpPr>
            <a:spLocks noChangeArrowheads="1"/>
          </p:cNvSpPr>
          <p:nvPr/>
        </p:nvSpPr>
        <p:spPr bwMode="auto">
          <a:xfrm>
            <a:off x="647700" y="44196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7" name="Rectangle 39"/>
          <p:cNvSpPr>
            <a:spLocks noChangeArrowheads="1"/>
          </p:cNvSpPr>
          <p:nvPr/>
        </p:nvSpPr>
        <p:spPr bwMode="auto">
          <a:xfrm>
            <a:off x="2311400" y="33655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w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  <a:endParaRPr lang="en-US" sz="1800"/>
          </a:p>
        </p:txBody>
      </p:sp>
      <p:sp>
        <p:nvSpPr>
          <p:cNvPr id="345128" name="AutoShape 40"/>
          <p:cNvSpPr>
            <a:spLocks noChangeArrowheads="1"/>
          </p:cNvSpPr>
          <p:nvPr/>
        </p:nvSpPr>
        <p:spPr bwMode="auto">
          <a:xfrm>
            <a:off x="2324100" y="44196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29" name="Rectangle 41"/>
          <p:cNvSpPr>
            <a:spLocks noChangeArrowheads="1"/>
          </p:cNvSpPr>
          <p:nvPr/>
        </p:nvSpPr>
        <p:spPr bwMode="auto">
          <a:xfrm>
            <a:off x="2330450" y="4432300"/>
            <a:ext cx="4508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rw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</p:txBody>
      </p:sp>
      <p:sp>
        <p:nvSpPr>
          <p:cNvPr id="345130" name="Rectangle 42"/>
          <p:cNvSpPr>
            <a:spLocks noChangeArrowheads="1"/>
          </p:cNvSpPr>
          <p:nvPr/>
        </p:nvSpPr>
        <p:spPr bwMode="auto">
          <a:xfrm>
            <a:off x="5124450" y="2438400"/>
            <a:ext cx="781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Alice</a:t>
            </a:r>
          </a:p>
        </p:txBody>
      </p:sp>
      <p:sp>
        <p:nvSpPr>
          <p:cNvPr id="345131" name="Oval 43"/>
          <p:cNvSpPr>
            <a:spLocks noChangeArrowheads="1"/>
          </p:cNvSpPr>
          <p:nvPr/>
        </p:nvSpPr>
        <p:spPr bwMode="auto">
          <a:xfrm>
            <a:off x="5124450" y="22860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32" name="Rectangle 44"/>
          <p:cNvSpPr>
            <a:spLocks noChangeArrowheads="1"/>
          </p:cNvSpPr>
          <p:nvPr/>
        </p:nvSpPr>
        <p:spPr bwMode="auto">
          <a:xfrm>
            <a:off x="5181600" y="3505200"/>
            <a:ext cx="6286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Bob</a:t>
            </a:r>
          </a:p>
        </p:txBody>
      </p:sp>
      <p:sp>
        <p:nvSpPr>
          <p:cNvPr id="345133" name="Oval 45"/>
          <p:cNvSpPr>
            <a:spLocks noChangeArrowheads="1"/>
          </p:cNvSpPr>
          <p:nvPr/>
        </p:nvSpPr>
        <p:spPr bwMode="auto">
          <a:xfrm>
            <a:off x="5124450" y="33528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34" name="Rectangle 46"/>
          <p:cNvSpPr>
            <a:spLocks noChangeArrowheads="1"/>
          </p:cNvSpPr>
          <p:nvPr/>
        </p:nvSpPr>
        <p:spPr bwMode="auto">
          <a:xfrm>
            <a:off x="5124450" y="4572000"/>
            <a:ext cx="74930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/>
              <a:t>Fred</a:t>
            </a:r>
          </a:p>
        </p:txBody>
      </p:sp>
      <p:sp>
        <p:nvSpPr>
          <p:cNvPr id="345135" name="Oval 47"/>
          <p:cNvSpPr>
            <a:spLocks noChangeArrowheads="1"/>
          </p:cNvSpPr>
          <p:nvPr/>
        </p:nvSpPr>
        <p:spPr bwMode="auto">
          <a:xfrm>
            <a:off x="5124450" y="4419600"/>
            <a:ext cx="762000" cy="76200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2" name="Line 54"/>
          <p:cNvSpPr>
            <a:spLocks noChangeShapeType="1"/>
          </p:cNvSpPr>
          <p:nvPr/>
        </p:nvSpPr>
        <p:spPr bwMode="auto">
          <a:xfrm flipH="1">
            <a:off x="1333500" y="24384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3" name="Line 55"/>
          <p:cNvSpPr>
            <a:spLocks noChangeShapeType="1"/>
          </p:cNvSpPr>
          <p:nvPr/>
        </p:nvSpPr>
        <p:spPr bwMode="auto">
          <a:xfrm flipH="1" flipV="1">
            <a:off x="1409700" y="2667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4" name="Line 56"/>
          <p:cNvSpPr>
            <a:spLocks noChangeShapeType="1"/>
          </p:cNvSpPr>
          <p:nvPr/>
        </p:nvSpPr>
        <p:spPr bwMode="auto">
          <a:xfrm flipH="1" flipV="1">
            <a:off x="1333500" y="28956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5" name="Line 57"/>
          <p:cNvSpPr>
            <a:spLocks noChangeShapeType="1"/>
          </p:cNvSpPr>
          <p:nvPr/>
        </p:nvSpPr>
        <p:spPr bwMode="auto">
          <a:xfrm flipH="1">
            <a:off x="14097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7" name="Line 59"/>
          <p:cNvSpPr>
            <a:spLocks noChangeShapeType="1"/>
          </p:cNvSpPr>
          <p:nvPr/>
        </p:nvSpPr>
        <p:spPr bwMode="auto">
          <a:xfrm flipH="1" flipV="1">
            <a:off x="1333500" y="39624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48" name="Line 60"/>
          <p:cNvSpPr>
            <a:spLocks noChangeShapeType="1"/>
          </p:cNvSpPr>
          <p:nvPr/>
        </p:nvSpPr>
        <p:spPr bwMode="auto">
          <a:xfrm flipH="1">
            <a:off x="133350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1" name="Line 63"/>
          <p:cNvSpPr>
            <a:spLocks noChangeShapeType="1"/>
          </p:cNvSpPr>
          <p:nvPr/>
        </p:nvSpPr>
        <p:spPr bwMode="auto">
          <a:xfrm>
            <a:off x="2324100" y="2532063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2" name="Line 64"/>
          <p:cNvSpPr>
            <a:spLocks noChangeShapeType="1"/>
          </p:cNvSpPr>
          <p:nvPr/>
        </p:nvSpPr>
        <p:spPr bwMode="auto">
          <a:xfrm flipV="1">
            <a:off x="2324100" y="2797175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3" name="Line 65"/>
          <p:cNvSpPr>
            <a:spLocks noChangeShapeType="1"/>
          </p:cNvSpPr>
          <p:nvPr/>
        </p:nvSpPr>
        <p:spPr bwMode="auto">
          <a:xfrm>
            <a:off x="2324100" y="3636963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4" name="Line 66"/>
          <p:cNvSpPr>
            <a:spLocks noChangeShapeType="1"/>
          </p:cNvSpPr>
          <p:nvPr/>
        </p:nvSpPr>
        <p:spPr bwMode="auto">
          <a:xfrm>
            <a:off x="2324100" y="3886200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5" name="Line 67"/>
          <p:cNvSpPr>
            <a:spLocks noChangeShapeType="1"/>
          </p:cNvSpPr>
          <p:nvPr/>
        </p:nvSpPr>
        <p:spPr bwMode="auto">
          <a:xfrm>
            <a:off x="2324100" y="4679950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6" name="Line 68"/>
          <p:cNvSpPr>
            <a:spLocks noChangeShapeType="1"/>
          </p:cNvSpPr>
          <p:nvPr/>
        </p:nvSpPr>
        <p:spPr bwMode="auto">
          <a:xfrm flipV="1">
            <a:off x="2324100" y="4926013"/>
            <a:ext cx="457200" cy="0"/>
          </a:xfrm>
          <a:prstGeom prst="line">
            <a:avLst/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58" name="Rectangle 70"/>
          <p:cNvSpPr>
            <a:spLocks noChangeArrowheads="1"/>
          </p:cNvSpPr>
          <p:nvPr/>
        </p:nvSpPr>
        <p:spPr bwMode="auto">
          <a:xfrm>
            <a:off x="5981700" y="2265363"/>
            <a:ext cx="45085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w</a:t>
            </a:r>
          </a:p>
          <a:p>
            <a:pPr algn="ctr">
              <a:lnSpc>
                <a:spcPct val="80000"/>
              </a:lnSpc>
            </a:pPr>
            <a:r>
              <a:rPr lang="en-US" sz="1800"/>
              <a:t>rw</a:t>
            </a:r>
          </a:p>
        </p:txBody>
      </p:sp>
      <p:sp>
        <p:nvSpPr>
          <p:cNvPr id="345159" name="AutoShape 71"/>
          <p:cNvSpPr>
            <a:spLocks noChangeArrowheads="1"/>
          </p:cNvSpPr>
          <p:nvPr/>
        </p:nvSpPr>
        <p:spPr bwMode="auto">
          <a:xfrm>
            <a:off x="5981700" y="3338513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0" name="Rectangle 72"/>
          <p:cNvSpPr>
            <a:spLocks noChangeArrowheads="1"/>
          </p:cNvSpPr>
          <p:nvPr/>
        </p:nvSpPr>
        <p:spPr bwMode="auto">
          <a:xfrm>
            <a:off x="5981700" y="33655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r</a:t>
            </a:r>
            <a:endParaRPr lang="en-US" sz="1800"/>
          </a:p>
        </p:txBody>
      </p:sp>
      <p:sp>
        <p:nvSpPr>
          <p:cNvPr id="345161" name="AutoShape 73"/>
          <p:cNvSpPr>
            <a:spLocks noChangeArrowheads="1"/>
          </p:cNvSpPr>
          <p:nvPr/>
        </p:nvSpPr>
        <p:spPr bwMode="auto">
          <a:xfrm>
            <a:off x="5981700" y="4405313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2" name="Rectangle 74"/>
          <p:cNvSpPr>
            <a:spLocks noChangeArrowheads="1"/>
          </p:cNvSpPr>
          <p:nvPr/>
        </p:nvSpPr>
        <p:spPr bwMode="auto">
          <a:xfrm>
            <a:off x="5969000" y="4419600"/>
            <a:ext cx="4699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  <a:p>
            <a:pPr algn="ctr">
              <a:lnSpc>
                <a:spcPct val="80000"/>
              </a:lnSpc>
            </a:pPr>
            <a:r>
              <a:rPr lang="en-US" sz="1800">
                <a:sym typeface="Symbol" pitchFamily="18" charset="2"/>
              </a:rPr>
              <a:t>---</a:t>
            </a:r>
            <a:endParaRPr lang="en-US" sz="1800"/>
          </a:p>
          <a:p>
            <a:pPr algn="ctr">
              <a:lnSpc>
                <a:spcPct val="80000"/>
              </a:lnSpc>
            </a:pPr>
            <a:r>
              <a:rPr lang="en-US" sz="1800"/>
              <a:t>r</a:t>
            </a:r>
          </a:p>
        </p:txBody>
      </p:sp>
      <p:sp>
        <p:nvSpPr>
          <p:cNvPr id="345163" name="Line 75"/>
          <p:cNvSpPr>
            <a:spLocks noChangeShapeType="1"/>
          </p:cNvSpPr>
          <p:nvPr/>
        </p:nvSpPr>
        <p:spPr bwMode="auto">
          <a:xfrm>
            <a:off x="5981700" y="2517775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4" name="Line 76"/>
          <p:cNvSpPr>
            <a:spLocks noChangeShapeType="1"/>
          </p:cNvSpPr>
          <p:nvPr/>
        </p:nvSpPr>
        <p:spPr bwMode="auto">
          <a:xfrm flipV="1">
            <a:off x="5981700" y="2782888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5" name="Line 77"/>
          <p:cNvSpPr>
            <a:spLocks noChangeShapeType="1"/>
          </p:cNvSpPr>
          <p:nvPr/>
        </p:nvSpPr>
        <p:spPr bwMode="auto">
          <a:xfrm>
            <a:off x="5981700" y="3622675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6" name="Line 78"/>
          <p:cNvSpPr>
            <a:spLocks noChangeShapeType="1"/>
          </p:cNvSpPr>
          <p:nvPr/>
        </p:nvSpPr>
        <p:spPr bwMode="auto">
          <a:xfrm>
            <a:off x="5981700" y="3871913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7" name="Line 79"/>
          <p:cNvSpPr>
            <a:spLocks noChangeShapeType="1"/>
          </p:cNvSpPr>
          <p:nvPr/>
        </p:nvSpPr>
        <p:spPr bwMode="auto">
          <a:xfrm>
            <a:off x="5981700" y="4665663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68" name="Line 80"/>
          <p:cNvSpPr>
            <a:spLocks noChangeShapeType="1"/>
          </p:cNvSpPr>
          <p:nvPr/>
        </p:nvSpPr>
        <p:spPr bwMode="auto">
          <a:xfrm flipV="1">
            <a:off x="5981700" y="4911725"/>
            <a:ext cx="45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0" name="Line 82"/>
          <p:cNvSpPr>
            <a:spLocks noChangeShapeType="1"/>
          </p:cNvSpPr>
          <p:nvPr/>
        </p:nvSpPr>
        <p:spPr bwMode="auto">
          <a:xfrm>
            <a:off x="6438900" y="2413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1" name="Line 83"/>
          <p:cNvSpPr>
            <a:spLocks noChangeShapeType="1"/>
          </p:cNvSpPr>
          <p:nvPr/>
        </p:nvSpPr>
        <p:spPr bwMode="auto">
          <a:xfrm>
            <a:off x="6438900" y="266700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2" name="Line 84"/>
          <p:cNvSpPr>
            <a:spLocks noChangeShapeType="1"/>
          </p:cNvSpPr>
          <p:nvPr/>
        </p:nvSpPr>
        <p:spPr bwMode="auto">
          <a:xfrm>
            <a:off x="6438900" y="2879725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4" name="Line 86"/>
          <p:cNvSpPr>
            <a:spLocks noChangeShapeType="1"/>
          </p:cNvSpPr>
          <p:nvPr/>
        </p:nvSpPr>
        <p:spPr bwMode="auto">
          <a:xfrm>
            <a:off x="6438900" y="3733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7" name="Line 89"/>
          <p:cNvSpPr>
            <a:spLocks noChangeShapeType="1"/>
          </p:cNvSpPr>
          <p:nvPr/>
        </p:nvSpPr>
        <p:spPr bwMode="auto">
          <a:xfrm>
            <a:off x="6438900" y="5029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8" name="Line 90"/>
          <p:cNvSpPr>
            <a:spLocks noChangeShapeType="1"/>
          </p:cNvSpPr>
          <p:nvPr/>
        </p:nvSpPr>
        <p:spPr bwMode="auto">
          <a:xfrm flipV="1">
            <a:off x="6438900" y="2819400"/>
            <a:ext cx="91440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79" name="Line 91"/>
          <p:cNvSpPr>
            <a:spLocks noChangeShapeType="1"/>
          </p:cNvSpPr>
          <p:nvPr/>
        </p:nvSpPr>
        <p:spPr bwMode="auto">
          <a:xfrm>
            <a:off x="6438900" y="3994150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2" name="AutoShape 94"/>
          <p:cNvSpPr>
            <a:spLocks noChangeArrowheads="1"/>
          </p:cNvSpPr>
          <p:nvPr/>
        </p:nvSpPr>
        <p:spPr bwMode="auto">
          <a:xfrm>
            <a:off x="2324100" y="33528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1320E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1320EE">
                    <a:alpha val="57001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3" name="AutoShape 95"/>
          <p:cNvSpPr>
            <a:spLocks noChangeArrowheads="1"/>
          </p:cNvSpPr>
          <p:nvPr/>
        </p:nvSpPr>
        <p:spPr bwMode="auto">
          <a:xfrm>
            <a:off x="5981700" y="2286000"/>
            <a:ext cx="457200" cy="7620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>
                    <a:alpha val="20000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5184" name="Line 96"/>
          <p:cNvSpPr>
            <a:spLocks noChangeShapeType="1"/>
          </p:cNvSpPr>
          <p:nvPr/>
        </p:nvSpPr>
        <p:spPr bwMode="auto">
          <a:xfrm flipH="1">
            <a:off x="1333500" y="2971800"/>
            <a:ext cx="9906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2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Mô hình với “owner”</a:t>
            </a:r>
          </a:p>
          <a:p>
            <a:r>
              <a:rPr lang="vi-VN" dirty="0" smtClean="0"/>
              <a:t>Có một chủ thể là “owner”</a:t>
            </a:r>
          </a:p>
          <a:p>
            <a:r>
              <a:rPr lang="vi-VN" dirty="0" smtClean="0"/>
              <a:t>Owner có thể cấp quyền cho mọi chủ thể khác (Linux, Windows)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Mô hình với “capabilities”</a:t>
            </a:r>
          </a:p>
          <a:p>
            <a:r>
              <a:rPr lang="vi-VN" dirty="0" smtClean="0"/>
              <a:t>Một chủ thể có thể chuyển giao cho chủ thể khác mọi quyền mình có</a:t>
            </a:r>
          </a:p>
          <a:p>
            <a:r>
              <a:rPr lang="vi-VN" dirty="0" smtClean="0"/>
              <a:t>Phải có quyền đối với chủ thể nhận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DAC trong thực tế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121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628088098"/>
              </p:ext>
            </p:extLst>
          </p:nvPr>
        </p:nvGraphicFramePr>
        <p:xfrm>
          <a:off x="304800" y="228600"/>
          <a:ext cx="8610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13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61760144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4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850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Cơ chế kiểm soát</a:t>
            </a:r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Mức</a:t>
            </a:r>
            <a:r>
              <a:rPr lang="en-US" b="1" dirty="0" smtClean="0">
                <a:solidFill>
                  <a:srgbClr val="FF0000"/>
                </a:solidFill>
              </a:rPr>
              <a:t> an </a:t>
            </a:r>
            <a:r>
              <a:rPr lang="en-US" b="1" dirty="0" err="1" smtClean="0">
                <a:solidFill>
                  <a:srgbClr val="FF0000"/>
                </a:solidFill>
              </a:rPr>
              <a:t>toàn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nhạy</a:t>
            </a:r>
            <a:r>
              <a:rPr lang="en-US" dirty="0" smtClean="0"/>
              <a:t> </a:t>
            </a:r>
            <a:r>
              <a:rPr lang="en-US" dirty="0" err="1" smtClean="0"/>
              <a:t>cảm</a:t>
            </a:r>
            <a:r>
              <a:rPr lang="en-US" dirty="0" smtClean="0"/>
              <a:t> an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cao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Có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thứ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bậc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err="1" smtClean="0">
                <a:solidFill>
                  <a:srgbClr val="FF0000"/>
                </a:solidFill>
              </a:rPr>
              <a:t>Hạng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mục</a:t>
            </a:r>
            <a:r>
              <a:rPr lang="en-US" b="1" dirty="0">
                <a:solidFill>
                  <a:srgbClr val="FF0000"/>
                </a:solidFill>
              </a:rPr>
              <a:t> an </a:t>
            </a:r>
            <a:r>
              <a:rPr lang="en-US" b="1" dirty="0" err="1">
                <a:solidFill>
                  <a:srgbClr val="FF0000"/>
                </a:solidFill>
              </a:rPr>
              <a:t>toàn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FF0000"/>
                </a:solidFill>
              </a:rPr>
              <a:t>không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thứ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bậc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nhạy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 smtClean="0"/>
              <a:t>chúng</a:t>
            </a:r>
            <a:endParaRPr lang="en-US" dirty="0" smtClean="0"/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gắn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Nhãn</a:t>
            </a:r>
            <a:r>
              <a:rPr lang="en-US" b="1" dirty="0" smtClean="0">
                <a:solidFill>
                  <a:srgbClr val="FF0000"/>
                </a:solidFill>
              </a:rPr>
              <a:t> an </a:t>
            </a:r>
            <a:r>
              <a:rPr lang="en-US" b="1" dirty="0" err="1" smtClean="0">
                <a:solidFill>
                  <a:srgbClr val="FF0000"/>
                </a:solidFill>
              </a:rPr>
              <a:t>toàn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= </a:t>
            </a:r>
            <a:r>
              <a:rPr lang="en-US" b="1" dirty="0" err="1" smtClean="0">
                <a:solidFill>
                  <a:srgbClr val="FF0000"/>
                </a:solidFill>
              </a:rPr>
              <a:t>Mức</a:t>
            </a:r>
            <a:r>
              <a:rPr lang="en-US" b="1" dirty="0" smtClean="0">
                <a:solidFill>
                  <a:srgbClr val="FF0000"/>
                </a:solidFill>
              </a:rPr>
              <a:t> AT x </a:t>
            </a:r>
            <a:r>
              <a:rPr lang="en-US" b="1" dirty="0" err="1" smtClean="0">
                <a:solidFill>
                  <a:srgbClr val="FF0000"/>
                </a:solidFill>
              </a:rPr>
              <a:t>Hạng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mục</a:t>
            </a:r>
            <a:r>
              <a:rPr lang="en-US" b="1" dirty="0" smtClean="0">
                <a:solidFill>
                  <a:srgbClr val="FF0000"/>
                </a:solidFill>
              </a:rPr>
              <a:t> AT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047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Cơ chế kiểm soát</a:t>
            </a:r>
          </a:p>
          <a:p>
            <a:r>
              <a:rPr lang="vi-VN" dirty="0"/>
              <a:t>Người dùng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vi-VN" dirty="0"/>
              <a:t>được phép truy cập tới những tài liệu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tính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trội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 err="1" smtClean="0">
                <a:solidFill>
                  <a:srgbClr val="FF0000"/>
                </a:solidFill>
              </a:rPr>
              <a:t>nhãn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AT</a:t>
            </a:r>
            <a:r>
              <a:rPr lang="en-US" i="1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AT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quy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tắc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truy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cập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của</a:t>
            </a:r>
            <a:r>
              <a:rPr lang="en-US" i="1" dirty="0">
                <a:solidFill>
                  <a:srgbClr val="FF0000"/>
                </a:solidFill>
              </a:rPr>
              <a:t> HT.</a:t>
            </a:r>
            <a:endParaRPr lang="vi-VN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vi-VN" dirty="0" smtClean="0">
                <a:sym typeface="Wingdings" pitchFamily="2" charset="2"/>
              </a:rPr>
              <a:t> Chỉ phù hợp với hệ thống đòi hỏi tính bảo mật cao, ví dụ như trong quân sự.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7753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smtClean="0"/>
              <a:t> </a:t>
            </a:r>
            <a:r>
              <a:rPr lang="en-US" b="1" dirty="0" err="1" smtClean="0"/>
              <a:t>Tính</a:t>
            </a:r>
            <a:r>
              <a:rPr lang="en-US" b="1" dirty="0" smtClean="0"/>
              <a:t> </a:t>
            </a:r>
            <a:r>
              <a:rPr lang="en-US" b="1" dirty="0" err="1" smtClean="0"/>
              <a:t>trội</a:t>
            </a:r>
            <a:endParaRPr lang="vi-VN" b="1" dirty="0" smtClean="0"/>
          </a:p>
          <a:p>
            <a:pPr marL="0" indent="0">
              <a:buNone/>
            </a:pPr>
            <a:r>
              <a:rPr lang="en-US" dirty="0" smtClean="0">
                <a:sym typeface="Symbol" panose="05050102010706020507" pitchFamily="18" charset="2"/>
              </a:rPr>
              <a:t>	</a:t>
            </a:r>
            <a:r>
              <a:rPr lang="en-US" dirty="0" smtClean="0"/>
              <a:t>x1,x2 </a:t>
            </a:r>
            <a:r>
              <a:rPr lang="en-US" dirty="0">
                <a:sym typeface="Symbol" panose="05050102010706020507" pitchFamily="18" charset="2"/>
              </a:rPr>
              <a:t>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en-US" dirty="0" err="1" smtClean="0"/>
              <a:t>Nhãn</a:t>
            </a:r>
            <a:r>
              <a:rPr lang="en-US" dirty="0" smtClean="0"/>
              <a:t> AT" </a:t>
            </a:r>
            <a:r>
              <a:rPr lang="en-US" dirty="0"/>
              <a:t>:  x1 </a:t>
            </a:r>
            <a:r>
              <a:rPr lang="en-US" dirty="0" err="1" smtClean="0">
                <a:solidFill>
                  <a:srgbClr val="FF0000"/>
                </a:solidFill>
              </a:rPr>
              <a:t>trội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hơn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x2 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smtClean="0">
                <a:solidFill>
                  <a:srgbClr val="FF0000"/>
                </a:solidFill>
              </a:rPr>
              <a:t>lev(x1</a:t>
            </a:r>
            <a:r>
              <a:rPr lang="en-US" dirty="0">
                <a:solidFill>
                  <a:srgbClr val="FF0000"/>
                </a:solidFill>
              </a:rPr>
              <a:t>) &gt; lev(x2)  </a:t>
            </a:r>
            <a:r>
              <a:rPr lang="en-US" dirty="0" err="1"/>
              <a:t>và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   cats(x1</a:t>
            </a:r>
            <a:r>
              <a:rPr lang="en-US" dirty="0">
                <a:solidFill>
                  <a:srgbClr val="FF0000"/>
                </a:solidFill>
              </a:rPr>
              <a:t>) 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</a:t>
            </a:r>
            <a:r>
              <a:rPr lang="en-US" dirty="0">
                <a:solidFill>
                  <a:srgbClr val="FF0000"/>
                </a:solidFill>
              </a:rPr>
              <a:t>  cats(x2)</a:t>
            </a:r>
          </a:p>
          <a:p>
            <a:pPr marL="0" indent="0"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r>
              <a:rPr lang="en-US" smtClean="0">
                <a:sym typeface="Wingdings" pitchFamily="2" charset="2"/>
              </a:rPr>
              <a:t>	</a:t>
            </a:r>
            <a:r>
              <a:rPr lang="en-US" smtClean="0">
                <a:sym typeface="Wingdings" pitchFamily="2" charset="2"/>
              </a:rPr>
              <a:t>lev(x</a:t>
            </a:r>
            <a:r>
              <a:rPr lang="en-US" dirty="0" smtClean="0">
                <a:sym typeface="Wingdings" pitchFamily="2" charset="2"/>
              </a:rPr>
              <a:t>) – </a:t>
            </a:r>
            <a:r>
              <a:rPr lang="en-US" dirty="0" err="1" smtClean="0">
                <a:sym typeface="Wingdings" pitchFamily="2" charset="2"/>
              </a:rPr>
              <a:t>mức</a:t>
            </a:r>
            <a:r>
              <a:rPr lang="en-US" dirty="0" smtClean="0">
                <a:sym typeface="Wingdings" pitchFamily="2" charset="2"/>
              </a:rPr>
              <a:t> AT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x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</a:t>
            </a:r>
            <a:r>
              <a:rPr lang="en-US" dirty="0" smtClean="0">
                <a:sym typeface="Wingdings" pitchFamily="2" charset="2"/>
              </a:rPr>
              <a:t>cats(x) – </a:t>
            </a:r>
            <a:r>
              <a:rPr lang="en-US" dirty="0" err="1" smtClean="0">
                <a:sym typeface="Wingdings" pitchFamily="2" charset="2"/>
              </a:rPr>
              <a:t>hạng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mục</a:t>
            </a:r>
            <a:r>
              <a:rPr lang="en-US" dirty="0" smtClean="0">
                <a:sym typeface="Wingdings" pitchFamily="2" charset="2"/>
              </a:rPr>
              <a:t> AT </a:t>
            </a:r>
            <a:r>
              <a:rPr lang="en-US" dirty="0" err="1" smtClean="0">
                <a:sym typeface="Wingdings" pitchFamily="2" charset="2"/>
              </a:rPr>
              <a:t>của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thực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thể</a:t>
            </a:r>
            <a:r>
              <a:rPr lang="en-US" dirty="0" smtClean="0">
                <a:sym typeface="Wingdings" pitchFamily="2" charset="2"/>
              </a:rPr>
              <a:t> x</a:t>
            </a:r>
            <a:r>
              <a:rPr lang="vi-VN" dirty="0" smtClean="0">
                <a:sym typeface="Wingdings" pitchFamily="2" charset="2"/>
              </a:rPr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5" name="Left-Right Arrow 4"/>
          <p:cNvSpPr/>
          <p:nvPr/>
        </p:nvSpPr>
        <p:spPr>
          <a:xfrm>
            <a:off x="76200" y="3200400"/>
            <a:ext cx="762000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02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 err="1" smtClean="0"/>
              <a:t>Mức</a:t>
            </a:r>
            <a:r>
              <a:rPr lang="en-US" b="1" dirty="0" smtClean="0"/>
              <a:t> an </a:t>
            </a:r>
            <a:r>
              <a:rPr lang="en-US" b="1" dirty="0" err="1" smtClean="0"/>
              <a:t>toàn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</a:t>
            </a:r>
            <a:r>
              <a:rPr lang="en-US" dirty="0" smtClean="0"/>
              <a:t>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24</a:t>
            </a:fld>
            <a:endParaRPr lang="ru-R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52600"/>
            <a:ext cx="588289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9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94084" y="1219200"/>
            <a:ext cx="8316516" cy="48387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Mandatory Access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9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093307823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780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fontScale="92500"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RBAC </a:t>
            </a:r>
            <a:r>
              <a:rPr lang="vi-VN" b="1" dirty="0"/>
              <a:t>– Role-Based Access Control</a:t>
            </a:r>
          </a:p>
          <a:p>
            <a:r>
              <a:rPr lang="vi-VN" dirty="0" smtClean="0"/>
              <a:t>Trong hệ thống, xác định các vai trò có thể có đối với mọi chủ thể.</a:t>
            </a:r>
          </a:p>
          <a:p>
            <a:r>
              <a:rPr lang="vi-VN" dirty="0" smtClean="0"/>
              <a:t>Đối với mỗi đối tượng O, liệt kê danh sách các nhóm G với các quyền truy cập tới O</a:t>
            </a:r>
          </a:p>
          <a:p>
            <a:r>
              <a:rPr lang="vi-VN" dirty="0" smtClean="0"/>
              <a:t>Mỗi chủ thể có thể là thành viên của một hoặc một số nhóm (có một hoặc nhiều vai trò)</a:t>
            </a:r>
          </a:p>
          <a:p>
            <a:r>
              <a:rPr lang="vi-VN" dirty="0" smtClean="0"/>
              <a:t>Chủ thể có tất cả các quyền của tất cả các nhóm mà nó thuộc về</a:t>
            </a:r>
            <a:endParaRPr lang="vi-V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Role Based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225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Role Based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28</a:t>
            </a:fld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600842"/>
            <a:ext cx="8648700" cy="38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60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 khác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29</a:t>
            </a:fld>
            <a:endParaRPr lang="ru-RU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64" y="1295400"/>
            <a:ext cx="89511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66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Cấp quyền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vi-VN" b="1" dirty="0" smtClean="0"/>
              <a:t>Cấp quyền (Authorization)</a:t>
            </a:r>
            <a:r>
              <a:rPr lang="vi-VN" dirty="0" smtClean="0"/>
              <a:t> là việc xác định một chủ thể (subject) đã được xác thực được phép thực hiện những thao tác nào lên những đối tượng (object) nào trong hệ thống</a:t>
            </a:r>
          </a:p>
          <a:p>
            <a:endParaRPr lang="vi-VN" dirty="0" smtClean="0"/>
          </a:p>
          <a:p>
            <a:endParaRPr lang="vi-VN" dirty="0"/>
          </a:p>
          <a:p>
            <a:endParaRPr lang="vi-VN" dirty="0" smtClean="0"/>
          </a:p>
          <a:p>
            <a:endParaRPr lang="vi-VN" dirty="0" smtClean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" y="4800600"/>
            <a:ext cx="8423910" cy="127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538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30</a:t>
            </a:fld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64495"/>
            <a:ext cx="8077200" cy="5034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368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So sánh Authorization và </a:t>
            </a:r>
            <a:r>
              <a:rPr lang="vi-VN" dirty="0" smtClean="0"/>
              <a:t>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Authentication</a:t>
            </a:r>
            <a:r>
              <a:rPr lang="vi-VN" dirty="0" smtClean="0"/>
              <a:t>: cho phép/từ chối truy cập</a:t>
            </a:r>
          </a:p>
          <a:p>
            <a:pPr lvl="1"/>
            <a:r>
              <a:rPr lang="vi-VN" dirty="0" smtClean="0"/>
              <a:t>Ví dụ 1: xuất trình giấy tờ và đi qua cổng kiểm soát</a:t>
            </a:r>
          </a:p>
          <a:p>
            <a:pPr lvl="1"/>
            <a:r>
              <a:rPr lang="vi-VN" dirty="0" smtClean="0"/>
              <a:t>Ví dụ 2: nhập định danh, mật khẩu và đăng nhập vào hệ thống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b="1" dirty="0" smtClean="0"/>
              <a:t>Authorization</a:t>
            </a:r>
            <a:r>
              <a:rPr lang="vi-VN" dirty="0" smtClean="0"/>
              <a:t>: cho phép/từ chối thao tác khi đã được phép truy cập</a:t>
            </a:r>
          </a:p>
          <a:p>
            <a:pPr lvl="1"/>
            <a:r>
              <a:rPr lang="vi-VN" dirty="0" smtClean="0"/>
              <a:t>Ví dụ 1: sau khi vào cơ quan thì có thể đi đến những khu vực nào, vào những phòng nào...</a:t>
            </a:r>
          </a:p>
          <a:p>
            <a:pPr lvl="1"/>
            <a:r>
              <a:rPr lang="vi-VN" dirty="0" smtClean="0"/>
              <a:t>Ví dụ 2: sau khi đăng nhập thì được đọc file nào, thực thi file nào, sửa đổi file nào...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3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Nguyên tắc Đặc quyền tối thiểu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vi-VN" b="1" dirty="0"/>
              <a:t>Nguyên </a:t>
            </a:r>
            <a:r>
              <a:rPr lang="vi-VN" b="1" dirty="0" smtClean="0"/>
              <a:t>tắc</a:t>
            </a:r>
            <a:r>
              <a:rPr lang="vi-VN" dirty="0" smtClean="0"/>
              <a:t>: chỉ cấp cho chủ thể tập hợp tối thiểu các quyền truy cập đủ để chủ thể đó thực hiện chức trách/chức năng của mình trong hệ thống</a:t>
            </a:r>
          </a:p>
          <a:p>
            <a:pPr>
              <a:buFont typeface="Wingdings" pitchFamily="2" charset="2"/>
              <a:buChar char="q"/>
            </a:pPr>
            <a:r>
              <a:rPr lang="vi-VN" b="1" dirty="0" smtClean="0"/>
              <a:t>Ví dụ:</a:t>
            </a:r>
          </a:p>
          <a:p>
            <a:r>
              <a:rPr lang="en-US" dirty="0" smtClean="0"/>
              <a:t>B</a:t>
            </a:r>
            <a:r>
              <a:rPr lang="vi-VN" dirty="0" smtClean="0"/>
              <a:t>án hàng không được xem số liệu kế toán</a:t>
            </a:r>
          </a:p>
          <a:p>
            <a:r>
              <a:rPr lang="vi-VN" dirty="0" smtClean="0"/>
              <a:t>Người dùng không được cài đặt phần mềm, cấu hình mạng...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Kiểm soát truy cập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r>
              <a:rPr lang="vi-VN" b="1" dirty="0" smtClean="0"/>
              <a:t>Kiểm soát truy cập (</a:t>
            </a:r>
            <a:r>
              <a:rPr lang="en-US" b="1" dirty="0" smtClean="0"/>
              <a:t>Access control</a:t>
            </a:r>
            <a:r>
              <a:rPr lang="vi-VN" b="1" dirty="0" smtClean="0"/>
              <a:t>)</a:t>
            </a:r>
            <a:r>
              <a:rPr lang="en-US" dirty="0" smtClean="0"/>
              <a:t> </a:t>
            </a:r>
            <a:r>
              <a:rPr lang="vi-VN" dirty="0" smtClean="0"/>
              <a:t>là tập hợp các cơ chế cho phép người quản trị hệ thống tác động lên hành vi, công dụng và nội dung của hệ thống đó</a:t>
            </a:r>
            <a:r>
              <a:rPr lang="en-US" dirty="0" smtClean="0"/>
              <a:t>.</a:t>
            </a:r>
            <a:endParaRPr lang="vi-VN" dirty="0" smtClean="0"/>
          </a:p>
          <a:p>
            <a:pPr>
              <a:spcBef>
                <a:spcPts val="2400"/>
              </a:spcBef>
            </a:pPr>
            <a:r>
              <a:rPr lang="vi-VN" dirty="0" smtClean="0"/>
              <a:t>Nó cho phép xác định người dùng được làm những gì, được truy cập những tài nguyên nào, và được thực thi những tác vụ nào trong hệ thống.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Kiểm soát truy cập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 lnSpcReduction="10000"/>
          </a:bodyPr>
          <a:lstStyle/>
          <a:p>
            <a:pPr>
              <a:spcBef>
                <a:spcPts val="1800"/>
              </a:spcBef>
              <a:buFont typeface="Wingdings" pitchFamily="2" charset="2"/>
              <a:buChar char="q"/>
            </a:pPr>
            <a:r>
              <a:rPr lang="vi-VN" b="1" dirty="0" smtClean="0"/>
              <a:t>Thực thể trong kiểm soát truy cập</a:t>
            </a:r>
          </a:p>
          <a:p>
            <a:pPr>
              <a:spcBef>
                <a:spcPts val="1800"/>
              </a:spcBef>
            </a:pPr>
            <a:r>
              <a:rPr lang="vi-VN" dirty="0" smtClean="0"/>
              <a:t>Tập các chủ thể truy cập (subject): 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vi-VN" dirty="0" smtClean="0"/>
              <a:t>S = {s}</a:t>
            </a:r>
          </a:p>
          <a:p>
            <a:pPr>
              <a:spcBef>
                <a:spcPts val="1800"/>
              </a:spcBef>
            </a:pPr>
            <a:r>
              <a:rPr lang="vi-VN" dirty="0" smtClean="0"/>
              <a:t>Tập các đối tượng truy cập (object):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vi-VN" dirty="0" smtClean="0"/>
              <a:t>O = {o}</a:t>
            </a:r>
          </a:p>
          <a:p>
            <a:pPr>
              <a:spcBef>
                <a:spcPts val="1800"/>
              </a:spcBef>
            </a:pPr>
            <a:r>
              <a:rPr lang="vi-VN" dirty="0" smtClean="0"/>
              <a:t>Mỗi một chủ thể cũng là đối tượng</a:t>
            </a:r>
          </a:p>
          <a:p>
            <a:pPr marL="0" indent="0" algn="ctr">
              <a:spcBef>
                <a:spcPts val="1800"/>
              </a:spcBef>
              <a:buNone/>
            </a:pPr>
            <a:r>
              <a:rPr lang="vi-VN" dirty="0" smtClean="0"/>
              <a:t>S </a:t>
            </a:r>
            <a:r>
              <a:rPr lang="vi-VN" dirty="0" smtClean="0">
                <a:sym typeface="Symbol"/>
              </a:rPr>
              <a:t> 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Mô hình kiểm soát truy </a:t>
            </a:r>
            <a:r>
              <a:rPr lang="en-US" dirty="0" smtClean="0"/>
              <a:t>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15BD7C-E074-4D4A-84C3-500EE5B9C190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Content Placeholder 1"/>
          <p:cNvSpPr>
            <a:spLocks noGrp="1"/>
          </p:cNvSpPr>
          <p:nvPr>
            <p:ph sz="quarter" idx="13"/>
          </p:nvPr>
        </p:nvSpPr>
        <p:spPr/>
        <p:txBody>
          <a:bodyPr anchor="ctr">
            <a:normAutofit/>
          </a:bodyPr>
          <a:lstStyle/>
          <a:p>
            <a:r>
              <a:rPr lang="vi-VN" dirty="0" smtClean="0"/>
              <a:t>Kiểm </a:t>
            </a:r>
            <a:r>
              <a:rPr lang="vi-VN" dirty="0"/>
              <a:t>soát truy cập tùy chọn (DAC - Discretionary Access Control</a:t>
            </a:r>
            <a:r>
              <a:rPr lang="vi-VN" dirty="0" smtClean="0"/>
              <a:t>)</a:t>
            </a:r>
            <a:endParaRPr lang="vi-VN" dirty="0"/>
          </a:p>
          <a:p>
            <a:r>
              <a:rPr lang="vi-VN" dirty="0" smtClean="0"/>
              <a:t>Kiểm soát truy cập bắt buộc (MAC – Mandatory Access Control)</a:t>
            </a:r>
          </a:p>
          <a:p>
            <a:r>
              <a:rPr lang="vi-VN" dirty="0" smtClean="0"/>
              <a:t>Kiểm soát truy cập dựa trên vai trò (RBAC – Role Based Access Control)</a:t>
            </a:r>
          </a:p>
          <a:p>
            <a:r>
              <a:rPr lang="vi-VN" dirty="0" smtClean="0"/>
              <a:t>...(còn nữa)...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912502916"/>
              </p:ext>
            </p:extLst>
          </p:nvPr>
        </p:nvGraphicFramePr>
        <p:xfrm>
          <a:off x="228600" y="1143000"/>
          <a:ext cx="86106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Mô hình kiểm soát truy cập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32813" y="6237288"/>
            <a:ext cx="611187" cy="617537"/>
          </a:xfrm>
        </p:spPr>
        <p:txBody>
          <a:bodyPr/>
          <a:lstStyle/>
          <a:p>
            <a:fld id="{3E15BD7C-E074-4D4A-84C3-500EE5B9C190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967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de bài giả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lide bài giảng.potx" id="{149B5520-43E3-49CE-9896-7E2355D72C92}" vid="{766EDCEA-6032-41A3-A68D-E084F32FD4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 bài giảng</Template>
  <TotalTime>1454</TotalTime>
  <Words>1290</Words>
  <Application>Microsoft Office PowerPoint</Application>
  <PresentationFormat>On-screen Show (4:3)</PresentationFormat>
  <Paragraphs>305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Slide bài giảng</vt:lpstr>
      <vt:lpstr>CƠ SỞ AN TOÀN THÔNG TIN</vt:lpstr>
      <vt:lpstr>PowerPoint Presentation</vt:lpstr>
      <vt:lpstr>Cấp quyền</vt:lpstr>
      <vt:lpstr>So sánh Authorization và Authentication</vt:lpstr>
      <vt:lpstr>Nguyên tắc Đặc quyền tối thiểu </vt:lpstr>
      <vt:lpstr>Kiểm soát truy cập</vt:lpstr>
      <vt:lpstr>Kiểm soát truy cập</vt:lpstr>
      <vt:lpstr>Mô hình kiểm soát truy cập</vt:lpstr>
      <vt:lpstr>Mô hình kiểm soát truy cập</vt:lpstr>
      <vt:lpstr>Mô hình kiểm soát truy cập</vt:lpstr>
      <vt:lpstr>Kiểm soát truy cập tùy chọn</vt:lpstr>
      <vt:lpstr>Lampson’s Access Control Matrix</vt:lpstr>
      <vt:lpstr>Đặc điểm của ACM</vt:lpstr>
      <vt:lpstr>Biến thể của ACM</vt:lpstr>
      <vt:lpstr>Access Control Lists (ACLs)</vt:lpstr>
      <vt:lpstr>Access Control Lists (ACLs)</vt:lpstr>
      <vt:lpstr>Capabilities (or C-Lists)</vt:lpstr>
      <vt:lpstr>ACLs vs Capabilities</vt:lpstr>
      <vt:lpstr>DAC trong thực tế</vt:lpstr>
      <vt:lpstr>Mô hình kiểm soát truy cập</vt:lpstr>
      <vt:lpstr>Mandatory Access Control</vt:lpstr>
      <vt:lpstr>Mandatory Access Control</vt:lpstr>
      <vt:lpstr>Mandatory Access Control</vt:lpstr>
      <vt:lpstr>Mandatory Access Control</vt:lpstr>
      <vt:lpstr>Mandatory Access Control</vt:lpstr>
      <vt:lpstr>Mô hình kiểm soát truy cập</vt:lpstr>
      <vt:lpstr>Role Based Access Control</vt:lpstr>
      <vt:lpstr>Role Based Access Control</vt:lpstr>
      <vt:lpstr>Mô hình kiểm soát truy cập khác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TOÀN MẠNG MÁY TÍNH VÀ DỊCH VỤ INTERNET</dc:title>
  <dc:creator>Nguyen Tuan Anh</dc:creator>
  <cp:lastModifiedBy>Windows User</cp:lastModifiedBy>
  <cp:revision>121</cp:revision>
  <dcterms:created xsi:type="dcterms:W3CDTF">2016-09-04T02:02:16Z</dcterms:created>
  <dcterms:modified xsi:type="dcterms:W3CDTF">2017-08-23T02:15:40Z</dcterms:modified>
</cp:coreProperties>
</file>