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56" r:id="rId4"/>
    <p:sldId id="257" r:id="rId5"/>
    <p:sldId id="274" r:id="rId6"/>
    <p:sldId id="260" r:id="rId7"/>
    <p:sldId id="261" r:id="rId8"/>
    <p:sldId id="266" r:id="rId9"/>
    <p:sldId id="263" r:id="rId10"/>
    <p:sldId id="264" r:id="rId11"/>
    <p:sldId id="265" r:id="rId12"/>
    <p:sldId id="271" r:id="rId13"/>
    <p:sldId id="267" r:id="rId14"/>
    <p:sldId id="291" r:id="rId15"/>
    <p:sldId id="277" r:id="rId16"/>
    <p:sldId id="268" r:id="rId17"/>
    <p:sldId id="273" r:id="rId18"/>
    <p:sldId id="270" r:id="rId19"/>
    <p:sldId id="272" r:id="rId20"/>
    <p:sldId id="294" r:id="rId21"/>
    <p:sldId id="293" r:id="rId22"/>
    <p:sldId id="312" r:id="rId23"/>
    <p:sldId id="314" r:id="rId24"/>
    <p:sldId id="315" r:id="rId25"/>
    <p:sldId id="316" r:id="rId26"/>
    <p:sldId id="313" r:id="rId27"/>
    <p:sldId id="303" r:id="rId28"/>
    <p:sldId id="298" r:id="rId29"/>
    <p:sldId id="297" r:id="rId30"/>
    <p:sldId id="299" r:id="rId31"/>
    <p:sldId id="300" r:id="rId32"/>
    <p:sldId id="278" r:id="rId33"/>
    <p:sldId id="284" r:id="rId34"/>
    <p:sldId id="279" r:id="rId35"/>
    <p:sldId id="280" r:id="rId36"/>
    <p:sldId id="281" r:id="rId37"/>
    <p:sldId id="288" r:id="rId38"/>
    <p:sldId id="282" r:id="rId39"/>
    <p:sldId id="283" r:id="rId40"/>
    <p:sldId id="285" r:id="rId41"/>
    <p:sldId id="290" r:id="rId42"/>
    <p:sldId id="289" r:id="rId43"/>
    <p:sldId id="301" r:id="rId44"/>
    <p:sldId id="302" r:id="rId45"/>
    <p:sldId id="295" r:id="rId46"/>
    <p:sldId id="307" r:id="rId47"/>
    <p:sldId id="306" r:id="rId48"/>
    <p:sldId id="304" r:id="rId49"/>
    <p:sldId id="305" r:id="rId50"/>
    <p:sldId id="308" r:id="rId51"/>
    <p:sldId id="309" r:id="rId52"/>
    <p:sldId id="310" r:id="rId53"/>
    <p:sldId id="311" r:id="rId54"/>
    <p:sldId id="317" r:id="rId55"/>
    <p:sldId id="326" r:id="rId56"/>
    <p:sldId id="318" r:id="rId57"/>
    <p:sldId id="319" r:id="rId58"/>
    <p:sldId id="323" r:id="rId59"/>
    <p:sldId id="320" r:id="rId60"/>
    <p:sldId id="321" r:id="rId61"/>
    <p:sldId id="325" r:id="rId62"/>
    <p:sldId id="324" r:id="rId63"/>
    <p:sldId id="322" r:id="rId64"/>
    <p:sldId id="287" r:id="rId65"/>
    <p:sldId id="28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60"/>
  </p:normalViewPr>
  <p:slideViewPr>
    <p:cSldViewPr>
      <p:cViewPr varScale="1">
        <p:scale>
          <a:sx n="68" d="100"/>
          <a:sy n="68" d="100"/>
        </p:scale>
        <p:origin x="-132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1044BD-B50B-476D-B668-ECA839AE19DD}" type="datetimeFigureOut">
              <a:rPr lang="en-US" smtClean="0"/>
              <a:pPr/>
              <a:t>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1044BD-B50B-476D-B668-ECA839AE19DD}" type="datetimeFigureOut">
              <a:rPr lang="en-US" smtClean="0"/>
              <a:pPr/>
              <a:t>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1044BD-B50B-476D-B668-ECA839AE19DD}" type="datetimeFigureOut">
              <a:rPr lang="en-US" smtClean="0"/>
              <a:pPr/>
              <a:t>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1044BD-B50B-476D-B668-ECA839AE19DD}" type="datetimeFigureOut">
              <a:rPr lang="en-US" smtClean="0"/>
              <a:pPr/>
              <a:t>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044BD-B50B-476D-B668-ECA839AE19DD}" type="datetimeFigureOut">
              <a:rPr lang="en-US" smtClean="0"/>
              <a:pPr/>
              <a:t>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1044BD-B50B-476D-B668-ECA839AE19DD}" type="datetimeFigureOut">
              <a:rPr lang="en-US" smtClean="0"/>
              <a:pPr/>
              <a:t>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1044BD-B50B-476D-B668-ECA839AE19DD}" type="datetimeFigureOut">
              <a:rPr lang="en-US" smtClean="0"/>
              <a:pPr/>
              <a:t>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1044BD-B50B-476D-B668-ECA839AE19DD}" type="datetimeFigureOut">
              <a:rPr lang="en-US" smtClean="0"/>
              <a:pPr/>
              <a:t>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044BD-B50B-476D-B668-ECA839AE19DD}" type="datetimeFigureOut">
              <a:rPr lang="en-US" smtClean="0"/>
              <a:pPr/>
              <a:t>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1044BD-B50B-476D-B668-ECA839AE19DD}" type="datetimeFigureOut">
              <a:rPr lang="en-US" smtClean="0"/>
              <a:pPr/>
              <a:t>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1044BD-B50B-476D-B668-ECA839AE19DD}" type="datetimeFigureOut">
              <a:rPr lang="en-US" smtClean="0"/>
              <a:pPr/>
              <a:t>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47D58-013B-4F88-A7CD-62712A36AF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044BD-B50B-476D-B668-ECA839AE19DD}" type="datetimeFigureOut">
              <a:rPr lang="en-US" smtClean="0"/>
              <a:pPr/>
              <a:t>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47D58-013B-4F88-A7CD-62712A36AF1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Core Java </a:t>
            </a:r>
            <a:endParaRPr lang="en-US" sz="9600" dirty="0"/>
          </a:p>
        </p:txBody>
      </p:sp>
      <p:sp>
        <p:nvSpPr>
          <p:cNvPr id="3" name="Subtitle 2"/>
          <p:cNvSpPr>
            <a:spLocks noGrp="1"/>
          </p:cNvSpPr>
          <p:nvPr>
            <p:ph type="subTitle" idx="1"/>
          </p:nvPr>
        </p:nvSpPr>
        <p:spPr/>
        <p:txBody>
          <a:bodyPr/>
          <a:lstStyle/>
          <a:p>
            <a:r>
              <a:rPr lang="en-US" dirty="0" smtClean="0"/>
              <a:t>By </a:t>
            </a:r>
          </a:p>
          <a:p>
            <a:r>
              <a:rPr lang="en-US" sz="5400" dirty="0" err="1" smtClean="0"/>
              <a:t>Sai</a:t>
            </a:r>
            <a:r>
              <a:rPr lang="en-US" sz="5400" dirty="0" smtClean="0"/>
              <a:t> </a:t>
            </a:r>
            <a:r>
              <a:rPr lang="en-US" sz="5400" dirty="0" err="1" smtClean="0"/>
              <a:t>Haridass</a:t>
            </a:r>
            <a:endParaRPr lang="en-US" sz="5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Maid</a:t>
            </a:r>
            <a:endParaRPr lang="en-US" dirty="0"/>
          </a:p>
        </p:txBody>
      </p:sp>
      <p:sp>
        <p:nvSpPr>
          <p:cNvPr id="3" name="Content Placeholder 2"/>
          <p:cNvSpPr>
            <a:spLocks noGrp="1"/>
          </p:cNvSpPr>
          <p:nvPr>
            <p:ph idx="1"/>
          </p:nvPr>
        </p:nvSpPr>
        <p:spPr>
          <a:xfrm>
            <a:off x="2362200" y="1600200"/>
            <a:ext cx="6324600" cy="4525963"/>
          </a:xfrm>
        </p:spPr>
        <p:txBody>
          <a:bodyPr>
            <a:normAutofit fontScale="77500" lnSpcReduction="20000"/>
          </a:bodyPr>
          <a:lstStyle/>
          <a:p>
            <a:r>
              <a:rPr lang="en-US" dirty="0" smtClean="0"/>
              <a:t>She has committed herself to stay in this house (package) forever and thus Marry lets her use everything in her house (package) except the stuff (members and methods) defined as private.</a:t>
            </a:r>
          </a:p>
          <a:p>
            <a:r>
              <a:rPr lang="en-US" dirty="0" smtClean="0"/>
              <a:t>But everything is on request basis. Meaning: she has to call (instantiate) marry before using the stuff (methods and members). Ex </a:t>
            </a:r>
          </a:p>
          <a:p>
            <a:r>
              <a:rPr lang="en-US" dirty="0" smtClean="0"/>
              <a:t> Marry </a:t>
            </a:r>
            <a:r>
              <a:rPr lang="en-US" dirty="0" err="1" smtClean="0"/>
              <a:t>m_happy</a:t>
            </a:r>
            <a:r>
              <a:rPr lang="en-US" dirty="0" smtClean="0"/>
              <a:t> = new Marry();</a:t>
            </a:r>
          </a:p>
          <a:p>
            <a:r>
              <a:rPr lang="en-US" dirty="0" err="1" smtClean="0"/>
              <a:t>m_happy.switchOnTV</a:t>
            </a:r>
            <a:r>
              <a:rPr lang="en-US" dirty="0" smtClean="0"/>
              <a:t>();</a:t>
            </a:r>
          </a:p>
          <a:p>
            <a:r>
              <a:rPr lang="en-US" dirty="0" smtClean="0"/>
              <a:t>All the things Marry declared as protected and public can be accessed but will have to be on request basis only.  </a:t>
            </a:r>
          </a:p>
          <a:p>
            <a:endParaRPr lang="en-US" dirty="0" smtClean="0"/>
          </a:p>
        </p:txBody>
      </p:sp>
      <p:pic>
        <p:nvPicPr>
          <p:cNvPr id="4" name="Picture 7"/>
          <p:cNvPicPr>
            <a:picLocks noChangeAspect="1" noChangeArrowheads="1"/>
          </p:cNvPicPr>
          <p:nvPr/>
        </p:nvPicPr>
        <p:blipFill>
          <a:blip r:embed="rId2" cstate="print"/>
          <a:srcRect/>
          <a:stretch>
            <a:fillRect/>
          </a:stretch>
        </p:blipFill>
        <p:spPr bwMode="auto">
          <a:xfrm>
            <a:off x="152400" y="1676400"/>
            <a:ext cx="2057400" cy="1899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Girl who stays outside</a:t>
            </a:r>
            <a:endParaRPr lang="en-US" dirty="0"/>
          </a:p>
        </p:txBody>
      </p:sp>
      <p:sp>
        <p:nvSpPr>
          <p:cNvPr id="3" name="Content Placeholder 2"/>
          <p:cNvSpPr>
            <a:spLocks noGrp="1"/>
          </p:cNvSpPr>
          <p:nvPr>
            <p:ph idx="1"/>
          </p:nvPr>
        </p:nvSpPr>
        <p:spPr>
          <a:xfrm>
            <a:off x="2209800" y="1600200"/>
            <a:ext cx="6477000" cy="4525963"/>
          </a:xfrm>
        </p:spPr>
        <p:txBody>
          <a:bodyPr>
            <a:normAutofit fontScale="92500" lnSpcReduction="20000"/>
          </a:bodyPr>
          <a:lstStyle/>
          <a:p>
            <a:r>
              <a:rPr lang="en-US" dirty="0" smtClean="0"/>
              <a:t>Girl can not access the TV like maid does. Less privileged in this respect than maid. Because she does not stay in the package (house).</a:t>
            </a:r>
          </a:p>
          <a:p>
            <a:r>
              <a:rPr lang="en-US" dirty="0" smtClean="0"/>
              <a:t>What ever marry has declared as protected  girl can access and need not take her permission. In this respect she is better than maid</a:t>
            </a:r>
          </a:p>
          <a:p>
            <a:r>
              <a:rPr lang="en-US" dirty="0" smtClean="0"/>
              <a:t>Also Girls kids enjoy this privilege unlike the maid i.e. inheritance  is respected by protected </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228600" y="4800600"/>
            <a:ext cx="1828800" cy="1500188"/>
          </a:xfrm>
          <a:prstGeom prst="rect">
            <a:avLst/>
          </a:prstGeom>
          <a:noFill/>
          <a:ln w="9525">
            <a:noFill/>
            <a:miter lim="800000"/>
            <a:headEnd/>
            <a:tailEnd/>
          </a:ln>
        </p:spPr>
      </p:pic>
      <p:cxnSp>
        <p:nvCxnSpPr>
          <p:cNvPr id="7" name="Straight Arrow Connector 6"/>
          <p:cNvCxnSpPr>
            <a:endCxn id="19458" idx="0"/>
          </p:cNvCxnSpPr>
          <p:nvPr/>
        </p:nvCxnSpPr>
        <p:spPr>
          <a:xfrm>
            <a:off x="1143000" y="3730291"/>
            <a:ext cx="0" cy="1070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5" name="Picture 1"/>
          <p:cNvPicPr>
            <a:picLocks noChangeAspect="1" noChangeArrowheads="1"/>
          </p:cNvPicPr>
          <p:nvPr/>
        </p:nvPicPr>
        <p:blipFill>
          <a:blip r:embed="rId3" cstate="print"/>
          <a:srcRect/>
          <a:stretch>
            <a:fillRect/>
          </a:stretch>
        </p:blipFill>
        <p:spPr bwMode="auto">
          <a:xfrm>
            <a:off x="685800" y="1752600"/>
            <a:ext cx="933450" cy="199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 who stays inside</a:t>
            </a:r>
            <a:endParaRPr lang="en-US" dirty="0"/>
          </a:p>
        </p:txBody>
      </p:sp>
      <p:sp>
        <p:nvSpPr>
          <p:cNvPr id="3" name="Content Placeholder 2"/>
          <p:cNvSpPr>
            <a:spLocks noGrp="1"/>
          </p:cNvSpPr>
          <p:nvPr>
            <p:ph idx="1"/>
          </p:nvPr>
        </p:nvSpPr>
        <p:spPr>
          <a:xfrm>
            <a:off x="2209800" y="1600200"/>
            <a:ext cx="6477000" cy="4525963"/>
          </a:xfrm>
        </p:spPr>
        <p:txBody>
          <a:bodyPr>
            <a:normAutofit fontScale="77500" lnSpcReduction="20000"/>
          </a:bodyPr>
          <a:lstStyle/>
          <a:p>
            <a:r>
              <a:rPr lang="en-US" dirty="0" smtClean="0"/>
              <a:t>Enjoys (access) everything except the bed room (private). </a:t>
            </a:r>
          </a:p>
          <a:p>
            <a:r>
              <a:rPr lang="en-US" dirty="0" smtClean="0"/>
              <a:t>Because he is a child of Marry also he has volunteered to stay with the mom like the maid did. </a:t>
            </a:r>
          </a:p>
          <a:p>
            <a:r>
              <a:rPr lang="en-US" dirty="0" smtClean="0"/>
              <a:t>He has the highest </a:t>
            </a:r>
            <a:r>
              <a:rPr lang="en-US" dirty="0" err="1" smtClean="0"/>
              <a:t>previlages</a:t>
            </a:r>
            <a:r>
              <a:rPr lang="en-US" dirty="0" smtClean="0"/>
              <a:t> after Marry, because he does not even need to call marry to use thing in default, private or protected zones</a:t>
            </a:r>
          </a:p>
          <a:p>
            <a:r>
              <a:rPr lang="en-US" dirty="0" smtClean="0"/>
              <a:t>His kids will enjoy same </a:t>
            </a:r>
            <a:r>
              <a:rPr lang="en-US" dirty="0" err="1" smtClean="0"/>
              <a:t>previlage</a:t>
            </a:r>
            <a:r>
              <a:rPr lang="en-US" dirty="0" smtClean="0"/>
              <a:t> as he does only if they also stay in same house like the maid or boy. Other wise they are no different when compared to girls child</a:t>
            </a:r>
          </a:p>
          <a:p>
            <a:endParaRPr lang="en-US" dirty="0" smtClean="0"/>
          </a:p>
          <a:p>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381000" y="1600200"/>
            <a:ext cx="904875"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Rest of the world</a:t>
            </a:r>
            <a:endParaRPr lang="en-US" dirty="0"/>
          </a:p>
        </p:txBody>
      </p:sp>
      <p:sp>
        <p:nvSpPr>
          <p:cNvPr id="3" name="Content Placeholder 2"/>
          <p:cNvSpPr>
            <a:spLocks noGrp="1"/>
          </p:cNvSpPr>
          <p:nvPr>
            <p:ph idx="1"/>
          </p:nvPr>
        </p:nvSpPr>
        <p:spPr>
          <a:xfrm>
            <a:off x="457200" y="3733800"/>
            <a:ext cx="8229600" cy="2392363"/>
          </a:xfrm>
        </p:spPr>
        <p:txBody>
          <a:bodyPr>
            <a:normAutofit lnSpcReduction="10000"/>
          </a:bodyPr>
          <a:lstStyle/>
          <a:p>
            <a:r>
              <a:rPr lang="en-US" dirty="0" smtClean="0"/>
              <a:t>As we all know what ever is defined as public will be accessible by rest of the world. But if they are not children of Marry then they should call Miss Marry before eating so that she unlocks the glass container remotely. </a:t>
            </a:r>
          </a:p>
          <a:p>
            <a:endParaRPr lang="en-US" dirty="0" smtClean="0"/>
          </a:p>
        </p:txBody>
      </p:sp>
      <p:pic>
        <p:nvPicPr>
          <p:cNvPr id="4" name="Picture 9"/>
          <p:cNvPicPr>
            <a:picLocks noChangeAspect="1" noChangeArrowheads="1"/>
          </p:cNvPicPr>
          <p:nvPr/>
        </p:nvPicPr>
        <p:blipFill>
          <a:blip r:embed="rId2" cstate="print"/>
          <a:srcRect/>
          <a:stretch>
            <a:fillRect/>
          </a:stretch>
        </p:blipFill>
        <p:spPr bwMode="auto">
          <a:xfrm>
            <a:off x="381001" y="1524000"/>
            <a:ext cx="2286000" cy="196849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429000" y="1447801"/>
            <a:ext cx="2438400" cy="2057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what I learnt from you</a:t>
            </a:r>
            <a:endParaRPr lang="en-US" dirty="0"/>
          </a:p>
        </p:txBody>
      </p:sp>
      <p:sp>
        <p:nvSpPr>
          <p:cNvPr id="3" name="Content Placeholder 2"/>
          <p:cNvSpPr>
            <a:spLocks noGrp="1"/>
          </p:cNvSpPr>
          <p:nvPr>
            <p:ph idx="1"/>
          </p:nvPr>
        </p:nvSpPr>
        <p:spPr/>
        <p:txBody>
          <a:bodyPr/>
          <a:lstStyle/>
          <a:p>
            <a:r>
              <a:rPr lang="en-US" dirty="0" smtClean="0"/>
              <a:t>To be an application developer one has to think about the following aspect of the language </a:t>
            </a:r>
          </a:p>
          <a:p>
            <a:pPr lvl="1"/>
            <a:r>
              <a:rPr lang="en-US" dirty="0" smtClean="0"/>
              <a:t> How to  use it (syntax, setup)</a:t>
            </a:r>
          </a:p>
          <a:p>
            <a:pPr lvl="1"/>
            <a:r>
              <a:rPr lang="en-US" dirty="0" smtClean="0"/>
              <a:t> When to use what (understand the concepts )</a:t>
            </a:r>
          </a:p>
          <a:p>
            <a:pPr lvl="1"/>
            <a:r>
              <a:rPr lang="en-US" dirty="0" smtClean="0"/>
              <a:t> Where to use it (ability to associate to requirements)</a:t>
            </a:r>
          </a:p>
          <a:p>
            <a:pPr lvl="1">
              <a:buFont typeface="Arial" pitchFamily="34" charset="0"/>
              <a:buChar char="•"/>
            </a:pPr>
            <a:r>
              <a:rPr lang="en-US" dirty="0" smtClean="0">
                <a:solidFill>
                  <a:srgbClr val="FFFF00"/>
                </a:solidFill>
              </a:rPr>
              <a:t>To be an </a:t>
            </a:r>
            <a:r>
              <a:rPr lang="en-US" dirty="0" err="1" smtClean="0">
                <a:solidFill>
                  <a:srgbClr val="FFFF00"/>
                </a:solidFill>
              </a:rPr>
              <a:t>insturcture</a:t>
            </a:r>
            <a:r>
              <a:rPr lang="en-US" dirty="0" smtClean="0">
                <a:solidFill>
                  <a:srgbClr val="FFFF00"/>
                </a:solidFill>
              </a:rPr>
              <a:t> </a:t>
            </a:r>
          </a:p>
          <a:p>
            <a:pPr lvl="2">
              <a:buFont typeface="Wingdings" pitchFamily="2" charset="2"/>
              <a:buChar char="Ø"/>
            </a:pPr>
            <a:r>
              <a:rPr lang="en-US" dirty="0" smtClean="0">
                <a:solidFill>
                  <a:srgbClr val="FFFF00"/>
                </a:solidFill>
              </a:rPr>
              <a:t> Why to use what you use.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Autofit/>
          </a:bodyPr>
          <a:lstStyle/>
          <a:p>
            <a:r>
              <a:rPr lang="en-US" sz="9600" dirty="0" smtClean="0"/>
              <a:t>Static</a:t>
            </a:r>
            <a:endParaRPr lang="en-US" sz="9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level Variables or Static Variables</a:t>
            </a:r>
            <a:endParaRPr lang="en-US" dirty="0"/>
          </a:p>
        </p:txBody>
      </p:sp>
      <p:sp>
        <p:nvSpPr>
          <p:cNvPr id="3" name="Content Placeholder 2"/>
          <p:cNvSpPr>
            <a:spLocks noGrp="1"/>
          </p:cNvSpPr>
          <p:nvPr>
            <p:ph idx="1"/>
          </p:nvPr>
        </p:nvSpPr>
        <p:spPr>
          <a:xfrm>
            <a:off x="381000" y="1600200"/>
            <a:ext cx="8305800" cy="4525963"/>
          </a:xfrm>
        </p:spPr>
        <p:txBody>
          <a:bodyPr>
            <a:normAutofit/>
          </a:bodyPr>
          <a:lstStyle/>
          <a:p>
            <a:r>
              <a:rPr lang="en-US" b="1" dirty="0" smtClean="0">
                <a:solidFill>
                  <a:srgbClr val="FF0000"/>
                </a:solidFill>
              </a:rPr>
              <a:t>Requirement: </a:t>
            </a:r>
            <a:endParaRPr lang="en-US" dirty="0" smtClean="0"/>
          </a:p>
          <a:p>
            <a:pPr algn="just">
              <a:buNone/>
            </a:pPr>
            <a:r>
              <a:rPr lang="en-US" dirty="0" smtClean="0"/>
              <a:t> </a:t>
            </a:r>
            <a:r>
              <a:rPr lang="en-US" dirty="0" smtClean="0">
                <a:solidFill>
                  <a:srgbClr val="FF0000"/>
                </a:solidFill>
              </a:rPr>
              <a:t>There are times when you need to have data which needs to be shared by all instances of class . For example if you want to count the number of instances of a class that were created </a:t>
            </a:r>
            <a:r>
              <a:rPr lang="en-US" dirty="0" err="1" smtClean="0">
                <a:solidFill>
                  <a:srgbClr val="FF0000"/>
                </a:solidFill>
              </a:rPr>
              <a:t>e.t.c</a:t>
            </a:r>
            <a:endParaRPr lang="en-US"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level Variables or Static Variables</a:t>
            </a:r>
            <a:br>
              <a:rPr lang="en-US" dirty="0" smtClean="0"/>
            </a:br>
            <a:r>
              <a:rPr lang="en-US" dirty="0" smtClean="0"/>
              <a:t>(</a:t>
            </a:r>
            <a:r>
              <a:rPr lang="en-US" dirty="0" err="1" smtClean="0"/>
              <a:t>com.nbna</a:t>
            </a:r>
            <a:r>
              <a:rPr lang="en-US" dirty="0" smtClean="0"/>
              <a:t>. </a:t>
            </a:r>
            <a:r>
              <a:rPr lang="en-US" dirty="0" err="1" smtClean="0"/>
              <a:t>staticexample</a:t>
            </a:r>
            <a:r>
              <a:rPr lang="en-US" dirty="0" smtClean="0"/>
              <a:t>)</a:t>
            </a:r>
            <a:endParaRPr lang="en-US" dirty="0"/>
          </a:p>
        </p:txBody>
      </p:sp>
      <p:sp>
        <p:nvSpPr>
          <p:cNvPr id="3" name="Content Placeholder 2"/>
          <p:cNvSpPr>
            <a:spLocks noGrp="1"/>
          </p:cNvSpPr>
          <p:nvPr>
            <p:ph idx="1"/>
          </p:nvPr>
        </p:nvSpPr>
        <p:spPr/>
        <p:txBody>
          <a:bodyPr/>
          <a:lstStyle/>
          <a:p>
            <a:r>
              <a:rPr lang="en-US" dirty="0" smtClean="0"/>
              <a:t>These variables are shared across all instances of a class and do not have an individual copy within each instance. </a:t>
            </a:r>
          </a:p>
          <a:p>
            <a:r>
              <a:rPr lang="en-US" dirty="0" smtClean="0"/>
              <a:t>These can be accessed by objects and classes themselves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a:t>
            </a:r>
            <a:r>
              <a:rPr lang="en-US" dirty="0" err="1" smtClean="0"/>
              <a:t>Initializers</a:t>
            </a:r>
            <a:r>
              <a:rPr lang="en-US" dirty="0" smtClean="0"/>
              <a:t> or static loader or Static block</a:t>
            </a:r>
            <a:endParaRPr lang="en-US" dirty="0"/>
          </a:p>
        </p:txBody>
      </p:sp>
      <p:sp>
        <p:nvSpPr>
          <p:cNvPr id="3" name="Content Placeholder 2"/>
          <p:cNvSpPr>
            <a:spLocks noGrp="1"/>
          </p:cNvSpPr>
          <p:nvPr>
            <p:ph idx="1"/>
          </p:nvPr>
        </p:nvSpPr>
        <p:spPr/>
        <p:txBody>
          <a:bodyPr/>
          <a:lstStyle/>
          <a:p>
            <a:pPr>
              <a:buNone/>
            </a:pPr>
            <a:r>
              <a:rPr lang="en-US" b="1" dirty="0" smtClean="0">
                <a:solidFill>
                  <a:srgbClr val="FF0000"/>
                </a:solidFill>
              </a:rPr>
              <a:t>Problem: </a:t>
            </a:r>
          </a:p>
          <a:p>
            <a:r>
              <a:rPr lang="en-US" dirty="0" smtClean="0">
                <a:solidFill>
                  <a:srgbClr val="FF0000"/>
                </a:solidFill>
              </a:rPr>
              <a:t>90% of Java classes get loaded automatically but 10% of Java classes do not get loaded automatically example JDBC driver etc. So as to load these 10% classes automatically java designers have provided a static </a:t>
            </a:r>
            <a:r>
              <a:rPr lang="en-US" dirty="0" err="1" smtClean="0">
                <a:solidFill>
                  <a:srgbClr val="FF0000"/>
                </a:solidFill>
              </a:rPr>
              <a:t>initializers</a:t>
            </a:r>
            <a:r>
              <a:rPr lang="en-US" dirty="0" smtClean="0">
                <a:solidFill>
                  <a:srgbClr val="FF0000"/>
                </a:solidFill>
              </a:rPr>
              <a:t> or static block</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a:t>
            </a:r>
            <a:r>
              <a:rPr lang="en-US" dirty="0" err="1" smtClean="0"/>
              <a:t>Initializers</a:t>
            </a:r>
            <a:r>
              <a:rPr lang="en-US" dirty="0" smtClean="0"/>
              <a:t> or static loader or Static block </a:t>
            </a:r>
            <a:br>
              <a:rPr lang="en-US" dirty="0" smtClean="0"/>
            </a:br>
            <a:r>
              <a:rPr lang="en-US" dirty="0" smtClean="0"/>
              <a:t>(</a:t>
            </a:r>
            <a:r>
              <a:rPr lang="en-US" dirty="0" err="1" smtClean="0"/>
              <a:t>com.nbna</a:t>
            </a:r>
            <a:r>
              <a:rPr lang="en-US" dirty="0" smtClean="0"/>
              <a:t>. </a:t>
            </a:r>
            <a:r>
              <a:rPr lang="en-US" dirty="0" err="1" smtClean="0"/>
              <a:t>staticintializers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They are called before the main</a:t>
            </a:r>
          </a:p>
          <a:p>
            <a:r>
              <a:rPr lang="en-US" dirty="0" smtClean="0"/>
              <a:t>If there are more than one static </a:t>
            </a:r>
            <a:r>
              <a:rPr lang="en-US" dirty="0" err="1" smtClean="0"/>
              <a:t>initializers</a:t>
            </a:r>
            <a:r>
              <a:rPr lang="en-US" dirty="0" smtClean="0"/>
              <a:t> in a class then they will be called in order in which they appear in the program</a:t>
            </a:r>
          </a:p>
          <a:p>
            <a:r>
              <a:rPr lang="en-US" dirty="0" smtClean="0"/>
              <a:t>If the program doesn’t have a main and only has a static </a:t>
            </a:r>
            <a:r>
              <a:rPr lang="en-US" dirty="0" err="1" smtClean="0"/>
              <a:t>initializer</a:t>
            </a:r>
            <a:r>
              <a:rPr lang="en-US" dirty="0" smtClean="0"/>
              <a:t> then, the static </a:t>
            </a:r>
            <a:r>
              <a:rPr lang="en-US" dirty="0" err="1" smtClean="0"/>
              <a:t>initializer</a:t>
            </a:r>
            <a:r>
              <a:rPr lang="en-US" dirty="0" smtClean="0"/>
              <a:t> will be called and not the main. </a:t>
            </a:r>
          </a:p>
          <a:p>
            <a:r>
              <a:rPr lang="en-US" b="1" dirty="0" smtClean="0"/>
              <a:t>B</a:t>
            </a:r>
            <a:r>
              <a:rPr lang="en-US" dirty="0" smtClean="0"/>
              <a:t>ut cannot display this fact because eclipse does not identify a program with out a main() as run able program.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Autofit/>
          </a:bodyPr>
          <a:lstStyle/>
          <a:p>
            <a:r>
              <a:rPr lang="en-US" sz="9600" dirty="0" smtClean="0"/>
              <a:t>Packages</a:t>
            </a:r>
            <a:endParaRPr lang="en-US" sz="9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rmAutofit fontScale="90000"/>
          </a:bodyPr>
          <a:lstStyle/>
          <a:p>
            <a:r>
              <a:rPr lang="en-US" dirty="0" smtClean="0"/>
              <a:t>Sequence of execution of static, constructor and main</a:t>
            </a:r>
            <a:br>
              <a:rPr lang="en-US" dirty="0" smtClean="0"/>
            </a:br>
            <a:r>
              <a:rPr lang="en-US" dirty="0" smtClean="0"/>
              <a:t>(</a:t>
            </a:r>
            <a:r>
              <a:rPr lang="en-US" dirty="0" err="1" smtClean="0"/>
              <a:t>com.nbna</a:t>
            </a:r>
            <a:r>
              <a:rPr lang="en-US" dirty="0" smtClean="0"/>
              <a:t>. </a:t>
            </a:r>
            <a:r>
              <a:rPr lang="en-US" dirty="0" err="1" smtClean="0"/>
              <a:t>com.nbna</a:t>
            </a:r>
            <a:r>
              <a:rPr lang="en-US" dirty="0" smtClean="0"/>
              <a:t>. </a:t>
            </a:r>
            <a:r>
              <a:rPr lang="en-US" dirty="0" err="1" smtClean="0"/>
              <a:t>callhierarchy</a:t>
            </a:r>
            <a:r>
              <a:rPr lang="en-US" dirty="0" smtClean="0"/>
              <a:t>)</a:t>
            </a:r>
            <a:endParaRPr lang="en-US" dirty="0"/>
          </a:p>
        </p:txBody>
      </p:sp>
      <p:sp>
        <p:nvSpPr>
          <p:cNvPr id="3" name="Content Placeholder 2"/>
          <p:cNvSpPr>
            <a:spLocks noGrp="1"/>
          </p:cNvSpPr>
          <p:nvPr>
            <p:ph idx="1"/>
          </p:nvPr>
        </p:nvSpPr>
        <p:spPr>
          <a:xfrm>
            <a:off x="457200" y="1905001"/>
            <a:ext cx="8229600" cy="4572000"/>
          </a:xfrm>
        </p:spPr>
        <p:txBody>
          <a:bodyPr>
            <a:normAutofit fontScale="92500" lnSpcReduction="20000"/>
          </a:bodyPr>
          <a:lstStyle/>
          <a:p>
            <a:r>
              <a:rPr lang="en-US" dirty="0" smtClean="0"/>
              <a:t>The  following is the sequence of steps that JVM performs in the order of priority</a:t>
            </a:r>
          </a:p>
          <a:p>
            <a:pPr lvl="1"/>
            <a:r>
              <a:rPr lang="en-US" dirty="0" smtClean="0"/>
              <a:t>Static variable get initialized</a:t>
            </a:r>
          </a:p>
          <a:p>
            <a:pPr lvl="1"/>
            <a:r>
              <a:rPr lang="en-US" dirty="0" smtClean="0"/>
              <a:t>Static blocks get executed</a:t>
            </a:r>
          </a:p>
          <a:p>
            <a:pPr lvl="1"/>
            <a:r>
              <a:rPr lang="en-US" dirty="0" smtClean="0"/>
              <a:t>Main method get executed if it exists</a:t>
            </a:r>
          </a:p>
          <a:p>
            <a:pPr lvl="1"/>
            <a:r>
              <a:rPr lang="en-US" dirty="0" smtClean="0"/>
              <a:t>The key word new allocates memory and then assigns reference values </a:t>
            </a:r>
          </a:p>
          <a:p>
            <a:pPr lvl="1"/>
            <a:r>
              <a:rPr lang="en-US" dirty="0" smtClean="0"/>
              <a:t>Constructor gets executed</a:t>
            </a:r>
          </a:p>
          <a:p>
            <a:pPr lvl="1"/>
            <a:r>
              <a:rPr lang="en-US" dirty="0" smtClean="0"/>
              <a:t>Methods of the instances get executed or Method of a class gets called. Which ever gets  comes first in the program will get executed first.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Overriding Static Methods (</a:t>
            </a:r>
            <a:r>
              <a:rPr lang="en-US" dirty="0" err="1" smtClean="0"/>
              <a:t>com.nbna.overriding</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Child classes non static methods can only over ride the methods in parent class which are non static</a:t>
            </a:r>
          </a:p>
          <a:p>
            <a:r>
              <a:rPr lang="en-US" dirty="0" smtClean="0"/>
              <a:t>On the other hand child classes static methods can override static methods parent class.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static and non static relations</a:t>
            </a:r>
            <a:endParaRPr lang="en-US" dirty="0"/>
          </a:p>
        </p:txBody>
      </p:sp>
      <p:graphicFrame>
        <p:nvGraphicFramePr>
          <p:cNvPr id="5" name="Content Placeholder 3"/>
          <p:cNvGraphicFramePr>
            <a:graphicFrameLocks noGrp="1"/>
          </p:cNvGraphicFramePr>
          <p:nvPr>
            <p:ph idx="1"/>
          </p:nvPr>
        </p:nvGraphicFramePr>
        <p:xfrm>
          <a:off x="457200" y="1600200"/>
          <a:ext cx="8382000" cy="4937760"/>
        </p:xfrm>
        <a:graphic>
          <a:graphicData uri="http://schemas.openxmlformats.org/drawingml/2006/table">
            <a:tbl>
              <a:tblPr firstRow="1" bandRow="1">
                <a:tableStyleId>{5940675A-B579-460E-94D1-54222C63F5DA}</a:tableStyleId>
              </a:tblPr>
              <a:tblGrid>
                <a:gridCol w="1676400"/>
                <a:gridCol w="1676400"/>
                <a:gridCol w="1676400"/>
                <a:gridCol w="1676400"/>
                <a:gridCol w="1676400"/>
              </a:tblGrid>
              <a:tr h="1600200">
                <a:tc>
                  <a:txBody>
                    <a:bodyPr/>
                    <a:lstStyle/>
                    <a:p>
                      <a:endParaRPr lang="en-US" dirty="0"/>
                    </a:p>
                  </a:txBody>
                  <a:tcPr/>
                </a:tc>
                <a:tc>
                  <a:txBody>
                    <a:bodyPr/>
                    <a:lstStyle/>
                    <a:p>
                      <a:pPr algn="ctr">
                        <a:lnSpc>
                          <a:spcPct val="100000"/>
                        </a:lnSpc>
                      </a:pPr>
                      <a:r>
                        <a:rPr lang="en-US" dirty="0" smtClean="0"/>
                        <a:t>Instance Variables</a:t>
                      </a:r>
                    </a:p>
                    <a:p>
                      <a:pPr algn="ctr">
                        <a:lnSpc>
                          <a:spcPct val="100000"/>
                        </a:lnSpc>
                      </a:pPr>
                      <a:r>
                        <a:rPr lang="en-US" dirty="0" smtClean="0">
                          <a:solidFill>
                            <a:srgbClr val="FF0000"/>
                          </a:solidFill>
                        </a:rPr>
                        <a:t>Ex </a:t>
                      </a:r>
                    </a:p>
                    <a:p>
                      <a:pPr algn="ctr">
                        <a:lnSpc>
                          <a:spcPct val="100000"/>
                        </a:lnSpc>
                      </a:pPr>
                      <a:r>
                        <a:rPr lang="en-US" sz="1800" kern="1200" dirty="0" err="1" smtClean="0">
                          <a:solidFill>
                            <a:srgbClr val="FF0000"/>
                          </a:solidFill>
                          <a:latin typeface="+mn-lt"/>
                          <a:ea typeface="+mn-ea"/>
                          <a:cs typeface="+mn-cs"/>
                        </a:rPr>
                        <a:t>xyz_variable</a:t>
                      </a:r>
                      <a:endParaRPr lang="en-US" dirty="0" smtClean="0">
                        <a:solidFill>
                          <a:srgbClr val="FF0000"/>
                        </a:solidFill>
                      </a:endParaRPr>
                    </a:p>
                    <a:p>
                      <a:endParaRPr lang="en-US" dirty="0"/>
                    </a:p>
                  </a:txBody>
                  <a:tcPr/>
                </a:tc>
                <a:tc>
                  <a:txBody>
                    <a:bodyPr/>
                    <a:lstStyle/>
                    <a:p>
                      <a:pPr algn="ctr">
                        <a:lnSpc>
                          <a:spcPct val="100000"/>
                        </a:lnSpc>
                      </a:pPr>
                      <a:r>
                        <a:rPr lang="en-US" dirty="0" smtClean="0"/>
                        <a:t>Instance</a:t>
                      </a:r>
                    </a:p>
                    <a:p>
                      <a:pPr algn="ctr">
                        <a:lnSpc>
                          <a:spcPct val="100000"/>
                        </a:lnSpc>
                      </a:pPr>
                      <a:r>
                        <a:rPr lang="en-US" dirty="0" smtClean="0"/>
                        <a:t>Methods</a:t>
                      </a:r>
                    </a:p>
                    <a:p>
                      <a:pPr algn="ctr">
                        <a:lnSpc>
                          <a:spcPct val="100000"/>
                        </a:lnSpc>
                      </a:pPr>
                      <a:r>
                        <a:rPr lang="en-US" dirty="0" smtClean="0">
                          <a:solidFill>
                            <a:srgbClr val="FF0000"/>
                          </a:solidFill>
                        </a:rPr>
                        <a:t>Ex</a:t>
                      </a:r>
                    </a:p>
                    <a:p>
                      <a:pPr algn="ctr">
                        <a:lnSpc>
                          <a:spcPct val="100000"/>
                        </a:lnSpc>
                      </a:pPr>
                      <a:r>
                        <a:rPr lang="en-US" sz="1800" kern="1200" dirty="0" smtClean="0">
                          <a:solidFill>
                            <a:schemeClr val="tx1"/>
                          </a:solidFill>
                          <a:latin typeface="+mn-lt"/>
                          <a:ea typeface="+mn-ea"/>
                          <a:cs typeface="+mn-cs"/>
                        </a:rPr>
                        <a:t>sum()</a:t>
                      </a:r>
                      <a:endParaRPr lang="en-US" dirty="0"/>
                    </a:p>
                  </a:txBody>
                  <a:tcPr/>
                </a:tc>
                <a:tc>
                  <a:txBody>
                    <a:bodyPr/>
                    <a:lstStyle/>
                    <a:p>
                      <a:pPr algn="ctr">
                        <a:lnSpc>
                          <a:spcPct val="100000"/>
                        </a:lnSpc>
                      </a:pPr>
                      <a:r>
                        <a:rPr lang="en-US" dirty="0" smtClean="0"/>
                        <a:t>Static</a:t>
                      </a:r>
                    </a:p>
                    <a:p>
                      <a:pPr algn="ctr">
                        <a:lnSpc>
                          <a:spcPct val="100000"/>
                        </a:lnSpc>
                      </a:pPr>
                      <a:r>
                        <a:rPr lang="en-US" dirty="0" smtClean="0"/>
                        <a:t>Variables</a:t>
                      </a:r>
                    </a:p>
                    <a:p>
                      <a:pPr algn="ctr">
                        <a:lnSpc>
                          <a:spcPct val="100000"/>
                        </a:lnSpc>
                      </a:pPr>
                      <a:r>
                        <a:rPr lang="en-US" dirty="0" smtClean="0">
                          <a:solidFill>
                            <a:srgbClr val="FF0000"/>
                          </a:solidFill>
                        </a:rPr>
                        <a:t>Ex</a:t>
                      </a:r>
                    </a:p>
                    <a:p>
                      <a:pPr algn="ctr"/>
                      <a:r>
                        <a:rPr lang="en-US" sz="1800" b="0" i="1" kern="1200" dirty="0" err="1" smtClean="0">
                          <a:solidFill>
                            <a:srgbClr val="FF0000"/>
                          </a:solidFill>
                          <a:latin typeface="+mn-lt"/>
                          <a:ea typeface="+mn-ea"/>
                          <a:cs typeface="+mn-cs"/>
                        </a:rPr>
                        <a:t>xyz_staticvar</a:t>
                      </a:r>
                      <a:endParaRPr lang="en-US" b="0" dirty="0">
                        <a:solidFill>
                          <a:srgbClr val="FF0000"/>
                        </a:solidFill>
                      </a:endParaRPr>
                    </a:p>
                  </a:txBody>
                  <a:tcPr/>
                </a:tc>
                <a:tc>
                  <a:txBody>
                    <a:bodyPr/>
                    <a:lstStyle/>
                    <a:p>
                      <a:pPr algn="ctr">
                        <a:lnSpc>
                          <a:spcPct val="100000"/>
                        </a:lnSpc>
                      </a:pPr>
                      <a:r>
                        <a:rPr lang="en-US" dirty="0" smtClean="0"/>
                        <a:t>Static </a:t>
                      </a:r>
                    </a:p>
                    <a:p>
                      <a:pPr algn="ctr">
                        <a:lnSpc>
                          <a:spcPct val="100000"/>
                        </a:lnSpc>
                      </a:pPr>
                      <a:r>
                        <a:rPr lang="en-US" dirty="0" smtClean="0"/>
                        <a:t>Methods</a:t>
                      </a:r>
                    </a:p>
                    <a:p>
                      <a:pPr algn="ctr">
                        <a:lnSpc>
                          <a:spcPct val="100000"/>
                        </a:lnSpc>
                      </a:pPr>
                      <a:r>
                        <a:rPr lang="en-US" dirty="0" smtClean="0">
                          <a:solidFill>
                            <a:srgbClr val="FF0000"/>
                          </a:solidFill>
                        </a:rPr>
                        <a:t>Ex</a:t>
                      </a:r>
                    </a:p>
                    <a:p>
                      <a:pPr algn="ctr">
                        <a:lnSpc>
                          <a:spcPct val="100000"/>
                        </a:lnSpc>
                      </a:pPr>
                      <a:r>
                        <a:rPr lang="en-US" sz="1800" b="0" kern="1200" dirty="0" smtClean="0">
                          <a:solidFill>
                            <a:srgbClr val="FF0000"/>
                          </a:solidFill>
                          <a:latin typeface="+mn-lt"/>
                          <a:ea typeface="+mn-ea"/>
                          <a:cs typeface="+mn-cs"/>
                        </a:rPr>
                        <a:t>static </a:t>
                      </a:r>
                      <a:r>
                        <a:rPr lang="en-US" sz="1800" b="0" kern="1200" dirty="0" err="1" smtClean="0">
                          <a:solidFill>
                            <a:schemeClr val="tx1"/>
                          </a:solidFill>
                          <a:latin typeface="+mn-lt"/>
                          <a:ea typeface="+mn-ea"/>
                          <a:cs typeface="+mn-cs"/>
                        </a:rPr>
                        <a:t>differenc</a:t>
                      </a:r>
                      <a:r>
                        <a:rPr lang="en-US" sz="1800" b="0" kern="1200" dirty="0" smtClean="0">
                          <a:solidFill>
                            <a:schemeClr val="tx1"/>
                          </a:solidFill>
                          <a:latin typeface="+mn-lt"/>
                          <a:ea typeface="+mn-ea"/>
                          <a:cs typeface="+mn-cs"/>
                        </a:rPr>
                        <a:t>()</a:t>
                      </a:r>
                      <a:endParaRPr lang="en-US" b="0" dirty="0" smtClean="0">
                        <a:solidFill>
                          <a:schemeClr val="tx1"/>
                        </a:solidFill>
                      </a:endParaRPr>
                    </a:p>
                    <a:p>
                      <a:endParaRPr lang="en-US" dirty="0"/>
                    </a:p>
                  </a:txBody>
                  <a:tcPr/>
                </a:tc>
              </a:tr>
              <a:tr h="1600200">
                <a:tc>
                  <a:txBody>
                    <a:bodyPr/>
                    <a:lstStyle/>
                    <a:p>
                      <a:pPr algn="ctr"/>
                      <a:r>
                        <a:rPr lang="en-US" dirty="0" smtClean="0"/>
                        <a:t>Non Static </a:t>
                      </a:r>
                    </a:p>
                    <a:p>
                      <a:pPr algn="ctr"/>
                      <a:r>
                        <a:rPr lang="en-US" dirty="0" smtClean="0"/>
                        <a:t>Methods</a:t>
                      </a:r>
                    </a:p>
                    <a:p>
                      <a:pPr algn="ctr"/>
                      <a:r>
                        <a:rPr lang="en-US" dirty="0" smtClean="0">
                          <a:solidFill>
                            <a:srgbClr val="FF0000"/>
                          </a:solidFill>
                        </a:rPr>
                        <a:t>Ex prod()</a:t>
                      </a:r>
                    </a:p>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1600200">
                <a:tc>
                  <a:txBody>
                    <a:bodyPr/>
                    <a:lstStyle/>
                    <a:p>
                      <a:pPr algn="ctr"/>
                      <a:r>
                        <a:rPr lang="en-US" dirty="0" smtClean="0"/>
                        <a:t>Static </a:t>
                      </a:r>
                    </a:p>
                    <a:p>
                      <a:pPr algn="ctr"/>
                      <a:r>
                        <a:rPr lang="en-US" dirty="0" smtClean="0"/>
                        <a:t>Methods</a:t>
                      </a:r>
                    </a:p>
                    <a:p>
                      <a:pPr algn="ctr"/>
                      <a:r>
                        <a:rPr lang="en-US" dirty="0" smtClean="0">
                          <a:solidFill>
                            <a:srgbClr val="FF0000"/>
                          </a:solidFill>
                        </a:rPr>
                        <a:t>Ex static</a:t>
                      </a:r>
                      <a:r>
                        <a:rPr lang="en-US" baseline="0" dirty="0" smtClean="0">
                          <a:solidFill>
                            <a:srgbClr val="FF0000"/>
                          </a:solidFill>
                        </a:rPr>
                        <a:t> multiply()</a:t>
                      </a:r>
                      <a:endParaRPr lang="en-US" dirty="0" smtClean="0">
                        <a:solidFill>
                          <a:srgbClr val="FF0000"/>
                        </a:solidFill>
                      </a:endParaRP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The use of “this” word</a:t>
            </a:r>
            <a:endParaRPr lang="en-US" dirty="0"/>
          </a:p>
        </p:txBody>
      </p:sp>
      <p:graphicFrame>
        <p:nvGraphicFramePr>
          <p:cNvPr id="4" name="Content Placeholder 3"/>
          <p:cNvGraphicFramePr>
            <a:graphicFrameLocks noGrp="1"/>
          </p:cNvGraphicFramePr>
          <p:nvPr>
            <p:ph idx="1"/>
          </p:nvPr>
        </p:nvGraphicFramePr>
        <p:xfrm>
          <a:off x="457200" y="1600200"/>
          <a:ext cx="8382000" cy="4937760"/>
        </p:xfrm>
        <a:graphic>
          <a:graphicData uri="http://schemas.openxmlformats.org/drawingml/2006/table">
            <a:tbl>
              <a:tblPr firstRow="1" bandRow="1">
                <a:tableStyleId>{5940675A-B579-460E-94D1-54222C63F5DA}</a:tableStyleId>
              </a:tblPr>
              <a:tblGrid>
                <a:gridCol w="1676400"/>
                <a:gridCol w="1676400"/>
                <a:gridCol w="1676400"/>
                <a:gridCol w="1676400"/>
                <a:gridCol w="1676400"/>
              </a:tblGrid>
              <a:tr h="1600200">
                <a:tc>
                  <a:txBody>
                    <a:bodyPr/>
                    <a:lstStyle/>
                    <a:p>
                      <a:endParaRPr lang="en-US" dirty="0"/>
                    </a:p>
                  </a:txBody>
                  <a:tcPr/>
                </a:tc>
                <a:tc>
                  <a:txBody>
                    <a:bodyPr/>
                    <a:lstStyle/>
                    <a:p>
                      <a:pPr algn="ctr">
                        <a:lnSpc>
                          <a:spcPct val="100000"/>
                        </a:lnSpc>
                      </a:pPr>
                      <a:r>
                        <a:rPr lang="en-US" dirty="0" smtClean="0"/>
                        <a:t>this  &amp;  instance Variables</a:t>
                      </a:r>
                    </a:p>
                    <a:p>
                      <a:pPr algn="ctr">
                        <a:lnSpc>
                          <a:spcPct val="100000"/>
                        </a:lnSpc>
                      </a:pPr>
                      <a:r>
                        <a:rPr lang="en-US" dirty="0" smtClean="0">
                          <a:solidFill>
                            <a:srgbClr val="FF0000"/>
                          </a:solidFill>
                        </a:rPr>
                        <a:t>Ex </a:t>
                      </a:r>
                    </a:p>
                    <a:p>
                      <a:pPr algn="ctr">
                        <a:lnSpc>
                          <a:spcPct val="100000"/>
                        </a:lnSpc>
                      </a:pPr>
                      <a:r>
                        <a:rPr lang="en-US" dirty="0" smtClean="0">
                          <a:solidFill>
                            <a:srgbClr val="FF0000"/>
                          </a:solidFill>
                        </a:rPr>
                        <a:t>this.  </a:t>
                      </a:r>
                      <a:r>
                        <a:rPr lang="en-US" sz="1800" kern="1200" dirty="0" err="1" smtClean="0">
                          <a:solidFill>
                            <a:srgbClr val="FF0000"/>
                          </a:solidFill>
                          <a:latin typeface="+mn-lt"/>
                          <a:ea typeface="+mn-ea"/>
                          <a:cs typeface="+mn-cs"/>
                        </a:rPr>
                        <a:t>xyz_variable</a:t>
                      </a:r>
                      <a:endParaRPr lang="en-US" dirty="0" smtClean="0">
                        <a:solidFill>
                          <a:srgbClr val="FF0000"/>
                        </a:solidFill>
                      </a:endParaRPr>
                    </a:p>
                    <a:p>
                      <a:endParaRPr lang="en-US" dirty="0"/>
                    </a:p>
                  </a:txBody>
                  <a:tcPr/>
                </a:tc>
                <a:tc>
                  <a:txBody>
                    <a:bodyPr/>
                    <a:lstStyle/>
                    <a:p>
                      <a:pPr algn="ctr">
                        <a:lnSpc>
                          <a:spcPct val="100000"/>
                        </a:lnSpc>
                      </a:pPr>
                      <a:r>
                        <a:rPr lang="en-US" dirty="0" smtClean="0"/>
                        <a:t>this &amp; instance</a:t>
                      </a:r>
                    </a:p>
                    <a:p>
                      <a:pPr algn="ctr">
                        <a:lnSpc>
                          <a:spcPct val="100000"/>
                        </a:lnSpc>
                      </a:pPr>
                      <a:r>
                        <a:rPr lang="en-US" dirty="0" smtClean="0"/>
                        <a:t>Methods</a:t>
                      </a:r>
                    </a:p>
                    <a:p>
                      <a:pPr algn="ctr">
                        <a:lnSpc>
                          <a:spcPct val="100000"/>
                        </a:lnSpc>
                      </a:pPr>
                      <a:r>
                        <a:rPr lang="en-US" dirty="0" smtClean="0">
                          <a:solidFill>
                            <a:srgbClr val="FF0000"/>
                          </a:solidFill>
                        </a:rPr>
                        <a:t>Ex</a:t>
                      </a:r>
                    </a:p>
                    <a:p>
                      <a:pPr algn="ctr">
                        <a:lnSpc>
                          <a:spcPct val="100000"/>
                        </a:lnSpc>
                      </a:pPr>
                      <a:r>
                        <a:rPr lang="en-US" dirty="0" smtClean="0">
                          <a:solidFill>
                            <a:srgbClr val="FF0000"/>
                          </a:solidFill>
                        </a:rPr>
                        <a:t>this.</a:t>
                      </a:r>
                    </a:p>
                    <a:p>
                      <a:pPr algn="ctr">
                        <a:lnSpc>
                          <a:spcPct val="100000"/>
                        </a:lnSpc>
                      </a:pPr>
                      <a:r>
                        <a:rPr lang="en-US" sz="1800" kern="1200" dirty="0" smtClean="0">
                          <a:solidFill>
                            <a:schemeClr val="tx1"/>
                          </a:solidFill>
                          <a:latin typeface="+mn-lt"/>
                          <a:ea typeface="+mn-ea"/>
                          <a:cs typeface="+mn-cs"/>
                        </a:rPr>
                        <a:t>sum()</a:t>
                      </a:r>
                      <a:endParaRPr lang="en-US" dirty="0"/>
                    </a:p>
                  </a:txBody>
                  <a:tcPr/>
                </a:tc>
                <a:tc>
                  <a:txBody>
                    <a:bodyPr/>
                    <a:lstStyle/>
                    <a:p>
                      <a:pPr algn="ctr">
                        <a:lnSpc>
                          <a:spcPct val="100000"/>
                        </a:lnSpc>
                      </a:pPr>
                      <a:r>
                        <a:rPr lang="en-US" dirty="0" smtClean="0"/>
                        <a:t>this &amp;</a:t>
                      </a:r>
                    </a:p>
                    <a:p>
                      <a:pPr algn="ctr">
                        <a:lnSpc>
                          <a:spcPct val="100000"/>
                        </a:lnSpc>
                      </a:pPr>
                      <a:r>
                        <a:rPr lang="en-US" dirty="0" smtClean="0"/>
                        <a:t>Static</a:t>
                      </a:r>
                    </a:p>
                    <a:p>
                      <a:pPr algn="ctr">
                        <a:lnSpc>
                          <a:spcPct val="100000"/>
                        </a:lnSpc>
                      </a:pPr>
                      <a:r>
                        <a:rPr lang="en-US" dirty="0" smtClean="0"/>
                        <a:t>Variables</a:t>
                      </a:r>
                    </a:p>
                    <a:p>
                      <a:pPr algn="ctr">
                        <a:lnSpc>
                          <a:spcPct val="100000"/>
                        </a:lnSpc>
                      </a:pPr>
                      <a:r>
                        <a:rPr lang="en-US" dirty="0" smtClean="0">
                          <a:solidFill>
                            <a:srgbClr val="FF0000"/>
                          </a:solidFill>
                        </a:rPr>
                        <a:t>Ex</a:t>
                      </a:r>
                    </a:p>
                    <a:p>
                      <a:pPr algn="ctr">
                        <a:lnSpc>
                          <a:spcPct val="100000"/>
                        </a:lnSpc>
                      </a:pPr>
                      <a:r>
                        <a:rPr lang="en-US" sz="1800" b="0" kern="1200" dirty="0" err="1" smtClean="0">
                          <a:solidFill>
                            <a:srgbClr val="FF0000"/>
                          </a:solidFill>
                          <a:latin typeface="+mn-lt"/>
                          <a:ea typeface="+mn-ea"/>
                          <a:cs typeface="+mn-cs"/>
                        </a:rPr>
                        <a:t>this.</a:t>
                      </a:r>
                      <a:r>
                        <a:rPr lang="en-US" sz="1800" b="0" i="1" kern="1200" dirty="0" err="1" smtClean="0">
                          <a:solidFill>
                            <a:srgbClr val="FF0000"/>
                          </a:solidFill>
                          <a:latin typeface="+mn-lt"/>
                          <a:ea typeface="+mn-ea"/>
                          <a:cs typeface="+mn-cs"/>
                        </a:rPr>
                        <a:t>xyz_staticvar</a:t>
                      </a:r>
                      <a:endParaRPr lang="en-US" b="0" dirty="0">
                        <a:solidFill>
                          <a:srgbClr val="FF0000"/>
                        </a:solidFill>
                      </a:endParaRPr>
                    </a:p>
                  </a:txBody>
                  <a:tcPr/>
                </a:tc>
                <a:tc>
                  <a:txBody>
                    <a:bodyPr/>
                    <a:lstStyle/>
                    <a:p>
                      <a:pPr algn="ctr">
                        <a:lnSpc>
                          <a:spcPct val="100000"/>
                        </a:lnSpc>
                      </a:pPr>
                      <a:r>
                        <a:rPr lang="en-US" dirty="0" smtClean="0"/>
                        <a:t>this &amp;</a:t>
                      </a:r>
                    </a:p>
                    <a:p>
                      <a:pPr algn="ctr">
                        <a:lnSpc>
                          <a:spcPct val="100000"/>
                        </a:lnSpc>
                      </a:pPr>
                      <a:r>
                        <a:rPr lang="en-US" dirty="0" smtClean="0"/>
                        <a:t>Static </a:t>
                      </a:r>
                    </a:p>
                    <a:p>
                      <a:pPr algn="ctr">
                        <a:lnSpc>
                          <a:spcPct val="100000"/>
                        </a:lnSpc>
                      </a:pPr>
                      <a:r>
                        <a:rPr lang="en-US" dirty="0" smtClean="0"/>
                        <a:t>Methods</a:t>
                      </a:r>
                    </a:p>
                    <a:p>
                      <a:pPr algn="ctr">
                        <a:lnSpc>
                          <a:spcPct val="100000"/>
                        </a:lnSpc>
                      </a:pPr>
                      <a:r>
                        <a:rPr lang="en-US" dirty="0" smtClean="0">
                          <a:solidFill>
                            <a:srgbClr val="FF0000"/>
                          </a:solidFill>
                        </a:rPr>
                        <a:t>Ex</a:t>
                      </a:r>
                    </a:p>
                    <a:p>
                      <a:pPr algn="ctr">
                        <a:lnSpc>
                          <a:spcPct val="100000"/>
                        </a:lnSpc>
                      </a:pPr>
                      <a:r>
                        <a:rPr lang="en-US" sz="1800" b="0" kern="1200" dirty="0" err="1" smtClean="0">
                          <a:solidFill>
                            <a:schemeClr val="tx1"/>
                          </a:solidFill>
                          <a:latin typeface="+mn-lt"/>
                          <a:ea typeface="+mn-ea"/>
                          <a:cs typeface="+mn-cs"/>
                        </a:rPr>
                        <a:t>this.differenc</a:t>
                      </a:r>
                      <a:r>
                        <a:rPr lang="en-US" sz="1800" b="0" kern="1200" dirty="0" smtClean="0">
                          <a:solidFill>
                            <a:schemeClr val="tx1"/>
                          </a:solidFill>
                          <a:latin typeface="+mn-lt"/>
                          <a:ea typeface="+mn-ea"/>
                          <a:cs typeface="+mn-cs"/>
                        </a:rPr>
                        <a:t>()</a:t>
                      </a:r>
                      <a:endParaRPr lang="en-US" b="0" dirty="0" smtClean="0">
                        <a:solidFill>
                          <a:schemeClr val="tx1"/>
                        </a:solidFill>
                      </a:endParaRPr>
                    </a:p>
                    <a:p>
                      <a:endParaRPr lang="en-US" dirty="0"/>
                    </a:p>
                  </a:txBody>
                  <a:tcPr/>
                </a:tc>
              </a:tr>
              <a:tr h="1600200">
                <a:tc>
                  <a:txBody>
                    <a:bodyPr/>
                    <a:lstStyle/>
                    <a:p>
                      <a:pPr algn="ctr"/>
                      <a:r>
                        <a:rPr lang="en-US" dirty="0" smtClean="0"/>
                        <a:t>Non Static </a:t>
                      </a:r>
                    </a:p>
                    <a:p>
                      <a:pPr algn="ctr"/>
                      <a:r>
                        <a:rPr lang="en-US" dirty="0" smtClean="0"/>
                        <a:t>Methods</a:t>
                      </a:r>
                    </a:p>
                    <a:p>
                      <a:pPr algn="ctr"/>
                      <a:r>
                        <a:rPr lang="en-US" dirty="0" smtClean="0">
                          <a:solidFill>
                            <a:srgbClr val="FF0000"/>
                          </a:solidFill>
                        </a:rPr>
                        <a:t>Ex prod()</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1600200">
                <a:tc>
                  <a:txBody>
                    <a:bodyPr/>
                    <a:lstStyle/>
                    <a:p>
                      <a:pPr algn="ctr"/>
                      <a:r>
                        <a:rPr lang="en-US" dirty="0" smtClean="0"/>
                        <a:t>Static </a:t>
                      </a:r>
                    </a:p>
                    <a:p>
                      <a:pPr algn="ctr"/>
                      <a:r>
                        <a:rPr lang="en-US" dirty="0" smtClean="0"/>
                        <a:t>Methods</a:t>
                      </a:r>
                    </a:p>
                    <a:p>
                      <a:pPr algn="ctr"/>
                      <a:r>
                        <a:rPr lang="en-US" dirty="0" smtClean="0">
                          <a:solidFill>
                            <a:srgbClr val="FF0000"/>
                          </a:solidFill>
                        </a:rPr>
                        <a:t>Ex static</a:t>
                      </a:r>
                      <a:r>
                        <a:rPr lang="en-US" baseline="0" dirty="0" smtClean="0">
                          <a:solidFill>
                            <a:srgbClr val="FF0000"/>
                          </a:solidFill>
                        </a:rPr>
                        <a:t> multiply()</a:t>
                      </a:r>
                      <a:endParaRPr lang="en-US" dirty="0" smtClean="0">
                        <a:solidFill>
                          <a:srgbClr val="FF0000"/>
                        </a:solidFill>
                      </a:endParaRP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 of “Super” key word</a:t>
            </a:r>
            <a:endParaRPr lang="en-US" dirty="0"/>
          </a:p>
        </p:txBody>
      </p:sp>
      <p:graphicFrame>
        <p:nvGraphicFramePr>
          <p:cNvPr id="5" name="Content Placeholder 3"/>
          <p:cNvGraphicFramePr>
            <a:graphicFrameLocks noGrp="1"/>
          </p:cNvGraphicFramePr>
          <p:nvPr>
            <p:ph idx="1"/>
          </p:nvPr>
        </p:nvGraphicFramePr>
        <p:xfrm>
          <a:off x="381000" y="1371600"/>
          <a:ext cx="8382000" cy="5486400"/>
        </p:xfrm>
        <a:graphic>
          <a:graphicData uri="http://schemas.openxmlformats.org/drawingml/2006/table">
            <a:tbl>
              <a:tblPr firstRow="1" bandRow="1">
                <a:tableStyleId>{5940675A-B579-460E-94D1-54222C63F5DA}</a:tableStyleId>
              </a:tblPr>
              <a:tblGrid>
                <a:gridCol w="1676400"/>
                <a:gridCol w="1676400"/>
                <a:gridCol w="1676400"/>
                <a:gridCol w="1676400"/>
                <a:gridCol w="1676400"/>
              </a:tblGrid>
              <a:tr h="1600200">
                <a:tc>
                  <a:txBody>
                    <a:bodyPr/>
                    <a:lstStyle/>
                    <a:p>
                      <a:endParaRPr lang="en-US" dirty="0"/>
                    </a:p>
                  </a:txBody>
                  <a:tcPr/>
                </a:tc>
                <a:tc>
                  <a:txBody>
                    <a:bodyPr/>
                    <a:lstStyle/>
                    <a:p>
                      <a:pPr algn="ctr">
                        <a:lnSpc>
                          <a:spcPct val="100000"/>
                        </a:lnSpc>
                      </a:pPr>
                      <a:r>
                        <a:rPr lang="en-US" dirty="0" smtClean="0"/>
                        <a:t>Super (parent)</a:t>
                      </a:r>
                    </a:p>
                    <a:p>
                      <a:pPr algn="ctr">
                        <a:lnSpc>
                          <a:spcPct val="100000"/>
                        </a:lnSpc>
                      </a:pPr>
                      <a:r>
                        <a:rPr lang="en-US" dirty="0" smtClean="0"/>
                        <a:t>&amp; </a:t>
                      </a:r>
                    </a:p>
                    <a:p>
                      <a:pPr algn="ctr">
                        <a:lnSpc>
                          <a:spcPct val="100000"/>
                        </a:lnSpc>
                      </a:pPr>
                      <a:r>
                        <a:rPr lang="en-US" dirty="0" smtClean="0"/>
                        <a:t>instance  Variables</a:t>
                      </a:r>
                    </a:p>
                    <a:p>
                      <a:pPr algn="ctr">
                        <a:lnSpc>
                          <a:spcPct val="100000"/>
                        </a:lnSpc>
                      </a:pPr>
                      <a:r>
                        <a:rPr lang="en-US" dirty="0" smtClean="0">
                          <a:solidFill>
                            <a:srgbClr val="FF0000"/>
                          </a:solidFill>
                        </a:rPr>
                        <a:t>Ex </a:t>
                      </a:r>
                    </a:p>
                    <a:p>
                      <a:pPr algn="ctr">
                        <a:lnSpc>
                          <a:spcPct val="100000"/>
                        </a:lnSpc>
                      </a:pPr>
                      <a:r>
                        <a:rPr lang="en-US" dirty="0" smtClean="0">
                          <a:solidFill>
                            <a:srgbClr val="FF0000"/>
                          </a:solidFill>
                        </a:rPr>
                        <a:t>super. </a:t>
                      </a:r>
                      <a:r>
                        <a:rPr lang="en-US" sz="1800" kern="1200" dirty="0" err="1" smtClean="0">
                          <a:solidFill>
                            <a:srgbClr val="FF0000"/>
                          </a:solidFill>
                          <a:latin typeface="+mn-lt"/>
                          <a:ea typeface="+mn-ea"/>
                          <a:cs typeface="+mn-cs"/>
                        </a:rPr>
                        <a:t>cal_variable</a:t>
                      </a:r>
                      <a:endParaRPr lang="en-US" dirty="0" smtClean="0">
                        <a:solidFill>
                          <a:srgbClr val="FF0000"/>
                        </a:solidFill>
                      </a:endParaRPr>
                    </a:p>
                    <a:p>
                      <a:endParaRPr lang="en-US" dirty="0"/>
                    </a:p>
                  </a:txBody>
                  <a:tcPr/>
                </a:tc>
                <a:tc>
                  <a:txBody>
                    <a:bodyPr/>
                    <a:lstStyle/>
                    <a:p>
                      <a:pPr algn="ctr">
                        <a:lnSpc>
                          <a:spcPct val="100000"/>
                        </a:lnSpc>
                      </a:pPr>
                      <a:r>
                        <a:rPr lang="en-US" dirty="0" smtClean="0"/>
                        <a:t>Super (parent) &amp;</a:t>
                      </a:r>
                    </a:p>
                    <a:p>
                      <a:pPr algn="ctr">
                        <a:lnSpc>
                          <a:spcPct val="100000"/>
                        </a:lnSpc>
                      </a:pPr>
                      <a:r>
                        <a:rPr lang="en-US" dirty="0" smtClean="0"/>
                        <a:t>instance </a:t>
                      </a:r>
                    </a:p>
                    <a:p>
                      <a:pPr algn="ctr">
                        <a:lnSpc>
                          <a:spcPct val="100000"/>
                        </a:lnSpc>
                      </a:pPr>
                      <a:r>
                        <a:rPr lang="en-US" dirty="0" smtClean="0"/>
                        <a:t>Methods</a:t>
                      </a:r>
                    </a:p>
                    <a:p>
                      <a:pPr algn="ctr">
                        <a:lnSpc>
                          <a:spcPct val="100000"/>
                        </a:lnSpc>
                      </a:pPr>
                      <a:r>
                        <a:rPr lang="en-US" dirty="0" smtClean="0">
                          <a:solidFill>
                            <a:srgbClr val="FF0000"/>
                          </a:solidFill>
                        </a:rPr>
                        <a:t>Ex</a:t>
                      </a:r>
                    </a:p>
                    <a:p>
                      <a:pPr algn="ctr">
                        <a:lnSpc>
                          <a:spcPct val="100000"/>
                        </a:lnSpc>
                      </a:pPr>
                      <a:r>
                        <a:rPr lang="en-US" dirty="0" smtClean="0">
                          <a:solidFill>
                            <a:srgbClr val="FF0000"/>
                          </a:solidFill>
                        </a:rPr>
                        <a:t>super.</a:t>
                      </a:r>
                    </a:p>
                    <a:p>
                      <a:pPr algn="ctr">
                        <a:lnSpc>
                          <a:spcPct val="100000"/>
                        </a:lnSpc>
                      </a:pPr>
                      <a:r>
                        <a:rPr lang="en-US" dirty="0" smtClean="0">
                          <a:solidFill>
                            <a:schemeClr val="tx1"/>
                          </a:solidFill>
                        </a:rPr>
                        <a:t>add()</a:t>
                      </a:r>
                    </a:p>
                    <a:p>
                      <a:endParaRPr lang="en-US" dirty="0"/>
                    </a:p>
                  </a:txBody>
                  <a:tcPr/>
                </a:tc>
                <a:tc>
                  <a:txBody>
                    <a:bodyPr/>
                    <a:lstStyle/>
                    <a:p>
                      <a:pPr algn="ctr">
                        <a:lnSpc>
                          <a:spcPct val="100000"/>
                        </a:lnSpc>
                      </a:pPr>
                      <a:r>
                        <a:rPr lang="en-US" dirty="0" smtClean="0"/>
                        <a:t>Super (parent) &amp; </a:t>
                      </a:r>
                    </a:p>
                    <a:p>
                      <a:pPr algn="ctr">
                        <a:lnSpc>
                          <a:spcPct val="100000"/>
                        </a:lnSpc>
                      </a:pPr>
                      <a:r>
                        <a:rPr lang="en-US" dirty="0" smtClean="0"/>
                        <a:t>Static</a:t>
                      </a:r>
                    </a:p>
                    <a:p>
                      <a:pPr algn="ctr">
                        <a:lnSpc>
                          <a:spcPct val="100000"/>
                        </a:lnSpc>
                      </a:pPr>
                      <a:r>
                        <a:rPr lang="en-US" dirty="0" smtClean="0"/>
                        <a:t>Variables</a:t>
                      </a:r>
                    </a:p>
                    <a:p>
                      <a:pPr algn="ctr">
                        <a:lnSpc>
                          <a:spcPct val="100000"/>
                        </a:lnSpc>
                      </a:pPr>
                      <a:r>
                        <a:rPr lang="en-US" dirty="0" smtClean="0">
                          <a:solidFill>
                            <a:srgbClr val="FF0000"/>
                          </a:solidFill>
                        </a:rPr>
                        <a:t>Ex</a:t>
                      </a:r>
                    </a:p>
                    <a:p>
                      <a:pPr algn="ctr">
                        <a:lnSpc>
                          <a:spcPct val="100000"/>
                        </a:lnSpc>
                      </a:pPr>
                      <a:r>
                        <a:rPr lang="en-US" sz="1800" b="0" kern="1200" dirty="0" smtClean="0">
                          <a:solidFill>
                            <a:srgbClr val="FF0000"/>
                          </a:solidFill>
                          <a:latin typeface="+mn-lt"/>
                          <a:ea typeface="+mn-ea"/>
                          <a:cs typeface="+mn-cs"/>
                        </a:rPr>
                        <a:t>Super. </a:t>
                      </a:r>
                      <a:r>
                        <a:rPr lang="en-US" sz="1800" i="0" u="none" kern="1200" dirty="0" err="1" smtClean="0">
                          <a:solidFill>
                            <a:srgbClr val="FF0000"/>
                          </a:solidFill>
                          <a:latin typeface="+mn-lt"/>
                          <a:ea typeface="+mn-ea"/>
                          <a:cs typeface="+mn-cs"/>
                        </a:rPr>
                        <a:t>cal_staticvar</a:t>
                      </a:r>
                      <a:endParaRPr lang="en-US" b="0" i="0" u="none" dirty="0">
                        <a:solidFill>
                          <a:srgbClr val="FF0000"/>
                        </a:solidFill>
                      </a:endParaRPr>
                    </a:p>
                  </a:txBody>
                  <a:tcPr/>
                </a:tc>
                <a:tc>
                  <a:txBody>
                    <a:bodyPr/>
                    <a:lstStyle/>
                    <a:p>
                      <a:pPr algn="ctr">
                        <a:lnSpc>
                          <a:spcPct val="100000"/>
                        </a:lnSpc>
                      </a:pPr>
                      <a:r>
                        <a:rPr lang="en-US" dirty="0" smtClean="0"/>
                        <a:t>Super (parent) &amp; </a:t>
                      </a:r>
                    </a:p>
                    <a:p>
                      <a:pPr algn="ctr">
                        <a:lnSpc>
                          <a:spcPct val="100000"/>
                        </a:lnSpc>
                      </a:pPr>
                      <a:r>
                        <a:rPr lang="en-US" dirty="0" smtClean="0"/>
                        <a:t>Static </a:t>
                      </a:r>
                    </a:p>
                    <a:p>
                      <a:pPr algn="ctr">
                        <a:lnSpc>
                          <a:spcPct val="100000"/>
                        </a:lnSpc>
                      </a:pPr>
                      <a:r>
                        <a:rPr lang="en-US" dirty="0" smtClean="0"/>
                        <a:t>Methods</a:t>
                      </a:r>
                    </a:p>
                    <a:p>
                      <a:pPr algn="ctr">
                        <a:lnSpc>
                          <a:spcPct val="100000"/>
                        </a:lnSpc>
                      </a:pPr>
                      <a:r>
                        <a:rPr lang="en-US" dirty="0" smtClean="0">
                          <a:solidFill>
                            <a:srgbClr val="FF0000"/>
                          </a:solidFill>
                        </a:rPr>
                        <a:t>Ex</a:t>
                      </a:r>
                    </a:p>
                    <a:p>
                      <a:pPr algn="ctr">
                        <a:lnSpc>
                          <a:spcPct val="100000"/>
                        </a:lnSpc>
                      </a:pPr>
                      <a:r>
                        <a:rPr lang="en-US" sz="1800" b="0" kern="1200" dirty="0" smtClean="0">
                          <a:solidFill>
                            <a:srgbClr val="FF0000"/>
                          </a:solidFill>
                          <a:latin typeface="+mn-lt"/>
                          <a:ea typeface="+mn-ea"/>
                          <a:cs typeface="+mn-cs"/>
                        </a:rPr>
                        <a:t>Super.</a:t>
                      </a:r>
                    </a:p>
                    <a:p>
                      <a:pPr algn="ctr">
                        <a:lnSpc>
                          <a:spcPct val="100000"/>
                        </a:lnSpc>
                      </a:pPr>
                      <a:r>
                        <a:rPr lang="en-US" sz="1800" kern="1200" dirty="0" smtClean="0">
                          <a:solidFill>
                            <a:schemeClr val="tx1"/>
                          </a:solidFill>
                          <a:latin typeface="+mn-lt"/>
                          <a:ea typeface="+mn-ea"/>
                          <a:cs typeface="+mn-cs"/>
                        </a:rPr>
                        <a:t>multiply()</a:t>
                      </a:r>
                      <a:endParaRPr lang="en-US" dirty="0"/>
                    </a:p>
                  </a:txBody>
                  <a:tcPr/>
                </a:tc>
              </a:tr>
              <a:tr h="1600200">
                <a:tc>
                  <a:txBody>
                    <a:bodyPr/>
                    <a:lstStyle/>
                    <a:p>
                      <a:pPr algn="ctr"/>
                      <a:r>
                        <a:rPr lang="en-US" dirty="0" smtClean="0"/>
                        <a:t>Non Static </a:t>
                      </a:r>
                    </a:p>
                    <a:p>
                      <a:pPr algn="ctr"/>
                      <a:r>
                        <a:rPr lang="en-US" dirty="0" smtClean="0"/>
                        <a:t>Methods</a:t>
                      </a:r>
                    </a:p>
                    <a:p>
                      <a:pPr algn="ctr"/>
                      <a:r>
                        <a:rPr lang="en-US" dirty="0" smtClean="0">
                          <a:solidFill>
                            <a:srgbClr val="FF0000"/>
                          </a:solidFill>
                        </a:rPr>
                        <a:t>Ex prod()</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1600200">
                <a:tc>
                  <a:txBody>
                    <a:bodyPr/>
                    <a:lstStyle/>
                    <a:p>
                      <a:pPr algn="ctr"/>
                      <a:r>
                        <a:rPr lang="en-US" dirty="0" smtClean="0"/>
                        <a:t>Static </a:t>
                      </a:r>
                    </a:p>
                    <a:p>
                      <a:pPr algn="ctr"/>
                      <a:r>
                        <a:rPr lang="en-US" dirty="0" smtClean="0"/>
                        <a:t>Methods</a:t>
                      </a:r>
                    </a:p>
                    <a:p>
                      <a:pPr algn="ctr"/>
                      <a:r>
                        <a:rPr lang="en-US" dirty="0" smtClean="0">
                          <a:solidFill>
                            <a:srgbClr val="FF0000"/>
                          </a:solidFill>
                        </a:rPr>
                        <a:t>Ex static</a:t>
                      </a:r>
                      <a:r>
                        <a:rPr lang="en-US" baseline="0" dirty="0" smtClean="0">
                          <a:solidFill>
                            <a:srgbClr val="FF0000"/>
                          </a:solidFill>
                        </a:rPr>
                        <a:t> divide()</a:t>
                      </a:r>
                      <a:endParaRPr lang="en-US" dirty="0" smtClean="0">
                        <a:solidFill>
                          <a:srgbClr val="FF0000"/>
                        </a:solidFill>
                      </a:endParaRP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Name of the class </a:t>
            </a:r>
            <a:r>
              <a:rPr lang="en-US" dirty="0" err="1" smtClean="0"/>
              <a:t>XyzCal</a:t>
            </a:r>
            <a:r>
              <a:rPr lang="en-US" dirty="0" smtClean="0"/>
              <a:t> </a:t>
            </a:r>
            <a:endParaRPr lang="en-US" dirty="0"/>
          </a:p>
        </p:txBody>
      </p:sp>
      <p:graphicFrame>
        <p:nvGraphicFramePr>
          <p:cNvPr id="6" name="Content Placeholder 3"/>
          <p:cNvGraphicFramePr>
            <a:graphicFrameLocks noGrp="1"/>
          </p:cNvGraphicFramePr>
          <p:nvPr>
            <p:ph idx="1"/>
          </p:nvPr>
        </p:nvGraphicFramePr>
        <p:xfrm>
          <a:off x="381000" y="1097280"/>
          <a:ext cx="8382000" cy="5760720"/>
        </p:xfrm>
        <a:graphic>
          <a:graphicData uri="http://schemas.openxmlformats.org/drawingml/2006/table">
            <a:tbl>
              <a:tblPr firstRow="1" bandRow="1">
                <a:tableStyleId>{5940675A-B579-460E-94D1-54222C63F5DA}</a:tableStyleId>
              </a:tblPr>
              <a:tblGrid>
                <a:gridCol w="1676400"/>
                <a:gridCol w="1676400"/>
                <a:gridCol w="1676400"/>
                <a:gridCol w="1676400"/>
                <a:gridCol w="1676400"/>
              </a:tblGrid>
              <a:tr h="1600200">
                <a:tc>
                  <a:txBody>
                    <a:bodyPr/>
                    <a:lstStyle/>
                    <a:p>
                      <a:endParaRPr lang="en-US" dirty="0"/>
                    </a:p>
                  </a:txBody>
                  <a:tcPr/>
                </a:tc>
                <a:tc>
                  <a:txBody>
                    <a:bodyPr/>
                    <a:lstStyle/>
                    <a:p>
                      <a:pPr algn="ctr">
                        <a:lnSpc>
                          <a:spcPct val="100000"/>
                        </a:lnSpc>
                      </a:pPr>
                      <a:r>
                        <a:rPr lang="en-US" sz="1800" kern="1200" dirty="0" smtClean="0">
                          <a:solidFill>
                            <a:schemeClr val="tx1"/>
                          </a:solidFill>
                          <a:latin typeface="+mn-lt"/>
                          <a:ea typeface="+mn-ea"/>
                          <a:cs typeface="+mn-cs"/>
                        </a:rPr>
                        <a:t>With</a:t>
                      </a:r>
                      <a:r>
                        <a:rPr lang="en-US" sz="1800" kern="1200" baseline="0" dirty="0" smtClean="0">
                          <a:solidFill>
                            <a:schemeClr val="tx1"/>
                          </a:solidFill>
                          <a:latin typeface="+mn-lt"/>
                          <a:ea typeface="+mn-ea"/>
                          <a:cs typeface="+mn-cs"/>
                        </a:rPr>
                        <a:t> class name </a:t>
                      </a:r>
                    </a:p>
                    <a:p>
                      <a:pPr algn="ctr">
                        <a:lnSpc>
                          <a:spcPct val="100000"/>
                        </a:lnSpc>
                      </a:pPr>
                      <a:r>
                        <a:rPr lang="en-US" sz="1800" kern="1200" baseline="0" dirty="0" smtClean="0">
                          <a:solidFill>
                            <a:schemeClr val="tx1"/>
                          </a:solidFill>
                          <a:latin typeface="+mn-lt"/>
                          <a:ea typeface="+mn-ea"/>
                          <a:cs typeface="+mn-cs"/>
                        </a:rPr>
                        <a:t>&amp; </a:t>
                      </a:r>
                    </a:p>
                    <a:p>
                      <a:pPr algn="ctr">
                        <a:lnSpc>
                          <a:spcPct val="100000"/>
                        </a:lnSpc>
                      </a:pPr>
                      <a:r>
                        <a:rPr lang="en-US" sz="1800" kern="1200" baseline="0" dirty="0" smtClean="0">
                          <a:solidFill>
                            <a:schemeClr val="tx1"/>
                          </a:solidFill>
                          <a:latin typeface="+mn-lt"/>
                          <a:ea typeface="+mn-ea"/>
                          <a:cs typeface="+mn-cs"/>
                        </a:rPr>
                        <a:t>Instance variable</a:t>
                      </a:r>
                      <a:endParaRPr lang="en-US" sz="1800" kern="1200" dirty="0" smtClean="0">
                        <a:solidFill>
                          <a:schemeClr val="tx1"/>
                        </a:solidFill>
                        <a:latin typeface="+mn-lt"/>
                        <a:ea typeface="+mn-ea"/>
                        <a:cs typeface="+mn-cs"/>
                      </a:endParaRPr>
                    </a:p>
                    <a:p>
                      <a:pPr algn="ctr">
                        <a:lnSpc>
                          <a:spcPct val="100000"/>
                        </a:lnSpc>
                      </a:pPr>
                      <a:r>
                        <a:rPr lang="en-US" dirty="0" smtClean="0">
                          <a:solidFill>
                            <a:srgbClr val="FF0000"/>
                          </a:solidFill>
                        </a:rPr>
                        <a:t>Ex </a:t>
                      </a:r>
                    </a:p>
                    <a:p>
                      <a:pPr algn="ctr">
                        <a:lnSpc>
                          <a:spcPct val="100000"/>
                        </a:lnSpc>
                      </a:pPr>
                      <a:r>
                        <a:rPr lang="en-US" sz="1800" kern="1200" dirty="0" err="1" smtClean="0">
                          <a:solidFill>
                            <a:schemeClr val="tx1"/>
                          </a:solidFill>
                          <a:latin typeface="+mn-lt"/>
                          <a:ea typeface="+mn-ea"/>
                          <a:cs typeface="+mn-cs"/>
                        </a:rPr>
                        <a:t>XyzCal</a:t>
                      </a:r>
                      <a:r>
                        <a:rPr lang="en-US" dirty="0" smtClean="0">
                          <a:solidFill>
                            <a:srgbClr val="FF0000"/>
                          </a:solidFill>
                        </a:rPr>
                        <a:t>.  </a:t>
                      </a:r>
                      <a:r>
                        <a:rPr lang="en-US" sz="1800" kern="1200" dirty="0" err="1" smtClean="0">
                          <a:solidFill>
                            <a:srgbClr val="FF0000"/>
                          </a:solidFill>
                          <a:latin typeface="+mn-lt"/>
                          <a:ea typeface="+mn-ea"/>
                          <a:cs typeface="+mn-cs"/>
                        </a:rPr>
                        <a:t>xyz_variable</a:t>
                      </a:r>
                      <a:endParaRPr lang="en-US" dirty="0" smtClean="0">
                        <a:solidFill>
                          <a:srgbClr val="FF0000"/>
                        </a:solidFill>
                      </a:endParaRPr>
                    </a:p>
                    <a:p>
                      <a:endParaRPr lang="en-US" dirty="0"/>
                    </a:p>
                  </a:txBody>
                  <a:tcPr/>
                </a:tc>
                <a:tc>
                  <a:txBody>
                    <a:bodyPr/>
                    <a:lstStyle/>
                    <a:p>
                      <a:pPr algn="ctr">
                        <a:lnSpc>
                          <a:spcPct val="100000"/>
                        </a:lnSpc>
                      </a:pPr>
                      <a:r>
                        <a:rPr lang="en-US" sz="1800" kern="1200" dirty="0" smtClean="0">
                          <a:solidFill>
                            <a:schemeClr val="tx1"/>
                          </a:solidFill>
                          <a:latin typeface="+mn-lt"/>
                          <a:ea typeface="+mn-ea"/>
                          <a:cs typeface="+mn-cs"/>
                        </a:rPr>
                        <a:t>With</a:t>
                      </a:r>
                      <a:r>
                        <a:rPr lang="en-US" sz="1800" kern="1200" baseline="0" dirty="0" smtClean="0">
                          <a:solidFill>
                            <a:schemeClr val="tx1"/>
                          </a:solidFill>
                          <a:latin typeface="+mn-lt"/>
                          <a:ea typeface="+mn-ea"/>
                          <a:cs typeface="+mn-cs"/>
                        </a:rPr>
                        <a:t> class name &amp;</a:t>
                      </a:r>
                    </a:p>
                    <a:p>
                      <a:pPr algn="ctr">
                        <a:lnSpc>
                          <a:spcPct val="100000"/>
                        </a:lnSpc>
                      </a:pPr>
                      <a:r>
                        <a:rPr lang="en-US" sz="1800" kern="1200" baseline="0" dirty="0" smtClean="0">
                          <a:solidFill>
                            <a:schemeClr val="tx1"/>
                          </a:solidFill>
                          <a:latin typeface="+mn-lt"/>
                          <a:ea typeface="+mn-ea"/>
                          <a:cs typeface="+mn-cs"/>
                        </a:rPr>
                        <a:t>Instance method</a:t>
                      </a:r>
                      <a:endParaRPr lang="en-US" sz="1800" kern="1200" dirty="0" smtClean="0">
                        <a:solidFill>
                          <a:schemeClr val="tx1"/>
                        </a:solidFill>
                        <a:latin typeface="+mn-lt"/>
                        <a:ea typeface="+mn-ea"/>
                        <a:cs typeface="+mn-cs"/>
                      </a:endParaRPr>
                    </a:p>
                    <a:p>
                      <a:pPr algn="ctr">
                        <a:lnSpc>
                          <a:spcPct val="100000"/>
                        </a:lnSpc>
                      </a:pPr>
                      <a:r>
                        <a:rPr lang="en-US" dirty="0" smtClean="0">
                          <a:solidFill>
                            <a:srgbClr val="FF0000"/>
                          </a:solidFill>
                        </a:rPr>
                        <a:t>Ex</a:t>
                      </a:r>
                    </a:p>
                    <a:p>
                      <a:pPr algn="ctr">
                        <a:lnSpc>
                          <a:spcPct val="100000"/>
                        </a:lnSpc>
                      </a:pPr>
                      <a:r>
                        <a:rPr lang="en-US" sz="1800" kern="1200" dirty="0" err="1" smtClean="0">
                          <a:solidFill>
                            <a:schemeClr val="tx1"/>
                          </a:solidFill>
                          <a:latin typeface="+mn-lt"/>
                          <a:ea typeface="+mn-ea"/>
                          <a:cs typeface="+mn-cs"/>
                        </a:rPr>
                        <a:t>XyzCal</a:t>
                      </a:r>
                      <a:r>
                        <a:rPr lang="en-US" dirty="0" smtClean="0">
                          <a:solidFill>
                            <a:srgbClr val="FF0000"/>
                          </a:solidFill>
                        </a:rPr>
                        <a:t>.</a:t>
                      </a:r>
                    </a:p>
                    <a:p>
                      <a:pPr algn="ctr">
                        <a:lnSpc>
                          <a:spcPct val="100000"/>
                        </a:lnSpc>
                      </a:pPr>
                      <a:r>
                        <a:rPr lang="en-US" sz="1800" kern="1200" dirty="0" smtClean="0">
                          <a:solidFill>
                            <a:schemeClr val="tx1"/>
                          </a:solidFill>
                          <a:latin typeface="+mn-lt"/>
                          <a:ea typeface="+mn-ea"/>
                          <a:cs typeface="+mn-cs"/>
                        </a:rPr>
                        <a:t>sum()</a:t>
                      </a:r>
                      <a:endParaRPr lang="en-US" dirty="0"/>
                    </a:p>
                  </a:txBody>
                  <a:tcPr/>
                </a:tc>
                <a:tc>
                  <a:txBody>
                    <a:bodyPr/>
                    <a:lstStyle/>
                    <a:p>
                      <a:pPr algn="ctr">
                        <a:lnSpc>
                          <a:spcPct val="100000"/>
                        </a:lnSpc>
                      </a:pPr>
                      <a:r>
                        <a:rPr lang="en-US" sz="1800" kern="1200" dirty="0" smtClean="0">
                          <a:solidFill>
                            <a:schemeClr val="tx1"/>
                          </a:solidFill>
                          <a:latin typeface="+mn-lt"/>
                          <a:ea typeface="+mn-ea"/>
                          <a:cs typeface="+mn-cs"/>
                        </a:rPr>
                        <a:t>With</a:t>
                      </a:r>
                      <a:r>
                        <a:rPr lang="en-US" sz="1800" kern="1200" baseline="0" dirty="0" smtClean="0">
                          <a:solidFill>
                            <a:schemeClr val="tx1"/>
                          </a:solidFill>
                          <a:latin typeface="+mn-lt"/>
                          <a:ea typeface="+mn-ea"/>
                          <a:cs typeface="+mn-cs"/>
                        </a:rPr>
                        <a:t> class name &amp;</a:t>
                      </a:r>
                    </a:p>
                    <a:p>
                      <a:pPr algn="ctr">
                        <a:lnSpc>
                          <a:spcPct val="100000"/>
                        </a:lnSpc>
                      </a:pPr>
                      <a:r>
                        <a:rPr lang="en-US" sz="1800" kern="1200" baseline="0" dirty="0" smtClean="0">
                          <a:solidFill>
                            <a:schemeClr val="tx1"/>
                          </a:solidFill>
                          <a:latin typeface="+mn-lt"/>
                          <a:ea typeface="+mn-ea"/>
                          <a:cs typeface="+mn-cs"/>
                        </a:rPr>
                        <a:t>Static variable</a:t>
                      </a:r>
                      <a:endParaRPr lang="en-US" sz="1800" kern="1200" dirty="0" smtClean="0">
                        <a:solidFill>
                          <a:schemeClr val="tx1"/>
                        </a:solidFill>
                        <a:latin typeface="+mn-lt"/>
                        <a:ea typeface="+mn-ea"/>
                        <a:cs typeface="+mn-cs"/>
                      </a:endParaRPr>
                    </a:p>
                    <a:p>
                      <a:pPr algn="ctr">
                        <a:lnSpc>
                          <a:spcPct val="100000"/>
                        </a:lnSpc>
                      </a:pPr>
                      <a:r>
                        <a:rPr lang="en-US" dirty="0" smtClean="0">
                          <a:solidFill>
                            <a:srgbClr val="FF0000"/>
                          </a:solidFill>
                        </a:rPr>
                        <a:t>Ex</a:t>
                      </a:r>
                    </a:p>
                    <a:p>
                      <a:pPr algn="ctr">
                        <a:lnSpc>
                          <a:spcPct val="100000"/>
                        </a:lnSpc>
                      </a:pPr>
                      <a:r>
                        <a:rPr lang="en-US" sz="1800" kern="1200" dirty="0" err="1" smtClean="0">
                          <a:solidFill>
                            <a:schemeClr val="tx1"/>
                          </a:solidFill>
                          <a:latin typeface="+mn-lt"/>
                          <a:ea typeface="+mn-ea"/>
                          <a:cs typeface="+mn-cs"/>
                        </a:rPr>
                        <a:t>XyzCal</a:t>
                      </a:r>
                      <a:r>
                        <a:rPr lang="en-US" sz="1800" b="0" kern="1200" dirty="0" err="1" smtClean="0">
                          <a:solidFill>
                            <a:srgbClr val="FF0000"/>
                          </a:solidFill>
                          <a:latin typeface="+mn-lt"/>
                          <a:ea typeface="+mn-ea"/>
                          <a:cs typeface="+mn-cs"/>
                        </a:rPr>
                        <a:t>.</a:t>
                      </a:r>
                      <a:r>
                        <a:rPr lang="en-US" sz="1800" b="0" i="1" kern="1200" dirty="0" err="1" smtClean="0">
                          <a:solidFill>
                            <a:srgbClr val="FF0000"/>
                          </a:solidFill>
                          <a:latin typeface="+mn-lt"/>
                          <a:ea typeface="+mn-ea"/>
                          <a:cs typeface="+mn-cs"/>
                        </a:rPr>
                        <a:t>xyz_staticvar</a:t>
                      </a:r>
                      <a:endParaRPr lang="en-US" b="0" dirty="0">
                        <a:solidFill>
                          <a:srgbClr val="FF0000"/>
                        </a:solidFill>
                      </a:endParaRPr>
                    </a:p>
                  </a:txBody>
                  <a:tcPr/>
                </a:tc>
                <a:tc>
                  <a:txBody>
                    <a:bodyPr/>
                    <a:lstStyle/>
                    <a:p>
                      <a:pPr algn="ctr">
                        <a:lnSpc>
                          <a:spcPct val="100000"/>
                        </a:lnSpc>
                      </a:pPr>
                      <a:r>
                        <a:rPr lang="en-US" sz="1800" kern="1200" dirty="0" smtClean="0">
                          <a:solidFill>
                            <a:schemeClr val="tx1"/>
                          </a:solidFill>
                          <a:latin typeface="+mn-lt"/>
                          <a:ea typeface="+mn-ea"/>
                          <a:cs typeface="+mn-cs"/>
                        </a:rPr>
                        <a:t>With</a:t>
                      </a:r>
                      <a:r>
                        <a:rPr lang="en-US" sz="1800" kern="1200" baseline="0" dirty="0" smtClean="0">
                          <a:solidFill>
                            <a:schemeClr val="tx1"/>
                          </a:solidFill>
                          <a:latin typeface="+mn-lt"/>
                          <a:ea typeface="+mn-ea"/>
                          <a:cs typeface="+mn-cs"/>
                        </a:rPr>
                        <a:t> class name &amp;</a:t>
                      </a:r>
                      <a:endParaRPr lang="en-US" sz="1800" kern="1200" dirty="0" smtClean="0">
                        <a:solidFill>
                          <a:schemeClr val="tx1"/>
                        </a:solidFill>
                        <a:latin typeface="+mn-lt"/>
                        <a:ea typeface="+mn-ea"/>
                        <a:cs typeface="+mn-cs"/>
                      </a:endParaRPr>
                    </a:p>
                    <a:p>
                      <a:pPr algn="ctr">
                        <a:lnSpc>
                          <a:spcPct val="100000"/>
                        </a:lnSpc>
                      </a:pPr>
                      <a:r>
                        <a:rPr lang="en-US" dirty="0" smtClean="0"/>
                        <a:t>Static </a:t>
                      </a:r>
                    </a:p>
                    <a:p>
                      <a:pPr algn="ctr">
                        <a:lnSpc>
                          <a:spcPct val="100000"/>
                        </a:lnSpc>
                      </a:pPr>
                      <a:r>
                        <a:rPr lang="en-US" dirty="0" smtClean="0"/>
                        <a:t>Methods</a:t>
                      </a:r>
                    </a:p>
                    <a:p>
                      <a:pPr algn="ctr">
                        <a:lnSpc>
                          <a:spcPct val="100000"/>
                        </a:lnSpc>
                      </a:pPr>
                      <a:r>
                        <a:rPr lang="en-US" dirty="0" smtClean="0">
                          <a:solidFill>
                            <a:srgbClr val="FF0000"/>
                          </a:solidFill>
                        </a:rPr>
                        <a:t>Ex</a:t>
                      </a:r>
                    </a:p>
                    <a:p>
                      <a:pPr algn="ctr">
                        <a:lnSpc>
                          <a:spcPct val="100000"/>
                        </a:lnSpc>
                      </a:pPr>
                      <a:r>
                        <a:rPr lang="en-US" sz="1800" kern="1200" dirty="0" err="1" smtClean="0">
                          <a:solidFill>
                            <a:schemeClr val="tx1"/>
                          </a:solidFill>
                          <a:latin typeface="+mn-lt"/>
                          <a:ea typeface="+mn-ea"/>
                          <a:cs typeface="+mn-cs"/>
                        </a:rPr>
                        <a:t>XyzCal</a:t>
                      </a:r>
                      <a:r>
                        <a:rPr lang="en-US" sz="1800" b="0" kern="1200" dirty="0" err="1" smtClean="0">
                          <a:solidFill>
                            <a:schemeClr val="tx1"/>
                          </a:solidFill>
                          <a:latin typeface="+mn-lt"/>
                          <a:ea typeface="+mn-ea"/>
                          <a:cs typeface="+mn-cs"/>
                        </a:rPr>
                        <a:t>.differenc</a:t>
                      </a:r>
                      <a:r>
                        <a:rPr lang="en-US" sz="1800" b="0" kern="1200" dirty="0" smtClean="0">
                          <a:solidFill>
                            <a:schemeClr val="tx1"/>
                          </a:solidFill>
                          <a:latin typeface="+mn-lt"/>
                          <a:ea typeface="+mn-ea"/>
                          <a:cs typeface="+mn-cs"/>
                        </a:rPr>
                        <a:t>()</a:t>
                      </a:r>
                      <a:endParaRPr lang="en-US" b="0" dirty="0" smtClean="0">
                        <a:solidFill>
                          <a:schemeClr val="tx1"/>
                        </a:solidFill>
                      </a:endParaRPr>
                    </a:p>
                    <a:p>
                      <a:endParaRPr lang="en-US" dirty="0"/>
                    </a:p>
                  </a:txBody>
                  <a:tcPr/>
                </a:tc>
              </a:tr>
              <a:tr h="1600200">
                <a:tc>
                  <a:txBody>
                    <a:bodyPr/>
                    <a:lstStyle/>
                    <a:p>
                      <a:pPr algn="ctr"/>
                      <a:r>
                        <a:rPr lang="en-US" dirty="0" smtClean="0"/>
                        <a:t>Non Static </a:t>
                      </a:r>
                    </a:p>
                    <a:p>
                      <a:pPr algn="ctr"/>
                      <a:r>
                        <a:rPr lang="en-US" dirty="0" smtClean="0"/>
                        <a:t>Methods</a:t>
                      </a:r>
                    </a:p>
                    <a:p>
                      <a:pPr algn="ctr"/>
                      <a:r>
                        <a:rPr lang="en-US" dirty="0" smtClean="0">
                          <a:solidFill>
                            <a:srgbClr val="FF0000"/>
                          </a:solidFill>
                        </a:rPr>
                        <a:t>Ex prod()</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1600200">
                <a:tc>
                  <a:txBody>
                    <a:bodyPr/>
                    <a:lstStyle/>
                    <a:p>
                      <a:pPr algn="ctr"/>
                      <a:r>
                        <a:rPr lang="en-US" dirty="0" smtClean="0"/>
                        <a:t>Static </a:t>
                      </a:r>
                    </a:p>
                    <a:p>
                      <a:pPr algn="ctr"/>
                      <a:r>
                        <a:rPr lang="en-US" dirty="0" smtClean="0"/>
                        <a:t>Methods</a:t>
                      </a:r>
                    </a:p>
                    <a:p>
                      <a:pPr algn="ctr"/>
                      <a:r>
                        <a:rPr lang="en-US" dirty="0" smtClean="0">
                          <a:solidFill>
                            <a:srgbClr val="FF0000"/>
                          </a:solidFill>
                        </a:rPr>
                        <a:t>Ex static</a:t>
                      </a:r>
                      <a:r>
                        <a:rPr lang="en-US" baseline="0" dirty="0" smtClean="0">
                          <a:solidFill>
                            <a:srgbClr val="FF0000"/>
                          </a:solidFill>
                        </a:rPr>
                        <a:t> multiply()</a:t>
                      </a:r>
                      <a:endParaRPr lang="en-US" dirty="0" smtClean="0">
                        <a:solidFill>
                          <a:srgbClr val="FF0000"/>
                        </a:solidFill>
                      </a:endParaRPr>
                    </a:p>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to read the above table</a:t>
            </a:r>
            <a:endParaRPr lang="en-US" dirty="0"/>
          </a:p>
        </p:txBody>
      </p:sp>
      <p:sp>
        <p:nvSpPr>
          <p:cNvPr id="3" name="Content Placeholder 2"/>
          <p:cNvSpPr>
            <a:spLocks noGrp="1"/>
          </p:cNvSpPr>
          <p:nvPr>
            <p:ph idx="1"/>
          </p:nvPr>
        </p:nvSpPr>
        <p:spPr/>
        <p:txBody>
          <a:bodyPr/>
          <a:lstStyle/>
          <a:p>
            <a:r>
              <a:rPr lang="en-US" dirty="0" smtClean="0"/>
              <a:t>Can non static methods can (or CANNOT) use/access non static variables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time and Run Time</a:t>
            </a:r>
            <a:endParaRPr lang="en-US" dirty="0"/>
          </a:p>
        </p:txBody>
      </p:sp>
      <p:graphicFrame>
        <p:nvGraphicFramePr>
          <p:cNvPr id="5" name="Table 4"/>
          <p:cNvGraphicFramePr>
            <a:graphicFrameLocks noGrp="1"/>
          </p:cNvGraphicFramePr>
          <p:nvPr/>
        </p:nvGraphicFramePr>
        <p:xfrm>
          <a:off x="1524000" y="1397000"/>
          <a:ext cx="6248400" cy="4241800"/>
        </p:xfrm>
        <a:graphic>
          <a:graphicData uri="http://schemas.openxmlformats.org/drawingml/2006/table">
            <a:tbl>
              <a:tblPr firstRow="1" bandRow="1">
                <a:tableStyleId>{D7AC3CCA-C797-4891-BE02-D94E43425B78}</a:tableStyleId>
              </a:tblPr>
              <a:tblGrid>
                <a:gridCol w="2082800"/>
                <a:gridCol w="2082800"/>
                <a:gridCol w="2082800"/>
              </a:tblGrid>
              <a:tr h="848360">
                <a:tc>
                  <a:txBody>
                    <a:bodyPr/>
                    <a:lstStyle/>
                    <a:p>
                      <a:endParaRPr lang="en-US" dirty="0"/>
                    </a:p>
                  </a:txBody>
                  <a:tcPr/>
                </a:tc>
                <a:tc>
                  <a:txBody>
                    <a:bodyPr/>
                    <a:lstStyle/>
                    <a:p>
                      <a:r>
                        <a:rPr lang="en-US" dirty="0" err="1" smtClean="0"/>
                        <a:t>Complie</a:t>
                      </a:r>
                      <a:r>
                        <a:rPr lang="en-US" dirty="0" smtClean="0"/>
                        <a:t> Time</a:t>
                      </a:r>
                    </a:p>
                    <a:p>
                      <a:r>
                        <a:rPr lang="en-US" dirty="0" smtClean="0"/>
                        <a:t>Decision </a:t>
                      </a:r>
                      <a:endParaRPr lang="en-US" dirty="0"/>
                    </a:p>
                  </a:txBody>
                  <a:tcPr/>
                </a:tc>
                <a:tc>
                  <a:txBody>
                    <a:bodyPr/>
                    <a:lstStyle/>
                    <a:p>
                      <a:r>
                        <a:rPr lang="en-US" dirty="0" smtClean="0"/>
                        <a:t>Run</a:t>
                      </a:r>
                      <a:r>
                        <a:rPr lang="en-US" baseline="0" dirty="0" smtClean="0"/>
                        <a:t> Time</a:t>
                      </a:r>
                    </a:p>
                    <a:p>
                      <a:r>
                        <a:rPr lang="en-US" baseline="0" dirty="0" smtClean="0"/>
                        <a:t>Decision</a:t>
                      </a:r>
                      <a:endParaRPr lang="en-US" dirty="0"/>
                    </a:p>
                  </a:txBody>
                  <a:tcPr/>
                </a:tc>
              </a:tr>
              <a:tr h="848360">
                <a:tc>
                  <a:txBody>
                    <a:bodyPr/>
                    <a:lstStyle/>
                    <a:p>
                      <a:r>
                        <a:rPr lang="en-US" dirty="0" smtClean="0"/>
                        <a:t>Static</a:t>
                      </a:r>
                      <a:r>
                        <a:rPr lang="en-US" baseline="0" dirty="0" smtClean="0"/>
                        <a:t> Variable</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848360">
                <a:tc>
                  <a:txBody>
                    <a:bodyPr/>
                    <a:lstStyle/>
                    <a:p>
                      <a:r>
                        <a:rPr lang="en-US" dirty="0" smtClean="0"/>
                        <a:t>Static method </a:t>
                      </a:r>
                      <a:endParaRPr lang="en-US" dirty="0"/>
                    </a:p>
                  </a:txBody>
                  <a:tcPr/>
                </a:tc>
                <a:tc>
                  <a:txBody>
                    <a:bodyPr/>
                    <a:lstStyle/>
                    <a:p>
                      <a:r>
                        <a:rPr lang="en-US" dirty="0" smtClean="0"/>
                        <a:t>Yes</a:t>
                      </a:r>
                      <a:r>
                        <a:rPr lang="en-US" baseline="0" dirty="0" smtClean="0"/>
                        <a:t> </a:t>
                      </a:r>
                      <a:endParaRPr lang="en-US" dirty="0"/>
                    </a:p>
                  </a:txBody>
                  <a:tcPr/>
                </a:tc>
                <a:tc>
                  <a:txBody>
                    <a:bodyPr/>
                    <a:lstStyle/>
                    <a:p>
                      <a:r>
                        <a:rPr lang="en-US" dirty="0" smtClean="0"/>
                        <a:t>No</a:t>
                      </a:r>
                      <a:endParaRPr lang="en-US" dirty="0"/>
                    </a:p>
                  </a:txBody>
                  <a:tcPr/>
                </a:tc>
              </a:tr>
              <a:tr h="848360">
                <a:tc>
                  <a:txBody>
                    <a:bodyPr/>
                    <a:lstStyle/>
                    <a:p>
                      <a:r>
                        <a:rPr lang="en-US" dirty="0" smtClean="0"/>
                        <a:t>Instance Variable</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848360">
                <a:tc>
                  <a:txBody>
                    <a:bodyPr/>
                    <a:lstStyle/>
                    <a:p>
                      <a:r>
                        <a:rPr lang="en-US" dirty="0" smtClean="0"/>
                        <a:t>Instance method</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Compile time and Runtime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Time and Run Time</a:t>
            </a:r>
            <a:endParaRPr lang="en-US" dirty="0"/>
          </a:p>
        </p:txBody>
      </p:sp>
      <p:sp>
        <p:nvSpPr>
          <p:cNvPr id="3" name="Content Placeholder 2"/>
          <p:cNvSpPr>
            <a:spLocks noGrp="1"/>
          </p:cNvSpPr>
          <p:nvPr>
            <p:ph idx="1"/>
          </p:nvPr>
        </p:nvSpPr>
        <p:spPr>
          <a:xfrm>
            <a:off x="457200" y="1600200"/>
            <a:ext cx="8229600" cy="4571999"/>
          </a:xfrm>
        </p:spPr>
        <p:txBody>
          <a:bodyPr>
            <a:normAutofit/>
          </a:bodyPr>
          <a:lstStyle/>
          <a:p>
            <a:r>
              <a:rPr lang="en-US" dirty="0" smtClean="0"/>
              <a:t>The program in eclipse gets complied the moment you save the program. Once you save the program the .java file get compiled to a .class file and is stored in Bin folder with the same package structure as Source folder</a:t>
            </a:r>
          </a:p>
          <a:p>
            <a:r>
              <a:rPr lang="en-US" dirty="0" smtClean="0"/>
              <a:t>Program in eclipse is run when you right click on the program and chose run application.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1"/>
            <a:ext cx="7772400" cy="1066800"/>
          </a:xfrm>
        </p:spPr>
        <p:txBody>
          <a:bodyPr/>
          <a:lstStyle/>
          <a:p>
            <a:r>
              <a:rPr lang="en-US" dirty="0" smtClean="0"/>
              <a:t>Packages: </a:t>
            </a:r>
            <a:endParaRPr lang="en-US" dirty="0"/>
          </a:p>
        </p:txBody>
      </p:sp>
      <p:grpSp>
        <p:nvGrpSpPr>
          <p:cNvPr id="75" name="Group 74"/>
          <p:cNvGrpSpPr/>
          <p:nvPr/>
        </p:nvGrpSpPr>
        <p:grpSpPr>
          <a:xfrm>
            <a:off x="533400" y="1447800"/>
            <a:ext cx="3886200" cy="3657600"/>
            <a:chOff x="304800" y="1329396"/>
            <a:chExt cx="3886200" cy="2164136"/>
          </a:xfrm>
        </p:grpSpPr>
        <p:sp>
          <p:nvSpPr>
            <p:cNvPr id="7" name="Rectangle 6"/>
            <p:cNvSpPr/>
            <p:nvPr/>
          </p:nvSpPr>
          <p:spPr>
            <a:xfrm>
              <a:off x="1295400" y="13716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a:t>
              </a:r>
              <a:endParaRPr lang="en-US" dirty="0"/>
            </a:p>
          </p:txBody>
        </p:sp>
        <p:sp>
          <p:nvSpPr>
            <p:cNvPr id="8" name="Rectangle 7"/>
            <p:cNvSpPr/>
            <p:nvPr/>
          </p:nvSpPr>
          <p:spPr>
            <a:xfrm>
              <a:off x="1828800" y="1981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nbna</a:t>
              </a:r>
              <a:endParaRPr lang="en-US" dirty="0"/>
            </a:p>
          </p:txBody>
        </p:sp>
        <p:sp>
          <p:nvSpPr>
            <p:cNvPr id="9" name="Rectangle 8"/>
            <p:cNvSpPr/>
            <p:nvPr/>
          </p:nvSpPr>
          <p:spPr>
            <a:xfrm>
              <a:off x="2438400" y="25146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a:t>
              </a:r>
              <a:endParaRPr lang="en-US" dirty="0"/>
            </a:p>
          </p:txBody>
        </p:sp>
        <p:sp>
          <p:nvSpPr>
            <p:cNvPr id="10" name="TextBox 9"/>
            <p:cNvSpPr txBox="1"/>
            <p:nvPr/>
          </p:nvSpPr>
          <p:spPr>
            <a:xfrm>
              <a:off x="2971800" y="3124200"/>
              <a:ext cx="1219200" cy="369332"/>
            </a:xfrm>
            <a:prstGeom prst="rect">
              <a:avLst/>
            </a:prstGeom>
            <a:noFill/>
            <a:ln>
              <a:solidFill>
                <a:srgbClr val="990000"/>
              </a:solidFill>
            </a:ln>
          </p:spPr>
          <p:txBody>
            <a:bodyPr wrap="square" rtlCol="0">
              <a:spAutoFit/>
            </a:bodyPr>
            <a:lstStyle/>
            <a:p>
              <a:r>
                <a:rPr lang="en-US" dirty="0" smtClean="0"/>
                <a:t>Hello.java</a:t>
              </a:r>
              <a:endParaRPr lang="en-US" dirty="0"/>
            </a:p>
          </p:txBody>
        </p:sp>
        <p:cxnSp>
          <p:nvCxnSpPr>
            <p:cNvPr id="16" name="Shape 15"/>
            <p:cNvCxnSpPr>
              <a:stCxn id="7" idx="2"/>
              <a:endCxn id="8" idx="1"/>
            </p:cNvCxnSpPr>
            <p:nvPr/>
          </p:nvCxnSpPr>
          <p:spPr>
            <a:xfrm rot="16200000" flipH="1">
              <a:off x="1504950" y="1809750"/>
              <a:ext cx="457200" cy="190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Shape 18"/>
            <p:cNvCxnSpPr>
              <a:stCxn id="8" idx="2"/>
              <a:endCxn id="9" idx="1"/>
            </p:cNvCxnSpPr>
            <p:nvPr/>
          </p:nvCxnSpPr>
          <p:spPr>
            <a:xfrm rot="16200000" flipH="1">
              <a:off x="2133600" y="2362200"/>
              <a:ext cx="381000" cy="2286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Shape 21"/>
            <p:cNvCxnSpPr>
              <a:stCxn id="9" idx="2"/>
              <a:endCxn id="10" idx="1"/>
            </p:cNvCxnSpPr>
            <p:nvPr/>
          </p:nvCxnSpPr>
          <p:spPr>
            <a:xfrm rot="16200000" flipH="1">
              <a:off x="2650867" y="2987933"/>
              <a:ext cx="489466" cy="1524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04800" y="1329396"/>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src</a:t>
              </a:r>
              <a:endParaRPr lang="en-US" dirty="0"/>
            </a:p>
          </p:txBody>
        </p:sp>
        <p:cxnSp>
          <p:nvCxnSpPr>
            <p:cNvPr id="62" name="Straight Connector 61"/>
            <p:cNvCxnSpPr>
              <a:stCxn id="60" idx="3"/>
              <a:endCxn id="7" idx="1"/>
            </p:cNvCxnSpPr>
            <p:nvPr/>
          </p:nvCxnSpPr>
          <p:spPr>
            <a:xfrm>
              <a:off x="914400" y="1519896"/>
              <a:ext cx="381000" cy="41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4876800" y="1524000"/>
            <a:ext cx="3886200" cy="3547404"/>
            <a:chOff x="4572000" y="1481796"/>
            <a:chExt cx="3886200" cy="2164136"/>
          </a:xfrm>
        </p:grpSpPr>
        <p:sp>
          <p:nvSpPr>
            <p:cNvPr id="64" name="Rectangle 63"/>
            <p:cNvSpPr/>
            <p:nvPr/>
          </p:nvSpPr>
          <p:spPr>
            <a:xfrm>
              <a:off x="5562600" y="15240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a:t>
              </a:r>
              <a:endParaRPr lang="en-US" dirty="0"/>
            </a:p>
          </p:txBody>
        </p:sp>
        <p:sp>
          <p:nvSpPr>
            <p:cNvPr id="65" name="Rectangle 64"/>
            <p:cNvSpPr/>
            <p:nvPr/>
          </p:nvSpPr>
          <p:spPr>
            <a:xfrm>
              <a:off x="6096000" y="21336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nbna</a:t>
              </a:r>
              <a:endParaRPr lang="en-US" dirty="0"/>
            </a:p>
          </p:txBody>
        </p:sp>
        <p:sp>
          <p:nvSpPr>
            <p:cNvPr id="66" name="Rectangle 65"/>
            <p:cNvSpPr/>
            <p:nvPr/>
          </p:nvSpPr>
          <p:spPr>
            <a:xfrm>
              <a:off x="6705600" y="26670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a:t>
              </a:r>
              <a:endParaRPr lang="en-US" dirty="0"/>
            </a:p>
          </p:txBody>
        </p:sp>
        <p:sp>
          <p:nvSpPr>
            <p:cNvPr id="67" name="TextBox 66"/>
            <p:cNvSpPr txBox="1"/>
            <p:nvPr/>
          </p:nvSpPr>
          <p:spPr>
            <a:xfrm>
              <a:off x="7239000" y="3276600"/>
              <a:ext cx="1219200" cy="369332"/>
            </a:xfrm>
            <a:prstGeom prst="rect">
              <a:avLst/>
            </a:prstGeom>
            <a:noFill/>
            <a:ln>
              <a:solidFill>
                <a:srgbClr val="990000"/>
              </a:solidFill>
            </a:ln>
          </p:spPr>
          <p:txBody>
            <a:bodyPr wrap="square" rtlCol="0">
              <a:spAutoFit/>
            </a:bodyPr>
            <a:lstStyle/>
            <a:p>
              <a:r>
                <a:rPr lang="en-US" dirty="0" err="1" smtClean="0"/>
                <a:t>Hello.class</a:t>
              </a:r>
              <a:endParaRPr lang="en-US" dirty="0"/>
            </a:p>
          </p:txBody>
        </p:sp>
        <p:cxnSp>
          <p:nvCxnSpPr>
            <p:cNvPr id="68" name="Shape 67"/>
            <p:cNvCxnSpPr>
              <a:stCxn id="64" idx="2"/>
              <a:endCxn id="65" idx="1"/>
            </p:cNvCxnSpPr>
            <p:nvPr/>
          </p:nvCxnSpPr>
          <p:spPr>
            <a:xfrm rot="16200000" flipH="1">
              <a:off x="5772150" y="1962150"/>
              <a:ext cx="457200" cy="190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9" name="Shape 68"/>
            <p:cNvCxnSpPr>
              <a:stCxn id="65" idx="2"/>
              <a:endCxn id="66" idx="1"/>
            </p:cNvCxnSpPr>
            <p:nvPr/>
          </p:nvCxnSpPr>
          <p:spPr>
            <a:xfrm rot="16200000" flipH="1">
              <a:off x="6400800" y="2514600"/>
              <a:ext cx="381000" cy="2286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hape 69"/>
            <p:cNvCxnSpPr>
              <a:stCxn id="66" idx="2"/>
              <a:endCxn id="67" idx="1"/>
            </p:cNvCxnSpPr>
            <p:nvPr/>
          </p:nvCxnSpPr>
          <p:spPr>
            <a:xfrm rot="16200000" flipH="1">
              <a:off x="6918067" y="3140333"/>
              <a:ext cx="489466" cy="1524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572000" y="1481796"/>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bin</a:t>
              </a:r>
              <a:endParaRPr lang="en-US" dirty="0"/>
            </a:p>
          </p:txBody>
        </p:sp>
        <p:cxnSp>
          <p:nvCxnSpPr>
            <p:cNvPr id="72" name="Straight Connector 71"/>
            <p:cNvCxnSpPr>
              <a:stCxn id="71" idx="3"/>
              <a:endCxn id="64" idx="1"/>
            </p:cNvCxnSpPr>
            <p:nvPr/>
          </p:nvCxnSpPr>
          <p:spPr>
            <a:xfrm>
              <a:off x="5181600" y="1672296"/>
              <a:ext cx="381000" cy="410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1066800" y="5638800"/>
            <a:ext cx="6934200" cy="369332"/>
          </a:xfrm>
          <a:prstGeom prst="rect">
            <a:avLst/>
          </a:prstGeom>
          <a:noFill/>
        </p:spPr>
        <p:txBody>
          <a:bodyPr wrap="square" rtlCol="0">
            <a:spAutoFit/>
          </a:bodyPr>
          <a:lstStyle/>
          <a:p>
            <a:r>
              <a:rPr lang="en-US" dirty="0" smtClean="0"/>
              <a:t>The .class files will follow the same package convention as the .java files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Behavior of Variables</a:t>
            </a:r>
            <a:endParaRPr lang="en-US" dirty="0"/>
          </a:p>
        </p:txBody>
      </p:sp>
      <p:sp>
        <p:nvSpPr>
          <p:cNvPr id="3" name="Content Placeholder 2"/>
          <p:cNvSpPr>
            <a:spLocks noGrp="1"/>
          </p:cNvSpPr>
          <p:nvPr>
            <p:ph idx="1"/>
          </p:nvPr>
        </p:nvSpPr>
        <p:spPr/>
        <p:txBody>
          <a:bodyPr/>
          <a:lstStyle/>
          <a:p>
            <a:r>
              <a:rPr lang="en-US" dirty="0" smtClean="0"/>
              <a:t>The decision as to which field definition to use is taken at compile time, both for instance variables and static variables.</a:t>
            </a:r>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of Methods</a:t>
            </a:r>
            <a:endParaRPr lang="en-US" dirty="0"/>
          </a:p>
        </p:txBody>
      </p:sp>
      <p:sp>
        <p:nvSpPr>
          <p:cNvPr id="3" name="Content Placeholder 2"/>
          <p:cNvSpPr>
            <a:spLocks noGrp="1"/>
          </p:cNvSpPr>
          <p:nvPr>
            <p:ph idx="1"/>
          </p:nvPr>
        </p:nvSpPr>
        <p:spPr/>
        <p:txBody>
          <a:bodyPr/>
          <a:lstStyle/>
          <a:p>
            <a:r>
              <a:rPr lang="en-US" dirty="0" smtClean="0"/>
              <a:t>The decision for choosing the method is </a:t>
            </a:r>
          </a:p>
          <a:p>
            <a:pPr lvl="1"/>
            <a:r>
              <a:rPr lang="en-US" dirty="0" smtClean="0"/>
              <a:t>A runtime decision for instance methods</a:t>
            </a:r>
          </a:p>
          <a:p>
            <a:pPr lvl="1"/>
            <a:r>
              <a:rPr lang="en-US" dirty="0" smtClean="0"/>
              <a:t>Compile time decision for static methods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81200"/>
            <a:ext cx="7772400" cy="1470025"/>
          </a:xfrm>
        </p:spPr>
        <p:txBody>
          <a:bodyPr>
            <a:noAutofit/>
          </a:bodyPr>
          <a:lstStyle/>
          <a:p>
            <a:r>
              <a:rPr lang="en-US" sz="9600" dirty="0" smtClean="0"/>
              <a:t>Interface</a:t>
            </a:r>
            <a:endParaRPr lang="en-US" sz="9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endParaRPr lang="en-US" dirty="0"/>
          </a:p>
        </p:txBody>
      </p:sp>
      <p:sp>
        <p:nvSpPr>
          <p:cNvPr id="3" name="Content Placeholder 2"/>
          <p:cNvSpPr>
            <a:spLocks noGrp="1"/>
          </p:cNvSpPr>
          <p:nvPr>
            <p:ph idx="1"/>
          </p:nvPr>
        </p:nvSpPr>
        <p:spPr/>
        <p:txBody>
          <a:bodyPr/>
          <a:lstStyle/>
          <a:p>
            <a:r>
              <a:rPr lang="en-US" dirty="0" smtClean="0">
                <a:solidFill>
                  <a:srgbClr val="FF0000"/>
                </a:solidFill>
              </a:rPr>
              <a:t>Requirement</a:t>
            </a:r>
          </a:p>
          <a:p>
            <a:pPr lvl="1">
              <a:buNone/>
            </a:pPr>
            <a:r>
              <a:rPr lang="en-US" dirty="0" smtClean="0">
                <a:solidFill>
                  <a:srgbClr val="FF0000"/>
                </a:solidFill>
              </a:rPr>
              <a:t>There is one class and different aspects of this class are to be used</a:t>
            </a:r>
          </a:p>
          <a:p>
            <a:pPr lvl="1">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Ravan</a:t>
            </a:r>
            <a:r>
              <a:rPr lang="en-US" dirty="0" smtClean="0"/>
              <a:t> – Did he have 10 heads?</a:t>
            </a:r>
            <a:endParaRPr lang="en-US" dirty="0"/>
          </a:p>
        </p:txBody>
      </p:sp>
      <p:sp>
        <p:nvSpPr>
          <p:cNvPr id="9" name="Content Placeholder 8"/>
          <p:cNvSpPr>
            <a:spLocks noGrp="1"/>
          </p:cNvSpPr>
          <p:nvPr>
            <p:ph sz="quarter" idx="4"/>
          </p:nvPr>
        </p:nvSpPr>
        <p:spPr>
          <a:xfrm>
            <a:off x="4648200" y="1981200"/>
            <a:ext cx="4041775" cy="3951288"/>
          </a:xfrm>
        </p:spPr>
        <p:txBody>
          <a:bodyPr>
            <a:normAutofit fontScale="92500" lnSpcReduction="20000"/>
          </a:bodyPr>
          <a:lstStyle/>
          <a:p>
            <a:r>
              <a:rPr lang="en-US" dirty="0" smtClean="0"/>
              <a:t>Does not mean that he actually had 10 heads. </a:t>
            </a:r>
          </a:p>
          <a:p>
            <a:r>
              <a:rPr lang="en-US" smtClean="0"/>
              <a:t>It </a:t>
            </a:r>
            <a:r>
              <a:rPr lang="en-US" dirty="0" smtClean="0"/>
              <a:t>means that one person had so many different shades in him that</a:t>
            </a:r>
          </a:p>
          <a:p>
            <a:r>
              <a:rPr lang="en-US" dirty="0" smtClean="0"/>
              <a:t>if you are musician he can talk to you as musician</a:t>
            </a:r>
          </a:p>
          <a:p>
            <a:r>
              <a:rPr lang="en-US" dirty="0" smtClean="0"/>
              <a:t>If you are warrior he  can talk to you as a warrior  etc</a:t>
            </a:r>
          </a:p>
          <a:p>
            <a:r>
              <a:rPr lang="en-US" dirty="0" smtClean="0"/>
              <a:t>Implies that he will only show you the face that you want to see. </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381000" y="1676400"/>
            <a:ext cx="35052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Interface</a:t>
            </a:r>
            <a:endParaRPr lang="en-US" dirty="0"/>
          </a:p>
        </p:txBody>
      </p:sp>
      <p:sp>
        <p:nvSpPr>
          <p:cNvPr id="8" name="Content Placeholder 7"/>
          <p:cNvSpPr>
            <a:spLocks noGrp="1"/>
          </p:cNvSpPr>
          <p:nvPr>
            <p:ph idx="1"/>
          </p:nvPr>
        </p:nvSpPr>
        <p:spPr/>
        <p:txBody>
          <a:bodyPr/>
          <a:lstStyle/>
          <a:p>
            <a:r>
              <a:rPr lang="en-US" dirty="0" smtClean="0"/>
              <a:t>Interface always start with a key word called interface</a:t>
            </a:r>
          </a:p>
          <a:p>
            <a:r>
              <a:rPr lang="en-US" dirty="0" smtClean="0"/>
              <a:t>Interface contains definition of a methods but not the implementation of methods. It is illegal to declare body for a method inside interface</a:t>
            </a:r>
          </a:p>
          <a:p>
            <a:r>
              <a:rPr lang="en-US" dirty="0" smtClean="0"/>
              <a:t>By default all the methods of interface are public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that implements Interface</a:t>
            </a:r>
            <a:endParaRPr lang="en-US" dirty="0"/>
          </a:p>
        </p:txBody>
      </p:sp>
      <p:sp>
        <p:nvSpPr>
          <p:cNvPr id="3" name="Content Placeholder 2"/>
          <p:cNvSpPr>
            <a:spLocks noGrp="1"/>
          </p:cNvSpPr>
          <p:nvPr>
            <p:ph idx="1"/>
          </p:nvPr>
        </p:nvSpPr>
        <p:spPr/>
        <p:txBody>
          <a:bodyPr/>
          <a:lstStyle/>
          <a:p>
            <a:r>
              <a:rPr lang="en-US" dirty="0" smtClean="0"/>
              <a:t>A class when it says implements interface it is entering into a contract that it will provide body for all the methods in the interface.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Story</a:t>
            </a:r>
            <a:endParaRPr lang="en-US" dirty="0"/>
          </a:p>
        </p:txBody>
      </p:sp>
      <p:sp>
        <p:nvSpPr>
          <p:cNvPr id="3" name="Content Placeholder 2"/>
          <p:cNvSpPr>
            <a:spLocks noGrp="1"/>
          </p:cNvSpPr>
          <p:nvPr>
            <p:ph idx="1"/>
          </p:nvPr>
        </p:nvSpPr>
        <p:spPr/>
        <p:txBody>
          <a:bodyPr/>
          <a:lstStyle/>
          <a:p>
            <a:r>
              <a:rPr lang="en-US" dirty="0" smtClean="0">
                <a:solidFill>
                  <a:srgbClr val="FFC000"/>
                </a:solidFill>
              </a:rPr>
              <a:t>I got married to a beautiful woman and we had a kid and her parents were living with us</a:t>
            </a:r>
          </a:p>
          <a:p>
            <a:r>
              <a:rPr lang="en-US" dirty="0" smtClean="0">
                <a:solidFill>
                  <a:srgbClr val="FFC000"/>
                </a:solidFill>
              </a:rPr>
              <a:t>She was working as a Java developer in XYZ and was the most efficient developer in the company</a:t>
            </a:r>
          </a:p>
          <a:p>
            <a:r>
              <a:rPr lang="en-US" dirty="0" smtClean="0">
                <a:solidFill>
                  <a:srgbClr val="FFC000"/>
                </a:solidFill>
              </a:rPr>
              <a:t>She met with an accident and passed away</a:t>
            </a:r>
          </a:p>
          <a:p>
            <a:r>
              <a:rPr lang="en-US" dirty="0" smtClean="0">
                <a:solidFill>
                  <a:srgbClr val="FFC000"/>
                </a:solidFill>
              </a:rPr>
              <a:t>This leaves me with no choice but to create some one who does all she did</a:t>
            </a:r>
            <a:endParaRPr lang="en-US" dirty="0">
              <a:solidFill>
                <a:srgbClr val="FFC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use case for interface is women. Lets try to build a class which represents my robotic wife Stella</a:t>
            </a:r>
            <a:endParaRPr lang="en-US" dirty="0"/>
          </a:p>
        </p:txBody>
      </p:sp>
      <p:sp>
        <p:nvSpPr>
          <p:cNvPr id="5" name="Right Arrow 4"/>
          <p:cNvSpPr/>
          <p:nvPr/>
        </p:nvSpPr>
        <p:spPr>
          <a:xfrm flipV="1">
            <a:off x="3810000" y="37338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685800" y="2590800"/>
            <a:ext cx="2667000" cy="3276600"/>
            <a:chOff x="3886200" y="2590800"/>
            <a:chExt cx="2667000" cy="2743200"/>
          </a:xfrm>
        </p:grpSpPr>
        <p:grpSp>
          <p:nvGrpSpPr>
            <p:cNvPr id="45" name="Group 44"/>
            <p:cNvGrpSpPr/>
            <p:nvPr/>
          </p:nvGrpSpPr>
          <p:grpSpPr>
            <a:xfrm>
              <a:off x="3886200" y="2590800"/>
              <a:ext cx="2667000" cy="2731532"/>
              <a:chOff x="4800600" y="2133600"/>
              <a:chExt cx="2667000" cy="2731532"/>
            </a:xfrm>
          </p:grpSpPr>
          <p:sp>
            <p:nvSpPr>
              <p:cNvPr id="6" name="TextBox 5"/>
              <p:cNvSpPr txBox="1"/>
              <p:nvPr/>
            </p:nvSpPr>
            <p:spPr>
              <a:xfrm>
                <a:off x="4800600" y="2133600"/>
                <a:ext cx="2667000" cy="369332"/>
              </a:xfrm>
              <a:prstGeom prst="rect">
                <a:avLst/>
              </a:prstGeom>
              <a:noFill/>
            </p:spPr>
            <p:txBody>
              <a:bodyPr wrap="square" rtlCol="0">
                <a:spAutoFit/>
              </a:bodyPr>
              <a:lstStyle/>
              <a:p>
                <a:pPr algn="ctr"/>
                <a:r>
                  <a:rPr lang="en-US" dirty="0" smtClean="0"/>
                  <a:t>Women</a:t>
                </a:r>
                <a:endParaRPr lang="en-US" dirty="0"/>
              </a:p>
            </p:txBody>
          </p:sp>
          <p:grpSp>
            <p:nvGrpSpPr>
              <p:cNvPr id="42" name="Group 41"/>
              <p:cNvGrpSpPr/>
              <p:nvPr/>
            </p:nvGrpSpPr>
            <p:grpSpPr>
              <a:xfrm>
                <a:off x="5638800" y="2819400"/>
                <a:ext cx="1371600" cy="2045732"/>
                <a:chOff x="5638800" y="2819400"/>
                <a:chExt cx="1371600" cy="2045732"/>
              </a:xfrm>
            </p:grpSpPr>
            <p:sp>
              <p:nvSpPr>
                <p:cNvPr id="7" name="TextBox 6"/>
                <p:cNvSpPr txBox="1"/>
                <p:nvPr/>
              </p:nvSpPr>
              <p:spPr>
                <a:xfrm>
                  <a:off x="5638800" y="2819400"/>
                  <a:ext cx="1143000" cy="369332"/>
                </a:xfrm>
                <a:prstGeom prst="rect">
                  <a:avLst/>
                </a:prstGeom>
                <a:noFill/>
              </p:spPr>
              <p:txBody>
                <a:bodyPr wrap="square" rtlCol="0">
                  <a:spAutoFit/>
                </a:bodyPr>
                <a:lstStyle/>
                <a:p>
                  <a:r>
                    <a:rPr lang="en-US" dirty="0" smtClean="0"/>
                    <a:t>Daughter</a:t>
                  </a:r>
                  <a:endParaRPr lang="en-US" dirty="0"/>
                </a:p>
              </p:txBody>
            </p:sp>
            <p:sp>
              <p:nvSpPr>
                <p:cNvPr id="8" name="TextBox 7"/>
                <p:cNvSpPr txBox="1"/>
                <p:nvPr/>
              </p:nvSpPr>
              <p:spPr>
                <a:xfrm>
                  <a:off x="5715000" y="3962400"/>
                  <a:ext cx="1143000" cy="369332"/>
                </a:xfrm>
                <a:prstGeom prst="rect">
                  <a:avLst/>
                </a:prstGeom>
                <a:noFill/>
              </p:spPr>
              <p:txBody>
                <a:bodyPr wrap="square" rtlCol="0">
                  <a:spAutoFit/>
                </a:bodyPr>
                <a:lstStyle/>
                <a:p>
                  <a:pPr algn="ctr"/>
                  <a:r>
                    <a:rPr lang="en-US" dirty="0" smtClean="0"/>
                    <a:t>Wife</a:t>
                  </a:r>
                  <a:endParaRPr lang="en-US" dirty="0"/>
                </a:p>
              </p:txBody>
            </p:sp>
            <p:sp>
              <p:nvSpPr>
                <p:cNvPr id="9" name="TextBox 8"/>
                <p:cNvSpPr txBox="1"/>
                <p:nvPr/>
              </p:nvSpPr>
              <p:spPr>
                <a:xfrm>
                  <a:off x="5638800" y="3429000"/>
                  <a:ext cx="1371600"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smtClean="0"/>
                    <a:t>Professional</a:t>
                  </a:r>
                  <a:endParaRPr lang="en-US" dirty="0"/>
                </a:p>
              </p:txBody>
            </p:sp>
            <p:sp>
              <p:nvSpPr>
                <p:cNvPr id="18" name="TextBox 17"/>
                <p:cNvSpPr txBox="1"/>
                <p:nvPr/>
              </p:nvSpPr>
              <p:spPr>
                <a:xfrm>
                  <a:off x="5765412" y="4495800"/>
                  <a:ext cx="1143000" cy="369332"/>
                </a:xfrm>
                <a:prstGeom prst="rect">
                  <a:avLst/>
                </a:prstGeom>
                <a:noFill/>
              </p:spPr>
              <p:txBody>
                <a:bodyPr wrap="square" rtlCol="0">
                  <a:spAutoFit/>
                </a:bodyPr>
                <a:lstStyle/>
                <a:p>
                  <a:r>
                    <a:rPr lang="en-US" dirty="0" smtClean="0"/>
                    <a:t>Mother</a:t>
                  </a:r>
                  <a:endParaRPr lang="en-US" dirty="0"/>
                </a:p>
              </p:txBody>
            </p:sp>
          </p:grpSp>
        </p:grpSp>
        <p:sp>
          <p:nvSpPr>
            <p:cNvPr id="46" name="Oval 45"/>
            <p:cNvSpPr/>
            <p:nvPr/>
          </p:nvSpPr>
          <p:spPr>
            <a:xfrm>
              <a:off x="4419600" y="3048000"/>
              <a:ext cx="175260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pic>
        <p:nvPicPr>
          <p:cNvPr id="2050" name="Picture 2"/>
          <p:cNvPicPr>
            <a:picLocks noChangeAspect="1" noChangeArrowheads="1"/>
          </p:cNvPicPr>
          <p:nvPr/>
        </p:nvPicPr>
        <p:blipFill>
          <a:blip r:embed="rId2" cstate="print"/>
          <a:srcRect/>
          <a:stretch>
            <a:fillRect/>
          </a:stretch>
        </p:blipFill>
        <p:spPr bwMode="auto">
          <a:xfrm>
            <a:off x="5257800" y="2362200"/>
            <a:ext cx="326707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381001"/>
            <a:ext cx="4038600" cy="2286000"/>
          </a:xfrm>
        </p:spPr>
        <p:style>
          <a:lnRef idx="3">
            <a:schemeClr val="lt1"/>
          </a:lnRef>
          <a:fillRef idx="1">
            <a:schemeClr val="accent1"/>
          </a:fillRef>
          <a:effectRef idx="1">
            <a:schemeClr val="accent1"/>
          </a:effectRef>
          <a:fontRef idx="minor">
            <a:schemeClr val="lt1"/>
          </a:fontRef>
        </p:style>
        <p:txBody>
          <a:bodyPr/>
          <a:lstStyle/>
          <a:p>
            <a:pPr algn="ctr">
              <a:buNone/>
            </a:pPr>
            <a:r>
              <a:rPr lang="en-US" dirty="0" smtClean="0"/>
              <a:t> </a:t>
            </a:r>
            <a:r>
              <a:rPr lang="en-US" b="1" dirty="0" smtClean="0">
                <a:solidFill>
                  <a:srgbClr val="FFFF00"/>
                </a:solidFill>
              </a:rPr>
              <a:t>Daughter</a:t>
            </a:r>
          </a:p>
          <a:p>
            <a:r>
              <a:rPr lang="en-US" dirty="0" err="1" smtClean="0"/>
              <a:t>talkNiceWords</a:t>
            </a:r>
            <a:endParaRPr lang="en-US" dirty="0" smtClean="0"/>
          </a:p>
          <a:p>
            <a:pPr>
              <a:buNone/>
            </a:pPr>
            <a:endParaRPr lang="en-US" dirty="0"/>
          </a:p>
        </p:txBody>
      </p:sp>
      <p:sp>
        <p:nvSpPr>
          <p:cNvPr id="5" name="Content Placeholder 4"/>
          <p:cNvSpPr>
            <a:spLocks noGrp="1"/>
          </p:cNvSpPr>
          <p:nvPr>
            <p:ph sz="half" idx="2"/>
          </p:nvPr>
        </p:nvSpPr>
        <p:spPr>
          <a:xfrm>
            <a:off x="4800600" y="381000"/>
            <a:ext cx="4038600" cy="2362201"/>
          </a:xfrm>
        </p:spPr>
        <p:style>
          <a:lnRef idx="3">
            <a:schemeClr val="lt1"/>
          </a:lnRef>
          <a:fillRef idx="1">
            <a:schemeClr val="accent3"/>
          </a:fillRef>
          <a:effectRef idx="1">
            <a:schemeClr val="accent3"/>
          </a:effectRef>
          <a:fontRef idx="minor">
            <a:schemeClr val="lt1"/>
          </a:fontRef>
        </p:style>
        <p:txBody>
          <a:bodyPr/>
          <a:lstStyle/>
          <a:p>
            <a:pPr algn="ctr">
              <a:buNone/>
            </a:pPr>
            <a:r>
              <a:rPr lang="en-US" b="1" dirty="0" smtClean="0">
                <a:solidFill>
                  <a:srgbClr val="FFFF00"/>
                </a:solidFill>
              </a:rPr>
              <a:t>Professional</a:t>
            </a:r>
          </a:p>
          <a:p>
            <a:r>
              <a:rPr lang="en-US" dirty="0" err="1" smtClean="0"/>
              <a:t>writeCode</a:t>
            </a:r>
            <a:endParaRPr lang="en-US" dirty="0" smtClean="0"/>
          </a:p>
          <a:p>
            <a:r>
              <a:rPr lang="en-US" dirty="0" err="1" smtClean="0"/>
              <a:t>attendMeetings</a:t>
            </a:r>
            <a:endParaRPr lang="en-US" dirty="0"/>
          </a:p>
        </p:txBody>
      </p:sp>
      <p:sp>
        <p:nvSpPr>
          <p:cNvPr id="7" name="Content Placeholder 4"/>
          <p:cNvSpPr txBox="1">
            <a:spLocks/>
          </p:cNvSpPr>
          <p:nvPr/>
        </p:nvSpPr>
        <p:spPr>
          <a:xfrm>
            <a:off x="304800" y="3124200"/>
            <a:ext cx="4038600" cy="2514599"/>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rgbClr val="FFFF00"/>
                </a:solidFill>
                <a:effectLst/>
                <a:uLnTx/>
                <a:uFillTx/>
                <a:latin typeface="+mn-lt"/>
                <a:ea typeface="+mn-ea"/>
                <a:cs typeface="+mn-cs"/>
              </a:rPr>
              <a:t>Wife</a:t>
            </a:r>
          </a:p>
          <a:p>
            <a:pPr marL="342900" lvl="0" indent="-342900">
              <a:spcBef>
                <a:spcPct val="20000"/>
              </a:spcBef>
              <a:buFont typeface="Arial" pitchFamily="34" charset="0"/>
              <a:buChar char="•"/>
              <a:defRPr/>
            </a:pPr>
            <a:r>
              <a:rPr lang="en-US" sz="2800" dirty="0" err="1" smtClean="0"/>
              <a:t>sharePersonallife</a:t>
            </a:r>
            <a:endParaRPr lang="en-US" sz="2800" dirty="0" smtClean="0"/>
          </a:p>
          <a:p>
            <a:pPr marL="342900" lvl="0" indent="-342900">
              <a:spcBef>
                <a:spcPct val="20000"/>
              </a:spcBef>
              <a:buFont typeface="Arial" pitchFamily="34" charset="0"/>
              <a:buChar char="•"/>
              <a:defRPr/>
            </a:pPr>
            <a:r>
              <a:rPr lang="en-US" sz="2800" dirty="0" err="1" smtClean="0"/>
              <a:t>cookFood</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4"/>
          <p:cNvSpPr txBox="1">
            <a:spLocks/>
          </p:cNvSpPr>
          <p:nvPr/>
        </p:nvSpPr>
        <p:spPr>
          <a:xfrm>
            <a:off x="4800600" y="3124200"/>
            <a:ext cx="4038600" cy="2514599"/>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rgbClr val="FFFF00"/>
                </a:solidFill>
                <a:effectLst/>
                <a:uLnTx/>
                <a:uFillTx/>
                <a:latin typeface="+mn-lt"/>
                <a:ea typeface="+mn-ea"/>
                <a:cs typeface="+mn-cs"/>
              </a:rPr>
              <a:t>Mother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err="1" smtClean="0"/>
              <a:t>teachManners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err="1" smtClean="0"/>
              <a:t>cookFood</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a package</a:t>
            </a:r>
            <a:endParaRPr lang="en-US" dirty="0"/>
          </a:p>
        </p:txBody>
      </p:sp>
      <p:sp>
        <p:nvSpPr>
          <p:cNvPr id="4" name="Subtitle 2"/>
          <p:cNvSpPr>
            <a:spLocks noGrp="1"/>
          </p:cNvSpPr>
          <p:nvPr>
            <p:ph idx="1"/>
          </p:nvPr>
        </p:nvSpPr>
        <p:spPr/>
        <p:txBody>
          <a:bodyPr>
            <a:normAutofit fontScale="85000" lnSpcReduction="10000"/>
          </a:bodyPr>
          <a:lstStyle/>
          <a:p>
            <a:r>
              <a:rPr lang="en-US" dirty="0" smtClean="0"/>
              <a:t>A class which is in a package is not accessible outside the package unless it is declared as public. </a:t>
            </a:r>
            <a:r>
              <a:rPr lang="en-US" i="1" dirty="0" smtClean="0"/>
              <a:t>See example to confirm (SETC)</a:t>
            </a:r>
            <a:r>
              <a:rPr lang="en-US" dirty="0" smtClean="0"/>
              <a:t>.</a:t>
            </a:r>
          </a:p>
          <a:p>
            <a:r>
              <a:rPr lang="en-US" dirty="0" smtClean="0"/>
              <a:t>If a class is made public it </a:t>
            </a:r>
            <a:r>
              <a:rPr lang="en-US" b="1" dirty="0" smtClean="0">
                <a:solidFill>
                  <a:srgbClr val="FF0000"/>
                </a:solidFill>
              </a:rPr>
              <a:t>does not </a:t>
            </a:r>
            <a:r>
              <a:rPr lang="en-US" dirty="0" smtClean="0"/>
              <a:t>make the methods inside the class as public. This is done to avoid exposing the implementation details for the methods (encapsulation). SETC</a:t>
            </a:r>
          </a:p>
          <a:p>
            <a:r>
              <a:rPr lang="en-US" dirty="0" smtClean="0"/>
              <a:t>If two classes belong to the same package then they do not have any kind of restriction, which means they can access any data member from any class unless the member of the class is private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advantage of Interface</a:t>
            </a:r>
            <a:endParaRPr lang="en-US" dirty="0"/>
          </a:p>
        </p:txBody>
      </p:sp>
      <p:sp>
        <p:nvSpPr>
          <p:cNvPr id="6" name="Content Placeholder 5"/>
          <p:cNvSpPr>
            <a:spLocks noGrp="1"/>
          </p:cNvSpPr>
          <p:nvPr>
            <p:ph idx="1"/>
          </p:nvPr>
        </p:nvSpPr>
        <p:spPr/>
        <p:txBody>
          <a:bodyPr>
            <a:normAutofit lnSpcReduction="10000"/>
          </a:bodyPr>
          <a:lstStyle/>
          <a:p>
            <a:r>
              <a:rPr lang="en-US" dirty="0" smtClean="0">
                <a:solidFill>
                  <a:srgbClr val="FF0000"/>
                </a:solidFill>
              </a:rPr>
              <a:t>Java does not support multiple inheritance. It only supports multi level inheritance. </a:t>
            </a:r>
            <a:r>
              <a:rPr lang="en-US" dirty="0" err="1" smtClean="0">
                <a:solidFill>
                  <a:srgbClr val="FF0000"/>
                </a:solidFill>
              </a:rPr>
              <a:t>i.e</a:t>
            </a:r>
            <a:r>
              <a:rPr lang="en-US" dirty="0" smtClean="0">
                <a:solidFill>
                  <a:srgbClr val="FF0000"/>
                </a:solidFill>
              </a:rPr>
              <a:t> you can not say Toyota extends Car, Calculator</a:t>
            </a:r>
          </a:p>
          <a:p>
            <a:r>
              <a:rPr lang="en-US" dirty="0" smtClean="0"/>
              <a:t>Interface gives you an answer for this, it lets you implement several interfaces in one class.</a:t>
            </a:r>
          </a:p>
          <a:p>
            <a:r>
              <a:rPr lang="en-US" dirty="0" smtClean="0"/>
              <a:t>Also  interfaces can extend several other interfaces which will be referred as </a:t>
            </a:r>
            <a:r>
              <a:rPr lang="en-US" dirty="0" err="1" smtClean="0"/>
              <a:t>superInterface</a:t>
            </a:r>
            <a:r>
              <a:rPr lang="en-US" dirty="0" smtClean="0"/>
              <a:t>. This concept is still not referred to as multiple inheritance. </a:t>
            </a:r>
          </a:p>
          <a:p>
            <a:endParaRPr lang="en-US" dirty="0" smtClean="0"/>
          </a:p>
          <a:p>
            <a:endParaRPr lang="en-US" dirty="0" smtClean="0"/>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9600" dirty="0" smtClean="0"/>
              <a:t>Super</a:t>
            </a:r>
            <a:endParaRPr lang="en-US" sz="9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Super is a key word which is Synonyms to father or mother in real world, i.e. this key word is used to refer parent of a class from the current class</a:t>
            </a:r>
          </a:p>
          <a:p>
            <a:r>
              <a:rPr lang="en-US" dirty="0" smtClean="0"/>
              <a:t>Super() method is used to invoke the constructor of the parent Class. </a:t>
            </a:r>
          </a:p>
          <a:p>
            <a:r>
              <a:rPr lang="en-US" dirty="0" smtClean="0"/>
              <a:t>This will give us the choice to pick up which constructor of the parent class we would like to call. </a:t>
            </a:r>
          </a:p>
          <a:p>
            <a:r>
              <a:rPr lang="en-US" dirty="0" smtClean="0"/>
              <a:t>Super has to be the first method in the constructor.</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9600" dirty="0" smtClean="0"/>
              <a:t>Final</a:t>
            </a:r>
            <a:endParaRPr lang="en-US" sz="9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a:t>
            </a:r>
            <a:endParaRPr lang="en-US" dirty="0"/>
          </a:p>
        </p:txBody>
      </p:sp>
      <p:sp>
        <p:nvSpPr>
          <p:cNvPr id="3" name="Content Placeholder 2"/>
          <p:cNvSpPr>
            <a:spLocks noGrp="1"/>
          </p:cNvSpPr>
          <p:nvPr>
            <p:ph idx="1"/>
          </p:nvPr>
        </p:nvSpPr>
        <p:spPr>
          <a:xfrm>
            <a:off x="457200" y="1600201"/>
            <a:ext cx="8229600" cy="2514600"/>
          </a:xfrm>
        </p:spPr>
        <p:txBody>
          <a:bodyPr/>
          <a:lstStyle/>
          <a:p>
            <a:r>
              <a:rPr lang="en-US" dirty="0" smtClean="0"/>
              <a:t>Implies that it is final in the hierarchy, it means that is will not let any one to extend it.</a:t>
            </a:r>
          </a:p>
          <a:p>
            <a:r>
              <a:rPr lang="en-US" dirty="0" smtClean="0"/>
              <a:t>Example in Java is String class</a:t>
            </a:r>
          </a:p>
          <a:p>
            <a:r>
              <a:rPr lang="en-US" dirty="0" smtClean="0"/>
              <a:t>It is like </a:t>
            </a:r>
            <a:r>
              <a:rPr lang="en-US" dirty="0" err="1" smtClean="0"/>
              <a:t>Bishma</a:t>
            </a:r>
            <a:r>
              <a:rPr lang="en-US" dirty="0" smtClean="0"/>
              <a:t> with no children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a:t>
            </a:r>
            <a:endParaRPr lang="en-US" dirty="0"/>
          </a:p>
        </p:txBody>
      </p:sp>
      <p:sp>
        <p:nvSpPr>
          <p:cNvPr id="3" name="Content Placeholder 2"/>
          <p:cNvSpPr>
            <a:spLocks noGrp="1"/>
          </p:cNvSpPr>
          <p:nvPr>
            <p:ph idx="1"/>
          </p:nvPr>
        </p:nvSpPr>
        <p:spPr/>
        <p:txBody>
          <a:bodyPr/>
          <a:lstStyle/>
          <a:p>
            <a:r>
              <a:rPr lang="en-US" dirty="0" smtClean="0">
                <a:solidFill>
                  <a:srgbClr val="FF0000"/>
                </a:solidFill>
              </a:rPr>
              <a:t>Requirement</a:t>
            </a:r>
          </a:p>
          <a:p>
            <a:pPr lvl="1"/>
            <a:r>
              <a:rPr lang="en-US" dirty="0" smtClean="0">
                <a:solidFill>
                  <a:srgbClr val="FF0000"/>
                </a:solidFill>
              </a:rPr>
              <a:t>Security</a:t>
            </a:r>
          </a:p>
          <a:p>
            <a:pPr lvl="2"/>
            <a:r>
              <a:rPr lang="en-US" dirty="0" smtClean="0">
                <a:solidFill>
                  <a:srgbClr val="FF0000"/>
                </a:solidFill>
              </a:rPr>
              <a:t>Need to avoid spoofing of critical classes</a:t>
            </a:r>
          </a:p>
          <a:p>
            <a:pPr lvl="1"/>
            <a:r>
              <a:rPr lang="en-US" dirty="0" smtClean="0">
                <a:solidFill>
                  <a:srgbClr val="FF0000"/>
                </a:solidFill>
              </a:rPr>
              <a:t>Performance </a:t>
            </a:r>
          </a:p>
          <a:p>
            <a:pPr lvl="2"/>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Abstract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smtClean="0">
                <a:solidFill>
                  <a:srgbClr val="FF0000"/>
                </a:solidFill>
              </a:rPr>
              <a:t>The basic purpose of creating an abstract class, is to create an incomplete class which later can be used by derived classes, as a store house of methods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US" dirty="0"/>
          </a:p>
        </p:txBody>
      </p:sp>
      <p:sp>
        <p:nvSpPr>
          <p:cNvPr id="3" name="Content Placeholder 2"/>
          <p:cNvSpPr>
            <a:spLocks noGrp="1"/>
          </p:cNvSpPr>
          <p:nvPr>
            <p:ph idx="1"/>
          </p:nvPr>
        </p:nvSpPr>
        <p:spPr/>
        <p:txBody>
          <a:bodyPr/>
          <a:lstStyle/>
          <a:p>
            <a:r>
              <a:rPr lang="en-US" dirty="0" smtClean="0"/>
              <a:t>Abstract classes cannot be instantiated</a:t>
            </a:r>
          </a:p>
          <a:p>
            <a:r>
              <a:rPr lang="en-US" dirty="0" smtClean="0"/>
              <a:t>Only derived classes of an abstract class can be instantiated</a:t>
            </a:r>
          </a:p>
          <a:p>
            <a:r>
              <a:rPr lang="en-US" dirty="0" smtClean="0"/>
              <a:t>If a method is abstract in the class then the class becomes abstract (incomplete)</a:t>
            </a:r>
          </a:p>
          <a:p>
            <a:r>
              <a:rPr lang="en-US" dirty="0" smtClean="0"/>
              <a:t>But even if all methods are well defined we can still define a class as abstract.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Methods</a:t>
            </a:r>
            <a:endParaRPr lang="en-US" dirty="0"/>
          </a:p>
        </p:txBody>
      </p:sp>
      <p:sp>
        <p:nvSpPr>
          <p:cNvPr id="3" name="Content Placeholder 2"/>
          <p:cNvSpPr>
            <a:spLocks noGrp="1"/>
          </p:cNvSpPr>
          <p:nvPr>
            <p:ph idx="1"/>
          </p:nvPr>
        </p:nvSpPr>
        <p:spPr/>
        <p:txBody>
          <a:bodyPr/>
          <a:lstStyle/>
          <a:p>
            <a:r>
              <a:rPr lang="en-US" dirty="0" smtClean="0"/>
              <a:t>If a method is declared as abstract then you can not define the body for such a method.</a:t>
            </a:r>
          </a:p>
          <a:p>
            <a:pPr lvl="1"/>
            <a:r>
              <a:rPr lang="en-US" dirty="0" smtClean="0"/>
              <a:t>What do you mean by can not define body?</a:t>
            </a:r>
          </a:p>
          <a:p>
            <a:pPr lvl="2"/>
            <a:r>
              <a:rPr lang="en-US" dirty="0" smtClean="0"/>
              <a:t>I mean that it should be denied as </a:t>
            </a:r>
          </a:p>
          <a:p>
            <a:pPr lvl="3"/>
            <a:r>
              <a:rPr lang="en-US" dirty="0" smtClean="0"/>
              <a:t>void add(); </a:t>
            </a:r>
          </a:p>
          <a:p>
            <a:pPr lvl="3"/>
            <a:r>
              <a:rPr lang="en-US" dirty="0" smtClean="0"/>
              <a:t>And not as  void add()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dirty="0" smtClean="0"/>
          </a:p>
          <a:p>
            <a:pPr>
              <a:buNone/>
            </a:pPr>
            <a:r>
              <a:rPr lang="en-US" sz="8800" dirty="0" smtClean="0"/>
              <a:t>Access Modifiers</a:t>
            </a:r>
            <a:endParaRPr lang="en-US" sz="8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Widening and Narrowing</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Widening</a:t>
            </a:r>
            <a:endParaRPr lang="en-US" dirty="0"/>
          </a:p>
        </p:txBody>
      </p:sp>
      <p:sp>
        <p:nvSpPr>
          <p:cNvPr id="3" name="Content Placeholder 2"/>
          <p:cNvSpPr>
            <a:spLocks noGrp="1"/>
          </p:cNvSpPr>
          <p:nvPr>
            <p:ph idx="1"/>
          </p:nvPr>
        </p:nvSpPr>
        <p:spPr/>
        <p:txBody>
          <a:bodyPr/>
          <a:lstStyle/>
          <a:p>
            <a:r>
              <a:rPr lang="en-US" dirty="0" smtClean="0"/>
              <a:t>This happens if you try to assign a value to a variable where the size of the variable is lager than the size of the value that you are trying to assign. </a:t>
            </a:r>
          </a:p>
          <a:p>
            <a:r>
              <a:rPr lang="en-US" dirty="0" smtClean="0"/>
              <a:t>The value size gets widened and gets assigned to the variable</a:t>
            </a:r>
          </a:p>
          <a:p>
            <a:pPr lvl="1"/>
            <a:r>
              <a:rPr lang="en-US" dirty="0" smtClean="0"/>
              <a:t>Ex: </a:t>
            </a:r>
          </a:p>
          <a:p>
            <a:pPr lvl="2"/>
            <a:r>
              <a:rPr lang="en-US" dirty="0" err="1" smtClean="0"/>
              <a:t>int</a:t>
            </a:r>
            <a:r>
              <a:rPr lang="en-US" dirty="0" smtClean="0"/>
              <a:t>  a = 10;</a:t>
            </a:r>
          </a:p>
          <a:p>
            <a:pPr lvl="2"/>
            <a:r>
              <a:rPr lang="en-US" dirty="0" smtClean="0"/>
              <a:t> </a:t>
            </a:r>
            <a:r>
              <a:rPr lang="en-US" dirty="0" smtClean="0"/>
              <a:t> long  b =a;  // This is referred to as widening</a:t>
            </a:r>
            <a:endParaRPr lang="en-US" dirty="0" smtClean="0"/>
          </a:p>
          <a:p>
            <a:pPr lvl="2"/>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Narrowing – implicit (cast)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just opposite of widening. This happens when we try to assign a value to a variable where the value of the variable is less that the size required by the value.</a:t>
            </a:r>
          </a:p>
          <a:p>
            <a:r>
              <a:rPr lang="en-US" dirty="0" smtClean="0"/>
              <a:t> </a:t>
            </a:r>
            <a:r>
              <a:rPr lang="en-US" dirty="0" smtClean="0"/>
              <a:t>In this kind of scenario’s java complier will perform an implicit casting. Note this is the only scenario where implicit casting takes place.</a:t>
            </a:r>
          </a:p>
          <a:p>
            <a:pPr lvl="1"/>
            <a:r>
              <a:rPr lang="en-US" dirty="0" smtClean="0"/>
              <a:t>EX:</a:t>
            </a:r>
          </a:p>
          <a:p>
            <a:pPr lvl="2"/>
            <a:r>
              <a:rPr lang="en-US" dirty="0" smtClean="0"/>
              <a:t>Long l = 5;</a:t>
            </a:r>
          </a:p>
          <a:p>
            <a:pPr lvl="2"/>
            <a:r>
              <a:rPr lang="en-US" dirty="0" err="1" smtClean="0"/>
              <a:t>Int</a:t>
            </a:r>
            <a:r>
              <a:rPr lang="en-US" dirty="0" smtClean="0"/>
              <a:t>  </a:t>
            </a:r>
            <a:r>
              <a:rPr lang="en-US" dirty="0" err="1" smtClean="0"/>
              <a:t>i</a:t>
            </a:r>
            <a:r>
              <a:rPr lang="en-US" dirty="0" smtClean="0"/>
              <a:t> = l;</a:t>
            </a:r>
          </a:p>
          <a:p>
            <a:pPr lvl="2"/>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Narrowing</a:t>
            </a:r>
            <a:endParaRPr lang="en-US" dirty="0"/>
          </a:p>
        </p:txBody>
      </p:sp>
      <p:sp>
        <p:nvSpPr>
          <p:cNvPr id="3" name="Content Placeholder 2"/>
          <p:cNvSpPr>
            <a:spLocks noGrp="1"/>
          </p:cNvSpPr>
          <p:nvPr>
            <p:ph idx="1"/>
          </p:nvPr>
        </p:nvSpPr>
        <p:spPr/>
        <p:txBody>
          <a:bodyPr>
            <a:normAutofit lnSpcReduction="10000"/>
          </a:bodyPr>
          <a:lstStyle/>
          <a:p>
            <a:r>
              <a:rPr lang="en-US" dirty="0" smtClean="0"/>
              <a:t>For Narrowing to take place the following rules must be satisfied. </a:t>
            </a:r>
          </a:p>
          <a:p>
            <a:pPr lvl="1"/>
            <a:r>
              <a:rPr lang="en-US" dirty="0" smtClean="0"/>
              <a:t>The complier should be assured that the value that you are trying to assign to a variable will fall in the range of the variable</a:t>
            </a:r>
          </a:p>
          <a:p>
            <a:pPr lvl="1"/>
            <a:r>
              <a:rPr lang="en-US" dirty="0" smtClean="0"/>
              <a:t> </a:t>
            </a:r>
            <a:r>
              <a:rPr lang="en-US" dirty="0" smtClean="0"/>
              <a:t>The data type should be byte, short, char, </a:t>
            </a:r>
            <a:r>
              <a:rPr lang="en-US" dirty="0" err="1" smtClean="0"/>
              <a:t>int</a:t>
            </a:r>
            <a:endParaRPr lang="en-US" dirty="0" smtClean="0"/>
          </a:p>
          <a:p>
            <a:pPr lvl="1">
              <a:buNone/>
            </a:pPr>
            <a:r>
              <a:rPr lang="en-US" dirty="0" smtClean="0">
                <a:solidFill>
                  <a:srgbClr val="FF0000"/>
                </a:solidFill>
              </a:rPr>
              <a:t>NOTE: Implicit handling will never take place for float, long or double. Reason is that CPU does not handle these bits, there is something called FPU to handle this kind of data types.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word this() and Key word Super	()</a:t>
            </a:r>
            <a:endParaRPr lang="en-US" dirty="0"/>
          </a:p>
        </p:txBody>
      </p:sp>
      <p:sp>
        <p:nvSpPr>
          <p:cNvPr id="3" name="Content Placeholder 2"/>
          <p:cNvSpPr>
            <a:spLocks noGrp="1"/>
          </p:cNvSpPr>
          <p:nvPr>
            <p:ph idx="1"/>
          </p:nvPr>
        </p:nvSpPr>
        <p:spPr/>
        <p:txBody>
          <a:bodyPr/>
          <a:lstStyle/>
          <a:p>
            <a:r>
              <a:rPr lang="en-US" dirty="0" smtClean="0"/>
              <a:t>Both have a requirement that both have to be in the first line of code. So they can not co exist. </a:t>
            </a:r>
          </a:p>
          <a:p>
            <a:r>
              <a:rPr lang="en-US" dirty="0" smtClean="0"/>
              <a:t>Generally chain of constructors will be called and the last constructor calls the super() to </a:t>
            </a:r>
            <a:r>
              <a:rPr lang="en-US" dirty="0" err="1" smtClean="0"/>
              <a:t>involke</a:t>
            </a:r>
            <a:r>
              <a:rPr lang="en-US" dirty="0" smtClean="0"/>
              <a:t> the parents constructor. This is the general design.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If you define a variable in a class that variable is available thought out the class. </a:t>
            </a:r>
          </a:p>
          <a:p>
            <a:r>
              <a:rPr lang="en-US" dirty="0" smtClean="0"/>
              <a:t>If a variable is declared in a method then the scope of the variable starts when the flow of execution enters the method and ends </a:t>
            </a:r>
            <a:r>
              <a:rPr lang="en-US" dirty="0" err="1" smtClean="0"/>
              <a:t>ends</a:t>
            </a:r>
            <a:r>
              <a:rPr lang="en-US" dirty="0" smtClean="0"/>
              <a:t> when the flow of </a:t>
            </a:r>
            <a:r>
              <a:rPr lang="en-US" dirty="0" err="1" smtClean="0"/>
              <a:t>ecection</a:t>
            </a:r>
            <a:r>
              <a:rPr lang="en-US" dirty="0" smtClean="0"/>
              <a:t> </a:t>
            </a:r>
            <a:r>
              <a:rPr lang="en-US" dirty="0" smtClean="0"/>
              <a:t>leaves the method. Such variables are visible only in the method</a:t>
            </a:r>
          </a:p>
          <a:p>
            <a:r>
              <a:rPr lang="en-US" dirty="0" smtClean="0"/>
              <a:t>A separate local scope for variables can be created just by enclosing </a:t>
            </a:r>
            <a:r>
              <a:rPr lang="en-US" smtClean="0"/>
              <a:t>them in {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a:t>
            </a:r>
            <a:endParaRPr lang="en-US" dirty="0"/>
          </a:p>
        </p:txBody>
      </p:sp>
      <p:sp>
        <p:nvSpPr>
          <p:cNvPr id="3" name="Content Placeholder 2"/>
          <p:cNvSpPr>
            <a:spLocks noGrp="1"/>
          </p:cNvSpPr>
          <p:nvPr>
            <p:ph idx="1"/>
          </p:nvPr>
        </p:nvSpPr>
        <p:spPr/>
        <p:txBody>
          <a:bodyPr/>
          <a:lstStyle/>
          <a:p>
            <a:r>
              <a:rPr lang="en-US" dirty="0" smtClean="0"/>
              <a:t>JVM is responsible for reclaiming the memory allocated for the object. </a:t>
            </a:r>
          </a:p>
          <a:p>
            <a:r>
              <a:rPr lang="en-US" dirty="0" smtClean="0"/>
              <a:t>Garbage collector claims memory when the objects are no longer being used.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Garbage collector	</a:t>
            </a:r>
            <a:endParaRPr lang="en-US" dirty="0"/>
          </a:p>
        </p:txBody>
      </p:sp>
      <p:sp>
        <p:nvSpPr>
          <p:cNvPr id="3" name="Content Placeholder 2"/>
          <p:cNvSpPr>
            <a:spLocks noGrp="1"/>
          </p:cNvSpPr>
          <p:nvPr>
            <p:ph idx="1"/>
          </p:nvPr>
        </p:nvSpPr>
        <p:spPr/>
        <p:txBody>
          <a:bodyPr/>
          <a:lstStyle/>
          <a:p>
            <a:r>
              <a:rPr lang="en-US" dirty="0" smtClean="0"/>
              <a:t>M</a:t>
            </a:r>
            <a:r>
              <a:rPr lang="en-US" dirty="0" smtClean="0"/>
              <a:t>emory management is taken care by system and not a person. Thus no possibility of careless mistakes  and thus avoid memory </a:t>
            </a:r>
            <a:r>
              <a:rPr lang="en-US" dirty="0" err="1" smtClean="0"/>
              <a:t>leackages</a:t>
            </a:r>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does object become unreachable	</a:t>
            </a:r>
            <a:endParaRPr lang="en-US" dirty="0"/>
          </a:p>
        </p:txBody>
      </p:sp>
      <p:sp>
        <p:nvSpPr>
          <p:cNvPr id="3" name="Content Placeholder 2"/>
          <p:cNvSpPr>
            <a:spLocks noGrp="1"/>
          </p:cNvSpPr>
          <p:nvPr>
            <p:ph idx="1"/>
          </p:nvPr>
        </p:nvSpPr>
        <p:spPr/>
        <p:txBody>
          <a:bodyPr/>
          <a:lstStyle/>
          <a:p>
            <a:r>
              <a:rPr lang="en-US" dirty="0" smtClean="0"/>
              <a:t>If all references to the object are unreachable only then the object is eligible for GC.</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invoke GC</a:t>
            </a:r>
            <a:endParaRPr lang="en-US" dirty="0"/>
          </a:p>
        </p:txBody>
      </p:sp>
      <p:sp>
        <p:nvSpPr>
          <p:cNvPr id="3" name="Content Placeholder 2"/>
          <p:cNvSpPr>
            <a:spLocks noGrp="1"/>
          </p:cNvSpPr>
          <p:nvPr>
            <p:ph idx="1"/>
          </p:nvPr>
        </p:nvSpPr>
        <p:spPr/>
        <p:txBody>
          <a:bodyPr/>
          <a:lstStyle/>
          <a:p>
            <a:r>
              <a:rPr lang="en-US" dirty="0" smtClean="0"/>
              <a:t>No way to force GC to get invoked</a:t>
            </a:r>
          </a:p>
          <a:p>
            <a:r>
              <a:rPr lang="en-US" dirty="0" smtClean="0"/>
              <a:t>But you can assign the value of a reference variable as null to give a hint to GC to get invoked by JVM. </a:t>
            </a:r>
          </a:p>
          <a:p>
            <a:pPr lvl="1"/>
            <a:r>
              <a:rPr lang="en-US" dirty="0" smtClean="0"/>
              <a:t>Ex </a:t>
            </a:r>
          </a:p>
          <a:p>
            <a:pPr lvl="2"/>
            <a:r>
              <a:rPr lang="en-US" dirty="0" smtClean="0"/>
              <a:t>Car c = new Car();</a:t>
            </a:r>
          </a:p>
          <a:p>
            <a:pPr lvl="2"/>
            <a:r>
              <a:rPr lang="en-US" dirty="0" smtClean="0"/>
              <a:t>c = null; </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a:t>
            </a:r>
            <a:endParaRPr lang="en-US" dirty="0"/>
          </a:p>
        </p:txBody>
      </p:sp>
      <p:graphicFrame>
        <p:nvGraphicFramePr>
          <p:cNvPr id="5" name="Table 4"/>
          <p:cNvGraphicFramePr>
            <a:graphicFrameLocks noGrp="1"/>
          </p:cNvGraphicFramePr>
          <p:nvPr/>
        </p:nvGraphicFramePr>
        <p:xfrm>
          <a:off x="1066800" y="1676402"/>
          <a:ext cx="7391400" cy="4495798"/>
        </p:xfrm>
        <a:graphic>
          <a:graphicData uri="http://schemas.openxmlformats.org/drawingml/2006/table">
            <a:tbl>
              <a:tblPr>
                <a:tableStyleId>{616DA210-FB5B-4158-B5E0-FEB733F419BA}</a:tableStyleId>
              </a:tblPr>
              <a:tblGrid>
                <a:gridCol w="1478280"/>
                <a:gridCol w="1478280"/>
                <a:gridCol w="1478280"/>
                <a:gridCol w="1478280"/>
                <a:gridCol w="1478280"/>
              </a:tblGrid>
              <a:tr h="666044">
                <a:tc gridSpan="5">
                  <a:txBody>
                    <a:bodyPr/>
                    <a:lstStyle/>
                    <a:p>
                      <a:r>
                        <a:rPr lang="en-US" dirty="0"/>
                        <a:t>Access Levels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6044">
                <a:tc>
                  <a:txBody>
                    <a:bodyPr/>
                    <a:lstStyle/>
                    <a:p>
                      <a:r>
                        <a:rPr lang="en-US" dirty="0"/>
                        <a:t>Modifier</a:t>
                      </a:r>
                    </a:p>
                  </a:txBody>
                  <a:tcPr anchor="ctr"/>
                </a:tc>
                <a:tc>
                  <a:txBody>
                    <a:bodyPr/>
                    <a:lstStyle/>
                    <a:p>
                      <a:r>
                        <a:rPr lang="en-US"/>
                        <a:t>Class</a:t>
                      </a:r>
                    </a:p>
                  </a:txBody>
                  <a:tcPr anchor="ctr"/>
                </a:tc>
                <a:tc>
                  <a:txBody>
                    <a:bodyPr/>
                    <a:lstStyle/>
                    <a:p>
                      <a:r>
                        <a:rPr lang="en-US"/>
                        <a:t>Package</a:t>
                      </a:r>
                    </a:p>
                  </a:txBody>
                  <a:tcPr anchor="ctr"/>
                </a:tc>
                <a:tc>
                  <a:txBody>
                    <a:bodyPr/>
                    <a:lstStyle/>
                    <a:p>
                      <a:r>
                        <a:rPr lang="en-US"/>
                        <a:t>Subclass</a:t>
                      </a:r>
                    </a:p>
                  </a:txBody>
                  <a:tcPr anchor="ctr"/>
                </a:tc>
                <a:tc>
                  <a:txBody>
                    <a:bodyPr/>
                    <a:lstStyle/>
                    <a:p>
                      <a:r>
                        <a:rPr lang="en-US"/>
                        <a:t>World</a:t>
                      </a:r>
                    </a:p>
                  </a:txBody>
                  <a:tcPr anchor="ctr"/>
                </a:tc>
              </a:tr>
              <a:tr h="666044">
                <a:tc>
                  <a:txBody>
                    <a:bodyPr/>
                    <a:lstStyle/>
                    <a:p>
                      <a:r>
                        <a:rPr lang="en-US"/>
                        <a:t>public</a:t>
                      </a:r>
                    </a:p>
                  </a:txBody>
                  <a:tcPr anchor="ctr"/>
                </a:tc>
                <a:tc>
                  <a:txBody>
                    <a:bodyPr/>
                    <a:lstStyle/>
                    <a:p>
                      <a:r>
                        <a:rPr lang="en-US"/>
                        <a:t>Y</a:t>
                      </a:r>
                    </a:p>
                  </a:txBody>
                  <a:tcPr anchor="ctr"/>
                </a:tc>
                <a:tc>
                  <a:txBody>
                    <a:bodyPr/>
                    <a:lstStyle/>
                    <a:p>
                      <a:r>
                        <a:rPr lang="en-US"/>
                        <a:t>Y</a:t>
                      </a:r>
                    </a:p>
                  </a:txBody>
                  <a:tcPr anchor="ctr"/>
                </a:tc>
                <a:tc>
                  <a:txBody>
                    <a:bodyPr/>
                    <a:lstStyle/>
                    <a:p>
                      <a:r>
                        <a:rPr lang="en-US"/>
                        <a:t>Y</a:t>
                      </a:r>
                    </a:p>
                  </a:txBody>
                  <a:tcPr anchor="ctr"/>
                </a:tc>
                <a:tc>
                  <a:txBody>
                    <a:bodyPr/>
                    <a:lstStyle/>
                    <a:p>
                      <a:r>
                        <a:rPr lang="en-US"/>
                        <a:t>Y</a:t>
                      </a:r>
                    </a:p>
                  </a:txBody>
                  <a:tcPr anchor="ctr"/>
                </a:tc>
              </a:tr>
              <a:tr h="666044">
                <a:tc>
                  <a:txBody>
                    <a:bodyPr/>
                    <a:lstStyle/>
                    <a:p>
                      <a:r>
                        <a:rPr lang="en-US"/>
                        <a:t>protected</a:t>
                      </a:r>
                    </a:p>
                  </a:txBody>
                  <a:tcPr anchor="ctr"/>
                </a:tc>
                <a:tc>
                  <a:txBody>
                    <a:bodyPr/>
                    <a:lstStyle/>
                    <a:p>
                      <a:r>
                        <a:rPr lang="en-US"/>
                        <a:t>Y</a:t>
                      </a:r>
                    </a:p>
                  </a:txBody>
                  <a:tcPr anchor="ctr"/>
                </a:tc>
                <a:tc>
                  <a:txBody>
                    <a:bodyPr/>
                    <a:lstStyle/>
                    <a:p>
                      <a:r>
                        <a:rPr lang="en-US" dirty="0"/>
                        <a:t>Y</a:t>
                      </a:r>
                    </a:p>
                  </a:txBody>
                  <a:tcPr anchor="ctr"/>
                </a:tc>
                <a:tc>
                  <a:txBody>
                    <a:bodyPr/>
                    <a:lstStyle/>
                    <a:p>
                      <a:r>
                        <a:rPr lang="en-US" dirty="0"/>
                        <a:t>Y</a:t>
                      </a:r>
                    </a:p>
                  </a:txBody>
                  <a:tcPr anchor="ctr"/>
                </a:tc>
                <a:tc>
                  <a:txBody>
                    <a:bodyPr/>
                    <a:lstStyle/>
                    <a:p>
                      <a:r>
                        <a:rPr lang="en-US"/>
                        <a:t>N</a:t>
                      </a:r>
                    </a:p>
                  </a:txBody>
                  <a:tcPr anchor="ctr"/>
                </a:tc>
              </a:tr>
              <a:tr h="1165578">
                <a:tc>
                  <a:txBody>
                    <a:bodyPr/>
                    <a:lstStyle/>
                    <a:p>
                      <a:r>
                        <a:rPr lang="en-US"/>
                        <a:t>no modifier</a:t>
                      </a:r>
                      <a:endParaRPr lang="en-US" i="1"/>
                    </a:p>
                  </a:txBody>
                  <a:tcPr anchor="ctr"/>
                </a:tc>
                <a:tc>
                  <a:txBody>
                    <a:bodyPr/>
                    <a:lstStyle/>
                    <a:p>
                      <a:r>
                        <a:rPr lang="en-US"/>
                        <a:t>Y</a:t>
                      </a:r>
                    </a:p>
                  </a:txBody>
                  <a:tcPr anchor="ctr"/>
                </a:tc>
                <a:tc>
                  <a:txBody>
                    <a:bodyPr/>
                    <a:lstStyle/>
                    <a:p>
                      <a:r>
                        <a:rPr lang="en-US"/>
                        <a:t>Y</a:t>
                      </a:r>
                    </a:p>
                  </a:txBody>
                  <a:tcPr anchor="ctr"/>
                </a:tc>
                <a:tc>
                  <a:txBody>
                    <a:bodyPr/>
                    <a:lstStyle/>
                    <a:p>
                      <a:r>
                        <a:rPr lang="en-US"/>
                        <a:t>N</a:t>
                      </a:r>
                    </a:p>
                  </a:txBody>
                  <a:tcPr anchor="ctr"/>
                </a:tc>
                <a:tc>
                  <a:txBody>
                    <a:bodyPr/>
                    <a:lstStyle/>
                    <a:p>
                      <a:r>
                        <a:rPr lang="en-US"/>
                        <a:t>N</a:t>
                      </a:r>
                    </a:p>
                  </a:txBody>
                  <a:tcPr anchor="ctr"/>
                </a:tc>
              </a:tr>
              <a:tr h="666044">
                <a:tc>
                  <a:txBody>
                    <a:bodyPr/>
                    <a:lstStyle/>
                    <a:p>
                      <a:r>
                        <a:rPr lang="en-US"/>
                        <a:t>private</a:t>
                      </a:r>
                    </a:p>
                  </a:txBody>
                  <a:tcPr anchor="ctr"/>
                </a:tc>
                <a:tc>
                  <a:txBody>
                    <a:bodyPr/>
                    <a:lstStyle/>
                    <a:p>
                      <a:r>
                        <a:rPr lang="en-US"/>
                        <a:t>Y</a:t>
                      </a:r>
                    </a:p>
                  </a:txBody>
                  <a:tcPr anchor="ctr"/>
                </a:tc>
                <a:tc>
                  <a:txBody>
                    <a:bodyPr/>
                    <a:lstStyle/>
                    <a:p>
                      <a:r>
                        <a:rPr lang="en-US"/>
                        <a:t>N</a:t>
                      </a:r>
                    </a:p>
                  </a:txBody>
                  <a:tcPr anchor="ctr"/>
                </a:tc>
                <a:tc>
                  <a:txBody>
                    <a:bodyPr/>
                    <a:lstStyle/>
                    <a:p>
                      <a:r>
                        <a:rPr lang="en-US"/>
                        <a:t>N</a:t>
                      </a:r>
                    </a:p>
                  </a:txBody>
                  <a:tcPr anchor="ctr"/>
                </a:tc>
                <a:tc>
                  <a:txBody>
                    <a:bodyPr/>
                    <a:lstStyle/>
                    <a:p>
                      <a:r>
                        <a:rPr lang="en-US" dirty="0"/>
                        <a:t>N</a:t>
                      </a:r>
                    </a:p>
                  </a:txBody>
                  <a:tcPr anchor="ctr"/>
                </a:tc>
              </a:tr>
            </a:tbl>
          </a:graphicData>
        </a:graphic>
      </p:graphicFrame>
      <p:sp>
        <p:nvSpPr>
          <p:cNvPr id="10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reference scenario	</a:t>
            </a:r>
            <a:endParaRPr lang="en-US" dirty="0"/>
          </a:p>
        </p:txBody>
      </p:sp>
      <p:sp>
        <p:nvSpPr>
          <p:cNvPr id="3" name="Content Placeholder 2"/>
          <p:cNvSpPr>
            <a:spLocks noGrp="1"/>
          </p:cNvSpPr>
          <p:nvPr>
            <p:ph idx="1"/>
          </p:nvPr>
        </p:nvSpPr>
        <p:spPr/>
        <p:txBody>
          <a:bodyPr>
            <a:normAutofit lnSpcReduction="10000"/>
          </a:bodyPr>
          <a:lstStyle/>
          <a:p>
            <a:r>
              <a:rPr lang="en-US" dirty="0" smtClean="0"/>
              <a:t>Is a scenario in which one object has a reference to another, and the second object has a reference has a reference to the first.</a:t>
            </a:r>
          </a:p>
          <a:p>
            <a:r>
              <a:rPr lang="en-US" dirty="0" smtClean="0"/>
              <a:t>When you get rid of any reference to these objects in your program, each object Still has an internal reference to the other which means garbage collector can not happen on either one. </a:t>
            </a:r>
          </a:p>
          <a:p>
            <a:r>
              <a:rPr lang="en-US" dirty="0" smtClean="0"/>
              <a:t>The solution for this problem finalize method</a:t>
            </a:r>
          </a:p>
          <a:p>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Finalize Method</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Finalize Method</a:t>
            </a:r>
            <a:endParaRPr lang="en-US" dirty="0"/>
          </a:p>
        </p:txBody>
      </p:sp>
      <p:sp>
        <p:nvSpPr>
          <p:cNvPr id="3" name="Content Placeholder 2"/>
          <p:cNvSpPr>
            <a:spLocks noGrp="1"/>
          </p:cNvSpPr>
          <p:nvPr>
            <p:ph idx="1"/>
          </p:nvPr>
        </p:nvSpPr>
        <p:spPr/>
        <p:txBody>
          <a:bodyPr/>
          <a:lstStyle/>
          <a:p>
            <a:r>
              <a:rPr lang="en-US" dirty="0" smtClean="0"/>
              <a:t>The garbage collector calls a special method named finalize in our object if that method exists, and you can use this method for last minute clean up. </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for the problem</a:t>
            </a:r>
            <a:endParaRPr lang="en-US" dirty="0"/>
          </a:p>
        </p:txBody>
      </p:sp>
      <p:sp>
        <p:nvSpPr>
          <p:cNvPr id="3" name="Content Placeholder 2"/>
          <p:cNvSpPr>
            <a:spLocks noGrp="1"/>
          </p:cNvSpPr>
          <p:nvPr>
            <p:ph idx="1"/>
          </p:nvPr>
        </p:nvSpPr>
        <p:spPr/>
        <p:txBody>
          <a:bodyPr/>
          <a:lstStyle/>
          <a:p>
            <a:r>
              <a:rPr lang="en-US" dirty="0" err="1" smtClean="0"/>
              <a:t>Theres</a:t>
            </a:r>
            <a:r>
              <a:rPr lang="en-US" dirty="0" smtClean="0"/>
              <a:t> only one way to avoid this, and that’s to avoid id to get rid of circular reference before cutting them adrift. </a:t>
            </a:r>
          </a:p>
          <a:p>
            <a:r>
              <a:rPr lang="en-US" dirty="0" smtClean="0"/>
              <a:t>This means setting an object reference to other objects to null before setting the reference to the object itself to null.</a:t>
            </a:r>
          </a:p>
          <a:p>
            <a:r>
              <a:rPr lang="en-US" dirty="0" smtClean="0"/>
              <a:t>This is possible to do it in finalize method.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9600" dirty="0" smtClean="0"/>
              <a:t>Aggregation</a:t>
            </a:r>
            <a:endParaRPr lang="en-US" sz="96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t>
            </a:r>
            <a:r>
              <a:rPr lang="en-US" dirty="0" err="1" smtClean="0"/>
              <a:t>vs</a:t>
            </a:r>
            <a:r>
              <a:rPr lang="en-US" dirty="0" smtClean="0"/>
              <a:t> Aggregation</a:t>
            </a:r>
            <a:endParaRPr lang="en-US" dirty="0"/>
          </a:p>
        </p:txBody>
      </p:sp>
      <p:sp>
        <p:nvSpPr>
          <p:cNvPr id="3" name="Content Placeholder 2"/>
          <p:cNvSpPr>
            <a:spLocks noGrp="1"/>
          </p:cNvSpPr>
          <p:nvPr>
            <p:ph idx="1"/>
          </p:nvPr>
        </p:nvSpPr>
        <p:spPr/>
        <p:txBody>
          <a:bodyPr/>
          <a:lstStyle/>
          <a:p>
            <a:r>
              <a:rPr lang="en-US" dirty="0" smtClean="0"/>
              <a:t>Is a relationship is called inheritance</a:t>
            </a:r>
          </a:p>
          <a:p>
            <a:pPr lvl="1"/>
            <a:r>
              <a:rPr lang="en-US" dirty="0" smtClean="0"/>
              <a:t> 	Ex1: Toyota is a Car</a:t>
            </a:r>
          </a:p>
          <a:p>
            <a:pPr lvl="1"/>
            <a:r>
              <a:rPr lang="en-US" dirty="0" smtClean="0"/>
              <a:t> Ex2: Manager is an Employee</a:t>
            </a:r>
          </a:p>
          <a:p>
            <a:r>
              <a:rPr lang="en-US" dirty="0" smtClean="0"/>
              <a:t>Has a relationship is called aggregation or composition</a:t>
            </a:r>
          </a:p>
          <a:p>
            <a:pPr lvl="1"/>
            <a:r>
              <a:rPr lang="en-US" dirty="0" smtClean="0"/>
              <a:t>Ex1:  Car has a Music Player</a:t>
            </a:r>
          </a:p>
          <a:p>
            <a:pPr lvl="1"/>
            <a:r>
              <a:rPr lang="en-US" dirty="0" smtClean="0"/>
              <a:t>Ex2:  Subscriber has a address, number</a:t>
            </a:r>
          </a:p>
          <a:p>
            <a:pPr lvl="1"/>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Story of Miss Mary (my </a:t>
            </a:r>
            <a:r>
              <a:rPr lang="en-US" dirty="0" err="1" smtClean="0"/>
              <a:t>ExWife</a:t>
            </a:r>
            <a:r>
              <a:rPr lang="en-US" dirty="0" smtClean="0"/>
              <a:t>)</a:t>
            </a:r>
            <a:endParaRPr lang="en-US" dirty="0"/>
          </a:p>
        </p:txBody>
      </p:sp>
      <p:pic>
        <p:nvPicPr>
          <p:cNvPr id="18435" name="Picture 3"/>
          <p:cNvPicPr>
            <a:picLocks noChangeAspect="1" noChangeArrowheads="1"/>
          </p:cNvPicPr>
          <p:nvPr/>
        </p:nvPicPr>
        <p:blipFill>
          <a:blip r:embed="rId2" cstate="print"/>
          <a:srcRect/>
          <a:stretch>
            <a:fillRect/>
          </a:stretch>
        </p:blipFill>
        <p:spPr bwMode="auto">
          <a:xfrm>
            <a:off x="3886200" y="1600200"/>
            <a:ext cx="4496562" cy="2667000"/>
          </a:xfrm>
          <a:prstGeom prst="rect">
            <a:avLst/>
          </a:prstGeom>
          <a:noFill/>
          <a:ln w="9525">
            <a:noFill/>
            <a:miter lim="800000"/>
            <a:headEnd/>
            <a:tailEnd/>
          </a:ln>
        </p:spPr>
      </p:pic>
      <p:pic>
        <p:nvPicPr>
          <p:cNvPr id="18437" name="Picture 5"/>
          <p:cNvPicPr>
            <a:picLocks noGrp="1" noChangeAspect="1" noChangeArrowheads="1"/>
          </p:cNvPicPr>
          <p:nvPr>
            <p:ph idx="1"/>
          </p:nvPr>
        </p:nvPicPr>
        <p:blipFill>
          <a:blip r:embed="rId3" cstate="print"/>
          <a:srcRect/>
          <a:stretch>
            <a:fillRect/>
          </a:stretch>
        </p:blipFill>
        <p:spPr bwMode="auto">
          <a:xfrm>
            <a:off x="533400" y="1905000"/>
            <a:ext cx="2048384" cy="2057400"/>
          </a:xfrm>
          <a:prstGeom prst="rect">
            <a:avLst/>
          </a:prstGeom>
          <a:noFill/>
          <a:ln w="9525">
            <a:noFill/>
            <a:miter lim="800000"/>
            <a:headEnd/>
            <a:tailEnd/>
          </a:ln>
        </p:spPr>
      </p:pic>
      <p:pic>
        <p:nvPicPr>
          <p:cNvPr id="18439" name="Picture 7"/>
          <p:cNvPicPr>
            <a:picLocks noChangeAspect="1" noChangeArrowheads="1"/>
          </p:cNvPicPr>
          <p:nvPr/>
        </p:nvPicPr>
        <p:blipFill>
          <a:blip r:embed="rId4" cstate="print"/>
          <a:srcRect/>
          <a:stretch>
            <a:fillRect/>
          </a:stretch>
        </p:blipFill>
        <p:spPr bwMode="auto">
          <a:xfrm>
            <a:off x="533400" y="4572000"/>
            <a:ext cx="2057400" cy="1899609"/>
          </a:xfrm>
          <a:prstGeom prst="rect">
            <a:avLst/>
          </a:prstGeom>
          <a:noFill/>
          <a:ln w="9525">
            <a:noFill/>
            <a:miter lim="800000"/>
            <a:headEnd/>
            <a:tailEnd/>
          </a:ln>
        </p:spPr>
      </p:pic>
      <p:pic>
        <p:nvPicPr>
          <p:cNvPr id="18440" name="Picture 8"/>
          <p:cNvPicPr>
            <a:picLocks noChangeAspect="1" noChangeArrowheads="1"/>
          </p:cNvPicPr>
          <p:nvPr/>
        </p:nvPicPr>
        <p:blipFill>
          <a:blip r:embed="rId5" cstate="print"/>
          <a:srcRect/>
          <a:stretch>
            <a:fillRect/>
          </a:stretch>
        </p:blipFill>
        <p:spPr bwMode="auto">
          <a:xfrm>
            <a:off x="2971800" y="4572000"/>
            <a:ext cx="1828800" cy="1977691"/>
          </a:xfrm>
          <a:prstGeom prst="rect">
            <a:avLst/>
          </a:prstGeom>
          <a:noFill/>
          <a:ln w="9525">
            <a:noFill/>
            <a:miter lim="800000"/>
            <a:headEnd/>
            <a:tailEnd/>
          </a:ln>
        </p:spPr>
      </p:pic>
      <p:pic>
        <p:nvPicPr>
          <p:cNvPr id="18441" name="Picture 9"/>
          <p:cNvPicPr>
            <a:picLocks noChangeAspect="1" noChangeArrowheads="1"/>
          </p:cNvPicPr>
          <p:nvPr/>
        </p:nvPicPr>
        <p:blipFill>
          <a:blip r:embed="rId6" cstate="print"/>
          <a:srcRect/>
          <a:stretch>
            <a:fillRect/>
          </a:stretch>
        </p:blipFill>
        <p:spPr bwMode="auto">
          <a:xfrm>
            <a:off x="5181600" y="4572000"/>
            <a:ext cx="3567113" cy="1968490"/>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a:stretch>
            <a:fillRect/>
          </a:stretch>
        </p:blipFill>
        <p:spPr bwMode="auto">
          <a:xfrm>
            <a:off x="6651138" y="5257800"/>
            <a:ext cx="816461" cy="1142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story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Mary’s husband is murdered.</a:t>
            </a:r>
          </a:p>
          <a:p>
            <a:r>
              <a:rPr lang="en-US" dirty="0" smtClean="0"/>
              <a:t>Marry moves to different place and could always keep moving</a:t>
            </a:r>
          </a:p>
          <a:p>
            <a:r>
              <a:rPr lang="en-US" dirty="0" smtClean="0"/>
              <a:t>Mary declares bedroom as private</a:t>
            </a:r>
          </a:p>
          <a:p>
            <a:r>
              <a:rPr lang="en-US" dirty="0" smtClean="0"/>
              <a:t>Mary does not speak of using TV or sofa and let anyone who is inside the home to use it. </a:t>
            </a:r>
          </a:p>
          <a:p>
            <a:r>
              <a:rPr lang="en-US" dirty="0" smtClean="0"/>
              <a:t>Mary  let s the maid to live  in same  the house on the condition that if she has to use something then she has to ask before using. She defined everything inside the walls of the house  except her bed room as default zone. </a:t>
            </a:r>
          </a:p>
          <a:p>
            <a:r>
              <a:rPr lang="en-US" dirty="0" smtClean="0"/>
              <a:t>She defines the area inside the outer wall and outside the house boundary like the swimming pool and farm garden as protected. So maid and her children can only use it. </a:t>
            </a:r>
          </a:p>
          <a:p>
            <a:r>
              <a:rPr lang="en-US" dirty="0" smtClean="0"/>
              <a:t>She prepares food and keeps it out side to be consumed by rest of the world (public) but they need to call her to eat the food displayed so she can come and  open the glass. </a:t>
            </a:r>
          </a:p>
          <a:p>
            <a:r>
              <a:rPr lang="en-US" dirty="0" smtClean="0"/>
              <a:t>Also  while this is happening she feels insecure and asks her kids to stay with her forever like maid but  girl refuses. Thus only boy stayed with her. Thus she  starts treating  girl as outsider , and avoided giving access to default and private  zones.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Miss Marry</a:t>
            </a:r>
            <a:endParaRPr lang="en-US" dirty="0"/>
          </a:p>
        </p:txBody>
      </p:sp>
      <p:sp>
        <p:nvSpPr>
          <p:cNvPr id="3" name="Content Placeholder 2"/>
          <p:cNvSpPr>
            <a:spLocks noGrp="1"/>
          </p:cNvSpPr>
          <p:nvPr>
            <p:ph idx="1"/>
          </p:nvPr>
        </p:nvSpPr>
        <p:spPr>
          <a:xfrm>
            <a:off x="2286000" y="1600200"/>
            <a:ext cx="6400800" cy="4525963"/>
          </a:xfrm>
        </p:spPr>
        <p:txBody>
          <a:bodyPr>
            <a:normAutofit/>
          </a:bodyPr>
          <a:lstStyle/>
          <a:p>
            <a:r>
              <a:rPr lang="en-US" dirty="0" smtClean="0"/>
              <a:t>She is the only person who can access her bed room.</a:t>
            </a:r>
          </a:p>
        </p:txBody>
      </p:sp>
      <p:pic>
        <p:nvPicPr>
          <p:cNvPr id="4" name="Picture 5"/>
          <p:cNvPicPr>
            <a:picLocks noChangeAspect="1" noChangeArrowheads="1"/>
          </p:cNvPicPr>
          <p:nvPr/>
        </p:nvPicPr>
        <p:blipFill>
          <a:blip r:embed="rId2" cstate="print"/>
          <a:srcRect/>
          <a:stretch>
            <a:fillRect/>
          </a:stretch>
        </p:blipFill>
        <p:spPr bwMode="auto">
          <a:xfrm>
            <a:off x="304800" y="1828800"/>
            <a:ext cx="1693333"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10627</TotalTime>
  <Words>2773</Words>
  <Application>Microsoft Office PowerPoint</Application>
  <PresentationFormat>On-screen Show (4:3)</PresentationFormat>
  <Paragraphs>376</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Core Java </vt:lpstr>
      <vt:lpstr>Packages</vt:lpstr>
      <vt:lpstr>Packages: </vt:lpstr>
      <vt:lpstr>Rules of a package</vt:lpstr>
      <vt:lpstr>Slide 5</vt:lpstr>
      <vt:lpstr>Access Modifiers</vt:lpstr>
      <vt:lpstr>The Story of Miss Mary (my ExWife)</vt:lpstr>
      <vt:lpstr>Summary of the story</vt:lpstr>
      <vt:lpstr>Private:  Miss Marry</vt:lpstr>
      <vt:lpstr>Default: Maid</vt:lpstr>
      <vt:lpstr> Girl who stays outside</vt:lpstr>
      <vt:lpstr>Boy who stays inside</vt:lpstr>
      <vt:lpstr>Public: Rest of the world</vt:lpstr>
      <vt:lpstr>This is what I learnt from you</vt:lpstr>
      <vt:lpstr>Static</vt:lpstr>
      <vt:lpstr>Class level Variables or Static Variables</vt:lpstr>
      <vt:lpstr>Class level Variables or Static Variables (com.nbna. staticexample)</vt:lpstr>
      <vt:lpstr>Static Initializers or static loader or Static block</vt:lpstr>
      <vt:lpstr>Static Initializers or static loader or Static block  (com.nbna. staticintializers)</vt:lpstr>
      <vt:lpstr>Sequence of execution of static, constructor and main (com.nbna. com.nbna. callhierarchy)</vt:lpstr>
      <vt:lpstr>Overriding Static Methods (com.nbna.overriding)</vt:lpstr>
      <vt:lpstr>Table of static and non static relations</vt:lpstr>
      <vt:lpstr>The use of “this” word</vt:lpstr>
      <vt:lpstr>The use of “Super” key word</vt:lpstr>
      <vt:lpstr>Name of the class XyzCal </vt:lpstr>
      <vt:lpstr>Way to read the above table</vt:lpstr>
      <vt:lpstr>Compile time and Run Time</vt:lpstr>
      <vt:lpstr>Compile time and Runtime</vt:lpstr>
      <vt:lpstr>Compile Time and Run Time</vt:lpstr>
      <vt:lpstr>Behavior of Variables</vt:lpstr>
      <vt:lpstr>Behavior of Methods</vt:lpstr>
      <vt:lpstr>Interface</vt:lpstr>
      <vt:lpstr>Interface </vt:lpstr>
      <vt:lpstr>Ravan – Did he have 10 heads?</vt:lpstr>
      <vt:lpstr>Interface</vt:lpstr>
      <vt:lpstr>Class that implements Interface</vt:lpstr>
      <vt:lpstr>Use Case: Story</vt:lpstr>
      <vt:lpstr>Our use case for interface is women. Lets try to build a class which represents my robotic wife Stella</vt:lpstr>
      <vt:lpstr>Slide 39</vt:lpstr>
      <vt:lpstr>Other advantage of Interface</vt:lpstr>
      <vt:lpstr>Super</vt:lpstr>
      <vt:lpstr>Super</vt:lpstr>
      <vt:lpstr>Final</vt:lpstr>
      <vt:lpstr>Final</vt:lpstr>
      <vt:lpstr>Final</vt:lpstr>
      <vt:lpstr>Abstract</vt:lpstr>
      <vt:lpstr>Abstract</vt:lpstr>
      <vt:lpstr>Abstract Classes</vt:lpstr>
      <vt:lpstr>Abstract Methods</vt:lpstr>
      <vt:lpstr>Widening and Narrowing</vt:lpstr>
      <vt:lpstr>Widening</vt:lpstr>
      <vt:lpstr>Narrowing – implicit (cast)</vt:lpstr>
      <vt:lpstr>Rules for Narrowing</vt:lpstr>
      <vt:lpstr>Key word this() and Key word Super ()</vt:lpstr>
      <vt:lpstr>Scope of Variables</vt:lpstr>
      <vt:lpstr>Garbage Collector </vt:lpstr>
      <vt:lpstr>Advantage of Garbage collector </vt:lpstr>
      <vt:lpstr>When does object become unreachable </vt:lpstr>
      <vt:lpstr>How to invoke GC</vt:lpstr>
      <vt:lpstr>Circular reference scenario </vt:lpstr>
      <vt:lpstr>Finalize Method</vt:lpstr>
      <vt:lpstr>Finalize Method</vt:lpstr>
      <vt:lpstr>Solution for the problem</vt:lpstr>
      <vt:lpstr>Aggregation</vt:lpstr>
      <vt:lpstr>Inheritance vs Aggregation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dc:title>
  <dc:creator>Sai</dc:creator>
  <cp:lastModifiedBy>Sai</cp:lastModifiedBy>
  <cp:revision>533</cp:revision>
  <dcterms:created xsi:type="dcterms:W3CDTF">2013-01-24T12:58:07Z</dcterms:created>
  <dcterms:modified xsi:type="dcterms:W3CDTF">2013-02-03T08:56:16Z</dcterms:modified>
</cp:coreProperties>
</file>