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70" r:id="rId9"/>
    <p:sldId id="263" r:id="rId10"/>
    <p:sldId id="264" r:id="rId11"/>
    <p:sldId id="267" r:id="rId12"/>
    <p:sldId id="266" r:id="rId13"/>
    <p:sldId id="271" r:id="rId14"/>
    <p:sldId id="268" r:id="rId15"/>
    <p:sldId id="275" r:id="rId16"/>
    <p:sldId id="286" r:id="rId17"/>
    <p:sldId id="283" r:id="rId18"/>
    <p:sldId id="284" r:id="rId19"/>
    <p:sldId id="285" r:id="rId20"/>
    <p:sldId id="288" r:id="rId21"/>
    <p:sldId id="287" r:id="rId22"/>
    <p:sldId id="282" r:id="rId23"/>
    <p:sldId id="273" r:id="rId24"/>
    <p:sldId id="278" r:id="rId25"/>
    <p:sldId id="279" r:id="rId26"/>
    <p:sldId id="289"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E72D"/>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24" autoAdjust="0"/>
  </p:normalViewPr>
  <p:slideViewPr>
    <p:cSldViewPr>
      <p:cViewPr varScale="1">
        <p:scale>
          <a:sx n="69" d="100"/>
          <a:sy n="69" d="100"/>
        </p:scale>
        <p:origin x="-134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Threads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1 - Running</a:t>
            </a:r>
            <a:endParaRPr lang="en-US" dirty="0"/>
          </a:p>
        </p:txBody>
      </p:sp>
      <p:sp>
        <p:nvSpPr>
          <p:cNvPr id="7" name="Oval 6"/>
          <p:cNvSpPr/>
          <p:nvPr/>
        </p:nvSpPr>
        <p:spPr>
          <a:xfrm>
            <a:off x="1371600" y="3276600"/>
            <a:ext cx="2057400" cy="1143000"/>
          </a:xfrm>
          <a:prstGeom prst="ellipse">
            <a:avLst/>
          </a:prstGeom>
          <a:solidFill>
            <a:srgbClr val="FF6600"/>
          </a:solidFill>
          <a:ln w="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n>
                <a:solidFill>
                  <a:schemeClr val="bg1"/>
                </a:solidFill>
              </a:ln>
              <a:solidFill>
                <a:schemeClr val="bg1"/>
              </a:solidFill>
            </a:endParaRPr>
          </a:p>
        </p:txBody>
      </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39" name="Straight Arrow Connector 38"/>
          <p:cNvCxnSpPr>
            <a:stCxn id="7" idx="6"/>
            <a:endCxn id="8" idx="2"/>
          </p:cNvCxnSpPr>
          <p:nvPr/>
        </p:nvCxnSpPr>
        <p:spPr>
          <a:xfrm>
            <a:off x="3429000" y="3848100"/>
            <a:ext cx="2438400" cy="0"/>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24" name="TextBox 23"/>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pic>
        <p:nvPicPr>
          <p:cNvPr id="9218" name="Picture 2"/>
          <p:cNvPicPr>
            <a:picLocks noChangeAspect="1" noChangeArrowheads="1"/>
          </p:cNvPicPr>
          <p:nvPr/>
        </p:nvPicPr>
        <p:blipFill>
          <a:blip r:embed="rId2" cstate="print"/>
          <a:srcRect/>
          <a:stretch>
            <a:fillRect/>
          </a:stretch>
        </p:blipFill>
        <p:spPr bwMode="auto">
          <a:xfrm>
            <a:off x="6324600" y="1600200"/>
            <a:ext cx="1438275" cy="1469713"/>
          </a:xfrm>
          <a:prstGeom prst="rect">
            <a:avLst/>
          </a:prstGeom>
          <a:noFill/>
          <a:ln w="9525">
            <a:noFill/>
            <a:miter lim="800000"/>
            <a:headEnd/>
            <a:tailEnd/>
          </a:ln>
        </p:spPr>
      </p:pic>
      <p:sp>
        <p:nvSpPr>
          <p:cNvPr id="25" name="TextBox 24"/>
          <p:cNvSpPr txBox="1"/>
          <p:nvPr/>
        </p:nvSpPr>
        <p:spPr>
          <a:xfrm>
            <a:off x="5181600" y="990600"/>
            <a:ext cx="3352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Represents all the actions thread does while awake and alive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1 – Go to Sleep</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8"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39" name="Straight Arrow Connector 38"/>
          <p:cNvCxnSpPr>
            <a:stCxn id="7" idx="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24" name="TextBox 23"/>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15" name="Group 25"/>
          <p:cNvGrpSpPr/>
          <p:nvPr/>
        </p:nvGrpSpPr>
        <p:grpSpPr>
          <a:xfrm>
            <a:off x="5867400" y="3276600"/>
            <a:ext cx="2133600" cy="1143000"/>
            <a:chOff x="5867400" y="3276600"/>
            <a:chExt cx="2133600" cy="1143000"/>
          </a:xfrm>
        </p:grpSpPr>
        <p:sp>
          <p:nvSpPr>
            <p:cNvPr id="27" name="Oval 26"/>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30" name="Straight Arrow Connector 29"/>
          <p:cNvCxnSpPr>
            <a:stCxn id="27" idx="1"/>
          </p:cNvCxnSpPr>
          <p:nvPr/>
        </p:nvCxnSpPr>
        <p:spPr>
          <a:xfrm flipH="1" flipV="1">
            <a:off x="5413701" y="1966212"/>
            <a:ext cx="754998" cy="1477776"/>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grpSp>
        <p:nvGrpSpPr>
          <p:cNvPr id="32" name="Group 31"/>
          <p:cNvGrpSpPr/>
          <p:nvPr/>
        </p:nvGrpSpPr>
        <p:grpSpPr>
          <a:xfrm>
            <a:off x="3657600" y="990600"/>
            <a:ext cx="2209800" cy="1143000"/>
            <a:chOff x="3657600" y="1447800"/>
            <a:chExt cx="2209800" cy="1143000"/>
          </a:xfrm>
        </p:grpSpPr>
        <p:sp>
          <p:nvSpPr>
            <p:cNvPr id="33" name="Oval 32"/>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32" name="Group 31"/>
          <p:cNvGrpSpPr/>
          <p:nvPr/>
        </p:nvGrpSpPr>
        <p:grpSpPr>
          <a:xfrm>
            <a:off x="3657600" y="990600"/>
            <a:ext cx="2209800" cy="1143000"/>
            <a:chOff x="3657600" y="1447800"/>
            <a:chExt cx="2209800" cy="1143000"/>
          </a:xfrm>
        </p:grpSpPr>
        <p:sp>
          <p:nvSpPr>
            <p:cNvPr id="33" name="Oval 32"/>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cxnSp>
        <p:nvCxnSpPr>
          <p:cNvPr id="36" name="Straight Arrow Connector 35"/>
          <p:cNvCxnSpPr>
            <a:stCxn id="33" idx="3"/>
            <a:endCxn id="7" idx="7"/>
          </p:cNvCxnSpPr>
          <p:nvPr/>
        </p:nvCxnSpPr>
        <p:spPr>
          <a:xfrm flipH="1">
            <a:off x="3127701" y="1966212"/>
            <a:ext cx="831198" cy="1477776"/>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14600" y="2286000"/>
            <a:ext cx="1295400" cy="646331"/>
          </a:xfrm>
          <a:prstGeom prst="rect">
            <a:avLst/>
          </a:prstGeom>
          <a:noFill/>
        </p:spPr>
        <p:txBody>
          <a:bodyPr wrap="square" rtlCol="0">
            <a:spAutoFit/>
          </a:bodyPr>
          <a:lstStyle/>
          <a:p>
            <a:r>
              <a:rPr lang="en-US" b="1" dirty="0" smtClean="0"/>
              <a:t>Sleeping()</a:t>
            </a:r>
          </a:p>
          <a:p>
            <a:r>
              <a:rPr lang="en-US" b="1" dirty="0" smtClean="0"/>
              <a:t>completed</a:t>
            </a:r>
          </a:p>
        </p:txBody>
      </p:sp>
      <p:sp>
        <p:nvSpPr>
          <p:cNvPr id="170"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1 – Come out of sleep</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72" name="TextBox 171"/>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173" name="Group 25"/>
          <p:cNvGrpSpPr/>
          <p:nvPr/>
        </p:nvGrpSpPr>
        <p:grpSpPr>
          <a:xfrm>
            <a:off x="5867400" y="3276600"/>
            <a:ext cx="2133600" cy="1143000"/>
            <a:chOff x="5867400" y="3276600"/>
            <a:chExt cx="2133600" cy="1143000"/>
          </a:xfrm>
        </p:grpSpPr>
        <p:sp>
          <p:nvSpPr>
            <p:cNvPr id="174" name="Oval 173"/>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TextBox 174"/>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sp>
        <p:nvSpPr>
          <p:cNvPr id="176" name="TextBox 175"/>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cxnSp>
        <p:nvCxnSpPr>
          <p:cNvPr id="177" name="Straight Arrow Connector 17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flipH="1" flipV="1">
            <a:off x="5413701" y="1966212"/>
            <a:ext cx="754998" cy="147777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2 - Running</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39" name="Straight Arrow Connector 38"/>
          <p:cNvCxnSpPr>
            <a:stCxn id="7" idx="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24" name="TextBox 23"/>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5" name="Group 25"/>
          <p:cNvGrpSpPr/>
          <p:nvPr/>
        </p:nvGrpSpPr>
        <p:grpSpPr>
          <a:xfrm>
            <a:off x="5867400" y="3276600"/>
            <a:ext cx="2133600" cy="1143000"/>
            <a:chOff x="5867400" y="3276600"/>
            <a:chExt cx="2133600" cy="1143000"/>
          </a:xfrm>
        </p:grpSpPr>
        <p:sp>
          <p:nvSpPr>
            <p:cNvPr id="27" name="Oval 26"/>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TextBox 27"/>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Scenario 2 - Running</a:t>
            </a:r>
            <a:endParaRPr lang="en-US" dirty="0"/>
          </a:p>
        </p:txBody>
      </p:sp>
      <p:grpSp>
        <p:nvGrpSpPr>
          <p:cNvPr id="3" name="Group 11"/>
          <p:cNvGrpSpPr/>
          <p:nvPr/>
        </p:nvGrpSpPr>
        <p:grpSpPr>
          <a:xfrm>
            <a:off x="7010400" y="914400"/>
            <a:ext cx="2057400" cy="1143000"/>
            <a:chOff x="7010400" y="1371600"/>
            <a:chExt cx="2057400" cy="1143000"/>
          </a:xfrm>
        </p:grpSpPr>
        <p:sp>
          <p:nvSpPr>
            <p:cNvPr id="6" name="Oval 5"/>
            <p:cNvSpPr/>
            <p:nvPr/>
          </p:nvSpPr>
          <p:spPr>
            <a:xfrm>
              <a:off x="7010400" y="1371600"/>
              <a:ext cx="20574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7467600" y="1676400"/>
              <a:ext cx="1524000" cy="646331"/>
            </a:xfrm>
            <a:prstGeom prst="rect">
              <a:avLst/>
            </a:prstGeom>
            <a:noFill/>
          </p:spPr>
          <p:txBody>
            <a:bodyPr wrap="square" rtlCol="0">
              <a:spAutoFit/>
            </a:bodyPr>
            <a:lstStyle/>
            <a:p>
              <a:r>
                <a:rPr lang="en-US" sz="3600" dirty="0" smtClean="0">
                  <a:solidFill>
                    <a:schemeClr val="bg1"/>
                  </a:solidFill>
                </a:rPr>
                <a:t>Dead</a:t>
              </a:r>
              <a:endParaRPr lang="en-US" sz="3600" dirty="0">
                <a:solidFill>
                  <a:schemeClr val="bg1"/>
                </a:solidFill>
              </a:endParaRPr>
            </a:p>
          </p:txBody>
        </p:sp>
      </p:gr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grpSp>
        <p:nvGrpSpPr>
          <p:cNvPr id="18" name="Group 21"/>
          <p:cNvGrpSpPr/>
          <p:nvPr/>
        </p:nvGrpSpPr>
        <p:grpSpPr>
          <a:xfrm>
            <a:off x="5867400" y="3276600"/>
            <a:ext cx="2133600" cy="1143000"/>
            <a:chOff x="5867400" y="3276600"/>
            <a:chExt cx="2133600" cy="1143000"/>
          </a:xfrm>
        </p:grpSpPr>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grpSp>
        <p:nvGrpSpPr>
          <p:cNvPr id="22" name="Group 25"/>
          <p:cNvGrpSpPr/>
          <p:nvPr/>
        </p:nvGrpSpPr>
        <p:grpSpPr>
          <a:xfrm>
            <a:off x="1371600" y="3276600"/>
            <a:ext cx="2133600" cy="1143000"/>
            <a:chOff x="1371600" y="3276600"/>
            <a:chExt cx="2133600" cy="1143000"/>
          </a:xfrm>
        </p:grpSpPr>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1447800" y="3505200"/>
              <a:ext cx="2057400" cy="646331"/>
            </a:xfrm>
            <a:prstGeom prst="rect">
              <a:avLst/>
            </a:prstGeom>
            <a:noFill/>
          </p:spPr>
          <p:txBody>
            <a:bodyPr wrap="square" rtlCol="0">
              <a:spAutoFit/>
            </a:bodyPr>
            <a:lstStyle/>
            <a:p>
              <a:r>
                <a:rPr lang="en-US" sz="3600" dirty="0" err="1" smtClean="0"/>
                <a:t>Runnable</a:t>
              </a:r>
              <a:endParaRPr lang="en-US" sz="3600" dirty="0"/>
            </a:p>
          </p:txBody>
        </p:sp>
      </p:grpSp>
      <p:sp>
        <p:nvSpPr>
          <p:cNvPr id="24" name="TextBox 23"/>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cxnSp>
        <p:nvCxnSpPr>
          <p:cNvPr id="25" name="Straight Arrow Connector 24"/>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27" name="Straight Arrow Connector 26"/>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0"/>
            <a:endCxn id="6" idx="4"/>
          </p:cNvCxnSpPr>
          <p:nvPr/>
        </p:nvCxnSpPr>
        <p:spPr>
          <a:xfrm flipV="1">
            <a:off x="6896100" y="2057400"/>
            <a:ext cx="1143000" cy="1219200"/>
          </a:xfrm>
          <a:prstGeom prst="straightConnector1">
            <a:avLst/>
          </a:prstGeom>
          <a:ln w="76200">
            <a:solidFill>
              <a:srgbClr val="3AE72D"/>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810500" y="2667000"/>
            <a:ext cx="1333500" cy="707886"/>
          </a:xfrm>
          <a:prstGeom prst="rect">
            <a:avLst/>
          </a:prstGeom>
          <a:noFill/>
        </p:spPr>
        <p:txBody>
          <a:bodyPr wrap="square" rtlCol="0">
            <a:spAutoFit/>
          </a:bodyPr>
          <a:lstStyle/>
          <a:p>
            <a:r>
              <a:rPr lang="en-US" sz="2000" b="1" dirty="0" smtClean="0"/>
              <a:t>Run() completes</a:t>
            </a:r>
            <a:endParaRPr lang="en-US"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 – Youth Thread</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 – Youth Threads</a:t>
            </a:r>
            <a:endParaRPr lang="en-US" dirty="0"/>
          </a:p>
        </p:txBody>
      </p:sp>
      <p:pic>
        <p:nvPicPr>
          <p:cNvPr id="16" name="Picture 2"/>
          <p:cNvPicPr>
            <a:picLocks noChangeAspect="1" noChangeArrowheads="1"/>
          </p:cNvPicPr>
          <p:nvPr/>
        </p:nvPicPr>
        <p:blipFill>
          <a:blip r:embed="rId2" cstate="print"/>
          <a:srcRect/>
          <a:stretch>
            <a:fillRect/>
          </a:stretch>
        </p:blipFill>
        <p:spPr bwMode="auto">
          <a:xfrm>
            <a:off x="1295400" y="1828800"/>
            <a:ext cx="6607432" cy="3333750"/>
          </a:xfrm>
          <a:prstGeom prst="rect">
            <a:avLst/>
          </a:prstGeom>
          <a:noFill/>
          <a:ln w="9525">
            <a:noFill/>
            <a:miter lim="800000"/>
            <a:headEnd/>
            <a:tailEnd/>
          </a:ln>
        </p:spPr>
      </p:pic>
      <p:sp>
        <p:nvSpPr>
          <p:cNvPr id="17" name="TextBox 16"/>
          <p:cNvSpPr txBox="1"/>
          <p:nvPr/>
        </p:nvSpPr>
        <p:spPr>
          <a:xfrm>
            <a:off x="6400800" y="4343400"/>
            <a:ext cx="2524931" cy="64633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smtClean="0"/>
              <a:t>T</a:t>
            </a:r>
            <a:r>
              <a:rPr lang="en-US" b="1" dirty="0" smtClean="0"/>
              <a:t>his is a Synchronized block</a:t>
            </a:r>
            <a:endParaRPr lang="en-US" b="1" dirty="0"/>
          </a:p>
        </p:txBody>
      </p:sp>
      <p:cxnSp>
        <p:nvCxnSpPr>
          <p:cNvPr id="19" name="Straight Arrow Connector 18"/>
          <p:cNvCxnSpPr>
            <a:stCxn id="17" idx="0"/>
          </p:cNvCxnSpPr>
          <p:nvPr/>
        </p:nvCxnSpPr>
        <p:spPr>
          <a:xfrm flipH="1" flipV="1">
            <a:off x="7467600" y="2590800"/>
            <a:ext cx="195666"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2667001" y="2590800"/>
            <a:ext cx="1676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371600" y="2244342"/>
            <a:ext cx="158977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Threads</a:t>
            </a:r>
            <a:endParaRPr lang="en-US" dirty="0"/>
          </a:p>
        </p:txBody>
      </p:sp>
      <p:cxnSp>
        <p:nvCxnSpPr>
          <p:cNvPr id="36" name="Straight Arrow Connector 35"/>
          <p:cNvCxnSpPr>
            <a:endCxn id="38" idx="1"/>
          </p:cNvCxnSpPr>
          <p:nvPr/>
        </p:nvCxnSpPr>
        <p:spPr>
          <a:xfrm>
            <a:off x="2971800" y="5105400"/>
            <a:ext cx="1143000" cy="66808"/>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14800" y="4987542"/>
            <a:ext cx="1589772"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Lock pool</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 – Youth Threads</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6" name="Group 15"/>
          <p:cNvGrpSpPr/>
          <p:nvPr/>
        </p:nvGrpSpPr>
        <p:grpSpPr>
          <a:xfrm>
            <a:off x="3352800" y="5562600"/>
            <a:ext cx="2057400" cy="1143000"/>
            <a:chOff x="3352800" y="5562600"/>
            <a:chExt cx="2057400" cy="1143000"/>
          </a:xfrm>
        </p:grpSpPr>
        <p:sp>
          <p:nvSpPr>
            <p:cNvPr id="17" name="Oval 16"/>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19" name="Straight Arrow Connector 18"/>
          <p:cNvCxnSpPr>
            <a:stCxn id="11" idx="3"/>
            <a:endCxn id="17" idx="7"/>
          </p:cNvCxnSpPr>
          <p:nvPr/>
        </p:nvCxnSpPr>
        <p:spPr>
          <a:xfrm flipH="1">
            <a:off x="5108901" y="4252212"/>
            <a:ext cx="1059798" cy="1477776"/>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3</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grpSp>
        <p:nvGrpSpPr>
          <p:cNvPr id="6" name="Group 15"/>
          <p:cNvGrpSpPr/>
          <p:nvPr/>
        </p:nvGrpSpPr>
        <p:grpSpPr>
          <a:xfrm>
            <a:off x="3352800" y="5562600"/>
            <a:ext cx="2057400" cy="1143000"/>
            <a:chOff x="3352800" y="5562600"/>
            <a:chExt cx="2057400" cy="1143000"/>
          </a:xfrm>
        </p:grpSpPr>
        <p:sp>
          <p:nvSpPr>
            <p:cNvPr id="17" name="Oval 16"/>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19" name="Straight Arrow Connector 18"/>
          <p:cNvCxnSpPr>
            <a:stCxn id="11" idx="3"/>
            <a:endCxn id="17" idx="7"/>
          </p:cNvCxnSpPr>
          <p:nvPr/>
        </p:nvCxnSpPr>
        <p:spPr>
          <a:xfrm flipH="1">
            <a:off x="5108901" y="4252212"/>
            <a:ext cx="1059798" cy="1477776"/>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cxnSp>
        <p:nvCxnSpPr>
          <p:cNvPr id="20" name="Straight Arrow Connector 19"/>
          <p:cNvCxnSpPr>
            <a:stCxn id="17" idx="1"/>
            <a:endCxn id="7" idx="4"/>
          </p:cNvCxnSpPr>
          <p:nvPr/>
        </p:nvCxnSpPr>
        <p:spPr>
          <a:xfrm flipH="1" flipV="1">
            <a:off x="2400300" y="4419600"/>
            <a:ext cx="1253799" cy="1310388"/>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Processes</a:t>
            </a:r>
            <a:endParaRPr lang="en-US" dirty="0"/>
          </a:p>
        </p:txBody>
      </p:sp>
      <p:sp>
        <p:nvSpPr>
          <p:cNvPr id="3" name="Content Placeholder 2"/>
          <p:cNvSpPr>
            <a:spLocks noGrp="1"/>
          </p:cNvSpPr>
          <p:nvPr>
            <p:ph idx="1"/>
          </p:nvPr>
        </p:nvSpPr>
        <p:spPr/>
        <p:txBody>
          <a:bodyPr/>
          <a:lstStyle/>
          <a:p>
            <a:r>
              <a:rPr lang="en-US" dirty="0" smtClean="0"/>
              <a:t>Threads </a:t>
            </a:r>
            <a:r>
              <a:rPr lang="en-US" dirty="0" smtClean="0"/>
              <a:t>counter parts “Processes” in most operating systems demand complete resources and do not share resources. They are like </a:t>
            </a:r>
            <a:r>
              <a:rPr lang="en-US" dirty="0" smtClean="0"/>
              <a:t>Monarchs. So for a process to run it would reload the memory and registers every single time they run, which is very inefficient </a:t>
            </a:r>
          </a:p>
          <a:p>
            <a:pPr lvl="1"/>
            <a:r>
              <a:rPr lang="en-US" dirty="0" smtClean="0"/>
              <a:t>Example of process is Application Server Like Tomcat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4</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572000" y="1828800"/>
            <a:ext cx="4191000" cy="2114550"/>
          </a:xfrm>
          <a:prstGeom prst="rect">
            <a:avLst/>
          </a:prstGeom>
          <a:noFill/>
          <a:ln w="9525">
            <a:noFill/>
            <a:miter lim="800000"/>
            <a:headEnd/>
            <a:tailEnd/>
          </a:ln>
        </p:spPr>
      </p:pic>
      <p:pic>
        <p:nvPicPr>
          <p:cNvPr id="6146" name="Picture 2"/>
          <p:cNvPicPr>
            <a:picLocks noChangeAspect="1" noChangeArrowheads="1"/>
          </p:cNvPicPr>
          <p:nvPr/>
        </p:nvPicPr>
        <p:blipFill>
          <a:blip r:embed="rId3" cstate="print"/>
          <a:srcRect/>
          <a:stretch>
            <a:fillRect/>
          </a:stretch>
        </p:blipFill>
        <p:spPr bwMode="auto">
          <a:xfrm>
            <a:off x="685800" y="2676525"/>
            <a:ext cx="1095375" cy="1514475"/>
          </a:xfrm>
          <a:prstGeom prst="rect">
            <a:avLst/>
          </a:prstGeom>
          <a:noFill/>
          <a:ln w="9525">
            <a:noFill/>
            <a:miter lim="800000"/>
            <a:headEnd/>
            <a:tailEnd/>
          </a:ln>
        </p:spPr>
      </p:pic>
      <p:cxnSp>
        <p:nvCxnSpPr>
          <p:cNvPr id="8" name="Straight Arrow Connector 7"/>
          <p:cNvCxnSpPr/>
          <p:nvPr/>
        </p:nvCxnSpPr>
        <p:spPr>
          <a:xfrm flipH="1">
            <a:off x="1600200" y="3352800"/>
            <a:ext cx="37338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581400" y="3505200"/>
            <a:ext cx="12954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Notify me when your are done boarding </a:t>
            </a:r>
            <a:endParaRPr lang="en-US" dirty="0"/>
          </a:p>
        </p:txBody>
      </p:sp>
      <p:cxnSp>
        <p:nvCxnSpPr>
          <p:cNvPr id="16" name="Straight Arrow Connector 15"/>
          <p:cNvCxnSpPr>
            <a:endCxn id="20" idx="1"/>
          </p:cNvCxnSpPr>
          <p:nvPr/>
        </p:nvCxnSpPr>
        <p:spPr>
          <a:xfrm flipV="1">
            <a:off x="1828800" y="1819365"/>
            <a:ext cx="762000" cy="923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90800" y="1219200"/>
            <a:ext cx="1524000"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I don’t care , I will wait until all of them are done</a:t>
            </a:r>
            <a:endParaRPr lang="en-US" dirty="0"/>
          </a:p>
        </p:txBody>
      </p:sp>
      <p:sp>
        <p:nvSpPr>
          <p:cNvPr id="25"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
        <p:nvSpPr>
          <p:cNvPr id="16"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Scenario 4 – </a:t>
            </a:r>
            <a:r>
              <a:rPr lang="en-US" dirty="0" err="1" smtClean="0"/>
              <a:t>GrandMa</a:t>
            </a:r>
            <a:r>
              <a:rPr lang="en-US" dirty="0" smtClean="0"/>
              <a:t> Thread</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10"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19" name="Straight Arrow Connector 18"/>
          <p:cNvCxnSpPr>
            <a:stCxn id="11" idx="4"/>
            <a:endCxn id="26" idx="0"/>
          </p:cNvCxnSpPr>
          <p:nvPr/>
        </p:nvCxnSpPr>
        <p:spPr>
          <a:xfrm>
            <a:off x="6896100" y="4419600"/>
            <a:ext cx="1143000" cy="114300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7010400" y="5562600"/>
            <a:ext cx="2057400" cy="1143000"/>
            <a:chOff x="7010400" y="5562600"/>
            <a:chExt cx="2057400" cy="1143000"/>
          </a:xfrm>
        </p:grpSpPr>
        <p:sp>
          <p:nvSpPr>
            <p:cNvPr id="26" name="Oval 25"/>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grpSp>
      <p:sp>
        <p:nvSpPr>
          <p:cNvPr id="31" name="TextBox 30"/>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19" name="Straight Arrow Connector 18"/>
          <p:cNvCxnSpPr>
            <a:stCxn id="11" idx="4"/>
            <a:endCxn id="26" idx="0"/>
          </p:cNvCxnSpPr>
          <p:nvPr/>
        </p:nvCxnSpPr>
        <p:spPr>
          <a:xfrm>
            <a:off x="6896100" y="4419600"/>
            <a:ext cx="1143000" cy="1143000"/>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grpSp>
        <p:nvGrpSpPr>
          <p:cNvPr id="6" name="Group 24"/>
          <p:cNvGrpSpPr/>
          <p:nvPr/>
        </p:nvGrpSpPr>
        <p:grpSpPr>
          <a:xfrm>
            <a:off x="7010400" y="5562600"/>
            <a:ext cx="2057400" cy="1143000"/>
            <a:chOff x="7010400" y="5562600"/>
            <a:chExt cx="2057400" cy="1143000"/>
          </a:xfrm>
        </p:grpSpPr>
        <p:sp>
          <p:nvSpPr>
            <p:cNvPr id="26" name="Oval 25"/>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grpSp>
      <p:sp>
        <p:nvSpPr>
          <p:cNvPr id="31" name="TextBox 30"/>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grpSp>
        <p:nvGrpSpPr>
          <p:cNvPr id="8" name="Group 36"/>
          <p:cNvGrpSpPr/>
          <p:nvPr/>
        </p:nvGrpSpPr>
        <p:grpSpPr>
          <a:xfrm>
            <a:off x="3352800" y="5562600"/>
            <a:ext cx="2057400" cy="1143000"/>
            <a:chOff x="3352800" y="5562600"/>
            <a:chExt cx="2057400" cy="1143000"/>
          </a:xfrm>
        </p:grpSpPr>
        <p:sp>
          <p:nvSpPr>
            <p:cNvPr id="38" name="Oval 37"/>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42" name="Straight Arrow Connector 41"/>
          <p:cNvCxnSpPr>
            <a:stCxn id="26" idx="2"/>
            <a:endCxn id="38" idx="6"/>
          </p:cNvCxnSpPr>
          <p:nvPr/>
        </p:nvCxnSpPr>
        <p:spPr>
          <a:xfrm flipH="1">
            <a:off x="5410200" y="6134100"/>
            <a:ext cx="1600200" cy="0"/>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34"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grpSp>
        <p:nvGrpSpPr>
          <p:cNvPr id="5" name="Group 21"/>
          <p:cNvGrpSpPr/>
          <p:nvPr/>
        </p:nvGrpSpPr>
        <p:grpSpPr>
          <a:xfrm>
            <a:off x="5867400" y="3276600"/>
            <a:ext cx="2133600" cy="1143000"/>
            <a:chOff x="5867400" y="3276600"/>
            <a:chExt cx="2133600" cy="1143000"/>
          </a:xfrm>
        </p:grpSpPr>
        <p:sp>
          <p:nvSpPr>
            <p:cNvPr id="11" name="Oval 10"/>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grpSp>
      <p:cxnSp>
        <p:nvCxnSpPr>
          <p:cNvPr id="14" name="Straight Arrow Connector 13"/>
          <p:cNvCxnSpPr/>
          <p:nvPr/>
        </p:nvCxnSpPr>
        <p:spPr>
          <a:xfrm>
            <a:off x="3429000" y="3848100"/>
            <a:ext cx="24384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cxnSp>
        <p:nvCxnSpPr>
          <p:cNvPr id="19" name="Straight Arrow Connector 18"/>
          <p:cNvCxnSpPr>
            <a:stCxn id="11" idx="4"/>
            <a:endCxn id="26" idx="0"/>
          </p:cNvCxnSpPr>
          <p:nvPr/>
        </p:nvCxnSpPr>
        <p:spPr>
          <a:xfrm>
            <a:off x="6896100" y="4419600"/>
            <a:ext cx="1143000" cy="1143000"/>
          </a:xfrm>
          <a:prstGeom prst="straightConnector1">
            <a:avLst/>
          </a:prstGeom>
          <a:ln w="76200">
            <a:solidFill>
              <a:schemeClr val="tx1"/>
            </a:solidFill>
            <a:tailEnd type="arrow"/>
          </a:ln>
        </p:spPr>
        <p:style>
          <a:lnRef idx="3">
            <a:schemeClr val="dk1"/>
          </a:lnRef>
          <a:fillRef idx="0">
            <a:schemeClr val="dk1"/>
          </a:fillRef>
          <a:effectRef idx="2">
            <a:schemeClr val="dk1"/>
          </a:effectRef>
          <a:fontRef idx="minor">
            <a:schemeClr val="tx1"/>
          </a:fontRef>
        </p:style>
      </p:cxnSp>
      <p:grpSp>
        <p:nvGrpSpPr>
          <p:cNvPr id="6" name="Group 24"/>
          <p:cNvGrpSpPr/>
          <p:nvPr/>
        </p:nvGrpSpPr>
        <p:grpSpPr>
          <a:xfrm>
            <a:off x="7010400" y="5562600"/>
            <a:ext cx="2057400" cy="1143000"/>
            <a:chOff x="7010400" y="5562600"/>
            <a:chExt cx="2057400" cy="1143000"/>
          </a:xfrm>
        </p:grpSpPr>
        <p:sp>
          <p:nvSpPr>
            <p:cNvPr id="26" name="Oval 25"/>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TextBox 26"/>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grpSp>
      <p:sp>
        <p:nvSpPr>
          <p:cNvPr id="31" name="TextBox 30"/>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grpSp>
        <p:nvGrpSpPr>
          <p:cNvPr id="8" name="Group 36"/>
          <p:cNvGrpSpPr/>
          <p:nvPr/>
        </p:nvGrpSpPr>
        <p:grpSpPr>
          <a:xfrm>
            <a:off x="3352800" y="5562600"/>
            <a:ext cx="2057400" cy="1143000"/>
            <a:chOff x="3352800" y="5562600"/>
            <a:chExt cx="2057400" cy="1143000"/>
          </a:xfrm>
        </p:grpSpPr>
        <p:sp>
          <p:nvSpPr>
            <p:cNvPr id="38" name="Oval 37"/>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grpSp>
      <p:cxnSp>
        <p:nvCxnSpPr>
          <p:cNvPr id="42" name="Straight Arrow Connector 41"/>
          <p:cNvCxnSpPr>
            <a:stCxn id="26" idx="2"/>
            <a:endCxn id="38" idx="6"/>
          </p:cNvCxnSpPr>
          <p:nvPr/>
        </p:nvCxnSpPr>
        <p:spPr>
          <a:xfrm flipH="1">
            <a:off x="5410200" y="6134100"/>
            <a:ext cx="16002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8" idx="1"/>
            <a:endCxn id="7" idx="4"/>
          </p:cNvCxnSpPr>
          <p:nvPr/>
        </p:nvCxnSpPr>
        <p:spPr>
          <a:xfrm flipH="1" flipV="1">
            <a:off x="2400300" y="4419600"/>
            <a:ext cx="1253799" cy="1310388"/>
          </a:xfrm>
          <a:prstGeom prst="straightConnector1">
            <a:avLst/>
          </a:prstGeom>
          <a:ln w="762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
        <p:nvSpPr>
          <p:cNvPr id="29" name="TextBox 28"/>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34" name="Title 1"/>
          <p:cNvSpPr txBox="1">
            <a:spLocks/>
          </p:cNvSpPr>
          <p:nvPr/>
        </p:nvSpPr>
        <p:spPr>
          <a:xfrm>
            <a:off x="6858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Scenario 4 –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GrandMa</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Thread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Life Time of Thread</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 name="Group 11"/>
          <p:cNvGrpSpPr/>
          <p:nvPr/>
        </p:nvGrpSpPr>
        <p:grpSpPr>
          <a:xfrm>
            <a:off x="7010400" y="914400"/>
            <a:ext cx="2057400" cy="1143000"/>
            <a:chOff x="7010400" y="1371600"/>
            <a:chExt cx="2057400" cy="1143000"/>
          </a:xfrm>
        </p:grpSpPr>
        <p:sp>
          <p:nvSpPr>
            <p:cNvPr id="6" name="Oval 5"/>
            <p:cNvSpPr/>
            <p:nvPr/>
          </p:nvSpPr>
          <p:spPr>
            <a:xfrm>
              <a:off x="7010400" y="1371600"/>
              <a:ext cx="20574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7467600" y="1676400"/>
              <a:ext cx="1524000" cy="646331"/>
            </a:xfrm>
            <a:prstGeom prst="rect">
              <a:avLst/>
            </a:prstGeom>
            <a:noFill/>
          </p:spPr>
          <p:txBody>
            <a:bodyPr wrap="square" rtlCol="0">
              <a:spAutoFit/>
            </a:bodyPr>
            <a:lstStyle/>
            <a:p>
              <a:r>
                <a:rPr lang="en-US" sz="3600" dirty="0" smtClean="0">
                  <a:solidFill>
                    <a:schemeClr val="bg1"/>
                  </a:solidFill>
                </a:rPr>
                <a:t>Dead</a:t>
              </a:r>
              <a:endParaRPr lang="en-US" sz="3600" dirty="0">
                <a:solidFill>
                  <a:schemeClr val="bg1"/>
                </a:solidFill>
              </a:endParaRPr>
            </a:p>
          </p:txBody>
        </p:sp>
      </p:grpSp>
      <p:grpSp>
        <p:nvGrpSpPr>
          <p:cNvPr id="12"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grpSp>
        <p:nvGrpSpPr>
          <p:cNvPr id="15" name="Group 14"/>
          <p:cNvGrpSpPr/>
          <p:nvPr/>
        </p:nvGrpSpPr>
        <p:grpSpPr>
          <a:xfrm>
            <a:off x="3657600" y="990600"/>
            <a:ext cx="2209800" cy="1143000"/>
            <a:chOff x="3657600" y="1447800"/>
            <a:chExt cx="2209800" cy="1143000"/>
          </a:xfrm>
        </p:grpSpPr>
        <p:sp>
          <p:nvSpPr>
            <p:cNvPr id="5" name="Oval 4"/>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sp>
        <p:nvSpPr>
          <p:cNvPr id="17" name="TextBox 16"/>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sp>
        <p:nvSpPr>
          <p:cNvPr id="21" name="TextBox 20"/>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cxnSp>
        <p:nvCxnSpPr>
          <p:cNvPr id="23" name="Straight Arrow Connector 22"/>
          <p:cNvCxnSpPr>
            <a:stCxn id="4" idx="4"/>
            <a:endCxn id="7" idx="1"/>
          </p:cNvCxnSpPr>
          <p:nvPr/>
        </p:nvCxnSpPr>
        <p:spPr>
          <a:xfrm>
            <a:off x="1028700" y="2133600"/>
            <a:ext cx="6441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7"/>
            <a:endCxn id="6" idx="5"/>
          </p:cNvCxnSpPr>
          <p:nvPr/>
        </p:nvCxnSpPr>
        <p:spPr>
          <a:xfrm flipV="1">
            <a:off x="7623501" y="1890012"/>
            <a:ext cx="1143000" cy="155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7" idx="7"/>
          </p:cNvCxnSpPr>
          <p:nvPr/>
        </p:nvCxnSpPr>
        <p:spPr>
          <a:xfrm flipH="1">
            <a:off x="3127701" y="1966212"/>
            <a:ext cx="8311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5" idx="5"/>
          </p:cNvCxnSpPr>
          <p:nvPr/>
        </p:nvCxnSpPr>
        <p:spPr>
          <a:xfrm flipH="1" flipV="1">
            <a:off x="5413701" y="1966212"/>
            <a:ext cx="7549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1"/>
            <a:endCxn id="7" idx="4"/>
          </p:cNvCxnSpPr>
          <p:nvPr/>
        </p:nvCxnSpPr>
        <p:spPr>
          <a:xfrm flipH="1" flipV="1">
            <a:off x="2400300" y="4419600"/>
            <a:ext cx="12537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3"/>
            <a:endCxn id="9" idx="7"/>
          </p:cNvCxnSpPr>
          <p:nvPr/>
        </p:nvCxnSpPr>
        <p:spPr>
          <a:xfrm flipH="1">
            <a:off x="5108901" y="4252212"/>
            <a:ext cx="10597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6"/>
            <a:endCxn id="10" idx="2"/>
          </p:cNvCxnSpPr>
          <p:nvPr/>
        </p:nvCxnSpPr>
        <p:spPr>
          <a:xfrm>
            <a:off x="5410200" y="61341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8" idx="5"/>
          </p:cNvCxnSpPr>
          <p:nvPr/>
        </p:nvCxnSpPr>
        <p:spPr>
          <a:xfrm>
            <a:off x="7623501" y="4252212"/>
            <a:ext cx="1139499" cy="146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6"/>
            <a:endCxn id="8" idx="2"/>
          </p:cNvCxnSpPr>
          <p:nvPr/>
        </p:nvCxnSpPr>
        <p:spPr>
          <a:xfrm>
            <a:off x="3429000" y="3848100"/>
            <a:ext cx="2438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63" name="TextBox 62"/>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
        <p:nvSpPr>
          <p:cNvPr id="64" name="TextBox 63"/>
          <p:cNvSpPr txBox="1"/>
          <p:nvPr/>
        </p:nvSpPr>
        <p:spPr>
          <a:xfrm>
            <a:off x="7810500" y="2819400"/>
            <a:ext cx="1333500" cy="707886"/>
          </a:xfrm>
          <a:prstGeom prst="rect">
            <a:avLst/>
          </a:prstGeom>
          <a:noFill/>
        </p:spPr>
        <p:txBody>
          <a:bodyPr wrap="square" rtlCol="0">
            <a:spAutoFit/>
          </a:bodyPr>
          <a:lstStyle/>
          <a:p>
            <a:r>
              <a:rPr lang="en-US" sz="2000" b="1" dirty="0" smtClean="0"/>
              <a:t>Run() completes</a:t>
            </a:r>
            <a:endParaRPr lang="en-US" sz="2000" b="1" dirty="0"/>
          </a:p>
        </p:txBody>
      </p:sp>
      <p:sp>
        <p:nvSpPr>
          <p:cNvPr id="65" name="TextBox 64"/>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sp>
        <p:nvSpPr>
          <p:cNvPr id="66" name="TextBox 65"/>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sp>
        <p:nvSpPr>
          <p:cNvPr id="67" name="TextBox 66"/>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68" name="TextBox 67"/>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
        <p:nvSpPr>
          <p:cNvPr id="69" name="TextBox 68"/>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JVM Scheduler </a:t>
            </a:r>
            <a:r>
              <a:rPr lang="en-US" dirty="0" smtClean="0"/>
              <a:t>is </a:t>
            </a:r>
            <a:r>
              <a:rPr lang="en-US" dirty="0" smtClean="0"/>
              <a:t>preemptive approach</a:t>
            </a:r>
            <a:endParaRPr lang="en-US" dirty="0"/>
          </a:p>
        </p:txBody>
      </p:sp>
      <p:pic>
        <p:nvPicPr>
          <p:cNvPr id="10243" name="Picture 3"/>
          <p:cNvPicPr>
            <a:picLocks noChangeAspect="1" noChangeArrowheads="1"/>
          </p:cNvPicPr>
          <p:nvPr/>
        </p:nvPicPr>
        <p:blipFill>
          <a:blip r:embed="rId2" cstate="print"/>
          <a:srcRect/>
          <a:stretch>
            <a:fillRect/>
          </a:stretch>
        </p:blipFill>
        <p:spPr bwMode="auto">
          <a:xfrm>
            <a:off x="914400" y="1524000"/>
            <a:ext cx="7662863" cy="466760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S</a:t>
            </a:r>
            <a:r>
              <a:rPr lang="en-US" dirty="0" smtClean="0"/>
              <a:t>hare </a:t>
            </a:r>
            <a:r>
              <a:rPr lang="en-US" dirty="0" smtClean="0"/>
              <a:t>resources, while performing their tasks individually. </a:t>
            </a:r>
          </a:p>
          <a:p>
            <a:pPr lvl="1"/>
            <a:r>
              <a:rPr lang="en-US" dirty="0" smtClean="0"/>
              <a:t>What does that mean?</a:t>
            </a:r>
          </a:p>
          <a:p>
            <a:pPr lvl="2"/>
            <a:r>
              <a:rPr lang="en-US" dirty="0" smtClean="0"/>
              <a:t>Faster</a:t>
            </a:r>
          </a:p>
          <a:p>
            <a:pPr lvl="2"/>
            <a:r>
              <a:rPr lang="en-US" dirty="0" smtClean="0"/>
              <a:t>Space efficiency due to shared code areas</a:t>
            </a:r>
          </a:p>
          <a:p>
            <a:pPr lvl="2"/>
            <a:r>
              <a:rPr lang="en-US" dirty="0" smtClean="0"/>
              <a:t>Easier sharing of resources, with implicit  shared memory</a:t>
            </a:r>
          </a:p>
          <a:p>
            <a:pPr lvl="2"/>
            <a:r>
              <a:rPr lang="en-US" dirty="0" smtClean="0"/>
              <a:t>Allows program execution to overlap with I/O</a:t>
            </a:r>
          </a:p>
          <a:p>
            <a:r>
              <a:rPr lang="en-US" dirty="0" smtClean="0"/>
              <a:t>Example of a thread is a user request to the server </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that not Great?</a:t>
            </a:r>
            <a:endParaRPr lang="en-US" dirty="0"/>
          </a:p>
        </p:txBody>
      </p:sp>
      <p:sp>
        <p:nvSpPr>
          <p:cNvPr id="3" name="Content Placeholder 2"/>
          <p:cNvSpPr>
            <a:spLocks noGrp="1"/>
          </p:cNvSpPr>
          <p:nvPr>
            <p:ph idx="1"/>
          </p:nvPr>
        </p:nvSpPr>
        <p:spPr/>
        <p:txBody>
          <a:bodyPr/>
          <a:lstStyle/>
          <a:p>
            <a:r>
              <a:rPr lang="en-US" dirty="0" smtClean="0"/>
              <a:t>Though it is great to be able to tell the OS what to do, you might get into highly complicated problems of contentions which will hang and blow out your application.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often do we need to write threaded programs in Java	</a:t>
            </a:r>
            <a:endParaRPr lang="en-US" dirty="0"/>
          </a:p>
        </p:txBody>
      </p:sp>
      <p:sp>
        <p:nvSpPr>
          <p:cNvPr id="3" name="Content Placeholder 2"/>
          <p:cNvSpPr>
            <a:spLocks noGrp="1"/>
          </p:cNvSpPr>
          <p:nvPr>
            <p:ph idx="1"/>
          </p:nvPr>
        </p:nvSpPr>
        <p:spPr/>
        <p:txBody>
          <a:bodyPr/>
          <a:lstStyle/>
          <a:p>
            <a:r>
              <a:rPr lang="en-US" dirty="0" smtClean="0"/>
              <a:t>Not very often because of the complexity they bring in. </a:t>
            </a:r>
          </a:p>
          <a:p>
            <a:r>
              <a:rPr lang="en-US" dirty="0" smtClean="0"/>
              <a:t>Most of the predefined classes are thread safe meaning even if you run multiple threads they will not get into complicated issues related to threads. This is because of the way they are defined.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Create threads in Java	</a:t>
            </a:r>
            <a:endParaRPr lang="en-US" dirty="0"/>
          </a:p>
        </p:txBody>
      </p:sp>
      <p:sp>
        <p:nvSpPr>
          <p:cNvPr id="3" name="Content Placeholder 2"/>
          <p:cNvSpPr>
            <a:spLocks noGrp="1"/>
          </p:cNvSpPr>
          <p:nvPr>
            <p:ph idx="1"/>
          </p:nvPr>
        </p:nvSpPr>
        <p:spPr/>
        <p:txBody>
          <a:bodyPr/>
          <a:lstStyle/>
          <a:p>
            <a:r>
              <a:rPr lang="en-US" dirty="0" smtClean="0"/>
              <a:t>Either extend the thread class or implement the </a:t>
            </a:r>
            <a:r>
              <a:rPr lang="en-US" dirty="0" err="1" smtClean="0"/>
              <a:t>Runnable</a:t>
            </a:r>
            <a:r>
              <a:rPr lang="en-US" dirty="0" smtClean="0"/>
              <a:t> interface</a:t>
            </a:r>
          </a:p>
          <a:p>
            <a:r>
              <a:rPr lang="en-US" dirty="0" smtClean="0"/>
              <a:t>It is better to implement the </a:t>
            </a:r>
            <a:r>
              <a:rPr lang="en-US" dirty="0" err="1" smtClean="0"/>
              <a:t>Runnable</a:t>
            </a:r>
            <a:r>
              <a:rPr lang="en-US" dirty="0" smtClean="0"/>
              <a:t> interface, thus leaving the option open to derive from another class. For example:</a:t>
            </a:r>
          </a:p>
          <a:p>
            <a:pPr lvl="1"/>
            <a:r>
              <a:rPr lang="en-US" dirty="0" smtClean="0"/>
              <a:t>Public class </a:t>
            </a:r>
            <a:r>
              <a:rPr lang="en-US" dirty="0" err="1" smtClean="0"/>
              <a:t>specialTask</a:t>
            </a:r>
            <a:r>
              <a:rPr lang="en-US" dirty="0" smtClean="0"/>
              <a:t> extends </a:t>
            </a:r>
            <a:r>
              <a:rPr lang="en-US" dirty="0" err="1" smtClean="0"/>
              <a:t>GeneralTask</a:t>
            </a:r>
            <a:r>
              <a:rPr lang="en-US" dirty="0" smtClean="0"/>
              <a:t> implements </a:t>
            </a:r>
            <a:r>
              <a:rPr lang="en-US" dirty="0" err="1" smtClean="0"/>
              <a:t>Runnable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Life Time of Thread</a:t>
            </a:r>
            <a:endParaRPr lang="en-US" dirty="0"/>
          </a:p>
        </p:txBody>
      </p:sp>
      <p:sp>
        <p:nvSpPr>
          <p:cNvPr id="7" name="Oval 6"/>
          <p:cNvSpPr/>
          <p:nvPr/>
        </p:nvSpPr>
        <p:spPr>
          <a:xfrm>
            <a:off x="1371600" y="3276600"/>
            <a:ext cx="2057400" cy="1143000"/>
          </a:xfrm>
          <a:prstGeom prst="ellipse">
            <a:avLst/>
          </a:prstGeom>
          <a:solidFill>
            <a:srgbClr val="FF66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p:cNvSpPr/>
          <p:nvPr/>
        </p:nvSpPr>
        <p:spPr>
          <a:xfrm>
            <a:off x="5867400" y="3276600"/>
            <a:ext cx="2057400" cy="1143000"/>
          </a:xfrm>
          <a:prstGeom prst="ellipse">
            <a:avLst/>
          </a:prstGeom>
          <a:solidFill>
            <a:srgbClr val="3AE7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352800" y="5562600"/>
            <a:ext cx="2057400" cy="1143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p:cNvSpPr/>
          <p:nvPr/>
        </p:nvSpPr>
        <p:spPr>
          <a:xfrm>
            <a:off x="7010400" y="5562600"/>
            <a:ext cx="2057400" cy="1143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1"/>
          <p:cNvGrpSpPr/>
          <p:nvPr/>
        </p:nvGrpSpPr>
        <p:grpSpPr>
          <a:xfrm>
            <a:off x="7010400" y="914400"/>
            <a:ext cx="2057400" cy="1143000"/>
            <a:chOff x="7010400" y="1371600"/>
            <a:chExt cx="2057400" cy="1143000"/>
          </a:xfrm>
        </p:grpSpPr>
        <p:sp>
          <p:nvSpPr>
            <p:cNvPr id="6" name="Oval 5"/>
            <p:cNvSpPr/>
            <p:nvPr/>
          </p:nvSpPr>
          <p:spPr>
            <a:xfrm>
              <a:off x="7010400" y="1371600"/>
              <a:ext cx="2057400" cy="1143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7467600" y="1676400"/>
              <a:ext cx="1524000" cy="646331"/>
            </a:xfrm>
            <a:prstGeom prst="rect">
              <a:avLst/>
            </a:prstGeom>
            <a:noFill/>
          </p:spPr>
          <p:txBody>
            <a:bodyPr wrap="square" rtlCol="0">
              <a:spAutoFit/>
            </a:bodyPr>
            <a:lstStyle/>
            <a:p>
              <a:r>
                <a:rPr lang="en-US" sz="3600" dirty="0" smtClean="0">
                  <a:solidFill>
                    <a:schemeClr val="bg1"/>
                  </a:solidFill>
                </a:rPr>
                <a:t>Dead</a:t>
              </a:r>
              <a:endParaRPr lang="en-US" sz="3600" dirty="0">
                <a:solidFill>
                  <a:schemeClr val="bg1"/>
                </a:solidFill>
              </a:endParaRPr>
            </a:p>
          </p:txBody>
        </p:sp>
      </p:grpSp>
      <p:grpSp>
        <p:nvGrpSpPr>
          <p:cNvPr id="16" name="Group 15"/>
          <p:cNvGrpSpPr/>
          <p:nvPr/>
        </p:nvGrpSpPr>
        <p:grpSpPr>
          <a:xfrm>
            <a:off x="0" y="990600"/>
            <a:ext cx="2057400" cy="1143000"/>
            <a:chOff x="0" y="1600200"/>
            <a:chExt cx="2057400" cy="1143000"/>
          </a:xfrm>
          <a:solidFill>
            <a:schemeClr val="bg1">
              <a:lumMod val="65000"/>
            </a:schemeClr>
          </a:solidFill>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grpSp>
        <p:nvGrpSpPr>
          <p:cNvPr id="15" name="Group 14"/>
          <p:cNvGrpSpPr/>
          <p:nvPr/>
        </p:nvGrpSpPr>
        <p:grpSpPr>
          <a:xfrm>
            <a:off x="3657600" y="990600"/>
            <a:ext cx="2209800" cy="1143000"/>
            <a:chOff x="3657600" y="1447800"/>
            <a:chExt cx="2209800" cy="1143000"/>
          </a:xfrm>
        </p:grpSpPr>
        <p:sp>
          <p:nvSpPr>
            <p:cNvPr id="5" name="Oval 4"/>
            <p:cNvSpPr/>
            <p:nvPr/>
          </p:nvSpPr>
          <p:spPr>
            <a:xfrm>
              <a:off x="3657600" y="1447800"/>
              <a:ext cx="2057400" cy="1143000"/>
            </a:xfrm>
            <a:prstGeom prst="ellipse">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p:cNvSpPr txBox="1"/>
            <p:nvPr/>
          </p:nvSpPr>
          <p:spPr>
            <a:xfrm>
              <a:off x="4038600" y="1676401"/>
              <a:ext cx="1828800" cy="646331"/>
            </a:xfrm>
            <a:prstGeom prst="rect">
              <a:avLst/>
            </a:prstGeom>
            <a:noFill/>
          </p:spPr>
          <p:txBody>
            <a:bodyPr wrap="square" rtlCol="0">
              <a:spAutoFit/>
            </a:bodyPr>
            <a:lstStyle/>
            <a:p>
              <a:r>
                <a:rPr lang="en-US" sz="3600" b="1" dirty="0" smtClean="0"/>
                <a:t>Sleep</a:t>
              </a:r>
              <a:endParaRPr lang="en-US" sz="3600" b="1" dirty="0"/>
            </a:p>
          </p:txBody>
        </p:sp>
      </p:grpSp>
      <p:sp>
        <p:nvSpPr>
          <p:cNvPr id="17" name="TextBox 16"/>
          <p:cNvSpPr txBox="1"/>
          <p:nvPr/>
        </p:nvSpPr>
        <p:spPr>
          <a:xfrm>
            <a:off x="3657600" y="5798403"/>
            <a:ext cx="1676400" cy="830997"/>
          </a:xfrm>
          <a:prstGeom prst="rect">
            <a:avLst/>
          </a:prstGeom>
          <a:noFill/>
        </p:spPr>
        <p:txBody>
          <a:bodyPr wrap="square" rtlCol="0">
            <a:spAutoFit/>
          </a:bodyPr>
          <a:lstStyle/>
          <a:p>
            <a:r>
              <a:rPr lang="en-US" sz="2400" b="1" dirty="0" smtClean="0"/>
              <a:t>Blocked in  lock pool</a:t>
            </a:r>
            <a:endParaRPr lang="en-US" sz="2400" b="1" dirty="0"/>
          </a:p>
        </p:txBody>
      </p:sp>
      <p:sp>
        <p:nvSpPr>
          <p:cNvPr id="19" name="TextBox 18"/>
          <p:cNvSpPr txBox="1"/>
          <p:nvPr/>
        </p:nvSpPr>
        <p:spPr>
          <a:xfrm>
            <a:off x="6019800" y="3544669"/>
            <a:ext cx="1981200" cy="646331"/>
          </a:xfrm>
          <a:prstGeom prst="rect">
            <a:avLst/>
          </a:prstGeom>
          <a:noFill/>
        </p:spPr>
        <p:txBody>
          <a:bodyPr wrap="square" rtlCol="0">
            <a:spAutoFit/>
          </a:bodyPr>
          <a:lstStyle/>
          <a:p>
            <a:r>
              <a:rPr lang="en-US" sz="3600" dirty="0" smtClean="0"/>
              <a:t>Running</a:t>
            </a:r>
            <a:endParaRPr lang="en-US" sz="3600" dirty="0"/>
          </a:p>
        </p:txBody>
      </p:sp>
      <p:sp>
        <p:nvSpPr>
          <p:cNvPr id="21" name="TextBox 20"/>
          <p:cNvSpPr txBox="1"/>
          <p:nvPr/>
        </p:nvSpPr>
        <p:spPr>
          <a:xfrm>
            <a:off x="7162800" y="5715000"/>
            <a:ext cx="1676400" cy="830997"/>
          </a:xfrm>
          <a:prstGeom prst="rect">
            <a:avLst/>
          </a:prstGeom>
          <a:noFill/>
        </p:spPr>
        <p:txBody>
          <a:bodyPr wrap="square" rtlCol="0">
            <a:spAutoFit/>
          </a:bodyPr>
          <a:lstStyle/>
          <a:p>
            <a:r>
              <a:rPr lang="en-US" sz="2400" b="1" dirty="0" smtClean="0"/>
              <a:t>Blocked in wait Pool</a:t>
            </a:r>
            <a:endParaRPr lang="en-US" sz="2400" b="1" dirty="0"/>
          </a:p>
        </p:txBody>
      </p:sp>
      <p:cxnSp>
        <p:nvCxnSpPr>
          <p:cNvPr id="23" name="Straight Arrow Connector 22"/>
          <p:cNvCxnSpPr>
            <a:stCxn id="4" idx="4"/>
            <a:endCxn id="7" idx="1"/>
          </p:cNvCxnSpPr>
          <p:nvPr/>
        </p:nvCxnSpPr>
        <p:spPr>
          <a:xfrm>
            <a:off x="1028700" y="2133600"/>
            <a:ext cx="6441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7"/>
            <a:endCxn id="6" idx="5"/>
          </p:cNvCxnSpPr>
          <p:nvPr/>
        </p:nvCxnSpPr>
        <p:spPr>
          <a:xfrm flipV="1">
            <a:off x="7623501" y="1890012"/>
            <a:ext cx="1143000" cy="155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3"/>
            <a:endCxn id="7" idx="7"/>
          </p:cNvCxnSpPr>
          <p:nvPr/>
        </p:nvCxnSpPr>
        <p:spPr>
          <a:xfrm flipH="1">
            <a:off x="3127701" y="1966212"/>
            <a:ext cx="8311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1"/>
            <a:endCxn id="5" idx="5"/>
          </p:cNvCxnSpPr>
          <p:nvPr/>
        </p:nvCxnSpPr>
        <p:spPr>
          <a:xfrm flipH="1" flipV="1">
            <a:off x="5413701" y="1966212"/>
            <a:ext cx="7549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1"/>
            <a:endCxn id="7" idx="4"/>
          </p:cNvCxnSpPr>
          <p:nvPr/>
        </p:nvCxnSpPr>
        <p:spPr>
          <a:xfrm flipH="1" flipV="1">
            <a:off x="2400300" y="4419600"/>
            <a:ext cx="1253799" cy="131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3"/>
            <a:endCxn id="9" idx="7"/>
          </p:cNvCxnSpPr>
          <p:nvPr/>
        </p:nvCxnSpPr>
        <p:spPr>
          <a:xfrm flipH="1">
            <a:off x="5108901" y="4252212"/>
            <a:ext cx="1059798" cy="14777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6"/>
            <a:endCxn id="10" idx="2"/>
          </p:cNvCxnSpPr>
          <p:nvPr/>
        </p:nvCxnSpPr>
        <p:spPr>
          <a:xfrm>
            <a:off x="5410200" y="6134100"/>
            <a:ext cx="16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8" idx="5"/>
          </p:cNvCxnSpPr>
          <p:nvPr/>
        </p:nvCxnSpPr>
        <p:spPr>
          <a:xfrm>
            <a:off x="7623501" y="4252212"/>
            <a:ext cx="1139499" cy="1462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6"/>
            <a:endCxn id="8" idx="2"/>
          </p:cNvCxnSpPr>
          <p:nvPr/>
        </p:nvCxnSpPr>
        <p:spPr>
          <a:xfrm>
            <a:off x="3429000" y="3848100"/>
            <a:ext cx="2438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63" name="TextBox 62"/>
          <p:cNvSpPr txBox="1"/>
          <p:nvPr/>
        </p:nvSpPr>
        <p:spPr>
          <a:xfrm>
            <a:off x="3810000" y="3429000"/>
            <a:ext cx="1524000" cy="400110"/>
          </a:xfrm>
          <a:prstGeom prst="rect">
            <a:avLst/>
          </a:prstGeom>
          <a:noFill/>
        </p:spPr>
        <p:txBody>
          <a:bodyPr wrap="square" rtlCol="0">
            <a:spAutoFit/>
          </a:bodyPr>
          <a:lstStyle/>
          <a:p>
            <a:r>
              <a:rPr lang="en-US" sz="2000" b="1" dirty="0" smtClean="0"/>
              <a:t>Scheduler</a:t>
            </a:r>
            <a:endParaRPr lang="en-US" sz="2000" b="1" dirty="0"/>
          </a:p>
        </p:txBody>
      </p:sp>
      <p:sp>
        <p:nvSpPr>
          <p:cNvPr id="64" name="TextBox 63"/>
          <p:cNvSpPr txBox="1"/>
          <p:nvPr/>
        </p:nvSpPr>
        <p:spPr>
          <a:xfrm>
            <a:off x="7810500" y="2819400"/>
            <a:ext cx="1333500" cy="707886"/>
          </a:xfrm>
          <a:prstGeom prst="rect">
            <a:avLst/>
          </a:prstGeom>
          <a:noFill/>
        </p:spPr>
        <p:txBody>
          <a:bodyPr wrap="square" rtlCol="0">
            <a:spAutoFit/>
          </a:bodyPr>
          <a:lstStyle/>
          <a:p>
            <a:r>
              <a:rPr lang="en-US" sz="2000" b="1" dirty="0" smtClean="0"/>
              <a:t>Run() completes</a:t>
            </a:r>
            <a:endParaRPr lang="en-US" sz="2000" b="1" dirty="0"/>
          </a:p>
        </p:txBody>
      </p:sp>
      <p:sp>
        <p:nvSpPr>
          <p:cNvPr id="65" name="TextBox 64"/>
          <p:cNvSpPr txBox="1"/>
          <p:nvPr/>
        </p:nvSpPr>
        <p:spPr>
          <a:xfrm>
            <a:off x="5715000" y="4629090"/>
            <a:ext cx="1752600" cy="400110"/>
          </a:xfrm>
          <a:prstGeom prst="rect">
            <a:avLst/>
          </a:prstGeom>
          <a:noFill/>
        </p:spPr>
        <p:txBody>
          <a:bodyPr wrap="square" rtlCol="0">
            <a:spAutoFit/>
          </a:bodyPr>
          <a:lstStyle/>
          <a:p>
            <a:r>
              <a:rPr lang="en-US" sz="2000" b="1" dirty="0" smtClean="0"/>
              <a:t>Synchronized()</a:t>
            </a:r>
            <a:endParaRPr lang="en-US" sz="2000" b="1" dirty="0"/>
          </a:p>
        </p:txBody>
      </p:sp>
      <p:sp>
        <p:nvSpPr>
          <p:cNvPr id="66" name="TextBox 65"/>
          <p:cNvSpPr txBox="1"/>
          <p:nvPr/>
        </p:nvSpPr>
        <p:spPr>
          <a:xfrm>
            <a:off x="8001000" y="4419600"/>
            <a:ext cx="838200" cy="381000"/>
          </a:xfrm>
          <a:prstGeom prst="rect">
            <a:avLst/>
          </a:prstGeom>
          <a:noFill/>
        </p:spPr>
        <p:txBody>
          <a:bodyPr wrap="square" rtlCol="0">
            <a:spAutoFit/>
          </a:bodyPr>
          <a:lstStyle/>
          <a:p>
            <a:r>
              <a:rPr lang="en-US" b="1" dirty="0" smtClean="0"/>
              <a:t>Wait()</a:t>
            </a:r>
            <a:endParaRPr lang="en-US" b="1" dirty="0"/>
          </a:p>
        </p:txBody>
      </p:sp>
      <p:sp>
        <p:nvSpPr>
          <p:cNvPr id="67" name="TextBox 66"/>
          <p:cNvSpPr txBox="1"/>
          <p:nvPr/>
        </p:nvSpPr>
        <p:spPr>
          <a:xfrm>
            <a:off x="5943600" y="6172200"/>
            <a:ext cx="990600" cy="369332"/>
          </a:xfrm>
          <a:prstGeom prst="rect">
            <a:avLst/>
          </a:prstGeom>
          <a:noFill/>
        </p:spPr>
        <p:txBody>
          <a:bodyPr wrap="square" rtlCol="0">
            <a:spAutoFit/>
          </a:bodyPr>
          <a:lstStyle/>
          <a:p>
            <a:r>
              <a:rPr lang="en-US" b="1" dirty="0" smtClean="0"/>
              <a:t>Notify()</a:t>
            </a:r>
            <a:endParaRPr lang="en-US" b="1" dirty="0"/>
          </a:p>
        </p:txBody>
      </p:sp>
      <p:sp>
        <p:nvSpPr>
          <p:cNvPr id="68" name="TextBox 67"/>
          <p:cNvSpPr txBox="1"/>
          <p:nvPr/>
        </p:nvSpPr>
        <p:spPr>
          <a:xfrm>
            <a:off x="1981200" y="4648200"/>
            <a:ext cx="1371600" cy="769441"/>
          </a:xfrm>
          <a:prstGeom prst="rect">
            <a:avLst/>
          </a:prstGeom>
          <a:noFill/>
        </p:spPr>
        <p:txBody>
          <a:bodyPr wrap="square" rtlCol="0">
            <a:spAutoFit/>
          </a:bodyPr>
          <a:lstStyle/>
          <a:p>
            <a:r>
              <a:rPr lang="en-US" sz="2000" b="1" dirty="0" smtClean="0"/>
              <a:t>Lock</a:t>
            </a:r>
            <a:r>
              <a:rPr lang="en-US" sz="2400" b="1" dirty="0" smtClean="0"/>
              <a:t> </a:t>
            </a:r>
            <a:r>
              <a:rPr lang="en-US" sz="2000" b="1" dirty="0" smtClean="0"/>
              <a:t>Available</a:t>
            </a:r>
            <a:endParaRPr lang="en-US" sz="2000" b="1" dirty="0"/>
          </a:p>
        </p:txBody>
      </p:sp>
      <p:sp>
        <p:nvSpPr>
          <p:cNvPr id="69" name="TextBox 68"/>
          <p:cNvSpPr txBox="1"/>
          <p:nvPr/>
        </p:nvSpPr>
        <p:spPr>
          <a:xfrm>
            <a:off x="4953000" y="2438400"/>
            <a:ext cx="1295400" cy="461665"/>
          </a:xfrm>
          <a:prstGeom prst="rect">
            <a:avLst/>
          </a:prstGeom>
          <a:noFill/>
        </p:spPr>
        <p:txBody>
          <a:bodyPr wrap="square" rtlCol="0">
            <a:spAutoFit/>
          </a:bodyPr>
          <a:lstStyle/>
          <a:p>
            <a:r>
              <a:rPr lang="en-US" b="1" dirty="0" smtClean="0"/>
              <a:t>Sleep</a:t>
            </a:r>
            <a:r>
              <a:rPr lang="en-US" sz="2400" b="1" dirty="0" smtClean="0"/>
              <a:t>()</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smtClean="0"/>
              <a:t>This is when a thread is Created</a:t>
            </a:r>
            <a:endParaRPr lang="en-US" dirty="0"/>
          </a:p>
        </p:txBody>
      </p:sp>
      <p:grpSp>
        <p:nvGrpSpPr>
          <p:cNvPr id="12" name="Group 15"/>
          <p:cNvGrpSpPr/>
          <p:nvPr/>
        </p:nvGrpSpPr>
        <p:grpSpPr>
          <a:xfrm>
            <a:off x="0" y="990600"/>
            <a:ext cx="2057400" cy="1143000"/>
            <a:chOff x="0" y="1600200"/>
            <a:chExt cx="2057400" cy="1143000"/>
          </a:xfrm>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solidFill>
              <a:schemeClr val="bg1">
                <a:lumMod val="65000"/>
              </a:schemeClr>
            </a:solidFill>
            <a:ln w="0">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noFill/>
            <a:ln w="0">
              <a:solidFill>
                <a:schemeClr val="bg1">
                  <a:lumMod val="65000"/>
                </a:schemeClr>
              </a:solidFill>
            </a:ln>
          </p:spPr>
          <p:txBody>
            <a:bodyPr wrap="square" rtlCol="0">
              <a:spAutoFit/>
            </a:bodyPr>
            <a:lstStyle/>
            <a:p>
              <a:r>
                <a:rPr lang="en-US" sz="3200" b="1" dirty="0" smtClean="0"/>
                <a:t>NEW</a:t>
              </a:r>
              <a:endParaRPr lang="en-US" sz="3200" b="1" dirty="0"/>
            </a:p>
          </p:txBody>
        </p:sp>
      </p:grpSp>
      <p:pic>
        <p:nvPicPr>
          <p:cNvPr id="7171" name="Picture 3"/>
          <p:cNvPicPr>
            <a:picLocks noChangeAspect="1" noChangeArrowheads="1"/>
          </p:cNvPicPr>
          <p:nvPr/>
        </p:nvPicPr>
        <p:blipFill>
          <a:blip r:embed="rId2" cstate="print"/>
          <a:srcRect/>
          <a:stretch>
            <a:fillRect/>
          </a:stretch>
        </p:blipFill>
        <p:spPr bwMode="auto">
          <a:xfrm>
            <a:off x="2667000" y="1524000"/>
            <a:ext cx="1524000" cy="116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Becomes Run able</a:t>
            </a:r>
            <a:endParaRPr lang="en-US" dirty="0"/>
          </a:p>
        </p:txBody>
      </p:sp>
      <p:sp>
        <p:nvSpPr>
          <p:cNvPr id="7" name="Oval 6"/>
          <p:cNvSpPr/>
          <p:nvPr/>
        </p:nvSpPr>
        <p:spPr>
          <a:xfrm>
            <a:off x="1371600" y="3276600"/>
            <a:ext cx="2057400" cy="1143000"/>
          </a:xfrm>
          <a:prstGeom prst="ellipse">
            <a:avLst/>
          </a:prstGeom>
          <a:solidFill>
            <a:srgbClr val="FF6600"/>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2" name="Group 15"/>
          <p:cNvGrpSpPr/>
          <p:nvPr/>
        </p:nvGrpSpPr>
        <p:grpSpPr>
          <a:xfrm>
            <a:off x="0" y="990600"/>
            <a:ext cx="2057400" cy="1143000"/>
            <a:chOff x="0" y="1600200"/>
            <a:chExt cx="2057400" cy="1143000"/>
          </a:xfrm>
          <a:solidFill>
            <a:schemeClr val="bg1">
              <a:lumMod val="65000"/>
            </a:schemeClr>
          </a:solidFill>
          <a:effectLst>
            <a:outerShdw blurRad="50800" dist="50800" dir="5400000" algn="ctr" rotWithShape="0">
              <a:schemeClr val="bg1">
                <a:lumMod val="65000"/>
              </a:schemeClr>
            </a:outerShdw>
          </a:effectLst>
        </p:grpSpPr>
        <p:sp>
          <p:nvSpPr>
            <p:cNvPr id="4" name="Oval 3"/>
            <p:cNvSpPr/>
            <p:nvPr/>
          </p:nvSpPr>
          <p:spPr>
            <a:xfrm>
              <a:off x="0" y="1600200"/>
              <a:ext cx="2057400" cy="1143000"/>
            </a:xfrm>
            <a:prstGeom prst="ellipse">
              <a:avLst/>
            </a:prstGeom>
            <a:grp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TextBox 12"/>
            <p:cNvSpPr txBox="1"/>
            <p:nvPr/>
          </p:nvSpPr>
          <p:spPr>
            <a:xfrm>
              <a:off x="609600" y="1905000"/>
              <a:ext cx="1219200" cy="584775"/>
            </a:xfrm>
            <a:prstGeom prst="rect">
              <a:avLst/>
            </a:prstGeom>
            <a:grpFill/>
          </p:spPr>
          <p:txBody>
            <a:bodyPr wrap="square" rtlCol="0">
              <a:spAutoFit/>
            </a:bodyPr>
            <a:lstStyle/>
            <a:p>
              <a:r>
                <a:rPr lang="en-US" sz="3200" b="1" dirty="0" smtClean="0"/>
                <a:t>NEW</a:t>
              </a:r>
              <a:endParaRPr lang="en-US" sz="3200" b="1" dirty="0"/>
            </a:p>
          </p:txBody>
        </p:sp>
      </p:grpSp>
      <p:cxnSp>
        <p:nvCxnSpPr>
          <p:cNvPr id="23" name="Straight Arrow Connector 22"/>
          <p:cNvCxnSpPr>
            <a:stCxn id="4" idx="4"/>
            <a:endCxn id="7" idx="1"/>
          </p:cNvCxnSpPr>
          <p:nvPr/>
        </p:nvCxnSpPr>
        <p:spPr>
          <a:xfrm>
            <a:off x="1028700" y="2133600"/>
            <a:ext cx="644199" cy="1310388"/>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62" name="TextBox 61"/>
          <p:cNvSpPr txBox="1"/>
          <p:nvPr/>
        </p:nvSpPr>
        <p:spPr>
          <a:xfrm>
            <a:off x="1295400" y="2286000"/>
            <a:ext cx="1295400" cy="461665"/>
          </a:xfrm>
          <a:prstGeom prst="rect">
            <a:avLst/>
          </a:prstGeom>
          <a:noFill/>
        </p:spPr>
        <p:txBody>
          <a:bodyPr wrap="square" rtlCol="0">
            <a:spAutoFit/>
          </a:bodyPr>
          <a:lstStyle/>
          <a:p>
            <a:r>
              <a:rPr lang="en-US" b="1" dirty="0" smtClean="0"/>
              <a:t>Start</a:t>
            </a:r>
            <a:r>
              <a:rPr lang="en-US" sz="2400" b="1" dirty="0" smtClean="0"/>
              <a:t>()</a:t>
            </a:r>
            <a:endParaRPr lang="en-US" sz="2400" b="1" dirty="0"/>
          </a:p>
        </p:txBody>
      </p:sp>
      <p:sp>
        <p:nvSpPr>
          <p:cNvPr id="40" name="TextBox 39"/>
          <p:cNvSpPr txBox="1"/>
          <p:nvPr/>
        </p:nvSpPr>
        <p:spPr>
          <a:xfrm>
            <a:off x="1447800" y="3505200"/>
            <a:ext cx="2362200" cy="646331"/>
          </a:xfrm>
          <a:prstGeom prst="rect">
            <a:avLst/>
          </a:prstGeom>
          <a:noFill/>
        </p:spPr>
        <p:txBody>
          <a:bodyPr wrap="square" rtlCol="0">
            <a:spAutoFit/>
          </a:bodyPr>
          <a:lstStyle/>
          <a:p>
            <a:r>
              <a:rPr lang="en-US" sz="3600" dirty="0" err="1" smtClean="0"/>
              <a:t>Runnable</a:t>
            </a:r>
            <a:endParaRPr lang="en-US" sz="3600" dirty="0"/>
          </a:p>
        </p:txBody>
      </p:sp>
      <p:pic>
        <p:nvPicPr>
          <p:cNvPr id="8194" name="Picture 2"/>
          <p:cNvPicPr>
            <a:picLocks noChangeAspect="1" noChangeArrowheads="1"/>
          </p:cNvPicPr>
          <p:nvPr/>
        </p:nvPicPr>
        <p:blipFill>
          <a:blip r:embed="rId2" cstate="print"/>
          <a:srcRect/>
          <a:stretch>
            <a:fillRect/>
          </a:stretch>
        </p:blipFill>
        <p:spPr bwMode="auto">
          <a:xfrm>
            <a:off x="6477000" y="2819400"/>
            <a:ext cx="1219201" cy="1778001"/>
          </a:xfrm>
          <a:prstGeom prst="rect">
            <a:avLst/>
          </a:prstGeom>
          <a:noFill/>
          <a:ln w="9525">
            <a:noFill/>
            <a:miter lim="800000"/>
            <a:headEnd/>
            <a:tailEnd/>
          </a:ln>
        </p:spPr>
      </p:pic>
      <p:pic>
        <p:nvPicPr>
          <p:cNvPr id="46" name="Picture 3"/>
          <p:cNvPicPr>
            <a:picLocks noChangeAspect="1" noChangeArrowheads="1"/>
          </p:cNvPicPr>
          <p:nvPr/>
        </p:nvPicPr>
        <p:blipFill>
          <a:blip r:embed="rId3" cstate="print"/>
          <a:srcRect/>
          <a:stretch>
            <a:fillRect/>
          </a:stretch>
        </p:blipFill>
        <p:spPr bwMode="auto">
          <a:xfrm>
            <a:off x="3962400" y="1143000"/>
            <a:ext cx="1524000" cy="1162050"/>
          </a:xfrm>
          <a:prstGeom prst="rect">
            <a:avLst/>
          </a:prstGeom>
          <a:noFill/>
          <a:ln w="9525">
            <a:noFill/>
            <a:miter lim="800000"/>
            <a:headEnd/>
            <a:tailEnd/>
          </a:ln>
        </p:spPr>
      </p:pic>
      <p:cxnSp>
        <p:nvCxnSpPr>
          <p:cNvPr id="48" name="Straight Arrow Connector 47"/>
          <p:cNvCxnSpPr/>
          <p:nvPr/>
        </p:nvCxnSpPr>
        <p:spPr>
          <a:xfrm>
            <a:off x="5528001" y="2286000"/>
            <a:ext cx="644199" cy="1310388"/>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2604</TotalTime>
  <Words>587</Words>
  <Application>Microsoft Office PowerPoint</Application>
  <PresentationFormat>On-screen Show (4:3)</PresentationFormat>
  <Paragraphs>176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Threads</vt:lpstr>
      <vt:lpstr>Processes</vt:lpstr>
      <vt:lpstr>Threads</vt:lpstr>
      <vt:lpstr>Is that not Great?</vt:lpstr>
      <vt:lpstr>How often do we need to write threaded programs in Java </vt:lpstr>
      <vt:lpstr>Ways to Create threads in Java </vt:lpstr>
      <vt:lpstr>Life Time of Thread</vt:lpstr>
      <vt:lpstr>This is when a thread is Created</vt:lpstr>
      <vt:lpstr>Becomes Run able</vt:lpstr>
      <vt:lpstr>Scenario 1 - Running</vt:lpstr>
      <vt:lpstr>Scenario 1 – Go to Sleep</vt:lpstr>
      <vt:lpstr>Slide 12</vt:lpstr>
      <vt:lpstr>Scenario 2 - Running</vt:lpstr>
      <vt:lpstr>Scenario 2 - Running</vt:lpstr>
      <vt:lpstr>Scenario 3 – Youth Thread</vt:lpstr>
      <vt:lpstr>Scenario 3 – Youth Threads</vt:lpstr>
      <vt:lpstr>Scenario 3 – Youth Threads</vt:lpstr>
      <vt:lpstr>Scenario 3</vt:lpstr>
      <vt:lpstr>Scenario 3</vt:lpstr>
      <vt:lpstr>Scenario 4</vt:lpstr>
      <vt:lpstr>Slide 21</vt:lpstr>
      <vt:lpstr>Slide 22</vt:lpstr>
      <vt:lpstr>Scenario 4 – GrandMa Thread</vt:lpstr>
      <vt:lpstr>Slide 24</vt:lpstr>
      <vt:lpstr>Slide 25</vt:lpstr>
      <vt:lpstr>Life Time of Thread</vt:lpstr>
      <vt:lpstr>JVM Scheduler is preemptive approach</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dc:title>
  <dc:creator>Sai</dc:creator>
  <cp:lastModifiedBy>Sai</cp:lastModifiedBy>
  <cp:revision>239</cp:revision>
  <dcterms:created xsi:type="dcterms:W3CDTF">2006-08-16T00:00:00Z</dcterms:created>
  <dcterms:modified xsi:type="dcterms:W3CDTF">2013-02-15T23:09:29Z</dcterms:modified>
</cp:coreProperties>
</file>