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412" r:id="rId4"/>
    <p:sldId id="370" r:id="rId5"/>
    <p:sldId id="414" r:id="rId6"/>
    <p:sldId id="415" r:id="rId7"/>
    <p:sldId id="416" r:id="rId8"/>
    <p:sldId id="420" r:id="rId9"/>
    <p:sldId id="423" r:id="rId10"/>
    <p:sldId id="418" r:id="rId11"/>
    <p:sldId id="419" r:id="rId12"/>
    <p:sldId id="421" r:id="rId13"/>
    <p:sldId id="428" r:id="rId14"/>
    <p:sldId id="427" r:id="rId15"/>
    <p:sldId id="429" r:id="rId16"/>
    <p:sldId id="413" r:id="rId17"/>
    <p:sldId id="425" r:id="rId18"/>
    <p:sldId id="424" r:id="rId19"/>
    <p:sldId id="4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DB"/>
    <a:srgbClr val="98CFD9"/>
    <a:srgbClr val="D6E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EB9B9-664E-4CD0-8A0F-A43A867CCA08}" v="230" dt="2023-08-14T12:31:36.405"/>
    <p1510:client id="{9221BFDC-457A-416E-92A7-711FE46D9A3A}" v="1" dt="2023-08-15T11:37:51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ch Ngoc" userId="66b5d03f9f54eb73" providerId="LiveId" clId="{9221BFDC-457A-416E-92A7-711FE46D9A3A}"/>
    <pc:docChg chg="delSld">
      <pc:chgData name="Nguyen Bich Ngoc" userId="66b5d03f9f54eb73" providerId="LiveId" clId="{9221BFDC-457A-416E-92A7-711FE46D9A3A}" dt="2023-08-15T11:37:51.433" v="0" actId="47"/>
      <pc:docMkLst>
        <pc:docMk/>
      </pc:docMkLst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681687313" sldId="281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12045656" sldId="285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5976597" sldId="288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046700023" sldId="289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506146526" sldId="290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270167952" sldId="294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655408705" sldId="295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830156653" sldId="296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4266552164" sldId="297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669620625" sldId="298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158409822" sldId="299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72452502" sldId="301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06332913" sldId="304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007911028" sldId="305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534939948" sldId="306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810595345" sldId="308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26655750" sldId="309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568888586" sldId="310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72552892" sldId="312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323755417" sldId="314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11273327" sldId="315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246351052" sldId="316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759493372" sldId="317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64897895" sldId="318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4151133503" sldId="319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7694134" sldId="320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953610978" sldId="321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745969249" sldId="322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48254006" sldId="323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4144389325" sldId="324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925334728" sldId="327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612906613" sldId="328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976741112" sldId="329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978524558" sldId="332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512936425" sldId="333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769477982" sldId="335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950139512" sldId="336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81049690" sldId="387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251260481" sldId="389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718977137" sldId="390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709022037" sldId="391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531440266" sldId="392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17369417" sldId="393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688920666" sldId="394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58535713" sldId="395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139377984" sldId="396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014123365" sldId="397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243832841" sldId="398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762325858" sldId="399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965881497" sldId="400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365705177" sldId="401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876102696" sldId="402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4091301" sldId="403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375479924" sldId="405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645709569" sldId="406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02344664" sldId="407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00674355" sldId="408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1949769730" sldId="409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3732237107" sldId="410"/>
        </pc:sldMkLst>
      </pc:sldChg>
      <pc:sldChg chg="del">
        <pc:chgData name="Nguyen Bich Ngoc" userId="66b5d03f9f54eb73" providerId="LiveId" clId="{9221BFDC-457A-416E-92A7-711FE46D9A3A}" dt="2023-08-15T11:37:51.433" v="0" actId="47"/>
        <pc:sldMkLst>
          <pc:docMk/>
          <pc:sldMk cId="2109045153" sldId="41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14T11:05:25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0 585,'6'-8,"0"0,0 1,1-1,0 1,0 1,0-1,1 1,12-7,14-12,-9 5,1 2,2 0,-1 2,2 1,0 1,1 1,0 2,47-11,25 1,135-11,5-1,163-57,95-18,-284 79,238-1,222 31,-262 4,-333-7,61 2,-123 1,0 1,0 1,0 1,-1 0,23 9,-9 0,208 76,-227-84,0 1,-1 1,0 0,-1 0,1 1,-1 1,-1 0,14 14,-14-12,1-1,1 0,0-1,0 0,1-1,26 14,-14-15,1 0,52 7,-51-10,-1 0,49 16,-23-3,-39-14,0 1,1 0,-1 1,-1 1,1 0,-1 1,18 12,-29-18,-1-1,1 0,-1 0,1 1,-1-1,0 0,1 1,-1-1,0 1,1-1,-1 0,0 1,1-1,-1 1,0-1,0 1,1-1,-1 1,0-1,0 1,0-1,0 1,0-1,0 1,0-1,0 1,0-1,0 1,0-1,0 1,0-1,0 1,0-1,-1 1,1-1,-1 2,-20 8,-31-4,51-6,-34 2,0-1,0-2,0-2,0-1,0-2,-61-17,36 1,-121-37,147 51,1 1,-1 2,-57-2,-442 9,148 1,269-1,32 0,-1-3,-129-19,124 6,46 8,1-1,-1-3,-48-17,44 12,-1 2,-98-14,42 9,28 6,-132-5,-81 19,99 1,114-5,45 0,1 1,-1 1,1 2,0 1,0 1,-60 18,63-13,1 2,1 1,0 1,0 1,1 1,1 1,1 1,0 2,-23 24,24-20,11-13,0 1,1 0,1 0,0 1,1 0,0 1,-11 23,18-34,1-1,-1 1,1 0,-1 0,1 0,0-1,0 1,0 0,0 0,0 0,0 0,1-1,-1 1,1 0,-1 0,1-1,-1 1,1 0,0-1,0 1,0 0,0-1,1 2,1 0,0-1,0 0,0 1,0-1,1-1,-1 1,0 0,1-1,-1 0,8 2,9 1,-1-2,1 0,29-1,-35-1,203 19,-10 1,761-18,-466-5,-469 5,0 1,57 14,-52-9,62 5,488-9,-304-7,169 3,-437 1,0 0,-1 1,0 1,1 1,-1 0,0 0,-1 2,1 0,-1 1,15 9,-28-16,0 1,1 0,-1 0,0-1,0 1,0 0,0 0,0 0,0 0,0 0,0 0,0 0,0 1,-1-1,2 2,-2-2,0-1,0 0,0 1,0-1,0 1,0-1,0 1,-1-1,1 1,0-1,0 1,0-1,-1 1,1-1,0 0,0 1,-1-1,1 0,0 1,-1-1,1 0,0 1,-1-1,1 0,-1 0,1 1,-1-1,0 0,-3 2,-1-1,1 1,-1-1,1 0,-1-1,1 1,-10-1,-36-5,0-3,-75-20,101 22,-96-29,80 22,-1 1,0 2,0 2,-49-3,46 9,-1-3,1-1,0-3,1-1,0-2,0-2,-44-22,64 27,0 1,-1 1,0 1,0 1,0 1,-30-1,-151 8,91 1,-39-2,-257-5,386 0,0 0,0-2,0-1,-43-16,-83-49,109 49,-1 2,-1 2,-71-21,33 20,-1 4,-1 3,-124-2,-405 16,572-2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AAFD-0B68-43C1-A4BF-A84978A482C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615E-3FFA-4DD5-9BEB-02FD9A05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thân</a:t>
            </a:r>
            <a:endParaRPr lang="en-US"/>
          </a:p>
          <a:p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Background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gì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/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/observational </a:t>
            </a:r>
          </a:p>
          <a:p>
            <a:pPr marL="171450" indent="-171450">
              <a:buFontTx/>
              <a:buChar char="-"/>
            </a:pP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,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0CF-5103-9C4C-99F1-85822841D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2349-818C-DF73-6E42-87A2392A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9B80-8383-7552-7633-65B0734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3124-6A3E-AB63-DE1D-D691A37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9CFA-A748-D099-D977-610AE35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0E9DD6-EC72-EECB-8A7A-CA152B59C144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DF32-755A-41DF-24B4-EAF62B5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D22-D8AB-D02B-E05C-2000C0CD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F80D-C41D-26F7-F147-8FDA8E0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DF9B-6168-61AC-123A-832036F3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15C2-848F-981C-72EB-0356846B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F4AE1-DB84-3074-5E67-E76E9D89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ED41-147F-E6D7-D2BE-5EA98C5F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A418-A110-534C-04FF-DFC0F99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5A-E442-F345-8855-6DF6A4F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1744-34E0-752C-D74E-70D7868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4C86-DC5E-09E6-0EBB-E96A8B62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B45-7134-DAB1-3ADC-8A87F35A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0A39-48D8-32C7-84D5-B6FAD62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2295525" cy="365124"/>
          </a:xfr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7E4-CB80-E25F-DAFF-AB3771A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E941D-F07A-CBDB-8400-028002391281}"/>
              </a:ext>
            </a:extLst>
          </p:cNvPr>
          <p:cNvCxnSpPr/>
          <p:nvPr userDrawn="1"/>
        </p:nvCxnSpPr>
        <p:spPr>
          <a:xfrm>
            <a:off x="838200" y="6225089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0770-412C-CF82-4B4B-2C22D5A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335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D454-F04B-5915-4D7F-2D86A62E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95651"/>
            <a:ext cx="10515600" cy="27940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952F-1BDB-968A-2540-1C8B2EED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22733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F87A-9CA1-A00D-4675-55E0E82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43728-BC91-066C-A73E-13562BEDEB92}"/>
              </a:ext>
            </a:extLst>
          </p:cNvPr>
          <p:cNvCxnSpPr>
            <a:cxnSpLocks/>
          </p:cNvCxnSpPr>
          <p:nvPr userDrawn="1"/>
        </p:nvCxnSpPr>
        <p:spPr>
          <a:xfrm>
            <a:off x="819150" y="3171826"/>
            <a:ext cx="105283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B45B-3C6D-45E3-8AC6-2FD33AD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CF9E-1EB9-DA1D-F565-3D280D1A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5D6C3-8802-D5D6-19F7-8DD94BA9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E297-9968-B866-7BF7-ADF68BC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E04B-1BD1-5966-F388-8F3A9E5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32EC-0B7C-B380-D506-10326BC1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CB7C-0292-3EF0-49F7-FFBFF17E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1D93-F9D5-CA32-46DF-0A959D2B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A273-4C09-9BD8-070E-BC0C89D9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DBB8-AFB8-3460-C906-BB5F625CB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0D82B-09E2-96D9-695E-034FBDE6A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7A917-13D3-06FD-2A62-ABA27E9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9DA7A-BDC0-6A4A-DDC1-83934588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A49BA-9C76-C1F3-D8D3-DF587FA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612D-540F-D8F3-68D7-9192D61F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2EF6-6847-4A10-640A-816FFE6A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3353-8690-4637-A7FC-05E0E780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9685-AA65-5363-6E78-728E7627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3AD52-12C7-EE16-0D29-4989EC4A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6B5DC-033D-D518-DEE7-CFF276D7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D2EC-4E5E-F5E2-5954-D6E1935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317-03F6-6BF1-0887-9C5A2422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732-9810-1820-F463-FD23D37F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4786-511B-8CF5-C090-0017479D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7937-B71B-B423-FA61-DFD054F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231A-D92E-E823-87FF-6A1861EC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A03-39CB-62E4-F223-A768831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CEB-82E0-FD85-07CA-4350FE8A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0A5C1-0034-F1C2-22D5-A38E0F52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81581-515A-63E2-F5EE-1F50492C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662-5CCD-7678-215A-831EDF91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9E55-1B3A-E668-A6A1-230CCCF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731E-34A8-0A58-6325-277D566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C849-EA2A-CE3D-0E48-AE4BA81A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4589-C28C-D8D6-7671-B9F72E29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32"/>
            <a:ext cx="10515600" cy="471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4657-59D4-A9F6-EAA2-E8555B9D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7AC-D8A5-5389-7C17-3A18D6D6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1580-8432-7899-1803-CF28AAA9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magojr.com/" TargetMode="External"/><Relationship Id="rId3" Type="http://schemas.openxmlformats.org/officeDocument/2006/relationships/hyperlink" Target="https://journalsuggester.springer.com/" TargetMode="External"/><Relationship Id="rId7" Type="http://schemas.openxmlformats.org/officeDocument/2006/relationships/hyperlink" Target="https://www.scopus.com/sources" TargetMode="External"/><Relationship Id="rId2" Type="http://schemas.openxmlformats.org/officeDocument/2006/relationships/hyperlink" Target="https://www.myendnoteweb.com/EndNoteWeb.html?func=journalRecommend&amp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jl.clarivate.com/search-results" TargetMode="External"/><Relationship Id="rId5" Type="http://schemas.openxmlformats.org/officeDocument/2006/relationships/hyperlink" Target="https://journalfinder.wiley.com/" TargetMode="External"/><Relationship Id="rId4" Type="http://schemas.openxmlformats.org/officeDocument/2006/relationships/hyperlink" Target="https://journalfinder.elsevier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B25-3FCC-2F40-589C-1A33E2CA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231"/>
            <a:ext cx="9144000" cy="2322847"/>
          </a:xfrm>
        </p:spPr>
        <p:txBody>
          <a:bodyPr>
            <a:normAutofit/>
          </a:bodyPr>
          <a:lstStyle/>
          <a:p>
            <a:r>
              <a:rPr lang="en-US" sz="4000" err="1"/>
              <a:t>Phương</a:t>
            </a:r>
            <a:r>
              <a:rPr lang="en-US" sz="4000"/>
              <a:t> </a:t>
            </a:r>
            <a:r>
              <a:rPr lang="en-US" sz="4000" err="1"/>
              <a:t>pháp</a:t>
            </a:r>
            <a:r>
              <a:rPr lang="en-US" sz="4000"/>
              <a:t> </a:t>
            </a:r>
            <a:r>
              <a:rPr lang="en-US" sz="4000" err="1"/>
              <a:t>nghiên</a:t>
            </a:r>
            <a:r>
              <a:rPr lang="en-US" sz="4000"/>
              <a:t> </a:t>
            </a:r>
            <a:r>
              <a:rPr lang="en-US" sz="4000" err="1"/>
              <a:t>cứu</a:t>
            </a:r>
            <a:br>
              <a:rPr lang="en-US" sz="4000"/>
            </a:br>
            <a:r>
              <a:rPr lang="en-US" sz="4000" err="1"/>
              <a:t>trong</a:t>
            </a:r>
            <a:r>
              <a:rPr lang="en-US" sz="4000"/>
              <a:t> khoa </a:t>
            </a:r>
            <a:r>
              <a:rPr lang="en-US" sz="4000" err="1"/>
              <a:t>học</a:t>
            </a:r>
            <a:r>
              <a:rPr lang="en-US" sz="4000"/>
              <a:t> </a:t>
            </a:r>
            <a:r>
              <a:rPr lang="en-US" sz="4000" err="1"/>
              <a:t>liên</a:t>
            </a:r>
            <a:r>
              <a:rPr lang="en-US" sz="4000"/>
              <a:t> </a:t>
            </a:r>
            <a:r>
              <a:rPr lang="en-US" sz="4000" err="1"/>
              <a:t>ngành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D5EF-9CE0-A9A8-A308-1A1A1189A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353"/>
            <a:ext cx="9144000" cy="1655762"/>
          </a:xfrm>
        </p:spPr>
        <p:txBody>
          <a:bodyPr/>
          <a:lstStyle/>
          <a:p>
            <a:r>
              <a:rPr lang="en-US" b="1"/>
              <a:t>Nguyễn Bích Ngọc</a:t>
            </a:r>
          </a:p>
          <a:p>
            <a:r>
              <a:rPr lang="en-US"/>
              <a:t>Khoa </a:t>
            </a:r>
            <a:r>
              <a:rPr lang="en-US" err="1"/>
              <a:t>các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, ĐHQGHN</a:t>
            </a:r>
          </a:p>
        </p:txBody>
      </p:sp>
    </p:spTree>
    <p:extLst>
      <p:ext uri="{BB962C8B-B14F-4D97-AF65-F5344CB8AC3E}">
        <p14:creationId xmlns:p14="http://schemas.microsoft.com/office/powerpoint/2010/main" val="17040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3EF0-C8CD-758E-9A0C-4848E801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,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78EB-7CBB-CEE8-46CA-03450750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chặt</a:t>
            </a:r>
            <a:r>
              <a:rPr lang="en-US"/>
              <a:t> </a:t>
            </a:r>
            <a:r>
              <a:rPr lang="en-US" err="1"/>
              <a:t>chẽ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chí</a:t>
            </a:r>
            <a:r>
              <a:rPr lang="en-US"/>
              <a:t> </a:t>
            </a:r>
            <a:r>
              <a:rPr lang="en-US" err="1"/>
              <a:t>mình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tới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trích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(Zotero, Mendeley, Endnote)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đảm</a:t>
            </a:r>
            <a:r>
              <a:rPr lang="en-US"/>
              <a:t>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,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Zotero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rất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chí</a:t>
            </a:r>
            <a:endParaRPr lang="en-US"/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F513D-5AD3-F6AB-1317-67B3D8D4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BB9E5-DF72-4E68-D23C-8E0B6FA8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975E-F57A-C5D8-A930-40B07225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Đạo</a:t>
            </a:r>
            <a:r>
              <a:rPr lang="en-US"/>
              <a:t> </a:t>
            </a:r>
            <a:r>
              <a:rPr lang="en-US" err="1"/>
              <a:t>văn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3F23-ABFF-978C-5378-37F831E5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ý </a:t>
            </a:r>
            <a:r>
              <a:rPr lang="en-US" err="1"/>
              <a:t>tưởng</a:t>
            </a:r>
            <a:r>
              <a:rPr lang="en-US"/>
              <a:t>,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viết</a:t>
            </a:r>
            <a:r>
              <a:rPr lang="en-US"/>
              <a:t>,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mình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trích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chuẩn</a:t>
            </a:r>
            <a:endParaRPr lang="en-US"/>
          </a:p>
          <a:p>
            <a:r>
              <a:rPr lang="en-US" err="1"/>
              <a:t>Trích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“…”</a:t>
            </a:r>
          </a:p>
          <a:p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đạo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?</a:t>
            </a:r>
          </a:p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khung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thuyết</a:t>
            </a:r>
            <a:r>
              <a:rPr lang="en-US"/>
              <a:t>,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khoa,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?</a:t>
            </a:r>
          </a:p>
          <a:p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Tiếng</a:t>
            </a:r>
            <a:r>
              <a:rPr lang="en-US"/>
              <a:t> </a:t>
            </a:r>
            <a:r>
              <a:rPr lang="en-US" err="1"/>
              <a:t>anh</a:t>
            </a:r>
            <a:r>
              <a:rPr lang="en-US"/>
              <a:t>  sang </a:t>
            </a:r>
            <a:r>
              <a:rPr lang="en-US" err="1"/>
              <a:t>tiếng</a:t>
            </a:r>
            <a:r>
              <a:rPr lang="en-US"/>
              <a:t> </a:t>
            </a:r>
            <a:r>
              <a:rPr lang="en-US" err="1"/>
              <a:t>Việt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ngược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?</a:t>
            </a:r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BD82-B0A1-4DC9-EFE1-71946AB9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047D4-2AFC-593B-0376-2570C06E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23EC-D9C7-1082-5E7C-C2142D48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chí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BC75-FC14-8154-BE7C-31BE83A8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chí</a:t>
            </a:r>
            <a:endParaRPr lang="en-US"/>
          </a:p>
          <a:p>
            <a:pPr marL="457200" lvl="1" indent="0">
              <a:buNone/>
            </a:pPr>
            <a:r>
              <a:rPr lang="en-GB" b="0" i="0" u="none" strike="noStrike">
                <a:effectLst/>
                <a:latin typeface="SegoeuiPc"/>
                <a:hlinkClick r:id="rId2"/>
              </a:rPr>
              <a:t>https://www.myendnoteweb.com/EndNoteWeb.html?func=journalRecommend&amp;</a:t>
            </a:r>
            <a:endParaRPr lang="en-GB" b="0" i="0" u="none" strike="noStrike">
              <a:effectLst/>
              <a:latin typeface="SegoeuiPc"/>
            </a:endParaRPr>
          </a:p>
          <a:p>
            <a:pPr marL="457200" lvl="1" indent="0">
              <a:buNone/>
            </a:pPr>
            <a:r>
              <a:rPr lang="en-GB" b="0" i="0" u="none" strike="noStrike">
                <a:effectLst/>
                <a:latin typeface="SegoeuiPc"/>
                <a:hlinkClick r:id="rId3"/>
              </a:rPr>
              <a:t>https://journalsuggester.springer.com/</a:t>
            </a:r>
            <a:endParaRPr lang="en-GB" u="none" strike="noStrike">
              <a:solidFill>
                <a:srgbClr val="081C36"/>
              </a:solidFill>
              <a:latin typeface="SegoeuiPc"/>
            </a:endParaRPr>
          </a:p>
          <a:p>
            <a:pPr marL="457200" lvl="1" indent="0">
              <a:buNone/>
            </a:pPr>
            <a:r>
              <a:rPr lang="en-GB" b="0" i="0" u="none" strike="noStrike">
                <a:effectLst/>
                <a:latin typeface="SegoeuiPc"/>
                <a:hlinkClick r:id="rId4"/>
              </a:rPr>
              <a:t>https://journalfinder.elsevier.com/</a:t>
            </a:r>
            <a:endParaRPr lang="en-GB" u="none" strike="noStrike">
              <a:solidFill>
                <a:srgbClr val="081C36"/>
              </a:solidFill>
              <a:latin typeface="SegoeuiPc"/>
            </a:endParaRPr>
          </a:p>
          <a:p>
            <a:pPr marL="457200" lvl="1" indent="0">
              <a:buNone/>
            </a:pPr>
            <a:r>
              <a:rPr lang="en-GB" b="0" i="0" u="none" strike="noStrike">
                <a:effectLst/>
                <a:latin typeface="SegoeuiPc"/>
                <a:hlinkClick r:id="rId5"/>
              </a:rPr>
              <a:t>https://journalfinder.wiley.com/</a:t>
            </a:r>
            <a:endParaRPr lang="en-GB" b="0" i="0" u="none" strike="noStrike">
              <a:effectLst/>
              <a:latin typeface="SegoeuiPc"/>
            </a:endParaRPr>
          </a:p>
          <a:p>
            <a:r>
              <a:rPr lang="en-GB" err="1"/>
              <a:t>Xếp</a:t>
            </a:r>
            <a:r>
              <a:rPr lang="en-GB"/>
              <a:t> </a:t>
            </a:r>
            <a:r>
              <a:rPr lang="en-GB" err="1"/>
              <a:t>hạng</a:t>
            </a:r>
            <a:r>
              <a:rPr lang="en-GB"/>
              <a:t> </a:t>
            </a:r>
            <a:r>
              <a:rPr lang="en-GB" err="1"/>
              <a:t>tạp</a:t>
            </a:r>
            <a:r>
              <a:rPr lang="en-GB"/>
              <a:t> </a:t>
            </a:r>
            <a:r>
              <a:rPr lang="en-GB" err="1"/>
              <a:t>chí</a:t>
            </a:r>
            <a:endParaRPr lang="en-GB"/>
          </a:p>
          <a:p>
            <a:pPr lvl="1"/>
            <a:r>
              <a:rPr lang="en-GB" err="1"/>
              <a:t>Được</a:t>
            </a:r>
            <a:r>
              <a:rPr lang="en-GB"/>
              <a:t> “index” </a:t>
            </a:r>
            <a:r>
              <a:rPr lang="en-GB" err="1"/>
              <a:t>bởi</a:t>
            </a:r>
            <a:r>
              <a:rPr lang="en-GB"/>
              <a:t> Web of Science, Scopus</a:t>
            </a:r>
          </a:p>
          <a:p>
            <a:pPr marL="457200" lvl="1" indent="0">
              <a:buNone/>
            </a:pPr>
            <a:r>
              <a:rPr lang="en-GB">
                <a:hlinkClick r:id="rId6"/>
              </a:rPr>
              <a:t>https://mjl.clarivate.com/search-results</a:t>
            </a:r>
            <a:endParaRPr lang="en-GB"/>
          </a:p>
          <a:p>
            <a:pPr marL="457200" lvl="1" indent="0">
              <a:buNone/>
            </a:pPr>
            <a:r>
              <a:rPr lang="en-GB">
                <a:hlinkClick r:id="rId7"/>
              </a:rPr>
              <a:t>https://www.scopus.com/sources</a:t>
            </a:r>
            <a:endParaRPr lang="en-GB"/>
          </a:p>
          <a:p>
            <a:pPr lvl="1"/>
            <a:r>
              <a:rPr lang="en-GB" sz="2800">
                <a:hlinkClick r:id="rId8"/>
              </a:rPr>
              <a:t>https://www.scimagojr.com/</a:t>
            </a:r>
            <a:r>
              <a:rPr lang="en-GB" sz="2800"/>
              <a:t> </a:t>
            </a:r>
          </a:p>
          <a:p>
            <a:pPr lvl="1"/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8C7B7-CBA8-C136-D22F-F9B89DEF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56B0A-0F11-E54F-6A20-E11D8DB0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ECA6-4E16-D481-AA65-A707F125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gửi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chí</a:t>
            </a:r>
            <a:r>
              <a:rPr lang="en-US"/>
              <a:t> (cover letter)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05DF-190E-227D-AD08-211E730B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Văn </a:t>
            </a:r>
            <a:r>
              <a:rPr lang="en-US" err="1"/>
              <a:t>phong</a:t>
            </a:r>
            <a:r>
              <a:rPr lang="en-US"/>
              <a:t> </a:t>
            </a:r>
            <a:r>
              <a:rPr lang="en-US" err="1"/>
              <a:t>lịch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(formal)</a:t>
            </a:r>
          </a:p>
          <a:p>
            <a:pPr>
              <a:lnSpc>
                <a:spcPct val="150000"/>
              </a:lnSpc>
            </a:pP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,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giả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(review, original research)</a:t>
            </a:r>
          </a:p>
          <a:p>
            <a:pPr>
              <a:lnSpc>
                <a:spcPct val="150000"/>
              </a:lnSpc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do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chính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chí</a:t>
            </a:r>
            <a:r>
              <a:rPr lang="en-US"/>
              <a:t> </a:t>
            </a:r>
            <a:r>
              <a:rPr lang="en-US" err="1"/>
              <a:t>mình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gửi</a:t>
            </a:r>
            <a:r>
              <a:rPr lang="en-US"/>
              <a:t> </a:t>
            </a:r>
            <a:r>
              <a:rPr lang="en-US" err="1"/>
              <a:t>đến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29B36-7314-C092-4E86-AA7083D3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B1DD0-CD60-CE37-4A06-B437A19E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2E34-390E-229B-07DA-0DC1AFDE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biện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7A6A-DD67-6A24-E69D-13E158C9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(editor)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biện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(reviewer)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nhận</a:t>
            </a:r>
            <a:endParaRPr lang="en-US"/>
          </a:p>
          <a:p>
            <a:pPr lvl="1"/>
            <a:r>
              <a:rPr lang="en-US" err="1"/>
              <a:t>Chấp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endParaRPr lang="en-US"/>
          </a:p>
          <a:p>
            <a:pPr lvl="1"/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chữa</a:t>
            </a:r>
            <a:r>
              <a:rPr lang="en-US"/>
              <a:t> </a:t>
            </a:r>
            <a:r>
              <a:rPr lang="en-US" err="1"/>
              <a:t>nhỏ</a:t>
            </a:r>
            <a:endParaRPr lang="en-US"/>
          </a:p>
          <a:p>
            <a:pPr lvl="1"/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chữa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qua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biện</a:t>
            </a:r>
            <a:r>
              <a:rPr lang="en-US"/>
              <a:t> </a:t>
            </a:r>
            <a:r>
              <a:rPr lang="en-US" err="1"/>
              <a:t>lại</a:t>
            </a:r>
            <a:endParaRPr lang="en-US"/>
          </a:p>
          <a:p>
            <a:pPr lvl="1"/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chối</a:t>
            </a:r>
            <a:r>
              <a:rPr lang="en-US"/>
              <a:t>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mời</a:t>
            </a:r>
            <a:r>
              <a:rPr lang="en-US"/>
              <a:t> </a:t>
            </a:r>
            <a:r>
              <a:rPr lang="en-US" err="1"/>
              <a:t>nộp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sửa</a:t>
            </a:r>
            <a:endParaRPr lang="en-US"/>
          </a:p>
          <a:p>
            <a:pPr lvl="1"/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chối</a:t>
            </a:r>
            <a:endParaRPr lang="en-US"/>
          </a:p>
          <a:p>
            <a:pPr lvl="1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36E4A-7177-8E9A-1E77-791263EA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39555-027A-A776-8D95-AA1D9605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2E34-390E-229B-07DA-0DC1AFDE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biện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7A6A-DD67-6A24-E69D-13E158C9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 lnSpcReduction="10000"/>
          </a:bodyPr>
          <a:lstStyle/>
          <a:p>
            <a:r>
              <a:rPr lang="en-US" sz="2400"/>
              <a:t>KHÔNG </a:t>
            </a:r>
            <a:r>
              <a:rPr lang="en-US" sz="2400" err="1"/>
              <a:t>trả</a:t>
            </a:r>
            <a:r>
              <a:rPr lang="en-US" sz="2400"/>
              <a:t> </a:t>
            </a:r>
            <a:r>
              <a:rPr lang="en-US" sz="2400" err="1"/>
              <a:t>lời</a:t>
            </a:r>
            <a:r>
              <a:rPr lang="en-US" sz="2400"/>
              <a:t> </a:t>
            </a:r>
            <a:r>
              <a:rPr lang="en-US" sz="2400" err="1"/>
              <a:t>phản</a:t>
            </a:r>
            <a:r>
              <a:rPr lang="en-US" sz="2400"/>
              <a:t> </a:t>
            </a:r>
            <a:r>
              <a:rPr lang="en-US" sz="2400" err="1"/>
              <a:t>biện</a:t>
            </a:r>
            <a:r>
              <a:rPr lang="en-US" sz="2400"/>
              <a:t> </a:t>
            </a:r>
            <a:r>
              <a:rPr lang="en-US" sz="2400" err="1"/>
              <a:t>ngay</a:t>
            </a:r>
            <a:r>
              <a:rPr lang="en-US" sz="2400"/>
              <a:t> </a:t>
            </a:r>
            <a:r>
              <a:rPr lang="en-US" sz="2400" err="1"/>
              <a:t>lập</a:t>
            </a:r>
            <a:r>
              <a:rPr lang="en-US" sz="2400"/>
              <a:t> </a:t>
            </a:r>
            <a:r>
              <a:rPr lang="en-US" sz="2400" err="1"/>
              <a:t>tức</a:t>
            </a:r>
            <a:endParaRPr lang="en-US" sz="2400"/>
          </a:p>
          <a:p>
            <a:r>
              <a:rPr lang="en-US" sz="2400" err="1"/>
              <a:t>Trả</a:t>
            </a:r>
            <a:r>
              <a:rPr lang="en-US" sz="2400"/>
              <a:t> </a:t>
            </a:r>
            <a:r>
              <a:rPr lang="en-US" sz="2400" err="1"/>
              <a:t>lời</a:t>
            </a:r>
            <a:r>
              <a:rPr lang="en-US" sz="2400"/>
              <a:t> </a:t>
            </a:r>
            <a:r>
              <a:rPr lang="en-US" sz="2400" err="1"/>
              <a:t>tất</a:t>
            </a:r>
            <a:r>
              <a:rPr lang="en-US" sz="2400"/>
              <a:t> </a:t>
            </a:r>
            <a:r>
              <a:rPr lang="en-US" sz="2400" err="1"/>
              <a:t>cả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câu</a:t>
            </a:r>
            <a:r>
              <a:rPr lang="en-US" sz="2400"/>
              <a:t> </a:t>
            </a:r>
            <a:r>
              <a:rPr lang="en-US" sz="2400" err="1"/>
              <a:t>hỏi</a:t>
            </a:r>
            <a:r>
              <a:rPr lang="en-US" sz="2400"/>
              <a:t>/</a:t>
            </a:r>
            <a:r>
              <a:rPr lang="en-US" sz="2400" err="1"/>
              <a:t>nhận</a:t>
            </a:r>
            <a:r>
              <a:rPr lang="en-US" sz="2400"/>
              <a:t> </a:t>
            </a:r>
            <a:r>
              <a:rPr lang="en-US" sz="2400" err="1"/>
              <a:t>xét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phản</a:t>
            </a:r>
            <a:r>
              <a:rPr lang="en-US" sz="2400"/>
              <a:t> </a:t>
            </a:r>
            <a:r>
              <a:rPr lang="en-US" sz="2400" err="1"/>
              <a:t>biện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gửi</a:t>
            </a:r>
            <a:r>
              <a:rPr lang="en-US" sz="2400"/>
              <a:t> </a:t>
            </a:r>
            <a:r>
              <a:rPr lang="en-US" sz="2400" err="1"/>
              <a:t>lại</a:t>
            </a:r>
            <a:r>
              <a:rPr lang="en-US" sz="2400"/>
              <a:t> </a:t>
            </a:r>
            <a:r>
              <a:rPr lang="en-US" sz="2400" err="1"/>
              <a:t>cho</a:t>
            </a:r>
            <a:r>
              <a:rPr lang="en-US" sz="2400"/>
              <a:t> </a:t>
            </a:r>
            <a:r>
              <a:rPr lang="en-US" sz="2400" err="1"/>
              <a:t>tạp</a:t>
            </a:r>
            <a:r>
              <a:rPr lang="en-US" sz="2400"/>
              <a:t> </a:t>
            </a:r>
            <a:r>
              <a:rPr lang="en-US" sz="2400" err="1"/>
              <a:t>chí</a:t>
            </a:r>
            <a:r>
              <a:rPr lang="en-US" sz="2400"/>
              <a:t>/</a:t>
            </a:r>
            <a:r>
              <a:rPr lang="en-US" sz="2400" err="1"/>
              <a:t>chủ</a:t>
            </a:r>
            <a:r>
              <a:rPr lang="en-US" sz="2400"/>
              <a:t> </a:t>
            </a:r>
            <a:r>
              <a:rPr lang="en-US" sz="2400" err="1"/>
              <a:t>biên</a:t>
            </a:r>
            <a:r>
              <a:rPr lang="en-US" sz="2400"/>
              <a:t> </a:t>
            </a:r>
            <a:r>
              <a:rPr lang="en-US" sz="2400" err="1"/>
              <a:t>cùng</a:t>
            </a:r>
            <a:r>
              <a:rPr lang="en-US" sz="2400"/>
              <a:t> </a:t>
            </a:r>
            <a:r>
              <a:rPr lang="en-US" sz="2400" err="1"/>
              <a:t>bản</a:t>
            </a:r>
            <a:r>
              <a:rPr lang="en-US" sz="2400"/>
              <a:t> </a:t>
            </a:r>
            <a:r>
              <a:rPr lang="en-US" sz="2400" err="1"/>
              <a:t>thảo</a:t>
            </a:r>
            <a:r>
              <a:rPr lang="en-US" sz="2400"/>
              <a:t> </a:t>
            </a:r>
            <a:r>
              <a:rPr lang="en-US" sz="2400" err="1"/>
              <a:t>đã</a:t>
            </a:r>
            <a:r>
              <a:rPr lang="en-US" sz="2400"/>
              <a:t> </a:t>
            </a:r>
            <a:r>
              <a:rPr lang="en-US" sz="2400" err="1"/>
              <a:t>sửa</a:t>
            </a:r>
            <a:r>
              <a:rPr lang="en-US" sz="2400"/>
              <a:t>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chú</a:t>
            </a:r>
            <a:r>
              <a:rPr lang="en-US" sz="2400"/>
              <a:t> </a:t>
            </a:r>
            <a:r>
              <a:rPr lang="en-US" sz="2400" err="1"/>
              <a:t>thích</a:t>
            </a:r>
            <a:r>
              <a:rPr lang="en-US" sz="2400"/>
              <a:t> </a:t>
            </a:r>
            <a:r>
              <a:rPr lang="en-US" sz="2400" err="1"/>
              <a:t>vị</a:t>
            </a:r>
            <a:r>
              <a:rPr lang="en-US" sz="2400"/>
              <a:t> </a:t>
            </a:r>
            <a:r>
              <a:rPr lang="en-US" sz="2400" err="1"/>
              <a:t>trí</a:t>
            </a:r>
            <a:r>
              <a:rPr lang="en-US" sz="2400"/>
              <a:t> </a:t>
            </a:r>
            <a:r>
              <a:rPr lang="en-US" sz="2400" err="1"/>
              <a:t>sửa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Khi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đồng</a:t>
            </a:r>
            <a:r>
              <a:rPr lang="en-US" sz="2400"/>
              <a:t> ý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phản</a:t>
            </a:r>
            <a:r>
              <a:rPr lang="en-US" sz="2400"/>
              <a:t> </a:t>
            </a:r>
            <a:r>
              <a:rPr lang="en-US" sz="2400" err="1"/>
              <a:t>biện</a:t>
            </a:r>
            <a:r>
              <a:rPr lang="en-US" sz="2400"/>
              <a:t> </a:t>
            </a:r>
            <a:r>
              <a:rPr lang="en-US" sz="2400" err="1"/>
              <a:t>giải</a:t>
            </a:r>
            <a:r>
              <a:rPr lang="en-US" sz="2400"/>
              <a:t> </a:t>
            </a:r>
            <a:r>
              <a:rPr lang="en-US" sz="2400" err="1"/>
              <a:t>thích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do </a:t>
            </a:r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cách</a:t>
            </a:r>
            <a:r>
              <a:rPr lang="en-US" sz="2400"/>
              <a:t> </a:t>
            </a:r>
            <a:r>
              <a:rPr lang="en-US" sz="2400" err="1"/>
              <a:t>lịch</a:t>
            </a:r>
            <a:r>
              <a:rPr lang="en-US" sz="2400"/>
              <a:t> </a:t>
            </a:r>
            <a:r>
              <a:rPr lang="en-US" sz="2400" err="1"/>
              <a:t>sự</a:t>
            </a:r>
            <a:r>
              <a:rPr lang="en-US" sz="2400"/>
              <a:t>, </a:t>
            </a:r>
            <a:r>
              <a:rPr lang="en-US" sz="2400" err="1"/>
              <a:t>tôn</a:t>
            </a:r>
            <a:r>
              <a:rPr lang="en-US" sz="2400"/>
              <a:t> </a:t>
            </a:r>
            <a:r>
              <a:rPr lang="en-US" sz="2400" err="1"/>
              <a:t>trọng</a:t>
            </a:r>
            <a:endParaRPr lang="en-US" sz="2400"/>
          </a:p>
          <a:p>
            <a:r>
              <a:rPr lang="en-US" sz="2400" err="1"/>
              <a:t>Nên</a:t>
            </a:r>
            <a:r>
              <a:rPr lang="en-US" sz="2400"/>
              <a:t> </a:t>
            </a:r>
            <a:r>
              <a:rPr lang="en-US" sz="2400" err="1"/>
              <a:t>cố</a:t>
            </a:r>
            <a:r>
              <a:rPr lang="en-US" sz="2400"/>
              <a:t> </a:t>
            </a:r>
            <a:r>
              <a:rPr lang="en-US" sz="2400" err="1"/>
              <a:t>gắng</a:t>
            </a:r>
            <a:r>
              <a:rPr lang="en-US" sz="2400"/>
              <a:t> </a:t>
            </a:r>
            <a:r>
              <a:rPr lang="en-US" sz="2400" err="1"/>
              <a:t>sửa</a:t>
            </a:r>
            <a:r>
              <a:rPr lang="en-US" sz="2400"/>
              <a:t> </a:t>
            </a:r>
            <a:r>
              <a:rPr lang="en-US" sz="2400" err="1"/>
              <a:t>theo</a:t>
            </a:r>
            <a:r>
              <a:rPr lang="en-US" sz="2400"/>
              <a:t> </a:t>
            </a:r>
            <a:r>
              <a:rPr lang="en-US" sz="2400" err="1"/>
              <a:t>nhận</a:t>
            </a:r>
            <a:r>
              <a:rPr lang="en-US" sz="2400"/>
              <a:t> </a:t>
            </a:r>
            <a:r>
              <a:rPr lang="en-US" sz="2400" err="1"/>
              <a:t>xét</a:t>
            </a:r>
            <a:r>
              <a:rPr lang="en-US" sz="2400"/>
              <a:t> </a:t>
            </a:r>
            <a:r>
              <a:rPr lang="en-US" sz="2400" err="1"/>
              <a:t>hợp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phản</a:t>
            </a:r>
            <a:r>
              <a:rPr lang="en-US" sz="2400"/>
              <a:t> </a:t>
            </a:r>
            <a:r>
              <a:rPr lang="en-US" sz="2400" err="1"/>
              <a:t>biện</a:t>
            </a:r>
            <a:r>
              <a:rPr lang="en-US" sz="2400"/>
              <a:t> </a:t>
            </a:r>
            <a:r>
              <a:rPr lang="en-US" sz="2400" err="1"/>
              <a:t>kể</a:t>
            </a:r>
            <a:r>
              <a:rPr lang="en-US" sz="2400"/>
              <a:t> </a:t>
            </a:r>
            <a:r>
              <a:rPr lang="en-US" sz="2400" err="1"/>
              <a:t>cả</a:t>
            </a:r>
            <a:r>
              <a:rPr lang="en-US" sz="2400"/>
              <a:t>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quyết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đổi</a:t>
            </a:r>
            <a:r>
              <a:rPr lang="en-US" sz="2400"/>
              <a:t> </a:t>
            </a:r>
            <a:r>
              <a:rPr lang="en-US" sz="2400" err="1"/>
              <a:t>tạp</a:t>
            </a:r>
            <a:r>
              <a:rPr lang="en-US" sz="2400"/>
              <a:t> </a:t>
            </a:r>
            <a:r>
              <a:rPr lang="en-US" sz="2400" err="1"/>
              <a:t>chí</a:t>
            </a:r>
            <a:endParaRPr lang="en-US" sz="2400"/>
          </a:p>
          <a:p>
            <a:endParaRPr lang="en-US"/>
          </a:p>
          <a:p>
            <a:pPr lvl="1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36E4A-7177-8E9A-1E77-791263EA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39555-027A-A776-8D95-AA1D9605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4CF2FB-6008-0EE2-B512-D03610C4B4E0}"/>
              </a:ext>
            </a:extLst>
          </p:cNvPr>
          <p:cNvGrpSpPr/>
          <p:nvPr/>
        </p:nvGrpSpPr>
        <p:grpSpPr>
          <a:xfrm>
            <a:off x="1794240" y="2685742"/>
            <a:ext cx="8027538" cy="1944466"/>
            <a:chOff x="1954662" y="4232497"/>
            <a:chExt cx="8027538" cy="19444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7D374A-1AF5-09D1-0711-D04B1130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5174"/>
            <a:stretch/>
          </p:blipFill>
          <p:spPr>
            <a:xfrm>
              <a:off x="1954662" y="4232497"/>
              <a:ext cx="8027538" cy="194446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26DAB4-A703-F7EB-2B62-F4BD36A33232}"/>
                    </a:ext>
                  </a:extLst>
                </p14:cNvPr>
                <p14:cNvContentPartPr/>
                <p14:nvPr/>
              </p14:nvContentPartPr>
              <p14:xfrm>
                <a:off x="5823253" y="5853309"/>
                <a:ext cx="1781640" cy="25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26DAB4-A703-F7EB-2B62-F4BD36A332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69253" y="5745309"/>
                  <a:ext cx="1889280" cy="47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F53C-A7FD-46A2-E6A1-48F56F96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Nỗi</a:t>
            </a:r>
            <a:r>
              <a:rPr lang="en-US"/>
              <a:t> </a:t>
            </a:r>
            <a:r>
              <a:rPr lang="en-US" err="1"/>
              <a:t>sợ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giấy</a:t>
            </a:r>
            <a:r>
              <a:rPr lang="en-US"/>
              <a:t> </a:t>
            </a:r>
            <a:r>
              <a:rPr lang="en-US" err="1"/>
              <a:t>trống</a:t>
            </a:r>
            <a:r>
              <a:rPr lang="en-US"/>
              <a:t> (Fear of blank paper)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50F8-B016-7B21-48BE-C436160A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3862137" cy="4717131"/>
          </a:xfrm>
        </p:spPr>
        <p:txBody>
          <a:bodyPr/>
          <a:lstStyle/>
          <a:p>
            <a:r>
              <a:rPr lang="en-US" err="1">
                <a:solidFill>
                  <a:srgbClr val="FF0000"/>
                </a:solidFill>
              </a:rPr>
              <a:t>Viết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trong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lúc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đọc</a:t>
            </a:r>
            <a:r>
              <a:rPr lang="en-US">
                <a:solidFill>
                  <a:srgbClr val="FF0000"/>
                </a:solidFill>
              </a:rPr>
              <a:t>!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2E54-EE3F-3C9D-0276-22F0404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64711-7C1C-42EB-5588-91F6D0A4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F53C-A7FD-46A2-E6A1-48F56F96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Nỗi</a:t>
            </a:r>
            <a:r>
              <a:rPr lang="en-US"/>
              <a:t> </a:t>
            </a:r>
            <a:r>
              <a:rPr lang="en-US" err="1"/>
              <a:t>sợ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giấy</a:t>
            </a:r>
            <a:r>
              <a:rPr lang="en-US"/>
              <a:t> </a:t>
            </a:r>
            <a:r>
              <a:rPr lang="en-US" err="1"/>
              <a:t>trống</a:t>
            </a:r>
            <a:r>
              <a:rPr lang="en-US"/>
              <a:t> (Fear of blank paper)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50F8-B016-7B21-48BE-C436160A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3862137" cy="4717131"/>
          </a:xfrm>
        </p:spPr>
        <p:txBody>
          <a:bodyPr/>
          <a:lstStyle/>
          <a:p>
            <a:r>
              <a:rPr lang="en-US" err="1">
                <a:solidFill>
                  <a:srgbClr val="FF0000"/>
                </a:solidFill>
              </a:rPr>
              <a:t>Viết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trong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lúc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đọc</a:t>
            </a:r>
            <a:r>
              <a:rPr lang="en-US">
                <a:solidFill>
                  <a:srgbClr val="FF0000"/>
                </a:solidFill>
              </a:rPr>
              <a:t>!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(</a:t>
            </a:r>
            <a:r>
              <a:rPr lang="en-US" err="1"/>
              <a:t>wordstack</a:t>
            </a:r>
            <a:r>
              <a:rPr lang="en-US"/>
              <a:t>)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2E54-EE3F-3C9D-0276-22F0404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64711-7C1C-42EB-5588-91F6D0A4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8FF95-D753-D58B-9111-58B58543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828" y="1070434"/>
            <a:ext cx="3862137" cy="50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2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F53C-A7FD-46A2-E6A1-48F56F96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Nỗi</a:t>
            </a:r>
            <a:r>
              <a:rPr lang="en-US"/>
              <a:t> </a:t>
            </a:r>
            <a:r>
              <a:rPr lang="en-US" err="1"/>
              <a:t>sợ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giấy</a:t>
            </a:r>
            <a:r>
              <a:rPr lang="en-US"/>
              <a:t> </a:t>
            </a:r>
            <a:r>
              <a:rPr lang="en-US" err="1"/>
              <a:t>trống</a:t>
            </a:r>
            <a:r>
              <a:rPr lang="en-US"/>
              <a:t> (Fear of blank paper)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50F8-B016-7B21-48BE-C436160A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3862137" cy="4717131"/>
          </a:xfrm>
        </p:spPr>
        <p:txBody>
          <a:bodyPr/>
          <a:lstStyle/>
          <a:p>
            <a:r>
              <a:rPr lang="en-US" err="1">
                <a:solidFill>
                  <a:srgbClr val="FF0000"/>
                </a:solidFill>
              </a:rPr>
              <a:t>Viết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trong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lúc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đọc</a:t>
            </a:r>
            <a:r>
              <a:rPr lang="en-US">
                <a:solidFill>
                  <a:srgbClr val="FF0000"/>
                </a:solidFill>
              </a:rPr>
              <a:t>!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(</a:t>
            </a:r>
            <a:r>
              <a:rPr lang="en-US" err="1"/>
              <a:t>wordstack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ý </a:t>
            </a:r>
            <a:r>
              <a:rPr lang="en-US" err="1"/>
              <a:t>tưởng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2E54-EE3F-3C9D-0276-22F0404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64711-7C1C-42EB-5588-91F6D0A4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C979C-7BC6-5E65-774C-8536B0FC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05" y="1315454"/>
            <a:ext cx="640169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609C-0498-054E-836F-8F3F2DE8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ý </a:t>
            </a:r>
            <a:r>
              <a:rPr lang="en-US" err="1"/>
              <a:t>khác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1F50-4383-18B9-4A6D-939DB0F5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điệp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/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song </a:t>
            </a:r>
            <a:r>
              <a:rPr lang="en-US" err="1"/>
              <a:t>song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rõ</a:t>
            </a:r>
            <a:r>
              <a:rPr lang="en-US"/>
              <a:t> </a:t>
            </a:r>
            <a:r>
              <a:rPr lang="en-US" err="1"/>
              <a:t>ràng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phong</a:t>
            </a:r>
            <a:r>
              <a:rPr lang="en-US"/>
              <a:t>,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tiên</a:t>
            </a:r>
            <a:r>
              <a:rPr lang="en-US"/>
              <a:t> </a:t>
            </a:r>
            <a:r>
              <a:rPr lang="en-US" err="1"/>
              <a:t>rõ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dễ</a:t>
            </a:r>
            <a:r>
              <a:rPr lang="en-US"/>
              <a:t> </a:t>
            </a:r>
            <a:r>
              <a:rPr lang="en-US" err="1"/>
              <a:t>hiểu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Luôn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trước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Nhờ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sửa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84122-FE6F-2651-51D4-C8A540DF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04C6-DAC1-F525-F981-CA82D3C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5B957-026E-1245-F545-C5220A35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bố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57F80-9189-CAC2-7D44-82254AEEB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00B28-152B-D013-4913-4546078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3042-6E74-9CF0-48B8-101B26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9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033A99-3D13-E28E-5F26-62CCBEB1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A1EDCB-77ED-DD5B-4EE0-347491A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chuyên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  <a:p>
            <a:r>
              <a:rPr lang="en-US" err="1">
                <a:highlight>
                  <a:srgbClr val="FFFF00"/>
                </a:highlight>
              </a:rPr>
              <a:t>Sách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tổng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hợp</a:t>
            </a:r>
            <a:r>
              <a:rPr lang="en-US">
                <a:highlight>
                  <a:srgbClr val="FFFF00"/>
                </a:highlight>
              </a:rPr>
              <a:t>/</a:t>
            </a:r>
            <a:r>
              <a:rPr lang="en-US" err="1">
                <a:highlight>
                  <a:srgbClr val="FFFF00"/>
                </a:highlight>
              </a:rPr>
              <a:t>chương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sách</a:t>
            </a:r>
            <a:endParaRPr lang="en-US">
              <a:highlight>
                <a:srgbClr val="FFFF00"/>
              </a:highlight>
            </a:endParaRPr>
          </a:p>
          <a:p>
            <a:r>
              <a:rPr lang="en-US" err="1">
                <a:highlight>
                  <a:srgbClr val="FFFF00"/>
                </a:highlight>
              </a:rPr>
              <a:t>Bài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báo</a:t>
            </a:r>
            <a:r>
              <a:rPr lang="en-US">
                <a:highlight>
                  <a:srgbClr val="FFFF00"/>
                </a:highlight>
              </a:rPr>
              <a:t> (</a:t>
            </a:r>
            <a:r>
              <a:rPr lang="en-US" err="1">
                <a:highlight>
                  <a:srgbClr val="FFFF00"/>
                </a:highlight>
              </a:rPr>
              <a:t>có</a:t>
            </a:r>
            <a:r>
              <a:rPr lang="en-US">
                <a:highlight>
                  <a:srgbClr val="FFFF00"/>
                </a:highlight>
              </a:rPr>
              <a:t>/</a:t>
            </a:r>
            <a:r>
              <a:rPr lang="en-US" err="1">
                <a:highlight>
                  <a:srgbClr val="FFFF00"/>
                </a:highlight>
              </a:rPr>
              <a:t>không</a:t>
            </a:r>
            <a:r>
              <a:rPr lang="en-US">
                <a:highlight>
                  <a:srgbClr val="FFFF00"/>
                </a:highlight>
              </a:rPr>
              <a:t> qua </a:t>
            </a:r>
            <a:r>
              <a:rPr lang="en-US" err="1">
                <a:highlight>
                  <a:srgbClr val="FFFF00"/>
                </a:highlight>
              </a:rPr>
              <a:t>phản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biện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đồng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cấp</a:t>
            </a:r>
            <a:r>
              <a:rPr lang="en-US">
                <a:highlight>
                  <a:srgbClr val="FFFF00"/>
                </a:highlight>
              </a:rPr>
              <a:t>)</a:t>
            </a:r>
          </a:p>
          <a:p>
            <a:r>
              <a:rPr lang="en-US" err="1">
                <a:highlight>
                  <a:srgbClr val="FFFF00"/>
                </a:highlight>
              </a:rPr>
              <a:t>Bài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hội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nghị</a:t>
            </a:r>
            <a:endParaRPr lang="en-US">
              <a:highlight>
                <a:srgbClr val="FFFF00"/>
              </a:highlight>
            </a:endParaRPr>
          </a:p>
          <a:p>
            <a:r>
              <a:rPr lang="en-US" err="1">
                <a:highlight>
                  <a:srgbClr val="FFFF00"/>
                </a:highlight>
              </a:rPr>
              <a:t>Bản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thảo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tiền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xuất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bản</a:t>
            </a:r>
            <a:r>
              <a:rPr lang="en-US">
                <a:highlight>
                  <a:srgbClr val="FFFF00"/>
                </a:highlight>
              </a:rPr>
              <a:t> (preprint)</a:t>
            </a:r>
          </a:p>
          <a:p>
            <a:r>
              <a:rPr lang="en-US" err="1">
                <a:highlight>
                  <a:srgbClr val="FFFF00"/>
                </a:highlight>
              </a:rPr>
              <a:t>Luận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án</a:t>
            </a:r>
            <a:r>
              <a:rPr lang="en-US">
                <a:highlight>
                  <a:srgbClr val="FFFF00"/>
                </a:highlight>
              </a:rPr>
              <a:t>/</a:t>
            </a:r>
            <a:r>
              <a:rPr lang="en-US" err="1">
                <a:highlight>
                  <a:srgbClr val="FFFF00"/>
                </a:highlight>
              </a:rPr>
              <a:t>luận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văn</a:t>
            </a:r>
            <a:endParaRPr lang="en-US">
              <a:highlight>
                <a:srgbClr val="FFFF00"/>
              </a:highlight>
            </a:endParaRPr>
          </a:p>
          <a:p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</a:p>
          <a:p>
            <a:r>
              <a:rPr lang="en-US"/>
              <a:t>Văn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luật</a:t>
            </a:r>
            <a:endParaRPr lang="en-US"/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D8FE5-D839-38D4-613C-41698A94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F328A-3C79-B5C8-B3C6-F2EE582A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2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CCFB9B-ECDC-431F-72B6-24FC6D48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62600" cy="950328"/>
          </a:xfrm>
        </p:spPr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E3CBD1-996D-8E22-F884-EF6C22A1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5807242" cy="4717131"/>
          </a:xfrm>
        </p:spPr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- </a:t>
            </a:r>
            <a:r>
              <a:rPr lang="en-US" b="1" err="1">
                <a:solidFill>
                  <a:srgbClr val="FF0000"/>
                </a:solidFill>
              </a:rPr>
              <a:t>IMR</a:t>
            </a:r>
            <a:r>
              <a:rPr lang="en-US" b="1" err="1"/>
              <a:t>a</a:t>
            </a:r>
            <a:r>
              <a:rPr lang="en-US" b="1" err="1">
                <a:solidFill>
                  <a:srgbClr val="FF0000"/>
                </a:solidFill>
              </a:rPr>
              <a:t>D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Abstract 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I</a:t>
            </a:r>
            <a:r>
              <a:rPr lang="en-US"/>
              <a:t>ntroduction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/>
              <a:t>ethods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R</a:t>
            </a:r>
            <a:r>
              <a:rPr lang="en-US"/>
              <a:t>esults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/>
              <a:t>iscussion</a:t>
            </a:r>
          </a:p>
          <a:p>
            <a:pPr lvl="1"/>
            <a:r>
              <a:rPr lang="en-US"/>
              <a:t>(Conclusion)</a:t>
            </a:r>
            <a:endParaRPr lang="en-GB"/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F6801-37F7-77A2-BB63-11E2301A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Research Methods (VNU-SIS)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5C9B32-14AB-3209-55BC-D9744FD2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56" y="0"/>
            <a:ext cx="5807242" cy="68067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36200-3D5B-59BD-2EEF-3A874C68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516E1-510E-6CBC-091D-86B78CA3BCC7}"/>
              </a:ext>
            </a:extLst>
          </p:cNvPr>
          <p:cNvSpPr txBox="1"/>
          <p:nvPr/>
        </p:nvSpPr>
        <p:spPr>
          <a:xfrm>
            <a:off x="838200" y="4844168"/>
            <a:ext cx="5001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“It is impossible to be a good writer without being a good reader first”</a:t>
            </a:r>
            <a:endParaRPr lang="en-US" sz="2400" b="1">
              <a:solidFill>
                <a:srgbClr val="FF0000"/>
              </a:solidFill>
            </a:endParaRPr>
          </a:p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F2328-A442-CE35-C1A9-57B434812378}"/>
              </a:ext>
            </a:extLst>
          </p:cNvPr>
          <p:cNvSpPr txBox="1"/>
          <p:nvPr/>
        </p:nvSpPr>
        <p:spPr>
          <a:xfrm>
            <a:off x="3994484" y="6492874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Heard (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9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92F-C8AB-0588-8F0A-3ABBE669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- 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FDAF-8F59-C602-FED9-052B1E86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Bối</a:t>
            </a:r>
            <a:r>
              <a:rPr lang="en-US"/>
              <a:t> </a:t>
            </a:r>
            <a:r>
              <a:rPr lang="en-US" err="1"/>
              <a:t>cảnh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  <a:p>
            <a:r>
              <a:rPr lang="en-US"/>
              <a:t>Thu </a:t>
            </a:r>
            <a:r>
              <a:rPr lang="en-US" err="1"/>
              <a:t>hẹp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trọng</a:t>
            </a:r>
            <a:endParaRPr lang="en-US"/>
          </a:p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trống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thiết</a:t>
            </a:r>
            <a:endParaRPr lang="en-US"/>
          </a:p>
          <a:p>
            <a:r>
              <a:rPr lang="en-US" err="1"/>
              <a:t>Nêu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/</a:t>
            </a:r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thuyết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</a:p>
          <a:p>
            <a:r>
              <a:rPr lang="en-US"/>
              <a:t>(</a:t>
            </a:r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)</a:t>
            </a:r>
          </a:p>
          <a:p>
            <a:r>
              <a:rPr lang="en-US"/>
              <a:t>(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)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743F6-A0C5-1410-80E7-234EAC21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FBE12-570A-651C-34E9-F8B6C185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A293-98C6-37F0-FC5F-420238F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- Methods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94EB-F122-732A-A0F7-1386A938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Nêu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vật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,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  <a:p>
            <a:r>
              <a:rPr lang="en-US"/>
              <a:t>Quy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,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  <a:p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!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xuống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lục</a:t>
            </a:r>
            <a:endParaRPr lang="en-US"/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A5208-128B-B2E2-DD3F-311738EE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0234-B698-8F0C-C8D2-7958210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CA84-62C2-2C0D-6A07-E6917F5F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- Results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0C73-C234-1A8A-E223-A9B7305F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trật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đưa</a:t>
            </a:r>
            <a:r>
              <a:rPr lang="en-US"/>
              <a:t> </a:t>
            </a:r>
            <a:r>
              <a:rPr lang="en-US" err="1"/>
              <a:t>ra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Đưa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tính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FEA76-C0A5-1F9D-0560-BD5BE98B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9288A-3441-7FB0-04E8-F0C11767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AD9C-11C1-860C-1FF6-DBB4333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–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19CC-E2D9-A17F-0C21-A8DF245B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  <a:p>
            <a:r>
              <a:rPr lang="en-US" err="1"/>
              <a:t>Xem</a:t>
            </a:r>
            <a:r>
              <a:rPr lang="en-US"/>
              <a:t> 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yếu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endParaRPr lang="en-US"/>
          </a:p>
          <a:p>
            <a:r>
              <a:rPr lang="en-US"/>
              <a:t>Liên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endParaRPr lang="en-US"/>
          </a:p>
          <a:p>
            <a:r>
              <a:rPr lang="en-US" err="1"/>
              <a:t>Những</a:t>
            </a:r>
            <a:r>
              <a:rPr lang="en-US"/>
              <a:t> ý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/</a:t>
            </a:r>
            <a:r>
              <a:rPr lang="en-US" err="1"/>
              <a:t>ngành</a:t>
            </a:r>
            <a:endParaRPr lang="en-US"/>
          </a:p>
          <a:p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sau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28BC7-C24C-123C-E257-90A698A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00E94-848A-96CD-F748-EC4AD77F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E895-4C99-538F-EB7B-7F23E17B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r>
              <a:rPr lang="en-US"/>
              <a:t> - Abstract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CD3A-0076-DFDC-35AB-1043D0CB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r>
              <a:rPr lang="en-US"/>
              <a:t>:</a:t>
            </a:r>
          </a:p>
          <a:p>
            <a:pPr lvl="1"/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  <a:p>
            <a:pPr lvl="1"/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  <a:p>
            <a:pPr lvl="1"/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</a:p>
          <a:p>
            <a:pPr lvl="1"/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endParaRPr lang="en-US"/>
          </a:p>
          <a:p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cùng</a:t>
            </a:r>
            <a:endParaRPr lang="en-US"/>
          </a:p>
          <a:p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nên</a:t>
            </a:r>
            <a:endParaRPr lang="en-US"/>
          </a:p>
          <a:p>
            <a:pPr lvl="1"/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(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chí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ở 100 </a:t>
            </a:r>
            <a:r>
              <a:rPr lang="en-US" err="1"/>
              <a:t>từ</a:t>
            </a:r>
            <a:r>
              <a:rPr lang="en-US"/>
              <a:t>)</a:t>
            </a:r>
          </a:p>
          <a:p>
            <a:pPr lvl="1"/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  <a:p>
            <a:pPr lvl="1"/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tắt</a:t>
            </a:r>
            <a:endParaRPr lang="en-US"/>
          </a:p>
          <a:p>
            <a:pPr lvl="1"/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hay </a:t>
            </a:r>
            <a:r>
              <a:rPr lang="en-US" err="1"/>
              <a:t>bảng</a:t>
            </a:r>
            <a:endParaRPr lang="en-US"/>
          </a:p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(Graphical abstract)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1FF4B-3856-D1E1-455E-455BC365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8CAA6-753D-9666-F7FE-9DB69BB4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49DD3-94B6-7F21-A24F-D5A921AB6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6"/>
          <a:stretch/>
        </p:blipFill>
        <p:spPr>
          <a:xfrm>
            <a:off x="7045458" y="681037"/>
            <a:ext cx="492358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6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Phương pháp nghiên cứu trong khoa học liên ngành</vt:lpstr>
      <vt:lpstr>Công bố</vt:lpstr>
      <vt:lpstr>Các loại tài liệu</vt:lpstr>
      <vt:lpstr>Bài báo</vt:lpstr>
      <vt:lpstr>Đặt vấn đề - Introduction</vt:lpstr>
      <vt:lpstr>Phương pháp - Methods</vt:lpstr>
      <vt:lpstr>Kết quả - Results</vt:lpstr>
      <vt:lpstr>Thảo luận – Thảo luận</vt:lpstr>
      <vt:lpstr>Tóm tắt - Abstract</vt:lpstr>
      <vt:lpstr>Định dạng văn bản, tài liệu tham khảo</vt:lpstr>
      <vt:lpstr>Đạo văn</vt:lpstr>
      <vt:lpstr>Tạp chí</vt:lpstr>
      <vt:lpstr>Thư gửi tạp chí (cover letter)</vt:lpstr>
      <vt:lpstr>Quá trình phản biện</vt:lpstr>
      <vt:lpstr>Trả lời phản biện</vt:lpstr>
      <vt:lpstr>Nỗi sợ trang giấy trống (Fear of blank paper)</vt:lpstr>
      <vt:lpstr>Nỗi sợ trang giấy trống (Fear of blank paper)</vt:lpstr>
      <vt:lpstr>Nỗi sợ trang giấy trống (Fear of blank paper)</vt:lpstr>
      <vt:lpstr>Các lưu ý khác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Research Methods in  Climate Change and Sustainability Science</dc:title>
  <dc:creator>Nguyen Bich Ngoc</dc:creator>
  <cp:revision>1</cp:revision>
  <dcterms:created xsi:type="dcterms:W3CDTF">2023-04-21T10:17:18Z</dcterms:created>
  <dcterms:modified xsi:type="dcterms:W3CDTF">2023-08-15T11:38:08Z</dcterms:modified>
</cp:coreProperties>
</file>