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3" r:id="rId6"/>
    <p:sldId id="337" r:id="rId7"/>
    <p:sldId id="450" r:id="rId8"/>
    <p:sldId id="339" r:id="rId9"/>
    <p:sldId id="451" r:id="rId10"/>
    <p:sldId id="452" r:id="rId11"/>
    <p:sldId id="453" r:id="rId12"/>
    <p:sldId id="340" r:id="rId13"/>
    <p:sldId id="342" r:id="rId14"/>
    <p:sldId id="457" r:id="rId15"/>
    <p:sldId id="343" r:id="rId16"/>
    <p:sldId id="344" r:id="rId17"/>
    <p:sldId id="350" r:id="rId18"/>
    <p:sldId id="351" r:id="rId19"/>
    <p:sldId id="348" r:id="rId20"/>
    <p:sldId id="352" r:id="rId21"/>
    <p:sldId id="455" r:id="rId22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66"/>
    <a:srgbClr val="F6CD00"/>
    <a:srgbClr val="FFEE99"/>
    <a:srgbClr val="254085"/>
    <a:srgbClr val="209492"/>
    <a:srgbClr val="63B515"/>
    <a:srgbClr val="C69C0E"/>
    <a:srgbClr val="1BA43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F40D4-BA24-444A-8B8E-BB73812B9C4B}" v="9" dt="2024-10-17T08:17:59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77908" autoAdjust="0"/>
  </p:normalViewPr>
  <p:slideViewPr>
    <p:cSldViewPr snapToGrid="0">
      <p:cViewPr varScale="1">
        <p:scale>
          <a:sx n="52" d="100"/>
          <a:sy n="52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ch Ngoc" userId="66b5d03f9f54eb73" providerId="LiveId" clId="{DEFF40D4-BA24-444A-8B8E-BB73812B9C4B}"/>
    <pc:docChg chg="undo custSel addSld delSld modSld">
      <pc:chgData name="Nguyen Bich Ngoc" userId="66b5d03f9f54eb73" providerId="LiveId" clId="{DEFF40D4-BA24-444A-8B8E-BB73812B9C4B}" dt="2024-10-17T08:19:26.035" v="119" actId="1076"/>
      <pc:docMkLst>
        <pc:docMk/>
      </pc:docMkLst>
      <pc:sldChg chg="delSp modSp mod">
        <pc:chgData name="Nguyen Bich Ngoc" userId="66b5d03f9f54eb73" providerId="LiveId" clId="{DEFF40D4-BA24-444A-8B8E-BB73812B9C4B}" dt="2024-10-15T05:39:28.363" v="59" actId="478"/>
        <pc:sldMkLst>
          <pc:docMk/>
          <pc:sldMk cId="2791894120" sldId="256"/>
        </pc:sldMkLst>
        <pc:spChg chg="mod">
          <ac:chgData name="Nguyen Bich Ngoc" userId="66b5d03f9f54eb73" providerId="LiveId" clId="{DEFF40D4-BA24-444A-8B8E-BB73812B9C4B}" dt="2024-10-15T05:39:17.076" v="57" actId="20577"/>
          <ac:spMkLst>
            <pc:docMk/>
            <pc:sldMk cId="2791894120" sldId="256"/>
            <ac:spMk id="2" creationId="{82059CDF-9C01-4957-42A3-B1470C36632A}"/>
          </ac:spMkLst>
        </pc:spChg>
        <pc:spChg chg="del mod">
          <ac:chgData name="Nguyen Bich Ngoc" userId="66b5d03f9f54eb73" providerId="LiveId" clId="{DEFF40D4-BA24-444A-8B8E-BB73812B9C4B}" dt="2024-10-15T05:39:28.363" v="59" actId="478"/>
          <ac:spMkLst>
            <pc:docMk/>
            <pc:sldMk cId="2791894120" sldId="256"/>
            <ac:spMk id="3" creationId="{A5003932-EDAB-4AD5-5B74-24E71E6D4439}"/>
          </ac:spMkLst>
        </pc:spChg>
      </pc:sldChg>
      <pc:sldChg chg="modSp mod">
        <pc:chgData name="Nguyen Bich Ngoc" userId="66b5d03f9f54eb73" providerId="LiveId" clId="{DEFF40D4-BA24-444A-8B8E-BB73812B9C4B}" dt="2024-10-15T05:52:47.286" v="106" actId="20577"/>
        <pc:sldMkLst>
          <pc:docMk/>
          <pc:sldMk cId="1812090241" sldId="258"/>
        </pc:sldMkLst>
        <pc:spChg chg="mod">
          <ac:chgData name="Nguyen Bich Ngoc" userId="66b5d03f9f54eb73" providerId="LiveId" clId="{DEFF40D4-BA24-444A-8B8E-BB73812B9C4B}" dt="2024-10-15T05:52:47.286" v="106" actId="20577"/>
          <ac:spMkLst>
            <pc:docMk/>
            <pc:sldMk cId="1812090241" sldId="258"/>
            <ac:spMk id="3" creationId="{9C5252CD-3C9D-4927-5703-C18045D1F657}"/>
          </ac:spMkLst>
        </pc:spChg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655408705" sldId="295"/>
        </pc:sldMkLst>
      </pc:sldChg>
      <pc:sldChg chg="modSp mod">
        <pc:chgData name="Nguyen Bich Ngoc" userId="66b5d03f9f54eb73" providerId="LiveId" clId="{DEFF40D4-BA24-444A-8B8E-BB73812B9C4B}" dt="2024-10-15T05:48:01.996" v="77" actId="1076"/>
        <pc:sldMkLst>
          <pc:docMk/>
          <pc:sldMk cId="2497363811" sldId="342"/>
        </pc:sldMkLst>
        <pc:spChg chg="mod">
          <ac:chgData name="Nguyen Bich Ngoc" userId="66b5d03f9f54eb73" providerId="LiveId" clId="{DEFF40D4-BA24-444A-8B8E-BB73812B9C4B}" dt="2024-10-15T05:47:54.527" v="75" actId="121"/>
          <ac:spMkLst>
            <pc:docMk/>
            <pc:sldMk cId="2497363811" sldId="342"/>
            <ac:spMk id="6" creationId="{5BD4F4B7-C385-52BC-C644-EAD438F74097}"/>
          </ac:spMkLst>
        </pc:spChg>
        <pc:spChg chg="mod">
          <ac:chgData name="Nguyen Bich Ngoc" userId="66b5d03f9f54eb73" providerId="LiveId" clId="{DEFF40D4-BA24-444A-8B8E-BB73812B9C4B}" dt="2024-10-15T05:48:01.996" v="77" actId="1076"/>
          <ac:spMkLst>
            <pc:docMk/>
            <pc:sldMk cId="2497363811" sldId="342"/>
            <ac:spMk id="8" creationId="{503182AB-F113-F9D5-5A18-8E186B46FE08}"/>
          </ac:spMkLst>
        </pc:spChg>
      </pc:sldChg>
      <pc:sldChg chg="modSp mod">
        <pc:chgData name="Nguyen Bich Ngoc" userId="66b5d03f9f54eb73" providerId="LiveId" clId="{DEFF40D4-BA24-444A-8B8E-BB73812B9C4B}" dt="2024-10-15T05:52:10.627" v="91" actId="20577"/>
        <pc:sldMkLst>
          <pc:docMk/>
          <pc:sldMk cId="1213153788" sldId="343"/>
        </pc:sldMkLst>
        <pc:spChg chg="mod">
          <ac:chgData name="Nguyen Bich Ngoc" userId="66b5d03f9f54eb73" providerId="LiveId" clId="{DEFF40D4-BA24-444A-8B8E-BB73812B9C4B}" dt="2024-10-15T05:52:10.627" v="91" actId="20577"/>
          <ac:spMkLst>
            <pc:docMk/>
            <pc:sldMk cId="1213153788" sldId="343"/>
            <ac:spMk id="6" creationId="{B975B957-026E-1245-F545-C5220A35ED76}"/>
          </ac:spMkLst>
        </pc:spChg>
      </pc:sldChg>
      <pc:sldChg chg="del">
        <pc:chgData name="Nguyen Bich Ngoc" userId="66b5d03f9f54eb73" providerId="LiveId" clId="{DEFF40D4-BA24-444A-8B8E-BB73812B9C4B}" dt="2024-10-15T05:48:42.310" v="85" actId="47"/>
        <pc:sldMkLst>
          <pc:docMk/>
          <pc:sldMk cId="1195597032" sldId="347"/>
        </pc:sldMkLst>
      </pc:sldChg>
      <pc:sldChg chg="addSp delSp modSp del mod">
        <pc:chgData name="Nguyen Bich Ngoc" userId="66b5d03f9f54eb73" providerId="LiveId" clId="{DEFF40D4-BA24-444A-8B8E-BB73812B9C4B}" dt="2024-10-15T05:51:50.552" v="89" actId="47"/>
        <pc:sldMkLst>
          <pc:docMk/>
          <pc:sldMk cId="1151078894" sldId="349"/>
        </pc:sldMkLst>
        <pc:spChg chg="add del mod">
          <ac:chgData name="Nguyen Bich Ngoc" userId="66b5d03f9f54eb73" providerId="LiveId" clId="{DEFF40D4-BA24-444A-8B8E-BB73812B9C4B}" dt="2024-10-15T05:48:33.720" v="83" actId="1076"/>
          <ac:spMkLst>
            <pc:docMk/>
            <pc:sldMk cId="1151078894" sldId="349"/>
            <ac:spMk id="14" creationId="{21737434-D9BF-D5AE-3578-A5025CE27B3C}"/>
          </ac:spMkLst>
        </pc:spChg>
        <pc:picChg chg="del">
          <ac:chgData name="Nguyen Bich Ngoc" userId="66b5d03f9f54eb73" providerId="LiveId" clId="{DEFF40D4-BA24-444A-8B8E-BB73812B9C4B}" dt="2024-10-15T05:48:45.288" v="86" actId="478"/>
          <ac:picMkLst>
            <pc:docMk/>
            <pc:sldMk cId="1151078894" sldId="349"/>
            <ac:picMk id="12" creationId="{A71BE59B-E888-5D1B-1F8F-FFE213E1D465}"/>
          </ac:picMkLst>
        </pc:picChg>
      </pc:sldChg>
      <pc:sldChg chg="modSp mod">
        <pc:chgData name="Nguyen Bich Ngoc" userId="66b5d03f9f54eb73" providerId="LiveId" clId="{DEFF40D4-BA24-444A-8B8E-BB73812B9C4B}" dt="2024-10-15T05:46:19.111" v="71" actId="207"/>
        <pc:sldMkLst>
          <pc:docMk/>
          <pc:sldMk cId="1365287355" sldId="451"/>
        </pc:sldMkLst>
        <pc:spChg chg="mod">
          <ac:chgData name="Nguyen Bich Ngoc" userId="66b5d03f9f54eb73" providerId="LiveId" clId="{DEFF40D4-BA24-444A-8B8E-BB73812B9C4B}" dt="2024-10-15T05:46:19.111" v="71" actId="207"/>
          <ac:spMkLst>
            <pc:docMk/>
            <pc:sldMk cId="1365287355" sldId="451"/>
            <ac:spMk id="27" creationId="{40D44A11-A838-8312-BB25-F8375F93492E}"/>
          </ac:spMkLst>
        </pc:spChg>
      </pc:sldChg>
      <pc:sldChg chg="delSp modSp add del mod">
        <pc:chgData name="Nguyen Bich Ngoc" userId="66b5d03f9f54eb73" providerId="LiveId" clId="{DEFF40D4-BA24-444A-8B8E-BB73812B9C4B}" dt="2024-10-17T08:19:10.114" v="117" actId="47"/>
        <pc:sldMkLst>
          <pc:docMk/>
          <pc:sldMk cId="376441935" sldId="454"/>
        </pc:sldMkLst>
        <pc:spChg chg="mod">
          <ac:chgData name="Nguyen Bich Ngoc" userId="66b5d03f9f54eb73" providerId="LiveId" clId="{DEFF40D4-BA24-444A-8B8E-BB73812B9C4B}" dt="2024-10-15T05:51:42.965" v="87" actId="20577"/>
          <ac:spMkLst>
            <pc:docMk/>
            <pc:sldMk cId="376441935" sldId="454"/>
            <ac:spMk id="2" creationId="{44D30E98-4E65-11E5-BDA2-151C3B060DCC}"/>
          </ac:spMkLst>
        </pc:spChg>
        <pc:spChg chg="del">
          <ac:chgData name="Nguyen Bich Ngoc" userId="66b5d03f9f54eb73" providerId="LiveId" clId="{DEFF40D4-BA24-444A-8B8E-BB73812B9C4B}" dt="2024-10-15T05:51:55.883" v="90" actId="478"/>
          <ac:spMkLst>
            <pc:docMk/>
            <pc:sldMk cId="376441935" sldId="454"/>
            <ac:spMk id="14" creationId="{733FA88E-47AB-40C8-7409-84B1C52DEDEC}"/>
          </ac:spMkLst>
        </pc:spChg>
        <pc:picChg chg="del">
          <ac:chgData name="Nguyen Bich Ngoc" userId="66b5d03f9f54eb73" providerId="LiveId" clId="{DEFF40D4-BA24-444A-8B8E-BB73812B9C4B}" dt="2024-10-15T05:51:55.883" v="90" actId="478"/>
          <ac:picMkLst>
            <pc:docMk/>
            <pc:sldMk cId="376441935" sldId="454"/>
            <ac:picMk id="12" creationId="{91E482B8-9429-B6CD-3110-D709DAD749ED}"/>
          </ac:picMkLst>
        </pc:picChg>
      </pc:sldChg>
      <pc:sldChg chg="addSp delSp modSp add del mod">
        <pc:chgData name="Nguyen Bich Ngoc" userId="66b5d03f9f54eb73" providerId="LiveId" clId="{DEFF40D4-BA24-444A-8B8E-BB73812B9C4B}" dt="2024-10-17T08:19:11.686" v="118" actId="47"/>
        <pc:sldMkLst>
          <pc:docMk/>
          <pc:sldMk cId="1942172984" sldId="456"/>
        </pc:sldMkLst>
        <pc:spChg chg="mod">
          <ac:chgData name="Nguyen Bich Ngoc" userId="66b5d03f9f54eb73" providerId="LiveId" clId="{DEFF40D4-BA24-444A-8B8E-BB73812B9C4B}" dt="2024-10-17T08:18:53.805" v="115" actId="1076"/>
          <ac:spMkLst>
            <pc:docMk/>
            <pc:sldMk cId="1942172984" sldId="456"/>
            <ac:spMk id="2" creationId="{D498FBF4-DB68-2DF4-4735-399DD74817C3}"/>
          </ac:spMkLst>
        </pc:spChg>
        <pc:spChg chg="mod">
          <ac:chgData name="Nguyen Bich Ngoc" userId="66b5d03f9f54eb73" providerId="LiveId" clId="{DEFF40D4-BA24-444A-8B8E-BB73812B9C4B}" dt="2024-10-17T08:18:43.885" v="114" actId="14100"/>
          <ac:spMkLst>
            <pc:docMk/>
            <pc:sldMk cId="1942172984" sldId="456"/>
            <ac:spMk id="14" creationId="{B7B61E08-1B8E-87C4-55C4-3D2587665C8D}"/>
          </ac:spMkLst>
        </pc:spChg>
        <pc:picChg chg="del">
          <ac:chgData name="Nguyen Bich Ngoc" userId="66b5d03f9f54eb73" providerId="LiveId" clId="{DEFF40D4-BA24-444A-8B8E-BB73812B9C4B}" dt="2024-10-17T08:17:51.702" v="107" actId="478"/>
          <ac:picMkLst>
            <pc:docMk/>
            <pc:sldMk cId="1942172984" sldId="456"/>
            <ac:picMk id="12" creationId="{4AB721B0-46F8-D503-66F8-73BC45649105}"/>
          </ac:picMkLst>
        </pc:picChg>
        <pc:picChg chg="add mod">
          <ac:chgData name="Nguyen Bich Ngoc" userId="66b5d03f9f54eb73" providerId="LiveId" clId="{DEFF40D4-BA24-444A-8B8E-BB73812B9C4B}" dt="2024-10-17T08:17:59.734" v="110" actId="1076"/>
          <ac:picMkLst>
            <pc:docMk/>
            <pc:sldMk cId="1942172984" sldId="456"/>
            <ac:picMk id="1026" creationId="{E4B957DD-DE8E-150C-D54A-6573E1F56AA6}"/>
          </ac:picMkLst>
        </pc:picChg>
      </pc:sldChg>
      <pc:sldChg chg="modSp add mod">
        <pc:chgData name="Nguyen Bich Ngoc" userId="66b5d03f9f54eb73" providerId="LiveId" clId="{DEFF40D4-BA24-444A-8B8E-BB73812B9C4B}" dt="2024-10-17T08:19:26.035" v="119" actId="1076"/>
        <pc:sldMkLst>
          <pc:docMk/>
          <pc:sldMk cId="4107154588" sldId="457"/>
        </pc:sldMkLst>
        <pc:spChg chg="mod">
          <ac:chgData name="Nguyen Bich Ngoc" userId="66b5d03f9f54eb73" providerId="LiveId" clId="{DEFF40D4-BA24-444A-8B8E-BB73812B9C4B}" dt="2024-10-17T08:19:26.035" v="119" actId="1076"/>
          <ac:spMkLst>
            <pc:docMk/>
            <pc:sldMk cId="4107154588" sldId="457"/>
            <ac:spMk id="14" creationId="{99D3A886-812E-B754-BEE7-A006008C164A}"/>
          </ac:spMkLst>
        </pc:spChg>
      </pc:sldChg>
      <pc:sldChg chg="del">
        <pc:chgData name="Nguyen Bich Ngoc" userId="66b5d03f9f54eb73" providerId="LiveId" clId="{DEFF40D4-BA24-444A-8B8E-BB73812B9C4B}" dt="2024-10-15T05:41:25.130" v="60" actId="47"/>
        <pc:sldMkLst>
          <pc:docMk/>
          <pc:sldMk cId="2122464012" sldId="519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071453084" sldId="520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242565344" sldId="521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382323978" sldId="523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779487350" sldId="525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114430971" sldId="527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822815222" sldId="529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460960694" sldId="530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545996062" sldId="531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337406685" sldId="532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788396693" sldId="533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78358699" sldId="534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438413489" sldId="535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485280531" sldId="536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284073779" sldId="537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804052334" sldId="539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653652531" sldId="540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905496382" sldId="542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134932011" sldId="543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936373717" sldId="544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950614796" sldId="545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005921583" sldId="546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287674093" sldId="548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35364453" sldId="549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103039601" sldId="550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890919760" sldId="551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538736672" sldId="552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397076911" sldId="553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440276000" sldId="554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851756037" sldId="555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50601795" sldId="557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098855744" sldId="558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268931334" sldId="560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106686079" sldId="561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686125947" sldId="562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422057150" sldId="563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599558392" sldId="564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076405824" sldId="565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537427276" sldId="566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428492374" sldId="567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149971315" sldId="568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058623328" sldId="569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91335388" sldId="570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804962991" sldId="571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911694197" sldId="572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677263147" sldId="573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398566748" sldId="574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624314212" sldId="575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375729031" sldId="576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715958033" sldId="577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643515973" sldId="578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147345086" sldId="579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041703094" sldId="580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81034443" sldId="581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212019904" sldId="582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275355973" sldId="585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847046342" sldId="586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724573570" sldId="588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415738793" sldId="590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469280659" sldId="591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614552728" sldId="592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117386567" sldId="593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291470116" sldId="594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221694711" sldId="595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636158764" sldId="596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989217385" sldId="597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032121770" sldId="598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27365037" sldId="599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086479159" sldId="600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91470143" sldId="601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257120740" sldId="602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853120483" sldId="603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1574091345" sldId="604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470435638" sldId="605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133279341" sldId="607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120193456" sldId="608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56126985" sldId="609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2739253405" sldId="610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369202538" sldId="611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557399621" sldId="612"/>
        </pc:sldMkLst>
      </pc:sldChg>
      <pc:sldChg chg="del">
        <pc:chgData name="Nguyen Bich Ngoc" userId="66b5d03f9f54eb73" providerId="LiveId" clId="{DEFF40D4-BA24-444A-8B8E-BB73812B9C4B}" dt="2024-10-15T05:41:33.246" v="61" actId="47"/>
        <pc:sldMkLst>
          <pc:docMk/>
          <pc:sldMk cId="419479586" sldId="6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F46A-DB9C-4DC2-A88F-A78C384E45ED}" type="datetimeFigureOut">
              <a:rPr lang="en-001" smtClean="0"/>
              <a:t>17/10/2024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493CE-054F-4F2E-8C29-4FC57677BD4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8147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yếu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trao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mình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nhau</a:t>
            </a:r>
            <a:endParaRPr lang="en-US"/>
          </a:p>
          <a:p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rồi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chia </a:t>
            </a:r>
            <a:r>
              <a:rPr lang="en-US" err="1"/>
              <a:t>sẻ</a:t>
            </a:r>
            <a:r>
              <a:rPr lang="en-US"/>
              <a:t> </a:t>
            </a:r>
            <a:r>
              <a:rPr lang="en-US" err="1"/>
              <a:t>nhưng</a:t>
            </a:r>
            <a:r>
              <a:rPr lang="en-US"/>
              <a:t> </a:t>
            </a:r>
            <a:r>
              <a:rPr lang="en-US" err="1"/>
              <a:t>vướng</a:t>
            </a:r>
            <a:r>
              <a:rPr lang="en-US"/>
              <a:t> </a:t>
            </a:r>
            <a:r>
              <a:rPr lang="en-US" err="1"/>
              <a:t>mắc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trao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5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Science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Refers to a systematic process of inquiry and investigation.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Rigorous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Implies strict adherence to rules, precision, and accuracy.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Endeavor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Signifies sincere effort and determination.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Builds and Organizes Knowledge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Science accumulates information and arranges it systematically.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Testable Explanations and Predictions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Scientific knowledge is based on hypotheses that can be tested and validated.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About the Universe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Science aims to understand natural phenomena and the cosmos.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Rigorous + systematic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Implies strict adherence to rules, precision, and accuracy.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Builds and Organizes Knowledge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Science accumulates information and arranges it systematically.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Testable Explanations and Predictions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Scientific knowledge is based on hypotheses that can be tested and validated.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About the Universe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Science aims to understand natural phenomena and the cosmos.</a:t>
            </a:r>
          </a:p>
          <a:p>
            <a:pPr algn="l">
              <a:buFont typeface="+mj-lt"/>
              <a:buNone/>
            </a:pPr>
            <a:endParaRPr lang="en-US" b="0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None/>
            </a:pPr>
            <a:endParaRPr lang="en-US" b="0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None/>
            </a:pP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Tại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sao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có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thể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kiểm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chứng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(testable)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lại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quan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trọng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Rigorous + systematic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Implies strict adherence to rules, precision, and accuracy.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Builds and Organizes Knowledge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Science accumulates information and arranges it systematically.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Testable Explanations and Predictions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Scientific knowledge is based on hypotheses that can be tested and validated.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About the Universe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Science aims to understand natural phenomena and the cosmos.</a:t>
            </a:r>
          </a:p>
          <a:p>
            <a:pPr algn="l">
              <a:buFont typeface="+mj-lt"/>
              <a:buNone/>
            </a:pPr>
            <a:endParaRPr lang="en-US" b="0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None/>
            </a:pPr>
            <a:endParaRPr lang="en-US" b="0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None/>
            </a:pP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Tại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sao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có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thể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kiểm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chứng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(testable)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lại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quan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trọng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Rigorous + systematic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Implies strict adherence to rules, precision, and accuracy.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Builds and Organizes Knowledge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Science accumulates information and arranges it systematically.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Testable Explanations and Predictions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Scientific knowledge is based on hypotheses that can be tested and validated.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About the Universe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Science aims to understand natural phenomena and the cosmos.</a:t>
            </a:r>
          </a:p>
          <a:p>
            <a:pPr algn="l">
              <a:buFont typeface="+mj-lt"/>
              <a:buNone/>
            </a:pPr>
            <a:endParaRPr lang="en-US" b="0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None/>
            </a:pPr>
            <a:endParaRPr lang="en-US" b="0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None/>
            </a:pP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Tại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sao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có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thể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kiểm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chứng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(testable)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lại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quan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trọng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Rigorous + systematic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Implies strict adherence to rules, precision, and accuracy.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Builds and Organizes Knowledge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Science accumulates information and arranges it systematically.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Testable Explanations and Predictions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Scientific knowledge is based on hypotheses that can be tested and validated.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3F3F3"/>
                </a:highlight>
                <a:latin typeface="SegoeUIVariable"/>
              </a:rPr>
              <a:t>About the Universe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: Science aims to understand natural phenomena and the cosmos.</a:t>
            </a:r>
          </a:p>
          <a:p>
            <a:pPr algn="l">
              <a:buFont typeface="+mj-lt"/>
              <a:buNone/>
            </a:pPr>
            <a:endParaRPr lang="en-US" b="0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None/>
            </a:pPr>
            <a:endParaRPr lang="en-US" b="0" i="0" dirty="0">
              <a:effectLst/>
              <a:highlight>
                <a:srgbClr val="F3F3F3"/>
              </a:highlight>
              <a:latin typeface="SegoeUIVariable"/>
            </a:endParaRPr>
          </a:p>
          <a:p>
            <a:pPr algn="l">
              <a:buFont typeface="+mj-lt"/>
              <a:buNone/>
            </a:pP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Tại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sao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có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thể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kiểm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chứng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(testable)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lại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quan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 </a:t>
            </a:r>
            <a:r>
              <a:rPr lang="en-US" b="0" i="0" dirty="0" err="1">
                <a:effectLst/>
                <a:highlight>
                  <a:srgbClr val="F3F3F3"/>
                </a:highlight>
                <a:latin typeface="SegoeUIVariable"/>
              </a:rPr>
              <a:t>trọng</a:t>
            </a:r>
            <a:r>
              <a:rPr lang="en-US" b="0" i="0" dirty="0">
                <a:effectLst/>
                <a:highlight>
                  <a:srgbClr val="F3F3F3"/>
                </a:highlight>
                <a:latin typeface="SegoeUIVariable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CCD62-0134-A0D8-B9C4-EFF85F8E8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09637F-025D-4286-360A-9BC382CB5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D00DE-BFC7-CE4F-0053-D5F6E84E2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BCAD2-B3FF-EA5B-F4C6-A8DE1E3B8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E36A-3B26-4F0A-E318-3B7CFA6FC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4696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72A95-404C-66CE-26BF-744C1C888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0632"/>
            <a:ext cx="9144000" cy="1887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pic>
        <p:nvPicPr>
          <p:cNvPr id="4" name="Picture 3" descr="A black screen with blue text&#10;&#10;Description automatically generated">
            <a:extLst>
              <a:ext uri="{FF2B5EF4-FFF2-40B4-BE49-F238E27FC236}">
                <a16:creationId xmlns:a16="http://schemas.microsoft.com/office/drawing/2014/main" id="{A904790B-202C-D1E5-74E2-DCEF145FEB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8" y="5654627"/>
            <a:ext cx="3586579" cy="10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8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FA64-EB3A-23F3-1CA8-9CEEB506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C4940-7E97-AA25-AD18-B158FE90D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EF016-95D6-AD45-6F44-5FB19DD79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F1EF2-8173-2D99-ADAE-9A7D6A17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1FED-B676-E9CE-1726-8CE9CA2A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63A86-635B-77E0-9A48-29B1711D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6126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2C7E-4F91-8CC2-1F28-3EB31970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66B77-BBCD-FBE3-C1FD-03DD5D6E6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71852"/>
            <a:ext cx="10515600" cy="50051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BCA7-22C5-FFFA-0BBE-25BD5D48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CD70A-2ADC-E164-4BF2-759B2A4F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5DD6-C23D-B344-A71F-BD6C778F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4436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ECE50-05A7-EB35-57FA-D039E2EEE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49B2D-A68F-431F-B848-190DA586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D2DC-E381-E993-9151-A205977C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693A0-6728-2403-36A1-113757DF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2A0C-567A-0646-852A-A9BCC975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148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FC79-B8B9-21AF-CC88-4E0F5A93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8BE00-0C1B-1294-D273-7822B658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B4C5-6BAA-86B3-84E6-5EE9ADE2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CDDFB-8831-1326-1F7E-F49B299C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1E3C35-2E70-B6E8-AD35-B18C7426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9075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FC79-B8B9-21AF-CC88-4E0F5A93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898"/>
            <a:ext cx="10515600" cy="9287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0377-B55D-42C2-E4C3-D170DB0E0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8BE00-0C1B-1294-D273-7822B658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B4C5-6BAA-86B3-84E6-5EE9ADE2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CDDFB-8831-1326-1F7E-F49B299C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200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4AF4-30FF-C604-3AD7-7AE1889E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D355-3A48-D46B-8ADF-2F33FA287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CA314-AEE2-775B-8598-1B14551B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A7F0-DA47-AD2B-6B92-C8E2CDBB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3A8D-6865-211A-45BB-1DD30C42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306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F0BD-335E-F213-71BC-DA09D8CE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0968-3EEC-549E-66D0-EF1597EA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537B2-8EF7-1DA6-F17B-5AD934124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E3F3A-00DF-D8A9-AD88-0D9ADC7B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E60C1-12EC-3589-D7EF-A49217D3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5FA3F-857E-CC7C-141A-CB43F096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644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9B68-EA8E-C1BC-C21F-54265E61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25C56-FA90-E069-EF7A-3463277D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A45F0-61E5-237A-8097-67E09BBE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C8C96-8B02-17D5-E601-AF7415F11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0975D-EE93-0BD5-47FD-4C471F66C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EEEC8-79F0-21CB-BFB0-0F4F64D0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C9FE9-FDC1-6AB0-E4D3-5DA7D7C1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0CF5C-B849-E94E-83AE-A8C263B7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9032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D33B-780A-92BB-DC25-9B644F64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1059E-F5EA-4C68-03BE-FCAC161A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6ED1C-921A-BAE6-5E47-C6383104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CA2DB-624B-39D9-ADBA-488FD27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756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131D3-C695-A189-9790-22AFC296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8A080-2B6A-ABC5-80D9-A9FB0DF8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203C-D42C-FBFA-C91F-AED49CC0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2502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CF6A-72AA-CBB1-FF09-65138E33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D292-C8A4-2E2A-87CF-A3290405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E4980-AAF5-D965-3793-4C467C0FA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0A38B-B165-3799-5434-B586CD2A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001"/>
              <a:t>15/10/2024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CF0FD-915C-34D5-B220-19B43C6E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09367-E2E0-C685-B2B9-0FB6CAD2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2260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500E4-60F3-FBB1-3DDB-30C47834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2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4EF00-9813-BC22-E25F-CD6A2FCA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1852"/>
            <a:ext cx="10515600" cy="500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B154-95EE-7EB3-3A5D-B002BD3E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001"/>
              <a:t>15/10/2024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23B1-CE59-698F-065C-DFDAE8724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BE31-EB14-4610-1DA9-0DF7F876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328AE-A94A-43B0-BF47-266FB86AC0A6}" type="slidenum">
              <a:rPr lang="en-001" smtClean="0"/>
              <a:t>‹#›</a:t>
            </a:fld>
            <a:endParaRPr lang="en-00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B087F3-A634-E551-D4E3-DD71014B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81C976-22EC-ABA8-6DBB-F2D22832D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125BCA-1FFF-CBAE-9606-67CB414E4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82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guyenbichngoc@vn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research-methods/home/inf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135-017-0513-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research-methods/home/inf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ok.stat420.org/" TargetMode="External"/><Relationship Id="rId4" Type="http://schemas.openxmlformats.org/officeDocument/2006/relationships/hyperlink" Target="https://clauswilke.com/dataviz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9CDF-9C01-4957-42A3-B1470C36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313" y="1122362"/>
            <a:ext cx="9477375" cy="2046966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ngành</a:t>
            </a:r>
            <a:endParaRPr lang="en-00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46F04F-82F1-74CE-9EC7-8BBB92EBE8EA}"/>
              </a:ext>
            </a:extLst>
          </p:cNvPr>
          <p:cNvSpPr txBox="1">
            <a:spLocks/>
          </p:cNvSpPr>
          <p:nvPr/>
        </p:nvSpPr>
        <p:spPr>
          <a:xfrm>
            <a:off x="1524000" y="43243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Nguyễn Bích Ngọc</a:t>
            </a:r>
          </a:p>
          <a:p>
            <a:r>
              <a:rPr lang="en-US" sz="2000">
                <a:hlinkClick r:id="rId2"/>
              </a:rPr>
              <a:t>nguyenbichngoc@vnu.edu.vn</a:t>
            </a:r>
            <a:endParaRPr lang="en-US" sz="2000"/>
          </a:p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9189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CE1-667C-97B6-845D-E8FDE4FE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B23D0D-14BA-13ED-AF76-FDBEC983B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Dogs are better than cats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EDD06-3EE6-92AC-A987-F59CD30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F30A-42F2-3C8E-EA3A-5B27573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BD0BE-27B4-8448-B0D3-811D8B4B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412345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CE1-667C-97B6-845D-E8FDE4FE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B23D0D-14BA-13ED-AF76-FDBEC983B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Dogs are better than cats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Dog owners are physically fitter than cat owners</a:t>
            </a:r>
            <a:endParaRPr lang="en-00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EDD06-3EE6-92AC-A987-F59CD30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F30A-42F2-3C8E-EA3A-5B27573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D7C2D-8931-FCD8-A825-2362E2C5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346217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1F1-32E3-A448-202F-F8E6E747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99035-D0F1-C051-9597-B3C47E41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C3CF-9B5C-99E0-D42A-72D49B82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16DEA-9563-439E-AE09-D0E76D59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52437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1F1-32E3-A448-202F-F8E6E747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884D-231A-F95A-6237-203996B0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>
              <a:solidFill>
                <a:srgbClr val="333333"/>
              </a:solidFill>
              <a:effectLst/>
              <a:latin typeface="OpenSans"/>
            </a:endParaRPr>
          </a:p>
          <a:p>
            <a:pPr marL="0" indent="0" algn="l">
              <a:buNone/>
            </a:pPr>
            <a:r>
              <a:rPr lang="en-US" b="0" i="0">
                <a:solidFill>
                  <a:srgbClr val="333333"/>
                </a:solidFill>
                <a:effectLst/>
                <a:latin typeface="OpenSans"/>
              </a:rPr>
              <a:t>Research is 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Sans"/>
              </a:rPr>
              <a:t>systematic inquiry </a:t>
            </a:r>
            <a:r>
              <a:rPr lang="en-US" b="0" i="0">
                <a:solidFill>
                  <a:srgbClr val="333333"/>
                </a:solidFill>
                <a:effectLst/>
                <a:latin typeface="OpenSans"/>
              </a:rPr>
              <a:t>that helps to 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Sans"/>
              </a:rPr>
              <a:t>make sense of the world </a:t>
            </a:r>
            <a:r>
              <a:rPr lang="en-US" b="0" i="0">
                <a:solidFill>
                  <a:srgbClr val="333333"/>
                </a:solidFill>
                <a:effectLst/>
                <a:latin typeface="OpenSans"/>
              </a:rPr>
              <a:t>and that helps to make sensible the debates and interpretations that we have of issues of 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Sans"/>
              </a:rPr>
              <a:t>contemporary significance</a:t>
            </a:r>
            <a:r>
              <a:rPr lang="en-US" b="0" i="0">
                <a:solidFill>
                  <a:srgbClr val="333333"/>
                </a:solidFill>
                <a:effectLst/>
                <a:latin typeface="OpenSans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99035-D0F1-C051-9597-B3C47E41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C3CF-9B5C-99E0-D42A-72D49B82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4F4B7-C385-52BC-C644-EAD438F74097}"/>
              </a:ext>
            </a:extLst>
          </p:cNvPr>
          <p:cNvSpPr txBox="1"/>
          <p:nvPr/>
        </p:nvSpPr>
        <p:spPr>
          <a:xfrm>
            <a:off x="6930189" y="3429000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Professor Sandra Halperin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182AB-F113-F9D5-5A18-8E186B46FE08}"/>
              </a:ext>
            </a:extLst>
          </p:cNvPr>
          <p:cNvSpPr txBox="1"/>
          <p:nvPr/>
        </p:nvSpPr>
        <p:spPr>
          <a:xfrm>
            <a:off x="2083622" y="3640662"/>
            <a:ext cx="8921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https://www.coursera.org/learn/research-methods/home/info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3243C-6897-C579-369A-CEFD4ABA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249736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20BCE-F173-CA04-2206-9967FA21B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148-C963-5E17-9A08-AAC387E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8" y="1702493"/>
            <a:ext cx="3918799" cy="1906170"/>
          </a:xfrm>
        </p:spPr>
        <p:txBody>
          <a:bodyPr>
            <a:normAutofit/>
          </a:bodyPr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4444B-2DDB-30B7-1ED0-CA65600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6B73-4BBB-A8C1-0C92-5B701114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D3A886-812E-B754-BEE7-A006008C164A}"/>
              </a:ext>
            </a:extLst>
          </p:cNvPr>
          <p:cNvSpPr txBox="1"/>
          <p:nvPr/>
        </p:nvSpPr>
        <p:spPr>
          <a:xfrm>
            <a:off x="518608" y="4567008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</a:rPr>
              <a:t>Tobi, H., &amp; </a:t>
            </a:r>
            <a:r>
              <a:rPr lang="en-US" sz="1200" dirty="0" err="1">
                <a:effectLst/>
              </a:rPr>
              <a:t>Kampen</a:t>
            </a:r>
            <a:r>
              <a:rPr lang="en-US" sz="1200" dirty="0">
                <a:effectLst/>
              </a:rPr>
              <a:t>, J. K. (2018). Research design: The methodology for interdisciplinary research framework. </a:t>
            </a:r>
            <a:r>
              <a:rPr lang="en-US" sz="1200" i="1" dirty="0">
                <a:effectLst/>
              </a:rPr>
              <a:t>Quality &amp; Quantity</a:t>
            </a:r>
            <a:r>
              <a:rPr lang="en-US" sz="1200" dirty="0">
                <a:effectLst/>
              </a:rPr>
              <a:t>, </a:t>
            </a:r>
            <a:r>
              <a:rPr lang="en-US" sz="1200" i="1" dirty="0">
                <a:effectLst/>
              </a:rPr>
              <a:t>52</a:t>
            </a:r>
            <a:r>
              <a:rPr lang="en-US" sz="1200" dirty="0">
                <a:effectLst/>
              </a:rPr>
              <a:t>(3), 1209–1225. </a:t>
            </a:r>
            <a:r>
              <a:rPr lang="en-US" sz="1200" dirty="0">
                <a:effectLst/>
                <a:hlinkClick r:id="rId3"/>
              </a:rPr>
              <a:t>https://doi.org/10.1007/s11135-017-0513-8</a:t>
            </a:r>
            <a:endParaRPr lang="en-US" sz="12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DF551-A073-FD42-7B21-25E1D715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E110B3-0D87-44F9-D2FB-B8181491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68" y="344876"/>
            <a:ext cx="7555464" cy="566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5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5B957-026E-1245-F545-C5220A35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57F80-9189-CAC2-7D44-82254AEEB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00B28-152B-D013-4913-4546078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03042-6E74-9CF0-48B8-101B269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32FE3-4A25-BC85-B59D-FB40C3A0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121315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B93D-C250-F0A6-F8E6-18488AA8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75CC-EA3B-DB21-AD4A-C527A61F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tâm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sỹ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mình</a:t>
            </a:r>
            <a:r>
              <a:rPr lang="en-US"/>
              <a:t>?</a:t>
            </a:r>
          </a:p>
          <a:p>
            <a:pPr>
              <a:lnSpc>
                <a:spcPct val="200000"/>
              </a:lnSpc>
            </a:pP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?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78CDB-4697-2B9D-51DA-B906B7F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26D9-D43F-9AC5-AEF1-10F142ED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906CCC-99EC-F9BB-AAAD-F543DBB0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424050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88E6-23AB-2B43-96C3-75118E1E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đâu</a:t>
            </a:r>
            <a:r>
              <a:rPr lang="en-US"/>
              <a:t>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4232-D656-6B0D-6C51-DAB46EBA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F8AD6-9B7F-E455-C0EA-BFBB4FF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B1A6C-F7D0-4E6A-A2CB-AB1692F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D5CD62-8D4F-8350-BCDA-079FA7A5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12026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88E6-23AB-2B43-96C3-75118E1E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đâu</a:t>
            </a:r>
            <a:r>
              <a:rPr lang="en-US"/>
              <a:t>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4232-D656-6B0D-6C51-DAB46EBA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tiễn</a:t>
            </a:r>
            <a:r>
              <a:rPr lang="en-US"/>
              <a:t> </a:t>
            </a:r>
            <a:r>
              <a:rPr lang="en-US" err="1"/>
              <a:t>cuộc</a:t>
            </a:r>
            <a:r>
              <a:rPr lang="en-US"/>
              <a:t> </a:t>
            </a:r>
            <a:r>
              <a:rPr lang="en-US" err="1"/>
              <a:t>sống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err="1"/>
              <a:t>Trải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mối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tâm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nhân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/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tiễn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tâm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tiễn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trước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“</a:t>
            </a:r>
            <a:r>
              <a:rPr lang="en-US" err="1"/>
              <a:t>Lỗ</a:t>
            </a:r>
            <a:r>
              <a:rPr lang="en-US"/>
              <a:t> </a:t>
            </a:r>
            <a:r>
              <a:rPr lang="en-US" err="1"/>
              <a:t>hổng</a:t>
            </a:r>
            <a:r>
              <a:rPr lang="en-US"/>
              <a:t>”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Ý </a:t>
            </a:r>
            <a:r>
              <a:rPr lang="en-US" err="1"/>
              <a:t>tưởng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đâu</a:t>
            </a:r>
            <a:r>
              <a:rPr lang="en-US"/>
              <a:t>? – </a:t>
            </a:r>
            <a:r>
              <a:rPr lang="en-US" err="1"/>
              <a:t>Cẩm</a:t>
            </a:r>
            <a:r>
              <a:rPr lang="en-US"/>
              <a:t> </a:t>
            </a:r>
            <a:r>
              <a:rPr lang="en-US" err="1"/>
              <a:t>nang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: </a:t>
            </a:r>
            <a:r>
              <a:rPr lang="en-US" err="1"/>
              <a:t>Từ</a:t>
            </a:r>
            <a:r>
              <a:rPr lang="en-US"/>
              <a:t> ý </a:t>
            </a:r>
            <a:r>
              <a:rPr lang="en-US" err="1"/>
              <a:t>tưởng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bố</a:t>
            </a:r>
            <a:r>
              <a:rPr lang="en-US"/>
              <a:t> - Nguyễn Văn Tuấn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>
              <a:lnSpc>
                <a:spcPct val="250000"/>
              </a:lnSpc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F8AD6-9B7F-E455-C0EA-BFBB4FF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B1A6C-F7D0-4E6A-A2CB-AB1692F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5EA895-52BD-FD91-F5A4-EF74DF4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6796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2C40-529B-8135-2EEA-94A4946B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72200" cy="950328"/>
          </a:xfrm>
        </p:spPr>
        <p:txBody>
          <a:bodyPr>
            <a:normAutofit fontScale="90000"/>
          </a:bodyPr>
          <a:lstStyle/>
          <a:p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23D56-8C42-D762-FF63-CA7B4629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DED08-BA82-2AC8-512F-5F2D013A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22ECC-6F8B-829B-1919-327289D5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417620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4B44-1907-C187-8551-17BF6280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42B-4E5F-CCD0-AE6E-96218E67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54"/>
            <a:ext cx="10515600" cy="48615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: 19:00-22:00, 25-28/10/2024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28/10/2024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Laptop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R &amp; RStudio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phần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0FCF2-6DCB-0F44-1031-B32D28E4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DC4DD-3B14-C5EA-6490-6EE899B2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6603B4-1CA5-DD42-0B88-4C3BC633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396278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2C40-529B-8135-2EEA-94A4946B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72200" cy="950328"/>
          </a:xfrm>
        </p:spPr>
        <p:txBody>
          <a:bodyPr>
            <a:normAutofit fontScale="90000"/>
          </a:bodyPr>
          <a:lstStyle/>
          <a:p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23D56-8C42-D762-FF63-CA7B4629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DED08-BA82-2AC8-512F-5F2D013A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64421-2EE3-37D1-6ED1-5D53F23CE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392"/>
          <a:stretch/>
        </p:blipFill>
        <p:spPr>
          <a:xfrm>
            <a:off x="433990" y="2061202"/>
            <a:ext cx="5662010" cy="218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824EB-C96E-7EBB-274E-2CC5FA407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0" b="14035"/>
          <a:stretch/>
        </p:blipFill>
        <p:spPr>
          <a:xfrm>
            <a:off x="7251031" y="136526"/>
            <a:ext cx="4286238" cy="60329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4B779-9246-FB66-9879-324AA271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201807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B93D-C250-F0A6-F8E6-18488AA8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75CC-EA3B-DB21-AD4A-C527A61F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vừa</a:t>
            </a:r>
            <a:r>
              <a:rPr lang="en-US"/>
              <a:t> </a:t>
            </a:r>
            <a:r>
              <a:rPr lang="en-US" err="1"/>
              <a:t>đưa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?</a:t>
            </a:r>
          </a:p>
          <a:p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thú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đông</a:t>
            </a:r>
            <a:r>
              <a:rPr lang="en-US"/>
              <a:t> </a:t>
            </a:r>
            <a:r>
              <a:rPr lang="en-US" err="1"/>
              <a:t>mọi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?</a:t>
            </a:r>
          </a:p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?</a:t>
            </a:r>
          </a:p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đạo</a:t>
            </a:r>
            <a:r>
              <a:rPr lang="en-US"/>
              <a:t> </a:t>
            </a:r>
            <a:r>
              <a:rPr lang="en-US" err="1"/>
              <a:t>đức</a:t>
            </a:r>
            <a:r>
              <a:rPr lang="en-US"/>
              <a:t>?</a:t>
            </a:r>
          </a:p>
          <a:p>
            <a:r>
              <a:rPr lang="en-US" err="1"/>
              <a:t>Tầm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trọng</a:t>
            </a:r>
            <a:r>
              <a:rPr lang="en-US"/>
              <a:t>?</a:t>
            </a:r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78CDB-4697-2B9D-51DA-B906B7F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26D9-D43F-9AC5-AEF1-10F142ED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C0E8F9-5E55-850A-39EE-ABD09C4D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15061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391E-04E3-6667-43EA-A099D0F3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90A0-933A-4EE4-365A-03FE34B1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effectLst/>
              </a:rPr>
              <a:t>The practice of social research – Earl Babbie (15</a:t>
            </a:r>
            <a:r>
              <a:rPr lang="en-US" b="1" baseline="30000" dirty="0">
                <a:effectLst/>
              </a:rPr>
              <a:t>th</a:t>
            </a:r>
            <a:r>
              <a:rPr lang="en-US" b="1" dirty="0">
                <a:effectLst/>
              </a:rPr>
              <a:t> 2020)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Understanding research methods – Coursera (</a:t>
            </a:r>
            <a:r>
              <a:rPr lang="en-US" b="1" dirty="0">
                <a:hlinkClick r:id="rId3"/>
              </a:rPr>
              <a:t>https://www.coursera.org/learn/research-methods/home/info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Fundamentals of data visualization – Claus O. Wilke (</a:t>
            </a:r>
            <a:r>
              <a:rPr lang="en-US" b="1" dirty="0">
                <a:hlinkClick r:id="rId4"/>
              </a:rPr>
              <a:t>https://clauswilke.com/dataviz/index.html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Applied statistics with R – David </a:t>
            </a:r>
            <a:r>
              <a:rPr lang="en-US" b="1" dirty="0" err="1"/>
              <a:t>Dalpiaz</a:t>
            </a:r>
            <a:r>
              <a:rPr lang="en-US" b="1" dirty="0"/>
              <a:t> (</a:t>
            </a:r>
            <a:r>
              <a:rPr lang="en-US" b="1" dirty="0">
                <a:hlinkClick r:id="rId5"/>
              </a:rPr>
              <a:t>https://book.stat420.org/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The Scientist’s Guide to Writing: How to Write More Easily and Effectively throughout Your Scientific Career – Stephen B. Heard (2</a:t>
            </a:r>
            <a:r>
              <a:rPr lang="en-US" baseline="30000" dirty="0"/>
              <a:t>nd</a:t>
            </a:r>
            <a:r>
              <a:rPr lang="en-US" dirty="0"/>
              <a:t> 2022)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–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&amp;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(2022)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Cẩm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– Nguyễn Văn Tuấn (2</a:t>
            </a:r>
            <a:r>
              <a:rPr lang="en-US" baseline="30000" dirty="0"/>
              <a:t>nd</a:t>
            </a:r>
            <a:r>
              <a:rPr lang="en-US" dirty="0"/>
              <a:t> edition, 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3C725-E31E-1E73-4F50-F1862C10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FB47-7914-0404-07A4-9ADB0133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551DC-B117-ABA9-6172-AD0698E2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330965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EADD-31AF-2F81-32AA-BAF6ABA5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62" y="2627440"/>
            <a:ext cx="3605463" cy="950328"/>
          </a:xfrm>
        </p:spPr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52CD-3C9D-4927-5703-C18045D1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67" y="503406"/>
            <a:ext cx="4831933" cy="5612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Thu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3976D-3E67-BD2F-E945-8F3EFED5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D2109-041B-6AF7-2D2A-BE99F7DD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5C83B9-418F-49A1-3313-127D8491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181209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5B957-026E-1245-F545-C5220A35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chung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57F80-9189-CAC2-7D44-82254AEEB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00B28-152B-D013-4913-4546078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03042-6E74-9CF0-48B8-101B269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C935A-0BFA-F804-D5E9-43D6FD14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295661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CE1-667C-97B6-845D-E8FDE4FE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EDD06-3EE6-92AC-A987-F59CD30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F30A-42F2-3C8E-EA3A-5B27573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298F-A8D1-32E9-9790-41227A88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395705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CE1-667C-97B6-845D-E8FDE4FE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EDD06-3EE6-92AC-A987-F59CD30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F30A-42F2-3C8E-EA3A-5B27573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3DDD3-F2FB-C4CC-8D24-5720199BB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6"/>
          <a:stretch/>
        </p:blipFill>
        <p:spPr>
          <a:xfrm>
            <a:off x="426842" y="1137485"/>
            <a:ext cx="10927654" cy="31551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AF7CA9-6F9B-D8C0-FF8A-5B6A814F20A0}"/>
              </a:ext>
            </a:extLst>
          </p:cNvPr>
          <p:cNvSpPr/>
          <p:nvPr/>
        </p:nvSpPr>
        <p:spPr>
          <a:xfrm>
            <a:off x="6038864" y="3996320"/>
            <a:ext cx="4973053" cy="3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2E801C-0840-16F0-C04B-40D49EF2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249025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CE1-667C-97B6-845D-E8FDE4FE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EDD06-3EE6-92AC-A987-F59CD30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F30A-42F2-3C8E-EA3A-5B27573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3DDD3-F2FB-C4CC-8D24-5720199BB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6"/>
          <a:stretch/>
        </p:blipFill>
        <p:spPr>
          <a:xfrm>
            <a:off x="426842" y="1137485"/>
            <a:ext cx="10927654" cy="31551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AF7CA9-6F9B-D8C0-FF8A-5B6A814F20A0}"/>
              </a:ext>
            </a:extLst>
          </p:cNvPr>
          <p:cNvSpPr/>
          <p:nvPr/>
        </p:nvSpPr>
        <p:spPr>
          <a:xfrm>
            <a:off x="6038864" y="3996320"/>
            <a:ext cx="4973053" cy="3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E0067C-38A4-022B-C2AB-93650D6427F3}"/>
              </a:ext>
            </a:extLst>
          </p:cNvPr>
          <p:cNvCxnSpPr/>
          <p:nvPr/>
        </p:nvCxnSpPr>
        <p:spPr>
          <a:xfrm>
            <a:off x="2217107" y="3933690"/>
            <a:ext cx="28308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685D8F-42F8-DFBC-10BB-3B830EBA4A9F}"/>
              </a:ext>
            </a:extLst>
          </p:cNvPr>
          <p:cNvCxnSpPr>
            <a:cxnSpLocks/>
          </p:cNvCxnSpPr>
          <p:nvPr/>
        </p:nvCxnSpPr>
        <p:spPr>
          <a:xfrm>
            <a:off x="5638800" y="3933690"/>
            <a:ext cx="2971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8CAE91-C736-0DA9-F455-269F0AEACD41}"/>
              </a:ext>
            </a:extLst>
          </p:cNvPr>
          <p:cNvCxnSpPr>
            <a:cxnSpLocks/>
          </p:cNvCxnSpPr>
          <p:nvPr/>
        </p:nvCxnSpPr>
        <p:spPr>
          <a:xfrm>
            <a:off x="10073014" y="3933690"/>
            <a:ext cx="73694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352F9C-BBC2-7626-D4B4-126D1C53EC89}"/>
              </a:ext>
            </a:extLst>
          </p:cNvPr>
          <p:cNvCxnSpPr>
            <a:cxnSpLocks/>
          </p:cNvCxnSpPr>
          <p:nvPr/>
        </p:nvCxnSpPr>
        <p:spPr>
          <a:xfrm>
            <a:off x="951978" y="4270153"/>
            <a:ext cx="26805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2B8977-7116-2894-5CEB-6F68EB730879}"/>
              </a:ext>
            </a:extLst>
          </p:cNvPr>
          <p:cNvCxnSpPr>
            <a:cxnSpLocks/>
          </p:cNvCxnSpPr>
          <p:nvPr/>
        </p:nvCxnSpPr>
        <p:spPr>
          <a:xfrm>
            <a:off x="3784948" y="4270153"/>
            <a:ext cx="17265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B53840-B992-D893-002D-1D8DBC0A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184193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CE1-667C-97B6-845D-E8FDE4FE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EDD06-3EE6-92AC-A987-F59CD30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F30A-42F2-3C8E-EA3A-5B27573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3DDD3-F2FB-C4CC-8D24-5720199BB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6"/>
          <a:stretch/>
        </p:blipFill>
        <p:spPr>
          <a:xfrm>
            <a:off x="426842" y="1137485"/>
            <a:ext cx="10927654" cy="31551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AF7CA9-6F9B-D8C0-FF8A-5B6A814F20A0}"/>
              </a:ext>
            </a:extLst>
          </p:cNvPr>
          <p:cNvSpPr/>
          <p:nvPr/>
        </p:nvSpPr>
        <p:spPr>
          <a:xfrm>
            <a:off x="6038864" y="3996320"/>
            <a:ext cx="4973053" cy="3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E0067C-38A4-022B-C2AB-93650D6427F3}"/>
              </a:ext>
            </a:extLst>
          </p:cNvPr>
          <p:cNvCxnSpPr/>
          <p:nvPr/>
        </p:nvCxnSpPr>
        <p:spPr>
          <a:xfrm>
            <a:off x="2217107" y="3933690"/>
            <a:ext cx="28308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685D8F-42F8-DFBC-10BB-3B830EBA4A9F}"/>
              </a:ext>
            </a:extLst>
          </p:cNvPr>
          <p:cNvCxnSpPr>
            <a:cxnSpLocks/>
          </p:cNvCxnSpPr>
          <p:nvPr/>
        </p:nvCxnSpPr>
        <p:spPr>
          <a:xfrm>
            <a:off x="5638800" y="3933690"/>
            <a:ext cx="2971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352F9C-BBC2-7626-D4B4-126D1C53EC89}"/>
              </a:ext>
            </a:extLst>
          </p:cNvPr>
          <p:cNvCxnSpPr>
            <a:cxnSpLocks/>
          </p:cNvCxnSpPr>
          <p:nvPr/>
        </p:nvCxnSpPr>
        <p:spPr>
          <a:xfrm>
            <a:off x="951978" y="4270153"/>
            <a:ext cx="26805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2B8977-7116-2894-5CEB-6F68EB730879}"/>
              </a:ext>
            </a:extLst>
          </p:cNvPr>
          <p:cNvCxnSpPr>
            <a:cxnSpLocks/>
          </p:cNvCxnSpPr>
          <p:nvPr/>
        </p:nvCxnSpPr>
        <p:spPr>
          <a:xfrm>
            <a:off x="3784948" y="4270153"/>
            <a:ext cx="17265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D44A11-A838-8312-BB25-F8375F93492E}"/>
              </a:ext>
            </a:extLst>
          </p:cNvPr>
          <p:cNvSpPr txBox="1"/>
          <p:nvPr/>
        </p:nvSpPr>
        <p:spPr>
          <a:xfrm>
            <a:off x="2081408" y="4829908"/>
            <a:ext cx="8029183" cy="605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80000">
            <a:no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A theory that can't be proved wrong is nonscientific - Karl Popper </a:t>
            </a:r>
            <a:endParaRPr lang="en-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398771-1721-09A8-7549-8549C69E6A9A}"/>
              </a:ext>
            </a:extLst>
          </p:cNvPr>
          <p:cNvSpPr/>
          <p:nvPr/>
        </p:nvSpPr>
        <p:spPr>
          <a:xfrm>
            <a:off x="9982200" y="3613049"/>
            <a:ext cx="1029717" cy="38326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FAF9F2-CDBD-C604-666A-E44A1386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001"/>
              <a:t>15/10/2024</a:t>
            </a:r>
          </a:p>
        </p:txBody>
      </p:sp>
    </p:spTree>
    <p:extLst>
      <p:ext uri="{BB962C8B-B14F-4D97-AF65-F5344CB8AC3E}">
        <p14:creationId xmlns:p14="http://schemas.microsoft.com/office/powerpoint/2010/main" val="136528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S">
      <a:dk1>
        <a:srgbClr val="000000"/>
      </a:dk1>
      <a:lt1>
        <a:sysClr val="window" lastClr="FFFFFF"/>
      </a:lt1>
      <a:dk2>
        <a:srgbClr val="254085"/>
      </a:dk2>
      <a:lt2>
        <a:srgbClr val="E8E8E8"/>
      </a:lt2>
      <a:accent1>
        <a:srgbClr val="FFD400"/>
      </a:accent1>
      <a:accent2>
        <a:srgbClr val="F2B213"/>
      </a:accent2>
      <a:accent3>
        <a:srgbClr val="E48F26"/>
      </a:accent3>
      <a:accent4>
        <a:srgbClr val="C69C0E"/>
      </a:accent4>
      <a:accent5>
        <a:srgbClr val="254085"/>
      </a:accent5>
      <a:accent6>
        <a:srgbClr val="0C2BC6"/>
      </a:accent6>
      <a:hlink>
        <a:srgbClr val="4D94D8"/>
      </a:hlink>
      <a:folHlink>
        <a:srgbClr val="9B5B9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1172</Words>
  <Application>Microsoft Office PowerPoint</Application>
  <PresentationFormat>Widescreen</PresentationFormat>
  <Paragraphs>187</Paragraphs>
  <Slides>21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Open Sans</vt:lpstr>
      <vt:lpstr>OpenSans</vt:lpstr>
      <vt:lpstr>SegoeUIVariable</vt:lpstr>
      <vt:lpstr>Wingdings</vt:lpstr>
      <vt:lpstr>Office Theme</vt:lpstr>
      <vt:lpstr>Phương pháp nghiên cứu  liên ngành</vt:lpstr>
      <vt:lpstr>Thông tin lớp học</vt:lpstr>
      <vt:lpstr>Tài liệu tham khảo</vt:lpstr>
      <vt:lpstr>Nội dung</vt:lpstr>
      <vt:lpstr>Giới thiệu chung</vt:lpstr>
      <vt:lpstr>Khoa học?</vt:lpstr>
      <vt:lpstr>Khoa học?</vt:lpstr>
      <vt:lpstr>Khoa học?</vt:lpstr>
      <vt:lpstr>Khoa học?</vt:lpstr>
      <vt:lpstr>Ví dụ</vt:lpstr>
      <vt:lpstr>Ví dụ</vt:lpstr>
      <vt:lpstr>Nghiên cứu khoa học?</vt:lpstr>
      <vt:lpstr>Nghiên cứu khoa học?</vt:lpstr>
      <vt:lpstr>Quá trình  nghiên cứu</vt:lpstr>
      <vt:lpstr>Chủ đề nghiên cứu</vt:lpstr>
      <vt:lpstr>Bài tập:</vt:lpstr>
      <vt:lpstr>Chủ đề nghiên cứu đến từ đâu?</vt:lpstr>
      <vt:lpstr>Chủ đề nghiên cứu đến từ đâu?</vt:lpstr>
      <vt:lpstr>Thế nào là chủ đề nghiên cứu tốt?</vt:lpstr>
      <vt:lpstr>Thế nào là chủ đề nghiên cứu tốt?</vt:lpstr>
      <vt:lpstr>Bài tập: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 thập, xử lý, và phân tích dữ liệu đô thị</dc:title>
  <dc:creator>Nguyen Bich Ngoc</dc:creator>
  <cp:lastModifiedBy>Nguyen Bich Ngoc</cp:lastModifiedBy>
  <cp:revision>4</cp:revision>
  <dcterms:created xsi:type="dcterms:W3CDTF">2024-08-25T06:34:01Z</dcterms:created>
  <dcterms:modified xsi:type="dcterms:W3CDTF">2024-10-17T08:19:29Z</dcterms:modified>
</cp:coreProperties>
</file>