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53" r:id="rId3"/>
    <p:sldId id="357" r:id="rId4"/>
    <p:sldId id="363" r:id="rId5"/>
    <p:sldId id="364" r:id="rId6"/>
    <p:sldId id="358" r:id="rId7"/>
    <p:sldId id="365" r:id="rId8"/>
    <p:sldId id="361" r:id="rId9"/>
    <p:sldId id="360" r:id="rId10"/>
    <p:sldId id="366" r:id="rId11"/>
    <p:sldId id="367" r:id="rId12"/>
    <p:sldId id="372" r:id="rId13"/>
    <p:sldId id="368" r:id="rId14"/>
    <p:sldId id="362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2DB"/>
    <a:srgbClr val="98CFD9"/>
    <a:srgbClr val="D6E0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Bich Ngoc" userId="66b5d03f9f54eb73" providerId="LiveId" clId="{6D880401-75CB-4E91-AB31-F31E492D76B2}"/>
    <pc:docChg chg="delSld">
      <pc:chgData name="Nguyen Bich Ngoc" userId="66b5d03f9f54eb73" providerId="LiveId" clId="{6D880401-75CB-4E91-AB31-F31E492D76B2}" dt="2023-08-13T07:41:50.061" v="1" actId="47"/>
      <pc:docMkLst>
        <pc:docMk/>
      </pc:docMkLst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560413504" sldId="270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485612632" sldId="271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642825771" sldId="274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901646594" sldId="275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477803347" sldId="276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280573926" sldId="279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459604103" sldId="280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681687313" sldId="281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752806836" sldId="282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4015855836" sldId="284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12045656" sldId="285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163594219" sldId="286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5976597" sldId="288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046700023" sldId="289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506146526" sldId="290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528660321" sldId="292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468854253" sldId="293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270167952" sldId="294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655408705" sldId="295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830156653" sldId="296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4266552164" sldId="297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669620625" sldId="298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158409822" sldId="299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172452502" sldId="301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06332913" sldId="304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007911028" sldId="305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534939948" sldId="306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810595345" sldId="308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126655750" sldId="309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568888586" sldId="310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72552892" sldId="312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323755417" sldId="314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111273327" sldId="315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246351052" sldId="316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759493372" sldId="317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164897895" sldId="318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4151133503" sldId="319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7694134" sldId="320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953610978" sldId="321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745969249" sldId="322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148254006" sldId="323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4144389325" sldId="324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925334728" sldId="327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612906613" sldId="328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976741112" sldId="329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978524558" sldId="332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512936425" sldId="333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4061589167" sldId="334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769477982" sldId="335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950139512" sldId="336"/>
        </pc:sldMkLst>
      </pc:sldChg>
      <pc:sldChg chg="del">
        <pc:chgData name="Nguyen Bich Ngoc" userId="66b5d03f9f54eb73" providerId="LiveId" clId="{6D880401-75CB-4E91-AB31-F31E492D76B2}" dt="2023-08-13T02:53:58.586" v="0" actId="47"/>
        <pc:sldMkLst>
          <pc:docMk/>
          <pc:sldMk cId="1213153788" sldId="343"/>
        </pc:sldMkLst>
      </pc:sldChg>
      <pc:sldChg chg="del">
        <pc:chgData name="Nguyen Bich Ngoc" userId="66b5d03f9f54eb73" providerId="LiveId" clId="{6D880401-75CB-4E91-AB31-F31E492D76B2}" dt="2023-08-13T02:53:58.586" v="0" actId="47"/>
        <pc:sldMkLst>
          <pc:docMk/>
          <pc:sldMk cId="4240500095" sldId="344"/>
        </pc:sldMkLst>
      </pc:sldChg>
      <pc:sldChg chg="del">
        <pc:chgData name="Nguyen Bich Ngoc" userId="66b5d03f9f54eb73" providerId="LiveId" clId="{6D880401-75CB-4E91-AB31-F31E492D76B2}" dt="2023-08-13T02:53:58.586" v="0" actId="47"/>
        <pc:sldMkLst>
          <pc:docMk/>
          <pc:sldMk cId="4176201825" sldId="348"/>
        </pc:sldMkLst>
      </pc:sldChg>
      <pc:sldChg chg="del">
        <pc:chgData name="Nguyen Bich Ngoc" userId="66b5d03f9f54eb73" providerId="LiveId" clId="{6D880401-75CB-4E91-AB31-F31E492D76B2}" dt="2023-08-13T02:53:58.586" v="0" actId="47"/>
        <pc:sldMkLst>
          <pc:docMk/>
          <pc:sldMk cId="1506114956" sldId="349"/>
        </pc:sldMkLst>
      </pc:sldChg>
      <pc:sldChg chg="del">
        <pc:chgData name="Nguyen Bich Ngoc" userId="66b5d03f9f54eb73" providerId="LiveId" clId="{6D880401-75CB-4E91-AB31-F31E492D76B2}" dt="2023-08-13T02:53:58.586" v="0" actId="47"/>
        <pc:sldMkLst>
          <pc:docMk/>
          <pc:sldMk cId="120263063" sldId="350"/>
        </pc:sldMkLst>
      </pc:sldChg>
      <pc:sldChg chg="del">
        <pc:chgData name="Nguyen Bich Ngoc" userId="66b5d03f9f54eb73" providerId="LiveId" clId="{6D880401-75CB-4E91-AB31-F31E492D76B2}" dt="2023-08-13T02:53:58.586" v="0" actId="47"/>
        <pc:sldMkLst>
          <pc:docMk/>
          <pc:sldMk cId="67963731" sldId="351"/>
        </pc:sldMkLst>
      </pc:sldChg>
      <pc:sldChg chg="del">
        <pc:chgData name="Nguyen Bich Ngoc" userId="66b5d03f9f54eb73" providerId="LiveId" clId="{6D880401-75CB-4E91-AB31-F31E492D76B2}" dt="2023-08-13T02:53:58.586" v="0" actId="47"/>
        <pc:sldMkLst>
          <pc:docMk/>
          <pc:sldMk cId="2018074368" sldId="352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539562296" sldId="354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991263127" sldId="369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022929617" sldId="370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805375295" sldId="371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434467246" sldId="373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494474611" sldId="374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946056731" sldId="376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847354821" sldId="377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753254694" sldId="379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825466048" sldId="380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3617370929" sldId="381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524217036" sldId="383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460199637" sldId="384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460271629" sldId="385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317109832" sldId="386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181049690" sldId="387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251260481" sldId="389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718977137" sldId="390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709022037" sldId="391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531440266" sldId="392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117369417" sldId="393"/>
        </pc:sldMkLst>
      </pc:sldChg>
      <pc:sldChg chg="del">
        <pc:chgData name="Nguyen Bich Ngoc" userId="66b5d03f9f54eb73" providerId="LiveId" clId="{6D880401-75CB-4E91-AB31-F31E492D76B2}" dt="2023-08-13T07:41:50.061" v="1" actId="47"/>
        <pc:sldMkLst>
          <pc:docMk/>
          <pc:sldMk cId="2688920666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AAFD-0B68-43C1-A4BF-A84978A482C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8615E-3FFA-4DD5-9BEB-02FD9A05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thân</a:t>
            </a:r>
            <a:endParaRPr lang="en-US"/>
          </a:p>
          <a:p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Background </a:t>
            </a:r>
            <a:r>
              <a:rPr lang="en-US" err="1"/>
              <a:t>ngành</a:t>
            </a:r>
            <a:r>
              <a:rPr lang="en-US"/>
              <a:t> </a:t>
            </a:r>
            <a:r>
              <a:rPr lang="en-US" err="1"/>
              <a:t>gì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/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/observational </a:t>
            </a:r>
          </a:p>
          <a:p>
            <a:pPr marL="171450" indent="-171450">
              <a:buFontTx/>
              <a:buChar char="-"/>
            </a:pP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nghiệm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,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2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nảy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mới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hơn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/>
              <a:t>Pdf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/>
              <a:t>Browser addon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/>
              <a:t>Manually</a:t>
            </a:r>
          </a:p>
          <a:p>
            <a:r>
              <a:rPr lang="en-US"/>
              <a:t>&gt;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</a:p>
          <a:p>
            <a:r>
              <a:rPr lang="en-US"/>
              <a:t>&gt; </a:t>
            </a:r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hoa</a:t>
            </a:r>
            <a:endParaRPr lang="en-US"/>
          </a:p>
          <a:p>
            <a:r>
              <a:rPr lang="en-US"/>
              <a:t>&gt; Collection vs tag</a:t>
            </a:r>
          </a:p>
          <a:p>
            <a:r>
              <a:rPr lang="en-GB"/>
              <a:t>&gt; </a:t>
            </a:r>
            <a:r>
              <a:rPr lang="en-GB" err="1"/>
              <a:t>Đọc</a:t>
            </a:r>
            <a:r>
              <a:rPr lang="en-GB"/>
              <a:t> </a:t>
            </a:r>
            <a:r>
              <a:rPr lang="en-GB" err="1"/>
              <a:t>và</a:t>
            </a:r>
            <a:r>
              <a:rPr lang="en-GB"/>
              <a:t> </a:t>
            </a:r>
            <a:r>
              <a:rPr lang="en-GB" err="1"/>
              <a:t>ghi</a:t>
            </a:r>
            <a:r>
              <a:rPr lang="en-GB"/>
              <a:t> </a:t>
            </a:r>
            <a:r>
              <a:rPr lang="en-GB" err="1"/>
              <a:t>chú</a:t>
            </a:r>
            <a:r>
              <a:rPr lang="en-GB"/>
              <a:t> </a:t>
            </a:r>
          </a:p>
          <a:p>
            <a:r>
              <a:rPr lang="en-GB"/>
              <a:t>&gt; Standalone note – add to note &amp; show on page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8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8615E-3FFA-4DD5-9BEB-02FD9A05DF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70CF-5103-9C4C-99F1-85822841D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82349-818C-DF73-6E42-87A2392A6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9B80-8383-7552-7633-65B07341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3124-6A3E-AB63-DE1D-D691A37E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9CFA-A748-D099-D977-610AE35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0E9DD6-EC72-EECB-8A7A-CA152B59C144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DF32-755A-41DF-24B4-EAF62B54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63D22-D8AB-D02B-E05C-2000C0CD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F80D-C41D-26F7-F147-8FDA8E03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DF9B-6168-61AC-123A-832036F3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15C2-848F-981C-72EB-0356846B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F4AE1-DB84-3074-5E67-E76E9D89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4ED41-147F-E6D7-D2BE-5EA98C5F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A418-A110-534C-04FF-DFC0F995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255A-E442-F345-8855-6DF6A4FE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1744-34E0-752C-D74E-70D7868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4C86-DC5E-09E6-0EBB-E96A8B62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B45-7134-DAB1-3ADC-8A87F35A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0A39-48D8-32C7-84D5-B6FAD62E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2295525" cy="365124"/>
          </a:xfrm>
        </p:spPr>
        <p:txBody>
          <a:bodyPr/>
          <a:lstStyle>
            <a:lvl1pPr algn="l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07E4-CB80-E25F-DAFF-AB3771AF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E941D-F07A-CBDB-8400-028002391281}"/>
              </a:ext>
            </a:extLst>
          </p:cNvPr>
          <p:cNvCxnSpPr/>
          <p:nvPr userDrawn="1"/>
        </p:nvCxnSpPr>
        <p:spPr>
          <a:xfrm>
            <a:off x="838200" y="6225089"/>
            <a:ext cx="105156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7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0770-412C-CF82-4B4B-2C22D5AE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43351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D454-F04B-5915-4D7F-2D86A62E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95651"/>
            <a:ext cx="10515600" cy="27940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952F-1BDB-968A-2540-1C8B2EED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22733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F87A-9CA1-A00D-4675-55E0E824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43728-BC91-066C-A73E-13562BEDEB92}"/>
              </a:ext>
            </a:extLst>
          </p:cNvPr>
          <p:cNvCxnSpPr>
            <a:cxnSpLocks/>
          </p:cNvCxnSpPr>
          <p:nvPr userDrawn="1"/>
        </p:nvCxnSpPr>
        <p:spPr>
          <a:xfrm>
            <a:off x="819150" y="3171826"/>
            <a:ext cx="105283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B45B-3C6D-45E3-8AC6-2FD33AD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CF9E-1EB9-DA1D-F565-3D280D1A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5D6C3-8802-D5D6-19F7-8DD94BA9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E297-9968-B866-7BF7-ADF68BC1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E04B-1BD1-5966-F388-8F3A9E5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32EC-0B7C-B380-D506-10326BC1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CB7C-0292-3EF0-49F7-FFBFF17E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1D93-F9D5-CA32-46DF-0A959D2B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0A273-4C09-9BD8-070E-BC0C89D9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DBB8-AFB8-3460-C906-BB5F625CB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0D82B-09E2-96D9-695E-034FBDE6A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7A917-13D3-06FD-2A62-ABA27E93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9DA7A-BDC0-6A4A-DDC1-83934588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A49BA-9C76-C1F3-D8D3-DF587FA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612D-540F-D8F3-68D7-9192D61F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2EF6-6847-4A10-640A-816FFE6A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63353-8690-4637-A7FC-05E0E780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9685-AA65-5363-6E78-728E7627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3AD52-12C7-EE16-0D29-4989EC4A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6B5DC-033D-D518-DEE7-CFF276D7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AD2EC-4E5E-F5E2-5954-D6E1935D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6317-03F6-6BF1-0887-9C5A2422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B732-9810-1820-F463-FD23D37F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84786-511B-8CF5-C090-0017479D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7937-B71B-B423-FA61-DFD054F1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9231A-D92E-E823-87FF-6A1861EC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A03-39CB-62E4-F223-A7688316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BCEB-82E0-FD85-07CA-4350FE8A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0A5C1-0034-F1C2-22D5-A38E0F52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81581-515A-63E2-F5EE-1F50492C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2662-5CCD-7678-215A-831EDF91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19E55-1B3A-E668-A6A1-230CCCF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7731E-34A8-0A58-6325-277D5664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5C849-EA2A-CE3D-0E48-AE4BA81A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44589-C28C-D8D6-7671-B9F72E29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9832"/>
            <a:ext cx="10515600" cy="471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4657-59D4-A9F6-EAA2-E8555B9D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E07AC-D8A5-5389-7C17-3A18D6D6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Methods (VNU-SIS)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1580-8432-7899-1803-CF28AAA99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78D3-4DD5-4D7B-8D8D-7EA87687E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rser.2017.04.02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5B25-3FCC-2F40-589C-1A33E2CA6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0231"/>
            <a:ext cx="9144000" cy="2322847"/>
          </a:xfrm>
        </p:spPr>
        <p:txBody>
          <a:bodyPr>
            <a:normAutofit/>
          </a:bodyPr>
          <a:lstStyle/>
          <a:p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r>
              <a:rPr lang="en-US" sz="4000" dirty="0"/>
              <a:t> </a:t>
            </a:r>
            <a:r>
              <a:rPr lang="en-US" sz="4000" dirty="0" err="1"/>
              <a:t>nghiên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br>
              <a:rPr lang="en-US" sz="4000" dirty="0"/>
            </a:br>
            <a:r>
              <a:rPr lang="en-US" sz="4000" dirty="0" err="1"/>
              <a:t>trong</a:t>
            </a:r>
            <a:r>
              <a:rPr lang="en-US" sz="4000" dirty="0"/>
              <a:t> khoa </a:t>
            </a:r>
            <a:r>
              <a:rPr lang="en-US" sz="4000" dirty="0" err="1"/>
              <a:t>học</a:t>
            </a:r>
            <a:r>
              <a:rPr lang="en-US" sz="4000" dirty="0"/>
              <a:t> </a:t>
            </a:r>
            <a:r>
              <a:rPr lang="en-US" sz="4000" dirty="0" err="1"/>
              <a:t>liên</a:t>
            </a:r>
            <a:r>
              <a:rPr lang="en-US" sz="4000" dirty="0"/>
              <a:t> </a:t>
            </a:r>
            <a:r>
              <a:rPr lang="en-US" sz="4000" dirty="0" err="1"/>
              <a:t>ngành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D5EF-9CE0-A9A8-A308-1A1A1189A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353"/>
            <a:ext cx="9144000" cy="1655762"/>
          </a:xfrm>
        </p:spPr>
        <p:txBody>
          <a:bodyPr/>
          <a:lstStyle/>
          <a:p>
            <a:r>
              <a:rPr lang="en-US" b="1"/>
              <a:t>Nguyễn Bích Ngọc</a:t>
            </a:r>
          </a:p>
          <a:p>
            <a:r>
              <a:rPr lang="en-US"/>
              <a:t>Khoa </a:t>
            </a:r>
            <a:r>
              <a:rPr lang="en-US" err="1"/>
              <a:t>các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ngành</a:t>
            </a:r>
            <a:r>
              <a:rPr lang="en-US"/>
              <a:t>, ĐHQGHN</a:t>
            </a:r>
          </a:p>
        </p:txBody>
      </p:sp>
    </p:spTree>
    <p:extLst>
      <p:ext uri="{BB962C8B-B14F-4D97-AF65-F5344CB8AC3E}">
        <p14:creationId xmlns:p14="http://schemas.microsoft.com/office/powerpoint/2010/main" val="17040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530-8836-5AE6-BAEF-CF91C4E7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nhanh</a:t>
            </a:r>
            <a:r>
              <a:rPr lang="en-US"/>
              <a:t>,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lọc</a:t>
            </a:r>
            <a:r>
              <a:rPr lang="en-US"/>
              <a:t>,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B33B-5A66-8D96-E0AC-FCA94E2E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5C997-199A-27B4-692D-D700EEF6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14722-21FE-FCCB-98E9-5012D83F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DAE0F-C3B3-0242-3147-80443625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3" y="2309310"/>
            <a:ext cx="11610474" cy="30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0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530-8836-5AE6-BAEF-CF91C4E7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sâu</a:t>
            </a:r>
            <a:r>
              <a:rPr lang="en-US"/>
              <a:t>,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B33B-5A66-8D96-E0AC-FCA94E2E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/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điệp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?</a:t>
            </a:r>
          </a:p>
          <a:p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?</a:t>
            </a:r>
          </a:p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?</a:t>
            </a:r>
          </a:p>
          <a:p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?</a:t>
            </a:r>
          </a:p>
          <a:p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?</a:t>
            </a:r>
          </a:p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?</a:t>
            </a:r>
          </a:p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đóng</a:t>
            </a:r>
            <a:r>
              <a:rPr lang="en-US"/>
              <a:t> </a:t>
            </a:r>
            <a:r>
              <a:rPr lang="en-US" err="1"/>
              <a:t>góp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?</a:t>
            </a:r>
          </a:p>
          <a:p>
            <a:r>
              <a:rPr lang="en-US" err="1"/>
              <a:t>Mối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?</a:t>
            </a:r>
          </a:p>
          <a:p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gợi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lĩnh</a:t>
            </a:r>
            <a:r>
              <a:rPr lang="en-US"/>
              <a:t> </a:t>
            </a:r>
            <a:r>
              <a:rPr lang="en-US" err="1"/>
              <a:t>vực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?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5C997-199A-27B4-692D-D700EEF6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14722-21FE-FCCB-98E9-5012D83F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E416-732A-2140-71E9-A870AE10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671B-EC91-95B2-3B30-D5423153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dirty="0"/>
              <a:t>và</a:t>
            </a:r>
            <a:r>
              <a:rPr lang="en-US"/>
              <a:t> </a:t>
            </a:r>
            <a:r>
              <a:rPr lang="en-US" dirty="0"/>
              <a:t>trả</a:t>
            </a:r>
            <a:r>
              <a:rPr lang="en-US"/>
              <a:t> </a:t>
            </a:r>
            <a:r>
              <a:rPr lang="en-US" dirty="0"/>
              <a:t>lời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dirty="0"/>
              <a:t>câu</a:t>
            </a:r>
            <a:r>
              <a:rPr lang="en-US"/>
              <a:t> </a:t>
            </a:r>
            <a:r>
              <a:rPr lang="en-US" dirty="0"/>
              <a:t>hỏi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slide </a:t>
            </a:r>
            <a:r>
              <a:rPr lang="en-US" err="1"/>
              <a:t>trước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lt-LT">
                <a:effectLst/>
              </a:rPr>
              <a:t>Strielkowski, W., Štreimikienė, D., &amp; Bilan, Y. (2017). Network charging and residential tariffs: A case of household photovoltaics in the United Kingdom. </a:t>
            </a:r>
            <a:r>
              <a:rPr lang="lt-LT" i="1">
                <a:effectLst/>
              </a:rPr>
              <a:t>Renewable and Sustainable Energy Reviews</a:t>
            </a:r>
            <a:r>
              <a:rPr lang="lt-LT">
                <a:effectLst/>
              </a:rPr>
              <a:t>, </a:t>
            </a:r>
            <a:r>
              <a:rPr lang="lt-LT" i="1">
                <a:effectLst/>
              </a:rPr>
              <a:t>77</a:t>
            </a:r>
            <a:r>
              <a:rPr lang="lt-LT">
                <a:effectLst/>
              </a:rPr>
              <a:t>, 461–473. </a:t>
            </a:r>
            <a:r>
              <a:rPr lang="lt-LT">
                <a:effectLst/>
                <a:hlinkClick r:id="rId2"/>
              </a:rPr>
              <a:t>https://doi.org/10.1016/j.rser.2017.04.029</a:t>
            </a:r>
            <a:endParaRPr lang="lt-LT">
              <a:effectLst/>
            </a:endParaRP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128-31D9-77E5-F6C7-6B10145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B6BF9-2ADF-CF71-3003-F364BFA0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530-8836-5AE6-BAEF-CF91C4E7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tránh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B33B-5A66-8D96-E0AC-FCA94E2E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solidFill>
                  <a:srgbClr val="FF0000"/>
                </a:solidFill>
              </a:rPr>
              <a:t>Tránh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đọc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tất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cả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mọi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thứ</a:t>
            </a:r>
            <a:endParaRPr lang="en-US">
              <a:solidFill>
                <a:srgbClr val="FF0000"/>
              </a:solidFill>
            </a:endParaRPr>
          </a:p>
          <a:p>
            <a:r>
              <a:rPr lang="en-US" err="1">
                <a:solidFill>
                  <a:srgbClr val="FF0000"/>
                </a:solidFill>
              </a:rPr>
              <a:t>Chỉ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đọc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không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viết</a:t>
            </a:r>
            <a:endParaRPr lang="en-US">
              <a:solidFill>
                <a:srgbClr val="FF0000"/>
              </a:solidFill>
            </a:endParaRPr>
          </a:p>
          <a:p>
            <a:r>
              <a:rPr lang="en-US" err="1">
                <a:solidFill>
                  <a:srgbClr val="FF0000"/>
                </a:solidFill>
              </a:rPr>
              <a:t>Không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lưu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lại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thông</a:t>
            </a:r>
            <a:r>
              <a:rPr lang="en-US">
                <a:solidFill>
                  <a:srgbClr val="FF0000"/>
                </a:solidFill>
              </a:rPr>
              <a:t> tin </a:t>
            </a:r>
            <a:r>
              <a:rPr lang="en-US" err="1">
                <a:solidFill>
                  <a:srgbClr val="FF0000"/>
                </a:solidFill>
              </a:rPr>
              <a:t>của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tài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  <a:p>
            <a:pPr lvl="1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5C997-199A-27B4-692D-D700EEF6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14722-21FE-FCCB-98E9-5012D83F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3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E67A-6E9D-DA98-9768-521F73D1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6619"/>
            <a:ext cx="4006516" cy="2506411"/>
          </a:xfrm>
        </p:spPr>
        <p:txBody>
          <a:bodyPr>
            <a:normAutofit/>
          </a:bodyPr>
          <a:lstStyle/>
          <a:p>
            <a:r>
              <a:rPr lang="en-GB" err="1"/>
              <a:t>Phân</a:t>
            </a:r>
            <a:r>
              <a:rPr lang="en-GB"/>
              <a:t> </a:t>
            </a:r>
            <a:r>
              <a:rPr lang="en-GB" err="1"/>
              <a:t>tích</a:t>
            </a:r>
            <a:r>
              <a:rPr lang="en-GB"/>
              <a:t> Bibliometric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4B8C-B674-450A-5A29-B59FE0E5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93EA1-746A-7037-DF30-08C79CA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940C46-5630-0D86-A44C-2BFCC2EB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09" y="365126"/>
            <a:ext cx="59245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9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B5F-C854-DC29-727C-B8286B09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(Meta analysis)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322BA-69FD-D35A-1FA5-667B3F0B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C8DEA-003C-1924-3068-221461EF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2B9A426-86EC-71A0-7895-BFE1F7581C57}"/>
              </a:ext>
            </a:extLst>
          </p:cNvPr>
          <p:cNvSpPr txBox="1">
            <a:spLocks/>
          </p:cNvSpPr>
          <p:nvPr/>
        </p:nvSpPr>
        <p:spPr>
          <a:xfrm>
            <a:off x="3482552" y="6356351"/>
            <a:ext cx="5226895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What is data and how to collect?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204A71-90C8-403B-4745-FC4B666E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1" y="1315454"/>
            <a:ext cx="7059943" cy="465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A91DA9-8D23-22C4-8958-45C9CF2C5A2F}"/>
              </a:ext>
            </a:extLst>
          </p:cNvPr>
          <p:cNvSpPr txBox="1"/>
          <p:nvPr/>
        </p:nvSpPr>
        <p:spPr>
          <a:xfrm>
            <a:off x="8709447" y="2759242"/>
            <a:ext cx="32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Ahmad et al. (2013)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1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5B957-026E-1245-F545-C5220A35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57F80-9189-CAC2-7D44-82254AEEB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00B28-152B-D013-4913-4546078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03042-6E74-9CF0-48B8-101B2691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B962-56EE-0933-424A-76836CE4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đích</a:t>
            </a:r>
            <a:r>
              <a:rPr lang="en-US"/>
              <a:t>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9235-CAC4-5EB0-5217-89898B06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hiểu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khoảng</a:t>
            </a:r>
            <a:r>
              <a:rPr lang="en-US"/>
              <a:t> </a:t>
            </a:r>
            <a:r>
              <a:rPr lang="en-US" err="1"/>
              <a:t>trống</a:t>
            </a:r>
            <a:r>
              <a:rPr lang="en-US"/>
              <a:t>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(literature gaps)</a:t>
            </a:r>
          </a:p>
          <a:p>
            <a:pPr>
              <a:lnSpc>
                <a:spcPct val="150000"/>
              </a:lnSpc>
            </a:pPr>
            <a:r>
              <a:rPr lang="en-US"/>
              <a:t>Thu </a:t>
            </a:r>
            <a:r>
              <a:rPr lang="en-US" err="1"/>
              <a:t>hẹp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giả</a:t>
            </a:r>
            <a:r>
              <a:rPr lang="en-US"/>
              <a:t> </a:t>
            </a:r>
            <a:r>
              <a:rPr lang="en-US" err="1"/>
              <a:t>thuyết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khung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thuyết</a:t>
            </a:r>
            <a:r>
              <a:rPr lang="en-US"/>
              <a:t> (theory framework)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</a:p>
          <a:p>
            <a:pPr>
              <a:lnSpc>
                <a:spcPct val="150000"/>
              </a:lnSpc>
            </a:pP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viết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2820E-C681-71D7-D377-65842EC3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1E1D1-DD6B-A835-B596-FF4439AB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B3B-D67B-5CEE-BC2A-82332EB4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B34A-63FB-0C66-A6C8-B364181C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3"/>
            <a:ext cx="10515600" cy="306404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err="1"/>
              <a:t>Tìm</a:t>
            </a:r>
            <a:r>
              <a:rPr lang="en-US"/>
              <a:t>,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nhanh</a:t>
            </a:r>
            <a:r>
              <a:rPr lang="en-US"/>
              <a:t>,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lọc</a:t>
            </a:r>
            <a:r>
              <a:rPr lang="en-US"/>
              <a:t>,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sâu</a:t>
            </a:r>
            <a:r>
              <a:rPr lang="en-US"/>
              <a:t>, </a:t>
            </a:r>
            <a:r>
              <a:rPr lang="en-US" b="1" err="1">
                <a:solidFill>
                  <a:srgbClr val="FF0000"/>
                </a:solidFill>
              </a:rPr>
              <a:t>phân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tích</a:t>
            </a:r>
            <a:r>
              <a:rPr lang="en-US" b="1">
                <a:solidFill>
                  <a:srgbClr val="FF0000"/>
                </a:solidFill>
              </a:rPr>
              <a:t>, </a:t>
            </a:r>
            <a:r>
              <a:rPr lang="en-US" b="1" err="1">
                <a:solidFill>
                  <a:srgbClr val="FF0000"/>
                </a:solidFill>
              </a:rPr>
              <a:t>tổng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hợp</a:t>
            </a:r>
            <a:endParaRPr lang="en-US" b="1">
              <a:solidFill>
                <a:srgbClr val="FF0000"/>
              </a:solidFill>
            </a:endParaRPr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EA9D2-E9E3-5B1D-A78B-7E968FB5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547B4-F30F-BB6D-BCC4-0EB373F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CEA67-26BB-B018-E62F-D504BC56E8FC}"/>
              </a:ext>
            </a:extLst>
          </p:cNvPr>
          <p:cNvSpPr txBox="1"/>
          <p:nvPr/>
        </p:nvSpPr>
        <p:spPr>
          <a:xfrm>
            <a:off x="838200" y="4844169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FF0000"/>
                </a:solidFill>
              </a:rPr>
              <a:t>Không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dừng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lại</a:t>
            </a:r>
            <a:r>
              <a:rPr lang="en-US" sz="2400">
                <a:solidFill>
                  <a:srgbClr val="FF0000"/>
                </a:solidFill>
              </a:rPr>
              <a:t> ở </a:t>
            </a:r>
            <a:r>
              <a:rPr lang="en-US" sz="2400" err="1">
                <a:solidFill>
                  <a:srgbClr val="FF0000"/>
                </a:solidFill>
              </a:rPr>
              <a:t>đọc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và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nhắc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lại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những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nghiên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cứu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trước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mà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err="1">
                <a:solidFill>
                  <a:srgbClr val="FF0000"/>
                </a:solidFill>
              </a:rPr>
              <a:t>cần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b="1" err="1">
                <a:solidFill>
                  <a:srgbClr val="FF0000"/>
                </a:solidFill>
              </a:rPr>
              <a:t>xác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b="1" err="1">
                <a:solidFill>
                  <a:srgbClr val="FF0000"/>
                </a:solidFill>
              </a:rPr>
              <a:t>định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b="1" err="1">
                <a:solidFill>
                  <a:srgbClr val="FF0000"/>
                </a:solidFill>
              </a:rPr>
              <a:t>được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b="1" err="1">
                <a:solidFill>
                  <a:srgbClr val="FF0000"/>
                </a:solidFill>
              </a:rPr>
              <a:t>điểm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b="1" err="1">
                <a:solidFill>
                  <a:srgbClr val="FF0000"/>
                </a:solidFill>
              </a:rPr>
              <a:t>chung</a:t>
            </a:r>
            <a:r>
              <a:rPr lang="en-US" sz="2400" b="1">
                <a:solidFill>
                  <a:srgbClr val="FF0000"/>
                </a:solidFill>
              </a:rPr>
              <a:t>, xu </a:t>
            </a:r>
            <a:r>
              <a:rPr lang="en-US" sz="2400" b="1" err="1">
                <a:solidFill>
                  <a:srgbClr val="FF0000"/>
                </a:solidFill>
              </a:rPr>
              <a:t>hướng</a:t>
            </a:r>
            <a:r>
              <a:rPr lang="en-US" sz="2400" b="1">
                <a:solidFill>
                  <a:srgbClr val="FF0000"/>
                </a:solidFill>
              </a:rPr>
              <a:t>, </a:t>
            </a:r>
            <a:r>
              <a:rPr lang="en-US" sz="2400" b="1" err="1">
                <a:solidFill>
                  <a:srgbClr val="FF0000"/>
                </a:solidFill>
              </a:rPr>
              <a:t>và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b="1" err="1">
                <a:solidFill>
                  <a:srgbClr val="FF0000"/>
                </a:solidFill>
              </a:rPr>
              <a:t>đưa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b="1" err="1">
                <a:solidFill>
                  <a:srgbClr val="FF0000"/>
                </a:solidFill>
              </a:rPr>
              <a:t>ra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b="1" err="1">
                <a:solidFill>
                  <a:srgbClr val="FF0000"/>
                </a:solidFill>
              </a:rPr>
              <a:t>các</a:t>
            </a:r>
            <a:r>
              <a:rPr lang="en-US" sz="2400" b="1">
                <a:solidFill>
                  <a:srgbClr val="FF0000"/>
                </a:solidFill>
              </a:rPr>
              <a:t> ý </a:t>
            </a:r>
            <a:r>
              <a:rPr lang="en-US" sz="2400" b="1" err="1">
                <a:solidFill>
                  <a:srgbClr val="FF0000"/>
                </a:solidFill>
              </a:rPr>
              <a:t>kiến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b="1" err="1">
                <a:solidFill>
                  <a:srgbClr val="FF0000"/>
                </a:solidFill>
              </a:rPr>
              <a:t>tổng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 b="1" err="1">
                <a:solidFill>
                  <a:srgbClr val="FF0000"/>
                </a:solidFill>
              </a:rPr>
              <a:t>hợp</a:t>
            </a:r>
            <a:endParaRPr lang="en-US" sz="2400" b="1">
              <a:solidFill>
                <a:srgbClr val="FF0000"/>
              </a:solidFill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7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2D9D-D7F6-7960-E178-D5991EB2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	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0411-A520-D3EE-5193-5A4C5033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chuyên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  <a:p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/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sách</a:t>
            </a:r>
            <a:endParaRPr lang="en-US"/>
          </a:p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(</a:t>
            </a:r>
            <a:r>
              <a:rPr lang="en-US" err="1"/>
              <a:t>có</a:t>
            </a:r>
            <a:r>
              <a:rPr lang="en-US"/>
              <a:t>/</a:t>
            </a:r>
            <a:r>
              <a:rPr lang="en-US" err="1"/>
              <a:t>không</a:t>
            </a:r>
            <a:r>
              <a:rPr lang="en-US"/>
              <a:t> qua </a:t>
            </a:r>
            <a:r>
              <a:rPr lang="en-US" err="1"/>
              <a:t>phản</a:t>
            </a:r>
            <a:r>
              <a:rPr lang="en-US"/>
              <a:t> </a:t>
            </a:r>
            <a:r>
              <a:rPr lang="en-US" err="1"/>
              <a:t>biện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)</a:t>
            </a:r>
          </a:p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hội</a:t>
            </a:r>
            <a:r>
              <a:rPr lang="en-US"/>
              <a:t> </a:t>
            </a:r>
            <a:r>
              <a:rPr lang="en-US" err="1"/>
              <a:t>nghị</a:t>
            </a:r>
            <a:endParaRPr lang="en-US"/>
          </a:p>
          <a:p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(preprint)</a:t>
            </a:r>
          </a:p>
          <a:p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/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văn</a:t>
            </a:r>
            <a:endParaRPr lang="en-US"/>
          </a:p>
          <a:p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r>
              <a:rPr lang="en-US"/>
              <a:t> </a:t>
            </a:r>
            <a:r>
              <a:rPr lang="en-US" err="1"/>
              <a:t>tư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</a:p>
          <a:p>
            <a:r>
              <a:rPr lang="en-US"/>
              <a:t>Văn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luật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E79F1-166A-1F21-D415-0C1125E4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DE00-BBC9-CBF3-D357-89D8AE0F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341-0167-4CB4-5964-F5F9A533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(1)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155B-E389-4EF2-57D3-329B2AF3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Thông qua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/>
            <a:r>
              <a:rPr lang="en-US"/>
              <a:t>Scopus (</a:t>
            </a:r>
            <a:r>
              <a:rPr lang="en-US" err="1"/>
              <a:t>thông</a:t>
            </a:r>
            <a:r>
              <a:rPr lang="en-US"/>
              <a:t> qua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/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khoa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kỹ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)</a:t>
            </a:r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/>
              <a:t>Google scholar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9AE15-D1D2-F4E3-F729-B4B089C7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37CE7-5870-D597-1732-5468F631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706936-9805-C0ED-8629-4830639C1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84" y="2847583"/>
            <a:ext cx="8969715" cy="2999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77950B-2A94-3858-A73A-D8092B1F409B}"/>
              </a:ext>
            </a:extLst>
          </p:cNvPr>
          <p:cNvSpPr txBox="1"/>
          <p:nvPr/>
        </p:nvSpPr>
        <p:spPr>
          <a:xfrm>
            <a:off x="7682164" y="5822339"/>
            <a:ext cx="340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</a:t>
            </a:r>
            <a:r>
              <a:rPr lang="en-US" err="1">
                <a:effectLst/>
              </a:rPr>
              <a:t>Shaffril</a:t>
            </a:r>
            <a:r>
              <a:rPr lang="en-US">
                <a:effectLst/>
              </a:rPr>
              <a:t> et al. (2018)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4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341-0167-4CB4-5964-F5F9A533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(2)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155B-E389-4EF2-57D3-329B2AF3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r>
              <a:rPr lang="en-US"/>
              <a:t> 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trích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lại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9AE15-D1D2-F4E3-F729-B4B089C7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37CE7-5870-D597-1732-5468F631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6D238-0731-79E2-8062-D9D1BA794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21" y="2822794"/>
            <a:ext cx="8717537" cy="2439769"/>
          </a:xfrm>
          <a:prstGeom prst="rect">
            <a:avLst/>
          </a:prstGeom>
        </p:spPr>
      </p:pic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59CBCF09-8B15-4D27-9ABD-309978542796}"/>
              </a:ext>
            </a:extLst>
          </p:cNvPr>
          <p:cNvSpPr/>
          <p:nvPr/>
        </p:nvSpPr>
        <p:spPr>
          <a:xfrm>
            <a:off x="3384884" y="4727367"/>
            <a:ext cx="1315453" cy="449179"/>
          </a:xfrm>
          <a:prstGeom prst="ellipse">
            <a:avLst/>
          </a:prstGeom>
          <a:solidFill>
            <a:srgbClr val="E71224">
              <a:alpha val="5000"/>
            </a:srgbClr>
          </a:solidFill>
          <a:ln w="72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6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103C-A9D0-B465-7DCB-8F013BDA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E650-E707-1A5E-E997-A7D318D7B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tree AND ring* AND temperature AND climate AND review</a:t>
            </a:r>
          </a:p>
          <a:p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bạn</a:t>
            </a:r>
            <a:r>
              <a:rPr lang="en-US"/>
              <a:t>?</a:t>
            </a:r>
          </a:p>
          <a:p>
            <a:r>
              <a:rPr lang="en-US" err="1"/>
              <a:t>Cài</a:t>
            </a:r>
            <a:r>
              <a:rPr lang="en-US"/>
              <a:t> Zotero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0B238-691A-D073-7E44-351994DA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7CD2-B4D9-55AC-BE3C-277AE3B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530-8836-5AE6-BAEF-CF91C4E7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Đọc</a:t>
            </a:r>
            <a:r>
              <a:rPr lang="en-US"/>
              <a:t> </a:t>
            </a:r>
            <a:r>
              <a:rPr lang="en-US" err="1"/>
              <a:t>nhanh</a:t>
            </a:r>
            <a:r>
              <a:rPr lang="en-US"/>
              <a:t>,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lọc</a:t>
            </a:r>
            <a:r>
              <a:rPr lang="en-US"/>
              <a:t>,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B33B-5A66-8D96-E0AC-FCA94E2E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- </a:t>
            </a:r>
            <a:r>
              <a:rPr lang="en-US" b="1" err="1">
                <a:solidFill>
                  <a:srgbClr val="FF0000"/>
                </a:solidFill>
              </a:rPr>
              <a:t>IMR</a:t>
            </a:r>
            <a:r>
              <a:rPr lang="en-US" b="1" err="1"/>
              <a:t>a</a:t>
            </a:r>
            <a:r>
              <a:rPr lang="en-US" b="1" err="1">
                <a:solidFill>
                  <a:srgbClr val="FF0000"/>
                </a:solidFill>
              </a:rPr>
              <a:t>D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Abstract 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I</a:t>
            </a:r>
            <a:r>
              <a:rPr lang="en-US"/>
              <a:t>ntroduction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/>
              <a:t>ethods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R</a:t>
            </a:r>
            <a:r>
              <a:rPr lang="en-US"/>
              <a:t>esults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/>
              <a:t>iscussion</a:t>
            </a:r>
          </a:p>
          <a:p>
            <a:pPr lvl="1"/>
            <a:r>
              <a:rPr lang="en-US"/>
              <a:t>(Conclusion)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5C997-199A-27B4-692D-D700EEF6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Methods (VNU-SIS)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14722-21FE-FCCB-98E9-5012D83F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78D3-4DD5-4D7B-8D8D-7EA87687E8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2F403-3AF1-4F0D-A2A9-2DC3F0C062B4}"/>
              </a:ext>
            </a:extLst>
          </p:cNvPr>
          <p:cNvSpPr txBox="1"/>
          <p:nvPr/>
        </p:nvSpPr>
        <p:spPr>
          <a:xfrm>
            <a:off x="838200" y="4844169"/>
            <a:ext cx="1051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“It is impossible to be a good writer without being a good reader first”</a:t>
            </a:r>
            <a:endParaRPr lang="en-US" sz="2400" b="1">
              <a:solidFill>
                <a:srgbClr val="FF0000"/>
              </a:solidFill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13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774</Words>
  <Application>Microsoft Office PowerPoint</Application>
  <PresentationFormat>Widescreen</PresentationFormat>
  <Paragraphs>122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Phương pháp nghiên cứu trong khoa học liên ngành</vt:lpstr>
      <vt:lpstr>Tổng quan tài liệu</vt:lpstr>
      <vt:lpstr>Mục đích?</vt:lpstr>
      <vt:lpstr>Các bước thực hiện</vt:lpstr>
      <vt:lpstr>Các loại tài liệu </vt:lpstr>
      <vt:lpstr>Tìm kiếm tài liệu (1)</vt:lpstr>
      <vt:lpstr>Tìm kiếm tài liệu (2)</vt:lpstr>
      <vt:lpstr>Bài tập</vt:lpstr>
      <vt:lpstr>Đọc nhanh, chọn lọc, phân loại</vt:lpstr>
      <vt:lpstr>Đọc nhanh, chọn lọc, phân loại</vt:lpstr>
      <vt:lpstr>Đọc sâu, phân tích, và tổng hợp</vt:lpstr>
      <vt:lpstr>Bài tập</vt:lpstr>
      <vt:lpstr>Những điều cần tránh</vt:lpstr>
      <vt:lpstr>Phân tích Bibliometric</vt:lpstr>
      <vt:lpstr>Phân tích tổng hợp (Meta analysis)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Research Methods in  Climate Change and Sustainability Science</dc:title>
  <dc:creator>Nguyen Bich Ngoc</dc:creator>
  <cp:lastModifiedBy>Nguyen Bich Ngoc</cp:lastModifiedBy>
  <cp:revision>2</cp:revision>
  <dcterms:created xsi:type="dcterms:W3CDTF">2023-04-21T10:17:18Z</dcterms:created>
  <dcterms:modified xsi:type="dcterms:W3CDTF">2023-08-13T07:41:58Z</dcterms:modified>
</cp:coreProperties>
</file>