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7acdfb9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d7acdfb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f570596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7f570596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d7acdfb9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5d7acdfb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90c5ec4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d90c5ec4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90c5ec42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d90c5ec42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90c5ec42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d90c5ec42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7acdfb9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d7acdfb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7011bf8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d7011bf8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7acdfb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d7acdfb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7acdfb9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5d7acdfb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7acdfb9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5d7acdfb9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70400" y="1091750"/>
            <a:ext cx="4203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PHP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88733" y="14043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2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2121575"/>
            <a:ext cx="48870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Алгоритмические задачи в web-программировании</a:t>
            </a:r>
            <a:endParaRPr sz="4000"/>
          </a:p>
        </p:txBody>
      </p:sp>
      <p:pic>
        <p:nvPicPr>
          <p:cNvPr descr="Алгоритмы и структуры данных. Базовый курс.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50" y="1449750"/>
            <a:ext cx="2317722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1144800" y="220925"/>
            <a:ext cx="68544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Сортировки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4922575" y="1123300"/>
            <a:ext cx="27063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Сортировка пузырьком</a:t>
            </a:r>
            <a:endParaRPr/>
          </a:p>
        </p:txBody>
      </p:sp>
      <p:grpSp>
        <p:nvGrpSpPr>
          <p:cNvPr id="147" name="Google Shape;147;p28"/>
          <p:cNvGrpSpPr/>
          <p:nvPr/>
        </p:nvGrpSpPr>
        <p:grpSpPr>
          <a:xfrm>
            <a:off x="1147200" y="319510"/>
            <a:ext cx="2813400" cy="4392079"/>
            <a:chOff x="1147200" y="319510"/>
            <a:chExt cx="2813400" cy="4392079"/>
          </a:xfrm>
        </p:grpSpPr>
        <p:cxnSp>
          <p:nvCxnSpPr>
            <p:cNvPr id="148" name="Google Shape;148;p28"/>
            <p:cNvCxnSpPr/>
            <p:nvPr/>
          </p:nvCxnSpPr>
          <p:spPr>
            <a:xfrm>
              <a:off x="2040450" y="1173074"/>
              <a:ext cx="0" cy="1725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49" name="Google Shape;149;p28"/>
            <p:cNvSpPr/>
            <p:nvPr/>
          </p:nvSpPr>
          <p:spPr>
            <a:xfrm>
              <a:off x="1659505" y="338305"/>
              <a:ext cx="761886" cy="259848"/>
            </a:xfrm>
            <a:prstGeom prst="flowChartTerminator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1659505" y="769888"/>
              <a:ext cx="761908" cy="389799"/>
            </a:xfrm>
            <a:prstGeom prst="flowChartPredefinedProcess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1659548" y="1350821"/>
              <a:ext cx="762000" cy="531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1659548" y="2025392"/>
              <a:ext cx="762000" cy="5316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1606348" y="2672091"/>
              <a:ext cx="868200" cy="614100"/>
            </a:xfrm>
            <a:prstGeom prst="diamond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2976751" y="2754730"/>
              <a:ext cx="762000" cy="5316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1771829" y="3746777"/>
              <a:ext cx="649674" cy="425304"/>
            </a:xfrm>
            <a:prstGeom prst="flowChartDocumen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1715721" y="4345388"/>
              <a:ext cx="761886" cy="259848"/>
            </a:xfrm>
            <a:prstGeom prst="flowChartTerminator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1743620" y="319510"/>
              <a:ext cx="6213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Начало</a:t>
              </a:r>
              <a:endParaRPr sz="800"/>
            </a:p>
          </p:txBody>
        </p:sp>
        <p:sp>
          <p:nvSpPr>
            <p:cNvPr id="158" name="Google Shape;158;p28"/>
            <p:cNvSpPr txBox="1"/>
            <p:nvPr/>
          </p:nvSpPr>
          <p:spPr>
            <a:xfrm>
              <a:off x="1729800" y="741962"/>
              <a:ext cx="6918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Ввод массива</a:t>
              </a:r>
              <a:endParaRPr sz="8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1812023" y="1476975"/>
              <a:ext cx="5040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i=1,N</a:t>
              </a:r>
              <a:endParaRPr sz="800"/>
            </a:p>
          </p:txBody>
        </p:sp>
        <p:sp>
          <p:nvSpPr>
            <p:cNvPr id="160" name="Google Shape;160;p28"/>
            <p:cNvSpPr txBox="1"/>
            <p:nvPr/>
          </p:nvSpPr>
          <p:spPr>
            <a:xfrm>
              <a:off x="1771218" y="2158497"/>
              <a:ext cx="6918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j=1,N-1</a:t>
              </a:r>
              <a:endParaRPr sz="8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1729793" y="2818817"/>
              <a:ext cx="6918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a[j]&gt;a[j+1]</a:t>
              </a:r>
              <a:endParaRPr sz="800"/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1764558" y="3712262"/>
              <a:ext cx="7620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Ввод массива</a:t>
              </a:r>
              <a:endParaRPr sz="8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011851" y="2754726"/>
              <a:ext cx="6918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t=a[j]</a:t>
              </a:r>
              <a:endParaRPr sz="8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a[j]&gt;a[j+1]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a[j+1]=t</a:t>
              </a:r>
              <a:endParaRPr sz="800"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1837789" y="4321889"/>
              <a:ext cx="7620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Конец</a:t>
              </a:r>
              <a:endParaRPr sz="800"/>
            </a:p>
          </p:txBody>
        </p:sp>
        <p:cxnSp>
          <p:nvCxnSpPr>
            <p:cNvPr id="165" name="Google Shape;165;p28"/>
            <p:cNvCxnSpPr/>
            <p:nvPr/>
          </p:nvCxnSpPr>
          <p:spPr>
            <a:xfrm>
              <a:off x="2040450" y="598150"/>
              <a:ext cx="0" cy="1725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6" name="Google Shape;166;p28"/>
            <p:cNvCxnSpPr/>
            <p:nvPr/>
          </p:nvCxnSpPr>
          <p:spPr>
            <a:xfrm>
              <a:off x="2040450" y="1879138"/>
              <a:ext cx="0" cy="1338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7" name="Google Shape;167;p28"/>
            <p:cNvCxnSpPr/>
            <p:nvPr/>
          </p:nvCxnSpPr>
          <p:spPr>
            <a:xfrm>
              <a:off x="2040450" y="2546513"/>
              <a:ext cx="0" cy="1338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8" name="Google Shape;168;p28"/>
            <p:cNvCxnSpPr/>
            <p:nvPr/>
          </p:nvCxnSpPr>
          <p:spPr>
            <a:xfrm>
              <a:off x="2463025" y="2984600"/>
              <a:ext cx="504000" cy="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9" name="Google Shape;169;p28"/>
            <p:cNvSpPr txBox="1"/>
            <p:nvPr/>
          </p:nvSpPr>
          <p:spPr>
            <a:xfrm>
              <a:off x="2526550" y="2754730"/>
              <a:ext cx="691800" cy="1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yes</a:t>
              </a:r>
              <a:endParaRPr sz="800"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040450" y="3293225"/>
              <a:ext cx="1347073" cy="124275"/>
            </a:xfrm>
            <a:custGeom>
              <a:rect b="b" l="l" r="r" t="t"/>
              <a:pathLst>
                <a:path extrusionOk="0" h="4971" w="51366">
                  <a:moveTo>
                    <a:pt x="51366" y="0"/>
                  </a:moveTo>
                  <a:lnTo>
                    <a:pt x="51366" y="4971"/>
                  </a:lnTo>
                  <a:lnTo>
                    <a:pt x="0" y="4971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71" name="Google Shape;171;p28"/>
            <p:cNvSpPr/>
            <p:nvPr/>
          </p:nvSpPr>
          <p:spPr>
            <a:xfrm>
              <a:off x="1406125" y="2305950"/>
              <a:ext cx="628250" cy="1125350"/>
            </a:xfrm>
            <a:custGeom>
              <a:rect b="b" l="l" r="r" t="t"/>
              <a:pathLst>
                <a:path extrusionOk="0" h="45014" w="25130">
                  <a:moveTo>
                    <a:pt x="25130" y="39491"/>
                  </a:moveTo>
                  <a:lnTo>
                    <a:pt x="25130" y="45014"/>
                  </a:lnTo>
                  <a:lnTo>
                    <a:pt x="0" y="45014"/>
                  </a:lnTo>
                  <a:lnTo>
                    <a:pt x="0" y="0"/>
                  </a:lnTo>
                  <a:lnTo>
                    <a:pt x="11046" y="0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72" name="Google Shape;172;p28"/>
            <p:cNvSpPr/>
            <p:nvPr/>
          </p:nvSpPr>
          <p:spPr>
            <a:xfrm>
              <a:off x="1147200" y="1610675"/>
              <a:ext cx="2692575" cy="1871000"/>
            </a:xfrm>
            <a:custGeom>
              <a:rect b="b" l="l" r="r" t="t"/>
              <a:pathLst>
                <a:path extrusionOk="0" h="74840" w="107703">
                  <a:moveTo>
                    <a:pt x="50814" y="25683"/>
                  </a:moveTo>
                  <a:lnTo>
                    <a:pt x="107703" y="25683"/>
                  </a:lnTo>
                  <a:lnTo>
                    <a:pt x="107703" y="74840"/>
                  </a:lnTo>
                  <a:lnTo>
                    <a:pt x="0" y="74840"/>
                  </a:lnTo>
                  <a:lnTo>
                    <a:pt x="0" y="0"/>
                  </a:lnTo>
                  <a:lnTo>
                    <a:pt x="20160" y="0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73" name="Google Shape;173;p28"/>
            <p:cNvSpPr/>
            <p:nvPr/>
          </p:nvSpPr>
          <p:spPr>
            <a:xfrm>
              <a:off x="2117225" y="1608650"/>
              <a:ext cx="1843375" cy="2140225"/>
            </a:xfrm>
            <a:custGeom>
              <a:rect b="b" l="l" r="r" t="t"/>
              <a:pathLst>
                <a:path extrusionOk="0" h="85609" w="73735">
                  <a:moveTo>
                    <a:pt x="12704" y="0"/>
                  </a:moveTo>
                  <a:lnTo>
                    <a:pt x="73735" y="0"/>
                  </a:lnTo>
                  <a:lnTo>
                    <a:pt x="73735" y="80915"/>
                  </a:lnTo>
                  <a:lnTo>
                    <a:pt x="0" y="80915"/>
                  </a:lnTo>
                  <a:lnTo>
                    <a:pt x="0" y="85609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cxnSp>
          <p:nvCxnSpPr>
            <p:cNvPr id="174" name="Google Shape;174;p28"/>
            <p:cNvCxnSpPr/>
            <p:nvPr/>
          </p:nvCxnSpPr>
          <p:spPr>
            <a:xfrm>
              <a:off x="2040450" y="4178724"/>
              <a:ext cx="0" cy="1725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75" name="Google Shape;175;p28"/>
          <p:cNvSpPr txBox="1"/>
          <p:nvPr/>
        </p:nvSpPr>
        <p:spPr>
          <a:xfrm>
            <a:off x="1162825" y="2711075"/>
            <a:ext cx="345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No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4922575" y="1123300"/>
            <a:ext cx="27063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Быстрая сортировка</a:t>
            </a:r>
            <a:endParaRPr/>
          </a:p>
        </p:txBody>
      </p:sp>
      <p:grpSp>
        <p:nvGrpSpPr>
          <p:cNvPr id="181" name="Google Shape;181;p29"/>
          <p:cNvGrpSpPr/>
          <p:nvPr/>
        </p:nvGrpSpPr>
        <p:grpSpPr>
          <a:xfrm>
            <a:off x="1194411" y="439837"/>
            <a:ext cx="2796128" cy="3885238"/>
            <a:chOff x="987275" y="454392"/>
            <a:chExt cx="3010150" cy="4182623"/>
          </a:xfrm>
        </p:grpSpPr>
        <p:sp>
          <p:nvSpPr>
            <p:cNvPr id="182" name="Google Shape;182;p29"/>
            <p:cNvSpPr/>
            <p:nvPr/>
          </p:nvSpPr>
          <p:spPr>
            <a:xfrm>
              <a:off x="1992818" y="482260"/>
              <a:ext cx="928098" cy="248778"/>
            </a:xfrm>
            <a:prstGeom prst="flowChartTerminator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679860" y="905768"/>
              <a:ext cx="1464059" cy="231421"/>
            </a:xfrm>
            <a:prstGeom prst="flowChartInputOutpu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1561165" y="1325695"/>
              <a:ext cx="1503632" cy="248810"/>
            </a:xfrm>
            <a:prstGeom prst="flowChartPreparation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830900" y="1750900"/>
              <a:ext cx="1039500" cy="3936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510368" y="2313864"/>
              <a:ext cx="1798500" cy="445500"/>
            </a:xfrm>
            <a:prstGeom prst="diamond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830919" y="2948237"/>
              <a:ext cx="963900" cy="3936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1561160" y="4004341"/>
              <a:ext cx="1464059" cy="231421"/>
            </a:xfrm>
            <a:prstGeom prst="flowChartInputOutpu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783418" y="4388237"/>
              <a:ext cx="928098" cy="248778"/>
            </a:xfrm>
            <a:prstGeom prst="flowChartTerminator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2178558" y="454392"/>
              <a:ext cx="691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Начало</a:t>
              </a:r>
              <a:endParaRPr sz="800"/>
            </a:p>
          </p:txBody>
        </p:sp>
        <p:sp>
          <p:nvSpPr>
            <p:cNvPr id="191" name="Google Shape;191;p29"/>
            <p:cNvSpPr txBox="1"/>
            <p:nvPr/>
          </p:nvSpPr>
          <p:spPr>
            <a:xfrm>
              <a:off x="2038379" y="862434"/>
              <a:ext cx="691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Ввод A[],n</a:t>
              </a:r>
              <a:endParaRPr sz="800"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053468" y="1290418"/>
              <a:ext cx="691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i:=1..n-1</a:t>
              </a:r>
              <a:endParaRPr sz="800"/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1961089" y="1756037"/>
              <a:ext cx="691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temp:=A[i];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j:=i</a:t>
              </a:r>
              <a:endParaRPr sz="800"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1927556" y="2385586"/>
              <a:ext cx="1089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A[j-1]&gt;temp и j&gt;0</a:t>
              </a:r>
              <a:endParaRPr sz="800"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811225" y="3544311"/>
              <a:ext cx="963900" cy="2313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1762050" y="2937328"/>
              <a:ext cx="10899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A[j]=A[j-1];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j:=j-1</a:t>
              </a:r>
              <a:endParaRPr sz="800"/>
            </a:p>
          </p:txBody>
        </p:sp>
        <p:sp>
          <p:nvSpPr>
            <p:cNvPr id="197" name="Google Shape;197;p29"/>
            <p:cNvSpPr txBox="1"/>
            <p:nvPr/>
          </p:nvSpPr>
          <p:spPr>
            <a:xfrm>
              <a:off x="1961100" y="3495300"/>
              <a:ext cx="7503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A[j]:=temp</a:t>
              </a:r>
              <a:endParaRPr sz="800"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1954183" y="3956763"/>
              <a:ext cx="691800" cy="2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Ввод A[]</a:t>
              </a:r>
              <a:endParaRPr sz="800"/>
            </a:p>
          </p:txBody>
        </p:sp>
        <p:sp>
          <p:nvSpPr>
            <p:cNvPr id="199" name="Google Shape;199;p29"/>
            <p:cNvSpPr txBox="1"/>
            <p:nvPr/>
          </p:nvSpPr>
          <p:spPr>
            <a:xfrm>
              <a:off x="2012039" y="4360620"/>
              <a:ext cx="691800" cy="2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Конец</a:t>
              </a:r>
              <a:endParaRPr sz="800"/>
            </a:p>
          </p:txBody>
        </p:sp>
        <p:cxnSp>
          <p:nvCxnSpPr>
            <p:cNvPr id="200" name="Google Shape;200;p29"/>
            <p:cNvCxnSpPr/>
            <p:nvPr/>
          </p:nvCxnSpPr>
          <p:spPr>
            <a:xfrm>
              <a:off x="2411888" y="730188"/>
              <a:ext cx="0" cy="1794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1" name="Google Shape;201;p29"/>
            <p:cNvCxnSpPr/>
            <p:nvPr/>
          </p:nvCxnSpPr>
          <p:spPr>
            <a:xfrm>
              <a:off x="2416063" y="1130363"/>
              <a:ext cx="0" cy="1794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2" name="Google Shape;202;p29"/>
            <p:cNvCxnSpPr/>
            <p:nvPr/>
          </p:nvCxnSpPr>
          <p:spPr>
            <a:xfrm>
              <a:off x="2420229" y="1574488"/>
              <a:ext cx="0" cy="1794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3" name="Google Shape;203;p29"/>
            <p:cNvCxnSpPr/>
            <p:nvPr/>
          </p:nvCxnSpPr>
          <p:spPr>
            <a:xfrm>
              <a:off x="2429229" y="2135138"/>
              <a:ext cx="0" cy="1794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4" name="Google Shape;204;p29"/>
            <p:cNvCxnSpPr/>
            <p:nvPr/>
          </p:nvCxnSpPr>
          <p:spPr>
            <a:xfrm>
              <a:off x="2410596" y="2761261"/>
              <a:ext cx="0" cy="1794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5" name="Google Shape;205;p29"/>
            <p:cNvSpPr/>
            <p:nvPr/>
          </p:nvSpPr>
          <p:spPr>
            <a:xfrm>
              <a:off x="2340475" y="2533775"/>
              <a:ext cx="1408400" cy="1014900"/>
            </a:xfrm>
            <a:custGeom>
              <a:rect b="b" l="l" r="r" t="t"/>
              <a:pathLst>
                <a:path extrusionOk="0" h="40596" w="56336">
                  <a:moveTo>
                    <a:pt x="0" y="40596"/>
                  </a:moveTo>
                  <a:lnTo>
                    <a:pt x="0" y="37558"/>
                  </a:lnTo>
                  <a:lnTo>
                    <a:pt x="56336" y="36453"/>
                  </a:lnTo>
                  <a:lnTo>
                    <a:pt x="56336" y="0"/>
                  </a:lnTo>
                  <a:lnTo>
                    <a:pt x="39491" y="0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stealth"/>
              <a:tailEnd len="med" w="med" type="none"/>
            </a:ln>
          </p:spPr>
        </p:sp>
        <p:sp>
          <p:nvSpPr>
            <p:cNvPr id="206" name="Google Shape;206;p29"/>
            <p:cNvSpPr/>
            <p:nvPr/>
          </p:nvSpPr>
          <p:spPr>
            <a:xfrm>
              <a:off x="1228925" y="2236900"/>
              <a:ext cx="1173675" cy="1187500"/>
            </a:xfrm>
            <a:custGeom>
              <a:rect b="b" l="l" r="r" t="t"/>
              <a:pathLst>
                <a:path extrusionOk="0" h="47500" w="46947">
                  <a:moveTo>
                    <a:pt x="40043" y="44462"/>
                  </a:moveTo>
                  <a:lnTo>
                    <a:pt x="40043" y="47500"/>
                  </a:lnTo>
                  <a:lnTo>
                    <a:pt x="0" y="47500"/>
                  </a:lnTo>
                  <a:lnTo>
                    <a:pt x="0" y="0"/>
                  </a:lnTo>
                  <a:lnTo>
                    <a:pt x="46947" y="0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07" name="Google Shape;207;p29"/>
            <p:cNvSpPr/>
            <p:nvPr/>
          </p:nvSpPr>
          <p:spPr>
            <a:xfrm>
              <a:off x="2409500" y="1436050"/>
              <a:ext cx="1587925" cy="2568275"/>
            </a:xfrm>
            <a:custGeom>
              <a:rect b="b" l="l" r="r" t="t"/>
              <a:pathLst>
                <a:path extrusionOk="0" h="102731" w="63517">
                  <a:moveTo>
                    <a:pt x="0" y="102731"/>
                  </a:moveTo>
                  <a:lnTo>
                    <a:pt x="0" y="97484"/>
                  </a:lnTo>
                  <a:lnTo>
                    <a:pt x="63517" y="97484"/>
                  </a:lnTo>
                  <a:lnTo>
                    <a:pt x="63517" y="0"/>
                  </a:lnTo>
                  <a:lnTo>
                    <a:pt x="25683" y="0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stealth"/>
              <a:tailEnd len="med" w="med" type="none"/>
            </a:ln>
          </p:spPr>
        </p:sp>
        <p:sp>
          <p:nvSpPr>
            <p:cNvPr id="208" name="Google Shape;208;p29"/>
            <p:cNvSpPr/>
            <p:nvPr/>
          </p:nvSpPr>
          <p:spPr>
            <a:xfrm>
              <a:off x="987275" y="1436050"/>
              <a:ext cx="1332475" cy="2450925"/>
            </a:xfrm>
            <a:custGeom>
              <a:rect b="b" l="l" r="r" t="t"/>
              <a:pathLst>
                <a:path extrusionOk="0" h="98037" w="53299">
                  <a:moveTo>
                    <a:pt x="53299" y="93894"/>
                  </a:moveTo>
                  <a:lnTo>
                    <a:pt x="53299" y="98037"/>
                  </a:lnTo>
                  <a:lnTo>
                    <a:pt x="0" y="98037"/>
                  </a:lnTo>
                  <a:lnTo>
                    <a:pt x="0" y="0"/>
                  </a:lnTo>
                  <a:lnTo>
                    <a:pt x="22921" y="0"/>
                  </a:lnTo>
                </a:path>
              </a:pathLst>
            </a:cu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</a:t>
            </a:r>
            <a:r>
              <a:rPr lang="en-US" sz="3200">
                <a:solidFill>
                  <a:srgbClr val="4C5D6E"/>
                </a:solidFill>
              </a:rPr>
              <a:t>урока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Оценка сложности алгоритмов;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Работа со сложными выборками;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Сортировки.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1144800" y="220925"/>
            <a:ext cx="68544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Оценка сложности алгоритмов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Оценка сложности алгоритма</a:t>
            </a:r>
            <a:endParaRPr/>
          </a:p>
        </p:txBody>
      </p:sp>
      <p:pic>
        <p:nvPicPr>
          <p:cNvPr descr="Картинки по запросу оценка сложности алгоритма"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699" y="1791900"/>
            <a:ext cx="4501425" cy="255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Оценка сложности алгоритма</a:t>
            </a:r>
            <a:endParaRPr/>
          </a:p>
        </p:txBody>
      </p:sp>
      <p:pic>
        <p:nvPicPr>
          <p:cNvPr descr="Картинки по запросу оценка сложности алгоритма"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01" y="1659200"/>
            <a:ext cx="5083050" cy="28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Оценка сложности алгоритма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Если для математической функции f алгоритму необходимо выполнить определенные действия f(N) раз, понадобится сделать O(f(N)) шагов. </a:t>
            </a:r>
            <a:endParaRPr sz="1600">
              <a:solidFill>
                <a:srgbClr val="2C2D30"/>
              </a:solidFill>
            </a:endParaRPr>
          </a:p>
          <a:p>
            <a:pPr indent="-335278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Если алгоритм выполняет одну операцию, состоящую из O(f(N)) шагов, а затем вторую, включающую O(g(N)) шагов, общая производительность алгоритма для функций f и g составит O(f(N) + g(N)).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Оценка сложности алгоритма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Если алгоритму необходимо сделать O(f(N) + g(N)) шагов, и область значений N функции f(N) больше, чем у g(N), асимптотическую сложность можно упростить до выражения O(f(N)).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Оценка сложности алгоритма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8" lvl="0" marL="457200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Если алгоритму внутри каждого шага O(f(N)) одной операции приходится выполнять еще O(g(N)) шагов другой операции, его общая производительность составит O(f(N) x g(N)). Постоянными множителями (константами) можно пренебречь. </a:t>
            </a:r>
            <a:endParaRPr sz="1600">
              <a:solidFill>
                <a:srgbClr val="2C2D30"/>
              </a:solidFill>
            </a:endParaRPr>
          </a:p>
          <a:p>
            <a:pPr indent="-335278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8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Если C является константой, O(C x f(N)) или O(f(C x N)) можно записать как O(f(N)).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D6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1144800" y="220925"/>
            <a:ext cx="68544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Работа со сложными выборками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