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9" r:id="rId5"/>
    <p:sldId id="261" r:id="rId6"/>
    <p:sldId id="285" r:id="rId7"/>
    <p:sldId id="272" r:id="rId8"/>
    <p:sldId id="279" r:id="rId9"/>
    <p:sldId id="276" r:id="rId10"/>
    <p:sldId id="278" r:id="rId11"/>
    <p:sldId id="280" r:id="rId12"/>
    <p:sldId id="287" r:id="rId13"/>
    <p:sldId id="265" r:id="rId14"/>
    <p:sldId id="286" r:id="rId15"/>
    <p:sldId id="266" r:id="rId16"/>
    <p:sldId id="282" r:id="rId17"/>
    <p:sldId id="283" r:id="rId18"/>
    <p:sldId id="26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40" y="56"/>
      </p:cViewPr>
      <p:guideLst>
        <p:guide orient="horz" pos="15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D6F3C1-B87E-4B24-ABC0-BC299D991332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4B7AFC-0522-4535-93BA-0B5BF5A3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transformer_tutorial.html" TargetMode="External"/><Relationship Id="rId2" Type="http://schemas.openxmlformats.org/officeDocument/2006/relationships/hyperlink" Target="https://github.com/idio/wiki2ve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226D-62F7-4672-8987-1D6B60BCE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Recherche de réponse dans une base de de documents à l’aide de réseaux récurrents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6868-0893-4E63-88E5-D2F3A5A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CES Data Science 2019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Soutenance de mon projet personnel</a:t>
            </a:r>
          </a:p>
          <a:p>
            <a:r>
              <a:rPr lang="fr-FR" dirty="0"/>
              <a:t>Nabil Boukraa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2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C90927-A055-45E8-9C65-4908AF3AB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4"/>
          <a:stretch/>
        </p:blipFill>
        <p:spPr>
          <a:xfrm>
            <a:off x="4027348" y="2373667"/>
            <a:ext cx="4137305" cy="2563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78D5F-1620-4125-B6C6-6DC47BAB7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0"/>
          <a:stretch/>
        </p:blipFill>
        <p:spPr>
          <a:xfrm>
            <a:off x="4082346" y="4286368"/>
            <a:ext cx="4027309" cy="257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15D3E-A11D-4612-A139-C3AA5539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Input </a:t>
            </a:r>
            <a:r>
              <a:rPr lang="fr-FR" i="1" dirty="0" err="1"/>
              <a:t>gate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2602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0D3E3-5D90-4B1C-9A7B-9299760F7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2"/>
          <a:stretch/>
        </p:blipFill>
        <p:spPr>
          <a:xfrm>
            <a:off x="4008574" y="2339473"/>
            <a:ext cx="4174852" cy="257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15D3E-A11D-4612-A139-C3AA5539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Output </a:t>
            </a:r>
            <a:r>
              <a:rPr lang="fr-FR" i="1" dirty="0" err="1"/>
              <a:t>gate</a:t>
            </a:r>
            <a:endParaRPr lang="fr-F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8BB86-C94B-4663-BE41-4006022D5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6"/>
          <a:stretch/>
        </p:blipFill>
        <p:spPr>
          <a:xfrm>
            <a:off x="3945280" y="4282165"/>
            <a:ext cx="4301440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9D67-E0B1-429E-B744-57F89BD1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L’auto-attention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AB512-7B82-4B83-B8D3-18F15D469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F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limLow>
                                <m:limLow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softmax</m:t>
                                  </m:r>
                                </m:e>
                                <m:li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𝑨𝑻𝑻𝑵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/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  <a:p>
                <a:pPr marL="0" indent="0" algn="ctr">
                  <a:buNone/>
                </a:pPr>
                <a:r>
                  <a:rPr lang="fr-FR" dirty="0"/>
                  <a:t>où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𝑨𝑻𝑻𝑵</m:t>
                        </m:r>
                      </m:sup>
                    </m:sSubSup>
                  </m:oMath>
                </a14:m>
                <a:r>
                  <a:rPr lang="fr-FR" dirty="0"/>
                  <a:t>est un vecteur de pondérations à apprendre.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AB512-7B82-4B83-B8D3-18F15D469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70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8B82-4575-45C6-8B3F-74996AD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Test de culture </a:t>
            </a:r>
            <a:r>
              <a:rPr lang="en-US" dirty="0" err="1"/>
              <a:t>générale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DC9CD-3141-428B-857F-8597BAE5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55967"/>
            <a:ext cx="7729728" cy="43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75A1-AAD1-49F8-A498-10ACE41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 culture </a:t>
            </a:r>
            <a:r>
              <a:rPr lang="en-US" dirty="0" err="1"/>
              <a:t>générale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9B25-7226-4FEF-A980-467F3B1C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687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 which island did Napoleon Bonaparte end his life?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longest river in mainland France?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Who made the June 18, 1940 appeal, broadcast from the BBC in London?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About which case did Emile Zola publish the famous </a:t>
            </a:r>
            <a:r>
              <a:rPr lang="en-US" i="1" dirty="0" err="1"/>
              <a:t>J'accuse</a:t>
            </a:r>
            <a:r>
              <a:rPr lang="en-US" dirty="0"/>
              <a:t> open letter in 1898?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Since January 1, 2016, how many regions does France have (including overseas)?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singer, who has become the hip-hop’s first billionaire this year, is Beyoncé's husband?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nation won the 2019 rugby world cup?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novel, written by Saint-</a:t>
            </a:r>
            <a:r>
              <a:rPr lang="en-US" dirty="0" err="1"/>
              <a:t>Exupéry</a:t>
            </a:r>
            <a:r>
              <a:rPr lang="en-US" dirty="0"/>
              <a:t>, is the second most translated book in the world after the Bible?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Miss France won the Miss Universe title in January 2017 in the Philippines?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Who is the only French actor to have ever won an Oscar for best actor?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1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CFD-184E-4DB3-BFCC-41D5C269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Prochaines étapes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D0CD-7FD0-4C4E-874E-0E462D934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fr-FR" dirty="0"/>
              <a:t>Enrichissement des données avec de nouvelles variables explicatives.</a:t>
            </a:r>
          </a:p>
          <a:p>
            <a:r>
              <a:rPr lang="fr-FR" dirty="0"/>
              <a:t>Exploitation d’autres sources de connaissance.</a:t>
            </a:r>
          </a:p>
          <a:p>
            <a:r>
              <a:rPr lang="fr-FR" dirty="0"/>
              <a:t>Utilisation d’encodages (</a:t>
            </a:r>
            <a:r>
              <a:rPr lang="fr-FR" i="1" dirty="0" err="1"/>
              <a:t>word</a:t>
            </a:r>
            <a:r>
              <a:rPr lang="fr-FR" i="1" dirty="0"/>
              <a:t> </a:t>
            </a:r>
            <a:r>
              <a:rPr lang="fr-FR" i="1" dirty="0" err="1"/>
              <a:t>embeddings</a:t>
            </a:r>
            <a:r>
              <a:rPr lang="fr-FR" dirty="0"/>
              <a:t>) construits à partir de la base </a:t>
            </a:r>
            <a:r>
              <a:rPr lang="fr-FR" dirty="0" err="1"/>
              <a:t>Wikipedia</a:t>
            </a:r>
            <a:r>
              <a:rPr lang="fr-FR" dirty="0"/>
              <a:t>: </a:t>
            </a:r>
            <a:r>
              <a:rPr lang="fr-FR" u="sng" dirty="0">
                <a:hlinkClick r:id="rId2"/>
              </a:rPr>
              <a:t>https://github.com/idio/wiki2vec/</a:t>
            </a:r>
            <a:endParaRPr lang="fr-FR" dirty="0"/>
          </a:p>
          <a:p>
            <a:pPr lvl="0"/>
            <a:r>
              <a:rPr lang="fr-FR" dirty="0"/>
              <a:t>Utilisation de </a:t>
            </a:r>
            <a:r>
              <a:rPr lang="fr-FR" dirty="0" err="1"/>
              <a:t>transformeurs</a:t>
            </a:r>
            <a:r>
              <a:rPr lang="fr-FR" dirty="0"/>
              <a:t> à la place des réseaux de type LSTM, en me basant dans un premier temps sur la librairie </a:t>
            </a:r>
            <a:r>
              <a:rPr lang="fr-FR" i="1" dirty="0" err="1"/>
              <a:t>torch.nn.Transofomer</a:t>
            </a:r>
            <a:r>
              <a:rPr lang="fr-FR" dirty="0"/>
              <a:t> de </a:t>
            </a:r>
            <a:r>
              <a:rPr lang="fr-FR" dirty="0" err="1"/>
              <a:t>PyTorch</a:t>
            </a:r>
            <a:r>
              <a:rPr lang="fr-FR" dirty="0"/>
              <a:t>: </a:t>
            </a:r>
            <a:r>
              <a:rPr lang="fr-FR" u="sng" dirty="0">
                <a:hlinkClick r:id="rId3"/>
              </a:rPr>
              <a:t>https://pytorch.org/tutorials/beginner/transformer_tutorial.html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82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F1DF-DA39-4FAE-89C9-EE9B9AB9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1B9-A119-46C2-B8F3-12FA421B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29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68F2-91EB-4A97-93F4-45145707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2E2D-2B26-4303-AE5D-6F3FA42C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4F34-9751-4D4C-A29D-33D933F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différents</a:t>
            </a:r>
            <a:r>
              <a:rPr lang="en-US" dirty="0"/>
              <a:t> types de reseaux </a:t>
            </a:r>
            <a:r>
              <a:rPr lang="en-US" dirty="0" err="1"/>
              <a:t>récurrents</a:t>
            </a:r>
            <a:r>
              <a:rPr lang="en-US" dirty="0"/>
              <a:t>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63A11-F0DC-432E-BC2C-B7AE87B4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3"/>
          <a:stretch/>
        </p:blipFill>
        <p:spPr>
          <a:xfrm>
            <a:off x="2231137" y="2392062"/>
            <a:ext cx="7729728" cy="3760422"/>
          </a:xfrm>
        </p:spPr>
      </p:pic>
    </p:spTree>
    <p:extLst>
      <p:ext uri="{BB962C8B-B14F-4D97-AF65-F5344CB8AC3E}">
        <p14:creationId xmlns:p14="http://schemas.microsoft.com/office/powerpoint/2010/main" val="366320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4F34-9751-4D4C-A29D-33D933F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différents</a:t>
            </a:r>
            <a:r>
              <a:rPr lang="en-US" dirty="0"/>
              <a:t> types de reseaux </a:t>
            </a:r>
            <a:r>
              <a:rPr lang="en-US" dirty="0" err="1"/>
              <a:t>récurrents</a:t>
            </a:r>
            <a:r>
              <a:rPr lang="en-US" dirty="0"/>
              <a:t> (2/2)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63A11-F0DC-432E-BC2C-B7AE87B4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75"/>
          <a:stretch/>
        </p:blipFill>
        <p:spPr>
          <a:xfrm>
            <a:off x="2231136" y="2430563"/>
            <a:ext cx="7729728" cy="3786025"/>
          </a:xfrm>
        </p:spPr>
      </p:pic>
    </p:spTree>
    <p:extLst>
      <p:ext uri="{BB962C8B-B14F-4D97-AF65-F5344CB8AC3E}">
        <p14:creationId xmlns:p14="http://schemas.microsoft.com/office/powerpoint/2010/main" val="22168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535E-FEF0-4AFE-80BC-F1EC81C4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7402-C587-4C49-9523-587260FC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au problème de la réponse automatique : </a:t>
            </a:r>
          </a:p>
          <a:p>
            <a:pPr lvl="1"/>
            <a:r>
              <a:rPr lang="fr-FR" b="1" dirty="0" err="1"/>
              <a:t>DrQA</a:t>
            </a:r>
            <a:r>
              <a:rPr lang="fr-FR" b="1" dirty="0"/>
              <a:t>:</a:t>
            </a:r>
            <a:r>
              <a:rPr lang="fr-FR" dirty="0"/>
              <a:t> “</a:t>
            </a:r>
            <a:r>
              <a:rPr lang="fr-FR" i="1" dirty="0"/>
              <a:t>Reading </a:t>
            </a:r>
            <a:r>
              <a:rPr lang="fr-FR" i="1" dirty="0" err="1"/>
              <a:t>Wikipedia</a:t>
            </a:r>
            <a:r>
              <a:rPr lang="fr-FR" i="1" dirty="0"/>
              <a:t> to </a:t>
            </a:r>
            <a:r>
              <a:rPr lang="fr-FR" i="1" dirty="0" err="1"/>
              <a:t>Answer</a:t>
            </a:r>
            <a:r>
              <a:rPr lang="fr-FR" i="1" dirty="0"/>
              <a:t> Open-Domain Questions</a:t>
            </a:r>
            <a:r>
              <a:rPr lang="fr-FR" dirty="0"/>
              <a:t>”, Chen et al. (2017)</a:t>
            </a:r>
            <a:endParaRPr lang="fr-FR" b="1" dirty="0"/>
          </a:p>
          <a:p>
            <a:pPr lvl="1"/>
            <a:r>
              <a:rPr lang="fr-FR" b="1" dirty="0" err="1"/>
              <a:t>OpenQA</a:t>
            </a:r>
            <a:r>
              <a:rPr lang="fr-FR" b="1" dirty="0"/>
              <a:t>:</a:t>
            </a:r>
            <a:r>
              <a:rPr lang="fr-FR" dirty="0"/>
              <a:t> “</a:t>
            </a:r>
            <a:r>
              <a:rPr lang="fr-FR" i="1" dirty="0" err="1"/>
              <a:t>Denoising</a:t>
            </a:r>
            <a:r>
              <a:rPr lang="fr-FR" i="1" dirty="0"/>
              <a:t> </a:t>
            </a:r>
            <a:r>
              <a:rPr lang="fr-FR" i="1" dirty="0" err="1"/>
              <a:t>Distantly</a:t>
            </a:r>
            <a:r>
              <a:rPr lang="fr-FR" i="1" dirty="0"/>
              <a:t> </a:t>
            </a:r>
            <a:r>
              <a:rPr lang="fr-FR" i="1" dirty="0" err="1"/>
              <a:t>Supervised</a:t>
            </a:r>
            <a:r>
              <a:rPr lang="fr-FR" i="1" dirty="0"/>
              <a:t> Open-Domain Question </a:t>
            </a:r>
            <a:r>
              <a:rPr lang="fr-FR" i="1" dirty="0" err="1"/>
              <a:t>Answering</a:t>
            </a:r>
            <a:r>
              <a:rPr lang="fr-FR" dirty="0"/>
              <a:t>”, Lin et al. (2018)</a:t>
            </a:r>
          </a:p>
          <a:p>
            <a:pPr lvl="1"/>
            <a:r>
              <a:rPr lang="fr-FR" dirty="0"/>
              <a:t>Implémentations disponibles sous python / </a:t>
            </a:r>
            <a:r>
              <a:rPr lang="fr-FR" dirty="0" err="1"/>
              <a:t>pytorch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0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3E6C-84E2-415F-B455-05E9501E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 disponibles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238A-DC06-436A-BD2E-D9DD5424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Une collection d’articles </a:t>
            </a:r>
            <a:r>
              <a:rPr lang="fr-FR" dirty="0" err="1"/>
              <a:t>Wikipedia</a:t>
            </a:r>
            <a:r>
              <a:rPr lang="fr-FR" dirty="0"/>
              <a:t>: </a:t>
            </a:r>
          </a:p>
          <a:p>
            <a:pPr lvl="1" algn="just"/>
            <a:r>
              <a:rPr lang="fr-FR" u="sng" dirty="0"/>
              <a:t>Unique</a:t>
            </a:r>
            <a:r>
              <a:rPr lang="fr-FR" dirty="0"/>
              <a:t> source de connaissance pour répondre aux questions</a:t>
            </a:r>
          </a:p>
          <a:p>
            <a:pPr lvl="1" algn="just"/>
            <a:r>
              <a:rPr lang="fr-FR" dirty="0"/>
              <a:t>Pas de base de connaissance</a:t>
            </a:r>
          </a:p>
          <a:p>
            <a:pPr algn="just"/>
            <a:r>
              <a:rPr lang="fr-FR" dirty="0"/>
              <a:t>Un jeu de questions/réponses/paragraphes: </a:t>
            </a:r>
          </a:p>
          <a:p>
            <a:pPr lvl="1" algn="just"/>
            <a:r>
              <a:rPr lang="en-US" dirty="0"/>
              <a:t>“</a:t>
            </a:r>
            <a:r>
              <a:rPr lang="en-US" i="1" dirty="0" err="1"/>
              <a:t>SQuAD</a:t>
            </a:r>
            <a:r>
              <a:rPr lang="en-US" i="1" dirty="0"/>
              <a:t>: 100,000+ Questions for Machine Comprehension of Text</a:t>
            </a:r>
            <a:r>
              <a:rPr lang="en-US" dirty="0"/>
              <a:t>”, </a:t>
            </a:r>
            <a:r>
              <a:rPr lang="en-US" dirty="0" err="1"/>
              <a:t>Rajpurkar</a:t>
            </a:r>
            <a:r>
              <a:rPr lang="en-US" dirty="0"/>
              <a:t> et al. (2016)</a:t>
            </a:r>
            <a:endParaRPr lang="fr-FR" dirty="0"/>
          </a:p>
          <a:p>
            <a:pPr algn="just"/>
            <a:r>
              <a:rPr lang="fr-FR" dirty="0"/>
              <a:t>Une représentation vectorielle des mots: </a:t>
            </a:r>
            <a:endParaRPr lang="fr-FR" i="1" dirty="0"/>
          </a:p>
          <a:p>
            <a:pPr lvl="1" algn="just"/>
            <a:r>
              <a:rPr lang="en-US" dirty="0"/>
              <a:t>“</a:t>
            </a:r>
            <a:r>
              <a:rPr lang="en-US" i="1" dirty="0" err="1"/>
              <a:t>GloVe</a:t>
            </a:r>
            <a:r>
              <a:rPr lang="en-US" i="1" dirty="0"/>
              <a:t> : Global Vectors for Word Representation</a:t>
            </a:r>
            <a:r>
              <a:rPr lang="en-US" dirty="0"/>
              <a:t>”, Pennington et al. (2014)</a:t>
            </a:r>
          </a:p>
          <a:p>
            <a:pPr lvl="1" algn="just"/>
            <a:r>
              <a:rPr lang="fr-FR" dirty="0"/>
              <a:t>La représentation vectorielle des mots est telle que leur produit scalaire est égal au logarithme de la probabilité que ces mots apparaissent ensemble. </a:t>
            </a:r>
          </a:p>
          <a:p>
            <a:pPr algn="jus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984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9FA8-32FB-41F2-A5CD-0D423D09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1EA365-3D9B-4BFE-83F7-E7D13933CCE9}"/>
              </a:ext>
            </a:extLst>
          </p:cNvPr>
          <p:cNvGrpSpPr/>
          <p:nvPr/>
        </p:nvGrpSpPr>
        <p:grpSpPr>
          <a:xfrm>
            <a:off x="2299200" y="3012707"/>
            <a:ext cx="5524177" cy="2197162"/>
            <a:chOff x="2299200" y="2656594"/>
            <a:chExt cx="5524177" cy="25532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C6783F-3FDD-4482-8C8B-725A097E4AED}"/>
                </a:ext>
              </a:extLst>
            </p:cNvPr>
            <p:cNvSpPr/>
            <p:nvPr/>
          </p:nvSpPr>
          <p:spPr>
            <a:xfrm>
              <a:off x="2299202" y="2658692"/>
              <a:ext cx="1367405" cy="62078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Wikipedia</a:t>
              </a:r>
              <a:endParaRPr lang="fr-FR" dirty="0"/>
            </a:p>
            <a:p>
              <a:pPr algn="ctr"/>
              <a:r>
                <a:rPr lang="fr-FR" sz="1400" dirty="0"/>
                <a:t>(matrice)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272389-797D-4D1D-B289-E2CAD78ED04F}"/>
                </a:ext>
              </a:extLst>
            </p:cNvPr>
            <p:cNvSpPr/>
            <p:nvPr/>
          </p:nvSpPr>
          <p:spPr>
            <a:xfrm>
              <a:off x="2299201" y="3621791"/>
              <a:ext cx="1367405" cy="620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SQuAD</a:t>
              </a:r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583708-3480-4B7A-9F88-8BBB49E1BB5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299200" y="4589084"/>
              <a:ext cx="1367405" cy="620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GloVe</a:t>
              </a:r>
              <a:endParaRPr lang="fr-FR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F5A07923-9D53-4991-8DB9-532AF9A4CFD7}"/>
                </a:ext>
              </a:extLst>
            </p:cNvPr>
            <p:cNvSpPr/>
            <p:nvPr/>
          </p:nvSpPr>
          <p:spPr>
            <a:xfrm>
              <a:off x="4387161" y="2656594"/>
              <a:ext cx="1367405" cy="620785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Retriever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i="1" dirty="0"/>
                <a:t>TF-IDF</a:t>
              </a:r>
              <a:r>
                <a:rPr lang="fr-FR" sz="1400" dirty="0"/>
                <a:t>)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B9B70B93-9D87-41F0-930B-8EAA980CD8E9}"/>
                </a:ext>
              </a:extLst>
            </p:cNvPr>
            <p:cNvSpPr/>
            <p:nvPr/>
          </p:nvSpPr>
          <p:spPr>
            <a:xfrm>
              <a:off x="4387161" y="3621791"/>
              <a:ext cx="1367405" cy="62078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Selector</a:t>
              </a:r>
              <a:endParaRPr lang="fr-FR" dirty="0"/>
            </a:p>
            <a:p>
              <a:pPr algn="ctr"/>
              <a:r>
                <a:rPr lang="fr-FR" sz="1400" dirty="0"/>
                <a:t>(classifieur)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8096B111-17C6-4724-B12C-CB57C9AA87C6}"/>
                </a:ext>
              </a:extLst>
            </p:cNvPr>
            <p:cNvSpPr/>
            <p:nvPr/>
          </p:nvSpPr>
          <p:spPr>
            <a:xfrm>
              <a:off x="4387161" y="4589084"/>
              <a:ext cx="1367405" cy="62078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Reader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i="1" dirty="0" err="1"/>
                <a:t>span</a:t>
              </a:r>
              <a:r>
                <a:rPr lang="fr-FR" sz="1400" dirty="0"/>
                <a:t>)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E7BE8F6-28E6-4355-B6A6-6BFD2A280AF7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666606" y="3932183"/>
              <a:ext cx="720555" cy="14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478A578-664C-4E06-8ECE-FBDD37F0710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3666605" y="3932183"/>
              <a:ext cx="720556" cy="9672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85D13D7-9F75-480D-89C5-6AC742B8AFB6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3666607" y="2966986"/>
              <a:ext cx="720554" cy="20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5B2E255-8486-4D8C-BD64-2F254503DAC7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66606" y="3932184"/>
              <a:ext cx="720555" cy="9672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C37A121-D65D-40FB-A16C-FCDE02A4DE0D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3666605" y="4899477"/>
              <a:ext cx="72055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D36E31B1-1357-4448-B285-33621F7F24AC}"/>
                </a:ext>
              </a:extLst>
            </p:cNvPr>
            <p:cNvSpPr/>
            <p:nvPr/>
          </p:nvSpPr>
          <p:spPr>
            <a:xfrm>
              <a:off x="6455972" y="4105437"/>
              <a:ext cx="1367405" cy="62078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Selector</a:t>
              </a:r>
              <a:r>
                <a:rPr lang="fr-FR" dirty="0"/>
                <a:t>/</a:t>
              </a:r>
            </a:p>
            <a:p>
              <a:pPr algn="ctr"/>
              <a:r>
                <a:rPr lang="fr-FR" dirty="0"/>
                <a:t>Reader</a:t>
              </a:r>
              <a:endParaRPr lang="fr-FR" sz="1400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6F5BBC7-3545-4A97-90A3-B7985DB3E61B}"/>
                </a:ext>
              </a:extLst>
            </p:cNvPr>
            <p:cNvCxnSpPr>
              <a:cxnSpLocks/>
              <a:stCxn id="10" idx="3"/>
              <a:endCxn id="34" idx="1"/>
            </p:cNvCxnSpPr>
            <p:nvPr/>
          </p:nvCxnSpPr>
          <p:spPr>
            <a:xfrm flipV="1">
              <a:off x="5754566" y="4415830"/>
              <a:ext cx="701406" cy="4836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A7BA9C2-B71A-410D-B967-5D717D46206B}"/>
                </a:ext>
              </a:extLst>
            </p:cNvPr>
            <p:cNvCxnSpPr>
              <a:cxnSpLocks/>
              <a:stCxn id="9" idx="3"/>
              <a:endCxn id="34" idx="1"/>
            </p:cNvCxnSpPr>
            <p:nvPr/>
          </p:nvCxnSpPr>
          <p:spPr>
            <a:xfrm>
              <a:off x="5754566" y="3932183"/>
              <a:ext cx="701406" cy="4836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5073B1-84BC-4B0C-8B42-0C3BDF8684D2}"/>
                </a:ext>
              </a:extLst>
            </p:cNvPr>
            <p:cNvSpPr/>
            <p:nvPr/>
          </p:nvSpPr>
          <p:spPr>
            <a:xfrm>
              <a:off x="5961269" y="427183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B4F1F77-DA4B-4BD1-B1B0-FA0D3758FC20}"/>
                </a:ext>
              </a:extLst>
            </p:cNvPr>
            <p:cNvCxnSpPr>
              <a:cxnSpLocks/>
              <a:stCxn id="7" idx="3"/>
              <a:endCxn id="34" idx="0"/>
            </p:cNvCxnSpPr>
            <p:nvPr/>
          </p:nvCxnSpPr>
          <p:spPr>
            <a:xfrm>
              <a:off x="5754566" y="2966986"/>
              <a:ext cx="1251558" cy="1138450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235073-42D5-4C31-9C18-179D8FADAAA8}"/>
                  </a:ext>
                </a:extLst>
              </p:cNvPr>
              <p:cNvSpPr/>
              <p:nvPr/>
            </p:nvSpPr>
            <p:spPr>
              <a:xfrm>
                <a:off x="4395836" y="5219905"/>
                <a:ext cx="3427541" cy="638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sz="1400" i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sz="1400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nary>
                      <m:r>
                        <a:rPr lang="fr-FR" sz="1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235073-42D5-4C31-9C18-179D8FADA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36" y="5219905"/>
                <a:ext cx="3427541" cy="638829"/>
              </a:xfrm>
              <a:prstGeom prst="rect">
                <a:avLst/>
              </a:prstGeom>
              <a:blipFill>
                <a:blip r:embed="rId3"/>
                <a:stretch>
                  <a:fillRect t="-111429" r="-9431" b="-156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C98700A-629D-442A-899B-3F6550E5526A}"/>
                  </a:ext>
                </a:extLst>
              </p:cNvPr>
              <p:cNvSpPr/>
              <p:nvPr/>
            </p:nvSpPr>
            <p:spPr>
              <a:xfrm>
                <a:off x="4395836" y="5859491"/>
                <a:ext cx="3725314" cy="639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= −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1400">
                                                  <a:latin typeface="Cambria Math" panose="02040503050406030204" pitchFamily="18" charset="0"/>
                                                </a:rPr>
                                                <m:t>Pr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endChr m:val="|"/>
                                                  <m:ctrlP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fr-FR" sz="14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1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C98700A-629D-442A-899B-3F6550E55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36" y="5859491"/>
                <a:ext cx="3725314" cy="639855"/>
              </a:xfrm>
              <a:prstGeom prst="rect">
                <a:avLst/>
              </a:prstGeom>
              <a:blipFill>
                <a:blip r:embed="rId4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ABBC20AC-C523-43F3-ABD9-C961174179B5}"/>
              </a:ext>
            </a:extLst>
          </p:cNvPr>
          <p:cNvSpPr txBox="1"/>
          <p:nvPr/>
        </p:nvSpPr>
        <p:spPr>
          <a:xfrm>
            <a:off x="2299200" y="2326963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Question </a:t>
            </a:r>
            <a:r>
              <a:rPr lang="fr-FR" i="1" dirty="0"/>
              <a:t>q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0A72010-0981-42D0-8F4E-EECD807FC095}"/>
              </a:ext>
            </a:extLst>
          </p:cNvPr>
          <p:cNvCxnSpPr>
            <a:cxnSpLocks/>
            <a:stCxn id="61" idx="3"/>
            <a:endCxn id="7" idx="0"/>
          </p:cNvCxnSpPr>
          <p:nvPr/>
        </p:nvCxnSpPr>
        <p:spPr>
          <a:xfrm>
            <a:off x="3666605" y="2511629"/>
            <a:ext cx="1270708" cy="5010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E23368-5B12-45F9-A1DF-FA028DE3B0E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823377" y="4526576"/>
            <a:ext cx="50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FBAEC8-D73A-4AC0-9E62-8283AD3C8649}"/>
              </a:ext>
            </a:extLst>
          </p:cNvPr>
          <p:cNvSpPr txBox="1"/>
          <p:nvPr/>
        </p:nvSpPr>
        <p:spPr>
          <a:xfrm>
            <a:off x="8373528" y="4203409"/>
            <a:ext cx="13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Réponse courte </a:t>
            </a:r>
            <a:r>
              <a:rPr lang="fr-FR" i="1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115508-AFF7-4630-9B60-4F74961E62F2}"/>
              </a:ext>
            </a:extLst>
          </p:cNvPr>
          <p:cNvSpPr txBox="1"/>
          <p:nvPr/>
        </p:nvSpPr>
        <p:spPr>
          <a:xfrm>
            <a:off x="6179419" y="2558932"/>
            <a:ext cx="164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 paragraphes </a:t>
            </a:r>
            <a:r>
              <a:rPr lang="fr-FR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0653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FA3F-A188-4195-BCB3-3441A91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- </a:t>
            </a:r>
            <a:r>
              <a:rPr lang="en-US" dirty="0" err="1"/>
              <a:t>RETRiever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7C83-6FBA-4BC5-BA66-AEA6A325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pertinence d’un article </a:t>
            </a:r>
            <a:r>
              <a:rPr lang="fr-FR" i="1" dirty="0"/>
              <a:t>j</a:t>
            </a:r>
            <a:r>
              <a:rPr lang="fr-FR" dirty="0"/>
              <a:t> est évaluée à l’aide de l’équation: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E45AAE-FA62-483B-9D34-6213F582305A}"/>
                  </a:ext>
                </a:extLst>
              </p:cNvPr>
              <p:cNvSpPr/>
              <p:nvPr/>
            </p:nvSpPr>
            <p:spPr>
              <a:xfrm>
                <a:off x="2231136" y="3061611"/>
                <a:ext cx="7729728" cy="86081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𝑡𝑓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×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𝑑𝑓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E45AAE-FA62-483B-9D34-6213F5823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3061611"/>
                <a:ext cx="7729728" cy="860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414C5C-6B53-4D33-9AF2-36AE7489FF02}"/>
                  </a:ext>
                </a:extLst>
              </p:cNvPr>
              <p:cNvSpPr/>
              <p:nvPr/>
            </p:nvSpPr>
            <p:spPr>
              <a:xfrm>
                <a:off x="2706303" y="4107582"/>
                <a:ext cx="5889058" cy="515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𝑡𝑓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𝑛𝑜𝑚𝑏𝑟𝑒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𝑜𝑐𝑐𝑢𝑟𝑟𝑒𝑛𝑐𝑒𝑠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𝑑𝑢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𝑡𝑒𝑟𝑚𝑒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𝑑𝑎𝑛𝑠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𝑎𝑟𝑡𝑖𝑐𝑙𝑒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</m:oMath>
                  </m:oMathPara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414C5C-6B53-4D33-9AF2-36AE7489F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03" y="4107582"/>
                <a:ext cx="5889058" cy="51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FAB1F4-D8CE-4A91-B672-E6D6D1E3C32F}"/>
                  </a:ext>
                </a:extLst>
              </p:cNvPr>
              <p:cNvSpPr/>
              <p:nvPr/>
            </p:nvSpPr>
            <p:spPr>
              <a:xfrm>
                <a:off x="2706302" y="4543700"/>
                <a:ext cx="5244165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𝑑𝑓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𝑛𝑜𝑚𝑏𝑟𝑒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𝑑𝑜𝑐𝑢𝑚𝑒𝑛𝑡𝑠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𝑐𝑜𝑛𝑡𝑒𝑛𝑎𝑛𝑡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𝑡𝑒𝑟𝑚𝑒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FAB1F4-D8CE-4A91-B672-E6D6D1E3C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02" y="4543700"/>
                <a:ext cx="5244165" cy="491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48C596-B438-44BD-AC4F-2784137A8975}"/>
                  </a:ext>
                </a:extLst>
              </p:cNvPr>
              <p:cNvSpPr/>
              <p:nvPr/>
            </p:nvSpPr>
            <p:spPr>
              <a:xfrm>
                <a:off x="2706302" y="4955900"/>
                <a:ext cx="5042035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𝑛𝑜𝑚𝑏𝑟𝑒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𝑡𝑜𝑡𝑎𝑙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𝑑𝑒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𝑑𝑜𝑐𝑢𝑚𝑒𝑛𝑡𝑠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𝑑𝑎𝑛𝑠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𝑐𝑜𝑟𝑝𝑢𝑠</m:t>
                      </m:r>
                    </m:oMath>
                  </m:oMathPara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48C596-B438-44BD-AC4F-2784137A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02" y="4955900"/>
                <a:ext cx="5042035" cy="491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5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60EC-19FA-46C4-AC58-0F9F1360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– Selector/reader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CFD6-47AA-4C00-BD15-19E781C7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Décomposition du problème:</a:t>
            </a:r>
          </a:p>
          <a:p>
            <a:endParaRPr lang="fr-FR" dirty="0"/>
          </a:p>
          <a:p>
            <a:endParaRPr lang="fr-FR" sz="1000" dirty="0"/>
          </a:p>
          <a:p>
            <a:r>
              <a:rPr lang="fr-FR" i="1" dirty="0"/>
              <a:t>Document </a:t>
            </a:r>
            <a:r>
              <a:rPr lang="fr-FR" i="1" dirty="0" err="1"/>
              <a:t>Selector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sz="1000" i="1" dirty="0"/>
          </a:p>
          <a:p>
            <a:r>
              <a:rPr lang="fr-FR" i="1" dirty="0"/>
              <a:t>Document Reader</a:t>
            </a:r>
            <a:r>
              <a:rPr lang="fr-F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06EC82-0BFD-4793-9B27-F303904CD91C}"/>
                  </a:ext>
                </a:extLst>
              </p:cNvPr>
              <p:cNvSpPr/>
              <p:nvPr/>
            </p:nvSpPr>
            <p:spPr>
              <a:xfrm>
                <a:off x="4501835" y="2867891"/>
                <a:ext cx="4458785" cy="794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endChr m:val="|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06EC82-0BFD-4793-9B27-F303904CD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35" y="2867891"/>
                <a:ext cx="4458785" cy="794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6093CF-E15F-4A8A-8CDD-2C0C2947DBE0}"/>
                  </a:ext>
                </a:extLst>
              </p:cNvPr>
              <p:cNvSpPr/>
              <p:nvPr/>
            </p:nvSpPr>
            <p:spPr>
              <a:xfrm>
                <a:off x="4501835" y="3944149"/>
                <a:ext cx="497302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</m:e>
                            <m:li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1≤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</m:sSubSup>
                                        </m:e>
                                      </m:d>
                                    </m:e>
                                  </m:func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𝑺𝑬𝑳𝑬𝑪𝑻</m:t>
                                      </m:r>
                                    </m:sup>
                                  </m:sSup>
                                  <m: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6093CF-E15F-4A8A-8CDD-2C0C2947D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35" y="3944149"/>
                <a:ext cx="497302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16139C-27C6-41A1-8A3C-F45088B565ED}"/>
                  </a:ext>
                </a:extLst>
              </p:cNvPr>
              <p:cNvSpPr/>
              <p:nvPr/>
            </p:nvSpPr>
            <p:spPr>
              <a:xfrm>
                <a:off x="4318951" y="5024413"/>
                <a:ext cx="5554341" cy="146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limLow>
                                <m:limLow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softmax</m:t>
                                      </m:r>
                                    </m:e>
                                    <m:lim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b>
                                        <m:sup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𝑹𝑬𝑨𝑫</m:t>
                                          </m:r>
                                        </m:sup>
                                      </m:sSubSup>
                                      <m: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fr-FR" b="0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unc>
                                <m:funcPr>
                                  <m:ctrlP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>
                                          <a:latin typeface="Cambria Math" panose="02040503050406030204" pitchFamily="18" charset="0"/>
                                        </a:rPr>
                                        <m:t>softmax</m:t>
                                      </m:r>
                                    </m:e>
                                    <m:lim>
                                      <m:r>
                                        <a:rPr lang="fr-FR" b="0" i="0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b="0" i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fr-FR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sub>
                                        <m:sup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𝑹𝑬𝑨𝑫</m:t>
                                          </m:r>
                                        </m:sup>
                                      </m:sSubSup>
                                      <m: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16139C-27C6-41A1-8A3C-F45088B56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51" y="5024413"/>
                <a:ext cx="5554341" cy="146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41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64ECFD-9F2A-436F-9EBD-1752D156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715047"/>
            <a:ext cx="7729728" cy="2904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CFA3F-A188-4195-BCB3-3441A91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Reseau </a:t>
            </a:r>
            <a:r>
              <a:rPr lang="en-US" dirty="0" err="1"/>
              <a:t>récurrent</a:t>
            </a:r>
            <a:r>
              <a:rPr lang="en-US" dirty="0"/>
              <a:t> de type </a:t>
            </a:r>
            <a:r>
              <a:rPr lang="en-US" i="1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426821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5D3E-A11D-4612-A139-C3AA5539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Etats de la Cellule</a:t>
            </a:r>
            <a:endParaRPr lang="fr-FR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BAAC9-5FFB-4DB8-B350-1F42D12F4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9"/>
          <a:stretch/>
        </p:blipFill>
        <p:spPr>
          <a:xfrm>
            <a:off x="4023014" y="2365594"/>
            <a:ext cx="4119960" cy="2562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63825-3292-4D2B-9504-80F6568C5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9" r="9175"/>
          <a:stretch/>
        </p:blipFill>
        <p:spPr>
          <a:xfrm>
            <a:off x="4203380" y="4279416"/>
            <a:ext cx="3492687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5D3E-A11D-4612-A139-C3AA5539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Forget </a:t>
            </a:r>
            <a:r>
              <a:rPr lang="fr-FR" i="1" dirty="0" err="1"/>
              <a:t>gate</a:t>
            </a:r>
            <a:endParaRPr lang="fr-FR" i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F30EDD-2E23-49C4-8C7F-2282ED43E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>
            <a:off x="4068965" y="2396127"/>
            <a:ext cx="4054070" cy="2522381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833437E-5999-42D9-827F-C6FBA6055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4"/>
          <a:stretch/>
        </p:blipFill>
        <p:spPr>
          <a:xfrm>
            <a:off x="4223669" y="4479139"/>
            <a:ext cx="3744662" cy="2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ddbc61c5-e53d-40ff-8996-ee41ff6bee07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490</TotalTime>
  <Words>573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Parcel</vt:lpstr>
      <vt:lpstr>Recherche de réponse dans une base de de documents à l’aide de réseaux récurrents</vt:lpstr>
      <vt:lpstr>Objectifs</vt:lpstr>
      <vt:lpstr>Présentation des données disponibles</vt:lpstr>
      <vt:lpstr>architecture</vt:lpstr>
      <vt:lpstr>Phase I - RETRiever</vt:lpstr>
      <vt:lpstr>Phase II – Selector/reader</vt:lpstr>
      <vt:lpstr>Reseau récurrent de type LSTM</vt:lpstr>
      <vt:lpstr>Etats de la Cellule</vt:lpstr>
      <vt:lpstr>Forget gate</vt:lpstr>
      <vt:lpstr>Input gate</vt:lpstr>
      <vt:lpstr>Output gate</vt:lpstr>
      <vt:lpstr>L’auto-attention</vt:lpstr>
      <vt:lpstr>Test de culture générale</vt:lpstr>
      <vt:lpstr>Test de culture générale</vt:lpstr>
      <vt:lpstr>Prochaines étapes</vt:lpstr>
      <vt:lpstr>Questions?</vt:lpstr>
      <vt:lpstr>Appendices</vt:lpstr>
      <vt:lpstr>Les différents types de reseaux récurrents (1/2)</vt:lpstr>
      <vt:lpstr>Les différents types de reseaux récurrents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 automatique de réponses à l’aide d’un réseau de neurones récurrent</dc:title>
  <dc:creator>Nabil Boukraa</dc:creator>
  <cp:lastModifiedBy>Nabil Boukraa</cp:lastModifiedBy>
  <cp:revision>45</cp:revision>
  <dcterms:created xsi:type="dcterms:W3CDTF">2020-01-26T11:37:20Z</dcterms:created>
  <dcterms:modified xsi:type="dcterms:W3CDTF">2020-01-27T07:45:06Z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€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2020-01-27T06:33:44Z</vt:filetime>
  </property>
</Properties>
</file>