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61" r:id="rId3"/>
    <p:sldId id="272" r:id="rId4"/>
    <p:sldId id="273" r:id="rId5"/>
    <p:sldId id="274" r:id="rId6"/>
    <p:sldId id="27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377D6-BD51-448A-BB9F-4E71CB3B6383}">
  <a:tblStyle styleId="{FD0377D6-BD51-448A-BB9F-4E71CB3B63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3b2c1fbd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3b2c1fbd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447c17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e447c17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3b2c1fbd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3b2c1fbd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3b2c1fbd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3b2c1fbd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3b2c1fbd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3b2c1fbd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3b2c1fbd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3b2c1fbd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4294967295"/>
          </p:nvPr>
        </p:nvSpPr>
        <p:spPr>
          <a:xfrm>
            <a:off x="311700" y="1506875"/>
            <a:ext cx="8520600" cy="26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3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 overview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00" y="2490525"/>
            <a:ext cx="8070850" cy="192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Mini assignments (30% of total grades. Passing total grade 5.5)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36975" y="930900"/>
            <a:ext cx="80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 scopes of question. To demonstrate: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Understanding about the data and workflow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Your methods and the ability to explain them to your readers (hint: use code comments)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Understanding about the results and relations to the biological meaning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Submission: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PDF for texts, figures and tables (please refer to the provided template)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Single or multiple ImageJ and/or Python scripts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zipped folder(s) of processed image data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l="11127" r="42603"/>
          <a:stretch/>
        </p:blipFill>
        <p:spPr>
          <a:xfrm rot="-5400000">
            <a:off x="2784212" y="-141663"/>
            <a:ext cx="3296275" cy="55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0" y="4820400"/>
            <a:ext cx="120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(Huang et al., 2013)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FtsZ-ring and bacterial cell division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728" y="913900"/>
            <a:ext cx="7016376" cy="33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0" y="4791350"/>
            <a:ext cx="538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https://www.nature.com/articles/s41467-021-22526-0/figures/1</a:t>
            </a:r>
            <a:endParaRPr sz="1200"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Roboto"/>
                <a:ea typeface="Roboto"/>
                <a:cs typeface="Roboto"/>
                <a:sym typeface="Roboto"/>
              </a:rPr>
              <a:t>FtsZ-ring diameter changes as the cell approaches division</a:t>
            </a:r>
            <a:endParaRPr sz="23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lang="en" sz="2320">
                <a:latin typeface="Roboto"/>
                <a:ea typeface="Roboto"/>
                <a:cs typeface="Roboto"/>
                <a:sym typeface="Roboto"/>
              </a:rPr>
              <a:t>Dataset FTSZ6_1.5x.nd2</a:t>
            </a:r>
            <a:endParaRPr sz="232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900" y="738775"/>
            <a:ext cx="382097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300" y="814975"/>
            <a:ext cx="382097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00" y="891175"/>
            <a:ext cx="382097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100" y="967375"/>
            <a:ext cx="382097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7750100" y="338575"/>
            <a:ext cx="11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layers</a:t>
            </a:r>
            <a:endParaRPr/>
          </a:p>
        </p:txBody>
      </p:sp>
      <p:cxnSp>
        <p:nvCxnSpPr>
          <p:cNvPr id="264" name="Google Shape;264;p31"/>
          <p:cNvCxnSpPr/>
          <p:nvPr/>
        </p:nvCxnSpPr>
        <p:spPr>
          <a:xfrm rot="10800000">
            <a:off x="7271400" y="669875"/>
            <a:ext cx="52140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25" y="1394825"/>
            <a:ext cx="2291300" cy="281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4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Roboto"/>
                <a:ea typeface="Roboto"/>
                <a:cs typeface="Roboto"/>
                <a:sym typeface="Roboto"/>
              </a:rPr>
              <a:t>Tasks</a:t>
            </a:r>
            <a:endParaRPr sz="232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32"/>
          <p:cNvGrpSpPr/>
          <p:nvPr/>
        </p:nvGrpSpPr>
        <p:grpSpPr>
          <a:xfrm>
            <a:off x="173750" y="999105"/>
            <a:ext cx="945850" cy="1252395"/>
            <a:chOff x="173750" y="999105"/>
            <a:chExt cx="945850" cy="1252395"/>
          </a:xfrm>
        </p:grpSpPr>
        <p:pic>
          <p:nvPicPr>
            <p:cNvPr id="273" name="Google Shape;27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3750" y="999105"/>
              <a:ext cx="854925" cy="806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2"/>
            <p:cNvSpPr txBox="1"/>
            <p:nvPr/>
          </p:nvSpPr>
          <p:spPr>
            <a:xfrm>
              <a:off x="311700" y="1851300"/>
              <a:ext cx="8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*.nd2</a:t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1004050" y="975152"/>
            <a:ext cx="3360125" cy="3236623"/>
            <a:chOff x="1004050" y="975152"/>
            <a:chExt cx="3360125" cy="3236623"/>
          </a:xfrm>
        </p:grpSpPr>
        <p:pic>
          <p:nvPicPr>
            <p:cNvPr id="276" name="Google Shape;27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67800" y="975152"/>
              <a:ext cx="854924" cy="854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2"/>
            <p:cNvSpPr txBox="1"/>
            <p:nvPr/>
          </p:nvSpPr>
          <p:spPr>
            <a:xfrm>
              <a:off x="1515275" y="1851300"/>
              <a:ext cx="2753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Import *.nd2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Extract cross-section of the cells as images</a:t>
              </a:r>
              <a:endParaRPr/>
            </a:p>
          </p:txBody>
        </p:sp>
        <p:pic>
          <p:nvPicPr>
            <p:cNvPr id="278" name="Google Shape;278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04050" y="2855140"/>
              <a:ext cx="1369134" cy="1348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32"/>
            <p:cNvPicPr preferRelativeResize="0"/>
            <p:nvPr/>
          </p:nvPicPr>
          <p:blipFill rotWithShape="1">
            <a:blip r:embed="rId6">
              <a:alphaModFix/>
            </a:blip>
            <a:srcRect l="16198"/>
            <a:stretch/>
          </p:blipFill>
          <p:spPr>
            <a:xfrm>
              <a:off x="2487436" y="2847050"/>
              <a:ext cx="1876739" cy="13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32"/>
            <p:cNvSpPr/>
            <p:nvPr/>
          </p:nvSpPr>
          <p:spPr>
            <a:xfrm>
              <a:off x="1103550" y="1277550"/>
              <a:ext cx="665100" cy="400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>
            <a:off x="4485600" y="975154"/>
            <a:ext cx="4025213" cy="3389221"/>
            <a:chOff x="4485600" y="975154"/>
            <a:chExt cx="4025213" cy="3389221"/>
          </a:xfrm>
        </p:grpSpPr>
        <p:pic>
          <p:nvPicPr>
            <p:cNvPr id="282" name="Google Shape;282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0342" y="975154"/>
              <a:ext cx="854932" cy="936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2"/>
            <p:cNvSpPr txBox="1"/>
            <p:nvPr/>
          </p:nvSpPr>
          <p:spPr>
            <a:xfrm>
              <a:off x="5031250" y="1851300"/>
              <a:ext cx="3059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Import preprocessed images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Compute FtsZ-ring diameter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Present results in plot(s)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(Optional) run statistics</a:t>
              </a:r>
              <a:endParaRPr/>
            </a:p>
          </p:txBody>
        </p:sp>
        <p:pic>
          <p:nvPicPr>
            <p:cNvPr id="284" name="Google Shape;284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50698" y="2847050"/>
              <a:ext cx="3360115" cy="151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32"/>
            <p:cNvSpPr/>
            <p:nvPr/>
          </p:nvSpPr>
          <p:spPr>
            <a:xfrm>
              <a:off x="4485600" y="1202500"/>
              <a:ext cx="665100" cy="400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2"/>
          <p:cNvSpPr txBox="1"/>
          <p:nvPr/>
        </p:nvSpPr>
        <p:spPr>
          <a:xfrm>
            <a:off x="1968300" y="204875"/>
            <a:ext cx="52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Research question: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Are all the cells at the same stage of cell division?</a:t>
            </a:r>
            <a:endParaRPr b="1"/>
          </a:p>
        </p:txBody>
      </p:sp>
      <p:sp>
        <p:nvSpPr>
          <p:cNvPr id="287" name="Google Shape;287;p32"/>
          <p:cNvSpPr txBox="1"/>
          <p:nvPr/>
        </p:nvSpPr>
        <p:spPr>
          <a:xfrm>
            <a:off x="2328525" y="4365025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ImageJ macro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5807300" y="4365025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script</a:t>
            </a:r>
            <a:endParaRPr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6175" y="4400200"/>
            <a:ext cx="8662300" cy="441225"/>
            <a:chOff x="16175" y="4400200"/>
            <a:chExt cx="8662300" cy="441225"/>
          </a:xfrm>
        </p:grpSpPr>
        <p:sp>
          <p:nvSpPr>
            <p:cNvPr id="290" name="Google Shape;290;p32"/>
            <p:cNvSpPr txBox="1"/>
            <p:nvPr/>
          </p:nvSpPr>
          <p:spPr>
            <a:xfrm>
              <a:off x="16175" y="4441225"/>
              <a:ext cx="123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Submission:</a:t>
              </a:r>
              <a:endParaRPr/>
            </a:p>
          </p:txBody>
        </p:sp>
        <p:cxnSp>
          <p:nvCxnSpPr>
            <p:cNvPr id="291" name="Google Shape;291;p32"/>
            <p:cNvCxnSpPr/>
            <p:nvPr/>
          </p:nvCxnSpPr>
          <p:spPr>
            <a:xfrm>
              <a:off x="144075" y="4400200"/>
              <a:ext cx="853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32"/>
          <p:cNvSpPr txBox="1"/>
          <p:nvPr/>
        </p:nvSpPr>
        <p:spPr>
          <a:xfrm>
            <a:off x="3990963" y="4659925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PDF</a:t>
            </a:r>
            <a:endParaRPr/>
          </a:p>
        </p:txBody>
      </p:sp>
      <p:grpSp>
        <p:nvGrpSpPr>
          <p:cNvPr id="293" name="Google Shape;293;p32"/>
          <p:cNvGrpSpPr/>
          <p:nvPr/>
        </p:nvGrpSpPr>
        <p:grpSpPr>
          <a:xfrm>
            <a:off x="970875" y="4659925"/>
            <a:ext cx="2891850" cy="625500"/>
            <a:chOff x="970875" y="4659925"/>
            <a:chExt cx="2891850" cy="625500"/>
          </a:xfrm>
        </p:grpSpPr>
        <p:sp>
          <p:nvSpPr>
            <p:cNvPr id="294" name="Google Shape;294;p32"/>
            <p:cNvSpPr txBox="1"/>
            <p:nvPr/>
          </p:nvSpPr>
          <p:spPr>
            <a:xfrm>
              <a:off x="2480925" y="4669825"/>
              <a:ext cx="1381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Preprocessed images</a:t>
              </a:r>
              <a:endParaRPr/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970875" y="4659925"/>
              <a:ext cx="138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ROI lines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Simple Light</vt:lpstr>
      <vt:lpstr>PowerPoint Presentation</vt:lpstr>
      <vt:lpstr>Mini assignments (30% of total grades. Passing total grade 5.5)</vt:lpstr>
      <vt:lpstr>FtsZ-ring and bacterial cell division</vt:lpstr>
      <vt:lpstr>FtsZ-ring diameter changes as the cell approaches division</vt:lpstr>
      <vt:lpstr>Dataset FTSZ6_1.5x.nd2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Marten</cp:lastModifiedBy>
  <cp:revision>1</cp:revision>
  <dcterms:modified xsi:type="dcterms:W3CDTF">2023-06-05T10:49:03Z</dcterms:modified>
</cp:coreProperties>
</file>