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4" autoAdjust="0"/>
    <p:restoredTop sz="94660"/>
  </p:normalViewPr>
  <p:slideViewPr>
    <p:cSldViewPr snapToGrid="0">
      <p:cViewPr varScale="1">
        <p:scale>
          <a:sx n="86" d="100"/>
          <a:sy n="86" d="100"/>
        </p:scale>
        <p:origin x="86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1E05-7E31-4BCB-8BA9-226C7BB2B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AAB2E-E45C-4797-84D5-02FA10119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2F640F-7F91-4229-913F-8CE4C1F46B34}"/>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A5798013-2E2D-4303-8E63-B6B3AE3659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EE697F-022F-4D07-AA64-EB794D0E946F}"/>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262485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6307-9E08-45A3-AD58-292BA46F5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7E464-39AD-404F-98EA-D3096DD04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2EC93-CF76-4483-928F-7BDA274A09AA}"/>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3B59C6DA-7752-49C3-A853-F6EAB11743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12429C-0933-4D3D-8715-2EBEDC33419F}"/>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195382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37476-633E-4A22-9A5B-93A363AD6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0556C-FC10-4B35-A151-FBC602C89C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D0787-0025-4529-95C2-317EECB90C4A}"/>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6C64E6B2-08A2-4E61-B691-58514E38D0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EB76E3-B03D-40F8-AA8E-A16146D2CC1A}"/>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23020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E07E-59B4-4DD5-9ABC-642BDC6D6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2D623-2449-40A4-B17E-5A6F3180E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B0437-D9C9-41A1-BED6-703CF7A72647}"/>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3D105657-AC30-4C36-8B15-6743F022B6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81BE0A-AD82-4045-B41C-DEDB8683B0AB}"/>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167909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823C-D8D6-456D-ACFD-D9C8BFF1C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FF71B-6CF0-4B08-B4F3-237D5296B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507C1F-49E8-4ECA-8827-94573806975F}"/>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5F09F479-997A-4C40-A106-7D12F9413E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411E0E-CC94-4199-80BE-65EC900E3E9F}"/>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182332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35F-E5F6-49BD-A326-78A79B468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49F53-7075-4453-A160-4C865D4E02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502914-235B-4732-AEA1-DB931E116D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6E99F-8770-40CD-8DB0-819DF4FD20B1}"/>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6" name="Footer Placeholder 5">
            <a:extLst>
              <a:ext uri="{FF2B5EF4-FFF2-40B4-BE49-F238E27FC236}">
                <a16:creationId xmlns:a16="http://schemas.microsoft.com/office/drawing/2014/main" id="{E39A4DF5-FF65-42B6-890C-E8AE3040AF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CFF609-6CE9-4776-8E55-0677B83A986B}"/>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5813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A5F5-D75B-45BB-A29D-04D67974C7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EE4B8-B3E9-431C-B39D-BAA1B7E7B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C3DB9F-A3DA-49CD-9030-9FAA948736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9A7D6-298F-4874-988F-857918B51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C3F972-72BB-440F-A1BC-9E644A22F3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0C1988-C31C-4E90-97E3-0830CD5F6AF0}"/>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8" name="Footer Placeholder 7">
            <a:extLst>
              <a:ext uri="{FF2B5EF4-FFF2-40B4-BE49-F238E27FC236}">
                <a16:creationId xmlns:a16="http://schemas.microsoft.com/office/drawing/2014/main" id="{3B2D8317-B00D-4390-A73D-24AE588D4C9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F468B67-458B-4E87-8175-0E71868565A3}"/>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6610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DCE9-8ABC-4CF1-9682-5FE0CBFC6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3DCCE-DBF0-4826-A293-0AE2ADE1924F}"/>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4" name="Footer Placeholder 3">
            <a:extLst>
              <a:ext uri="{FF2B5EF4-FFF2-40B4-BE49-F238E27FC236}">
                <a16:creationId xmlns:a16="http://schemas.microsoft.com/office/drawing/2014/main" id="{2B76ACBA-3D78-4BEE-804C-B12004C768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0DC682-B99A-41F6-9D20-0AD81CEDB412}"/>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5672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CA496-F977-4A1A-AC5B-F30F497C2E88}"/>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3" name="Footer Placeholder 2">
            <a:extLst>
              <a:ext uri="{FF2B5EF4-FFF2-40B4-BE49-F238E27FC236}">
                <a16:creationId xmlns:a16="http://schemas.microsoft.com/office/drawing/2014/main" id="{6B1A4902-D78A-4EC5-859B-D36EF55AFA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06229D-24BE-4748-B038-CB9E9387DCF0}"/>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240491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7C12-E179-4115-8B7E-BAF76D0FB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4BC8-E8C6-4C15-8B94-7E1EBD185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FE3D8-0D2B-4F08-BB2C-CD1937095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333652-E302-4BEF-8977-78A39AFD8CFC}"/>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6" name="Footer Placeholder 5">
            <a:extLst>
              <a:ext uri="{FF2B5EF4-FFF2-40B4-BE49-F238E27FC236}">
                <a16:creationId xmlns:a16="http://schemas.microsoft.com/office/drawing/2014/main" id="{6B92C0CC-407A-49B8-ACF4-3925B92384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6A862-3B9A-46A9-89F3-A0118D29F942}"/>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114982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C620-B88C-45C8-BB30-996A84C6E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E5723-339B-4E23-841A-E866A2353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51DB5D-1F7F-4463-991B-D1C444C7E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2FF5C7-F770-4206-8550-22D8971A38FF}"/>
              </a:ext>
            </a:extLst>
          </p:cNvPr>
          <p:cNvSpPr>
            <a:spLocks noGrp="1"/>
          </p:cNvSpPr>
          <p:nvPr>
            <p:ph type="dt" sz="half" idx="10"/>
          </p:nvPr>
        </p:nvSpPr>
        <p:spPr/>
        <p:txBody>
          <a:bodyPr/>
          <a:lstStyle/>
          <a:p>
            <a:fld id="{EAF0F331-86AB-408C-910A-04BA17897E32}" type="datetimeFigureOut">
              <a:rPr lang="en-US" smtClean="0"/>
              <a:t>5/5/2018</a:t>
            </a:fld>
            <a:endParaRPr lang="en-US" dirty="0"/>
          </a:p>
        </p:txBody>
      </p:sp>
      <p:sp>
        <p:nvSpPr>
          <p:cNvPr id="6" name="Footer Placeholder 5">
            <a:extLst>
              <a:ext uri="{FF2B5EF4-FFF2-40B4-BE49-F238E27FC236}">
                <a16:creationId xmlns:a16="http://schemas.microsoft.com/office/drawing/2014/main" id="{854D300C-053C-4D00-B24A-F52DBEA81B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03C98A-C8F9-4AF1-8127-08044D72810A}"/>
              </a:ext>
            </a:extLst>
          </p:cNvPr>
          <p:cNvSpPr>
            <a:spLocks noGrp="1"/>
          </p:cNvSpPr>
          <p:nvPr>
            <p:ph type="sldNum" sz="quarter" idx="12"/>
          </p:nvPr>
        </p:nvSpPr>
        <p:spPr/>
        <p:txBody>
          <a:bodyPr/>
          <a:lstStyle/>
          <a:p>
            <a:fld id="{68D66ED0-EFE6-409D-BF56-A67098259911}" type="slidenum">
              <a:rPr lang="en-US" smtClean="0"/>
              <a:t>‹#›</a:t>
            </a:fld>
            <a:endParaRPr lang="en-US" dirty="0"/>
          </a:p>
        </p:txBody>
      </p:sp>
    </p:spTree>
    <p:extLst>
      <p:ext uri="{BB962C8B-B14F-4D97-AF65-F5344CB8AC3E}">
        <p14:creationId xmlns:p14="http://schemas.microsoft.com/office/powerpoint/2010/main" val="106265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397FC-D19D-49E3-A2BE-5ED953A9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FBDCAC-5CF0-47E6-AC8B-756684C45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44F27-7445-4056-B23E-89AA50C3C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0F331-86AB-408C-910A-04BA17897E32}" type="datetimeFigureOut">
              <a:rPr lang="en-US" smtClean="0"/>
              <a:t>5/5/2018</a:t>
            </a:fld>
            <a:endParaRPr lang="en-US" dirty="0"/>
          </a:p>
        </p:txBody>
      </p:sp>
      <p:sp>
        <p:nvSpPr>
          <p:cNvPr id="5" name="Footer Placeholder 4">
            <a:extLst>
              <a:ext uri="{FF2B5EF4-FFF2-40B4-BE49-F238E27FC236}">
                <a16:creationId xmlns:a16="http://schemas.microsoft.com/office/drawing/2014/main" id="{280CC5C9-7A9D-49C2-88F4-19EBEC139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1D6AD33-3ECA-4847-BA32-06A16809B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66ED0-EFE6-409D-BF56-A67098259911}" type="slidenum">
              <a:rPr lang="en-US" smtClean="0"/>
              <a:t>‹#›</a:t>
            </a:fld>
            <a:endParaRPr lang="en-US" dirty="0"/>
          </a:p>
        </p:txBody>
      </p:sp>
    </p:spTree>
    <p:extLst>
      <p:ext uri="{BB962C8B-B14F-4D97-AF65-F5344CB8AC3E}">
        <p14:creationId xmlns:p14="http://schemas.microsoft.com/office/powerpoint/2010/main" val="3620929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fr/Apprendre/Commencer_avec_le_web/Les_bases_C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oo.gl/xQjbSc"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oo.gl/jasep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fr/Apprendre/HTML/Balises_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fr/docs/Web/HTML/Attribu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fr/Apprendre/HTML/Balises_HTML#Formel_ou_vali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oo.gl/oCbCb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fr/docs/Web/CSS/Reference#Index_des_mots-cl%C3%A9s_en_C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76414-9147-41F6-8635-B301EC2E4F18}"/>
              </a:ext>
            </a:extLst>
          </p:cNvPr>
          <p:cNvPicPr>
            <a:picLocks noChangeAspect="1"/>
          </p:cNvPicPr>
          <p:nvPr/>
        </p:nvPicPr>
        <p:blipFill rotWithShape="1">
          <a:blip r:embed="rId2"/>
          <a:srcRect t="16593" b="13819"/>
          <a:stretch/>
        </p:blipFill>
        <p:spPr>
          <a:xfrm>
            <a:off x="20" y="10"/>
            <a:ext cx="12191980" cy="4242125"/>
          </a:xfrm>
          <a:prstGeom prst="rect">
            <a:avLst/>
          </a:prstGeom>
        </p:spPr>
      </p:pic>
      <p:cxnSp>
        <p:nvCxnSpPr>
          <p:cNvPr id="9" name="Straight Connector 8">
            <a:extLst>
              <a:ext uri="{FF2B5EF4-FFF2-40B4-BE49-F238E27FC236}">
                <a16:creationId xmlns:a16="http://schemas.microsoft.com/office/drawing/2014/main" id="{C800968E-0A99-46C4-A9B2-6A63AC66F4B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B894C04-E2A2-4BC1-8EA3-CF39A06EC938}"/>
              </a:ext>
            </a:extLst>
          </p:cNvPr>
          <p:cNvSpPr>
            <a:spLocks noGrp="1"/>
          </p:cNvSpPr>
          <p:nvPr>
            <p:ph type="subTitle" idx="1"/>
          </p:nvPr>
        </p:nvSpPr>
        <p:spPr>
          <a:xfrm>
            <a:off x="804672" y="5391995"/>
            <a:ext cx="10694903" cy="521109"/>
          </a:xfrm>
        </p:spPr>
        <p:txBody>
          <a:bodyPr>
            <a:normAutofit lnSpcReduction="10000"/>
          </a:bodyPr>
          <a:lstStyle/>
          <a:p>
            <a:pPr algn="l"/>
            <a:r>
              <a:rPr lang="en-US" sz="3200" dirty="0"/>
              <a:t>Initiation au Web</a:t>
            </a:r>
          </a:p>
        </p:txBody>
      </p:sp>
      <p:sp>
        <p:nvSpPr>
          <p:cNvPr id="5" name="TextBox 4">
            <a:extLst>
              <a:ext uri="{FF2B5EF4-FFF2-40B4-BE49-F238E27FC236}">
                <a16:creationId xmlns:a16="http://schemas.microsoft.com/office/drawing/2014/main" id="{2ED1AF48-AECE-4FC3-A146-8743675F7BB7}"/>
              </a:ext>
            </a:extLst>
          </p:cNvPr>
          <p:cNvSpPr txBox="1"/>
          <p:nvPr/>
        </p:nvSpPr>
        <p:spPr>
          <a:xfrm>
            <a:off x="9146521" y="4740249"/>
            <a:ext cx="1376082" cy="369332"/>
          </a:xfrm>
          <a:prstGeom prst="rect">
            <a:avLst/>
          </a:prstGeom>
          <a:noFill/>
        </p:spPr>
        <p:txBody>
          <a:bodyPr wrap="none" rtlCol="0">
            <a:spAutoFit/>
          </a:bodyPr>
          <a:lstStyle/>
          <a:p>
            <a:r>
              <a:rPr lang="fr-CA" dirty="0"/>
              <a:t>Présenté par</a:t>
            </a:r>
          </a:p>
        </p:txBody>
      </p:sp>
      <p:pic>
        <p:nvPicPr>
          <p:cNvPr id="10" name="Picture 9" descr="A picture containing clipart&#10;&#10;Description generated with high confidence">
            <a:extLst>
              <a:ext uri="{FF2B5EF4-FFF2-40B4-BE49-F238E27FC236}">
                <a16:creationId xmlns:a16="http://schemas.microsoft.com/office/drawing/2014/main" id="{BB930E36-3E3B-4761-B444-61357D30D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360" y="5257433"/>
            <a:ext cx="3779520" cy="838551"/>
          </a:xfrm>
          <a:prstGeom prst="rect">
            <a:avLst/>
          </a:prstGeom>
        </p:spPr>
      </p:pic>
    </p:spTree>
    <p:extLst>
      <p:ext uri="{BB962C8B-B14F-4D97-AF65-F5344CB8AC3E}">
        <p14:creationId xmlns:p14="http://schemas.microsoft.com/office/powerpoint/2010/main" val="36478647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Styles: Exercices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663700"/>
            <a:ext cx="10515600" cy="3908425"/>
          </a:xfrm>
        </p:spPr>
        <p:txBody>
          <a:bodyPr>
            <a:normAutofit lnSpcReduction="10000"/>
          </a:bodyPr>
          <a:lstStyle/>
          <a:p>
            <a:pPr marL="0" indent="0">
              <a:buNone/>
            </a:pPr>
            <a:r>
              <a:rPr lang="fr-CA" sz="2400" dirty="0"/>
              <a:t>En utilisant votre document précédent, créer deux paragraphes dans le &lt;body&gt; et ajouter du texte de « remplissage » afin qu’ils s’affichent (par exemple « Paragraphe 1 »).</a:t>
            </a:r>
          </a:p>
          <a:p>
            <a:pPr marL="0" indent="0">
              <a:buNone/>
            </a:pPr>
            <a:endParaRPr lang="fr-CA" sz="1400" dirty="0"/>
          </a:p>
          <a:p>
            <a:pPr marL="342900" indent="-342900">
              <a:buAutoNum type="arabicParenR"/>
            </a:pPr>
            <a:r>
              <a:rPr lang="fr-CA" sz="2400" dirty="0"/>
              <a:t>À l’aide de l’attribut style, afficher le premier paragraphe en bleu et le deuxième en rouge.</a:t>
            </a:r>
          </a:p>
          <a:p>
            <a:pPr marL="342900" indent="-342900">
              <a:buAutoNum type="arabicParenR"/>
            </a:pPr>
            <a:r>
              <a:rPr lang="fr-CA" sz="2400" dirty="0"/>
              <a:t>À l’aide de la propriété de style </a:t>
            </a:r>
            <a:r>
              <a:rPr lang="fr-CA" sz="2400" dirty="0">
                <a:solidFill>
                  <a:srgbClr val="0070C0"/>
                </a:solidFill>
              </a:rPr>
              <a:t>font-size</a:t>
            </a:r>
            <a:r>
              <a:rPr lang="fr-CA" sz="2400" dirty="0"/>
              <a:t> en utilisant des valeurs avec l’unité pixel, changer la taille des textes des 2 paragraphes pour que le deuxième paragraphe soit 2 fois plus gros que le premier (exemple de style: </a:t>
            </a:r>
            <a:r>
              <a:rPr lang="fr-CA" sz="2400" dirty="0">
                <a:solidFill>
                  <a:srgbClr val="0070C0"/>
                </a:solidFill>
              </a:rPr>
              <a:t>font-size: 20px</a:t>
            </a:r>
            <a:r>
              <a:rPr lang="fr-CA" sz="2400" dirty="0"/>
              <a:t>). Pour séparer 2 styles dans le même attribut, utiliser le séparateur </a:t>
            </a:r>
            <a:r>
              <a:rPr lang="fr-CA" sz="2400" dirty="0">
                <a:solidFill>
                  <a:srgbClr val="0070C0"/>
                </a:solidFill>
              </a:rPr>
              <a:t>;</a:t>
            </a:r>
            <a:r>
              <a:rPr lang="fr-CA" sz="2400" dirty="0"/>
              <a:t>. </a:t>
            </a:r>
          </a:p>
          <a:p>
            <a:pPr marL="0" indent="0">
              <a:buNone/>
            </a:pPr>
            <a:r>
              <a:rPr lang="fr-CA" sz="2400" dirty="0"/>
              <a:t>Par exemple:</a:t>
            </a:r>
          </a:p>
          <a:p>
            <a:pPr marL="0" indent="0">
              <a:buNone/>
            </a:pPr>
            <a:endParaRPr lang="fr-CA" sz="2400" dirty="0"/>
          </a:p>
          <a:p>
            <a:pPr marL="0" indent="0">
              <a:buNone/>
            </a:pPr>
            <a:endParaRPr lang="fr-CA" sz="2400" dirty="0"/>
          </a:p>
        </p:txBody>
      </p:sp>
      <p:graphicFrame>
        <p:nvGraphicFramePr>
          <p:cNvPr id="5" name="Table 4">
            <a:extLst>
              <a:ext uri="{FF2B5EF4-FFF2-40B4-BE49-F238E27FC236}">
                <a16:creationId xmlns:a16="http://schemas.microsoft.com/office/drawing/2014/main" id="{DA435485-9543-4DE1-87DA-790ED7EB72FB}"/>
              </a:ext>
            </a:extLst>
          </p:cNvPr>
          <p:cNvGraphicFramePr>
            <a:graphicFrameLocks noGrp="1"/>
          </p:cNvGraphicFramePr>
          <p:nvPr>
            <p:extLst>
              <p:ext uri="{D42A27DB-BD31-4B8C-83A1-F6EECF244321}">
                <p14:modId xmlns:p14="http://schemas.microsoft.com/office/powerpoint/2010/main" val="1225963259"/>
              </p:ext>
            </p:extLst>
          </p:nvPr>
        </p:nvGraphicFramePr>
        <p:xfrm>
          <a:off x="930275" y="5551715"/>
          <a:ext cx="10331450" cy="100584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latin typeface="Consolas" panose="020B0609020204030204" pitchFamily="49" charset="0"/>
                        </a:rPr>
                        <a:t>style</a:t>
                      </a:r>
                      <a:r>
                        <a:rPr lang="en-US" sz="1600" dirty="0">
                          <a:solidFill>
                            <a:srgbClr val="999999"/>
                          </a:solidFill>
                          <a:effectLst/>
                          <a:latin typeface="Consolas" panose="020B0609020204030204" pitchFamily="49" charset="0"/>
                        </a:rPr>
                        <a:t>=“</a:t>
                      </a:r>
                      <a:r>
                        <a:rPr lang="en-US" sz="1600" dirty="0">
                          <a:solidFill>
                            <a:srgbClr val="0077AA"/>
                          </a:solidFill>
                          <a:effectLst/>
                          <a:latin typeface="Consolas" panose="020B0609020204030204" pitchFamily="49" charset="0"/>
                        </a:rPr>
                        <a:t>font-size: 20px</a:t>
                      </a:r>
                      <a:r>
                        <a:rPr lang="en-US" sz="1600" dirty="0">
                          <a:solidFill>
                            <a:srgbClr val="0077AA"/>
                          </a:solidFill>
                          <a:effectLst/>
                          <a:highlight>
                            <a:srgbClr val="FFFF00"/>
                          </a:highlight>
                          <a:latin typeface="Consolas" panose="020B0609020204030204" pitchFamily="49" charset="0"/>
                        </a:rPr>
                        <a:t>;</a:t>
                      </a:r>
                      <a:r>
                        <a:rPr lang="en-US" sz="1600" dirty="0">
                          <a:solidFill>
                            <a:srgbClr val="0077AA"/>
                          </a:solidFill>
                          <a:effectLst/>
                          <a:latin typeface="Consolas" panose="020B0609020204030204" pitchFamily="49" charset="0"/>
                        </a:rPr>
                        <a:t>color: blue</a:t>
                      </a:r>
                      <a:r>
                        <a:rPr lang="en-US" sz="1600" dirty="0">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Paragraphe</a:t>
                      </a:r>
                      <a:r>
                        <a:rPr kumimoji="0" lang="en-US" altLang="en-US" sz="1600" b="0" i="0" u="none" strike="noStrike" cap="none" normalizeH="0" baseline="0" dirty="0">
                          <a:ln>
                            <a:noFill/>
                          </a:ln>
                          <a:solidFill>
                            <a:srgbClr val="333333"/>
                          </a:solidFill>
                          <a:effectLst/>
                          <a:latin typeface="Consolas" panose="020B06090202040302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Tree>
    <p:extLst>
      <p:ext uri="{BB962C8B-B14F-4D97-AF65-F5344CB8AC3E}">
        <p14:creationId xmlns:p14="http://schemas.microsoft.com/office/powerpoint/2010/main" val="405854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Styles: Mauvaises Pratiques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549400"/>
            <a:ext cx="10515600" cy="2755900"/>
          </a:xfrm>
        </p:spPr>
        <p:txBody>
          <a:bodyPr>
            <a:normAutofit/>
          </a:bodyPr>
          <a:lstStyle/>
          <a:p>
            <a:pPr marL="0" indent="0">
              <a:buNone/>
            </a:pPr>
            <a:r>
              <a:rPr lang="fr-CA" sz="2400" dirty="0"/>
              <a:t>Une fois que vous maîtrisez bien les attributs </a:t>
            </a:r>
            <a:r>
              <a:rPr lang="fr-CA" sz="2400" dirty="0">
                <a:solidFill>
                  <a:srgbClr val="0070C0"/>
                </a:solidFill>
              </a:rPr>
              <a:t>style</a:t>
            </a:r>
            <a:r>
              <a:rPr lang="fr-CA" sz="2400" dirty="0"/>
              <a:t>, créer une page Web stylisée devient très simple:</a:t>
            </a:r>
          </a:p>
          <a:p>
            <a:pPr marL="0" indent="0">
              <a:buNone/>
            </a:pPr>
            <a:endParaRPr lang="fr-CA" sz="2400" dirty="0"/>
          </a:p>
        </p:txBody>
      </p:sp>
      <p:graphicFrame>
        <p:nvGraphicFramePr>
          <p:cNvPr id="5" name="Table 4">
            <a:extLst>
              <a:ext uri="{FF2B5EF4-FFF2-40B4-BE49-F238E27FC236}">
                <a16:creationId xmlns:a16="http://schemas.microsoft.com/office/drawing/2014/main" id="{2C0BFF7D-CCAE-4ACE-ADE4-1E65011ACD4D}"/>
              </a:ext>
            </a:extLst>
          </p:cNvPr>
          <p:cNvGraphicFramePr>
            <a:graphicFrameLocks noGrp="1"/>
          </p:cNvGraphicFramePr>
          <p:nvPr>
            <p:extLst>
              <p:ext uri="{D42A27DB-BD31-4B8C-83A1-F6EECF244321}">
                <p14:modId xmlns:p14="http://schemas.microsoft.com/office/powerpoint/2010/main" val="2206983091"/>
              </p:ext>
            </p:extLst>
          </p:nvPr>
        </p:nvGraphicFramePr>
        <p:xfrm>
          <a:off x="930275" y="2513240"/>
          <a:ext cx="10331450" cy="393192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8090"/>
                          </a:solidFill>
                          <a:effectLst/>
                          <a:latin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600" b="0" i="0" u="none" strike="noStrike" cap="none" normalizeH="0" baseline="0" dirty="0" err="1">
                          <a:ln>
                            <a:noFill/>
                          </a:ln>
                          <a:solidFill>
                            <a:srgbClr val="333333"/>
                          </a:solidFill>
                          <a:effectLst/>
                          <a:latin typeface="Consolas" panose="020B0609020204030204" pitchFamily="49" charset="0"/>
                        </a:rPr>
                        <a:t>Coucou</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 </a:t>
                      </a:r>
                      <a:r>
                        <a:rPr lang="en-US" sz="1600" dirty="0">
                          <a:solidFill>
                            <a:srgbClr val="669900"/>
                          </a:solidFill>
                          <a:effectLst/>
                          <a:latin typeface="Consolas" panose="020B0609020204030204" pitchFamily="49" charset="0"/>
                        </a:rPr>
                        <a:t>style</a:t>
                      </a:r>
                      <a:r>
                        <a:rPr lang="en-US" sz="1600" dirty="0">
                          <a:solidFill>
                            <a:srgbClr val="999999"/>
                          </a:solidFill>
                          <a:effectLst/>
                          <a:latin typeface="Consolas" panose="020B0609020204030204" pitchFamily="49" charset="0"/>
                        </a:rPr>
                        <a:t>=“</a:t>
                      </a:r>
                      <a:r>
                        <a:rPr lang="en-US" sz="1600" dirty="0">
                          <a:solidFill>
                            <a:srgbClr val="0077AA"/>
                          </a:solidFill>
                          <a:effectLst/>
                          <a:latin typeface="Consolas" panose="020B0609020204030204" pitchFamily="49" charset="0"/>
                        </a:rPr>
                        <a:t>color: </a:t>
                      </a:r>
                      <a:r>
                        <a:rPr lang="en-US" sz="1600" dirty="0" err="1">
                          <a:solidFill>
                            <a:srgbClr val="0077AA"/>
                          </a:solidFill>
                          <a:effectLst/>
                          <a:latin typeface="Consolas" panose="020B0609020204030204" pitchFamily="49" charset="0"/>
                        </a:rPr>
                        <a:t>green;font-size</a:t>
                      </a:r>
                      <a:r>
                        <a:rPr lang="en-US" sz="1600" dirty="0">
                          <a:solidFill>
                            <a:srgbClr val="0077AA"/>
                          </a:solidFill>
                          <a:effectLst/>
                          <a:latin typeface="Consolas" panose="020B0609020204030204" pitchFamily="49" charset="0"/>
                        </a:rPr>
                        <a:t>: 30px;font-weight: </a:t>
                      </a:r>
                      <a:r>
                        <a:rPr lang="en-US" sz="1600" dirty="0" err="1">
                          <a:solidFill>
                            <a:srgbClr val="0077AA"/>
                          </a:solidFill>
                          <a:effectLst/>
                          <a:latin typeface="Consolas" panose="020B0609020204030204" pitchFamily="49" charset="0"/>
                        </a:rPr>
                        <a:t>bold;margin-left</a:t>
                      </a:r>
                      <a:r>
                        <a:rPr lang="en-US" sz="1600" dirty="0">
                          <a:solidFill>
                            <a:srgbClr val="0077AA"/>
                          </a:solidFill>
                          <a:effectLst/>
                          <a:latin typeface="Consolas" panose="020B0609020204030204" pitchFamily="49" charset="0"/>
                        </a:rPr>
                        <a:t>: 10px;margin-right: 20px;margin-top: 30px; margin-bottom: 40px;background-color: </a:t>
                      </a:r>
                      <a:r>
                        <a:rPr lang="en-US" sz="1600" dirty="0" err="1">
                          <a:solidFill>
                            <a:srgbClr val="0077AA"/>
                          </a:solidFill>
                          <a:effectLst/>
                          <a:latin typeface="Consolas" panose="020B0609020204030204" pitchFamily="49" charset="0"/>
                        </a:rPr>
                        <a:t>yellow;text-align</a:t>
                      </a:r>
                      <a:r>
                        <a:rPr lang="en-US" sz="1600" dirty="0">
                          <a:solidFill>
                            <a:srgbClr val="0077AA"/>
                          </a:solidFill>
                          <a:effectLst/>
                          <a:latin typeface="Consolas" panose="020B0609020204030204" pitchFamily="49" charset="0"/>
                        </a:rPr>
                        <a:t>: </a:t>
                      </a:r>
                      <a:r>
                        <a:rPr lang="en-US" sz="1600" dirty="0" err="1">
                          <a:solidFill>
                            <a:srgbClr val="0077AA"/>
                          </a:solidFill>
                          <a:effectLst/>
                          <a:latin typeface="Consolas" panose="020B0609020204030204" pitchFamily="49" charset="0"/>
                        </a:rPr>
                        <a:t>center;text-decoration</a:t>
                      </a:r>
                      <a:r>
                        <a:rPr lang="en-US" sz="1600" dirty="0">
                          <a:solidFill>
                            <a:srgbClr val="0077AA"/>
                          </a:solidFill>
                          <a:effectLst/>
                          <a:latin typeface="Consolas" panose="020B0609020204030204" pitchFamily="49" charset="0"/>
                        </a:rPr>
                        <a:t>: underline dotted red;</a:t>
                      </a:r>
                      <a:r>
                        <a:rPr lang="en-US" sz="1600" dirty="0">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Cette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est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une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toute</a:t>
                      </a:r>
                      <a:r>
                        <a:rPr kumimoji="0" lang="en-US" altLang="en-US" sz="1600" b="0" i="0" u="none" strike="noStrike" cap="none" normalizeH="0" baseline="0" dirty="0">
                          <a:ln>
                            <a:noFill/>
                          </a:ln>
                          <a:solidFill>
                            <a:srgbClr val="333333"/>
                          </a:solidFill>
                          <a:effectLst/>
                          <a:latin typeface="Consolas" panose="020B0609020204030204" pitchFamily="49" charset="0"/>
                        </a:rPr>
                        <a:t> simple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latin typeface="Consolas" panose="020B0609020204030204" pitchFamily="49" charset="0"/>
                        </a:rPr>
                        <a:t>style</a:t>
                      </a:r>
                      <a:r>
                        <a:rPr lang="en-US" sz="1600" dirty="0">
                          <a:solidFill>
                            <a:srgbClr val="999999"/>
                          </a:solidFill>
                          <a:effectLst/>
                          <a:latin typeface="Consolas" panose="020B0609020204030204" pitchFamily="49" charset="0"/>
                        </a:rPr>
                        <a:t>=“</a:t>
                      </a:r>
                      <a:r>
                        <a:rPr lang="en-US" sz="1600" dirty="0">
                          <a:solidFill>
                            <a:srgbClr val="0077AA"/>
                          </a:solidFill>
                          <a:effectLst/>
                          <a:latin typeface="Consolas" panose="020B0609020204030204" pitchFamily="49" charset="0"/>
                        </a:rPr>
                        <a:t>color: </a:t>
                      </a:r>
                      <a:r>
                        <a:rPr lang="en-US" sz="1600" dirty="0" err="1">
                          <a:solidFill>
                            <a:srgbClr val="0077AA"/>
                          </a:solidFill>
                          <a:effectLst/>
                          <a:latin typeface="Consolas" panose="020B0609020204030204" pitchFamily="49" charset="0"/>
                        </a:rPr>
                        <a:t>red;font-size</a:t>
                      </a:r>
                      <a:r>
                        <a:rPr lang="en-US" sz="1600" dirty="0">
                          <a:solidFill>
                            <a:srgbClr val="0077AA"/>
                          </a:solidFill>
                          <a:effectLst/>
                          <a:latin typeface="Consolas" panose="020B0609020204030204" pitchFamily="49" charset="0"/>
                        </a:rPr>
                        <a:t>: 20px;;padding-left: 10px;float: </a:t>
                      </a:r>
                      <a:r>
                        <a:rPr lang="en-US" sz="1600" dirty="0" err="1">
                          <a:solidFill>
                            <a:srgbClr val="0077AA"/>
                          </a:solidFill>
                          <a:effectLst/>
                          <a:latin typeface="Consolas" panose="020B0609020204030204" pitchFamily="49" charset="0"/>
                        </a:rPr>
                        <a:t>left;background-color</a:t>
                      </a:r>
                      <a:r>
                        <a:rPr lang="en-US" sz="1600" dirty="0">
                          <a:solidFill>
                            <a:srgbClr val="0077AA"/>
                          </a:solidFill>
                          <a:effectLst/>
                          <a:latin typeface="Consolas" panose="020B0609020204030204" pitchFamily="49" charset="0"/>
                        </a:rPr>
                        <a:t>: </a:t>
                      </a:r>
                      <a:r>
                        <a:rPr lang="en-US" sz="1600" dirty="0" err="1">
                          <a:solidFill>
                            <a:srgbClr val="0077AA"/>
                          </a:solidFill>
                          <a:effectLst/>
                          <a:latin typeface="Consolas" panose="020B0609020204030204" pitchFamily="49" charset="0"/>
                        </a:rPr>
                        <a:t>purple;text-align</a:t>
                      </a:r>
                      <a:r>
                        <a:rPr lang="en-US" sz="1600" dirty="0">
                          <a:solidFill>
                            <a:srgbClr val="0077AA"/>
                          </a:solidFill>
                          <a:effectLst/>
                          <a:latin typeface="Consolas" panose="020B0609020204030204" pitchFamily="49" charset="0"/>
                        </a:rPr>
                        <a:t>: </a:t>
                      </a:r>
                      <a:r>
                        <a:rPr lang="en-US" sz="1600" dirty="0" err="1">
                          <a:solidFill>
                            <a:srgbClr val="0077AA"/>
                          </a:solidFill>
                          <a:effectLst/>
                          <a:latin typeface="Consolas" panose="020B0609020204030204" pitchFamily="49" charset="0"/>
                        </a:rPr>
                        <a:t>right;text-decoration</a:t>
                      </a:r>
                      <a:r>
                        <a:rPr lang="en-US" sz="1600" dirty="0">
                          <a:solidFill>
                            <a:srgbClr val="0077AA"/>
                          </a:solidFill>
                          <a:effectLst/>
                          <a:latin typeface="Consolas" panose="020B0609020204030204" pitchFamily="49" charset="0"/>
                        </a:rPr>
                        <a:t>: green wavy underline;</a:t>
                      </a:r>
                      <a:r>
                        <a:rPr lang="en-US" sz="1600" dirty="0">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Pargraphe</a:t>
                      </a:r>
                      <a:r>
                        <a:rPr kumimoji="0" lang="en-US" altLang="en-US" sz="1600" b="0" i="0" u="none" strike="noStrike" cap="none" normalizeH="0" baseline="0" dirty="0">
                          <a:ln>
                            <a:noFill/>
                          </a:ln>
                          <a:solidFill>
                            <a:srgbClr val="333333"/>
                          </a:solidFill>
                          <a:effectLst/>
                          <a:latin typeface="Consolas" panose="020B0609020204030204" pitchFamily="49" charset="0"/>
                        </a:rPr>
                        <a:t> 1</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
        <p:nvSpPr>
          <p:cNvPr id="4" name="TextBox 3">
            <a:extLst>
              <a:ext uri="{FF2B5EF4-FFF2-40B4-BE49-F238E27FC236}">
                <a16:creationId xmlns:a16="http://schemas.microsoft.com/office/drawing/2014/main" id="{325646CC-A925-44AA-81B1-0A62C457BD89}"/>
              </a:ext>
            </a:extLst>
          </p:cNvPr>
          <p:cNvSpPr txBox="1"/>
          <p:nvPr/>
        </p:nvSpPr>
        <p:spPr>
          <a:xfrm>
            <a:off x="3901328" y="44450"/>
            <a:ext cx="4389343" cy="7725192"/>
          </a:xfrm>
          <a:prstGeom prst="rect">
            <a:avLst/>
          </a:prstGeom>
          <a:noFill/>
        </p:spPr>
        <p:txBody>
          <a:bodyPr wrap="none" rtlCol="0">
            <a:spAutoFit/>
          </a:bodyPr>
          <a:lstStyle/>
          <a:p>
            <a:r>
              <a:rPr lang="en-US" sz="49600" dirty="0">
                <a:solidFill>
                  <a:srgbClr val="FF0000"/>
                </a:solidFill>
                <a:latin typeface="Hotels Proxima Soft Semibold" panose="02000506030000020004" pitchFamily="50" charset="0"/>
              </a:rPr>
              <a:t>X</a:t>
            </a:r>
            <a:endParaRPr lang="en-US" dirty="0">
              <a:solidFill>
                <a:srgbClr val="FF0000"/>
              </a:solidFill>
              <a:latin typeface="Hotels Proxima Soft Semibold" panose="02000506030000020004" pitchFamily="50" charset="0"/>
            </a:endParaRPr>
          </a:p>
        </p:txBody>
      </p:sp>
    </p:spTree>
    <p:extLst>
      <p:ext uri="{BB962C8B-B14F-4D97-AF65-F5344CB8AC3E}">
        <p14:creationId xmlns:p14="http://schemas.microsoft.com/office/powerpoint/2010/main" val="135860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Styles: Bonnes Pratiques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549400"/>
            <a:ext cx="10515600" cy="5067300"/>
          </a:xfrm>
        </p:spPr>
        <p:txBody>
          <a:bodyPr>
            <a:normAutofit lnSpcReduction="10000"/>
          </a:bodyPr>
          <a:lstStyle/>
          <a:p>
            <a:pPr marL="0" indent="0">
              <a:buNone/>
            </a:pPr>
            <a:r>
              <a:rPr lang="fr-CA" sz="2400" dirty="0"/>
              <a:t>L’utilisation de l’attribut style n’est pas recommandé en général car cela alourdit les pages et réduit la lisibilité. C’est pour cette raison que les Cascading Style Sheets (CSS) fut créés en 1994.</a:t>
            </a:r>
          </a:p>
          <a:p>
            <a:pPr marL="0" indent="0">
              <a:buNone/>
            </a:pPr>
            <a:endParaRPr lang="fr-CA" sz="1200" dirty="0"/>
          </a:p>
          <a:p>
            <a:pPr marL="0" indent="0">
              <a:buNone/>
            </a:pPr>
            <a:r>
              <a:rPr lang="fr-CA" sz="2400" dirty="0"/>
              <a:t>Outil de référence (Mozilla):</a:t>
            </a:r>
          </a:p>
          <a:p>
            <a:pPr marL="0" indent="0">
              <a:buNone/>
            </a:pPr>
            <a:r>
              <a:rPr lang="fr-CA" sz="2000" dirty="0">
                <a:hlinkClick r:id="rId2"/>
              </a:rPr>
              <a:t>https://developer.mozilla.org/fr/Apprendre/Commencer_avec_le_web/Les_bases_CSS</a:t>
            </a:r>
            <a:endParaRPr lang="fr-CA" sz="2000" dirty="0"/>
          </a:p>
          <a:p>
            <a:pPr marL="0" indent="0">
              <a:buNone/>
            </a:pPr>
            <a:endParaRPr lang="fr-CA" sz="1600" dirty="0"/>
          </a:p>
          <a:p>
            <a:pPr marL="0" indent="0">
              <a:buNone/>
            </a:pPr>
            <a:r>
              <a:rPr lang="fr-CA" sz="2400" dirty="0"/>
              <a:t>L’idée du CSS est d’extraire le style du HTML afin d’offrir plus de flexibilité. Deux moyens utilisés pour extraire le style:</a:t>
            </a:r>
          </a:p>
          <a:p>
            <a:pPr marL="0" indent="0">
              <a:buNone/>
            </a:pPr>
            <a:endParaRPr lang="fr-CA" sz="1600" dirty="0"/>
          </a:p>
          <a:p>
            <a:pPr marL="457200" indent="-457200">
              <a:buAutoNum type="arabicParenR"/>
            </a:pPr>
            <a:r>
              <a:rPr lang="fr-CA" sz="2400" dirty="0"/>
              <a:t>Balises </a:t>
            </a:r>
            <a:r>
              <a:rPr lang="fr-CA" sz="2400" dirty="0">
                <a:solidFill>
                  <a:srgbClr val="0070C0"/>
                </a:solidFill>
              </a:rPr>
              <a:t>&lt;style&gt; </a:t>
            </a:r>
            <a:r>
              <a:rPr lang="fr-CA" sz="2400" dirty="0"/>
              <a:t>(nous utiliserons cette méthode pour ce workshop pour des fins de simplicité)</a:t>
            </a:r>
          </a:p>
          <a:p>
            <a:pPr marL="457200" indent="-457200">
              <a:buAutoNum type="arabicParenR"/>
            </a:pPr>
            <a:r>
              <a:rPr lang="fr-CA" sz="2400" dirty="0"/>
              <a:t>Fichier indépendant de type .</a:t>
            </a:r>
            <a:r>
              <a:rPr lang="fr-CA" sz="2400" dirty="0" err="1"/>
              <a:t>css</a:t>
            </a:r>
            <a:r>
              <a:rPr lang="fr-CA" sz="2400" dirty="0"/>
              <a:t> en utilisant la balise </a:t>
            </a:r>
            <a:r>
              <a:rPr lang="fr-CA" sz="2400" dirty="0">
                <a:solidFill>
                  <a:srgbClr val="0070C0"/>
                </a:solidFill>
              </a:rPr>
              <a:t>&lt;</a:t>
            </a:r>
            <a:r>
              <a:rPr lang="fr-CA" sz="2400" dirty="0" err="1">
                <a:solidFill>
                  <a:srgbClr val="0070C0"/>
                </a:solidFill>
              </a:rPr>
              <a:t>link</a:t>
            </a:r>
            <a:r>
              <a:rPr lang="fr-CA" sz="2400" dirty="0">
                <a:solidFill>
                  <a:srgbClr val="0070C0"/>
                </a:solidFill>
              </a:rPr>
              <a:t>&gt; </a:t>
            </a:r>
            <a:r>
              <a:rPr lang="fr-CA" sz="2400" dirty="0"/>
              <a:t>(méthode recommandée)</a:t>
            </a:r>
          </a:p>
        </p:txBody>
      </p:sp>
    </p:spTree>
    <p:extLst>
      <p:ext uri="{BB962C8B-B14F-4D97-AF65-F5344CB8AC3E}">
        <p14:creationId xmlns:p14="http://schemas.microsoft.com/office/powerpoint/2010/main" val="415836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CSS: Exemple</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549400"/>
            <a:ext cx="10515600" cy="850900"/>
          </a:xfrm>
        </p:spPr>
        <p:txBody>
          <a:bodyPr>
            <a:normAutofit/>
          </a:bodyPr>
          <a:lstStyle/>
          <a:p>
            <a:pPr marL="0" indent="0">
              <a:buNone/>
            </a:pPr>
            <a:r>
              <a:rPr lang="fr-CA" sz="2400" dirty="0"/>
              <a:t>À l’aide d’un sélecteur de style, le style est appliqué sans utiliser d’attribut HTML.</a:t>
            </a:r>
          </a:p>
          <a:p>
            <a:pPr marL="0" indent="0">
              <a:buNone/>
            </a:pPr>
            <a:endParaRPr lang="fr-CA" sz="2400" dirty="0"/>
          </a:p>
        </p:txBody>
      </p:sp>
      <p:graphicFrame>
        <p:nvGraphicFramePr>
          <p:cNvPr id="5" name="Table 4">
            <a:extLst>
              <a:ext uri="{FF2B5EF4-FFF2-40B4-BE49-F238E27FC236}">
                <a16:creationId xmlns:a16="http://schemas.microsoft.com/office/drawing/2014/main" id="{2C0BFF7D-CCAE-4ACE-ADE4-1E65011ACD4D}"/>
              </a:ext>
            </a:extLst>
          </p:cNvPr>
          <p:cNvGraphicFramePr>
            <a:graphicFrameLocks noGrp="1"/>
          </p:cNvGraphicFramePr>
          <p:nvPr>
            <p:extLst>
              <p:ext uri="{D42A27DB-BD31-4B8C-83A1-F6EECF244321}">
                <p14:modId xmlns:p14="http://schemas.microsoft.com/office/powerpoint/2010/main" val="2998318704"/>
              </p:ext>
            </p:extLst>
          </p:nvPr>
        </p:nvGraphicFramePr>
        <p:xfrm>
          <a:off x="930275" y="2271940"/>
          <a:ext cx="10331450" cy="417576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8090"/>
                          </a:solidFill>
                          <a:effectLst/>
                          <a:latin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600" b="0" i="0" u="none" strike="noStrike" cap="none" normalizeH="0" baseline="0" dirty="0" err="1">
                          <a:ln>
                            <a:noFill/>
                          </a:ln>
                          <a:solidFill>
                            <a:srgbClr val="333333"/>
                          </a:solidFill>
                          <a:effectLst/>
                          <a:latin typeface="Consolas" panose="020B0609020204030204" pitchFamily="49" charset="0"/>
                        </a:rPr>
                        <a:t>Coucou</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&lt;</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style </a:t>
                      </a:r>
                      <a:r>
                        <a:rPr kumimoji="0" lang="en-US" altLang="en-US" sz="1600" b="0" i="0" u="none" strike="noStrike" cap="none" normalizeH="0" baseline="0" dirty="0">
                          <a:ln>
                            <a:noFill/>
                          </a:ln>
                          <a:solidFill>
                            <a:srgbClr val="669900"/>
                          </a:solidFill>
                          <a:effectLst/>
                          <a:highlight>
                            <a:srgbClr val="FFFF00"/>
                          </a:highlight>
                          <a:latin typeface="Consolas" panose="020B0609020204030204" pitchFamily="49" charset="0"/>
                        </a:rPr>
                        <a:t>type</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0077AA"/>
                          </a:solidFill>
                          <a:effectLst/>
                          <a:highlight>
                            <a:srgbClr val="FFFF00"/>
                          </a:highlight>
                          <a:latin typeface="Consolas" panose="020B0609020204030204" pitchFamily="49" charset="0"/>
                        </a:rPr>
                        <a:t>text/</a:t>
                      </a:r>
                      <a:r>
                        <a:rPr kumimoji="0" lang="en-US" altLang="en-US" sz="1600" b="0" i="0" u="none" strike="noStrike" cap="none" normalizeH="0" baseline="0" dirty="0" err="1">
                          <a:ln>
                            <a:noFill/>
                          </a:ln>
                          <a:solidFill>
                            <a:srgbClr val="0077AA"/>
                          </a:solidFill>
                          <a:effectLst/>
                          <a:highlight>
                            <a:srgbClr val="FFFF00"/>
                          </a:highlight>
                          <a:latin typeface="Consolas" panose="020B0609020204030204" pitchFamily="49" charset="0"/>
                        </a:rPr>
                        <a:t>css</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highlight>
                            <a:srgbClr val="FFFF00"/>
                          </a:highlight>
                          <a:latin typeface="Consolas" panose="020B0609020204030204" pitchFamily="49" charset="0"/>
                        </a:rPr>
                        <a:t>body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color</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green</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font-size</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30px</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font-weight</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bold</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&lt;/</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style</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&gt;</a:t>
                      </a:r>
                      <a:r>
                        <a:rPr kumimoji="0" lang="en-US" altLang="en-US" sz="1200" b="0" i="0" u="none" strike="noStrike" cap="none" normalizeH="0" baseline="0" dirty="0">
                          <a:ln>
                            <a:noFill/>
                          </a:ln>
                          <a:solidFill>
                            <a:schemeClr val="tx1"/>
                          </a:solidFill>
                          <a:effectLst/>
                          <a:highlight>
                            <a:srgbClr val="FFFF00"/>
                          </a:highlight>
                        </a:rPr>
                        <a:t> </a:t>
                      </a:r>
                      <a:endPar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Cette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est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une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toute</a:t>
                      </a:r>
                      <a:r>
                        <a:rPr kumimoji="0" lang="en-US" altLang="en-US" sz="1600" b="0" i="0" u="none" strike="noStrike" cap="none" normalizeH="0" baseline="0" dirty="0">
                          <a:ln>
                            <a:noFill/>
                          </a:ln>
                          <a:solidFill>
                            <a:srgbClr val="333333"/>
                          </a:solidFill>
                          <a:effectLst/>
                          <a:latin typeface="Consolas" panose="020B0609020204030204" pitchFamily="49" charset="0"/>
                        </a:rPr>
                        <a:t> simple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
        <p:nvSpPr>
          <p:cNvPr id="6" name="Rectangle 1">
            <a:extLst>
              <a:ext uri="{FF2B5EF4-FFF2-40B4-BE49-F238E27FC236}">
                <a16:creationId xmlns:a16="http://schemas.microsoft.com/office/drawing/2014/main" id="{D1FF6266-472D-4AFA-88C9-9EEC50F27A84}"/>
              </a:ext>
            </a:extLst>
          </p:cNvPr>
          <p:cNvSpPr>
            <a:spLocks noChangeArrowheads="1"/>
          </p:cNvSpPr>
          <p:nvPr/>
        </p:nvSpPr>
        <p:spPr bwMode="auto">
          <a:xfrm>
            <a:off x="0" y="90100"/>
            <a:ext cx="923330"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75640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CSS: Sélecteurs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549399"/>
            <a:ext cx="10515600" cy="2438401"/>
          </a:xfrm>
        </p:spPr>
        <p:txBody>
          <a:bodyPr>
            <a:normAutofit/>
          </a:bodyPr>
          <a:lstStyle/>
          <a:p>
            <a:pPr marL="0" indent="0">
              <a:buNone/>
            </a:pPr>
            <a:r>
              <a:rPr lang="fr-CA" sz="2400" dirty="0"/>
              <a:t>Le sélecteur d’une règle CSS sert à lier des propriétés de style à un ou plusieurs éléments (balises HTML). Dans l’exemple précédant le sélecteur </a:t>
            </a:r>
            <a:r>
              <a:rPr lang="fr-CA" sz="2400" dirty="0">
                <a:solidFill>
                  <a:srgbClr val="0070C0"/>
                </a:solidFill>
              </a:rPr>
              <a:t>body</a:t>
            </a:r>
            <a:r>
              <a:rPr lang="fr-CA" sz="2400" dirty="0"/>
              <a:t> était utilisé, ce qui signifie que toutes les balises </a:t>
            </a:r>
            <a:r>
              <a:rPr lang="fr-CA" sz="2400" dirty="0">
                <a:solidFill>
                  <a:srgbClr val="0070C0"/>
                </a:solidFill>
              </a:rPr>
              <a:t>body</a:t>
            </a:r>
            <a:r>
              <a:rPr lang="fr-CA" sz="2400" dirty="0"/>
              <a:t> allaient avoir le style précisé. Il serait aussi possible de faire la même chose pour les paragraphes en utilisant un sélecteur </a:t>
            </a:r>
            <a:r>
              <a:rPr lang="fr-CA" sz="2400" dirty="0">
                <a:solidFill>
                  <a:srgbClr val="0070C0"/>
                </a:solidFill>
              </a:rPr>
              <a:t>p</a:t>
            </a:r>
            <a:r>
              <a:rPr lang="fr-CA" sz="2400" dirty="0"/>
              <a:t>. Mais comment pouvoir sélectionner une balise spécifique dans une page complexe? Une méthode disponible est l’attribut </a:t>
            </a:r>
            <a:r>
              <a:rPr lang="fr-CA" sz="2400" dirty="0">
                <a:solidFill>
                  <a:srgbClr val="0070C0"/>
                </a:solidFill>
              </a:rPr>
              <a:t>class</a:t>
            </a:r>
            <a:r>
              <a:rPr lang="fr-CA" sz="2400" dirty="0"/>
              <a:t> qui peut être référé directement dans le CSS en utilisant le préfix « </a:t>
            </a:r>
            <a:r>
              <a:rPr lang="fr-CA" sz="2400" dirty="0">
                <a:solidFill>
                  <a:srgbClr val="0070C0"/>
                </a:solidFill>
              </a:rPr>
              <a:t>.</a:t>
            </a:r>
            <a:r>
              <a:rPr lang="fr-CA" sz="2400" dirty="0"/>
              <a:t> ». Example:</a:t>
            </a:r>
          </a:p>
          <a:p>
            <a:pPr marL="0" indent="0">
              <a:buNone/>
            </a:pPr>
            <a:endParaRPr lang="fr-CA" sz="2400" dirty="0"/>
          </a:p>
        </p:txBody>
      </p:sp>
      <p:sp>
        <p:nvSpPr>
          <p:cNvPr id="6" name="Rectangle 1">
            <a:extLst>
              <a:ext uri="{FF2B5EF4-FFF2-40B4-BE49-F238E27FC236}">
                <a16:creationId xmlns:a16="http://schemas.microsoft.com/office/drawing/2014/main" id="{D1FF6266-472D-4AFA-88C9-9EEC50F27A84}"/>
              </a:ext>
            </a:extLst>
          </p:cNvPr>
          <p:cNvSpPr>
            <a:spLocks noChangeArrowheads="1"/>
          </p:cNvSpPr>
          <p:nvPr/>
        </p:nvSpPr>
        <p:spPr bwMode="auto">
          <a:xfrm>
            <a:off x="0" y="90100"/>
            <a:ext cx="923330"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7" name="Table 6">
            <a:extLst>
              <a:ext uri="{FF2B5EF4-FFF2-40B4-BE49-F238E27FC236}">
                <a16:creationId xmlns:a16="http://schemas.microsoft.com/office/drawing/2014/main" id="{1D0D684A-0D82-4C60-9FA8-C8B0751F8EF2}"/>
              </a:ext>
            </a:extLst>
          </p:cNvPr>
          <p:cNvGraphicFramePr>
            <a:graphicFrameLocks noGrp="1"/>
          </p:cNvGraphicFramePr>
          <p:nvPr>
            <p:extLst>
              <p:ext uri="{D42A27DB-BD31-4B8C-83A1-F6EECF244321}">
                <p14:modId xmlns:p14="http://schemas.microsoft.com/office/powerpoint/2010/main" val="2707218299"/>
              </p:ext>
            </p:extLst>
          </p:nvPr>
        </p:nvGraphicFramePr>
        <p:xfrm>
          <a:off x="923330" y="4805681"/>
          <a:ext cx="3051770" cy="1005840"/>
        </p:xfrm>
        <a:graphic>
          <a:graphicData uri="http://schemas.openxmlformats.org/drawingml/2006/table">
            <a:tbl>
              <a:tblPr firstRow="1" bandRow="1">
                <a:tableStyleId>{69C7853C-536D-4A76-A0AE-DD22124D55A5}</a:tableStyleId>
              </a:tblPr>
              <a:tblGrid>
                <a:gridCol w="305177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latin typeface="Consolas" panose="020B0609020204030204" pitchFamily="49" charset="0"/>
                        </a:rPr>
                        <a:t>class</a:t>
                      </a:r>
                      <a:r>
                        <a:rPr lang="en-US" sz="1600" dirty="0">
                          <a:solidFill>
                            <a:srgbClr val="999999"/>
                          </a:solidFill>
                          <a:effectLst/>
                          <a:latin typeface="Consolas" panose="020B0609020204030204" pitchFamily="49" charset="0"/>
                        </a:rPr>
                        <a:t>=“</a:t>
                      </a:r>
                      <a:r>
                        <a:rPr lang="en-US" sz="1600" dirty="0">
                          <a:solidFill>
                            <a:srgbClr val="0077AA"/>
                          </a:solidFill>
                          <a:effectLst/>
                          <a:latin typeface="Consolas" panose="020B0609020204030204" pitchFamily="49" charset="0"/>
                        </a:rPr>
                        <a:t>p1</a:t>
                      </a:r>
                      <a:r>
                        <a:rPr lang="en-US" sz="1600" dirty="0">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Paragraphe</a:t>
                      </a:r>
                      <a:r>
                        <a:rPr kumimoji="0" lang="en-US" altLang="en-US" sz="1600" b="0" i="0" u="none" strike="noStrike" cap="none" normalizeH="0" baseline="0" dirty="0">
                          <a:ln>
                            <a:noFill/>
                          </a:ln>
                          <a:solidFill>
                            <a:srgbClr val="333333"/>
                          </a:solidFill>
                          <a:effectLst/>
                          <a:latin typeface="Consolas" panose="020B0609020204030204" pitchFamily="49" charset="0"/>
                        </a:rPr>
                        <a:t> 1</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
        <p:nvSpPr>
          <p:cNvPr id="4" name="TextBox 3">
            <a:extLst>
              <a:ext uri="{FF2B5EF4-FFF2-40B4-BE49-F238E27FC236}">
                <a16:creationId xmlns:a16="http://schemas.microsoft.com/office/drawing/2014/main" id="{C00F10C5-C882-4164-9967-768C5E25B456}"/>
              </a:ext>
            </a:extLst>
          </p:cNvPr>
          <p:cNvSpPr txBox="1"/>
          <p:nvPr/>
        </p:nvSpPr>
        <p:spPr>
          <a:xfrm>
            <a:off x="838200" y="4165908"/>
            <a:ext cx="1901483" cy="461665"/>
          </a:xfrm>
          <a:prstGeom prst="rect">
            <a:avLst/>
          </a:prstGeom>
          <a:noFill/>
        </p:spPr>
        <p:txBody>
          <a:bodyPr wrap="none" rtlCol="0">
            <a:spAutoFit/>
          </a:bodyPr>
          <a:lstStyle/>
          <a:p>
            <a:r>
              <a:rPr lang="en-US" sz="2400" dirty="0" err="1"/>
              <a:t>Dans</a:t>
            </a:r>
            <a:r>
              <a:rPr lang="en-US" sz="2400" dirty="0"/>
              <a:t> le HTML</a:t>
            </a:r>
          </a:p>
        </p:txBody>
      </p:sp>
      <p:graphicFrame>
        <p:nvGraphicFramePr>
          <p:cNvPr id="8" name="Table 7">
            <a:extLst>
              <a:ext uri="{FF2B5EF4-FFF2-40B4-BE49-F238E27FC236}">
                <a16:creationId xmlns:a16="http://schemas.microsoft.com/office/drawing/2014/main" id="{B424AE44-7F42-455F-AB29-F285659F72D6}"/>
              </a:ext>
            </a:extLst>
          </p:cNvPr>
          <p:cNvGraphicFramePr>
            <a:graphicFrameLocks noGrp="1"/>
          </p:cNvGraphicFramePr>
          <p:nvPr>
            <p:extLst>
              <p:ext uri="{D42A27DB-BD31-4B8C-83A1-F6EECF244321}">
                <p14:modId xmlns:p14="http://schemas.microsoft.com/office/powerpoint/2010/main" val="4269023128"/>
              </p:ext>
            </p:extLst>
          </p:nvPr>
        </p:nvGraphicFramePr>
        <p:xfrm>
          <a:off x="5165132" y="4805681"/>
          <a:ext cx="3051770" cy="1005840"/>
        </p:xfrm>
        <a:graphic>
          <a:graphicData uri="http://schemas.openxmlformats.org/drawingml/2006/table">
            <a:tbl>
              <a:tblPr firstRow="1" bandRow="1">
                <a:tableStyleId>{69C7853C-536D-4A76-A0AE-DD22124D55A5}</a:tableStyleId>
              </a:tblPr>
              <a:tblGrid>
                <a:gridCol w="305177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669900"/>
                          </a:solidFill>
                          <a:effectLst/>
                          <a:latin typeface="Consolas" panose="020B0609020204030204" pitchFamily="49" charset="0"/>
                        </a:rPr>
                        <a:t>.p1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0055"/>
                          </a:solidFill>
                          <a:effectLst/>
                          <a:latin typeface="Consolas" panose="020B0609020204030204" pitchFamily="49" charset="0"/>
                        </a:rPr>
                        <a:t>    color</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green</a:t>
                      </a:r>
                      <a:r>
                        <a:rPr kumimoji="0" lang="en-US" altLang="en-US" sz="16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endParaRPr kumimoji="0" lang="en-US" altLang="en-US" sz="1600" b="0" i="0" u="none" strike="noStrike" cap="none" normalizeH="0" baseline="0" dirty="0">
                        <a:ln>
                          <a:noFill/>
                        </a:ln>
                        <a:solidFill>
                          <a:srgbClr val="999999"/>
                        </a:solidFill>
                        <a:effectLst/>
                        <a:latin typeface="Consolas" panose="020B0609020204030204" pitchFamily="49"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
        <p:nvSpPr>
          <p:cNvPr id="9" name="TextBox 8">
            <a:extLst>
              <a:ext uri="{FF2B5EF4-FFF2-40B4-BE49-F238E27FC236}">
                <a16:creationId xmlns:a16="http://schemas.microsoft.com/office/drawing/2014/main" id="{A52579CF-6975-4519-A056-16AB067A310A}"/>
              </a:ext>
            </a:extLst>
          </p:cNvPr>
          <p:cNvSpPr txBox="1"/>
          <p:nvPr/>
        </p:nvSpPr>
        <p:spPr>
          <a:xfrm>
            <a:off x="5092700" y="4165908"/>
            <a:ext cx="1611339" cy="461665"/>
          </a:xfrm>
          <a:prstGeom prst="rect">
            <a:avLst/>
          </a:prstGeom>
          <a:noFill/>
        </p:spPr>
        <p:txBody>
          <a:bodyPr wrap="none" rtlCol="0">
            <a:spAutoFit/>
          </a:bodyPr>
          <a:lstStyle/>
          <a:p>
            <a:r>
              <a:rPr lang="en-US" sz="2400" dirty="0" err="1"/>
              <a:t>Dans</a:t>
            </a:r>
            <a:r>
              <a:rPr lang="en-US" sz="2400" dirty="0"/>
              <a:t> le CSS</a:t>
            </a:r>
          </a:p>
        </p:txBody>
      </p:sp>
    </p:spTree>
    <p:extLst>
      <p:ext uri="{BB962C8B-B14F-4D97-AF65-F5344CB8AC3E}">
        <p14:creationId xmlns:p14="http://schemas.microsoft.com/office/powerpoint/2010/main" val="283541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CSS: Exemple complet de sélecteurs</a:t>
            </a:r>
          </a:p>
        </p:txBody>
      </p:sp>
      <p:sp>
        <p:nvSpPr>
          <p:cNvPr id="6" name="Rectangle 1">
            <a:extLst>
              <a:ext uri="{FF2B5EF4-FFF2-40B4-BE49-F238E27FC236}">
                <a16:creationId xmlns:a16="http://schemas.microsoft.com/office/drawing/2014/main" id="{D1FF6266-472D-4AFA-88C9-9EEC50F27A84}"/>
              </a:ext>
            </a:extLst>
          </p:cNvPr>
          <p:cNvSpPr>
            <a:spLocks noChangeArrowheads="1"/>
          </p:cNvSpPr>
          <p:nvPr/>
        </p:nvSpPr>
        <p:spPr bwMode="auto">
          <a:xfrm>
            <a:off x="0" y="90100"/>
            <a:ext cx="923330"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7" name="Table 6">
            <a:extLst>
              <a:ext uri="{FF2B5EF4-FFF2-40B4-BE49-F238E27FC236}">
                <a16:creationId xmlns:a16="http://schemas.microsoft.com/office/drawing/2014/main" id="{1D0D684A-0D82-4C60-9FA8-C8B0751F8EF2}"/>
              </a:ext>
            </a:extLst>
          </p:cNvPr>
          <p:cNvGraphicFramePr>
            <a:graphicFrameLocks noGrp="1"/>
          </p:cNvGraphicFramePr>
          <p:nvPr>
            <p:extLst>
              <p:ext uri="{D42A27DB-BD31-4B8C-83A1-F6EECF244321}">
                <p14:modId xmlns:p14="http://schemas.microsoft.com/office/powerpoint/2010/main" val="760008403"/>
              </p:ext>
            </p:extLst>
          </p:nvPr>
        </p:nvGraphicFramePr>
        <p:xfrm>
          <a:off x="930275" y="1598840"/>
          <a:ext cx="10331450" cy="466344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8090"/>
                          </a:solidFill>
                          <a:effectLst/>
                          <a:latin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600" b="0" i="0" u="none" strike="noStrike" cap="none" normalizeH="0" baseline="0" dirty="0" err="1">
                          <a:ln>
                            <a:noFill/>
                          </a:ln>
                          <a:solidFill>
                            <a:srgbClr val="333333"/>
                          </a:solidFill>
                          <a:effectLst/>
                          <a:latin typeface="Consolas" panose="020B0609020204030204" pitchFamily="49" charset="0"/>
                        </a:rPr>
                        <a:t>Coucou</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&lt;</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style </a:t>
                      </a:r>
                      <a:r>
                        <a:rPr kumimoji="0" lang="en-US" altLang="en-US" sz="1600" b="0" i="0" u="none" strike="noStrike" cap="none" normalizeH="0" baseline="0" dirty="0">
                          <a:ln>
                            <a:noFill/>
                          </a:ln>
                          <a:solidFill>
                            <a:srgbClr val="669900"/>
                          </a:solidFill>
                          <a:effectLst/>
                          <a:highlight>
                            <a:srgbClr val="FFFF00"/>
                          </a:highlight>
                          <a:latin typeface="Consolas" panose="020B0609020204030204" pitchFamily="49" charset="0"/>
                        </a:rPr>
                        <a:t>type</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0077AA"/>
                          </a:solidFill>
                          <a:effectLst/>
                          <a:highlight>
                            <a:srgbClr val="FFFF00"/>
                          </a:highlight>
                          <a:latin typeface="Consolas" panose="020B0609020204030204" pitchFamily="49" charset="0"/>
                        </a:rPr>
                        <a:t>text/</a:t>
                      </a:r>
                      <a:r>
                        <a:rPr kumimoji="0" lang="en-US" altLang="en-US" sz="1600" b="0" i="0" u="none" strike="noStrike" cap="none" normalizeH="0" baseline="0" dirty="0" err="1">
                          <a:ln>
                            <a:noFill/>
                          </a:ln>
                          <a:solidFill>
                            <a:srgbClr val="0077AA"/>
                          </a:solidFill>
                          <a:effectLst/>
                          <a:highlight>
                            <a:srgbClr val="FFFF00"/>
                          </a:highlight>
                          <a:latin typeface="Consolas" panose="020B0609020204030204" pitchFamily="49" charset="0"/>
                        </a:rPr>
                        <a:t>css</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highlight>
                            <a:srgbClr val="FFFF00"/>
                          </a:highlight>
                          <a:latin typeface="Consolas" panose="020B0609020204030204" pitchFamily="49" charset="0"/>
                        </a:rPr>
                        <a:t>.p1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color</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green</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highlight>
                            <a:srgbClr val="FFFF00"/>
                          </a:highlight>
                          <a:latin typeface="Consolas" panose="020B0609020204030204" pitchFamily="49" charset="0"/>
                        </a:rPr>
                        <a:t>.p2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color</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red</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highlight>
                            <a:srgbClr val="FFFF00"/>
                          </a:highligh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&lt;/</a:t>
                      </a:r>
                      <a:r>
                        <a:rPr kumimoji="0" lang="en-US" altLang="en-US" sz="1600" b="0" i="0" u="none" strike="noStrike" cap="none" normalizeH="0" baseline="0" dirty="0">
                          <a:ln>
                            <a:noFill/>
                          </a:ln>
                          <a:solidFill>
                            <a:srgbClr val="990055"/>
                          </a:solidFill>
                          <a:effectLst/>
                          <a:highlight>
                            <a:srgbClr val="FFFF00"/>
                          </a:highlight>
                          <a:latin typeface="Consolas" panose="020B0609020204030204" pitchFamily="49" charset="0"/>
                        </a:rPr>
                        <a:t>style</a:t>
                      </a:r>
                      <a:r>
                        <a:rPr kumimoji="0" lang="en-US" altLang="en-US" sz="1600" b="0" i="0" u="none" strike="noStrike" cap="none" normalizeH="0" baseline="0" dirty="0">
                          <a:ln>
                            <a:noFill/>
                          </a:ln>
                          <a:solidFill>
                            <a:srgbClr val="999999"/>
                          </a:solidFill>
                          <a:effectLst/>
                          <a:highlight>
                            <a:srgbClr val="FFFF00"/>
                          </a:highlight>
                          <a:latin typeface="Consolas" panose="020B0609020204030204" pitchFamily="49" charset="0"/>
                        </a:rPr>
                        <a:t>&gt;</a:t>
                      </a:r>
                      <a:r>
                        <a:rPr kumimoji="0" lang="en-US" altLang="en-US" sz="1200" b="0" i="0" u="none" strike="noStrike" cap="none" normalizeH="0" baseline="0" dirty="0">
                          <a:ln>
                            <a:noFill/>
                          </a:ln>
                          <a:solidFill>
                            <a:schemeClr val="tx1"/>
                          </a:solidFill>
                          <a:effectLst/>
                          <a:highlight>
                            <a:srgbClr val="FFFF00"/>
                          </a:highlight>
                        </a:rPr>
                        <a:t> </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highlight>
                            <a:srgbClr val="FFFF00"/>
                          </a:highlight>
                          <a:latin typeface="Consolas" panose="020B0609020204030204" pitchFamily="49" charset="0"/>
                        </a:rPr>
                        <a:t>class</a:t>
                      </a:r>
                      <a:r>
                        <a:rPr lang="en-US" sz="1600" dirty="0">
                          <a:solidFill>
                            <a:srgbClr val="999999"/>
                          </a:solidFill>
                          <a:effectLst/>
                          <a:highlight>
                            <a:srgbClr val="FFFF00"/>
                          </a:highlight>
                          <a:latin typeface="Consolas" panose="020B0609020204030204" pitchFamily="49" charset="0"/>
                        </a:rPr>
                        <a:t>=“</a:t>
                      </a:r>
                      <a:r>
                        <a:rPr lang="en-US" sz="1600" dirty="0">
                          <a:solidFill>
                            <a:srgbClr val="0077AA"/>
                          </a:solidFill>
                          <a:effectLst/>
                          <a:highlight>
                            <a:srgbClr val="FFFF00"/>
                          </a:highlight>
                          <a:latin typeface="Consolas" panose="020B0609020204030204" pitchFamily="49" charset="0"/>
                        </a:rPr>
                        <a:t>p1</a:t>
                      </a:r>
                      <a:r>
                        <a:rPr lang="en-US" sz="1600" dirty="0">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Pargraphe</a:t>
                      </a:r>
                      <a:r>
                        <a:rPr kumimoji="0" lang="en-US" altLang="en-US" sz="1600" b="0" i="0" u="none" strike="noStrike" cap="none" normalizeH="0" baseline="0" dirty="0">
                          <a:ln>
                            <a:noFill/>
                          </a:ln>
                          <a:solidFill>
                            <a:srgbClr val="333333"/>
                          </a:solidFill>
                          <a:effectLst/>
                          <a:latin typeface="Consolas" panose="020B0609020204030204" pitchFamily="49" charset="0"/>
                        </a:rPr>
                        <a:t> 1</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highlight>
                            <a:srgbClr val="FFFF00"/>
                          </a:highlight>
                          <a:latin typeface="Consolas" panose="020B0609020204030204" pitchFamily="49" charset="0"/>
                        </a:rPr>
                        <a:t>class</a:t>
                      </a:r>
                      <a:r>
                        <a:rPr lang="en-US" sz="1600" dirty="0">
                          <a:solidFill>
                            <a:srgbClr val="999999"/>
                          </a:solidFill>
                          <a:effectLst/>
                          <a:highlight>
                            <a:srgbClr val="FFFF00"/>
                          </a:highlight>
                          <a:latin typeface="Consolas" panose="020B0609020204030204" pitchFamily="49" charset="0"/>
                        </a:rPr>
                        <a:t>=“</a:t>
                      </a:r>
                      <a:r>
                        <a:rPr lang="en-US" sz="1600" dirty="0">
                          <a:solidFill>
                            <a:srgbClr val="0077AA"/>
                          </a:solidFill>
                          <a:effectLst/>
                          <a:highlight>
                            <a:srgbClr val="FFFF00"/>
                          </a:highlight>
                          <a:latin typeface="Consolas" panose="020B0609020204030204" pitchFamily="49" charset="0"/>
                        </a:rPr>
                        <a:t>p2</a:t>
                      </a:r>
                      <a:r>
                        <a:rPr lang="en-US" sz="1600" dirty="0">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Pargraphe</a:t>
                      </a:r>
                      <a:r>
                        <a:rPr kumimoji="0" lang="en-US" altLang="en-US" sz="1600" b="0" i="0" u="none" strike="noStrike" cap="none" normalizeH="0" baseline="0" dirty="0">
                          <a:ln>
                            <a:noFill/>
                          </a:ln>
                          <a:solidFill>
                            <a:srgbClr val="333333"/>
                          </a:solidFill>
                          <a:effectLst/>
                          <a:latin typeface="Consolas" panose="020B0609020204030204" pitchFamily="49" charset="0"/>
                        </a:rPr>
                        <a:t> 2</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endParaRPr kumimoji="0" lang="en-US" altLang="en-US" sz="1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Tree>
    <p:extLst>
      <p:ext uri="{BB962C8B-B14F-4D97-AF65-F5344CB8AC3E}">
        <p14:creationId xmlns:p14="http://schemas.microsoft.com/office/powerpoint/2010/main" val="138865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CSS: Exercices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663700"/>
            <a:ext cx="10515600" cy="3908425"/>
          </a:xfrm>
        </p:spPr>
        <p:txBody>
          <a:bodyPr>
            <a:normAutofit/>
          </a:bodyPr>
          <a:lstStyle/>
          <a:p>
            <a:pPr marL="0" indent="0">
              <a:buNone/>
            </a:pPr>
            <a:r>
              <a:rPr lang="fr-CA" sz="2400" dirty="0"/>
              <a:t>En utilisant le document de l’exercice précédant, déplacez le style utilisé dans les attribut HTML </a:t>
            </a:r>
            <a:r>
              <a:rPr lang="fr-CA" sz="2400" dirty="0">
                <a:solidFill>
                  <a:srgbClr val="0070C0"/>
                </a:solidFill>
              </a:rPr>
              <a:t>style</a:t>
            </a:r>
            <a:r>
              <a:rPr lang="fr-CA" sz="2400" dirty="0"/>
              <a:t> dans une balise </a:t>
            </a:r>
            <a:r>
              <a:rPr lang="fr-CA" sz="2400" dirty="0">
                <a:solidFill>
                  <a:srgbClr val="0070C0"/>
                </a:solidFill>
              </a:rPr>
              <a:t>&lt;style&gt;</a:t>
            </a:r>
            <a:r>
              <a:rPr lang="fr-CA" sz="2400" dirty="0"/>
              <a:t>. </a:t>
            </a:r>
          </a:p>
          <a:p>
            <a:pPr marL="0" indent="0">
              <a:buNone/>
            </a:pPr>
            <a:endParaRPr lang="fr-CA" sz="1400" dirty="0"/>
          </a:p>
          <a:p>
            <a:pPr marL="342900" indent="-342900">
              <a:buAutoNum type="arabicParenR"/>
            </a:pPr>
            <a:r>
              <a:rPr lang="fr-CA" sz="2400" dirty="0"/>
              <a:t>Utilisez l’attribut </a:t>
            </a:r>
            <a:r>
              <a:rPr lang="fr-CA" sz="2400" dirty="0">
                <a:solidFill>
                  <a:srgbClr val="0070C0"/>
                </a:solidFill>
              </a:rPr>
              <a:t>class</a:t>
            </a:r>
            <a:r>
              <a:rPr lang="fr-CA" sz="2400" dirty="0"/>
              <a:t> afin de créer vos sélecteurs CSS.</a:t>
            </a:r>
          </a:p>
          <a:p>
            <a:pPr marL="342900" indent="-342900">
              <a:buAutoNum type="arabicParenR"/>
            </a:pPr>
            <a:r>
              <a:rPr lang="fr-CA" sz="2400" dirty="0"/>
              <a:t>Essayez un autre type de sélecteur en utilisant l’attribut </a:t>
            </a:r>
            <a:r>
              <a:rPr lang="fr-CA" sz="2400" dirty="0">
                <a:solidFill>
                  <a:srgbClr val="0070C0"/>
                </a:solidFill>
              </a:rPr>
              <a:t>id</a:t>
            </a:r>
            <a:r>
              <a:rPr lang="fr-CA" sz="2400" dirty="0"/>
              <a:t> sur un de vos paragraphes et utiliser le préfix « </a:t>
            </a:r>
            <a:r>
              <a:rPr lang="fr-CA" sz="2400" dirty="0">
                <a:solidFill>
                  <a:srgbClr val="0070C0"/>
                </a:solidFill>
              </a:rPr>
              <a:t>#</a:t>
            </a:r>
            <a:r>
              <a:rPr lang="fr-CA" sz="2400" dirty="0"/>
              <a:t> » suivi de la valeur de votre id afin de changer le style.</a:t>
            </a:r>
          </a:p>
          <a:p>
            <a:pPr marL="0" indent="0">
              <a:buNone/>
            </a:pPr>
            <a:r>
              <a:rPr lang="fr-CA" sz="2400" dirty="0"/>
              <a:t>     </a:t>
            </a:r>
          </a:p>
          <a:p>
            <a:pPr marL="0" indent="0">
              <a:buNone/>
            </a:pPr>
            <a:r>
              <a:rPr lang="fr-CA" sz="2400" dirty="0"/>
              <a:t>     Example:</a:t>
            </a:r>
          </a:p>
          <a:p>
            <a:pPr marL="0" indent="0">
              <a:buNone/>
            </a:pPr>
            <a:endParaRPr lang="fr-CA" sz="2400" dirty="0"/>
          </a:p>
          <a:p>
            <a:pPr marL="0" indent="0">
              <a:buNone/>
            </a:pPr>
            <a:endParaRPr lang="fr-CA" sz="2400" dirty="0"/>
          </a:p>
        </p:txBody>
      </p:sp>
      <p:graphicFrame>
        <p:nvGraphicFramePr>
          <p:cNvPr id="6" name="Table 5">
            <a:extLst>
              <a:ext uri="{FF2B5EF4-FFF2-40B4-BE49-F238E27FC236}">
                <a16:creationId xmlns:a16="http://schemas.microsoft.com/office/drawing/2014/main" id="{4F85BBDB-2443-407E-8C02-1D03F55C704F}"/>
              </a:ext>
            </a:extLst>
          </p:cNvPr>
          <p:cNvGraphicFramePr>
            <a:graphicFrameLocks noGrp="1"/>
          </p:cNvGraphicFramePr>
          <p:nvPr>
            <p:extLst>
              <p:ext uri="{D42A27DB-BD31-4B8C-83A1-F6EECF244321}">
                <p14:modId xmlns:p14="http://schemas.microsoft.com/office/powerpoint/2010/main" val="3276465527"/>
              </p:ext>
            </p:extLst>
          </p:nvPr>
        </p:nvGraphicFramePr>
        <p:xfrm>
          <a:off x="1260475" y="5319940"/>
          <a:ext cx="10331450" cy="100584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 </a:t>
                      </a:r>
                      <a:r>
                        <a:rPr lang="en-US" sz="1600" dirty="0">
                          <a:solidFill>
                            <a:srgbClr val="669900"/>
                          </a:solidFill>
                          <a:effectLst/>
                          <a:highlight>
                            <a:srgbClr val="FFFF00"/>
                          </a:highlight>
                          <a:latin typeface="Consolas" panose="020B0609020204030204" pitchFamily="49" charset="0"/>
                        </a:rPr>
                        <a:t>id</a:t>
                      </a:r>
                      <a:r>
                        <a:rPr lang="en-US" sz="1600" dirty="0">
                          <a:solidFill>
                            <a:srgbClr val="999999"/>
                          </a:solidFill>
                          <a:effectLst/>
                          <a:highlight>
                            <a:srgbClr val="FFFF00"/>
                          </a:highlight>
                          <a:latin typeface="Consolas" panose="020B0609020204030204" pitchFamily="49" charset="0"/>
                        </a:rPr>
                        <a:t>=“</a:t>
                      </a:r>
                      <a:r>
                        <a:rPr lang="en-US" sz="1600" dirty="0">
                          <a:solidFill>
                            <a:srgbClr val="0077AA"/>
                          </a:solidFill>
                          <a:effectLst/>
                          <a:highlight>
                            <a:srgbClr val="FFFF00"/>
                          </a:highlight>
                          <a:latin typeface="Consolas" panose="020B0609020204030204" pitchFamily="49" charset="0"/>
                        </a:rPr>
                        <a:t>id1</a:t>
                      </a:r>
                      <a:r>
                        <a:rPr lang="en-US" sz="1600" dirty="0">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Pargraphe</a:t>
                      </a:r>
                      <a:r>
                        <a:rPr kumimoji="0" lang="en-US" altLang="en-US" sz="1600" b="0" i="0" u="none" strike="noStrike" cap="none" normalizeH="0" baseline="0" dirty="0">
                          <a:ln>
                            <a:noFill/>
                          </a:ln>
                          <a:solidFill>
                            <a:srgbClr val="333333"/>
                          </a:solidFill>
                          <a:effectLst/>
                          <a:latin typeface="Consolas" panose="020B0609020204030204" pitchFamily="49" charset="0"/>
                        </a:rPr>
                        <a:t> 1</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p</a:t>
                      </a:r>
                      <a:r>
                        <a:rPr kumimoji="0" lang="en-US" altLang="en-US" sz="1600" b="0" i="0" u="none" strike="noStrike" cap="none" normalizeH="0" baseline="0" dirty="0">
                          <a:ln>
                            <a:noFill/>
                          </a:ln>
                          <a:solidFill>
                            <a:srgbClr val="999999"/>
                          </a:solidFill>
                          <a:effectLst/>
                          <a:latin typeface="Consolas" panose="020B0609020204030204" pitchFamily="49" charset="0"/>
                        </a:rPr>
                        <a:t>&gt;</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Tree>
    <p:extLst>
      <p:ext uri="{BB962C8B-B14F-4D97-AF65-F5344CB8AC3E}">
        <p14:creationId xmlns:p14="http://schemas.microsoft.com/office/powerpoint/2010/main" val="221466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&amp; CSS: Conclusion</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663700"/>
            <a:ext cx="10515600" cy="3908425"/>
          </a:xfrm>
        </p:spPr>
        <p:txBody>
          <a:bodyPr>
            <a:normAutofit/>
          </a:bodyPr>
          <a:lstStyle/>
          <a:p>
            <a:pPr marL="0" indent="0">
              <a:buNone/>
            </a:pPr>
            <a:r>
              <a:rPr lang="fr-CA" sz="2400" b="1" dirty="0"/>
              <a:t>Bonne nouvelle:</a:t>
            </a:r>
          </a:p>
          <a:p>
            <a:pPr marL="0" indent="0">
              <a:buNone/>
            </a:pPr>
            <a:endParaRPr lang="fr-CA" sz="2400" dirty="0"/>
          </a:p>
          <a:p>
            <a:pPr marL="0" indent="0">
              <a:buNone/>
            </a:pPr>
            <a:r>
              <a:rPr lang="fr-CA" sz="2400" dirty="0"/>
              <a:t>Félicitation, vous avez maintenant les bases afin de concevoir des pages Web.</a:t>
            </a:r>
          </a:p>
          <a:p>
            <a:pPr marL="0" indent="0">
              <a:buNone/>
            </a:pPr>
            <a:endParaRPr lang="fr-CA" sz="2400" dirty="0"/>
          </a:p>
          <a:p>
            <a:pPr marL="0" indent="0">
              <a:buNone/>
            </a:pPr>
            <a:r>
              <a:rPr lang="fr-CA" sz="2400" b="1" dirty="0"/>
              <a:t>Mauvaise nouvelle:</a:t>
            </a:r>
          </a:p>
          <a:p>
            <a:pPr marL="0" indent="0">
              <a:buNone/>
            </a:pPr>
            <a:endParaRPr lang="fr-CA" sz="2400" dirty="0"/>
          </a:p>
          <a:p>
            <a:pPr marL="0" indent="0">
              <a:buNone/>
            </a:pPr>
            <a:r>
              <a:rPr lang="fr-CA" sz="2400" dirty="0"/>
              <a:t>Tout ce que vous avez vu n’était pas de la programmation et reste assez statique. Pour des page Web plus dynamique, de la programmation JavaScript est nécessaire!</a:t>
            </a:r>
          </a:p>
        </p:txBody>
      </p:sp>
    </p:spTree>
    <p:extLst>
      <p:ext uri="{BB962C8B-B14F-4D97-AF65-F5344CB8AC3E}">
        <p14:creationId xmlns:p14="http://schemas.microsoft.com/office/powerpoint/2010/main" val="37612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Image result for expedia.ca logo">
            <a:extLst>
              <a:ext uri="{FF2B5EF4-FFF2-40B4-BE49-F238E27FC236}">
                <a16:creationId xmlns:a16="http://schemas.microsoft.com/office/drawing/2014/main" id="{A65CF345-2ECA-476C-BAFC-D348BD8EE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996" y="-483835"/>
            <a:ext cx="6676008" cy="37552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0630DA-36A9-409C-BD0A-5909F3B11013}"/>
              </a:ext>
            </a:extLst>
          </p:cNvPr>
          <p:cNvSpPr>
            <a:spLocks noGrp="1"/>
          </p:cNvSpPr>
          <p:nvPr>
            <p:ph type="title"/>
          </p:nvPr>
        </p:nvSpPr>
        <p:spPr>
          <a:xfrm>
            <a:off x="731667" y="2185048"/>
            <a:ext cx="10534095" cy="1357143"/>
          </a:xfrm>
        </p:spPr>
        <p:txBody>
          <a:bodyPr/>
          <a:lstStyle/>
          <a:p>
            <a:pPr algn="ctr"/>
            <a:r>
              <a:rPr lang="fr-CA" dirty="0"/>
              <a:t>Liens Importants</a:t>
            </a:r>
          </a:p>
        </p:txBody>
      </p:sp>
      <p:sp>
        <p:nvSpPr>
          <p:cNvPr id="3" name="Content Placeholder 2">
            <a:extLst>
              <a:ext uri="{FF2B5EF4-FFF2-40B4-BE49-F238E27FC236}">
                <a16:creationId xmlns:a16="http://schemas.microsoft.com/office/drawing/2014/main" id="{F8D2AE11-42E5-43E5-BFA7-A5583C297D3C}"/>
              </a:ext>
            </a:extLst>
          </p:cNvPr>
          <p:cNvSpPr>
            <a:spLocks noGrp="1"/>
          </p:cNvSpPr>
          <p:nvPr>
            <p:ph idx="1"/>
          </p:nvPr>
        </p:nvSpPr>
        <p:spPr>
          <a:xfrm>
            <a:off x="6883892" y="3800281"/>
            <a:ext cx="4958918" cy="1991776"/>
          </a:xfrm>
        </p:spPr>
        <p:txBody>
          <a:bodyPr>
            <a:noAutofit/>
          </a:bodyPr>
          <a:lstStyle/>
          <a:p>
            <a:pPr marL="0" indent="0">
              <a:buNone/>
            </a:pPr>
            <a:r>
              <a:rPr lang="fr-CA" sz="4000" dirty="0"/>
              <a:t>Présentation: </a:t>
            </a:r>
          </a:p>
          <a:p>
            <a:pPr marL="0" indent="0">
              <a:buNone/>
            </a:pPr>
            <a:endParaRPr lang="fr-CA" sz="4000" dirty="0">
              <a:hlinkClick r:id="rId3"/>
            </a:endParaRPr>
          </a:p>
          <a:p>
            <a:pPr marL="0" indent="0">
              <a:buNone/>
            </a:pPr>
            <a:r>
              <a:rPr lang="en-US" sz="4000" dirty="0">
                <a:hlinkClick r:id="rId3"/>
              </a:rPr>
              <a:t>https://goo.gl/xQjbSc</a:t>
            </a:r>
            <a:endParaRPr lang="fr-CA" sz="4000" dirty="0"/>
          </a:p>
        </p:txBody>
      </p:sp>
      <p:sp>
        <p:nvSpPr>
          <p:cNvPr id="9" name="Content Placeholder 2">
            <a:extLst>
              <a:ext uri="{FF2B5EF4-FFF2-40B4-BE49-F238E27FC236}">
                <a16:creationId xmlns:a16="http://schemas.microsoft.com/office/drawing/2014/main" id="{E5EDD212-C05F-4EE8-9653-B5D7E7396300}"/>
              </a:ext>
            </a:extLst>
          </p:cNvPr>
          <p:cNvSpPr txBox="1">
            <a:spLocks/>
          </p:cNvSpPr>
          <p:nvPr/>
        </p:nvSpPr>
        <p:spPr>
          <a:xfrm>
            <a:off x="509722" y="3800281"/>
            <a:ext cx="6271334" cy="2148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sz="4000" dirty="0"/>
              <a:t>4 Stages d’été disponibles: </a:t>
            </a:r>
          </a:p>
          <a:p>
            <a:endParaRPr lang="fr-CA" sz="4000" dirty="0">
              <a:hlinkClick r:id="rId4"/>
            </a:endParaRPr>
          </a:p>
          <a:p>
            <a:pPr marL="0" indent="0">
              <a:buFont typeface="Arial" panose="020B0604020202020204" pitchFamily="34" charset="0"/>
              <a:buNone/>
            </a:pPr>
            <a:r>
              <a:rPr lang="en-US" sz="4000" dirty="0">
                <a:hlinkClick r:id="rId4"/>
              </a:rPr>
              <a:t>https://goo.gl/jasep8</a:t>
            </a:r>
            <a:endParaRPr lang="en-US" sz="4000" dirty="0"/>
          </a:p>
        </p:txBody>
      </p:sp>
    </p:spTree>
    <p:extLst>
      <p:ext uri="{BB962C8B-B14F-4D97-AF65-F5344CB8AC3E}">
        <p14:creationId xmlns:p14="http://schemas.microsoft.com/office/powerpoint/2010/main" val="145218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30DA-36A9-409C-BD0A-5909F3B11013}"/>
              </a:ext>
            </a:extLst>
          </p:cNvPr>
          <p:cNvSpPr>
            <a:spLocks noGrp="1"/>
          </p:cNvSpPr>
          <p:nvPr>
            <p:ph type="title"/>
          </p:nvPr>
        </p:nvSpPr>
        <p:spPr>
          <a:xfrm>
            <a:off x="838200" y="365125"/>
            <a:ext cx="10515600" cy="1325563"/>
          </a:xfrm>
        </p:spPr>
        <p:txBody>
          <a:bodyPr/>
          <a:lstStyle/>
          <a:p>
            <a:r>
              <a:rPr lang="en-US"/>
              <a:t>Histoire du Web</a:t>
            </a:r>
            <a:endParaRPr lang="en-US" dirty="0"/>
          </a:p>
        </p:txBody>
      </p:sp>
      <p:sp>
        <p:nvSpPr>
          <p:cNvPr id="3" name="Content Placeholder 2">
            <a:extLst>
              <a:ext uri="{FF2B5EF4-FFF2-40B4-BE49-F238E27FC236}">
                <a16:creationId xmlns:a16="http://schemas.microsoft.com/office/drawing/2014/main" id="{F8D2AE11-42E5-43E5-BFA7-A5583C297D3C}"/>
              </a:ext>
            </a:extLst>
          </p:cNvPr>
          <p:cNvSpPr>
            <a:spLocks noGrp="1"/>
          </p:cNvSpPr>
          <p:nvPr>
            <p:ph idx="1"/>
          </p:nvPr>
        </p:nvSpPr>
        <p:spPr>
          <a:xfrm>
            <a:off x="838200" y="1825625"/>
            <a:ext cx="10515600" cy="4351338"/>
          </a:xfrm>
        </p:spPr>
        <p:txBody>
          <a:bodyPr>
            <a:normAutofit lnSpcReduction="10000"/>
          </a:bodyPr>
          <a:lstStyle/>
          <a:p>
            <a:r>
              <a:rPr lang="fr-CA" dirty="0"/>
              <a:t>Début des années 60: premier réseau informatique</a:t>
            </a:r>
          </a:p>
          <a:p>
            <a:r>
              <a:rPr lang="fr-CA" dirty="0"/>
              <a:t>1982: Le protocole de communication utilisé sur Internet (TCP/IP) devient standard</a:t>
            </a:r>
          </a:p>
          <a:p>
            <a:r>
              <a:rPr lang="fr-CA" dirty="0"/>
              <a:t>1989: Début de l’utilisation d’Internet pour le grand publique</a:t>
            </a:r>
          </a:p>
          <a:p>
            <a:r>
              <a:rPr lang="fr-CA" dirty="0"/>
              <a:t>Sir Tim Berners-Lee a inventé les fondations du Web:</a:t>
            </a:r>
          </a:p>
          <a:p>
            <a:pPr marL="0" indent="0">
              <a:buNone/>
            </a:pPr>
            <a:endParaRPr lang="fr-CA" sz="100" dirty="0"/>
          </a:p>
          <a:p>
            <a:pPr lvl="1"/>
            <a:r>
              <a:rPr lang="fr-CA" dirty="0"/>
              <a:t>1989: Le mot World Wide </a:t>
            </a:r>
            <a:r>
              <a:rPr lang="fr-CA" b="1" dirty="0"/>
              <a:t>Web</a:t>
            </a:r>
            <a:r>
              <a:rPr lang="fr-CA" dirty="0"/>
              <a:t> (www) est utilisé pour la première fois.</a:t>
            </a:r>
          </a:p>
          <a:p>
            <a:pPr lvl="1"/>
            <a:r>
              <a:rPr lang="fr-CA" dirty="0"/>
              <a:t>1990: HTML (langage derrière le Web), URL (adresses des sites), HTTP (protocole de communication) et le premier fureteur web sont créés</a:t>
            </a:r>
          </a:p>
          <a:p>
            <a:r>
              <a:rPr lang="fr-CA" dirty="0"/>
              <a:t>1993 et plus: évolution des fureteurs (Netscape, Firefox, Chrome, évolution des langages (JavaScript, CSS à CSS3, HTML à HTML5), etc.</a:t>
            </a:r>
          </a:p>
        </p:txBody>
      </p:sp>
    </p:spTree>
    <p:extLst>
      <p:ext uri="{BB962C8B-B14F-4D97-AF65-F5344CB8AC3E}">
        <p14:creationId xmlns:p14="http://schemas.microsoft.com/office/powerpoint/2010/main" val="62456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en-US" dirty="0"/>
              <a:t>HTML: Le language du web </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p:txBody>
          <a:bodyPr/>
          <a:lstStyle/>
          <a:p>
            <a:r>
              <a:rPr lang="fr-CA" dirty="0"/>
              <a:t>La syntaxe HTML est à la base de tout site Web</a:t>
            </a:r>
          </a:p>
          <a:p>
            <a:r>
              <a:rPr lang="fr-CA" dirty="0"/>
              <a:t>Syntaxe de “balises” simple</a:t>
            </a:r>
          </a:p>
          <a:p>
            <a:r>
              <a:rPr lang="fr-CA" dirty="0"/>
              <a:t>Les balises se délimitent par les caractères “</a:t>
            </a:r>
            <a:r>
              <a:rPr lang="fr-CA" dirty="0">
                <a:solidFill>
                  <a:srgbClr val="0070C0"/>
                </a:solidFill>
              </a:rPr>
              <a:t>&lt;</a:t>
            </a:r>
            <a:r>
              <a:rPr lang="fr-CA" dirty="0"/>
              <a:t>“ et “</a:t>
            </a:r>
            <a:r>
              <a:rPr lang="fr-CA" dirty="0">
                <a:solidFill>
                  <a:srgbClr val="0070C0"/>
                </a:solidFill>
              </a:rPr>
              <a:t>&gt;</a:t>
            </a:r>
            <a:r>
              <a:rPr lang="fr-CA" dirty="0"/>
              <a:t>”</a:t>
            </a:r>
          </a:p>
          <a:p>
            <a:r>
              <a:rPr lang="fr-CA" dirty="0"/>
              <a:t>Certaines balises doivent être fermées en ajoutant le caractère “</a:t>
            </a:r>
            <a:r>
              <a:rPr lang="fr-CA" dirty="0">
                <a:solidFill>
                  <a:srgbClr val="0070C0"/>
                </a:solidFill>
              </a:rPr>
              <a:t>/</a:t>
            </a:r>
            <a:r>
              <a:rPr lang="fr-CA" dirty="0"/>
              <a:t>” après l’ouverture.</a:t>
            </a:r>
          </a:p>
          <a:p>
            <a:r>
              <a:rPr lang="fr-CA" dirty="0"/>
              <a:t>Un exemple (balise de paragraphe):</a:t>
            </a:r>
          </a:p>
          <a:p>
            <a:pPr marL="0" indent="0">
              <a:buNone/>
            </a:pPr>
            <a:endParaRPr lang="fr-CA" dirty="0"/>
          </a:p>
        </p:txBody>
      </p:sp>
      <p:sp>
        <p:nvSpPr>
          <p:cNvPr id="4" name="TextBox 3">
            <a:extLst>
              <a:ext uri="{FF2B5EF4-FFF2-40B4-BE49-F238E27FC236}">
                <a16:creationId xmlns:a16="http://schemas.microsoft.com/office/drawing/2014/main" id="{FA8FC0D9-AAA1-47F7-8E02-2391A36B468D}"/>
              </a:ext>
            </a:extLst>
          </p:cNvPr>
          <p:cNvSpPr txBox="1"/>
          <p:nvPr/>
        </p:nvSpPr>
        <p:spPr>
          <a:xfrm>
            <a:off x="3366116" y="5325655"/>
            <a:ext cx="5459767" cy="584775"/>
          </a:xfrm>
          <a:prstGeom prst="rect">
            <a:avLst/>
          </a:prstGeom>
          <a:noFill/>
        </p:spPr>
        <p:txBody>
          <a:bodyPr wrap="square" rtlCol="0">
            <a:spAutoFit/>
          </a:bodyPr>
          <a:lstStyle/>
          <a:p>
            <a:r>
              <a:rPr lang="fr-FR" sz="3200" dirty="0">
                <a:solidFill>
                  <a:srgbClr val="0070C0"/>
                </a:solidFill>
              </a:rPr>
              <a:t>&lt;p&gt;</a:t>
            </a:r>
            <a:r>
              <a:rPr lang="fr-FR" sz="3200" dirty="0">
                <a:solidFill>
                  <a:schemeClr val="tx1">
                    <a:lumMod val="65000"/>
                    <a:lumOff val="35000"/>
                  </a:schemeClr>
                </a:solidFill>
              </a:rPr>
              <a:t>Ceci est un paragraphe</a:t>
            </a:r>
            <a:r>
              <a:rPr lang="fr-FR" sz="3200" dirty="0">
                <a:solidFill>
                  <a:srgbClr val="0070C0"/>
                </a:solidFill>
              </a:rPr>
              <a:t>&lt;/p&gt;</a:t>
            </a:r>
            <a:endParaRPr lang="en-US" sz="3200" dirty="0">
              <a:solidFill>
                <a:srgbClr val="0070C0"/>
              </a:solidFill>
            </a:endParaRPr>
          </a:p>
        </p:txBody>
      </p:sp>
    </p:spTree>
    <p:extLst>
      <p:ext uri="{BB962C8B-B14F-4D97-AF65-F5344CB8AC3E}">
        <p14:creationId xmlns:p14="http://schemas.microsoft.com/office/powerpoint/2010/main" val="44491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Balises communes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p:txBody>
          <a:bodyPr>
            <a:normAutofit/>
          </a:bodyPr>
          <a:lstStyle/>
          <a:p>
            <a:r>
              <a:rPr lang="fr-CA" dirty="0"/>
              <a:t> Outil de référence (Mozilla): </a:t>
            </a:r>
            <a:r>
              <a:rPr lang="fr-CA" sz="1600" dirty="0">
                <a:hlinkClick r:id="rId2"/>
              </a:rPr>
              <a:t>https://developer.mozilla.org/fr/Apprendre/HTML/Balises_HTML</a:t>
            </a:r>
            <a:endParaRPr lang="fr-CA" sz="1600" dirty="0"/>
          </a:p>
          <a:p>
            <a:r>
              <a:rPr lang="fr-CA" dirty="0"/>
              <a:t> </a:t>
            </a:r>
            <a:r>
              <a:rPr lang="fr-CA" dirty="0">
                <a:solidFill>
                  <a:srgbClr val="0070C0"/>
                </a:solidFill>
              </a:rPr>
              <a:t>&lt;h1&gt;</a:t>
            </a:r>
            <a:r>
              <a:rPr lang="fr-CA" dirty="0"/>
              <a:t>, </a:t>
            </a:r>
            <a:r>
              <a:rPr lang="fr-CA" dirty="0">
                <a:solidFill>
                  <a:srgbClr val="0070C0"/>
                </a:solidFill>
              </a:rPr>
              <a:t>&lt;h2&gt; </a:t>
            </a:r>
            <a:r>
              <a:rPr lang="fr-CA" dirty="0"/>
              <a:t>… </a:t>
            </a:r>
            <a:r>
              <a:rPr lang="fr-CA" dirty="0">
                <a:solidFill>
                  <a:srgbClr val="0070C0"/>
                </a:solidFill>
              </a:rPr>
              <a:t>&lt;h6&gt;</a:t>
            </a:r>
            <a:r>
              <a:rPr lang="fr-CA" dirty="0"/>
              <a:t>: différent niveau de titres</a:t>
            </a:r>
          </a:p>
          <a:p>
            <a:r>
              <a:rPr lang="fr-CA" dirty="0"/>
              <a:t> </a:t>
            </a:r>
            <a:r>
              <a:rPr lang="fr-CA" dirty="0">
                <a:solidFill>
                  <a:srgbClr val="0070C0"/>
                </a:solidFill>
              </a:rPr>
              <a:t>&lt;a&gt;</a:t>
            </a:r>
            <a:r>
              <a:rPr lang="fr-CA" dirty="0"/>
              <a:t>: lien vers d’autres ressources (autre page, ou fichier)</a:t>
            </a:r>
          </a:p>
          <a:p>
            <a:r>
              <a:rPr lang="fr-CA" dirty="0"/>
              <a:t> </a:t>
            </a:r>
            <a:r>
              <a:rPr lang="fr-CA" dirty="0">
                <a:solidFill>
                  <a:srgbClr val="0070C0"/>
                </a:solidFill>
              </a:rPr>
              <a:t>&lt;</a:t>
            </a:r>
            <a:r>
              <a:rPr lang="fr-CA" dirty="0" err="1">
                <a:solidFill>
                  <a:srgbClr val="0070C0"/>
                </a:solidFill>
              </a:rPr>
              <a:t>img</a:t>
            </a:r>
            <a:r>
              <a:rPr lang="fr-CA" dirty="0">
                <a:solidFill>
                  <a:srgbClr val="0070C0"/>
                </a:solidFill>
              </a:rPr>
              <a:t>&gt;</a:t>
            </a:r>
            <a:r>
              <a:rPr lang="fr-CA" dirty="0"/>
              <a:t>: emplacement pour une image</a:t>
            </a:r>
          </a:p>
          <a:p>
            <a:r>
              <a:rPr lang="fr-CA" dirty="0"/>
              <a:t> </a:t>
            </a:r>
            <a:r>
              <a:rPr lang="fr-CA" dirty="0">
                <a:solidFill>
                  <a:srgbClr val="0070C0"/>
                </a:solidFill>
              </a:rPr>
              <a:t>&lt;div&gt;</a:t>
            </a:r>
            <a:r>
              <a:rPr lang="fr-CA" dirty="0"/>
              <a:t> et </a:t>
            </a:r>
            <a:r>
              <a:rPr lang="fr-CA" dirty="0">
                <a:solidFill>
                  <a:srgbClr val="0070C0"/>
                </a:solidFill>
              </a:rPr>
              <a:t>&lt;</a:t>
            </a:r>
            <a:r>
              <a:rPr lang="fr-CA" dirty="0" err="1">
                <a:solidFill>
                  <a:srgbClr val="0070C0"/>
                </a:solidFill>
              </a:rPr>
              <a:t>span</a:t>
            </a:r>
            <a:r>
              <a:rPr lang="fr-CA" dirty="0">
                <a:solidFill>
                  <a:srgbClr val="0070C0"/>
                </a:solidFill>
              </a:rPr>
              <a:t>&gt;</a:t>
            </a:r>
            <a:r>
              <a:rPr lang="fr-CA" dirty="0"/>
              <a:t>: balises utilisées pour séparer et formatter des parties du contenu</a:t>
            </a:r>
          </a:p>
          <a:p>
            <a:r>
              <a:rPr lang="fr-CA" dirty="0"/>
              <a:t> </a:t>
            </a:r>
            <a:r>
              <a:rPr lang="fr-CA" dirty="0">
                <a:solidFill>
                  <a:srgbClr val="0070C0"/>
                </a:solidFill>
              </a:rPr>
              <a:t>&lt;</a:t>
            </a:r>
            <a:r>
              <a:rPr lang="fr-CA" dirty="0" err="1">
                <a:solidFill>
                  <a:srgbClr val="0070C0"/>
                </a:solidFill>
              </a:rPr>
              <a:t>ul</a:t>
            </a:r>
            <a:r>
              <a:rPr lang="fr-CA" dirty="0">
                <a:solidFill>
                  <a:srgbClr val="0070C0"/>
                </a:solidFill>
              </a:rPr>
              <a:t>&gt;</a:t>
            </a:r>
            <a:r>
              <a:rPr lang="fr-CA" dirty="0"/>
              <a:t>, </a:t>
            </a:r>
            <a:r>
              <a:rPr lang="fr-CA" dirty="0">
                <a:solidFill>
                  <a:srgbClr val="0070C0"/>
                </a:solidFill>
              </a:rPr>
              <a:t>&lt;</a:t>
            </a:r>
            <a:r>
              <a:rPr lang="fr-CA" dirty="0" err="1">
                <a:solidFill>
                  <a:srgbClr val="0070C0"/>
                </a:solidFill>
              </a:rPr>
              <a:t>ol</a:t>
            </a:r>
            <a:r>
              <a:rPr lang="fr-CA" dirty="0">
                <a:solidFill>
                  <a:srgbClr val="0070C0"/>
                </a:solidFill>
              </a:rPr>
              <a:t>&gt;</a:t>
            </a:r>
            <a:r>
              <a:rPr lang="fr-CA" dirty="0"/>
              <a:t>, </a:t>
            </a:r>
            <a:r>
              <a:rPr lang="fr-CA" dirty="0">
                <a:solidFill>
                  <a:srgbClr val="0070C0"/>
                </a:solidFill>
              </a:rPr>
              <a:t>&lt;li&gt;</a:t>
            </a:r>
            <a:r>
              <a:rPr lang="fr-CA" dirty="0"/>
              <a:t>: balises utilisées pour créer des listes</a:t>
            </a:r>
          </a:p>
        </p:txBody>
      </p:sp>
    </p:spTree>
    <p:extLst>
      <p:ext uri="{BB962C8B-B14F-4D97-AF65-F5344CB8AC3E}">
        <p14:creationId xmlns:p14="http://schemas.microsoft.com/office/powerpoint/2010/main" val="122368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Les attributs de balises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p:txBody>
          <a:bodyPr>
            <a:normAutofit/>
          </a:bodyPr>
          <a:lstStyle/>
          <a:p>
            <a:r>
              <a:rPr lang="fr-CA" dirty="0"/>
              <a:t> Outil de référence (Mozilla): </a:t>
            </a:r>
            <a:r>
              <a:rPr lang="fr-CA" sz="1600" dirty="0">
                <a:hlinkClick r:id="rId2"/>
              </a:rPr>
              <a:t>https://developer.mozilla.org/fr/docs/Web/HTML/Attributs</a:t>
            </a:r>
            <a:endParaRPr lang="fr-CA" sz="1600" dirty="0"/>
          </a:p>
          <a:p>
            <a:pPr marL="0" indent="0">
              <a:buNone/>
            </a:pPr>
            <a:endParaRPr lang="fr-CA" sz="1600" dirty="0"/>
          </a:p>
          <a:p>
            <a:pPr marL="0" indent="0">
              <a:buNone/>
            </a:pPr>
            <a:r>
              <a:rPr lang="fr-CA" sz="2000" dirty="0"/>
              <a:t>Certaines balises ne peuvent être utilisées sans attributs, qui aident à définir les caractéristiques importantes des balises. Voici 2 exemples:</a:t>
            </a:r>
          </a:p>
          <a:p>
            <a:pPr marL="0" indent="0">
              <a:buNone/>
            </a:pPr>
            <a:endParaRPr lang="fr-CA" sz="2000" dirty="0"/>
          </a:p>
          <a:p>
            <a:pPr marL="0" indent="0">
              <a:buNone/>
            </a:pPr>
            <a:r>
              <a:rPr lang="fr-CA" sz="2000" dirty="0"/>
              <a:t>Attribut « </a:t>
            </a:r>
            <a:r>
              <a:rPr lang="fr-CA" sz="2000" dirty="0">
                <a:highlight>
                  <a:srgbClr val="FFFF00"/>
                </a:highlight>
              </a:rPr>
              <a:t>src</a:t>
            </a:r>
            <a:r>
              <a:rPr lang="fr-CA" sz="2000" dirty="0"/>
              <a:t> » pour préciser la source de l’image d’une balise « </a:t>
            </a:r>
            <a:r>
              <a:rPr lang="fr-CA" sz="2000" dirty="0" err="1"/>
              <a:t>img</a:t>
            </a:r>
            <a:r>
              <a:rPr lang="fr-CA" sz="2000" dirty="0"/>
              <a:t> »</a:t>
            </a:r>
          </a:p>
          <a:p>
            <a:pPr marL="0" indent="0">
              <a:buNone/>
            </a:pPr>
            <a:endParaRPr lang="fr-CA" sz="2000" dirty="0"/>
          </a:p>
          <a:p>
            <a:pPr marL="0" indent="0">
              <a:buNone/>
            </a:pPr>
            <a:endParaRPr lang="fr-CA" sz="2000" dirty="0"/>
          </a:p>
          <a:p>
            <a:pPr marL="0" indent="0">
              <a:buNone/>
            </a:pPr>
            <a:r>
              <a:rPr lang="fr-CA" sz="2000" dirty="0"/>
              <a:t>Attribut « </a:t>
            </a:r>
            <a:r>
              <a:rPr lang="fr-CA" sz="2000" dirty="0">
                <a:highlight>
                  <a:srgbClr val="FFFF00"/>
                </a:highlight>
              </a:rPr>
              <a:t>href</a:t>
            </a:r>
            <a:r>
              <a:rPr lang="fr-CA" sz="2000" dirty="0"/>
              <a:t> » pour préciser l’endroit de la ressource sur une balise « a »</a:t>
            </a:r>
          </a:p>
          <a:p>
            <a:pPr marL="0" indent="0">
              <a:buNone/>
            </a:pPr>
            <a:endParaRPr lang="fr-CA" sz="1600" dirty="0"/>
          </a:p>
          <a:p>
            <a:pPr marL="0" indent="0">
              <a:buNone/>
            </a:pPr>
            <a:endParaRPr lang="fr-CA" sz="1600" dirty="0"/>
          </a:p>
        </p:txBody>
      </p:sp>
      <p:sp>
        <p:nvSpPr>
          <p:cNvPr id="4" name="TextBox 3">
            <a:extLst>
              <a:ext uri="{FF2B5EF4-FFF2-40B4-BE49-F238E27FC236}">
                <a16:creationId xmlns:a16="http://schemas.microsoft.com/office/drawing/2014/main" id="{E9DD8DE1-0CB0-420D-B758-FFCA49925674}"/>
              </a:ext>
            </a:extLst>
          </p:cNvPr>
          <p:cNvSpPr txBox="1"/>
          <p:nvPr/>
        </p:nvSpPr>
        <p:spPr>
          <a:xfrm>
            <a:off x="838200" y="4161667"/>
            <a:ext cx="5459767" cy="584775"/>
          </a:xfrm>
          <a:prstGeom prst="rect">
            <a:avLst/>
          </a:prstGeom>
          <a:noFill/>
        </p:spPr>
        <p:txBody>
          <a:bodyPr wrap="square" rtlCol="0">
            <a:spAutoFit/>
          </a:bodyPr>
          <a:lstStyle/>
          <a:p>
            <a:r>
              <a:rPr lang="fr-FR" sz="3200" dirty="0">
                <a:solidFill>
                  <a:srgbClr val="0070C0"/>
                </a:solidFill>
              </a:rPr>
              <a:t>&lt;</a:t>
            </a:r>
            <a:r>
              <a:rPr lang="fr-FR" sz="3200" dirty="0" err="1">
                <a:solidFill>
                  <a:srgbClr val="0070C0"/>
                </a:solidFill>
              </a:rPr>
              <a:t>img</a:t>
            </a:r>
            <a:r>
              <a:rPr lang="fr-FR" sz="3200" dirty="0">
                <a:solidFill>
                  <a:srgbClr val="0070C0"/>
                </a:solidFill>
              </a:rPr>
              <a:t> </a:t>
            </a:r>
            <a:r>
              <a:rPr lang="fr-FR" sz="3200" dirty="0">
                <a:solidFill>
                  <a:srgbClr val="0070C0"/>
                </a:solidFill>
                <a:highlight>
                  <a:srgbClr val="FFFF00"/>
                </a:highlight>
              </a:rPr>
              <a:t>src="monImage.jpg"</a:t>
            </a:r>
            <a:r>
              <a:rPr lang="fr-FR" sz="3200" dirty="0">
                <a:solidFill>
                  <a:srgbClr val="0070C0"/>
                </a:solidFill>
              </a:rPr>
              <a:t>&gt;</a:t>
            </a:r>
            <a:endParaRPr lang="en-US" sz="3200" dirty="0">
              <a:solidFill>
                <a:srgbClr val="0070C0"/>
              </a:solidFill>
            </a:endParaRPr>
          </a:p>
        </p:txBody>
      </p:sp>
      <p:sp>
        <p:nvSpPr>
          <p:cNvPr id="5" name="TextBox 4">
            <a:extLst>
              <a:ext uri="{FF2B5EF4-FFF2-40B4-BE49-F238E27FC236}">
                <a16:creationId xmlns:a16="http://schemas.microsoft.com/office/drawing/2014/main" id="{FA09807A-C733-46E5-A384-411E752E11B2}"/>
              </a:ext>
            </a:extLst>
          </p:cNvPr>
          <p:cNvSpPr txBox="1"/>
          <p:nvPr/>
        </p:nvSpPr>
        <p:spPr>
          <a:xfrm>
            <a:off x="838200" y="5592188"/>
            <a:ext cx="8953870" cy="584775"/>
          </a:xfrm>
          <a:prstGeom prst="rect">
            <a:avLst/>
          </a:prstGeom>
          <a:noFill/>
        </p:spPr>
        <p:txBody>
          <a:bodyPr wrap="square" rtlCol="0">
            <a:spAutoFit/>
          </a:bodyPr>
          <a:lstStyle/>
          <a:p>
            <a:r>
              <a:rPr lang="fr-FR" sz="3200" dirty="0">
                <a:solidFill>
                  <a:srgbClr val="0070C0"/>
                </a:solidFill>
              </a:rPr>
              <a:t>&lt;a </a:t>
            </a:r>
            <a:r>
              <a:rPr lang="fr-FR" sz="3200" dirty="0">
                <a:solidFill>
                  <a:srgbClr val="0070C0"/>
                </a:solidFill>
                <a:highlight>
                  <a:srgbClr val="FFFF00"/>
                </a:highlight>
              </a:rPr>
              <a:t>href="https://expedia.ca</a:t>
            </a:r>
            <a:r>
              <a:rPr lang="fr-FR" sz="3200">
                <a:solidFill>
                  <a:srgbClr val="0070C0"/>
                </a:solidFill>
                <a:highlight>
                  <a:srgbClr val="FFFF00"/>
                </a:highlight>
              </a:rPr>
              <a:t>"</a:t>
            </a:r>
            <a:r>
              <a:rPr lang="fr-FR" sz="3200">
                <a:solidFill>
                  <a:srgbClr val="0070C0"/>
                </a:solidFill>
              </a:rPr>
              <a:t>&gt;Expedia&lt;/</a:t>
            </a:r>
            <a:r>
              <a:rPr lang="fr-FR" sz="3200" dirty="0">
                <a:solidFill>
                  <a:srgbClr val="0070C0"/>
                </a:solidFill>
              </a:rPr>
              <a:t>a&gt;</a:t>
            </a:r>
            <a:endParaRPr lang="en-US" sz="3200" dirty="0">
              <a:solidFill>
                <a:srgbClr val="0070C0"/>
              </a:solidFill>
            </a:endParaRPr>
          </a:p>
        </p:txBody>
      </p:sp>
    </p:spTree>
    <p:extLst>
      <p:ext uri="{BB962C8B-B14F-4D97-AF65-F5344CB8AC3E}">
        <p14:creationId xmlns:p14="http://schemas.microsoft.com/office/powerpoint/2010/main" val="177331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Un document formel ou valide</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663700"/>
            <a:ext cx="10515600" cy="4351338"/>
          </a:xfrm>
        </p:spPr>
        <p:txBody>
          <a:bodyPr>
            <a:normAutofit/>
          </a:bodyPr>
          <a:lstStyle/>
          <a:p>
            <a:r>
              <a:rPr lang="fr-CA" dirty="0"/>
              <a:t> Outil de référence (Mozilla): </a:t>
            </a:r>
            <a:r>
              <a:rPr lang="fr-CA" sz="1200" dirty="0">
                <a:hlinkClick r:id="rId2"/>
              </a:rPr>
              <a:t>https://developer.mozilla.org/fr/Apprendre/HTML/Balises_HTML#Formel_ou_valide</a:t>
            </a:r>
            <a:endParaRPr lang="fr-CA" sz="1600" dirty="0"/>
          </a:p>
          <a:p>
            <a:pPr marL="0" indent="0">
              <a:buNone/>
            </a:pPr>
            <a:endParaRPr lang="fr-CA" sz="800" dirty="0"/>
          </a:p>
          <a:p>
            <a:pPr marL="0" indent="0">
              <a:buNone/>
            </a:pPr>
            <a:r>
              <a:rPr lang="fr-CA" sz="2000" dirty="0"/>
              <a:t>Les balises de bases ne sont pas suffisantes lorsque l’on crée un document HTML valide ou formel. Les balises </a:t>
            </a:r>
            <a:r>
              <a:rPr lang="fr-CA" sz="2000" dirty="0">
                <a:solidFill>
                  <a:srgbClr val="0070C0"/>
                </a:solidFill>
              </a:rPr>
              <a:t>&lt;html&gt;</a:t>
            </a:r>
            <a:r>
              <a:rPr lang="fr-CA" sz="2000" dirty="0"/>
              <a:t>, </a:t>
            </a:r>
            <a:r>
              <a:rPr lang="fr-CA" sz="2000" dirty="0">
                <a:solidFill>
                  <a:srgbClr val="0070C0"/>
                </a:solidFill>
              </a:rPr>
              <a:t>&lt;</a:t>
            </a:r>
            <a:r>
              <a:rPr lang="fr-CA" sz="2000" dirty="0" err="1">
                <a:solidFill>
                  <a:srgbClr val="0070C0"/>
                </a:solidFill>
              </a:rPr>
              <a:t>head</a:t>
            </a:r>
            <a:r>
              <a:rPr lang="fr-CA" sz="2000" dirty="0">
                <a:solidFill>
                  <a:srgbClr val="0070C0"/>
                </a:solidFill>
              </a:rPr>
              <a:t>&gt;</a:t>
            </a:r>
            <a:r>
              <a:rPr lang="fr-CA" sz="2000" dirty="0"/>
              <a:t>, </a:t>
            </a:r>
            <a:r>
              <a:rPr lang="fr-CA" sz="2000" dirty="0">
                <a:solidFill>
                  <a:srgbClr val="0070C0"/>
                </a:solidFill>
              </a:rPr>
              <a:t>&lt;body&gt;</a:t>
            </a:r>
            <a:r>
              <a:rPr lang="fr-CA" sz="2000" dirty="0"/>
              <a:t>, </a:t>
            </a:r>
            <a:r>
              <a:rPr lang="fr-CA" sz="2000" dirty="0">
                <a:solidFill>
                  <a:srgbClr val="0070C0"/>
                </a:solidFill>
              </a:rPr>
              <a:t>&lt;</a:t>
            </a:r>
            <a:r>
              <a:rPr lang="fr-CA" sz="2000" dirty="0" err="1">
                <a:solidFill>
                  <a:srgbClr val="0070C0"/>
                </a:solidFill>
              </a:rPr>
              <a:t>title</a:t>
            </a:r>
            <a:r>
              <a:rPr lang="fr-CA" sz="2000" dirty="0">
                <a:solidFill>
                  <a:srgbClr val="0070C0"/>
                </a:solidFill>
              </a:rPr>
              <a:t>&gt;</a:t>
            </a:r>
            <a:r>
              <a:rPr lang="fr-CA" sz="2000" dirty="0"/>
              <a:t> en plus d’une balise spéciale </a:t>
            </a:r>
            <a:r>
              <a:rPr lang="fr-CA" sz="2000" dirty="0">
                <a:solidFill>
                  <a:srgbClr val="0070C0"/>
                </a:solidFill>
              </a:rPr>
              <a:t>&lt;!DOCTYPE&gt;</a:t>
            </a:r>
            <a:r>
              <a:rPr lang="fr-CA" sz="2000" dirty="0"/>
              <a:t> sont nécessaires afin de respecter les standards utilisés par tous les fureteurs.</a:t>
            </a:r>
          </a:p>
          <a:p>
            <a:pPr marL="0" indent="0">
              <a:buNone/>
            </a:pPr>
            <a:endParaRPr lang="fr-CA" sz="800" dirty="0"/>
          </a:p>
          <a:p>
            <a:pPr marL="0" indent="0">
              <a:buNone/>
            </a:pPr>
            <a:r>
              <a:rPr lang="fr-CA" sz="2000" dirty="0"/>
              <a:t>Example de code HTML formel:</a:t>
            </a:r>
          </a:p>
        </p:txBody>
      </p:sp>
      <p:graphicFrame>
        <p:nvGraphicFramePr>
          <p:cNvPr id="10" name="Table 9">
            <a:extLst>
              <a:ext uri="{FF2B5EF4-FFF2-40B4-BE49-F238E27FC236}">
                <a16:creationId xmlns:a16="http://schemas.microsoft.com/office/drawing/2014/main" id="{5669FD65-C334-4CF9-865C-19DD82144529}"/>
              </a:ext>
            </a:extLst>
          </p:cNvPr>
          <p:cNvGraphicFramePr>
            <a:graphicFrameLocks noGrp="1"/>
          </p:cNvGraphicFramePr>
          <p:nvPr>
            <p:extLst>
              <p:ext uri="{D42A27DB-BD31-4B8C-83A1-F6EECF244321}">
                <p14:modId xmlns:p14="http://schemas.microsoft.com/office/powerpoint/2010/main" val="3026801483"/>
              </p:ext>
            </p:extLst>
          </p:nvPr>
        </p:nvGraphicFramePr>
        <p:xfrm>
          <a:off x="930275" y="4093845"/>
          <a:ext cx="10331450" cy="246888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600" b="0" i="0" u="none" strike="noStrike" cap="none" normalizeH="0" baseline="0" dirty="0">
                          <a:ln>
                            <a:noFill/>
                          </a:ln>
                          <a:solidFill>
                            <a:srgbClr val="708090"/>
                          </a:solidFill>
                          <a:effectLst/>
                          <a:latin typeface="Consolas" panose="020B0609020204030204" pitchFamily="49" charset="0"/>
                        </a:rPr>
                        <a:t>&lt;!DOCTYPE html&gt;</a:t>
                      </a:r>
                      <a:r>
                        <a:rPr kumimoji="0" lang="fr-CA"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a:ln>
                            <a:noFill/>
                          </a:ln>
                          <a:solidFill>
                            <a:srgbClr val="990055"/>
                          </a:solidFill>
                          <a:effectLst/>
                          <a:latin typeface="Consolas" panose="020B0609020204030204" pitchFamily="49" charset="0"/>
                        </a:rPr>
                        <a:t>html</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fr-CA" altLang="en-US" sz="1600" dirty="0">
                          <a:solidFill>
                            <a:srgbClr val="999999"/>
                          </a:solidFill>
                          <a:latin typeface="Consolas" panose="020B0609020204030204" pitchFamily="49" charset="0"/>
                        </a:rPr>
                        <a:t>    </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err="1">
                          <a:ln>
                            <a:noFill/>
                          </a:ln>
                          <a:solidFill>
                            <a:srgbClr val="990055"/>
                          </a:solidFill>
                          <a:effectLst/>
                          <a:latin typeface="Consolas" panose="020B0609020204030204" pitchFamily="49" charset="0"/>
                        </a:rPr>
                        <a:t>head</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lvl="0" eaLnBrk="0" fontAlgn="base" hangingPunct="0">
                        <a:spcBef>
                          <a:spcPct val="0"/>
                        </a:spcBef>
                        <a:spcAft>
                          <a:spcPct val="0"/>
                        </a:spcAft>
                      </a:pPr>
                      <a:r>
                        <a:rPr lang="fr-CA" altLang="en-US" sz="1600" dirty="0">
                          <a:solidFill>
                            <a:srgbClr val="999999"/>
                          </a:solidFill>
                          <a:latin typeface="Consolas" panose="020B0609020204030204" pitchFamily="49" charset="0"/>
                        </a:rPr>
                        <a:t>        </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err="1">
                          <a:ln>
                            <a:noFill/>
                          </a:ln>
                          <a:solidFill>
                            <a:srgbClr val="990055"/>
                          </a:solidFill>
                          <a:effectLst/>
                          <a:latin typeface="Consolas" panose="020B0609020204030204" pitchFamily="49" charset="0"/>
                        </a:rPr>
                        <a:t>title</a:t>
                      </a:r>
                      <a:r>
                        <a:rPr lang="fr-CA" altLang="en-US" sz="1600" dirty="0">
                          <a:solidFill>
                            <a:srgbClr val="999999"/>
                          </a:solidFill>
                          <a:latin typeface="Consolas" panose="020B0609020204030204" pitchFamily="49" charset="0"/>
                        </a:rPr>
                        <a:t>&gt;</a:t>
                      </a:r>
                      <a:r>
                        <a:rPr kumimoji="0" lang="fr-CA" altLang="en-US" sz="1600" b="0" i="0" u="none" strike="noStrike" cap="none" normalizeH="0" baseline="0" dirty="0">
                          <a:ln>
                            <a:noFill/>
                          </a:ln>
                          <a:solidFill>
                            <a:srgbClr val="333333"/>
                          </a:solidFill>
                          <a:effectLst/>
                          <a:latin typeface="Consolas" panose="020B0609020204030204" pitchFamily="49" charset="0"/>
                        </a:rPr>
                        <a:t>Atelier sur le Web</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err="1">
                          <a:ln>
                            <a:noFill/>
                          </a:ln>
                          <a:solidFill>
                            <a:srgbClr val="990055"/>
                          </a:solidFill>
                          <a:effectLst/>
                          <a:latin typeface="Consolas" panose="020B0609020204030204" pitchFamily="49" charset="0"/>
                        </a:rPr>
                        <a:t>title</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fr-CA" altLang="en-US" sz="1600" dirty="0">
                          <a:solidFill>
                            <a:srgbClr val="999999"/>
                          </a:solidFill>
                          <a:latin typeface="Consolas" panose="020B0609020204030204" pitchFamily="49" charset="0"/>
                        </a:rPr>
                        <a:t>    </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err="1">
                          <a:ln>
                            <a:noFill/>
                          </a:ln>
                          <a:solidFill>
                            <a:srgbClr val="990055"/>
                          </a:solidFill>
                          <a:effectLst/>
                          <a:latin typeface="Consolas" panose="020B0609020204030204" pitchFamily="49" charset="0"/>
                        </a:rPr>
                        <a:t>head</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fr-CA" altLang="en-US" sz="1600" dirty="0">
                          <a:solidFill>
                            <a:srgbClr val="999999"/>
                          </a:solidFill>
                          <a:latin typeface="Consolas" panose="020B0609020204030204" pitchFamily="49" charset="0"/>
                        </a:rPr>
                        <a:t>   </a:t>
                      </a:r>
                      <a:r>
                        <a:rPr kumimoji="0" lang="fr-CA" altLang="en-US" sz="1600" b="0" i="0" u="none" strike="noStrike" cap="none" normalizeH="0" baseline="0" dirty="0">
                          <a:ln>
                            <a:noFill/>
                          </a:ln>
                          <a:solidFill>
                            <a:srgbClr val="333333"/>
                          </a:solidFill>
                          <a:effectLst/>
                          <a:latin typeface="Consolas" panose="020B0609020204030204" pitchFamily="49" charset="0"/>
                        </a:rPr>
                        <a:t> </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a:ln>
                            <a:noFill/>
                          </a:ln>
                          <a:solidFill>
                            <a:srgbClr val="990055"/>
                          </a:solidFill>
                          <a:effectLst/>
                          <a:latin typeface="Consolas" panose="020B0609020204030204" pitchFamily="49" charset="0"/>
                        </a:rPr>
                        <a:t>body</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600" b="0" i="0" u="none" strike="noStrike" cap="none" normalizeH="0" baseline="0" dirty="0">
                          <a:ln>
                            <a:noFill/>
                          </a:ln>
                          <a:solidFill>
                            <a:srgbClr val="333333"/>
                          </a:solidFill>
                          <a:effectLst/>
                          <a:latin typeface="Consolas" panose="020B0609020204030204" pitchFamily="49" charset="0"/>
                        </a:rPr>
                        <a:t>        Exemple d’un document HTML.</a:t>
                      </a:r>
                    </a:p>
                    <a:p>
                      <a:pPr marL="0" marR="0" lvl="0" indent="0" algn="l" defTabSz="914400" rtl="0" eaLnBrk="0" fontAlgn="base" latinLnBrk="0" hangingPunct="0">
                        <a:lnSpc>
                          <a:spcPct val="100000"/>
                        </a:lnSpc>
                        <a:spcBef>
                          <a:spcPct val="0"/>
                        </a:spcBef>
                        <a:spcAft>
                          <a:spcPct val="0"/>
                        </a:spcAft>
                        <a:buClrTx/>
                        <a:buSzTx/>
                        <a:buFontTx/>
                        <a:buNone/>
                        <a:tabLst/>
                      </a:pPr>
                      <a:r>
                        <a:rPr lang="fr-CA" altLang="en-US" sz="1600" dirty="0">
                          <a:solidFill>
                            <a:srgbClr val="333333"/>
                          </a:solidFill>
                          <a:latin typeface="Consolas" panose="020B0609020204030204" pitchFamily="49" charset="0"/>
                        </a:rPr>
                        <a:t>    </a:t>
                      </a: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a:ln>
                            <a:noFill/>
                          </a:ln>
                          <a:solidFill>
                            <a:srgbClr val="990055"/>
                          </a:solidFill>
                          <a:effectLst/>
                          <a:latin typeface="Consolas" panose="020B0609020204030204" pitchFamily="49" charset="0"/>
                        </a:rPr>
                        <a:t>body</a:t>
                      </a:r>
                      <a:r>
                        <a:rPr kumimoji="0" lang="fr-CA"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600" b="0" i="0" u="none" strike="noStrike" cap="none" normalizeH="0" baseline="0" dirty="0">
                          <a:ln>
                            <a:noFill/>
                          </a:ln>
                          <a:solidFill>
                            <a:srgbClr val="999999"/>
                          </a:solidFill>
                          <a:effectLst/>
                          <a:latin typeface="Consolas" panose="020B0609020204030204" pitchFamily="49" charset="0"/>
                        </a:rPr>
                        <a:t>&lt;/</a:t>
                      </a:r>
                      <a:r>
                        <a:rPr kumimoji="0" lang="fr-CA" altLang="en-US" sz="1600" b="0" i="0" u="none" strike="noStrike" cap="none" normalizeH="0" baseline="0" dirty="0">
                          <a:ln>
                            <a:noFill/>
                          </a:ln>
                          <a:solidFill>
                            <a:srgbClr val="990055"/>
                          </a:solidFill>
                          <a:effectLst/>
                          <a:latin typeface="Consolas" panose="020B0609020204030204" pitchFamily="49" charset="0"/>
                        </a:rPr>
                        <a:t>html</a:t>
                      </a:r>
                      <a:r>
                        <a:rPr kumimoji="0" lang="fr-CA" altLang="en-US" sz="1600" b="0" i="0" u="none" strike="noStrike" cap="none" normalizeH="0" baseline="0" dirty="0">
                          <a:ln>
                            <a:noFill/>
                          </a:ln>
                          <a:solidFill>
                            <a:srgbClr val="999999"/>
                          </a:solidFill>
                          <a:effectLst/>
                          <a:latin typeface="Consolas" panose="020B0609020204030204" pitchFamily="49" charset="0"/>
                        </a:rPr>
                        <a:t>&gt;</a:t>
                      </a:r>
                      <a:r>
                        <a:rPr kumimoji="0" lang="fr-CA" altLang="en-US" sz="1200" b="0" i="0" u="none" strike="noStrike" cap="none" normalizeH="0" baseline="0" dirty="0">
                          <a:ln>
                            <a:noFill/>
                          </a:ln>
                          <a:solidFill>
                            <a:schemeClr val="tx1"/>
                          </a:solidFill>
                          <a:effectLst/>
                        </a:rPr>
                        <a:t> </a:t>
                      </a:r>
                      <a:endParaRPr kumimoji="0" lang="fr-CA" altLang="en-US" sz="3600" b="0" i="0" u="none" strike="noStrike" cap="none" normalizeH="0" baseline="0" dirty="0">
                        <a:ln>
                          <a:noFill/>
                        </a:ln>
                        <a:solidFill>
                          <a:schemeClr val="tx1"/>
                        </a:solidFill>
                        <a:effectLst/>
                        <a:latin typeface="Arial" panose="020B0604020202020204" pitchFamily="34"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Tree>
    <p:extLst>
      <p:ext uri="{BB962C8B-B14F-4D97-AF65-F5344CB8AC3E}">
        <p14:creationId xmlns:p14="http://schemas.microsoft.com/office/powerpoint/2010/main" val="189950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Exercices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p:txBody>
          <a:bodyPr>
            <a:normAutofit/>
          </a:bodyPr>
          <a:lstStyle/>
          <a:p>
            <a:pPr marL="342900" indent="-342900">
              <a:buAutoNum type="arabicParenR"/>
            </a:pPr>
            <a:r>
              <a:rPr lang="fr-CA" sz="2400" dirty="0"/>
              <a:t>Créer un premier document HTML sur votre machine (locale) et ouvrez le dans votre fureteur.</a:t>
            </a:r>
          </a:p>
          <a:p>
            <a:pPr marL="342900" indent="-342900">
              <a:buAutoNum type="arabicParenR"/>
            </a:pPr>
            <a:endParaRPr lang="fr-CA" sz="2400" dirty="0"/>
          </a:p>
          <a:p>
            <a:pPr marL="0" indent="0">
              <a:buNone/>
            </a:pPr>
            <a:r>
              <a:rPr lang="fr-CA" sz="2400" dirty="0"/>
              <a:t>Pour toutes les instructions ouvrir ce document:   </a:t>
            </a:r>
            <a:r>
              <a:rPr lang="fr-CA" sz="3200" dirty="0">
                <a:hlinkClick r:id="rId2"/>
              </a:rPr>
              <a:t>https://goo.gl/oCbCb9</a:t>
            </a:r>
            <a:r>
              <a:rPr lang="fr-CA" sz="3200" dirty="0"/>
              <a:t> </a:t>
            </a:r>
          </a:p>
          <a:p>
            <a:pPr marL="0" indent="0">
              <a:buNone/>
            </a:pPr>
            <a:endParaRPr lang="fr-CA" sz="2400" dirty="0"/>
          </a:p>
          <a:p>
            <a:pPr marL="0" indent="0">
              <a:buNone/>
            </a:pPr>
            <a:r>
              <a:rPr lang="fr-CA" sz="2400" dirty="0"/>
              <a:t>2) Arrêtez après la deuxième étape une fois le fichier ouvert dans votre fureteur</a:t>
            </a:r>
          </a:p>
          <a:p>
            <a:pPr marL="0" indent="0">
              <a:buNone/>
            </a:pPr>
            <a:endParaRPr lang="fr-CA" sz="2400" dirty="0"/>
          </a:p>
          <a:p>
            <a:pPr marL="0" indent="0">
              <a:buNone/>
            </a:pPr>
            <a:r>
              <a:rPr lang="fr-CA" sz="2400" dirty="0"/>
              <a:t>3) Bonus: Essayez d’ajouter d’autres éléments, tel qu’un paragraphe </a:t>
            </a:r>
            <a:r>
              <a:rPr lang="fr-CA" sz="2400" dirty="0">
                <a:solidFill>
                  <a:srgbClr val="0070C0"/>
                </a:solidFill>
              </a:rPr>
              <a:t>&lt;p&gt; </a:t>
            </a:r>
            <a:r>
              <a:rPr lang="fr-CA" sz="2400" dirty="0"/>
              <a:t>(chaque fois que vous faites un changement, sauvegarder et rafraîchir la page dans le fureteur.</a:t>
            </a:r>
          </a:p>
          <a:p>
            <a:pPr marL="0" indent="0">
              <a:buNone/>
            </a:pPr>
            <a:endParaRPr lang="fr-CA" sz="2400" dirty="0"/>
          </a:p>
          <a:p>
            <a:pPr marL="0" indent="0">
              <a:buNone/>
            </a:pPr>
            <a:endParaRPr lang="fr-CA" sz="2400" dirty="0"/>
          </a:p>
        </p:txBody>
      </p:sp>
    </p:spTree>
    <p:extLst>
      <p:ext uri="{BB962C8B-B14F-4D97-AF65-F5344CB8AC3E}">
        <p14:creationId xmlns:p14="http://schemas.microsoft.com/office/powerpoint/2010/main" val="249958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74BA-08A1-4535-A2B1-8C96526A25C4}"/>
              </a:ext>
            </a:extLst>
          </p:cNvPr>
          <p:cNvSpPr>
            <a:spLocks noGrp="1"/>
          </p:cNvSpPr>
          <p:nvPr>
            <p:ph type="title"/>
          </p:nvPr>
        </p:nvSpPr>
        <p:spPr/>
        <p:txBody>
          <a:bodyPr/>
          <a:lstStyle/>
          <a:p>
            <a:r>
              <a:rPr lang="fr-CA" dirty="0"/>
              <a:t>HTML: Styles</a:t>
            </a:r>
          </a:p>
        </p:txBody>
      </p:sp>
      <p:sp>
        <p:nvSpPr>
          <p:cNvPr id="3" name="Content Placeholder 2">
            <a:extLst>
              <a:ext uri="{FF2B5EF4-FFF2-40B4-BE49-F238E27FC236}">
                <a16:creationId xmlns:a16="http://schemas.microsoft.com/office/drawing/2014/main" id="{E5E1032F-CE25-47AA-9FC2-BBEA93E56C15}"/>
              </a:ext>
            </a:extLst>
          </p:cNvPr>
          <p:cNvSpPr>
            <a:spLocks noGrp="1"/>
          </p:cNvSpPr>
          <p:nvPr>
            <p:ph idx="1"/>
          </p:nvPr>
        </p:nvSpPr>
        <p:spPr>
          <a:xfrm>
            <a:off x="838200" y="1549400"/>
            <a:ext cx="10515600" cy="2755900"/>
          </a:xfrm>
        </p:spPr>
        <p:txBody>
          <a:bodyPr>
            <a:normAutofit/>
          </a:bodyPr>
          <a:lstStyle/>
          <a:p>
            <a:pPr marL="0" indent="0">
              <a:buNone/>
            </a:pPr>
            <a:r>
              <a:rPr lang="fr-CA" sz="2400" dirty="0"/>
              <a:t>La manière la plus simple de changer le style d’affichage d’une page HTML est d’utilise l’attribut </a:t>
            </a:r>
            <a:r>
              <a:rPr lang="fr-CA" sz="2400" dirty="0">
                <a:solidFill>
                  <a:srgbClr val="0070C0"/>
                </a:solidFill>
              </a:rPr>
              <a:t>style</a:t>
            </a:r>
            <a:r>
              <a:rPr lang="fr-CA" sz="2400" dirty="0"/>
              <a:t>. Il existe plusieurs centaines de propriétés de style: </a:t>
            </a:r>
          </a:p>
          <a:p>
            <a:pPr marL="0" indent="0">
              <a:buNone/>
            </a:pPr>
            <a:r>
              <a:rPr lang="fr-CA" sz="2400" dirty="0">
                <a:hlinkClick r:id="rId2"/>
              </a:rPr>
              <a:t>https://developer.mozilla.org/fr/docs/Web/CSS/Reference#Index_des_mots-cl%C3%A9s_en_CSS</a:t>
            </a:r>
            <a:endParaRPr lang="fr-CA" sz="2400" dirty="0"/>
          </a:p>
          <a:p>
            <a:pPr marL="0" indent="0">
              <a:buNone/>
            </a:pPr>
            <a:endParaRPr lang="fr-CA" sz="1400" dirty="0"/>
          </a:p>
          <a:p>
            <a:pPr marL="0" indent="0">
              <a:buNone/>
            </a:pPr>
            <a:r>
              <a:rPr lang="fr-CA" sz="2400" dirty="0"/>
              <a:t>Voici un exemple (</a:t>
            </a:r>
            <a:r>
              <a:rPr lang="fr-CA" sz="2400" dirty="0">
                <a:highlight>
                  <a:srgbClr val="FFFF00"/>
                </a:highlight>
              </a:rPr>
              <a:t>surligné</a:t>
            </a:r>
            <a:r>
              <a:rPr lang="fr-CA" sz="2400" dirty="0"/>
              <a:t>) pour changer la couleur du texte vert.</a:t>
            </a:r>
          </a:p>
          <a:p>
            <a:pPr marL="0" indent="0">
              <a:buNone/>
            </a:pPr>
            <a:endParaRPr lang="fr-CA" sz="2400" dirty="0"/>
          </a:p>
        </p:txBody>
      </p:sp>
      <p:graphicFrame>
        <p:nvGraphicFramePr>
          <p:cNvPr id="5" name="Table 4">
            <a:extLst>
              <a:ext uri="{FF2B5EF4-FFF2-40B4-BE49-F238E27FC236}">
                <a16:creationId xmlns:a16="http://schemas.microsoft.com/office/drawing/2014/main" id="{2C0BFF7D-CCAE-4ACE-ADE4-1E65011ACD4D}"/>
              </a:ext>
            </a:extLst>
          </p:cNvPr>
          <p:cNvGraphicFramePr>
            <a:graphicFrameLocks noGrp="1"/>
          </p:cNvGraphicFramePr>
          <p:nvPr>
            <p:extLst>
              <p:ext uri="{D42A27DB-BD31-4B8C-83A1-F6EECF244321}">
                <p14:modId xmlns:p14="http://schemas.microsoft.com/office/powerpoint/2010/main" val="883140291"/>
              </p:ext>
            </p:extLst>
          </p:nvPr>
        </p:nvGraphicFramePr>
        <p:xfrm>
          <a:off x="895350" y="4027715"/>
          <a:ext cx="10331450" cy="2468880"/>
        </p:xfrm>
        <a:graphic>
          <a:graphicData uri="http://schemas.openxmlformats.org/drawingml/2006/table">
            <a:tbl>
              <a:tblPr firstRow="1" bandRow="1">
                <a:tableStyleId>{69C7853C-536D-4A76-A0AE-DD22124D55A5}</a:tableStyleId>
              </a:tblPr>
              <a:tblGrid>
                <a:gridCol w="10331450">
                  <a:extLst>
                    <a:ext uri="{9D8B030D-6E8A-4147-A177-3AD203B41FA5}">
                      <a16:colId xmlns:a16="http://schemas.microsoft.com/office/drawing/2014/main" val="732594757"/>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8090"/>
                          </a:solidFill>
                          <a:effectLst/>
                          <a:latin typeface="Consolas" panose="020B06090202040302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600" b="0" i="0" u="none" strike="noStrike" cap="none" normalizeH="0" baseline="0" dirty="0" err="1">
                          <a:ln>
                            <a:noFill/>
                          </a:ln>
                          <a:solidFill>
                            <a:srgbClr val="333333"/>
                          </a:solidFill>
                          <a:effectLst/>
                          <a:latin typeface="Consolas" panose="020B0609020204030204" pitchFamily="49" charset="0"/>
                        </a:rPr>
                        <a:t>Coucou</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title</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head</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99999"/>
                          </a:solidFill>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 </a:t>
                      </a:r>
                      <a:r>
                        <a:rPr lang="en-US" sz="1600" dirty="0">
                          <a:solidFill>
                            <a:srgbClr val="669900"/>
                          </a:solidFill>
                          <a:effectLst/>
                          <a:highlight>
                            <a:srgbClr val="FFFF00"/>
                          </a:highlight>
                          <a:latin typeface="Consolas" panose="020B0609020204030204" pitchFamily="49" charset="0"/>
                        </a:rPr>
                        <a:t>style</a:t>
                      </a:r>
                      <a:r>
                        <a:rPr lang="en-US" sz="1600" dirty="0">
                          <a:solidFill>
                            <a:srgbClr val="999999"/>
                          </a:solidFill>
                          <a:effectLst/>
                          <a:highlight>
                            <a:srgbClr val="FFFF00"/>
                          </a:highlight>
                          <a:latin typeface="Consolas" panose="020B0609020204030204" pitchFamily="49" charset="0"/>
                        </a:rPr>
                        <a:t>=“</a:t>
                      </a:r>
                      <a:r>
                        <a:rPr lang="en-US" sz="1600" dirty="0">
                          <a:solidFill>
                            <a:srgbClr val="0077AA"/>
                          </a:solidFill>
                          <a:effectLst/>
                          <a:highlight>
                            <a:srgbClr val="FFFF00"/>
                          </a:highlight>
                          <a:latin typeface="Consolas" panose="020B0609020204030204" pitchFamily="49" charset="0"/>
                        </a:rPr>
                        <a:t>color: green</a:t>
                      </a:r>
                      <a:r>
                        <a:rPr lang="en-US" sz="1600" dirty="0">
                          <a:solidFill>
                            <a:srgbClr val="999999"/>
                          </a:solidFill>
                          <a:effectLst/>
                          <a:highlight>
                            <a:srgbClr val="FFFF00"/>
                          </a:highlight>
                          <a:latin typeface="Consolas" panose="020B0609020204030204" pitchFamily="49" charset="0"/>
                        </a:rPr>
                        <a:t>"</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Cette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est</a:t>
                      </a: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err="1">
                          <a:ln>
                            <a:noFill/>
                          </a:ln>
                          <a:solidFill>
                            <a:srgbClr val="333333"/>
                          </a:solidFill>
                          <a:effectLst/>
                          <a:latin typeface="Consolas" panose="020B0609020204030204" pitchFamily="49" charset="0"/>
                        </a:rPr>
                        <a:t>une</a:t>
                      </a:r>
                      <a:r>
                        <a:rPr kumimoji="0" lang="en-US" altLang="en-US" sz="1600" b="0" i="0" u="none" strike="noStrike" cap="none" normalizeH="0" baseline="0" dirty="0">
                          <a:ln>
                            <a:noFill/>
                          </a:ln>
                          <a:solidFill>
                            <a:srgbClr val="333333"/>
                          </a:solidFill>
                          <a:effectLst/>
                          <a:latin typeface="Consolas" panose="020B0609020204030204" pitchFamily="49" charset="0"/>
                        </a:rPr>
                        <a:t> page </a:t>
                      </a:r>
                      <a:r>
                        <a:rPr kumimoji="0" lang="en-US" altLang="en-US" sz="1600" b="0" i="0" u="none" strike="noStrike" cap="none" normalizeH="0" baseline="0" dirty="0" err="1">
                          <a:ln>
                            <a:noFill/>
                          </a:ln>
                          <a:solidFill>
                            <a:srgbClr val="333333"/>
                          </a:solidFill>
                          <a:effectLst/>
                          <a:latin typeface="Consolas" panose="020B0609020204030204" pitchFamily="49" charset="0"/>
                        </a:rPr>
                        <a:t>toute</a:t>
                      </a:r>
                      <a:r>
                        <a:rPr kumimoji="0" lang="en-US" altLang="en-US" sz="1600" b="0" i="0" u="none" strike="noStrike" cap="none" normalizeH="0" baseline="0" dirty="0">
                          <a:ln>
                            <a:noFill/>
                          </a:ln>
                          <a:solidFill>
                            <a:srgbClr val="333333"/>
                          </a:solidFill>
                          <a:effectLst/>
                          <a:latin typeface="Consolas" panose="020B0609020204030204" pitchFamily="49" charset="0"/>
                        </a:rPr>
                        <a:t> simple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body</a:t>
                      </a:r>
                      <a:r>
                        <a:rPr kumimoji="0" lang="en-US" altLang="en-US" sz="1600" b="0" i="0" u="none" strike="noStrike" cap="none" normalizeH="0" baseline="0" dirty="0">
                          <a:ln>
                            <a:noFill/>
                          </a:ln>
                          <a:solidFill>
                            <a:srgbClr val="999999"/>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&lt;/</a:t>
                      </a:r>
                      <a:r>
                        <a:rPr kumimoji="0" lang="en-US" altLang="en-US" sz="1600" b="0" i="0" u="none" strike="noStrike" cap="none" normalizeH="0" baseline="0" dirty="0">
                          <a:ln>
                            <a:noFill/>
                          </a:ln>
                          <a:solidFill>
                            <a:srgbClr val="990055"/>
                          </a:solidFill>
                          <a:effectLst/>
                          <a:latin typeface="Consolas" panose="020B0609020204030204" pitchFamily="49" charset="0"/>
                        </a:rPr>
                        <a:t>html</a:t>
                      </a:r>
                      <a:r>
                        <a:rPr kumimoji="0" lang="en-US" altLang="en-US" sz="1600" b="0" i="0" u="none" strike="noStrike" cap="none" normalizeH="0" baseline="0" dirty="0">
                          <a:ln>
                            <a:noFill/>
                          </a:ln>
                          <a:solidFill>
                            <a:srgbClr val="999999"/>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3624831"/>
                  </a:ext>
                </a:extLst>
              </a:tr>
            </a:tbl>
          </a:graphicData>
        </a:graphic>
      </p:graphicFrame>
    </p:spTree>
    <p:extLst>
      <p:ext uri="{BB962C8B-B14F-4D97-AF65-F5344CB8AC3E}">
        <p14:creationId xmlns:p14="http://schemas.microsoft.com/office/powerpoint/2010/main" val="34475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1495</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Hotels Proxima Soft Semibold</vt:lpstr>
      <vt:lpstr>Office Theme</vt:lpstr>
      <vt:lpstr>PowerPoint Presentation</vt:lpstr>
      <vt:lpstr>Liens Importants</vt:lpstr>
      <vt:lpstr>Histoire du Web</vt:lpstr>
      <vt:lpstr>HTML: Le language du web </vt:lpstr>
      <vt:lpstr>HTML: Balises communes</vt:lpstr>
      <vt:lpstr>HTML: Les attributs de balises</vt:lpstr>
      <vt:lpstr>HTML: Un document formel ou valide</vt:lpstr>
      <vt:lpstr>HTML: Exercices</vt:lpstr>
      <vt:lpstr>HTML: Styles</vt:lpstr>
      <vt:lpstr>Styles: Exercices</vt:lpstr>
      <vt:lpstr>Styles: Mauvaises Pratiques</vt:lpstr>
      <vt:lpstr>Styles: Bonnes Pratiques</vt:lpstr>
      <vt:lpstr>CSS: Exemple</vt:lpstr>
      <vt:lpstr>CSS: Sélecteurs</vt:lpstr>
      <vt:lpstr>CSS: Exemple complet de sélecteurs</vt:lpstr>
      <vt:lpstr>CSS: Exercices</vt:lpstr>
      <vt:lpstr>HTML &amp; CSS: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Bouvrette</dc:creator>
  <cp:lastModifiedBy>Nicolas Bouvrette</cp:lastModifiedBy>
  <cp:revision>57</cp:revision>
  <dcterms:created xsi:type="dcterms:W3CDTF">2018-05-03T14:06:44Z</dcterms:created>
  <dcterms:modified xsi:type="dcterms:W3CDTF">2018-05-05T14:01:49Z</dcterms:modified>
</cp:coreProperties>
</file>