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4b1fb6e4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b4b1fb6e4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4b1fb6e4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4b1fb6e4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b4b1fb6e4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b4b1fb6e4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a8d2a89a2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a8d2a89a2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b3867a41b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3867a41b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3867a41b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3867a41b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52121be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52121be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b3867a41b5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3867a41b5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b408192ee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b408192ee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b4b1fb6e4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b4b1fb6e4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b4b1fb6e4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b4b1fb6e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b4b1fb6e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b4b1fb6e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b4b1fb6e4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b4b1fb6e4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4b1fb6e4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b4b1fb6e4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jstor.org/stable/40470617"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280"/>
              <a:t>Connecting the collapse of the Soviet Union to the Russian invasion of Ukraine of 2022</a:t>
            </a:r>
            <a:endParaRPr sz="428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700"/>
              <a:t>Noah Brannon HIST 309 Final Presentation</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Russian reaction to Western Sanctions</a:t>
            </a:r>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05000"/>
              </a:lnSpc>
              <a:spcBef>
                <a:spcPts val="0"/>
              </a:spcBef>
              <a:spcAft>
                <a:spcPts val="0"/>
              </a:spcAft>
              <a:buSzPts val="1400"/>
              <a:buChar char="●"/>
            </a:pPr>
            <a:r>
              <a:rPr lang="en" sz="1400" dirty="0"/>
              <a:t>As this moment, the sanctions are not causing much stir in Russian society, there are no mass protests</a:t>
            </a:r>
            <a:endParaRPr sz="1400" dirty="0"/>
          </a:p>
          <a:p>
            <a:pPr marL="457200" lvl="0" indent="-317500" algn="l" rtl="0">
              <a:lnSpc>
                <a:spcPct val="105000"/>
              </a:lnSpc>
              <a:spcBef>
                <a:spcPts val="0"/>
              </a:spcBef>
              <a:spcAft>
                <a:spcPts val="0"/>
              </a:spcAft>
              <a:buSzPts val="1400"/>
              <a:buChar char="●"/>
            </a:pPr>
            <a:r>
              <a:rPr lang="en" sz="1400" dirty="0"/>
              <a:t>Two realistic outcomes from Buklemishev journal article “</a:t>
            </a:r>
            <a:r>
              <a:rPr lang="en-US" sz="1400" dirty="0"/>
              <a:t>The Russian Economy Is Muddling Through the Sanctions War”, (p.3-4)</a:t>
            </a:r>
            <a:r>
              <a:rPr lang="en" sz="1400" dirty="0"/>
              <a:t> in SR - Russian economy, specifically the private sector is able to transform and grow without Western trade or the Russian elite will have to give up their control of enterprises, for at least the war duration to hold onto power. </a:t>
            </a:r>
            <a:endParaRPr sz="1400" dirty="0"/>
          </a:p>
          <a:p>
            <a:pPr marL="457200" lvl="0" indent="-317500" algn="l" rtl="0">
              <a:lnSpc>
                <a:spcPct val="105000"/>
              </a:lnSpc>
              <a:spcBef>
                <a:spcPts val="0"/>
              </a:spcBef>
              <a:spcAft>
                <a:spcPts val="0"/>
              </a:spcAft>
              <a:buSzPts val="1400"/>
              <a:buChar char="●"/>
            </a:pPr>
            <a:r>
              <a:rPr lang="en" sz="1400" dirty="0"/>
              <a:t>NYT “As Sanctions Batter Economy, Russians Face the Anxieties of a Costly War?” - Russian sentiment was divided just like the collapse of the Soviet Union. Ivan Petrov 28, “I realized that this government has gone utterly mad,”, while an 85 year old women, Valentina V. Petrova was not faze. Petrov’s parents said ““They survived many other Russian crises,” he said. “They’re calm about this.”</a:t>
            </a:r>
            <a:endParaRPr sz="1400" dirty="0"/>
          </a:p>
          <a:p>
            <a:pPr marL="457200" lvl="0" indent="-317500" algn="l" rtl="0">
              <a:lnSpc>
                <a:spcPct val="105000"/>
              </a:lnSpc>
              <a:spcBef>
                <a:spcPts val="0"/>
              </a:spcBef>
              <a:spcAft>
                <a:spcPts val="0"/>
              </a:spcAft>
              <a:buSzPts val="1400"/>
              <a:buChar char="●"/>
            </a:pPr>
            <a:r>
              <a:rPr lang="en" sz="1400" dirty="0"/>
              <a:t>What is interesting is that the older generation many who lived through the collapse, seem to not be fazed, while younger generation, those who have not lived through anything else like the older generation in the Pizza Hut ad believed the situation was dire. </a:t>
            </a: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20"/>
              <a:t>Why the Western economic sanctions have seem to be largely unimpactful so far</a:t>
            </a:r>
            <a:endParaRPr sz="2120"/>
          </a:p>
        </p:txBody>
      </p:sp>
      <p:sp>
        <p:nvSpPr>
          <p:cNvPr id="115" name="Google Shape;115;p23"/>
          <p:cNvSpPr txBox="1">
            <a:spLocks noGrp="1"/>
          </p:cNvSpPr>
          <p:nvPr>
            <p:ph type="body" idx="1"/>
          </p:nvPr>
        </p:nvSpPr>
        <p:spPr>
          <a:xfrm>
            <a:off x="311700" y="114295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many Russians, having to start over is not something new. Many Russians lived through shock therapy where the entire system was flipped upside down overnight. Poverty increased tenfold, millions lost their jobs, and there was no food at times. Losing Starbucks and McDonalds is trivial compared to what happened in the 1990s. </a:t>
            </a:r>
            <a:endParaRPr/>
          </a:p>
          <a:p>
            <a:pPr marL="457200" lvl="0" indent="-342900" algn="l" rtl="0">
              <a:spcBef>
                <a:spcPts val="0"/>
              </a:spcBef>
              <a:spcAft>
                <a:spcPts val="0"/>
              </a:spcAft>
              <a:buSzPts val="1800"/>
              <a:buChar char="●"/>
            </a:pPr>
            <a:r>
              <a:rPr lang="en"/>
              <a:t>Russian also has a massive supply of food and energy, if these two are fulfilled, the likelihood of people uprising is very low historically.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Putin’s cult of personality</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16706" algn="l" rtl="0">
              <a:spcBef>
                <a:spcPts val="0"/>
              </a:spcBef>
              <a:spcAft>
                <a:spcPts val="0"/>
              </a:spcAft>
              <a:buSzPct val="136363"/>
              <a:buChar char="●"/>
            </a:pPr>
            <a:r>
              <a:rPr lang="en" sz="1100" dirty="0"/>
              <a:t>It is clear the Russia that first elected Putin in 2000 and the Russia that elected Putin for the fourth time in 2018 are two different countries. </a:t>
            </a:r>
            <a:endParaRPr sz="1100" dirty="0"/>
          </a:p>
          <a:p>
            <a:pPr marL="457200" lvl="0" indent="-293211" algn="l" rtl="0">
              <a:spcBef>
                <a:spcPts val="0"/>
              </a:spcBef>
              <a:spcAft>
                <a:spcPts val="0"/>
              </a:spcAft>
              <a:buSzPct val="100000"/>
              <a:buChar char="●"/>
            </a:pPr>
            <a:r>
              <a:rPr lang="en" sz="1100" dirty="0"/>
              <a:t>Even if you believe that </a:t>
            </a:r>
            <a:r>
              <a:rPr lang="en-US" sz="1100" dirty="0"/>
              <a:t>all</a:t>
            </a:r>
            <a:r>
              <a:rPr lang="en" sz="1100" dirty="0"/>
              <a:t> the Russian elections were completely legitimate, it is evident that Russia has taken a more hostile approach in global affairs than what Gorbachev wanted, wheter justified or not.</a:t>
            </a:r>
            <a:endParaRPr sz="1100" dirty="0"/>
          </a:p>
          <a:p>
            <a:pPr marL="457200" lvl="0" indent="-293211" algn="l" rtl="0">
              <a:spcBef>
                <a:spcPts val="0"/>
              </a:spcBef>
              <a:spcAft>
                <a:spcPts val="0"/>
              </a:spcAft>
              <a:buSzPct val="100000"/>
              <a:buChar char="●"/>
            </a:pPr>
            <a:r>
              <a:rPr lang="en" sz="1100" dirty="0"/>
              <a:t>There were multiple assassinations of public figures that openly criticized Putin such as Alexander Litvinenko and Boris Nemtsov</a:t>
            </a:r>
            <a:endParaRPr sz="1100" dirty="0"/>
          </a:p>
          <a:p>
            <a:pPr marL="457200" lvl="0" indent="-293211" algn="l" rtl="0">
              <a:spcBef>
                <a:spcPts val="0"/>
              </a:spcBef>
              <a:spcAft>
                <a:spcPts val="0"/>
              </a:spcAft>
              <a:buSzPct val="100000"/>
              <a:buChar char="●"/>
            </a:pPr>
            <a:r>
              <a:rPr lang="en" sz="1100" dirty="0"/>
              <a:t>Russia invaded Georgia in 2008, heavily supported the Yanukovych faction of the Maidan Revolution, supported the Assad faction in the Syrian Civil War, and of course the current invasion of Ukraine.</a:t>
            </a:r>
            <a:endParaRPr sz="1100" dirty="0"/>
          </a:p>
          <a:p>
            <a:pPr marL="457200" lvl="0" indent="-293211" algn="l" rtl="0">
              <a:spcBef>
                <a:spcPts val="0"/>
              </a:spcBef>
              <a:spcAft>
                <a:spcPts val="0"/>
              </a:spcAft>
              <a:buSzPct val="100000"/>
              <a:buChar char="●"/>
            </a:pPr>
            <a:r>
              <a:rPr lang="en" sz="1100" dirty="0"/>
              <a:t>One event where Putin believed he could </a:t>
            </a:r>
            <a:r>
              <a:rPr lang="en-US" sz="1100" dirty="0"/>
              <a:t>heighten</a:t>
            </a:r>
            <a:r>
              <a:rPr lang="en" sz="1100" dirty="0"/>
              <a:t> his cult of personality was during the Maiden Revolution of 2014 in Ukraine, “Putin wanted us (Ukrainains) to be like the former Soviet Union” (Shore p.240). However, things didn't go as planned for Putin </a:t>
            </a:r>
            <a:endParaRPr sz="1100" dirty="0"/>
          </a:p>
          <a:p>
            <a:pPr marL="457200" lvl="0" indent="-293211" algn="l" rtl="0">
              <a:spcBef>
                <a:spcPts val="0"/>
              </a:spcBef>
              <a:spcAft>
                <a:spcPts val="0"/>
              </a:spcAft>
              <a:buSzPct val="100000"/>
              <a:buChar char="●"/>
            </a:pPr>
            <a:r>
              <a:rPr lang="en" sz="1100" dirty="0"/>
              <a:t>Euromaidan Press (Ukrainian) claims that Putin’s personality cult has actually exceeded Stalin’s because of a “the development of a pagan cult in a nation which has lost all other convictions”.</a:t>
            </a:r>
            <a:endParaRPr sz="1100" dirty="0"/>
          </a:p>
          <a:p>
            <a:pPr marL="457200" lvl="0" indent="-293211" algn="l" rtl="0">
              <a:spcBef>
                <a:spcPts val="0"/>
              </a:spcBef>
              <a:spcAft>
                <a:spcPts val="0"/>
              </a:spcAft>
              <a:buSzPct val="100000"/>
              <a:buChar char="●"/>
            </a:pPr>
            <a:r>
              <a:rPr lang="en" sz="1100" dirty="0"/>
              <a:t>This is very similar to how Stalin governed. In Nikita Khrushchev’s Secret Speech, he sharply criticized Stalin and the way he governed. “Instead of proving his political correctness and mobilizing the masses, he often chose the path of repression and physical annihilation, not only against actual enemies, but also against individuals who had not committed any crimes against the Party and the Soviet Government”</a:t>
            </a:r>
            <a:endParaRPr sz="1100" dirty="0"/>
          </a:p>
          <a:p>
            <a:pPr marL="457200" lvl="0" indent="-293211" algn="l" rtl="0">
              <a:spcBef>
                <a:spcPts val="0"/>
              </a:spcBef>
              <a:spcAft>
                <a:spcPts val="0"/>
              </a:spcAft>
              <a:buSzPct val="100000"/>
              <a:buChar char="●"/>
            </a:pPr>
            <a:r>
              <a:rPr lang="en" sz="1100" dirty="0"/>
              <a:t>Perhaps Putin did win the elections legitimately, Perh</a:t>
            </a:r>
            <a:r>
              <a:rPr lang="en-US" sz="1100" dirty="0"/>
              <a:t>ap</a:t>
            </a:r>
            <a:r>
              <a:rPr lang="en" sz="1100" dirty="0"/>
              <a:t>s they just really like him or perh</a:t>
            </a:r>
            <a:r>
              <a:rPr lang="en-US" sz="1100" dirty="0"/>
              <a:t>ap</a:t>
            </a:r>
            <a:r>
              <a:rPr lang="en" sz="1100" dirty="0"/>
              <a:t>s it was out of fear of what he could do, similar to Stalin. Many Russians look back during the 1990s, with Yeltsin embarrassing himself on a national stage, and how bad Russian society was. There's no question society is better today than it was for Russians, but at the same time in most true democratic nations, the same leader typically does not get elected over and over again. </a:t>
            </a:r>
            <a:endParaRPr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 from Class Material</a:t>
            </a:r>
            <a:endParaRPr/>
          </a:p>
          <a:p>
            <a:pPr marL="0" lvl="0" indent="0" algn="l" rtl="0">
              <a:spcBef>
                <a:spcPts val="0"/>
              </a:spcBef>
              <a:spcAft>
                <a:spcPts val="0"/>
              </a:spcAft>
              <a:buNone/>
            </a:pP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sz="1200" dirty="0">
                <a:effectLst/>
              </a:rPr>
              <a:t>Gorbachev, Mikhail. “Address by Mikhail Gorbachev .” 1991. </a:t>
            </a:r>
          </a:p>
          <a:p>
            <a:r>
              <a:rPr lang="en-US" sz="1200" dirty="0">
                <a:effectLst/>
              </a:rPr>
              <a:t>Lenin, Vladimir. “A Great Beginning.” 1917. </a:t>
            </a:r>
          </a:p>
          <a:p>
            <a:r>
              <a:rPr lang="en-US" sz="1200" dirty="0">
                <a:effectLst/>
              </a:rPr>
              <a:t>Putin, Vladimir. “Address by the President of the Russian Federation.” </a:t>
            </a:r>
            <a:r>
              <a:rPr lang="en-US" sz="1200" i="1" dirty="0">
                <a:effectLst/>
              </a:rPr>
              <a:t>President of Russia</a:t>
            </a:r>
            <a:r>
              <a:rPr lang="en-US" sz="1200" dirty="0">
                <a:effectLst/>
              </a:rPr>
              <a:t>, 24 Feb. 2022, http://en.kremlin.ru/events/president/news/67843. </a:t>
            </a:r>
          </a:p>
          <a:p>
            <a:r>
              <a:rPr lang="en-US" sz="1200" dirty="0">
                <a:effectLst/>
              </a:rPr>
              <a:t>Khrushchev, Nikita. “On the Cult of Personality and Its Consequences.” 1956. </a:t>
            </a:r>
          </a:p>
          <a:p>
            <a:r>
              <a:rPr lang="en-US" sz="1200" dirty="0">
                <a:effectLst/>
              </a:rPr>
              <a:t>Shore, Marci. </a:t>
            </a:r>
            <a:r>
              <a:rPr lang="en-US" sz="1200" i="1" dirty="0">
                <a:effectLst/>
              </a:rPr>
              <a:t>The Ukrainian Night: An Intimate History of Revolution</a:t>
            </a:r>
            <a:r>
              <a:rPr lang="en-US" sz="1200" dirty="0">
                <a:effectLst/>
              </a:rPr>
              <a:t>. Yale University Press, 2018. </a:t>
            </a:r>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Peer-Review articles </a:t>
            </a:r>
            <a:endParaRPr/>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23850" indent="-171450">
              <a:buClr>
                <a:schemeClr val="tx2"/>
              </a:buClr>
              <a:buSzPts val="1200"/>
            </a:pPr>
            <a:r>
              <a:rPr lang="en" sz="1200" dirty="0">
                <a:solidFill>
                  <a:schemeClr val="tx2"/>
                </a:solidFill>
              </a:rPr>
              <a:t>Bahry, Donna. “Comrades into Citizens? Russian Political Culture and Public Support for the Transition.” </a:t>
            </a:r>
            <a:r>
              <a:rPr lang="en" sz="1200" i="1" dirty="0">
                <a:solidFill>
                  <a:schemeClr val="tx2"/>
                </a:solidFill>
              </a:rPr>
              <a:t>Slavic Review</a:t>
            </a:r>
            <a:r>
              <a:rPr lang="en" sz="1200" dirty="0">
                <a:solidFill>
                  <a:schemeClr val="tx2"/>
                </a:solidFill>
              </a:rPr>
              <a:t>, vol. 58, no. 4, 1999, pp. 841–53. </a:t>
            </a:r>
            <a:r>
              <a:rPr lang="en" sz="1200" i="1" dirty="0">
                <a:solidFill>
                  <a:schemeClr val="tx2"/>
                </a:solidFill>
              </a:rPr>
              <a:t>JSTOR</a:t>
            </a:r>
            <a:r>
              <a:rPr lang="en" sz="1200" dirty="0">
                <a:solidFill>
                  <a:schemeClr val="tx2"/>
                </a:solidFill>
              </a:rPr>
              <a:t>, https://doi.org/10.2307/2697201. Accessed 6 Dec. 2022</a:t>
            </a:r>
            <a:endParaRPr sz="1200" dirty="0">
              <a:solidFill>
                <a:schemeClr val="tx2"/>
              </a:solidFill>
            </a:endParaRPr>
          </a:p>
          <a:p>
            <a:pPr marL="323850" indent="-171450">
              <a:buClr>
                <a:schemeClr val="tx2"/>
              </a:buClr>
              <a:buSzPts val="1200"/>
            </a:pPr>
            <a:r>
              <a:rPr lang="en" sz="1200" dirty="0">
                <a:solidFill>
                  <a:schemeClr val="tx2"/>
                </a:solidFill>
              </a:rPr>
              <a:t>Beklemishev, Oleg. The Russian Economy Is Muddling Through the Sanctions War. Istituto Affari Internazionali (IAI), 2022. JSTOR, http://www.jstor.org/stable/resrep42506. Accessed 8 Dec. 2022.</a:t>
            </a:r>
            <a:endParaRPr sz="1200" dirty="0">
              <a:solidFill>
                <a:schemeClr val="tx2"/>
              </a:solidFill>
            </a:endParaRPr>
          </a:p>
          <a:p>
            <a:pPr marL="323850" indent="-171450">
              <a:buClr>
                <a:schemeClr val="tx2"/>
              </a:buClr>
              <a:buSzPts val="1200"/>
            </a:pPr>
            <a:r>
              <a:rPr lang="en" sz="1200" dirty="0">
                <a:solidFill>
                  <a:schemeClr val="tx2"/>
                </a:solidFill>
              </a:rPr>
              <a:t>Pokorný, Duťan. “Economy and Society in Russian Reforms.” International Journal of Political Economy 24, no. 1 (1994): 76–95. </a:t>
            </a:r>
            <a:r>
              <a:rPr lang="en" sz="1200" u="sng" dirty="0">
                <a:solidFill>
                  <a:schemeClr val="tx2"/>
                </a:solidFill>
                <a:hlinkClick r:id="rId3">
                  <a:extLst>
                    <a:ext uri="{A12FA001-AC4F-418D-AE19-62706E023703}">
                      <ahyp:hlinkClr xmlns:ahyp="http://schemas.microsoft.com/office/drawing/2018/hyperlinkcolor" val="tx"/>
                    </a:ext>
                  </a:extLst>
                </a:hlinkClick>
              </a:rPr>
              <a:t>http://www.jstor.org/stable/40470617</a:t>
            </a:r>
            <a:r>
              <a:rPr lang="en" sz="1200" dirty="0">
                <a:solidFill>
                  <a:schemeClr val="tx2"/>
                </a:solidFill>
              </a:rPr>
              <a:t>.</a:t>
            </a:r>
            <a:endParaRPr sz="1200" dirty="0">
              <a:solidFill>
                <a:schemeClr val="tx2"/>
              </a:solidFill>
            </a:endParaRPr>
          </a:p>
          <a:p>
            <a:pPr marL="0" lvl="0" indent="0" algn="l" rtl="0">
              <a:spcBef>
                <a:spcPts val="1200"/>
              </a:spcBef>
              <a:spcAft>
                <a:spcPts val="0"/>
              </a:spcAft>
              <a:buNone/>
            </a:pPr>
            <a:endParaRPr sz="12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Press Sources </a:t>
            </a:r>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sz="1000" dirty="0" err="1">
                <a:effectLst/>
              </a:rPr>
              <a:t>Troianovski</a:t>
            </a:r>
            <a:r>
              <a:rPr lang="en-US" sz="1000" dirty="0">
                <a:effectLst/>
              </a:rPr>
              <a:t>, Anton, et al. “As Sanctions Batter Economy, Russians Face the Anxieties of a Costly War.” </a:t>
            </a:r>
            <a:r>
              <a:rPr lang="en-US" sz="1000" i="1" dirty="0">
                <a:effectLst/>
              </a:rPr>
              <a:t>The New York Times</a:t>
            </a:r>
            <a:r>
              <a:rPr lang="en-US" sz="1000" dirty="0">
                <a:effectLst/>
              </a:rPr>
              <a:t>, The New York Times, 28 Feb. 2022, https://www.nytimes.com/2022/02/28/world/europe/russia-economy-sanctions-ukraine.html. </a:t>
            </a:r>
          </a:p>
          <a:p>
            <a:r>
              <a:rPr lang="en-US" sz="1000" dirty="0" err="1">
                <a:effectLst/>
              </a:rPr>
              <a:t>Rosalsky</a:t>
            </a:r>
            <a:r>
              <a:rPr lang="en-US" sz="1000" dirty="0">
                <a:effectLst/>
              </a:rPr>
              <a:t>, Greg. “How 'Shock Therapy' Created Russian Oligarchs and Paved the Path for Putin.” </a:t>
            </a:r>
            <a:r>
              <a:rPr lang="en-US" sz="1000" i="1" dirty="0">
                <a:effectLst/>
              </a:rPr>
              <a:t>NPR</a:t>
            </a:r>
            <a:r>
              <a:rPr lang="en-US" sz="1000" dirty="0">
                <a:effectLst/>
              </a:rPr>
              <a:t>, NPR, 22 Mar. 2022, https://www.npr.org/sections/money/2022/03/22/1087654279/how-shock-therapy-created-russian-oligarchs-and-paved-the-path-for-putin. </a:t>
            </a:r>
          </a:p>
          <a:p>
            <a:r>
              <a:rPr lang="en-US" sz="1000" dirty="0">
                <a:effectLst/>
              </a:rPr>
              <a:t>Smith, Elliot. “'Path to Oblivion': Ukraine Military Gains Could Deepen Russia's Economic Problems.” </a:t>
            </a:r>
            <a:r>
              <a:rPr lang="en-US" sz="1000" i="1" dirty="0">
                <a:effectLst/>
              </a:rPr>
              <a:t>CNBC</a:t>
            </a:r>
            <a:r>
              <a:rPr lang="en-US" sz="1000" dirty="0">
                <a:effectLst/>
              </a:rPr>
              <a:t>, CNBC, 21 Sept. 2022, https://www.cnbc.com/2022/09/21/path-to-oblivion-ukraine-military-gains-could-deepen-russias-economic-woes.html. </a:t>
            </a:r>
          </a:p>
          <a:p>
            <a:r>
              <a:rPr lang="en-US" sz="1000" dirty="0">
                <a:effectLst/>
              </a:rPr>
              <a:t>Anderson, Stuart. “Russia's Economic Prospects Have Gone from Bad to Terrible.” </a:t>
            </a:r>
            <a:r>
              <a:rPr lang="en-US" sz="1000" i="1" dirty="0">
                <a:effectLst/>
              </a:rPr>
              <a:t>Forbes</a:t>
            </a:r>
            <a:r>
              <a:rPr lang="en-US" sz="1000" dirty="0">
                <a:effectLst/>
              </a:rPr>
              <a:t>, Forbes Magazine, 5 Dec. 2022, https://www.forbes.com/sites/stuartanderson/2022/12/05/russias-economic-prospects-have-gone-from-bad-to-terrible/?sh=20cf42dc74bc. </a:t>
            </a:r>
          </a:p>
          <a:p>
            <a:r>
              <a:rPr lang="en-US" sz="1200" dirty="0" err="1">
                <a:effectLst/>
              </a:rPr>
              <a:t>Mydans</a:t>
            </a:r>
            <a:r>
              <a:rPr lang="en-US" sz="1200" dirty="0">
                <a:effectLst/>
              </a:rPr>
              <a:t>, Seth. “20 Years after Soviet Fall, Some Look Back Longingly.” </a:t>
            </a:r>
            <a:r>
              <a:rPr lang="en-US" sz="1200" i="1" dirty="0">
                <a:effectLst/>
              </a:rPr>
              <a:t>The New York Times</a:t>
            </a:r>
            <a:r>
              <a:rPr lang="en-US" sz="1200" dirty="0">
                <a:effectLst/>
              </a:rPr>
              <a:t>, The New York Times, 18 Aug. 2011, https://www.nytimes.com/2011/08/19/world/europe/19russia.html. </a:t>
            </a:r>
          </a:p>
          <a:p>
            <a:r>
              <a:rPr lang="en-US" sz="1200" dirty="0">
                <a:effectLst/>
              </a:rPr>
              <a:t>Tbilisi, U.S. Embassy. “International Sanctions Are Working: Russia Feels Economic Pressure.” </a:t>
            </a:r>
            <a:r>
              <a:rPr lang="en-US" sz="1200" i="1" dirty="0">
                <a:effectLst/>
              </a:rPr>
              <a:t>U.S. Embassy in Georgia</a:t>
            </a:r>
            <a:r>
              <a:rPr lang="en-US" sz="1200" dirty="0">
                <a:effectLst/>
              </a:rPr>
              <a:t>, 27 Oct. 2022, https://ge.usembassy.gov/international-sanctions-are-working-russia-feels-economic-pressure/. </a:t>
            </a:r>
          </a:p>
          <a:p>
            <a:r>
              <a:rPr lang="en-US" sz="1200" i="1" dirty="0">
                <a:effectLst/>
              </a:rPr>
              <a:t>Putin’s Personality Cult Exceeds Stalin’s ‘by Every Measure.’</a:t>
            </a:r>
            <a:r>
              <a:rPr lang="en-US" sz="1200" dirty="0">
                <a:effectLst/>
              </a:rPr>
              <a:t> https://euromaidanpress.com/2015/04/30/putins-personality-cult-exceeds-stalins-by-every-measure/. </a:t>
            </a:r>
          </a:p>
          <a:p>
            <a:pPr marL="457200" lvl="0" indent="0" algn="l" rtl="0">
              <a:spcBef>
                <a:spcPts val="1200"/>
              </a:spcBef>
              <a:spcAft>
                <a:spcPts val="1200"/>
              </a:spcAft>
              <a:buNone/>
            </a:pPr>
            <a:endParaRPr sz="120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Connecting the links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Vladimir Putin’s behavior today is in many ways the opposite of Mikhail Gorbachev and rather similar to Joseph Stalin’s and his cult of personality impact on the Russian populace.</a:t>
            </a:r>
            <a:endParaRPr dirty="0"/>
          </a:p>
          <a:p>
            <a:pPr marL="457200" lvl="0" indent="-342900" algn="l" rtl="0">
              <a:spcBef>
                <a:spcPts val="0"/>
              </a:spcBef>
              <a:spcAft>
                <a:spcPts val="0"/>
              </a:spcAft>
              <a:buSzPts val="1800"/>
              <a:buChar char="●"/>
            </a:pPr>
            <a:r>
              <a:rPr lang="en" dirty="0"/>
              <a:t>Russian population tame reaction today to the Western Sanctions is due in part to the collapse of the Soviet Union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Events leading up to the Collapse of the Soviet Union.  </a:t>
            </a:r>
            <a:endParaRPr/>
          </a:p>
        </p:txBody>
      </p:sp>
      <p:sp>
        <p:nvSpPr>
          <p:cNvPr id="67" name="Google Shape;67;p15"/>
          <p:cNvSpPr txBox="1">
            <a:spLocks noGrp="1"/>
          </p:cNvSpPr>
          <p:nvPr>
            <p:ph type="body" idx="1"/>
          </p:nvPr>
        </p:nvSpPr>
        <p:spPr>
          <a:xfrm>
            <a:off x="292625" y="118582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1985 - Mikhail Gorbachev became General Secretary of the Soviet Union</a:t>
            </a:r>
            <a:endParaRPr/>
          </a:p>
          <a:p>
            <a:pPr marL="457200" lvl="0" indent="-342900" algn="l" rtl="0">
              <a:spcBef>
                <a:spcPts val="0"/>
              </a:spcBef>
              <a:spcAft>
                <a:spcPts val="0"/>
              </a:spcAft>
              <a:buSzPts val="1800"/>
              <a:buChar char="●"/>
            </a:pPr>
            <a:r>
              <a:rPr lang="en"/>
              <a:t>1986 - Chernobyl</a:t>
            </a:r>
            <a:endParaRPr/>
          </a:p>
          <a:p>
            <a:pPr marL="457200" lvl="0" indent="-342900" algn="l" rtl="0">
              <a:spcBef>
                <a:spcPts val="0"/>
              </a:spcBef>
              <a:spcAft>
                <a:spcPts val="0"/>
              </a:spcAft>
              <a:buSzPts val="1800"/>
              <a:buChar char="●"/>
            </a:pPr>
            <a:r>
              <a:rPr lang="en"/>
              <a:t>1987 - Gorbachev begins social reforms known as “glasnost” and “perestroika”.</a:t>
            </a:r>
            <a:endParaRPr/>
          </a:p>
          <a:p>
            <a:pPr marL="457200" lvl="0" indent="-342900" algn="l" rtl="0">
              <a:spcBef>
                <a:spcPts val="0"/>
              </a:spcBef>
              <a:spcAft>
                <a:spcPts val="0"/>
              </a:spcAft>
              <a:buSzPts val="1800"/>
              <a:buChar char="●"/>
            </a:pPr>
            <a:r>
              <a:rPr lang="en"/>
              <a:t>September 1989 - Soviets pull out of Afghanistan </a:t>
            </a:r>
            <a:endParaRPr/>
          </a:p>
          <a:p>
            <a:pPr marL="457200" lvl="0" indent="-342900" algn="l" rtl="0">
              <a:spcBef>
                <a:spcPts val="0"/>
              </a:spcBef>
              <a:spcAft>
                <a:spcPts val="0"/>
              </a:spcAft>
              <a:buSzPts val="1800"/>
              <a:buChar char="●"/>
            </a:pPr>
            <a:r>
              <a:rPr lang="en"/>
              <a:t>November 1989 - Berlin Wall falls</a:t>
            </a:r>
            <a:endParaRPr/>
          </a:p>
          <a:p>
            <a:pPr marL="457200" lvl="0" indent="-342900" algn="l" rtl="0">
              <a:spcBef>
                <a:spcPts val="0"/>
              </a:spcBef>
              <a:spcAft>
                <a:spcPts val="0"/>
              </a:spcAft>
              <a:buSzPts val="1800"/>
              <a:buChar char="●"/>
            </a:pPr>
            <a:r>
              <a:rPr lang="en"/>
              <a:t>June 1991 - Yeltsin elected as Russian Federation President</a:t>
            </a:r>
            <a:endParaRPr/>
          </a:p>
          <a:p>
            <a:pPr marL="457200" lvl="0" indent="-342900" algn="l" rtl="0">
              <a:spcBef>
                <a:spcPts val="0"/>
              </a:spcBef>
              <a:spcAft>
                <a:spcPts val="0"/>
              </a:spcAft>
              <a:buSzPts val="1800"/>
              <a:buChar char="●"/>
            </a:pPr>
            <a:r>
              <a:rPr lang="en"/>
              <a:t>August 1991 - Failed Coup, Mass Protests</a:t>
            </a:r>
            <a:endParaRPr/>
          </a:p>
          <a:p>
            <a:pPr marL="457200" lvl="0" indent="-342900" algn="l" rtl="0">
              <a:spcBef>
                <a:spcPts val="0"/>
              </a:spcBef>
              <a:spcAft>
                <a:spcPts val="0"/>
              </a:spcAft>
              <a:buSzPts val="1800"/>
              <a:buChar char="●"/>
            </a:pPr>
            <a:r>
              <a:rPr lang="en"/>
              <a:t>December 1991 - Gorbachev resigns, Soviet Union collapses</a:t>
            </a:r>
            <a:endParaRPr/>
          </a:p>
          <a:p>
            <a:pPr marL="45720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Gorbachev’s Speech at United Nations - December 7,1991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Mostly a speech about Russia opening up towards the West and cooperation between nations</a:t>
            </a:r>
            <a:endParaRPr dirty="0"/>
          </a:p>
          <a:p>
            <a:pPr marL="457200" lvl="0" indent="-342900" algn="l" rtl="0">
              <a:spcBef>
                <a:spcPts val="0"/>
              </a:spcBef>
              <a:spcAft>
                <a:spcPts val="0"/>
              </a:spcAft>
              <a:buSzPts val="1800"/>
              <a:buChar char="●"/>
            </a:pPr>
            <a:r>
              <a:rPr lang="en" dirty="0"/>
              <a:t>Nuclear de-escalation must be priority for survival of humanity, even calls for the elimination of nuclear weapons through negotiation “further developing a system of mutual verification both of the elimination of armaments and of the reduction and prohibition of their production” (Gorbachev p.5).</a:t>
            </a:r>
            <a:endParaRPr dirty="0"/>
          </a:p>
          <a:p>
            <a:pPr marL="457200" lvl="0" indent="-342900" algn="l" rtl="0">
              <a:spcBef>
                <a:spcPts val="0"/>
              </a:spcBef>
              <a:spcAft>
                <a:spcPts val="0"/>
              </a:spcAft>
              <a:buSzPts val="1800"/>
              <a:buChar char="●"/>
            </a:pPr>
            <a:r>
              <a:rPr lang="en" dirty="0"/>
              <a:t>This speech was almost the opposite of Lenin’s “A Great Beginning”, which claimed Western capital and wars “plundered the whole world” (Lenin p.411-412)  </a:t>
            </a:r>
            <a:endParaRPr dirty="0"/>
          </a:p>
          <a:p>
            <a:pPr marL="457200" lvl="0" indent="-342900" algn="l" rtl="0">
              <a:spcBef>
                <a:spcPts val="0"/>
              </a:spcBef>
              <a:spcAft>
                <a:spcPts val="0"/>
              </a:spcAft>
              <a:buSzPts val="1800"/>
              <a:buChar char="●"/>
            </a:pPr>
            <a:r>
              <a:rPr lang="en" dirty="0"/>
              <a:t>18 days after the speech, Christmas Day 1991 Gorbachev resigned, the Soviet Union collapses the next day.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Shock Therapy</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457200" lvl="0" indent="-314960" algn="l" rtl="0">
              <a:spcBef>
                <a:spcPts val="0"/>
              </a:spcBef>
              <a:spcAft>
                <a:spcPts val="0"/>
              </a:spcAft>
              <a:buSzPct val="100000"/>
              <a:buChar char="●"/>
            </a:pPr>
            <a:r>
              <a:rPr lang="en" sz="1600" dirty="0"/>
              <a:t>Shortly after the collapse of the Soviet Union, Western capitalists and Russian reformers introduced “shock therapy” into the Russia and other Warsaw Pact countries. </a:t>
            </a:r>
            <a:endParaRPr sz="1600" dirty="0"/>
          </a:p>
          <a:p>
            <a:pPr marL="457200" lvl="0" indent="-314960" algn="l" rtl="0">
              <a:spcBef>
                <a:spcPts val="0"/>
              </a:spcBef>
              <a:spcAft>
                <a:spcPts val="0"/>
              </a:spcAft>
              <a:buSzPct val="100000"/>
              <a:buChar char="●"/>
            </a:pPr>
            <a:r>
              <a:rPr lang="en" sz="1600" dirty="0"/>
              <a:t>Shock Therapy was the process of taking a command economy and suddenly and rapidly transforming it into a Mixed or capitalist economy. Rapid privatization occurred and the lifting of price controls.</a:t>
            </a:r>
            <a:endParaRPr sz="1600" dirty="0"/>
          </a:p>
          <a:p>
            <a:pPr marL="457200" lvl="0" indent="-314960" algn="l" rtl="0">
              <a:spcBef>
                <a:spcPts val="0"/>
              </a:spcBef>
              <a:spcAft>
                <a:spcPts val="0"/>
              </a:spcAft>
              <a:buSzPct val="100000"/>
              <a:buChar char="●"/>
            </a:pPr>
            <a:r>
              <a:rPr lang="en" sz="1600" dirty="0"/>
              <a:t>This happened very fast - within one year of Yeltsin doing this - about 70% of Russia’s state enterprises were privatized according to a journal article “Economy and Society in Russian Reforms” by Duťan Pokorný (p.80) </a:t>
            </a:r>
            <a:endParaRPr sz="1600" dirty="0"/>
          </a:p>
          <a:p>
            <a:pPr marL="457200" lvl="0" indent="-325755" algn="l" rtl="0">
              <a:spcBef>
                <a:spcPts val="0"/>
              </a:spcBef>
              <a:spcAft>
                <a:spcPts val="0"/>
              </a:spcAft>
              <a:buSzPct val="112500"/>
              <a:buChar char="●"/>
            </a:pPr>
            <a:r>
              <a:rPr lang="en" sz="1600" dirty="0"/>
              <a:t>NPR believes that this process allowed for the rise of the Russian oligarchs and Putin, through the “Loans for Shares” program - “the richest oligarchs loaned the government billions of dollars in exchange for massive shares of Russia's most valuable state enterprises”. The government defaulted on the loans and the oligarchs walked away with the countries most valuable corporations.</a:t>
            </a:r>
            <a:endParaRPr sz="1600" dirty="0"/>
          </a:p>
          <a:p>
            <a:pPr marL="457200" lvl="0" indent="-325755" algn="l" rtl="0">
              <a:spcBef>
                <a:spcPts val="0"/>
              </a:spcBef>
              <a:spcAft>
                <a:spcPts val="0"/>
              </a:spcAft>
              <a:buSzPct val="112500"/>
              <a:buChar char="●"/>
            </a:pPr>
            <a:r>
              <a:rPr lang="en" sz="1600" dirty="0"/>
              <a:t>While all of this happen, many ordinary Russians lost their jobs, there was hyperinflation, cuts on healthcare and education. Poverty increased drastically, among many other things that made this time for Russians very dark. </a:t>
            </a:r>
            <a:r>
              <a:rPr lang="en"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Russian Reaction to collapse of Soviet Union/ Shock Therapy</a:t>
            </a:r>
            <a:endParaRPr sz="2320"/>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sz="1300" dirty="0"/>
              <a:t>Russian sentiment to the collapse of the USSR was divided. </a:t>
            </a:r>
            <a:endParaRPr sz="1300" dirty="0"/>
          </a:p>
          <a:p>
            <a:pPr marL="457200" lvl="0" indent="-311150" algn="l" rtl="0">
              <a:spcBef>
                <a:spcPts val="0"/>
              </a:spcBef>
              <a:spcAft>
                <a:spcPts val="0"/>
              </a:spcAft>
              <a:buSzPts val="1300"/>
              <a:buChar char="●"/>
            </a:pPr>
            <a:r>
              <a:rPr lang="en" sz="1300" dirty="0"/>
              <a:t>Older generations were generally more oppose, against the collapse of the Soviet Union, as they have lived their entire life through communism. Younger generations were generally more open to the dissolution. This can be seen in the Pizza Hut ad with Gorbachev. </a:t>
            </a:r>
            <a:endParaRPr sz="1300" dirty="0"/>
          </a:p>
          <a:p>
            <a:pPr marL="457200" lvl="0" indent="-311150" algn="l" rtl="0">
              <a:spcBef>
                <a:spcPts val="0"/>
              </a:spcBef>
              <a:spcAft>
                <a:spcPts val="0"/>
              </a:spcAft>
              <a:buSzPts val="1300"/>
              <a:buChar char="●"/>
            </a:pPr>
            <a:r>
              <a:rPr lang="en" sz="1300" dirty="0"/>
              <a:t>In a journal article by Donna Bahry titled “Comrades into Citizens? Russian Political Culture and Public Support for the Transition”, most Russians were open to the social change that would come from the collapse of the Soviet Union, eg: civil liberties. On economics there was much more divide. One economic question that was reworded three times about privatization were asked. 1) People should have the right to own land, 2) Land should be in private hands, 3). Land should be bought and sold according to supply and demand, most Russians agreed with question one, but most did not agree with question three, albeit the same question just reworded (Bahry p.850).</a:t>
            </a:r>
            <a:endParaRPr sz="1300" dirty="0"/>
          </a:p>
          <a:p>
            <a:pPr marL="457200" lvl="0" indent="-311150" algn="l" rtl="0">
              <a:spcBef>
                <a:spcPts val="0"/>
              </a:spcBef>
              <a:spcAft>
                <a:spcPts val="0"/>
              </a:spcAft>
              <a:buSzPts val="1300"/>
              <a:buChar char="●"/>
            </a:pPr>
            <a:r>
              <a:rPr lang="en" sz="1300" dirty="0"/>
              <a:t>NYT Article - Gennady Veretelny ““At that time in Russia, behind the Iron Curtain, we had only heard of democracy,”, “We really believed the magical, beautiful word democracy. But a lot of things turned out not exactly the way we expected”, said 20 years after the collapse.</a:t>
            </a:r>
            <a:endParaRPr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Russian Federation 1991-2021</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t>1999 - Vladimir Putin appointed as Prime Minister of Russia, then became acting President after Yeltsin resigned.</a:t>
            </a:r>
            <a:endParaRPr dirty="0"/>
          </a:p>
          <a:p>
            <a:pPr marL="457200" lvl="0" indent="-342900" algn="l" rtl="0">
              <a:spcBef>
                <a:spcPts val="0"/>
              </a:spcBef>
              <a:spcAft>
                <a:spcPts val="0"/>
              </a:spcAft>
              <a:buSzPts val="1800"/>
              <a:buChar char="●"/>
            </a:pPr>
            <a:r>
              <a:rPr lang="en" dirty="0"/>
              <a:t>2000 - Putin elected as President of Russia, then again in 2004</a:t>
            </a:r>
            <a:endParaRPr dirty="0"/>
          </a:p>
          <a:p>
            <a:pPr marL="457200" lvl="0" indent="-342900" algn="l" rtl="0">
              <a:spcBef>
                <a:spcPts val="0"/>
              </a:spcBef>
              <a:spcAft>
                <a:spcPts val="0"/>
              </a:spcAft>
              <a:buSzPts val="1800"/>
              <a:buChar char="●"/>
            </a:pPr>
            <a:r>
              <a:rPr lang="en" dirty="0"/>
              <a:t>2008 - Dmitry Medvedev wins President, as Putin can not run for President, Putin becomes PM</a:t>
            </a:r>
            <a:endParaRPr dirty="0"/>
          </a:p>
          <a:p>
            <a:pPr marL="457200" lvl="0" indent="-342900" algn="l" rtl="0">
              <a:spcBef>
                <a:spcPts val="0"/>
              </a:spcBef>
              <a:spcAft>
                <a:spcPts val="0"/>
              </a:spcAft>
              <a:buSzPts val="1800"/>
              <a:buChar char="●"/>
            </a:pPr>
            <a:r>
              <a:rPr lang="en" dirty="0"/>
              <a:t>2008 - Russia invades Georgia</a:t>
            </a:r>
            <a:endParaRPr dirty="0"/>
          </a:p>
          <a:p>
            <a:pPr marL="457200" lvl="0" indent="-342900" algn="l" rtl="0">
              <a:spcBef>
                <a:spcPts val="0"/>
              </a:spcBef>
              <a:spcAft>
                <a:spcPts val="0"/>
              </a:spcAft>
              <a:buSzPts val="1800"/>
              <a:buChar char="●"/>
            </a:pPr>
            <a:r>
              <a:rPr lang="en" dirty="0"/>
              <a:t>2012 - Putin elected President for third time</a:t>
            </a:r>
            <a:endParaRPr dirty="0"/>
          </a:p>
          <a:p>
            <a:pPr marL="457200" lvl="0" indent="-342900" algn="l" rtl="0">
              <a:spcBef>
                <a:spcPts val="0"/>
              </a:spcBef>
              <a:spcAft>
                <a:spcPts val="0"/>
              </a:spcAft>
              <a:buSzPts val="1800"/>
              <a:buChar char="●"/>
            </a:pPr>
            <a:r>
              <a:rPr lang="en" dirty="0"/>
              <a:t>2014 - Russia annexes Crimea region of Ukraine</a:t>
            </a:r>
            <a:endParaRPr dirty="0"/>
          </a:p>
          <a:p>
            <a:pPr marL="457200" lvl="0" indent="-342900" algn="l" rtl="0">
              <a:spcBef>
                <a:spcPts val="0"/>
              </a:spcBef>
              <a:spcAft>
                <a:spcPts val="0"/>
              </a:spcAft>
              <a:buSzPts val="1800"/>
              <a:buChar char="●"/>
            </a:pPr>
            <a:r>
              <a:rPr lang="en" dirty="0"/>
              <a:t>2015 - Heavy Russian involvement in Syrian Civil War</a:t>
            </a:r>
            <a:endParaRPr dirty="0"/>
          </a:p>
          <a:p>
            <a:pPr marL="457200" lvl="0" indent="-342900" algn="l" rtl="0">
              <a:spcBef>
                <a:spcPts val="0"/>
              </a:spcBef>
              <a:spcAft>
                <a:spcPts val="0"/>
              </a:spcAft>
              <a:buSzPts val="1800"/>
              <a:buChar char="●"/>
            </a:pPr>
            <a:r>
              <a:rPr lang="en" dirty="0"/>
              <a:t>2010s Decade - Multiple suspicious assassinations that were linked to those who challenged Putin in public.   </a:t>
            </a:r>
            <a:br>
              <a:rPr lang="en" dirty="0"/>
            </a:b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20"/>
              <a:t>Putin Speech before the invasion of Ukraine - February 2022</a:t>
            </a:r>
            <a:endParaRPr sz="2420"/>
          </a:p>
        </p:txBody>
      </p:sp>
      <p:sp>
        <p:nvSpPr>
          <p:cNvPr id="97" name="Google Shape;97;p20"/>
          <p:cNvSpPr txBox="1">
            <a:spLocks noGrp="1"/>
          </p:cNvSpPr>
          <p:nvPr>
            <p:ph type="body" idx="1"/>
          </p:nvPr>
        </p:nvSpPr>
        <p:spPr>
          <a:xfrm>
            <a:off x="345075" y="1128625"/>
            <a:ext cx="8520600" cy="3416400"/>
          </a:xfrm>
          <a:prstGeom prst="rect">
            <a:avLst/>
          </a:prstGeom>
        </p:spPr>
        <p:txBody>
          <a:bodyPr spcFirstLastPara="1" wrap="square" lIns="91425" tIns="91425" rIns="91425" bIns="91425" anchor="t" anchorCtr="0">
            <a:normAutofit/>
          </a:bodyPr>
          <a:lstStyle/>
          <a:p>
            <a:pPr marL="457200" lvl="0" indent="-323850" algn="l" rtl="0">
              <a:lnSpc>
                <a:spcPct val="95000"/>
              </a:lnSpc>
              <a:spcBef>
                <a:spcPts val="0"/>
              </a:spcBef>
              <a:spcAft>
                <a:spcPts val="0"/>
              </a:spcAft>
              <a:buSzPts val="1500"/>
              <a:buChar char="●"/>
            </a:pPr>
            <a:r>
              <a:rPr lang="en" sz="1500" dirty="0"/>
              <a:t>Putin’s speech during February 2022 was in many ways the antithesis of Gorbachev’s speech at the UN in December 1991</a:t>
            </a:r>
            <a:endParaRPr sz="1500" dirty="0"/>
          </a:p>
          <a:p>
            <a:pPr marL="457200" lvl="0" indent="-323850" algn="l" rtl="0">
              <a:lnSpc>
                <a:spcPct val="95000"/>
              </a:lnSpc>
              <a:spcBef>
                <a:spcPts val="0"/>
              </a:spcBef>
              <a:spcAft>
                <a:spcPts val="0"/>
              </a:spcAft>
              <a:buSzPts val="1500"/>
              <a:buChar char="●"/>
            </a:pPr>
            <a:r>
              <a:rPr lang="en" sz="1500" dirty="0"/>
              <a:t>Gorbachev emphasize peace and cooperation, that Russia should be willing to open up to the West</a:t>
            </a:r>
            <a:endParaRPr sz="1500" dirty="0"/>
          </a:p>
          <a:p>
            <a:pPr marL="457200" lvl="0" indent="-323850" algn="l" rtl="0">
              <a:lnSpc>
                <a:spcPct val="95000"/>
              </a:lnSpc>
              <a:spcBef>
                <a:spcPts val="0"/>
              </a:spcBef>
              <a:spcAft>
                <a:spcPts val="0"/>
              </a:spcAft>
              <a:buSzPts val="1500"/>
              <a:buChar char="●"/>
            </a:pPr>
            <a:r>
              <a:rPr lang="en" sz="1500" dirty="0"/>
              <a:t>Putin during his speech declared two regions of Ukraine, Donetsk and Luhansk to be independent countries. He claimed that the West launched a coup onto the Ukrainian government in 2014 - Maidan Revolution.</a:t>
            </a:r>
            <a:endParaRPr sz="1500" dirty="0"/>
          </a:p>
          <a:p>
            <a:pPr marL="457200" lvl="0" indent="-323850" algn="l" rtl="0">
              <a:lnSpc>
                <a:spcPct val="95000"/>
              </a:lnSpc>
              <a:spcBef>
                <a:spcPts val="0"/>
              </a:spcBef>
              <a:spcAft>
                <a:spcPts val="0"/>
              </a:spcAft>
              <a:buSzPts val="1500"/>
              <a:buChar char="●"/>
            </a:pPr>
            <a:r>
              <a:rPr lang="en" sz="1500" dirty="0"/>
              <a:t>This Western “coup” put Ukraine’s national policy a “transition towards the Neanderthal and aggressive nationalism and neo-Nazism”. Putin claimed he had to act because many Ukrainian were there “brothers” and for some reason claims his invaison is justifed because the state of Ukraine would have not existed without generosity of the Russian Federation/ Russian Soviet Republic.</a:t>
            </a:r>
            <a:endParaRPr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Western Response to invasion </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There was a major economic response from the West towards Russia. This included effectively cutting themselves from Russian trade, taking Russia off SWIFT, among other things.</a:t>
            </a:r>
            <a:endParaRPr sz="1200"/>
          </a:p>
          <a:p>
            <a:pPr marL="457200" lvl="0" indent="-304800" algn="l" rtl="0">
              <a:spcBef>
                <a:spcPts val="0"/>
              </a:spcBef>
              <a:spcAft>
                <a:spcPts val="0"/>
              </a:spcAft>
              <a:buSzPts val="1200"/>
              <a:buChar char="●"/>
            </a:pPr>
            <a:r>
              <a:rPr lang="en" sz="1200"/>
              <a:t>Article by CNBC - “'Path to oblivion': Ukraine military gains could deepen Russia's economic problems”, “Western nations say that the sanctions are going to stay”, Russia has no leverage in energy any more, which is ⅓ of their economy, as EU members are getting enough oil from other sources, and that the GDP is supposed to contract by 6.2% this year and 4.1 in 2023.</a:t>
            </a:r>
            <a:endParaRPr sz="1200"/>
          </a:p>
          <a:p>
            <a:pPr marL="457200" lvl="0" indent="-304800" algn="l" rtl="0">
              <a:spcBef>
                <a:spcPts val="0"/>
              </a:spcBef>
              <a:spcAft>
                <a:spcPts val="0"/>
              </a:spcAft>
              <a:buSzPts val="1200"/>
              <a:buChar char="●"/>
            </a:pPr>
            <a:r>
              <a:rPr lang="en" sz="1200"/>
              <a:t>Forbes “Russia’s Economic Prospects Have Gone From Bad To Terrible” - Russian economy was already sumping - an a bigger transition towards a war economy will mean cuts towards human capital</a:t>
            </a:r>
            <a:endParaRPr sz="1200"/>
          </a:p>
          <a:p>
            <a:pPr marL="457200" lvl="0" indent="-298450" algn="l" rtl="0">
              <a:spcBef>
                <a:spcPts val="0"/>
              </a:spcBef>
              <a:spcAft>
                <a:spcPts val="0"/>
              </a:spcAft>
              <a:buSzPts val="1100"/>
              <a:buChar char="●"/>
            </a:pPr>
            <a:r>
              <a:rPr lang="en" sz="1200"/>
              <a:t>US Embassy in Georgia - “INTERNATIONAL SANCTIONS ARE WORKING: RUSSIA FEELS ECONOMIC PRESSURE” - “Meanwhile, imports to Russia have declined more than 50% this year. Consumer spending has plummeted, and Putin is running a budget deficit. Without question, Russia’s economy faces massive repercussions from Putin’s brazen war with Ukraine. But the Kremlin’s propaganda machine is working overtime to paint a fictitious picture of economic stability.</a:t>
            </a:r>
            <a:r>
              <a:rPr lang="en" sz="1900"/>
              <a:t>”</a:t>
            </a:r>
            <a:endParaRPr sz="1900"/>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2439</Words>
  <Application>Microsoft Office PowerPoint</Application>
  <PresentationFormat>On-screen Show (16:9)</PresentationFormat>
  <Paragraphs>84</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Dark</vt:lpstr>
      <vt:lpstr>Connecting the collapse of the Soviet Union to the Russian invasion of Ukraine of 2022</vt:lpstr>
      <vt:lpstr>Connecting the links</vt:lpstr>
      <vt:lpstr>Events leading up to the Collapse of the Soviet Union.  </vt:lpstr>
      <vt:lpstr>Gorbachev’s Speech at United Nations - December 7,1991 </vt:lpstr>
      <vt:lpstr>Shock Therapy</vt:lpstr>
      <vt:lpstr>Russian Reaction to collapse of Soviet Union/ Shock Therapy</vt:lpstr>
      <vt:lpstr>Russian Federation 1991-2021</vt:lpstr>
      <vt:lpstr>Putin Speech before the invasion of Ukraine - February 2022</vt:lpstr>
      <vt:lpstr>Western Response to invasion </vt:lpstr>
      <vt:lpstr>Russian reaction to Western Sanctions</vt:lpstr>
      <vt:lpstr>Why the Western economic sanctions have seem to be largely unimpactful so far</vt:lpstr>
      <vt:lpstr>Putin’s cult of personality</vt:lpstr>
      <vt:lpstr>Sources from Class Material </vt:lpstr>
      <vt:lpstr>Peer-Review articles </vt:lpstr>
      <vt:lpstr>Press 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Connecting the collapse of the Soviet Union to the Russian invasion of Ukraine of 2022</dc:title>
  <cp:lastModifiedBy>Noah Brannon</cp:lastModifiedBy>
  <cp:revision>5</cp:revision>
  <dcterms:modified xsi:type="dcterms:W3CDTF">2023-05-22T19:16:00Z</dcterms:modified>
</cp:coreProperties>
</file>