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58" r:id="rId13"/>
    <p:sldId id="259" r:id="rId14"/>
    <p:sldId id="260" r:id="rId15"/>
    <p:sldId id="270" r:id="rId16"/>
    <p:sldId id="271" r:id="rId17"/>
    <p:sldId id="273" r:id="rId18"/>
    <p:sldId id="275" r:id="rId19"/>
    <p:sldId id="276" r:id="rId20"/>
    <p:sldId id="281" r:id="rId21"/>
    <p:sldId id="277" r:id="rId22"/>
    <p:sldId id="280" r:id="rId23"/>
    <p:sldId id="278" r:id="rId24"/>
    <p:sldId id="282" r:id="rId25"/>
    <p:sldId id="283" r:id="rId26"/>
    <p:sldId id="284" r:id="rId27"/>
    <p:sldId id="285" r:id="rId28"/>
    <p:sldId id="286" r:id="rId29"/>
    <p:sldId id="289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84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4504-623D-9540-B9E6-43271D7BC6DF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A7DA-9EB2-084D-9271-5D422A225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A7DA-9EB2-084D-9271-5D422A225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E20A-08AB-A24E-BBDA-4ACE7321E6EE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6392-B118-9E4F-BCD3-FF02C38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bren12/cfd-fin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Shallow Water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CFD Final Project</a:t>
            </a:r>
          </a:p>
          <a:p>
            <a:r>
              <a:rPr lang="en-US" dirty="0" smtClean="0"/>
              <a:t>May 12, 2013</a:t>
            </a:r>
          </a:p>
          <a:p>
            <a:r>
              <a:rPr lang="en-US" dirty="0" smtClean="0"/>
              <a:t>Noah Brenowitz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Higher Order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US" dirty="0" smtClean="0"/>
              <a:t>Similar flux correction terms</a:t>
            </a:r>
          </a:p>
          <a:p>
            <a:r>
              <a:rPr lang="en-US" dirty="0" smtClean="0"/>
              <a:t>Tricky part is to upwind properly.</a:t>
            </a:r>
          </a:p>
          <a:p>
            <a:pPr lvl="1"/>
            <a:r>
              <a:rPr lang="en-US" dirty="0" smtClean="0"/>
              <a:t>Characteristics can be diagonal!</a:t>
            </a:r>
          </a:p>
          <a:p>
            <a:r>
              <a:rPr lang="en-US" dirty="0" smtClean="0"/>
              <a:t>The solution is to split the left and right fluctuations into left-up/left-down and right-up/right-down fluctuations. </a:t>
            </a:r>
          </a:p>
          <a:p>
            <a:r>
              <a:rPr lang="en-US" dirty="0" smtClean="0"/>
              <a:t>“Right-up” from interface (i-1/2,j) is (i,j+1/2)</a:t>
            </a:r>
          </a:p>
          <a:p>
            <a:pPr lvl="1"/>
            <a:r>
              <a:rPr lang="en-US" dirty="0" smtClean="0"/>
              <a:t>Draw picture</a:t>
            </a:r>
          </a:p>
        </p:txBody>
      </p:sp>
    </p:spTree>
    <p:extLst>
      <p:ext uri="{BB962C8B-B14F-4D97-AF65-F5344CB8AC3E}">
        <p14:creationId xmlns:p14="http://schemas.microsoft.com/office/powerpoint/2010/main" val="260745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Water Equations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3634" r="1363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3717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3.1 in </a:t>
            </a:r>
            <a:r>
              <a:rPr lang="en-US" dirty="0" err="1" smtClean="0"/>
              <a:t>Vallis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2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Shallow Water Equations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67519" y="1476560"/>
            <a:ext cx="4191000" cy="4826085"/>
            <a:chOff x="1656350" y="1417638"/>
            <a:chExt cx="4191000" cy="48260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350" y="1417638"/>
              <a:ext cx="3327400" cy="2070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350" y="4173623"/>
              <a:ext cx="4191000" cy="20701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24879" y="1706645"/>
            <a:ext cx="15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Rotation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7280" y="4875441"/>
            <a:ext cx="142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</a:t>
            </a:r>
          </a:p>
          <a:p>
            <a:r>
              <a:rPr lang="en-US" sz="2400" dirty="0" smtClean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78501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(on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9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 Conservation 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0845"/>
            <a:ext cx="6578600" cy="116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9254" y="1291146"/>
            <a:ext cx="15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Rotation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79254" y="3732441"/>
            <a:ext cx="142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</a:t>
            </a:r>
          </a:p>
          <a:p>
            <a:r>
              <a:rPr lang="en-US" sz="2400" dirty="0" smtClean="0"/>
              <a:t>Rotation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49800"/>
            <a:ext cx="7696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Averaging for SWE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720850"/>
            <a:ext cx="33147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25" y="1695450"/>
            <a:ext cx="23368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4886325"/>
            <a:ext cx="46228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950" y="3044825"/>
            <a:ext cx="4660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Averaging for SWE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Eigenvalues and Eigenvectors of the above are easy to calculate</a:t>
            </a:r>
          </a:p>
          <a:p>
            <a:r>
              <a:rPr lang="en-US" dirty="0" smtClean="0"/>
              <a:t>A and B are very similar</a:t>
            </a:r>
          </a:p>
          <a:p>
            <a:r>
              <a:rPr lang="en-US" dirty="0"/>
              <a:t>E</a:t>
            </a:r>
            <a:r>
              <a:rPr lang="en-US" dirty="0" smtClean="0"/>
              <a:t>asy to implement</a:t>
            </a:r>
            <a:r>
              <a:rPr lang="en-US" dirty="0"/>
              <a:t> </a:t>
            </a:r>
            <a:r>
              <a:rPr lang="en-US" dirty="0" smtClean="0"/>
              <a:t>and cheap computationally</a:t>
            </a:r>
          </a:p>
        </p:txBody>
      </p:sp>
    </p:spTree>
    <p:extLst>
      <p:ext uri="{BB962C8B-B14F-4D97-AF65-F5344CB8AC3E}">
        <p14:creationId xmlns:p14="http://schemas.microsoft.com/office/powerpoint/2010/main" val="211553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824" y="295276"/>
            <a:ext cx="7829551" cy="1143000"/>
          </a:xfrm>
        </p:spPr>
        <p:txBody>
          <a:bodyPr/>
          <a:lstStyle/>
          <a:p>
            <a:pPr algn="l"/>
            <a:r>
              <a:rPr lang="en-US" dirty="0" smtClean="0"/>
              <a:t>What about this            term?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a Godunov splitting approach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</a:t>
            </a:r>
            <a:r>
              <a:rPr lang="en-US" dirty="0" err="1" smtClean="0"/>
              <a:t>Strang</a:t>
            </a:r>
            <a:r>
              <a:rPr lang="en-US" dirty="0" smtClean="0"/>
              <a:t> Splitting (2</a:t>
            </a:r>
            <a:r>
              <a:rPr lang="en-US" baseline="30000" dirty="0" smtClean="0"/>
              <a:t>nd</a:t>
            </a:r>
            <a:r>
              <a:rPr lang="en-US" dirty="0" smtClean="0"/>
              <a:t> order in time)</a:t>
            </a:r>
          </a:p>
          <a:p>
            <a:pPr lvl="1"/>
            <a:r>
              <a:rPr lang="en-US" dirty="0" smtClean="0"/>
              <a:t>Advance homogenous problem 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  <a:p>
            <a:pPr lvl="1"/>
            <a:r>
              <a:rPr lang="en-US" dirty="0" smtClean="0"/>
              <a:t>Advance source problem </a:t>
            </a:r>
            <a:r>
              <a:rPr lang="en-US" dirty="0" err="1" smtClean="0"/>
              <a:t>dt</a:t>
            </a:r>
            <a:endParaRPr lang="en-US" dirty="0" smtClean="0"/>
          </a:p>
          <a:p>
            <a:pPr lvl="1"/>
            <a:r>
              <a:rPr lang="en-US" dirty="0" smtClean="0"/>
              <a:t>Advance homogenous problem 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685800"/>
            <a:ext cx="1308100" cy="52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714625"/>
            <a:ext cx="480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8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1D Dam Break</a:t>
            </a:r>
          </a:p>
          <a:p>
            <a:r>
              <a:rPr lang="en-US" dirty="0" smtClean="0"/>
              <a:t>2D Radial Dam Break</a:t>
            </a:r>
          </a:p>
          <a:p>
            <a:r>
              <a:rPr lang="en-US" dirty="0" smtClean="0"/>
              <a:t>2D Smooth Radial Dam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 Break Problem in 1D</a:t>
            </a:r>
            <a:endParaRPr lang="en-US" dirty="0"/>
          </a:p>
        </p:txBody>
      </p:sp>
      <p:pic>
        <p:nvPicPr>
          <p:cNvPr id="4" name="Content Placeholder 3" descr="dam_break_hr_1d_n2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390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Volume Methods for Conservation Laws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Shallow Water Equations</a:t>
            </a:r>
          </a:p>
          <a:p>
            <a:pPr lvl="1"/>
            <a:r>
              <a:rPr lang="en-US" dirty="0" smtClean="0"/>
              <a:t>With Rotation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12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Dam Break Problem</a:t>
            </a:r>
            <a:endParaRPr lang="en-US" dirty="0"/>
          </a:p>
        </p:txBody>
      </p:sp>
      <p:pic>
        <p:nvPicPr>
          <p:cNvPr id="4" name="Content Placeholder 3" descr="dam_break_god_1d_n2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387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Dam Break Problem</a:t>
            </a:r>
            <a:endParaRPr lang="en-US" dirty="0"/>
          </a:p>
        </p:txBody>
      </p:sp>
      <p:pic>
        <p:nvPicPr>
          <p:cNvPr id="5" name="Content Placeholder 4" descr="radial_db_hr_n200_co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011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Dam Break Problem</a:t>
            </a:r>
            <a:endParaRPr lang="en-US" dirty="0"/>
          </a:p>
        </p:txBody>
      </p:sp>
      <p:pic>
        <p:nvPicPr>
          <p:cNvPr id="5" name="Content Placeholder 4" descr="radial_db_hr_n200_p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387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Fixing Helps</a:t>
            </a:r>
            <a:endParaRPr lang="en-US" dirty="0"/>
          </a:p>
        </p:txBody>
      </p:sp>
      <p:pic>
        <p:nvPicPr>
          <p:cNvPr id="4" name="Content Placeholder 3" descr="smooth_break_n50_with_ctu_p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273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Fixing Helps</a:t>
            </a:r>
            <a:endParaRPr lang="en-US" dirty="0"/>
          </a:p>
        </p:txBody>
      </p:sp>
      <p:pic>
        <p:nvPicPr>
          <p:cNvPr id="6" name="Content Placeholder 5" descr="smooth_break_n50_no_ct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50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Fixing Helps</a:t>
            </a:r>
            <a:endParaRPr lang="en-US" dirty="0"/>
          </a:p>
        </p:txBody>
      </p:sp>
      <p:pic>
        <p:nvPicPr>
          <p:cNvPr id="7" name="Content Placeholder 6" descr="smooth_break_n50_with_ctu_co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175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Geostrophic Adjustment:</a:t>
            </a:r>
            <a:br>
              <a:rPr lang="en-US" dirty="0" smtClean="0"/>
            </a:br>
            <a:r>
              <a:rPr lang="en-US" dirty="0" smtClean="0"/>
              <a:t>Dam break with f=.01</a:t>
            </a:r>
            <a:endParaRPr lang="en-US" dirty="0"/>
          </a:p>
        </p:txBody>
      </p:sp>
      <p:pic>
        <p:nvPicPr>
          <p:cNvPr id="8" name="Content Placeholder 7" descr="geo_h_f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49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F=.3</a:t>
            </a:r>
            <a:endParaRPr lang="en-US" dirty="0"/>
          </a:p>
        </p:txBody>
      </p:sp>
      <p:pic>
        <p:nvPicPr>
          <p:cNvPr id="4" name="Content Placeholder 3" descr="geo_h_f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829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F=1</a:t>
            </a:r>
            <a:endParaRPr lang="en-US" dirty="0"/>
          </a:p>
        </p:txBody>
      </p:sp>
      <p:pic>
        <p:nvPicPr>
          <p:cNvPr id="4" name="Content Placeholder 3" descr="geo_h_f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95" b="-15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829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WENO </a:t>
            </a:r>
            <a:r>
              <a:rPr lang="en-US" smtClean="0"/>
              <a:t>on uniform advection </a:t>
            </a:r>
            <a:r>
              <a:rPr lang="en-US" dirty="0" smtClean="0"/>
              <a:t>with n=100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WENO r=3 (order 5)</a:t>
            </a:r>
            <a:endParaRPr lang="en-US" dirty="0"/>
          </a:p>
        </p:txBody>
      </p:sp>
      <p:pic>
        <p:nvPicPr>
          <p:cNvPr id="8" name="Content Placeholder 7" descr="figure_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r="11656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upwind</a:t>
            </a:r>
            <a:endParaRPr lang="en-US" dirty="0"/>
          </a:p>
        </p:txBody>
      </p:sp>
      <p:pic>
        <p:nvPicPr>
          <p:cNvPr id="9" name="Content Placeholder 8" descr="figure_1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r="11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026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Laws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540125"/>
            <a:ext cx="8229600" cy="2586038"/>
          </a:xfrm>
        </p:spPr>
        <p:txBody>
          <a:bodyPr/>
          <a:lstStyle/>
          <a:p>
            <a:r>
              <a:rPr lang="en-US" dirty="0" smtClean="0"/>
              <a:t>Called hyperbolic if A and B are diagonalizable with real eigenvalues</a:t>
            </a:r>
          </a:p>
          <a:p>
            <a:r>
              <a:rPr lang="en-US" dirty="0" smtClean="0"/>
              <a:t>Examples include (Burger’s Equation, Traffic Flow, Shallow water, Gas Dynamics, etc.)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55800"/>
            <a:ext cx="27432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844800"/>
            <a:ext cx="478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6286500"/>
          </a:xfrm>
        </p:spPr>
        <p:txBody>
          <a:bodyPr>
            <a:normAutofit fontScale="62500" lnSpcReduction="20000"/>
          </a:bodyPr>
          <a:lstStyle/>
          <a:p>
            <a:endParaRPr lang="en-US" b="1" dirty="0">
              <a:latin typeface="Times"/>
            </a:endParaRPr>
          </a:p>
          <a:p>
            <a:pPr lvl="1"/>
            <a:r>
              <a:rPr lang="en-US" dirty="0">
                <a:latin typeface="Times"/>
              </a:rPr>
              <a:t>[1]	G.-S. Jiang and C.-W. </a:t>
            </a:r>
            <a:r>
              <a:rPr lang="en-US" dirty="0" err="1">
                <a:latin typeface="Times"/>
              </a:rPr>
              <a:t>Shu</a:t>
            </a:r>
            <a:r>
              <a:rPr lang="en-US" dirty="0">
                <a:latin typeface="Times"/>
              </a:rPr>
              <a:t>. Efficient Implementation of Weighted ENO Schemes. </a:t>
            </a:r>
            <a:r>
              <a:rPr lang="en-US" i="1" dirty="0">
                <a:latin typeface="Times"/>
              </a:rPr>
              <a:t>Journal of Computational Physics</a:t>
            </a:r>
            <a:r>
              <a:rPr lang="en-US" dirty="0">
                <a:latin typeface="Times"/>
              </a:rPr>
              <a:t>, 126(1):202–228, June 1996.</a:t>
            </a:r>
          </a:p>
          <a:p>
            <a:pPr lvl="1"/>
            <a:r>
              <a:rPr lang="en-US" dirty="0">
                <a:latin typeface="Times"/>
              </a:rPr>
              <a:t>[2]	A. </a:t>
            </a:r>
            <a:r>
              <a:rPr lang="en-US" dirty="0" err="1">
                <a:latin typeface="Times"/>
              </a:rPr>
              <a:t>Kuo</a:t>
            </a:r>
            <a:r>
              <a:rPr lang="en-US" dirty="0">
                <a:latin typeface="Times"/>
              </a:rPr>
              <a:t> and L. </a:t>
            </a:r>
            <a:r>
              <a:rPr lang="en-US" dirty="0" err="1">
                <a:latin typeface="Times"/>
              </a:rPr>
              <a:t>Polvani</a:t>
            </a:r>
            <a:r>
              <a:rPr lang="en-US" dirty="0">
                <a:latin typeface="Times"/>
              </a:rPr>
              <a:t>. Time-dependent fully nonlinear geostrophic adjustment. </a:t>
            </a:r>
            <a:r>
              <a:rPr lang="en-US" i="1" dirty="0">
                <a:latin typeface="Times"/>
              </a:rPr>
              <a:t>Journal of physical oceanography</a:t>
            </a:r>
            <a:r>
              <a:rPr lang="en-US" dirty="0">
                <a:latin typeface="Times"/>
              </a:rPr>
              <a:t>, (Stoker 1958):1614–1634, 1997.</a:t>
            </a:r>
          </a:p>
          <a:p>
            <a:pPr lvl="1"/>
            <a:r>
              <a:rPr lang="en-US" dirty="0">
                <a:latin typeface="Times"/>
              </a:rPr>
              <a:t>[3]	R. </a:t>
            </a:r>
            <a:r>
              <a:rPr lang="en-US" dirty="0" err="1">
                <a:latin typeface="Times"/>
              </a:rPr>
              <a:t>LeVeque</a:t>
            </a:r>
            <a:r>
              <a:rPr lang="en-US" dirty="0">
                <a:latin typeface="Times"/>
              </a:rPr>
              <a:t>. Finite volume methods for hyperbolic problems, 2002.</a:t>
            </a:r>
          </a:p>
          <a:p>
            <a:pPr lvl="1"/>
            <a:r>
              <a:rPr lang="en-US" dirty="0">
                <a:latin typeface="Times"/>
              </a:rPr>
              <a:t>[4]	C.-W. </a:t>
            </a:r>
            <a:r>
              <a:rPr lang="en-US" dirty="0" err="1">
                <a:latin typeface="Times"/>
              </a:rPr>
              <a:t>Shu</a:t>
            </a:r>
            <a:r>
              <a:rPr lang="en-US" dirty="0">
                <a:latin typeface="Times"/>
              </a:rPr>
              <a:t>. High Order Weighted Essentially </a:t>
            </a:r>
            <a:r>
              <a:rPr lang="en-US" dirty="0" err="1">
                <a:latin typeface="Times"/>
              </a:rPr>
              <a:t>Nonoscillatory</a:t>
            </a:r>
            <a:r>
              <a:rPr lang="en-US" dirty="0">
                <a:latin typeface="Times"/>
              </a:rPr>
              <a:t> Schemes for Convection Dominated Problems. </a:t>
            </a:r>
            <a:r>
              <a:rPr lang="en-US" i="1" dirty="0">
                <a:latin typeface="Times"/>
              </a:rPr>
              <a:t>SIAM Review</a:t>
            </a:r>
            <a:r>
              <a:rPr lang="en-US" dirty="0">
                <a:latin typeface="Times"/>
              </a:rPr>
              <a:t>, 51(1):82–126, Feb. 2009.</a:t>
            </a:r>
          </a:p>
          <a:p>
            <a:pPr lvl="1"/>
            <a:r>
              <a:rPr lang="en-US" dirty="0">
                <a:latin typeface="Times"/>
              </a:rPr>
              <a:t>[5]	C.-W. </a:t>
            </a:r>
            <a:r>
              <a:rPr lang="en-US" dirty="0" err="1">
                <a:latin typeface="Times"/>
              </a:rPr>
              <a:t>Shu</a:t>
            </a:r>
            <a:r>
              <a:rPr lang="en-US" dirty="0">
                <a:latin typeface="Times"/>
              </a:rPr>
              <a:t>. WENO methods, May 2011.</a:t>
            </a:r>
          </a:p>
          <a:p>
            <a:pPr lvl="1"/>
            <a:r>
              <a:rPr lang="en-US" dirty="0">
                <a:latin typeface="Times"/>
              </a:rPr>
              <a:t>[6]	G. K. </a:t>
            </a:r>
            <a:r>
              <a:rPr lang="en-US" dirty="0" err="1">
                <a:latin typeface="Times"/>
              </a:rPr>
              <a:t>Vallis</a:t>
            </a:r>
            <a:r>
              <a:rPr lang="en-US" dirty="0">
                <a:latin typeface="Times"/>
              </a:rPr>
              <a:t>. </a:t>
            </a:r>
            <a:r>
              <a:rPr lang="en-US" i="1" dirty="0">
                <a:latin typeface="Times"/>
              </a:rPr>
              <a:t>Atmospheric and oceanic fluid dynamics: fundamentals and large-scale circulation</a:t>
            </a:r>
            <a:r>
              <a:rPr lang="en-US" dirty="0">
                <a:latin typeface="Times"/>
              </a:rPr>
              <a:t>. Cambridge University Press, Cambridge, 2006.</a:t>
            </a:r>
          </a:p>
          <a:p>
            <a:pPr lvl="1"/>
            <a:r>
              <a:rPr lang="en-US" dirty="0">
                <a:latin typeface="Times"/>
              </a:rPr>
              <a:t>[7]	Y. Xing and C.-W. </a:t>
            </a:r>
            <a:r>
              <a:rPr lang="en-US" dirty="0" err="1">
                <a:latin typeface="Times"/>
              </a:rPr>
              <a:t>Shu</a:t>
            </a:r>
            <a:r>
              <a:rPr lang="en-US" dirty="0">
                <a:latin typeface="Times"/>
              </a:rPr>
              <a:t>. High order finite difference WENO schemes with the exact conservation property for the shallow water equations. </a:t>
            </a:r>
            <a:r>
              <a:rPr lang="en-US" i="1" dirty="0">
                <a:latin typeface="Times"/>
              </a:rPr>
              <a:t>Journal of Computational Physics</a:t>
            </a:r>
            <a:r>
              <a:rPr lang="en-US" dirty="0">
                <a:latin typeface="Times"/>
              </a:rPr>
              <a:t>, 208(1):206–227, Sept. 2005.</a:t>
            </a:r>
          </a:p>
          <a:p>
            <a:pPr lvl="1"/>
            <a:r>
              <a:rPr lang="en-US" dirty="0">
                <a:latin typeface="Times"/>
              </a:rPr>
              <a:t>[8]	X. Zhang and C.-W. </a:t>
            </a:r>
            <a:r>
              <a:rPr lang="en-US" dirty="0" err="1">
                <a:latin typeface="Times"/>
              </a:rPr>
              <a:t>Shu</a:t>
            </a:r>
            <a:r>
              <a:rPr lang="en-US" dirty="0">
                <a:latin typeface="Times"/>
              </a:rPr>
              <a:t>. Maximum-principle-satisfying and positivity-preserving high-order schemes for conservation laws: survey and new developments. </a:t>
            </a:r>
            <a:r>
              <a:rPr lang="en-US" i="1" dirty="0">
                <a:latin typeface="Times"/>
              </a:rPr>
              <a:t>Proceedings of the Royal Society A: Mathematical, Physical and Engineering Sciences</a:t>
            </a:r>
            <a:r>
              <a:rPr lang="en-US" dirty="0">
                <a:latin typeface="Times"/>
              </a:rPr>
              <a:t>, 467(2134):2752–2776, May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3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https://github.com/nbren12/cfd-</a:t>
            </a:r>
            <a:r>
              <a:rPr lang="nl-NL" dirty="0" smtClean="0">
                <a:hlinkClick r:id="rId2"/>
              </a:rPr>
              <a:t>final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0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Volume Methods for Conservation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Nodes represent averages over a cell</a:t>
            </a:r>
          </a:p>
          <a:p>
            <a:r>
              <a:rPr lang="en-US" dirty="0" smtClean="0"/>
              <a:t>Solve a Riemann problem on each interface</a:t>
            </a:r>
          </a:p>
          <a:p>
            <a:r>
              <a:rPr lang="en-US" dirty="0" err="1" smtClean="0"/>
              <a:t>Upwinding</a:t>
            </a:r>
            <a:r>
              <a:rPr lang="en-US" dirty="0" smtClean="0"/>
              <a:t> is by characteristic decomposition</a:t>
            </a:r>
          </a:p>
          <a:p>
            <a:r>
              <a:rPr lang="en-US" dirty="0" smtClean="0"/>
              <a:t>Second order accuracy achieved using fully discrete (Lax-</a:t>
            </a:r>
            <a:r>
              <a:rPr lang="en-US" dirty="0" err="1" smtClean="0"/>
              <a:t>Wendroff</a:t>
            </a:r>
            <a:r>
              <a:rPr lang="en-US" dirty="0" smtClean="0"/>
              <a:t>) scheme</a:t>
            </a:r>
          </a:p>
          <a:p>
            <a:pPr lvl="1"/>
            <a:r>
              <a:rPr lang="en-US" dirty="0" smtClean="0"/>
              <a:t>Regularity is enforced using flux-limiters</a:t>
            </a:r>
          </a:p>
          <a:p>
            <a:pPr lvl="1"/>
            <a:r>
              <a:rPr lang="en-US" dirty="0" smtClean="0"/>
              <a:t>This is Leveque’s approach</a:t>
            </a:r>
          </a:p>
          <a:p>
            <a:r>
              <a:rPr lang="en-US" dirty="0" smtClean="0"/>
              <a:t>Higher order accuracy can be obtained using WENO</a:t>
            </a:r>
          </a:p>
          <a:p>
            <a:pPr lvl="1"/>
            <a:r>
              <a:rPr lang="en-US" dirty="0" smtClean="0"/>
              <a:t>Very costly for higher dimensions. Easier to use finite differencing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11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5875"/>
            <a:ext cx="8229600" cy="2300288"/>
          </a:xfrm>
        </p:spPr>
        <p:txBody>
          <a:bodyPr/>
          <a:lstStyle/>
          <a:p>
            <a:r>
              <a:rPr lang="en-US" dirty="0" err="1" smtClean="0"/>
              <a:t>Diagonalize</a:t>
            </a:r>
            <a:r>
              <a:rPr lang="en-US" dirty="0" smtClean="0"/>
              <a:t> A</a:t>
            </a:r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25" y="3825875"/>
            <a:ext cx="12700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5" y="4257675"/>
            <a:ext cx="16891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5" y="5118100"/>
            <a:ext cx="2057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025" y="5676900"/>
            <a:ext cx="20066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" y="1730375"/>
            <a:ext cx="7124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3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7175" y="200026"/>
            <a:ext cx="8229600" cy="1143000"/>
          </a:xfrm>
        </p:spPr>
        <p:txBody>
          <a:bodyPr/>
          <a:lstStyle/>
          <a:p>
            <a:r>
              <a:rPr lang="en-US" dirty="0" smtClean="0"/>
              <a:t>How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linear problems this is easy</a:t>
            </a:r>
          </a:p>
          <a:p>
            <a:r>
              <a:rPr lang="en-US" dirty="0" smtClean="0"/>
              <a:t>For nonlinear problems, we need to solve a </a:t>
            </a:r>
            <a:r>
              <a:rPr lang="en-US" dirty="0"/>
              <a:t>R</a:t>
            </a:r>
            <a:r>
              <a:rPr lang="en-US" dirty="0" smtClean="0"/>
              <a:t>iemann problem on each interface</a:t>
            </a:r>
          </a:p>
          <a:p>
            <a:pPr lvl="1"/>
            <a:r>
              <a:rPr lang="en-US" dirty="0" smtClean="0"/>
              <a:t>Impossible analytically and/or computationally costly</a:t>
            </a:r>
          </a:p>
          <a:p>
            <a:r>
              <a:rPr lang="en-US" dirty="0" smtClean="0"/>
              <a:t>Solution: Use an </a:t>
            </a:r>
            <a:r>
              <a:rPr lang="en-US" i="1" dirty="0" smtClean="0"/>
              <a:t>approximate</a:t>
            </a:r>
            <a:r>
              <a:rPr lang="en-US" dirty="0" smtClean="0"/>
              <a:t> Riemann solver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571501"/>
            <a:ext cx="1574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6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5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to find a diagonalizable matrix with</a:t>
            </a:r>
          </a:p>
          <a:p>
            <a:endParaRPr lang="en-US" dirty="0"/>
          </a:p>
          <a:p>
            <a:r>
              <a:rPr lang="en-US" dirty="0" smtClean="0"/>
              <a:t>Simple averaging does not guarantee that A is </a:t>
            </a:r>
            <a:r>
              <a:rPr lang="en-US" dirty="0" err="1" smtClean="0"/>
              <a:t>diagonalizeable</a:t>
            </a:r>
            <a:endParaRPr lang="en-US" dirty="0" smtClean="0"/>
          </a:p>
          <a:p>
            <a:r>
              <a:rPr lang="en-US" dirty="0" smtClean="0"/>
              <a:t>Roe averaging assumption: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4603750"/>
            <a:ext cx="81280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5235575"/>
            <a:ext cx="5384800" cy="39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0" y="2298700"/>
            <a:ext cx="2971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1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Averaging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implies that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Roe devised some tricks to help find such an </a:t>
            </a:r>
            <a:r>
              <a:rPr lang="en-US" dirty="0" err="1" smtClean="0"/>
              <a:t>A_hat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Diagonalize</a:t>
            </a:r>
            <a:r>
              <a:rPr lang="en-US" dirty="0" smtClean="0"/>
              <a:t> </a:t>
            </a:r>
            <a:r>
              <a:rPr lang="en-US" dirty="0" err="1" smtClean="0"/>
              <a:t>A_hat</a:t>
            </a:r>
            <a:r>
              <a:rPr lang="en-US" dirty="0"/>
              <a:t> </a:t>
            </a:r>
            <a:r>
              <a:rPr lang="en-US" dirty="0" smtClean="0"/>
              <a:t>and form the right going and left going fluctuations at each interface</a:t>
            </a:r>
          </a:p>
          <a:p>
            <a:r>
              <a:rPr lang="en-US" dirty="0" smtClean="0"/>
              <a:t>This can violate entropy condition!</a:t>
            </a:r>
          </a:p>
          <a:p>
            <a:pPr lvl="1"/>
            <a:r>
              <a:rPr lang="en-US" dirty="0" smtClean="0"/>
              <a:t>Use “entropy” fix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4" y="2470150"/>
            <a:ext cx="6932141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6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Order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fully discrete Lax-</a:t>
            </a:r>
            <a:r>
              <a:rPr lang="en-US" dirty="0" err="1"/>
              <a:t>W</a:t>
            </a:r>
            <a:r>
              <a:rPr lang="en-US" dirty="0" err="1" smtClean="0"/>
              <a:t>endroff</a:t>
            </a:r>
            <a:r>
              <a:rPr lang="en-US" dirty="0" smtClean="0"/>
              <a:t> style scheme with flux limiter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higher order correction terms are flux limited and depend only on the solution to the Riemann problem at the two neighboring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000375"/>
            <a:ext cx="7124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6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528</Words>
  <Application>Microsoft Macintosh PowerPoint</Application>
  <PresentationFormat>On-screen Show (4:3)</PresentationFormat>
  <Paragraphs>117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Solving the Shallow Water Equations</vt:lpstr>
      <vt:lpstr>Outline</vt:lpstr>
      <vt:lpstr>Conservation Laws</vt:lpstr>
      <vt:lpstr>Finite Volume Methods for Conservation laws</vt:lpstr>
      <vt:lpstr>First Order Scheme</vt:lpstr>
      <vt:lpstr>How to find</vt:lpstr>
      <vt:lpstr>Roe Averaging</vt:lpstr>
      <vt:lpstr>Roe Averaging Continued</vt:lpstr>
      <vt:lpstr>Second Order (1D)</vt:lpstr>
      <vt:lpstr>2D Higher Order Scheme</vt:lpstr>
      <vt:lpstr>Shallow Water Equations</vt:lpstr>
      <vt:lpstr>Shallow Water Equations</vt:lpstr>
      <vt:lpstr>Derivation (on board)</vt:lpstr>
      <vt:lpstr>SWE Conservation Form</vt:lpstr>
      <vt:lpstr>Roe Averaging for SWE</vt:lpstr>
      <vt:lpstr>Roe Averaging for SWE</vt:lpstr>
      <vt:lpstr>What about this            term?</vt:lpstr>
      <vt:lpstr>Results</vt:lpstr>
      <vt:lpstr>Dam Break Problem in 1D</vt:lpstr>
      <vt:lpstr>Radial Dam Break Problem</vt:lpstr>
      <vt:lpstr>Radial Dam Break Problem</vt:lpstr>
      <vt:lpstr>Radial Dam Break Problem</vt:lpstr>
      <vt:lpstr>Corner Fixing Helps</vt:lpstr>
      <vt:lpstr>Corner Fixing Helps</vt:lpstr>
      <vt:lpstr>Corner Fixing Helps</vt:lpstr>
      <vt:lpstr>Geostrophic Adjustment: Dam break with f=.01</vt:lpstr>
      <vt:lpstr>F=.3</vt:lpstr>
      <vt:lpstr>F=1</vt:lpstr>
      <vt:lpstr>WENO on uniform advection with n=100</vt:lpstr>
      <vt:lpstr>References</vt:lpstr>
      <vt:lpstr>Repository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Shallow Water Equations</dc:title>
  <dc:creator>noah</dc:creator>
  <cp:lastModifiedBy>noah</cp:lastModifiedBy>
  <cp:revision>35</cp:revision>
  <cp:lastPrinted>2013-05-13T08:41:56Z</cp:lastPrinted>
  <dcterms:created xsi:type="dcterms:W3CDTF">2013-05-12T21:08:14Z</dcterms:created>
  <dcterms:modified xsi:type="dcterms:W3CDTF">2013-05-13T15:43:59Z</dcterms:modified>
</cp:coreProperties>
</file>