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5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6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6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8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F036-F3D8-4326-A9DE-8EEBCB5507F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D073-CAF5-458B-97BC-FD584B2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6176" y="3429000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Emergency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Management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" name="Straight Arrow Connector 5"/>
          <p:cNvCxnSpPr>
            <a:stCxn id="7" idx="3"/>
            <a:endCxn id="4" idx="1"/>
          </p:cNvCxnSpPr>
          <p:nvPr/>
        </p:nvCxnSpPr>
        <p:spPr>
          <a:xfrm>
            <a:off x="4788024" y="3752166"/>
            <a:ext cx="1368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7864" y="3429000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Fiscal 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Distress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4" idx="3"/>
          </p:cNvCxnSpPr>
          <p:nvPr/>
        </p:nvCxnSpPr>
        <p:spPr>
          <a:xfrm flipH="1">
            <a:off x="7596336" y="3752166"/>
            <a:ext cx="5685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164910" y="3526488"/>
            <a:ext cx="437041" cy="451355"/>
            <a:chOff x="8164910" y="3526488"/>
            <a:chExt cx="437041" cy="451355"/>
          </a:xfrm>
        </p:grpSpPr>
        <p:sp>
          <p:nvSpPr>
            <p:cNvPr id="12" name="Oval 11"/>
            <p:cNvSpPr/>
            <p:nvPr/>
          </p:nvSpPr>
          <p:spPr>
            <a:xfrm>
              <a:off x="8164910" y="3526488"/>
              <a:ext cx="437041" cy="4513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67406" y="35637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e1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220072" y="34290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A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23" name="Straight Arrow Connector 22"/>
          <p:cNvCxnSpPr>
            <a:stCxn id="24" idx="3"/>
          </p:cNvCxnSpPr>
          <p:nvPr/>
        </p:nvCxnSpPr>
        <p:spPr>
          <a:xfrm>
            <a:off x="1923301" y="2888070"/>
            <a:ext cx="1424563" cy="67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3141" y="2564904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Black Population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3768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B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47" name="Straight Arrow Connector 46"/>
          <p:cNvCxnSpPr>
            <a:stCxn id="48" idx="3"/>
          </p:cNvCxnSpPr>
          <p:nvPr/>
        </p:nvCxnSpPr>
        <p:spPr>
          <a:xfrm flipV="1">
            <a:off x="1923301" y="3933056"/>
            <a:ext cx="1424563" cy="684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3141" y="4294837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Household Income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83768" y="39330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D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61" name="Straight Arrow Connector 60"/>
          <p:cNvCxnSpPr>
            <a:stCxn id="24" idx="3"/>
          </p:cNvCxnSpPr>
          <p:nvPr/>
        </p:nvCxnSpPr>
        <p:spPr>
          <a:xfrm>
            <a:off x="1923301" y="2888070"/>
            <a:ext cx="4232875" cy="59363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35896" y="28539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C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471290" y="4217606"/>
            <a:ext cx="437041" cy="451355"/>
            <a:chOff x="8164910" y="3526488"/>
            <a:chExt cx="437041" cy="451355"/>
          </a:xfrm>
        </p:grpSpPr>
        <p:sp>
          <p:nvSpPr>
            <p:cNvPr id="70" name="Oval 69"/>
            <p:cNvSpPr/>
            <p:nvPr/>
          </p:nvSpPr>
          <p:spPr>
            <a:xfrm>
              <a:off x="8164910" y="3526488"/>
              <a:ext cx="437041" cy="4513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167406" y="35637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e2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72" name="Straight Arrow Connector 71"/>
          <p:cNvCxnSpPr>
            <a:stCxn id="70" idx="7"/>
            <a:endCxn id="7" idx="2"/>
          </p:cNvCxnSpPr>
          <p:nvPr/>
        </p:nvCxnSpPr>
        <p:spPr>
          <a:xfrm flipV="1">
            <a:off x="3844328" y="4075331"/>
            <a:ext cx="223616" cy="208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8" idx="3"/>
          </p:cNvCxnSpPr>
          <p:nvPr/>
        </p:nvCxnSpPr>
        <p:spPr>
          <a:xfrm flipV="1">
            <a:off x="1923301" y="4075332"/>
            <a:ext cx="4232875" cy="15194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3141" y="5410090"/>
            <a:ext cx="1440160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rial Narrow" panose="020B0606020202030204" pitchFamily="34" charset="0"/>
              </a:rPr>
              <a:t>U</a:t>
            </a:r>
            <a:endParaRPr lang="en-US" i="1" dirty="0">
              <a:latin typeface="Arial Narrow" panose="020B0606020202030204" pitchFamily="34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95960" y="2853932"/>
            <a:ext cx="731624" cy="2740824"/>
          </a:xfrm>
          <a:prstGeom prst="arc">
            <a:avLst>
              <a:gd name="adj1" fmla="val 5381787"/>
              <a:gd name="adj2" fmla="val 16254281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295" y="40329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6176" y="3429000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Emergency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Management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" name="Straight Arrow Connector 5"/>
          <p:cNvCxnSpPr>
            <a:stCxn id="7" idx="3"/>
            <a:endCxn id="4" idx="1"/>
          </p:cNvCxnSpPr>
          <p:nvPr/>
        </p:nvCxnSpPr>
        <p:spPr>
          <a:xfrm>
            <a:off x="4788024" y="3752166"/>
            <a:ext cx="1368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7864" y="3429000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Fiscal 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Distress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4" idx="3"/>
          </p:cNvCxnSpPr>
          <p:nvPr/>
        </p:nvCxnSpPr>
        <p:spPr>
          <a:xfrm flipH="1">
            <a:off x="7596336" y="3752166"/>
            <a:ext cx="5685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164910" y="3526488"/>
            <a:ext cx="437041" cy="451355"/>
            <a:chOff x="8164910" y="3526488"/>
            <a:chExt cx="437041" cy="451355"/>
          </a:xfrm>
        </p:grpSpPr>
        <p:sp>
          <p:nvSpPr>
            <p:cNvPr id="12" name="Oval 11"/>
            <p:cNvSpPr/>
            <p:nvPr/>
          </p:nvSpPr>
          <p:spPr>
            <a:xfrm>
              <a:off x="8164910" y="3526488"/>
              <a:ext cx="437041" cy="4513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67406" y="35637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e1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3" name="Straight Arrow Connector 22"/>
          <p:cNvCxnSpPr>
            <a:stCxn id="24" idx="3"/>
          </p:cNvCxnSpPr>
          <p:nvPr/>
        </p:nvCxnSpPr>
        <p:spPr>
          <a:xfrm>
            <a:off x="1923301" y="2888070"/>
            <a:ext cx="1424563" cy="67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3141" y="2564904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Black Population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529098">
            <a:off x="2088742" y="3033961"/>
            <a:ext cx="128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1200" i="1" baseline="300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sz="1200" dirty="0" smtClean="0">
                <a:latin typeface="Arial Black" panose="020B0A04020102020204" pitchFamily="34" charset="0"/>
              </a:rPr>
              <a:t> 1.05 </a:t>
            </a:r>
          </a:p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β</a:t>
            </a:r>
            <a:r>
              <a:rPr lang="en-US" sz="1200" dirty="0" smtClean="0">
                <a:latin typeface="Arial Black" panose="020B0A04020102020204" pitchFamily="34" charset="0"/>
              </a:rPr>
              <a:t>  0.36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47" name="Straight Arrow Connector 46"/>
          <p:cNvCxnSpPr>
            <a:stCxn id="48" idx="3"/>
          </p:cNvCxnSpPr>
          <p:nvPr/>
        </p:nvCxnSpPr>
        <p:spPr>
          <a:xfrm flipV="1">
            <a:off x="1923301" y="3933056"/>
            <a:ext cx="1424563" cy="684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3141" y="4294837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Household Income</a:t>
            </a:r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932040" y="4221088"/>
            <a:ext cx="437041" cy="451355"/>
            <a:chOff x="8164910" y="3526488"/>
            <a:chExt cx="437041" cy="451355"/>
          </a:xfrm>
        </p:grpSpPr>
        <p:sp>
          <p:nvSpPr>
            <p:cNvPr id="70" name="Oval 69"/>
            <p:cNvSpPr/>
            <p:nvPr/>
          </p:nvSpPr>
          <p:spPr>
            <a:xfrm>
              <a:off x="8164910" y="3526488"/>
              <a:ext cx="437041" cy="4513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167406" y="35637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e2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72" name="Straight Arrow Connector 71"/>
          <p:cNvCxnSpPr>
            <a:stCxn id="71" idx="1"/>
          </p:cNvCxnSpPr>
          <p:nvPr/>
        </p:nvCxnSpPr>
        <p:spPr>
          <a:xfrm flipH="1" flipV="1">
            <a:off x="4644008" y="4075331"/>
            <a:ext cx="290528" cy="367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9992" y="416976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Black" panose="020B0A04020102020204" pitchFamily="34" charset="0"/>
              </a:rPr>
              <a:t>1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3543399"/>
            <a:ext cx="128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1200" i="1" baseline="300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sz="1200" dirty="0" smtClean="0">
                <a:latin typeface="Arial Black" panose="020B0A04020102020204" pitchFamily="34" charset="0"/>
              </a:rPr>
              <a:t> 2.95 </a:t>
            </a:r>
          </a:p>
          <a:p>
            <a:pPr algn="ctr"/>
            <a:r>
              <a:rPr lang="el-GR" sz="1200" i="1" dirty="0">
                <a:latin typeface="Cambria" panose="02040503050406030204" pitchFamily="18" charset="0"/>
                <a:cs typeface="Arial" panose="020B0604020202020204" pitchFamily="34" charset="0"/>
              </a:rPr>
              <a:t>β</a:t>
            </a:r>
            <a:r>
              <a:rPr lang="en-US" sz="1200" dirty="0" smtClean="0">
                <a:latin typeface="Arial Black" panose="020B0A04020102020204" pitchFamily="34" charset="0"/>
              </a:rPr>
              <a:t>  0.62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075297">
            <a:off x="2030210" y="4041461"/>
            <a:ext cx="128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1200" i="1" baseline="300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sz="1200" dirty="0" smtClean="0">
                <a:latin typeface="Arial Black" panose="020B0A04020102020204" pitchFamily="34" charset="0"/>
              </a:rPr>
              <a:t> 0.54 </a:t>
            </a:r>
          </a:p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β</a:t>
            </a:r>
            <a:r>
              <a:rPr lang="en-US" sz="1200" dirty="0" smtClean="0">
                <a:latin typeface="Arial Black" panose="020B0A04020102020204" pitchFamily="34" charset="0"/>
              </a:rPr>
              <a:t> -0.13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2610" y="4618002"/>
            <a:ext cx="128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Θ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 Black" panose="020B0A04020102020204" pitchFamily="34" charset="0"/>
              </a:rPr>
              <a:t>1.47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92040" y="4031266"/>
            <a:ext cx="128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η</a:t>
            </a:r>
            <a:r>
              <a:rPr lang="en-US" sz="1200" dirty="0" smtClean="0">
                <a:latin typeface="Arial Black" panose="020B0A04020102020204" pitchFamily="34" charset="0"/>
              </a:rPr>
              <a:t> 0.00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1773" y="4031266"/>
            <a:ext cx="128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τ</a:t>
            </a:r>
            <a:r>
              <a:rPr lang="en-US" sz="1200" dirty="0" smtClean="0">
                <a:latin typeface="Arial Black" panose="020B0A04020102020204" pitchFamily="34" charset="0"/>
              </a:rPr>
              <a:t> 7.03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43156" y="3970951"/>
            <a:ext cx="128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Θ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 Black" panose="020B0A04020102020204" pitchFamily="34" charset="0"/>
              </a:rPr>
              <a:t>5.37</a:t>
            </a:r>
            <a:endParaRPr lang="en-US" sz="12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6176" y="3429000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Emergency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Management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" name="Straight Arrow Connector 5"/>
          <p:cNvCxnSpPr>
            <a:stCxn id="7" idx="3"/>
            <a:endCxn id="4" idx="1"/>
          </p:cNvCxnSpPr>
          <p:nvPr/>
        </p:nvCxnSpPr>
        <p:spPr>
          <a:xfrm>
            <a:off x="4788024" y="3752166"/>
            <a:ext cx="13681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7864" y="3429000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Fiscal </a:t>
            </a:r>
          </a:p>
          <a:p>
            <a:pPr algn="ctr"/>
            <a:r>
              <a:rPr lang="en-US" dirty="0" smtClean="0">
                <a:latin typeface="Arial Narrow" panose="020B0606020202030204" pitchFamily="34" charset="0"/>
              </a:rPr>
              <a:t>Distress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4" idx="3"/>
          </p:cNvCxnSpPr>
          <p:nvPr/>
        </p:nvCxnSpPr>
        <p:spPr>
          <a:xfrm flipH="1">
            <a:off x="7596336" y="3752166"/>
            <a:ext cx="5685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164910" y="3526488"/>
            <a:ext cx="437041" cy="451355"/>
            <a:chOff x="8164910" y="3526488"/>
            <a:chExt cx="437041" cy="451355"/>
          </a:xfrm>
        </p:grpSpPr>
        <p:sp>
          <p:nvSpPr>
            <p:cNvPr id="12" name="Oval 11"/>
            <p:cNvSpPr/>
            <p:nvPr/>
          </p:nvSpPr>
          <p:spPr>
            <a:xfrm>
              <a:off x="8164910" y="3526488"/>
              <a:ext cx="437041" cy="4513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67406" y="35637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e1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3" name="Straight Arrow Connector 22"/>
          <p:cNvCxnSpPr>
            <a:stCxn id="24" idx="3"/>
          </p:cNvCxnSpPr>
          <p:nvPr/>
        </p:nvCxnSpPr>
        <p:spPr>
          <a:xfrm>
            <a:off x="1923301" y="2888070"/>
            <a:ext cx="1424563" cy="67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3141" y="2564904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Black Population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529098">
            <a:off x="2088742" y="3033961"/>
            <a:ext cx="128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1200" i="1" baseline="300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sz="1200" dirty="0" smtClean="0">
                <a:latin typeface="Arial Black" panose="020B0A04020102020204" pitchFamily="34" charset="0"/>
              </a:rPr>
              <a:t> 1.05 </a:t>
            </a:r>
          </a:p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β</a:t>
            </a:r>
            <a:r>
              <a:rPr lang="en-US" sz="1200" dirty="0" smtClean="0">
                <a:latin typeface="Arial Black" panose="020B0A04020102020204" pitchFamily="34" charset="0"/>
              </a:rPr>
              <a:t>  0.36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47" name="Straight Arrow Connector 46"/>
          <p:cNvCxnSpPr>
            <a:stCxn id="48" idx="3"/>
          </p:cNvCxnSpPr>
          <p:nvPr/>
        </p:nvCxnSpPr>
        <p:spPr>
          <a:xfrm flipV="1">
            <a:off x="1923301" y="3933056"/>
            <a:ext cx="1424563" cy="684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3141" y="4294837"/>
            <a:ext cx="14401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anose="020B0606020202030204" pitchFamily="34" charset="0"/>
              </a:rPr>
              <a:t>Household Income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61" name="Straight Arrow Connector 60"/>
          <p:cNvCxnSpPr>
            <a:stCxn id="24" idx="3"/>
          </p:cNvCxnSpPr>
          <p:nvPr/>
        </p:nvCxnSpPr>
        <p:spPr>
          <a:xfrm>
            <a:off x="1923301" y="2888070"/>
            <a:ext cx="4232875" cy="5936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932040" y="4221088"/>
            <a:ext cx="437041" cy="451355"/>
            <a:chOff x="8164910" y="3526488"/>
            <a:chExt cx="437041" cy="451355"/>
          </a:xfrm>
        </p:grpSpPr>
        <p:sp>
          <p:nvSpPr>
            <p:cNvPr id="70" name="Oval 69"/>
            <p:cNvSpPr/>
            <p:nvPr/>
          </p:nvSpPr>
          <p:spPr>
            <a:xfrm>
              <a:off x="8164910" y="3526488"/>
              <a:ext cx="437041" cy="4513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167406" y="35637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 Narrow" panose="020B0606020202030204" pitchFamily="34" charset="0"/>
                </a:rPr>
                <a:t>e2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72" name="Straight Arrow Connector 71"/>
          <p:cNvCxnSpPr>
            <a:stCxn id="71" idx="1"/>
          </p:cNvCxnSpPr>
          <p:nvPr/>
        </p:nvCxnSpPr>
        <p:spPr>
          <a:xfrm flipH="1" flipV="1">
            <a:off x="4644008" y="4075331"/>
            <a:ext cx="290528" cy="367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9992" y="416976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Black" panose="020B0A04020102020204" pitchFamily="34" charset="0"/>
              </a:rPr>
              <a:t>1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3543399"/>
            <a:ext cx="128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1200" i="1" baseline="300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sz="1200" dirty="0" smtClean="0">
                <a:latin typeface="Arial Black" panose="020B0A04020102020204" pitchFamily="34" charset="0"/>
              </a:rPr>
              <a:t> 1.81 </a:t>
            </a:r>
          </a:p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β</a:t>
            </a:r>
            <a:r>
              <a:rPr lang="en-US" sz="1200" dirty="0" smtClean="0">
                <a:latin typeface="Arial Black" panose="020B0A04020102020204" pitchFamily="34" charset="0"/>
              </a:rPr>
              <a:t>  0.37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075297">
            <a:off x="2030210" y="4041461"/>
            <a:ext cx="128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1200" i="1" baseline="300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sz="1200" dirty="0" smtClean="0">
                <a:latin typeface="Arial Black" panose="020B0A04020102020204" pitchFamily="34" charset="0"/>
              </a:rPr>
              <a:t> 0.54 </a:t>
            </a:r>
          </a:p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β</a:t>
            </a:r>
            <a:r>
              <a:rPr lang="en-US" sz="1200" dirty="0" smtClean="0">
                <a:latin typeface="Arial Black" panose="020B0A04020102020204" pitchFamily="34" charset="0"/>
              </a:rPr>
              <a:t> -0.13</a:t>
            </a:r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2610" y="4618002"/>
            <a:ext cx="128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Θ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 Black" panose="020B0A04020102020204" pitchFamily="34" charset="0"/>
              </a:rPr>
              <a:t>1.47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92040" y="4031266"/>
            <a:ext cx="128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η</a:t>
            </a:r>
            <a:r>
              <a:rPr lang="en-US" sz="1200" dirty="0" smtClean="0">
                <a:latin typeface="Arial Black" panose="020B0A04020102020204" pitchFamily="34" charset="0"/>
              </a:rPr>
              <a:t> 0.00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1773" y="4031266"/>
            <a:ext cx="128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τ</a:t>
            </a:r>
            <a:r>
              <a:rPr lang="en-US" sz="1200" dirty="0" smtClean="0">
                <a:latin typeface="Arial Black" panose="020B0A04020102020204" pitchFamily="34" charset="0"/>
              </a:rPr>
              <a:t> 6.87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43156" y="3970951"/>
            <a:ext cx="128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Θ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 Black" panose="020B0A04020102020204" pitchFamily="34" charset="0"/>
              </a:rPr>
              <a:t>4.52</a:t>
            </a:r>
            <a:endParaRPr lang="en-US" sz="12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523759">
            <a:off x="3263837" y="2944844"/>
            <a:ext cx="128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1200" i="1" baseline="300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b</a:t>
            </a:r>
            <a:r>
              <a:rPr lang="en-US" sz="1200" dirty="0" smtClean="0">
                <a:latin typeface="Arial Black" panose="020B0A04020102020204" pitchFamily="34" charset="0"/>
              </a:rPr>
              <a:t> 1.05 </a:t>
            </a:r>
          </a:p>
          <a:p>
            <a:pPr algn="ctr"/>
            <a:r>
              <a:rPr lang="el-GR" sz="1200" i="1" dirty="0" smtClean="0">
                <a:latin typeface="Cambria" panose="02040503050406030204" pitchFamily="18" charset="0"/>
                <a:cs typeface="Arial" panose="020B0604020202020204" pitchFamily="34" charset="0"/>
              </a:rPr>
              <a:t>β</a:t>
            </a:r>
            <a:r>
              <a:rPr lang="en-US" sz="1200" dirty="0" smtClean="0">
                <a:latin typeface="Arial Black" panose="020B0A04020102020204" pitchFamily="34" charset="0"/>
              </a:rPr>
              <a:t>  0.25</a:t>
            </a:r>
            <a:endParaRPr 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84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Arial Narrow</vt:lpstr>
      <vt:lpstr>Calibri</vt:lpstr>
      <vt:lpstr>Cambria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nbreznau</dc:creator>
  <cp:lastModifiedBy>nbreznau</cp:lastModifiedBy>
  <cp:revision>21</cp:revision>
  <dcterms:created xsi:type="dcterms:W3CDTF">2016-10-11T10:57:01Z</dcterms:created>
  <dcterms:modified xsi:type="dcterms:W3CDTF">2018-03-06T10:35:38Z</dcterms:modified>
</cp:coreProperties>
</file>