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3" r:id="rId4"/>
    <p:sldId id="294" r:id="rId5"/>
    <p:sldId id="295" r:id="rId6"/>
    <p:sldId id="258" r:id="rId7"/>
    <p:sldId id="292" r:id="rId8"/>
    <p:sldId id="259" r:id="rId9"/>
    <p:sldId id="260" r:id="rId10"/>
    <p:sldId id="263" r:id="rId11"/>
    <p:sldId id="265" r:id="rId12"/>
    <p:sldId id="261" r:id="rId13"/>
    <p:sldId id="266" r:id="rId14"/>
    <p:sldId id="274" r:id="rId15"/>
    <p:sldId id="275" r:id="rId16"/>
    <p:sldId id="262" r:id="rId17"/>
    <p:sldId id="270" r:id="rId18"/>
    <p:sldId id="269" r:id="rId19"/>
    <p:sldId id="271" r:id="rId20"/>
    <p:sldId id="272" r:id="rId21"/>
    <p:sldId id="267" r:id="rId22"/>
    <p:sldId id="280" r:id="rId23"/>
    <p:sldId id="281" r:id="rId24"/>
    <p:sldId id="273" r:id="rId25"/>
    <p:sldId id="276" r:id="rId26"/>
    <p:sldId id="283" r:id="rId27"/>
    <p:sldId id="268" r:id="rId28"/>
    <p:sldId id="277" r:id="rId29"/>
    <p:sldId id="279" r:id="rId30"/>
    <p:sldId id="278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CB44F-430F-49FD-B561-48ED81EECF75}" type="datetimeFigureOut">
              <a:rPr lang="en-US" smtClean="0"/>
              <a:t>18-Nov-21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1F44C-54D3-46FB-B257-5950D3B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3182"/>
            <a:ext cx="2161250" cy="776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2962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1203-D10D-42D1-A619-738F4F351BC0}" type="datetime1">
              <a:rPr lang="en-US" smtClean="0"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EB1F-438D-4167-B1FE-A1094BA37090}" type="datetime1">
              <a:rPr lang="en-US" smtClean="0"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CC78-7857-45A0-A30F-69847EBB9028}" type="datetime1">
              <a:rPr lang="en-US" smtClean="0"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3182"/>
            <a:ext cx="2161250" cy="776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2962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71D8-9D18-48FF-832D-DE6076BE01BE}" type="datetime1">
              <a:rPr lang="en-US" smtClean="0"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D0C-90F1-4845-B650-D647D490CF03}" type="datetime1">
              <a:rPr lang="en-US" smtClean="0"/>
              <a:t>18-Nov-21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CD0-65F7-4D5D-9664-C4EB140B3C76}" type="datetime1">
              <a:rPr lang="en-US" smtClean="0"/>
              <a:t>18-Nov-21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8F4C-4327-40FE-A067-ABA974CCD329}" type="datetime1">
              <a:rPr lang="en-US" smtClean="0"/>
              <a:t>18-Nov-21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4D5-6A1E-46E1-AD30-9AB869114CBE}" type="datetime1">
              <a:rPr lang="en-US" smtClean="0"/>
              <a:t>18-Nov-21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582-61F8-4379-8743-D19DC8308C1B}" type="datetime1">
              <a:rPr lang="en-US" smtClean="0"/>
              <a:t>18-Nov-21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13E4-E712-4C19-962A-D4C57539FE24}" type="datetime1">
              <a:rPr lang="en-US" smtClean="0"/>
              <a:t>18-Nov-21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A8D8-15AC-4A57-B304-9F60BAC933A0}" type="datetime1">
              <a:rPr lang="en-US" smtClean="0"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reznau/p_valu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valuessurvey.org/wvs.j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reznau/p_valu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yN9eUgM9zWVt94Kf1Uq29-nmAAQR8Y4WhFaFzeN9nLPaStA/viewform?usp=sf_lin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1235/osf.io/h8z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02826"/>
            <a:ext cx="5544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 Brief Overview of</a:t>
            </a:r>
          </a:p>
          <a:p>
            <a:pPr algn="ctr"/>
            <a:r>
              <a:rPr lang="en-US" sz="1200" dirty="0" smtClean="0"/>
              <a:t> </a:t>
            </a:r>
          </a:p>
          <a:p>
            <a:pPr algn="ctr"/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***</a:t>
            </a:r>
            <a:r>
              <a:rPr lang="en-US" sz="6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P-Values</a:t>
            </a:r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***</a:t>
            </a:r>
            <a:endParaRPr lang="en-US" sz="6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458" y="3265994"/>
            <a:ext cx="10972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Nate Breznau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Lecture prepared for</a:t>
            </a:r>
          </a:p>
          <a:p>
            <a:pPr algn="ctr"/>
            <a:r>
              <a:rPr lang="en-US" sz="3200" dirty="0" smtClean="0"/>
              <a:t>“Open Science in Social Sciences”</a:t>
            </a:r>
          </a:p>
          <a:p>
            <a:pPr algn="ctr"/>
            <a:r>
              <a:rPr lang="en-US" sz="2400" dirty="0" smtClean="0"/>
              <a:t>BA </a:t>
            </a:r>
            <a:r>
              <a:rPr lang="en-US" sz="2400" dirty="0" err="1" smtClean="0"/>
              <a:t>Blockseminar</a:t>
            </a:r>
            <a:endParaRPr lang="en-US" sz="2400" dirty="0" smtClean="0"/>
          </a:p>
          <a:p>
            <a:pPr algn="ctr"/>
            <a:r>
              <a:rPr lang="en-US" sz="2400" dirty="0" smtClean="0"/>
              <a:t>University of Zurich, Fall 2021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  <a:p>
            <a:pPr lvl="1"/>
            <a:r>
              <a:rPr lang="en-US" dirty="0" smtClean="0"/>
              <a:t>Assumes that the data were randomly sampled from a population</a:t>
            </a:r>
          </a:p>
          <a:p>
            <a:pPr lvl="1"/>
            <a:r>
              <a:rPr lang="en-US" dirty="0" smtClean="0"/>
              <a:t>Assumes that the test is properly modeled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(e.g., improper: testing if getting sick or not makes one more likely to get a vaccine)</a:t>
            </a:r>
          </a:p>
          <a:p>
            <a:pPr lvl="1"/>
            <a:r>
              <a:rPr lang="en-US" dirty="0" smtClean="0"/>
              <a:t>Assumes a </a:t>
            </a:r>
            <a:r>
              <a:rPr lang="en-US" b="1" dirty="0" smtClean="0"/>
              <a:t>normal distribution</a:t>
            </a:r>
            <a:r>
              <a:rPr lang="en-US" dirty="0" smtClean="0"/>
              <a:t> of observing the null hypothesis if it were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559" t="23858" r="76531" b="45058"/>
          <a:stretch/>
        </p:blipFill>
        <p:spPr>
          <a:xfrm>
            <a:off x="357704" y="1287378"/>
            <a:ext cx="1704622" cy="273191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  <a:p>
            <a:pPr lvl="1"/>
            <a:r>
              <a:rPr lang="en-US" dirty="0" smtClean="0"/>
              <a:t>Assumes that the data were randomly sampled from a population</a:t>
            </a:r>
          </a:p>
          <a:p>
            <a:pPr lvl="1"/>
            <a:r>
              <a:rPr lang="en-US" dirty="0" smtClean="0"/>
              <a:t>Assumes that the test is properly modeled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(e.g., improper: testing if getting sick or not makes one more likely to get a vaccine)</a:t>
            </a:r>
          </a:p>
          <a:p>
            <a:pPr lvl="1"/>
            <a:r>
              <a:rPr lang="en-US" dirty="0" smtClean="0"/>
              <a:t>Assumes a </a:t>
            </a:r>
            <a:r>
              <a:rPr lang="en-US" b="1" dirty="0" smtClean="0"/>
              <a:t>normal distribution</a:t>
            </a:r>
            <a:r>
              <a:rPr lang="en-US" dirty="0" smtClean="0"/>
              <a:t> of observing the null hypothesis if it were true</a:t>
            </a:r>
            <a:endParaRPr lang="en-US" dirty="0"/>
          </a:p>
        </p:txBody>
      </p:sp>
      <p:sp>
        <p:nvSpPr>
          <p:cNvPr id="5" name="U-Turn Arrow 4"/>
          <p:cNvSpPr/>
          <p:nvPr/>
        </p:nvSpPr>
        <p:spPr>
          <a:xfrm flipH="1">
            <a:off x="8759378" y="1331462"/>
            <a:ext cx="1676400" cy="696912"/>
          </a:xfrm>
          <a:prstGeom prst="utur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957888">
            <a:off x="8591106" y="1886205"/>
            <a:ext cx="3689343" cy="1508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Also known as “</a:t>
            </a:r>
            <a:r>
              <a:rPr lang="en-US" sz="3600" b="1" dirty="0" smtClean="0">
                <a:solidFill>
                  <a:srgbClr val="7030A0"/>
                </a:solidFill>
              </a:rPr>
              <a:t>NHST</a:t>
            </a:r>
            <a:r>
              <a:rPr lang="en-US" sz="2800" dirty="0" smtClean="0"/>
              <a:t>”</a:t>
            </a:r>
          </a:p>
          <a:p>
            <a:pPr algn="ctr"/>
            <a:r>
              <a:rPr lang="en-US" sz="2800" dirty="0" smtClean="0"/>
              <a:t>(Null Hypothesis </a:t>
            </a:r>
          </a:p>
          <a:p>
            <a:pPr algn="ctr"/>
            <a:r>
              <a:rPr lang="en-US" sz="2800" dirty="0" smtClean="0"/>
              <a:t>Significance Testing)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3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436927" y="2216542"/>
            <a:ext cx="1" cy="1887474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660594" y="2209881"/>
            <a:ext cx="1" cy="1894135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39067" y="2763946"/>
            <a:ext cx="425833" cy="3163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73493" y="2733208"/>
            <a:ext cx="460781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4325" y="3668407"/>
            <a:ext cx="40819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Only 5 % of Null Hypothesis tests would be outside these lines (~ 95% confidence)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0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Money Buy Happiness</a:t>
            </a:r>
            <a:r>
              <a:rPr lang="en-US" b="1" i="1" dirty="0" smtClean="0">
                <a:solidFill>
                  <a:schemeClr val="bg1"/>
                </a:solidFill>
              </a:rPr>
              <a:t>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557554"/>
            <a:ext cx="9993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(randomized controlled trial)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infection rates between vaccine and placebo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employer call-back rates for job candidates with ethnic versus native surnames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(intervention)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adolescent test scores between schools with the introduction of different teaching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26963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Money Buy Happiness</a:t>
            </a:r>
            <a:r>
              <a:rPr lang="en-US" b="1" i="1" dirty="0" smtClean="0">
                <a:solidFill>
                  <a:schemeClr val="bg1"/>
                </a:solidFill>
              </a:rPr>
              <a:t>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557554"/>
            <a:ext cx="9993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(randomized controlled trial)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infection rates between vaccine and placebo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employer call-back rates for job candidates with ethnic versus native surnames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(intervention)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adolescent test scores between schools with the introduction of different teaching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Demographic/population properties (non-experimental)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height of girls and boys at age five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Zero difference between happiness between those with high incomes and those with low incomes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12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would you test this?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404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882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idea: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Sample from the populations of different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Ask questions about happiness and 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Compare the average happiness of those with high to those with low incomes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00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813447"/>
            <a:ext cx="10972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data and code to generate the figures in this lecture are available at</a:t>
            </a:r>
          </a:p>
          <a:p>
            <a:pPr algn="ctr"/>
            <a:endParaRPr lang="en-US" dirty="0" smtClean="0"/>
          </a:p>
          <a:p>
            <a:pPr algn="ctr"/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github.com/nbreznau/p_values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882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World Values Survey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Up to 80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1985-2021 (7 waves)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Basis for studies of societal values and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Roughly 1,000 or more respondents per country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03714" y="5658078"/>
            <a:ext cx="9372599" cy="106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dirty="0" err="1">
                <a:latin typeface="+mj-lt"/>
                <a:ea typeface="+mj-ea"/>
                <a:cs typeface="+mj-cs"/>
              </a:rPr>
              <a:t>Haerpfer</a:t>
            </a:r>
            <a:r>
              <a:rPr lang="en-US" sz="1400" dirty="0">
                <a:latin typeface="+mj-lt"/>
                <a:ea typeface="+mj-ea"/>
                <a:cs typeface="+mj-cs"/>
              </a:rPr>
              <a:t>, C.,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Inglehart</a:t>
            </a:r>
            <a:r>
              <a:rPr lang="en-US" sz="1400" dirty="0">
                <a:latin typeface="+mj-lt"/>
                <a:ea typeface="+mj-ea"/>
                <a:cs typeface="+mj-cs"/>
              </a:rPr>
              <a:t>, R., Moreno, A.,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Welzel</a:t>
            </a:r>
            <a:r>
              <a:rPr lang="en-US" sz="1400" dirty="0">
                <a:latin typeface="+mj-lt"/>
                <a:ea typeface="+mj-ea"/>
                <a:cs typeface="+mj-cs"/>
              </a:rPr>
              <a:t>, C.,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Kizilova</a:t>
            </a:r>
            <a:r>
              <a:rPr lang="en-US" sz="1400" dirty="0">
                <a:latin typeface="+mj-lt"/>
                <a:ea typeface="+mj-ea"/>
                <a:cs typeface="+mj-cs"/>
              </a:rPr>
              <a:t>, K.,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Diez</a:t>
            </a:r>
            <a:r>
              <a:rPr lang="en-US" sz="1400" dirty="0">
                <a:latin typeface="+mj-lt"/>
                <a:ea typeface="+mj-ea"/>
                <a:cs typeface="+mj-cs"/>
              </a:rPr>
              <a:t>-Medrano J., M. Lagos, P. Norris, E. </a:t>
            </a:r>
            <a:r>
              <a:rPr lang="en-US" sz="1400" dirty="0" err="1">
                <a:latin typeface="+mj-lt"/>
                <a:ea typeface="+mj-ea"/>
                <a:cs typeface="+mj-cs"/>
              </a:rPr>
              <a:t>Ponarin</a:t>
            </a:r>
            <a:r>
              <a:rPr lang="en-US" sz="1400" dirty="0">
                <a:latin typeface="+mj-lt"/>
                <a:ea typeface="+mj-ea"/>
                <a:cs typeface="+mj-cs"/>
              </a:rPr>
              <a:t> &amp; B. </a:t>
            </a:r>
            <a:r>
              <a:rPr lang="en-US" sz="1400" dirty="0" err="1">
                <a:latin typeface="+mj-lt"/>
                <a:ea typeface="+mj-ea"/>
                <a:cs typeface="+mj-cs"/>
              </a:rPr>
              <a:t>Puranen</a:t>
            </a:r>
            <a:r>
              <a:rPr lang="en-US" sz="1400" dirty="0">
                <a:latin typeface="+mj-lt"/>
                <a:ea typeface="+mj-ea"/>
                <a:cs typeface="+mj-cs"/>
              </a:rPr>
              <a:t> et al. (eds.). 2020. World Values Survey: Round Seven - Country-Pooled </a:t>
            </a:r>
            <a:r>
              <a:rPr lang="en-US" sz="1400" dirty="0" err="1">
                <a:latin typeface="+mj-lt"/>
                <a:ea typeface="+mj-ea"/>
                <a:cs typeface="+mj-cs"/>
              </a:rPr>
              <a:t>Datafile</a:t>
            </a:r>
            <a:r>
              <a:rPr lang="en-US" sz="1400" dirty="0">
                <a:latin typeface="+mj-lt"/>
                <a:ea typeface="+mj-ea"/>
                <a:cs typeface="+mj-cs"/>
              </a:rPr>
              <a:t>. Madrid, Spain &amp; Vienna, Austria: JD Systems Institute &amp; WVSA Secretariat. doi.org/10.14281/18241.13</a:t>
            </a:r>
          </a:p>
        </p:txBody>
      </p:sp>
    </p:spTree>
    <p:extLst>
      <p:ext uri="{BB962C8B-B14F-4D97-AF65-F5344CB8AC3E}">
        <p14:creationId xmlns:p14="http://schemas.microsoft.com/office/powerpoint/2010/main" val="223606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Group average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or mean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383130"/>
            <a:ext cx="3399971" cy="695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62729" y="4449093"/>
            <a:ext cx="236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Individual survey respondent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(data point)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5324929" y="3733800"/>
            <a:ext cx="3641271" cy="13154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6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Standard error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=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Standard deviation / square root of sample size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225844"/>
            <a:ext cx="3371897" cy="96551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5820229" y="2498860"/>
            <a:ext cx="3371897" cy="6924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1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We can see this based on the standard error bars, they do not overlap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526632"/>
            <a:ext cx="3311739" cy="4800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820229" y="3006690"/>
            <a:ext cx="4996160" cy="626847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43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NHST that the difference in happiness between high and low income groups is zero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3068053"/>
            <a:ext cx="3805034" cy="123303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1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6841"/>
            <a:ext cx="10515600" cy="1325563"/>
          </a:xfrm>
        </p:spPr>
        <p:txBody>
          <a:bodyPr/>
          <a:lstStyle/>
          <a:p>
            <a:r>
              <a:rPr lang="en-US" dirty="0" smtClean="0"/>
              <a:t>Remember, </a:t>
            </a:r>
            <a:r>
              <a:rPr lang="en-US" b="1" dirty="0" smtClean="0"/>
              <a:t>normal distribution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8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10653" y="2021305"/>
            <a:ext cx="7808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Group Task</a:t>
            </a:r>
          </a:p>
          <a:p>
            <a:r>
              <a:rPr lang="en-US" sz="2800" dirty="0" smtClean="0"/>
              <a:t>1) Look at different country comparisons in the folder “…results/</a:t>
            </a:r>
            <a:r>
              <a:rPr lang="en-US" sz="2800" dirty="0" err="1" smtClean="0"/>
              <a:t>means_p</a:t>
            </a:r>
            <a:r>
              <a:rPr lang="en-US" sz="2800" dirty="0" smtClean="0"/>
              <a:t>” at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github.com/nbreznau/p_values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2) Select two countries to compare, save the two figures on a slide or document</a:t>
            </a:r>
          </a:p>
          <a:p>
            <a:r>
              <a:rPr lang="en-US" sz="2800" dirty="0" smtClean="0"/>
              <a:t>3) Be prepared to meaning of the p-values for each country</a:t>
            </a:r>
          </a:p>
          <a:p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22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199" y="1970314"/>
            <a:ext cx="9809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Compare income and happiness as </a:t>
            </a:r>
            <a:r>
              <a:rPr lang="en-US" sz="2800" b="1" dirty="0" smtClean="0"/>
              <a:t>continuous</a:t>
            </a:r>
            <a:r>
              <a:rPr lang="en-US" sz="2800" dirty="0" smtClean="0"/>
              <a:t> measures.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WVS has an 8-category income scale (quasi-continuous)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WVS asks ‘how happy are you’ and ‘how satisfied are you with your life’. Using these two questions we can construct a </a:t>
            </a:r>
            <a:r>
              <a:rPr lang="en-US" sz="2800" b="1" dirty="0" smtClean="0"/>
              <a:t>scale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6120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1044" y="2170058"/>
            <a:ext cx="272018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NHST is that the line of best fit has a slope of </a:t>
            </a:r>
            <a:r>
              <a:rPr lang="en-US" sz="2400" b="1" dirty="0" smtClean="0">
                <a:solidFill>
                  <a:srgbClr val="7030A0"/>
                </a:solidFill>
              </a:rPr>
              <a:t>zero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9898" y="3562894"/>
            <a:ext cx="3859176" cy="0"/>
          </a:xfrm>
          <a:prstGeom prst="straightConnector1">
            <a:avLst/>
          </a:prstGeom>
          <a:ln w="50800">
            <a:solidFill>
              <a:srgbClr val="7030A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041231" y="2770223"/>
            <a:ext cx="2938667" cy="803156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4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p-value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survey: </a:t>
            </a:r>
            <a:r>
              <a:rPr lang="en-US" dirty="0" smtClean="0">
                <a:hlinkClick r:id="rId2"/>
              </a:rPr>
              <a:t>link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59E1-C74F-4848-BE1C-18D9FCB49C9C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63118" y="-23782"/>
            <a:ext cx="4887605" cy="685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1.4.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P-Values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8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8034" y="4815047"/>
            <a:ext cx="236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Individual survey respondent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(data point)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5060234" y="4099754"/>
            <a:ext cx="3641271" cy="13154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1045" y="2170058"/>
            <a:ext cx="23622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Line of best fit</a:t>
            </a:r>
          </a:p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(minimizes sum of squared error)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4683245" y="2647112"/>
            <a:ext cx="3811050" cy="437267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03307" y="5654949"/>
            <a:ext cx="293570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Correlation, P-Value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4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715778"/>
            <a:ext cx="102783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Sometimes we want to adjust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for other variables that might explain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 linear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With the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sz="2800" i="1" dirty="0">
                <a:solidFill>
                  <a:srgbClr val="333333"/>
                </a:solidFill>
                <a:latin typeface="Helvetica Neue"/>
              </a:rPr>
              <a:t>income-happiness </a:t>
            </a:r>
            <a:r>
              <a:rPr lang="en-US" sz="2800" i="1" dirty="0" smtClean="0">
                <a:solidFill>
                  <a:srgbClr val="333333"/>
                </a:solidFill>
                <a:latin typeface="Helvetica Neue"/>
              </a:rPr>
              <a:t>association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for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example, maybe people who are higher educated are happier, or people who have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stronger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religious beliefs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Other variables may explain a linear association better, or in part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5245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2674" y="6308079"/>
            <a:ext cx="684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*Note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that ISCED is not intended as a linear measure, but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will use it that way for now just for the purposes of example (and we removed 9 for ‘other’).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027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Education*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and well-being linear association. </a:t>
            </a:r>
            <a:endParaRPr lang="en-US" sz="2800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6366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2674" y="6308079"/>
            <a:ext cx="684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*Note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that ISCED is not intended as a linear measure, but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will use it that way for now just for the purposes of example (and we removed 9 for ‘other’).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052" t="24176" r="37263" b="21930"/>
          <a:stretch/>
        </p:blipFill>
        <p:spPr>
          <a:xfrm>
            <a:off x="2660396" y="1197920"/>
            <a:ext cx="7109246" cy="51703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2768" y="1392275"/>
            <a:ext cx="1027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Education*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and well-being linear association. </a:t>
            </a:r>
            <a:endParaRPr lang="en-US" sz="2800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0526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One option is a </a:t>
            </a:r>
            <a:r>
              <a:rPr lang="en-US" sz="2800" b="1" dirty="0" smtClean="0">
                <a:solidFill>
                  <a:srgbClr val="333333"/>
                </a:solidFill>
                <a:latin typeface="Helvetica Neue"/>
              </a:rPr>
              <a:t>partial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Helvetica Neue"/>
              </a:rPr>
              <a:t>This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procedure: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residuals for x (dependent) ~ z (independent)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residuals for y (dependent) ~ z (independent)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correlation between the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In other words:</a:t>
            </a:r>
          </a:p>
          <a:p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	A partial correlation is what remains of a linear association 	after removing the portion of that association that can be 	explained by a third variable</a:t>
            </a:r>
          </a:p>
        </p:txBody>
      </p:sp>
    </p:spTree>
    <p:extLst>
      <p:ext uri="{BB962C8B-B14F-4D97-AF65-F5344CB8AC3E}">
        <p14:creationId xmlns:p14="http://schemas.microsoft.com/office/powerpoint/2010/main" val="187465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500" t="29789" r="36868" b="16316"/>
          <a:stretch/>
        </p:blipFill>
        <p:spPr>
          <a:xfrm>
            <a:off x="0" y="1851794"/>
            <a:ext cx="5967663" cy="5006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/>
          <a:stretch/>
        </p:blipFill>
        <p:spPr>
          <a:xfrm>
            <a:off x="7363326" y="1851794"/>
            <a:ext cx="3775897" cy="5006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20317"/>
            <a:ext cx="7531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Does Education affect the </a:t>
            </a:r>
            <a:r>
              <a:rPr lang="en-US" sz="3600" i="1" dirty="0" smtClean="0"/>
              <a:t>income-happiness</a:t>
            </a:r>
            <a:r>
              <a:rPr lang="en-US" sz="3600" dirty="0" smtClean="0"/>
              <a:t> association in Germany?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612232" y="1515979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Adjusted Linear Association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4444" y="1482462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Unadjusted Linear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5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Importance of God and Happiness?</a:t>
            </a:r>
            <a:br>
              <a:rPr lang="en-US" b="1" i="1" dirty="0" smtClean="0"/>
            </a:b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500" t="23894" r="36947" b="22211"/>
          <a:stretch/>
        </p:blipFill>
        <p:spPr>
          <a:xfrm>
            <a:off x="2324100" y="1153740"/>
            <a:ext cx="7543800" cy="5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3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One option is a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partial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Another option is a </a:t>
            </a:r>
            <a:r>
              <a:rPr lang="en-US" sz="2800" b="1" dirty="0" smtClean="0">
                <a:solidFill>
                  <a:srgbClr val="333333"/>
                </a:solidFill>
                <a:latin typeface="Helvetica Neue"/>
              </a:rPr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Advantage is that it can adjust for many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Computer does the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Statistical software provides results/p-values</a:t>
            </a:r>
          </a:p>
        </p:txBody>
      </p:sp>
    </p:spTree>
    <p:extLst>
      <p:ext uri="{BB962C8B-B14F-4D97-AF65-F5344CB8AC3E}">
        <p14:creationId xmlns:p14="http://schemas.microsoft.com/office/powerpoint/2010/main" val="4010585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Germany – 3 regressions</a:t>
            </a:r>
            <a:endParaRPr lang="en-US" sz="2800" b="1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079" t="31614" r="38684" b="26843"/>
          <a:stretch/>
        </p:blipFill>
        <p:spPr>
          <a:xfrm>
            <a:off x="4916906" y="1491915"/>
            <a:ext cx="5654254" cy="545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1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4" y="1325563"/>
            <a:ext cx="11734801" cy="4351338"/>
          </a:xfrm>
        </p:spPr>
        <p:txBody>
          <a:bodyPr/>
          <a:lstStyle/>
          <a:p>
            <a:r>
              <a:rPr lang="en-US" dirty="0" smtClean="0"/>
              <a:t>Compare: 			Ethiopia 				    Vietnam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5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mtClean="0"/>
              <a:t>Can Money Buy Happiness?</a:t>
            </a:r>
            <a:br>
              <a:rPr lang="en-US" b="1" i="1" smtClean="0"/>
            </a:br>
            <a:r>
              <a:rPr lang="en-US" sz="3600" smtClean="0"/>
              <a:t>Example 3. NHST – Linear Association, adjusted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789" t="40316" r="39079" b="17298"/>
          <a:stretch/>
        </p:blipFill>
        <p:spPr>
          <a:xfrm>
            <a:off x="2165685" y="1831009"/>
            <a:ext cx="4877178" cy="5026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710" t="50562" r="38684" b="7474"/>
          <a:stretch/>
        </p:blipFill>
        <p:spPr>
          <a:xfrm>
            <a:off x="7187826" y="1937083"/>
            <a:ext cx="5004173" cy="50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911244" y="2244437"/>
            <a:ext cx="2776451" cy="281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9236364" y="2817091"/>
            <a:ext cx="701963" cy="9975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9982200" y="2687781"/>
            <a:ext cx="900186" cy="122289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9310659" y="3089658"/>
            <a:ext cx="563418" cy="686283"/>
          </a:xfrm>
          <a:prstGeom prst="ellipse">
            <a:avLst/>
          </a:prstGeom>
          <a:solidFill>
            <a:srgbClr val="665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10059067" y="3050188"/>
            <a:ext cx="712533" cy="760153"/>
          </a:xfrm>
          <a:prstGeom prst="ellipse">
            <a:avLst/>
          </a:prstGeom>
          <a:solidFill>
            <a:srgbClr val="665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p-value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59E1-C74F-4848-BE1C-18D9FCB49C9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203" t="36257" r="36759" b="22262"/>
          <a:stretch/>
        </p:blipFill>
        <p:spPr>
          <a:xfrm>
            <a:off x="2133535" y="1819706"/>
            <a:ext cx="5763556" cy="4974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88" y="3720823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Rinke and 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Schneider 2018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63118" y="-23782"/>
            <a:ext cx="4887605" cy="685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1.4.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P-Values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667085" y="3998422"/>
            <a:ext cx="847898" cy="864524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eform 10"/>
          <p:cNvSpPr/>
          <p:nvPr/>
        </p:nvSpPr>
        <p:spPr>
          <a:xfrm>
            <a:off x="8571345" y="3315855"/>
            <a:ext cx="766746" cy="1477818"/>
          </a:xfrm>
          <a:custGeom>
            <a:avLst/>
            <a:gdLst>
              <a:gd name="connsiteX0" fmla="*/ 581891 w 766746"/>
              <a:gd name="connsiteY0" fmla="*/ 923636 h 1477818"/>
              <a:gd name="connsiteX1" fmla="*/ 618837 w 766746"/>
              <a:gd name="connsiteY1" fmla="*/ 988290 h 1477818"/>
              <a:gd name="connsiteX2" fmla="*/ 655782 w 766746"/>
              <a:gd name="connsiteY2" fmla="*/ 1025236 h 1477818"/>
              <a:gd name="connsiteX3" fmla="*/ 674255 w 766746"/>
              <a:gd name="connsiteY3" fmla="*/ 1052945 h 1477818"/>
              <a:gd name="connsiteX4" fmla="*/ 711200 w 766746"/>
              <a:gd name="connsiteY4" fmla="*/ 1108363 h 1477818"/>
              <a:gd name="connsiteX5" fmla="*/ 729673 w 766746"/>
              <a:gd name="connsiteY5" fmla="*/ 1163781 h 1477818"/>
              <a:gd name="connsiteX6" fmla="*/ 748146 w 766746"/>
              <a:gd name="connsiteY6" fmla="*/ 1191490 h 1477818"/>
              <a:gd name="connsiteX7" fmla="*/ 766619 w 766746"/>
              <a:gd name="connsiteY7" fmla="*/ 1265381 h 1477818"/>
              <a:gd name="connsiteX8" fmla="*/ 748146 w 766746"/>
              <a:gd name="connsiteY8" fmla="*/ 1320800 h 1477818"/>
              <a:gd name="connsiteX9" fmla="*/ 692728 w 766746"/>
              <a:gd name="connsiteY9" fmla="*/ 1385454 h 1477818"/>
              <a:gd name="connsiteX10" fmla="*/ 609600 w 766746"/>
              <a:gd name="connsiteY10" fmla="*/ 1431636 h 1477818"/>
              <a:gd name="connsiteX11" fmla="*/ 572655 w 766746"/>
              <a:gd name="connsiteY11" fmla="*/ 1450109 h 1477818"/>
              <a:gd name="connsiteX12" fmla="*/ 544946 w 766746"/>
              <a:gd name="connsiteY12" fmla="*/ 1459345 h 1477818"/>
              <a:gd name="connsiteX13" fmla="*/ 452582 w 766746"/>
              <a:gd name="connsiteY13" fmla="*/ 1477818 h 1477818"/>
              <a:gd name="connsiteX14" fmla="*/ 193964 w 766746"/>
              <a:gd name="connsiteY14" fmla="*/ 1413163 h 1477818"/>
              <a:gd name="connsiteX15" fmla="*/ 138546 w 766746"/>
              <a:gd name="connsiteY15" fmla="*/ 1348509 h 1477818"/>
              <a:gd name="connsiteX16" fmla="*/ 83128 w 766746"/>
              <a:gd name="connsiteY16" fmla="*/ 1265381 h 1477818"/>
              <a:gd name="connsiteX17" fmla="*/ 55419 w 766746"/>
              <a:gd name="connsiteY17" fmla="*/ 1163781 h 1477818"/>
              <a:gd name="connsiteX18" fmla="*/ 46182 w 766746"/>
              <a:gd name="connsiteY18" fmla="*/ 1089890 h 1477818"/>
              <a:gd name="connsiteX19" fmla="*/ 27710 w 766746"/>
              <a:gd name="connsiteY19" fmla="*/ 831272 h 1477818"/>
              <a:gd name="connsiteX20" fmla="*/ 0 w 766746"/>
              <a:gd name="connsiteY20" fmla="*/ 665018 h 1477818"/>
              <a:gd name="connsiteX21" fmla="*/ 18473 w 766746"/>
              <a:gd name="connsiteY21" fmla="*/ 323272 h 1477818"/>
              <a:gd name="connsiteX22" fmla="*/ 55419 w 766746"/>
              <a:gd name="connsiteY22" fmla="*/ 184727 h 1477818"/>
              <a:gd name="connsiteX23" fmla="*/ 129310 w 766746"/>
              <a:gd name="connsiteY23" fmla="*/ 64654 h 1477818"/>
              <a:gd name="connsiteX24" fmla="*/ 193964 w 766746"/>
              <a:gd name="connsiteY24" fmla="*/ 0 h 1477818"/>
              <a:gd name="connsiteX25" fmla="*/ 249382 w 766746"/>
              <a:gd name="connsiteY25" fmla="*/ 9236 h 1477818"/>
              <a:gd name="connsiteX26" fmla="*/ 258619 w 766746"/>
              <a:gd name="connsiteY26" fmla="*/ 36945 h 1477818"/>
              <a:gd name="connsiteX27" fmla="*/ 230910 w 766746"/>
              <a:gd name="connsiteY27" fmla="*/ 203200 h 1477818"/>
              <a:gd name="connsiteX28" fmla="*/ 221673 w 766746"/>
              <a:gd name="connsiteY28" fmla="*/ 240145 h 1477818"/>
              <a:gd name="connsiteX29" fmla="*/ 193964 w 766746"/>
              <a:gd name="connsiteY29" fmla="*/ 295563 h 1477818"/>
              <a:gd name="connsiteX30" fmla="*/ 175491 w 766746"/>
              <a:gd name="connsiteY30" fmla="*/ 701963 h 1477818"/>
              <a:gd name="connsiteX31" fmla="*/ 166255 w 766746"/>
              <a:gd name="connsiteY31" fmla="*/ 674254 h 1477818"/>
              <a:gd name="connsiteX32" fmla="*/ 138546 w 766746"/>
              <a:gd name="connsiteY32" fmla="*/ 581890 h 1477818"/>
              <a:gd name="connsiteX33" fmla="*/ 129310 w 766746"/>
              <a:gd name="connsiteY33" fmla="*/ 517236 h 1477818"/>
              <a:gd name="connsiteX34" fmla="*/ 166255 w 766746"/>
              <a:gd name="connsiteY34" fmla="*/ 378690 h 1477818"/>
              <a:gd name="connsiteX35" fmla="*/ 175491 w 766746"/>
              <a:gd name="connsiteY35" fmla="*/ 350981 h 1477818"/>
              <a:gd name="connsiteX36" fmla="*/ 193964 w 766746"/>
              <a:gd name="connsiteY36" fmla="*/ 323272 h 1477818"/>
              <a:gd name="connsiteX37" fmla="*/ 203200 w 766746"/>
              <a:gd name="connsiteY37" fmla="*/ 295563 h 1477818"/>
              <a:gd name="connsiteX38" fmla="*/ 221673 w 766746"/>
              <a:gd name="connsiteY38" fmla="*/ 203200 h 1477818"/>
              <a:gd name="connsiteX39" fmla="*/ 249382 w 766746"/>
              <a:gd name="connsiteY39" fmla="*/ 175490 h 1477818"/>
              <a:gd name="connsiteX40" fmla="*/ 295564 w 766746"/>
              <a:gd name="connsiteY40" fmla="*/ 92363 h 1477818"/>
              <a:gd name="connsiteX41" fmla="*/ 323273 w 766746"/>
              <a:gd name="connsiteY41" fmla="*/ 83127 h 1477818"/>
              <a:gd name="connsiteX42" fmla="*/ 350982 w 766746"/>
              <a:gd name="connsiteY42" fmla="*/ 64654 h 1477818"/>
              <a:gd name="connsiteX43" fmla="*/ 424873 w 766746"/>
              <a:gd name="connsiteY43" fmla="*/ 101600 h 1477818"/>
              <a:gd name="connsiteX44" fmla="*/ 415637 w 766746"/>
              <a:gd name="connsiteY44" fmla="*/ 203200 h 1477818"/>
              <a:gd name="connsiteX45" fmla="*/ 378691 w 766746"/>
              <a:gd name="connsiteY45" fmla="*/ 240145 h 1477818"/>
              <a:gd name="connsiteX46" fmla="*/ 332510 w 766746"/>
              <a:gd name="connsiteY46" fmla="*/ 295563 h 1477818"/>
              <a:gd name="connsiteX47" fmla="*/ 323273 w 766746"/>
              <a:gd name="connsiteY47" fmla="*/ 332509 h 1477818"/>
              <a:gd name="connsiteX48" fmla="*/ 314037 w 766746"/>
              <a:gd name="connsiteY48" fmla="*/ 360218 h 1477818"/>
              <a:gd name="connsiteX49" fmla="*/ 304800 w 766746"/>
              <a:gd name="connsiteY49" fmla="*/ 489527 h 1477818"/>
              <a:gd name="connsiteX50" fmla="*/ 286328 w 766746"/>
              <a:gd name="connsiteY50" fmla="*/ 600363 h 1477818"/>
              <a:gd name="connsiteX51" fmla="*/ 304800 w 766746"/>
              <a:gd name="connsiteY51" fmla="*/ 517236 h 1477818"/>
              <a:gd name="connsiteX52" fmla="*/ 323273 w 766746"/>
              <a:gd name="connsiteY52" fmla="*/ 434109 h 1477818"/>
              <a:gd name="connsiteX53" fmla="*/ 360219 w 766746"/>
              <a:gd name="connsiteY53" fmla="*/ 323272 h 1477818"/>
              <a:gd name="connsiteX54" fmla="*/ 397164 w 766746"/>
              <a:gd name="connsiteY54" fmla="*/ 267854 h 1477818"/>
              <a:gd name="connsiteX55" fmla="*/ 443346 w 766746"/>
              <a:gd name="connsiteY55" fmla="*/ 212436 h 1477818"/>
              <a:gd name="connsiteX56" fmla="*/ 471055 w 766746"/>
              <a:gd name="connsiteY56" fmla="*/ 203200 h 1477818"/>
              <a:gd name="connsiteX57" fmla="*/ 498764 w 766746"/>
              <a:gd name="connsiteY57" fmla="*/ 221672 h 1477818"/>
              <a:gd name="connsiteX58" fmla="*/ 508000 w 766746"/>
              <a:gd name="connsiteY58" fmla="*/ 415636 h 1477818"/>
              <a:gd name="connsiteX59" fmla="*/ 489528 w 766746"/>
              <a:gd name="connsiteY59" fmla="*/ 480290 h 1477818"/>
              <a:gd name="connsiteX60" fmla="*/ 452582 w 766746"/>
              <a:gd name="connsiteY60" fmla="*/ 554181 h 1477818"/>
              <a:gd name="connsiteX61" fmla="*/ 471055 w 766746"/>
              <a:gd name="connsiteY61" fmla="*/ 812800 h 1477818"/>
              <a:gd name="connsiteX62" fmla="*/ 480291 w 766746"/>
              <a:gd name="connsiteY62" fmla="*/ 849745 h 1477818"/>
              <a:gd name="connsiteX63" fmla="*/ 535710 w 766746"/>
              <a:gd name="connsiteY63" fmla="*/ 905163 h 1477818"/>
              <a:gd name="connsiteX64" fmla="*/ 581891 w 766746"/>
              <a:gd name="connsiteY64" fmla="*/ 923636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66746" h="1477818">
                <a:moveTo>
                  <a:pt x="581891" y="923636"/>
                </a:moveTo>
                <a:cubicBezTo>
                  <a:pt x="595745" y="937490"/>
                  <a:pt x="604237" y="968216"/>
                  <a:pt x="618837" y="988290"/>
                </a:cubicBezTo>
                <a:cubicBezTo>
                  <a:pt x="629081" y="1002375"/>
                  <a:pt x="644448" y="1012013"/>
                  <a:pt x="655782" y="1025236"/>
                </a:cubicBezTo>
                <a:cubicBezTo>
                  <a:pt x="663006" y="1033664"/>
                  <a:pt x="668097" y="1043709"/>
                  <a:pt x="674255" y="1052945"/>
                </a:cubicBezTo>
                <a:cubicBezTo>
                  <a:pt x="704809" y="1144610"/>
                  <a:pt x="653547" y="1004589"/>
                  <a:pt x="711200" y="1108363"/>
                </a:cubicBezTo>
                <a:cubicBezTo>
                  <a:pt x="720656" y="1125385"/>
                  <a:pt x="718872" y="1147579"/>
                  <a:pt x="729673" y="1163781"/>
                </a:cubicBezTo>
                <a:lnTo>
                  <a:pt x="748146" y="1191490"/>
                </a:lnTo>
                <a:cubicBezTo>
                  <a:pt x="754446" y="1210390"/>
                  <a:pt x="768211" y="1247871"/>
                  <a:pt x="766619" y="1265381"/>
                </a:cubicBezTo>
                <a:cubicBezTo>
                  <a:pt x="764856" y="1284773"/>
                  <a:pt x="756054" y="1303006"/>
                  <a:pt x="748146" y="1320800"/>
                </a:cubicBezTo>
                <a:cubicBezTo>
                  <a:pt x="738503" y="1342497"/>
                  <a:pt x="708513" y="1372826"/>
                  <a:pt x="692728" y="1385454"/>
                </a:cubicBezTo>
                <a:cubicBezTo>
                  <a:pt x="623487" y="1440847"/>
                  <a:pt x="660882" y="1409658"/>
                  <a:pt x="609600" y="1431636"/>
                </a:cubicBezTo>
                <a:cubicBezTo>
                  <a:pt x="596945" y="1437060"/>
                  <a:pt x="585310" y="1444685"/>
                  <a:pt x="572655" y="1450109"/>
                </a:cubicBezTo>
                <a:cubicBezTo>
                  <a:pt x="563706" y="1453944"/>
                  <a:pt x="554307" y="1456670"/>
                  <a:pt x="544946" y="1459345"/>
                </a:cubicBezTo>
                <a:cubicBezTo>
                  <a:pt x="506370" y="1470366"/>
                  <a:pt x="496124" y="1470561"/>
                  <a:pt x="452582" y="1477818"/>
                </a:cubicBezTo>
                <a:cubicBezTo>
                  <a:pt x="382642" y="1464496"/>
                  <a:pt x="266725" y="1456819"/>
                  <a:pt x="193964" y="1413163"/>
                </a:cubicBezTo>
                <a:cubicBezTo>
                  <a:pt x="177621" y="1403357"/>
                  <a:pt x="147870" y="1361977"/>
                  <a:pt x="138546" y="1348509"/>
                </a:cubicBezTo>
                <a:cubicBezTo>
                  <a:pt x="119590" y="1321128"/>
                  <a:pt x="83128" y="1265381"/>
                  <a:pt x="83128" y="1265381"/>
                </a:cubicBezTo>
                <a:cubicBezTo>
                  <a:pt x="39565" y="1004022"/>
                  <a:pt x="108822" y="1395195"/>
                  <a:pt x="55419" y="1163781"/>
                </a:cubicBezTo>
                <a:cubicBezTo>
                  <a:pt x="49838" y="1139595"/>
                  <a:pt x="48243" y="1114626"/>
                  <a:pt x="46182" y="1089890"/>
                </a:cubicBezTo>
                <a:cubicBezTo>
                  <a:pt x="39005" y="1003763"/>
                  <a:pt x="37049" y="917192"/>
                  <a:pt x="27710" y="831272"/>
                </a:cubicBezTo>
                <a:cubicBezTo>
                  <a:pt x="21639" y="775419"/>
                  <a:pt x="0" y="665018"/>
                  <a:pt x="0" y="665018"/>
                </a:cubicBezTo>
                <a:cubicBezTo>
                  <a:pt x="1213" y="635908"/>
                  <a:pt x="8828" y="390790"/>
                  <a:pt x="18473" y="323272"/>
                </a:cubicBezTo>
                <a:cubicBezTo>
                  <a:pt x="22305" y="296444"/>
                  <a:pt x="47696" y="213046"/>
                  <a:pt x="55419" y="184727"/>
                </a:cubicBezTo>
                <a:cubicBezTo>
                  <a:pt x="74031" y="116482"/>
                  <a:pt x="54475" y="150179"/>
                  <a:pt x="129310" y="64654"/>
                </a:cubicBezTo>
                <a:cubicBezTo>
                  <a:pt x="149380" y="41717"/>
                  <a:pt x="193964" y="0"/>
                  <a:pt x="193964" y="0"/>
                </a:cubicBezTo>
                <a:cubicBezTo>
                  <a:pt x="212437" y="3079"/>
                  <a:pt x="233122" y="-55"/>
                  <a:pt x="249382" y="9236"/>
                </a:cubicBezTo>
                <a:cubicBezTo>
                  <a:pt x="257835" y="14066"/>
                  <a:pt x="259159" y="27224"/>
                  <a:pt x="258619" y="36945"/>
                </a:cubicBezTo>
                <a:cubicBezTo>
                  <a:pt x="249216" y="206213"/>
                  <a:pt x="252714" y="126887"/>
                  <a:pt x="230910" y="203200"/>
                </a:cubicBezTo>
                <a:cubicBezTo>
                  <a:pt x="227423" y="215406"/>
                  <a:pt x="226388" y="228359"/>
                  <a:pt x="221673" y="240145"/>
                </a:cubicBezTo>
                <a:cubicBezTo>
                  <a:pt x="214002" y="259321"/>
                  <a:pt x="203200" y="277090"/>
                  <a:pt x="193964" y="295563"/>
                </a:cubicBezTo>
                <a:cubicBezTo>
                  <a:pt x="153392" y="457860"/>
                  <a:pt x="199211" y="263153"/>
                  <a:pt x="175491" y="701963"/>
                </a:cubicBezTo>
                <a:cubicBezTo>
                  <a:pt x="174965" y="711685"/>
                  <a:pt x="168367" y="683758"/>
                  <a:pt x="166255" y="674254"/>
                </a:cubicBezTo>
                <a:cubicBezTo>
                  <a:pt x="147856" y="591455"/>
                  <a:pt x="170467" y="645732"/>
                  <a:pt x="138546" y="581890"/>
                </a:cubicBezTo>
                <a:cubicBezTo>
                  <a:pt x="135467" y="560339"/>
                  <a:pt x="126369" y="538806"/>
                  <a:pt x="129310" y="517236"/>
                </a:cubicBezTo>
                <a:cubicBezTo>
                  <a:pt x="135768" y="469878"/>
                  <a:pt x="151141" y="424033"/>
                  <a:pt x="166255" y="378690"/>
                </a:cubicBezTo>
                <a:cubicBezTo>
                  <a:pt x="169334" y="369454"/>
                  <a:pt x="171137" y="359689"/>
                  <a:pt x="175491" y="350981"/>
                </a:cubicBezTo>
                <a:cubicBezTo>
                  <a:pt x="180455" y="341052"/>
                  <a:pt x="187806" y="332508"/>
                  <a:pt x="193964" y="323272"/>
                </a:cubicBezTo>
                <a:cubicBezTo>
                  <a:pt x="197043" y="314036"/>
                  <a:pt x="201011" y="305050"/>
                  <a:pt x="203200" y="295563"/>
                </a:cubicBezTo>
                <a:cubicBezTo>
                  <a:pt x="210260" y="264970"/>
                  <a:pt x="199472" y="225402"/>
                  <a:pt x="221673" y="203200"/>
                </a:cubicBezTo>
                <a:lnTo>
                  <a:pt x="249382" y="175490"/>
                </a:lnTo>
                <a:cubicBezTo>
                  <a:pt x="263152" y="134180"/>
                  <a:pt x="260012" y="116064"/>
                  <a:pt x="295564" y="92363"/>
                </a:cubicBezTo>
                <a:cubicBezTo>
                  <a:pt x="303665" y="86963"/>
                  <a:pt x="314037" y="86206"/>
                  <a:pt x="323273" y="83127"/>
                </a:cubicBezTo>
                <a:cubicBezTo>
                  <a:pt x="332509" y="76969"/>
                  <a:pt x="339967" y="66031"/>
                  <a:pt x="350982" y="64654"/>
                </a:cubicBezTo>
                <a:cubicBezTo>
                  <a:pt x="392932" y="59410"/>
                  <a:pt x="400243" y="76969"/>
                  <a:pt x="424873" y="101600"/>
                </a:cubicBezTo>
                <a:cubicBezTo>
                  <a:pt x="421794" y="135467"/>
                  <a:pt x="426391" y="170939"/>
                  <a:pt x="415637" y="203200"/>
                </a:cubicBezTo>
                <a:cubicBezTo>
                  <a:pt x="410129" y="219723"/>
                  <a:pt x="390025" y="226922"/>
                  <a:pt x="378691" y="240145"/>
                </a:cubicBezTo>
                <a:cubicBezTo>
                  <a:pt x="301528" y="330168"/>
                  <a:pt x="428605" y="199468"/>
                  <a:pt x="332510" y="295563"/>
                </a:cubicBezTo>
                <a:cubicBezTo>
                  <a:pt x="329431" y="307878"/>
                  <a:pt x="326760" y="320303"/>
                  <a:pt x="323273" y="332509"/>
                </a:cubicBezTo>
                <a:cubicBezTo>
                  <a:pt x="320598" y="341870"/>
                  <a:pt x="315175" y="350549"/>
                  <a:pt x="314037" y="360218"/>
                </a:cubicBezTo>
                <a:cubicBezTo>
                  <a:pt x="308988" y="403135"/>
                  <a:pt x="309753" y="446599"/>
                  <a:pt x="304800" y="489527"/>
                </a:cubicBezTo>
                <a:cubicBezTo>
                  <a:pt x="300507" y="526735"/>
                  <a:pt x="278983" y="637091"/>
                  <a:pt x="286328" y="600363"/>
                </a:cubicBezTo>
                <a:cubicBezTo>
                  <a:pt x="314169" y="461154"/>
                  <a:pt x="278726" y="634568"/>
                  <a:pt x="304800" y="517236"/>
                </a:cubicBezTo>
                <a:cubicBezTo>
                  <a:pt x="311106" y="488859"/>
                  <a:pt x="314613" y="461822"/>
                  <a:pt x="323273" y="434109"/>
                </a:cubicBezTo>
                <a:cubicBezTo>
                  <a:pt x="334889" y="396938"/>
                  <a:pt x="338617" y="355676"/>
                  <a:pt x="360219" y="323272"/>
                </a:cubicBezTo>
                <a:lnTo>
                  <a:pt x="397164" y="267854"/>
                </a:lnTo>
                <a:cubicBezTo>
                  <a:pt x="410794" y="247409"/>
                  <a:pt x="422012" y="226658"/>
                  <a:pt x="443346" y="212436"/>
                </a:cubicBezTo>
                <a:cubicBezTo>
                  <a:pt x="451447" y="207036"/>
                  <a:pt x="461819" y="206279"/>
                  <a:pt x="471055" y="203200"/>
                </a:cubicBezTo>
                <a:cubicBezTo>
                  <a:pt x="480291" y="209357"/>
                  <a:pt x="490915" y="213823"/>
                  <a:pt x="498764" y="221672"/>
                </a:cubicBezTo>
                <a:cubicBezTo>
                  <a:pt x="548929" y="271835"/>
                  <a:pt x="513337" y="356933"/>
                  <a:pt x="508000" y="415636"/>
                </a:cubicBezTo>
                <a:cubicBezTo>
                  <a:pt x="507342" y="422869"/>
                  <a:pt x="494388" y="470570"/>
                  <a:pt x="489528" y="480290"/>
                </a:cubicBezTo>
                <a:cubicBezTo>
                  <a:pt x="434182" y="590984"/>
                  <a:pt x="516513" y="394358"/>
                  <a:pt x="452582" y="554181"/>
                </a:cubicBezTo>
                <a:cubicBezTo>
                  <a:pt x="458740" y="640387"/>
                  <a:pt x="462988" y="726751"/>
                  <a:pt x="471055" y="812800"/>
                </a:cubicBezTo>
                <a:cubicBezTo>
                  <a:pt x="472240" y="825439"/>
                  <a:pt x="473011" y="839346"/>
                  <a:pt x="480291" y="849745"/>
                </a:cubicBezTo>
                <a:cubicBezTo>
                  <a:pt x="495273" y="871147"/>
                  <a:pt x="517237" y="886690"/>
                  <a:pt x="535710" y="905163"/>
                </a:cubicBezTo>
                <a:cubicBezTo>
                  <a:pt x="547700" y="941133"/>
                  <a:pt x="568037" y="909782"/>
                  <a:pt x="581891" y="92363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 11"/>
          <p:cNvSpPr/>
          <p:nvPr/>
        </p:nvSpPr>
        <p:spPr>
          <a:xfrm>
            <a:off x="11028218" y="3417455"/>
            <a:ext cx="805309" cy="1302327"/>
          </a:xfrm>
          <a:custGeom>
            <a:avLst/>
            <a:gdLst>
              <a:gd name="connsiteX0" fmla="*/ 323273 w 805309"/>
              <a:gd name="connsiteY0" fmla="*/ 785090 h 1302327"/>
              <a:gd name="connsiteX1" fmla="*/ 175491 w 805309"/>
              <a:gd name="connsiteY1" fmla="*/ 858981 h 1302327"/>
              <a:gd name="connsiteX2" fmla="*/ 120073 w 805309"/>
              <a:gd name="connsiteY2" fmla="*/ 868218 h 1302327"/>
              <a:gd name="connsiteX3" fmla="*/ 92364 w 805309"/>
              <a:gd name="connsiteY3" fmla="*/ 895927 h 1302327"/>
              <a:gd name="connsiteX4" fmla="*/ 36946 w 805309"/>
              <a:gd name="connsiteY4" fmla="*/ 979054 h 1302327"/>
              <a:gd name="connsiteX5" fmla="*/ 9237 w 805309"/>
              <a:gd name="connsiteY5" fmla="*/ 1099127 h 1302327"/>
              <a:gd name="connsiteX6" fmla="*/ 0 w 805309"/>
              <a:gd name="connsiteY6" fmla="*/ 1126836 h 1302327"/>
              <a:gd name="connsiteX7" fmla="*/ 27709 w 805309"/>
              <a:gd name="connsiteY7" fmla="*/ 1246909 h 1302327"/>
              <a:gd name="connsiteX8" fmla="*/ 92364 w 805309"/>
              <a:gd name="connsiteY8" fmla="*/ 1265381 h 1302327"/>
              <a:gd name="connsiteX9" fmla="*/ 120073 w 805309"/>
              <a:gd name="connsiteY9" fmla="*/ 1283854 h 1302327"/>
              <a:gd name="connsiteX10" fmla="*/ 166255 w 805309"/>
              <a:gd name="connsiteY10" fmla="*/ 1293090 h 1302327"/>
              <a:gd name="connsiteX11" fmla="*/ 203200 w 805309"/>
              <a:gd name="connsiteY11" fmla="*/ 1302327 h 1302327"/>
              <a:gd name="connsiteX12" fmla="*/ 341746 w 805309"/>
              <a:gd name="connsiteY12" fmla="*/ 1293090 h 1302327"/>
              <a:gd name="connsiteX13" fmla="*/ 387927 w 805309"/>
              <a:gd name="connsiteY13" fmla="*/ 1283854 h 1302327"/>
              <a:gd name="connsiteX14" fmla="*/ 461818 w 805309"/>
              <a:gd name="connsiteY14" fmla="*/ 1237672 h 1302327"/>
              <a:gd name="connsiteX15" fmla="*/ 489527 w 805309"/>
              <a:gd name="connsiteY15" fmla="*/ 1228436 h 1302327"/>
              <a:gd name="connsiteX16" fmla="*/ 526473 w 805309"/>
              <a:gd name="connsiteY16" fmla="*/ 1200727 h 1302327"/>
              <a:gd name="connsiteX17" fmla="*/ 609600 w 805309"/>
              <a:gd name="connsiteY17" fmla="*/ 1136072 h 1302327"/>
              <a:gd name="connsiteX18" fmla="*/ 646546 w 805309"/>
              <a:gd name="connsiteY18" fmla="*/ 1080654 h 1302327"/>
              <a:gd name="connsiteX19" fmla="*/ 701964 w 805309"/>
              <a:gd name="connsiteY19" fmla="*/ 969818 h 1302327"/>
              <a:gd name="connsiteX20" fmla="*/ 720437 w 805309"/>
              <a:gd name="connsiteY20" fmla="*/ 942109 h 1302327"/>
              <a:gd name="connsiteX21" fmla="*/ 738909 w 805309"/>
              <a:gd name="connsiteY21" fmla="*/ 914400 h 1302327"/>
              <a:gd name="connsiteX22" fmla="*/ 748146 w 805309"/>
              <a:gd name="connsiteY22" fmla="*/ 877454 h 1302327"/>
              <a:gd name="connsiteX23" fmla="*/ 757382 w 805309"/>
              <a:gd name="connsiteY23" fmla="*/ 831272 h 1302327"/>
              <a:gd name="connsiteX24" fmla="*/ 766618 w 805309"/>
              <a:gd name="connsiteY24" fmla="*/ 803563 h 1302327"/>
              <a:gd name="connsiteX25" fmla="*/ 794327 w 805309"/>
              <a:gd name="connsiteY25" fmla="*/ 701963 h 1302327"/>
              <a:gd name="connsiteX26" fmla="*/ 794327 w 805309"/>
              <a:gd name="connsiteY26" fmla="*/ 360218 h 1302327"/>
              <a:gd name="connsiteX27" fmla="*/ 757382 w 805309"/>
              <a:gd name="connsiteY27" fmla="*/ 304800 h 1302327"/>
              <a:gd name="connsiteX28" fmla="*/ 729673 w 805309"/>
              <a:gd name="connsiteY28" fmla="*/ 240145 h 1302327"/>
              <a:gd name="connsiteX29" fmla="*/ 720437 w 805309"/>
              <a:gd name="connsiteY29" fmla="*/ 203200 h 1302327"/>
              <a:gd name="connsiteX30" fmla="*/ 692727 w 805309"/>
              <a:gd name="connsiteY30" fmla="*/ 166254 h 1302327"/>
              <a:gd name="connsiteX31" fmla="*/ 646546 w 805309"/>
              <a:gd name="connsiteY31" fmla="*/ 101600 h 1302327"/>
              <a:gd name="connsiteX32" fmla="*/ 600364 w 805309"/>
              <a:gd name="connsiteY32" fmla="*/ 138545 h 1302327"/>
              <a:gd name="connsiteX33" fmla="*/ 618837 w 805309"/>
              <a:gd name="connsiteY33" fmla="*/ 193963 h 1302327"/>
              <a:gd name="connsiteX34" fmla="*/ 628073 w 805309"/>
              <a:gd name="connsiteY34" fmla="*/ 230909 h 1302327"/>
              <a:gd name="connsiteX35" fmla="*/ 646546 w 805309"/>
              <a:gd name="connsiteY35" fmla="*/ 258618 h 1302327"/>
              <a:gd name="connsiteX36" fmla="*/ 665018 w 805309"/>
              <a:gd name="connsiteY36" fmla="*/ 387927 h 1302327"/>
              <a:gd name="connsiteX37" fmla="*/ 674255 w 805309"/>
              <a:gd name="connsiteY37" fmla="*/ 517236 h 1302327"/>
              <a:gd name="connsiteX38" fmla="*/ 646546 w 805309"/>
              <a:gd name="connsiteY38" fmla="*/ 203200 h 1302327"/>
              <a:gd name="connsiteX39" fmla="*/ 628073 w 805309"/>
              <a:gd name="connsiteY39" fmla="*/ 129309 h 1302327"/>
              <a:gd name="connsiteX40" fmla="*/ 618837 w 805309"/>
              <a:gd name="connsiteY40" fmla="*/ 101600 h 1302327"/>
              <a:gd name="connsiteX41" fmla="*/ 563418 w 805309"/>
              <a:gd name="connsiteY41" fmla="*/ 83127 h 1302327"/>
              <a:gd name="connsiteX42" fmla="*/ 535709 w 805309"/>
              <a:gd name="connsiteY42" fmla="*/ 73890 h 1302327"/>
              <a:gd name="connsiteX43" fmla="*/ 508000 w 805309"/>
              <a:gd name="connsiteY43" fmla="*/ 64654 h 1302327"/>
              <a:gd name="connsiteX44" fmla="*/ 480291 w 805309"/>
              <a:gd name="connsiteY44" fmla="*/ 36945 h 1302327"/>
              <a:gd name="connsiteX45" fmla="*/ 424873 w 805309"/>
              <a:gd name="connsiteY45" fmla="*/ 0 h 1302327"/>
              <a:gd name="connsiteX46" fmla="*/ 397164 w 805309"/>
              <a:gd name="connsiteY46" fmla="*/ 18472 h 1302327"/>
              <a:gd name="connsiteX47" fmla="*/ 369455 w 805309"/>
              <a:gd name="connsiteY47" fmla="*/ 27709 h 1302327"/>
              <a:gd name="connsiteX48" fmla="*/ 350982 w 805309"/>
              <a:gd name="connsiteY48" fmla="*/ 55418 h 1302327"/>
              <a:gd name="connsiteX49" fmla="*/ 341746 w 805309"/>
              <a:gd name="connsiteY49" fmla="*/ 83127 h 1302327"/>
              <a:gd name="connsiteX50" fmla="*/ 350982 w 805309"/>
              <a:gd name="connsiteY50" fmla="*/ 147781 h 1302327"/>
              <a:gd name="connsiteX51" fmla="*/ 434109 w 805309"/>
              <a:gd name="connsiteY51" fmla="*/ 175490 h 1302327"/>
              <a:gd name="connsiteX52" fmla="*/ 461818 w 805309"/>
              <a:gd name="connsiteY52" fmla="*/ 203200 h 1302327"/>
              <a:gd name="connsiteX53" fmla="*/ 498764 w 805309"/>
              <a:gd name="connsiteY53" fmla="*/ 221672 h 1302327"/>
              <a:gd name="connsiteX54" fmla="*/ 535709 w 805309"/>
              <a:gd name="connsiteY54" fmla="*/ 304800 h 1302327"/>
              <a:gd name="connsiteX55" fmla="*/ 554182 w 805309"/>
              <a:gd name="connsiteY55" fmla="*/ 332509 h 1302327"/>
              <a:gd name="connsiteX56" fmla="*/ 572655 w 805309"/>
              <a:gd name="connsiteY56" fmla="*/ 434109 h 1302327"/>
              <a:gd name="connsiteX57" fmla="*/ 554182 w 805309"/>
              <a:gd name="connsiteY57" fmla="*/ 526472 h 1302327"/>
              <a:gd name="connsiteX58" fmla="*/ 535709 w 805309"/>
              <a:gd name="connsiteY58" fmla="*/ 600363 h 1302327"/>
              <a:gd name="connsiteX59" fmla="*/ 544946 w 805309"/>
              <a:gd name="connsiteY59" fmla="*/ 443345 h 1302327"/>
              <a:gd name="connsiteX60" fmla="*/ 554182 w 805309"/>
              <a:gd name="connsiteY60" fmla="*/ 415636 h 1302327"/>
              <a:gd name="connsiteX61" fmla="*/ 544946 w 805309"/>
              <a:gd name="connsiteY61" fmla="*/ 258618 h 1302327"/>
              <a:gd name="connsiteX62" fmla="*/ 526473 w 805309"/>
              <a:gd name="connsiteY62" fmla="*/ 230909 h 1302327"/>
              <a:gd name="connsiteX63" fmla="*/ 461818 w 805309"/>
              <a:gd name="connsiteY63" fmla="*/ 166254 h 1302327"/>
              <a:gd name="connsiteX64" fmla="*/ 406400 w 805309"/>
              <a:gd name="connsiteY64" fmla="*/ 129309 h 1302327"/>
              <a:gd name="connsiteX65" fmla="*/ 258618 w 805309"/>
              <a:gd name="connsiteY65" fmla="*/ 138545 h 1302327"/>
              <a:gd name="connsiteX66" fmla="*/ 193964 w 805309"/>
              <a:gd name="connsiteY66" fmla="*/ 203200 h 1302327"/>
              <a:gd name="connsiteX67" fmla="*/ 184727 w 805309"/>
              <a:gd name="connsiteY67" fmla="*/ 295563 h 1302327"/>
              <a:gd name="connsiteX68" fmla="*/ 230909 w 805309"/>
              <a:gd name="connsiteY68" fmla="*/ 323272 h 1302327"/>
              <a:gd name="connsiteX69" fmla="*/ 258618 w 805309"/>
              <a:gd name="connsiteY69" fmla="*/ 350981 h 1302327"/>
              <a:gd name="connsiteX70" fmla="*/ 286327 w 805309"/>
              <a:gd name="connsiteY70" fmla="*/ 369454 h 1302327"/>
              <a:gd name="connsiteX71" fmla="*/ 341746 w 805309"/>
              <a:gd name="connsiteY71" fmla="*/ 434109 h 1302327"/>
              <a:gd name="connsiteX72" fmla="*/ 350982 w 805309"/>
              <a:gd name="connsiteY72" fmla="*/ 471054 h 1302327"/>
              <a:gd name="connsiteX73" fmla="*/ 369455 w 805309"/>
              <a:gd name="connsiteY73" fmla="*/ 526472 h 1302327"/>
              <a:gd name="connsiteX74" fmla="*/ 378691 w 805309"/>
              <a:gd name="connsiteY74" fmla="*/ 563418 h 1302327"/>
              <a:gd name="connsiteX75" fmla="*/ 369455 w 805309"/>
              <a:gd name="connsiteY75" fmla="*/ 729672 h 1302327"/>
              <a:gd name="connsiteX76" fmla="*/ 360218 w 805309"/>
              <a:gd name="connsiteY76" fmla="*/ 766618 h 1302327"/>
              <a:gd name="connsiteX77" fmla="*/ 341746 w 805309"/>
              <a:gd name="connsiteY77" fmla="*/ 794327 h 1302327"/>
              <a:gd name="connsiteX78" fmla="*/ 323273 w 805309"/>
              <a:gd name="connsiteY78" fmla="*/ 785090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805309" h="1302327">
                <a:moveTo>
                  <a:pt x="323273" y="785090"/>
                </a:moveTo>
                <a:cubicBezTo>
                  <a:pt x="295564" y="795866"/>
                  <a:pt x="226466" y="838128"/>
                  <a:pt x="175491" y="858981"/>
                </a:cubicBezTo>
                <a:cubicBezTo>
                  <a:pt x="158158" y="866072"/>
                  <a:pt x="137186" y="860612"/>
                  <a:pt x="120073" y="868218"/>
                </a:cubicBezTo>
                <a:cubicBezTo>
                  <a:pt x="108137" y="873523"/>
                  <a:pt x="100865" y="886009"/>
                  <a:pt x="92364" y="895927"/>
                </a:cubicBezTo>
                <a:cubicBezTo>
                  <a:pt x="66709" y="925857"/>
                  <a:pt x="57617" y="944601"/>
                  <a:pt x="36946" y="979054"/>
                </a:cubicBezTo>
                <a:cubicBezTo>
                  <a:pt x="26176" y="1032900"/>
                  <a:pt x="25943" y="1037873"/>
                  <a:pt x="9237" y="1099127"/>
                </a:cubicBezTo>
                <a:cubicBezTo>
                  <a:pt x="6675" y="1108520"/>
                  <a:pt x="3079" y="1117600"/>
                  <a:pt x="0" y="1126836"/>
                </a:cubicBezTo>
                <a:cubicBezTo>
                  <a:pt x="2925" y="1153162"/>
                  <a:pt x="638" y="1219837"/>
                  <a:pt x="27709" y="1246909"/>
                </a:cubicBezTo>
                <a:cubicBezTo>
                  <a:pt x="32126" y="1251326"/>
                  <a:pt x="92045" y="1265301"/>
                  <a:pt x="92364" y="1265381"/>
                </a:cubicBezTo>
                <a:cubicBezTo>
                  <a:pt x="101600" y="1271539"/>
                  <a:pt x="109679" y="1279956"/>
                  <a:pt x="120073" y="1283854"/>
                </a:cubicBezTo>
                <a:cubicBezTo>
                  <a:pt x="134772" y="1289366"/>
                  <a:pt x="150930" y="1289684"/>
                  <a:pt x="166255" y="1293090"/>
                </a:cubicBezTo>
                <a:cubicBezTo>
                  <a:pt x="178647" y="1295844"/>
                  <a:pt x="190885" y="1299248"/>
                  <a:pt x="203200" y="1302327"/>
                </a:cubicBezTo>
                <a:cubicBezTo>
                  <a:pt x="249382" y="1299248"/>
                  <a:pt x="295691" y="1297696"/>
                  <a:pt x="341746" y="1293090"/>
                </a:cubicBezTo>
                <a:cubicBezTo>
                  <a:pt x="357367" y="1291528"/>
                  <a:pt x="373351" y="1289684"/>
                  <a:pt x="387927" y="1283854"/>
                </a:cubicBezTo>
                <a:cubicBezTo>
                  <a:pt x="447182" y="1260152"/>
                  <a:pt x="416974" y="1260094"/>
                  <a:pt x="461818" y="1237672"/>
                </a:cubicBezTo>
                <a:cubicBezTo>
                  <a:pt x="470526" y="1233318"/>
                  <a:pt x="480291" y="1231515"/>
                  <a:pt x="489527" y="1228436"/>
                </a:cubicBezTo>
                <a:cubicBezTo>
                  <a:pt x="501842" y="1219200"/>
                  <a:pt x="513862" y="1209555"/>
                  <a:pt x="526473" y="1200727"/>
                </a:cubicBezTo>
                <a:cubicBezTo>
                  <a:pt x="560541" y="1176879"/>
                  <a:pt x="585147" y="1167511"/>
                  <a:pt x="609600" y="1136072"/>
                </a:cubicBezTo>
                <a:cubicBezTo>
                  <a:pt x="623230" y="1118547"/>
                  <a:pt x="646546" y="1080654"/>
                  <a:pt x="646546" y="1080654"/>
                </a:cubicBezTo>
                <a:cubicBezTo>
                  <a:pt x="672039" y="1004174"/>
                  <a:pt x="654217" y="1041437"/>
                  <a:pt x="701964" y="969818"/>
                </a:cubicBezTo>
                <a:lnTo>
                  <a:pt x="720437" y="942109"/>
                </a:lnTo>
                <a:lnTo>
                  <a:pt x="738909" y="914400"/>
                </a:lnTo>
                <a:cubicBezTo>
                  <a:pt x="741988" y="902085"/>
                  <a:pt x="745392" y="889846"/>
                  <a:pt x="748146" y="877454"/>
                </a:cubicBezTo>
                <a:cubicBezTo>
                  <a:pt x="751552" y="862129"/>
                  <a:pt x="753575" y="846502"/>
                  <a:pt x="757382" y="831272"/>
                </a:cubicBezTo>
                <a:cubicBezTo>
                  <a:pt x="759743" y="821827"/>
                  <a:pt x="763820" y="812888"/>
                  <a:pt x="766618" y="803563"/>
                </a:cubicBezTo>
                <a:cubicBezTo>
                  <a:pt x="783093" y="748648"/>
                  <a:pt x="782762" y="748225"/>
                  <a:pt x="794327" y="701963"/>
                </a:cubicBezTo>
                <a:cubicBezTo>
                  <a:pt x="801913" y="588186"/>
                  <a:pt x="814692" y="474264"/>
                  <a:pt x="794327" y="360218"/>
                </a:cubicBezTo>
                <a:cubicBezTo>
                  <a:pt x="790424" y="338362"/>
                  <a:pt x="767311" y="324657"/>
                  <a:pt x="757382" y="304800"/>
                </a:cubicBezTo>
                <a:cubicBezTo>
                  <a:pt x="740961" y="271958"/>
                  <a:pt x="738733" y="271857"/>
                  <a:pt x="729673" y="240145"/>
                </a:cubicBezTo>
                <a:cubicBezTo>
                  <a:pt x="726186" y="227939"/>
                  <a:pt x="726114" y="214554"/>
                  <a:pt x="720437" y="203200"/>
                </a:cubicBezTo>
                <a:cubicBezTo>
                  <a:pt x="713552" y="189431"/>
                  <a:pt x="701964" y="178569"/>
                  <a:pt x="692727" y="166254"/>
                </a:cubicBezTo>
                <a:cubicBezTo>
                  <a:pt x="671176" y="101600"/>
                  <a:pt x="692728" y="116993"/>
                  <a:pt x="646546" y="101600"/>
                </a:cubicBezTo>
                <a:cubicBezTo>
                  <a:pt x="629244" y="107367"/>
                  <a:pt x="600364" y="110693"/>
                  <a:pt x="600364" y="138545"/>
                </a:cubicBezTo>
                <a:cubicBezTo>
                  <a:pt x="600364" y="158017"/>
                  <a:pt x="614115" y="175072"/>
                  <a:pt x="618837" y="193963"/>
                </a:cubicBezTo>
                <a:cubicBezTo>
                  <a:pt x="621916" y="206278"/>
                  <a:pt x="623073" y="219241"/>
                  <a:pt x="628073" y="230909"/>
                </a:cubicBezTo>
                <a:cubicBezTo>
                  <a:pt x="632446" y="241112"/>
                  <a:pt x="640388" y="249382"/>
                  <a:pt x="646546" y="258618"/>
                </a:cubicBezTo>
                <a:cubicBezTo>
                  <a:pt x="666078" y="317217"/>
                  <a:pt x="656497" y="281422"/>
                  <a:pt x="665018" y="387927"/>
                </a:cubicBezTo>
                <a:cubicBezTo>
                  <a:pt x="668464" y="431002"/>
                  <a:pt x="674255" y="560449"/>
                  <a:pt x="674255" y="517236"/>
                </a:cubicBezTo>
                <a:cubicBezTo>
                  <a:pt x="674255" y="172599"/>
                  <a:pt x="690053" y="355477"/>
                  <a:pt x="646546" y="203200"/>
                </a:cubicBezTo>
                <a:cubicBezTo>
                  <a:pt x="639571" y="178788"/>
                  <a:pt x="636101" y="153395"/>
                  <a:pt x="628073" y="129309"/>
                </a:cubicBezTo>
                <a:cubicBezTo>
                  <a:pt x="624994" y="120073"/>
                  <a:pt x="626759" y="107259"/>
                  <a:pt x="618837" y="101600"/>
                </a:cubicBezTo>
                <a:cubicBezTo>
                  <a:pt x="602992" y="90282"/>
                  <a:pt x="581891" y="89285"/>
                  <a:pt x="563418" y="83127"/>
                </a:cubicBezTo>
                <a:lnTo>
                  <a:pt x="535709" y="73890"/>
                </a:lnTo>
                <a:lnTo>
                  <a:pt x="508000" y="64654"/>
                </a:lnTo>
                <a:cubicBezTo>
                  <a:pt x="498764" y="55418"/>
                  <a:pt x="491159" y="44191"/>
                  <a:pt x="480291" y="36945"/>
                </a:cubicBezTo>
                <a:cubicBezTo>
                  <a:pt x="400089" y="-16522"/>
                  <a:pt x="513268" y="88395"/>
                  <a:pt x="424873" y="0"/>
                </a:cubicBezTo>
                <a:cubicBezTo>
                  <a:pt x="415637" y="6157"/>
                  <a:pt x="407093" y="13508"/>
                  <a:pt x="397164" y="18472"/>
                </a:cubicBezTo>
                <a:cubicBezTo>
                  <a:pt x="388456" y="22826"/>
                  <a:pt x="377058" y="21627"/>
                  <a:pt x="369455" y="27709"/>
                </a:cubicBezTo>
                <a:cubicBezTo>
                  <a:pt x="360787" y="34644"/>
                  <a:pt x="357140" y="46182"/>
                  <a:pt x="350982" y="55418"/>
                </a:cubicBezTo>
                <a:cubicBezTo>
                  <a:pt x="347903" y="64654"/>
                  <a:pt x="341746" y="73391"/>
                  <a:pt x="341746" y="83127"/>
                </a:cubicBezTo>
                <a:cubicBezTo>
                  <a:pt x="341746" y="104897"/>
                  <a:pt x="342140" y="127887"/>
                  <a:pt x="350982" y="147781"/>
                </a:cubicBezTo>
                <a:cubicBezTo>
                  <a:pt x="361372" y="171159"/>
                  <a:pt x="423247" y="173680"/>
                  <a:pt x="434109" y="175490"/>
                </a:cubicBezTo>
                <a:cubicBezTo>
                  <a:pt x="443345" y="184727"/>
                  <a:pt x="451189" y="195608"/>
                  <a:pt x="461818" y="203200"/>
                </a:cubicBezTo>
                <a:cubicBezTo>
                  <a:pt x="473022" y="211203"/>
                  <a:pt x="489697" y="211310"/>
                  <a:pt x="498764" y="221672"/>
                </a:cubicBezTo>
                <a:cubicBezTo>
                  <a:pt x="537789" y="266271"/>
                  <a:pt x="516660" y="266702"/>
                  <a:pt x="535709" y="304800"/>
                </a:cubicBezTo>
                <a:cubicBezTo>
                  <a:pt x="540673" y="314729"/>
                  <a:pt x="548024" y="323273"/>
                  <a:pt x="554182" y="332509"/>
                </a:cubicBezTo>
                <a:cubicBezTo>
                  <a:pt x="561346" y="361168"/>
                  <a:pt x="574231" y="407321"/>
                  <a:pt x="572655" y="434109"/>
                </a:cubicBezTo>
                <a:cubicBezTo>
                  <a:pt x="570811" y="465452"/>
                  <a:pt x="560993" y="495822"/>
                  <a:pt x="554182" y="526472"/>
                </a:cubicBezTo>
                <a:cubicBezTo>
                  <a:pt x="548674" y="551256"/>
                  <a:pt x="535709" y="600363"/>
                  <a:pt x="535709" y="600363"/>
                </a:cubicBezTo>
                <a:cubicBezTo>
                  <a:pt x="538788" y="548024"/>
                  <a:pt x="539729" y="495515"/>
                  <a:pt x="544946" y="443345"/>
                </a:cubicBezTo>
                <a:cubicBezTo>
                  <a:pt x="545915" y="433657"/>
                  <a:pt x="554182" y="425372"/>
                  <a:pt x="554182" y="415636"/>
                </a:cubicBezTo>
                <a:cubicBezTo>
                  <a:pt x="554182" y="363206"/>
                  <a:pt x="552723" y="310468"/>
                  <a:pt x="544946" y="258618"/>
                </a:cubicBezTo>
                <a:cubicBezTo>
                  <a:pt x="543299" y="247640"/>
                  <a:pt x="533899" y="239160"/>
                  <a:pt x="526473" y="230909"/>
                </a:cubicBezTo>
                <a:cubicBezTo>
                  <a:pt x="506084" y="208254"/>
                  <a:pt x="483370" y="187806"/>
                  <a:pt x="461818" y="166254"/>
                </a:cubicBezTo>
                <a:cubicBezTo>
                  <a:pt x="427225" y="131661"/>
                  <a:pt x="446501" y="142675"/>
                  <a:pt x="406400" y="129309"/>
                </a:cubicBezTo>
                <a:lnTo>
                  <a:pt x="258618" y="138545"/>
                </a:lnTo>
                <a:cubicBezTo>
                  <a:pt x="229831" y="148558"/>
                  <a:pt x="193964" y="203200"/>
                  <a:pt x="193964" y="203200"/>
                </a:cubicBezTo>
                <a:cubicBezTo>
                  <a:pt x="186037" y="226979"/>
                  <a:pt x="161276" y="268204"/>
                  <a:pt x="184727" y="295563"/>
                </a:cubicBezTo>
                <a:cubicBezTo>
                  <a:pt x="196410" y="309193"/>
                  <a:pt x="216547" y="312501"/>
                  <a:pt x="230909" y="323272"/>
                </a:cubicBezTo>
                <a:cubicBezTo>
                  <a:pt x="241359" y="331109"/>
                  <a:pt x="248583" y="342619"/>
                  <a:pt x="258618" y="350981"/>
                </a:cubicBezTo>
                <a:cubicBezTo>
                  <a:pt x="267146" y="358088"/>
                  <a:pt x="277899" y="362230"/>
                  <a:pt x="286327" y="369454"/>
                </a:cubicBezTo>
                <a:cubicBezTo>
                  <a:pt x="321168" y="399318"/>
                  <a:pt x="319957" y="401426"/>
                  <a:pt x="341746" y="434109"/>
                </a:cubicBezTo>
                <a:cubicBezTo>
                  <a:pt x="344825" y="446424"/>
                  <a:pt x="347334" y="458895"/>
                  <a:pt x="350982" y="471054"/>
                </a:cubicBezTo>
                <a:cubicBezTo>
                  <a:pt x="356577" y="489705"/>
                  <a:pt x="364733" y="507581"/>
                  <a:pt x="369455" y="526472"/>
                </a:cubicBezTo>
                <a:lnTo>
                  <a:pt x="378691" y="563418"/>
                </a:lnTo>
                <a:cubicBezTo>
                  <a:pt x="375612" y="618836"/>
                  <a:pt x="374480" y="674396"/>
                  <a:pt x="369455" y="729672"/>
                </a:cubicBezTo>
                <a:cubicBezTo>
                  <a:pt x="368306" y="742314"/>
                  <a:pt x="365219" y="754950"/>
                  <a:pt x="360218" y="766618"/>
                </a:cubicBezTo>
                <a:cubicBezTo>
                  <a:pt x="355845" y="776821"/>
                  <a:pt x="349595" y="786478"/>
                  <a:pt x="341746" y="794327"/>
                </a:cubicBezTo>
                <a:cubicBezTo>
                  <a:pt x="336878" y="799195"/>
                  <a:pt x="350982" y="774314"/>
                  <a:pt x="323273" y="78509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9345665" y="3264453"/>
            <a:ext cx="415379" cy="45637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10102469" y="3201747"/>
            <a:ext cx="545638" cy="547833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eform 19"/>
          <p:cNvSpPr/>
          <p:nvPr/>
        </p:nvSpPr>
        <p:spPr>
          <a:xfrm>
            <a:off x="9326221" y="2353200"/>
            <a:ext cx="538215" cy="402039"/>
          </a:xfrm>
          <a:custGeom>
            <a:avLst/>
            <a:gdLst>
              <a:gd name="connsiteX0" fmla="*/ 2506 w 538215"/>
              <a:gd name="connsiteY0" fmla="*/ 390000 h 402039"/>
              <a:gd name="connsiteX1" fmla="*/ 11743 w 538215"/>
              <a:gd name="connsiteY1" fmla="*/ 279164 h 402039"/>
              <a:gd name="connsiteX2" fmla="*/ 20979 w 538215"/>
              <a:gd name="connsiteY2" fmla="*/ 251455 h 402039"/>
              <a:gd name="connsiteX3" fmla="*/ 30215 w 538215"/>
              <a:gd name="connsiteY3" fmla="*/ 140618 h 402039"/>
              <a:gd name="connsiteX4" fmla="*/ 39452 w 538215"/>
              <a:gd name="connsiteY4" fmla="*/ 112909 h 402039"/>
              <a:gd name="connsiteX5" fmla="*/ 67161 w 538215"/>
              <a:gd name="connsiteY5" fmla="*/ 94436 h 402039"/>
              <a:gd name="connsiteX6" fmla="*/ 122579 w 538215"/>
              <a:gd name="connsiteY6" fmla="*/ 48255 h 402039"/>
              <a:gd name="connsiteX7" fmla="*/ 279597 w 538215"/>
              <a:gd name="connsiteY7" fmla="*/ 20545 h 402039"/>
              <a:gd name="connsiteX8" fmla="*/ 307306 w 538215"/>
              <a:gd name="connsiteY8" fmla="*/ 2073 h 402039"/>
              <a:gd name="connsiteX9" fmla="*/ 427379 w 538215"/>
              <a:gd name="connsiteY9" fmla="*/ 39018 h 402039"/>
              <a:gd name="connsiteX10" fmla="*/ 482797 w 538215"/>
              <a:gd name="connsiteY10" fmla="*/ 75964 h 402039"/>
              <a:gd name="connsiteX11" fmla="*/ 538215 w 538215"/>
              <a:gd name="connsiteY11" fmla="*/ 131382 h 402039"/>
              <a:gd name="connsiteX12" fmla="*/ 492034 w 538215"/>
              <a:gd name="connsiteY12" fmla="*/ 168327 h 402039"/>
              <a:gd name="connsiteX13" fmla="*/ 455088 w 538215"/>
              <a:gd name="connsiteY13" fmla="*/ 196036 h 402039"/>
              <a:gd name="connsiteX14" fmla="*/ 381197 w 538215"/>
              <a:gd name="connsiteY14" fmla="*/ 214509 h 402039"/>
              <a:gd name="connsiteX15" fmla="*/ 233415 w 538215"/>
              <a:gd name="connsiteY15" fmla="*/ 214509 h 402039"/>
              <a:gd name="connsiteX16" fmla="*/ 205706 w 538215"/>
              <a:gd name="connsiteY16" fmla="*/ 232982 h 402039"/>
              <a:gd name="connsiteX17" fmla="*/ 159524 w 538215"/>
              <a:gd name="connsiteY17" fmla="*/ 279164 h 402039"/>
              <a:gd name="connsiteX18" fmla="*/ 104106 w 538215"/>
              <a:gd name="connsiteY18" fmla="*/ 325345 h 402039"/>
              <a:gd name="connsiteX19" fmla="*/ 57924 w 538215"/>
              <a:gd name="connsiteY19" fmla="*/ 371527 h 402039"/>
              <a:gd name="connsiteX20" fmla="*/ 2506 w 538215"/>
              <a:gd name="connsiteY20" fmla="*/ 390000 h 40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8215" h="402039">
                <a:moveTo>
                  <a:pt x="2506" y="390000"/>
                </a:moveTo>
                <a:cubicBezTo>
                  <a:pt x="-5191" y="374606"/>
                  <a:pt x="6843" y="315912"/>
                  <a:pt x="11743" y="279164"/>
                </a:cubicBezTo>
                <a:cubicBezTo>
                  <a:pt x="13030" y="269513"/>
                  <a:pt x="19692" y="261106"/>
                  <a:pt x="20979" y="251455"/>
                </a:cubicBezTo>
                <a:cubicBezTo>
                  <a:pt x="25879" y="214706"/>
                  <a:pt x="25315" y="177366"/>
                  <a:pt x="30215" y="140618"/>
                </a:cubicBezTo>
                <a:cubicBezTo>
                  <a:pt x="31502" y="130967"/>
                  <a:pt x="33370" y="120512"/>
                  <a:pt x="39452" y="112909"/>
                </a:cubicBezTo>
                <a:cubicBezTo>
                  <a:pt x="46387" y="104241"/>
                  <a:pt x="58633" y="101543"/>
                  <a:pt x="67161" y="94436"/>
                </a:cubicBezTo>
                <a:cubicBezTo>
                  <a:pt x="86052" y="78694"/>
                  <a:pt x="98166" y="57132"/>
                  <a:pt x="122579" y="48255"/>
                </a:cubicBezTo>
                <a:cubicBezTo>
                  <a:pt x="178096" y="28067"/>
                  <a:pt x="221115" y="27043"/>
                  <a:pt x="279597" y="20545"/>
                </a:cubicBezTo>
                <a:cubicBezTo>
                  <a:pt x="288833" y="14388"/>
                  <a:pt x="296244" y="2995"/>
                  <a:pt x="307306" y="2073"/>
                </a:cubicBezTo>
                <a:cubicBezTo>
                  <a:pt x="388151" y="-4664"/>
                  <a:pt x="377838" y="4339"/>
                  <a:pt x="427379" y="39018"/>
                </a:cubicBezTo>
                <a:cubicBezTo>
                  <a:pt x="445567" y="51750"/>
                  <a:pt x="467098" y="60265"/>
                  <a:pt x="482797" y="75964"/>
                </a:cubicBezTo>
                <a:lnTo>
                  <a:pt x="538215" y="131382"/>
                </a:lnTo>
                <a:cubicBezTo>
                  <a:pt x="521407" y="181807"/>
                  <a:pt x="543063" y="142813"/>
                  <a:pt x="492034" y="168327"/>
                </a:cubicBezTo>
                <a:cubicBezTo>
                  <a:pt x="478265" y="175211"/>
                  <a:pt x="468454" y="188398"/>
                  <a:pt x="455088" y="196036"/>
                </a:cubicBezTo>
                <a:cubicBezTo>
                  <a:pt x="439792" y="204777"/>
                  <a:pt x="392897" y="212169"/>
                  <a:pt x="381197" y="214509"/>
                </a:cubicBezTo>
                <a:cubicBezTo>
                  <a:pt x="321593" y="207887"/>
                  <a:pt x="290405" y="197412"/>
                  <a:pt x="233415" y="214509"/>
                </a:cubicBezTo>
                <a:cubicBezTo>
                  <a:pt x="222782" y="217699"/>
                  <a:pt x="214942" y="226824"/>
                  <a:pt x="205706" y="232982"/>
                </a:cubicBezTo>
                <a:cubicBezTo>
                  <a:pt x="171841" y="283781"/>
                  <a:pt x="205706" y="240679"/>
                  <a:pt x="159524" y="279164"/>
                </a:cubicBezTo>
                <a:cubicBezTo>
                  <a:pt x="88409" y="338426"/>
                  <a:pt x="172901" y="279483"/>
                  <a:pt x="104106" y="325345"/>
                </a:cubicBezTo>
                <a:cubicBezTo>
                  <a:pt x="70241" y="376147"/>
                  <a:pt x="104107" y="333043"/>
                  <a:pt x="57924" y="371527"/>
                </a:cubicBezTo>
                <a:cubicBezTo>
                  <a:pt x="9052" y="412252"/>
                  <a:pt x="10203" y="405394"/>
                  <a:pt x="2506" y="39000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eform 20"/>
          <p:cNvSpPr/>
          <p:nvPr/>
        </p:nvSpPr>
        <p:spPr>
          <a:xfrm>
            <a:off x="10149797" y="2225964"/>
            <a:ext cx="685098" cy="397163"/>
          </a:xfrm>
          <a:custGeom>
            <a:avLst/>
            <a:gdLst>
              <a:gd name="connsiteX0" fmla="*/ 967 w 685098"/>
              <a:gd name="connsiteY0" fmla="*/ 212436 h 397163"/>
              <a:gd name="connsiteX1" fmla="*/ 37912 w 685098"/>
              <a:gd name="connsiteY1" fmla="*/ 157018 h 397163"/>
              <a:gd name="connsiteX2" fmla="*/ 102567 w 685098"/>
              <a:gd name="connsiteY2" fmla="*/ 92363 h 397163"/>
              <a:gd name="connsiteX3" fmla="*/ 130276 w 685098"/>
              <a:gd name="connsiteY3" fmla="*/ 64654 h 397163"/>
              <a:gd name="connsiteX4" fmla="*/ 194930 w 685098"/>
              <a:gd name="connsiteY4" fmla="*/ 55418 h 397163"/>
              <a:gd name="connsiteX5" fmla="*/ 231876 w 685098"/>
              <a:gd name="connsiteY5" fmla="*/ 27709 h 397163"/>
              <a:gd name="connsiteX6" fmla="*/ 296530 w 685098"/>
              <a:gd name="connsiteY6" fmla="*/ 0 h 397163"/>
              <a:gd name="connsiteX7" fmla="*/ 453548 w 685098"/>
              <a:gd name="connsiteY7" fmla="*/ 9236 h 397163"/>
              <a:gd name="connsiteX8" fmla="*/ 481258 w 685098"/>
              <a:gd name="connsiteY8" fmla="*/ 18472 h 397163"/>
              <a:gd name="connsiteX9" fmla="*/ 555148 w 685098"/>
              <a:gd name="connsiteY9" fmla="*/ 46181 h 397163"/>
              <a:gd name="connsiteX10" fmla="*/ 592094 w 685098"/>
              <a:gd name="connsiteY10" fmla="*/ 110836 h 397163"/>
              <a:gd name="connsiteX11" fmla="*/ 610567 w 685098"/>
              <a:gd name="connsiteY11" fmla="*/ 175491 h 397163"/>
              <a:gd name="connsiteX12" fmla="*/ 629039 w 685098"/>
              <a:gd name="connsiteY12" fmla="*/ 203200 h 397163"/>
              <a:gd name="connsiteX13" fmla="*/ 675221 w 685098"/>
              <a:gd name="connsiteY13" fmla="*/ 267854 h 397163"/>
              <a:gd name="connsiteX14" fmla="*/ 675221 w 685098"/>
              <a:gd name="connsiteY14" fmla="*/ 369454 h 397163"/>
              <a:gd name="connsiteX15" fmla="*/ 656748 w 685098"/>
              <a:gd name="connsiteY15" fmla="*/ 397163 h 397163"/>
              <a:gd name="connsiteX16" fmla="*/ 601330 w 685098"/>
              <a:gd name="connsiteY16" fmla="*/ 387927 h 397163"/>
              <a:gd name="connsiteX17" fmla="*/ 545912 w 685098"/>
              <a:gd name="connsiteY17" fmla="*/ 341745 h 397163"/>
              <a:gd name="connsiteX18" fmla="*/ 518203 w 685098"/>
              <a:gd name="connsiteY18" fmla="*/ 304800 h 397163"/>
              <a:gd name="connsiteX19" fmla="*/ 481258 w 685098"/>
              <a:gd name="connsiteY19" fmla="*/ 286327 h 397163"/>
              <a:gd name="connsiteX20" fmla="*/ 444312 w 685098"/>
              <a:gd name="connsiteY20" fmla="*/ 258618 h 397163"/>
              <a:gd name="connsiteX21" fmla="*/ 333476 w 685098"/>
              <a:gd name="connsiteY21" fmla="*/ 212436 h 397163"/>
              <a:gd name="connsiteX22" fmla="*/ 139512 w 685098"/>
              <a:gd name="connsiteY22" fmla="*/ 221672 h 397163"/>
              <a:gd name="connsiteX23" fmla="*/ 111803 w 685098"/>
              <a:gd name="connsiteY23" fmla="*/ 230909 h 397163"/>
              <a:gd name="connsiteX24" fmla="*/ 65621 w 685098"/>
              <a:gd name="connsiteY24" fmla="*/ 240145 h 397163"/>
              <a:gd name="connsiteX25" fmla="*/ 37912 w 685098"/>
              <a:gd name="connsiteY25" fmla="*/ 249381 h 397163"/>
              <a:gd name="connsiteX26" fmla="*/ 967 w 685098"/>
              <a:gd name="connsiteY26" fmla="*/ 212436 h 3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5098" h="397163">
                <a:moveTo>
                  <a:pt x="967" y="212436"/>
                </a:moveTo>
                <a:cubicBezTo>
                  <a:pt x="967" y="197042"/>
                  <a:pt x="-9424" y="194886"/>
                  <a:pt x="37912" y="157018"/>
                </a:cubicBezTo>
                <a:cubicBezTo>
                  <a:pt x="61712" y="137978"/>
                  <a:pt x="81015" y="113915"/>
                  <a:pt x="102567" y="92363"/>
                </a:cubicBezTo>
                <a:cubicBezTo>
                  <a:pt x="111803" y="83127"/>
                  <a:pt x="117345" y="66501"/>
                  <a:pt x="130276" y="64654"/>
                </a:cubicBezTo>
                <a:lnTo>
                  <a:pt x="194930" y="55418"/>
                </a:lnTo>
                <a:cubicBezTo>
                  <a:pt x="207245" y="46182"/>
                  <a:pt x="218107" y="34594"/>
                  <a:pt x="231876" y="27709"/>
                </a:cubicBezTo>
                <a:cubicBezTo>
                  <a:pt x="351171" y="-31939"/>
                  <a:pt x="195664" y="67242"/>
                  <a:pt x="296530" y="0"/>
                </a:cubicBezTo>
                <a:cubicBezTo>
                  <a:pt x="348869" y="3079"/>
                  <a:pt x="401378" y="4019"/>
                  <a:pt x="453548" y="9236"/>
                </a:cubicBezTo>
                <a:cubicBezTo>
                  <a:pt x="463236" y="10205"/>
                  <a:pt x="471896" y="15797"/>
                  <a:pt x="481258" y="18472"/>
                </a:cubicBezTo>
                <a:cubicBezTo>
                  <a:pt x="539940" y="35239"/>
                  <a:pt x="497760" y="17488"/>
                  <a:pt x="555148" y="46181"/>
                </a:cubicBezTo>
                <a:cubicBezTo>
                  <a:pt x="569920" y="68339"/>
                  <a:pt x="582720" y="85058"/>
                  <a:pt x="592094" y="110836"/>
                </a:cubicBezTo>
                <a:cubicBezTo>
                  <a:pt x="599754" y="131901"/>
                  <a:pt x="602243" y="154680"/>
                  <a:pt x="610567" y="175491"/>
                </a:cubicBezTo>
                <a:cubicBezTo>
                  <a:pt x="614690" y="185798"/>
                  <a:pt x="623532" y="193562"/>
                  <a:pt x="629039" y="203200"/>
                </a:cubicBezTo>
                <a:cubicBezTo>
                  <a:pt x="661457" y="259931"/>
                  <a:pt x="630089" y="222722"/>
                  <a:pt x="675221" y="267854"/>
                </a:cubicBezTo>
                <a:cubicBezTo>
                  <a:pt x="681310" y="316561"/>
                  <a:pt x="694016" y="331864"/>
                  <a:pt x="675221" y="369454"/>
                </a:cubicBezTo>
                <a:cubicBezTo>
                  <a:pt x="670256" y="379383"/>
                  <a:pt x="662906" y="387927"/>
                  <a:pt x="656748" y="397163"/>
                </a:cubicBezTo>
                <a:cubicBezTo>
                  <a:pt x="638275" y="394084"/>
                  <a:pt x="619096" y="393849"/>
                  <a:pt x="601330" y="387927"/>
                </a:cubicBezTo>
                <a:cubicBezTo>
                  <a:pt x="584228" y="382226"/>
                  <a:pt x="556201" y="353748"/>
                  <a:pt x="545912" y="341745"/>
                </a:cubicBezTo>
                <a:cubicBezTo>
                  <a:pt x="535894" y="330057"/>
                  <a:pt x="529891" y="314818"/>
                  <a:pt x="518203" y="304800"/>
                </a:cubicBezTo>
                <a:cubicBezTo>
                  <a:pt x="507749" y="295839"/>
                  <a:pt x="492934" y="293624"/>
                  <a:pt x="481258" y="286327"/>
                </a:cubicBezTo>
                <a:cubicBezTo>
                  <a:pt x="468204" y="278168"/>
                  <a:pt x="457512" y="266538"/>
                  <a:pt x="444312" y="258618"/>
                </a:cubicBezTo>
                <a:cubicBezTo>
                  <a:pt x="398790" y="231305"/>
                  <a:pt x="382736" y="228856"/>
                  <a:pt x="333476" y="212436"/>
                </a:cubicBezTo>
                <a:cubicBezTo>
                  <a:pt x="268821" y="215515"/>
                  <a:pt x="204016" y="216297"/>
                  <a:pt x="139512" y="221672"/>
                </a:cubicBezTo>
                <a:cubicBezTo>
                  <a:pt x="129810" y="222481"/>
                  <a:pt x="121248" y="228548"/>
                  <a:pt x="111803" y="230909"/>
                </a:cubicBezTo>
                <a:cubicBezTo>
                  <a:pt x="96573" y="234717"/>
                  <a:pt x="80851" y="236338"/>
                  <a:pt x="65621" y="240145"/>
                </a:cubicBezTo>
                <a:cubicBezTo>
                  <a:pt x="56176" y="242506"/>
                  <a:pt x="47573" y="248173"/>
                  <a:pt x="37912" y="249381"/>
                </a:cubicBezTo>
                <a:cubicBezTo>
                  <a:pt x="22637" y="251290"/>
                  <a:pt x="967" y="227830"/>
                  <a:pt x="967" y="212436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013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Rinke, Eike Mark, </a:t>
            </a:r>
            <a:r>
              <a:rPr lang="de-DE" dirty="0" err="1"/>
              <a:t>and</a:t>
            </a:r>
            <a:r>
              <a:rPr lang="de-DE" dirty="0"/>
              <a:t> Frank M. Schneider. 2018. “</a:t>
            </a: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Misconceptions</a:t>
            </a:r>
            <a:r>
              <a:rPr lang="de-DE" dirty="0"/>
              <a:t> Are </a:t>
            </a:r>
            <a:r>
              <a:rPr lang="de-DE" dirty="0" err="1"/>
              <a:t>Pervasive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Communication Researchers.” </a:t>
            </a:r>
            <a:r>
              <a:rPr lang="de-DE" i="1" dirty="0" err="1"/>
              <a:t>SocArXiv</a:t>
            </a:r>
            <a:r>
              <a:rPr lang="de-DE" dirty="0"/>
              <a:t>. </a:t>
            </a:r>
            <a:r>
              <a:rPr lang="de-DE" dirty="0" err="1"/>
              <a:t>doi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10.31235/osf.io/h8zbe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≤ 0.01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59E1-C74F-4848-BE1C-18D9FCB49C9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203" t="36256" r="47075" b="24538"/>
          <a:stretch/>
        </p:blipFill>
        <p:spPr>
          <a:xfrm>
            <a:off x="2133535" y="1819706"/>
            <a:ext cx="3564532" cy="4701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88" y="3720823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Rinke and 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Schneider 2018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63118" y="-23782"/>
            <a:ext cx="4887605" cy="685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1.4.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P-Values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1794" y="21846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significance tests provide probabilistic information and therefore can never prove (or disprove) hypotheses </a:t>
            </a:r>
            <a:endParaRPr lang="de-DE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8067" y="2123131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1794" y="27921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significance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tests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do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not allow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assignment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probabilities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to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hypothesis,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but to data only</a:t>
            </a:r>
            <a:endParaRPr lang="de-DE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98067" y="2730636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1794" y="3411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significance tests provide probabilistic information and therefore can never prove (or disprove) hypotheses </a:t>
            </a:r>
            <a:endParaRPr lang="de-DE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98067" y="3349960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11794" y="4032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 significance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tests do not allow assignment of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probabilities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to a hypothesis, but to data only</a:t>
            </a:r>
            <a:endParaRPr lang="de-DE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8067" y="3970890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1794" y="46271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 significance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tests do not allow assignment of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probabilities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to a hypothesis, but to data only</a:t>
            </a:r>
            <a:endParaRPr lang="de-DE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8067" y="4565550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1794" y="55627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replication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fallacy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.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correct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statement would be: “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The probability of the available data, given that the null hypothesis is true, is 1%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.”</a:t>
            </a:r>
            <a:endParaRPr lang="de-DE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8067" y="5501210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}</a:t>
            </a:r>
            <a:endParaRPr lang="de-DE" sz="4400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9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Almost always</a:t>
            </a:r>
            <a:r>
              <a:rPr lang="en-US" dirty="0" smtClean="0"/>
              <a:t>: A </a:t>
            </a:r>
            <a:r>
              <a:rPr lang="en-US" dirty="0"/>
              <a:t>statistical test result </a:t>
            </a:r>
            <a:r>
              <a:rPr lang="en-US" dirty="0" smtClean="0"/>
              <a:t>commonly used </a:t>
            </a:r>
            <a:r>
              <a:rPr lang="en-US" dirty="0"/>
              <a:t>to evaluate the </a:t>
            </a:r>
            <a:r>
              <a:rPr lang="en-US" b="1" dirty="0"/>
              <a:t>null </a:t>
            </a:r>
            <a:r>
              <a:rPr lang="en-US" b="1" dirty="0" smtClean="0"/>
              <a:t>hypothesis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Almost always</a:t>
            </a:r>
            <a:r>
              <a:rPr lang="en-US" dirty="0" smtClean="0"/>
              <a:t>: A </a:t>
            </a:r>
            <a:r>
              <a:rPr lang="en-US" dirty="0"/>
              <a:t>statistical test result </a:t>
            </a:r>
            <a:r>
              <a:rPr lang="en-US" dirty="0" smtClean="0"/>
              <a:t>commonly used </a:t>
            </a:r>
            <a:r>
              <a:rPr lang="en-US" dirty="0"/>
              <a:t>to evaluate the </a:t>
            </a:r>
            <a:r>
              <a:rPr lang="en-US" b="1" dirty="0"/>
              <a:t>null </a:t>
            </a:r>
            <a:r>
              <a:rPr lang="en-US" b="1" dirty="0" smtClean="0"/>
              <a:t>hypothesis</a:t>
            </a:r>
          </a:p>
          <a:p>
            <a:pPr lvl="1"/>
            <a:r>
              <a:rPr lang="en-US" i="1" dirty="0" smtClean="0"/>
              <a:t>But: </a:t>
            </a:r>
            <a:r>
              <a:rPr lang="en-US" dirty="0" smtClean="0"/>
              <a:t>Can be used to evaluate any hypothesis test (must not be null)</a:t>
            </a:r>
          </a:p>
          <a:p>
            <a:pPr lvl="1"/>
            <a:r>
              <a:rPr lang="en-US" dirty="0" smtClean="0"/>
              <a:t>Short for </a:t>
            </a:r>
            <a:r>
              <a:rPr lang="en-US" b="1" dirty="0" smtClean="0"/>
              <a:t>“probability</a:t>
            </a:r>
            <a:r>
              <a:rPr lang="en-US" b="1" dirty="0"/>
              <a:t>”-value</a:t>
            </a:r>
          </a:p>
          <a:p>
            <a:pPr lvl="1"/>
            <a:r>
              <a:rPr lang="en-US" dirty="0"/>
              <a:t>A test to determine if statistics calculated for a given dataset are likely </a:t>
            </a:r>
            <a:r>
              <a:rPr lang="en-US" i="1" dirty="0"/>
              <a:t>different</a:t>
            </a:r>
            <a:r>
              <a:rPr lang="en-US" dirty="0"/>
              <a:t> from some hypothesized value</a:t>
            </a:r>
          </a:p>
          <a:p>
            <a:pPr lvl="1"/>
            <a:r>
              <a:rPr lang="en-US" dirty="0"/>
              <a:t>“different” = based on sampling probability</a:t>
            </a:r>
          </a:p>
          <a:p>
            <a:r>
              <a:rPr lang="en-US" dirty="0"/>
              <a:t>‘what is the likelihood of observing </a:t>
            </a:r>
            <a:r>
              <a:rPr lang="en-US" b="1" dirty="0" smtClean="0"/>
              <a:t>data that produces this </a:t>
            </a:r>
            <a:r>
              <a:rPr lang="en-US" b="1" dirty="0"/>
              <a:t>statistic </a:t>
            </a:r>
            <a:r>
              <a:rPr lang="en-US" dirty="0"/>
              <a:t>if the hypothesized value is true</a:t>
            </a:r>
            <a:r>
              <a:rPr lang="en-US" dirty="0" smtClean="0"/>
              <a:t>’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null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claim that something measured in the world is equal to zero</a:t>
            </a:r>
          </a:p>
          <a:p>
            <a:pPr lvl="1"/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That a vaccine has zero impact on infection rates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 controlled experiment)</a:t>
            </a:r>
          </a:p>
          <a:p>
            <a:pPr lvl="1"/>
            <a:r>
              <a:rPr lang="en-US" dirty="0" smtClean="0"/>
              <a:t>That the average height difference of boys and girls at age 5 is zero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observation)</a:t>
            </a:r>
          </a:p>
          <a:p>
            <a:pPr lvl="1"/>
            <a:r>
              <a:rPr lang="en-US" dirty="0" smtClean="0"/>
              <a:t>That there is zero difference in intelligence between immigrants and natives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observation)</a:t>
            </a:r>
          </a:p>
          <a:p>
            <a:pPr lvl="1"/>
            <a:r>
              <a:rPr lang="en-US" dirty="0" smtClean="0"/>
              <a:t>That income has zero effect on happiness after adjusting for religious beliefs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observation, w/ adjustment) 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Microsoft Office PowerPoint</Application>
  <PresentationFormat>Widescreen</PresentationFormat>
  <Paragraphs>251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Bahnschrift Light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What is a p-value?</vt:lpstr>
      <vt:lpstr>What is a p-value?</vt:lpstr>
      <vt:lpstr>What is p ≤ 0.01?</vt:lpstr>
      <vt:lpstr>What is a p-value?</vt:lpstr>
      <vt:lpstr>What is a p-value?</vt:lpstr>
      <vt:lpstr>What is a null hypothesis?</vt:lpstr>
      <vt:lpstr>What is a p-value?</vt:lpstr>
      <vt:lpstr>What is a p-value?</vt:lpstr>
      <vt:lpstr>What is a p-value?</vt:lpstr>
      <vt:lpstr>What is a normal distribution?</vt:lpstr>
      <vt:lpstr>What is a p-value?</vt:lpstr>
      <vt:lpstr>What is a normal distribution?</vt:lpstr>
      <vt:lpstr>What is a normal distribution?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2. NHST – Test of Linear Association</vt:lpstr>
      <vt:lpstr>Can Money Buy Happiness? Example 2. NHST – Test of Linear Association</vt:lpstr>
      <vt:lpstr>Can Money Buy Happiness? Example 2. NHST – Test of Linear Association</vt:lpstr>
      <vt:lpstr>Can Money Buy Happiness? Example 2. NHST – Test of Linear Association</vt:lpstr>
      <vt:lpstr>Remember, normal distribution!</vt:lpstr>
      <vt:lpstr>Can Money Buy Happiness? Example 1. NHST – Comparing Means</vt:lpstr>
      <vt:lpstr>Can Money Buy Happiness? Example 2. NHST – Linear Association</vt:lpstr>
      <vt:lpstr>Can Money Buy Happiness? Example 2. NHST – Linear Association</vt:lpstr>
      <vt:lpstr>Can Money Buy Happiness? Example 2. NHST – Linear Association</vt:lpstr>
      <vt:lpstr>Can Money Buy Happiness? Example 2. NHST – Linear Association</vt:lpstr>
      <vt:lpstr>Can Money Buy Happiness? Example 2. NHST – Linear Association, adjusted</vt:lpstr>
      <vt:lpstr>Can Money Buy Happiness? Example 2. NHST – Linear Association, adjusted</vt:lpstr>
      <vt:lpstr>Can Money Buy Happiness? Example 2. NHST – Linear Association, adjusted</vt:lpstr>
      <vt:lpstr>Can Money Buy Happiness? Example 3. NHST – Linear Association, adjusted</vt:lpstr>
      <vt:lpstr>PowerPoint Presentation</vt:lpstr>
      <vt:lpstr>PowerPoint Presentation</vt:lpstr>
      <vt:lpstr>Can Money Buy Happiness? Example 3. NHST – Linear Association, adjusted</vt:lpstr>
      <vt:lpstr>Can Money Buy Happiness? Example 3. NHST – Linear Association, adjusted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30</cp:revision>
  <dcterms:created xsi:type="dcterms:W3CDTF">2021-02-08T08:11:24Z</dcterms:created>
  <dcterms:modified xsi:type="dcterms:W3CDTF">2021-11-18T11:14:16Z</dcterms:modified>
</cp:coreProperties>
</file>