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92" r:id="rId5"/>
    <p:sldId id="259" r:id="rId6"/>
    <p:sldId id="260" r:id="rId7"/>
    <p:sldId id="263" r:id="rId8"/>
    <p:sldId id="265" r:id="rId9"/>
    <p:sldId id="261" r:id="rId10"/>
    <p:sldId id="266" r:id="rId11"/>
    <p:sldId id="274" r:id="rId12"/>
    <p:sldId id="275" r:id="rId13"/>
    <p:sldId id="262" r:id="rId14"/>
    <p:sldId id="270" r:id="rId15"/>
    <p:sldId id="269" r:id="rId16"/>
    <p:sldId id="271" r:id="rId17"/>
    <p:sldId id="272" r:id="rId18"/>
    <p:sldId id="267" r:id="rId19"/>
    <p:sldId id="280" r:id="rId20"/>
    <p:sldId id="281" r:id="rId21"/>
    <p:sldId id="273" r:id="rId22"/>
    <p:sldId id="276" r:id="rId23"/>
    <p:sldId id="283" r:id="rId24"/>
    <p:sldId id="268" r:id="rId25"/>
    <p:sldId id="277" r:id="rId26"/>
    <p:sldId id="279" r:id="rId27"/>
    <p:sldId id="278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CB44F-430F-49FD-B561-48ED81EECF75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1F44C-54D3-46FB-B257-5950D3B0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0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13182"/>
            <a:ext cx="2161250" cy="7760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2962"/>
            <a:ext cx="22764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8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1203-D10D-42D1-A619-738F4F351BC0}" type="datetime1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6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1EB1F-438D-4167-B1FE-A1094BA37090}" type="datetime1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6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CC78-7857-45A0-A30F-69847EBB9028}" type="datetime1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13182"/>
            <a:ext cx="2161250" cy="7760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2962"/>
            <a:ext cx="22764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6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71D8-9D18-48FF-832D-DE6076BE01BE}" type="datetime1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9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CD0C-90F1-4845-B650-D647D490CF03}" type="datetime1">
              <a:rPr lang="en-US" smtClean="0"/>
              <a:t>25-Oct-21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1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6CD0-65F7-4D5D-9664-C4EB140B3C76}" type="datetime1">
              <a:rPr lang="en-US" smtClean="0"/>
              <a:t>25-Oct-21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1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8F4C-4327-40FE-A067-ABA974CCD329}" type="datetime1">
              <a:rPr lang="en-US" smtClean="0"/>
              <a:t>25-Oct-21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8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4D5-6A1E-46E1-AD30-9AB869114CBE}" type="datetime1">
              <a:rPr lang="en-US" smtClean="0"/>
              <a:t>25-Oct-21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2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6582-61F8-4379-8743-D19DC8308C1B}" type="datetime1">
              <a:rPr lang="en-US" smtClean="0"/>
              <a:t>25-Oct-21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13E4-E712-4C19-962A-D4C57539FE24}" type="datetime1">
              <a:rPr lang="en-US" smtClean="0"/>
              <a:t>25-Oct-21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6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8A8D8-15AC-4A57-B304-9F60BAC933A0}" type="datetime1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9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:Heds_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:Heds_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orldvaluessurvey.org/wvs.js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breznau/p_valu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:Heds_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breznau/p_value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:Heds_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7762" y="902826"/>
            <a:ext cx="5544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A Brief Overview of</a:t>
            </a:r>
          </a:p>
          <a:p>
            <a:pPr algn="ctr"/>
            <a:r>
              <a:rPr lang="en-US" sz="1200" dirty="0" smtClean="0"/>
              <a:t> </a:t>
            </a:r>
          </a:p>
          <a:p>
            <a:pPr algn="ctr"/>
            <a:r>
              <a:rPr lang="en-US" sz="6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***</a:t>
            </a:r>
            <a:r>
              <a:rPr lang="en-US" sz="60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P-Values</a:t>
            </a:r>
            <a:r>
              <a:rPr lang="en-US" sz="6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***</a:t>
            </a:r>
            <a:endParaRPr lang="en-US" sz="6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3458" y="3265994"/>
            <a:ext cx="10972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Nate Breznau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Lecture prepared for</a:t>
            </a:r>
          </a:p>
          <a:p>
            <a:pPr algn="ctr"/>
            <a:r>
              <a:rPr lang="en-US" sz="3200" dirty="0" smtClean="0"/>
              <a:t>“Open Science in Social Sciences”</a:t>
            </a:r>
          </a:p>
          <a:p>
            <a:pPr algn="ctr"/>
            <a:r>
              <a:rPr lang="en-US" sz="2400" dirty="0" smtClean="0"/>
              <a:t>BA </a:t>
            </a:r>
            <a:r>
              <a:rPr lang="en-US" sz="2400" dirty="0" err="1" smtClean="0"/>
              <a:t>Blockseminar</a:t>
            </a:r>
            <a:endParaRPr lang="en-US" sz="2400" dirty="0" smtClean="0"/>
          </a:p>
          <a:p>
            <a:pPr algn="ctr"/>
            <a:r>
              <a:rPr lang="en-US" sz="2400" dirty="0" smtClean="0"/>
              <a:t>University of Zurich, Fall 2021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4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p-value?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statistical test result used to evaluate the </a:t>
            </a:r>
            <a:r>
              <a:rPr lang="en-US" b="1" dirty="0" smtClean="0"/>
              <a:t>null hypothesis</a:t>
            </a:r>
          </a:p>
          <a:p>
            <a:r>
              <a:rPr lang="en-US" dirty="0" smtClean="0"/>
              <a:t>It is based entirely on </a:t>
            </a:r>
            <a:r>
              <a:rPr lang="en-US" b="1" dirty="0" smtClean="0"/>
              <a:t>probability</a:t>
            </a:r>
          </a:p>
          <a:p>
            <a:r>
              <a:rPr lang="en-US" dirty="0" smtClean="0"/>
              <a:t>It is the </a:t>
            </a:r>
            <a:r>
              <a:rPr lang="en-US" b="1" dirty="0" smtClean="0"/>
              <a:t>probability of observing the data</a:t>
            </a:r>
            <a:r>
              <a:rPr lang="en-US" dirty="0" smtClean="0"/>
              <a:t> assuming the null hypothesis is correct</a:t>
            </a:r>
          </a:p>
          <a:p>
            <a:pPr lvl="1"/>
            <a:r>
              <a:rPr lang="en-US" dirty="0" smtClean="0"/>
              <a:t>Assumes that the data were randomly sampled from a population</a:t>
            </a:r>
          </a:p>
          <a:p>
            <a:pPr lvl="1"/>
            <a:r>
              <a:rPr lang="en-US" dirty="0" smtClean="0"/>
              <a:t>Assumes that the test is properly modeled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(e.g., improper: testing if getting sick or not makes one more likely to get a vaccine)</a:t>
            </a:r>
          </a:p>
          <a:p>
            <a:pPr lvl="1"/>
            <a:r>
              <a:rPr lang="en-US" dirty="0" smtClean="0"/>
              <a:t>Assumes a </a:t>
            </a:r>
            <a:r>
              <a:rPr lang="en-US" b="1" dirty="0" smtClean="0"/>
              <a:t>normal distribution</a:t>
            </a:r>
            <a:r>
              <a:rPr lang="en-US" dirty="0" smtClean="0"/>
              <a:t> of observing the null hypothesis if it were true</a:t>
            </a:r>
            <a:endParaRPr lang="en-US" dirty="0"/>
          </a:p>
        </p:txBody>
      </p:sp>
      <p:sp>
        <p:nvSpPr>
          <p:cNvPr id="5" name="U-Turn Arrow 4"/>
          <p:cNvSpPr/>
          <p:nvPr/>
        </p:nvSpPr>
        <p:spPr>
          <a:xfrm flipH="1">
            <a:off x="8759378" y="1331462"/>
            <a:ext cx="1676400" cy="696912"/>
          </a:xfrm>
          <a:prstGeom prst="utur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957888">
            <a:off x="8591106" y="1886205"/>
            <a:ext cx="3689343" cy="1508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Also known as “</a:t>
            </a:r>
            <a:r>
              <a:rPr lang="en-US" sz="3600" b="1" dirty="0" smtClean="0">
                <a:solidFill>
                  <a:srgbClr val="7030A0"/>
                </a:solidFill>
              </a:rPr>
              <a:t>NHST</a:t>
            </a:r>
            <a:r>
              <a:rPr lang="en-US" sz="2800" dirty="0" smtClean="0"/>
              <a:t>”</a:t>
            </a:r>
          </a:p>
          <a:p>
            <a:pPr algn="ctr"/>
            <a:r>
              <a:rPr lang="en-US" sz="2800" dirty="0" smtClean="0"/>
              <a:t>(Null Hypothesis </a:t>
            </a:r>
          </a:p>
          <a:p>
            <a:pPr algn="ctr"/>
            <a:r>
              <a:rPr lang="en-US" sz="2800" dirty="0" smtClean="0"/>
              <a:t>Significance Testing)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58" t="11544" r="30000" b="13229"/>
          <a:stretch/>
        </p:blipFill>
        <p:spPr>
          <a:xfrm>
            <a:off x="1407698" y="266700"/>
            <a:ext cx="10756382" cy="6611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73" y="-38185"/>
            <a:ext cx="10515600" cy="1325563"/>
          </a:xfrm>
        </p:spPr>
        <p:txBody>
          <a:bodyPr/>
          <a:lstStyle/>
          <a:p>
            <a:r>
              <a:rPr lang="en-US" dirty="0" smtClean="0"/>
              <a:t>What is a normal distribution?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71" y="6388100"/>
            <a:ext cx="63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Credit: </a:t>
            </a:r>
          </a:p>
          <a:p>
            <a:r>
              <a:rPr lang="en-US" sz="1200" dirty="0" err="1" smtClean="0">
                <a:hlinkClick r:id="rId3"/>
              </a:rPr>
              <a:t>Heds</a:t>
            </a:r>
            <a:r>
              <a:rPr lang="en-US" sz="1200" dirty="0" smtClean="0">
                <a:hlinkClick r:id="rId3"/>
              </a:rPr>
              <a:t> 1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870200" y="1287378"/>
            <a:ext cx="1993900" cy="2731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1217" y="3095959"/>
            <a:ext cx="247296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P-Values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(if all assumptions are true)</a:t>
            </a:r>
          </a:p>
        </p:txBody>
      </p:sp>
      <p:sp>
        <p:nvSpPr>
          <p:cNvPr id="9" name="Arc 8"/>
          <p:cNvSpPr/>
          <p:nvPr/>
        </p:nvSpPr>
        <p:spPr>
          <a:xfrm>
            <a:off x="357704" y="3210787"/>
            <a:ext cx="3083139" cy="1617003"/>
          </a:xfrm>
          <a:prstGeom prst="arc">
            <a:avLst>
              <a:gd name="adj1" fmla="val 7444638"/>
              <a:gd name="adj2" fmla="val 10800000"/>
            </a:avLst>
          </a:prstGeom>
          <a:ln w="25400">
            <a:solidFill>
              <a:srgbClr val="7030A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407698" y="5088153"/>
            <a:ext cx="1754602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5245100"/>
            <a:ext cx="12065000" cy="1633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40843" y="4948453"/>
            <a:ext cx="8281257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94628" y="5575751"/>
            <a:ext cx="2115972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610600" y="5245100"/>
            <a:ext cx="0" cy="33065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494628" y="5255270"/>
            <a:ext cx="0" cy="32048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37469" y="5213243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&gt; 0.68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436927" y="5936401"/>
            <a:ext cx="4223667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660594" y="5245101"/>
            <a:ext cx="0" cy="69130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436927" y="5255270"/>
            <a:ext cx="1706" cy="68113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37469" y="5587539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0.68 &lt; P &gt; 0.05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380932" y="6309696"/>
            <a:ext cx="6346208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727140" y="5245101"/>
            <a:ext cx="0" cy="1064595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380079" y="5253339"/>
            <a:ext cx="853" cy="1056358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44101" y="5984379"/>
            <a:ext cx="206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0.05 &lt; P &gt;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22589" y="5523053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&lt;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440784" y="5523052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&lt; 0.002</a:t>
            </a:r>
            <a:endParaRPr lang="en-US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34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58" t="11544" r="30000" b="13229"/>
          <a:stretch/>
        </p:blipFill>
        <p:spPr>
          <a:xfrm>
            <a:off x="1407698" y="266700"/>
            <a:ext cx="10756382" cy="6611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73" y="-38185"/>
            <a:ext cx="10515600" cy="1325563"/>
          </a:xfrm>
        </p:spPr>
        <p:txBody>
          <a:bodyPr/>
          <a:lstStyle/>
          <a:p>
            <a:r>
              <a:rPr lang="en-US" dirty="0" smtClean="0"/>
              <a:t>What is a normal distribution?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71" y="6388100"/>
            <a:ext cx="63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Credit: </a:t>
            </a:r>
          </a:p>
          <a:p>
            <a:r>
              <a:rPr lang="en-US" sz="1200" dirty="0" err="1" smtClean="0">
                <a:hlinkClick r:id="rId3"/>
              </a:rPr>
              <a:t>Heds</a:t>
            </a:r>
            <a:r>
              <a:rPr lang="en-US" sz="1200" dirty="0" smtClean="0">
                <a:hlinkClick r:id="rId3"/>
              </a:rPr>
              <a:t> 1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870200" y="1287378"/>
            <a:ext cx="1993900" cy="2731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1217" y="3095959"/>
            <a:ext cx="247296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P-Values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(if all assumptions are true)</a:t>
            </a:r>
          </a:p>
        </p:txBody>
      </p:sp>
      <p:sp>
        <p:nvSpPr>
          <p:cNvPr id="9" name="Arc 8"/>
          <p:cNvSpPr/>
          <p:nvPr/>
        </p:nvSpPr>
        <p:spPr>
          <a:xfrm>
            <a:off x="357704" y="3210787"/>
            <a:ext cx="3083139" cy="1617003"/>
          </a:xfrm>
          <a:prstGeom prst="arc">
            <a:avLst>
              <a:gd name="adj1" fmla="val 7444638"/>
              <a:gd name="adj2" fmla="val 10800000"/>
            </a:avLst>
          </a:prstGeom>
          <a:ln w="25400">
            <a:solidFill>
              <a:srgbClr val="7030A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407698" y="5088153"/>
            <a:ext cx="1754602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5245100"/>
            <a:ext cx="12065000" cy="1633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40843" y="4948453"/>
            <a:ext cx="8281257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94628" y="5575751"/>
            <a:ext cx="2115972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610600" y="5245100"/>
            <a:ext cx="0" cy="33065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494628" y="5255270"/>
            <a:ext cx="0" cy="32048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37469" y="5213243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&gt; 0.68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436927" y="5936401"/>
            <a:ext cx="4223667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660594" y="5245101"/>
            <a:ext cx="0" cy="69130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436927" y="5255270"/>
            <a:ext cx="1706" cy="68113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37469" y="5587539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0.68 &lt; P &gt; 0.05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380932" y="6309696"/>
            <a:ext cx="6346208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727140" y="5245101"/>
            <a:ext cx="0" cy="1064595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380079" y="5253339"/>
            <a:ext cx="853" cy="1056358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44101" y="5984379"/>
            <a:ext cx="206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0.05 &lt; P &gt;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22589" y="5523053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&lt;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440784" y="5523052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&lt;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436927" y="2216542"/>
            <a:ext cx="1" cy="1887474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9660594" y="2209881"/>
            <a:ext cx="1" cy="1894135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839067" y="2763946"/>
            <a:ext cx="425833" cy="3163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773493" y="2733208"/>
            <a:ext cx="460781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24325" y="3668407"/>
            <a:ext cx="408198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Only 5 % of Null Hypothesis tests would be outside these lines (~ 95% confidence)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500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Can Money Buy Happiness</a:t>
            </a:r>
            <a:r>
              <a:rPr lang="en-US" b="1" i="1" dirty="0" smtClean="0">
                <a:solidFill>
                  <a:schemeClr val="bg1"/>
                </a:solidFill>
              </a:rPr>
              <a:t>?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sz="3600" dirty="0" smtClean="0"/>
              <a:t>Example 1. NHST – Comparing Means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557554"/>
            <a:ext cx="99930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Comparing means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Experiment (randomized controlled trial)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in infection rates between vaccine and placebo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in employer call-back rates for job candidates with ethnic versus native surnames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Experiment (intervention)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between adolescent test scores between schools with the introduction of different teaching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269636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Can Money Buy Happiness</a:t>
            </a:r>
            <a:r>
              <a:rPr lang="en-US" b="1" i="1" dirty="0" smtClean="0">
                <a:solidFill>
                  <a:schemeClr val="bg1"/>
                </a:solidFill>
              </a:rPr>
              <a:t>?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sz="3600" dirty="0" smtClean="0"/>
              <a:t>Example 1. NHST – Comparing Means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557554"/>
            <a:ext cx="99930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Comparing means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Experiment (randomized controlled trial)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in infection rates between vaccine and placebo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in employer call-back rates for job candidates with ethnic versus native surnames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Experiment (intervention)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between adolescent test scores between schools with the introduction of different teaching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Demographic/population properties (non-experimental)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between height of girls and boys at age five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Zero difference between happiness between those with high incomes and those with low incomes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129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1. NHST – Comparing Means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970314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would you test this?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4042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1. NHST – Comparing Means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970314"/>
            <a:ext cx="88283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One idea: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Sample from the populations of different countries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Ask questions about happiness and income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Compare the average happiness of those with high to those with low incomes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6003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1. NHST – Comparing Means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970314"/>
            <a:ext cx="88283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2"/>
              </a:rPr>
              <a:t>World Values Survey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Up to 80 countries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1985-2021 (7 waves)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Basis for studies of societal values and 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Roughly 1,000 or more respondents per country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503714" y="5658078"/>
            <a:ext cx="9372599" cy="106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 dirty="0" err="1">
                <a:latin typeface="+mj-lt"/>
                <a:ea typeface="+mj-ea"/>
                <a:cs typeface="+mj-cs"/>
              </a:rPr>
              <a:t>Haerpfer</a:t>
            </a:r>
            <a:r>
              <a:rPr lang="en-US" sz="1400" dirty="0">
                <a:latin typeface="+mj-lt"/>
                <a:ea typeface="+mj-ea"/>
                <a:cs typeface="+mj-cs"/>
              </a:rPr>
              <a:t>, C., </a:t>
            </a:r>
            <a:r>
              <a:rPr lang="en-US" sz="1400" dirty="0" err="1">
                <a:latin typeface="+mj-lt"/>
                <a:ea typeface="+mj-ea"/>
                <a:cs typeface="+mj-cs"/>
              </a:rPr>
              <a:t>Inglehart</a:t>
            </a:r>
            <a:r>
              <a:rPr lang="en-US" sz="1400" dirty="0">
                <a:latin typeface="+mj-lt"/>
                <a:ea typeface="+mj-ea"/>
                <a:cs typeface="+mj-cs"/>
              </a:rPr>
              <a:t>, R., Moreno, A., </a:t>
            </a:r>
            <a:r>
              <a:rPr lang="en-US" sz="1400" dirty="0" err="1">
                <a:latin typeface="+mj-lt"/>
                <a:ea typeface="+mj-ea"/>
                <a:cs typeface="+mj-cs"/>
              </a:rPr>
              <a:t>Welzel</a:t>
            </a:r>
            <a:r>
              <a:rPr lang="en-US" sz="1400" dirty="0">
                <a:latin typeface="+mj-lt"/>
                <a:ea typeface="+mj-ea"/>
                <a:cs typeface="+mj-cs"/>
              </a:rPr>
              <a:t>, C., </a:t>
            </a:r>
            <a:r>
              <a:rPr lang="en-US" sz="1400" dirty="0" err="1">
                <a:latin typeface="+mj-lt"/>
                <a:ea typeface="+mj-ea"/>
                <a:cs typeface="+mj-cs"/>
              </a:rPr>
              <a:t>Kizilova</a:t>
            </a:r>
            <a:r>
              <a:rPr lang="en-US" sz="1400" dirty="0">
                <a:latin typeface="+mj-lt"/>
                <a:ea typeface="+mj-ea"/>
                <a:cs typeface="+mj-cs"/>
              </a:rPr>
              <a:t>, K., </a:t>
            </a:r>
            <a:r>
              <a:rPr lang="en-US" sz="1400" dirty="0" err="1">
                <a:latin typeface="+mj-lt"/>
                <a:ea typeface="+mj-ea"/>
                <a:cs typeface="+mj-cs"/>
              </a:rPr>
              <a:t>Diez</a:t>
            </a:r>
            <a:r>
              <a:rPr lang="en-US" sz="1400" dirty="0">
                <a:latin typeface="+mj-lt"/>
                <a:ea typeface="+mj-ea"/>
                <a:cs typeface="+mj-cs"/>
              </a:rPr>
              <a:t>-Medrano J., M. Lagos, P. Norris, E. </a:t>
            </a:r>
            <a:r>
              <a:rPr lang="en-US" sz="1400" dirty="0" err="1">
                <a:latin typeface="+mj-lt"/>
                <a:ea typeface="+mj-ea"/>
                <a:cs typeface="+mj-cs"/>
              </a:rPr>
              <a:t>Ponarin</a:t>
            </a:r>
            <a:r>
              <a:rPr lang="en-US" sz="1400" dirty="0">
                <a:latin typeface="+mj-lt"/>
                <a:ea typeface="+mj-ea"/>
                <a:cs typeface="+mj-cs"/>
              </a:rPr>
              <a:t> &amp; B. </a:t>
            </a:r>
            <a:r>
              <a:rPr lang="en-US" sz="1400" dirty="0" err="1">
                <a:latin typeface="+mj-lt"/>
                <a:ea typeface="+mj-ea"/>
                <a:cs typeface="+mj-cs"/>
              </a:rPr>
              <a:t>Puranen</a:t>
            </a:r>
            <a:r>
              <a:rPr lang="en-US" sz="1400" dirty="0">
                <a:latin typeface="+mj-lt"/>
                <a:ea typeface="+mj-ea"/>
                <a:cs typeface="+mj-cs"/>
              </a:rPr>
              <a:t> et al. (eds.). 2020. World Values Survey: Round Seven - Country-Pooled </a:t>
            </a:r>
            <a:r>
              <a:rPr lang="en-US" sz="1400" dirty="0" err="1">
                <a:latin typeface="+mj-lt"/>
                <a:ea typeface="+mj-ea"/>
                <a:cs typeface="+mj-cs"/>
              </a:rPr>
              <a:t>Datafile</a:t>
            </a:r>
            <a:r>
              <a:rPr lang="en-US" sz="1400" dirty="0">
                <a:latin typeface="+mj-lt"/>
                <a:ea typeface="+mj-ea"/>
                <a:cs typeface="+mj-cs"/>
              </a:rPr>
              <a:t>. Madrid, Spain &amp; Vienna, Austria: JD Systems Institute &amp; WVSA Secretariat. doi.org/10.14281/18241.13</a:t>
            </a:r>
          </a:p>
        </p:txBody>
      </p:sp>
    </p:spTree>
    <p:extLst>
      <p:ext uri="{BB962C8B-B14F-4D97-AF65-F5344CB8AC3E}">
        <p14:creationId xmlns:p14="http://schemas.microsoft.com/office/powerpoint/2010/main" val="2236066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>
                <a:solidFill>
                  <a:schemeClr val="bg1"/>
                </a:solidFill>
              </a:rPr>
              <a:t>Example 2. NHST – Test of Linear Association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89" y="18619"/>
            <a:ext cx="4798868" cy="67184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8029" y="2037194"/>
            <a:ext cx="23622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Group average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or mean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5820229" y="2383130"/>
            <a:ext cx="3399971" cy="69563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62729" y="4449093"/>
            <a:ext cx="2362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Individual survey respondent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(data point)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5324929" y="3733800"/>
            <a:ext cx="3641271" cy="1315458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768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>
                <a:solidFill>
                  <a:schemeClr val="bg1"/>
                </a:solidFill>
              </a:rPr>
              <a:t>Example 2. NHST – Test of Linear Association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89" y="18619"/>
            <a:ext cx="4798868" cy="67184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8029" y="2037194"/>
            <a:ext cx="236220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Standard error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=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Standard deviation / square root of sample size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5820229" y="2225844"/>
            <a:ext cx="3371897" cy="965512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5820229" y="2498860"/>
            <a:ext cx="3371897" cy="692496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51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813447"/>
            <a:ext cx="10972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data and code to generate the figures in this lecture are available at</a:t>
            </a:r>
          </a:p>
          <a:p>
            <a:pPr algn="ctr"/>
            <a:endParaRPr lang="en-US" dirty="0" smtClean="0"/>
          </a:p>
          <a:p>
            <a:pPr algn="ctr"/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github.com/nbreznau/p_values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89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>
                <a:solidFill>
                  <a:schemeClr val="bg1"/>
                </a:solidFill>
              </a:rPr>
              <a:t>Example 2. NHST – Test of Linear Association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89" y="18619"/>
            <a:ext cx="4798868" cy="67184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8029" y="2037194"/>
            <a:ext cx="236220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We can see this based on the standard error bars, they do not overlap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5820229" y="2526632"/>
            <a:ext cx="3311739" cy="480058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5820229" y="3006690"/>
            <a:ext cx="4996160" cy="626847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243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>
                <a:solidFill>
                  <a:schemeClr val="bg1"/>
                </a:solidFill>
              </a:rPr>
              <a:t>Example 2. NHST – Test of Linear Association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89" y="18619"/>
            <a:ext cx="4798868" cy="67184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8029" y="2037194"/>
            <a:ext cx="236220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NHST that the difference in happiness between high and low income groups is zero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5820229" y="3068053"/>
            <a:ext cx="3805034" cy="123303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710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58" t="11544" r="30000" b="13229"/>
          <a:stretch/>
        </p:blipFill>
        <p:spPr>
          <a:xfrm>
            <a:off x="1407698" y="266700"/>
            <a:ext cx="10756382" cy="6611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6841"/>
            <a:ext cx="10515600" cy="1325563"/>
          </a:xfrm>
        </p:spPr>
        <p:txBody>
          <a:bodyPr/>
          <a:lstStyle/>
          <a:p>
            <a:r>
              <a:rPr lang="en-US" dirty="0" smtClean="0"/>
              <a:t>Remember, </a:t>
            </a:r>
            <a:r>
              <a:rPr lang="en-US" b="1" dirty="0" smtClean="0"/>
              <a:t>normal distribution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71" y="6388100"/>
            <a:ext cx="63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Credit: </a:t>
            </a:r>
          </a:p>
          <a:p>
            <a:r>
              <a:rPr lang="en-US" sz="1200" dirty="0" err="1" smtClean="0">
                <a:hlinkClick r:id="rId3"/>
              </a:rPr>
              <a:t>Heds</a:t>
            </a:r>
            <a:r>
              <a:rPr lang="en-US" sz="1200" dirty="0" smtClean="0">
                <a:hlinkClick r:id="rId3"/>
              </a:rPr>
              <a:t> 1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870200" y="1287378"/>
            <a:ext cx="1993900" cy="2731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1217" y="3095959"/>
            <a:ext cx="247296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P-Values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(if all assumptions are true)</a:t>
            </a:r>
          </a:p>
        </p:txBody>
      </p:sp>
      <p:sp>
        <p:nvSpPr>
          <p:cNvPr id="9" name="Arc 8"/>
          <p:cNvSpPr/>
          <p:nvPr/>
        </p:nvSpPr>
        <p:spPr>
          <a:xfrm>
            <a:off x="357704" y="3210787"/>
            <a:ext cx="3083139" cy="1617003"/>
          </a:xfrm>
          <a:prstGeom prst="arc">
            <a:avLst>
              <a:gd name="adj1" fmla="val 7444638"/>
              <a:gd name="adj2" fmla="val 10800000"/>
            </a:avLst>
          </a:prstGeom>
          <a:ln w="25400">
            <a:solidFill>
              <a:srgbClr val="7030A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407698" y="5088153"/>
            <a:ext cx="1754602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5245100"/>
            <a:ext cx="12065000" cy="1633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40843" y="4948453"/>
            <a:ext cx="8281257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94628" y="5575751"/>
            <a:ext cx="2115972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610600" y="5245100"/>
            <a:ext cx="0" cy="33065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494628" y="5255270"/>
            <a:ext cx="0" cy="32048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37469" y="5213243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&gt; 0.68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436927" y="5936401"/>
            <a:ext cx="4223667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660594" y="5245101"/>
            <a:ext cx="0" cy="69130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436927" y="5255270"/>
            <a:ext cx="1706" cy="68113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37469" y="5587539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0.68 &lt; P &gt; 0.05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380932" y="6309696"/>
            <a:ext cx="6346208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727140" y="5245101"/>
            <a:ext cx="0" cy="1064595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380079" y="5253339"/>
            <a:ext cx="853" cy="1056358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44101" y="5984379"/>
            <a:ext cx="206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0.05 &lt; P &gt;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22589" y="5523053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&lt;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440784" y="5523052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&lt; 0.002</a:t>
            </a:r>
            <a:endParaRPr lang="en-US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684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1. NHST – Comparing Means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10653" y="2021305"/>
            <a:ext cx="78084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Group Task</a:t>
            </a:r>
          </a:p>
          <a:p>
            <a:r>
              <a:rPr lang="en-US" sz="2800" dirty="0" smtClean="0"/>
              <a:t>1) Look at different country comparisons in the folder “…results/</a:t>
            </a:r>
            <a:r>
              <a:rPr lang="en-US" sz="2800" dirty="0" err="1" smtClean="0"/>
              <a:t>means_p</a:t>
            </a:r>
            <a:r>
              <a:rPr lang="en-US" sz="2800" dirty="0" smtClean="0"/>
              <a:t>” at</a:t>
            </a:r>
          </a:p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github.com/nbreznau/p_values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2) Select two countries to compare, save the two figures on a slide or document</a:t>
            </a:r>
          </a:p>
          <a:p>
            <a:r>
              <a:rPr lang="en-US" sz="2800" dirty="0" smtClean="0"/>
              <a:t>3) Be prepared to meaning of the p-values for each country</a:t>
            </a:r>
          </a:p>
          <a:p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322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2. NHST – Linear Association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199" y="1970314"/>
            <a:ext cx="98097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Compare income and happiness as </a:t>
            </a:r>
            <a:r>
              <a:rPr lang="en-US" sz="2800" b="1" dirty="0" smtClean="0"/>
              <a:t>continuous</a:t>
            </a:r>
            <a:r>
              <a:rPr lang="en-US" sz="2800" dirty="0" smtClean="0"/>
              <a:t> measures.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WVS has an 8-category income scale (quasi-continuous)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WVS asks ‘how happy are you’ and ‘how satisfied are you with your life’. Using these two questions we can construct a </a:t>
            </a:r>
            <a:r>
              <a:rPr lang="en-US" sz="2800" b="1" dirty="0" smtClean="0"/>
              <a:t>scale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6120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2. NHST – Linear Association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821" y="0"/>
            <a:ext cx="4920916" cy="68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07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2. NHST – Linear Association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821" y="0"/>
            <a:ext cx="4920916" cy="68892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1044" y="2170058"/>
            <a:ext cx="272018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NHST is that the line of best fit has a slope of </a:t>
            </a:r>
            <a:r>
              <a:rPr lang="en-US" sz="2400" b="1" dirty="0" smtClean="0">
                <a:solidFill>
                  <a:srgbClr val="7030A0"/>
                </a:solidFill>
              </a:rPr>
              <a:t>zero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79898" y="3562894"/>
            <a:ext cx="3859176" cy="0"/>
          </a:xfrm>
          <a:prstGeom prst="straightConnector1">
            <a:avLst/>
          </a:prstGeom>
          <a:ln w="50800">
            <a:solidFill>
              <a:srgbClr val="7030A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5041231" y="2770223"/>
            <a:ext cx="2938667" cy="803156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745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2. NHST – Linear Association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821" y="0"/>
            <a:ext cx="4920916" cy="68892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8034" y="4815047"/>
            <a:ext cx="2362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Individual survey respondent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(data point)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 flipV="1">
            <a:off x="5060234" y="4099754"/>
            <a:ext cx="3641271" cy="1315458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21045" y="2170058"/>
            <a:ext cx="236220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Line of best fit</a:t>
            </a:r>
          </a:p>
          <a:p>
            <a:pPr algn="ctr"/>
            <a:r>
              <a:rPr lang="en-US" sz="1600" dirty="0" smtClean="0">
                <a:solidFill>
                  <a:srgbClr val="7030A0"/>
                </a:solidFill>
              </a:rPr>
              <a:t>(minimizes sum of squared error)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4683245" y="2647112"/>
            <a:ext cx="3811050" cy="437267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03307" y="5654949"/>
            <a:ext cx="293570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Correlation, P-Value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945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2. NHST – Linear Association, adjusted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2768" y="1715778"/>
            <a:ext cx="1027839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Sometimes we want to adjust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for other variables that might explain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a linear association.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With the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 </a:t>
            </a:r>
            <a:r>
              <a:rPr lang="en-US" sz="2800" i="1" dirty="0">
                <a:solidFill>
                  <a:srgbClr val="333333"/>
                </a:solidFill>
                <a:latin typeface="Helvetica Neue"/>
              </a:rPr>
              <a:t>income-happiness </a:t>
            </a:r>
            <a:r>
              <a:rPr lang="en-US" sz="2800" i="1" dirty="0" smtClean="0">
                <a:solidFill>
                  <a:srgbClr val="333333"/>
                </a:solidFill>
                <a:latin typeface="Helvetica Neue"/>
              </a:rPr>
              <a:t>association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for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example, maybe people who are higher educated are happier, or people who have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stronger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religious beliefs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Other variables may explain a linear association better, or in part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5245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2. NHST – Linear Association, adjusted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42674" y="6308079"/>
            <a:ext cx="6841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333333"/>
                </a:solidFill>
                <a:latin typeface="Helvetica Neue"/>
              </a:rPr>
              <a:t>*Note </a:t>
            </a:r>
            <a:r>
              <a:rPr lang="en-US" sz="1200" dirty="0">
                <a:solidFill>
                  <a:srgbClr val="333333"/>
                </a:solidFill>
                <a:latin typeface="Helvetica Neue"/>
              </a:rPr>
              <a:t>that ISCED is not intended as a linear measure, but </a:t>
            </a:r>
            <a:r>
              <a:rPr lang="en-US" sz="1200" dirty="0" smtClean="0">
                <a:solidFill>
                  <a:srgbClr val="333333"/>
                </a:solidFill>
                <a:latin typeface="Helvetica Neue"/>
              </a:rPr>
              <a:t>we </a:t>
            </a:r>
            <a:r>
              <a:rPr lang="en-US" sz="1200" dirty="0">
                <a:solidFill>
                  <a:srgbClr val="333333"/>
                </a:solidFill>
                <a:latin typeface="Helvetica Neue"/>
              </a:rPr>
              <a:t>will use it that way for now just for the purposes of example (and we removed 9 for ‘other’).</a:t>
            </a:r>
          </a:p>
        </p:txBody>
      </p:sp>
      <p:sp>
        <p:nvSpPr>
          <p:cNvPr id="9" name="Rectangle 8"/>
          <p:cNvSpPr/>
          <p:nvPr/>
        </p:nvSpPr>
        <p:spPr>
          <a:xfrm>
            <a:off x="292768" y="1392275"/>
            <a:ext cx="1027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Education*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and well-being linear association. </a:t>
            </a:r>
            <a:endParaRPr lang="en-US" sz="2800" dirty="0" smtClean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6366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p-value?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Almost always</a:t>
            </a:r>
            <a:r>
              <a:rPr lang="en-US" dirty="0" smtClean="0"/>
              <a:t>: A </a:t>
            </a:r>
            <a:r>
              <a:rPr lang="en-US" dirty="0"/>
              <a:t>statistical test result used to evaluate the </a:t>
            </a:r>
            <a:r>
              <a:rPr lang="en-US" b="1" dirty="0"/>
              <a:t>null </a:t>
            </a:r>
            <a:r>
              <a:rPr lang="en-US" b="1" dirty="0" smtClean="0"/>
              <a:t>hypothesis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74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2. NHST – Linear Association, adjusted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42674" y="6308079"/>
            <a:ext cx="6841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333333"/>
                </a:solidFill>
                <a:latin typeface="Helvetica Neue"/>
              </a:rPr>
              <a:t>*Note </a:t>
            </a:r>
            <a:r>
              <a:rPr lang="en-US" sz="1200" dirty="0">
                <a:solidFill>
                  <a:srgbClr val="333333"/>
                </a:solidFill>
                <a:latin typeface="Helvetica Neue"/>
              </a:rPr>
              <a:t>that ISCED is not intended as a linear measure, but </a:t>
            </a:r>
            <a:r>
              <a:rPr lang="en-US" sz="1200" dirty="0" smtClean="0">
                <a:solidFill>
                  <a:srgbClr val="333333"/>
                </a:solidFill>
                <a:latin typeface="Helvetica Neue"/>
              </a:rPr>
              <a:t>we </a:t>
            </a:r>
            <a:r>
              <a:rPr lang="en-US" sz="1200" dirty="0">
                <a:solidFill>
                  <a:srgbClr val="333333"/>
                </a:solidFill>
                <a:latin typeface="Helvetica Neue"/>
              </a:rPr>
              <a:t>will use it that way for now just for the purposes of example (and we removed 9 for ‘other’).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052" t="24176" r="37263" b="21930"/>
          <a:stretch/>
        </p:blipFill>
        <p:spPr>
          <a:xfrm>
            <a:off x="2660396" y="1197920"/>
            <a:ext cx="7109246" cy="51703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2768" y="1392275"/>
            <a:ext cx="1027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Education*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and well-being linear association. </a:t>
            </a:r>
            <a:endParaRPr lang="en-US" sz="2800" dirty="0" smtClean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50526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</a:t>
            </a:r>
            <a:r>
              <a:rPr lang="en-US" sz="3600" dirty="0"/>
              <a:t>3</a:t>
            </a:r>
            <a:r>
              <a:rPr lang="en-US" sz="3600" dirty="0" smtClean="0"/>
              <a:t>. NHST – Linear Association, adjusted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2768" y="1392275"/>
            <a:ext cx="110610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One option is a </a:t>
            </a:r>
            <a:r>
              <a:rPr lang="en-US" sz="2800" b="1" dirty="0" smtClean="0">
                <a:solidFill>
                  <a:srgbClr val="333333"/>
                </a:solidFill>
                <a:latin typeface="Helvetica Neue"/>
              </a:rPr>
              <a:t>partial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Helvetica Neue"/>
              </a:rPr>
              <a:t>This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procedure: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Compute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residuals for x (dependent) ~ z (independent)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Compute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residuals for y (dependent) ~ z (independent)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Compute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correlation between the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residuals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In other words:</a:t>
            </a:r>
          </a:p>
          <a:p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	A partial correlation is what remains of a linear association 	after removing the portion of that association that can be 	explained by a third variable</a:t>
            </a:r>
          </a:p>
        </p:txBody>
      </p:sp>
    </p:spTree>
    <p:extLst>
      <p:ext uri="{BB962C8B-B14F-4D97-AF65-F5344CB8AC3E}">
        <p14:creationId xmlns:p14="http://schemas.microsoft.com/office/powerpoint/2010/main" val="1874656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500" t="29789" r="36868" b="16316"/>
          <a:stretch/>
        </p:blipFill>
        <p:spPr>
          <a:xfrm>
            <a:off x="0" y="1851794"/>
            <a:ext cx="5967663" cy="50062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8"/>
          <a:stretch/>
        </p:blipFill>
        <p:spPr>
          <a:xfrm>
            <a:off x="7363326" y="1851794"/>
            <a:ext cx="3775897" cy="50062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20317"/>
            <a:ext cx="7531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Does Education affect the </a:t>
            </a:r>
            <a:r>
              <a:rPr lang="en-US" sz="3600" i="1" dirty="0" smtClean="0"/>
              <a:t>income-happiness</a:t>
            </a:r>
            <a:r>
              <a:rPr lang="en-US" sz="3600" dirty="0" smtClean="0"/>
              <a:t> association in Germany?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612232" y="1515979"/>
            <a:ext cx="33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Adjusted Linear Association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94444" y="1482462"/>
            <a:ext cx="33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Unadjusted Linear 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9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56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smtClean="0"/>
              <a:t>Importance of God and Happiness?</a:t>
            </a:r>
            <a:br>
              <a:rPr lang="en-US" b="1" i="1" dirty="0" smtClean="0"/>
            </a:b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0500" t="23894" r="36947" b="22211"/>
          <a:stretch/>
        </p:blipFill>
        <p:spPr>
          <a:xfrm>
            <a:off x="2324100" y="1153740"/>
            <a:ext cx="7543800" cy="53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33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</a:t>
            </a:r>
            <a:r>
              <a:rPr lang="en-US" sz="3600" dirty="0"/>
              <a:t>3</a:t>
            </a:r>
            <a:r>
              <a:rPr lang="en-US" sz="3600" dirty="0" smtClean="0"/>
              <a:t>. NHST – Linear Association, adjusted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2768" y="1392275"/>
            <a:ext cx="110610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One option is a 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partial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Another option is a </a:t>
            </a:r>
            <a:r>
              <a:rPr lang="en-US" sz="2800" b="1" dirty="0" smtClean="0">
                <a:solidFill>
                  <a:srgbClr val="333333"/>
                </a:solidFill>
                <a:latin typeface="Helvetica Neue"/>
              </a:rPr>
              <a:t>linear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Advantage is that it can adjust for many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Computer does the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Statistical software provides results/p-values</a:t>
            </a:r>
          </a:p>
        </p:txBody>
      </p:sp>
    </p:spTree>
    <p:extLst>
      <p:ext uri="{BB962C8B-B14F-4D97-AF65-F5344CB8AC3E}">
        <p14:creationId xmlns:p14="http://schemas.microsoft.com/office/powerpoint/2010/main" val="4010585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</a:t>
            </a:r>
            <a:r>
              <a:rPr lang="en-US" sz="3600" dirty="0"/>
              <a:t>3</a:t>
            </a:r>
            <a:r>
              <a:rPr lang="en-US" sz="3600" dirty="0" smtClean="0"/>
              <a:t>. NHST – Linear Association, adjusted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2768" y="1392275"/>
            <a:ext cx="11061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Germany – 3 regressions</a:t>
            </a:r>
            <a:endParaRPr lang="en-US" sz="2800" b="1" dirty="0" smtClean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079" t="31614" r="38684" b="26843"/>
          <a:stretch/>
        </p:blipFill>
        <p:spPr>
          <a:xfrm>
            <a:off x="4916906" y="1491915"/>
            <a:ext cx="5654254" cy="545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21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24" y="1325563"/>
            <a:ext cx="11734801" cy="4351338"/>
          </a:xfrm>
        </p:spPr>
        <p:txBody>
          <a:bodyPr/>
          <a:lstStyle/>
          <a:p>
            <a:r>
              <a:rPr lang="en-US" dirty="0" smtClean="0"/>
              <a:t>Compare: 			Ethiopia 				    Vietnam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56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smtClean="0"/>
              <a:t>Can Money Buy Happiness?</a:t>
            </a:r>
            <a:br>
              <a:rPr lang="en-US" b="1" i="1" smtClean="0"/>
            </a:br>
            <a:r>
              <a:rPr lang="en-US" sz="3600" smtClean="0"/>
              <a:t>Example 3. NHST – Linear Association, adjusted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7789" t="40316" r="39079" b="17298"/>
          <a:stretch/>
        </p:blipFill>
        <p:spPr>
          <a:xfrm>
            <a:off x="2165685" y="1831009"/>
            <a:ext cx="4877178" cy="50269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7710" t="50562" r="38684" b="7474"/>
          <a:stretch/>
        </p:blipFill>
        <p:spPr>
          <a:xfrm>
            <a:off x="7187826" y="1937083"/>
            <a:ext cx="5004173" cy="50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5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p-value?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Almost always</a:t>
            </a:r>
            <a:r>
              <a:rPr lang="en-US" dirty="0" smtClean="0"/>
              <a:t>: A </a:t>
            </a:r>
            <a:r>
              <a:rPr lang="en-US" dirty="0"/>
              <a:t>statistical test result used to evaluate the </a:t>
            </a:r>
            <a:r>
              <a:rPr lang="en-US" b="1" dirty="0"/>
              <a:t>null </a:t>
            </a:r>
            <a:r>
              <a:rPr lang="en-US" b="1" dirty="0" smtClean="0"/>
              <a:t>hypothesis</a:t>
            </a:r>
          </a:p>
          <a:p>
            <a:pPr lvl="1"/>
            <a:r>
              <a:rPr lang="en-US" dirty="0" smtClean="0"/>
              <a:t>Can be used to evaluate any hypothesis test (must not be null)</a:t>
            </a:r>
          </a:p>
          <a:p>
            <a:pPr lvl="1"/>
            <a:r>
              <a:rPr lang="en-US" dirty="0" smtClean="0"/>
              <a:t>Short for </a:t>
            </a:r>
            <a:r>
              <a:rPr lang="en-US" b="1" dirty="0" smtClean="0"/>
              <a:t>“probability</a:t>
            </a:r>
            <a:r>
              <a:rPr lang="en-US" b="1" dirty="0"/>
              <a:t>”-value</a:t>
            </a:r>
          </a:p>
          <a:p>
            <a:pPr lvl="1"/>
            <a:r>
              <a:rPr lang="en-US" dirty="0"/>
              <a:t>A test to determine if statistics calculated for a given dataset are likely </a:t>
            </a:r>
            <a:r>
              <a:rPr lang="en-US" i="1" dirty="0"/>
              <a:t>different</a:t>
            </a:r>
            <a:r>
              <a:rPr lang="en-US" dirty="0"/>
              <a:t> from some hypothesized value</a:t>
            </a:r>
          </a:p>
          <a:p>
            <a:pPr lvl="1"/>
            <a:r>
              <a:rPr lang="en-US" dirty="0"/>
              <a:t>“different” = based on sampling probability</a:t>
            </a:r>
          </a:p>
          <a:p>
            <a:r>
              <a:rPr lang="en-US" dirty="0"/>
              <a:t>‘what is the likelihood of observing this statistic if the hypothesized value is true</a:t>
            </a:r>
            <a:r>
              <a:rPr lang="en-US" dirty="0" smtClean="0"/>
              <a:t>’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1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null hypothesis?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claim that something measured in the world is equal to zero</a:t>
            </a:r>
          </a:p>
          <a:p>
            <a:pPr lvl="1"/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That a vaccine has zero impact on infection rates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 controlled experiment)</a:t>
            </a:r>
          </a:p>
          <a:p>
            <a:pPr lvl="1"/>
            <a:r>
              <a:rPr lang="en-US" dirty="0" smtClean="0"/>
              <a:t>That the average height difference of boys and girls at age 5 is zero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(population observation)</a:t>
            </a:r>
          </a:p>
          <a:p>
            <a:pPr lvl="1"/>
            <a:r>
              <a:rPr lang="en-US" dirty="0" smtClean="0"/>
              <a:t>That there is zero difference in intelligence between immigrants and natives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(population observation)</a:t>
            </a:r>
          </a:p>
          <a:p>
            <a:pPr lvl="1"/>
            <a:r>
              <a:rPr lang="en-US" dirty="0" smtClean="0"/>
              <a:t>That income has zero effect on happiness after adjusting for religious beliefs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(population observation, w/ adjustment) 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p-value?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statistical test result used to evaluate the </a:t>
            </a:r>
            <a:r>
              <a:rPr lang="en-US" b="1" dirty="0" smtClean="0"/>
              <a:t>null hypothesis</a:t>
            </a:r>
          </a:p>
          <a:p>
            <a:r>
              <a:rPr lang="en-US" dirty="0" smtClean="0"/>
              <a:t>It is based entirely on </a:t>
            </a:r>
            <a:r>
              <a:rPr lang="en-US" b="1" dirty="0" smtClean="0"/>
              <a:t>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p-value?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statistical test result used to evaluate the </a:t>
            </a:r>
            <a:r>
              <a:rPr lang="en-US" b="1" dirty="0" smtClean="0"/>
              <a:t>null hypothesis</a:t>
            </a:r>
          </a:p>
          <a:p>
            <a:r>
              <a:rPr lang="en-US" dirty="0" smtClean="0"/>
              <a:t>It is based entirely on </a:t>
            </a:r>
            <a:r>
              <a:rPr lang="en-US" b="1" dirty="0" smtClean="0"/>
              <a:t>probability</a:t>
            </a:r>
          </a:p>
          <a:p>
            <a:r>
              <a:rPr lang="en-US" dirty="0" smtClean="0"/>
              <a:t>It is the </a:t>
            </a:r>
            <a:r>
              <a:rPr lang="en-US" b="1" dirty="0" smtClean="0"/>
              <a:t>probability of observing the data</a:t>
            </a:r>
            <a:r>
              <a:rPr lang="en-US" dirty="0" smtClean="0"/>
              <a:t> assuming the null hypothesis is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6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p-value?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statistical test result used to evaluate the </a:t>
            </a:r>
            <a:r>
              <a:rPr lang="en-US" b="1" dirty="0" smtClean="0"/>
              <a:t>null hypothesis</a:t>
            </a:r>
          </a:p>
          <a:p>
            <a:r>
              <a:rPr lang="en-US" dirty="0" smtClean="0"/>
              <a:t>It is based entirely on </a:t>
            </a:r>
            <a:r>
              <a:rPr lang="en-US" b="1" dirty="0" smtClean="0"/>
              <a:t>probability</a:t>
            </a:r>
          </a:p>
          <a:p>
            <a:r>
              <a:rPr lang="en-US" dirty="0" smtClean="0"/>
              <a:t>It is the </a:t>
            </a:r>
            <a:r>
              <a:rPr lang="en-US" b="1" dirty="0" smtClean="0"/>
              <a:t>probability of observing the data</a:t>
            </a:r>
            <a:r>
              <a:rPr lang="en-US" dirty="0" smtClean="0"/>
              <a:t> assuming the null hypothesis is correct</a:t>
            </a:r>
          </a:p>
          <a:p>
            <a:pPr lvl="1"/>
            <a:r>
              <a:rPr lang="en-US" dirty="0" smtClean="0"/>
              <a:t>Assumes that the data were randomly sampled from a population</a:t>
            </a:r>
          </a:p>
          <a:p>
            <a:pPr lvl="1"/>
            <a:r>
              <a:rPr lang="en-US" dirty="0" smtClean="0"/>
              <a:t>Assumes that the test is properly modeled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(e.g., improper: testing if getting sick or not makes one more likely to get a vaccine)</a:t>
            </a:r>
          </a:p>
          <a:p>
            <a:pPr lvl="1"/>
            <a:r>
              <a:rPr lang="en-US" dirty="0" smtClean="0"/>
              <a:t>Assumes a </a:t>
            </a:r>
            <a:r>
              <a:rPr lang="en-US" b="1" dirty="0" smtClean="0"/>
              <a:t>normal distribution</a:t>
            </a:r>
            <a:r>
              <a:rPr lang="en-US" dirty="0" smtClean="0"/>
              <a:t> of observing the null hypothesis if it were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6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58" t="11544" r="30000" b="13229"/>
          <a:stretch/>
        </p:blipFill>
        <p:spPr>
          <a:xfrm>
            <a:off x="1407698" y="266700"/>
            <a:ext cx="10756382" cy="6611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73" y="-38185"/>
            <a:ext cx="10515600" cy="1325563"/>
          </a:xfrm>
        </p:spPr>
        <p:txBody>
          <a:bodyPr/>
          <a:lstStyle/>
          <a:p>
            <a:r>
              <a:rPr lang="en-US" dirty="0" smtClean="0"/>
              <a:t>What is a normal distribution?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71" y="6388100"/>
            <a:ext cx="63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Credit: </a:t>
            </a:r>
          </a:p>
          <a:p>
            <a:r>
              <a:rPr lang="en-US" sz="1200" dirty="0" err="1" smtClean="0">
                <a:hlinkClick r:id="rId3"/>
              </a:rPr>
              <a:t>Heds</a:t>
            </a:r>
            <a:r>
              <a:rPr lang="en-US" sz="1200" dirty="0" smtClean="0">
                <a:hlinkClick r:id="rId3"/>
              </a:rPr>
              <a:t> 1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2559" t="23858" r="76531" b="45058"/>
          <a:stretch/>
        </p:blipFill>
        <p:spPr>
          <a:xfrm>
            <a:off x="357704" y="1287378"/>
            <a:ext cx="1704622" cy="2731911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870200" y="1287378"/>
            <a:ext cx="1993900" cy="2731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3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1395</Words>
  <Application>Microsoft Office PowerPoint</Application>
  <PresentationFormat>Widescreen</PresentationFormat>
  <Paragraphs>219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What is a p-value?</vt:lpstr>
      <vt:lpstr>What is a p-value?</vt:lpstr>
      <vt:lpstr>What is a null hypothesis?</vt:lpstr>
      <vt:lpstr>What is a p-value?</vt:lpstr>
      <vt:lpstr>What is a p-value?</vt:lpstr>
      <vt:lpstr>What is a p-value?</vt:lpstr>
      <vt:lpstr>What is a normal distribution?</vt:lpstr>
      <vt:lpstr>What is a p-value?</vt:lpstr>
      <vt:lpstr>What is a normal distribution?</vt:lpstr>
      <vt:lpstr>What is a normal distribution?</vt:lpstr>
      <vt:lpstr>Can Money Buy Happiness? Example 1. NHST – Comparing Means</vt:lpstr>
      <vt:lpstr>Can Money Buy Happiness? Example 1. NHST – Comparing Means</vt:lpstr>
      <vt:lpstr>Can Money Buy Happiness? Example 1. NHST – Comparing Means</vt:lpstr>
      <vt:lpstr>Can Money Buy Happiness? Example 1. NHST – Comparing Means</vt:lpstr>
      <vt:lpstr>Can Money Buy Happiness? Example 1. NHST – Comparing Means</vt:lpstr>
      <vt:lpstr>Can Money Buy Happiness? Example 2. NHST – Test of Linear Association</vt:lpstr>
      <vt:lpstr>Can Money Buy Happiness? Example 2. NHST – Test of Linear Association</vt:lpstr>
      <vt:lpstr>Can Money Buy Happiness? Example 2. NHST – Test of Linear Association</vt:lpstr>
      <vt:lpstr>Can Money Buy Happiness? Example 2. NHST – Test of Linear Association</vt:lpstr>
      <vt:lpstr>Remember, normal distribution!</vt:lpstr>
      <vt:lpstr>Can Money Buy Happiness? Example 1. NHST – Comparing Means</vt:lpstr>
      <vt:lpstr>Can Money Buy Happiness? Example 2. NHST – Linear Association</vt:lpstr>
      <vt:lpstr>Can Money Buy Happiness? Example 2. NHST – Linear Association</vt:lpstr>
      <vt:lpstr>Can Money Buy Happiness? Example 2. NHST – Linear Association</vt:lpstr>
      <vt:lpstr>Can Money Buy Happiness? Example 2. NHST – Linear Association</vt:lpstr>
      <vt:lpstr>Can Money Buy Happiness? Example 2. NHST – Linear Association, adjusted</vt:lpstr>
      <vt:lpstr>Can Money Buy Happiness? Example 2. NHST – Linear Association, adjusted</vt:lpstr>
      <vt:lpstr>Can Money Buy Happiness? Example 2. NHST – Linear Association, adjusted</vt:lpstr>
      <vt:lpstr>Can Money Buy Happiness? Example 3. NHST – Linear Association, adjusted</vt:lpstr>
      <vt:lpstr>PowerPoint Presentation</vt:lpstr>
      <vt:lpstr>PowerPoint Presentation</vt:lpstr>
      <vt:lpstr>Can Money Buy Happiness? Example 3. NHST – Linear Association, adjusted</vt:lpstr>
      <vt:lpstr>Can Money Buy Happiness? Example 3. NHST – Linear Association, adjusted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B</dc:creator>
  <cp:lastModifiedBy>Nate B</cp:lastModifiedBy>
  <cp:revision>27</cp:revision>
  <dcterms:created xsi:type="dcterms:W3CDTF">2021-02-08T08:11:24Z</dcterms:created>
  <dcterms:modified xsi:type="dcterms:W3CDTF">2021-10-25T15:47:32Z</dcterms:modified>
</cp:coreProperties>
</file>