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8" r:id="rId3"/>
    <p:sldId id="268" r:id="rId4"/>
    <p:sldId id="263" r:id="rId5"/>
    <p:sldId id="269" r:id="rId6"/>
    <p:sldId id="270" r:id="rId7"/>
    <p:sldId id="264" r:id="rId8"/>
    <p:sldId id="272" r:id="rId9"/>
    <p:sldId id="273" r:id="rId10"/>
    <p:sldId id="274" r:id="rId11"/>
    <p:sldId id="275" r:id="rId12"/>
    <p:sldId id="276" r:id="rId13"/>
    <p:sldId id="262" r:id="rId14"/>
    <p:sldId id="271" r:id="rId15"/>
  </p:sldIdLst>
  <p:sldSz cx="12192000" cy="6858000"/>
  <p:notesSz cx="6858000" cy="9144000"/>
  <p:embeddedFontLst>
    <p:embeddedFont>
      <p:font typeface="Arim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2mV2LtPZsRePfcW+/mJ3BP0ZS5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927"/>
    <a:srgbClr val="690C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8CC5A3-0424-4585-BFE4-6C1D2E247110}">
  <a:tblStyle styleId="{D68CC5A3-0424-4585-BFE4-6C1D2E24711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15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05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9075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46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088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9"/>
          <p:cNvPicPr preferRelativeResize="0"/>
          <p:nvPr/>
        </p:nvPicPr>
        <p:blipFill rotWithShape="1">
          <a:blip r:embed="rId2">
            <a:alphaModFix/>
          </a:blip>
          <a:srcRect/>
          <a:stretch/>
        </p:blipFill>
        <p:spPr>
          <a:xfrm>
            <a:off x="9982200" y="113182"/>
            <a:ext cx="2161250" cy="776098"/>
          </a:xfrm>
          <a:prstGeom prst="rect">
            <a:avLst/>
          </a:prstGeom>
          <a:noFill/>
          <a:ln>
            <a:noFill/>
          </a:ln>
        </p:spPr>
      </p:pic>
      <p:pic>
        <p:nvPicPr>
          <p:cNvPr id="17" name="Google Shape;17;p9"/>
          <p:cNvPicPr preferRelativeResize="0"/>
          <p:nvPr/>
        </p:nvPicPr>
        <p:blipFill rotWithShape="1">
          <a:blip r:embed="rId3">
            <a:alphaModFix/>
          </a:blip>
          <a:srcRect/>
          <a:stretch/>
        </p:blipFill>
        <p:spPr>
          <a:xfrm>
            <a:off x="0" y="5922962"/>
            <a:ext cx="2276475" cy="866775"/>
          </a:xfrm>
          <a:prstGeom prst="rect">
            <a:avLst/>
          </a:prstGeom>
          <a:noFill/>
          <a:ln>
            <a:noFill/>
          </a:ln>
        </p:spPr>
      </p:pic>
      <p:pic>
        <p:nvPicPr>
          <p:cNvPr id="5" name="Picture 4">
            <a:extLst>
              <a:ext uri="{FF2B5EF4-FFF2-40B4-BE49-F238E27FC236}">
                <a16:creationId xmlns:a16="http://schemas.microsoft.com/office/drawing/2014/main" id="{8E5F9926-8442-4D66-A43F-AE1BC789FCD9}"/>
              </a:ext>
            </a:extLst>
          </p:cNvPr>
          <p:cNvPicPr>
            <a:picLocks noChangeAspect="1"/>
          </p:cNvPicPr>
          <p:nvPr userDrawn="1"/>
        </p:nvPicPr>
        <p:blipFill>
          <a:blip r:embed="rId4"/>
          <a:stretch>
            <a:fillRect/>
          </a:stretch>
        </p:blipFill>
        <p:spPr>
          <a:xfrm>
            <a:off x="48550" y="42142"/>
            <a:ext cx="3209925" cy="7143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bg1">
            <a:lumMod val="85000"/>
          </a:schemeClr>
        </a:solidFill>
        <a:effectLst/>
      </p:bgPr>
    </p:bg>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10"/>
          <p:cNvPicPr preferRelativeResize="0"/>
          <p:nvPr/>
        </p:nvPicPr>
        <p:blipFill rotWithShape="1">
          <a:blip r:embed="rId2">
            <a:alphaModFix/>
          </a:blip>
          <a:srcRect/>
          <a:stretch/>
        </p:blipFill>
        <p:spPr>
          <a:xfrm>
            <a:off x="9982200" y="113182"/>
            <a:ext cx="2161250" cy="776098"/>
          </a:xfrm>
          <a:prstGeom prst="rect">
            <a:avLst/>
          </a:prstGeom>
          <a:noFill/>
          <a:ln>
            <a:noFill/>
          </a:ln>
        </p:spPr>
      </p:pic>
      <p:pic>
        <p:nvPicPr>
          <p:cNvPr id="25" name="Google Shape;25;p10"/>
          <p:cNvPicPr preferRelativeResize="0"/>
          <p:nvPr/>
        </p:nvPicPr>
        <p:blipFill rotWithShape="1">
          <a:blip r:embed="rId3">
            <a:alphaModFix/>
          </a:blip>
          <a:srcRect/>
          <a:stretch/>
        </p:blipFill>
        <p:spPr>
          <a:xfrm>
            <a:off x="0" y="5922962"/>
            <a:ext cx="2276475" cy="866775"/>
          </a:xfrm>
          <a:prstGeom prst="rect">
            <a:avLst/>
          </a:prstGeom>
          <a:noFill/>
          <a:ln>
            <a:noFill/>
          </a:ln>
        </p:spPr>
      </p:pic>
      <p:sp>
        <p:nvSpPr>
          <p:cNvPr id="26" name="Google Shape;26;p10"/>
          <p:cNvSpPr/>
          <p:nvPr/>
        </p:nvSpPr>
        <p:spPr>
          <a:xfrm>
            <a:off x="127000" y="5829300"/>
            <a:ext cx="2387600" cy="1028700"/>
          </a:xfrm>
          <a:prstGeom prst="rect">
            <a:avLst/>
          </a:prstGeom>
          <a:solidFill>
            <a:schemeClr val="lt1">
              <a:alpha val="5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10"/>
          <p:cNvSpPr/>
          <p:nvPr/>
        </p:nvSpPr>
        <p:spPr>
          <a:xfrm>
            <a:off x="9755850" y="75686"/>
            <a:ext cx="2387600" cy="1028700"/>
          </a:xfrm>
          <a:prstGeom prst="rect">
            <a:avLst/>
          </a:prstGeom>
          <a:solidFill>
            <a:schemeClr val="lt1">
              <a:alpha val="5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4F4049E3-DF74-4793-B7F6-17C5300A2CEB}"/>
              </a:ext>
            </a:extLst>
          </p:cNvPr>
          <p:cNvPicPr>
            <a:picLocks noChangeAspect="1"/>
          </p:cNvPicPr>
          <p:nvPr userDrawn="1"/>
        </p:nvPicPr>
        <p:blipFill>
          <a:blip r:embed="rId4"/>
          <a:stretch>
            <a:fillRect/>
          </a:stretch>
        </p:blipFill>
        <p:spPr>
          <a:xfrm>
            <a:off x="48550" y="42142"/>
            <a:ext cx="3209925" cy="7143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bg1">
            <a:lumMod val="85000"/>
          </a:schemeClr>
        </a:solidFill>
        <a:effectLst/>
      </p:bgPr>
    </p:bg>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7"/>
          <p:cNvSpPr>
            <a:spLocks noGrp="1"/>
          </p:cNvSpPr>
          <p:nvPr>
            <p:ph type="pic" idx="2"/>
          </p:nvPr>
        </p:nvSpPr>
        <p:spPr>
          <a:xfrm>
            <a:off x="5183188" y="987425"/>
            <a:ext cx="6172200" cy="4873625"/>
          </a:xfrm>
          <a:prstGeom prst="rect">
            <a:avLst/>
          </a:prstGeom>
          <a:noFill/>
          <a:ln>
            <a:noFill/>
          </a:ln>
        </p:spPr>
      </p:sp>
      <p:sp>
        <p:nvSpPr>
          <p:cNvPr id="69" name="Google Shape;69;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eznau.nat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80/00207659.2019.1605028" TargetMode="External"/><Relationship Id="rId2" Type="http://schemas.openxmlformats.org/officeDocument/2006/relationships/hyperlink" Target="https://doi.org/10.1111/psj.12171" TargetMode="External"/><Relationship Id="rId1" Type="http://schemas.openxmlformats.org/officeDocument/2006/relationships/slideLayout" Target="../slideLayouts/slideLayout2.xml"/><Relationship Id="rId4" Type="http://schemas.openxmlformats.org/officeDocument/2006/relationships/hyperlink" Target="https://doi.org/10.1111/ijsw.1241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8"/>
        <p:cNvGrpSpPr/>
        <p:nvPr/>
      </p:nvGrpSpPr>
      <p:grpSpPr>
        <a:xfrm>
          <a:off x="0" y="0"/>
          <a:ext cx="0" cy="0"/>
          <a:chOff x="0" y="0"/>
          <a:chExt cx="0" cy="0"/>
        </a:xfrm>
      </p:grpSpPr>
      <p:sp>
        <p:nvSpPr>
          <p:cNvPr id="89" name="Google Shape;89;p1"/>
          <p:cNvSpPr/>
          <p:nvPr/>
        </p:nvSpPr>
        <p:spPr>
          <a:xfrm>
            <a:off x="2733493" y="4893486"/>
            <a:ext cx="6242415" cy="584775"/>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endParaRPr sz="3200" b="0" i="0" u="none" strike="noStrike" cap="none">
              <a:solidFill>
                <a:schemeClr val="dk1"/>
              </a:solidFill>
              <a:latin typeface="Arimo"/>
              <a:ea typeface="Arimo"/>
              <a:cs typeface="Arimo"/>
              <a:sym typeface="Arimo"/>
            </a:endParaRPr>
          </a:p>
        </p:txBody>
      </p:sp>
      <p:sp>
        <p:nvSpPr>
          <p:cNvPr id="91" name="Google Shape;91;p1"/>
          <p:cNvSpPr/>
          <p:nvPr/>
        </p:nvSpPr>
        <p:spPr>
          <a:xfrm>
            <a:off x="765855" y="3941973"/>
            <a:ext cx="1180329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Nate Breznau</a:t>
            </a:r>
            <a:r>
              <a:rPr lang="en-US" sz="2400" dirty="0">
                <a:solidFill>
                  <a:schemeClr val="dk1"/>
                </a:solidFill>
                <a:latin typeface="Arial"/>
                <a:ea typeface="Arial"/>
                <a:cs typeface="Arial"/>
                <a:sym typeface="Arial"/>
              </a:rPr>
              <a:t>, </a:t>
            </a:r>
            <a:r>
              <a:rPr lang="en-US" sz="2400" u="sng" dirty="0">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breznau.nate@gmail.com</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lang="en-US" sz="2400" b="1"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MPSA, 5.4.2024, 3pm, “Deservingness and the Welfare State”</a:t>
            </a:r>
            <a:endParaRPr dirty="0"/>
          </a:p>
        </p:txBody>
      </p:sp>
      <p:sp>
        <p:nvSpPr>
          <p:cNvPr id="6" name="TextBox 5">
            <a:extLst>
              <a:ext uri="{FF2B5EF4-FFF2-40B4-BE49-F238E27FC236}">
                <a16:creationId xmlns:a16="http://schemas.microsoft.com/office/drawing/2014/main" id="{BAA41180-2F3A-41AB-ACA3-AA0754EF7A06}"/>
              </a:ext>
            </a:extLst>
          </p:cNvPr>
          <p:cNvSpPr txBox="1"/>
          <p:nvPr/>
        </p:nvSpPr>
        <p:spPr>
          <a:xfrm>
            <a:off x="765855" y="1786241"/>
            <a:ext cx="10334764" cy="1754326"/>
          </a:xfrm>
          <a:prstGeom prst="rect">
            <a:avLst/>
          </a:prstGeom>
          <a:noFill/>
        </p:spPr>
        <p:txBody>
          <a:bodyPr wrap="square">
            <a:spAutoFit/>
          </a:bodyPr>
          <a:lstStyle/>
          <a:p>
            <a:r>
              <a:rPr lang="en-US" sz="3600" dirty="0"/>
              <a:t>Institutional Trajectories of the Welfare State: Returns from Social Policy Inception to Modern Public Opinion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B6198F-5297-4C65-83D4-8656A12D72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5" name="Rectangle 2">
            <a:extLst>
              <a:ext uri="{FF2B5EF4-FFF2-40B4-BE49-F238E27FC236}">
                <a16:creationId xmlns:a16="http://schemas.microsoft.com/office/drawing/2014/main" id="{E9771BB3-1BD0-41F0-8CEB-ADA66B7408C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3073" name="Picture 4">
            <a:extLst>
              <a:ext uri="{FF2B5EF4-FFF2-40B4-BE49-F238E27FC236}">
                <a16:creationId xmlns:a16="http://schemas.microsoft.com/office/drawing/2014/main" id="{9E27F365-999B-425D-A0FE-FF4666B49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59" y="136525"/>
            <a:ext cx="10524931" cy="63239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8D9421B-874F-4B2D-B0F7-61F0B0350693}"/>
              </a:ext>
            </a:extLst>
          </p:cNvPr>
          <p:cNvSpPr txBox="1"/>
          <p:nvPr/>
        </p:nvSpPr>
        <p:spPr>
          <a:xfrm>
            <a:off x="8902562" y="1967391"/>
            <a:ext cx="2591683"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AUT, BEL, DEU, FRA &amp; POL</a:t>
            </a:r>
            <a:endParaRPr lang="de-DE" sz="1200" dirty="0">
              <a:solidFill>
                <a:schemeClr val="bg1">
                  <a:lumMod val="65000"/>
                </a:schemeClr>
              </a:solidFill>
              <a:latin typeface="+mn-lt"/>
            </a:endParaRPr>
          </a:p>
        </p:txBody>
      </p:sp>
      <p:sp>
        <p:nvSpPr>
          <p:cNvPr id="11" name="TextBox 10">
            <a:extLst>
              <a:ext uri="{FF2B5EF4-FFF2-40B4-BE49-F238E27FC236}">
                <a16:creationId xmlns:a16="http://schemas.microsoft.com/office/drawing/2014/main" id="{5CF10478-7ACA-4376-BFAD-4EC25092CB68}"/>
              </a:ext>
            </a:extLst>
          </p:cNvPr>
          <p:cNvSpPr txBox="1"/>
          <p:nvPr/>
        </p:nvSpPr>
        <p:spPr>
          <a:xfrm>
            <a:off x="8376644" y="2318817"/>
            <a:ext cx="4296189"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RUS, BGR, HRV, HUN, LVA, SVK, SVN, CZE &amp; LTU</a:t>
            </a:r>
            <a:endParaRPr lang="de-DE" sz="1200" dirty="0">
              <a:solidFill>
                <a:schemeClr val="bg1">
                  <a:lumMod val="65000"/>
                </a:schemeClr>
              </a:solidFill>
              <a:latin typeface="+mn-lt"/>
            </a:endParaRPr>
          </a:p>
        </p:txBody>
      </p:sp>
      <p:sp>
        <p:nvSpPr>
          <p:cNvPr id="13" name="TextBox 12">
            <a:extLst>
              <a:ext uri="{FF2B5EF4-FFF2-40B4-BE49-F238E27FC236}">
                <a16:creationId xmlns:a16="http://schemas.microsoft.com/office/drawing/2014/main" id="{E330913F-87B1-4C8A-977C-FBB07D18C189}"/>
              </a:ext>
            </a:extLst>
          </p:cNvPr>
          <p:cNvSpPr txBox="1"/>
          <p:nvPr/>
        </p:nvSpPr>
        <p:spPr>
          <a:xfrm>
            <a:off x="8902562" y="2691460"/>
            <a:ext cx="2159276"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DOM, CHL, URY &amp; VEN</a:t>
            </a:r>
            <a:endParaRPr lang="de-DE" sz="1200" dirty="0">
              <a:solidFill>
                <a:schemeClr val="bg1">
                  <a:lumMod val="65000"/>
                </a:schemeClr>
              </a:solidFill>
              <a:latin typeface="+mn-lt"/>
            </a:endParaRPr>
          </a:p>
        </p:txBody>
      </p:sp>
      <p:sp>
        <p:nvSpPr>
          <p:cNvPr id="15" name="TextBox 14">
            <a:extLst>
              <a:ext uri="{FF2B5EF4-FFF2-40B4-BE49-F238E27FC236}">
                <a16:creationId xmlns:a16="http://schemas.microsoft.com/office/drawing/2014/main" id="{D7A57905-E914-4C3C-949C-C302CA71FEE4}"/>
              </a:ext>
            </a:extLst>
          </p:cNvPr>
          <p:cNvSpPr txBox="1"/>
          <p:nvPr/>
        </p:nvSpPr>
        <p:spPr>
          <a:xfrm>
            <a:off x="8389804" y="3074901"/>
            <a:ext cx="3838989"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USA, GBR, IRL, JPN, CHE, CAN, TWN &amp; KOR</a:t>
            </a:r>
            <a:endParaRPr lang="de-DE" sz="1200" dirty="0">
              <a:solidFill>
                <a:schemeClr val="bg1">
                  <a:lumMod val="65000"/>
                </a:schemeClr>
              </a:solidFill>
              <a:latin typeface="+mn-lt"/>
            </a:endParaRPr>
          </a:p>
        </p:txBody>
      </p:sp>
      <p:sp>
        <p:nvSpPr>
          <p:cNvPr id="17" name="TextBox 16">
            <a:extLst>
              <a:ext uri="{FF2B5EF4-FFF2-40B4-BE49-F238E27FC236}">
                <a16:creationId xmlns:a16="http://schemas.microsoft.com/office/drawing/2014/main" id="{BF60815D-8ADF-4580-8052-D94C96A7B1E6}"/>
              </a:ext>
            </a:extLst>
          </p:cNvPr>
          <p:cNvSpPr txBox="1"/>
          <p:nvPr/>
        </p:nvSpPr>
        <p:spPr>
          <a:xfrm>
            <a:off x="8988425" y="3429000"/>
            <a:ext cx="1175302"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AUS &amp; NZL</a:t>
            </a:r>
            <a:endParaRPr lang="de-DE" sz="1200" dirty="0">
              <a:solidFill>
                <a:schemeClr val="bg1">
                  <a:lumMod val="65000"/>
                </a:schemeClr>
              </a:solidFill>
              <a:latin typeface="+mn-lt"/>
            </a:endParaRPr>
          </a:p>
        </p:txBody>
      </p:sp>
      <p:sp>
        <p:nvSpPr>
          <p:cNvPr id="19" name="TextBox 18">
            <a:extLst>
              <a:ext uri="{FF2B5EF4-FFF2-40B4-BE49-F238E27FC236}">
                <a16:creationId xmlns:a16="http://schemas.microsoft.com/office/drawing/2014/main" id="{399CDA0F-8D6A-4EEC-9FBC-3529B4920347}"/>
              </a:ext>
            </a:extLst>
          </p:cNvPr>
          <p:cNvSpPr txBox="1"/>
          <p:nvPr/>
        </p:nvSpPr>
        <p:spPr>
          <a:xfrm>
            <a:off x="8979176" y="3783099"/>
            <a:ext cx="2903202"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NLD, DNK, SWE, NOR, FIN &amp; ISL</a:t>
            </a:r>
            <a:endParaRPr lang="de-DE" sz="1200" dirty="0">
              <a:solidFill>
                <a:schemeClr val="bg1">
                  <a:lumMod val="65000"/>
                </a:schemeClr>
              </a:solidFill>
              <a:latin typeface="+mn-lt"/>
            </a:endParaRPr>
          </a:p>
        </p:txBody>
      </p:sp>
      <p:sp>
        <p:nvSpPr>
          <p:cNvPr id="21" name="TextBox 20">
            <a:extLst>
              <a:ext uri="{FF2B5EF4-FFF2-40B4-BE49-F238E27FC236}">
                <a16:creationId xmlns:a16="http://schemas.microsoft.com/office/drawing/2014/main" id="{4B1F4DF3-6488-45CB-A134-AE6F74275B20}"/>
              </a:ext>
            </a:extLst>
          </p:cNvPr>
          <p:cNvSpPr txBox="1"/>
          <p:nvPr/>
        </p:nvSpPr>
        <p:spPr>
          <a:xfrm>
            <a:off x="8979176" y="4160114"/>
            <a:ext cx="2278546"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CYP, ITA, ESP &amp; PRT</a:t>
            </a:r>
            <a:endParaRPr lang="de-DE" sz="1200" dirty="0">
              <a:solidFill>
                <a:schemeClr val="bg1">
                  <a:lumMod val="65000"/>
                </a:schemeClr>
              </a:solidFill>
              <a:latin typeface="+mn-lt"/>
            </a:endParaRPr>
          </a:p>
        </p:txBody>
      </p:sp>
      <p:sp>
        <p:nvSpPr>
          <p:cNvPr id="23" name="TextBox 22">
            <a:extLst>
              <a:ext uri="{FF2B5EF4-FFF2-40B4-BE49-F238E27FC236}">
                <a16:creationId xmlns:a16="http://schemas.microsoft.com/office/drawing/2014/main" id="{009C428C-42C0-4929-B7C5-2565D04C7002}"/>
              </a:ext>
            </a:extLst>
          </p:cNvPr>
          <p:cNvSpPr txBox="1"/>
          <p:nvPr/>
        </p:nvSpPr>
        <p:spPr>
          <a:xfrm>
            <a:off x="8979176" y="4547531"/>
            <a:ext cx="3212824"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PHL, THA, ZAF, ISR, IND, SUR &amp; TUR</a:t>
            </a:r>
            <a:endParaRPr lang="de-DE" sz="1200" dirty="0">
              <a:solidFill>
                <a:schemeClr val="bg1">
                  <a:lumMod val="65000"/>
                </a:schemeClr>
              </a:solidFill>
              <a:latin typeface="+mn-lt"/>
            </a:endParaRPr>
          </a:p>
        </p:txBody>
      </p:sp>
    </p:spTree>
    <p:extLst>
      <p:ext uri="{BB962C8B-B14F-4D97-AF65-F5344CB8AC3E}">
        <p14:creationId xmlns:p14="http://schemas.microsoft.com/office/powerpoint/2010/main" val="93216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CA51B8-7EE2-4CB2-9382-6AC7E090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098" name="Grafik 3">
            <a:extLst>
              <a:ext uri="{FF2B5EF4-FFF2-40B4-BE49-F238E27FC236}">
                <a16:creationId xmlns:a16="http://schemas.microsoft.com/office/drawing/2014/main" id="{EE1A7ADA-F591-4B22-B7DC-1998C836A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86" y="1531448"/>
            <a:ext cx="4094480" cy="4094480"/>
          </a:xfrm>
          <a:prstGeom prst="rect">
            <a:avLst/>
          </a:prstGeom>
          <a:noFill/>
          <a:extLst>
            <a:ext uri="{909E8E84-426E-40DD-AFC4-6F175D3DCCD1}">
              <a14:hiddenFill xmlns:a14="http://schemas.microsoft.com/office/drawing/2010/main">
                <a:solidFill>
                  <a:srgbClr val="FFFFFF"/>
                </a:solidFill>
              </a14:hiddenFill>
            </a:ext>
          </a:extLst>
        </p:spPr>
      </p:pic>
      <p:pic>
        <p:nvPicPr>
          <p:cNvPr id="4097" name="Grafik 6">
            <a:extLst>
              <a:ext uri="{FF2B5EF4-FFF2-40B4-BE49-F238E27FC236}">
                <a16:creationId xmlns:a16="http://schemas.microsoft.com/office/drawing/2014/main" id="{7DE3C7E8-0F39-4A70-A290-13F18724E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577"/>
          <a:stretch>
            <a:fillRect/>
          </a:stretch>
        </p:blipFill>
        <p:spPr bwMode="auto">
          <a:xfrm>
            <a:off x="5553472" y="1531448"/>
            <a:ext cx="4970393" cy="31182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F63DADD-5F14-40CE-8CD1-8ACDE95F3EA8}"/>
              </a:ext>
            </a:extLst>
          </p:cNvPr>
          <p:cNvSpPr>
            <a:spLocks noChangeArrowheads="1"/>
          </p:cNvSpPr>
          <p:nvPr/>
        </p:nvSpPr>
        <p:spPr bwMode="auto">
          <a:xfrm>
            <a:off x="5424265" y="4895965"/>
            <a:ext cx="48905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de-DE" sz="1600" b="0" i="0" u="none" strike="noStrike" cap="none" normalizeH="0" baseline="0" dirty="0">
                <a:ln>
                  <a:noFill/>
                </a:ln>
                <a:solidFill>
                  <a:schemeClr val="tx1">
                    <a:lumMod val="65000"/>
                    <a:lumOff val="35000"/>
                  </a:schemeClr>
                </a:solidFill>
                <a:effectLst/>
                <a:latin typeface="+mn-lt"/>
                <a:ea typeface="Calibri" panose="020F0502020204030204" pitchFamily="34" charset="0"/>
                <a:cs typeface="Times New Roman" panose="02020603050405020304" pitchFamily="18" charset="0"/>
              </a:rPr>
              <a:t>NOTE: OLS Regression. Coefficients XY-standardized for ease of interpretation. </a:t>
            </a:r>
            <a:endParaRPr kumimoji="0" lang="en-US" altLang="de-DE" sz="3600" b="0" i="0" u="none" strike="noStrike" cap="none" normalizeH="0" baseline="0" dirty="0">
              <a:ln>
                <a:noFill/>
              </a:ln>
              <a:solidFill>
                <a:schemeClr val="tx1">
                  <a:lumMod val="65000"/>
                  <a:lumOff val="35000"/>
                </a:schemeClr>
              </a:solidFill>
              <a:effectLst/>
              <a:latin typeface="+mn-lt"/>
            </a:endParaRPr>
          </a:p>
        </p:txBody>
      </p:sp>
      <p:sp>
        <p:nvSpPr>
          <p:cNvPr id="7" name="TextBox 6">
            <a:extLst>
              <a:ext uri="{FF2B5EF4-FFF2-40B4-BE49-F238E27FC236}">
                <a16:creationId xmlns:a16="http://schemas.microsoft.com/office/drawing/2014/main" id="{C48BB4EE-4734-4741-9E27-DEADA24184DD}"/>
              </a:ext>
            </a:extLst>
          </p:cNvPr>
          <p:cNvSpPr txBox="1"/>
          <p:nvPr/>
        </p:nvSpPr>
        <p:spPr>
          <a:xfrm>
            <a:off x="1063487" y="885117"/>
            <a:ext cx="6221896" cy="646331"/>
          </a:xfrm>
          <a:prstGeom prst="rect">
            <a:avLst/>
          </a:prstGeom>
          <a:noFill/>
        </p:spPr>
        <p:txBody>
          <a:bodyPr wrap="square" rtlCol="0">
            <a:spAutoFit/>
          </a:bodyPr>
          <a:lstStyle/>
          <a:p>
            <a:r>
              <a:rPr lang="en-US" sz="3600" dirty="0"/>
              <a:t>Regression Estimates</a:t>
            </a:r>
            <a:endParaRPr lang="de-DE" sz="3600" dirty="0"/>
          </a:p>
        </p:txBody>
      </p:sp>
    </p:spTree>
    <p:extLst>
      <p:ext uri="{BB962C8B-B14F-4D97-AF65-F5344CB8AC3E}">
        <p14:creationId xmlns:p14="http://schemas.microsoft.com/office/powerpoint/2010/main" val="174433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48FF7A2D-D028-4B75-9D97-0117BF6E7F84}"/>
              </a:ext>
            </a:extLst>
          </p:cNvPr>
          <p:cNvSpPr txBox="1"/>
          <p:nvPr/>
        </p:nvSpPr>
        <p:spPr>
          <a:xfrm>
            <a:off x="554934" y="1720840"/>
            <a:ext cx="11082132" cy="3016210"/>
          </a:xfrm>
          <a:prstGeom prst="rect">
            <a:avLst/>
          </a:prstGeom>
          <a:noFill/>
        </p:spPr>
        <p:txBody>
          <a:bodyPr wrap="square" rtlCol="0">
            <a:spAutoFit/>
          </a:bodyPr>
          <a:lstStyle/>
          <a:p>
            <a:r>
              <a:rPr lang="en-US" sz="3600" dirty="0">
                <a:solidFill>
                  <a:schemeClr val="accent2">
                    <a:lumMod val="50000"/>
                  </a:schemeClr>
                </a:solidFill>
              </a:rPr>
              <a:t>Conclusions</a:t>
            </a:r>
          </a:p>
          <a:p>
            <a:pPr marL="571500" indent="-571500">
              <a:spcBef>
                <a:spcPts val="600"/>
              </a:spcBef>
              <a:spcAft>
                <a:spcPts val="600"/>
              </a:spcAft>
              <a:buFont typeface="Arial" panose="020B0604020202020204" pitchFamily="34" charset="0"/>
              <a:buChar char="•"/>
            </a:pPr>
            <a:r>
              <a:rPr lang="en-US" sz="3200" dirty="0"/>
              <a:t>Duration to measure institutional effects</a:t>
            </a:r>
          </a:p>
          <a:p>
            <a:pPr marL="571500" lvl="1" indent="-571500">
              <a:spcBef>
                <a:spcPts val="600"/>
              </a:spcBef>
              <a:spcAft>
                <a:spcPts val="600"/>
              </a:spcAft>
              <a:buFont typeface="Arial" panose="020B0604020202020204" pitchFamily="34" charset="0"/>
              <a:buChar char="•"/>
            </a:pPr>
            <a:r>
              <a:rPr lang="en-US" sz="3200" dirty="0"/>
              <a:t>External validity (massive time lag)</a:t>
            </a:r>
          </a:p>
          <a:p>
            <a:pPr marL="571500" lvl="1" indent="-571500">
              <a:spcBef>
                <a:spcPts val="600"/>
              </a:spcBef>
              <a:spcAft>
                <a:spcPts val="600"/>
              </a:spcAft>
              <a:buFont typeface="Arial" panose="020B0604020202020204" pitchFamily="34" charset="0"/>
              <a:buChar char="•"/>
            </a:pPr>
            <a:r>
              <a:rPr lang="en-US" sz="3200" dirty="0"/>
              <a:t>Humility – this is weak evidence</a:t>
            </a:r>
            <a:endParaRPr lang="en-US" sz="2400" dirty="0"/>
          </a:p>
          <a:p>
            <a:pPr marL="571500" lvl="1" indent="-571500">
              <a:buFont typeface="Arial" panose="020B0604020202020204" pitchFamily="34" charset="0"/>
              <a:buChar char="•"/>
            </a:pPr>
            <a:endParaRPr lang="en-US" sz="2800" dirty="0"/>
          </a:p>
        </p:txBody>
      </p:sp>
      <p:sp>
        <p:nvSpPr>
          <p:cNvPr id="3" name="Slide Number Placeholder 2">
            <a:extLst>
              <a:ext uri="{FF2B5EF4-FFF2-40B4-BE49-F238E27FC236}">
                <a16:creationId xmlns:a16="http://schemas.microsoft.com/office/drawing/2014/main" id="{871C4D3E-5461-4B29-86AD-68BE46211A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5523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629478" y="1239768"/>
            <a:ext cx="5110922" cy="4195832"/>
          </a:xfrm>
          <a:prstGeom prst="rect">
            <a:avLst/>
          </a:prstGeom>
          <a:noFill/>
          <a:ln>
            <a:noFill/>
          </a:ln>
        </p:spPr>
        <p:txBody>
          <a:bodyPr spcFirstLastPara="1" wrap="square" lIns="91425" tIns="45700" rIns="91425" bIns="45700" anchor="ctr" anchorCtr="0">
            <a:normAutofit/>
          </a:bodyPr>
          <a:lstStyle/>
          <a:p>
            <a:pPr marL="0" lvl="0" indent="0" algn="l" rtl="0">
              <a:lnSpc>
                <a:spcPct val="114000"/>
              </a:lnSpc>
              <a:spcBef>
                <a:spcPts val="0"/>
              </a:spcBef>
              <a:spcAft>
                <a:spcPts val="0"/>
              </a:spcAft>
              <a:buClr>
                <a:schemeClr val="dk1"/>
              </a:buClr>
              <a:buSzPts val="4400"/>
              <a:buFont typeface="Calibri"/>
              <a:buNone/>
            </a:pPr>
            <a:r>
              <a:rPr lang="en-US" dirty="0">
                <a:latin typeface="+mn-lt"/>
              </a:rPr>
              <a:t>Thanks for </a:t>
            </a:r>
            <a:br>
              <a:rPr lang="en-US" dirty="0">
                <a:latin typeface="+mn-lt"/>
              </a:rPr>
            </a:br>
            <a:r>
              <a:rPr lang="en-US" dirty="0">
                <a:latin typeface="+mn-lt"/>
              </a:rPr>
              <a:t>your attention</a:t>
            </a:r>
            <a:br>
              <a:rPr lang="en-US" dirty="0">
                <a:latin typeface="+mn-lt"/>
              </a:rPr>
            </a:br>
            <a:br>
              <a:rPr lang="en-US" sz="2200" dirty="0">
                <a:latin typeface="+mn-lt"/>
              </a:rPr>
            </a:br>
            <a:r>
              <a:rPr lang="en-US" sz="1800" dirty="0">
                <a:latin typeface="+mn-lt"/>
              </a:rPr>
              <a:t>Breznau, Nate. 2023. “Institutional Trajectories of the Welfare State: Returns from Social Policy Inception to Modern Public Opinion.” Pp. 185–206 in A Research Agenda for Public Attitudes to Welfare, edited by F. </a:t>
            </a:r>
            <a:r>
              <a:rPr lang="en-US" sz="1800" dirty="0" err="1">
                <a:latin typeface="+mn-lt"/>
              </a:rPr>
              <a:t>Roosma</a:t>
            </a:r>
            <a:r>
              <a:rPr lang="en-US" sz="1800" dirty="0">
                <a:latin typeface="+mn-lt"/>
              </a:rPr>
              <a:t> and T. </a:t>
            </a:r>
            <a:r>
              <a:rPr lang="en-US" sz="1800" dirty="0" err="1">
                <a:latin typeface="+mn-lt"/>
              </a:rPr>
              <a:t>Laenen</a:t>
            </a:r>
            <a:r>
              <a:rPr lang="en-US" sz="1800" dirty="0">
                <a:latin typeface="+mn-lt"/>
              </a:rPr>
              <a:t>. Cheltenham, UK: Edward Elgar.</a:t>
            </a:r>
            <a:endParaRPr sz="1800" dirty="0">
              <a:latin typeface="+mn-lt"/>
            </a:endParaRPr>
          </a:p>
        </p:txBody>
      </p:sp>
      <p:sp>
        <p:nvSpPr>
          <p:cNvPr id="9" name="TextBox 8">
            <a:extLst>
              <a:ext uri="{FF2B5EF4-FFF2-40B4-BE49-F238E27FC236}">
                <a16:creationId xmlns:a16="http://schemas.microsoft.com/office/drawing/2014/main" id="{B81565F8-2998-40AD-AAE5-A5CFA08D9DA4}"/>
              </a:ext>
            </a:extLst>
          </p:cNvPr>
          <p:cNvSpPr txBox="1"/>
          <p:nvPr/>
        </p:nvSpPr>
        <p:spPr>
          <a:xfrm>
            <a:off x="7133811" y="1118321"/>
            <a:ext cx="6097656" cy="646331"/>
          </a:xfrm>
          <a:prstGeom prst="rect">
            <a:avLst/>
          </a:prstGeom>
          <a:noFill/>
        </p:spPr>
        <p:txBody>
          <a:bodyPr wrap="square">
            <a:spAutoFit/>
          </a:bodyPr>
          <a:lstStyle/>
          <a:p>
            <a:r>
              <a:rPr lang="en-US" sz="3600" dirty="0"/>
              <a:t>Replication materials</a:t>
            </a:r>
            <a:endParaRPr lang="de-DE" sz="3600" dirty="0"/>
          </a:p>
        </p:txBody>
      </p:sp>
      <p:sp>
        <p:nvSpPr>
          <p:cNvPr id="2" name="Slide Number Placeholder 1">
            <a:extLst>
              <a:ext uri="{FF2B5EF4-FFF2-40B4-BE49-F238E27FC236}">
                <a16:creationId xmlns:a16="http://schemas.microsoft.com/office/drawing/2014/main" id="{92D08133-F8C0-4DF6-8741-0A2162CA31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 name="Picture 3">
            <a:extLst>
              <a:ext uri="{FF2B5EF4-FFF2-40B4-BE49-F238E27FC236}">
                <a16:creationId xmlns:a16="http://schemas.microsoft.com/office/drawing/2014/main" id="{3365965D-5D90-4453-BF42-3C797CAE87C8}"/>
              </a:ext>
            </a:extLst>
          </p:cNvPr>
          <p:cNvPicPr>
            <a:picLocks noChangeAspect="1"/>
          </p:cNvPicPr>
          <p:nvPr/>
        </p:nvPicPr>
        <p:blipFill>
          <a:blip r:embed="rId3"/>
          <a:stretch>
            <a:fillRect/>
          </a:stretch>
        </p:blipFill>
        <p:spPr>
          <a:xfrm>
            <a:off x="7133811" y="1759737"/>
            <a:ext cx="4286250" cy="4286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B509-941B-4A05-B919-E340E5836D3D}"/>
              </a:ext>
            </a:extLst>
          </p:cNvPr>
          <p:cNvSpPr>
            <a:spLocks noGrp="1"/>
          </p:cNvSpPr>
          <p:nvPr>
            <p:ph type="title"/>
          </p:nvPr>
        </p:nvSpPr>
        <p:spPr>
          <a:xfrm>
            <a:off x="838200" y="891899"/>
            <a:ext cx="10515600" cy="1325563"/>
          </a:xfrm>
        </p:spPr>
        <p:txBody>
          <a:bodyPr/>
          <a:lstStyle/>
          <a:p>
            <a:r>
              <a:rPr lang="en-US" dirty="0">
                <a:latin typeface="+mn-lt"/>
              </a:rPr>
              <a:t>References</a:t>
            </a:r>
            <a:endParaRPr lang="de-DE" dirty="0">
              <a:latin typeface="+mn-lt"/>
            </a:endParaRPr>
          </a:p>
        </p:txBody>
      </p:sp>
      <p:sp>
        <p:nvSpPr>
          <p:cNvPr id="3" name="Text Placeholder 2">
            <a:extLst>
              <a:ext uri="{FF2B5EF4-FFF2-40B4-BE49-F238E27FC236}">
                <a16:creationId xmlns:a16="http://schemas.microsoft.com/office/drawing/2014/main" id="{36570D21-19F8-445F-8682-7EF8F55565E2}"/>
              </a:ext>
            </a:extLst>
          </p:cNvPr>
          <p:cNvSpPr>
            <a:spLocks noGrp="1"/>
          </p:cNvSpPr>
          <p:nvPr>
            <p:ph type="body" idx="1"/>
          </p:nvPr>
        </p:nvSpPr>
        <p:spPr>
          <a:xfrm>
            <a:off x="838200" y="2084042"/>
            <a:ext cx="10515600" cy="3650836"/>
          </a:xfrm>
        </p:spPr>
        <p:txBody>
          <a:bodyPr>
            <a:normAutofit fontScale="70000" lnSpcReduction="20000"/>
          </a:bodyPr>
          <a:lstStyle/>
          <a:p>
            <a:pPr marL="114300" indent="0">
              <a:lnSpc>
                <a:spcPct val="124000"/>
              </a:lnSpc>
              <a:spcBef>
                <a:spcPts val="0"/>
              </a:spcBef>
              <a:spcAft>
                <a:spcPts val="1200"/>
              </a:spcAft>
              <a:buNone/>
            </a:pPr>
            <a:r>
              <a:rPr lang="en-US" sz="2900" dirty="0">
                <a:effectLst/>
                <a:latin typeface="+mn-lt"/>
              </a:rPr>
              <a:t>Breznau, Nate. 2017. “Positive Returns and Equilibrium: Simultaneous Feedback Between Public Opinion and Social Policy.” </a:t>
            </a:r>
            <a:r>
              <a:rPr lang="en-US" sz="2900" i="1" dirty="0">
                <a:effectLst/>
                <a:latin typeface="+mn-lt"/>
              </a:rPr>
              <a:t>Policy Studies Journal</a:t>
            </a:r>
            <a:r>
              <a:rPr lang="en-US" sz="2900" dirty="0">
                <a:effectLst/>
                <a:latin typeface="+mn-lt"/>
              </a:rPr>
              <a:t> 45(4):583–612. </a:t>
            </a:r>
            <a:r>
              <a:rPr lang="en-US" sz="2900" dirty="0" err="1">
                <a:effectLst/>
                <a:latin typeface="+mn-lt"/>
              </a:rPr>
              <a:t>doi</a:t>
            </a:r>
            <a:r>
              <a:rPr lang="en-US" sz="2900" dirty="0">
                <a:effectLst/>
                <a:latin typeface="+mn-lt"/>
              </a:rPr>
              <a:t>: </a:t>
            </a:r>
            <a:r>
              <a:rPr lang="en-US" sz="2900" dirty="0">
                <a:effectLst/>
                <a:latin typeface="+mn-lt"/>
                <a:hlinkClick r:id="rId2"/>
              </a:rPr>
              <a:t>10.1111/psj.12171</a:t>
            </a:r>
            <a:r>
              <a:rPr lang="en-US" sz="2900" dirty="0">
                <a:effectLst/>
                <a:latin typeface="+mn-lt"/>
              </a:rPr>
              <a:t>.</a:t>
            </a:r>
          </a:p>
          <a:p>
            <a:pPr marL="114300" indent="0">
              <a:lnSpc>
                <a:spcPct val="124000"/>
              </a:lnSpc>
              <a:spcBef>
                <a:spcPts val="0"/>
              </a:spcBef>
              <a:spcAft>
                <a:spcPts val="1200"/>
              </a:spcAft>
              <a:buNone/>
            </a:pPr>
            <a:r>
              <a:rPr lang="en-US" sz="2900" dirty="0">
                <a:effectLst/>
                <a:latin typeface="+mn-lt"/>
              </a:rPr>
              <a:t>Breznau, Nate. 2019. “The Underlying Public Attitude toward Government Responsibility to Intervene in Socio-Economics, Thirty-Years of Evidence from the ISSP.” </a:t>
            </a:r>
            <a:r>
              <a:rPr lang="en-US" sz="2900" i="1" dirty="0">
                <a:effectLst/>
                <a:latin typeface="+mn-lt"/>
              </a:rPr>
              <a:t>International Journal of Sociology</a:t>
            </a:r>
            <a:r>
              <a:rPr lang="en-US" sz="2900" dirty="0">
                <a:effectLst/>
                <a:latin typeface="+mn-lt"/>
              </a:rPr>
              <a:t> 49(3):182–203. </a:t>
            </a:r>
            <a:r>
              <a:rPr lang="en-US" sz="2900" dirty="0" err="1">
                <a:effectLst/>
                <a:latin typeface="+mn-lt"/>
              </a:rPr>
              <a:t>doi</a:t>
            </a:r>
            <a:r>
              <a:rPr lang="en-US" sz="2900" dirty="0">
                <a:effectLst/>
                <a:latin typeface="+mn-lt"/>
              </a:rPr>
              <a:t>: </a:t>
            </a:r>
            <a:r>
              <a:rPr lang="en-US" sz="2900" dirty="0">
                <a:effectLst/>
                <a:latin typeface="+mn-lt"/>
                <a:hlinkClick r:id="rId3"/>
              </a:rPr>
              <a:t>https://doi.org/10.1080/00207659.2019.1605028</a:t>
            </a:r>
            <a:r>
              <a:rPr lang="en-US" sz="2900" dirty="0">
                <a:effectLst/>
                <a:latin typeface="+mn-lt"/>
              </a:rPr>
              <a:t>.</a:t>
            </a:r>
          </a:p>
          <a:p>
            <a:pPr marL="114300" indent="0">
              <a:lnSpc>
                <a:spcPct val="124000"/>
              </a:lnSpc>
              <a:spcBef>
                <a:spcPts val="0"/>
              </a:spcBef>
              <a:spcAft>
                <a:spcPts val="1200"/>
              </a:spcAft>
              <a:buNone/>
            </a:pPr>
            <a:r>
              <a:rPr lang="de-DE" sz="2900" dirty="0">
                <a:effectLst/>
                <a:latin typeface="+mn-lt"/>
              </a:rPr>
              <a:t>Nelson, Kenneth, Daniel </a:t>
            </a:r>
            <a:r>
              <a:rPr lang="de-DE" sz="2900" dirty="0" err="1">
                <a:effectLst/>
                <a:latin typeface="+mn-lt"/>
              </a:rPr>
              <a:t>Fredriksson</a:t>
            </a:r>
            <a:r>
              <a:rPr lang="de-DE" sz="2900" dirty="0">
                <a:effectLst/>
                <a:latin typeface="+mn-lt"/>
              </a:rPr>
              <a:t>, Tomas </a:t>
            </a:r>
            <a:r>
              <a:rPr lang="de-DE" sz="2900" dirty="0" err="1">
                <a:effectLst/>
                <a:latin typeface="+mn-lt"/>
              </a:rPr>
              <a:t>Korpi</a:t>
            </a:r>
            <a:r>
              <a:rPr lang="de-DE" sz="2900" dirty="0">
                <a:effectLst/>
                <a:latin typeface="+mn-lt"/>
              </a:rPr>
              <a:t>, Walter </a:t>
            </a:r>
            <a:r>
              <a:rPr lang="de-DE" sz="2900" dirty="0" err="1">
                <a:effectLst/>
                <a:latin typeface="+mn-lt"/>
              </a:rPr>
              <a:t>Korpi</a:t>
            </a:r>
            <a:r>
              <a:rPr lang="de-DE" sz="2900" dirty="0">
                <a:effectLst/>
                <a:latin typeface="+mn-lt"/>
              </a:rPr>
              <a:t>, Joakim Palme, and Ola </a:t>
            </a:r>
            <a:r>
              <a:rPr lang="de-DE" sz="2900" dirty="0" err="1">
                <a:effectLst/>
                <a:latin typeface="+mn-lt"/>
              </a:rPr>
              <a:t>Sjöberg</a:t>
            </a:r>
            <a:r>
              <a:rPr lang="de-DE" sz="2900" dirty="0">
                <a:effectLst/>
                <a:latin typeface="+mn-lt"/>
              </a:rPr>
              <a:t>. 2020. “The </a:t>
            </a:r>
            <a:r>
              <a:rPr lang="de-DE" sz="2900" dirty="0" err="1">
                <a:effectLst/>
                <a:latin typeface="+mn-lt"/>
              </a:rPr>
              <a:t>Social</a:t>
            </a:r>
            <a:r>
              <a:rPr lang="de-DE" sz="2900" dirty="0">
                <a:effectLst/>
                <a:latin typeface="+mn-lt"/>
              </a:rPr>
              <a:t> Policy </a:t>
            </a:r>
            <a:r>
              <a:rPr lang="de-DE" sz="2900" dirty="0" err="1">
                <a:effectLst/>
                <a:latin typeface="+mn-lt"/>
              </a:rPr>
              <a:t>Indicators</a:t>
            </a:r>
            <a:r>
              <a:rPr lang="de-DE" sz="2900" dirty="0">
                <a:effectLst/>
                <a:latin typeface="+mn-lt"/>
              </a:rPr>
              <a:t> (SPIN) Database.” </a:t>
            </a:r>
            <a:r>
              <a:rPr lang="de-DE" sz="2900" i="1" dirty="0">
                <a:effectLst/>
                <a:latin typeface="+mn-lt"/>
              </a:rPr>
              <a:t>International Journal </a:t>
            </a:r>
            <a:r>
              <a:rPr lang="de-DE" sz="2900" i="1" dirty="0" err="1">
                <a:effectLst/>
                <a:latin typeface="+mn-lt"/>
              </a:rPr>
              <a:t>of</a:t>
            </a:r>
            <a:r>
              <a:rPr lang="de-DE" sz="2900" i="1" dirty="0">
                <a:effectLst/>
                <a:latin typeface="+mn-lt"/>
              </a:rPr>
              <a:t> </a:t>
            </a:r>
            <a:r>
              <a:rPr lang="de-DE" sz="2900" i="1" dirty="0" err="1">
                <a:effectLst/>
                <a:latin typeface="+mn-lt"/>
              </a:rPr>
              <a:t>Social</a:t>
            </a:r>
            <a:r>
              <a:rPr lang="de-DE" sz="2900" i="1" dirty="0">
                <a:effectLst/>
                <a:latin typeface="+mn-lt"/>
              </a:rPr>
              <a:t> </a:t>
            </a:r>
            <a:r>
              <a:rPr lang="de-DE" sz="2900" i="1" dirty="0" err="1">
                <a:effectLst/>
                <a:latin typeface="+mn-lt"/>
              </a:rPr>
              <a:t>Welfare</a:t>
            </a:r>
            <a:r>
              <a:rPr lang="de-DE" sz="2900" dirty="0">
                <a:effectLst/>
                <a:latin typeface="+mn-lt"/>
              </a:rPr>
              <a:t> 29(3):285–89. </a:t>
            </a:r>
            <a:r>
              <a:rPr lang="de-DE" sz="2900" dirty="0" err="1">
                <a:effectLst/>
                <a:latin typeface="+mn-lt"/>
              </a:rPr>
              <a:t>doi</a:t>
            </a:r>
            <a:r>
              <a:rPr lang="de-DE" sz="2900" dirty="0">
                <a:effectLst/>
                <a:latin typeface="+mn-lt"/>
              </a:rPr>
              <a:t>: </a:t>
            </a:r>
            <a:r>
              <a:rPr lang="de-DE" sz="2900" dirty="0">
                <a:effectLst/>
                <a:latin typeface="+mn-lt"/>
                <a:hlinkClick r:id="rId4"/>
              </a:rPr>
              <a:t>10.1111/ijsw.12418</a:t>
            </a:r>
            <a:r>
              <a:rPr lang="de-DE" sz="2900" dirty="0">
                <a:effectLst/>
                <a:latin typeface="+mn-lt"/>
              </a:rPr>
              <a:t>.</a:t>
            </a:r>
          </a:p>
          <a:p>
            <a:pPr marL="114300" indent="0">
              <a:buNone/>
            </a:pPr>
            <a:endParaRPr lang="de-DE" dirty="0">
              <a:latin typeface="+mn-lt"/>
            </a:endParaRPr>
          </a:p>
        </p:txBody>
      </p:sp>
      <p:sp>
        <p:nvSpPr>
          <p:cNvPr id="4" name="Slide Number Placeholder 3">
            <a:extLst>
              <a:ext uri="{FF2B5EF4-FFF2-40B4-BE49-F238E27FC236}">
                <a16:creationId xmlns:a16="http://schemas.microsoft.com/office/drawing/2014/main" id="{BF6F34D1-1CA0-4B3C-82FD-A697557B91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71182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48FF7A2D-D028-4B75-9D97-0117BF6E7F84}"/>
              </a:ext>
            </a:extLst>
          </p:cNvPr>
          <p:cNvSpPr txBox="1"/>
          <p:nvPr/>
        </p:nvSpPr>
        <p:spPr>
          <a:xfrm>
            <a:off x="1093305" y="1743165"/>
            <a:ext cx="8217844" cy="2831544"/>
          </a:xfrm>
          <a:prstGeom prst="rect">
            <a:avLst/>
          </a:prstGeom>
          <a:noFill/>
        </p:spPr>
        <p:txBody>
          <a:bodyPr wrap="square" rtlCol="0">
            <a:spAutoFit/>
          </a:bodyPr>
          <a:lstStyle/>
          <a:p>
            <a:r>
              <a:rPr lang="en-US" sz="4000" dirty="0">
                <a:solidFill>
                  <a:schemeClr val="accent2">
                    <a:lumMod val="50000"/>
                  </a:schemeClr>
                </a:solidFill>
              </a:rPr>
              <a:t>Welfare State Institutions</a:t>
            </a:r>
          </a:p>
          <a:p>
            <a:pPr marL="571500" indent="-571500">
              <a:spcBef>
                <a:spcPts val="1200"/>
              </a:spcBef>
              <a:buFont typeface="Arial" panose="020B0604020202020204" pitchFamily="34" charset="0"/>
              <a:buChar char="•"/>
            </a:pPr>
            <a:r>
              <a:rPr lang="en-US" sz="3600" dirty="0"/>
              <a:t>Shape risk &amp; welfare</a:t>
            </a:r>
          </a:p>
          <a:p>
            <a:pPr marL="571500" indent="-571500">
              <a:spcBef>
                <a:spcPts val="1200"/>
              </a:spcBef>
              <a:buFont typeface="Arial" panose="020B0604020202020204" pitchFamily="34" charset="0"/>
              <a:buChar char="•"/>
            </a:pPr>
            <a:r>
              <a:rPr lang="en-US" sz="3600" dirty="0"/>
              <a:t>Shape public opinion</a:t>
            </a:r>
          </a:p>
          <a:p>
            <a:pPr marL="571500" indent="-571500">
              <a:spcBef>
                <a:spcPts val="1200"/>
              </a:spcBef>
              <a:buFont typeface="Arial" panose="020B0604020202020204" pitchFamily="34" charset="0"/>
              <a:buChar char="•"/>
            </a:pPr>
            <a:r>
              <a:rPr lang="en-US" sz="3600" dirty="0"/>
              <a:t>Deeply embedded over time</a:t>
            </a:r>
            <a:endParaRPr lang="de-DE" sz="3600" dirty="0"/>
          </a:p>
        </p:txBody>
      </p:sp>
      <p:sp>
        <p:nvSpPr>
          <p:cNvPr id="3" name="Slide Number Placeholder 2">
            <a:extLst>
              <a:ext uri="{FF2B5EF4-FFF2-40B4-BE49-F238E27FC236}">
                <a16:creationId xmlns:a16="http://schemas.microsoft.com/office/drawing/2014/main" id="{95BED540-3C42-4BD9-A95D-D9C4C98917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48FF7A2D-D028-4B75-9D97-0117BF6E7F84}"/>
              </a:ext>
            </a:extLst>
          </p:cNvPr>
          <p:cNvSpPr txBox="1"/>
          <p:nvPr/>
        </p:nvSpPr>
        <p:spPr>
          <a:xfrm>
            <a:off x="1093305" y="1743165"/>
            <a:ext cx="8217844" cy="2831544"/>
          </a:xfrm>
          <a:prstGeom prst="rect">
            <a:avLst/>
          </a:prstGeom>
          <a:noFill/>
        </p:spPr>
        <p:txBody>
          <a:bodyPr wrap="square" rtlCol="0">
            <a:spAutoFit/>
          </a:bodyPr>
          <a:lstStyle/>
          <a:p>
            <a:r>
              <a:rPr lang="en-US" sz="4000" dirty="0">
                <a:solidFill>
                  <a:schemeClr val="accent2">
                    <a:lumMod val="50000"/>
                  </a:schemeClr>
                </a:solidFill>
              </a:rPr>
              <a:t>Institutional Theories</a:t>
            </a:r>
          </a:p>
          <a:p>
            <a:pPr marL="571500" indent="-571500">
              <a:spcBef>
                <a:spcPts val="1200"/>
              </a:spcBef>
              <a:buFont typeface="Arial" panose="020B0604020202020204" pitchFamily="34" charset="0"/>
              <a:buChar char="•"/>
            </a:pPr>
            <a:r>
              <a:rPr lang="en-US" sz="3600" dirty="0"/>
              <a:t>Path dependencies</a:t>
            </a:r>
          </a:p>
          <a:p>
            <a:pPr marL="571500" indent="-571500">
              <a:spcBef>
                <a:spcPts val="1200"/>
              </a:spcBef>
              <a:buFont typeface="Arial" panose="020B0604020202020204" pitchFamily="34" charset="0"/>
              <a:buChar char="•"/>
            </a:pPr>
            <a:r>
              <a:rPr lang="en-US" sz="3600" dirty="0"/>
              <a:t>Positive returns</a:t>
            </a:r>
          </a:p>
          <a:p>
            <a:pPr marL="571500" indent="-571500">
              <a:spcBef>
                <a:spcPts val="1200"/>
              </a:spcBef>
              <a:buFont typeface="Arial" panose="020B0604020202020204" pitchFamily="34" charset="0"/>
              <a:buChar char="•"/>
            </a:pPr>
            <a:r>
              <a:rPr lang="en-US" sz="3600" dirty="0"/>
              <a:t>Stability over med/long term</a:t>
            </a:r>
            <a:endParaRPr lang="de-DE" sz="3600" dirty="0"/>
          </a:p>
        </p:txBody>
      </p:sp>
      <p:sp>
        <p:nvSpPr>
          <p:cNvPr id="3" name="Slide Number Placeholder 2">
            <a:extLst>
              <a:ext uri="{FF2B5EF4-FFF2-40B4-BE49-F238E27FC236}">
                <a16:creationId xmlns:a16="http://schemas.microsoft.com/office/drawing/2014/main" id="{A71349B6-9C88-40DC-A56F-44B9DE714C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25684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48FF7A2D-D028-4B75-9D97-0117BF6E7F84}"/>
              </a:ext>
            </a:extLst>
          </p:cNvPr>
          <p:cNvSpPr txBox="1"/>
          <p:nvPr/>
        </p:nvSpPr>
        <p:spPr>
          <a:xfrm>
            <a:off x="1063487" y="1753104"/>
            <a:ext cx="9124122" cy="1985159"/>
          </a:xfrm>
          <a:prstGeom prst="rect">
            <a:avLst/>
          </a:prstGeom>
          <a:noFill/>
        </p:spPr>
        <p:txBody>
          <a:bodyPr wrap="square" rtlCol="0">
            <a:spAutoFit/>
          </a:bodyPr>
          <a:lstStyle/>
          <a:p>
            <a:r>
              <a:rPr lang="en-US" sz="3600" dirty="0">
                <a:solidFill>
                  <a:schemeClr val="accent2">
                    <a:lumMod val="50000"/>
                  </a:schemeClr>
                </a:solidFill>
              </a:rPr>
              <a:t>Studying Institutions      Public Opinion</a:t>
            </a:r>
          </a:p>
          <a:p>
            <a:pPr marL="571500" indent="-571500">
              <a:spcBef>
                <a:spcPts val="600"/>
              </a:spcBef>
              <a:spcAft>
                <a:spcPts val="600"/>
              </a:spcAft>
              <a:buFont typeface="Arial" panose="020B0604020202020204" pitchFamily="34" charset="0"/>
              <a:buChar char="•"/>
            </a:pPr>
            <a:r>
              <a:rPr lang="en-US" sz="3600" dirty="0"/>
              <a:t>No comparative / historical opinion data</a:t>
            </a:r>
          </a:p>
          <a:p>
            <a:pPr marL="571500" indent="-571500">
              <a:spcBef>
                <a:spcPts val="600"/>
              </a:spcBef>
              <a:spcAft>
                <a:spcPts val="600"/>
              </a:spcAft>
              <a:buFont typeface="Arial" panose="020B0604020202020204" pitchFamily="34" charset="0"/>
              <a:buChar char="•"/>
            </a:pPr>
            <a:r>
              <a:rPr lang="en-US" sz="3600" dirty="0"/>
              <a:t>Institutional trajectories not linear</a:t>
            </a:r>
          </a:p>
        </p:txBody>
      </p:sp>
      <p:sp>
        <p:nvSpPr>
          <p:cNvPr id="3" name="Slide Number Placeholder 2">
            <a:extLst>
              <a:ext uri="{FF2B5EF4-FFF2-40B4-BE49-F238E27FC236}">
                <a16:creationId xmlns:a16="http://schemas.microsoft.com/office/drawing/2014/main" id="{379C3BFE-44E5-4B59-BB51-D38D4C69E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cxnSp>
        <p:nvCxnSpPr>
          <p:cNvPr id="4" name="Straight Arrow Connector 3">
            <a:extLst>
              <a:ext uri="{FF2B5EF4-FFF2-40B4-BE49-F238E27FC236}">
                <a16:creationId xmlns:a16="http://schemas.microsoft.com/office/drawing/2014/main" id="{0FAA80B1-BDB0-48B1-8413-7D02AC32FAEE}"/>
              </a:ext>
            </a:extLst>
          </p:cNvPr>
          <p:cNvCxnSpPr>
            <a:cxnSpLocks/>
          </p:cNvCxnSpPr>
          <p:nvPr/>
        </p:nvCxnSpPr>
        <p:spPr>
          <a:xfrm>
            <a:off x="5436704" y="2110168"/>
            <a:ext cx="437322" cy="0"/>
          </a:xfrm>
          <a:prstGeom prst="straightConnector1">
            <a:avLst/>
          </a:prstGeom>
          <a:ln w="136525" cap="rnd">
            <a:solidFill>
              <a:schemeClr val="accent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1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76FB57-6CD0-41F1-A44D-CFC90B2EBE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cxnSp>
        <p:nvCxnSpPr>
          <p:cNvPr id="7" name="Straight Arrow Connector 6">
            <a:extLst>
              <a:ext uri="{FF2B5EF4-FFF2-40B4-BE49-F238E27FC236}">
                <a16:creationId xmlns:a16="http://schemas.microsoft.com/office/drawing/2014/main" id="{6FA7B412-F071-448A-98B4-784367F060D5}"/>
              </a:ext>
            </a:extLst>
          </p:cNvPr>
          <p:cNvCxnSpPr>
            <a:cxnSpLocks/>
          </p:cNvCxnSpPr>
          <p:nvPr/>
        </p:nvCxnSpPr>
        <p:spPr>
          <a:xfrm flipV="1">
            <a:off x="2322443" y="2558873"/>
            <a:ext cx="2218456" cy="1794466"/>
          </a:xfrm>
          <a:prstGeom prst="straightConnector1">
            <a:avLst/>
          </a:prstGeom>
          <a:ln w="250825" cap="rnd">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EAE4F25-2DBD-4235-BF33-CA78C9AE66BF}"/>
              </a:ext>
            </a:extLst>
          </p:cNvPr>
          <p:cNvCxnSpPr>
            <a:cxnSpLocks/>
          </p:cNvCxnSpPr>
          <p:nvPr/>
        </p:nvCxnSpPr>
        <p:spPr>
          <a:xfrm>
            <a:off x="4969565" y="2398402"/>
            <a:ext cx="2591333" cy="1"/>
          </a:xfrm>
          <a:prstGeom prst="straightConnector1">
            <a:avLst/>
          </a:prstGeom>
          <a:ln w="250825" cap="rnd">
            <a:solidFill>
              <a:srgbClr val="690C8E"/>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09A444-38A7-4A43-A3FF-43161F3CC8B2}"/>
              </a:ext>
            </a:extLst>
          </p:cNvPr>
          <p:cNvCxnSpPr>
            <a:cxnSpLocks/>
          </p:cNvCxnSpPr>
          <p:nvPr/>
        </p:nvCxnSpPr>
        <p:spPr>
          <a:xfrm>
            <a:off x="7910586" y="2558873"/>
            <a:ext cx="2521440" cy="1252329"/>
          </a:xfrm>
          <a:prstGeom prst="straightConnector1">
            <a:avLst/>
          </a:prstGeom>
          <a:ln w="250825" cap="rnd">
            <a:solidFill>
              <a:srgbClr val="A9A927"/>
            </a:solidFill>
            <a:tailEnd type="triangle" w="sm" len="sm"/>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F129ED87-80F9-4B4E-BF3E-651797B8062B}"/>
              </a:ext>
            </a:extLst>
          </p:cNvPr>
          <p:cNvSpPr/>
          <p:nvPr/>
        </p:nvSpPr>
        <p:spPr>
          <a:xfrm>
            <a:off x="2156791" y="1863133"/>
            <a:ext cx="7712766" cy="1794468"/>
          </a:xfrm>
          <a:custGeom>
            <a:avLst/>
            <a:gdLst>
              <a:gd name="connsiteX0" fmla="*/ 0 w 7732644"/>
              <a:gd name="connsiteY0" fmla="*/ 1830079 h 1830079"/>
              <a:gd name="connsiteX1" fmla="*/ 2186609 w 7732644"/>
              <a:gd name="connsiteY1" fmla="*/ 259696 h 1830079"/>
              <a:gd name="connsiteX2" fmla="*/ 5774635 w 7732644"/>
              <a:gd name="connsiteY2" fmla="*/ 50974 h 1830079"/>
              <a:gd name="connsiteX3" fmla="*/ 7732644 w 7732644"/>
              <a:gd name="connsiteY3" fmla="*/ 786470 h 1830079"/>
              <a:gd name="connsiteX4" fmla="*/ 7732644 w 7732644"/>
              <a:gd name="connsiteY4" fmla="*/ 786470 h 1830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2644" h="1830079">
                <a:moveTo>
                  <a:pt x="0" y="1830079"/>
                </a:moveTo>
                <a:cubicBezTo>
                  <a:pt x="612085" y="1193146"/>
                  <a:pt x="1224170" y="556213"/>
                  <a:pt x="2186609" y="259696"/>
                </a:cubicBezTo>
                <a:cubicBezTo>
                  <a:pt x="3149048" y="-36821"/>
                  <a:pt x="4850296" y="-36822"/>
                  <a:pt x="5774635" y="50974"/>
                </a:cubicBezTo>
                <a:cubicBezTo>
                  <a:pt x="6698974" y="138770"/>
                  <a:pt x="7732644" y="786470"/>
                  <a:pt x="7732644" y="786470"/>
                </a:cubicBezTo>
                <a:lnTo>
                  <a:pt x="7732644" y="786470"/>
                </a:lnTo>
              </a:path>
            </a:pathLst>
          </a:custGeom>
          <a:noFill/>
          <a:ln>
            <a:solidFill>
              <a:schemeClr val="tx1">
                <a:lumMod val="75000"/>
                <a:lumOff val="25000"/>
              </a:schemeClr>
            </a:solidFill>
            <a:prstDash val="lg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Box 16">
            <a:extLst>
              <a:ext uri="{FF2B5EF4-FFF2-40B4-BE49-F238E27FC236}">
                <a16:creationId xmlns:a16="http://schemas.microsoft.com/office/drawing/2014/main" id="{BE9EBCB2-B380-4DD5-90FE-7854E64A7B5B}"/>
              </a:ext>
            </a:extLst>
          </p:cNvPr>
          <p:cNvSpPr txBox="1"/>
          <p:nvPr/>
        </p:nvSpPr>
        <p:spPr>
          <a:xfrm>
            <a:off x="6862969" y="1089192"/>
            <a:ext cx="3495261" cy="646331"/>
          </a:xfrm>
          <a:prstGeom prst="rect">
            <a:avLst/>
          </a:prstGeom>
          <a:noFill/>
        </p:spPr>
        <p:txBody>
          <a:bodyPr wrap="square" rtlCol="0">
            <a:spAutoFit/>
          </a:bodyPr>
          <a:lstStyle/>
          <a:p>
            <a:pPr algn="ctr"/>
            <a:r>
              <a:rPr lang="en-US" sz="1800" dirty="0"/>
              <a:t>Public Opinion</a:t>
            </a:r>
          </a:p>
          <a:p>
            <a:pPr algn="ctr"/>
            <a:r>
              <a:rPr lang="en-US" sz="1800" dirty="0"/>
              <a:t>(support of welfare state)</a:t>
            </a:r>
            <a:endParaRPr lang="de-DE" sz="1800" dirty="0"/>
          </a:p>
        </p:txBody>
      </p:sp>
      <p:sp>
        <p:nvSpPr>
          <p:cNvPr id="18" name="TextBox 17">
            <a:extLst>
              <a:ext uri="{FF2B5EF4-FFF2-40B4-BE49-F238E27FC236}">
                <a16:creationId xmlns:a16="http://schemas.microsoft.com/office/drawing/2014/main" id="{03EE21C1-6DA3-4B8C-831A-AC23C749551D}"/>
              </a:ext>
            </a:extLst>
          </p:cNvPr>
          <p:cNvSpPr txBox="1"/>
          <p:nvPr/>
        </p:nvSpPr>
        <p:spPr>
          <a:xfrm>
            <a:off x="4195922" y="3061252"/>
            <a:ext cx="3495261" cy="646331"/>
          </a:xfrm>
          <a:prstGeom prst="rect">
            <a:avLst/>
          </a:prstGeom>
          <a:noFill/>
        </p:spPr>
        <p:txBody>
          <a:bodyPr wrap="square" rtlCol="0">
            <a:spAutoFit/>
          </a:bodyPr>
          <a:lstStyle/>
          <a:p>
            <a:pPr algn="ctr"/>
            <a:r>
              <a:rPr lang="en-US" sz="1800" dirty="0"/>
              <a:t>Welfare State Generosity</a:t>
            </a:r>
          </a:p>
          <a:p>
            <a:pPr algn="ctr"/>
            <a:r>
              <a:rPr lang="en-US" sz="1800" dirty="0"/>
              <a:t>(generally speaking)</a:t>
            </a:r>
          </a:p>
        </p:txBody>
      </p:sp>
      <p:sp>
        <p:nvSpPr>
          <p:cNvPr id="19" name="TextBox 18">
            <a:extLst>
              <a:ext uri="{FF2B5EF4-FFF2-40B4-BE49-F238E27FC236}">
                <a16:creationId xmlns:a16="http://schemas.microsoft.com/office/drawing/2014/main" id="{FF8A91A6-02BE-4851-AA9B-6DD7A4F49D2A}"/>
              </a:ext>
            </a:extLst>
          </p:cNvPr>
          <p:cNvSpPr txBox="1"/>
          <p:nvPr/>
        </p:nvSpPr>
        <p:spPr>
          <a:xfrm>
            <a:off x="2080592" y="5005056"/>
            <a:ext cx="2184900" cy="861774"/>
          </a:xfrm>
          <a:prstGeom prst="rect">
            <a:avLst/>
          </a:prstGeom>
          <a:noFill/>
        </p:spPr>
        <p:txBody>
          <a:bodyPr wrap="square" rtlCol="0">
            <a:spAutoFit/>
          </a:bodyPr>
          <a:lstStyle/>
          <a:p>
            <a:r>
              <a:rPr lang="en-US" sz="1800" dirty="0"/>
              <a:t>The Golden Age</a:t>
            </a:r>
          </a:p>
          <a:p>
            <a:r>
              <a:rPr lang="en-US" sz="1600" dirty="0"/>
              <a:t>*Increasing returns</a:t>
            </a:r>
          </a:p>
          <a:p>
            <a:r>
              <a:rPr lang="en-US" sz="1600" dirty="0"/>
              <a:t>*Acceleration</a:t>
            </a:r>
          </a:p>
        </p:txBody>
      </p:sp>
      <p:sp>
        <p:nvSpPr>
          <p:cNvPr id="20" name="TextBox 19">
            <a:extLst>
              <a:ext uri="{FF2B5EF4-FFF2-40B4-BE49-F238E27FC236}">
                <a16:creationId xmlns:a16="http://schemas.microsoft.com/office/drawing/2014/main" id="{FCB029E3-5110-4438-886A-723C22DD57A9}"/>
              </a:ext>
            </a:extLst>
          </p:cNvPr>
          <p:cNvSpPr txBox="1"/>
          <p:nvPr/>
        </p:nvSpPr>
        <p:spPr>
          <a:xfrm>
            <a:off x="4711575" y="5007724"/>
            <a:ext cx="2529456" cy="1107996"/>
          </a:xfrm>
          <a:prstGeom prst="rect">
            <a:avLst/>
          </a:prstGeom>
          <a:noFill/>
        </p:spPr>
        <p:txBody>
          <a:bodyPr wrap="square" rtlCol="0">
            <a:spAutoFit/>
          </a:bodyPr>
          <a:lstStyle/>
          <a:p>
            <a:r>
              <a:rPr lang="en-US" sz="1800" dirty="0"/>
              <a:t>The Silver Age</a:t>
            </a:r>
          </a:p>
          <a:p>
            <a:r>
              <a:rPr lang="en-US" sz="1600" dirty="0"/>
              <a:t>*Early Neo-liberalism</a:t>
            </a:r>
          </a:p>
          <a:p>
            <a:r>
              <a:rPr lang="en-US" sz="1600" dirty="0"/>
              <a:t>*Demographic change</a:t>
            </a:r>
          </a:p>
          <a:p>
            <a:r>
              <a:rPr lang="en-US" sz="1600" dirty="0"/>
              <a:t>*Stagnation</a:t>
            </a:r>
          </a:p>
        </p:txBody>
      </p:sp>
      <p:sp>
        <p:nvSpPr>
          <p:cNvPr id="21" name="TextBox 20">
            <a:extLst>
              <a:ext uri="{FF2B5EF4-FFF2-40B4-BE49-F238E27FC236}">
                <a16:creationId xmlns:a16="http://schemas.microsoft.com/office/drawing/2014/main" id="{A9DD356B-7EBB-491A-A6DC-F172DB7A6567}"/>
              </a:ext>
            </a:extLst>
          </p:cNvPr>
          <p:cNvSpPr txBox="1"/>
          <p:nvPr/>
        </p:nvSpPr>
        <p:spPr>
          <a:xfrm>
            <a:off x="7591411" y="5007724"/>
            <a:ext cx="3159789" cy="1107996"/>
          </a:xfrm>
          <a:prstGeom prst="rect">
            <a:avLst/>
          </a:prstGeom>
          <a:noFill/>
        </p:spPr>
        <p:txBody>
          <a:bodyPr wrap="square" rtlCol="0">
            <a:spAutoFit/>
          </a:bodyPr>
          <a:lstStyle/>
          <a:p>
            <a:r>
              <a:rPr lang="en-US" sz="1800" dirty="0"/>
              <a:t>The Bronze Age</a:t>
            </a:r>
          </a:p>
          <a:p>
            <a:r>
              <a:rPr lang="en-US" sz="1600" dirty="0"/>
              <a:t>*Neo-liberalism</a:t>
            </a:r>
          </a:p>
          <a:p>
            <a:r>
              <a:rPr lang="en-US" sz="1600" dirty="0"/>
              <a:t>*Public loss of confidence</a:t>
            </a:r>
          </a:p>
          <a:p>
            <a:r>
              <a:rPr lang="en-US" sz="1600" dirty="0"/>
              <a:t>*Deceleration</a:t>
            </a:r>
          </a:p>
        </p:txBody>
      </p:sp>
      <p:cxnSp>
        <p:nvCxnSpPr>
          <p:cNvPr id="25" name="Straight Connector 24">
            <a:extLst>
              <a:ext uri="{FF2B5EF4-FFF2-40B4-BE49-F238E27FC236}">
                <a16:creationId xmlns:a16="http://schemas.microsoft.com/office/drawing/2014/main" id="{6B72D465-53DA-4307-AAA3-04D45E4B78DB}"/>
              </a:ext>
            </a:extLst>
          </p:cNvPr>
          <p:cNvCxnSpPr/>
          <p:nvPr/>
        </p:nvCxnSpPr>
        <p:spPr>
          <a:xfrm>
            <a:off x="1958009" y="1242391"/>
            <a:ext cx="0" cy="3637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09E6A4-AE38-4533-8360-76494BBC7035}"/>
              </a:ext>
            </a:extLst>
          </p:cNvPr>
          <p:cNvCxnSpPr>
            <a:cxnSpLocks/>
          </p:cNvCxnSpPr>
          <p:nvPr/>
        </p:nvCxnSpPr>
        <p:spPr>
          <a:xfrm flipH="1">
            <a:off x="1958010" y="4880113"/>
            <a:ext cx="8024190" cy="0"/>
          </a:xfrm>
          <a:prstGeom prst="line">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8F9128A-74A9-467C-9F93-E36BBCE2C2C6}"/>
              </a:ext>
            </a:extLst>
          </p:cNvPr>
          <p:cNvSpPr txBox="1"/>
          <p:nvPr/>
        </p:nvSpPr>
        <p:spPr>
          <a:xfrm>
            <a:off x="9982200" y="4702743"/>
            <a:ext cx="953726" cy="369332"/>
          </a:xfrm>
          <a:prstGeom prst="rect">
            <a:avLst/>
          </a:prstGeom>
          <a:noFill/>
        </p:spPr>
        <p:txBody>
          <a:bodyPr wrap="square" rtlCol="0">
            <a:spAutoFit/>
          </a:bodyPr>
          <a:lstStyle/>
          <a:p>
            <a:r>
              <a:rPr lang="en-US" sz="1800" i="1" dirty="0"/>
              <a:t>Time</a:t>
            </a:r>
            <a:endParaRPr lang="de-DE" sz="1800" i="1" dirty="0"/>
          </a:p>
        </p:txBody>
      </p:sp>
      <p:sp>
        <p:nvSpPr>
          <p:cNvPr id="31" name="TextBox 30">
            <a:extLst>
              <a:ext uri="{FF2B5EF4-FFF2-40B4-BE49-F238E27FC236}">
                <a16:creationId xmlns:a16="http://schemas.microsoft.com/office/drawing/2014/main" id="{6D714D22-7D83-4E98-85B9-E641DD85C590}"/>
              </a:ext>
            </a:extLst>
          </p:cNvPr>
          <p:cNvSpPr txBox="1"/>
          <p:nvPr/>
        </p:nvSpPr>
        <p:spPr>
          <a:xfrm>
            <a:off x="1272208" y="368567"/>
            <a:ext cx="8951095" cy="584775"/>
          </a:xfrm>
          <a:prstGeom prst="rect">
            <a:avLst/>
          </a:prstGeom>
          <a:noFill/>
        </p:spPr>
        <p:txBody>
          <a:bodyPr wrap="square" rtlCol="0">
            <a:spAutoFit/>
          </a:bodyPr>
          <a:lstStyle/>
          <a:p>
            <a:r>
              <a:rPr lang="en-US" sz="3200" dirty="0"/>
              <a:t>A Theory of Positive Returns </a:t>
            </a:r>
            <a:r>
              <a:rPr lang="en-US" sz="2000" dirty="0">
                <a:solidFill>
                  <a:schemeClr val="bg1">
                    <a:lumMod val="50000"/>
                  </a:schemeClr>
                </a:solidFill>
              </a:rPr>
              <a:t>(Breznau 2017)</a:t>
            </a:r>
            <a:endParaRPr lang="de-DE" sz="3200" dirty="0">
              <a:solidFill>
                <a:schemeClr val="bg1">
                  <a:lumMod val="50000"/>
                </a:schemeClr>
              </a:solidFill>
            </a:endParaRPr>
          </a:p>
        </p:txBody>
      </p:sp>
    </p:spTree>
    <p:extLst>
      <p:ext uri="{BB962C8B-B14F-4D97-AF65-F5344CB8AC3E}">
        <p14:creationId xmlns:p14="http://schemas.microsoft.com/office/powerpoint/2010/main" val="243769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D51748-1F97-4352-92E6-626423A0B6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2">
            <a:extLst>
              <a:ext uri="{FF2B5EF4-FFF2-40B4-BE49-F238E27FC236}">
                <a16:creationId xmlns:a16="http://schemas.microsoft.com/office/drawing/2014/main" id="{F218EE84-B2D3-4CA3-BE9E-9DA24B9E19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025" name="Grafik 7">
            <a:extLst>
              <a:ext uri="{FF2B5EF4-FFF2-40B4-BE49-F238E27FC236}">
                <a16:creationId xmlns:a16="http://schemas.microsoft.com/office/drawing/2014/main" id="{B5BC8B71-3820-420C-9EB8-BFE82AAB7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599440"/>
            <a:ext cx="10865388" cy="40741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3DB2302-F036-44BA-BAC3-90BDA3E55845}"/>
              </a:ext>
            </a:extLst>
          </p:cNvPr>
          <p:cNvSpPr>
            <a:spLocks noChangeArrowheads="1"/>
          </p:cNvSpPr>
          <p:nvPr/>
        </p:nvSpPr>
        <p:spPr bwMode="auto">
          <a:xfrm>
            <a:off x="579120" y="4928272"/>
            <a:ext cx="107746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de-DE"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Note</a:t>
            </a:r>
            <a:r>
              <a:rPr kumimoji="0" lang="en-US" altLang="de-DE"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Social Insurance Entitlements Dataset (Nelson et al. 2020), couple/family rate average for all countries with data also present in the ISSP (AUS, AUT, BEL, CAN, DNK, FIN, FRA, DEU, IRL, ITA, JPN, NLD, NZL, NOR, SWE, CHE, GBR, USA, CZE)</a:t>
            </a:r>
            <a:endParaRPr kumimoji="0" lang="en-US" altLang="de-D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09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48FF7A2D-D028-4B75-9D97-0117BF6E7F84}"/>
              </a:ext>
            </a:extLst>
          </p:cNvPr>
          <p:cNvSpPr txBox="1"/>
          <p:nvPr/>
        </p:nvSpPr>
        <p:spPr>
          <a:xfrm>
            <a:off x="838200" y="847150"/>
            <a:ext cx="11082132" cy="5509200"/>
          </a:xfrm>
          <a:prstGeom prst="rect">
            <a:avLst/>
          </a:prstGeom>
          <a:noFill/>
        </p:spPr>
        <p:txBody>
          <a:bodyPr wrap="square" rtlCol="0">
            <a:spAutoFit/>
          </a:bodyPr>
          <a:lstStyle/>
          <a:p>
            <a:r>
              <a:rPr lang="en-US" sz="3600" dirty="0">
                <a:solidFill>
                  <a:schemeClr val="accent2">
                    <a:lumMod val="50000"/>
                  </a:schemeClr>
                </a:solidFill>
              </a:rPr>
              <a:t>Test Case: ISSP &amp; </a:t>
            </a:r>
            <a:r>
              <a:rPr lang="en-US" sz="3600" dirty="0" err="1">
                <a:solidFill>
                  <a:schemeClr val="accent2">
                    <a:lumMod val="50000"/>
                  </a:schemeClr>
                </a:solidFill>
              </a:rPr>
              <a:t>WeSIS</a:t>
            </a:r>
            <a:endParaRPr lang="en-US" sz="3600" dirty="0">
              <a:solidFill>
                <a:schemeClr val="accent2">
                  <a:lumMod val="50000"/>
                </a:schemeClr>
              </a:solidFill>
            </a:endParaRPr>
          </a:p>
          <a:p>
            <a:pPr marL="571500" indent="-571500">
              <a:spcBef>
                <a:spcPts val="600"/>
              </a:spcBef>
              <a:spcAft>
                <a:spcPts val="600"/>
              </a:spcAft>
              <a:buFont typeface="Arial" panose="020B0604020202020204" pitchFamily="34" charset="0"/>
              <a:buChar char="•"/>
            </a:pPr>
            <a:r>
              <a:rPr lang="en-US" sz="3200" dirty="0"/>
              <a:t>International Social Survey Program</a:t>
            </a:r>
          </a:p>
          <a:p>
            <a:pPr marL="1203325" lvl="1" indent="-627063">
              <a:spcBef>
                <a:spcPts val="600"/>
              </a:spcBef>
              <a:spcAft>
                <a:spcPts val="600"/>
              </a:spcAft>
              <a:buFont typeface="Arial" panose="020B0604020202020204" pitchFamily="34" charset="0"/>
              <a:buChar char="•"/>
            </a:pPr>
            <a:r>
              <a:rPr lang="en-US" sz="2400" dirty="0"/>
              <a:t>‘Social Inequality’, support for redistribution</a:t>
            </a:r>
          </a:p>
          <a:p>
            <a:pPr marL="1203325" lvl="1" indent="-627063">
              <a:spcBef>
                <a:spcPts val="600"/>
              </a:spcBef>
              <a:spcAft>
                <a:spcPts val="600"/>
              </a:spcAft>
              <a:buFont typeface="Arial" panose="020B0604020202020204" pitchFamily="34" charset="0"/>
              <a:buChar char="•"/>
            </a:pPr>
            <a:r>
              <a:rPr lang="en-US" sz="2400" dirty="0"/>
              <a:t>‘Role of Government’, support for welfare state scale </a:t>
            </a:r>
            <a:r>
              <a:rPr lang="en-US" sz="1800" dirty="0">
                <a:solidFill>
                  <a:schemeClr val="bg1">
                    <a:lumMod val="50000"/>
                  </a:schemeClr>
                </a:solidFill>
              </a:rPr>
              <a:t>(Breznau 2019)</a:t>
            </a:r>
          </a:p>
          <a:p>
            <a:pPr marL="1203325" lvl="1" indent="-627063">
              <a:spcBef>
                <a:spcPts val="600"/>
              </a:spcBef>
              <a:spcAft>
                <a:spcPts val="600"/>
              </a:spcAft>
              <a:buFont typeface="Arial" panose="020B0604020202020204" pitchFamily="34" charset="0"/>
              <a:buChar char="•"/>
            </a:pPr>
            <a:r>
              <a:rPr lang="en-US" sz="2400" dirty="0"/>
              <a:t>46 Countries, slight coverage middle/low income</a:t>
            </a:r>
          </a:p>
          <a:p>
            <a:pPr marL="571500" lvl="1" indent="-571500">
              <a:spcBef>
                <a:spcPts val="600"/>
              </a:spcBef>
              <a:spcAft>
                <a:spcPts val="600"/>
              </a:spcAft>
              <a:buFont typeface="Arial" panose="020B0604020202020204" pitchFamily="34" charset="0"/>
              <a:buChar char="•"/>
            </a:pPr>
            <a:r>
              <a:rPr lang="en-US" sz="3200" dirty="0"/>
              <a:t>Welfare State Information System (August 2024!)</a:t>
            </a:r>
          </a:p>
          <a:p>
            <a:pPr marL="1203325" lvl="1" indent="-627063">
              <a:spcBef>
                <a:spcPts val="600"/>
              </a:spcBef>
              <a:spcAft>
                <a:spcPts val="600"/>
              </a:spcAft>
              <a:buFont typeface="Arial" panose="020B0604020202020204" pitchFamily="34" charset="0"/>
              <a:buChar char="•"/>
            </a:pPr>
            <a:r>
              <a:rPr lang="en-US" sz="2400" dirty="0"/>
              <a:t>Interactive data portal</a:t>
            </a:r>
          </a:p>
          <a:p>
            <a:pPr marL="1203325" lvl="1" indent="-627063">
              <a:spcBef>
                <a:spcPts val="600"/>
              </a:spcBef>
              <a:spcAft>
                <a:spcPts val="600"/>
              </a:spcAft>
              <a:buFont typeface="Arial" panose="020B0604020202020204" pitchFamily="34" charset="0"/>
              <a:buChar char="•"/>
            </a:pPr>
            <a:r>
              <a:rPr lang="en-US" sz="2400" dirty="0"/>
              <a:t>Stable DOI</a:t>
            </a:r>
          </a:p>
          <a:p>
            <a:pPr marL="1203325" lvl="1" indent="-627063">
              <a:spcBef>
                <a:spcPts val="600"/>
              </a:spcBef>
              <a:spcAft>
                <a:spcPts val="600"/>
              </a:spcAft>
              <a:buFont typeface="Arial" panose="020B0604020202020204" pitchFamily="34" charset="0"/>
              <a:buChar char="•"/>
            </a:pPr>
            <a:r>
              <a:rPr lang="en-US" sz="2400" dirty="0"/>
              <a:t>186 countries, extensive social policy data since 1880</a:t>
            </a:r>
          </a:p>
          <a:p>
            <a:pPr marL="571500" lvl="1" indent="-571500">
              <a:buFont typeface="Arial" panose="020B0604020202020204" pitchFamily="34" charset="0"/>
              <a:buChar char="•"/>
            </a:pPr>
            <a:endParaRPr lang="en-US" sz="2800" dirty="0"/>
          </a:p>
        </p:txBody>
      </p:sp>
      <p:sp>
        <p:nvSpPr>
          <p:cNvPr id="3" name="Slide Number Placeholder 2">
            <a:extLst>
              <a:ext uri="{FF2B5EF4-FFF2-40B4-BE49-F238E27FC236}">
                <a16:creationId xmlns:a16="http://schemas.microsoft.com/office/drawing/2014/main" id="{871C4D3E-5461-4B29-86AD-68BE46211A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61020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Box 1">
            <a:extLst>
              <a:ext uri="{FF2B5EF4-FFF2-40B4-BE49-F238E27FC236}">
                <a16:creationId xmlns:a16="http://schemas.microsoft.com/office/drawing/2014/main" id="{48FF7A2D-D028-4B75-9D97-0117BF6E7F84}"/>
              </a:ext>
            </a:extLst>
          </p:cNvPr>
          <p:cNvSpPr txBox="1"/>
          <p:nvPr/>
        </p:nvSpPr>
        <p:spPr>
          <a:xfrm>
            <a:off x="554934" y="1720840"/>
            <a:ext cx="11082132" cy="3416320"/>
          </a:xfrm>
          <a:prstGeom prst="rect">
            <a:avLst/>
          </a:prstGeom>
          <a:noFill/>
        </p:spPr>
        <p:txBody>
          <a:bodyPr wrap="square" rtlCol="0">
            <a:spAutoFit/>
          </a:bodyPr>
          <a:lstStyle/>
          <a:p>
            <a:r>
              <a:rPr lang="en-US" sz="3600" dirty="0">
                <a:solidFill>
                  <a:schemeClr val="accent2">
                    <a:lumMod val="50000"/>
                  </a:schemeClr>
                </a:solidFill>
              </a:rPr>
              <a:t>Measuring ‘Institutions’</a:t>
            </a:r>
          </a:p>
          <a:p>
            <a:pPr marL="571500" indent="-571500">
              <a:spcBef>
                <a:spcPts val="600"/>
              </a:spcBef>
              <a:spcAft>
                <a:spcPts val="600"/>
              </a:spcAft>
              <a:buFont typeface="Arial" panose="020B0604020202020204" pitchFamily="34" charset="0"/>
              <a:buChar char="•"/>
            </a:pPr>
            <a:r>
              <a:rPr lang="en-US" sz="3200" dirty="0"/>
              <a:t>Combined age</a:t>
            </a:r>
          </a:p>
          <a:p>
            <a:pPr marL="1203325" lvl="1" indent="-627063">
              <a:spcBef>
                <a:spcPts val="600"/>
              </a:spcBef>
              <a:spcAft>
                <a:spcPts val="600"/>
              </a:spcAft>
              <a:buFont typeface="Arial" panose="020B0604020202020204" pitchFamily="34" charset="0"/>
              <a:buChar char="•"/>
            </a:pPr>
            <a:r>
              <a:rPr lang="en-US" sz="2400" dirty="0"/>
              <a:t>Work-injury + pensions + unemployment</a:t>
            </a:r>
            <a:endParaRPr lang="en-US" sz="1800" dirty="0">
              <a:solidFill>
                <a:schemeClr val="bg1">
                  <a:lumMod val="50000"/>
                </a:schemeClr>
              </a:solidFill>
            </a:endParaRPr>
          </a:p>
          <a:p>
            <a:pPr marL="1203325" lvl="1" indent="-627063">
              <a:spcBef>
                <a:spcPts val="600"/>
              </a:spcBef>
              <a:spcAft>
                <a:spcPts val="600"/>
              </a:spcAft>
              <a:buFont typeface="Arial" panose="020B0604020202020204" pitchFamily="34" charset="0"/>
              <a:buChar char="•"/>
            </a:pPr>
            <a:r>
              <a:rPr lang="en-US" sz="2400" dirty="0"/>
              <a:t>Proxy for stage (golden / silver / bronze)</a:t>
            </a:r>
          </a:p>
          <a:p>
            <a:pPr marL="571500" lvl="1" indent="-571500">
              <a:spcBef>
                <a:spcPts val="600"/>
              </a:spcBef>
              <a:spcAft>
                <a:spcPts val="600"/>
              </a:spcAft>
              <a:buFont typeface="Arial" panose="020B0604020202020204" pitchFamily="34" charset="0"/>
              <a:buChar char="•"/>
            </a:pPr>
            <a:r>
              <a:rPr lang="en-US" sz="3200" dirty="0"/>
              <a:t>Since 1</a:t>
            </a:r>
            <a:r>
              <a:rPr lang="en-US" sz="3200" baseline="30000" dirty="0"/>
              <a:t>st</a:t>
            </a:r>
            <a:r>
              <a:rPr lang="en-US" sz="3200" dirty="0"/>
              <a:t> law in each domain</a:t>
            </a:r>
            <a:endParaRPr lang="en-US" sz="2400" dirty="0"/>
          </a:p>
          <a:p>
            <a:pPr marL="571500" lvl="1" indent="-571500">
              <a:buFont typeface="Arial" panose="020B0604020202020204" pitchFamily="34" charset="0"/>
              <a:buChar char="•"/>
            </a:pPr>
            <a:endParaRPr lang="en-US" sz="2800" dirty="0"/>
          </a:p>
        </p:txBody>
      </p:sp>
      <p:sp>
        <p:nvSpPr>
          <p:cNvPr id="3" name="Slide Number Placeholder 2">
            <a:extLst>
              <a:ext uri="{FF2B5EF4-FFF2-40B4-BE49-F238E27FC236}">
                <a16:creationId xmlns:a16="http://schemas.microsoft.com/office/drawing/2014/main" id="{871C4D3E-5461-4B29-86AD-68BE46211A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405878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615BE-55EA-492A-B2C9-3489C2141B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2">
            <a:extLst>
              <a:ext uri="{FF2B5EF4-FFF2-40B4-BE49-F238E27FC236}">
                <a16:creationId xmlns:a16="http://schemas.microsoft.com/office/drawing/2014/main" id="{689EB45C-93FD-4552-BA0E-D2A0583184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2049" name="Picture 2">
            <a:extLst>
              <a:ext uri="{FF2B5EF4-FFF2-40B4-BE49-F238E27FC236}">
                <a16:creationId xmlns:a16="http://schemas.microsoft.com/office/drawing/2014/main" id="{29559C18-7935-4953-80D9-9E37ED497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0"/>
            <a:ext cx="10173189" cy="6112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1CFCAE-8D75-4BB1-AB35-746D91EF915E}"/>
              </a:ext>
            </a:extLst>
          </p:cNvPr>
          <p:cNvSpPr txBox="1"/>
          <p:nvPr/>
        </p:nvSpPr>
        <p:spPr>
          <a:xfrm>
            <a:off x="8744195" y="1937315"/>
            <a:ext cx="262128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AUT, BEL, DEU, FRA &amp; POL</a:t>
            </a:r>
            <a:endParaRPr lang="de-DE" sz="1200" dirty="0">
              <a:solidFill>
                <a:schemeClr val="bg1">
                  <a:lumMod val="65000"/>
                </a:schemeClr>
              </a:solidFill>
            </a:endParaRPr>
          </a:p>
        </p:txBody>
      </p:sp>
      <p:sp>
        <p:nvSpPr>
          <p:cNvPr id="11" name="TextBox 10">
            <a:extLst>
              <a:ext uri="{FF2B5EF4-FFF2-40B4-BE49-F238E27FC236}">
                <a16:creationId xmlns:a16="http://schemas.microsoft.com/office/drawing/2014/main" id="{06CB90DC-8EA2-4290-BC38-4E2A9F0C8B6C}"/>
              </a:ext>
            </a:extLst>
          </p:cNvPr>
          <p:cNvSpPr txBox="1"/>
          <p:nvPr/>
        </p:nvSpPr>
        <p:spPr>
          <a:xfrm>
            <a:off x="8744195" y="2304806"/>
            <a:ext cx="402336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RUS, BGR, HRV, HUN, LVA, SVK, SVN &amp; CZE</a:t>
            </a:r>
            <a:endParaRPr lang="de-DE" sz="1200" dirty="0">
              <a:solidFill>
                <a:schemeClr val="bg1">
                  <a:lumMod val="65000"/>
                </a:schemeClr>
              </a:solidFill>
            </a:endParaRPr>
          </a:p>
        </p:txBody>
      </p:sp>
      <p:sp>
        <p:nvSpPr>
          <p:cNvPr id="13" name="TextBox 12">
            <a:extLst>
              <a:ext uri="{FF2B5EF4-FFF2-40B4-BE49-F238E27FC236}">
                <a16:creationId xmlns:a16="http://schemas.microsoft.com/office/drawing/2014/main" id="{7764984E-A9D6-42C7-B666-09C7636AF000}"/>
              </a:ext>
            </a:extLst>
          </p:cNvPr>
          <p:cNvSpPr txBox="1"/>
          <p:nvPr/>
        </p:nvSpPr>
        <p:spPr>
          <a:xfrm>
            <a:off x="8744195" y="2627065"/>
            <a:ext cx="296672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USA, GBR, IRL, JPN, CHE &amp; CAN</a:t>
            </a:r>
            <a:endParaRPr lang="de-DE" sz="1200" dirty="0">
              <a:solidFill>
                <a:schemeClr val="bg1">
                  <a:lumMod val="65000"/>
                </a:schemeClr>
              </a:solidFill>
            </a:endParaRPr>
          </a:p>
        </p:txBody>
      </p:sp>
      <p:sp>
        <p:nvSpPr>
          <p:cNvPr id="15" name="TextBox 14">
            <a:extLst>
              <a:ext uri="{FF2B5EF4-FFF2-40B4-BE49-F238E27FC236}">
                <a16:creationId xmlns:a16="http://schemas.microsoft.com/office/drawing/2014/main" id="{D24D3C91-514E-4870-8397-834662093B7D}"/>
              </a:ext>
            </a:extLst>
          </p:cNvPr>
          <p:cNvSpPr txBox="1"/>
          <p:nvPr/>
        </p:nvSpPr>
        <p:spPr>
          <a:xfrm>
            <a:off x="8744195" y="2992171"/>
            <a:ext cx="150368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AUS, NZL </a:t>
            </a:r>
            <a:endParaRPr lang="de-DE" sz="1200" dirty="0">
              <a:solidFill>
                <a:schemeClr val="bg1">
                  <a:lumMod val="65000"/>
                </a:schemeClr>
              </a:solidFill>
            </a:endParaRPr>
          </a:p>
        </p:txBody>
      </p:sp>
      <p:sp>
        <p:nvSpPr>
          <p:cNvPr id="17" name="TextBox 16">
            <a:extLst>
              <a:ext uri="{FF2B5EF4-FFF2-40B4-BE49-F238E27FC236}">
                <a16:creationId xmlns:a16="http://schemas.microsoft.com/office/drawing/2014/main" id="{67B57B6E-8D31-46CD-85CC-7DFE183B8FDC}"/>
              </a:ext>
            </a:extLst>
          </p:cNvPr>
          <p:cNvSpPr txBox="1"/>
          <p:nvPr/>
        </p:nvSpPr>
        <p:spPr>
          <a:xfrm>
            <a:off x="8744195" y="3354112"/>
            <a:ext cx="269240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NLD, DNK, SWE, NOR &amp; FIN</a:t>
            </a:r>
            <a:endParaRPr lang="de-DE" sz="1200" dirty="0">
              <a:solidFill>
                <a:schemeClr val="bg1">
                  <a:lumMod val="65000"/>
                </a:schemeClr>
              </a:solidFill>
            </a:endParaRPr>
          </a:p>
        </p:txBody>
      </p:sp>
      <p:sp>
        <p:nvSpPr>
          <p:cNvPr id="19" name="TextBox 18">
            <a:extLst>
              <a:ext uri="{FF2B5EF4-FFF2-40B4-BE49-F238E27FC236}">
                <a16:creationId xmlns:a16="http://schemas.microsoft.com/office/drawing/2014/main" id="{E446F758-9CB4-48F5-8099-875DDB772586}"/>
              </a:ext>
            </a:extLst>
          </p:cNvPr>
          <p:cNvSpPr txBox="1"/>
          <p:nvPr/>
        </p:nvSpPr>
        <p:spPr>
          <a:xfrm>
            <a:off x="8744195" y="3700701"/>
            <a:ext cx="219456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CYP, ITA, ESP &amp; PRT</a:t>
            </a:r>
            <a:endParaRPr lang="de-DE" sz="1200" dirty="0">
              <a:solidFill>
                <a:schemeClr val="bg1">
                  <a:lumMod val="65000"/>
                </a:schemeClr>
              </a:solidFill>
            </a:endParaRPr>
          </a:p>
        </p:txBody>
      </p:sp>
      <p:sp>
        <p:nvSpPr>
          <p:cNvPr id="21" name="TextBox 20">
            <a:extLst>
              <a:ext uri="{FF2B5EF4-FFF2-40B4-BE49-F238E27FC236}">
                <a16:creationId xmlns:a16="http://schemas.microsoft.com/office/drawing/2014/main" id="{191C4CC7-8941-4661-9831-7FC3F29AD7F9}"/>
              </a:ext>
            </a:extLst>
          </p:cNvPr>
          <p:cNvSpPr txBox="1"/>
          <p:nvPr/>
        </p:nvSpPr>
        <p:spPr>
          <a:xfrm>
            <a:off x="8744195" y="4067838"/>
            <a:ext cx="2540000" cy="276999"/>
          </a:xfrm>
          <a:prstGeom prst="rect">
            <a:avLst/>
          </a:prstGeom>
          <a:noFill/>
        </p:spPr>
        <p:txBody>
          <a:bodyPr wrap="square">
            <a:spAutoFit/>
          </a:bodyPr>
          <a:lstStyle/>
          <a:p>
            <a:r>
              <a:rPr kumimoji="0" lang="en-US" altLang="de-DE" sz="1200" b="0" i="0" u="none" strike="noStrike" cap="none" normalizeH="0" baseline="0" dirty="0">
                <a:ln>
                  <a:noFill/>
                </a:ln>
                <a:solidFill>
                  <a:schemeClr val="bg1">
                    <a:lumMod val="65000"/>
                  </a:schemeClr>
                </a:solidFill>
                <a:effectLst/>
                <a:latin typeface="+mn-lt"/>
                <a:ea typeface="Calibri" panose="020F0502020204030204" pitchFamily="34" charset="0"/>
                <a:cs typeface="Times New Roman" panose="02020603050405020304" pitchFamily="18" charset="0"/>
              </a:rPr>
              <a:t>PHL, THA, ZAF, ISR &amp; CHL</a:t>
            </a:r>
            <a:endParaRPr lang="de-DE" sz="1200" dirty="0">
              <a:solidFill>
                <a:schemeClr val="bg1">
                  <a:lumMod val="65000"/>
                </a:schemeClr>
              </a:solidFill>
            </a:endParaRPr>
          </a:p>
        </p:txBody>
      </p:sp>
    </p:spTree>
    <p:extLst>
      <p:ext uri="{BB962C8B-B14F-4D97-AF65-F5344CB8AC3E}">
        <p14:creationId xmlns:p14="http://schemas.microsoft.com/office/powerpoint/2010/main" val="6516796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Widescreen</PresentationFormat>
  <Paragraphs>87</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Arimo</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  Breznau, Nate. 2023. “Institutional Trajectories of the Welfare State: Returns from Social Policy Inception to Modern Public Opinion.” Pp. 185–206 in A Research Agenda for Public Attitudes to Welfare, edited by F. Roosma and T. Laenen. Cheltenham, UK: Edward Elgar.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 B</dc:creator>
  <cp:lastModifiedBy>Nate Breznau</cp:lastModifiedBy>
  <cp:revision>26</cp:revision>
  <dcterms:created xsi:type="dcterms:W3CDTF">2021-02-08T08:11:24Z</dcterms:created>
  <dcterms:modified xsi:type="dcterms:W3CDTF">2024-04-05T11:23:12Z</dcterms:modified>
</cp:coreProperties>
</file>