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D912434-3C31-4F0E-BA97-C1CB8838E4A4}">
  <a:tblStyle styleId="{AD912434-3C31-4F0E-BA97-C1CB8838E4A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OpenSans-regular.fntdata"/><Relationship Id="rId21" Type="http://schemas.openxmlformats.org/officeDocument/2006/relationships/slide" Target="slides/slide15.xml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Open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0" y="0"/>
            <a:ext cx="8118720" cy="92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0" y="926280"/>
            <a:ext cx="9123480" cy="4216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0" y="0"/>
            <a:ext cx="8118720" cy="92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0" y="926280"/>
            <a:ext cx="9123480" cy="201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0" y="3129120"/>
            <a:ext cx="9123480" cy="201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0" y="0"/>
            <a:ext cx="8118720" cy="92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0" y="926280"/>
            <a:ext cx="4452120" cy="201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>
            <a:off x="4674960" y="926280"/>
            <a:ext cx="4452120" cy="201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3" type="body"/>
          </p:nvPr>
        </p:nvSpPr>
        <p:spPr>
          <a:xfrm>
            <a:off x="0" y="3129120"/>
            <a:ext cx="4452120" cy="201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4" type="body"/>
          </p:nvPr>
        </p:nvSpPr>
        <p:spPr>
          <a:xfrm>
            <a:off x="4674960" y="3129120"/>
            <a:ext cx="4452120" cy="201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0" y="0"/>
            <a:ext cx="8118720" cy="92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0" y="926280"/>
            <a:ext cx="2937600" cy="201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3084840" y="926280"/>
            <a:ext cx="2937600" cy="201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3" type="body"/>
          </p:nvPr>
        </p:nvSpPr>
        <p:spPr>
          <a:xfrm>
            <a:off x="6169680" y="926280"/>
            <a:ext cx="2937600" cy="201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4" type="body"/>
          </p:nvPr>
        </p:nvSpPr>
        <p:spPr>
          <a:xfrm>
            <a:off x="0" y="3129120"/>
            <a:ext cx="2937600" cy="201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5" type="body"/>
          </p:nvPr>
        </p:nvSpPr>
        <p:spPr>
          <a:xfrm>
            <a:off x="3084840" y="3129120"/>
            <a:ext cx="2937600" cy="201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6" type="body"/>
          </p:nvPr>
        </p:nvSpPr>
        <p:spPr>
          <a:xfrm>
            <a:off x="6169680" y="3129120"/>
            <a:ext cx="2937600" cy="201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0" y="0"/>
            <a:ext cx="8118720" cy="92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0" y="926280"/>
            <a:ext cx="9123480" cy="4216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0" y="0"/>
            <a:ext cx="8118720" cy="92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0" y="926280"/>
            <a:ext cx="9123480" cy="4216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0" y="0"/>
            <a:ext cx="8118720" cy="92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0" y="926280"/>
            <a:ext cx="4452120" cy="4216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4674960" y="926280"/>
            <a:ext cx="4452120" cy="4216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0" y="0"/>
            <a:ext cx="8118720" cy="92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idx="1" type="subTitle"/>
          </p:nvPr>
        </p:nvSpPr>
        <p:spPr>
          <a:xfrm>
            <a:off x="0" y="0"/>
            <a:ext cx="8118720" cy="429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0" y="0"/>
            <a:ext cx="8118720" cy="92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0" y="926280"/>
            <a:ext cx="4452120" cy="201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2" type="body"/>
          </p:nvPr>
        </p:nvSpPr>
        <p:spPr>
          <a:xfrm>
            <a:off x="4674960" y="926280"/>
            <a:ext cx="4452120" cy="4216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3" type="body"/>
          </p:nvPr>
        </p:nvSpPr>
        <p:spPr>
          <a:xfrm>
            <a:off x="0" y="3129120"/>
            <a:ext cx="4452120" cy="201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0" y="0"/>
            <a:ext cx="8118720" cy="92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0" y="926280"/>
            <a:ext cx="4452120" cy="4216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2" type="body"/>
          </p:nvPr>
        </p:nvSpPr>
        <p:spPr>
          <a:xfrm>
            <a:off x="4674960" y="926280"/>
            <a:ext cx="4452120" cy="201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3" type="body"/>
          </p:nvPr>
        </p:nvSpPr>
        <p:spPr>
          <a:xfrm>
            <a:off x="4674960" y="3129120"/>
            <a:ext cx="4452120" cy="201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0" y="0"/>
            <a:ext cx="8118720" cy="92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0" y="926280"/>
            <a:ext cx="4452120" cy="201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2" type="body"/>
          </p:nvPr>
        </p:nvSpPr>
        <p:spPr>
          <a:xfrm>
            <a:off x="4674960" y="926280"/>
            <a:ext cx="4452120" cy="201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3" type="body"/>
          </p:nvPr>
        </p:nvSpPr>
        <p:spPr>
          <a:xfrm>
            <a:off x="0" y="3129120"/>
            <a:ext cx="9123480" cy="201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type="title"/>
          </p:nvPr>
        </p:nvSpPr>
        <p:spPr>
          <a:xfrm>
            <a:off x="0" y="0"/>
            <a:ext cx="8118720" cy="92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" type="body"/>
          </p:nvPr>
        </p:nvSpPr>
        <p:spPr>
          <a:xfrm>
            <a:off x="0" y="926280"/>
            <a:ext cx="9123480" cy="201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2" type="body"/>
          </p:nvPr>
        </p:nvSpPr>
        <p:spPr>
          <a:xfrm>
            <a:off x="0" y="3129120"/>
            <a:ext cx="9123480" cy="201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0" y="0"/>
            <a:ext cx="8118720" cy="92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0" y="926280"/>
            <a:ext cx="4452120" cy="201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2" type="body"/>
          </p:nvPr>
        </p:nvSpPr>
        <p:spPr>
          <a:xfrm>
            <a:off x="4674960" y="926280"/>
            <a:ext cx="4452120" cy="201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3" type="body"/>
          </p:nvPr>
        </p:nvSpPr>
        <p:spPr>
          <a:xfrm>
            <a:off x="0" y="3129120"/>
            <a:ext cx="4452120" cy="201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4" type="body"/>
          </p:nvPr>
        </p:nvSpPr>
        <p:spPr>
          <a:xfrm>
            <a:off x="4674960" y="3129120"/>
            <a:ext cx="4452120" cy="201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0" y="0"/>
            <a:ext cx="8118720" cy="92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0" y="926280"/>
            <a:ext cx="2937600" cy="201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2" type="body"/>
          </p:nvPr>
        </p:nvSpPr>
        <p:spPr>
          <a:xfrm>
            <a:off x="3084840" y="926280"/>
            <a:ext cx="2937600" cy="201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3" type="body"/>
          </p:nvPr>
        </p:nvSpPr>
        <p:spPr>
          <a:xfrm>
            <a:off x="6169680" y="926280"/>
            <a:ext cx="2937600" cy="201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4" type="body"/>
          </p:nvPr>
        </p:nvSpPr>
        <p:spPr>
          <a:xfrm>
            <a:off x="0" y="3129120"/>
            <a:ext cx="2937600" cy="201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5" type="body"/>
          </p:nvPr>
        </p:nvSpPr>
        <p:spPr>
          <a:xfrm>
            <a:off x="3084840" y="3129120"/>
            <a:ext cx="2937600" cy="201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6" type="body"/>
          </p:nvPr>
        </p:nvSpPr>
        <p:spPr>
          <a:xfrm>
            <a:off x="6169680" y="3129120"/>
            <a:ext cx="2937600" cy="201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0" y="0"/>
            <a:ext cx="8118720" cy="92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0" y="926280"/>
            <a:ext cx="9123480" cy="4216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0" y="0"/>
            <a:ext cx="8118720" cy="92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0" y="926280"/>
            <a:ext cx="4452120" cy="4216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674960" y="926280"/>
            <a:ext cx="4452120" cy="4216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0" y="0"/>
            <a:ext cx="8118720" cy="92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idx="1" type="subTitle"/>
          </p:nvPr>
        </p:nvSpPr>
        <p:spPr>
          <a:xfrm>
            <a:off x="0" y="0"/>
            <a:ext cx="8118720" cy="429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0" y="0"/>
            <a:ext cx="8118720" cy="92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0" y="926280"/>
            <a:ext cx="4452120" cy="201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2" type="body"/>
          </p:nvPr>
        </p:nvSpPr>
        <p:spPr>
          <a:xfrm>
            <a:off x="4674960" y="926280"/>
            <a:ext cx="4452120" cy="4216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3" type="body"/>
          </p:nvPr>
        </p:nvSpPr>
        <p:spPr>
          <a:xfrm>
            <a:off x="0" y="3129120"/>
            <a:ext cx="4452120" cy="201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0" y="0"/>
            <a:ext cx="8118720" cy="92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0" y="926280"/>
            <a:ext cx="4452120" cy="4216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674960" y="926280"/>
            <a:ext cx="4452120" cy="201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3" type="body"/>
          </p:nvPr>
        </p:nvSpPr>
        <p:spPr>
          <a:xfrm>
            <a:off x="4674960" y="3129120"/>
            <a:ext cx="4452120" cy="201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0" y="0"/>
            <a:ext cx="8118720" cy="92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0" y="926280"/>
            <a:ext cx="4452120" cy="201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4674960" y="926280"/>
            <a:ext cx="4452120" cy="201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3" type="body"/>
          </p:nvPr>
        </p:nvSpPr>
        <p:spPr>
          <a:xfrm>
            <a:off x="0" y="3129120"/>
            <a:ext cx="9123480" cy="201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08080" y="0"/>
            <a:ext cx="835560" cy="8355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191520" y="1107720"/>
            <a:ext cx="8829720" cy="195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8122680" y="0"/>
            <a:ext cx="1006920" cy="92592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0" y="926280"/>
            <a:ext cx="9123480" cy="4216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0" y="0"/>
            <a:ext cx="8118720" cy="92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59400" y="-2520"/>
            <a:ext cx="964080" cy="92592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hyperlink" Target="https://commons.wikimedia.org/wiki/File:Survivorship-bias.pn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hyperlink" Target="https://commons.wikimedia.org/wiki/File:Survivorship-bias.pn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hyperlink" Target="https://commons.wikimedia.org/wiki/File:Survivorship-bias.p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bmj.com/content/309/6967/1480.full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bmj.com/content/309/6967/1480.fu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bmj.com/content/309/6967/1480.ful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bmj.com/content/309/6967/1480.ful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/>
        </p:nvSpPr>
        <p:spPr>
          <a:xfrm>
            <a:off x="191520" y="1107720"/>
            <a:ext cx="8829600" cy="1953300"/>
          </a:xfrm>
          <a:prstGeom prst="rect">
            <a:avLst/>
          </a:prstGeom>
          <a:noFill/>
          <a:ln cap="flat" cmpd="sng" w="19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0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Falacias con los datos</a:t>
            </a:r>
            <a:endParaRPr b="0" i="0" sz="5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7"/>
          <p:cNvSpPr txBox="1"/>
          <p:nvPr/>
        </p:nvSpPr>
        <p:spPr>
          <a:xfrm>
            <a:off x="332280" y="3403800"/>
            <a:ext cx="8520120" cy="121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/>
        </p:nvSpPr>
        <p:spPr>
          <a:xfrm>
            <a:off x="0" y="0"/>
            <a:ext cx="8118720" cy="9259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30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Una versión parecida en tiempo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40" y="1434960"/>
            <a:ext cx="4262400" cy="289368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6"/>
          <p:cNvSpPr/>
          <p:nvPr/>
        </p:nvSpPr>
        <p:spPr>
          <a:xfrm>
            <a:off x="1831320" y="1811160"/>
            <a:ext cx="1020240" cy="27972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DONAR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6"/>
          <p:cNvSpPr/>
          <p:nvPr/>
        </p:nvSpPr>
        <p:spPr>
          <a:xfrm>
            <a:off x="4365360" y="1124640"/>
            <a:ext cx="4743000" cy="342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¿Cómo sabemos si fue gracias al cambio del botón o por otra razón?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/>
        </p:nvSpPr>
        <p:spPr>
          <a:xfrm>
            <a:off x="0" y="0"/>
            <a:ext cx="8118720" cy="9259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30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A/B testing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" name="Google Shape;194;p37"/>
          <p:cNvGrpSpPr/>
          <p:nvPr/>
        </p:nvGrpSpPr>
        <p:grpSpPr>
          <a:xfrm>
            <a:off x="178920" y="2015280"/>
            <a:ext cx="4262400" cy="2893680"/>
            <a:chOff x="178920" y="2015280"/>
            <a:chExt cx="4262400" cy="2893680"/>
          </a:xfrm>
        </p:grpSpPr>
        <p:pic>
          <p:nvPicPr>
            <p:cNvPr id="195" name="Google Shape;195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8920" y="2015280"/>
              <a:ext cx="4262400" cy="2893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37"/>
            <p:cNvSpPr/>
            <p:nvPr/>
          </p:nvSpPr>
          <p:spPr>
            <a:xfrm>
              <a:off x="1908000" y="2391480"/>
              <a:ext cx="1020240" cy="27972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DONAR</a:t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" name="Google Shape;197;p37"/>
          <p:cNvGrpSpPr/>
          <p:nvPr/>
        </p:nvGrpSpPr>
        <p:grpSpPr>
          <a:xfrm>
            <a:off x="4650840" y="2015280"/>
            <a:ext cx="4262400" cy="2893680"/>
            <a:chOff x="4650840" y="2015280"/>
            <a:chExt cx="4262400" cy="2893680"/>
          </a:xfrm>
        </p:grpSpPr>
        <p:pic>
          <p:nvPicPr>
            <p:cNvPr id="198" name="Google Shape;198;p3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50840" y="2015280"/>
              <a:ext cx="4262400" cy="2893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" name="Google Shape;199;p37"/>
            <p:cNvSpPr/>
            <p:nvPr/>
          </p:nvSpPr>
          <p:spPr>
            <a:xfrm>
              <a:off x="6379920" y="2391480"/>
              <a:ext cx="1020240" cy="27972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DONAR</a:t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37"/>
          <p:cNvSpPr/>
          <p:nvPr/>
        </p:nvSpPr>
        <p:spPr>
          <a:xfrm>
            <a:off x="199080" y="1050480"/>
            <a:ext cx="4222440" cy="84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Usuarios “A”, 50% del tráfico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7"/>
          <p:cNvSpPr/>
          <p:nvPr/>
        </p:nvSpPr>
        <p:spPr>
          <a:xfrm>
            <a:off x="4671000" y="1050480"/>
            <a:ext cx="4222440" cy="84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Usuarios “B”, 50% del tráfico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/>
        </p:nvSpPr>
        <p:spPr>
          <a:xfrm>
            <a:off x="0" y="0"/>
            <a:ext cx="8118720" cy="9259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30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A/B testing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7" name="Google Shape;207;p38"/>
          <p:cNvGrpSpPr/>
          <p:nvPr/>
        </p:nvGrpSpPr>
        <p:grpSpPr>
          <a:xfrm>
            <a:off x="178920" y="2015280"/>
            <a:ext cx="4262400" cy="2893680"/>
            <a:chOff x="178920" y="2015280"/>
            <a:chExt cx="4262400" cy="2893680"/>
          </a:xfrm>
        </p:grpSpPr>
        <p:pic>
          <p:nvPicPr>
            <p:cNvPr id="208" name="Google Shape;208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8920" y="2015280"/>
              <a:ext cx="4262400" cy="2893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p38"/>
            <p:cNvSpPr/>
            <p:nvPr/>
          </p:nvSpPr>
          <p:spPr>
            <a:xfrm>
              <a:off x="1908000" y="2391480"/>
              <a:ext cx="1020240" cy="27972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DONAR</a:t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p38"/>
          <p:cNvGrpSpPr/>
          <p:nvPr/>
        </p:nvGrpSpPr>
        <p:grpSpPr>
          <a:xfrm>
            <a:off x="4650840" y="2015280"/>
            <a:ext cx="4262400" cy="2893680"/>
            <a:chOff x="4650840" y="2015280"/>
            <a:chExt cx="4262400" cy="2893680"/>
          </a:xfrm>
        </p:grpSpPr>
        <p:pic>
          <p:nvPicPr>
            <p:cNvPr id="211" name="Google Shape;211;p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50840" y="2015280"/>
              <a:ext cx="4262400" cy="2893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" name="Google Shape;212;p38"/>
            <p:cNvSpPr/>
            <p:nvPr/>
          </p:nvSpPr>
          <p:spPr>
            <a:xfrm>
              <a:off x="6379920" y="2391480"/>
              <a:ext cx="1020240" cy="27972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DONAR</a:t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213;p38"/>
          <p:cNvSpPr/>
          <p:nvPr/>
        </p:nvSpPr>
        <p:spPr>
          <a:xfrm>
            <a:off x="199080" y="1050480"/>
            <a:ext cx="4222440" cy="84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Usuarios “A”, 50% del tráfico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8"/>
          <p:cNvSpPr/>
          <p:nvPr/>
        </p:nvSpPr>
        <p:spPr>
          <a:xfrm>
            <a:off x="4671000" y="1050480"/>
            <a:ext cx="4222440" cy="84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Usuarios “B”, 50% del tráfico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/>
        </p:nvSpPr>
        <p:spPr>
          <a:xfrm>
            <a:off x="0" y="0"/>
            <a:ext cx="8118720" cy="9259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30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Sesgo de supervivencia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60" y="1379160"/>
            <a:ext cx="4419360" cy="32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9"/>
          <p:cNvSpPr/>
          <p:nvPr/>
        </p:nvSpPr>
        <p:spPr>
          <a:xfrm>
            <a:off x="152280" y="4913280"/>
            <a:ext cx="4102560" cy="229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9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https://commons.wikimedia.org/wiki/File:Survivorship-bias.png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9"/>
          <p:cNvSpPr/>
          <p:nvPr/>
        </p:nvSpPr>
        <p:spPr>
          <a:xfrm>
            <a:off x="4572000" y="1314000"/>
            <a:ext cx="4419360" cy="3422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Estados Unidos de cara a la segunda guerra mundial analiza los aviones que vuelven del combate.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Concluye que debe reforzarlos en donde más se dañaron.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/>
        </p:nvSpPr>
        <p:spPr>
          <a:xfrm>
            <a:off x="0" y="0"/>
            <a:ext cx="8118720" cy="9259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30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Sesgo de supervivencia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60" y="1379160"/>
            <a:ext cx="4419360" cy="32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0"/>
          <p:cNvSpPr/>
          <p:nvPr/>
        </p:nvSpPr>
        <p:spPr>
          <a:xfrm>
            <a:off x="152280" y="4913280"/>
            <a:ext cx="4102560" cy="229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9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https://commons.wikimedia.org/wiki/File:Survivorship-bias.png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0"/>
          <p:cNvSpPr/>
          <p:nvPr/>
        </p:nvSpPr>
        <p:spPr>
          <a:xfrm>
            <a:off x="4572000" y="1314000"/>
            <a:ext cx="4419360" cy="3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Resulta que estaban dañados en todos los lugares que no son críticos, porque pudieron volver.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Alguien nota esto y indica que en realidad se debe reforzar los lugares en donde no vemos daños de los que volvieron.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/>
        </p:nvSpPr>
        <p:spPr>
          <a:xfrm>
            <a:off x="0" y="0"/>
            <a:ext cx="8118720" cy="9259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30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Sesgo de supervivencia: Fix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60" y="1379160"/>
            <a:ext cx="4419360" cy="32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1"/>
          <p:cNvSpPr/>
          <p:nvPr/>
        </p:nvSpPr>
        <p:spPr>
          <a:xfrm>
            <a:off x="152280" y="4913280"/>
            <a:ext cx="4102560" cy="229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9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https://commons.wikimedia.org/wiki/File:Survivorship-bias.png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1"/>
          <p:cNvSpPr/>
          <p:nvPr/>
        </p:nvSpPr>
        <p:spPr>
          <a:xfrm>
            <a:off x="4572000" y="1314000"/>
            <a:ext cx="4419360" cy="36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Siempre hay que preguntarnos, ¿cuál es el origen de nuestros datos?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/>
        </p:nvSpPr>
        <p:spPr>
          <a:xfrm>
            <a:off x="0" y="0"/>
            <a:ext cx="8118720" cy="9259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30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Paradoja de simpson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8"/>
          <p:cNvSpPr txBox="1"/>
          <p:nvPr/>
        </p:nvSpPr>
        <p:spPr>
          <a:xfrm>
            <a:off x="0" y="926280"/>
            <a:ext cx="9123480" cy="1644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 un estudio se compararon los porcentajes de éxito de la extracción de cálculos renales según el método utilizado.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8"/>
          <p:cNvSpPr/>
          <p:nvPr/>
        </p:nvSpPr>
        <p:spPr>
          <a:xfrm>
            <a:off x="0" y="4813200"/>
            <a:ext cx="9123480" cy="330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https://www.bmj.com/content/309/6967/1480.full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5" name="Google Shape;125;p28"/>
          <p:cNvGraphicFramePr/>
          <p:nvPr/>
        </p:nvGraphicFramePr>
        <p:xfrm>
          <a:off x="1918800" y="26618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{AD912434-3C31-4F0E-BA97-C1CB8838E4A4}</a:tableStyleId>
              </a:tblPr>
              <a:tblGrid>
                <a:gridCol w="2643125"/>
                <a:gridCol w="2643125"/>
              </a:tblGrid>
              <a:tr h="114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28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Cirugía 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28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Abierta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28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Nefrolitotomía percutánea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28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78%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28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83%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6" name="Google Shape;126;p28"/>
          <p:cNvPicPr preferRelativeResize="0"/>
          <p:nvPr/>
        </p:nvPicPr>
        <p:blipFill rotWithShape="1">
          <a:blip r:embed="rId4">
            <a:alphaModFix/>
          </a:blip>
          <a:srcRect b="0" l="47740" r="3676" t="12229"/>
          <a:stretch/>
        </p:blipFill>
        <p:spPr>
          <a:xfrm>
            <a:off x="7483680" y="2598480"/>
            <a:ext cx="1523880" cy="177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3040" y="2899440"/>
            <a:ext cx="1672560" cy="117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/>
        </p:nvSpPr>
        <p:spPr>
          <a:xfrm>
            <a:off x="0" y="0"/>
            <a:ext cx="8118720" cy="9259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30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Paradoja de simpson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9"/>
          <p:cNvSpPr txBox="1"/>
          <p:nvPr/>
        </p:nvSpPr>
        <p:spPr>
          <a:xfrm>
            <a:off x="0" y="926280"/>
            <a:ext cx="9123480" cy="3886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estudio concluía que lo mejor era la nefrolitotomía percutánea.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s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Sin embargo, partiendo el dataset de otra forma lo que se puede ver es distinto.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9"/>
          <p:cNvSpPr/>
          <p:nvPr/>
        </p:nvSpPr>
        <p:spPr>
          <a:xfrm>
            <a:off x="-62" y="4482850"/>
            <a:ext cx="91236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https://www.bmj.com/content/309/6967/1480.full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/>
        </p:nvSpPr>
        <p:spPr>
          <a:xfrm>
            <a:off x="0" y="0"/>
            <a:ext cx="8118720" cy="9259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30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Paradoja de simpson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0"/>
          <p:cNvSpPr/>
          <p:nvPr/>
        </p:nvSpPr>
        <p:spPr>
          <a:xfrm>
            <a:off x="0" y="4813200"/>
            <a:ext cx="9123480" cy="330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https://www.bmj.com/content/309/6967/1480.full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1" name="Google Shape;141;p30"/>
          <p:cNvGraphicFramePr/>
          <p:nvPr/>
        </p:nvGraphicFramePr>
        <p:xfrm>
          <a:off x="597240" y="993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{AD912434-3C31-4F0E-BA97-C1CB8838E4A4}</a:tableStyleId>
              </a:tblPr>
              <a:tblGrid>
                <a:gridCol w="2643125"/>
                <a:gridCol w="2643125"/>
                <a:gridCol w="2643125"/>
              </a:tblGrid>
              <a:tr h="114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28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Cirugía 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28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Abierta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28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Nefrolitotomía percutánea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28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Piedra &lt;2cm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28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93%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28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83%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28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Piedra &gt;=2cm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28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73%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28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69%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2" name="Google Shape;142;p30"/>
          <p:cNvSpPr txBox="1"/>
          <p:nvPr/>
        </p:nvSpPr>
        <p:spPr>
          <a:xfrm>
            <a:off x="10080" y="3323520"/>
            <a:ext cx="9123480" cy="1489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 que sucede es que los datos que se tienen son de tratamientos reales, en donde a más grande la piedra más chances hay de ir a cirugía.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0" y="0"/>
            <a:ext cx="8118720" cy="9259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30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Paradoja de simpson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1"/>
          <p:cNvSpPr/>
          <p:nvPr/>
        </p:nvSpPr>
        <p:spPr>
          <a:xfrm>
            <a:off x="0" y="4813200"/>
            <a:ext cx="9123480" cy="330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https://www.bmj.com/content/309/6967/1480.full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9" name="Google Shape;149;p31"/>
          <p:cNvGraphicFramePr/>
          <p:nvPr/>
        </p:nvGraphicFramePr>
        <p:xfrm>
          <a:off x="597240" y="993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{AD912434-3C31-4F0E-BA97-C1CB8838E4A4}</a:tableStyleId>
              </a:tblPr>
              <a:tblGrid>
                <a:gridCol w="2643125"/>
                <a:gridCol w="2643125"/>
                <a:gridCol w="2643125"/>
              </a:tblGrid>
              <a:tr h="114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28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Cirugía 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28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Abierta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28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Nefrolitotomía percutánea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28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Piedra &lt;2cm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28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93%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28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83%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28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Piedra &gt;=2cm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28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73%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" sz="2800" u="none" cap="none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69%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0" name="Google Shape;150;p31"/>
          <p:cNvSpPr txBox="1"/>
          <p:nvPr/>
        </p:nvSpPr>
        <p:spPr>
          <a:xfrm>
            <a:off x="356775" y="3540624"/>
            <a:ext cx="8776800" cy="12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 es que la cirugía sea peor, sino que se le suelen asignar los casos más complejos.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/>
        </p:nvSpPr>
        <p:spPr>
          <a:xfrm>
            <a:off x="0" y="0"/>
            <a:ext cx="8118720" cy="9259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30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Paradoja de simpson: Solución?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2"/>
          <p:cNvSpPr txBox="1"/>
          <p:nvPr/>
        </p:nvSpPr>
        <p:spPr>
          <a:xfrm>
            <a:off x="10080" y="1060560"/>
            <a:ext cx="9123480" cy="40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Podemos agarrar a la mitad de los pacientes y arbitrariamente elegirlos al azar un tratamiento.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s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 medicina esto sería bastante polémico, pero sirve para muchos otros casos en donde hacer este tipo de pruebas no mata a nadie. Esto se llama </a:t>
            </a:r>
            <a:r>
              <a:rPr b="1" i="0" lang="es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validación cruzada.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/>
        </p:nvSpPr>
        <p:spPr>
          <a:xfrm>
            <a:off x="0" y="0"/>
            <a:ext cx="8118720" cy="9259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30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Una versión parecida en tiempo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3"/>
          <p:cNvSpPr/>
          <p:nvPr/>
        </p:nvSpPr>
        <p:spPr>
          <a:xfrm>
            <a:off x="4365360" y="1505880"/>
            <a:ext cx="4743000" cy="3422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Somos wikipedia, tenemos un cartelito que dice donar.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40" y="1434960"/>
            <a:ext cx="4262400" cy="289368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3"/>
          <p:cNvSpPr/>
          <p:nvPr/>
        </p:nvSpPr>
        <p:spPr>
          <a:xfrm>
            <a:off x="1831320" y="1811160"/>
            <a:ext cx="1020240" cy="27972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DONAR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/>
          <p:nvPr/>
        </p:nvSpPr>
        <p:spPr>
          <a:xfrm>
            <a:off x="0" y="0"/>
            <a:ext cx="8118720" cy="9259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30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Una versión parecida en tiempo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4"/>
          <p:cNvSpPr/>
          <p:nvPr/>
        </p:nvSpPr>
        <p:spPr>
          <a:xfrm>
            <a:off x="4365360" y="1505880"/>
            <a:ext cx="4743000" cy="3422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Somos wikipedia, tenemos un cartelito que dice donar.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alguien se le ocurre hacerlo rojo.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40" y="1434960"/>
            <a:ext cx="4262400" cy="289368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4"/>
          <p:cNvSpPr/>
          <p:nvPr/>
        </p:nvSpPr>
        <p:spPr>
          <a:xfrm>
            <a:off x="1831320" y="1811160"/>
            <a:ext cx="1020240" cy="27972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DONAR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/>
        </p:nvSpPr>
        <p:spPr>
          <a:xfrm>
            <a:off x="0" y="0"/>
            <a:ext cx="8118720" cy="92592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3000" u="none" cap="none" strike="noStrike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Una versión parecida en tiempo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5"/>
          <p:cNvSpPr/>
          <p:nvPr/>
        </p:nvSpPr>
        <p:spPr>
          <a:xfrm>
            <a:off x="4365360" y="1505880"/>
            <a:ext cx="4743000" cy="3422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Somos wikipedia, tenemos un cartelito que dice donar.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alguien se le ocurre hacerlo rojo.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Las donaciones aumentan 5%.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40" y="1434960"/>
            <a:ext cx="4262400" cy="289368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5"/>
          <p:cNvSpPr/>
          <p:nvPr/>
        </p:nvSpPr>
        <p:spPr>
          <a:xfrm>
            <a:off x="1831320" y="1811160"/>
            <a:ext cx="1020240" cy="27972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DONAR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