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1197"/>
  </p:normalViewPr>
  <p:slideViewPr>
    <p:cSldViewPr snapToGrid="0">
      <p:cViewPr varScale="1">
        <p:scale>
          <a:sx n="81" d="100"/>
          <a:sy n="81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A7B83-5000-A246-8349-1D262B6FE60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D3A1-1271-6948-94AB-01D1CD62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paper “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To produce the CHIRTS-daily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(CHIRTS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) values, the downscaled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are first translated into anomalies from the monthly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average. These 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anomalies are then added to each month’s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CHIRTS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value. The resulting 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product thus varies on monthly timescales with the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CHIRTS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while tracking the day-to-day variations of the ERA5 reanalysis. The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and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min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are then used to determine the daily diurnal temperature range (DTR) at each 0.05° pixel. DTR is then used to produce CHIRTS-daily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min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(CHIRTS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) by subtracting the DTR from 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ED3A1-1271-6948-94AB-01D1CD626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paper “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To produce the CHIRTS-daily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(CHIRTS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) values, the downscaled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are first translated into anomalies from the monthly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average. These 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anomalies are then added to each month’s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CHIRTS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value. The resulting 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product thus varies on monthly timescales with the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CHIRTS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while tracking the day-to-day variations of the ERA5 reanalysis. The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and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min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are then used to determine the daily diurnal temperature range (DTR) at each 0.05° pixel. DTR is then used to produce CHIRTS-daily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min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(CHIRTS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) by subtracting the DTR from 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ED3A1-1271-6948-94AB-01D1CD626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paper “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To produce the CHIRTS-daily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(CHIRTS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) values, the downscaled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are first translated into anomalies from the monthly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average. These 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anomalies are then added to each month’s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CHIRTS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value. The resulting 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product thus varies on monthly timescales with the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CHIRTS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while tracking the day-to-day variations of the ERA5 reanalysis. The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and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min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are then used to determine the daily diurnal temperature range (DTR) at each 0.05° pixel. DTR is then used to produce CHIRTS-daily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min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(CHIRTS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) by subtracting the DTR from 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ED3A1-1271-6948-94AB-01D1CD626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paper “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To produce the CHIRTS-daily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(CHIRTS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) values, the downscaled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are first translated into anomalies from the monthly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average. These 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anomalies are then added to each month’s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CHIRTS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value. The resulting 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product thus varies on monthly timescales with the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CHIRTS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while tracking the day-to-day variations of the ERA5 reanalysis. The ERA5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max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and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min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are then used to determine the daily diurnal temperature range (DTR) at each 0.05° pixel. DTR is then used to produce CHIRTS-daily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T</a:t>
            </a:r>
            <a:r>
              <a:rPr lang="en-US" b="0" i="0" u="none" strike="noStrike" baseline="-25000" dirty="0" err="1">
                <a:solidFill>
                  <a:srgbClr val="222222"/>
                </a:solidFill>
                <a:effectLst/>
                <a:latin typeface="-apple-system"/>
              </a:rPr>
              <a:t>min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(CHIRTS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) by subtracting the DTR from CHIRTS</a:t>
            </a:r>
            <a:r>
              <a:rPr lang="en-US" b="0" i="0" u="none" strike="noStrike" baseline="-25000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ED3A1-1271-6948-94AB-01D1CD626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ED3A1-1271-6948-94AB-01D1CD626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2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10B1-6C1B-FB79-A08D-102752C6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64CE3-E23B-1266-7D77-01BCD3C90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18FF-EB97-24BA-CB41-7A6E31A8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3F86-1828-4104-4879-17A7AE39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2255-391F-76F3-A368-81FF35D1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29FF-2BE8-ACFB-CEA3-C0355D73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6BC2A-4901-9F06-A358-43A36EE4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3FFA-61EC-D6EE-1BC9-A14B61D4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E554-B127-0A00-83E7-409C1CF2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52E5-BE8C-D17B-793A-A1DB7E61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F64C7-4612-B2FB-718C-11E4CA5E3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7F00C-80D9-7159-32F3-0C5A88D69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F89F-A9BE-BF03-9085-E1122D46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D0A9-933A-9826-3435-BBB3E563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F772-6DDD-08AA-163E-D8669C51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8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B847-927D-0505-6B91-665BDFEC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0C21-F4DC-CD0F-CD00-03824556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2C0DF-54F5-F7ED-A43A-73021ACC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FC18-68FA-76C6-2C17-0667B757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7466-285A-9E89-60B8-BA3E78C3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6966-3471-3CD9-85AA-296F85D8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8B52E-96BD-8BB1-DA98-44D0B025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7DD0-EC09-6B0F-4E0B-840C6F14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9DC7-6438-A108-AC41-48D20191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95EB-CCB5-D644-B870-AF0DEFB0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2021-6D06-65A3-2DC5-E28D2A97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8B5-27E5-8041-0374-D1472FB96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8BFD5-0353-50FF-C6ED-0E601556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9F915-CEC1-7083-DDA8-CDAB0E67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FE317-6E08-9F96-16B5-B2B22C72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AF40-4A75-E93D-48D5-6B49D415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01F5-E579-BE49-FAD7-669E48F2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B57-CEF8-530E-1FF1-F9D28F3B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B8B78-46C8-15EB-351F-7D6910889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0A6D3-9134-54AF-C838-31D8AE049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E7E2B-945D-7D53-7FDF-5B9EC6C4E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6642A-E9C8-B24B-40CB-C39B0B43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596AA-1326-308C-E7A0-1210C519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0E602-7B41-25B5-9984-EF900271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8EA2-2D17-7B1B-5898-28351F30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B8BE6-9238-4D57-3DA3-B8F8D6B1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ADC45-FFBE-4ED0-A7DA-C83A4C7A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0D3FA-DFAF-76E2-D9A1-8967BFDA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B6943-3E07-70F3-3124-263DC57B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1979D-7545-B25B-A157-3737D1AF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62A55-CF63-E1F7-803E-1024B42A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56FB-03A4-8DE9-463C-6F62DA04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1C22-D663-ADE7-4664-7279C3FB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0366F-1FB0-0DBE-7D81-C40523BBD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C9726-84F5-3C44-6C89-542556C1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24C3-F96B-1B57-FF85-7A515D6E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4DB74-4125-A6A3-27EA-78FEFDE3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0415-E5D7-5DF3-63D8-3EA61B23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1E704-9F9B-3D7F-EDE4-C45D75F1E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8353-3EAC-9F29-CC3B-86D31556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DCEA9-EC0B-F433-3493-7716278E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4720-A54A-A165-7D4B-80BD84C0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E4C95-1E67-E0E1-EE6C-9989DD6E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65449-FA2C-CD4B-DB02-08B06C61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DF79-F7DE-6845-4A5B-12B68AE6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D94E-7A32-5B1A-2C1E-5DF96779D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FCE6-0FDA-7947-8E77-C98795BD083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D768-F528-0EC8-B215-D26FCA8B9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FA62-6069-3473-30BC-7A29CB1A1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9A23-BB55-F14A-9A36-8B985FF2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08C7-556A-5F93-069B-E7FDF7CBE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CHIRTS-Daily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2AEE9-A1FC-3A9B-4E65-7D18DF085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Nina</a:t>
            </a:r>
          </a:p>
        </p:txBody>
      </p:sp>
    </p:spTree>
    <p:extLst>
      <p:ext uri="{BB962C8B-B14F-4D97-AF65-F5344CB8AC3E}">
        <p14:creationId xmlns:p14="http://schemas.microsoft.com/office/powerpoint/2010/main" val="252695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B93A-44DA-9ADF-EC44-A46F3CF3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Development: CHIRTS-daily </a:t>
            </a:r>
            <a:r>
              <a:rPr lang="en-US" dirty="0" err="1"/>
              <a:t>Tmax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4FEF-CECD-B2FF-99E6-D68ECA36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019"/>
            <a:ext cx="10515599" cy="183323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CHIRTSmax</a:t>
            </a:r>
            <a:r>
              <a:rPr lang="en-US" sz="1800" dirty="0">
                <a:effectLst/>
                <a:latin typeface="Calibri" panose="020F0502020204030204" pitchFamily="34" charset="0"/>
              </a:rPr>
              <a:t>: Monthly average maximum temperatures (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Tmax</a:t>
            </a:r>
            <a:r>
              <a:rPr lang="en-US" sz="1800" dirty="0">
                <a:effectLst/>
                <a:latin typeface="Calibri" panose="020F0502020204030204" pitchFamily="34" charset="0"/>
              </a:rPr>
              <a:t>) 1983 – 2016 constructed with cloud- screen thermal data + station data (Funk </a:t>
            </a:r>
            <a:r>
              <a:rPr lang="en-US" sz="1800" i="1" dirty="0">
                <a:effectLst/>
                <a:latin typeface="Calibri" panose="020F0502020204030204" pitchFamily="34" charset="0"/>
              </a:rPr>
              <a:t>et al. </a:t>
            </a:r>
            <a:r>
              <a:rPr lang="en-US" sz="1800" dirty="0">
                <a:effectLst/>
                <a:latin typeface="Calibri" panose="020F0502020204030204" pitchFamily="34" charset="0"/>
              </a:rPr>
              <a:t>2019) at 0.05° resolution.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Down-scale ERA5 daily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Tmax</a:t>
            </a:r>
            <a:r>
              <a:rPr lang="en-US" sz="1800" dirty="0">
                <a:effectLst/>
                <a:latin typeface="Calibri" panose="020F0502020204030204" pitchFamily="34" charset="0"/>
              </a:rPr>
              <a:t> to 0.05° and convert to daily anomalies based on ERA5 monthly averages.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Add CHIRTS-max and to ERA5 daily anomalies to produce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CHIRTS-daily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In other words, down-scale and bias correct ERA5 daily based on CHIRTS-max monthly climatology. </a:t>
            </a:r>
          </a:p>
          <a:p>
            <a:endParaRPr lang="en-US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6B526EB1-CE46-5F45-2A18-BCE695341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4" b="34303"/>
          <a:stretch/>
        </p:blipFill>
        <p:spPr bwMode="auto">
          <a:xfrm>
            <a:off x="1519807" y="1413111"/>
            <a:ext cx="8689197" cy="29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4310B-7BAF-D538-1F67-D89079CD28CB}"/>
              </a:ext>
            </a:extLst>
          </p:cNvPr>
          <p:cNvSpPr txBox="1"/>
          <p:nvPr/>
        </p:nvSpPr>
        <p:spPr>
          <a:xfrm>
            <a:off x="1397875" y="4358650"/>
            <a:ext cx="8944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  <a:effectLst/>
                <a:latin typeface="ArialMT"/>
              </a:rPr>
              <a:t>Verdin, A., Funk, C., Peterson, P., </a:t>
            </a:r>
            <a:r>
              <a:rPr lang="en-US" sz="1400" dirty="0" err="1">
                <a:solidFill>
                  <a:srgbClr val="212121"/>
                </a:solidFill>
                <a:effectLst/>
                <a:latin typeface="ArialMT"/>
              </a:rPr>
              <a:t>Landsfeld</a:t>
            </a:r>
            <a:r>
              <a:rPr lang="en-US" sz="1400" dirty="0">
                <a:solidFill>
                  <a:srgbClr val="212121"/>
                </a:solidFill>
                <a:effectLst/>
                <a:latin typeface="ArialMT"/>
              </a:rPr>
              <a:t>, M., </a:t>
            </a:r>
            <a:r>
              <a:rPr lang="en-US" sz="1400" dirty="0" err="1">
                <a:solidFill>
                  <a:srgbClr val="212121"/>
                </a:solidFill>
                <a:effectLst/>
                <a:latin typeface="ArialMT"/>
              </a:rPr>
              <a:t>Tuholske</a:t>
            </a:r>
            <a:r>
              <a:rPr lang="en-US" sz="1400" dirty="0">
                <a:solidFill>
                  <a:srgbClr val="212121"/>
                </a:solidFill>
                <a:effectLst/>
                <a:latin typeface="ArialMT"/>
              </a:rPr>
              <a:t>, C., &amp; Grace, K. (2020). Development and validation of the CHIRTS-daily quasi-global high-resolution daily temperature data set. </a:t>
            </a:r>
            <a:r>
              <a:rPr lang="en-US" sz="140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Scientific Data</a:t>
            </a:r>
            <a:r>
              <a:rPr lang="en-US" sz="1400" dirty="0">
                <a:solidFill>
                  <a:srgbClr val="212121"/>
                </a:solidFill>
                <a:effectLst/>
                <a:latin typeface="ArialMT"/>
              </a:rPr>
              <a:t>, </a:t>
            </a:r>
            <a:r>
              <a:rPr lang="en-US" sz="140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212121"/>
                </a:solidFill>
                <a:effectLst/>
                <a:latin typeface="ArialMT"/>
              </a:rPr>
              <a:t>(1), 1-14.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53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B93A-44DA-9ADF-EC44-A46F3CF3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Development: CHIRTS-daily </a:t>
            </a:r>
            <a:r>
              <a:rPr lang="en-US" dirty="0" err="1"/>
              <a:t>Tmax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4FEF-CECD-B2FF-99E6-D68ECA36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14281"/>
            <a:ext cx="10515599" cy="2992836"/>
          </a:xfrm>
        </p:spPr>
        <p:txBody>
          <a:bodyPr>
            <a:noAutofit/>
          </a:bodyPr>
          <a:lstStyle/>
          <a:p>
            <a:r>
              <a:rPr lang="en-US" sz="2500" dirty="0"/>
              <a:t>CHIRTS-max monthly is comprised of both satellite data and station data.</a:t>
            </a:r>
          </a:p>
          <a:p>
            <a:r>
              <a:rPr lang="en-US" sz="2500" dirty="0"/>
              <a:t>Leverages spatial coverage of satellite data to create high-resolution mean temperature fields fields in data sparce regions (e.g. Ghana has 1 weather station with a robust, longitudinal reporting record).</a:t>
            </a:r>
          </a:p>
          <a:p>
            <a:r>
              <a:rPr lang="en-US" sz="2500" dirty="0"/>
              <a:t>Advantage of stations to improve temporal accuracy that satellites cannot provide due to cloud coverage. </a:t>
            </a:r>
          </a:p>
        </p:txBody>
      </p:sp>
    </p:spTree>
    <p:extLst>
      <p:ext uri="{BB962C8B-B14F-4D97-AF65-F5344CB8AC3E}">
        <p14:creationId xmlns:p14="http://schemas.microsoft.com/office/powerpoint/2010/main" val="35879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B93A-44DA-9ADF-EC44-A46F3CF3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Development: CHIRTS-daily Minimum Relative Humidity (</a:t>
            </a:r>
            <a:r>
              <a:rPr lang="en-US" dirty="0" err="1"/>
              <a:t>RHmin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4FEF-CECD-B2FF-99E6-D68ECA36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32581"/>
            <a:ext cx="10515599" cy="4231735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To calculate RH, first we calculated specific humidity using, q = (0.622 * e)/(p - (0.378 * e)) (EQ 1) </a:t>
            </a:r>
            <a:endParaRPr lang="en-US" sz="1600" dirty="0">
              <a:effectLst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where, </a:t>
            </a:r>
            <a:endParaRPr lang="en-US" sz="1600" dirty="0">
              <a:effectLst/>
            </a:endParaRP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e = 6.112*exp((17.67*Td)/(Td + 243.5)) and, </a:t>
            </a:r>
            <a:endParaRPr lang="en-US" sz="1200" dirty="0">
              <a:effectLst/>
            </a:endParaRP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e = vapor pressure in mb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Td = dew point in deg C [ERA5]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p = surface pressure in mb [MERRA2]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q = specific humidity in kg/kg. [what we want for next eq.] </a:t>
            </a:r>
            <a:endParaRPr lang="en-US" sz="1200" dirty="0">
              <a:effectLst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from this we made RH using, </a:t>
            </a:r>
            <a:endParaRPr lang="en-US" sz="1600" dirty="0">
              <a:effectLst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RH = 0.263 * P * q / (exp((17.67(T-T0)/T-29.65)) (EQ 2) where, P = surface pressure [MERRA2] q = specific humidity calculated above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Tmax</a:t>
            </a:r>
            <a:r>
              <a:rPr lang="en-US" sz="1800" dirty="0">
                <a:effectLst/>
                <a:latin typeface="Calibri" panose="020F0502020204030204" pitchFamily="34" charset="0"/>
              </a:rPr>
              <a:t> (CHIRTS-daily)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T0 = 273.15 convert Kelvin 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Celcius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endParaRPr lang="en-US" sz="1600" dirty="0">
              <a:effectLst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The Computation of Equivalent Potential Temperature. Mon. Weather Rev. 108, 1046–1053 (1980).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179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B93A-44DA-9ADF-EC44-A46F3CF3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Development: CHIRTS-daily Minimum Relative Humidity (</a:t>
            </a:r>
            <a:r>
              <a:rPr lang="en-US" dirty="0" err="1"/>
              <a:t>RHmin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4FEF-CECD-B2FF-99E6-D68ECA36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32581"/>
            <a:ext cx="10515599" cy="4231735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To calculate RH, first we calculated specific humidity using, q = (0.622 * e)/(p - (0.378 * e)) (EQ 1) </a:t>
            </a:r>
            <a:endParaRPr lang="en-US" sz="1600" dirty="0">
              <a:effectLst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where, </a:t>
            </a:r>
            <a:endParaRPr lang="en-US" sz="1600" dirty="0">
              <a:effectLst/>
            </a:endParaRP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e = 6.112*exp((17.67*Td)/(Td + 243.5)) and, </a:t>
            </a:r>
            <a:endParaRPr lang="en-US" sz="1200" dirty="0">
              <a:effectLst/>
            </a:endParaRP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e = vapor pressure in mb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Td = dew point in deg C [ERA5]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p = surface pressure in mb [MERRA2]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</a:rPr>
              <a:t>q = specific humidity in kg/kg. [what we want for next eq.] </a:t>
            </a:r>
            <a:endParaRPr lang="en-US" sz="1200" dirty="0">
              <a:effectLst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from this we made RH using, </a:t>
            </a:r>
            <a:endParaRPr lang="en-US" sz="1600" dirty="0">
              <a:effectLst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RH = 0.263 * P * q / (exp((17.67(T-T0)/T-29.65)) (EQ 2) where, P = surface pressure [MERRA2] q = specific humidity calculated above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Tmax</a:t>
            </a:r>
            <a:r>
              <a:rPr lang="en-US" sz="1800" dirty="0">
                <a:effectLst/>
                <a:latin typeface="Calibri" panose="020F0502020204030204" pitchFamily="34" charset="0"/>
              </a:rPr>
              <a:t> (CHIRTS-daily)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T0 = 273.15 convert Kelvin 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Celcius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endParaRPr lang="en-US" sz="1600" dirty="0">
              <a:effectLst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The Computation of Equivalent Potential Temperature. Mon. Weather Rev. 108, 1046–1053 (1980).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90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B93A-44DA-9ADF-EC44-A46F3CF3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Development: CHIRTS-daily maximum heat index (</a:t>
            </a:r>
            <a:r>
              <a:rPr lang="en-US" dirty="0" err="1"/>
              <a:t>HImax</a:t>
            </a:r>
            <a:r>
              <a:rPr lang="en-US" dirty="0"/>
              <a:t>) and wet bulb globe temperature (</a:t>
            </a:r>
            <a:r>
              <a:rPr lang="en-US" dirty="0" err="1"/>
              <a:t>WBGTmax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4FEF-CECD-B2FF-99E6-D68ECA36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3" y="2736623"/>
            <a:ext cx="4868916" cy="320697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Use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CHIRTSdaily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Tmax</a:t>
            </a:r>
            <a:r>
              <a:rPr lang="en-US" sz="2400" dirty="0">
                <a:effectLst/>
                <a:latin typeface="Calibri" panose="020F0502020204030204" pitchFamily="34" charset="0"/>
              </a:rPr>
              <a:t> and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RHmin</a:t>
            </a:r>
            <a:r>
              <a:rPr lang="en-US" sz="2400" dirty="0">
                <a:effectLst/>
                <a:latin typeface="Calibri" panose="020F0502020204030204" pitchFamily="34" charset="0"/>
              </a:rPr>
              <a:t> generate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HImax</a:t>
            </a:r>
            <a:r>
              <a:rPr lang="en-US" sz="2400" dirty="0">
                <a:effectLst/>
                <a:latin typeface="Calibri" panose="020F0502020204030204" pitchFamily="34" charset="0"/>
              </a:rPr>
              <a:t> following National Weather Service procedure. </a:t>
            </a:r>
            <a:endParaRPr lang="en-US" sz="24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Covert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HImax</a:t>
            </a:r>
            <a:r>
              <a:rPr lang="en-US" sz="2400" dirty="0">
                <a:effectLst/>
                <a:latin typeface="Calibri" panose="020F0502020204030204" pitchFamily="34" charset="0"/>
              </a:rPr>
              <a:t> to 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WBGTmax</a:t>
            </a:r>
            <a:r>
              <a:rPr lang="en-US" sz="2400" dirty="0">
                <a:effectLst/>
                <a:latin typeface="Calibri" panose="020F0502020204030204" pitchFamily="34" charset="0"/>
              </a:rPr>
              <a:t> following Bernard &amp; Iheanacho 2015. </a:t>
            </a:r>
            <a:endParaRPr lang="en-US" sz="24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alibri" panose="020F0502020204030204" pitchFamily="34" charset="0"/>
              </a:rPr>
              <a:t>WBGTmax</a:t>
            </a:r>
            <a:r>
              <a:rPr lang="en-US" sz="2400" dirty="0">
                <a:effectLst/>
                <a:latin typeface="Calibri" panose="020F0502020204030204" pitchFamily="34" charset="0"/>
              </a:rPr>
              <a:t> assumes a fixed wind speed and no radiation. </a:t>
            </a:r>
            <a:endParaRPr lang="en-US" sz="2400" dirty="0">
              <a:effectLst/>
              <a:latin typeface="Arial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475A-AADA-D381-7F0A-7A8C36DCB8A6}"/>
              </a:ext>
            </a:extLst>
          </p:cNvPr>
          <p:cNvSpPr txBox="1"/>
          <p:nvPr/>
        </p:nvSpPr>
        <p:spPr>
          <a:xfrm>
            <a:off x="6096000" y="5790576"/>
            <a:ext cx="61012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  <a:effectLst/>
                <a:latin typeface="ArialMT"/>
              </a:rPr>
              <a:t>Bernard, T. E., &amp; Iheanacho, I. (2015). Heat index and adjusted temperature as surrogates for wet bulb globe temperature to screen for occupational heat stress. Journal of Occupational and Environmental Hygiene, 12(5), 323-333. </a:t>
            </a:r>
            <a:endParaRPr lang="en-US" sz="1400" dirty="0">
              <a:effectLst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E0D09E0-C1F6-8902-0554-71E8ED7B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53" y="2054673"/>
            <a:ext cx="5057447" cy="37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9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1072</Words>
  <Application>Microsoft Macintosh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ArialMT</vt:lpstr>
      <vt:lpstr>Calibri</vt:lpstr>
      <vt:lpstr>Calibri Light</vt:lpstr>
      <vt:lpstr>Office Theme</vt:lpstr>
      <vt:lpstr>CHIRTS-Daily</vt:lpstr>
      <vt:lpstr>Data Development: CHIRTS-daily Tmax </vt:lpstr>
      <vt:lpstr>Data Development: CHIRTS-daily Tmax </vt:lpstr>
      <vt:lpstr>Data Development: CHIRTS-daily Minimum Relative Humidity (RHmin) </vt:lpstr>
      <vt:lpstr>Data Development: CHIRTS-daily Minimum Relative Humidity (RHmin) </vt:lpstr>
      <vt:lpstr>Data Development: CHIRTS-daily maximum heat index (HImax) and wet bulb globe temperature (WBGTmax)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CHIRTS-Daily</dc:title>
  <dc:creator>Tuholske, Cascade</dc:creator>
  <cp:lastModifiedBy>Tuholske, Cascade</cp:lastModifiedBy>
  <cp:revision>4</cp:revision>
  <dcterms:created xsi:type="dcterms:W3CDTF">2023-03-10T13:15:35Z</dcterms:created>
  <dcterms:modified xsi:type="dcterms:W3CDTF">2023-03-10T13:32:39Z</dcterms:modified>
</cp:coreProperties>
</file>