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15"/>
  </p:notesMasterIdLst>
  <p:sldIdLst>
    <p:sldId id="256" r:id="rId2"/>
    <p:sldId id="266" r:id="rId3"/>
    <p:sldId id="258" r:id="rId4"/>
    <p:sldId id="274" r:id="rId5"/>
    <p:sldId id="260" r:id="rId6"/>
    <p:sldId id="259" r:id="rId7"/>
    <p:sldId id="267" r:id="rId8"/>
    <p:sldId id="273" r:id="rId9"/>
    <p:sldId id="269" r:id="rId10"/>
    <p:sldId id="268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4643"/>
  </p:normalViewPr>
  <p:slideViewPr>
    <p:cSldViewPr snapToGrid="0" snapToObjects="1">
      <p:cViewPr varScale="1">
        <p:scale>
          <a:sx n="104" d="100"/>
          <a:sy n="104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71860-A36A-5646-A206-2042D41DC727}" type="datetimeFigureOut">
              <a:rPr lang="en-US" smtClean="0"/>
              <a:t>7/16/17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EA556-88E5-C14B-AA86-293B294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8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ex., when the Dutch word “</a:t>
            </a:r>
            <a:r>
              <a:rPr lang="en-US" dirty="0" err="1" smtClean="0"/>
              <a:t>vork</a:t>
            </a:r>
            <a:r>
              <a:rPr lang="en-US" dirty="0" smtClean="0"/>
              <a:t>” is activated, the English word “pork” is NOT activated despite sounding the same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ex., when the Dutch word “</a:t>
            </a:r>
            <a:r>
              <a:rPr lang="en-US" dirty="0" err="1" smtClean="0"/>
              <a:t>vork</a:t>
            </a:r>
            <a:r>
              <a:rPr lang="en-US" dirty="0" smtClean="0"/>
              <a:t>” is activated, the English word “pork” is NOT activated despite sounding the same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EA556-88E5-C14B-AA86-293B2942BE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6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/>
              <a:t>Knowledge of a Second </a:t>
            </a:r>
            <a:r>
              <a:rPr lang="en-US" sz="5000" dirty="0" smtClean="0"/>
              <a:t>Language Influences </a:t>
            </a:r>
            <a:r>
              <a:rPr lang="en-US" sz="5000" dirty="0"/>
              <a:t>Auditory </a:t>
            </a:r>
            <a:r>
              <a:rPr lang="en-US" sz="5000" dirty="0" smtClean="0"/>
              <a:t>Word Recognition </a:t>
            </a:r>
            <a:r>
              <a:rPr lang="en-US" sz="5000" dirty="0"/>
              <a:t>in the Native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3719"/>
            <a:ext cx="9144000" cy="146427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**Note: This is NOT a template. </a:t>
            </a:r>
          </a:p>
          <a:p>
            <a:pPr algn="l"/>
            <a:r>
              <a:rPr lang="en-US" dirty="0" smtClean="0"/>
              <a:t>This is simply an example of what a QALMRI presentation might look like.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Refer to the assignment instructions for info on content.</a:t>
            </a:r>
          </a:p>
          <a:p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1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4595"/>
            <a:ext cx="10515600" cy="4632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/>
              <a:t>Logic: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b="1" dirty="0" smtClean="0"/>
              <a:t>H1 (selective), then… </a:t>
            </a:r>
            <a:r>
              <a:rPr lang="en-US" dirty="0" smtClean="0"/>
              <a:t>hearing an </a:t>
            </a:r>
            <a:r>
              <a:rPr lang="en-US" dirty="0" err="1" smtClean="0"/>
              <a:t>interlingual</a:t>
            </a:r>
            <a:r>
              <a:rPr lang="en-US" dirty="0" smtClean="0"/>
              <a:t> homophone should only activate the task-relevant language and the lexical decision should take the same amount of time for homophones and control words.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If H2 (non-selective), then… </a:t>
            </a:r>
            <a:r>
              <a:rPr lang="en-US" dirty="0" smtClean="0"/>
              <a:t>hearing an </a:t>
            </a:r>
            <a:r>
              <a:rPr lang="en-US" dirty="0" err="1" smtClean="0"/>
              <a:t>interlingual</a:t>
            </a:r>
            <a:r>
              <a:rPr lang="en-US" dirty="0" smtClean="0"/>
              <a:t> homophone will co-activate both languages and will make the lexical decision more difficult. Therefore, it should take longer to respond to homophones than the control words.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4182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80286" y="1825625"/>
            <a:ext cx="3657600" cy="472440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800" i="1" dirty="0" smtClean="0"/>
              <a:t>Experiments 1A&amp; 1B (English lexical decision task) </a:t>
            </a:r>
            <a:endParaRPr lang="en-US" sz="1800" i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614086" y="1901825"/>
            <a:ext cx="3657600" cy="457200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800" i="1" smtClean="0"/>
              <a:t>Experiments 3A &amp; 3B (Dutch lexical decision task)</a:t>
            </a:r>
            <a:r>
              <a:rPr lang="en-US" i="1" smtClean="0"/>
              <a:t> </a:t>
            </a:r>
          </a:p>
          <a:p>
            <a:pPr marL="0" indent="0" algn="ctr">
              <a:buFont typeface="Arial"/>
              <a:buNone/>
            </a:pPr>
            <a:endParaRPr lang="en-US" i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87" y="2435225"/>
            <a:ext cx="394817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086" y="2587625"/>
            <a:ext cx="41243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48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Reaction time of homophones was longer than the control words in both experiments. </a:t>
            </a:r>
          </a:p>
          <a:p>
            <a:r>
              <a:rPr lang="en-US" dirty="0" smtClean="0"/>
              <a:t>This provides basis for a </a:t>
            </a:r>
            <a:r>
              <a:rPr lang="en-US" b="1" dirty="0" smtClean="0"/>
              <a:t>language non-selective access</a:t>
            </a:r>
            <a:r>
              <a:rPr lang="en-US" dirty="0" smtClean="0"/>
              <a:t> for auditory recognition. </a:t>
            </a:r>
          </a:p>
          <a:p>
            <a:r>
              <a:rPr lang="en-US" dirty="0" smtClean="0"/>
              <a:t>When words from two languages are activated, the bilingual listener needs additional information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Critical thinking / Future Directions / Additional thoughts: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What is physiologically occurring in a language non-selective vs. selective access with bilinguals? How are languages represented in the brain?</a:t>
            </a:r>
          </a:p>
          <a:p>
            <a:pPr marL="457200" indent="-457200">
              <a:buAutoNum type="arabicParenR"/>
            </a:pPr>
            <a:endParaRPr lang="en-US" sz="2000" dirty="0" smtClean="0"/>
          </a:p>
          <a:p>
            <a:pPr marL="457200" indent="-457200">
              <a:buAutoNum type="arabicParenR"/>
            </a:pPr>
            <a:r>
              <a:rPr lang="en-US" sz="2000" dirty="0" smtClean="0"/>
              <a:t>What about individuals who aren’t completely fluent in their L2, but can  read/understand and can somewhat participate in the study? Would the results have been different? </a:t>
            </a:r>
          </a:p>
          <a:p>
            <a:pPr marL="457200" indent="-457200">
              <a:buAutoNum type="arabicParenR"/>
            </a:pPr>
            <a:endParaRPr lang="en-US" sz="2000" dirty="0" smtClean="0"/>
          </a:p>
          <a:p>
            <a:pPr marL="457200" indent="-457200">
              <a:buAutoNum type="arabicParenR"/>
            </a:pPr>
            <a:r>
              <a:rPr lang="en-US" sz="2000" dirty="0" smtClean="0"/>
              <a:t>How does similarity between languages impact their lexical representations?</a:t>
            </a:r>
          </a:p>
          <a:p>
            <a:pPr lvl="1"/>
            <a:r>
              <a:rPr lang="en-US" sz="1600" dirty="0" smtClean="0"/>
              <a:t>Would testing people who are bilingual in romance languages (Spanish, French, Italian, Portuguese, etc.) yield a faster RT than someone who is bilingual in a romance language and a non-romance languages?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85621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Big Question: How are languages represented in bilinguals?</a:t>
            </a:r>
          </a:p>
          <a:p>
            <a:pPr>
              <a:buFont typeface="Arial" charset="0"/>
              <a:buChar char="•"/>
            </a:pPr>
            <a:endParaRPr lang="en-US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30" y="3826079"/>
            <a:ext cx="3728370" cy="265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95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ad3.whstatic.com/images/thumb/1/1f/Listen-Step-2-Version-2.jpg/670px-Listen-Step-2-Version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8130" y="4178895"/>
            <a:ext cx="3257550" cy="2362200"/>
          </a:xfrm>
          <a:prstGeom prst="rect">
            <a:avLst/>
          </a:prstGeom>
          <a:noFill/>
        </p:spPr>
      </p:pic>
      <p:pic>
        <p:nvPicPr>
          <p:cNvPr id="5" name="Picture 4" descr="https://encrypted-tbn1.gstatic.com/images?q=tbn:ANd9GcQXv0qXmnNjxpAPYoMyyLb97VX3AkzYr5upBySS8msHA40pQ8gTF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6134" y="4559894"/>
            <a:ext cx="2305050" cy="19812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82811"/>
            <a:ext cx="10058400" cy="407773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500" dirty="0" smtClean="0"/>
              <a:t>Research on bilingual word recognition has mainly focused on the visual modality (i.e.,</a:t>
            </a:r>
            <a:r>
              <a:rPr lang="en-US" sz="2500" dirty="0"/>
              <a:t> </a:t>
            </a:r>
            <a:r>
              <a:rPr lang="en-US" sz="2500" dirty="0" smtClean="0"/>
              <a:t>reading)</a:t>
            </a:r>
          </a:p>
          <a:p>
            <a:pPr>
              <a:buFont typeface="Arial" charset="0"/>
              <a:buChar char="•"/>
            </a:pPr>
            <a:endParaRPr lang="en-US" sz="2500" dirty="0" smtClean="0"/>
          </a:p>
          <a:p>
            <a:pPr>
              <a:buFont typeface="Arial" charset="0"/>
              <a:buChar char="•"/>
            </a:pPr>
            <a:r>
              <a:rPr lang="en-US" sz="2500" dirty="0" smtClean="0"/>
              <a:t>The current study investigated bilingual word recognition in the auditory modality (i.e., hearing spoken language)</a:t>
            </a:r>
          </a:p>
          <a:p>
            <a:pPr>
              <a:buFont typeface="Arial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479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ad3.whstatic.com/images/thumb/1/1f/Listen-Step-2-Version-2.jpg/670px-Listen-Step-2-Version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8130" y="4178895"/>
            <a:ext cx="3257550" cy="2362200"/>
          </a:xfrm>
          <a:prstGeom prst="rect">
            <a:avLst/>
          </a:prstGeom>
          <a:noFill/>
        </p:spPr>
      </p:pic>
      <p:pic>
        <p:nvPicPr>
          <p:cNvPr id="5" name="Picture 4" descr="https://encrypted-tbn1.gstatic.com/images?q=tbn:ANd9GcQXv0qXmnNjxpAPYoMyyLb97VX3AkzYr5upBySS8msHA40pQ8gTF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6134" y="4559894"/>
            <a:ext cx="2305050" cy="19812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82811"/>
            <a:ext cx="10058400" cy="407773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500" dirty="0" smtClean="0"/>
              <a:t>Mental Lexicon: a mental dictionary that contains information regarding a word's meaning, pronunciation, &amp; syntactic characteristics. </a:t>
            </a:r>
          </a:p>
          <a:p>
            <a:pPr>
              <a:buFont typeface="Arial" charset="0"/>
              <a:buChar char="•"/>
            </a:pPr>
            <a:endParaRPr lang="en-US" sz="2500" dirty="0" smtClean="0"/>
          </a:p>
          <a:p>
            <a:pPr>
              <a:buFont typeface="Arial" charset="0"/>
              <a:buChar char="•"/>
            </a:pPr>
            <a:r>
              <a:rPr lang="en-US" sz="2500" dirty="0" smtClean="0"/>
              <a:t>Research on bilingual lexical access focuses on how language is accessed and/or retrieved from the ”mental lexicons” of people who can speak two languages</a:t>
            </a:r>
          </a:p>
          <a:p>
            <a:pPr lvl="1">
              <a:buFont typeface="Arial" charset="0"/>
              <a:buChar char="•"/>
            </a:pP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3373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3200" dirty="0" smtClean="0"/>
              <a:t>Specific Question: Is lexical access in auditory word recognition by bilinguals language specific?</a:t>
            </a:r>
          </a:p>
          <a:p>
            <a:pPr>
              <a:buFont typeface="Arial" charset="0"/>
              <a:buChar char="•"/>
            </a:pPr>
            <a:endParaRPr lang="en-US" sz="3200" dirty="0" smtClean="0"/>
          </a:p>
          <a:p>
            <a:pPr>
              <a:buFont typeface="Arial" charset="0"/>
              <a:buChar char="•"/>
            </a:pPr>
            <a:r>
              <a:rPr lang="en-US" sz="3200" dirty="0" smtClean="0"/>
              <a:t>That is: Is lexical access “Selective” or ”Non-selective”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30" y="3826079"/>
            <a:ext cx="3728370" cy="265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54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8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Hypothesis 1: </a:t>
            </a:r>
            <a:r>
              <a:rPr lang="en-US" dirty="0" smtClean="0"/>
              <a:t>Bilinguals, when listening to speech, can only access the the language system that is currently task-relevant (i.e., lexical access is selective)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Hypothesis 2: </a:t>
            </a:r>
            <a:r>
              <a:rPr lang="en-US" dirty="0" smtClean="0"/>
              <a:t>Bilinguals, when listening to speech, access language systems in parallel (e.g., lexical access is non-selective)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38" y="5824168"/>
            <a:ext cx="1240328" cy="84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us 4"/>
          <p:cNvSpPr/>
          <p:nvPr/>
        </p:nvSpPr>
        <p:spPr>
          <a:xfrm>
            <a:off x="3603283" y="5999450"/>
            <a:ext cx="496131" cy="4961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076" y="5774210"/>
            <a:ext cx="1250664" cy="89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782" y="2864138"/>
            <a:ext cx="1308584" cy="89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664" y="2811431"/>
            <a:ext cx="1319489" cy="94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305871" y="2780963"/>
            <a:ext cx="1397305" cy="9764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281642" y="2781215"/>
            <a:ext cx="1421534" cy="96372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30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Bilinguals performed a lexical decision task in one of their two languages (Dutch-English)</a:t>
            </a:r>
          </a:p>
          <a:p>
            <a:pPr lvl="1"/>
            <a:r>
              <a:rPr lang="en-US" dirty="0" smtClean="0"/>
              <a:t>Task: indicate whether a spoken word was a “word” or “non-word”</a:t>
            </a:r>
          </a:p>
          <a:p>
            <a:pPr lvl="1"/>
            <a:r>
              <a:rPr lang="en-US" dirty="0" smtClean="0"/>
              <a:t>In order to make this decision, you must activate the mental lexicon</a:t>
            </a:r>
          </a:p>
          <a:p>
            <a:r>
              <a:rPr lang="en-US" dirty="0" smtClean="0"/>
              <a:t>Words were either “</a:t>
            </a:r>
            <a:r>
              <a:rPr lang="en-US" dirty="0" err="1" smtClean="0"/>
              <a:t>interlingual</a:t>
            </a:r>
            <a:r>
              <a:rPr lang="en-US" dirty="0" smtClean="0"/>
              <a:t> homophones” or control words</a:t>
            </a:r>
          </a:p>
          <a:p>
            <a:r>
              <a:rPr lang="en-US" dirty="0" err="1" smtClean="0"/>
              <a:t>Interlingual</a:t>
            </a:r>
            <a:r>
              <a:rPr lang="en-US" dirty="0" smtClean="0"/>
              <a:t> homophones are words that sound like both an </a:t>
            </a:r>
            <a:r>
              <a:rPr lang="en-US" dirty="0" err="1" smtClean="0"/>
              <a:t>english</a:t>
            </a:r>
            <a:r>
              <a:rPr lang="en-US" dirty="0" smtClean="0"/>
              <a:t> and </a:t>
            </a:r>
            <a:r>
              <a:rPr lang="en-US" dirty="0" err="1" smtClean="0"/>
              <a:t>dutch</a:t>
            </a:r>
            <a:r>
              <a:rPr lang="en-US" dirty="0" smtClean="0"/>
              <a:t> word</a:t>
            </a:r>
          </a:p>
          <a:p>
            <a:pPr lvl="1"/>
            <a:r>
              <a:rPr lang="en-US" dirty="0" smtClean="0"/>
              <a:t>e.g., “</a:t>
            </a:r>
            <a:r>
              <a:rPr lang="en-US" i="1" dirty="0" err="1" smtClean="0"/>
              <a:t>Lief</a:t>
            </a:r>
            <a:r>
              <a:rPr lang="en-US" i="1" dirty="0" smtClean="0"/>
              <a:t>” </a:t>
            </a:r>
            <a:r>
              <a:rPr lang="en-US" dirty="0" smtClean="0"/>
              <a:t>[sweet] sounds the same as “</a:t>
            </a:r>
            <a:r>
              <a:rPr lang="en-US" i="1" dirty="0" smtClean="0"/>
              <a:t>Leaf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44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3957"/>
            <a:ext cx="10515600" cy="4793006"/>
          </a:xfrm>
        </p:spPr>
        <p:txBody>
          <a:bodyPr/>
          <a:lstStyle/>
          <a:p>
            <a:r>
              <a:rPr lang="en-US" dirty="0" smtClean="0"/>
              <a:t>Some examples of stimuli used: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0844"/>
            <a:ext cx="10178535" cy="396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9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Experiment 1A: English lexical decision task with Dutch native speakers</a:t>
            </a:r>
          </a:p>
          <a:p>
            <a:r>
              <a:rPr lang="en-US" sz="2500" dirty="0" smtClean="0"/>
              <a:t>Experiment 1B: English lexical decision task with English native speakers</a:t>
            </a:r>
          </a:p>
          <a:p>
            <a:endParaRPr lang="en-US" sz="2500" dirty="0"/>
          </a:p>
          <a:p>
            <a:r>
              <a:rPr lang="en-US" sz="2500" dirty="0" smtClean="0"/>
              <a:t>Experiment 2A &amp; B: English monolinguals (control experiments with different accent speakers)</a:t>
            </a:r>
          </a:p>
          <a:p>
            <a:endParaRPr lang="en-US" sz="2500" dirty="0" smtClean="0"/>
          </a:p>
          <a:p>
            <a:r>
              <a:rPr lang="en-US" sz="2500" dirty="0" smtClean="0"/>
              <a:t>Experiment 3A: Dutch lexical decision task with Dutch native speakers</a:t>
            </a:r>
          </a:p>
          <a:p>
            <a:r>
              <a:rPr lang="en-US" sz="2500" dirty="0" smtClean="0"/>
              <a:t>Experiment 3B: Dutch lexical decision task with English native speakers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0841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675</Words>
  <Application>Microsoft Macintosh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Knowledge of a Second Language Influences Auditory Word Recognition in the Native Language</vt:lpstr>
      <vt:lpstr>Introduction</vt:lpstr>
      <vt:lpstr>Introduction</vt:lpstr>
      <vt:lpstr>Introduction</vt:lpstr>
      <vt:lpstr>Introduction</vt:lpstr>
      <vt:lpstr>Introduction</vt:lpstr>
      <vt:lpstr>Methods</vt:lpstr>
      <vt:lpstr>Methods</vt:lpstr>
      <vt:lpstr>Methods</vt:lpstr>
      <vt:lpstr>Methods</vt:lpstr>
      <vt:lpstr>Results</vt:lpstr>
      <vt:lpstr>Discussion</vt:lpstr>
      <vt:lpstr>Discussion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of a Second Language Influences Auditory Word Recognition in the Native Language</dc:title>
  <dc:creator>Nicholaus Brosowsky</dc:creator>
  <cp:lastModifiedBy>Nicholaus Brosowsky</cp:lastModifiedBy>
  <cp:revision>12</cp:revision>
  <dcterms:created xsi:type="dcterms:W3CDTF">2017-07-16T16:01:09Z</dcterms:created>
  <dcterms:modified xsi:type="dcterms:W3CDTF">2017-07-17T02:12:27Z</dcterms:modified>
</cp:coreProperties>
</file>