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slide-1-background.jpg"/>
          <p:cNvPicPr>
            <a:picLocks noChangeAspect="1"/>
          </p:cNvPicPr>
          <p:nvPr/>
        </p:nvPicPr>
        <p:blipFill>
          <a:blip r:embed="rId2"/>
          <a:stretch>
            <a:fillRect/>
          </a:stretch>
        </p:blipFill>
        <p:spPr>
          <a:xfrm>
            <a:off x="0" y="0"/>
            <a:ext cx="9144000" cy="6858000"/>
          </a:xfrm>
          <a:prstGeom prst="rect">
            <a:avLst/>
          </a:prstGeom>
        </p:spPr>
      </p:pic>
      <p:sp>
        <p:nvSpPr>
          <p:cNvPr id="3" name="Rectangle 2"/>
          <p:cNvSpPr/>
          <p:nvPr/>
        </p:nvSpPr>
        <p:spPr>
          <a:xfrm>
            <a:off x="1371600" y="914400"/>
            <a:ext cx="6400800" cy="50292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4" name="Picture 3" descr="edf-logo.png"/>
          <p:cNvPicPr>
            <a:picLocks noChangeAspect="1"/>
          </p:cNvPicPr>
          <p:nvPr/>
        </p:nvPicPr>
        <p:blipFill>
          <a:blip r:embed="rId3"/>
          <a:stretch>
            <a:fillRect/>
          </a:stretch>
        </p:blipFill>
        <p:spPr>
          <a:xfrm>
            <a:off x="1828800" y="1371600"/>
            <a:ext cx="1097280" cy="468049"/>
          </a:xfrm>
          <a:prstGeom prst="rect">
            <a:avLst/>
          </a:prstGeom>
        </p:spPr>
      </p:pic>
      <p:sp>
        <p:nvSpPr>
          <p:cNvPr id="5" name="TextBox 4"/>
          <p:cNvSpPr txBox="1"/>
          <p:nvPr/>
        </p:nvSpPr>
        <p:spPr>
          <a:xfrm>
            <a:off x="1828800" y="2286000"/>
            <a:ext cx="5486400" cy="1371600"/>
          </a:xfrm>
          <a:prstGeom prst="rect">
            <a:avLst/>
          </a:prstGeom>
          <a:noFill/>
        </p:spPr>
        <p:txBody>
          <a:bodyPr wrap="none">
            <a:spAutoFit/>
          </a:bodyPr>
          <a:lstStyle/>
          <a:p>
            <a:r>
              <a:t>Appel d'offres</a:t>
            </a:r>
          </a:p>
          <a:p>
            <a:r>
              <a:t>éolien terrestre</a:t>
            </a:r>
          </a:p>
        </p:txBody>
      </p:sp>
      <p:sp>
        <p:nvSpPr>
          <p:cNvPr id="6" name="TextBox 5"/>
          <p:cNvSpPr txBox="1"/>
          <p:nvPr/>
        </p:nvSpPr>
        <p:spPr>
          <a:xfrm>
            <a:off x="1828800" y="3840480"/>
            <a:ext cx="5486400" cy="457200"/>
          </a:xfrm>
          <a:prstGeom prst="rect">
            <a:avLst/>
          </a:prstGeom>
          <a:noFill/>
        </p:spPr>
        <p:txBody>
          <a:bodyPr wrap="none">
            <a:spAutoFit/>
          </a:bodyPr>
          <a:lstStyle/>
          <a:p>
            <a:r>
              <a:t>(publié par la Commission de Régulation de l'Energie le 28 Avril 2017)</a:t>
            </a:r>
          </a:p>
        </p:txBody>
      </p:sp>
      <p:sp>
        <p:nvSpPr>
          <p:cNvPr id="7" name="TextBox 6"/>
          <p:cNvSpPr txBox="1"/>
          <p:nvPr/>
        </p:nvSpPr>
        <p:spPr>
          <a:xfrm>
            <a:off x="1828800" y="4572000"/>
            <a:ext cx="5486400" cy="914400"/>
          </a:xfrm>
          <a:prstGeom prst="rect">
            <a:avLst/>
          </a:prstGeom>
          <a:noFill/>
        </p:spPr>
        <p:txBody>
          <a:bodyPr wrap="none">
            <a:spAutoFit/>
          </a:bodyPr>
          <a:lstStyle/>
          <a:p>
            <a:pPr>
              <a:defRPr b="1" sz="2800">
                <a:solidFill>
                  <a:srgbClr val="ED7D31"/>
                </a:solidFill>
              </a:defRPr>
            </a:pPr>
            <a:r>
              <a:t>LIVRET D'ACCEUIL</a:t>
            </a:r>
            <a:br/>
            <a:r>
              <a:t>PRODUCTEUR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2743200" cy="914400"/>
          </a:xfrm>
          <a:prstGeom prst="rect">
            <a:avLst/>
          </a:prstGeom>
          <a:noFill/>
        </p:spPr>
        <p:txBody>
          <a:bodyPr wrap="none">
            <a:spAutoFit/>
          </a:bodyPr>
          <a:lstStyle/>
          <a:p>
            <a:r>
              <a:t>SOMMAIRE</a:t>
            </a:r>
          </a:p>
        </p:txBody>
      </p:sp>
      <p:sp>
        <p:nvSpPr>
          <p:cNvPr id="3" name="Rectangle 2"/>
          <p:cNvSpPr/>
          <p:nvPr/>
        </p:nvSpPr>
        <p:spPr>
          <a:xfrm>
            <a:off x="640080" y="1371600"/>
            <a:ext cx="3657600" cy="548640"/>
          </a:xfrm>
          <a:prstGeom prst="rect">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defRPr b="1">
                <a:solidFill>
                  <a:srgbClr val="FFFFFF"/>
                </a:solidFill>
              </a:defRPr>
            </a:pPr>
            <a:r>
              <a:t>Préambule</a:t>
            </a:r>
          </a:p>
        </p:txBody>
      </p:sp>
      <p:sp>
        <p:nvSpPr>
          <p:cNvPr id="4" name="Rectangle 3"/>
          <p:cNvSpPr/>
          <p:nvPr/>
        </p:nvSpPr>
        <p:spPr>
          <a:xfrm>
            <a:off x="640080" y="2103120"/>
            <a:ext cx="3657600" cy="548640"/>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defRPr b="1">
                <a:solidFill>
                  <a:srgbClr val="FFFFFF"/>
                </a:solidFill>
              </a:defRPr>
            </a:pPr>
            <a:r>
              <a:t>Présentation des acteurs</a:t>
            </a:r>
          </a:p>
        </p:txBody>
      </p:sp>
      <p:sp>
        <p:nvSpPr>
          <p:cNvPr id="5" name="Rectangle 4"/>
          <p:cNvSpPr/>
          <p:nvPr/>
        </p:nvSpPr>
        <p:spPr>
          <a:xfrm>
            <a:off x="640080" y="2834640"/>
            <a:ext cx="3657600" cy="548640"/>
          </a:xfrm>
          <a:prstGeom prst="rect">
            <a:avLst/>
          </a:prstGeom>
          <a:solidFill>
            <a:srgbClr val="54823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defRPr b="1">
                <a:solidFill>
                  <a:srgbClr val="FFFFFF"/>
                </a:solidFill>
              </a:defRPr>
            </a:pPr>
            <a:r>
              <a:t>Parcours de contractualisation</a:t>
            </a:r>
          </a:p>
        </p:txBody>
      </p:sp>
      <p:sp>
        <p:nvSpPr>
          <p:cNvPr id="6" name="Rectangle 5"/>
          <p:cNvSpPr/>
          <p:nvPr/>
        </p:nvSpPr>
        <p:spPr>
          <a:xfrm>
            <a:off x="640080" y="3566160"/>
            <a:ext cx="3657600" cy="548640"/>
          </a:xfrm>
          <a:prstGeom prst="rect">
            <a:avLst/>
          </a:prstGeom>
          <a:solidFill>
            <a:srgbClr val="9AC40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defRPr b="1">
                <a:solidFill>
                  <a:srgbClr val="FFFFFF"/>
                </a:solidFill>
              </a:defRPr>
            </a:pPr>
            <a:r>
              <a:t>Check-list des démarches</a:t>
            </a:r>
          </a:p>
        </p:txBody>
      </p:sp>
      <p:sp>
        <p:nvSpPr>
          <p:cNvPr id="7" name="Rectangle 6"/>
          <p:cNvSpPr/>
          <p:nvPr/>
        </p:nvSpPr>
        <p:spPr>
          <a:xfrm>
            <a:off x="640080" y="4297680"/>
            <a:ext cx="3657600" cy="548640"/>
          </a:xfrm>
          <a:prstGeom prst="rect">
            <a:avLst/>
          </a:prstGeom>
          <a:solidFill>
            <a:srgbClr val="ED7D3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defRPr b="1">
                <a:solidFill>
                  <a:srgbClr val="FFFFFF"/>
                </a:solidFill>
              </a:defRPr>
            </a:pPr>
            <a:r>
              <a:t>Questions - Réponses</a:t>
            </a:r>
          </a:p>
        </p:txBody>
      </p:sp>
      <p:sp>
        <p:nvSpPr>
          <p:cNvPr id="8" name="Rectangle 7"/>
          <p:cNvSpPr/>
          <p:nvPr/>
        </p:nvSpPr>
        <p:spPr>
          <a:xfrm>
            <a:off x="640080" y="5029200"/>
            <a:ext cx="3657600" cy="548640"/>
          </a:xfrm>
          <a:prstGeom prst="rect">
            <a:avLst/>
          </a:prstGeom>
          <a:solidFill>
            <a:srgbClr val="FF45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defRPr b="1">
                <a:solidFill>
                  <a:srgbClr val="FFFFFF"/>
                </a:solidFill>
              </a:defRPr>
            </a:pPr>
            <a:r>
              <a:t>Adresses utiles</a:t>
            </a:r>
          </a:p>
        </p:txBody>
      </p:sp>
      <p:pic>
        <p:nvPicPr>
          <p:cNvPr id="9" name="Picture 8" descr="edf-logo.png"/>
          <p:cNvPicPr>
            <a:picLocks noChangeAspect="1"/>
          </p:cNvPicPr>
          <p:nvPr/>
        </p:nvPicPr>
        <p:blipFill>
          <a:blip r:embed="rId2"/>
          <a:stretch>
            <a:fillRect/>
          </a:stretch>
        </p:blipFill>
        <p:spPr>
          <a:xfrm>
            <a:off x="7772400" y="6217920"/>
            <a:ext cx="914400" cy="390041"/>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1097280"/>
          </a:xfrm>
          <a:prstGeom prst="rect">
            <a:avLst/>
          </a:prstGeom>
          <a:solidFill>
            <a:srgbClr val="ED7D3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182880"/>
            <a:ext cx="3657600" cy="914400"/>
          </a:xfrm>
          <a:prstGeom prst="rect">
            <a:avLst/>
          </a:prstGeom>
          <a:noFill/>
        </p:spPr>
        <p:txBody>
          <a:bodyPr wrap="none">
            <a:spAutoFit/>
          </a:bodyPr>
          <a:lstStyle/>
          <a:p>
            <a:pPr>
              <a:defRPr sz="4400">
                <a:solidFill>
                  <a:srgbClr val="FFFFFF"/>
                </a:solidFill>
              </a:defRPr>
            </a:pPr>
            <a:r>
              <a:t>Préambule</a:t>
            </a:r>
          </a:p>
        </p:txBody>
      </p:sp>
      <p:sp>
        <p:nvSpPr>
          <p:cNvPr id="4" name="TextBox 3"/>
          <p:cNvSpPr txBox="1"/>
          <p:nvPr/>
        </p:nvSpPr>
        <p:spPr>
          <a:xfrm>
            <a:off x="457200" y="1371600"/>
            <a:ext cx="5486400" cy="3657600"/>
          </a:xfrm>
          <a:prstGeom prst="rect">
            <a:avLst/>
          </a:prstGeom>
          <a:noFill/>
        </p:spPr>
        <p:txBody>
          <a:bodyPr wrap="none">
            <a:spAutoFit/>
          </a:bodyPr>
          <a:lstStyle/>
          <a:p>
            <a:pPr>
              <a:defRPr sz="1600"/>
            </a:pPr>
            <a:r>
              <a:t>Ce document s’adresse uniquement aux lauréats de l’appel d’offres « Installations de production d’électricité à partir de l’énergie mécanique du vent, implantées à terre » (FET17).</a:t>
            </a:r>
          </a:p>
          <a:p>
            <a:pPr>
              <a:defRPr sz="1600"/>
            </a:pPr>
            <a:r>
              <a:t>Ce document résume, sous une forme simplifiée, les étapes nécessaires à l’élaboration du contrat de complément de rémunération pour une installation lauréate de l’appel d’offres éolien terrestre, lancé par la Commission de Régulation de l’Energie (CRE) le 28 avril 2017.</a:t>
            </a:r>
          </a:p>
          <a:p>
            <a:pPr>
              <a:defRPr sz="1600"/>
            </a:pPr>
            <a:r>
              <a:t>Dans le cadre des missions de service public prévues par l’article L311-12 du code de l’énergie, EDF est tenue de conclure un contrat de complément de rémunération avec les lauréats retenus à l’issue de l’appel d’offres.</a:t>
            </a:r>
          </a:p>
        </p:txBody>
      </p:sp>
      <p:sp>
        <p:nvSpPr>
          <p:cNvPr id="5" name="Rectangle 4"/>
          <p:cNvSpPr/>
          <p:nvPr/>
        </p:nvSpPr>
        <p:spPr>
          <a:xfrm>
            <a:off x="6217920" y="1371600"/>
            <a:ext cx="2743200" cy="22860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defRPr>
                <a:solidFill>
                  <a:srgbClr val="FFFFFF"/>
                </a:solidFill>
              </a:defRPr>
            </a:pPr>
            <a:r>
              <a:t>Ce livret ne saurait engager la responsabilité d’EDF quant aux obligations du producteur de s’assurer qu’il respecte le cadre législatif et règlementaire applicable à son installation.</a:t>
            </a:r>
          </a:p>
        </p:txBody>
      </p:sp>
      <p:sp>
        <p:nvSpPr>
          <p:cNvPr id="6" name="Rectangle 5"/>
          <p:cNvSpPr/>
          <p:nvPr/>
        </p:nvSpPr>
        <p:spPr>
          <a:xfrm>
            <a:off x="6217920" y="3840480"/>
            <a:ext cx="2743200" cy="27432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defRPr>
                <a:solidFill>
                  <a:srgbClr val="FFFFFF"/>
                </a:solidFill>
              </a:defRPr>
            </a:pPr>
            <a:r>
              <a:t>Le lauréat s’engage à mettre en service et à exploiter une installation en tous points conforme aux stipulations du cahier des charges de l’appel d’offres et aux caractéristiques décrites dans son offre (seuls les écarts mentionnés dans l’appel d’offres sont tolérés).</a:t>
            </a:r>
          </a:p>
        </p:txBody>
      </p:sp>
      <p:pic>
        <p:nvPicPr>
          <p:cNvPr id="7" name="Picture 6" descr="edf-logo.png"/>
          <p:cNvPicPr>
            <a:picLocks noChangeAspect="1"/>
          </p:cNvPicPr>
          <p:nvPr/>
        </p:nvPicPr>
        <p:blipFill>
          <a:blip r:embed="rId2"/>
          <a:stretch>
            <a:fillRect/>
          </a:stretch>
        </p:blipFill>
        <p:spPr>
          <a:xfrm>
            <a:off x="7772400" y="6217920"/>
            <a:ext cx="914400" cy="390041"/>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1097280"/>
          </a:xfrm>
          <a:prstGeom prst="rect">
            <a:avLst/>
          </a:prstGeom>
          <a:solidFill>
            <a:srgbClr val="ED7D3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182880"/>
            <a:ext cx="5486400" cy="914400"/>
          </a:xfrm>
          <a:prstGeom prst="rect">
            <a:avLst/>
          </a:prstGeom>
          <a:noFill/>
        </p:spPr>
        <p:txBody>
          <a:bodyPr wrap="none">
            <a:spAutoFit/>
          </a:bodyPr>
          <a:lstStyle/>
          <a:p>
            <a:pPr>
              <a:defRPr sz="4400">
                <a:solidFill>
                  <a:srgbClr val="FFFFFF"/>
                </a:solidFill>
              </a:defRPr>
            </a:pPr>
            <a:r>
              <a:t>Présentation des acteurs</a:t>
            </a:r>
          </a:p>
        </p:txBody>
      </p:sp>
      <p:sp>
        <p:nvSpPr>
          <p:cNvPr id="4" name="Oval 3"/>
          <p:cNvSpPr/>
          <p:nvPr/>
        </p:nvSpPr>
        <p:spPr>
          <a:xfrm>
            <a:off x="3200400" y="2286000"/>
            <a:ext cx="2743200" cy="2743200"/>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1" sz="2400"/>
            </a:pPr>
            <a:r>
              <a:t>Producteur</a:t>
            </a:r>
          </a:p>
        </p:txBody>
      </p:sp>
      <p:pic>
        <p:nvPicPr>
          <p:cNvPr id="5" name="Picture 4" descr="slide-3-acteurs.jpg"/>
          <p:cNvPicPr>
            <a:picLocks noChangeAspect="1"/>
          </p:cNvPicPr>
          <p:nvPr/>
        </p:nvPicPr>
        <p:blipFill>
          <a:blip r:embed="rId2"/>
          <a:stretch>
            <a:fillRect/>
          </a:stretch>
        </p:blipFill>
        <p:spPr>
          <a:xfrm>
            <a:off x="3200400" y="2286000"/>
            <a:ext cx="2743200" cy="2743200"/>
          </a:xfrm>
          <a:prstGeom prst="rect">
            <a:avLst/>
          </a:prstGeom>
        </p:spPr>
      </p:pic>
      <p:sp>
        <p:nvSpPr>
          <p:cNvPr id="6" name="Oval 5"/>
          <p:cNvSpPr/>
          <p:nvPr/>
        </p:nvSpPr>
        <p:spPr>
          <a:xfrm>
            <a:off x="914400" y="1828800"/>
            <a:ext cx="2286000" cy="1371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t>Commission de Régulation de l’Energie</a:t>
            </a:r>
          </a:p>
          <a:p>
            <a:r>
              <a:t>Pour répondre à l’Appel d’Offres</a:t>
            </a:r>
          </a:p>
        </p:txBody>
      </p:sp>
      <p:sp>
        <p:nvSpPr>
          <p:cNvPr id="7" name="Oval 6"/>
          <p:cNvSpPr/>
          <p:nvPr/>
        </p:nvSpPr>
        <p:spPr>
          <a:xfrm>
            <a:off x="6400800" y="1828800"/>
            <a:ext cx="2286000" cy="1371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t>Marché de l’électricité</a:t>
            </a:r>
          </a:p>
          <a:p>
            <a:r>
              <a:t>Pour vendre mon énergie produite.</a:t>
            </a:r>
          </a:p>
          <a:p>
            <a:r>
              <a:t>Seul un contrat de complément de rémunération est signé avec EDF.</a:t>
            </a:r>
          </a:p>
        </p:txBody>
      </p:sp>
      <p:sp>
        <p:nvSpPr>
          <p:cNvPr id="8" name="Oval 7"/>
          <p:cNvSpPr/>
          <p:nvPr/>
        </p:nvSpPr>
        <p:spPr>
          <a:xfrm>
            <a:off x="914400" y="4572000"/>
            <a:ext cx="2286000" cy="1371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t>Préfet de Région / DGEC</a:t>
            </a:r>
          </a:p>
          <a:p>
            <a:r>
              <a:t>Pour toute modification (d’exploitant, de puissance, …)</a:t>
            </a:r>
          </a:p>
        </p:txBody>
      </p:sp>
      <p:sp>
        <p:nvSpPr>
          <p:cNvPr id="9" name="Oval 8"/>
          <p:cNvSpPr/>
          <p:nvPr/>
        </p:nvSpPr>
        <p:spPr>
          <a:xfrm>
            <a:off x="2743200" y="5486400"/>
            <a:ext cx="2286000" cy="1371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t>Gestionnaire du Réseau de Distribution ou de Transport : Enedis, ELD ou RTE</a:t>
            </a:r>
          </a:p>
          <a:p>
            <a:r>
              <a:t>Pour obtenir un contrat d’accès au réseau et mettre en service l’installation.</a:t>
            </a:r>
          </a:p>
        </p:txBody>
      </p:sp>
      <p:sp>
        <p:nvSpPr>
          <p:cNvPr id="10" name="Oval 9"/>
          <p:cNvSpPr/>
          <p:nvPr/>
        </p:nvSpPr>
        <p:spPr>
          <a:xfrm>
            <a:off x="5943600" y="4572000"/>
            <a:ext cx="2286000" cy="1371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t>EDF OA (Obligations d’Achat)</a:t>
            </a:r>
          </a:p>
          <a:p>
            <a:r>
              <a:t>Pour obtenir le contrat de complément de rémunération correspondant à l’appel d’offres.</a:t>
            </a:r>
          </a:p>
        </p:txBody>
      </p:sp>
      <p:pic>
        <p:nvPicPr>
          <p:cNvPr id="11" name="Picture 10" descr="edf-logo.png"/>
          <p:cNvPicPr>
            <a:picLocks noChangeAspect="1"/>
          </p:cNvPicPr>
          <p:nvPr/>
        </p:nvPicPr>
        <p:blipFill>
          <a:blip r:embed="rId3"/>
          <a:stretch>
            <a:fillRect/>
          </a:stretch>
        </p:blipFill>
        <p:spPr>
          <a:xfrm>
            <a:off x="7772400" y="6217920"/>
            <a:ext cx="914400" cy="390041"/>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1097280"/>
          </a:xfrm>
          <a:prstGeom prst="rect">
            <a:avLst/>
          </a:prstGeom>
          <a:solidFill>
            <a:srgbClr val="ED7D3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182880"/>
            <a:ext cx="8229600" cy="914400"/>
          </a:xfrm>
          <a:prstGeom prst="rect">
            <a:avLst/>
          </a:prstGeom>
          <a:noFill/>
        </p:spPr>
        <p:txBody>
          <a:bodyPr wrap="none">
            <a:spAutoFit/>
          </a:bodyPr>
          <a:lstStyle/>
          <a:p>
            <a:pPr>
              <a:defRPr sz="4000">
                <a:solidFill>
                  <a:srgbClr val="FFFFFF"/>
                </a:solidFill>
              </a:defRPr>
            </a:pPr>
            <a:r>
              <a:t>Parcours de contractualisation</a:t>
            </a:r>
          </a:p>
        </p:txBody>
      </p:sp>
      <p:sp>
        <p:nvSpPr>
          <p:cNvPr id="4" name="TextBox 3"/>
          <p:cNvSpPr txBox="1"/>
          <p:nvPr/>
        </p:nvSpPr>
        <p:spPr>
          <a:xfrm>
            <a:off x="457200" y="1371600"/>
            <a:ext cx="8229600" cy="5029200"/>
          </a:xfrm>
          <a:prstGeom prst="rect">
            <a:avLst/>
          </a:prstGeom>
          <a:noFill/>
        </p:spPr>
        <p:txBody>
          <a:bodyPr wrap="none">
            <a:spAutoFit/>
          </a:bodyPr>
          <a:lstStyle/>
          <a:p>
            <a:pPr>
              <a:spcAft>
                <a:spcPts val="600"/>
              </a:spcAft>
              <a:defRPr sz="1400"/>
            </a:pPr>
            <a:r>
              <a:t>1 Demande de raccordement – J’effectue ma demande de raccordement auprès du gestionnaire de réseau (maximum 2 mois après la désignation).</a:t>
            </a:r>
          </a:p>
          <a:p>
            <a:pPr>
              <a:spcAft>
                <a:spcPts val="600"/>
              </a:spcAft>
              <a:defRPr sz="1400"/>
            </a:pPr>
            <a:r>
              <a:t>2 Demande de contrat – Au plus près de l’achèvement de mon installation, j’envoie ma demande de contrat à EDF OA accompagnée des pièces listées page 7.</a:t>
            </a:r>
          </a:p>
          <a:p>
            <a:pPr>
              <a:spcAft>
                <a:spcPts val="600"/>
              </a:spcAft>
              <a:defRPr sz="1400"/>
            </a:pPr>
            <a:r>
              <a:t>3 Notification de la date projetée de prise d’effet – Je notifie à EDF OA la date projetée de prise d’effet de mon contrat. La notification s’effectue par voie postale ou par voie dématérialisée.</a:t>
            </a:r>
          </a:p>
          <a:p>
            <a:pPr>
              <a:spcAft>
                <a:spcPts val="600"/>
              </a:spcAft>
              <a:defRPr sz="1400"/>
            </a:pPr>
            <a:r>
              <a:t>4 Mise en service du raccordement – Je prends rendez-vous avec mon gestionnaire de réseau pour mettre en service le raccordement de mon installation au réseau.</a:t>
            </a:r>
          </a:p>
          <a:p>
            <a:pPr>
              <a:spcAft>
                <a:spcPts val="600"/>
              </a:spcAft>
              <a:defRPr sz="1400"/>
            </a:pPr>
            <a:r>
              <a:t>5 Achèvement de l’installation et attestation de conformité – J’achève mon installation dans un délai de 36 mois à compter de la date de désignation. Je fais établir, par un organisme agréé, une attestation de conformité qui confirmera le respect du cahier des charges de l’appel d’offres éolien terrestre et la conformité de l’installation aux éléments mentionnés dans mon offre de candidature.</a:t>
            </a:r>
          </a:p>
          <a:p>
            <a:pPr>
              <a:spcAft>
                <a:spcPts val="600"/>
              </a:spcAft>
              <a:defRPr sz="1400"/>
            </a:pPr>
            <a:r>
              <a:t>6 Signature du contrat de complément de rémunération – Dans le cadre du processus de signature, EDF OA m’adresse mon contrat de complément de rémunération.</a:t>
            </a:r>
          </a:p>
          <a:p>
            <a:pPr>
              <a:spcAft>
                <a:spcPts val="600"/>
              </a:spcAft>
              <a:defRPr sz="1400"/>
            </a:pPr>
            <a:r>
              <a:t>7 Facture et règlement – J’émets mes factures mensuellement, sur la base des données de facturation transmises par le gestionnaire de réseau selon les modalités définies aux conditions générales de mon contrat de complément de rémunération et les transmets à EDF OA. De plus, en début d’année civile, j’adresse à EDF OA la facture ou l’avoir de régularisation annuelle conformément aux dispositions des conditions générales de mon contrat.</a:t>
            </a:r>
          </a:p>
        </p:txBody>
      </p:sp>
      <p:pic>
        <p:nvPicPr>
          <p:cNvPr id="5" name="Picture 4" descr="edf-logo.png"/>
          <p:cNvPicPr>
            <a:picLocks noChangeAspect="1"/>
          </p:cNvPicPr>
          <p:nvPr/>
        </p:nvPicPr>
        <p:blipFill>
          <a:blip r:embed="rId2"/>
          <a:stretch>
            <a:fillRect/>
          </a:stretch>
        </p:blipFill>
        <p:spPr>
          <a:xfrm>
            <a:off x="7772400" y="6217920"/>
            <a:ext cx="914400" cy="39004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