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Roboto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Medium-bold.fntdata"/><Relationship Id="rId10" Type="http://schemas.openxmlformats.org/officeDocument/2006/relationships/slide" Target="slides/slide5.xml"/><Relationship Id="rId21" Type="http://schemas.openxmlformats.org/officeDocument/2006/relationships/font" Target="fonts/RobotoMedium-regular.fntdata"/><Relationship Id="rId13" Type="http://schemas.openxmlformats.org/officeDocument/2006/relationships/slide" Target="slides/slide8.xml"/><Relationship Id="rId24" Type="http://schemas.openxmlformats.org/officeDocument/2006/relationships/font" Target="fonts/RobotoMedium-boldItalic.fntdata"/><Relationship Id="rId12" Type="http://schemas.openxmlformats.org/officeDocument/2006/relationships/slide" Target="slides/slide7.xml"/><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7c378184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7c378184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Nicholas Brown</a:t>
            </a:r>
            <a:endParaRPr/>
          </a:p>
          <a:p>
            <a:pPr indent="0" lvl="0" marL="0" rtl="0" algn="l">
              <a:spcBef>
                <a:spcPts val="0"/>
              </a:spcBef>
              <a:spcAft>
                <a:spcPts val="0"/>
              </a:spcAft>
              <a:buNone/>
            </a:pPr>
            <a:r>
              <a:rPr lang="en"/>
              <a:t>Bathymetry: Depth of the Ocean Floor</a:t>
            </a:r>
            <a:endParaRPr/>
          </a:p>
          <a:p>
            <a:pPr indent="0" lvl="0" marL="0" rtl="0" algn="l">
              <a:spcBef>
                <a:spcPts val="0"/>
              </a:spcBef>
              <a:spcAft>
                <a:spcPts val="0"/>
              </a:spcAft>
              <a:buNone/>
            </a:pPr>
            <a:r>
              <a:rPr lang="en"/>
              <a:t>The creation of ocean floor topography maps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7c3781845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7c378184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Oliver Suares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GUI: Our GUI primarily would be used for advanced testing and ease of use of the individual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Cleaning Script: The crutch of any machine learning algorithm is the process in which the data is stored and presented within. Being that we are working with A few different data sets, this will require a few different methods in order to contain and direct each individual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Machine learning model: The Machine learning model is the primary section that operates with the data. As of now, our model is capable of intaking data, but it still requires a large amount of refinement in order to ensure that their output is optimal.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c2ccfa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c2ccfa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Cole Escobar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A web application framework that we used to run our GUI. It is dependent on Werkzeug, which is a collection of libraries that can be used to create a web server gateway interface, and Jinja2 which is a web templating software created for Python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HTML: Used for our basic GUI functions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JavaScript: Used to submit forms to flask so that each button will bring you to a separate page of the GUI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CSS: Used to make the website look unique with different fonts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JSF File Viewer: This was used to look at the files sent by our client. STAVE files contained sonar message data, while BINNED files contained the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VSCode: A text editor we used for all of our programming, specifically the Jupyter notebook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Python: This was used to create our machine learning framework and data cleaning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Keras: This contains the machine learning library. This makes machine learning user friendly as we are novices in the subject.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c53f180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c53f180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David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Gui consists of major parts such as HTML</a:t>
            </a:r>
            <a:endParaRPr>
              <a:solidFill>
                <a:schemeClr val="dk1"/>
              </a:solidFill>
            </a:endParaRPr>
          </a:p>
          <a:p>
            <a:pPr indent="0" lvl="0" marL="0" rtl="0" algn="l">
              <a:spcBef>
                <a:spcPts val="0"/>
              </a:spcBef>
              <a:spcAft>
                <a:spcPts val="0"/>
              </a:spcAft>
              <a:buNone/>
            </a:pPr>
            <a:r>
              <a:rPr lang="en">
                <a:solidFill>
                  <a:schemeClr val="dk1"/>
                </a:solidFill>
              </a:rPr>
              <a:t>CSS JS and FLASK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currently flask is being used as backend to run certain python scripts in our website.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is 4 different pages of HTML each one containing a different part of the project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Doing all the specific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7c378184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7c378184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Luis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Is like the server, Flask is the backend, it is a python library that lets you create applications, our front end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is the glue that holds all our functions together, it is like the pipes that connect the water to your home plumbing. Except is a pipeline for our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LSTM: It is a type of artificial neural network used for deep learning, and we use LSTM because it has the great ability to consider data from the far “past”, which we need since we are dealing with a data set of millions of rows.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c2ccfa6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c2ccfa6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those dots represents the all the signals a single sonar device on the AUV,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these dots represent all the pings a single sonar device sent out in a specific time frame.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c2ccfa6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c2ccfa6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David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Series of time delay</a:t>
            </a:r>
            <a:endParaRPr>
              <a:solidFill>
                <a:schemeClr val="dk1"/>
              </a:solidFill>
            </a:endParaRPr>
          </a:p>
          <a:p>
            <a:pPr indent="0" lvl="0" marL="0" rtl="0" algn="l">
              <a:spcBef>
                <a:spcPts val="0"/>
              </a:spcBef>
              <a:spcAft>
                <a:spcPts val="0"/>
              </a:spcAft>
              <a:buNone/>
            </a:pPr>
            <a:r>
              <a:rPr lang="en">
                <a:solidFill>
                  <a:schemeClr val="dk1"/>
                </a:solidFill>
              </a:rPr>
              <a:t>And angle</a:t>
            </a:r>
            <a:endParaRPr>
              <a:solidFill>
                <a:schemeClr val="dk1"/>
              </a:solidFill>
            </a:endParaRPr>
          </a:p>
          <a:p>
            <a:pPr indent="0" lvl="0" marL="0" rtl="0" algn="l">
              <a:spcBef>
                <a:spcPts val="0"/>
              </a:spcBef>
              <a:spcAft>
                <a:spcPts val="0"/>
              </a:spcAft>
              <a:buNone/>
            </a:pPr>
            <a:r>
              <a:rPr lang="en">
                <a:solidFill>
                  <a:schemeClr val="dk1"/>
                </a:solidFill>
              </a:rPr>
              <a:t>Each sample of the 400 used by modeling software to make bathymetric output</a:t>
            </a:r>
            <a:endParaRPr>
              <a:solidFill>
                <a:schemeClr val="dk1"/>
              </a:solidFill>
            </a:endParaRPr>
          </a:p>
          <a:p>
            <a:pPr indent="0" lvl="0" marL="0" rtl="0" algn="l">
              <a:spcBef>
                <a:spcPts val="0"/>
              </a:spcBef>
              <a:spcAft>
                <a:spcPts val="0"/>
              </a:spcAft>
              <a:buNone/>
            </a:pPr>
            <a:r>
              <a:rPr lang="en">
                <a:solidFill>
                  <a:schemeClr val="dk1"/>
                </a:solidFill>
              </a:rPr>
              <a:t>Our goal is to do the math without doing the math.</a:t>
            </a:r>
            <a:endParaRPr>
              <a:solidFill>
                <a:schemeClr val="dk1"/>
              </a:solidFill>
            </a:endParaRPr>
          </a:p>
          <a:p>
            <a:pPr indent="0" lvl="0" marL="0" rtl="0" algn="l">
              <a:spcBef>
                <a:spcPts val="0"/>
              </a:spcBef>
              <a:spcAft>
                <a:spcPts val="0"/>
              </a:spcAft>
              <a:buNone/>
            </a:pPr>
            <a:r>
              <a:rPr lang="en">
                <a:solidFill>
                  <a:schemeClr val="dk1"/>
                </a:solidFill>
              </a:rPr>
              <a:t>Using the current the edge tech algorithm they do this manually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on the data</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c2ccfa6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c2ccfa6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3539551" y="307825"/>
            <a:ext cx="5289000" cy="141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lt1"/>
                </a:solidFill>
              </a:defRPr>
            </a:lvl1pPr>
            <a:lvl2pPr lvl="1" algn="l">
              <a:lnSpc>
                <a:spcPct val="100000"/>
              </a:lnSpc>
              <a:spcBef>
                <a:spcPts val="0"/>
              </a:spcBef>
              <a:spcAft>
                <a:spcPts val="0"/>
              </a:spcAft>
              <a:buClr>
                <a:schemeClr val="dk1"/>
              </a:buClr>
              <a:buSzPts val="3000"/>
              <a:buNone/>
              <a:defRPr sz="3000">
                <a:solidFill>
                  <a:schemeClr val="lt1"/>
                </a:solidFill>
              </a:defRPr>
            </a:lvl2pPr>
            <a:lvl3pPr lvl="2" algn="l">
              <a:lnSpc>
                <a:spcPct val="100000"/>
              </a:lnSpc>
              <a:spcBef>
                <a:spcPts val="0"/>
              </a:spcBef>
              <a:spcAft>
                <a:spcPts val="0"/>
              </a:spcAft>
              <a:buClr>
                <a:schemeClr val="dk1"/>
              </a:buClr>
              <a:buSzPts val="3000"/>
              <a:buNone/>
              <a:defRPr sz="3000">
                <a:solidFill>
                  <a:schemeClr val="lt1"/>
                </a:solidFill>
              </a:defRPr>
            </a:lvl3pPr>
            <a:lvl4pPr lvl="3" algn="l">
              <a:lnSpc>
                <a:spcPct val="100000"/>
              </a:lnSpc>
              <a:spcBef>
                <a:spcPts val="0"/>
              </a:spcBef>
              <a:spcAft>
                <a:spcPts val="0"/>
              </a:spcAft>
              <a:buClr>
                <a:schemeClr val="dk1"/>
              </a:buClr>
              <a:buSzPts val="3000"/>
              <a:buNone/>
              <a:defRPr sz="3000">
                <a:solidFill>
                  <a:schemeClr val="lt1"/>
                </a:solidFill>
              </a:defRPr>
            </a:lvl4pPr>
            <a:lvl5pPr lvl="4" algn="l">
              <a:lnSpc>
                <a:spcPct val="100000"/>
              </a:lnSpc>
              <a:spcBef>
                <a:spcPts val="0"/>
              </a:spcBef>
              <a:spcAft>
                <a:spcPts val="0"/>
              </a:spcAft>
              <a:buClr>
                <a:schemeClr val="dk1"/>
              </a:buClr>
              <a:buSzPts val="3000"/>
              <a:buNone/>
              <a:defRPr sz="3000">
                <a:solidFill>
                  <a:schemeClr val="lt1"/>
                </a:solidFill>
              </a:defRPr>
            </a:lvl5pPr>
            <a:lvl6pPr lvl="5" algn="l">
              <a:lnSpc>
                <a:spcPct val="100000"/>
              </a:lnSpc>
              <a:spcBef>
                <a:spcPts val="0"/>
              </a:spcBef>
              <a:spcAft>
                <a:spcPts val="0"/>
              </a:spcAft>
              <a:buClr>
                <a:schemeClr val="dk1"/>
              </a:buClr>
              <a:buSzPts val="3000"/>
              <a:buNone/>
              <a:defRPr sz="3000">
                <a:solidFill>
                  <a:schemeClr val="lt1"/>
                </a:solidFill>
              </a:defRPr>
            </a:lvl6pPr>
            <a:lvl7pPr lvl="6" algn="l">
              <a:lnSpc>
                <a:spcPct val="100000"/>
              </a:lnSpc>
              <a:spcBef>
                <a:spcPts val="0"/>
              </a:spcBef>
              <a:spcAft>
                <a:spcPts val="0"/>
              </a:spcAft>
              <a:buClr>
                <a:schemeClr val="dk1"/>
              </a:buClr>
              <a:buSzPts val="3000"/>
              <a:buNone/>
              <a:defRPr sz="3000">
                <a:solidFill>
                  <a:schemeClr val="lt1"/>
                </a:solidFill>
              </a:defRPr>
            </a:lvl7pPr>
            <a:lvl8pPr lvl="7" algn="l">
              <a:lnSpc>
                <a:spcPct val="100000"/>
              </a:lnSpc>
              <a:spcBef>
                <a:spcPts val="0"/>
              </a:spcBef>
              <a:spcAft>
                <a:spcPts val="0"/>
              </a:spcAft>
              <a:buClr>
                <a:schemeClr val="dk1"/>
              </a:buClr>
              <a:buSzPts val="3000"/>
              <a:buNone/>
              <a:defRPr sz="3000">
                <a:solidFill>
                  <a:schemeClr val="lt1"/>
                </a:solidFill>
              </a:defRPr>
            </a:lvl8pPr>
            <a:lvl9pPr lvl="8" algn="l">
              <a:lnSpc>
                <a:spcPct val="100000"/>
              </a:lnSpc>
              <a:spcBef>
                <a:spcPts val="0"/>
              </a:spcBef>
              <a:spcAft>
                <a:spcPts val="0"/>
              </a:spcAft>
              <a:buClr>
                <a:schemeClr val="dk1"/>
              </a:buClr>
              <a:buSzPts val="3000"/>
              <a:buNone/>
              <a:defRPr sz="3000">
                <a:solidFill>
                  <a:schemeClr val="lt1"/>
                </a:solidFill>
              </a:defRPr>
            </a:lvl9pPr>
          </a:lstStyle>
          <a:p/>
        </p:txBody>
      </p:sp>
      <p:sp>
        <p:nvSpPr>
          <p:cNvPr id="62" name="Google Shape;62;p13"/>
          <p:cNvSpPr txBox="1"/>
          <p:nvPr>
            <p:ph idx="1" type="body"/>
          </p:nvPr>
        </p:nvSpPr>
        <p:spPr>
          <a:xfrm>
            <a:off x="3539435" y="1810225"/>
            <a:ext cx="5289000" cy="27687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Bathymetry Machine Learning</a:t>
            </a:r>
            <a:endParaRPr/>
          </a:p>
        </p:txBody>
      </p:sp>
      <p:sp>
        <p:nvSpPr>
          <p:cNvPr id="69" name="Google Shape;69;p14"/>
          <p:cNvSpPr txBox="1"/>
          <p:nvPr>
            <p:ph idx="1" type="subTitle"/>
          </p:nvPr>
        </p:nvSpPr>
        <p:spPr>
          <a:xfrm>
            <a:off x="1636200" y="2835500"/>
            <a:ext cx="5871600" cy="1780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1400"/>
              <a:t>Nicholas</a:t>
            </a:r>
            <a:r>
              <a:rPr lang="en" sz="1400"/>
              <a:t> Brown (Team Lead)</a:t>
            </a:r>
            <a:endParaRPr sz="1400"/>
          </a:p>
          <a:p>
            <a:pPr indent="0" lvl="0" marL="0" rtl="0" algn="ctr">
              <a:spcBef>
                <a:spcPts val="0"/>
              </a:spcBef>
              <a:spcAft>
                <a:spcPts val="0"/>
              </a:spcAft>
              <a:buNone/>
            </a:pPr>
            <a:r>
              <a:rPr lang="en" sz="1400"/>
              <a:t>David Cedrone(Scrum Master)</a:t>
            </a:r>
            <a:endParaRPr sz="1400"/>
          </a:p>
          <a:p>
            <a:pPr indent="0" lvl="0" marL="0" rtl="0" algn="ctr">
              <a:spcBef>
                <a:spcPts val="0"/>
              </a:spcBef>
              <a:spcAft>
                <a:spcPts val="0"/>
              </a:spcAft>
              <a:buNone/>
            </a:pPr>
            <a:r>
              <a:rPr lang="en" sz="1400"/>
              <a:t>Luis Reyes-Ayala (Back End Developer)</a:t>
            </a:r>
            <a:endParaRPr sz="1400"/>
          </a:p>
          <a:p>
            <a:pPr indent="0" lvl="0" marL="0" rtl="0" algn="ctr">
              <a:spcBef>
                <a:spcPts val="0"/>
              </a:spcBef>
              <a:spcAft>
                <a:spcPts val="0"/>
              </a:spcAft>
              <a:buNone/>
            </a:pPr>
            <a:r>
              <a:rPr lang="en" sz="1400"/>
              <a:t>Cole Escobar (Front End Developer)</a:t>
            </a:r>
            <a:endParaRPr sz="1400"/>
          </a:p>
          <a:p>
            <a:pPr indent="0" lvl="0" marL="0" rtl="0" algn="ctr">
              <a:spcBef>
                <a:spcPts val="0"/>
              </a:spcBef>
              <a:spcAft>
                <a:spcPts val="0"/>
              </a:spcAft>
              <a:buNone/>
            </a:pPr>
            <a:r>
              <a:rPr lang="en" sz="1400"/>
              <a:t>Oliver Suares (Back End Developer)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Client: Dr. Eric Maillard</a:t>
            </a:r>
            <a:endParaRPr sz="1400"/>
          </a:p>
          <a:p>
            <a:pPr indent="0" lvl="0" marL="0" rtl="0" algn="ctr">
              <a:spcBef>
                <a:spcPts val="0"/>
              </a:spcBef>
              <a:spcAft>
                <a:spcPts val="0"/>
              </a:spcAft>
              <a:buNone/>
            </a:pPr>
            <a:r>
              <a:rPr lang="en" sz="1400"/>
              <a:t>Affiliation: EdgeTech</a:t>
            </a:r>
            <a:endParaRPr sz="140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4709" l="0" r="0" t="4718"/>
          <a:stretch/>
        </p:blipFill>
        <p:spPr>
          <a:xfrm>
            <a:off x="164025" y="97225"/>
            <a:ext cx="2714625" cy="1532300"/>
          </a:xfrm>
          <a:prstGeom prst="rect">
            <a:avLst/>
          </a:prstGeom>
          <a:noFill/>
          <a:ln>
            <a:noFill/>
          </a:ln>
        </p:spPr>
      </p:pic>
      <p:pic>
        <p:nvPicPr>
          <p:cNvPr id="75" name="Google Shape;75;p15"/>
          <p:cNvPicPr preferRelativeResize="0"/>
          <p:nvPr/>
        </p:nvPicPr>
        <p:blipFill rotWithShape="1">
          <a:blip r:embed="rId4">
            <a:alphaModFix/>
          </a:blip>
          <a:srcRect b="0" l="3857" r="3857" t="0"/>
          <a:stretch/>
        </p:blipFill>
        <p:spPr>
          <a:xfrm>
            <a:off x="164025" y="3513943"/>
            <a:ext cx="2714625" cy="1532307"/>
          </a:xfrm>
          <a:prstGeom prst="rect">
            <a:avLst/>
          </a:prstGeom>
          <a:noFill/>
          <a:ln>
            <a:noFill/>
          </a:ln>
        </p:spPr>
      </p:pic>
      <p:pic>
        <p:nvPicPr>
          <p:cNvPr id="76" name="Google Shape;76;p15"/>
          <p:cNvPicPr preferRelativeResize="0"/>
          <p:nvPr/>
        </p:nvPicPr>
        <p:blipFill rotWithShape="1">
          <a:blip r:embed="rId5">
            <a:alphaModFix/>
          </a:blip>
          <a:srcRect b="21776" l="0" r="0" t="21776"/>
          <a:stretch/>
        </p:blipFill>
        <p:spPr>
          <a:xfrm>
            <a:off x="164026" y="1805587"/>
            <a:ext cx="2714625" cy="1532325"/>
          </a:xfrm>
          <a:prstGeom prst="rect">
            <a:avLst/>
          </a:prstGeom>
          <a:noFill/>
          <a:ln>
            <a:noFill/>
          </a:ln>
        </p:spPr>
      </p:pic>
      <p:sp>
        <p:nvSpPr>
          <p:cNvPr id="77" name="Google Shape;77;p15"/>
          <p:cNvSpPr txBox="1"/>
          <p:nvPr>
            <p:ph type="title"/>
          </p:nvPr>
        </p:nvSpPr>
        <p:spPr>
          <a:xfrm>
            <a:off x="3539551" y="307825"/>
            <a:ext cx="5289000" cy="141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Project Abstract</a:t>
            </a:r>
            <a:endParaRPr>
              <a:solidFill>
                <a:schemeClr val="dk1"/>
              </a:solidFill>
            </a:endParaRPr>
          </a:p>
        </p:txBody>
      </p:sp>
      <p:sp>
        <p:nvSpPr>
          <p:cNvPr id="78" name="Google Shape;78;p15"/>
          <p:cNvSpPr txBox="1"/>
          <p:nvPr>
            <p:ph idx="1" type="body"/>
          </p:nvPr>
        </p:nvSpPr>
        <p:spPr>
          <a:xfrm>
            <a:off x="3539435" y="1810225"/>
            <a:ext cx="5289000" cy="2768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solidFill>
                  <a:schemeClr val="dk1"/>
                </a:solidFill>
              </a:rPr>
              <a:t>Machine Learning for Bathymetry: The creation of bathymetric (topography) maps from sonar messages using a machine learning algorithm to lessen energy cost. In the end, the project will be able to take raw sonar message data, and </a:t>
            </a:r>
            <a:r>
              <a:rPr lang="en" sz="1700">
                <a:solidFill>
                  <a:schemeClr val="dk1"/>
                </a:solidFill>
              </a:rPr>
              <a:t>create</a:t>
            </a:r>
            <a:r>
              <a:rPr lang="en" sz="1700">
                <a:solidFill>
                  <a:schemeClr val="dk1"/>
                </a:solidFill>
              </a:rPr>
              <a:t> a bathymetric map of the ocean floor using this data.</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MVP Abstract</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Deliverables</a:t>
            </a:r>
            <a:endParaRPr sz="3100"/>
          </a:p>
          <a:p>
            <a:pPr indent="-400050" lvl="1" marL="914400" rtl="0" algn="l">
              <a:spcBef>
                <a:spcPts val="0"/>
              </a:spcBef>
              <a:spcAft>
                <a:spcPts val="0"/>
              </a:spcAft>
              <a:buSzPts val="2700"/>
              <a:buChar char="○"/>
            </a:pPr>
            <a:r>
              <a:rPr lang="en" sz="2700"/>
              <a:t>Functioning GUI (web-based)</a:t>
            </a:r>
            <a:endParaRPr sz="2700"/>
          </a:p>
          <a:p>
            <a:pPr indent="-400050" lvl="1" marL="914400" rtl="0" algn="l">
              <a:spcBef>
                <a:spcPts val="0"/>
              </a:spcBef>
              <a:spcAft>
                <a:spcPts val="0"/>
              </a:spcAft>
              <a:buSzPts val="2700"/>
              <a:buChar char="○"/>
            </a:pPr>
            <a:r>
              <a:rPr lang="en" sz="2700"/>
              <a:t>Fully functioning data cleaning script (Python)</a:t>
            </a:r>
            <a:endParaRPr sz="2700"/>
          </a:p>
          <a:p>
            <a:pPr indent="-400050" lvl="1" marL="914400" rtl="0" algn="l">
              <a:spcBef>
                <a:spcPts val="0"/>
              </a:spcBef>
              <a:spcAft>
                <a:spcPts val="0"/>
              </a:spcAft>
              <a:buSzPts val="2700"/>
              <a:buChar char="○"/>
            </a:pPr>
            <a:r>
              <a:rPr lang="en" sz="2700"/>
              <a:t>Semi-</a:t>
            </a:r>
            <a:r>
              <a:rPr lang="en" sz="2700"/>
              <a:t>Functioning</a:t>
            </a:r>
            <a:r>
              <a:rPr lang="en" sz="2700"/>
              <a:t> Machine Model (not yet coupled with GUI)</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90" name="Google Shape;90;p17"/>
          <p:cNvSpPr txBox="1"/>
          <p:nvPr>
            <p:ph idx="1" type="body"/>
          </p:nvPr>
        </p:nvSpPr>
        <p:spPr>
          <a:xfrm>
            <a:off x="107175" y="138287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Flask</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HTML/CSS</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JavaScript</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JSF File Viewer (by Edgetech)</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VSCode</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Python (numpy, pandas)</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Keras </a:t>
            </a:r>
            <a:endParaRPr sz="2100">
              <a:latin typeface="Roboto Medium"/>
              <a:ea typeface="Roboto Medium"/>
              <a:cs typeface="Roboto Medium"/>
              <a:sym typeface="Roboto Medium"/>
            </a:endParaRPr>
          </a:p>
        </p:txBody>
      </p:sp>
      <p:pic>
        <p:nvPicPr>
          <p:cNvPr id="91" name="Google Shape;91;p17"/>
          <p:cNvPicPr preferRelativeResize="0"/>
          <p:nvPr/>
        </p:nvPicPr>
        <p:blipFill>
          <a:blip r:embed="rId3">
            <a:alphaModFix/>
          </a:blip>
          <a:stretch>
            <a:fillRect/>
          </a:stretch>
        </p:blipFill>
        <p:spPr>
          <a:xfrm>
            <a:off x="6527400" y="2501875"/>
            <a:ext cx="1855652" cy="1855652"/>
          </a:xfrm>
          <a:prstGeom prst="rect">
            <a:avLst/>
          </a:prstGeom>
          <a:noFill/>
          <a:ln>
            <a:noFill/>
          </a:ln>
        </p:spPr>
      </p:pic>
      <p:pic>
        <p:nvPicPr>
          <p:cNvPr id="92" name="Google Shape;92;p17"/>
          <p:cNvPicPr preferRelativeResize="0"/>
          <p:nvPr/>
        </p:nvPicPr>
        <p:blipFill>
          <a:blip r:embed="rId4">
            <a:alphaModFix/>
          </a:blip>
          <a:stretch>
            <a:fillRect/>
          </a:stretch>
        </p:blipFill>
        <p:spPr>
          <a:xfrm>
            <a:off x="4283005" y="2272375"/>
            <a:ext cx="2118941" cy="2724152"/>
          </a:xfrm>
          <a:prstGeom prst="rect">
            <a:avLst/>
          </a:prstGeom>
          <a:noFill/>
          <a:ln>
            <a:noFill/>
          </a:ln>
        </p:spPr>
      </p:pic>
      <p:pic>
        <p:nvPicPr>
          <p:cNvPr id="93" name="Google Shape;93;p17"/>
          <p:cNvPicPr preferRelativeResize="0"/>
          <p:nvPr/>
        </p:nvPicPr>
        <p:blipFill>
          <a:blip r:embed="rId5">
            <a:alphaModFix/>
          </a:blip>
          <a:stretch>
            <a:fillRect/>
          </a:stretch>
        </p:blipFill>
        <p:spPr>
          <a:xfrm>
            <a:off x="5192163" y="348163"/>
            <a:ext cx="3190875" cy="14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a:t>
            </a:r>
            <a:endParaRPr/>
          </a:p>
        </p:txBody>
      </p:sp>
      <p:sp>
        <p:nvSpPr>
          <p:cNvPr id="99" name="Google Shape;99;p18"/>
          <p:cNvSpPr txBox="1"/>
          <p:nvPr>
            <p:ph idx="1" type="body"/>
          </p:nvPr>
        </p:nvSpPr>
        <p:spPr>
          <a:xfrm>
            <a:off x="387900" y="1489825"/>
            <a:ext cx="8368200" cy="3379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Roboto Medium"/>
              <a:buChar char="●"/>
            </a:pPr>
            <a:r>
              <a:rPr lang="en" sz="2300">
                <a:latin typeface="Roboto Medium"/>
                <a:ea typeface="Roboto Medium"/>
                <a:cs typeface="Roboto Medium"/>
                <a:sym typeface="Roboto Medium"/>
              </a:rPr>
              <a:t>F</a:t>
            </a:r>
            <a:r>
              <a:rPr lang="en" sz="2300">
                <a:latin typeface="Roboto Medium"/>
                <a:ea typeface="Roboto Medium"/>
                <a:cs typeface="Roboto Medium"/>
                <a:sym typeface="Roboto Medium"/>
              </a:rPr>
              <a:t>ile Selection</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Input</a:t>
            </a:r>
            <a:endParaRPr sz="19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Output</a:t>
            </a:r>
            <a:endParaRPr sz="1900">
              <a:latin typeface="Roboto Medium"/>
              <a:ea typeface="Roboto Medium"/>
              <a:cs typeface="Roboto Medium"/>
              <a:sym typeface="Roboto Medium"/>
            </a:endParaRPr>
          </a:p>
          <a:p>
            <a:pPr indent="-374650" lvl="0" marL="457200" rtl="0" algn="l">
              <a:spcBef>
                <a:spcPts val="0"/>
              </a:spcBef>
              <a:spcAft>
                <a:spcPts val="0"/>
              </a:spcAft>
              <a:buSzPts val="2300"/>
              <a:buFont typeface="Roboto Medium"/>
              <a:buChar char="●"/>
            </a:pPr>
            <a:r>
              <a:rPr lang="en" sz="2300">
                <a:latin typeface="Roboto Medium"/>
                <a:ea typeface="Roboto Medium"/>
                <a:cs typeface="Roboto Medium"/>
                <a:sym typeface="Roboto Medium"/>
              </a:rPr>
              <a:t>Data Cleaning</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Sonar message Data Input</a:t>
            </a:r>
            <a:endParaRPr sz="19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Two-Delay and Angle Output</a:t>
            </a:r>
            <a:endParaRPr sz="1900">
              <a:latin typeface="Roboto Medium"/>
              <a:ea typeface="Roboto Medium"/>
              <a:cs typeface="Roboto Medium"/>
              <a:sym typeface="Roboto Medium"/>
            </a:endParaRPr>
          </a:p>
          <a:p>
            <a:pPr indent="-374650" lvl="0" marL="457200" rtl="0" algn="l">
              <a:spcBef>
                <a:spcPts val="0"/>
              </a:spcBef>
              <a:spcAft>
                <a:spcPts val="0"/>
              </a:spcAft>
              <a:buSzPts val="2300"/>
              <a:buFont typeface="Roboto Medium"/>
              <a:buChar char="●"/>
            </a:pPr>
            <a:r>
              <a:rPr lang="en" sz="2300">
                <a:latin typeface="Roboto Medium"/>
                <a:ea typeface="Roboto Medium"/>
                <a:cs typeface="Roboto Medium"/>
                <a:sym typeface="Roboto Medium"/>
              </a:rPr>
              <a:t>Generate Output </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Image from training and input of more data</a:t>
            </a:r>
            <a:endParaRPr sz="1900">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End </a:t>
            </a:r>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Data Cleaning</a:t>
            </a:r>
            <a:endParaRPr sz="2508">
              <a:latin typeface="Roboto Medium"/>
              <a:ea typeface="Roboto Medium"/>
              <a:cs typeface="Roboto Medium"/>
              <a:sym typeface="Roboto Medium"/>
            </a:endParaRPr>
          </a:p>
          <a:p>
            <a:pPr indent="-375920" lvl="1" marL="914400" rtl="0" algn="l">
              <a:spcBef>
                <a:spcPts val="0"/>
              </a:spcBef>
              <a:spcAft>
                <a:spcPts val="0"/>
              </a:spcAft>
              <a:buSzPct val="100000"/>
              <a:buFont typeface="Roboto Medium"/>
              <a:buChar char="○"/>
            </a:pPr>
            <a:r>
              <a:rPr lang="en" sz="2508">
                <a:latin typeface="Roboto Medium"/>
                <a:ea typeface="Roboto Medium"/>
                <a:cs typeface="Roboto Medium"/>
                <a:sym typeface="Roboto Medium"/>
              </a:rPr>
              <a:t>Numpy, Pandas </a:t>
            </a:r>
            <a:endParaRPr sz="2508">
              <a:latin typeface="Roboto Medium"/>
              <a:ea typeface="Roboto Medium"/>
              <a:cs typeface="Roboto Medium"/>
              <a:sym typeface="Roboto Medium"/>
            </a:endParaRPr>
          </a:p>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GUI</a:t>
            </a:r>
            <a:endParaRPr sz="2508">
              <a:latin typeface="Roboto Medium"/>
              <a:ea typeface="Roboto Medium"/>
              <a:cs typeface="Roboto Medium"/>
              <a:sym typeface="Roboto Medium"/>
            </a:endParaRPr>
          </a:p>
          <a:p>
            <a:pPr indent="-375920" lvl="1" marL="914400" rtl="0" algn="l">
              <a:spcBef>
                <a:spcPts val="0"/>
              </a:spcBef>
              <a:spcAft>
                <a:spcPts val="0"/>
              </a:spcAft>
              <a:buSzPct val="100000"/>
              <a:buFont typeface="Roboto Medium"/>
              <a:buChar char="○"/>
            </a:pPr>
            <a:r>
              <a:rPr lang="en" sz="2508">
                <a:latin typeface="Roboto Medium"/>
                <a:ea typeface="Roboto Medium"/>
                <a:cs typeface="Roboto Medium"/>
                <a:sym typeface="Roboto Medium"/>
              </a:rPr>
              <a:t>Flask</a:t>
            </a:r>
            <a:endParaRPr sz="2508">
              <a:latin typeface="Roboto Medium"/>
              <a:ea typeface="Roboto Medium"/>
              <a:cs typeface="Roboto Medium"/>
              <a:sym typeface="Roboto Medium"/>
            </a:endParaRPr>
          </a:p>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Machine Model</a:t>
            </a:r>
            <a:endParaRPr sz="2508">
              <a:latin typeface="Roboto Medium"/>
              <a:ea typeface="Roboto Medium"/>
              <a:cs typeface="Roboto Medium"/>
              <a:sym typeface="Roboto Medium"/>
            </a:endParaRPr>
          </a:p>
          <a:p>
            <a:pPr indent="-357822" lvl="1" marL="914400" rtl="0" algn="l">
              <a:spcBef>
                <a:spcPts val="0"/>
              </a:spcBef>
              <a:spcAft>
                <a:spcPts val="0"/>
              </a:spcAft>
              <a:buSzPct val="87715"/>
              <a:buChar char="○"/>
            </a:pPr>
            <a:r>
              <a:rPr b="1" lang="en" sz="2508"/>
              <a:t>LSTM (Long Short Term Memory)</a:t>
            </a:r>
            <a:r>
              <a:rPr b="1" lang="en" sz="2200"/>
              <a:t> </a:t>
            </a:r>
            <a:endParaRPr b="1" sz="2200"/>
          </a:p>
          <a:p>
            <a:pPr indent="0" lvl="0" marL="0" rtl="0" algn="l">
              <a:spcBef>
                <a:spcPts val="1200"/>
              </a:spcBef>
              <a:spcAft>
                <a:spcPts val="0"/>
              </a:spcAft>
              <a:buNone/>
            </a:pPr>
            <a:r>
              <a:t/>
            </a:r>
            <a:endParaRPr sz="2200">
              <a:latin typeface="Roboto Medium"/>
              <a:ea typeface="Roboto Medium"/>
              <a:cs typeface="Roboto Medium"/>
              <a:sym typeface="Roboto Medium"/>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4572007" y="458025"/>
            <a:ext cx="4186238" cy="18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26" name="Google Shape;12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Start Demo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