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2"/>
  </p:notesMasterIdLst>
  <p:handoutMasterIdLst>
    <p:handoutMasterId r:id="rId33"/>
  </p:handoutMasterIdLst>
  <p:sldIdLst>
    <p:sldId id="299" r:id="rId2"/>
    <p:sldId id="325" r:id="rId3"/>
    <p:sldId id="350" r:id="rId4"/>
    <p:sldId id="300" r:id="rId5"/>
    <p:sldId id="401" r:id="rId6"/>
    <p:sldId id="266" r:id="rId7"/>
    <p:sldId id="367" r:id="rId8"/>
    <p:sldId id="412" r:id="rId9"/>
    <p:sldId id="394" r:id="rId10"/>
    <p:sldId id="395" r:id="rId11"/>
    <p:sldId id="383" r:id="rId12"/>
    <p:sldId id="413" r:id="rId13"/>
    <p:sldId id="304" r:id="rId14"/>
    <p:sldId id="369" r:id="rId15"/>
    <p:sldId id="414" r:id="rId16"/>
    <p:sldId id="415" r:id="rId17"/>
    <p:sldId id="416" r:id="rId18"/>
    <p:sldId id="417" r:id="rId19"/>
    <p:sldId id="385" r:id="rId20"/>
    <p:sldId id="341" r:id="rId21"/>
    <p:sldId id="418" r:id="rId22"/>
    <p:sldId id="403" r:id="rId23"/>
    <p:sldId id="419" r:id="rId24"/>
    <p:sldId id="404" r:id="rId25"/>
    <p:sldId id="405" r:id="rId26"/>
    <p:sldId id="321" r:id="rId27"/>
    <p:sldId id="339" r:id="rId28"/>
    <p:sldId id="387" r:id="rId29"/>
    <p:sldId id="406" r:id="rId30"/>
    <p:sldId id="407"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9933"/>
    <a:srgbClr val="FFCC00"/>
    <a:srgbClr val="FFCC66"/>
    <a:srgbClr val="FFFF99"/>
    <a:srgbClr val="0099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110" autoAdjust="0"/>
    <p:restoredTop sz="94575" autoAdjust="0"/>
  </p:normalViewPr>
  <p:slideViewPr>
    <p:cSldViewPr>
      <p:cViewPr>
        <p:scale>
          <a:sx n="75" d="100"/>
          <a:sy n="75" d="100"/>
        </p:scale>
        <p:origin x="-492"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0BFB547-E703-4BEB-9744-C3B15C6538EE}" type="slidenum">
              <a:rPr lang="en-US" smtClean="0"/>
              <a:pPr/>
              <a:t>1</a:t>
            </a:fld>
            <a:endParaRPr lang="en-US" dirty="0"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3</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339933"/>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pic>
        <p:nvPicPr>
          <p:cNvPr id="1026" name="Picture 2"/>
          <p:cNvPicPr>
            <a:picLocks noChangeAspect="1" noChangeArrowheads="1"/>
          </p:cNvPicPr>
          <p:nvPr userDrawn="1"/>
        </p:nvPicPr>
        <p:blipFill>
          <a:blip r:embed="rId2" cstate="print"/>
          <a:srcRect/>
          <a:stretch>
            <a:fillRect/>
          </a:stretch>
        </p:blipFill>
        <p:spPr bwMode="auto">
          <a:xfrm>
            <a:off x="0" y="0"/>
            <a:ext cx="533400" cy="6858000"/>
          </a:xfrm>
          <a:prstGeom prst="rect">
            <a:avLst/>
          </a:prstGeom>
          <a:noFill/>
          <a:ln w="9525">
            <a:noFill/>
            <a:miter lim="800000"/>
            <a:headEnd/>
            <a:tailEnd/>
          </a:ln>
          <a:effectLst/>
        </p:spPr>
      </p:pic>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53" name="Text Box 21"/>
          <p:cNvSpPr txBox="1">
            <a:spLocks noChangeArrowheads="1"/>
          </p:cNvSpPr>
          <p:nvPr userDrawn="1"/>
        </p:nvSpPr>
        <p:spPr bwMode="auto">
          <a:xfrm>
            <a:off x="152437" y="2895600"/>
            <a:ext cx="492443"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baseline="0" dirty="0" smtClean="0"/>
              <a:t>Excel </a:t>
            </a:r>
            <a:r>
              <a:rPr lang="en-US" sz="2000" b="1" dirty="0" smtClean="0"/>
              <a:t>Lesson </a:t>
            </a:r>
            <a:r>
              <a:rPr lang="en-US" sz="2000" b="1" dirty="0" smtClean="0"/>
              <a:t>1</a:t>
            </a:r>
            <a:endParaRPr lang="en-US" sz="2000" b="1" dirty="0"/>
          </a:p>
        </p:txBody>
      </p:sp>
      <p:sp>
        <p:nvSpPr>
          <p:cNvPr id="1039" name="Text Box 15"/>
          <p:cNvSpPr txBox="1">
            <a:spLocks noChangeArrowheads="1"/>
          </p:cNvSpPr>
          <p:nvPr userDrawn="1"/>
        </p:nvSpPr>
        <p:spPr bwMode="auto">
          <a:xfrm>
            <a:off x="838200" y="6324600"/>
            <a:ext cx="3048000" cy="400110"/>
          </a:xfrm>
          <a:prstGeom prst="rect">
            <a:avLst/>
          </a:prstGeom>
          <a:noFill/>
          <a:ln w="9525">
            <a:noFill/>
            <a:miter lim="800000"/>
            <a:headEnd/>
            <a:tailEnd/>
          </a:ln>
          <a:effectLst/>
        </p:spPr>
        <p:txBody>
          <a:bodyPr wrap="square">
            <a:spAutoFit/>
          </a:bodyPr>
          <a:lstStyle/>
          <a:p>
            <a:pPr eaLnBrk="0" hangingPunct="0">
              <a:spcBef>
                <a:spcPct val="50000"/>
              </a:spcBef>
              <a:defRPr/>
            </a:pPr>
            <a:r>
              <a:rPr lang="en-US" sz="2000" b="1" dirty="0" smtClean="0"/>
              <a:t>Pasewark &amp; Pasewark</a:t>
            </a:r>
            <a:endParaRPr lang="en-US" sz="2000" b="1" dirty="0"/>
          </a:p>
        </p:txBody>
      </p:sp>
      <p:sp>
        <p:nvSpPr>
          <p:cNvPr id="1040" name="Text Box 16"/>
          <p:cNvSpPr txBox="1">
            <a:spLocks noChangeArrowheads="1"/>
          </p:cNvSpPr>
          <p:nvPr userDrawn="1"/>
        </p:nvSpPr>
        <p:spPr bwMode="auto">
          <a:xfrm>
            <a:off x="4724400" y="6324600"/>
            <a:ext cx="4267200" cy="369332"/>
          </a:xfrm>
          <a:prstGeom prst="rect">
            <a:avLst/>
          </a:prstGeom>
          <a:noFill/>
          <a:ln w="9525">
            <a:noFill/>
            <a:miter lim="800000"/>
            <a:headEnd/>
            <a:tailEnd/>
          </a:ln>
          <a:effectLst/>
        </p:spPr>
        <p:txBody>
          <a:bodyPr>
            <a:spAutoFit/>
          </a:bodyPr>
          <a:lstStyle/>
          <a:p>
            <a:pPr algn="r" eaLnBrk="0" hangingPunct="0">
              <a:spcBef>
                <a:spcPct val="50000"/>
              </a:spcBef>
              <a:defRPr/>
            </a:pPr>
            <a:r>
              <a:rPr lang="en-US" sz="1800" b="1" kern="1200" dirty="0" smtClean="0">
                <a:solidFill>
                  <a:schemeClr val="tx1"/>
                </a:solidFill>
                <a:latin typeface="Arial" charset="0"/>
                <a:ea typeface="+mn-ea"/>
                <a:cs typeface="+mn-cs"/>
              </a:rPr>
              <a:t>Microsoft Office 2010 Introductory </a:t>
            </a:r>
            <a:endParaRPr lang="en-US" sz="2000" b="1" dirty="0"/>
          </a:p>
        </p:txBody>
      </p:sp>
      <p:pic>
        <p:nvPicPr>
          <p:cNvPr id="15" name="Picture 2"/>
          <p:cNvPicPr>
            <a:picLocks noChangeAspect="1" noChangeArrowheads="1"/>
          </p:cNvPicPr>
          <p:nvPr userDrawn="1"/>
        </p:nvPicPr>
        <p:blipFill>
          <a:blip r:embed="rId14" cstate="print"/>
          <a:srcRect/>
          <a:stretch>
            <a:fillRect/>
          </a:stretch>
        </p:blipFill>
        <p:spPr bwMode="auto">
          <a:xfrm>
            <a:off x="0" y="0"/>
            <a:ext cx="152400" cy="6858000"/>
          </a:xfrm>
          <a:prstGeom prst="rect">
            <a:avLst/>
          </a:prstGeom>
          <a:noFill/>
          <a:ln w="9525">
            <a:noFill/>
            <a:miter lim="800000"/>
            <a:headEnd/>
            <a:tailEnd/>
          </a:ln>
          <a:effectLst/>
        </p:spPr>
      </p:pic>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83" r:id="rId7"/>
    <p:sldLayoutId id="2147483676" r:id="rId8"/>
    <p:sldLayoutId id="2147483675" r:id="rId9"/>
    <p:sldLayoutId id="2147483674" r:id="rId10"/>
    <p:sldLayoutId id="2147483673" r:id="rId11"/>
    <p:sldLayoutId id="2147483672" r:id="rId12"/>
  </p:sldLayoutIdLst>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5" name="Rectangle 11"/>
          <p:cNvSpPr>
            <a:spLocks noGrp="1" noChangeArrowheads="1"/>
          </p:cNvSpPr>
          <p:nvPr>
            <p:ph type="sldNum" sz="quarter" idx="10"/>
          </p:nvPr>
        </p:nvSpPr>
        <p:spPr>
          <a:noFill/>
        </p:spPr>
        <p:txBody>
          <a:bodyPr/>
          <a:lstStyle/>
          <a:p>
            <a:fld id="{2A4F936E-69BF-43F9-9510-9E079A8CE8F4}" type="slidenum">
              <a:rPr lang="en-US" smtClean="0"/>
              <a:pPr/>
              <a:t>1</a:t>
            </a:fld>
            <a:endParaRPr lang="en-US" dirty="0" smtClean="0"/>
          </a:p>
        </p:txBody>
      </p:sp>
      <p:sp>
        <p:nvSpPr>
          <p:cNvPr id="16386" name="AutoShape 2"/>
          <p:cNvSpPr>
            <a:spLocks noGrp="1" noChangeArrowheads="1"/>
          </p:cNvSpPr>
          <p:nvPr>
            <p:ph type="ctrTitle"/>
          </p:nvPr>
        </p:nvSpPr>
        <p:spPr/>
        <p:txBody>
          <a:bodyPr/>
          <a:lstStyle/>
          <a:p>
            <a:pPr eaLnBrk="1" hangingPunct="1"/>
            <a:r>
              <a:rPr lang="en-US" sz="3400" dirty="0" smtClean="0"/>
              <a:t>Excel Lesson 1</a:t>
            </a:r>
            <a:br>
              <a:rPr lang="en-US" sz="3400" dirty="0" smtClean="0"/>
            </a:br>
            <a:r>
              <a:rPr lang="en-US" sz="3200" dirty="0" smtClean="0"/>
              <a:t>Microsoft Excel Basics</a:t>
            </a:r>
            <a:endParaRPr lang="en-US" sz="3400" dirty="0" smtClean="0"/>
          </a:p>
        </p:txBody>
      </p:sp>
      <p:sp>
        <p:nvSpPr>
          <p:cNvPr id="16387" name="Rectangle 3"/>
          <p:cNvSpPr>
            <a:spLocks noGrp="1" noChangeArrowheads="1"/>
          </p:cNvSpPr>
          <p:nvPr>
            <p:ph type="subTitle" idx="1"/>
          </p:nvPr>
        </p:nvSpPr>
        <p:spPr>
          <a:xfrm>
            <a:off x="4673600" y="2927350"/>
            <a:ext cx="4241800" cy="1822450"/>
          </a:xfrm>
        </p:spPr>
        <p:txBody>
          <a:bodyPr/>
          <a:lstStyle/>
          <a:p>
            <a:pPr eaLnBrk="1" hangingPunct="1"/>
            <a:r>
              <a:rPr lang="en-US" b="1" dirty="0" smtClean="0"/>
              <a:t>Microsoft Office 2010 Introductory</a:t>
            </a:r>
            <a:endParaRPr lang="en-US" dirty="0" smtClean="0"/>
          </a:p>
        </p:txBody>
      </p:sp>
      <p:sp>
        <p:nvSpPr>
          <p:cNvPr id="16388" name="Text Box 6"/>
          <p:cNvSpPr txBox="1">
            <a:spLocks noChangeArrowheads="1"/>
          </p:cNvSpPr>
          <p:nvPr/>
        </p:nvSpPr>
        <p:spPr bwMode="auto">
          <a:xfrm>
            <a:off x="609600" y="6248400"/>
            <a:ext cx="2667000" cy="366713"/>
          </a:xfrm>
          <a:prstGeom prst="rect">
            <a:avLst/>
          </a:prstGeom>
          <a:noFill/>
          <a:ln w="9525">
            <a:noFill/>
            <a:miter lim="800000"/>
            <a:headEnd/>
            <a:tailEnd/>
          </a:ln>
        </p:spPr>
        <p:txBody>
          <a:bodyPr>
            <a:spAutoFit/>
          </a:bodyPr>
          <a:lstStyle/>
          <a:p>
            <a:pPr eaLnBrk="0" hangingPunct="0">
              <a:spcBef>
                <a:spcPct val="50000"/>
              </a:spcBef>
            </a:pPr>
            <a:endParaRPr lang="en-US" dirty="0"/>
          </a:p>
        </p:txBody>
      </p:sp>
      <p:sp>
        <p:nvSpPr>
          <p:cNvPr id="16389" name="Text Box 7"/>
          <p:cNvSpPr txBox="1">
            <a:spLocks noChangeArrowheads="1"/>
          </p:cNvSpPr>
          <p:nvPr/>
        </p:nvSpPr>
        <p:spPr bwMode="auto">
          <a:xfrm>
            <a:off x="685800" y="6324600"/>
            <a:ext cx="3048000" cy="400110"/>
          </a:xfrm>
          <a:prstGeom prst="rect">
            <a:avLst/>
          </a:prstGeom>
          <a:noFill/>
          <a:ln w="9525">
            <a:noFill/>
            <a:miter lim="800000"/>
            <a:headEnd/>
            <a:tailEnd/>
          </a:ln>
        </p:spPr>
        <p:txBody>
          <a:bodyPr wrap="square">
            <a:spAutoFit/>
          </a:bodyPr>
          <a:lstStyle/>
          <a:p>
            <a:pPr eaLnBrk="0" hangingPunct="0">
              <a:spcBef>
                <a:spcPct val="50000"/>
              </a:spcBef>
            </a:pPr>
            <a:r>
              <a:rPr lang="en-US" sz="2000" b="1" dirty="0" smtClean="0"/>
              <a:t>Pasewark &amp; Pasewark</a:t>
            </a:r>
            <a:endParaRPr lang="en-US" sz="20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10</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Exploring the Parts of the Workbook (continued)</a:t>
            </a:r>
          </a:p>
        </p:txBody>
      </p:sp>
      <p:sp>
        <p:nvSpPr>
          <p:cNvPr id="23556" name="Rectangle 7"/>
          <p:cNvSpPr>
            <a:spLocks noGrp="1" noChangeArrowheads="1"/>
          </p:cNvSpPr>
          <p:nvPr>
            <p:ph type="body" sz="half" idx="4294967295"/>
          </p:nvPr>
        </p:nvSpPr>
        <p:spPr>
          <a:xfrm>
            <a:off x="838200" y="2362200"/>
            <a:ext cx="7693025" cy="4267200"/>
          </a:xfrm>
        </p:spPr>
        <p:txBody>
          <a:bodyPr>
            <a:normAutofit/>
          </a:bodyPr>
          <a:lstStyle/>
          <a:p>
            <a:pPr lvl="0"/>
            <a:r>
              <a:rPr lang="en-US" sz="2600" dirty="0" smtClean="0"/>
              <a:t>The cell in the worksheet in which you can type data is called the </a:t>
            </a:r>
            <a:r>
              <a:rPr lang="en-US" sz="2600" b="1" dirty="0" smtClean="0"/>
              <a:t>active cell</a:t>
            </a:r>
            <a:r>
              <a:rPr lang="en-US" sz="2600" dirty="0" smtClean="0"/>
              <a:t>.</a:t>
            </a:r>
          </a:p>
          <a:p>
            <a:pPr lvl="0"/>
            <a:r>
              <a:rPr lang="en-US" sz="2600" dirty="0" smtClean="0"/>
              <a:t>The </a:t>
            </a:r>
            <a:r>
              <a:rPr lang="en-US" sz="2600" b="1" dirty="0" smtClean="0"/>
              <a:t>Name Box</a:t>
            </a:r>
            <a:r>
              <a:rPr lang="en-US" sz="2600" dirty="0" smtClean="0"/>
              <a:t>, or cell reference area, displays the cell reference of the active cell. </a:t>
            </a:r>
          </a:p>
          <a:p>
            <a:pPr lvl="0"/>
            <a:r>
              <a:rPr lang="en-US" sz="2600" dirty="0" smtClean="0"/>
              <a:t>The </a:t>
            </a:r>
            <a:r>
              <a:rPr lang="en-US" sz="2600" b="1" dirty="0" smtClean="0"/>
              <a:t>Formula Bar </a:t>
            </a:r>
            <a:r>
              <a:rPr lang="en-US" sz="2600" dirty="0" smtClean="0"/>
              <a:t>displays a formula when a worksheet cell contains a calculated value.</a:t>
            </a:r>
          </a:p>
          <a:p>
            <a:pPr lvl="0"/>
            <a:r>
              <a:rPr lang="en-US" sz="2600" dirty="0" smtClean="0"/>
              <a:t>A </a:t>
            </a:r>
            <a:r>
              <a:rPr lang="en-US" sz="2600" b="1" dirty="0" smtClean="0"/>
              <a:t>formula </a:t>
            </a:r>
            <a:r>
              <a:rPr lang="en-US" sz="2600" dirty="0" smtClean="0"/>
              <a:t>is an equation that calculates a new value from values currently in a worksheet.</a:t>
            </a:r>
          </a:p>
          <a:p>
            <a:pPr>
              <a:buNone/>
            </a:pPr>
            <a:endParaRPr lang="en-US" dirty="0" smtClean="0"/>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10</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11</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Opening an Existing Workbook</a:t>
            </a:r>
          </a:p>
        </p:txBody>
      </p:sp>
      <p:sp>
        <p:nvSpPr>
          <p:cNvPr id="23556" name="Rectangle 7"/>
          <p:cNvSpPr>
            <a:spLocks noGrp="1" noChangeArrowheads="1"/>
          </p:cNvSpPr>
          <p:nvPr>
            <p:ph type="body" sz="half" idx="4294967295"/>
          </p:nvPr>
        </p:nvSpPr>
        <p:spPr>
          <a:xfrm>
            <a:off x="838200" y="2362200"/>
            <a:ext cx="7693025" cy="4191000"/>
          </a:xfrm>
        </p:spPr>
        <p:txBody>
          <a:bodyPr/>
          <a:lstStyle/>
          <a:p>
            <a:pPr lvl="0"/>
            <a:r>
              <a:rPr lang="en-US" dirty="0" smtClean="0"/>
              <a:t>Opening a workbook means loading an existing workbook file from a drive into the program window. </a:t>
            </a:r>
          </a:p>
          <a:p>
            <a:pPr lvl="0"/>
            <a:r>
              <a:rPr lang="en-US" dirty="0" smtClean="0"/>
              <a:t>To open an existing workbook, you click the File tab on the Ribbon to display Backstage view, and then click Open in the navigation bar. The Open dialog box appears. </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11</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an Existing Workbook (continued)</a:t>
            </a:r>
            <a:endParaRPr lang="en-US" dirty="0"/>
          </a:p>
        </p:txBody>
      </p:sp>
      <p:sp>
        <p:nvSpPr>
          <p:cNvPr id="3" name="Content Placeholder 2"/>
          <p:cNvSpPr>
            <a:spLocks noGrp="1"/>
          </p:cNvSpPr>
          <p:nvPr>
            <p:ph idx="1"/>
          </p:nvPr>
        </p:nvSpPr>
        <p:spPr/>
        <p:txBody>
          <a:bodyPr/>
          <a:lstStyle/>
          <a:p>
            <a:r>
              <a:rPr lang="en-US" sz="2400" dirty="0" smtClean="0"/>
              <a:t>Frogs workbook open in Excel</a:t>
            </a:r>
            <a:endParaRPr lang="en-US" sz="24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12</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438400" y="2971800"/>
            <a:ext cx="4572000" cy="325487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13</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13</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Saving a Workbook</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13</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The Save command saves an existing workbook, using its current name and save location. </a:t>
            </a:r>
          </a:p>
          <a:p>
            <a:pPr marL="342900" lvl="0" indent="-342900" eaLnBrk="0" hangingPunct="0">
              <a:spcBef>
                <a:spcPct val="20000"/>
              </a:spcBef>
              <a:buClr>
                <a:schemeClr val="tx1"/>
              </a:buClr>
              <a:buSzPct val="75000"/>
              <a:buFont typeface="Wingdings" pitchFamily="2" charset="2"/>
              <a:buChar char="l"/>
            </a:pPr>
            <a:r>
              <a:rPr lang="en-US" sz="2800" dirty="0" smtClean="0"/>
              <a:t>The Save As command lets you save a workbook with a new name or to a new location.</a:t>
            </a:r>
          </a:p>
          <a:p>
            <a:pPr marL="342900" lvl="0" indent="-342900" eaLnBrk="0" hangingPunct="0">
              <a:spcBef>
                <a:spcPct val="20000"/>
              </a:spcBef>
              <a:buClr>
                <a:schemeClr val="tx1"/>
              </a:buClr>
              <a:buSzPct val="75000"/>
            </a:pPr>
            <a:endParaRPr lang="en-US" sz="2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14</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14</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Moving the Active Cell in a Worksheet</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14</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The easiest way to change the active cell in a worksheet is to move the pointer to the cell you want to make active and click.</a:t>
            </a:r>
          </a:p>
          <a:p>
            <a:pPr marL="342900" lvl="0" indent="-342900" eaLnBrk="0" hangingPunct="0">
              <a:spcBef>
                <a:spcPct val="20000"/>
              </a:spcBef>
              <a:buClr>
                <a:schemeClr val="tx1"/>
              </a:buClr>
              <a:buSzPct val="75000"/>
              <a:buFont typeface="Wingdings" pitchFamily="2" charset="2"/>
              <a:buChar char="l"/>
            </a:pPr>
            <a:r>
              <a:rPr lang="en-US" sz="2800" dirty="0" smtClean="0"/>
              <a:t>You can display different parts of the worksheet by using the mouse to drag the scroll box in the scroll bar to another position.</a:t>
            </a:r>
          </a:p>
          <a:p>
            <a:pPr marL="342900" lvl="0" indent="-342900" eaLnBrk="0" hangingPunct="0">
              <a:spcBef>
                <a:spcPct val="20000"/>
              </a:spcBef>
              <a:buClr>
                <a:schemeClr val="tx1"/>
              </a:buClr>
              <a:buSzPct val="75000"/>
              <a:buFont typeface="Wingdings" pitchFamily="2" charset="2"/>
              <a:buChar char="l"/>
            </a:pPr>
            <a:r>
              <a:rPr lang="en-US" sz="2800" dirty="0" smtClean="0"/>
              <a:t> You can also move the active cell to different parts of the worksheet using the keyboard or the Go To command.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Active Cell in a Worksheet (continued)</a:t>
            </a:r>
            <a:endParaRPr lang="en-US" dirty="0"/>
          </a:p>
        </p:txBody>
      </p:sp>
      <p:sp>
        <p:nvSpPr>
          <p:cNvPr id="3" name="Content Placeholder 2"/>
          <p:cNvSpPr>
            <a:spLocks noGrp="1"/>
          </p:cNvSpPr>
          <p:nvPr>
            <p:ph idx="1"/>
          </p:nvPr>
        </p:nvSpPr>
        <p:spPr/>
        <p:txBody>
          <a:bodyPr/>
          <a:lstStyle/>
          <a:p>
            <a:r>
              <a:rPr lang="en-US" sz="2400" dirty="0" smtClean="0"/>
              <a:t>Keys for moving the active cell in a worksheet</a:t>
            </a:r>
            <a:endParaRPr lang="en-US" sz="24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15</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362200" y="2819400"/>
            <a:ext cx="4660866" cy="342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a Group of Cells</a:t>
            </a:r>
            <a:endParaRPr lang="en-US" dirty="0"/>
          </a:p>
        </p:txBody>
      </p:sp>
      <p:sp>
        <p:nvSpPr>
          <p:cNvPr id="3" name="Content Placeholder 2"/>
          <p:cNvSpPr>
            <a:spLocks noGrp="1"/>
          </p:cNvSpPr>
          <p:nvPr>
            <p:ph idx="1"/>
          </p:nvPr>
        </p:nvSpPr>
        <p:spPr/>
        <p:txBody>
          <a:bodyPr/>
          <a:lstStyle/>
          <a:p>
            <a:pPr lvl="0"/>
            <a:r>
              <a:rPr lang="en-US" dirty="0" smtClean="0"/>
              <a:t>A group of selected cells is called a </a:t>
            </a:r>
            <a:r>
              <a:rPr lang="en-US" b="1" dirty="0" smtClean="0"/>
              <a:t>range</a:t>
            </a:r>
            <a:r>
              <a:rPr lang="en-US" dirty="0" smtClean="0"/>
              <a:t>. The range is identified by its range reference, for example, A3:C5.</a:t>
            </a:r>
          </a:p>
          <a:p>
            <a:pPr lvl="0"/>
            <a:r>
              <a:rPr lang="en-US" dirty="0" smtClean="0"/>
              <a:t>In an </a:t>
            </a:r>
            <a:r>
              <a:rPr lang="en-US" b="1" dirty="0" smtClean="0"/>
              <a:t>adjacent range</a:t>
            </a:r>
            <a:r>
              <a:rPr lang="en-US" dirty="0" smtClean="0"/>
              <a:t>, all cells touch each other and form a rectangle.</a:t>
            </a:r>
          </a:p>
          <a:p>
            <a:pPr lvl="1"/>
            <a:r>
              <a:rPr lang="en-US" dirty="0" smtClean="0"/>
              <a:t>To select an adjacent range, click the cell in a corner of the range, drag the pointer to the cell in the opposite corner of the range, and release the mouse </a:t>
            </a:r>
            <a:r>
              <a:rPr lang="en-US" dirty="0" smtClean="0"/>
              <a:t>button.</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a Group of Cells (continued)</a:t>
            </a:r>
            <a:endParaRPr lang="en-US" dirty="0"/>
          </a:p>
        </p:txBody>
      </p:sp>
      <p:sp>
        <p:nvSpPr>
          <p:cNvPr id="3" name="Content Placeholder 2"/>
          <p:cNvSpPr>
            <a:spLocks noGrp="1"/>
          </p:cNvSpPr>
          <p:nvPr>
            <p:ph idx="1"/>
          </p:nvPr>
        </p:nvSpPr>
        <p:spPr/>
        <p:txBody>
          <a:bodyPr/>
          <a:lstStyle/>
          <a:p>
            <a:pPr lvl="0"/>
            <a:r>
              <a:rPr lang="en-US" dirty="0" smtClean="0"/>
              <a:t>A </a:t>
            </a:r>
            <a:r>
              <a:rPr lang="en-US" b="1" dirty="0" smtClean="0"/>
              <a:t>nonadjacent range </a:t>
            </a:r>
            <a:r>
              <a:rPr lang="en-US" dirty="0" smtClean="0"/>
              <a:t>includes two or more adjacent ranges and selected cells. </a:t>
            </a:r>
          </a:p>
          <a:p>
            <a:pPr lvl="1"/>
            <a:r>
              <a:rPr lang="en-US" dirty="0" smtClean="0"/>
              <a:t>To select a nonadjacent range, select the first adjacent range or cell, press the Ctrl key as you select the other cells or ranges you want to include, and then release the Ctrl key and the mouse button</a:t>
            </a:r>
            <a:r>
              <a:rPr lang="en-US" sz="2800" dirty="0" smtClean="0"/>
              <a:t>.</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17</a:t>
            </a:fld>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Entering Data in a Cell</a:t>
            </a:r>
            <a:endParaRPr lang="en-US" dirty="0"/>
          </a:p>
        </p:txBody>
      </p:sp>
      <p:sp>
        <p:nvSpPr>
          <p:cNvPr id="3" name="Content Placeholder 2"/>
          <p:cNvSpPr>
            <a:spLocks noGrp="1"/>
          </p:cNvSpPr>
          <p:nvPr>
            <p:ph idx="1"/>
          </p:nvPr>
        </p:nvSpPr>
        <p:spPr/>
        <p:txBody>
          <a:bodyPr/>
          <a:lstStyle/>
          <a:p>
            <a:pPr lvl="0"/>
            <a:r>
              <a:rPr lang="en-US" dirty="0" smtClean="0"/>
              <a:t>Worksheet cells can contain text, numbers, or </a:t>
            </a:r>
            <a:r>
              <a:rPr lang="en-US" dirty="0" smtClean="0"/>
              <a:t>formulas.</a:t>
            </a:r>
          </a:p>
          <a:p>
            <a:pPr lvl="1"/>
            <a:r>
              <a:rPr lang="en-US" dirty="0" smtClean="0"/>
              <a:t>Text </a:t>
            </a:r>
            <a:r>
              <a:rPr lang="en-US" dirty="0" smtClean="0"/>
              <a:t>is any combination of letters and numbers and </a:t>
            </a:r>
            <a:r>
              <a:rPr lang="en-US" dirty="0" smtClean="0"/>
              <a:t>symbols.</a:t>
            </a:r>
          </a:p>
          <a:p>
            <a:pPr lvl="1"/>
            <a:r>
              <a:rPr lang="en-US" dirty="0" smtClean="0"/>
              <a:t>Numbers </a:t>
            </a:r>
            <a:r>
              <a:rPr lang="en-US" dirty="0" smtClean="0"/>
              <a:t>are values, dates, or </a:t>
            </a:r>
            <a:r>
              <a:rPr lang="en-US" dirty="0" smtClean="0"/>
              <a:t>times.</a:t>
            </a:r>
          </a:p>
          <a:p>
            <a:pPr lvl="1"/>
            <a:r>
              <a:rPr lang="en-US" dirty="0" smtClean="0"/>
              <a:t>Formulas </a:t>
            </a:r>
            <a:r>
              <a:rPr lang="en-US" dirty="0" smtClean="0"/>
              <a:t>are equations that calculate a value. </a:t>
            </a:r>
            <a:endParaRPr lang="en-US" dirty="0" smtClean="0"/>
          </a:p>
          <a:p>
            <a:r>
              <a:rPr lang="en-US" dirty="0" smtClean="0"/>
              <a:t>You enter data in the active cell. </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18</a:t>
            </a:fld>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Changing Data in a Cell</a:t>
            </a:r>
          </a:p>
        </p:txBody>
      </p:sp>
      <p:sp>
        <p:nvSpPr>
          <p:cNvPr id="21509" name="Rectangle 3"/>
          <p:cNvSpPr>
            <a:spLocks noGrp="1" noChangeArrowheads="1"/>
          </p:cNvSpPr>
          <p:nvPr>
            <p:ph idx="1"/>
          </p:nvPr>
        </p:nvSpPr>
        <p:spPr>
          <a:xfrm>
            <a:off x="838200" y="2362200"/>
            <a:ext cx="7693025" cy="3962400"/>
          </a:xfrm>
        </p:spPr>
        <p:txBody>
          <a:bodyPr>
            <a:normAutofit lnSpcReduction="10000"/>
          </a:bodyPr>
          <a:lstStyle/>
          <a:p>
            <a:pPr lvl="0"/>
            <a:r>
              <a:rPr lang="en-US" dirty="0" smtClean="0"/>
              <a:t>You can edit, replace, or clear data. </a:t>
            </a:r>
          </a:p>
          <a:p>
            <a:pPr lvl="0"/>
            <a:r>
              <a:rPr lang="en-US" dirty="0" smtClean="0"/>
              <a:t>You can edit cell data in the Formula Bar or in the cell. The contents of the active cell always appear in the Formula Bar. </a:t>
            </a:r>
          </a:p>
          <a:p>
            <a:pPr lvl="0"/>
            <a:r>
              <a:rPr lang="en-US" dirty="0" smtClean="0"/>
              <a:t>To replace cell data, select the cell, type new data, and press the Enter button on the Formula Bar or the Enter key or the Tab key. </a:t>
            </a:r>
          </a:p>
          <a:p>
            <a:pPr lvl="0"/>
            <a:r>
              <a:rPr lang="en-US" dirty="0" smtClean="0"/>
              <a:t>To clear the active cell, you can use the Ribbon, the keyboard, or the mouse.</a:t>
            </a:r>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19</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19</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19</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type="body" idx="1"/>
          </p:nvPr>
        </p:nvSpPr>
        <p:spPr/>
        <p:txBody>
          <a:bodyPr/>
          <a:lstStyle/>
          <a:p>
            <a:pPr lvl="0"/>
            <a:r>
              <a:rPr lang="en-US" dirty="0" smtClean="0"/>
              <a:t>Define the terms </a:t>
            </a:r>
            <a:r>
              <a:rPr lang="en-US" i="1" dirty="0" smtClean="0"/>
              <a:t>spreadsheet </a:t>
            </a:r>
            <a:r>
              <a:rPr lang="en-US" dirty="0" smtClean="0"/>
              <a:t>and </a:t>
            </a:r>
            <a:r>
              <a:rPr lang="en-US" i="1" dirty="0" smtClean="0"/>
              <a:t>worksheet.</a:t>
            </a:r>
            <a:endParaRPr lang="en-US" dirty="0" smtClean="0"/>
          </a:p>
          <a:p>
            <a:pPr lvl="0"/>
            <a:r>
              <a:rPr lang="en-US" dirty="0" smtClean="0"/>
              <a:t>Identify the parts of a worksheet.</a:t>
            </a:r>
          </a:p>
          <a:p>
            <a:pPr lvl="0"/>
            <a:r>
              <a:rPr lang="en-US" dirty="0" smtClean="0"/>
              <a:t>Start Excel, open an existing workbook, and save a workbook.</a:t>
            </a:r>
          </a:p>
          <a:p>
            <a:r>
              <a:rPr lang="en-US" dirty="0" smtClean="0"/>
              <a:t>Move the active cell in a worksheet.</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3"/>
          <p:cNvSpPr>
            <a:spLocks noGrp="1" noChangeArrowheads="1"/>
          </p:cNvSpPr>
          <p:nvPr>
            <p:ph type="sldNum" sz="quarter" idx="10"/>
          </p:nvPr>
        </p:nvSpPr>
        <p:spPr>
          <a:noFill/>
        </p:spPr>
        <p:txBody>
          <a:bodyPr/>
          <a:lstStyle/>
          <a:p>
            <a:fld id="{44951DFB-B010-4968-A34E-0373B228D918}" type="slidenum">
              <a:rPr lang="en-US" smtClean="0"/>
              <a:pPr/>
              <a:t>20</a:t>
            </a:fld>
            <a:endParaRPr lang="en-US" dirty="0" smtClean="0"/>
          </a:p>
        </p:txBody>
      </p:sp>
      <p:sp>
        <p:nvSpPr>
          <p:cNvPr id="245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95426A8-5ECE-4760-AA32-165EEE98E985}" type="slidenum">
              <a:rPr lang="en-US" sz="2600" b="1">
                <a:solidFill>
                  <a:schemeClr val="bg1"/>
                </a:solidFill>
              </a:rPr>
              <a:pPr/>
              <a:t>20</a:t>
            </a:fld>
            <a:endParaRPr lang="en-US" sz="2600" b="1" dirty="0">
              <a:solidFill>
                <a:schemeClr val="bg1"/>
              </a:solidFill>
            </a:endParaRPr>
          </a:p>
        </p:txBody>
      </p:sp>
      <p:sp>
        <p:nvSpPr>
          <p:cNvPr id="24579" name="Title 1"/>
          <p:cNvSpPr>
            <a:spLocks noGrp="1"/>
          </p:cNvSpPr>
          <p:nvPr>
            <p:ph type="title"/>
          </p:nvPr>
        </p:nvSpPr>
        <p:spPr/>
        <p:txBody>
          <a:bodyPr/>
          <a:lstStyle/>
          <a:p>
            <a:pPr eaLnBrk="1" hangingPunct="1"/>
            <a:r>
              <a:rPr lang="en-US" dirty="0" smtClean="0"/>
              <a:t>Searching for Data</a:t>
            </a:r>
          </a:p>
        </p:txBody>
      </p:sp>
      <p:sp>
        <p:nvSpPr>
          <p:cNvPr id="24580" name="Rectangle 7"/>
          <p:cNvSpPr>
            <a:spLocks noGrp="1" noChangeArrowheads="1"/>
          </p:cNvSpPr>
          <p:nvPr>
            <p:ph type="body" sz="half" idx="4294967295"/>
          </p:nvPr>
        </p:nvSpPr>
        <p:spPr>
          <a:xfrm>
            <a:off x="838200" y="2362200"/>
            <a:ext cx="7693025" cy="3962400"/>
          </a:xfrm>
        </p:spPr>
        <p:txBody>
          <a:bodyPr/>
          <a:lstStyle/>
          <a:p>
            <a:pPr lvl="0"/>
            <a:r>
              <a:rPr lang="en-US" dirty="0" smtClean="0"/>
              <a:t>The Find command locates data in a worksheet, which is particularly helpful when a worksheet contains a large amount of data. You can use the Find command to locate words or parts of words. </a:t>
            </a:r>
          </a:p>
          <a:p>
            <a:pPr lvl="0"/>
            <a:r>
              <a:rPr lang="en-US" dirty="0" smtClean="0"/>
              <a:t>The </a:t>
            </a:r>
            <a:r>
              <a:rPr lang="en-US" dirty="0" smtClean="0"/>
              <a:t>Replace command is an extension of the Find command. Replacing data substitutes new data for the data that the Find command locates.</a:t>
            </a:r>
          </a:p>
        </p:txBody>
      </p:sp>
      <p:sp>
        <p:nvSpPr>
          <p:cNvPr id="245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CC46551-2CCF-4FFC-A628-61EBB5FCDCA3}" type="slidenum">
              <a:rPr lang="en-US" sz="2600" b="1">
                <a:solidFill>
                  <a:schemeClr val="bg1"/>
                </a:solidFill>
              </a:rPr>
              <a:pPr/>
              <a:t>20</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t>
            </a:r>
            <a:r>
              <a:rPr lang="en-US" dirty="0" smtClean="0"/>
              <a:t>Data (continued)</a:t>
            </a:r>
            <a:endParaRPr lang="en-US" dirty="0"/>
          </a:p>
        </p:txBody>
      </p:sp>
      <p:sp>
        <p:nvSpPr>
          <p:cNvPr id="3" name="Content Placeholder 2"/>
          <p:cNvSpPr>
            <a:spLocks noGrp="1"/>
          </p:cNvSpPr>
          <p:nvPr>
            <p:ph idx="1"/>
          </p:nvPr>
        </p:nvSpPr>
        <p:spPr/>
        <p:txBody>
          <a:bodyPr/>
          <a:lstStyle/>
          <a:p>
            <a:r>
              <a:rPr lang="en-US" sz="2400" dirty="0" smtClean="0"/>
              <a:t>Find and Replace options</a:t>
            </a:r>
            <a:endParaRPr lang="en-US" sz="24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21</a:t>
            </a:fld>
            <a:endParaRPr lang="en-US" dirty="0"/>
          </a:p>
        </p:txBody>
      </p:sp>
      <p:pic>
        <p:nvPicPr>
          <p:cNvPr id="2051" name="Picture 3"/>
          <p:cNvPicPr>
            <a:picLocks noChangeAspect="1" noChangeArrowheads="1"/>
          </p:cNvPicPr>
          <p:nvPr/>
        </p:nvPicPr>
        <p:blipFill>
          <a:blip r:embed="rId2"/>
          <a:srcRect/>
          <a:stretch>
            <a:fillRect/>
          </a:stretch>
        </p:blipFill>
        <p:spPr bwMode="auto">
          <a:xfrm>
            <a:off x="2209800" y="2819400"/>
            <a:ext cx="4495800" cy="356205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3"/>
          <p:cNvSpPr>
            <a:spLocks noGrp="1" noChangeArrowheads="1"/>
          </p:cNvSpPr>
          <p:nvPr>
            <p:ph type="sldNum" sz="quarter" idx="10"/>
          </p:nvPr>
        </p:nvSpPr>
        <p:spPr>
          <a:noFill/>
        </p:spPr>
        <p:txBody>
          <a:bodyPr/>
          <a:lstStyle/>
          <a:p>
            <a:fld id="{44951DFB-B010-4968-A34E-0373B228D918}" type="slidenum">
              <a:rPr lang="en-US" smtClean="0"/>
              <a:pPr/>
              <a:t>22</a:t>
            </a:fld>
            <a:endParaRPr lang="en-US" dirty="0" smtClean="0"/>
          </a:p>
        </p:txBody>
      </p:sp>
      <p:sp>
        <p:nvSpPr>
          <p:cNvPr id="245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95426A8-5ECE-4760-AA32-165EEE98E985}" type="slidenum">
              <a:rPr lang="en-US" sz="2600" b="1">
                <a:solidFill>
                  <a:schemeClr val="bg1"/>
                </a:solidFill>
              </a:rPr>
              <a:pPr/>
              <a:t>22</a:t>
            </a:fld>
            <a:endParaRPr lang="en-US" sz="2600" b="1" dirty="0">
              <a:solidFill>
                <a:schemeClr val="bg1"/>
              </a:solidFill>
            </a:endParaRPr>
          </a:p>
        </p:txBody>
      </p:sp>
      <p:sp>
        <p:nvSpPr>
          <p:cNvPr id="24579" name="Title 1"/>
          <p:cNvSpPr>
            <a:spLocks noGrp="1"/>
          </p:cNvSpPr>
          <p:nvPr>
            <p:ph type="title"/>
          </p:nvPr>
        </p:nvSpPr>
        <p:spPr/>
        <p:txBody>
          <a:bodyPr/>
          <a:lstStyle/>
          <a:p>
            <a:pPr eaLnBrk="1" hangingPunct="1"/>
            <a:r>
              <a:rPr lang="en-US" dirty="0" smtClean="0"/>
              <a:t>Zooming a Worksheet</a:t>
            </a:r>
          </a:p>
        </p:txBody>
      </p:sp>
      <p:sp>
        <p:nvSpPr>
          <p:cNvPr id="24580" name="Rectangle 7"/>
          <p:cNvSpPr>
            <a:spLocks noGrp="1" noChangeArrowheads="1"/>
          </p:cNvSpPr>
          <p:nvPr>
            <p:ph type="body" sz="half" idx="4294967295"/>
          </p:nvPr>
        </p:nvSpPr>
        <p:spPr>
          <a:xfrm>
            <a:off x="838200" y="2362200"/>
            <a:ext cx="7693025" cy="3962400"/>
          </a:xfrm>
        </p:spPr>
        <p:txBody>
          <a:bodyPr/>
          <a:lstStyle/>
          <a:p>
            <a:pPr lvl="0"/>
            <a:r>
              <a:rPr lang="en-US" dirty="0" smtClean="0"/>
              <a:t>You can change the magnification of a worksheet using the Zoom controls on the status bar. </a:t>
            </a:r>
          </a:p>
          <a:p>
            <a:pPr lvl="0"/>
            <a:r>
              <a:rPr lang="en-US" dirty="0" smtClean="0"/>
              <a:t>The default magnification for a workbook is 100%. </a:t>
            </a:r>
          </a:p>
          <a:p>
            <a:pPr lvl="0"/>
            <a:r>
              <a:rPr lang="en-US" dirty="0" smtClean="0"/>
              <a:t>For a closer view of a worksheet, click the Zoom In button or drag the Zoom slider to the right to increase the zoom percentage. </a:t>
            </a:r>
          </a:p>
        </p:txBody>
      </p:sp>
      <p:sp>
        <p:nvSpPr>
          <p:cNvPr id="245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CC46551-2CCF-4FFC-A628-61EBB5FCDCA3}" type="slidenum">
              <a:rPr lang="en-US" sz="2600" b="1">
                <a:solidFill>
                  <a:schemeClr val="bg1"/>
                </a:solidFill>
              </a:rPr>
              <a:pPr/>
              <a:t>22</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Zooming a Worksheet (continued)</a:t>
            </a:r>
            <a:endParaRPr lang="en-US" dirty="0"/>
          </a:p>
        </p:txBody>
      </p:sp>
      <p:sp>
        <p:nvSpPr>
          <p:cNvPr id="3" name="Content Placeholder 2"/>
          <p:cNvSpPr>
            <a:spLocks noGrp="1"/>
          </p:cNvSpPr>
          <p:nvPr>
            <p:ph idx="1"/>
          </p:nvPr>
        </p:nvSpPr>
        <p:spPr/>
        <p:txBody>
          <a:bodyPr/>
          <a:lstStyle/>
          <a:p>
            <a:r>
              <a:rPr lang="en-US" dirty="0" smtClean="0"/>
              <a:t>Zoom dialog box and controls</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23</a:t>
            </a:fld>
            <a:endParaRPr lang="en-US" dirty="0"/>
          </a:p>
        </p:txBody>
      </p:sp>
      <p:pic>
        <p:nvPicPr>
          <p:cNvPr id="3074" name="Picture 2"/>
          <p:cNvPicPr>
            <a:picLocks noChangeAspect="1" noChangeArrowheads="1"/>
          </p:cNvPicPr>
          <p:nvPr/>
        </p:nvPicPr>
        <p:blipFill>
          <a:blip r:embed="rId2"/>
          <a:srcRect/>
          <a:stretch>
            <a:fillRect/>
          </a:stretch>
        </p:blipFill>
        <p:spPr bwMode="auto">
          <a:xfrm>
            <a:off x="1295401" y="2942477"/>
            <a:ext cx="6629399" cy="331544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3"/>
          <p:cNvSpPr>
            <a:spLocks noGrp="1" noChangeArrowheads="1"/>
          </p:cNvSpPr>
          <p:nvPr>
            <p:ph type="sldNum" sz="quarter" idx="10"/>
          </p:nvPr>
        </p:nvSpPr>
        <p:spPr>
          <a:noFill/>
        </p:spPr>
        <p:txBody>
          <a:bodyPr/>
          <a:lstStyle/>
          <a:p>
            <a:fld id="{44951DFB-B010-4968-A34E-0373B228D918}" type="slidenum">
              <a:rPr lang="en-US" smtClean="0"/>
              <a:pPr/>
              <a:t>24</a:t>
            </a:fld>
            <a:endParaRPr lang="en-US" dirty="0" smtClean="0"/>
          </a:p>
        </p:txBody>
      </p:sp>
      <p:sp>
        <p:nvSpPr>
          <p:cNvPr id="245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95426A8-5ECE-4760-AA32-165EEE98E985}" type="slidenum">
              <a:rPr lang="en-US" sz="2600" b="1">
                <a:solidFill>
                  <a:schemeClr val="bg1"/>
                </a:solidFill>
              </a:rPr>
              <a:pPr/>
              <a:t>24</a:t>
            </a:fld>
            <a:endParaRPr lang="en-US" sz="2600" b="1" dirty="0">
              <a:solidFill>
                <a:schemeClr val="bg1"/>
              </a:solidFill>
            </a:endParaRPr>
          </a:p>
        </p:txBody>
      </p:sp>
      <p:sp>
        <p:nvSpPr>
          <p:cNvPr id="24579" name="Title 1"/>
          <p:cNvSpPr>
            <a:spLocks noGrp="1"/>
          </p:cNvSpPr>
          <p:nvPr>
            <p:ph type="title"/>
          </p:nvPr>
        </p:nvSpPr>
        <p:spPr/>
        <p:txBody>
          <a:bodyPr/>
          <a:lstStyle/>
          <a:p>
            <a:pPr eaLnBrk="1" hangingPunct="1"/>
            <a:r>
              <a:rPr lang="en-US" dirty="0" smtClean="0"/>
              <a:t>Previewing and Printing a Worksheet</a:t>
            </a:r>
          </a:p>
        </p:txBody>
      </p:sp>
      <p:sp>
        <p:nvSpPr>
          <p:cNvPr id="24580" name="Rectangle 7"/>
          <p:cNvSpPr>
            <a:spLocks noGrp="1" noChangeArrowheads="1"/>
          </p:cNvSpPr>
          <p:nvPr>
            <p:ph type="body" sz="half" idx="4294967295"/>
          </p:nvPr>
        </p:nvSpPr>
        <p:spPr>
          <a:xfrm>
            <a:off x="838200" y="2362200"/>
            <a:ext cx="7693025" cy="3962400"/>
          </a:xfrm>
        </p:spPr>
        <p:txBody>
          <a:bodyPr/>
          <a:lstStyle/>
          <a:p>
            <a:pPr lvl="0"/>
            <a:r>
              <a:rPr lang="en-US" dirty="0" smtClean="0"/>
              <a:t>You can print a worksheet by clicking the File tab on the Ribbon, and then clicking Print in the navigation bar to display the Print tab.</a:t>
            </a:r>
          </a:p>
          <a:p>
            <a:pPr lvl="0"/>
            <a:r>
              <a:rPr lang="en-US" dirty="0" smtClean="0"/>
              <a:t>The Print tab enables you to choose print settings.</a:t>
            </a:r>
          </a:p>
          <a:p>
            <a:pPr lvl="0"/>
            <a:r>
              <a:rPr lang="en-US" dirty="0" smtClean="0"/>
              <a:t>The </a:t>
            </a:r>
            <a:r>
              <a:rPr lang="en-US" dirty="0" smtClean="0"/>
              <a:t>Print tab also allows you to preview your pages before printing.</a:t>
            </a:r>
          </a:p>
        </p:txBody>
      </p:sp>
      <p:sp>
        <p:nvSpPr>
          <p:cNvPr id="245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CC46551-2CCF-4FFC-A628-61EBB5FCDCA3}" type="slidenum">
              <a:rPr lang="en-US" sz="2600" b="1">
                <a:solidFill>
                  <a:schemeClr val="bg1"/>
                </a:solidFill>
              </a:rPr>
              <a:pPr/>
              <a:t>24</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3"/>
          <p:cNvSpPr>
            <a:spLocks noGrp="1" noChangeArrowheads="1"/>
          </p:cNvSpPr>
          <p:nvPr>
            <p:ph type="sldNum" sz="quarter" idx="10"/>
          </p:nvPr>
        </p:nvSpPr>
        <p:spPr>
          <a:noFill/>
        </p:spPr>
        <p:txBody>
          <a:bodyPr/>
          <a:lstStyle/>
          <a:p>
            <a:fld id="{44951DFB-B010-4968-A34E-0373B228D918}" type="slidenum">
              <a:rPr lang="en-US" smtClean="0"/>
              <a:pPr/>
              <a:t>25</a:t>
            </a:fld>
            <a:endParaRPr lang="en-US" dirty="0" smtClean="0"/>
          </a:p>
        </p:txBody>
      </p:sp>
      <p:sp>
        <p:nvSpPr>
          <p:cNvPr id="245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95426A8-5ECE-4760-AA32-165EEE98E985}" type="slidenum">
              <a:rPr lang="en-US" sz="2600" b="1">
                <a:solidFill>
                  <a:schemeClr val="bg1"/>
                </a:solidFill>
              </a:rPr>
              <a:pPr/>
              <a:t>25</a:t>
            </a:fld>
            <a:endParaRPr lang="en-US" sz="2600" b="1" dirty="0">
              <a:solidFill>
                <a:schemeClr val="bg1"/>
              </a:solidFill>
            </a:endParaRPr>
          </a:p>
        </p:txBody>
      </p:sp>
      <p:sp>
        <p:nvSpPr>
          <p:cNvPr id="24579" name="Title 1"/>
          <p:cNvSpPr>
            <a:spLocks noGrp="1"/>
          </p:cNvSpPr>
          <p:nvPr>
            <p:ph type="title"/>
          </p:nvPr>
        </p:nvSpPr>
        <p:spPr/>
        <p:txBody>
          <a:bodyPr/>
          <a:lstStyle/>
          <a:p>
            <a:pPr eaLnBrk="1" hangingPunct="1"/>
            <a:r>
              <a:rPr lang="en-US" dirty="0" smtClean="0"/>
              <a:t>Closing a Workbook and Exiting Excel</a:t>
            </a:r>
          </a:p>
        </p:txBody>
      </p:sp>
      <p:sp>
        <p:nvSpPr>
          <p:cNvPr id="24580" name="Rectangle 7"/>
          <p:cNvSpPr>
            <a:spLocks noGrp="1" noChangeArrowheads="1"/>
          </p:cNvSpPr>
          <p:nvPr>
            <p:ph type="body" sz="half" idx="4294967295"/>
          </p:nvPr>
        </p:nvSpPr>
        <p:spPr>
          <a:xfrm>
            <a:off x="838200" y="2362200"/>
            <a:ext cx="7693025" cy="3962400"/>
          </a:xfrm>
        </p:spPr>
        <p:txBody>
          <a:bodyPr/>
          <a:lstStyle/>
          <a:p>
            <a:pPr lvl="0"/>
            <a:r>
              <a:rPr lang="en-US" dirty="0" smtClean="0"/>
              <a:t>You can close a workbook by clicking the File tab on the Ribbon, and then clicking Close in the navigation bar. Excel remains open. </a:t>
            </a:r>
          </a:p>
          <a:p>
            <a:pPr lvl="0"/>
            <a:r>
              <a:rPr lang="en-US" dirty="0" smtClean="0"/>
              <a:t>To exit the workbook, click the Exit command in the navigation bar.</a:t>
            </a:r>
          </a:p>
        </p:txBody>
      </p:sp>
      <p:sp>
        <p:nvSpPr>
          <p:cNvPr id="245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CC46551-2CCF-4FFC-A628-61EBB5FCDCA3}" type="slidenum">
              <a:rPr lang="en-US" sz="2600" b="1">
                <a:solidFill>
                  <a:schemeClr val="bg1"/>
                </a:solidFill>
              </a:rPr>
              <a:pPr/>
              <a:t>25</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3"/>
          <p:cNvSpPr>
            <a:spLocks noGrp="1" noChangeArrowheads="1"/>
          </p:cNvSpPr>
          <p:nvPr>
            <p:ph type="sldNum" sz="quarter" idx="10"/>
          </p:nvPr>
        </p:nvSpPr>
        <p:spPr>
          <a:noFill/>
        </p:spPr>
        <p:txBody>
          <a:bodyPr/>
          <a:lstStyle/>
          <a:p>
            <a:fld id="{46347838-409C-4CC9-B7EB-11B29370A80F}" type="slidenum">
              <a:rPr lang="en-US" smtClean="0"/>
              <a:pPr/>
              <a:t>26</a:t>
            </a:fld>
            <a:endParaRPr lang="en-US" dirty="0" smtClean="0"/>
          </a:p>
        </p:txBody>
      </p:sp>
      <p:sp>
        <p:nvSpPr>
          <p:cNvPr id="450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B6EBE8-77DC-44A2-9AA0-4BD6268A5E52}" type="slidenum">
              <a:rPr lang="en-US" sz="2600" b="1">
                <a:solidFill>
                  <a:schemeClr val="bg1"/>
                </a:solidFill>
              </a:rPr>
              <a:pPr/>
              <a:t>26</a:t>
            </a:fld>
            <a:endParaRPr lang="en-US" sz="2600" b="1" dirty="0">
              <a:solidFill>
                <a:schemeClr val="bg1"/>
              </a:solidFill>
            </a:endParaRPr>
          </a:p>
        </p:txBody>
      </p:sp>
      <p:sp>
        <p:nvSpPr>
          <p:cNvPr id="45059" name="Title 1"/>
          <p:cNvSpPr>
            <a:spLocks noGrp="1"/>
          </p:cNvSpPr>
          <p:nvPr>
            <p:ph type="title"/>
          </p:nvPr>
        </p:nvSpPr>
        <p:spPr/>
        <p:txBody>
          <a:bodyPr/>
          <a:lstStyle/>
          <a:p>
            <a:pPr eaLnBrk="1" hangingPunct="1"/>
            <a:r>
              <a:rPr lang="en-US" dirty="0" smtClean="0"/>
              <a:t>Summary</a:t>
            </a:r>
          </a:p>
        </p:txBody>
      </p:sp>
      <p:sp>
        <p:nvSpPr>
          <p:cNvPr id="45060" name="Content Placeholder 2"/>
          <p:cNvSpPr>
            <a:spLocks noGrp="1"/>
          </p:cNvSpPr>
          <p:nvPr>
            <p:ph idx="1"/>
          </p:nvPr>
        </p:nvSpPr>
        <p:spPr>
          <a:xfrm>
            <a:off x="838200" y="2362200"/>
            <a:ext cx="7848600" cy="4114799"/>
          </a:xfrm>
        </p:spPr>
        <p:txBody>
          <a:bodyPr/>
          <a:lstStyle/>
          <a:p>
            <a:pPr eaLnBrk="1" hangingPunct="1">
              <a:spcBef>
                <a:spcPts val="300"/>
              </a:spcBef>
              <a:buFont typeface="Wingdings" pitchFamily="2" charset="2"/>
              <a:buNone/>
            </a:pPr>
            <a:r>
              <a:rPr lang="en-US" sz="2400" dirty="0" smtClean="0"/>
              <a:t>In this lesson, you learned:</a:t>
            </a:r>
          </a:p>
          <a:p>
            <a:r>
              <a:rPr lang="en-US" sz="2400" dirty="0" smtClean="0"/>
              <a:t>The primary purpose of a spreadsheet is to solve problems involving numbers. The advantage of using a computer spreadsheet is that you can complete complex and repetitious calculations quickly and accurately. </a:t>
            </a:r>
          </a:p>
          <a:p>
            <a:r>
              <a:rPr lang="en-US" sz="2400" dirty="0" smtClean="0"/>
              <a:t>A worksheet consists of columns and rows that intersect to form cells. Each cell is identified by a cell reference, which combines the letter of the column and the number of the row.</a:t>
            </a:r>
          </a:p>
        </p:txBody>
      </p:sp>
      <p:sp>
        <p:nvSpPr>
          <p:cNvPr id="4506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161F166-B890-4A99-AAC8-00D1071B0725}" type="slidenum">
              <a:rPr lang="en-US" sz="2600" b="1">
                <a:solidFill>
                  <a:schemeClr val="bg1"/>
                </a:solidFill>
              </a:rPr>
              <a:pPr/>
              <a:t>26</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27</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27</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8153400" cy="3724275"/>
          </a:xfrm>
        </p:spPr>
        <p:txBody>
          <a:bodyPr/>
          <a:lstStyle/>
          <a:p>
            <a:r>
              <a:rPr lang="en-US" sz="2400" dirty="0" smtClean="0"/>
              <a:t>The first time you save a workbook, the Save As dialog box opens so you can enter a descriptive name and select a save location. After that, you can use the Save command in Backstage view or the Save button on the Quick Access Toolbar to save the latest version of the workbook. </a:t>
            </a:r>
          </a:p>
          <a:p>
            <a:r>
              <a:rPr lang="en-US" sz="2400" dirty="0" smtClean="0"/>
              <a:t>You can change the active cell in the worksheet by clicking the cell with the pointer, pressing keys, or using the scroll bars. The Go To dialog box lets you quickly move the active cell anywhere in the worksheet.</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27</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28</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28</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7772400" cy="3724275"/>
          </a:xfrm>
        </p:spPr>
        <p:txBody>
          <a:bodyPr/>
          <a:lstStyle/>
          <a:p>
            <a:r>
              <a:rPr lang="en-US" sz="2400" dirty="0" smtClean="0"/>
              <a:t>A group of selected cells is called a range. A range is identified by the cells in the upper-left and lower-right corners of the range, separated by a colon. To select an adjacent range, drag the pointer across the rectangle of cells you want to include. To select a nonadjacent range, select the first adjacent range, hold down the Ctrl key, select each additional cell or range, and then release the Ctrl key.</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28</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29</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29</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7772400" cy="3724275"/>
          </a:xfrm>
        </p:spPr>
        <p:txBody>
          <a:bodyPr/>
          <a:lstStyle/>
          <a:p>
            <a:r>
              <a:rPr lang="en-US" sz="2400" dirty="0" smtClean="0"/>
              <a:t>Worksheet cells can contain text, numbers, and formulas. After you enter data or a formula in a cell, you can change the cell contents by editing, replacing, or deleting it. </a:t>
            </a:r>
          </a:p>
          <a:p>
            <a:r>
              <a:rPr lang="en-US" sz="2400" dirty="0" smtClean="0"/>
              <a:t>You can search for specific characters in a worksheet. You can also replace data you have searched for with specific characters. </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29</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3</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3</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3</a:t>
            </a:fld>
            <a:endParaRPr lang="en-US" sz="2600" b="1" dirty="0">
              <a:solidFill>
                <a:schemeClr val="bg1"/>
              </a:solidFill>
            </a:endParaRPr>
          </a:p>
        </p:txBody>
      </p:sp>
      <p:sp>
        <p:nvSpPr>
          <p:cNvPr id="18436" name="AutoShape 2"/>
          <p:cNvSpPr>
            <a:spLocks noGrp="1" noChangeArrowheads="1"/>
          </p:cNvSpPr>
          <p:nvPr>
            <p:ph type="title"/>
          </p:nvPr>
        </p:nvSpPr>
        <p:spPr/>
        <p:txBody>
          <a:bodyPr/>
          <a:lstStyle/>
          <a:p>
            <a:pPr eaLnBrk="1" hangingPunct="1"/>
            <a:r>
              <a:rPr lang="en-US" dirty="0" smtClean="0"/>
              <a:t>Objectives (continued)</a:t>
            </a:r>
          </a:p>
        </p:txBody>
      </p:sp>
      <p:sp>
        <p:nvSpPr>
          <p:cNvPr id="18437" name="Rectangle 3"/>
          <p:cNvSpPr>
            <a:spLocks noGrp="1" noChangeArrowheads="1"/>
          </p:cNvSpPr>
          <p:nvPr>
            <p:ph type="body" idx="1"/>
          </p:nvPr>
        </p:nvSpPr>
        <p:spPr/>
        <p:txBody>
          <a:bodyPr/>
          <a:lstStyle/>
          <a:p>
            <a:pPr lvl="0"/>
            <a:r>
              <a:rPr lang="en-US" dirty="0" smtClean="0"/>
              <a:t>Select cells and enter data in a worksheet.</a:t>
            </a:r>
          </a:p>
          <a:p>
            <a:pPr lvl="0"/>
            <a:r>
              <a:rPr lang="en-US" dirty="0" smtClean="0"/>
              <a:t>Edit and replace data in cells.</a:t>
            </a:r>
          </a:p>
          <a:p>
            <a:pPr lvl="0"/>
            <a:r>
              <a:rPr lang="en-US" dirty="0" smtClean="0"/>
              <a:t>Zoom, preview, and print a worksheet.</a:t>
            </a:r>
          </a:p>
          <a:p>
            <a:pPr lvl="0"/>
            <a:r>
              <a:rPr lang="en-US" dirty="0" smtClean="0"/>
              <a:t>Close a workbook and exit Excel.</a:t>
            </a:r>
          </a:p>
          <a:p>
            <a:pPr>
              <a:buNone/>
            </a:pP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30</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30</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7772400" cy="3724275"/>
          </a:xfrm>
        </p:spPr>
        <p:txBody>
          <a:bodyPr/>
          <a:lstStyle/>
          <a:p>
            <a:r>
              <a:rPr lang="en-US" sz="2400" dirty="0" smtClean="0"/>
              <a:t>The zoom controls on the status bar enable you to enlarge or reduce the magnification of the worksheet in the worksheet window. </a:t>
            </a:r>
          </a:p>
          <a:p>
            <a:r>
              <a:rPr lang="en-US" sz="2400" dirty="0" smtClean="0"/>
              <a:t>Before you print a worksheet, you should check the page preview to see how the printed pages will look.</a:t>
            </a:r>
          </a:p>
          <a:p>
            <a:r>
              <a:rPr lang="en-US" sz="2400" dirty="0" smtClean="0"/>
              <a:t>When you finish your work session, you should save your final changes and close the workbook.</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30</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4</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4</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4</a:t>
            </a:fld>
            <a:endParaRPr lang="en-US" sz="2600" b="1" dirty="0">
              <a:solidFill>
                <a:schemeClr val="bg1"/>
              </a:solidFill>
            </a:endParaRPr>
          </a:p>
        </p:txBody>
      </p:sp>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type="body" sz="half" idx="1"/>
          </p:nvPr>
        </p:nvSpPr>
        <p:spPr>
          <a:xfrm>
            <a:off x="838200" y="2362200"/>
            <a:ext cx="3810000" cy="3886200"/>
          </a:xfrm>
        </p:spPr>
        <p:txBody>
          <a:bodyPr/>
          <a:lstStyle/>
          <a:p>
            <a:r>
              <a:rPr lang="en-US" sz="2400" dirty="0" smtClean="0"/>
              <a:t>active cell</a:t>
            </a:r>
          </a:p>
          <a:p>
            <a:r>
              <a:rPr lang="en-US" sz="2400" dirty="0" smtClean="0"/>
              <a:t>active worksheet</a:t>
            </a:r>
          </a:p>
          <a:p>
            <a:r>
              <a:rPr lang="en-US" sz="2400" dirty="0" smtClean="0"/>
              <a:t>adjacent range</a:t>
            </a:r>
          </a:p>
          <a:p>
            <a:r>
              <a:rPr lang="en-US" sz="2400" dirty="0" smtClean="0"/>
              <a:t>cell</a:t>
            </a:r>
          </a:p>
          <a:p>
            <a:r>
              <a:rPr lang="en-US" sz="2400" dirty="0" smtClean="0"/>
              <a:t>cell reference</a:t>
            </a:r>
          </a:p>
          <a:p>
            <a:r>
              <a:rPr lang="en-US" sz="2400" dirty="0" smtClean="0"/>
              <a:t>column</a:t>
            </a:r>
          </a:p>
          <a:p>
            <a:r>
              <a:rPr lang="en-US" sz="2400" dirty="0" smtClean="0"/>
              <a:t>formula</a:t>
            </a:r>
          </a:p>
        </p:txBody>
      </p:sp>
      <p:sp>
        <p:nvSpPr>
          <p:cNvPr id="20486" name="Rectangle 4"/>
          <p:cNvSpPr>
            <a:spLocks noGrp="1" noChangeArrowheads="1"/>
          </p:cNvSpPr>
          <p:nvPr>
            <p:ph type="body" sz="half" idx="2"/>
          </p:nvPr>
        </p:nvSpPr>
        <p:spPr>
          <a:xfrm>
            <a:off x="4800599" y="2362200"/>
            <a:ext cx="3730625" cy="3962400"/>
          </a:xfrm>
        </p:spPr>
        <p:txBody>
          <a:bodyPr/>
          <a:lstStyle/>
          <a:p>
            <a:r>
              <a:rPr lang="en-US" sz="2400" dirty="0" smtClean="0"/>
              <a:t>Formula Bar</a:t>
            </a:r>
          </a:p>
          <a:p>
            <a:r>
              <a:rPr lang="en-US" sz="2400" dirty="0" smtClean="0"/>
              <a:t>landscape orientation</a:t>
            </a:r>
          </a:p>
          <a:p>
            <a:r>
              <a:rPr lang="en-US" sz="2400" dirty="0" smtClean="0"/>
              <a:t>Microsoft Excel 2010 (Excel)</a:t>
            </a:r>
          </a:p>
          <a:p>
            <a:r>
              <a:rPr lang="en-US" sz="2400" dirty="0" smtClean="0"/>
              <a:t>Name Box</a:t>
            </a:r>
          </a:p>
          <a:p>
            <a:r>
              <a:rPr lang="en-US" sz="2400" dirty="0" smtClean="0"/>
              <a:t>nonadjacent range</a:t>
            </a:r>
          </a:p>
          <a:p>
            <a:r>
              <a:rPr lang="en-US" sz="2400" dirty="0" smtClean="0"/>
              <a:t>portrait orientation</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5</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5</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5</a:t>
            </a:fld>
            <a:endParaRPr lang="en-US" sz="2600" b="1" dirty="0">
              <a:solidFill>
                <a:schemeClr val="bg1"/>
              </a:solidFill>
            </a:endParaRPr>
          </a:p>
        </p:txBody>
      </p:sp>
      <p:sp>
        <p:nvSpPr>
          <p:cNvPr id="20484" name="AutoShape 2"/>
          <p:cNvSpPr>
            <a:spLocks noGrp="1" noChangeArrowheads="1"/>
          </p:cNvSpPr>
          <p:nvPr>
            <p:ph type="title"/>
          </p:nvPr>
        </p:nvSpPr>
        <p:spPr/>
        <p:txBody>
          <a:bodyPr/>
          <a:lstStyle/>
          <a:p>
            <a:pPr eaLnBrk="1" hangingPunct="1"/>
            <a:r>
              <a:rPr lang="en-US" dirty="0" smtClean="0"/>
              <a:t>Vocabulary (</a:t>
            </a:r>
            <a:r>
              <a:rPr lang="en-US" dirty="0" smtClean="0"/>
              <a:t>continued)</a:t>
            </a:r>
            <a:endParaRPr lang="en-US" dirty="0" smtClean="0"/>
          </a:p>
        </p:txBody>
      </p:sp>
      <p:sp>
        <p:nvSpPr>
          <p:cNvPr id="20485" name="Rectangle 3"/>
          <p:cNvSpPr>
            <a:spLocks noGrp="1" noChangeArrowheads="1"/>
          </p:cNvSpPr>
          <p:nvPr>
            <p:ph type="body" sz="half" idx="1"/>
          </p:nvPr>
        </p:nvSpPr>
        <p:spPr>
          <a:xfrm>
            <a:off x="838200" y="2362200"/>
            <a:ext cx="3810000" cy="3886200"/>
          </a:xfrm>
        </p:spPr>
        <p:txBody>
          <a:bodyPr/>
          <a:lstStyle/>
          <a:p>
            <a:r>
              <a:rPr lang="en-US" sz="2400" dirty="0" smtClean="0"/>
              <a:t>range</a:t>
            </a:r>
          </a:p>
          <a:p>
            <a:r>
              <a:rPr lang="en-US" sz="2400" dirty="0" smtClean="0"/>
              <a:t>range reference</a:t>
            </a:r>
          </a:p>
          <a:p>
            <a:r>
              <a:rPr lang="en-US" sz="2400" dirty="0" smtClean="0"/>
              <a:t>row</a:t>
            </a:r>
          </a:p>
          <a:p>
            <a:r>
              <a:rPr lang="en-US" sz="2400" dirty="0" smtClean="0"/>
              <a:t>sheet tab</a:t>
            </a:r>
          </a:p>
          <a:p>
            <a:r>
              <a:rPr lang="en-US" sz="2400" dirty="0" smtClean="0"/>
              <a:t>spreadsheet</a:t>
            </a:r>
          </a:p>
          <a:p>
            <a:r>
              <a:rPr lang="en-US" sz="2400" dirty="0" smtClean="0"/>
              <a:t>workbook</a:t>
            </a:r>
          </a:p>
          <a:p>
            <a:r>
              <a:rPr lang="en-US" sz="2400" dirty="0" smtClean="0"/>
              <a:t>worksheet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Introduction to Spreadsheets</a:t>
            </a:r>
          </a:p>
        </p:txBody>
      </p:sp>
      <p:sp>
        <p:nvSpPr>
          <p:cNvPr id="21509" name="Rectangle 3"/>
          <p:cNvSpPr>
            <a:spLocks noGrp="1" noChangeArrowheads="1"/>
          </p:cNvSpPr>
          <p:nvPr>
            <p:ph idx="1"/>
          </p:nvPr>
        </p:nvSpPr>
        <p:spPr>
          <a:xfrm>
            <a:off x="838200" y="2362200"/>
            <a:ext cx="7693025" cy="3962400"/>
          </a:xfrm>
        </p:spPr>
        <p:txBody>
          <a:bodyPr/>
          <a:lstStyle/>
          <a:p>
            <a:pPr lvl="0"/>
            <a:r>
              <a:rPr lang="en-US" b="1" dirty="0" smtClean="0"/>
              <a:t>Microsoft Excel 2010</a:t>
            </a:r>
            <a:r>
              <a:rPr lang="en-US" dirty="0" smtClean="0"/>
              <a:t> is the spreadsheet program in Microsoft Office 2010. </a:t>
            </a:r>
          </a:p>
          <a:p>
            <a:pPr lvl="0"/>
            <a:r>
              <a:rPr lang="en-US" dirty="0" smtClean="0"/>
              <a:t>A </a:t>
            </a:r>
            <a:r>
              <a:rPr lang="en-US" b="1" dirty="0" smtClean="0"/>
              <a:t>spreadsheet</a:t>
            </a:r>
            <a:r>
              <a:rPr lang="en-US" dirty="0" smtClean="0"/>
              <a:t> is a grid of rows and columns in which you enter text, numbers, and the results of calculations. </a:t>
            </a:r>
          </a:p>
          <a:p>
            <a:pPr lvl="0"/>
            <a:r>
              <a:rPr lang="en-US" dirty="0" smtClean="0"/>
              <a:t>In Excel, a computerized spreadsheet is called a </a:t>
            </a:r>
            <a:r>
              <a:rPr lang="en-US" b="1" dirty="0" smtClean="0"/>
              <a:t>worksheet</a:t>
            </a:r>
            <a:r>
              <a:rPr lang="en-US" dirty="0" smtClean="0"/>
              <a:t>. The file used to store worksheets is called a </a:t>
            </a:r>
            <a:r>
              <a:rPr lang="en-US" b="1" dirty="0" smtClean="0"/>
              <a:t>workbook</a:t>
            </a:r>
            <a:r>
              <a:rPr lang="en-US" dirty="0" smtClean="0"/>
              <a:t>. </a:t>
            </a:r>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6</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6</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6</a:t>
            </a:fld>
            <a:endParaRPr lang="en-US" sz="2600" b="1" dirty="0">
              <a:solidFill>
                <a:schemeClr val="bg1"/>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7</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7</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7</a:t>
            </a:fld>
            <a:endParaRPr lang="en-US" sz="2600" b="1" dirty="0">
              <a:solidFill>
                <a:schemeClr val="bg1"/>
              </a:solidFill>
            </a:endParaRPr>
          </a:p>
        </p:txBody>
      </p:sp>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Starting Excel</a:t>
            </a:r>
          </a:p>
        </p:txBody>
      </p:sp>
      <p:sp>
        <p:nvSpPr>
          <p:cNvPr id="21509" name="Rectangle 3"/>
          <p:cNvSpPr>
            <a:spLocks noGrp="1" noChangeArrowheads="1"/>
          </p:cNvSpPr>
          <p:nvPr>
            <p:ph type="body" idx="1"/>
          </p:nvPr>
        </p:nvSpPr>
        <p:spPr>
          <a:xfrm>
            <a:off x="838200" y="2362200"/>
            <a:ext cx="7693025" cy="3962400"/>
          </a:xfrm>
        </p:spPr>
        <p:txBody>
          <a:bodyPr>
            <a:normAutofit/>
          </a:bodyPr>
          <a:lstStyle/>
          <a:p>
            <a:pPr lvl="0"/>
            <a:r>
              <a:rPr lang="en-US" dirty="0" smtClean="0"/>
              <a:t>You start Excel from the Start menu in Windows. Click the Start button, click All Programs, click Microsoft Office, and then click Microsoft Excel 2010. </a:t>
            </a:r>
          </a:p>
          <a:p>
            <a:pPr lvl="0"/>
            <a:r>
              <a:rPr lang="en-US" dirty="0" smtClean="0"/>
              <a:t>The </a:t>
            </a:r>
            <a:r>
              <a:rPr lang="en-US" dirty="0" smtClean="0"/>
              <a:t>Excel program window has the same basic parts as all Office programs: the title bar, the Quick Access Toolbar, the Ribbon, Backstage view, and the status bar. </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Excel (continued)</a:t>
            </a:r>
            <a:endParaRPr lang="en-US" dirty="0"/>
          </a:p>
        </p:txBody>
      </p:sp>
      <p:sp>
        <p:nvSpPr>
          <p:cNvPr id="3" name="Content Placeholder 2"/>
          <p:cNvSpPr>
            <a:spLocks noGrp="1"/>
          </p:cNvSpPr>
          <p:nvPr>
            <p:ph idx="1"/>
          </p:nvPr>
        </p:nvSpPr>
        <p:spPr/>
        <p:txBody>
          <a:bodyPr/>
          <a:lstStyle/>
          <a:p>
            <a:r>
              <a:rPr lang="en-US" sz="2200" dirty="0" smtClean="0"/>
              <a:t>Excel program window</a:t>
            </a:r>
            <a:endParaRPr lang="en-US" sz="22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8</a:t>
            </a:fld>
            <a:endParaRPr lang="en-US" dirty="0"/>
          </a:p>
        </p:txBody>
      </p:sp>
      <p:pic>
        <p:nvPicPr>
          <p:cNvPr id="1026" name="Picture 2"/>
          <p:cNvPicPr>
            <a:picLocks noChangeAspect="1" noChangeArrowheads="1"/>
          </p:cNvPicPr>
          <p:nvPr/>
        </p:nvPicPr>
        <p:blipFill>
          <a:blip r:embed="rId2"/>
          <a:srcRect/>
          <a:stretch>
            <a:fillRect/>
          </a:stretch>
        </p:blipFill>
        <p:spPr bwMode="auto">
          <a:xfrm>
            <a:off x="1295400" y="2743200"/>
            <a:ext cx="6705600" cy="356751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9</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9</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Exploring the Parts of the Workbook</a:t>
            </a:r>
          </a:p>
        </p:txBody>
      </p:sp>
      <p:sp>
        <p:nvSpPr>
          <p:cNvPr id="23556" name="Rectangle 7"/>
          <p:cNvSpPr>
            <a:spLocks noGrp="1" noChangeArrowheads="1"/>
          </p:cNvSpPr>
          <p:nvPr>
            <p:ph type="body" sz="half" idx="4294967295"/>
          </p:nvPr>
        </p:nvSpPr>
        <p:spPr>
          <a:xfrm>
            <a:off x="838200" y="2362200"/>
            <a:ext cx="7693025" cy="4191000"/>
          </a:xfrm>
        </p:spPr>
        <p:txBody>
          <a:bodyPr>
            <a:normAutofit/>
          </a:bodyPr>
          <a:lstStyle/>
          <a:p>
            <a:pPr lvl="0"/>
            <a:r>
              <a:rPr lang="en-US" dirty="0" smtClean="0"/>
              <a:t>Each workbook contains three worksheets by default. The worksheet displayed in the work area is the active worksheet. </a:t>
            </a:r>
          </a:p>
          <a:p>
            <a:pPr lvl="0"/>
            <a:r>
              <a:rPr lang="en-US" b="1" dirty="0" smtClean="0"/>
              <a:t>Columns</a:t>
            </a:r>
            <a:r>
              <a:rPr lang="en-US" dirty="0" smtClean="0"/>
              <a:t> appear vertically and are identified by letters. </a:t>
            </a:r>
            <a:r>
              <a:rPr lang="en-US" b="1" dirty="0" smtClean="0"/>
              <a:t>Rows</a:t>
            </a:r>
            <a:r>
              <a:rPr lang="en-US" dirty="0" smtClean="0"/>
              <a:t> appear horizontally and are identified by numbers.</a:t>
            </a:r>
          </a:p>
          <a:p>
            <a:r>
              <a:rPr lang="en-US" dirty="0" smtClean="0"/>
              <a:t> A </a:t>
            </a:r>
            <a:r>
              <a:rPr lang="en-US" b="1" dirty="0" smtClean="0"/>
              <a:t>cell</a:t>
            </a:r>
            <a:r>
              <a:rPr lang="en-US" dirty="0" smtClean="0"/>
              <a:t> is the intersection of a row and a column. Each cell is identified by a unique </a:t>
            </a:r>
            <a:r>
              <a:rPr lang="en-US" b="1" dirty="0" smtClean="0"/>
              <a:t>cell reference</a:t>
            </a:r>
            <a:r>
              <a:rPr lang="en-US" dirty="0" smtClean="0"/>
              <a:t>.</a:t>
            </a:r>
          </a:p>
          <a:p>
            <a:pPr>
              <a:buNone/>
            </a:pPr>
            <a:endParaRPr lang="en-US" dirty="0" smtClean="0"/>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9</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Pasewark Office 2010 Intro">
      <a:dk1>
        <a:srgbClr val="003366"/>
      </a:dk1>
      <a:lt1>
        <a:srgbClr val="FFFFFF"/>
      </a:lt1>
      <a:dk2>
        <a:srgbClr val="006060"/>
      </a:dk2>
      <a:lt2>
        <a:srgbClr val="666699"/>
      </a:lt2>
      <a:accent1>
        <a:srgbClr val="006060"/>
      </a:accent1>
      <a:accent2>
        <a:srgbClr val="339933"/>
      </a:accent2>
      <a:accent3>
        <a:srgbClr val="FFFFFF"/>
      </a:accent3>
      <a:accent4>
        <a:srgbClr val="009900"/>
      </a:accent4>
      <a:accent5>
        <a:srgbClr val="AACACA"/>
      </a:accent5>
      <a:accent6>
        <a:srgbClr val="009900"/>
      </a:accent6>
      <a:hlink>
        <a:srgbClr val="2B92FF"/>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asewark Office 2010 Intro">
    <a:dk1>
      <a:srgbClr val="003366"/>
    </a:dk1>
    <a:lt1>
      <a:srgbClr val="FFFFFF"/>
    </a:lt1>
    <a:dk2>
      <a:srgbClr val="006060"/>
    </a:dk2>
    <a:lt2>
      <a:srgbClr val="666699"/>
    </a:lt2>
    <a:accent1>
      <a:srgbClr val="006060"/>
    </a:accent1>
    <a:accent2>
      <a:srgbClr val="339933"/>
    </a:accent2>
    <a:accent3>
      <a:srgbClr val="FFFFFF"/>
    </a:accent3>
    <a:accent4>
      <a:srgbClr val="009900"/>
    </a:accent4>
    <a:accent5>
      <a:srgbClr val="AACACA"/>
    </a:accent5>
    <a:accent6>
      <a:srgbClr val="009900"/>
    </a:accent6>
    <a:hlink>
      <a:srgbClr val="2B92FF"/>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
  <TotalTime>6646</TotalTime>
  <Words>1614</Words>
  <Application>Microsoft Office PowerPoint</Application>
  <PresentationFormat>On-screen Show (4:3)</PresentationFormat>
  <Paragraphs>197</Paragraphs>
  <Slides>30</Slides>
  <Notes>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Capsules</vt:lpstr>
      <vt:lpstr>Excel Lesson 1 Microsoft Excel Basics</vt:lpstr>
      <vt:lpstr>Objectives</vt:lpstr>
      <vt:lpstr>Objectives (continued)</vt:lpstr>
      <vt:lpstr>Vocabulary</vt:lpstr>
      <vt:lpstr>Vocabulary (continued)</vt:lpstr>
      <vt:lpstr>Introduction to Spreadsheets</vt:lpstr>
      <vt:lpstr>Starting Excel</vt:lpstr>
      <vt:lpstr>Starting Excel (continued)</vt:lpstr>
      <vt:lpstr>Exploring the Parts of the Workbook</vt:lpstr>
      <vt:lpstr>Exploring the Parts of the Workbook (continued)</vt:lpstr>
      <vt:lpstr>Opening an Existing Workbook</vt:lpstr>
      <vt:lpstr>Opening an Existing Workbook (continued)</vt:lpstr>
      <vt:lpstr>Saving a Workbook</vt:lpstr>
      <vt:lpstr>Moving the Active Cell in a Worksheet</vt:lpstr>
      <vt:lpstr>Moving the Active Cell in a Worksheet (continued)</vt:lpstr>
      <vt:lpstr>Selecting a Group of Cells</vt:lpstr>
      <vt:lpstr>Selecting a Group of Cells (continued)</vt:lpstr>
      <vt:lpstr>Entering Data in a Cell</vt:lpstr>
      <vt:lpstr>Changing Data in a Cell</vt:lpstr>
      <vt:lpstr>Searching for Data</vt:lpstr>
      <vt:lpstr>Searching for Data (continued)</vt:lpstr>
      <vt:lpstr>Zooming a Worksheet</vt:lpstr>
      <vt:lpstr>Zooming a Worksheet (continued)</vt:lpstr>
      <vt:lpstr>Previewing and Printing a Worksheet</vt:lpstr>
      <vt:lpstr>Closing a Workbook and Exiting Excel</vt:lpstr>
      <vt:lpstr>Summary</vt:lpstr>
      <vt:lpstr>Summary (continued)</vt:lpstr>
      <vt:lpstr>Summary (continued)</vt:lpstr>
      <vt:lpstr>Summary (continued)</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Lesson 1 Microsoft Excel Basics</dc:title>
  <dc:creator/>
  <cp:lastModifiedBy>Amanda Lyons</cp:lastModifiedBy>
  <cp:revision>216</cp:revision>
  <dcterms:created xsi:type="dcterms:W3CDTF">2001-06-11T01:47:29Z</dcterms:created>
  <dcterms:modified xsi:type="dcterms:W3CDTF">2010-08-03T19:16:09Z</dcterms:modified>
</cp:coreProperties>
</file>