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359" r:id="rId3"/>
    <p:sldId id="372" r:id="rId4"/>
    <p:sldId id="395" r:id="rId5"/>
    <p:sldId id="406" r:id="rId6"/>
    <p:sldId id="408" r:id="rId7"/>
    <p:sldId id="432" r:id="rId8"/>
    <p:sldId id="451" r:id="rId9"/>
    <p:sldId id="407" r:id="rId10"/>
    <p:sldId id="402" r:id="rId11"/>
    <p:sldId id="349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77" autoAdjust="0"/>
  </p:normalViewPr>
  <p:slideViewPr>
    <p:cSldViewPr snapToGrid="0">
      <p:cViewPr varScale="1">
        <p:scale>
          <a:sx n="108" d="100"/>
          <a:sy n="108" d="100"/>
        </p:scale>
        <p:origin x="749" y="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76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99B71-3C26-4A5B-B8C3-2691142635E4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DFB89-C2C8-406A-AC49-371564A803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119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BC862-30F7-40F5-83D4-EC0662F56793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F456E-4B5F-483E-AAF0-0D6AA3A6C0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132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456E-4B5F-483E-AAF0-0D6AA3A6C0A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16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456E-4B5F-483E-AAF0-0D6AA3A6C0A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68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456E-4B5F-483E-AAF0-0D6AA3A6C0A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68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456E-4B5F-483E-AAF0-0D6AA3A6C0A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51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456E-4B5F-483E-AAF0-0D6AA3A6C0A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73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456E-4B5F-483E-AAF0-0D6AA3A6C0A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86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456E-4B5F-483E-AAF0-0D6AA3A6C0A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76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456E-4B5F-483E-AAF0-0D6AA3A6C0A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93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655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4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023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6018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3141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3091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778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4873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386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80445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765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78497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2996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0836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4224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67045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8345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993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439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223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508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92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40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16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7277478" y="462137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6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877" r:id="rId22"/>
    <p:sldLayoutId id="2147483897" r:id="rId23"/>
    <p:sldLayoutId id="2147483898" r:id="rId24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8.png"/><Relationship Id="rId7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4.png"/><Relationship Id="rId11" Type="http://schemas.openxmlformats.org/officeDocument/2006/relationships/image" Target="../media/image10.png"/><Relationship Id="rId5" Type="http://schemas.openxmlformats.org/officeDocument/2006/relationships/image" Target="../media/image23.png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6147" y="2140217"/>
            <a:ext cx="1419167" cy="10974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8105" y="208447"/>
            <a:ext cx="3948078" cy="44290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" y="0"/>
            <a:ext cx="4424363" cy="5143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49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93" y="791755"/>
            <a:ext cx="1103206" cy="114607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910456" y="3766557"/>
            <a:ext cx="52335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spc="-100" dirty="0">
                <a:solidFill>
                  <a:srgbClr val="C00000"/>
                </a:solidFill>
                <a:ea typeface="时尚中黑简体" panose="01010104010101010101" pitchFamily="2" charset="-122"/>
              </a:rPr>
              <a:t>四工位定子绕线机</a:t>
            </a:r>
            <a:endParaRPr lang="en-US" altLang="zh-CN" sz="3200" b="1" spc="-100" dirty="0">
              <a:solidFill>
                <a:srgbClr val="C00000"/>
              </a:solidFill>
              <a:ea typeface="时尚中黑简体" panose="01010104010101010101" pitchFamily="2" charset="-122"/>
            </a:endParaRPr>
          </a:p>
          <a:p>
            <a:pPr algn="ctr"/>
            <a:r>
              <a:rPr lang="en-US" altLang="zh-CN" sz="3200" b="1" spc="-100" dirty="0">
                <a:solidFill>
                  <a:srgbClr val="C0000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cs typeface="Open Sans Semibold" pitchFamily="34" charset="0"/>
              </a:rPr>
              <a:t>RXN04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34030" y1="39796" x2="34030" y2="39796"/>
                        <a14:foregroundMark x1="38507" y1="62585" x2="38507" y2="62585"/>
                        <a14:foregroundMark x1="28507" y1="59184" x2="28507" y2="59184"/>
                        <a14:foregroundMark x1="13731" y1="81973" x2="13731" y2="81973"/>
                        <a14:foregroundMark x1="9254" y1="83333" x2="9254" y2="83333"/>
                        <a14:foregroundMark x1="10597" y1="47619" x2="10597" y2="47619"/>
                        <a14:foregroundMark x1="9552" y1="40816" x2="9552" y2="40816"/>
                        <a14:foregroundMark x1="7164" y1="26531" x2="7164" y2="26531"/>
                        <a14:foregroundMark x1="31940" y1="27891" x2="31940" y2="27891"/>
                        <a14:foregroundMark x1="41642" y1="27551" x2="41642" y2="27551"/>
                        <a14:foregroundMark x1="45075" y1="59864" x2="45075" y2="59864"/>
                        <a14:foregroundMark x1="45672" y1="77891" x2="45672" y2="77891"/>
                        <a14:foregroundMark x1="54925" y1="32653" x2="54925" y2="32653"/>
                        <a14:foregroundMark x1="60896" y1="36735" x2="60896" y2="36735"/>
                        <a14:foregroundMark x1="73284" y1="27551" x2="73284" y2="27551"/>
                        <a14:foregroundMark x1="73433" y1="46599" x2="73433" y2="46599"/>
                        <a14:foregroundMark x1="85224" y1="35714" x2="85224" y2="35714"/>
                        <a14:foregroundMark x1="84627" y1="51020" x2="84627" y2="51020"/>
                        <a14:foregroundMark x1="89851" y1="51701" x2="89851" y2="51701"/>
                        <a14:foregroundMark x1="87761" y1="26531" x2="87761" y2="26531"/>
                        <a14:foregroundMark x1="85373" y1="83673" x2="85373" y2="83673"/>
                        <a14:foregroundMark x1="28955" y1="83333" x2="28955" y2="83333"/>
                        <a14:foregroundMark x1="24179" y1="83333" x2="24179" y2="83333"/>
                        <a14:foregroundMark x1="38060" y1="82993" x2="38060" y2="82993"/>
                        <a14:foregroundMark x1="49403" y1="83673" x2="49403" y2="83673"/>
                        <a14:foregroundMark x1="58358" y1="80952" x2="58358" y2="80952"/>
                        <a14:foregroundMark x1="63582" y1="79592" x2="63582" y2="79592"/>
                        <a14:foregroundMark x1="71642" y1="79592" x2="71642" y2="79592"/>
                        <a14:foregroundMark x1="78209" y1="80272" x2="78209" y2="802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570" y="1937833"/>
            <a:ext cx="1555689" cy="68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8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32" y="1873968"/>
            <a:ext cx="1607460" cy="3148339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7282" y="4432858"/>
            <a:ext cx="742261" cy="57401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2630556" y="4737664"/>
            <a:ext cx="1477618" cy="1169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60" dirty="0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POWERPOINT PRESENTATION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2564" y="4533479"/>
            <a:ext cx="250415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1257" y="4534824"/>
            <a:ext cx="248186" cy="2435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180522"/>
            <a:ext cx="1825806" cy="1962978"/>
          </a:xfrm>
          <a:prstGeom prst="rect">
            <a:avLst/>
          </a:prstGeom>
        </p:spPr>
      </p:pic>
      <p:sp>
        <p:nvSpPr>
          <p:cNvPr id="15" name="TextBox 83"/>
          <p:cNvSpPr txBox="1"/>
          <p:nvPr/>
        </p:nvSpPr>
        <p:spPr>
          <a:xfrm>
            <a:off x="2617303" y="4459356"/>
            <a:ext cx="18567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spc="-100" dirty="0">
                <a:solidFill>
                  <a:srgbClr val="C00000"/>
                </a:solidFill>
                <a:latin typeface="Source Sans Pro Light" pitchFamily="34" charset="0"/>
                <a:ea typeface="Open Sans Semibold" pitchFamily="34" charset="0"/>
                <a:cs typeface="Open Sans Semibold" pitchFamily="34" charset="0"/>
              </a:rPr>
              <a:t>HEHUI ZHINENG</a:t>
            </a:r>
          </a:p>
        </p:txBody>
      </p:sp>
      <p:pic>
        <p:nvPicPr>
          <p:cNvPr id="17" name="Picture 4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539" y="834886"/>
            <a:ext cx="251348" cy="269462"/>
          </a:xfrm>
          <a:prstGeom prst="rect">
            <a:avLst/>
          </a:prstGeom>
        </p:spPr>
      </p:pic>
      <p:pic>
        <p:nvPicPr>
          <p:cNvPr id="18" name="Picture 50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264" y="311427"/>
            <a:ext cx="232076" cy="245162"/>
          </a:xfrm>
          <a:prstGeom prst="rect">
            <a:avLst/>
          </a:prstGeom>
        </p:spPr>
      </p:pic>
      <p:pic>
        <p:nvPicPr>
          <p:cNvPr id="19" name="Picture 51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9359" y="516835"/>
            <a:ext cx="156806" cy="16564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244789" y="344387"/>
            <a:ext cx="1742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pc="-100" dirty="0">
                <a:solidFill>
                  <a:srgbClr val="C00000"/>
                </a:solidFill>
                <a:latin typeface="等线" pitchFamily="2" charset="-122"/>
                <a:ea typeface="等线" pitchFamily="2" charset="-122"/>
              </a:rPr>
              <a:t>主要技术参数</a:t>
            </a:r>
            <a:endParaRPr lang="en-US" altLang="zh-CN" spc="-100" dirty="0">
              <a:solidFill>
                <a:srgbClr val="C00000"/>
              </a:solidFill>
              <a:latin typeface="等线" pitchFamily="2" charset="-122"/>
              <a:ea typeface="等线" pitchFamily="2" charset="-122"/>
            </a:endParaRPr>
          </a:p>
        </p:txBody>
      </p:sp>
      <p:graphicFrame>
        <p:nvGraphicFramePr>
          <p:cNvPr id="22" name="内容占位符 3">
            <a:extLst>
              <a:ext uri="{FF2B5EF4-FFF2-40B4-BE49-F238E27FC236}">
                <a16:creationId xmlns:a16="http://schemas.microsoft.com/office/drawing/2014/main" id="{9F629B4E-C618-43CC-B043-1D797CF6C5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2581019"/>
              </p:ext>
            </p:extLst>
          </p:nvPr>
        </p:nvGraphicFramePr>
        <p:xfrm>
          <a:off x="1509224" y="745805"/>
          <a:ext cx="3185005" cy="364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4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1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67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设备型号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</a:rPr>
                        <a:t>RXN04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670">
                <a:tc gridSpan="3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主机参数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670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可</a:t>
                      </a:r>
                      <a:r>
                        <a:rPr lang="zh-CN" altLang="en-US" sz="1200" kern="0" dirty="0">
                          <a:effectLst/>
                        </a:rPr>
                        <a:t>绕冲片叠厚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≤</a:t>
                      </a:r>
                      <a:r>
                        <a:rPr lang="en-US" altLang="zh-CN" sz="1200" kern="0" dirty="0">
                          <a:effectLst/>
                        </a:rPr>
                        <a:t>100</a:t>
                      </a:r>
                      <a:r>
                        <a:rPr lang="en-US" sz="1200" kern="0" dirty="0">
                          <a:effectLst/>
                        </a:rPr>
                        <a:t>mm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670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r>
                        <a:rPr lang="zh-CN" sz="1200" kern="0" dirty="0">
                          <a:effectLst/>
                        </a:rPr>
                        <a:t>可绕线径范围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0.1mm-</a:t>
                      </a:r>
                      <a:r>
                        <a:rPr lang="en-US" altLang="zh-CN" sz="1200" kern="0" dirty="0">
                          <a:effectLst/>
                        </a:rPr>
                        <a:t>0.6</a:t>
                      </a:r>
                      <a:r>
                        <a:rPr lang="en-US" sz="1200" kern="0" dirty="0">
                          <a:effectLst/>
                        </a:rPr>
                        <a:t>mm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670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安全防护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区域传感器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670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r>
                        <a:rPr lang="zh-CN" sz="1200" kern="0" dirty="0">
                          <a:effectLst/>
                        </a:rPr>
                        <a:t>电源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r>
                        <a:rPr lang="zh-CN" altLang="en-US" sz="1200" kern="0" dirty="0">
                          <a:effectLst/>
                        </a:rPr>
                        <a:t>三</a:t>
                      </a:r>
                      <a:r>
                        <a:rPr lang="zh-CN" sz="1200" kern="0" dirty="0">
                          <a:effectLst/>
                        </a:rPr>
                        <a:t>相</a:t>
                      </a:r>
                      <a:r>
                        <a:rPr lang="en-US" sz="1200" kern="0" dirty="0">
                          <a:effectLst/>
                        </a:rPr>
                        <a:t>380V</a:t>
                      </a:r>
                      <a:r>
                        <a:rPr lang="zh-CN" sz="1200" kern="0" dirty="0">
                          <a:effectLst/>
                        </a:rPr>
                        <a:t>（</a:t>
                      </a:r>
                      <a:r>
                        <a:rPr lang="en-US" sz="1200" kern="0" dirty="0">
                          <a:effectLst/>
                        </a:rPr>
                        <a:t>±5%</a:t>
                      </a:r>
                      <a:r>
                        <a:rPr lang="zh-CN" sz="1200" kern="0" dirty="0">
                          <a:effectLst/>
                        </a:rPr>
                        <a:t>）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670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altLang="zh-CN" sz="1200" kern="0" dirty="0">
                          <a:effectLst/>
                        </a:rPr>
                        <a:t>气源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zh-CN" sz="1200" kern="0" dirty="0">
                          <a:effectLst/>
                        </a:rPr>
                        <a:t>0.5-0.6 </a:t>
                      </a:r>
                      <a:r>
                        <a:rPr lang="en-US" altLang="zh-CN" sz="1200" kern="0" dirty="0" err="1">
                          <a:effectLst/>
                        </a:rPr>
                        <a:t>Mpa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670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r>
                        <a:rPr lang="zh-CN" altLang="en-US" sz="1200" kern="0" dirty="0">
                          <a:effectLst/>
                        </a:rPr>
                        <a:t>装卸方式　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r>
                        <a:rPr lang="zh-CN" altLang="en-US" sz="1200" kern="0" dirty="0">
                          <a:effectLst/>
                        </a:rPr>
                        <a:t>底叉或吊环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670">
                <a:tc gridSpan="3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主轴</a:t>
                      </a:r>
                      <a:r>
                        <a:rPr lang="zh-CN" altLang="en-US" sz="1200" kern="0" dirty="0">
                          <a:solidFill>
                            <a:srgbClr val="FF0000"/>
                          </a:solidFill>
                          <a:effectLst/>
                        </a:rPr>
                        <a:t>参数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2670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r>
                        <a:rPr lang="zh-CN" sz="1200" kern="0" dirty="0">
                          <a:effectLst/>
                        </a:rPr>
                        <a:t>轴数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zh-CN" sz="12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2670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r>
                        <a:rPr lang="zh-CN" sz="1200" kern="0" dirty="0">
                          <a:effectLst/>
                        </a:rPr>
                        <a:t>轴间距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180mm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2670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r>
                        <a:rPr lang="zh-CN" altLang="en-US" sz="1200" kern="0" dirty="0">
                          <a:effectLst/>
                        </a:rPr>
                        <a:t>高速绕线</a:t>
                      </a:r>
                      <a:r>
                        <a:rPr lang="zh-CN" sz="1200" kern="0" dirty="0">
                          <a:effectLst/>
                        </a:rPr>
                        <a:t>电机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r>
                        <a:rPr lang="zh-CN" sz="1200" kern="0" dirty="0">
                          <a:effectLst/>
                        </a:rPr>
                        <a:t>伺服</a:t>
                      </a:r>
                      <a:r>
                        <a:rPr lang="en-US" altLang="zh-CN" sz="1200" kern="0" dirty="0">
                          <a:effectLst/>
                        </a:rPr>
                        <a:t>4</a:t>
                      </a:r>
                      <a:r>
                        <a:rPr lang="en-US" sz="1200" kern="0" dirty="0">
                          <a:effectLst/>
                        </a:rPr>
                        <a:t>KW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2670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r>
                        <a:rPr lang="zh-CN" altLang="en-US" sz="1200" kern="0" dirty="0">
                          <a:effectLst/>
                        </a:rPr>
                        <a:t>转位</a:t>
                      </a:r>
                      <a:r>
                        <a:rPr lang="zh-CN" sz="1200" kern="0" dirty="0">
                          <a:effectLst/>
                        </a:rPr>
                        <a:t>轴定位精度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≤±0.05°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2670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转位轴电机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altLang="zh-CN" sz="1200" kern="0" dirty="0">
                          <a:effectLst/>
                        </a:rPr>
                        <a:t>伺服</a:t>
                      </a:r>
                      <a:r>
                        <a:rPr lang="en-US" altLang="zh-CN" sz="1200" kern="0" dirty="0">
                          <a:effectLst/>
                        </a:rPr>
                        <a:t>3KW</a:t>
                      </a:r>
                      <a:r>
                        <a:rPr lang="zh-CN" altLang="en-US" sz="1200" kern="0" dirty="0">
                          <a:effectLst/>
                        </a:rPr>
                        <a:t>（六轴同步）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2670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altLang="en-US" sz="1200" kern="0" dirty="0">
                          <a:effectLst/>
                        </a:rPr>
                        <a:t>绕线速度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r>
                        <a:rPr lang="zh-CN" sz="1200" kern="0" dirty="0">
                          <a:effectLst/>
                        </a:rPr>
                        <a:t>≤</a:t>
                      </a:r>
                      <a:r>
                        <a:rPr lang="en-US" altLang="zh-CN" sz="1200" kern="0" dirty="0">
                          <a:effectLst/>
                        </a:rPr>
                        <a:t>600 rpm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3" name="内容占位符 3">
            <a:extLst>
              <a:ext uri="{FF2B5EF4-FFF2-40B4-BE49-F238E27FC236}">
                <a16:creationId xmlns:a16="http://schemas.microsoft.com/office/drawing/2014/main" id="{9940BD66-74C9-46F2-9B4F-7E2637064A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3840874"/>
              </p:ext>
            </p:extLst>
          </p:nvPr>
        </p:nvGraphicFramePr>
        <p:xfrm>
          <a:off x="4694229" y="751727"/>
          <a:ext cx="3377205" cy="36400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5209">
                <a:tc gridSpan="3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三维</a:t>
                      </a:r>
                      <a:r>
                        <a:rPr lang="zh-CN" altLang="en-US" sz="1200" kern="0" dirty="0">
                          <a:solidFill>
                            <a:srgbClr val="FF0000"/>
                          </a:solidFill>
                          <a:effectLst/>
                        </a:rPr>
                        <a:t>平台参数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649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r>
                        <a:rPr lang="zh-CN" sz="1200" kern="0" dirty="0">
                          <a:effectLst/>
                        </a:rPr>
                        <a:t>驱动电机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X </a:t>
                      </a:r>
                      <a:r>
                        <a:rPr lang="zh-CN" altLang="en-US" sz="1200" kern="0" dirty="0">
                          <a:effectLst/>
                        </a:rPr>
                        <a:t>：</a:t>
                      </a:r>
                      <a:r>
                        <a:rPr lang="en-US" sz="1200" kern="0" dirty="0">
                          <a:effectLst/>
                        </a:rPr>
                        <a:t>0.75 </a:t>
                      </a:r>
                      <a:r>
                        <a:rPr lang="en-US" altLang="zh-CN" sz="1200" kern="0" dirty="0">
                          <a:effectLst/>
                        </a:rPr>
                        <a:t>Kw</a:t>
                      </a:r>
                      <a:r>
                        <a:rPr lang="en-US" sz="1200" kern="0" dirty="0">
                          <a:effectLst/>
                        </a:rPr>
                        <a:t> 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Z </a:t>
                      </a:r>
                      <a:r>
                        <a:rPr lang="zh-CN" altLang="en-US" sz="1200" kern="0" dirty="0">
                          <a:effectLst/>
                        </a:rPr>
                        <a:t>：</a:t>
                      </a:r>
                      <a:r>
                        <a:rPr lang="en-US" sz="1200" kern="0" dirty="0">
                          <a:effectLst/>
                        </a:rPr>
                        <a:t> 4</a:t>
                      </a:r>
                      <a:r>
                        <a:rPr lang="en-US" altLang="zh-CN" sz="1200" kern="0" dirty="0">
                          <a:effectLst/>
                        </a:rPr>
                        <a:t>Kw</a:t>
                      </a:r>
                      <a:r>
                        <a:rPr lang="en-US" sz="1200" kern="0" dirty="0">
                          <a:effectLst/>
                        </a:rPr>
                        <a:t> 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Y </a:t>
                      </a:r>
                      <a:r>
                        <a:rPr lang="zh-CN" altLang="en-US" sz="1200" kern="0" dirty="0">
                          <a:effectLst/>
                        </a:rPr>
                        <a:t>：</a:t>
                      </a:r>
                      <a:r>
                        <a:rPr lang="en-US" sz="1200" kern="0" dirty="0">
                          <a:effectLst/>
                        </a:rPr>
                        <a:t>0.75</a:t>
                      </a:r>
                      <a:r>
                        <a:rPr lang="en-US" altLang="zh-CN" sz="1200" kern="0" dirty="0">
                          <a:effectLst/>
                        </a:rPr>
                        <a:t>Kw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29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r>
                        <a:rPr lang="zh-CN" sz="1200" kern="0" dirty="0">
                          <a:effectLst/>
                        </a:rPr>
                        <a:t>三维行程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X≤180mm</a:t>
                      </a:r>
                      <a:r>
                        <a:rPr lang="zh-CN" sz="1200" kern="0" dirty="0">
                          <a:effectLst/>
                        </a:rPr>
                        <a:t>；</a:t>
                      </a:r>
                      <a:r>
                        <a:rPr lang="en-US" sz="1200" kern="0" dirty="0">
                          <a:effectLst/>
                        </a:rPr>
                        <a:t>Y≤120mm</a:t>
                      </a:r>
                      <a:r>
                        <a:rPr lang="zh-CN" sz="1200" kern="0" dirty="0">
                          <a:effectLst/>
                        </a:rPr>
                        <a:t>；</a:t>
                      </a:r>
                      <a:r>
                        <a:rPr lang="en-US" sz="1200" kern="0" dirty="0">
                          <a:effectLst/>
                        </a:rPr>
                        <a:t>Z≤200mm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209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r>
                        <a:rPr lang="zh-CN" sz="1200" kern="0" dirty="0">
                          <a:effectLst/>
                        </a:rPr>
                        <a:t>移动速度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≥100mm/s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209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铁芯最大外径：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最大外径≤</a:t>
                      </a:r>
                      <a:r>
                        <a:rPr lang="en-US" altLang="zh-CN" sz="1200" dirty="0"/>
                        <a:t>100mm</a:t>
                      </a:r>
                      <a:endParaRPr lang="zh-CN" altLang="en-US" sz="1200" dirty="0"/>
                    </a:p>
                  </a:txBody>
                  <a:tcPr marL="21110" marR="21110" marT="21110" marB="2111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209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铁芯最小内径：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最小内径≥</a:t>
                      </a:r>
                      <a:r>
                        <a:rPr lang="en-US" altLang="zh-CN" sz="1200" dirty="0"/>
                        <a:t>15mm</a:t>
                      </a:r>
                      <a:endParaRPr lang="zh-CN" altLang="en-US" sz="1200" dirty="0"/>
                    </a:p>
                  </a:txBody>
                  <a:tcPr marL="21110" marR="21110" marT="21110" marB="2111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209">
                <a:tc gridSpan="3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剪刀装置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76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线头长度误差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≤</a:t>
                      </a:r>
                      <a:r>
                        <a:rPr lang="en-US" altLang="zh-CN" sz="1200" kern="0" dirty="0">
                          <a:effectLst/>
                        </a:rPr>
                        <a:t>2</a:t>
                      </a:r>
                      <a:r>
                        <a:rPr lang="en-US" sz="1200" kern="0" dirty="0">
                          <a:effectLst/>
                        </a:rPr>
                        <a:t>mm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76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可剪线径范围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0.1mm~0.6mm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209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数量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zh-CN" sz="1200" kern="0" dirty="0"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5209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电机总数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伺服电机 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lang="en-US" altLang="zh-CN" sz="1200" kern="0" dirty="0">
                          <a:effectLst/>
                        </a:rPr>
                        <a:t>Kw 1</a:t>
                      </a:r>
                      <a:r>
                        <a:rPr lang="zh-CN" altLang="en-US" sz="1200" kern="0" dirty="0">
                          <a:effectLst/>
                        </a:rPr>
                        <a:t>只   </a:t>
                      </a:r>
                      <a:r>
                        <a:rPr lang="en-US" altLang="zh-CN" sz="1200" kern="0" dirty="0">
                          <a:effectLst/>
                        </a:rPr>
                        <a:t>3Kw 4</a:t>
                      </a:r>
                      <a:r>
                        <a:rPr lang="zh-CN" altLang="en-US" sz="1200" kern="0" dirty="0">
                          <a:effectLst/>
                        </a:rPr>
                        <a:t>只 </a:t>
                      </a:r>
                      <a:r>
                        <a:rPr lang="en-US" altLang="zh-CN" sz="1200" kern="0" dirty="0">
                          <a:effectLst/>
                        </a:rPr>
                        <a:t>0.75Kw 2</a:t>
                      </a:r>
                      <a:r>
                        <a:rPr lang="zh-CN" altLang="en-US" sz="1200" kern="0" dirty="0">
                          <a:effectLst/>
                        </a:rPr>
                        <a:t>只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19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180522"/>
            <a:ext cx="1825806" cy="19629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7282" y="4432858"/>
            <a:ext cx="742261" cy="5740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30556" y="4737664"/>
            <a:ext cx="1477618" cy="1169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60" dirty="0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POWERPOINT PRESENTATION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941" y="1808927"/>
            <a:ext cx="1607460" cy="314833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" y="968835"/>
            <a:ext cx="1605636" cy="172135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2927" y="623740"/>
            <a:ext cx="1012798" cy="108579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293" y="1597774"/>
            <a:ext cx="1012798" cy="108579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6688" y="2473971"/>
            <a:ext cx="503086" cy="53934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687" y="2347657"/>
            <a:ext cx="330808" cy="35465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772" y="1371601"/>
            <a:ext cx="340264" cy="50523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558239" y="427483"/>
            <a:ext cx="608546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>
                <a:ln/>
                <a:effectLst/>
                <a:latin typeface="新宋体" panose="02010609030101010101" charset="-122"/>
                <a:ea typeface="新宋体" panose="02010609030101010101" charset="-122"/>
              </a:rPr>
              <a:t>	</a:t>
            </a:r>
          </a:p>
          <a:p>
            <a:pPr algn="l"/>
            <a:endParaRPr lang="en-US" altLang="zh-CN" sz="1600" b="1" dirty="0">
              <a:ln/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zh-CN" altLang="en-US" sz="1600" b="1" dirty="0">
                <a:ln/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1、电器元件	</a:t>
            </a:r>
            <a:endParaRPr lang="en-US" altLang="zh-CN" sz="1600" b="1" dirty="0">
              <a:ln/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en-US" altLang="zh-CN" sz="1600" b="1" dirty="0">
                <a:ln/>
                <a:latin typeface="等线" panose="02010600030101010101" pitchFamily="2" charset="-122"/>
                <a:ea typeface="等线" panose="02010600030101010101" pitchFamily="2" charset="-122"/>
              </a:rPr>
              <a:t>	a</a:t>
            </a:r>
            <a:r>
              <a:rPr lang="zh-CN" altLang="en-US" sz="1600" b="1" dirty="0">
                <a:ln/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)PLC：安川系统</a:t>
            </a:r>
          </a:p>
          <a:p>
            <a:pPr algn="l"/>
            <a:r>
              <a:rPr lang="zh-CN" altLang="en-US" sz="1600" b="1" dirty="0">
                <a:ln/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en-US" altLang="zh-CN" sz="1600" b="1" dirty="0">
                <a:ln/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zh-CN" altLang="en-US" sz="1600" b="1" dirty="0">
                <a:ln/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)开关、按钮、接触器、继电器等：德国</a:t>
            </a:r>
            <a:r>
              <a:rPr lang="en-US" altLang="zh-CN" sz="1600" b="1" dirty="0">
                <a:ln/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Moeller</a:t>
            </a:r>
          </a:p>
          <a:p>
            <a:pPr algn="l"/>
            <a:r>
              <a:rPr lang="zh-CN" altLang="en-US" sz="1600" b="1" dirty="0">
                <a:ln/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en-US" altLang="zh-CN" sz="1600" b="1" dirty="0">
                <a:ln/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r>
              <a:rPr lang="zh-CN" altLang="en-US" sz="1600" b="1" dirty="0">
                <a:ln/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)传感器：科瑞、OMRON、KEYENCE</a:t>
            </a:r>
          </a:p>
          <a:p>
            <a:pPr algn="l"/>
            <a:r>
              <a:rPr lang="zh-CN" altLang="en-US" sz="1600" b="1" dirty="0">
                <a:ln/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en-US" altLang="zh-CN" sz="1600" b="1" dirty="0">
                <a:ln/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d</a:t>
            </a:r>
            <a:r>
              <a:rPr lang="zh-CN" altLang="en-US" sz="1600" b="1" dirty="0">
                <a:ln/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)数控伺服驱动马达：安川</a:t>
            </a:r>
            <a:endParaRPr lang="en-US" altLang="zh-CN" sz="1600" b="1" dirty="0">
              <a:ln/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600" b="1" dirty="0">
                <a:ln/>
                <a:latin typeface="等线" panose="02010600030101010101" pitchFamily="2" charset="-122"/>
                <a:ea typeface="等线" panose="02010600030101010101" pitchFamily="2" charset="-122"/>
              </a:rPr>
              <a:t>                 </a:t>
            </a:r>
            <a:r>
              <a:rPr lang="en-US" altLang="zh-CN" sz="1600" b="1" dirty="0">
                <a:ln/>
                <a:latin typeface="等线" panose="02010600030101010101" pitchFamily="2" charset="-122"/>
                <a:ea typeface="等线" panose="02010600030101010101" pitchFamily="2" charset="-122"/>
              </a:rPr>
              <a:t>e</a:t>
            </a:r>
            <a:r>
              <a:rPr lang="zh-CN" altLang="en-US" sz="1600" b="1" dirty="0">
                <a:ln/>
                <a:latin typeface="等线" panose="02010600030101010101" pitchFamily="2" charset="-122"/>
                <a:ea typeface="等线" panose="02010600030101010101" pitchFamily="2" charset="-122"/>
              </a:rPr>
              <a:t>)区域传感器：松下</a:t>
            </a:r>
            <a:endParaRPr lang="en-US" altLang="zh-CN" sz="1600" b="1" dirty="0">
              <a:ln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600" b="1" dirty="0">
              <a:ln/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zh-CN" altLang="en-US" sz="1600" b="1" dirty="0">
                <a:ln/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2、气动元件：SMC</a:t>
            </a:r>
          </a:p>
          <a:p>
            <a:pPr algn="l"/>
            <a:r>
              <a:rPr lang="zh-CN" altLang="en-US" sz="1600" b="1" dirty="0">
                <a:ln/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3、轴承：NSK	</a:t>
            </a:r>
          </a:p>
          <a:p>
            <a:pPr algn="l"/>
            <a:r>
              <a:rPr lang="zh-CN" altLang="en-US" sz="1600" b="1" dirty="0">
                <a:ln/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4、导轨、丝杆：上银</a:t>
            </a:r>
            <a:endParaRPr lang="en-US" altLang="zh-CN" sz="1600" b="1" dirty="0">
              <a:ln/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en-US" altLang="zh-CN" sz="1600" b="1" dirty="0">
                <a:ln/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sz="1600" b="1" dirty="0">
                <a:ln/>
                <a:latin typeface="等线" panose="02010600030101010101" pitchFamily="2" charset="-122"/>
                <a:ea typeface="等线" panose="02010600030101010101" pitchFamily="2" charset="-122"/>
              </a:rPr>
              <a:t>、标准件：怡合达</a:t>
            </a:r>
            <a:endParaRPr lang="en-US" altLang="zh-CN" sz="1600" b="1" dirty="0">
              <a:ln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TextBox 16"/>
          <p:cNvSpPr txBox="1"/>
          <p:nvPr/>
        </p:nvSpPr>
        <p:spPr>
          <a:xfrm>
            <a:off x="2630556" y="254408"/>
            <a:ext cx="25405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spc="-1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Open Sans Semibold" pitchFamily="34" charset="0"/>
              </a:rPr>
              <a:t>设备基本配置</a:t>
            </a:r>
            <a:endParaRPr lang="en-US" sz="2400" spc="-1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  <a:cs typeface="Open Sans Semibold" pitchFamily="34" charset="0"/>
            </a:endParaRPr>
          </a:p>
        </p:txBody>
      </p:sp>
      <p:sp>
        <p:nvSpPr>
          <p:cNvPr id="17" name="TextBox 11"/>
          <p:cNvSpPr txBox="1"/>
          <p:nvPr/>
        </p:nvSpPr>
        <p:spPr>
          <a:xfrm>
            <a:off x="4882557" y="4493787"/>
            <a:ext cx="31998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pc="-100" dirty="0">
                <a:solidFill>
                  <a:srgbClr val="C00000"/>
                </a:solidFill>
                <a:latin typeface="Source Sans Pro Light" pitchFamily="34" charset="0"/>
                <a:ea typeface="Open Sans Semibold" pitchFamily="34" charset="0"/>
                <a:cs typeface="Open Sans Semibold" pitchFamily="34" charset="0"/>
              </a:rPr>
              <a:t>Basic configuration</a:t>
            </a:r>
          </a:p>
        </p:txBody>
      </p:sp>
      <p:sp>
        <p:nvSpPr>
          <p:cNvPr id="18" name="TextBox 83"/>
          <p:cNvSpPr txBox="1"/>
          <p:nvPr/>
        </p:nvSpPr>
        <p:spPr>
          <a:xfrm>
            <a:off x="2617303" y="4459356"/>
            <a:ext cx="18567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spc="-100" dirty="0">
                <a:solidFill>
                  <a:srgbClr val="C00000"/>
                </a:solidFill>
                <a:latin typeface="Source Sans Pro Light" pitchFamily="34" charset="0"/>
                <a:ea typeface="Open Sans Semibold" pitchFamily="34" charset="0"/>
                <a:cs typeface="Open Sans Semibold" pitchFamily="34" charset="0"/>
              </a:rPr>
              <a:t>HEHUI ZHINENG</a:t>
            </a:r>
          </a:p>
        </p:txBody>
      </p:sp>
      <p:pic>
        <p:nvPicPr>
          <p:cNvPr id="20" name="Picture 11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2564" y="4533479"/>
            <a:ext cx="250415" cy="245691"/>
          </a:xfrm>
          <a:prstGeom prst="rect">
            <a:avLst/>
          </a:prstGeom>
        </p:spPr>
      </p:pic>
      <p:pic>
        <p:nvPicPr>
          <p:cNvPr id="21" name="Picture 15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1257" y="4534824"/>
            <a:ext cx="248186" cy="24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941" y="1808927"/>
            <a:ext cx="1607460" cy="3148339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7282" y="4432858"/>
            <a:ext cx="742261" cy="57401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2630556" y="4737664"/>
            <a:ext cx="1477618" cy="1169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60" dirty="0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POWERPOINT PRESENTATION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2564" y="4533479"/>
            <a:ext cx="250415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1257" y="4534824"/>
            <a:ext cx="248186" cy="2435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180522"/>
            <a:ext cx="1825806" cy="1962978"/>
          </a:xfrm>
          <a:prstGeom prst="rect">
            <a:avLst/>
          </a:prstGeom>
        </p:spPr>
      </p:pic>
      <p:sp>
        <p:nvSpPr>
          <p:cNvPr id="15" name="TextBox 83"/>
          <p:cNvSpPr txBox="1"/>
          <p:nvPr/>
        </p:nvSpPr>
        <p:spPr>
          <a:xfrm>
            <a:off x="2617303" y="4459356"/>
            <a:ext cx="18567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spc="-100" dirty="0">
                <a:solidFill>
                  <a:srgbClr val="C00000"/>
                </a:solidFill>
                <a:latin typeface="Source Sans Pro Light" pitchFamily="34" charset="0"/>
                <a:ea typeface="Open Sans Semibold" pitchFamily="34" charset="0"/>
                <a:cs typeface="Open Sans Semibold" pitchFamily="34" charset="0"/>
              </a:rPr>
              <a:t>HEHUI ZHINENG</a:t>
            </a:r>
          </a:p>
        </p:txBody>
      </p:sp>
      <p:pic>
        <p:nvPicPr>
          <p:cNvPr id="17" name="Picture 4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539" y="834886"/>
            <a:ext cx="251348" cy="269462"/>
          </a:xfrm>
          <a:prstGeom prst="rect">
            <a:avLst/>
          </a:prstGeom>
        </p:spPr>
      </p:pic>
      <p:pic>
        <p:nvPicPr>
          <p:cNvPr id="18" name="Picture 50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264" y="311427"/>
            <a:ext cx="232076" cy="245162"/>
          </a:xfrm>
          <a:prstGeom prst="rect">
            <a:avLst/>
          </a:prstGeom>
        </p:spPr>
      </p:pic>
      <p:pic>
        <p:nvPicPr>
          <p:cNvPr id="19" name="Picture 51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9359" y="516835"/>
            <a:ext cx="156806" cy="16564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76920" y="203924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spc="-100" dirty="0">
                <a:solidFill>
                  <a:srgbClr val="C00000"/>
                </a:solidFill>
                <a:ea typeface="时尚中黑简体" panose="01010104010101010101" pitchFamily="2" charset="-122"/>
              </a:rPr>
              <a:t>四工位定子绕线机</a:t>
            </a:r>
            <a:endParaRPr lang="en-US" altLang="zh-CN" b="1" spc="-100" dirty="0">
              <a:solidFill>
                <a:srgbClr val="C00000"/>
              </a:solidFill>
              <a:latin typeface="时尚中黑简体" panose="01010104010101010101" pitchFamily="2" charset="-122"/>
              <a:ea typeface="时尚中黑简体" panose="01010104010101010101" pitchFamily="2" charset="-122"/>
              <a:cs typeface="Open Sans Semibold" pitchFamily="34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FCB61A5-E9F6-4FE7-AAD2-FC6E162EDC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69187" y="556589"/>
            <a:ext cx="3429923" cy="436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6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5460" y="4688515"/>
            <a:ext cx="588343" cy="45498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2409576" y="5026545"/>
            <a:ext cx="1477618" cy="1169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60" dirty="0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POWERPOINT PRESENTATION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2564" y="4533479"/>
            <a:ext cx="250415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1257" y="4534824"/>
            <a:ext cx="248186" cy="243503"/>
          </a:xfrm>
          <a:prstGeom prst="rect">
            <a:avLst/>
          </a:prstGeom>
        </p:spPr>
      </p:pic>
      <p:sp>
        <p:nvSpPr>
          <p:cNvPr id="15" name="TextBox 83"/>
          <p:cNvSpPr txBox="1"/>
          <p:nvPr/>
        </p:nvSpPr>
        <p:spPr>
          <a:xfrm>
            <a:off x="2411563" y="4695576"/>
            <a:ext cx="18567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spc="-100" dirty="0">
                <a:solidFill>
                  <a:srgbClr val="C00000"/>
                </a:solidFill>
                <a:latin typeface="Source Sans Pro Light" pitchFamily="34" charset="0"/>
                <a:ea typeface="Open Sans Semibold" pitchFamily="34" charset="0"/>
                <a:cs typeface="Open Sans Semibold" pitchFamily="34" charset="0"/>
              </a:rPr>
              <a:t>HEHUI ZHINENG</a:t>
            </a:r>
          </a:p>
        </p:txBody>
      </p:sp>
      <p:pic>
        <p:nvPicPr>
          <p:cNvPr id="19" name="Picture 5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9359" y="516835"/>
            <a:ext cx="156806" cy="16564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17980" y="220818"/>
            <a:ext cx="3133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spc="-100" dirty="0">
                <a:solidFill>
                  <a:srgbClr val="C00000"/>
                </a:solidFill>
                <a:latin typeface="等线" pitchFamily="2" charset="-122"/>
                <a:ea typeface="等线" pitchFamily="2" charset="-122"/>
              </a:rPr>
              <a:t>四工位定子绕线机</a:t>
            </a:r>
            <a:r>
              <a:rPr lang="zh-CN" altLang="en-US" sz="2400" spc="-100" dirty="0">
                <a:solidFill>
                  <a:srgbClr val="C00000"/>
                </a:solidFill>
                <a:latin typeface="等线" pitchFamily="2" charset="-122"/>
                <a:ea typeface="等线" pitchFamily="2" charset="-122"/>
                <a:cs typeface="Open Sans Semibold" pitchFamily="34" charset="0"/>
              </a:rPr>
              <a:t>简介</a:t>
            </a:r>
            <a:endParaRPr lang="en-US" altLang="zh-CN" sz="2400" spc="-100" dirty="0">
              <a:solidFill>
                <a:srgbClr val="C00000"/>
              </a:solidFill>
              <a:latin typeface="等线" pitchFamily="2" charset="-122"/>
              <a:ea typeface="等线" pitchFamily="2" charset="-122"/>
              <a:cs typeface="Open Sans Semibold" pitchFamily="34" charset="0"/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C7AEB371-0860-4176-BE0F-CF98A76BC92A}"/>
              </a:ext>
            </a:extLst>
          </p:cNvPr>
          <p:cNvSpPr txBox="1"/>
          <p:nvPr/>
        </p:nvSpPr>
        <p:spPr>
          <a:xfrm>
            <a:off x="417980" y="1015883"/>
            <a:ext cx="77006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该设备具备以下功能和特点：</a:t>
            </a:r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人工上下料；</a:t>
            </a:r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自动绕线（四轴同步绕线）；</a:t>
            </a:r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自动始、终端线处理（三维平台，导针可以三维运动）；</a:t>
            </a:r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自动换槽（过桥线处理，三维平台，导针可以三维运动） ；</a:t>
            </a:r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剪刀机构（粗线在首末端处理结束后，采用剪刀机构自动剪线）</a:t>
            </a:r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操作区采用安全光栅</a:t>
            </a:r>
            <a:r>
              <a:rPr lang="en-US" altLang="zh-CN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+</a:t>
            </a: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双手启动，双重防护；</a:t>
            </a:r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友好的人机界面，采用触摸屏直接编程；</a:t>
            </a:r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标配伺服张力控制</a:t>
            </a:r>
          </a:p>
        </p:txBody>
      </p:sp>
    </p:spTree>
    <p:extLst>
      <p:ext uri="{BB962C8B-B14F-4D97-AF65-F5344CB8AC3E}">
        <p14:creationId xmlns:p14="http://schemas.microsoft.com/office/powerpoint/2010/main" val="32045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>
            <a:extLst>
              <a:ext uri="{FF2B5EF4-FFF2-40B4-BE49-F238E27FC236}">
                <a16:creationId xmlns:a16="http://schemas.microsoft.com/office/drawing/2014/main" id="{83F6D218-A74C-4F8F-A365-F8119AD47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187" y="520470"/>
            <a:ext cx="3470948" cy="4421327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5460" y="4688515"/>
            <a:ext cx="588343" cy="45498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2409576" y="5026545"/>
            <a:ext cx="1477618" cy="1169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60" dirty="0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POWERPOINT PRESENTATION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2564" y="4533479"/>
            <a:ext cx="250415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1257" y="4534824"/>
            <a:ext cx="248186" cy="243503"/>
          </a:xfrm>
          <a:prstGeom prst="rect">
            <a:avLst/>
          </a:prstGeom>
        </p:spPr>
      </p:pic>
      <p:sp>
        <p:nvSpPr>
          <p:cNvPr id="15" name="TextBox 83"/>
          <p:cNvSpPr txBox="1"/>
          <p:nvPr/>
        </p:nvSpPr>
        <p:spPr>
          <a:xfrm>
            <a:off x="2411563" y="4695576"/>
            <a:ext cx="18567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spc="-100" dirty="0">
                <a:solidFill>
                  <a:srgbClr val="C00000"/>
                </a:solidFill>
                <a:latin typeface="Source Sans Pro Light" pitchFamily="34" charset="0"/>
                <a:ea typeface="Open Sans Semibold" pitchFamily="34" charset="0"/>
                <a:cs typeface="Open Sans Semibold" pitchFamily="34" charset="0"/>
              </a:rPr>
              <a:t>HEHUI ZHINENG</a:t>
            </a:r>
          </a:p>
        </p:txBody>
      </p:sp>
      <p:pic>
        <p:nvPicPr>
          <p:cNvPr id="19" name="Picture 5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9359" y="516835"/>
            <a:ext cx="156806" cy="165648"/>
          </a:xfrm>
          <a:prstGeom prst="rect">
            <a:avLst/>
          </a:prstGeom>
        </p:spPr>
      </p:pic>
      <p:sp>
        <p:nvSpPr>
          <p:cNvPr id="18" name="AutoShape 94">
            <a:extLst>
              <a:ext uri="{FF2B5EF4-FFF2-40B4-BE49-F238E27FC236}">
                <a16:creationId xmlns:a16="http://schemas.microsoft.com/office/drawing/2014/main" id="{457E8F6E-7ABC-4D60-85BC-E984C330E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4054" y="2649752"/>
            <a:ext cx="1117616" cy="270525"/>
          </a:xfrm>
          <a:prstGeom prst="wedgeRoundRectCallout">
            <a:avLst>
              <a:gd name="adj1" fmla="val 113292"/>
              <a:gd name="adj2" fmla="val 5957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r>
              <a:rPr lang="zh-CN" altLang="en-US" sz="1600" dirty="0"/>
              <a:t>安全光栅</a:t>
            </a:r>
          </a:p>
        </p:txBody>
      </p:sp>
      <p:sp>
        <p:nvSpPr>
          <p:cNvPr id="21" name="AutoShape 94">
            <a:extLst>
              <a:ext uri="{FF2B5EF4-FFF2-40B4-BE49-F238E27FC236}">
                <a16:creationId xmlns:a16="http://schemas.microsoft.com/office/drawing/2014/main" id="{58D572C4-EB19-4DA8-877E-F75510A16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765" y="796423"/>
            <a:ext cx="915760" cy="276924"/>
          </a:xfrm>
          <a:prstGeom prst="wedgeRoundRectCallout">
            <a:avLst>
              <a:gd name="adj1" fmla="val -77085"/>
              <a:gd name="adj2" fmla="val 14288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r>
              <a:rPr lang="zh-CN" altLang="en-US" sz="1600" dirty="0"/>
              <a:t>报警灯</a:t>
            </a:r>
          </a:p>
        </p:txBody>
      </p:sp>
      <p:sp>
        <p:nvSpPr>
          <p:cNvPr id="22" name="AutoShape 94">
            <a:extLst>
              <a:ext uri="{FF2B5EF4-FFF2-40B4-BE49-F238E27FC236}">
                <a16:creationId xmlns:a16="http://schemas.microsoft.com/office/drawing/2014/main" id="{DE662C18-0819-493F-8D21-A0222A6FF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146" y="3374697"/>
            <a:ext cx="1509949" cy="270525"/>
          </a:xfrm>
          <a:prstGeom prst="wedgeRoundRectCallout">
            <a:avLst>
              <a:gd name="adj1" fmla="val 92188"/>
              <a:gd name="adj2" fmla="val -10226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r>
              <a:rPr lang="zh-CN" altLang="en-US" sz="1600" dirty="0"/>
              <a:t>双手启动按钮</a:t>
            </a:r>
          </a:p>
        </p:txBody>
      </p:sp>
      <p:sp>
        <p:nvSpPr>
          <p:cNvPr id="23" name="AutoShape 94">
            <a:extLst>
              <a:ext uri="{FF2B5EF4-FFF2-40B4-BE49-F238E27FC236}">
                <a16:creationId xmlns:a16="http://schemas.microsoft.com/office/drawing/2014/main" id="{75E44170-5C7F-49B6-AFA4-B96282C48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761" y="2834713"/>
            <a:ext cx="1262001" cy="270528"/>
          </a:xfrm>
          <a:prstGeom prst="wedgeRoundRectCallout">
            <a:avLst>
              <a:gd name="adj1" fmla="val -90948"/>
              <a:gd name="adj2" fmla="val 13650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r>
              <a:rPr lang="zh-CN" altLang="en-US" sz="1600" dirty="0"/>
              <a:t>安全防护罩</a:t>
            </a:r>
          </a:p>
        </p:txBody>
      </p:sp>
      <p:sp>
        <p:nvSpPr>
          <p:cNvPr id="24" name="圆角矩形标注 2">
            <a:extLst>
              <a:ext uri="{FF2B5EF4-FFF2-40B4-BE49-F238E27FC236}">
                <a16:creationId xmlns:a16="http://schemas.microsoft.com/office/drawing/2014/main" id="{B7A7DAC1-8821-4855-A314-D1287C0392DF}"/>
              </a:ext>
            </a:extLst>
          </p:cNvPr>
          <p:cNvSpPr/>
          <p:nvPr/>
        </p:nvSpPr>
        <p:spPr>
          <a:xfrm>
            <a:off x="2964113" y="1986556"/>
            <a:ext cx="1205074" cy="236668"/>
          </a:xfrm>
          <a:prstGeom prst="wedgeRoundRectCallout">
            <a:avLst>
              <a:gd name="adj1" fmla="val 140992"/>
              <a:gd name="adj2" fmla="val 598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人机界面</a:t>
            </a:r>
          </a:p>
        </p:txBody>
      </p:sp>
      <p:sp>
        <p:nvSpPr>
          <p:cNvPr id="26" name="圆角矩形标注 3">
            <a:extLst>
              <a:ext uri="{FF2B5EF4-FFF2-40B4-BE49-F238E27FC236}">
                <a16:creationId xmlns:a16="http://schemas.microsoft.com/office/drawing/2014/main" id="{BBE10404-DB0B-445B-BD25-C24C7E5F2EE3}"/>
              </a:ext>
            </a:extLst>
          </p:cNvPr>
          <p:cNvSpPr/>
          <p:nvPr/>
        </p:nvSpPr>
        <p:spPr>
          <a:xfrm>
            <a:off x="2146626" y="4128681"/>
            <a:ext cx="1506322" cy="319530"/>
          </a:xfrm>
          <a:prstGeom prst="wedgeRoundRectCallout">
            <a:avLst>
              <a:gd name="adj1" fmla="val 120465"/>
              <a:gd name="adj2" fmla="val -1484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电器控制柜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C040C08-A871-458D-AFCC-7B60F2F516A1}"/>
              </a:ext>
            </a:extLst>
          </p:cNvPr>
          <p:cNvSpPr/>
          <p:nvPr/>
        </p:nvSpPr>
        <p:spPr>
          <a:xfrm>
            <a:off x="383807" y="111995"/>
            <a:ext cx="3133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spc="-100" dirty="0">
                <a:solidFill>
                  <a:srgbClr val="C00000"/>
                </a:solidFill>
                <a:latin typeface="等线" pitchFamily="2" charset="-122"/>
                <a:ea typeface="等线" pitchFamily="2" charset="-122"/>
              </a:rPr>
              <a:t>四工位定子绕线机</a:t>
            </a:r>
            <a:r>
              <a:rPr lang="zh-CN" altLang="en-US" sz="2400" spc="-100" dirty="0">
                <a:solidFill>
                  <a:srgbClr val="C00000"/>
                </a:solidFill>
                <a:latin typeface="等线" pitchFamily="2" charset="-122"/>
                <a:ea typeface="等线" pitchFamily="2" charset="-122"/>
                <a:cs typeface="Open Sans Semibold" pitchFamily="34" charset="0"/>
              </a:rPr>
              <a:t>简介</a:t>
            </a:r>
            <a:endParaRPr lang="en-US" altLang="zh-CN" sz="2400" spc="-100" dirty="0">
              <a:solidFill>
                <a:srgbClr val="C00000"/>
              </a:solidFill>
              <a:latin typeface="等线" pitchFamily="2" charset="-122"/>
              <a:ea typeface="等线" pitchFamily="2" charset="-122"/>
              <a:cs typeface="Open Sans Semibold" pitchFamily="34" charset="0"/>
            </a:endParaRPr>
          </a:p>
        </p:txBody>
      </p:sp>
      <p:sp>
        <p:nvSpPr>
          <p:cNvPr id="27" name="AutoShape 94">
            <a:extLst>
              <a:ext uri="{FF2B5EF4-FFF2-40B4-BE49-F238E27FC236}">
                <a16:creationId xmlns:a16="http://schemas.microsoft.com/office/drawing/2014/main" id="{480615FE-FD39-4FD1-B444-6503609D4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432" y="1210838"/>
            <a:ext cx="1267886" cy="276924"/>
          </a:xfrm>
          <a:prstGeom prst="wedgeRoundRectCallout">
            <a:avLst>
              <a:gd name="adj1" fmla="val -34866"/>
              <a:gd name="adj2" fmla="val 30414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r>
              <a:rPr lang="zh-CN" altLang="en-US" sz="1600" dirty="0"/>
              <a:t>伺服张力器</a:t>
            </a:r>
          </a:p>
        </p:txBody>
      </p:sp>
    </p:spTree>
    <p:extLst>
      <p:ext uri="{BB962C8B-B14F-4D97-AF65-F5344CB8AC3E}">
        <p14:creationId xmlns:p14="http://schemas.microsoft.com/office/powerpoint/2010/main" val="349635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5460" y="4688515"/>
            <a:ext cx="588343" cy="45498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2409576" y="5026545"/>
            <a:ext cx="1477618" cy="1169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60" dirty="0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POWERPOINT PRESENTATION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2564" y="4533479"/>
            <a:ext cx="250415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1257" y="4534824"/>
            <a:ext cx="248186" cy="243503"/>
          </a:xfrm>
          <a:prstGeom prst="rect">
            <a:avLst/>
          </a:prstGeom>
        </p:spPr>
      </p:pic>
      <p:sp>
        <p:nvSpPr>
          <p:cNvPr id="15" name="TextBox 83"/>
          <p:cNvSpPr txBox="1"/>
          <p:nvPr/>
        </p:nvSpPr>
        <p:spPr>
          <a:xfrm>
            <a:off x="2411563" y="4695576"/>
            <a:ext cx="18567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spc="-100" dirty="0">
                <a:solidFill>
                  <a:srgbClr val="C00000"/>
                </a:solidFill>
                <a:latin typeface="Source Sans Pro Light" pitchFamily="34" charset="0"/>
                <a:ea typeface="Open Sans Semibold" pitchFamily="34" charset="0"/>
                <a:cs typeface="Open Sans Semibold" pitchFamily="34" charset="0"/>
              </a:rPr>
              <a:t>HEHUI ZHINENG</a:t>
            </a:r>
          </a:p>
        </p:txBody>
      </p:sp>
      <p:pic>
        <p:nvPicPr>
          <p:cNvPr id="19" name="Picture 5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9359" y="516835"/>
            <a:ext cx="156806" cy="165648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1C040C08-A871-458D-AFCC-7B60F2F516A1}"/>
              </a:ext>
            </a:extLst>
          </p:cNvPr>
          <p:cNvSpPr/>
          <p:nvPr/>
        </p:nvSpPr>
        <p:spPr>
          <a:xfrm>
            <a:off x="414413" y="335075"/>
            <a:ext cx="3133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spc="-100" dirty="0">
                <a:solidFill>
                  <a:srgbClr val="C00000"/>
                </a:solidFill>
                <a:latin typeface="等线" pitchFamily="2" charset="-122"/>
                <a:ea typeface="等线" pitchFamily="2" charset="-122"/>
              </a:rPr>
              <a:t>四工位定子绕线机</a:t>
            </a:r>
            <a:r>
              <a:rPr lang="zh-CN" altLang="en-US" sz="2400" spc="-100" dirty="0">
                <a:solidFill>
                  <a:srgbClr val="C00000"/>
                </a:solidFill>
                <a:latin typeface="等线" pitchFamily="2" charset="-122"/>
                <a:ea typeface="等线" pitchFamily="2" charset="-122"/>
                <a:cs typeface="Open Sans Semibold" pitchFamily="34" charset="0"/>
              </a:rPr>
              <a:t>简介</a:t>
            </a:r>
            <a:endParaRPr lang="en-US" altLang="zh-CN" sz="2400" spc="-100" dirty="0">
              <a:solidFill>
                <a:srgbClr val="C00000"/>
              </a:solidFill>
              <a:latin typeface="等线" pitchFamily="2" charset="-122"/>
              <a:ea typeface="等线" pitchFamily="2" charset="-122"/>
              <a:cs typeface="Open Sans Semibold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83E9AF2-83F8-4AEE-B742-7286B69123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048" y="850199"/>
            <a:ext cx="5039110" cy="38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61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DDE7A95-F039-44CE-BDC6-7F4F1FB78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110" y="583822"/>
            <a:ext cx="5712543" cy="4296056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5460" y="4688515"/>
            <a:ext cx="588343" cy="45498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2409576" y="5026545"/>
            <a:ext cx="1477618" cy="1169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60" dirty="0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POWERPOINT PRESENTATION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2564" y="4533479"/>
            <a:ext cx="250415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1257" y="4534824"/>
            <a:ext cx="248186" cy="243503"/>
          </a:xfrm>
          <a:prstGeom prst="rect">
            <a:avLst/>
          </a:prstGeom>
        </p:spPr>
      </p:pic>
      <p:sp>
        <p:nvSpPr>
          <p:cNvPr id="15" name="TextBox 83"/>
          <p:cNvSpPr txBox="1"/>
          <p:nvPr/>
        </p:nvSpPr>
        <p:spPr>
          <a:xfrm>
            <a:off x="2411563" y="4695576"/>
            <a:ext cx="18567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spc="-100" dirty="0">
                <a:solidFill>
                  <a:srgbClr val="C00000"/>
                </a:solidFill>
                <a:latin typeface="Source Sans Pro Light" pitchFamily="34" charset="0"/>
                <a:ea typeface="Open Sans Semibold" pitchFamily="34" charset="0"/>
                <a:cs typeface="Open Sans Semibold" pitchFamily="34" charset="0"/>
              </a:rPr>
              <a:t>HEHUI ZHINENG</a:t>
            </a:r>
          </a:p>
        </p:txBody>
      </p:sp>
      <p:pic>
        <p:nvPicPr>
          <p:cNvPr id="19" name="Picture 5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9359" y="516835"/>
            <a:ext cx="156806" cy="165648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1C040C08-A871-458D-AFCC-7B60F2F516A1}"/>
              </a:ext>
            </a:extLst>
          </p:cNvPr>
          <p:cNvSpPr/>
          <p:nvPr/>
        </p:nvSpPr>
        <p:spPr>
          <a:xfrm>
            <a:off x="300999" y="37409"/>
            <a:ext cx="3133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spc="-100" dirty="0">
                <a:solidFill>
                  <a:srgbClr val="C00000"/>
                </a:solidFill>
                <a:latin typeface="等线" pitchFamily="2" charset="-122"/>
                <a:ea typeface="等线" pitchFamily="2" charset="-122"/>
              </a:rPr>
              <a:t>四工位定子绕线机</a:t>
            </a:r>
            <a:r>
              <a:rPr lang="zh-CN" altLang="en-US" sz="2400" spc="-100" dirty="0">
                <a:solidFill>
                  <a:srgbClr val="C00000"/>
                </a:solidFill>
                <a:latin typeface="等线" pitchFamily="2" charset="-122"/>
                <a:ea typeface="等线" pitchFamily="2" charset="-122"/>
                <a:cs typeface="Open Sans Semibold" pitchFamily="34" charset="0"/>
              </a:rPr>
              <a:t>简介</a:t>
            </a:r>
            <a:endParaRPr lang="en-US" altLang="zh-CN" sz="2400" spc="-100" dirty="0">
              <a:solidFill>
                <a:srgbClr val="C00000"/>
              </a:solidFill>
              <a:latin typeface="等线" pitchFamily="2" charset="-122"/>
              <a:ea typeface="等线" pitchFamily="2" charset="-122"/>
              <a:cs typeface="Open Sans Semibold" pitchFamily="34" charset="0"/>
            </a:endParaRPr>
          </a:p>
        </p:txBody>
      </p:sp>
      <p:sp>
        <p:nvSpPr>
          <p:cNvPr id="11" name="AutoShape 94">
            <a:extLst>
              <a:ext uri="{FF2B5EF4-FFF2-40B4-BE49-F238E27FC236}">
                <a16:creationId xmlns:a16="http://schemas.microsoft.com/office/drawing/2014/main" id="{A5B3BE30-BF0B-487E-8983-9D017AE74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562" y="804005"/>
            <a:ext cx="952180" cy="267890"/>
          </a:xfrm>
          <a:prstGeom prst="wedgeRoundRectCallout">
            <a:avLst>
              <a:gd name="adj1" fmla="val -113845"/>
              <a:gd name="adj2" fmla="val 37584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685800"/>
            <a:r>
              <a:rPr lang="zh-CN" altLang="en-US" sz="1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工装夹具</a:t>
            </a:r>
          </a:p>
        </p:txBody>
      </p:sp>
      <p:sp>
        <p:nvSpPr>
          <p:cNvPr id="13" name="AutoShape 94">
            <a:extLst>
              <a:ext uri="{FF2B5EF4-FFF2-40B4-BE49-F238E27FC236}">
                <a16:creationId xmlns:a16="http://schemas.microsoft.com/office/drawing/2014/main" id="{1A8906A0-005F-49CD-AF8E-70BFAD334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2597904"/>
            <a:ext cx="803672" cy="267890"/>
          </a:xfrm>
          <a:prstGeom prst="wedgeRoundRectCallout">
            <a:avLst>
              <a:gd name="adj1" fmla="val 149839"/>
              <a:gd name="adj2" fmla="val 8666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685800"/>
            <a:r>
              <a:rPr lang="zh-CN" altLang="en-US" sz="1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三维平台</a:t>
            </a:r>
          </a:p>
        </p:txBody>
      </p:sp>
      <p:sp>
        <p:nvSpPr>
          <p:cNvPr id="14" name="AutoShape 94">
            <a:extLst>
              <a:ext uri="{FF2B5EF4-FFF2-40B4-BE49-F238E27FC236}">
                <a16:creationId xmlns:a16="http://schemas.microsoft.com/office/drawing/2014/main" id="{B6E281E1-53C4-44DB-B7F1-9624ACC74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937" y="1167594"/>
            <a:ext cx="799997" cy="267893"/>
          </a:xfrm>
          <a:prstGeom prst="wedgeRoundRectCallout">
            <a:avLst>
              <a:gd name="adj1" fmla="val -86697"/>
              <a:gd name="adj2" fmla="val 22251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685800"/>
            <a:r>
              <a:rPr lang="zh-CN" altLang="en-US" sz="1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针绕机构</a:t>
            </a:r>
          </a:p>
        </p:txBody>
      </p:sp>
      <p:sp>
        <p:nvSpPr>
          <p:cNvPr id="17" name="AutoShape 94">
            <a:extLst>
              <a:ext uri="{FF2B5EF4-FFF2-40B4-BE49-F238E27FC236}">
                <a16:creationId xmlns:a16="http://schemas.microsoft.com/office/drawing/2014/main" id="{8506ED57-92B9-45CF-A66A-194E58B9E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1275" y="4619044"/>
            <a:ext cx="1237240" cy="267890"/>
          </a:xfrm>
          <a:prstGeom prst="wedgeRoundRectCallout">
            <a:avLst>
              <a:gd name="adj1" fmla="val -80209"/>
              <a:gd name="adj2" fmla="val -15922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685800"/>
            <a:r>
              <a:rPr lang="zh-CN" altLang="en-US" sz="1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转位伺服电机</a:t>
            </a:r>
          </a:p>
        </p:txBody>
      </p:sp>
      <p:sp>
        <p:nvSpPr>
          <p:cNvPr id="18" name="AutoShape 94">
            <a:extLst>
              <a:ext uri="{FF2B5EF4-FFF2-40B4-BE49-F238E27FC236}">
                <a16:creationId xmlns:a16="http://schemas.microsoft.com/office/drawing/2014/main" id="{7643B807-6A3E-4C4A-92DB-E716D41DE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563" y="1799035"/>
            <a:ext cx="952180" cy="267890"/>
          </a:xfrm>
          <a:prstGeom prst="wedgeRoundRectCallout">
            <a:avLst>
              <a:gd name="adj1" fmla="val -154422"/>
              <a:gd name="adj2" fmla="val 37945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685800"/>
            <a:r>
              <a:rPr lang="zh-CN" altLang="en-US" sz="1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夹剪线机构</a:t>
            </a:r>
          </a:p>
        </p:txBody>
      </p:sp>
      <p:sp>
        <p:nvSpPr>
          <p:cNvPr id="20" name="AutoShape 94">
            <a:extLst>
              <a:ext uri="{FF2B5EF4-FFF2-40B4-BE49-F238E27FC236}">
                <a16:creationId xmlns:a16="http://schemas.microsoft.com/office/drawing/2014/main" id="{94341716-D9E0-4122-9CF4-F799899A4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3748" y="4236577"/>
            <a:ext cx="1237240" cy="267890"/>
          </a:xfrm>
          <a:prstGeom prst="wedgeRoundRectCallout">
            <a:avLst>
              <a:gd name="adj1" fmla="val 110282"/>
              <a:gd name="adj2" fmla="val -28902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685800"/>
            <a:r>
              <a:rPr lang="zh-CN" altLang="en-US" sz="1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产品松夹机构</a:t>
            </a:r>
          </a:p>
        </p:txBody>
      </p:sp>
      <p:sp>
        <p:nvSpPr>
          <p:cNvPr id="21" name="AutoShape 94">
            <a:extLst>
              <a:ext uri="{FF2B5EF4-FFF2-40B4-BE49-F238E27FC236}">
                <a16:creationId xmlns:a16="http://schemas.microsoft.com/office/drawing/2014/main" id="{FDA6EA6A-2DB8-413D-9B3E-B392B70BA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4303" y="349255"/>
            <a:ext cx="1117817" cy="267890"/>
          </a:xfrm>
          <a:prstGeom prst="wedgeRoundRectCallout">
            <a:avLst>
              <a:gd name="adj1" fmla="val -100709"/>
              <a:gd name="adj2" fmla="val 38232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685800"/>
            <a:r>
              <a:rPr lang="zh-CN" altLang="en-US" sz="1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高速绕线机构</a:t>
            </a:r>
          </a:p>
        </p:txBody>
      </p:sp>
      <p:sp>
        <p:nvSpPr>
          <p:cNvPr id="22" name="AutoShape 94">
            <a:extLst>
              <a:ext uri="{FF2B5EF4-FFF2-40B4-BE49-F238E27FC236}">
                <a16:creationId xmlns:a16="http://schemas.microsoft.com/office/drawing/2014/main" id="{D3382990-EAEA-4ACE-A15F-380F4CB68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312" y="756946"/>
            <a:ext cx="1237240" cy="267890"/>
          </a:xfrm>
          <a:prstGeom prst="wedgeRoundRectCallout">
            <a:avLst>
              <a:gd name="adj1" fmla="val -9946"/>
              <a:gd name="adj2" fmla="val 30590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685800"/>
            <a:r>
              <a:rPr lang="zh-CN" altLang="en-US" sz="1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绕线伺服电机</a:t>
            </a:r>
          </a:p>
        </p:txBody>
      </p:sp>
    </p:spTree>
    <p:extLst>
      <p:ext uri="{BB962C8B-B14F-4D97-AF65-F5344CB8AC3E}">
        <p14:creationId xmlns:p14="http://schemas.microsoft.com/office/powerpoint/2010/main" val="165877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670" y="1167595"/>
            <a:ext cx="5467204" cy="3501113"/>
          </a:xfrm>
          <a:prstGeom prst="rect">
            <a:avLst/>
          </a:prstGeom>
        </p:spPr>
      </p:pic>
      <p:sp>
        <p:nvSpPr>
          <p:cNvPr id="7" name="AutoShape 94"/>
          <p:cNvSpPr>
            <a:spLocks noChangeArrowheads="1"/>
          </p:cNvSpPr>
          <p:nvPr/>
        </p:nvSpPr>
        <p:spPr bwMode="auto">
          <a:xfrm>
            <a:off x="1474381" y="3765228"/>
            <a:ext cx="930961" cy="267890"/>
          </a:xfrm>
          <a:prstGeom prst="wedgeRoundRectCallout">
            <a:avLst>
              <a:gd name="adj1" fmla="val 71717"/>
              <a:gd name="adj2" fmla="val -21621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200" dirty="0"/>
              <a:t>伺服电机</a:t>
            </a:r>
          </a:p>
        </p:txBody>
      </p:sp>
      <p:sp>
        <p:nvSpPr>
          <p:cNvPr id="9" name="AutoShape 94"/>
          <p:cNvSpPr>
            <a:spLocks noChangeArrowheads="1"/>
          </p:cNvSpPr>
          <p:nvPr/>
        </p:nvSpPr>
        <p:spPr bwMode="auto">
          <a:xfrm>
            <a:off x="6084964" y="4137925"/>
            <a:ext cx="1181714" cy="267890"/>
          </a:xfrm>
          <a:prstGeom prst="wedgeRoundRectCallout">
            <a:avLst>
              <a:gd name="adj1" fmla="val -81855"/>
              <a:gd name="adj2" fmla="val -36404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200" dirty="0"/>
              <a:t>绕线针杆机构</a:t>
            </a:r>
            <a:endParaRPr lang="en-US" altLang="zh-CN" sz="1200" dirty="0"/>
          </a:p>
        </p:txBody>
      </p:sp>
      <p:sp>
        <p:nvSpPr>
          <p:cNvPr id="10" name="AutoShape 94"/>
          <p:cNvSpPr>
            <a:spLocks noChangeArrowheads="1"/>
          </p:cNvSpPr>
          <p:nvPr/>
        </p:nvSpPr>
        <p:spPr bwMode="auto">
          <a:xfrm>
            <a:off x="5490102" y="765793"/>
            <a:ext cx="1181714" cy="267890"/>
          </a:xfrm>
          <a:prstGeom prst="wedgeRoundRectCallout">
            <a:avLst>
              <a:gd name="adj1" fmla="val -83490"/>
              <a:gd name="adj2" fmla="val 29939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200" dirty="0"/>
              <a:t>高精度导轨副</a:t>
            </a:r>
            <a:endParaRPr lang="en-US" altLang="zh-CN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78A0DA-E861-4FAB-9A65-63315204E4C2}"/>
              </a:ext>
            </a:extLst>
          </p:cNvPr>
          <p:cNvSpPr/>
          <p:nvPr/>
        </p:nvSpPr>
        <p:spPr>
          <a:xfrm>
            <a:off x="251460" y="368826"/>
            <a:ext cx="21538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spc="-100" dirty="0">
                <a:solidFill>
                  <a:srgbClr val="C00000"/>
                </a:solidFill>
                <a:latin typeface="等线" pitchFamily="2" charset="-122"/>
                <a:ea typeface="等线" pitchFamily="2" charset="-122"/>
              </a:rPr>
              <a:t>高速绕线机构</a:t>
            </a:r>
            <a:endParaRPr lang="en-US" altLang="zh-CN" sz="2400" spc="-100" dirty="0">
              <a:solidFill>
                <a:srgbClr val="C00000"/>
              </a:solidFill>
              <a:latin typeface="等线" pitchFamily="2" charset="-122"/>
              <a:ea typeface="等线" pitchFamily="2" charset="-122"/>
              <a:cs typeface="Open Sans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20194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95" y="1383618"/>
            <a:ext cx="5342687" cy="288721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BC80FE9-9B01-45ED-BFAD-34A04D638955}"/>
              </a:ext>
            </a:extLst>
          </p:cNvPr>
          <p:cNvSpPr/>
          <p:nvPr/>
        </p:nvSpPr>
        <p:spPr>
          <a:xfrm>
            <a:off x="251460" y="368826"/>
            <a:ext cx="23074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spc="-100" dirty="0">
                <a:solidFill>
                  <a:srgbClr val="C00000"/>
                </a:solidFill>
                <a:latin typeface="等线" pitchFamily="2" charset="-122"/>
                <a:ea typeface="等线" pitchFamily="2" charset="-122"/>
              </a:rPr>
              <a:t>夹剪线机构示意</a:t>
            </a:r>
            <a:endParaRPr lang="en-US" altLang="zh-CN" sz="2400" spc="-100" dirty="0">
              <a:solidFill>
                <a:srgbClr val="C00000"/>
              </a:solidFill>
              <a:latin typeface="等线" pitchFamily="2" charset="-122"/>
              <a:ea typeface="等线" pitchFamily="2" charset="-122"/>
              <a:cs typeface="Open Sans Semibold" pitchFamily="34" charset="0"/>
            </a:endParaRPr>
          </a:p>
        </p:txBody>
      </p:sp>
      <p:sp>
        <p:nvSpPr>
          <p:cNvPr id="6" name="AutoShape 94">
            <a:extLst>
              <a:ext uri="{FF2B5EF4-FFF2-40B4-BE49-F238E27FC236}">
                <a16:creationId xmlns:a16="http://schemas.microsoft.com/office/drawing/2014/main" id="{679AE346-5C85-4A6E-AFBA-7BE790D1F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995" y="973110"/>
            <a:ext cx="1169582" cy="267890"/>
          </a:xfrm>
          <a:prstGeom prst="wedgeRoundRectCallout">
            <a:avLst>
              <a:gd name="adj1" fmla="val -39448"/>
              <a:gd name="adj2" fmla="val 20450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200" dirty="0"/>
              <a:t>夹剪一体机构 </a:t>
            </a:r>
          </a:p>
        </p:txBody>
      </p:sp>
    </p:spTree>
    <p:extLst>
      <p:ext uri="{BB962C8B-B14F-4D97-AF65-F5344CB8AC3E}">
        <p14:creationId xmlns:p14="http://schemas.microsoft.com/office/powerpoint/2010/main" val="308748504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5460" y="4688515"/>
            <a:ext cx="588343" cy="45498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2409576" y="5026545"/>
            <a:ext cx="1477618" cy="1169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60" dirty="0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POWERPOINT PRESENTATION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2564" y="4533479"/>
            <a:ext cx="250415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1257" y="4534824"/>
            <a:ext cx="248186" cy="243503"/>
          </a:xfrm>
          <a:prstGeom prst="rect">
            <a:avLst/>
          </a:prstGeom>
        </p:spPr>
      </p:pic>
      <p:sp>
        <p:nvSpPr>
          <p:cNvPr id="15" name="TextBox 83"/>
          <p:cNvSpPr txBox="1"/>
          <p:nvPr/>
        </p:nvSpPr>
        <p:spPr>
          <a:xfrm>
            <a:off x="2411563" y="4695576"/>
            <a:ext cx="18567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spc="-100" dirty="0">
                <a:solidFill>
                  <a:srgbClr val="C00000"/>
                </a:solidFill>
                <a:latin typeface="Source Sans Pro Light" pitchFamily="34" charset="0"/>
                <a:ea typeface="Open Sans Semibold" pitchFamily="34" charset="0"/>
                <a:cs typeface="Open Sans Semibold" pitchFamily="34" charset="0"/>
              </a:rPr>
              <a:t>HEHUI ZHINENG</a:t>
            </a:r>
          </a:p>
        </p:txBody>
      </p:sp>
      <p:pic>
        <p:nvPicPr>
          <p:cNvPr id="19" name="Picture 5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9359" y="516835"/>
            <a:ext cx="156806" cy="165648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1C040C08-A871-458D-AFCC-7B60F2F516A1}"/>
              </a:ext>
            </a:extLst>
          </p:cNvPr>
          <p:cNvSpPr/>
          <p:nvPr/>
        </p:nvSpPr>
        <p:spPr>
          <a:xfrm>
            <a:off x="251460" y="368826"/>
            <a:ext cx="1644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spc="-100" dirty="0">
                <a:solidFill>
                  <a:srgbClr val="C00000"/>
                </a:solidFill>
                <a:latin typeface="等线" pitchFamily="2" charset="-122"/>
                <a:ea typeface="等线" pitchFamily="2" charset="-122"/>
              </a:rPr>
              <a:t>工装示意</a:t>
            </a:r>
            <a:endParaRPr lang="en-US" altLang="zh-CN" sz="2400" spc="-100" dirty="0">
              <a:solidFill>
                <a:srgbClr val="C00000"/>
              </a:solidFill>
              <a:latin typeface="等线" pitchFamily="2" charset="-122"/>
              <a:ea typeface="等线" pitchFamily="2" charset="-122"/>
              <a:cs typeface="Open Sans Semibold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8D76C50-D66E-4E5B-B651-4918812C8A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8907" y="830491"/>
            <a:ext cx="1745857" cy="161515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3EB762C-247D-499B-B7F1-51F6898B49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3129" y="996919"/>
            <a:ext cx="1978287" cy="341628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7A9DBB7-2709-489D-BF3B-8896E69498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8907" y="2750289"/>
            <a:ext cx="1821992" cy="145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2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3644</TotalTime>
  <Words>497</Words>
  <Application>Microsoft Office PowerPoint</Application>
  <PresentationFormat>全屏显示(16:9)</PresentationFormat>
  <Paragraphs>129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Open Sans Semibold</vt:lpstr>
      <vt:lpstr>等线</vt:lpstr>
      <vt:lpstr>华文宋体</vt:lpstr>
      <vt:lpstr>时尚中黑简体</vt:lpstr>
      <vt:lpstr>新宋体</vt:lpstr>
      <vt:lpstr>Arial</vt:lpstr>
      <vt:lpstr>Calibri</vt:lpstr>
      <vt:lpstr>Source Sans Pro Light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合慧智能电机自动装配线</dc:title>
  <dc:creator>合慧智能</dc:creator>
  <cp:keywords/>
  <cp:lastModifiedBy>7474978@qq.com</cp:lastModifiedBy>
  <cp:revision>586</cp:revision>
  <dcterms:created xsi:type="dcterms:W3CDTF">2013-10-04T13:00:56Z</dcterms:created>
  <dcterms:modified xsi:type="dcterms:W3CDTF">2020-03-11T06:49:44Z</dcterms:modified>
</cp:coreProperties>
</file>