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359" r:id="rId3"/>
    <p:sldId id="372" r:id="rId4"/>
    <p:sldId id="395" r:id="rId5"/>
    <p:sldId id="406" r:id="rId6"/>
    <p:sldId id="407" r:id="rId7"/>
    <p:sldId id="453" r:id="rId8"/>
    <p:sldId id="454" r:id="rId9"/>
    <p:sldId id="455" r:id="rId10"/>
    <p:sldId id="402" r:id="rId11"/>
    <p:sldId id="349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77" autoAdjust="0"/>
  </p:normalViewPr>
  <p:slideViewPr>
    <p:cSldViewPr snapToGrid="0">
      <p:cViewPr varScale="1">
        <p:scale>
          <a:sx n="108" d="100"/>
          <a:sy n="108" d="100"/>
        </p:scale>
        <p:origin x="749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76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99B71-3C26-4A5B-B8C3-2691142635E4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DFB89-C2C8-406A-AC49-371564A803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119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BC862-30F7-40F5-83D4-EC0662F56793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F456E-4B5F-483E-AAF0-0D6AA3A6C0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132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456E-4B5F-483E-AAF0-0D6AA3A6C0A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16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456E-4B5F-483E-AAF0-0D6AA3A6C0A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93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456E-4B5F-483E-AAF0-0D6AA3A6C0A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68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456E-4B5F-483E-AAF0-0D6AA3A6C0A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68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456E-4B5F-483E-AAF0-0D6AA3A6C0A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51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456E-4B5F-483E-AAF0-0D6AA3A6C0A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73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456E-4B5F-483E-AAF0-0D6AA3A6C0A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76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456E-4B5F-483E-AAF0-0D6AA3A6C0A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4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456E-4B5F-483E-AAF0-0D6AA3A6C0A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30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456E-4B5F-483E-AAF0-0D6AA3A6C0A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3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55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4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023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6018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141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3091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778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4873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386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0445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765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78497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2996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0836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4224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670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993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439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223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508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92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40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16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7277478" y="462137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6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877" r:id="rId22"/>
    <p:sldLayoutId id="2147483897" r:id="rId23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7.png"/><Relationship Id="rId11" Type="http://schemas.openxmlformats.org/officeDocument/2006/relationships/image" Target="../media/image10.png"/><Relationship Id="rId5" Type="http://schemas.openxmlformats.org/officeDocument/2006/relationships/image" Target="../media/image26.png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png"/><Relationship Id="rId11" Type="http://schemas.openxmlformats.org/officeDocument/2006/relationships/image" Target="../media/image21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8.png"/><Relationship Id="rId5" Type="http://schemas.openxmlformats.org/officeDocument/2006/relationships/image" Target="../media/image24.png"/><Relationship Id="rId10" Type="http://schemas.openxmlformats.org/officeDocument/2006/relationships/image" Target="../media/image25.jpeg"/><Relationship Id="rId4" Type="http://schemas.openxmlformats.org/officeDocument/2006/relationships/image" Target="../media/image23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png"/><Relationship Id="rId11" Type="http://schemas.openxmlformats.org/officeDocument/2006/relationships/image" Target="../media/image25.jpe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6147" y="2140217"/>
            <a:ext cx="1419167" cy="10974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8105" y="208447"/>
            <a:ext cx="3948078" cy="44290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" y="0"/>
            <a:ext cx="4424363" cy="5143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49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93" y="791755"/>
            <a:ext cx="1103206" cy="114607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910456" y="3766557"/>
            <a:ext cx="52335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spc="-100" dirty="0">
                <a:solidFill>
                  <a:srgbClr val="C00000"/>
                </a:solidFill>
                <a:ea typeface="时尚中黑简体" panose="01010104010101010101" pitchFamily="2" charset="-122"/>
              </a:rPr>
              <a:t>双工位定子绕线机</a:t>
            </a:r>
            <a:endParaRPr lang="en-US" altLang="zh-CN" sz="3200" b="1" spc="-100" dirty="0">
              <a:solidFill>
                <a:srgbClr val="C00000"/>
              </a:solidFill>
              <a:ea typeface="时尚中黑简体" panose="01010104010101010101" pitchFamily="2" charset="-122"/>
            </a:endParaRPr>
          </a:p>
          <a:p>
            <a:pPr algn="ctr"/>
            <a:r>
              <a:rPr lang="en-US" altLang="zh-CN" sz="3200" b="1" spc="-100" dirty="0">
                <a:solidFill>
                  <a:srgbClr val="C0000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cs typeface="Open Sans Semibold" pitchFamily="34" charset="0"/>
              </a:rPr>
              <a:t>RXN02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34030" y1="39796" x2="34030" y2="39796"/>
                        <a14:foregroundMark x1="38507" y1="62585" x2="38507" y2="62585"/>
                        <a14:foregroundMark x1="28507" y1="59184" x2="28507" y2="59184"/>
                        <a14:foregroundMark x1="13731" y1="81973" x2="13731" y2="81973"/>
                        <a14:foregroundMark x1="9254" y1="83333" x2="9254" y2="83333"/>
                        <a14:foregroundMark x1="10597" y1="47619" x2="10597" y2="47619"/>
                        <a14:foregroundMark x1="9552" y1="40816" x2="9552" y2="40816"/>
                        <a14:foregroundMark x1="7164" y1="26531" x2="7164" y2="26531"/>
                        <a14:foregroundMark x1="31940" y1="27891" x2="31940" y2="27891"/>
                        <a14:foregroundMark x1="41642" y1="27551" x2="41642" y2="27551"/>
                        <a14:foregroundMark x1="45075" y1="59864" x2="45075" y2="59864"/>
                        <a14:foregroundMark x1="45672" y1="77891" x2="45672" y2="77891"/>
                        <a14:foregroundMark x1="54925" y1="32653" x2="54925" y2="32653"/>
                        <a14:foregroundMark x1="60896" y1="36735" x2="60896" y2="36735"/>
                        <a14:foregroundMark x1="73284" y1="27551" x2="73284" y2="27551"/>
                        <a14:foregroundMark x1="73433" y1="46599" x2="73433" y2="46599"/>
                        <a14:foregroundMark x1="85224" y1="35714" x2="85224" y2="35714"/>
                        <a14:foregroundMark x1="84627" y1="51020" x2="84627" y2="51020"/>
                        <a14:foregroundMark x1="89851" y1="51701" x2="89851" y2="51701"/>
                        <a14:foregroundMark x1="87761" y1="26531" x2="87761" y2="26531"/>
                        <a14:foregroundMark x1="85373" y1="83673" x2="85373" y2="83673"/>
                        <a14:foregroundMark x1="28955" y1="83333" x2="28955" y2="83333"/>
                        <a14:foregroundMark x1="24179" y1="83333" x2="24179" y2="83333"/>
                        <a14:foregroundMark x1="38060" y1="82993" x2="38060" y2="82993"/>
                        <a14:foregroundMark x1="49403" y1="83673" x2="49403" y2="83673"/>
                        <a14:foregroundMark x1="58358" y1="80952" x2="58358" y2="80952"/>
                        <a14:foregroundMark x1="63582" y1="79592" x2="63582" y2="79592"/>
                        <a14:foregroundMark x1="71642" y1="79592" x2="71642" y2="79592"/>
                        <a14:foregroundMark x1="78209" y1="80272" x2="78209" y2="802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570" y="1937833"/>
            <a:ext cx="1555689" cy="68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8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32" y="1873968"/>
            <a:ext cx="1607460" cy="314833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7282" y="4432858"/>
            <a:ext cx="742261" cy="57401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2630556" y="4737664"/>
            <a:ext cx="1477618" cy="116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60" dirty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POWERPOINT PRESENTATION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2564" y="4533479"/>
            <a:ext cx="250415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1257" y="4534824"/>
            <a:ext cx="248186" cy="2435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180522"/>
            <a:ext cx="1825806" cy="1962978"/>
          </a:xfrm>
          <a:prstGeom prst="rect">
            <a:avLst/>
          </a:prstGeom>
        </p:spPr>
      </p:pic>
      <p:sp>
        <p:nvSpPr>
          <p:cNvPr id="15" name="TextBox 83"/>
          <p:cNvSpPr txBox="1"/>
          <p:nvPr/>
        </p:nvSpPr>
        <p:spPr>
          <a:xfrm>
            <a:off x="2617303" y="4459356"/>
            <a:ext cx="18567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spc="-100" dirty="0">
                <a:solidFill>
                  <a:srgbClr val="C00000"/>
                </a:solidFill>
                <a:latin typeface="Source Sans Pro Light" pitchFamily="34" charset="0"/>
                <a:ea typeface="Open Sans Semibold" pitchFamily="34" charset="0"/>
                <a:cs typeface="Open Sans Semibold" pitchFamily="34" charset="0"/>
              </a:rPr>
              <a:t>HEHUI ZHINENG</a:t>
            </a:r>
          </a:p>
        </p:txBody>
      </p:sp>
      <p:pic>
        <p:nvPicPr>
          <p:cNvPr id="17" name="Picture 4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539" y="834886"/>
            <a:ext cx="251348" cy="269462"/>
          </a:xfrm>
          <a:prstGeom prst="rect">
            <a:avLst/>
          </a:prstGeom>
        </p:spPr>
      </p:pic>
      <p:pic>
        <p:nvPicPr>
          <p:cNvPr id="18" name="Picture 50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264" y="311427"/>
            <a:ext cx="232076" cy="245162"/>
          </a:xfrm>
          <a:prstGeom prst="rect">
            <a:avLst/>
          </a:prstGeom>
        </p:spPr>
      </p:pic>
      <p:pic>
        <p:nvPicPr>
          <p:cNvPr id="19" name="Picture 51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9359" y="516835"/>
            <a:ext cx="156806" cy="16564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43263" y="533607"/>
            <a:ext cx="1742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pc="-100" dirty="0">
                <a:solidFill>
                  <a:srgbClr val="C00000"/>
                </a:solidFill>
                <a:latin typeface="等线" pitchFamily="2" charset="-122"/>
                <a:ea typeface="等线" pitchFamily="2" charset="-122"/>
              </a:rPr>
              <a:t>主要技术参数</a:t>
            </a:r>
            <a:endParaRPr lang="en-US" altLang="zh-CN" spc="-100" dirty="0">
              <a:solidFill>
                <a:srgbClr val="C00000"/>
              </a:solidFill>
              <a:latin typeface="等线" pitchFamily="2" charset="-122"/>
              <a:ea typeface="等线" pitchFamily="2" charset="-122"/>
            </a:endParaRPr>
          </a:p>
        </p:txBody>
      </p:sp>
      <p:graphicFrame>
        <p:nvGraphicFramePr>
          <p:cNvPr id="20" name="内容占位符 3">
            <a:extLst>
              <a:ext uri="{FF2B5EF4-FFF2-40B4-BE49-F238E27FC236}">
                <a16:creationId xmlns:a16="http://schemas.microsoft.com/office/drawing/2014/main" id="{18C7C38D-E2AA-444D-ACDF-863972DCBA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722798"/>
              </p:ext>
            </p:extLst>
          </p:nvPr>
        </p:nvGraphicFramePr>
        <p:xfrm>
          <a:off x="1939729" y="1121523"/>
          <a:ext cx="2996602" cy="30806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4397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主机参数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397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可</a:t>
                      </a:r>
                      <a:r>
                        <a:rPr lang="zh-CN" altLang="en-US" sz="1200" kern="0" dirty="0">
                          <a:effectLst/>
                        </a:rPr>
                        <a:t>绕冲片叠厚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≤</a:t>
                      </a:r>
                      <a:r>
                        <a:rPr lang="en-US" altLang="zh-CN" sz="1200" kern="0" dirty="0">
                          <a:effectLst/>
                        </a:rPr>
                        <a:t>100</a:t>
                      </a:r>
                      <a:r>
                        <a:rPr lang="en-US" sz="1200" kern="0" dirty="0">
                          <a:effectLst/>
                        </a:rPr>
                        <a:t>mm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66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r>
                        <a:rPr lang="zh-CN" sz="1200" kern="0">
                          <a:effectLst/>
                        </a:rPr>
                        <a:t>可绕线径范围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0.2mm-</a:t>
                      </a:r>
                      <a:r>
                        <a:rPr lang="en-US" altLang="zh-CN" sz="1200" kern="0" dirty="0">
                          <a:effectLst/>
                        </a:rPr>
                        <a:t>1.2</a:t>
                      </a:r>
                      <a:r>
                        <a:rPr lang="en-US" sz="1200" kern="0" dirty="0">
                          <a:effectLst/>
                        </a:rPr>
                        <a:t>mm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397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安全防护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区域传感器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4397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r>
                        <a:rPr lang="zh-CN" sz="1200" kern="0" dirty="0">
                          <a:effectLst/>
                        </a:rPr>
                        <a:t>电源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r>
                        <a:rPr lang="zh-CN" altLang="en-US" sz="1200" kern="0" dirty="0">
                          <a:effectLst/>
                        </a:rPr>
                        <a:t>三</a:t>
                      </a:r>
                      <a:r>
                        <a:rPr lang="zh-CN" sz="1200" kern="0" dirty="0">
                          <a:effectLst/>
                        </a:rPr>
                        <a:t>相</a:t>
                      </a:r>
                      <a:r>
                        <a:rPr lang="en-US" sz="1200" kern="0" dirty="0">
                          <a:effectLst/>
                        </a:rPr>
                        <a:t>380V</a:t>
                      </a:r>
                      <a:r>
                        <a:rPr lang="zh-CN" sz="1200" kern="0" dirty="0">
                          <a:effectLst/>
                        </a:rPr>
                        <a:t>（</a:t>
                      </a:r>
                      <a:r>
                        <a:rPr lang="en-US" sz="1200" kern="0" dirty="0">
                          <a:effectLst/>
                        </a:rPr>
                        <a:t>±5%</a:t>
                      </a:r>
                      <a:r>
                        <a:rPr lang="zh-CN" sz="1200" kern="0" dirty="0">
                          <a:effectLst/>
                        </a:rPr>
                        <a:t>）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4397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altLang="zh-CN" sz="1200" kern="0" dirty="0">
                          <a:effectLst/>
                        </a:rPr>
                        <a:t>气源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zh-CN" sz="1200" kern="0" dirty="0">
                          <a:effectLst/>
                        </a:rPr>
                        <a:t>0.5-0.6 </a:t>
                      </a:r>
                      <a:r>
                        <a:rPr lang="en-US" altLang="zh-CN" sz="1200" kern="0" dirty="0" err="1">
                          <a:effectLst/>
                        </a:rPr>
                        <a:t>Mpa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4397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主轴</a:t>
                      </a:r>
                      <a:r>
                        <a:rPr lang="zh-CN" altLang="en-US" sz="1200" kern="0" dirty="0">
                          <a:solidFill>
                            <a:srgbClr val="FF0000"/>
                          </a:solidFill>
                          <a:effectLst/>
                        </a:rPr>
                        <a:t>参数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4397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r>
                        <a:rPr lang="zh-CN" sz="1200" kern="0" dirty="0">
                          <a:effectLst/>
                        </a:rPr>
                        <a:t>轴数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zh-CN" sz="1200" kern="0" dirty="0"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4397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r>
                        <a:rPr lang="zh-CN" sz="1200" kern="0" dirty="0">
                          <a:effectLst/>
                        </a:rPr>
                        <a:t>轴间距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400mm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4397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r>
                        <a:rPr lang="zh-CN" altLang="en-US" sz="1200" kern="0" dirty="0">
                          <a:effectLst/>
                        </a:rPr>
                        <a:t>高速绕线</a:t>
                      </a:r>
                      <a:r>
                        <a:rPr lang="zh-CN" sz="1200" kern="0" dirty="0">
                          <a:effectLst/>
                        </a:rPr>
                        <a:t>电机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r>
                        <a:rPr lang="zh-CN" sz="1200" kern="0" dirty="0">
                          <a:effectLst/>
                        </a:rPr>
                        <a:t>伺服</a:t>
                      </a:r>
                      <a:r>
                        <a:rPr lang="en-US" altLang="zh-CN" sz="1200" kern="0" dirty="0">
                          <a:effectLst/>
                        </a:rPr>
                        <a:t> ≥</a:t>
                      </a:r>
                      <a:r>
                        <a:rPr lang="en-US" sz="1200" kern="0" dirty="0">
                          <a:effectLst/>
                        </a:rPr>
                        <a:t>3KW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227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r>
                        <a:rPr lang="zh-CN" altLang="en-US" sz="1200" kern="0" dirty="0">
                          <a:effectLst/>
                        </a:rPr>
                        <a:t>转位</a:t>
                      </a:r>
                      <a:r>
                        <a:rPr lang="zh-CN" sz="1200" kern="0" dirty="0">
                          <a:effectLst/>
                        </a:rPr>
                        <a:t>轴定位精度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≤±0.05°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227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转位轴电机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altLang="zh-CN" sz="1200" kern="0" dirty="0">
                          <a:effectLst/>
                        </a:rPr>
                        <a:t>伺服</a:t>
                      </a:r>
                      <a:r>
                        <a:rPr lang="en-US" altLang="zh-CN" sz="1200" kern="0" dirty="0">
                          <a:effectLst/>
                        </a:rPr>
                        <a:t> </a:t>
                      </a:r>
                      <a:r>
                        <a:rPr lang="en-US" altLang="zh-CN" sz="1200" kern="0">
                          <a:effectLst/>
                        </a:rPr>
                        <a:t>≥1.8KW</a:t>
                      </a:r>
                      <a:r>
                        <a:rPr lang="zh-CN" altLang="en-US" sz="1200" kern="0" dirty="0">
                          <a:effectLst/>
                        </a:rPr>
                        <a:t>（两轴同步）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4397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r>
                        <a:rPr lang="zh-CN" altLang="en-US" sz="1200" kern="0" dirty="0">
                          <a:effectLst/>
                        </a:rPr>
                        <a:t>绕线速度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r>
                        <a:rPr lang="zh-CN" sz="1200" kern="0" dirty="0">
                          <a:effectLst/>
                        </a:rPr>
                        <a:t>≤</a:t>
                      </a:r>
                      <a:r>
                        <a:rPr lang="en-US" altLang="zh-CN" sz="1200" kern="0" dirty="0">
                          <a:effectLst/>
                        </a:rPr>
                        <a:t>4</a:t>
                      </a:r>
                      <a:r>
                        <a:rPr lang="en-US" sz="1200" kern="0" dirty="0">
                          <a:effectLst/>
                        </a:rPr>
                        <a:t>00</a:t>
                      </a:r>
                      <a:r>
                        <a:rPr lang="zh-CN" altLang="en-US" sz="1200" kern="0" dirty="0">
                          <a:effectLst/>
                        </a:rPr>
                        <a:t>圈</a:t>
                      </a:r>
                      <a:r>
                        <a:rPr lang="en-US" altLang="zh-CN" sz="1200" kern="0" dirty="0">
                          <a:effectLst/>
                        </a:rPr>
                        <a:t>/</a:t>
                      </a:r>
                      <a:r>
                        <a:rPr lang="zh-CN" altLang="en-US" sz="1200" kern="0" dirty="0">
                          <a:effectLst/>
                        </a:rPr>
                        <a:t>分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1" name="内容占位符 3">
            <a:extLst>
              <a:ext uri="{FF2B5EF4-FFF2-40B4-BE49-F238E27FC236}">
                <a16:creationId xmlns:a16="http://schemas.microsoft.com/office/drawing/2014/main" id="{24D5D33B-1603-40B1-9A47-1CC1EC43B2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6236343"/>
              </p:ext>
            </p:extLst>
          </p:nvPr>
        </p:nvGraphicFramePr>
        <p:xfrm>
          <a:off x="4936331" y="1126412"/>
          <a:ext cx="3171825" cy="307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3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850">
                <a:tc gridSpan="3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三维</a:t>
                      </a:r>
                      <a:r>
                        <a:rPr lang="zh-CN" altLang="en-US" sz="1200" kern="0" dirty="0">
                          <a:solidFill>
                            <a:srgbClr val="FF0000"/>
                          </a:solidFill>
                          <a:effectLst/>
                        </a:rPr>
                        <a:t>平台参数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170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r>
                        <a:rPr lang="zh-CN" sz="1200" kern="0">
                          <a:effectLst/>
                        </a:rPr>
                        <a:t>驱动电机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X </a:t>
                      </a:r>
                      <a:r>
                        <a:rPr lang="zh-CN" altLang="en-US" sz="1200" kern="0" dirty="0">
                          <a:effectLst/>
                        </a:rPr>
                        <a:t>：</a:t>
                      </a:r>
                      <a:r>
                        <a:rPr lang="en-US" sz="1200" kern="0" dirty="0">
                          <a:effectLst/>
                        </a:rPr>
                        <a:t>0.4 </a:t>
                      </a:r>
                      <a:r>
                        <a:rPr lang="en-US" altLang="zh-CN" sz="1200" kern="0" dirty="0">
                          <a:effectLst/>
                        </a:rPr>
                        <a:t>Kw</a:t>
                      </a:r>
                      <a:r>
                        <a:rPr lang="en-US" sz="1200" kern="0" dirty="0">
                          <a:effectLst/>
                        </a:rPr>
                        <a:t> 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Z </a:t>
                      </a:r>
                      <a:r>
                        <a:rPr lang="zh-CN" altLang="en-US" sz="1200" kern="0" dirty="0">
                          <a:effectLst/>
                        </a:rPr>
                        <a:t>：</a:t>
                      </a:r>
                      <a:r>
                        <a:rPr lang="en-US" altLang="zh-CN" sz="1200" kern="0" dirty="0">
                          <a:effectLst/>
                        </a:rPr>
                        <a:t> ≥</a:t>
                      </a:r>
                      <a:r>
                        <a:rPr lang="en-US" sz="1200" kern="0" dirty="0">
                          <a:effectLst/>
                        </a:rPr>
                        <a:t>3</a:t>
                      </a:r>
                      <a:r>
                        <a:rPr lang="en-US" altLang="zh-CN" sz="1200" kern="0" dirty="0">
                          <a:effectLst/>
                        </a:rPr>
                        <a:t>Kw</a:t>
                      </a:r>
                      <a:r>
                        <a:rPr lang="en-US" sz="1200" kern="0" dirty="0">
                          <a:effectLst/>
                        </a:rPr>
                        <a:t> 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Y </a:t>
                      </a:r>
                      <a:r>
                        <a:rPr lang="zh-CN" altLang="en-US" sz="1200" kern="0" dirty="0">
                          <a:effectLst/>
                        </a:rPr>
                        <a:t>：</a:t>
                      </a:r>
                      <a:r>
                        <a:rPr lang="en-US" sz="1200" kern="0" dirty="0">
                          <a:effectLst/>
                        </a:rPr>
                        <a:t>0.4</a:t>
                      </a:r>
                      <a:r>
                        <a:rPr lang="en-US" altLang="zh-CN" sz="1200" kern="0" dirty="0">
                          <a:effectLst/>
                        </a:rPr>
                        <a:t>Kw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544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r>
                        <a:rPr lang="zh-CN" sz="1200" kern="0" dirty="0">
                          <a:effectLst/>
                        </a:rPr>
                        <a:t>三维行程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X≤180mm</a:t>
                      </a:r>
                      <a:r>
                        <a:rPr lang="zh-CN" sz="1200" kern="0" dirty="0">
                          <a:effectLst/>
                        </a:rPr>
                        <a:t>；</a:t>
                      </a:r>
                      <a:r>
                        <a:rPr lang="en-US" sz="1200" kern="0" dirty="0">
                          <a:effectLst/>
                        </a:rPr>
                        <a:t>Y≤120mm</a:t>
                      </a:r>
                      <a:r>
                        <a:rPr lang="zh-CN" sz="1200" kern="0" dirty="0">
                          <a:effectLst/>
                        </a:rPr>
                        <a:t>；</a:t>
                      </a:r>
                      <a:r>
                        <a:rPr lang="en-US" sz="1200" kern="0" dirty="0">
                          <a:effectLst/>
                        </a:rPr>
                        <a:t>Z≤200mm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50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r>
                        <a:rPr lang="zh-CN" sz="1200" kern="0" dirty="0">
                          <a:effectLst/>
                        </a:rPr>
                        <a:t>移动速度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≥100mm/</a:t>
                      </a:r>
                      <a:r>
                        <a:rPr lang="zh-CN" sz="1200" kern="0" dirty="0">
                          <a:effectLst/>
                        </a:rPr>
                        <a:t>秒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5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铁芯最大外径：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最大外径≤</a:t>
                      </a:r>
                      <a:r>
                        <a:rPr lang="en-US" altLang="zh-CN" sz="1200" dirty="0"/>
                        <a:t>120mm</a:t>
                      </a:r>
                      <a:endParaRPr lang="zh-CN" altLang="en-US" sz="1200" dirty="0"/>
                    </a:p>
                  </a:txBody>
                  <a:tcPr marL="21110" marR="21110" marT="21110" marB="2111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5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铁芯最小内径：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最小内径≥</a:t>
                      </a:r>
                      <a:r>
                        <a:rPr lang="en-US" altLang="zh-CN" sz="1200" dirty="0"/>
                        <a:t>15mm</a:t>
                      </a:r>
                      <a:endParaRPr lang="zh-CN" altLang="en-US" sz="1200" dirty="0"/>
                    </a:p>
                  </a:txBody>
                  <a:tcPr marL="21110" marR="21110" marT="21110" marB="2111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50">
                <a:tc gridSpan="3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剪刀装置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347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线头长度误差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≤</a:t>
                      </a:r>
                      <a:r>
                        <a:rPr lang="en-US" altLang="zh-CN" sz="1200" kern="0" dirty="0">
                          <a:effectLst/>
                        </a:rPr>
                        <a:t>2</a:t>
                      </a:r>
                      <a:r>
                        <a:rPr lang="en-US" sz="1200" kern="0" dirty="0">
                          <a:effectLst/>
                        </a:rPr>
                        <a:t>mm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599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可剪线径范围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0.2mm~1.2mm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85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数量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zh-CN" sz="1200" kern="0" dirty="0"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19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180522"/>
            <a:ext cx="1825806" cy="19629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7282" y="4432858"/>
            <a:ext cx="742261" cy="5740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30556" y="4737664"/>
            <a:ext cx="1477618" cy="116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60" dirty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POWERPOINT PRESENTATION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41" y="1808927"/>
            <a:ext cx="1607460" cy="314833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" y="968835"/>
            <a:ext cx="1605636" cy="172135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927" y="623740"/>
            <a:ext cx="1012798" cy="10857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293" y="1597774"/>
            <a:ext cx="1012798" cy="108579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6688" y="2473971"/>
            <a:ext cx="503086" cy="53934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687" y="2347657"/>
            <a:ext cx="330808" cy="35465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772" y="1371601"/>
            <a:ext cx="340264" cy="505238"/>
          </a:xfrm>
          <a:prstGeom prst="rect">
            <a:avLst/>
          </a:prstGeom>
        </p:spPr>
      </p:pic>
      <p:sp>
        <p:nvSpPr>
          <p:cNvPr id="15" name="TextBox 16"/>
          <p:cNvSpPr txBox="1"/>
          <p:nvPr/>
        </p:nvSpPr>
        <p:spPr>
          <a:xfrm>
            <a:off x="2630556" y="254408"/>
            <a:ext cx="25405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spc="-1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Open Sans Semibold" pitchFamily="34" charset="0"/>
              </a:rPr>
              <a:t>设备基本配置</a:t>
            </a:r>
            <a:endParaRPr lang="en-US" sz="2400" spc="-1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  <a:cs typeface="Open Sans Semibold" pitchFamily="34" charset="0"/>
            </a:endParaRPr>
          </a:p>
        </p:txBody>
      </p:sp>
      <p:sp>
        <p:nvSpPr>
          <p:cNvPr id="17" name="TextBox 11"/>
          <p:cNvSpPr txBox="1"/>
          <p:nvPr/>
        </p:nvSpPr>
        <p:spPr>
          <a:xfrm>
            <a:off x="4882557" y="4493787"/>
            <a:ext cx="31998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pc="-100" dirty="0">
                <a:solidFill>
                  <a:srgbClr val="C00000"/>
                </a:solidFill>
                <a:latin typeface="Source Sans Pro Light" pitchFamily="34" charset="0"/>
                <a:ea typeface="Open Sans Semibold" pitchFamily="34" charset="0"/>
                <a:cs typeface="Open Sans Semibold" pitchFamily="34" charset="0"/>
              </a:rPr>
              <a:t>Basic configuration</a:t>
            </a:r>
          </a:p>
        </p:txBody>
      </p:sp>
      <p:sp>
        <p:nvSpPr>
          <p:cNvPr id="18" name="TextBox 83"/>
          <p:cNvSpPr txBox="1"/>
          <p:nvPr/>
        </p:nvSpPr>
        <p:spPr>
          <a:xfrm>
            <a:off x="2617303" y="4459356"/>
            <a:ext cx="18567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spc="-100" dirty="0">
                <a:solidFill>
                  <a:srgbClr val="C00000"/>
                </a:solidFill>
                <a:latin typeface="Source Sans Pro Light" pitchFamily="34" charset="0"/>
                <a:ea typeface="Open Sans Semibold" pitchFamily="34" charset="0"/>
                <a:cs typeface="Open Sans Semibold" pitchFamily="34" charset="0"/>
              </a:rPr>
              <a:t>HEHUI ZHINENG</a:t>
            </a:r>
          </a:p>
        </p:txBody>
      </p:sp>
      <p:pic>
        <p:nvPicPr>
          <p:cNvPr id="20" name="Picture 11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2564" y="4533479"/>
            <a:ext cx="250415" cy="245691"/>
          </a:xfrm>
          <a:prstGeom prst="rect">
            <a:avLst/>
          </a:prstGeom>
        </p:spPr>
      </p:pic>
      <p:pic>
        <p:nvPicPr>
          <p:cNvPr id="21" name="Picture 15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1257" y="4534824"/>
            <a:ext cx="248186" cy="243503"/>
          </a:xfrm>
          <a:prstGeom prst="rect">
            <a:avLst/>
          </a:prstGeom>
        </p:spPr>
      </p:pic>
      <p:graphicFrame>
        <p:nvGraphicFramePr>
          <p:cNvPr id="22" name="Group 62">
            <a:extLst>
              <a:ext uri="{FF2B5EF4-FFF2-40B4-BE49-F238E27FC236}">
                <a16:creationId xmlns:a16="http://schemas.microsoft.com/office/drawing/2014/main" id="{63DDFFDE-CA97-4511-8DB1-EA7A4FAB5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879917"/>
              </p:ext>
            </p:extLst>
          </p:nvPr>
        </p:nvGraphicFramePr>
        <p:xfrm>
          <a:off x="2630556" y="663793"/>
          <a:ext cx="4124198" cy="3779520"/>
        </p:xfrm>
        <a:graphic>
          <a:graphicData uri="http://schemas.openxmlformats.org/drawingml/2006/table">
            <a:tbl>
              <a:tblPr/>
              <a:tblGrid>
                <a:gridCol w="218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1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22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类别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品牌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377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控制系统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Arial" panose="020B0604020202020204" pitchFamily="34" charset="0"/>
                        </a:rPr>
                        <a:t>安川运动控制器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377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zh-CN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向和</a:t>
                      </a: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1" lang="zh-CN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向伺服电机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Arial" panose="020B0604020202020204" pitchFamily="34" charset="0"/>
                        </a:rPr>
                        <a:t>安川（</a:t>
                      </a:r>
                      <a:r>
                        <a:rPr kumimoji="1" lang="en-US" altLang="zh-CN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Arial" panose="020B0604020202020204" pitchFamily="34" charset="0"/>
                        </a:rPr>
                        <a:t>400W</a:t>
                      </a:r>
                      <a:r>
                        <a:rPr kumimoji="1" lang="zh-CN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Arial" panose="020B0604020202020204" pitchFamily="34" charset="0"/>
                        </a:rPr>
                        <a:t>）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221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</a:t>
                      </a:r>
                      <a:r>
                        <a:rPr kumimoji="1" lang="zh-CN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向伺服电机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安川（</a:t>
                      </a:r>
                      <a:r>
                        <a:rPr kumimoji="1" lang="en-US" altLang="zh-CN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3Kw</a:t>
                      </a:r>
                      <a:r>
                        <a:rPr kumimoji="1" lang="zh-CN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）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221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转位伺服电机</a:t>
                      </a:r>
                      <a:endParaRPr kumimoji="1" lang="zh-CN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Arial" panose="020B0604020202020204" pitchFamily="34" charset="0"/>
                        </a:rPr>
                        <a:t>安川（</a:t>
                      </a:r>
                      <a:r>
                        <a:rPr kumimoji="1" lang="en-US" altLang="zh-CN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Arial" panose="020B0604020202020204" pitchFamily="34" charset="0"/>
                        </a:rPr>
                        <a:t>1.8Kw</a:t>
                      </a:r>
                      <a:r>
                        <a:rPr kumimoji="1" lang="zh-CN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Arial" panose="020B0604020202020204" pitchFamily="34" charset="0"/>
                        </a:rPr>
                        <a:t>）</a:t>
                      </a:r>
                      <a:endParaRPr kumimoji="1" lang="en-US" altLang="zh-CN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564337"/>
                  </a:ext>
                </a:extLst>
              </a:tr>
              <a:tr h="217221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行星减速机</a:t>
                      </a:r>
                      <a:endParaRPr kumimoji="1" lang="zh-CN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新宝</a:t>
                      </a:r>
                      <a:endParaRPr kumimoji="1" lang="en-US" altLang="zh-CN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7506016"/>
                  </a:ext>
                </a:extLst>
              </a:tr>
              <a:tr h="217221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触摸屏</a:t>
                      </a:r>
                      <a:endParaRPr kumimoji="1" lang="zh-CN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威纶通</a:t>
                      </a:r>
                      <a:endParaRPr kumimoji="1" lang="en-US" altLang="zh-CN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221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电磁阀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SMC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221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气缸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SMC</a:t>
                      </a:r>
                      <a:r>
                        <a:rPr kumimoji="1" lang="zh-CN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、亚德客</a:t>
                      </a:r>
                      <a:endParaRPr kumimoji="1" lang="en-US" altLang="zh-CN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221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轴承</a:t>
                      </a:r>
                      <a:endParaRPr kumimoji="1" lang="en-US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NSK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377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1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X</a:t>
                      </a:r>
                      <a:r>
                        <a:rPr kumimoji="1" lang="zh-CN" altLang="en-US" sz="11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向和</a:t>
                      </a:r>
                      <a:r>
                        <a:rPr kumimoji="1" lang="en-US" altLang="zh-CN" sz="11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Y</a:t>
                      </a:r>
                      <a:r>
                        <a:rPr kumimoji="1" lang="zh-CN" altLang="en-US" sz="11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向</a:t>
                      </a:r>
                      <a:r>
                        <a:rPr kumimoji="1" lang="zh-CN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Arial" panose="020B0604020202020204" pitchFamily="34" charset="0"/>
                        </a:rPr>
                        <a:t>滚珠丝杆</a:t>
                      </a:r>
                      <a:endParaRPr kumimoji="1" lang="en-US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Arial" panose="020B0604020202020204" pitchFamily="34" charset="0"/>
                        </a:rPr>
                        <a:t>上银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7221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Arial" panose="020B0604020202020204" pitchFamily="34" charset="0"/>
                        </a:rPr>
                        <a:t>Z</a:t>
                      </a:r>
                      <a:r>
                        <a:rPr kumimoji="1" lang="zh-CN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Arial" panose="020B0604020202020204" pitchFamily="34" charset="0"/>
                        </a:rPr>
                        <a:t>向滚珠丝杆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THK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7221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直线导轨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上银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7221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传感器</a:t>
                      </a:r>
                      <a:endParaRPr kumimoji="1" lang="en-US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科瑞</a:t>
                      </a:r>
                      <a:endParaRPr kumimoji="1" lang="en-US" altLang="zh-CN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7221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张力器</a:t>
                      </a:r>
                      <a:endParaRPr kumimoji="1" lang="en-US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千和</a:t>
                      </a:r>
                      <a:endParaRPr kumimoji="1" lang="en-US" altLang="zh-CN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221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气动剪刀</a:t>
                      </a:r>
                      <a:endParaRPr kumimoji="1" lang="en-US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Arial" panose="020B0604020202020204" pitchFamily="34" charset="0"/>
                        </a:rPr>
                        <a:t>威莱仕</a:t>
                      </a:r>
                      <a:endParaRPr kumimoji="1" lang="en-US" altLang="zh-CN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6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41" y="1808927"/>
            <a:ext cx="1607460" cy="314833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7282" y="4432858"/>
            <a:ext cx="742261" cy="57401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2630556" y="4737664"/>
            <a:ext cx="1477618" cy="116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60" dirty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POWERPOINT PRESENTATION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2564" y="4533479"/>
            <a:ext cx="250415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1257" y="4534824"/>
            <a:ext cx="248186" cy="2435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180522"/>
            <a:ext cx="1825806" cy="1962978"/>
          </a:xfrm>
          <a:prstGeom prst="rect">
            <a:avLst/>
          </a:prstGeom>
        </p:spPr>
      </p:pic>
      <p:sp>
        <p:nvSpPr>
          <p:cNvPr id="15" name="TextBox 83"/>
          <p:cNvSpPr txBox="1"/>
          <p:nvPr/>
        </p:nvSpPr>
        <p:spPr>
          <a:xfrm>
            <a:off x="2617303" y="4459356"/>
            <a:ext cx="18567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spc="-100" dirty="0">
                <a:solidFill>
                  <a:srgbClr val="C00000"/>
                </a:solidFill>
                <a:latin typeface="Source Sans Pro Light" pitchFamily="34" charset="0"/>
                <a:ea typeface="Open Sans Semibold" pitchFamily="34" charset="0"/>
                <a:cs typeface="Open Sans Semibold" pitchFamily="34" charset="0"/>
              </a:rPr>
              <a:t>HEHUI ZHINENG</a:t>
            </a:r>
          </a:p>
        </p:txBody>
      </p:sp>
      <p:pic>
        <p:nvPicPr>
          <p:cNvPr id="17" name="Picture 4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539" y="834886"/>
            <a:ext cx="251348" cy="269462"/>
          </a:xfrm>
          <a:prstGeom prst="rect">
            <a:avLst/>
          </a:prstGeom>
        </p:spPr>
      </p:pic>
      <p:pic>
        <p:nvPicPr>
          <p:cNvPr id="18" name="Picture 50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264" y="311427"/>
            <a:ext cx="232076" cy="245162"/>
          </a:xfrm>
          <a:prstGeom prst="rect">
            <a:avLst/>
          </a:prstGeom>
        </p:spPr>
      </p:pic>
      <p:pic>
        <p:nvPicPr>
          <p:cNvPr id="19" name="Picture 51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9359" y="516835"/>
            <a:ext cx="156806" cy="16564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728734" y="264736"/>
            <a:ext cx="1928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spc="-100" dirty="0">
                <a:solidFill>
                  <a:srgbClr val="C00000"/>
                </a:solidFill>
                <a:ea typeface="时尚中黑简体" panose="01010104010101010101" pitchFamily="2" charset="-122"/>
              </a:rPr>
              <a:t>双工位定子绕线机</a:t>
            </a:r>
            <a:endParaRPr lang="en-US" altLang="zh-CN" b="1" spc="-100" dirty="0">
              <a:solidFill>
                <a:srgbClr val="C00000"/>
              </a:solidFill>
              <a:latin typeface="时尚中黑简体" panose="01010104010101010101" pitchFamily="2" charset="-122"/>
              <a:ea typeface="时尚中黑简体" panose="01010104010101010101" pitchFamily="2" charset="-122"/>
              <a:cs typeface="Open Sans Semibold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22BA01-2086-435E-B37C-39BEA95F4F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08174" y="644813"/>
            <a:ext cx="3207745" cy="431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6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5460" y="4688515"/>
            <a:ext cx="588343" cy="45498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2409576" y="5026545"/>
            <a:ext cx="1477618" cy="116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60" dirty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POWERPOINT PRESENTATION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2564" y="4533479"/>
            <a:ext cx="250415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1257" y="4534824"/>
            <a:ext cx="248186" cy="243503"/>
          </a:xfrm>
          <a:prstGeom prst="rect">
            <a:avLst/>
          </a:prstGeom>
        </p:spPr>
      </p:pic>
      <p:sp>
        <p:nvSpPr>
          <p:cNvPr id="15" name="TextBox 83"/>
          <p:cNvSpPr txBox="1"/>
          <p:nvPr/>
        </p:nvSpPr>
        <p:spPr>
          <a:xfrm>
            <a:off x="2411563" y="4695576"/>
            <a:ext cx="18567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spc="-100" dirty="0">
                <a:solidFill>
                  <a:srgbClr val="C00000"/>
                </a:solidFill>
                <a:latin typeface="Source Sans Pro Light" pitchFamily="34" charset="0"/>
                <a:ea typeface="Open Sans Semibold" pitchFamily="34" charset="0"/>
                <a:cs typeface="Open Sans Semibold" pitchFamily="34" charset="0"/>
              </a:rPr>
              <a:t>HEHUI ZHINENG</a:t>
            </a:r>
          </a:p>
        </p:txBody>
      </p:sp>
      <p:pic>
        <p:nvPicPr>
          <p:cNvPr id="19" name="Picture 5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9359" y="516835"/>
            <a:ext cx="156806" cy="16564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17980" y="220818"/>
            <a:ext cx="3133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spc="-100" dirty="0">
                <a:solidFill>
                  <a:srgbClr val="C00000"/>
                </a:solidFill>
                <a:latin typeface="等线" pitchFamily="2" charset="-122"/>
                <a:ea typeface="等线" pitchFamily="2" charset="-122"/>
              </a:rPr>
              <a:t>双工位定子绕线机</a:t>
            </a:r>
            <a:r>
              <a:rPr lang="zh-CN" altLang="en-US" sz="2400" spc="-100" dirty="0">
                <a:solidFill>
                  <a:srgbClr val="C00000"/>
                </a:solidFill>
                <a:latin typeface="等线" pitchFamily="2" charset="-122"/>
                <a:ea typeface="等线" pitchFamily="2" charset="-122"/>
                <a:cs typeface="Open Sans Semibold" pitchFamily="34" charset="0"/>
              </a:rPr>
              <a:t>简介</a:t>
            </a:r>
            <a:endParaRPr lang="en-US" altLang="zh-CN" sz="2400" spc="-100" dirty="0">
              <a:solidFill>
                <a:srgbClr val="C00000"/>
              </a:solidFill>
              <a:latin typeface="等线" pitchFamily="2" charset="-122"/>
              <a:ea typeface="等线" pitchFamily="2" charset="-122"/>
              <a:cs typeface="Open Sans Semibold" pitchFamily="34" charset="0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C7AEB371-0860-4176-BE0F-CF98A76BC92A}"/>
              </a:ext>
            </a:extLst>
          </p:cNvPr>
          <p:cNvSpPr txBox="1"/>
          <p:nvPr/>
        </p:nvSpPr>
        <p:spPr>
          <a:xfrm>
            <a:off x="417980" y="1015883"/>
            <a:ext cx="77006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该设备具备以下功能和特点：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人工上下料；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自动绕线（</a:t>
            </a:r>
            <a:r>
              <a:rPr lang="en-US" altLang="zh-CN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轴同步绕线）；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自动始、终端线处理（三维平台，导针可以三维运动）；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自动换槽（过桥线处理，三维平台，导针可以三维运动） ；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剪刀机构（粗线在首末端处理结束后，采用剪刀机构自动剪线）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操作区采用安全光栅</a:t>
            </a:r>
            <a:r>
              <a:rPr lang="en-US" altLang="zh-CN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+</a:t>
            </a: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双手启动，双重防护；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友好的人机界面，采用触摸屏直接编程；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标配气动磁阻尼张力控制</a:t>
            </a:r>
          </a:p>
        </p:txBody>
      </p:sp>
    </p:spTree>
    <p:extLst>
      <p:ext uri="{BB962C8B-B14F-4D97-AF65-F5344CB8AC3E}">
        <p14:creationId xmlns:p14="http://schemas.microsoft.com/office/powerpoint/2010/main" val="32045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3C35A86-4D21-4B54-8FD6-917D648DE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179" y="325826"/>
            <a:ext cx="3775812" cy="4452501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5460" y="4688515"/>
            <a:ext cx="588343" cy="45498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2409576" y="5026545"/>
            <a:ext cx="1477618" cy="116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60" dirty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POWERPOINT PRESENTATION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2564" y="4533479"/>
            <a:ext cx="250415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1257" y="4534824"/>
            <a:ext cx="248186" cy="243503"/>
          </a:xfrm>
          <a:prstGeom prst="rect">
            <a:avLst/>
          </a:prstGeom>
        </p:spPr>
      </p:pic>
      <p:sp>
        <p:nvSpPr>
          <p:cNvPr id="15" name="TextBox 83"/>
          <p:cNvSpPr txBox="1"/>
          <p:nvPr/>
        </p:nvSpPr>
        <p:spPr>
          <a:xfrm>
            <a:off x="2411563" y="4695576"/>
            <a:ext cx="18567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spc="-100" dirty="0">
                <a:solidFill>
                  <a:srgbClr val="C00000"/>
                </a:solidFill>
                <a:latin typeface="Source Sans Pro Light" pitchFamily="34" charset="0"/>
                <a:ea typeface="Open Sans Semibold" pitchFamily="34" charset="0"/>
                <a:cs typeface="Open Sans Semibold" pitchFamily="34" charset="0"/>
              </a:rPr>
              <a:t>HEHUI ZHINENG</a:t>
            </a:r>
          </a:p>
        </p:txBody>
      </p:sp>
      <p:pic>
        <p:nvPicPr>
          <p:cNvPr id="19" name="Picture 5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9359" y="516835"/>
            <a:ext cx="156806" cy="165648"/>
          </a:xfrm>
          <a:prstGeom prst="rect">
            <a:avLst/>
          </a:prstGeom>
        </p:spPr>
      </p:pic>
      <p:sp>
        <p:nvSpPr>
          <p:cNvPr id="18" name="AutoShape 94">
            <a:extLst>
              <a:ext uri="{FF2B5EF4-FFF2-40B4-BE49-F238E27FC236}">
                <a16:creationId xmlns:a16="http://schemas.microsoft.com/office/drawing/2014/main" id="{457E8F6E-7ABC-4D60-85BC-E984C330E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4803" y="1969186"/>
            <a:ext cx="1117616" cy="270525"/>
          </a:xfrm>
          <a:prstGeom prst="wedgeRoundRectCallout">
            <a:avLst>
              <a:gd name="adj1" fmla="val -76346"/>
              <a:gd name="adj2" fmla="val 13817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zh-CN" altLang="en-US" sz="1600" dirty="0"/>
              <a:t>安全光栅</a:t>
            </a:r>
          </a:p>
        </p:txBody>
      </p:sp>
      <p:sp>
        <p:nvSpPr>
          <p:cNvPr id="21" name="AutoShape 94">
            <a:extLst>
              <a:ext uri="{FF2B5EF4-FFF2-40B4-BE49-F238E27FC236}">
                <a16:creationId xmlns:a16="http://schemas.microsoft.com/office/drawing/2014/main" id="{58D572C4-EB19-4DA8-877E-F75510A16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380" y="120704"/>
            <a:ext cx="915760" cy="276924"/>
          </a:xfrm>
          <a:prstGeom prst="wedgeRoundRectCallout">
            <a:avLst>
              <a:gd name="adj1" fmla="val 17348"/>
              <a:gd name="adj2" fmla="val 24271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zh-CN" altLang="en-US" sz="1600" dirty="0"/>
              <a:t>报警灯</a:t>
            </a:r>
          </a:p>
        </p:txBody>
      </p:sp>
      <p:sp>
        <p:nvSpPr>
          <p:cNvPr id="22" name="AutoShape 94">
            <a:extLst>
              <a:ext uri="{FF2B5EF4-FFF2-40B4-BE49-F238E27FC236}">
                <a16:creationId xmlns:a16="http://schemas.microsoft.com/office/drawing/2014/main" id="{DE662C18-0819-493F-8D21-A0222A6FF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463" y="3494139"/>
            <a:ext cx="1509949" cy="270525"/>
          </a:xfrm>
          <a:prstGeom prst="wedgeRoundRectCallout">
            <a:avLst>
              <a:gd name="adj1" fmla="val -49115"/>
              <a:gd name="adj2" fmla="val -23327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zh-CN" altLang="en-US" sz="1600" dirty="0"/>
              <a:t>双手启动按钮</a:t>
            </a:r>
          </a:p>
        </p:txBody>
      </p:sp>
      <p:sp>
        <p:nvSpPr>
          <p:cNvPr id="23" name="AutoShape 94">
            <a:extLst>
              <a:ext uri="{FF2B5EF4-FFF2-40B4-BE49-F238E27FC236}">
                <a16:creationId xmlns:a16="http://schemas.microsoft.com/office/drawing/2014/main" id="{75E44170-5C7F-49B6-AFA4-B96282C48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955" y="1081882"/>
            <a:ext cx="1262001" cy="270528"/>
          </a:xfrm>
          <a:prstGeom prst="wedgeRoundRectCallout">
            <a:avLst>
              <a:gd name="adj1" fmla="val 110694"/>
              <a:gd name="adj2" fmla="val 43258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zh-CN" altLang="en-US" sz="1600" dirty="0"/>
              <a:t>安全防护罩</a:t>
            </a:r>
          </a:p>
        </p:txBody>
      </p:sp>
      <p:sp>
        <p:nvSpPr>
          <p:cNvPr id="24" name="圆角矩形标注 2">
            <a:extLst>
              <a:ext uri="{FF2B5EF4-FFF2-40B4-BE49-F238E27FC236}">
                <a16:creationId xmlns:a16="http://schemas.microsoft.com/office/drawing/2014/main" id="{B7A7DAC1-8821-4855-A314-D1287C0392DF}"/>
              </a:ext>
            </a:extLst>
          </p:cNvPr>
          <p:cNvSpPr/>
          <p:nvPr/>
        </p:nvSpPr>
        <p:spPr>
          <a:xfrm>
            <a:off x="6746614" y="342827"/>
            <a:ext cx="1205074" cy="236668"/>
          </a:xfrm>
          <a:prstGeom prst="wedgeRoundRectCallout">
            <a:avLst>
              <a:gd name="adj1" fmla="val -55470"/>
              <a:gd name="adj2" fmla="val 4342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人机界面</a:t>
            </a:r>
          </a:p>
        </p:txBody>
      </p:sp>
      <p:sp>
        <p:nvSpPr>
          <p:cNvPr id="26" name="圆角矩形标注 3">
            <a:extLst>
              <a:ext uri="{FF2B5EF4-FFF2-40B4-BE49-F238E27FC236}">
                <a16:creationId xmlns:a16="http://schemas.microsoft.com/office/drawing/2014/main" id="{BBE10404-DB0B-445B-BD25-C24C7E5F2EE3}"/>
              </a:ext>
            </a:extLst>
          </p:cNvPr>
          <p:cNvSpPr/>
          <p:nvPr/>
        </p:nvSpPr>
        <p:spPr>
          <a:xfrm>
            <a:off x="2430160" y="4046900"/>
            <a:ext cx="1506322" cy="319530"/>
          </a:xfrm>
          <a:prstGeom prst="wedgeRoundRectCallout">
            <a:avLst>
              <a:gd name="adj1" fmla="val 131759"/>
              <a:gd name="adj2" fmla="val -2437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电器控制柜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C040C08-A871-458D-AFCC-7B60F2F516A1}"/>
              </a:ext>
            </a:extLst>
          </p:cNvPr>
          <p:cNvSpPr/>
          <p:nvPr/>
        </p:nvSpPr>
        <p:spPr>
          <a:xfrm>
            <a:off x="383807" y="111995"/>
            <a:ext cx="3133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spc="-100" dirty="0">
                <a:solidFill>
                  <a:srgbClr val="C00000"/>
                </a:solidFill>
                <a:latin typeface="等线" pitchFamily="2" charset="-122"/>
                <a:ea typeface="等线" pitchFamily="2" charset="-122"/>
              </a:rPr>
              <a:t>双工位定子绕线机</a:t>
            </a:r>
            <a:r>
              <a:rPr lang="zh-CN" altLang="en-US" sz="2400" spc="-100" dirty="0">
                <a:solidFill>
                  <a:srgbClr val="C00000"/>
                </a:solidFill>
                <a:latin typeface="等线" pitchFamily="2" charset="-122"/>
                <a:ea typeface="等线" pitchFamily="2" charset="-122"/>
                <a:cs typeface="Open Sans Semibold" pitchFamily="34" charset="0"/>
              </a:rPr>
              <a:t>简介</a:t>
            </a:r>
            <a:endParaRPr lang="en-US" altLang="zh-CN" sz="2400" spc="-100" dirty="0">
              <a:solidFill>
                <a:srgbClr val="C00000"/>
              </a:solidFill>
              <a:latin typeface="等线" pitchFamily="2" charset="-122"/>
              <a:ea typeface="等线" pitchFamily="2" charset="-122"/>
              <a:cs typeface="Open Sans Semibold" pitchFamily="34" charset="0"/>
            </a:endParaRPr>
          </a:p>
        </p:txBody>
      </p:sp>
      <p:sp>
        <p:nvSpPr>
          <p:cNvPr id="27" name="AutoShape 94">
            <a:extLst>
              <a:ext uri="{FF2B5EF4-FFF2-40B4-BE49-F238E27FC236}">
                <a16:creationId xmlns:a16="http://schemas.microsoft.com/office/drawing/2014/main" id="{480615FE-FD39-4FD1-B444-6503609D4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1797" y="289538"/>
            <a:ext cx="1267886" cy="276924"/>
          </a:xfrm>
          <a:prstGeom prst="wedgeRoundRectCallout">
            <a:avLst>
              <a:gd name="adj1" fmla="val 45640"/>
              <a:gd name="adj2" fmla="val 21711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zh-CN" altLang="en-US" sz="1600" dirty="0"/>
              <a:t>伺服张力器</a:t>
            </a:r>
          </a:p>
        </p:txBody>
      </p:sp>
    </p:spTree>
    <p:extLst>
      <p:ext uri="{BB962C8B-B14F-4D97-AF65-F5344CB8AC3E}">
        <p14:creationId xmlns:p14="http://schemas.microsoft.com/office/powerpoint/2010/main" val="349635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5460" y="4688515"/>
            <a:ext cx="588343" cy="45498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2409576" y="5026545"/>
            <a:ext cx="1477618" cy="116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60" dirty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POWERPOINT PRESENTATION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2564" y="4533479"/>
            <a:ext cx="250415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1257" y="4534824"/>
            <a:ext cx="248186" cy="243503"/>
          </a:xfrm>
          <a:prstGeom prst="rect">
            <a:avLst/>
          </a:prstGeom>
        </p:spPr>
      </p:pic>
      <p:sp>
        <p:nvSpPr>
          <p:cNvPr id="15" name="TextBox 83"/>
          <p:cNvSpPr txBox="1"/>
          <p:nvPr/>
        </p:nvSpPr>
        <p:spPr>
          <a:xfrm>
            <a:off x="2411563" y="4695576"/>
            <a:ext cx="18567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spc="-100" dirty="0">
                <a:solidFill>
                  <a:srgbClr val="C00000"/>
                </a:solidFill>
                <a:latin typeface="Source Sans Pro Light" pitchFamily="34" charset="0"/>
                <a:ea typeface="Open Sans Semibold" pitchFamily="34" charset="0"/>
                <a:cs typeface="Open Sans Semibold" pitchFamily="34" charset="0"/>
              </a:rPr>
              <a:t>HEHUI ZHINENG</a:t>
            </a:r>
          </a:p>
        </p:txBody>
      </p:sp>
      <p:pic>
        <p:nvPicPr>
          <p:cNvPr id="19" name="Picture 5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9359" y="516835"/>
            <a:ext cx="156806" cy="165648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1C040C08-A871-458D-AFCC-7B60F2F516A1}"/>
              </a:ext>
            </a:extLst>
          </p:cNvPr>
          <p:cNvSpPr/>
          <p:nvPr/>
        </p:nvSpPr>
        <p:spPr>
          <a:xfrm>
            <a:off x="414413" y="335075"/>
            <a:ext cx="3133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spc="-100" dirty="0">
                <a:solidFill>
                  <a:srgbClr val="C00000"/>
                </a:solidFill>
                <a:latin typeface="等线" pitchFamily="2" charset="-122"/>
                <a:ea typeface="等线" pitchFamily="2" charset="-122"/>
              </a:rPr>
              <a:t>双工位定子绕线机</a:t>
            </a:r>
            <a:r>
              <a:rPr lang="zh-CN" altLang="en-US" sz="2400" spc="-100" dirty="0">
                <a:solidFill>
                  <a:srgbClr val="C00000"/>
                </a:solidFill>
                <a:latin typeface="等线" pitchFamily="2" charset="-122"/>
                <a:ea typeface="等线" pitchFamily="2" charset="-122"/>
                <a:cs typeface="Open Sans Semibold" pitchFamily="34" charset="0"/>
              </a:rPr>
              <a:t>简介</a:t>
            </a:r>
            <a:endParaRPr lang="en-US" altLang="zh-CN" sz="2400" spc="-100" dirty="0">
              <a:solidFill>
                <a:srgbClr val="C00000"/>
              </a:solidFill>
              <a:latin typeface="等线" pitchFamily="2" charset="-122"/>
              <a:ea typeface="等线" pitchFamily="2" charset="-122"/>
              <a:cs typeface="Open Sans Semibold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2592550-CC40-480B-8E58-FE4C172A95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5908" y="1020893"/>
            <a:ext cx="4763405" cy="366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1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5460" y="4688515"/>
            <a:ext cx="588343" cy="45498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2409576" y="5026545"/>
            <a:ext cx="1477618" cy="116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60" dirty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POWERPOINT PRESENTATION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2564" y="4533479"/>
            <a:ext cx="250415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1257" y="4534824"/>
            <a:ext cx="248186" cy="243503"/>
          </a:xfrm>
          <a:prstGeom prst="rect">
            <a:avLst/>
          </a:prstGeom>
        </p:spPr>
      </p:pic>
      <p:sp>
        <p:nvSpPr>
          <p:cNvPr id="15" name="TextBox 83"/>
          <p:cNvSpPr txBox="1"/>
          <p:nvPr/>
        </p:nvSpPr>
        <p:spPr>
          <a:xfrm>
            <a:off x="2411563" y="4695576"/>
            <a:ext cx="18567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spc="-100" dirty="0">
                <a:solidFill>
                  <a:srgbClr val="C00000"/>
                </a:solidFill>
                <a:latin typeface="Source Sans Pro Light" pitchFamily="34" charset="0"/>
                <a:ea typeface="Open Sans Semibold" pitchFamily="34" charset="0"/>
                <a:cs typeface="Open Sans Semibold" pitchFamily="34" charset="0"/>
              </a:rPr>
              <a:t>HEHUI ZHINENG</a:t>
            </a:r>
          </a:p>
        </p:txBody>
      </p:sp>
      <p:pic>
        <p:nvPicPr>
          <p:cNvPr id="19" name="Picture 5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9359" y="516835"/>
            <a:ext cx="156806" cy="165648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1C040C08-A871-458D-AFCC-7B60F2F516A1}"/>
              </a:ext>
            </a:extLst>
          </p:cNvPr>
          <p:cNvSpPr/>
          <p:nvPr/>
        </p:nvSpPr>
        <p:spPr>
          <a:xfrm>
            <a:off x="251460" y="368826"/>
            <a:ext cx="1644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spc="-100" dirty="0">
                <a:solidFill>
                  <a:srgbClr val="C00000"/>
                </a:solidFill>
                <a:latin typeface="等线" pitchFamily="2" charset="-122"/>
                <a:ea typeface="等线" pitchFamily="2" charset="-122"/>
              </a:rPr>
              <a:t>工装示意</a:t>
            </a:r>
            <a:endParaRPr lang="en-US" altLang="zh-CN" sz="2400" spc="-100" dirty="0">
              <a:solidFill>
                <a:srgbClr val="C00000"/>
              </a:solidFill>
              <a:latin typeface="等线" pitchFamily="2" charset="-122"/>
              <a:ea typeface="等线" pitchFamily="2" charset="-122"/>
              <a:cs typeface="Open Sans Semibold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8D76C50-D66E-4E5B-B651-4918812C8A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8907" y="830491"/>
            <a:ext cx="1745857" cy="161515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3EB762C-247D-499B-B7F1-51F6898B49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3129" y="996919"/>
            <a:ext cx="1978287" cy="341628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7A9DBB7-2709-489D-BF3B-8896E69498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8907" y="2750289"/>
            <a:ext cx="1821992" cy="1456395"/>
          </a:xfrm>
          <a:prstGeom prst="rect">
            <a:avLst/>
          </a:prstGeom>
        </p:spPr>
      </p:pic>
      <p:sp>
        <p:nvSpPr>
          <p:cNvPr id="17" name="圆角矩形标注 3">
            <a:extLst>
              <a:ext uri="{FF2B5EF4-FFF2-40B4-BE49-F238E27FC236}">
                <a16:creationId xmlns:a16="http://schemas.microsoft.com/office/drawing/2014/main" id="{2CBDEAE8-E2CA-4DFA-A183-3120FD645871}"/>
              </a:ext>
            </a:extLst>
          </p:cNvPr>
          <p:cNvSpPr/>
          <p:nvPr/>
        </p:nvSpPr>
        <p:spPr>
          <a:xfrm>
            <a:off x="551223" y="3827051"/>
            <a:ext cx="1506322" cy="319530"/>
          </a:xfrm>
          <a:prstGeom prst="wedgeRoundRectCallout">
            <a:avLst>
              <a:gd name="adj1" fmla="val 60702"/>
              <a:gd name="adj2" fmla="val -1417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绕线杯治具 </a:t>
            </a:r>
          </a:p>
        </p:txBody>
      </p:sp>
      <p:sp>
        <p:nvSpPr>
          <p:cNvPr id="18" name="圆角矩形标注 3">
            <a:extLst>
              <a:ext uri="{FF2B5EF4-FFF2-40B4-BE49-F238E27FC236}">
                <a16:creationId xmlns:a16="http://schemas.microsoft.com/office/drawing/2014/main" id="{BD90F0E8-042F-4F12-BCD5-5C86B88917AA}"/>
              </a:ext>
            </a:extLst>
          </p:cNvPr>
          <p:cNvSpPr/>
          <p:nvPr/>
        </p:nvSpPr>
        <p:spPr>
          <a:xfrm>
            <a:off x="451985" y="2009241"/>
            <a:ext cx="1506322" cy="319530"/>
          </a:xfrm>
          <a:prstGeom prst="wedgeRoundRectCallout">
            <a:avLst>
              <a:gd name="adj1" fmla="val 96936"/>
              <a:gd name="adj2" fmla="val 1510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绕线针嘴 </a:t>
            </a:r>
          </a:p>
        </p:txBody>
      </p:sp>
      <p:sp>
        <p:nvSpPr>
          <p:cNvPr id="22" name="圆角矩形标注 3">
            <a:extLst>
              <a:ext uri="{FF2B5EF4-FFF2-40B4-BE49-F238E27FC236}">
                <a16:creationId xmlns:a16="http://schemas.microsoft.com/office/drawing/2014/main" id="{0FB06465-42F4-41F3-ADA1-2182D48C2659}"/>
              </a:ext>
            </a:extLst>
          </p:cNvPr>
          <p:cNvSpPr/>
          <p:nvPr/>
        </p:nvSpPr>
        <p:spPr>
          <a:xfrm>
            <a:off x="6270899" y="2385532"/>
            <a:ext cx="1506322" cy="319530"/>
          </a:xfrm>
          <a:prstGeom prst="wedgeRoundRectCallout">
            <a:avLst>
              <a:gd name="adj1" fmla="val -65883"/>
              <a:gd name="adj2" fmla="val 2486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定子铁芯</a:t>
            </a:r>
          </a:p>
        </p:txBody>
      </p:sp>
    </p:spTree>
    <p:extLst>
      <p:ext uri="{BB962C8B-B14F-4D97-AF65-F5344CB8AC3E}">
        <p14:creationId xmlns:p14="http://schemas.microsoft.com/office/powerpoint/2010/main" val="384002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32" y="1873968"/>
            <a:ext cx="1607460" cy="314833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7282" y="4432858"/>
            <a:ext cx="742261" cy="57401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2630556" y="4737664"/>
            <a:ext cx="1477618" cy="116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60" dirty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POWERPOINT PRESENTATION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2564" y="4533479"/>
            <a:ext cx="250415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1257" y="4534824"/>
            <a:ext cx="248186" cy="2435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180522"/>
            <a:ext cx="1825806" cy="1962978"/>
          </a:xfrm>
          <a:prstGeom prst="rect">
            <a:avLst/>
          </a:prstGeom>
        </p:spPr>
      </p:pic>
      <p:sp>
        <p:nvSpPr>
          <p:cNvPr id="15" name="TextBox 83"/>
          <p:cNvSpPr txBox="1"/>
          <p:nvPr/>
        </p:nvSpPr>
        <p:spPr>
          <a:xfrm>
            <a:off x="2617303" y="4459356"/>
            <a:ext cx="18567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spc="-100" dirty="0">
                <a:solidFill>
                  <a:srgbClr val="C00000"/>
                </a:solidFill>
                <a:latin typeface="Source Sans Pro Light" pitchFamily="34" charset="0"/>
                <a:ea typeface="Open Sans Semibold" pitchFamily="34" charset="0"/>
                <a:cs typeface="Open Sans Semibold" pitchFamily="34" charset="0"/>
              </a:rPr>
              <a:t>HEHUI ZHINENG</a:t>
            </a:r>
          </a:p>
        </p:txBody>
      </p:sp>
      <p:pic>
        <p:nvPicPr>
          <p:cNvPr id="17" name="Picture 4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539" y="834886"/>
            <a:ext cx="251348" cy="269462"/>
          </a:xfrm>
          <a:prstGeom prst="rect">
            <a:avLst/>
          </a:prstGeom>
        </p:spPr>
      </p:pic>
      <p:pic>
        <p:nvPicPr>
          <p:cNvPr id="18" name="Picture 50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264" y="311427"/>
            <a:ext cx="232076" cy="245162"/>
          </a:xfrm>
          <a:prstGeom prst="rect">
            <a:avLst/>
          </a:prstGeom>
        </p:spPr>
      </p:pic>
      <p:pic>
        <p:nvPicPr>
          <p:cNvPr id="19" name="Picture 51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9359" y="516835"/>
            <a:ext cx="156806" cy="165648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619CA083-B91E-46B3-B817-7F39D6007CBA}"/>
              </a:ext>
            </a:extLst>
          </p:cNvPr>
          <p:cNvSpPr txBox="1">
            <a:spLocks/>
          </p:cNvSpPr>
          <p:nvPr/>
        </p:nvSpPr>
        <p:spPr>
          <a:xfrm>
            <a:off x="1140887" y="178514"/>
            <a:ext cx="2456892" cy="497304"/>
          </a:xfr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效率评估</a:t>
            </a: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CF99A384-D523-45A1-B7C2-1AA3BE362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13644"/>
              </p:ext>
            </p:extLst>
          </p:nvPr>
        </p:nvGraphicFramePr>
        <p:xfrm>
          <a:off x="1825806" y="668679"/>
          <a:ext cx="5238582" cy="31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0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764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绕线工位</a:t>
                      </a:r>
                    </a:p>
                  </a:txBody>
                  <a:tcPr marL="51435" marR="51435" marT="25718" marB="25718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步序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耗时</a:t>
                      </a:r>
                      <a:endParaRPr lang="en-US" altLang="zh-CN" sz="1400" dirty="0"/>
                    </a:p>
                    <a:p>
                      <a:pPr algn="ctr"/>
                      <a:r>
                        <a:rPr lang="zh-CN" altLang="en-US" sz="1400" dirty="0"/>
                        <a:t>（单位：秒）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备注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421"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人工上下料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8</a:t>
                      </a:r>
                      <a:endParaRPr lang="zh-CN" altLang="en-US" sz="9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310"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自动始端处理、剪线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3</a:t>
                      </a:r>
                      <a:endParaRPr lang="zh-CN" altLang="en-US" sz="9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526"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自动进槽定起绕点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2</a:t>
                      </a:r>
                      <a:endParaRPr lang="zh-CN" altLang="en-US" sz="9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526"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绕线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6*12=72</a:t>
                      </a:r>
                      <a:endParaRPr lang="zh-CN" altLang="en-US" sz="9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按</a:t>
                      </a:r>
                      <a:r>
                        <a:rPr lang="en-US" altLang="zh-CN" sz="900" dirty="0"/>
                        <a:t>300rpm</a:t>
                      </a:r>
                      <a:r>
                        <a:rPr lang="zh-CN" altLang="en-US" sz="900" dirty="0"/>
                        <a:t>计算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5539"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上端钩线过线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4*3=12</a:t>
                      </a:r>
                      <a:endParaRPr lang="zh-CN" altLang="en-US" sz="9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5539"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下端钩线过线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4*3=12</a:t>
                      </a:r>
                      <a:endParaRPr lang="zh-CN" altLang="en-US" sz="9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6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/>
                        <a:t>自动末端处理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2</a:t>
                      </a:r>
                      <a:endParaRPr lang="zh-CN" altLang="en-US" sz="9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526"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自动夹线、剪线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976"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自动归位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2</a:t>
                      </a:r>
                      <a:endParaRPr lang="zh-CN" altLang="en-US" sz="9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0865"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总耗时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116</a:t>
                      </a:r>
                      <a:endParaRPr lang="zh-CN" altLang="en-US" sz="9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5103">
                <a:tc gridSpan="3">
                  <a:txBody>
                    <a:bodyPr/>
                    <a:lstStyle/>
                    <a:p>
                      <a:r>
                        <a:rPr lang="zh-CN" altLang="en-US" sz="1200" baseline="0" dirty="0"/>
                        <a:t>绕线理论节拍： 一次做</a:t>
                      </a:r>
                      <a:r>
                        <a:rPr lang="en-US" altLang="zh-CN" sz="1200" baseline="0" dirty="0"/>
                        <a:t>2</a:t>
                      </a:r>
                      <a:r>
                        <a:rPr lang="zh-CN" altLang="en-US" sz="1200" baseline="0" dirty="0"/>
                        <a:t>个，</a:t>
                      </a:r>
                      <a:r>
                        <a:rPr lang="en-US" altLang="zh-CN" sz="1200" baseline="0" dirty="0"/>
                        <a:t>116</a:t>
                      </a:r>
                      <a:r>
                        <a:rPr lang="zh-CN" altLang="en-US" sz="1200" baseline="0" dirty="0"/>
                        <a:t>秒</a:t>
                      </a:r>
                      <a:r>
                        <a:rPr lang="en-US" altLang="zh-CN" sz="1200" baseline="0" dirty="0"/>
                        <a:t>/2</a:t>
                      </a:r>
                      <a:r>
                        <a:rPr lang="zh-CN" altLang="en-US" sz="1200" baseline="0" dirty="0"/>
                        <a:t>个产品</a:t>
                      </a:r>
                      <a:endParaRPr lang="en-US" altLang="zh-CN" sz="1200" baseline="0" dirty="0"/>
                    </a:p>
                    <a:p>
                      <a:r>
                        <a:rPr lang="zh-CN" altLang="en-US" sz="1200" baseline="0" dirty="0"/>
                        <a:t>（仅供评估项目用）</a:t>
                      </a:r>
                    </a:p>
                  </a:txBody>
                  <a:tcPr marL="51435" marR="51435" marT="25718" marB="25718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EF228AE0-DCD1-49C2-9D6F-00CC3E52BD28}"/>
              </a:ext>
            </a:extLst>
          </p:cNvPr>
          <p:cNvSpPr txBox="1"/>
          <p:nvPr/>
        </p:nvSpPr>
        <p:spPr>
          <a:xfrm>
            <a:off x="1868438" y="3863073"/>
            <a:ext cx="52385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prstClr val="black"/>
                </a:solidFill>
              </a:rPr>
              <a:t>3600/116*2*10*0.9=558</a:t>
            </a:r>
            <a:r>
              <a:rPr lang="zh-CN" altLang="en-US" sz="1350" dirty="0">
                <a:solidFill>
                  <a:prstClr val="black"/>
                </a:solidFill>
              </a:rPr>
              <a:t>个</a:t>
            </a:r>
            <a:endParaRPr lang="en-US" altLang="zh-CN" sz="1350" dirty="0">
              <a:solidFill>
                <a:prstClr val="black"/>
              </a:solidFill>
            </a:endParaRPr>
          </a:p>
          <a:p>
            <a:r>
              <a:rPr lang="zh-CN" altLang="en-US" sz="1350" dirty="0">
                <a:solidFill>
                  <a:prstClr val="black"/>
                </a:solidFill>
              </a:rPr>
              <a:t>一天</a:t>
            </a:r>
            <a:r>
              <a:rPr lang="en-US" altLang="zh-CN" sz="1350" dirty="0">
                <a:solidFill>
                  <a:prstClr val="black"/>
                </a:solidFill>
              </a:rPr>
              <a:t>10</a:t>
            </a:r>
            <a:r>
              <a:rPr lang="zh-CN" altLang="en-US" sz="1350" dirty="0">
                <a:solidFill>
                  <a:prstClr val="black"/>
                </a:solidFill>
              </a:rPr>
              <a:t>小时，一小时</a:t>
            </a:r>
            <a:r>
              <a:rPr lang="en-US" altLang="zh-CN" sz="1350" dirty="0">
                <a:solidFill>
                  <a:prstClr val="black"/>
                </a:solidFill>
              </a:rPr>
              <a:t>3600</a:t>
            </a:r>
            <a:r>
              <a:rPr lang="zh-CN" altLang="en-US" sz="1350" dirty="0">
                <a:solidFill>
                  <a:prstClr val="black"/>
                </a:solidFill>
              </a:rPr>
              <a:t>秒  稼动率</a:t>
            </a:r>
            <a:r>
              <a:rPr lang="en-US" altLang="zh-CN" sz="1350" dirty="0">
                <a:solidFill>
                  <a:prstClr val="black"/>
                </a:solidFill>
              </a:rPr>
              <a:t>90%   </a:t>
            </a:r>
            <a:r>
              <a:rPr lang="zh-CN" altLang="en-US" sz="1350" dirty="0">
                <a:solidFill>
                  <a:prstClr val="black"/>
                </a:solidFill>
              </a:rPr>
              <a:t>一台设备预估可生产</a:t>
            </a:r>
            <a:r>
              <a:rPr lang="en-US" altLang="zh-CN" sz="1350" dirty="0">
                <a:solidFill>
                  <a:prstClr val="black"/>
                </a:solidFill>
              </a:rPr>
              <a:t>558</a:t>
            </a:r>
            <a:r>
              <a:rPr lang="zh-CN" altLang="en-US" sz="1350" dirty="0">
                <a:solidFill>
                  <a:prstClr val="black"/>
                </a:solidFill>
              </a:rPr>
              <a:t>个</a:t>
            </a:r>
          </a:p>
        </p:txBody>
      </p:sp>
      <p:sp>
        <p:nvSpPr>
          <p:cNvPr id="25" name="内容占位符 6">
            <a:extLst>
              <a:ext uri="{FF2B5EF4-FFF2-40B4-BE49-F238E27FC236}">
                <a16:creationId xmlns:a16="http://schemas.microsoft.com/office/drawing/2014/main" id="{BCD89223-0D88-4690-82DD-3B2F63EA6D42}"/>
              </a:ext>
            </a:extLst>
          </p:cNvPr>
          <p:cNvSpPr txBox="1">
            <a:spLocks/>
          </p:cNvSpPr>
          <p:nvPr/>
        </p:nvSpPr>
        <p:spPr>
          <a:xfrm>
            <a:off x="2741141" y="310591"/>
            <a:ext cx="5521424" cy="324036"/>
          </a:xfr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1200" dirty="0"/>
              <a:t>　　</a:t>
            </a:r>
            <a:r>
              <a:rPr lang="en-US" altLang="zh-CN" sz="1200" dirty="0"/>
              <a:t>1.0 mm</a:t>
            </a:r>
            <a:r>
              <a:rPr lang="zh-CN" altLang="en-US" sz="1200" dirty="0"/>
              <a:t>线径，</a:t>
            </a:r>
            <a:r>
              <a:rPr lang="en-US" altLang="zh-CN" sz="1200" dirty="0"/>
              <a:t>20</a:t>
            </a:r>
            <a:r>
              <a:rPr lang="zh-CN" altLang="en-US" sz="1200" dirty="0"/>
              <a:t>圈 </a:t>
            </a:r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zh-CN" altLang="en-US" sz="1200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56736A48-7CE8-45B2-A218-60C594641E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07020" y="1186988"/>
            <a:ext cx="1695886" cy="149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7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123F7A47-EC0F-4E3E-A9D3-8BE0A3B8E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305" y="2914532"/>
            <a:ext cx="1505924" cy="178104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ABBBC5D-332C-4889-B232-F64BE869A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4305" y="654410"/>
            <a:ext cx="1506322" cy="227410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F78F83B-2FAB-4196-9D78-5D566218B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241" y="732362"/>
            <a:ext cx="1783240" cy="1529698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5460" y="4688515"/>
            <a:ext cx="588343" cy="45498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2409576" y="5026545"/>
            <a:ext cx="1477618" cy="116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60" dirty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POWERPOINT PRESENTATION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2564" y="4533479"/>
            <a:ext cx="250415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1257" y="4534824"/>
            <a:ext cx="248186" cy="243503"/>
          </a:xfrm>
          <a:prstGeom prst="rect">
            <a:avLst/>
          </a:prstGeom>
        </p:spPr>
      </p:pic>
      <p:sp>
        <p:nvSpPr>
          <p:cNvPr id="15" name="TextBox 83"/>
          <p:cNvSpPr txBox="1"/>
          <p:nvPr/>
        </p:nvSpPr>
        <p:spPr>
          <a:xfrm>
            <a:off x="2411563" y="4695576"/>
            <a:ext cx="18567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spc="-100" dirty="0">
                <a:solidFill>
                  <a:srgbClr val="C00000"/>
                </a:solidFill>
                <a:latin typeface="Source Sans Pro Light" pitchFamily="34" charset="0"/>
                <a:ea typeface="Open Sans Semibold" pitchFamily="34" charset="0"/>
                <a:cs typeface="Open Sans Semibold" pitchFamily="34" charset="0"/>
              </a:rPr>
              <a:t>HEHUI ZHINENG</a:t>
            </a:r>
          </a:p>
        </p:txBody>
      </p:sp>
      <p:pic>
        <p:nvPicPr>
          <p:cNvPr id="19" name="Picture 51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9359" y="516835"/>
            <a:ext cx="156806" cy="165648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1C040C08-A871-458D-AFCC-7B60F2F516A1}"/>
              </a:ext>
            </a:extLst>
          </p:cNvPr>
          <p:cNvSpPr/>
          <p:nvPr/>
        </p:nvSpPr>
        <p:spPr>
          <a:xfrm>
            <a:off x="251459" y="368826"/>
            <a:ext cx="2286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spc="-100" dirty="0">
                <a:solidFill>
                  <a:srgbClr val="C00000"/>
                </a:solidFill>
                <a:latin typeface="等线" pitchFamily="2" charset="-122"/>
                <a:ea typeface="等线" pitchFamily="2" charset="-122"/>
              </a:rPr>
              <a:t>外绕工装示意</a:t>
            </a:r>
            <a:endParaRPr lang="en-US" altLang="zh-CN" sz="2400" spc="-100" dirty="0">
              <a:solidFill>
                <a:srgbClr val="C00000"/>
              </a:solidFill>
              <a:latin typeface="等线" pitchFamily="2" charset="-122"/>
              <a:ea typeface="等线" pitchFamily="2" charset="-122"/>
              <a:cs typeface="Open Sans Semibold" pitchFamily="34" charset="0"/>
            </a:endParaRPr>
          </a:p>
        </p:txBody>
      </p:sp>
      <p:sp>
        <p:nvSpPr>
          <p:cNvPr id="17" name="圆角矩形标注 3">
            <a:extLst>
              <a:ext uri="{FF2B5EF4-FFF2-40B4-BE49-F238E27FC236}">
                <a16:creationId xmlns:a16="http://schemas.microsoft.com/office/drawing/2014/main" id="{2CBDEAE8-E2CA-4DFA-A183-3120FD645871}"/>
              </a:ext>
            </a:extLst>
          </p:cNvPr>
          <p:cNvSpPr/>
          <p:nvPr/>
        </p:nvSpPr>
        <p:spPr>
          <a:xfrm>
            <a:off x="1071612" y="4164321"/>
            <a:ext cx="1506322" cy="319530"/>
          </a:xfrm>
          <a:prstGeom prst="wedgeRoundRectCallout">
            <a:avLst>
              <a:gd name="adj1" fmla="val 95054"/>
              <a:gd name="adj2" fmla="val -1262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绕线治具 </a:t>
            </a:r>
          </a:p>
        </p:txBody>
      </p:sp>
      <p:sp>
        <p:nvSpPr>
          <p:cNvPr id="18" name="圆角矩形标注 3">
            <a:extLst>
              <a:ext uri="{FF2B5EF4-FFF2-40B4-BE49-F238E27FC236}">
                <a16:creationId xmlns:a16="http://schemas.microsoft.com/office/drawing/2014/main" id="{BD90F0E8-042F-4F12-BCD5-5C86B88917AA}"/>
              </a:ext>
            </a:extLst>
          </p:cNvPr>
          <p:cNvSpPr/>
          <p:nvPr/>
        </p:nvSpPr>
        <p:spPr>
          <a:xfrm>
            <a:off x="1031314" y="2063747"/>
            <a:ext cx="1506322" cy="319530"/>
          </a:xfrm>
          <a:prstGeom prst="wedgeRoundRectCallout">
            <a:avLst>
              <a:gd name="adj1" fmla="val 96936"/>
              <a:gd name="adj2" fmla="val 1510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绕线针嘴 </a:t>
            </a:r>
          </a:p>
        </p:txBody>
      </p:sp>
      <p:sp>
        <p:nvSpPr>
          <p:cNvPr id="22" name="圆角矩形标注 3">
            <a:extLst>
              <a:ext uri="{FF2B5EF4-FFF2-40B4-BE49-F238E27FC236}">
                <a16:creationId xmlns:a16="http://schemas.microsoft.com/office/drawing/2014/main" id="{0FB06465-42F4-41F3-ADA1-2182D48C2659}"/>
              </a:ext>
            </a:extLst>
          </p:cNvPr>
          <p:cNvSpPr/>
          <p:nvPr/>
        </p:nvSpPr>
        <p:spPr>
          <a:xfrm>
            <a:off x="6221281" y="412832"/>
            <a:ext cx="1506322" cy="319530"/>
          </a:xfrm>
          <a:prstGeom prst="wedgeRoundRectCallout">
            <a:avLst>
              <a:gd name="adj1" fmla="val -65883"/>
              <a:gd name="adj2" fmla="val 2486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定子铁芯</a:t>
            </a:r>
          </a:p>
        </p:txBody>
      </p:sp>
      <p:sp>
        <p:nvSpPr>
          <p:cNvPr id="24" name="圆角矩形标注 3">
            <a:extLst>
              <a:ext uri="{FF2B5EF4-FFF2-40B4-BE49-F238E27FC236}">
                <a16:creationId xmlns:a16="http://schemas.microsoft.com/office/drawing/2014/main" id="{53B3A7E5-85DE-4275-98DE-088791058DC8}"/>
              </a:ext>
            </a:extLst>
          </p:cNvPr>
          <p:cNvSpPr/>
          <p:nvPr/>
        </p:nvSpPr>
        <p:spPr>
          <a:xfrm>
            <a:off x="4495295" y="4131059"/>
            <a:ext cx="1725986" cy="319530"/>
          </a:xfrm>
          <a:prstGeom prst="wedgeRoundRectCallout">
            <a:avLst>
              <a:gd name="adj1" fmla="val -99293"/>
              <a:gd name="adj2" fmla="val -3303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人工上料锁紧 </a:t>
            </a:r>
          </a:p>
        </p:txBody>
      </p:sp>
      <p:pic>
        <p:nvPicPr>
          <p:cNvPr id="25" name="图片 1">
            <a:extLst>
              <a:ext uri="{FF2B5EF4-FFF2-40B4-BE49-F238E27FC236}">
                <a16:creationId xmlns:a16="http://schemas.microsoft.com/office/drawing/2014/main" id="{8C651430-CAB4-4DBD-9BBE-2A6C7690B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633" y="1500565"/>
            <a:ext cx="1604931" cy="1765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DB5E379-4E71-4C9A-8C46-BE4B5975A4B6}"/>
              </a:ext>
            </a:extLst>
          </p:cNvPr>
          <p:cNvSpPr txBox="1"/>
          <p:nvPr/>
        </p:nvSpPr>
        <p:spPr>
          <a:xfrm>
            <a:off x="6221280" y="3735572"/>
            <a:ext cx="2003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外绕小批量生产时更换工装，人工锁紧生产</a:t>
            </a:r>
          </a:p>
        </p:txBody>
      </p:sp>
    </p:spTree>
    <p:extLst>
      <p:ext uri="{BB962C8B-B14F-4D97-AF65-F5344CB8AC3E}">
        <p14:creationId xmlns:p14="http://schemas.microsoft.com/office/powerpoint/2010/main" val="42910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32" y="1873968"/>
            <a:ext cx="1607460" cy="314833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7282" y="4432858"/>
            <a:ext cx="742261" cy="57401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2630556" y="4737664"/>
            <a:ext cx="1477618" cy="116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60" dirty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POWERPOINT PRESENTATION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2564" y="4533479"/>
            <a:ext cx="250415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1257" y="4534824"/>
            <a:ext cx="248186" cy="2435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180522"/>
            <a:ext cx="1825806" cy="1962978"/>
          </a:xfrm>
          <a:prstGeom prst="rect">
            <a:avLst/>
          </a:prstGeom>
        </p:spPr>
      </p:pic>
      <p:sp>
        <p:nvSpPr>
          <p:cNvPr id="15" name="TextBox 83"/>
          <p:cNvSpPr txBox="1"/>
          <p:nvPr/>
        </p:nvSpPr>
        <p:spPr>
          <a:xfrm>
            <a:off x="2617303" y="4459356"/>
            <a:ext cx="18567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spc="-100" dirty="0">
                <a:solidFill>
                  <a:srgbClr val="C00000"/>
                </a:solidFill>
                <a:latin typeface="Source Sans Pro Light" pitchFamily="34" charset="0"/>
                <a:ea typeface="Open Sans Semibold" pitchFamily="34" charset="0"/>
                <a:cs typeface="Open Sans Semibold" pitchFamily="34" charset="0"/>
              </a:rPr>
              <a:t>HEHUI ZHINENG</a:t>
            </a:r>
          </a:p>
        </p:txBody>
      </p:sp>
      <p:pic>
        <p:nvPicPr>
          <p:cNvPr id="17" name="Picture 4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539" y="834886"/>
            <a:ext cx="251348" cy="269462"/>
          </a:xfrm>
          <a:prstGeom prst="rect">
            <a:avLst/>
          </a:prstGeom>
        </p:spPr>
      </p:pic>
      <p:pic>
        <p:nvPicPr>
          <p:cNvPr id="18" name="Picture 50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264" y="311427"/>
            <a:ext cx="232076" cy="245162"/>
          </a:xfrm>
          <a:prstGeom prst="rect">
            <a:avLst/>
          </a:prstGeom>
        </p:spPr>
      </p:pic>
      <p:pic>
        <p:nvPicPr>
          <p:cNvPr id="19" name="Picture 51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9359" y="516835"/>
            <a:ext cx="156806" cy="165648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619CA083-B91E-46B3-B817-7F39D6007CBA}"/>
              </a:ext>
            </a:extLst>
          </p:cNvPr>
          <p:cNvSpPr txBox="1">
            <a:spLocks/>
          </p:cNvSpPr>
          <p:nvPr/>
        </p:nvSpPr>
        <p:spPr>
          <a:xfrm>
            <a:off x="1140887" y="178514"/>
            <a:ext cx="2456892" cy="497304"/>
          </a:xfr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效率评估</a:t>
            </a: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CF99A384-D523-45A1-B7C2-1AA3BE362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071335"/>
              </p:ext>
            </p:extLst>
          </p:nvPr>
        </p:nvGraphicFramePr>
        <p:xfrm>
          <a:off x="1825806" y="668679"/>
          <a:ext cx="5238582" cy="3232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0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764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绕线工位</a:t>
                      </a:r>
                    </a:p>
                  </a:txBody>
                  <a:tcPr marL="51435" marR="51435" marT="25718" marB="25718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步序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耗时</a:t>
                      </a:r>
                      <a:endParaRPr lang="en-US" altLang="zh-CN" sz="1400" dirty="0"/>
                    </a:p>
                    <a:p>
                      <a:pPr algn="ctr"/>
                      <a:r>
                        <a:rPr lang="zh-CN" altLang="en-US" sz="1400" dirty="0"/>
                        <a:t>（单位：秒）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备注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421"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人工上下料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8</a:t>
                      </a:r>
                      <a:endParaRPr lang="zh-CN" altLang="en-US" sz="9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人工锁紧时大约</a:t>
                      </a:r>
                      <a:r>
                        <a:rPr lang="en-US" altLang="zh-CN" sz="900" dirty="0"/>
                        <a:t>2</a:t>
                      </a:r>
                      <a:r>
                        <a:rPr lang="zh-CN" altLang="en-US" sz="900" dirty="0"/>
                        <a:t>分钟换料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310"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自动始端处理、剪线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3</a:t>
                      </a:r>
                      <a:endParaRPr lang="zh-CN" altLang="en-US" sz="9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590"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自动进槽定起绕点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2</a:t>
                      </a:r>
                      <a:endParaRPr lang="zh-CN" altLang="en-US" sz="9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526"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绕线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3*12=36</a:t>
                      </a:r>
                      <a:endParaRPr lang="zh-CN" altLang="en-US" sz="9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按</a:t>
                      </a:r>
                      <a:r>
                        <a:rPr lang="en-US" altLang="zh-CN" sz="900" dirty="0"/>
                        <a:t>300rpm</a:t>
                      </a:r>
                      <a:r>
                        <a:rPr lang="zh-CN" altLang="en-US" sz="900" dirty="0"/>
                        <a:t>计算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5539"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上端钩线过线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4*3=12</a:t>
                      </a:r>
                      <a:endParaRPr lang="zh-CN" altLang="en-US" sz="9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5539"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下端过线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4*3=12</a:t>
                      </a:r>
                      <a:endParaRPr lang="zh-CN" altLang="en-US" sz="9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6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/>
                        <a:t>自动末端处理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2</a:t>
                      </a:r>
                      <a:endParaRPr lang="zh-CN" altLang="en-US" sz="9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526"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自动夹线、剪线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976"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自动归位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2</a:t>
                      </a:r>
                      <a:endParaRPr lang="zh-CN" altLang="en-US" sz="9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0865"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总耗时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80</a:t>
                      </a:r>
                      <a:endParaRPr lang="zh-CN" altLang="en-US" sz="9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内外绕共用，人工锁工件时约</a:t>
                      </a:r>
                      <a:r>
                        <a:rPr lang="en-US" altLang="zh-CN" sz="900" dirty="0"/>
                        <a:t>200S</a:t>
                      </a:r>
                      <a:endParaRPr lang="zh-CN" altLang="en-US" sz="9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5103">
                <a:tc gridSpan="3">
                  <a:txBody>
                    <a:bodyPr/>
                    <a:lstStyle/>
                    <a:p>
                      <a:r>
                        <a:rPr lang="zh-CN" altLang="en-US" sz="1200" baseline="0" dirty="0"/>
                        <a:t>绕线理论节拍： 一次做</a:t>
                      </a:r>
                      <a:r>
                        <a:rPr lang="en-US" altLang="zh-CN" sz="1200" baseline="0" dirty="0"/>
                        <a:t>2</a:t>
                      </a:r>
                      <a:r>
                        <a:rPr lang="zh-CN" altLang="en-US" sz="1200" baseline="0" dirty="0"/>
                        <a:t>个，</a:t>
                      </a:r>
                      <a:r>
                        <a:rPr lang="en-US" altLang="zh-CN" sz="1200" baseline="0" dirty="0"/>
                        <a:t>80</a:t>
                      </a:r>
                      <a:r>
                        <a:rPr lang="zh-CN" altLang="en-US" sz="1200" baseline="0" dirty="0"/>
                        <a:t>秒</a:t>
                      </a:r>
                      <a:r>
                        <a:rPr lang="en-US" altLang="zh-CN" sz="1200" baseline="0" dirty="0"/>
                        <a:t>/2</a:t>
                      </a:r>
                      <a:r>
                        <a:rPr lang="zh-CN" altLang="en-US" sz="1200" baseline="0" dirty="0"/>
                        <a:t>个产品</a:t>
                      </a:r>
                      <a:endParaRPr lang="en-US" altLang="zh-CN" sz="1200" baseline="0" dirty="0"/>
                    </a:p>
                    <a:p>
                      <a:r>
                        <a:rPr lang="zh-CN" altLang="en-US" sz="1200" baseline="0" dirty="0"/>
                        <a:t>（仅供评估项目用）</a:t>
                      </a:r>
                    </a:p>
                  </a:txBody>
                  <a:tcPr marL="51435" marR="51435" marT="25718" marB="25718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EF228AE0-DCD1-49C2-9D6F-00CC3E52BD28}"/>
              </a:ext>
            </a:extLst>
          </p:cNvPr>
          <p:cNvSpPr txBox="1"/>
          <p:nvPr/>
        </p:nvSpPr>
        <p:spPr>
          <a:xfrm>
            <a:off x="1868438" y="3863073"/>
            <a:ext cx="52385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prstClr val="black"/>
                </a:solidFill>
              </a:rPr>
              <a:t>3600/80*2*10*0.9=810</a:t>
            </a:r>
            <a:r>
              <a:rPr lang="zh-CN" altLang="en-US" sz="1350" dirty="0">
                <a:solidFill>
                  <a:prstClr val="black"/>
                </a:solidFill>
              </a:rPr>
              <a:t>个</a:t>
            </a:r>
            <a:endParaRPr lang="en-US" altLang="zh-CN" sz="1350" dirty="0">
              <a:solidFill>
                <a:prstClr val="black"/>
              </a:solidFill>
            </a:endParaRPr>
          </a:p>
          <a:p>
            <a:r>
              <a:rPr lang="zh-CN" altLang="en-US" sz="1350" dirty="0">
                <a:solidFill>
                  <a:prstClr val="black"/>
                </a:solidFill>
              </a:rPr>
              <a:t>一天</a:t>
            </a:r>
            <a:r>
              <a:rPr lang="en-US" altLang="zh-CN" sz="1350" dirty="0">
                <a:solidFill>
                  <a:prstClr val="black"/>
                </a:solidFill>
              </a:rPr>
              <a:t>10</a:t>
            </a:r>
            <a:r>
              <a:rPr lang="zh-CN" altLang="en-US" sz="1350" dirty="0">
                <a:solidFill>
                  <a:prstClr val="black"/>
                </a:solidFill>
              </a:rPr>
              <a:t>小时，一小时</a:t>
            </a:r>
            <a:r>
              <a:rPr lang="en-US" altLang="zh-CN" sz="1350" dirty="0">
                <a:solidFill>
                  <a:prstClr val="black"/>
                </a:solidFill>
              </a:rPr>
              <a:t>3600</a:t>
            </a:r>
            <a:r>
              <a:rPr lang="zh-CN" altLang="en-US" sz="1350" dirty="0">
                <a:solidFill>
                  <a:prstClr val="black"/>
                </a:solidFill>
              </a:rPr>
              <a:t>秒  稼动率</a:t>
            </a:r>
            <a:r>
              <a:rPr lang="en-US" altLang="zh-CN" sz="1350" dirty="0">
                <a:solidFill>
                  <a:prstClr val="black"/>
                </a:solidFill>
              </a:rPr>
              <a:t>90%   </a:t>
            </a:r>
            <a:r>
              <a:rPr lang="zh-CN" altLang="en-US" sz="1350" dirty="0">
                <a:solidFill>
                  <a:prstClr val="black"/>
                </a:solidFill>
              </a:rPr>
              <a:t>一台设备预估可生产</a:t>
            </a:r>
            <a:r>
              <a:rPr lang="en-US" altLang="zh-CN" sz="1350" dirty="0">
                <a:solidFill>
                  <a:prstClr val="black"/>
                </a:solidFill>
              </a:rPr>
              <a:t>810</a:t>
            </a:r>
            <a:r>
              <a:rPr lang="zh-CN" altLang="en-US" sz="1350" dirty="0">
                <a:solidFill>
                  <a:prstClr val="black"/>
                </a:solidFill>
              </a:rPr>
              <a:t>个</a:t>
            </a:r>
          </a:p>
        </p:txBody>
      </p:sp>
      <p:sp>
        <p:nvSpPr>
          <p:cNvPr id="25" name="内容占位符 6">
            <a:extLst>
              <a:ext uri="{FF2B5EF4-FFF2-40B4-BE49-F238E27FC236}">
                <a16:creationId xmlns:a16="http://schemas.microsoft.com/office/drawing/2014/main" id="{BCD89223-0D88-4690-82DD-3B2F63EA6D42}"/>
              </a:ext>
            </a:extLst>
          </p:cNvPr>
          <p:cNvSpPr txBox="1">
            <a:spLocks/>
          </p:cNvSpPr>
          <p:nvPr/>
        </p:nvSpPr>
        <p:spPr>
          <a:xfrm>
            <a:off x="2741141" y="310591"/>
            <a:ext cx="5521424" cy="324036"/>
          </a:xfr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1200" dirty="0"/>
              <a:t>　　</a:t>
            </a:r>
            <a:r>
              <a:rPr lang="en-US" altLang="zh-CN" sz="1200" dirty="0"/>
              <a:t>1.0 mm</a:t>
            </a:r>
            <a:r>
              <a:rPr lang="zh-CN" altLang="en-US" sz="1200" dirty="0"/>
              <a:t>线径，</a:t>
            </a:r>
            <a:r>
              <a:rPr lang="en-US" altLang="zh-CN" sz="1200" dirty="0"/>
              <a:t>10</a:t>
            </a:r>
            <a:r>
              <a:rPr lang="zh-CN" altLang="en-US" sz="1200" dirty="0"/>
              <a:t>圈 </a:t>
            </a:r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zh-CN" altLang="en-US" sz="1200" dirty="0"/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55ACEFC1-BCCA-4F93-8A33-0017B6D5B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666" y="1359647"/>
            <a:ext cx="1604931" cy="1765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38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3652</TotalTime>
  <Words>748</Words>
  <Application>Microsoft Office PowerPoint</Application>
  <PresentationFormat>全屏显示(16:9)</PresentationFormat>
  <Paragraphs>220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等线</vt:lpstr>
      <vt:lpstr>华文宋体</vt:lpstr>
      <vt:lpstr>时尚中黑简体</vt:lpstr>
      <vt:lpstr>宋体</vt:lpstr>
      <vt:lpstr>Arial</vt:lpstr>
      <vt:lpstr>Calibri</vt:lpstr>
      <vt:lpstr>Open Sans Semibold</vt:lpstr>
      <vt:lpstr>Source Sans Pro Light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合慧智能电机自动装配线</dc:title>
  <dc:creator>合慧智能</dc:creator>
  <cp:keywords/>
  <cp:lastModifiedBy>wang alex</cp:lastModifiedBy>
  <cp:revision>584</cp:revision>
  <dcterms:created xsi:type="dcterms:W3CDTF">2013-10-04T13:00:56Z</dcterms:created>
  <dcterms:modified xsi:type="dcterms:W3CDTF">2020-11-21T12:09:45Z</dcterms:modified>
</cp:coreProperties>
</file>