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9" r:id="rId3"/>
    <p:sldId id="372" r:id="rId4"/>
    <p:sldId id="395" r:id="rId5"/>
    <p:sldId id="406" r:id="rId6"/>
    <p:sldId id="408" r:id="rId7"/>
    <p:sldId id="407" r:id="rId8"/>
    <p:sldId id="453" r:id="rId9"/>
    <p:sldId id="402" r:id="rId10"/>
    <p:sldId id="34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77" autoAdjust="0"/>
  </p:normalViewPr>
  <p:slideViewPr>
    <p:cSldViewPr snapToGrid="0">
      <p:cViewPr varScale="1">
        <p:scale>
          <a:sx n="108" d="100"/>
          <a:sy n="108" d="100"/>
        </p:scale>
        <p:origin x="749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9B71-3C26-4A5B-B8C3-2691142635E4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DFB89-C2C8-406A-AC49-371564A80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C862-30F7-40F5-83D4-EC0662F56793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456E-4B5F-483E-AAF0-0D6AA3A6C0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5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02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01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14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091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7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7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38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044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849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96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083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224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70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93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2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4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6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277478" y="46213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877" r:id="rId22"/>
    <p:sldLayoutId id="2147483897" r:id="rId23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6147" y="2140217"/>
            <a:ext cx="1419167" cy="109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8105" y="208447"/>
            <a:ext cx="3948078" cy="4429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0"/>
            <a:ext cx="4424363" cy="514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93" y="791755"/>
            <a:ext cx="1103206" cy="11460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10456" y="3766557"/>
            <a:ext cx="5233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pc="-100" dirty="0">
                <a:solidFill>
                  <a:srgbClr val="C00000"/>
                </a:solidFill>
                <a:ea typeface="时尚中黑简体" panose="01010104010101010101" pitchFamily="2" charset="-122"/>
              </a:rPr>
              <a:t>四工位定子绕线机</a:t>
            </a:r>
            <a:endParaRPr lang="en-US" altLang="zh-CN" sz="3200" b="1" spc="-100" dirty="0">
              <a:solidFill>
                <a:srgbClr val="C00000"/>
              </a:solidFill>
              <a:ea typeface="时尚中黑简体" panose="01010104010101010101" pitchFamily="2" charset="-122"/>
            </a:endParaRPr>
          </a:p>
          <a:p>
            <a:pPr algn="ctr"/>
            <a:r>
              <a:rPr lang="en-US" altLang="zh-CN" sz="3200" b="1" spc="-100" dirty="0">
                <a:solidFill>
                  <a:srgbClr val="C0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Open Sans Semibold" pitchFamily="34" charset="0"/>
              </a:rPr>
              <a:t>RXN04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4030" y1="39796" x2="34030" y2="39796"/>
                        <a14:foregroundMark x1="38507" y1="62585" x2="38507" y2="62585"/>
                        <a14:foregroundMark x1="28507" y1="59184" x2="28507" y2="59184"/>
                        <a14:foregroundMark x1="13731" y1="81973" x2="13731" y2="81973"/>
                        <a14:foregroundMark x1="9254" y1="83333" x2="9254" y2="83333"/>
                        <a14:foregroundMark x1="10597" y1="47619" x2="10597" y2="47619"/>
                        <a14:foregroundMark x1="9552" y1="40816" x2="9552" y2="40816"/>
                        <a14:foregroundMark x1="7164" y1="26531" x2="7164" y2="26531"/>
                        <a14:foregroundMark x1="31940" y1="27891" x2="31940" y2="27891"/>
                        <a14:foregroundMark x1="41642" y1="27551" x2="41642" y2="27551"/>
                        <a14:foregroundMark x1="45075" y1="59864" x2="45075" y2="59864"/>
                        <a14:foregroundMark x1="45672" y1="77891" x2="45672" y2="77891"/>
                        <a14:foregroundMark x1="54925" y1="32653" x2="54925" y2="32653"/>
                        <a14:foregroundMark x1="60896" y1="36735" x2="60896" y2="36735"/>
                        <a14:foregroundMark x1="73284" y1="27551" x2="73284" y2="27551"/>
                        <a14:foregroundMark x1="73433" y1="46599" x2="73433" y2="46599"/>
                        <a14:foregroundMark x1="85224" y1="35714" x2="85224" y2="35714"/>
                        <a14:foregroundMark x1="84627" y1="51020" x2="84627" y2="51020"/>
                        <a14:foregroundMark x1="89851" y1="51701" x2="89851" y2="51701"/>
                        <a14:foregroundMark x1="87761" y1="26531" x2="87761" y2="26531"/>
                        <a14:foregroundMark x1="85373" y1="83673" x2="85373" y2="83673"/>
                        <a14:foregroundMark x1="28955" y1="83333" x2="28955" y2="83333"/>
                        <a14:foregroundMark x1="24179" y1="83333" x2="24179" y2="83333"/>
                        <a14:foregroundMark x1="38060" y1="82993" x2="38060" y2="82993"/>
                        <a14:foregroundMark x1="49403" y1="83673" x2="49403" y2="83673"/>
                        <a14:foregroundMark x1="58358" y1="80952" x2="58358" y2="80952"/>
                        <a14:foregroundMark x1="63582" y1="79592" x2="63582" y2="79592"/>
                        <a14:foregroundMark x1="71642" y1="79592" x2="71642" y2="79592"/>
                        <a14:foregroundMark x1="78209" y1="80272" x2="78209" y2="802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70" y="1937833"/>
            <a:ext cx="1555689" cy="6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1" y="1808927"/>
            <a:ext cx="1607460" cy="31483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" y="968835"/>
            <a:ext cx="1605636" cy="17213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27" y="623740"/>
            <a:ext cx="1012798" cy="10857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293" y="1597774"/>
            <a:ext cx="1012798" cy="10857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688" y="2473971"/>
            <a:ext cx="503086" cy="5393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87" y="2347657"/>
            <a:ext cx="330808" cy="354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72" y="1371601"/>
            <a:ext cx="340264" cy="50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58239" y="427483"/>
            <a:ext cx="60854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n/>
                <a:effectLst/>
                <a:latin typeface="新宋体" panose="02010609030101010101" charset="-122"/>
                <a:ea typeface="新宋体" panose="02010609030101010101" charset="-122"/>
              </a:rPr>
              <a:t>	</a:t>
            </a:r>
          </a:p>
          <a:p>
            <a:pPr algn="l"/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1、电器元件	</a:t>
            </a:r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	a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)PLC：安川系统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)开关、按钮、接触器、继电器等：德国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Moeller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)传感器：科瑞、OMRON、KEYENCE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)数控伺服驱动马达：安川</a:t>
            </a:r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                 </a:t>
            </a:r>
            <a:r>
              <a:rPr lang="en-US" altLang="zh-CN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en-US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)区域传感器：松下</a:t>
            </a:r>
            <a:endParaRPr lang="en-US" altLang="zh-CN" sz="1600" b="1" dirty="0">
              <a:ln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2、气动元件</a:t>
            </a:r>
            <a:r>
              <a:rPr lang="zh-CN" altLang="en-US" sz="1600" b="1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：SMC、亚德客</a:t>
            </a:r>
            <a:endParaRPr lang="zh-CN" altLang="en-US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3、轴承：NSK	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4、导轨、丝杆：上银</a:t>
            </a:r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、标准件：怡合达</a:t>
            </a:r>
            <a:endParaRPr lang="en-US" altLang="zh-CN" sz="1600" b="1" dirty="0">
              <a:ln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2630556" y="254408"/>
            <a:ext cx="25405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spc="-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Open Sans Semibold" pitchFamily="34" charset="0"/>
              </a:rPr>
              <a:t>设备基本配置</a:t>
            </a:r>
            <a:endParaRPr lang="en-US" sz="2400" spc="-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Open Sans Semibold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4882557" y="4493787"/>
            <a:ext cx="31998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Basic configuration</a:t>
            </a:r>
          </a:p>
        </p:txBody>
      </p:sp>
      <p:sp>
        <p:nvSpPr>
          <p:cNvPr id="18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20" name="Pictur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1" y="1808927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76920" y="20392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pc="-100" dirty="0">
                <a:solidFill>
                  <a:srgbClr val="C00000"/>
                </a:solidFill>
                <a:ea typeface="时尚中黑简体" panose="01010104010101010101" pitchFamily="2" charset="-122"/>
              </a:rPr>
              <a:t>四工位定子绕线机</a:t>
            </a:r>
            <a:endParaRPr lang="en-US" altLang="zh-CN" b="1" spc="-100" dirty="0">
              <a:solidFill>
                <a:srgbClr val="C00000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Open Sans Semibold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FE82C6-4FBF-4A58-B426-ED4B2D6F0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2445" y="209100"/>
            <a:ext cx="3556691" cy="45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7980" y="220818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C7AEB371-0860-4176-BE0F-CF98A76BC92A}"/>
              </a:ext>
            </a:extLst>
          </p:cNvPr>
          <p:cNvSpPr txBox="1"/>
          <p:nvPr/>
        </p:nvSpPr>
        <p:spPr>
          <a:xfrm>
            <a:off x="417980" y="1015883"/>
            <a:ext cx="77006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该设备具备以下功能和特点：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人工上下料；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自动绕线（四轴同步绕线）；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自动始、终端线处理（三维平台，导针可以三维运动）；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自动换槽（过桥线处理，三维平台，导针可以三维运动） 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定子浮起检测（产品未放到位报警）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剪刀机构（粗线在首末端处理结束后，采用剪刀机构自动剪线）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操作区采用安全光栅</a:t>
            </a:r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双手启动，双重防护；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友好的人机界面，采用触摸屏直接编程；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标配伺服张力控制</a:t>
            </a:r>
          </a:p>
        </p:txBody>
      </p:sp>
    </p:spTree>
    <p:extLst>
      <p:ext uri="{BB962C8B-B14F-4D97-AF65-F5344CB8AC3E}">
        <p14:creationId xmlns:p14="http://schemas.microsoft.com/office/powerpoint/2010/main" val="3204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2DF444-9A78-4FB8-AA18-9488BFFDA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53" y="292061"/>
            <a:ext cx="3826159" cy="471538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1" name="AutoShape 94">
            <a:extLst>
              <a:ext uri="{FF2B5EF4-FFF2-40B4-BE49-F238E27FC236}">
                <a16:creationId xmlns:a16="http://schemas.microsoft.com/office/drawing/2014/main" id="{58D572C4-EB19-4DA8-877E-F75510A1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765" y="796423"/>
            <a:ext cx="915760" cy="276924"/>
          </a:xfrm>
          <a:prstGeom prst="wedgeRoundRectCallout">
            <a:avLst>
              <a:gd name="adj1" fmla="val -77085"/>
              <a:gd name="adj2" fmla="val 142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报警灯</a:t>
            </a:r>
          </a:p>
        </p:txBody>
      </p:sp>
      <p:sp>
        <p:nvSpPr>
          <p:cNvPr id="22" name="AutoShape 94">
            <a:extLst>
              <a:ext uri="{FF2B5EF4-FFF2-40B4-BE49-F238E27FC236}">
                <a16:creationId xmlns:a16="http://schemas.microsoft.com/office/drawing/2014/main" id="{DE662C18-0819-493F-8D21-A0222A6F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589" y="2260736"/>
            <a:ext cx="1509949" cy="270525"/>
          </a:xfrm>
          <a:prstGeom prst="wedgeRoundRectCallout">
            <a:avLst>
              <a:gd name="adj1" fmla="val -48645"/>
              <a:gd name="adj2" fmla="val 2855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双手启动按钮</a:t>
            </a:r>
          </a:p>
        </p:txBody>
      </p:sp>
      <p:sp>
        <p:nvSpPr>
          <p:cNvPr id="23" name="AutoShape 94">
            <a:extLst>
              <a:ext uri="{FF2B5EF4-FFF2-40B4-BE49-F238E27FC236}">
                <a16:creationId xmlns:a16="http://schemas.microsoft.com/office/drawing/2014/main" id="{75E44170-5C7F-49B6-AFA4-B96282C4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120" y="1409950"/>
            <a:ext cx="1262001" cy="270528"/>
          </a:xfrm>
          <a:prstGeom prst="wedgeRoundRectCallout">
            <a:avLst>
              <a:gd name="adj1" fmla="val 74747"/>
              <a:gd name="adj2" fmla="val 2779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安全防护罩</a:t>
            </a:r>
          </a:p>
        </p:txBody>
      </p:sp>
      <p:sp>
        <p:nvSpPr>
          <p:cNvPr id="24" name="圆角矩形标注 2">
            <a:extLst>
              <a:ext uri="{FF2B5EF4-FFF2-40B4-BE49-F238E27FC236}">
                <a16:creationId xmlns:a16="http://schemas.microsoft.com/office/drawing/2014/main" id="{B7A7DAC1-8821-4855-A314-D1287C0392DF}"/>
              </a:ext>
            </a:extLst>
          </p:cNvPr>
          <p:cNvSpPr/>
          <p:nvPr/>
        </p:nvSpPr>
        <p:spPr>
          <a:xfrm>
            <a:off x="7289844" y="932512"/>
            <a:ext cx="1205074" cy="236668"/>
          </a:xfrm>
          <a:prstGeom prst="wedgeRoundRectCallout">
            <a:avLst>
              <a:gd name="adj1" fmla="val -94880"/>
              <a:gd name="adj2" fmla="val 335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人机界面</a:t>
            </a:r>
          </a:p>
        </p:txBody>
      </p:sp>
      <p:sp>
        <p:nvSpPr>
          <p:cNvPr id="26" name="圆角矩形标注 3">
            <a:extLst>
              <a:ext uri="{FF2B5EF4-FFF2-40B4-BE49-F238E27FC236}">
                <a16:creationId xmlns:a16="http://schemas.microsoft.com/office/drawing/2014/main" id="{BBE10404-DB0B-445B-BD25-C24C7E5F2EE3}"/>
              </a:ext>
            </a:extLst>
          </p:cNvPr>
          <p:cNvSpPr/>
          <p:nvPr/>
        </p:nvSpPr>
        <p:spPr>
          <a:xfrm>
            <a:off x="2508133" y="3428993"/>
            <a:ext cx="1506322" cy="319530"/>
          </a:xfrm>
          <a:prstGeom prst="wedgeRoundRectCallout">
            <a:avLst>
              <a:gd name="adj1" fmla="val 92230"/>
              <a:gd name="adj2" fmla="val 44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电器控制柜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383807" y="111995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27" name="AutoShape 94">
            <a:extLst>
              <a:ext uri="{FF2B5EF4-FFF2-40B4-BE49-F238E27FC236}">
                <a16:creationId xmlns:a16="http://schemas.microsoft.com/office/drawing/2014/main" id="{480615FE-FD39-4FD1-B444-6503609D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330" y="153599"/>
            <a:ext cx="1267886" cy="276924"/>
          </a:xfrm>
          <a:prstGeom prst="wedgeRoundRectCallout">
            <a:avLst>
              <a:gd name="adj1" fmla="val -72324"/>
              <a:gd name="adj2" fmla="val 1352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伺服张力器</a:t>
            </a:r>
          </a:p>
        </p:txBody>
      </p:sp>
    </p:spTree>
    <p:extLst>
      <p:ext uri="{BB962C8B-B14F-4D97-AF65-F5344CB8AC3E}">
        <p14:creationId xmlns:p14="http://schemas.microsoft.com/office/powerpoint/2010/main" val="349635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414413" y="335075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271064-BD04-4E9C-BFF7-475B9B6B7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661" y="920449"/>
            <a:ext cx="5072758" cy="37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6467F5-7B9C-42EB-ADCA-914673A0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38" y="724306"/>
            <a:ext cx="3990032" cy="381858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300999" y="37409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13" name="AutoShape 94">
            <a:extLst>
              <a:ext uri="{FF2B5EF4-FFF2-40B4-BE49-F238E27FC236}">
                <a16:creationId xmlns:a16="http://schemas.microsoft.com/office/drawing/2014/main" id="{1A8906A0-005F-49CD-AF8E-70BFAD334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43" y="1866753"/>
            <a:ext cx="944465" cy="267890"/>
          </a:xfrm>
          <a:prstGeom prst="wedgeRoundRectCallout">
            <a:avLst>
              <a:gd name="adj1" fmla="val 149839"/>
              <a:gd name="adj2" fmla="val 866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三维平台</a:t>
            </a:r>
          </a:p>
        </p:txBody>
      </p:sp>
      <p:sp>
        <p:nvSpPr>
          <p:cNvPr id="17" name="AutoShape 94">
            <a:extLst>
              <a:ext uri="{FF2B5EF4-FFF2-40B4-BE49-F238E27FC236}">
                <a16:creationId xmlns:a16="http://schemas.microsoft.com/office/drawing/2014/main" id="{8506ED57-92B9-45CF-A66A-194E58B9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925" y="4382883"/>
            <a:ext cx="1237240" cy="267890"/>
          </a:xfrm>
          <a:prstGeom prst="wedgeRoundRectCallout">
            <a:avLst>
              <a:gd name="adj1" fmla="val -80209"/>
              <a:gd name="adj2" fmla="val -1592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转位伺服电机</a:t>
            </a:r>
          </a:p>
        </p:txBody>
      </p:sp>
      <p:sp>
        <p:nvSpPr>
          <p:cNvPr id="18" name="AutoShape 94">
            <a:extLst>
              <a:ext uri="{FF2B5EF4-FFF2-40B4-BE49-F238E27FC236}">
                <a16:creationId xmlns:a16="http://schemas.microsoft.com/office/drawing/2014/main" id="{7643B807-6A3E-4C4A-92DB-E716D41D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791" y="2633598"/>
            <a:ext cx="1143972" cy="267890"/>
          </a:xfrm>
          <a:prstGeom prst="wedgeRoundRectCallout">
            <a:avLst>
              <a:gd name="adj1" fmla="val -127159"/>
              <a:gd name="adj2" fmla="val 1174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剪线机构</a:t>
            </a:r>
          </a:p>
        </p:txBody>
      </p:sp>
      <p:sp>
        <p:nvSpPr>
          <p:cNvPr id="20" name="AutoShape 94">
            <a:extLst>
              <a:ext uri="{FF2B5EF4-FFF2-40B4-BE49-F238E27FC236}">
                <a16:creationId xmlns:a16="http://schemas.microsoft.com/office/drawing/2014/main" id="{94341716-D9E0-4122-9CF4-F799899A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96" y="3988483"/>
            <a:ext cx="1237240" cy="267890"/>
          </a:xfrm>
          <a:prstGeom prst="wedgeRoundRectCallout">
            <a:avLst>
              <a:gd name="adj1" fmla="val 110282"/>
              <a:gd name="adj2" fmla="val -289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产品松夹机构</a:t>
            </a:r>
          </a:p>
        </p:txBody>
      </p:sp>
      <p:sp>
        <p:nvSpPr>
          <p:cNvPr id="21" name="AutoShape 94">
            <a:extLst>
              <a:ext uri="{FF2B5EF4-FFF2-40B4-BE49-F238E27FC236}">
                <a16:creationId xmlns:a16="http://schemas.microsoft.com/office/drawing/2014/main" id="{FDA6EA6A-2DB8-413D-9B3E-B392B70B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275" y="467660"/>
            <a:ext cx="1237240" cy="267890"/>
          </a:xfrm>
          <a:prstGeom prst="wedgeRoundRectCallout">
            <a:avLst>
              <a:gd name="adj1" fmla="val -100709"/>
              <a:gd name="adj2" fmla="val 3823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高速绕线机构</a:t>
            </a:r>
          </a:p>
        </p:txBody>
      </p:sp>
      <p:sp>
        <p:nvSpPr>
          <p:cNvPr id="22" name="AutoShape 94">
            <a:extLst>
              <a:ext uri="{FF2B5EF4-FFF2-40B4-BE49-F238E27FC236}">
                <a16:creationId xmlns:a16="http://schemas.microsoft.com/office/drawing/2014/main" id="{D3382990-EAEA-4ACE-A15F-380F4CB6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16" y="825915"/>
            <a:ext cx="1237240" cy="267890"/>
          </a:xfrm>
          <a:prstGeom prst="wedgeRoundRectCallout">
            <a:avLst>
              <a:gd name="adj1" fmla="val 111512"/>
              <a:gd name="adj2" fmla="val 1127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绕线伺服电机</a:t>
            </a:r>
          </a:p>
        </p:txBody>
      </p:sp>
      <p:sp>
        <p:nvSpPr>
          <p:cNvPr id="23" name="AutoShape 94">
            <a:extLst>
              <a:ext uri="{FF2B5EF4-FFF2-40B4-BE49-F238E27FC236}">
                <a16:creationId xmlns:a16="http://schemas.microsoft.com/office/drawing/2014/main" id="{1F7280B9-8459-4032-B93B-AD5B124C3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515" y="2000698"/>
            <a:ext cx="1370462" cy="267890"/>
          </a:xfrm>
          <a:prstGeom prst="wedgeRoundRectCallout">
            <a:avLst>
              <a:gd name="adj1" fmla="val -110306"/>
              <a:gd name="adj2" fmla="val 2286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浮起检测传感器</a:t>
            </a:r>
          </a:p>
        </p:txBody>
      </p:sp>
      <p:sp>
        <p:nvSpPr>
          <p:cNvPr id="24" name="AutoShape 94">
            <a:extLst>
              <a:ext uri="{FF2B5EF4-FFF2-40B4-BE49-F238E27FC236}">
                <a16:creationId xmlns:a16="http://schemas.microsoft.com/office/drawing/2014/main" id="{CE9BFE8B-B645-494C-863E-66F288E0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72" y="2901488"/>
            <a:ext cx="1370462" cy="267890"/>
          </a:xfrm>
          <a:prstGeom prst="wedgeRoundRectCallout">
            <a:avLst>
              <a:gd name="adj1" fmla="val 90377"/>
              <a:gd name="adj2" fmla="val 539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浮起检测传感器</a:t>
            </a:r>
          </a:p>
        </p:txBody>
      </p:sp>
    </p:spTree>
    <p:extLst>
      <p:ext uri="{BB962C8B-B14F-4D97-AF65-F5344CB8AC3E}">
        <p14:creationId xmlns:p14="http://schemas.microsoft.com/office/powerpoint/2010/main" val="16587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251460" y="368826"/>
            <a:ext cx="1644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工装示意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D76C50-D66E-4E5B-B651-4918812C8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907" y="830491"/>
            <a:ext cx="1745857" cy="1615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EB762C-247D-499B-B7F1-51F6898B4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129" y="996919"/>
            <a:ext cx="1978287" cy="3416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A9DBB7-2709-489D-BF3B-8896E69498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907" y="2750289"/>
            <a:ext cx="1821992" cy="14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2" y="1873969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3" y="4432859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5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8" y="4534825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4" y="4459357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5" y="311428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60" y="516835"/>
            <a:ext cx="156806" cy="16564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19CA083-B91E-46B3-B817-7F39D6007CBA}"/>
              </a:ext>
            </a:extLst>
          </p:cNvPr>
          <p:cNvSpPr txBox="1">
            <a:spLocks/>
          </p:cNvSpPr>
          <p:nvPr/>
        </p:nvSpPr>
        <p:spPr>
          <a:xfrm>
            <a:off x="1140887" y="178514"/>
            <a:ext cx="2456892" cy="497304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效率评估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F99A384-D523-45A1-B7C2-1AA3BE362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42880"/>
              </p:ext>
            </p:extLst>
          </p:nvPr>
        </p:nvGraphicFramePr>
        <p:xfrm>
          <a:off x="1825806" y="668679"/>
          <a:ext cx="5238582" cy="315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6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绕线工位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步序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耗时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（单位：秒）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备注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人工上下料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15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自动始端处理、剪线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3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自动进槽定起绕点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绕线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8*6=48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按</a:t>
                      </a:r>
                      <a:r>
                        <a:rPr lang="en-US" altLang="zh-CN" sz="900" dirty="0"/>
                        <a:t>300rpm</a:t>
                      </a:r>
                      <a:r>
                        <a:rPr lang="zh-CN" altLang="en-US" sz="900" dirty="0"/>
                        <a:t>计算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上端钩线过线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2*3=6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下端钩线过线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2*3=6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自动末端处理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自动夹线、剪线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97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自动归位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65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总耗时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88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197">
                <a:tc gridSpan="3">
                  <a:txBody>
                    <a:bodyPr/>
                    <a:lstStyle/>
                    <a:p>
                      <a:r>
                        <a:rPr lang="zh-CN" altLang="en-US" sz="1200" baseline="0" dirty="0"/>
                        <a:t>绕线理论节拍： 一次做</a:t>
                      </a:r>
                      <a:r>
                        <a:rPr lang="en-US" altLang="zh-CN" sz="1200" baseline="0" dirty="0"/>
                        <a:t>2</a:t>
                      </a:r>
                      <a:r>
                        <a:rPr lang="zh-CN" altLang="en-US" sz="1200" baseline="0" dirty="0"/>
                        <a:t>个，</a:t>
                      </a:r>
                      <a:r>
                        <a:rPr lang="en-US" altLang="zh-CN" sz="1200" baseline="0" dirty="0"/>
                        <a:t>88</a:t>
                      </a:r>
                      <a:r>
                        <a:rPr lang="zh-CN" altLang="en-US" sz="1200" baseline="0" dirty="0"/>
                        <a:t>秒</a:t>
                      </a:r>
                      <a:r>
                        <a:rPr lang="en-US" altLang="zh-CN" sz="1200" baseline="0" dirty="0"/>
                        <a:t>/2</a:t>
                      </a:r>
                      <a:r>
                        <a:rPr lang="zh-CN" altLang="en-US" sz="1200" baseline="0" dirty="0"/>
                        <a:t>个产品</a:t>
                      </a:r>
                      <a:endParaRPr lang="en-US" altLang="zh-CN" sz="1200" baseline="0" dirty="0"/>
                    </a:p>
                    <a:p>
                      <a:r>
                        <a:rPr lang="zh-CN" altLang="en-US" sz="1200" baseline="0" dirty="0"/>
                        <a:t>（仅供评估项目用）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F228AE0-DCD1-49C2-9D6F-00CC3E52BD28}"/>
              </a:ext>
            </a:extLst>
          </p:cNvPr>
          <p:cNvSpPr txBox="1"/>
          <p:nvPr/>
        </p:nvSpPr>
        <p:spPr>
          <a:xfrm>
            <a:off x="1868438" y="3863074"/>
            <a:ext cx="5368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prstClr val="black"/>
                </a:solidFill>
              </a:rPr>
              <a:t>3600/88*4*10*0.9=1470</a:t>
            </a:r>
            <a:r>
              <a:rPr lang="zh-CN" altLang="en-US" sz="1350" dirty="0">
                <a:solidFill>
                  <a:prstClr val="black"/>
                </a:solidFill>
              </a:rPr>
              <a:t>个</a:t>
            </a:r>
            <a:endParaRPr lang="en-US" altLang="zh-CN" sz="1350" dirty="0">
              <a:solidFill>
                <a:prstClr val="black"/>
              </a:solidFill>
            </a:endParaRPr>
          </a:p>
          <a:p>
            <a:r>
              <a:rPr lang="zh-CN" altLang="en-US" sz="1350" dirty="0">
                <a:solidFill>
                  <a:prstClr val="black"/>
                </a:solidFill>
              </a:rPr>
              <a:t>一天</a:t>
            </a:r>
            <a:r>
              <a:rPr lang="en-US" altLang="zh-CN" sz="1350" dirty="0">
                <a:solidFill>
                  <a:prstClr val="black"/>
                </a:solidFill>
              </a:rPr>
              <a:t>10</a:t>
            </a:r>
            <a:r>
              <a:rPr lang="zh-CN" altLang="en-US" sz="1350" dirty="0">
                <a:solidFill>
                  <a:prstClr val="black"/>
                </a:solidFill>
              </a:rPr>
              <a:t>小时，一小时</a:t>
            </a:r>
            <a:r>
              <a:rPr lang="en-US" altLang="zh-CN" sz="1350" dirty="0">
                <a:solidFill>
                  <a:prstClr val="black"/>
                </a:solidFill>
              </a:rPr>
              <a:t>3600</a:t>
            </a:r>
            <a:r>
              <a:rPr lang="zh-CN" altLang="en-US" sz="1350" dirty="0">
                <a:solidFill>
                  <a:prstClr val="black"/>
                </a:solidFill>
              </a:rPr>
              <a:t>秒  稼动率</a:t>
            </a:r>
            <a:r>
              <a:rPr lang="en-US" altLang="zh-CN" sz="1350" dirty="0">
                <a:solidFill>
                  <a:prstClr val="black"/>
                </a:solidFill>
              </a:rPr>
              <a:t>90%   </a:t>
            </a:r>
            <a:r>
              <a:rPr lang="zh-CN" altLang="en-US" sz="1350" dirty="0">
                <a:solidFill>
                  <a:prstClr val="black"/>
                </a:solidFill>
              </a:rPr>
              <a:t>一台设备预估可生产</a:t>
            </a:r>
            <a:r>
              <a:rPr lang="en-US" altLang="zh-CN" sz="1350" dirty="0">
                <a:solidFill>
                  <a:prstClr val="black"/>
                </a:solidFill>
              </a:rPr>
              <a:t>1470</a:t>
            </a:r>
            <a:r>
              <a:rPr lang="zh-CN" altLang="en-US" sz="1350" dirty="0">
                <a:solidFill>
                  <a:prstClr val="black"/>
                </a:solidFill>
              </a:rPr>
              <a:t>个</a:t>
            </a:r>
          </a:p>
        </p:txBody>
      </p:sp>
      <p:sp>
        <p:nvSpPr>
          <p:cNvPr id="25" name="内容占位符 6">
            <a:extLst>
              <a:ext uri="{FF2B5EF4-FFF2-40B4-BE49-F238E27FC236}">
                <a16:creationId xmlns:a16="http://schemas.microsoft.com/office/drawing/2014/main" id="{BCD89223-0D88-4690-82DD-3B2F63EA6D42}"/>
              </a:ext>
            </a:extLst>
          </p:cNvPr>
          <p:cNvSpPr txBox="1">
            <a:spLocks/>
          </p:cNvSpPr>
          <p:nvPr/>
        </p:nvSpPr>
        <p:spPr>
          <a:xfrm>
            <a:off x="2741142" y="310591"/>
            <a:ext cx="5521424" cy="324036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0.57 mm</a:t>
            </a:r>
            <a:r>
              <a:rPr lang="zh-CN" altLang="en-US" sz="1200" dirty="0"/>
              <a:t>线径，</a:t>
            </a:r>
            <a:r>
              <a:rPr lang="en-US" altLang="zh-CN" sz="1200" dirty="0"/>
              <a:t>37</a:t>
            </a:r>
            <a:r>
              <a:rPr lang="zh-CN" altLang="en-US" sz="1200" dirty="0"/>
              <a:t>圈 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DED9E-BBAC-4EC3-B726-53BA49D8C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7020" y="3022847"/>
            <a:ext cx="1850043" cy="10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2" y="1873968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4789" y="344387"/>
            <a:ext cx="1742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主要技术参数</a:t>
            </a:r>
            <a:endParaRPr lang="en-US" altLang="zh-CN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</a:endParaRPr>
          </a:p>
        </p:txBody>
      </p:sp>
      <p:graphicFrame>
        <p:nvGraphicFramePr>
          <p:cNvPr id="22" name="内容占位符 3">
            <a:extLst>
              <a:ext uri="{FF2B5EF4-FFF2-40B4-BE49-F238E27FC236}">
                <a16:creationId xmlns:a16="http://schemas.microsoft.com/office/drawing/2014/main" id="{9F629B4E-C618-43CC-B043-1D797CF6C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25851"/>
              </p:ext>
            </p:extLst>
          </p:nvPr>
        </p:nvGraphicFramePr>
        <p:xfrm>
          <a:off x="1509224" y="745805"/>
          <a:ext cx="3185005" cy="33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7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设备型号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RXN04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7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可</a:t>
                      </a:r>
                      <a:r>
                        <a:rPr lang="zh-CN" altLang="en-US" sz="1200" kern="0" dirty="0">
                          <a:effectLst/>
                        </a:rPr>
                        <a:t>绕冲片叠厚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120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可绕线径范围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0.1mm-</a:t>
                      </a:r>
                      <a:r>
                        <a:rPr lang="en-US" altLang="zh-CN" sz="1200" kern="0" dirty="0">
                          <a:effectLst/>
                        </a:rPr>
                        <a:t>1.0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安全防护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区域传感器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电源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三</a:t>
                      </a:r>
                      <a:r>
                        <a:rPr lang="zh-CN" sz="1200" kern="0" dirty="0">
                          <a:effectLst/>
                        </a:rPr>
                        <a:t>相</a:t>
                      </a:r>
                      <a:r>
                        <a:rPr lang="en-US" sz="1200" kern="0" dirty="0">
                          <a:effectLst/>
                        </a:rPr>
                        <a:t>380V</a:t>
                      </a:r>
                      <a:r>
                        <a:rPr lang="zh-CN" sz="1200" kern="0" dirty="0">
                          <a:effectLst/>
                        </a:rPr>
                        <a:t>（</a:t>
                      </a:r>
                      <a:r>
                        <a:rPr lang="en-US" sz="1200" kern="0" dirty="0">
                          <a:effectLst/>
                        </a:rPr>
                        <a:t>±5%</a:t>
                      </a:r>
                      <a:r>
                        <a:rPr lang="zh-CN" sz="1200" kern="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200" kern="0" dirty="0">
                          <a:effectLst/>
                        </a:rPr>
                        <a:t>气源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</a:rPr>
                        <a:t>0.5-0.6 </a:t>
                      </a:r>
                      <a:r>
                        <a:rPr lang="en-US" altLang="zh-CN" sz="1200" kern="0" dirty="0" err="1">
                          <a:effectLst/>
                        </a:rPr>
                        <a:t>Mpa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67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主轴</a:t>
                      </a:r>
                      <a:r>
                        <a:rPr lang="zh-CN" alt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轴数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轴间距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180mm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高速绕线</a:t>
                      </a:r>
                      <a:r>
                        <a:rPr lang="zh-CN" sz="1200" kern="0" dirty="0">
                          <a:effectLst/>
                        </a:rPr>
                        <a:t>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伺服</a:t>
                      </a:r>
                      <a:r>
                        <a:rPr lang="en-US" altLang="zh-CN" sz="1200" kern="0" dirty="0">
                          <a:effectLst/>
                        </a:rPr>
                        <a:t>4</a:t>
                      </a:r>
                      <a:r>
                        <a:rPr lang="en-US" sz="1200" kern="0" dirty="0">
                          <a:effectLst/>
                        </a:rPr>
                        <a:t>KW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转位</a:t>
                      </a:r>
                      <a:r>
                        <a:rPr lang="zh-CN" sz="1200" kern="0" dirty="0">
                          <a:effectLst/>
                        </a:rPr>
                        <a:t>轴定位精度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≤±0.05°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转位轴电机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200" kern="0" dirty="0">
                          <a:effectLst/>
                        </a:rPr>
                        <a:t>伺服</a:t>
                      </a:r>
                      <a:r>
                        <a:rPr lang="en-US" altLang="zh-CN" sz="1200" kern="0" dirty="0">
                          <a:effectLst/>
                        </a:rPr>
                        <a:t>1.8KW</a:t>
                      </a:r>
                      <a:r>
                        <a:rPr lang="zh-CN" altLang="en-US" sz="1200" kern="0" dirty="0">
                          <a:effectLst/>
                        </a:rPr>
                        <a:t>（四轴同步）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绕线速度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400 rpm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3" name="内容占位符 3">
            <a:extLst>
              <a:ext uri="{FF2B5EF4-FFF2-40B4-BE49-F238E27FC236}">
                <a16:creationId xmlns:a16="http://schemas.microsoft.com/office/drawing/2014/main" id="{9940BD66-74C9-46F2-9B4F-7E2637064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079208"/>
              </p:ext>
            </p:extLst>
          </p:nvPr>
        </p:nvGraphicFramePr>
        <p:xfrm>
          <a:off x="4694229" y="751727"/>
          <a:ext cx="3421957" cy="3391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883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三维</a:t>
                      </a:r>
                      <a:r>
                        <a:rPr lang="zh-CN" alt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平台参数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412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驱动电机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X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0.4 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Z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 4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Y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0.4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147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三维行程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X≤180mm</a:t>
                      </a:r>
                      <a:r>
                        <a:rPr lang="zh-CN" sz="1200" kern="0" dirty="0">
                          <a:effectLst/>
                        </a:rPr>
                        <a:t>；</a:t>
                      </a:r>
                      <a:r>
                        <a:rPr lang="en-US" sz="1200" kern="0" dirty="0">
                          <a:effectLst/>
                        </a:rPr>
                        <a:t>Y≤120mm</a:t>
                      </a:r>
                      <a:r>
                        <a:rPr lang="zh-CN" sz="1200" kern="0" dirty="0">
                          <a:effectLst/>
                        </a:rPr>
                        <a:t>；</a:t>
                      </a:r>
                      <a:r>
                        <a:rPr lang="en-US" sz="1200" kern="0" dirty="0">
                          <a:effectLst/>
                        </a:rPr>
                        <a:t>Z≤200mm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83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移动速度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≥100mm/s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8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铁芯最大外径：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最大外径≤</a:t>
                      </a:r>
                      <a:r>
                        <a:rPr lang="en-US" altLang="zh-CN" sz="1200" dirty="0"/>
                        <a:t>150mm</a:t>
                      </a:r>
                      <a:endParaRPr lang="zh-CN" altLang="en-US" sz="1200" dirty="0"/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8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铁芯最小内径：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最小内径≥</a:t>
                      </a:r>
                      <a:r>
                        <a:rPr lang="en-US" altLang="zh-CN" sz="1200" dirty="0"/>
                        <a:t>10mm</a:t>
                      </a:r>
                      <a:endParaRPr lang="zh-CN" altLang="en-US" sz="1200" dirty="0"/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883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剪刀装置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线头长度误差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2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可剪线径范围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0.1mm~0.6mm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88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601</Words>
  <Application>Microsoft Office PowerPoint</Application>
  <PresentationFormat>全屏显示(16:9)</PresentationFormat>
  <Paragraphs>160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华文宋体</vt:lpstr>
      <vt:lpstr>时尚中黑简体</vt:lpstr>
      <vt:lpstr>新宋体</vt:lpstr>
      <vt:lpstr>Arial</vt:lpstr>
      <vt:lpstr>Calibri</vt:lpstr>
      <vt:lpstr>Open Sans Semibold</vt:lpstr>
      <vt:lpstr>Source Sans Pro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合慧智能电机自动装配线</dc:title>
  <dc:creator>合慧智能</dc:creator>
  <cp:keywords/>
  <cp:lastModifiedBy>wang alex</cp:lastModifiedBy>
  <cp:revision>592</cp:revision>
  <dcterms:created xsi:type="dcterms:W3CDTF">2013-10-04T13:00:56Z</dcterms:created>
  <dcterms:modified xsi:type="dcterms:W3CDTF">2021-03-05T02:36:32Z</dcterms:modified>
</cp:coreProperties>
</file>