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8" r:id="rId3"/>
    <p:sldId id="419" r:id="rId4"/>
    <p:sldId id="439" r:id="rId5"/>
    <p:sldId id="425" r:id="rId6"/>
    <p:sldId id="429" r:id="rId7"/>
    <p:sldId id="430" r:id="rId8"/>
    <p:sldId id="432" r:id="rId9"/>
    <p:sldId id="448" r:id="rId10"/>
    <p:sldId id="435" r:id="rId11"/>
    <p:sldId id="449" r:id="rId12"/>
    <p:sldId id="450" r:id="rId13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7BBB"/>
    <a:srgbClr val="000000"/>
    <a:srgbClr val="C4C4C4"/>
    <a:srgbClr val="5AC3E1"/>
    <a:srgbClr val="003366"/>
    <a:srgbClr val="408DCB"/>
    <a:srgbClr val="003C54"/>
    <a:srgbClr val="1478C8"/>
    <a:srgbClr val="F9C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43666" autoAdjust="0"/>
  </p:normalViewPr>
  <p:slideViewPr>
    <p:cSldViewPr>
      <p:cViewPr varScale="1">
        <p:scale>
          <a:sx n="74" d="100"/>
          <a:sy n="74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51BFF8B-98E6-442E-A307-499E29A58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4AAFB80-CB58-49A8-8A89-25A7E20658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6F31DBE-8CA7-414C-B180-159B4B3DB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814FA6C6-6271-44E2-B0A2-999FA11280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轴全自动定子绕线机方案书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WMN02270S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 smtClean="0"/>
              <a:t>杭州</a:t>
            </a:r>
            <a:r>
              <a:rPr lang="zh-CN" altLang="en-US" dirty="0"/>
              <a:t>直</a:t>
            </a:r>
            <a:r>
              <a:rPr lang="zh-CN" altLang="en-US" dirty="0" smtClean="0"/>
              <a:t>尚智能设备有限公司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杭州市余杭区良渚街道七贤路</a:t>
            </a:r>
            <a:r>
              <a:rPr lang="en-US" altLang="zh-CN" sz="2000" dirty="0" smtClean="0"/>
              <a:t>1-1</a:t>
            </a:r>
            <a:r>
              <a:rPr lang="zh-CN" altLang="en-US" sz="2000" dirty="0" smtClean="0"/>
              <a:t>号</a:t>
            </a: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/>
              <a:t>应建光 </a:t>
            </a:r>
            <a:r>
              <a:rPr lang="en-US" altLang="zh-CN" sz="2000" dirty="0"/>
              <a:t>13306531051</a:t>
            </a:r>
            <a:endParaRPr lang="zh-CN" altLang="en-US" sz="2000" dirty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                        电话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0571-88753219</a:t>
            </a:r>
            <a:r>
              <a:rPr lang="zh-CN" altLang="en-US" sz="2000" dirty="0" smtClean="0"/>
              <a:t>                           传真</a:t>
            </a:r>
            <a:r>
              <a:rPr lang="en-US" altLang="zh-CN" sz="2000" dirty="0" smtClean="0"/>
              <a:t>:0571-88753216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4312" y="4869160"/>
            <a:ext cx="1008112" cy="339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75088" y="734344"/>
          <a:ext cx="3960439" cy="4964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5"/>
                <a:gridCol w="331470"/>
                <a:gridCol w="2404834"/>
              </a:tblGrid>
              <a:tr h="2734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设备型号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WMN02270S</a:t>
                      </a:r>
                      <a:endParaRPr lang="en-US" altLang="zh-CN" sz="1600" b="1" kern="100" dirty="0" smtClean="0">
                        <a:solidFill>
                          <a:srgbClr val="0070C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  <a:tr h="156899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27344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主机参数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effectLst/>
                        </a:rPr>
                        <a:t>可</a:t>
                      </a:r>
                      <a:r>
                        <a:rPr lang="zh-CN" altLang="en-US" sz="1600" kern="0" dirty="0" smtClean="0">
                          <a:effectLst/>
                        </a:rPr>
                        <a:t>绕冲片叠厚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100</a:t>
                      </a:r>
                      <a:r>
                        <a:rPr lang="en-US" sz="1600" kern="0" dirty="0" smtClean="0">
                          <a:effectLst/>
                        </a:rPr>
                        <a:t>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480812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zh-CN" sz="1600" kern="0">
                          <a:effectLst/>
                        </a:rPr>
                        <a:t>可绕线径范围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0.2mm-</a:t>
                      </a:r>
                      <a:r>
                        <a:rPr lang="en-US" altLang="zh-CN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1.3</a:t>
                      </a:r>
                      <a:r>
                        <a:rPr 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mm</a:t>
                      </a:r>
                      <a:endParaRPr lang="en-US" sz="1600" kern="0" dirty="0" smtClean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安全防护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区域传感器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>
                          <a:effectLst/>
                        </a:rPr>
                        <a:t>电源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三</a:t>
                      </a:r>
                      <a:r>
                        <a:rPr lang="zh-CN" sz="1600" kern="0" dirty="0" smtClean="0">
                          <a:effectLst/>
                        </a:rPr>
                        <a:t>相</a:t>
                      </a:r>
                      <a:r>
                        <a:rPr lang="en-US" sz="1600" kern="0" dirty="0" smtClean="0">
                          <a:effectLst/>
                        </a:rPr>
                        <a:t>380V</a:t>
                      </a:r>
                      <a:r>
                        <a:rPr lang="zh-CN" sz="1600" kern="0" dirty="0">
                          <a:effectLst/>
                        </a:rPr>
                        <a:t>（</a:t>
                      </a:r>
                      <a:r>
                        <a:rPr lang="en-US" sz="1600" kern="0" dirty="0">
                          <a:effectLst/>
                        </a:rPr>
                        <a:t>±5%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effectLst/>
                        </a:rPr>
                        <a:t>气源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</a:rPr>
                        <a:t>0.5-0.6 </a:t>
                      </a:r>
                      <a:r>
                        <a:rPr lang="en-US" altLang="zh-CN" sz="1600" kern="0" dirty="0" err="1" smtClean="0">
                          <a:effectLst/>
                        </a:rPr>
                        <a:t>Mpa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装卸方式　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底叉或吊环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159947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273440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主轴</a:t>
                      </a:r>
                      <a:r>
                        <a:rPr lang="zh-CN" altLang="en-US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间距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270mm</a:t>
                      </a:r>
                      <a:endParaRPr lang="en-US" sz="1600" kern="0" dirty="0" smtClean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62755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高速绕线</a:t>
                      </a:r>
                      <a:r>
                        <a:rPr lang="zh-CN" sz="1600" kern="0" dirty="0" smtClean="0">
                          <a:effectLst/>
                        </a:rPr>
                        <a:t>电机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伺服</a:t>
                      </a:r>
                      <a:r>
                        <a:rPr lang="en-US" altLang="zh-CN" sz="1600" kern="0" dirty="0" smtClean="0">
                          <a:effectLst/>
                        </a:rPr>
                        <a:t>3</a:t>
                      </a:r>
                      <a:r>
                        <a:rPr lang="en-US" sz="1600" kern="0" dirty="0" smtClean="0">
                          <a:effectLst/>
                        </a:rPr>
                        <a:t>KW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转位</a:t>
                      </a:r>
                      <a:r>
                        <a:rPr lang="zh-CN" sz="1600" kern="0" dirty="0" smtClean="0">
                          <a:effectLst/>
                        </a:rPr>
                        <a:t>轴</a:t>
                      </a:r>
                      <a:r>
                        <a:rPr lang="zh-CN" sz="1600" kern="0" dirty="0">
                          <a:effectLst/>
                        </a:rPr>
                        <a:t>定位精度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≤±0.5°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转位轴电机</a:t>
                      </a:r>
                      <a:endParaRPr lang="zh-CN" altLang="en-US" sz="1600" kern="100" dirty="0" smtClean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伺服</a:t>
                      </a:r>
                      <a:r>
                        <a:rPr lang="en-US" altLang="zh-CN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1.3KW</a:t>
                      </a:r>
                      <a:r>
                        <a:rPr lang="zh-CN" alt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zh-CN" alt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轴同步）</a:t>
                      </a:r>
                      <a:endParaRPr lang="zh-CN" altLang="en-US" sz="1600" kern="0" dirty="0" smtClean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73440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altLang="en-US" sz="1600" kern="0" dirty="0" smtClean="0">
                          <a:effectLst/>
                        </a:rPr>
                        <a:t>最绕</a:t>
                      </a:r>
                      <a:r>
                        <a:rPr lang="zh-CN" altLang="en-US" sz="1600" kern="0" dirty="0" smtClean="0">
                          <a:effectLst/>
                        </a:rPr>
                        <a:t>线速度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2</a:t>
                      </a:r>
                      <a:r>
                        <a:rPr lang="zh-CN" altLang="en-US" sz="1600" kern="0" dirty="0" smtClean="0">
                          <a:effectLst/>
                        </a:rPr>
                        <a:t> 米</a:t>
                      </a:r>
                      <a:r>
                        <a:rPr lang="en-US" altLang="zh-CN" sz="1600" kern="0" dirty="0" smtClean="0">
                          <a:effectLst/>
                        </a:rPr>
                        <a:t>/</a:t>
                      </a:r>
                      <a:r>
                        <a:rPr lang="zh-CN" altLang="en-US" sz="1600" kern="0" dirty="0" smtClean="0">
                          <a:effectLst/>
                        </a:rPr>
                        <a:t>秒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</a:tbl>
          </a:graphicData>
        </a:graphic>
      </p:graphicFrame>
      <p:sp>
        <p:nvSpPr>
          <p:cNvPr id="5" name="TextBox 18"/>
          <p:cNvSpPr txBox="1"/>
          <p:nvPr/>
        </p:nvSpPr>
        <p:spPr>
          <a:xfrm>
            <a:off x="0" y="0"/>
            <a:ext cx="471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二、</a:t>
            </a:r>
            <a:r>
              <a:rPr lang="en-US" altLang="zh-CN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主要技术参数</a:t>
            </a:r>
            <a:endParaRPr lang="zh-CN" altLang="en-US" sz="3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6" name="内容占位符 3"/>
          <p:cNvGraphicFramePr/>
          <p:nvPr>
            <p:custDataLst>
              <p:tags r:id="rId2"/>
            </p:custDataLst>
          </p:nvPr>
        </p:nvGraphicFramePr>
        <p:xfrm>
          <a:off x="4514468" y="734343"/>
          <a:ext cx="4032448" cy="491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89"/>
                <a:gridCol w="401510"/>
                <a:gridCol w="2240249"/>
              </a:tblGrid>
              <a:tr h="362585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三维</a:t>
                      </a:r>
                      <a:r>
                        <a:rPr lang="zh-CN" altLang="en-US" sz="1600" kern="0" dirty="0" smtClean="0">
                          <a:solidFill>
                            <a:srgbClr val="FF0000"/>
                          </a:solidFill>
                          <a:effectLst/>
                        </a:rPr>
                        <a:t>平台参数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933693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r>
                        <a:rPr lang="zh-CN" sz="1600" kern="0">
                          <a:effectLst/>
                        </a:rPr>
                        <a:t>驱动电机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X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sz="1600" kern="0" dirty="0" smtClean="0">
                          <a:effectLst/>
                        </a:rPr>
                        <a:t>0.4 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r>
                        <a:rPr lang="en-US" sz="1600" kern="0" dirty="0" smtClean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</a:rPr>
                        <a:t>Z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sz="1600" kern="0" dirty="0" smtClean="0">
                          <a:effectLst/>
                        </a:rPr>
                        <a:t> 3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r>
                        <a:rPr lang="en-US" sz="1600" kern="0" dirty="0" smtClean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Y </a:t>
                      </a:r>
                      <a:r>
                        <a:rPr lang="zh-CN" altLang="en-US" sz="1600" kern="0" dirty="0" smtClean="0">
                          <a:effectLst/>
                        </a:rPr>
                        <a:t>：</a:t>
                      </a:r>
                      <a:r>
                        <a:rPr lang="en-US" sz="1600" kern="0" dirty="0" smtClean="0">
                          <a:effectLst/>
                        </a:rPr>
                        <a:t>0.4</a:t>
                      </a:r>
                      <a:r>
                        <a:rPr lang="en-US" altLang="zh-CN" sz="1600" kern="0" dirty="0" smtClean="0">
                          <a:effectLst/>
                        </a:rPr>
                        <a:t>Kw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610219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zh-CN" sz="1600" kern="0" dirty="0">
                          <a:effectLst/>
                        </a:rPr>
                        <a:t>三维行程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X</a:t>
                      </a:r>
                      <a:r>
                        <a:rPr lang="en-US" sz="1600" kern="0" dirty="0" smtClean="0">
                          <a:effectLst/>
                        </a:rPr>
                        <a:t>≤280mm</a:t>
                      </a:r>
                      <a:r>
                        <a:rPr lang="zh-CN" sz="1600" kern="0" dirty="0">
                          <a:effectLst/>
                        </a:rPr>
                        <a:t>；</a:t>
                      </a:r>
                      <a:r>
                        <a:rPr lang="en-US" sz="1600" kern="0" dirty="0">
                          <a:effectLst/>
                        </a:rPr>
                        <a:t>Y≤</a:t>
                      </a:r>
                      <a:r>
                        <a:rPr lang="en-US" sz="1600" kern="0" dirty="0" smtClean="0">
                          <a:effectLst/>
                        </a:rPr>
                        <a:t>120mm</a:t>
                      </a:r>
                      <a:r>
                        <a:rPr lang="zh-CN" sz="1600" kern="0" dirty="0">
                          <a:effectLst/>
                        </a:rPr>
                        <a:t>；</a:t>
                      </a:r>
                      <a:r>
                        <a:rPr lang="en-US" sz="1600" kern="0" dirty="0">
                          <a:effectLst/>
                        </a:rPr>
                        <a:t>Z</a:t>
                      </a:r>
                      <a:r>
                        <a:rPr lang="en-US" sz="1600" kern="0" dirty="0" smtClean="0">
                          <a:effectLst/>
                        </a:rPr>
                        <a:t>≤200mm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362451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altLang="zh-CN" sz="1600" kern="0" dirty="0" smtClean="0">
                          <a:effectLst/>
                        </a:rPr>
                        <a:t>Z</a:t>
                      </a:r>
                      <a:r>
                        <a:rPr lang="zh-CN" altLang="en-US" sz="1600" kern="0" dirty="0" smtClean="0">
                          <a:effectLst/>
                        </a:rPr>
                        <a:t>向</a:t>
                      </a:r>
                      <a:r>
                        <a:rPr lang="zh-CN" sz="1600" kern="0" dirty="0" smtClean="0">
                          <a:effectLst/>
                        </a:rPr>
                        <a:t>移动</a:t>
                      </a:r>
                      <a:r>
                        <a:rPr lang="zh-CN" sz="1600" kern="0" dirty="0">
                          <a:effectLst/>
                        </a:rPr>
                        <a:t>速度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 marL="21110" marR="21110" marT="21110" marB="2111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r>
                        <a:rPr lang="en-US" altLang="zh-CN" sz="1600" kern="0" dirty="0" smtClean="0">
                          <a:effectLst/>
                        </a:rPr>
                        <a:t>≤2</a:t>
                      </a:r>
                      <a:r>
                        <a:rPr lang="zh-CN" altLang="en-US" sz="1600" kern="0" dirty="0" smtClean="0">
                          <a:effectLst/>
                        </a:rPr>
                        <a:t>米</a:t>
                      </a:r>
                      <a:r>
                        <a:rPr lang="en-US" altLang="zh-CN" sz="1600" kern="0" dirty="0" smtClean="0">
                          <a:effectLst/>
                        </a:rPr>
                        <a:t>/</a:t>
                      </a:r>
                      <a:r>
                        <a:rPr lang="zh-CN" altLang="en-US" sz="1600" kern="0" dirty="0" smtClean="0">
                          <a:effectLst/>
                        </a:rPr>
                        <a:t>秒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</a:tr>
              <a:tr h="256112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362451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FF0000"/>
                          </a:solidFill>
                          <a:effectLst/>
                        </a:rPr>
                        <a:t>剪刀装置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  <a:tc hMerge="1">
                  <a:tcPr/>
                </a:tc>
              </a:tr>
              <a:tr h="4479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线头长度误差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 smtClean="0">
                          <a:effectLst/>
                        </a:rPr>
                        <a:t>≤</a:t>
                      </a:r>
                      <a:r>
                        <a:rPr lang="en-US" altLang="zh-CN" sz="1600" kern="0" dirty="0" smtClean="0">
                          <a:effectLst/>
                        </a:rPr>
                        <a:t>2</a:t>
                      </a:r>
                      <a:r>
                        <a:rPr lang="en-US" sz="1600" kern="0" dirty="0" smtClean="0">
                          <a:effectLst/>
                        </a:rPr>
                        <a:t>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  <a:tr h="40518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可剪线径范围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0.2mm~1.2mm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  <a:tr h="36245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  <a:tr h="21755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  <a:tr h="36245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电机总数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伺服电机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altLang="zh-CN" sz="1600" kern="0" dirty="0" smtClean="0">
                          <a:effectLst/>
                        </a:rPr>
                        <a:t>Kw 1</a:t>
                      </a:r>
                      <a:r>
                        <a:rPr lang="zh-CN" altLang="en-US" sz="1600" kern="0" dirty="0" smtClean="0">
                          <a:effectLst/>
                        </a:rPr>
                        <a:t>只   </a:t>
                      </a:r>
                      <a:r>
                        <a:rPr lang="en-US" altLang="zh-CN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1.3Kw 2</a:t>
                      </a:r>
                      <a:r>
                        <a:rPr lang="zh-CN" altLang="en-US" sz="1600" kern="0" dirty="0" smtClean="0">
                          <a:solidFill>
                            <a:srgbClr val="0070C0"/>
                          </a:solidFill>
                          <a:effectLst/>
                        </a:rPr>
                        <a:t>只</a:t>
                      </a:r>
                      <a:endParaRPr lang="en-US" altLang="zh-CN" sz="1600" kern="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 </a:t>
                      </a:r>
                      <a:r>
                        <a:rPr lang="en-US" altLang="zh-CN" sz="1600" kern="0" dirty="0" smtClean="0">
                          <a:effectLst/>
                        </a:rPr>
                        <a:t>0.4Kw 2</a:t>
                      </a:r>
                      <a:r>
                        <a:rPr lang="zh-CN" altLang="en-US" sz="1600" kern="0" dirty="0" smtClean="0">
                          <a:effectLst/>
                        </a:rPr>
                        <a:t>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110" marR="21110" marT="21110" marB="21110" anchor="ctr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992" y="20646"/>
            <a:ext cx="32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三、</a:t>
            </a:r>
            <a:r>
              <a:rPr lang="en-US" altLang="zh-CN" sz="3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3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主要</a:t>
            </a:r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配置</a:t>
            </a:r>
            <a:endParaRPr lang="zh-CN" altLang="en-US" sz="3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/>
        </p:nvGraphicFramePr>
        <p:xfrm>
          <a:off x="1120775" y="605790"/>
          <a:ext cx="5684520" cy="6198235"/>
        </p:xfrm>
        <a:graphic>
          <a:graphicData uri="http://schemas.openxmlformats.org/drawingml/2006/table">
            <a:tbl>
              <a:tblPr/>
              <a:tblGrid>
                <a:gridCol w="1986280"/>
                <a:gridCol w="1830705"/>
                <a:gridCol w="1867535"/>
              </a:tblGrid>
              <a:tr h="35369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类别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品牌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备注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控制器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ZSZN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运控控制系统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向和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向伺服电机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三菱或禾川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向和摆角伺服电机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安川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触摸屏</a:t>
                      </a:r>
                      <a:endParaRPr kumimoji="1" 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威纶通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寸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电磁阀</a:t>
                      </a:r>
                      <a:endParaRPr kumimoji="1" 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CKD</a:t>
                      </a: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或</a:t>
                      </a: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SMC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关键气缸</a:t>
                      </a:r>
                      <a:endParaRPr kumimoji="1" 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SMC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普通气缸</a:t>
                      </a:r>
                      <a:endParaRPr kumimoji="1" 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亚德客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主轴轴承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NSK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X</a:t>
                      </a:r>
                      <a:r>
                        <a:rPr kumimoji="1" lang="zh-CN" altLang="en-US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向和</a:t>
                      </a:r>
                      <a:r>
                        <a:rPr kumimoji="1" lang="en-US" altLang="zh-CN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Y</a:t>
                      </a:r>
                      <a:r>
                        <a:rPr kumimoji="1" lang="zh-CN" altLang="en-US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向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滚珠丝杆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TBI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向滚珠丝杆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TBI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上下运动直线导轨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上银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向和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向直线导轨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上银</a:t>
                      </a:r>
                      <a:endParaRPr kumimoji="1" lang="zh-CN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光电传感器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欧姆龙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区域传感器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松下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磁阻尼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张力器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ZSZN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气动剪刀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Arial" panose="020B0604020202020204" pitchFamily="34" charset="0"/>
                        </a:rPr>
                        <a:t>ZSZN</a:t>
                      </a: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980728"/>
            <a:ext cx="891312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一</a:t>
            </a:r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推荐机型</a:t>
            </a:r>
            <a:r>
              <a:rPr lang="en-US" altLang="zh-CN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:WMN02270S</a:t>
            </a: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绕线机</a:t>
            </a:r>
            <a:endParaRPr lang="en-US" altLang="zh-CN" sz="28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该设备具备以下功能和特点：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人工上下料到工装；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自动绕线（</a:t>
            </a:r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轴同步绕线）；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自动始、终端线处理（三维平台，导针可以三维运动）；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精密排绕（三维平台驱动采用伺服电机＋滚珠丝杆＋直线导轨，实现精密驱动）；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自动换槽（过桥线处理，三维平台，导针可以三维运动） 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剪刀机构（粗线在首末端处理结束后，采用剪刀机构自动剪线）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操作区采用安全光栅</a:t>
            </a:r>
            <a:r>
              <a:rPr lang="en-US" altLang="zh-CN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+</a:t>
            </a: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双手启动，双重防护；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主轴箱整体浇铸，保证设备的刚性和强度；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友好的人机界面，采用触摸屏直接编程；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标配磁阻尼张力器，带气缸衰减功能，防止端子处理时伤线，以及始末线有效松线；</a:t>
            </a:r>
            <a:endParaRPr lang="en-US" altLang="zh-CN" sz="20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430082"/>
            <a:ext cx="4176464" cy="6147380"/>
          </a:xfrm>
          <a:prstGeom prst="rect">
            <a:avLst/>
          </a:prstGeom>
        </p:spPr>
      </p:pic>
      <p:sp>
        <p:nvSpPr>
          <p:cNvPr id="5" name="TextBox 9"/>
          <p:cNvSpPr txBox="1">
            <a:spLocks noGrp="1"/>
          </p:cNvSpPr>
          <p:nvPr>
            <p:ph type="title"/>
          </p:nvPr>
        </p:nvSpPr>
        <p:spPr>
          <a:xfrm>
            <a:off x="179512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1.1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设备整体外观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4288" y="576474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外观仅供参考，以实际供货为准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404" y="383067"/>
            <a:ext cx="4607479" cy="63367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40989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1.2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整体简介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7679199" y="2564904"/>
            <a:ext cx="1071562" cy="357187"/>
          </a:xfrm>
          <a:prstGeom prst="wedgeRoundRectCallout">
            <a:avLst>
              <a:gd name="adj1" fmla="val -199218"/>
              <a:gd name="adj2" fmla="val 2986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安全光栅</a:t>
            </a:r>
            <a:endParaRPr lang="zh-CN" altLang="en-US" sz="1600" dirty="0"/>
          </a:p>
        </p:txBody>
      </p:sp>
      <p:sp>
        <p:nvSpPr>
          <p:cNvPr id="13" name="AutoShape 94"/>
          <p:cNvSpPr>
            <a:spLocks noChangeArrowheads="1"/>
          </p:cNvSpPr>
          <p:nvPr/>
        </p:nvSpPr>
        <p:spPr bwMode="auto">
          <a:xfrm>
            <a:off x="4642574" y="457920"/>
            <a:ext cx="857256" cy="357190"/>
          </a:xfrm>
          <a:prstGeom prst="wedgeRoundRectCallout">
            <a:avLst>
              <a:gd name="adj1" fmla="val -220806"/>
              <a:gd name="adj2" fmla="val 199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张力器</a:t>
            </a:r>
            <a:endParaRPr lang="zh-CN" altLang="en-US" sz="1600" dirty="0"/>
          </a:p>
        </p:txBody>
      </p:sp>
      <p:sp>
        <p:nvSpPr>
          <p:cNvPr id="16" name="AutoShape 94"/>
          <p:cNvSpPr>
            <a:spLocks noChangeArrowheads="1"/>
          </p:cNvSpPr>
          <p:nvPr/>
        </p:nvSpPr>
        <p:spPr bwMode="auto">
          <a:xfrm>
            <a:off x="7016348" y="4988757"/>
            <a:ext cx="1325702" cy="367652"/>
          </a:xfrm>
          <a:prstGeom prst="wedgeRoundRectCallout">
            <a:avLst>
              <a:gd name="adj1" fmla="val -185515"/>
              <a:gd name="adj2" fmla="val -2044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夹剪线机构</a:t>
            </a:r>
            <a:endParaRPr lang="zh-CN" altLang="en-US" sz="1600" dirty="0"/>
          </a:p>
        </p:txBody>
      </p:sp>
      <p:sp>
        <p:nvSpPr>
          <p:cNvPr id="18" name="AutoShape 94"/>
          <p:cNvSpPr>
            <a:spLocks noChangeArrowheads="1"/>
          </p:cNvSpPr>
          <p:nvPr/>
        </p:nvSpPr>
        <p:spPr bwMode="auto">
          <a:xfrm>
            <a:off x="6017862" y="708469"/>
            <a:ext cx="1441801" cy="344267"/>
          </a:xfrm>
          <a:prstGeom prst="wedgeRoundRectCallout">
            <a:avLst>
              <a:gd name="adj1" fmla="val -160275"/>
              <a:gd name="adj2" fmla="val 2847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张力衰减机构</a:t>
            </a:r>
            <a:endParaRPr lang="zh-CN" altLang="en-US" sz="1600" dirty="0"/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7397351" y="3551450"/>
            <a:ext cx="1545523" cy="357187"/>
          </a:xfrm>
          <a:prstGeom prst="wedgeRoundRectCallout">
            <a:avLst>
              <a:gd name="adj1" fmla="val -118310"/>
              <a:gd name="adj2" fmla="val 2092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双手启动按钮</a:t>
            </a:r>
            <a:endParaRPr lang="zh-CN" altLang="en-US" sz="1600" dirty="0"/>
          </a:p>
        </p:txBody>
      </p:sp>
      <p:sp>
        <p:nvSpPr>
          <p:cNvPr id="17" name="AutoShape 94"/>
          <p:cNvSpPr>
            <a:spLocks noChangeArrowheads="1"/>
          </p:cNvSpPr>
          <p:nvPr/>
        </p:nvSpPr>
        <p:spPr bwMode="auto">
          <a:xfrm>
            <a:off x="732363" y="1639297"/>
            <a:ext cx="1248382" cy="357190"/>
          </a:xfrm>
          <a:prstGeom prst="wedgeRoundRectCallout">
            <a:avLst>
              <a:gd name="adj1" fmla="val 110694"/>
              <a:gd name="adj2" fmla="val 4325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安全防护罩</a:t>
            </a:r>
            <a:endParaRPr lang="zh-CN" altLang="en-US" sz="1600" dirty="0"/>
          </a:p>
        </p:txBody>
      </p:sp>
      <p:sp>
        <p:nvSpPr>
          <p:cNvPr id="3" name="圆角矩形标注 2"/>
          <p:cNvSpPr/>
          <p:nvPr/>
        </p:nvSpPr>
        <p:spPr>
          <a:xfrm>
            <a:off x="7589465" y="1172300"/>
            <a:ext cx="1161296" cy="312484"/>
          </a:xfrm>
          <a:prstGeom prst="wedgeRoundRectCallout">
            <a:avLst>
              <a:gd name="adj1" fmla="val -180398"/>
              <a:gd name="adj2" fmla="val 365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人机界面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7840" y="3697692"/>
            <a:ext cx="1263674" cy="421890"/>
          </a:xfrm>
          <a:prstGeom prst="wedgeRoundRectCallout">
            <a:avLst>
              <a:gd name="adj1" fmla="val 163548"/>
              <a:gd name="adj2" fmla="val 262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电器控制柜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404664"/>
            <a:ext cx="7488832" cy="57099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2" y="404664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1.3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外形尺寸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6773" y="606410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外观仅供参考，以实际供货为准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009" y="465673"/>
            <a:ext cx="5952686" cy="61458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34841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1.4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内部整体结构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6409193" y="1721406"/>
            <a:ext cx="1269573" cy="357187"/>
          </a:xfrm>
          <a:prstGeom prst="wedgeRoundRectCallout">
            <a:avLst>
              <a:gd name="adj1" fmla="val -143263"/>
              <a:gd name="adj2" fmla="val 4371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工装夹具</a:t>
            </a:r>
            <a:endParaRPr lang="zh-CN" altLang="en-US" sz="1600" dirty="0"/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795859" y="1937048"/>
            <a:ext cx="1071562" cy="357187"/>
          </a:xfrm>
          <a:prstGeom prst="wedgeRoundRectCallout">
            <a:avLst>
              <a:gd name="adj1" fmla="val 124599"/>
              <a:gd name="adj2" fmla="val 4364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三维平台</a:t>
            </a:r>
            <a:endParaRPr lang="zh-CN" altLang="en-US" sz="1600" dirty="0"/>
          </a:p>
        </p:txBody>
      </p:sp>
      <p:sp>
        <p:nvSpPr>
          <p:cNvPr id="13" name="AutoShape 94"/>
          <p:cNvSpPr>
            <a:spLocks noChangeArrowheads="1"/>
          </p:cNvSpPr>
          <p:nvPr/>
        </p:nvSpPr>
        <p:spPr bwMode="auto">
          <a:xfrm>
            <a:off x="5342532" y="1124744"/>
            <a:ext cx="1066662" cy="357190"/>
          </a:xfrm>
          <a:prstGeom prst="wedgeRoundRectCallout">
            <a:avLst>
              <a:gd name="adj1" fmla="val -51682"/>
              <a:gd name="adj2" fmla="val 2729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针绕机构</a:t>
            </a:r>
            <a:endParaRPr lang="zh-CN" altLang="en-US" sz="1600" dirty="0"/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1043608" y="6093296"/>
            <a:ext cx="1649653" cy="357187"/>
          </a:xfrm>
          <a:prstGeom prst="wedgeRoundRectCallout">
            <a:avLst>
              <a:gd name="adj1" fmla="val 118870"/>
              <a:gd name="adj2" fmla="val -170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转位主轴机构</a:t>
            </a:r>
            <a:endParaRPr lang="zh-CN" altLang="en-US" sz="1600" dirty="0"/>
          </a:p>
        </p:txBody>
      </p:sp>
      <p:sp>
        <p:nvSpPr>
          <p:cNvPr id="12" name="AutoShape 94"/>
          <p:cNvSpPr>
            <a:spLocks noChangeArrowheads="1"/>
          </p:cNvSpPr>
          <p:nvPr/>
        </p:nvSpPr>
        <p:spPr bwMode="auto">
          <a:xfrm>
            <a:off x="6942122" y="2492896"/>
            <a:ext cx="1269573" cy="357187"/>
          </a:xfrm>
          <a:prstGeom prst="wedgeRoundRectCallout">
            <a:avLst>
              <a:gd name="adj1" fmla="val -203114"/>
              <a:gd name="adj2" fmla="val 3866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夹剪线机构</a:t>
            </a:r>
            <a:endParaRPr lang="zh-CN" altLang="en-US" sz="1600" dirty="0"/>
          </a:p>
        </p:txBody>
      </p:sp>
      <p:sp>
        <p:nvSpPr>
          <p:cNvPr id="14" name="AutoShape 94"/>
          <p:cNvSpPr>
            <a:spLocks noChangeArrowheads="1"/>
          </p:cNvSpPr>
          <p:nvPr/>
        </p:nvSpPr>
        <p:spPr bwMode="auto">
          <a:xfrm>
            <a:off x="506813" y="5301208"/>
            <a:ext cx="1649653" cy="357187"/>
          </a:xfrm>
          <a:prstGeom prst="wedgeRoundRectCallout">
            <a:avLst>
              <a:gd name="adj1" fmla="val 139949"/>
              <a:gd name="adj2" fmla="val -332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产品松夹机构</a:t>
            </a:r>
            <a:endParaRPr lang="zh-CN" altLang="en-US" sz="1600" dirty="0"/>
          </a:p>
        </p:txBody>
      </p:sp>
      <p:sp>
        <p:nvSpPr>
          <p:cNvPr id="15" name="AutoShape 94"/>
          <p:cNvSpPr>
            <a:spLocks noChangeArrowheads="1"/>
          </p:cNvSpPr>
          <p:nvPr/>
        </p:nvSpPr>
        <p:spPr bwMode="auto">
          <a:xfrm>
            <a:off x="4721402" y="465673"/>
            <a:ext cx="1490422" cy="357187"/>
          </a:xfrm>
          <a:prstGeom prst="wedgeRoundRectCallout">
            <a:avLst>
              <a:gd name="adj1" fmla="val -100709"/>
              <a:gd name="adj2" fmla="val 3823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高速绕线机构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502225"/>
            <a:ext cx="4599954" cy="5733653"/>
          </a:xfrm>
          <a:prstGeom prst="rect">
            <a:avLst/>
          </a:prstGeom>
        </p:spPr>
      </p:pic>
      <p:sp>
        <p:nvSpPr>
          <p:cNvPr id="12" name="TextBox 18"/>
          <p:cNvSpPr txBox="1"/>
          <p:nvPr/>
        </p:nvSpPr>
        <p:spPr>
          <a:xfrm>
            <a:off x="107504" y="284074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.5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高速绕线机构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94"/>
          <p:cNvSpPr>
            <a:spLocks noChangeArrowheads="1"/>
          </p:cNvSpPr>
          <p:nvPr/>
        </p:nvSpPr>
        <p:spPr bwMode="auto">
          <a:xfrm>
            <a:off x="4572570" y="567145"/>
            <a:ext cx="1071562" cy="357187"/>
          </a:xfrm>
          <a:prstGeom prst="wedgeRoundRectCallout">
            <a:avLst>
              <a:gd name="adj1" fmla="val -74913"/>
              <a:gd name="adj2" fmla="val 1840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伺服电机</a:t>
            </a:r>
            <a:endParaRPr lang="zh-CN" altLang="en-US" sz="1600" dirty="0"/>
          </a:p>
        </p:txBody>
      </p:sp>
      <p:sp>
        <p:nvSpPr>
          <p:cNvPr id="8" name="AutoShape 94"/>
          <p:cNvSpPr>
            <a:spLocks noChangeArrowheads="1"/>
          </p:cNvSpPr>
          <p:nvPr/>
        </p:nvSpPr>
        <p:spPr bwMode="auto">
          <a:xfrm>
            <a:off x="1187624" y="1628800"/>
            <a:ext cx="1575618" cy="357187"/>
          </a:xfrm>
          <a:prstGeom prst="wedgeRoundRectCallout">
            <a:avLst>
              <a:gd name="adj1" fmla="val 66909"/>
              <a:gd name="adj2" fmla="val 2128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整体铸件箱体</a:t>
            </a:r>
            <a:endParaRPr lang="en-US" altLang="zh-CN" sz="1600" dirty="0" smtClean="0"/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5220072" y="1797536"/>
            <a:ext cx="1575618" cy="357187"/>
          </a:xfrm>
          <a:prstGeom prst="wedgeRoundRectCallout">
            <a:avLst>
              <a:gd name="adj1" fmla="val -115368"/>
              <a:gd name="adj2" fmla="val 4472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高精度丝杆组</a:t>
            </a:r>
            <a:endParaRPr lang="en-US" altLang="zh-CN" sz="1600" dirty="0" smtClean="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6156176" y="4293096"/>
            <a:ext cx="1575618" cy="357187"/>
          </a:xfrm>
          <a:prstGeom prst="wedgeRoundRectCallout">
            <a:avLst>
              <a:gd name="adj1" fmla="val -129264"/>
              <a:gd name="adj2" fmla="val 2741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高精度导轨副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92" y="640258"/>
            <a:ext cx="3424912" cy="5406265"/>
          </a:xfrm>
          <a:prstGeom prst="rect">
            <a:avLst/>
          </a:prstGeom>
        </p:spPr>
      </p:pic>
      <p:sp>
        <p:nvSpPr>
          <p:cNvPr id="5" name="TextBox 18"/>
          <p:cNvSpPr txBox="1"/>
          <p:nvPr/>
        </p:nvSpPr>
        <p:spPr>
          <a:xfrm>
            <a:off x="467544" y="409425"/>
            <a:ext cx="35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1.6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转位主轴机构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AutoShape 94"/>
          <p:cNvSpPr>
            <a:spLocks noChangeArrowheads="1"/>
          </p:cNvSpPr>
          <p:nvPr/>
        </p:nvSpPr>
        <p:spPr bwMode="auto">
          <a:xfrm>
            <a:off x="5036703" y="5689336"/>
            <a:ext cx="1071562" cy="357187"/>
          </a:xfrm>
          <a:prstGeom prst="wedgeRoundRectCallout">
            <a:avLst>
              <a:gd name="adj1" fmla="val -115777"/>
              <a:gd name="adj2" fmla="val -2558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伺服电机</a:t>
            </a:r>
            <a:endParaRPr lang="zh-CN" altLang="en-US" sz="1600" dirty="0"/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6484491" y="1340768"/>
            <a:ext cx="1071562" cy="357187"/>
          </a:xfrm>
          <a:prstGeom prst="wedgeRoundRectCallout">
            <a:avLst>
              <a:gd name="adj1" fmla="val -147026"/>
              <a:gd name="adj2" fmla="val 16237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转位主轴</a:t>
            </a:r>
            <a:endParaRPr lang="zh-CN" altLang="en-US" sz="1600" dirty="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5948710" y="4280525"/>
            <a:ext cx="1143570" cy="585782"/>
          </a:xfrm>
          <a:prstGeom prst="wedgeRoundRectCallout">
            <a:avLst>
              <a:gd name="adj1" fmla="val -195101"/>
              <a:gd name="adj2" fmla="val -1224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1600" dirty="0" smtClean="0"/>
              <a:t>高精度行星减速机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539563"/>
            <a:ext cx="2346676" cy="246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4104762" cy="4266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26628"/>
            <a:ext cx="8229600" cy="72340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1.7   </a:t>
            </a:r>
            <a:r>
              <a:rPr lang="zh-CN" altLang="en-US" sz="2400" dirty="0" smtClean="0"/>
              <a:t>工装夹具整体示意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2d030fc-95c8-4714-8877-086665a3e5fa}"/>
</p:tagLst>
</file>

<file path=ppt/tags/tag2.xml><?xml version="1.0" encoding="utf-8"?>
<p:tagLst xmlns:p="http://schemas.openxmlformats.org/presentationml/2006/main">
  <p:tag name="KSO_WM_UNIT_TABLE_BEAUTIFY" val="smartTable{536228e6-00f3-4c73-bdff-5bb04dbd4960}"/>
</p:tagLst>
</file>

<file path=ppt/theme/theme1.xml><?xml version="1.0" encoding="utf-8"?>
<a:theme xmlns:a="http://schemas.openxmlformats.org/drawingml/2006/main" name="版本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版本5</Template>
  <TotalTime>0</TotalTime>
  <Words>1308</Words>
  <Application>WPS 演示</Application>
  <PresentationFormat>全屏显示(4:3)</PresentationFormat>
  <Paragraphs>316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华文宋体</vt:lpstr>
      <vt:lpstr>Times New Roman</vt:lpstr>
      <vt:lpstr>Calibri</vt:lpstr>
      <vt:lpstr>微软雅黑</vt:lpstr>
      <vt:lpstr>Arial Unicode MS</vt:lpstr>
      <vt:lpstr>版本5</vt:lpstr>
      <vt:lpstr>PowerPoint 演示文稿</vt:lpstr>
      <vt:lpstr>PowerPoint 演示文稿</vt:lpstr>
      <vt:lpstr>1.1 设备整体外观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1.7   工装夹具整体示意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title</dc:title>
  <dc:creator>张广东</dc:creator>
  <cp:lastModifiedBy>  *如风*</cp:lastModifiedBy>
  <cp:revision>908</cp:revision>
  <cp:lastPrinted>2017-07-06T13:04:00Z</cp:lastPrinted>
  <dcterms:created xsi:type="dcterms:W3CDTF">2015-06-18T02:24:00Z</dcterms:created>
  <dcterms:modified xsi:type="dcterms:W3CDTF">2021-06-30T02:31:13Z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2924F21543D243EBA9680EEC9F2782D7</vt:lpwstr>
  </property>
</Properties>
</file>