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</p:sldMasterIdLst>
  <p:notesMasterIdLst>
    <p:notesMasterId r:id="rId13"/>
  </p:notesMasterIdLst>
  <p:handoutMasterIdLst>
    <p:handoutMasterId r:id="rId14"/>
  </p:handoutMasterIdLst>
  <p:sldIdLst>
    <p:sldId id="449" r:id="rId4"/>
    <p:sldId id="419" r:id="rId5"/>
    <p:sldId id="439" r:id="rId6"/>
    <p:sldId id="425" r:id="rId7"/>
    <p:sldId id="429" r:id="rId8"/>
    <p:sldId id="430" r:id="rId9"/>
    <p:sldId id="452" r:id="rId10"/>
    <p:sldId id="443" r:id="rId11"/>
    <p:sldId id="45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7BBB"/>
    <a:srgbClr val="000000"/>
    <a:srgbClr val="C4C4C4"/>
    <a:srgbClr val="5AC3E1"/>
    <a:srgbClr val="003366"/>
    <a:srgbClr val="408DCB"/>
    <a:srgbClr val="003C54"/>
    <a:srgbClr val="1478C8"/>
    <a:srgbClr val="F9C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43666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BFF8B-98E6-442E-A307-499E29A58B92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AFB80-CB58-49A8-8A89-25A7E20658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4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31DBE-8CA7-414C-B180-159B4B3DBB81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FA6C6-6271-44E2-B0A2-999FA11280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1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63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663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036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133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503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7120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914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995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298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777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367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7674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076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1889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1856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431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3950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689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050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7871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1188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233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7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8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790" y="1678187"/>
            <a:ext cx="8152420" cy="1363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dirty="0" smtClean="0"/>
              <a:t>四</a:t>
            </a:r>
            <a:r>
              <a:rPr lang="zh-CN" altLang="en-US" sz="2800" dirty="0" smtClean="0"/>
              <a:t>轴</a:t>
            </a:r>
            <a:r>
              <a:rPr lang="zh-CN" altLang="en-US" sz="2800" dirty="0"/>
              <a:t>单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轴全自动定子绕线机方案书</a:t>
            </a:r>
            <a:endParaRPr lang="en-US" altLang="zh-CN" sz="2800" dirty="0" smtClean="0"/>
          </a:p>
          <a:p>
            <a:pPr marL="0" indent="0" algn="ctr">
              <a:buNone/>
            </a:pPr>
            <a:r>
              <a:rPr lang="en-US" altLang="zh-CN" sz="2800" dirty="0" smtClean="0"/>
              <a:t>WMN04180S</a:t>
            </a:r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309146"/>
            <a:ext cx="6840760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42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980728"/>
            <a:ext cx="89131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宋体" pitchFamily="2" charset="-122"/>
                <a:ea typeface="华文宋体" pitchFamily="2" charset="-122"/>
              </a:rPr>
              <a:t>一</a:t>
            </a:r>
            <a:r>
              <a:rPr lang="zh-CN" altLang="en-US" sz="3200" b="1" dirty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zh-CN" altLang="en-US" sz="2800" b="1" dirty="0" smtClean="0">
                <a:latin typeface="华文宋体" pitchFamily="2" charset="-122"/>
                <a:ea typeface="华文宋体" pitchFamily="2" charset="-122"/>
              </a:rPr>
              <a:t>推荐机型</a:t>
            </a:r>
            <a:r>
              <a:rPr lang="en-US" altLang="zh-CN" sz="2800" b="1" dirty="0" smtClean="0">
                <a:latin typeface="华文宋体" pitchFamily="2" charset="-122"/>
                <a:ea typeface="华文宋体" pitchFamily="2" charset="-122"/>
              </a:rPr>
              <a:t>:WMN04180S</a:t>
            </a:r>
            <a:r>
              <a:rPr lang="zh-CN" altLang="en-US" sz="2800" b="1" dirty="0" smtClean="0">
                <a:latin typeface="华文宋体" pitchFamily="2" charset="-122"/>
                <a:ea typeface="华文宋体" pitchFamily="2" charset="-122"/>
              </a:rPr>
              <a:t>绕线机</a:t>
            </a:r>
            <a:endParaRPr lang="en-US" altLang="zh-CN" sz="2800" b="1" dirty="0" smtClean="0">
              <a:latin typeface="华文宋体" pitchFamily="2" charset="-122"/>
              <a:ea typeface="华文宋体" pitchFamily="2" charset="-122"/>
            </a:endParaRPr>
          </a:p>
          <a:p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该设备具备以下功能和特点：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人工上下料到工装；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自动绕线（</a:t>
            </a:r>
            <a:r>
              <a:rPr lang="en-US" altLang="zh-CN" sz="2000" b="1" dirty="0">
                <a:latin typeface="华文宋体" pitchFamily="2" charset="-122"/>
                <a:ea typeface="华文宋体" pitchFamily="2" charset="-122"/>
              </a:rPr>
              <a:t>4</a:t>
            </a: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轴同步绕线）；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自动缠线（三维平台，导针可以三维运动）；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精密排绕（三维平台驱动采用伺服电机＋滚珠丝杆＋直线导轨，实现精密驱动）；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itchFamily="2" charset="-122"/>
                <a:ea typeface="华文宋体" pitchFamily="2" charset="-122"/>
              </a:rPr>
              <a:t>自动换槽（过桥线处理，三维平台，导针可以三维运动） ；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夹线机构（自动夹线，自动扯断线</a:t>
            </a: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，）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操作区采用安全光栅</a:t>
            </a:r>
            <a:r>
              <a:rPr lang="en-US" altLang="zh-CN" sz="2000" b="1" dirty="0" smtClean="0">
                <a:latin typeface="华文宋体" pitchFamily="2" charset="-122"/>
                <a:ea typeface="华文宋体" pitchFamily="2" charset="-122"/>
              </a:rPr>
              <a:t>+</a:t>
            </a: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双手启动，双重防护；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主轴箱整体浇铸，保证设备的刚性和强度；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友好的人机界面，采用触摸屏直接编程；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标配</a:t>
            </a:r>
            <a:r>
              <a:rPr lang="zh-CN" altLang="en-US" sz="2000" b="1" dirty="0">
                <a:latin typeface="华文宋体" pitchFamily="2" charset="-122"/>
                <a:ea typeface="华文宋体" pitchFamily="2" charset="-122"/>
              </a:rPr>
              <a:t>磁阻尼</a:t>
            </a:r>
            <a:r>
              <a:rPr lang="zh-CN" altLang="en-US" sz="2000" b="1" dirty="0" smtClean="0">
                <a:latin typeface="华文宋体" pitchFamily="2" charset="-122"/>
                <a:ea typeface="华文宋体" pitchFamily="2" charset="-122"/>
              </a:rPr>
              <a:t>张力器</a:t>
            </a:r>
            <a:endParaRPr lang="en-US" altLang="zh-CN" sz="2000" b="1" dirty="0" smtClean="0">
              <a:latin typeface="华文宋体" pitchFamily="2" charset="-122"/>
              <a:ea typeface="华文宋体" pitchFamily="2" charset="-122"/>
            </a:endParaRPr>
          </a:p>
          <a:p>
            <a:endParaRPr lang="zh-CN" altLang="en-US" sz="2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867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Grp="1"/>
          </p:cNvSpPr>
          <p:nvPr>
            <p:ph type="title"/>
          </p:nvPr>
        </p:nvSpPr>
        <p:spPr>
          <a:xfrm>
            <a:off x="179512" y="40466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latin typeface="华文宋体" pitchFamily="2" charset="-122"/>
                <a:ea typeface="华文宋体" pitchFamily="2" charset="-122"/>
              </a:rPr>
              <a:t>1.1 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设备整体外观</a:t>
            </a:r>
            <a:endParaRPr lang="zh-CN" altLang="en-US" sz="2400" b="1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03361" y="61062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外观仅供参考，以实际供货为准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87579"/>
            <a:ext cx="3168544" cy="53930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00" y="965340"/>
            <a:ext cx="4015537" cy="53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1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66" y="284086"/>
            <a:ext cx="4699411" cy="65491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40989"/>
            <a:ext cx="35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宋体" pitchFamily="2" charset="-122"/>
                <a:ea typeface="华文宋体" pitchFamily="2" charset="-122"/>
              </a:rPr>
              <a:t>1.2 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整体简介</a:t>
            </a:r>
            <a:endParaRPr lang="zh-CN" altLang="en-US" sz="2400" b="1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11" name="AutoShape 94"/>
          <p:cNvSpPr>
            <a:spLocks noChangeArrowheads="1"/>
          </p:cNvSpPr>
          <p:nvPr/>
        </p:nvSpPr>
        <p:spPr bwMode="auto">
          <a:xfrm>
            <a:off x="6474437" y="2861889"/>
            <a:ext cx="1071562" cy="357187"/>
          </a:xfrm>
          <a:prstGeom prst="wedgeRoundRectCallout">
            <a:avLst>
              <a:gd name="adj1" fmla="val -88645"/>
              <a:gd name="adj2" fmla="val 11838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安全光栅</a:t>
            </a:r>
            <a:endParaRPr lang="zh-CN" altLang="en-US" sz="1600" dirty="0"/>
          </a:p>
        </p:txBody>
      </p:sp>
      <p:sp>
        <p:nvSpPr>
          <p:cNvPr id="13" name="AutoShape 94"/>
          <p:cNvSpPr>
            <a:spLocks noChangeArrowheads="1"/>
          </p:cNvSpPr>
          <p:nvPr/>
        </p:nvSpPr>
        <p:spPr bwMode="auto">
          <a:xfrm>
            <a:off x="4139598" y="484569"/>
            <a:ext cx="857256" cy="357190"/>
          </a:xfrm>
          <a:prstGeom prst="wedgeRoundRectCallout">
            <a:avLst>
              <a:gd name="adj1" fmla="val -111577"/>
              <a:gd name="adj2" fmla="val 14037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张力器</a:t>
            </a:r>
            <a:endParaRPr lang="zh-CN" altLang="en-US" sz="1600" dirty="0"/>
          </a:p>
        </p:txBody>
      </p:sp>
      <p:sp>
        <p:nvSpPr>
          <p:cNvPr id="16" name="AutoShape 94"/>
          <p:cNvSpPr>
            <a:spLocks noChangeArrowheads="1"/>
          </p:cNvSpPr>
          <p:nvPr/>
        </p:nvSpPr>
        <p:spPr bwMode="auto">
          <a:xfrm>
            <a:off x="6172146" y="5301208"/>
            <a:ext cx="1325702" cy="367652"/>
          </a:xfrm>
          <a:prstGeom prst="wedgeRoundRectCallout">
            <a:avLst>
              <a:gd name="adj1" fmla="val -184353"/>
              <a:gd name="adj2" fmla="val -33722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夹线器机构</a:t>
            </a:r>
            <a:endParaRPr lang="zh-CN" altLang="en-US" sz="1600" dirty="0"/>
          </a:p>
        </p:txBody>
      </p:sp>
      <p:sp>
        <p:nvSpPr>
          <p:cNvPr id="22" name="AutoShape 94"/>
          <p:cNvSpPr>
            <a:spLocks noChangeArrowheads="1"/>
          </p:cNvSpPr>
          <p:nvPr/>
        </p:nvSpPr>
        <p:spPr bwMode="auto">
          <a:xfrm>
            <a:off x="6303891" y="3868977"/>
            <a:ext cx="1545523" cy="357187"/>
          </a:xfrm>
          <a:prstGeom prst="wedgeRoundRectCallout">
            <a:avLst>
              <a:gd name="adj1" fmla="val -59146"/>
              <a:gd name="adj2" fmla="val 1407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双手启动按钮</a:t>
            </a:r>
            <a:endParaRPr lang="zh-CN" altLang="en-US" sz="1600" dirty="0"/>
          </a:p>
        </p:txBody>
      </p:sp>
      <p:sp>
        <p:nvSpPr>
          <p:cNvPr id="17" name="AutoShape 94"/>
          <p:cNvSpPr>
            <a:spLocks noChangeArrowheads="1"/>
          </p:cNvSpPr>
          <p:nvPr/>
        </p:nvSpPr>
        <p:spPr bwMode="auto">
          <a:xfrm>
            <a:off x="683568" y="1809288"/>
            <a:ext cx="1248382" cy="357190"/>
          </a:xfrm>
          <a:prstGeom prst="wedgeRoundRectCallout">
            <a:avLst>
              <a:gd name="adj1" fmla="val 110694"/>
              <a:gd name="adj2" fmla="val 4325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安全防护罩</a:t>
            </a:r>
            <a:endParaRPr lang="zh-CN" altLang="en-US" sz="1600" dirty="0"/>
          </a:p>
        </p:txBody>
      </p:sp>
      <p:sp>
        <p:nvSpPr>
          <p:cNvPr id="25" name="AutoShape 94"/>
          <p:cNvSpPr>
            <a:spLocks noChangeArrowheads="1"/>
          </p:cNvSpPr>
          <p:nvPr/>
        </p:nvSpPr>
        <p:spPr bwMode="auto">
          <a:xfrm>
            <a:off x="942737" y="663164"/>
            <a:ext cx="895066" cy="357190"/>
          </a:xfrm>
          <a:prstGeom prst="wedgeRoundRectCallout">
            <a:avLst>
              <a:gd name="adj1" fmla="val 94389"/>
              <a:gd name="adj2" fmla="val 6524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警示灯</a:t>
            </a:r>
            <a:endParaRPr lang="zh-CN" altLang="en-US" sz="1600" dirty="0"/>
          </a:p>
        </p:txBody>
      </p:sp>
      <p:sp>
        <p:nvSpPr>
          <p:cNvPr id="3" name="圆角矩形标注 2"/>
          <p:cNvSpPr/>
          <p:nvPr/>
        </p:nvSpPr>
        <p:spPr>
          <a:xfrm>
            <a:off x="6917200" y="1471380"/>
            <a:ext cx="1161296" cy="312484"/>
          </a:xfrm>
          <a:prstGeom prst="wedgeRoundRectCallout">
            <a:avLst>
              <a:gd name="adj1" fmla="val -147541"/>
              <a:gd name="adj2" fmla="val 3004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人机界面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56350" y="3697692"/>
            <a:ext cx="1263674" cy="421890"/>
          </a:xfrm>
          <a:prstGeom prst="wedgeRoundRectCallout">
            <a:avLst>
              <a:gd name="adj1" fmla="val 163548"/>
              <a:gd name="adj2" fmla="val 262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电器控制柜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43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9512" y="404664"/>
            <a:ext cx="35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宋体" pitchFamily="2" charset="-122"/>
                <a:ea typeface="华文宋体" pitchFamily="2" charset="-122"/>
              </a:rPr>
              <a:t>1.3 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外形尺寸</a:t>
            </a:r>
            <a:endParaRPr lang="zh-CN" altLang="en-US" sz="2400" b="1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6773" y="606410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外观仅供参考，以实际供货为准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96834"/>
            <a:ext cx="6624736" cy="52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8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24" y="795097"/>
            <a:ext cx="6690675" cy="56440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234841"/>
            <a:ext cx="35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宋体" pitchFamily="2" charset="-122"/>
                <a:ea typeface="华文宋体" pitchFamily="2" charset="-122"/>
              </a:rPr>
              <a:t>1.4 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内部整体结构</a:t>
            </a:r>
            <a:endParaRPr lang="zh-CN" altLang="en-US" sz="2400" b="1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9" name="AutoShape 94"/>
          <p:cNvSpPr>
            <a:spLocks noChangeArrowheads="1"/>
          </p:cNvSpPr>
          <p:nvPr/>
        </p:nvSpPr>
        <p:spPr bwMode="auto">
          <a:xfrm>
            <a:off x="6173671" y="3006080"/>
            <a:ext cx="1269573" cy="357187"/>
          </a:xfrm>
          <a:prstGeom prst="wedgeRoundRectCallout">
            <a:avLst>
              <a:gd name="adj1" fmla="val -96898"/>
              <a:gd name="adj2" fmla="val 1600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工装夹具</a:t>
            </a:r>
            <a:endParaRPr lang="zh-CN" altLang="en-US" sz="1600" dirty="0"/>
          </a:p>
        </p:txBody>
      </p:sp>
      <p:sp>
        <p:nvSpPr>
          <p:cNvPr id="11" name="AutoShape 94"/>
          <p:cNvSpPr>
            <a:spLocks noChangeArrowheads="1"/>
          </p:cNvSpPr>
          <p:nvPr/>
        </p:nvSpPr>
        <p:spPr bwMode="auto">
          <a:xfrm>
            <a:off x="1390936" y="1967848"/>
            <a:ext cx="1071562" cy="357187"/>
          </a:xfrm>
          <a:prstGeom prst="wedgeRoundRectCallout">
            <a:avLst>
              <a:gd name="adj1" fmla="val 87341"/>
              <a:gd name="adj2" fmla="val 4255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三维平台</a:t>
            </a:r>
            <a:endParaRPr lang="zh-CN" altLang="en-US" sz="1600" dirty="0"/>
          </a:p>
        </p:txBody>
      </p:sp>
      <p:sp>
        <p:nvSpPr>
          <p:cNvPr id="13" name="AutoShape 94"/>
          <p:cNvSpPr>
            <a:spLocks noChangeArrowheads="1"/>
          </p:cNvSpPr>
          <p:nvPr/>
        </p:nvSpPr>
        <p:spPr bwMode="auto">
          <a:xfrm>
            <a:off x="5436096" y="2094091"/>
            <a:ext cx="1066662" cy="357190"/>
          </a:xfrm>
          <a:prstGeom prst="wedgeRoundRectCallout">
            <a:avLst>
              <a:gd name="adj1" fmla="val -86697"/>
              <a:gd name="adj2" fmla="val 2225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针绕机构</a:t>
            </a:r>
            <a:endParaRPr lang="zh-CN" altLang="en-US" sz="1600" dirty="0"/>
          </a:p>
        </p:txBody>
      </p:sp>
      <p:sp>
        <p:nvSpPr>
          <p:cNvPr id="22" name="AutoShape 94"/>
          <p:cNvSpPr>
            <a:spLocks noChangeArrowheads="1"/>
          </p:cNvSpPr>
          <p:nvPr/>
        </p:nvSpPr>
        <p:spPr bwMode="auto">
          <a:xfrm>
            <a:off x="1547664" y="6260592"/>
            <a:ext cx="1649653" cy="357187"/>
          </a:xfrm>
          <a:prstGeom prst="wedgeRoundRectCallout">
            <a:avLst>
              <a:gd name="adj1" fmla="val 70527"/>
              <a:gd name="adj2" fmla="val -1664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转位主轴机构</a:t>
            </a:r>
            <a:endParaRPr lang="zh-CN" altLang="en-US" sz="1600" dirty="0"/>
          </a:p>
        </p:txBody>
      </p:sp>
      <p:sp>
        <p:nvSpPr>
          <p:cNvPr id="12" name="AutoShape 94"/>
          <p:cNvSpPr>
            <a:spLocks noChangeArrowheads="1"/>
          </p:cNvSpPr>
          <p:nvPr/>
        </p:nvSpPr>
        <p:spPr bwMode="auto">
          <a:xfrm>
            <a:off x="7164288" y="4077072"/>
            <a:ext cx="1269573" cy="538140"/>
          </a:xfrm>
          <a:prstGeom prst="wedgeRoundRectCallout">
            <a:avLst>
              <a:gd name="adj1" fmla="val -186904"/>
              <a:gd name="adj2" fmla="val -86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夹线器机构（示意）</a:t>
            </a:r>
            <a:endParaRPr lang="zh-CN" altLang="en-US" sz="1600" dirty="0"/>
          </a:p>
        </p:txBody>
      </p:sp>
      <p:sp>
        <p:nvSpPr>
          <p:cNvPr id="14" name="AutoShape 94"/>
          <p:cNvSpPr>
            <a:spLocks noChangeArrowheads="1"/>
          </p:cNvSpPr>
          <p:nvPr/>
        </p:nvSpPr>
        <p:spPr bwMode="auto">
          <a:xfrm>
            <a:off x="1357364" y="4725144"/>
            <a:ext cx="1649653" cy="357187"/>
          </a:xfrm>
          <a:prstGeom prst="wedgeRoundRectCallout">
            <a:avLst>
              <a:gd name="adj1" fmla="val 76605"/>
              <a:gd name="adj2" fmla="val 233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产品松夹机构</a:t>
            </a:r>
            <a:endParaRPr lang="zh-CN" altLang="en-US" sz="1600" dirty="0"/>
          </a:p>
        </p:txBody>
      </p:sp>
      <p:sp>
        <p:nvSpPr>
          <p:cNvPr id="15" name="AutoShape 94"/>
          <p:cNvSpPr>
            <a:spLocks noChangeArrowheads="1"/>
          </p:cNvSpPr>
          <p:nvPr/>
        </p:nvSpPr>
        <p:spPr bwMode="auto">
          <a:xfrm>
            <a:off x="4572000" y="469831"/>
            <a:ext cx="1490422" cy="357187"/>
          </a:xfrm>
          <a:prstGeom prst="wedgeRoundRectCallout">
            <a:avLst>
              <a:gd name="adj1" fmla="val -100709"/>
              <a:gd name="adj2" fmla="val 3823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高速绕线机构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3887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26628"/>
            <a:ext cx="8229600" cy="72340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1.7   </a:t>
            </a:r>
            <a:r>
              <a:rPr lang="zh-CN" altLang="en-US" sz="2400" dirty="0" smtClean="0"/>
              <a:t>工装夹具整体示意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3010163" cy="4764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268760"/>
            <a:ext cx="3141633" cy="32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970455"/>
              </p:ext>
            </p:extLst>
          </p:nvPr>
        </p:nvGraphicFramePr>
        <p:xfrm>
          <a:off x="359530" y="908720"/>
          <a:ext cx="4530238" cy="5208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788"/>
                <a:gridCol w="397879"/>
                <a:gridCol w="2779571"/>
              </a:tblGrid>
              <a:tr h="27344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设备型号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WMN04180S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899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344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主机参数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effectLst/>
                        </a:rPr>
                        <a:t>可</a:t>
                      </a:r>
                      <a:r>
                        <a:rPr lang="zh-CN" altLang="en-US" sz="1600" kern="0" dirty="0" smtClean="0">
                          <a:effectLst/>
                        </a:rPr>
                        <a:t>绕冲片叠厚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effectLst/>
                        </a:rPr>
                        <a:t>≤</a:t>
                      </a:r>
                      <a:r>
                        <a:rPr lang="en-US" altLang="zh-CN" sz="1600" kern="0" dirty="0" smtClean="0">
                          <a:effectLst/>
                        </a:rPr>
                        <a:t>80</a:t>
                      </a:r>
                      <a:r>
                        <a:rPr lang="en-US" sz="1600" kern="0" dirty="0" smtClean="0">
                          <a:effectLst/>
                        </a:rPr>
                        <a:t>mm </a:t>
                      </a:r>
                      <a:r>
                        <a:rPr lang="zh-CN" altLang="en-US" sz="1600" kern="0" dirty="0" smtClean="0">
                          <a:effectLst/>
                        </a:rPr>
                        <a:t>（铁芯</a:t>
                      </a:r>
                      <a:r>
                        <a:rPr lang="en-US" altLang="zh-CN" sz="1600" kern="0" dirty="0" smtClean="0">
                          <a:effectLst/>
                        </a:rPr>
                        <a:t>+</a:t>
                      </a:r>
                      <a:r>
                        <a:rPr lang="zh-CN" altLang="en-US" sz="1600" kern="0" dirty="0" smtClean="0">
                          <a:effectLst/>
                        </a:rPr>
                        <a:t>塑料骨架</a:t>
                      </a:r>
                      <a:r>
                        <a:rPr lang="zh-CN" altLang="zh-CN" sz="1600" kern="0" dirty="0" smtClean="0">
                          <a:effectLst/>
                        </a:rPr>
                        <a:t>≤</a:t>
                      </a:r>
                      <a:r>
                        <a:rPr lang="en-US" altLang="zh-CN" sz="1600" kern="0" dirty="0" smtClean="0">
                          <a:effectLst/>
                        </a:rPr>
                        <a:t>100</a:t>
                      </a:r>
                      <a:r>
                        <a:rPr lang="zh-CN" altLang="en-US" sz="1600" kern="0" dirty="0" smtClean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480812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r>
                        <a:rPr lang="zh-CN" sz="1600" kern="0">
                          <a:effectLst/>
                        </a:rPr>
                        <a:t>可绕线径范围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r>
                        <a:rPr lang="en-US" sz="1600" kern="0" smtClean="0">
                          <a:effectLst/>
                        </a:rPr>
                        <a:t>0.1mm-</a:t>
                      </a:r>
                      <a:r>
                        <a:rPr lang="en-US" altLang="zh-CN" sz="1600" kern="0" smtClean="0">
                          <a:effectLst/>
                        </a:rPr>
                        <a:t>0.7</a:t>
                      </a:r>
                      <a:r>
                        <a:rPr lang="en-US" sz="1600" kern="0" smtClean="0">
                          <a:effectLst/>
                        </a:rPr>
                        <a:t>mm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安全防护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区域传感器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>
                          <a:effectLst/>
                        </a:rPr>
                        <a:t>电源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三</a:t>
                      </a:r>
                      <a:r>
                        <a:rPr lang="zh-CN" sz="1600" kern="0" dirty="0" smtClean="0">
                          <a:effectLst/>
                        </a:rPr>
                        <a:t>相</a:t>
                      </a:r>
                      <a:r>
                        <a:rPr lang="en-US" sz="1600" kern="0" dirty="0" smtClean="0">
                          <a:effectLst/>
                        </a:rPr>
                        <a:t>380V</a:t>
                      </a:r>
                      <a:r>
                        <a:rPr lang="zh-CN" sz="1600" kern="0" dirty="0">
                          <a:effectLst/>
                        </a:rPr>
                        <a:t>（</a:t>
                      </a:r>
                      <a:r>
                        <a:rPr lang="en-US" sz="1600" kern="0" dirty="0">
                          <a:effectLst/>
                        </a:rPr>
                        <a:t>±5%</a:t>
                      </a:r>
                      <a:r>
                        <a:rPr lang="zh-CN" sz="1600" kern="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600" kern="0" dirty="0" smtClean="0">
                          <a:effectLst/>
                        </a:rPr>
                        <a:t>气源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</a:rPr>
                        <a:t>0.5-0.6 </a:t>
                      </a:r>
                      <a:r>
                        <a:rPr lang="en-US" altLang="zh-CN" sz="1600" kern="0" dirty="0" err="1" smtClean="0">
                          <a:effectLst/>
                        </a:rPr>
                        <a:t>Mpa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装卸方式　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底叉或吊环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159947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344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主轴</a:t>
                      </a:r>
                      <a:r>
                        <a:rPr lang="zh-CN" altLang="en-US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参数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effectLst/>
                        </a:rPr>
                        <a:t>轴</a:t>
                      </a:r>
                      <a:r>
                        <a:rPr lang="zh-CN" sz="1600" kern="0" dirty="0">
                          <a:effectLst/>
                        </a:rPr>
                        <a:t>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effectLst/>
                        </a:rPr>
                        <a:t>轴</a:t>
                      </a:r>
                      <a:r>
                        <a:rPr lang="zh-CN" sz="1600" kern="0" dirty="0">
                          <a:effectLst/>
                        </a:rPr>
                        <a:t>间距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en-US" sz="1600" kern="0" dirty="0" smtClean="0">
                          <a:effectLst/>
                        </a:rPr>
                        <a:t>180mm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362755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高速绕线</a:t>
                      </a:r>
                      <a:r>
                        <a:rPr lang="zh-CN" sz="1600" kern="0" dirty="0" smtClean="0">
                          <a:effectLst/>
                        </a:rPr>
                        <a:t>电机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effectLst/>
                        </a:rPr>
                        <a:t>伺服</a:t>
                      </a:r>
                      <a:r>
                        <a:rPr lang="en-US" altLang="zh-CN" sz="1600" kern="0" dirty="0" smtClean="0">
                          <a:effectLst/>
                        </a:rPr>
                        <a:t>≥4</a:t>
                      </a:r>
                      <a:r>
                        <a:rPr lang="en-US" sz="1600" kern="0" dirty="0" smtClean="0">
                          <a:effectLst/>
                        </a:rPr>
                        <a:t>KW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3600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转位</a:t>
                      </a:r>
                      <a:r>
                        <a:rPr lang="zh-CN" sz="1600" kern="0" dirty="0" smtClean="0">
                          <a:effectLst/>
                        </a:rPr>
                        <a:t>轴</a:t>
                      </a:r>
                      <a:r>
                        <a:rPr lang="zh-CN" sz="1600" kern="0" dirty="0">
                          <a:effectLst/>
                        </a:rPr>
                        <a:t>定位精度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≤±</a:t>
                      </a:r>
                      <a:r>
                        <a:rPr lang="en-US" sz="1600" kern="0" dirty="0" smtClean="0">
                          <a:effectLst/>
                        </a:rPr>
                        <a:t>0.05</a:t>
                      </a:r>
                      <a:r>
                        <a:rPr lang="en-US" sz="1600" kern="0" dirty="0">
                          <a:effectLst/>
                        </a:rPr>
                        <a:t>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转位轴电机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600" kern="0" dirty="0" smtClean="0">
                          <a:effectLst/>
                        </a:rPr>
                        <a:t>伺服</a:t>
                      </a:r>
                      <a:r>
                        <a:rPr lang="en-US" altLang="zh-CN" sz="1600" kern="0" dirty="0" smtClean="0">
                          <a:effectLst/>
                        </a:rPr>
                        <a:t>3KW</a:t>
                      </a:r>
                      <a:r>
                        <a:rPr lang="zh-CN" altLang="en-US" sz="1600" kern="0" dirty="0" smtClean="0">
                          <a:effectLst/>
                        </a:rPr>
                        <a:t>（四轴同步）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绕线速度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effectLst/>
                        </a:rPr>
                        <a:t>≤</a:t>
                      </a:r>
                      <a:r>
                        <a:rPr lang="en-US" altLang="zh-CN" sz="1600" kern="0" dirty="0" smtClean="0">
                          <a:effectLst/>
                        </a:rPr>
                        <a:t>500 rpm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（根据产品外径和叠厚而定）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</a:tbl>
          </a:graphicData>
        </a:graphic>
      </p:graphicFrame>
      <p:sp>
        <p:nvSpPr>
          <p:cNvPr id="5" name="TextBox 18"/>
          <p:cNvSpPr txBox="1"/>
          <p:nvPr/>
        </p:nvSpPr>
        <p:spPr>
          <a:xfrm>
            <a:off x="179512" y="188640"/>
            <a:ext cx="471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宋体" pitchFamily="2" charset="-122"/>
                <a:ea typeface="华文宋体" pitchFamily="2" charset="-122"/>
              </a:rPr>
              <a:t>二、</a:t>
            </a:r>
            <a:r>
              <a:rPr lang="en-US" altLang="zh-CN" sz="3200" b="1" dirty="0">
                <a:latin typeface="华文宋体" pitchFamily="2" charset="-122"/>
                <a:ea typeface="华文宋体" pitchFamily="2" charset="-122"/>
              </a:rPr>
              <a:t>  </a:t>
            </a:r>
            <a:r>
              <a:rPr lang="zh-CN" altLang="en-US" sz="3200" b="1" dirty="0">
                <a:latin typeface="华文宋体" pitchFamily="2" charset="-122"/>
                <a:ea typeface="华文宋体" pitchFamily="2" charset="-122"/>
              </a:rPr>
              <a:t>主要技术参数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250172"/>
              </p:ext>
            </p:extLst>
          </p:nvPr>
        </p:nvGraphicFramePr>
        <p:xfrm>
          <a:off x="4889769" y="989439"/>
          <a:ext cx="4012030" cy="5593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648"/>
                <a:gridCol w="399478"/>
                <a:gridCol w="2228904"/>
              </a:tblGrid>
              <a:tr h="325596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三维</a:t>
                      </a:r>
                      <a:r>
                        <a:rPr lang="zh-CN" altLang="en-US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平台参数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38752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r>
                        <a:rPr lang="zh-CN" sz="1600" kern="0">
                          <a:effectLst/>
                        </a:rPr>
                        <a:t>驱动电机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X </a:t>
                      </a:r>
                      <a:r>
                        <a:rPr lang="zh-CN" altLang="en-US" sz="1600" kern="0" dirty="0" smtClean="0">
                          <a:effectLst/>
                        </a:rPr>
                        <a:t>：</a:t>
                      </a:r>
                      <a:r>
                        <a:rPr lang="en-US" altLang="zh-CN" sz="1600" kern="0" dirty="0" smtClean="0">
                          <a:effectLst/>
                        </a:rPr>
                        <a:t>≥</a:t>
                      </a:r>
                      <a:r>
                        <a:rPr lang="en-US" sz="1600" kern="0" dirty="0" smtClean="0">
                          <a:effectLst/>
                        </a:rPr>
                        <a:t>0.4 </a:t>
                      </a:r>
                      <a:r>
                        <a:rPr lang="en-US" altLang="zh-CN" sz="1600" kern="0" dirty="0" smtClean="0">
                          <a:effectLst/>
                        </a:rPr>
                        <a:t>Kw</a:t>
                      </a:r>
                      <a:r>
                        <a:rPr lang="en-US" sz="1600" kern="0" dirty="0" smtClean="0">
                          <a:effectLst/>
                        </a:rPr>
                        <a:t> 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effectLst/>
                        </a:rPr>
                        <a:t>Z </a:t>
                      </a:r>
                      <a:r>
                        <a:rPr lang="zh-CN" altLang="en-US" sz="1600" kern="0" dirty="0" smtClean="0">
                          <a:effectLst/>
                        </a:rPr>
                        <a:t>：</a:t>
                      </a:r>
                      <a:r>
                        <a:rPr lang="en-US" sz="1600" kern="0" dirty="0" smtClean="0">
                          <a:effectLst/>
                        </a:rPr>
                        <a:t> </a:t>
                      </a:r>
                      <a:r>
                        <a:rPr lang="en-US" altLang="zh-CN" sz="1600" kern="0" dirty="0" smtClean="0">
                          <a:effectLst/>
                        </a:rPr>
                        <a:t>≥</a:t>
                      </a:r>
                      <a:r>
                        <a:rPr lang="en-US" sz="1600" kern="0" dirty="0" smtClean="0">
                          <a:effectLst/>
                        </a:rPr>
                        <a:t>4</a:t>
                      </a:r>
                      <a:r>
                        <a:rPr lang="en-US" altLang="zh-CN" sz="1600" kern="0" dirty="0" smtClean="0">
                          <a:effectLst/>
                        </a:rPr>
                        <a:t>Kw</a:t>
                      </a:r>
                      <a:r>
                        <a:rPr lang="en-US" sz="1600" kern="0" dirty="0" smtClean="0">
                          <a:effectLst/>
                        </a:rPr>
                        <a:t> 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Y </a:t>
                      </a:r>
                      <a:r>
                        <a:rPr lang="zh-CN" altLang="en-US" sz="1600" kern="0" dirty="0" smtClean="0">
                          <a:effectLst/>
                        </a:rPr>
                        <a:t>：</a:t>
                      </a:r>
                      <a:r>
                        <a:rPr lang="en-US" altLang="zh-CN" sz="1600" kern="0" dirty="0" smtClean="0">
                          <a:effectLst/>
                        </a:rPr>
                        <a:t>≥</a:t>
                      </a:r>
                      <a:r>
                        <a:rPr lang="en-US" sz="1600" kern="0" dirty="0" smtClean="0">
                          <a:effectLst/>
                        </a:rPr>
                        <a:t>0.4</a:t>
                      </a:r>
                      <a:r>
                        <a:rPr lang="en-US" altLang="zh-CN" sz="1600" kern="0" dirty="0" smtClean="0">
                          <a:effectLst/>
                        </a:rPr>
                        <a:t>Kw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561555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>
                          <a:effectLst/>
                        </a:rPr>
                        <a:t>三维行程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X</a:t>
                      </a:r>
                      <a:r>
                        <a:rPr lang="en-US" sz="1600" kern="0" dirty="0" smtClean="0">
                          <a:effectLst/>
                        </a:rPr>
                        <a:t>≤180mm</a:t>
                      </a:r>
                      <a:r>
                        <a:rPr lang="zh-CN" sz="1600" kern="0" dirty="0">
                          <a:effectLst/>
                        </a:rPr>
                        <a:t>；</a:t>
                      </a:r>
                      <a:r>
                        <a:rPr lang="en-US" sz="1600" kern="0" dirty="0">
                          <a:effectLst/>
                        </a:rPr>
                        <a:t>Y≤</a:t>
                      </a:r>
                      <a:r>
                        <a:rPr lang="en-US" sz="1600" kern="0" dirty="0" smtClean="0">
                          <a:effectLst/>
                        </a:rPr>
                        <a:t>120mm</a:t>
                      </a:r>
                      <a:r>
                        <a:rPr lang="zh-CN" sz="1600" kern="0" dirty="0">
                          <a:effectLst/>
                        </a:rPr>
                        <a:t>；</a:t>
                      </a:r>
                      <a:r>
                        <a:rPr lang="en-US" sz="1600" kern="0" dirty="0">
                          <a:effectLst/>
                        </a:rPr>
                        <a:t>Z</a:t>
                      </a:r>
                      <a:r>
                        <a:rPr lang="en-US" sz="1600" kern="0" dirty="0" smtClean="0">
                          <a:effectLst/>
                        </a:rPr>
                        <a:t>≤200mm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325596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>
                          <a:effectLst/>
                        </a:rPr>
                        <a:t>移动速度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≥</a:t>
                      </a:r>
                      <a:r>
                        <a:rPr lang="en-US" sz="1600" kern="0" dirty="0" smtClean="0">
                          <a:effectLst/>
                        </a:rPr>
                        <a:t>100mm/s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32559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铁芯最大外径：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最大外径≤</a:t>
                      </a:r>
                      <a:r>
                        <a:rPr lang="en-US" altLang="zh-CN" sz="1600" dirty="0" smtClean="0"/>
                        <a:t>90mm</a:t>
                      </a:r>
                      <a:endParaRPr lang="zh-CN" altLang="en-US" sz="1600" dirty="0" smtClean="0"/>
                    </a:p>
                  </a:txBody>
                  <a:tcPr marL="21110" marR="21110" marT="21110" marB="21110" anchor="ctr"/>
                </a:tc>
              </a:tr>
              <a:tr h="32559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铁芯最小内径：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最小内径≥</a:t>
                      </a:r>
                      <a:r>
                        <a:rPr lang="en-US" altLang="zh-CN" sz="1600" dirty="0" smtClean="0"/>
                        <a:t>15mm</a:t>
                      </a:r>
                      <a:endParaRPr lang="zh-CN" altLang="en-US" sz="1600" dirty="0" smtClean="0"/>
                    </a:p>
                  </a:txBody>
                  <a:tcPr marL="21110" marR="21110" marT="21110" marB="21110" anchor="ctr"/>
                </a:tc>
              </a:tr>
              <a:tr h="230069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5596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夹线器</a:t>
                      </a:r>
                      <a:r>
                        <a:rPr lang="zh-CN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装置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236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98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可扯断线径范围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0.1mm~0.3mm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559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数量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314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71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电机总数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伺服电机 </a:t>
                      </a:r>
                      <a:r>
                        <a:rPr lang="en-US" altLang="zh-CN" sz="1600" kern="0" dirty="0" smtClean="0">
                          <a:effectLst/>
                        </a:rPr>
                        <a:t>≥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en-US" altLang="zh-CN" sz="1600" kern="0" dirty="0" smtClean="0">
                          <a:effectLst/>
                        </a:rPr>
                        <a:t>Kw    1</a:t>
                      </a:r>
                      <a:r>
                        <a:rPr lang="zh-CN" altLang="en-US" sz="1600" kern="0" dirty="0" smtClean="0">
                          <a:effectLst/>
                        </a:rPr>
                        <a:t>只  </a:t>
                      </a:r>
                      <a:endParaRPr lang="en-US" altLang="zh-CN" sz="1600" kern="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                     </a:t>
                      </a:r>
                      <a:r>
                        <a:rPr lang="en-US" altLang="zh-CN" sz="1600" kern="0" dirty="0" smtClean="0">
                          <a:effectLst/>
                        </a:rPr>
                        <a:t>3Kw    4</a:t>
                      </a:r>
                      <a:r>
                        <a:rPr lang="zh-CN" altLang="en-US" sz="1600" kern="0" dirty="0" smtClean="0">
                          <a:effectLst/>
                        </a:rPr>
                        <a:t>只 </a:t>
                      </a:r>
                      <a:endParaRPr lang="en-US" altLang="zh-CN" sz="1600" kern="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</a:rPr>
                        <a:t>                     0.4Kw 2</a:t>
                      </a:r>
                      <a:r>
                        <a:rPr lang="zh-CN" altLang="en-US" sz="1600" kern="0" dirty="0" smtClean="0">
                          <a:effectLst/>
                        </a:rPr>
                        <a:t>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820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332656"/>
            <a:ext cx="327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三、</a:t>
            </a:r>
            <a:r>
              <a:rPr lang="en-US" altLang="zh-CN" sz="3200" b="1" dirty="0" smtClean="0">
                <a:solidFill>
                  <a:prstClr val="blac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prstClr val="blac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主要</a:t>
            </a:r>
            <a:r>
              <a:rPr lang="zh-CN" altLang="en-US" sz="3200" b="1" dirty="0">
                <a:solidFill>
                  <a:prstClr val="blac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配置</a:t>
            </a: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06790"/>
              </p:ext>
            </p:extLst>
          </p:nvPr>
        </p:nvGraphicFramePr>
        <p:xfrm>
          <a:off x="1115616" y="980728"/>
          <a:ext cx="5467449" cy="5420959"/>
        </p:xfrm>
        <a:graphic>
          <a:graphicData uri="http://schemas.openxmlformats.org/drawingml/2006/table">
            <a:tbl>
              <a:tblPr/>
              <a:tblGrid>
                <a:gridCol w="1910431"/>
                <a:gridCol w="1760797"/>
                <a:gridCol w="1796221"/>
              </a:tblGrid>
              <a:tr h="32749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类别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品牌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备注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90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控制器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ZSZN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运控控制系统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49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向和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向伺服电机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三菱或禾川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45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向伺服电机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安川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45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转位轴伺服电机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富士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触摸屏</a:t>
                      </a:r>
                      <a:endParaRPr kumimoji="1" 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威纶通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电磁阀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CKD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08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关键气缸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SMC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普通气缸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亚德客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主轴轴承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NSK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25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滚珠丝杆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TBI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上下运动直线导轨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THK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28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向和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向直线导轨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上银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28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光电传感器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欧姆龙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区域传感器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松下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8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磁阻尼张力器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ZSZN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08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99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本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版本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版本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版本5</Template>
  <TotalTime>12701</TotalTime>
  <Words>406</Words>
  <Application>Microsoft Office PowerPoint</Application>
  <PresentationFormat>全屏显示(4:3)</PresentationFormat>
  <Paragraphs>124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华文宋体</vt:lpstr>
      <vt:lpstr>宋体</vt:lpstr>
      <vt:lpstr>Arial</vt:lpstr>
      <vt:lpstr>Calibri</vt:lpstr>
      <vt:lpstr>Times New Roman</vt:lpstr>
      <vt:lpstr>Wingdings</vt:lpstr>
      <vt:lpstr>版本5</vt:lpstr>
      <vt:lpstr>3_版本5</vt:lpstr>
      <vt:lpstr>4_版本5</vt:lpstr>
      <vt:lpstr>PowerPoint 演示文稿</vt:lpstr>
      <vt:lpstr>PowerPoint 演示文稿</vt:lpstr>
      <vt:lpstr>1.1 设备整体外观</vt:lpstr>
      <vt:lpstr>PowerPoint 演示文稿</vt:lpstr>
      <vt:lpstr>PowerPoint 演示文稿</vt:lpstr>
      <vt:lpstr>PowerPoint 演示文稿</vt:lpstr>
      <vt:lpstr>1.7   工装夹具整体示意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title</dc:title>
  <dc:creator>张广东</dc:creator>
  <cp:lastModifiedBy>Administrator</cp:lastModifiedBy>
  <cp:revision>958</cp:revision>
  <dcterms:created xsi:type="dcterms:W3CDTF">2015-06-18T02:24:28Z</dcterms:created>
  <dcterms:modified xsi:type="dcterms:W3CDTF">2020-11-06T03:34:55Z</dcterms:modified>
</cp:coreProperties>
</file>