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1" r:id="rId7"/>
    <p:sldId id="263" r:id="rId8"/>
    <p:sldId id="262" r:id="rId9"/>
    <p:sldId id="264"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65444" autoAdjust="0"/>
  </p:normalViewPr>
  <p:slideViewPr>
    <p:cSldViewPr>
      <p:cViewPr varScale="1">
        <p:scale>
          <a:sx n="72" d="100"/>
          <a:sy n="72" d="100"/>
        </p:scale>
        <p:origin x="-156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0F8E8D-BD93-4B9A-9A01-51A8F3A5F623}" type="datetimeFigureOut">
              <a:rPr lang="en-GB" smtClean="0"/>
              <a:t>28/11/2011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E3B687-A377-45B3-8582-26B04D489EEB}" type="slidenum">
              <a:rPr lang="en-GB" smtClean="0"/>
              <a:t>‹#›</a:t>
            </a:fld>
            <a:endParaRPr lang="en-GB"/>
          </a:p>
        </p:txBody>
      </p:sp>
    </p:spTree>
    <p:extLst>
      <p:ext uri="{BB962C8B-B14F-4D97-AF65-F5344CB8AC3E}">
        <p14:creationId xmlns:p14="http://schemas.microsoft.com/office/powerpoint/2010/main" val="2815368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Typical webpages</a:t>
            </a:r>
            <a:r>
              <a:rPr lang="en-GB" baseline="0" dirty="0" smtClean="0"/>
              <a:t> are made up of HTML and CSS.</a:t>
            </a:r>
          </a:p>
          <a:p>
            <a:r>
              <a:rPr lang="en-GB" baseline="0" dirty="0" smtClean="0"/>
              <a:t>JavaScript provides dynamic functionality such as popup boxes, form validation, modifying the DOM without reloading the page.</a:t>
            </a:r>
          </a:p>
          <a:p>
            <a:r>
              <a:rPr lang="en-GB" baseline="0" dirty="0" smtClean="0"/>
              <a:t>Web pages often have several JavaScript files attached to deal with different aspects.</a:t>
            </a:r>
            <a:endParaRPr lang="en-GB" dirty="0" smtClean="0"/>
          </a:p>
          <a:p>
            <a:endParaRPr lang="en-GB" dirty="0" smtClean="0"/>
          </a:p>
          <a:p>
            <a:r>
              <a:rPr lang="en-GB" dirty="0" smtClean="0"/>
              <a:t>More and more JavaScript</a:t>
            </a:r>
            <a:r>
              <a:rPr lang="en-GB" baseline="0" dirty="0" smtClean="0"/>
              <a:t> is being used on websites all the time.</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Problem: </a:t>
            </a:r>
            <a:r>
              <a:rPr lang="en-GB" baseline="0" dirty="0" smtClean="0"/>
              <a:t>More dynamic content, more code to download.  Increases loading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r>
              <a:rPr lang="en-GB" baseline="0" dirty="0" smtClean="0"/>
              <a:t>Two possible solutions:</a:t>
            </a:r>
          </a:p>
          <a:p>
            <a:r>
              <a:rPr lang="en-GB" baseline="0" dirty="0" smtClean="0"/>
              <a:t>	Either use less JavaScript (less dynamic, less intuitive interfaces, less powerful web applications, less growth)</a:t>
            </a:r>
          </a:p>
          <a:p>
            <a:r>
              <a:rPr lang="en-GB" baseline="0" dirty="0" smtClean="0"/>
              <a:t>	OR reduce size of JavaScript files.</a:t>
            </a:r>
            <a:endParaRPr lang="en-GB" baseline="0" dirty="0" smtClean="0"/>
          </a:p>
        </p:txBody>
      </p:sp>
      <p:sp>
        <p:nvSpPr>
          <p:cNvPr id="4" name="Slide Number Placeholder 3"/>
          <p:cNvSpPr>
            <a:spLocks noGrp="1"/>
          </p:cNvSpPr>
          <p:nvPr>
            <p:ph type="sldNum" sz="quarter" idx="10"/>
          </p:nvPr>
        </p:nvSpPr>
        <p:spPr/>
        <p:txBody>
          <a:bodyPr/>
          <a:lstStyle/>
          <a:p>
            <a:fld id="{16E3B687-A377-45B3-8582-26B04D489EEB}" type="slidenum">
              <a:rPr lang="en-GB" smtClean="0"/>
              <a:t>1</a:t>
            </a:fld>
            <a:endParaRPr lang="en-GB"/>
          </a:p>
        </p:txBody>
      </p:sp>
    </p:spTree>
    <p:extLst>
      <p:ext uri="{BB962C8B-B14F-4D97-AF65-F5344CB8AC3E}">
        <p14:creationId xmlns:p14="http://schemas.microsoft.com/office/powerpoint/2010/main" val="353940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GB" dirty="0" smtClean="0"/>
              <a:t>When</a:t>
            </a:r>
            <a:r>
              <a:rPr lang="en-GB" baseline="0" dirty="0" smtClean="0"/>
              <a:t> building the prototype I used * regular expressions to find sequences of characters that matched certain patterns.</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GB" baseline="0" dirty="0" smtClean="0"/>
              <a:t>Comments, strings etc. *</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GB" baseline="0" dirty="0" smtClean="0"/>
              <a:t>Difficulty comes when a comment is within a string and you don’t want to remove it.</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GB" baseline="0" dirty="0" smtClean="0"/>
              <a:t>In the end, my prototype proved to be unwieldy with large inputs.  It works for files up to 2 or 3 thousand lines, but with very large documents, it crashes because of the way matches are stored.  Regular expressions are not the way to do this! *</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Decided </a:t>
            </a:r>
            <a:r>
              <a:rPr lang="en-GB" dirty="0" smtClean="0"/>
              <a:t>(with supervisor)</a:t>
            </a:r>
            <a:r>
              <a:rPr lang="en-GB" baseline="0" dirty="0" smtClean="0"/>
              <a:t> that I will have to build a full parser instead of using </a:t>
            </a:r>
            <a:r>
              <a:rPr lang="en-GB" baseline="0" dirty="0" smtClean="0"/>
              <a:t>regular expressions.  </a:t>
            </a:r>
            <a:r>
              <a:rPr lang="en-GB" baseline="0" dirty="0" smtClean="0"/>
              <a:t>Will reuse some techniques from </a:t>
            </a:r>
            <a:r>
              <a:rPr lang="en-GB" baseline="0" dirty="0" smtClean="0"/>
              <a:t>prototype in the parser, but it will be implemented in a totally different way.</a:t>
            </a:r>
            <a:endParaRPr lang="en-GB" dirty="0" smtClean="0"/>
          </a:p>
          <a:p>
            <a:endParaRPr lang="en-GB" dirty="0" smtClean="0"/>
          </a:p>
          <a:p>
            <a:r>
              <a:rPr lang="en-GB" dirty="0" smtClean="0"/>
              <a:t>*LOTS OF REGEX*</a:t>
            </a:r>
            <a:endParaRPr lang="en-GB" dirty="0"/>
          </a:p>
        </p:txBody>
      </p:sp>
      <p:sp>
        <p:nvSpPr>
          <p:cNvPr id="4" name="Slide Number Placeholder 3"/>
          <p:cNvSpPr>
            <a:spLocks noGrp="1"/>
          </p:cNvSpPr>
          <p:nvPr>
            <p:ph type="sldNum" sz="quarter" idx="10"/>
          </p:nvPr>
        </p:nvSpPr>
        <p:spPr/>
        <p:txBody>
          <a:bodyPr/>
          <a:lstStyle/>
          <a:p>
            <a:fld id="{16E3B687-A377-45B3-8582-26B04D489EEB}" type="slidenum">
              <a:rPr lang="en-GB" smtClean="0"/>
              <a:t>10</a:t>
            </a:fld>
            <a:endParaRPr lang="en-GB"/>
          </a:p>
        </p:txBody>
      </p:sp>
    </p:spTree>
    <p:extLst>
      <p:ext uri="{BB962C8B-B14F-4D97-AF65-F5344CB8AC3E}">
        <p14:creationId xmlns:p14="http://schemas.microsoft.com/office/powerpoint/2010/main" val="1681953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next step *</a:t>
            </a:r>
          </a:p>
          <a:p>
            <a:endParaRPr lang="en-GB" dirty="0" smtClean="0"/>
          </a:p>
          <a:p>
            <a:r>
              <a:rPr lang="en-GB" dirty="0" smtClean="0"/>
              <a:t>Build </a:t>
            </a:r>
            <a:r>
              <a:rPr lang="en-GB" dirty="0" smtClean="0"/>
              <a:t>a full JavaScript parser so that the solution is scalable.  This </a:t>
            </a:r>
            <a:r>
              <a:rPr lang="en-GB" dirty="0" smtClean="0"/>
              <a:t>will</a:t>
            </a:r>
            <a:r>
              <a:rPr lang="en-GB" baseline="0" dirty="0" smtClean="0"/>
              <a:t> be</a:t>
            </a:r>
            <a:r>
              <a:rPr lang="en-GB" dirty="0" smtClean="0"/>
              <a:t> </a:t>
            </a:r>
            <a:r>
              <a:rPr lang="en-GB" dirty="0" smtClean="0"/>
              <a:t>necessary </a:t>
            </a:r>
            <a:r>
              <a:rPr lang="en-GB" dirty="0" smtClean="0"/>
              <a:t>when I start to tackle </a:t>
            </a:r>
            <a:r>
              <a:rPr lang="en-GB" dirty="0" smtClean="0"/>
              <a:t>Partial Evaluation anyway</a:t>
            </a:r>
            <a:r>
              <a:rPr lang="en-GB" dirty="0" smtClean="0"/>
              <a:t>. *</a:t>
            </a:r>
            <a:endParaRPr lang="en-GB" dirty="0" smtClean="0"/>
          </a:p>
          <a:p>
            <a:endParaRPr lang="en-GB" dirty="0" smtClean="0"/>
          </a:p>
          <a:p>
            <a:r>
              <a:rPr lang="en-GB" dirty="0" smtClean="0"/>
              <a:t>As far as my schedule is concerned</a:t>
            </a:r>
            <a:endParaRPr lang="en-GB" dirty="0" smtClean="0"/>
          </a:p>
          <a:p>
            <a:pPr lvl="1"/>
            <a:r>
              <a:rPr lang="en-GB" dirty="0" smtClean="0"/>
              <a:t>Completed tasks I set out to complete by now</a:t>
            </a:r>
          </a:p>
          <a:p>
            <a:pPr lvl="1"/>
            <a:r>
              <a:rPr lang="en-GB" dirty="0" smtClean="0"/>
              <a:t>Decided with supervisor to head down a different avenue based on results of prototype</a:t>
            </a:r>
          </a:p>
          <a:p>
            <a:pPr lvl="1"/>
            <a:r>
              <a:rPr lang="en-GB" dirty="0" smtClean="0"/>
              <a:t>The main task ahead is the parser</a:t>
            </a:r>
          </a:p>
          <a:p>
            <a:endParaRPr lang="en-GB" dirty="0" smtClean="0"/>
          </a:p>
          <a:p>
            <a:r>
              <a:rPr lang="en-GB" dirty="0" smtClean="0"/>
              <a:t>Once the parser is</a:t>
            </a:r>
            <a:r>
              <a:rPr lang="en-GB" baseline="0" dirty="0" smtClean="0"/>
              <a:t> complete, the basic compression techniques should be fairly simple to implement.</a:t>
            </a:r>
          </a:p>
          <a:p>
            <a:endParaRPr lang="en-GB" baseline="0" dirty="0" smtClean="0"/>
          </a:p>
          <a:p>
            <a:r>
              <a:rPr lang="en-GB" baseline="0" dirty="0" smtClean="0"/>
              <a:t>Partial </a:t>
            </a:r>
            <a:r>
              <a:rPr lang="en-GB" baseline="0" dirty="0" smtClean="0"/>
              <a:t>evaluation will be the next major hurdle </a:t>
            </a:r>
            <a:r>
              <a:rPr lang="en-GB" baseline="0" dirty="0" smtClean="0"/>
              <a:t>after that.</a:t>
            </a:r>
          </a:p>
          <a:p>
            <a:endParaRPr lang="en-GB" baseline="0" dirty="0" smtClean="0"/>
          </a:p>
          <a:p>
            <a:r>
              <a:rPr lang="en-GB" baseline="0" dirty="0" smtClean="0"/>
              <a:t>Any questions?</a:t>
            </a:r>
            <a:endParaRPr lang="en-GB" dirty="0" smtClean="0"/>
          </a:p>
        </p:txBody>
      </p:sp>
      <p:sp>
        <p:nvSpPr>
          <p:cNvPr id="4" name="Slide Number Placeholder 3"/>
          <p:cNvSpPr>
            <a:spLocks noGrp="1"/>
          </p:cNvSpPr>
          <p:nvPr>
            <p:ph type="sldNum" sz="quarter" idx="10"/>
          </p:nvPr>
        </p:nvSpPr>
        <p:spPr/>
        <p:txBody>
          <a:bodyPr/>
          <a:lstStyle/>
          <a:p>
            <a:fld id="{16E3B687-A377-45B3-8582-26B04D489EEB}" type="slidenum">
              <a:rPr lang="en-GB" smtClean="0"/>
              <a:t>11</a:t>
            </a:fld>
            <a:endParaRPr lang="en-GB"/>
          </a:p>
        </p:txBody>
      </p:sp>
    </p:spTree>
    <p:extLst>
      <p:ext uri="{BB962C8B-B14F-4D97-AF65-F5344CB8AC3E}">
        <p14:creationId xmlns:p14="http://schemas.microsoft.com/office/powerpoint/2010/main" val="3292771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What is a JavaScript Optimiser?</a:t>
            </a:r>
            <a:endParaRPr lang="en-GB" dirty="0" smtClean="0"/>
          </a:p>
          <a:p>
            <a:endParaRPr lang="en-GB" dirty="0" smtClean="0"/>
          </a:p>
          <a:p>
            <a:r>
              <a:rPr lang="en-GB" dirty="0" smtClean="0"/>
              <a:t>JavaScript -&gt; JavaScript</a:t>
            </a:r>
          </a:p>
          <a:p>
            <a:endParaRPr lang="en-GB" dirty="0" smtClean="0"/>
          </a:p>
          <a:p>
            <a:r>
              <a:rPr lang="en-GB" dirty="0" smtClean="0"/>
              <a:t>Sort of like a compiler</a:t>
            </a:r>
            <a:r>
              <a:rPr lang="en-GB" baseline="0" dirty="0" smtClean="0"/>
              <a:t> but the target language is the same as the source </a:t>
            </a:r>
            <a:r>
              <a:rPr lang="en-GB" baseline="0" dirty="0" smtClean="0"/>
              <a:t>language. *</a:t>
            </a:r>
            <a:endParaRPr lang="en-GB" baseline="0" dirty="0" smtClean="0"/>
          </a:p>
          <a:p>
            <a:endParaRPr lang="en-GB" baseline="0" dirty="0" smtClean="0"/>
          </a:p>
          <a:p>
            <a:r>
              <a:rPr lang="en-GB" baseline="0" dirty="0" smtClean="0"/>
              <a:t>Objective:  Output code that does exactly the same as the original, but in </a:t>
            </a:r>
            <a:r>
              <a:rPr lang="en-GB" baseline="0" dirty="0" smtClean="0"/>
              <a:t>fewer </a:t>
            </a:r>
            <a:r>
              <a:rPr lang="en-GB" baseline="0" dirty="0" smtClean="0"/>
              <a:t>characters</a:t>
            </a:r>
            <a:r>
              <a:rPr lang="en-GB" baseline="0" dirty="0" smtClean="0"/>
              <a:t>. *</a:t>
            </a:r>
            <a:endParaRPr lang="en-GB" dirty="0"/>
          </a:p>
        </p:txBody>
      </p:sp>
      <p:sp>
        <p:nvSpPr>
          <p:cNvPr id="4" name="Slide Number Placeholder 3"/>
          <p:cNvSpPr>
            <a:spLocks noGrp="1"/>
          </p:cNvSpPr>
          <p:nvPr>
            <p:ph type="sldNum" sz="quarter" idx="10"/>
          </p:nvPr>
        </p:nvSpPr>
        <p:spPr/>
        <p:txBody>
          <a:bodyPr/>
          <a:lstStyle/>
          <a:p>
            <a:fld id="{16E3B687-A377-45B3-8582-26B04D489EEB}" type="slidenum">
              <a:rPr lang="en-GB" smtClean="0"/>
              <a:t>2</a:t>
            </a:fld>
            <a:endParaRPr lang="en-GB"/>
          </a:p>
        </p:txBody>
      </p:sp>
    </p:spTree>
    <p:extLst>
      <p:ext uri="{BB962C8B-B14F-4D97-AF65-F5344CB8AC3E}">
        <p14:creationId xmlns:p14="http://schemas.microsoft.com/office/powerpoint/2010/main" val="128519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Why do it?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Smaller </a:t>
            </a:r>
            <a:r>
              <a:rPr lang="en-GB" baseline="0" dirty="0" smtClean="0"/>
              <a:t>file </a:t>
            </a:r>
            <a:r>
              <a:rPr lang="en-GB" baseline="0" dirty="0" smtClean="0"/>
              <a:t>size means </a:t>
            </a:r>
            <a:r>
              <a:rPr lang="en-GB" baseline="0" dirty="0" smtClean="0"/>
              <a:t>less </a:t>
            </a:r>
            <a:r>
              <a:rPr lang="en-GB" baseline="0" dirty="0" smtClean="0"/>
              <a:t>time spent waiting for page to load, lower network costs, more productive with time.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For example, </a:t>
            </a:r>
            <a:r>
              <a:rPr lang="en-GB" dirty="0" err="1" smtClean="0"/>
              <a:t>jQuery</a:t>
            </a:r>
            <a:r>
              <a:rPr lang="en-GB" baseline="0" dirty="0" smtClean="0"/>
              <a:t> is a popular JavaScript library included in millions of websites.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Developer version is 242KB, compressed is only 90KB.</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saving makes a big difference when a website is accessed thousands of times a day.</a:t>
            </a:r>
            <a:endParaRPr lang="en-GB" dirty="0" smtClean="0"/>
          </a:p>
        </p:txBody>
      </p:sp>
      <p:sp>
        <p:nvSpPr>
          <p:cNvPr id="4" name="Slide Number Placeholder 3"/>
          <p:cNvSpPr>
            <a:spLocks noGrp="1"/>
          </p:cNvSpPr>
          <p:nvPr>
            <p:ph type="sldNum" sz="quarter" idx="10"/>
          </p:nvPr>
        </p:nvSpPr>
        <p:spPr/>
        <p:txBody>
          <a:bodyPr/>
          <a:lstStyle/>
          <a:p>
            <a:fld id="{16E3B687-A377-45B3-8582-26B04D489EEB}" type="slidenum">
              <a:rPr lang="en-GB" smtClean="0"/>
              <a:t>3</a:t>
            </a:fld>
            <a:endParaRPr lang="en-GB"/>
          </a:p>
        </p:txBody>
      </p:sp>
    </p:spTree>
    <p:extLst>
      <p:ext uri="{BB962C8B-B14F-4D97-AF65-F5344CB8AC3E}">
        <p14:creationId xmlns:p14="http://schemas.microsoft.com/office/powerpoint/2010/main" val="2055780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 can you optimise JavaScript?</a:t>
            </a:r>
          </a:p>
          <a:p>
            <a:endParaRPr lang="en-GB" dirty="0" smtClean="0"/>
          </a:p>
          <a:p>
            <a:r>
              <a:rPr lang="en-GB" dirty="0" smtClean="0"/>
              <a:t>First step: Remove </a:t>
            </a:r>
            <a:r>
              <a:rPr lang="en-GB" dirty="0" smtClean="0"/>
              <a:t>things which are not strictly</a:t>
            </a:r>
            <a:r>
              <a:rPr lang="en-GB" baseline="0" dirty="0" smtClean="0"/>
              <a:t> </a:t>
            </a:r>
            <a:r>
              <a:rPr lang="en-GB" baseline="0" dirty="0" smtClean="0"/>
              <a:t>necessary for execution. *</a:t>
            </a:r>
          </a:p>
          <a:p>
            <a:endParaRPr lang="en-GB" baseline="0" dirty="0" smtClean="0"/>
          </a:p>
          <a:p>
            <a:r>
              <a:rPr lang="en-GB" baseline="0" dirty="0" smtClean="0"/>
              <a:t>Comments are useful for developers, but not needed to make the code work. *</a:t>
            </a:r>
          </a:p>
          <a:p>
            <a:endParaRPr lang="en-GB" baseline="0" dirty="0" smtClean="0"/>
          </a:p>
          <a:p>
            <a:r>
              <a:rPr lang="en-GB" baseline="0" dirty="0" smtClean="0"/>
              <a:t>Same goes for whitespace – newlines, indentation, extra spaces etc. *</a:t>
            </a:r>
          </a:p>
          <a:p>
            <a:endParaRPr lang="en-GB" baseline="0" dirty="0" smtClean="0"/>
          </a:p>
          <a:p>
            <a:r>
              <a:rPr lang="en-GB" baseline="0" dirty="0" smtClean="0"/>
              <a:t>Finally semicolons before closing braces can also be removed.</a:t>
            </a:r>
          </a:p>
          <a:p>
            <a:endParaRPr lang="en-GB" baseline="0" dirty="0" smtClean="0"/>
          </a:p>
          <a:p>
            <a:r>
              <a:rPr lang="en-GB" baseline="0" dirty="0" smtClean="0"/>
              <a:t>Some of these make a big difference, some only a small one, but they all add up.</a:t>
            </a:r>
          </a:p>
          <a:p>
            <a:endParaRPr lang="en-GB" baseline="0" dirty="0" smtClean="0"/>
          </a:p>
          <a:p>
            <a:r>
              <a:rPr lang="en-GB" baseline="0" dirty="0" smtClean="0"/>
              <a:t>*PAUSE*</a:t>
            </a:r>
            <a:endParaRPr lang="en-GB" dirty="0"/>
          </a:p>
        </p:txBody>
      </p:sp>
      <p:sp>
        <p:nvSpPr>
          <p:cNvPr id="4" name="Slide Number Placeholder 3"/>
          <p:cNvSpPr>
            <a:spLocks noGrp="1"/>
          </p:cNvSpPr>
          <p:nvPr>
            <p:ph type="sldNum" sz="quarter" idx="10"/>
          </p:nvPr>
        </p:nvSpPr>
        <p:spPr/>
        <p:txBody>
          <a:bodyPr/>
          <a:lstStyle/>
          <a:p>
            <a:fld id="{16E3B687-A377-45B3-8582-26B04D489EEB}" type="slidenum">
              <a:rPr lang="en-GB" smtClean="0"/>
              <a:t>4</a:t>
            </a:fld>
            <a:endParaRPr lang="en-GB"/>
          </a:p>
        </p:txBody>
      </p:sp>
    </p:spTree>
    <p:extLst>
      <p:ext uri="{BB962C8B-B14F-4D97-AF65-F5344CB8AC3E}">
        <p14:creationId xmlns:p14="http://schemas.microsoft.com/office/powerpoint/2010/main" val="46368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next step *</a:t>
            </a:r>
          </a:p>
          <a:p>
            <a:endParaRPr lang="en-GB" dirty="0" smtClean="0"/>
          </a:p>
          <a:p>
            <a:r>
              <a:rPr lang="en-GB" dirty="0" smtClean="0"/>
              <a:t>Reduce length of variable names</a:t>
            </a:r>
          </a:p>
          <a:p>
            <a:endParaRPr lang="en-GB" dirty="0" smtClean="0"/>
          </a:p>
          <a:p>
            <a:r>
              <a:rPr lang="en-GB" dirty="0" smtClean="0"/>
              <a:t>Descriptive variable names are useful when developing code, but there’s no reason why a one letter name</a:t>
            </a:r>
            <a:r>
              <a:rPr lang="en-GB" baseline="0" dirty="0" smtClean="0"/>
              <a:t> cannot be used when human understanding of the code is no longer important. *</a:t>
            </a:r>
          </a:p>
          <a:p>
            <a:endParaRPr lang="en-GB" baseline="0" dirty="0" smtClean="0"/>
          </a:p>
          <a:p>
            <a:r>
              <a:rPr lang="en-GB" baseline="0" dirty="0" smtClean="0"/>
              <a:t>Already we can make a big difference to a snippet of code like this.</a:t>
            </a:r>
          </a:p>
          <a:p>
            <a:endParaRPr lang="en-GB" baseline="0" dirty="0" smtClean="0"/>
          </a:p>
          <a:p>
            <a:r>
              <a:rPr lang="en-GB" baseline="0" dirty="0" smtClean="0"/>
              <a:t>In its developer format it’s 124 characters, * but it can be compressed to only 60 characters without changing any of its semantics.</a:t>
            </a:r>
          </a:p>
          <a:p>
            <a:endParaRPr lang="en-GB" baseline="0" dirty="0" smtClean="0"/>
          </a:p>
          <a:p>
            <a:r>
              <a:rPr lang="en-GB" baseline="0" dirty="0" smtClean="0"/>
              <a:t>*PAUSE*</a:t>
            </a:r>
            <a:endParaRPr lang="en-GB" dirty="0" smtClean="0"/>
          </a:p>
        </p:txBody>
      </p:sp>
      <p:sp>
        <p:nvSpPr>
          <p:cNvPr id="4" name="Slide Number Placeholder 3"/>
          <p:cNvSpPr>
            <a:spLocks noGrp="1"/>
          </p:cNvSpPr>
          <p:nvPr>
            <p:ph type="sldNum" sz="quarter" idx="10"/>
          </p:nvPr>
        </p:nvSpPr>
        <p:spPr/>
        <p:txBody>
          <a:bodyPr/>
          <a:lstStyle/>
          <a:p>
            <a:fld id="{16E3B687-A377-45B3-8582-26B04D489EEB}" type="slidenum">
              <a:rPr lang="en-GB" smtClean="0"/>
              <a:t>5</a:t>
            </a:fld>
            <a:endParaRPr lang="en-GB"/>
          </a:p>
        </p:txBody>
      </p:sp>
    </p:spTree>
    <p:extLst>
      <p:ext uri="{BB962C8B-B14F-4D97-AF65-F5344CB8AC3E}">
        <p14:creationId xmlns:p14="http://schemas.microsoft.com/office/powerpoint/2010/main" val="3679822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several more “micro-optimisations</a:t>
            </a:r>
            <a:r>
              <a:rPr lang="en-GB" dirty="0" smtClean="0"/>
              <a:t>” *</a:t>
            </a:r>
            <a:endParaRPr lang="en-GB" dirty="0" smtClean="0"/>
          </a:p>
          <a:p>
            <a:endParaRPr lang="en-GB" dirty="0" smtClean="0"/>
          </a:p>
          <a:p>
            <a:r>
              <a:rPr lang="en-GB" dirty="0" smtClean="0"/>
              <a:t>Convert </a:t>
            </a:r>
            <a:r>
              <a:rPr lang="en-GB" dirty="0" smtClean="0"/>
              <a:t>object</a:t>
            </a:r>
            <a:r>
              <a:rPr lang="en-GB" baseline="0" dirty="0" smtClean="0"/>
              <a:t> and array declarations </a:t>
            </a:r>
            <a:r>
              <a:rPr lang="en-GB" dirty="0" smtClean="0"/>
              <a:t>to shorthand and there are many</a:t>
            </a:r>
            <a:r>
              <a:rPr lang="en-GB" baseline="0" dirty="0" smtClean="0"/>
              <a:t> more small changes like this that can be made which I won’t show here *</a:t>
            </a:r>
            <a:endParaRPr lang="en-GB" dirty="0" smtClean="0"/>
          </a:p>
          <a:p>
            <a:endParaRPr lang="en-GB" dirty="0" smtClean="0"/>
          </a:p>
          <a:p>
            <a:r>
              <a:rPr lang="en-GB" dirty="0" smtClean="0"/>
              <a:t>Simple if statements can also be shortened to ternary</a:t>
            </a:r>
            <a:r>
              <a:rPr lang="en-GB" baseline="0" dirty="0" smtClean="0"/>
              <a:t> notation.</a:t>
            </a:r>
          </a:p>
          <a:p>
            <a:endParaRPr lang="en-GB" baseline="0" dirty="0" smtClean="0"/>
          </a:p>
          <a:p>
            <a:r>
              <a:rPr lang="en-GB" baseline="0" dirty="0" smtClean="0"/>
              <a:t>*PAUSE*</a:t>
            </a:r>
            <a:endParaRPr lang="en-GB" dirty="0"/>
          </a:p>
        </p:txBody>
      </p:sp>
      <p:sp>
        <p:nvSpPr>
          <p:cNvPr id="4" name="Slide Number Placeholder 3"/>
          <p:cNvSpPr>
            <a:spLocks noGrp="1"/>
          </p:cNvSpPr>
          <p:nvPr>
            <p:ph type="sldNum" sz="quarter" idx="10"/>
          </p:nvPr>
        </p:nvSpPr>
        <p:spPr/>
        <p:txBody>
          <a:bodyPr/>
          <a:lstStyle/>
          <a:p>
            <a:fld id="{16E3B687-A377-45B3-8582-26B04D489EEB}" type="slidenum">
              <a:rPr lang="en-GB" smtClean="0"/>
              <a:t>6</a:t>
            </a:fld>
            <a:endParaRPr lang="en-GB"/>
          </a:p>
        </p:txBody>
      </p:sp>
    </p:spTree>
    <p:extLst>
      <p:ext uri="{BB962C8B-B14F-4D97-AF65-F5344CB8AC3E}">
        <p14:creationId xmlns:p14="http://schemas.microsoft.com/office/powerpoint/2010/main" val="1593248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it’s better to ask what </a:t>
            </a:r>
            <a:r>
              <a:rPr lang="en-GB" i="1" dirty="0" smtClean="0"/>
              <a:t>can’t </a:t>
            </a:r>
            <a:r>
              <a:rPr lang="en-GB" i="0" dirty="0" smtClean="0"/>
              <a:t>be</a:t>
            </a:r>
            <a:r>
              <a:rPr lang="en-GB" i="0" baseline="0" dirty="0" smtClean="0"/>
              <a:t> replaced rather than what can</a:t>
            </a:r>
            <a:r>
              <a:rPr lang="en-GB" i="0" baseline="0" dirty="0" smtClean="0"/>
              <a:t>. *</a:t>
            </a:r>
            <a:endParaRPr lang="en-GB" i="0" baseline="0" dirty="0" smtClean="0"/>
          </a:p>
          <a:p>
            <a:endParaRPr lang="en-GB" i="1" dirty="0" smtClean="0"/>
          </a:p>
          <a:p>
            <a:r>
              <a:rPr lang="en-GB" dirty="0" smtClean="0"/>
              <a:t>Primitive values</a:t>
            </a:r>
            <a:r>
              <a:rPr lang="en-GB" baseline="0" dirty="0" smtClean="0"/>
              <a:t> – strings, </a:t>
            </a:r>
            <a:r>
              <a:rPr lang="en-GB" baseline="0" dirty="0" err="1" smtClean="0"/>
              <a:t>booleans</a:t>
            </a:r>
            <a:r>
              <a:rPr lang="en-GB" baseline="0" dirty="0" smtClean="0"/>
              <a:t>, numbers, null, </a:t>
            </a:r>
            <a:r>
              <a:rPr lang="en-GB" baseline="0" dirty="0" smtClean="0"/>
              <a:t>undefined can’t be removed or reduced.</a:t>
            </a:r>
            <a:endParaRPr lang="en-GB" baseline="0" dirty="0" smtClean="0"/>
          </a:p>
          <a:p>
            <a:r>
              <a:rPr lang="en-GB" baseline="0" dirty="0" smtClean="0"/>
              <a:t>Strings </a:t>
            </a:r>
            <a:r>
              <a:rPr lang="en-GB" baseline="0" dirty="0" smtClean="0"/>
              <a:t>represent the largest single token which cannot be reduced </a:t>
            </a:r>
            <a:r>
              <a:rPr lang="en-GB" baseline="0" dirty="0" smtClean="0"/>
              <a:t>– cannot be </a:t>
            </a:r>
            <a:r>
              <a:rPr lang="en-GB" baseline="0" dirty="0" smtClean="0"/>
              <a:t>rectified in any way.</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Ideally, any primitive value used more than once should be stored in a local variable.  This is called “common sub expression elimination” and is beyond the scope of my project. *</a:t>
            </a:r>
            <a:endParaRPr lang="en-GB" baseline="0" dirty="0" smtClean="0"/>
          </a:p>
          <a:p>
            <a:endParaRPr lang="en-GB" baseline="0" dirty="0" smtClean="0"/>
          </a:p>
          <a:p>
            <a:r>
              <a:rPr lang="en-GB" baseline="0" dirty="0" smtClean="0"/>
              <a:t>Global variables – window, document, </a:t>
            </a:r>
            <a:r>
              <a:rPr lang="en-GB" baseline="0" dirty="0" err="1" smtClean="0"/>
              <a:t>XMLHttpRequest</a:t>
            </a:r>
            <a:r>
              <a:rPr lang="en-GB" baseline="0" dirty="0" smtClean="0"/>
              <a:t> which deals with AJAX.</a:t>
            </a:r>
            <a:endParaRPr lang="en-GB" baseline="0" dirty="0" smtClean="0"/>
          </a:p>
          <a:p>
            <a:r>
              <a:rPr lang="en-GB" baseline="0" dirty="0" smtClean="0"/>
              <a:t>Reason you can’t </a:t>
            </a:r>
            <a:r>
              <a:rPr lang="en-GB" baseline="0" dirty="0" smtClean="0"/>
              <a:t>modify these names </a:t>
            </a:r>
            <a:r>
              <a:rPr lang="en-GB" baseline="0" dirty="0" smtClean="0"/>
              <a:t>if because </a:t>
            </a:r>
            <a:r>
              <a:rPr lang="en-GB" baseline="0" dirty="0" smtClean="0"/>
              <a:t>they may be used in other JavaScript files associated with the web page</a:t>
            </a:r>
            <a:r>
              <a:rPr lang="en-GB" baseline="0" dirty="0" smtClean="0"/>
              <a:t>.</a:t>
            </a:r>
          </a:p>
          <a:p>
            <a:r>
              <a:rPr lang="en-GB" baseline="0" dirty="0" smtClean="0"/>
              <a:t>If you change their names they will no longer be compatible. *</a:t>
            </a:r>
            <a:endParaRPr lang="en-GB" baseline="0" dirty="0" smtClean="0"/>
          </a:p>
          <a:p>
            <a:endParaRPr lang="en-GB" baseline="0" dirty="0" smtClean="0"/>
          </a:p>
          <a:p>
            <a:r>
              <a:rPr lang="en-GB" baseline="0" dirty="0" smtClean="0"/>
              <a:t>Property names – </a:t>
            </a:r>
            <a:r>
              <a:rPr lang="en-GB" baseline="0" dirty="0" err="1" smtClean="0"/>
              <a:t>foo.bar</a:t>
            </a:r>
            <a:endParaRPr lang="en-GB" baseline="0" dirty="0" smtClean="0"/>
          </a:p>
          <a:p>
            <a:r>
              <a:rPr lang="en-GB" baseline="0" dirty="0" smtClean="0"/>
              <a:t>Anything to the right of the dot cannot be renamed</a:t>
            </a:r>
            <a:r>
              <a:rPr lang="en-GB" baseline="0" dirty="0" smtClean="0"/>
              <a:t>. *</a:t>
            </a:r>
            <a:endParaRPr lang="en-GB" baseline="0" dirty="0" smtClean="0"/>
          </a:p>
          <a:p>
            <a:endParaRPr lang="en-GB" baseline="0" dirty="0" smtClean="0"/>
          </a:p>
          <a:p>
            <a:r>
              <a:rPr lang="en-GB" baseline="0" dirty="0" smtClean="0"/>
              <a:t>And of course keywords like </a:t>
            </a:r>
            <a:r>
              <a:rPr lang="en-GB" baseline="0" dirty="0" err="1" smtClean="0"/>
              <a:t>var</a:t>
            </a:r>
            <a:r>
              <a:rPr lang="en-GB" baseline="0" dirty="0" smtClean="0"/>
              <a:t> or return</a:t>
            </a:r>
            <a:endParaRPr lang="en-GB" baseline="0" dirty="0" smtClean="0"/>
          </a:p>
          <a:p>
            <a:r>
              <a:rPr lang="en-GB" baseline="0" dirty="0" smtClean="0"/>
              <a:t>Best policy: Try </a:t>
            </a:r>
            <a:r>
              <a:rPr lang="en-GB" baseline="0" dirty="0" smtClean="0"/>
              <a:t>to use only one </a:t>
            </a:r>
            <a:r>
              <a:rPr lang="en-GB" baseline="0" dirty="0" err="1" smtClean="0"/>
              <a:t>var</a:t>
            </a:r>
            <a:r>
              <a:rPr lang="en-GB" baseline="0" dirty="0" smtClean="0"/>
              <a:t> or return per function.</a:t>
            </a:r>
          </a:p>
          <a:p>
            <a:endParaRPr lang="en-GB" baseline="0" dirty="0" smtClean="0"/>
          </a:p>
        </p:txBody>
      </p:sp>
      <p:sp>
        <p:nvSpPr>
          <p:cNvPr id="4" name="Slide Number Placeholder 3"/>
          <p:cNvSpPr>
            <a:spLocks noGrp="1"/>
          </p:cNvSpPr>
          <p:nvPr>
            <p:ph type="sldNum" sz="quarter" idx="10"/>
          </p:nvPr>
        </p:nvSpPr>
        <p:spPr/>
        <p:txBody>
          <a:bodyPr/>
          <a:lstStyle/>
          <a:p>
            <a:fld id="{16E3B687-A377-45B3-8582-26B04D489EEB}" type="slidenum">
              <a:rPr lang="en-GB" smtClean="0"/>
              <a:t>7</a:t>
            </a:fld>
            <a:endParaRPr lang="en-GB"/>
          </a:p>
        </p:txBody>
      </p:sp>
    </p:spTree>
    <p:extLst>
      <p:ext uri="{BB962C8B-B14F-4D97-AF65-F5344CB8AC3E}">
        <p14:creationId xmlns:p14="http://schemas.microsoft.com/office/powerpoint/2010/main" val="1173778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Partial Evaluation</a:t>
            </a:r>
          </a:p>
          <a:p>
            <a:endParaRPr lang="en-GB" dirty="0" smtClean="0"/>
          </a:p>
          <a:p>
            <a:r>
              <a:rPr lang="en-GB" dirty="0" smtClean="0"/>
              <a:t>This is the really interesting</a:t>
            </a:r>
            <a:r>
              <a:rPr lang="en-GB" baseline="0" dirty="0" smtClean="0"/>
              <a:t> part.</a:t>
            </a:r>
          </a:p>
          <a:p>
            <a:endParaRPr lang="en-GB" baseline="0" dirty="0" smtClean="0"/>
          </a:p>
          <a:p>
            <a:r>
              <a:rPr lang="en-GB" baseline="0" dirty="0" smtClean="0"/>
              <a:t>Partial evaluation is pretty much what it says on the tin.  You take a section of code and evaluate it as much as possible.  In some cases, a piece of code is as optimal as is </a:t>
            </a:r>
            <a:r>
              <a:rPr lang="en-GB" baseline="0" dirty="0" smtClean="0"/>
              <a:t>possible *</a:t>
            </a:r>
          </a:p>
          <a:p>
            <a:endParaRPr lang="en-GB" baseline="0" dirty="0" smtClean="0"/>
          </a:p>
          <a:p>
            <a:r>
              <a:rPr lang="en-GB" baseline="0" dirty="0" smtClean="0"/>
              <a:t>No way of reducing this code.</a:t>
            </a:r>
          </a:p>
          <a:p>
            <a:endParaRPr lang="en-GB" baseline="0" dirty="0" smtClean="0"/>
          </a:p>
          <a:p>
            <a:r>
              <a:rPr lang="en-GB" baseline="0" dirty="0" smtClean="0"/>
              <a:t>But </a:t>
            </a:r>
            <a:r>
              <a:rPr lang="en-GB" baseline="0" dirty="0" smtClean="0"/>
              <a:t>in others, you can effectively interpret at least part of the calculation</a:t>
            </a:r>
            <a:r>
              <a:rPr lang="en-GB" baseline="0" dirty="0" smtClean="0"/>
              <a:t>. *</a:t>
            </a:r>
          </a:p>
          <a:p>
            <a:endParaRPr lang="en-GB" baseline="0" dirty="0" smtClean="0"/>
          </a:p>
          <a:p>
            <a:r>
              <a:rPr lang="en-GB" baseline="0" dirty="0" smtClean="0"/>
              <a:t>This function simply takes a string and prints “Hi there” plus the string, so a call to it can be reduced to this * and then the function itself can be removed entirely.</a:t>
            </a:r>
            <a:endParaRPr lang="en-GB" baseline="0" dirty="0" smtClean="0"/>
          </a:p>
          <a:p>
            <a:endParaRPr lang="en-GB" baseline="0" dirty="0" smtClean="0"/>
          </a:p>
          <a:p>
            <a:r>
              <a:rPr lang="en-GB" baseline="0" dirty="0" smtClean="0"/>
              <a:t>This has the effect of speeding up the execution of the program because there are less calculations to perform, and can also reduce the total amount of code, which is the primary objective of this coursework.</a:t>
            </a:r>
          </a:p>
        </p:txBody>
      </p:sp>
      <p:sp>
        <p:nvSpPr>
          <p:cNvPr id="4" name="Slide Number Placeholder 3"/>
          <p:cNvSpPr>
            <a:spLocks noGrp="1"/>
          </p:cNvSpPr>
          <p:nvPr>
            <p:ph type="sldNum" sz="quarter" idx="10"/>
          </p:nvPr>
        </p:nvSpPr>
        <p:spPr/>
        <p:txBody>
          <a:bodyPr/>
          <a:lstStyle/>
          <a:p>
            <a:fld id="{16E3B687-A377-45B3-8582-26B04D489EEB}" type="slidenum">
              <a:rPr lang="en-GB" smtClean="0"/>
              <a:t>8</a:t>
            </a:fld>
            <a:endParaRPr lang="en-GB"/>
          </a:p>
        </p:txBody>
      </p:sp>
    </p:spTree>
    <p:extLst>
      <p:ext uri="{BB962C8B-B14F-4D97-AF65-F5344CB8AC3E}">
        <p14:creationId xmlns:p14="http://schemas.microsoft.com/office/powerpoint/2010/main" val="2555364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Prototype</a:t>
            </a:r>
          </a:p>
          <a:p>
            <a:endParaRPr lang="en-GB" dirty="0" smtClean="0"/>
          </a:p>
          <a:p>
            <a:r>
              <a:rPr lang="en-GB" dirty="0" smtClean="0"/>
              <a:t>I’ve built a prototype which carries</a:t>
            </a:r>
            <a:r>
              <a:rPr lang="en-GB" baseline="0" dirty="0" smtClean="0"/>
              <a:t> out the first steps of optimisation. *</a:t>
            </a:r>
          </a:p>
          <a:p>
            <a:r>
              <a:rPr lang="en-GB" baseline="0" dirty="0" smtClean="0"/>
              <a:t>Removes comments, whitespace and unnecessary semicolons.</a:t>
            </a:r>
          </a:p>
          <a:p>
            <a:endParaRPr lang="en-GB" dirty="0" smtClean="0"/>
          </a:p>
          <a:p>
            <a:r>
              <a:rPr lang="en-GB" dirty="0" smtClean="0"/>
              <a:t>Been </a:t>
            </a:r>
            <a:r>
              <a:rPr lang="en-GB" dirty="0" smtClean="0"/>
              <a:t>warned against </a:t>
            </a:r>
            <a:r>
              <a:rPr lang="en-GB" dirty="0" smtClean="0"/>
              <a:t>showing live demos, </a:t>
            </a:r>
            <a:r>
              <a:rPr lang="en-GB" dirty="0" smtClean="0"/>
              <a:t>but will be happy to show you afterwards if you </a:t>
            </a:r>
            <a:r>
              <a:rPr lang="en-GB" dirty="0" smtClean="0"/>
              <a:t>want.</a:t>
            </a:r>
          </a:p>
          <a:p>
            <a:endParaRPr lang="en-GB" dirty="0" smtClean="0"/>
          </a:p>
          <a:p>
            <a:r>
              <a:rPr lang="en-GB" dirty="0" smtClean="0"/>
              <a:t>In</a:t>
            </a:r>
            <a:r>
              <a:rPr lang="en-GB" baseline="0" dirty="0" smtClean="0"/>
              <a:t> place of a live demo I have some screenshots. *</a:t>
            </a:r>
          </a:p>
          <a:p>
            <a:endParaRPr lang="en-GB" baseline="0" dirty="0" smtClean="0"/>
          </a:p>
          <a:p>
            <a:r>
              <a:rPr lang="en-GB" baseline="0" dirty="0" smtClean="0"/>
              <a:t>This code contains several comments which should all be removed, but also some comments which are within strings and should not be removed.</a:t>
            </a:r>
            <a:endParaRPr lang="en-GB" dirty="0" smtClean="0"/>
          </a:p>
          <a:p>
            <a:endParaRPr lang="en-GB" dirty="0" smtClean="0"/>
          </a:p>
          <a:p>
            <a:r>
              <a:rPr lang="en-GB" dirty="0" smtClean="0"/>
              <a:t>There is</a:t>
            </a:r>
            <a:r>
              <a:rPr lang="en-GB" baseline="0" dirty="0" smtClean="0"/>
              <a:t> also a conditional comment which shouldn’t be removed.</a:t>
            </a:r>
          </a:p>
          <a:p>
            <a:endParaRPr lang="en-GB" baseline="0" dirty="0" smtClean="0"/>
          </a:p>
          <a:p>
            <a:r>
              <a:rPr lang="en-GB" baseline="0" dirty="0" smtClean="0"/>
              <a:t>There’s plenty of whitespace which we want to get rid of, but which spaces should we keep?  </a:t>
            </a:r>
          </a:p>
          <a:p>
            <a:endParaRPr lang="en-GB" baseline="0" dirty="0" smtClean="0"/>
          </a:p>
          <a:p>
            <a:r>
              <a:rPr lang="en-GB" baseline="0" dirty="0" smtClean="0"/>
              <a:t>Pluses *</a:t>
            </a:r>
          </a:p>
          <a:p>
            <a:endParaRPr lang="en-GB" baseline="0" dirty="0" smtClean="0"/>
          </a:p>
          <a:p>
            <a:r>
              <a:rPr lang="en-GB" baseline="0" dirty="0" smtClean="0"/>
              <a:t>Point out pluses and comments.</a:t>
            </a:r>
            <a:endParaRPr lang="en-GB" dirty="0" smtClean="0"/>
          </a:p>
        </p:txBody>
      </p:sp>
      <p:sp>
        <p:nvSpPr>
          <p:cNvPr id="4" name="Slide Number Placeholder 3"/>
          <p:cNvSpPr>
            <a:spLocks noGrp="1"/>
          </p:cNvSpPr>
          <p:nvPr>
            <p:ph type="sldNum" sz="quarter" idx="10"/>
          </p:nvPr>
        </p:nvSpPr>
        <p:spPr/>
        <p:txBody>
          <a:bodyPr/>
          <a:lstStyle/>
          <a:p>
            <a:fld id="{16E3B687-A377-45B3-8582-26B04D489EEB}" type="slidenum">
              <a:rPr lang="en-GB" smtClean="0"/>
              <a:t>9</a:t>
            </a:fld>
            <a:endParaRPr lang="en-GB"/>
          </a:p>
        </p:txBody>
      </p:sp>
    </p:spTree>
    <p:extLst>
      <p:ext uri="{BB962C8B-B14F-4D97-AF65-F5344CB8AC3E}">
        <p14:creationId xmlns:p14="http://schemas.microsoft.com/office/powerpoint/2010/main" val="4039111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EC345F21-CD3F-4711-998D-2CAD83343BDA}" type="datetimeFigureOut">
              <a:rPr lang="en-GB" smtClean="0"/>
              <a:t>28/11/2011</a:t>
            </a:fld>
            <a:endParaRPr lang="en-GB"/>
          </a:p>
        </p:txBody>
      </p:sp>
      <p:sp>
        <p:nvSpPr>
          <p:cNvPr id="17" name="Footer Placeholder 16"/>
          <p:cNvSpPr>
            <a:spLocks noGrp="1"/>
          </p:cNvSpPr>
          <p:nvPr>
            <p:ph type="ftr" sz="quarter" idx="11"/>
          </p:nvPr>
        </p:nvSpPr>
        <p:spPr>
          <a:xfrm>
            <a:off x="2898648" y="6355080"/>
            <a:ext cx="3474720" cy="365760"/>
          </a:xfrm>
        </p:spPr>
        <p:txBody>
          <a:bodyPr/>
          <a:lstStyle/>
          <a:p>
            <a:endParaRPr lang="en-GB"/>
          </a:p>
        </p:txBody>
      </p:sp>
      <p:sp>
        <p:nvSpPr>
          <p:cNvPr id="29" name="Slide Number Placeholder 28"/>
          <p:cNvSpPr>
            <a:spLocks noGrp="1"/>
          </p:cNvSpPr>
          <p:nvPr>
            <p:ph type="sldNum" sz="quarter" idx="12"/>
          </p:nvPr>
        </p:nvSpPr>
        <p:spPr>
          <a:xfrm>
            <a:off x="1216152" y="6355080"/>
            <a:ext cx="1219200" cy="365760"/>
          </a:xfrm>
        </p:spPr>
        <p:txBody>
          <a:bodyPr/>
          <a:lstStyle/>
          <a:p>
            <a:fld id="{36817609-603D-4F20-8BAC-3D573181B10E}" type="slidenum">
              <a:rPr lang="en-GB" smtClean="0"/>
              <a:t>‹#›</a:t>
            </a:fld>
            <a:endParaRPr lang="en-GB"/>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345F21-CD3F-4711-998D-2CAD83343BDA}" type="datetimeFigureOut">
              <a:rPr lang="en-GB" smtClean="0"/>
              <a:t>28/11/2011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817609-603D-4F20-8BAC-3D573181B10E}"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345F21-CD3F-4711-998D-2CAD83343BDA}" type="datetimeFigureOut">
              <a:rPr lang="en-GB" smtClean="0"/>
              <a:t>28/11/2011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817609-603D-4F20-8BAC-3D573181B10E}" type="slidenum">
              <a:rPr lang="en-GB" smtClean="0"/>
              <a:t>‹#›</a:t>
            </a:fld>
            <a:endParaRPr lang="en-GB"/>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C345F21-CD3F-4711-998D-2CAD83343BDA}" type="datetimeFigureOut">
              <a:rPr lang="en-GB" smtClean="0"/>
              <a:t>28/11/2011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817609-603D-4F20-8BAC-3D573181B10E}" type="slidenum">
              <a:rPr lang="en-GB" smtClean="0"/>
              <a:t>‹#›</a:t>
            </a:fld>
            <a:endParaRPr lang="en-GB"/>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EC345F21-CD3F-4711-998D-2CAD83343BDA}" type="datetimeFigureOut">
              <a:rPr lang="en-GB" smtClean="0"/>
              <a:t>28/11/2011</a:t>
            </a:fld>
            <a:endParaRPr lang="en-GB"/>
          </a:p>
        </p:txBody>
      </p:sp>
      <p:sp>
        <p:nvSpPr>
          <p:cNvPr id="5" name="Footer Placeholder 4"/>
          <p:cNvSpPr>
            <a:spLocks noGrp="1"/>
          </p:cNvSpPr>
          <p:nvPr>
            <p:ph type="ftr" sz="quarter" idx="11"/>
          </p:nvPr>
        </p:nvSpPr>
        <p:spPr>
          <a:xfrm>
            <a:off x="2898648" y="6355080"/>
            <a:ext cx="3474720" cy="365760"/>
          </a:xfrm>
        </p:spPr>
        <p:txBody>
          <a:bodyPr/>
          <a:lstStyle/>
          <a:p>
            <a:endParaRPr lang="en-GB"/>
          </a:p>
        </p:txBody>
      </p:sp>
      <p:sp>
        <p:nvSpPr>
          <p:cNvPr id="6" name="Slide Number Placeholder 5"/>
          <p:cNvSpPr>
            <a:spLocks noGrp="1"/>
          </p:cNvSpPr>
          <p:nvPr>
            <p:ph type="sldNum" sz="quarter" idx="12"/>
          </p:nvPr>
        </p:nvSpPr>
        <p:spPr>
          <a:xfrm>
            <a:off x="1069848" y="6355080"/>
            <a:ext cx="1520952" cy="365760"/>
          </a:xfrm>
        </p:spPr>
        <p:txBody>
          <a:bodyPr/>
          <a:lstStyle/>
          <a:p>
            <a:fld id="{36817609-603D-4F20-8BAC-3D573181B10E}" type="slidenum">
              <a:rPr lang="en-GB" smtClean="0"/>
              <a:t>‹#›</a:t>
            </a:fld>
            <a:endParaRPr lang="en-GB"/>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C345F21-CD3F-4711-998D-2CAD83343BDA}" type="datetimeFigureOut">
              <a:rPr lang="en-GB" smtClean="0"/>
              <a:t>28/11/2011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817609-603D-4F20-8BAC-3D573181B10E}" type="slidenum">
              <a:rPr lang="en-GB" smtClean="0"/>
              <a:t>‹#›</a:t>
            </a:fld>
            <a:endParaRPr lang="en-GB"/>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C345F21-CD3F-4711-998D-2CAD83343BDA}" type="datetimeFigureOut">
              <a:rPr lang="en-GB" smtClean="0"/>
              <a:t>28/11/2011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817609-603D-4F20-8BAC-3D573181B10E}" type="slidenum">
              <a:rPr lang="en-GB" smtClean="0"/>
              <a:t>‹#›</a:t>
            </a:fld>
            <a:endParaRPr lang="en-GB"/>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C345F21-CD3F-4711-998D-2CAD83343BDA}" type="datetimeFigureOut">
              <a:rPr lang="en-GB" smtClean="0"/>
              <a:t>28/11/2011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817609-603D-4F20-8BAC-3D573181B10E}" type="slidenum">
              <a:rPr lang="en-GB" smtClean="0"/>
              <a:t>‹#›</a:t>
            </a:fld>
            <a:endParaRPr lang="en-GB"/>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345F21-CD3F-4711-998D-2CAD83343BDA}" type="datetimeFigureOut">
              <a:rPr lang="en-GB" smtClean="0"/>
              <a:t>28/11/2011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6817609-603D-4F20-8BAC-3D573181B10E}" type="slidenum">
              <a:rPr lang="en-GB" smtClean="0"/>
              <a:t>‹#›</a:t>
            </a:fld>
            <a:endParaRPr lang="en-GB"/>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C345F21-CD3F-4711-998D-2CAD83343BDA}" type="datetimeFigureOut">
              <a:rPr lang="en-GB" smtClean="0"/>
              <a:t>28/11/2011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817609-603D-4F20-8BAC-3D573181B10E}" type="slidenum">
              <a:rPr lang="en-GB" smtClean="0"/>
              <a:t>‹#›</a:t>
            </a:fld>
            <a:endParaRPr lang="en-GB"/>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C345F21-CD3F-4711-998D-2CAD83343BDA}" type="datetimeFigureOut">
              <a:rPr lang="en-GB" smtClean="0"/>
              <a:t>28/11/2011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817609-603D-4F20-8BAC-3D573181B10E}" type="slidenum">
              <a:rPr lang="en-GB" smtClean="0"/>
              <a:t>‹#›</a:t>
            </a:fld>
            <a:endParaRPr lang="en-GB"/>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C345F21-CD3F-4711-998D-2CAD83343BDA}" type="datetimeFigureOut">
              <a:rPr lang="en-GB" smtClean="0"/>
              <a:t>28/11/2011</a:t>
            </a:fld>
            <a:endParaRPr lang="en-GB"/>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GB"/>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6817609-603D-4F20-8BAC-3D573181B10E}" type="slidenum">
              <a:rPr lang="en-GB" smtClean="0"/>
              <a:t>‹#›</a:t>
            </a:fld>
            <a:endParaRPr lang="en-GB"/>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JavaScript Optimiser in Haskell</a:t>
            </a:r>
            <a:endParaRPr lang="en-GB" dirty="0"/>
          </a:p>
        </p:txBody>
      </p:sp>
      <p:sp>
        <p:nvSpPr>
          <p:cNvPr id="3" name="Subtitle 2"/>
          <p:cNvSpPr>
            <a:spLocks noGrp="1"/>
          </p:cNvSpPr>
          <p:nvPr>
            <p:ph type="subTitle" idx="1"/>
          </p:nvPr>
        </p:nvSpPr>
        <p:spPr/>
        <p:txBody>
          <a:bodyPr/>
          <a:lstStyle/>
          <a:p>
            <a:r>
              <a:rPr lang="en-GB" dirty="0" smtClean="0"/>
              <a:t>Nick Brunt</a:t>
            </a:r>
            <a:endParaRPr lang="en-GB" dirty="0"/>
          </a:p>
        </p:txBody>
      </p:sp>
      <p:sp>
        <p:nvSpPr>
          <p:cNvPr id="4" name="TextBox 3"/>
          <p:cNvSpPr txBox="1"/>
          <p:nvPr/>
        </p:nvSpPr>
        <p:spPr>
          <a:xfrm>
            <a:off x="1043608" y="5949280"/>
            <a:ext cx="7056784" cy="369332"/>
          </a:xfrm>
          <a:prstGeom prst="rect">
            <a:avLst/>
          </a:prstGeom>
          <a:noFill/>
        </p:spPr>
        <p:txBody>
          <a:bodyPr wrap="square" rtlCol="0">
            <a:spAutoFit/>
          </a:bodyPr>
          <a:lstStyle/>
          <a:p>
            <a:pPr algn="r"/>
            <a:r>
              <a:rPr lang="en-GB" dirty="0" smtClean="0">
                <a:latin typeface="+mj-lt"/>
              </a:rPr>
              <a:t>Professor Hutton – G400 – 40 credits</a:t>
            </a:r>
            <a:endParaRPr lang="en-GB" dirty="0">
              <a:latin typeface="+mj-lt"/>
            </a:endParaRPr>
          </a:p>
        </p:txBody>
      </p:sp>
    </p:spTree>
    <p:extLst>
      <p:ext uri="{BB962C8B-B14F-4D97-AF65-F5344CB8AC3E}">
        <p14:creationId xmlns:p14="http://schemas.microsoft.com/office/powerpoint/2010/main" val="717995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prototype in detail</a:t>
            </a:r>
            <a:endParaRPr lang="en-GB" dirty="0"/>
          </a:p>
        </p:txBody>
      </p:sp>
      <p:sp>
        <p:nvSpPr>
          <p:cNvPr id="3" name="Content Placeholder 2"/>
          <p:cNvSpPr>
            <a:spLocks noGrp="1"/>
          </p:cNvSpPr>
          <p:nvPr>
            <p:ph sz="quarter" idx="1"/>
          </p:nvPr>
        </p:nvSpPr>
        <p:spPr/>
        <p:txBody>
          <a:bodyPr/>
          <a:lstStyle/>
          <a:p>
            <a:r>
              <a:rPr lang="en-GB" dirty="0" smtClean="0"/>
              <a:t>Uses regular expressions to match specific sequences</a:t>
            </a:r>
          </a:p>
          <a:p>
            <a:pPr lvl="1"/>
            <a:r>
              <a:rPr lang="en-GB" dirty="0" smtClean="0"/>
              <a:t>Single line comment e.g. </a:t>
            </a:r>
            <a:r>
              <a:rPr lang="en-GB" dirty="0" smtClean="0">
                <a:solidFill>
                  <a:srgbClr val="00B050"/>
                </a:solidFill>
                <a:latin typeface="Courier New" pitchFamily="49" charset="0"/>
                <a:cs typeface="Courier New" pitchFamily="49" charset="0"/>
              </a:rPr>
              <a:t>//comment</a:t>
            </a:r>
          </a:p>
          <a:p>
            <a:pPr lvl="1"/>
            <a:r>
              <a:rPr lang="en-GB" dirty="0" smtClean="0"/>
              <a:t>Multiline comment e.g. </a:t>
            </a:r>
            <a:r>
              <a:rPr lang="en-GB" dirty="0" smtClean="0">
                <a:solidFill>
                  <a:srgbClr val="00B050"/>
                </a:solidFill>
                <a:latin typeface="Courier New" pitchFamily="49" charset="0"/>
                <a:cs typeface="Courier New" pitchFamily="49" charset="0"/>
              </a:rPr>
              <a:t>/* comment */</a:t>
            </a:r>
          </a:p>
          <a:p>
            <a:pPr lvl="1"/>
            <a:r>
              <a:rPr lang="en-GB" dirty="0" smtClean="0"/>
              <a:t>Double quote string e.g. </a:t>
            </a:r>
            <a:r>
              <a:rPr lang="en-GB" dirty="0" smtClean="0">
                <a:solidFill>
                  <a:schemeClr val="bg1">
                    <a:lumMod val="50000"/>
                  </a:schemeClr>
                </a:solidFill>
                <a:latin typeface="Courier New" pitchFamily="49" charset="0"/>
                <a:cs typeface="Courier New" pitchFamily="49" charset="0"/>
              </a:rPr>
              <a:t>“string”</a:t>
            </a:r>
          </a:p>
          <a:p>
            <a:pPr lvl="1"/>
            <a:r>
              <a:rPr lang="en-GB" dirty="0" smtClean="0"/>
              <a:t>Single quote string e.g. </a:t>
            </a:r>
            <a:r>
              <a:rPr lang="en-GB" dirty="0" smtClean="0">
                <a:solidFill>
                  <a:schemeClr val="bg1">
                    <a:lumMod val="50000"/>
                  </a:schemeClr>
                </a:solidFill>
                <a:latin typeface="Courier New" pitchFamily="49" charset="0"/>
                <a:cs typeface="Courier New" pitchFamily="49" charset="0"/>
              </a:rPr>
              <a:t>‘string’</a:t>
            </a:r>
          </a:p>
          <a:p>
            <a:pPr lvl="1"/>
            <a:r>
              <a:rPr lang="en-GB" dirty="0"/>
              <a:t>…</a:t>
            </a:r>
            <a:endParaRPr lang="en-GB" dirty="0">
              <a:solidFill>
                <a:srgbClr val="00B050"/>
              </a:solidFill>
              <a:cs typeface="Courier New" pitchFamily="49" charset="0"/>
            </a:endParaRPr>
          </a:p>
          <a:p>
            <a:pPr lvl="1"/>
            <a:r>
              <a:rPr lang="en-GB" dirty="0" smtClean="0"/>
              <a:t>…</a:t>
            </a:r>
          </a:p>
          <a:p>
            <a:r>
              <a:rPr lang="en-GB" dirty="0" smtClean="0">
                <a:cs typeface="Courier New" pitchFamily="49" charset="0"/>
              </a:rPr>
              <a:t>The difficulty is in </a:t>
            </a:r>
            <a:r>
              <a:rPr lang="en-GB" i="1" dirty="0" smtClean="0">
                <a:cs typeface="Courier New" pitchFamily="49" charset="0"/>
              </a:rPr>
              <a:t>not </a:t>
            </a:r>
            <a:r>
              <a:rPr lang="en-GB" dirty="0" smtClean="0">
                <a:cs typeface="Courier New" pitchFamily="49" charset="0"/>
              </a:rPr>
              <a:t>matching certain things.</a:t>
            </a:r>
          </a:p>
          <a:p>
            <a:pPr lvl="1"/>
            <a:r>
              <a:rPr lang="en-GB" dirty="0">
                <a:cs typeface="Courier New" pitchFamily="49" charset="0"/>
              </a:rPr>
              <a:t>e</a:t>
            </a:r>
            <a:r>
              <a:rPr lang="en-GB" dirty="0" smtClean="0">
                <a:cs typeface="Courier New" pitchFamily="49" charset="0"/>
              </a:rPr>
              <a:t>.g. comment within a string</a:t>
            </a:r>
          </a:p>
          <a:p>
            <a:r>
              <a:rPr lang="en-GB" dirty="0" smtClean="0">
                <a:cs typeface="Courier New" pitchFamily="49" charset="0"/>
              </a:rPr>
              <a:t>My solution is unwieldy, it does not scale up</a:t>
            </a:r>
          </a:p>
        </p:txBody>
      </p:sp>
      <p:sp>
        <p:nvSpPr>
          <p:cNvPr id="4" name="TextBox 3"/>
          <p:cNvSpPr txBox="1"/>
          <p:nvPr/>
        </p:nvSpPr>
        <p:spPr>
          <a:xfrm rot="1179014">
            <a:off x="3289729" y="308875"/>
            <a:ext cx="1656184" cy="369332"/>
          </a:xfrm>
          <a:prstGeom prst="rect">
            <a:avLst/>
          </a:prstGeom>
          <a:noFill/>
        </p:spPr>
        <p:txBody>
          <a:bodyPr wrap="square" rtlCol="0">
            <a:spAutoFit/>
          </a:bodyPr>
          <a:lstStyle/>
          <a:p>
            <a:r>
              <a:rPr lang="en-GB" b="1" dirty="0" smtClean="0">
                <a:solidFill>
                  <a:schemeClr val="accent4">
                    <a:lumMod val="50000"/>
                  </a:schemeClr>
                </a:solidFill>
                <a:latin typeface="Courier New" pitchFamily="49" charset="0"/>
                <a:cs typeface="Courier New" pitchFamily="49" charset="0"/>
              </a:rPr>
              <a:t>"//[^\n]*"</a:t>
            </a:r>
            <a:endParaRPr lang="en-GB" b="1" dirty="0">
              <a:solidFill>
                <a:schemeClr val="accent4">
                  <a:lumMod val="50000"/>
                </a:schemeClr>
              </a:solidFill>
              <a:latin typeface="Courier New" pitchFamily="49" charset="0"/>
              <a:cs typeface="Courier New" pitchFamily="49" charset="0"/>
            </a:endParaRPr>
          </a:p>
        </p:txBody>
      </p:sp>
      <p:sp>
        <p:nvSpPr>
          <p:cNvPr id="5" name="TextBox 4"/>
          <p:cNvSpPr txBox="1"/>
          <p:nvPr/>
        </p:nvSpPr>
        <p:spPr>
          <a:xfrm rot="20657076">
            <a:off x="3945146" y="3381943"/>
            <a:ext cx="3243953" cy="369332"/>
          </a:xfrm>
          <a:prstGeom prst="rect">
            <a:avLst/>
          </a:prstGeom>
          <a:noFill/>
        </p:spPr>
        <p:txBody>
          <a:bodyPr wrap="square" rtlCol="0">
            <a:spAutoFit/>
          </a:bodyPr>
          <a:lstStyle/>
          <a:p>
            <a:r>
              <a:rPr lang="en-GB" b="1" dirty="0" smtClean="0">
                <a:solidFill>
                  <a:schemeClr val="accent4">
                    <a:lumMod val="50000"/>
                  </a:schemeClr>
                </a:solidFill>
                <a:latin typeface="Courier New" pitchFamily="49" charset="0"/>
                <a:cs typeface="Courier New" pitchFamily="49" charset="0"/>
              </a:rPr>
              <a:t>"'([^'\\\\]|\\\\.)*'"</a:t>
            </a:r>
            <a:endParaRPr lang="en-GB" b="1" dirty="0">
              <a:solidFill>
                <a:schemeClr val="accent4">
                  <a:lumMod val="50000"/>
                </a:schemeClr>
              </a:solidFill>
              <a:latin typeface="Courier New" pitchFamily="49" charset="0"/>
              <a:cs typeface="Courier New" pitchFamily="49" charset="0"/>
            </a:endParaRPr>
          </a:p>
        </p:txBody>
      </p:sp>
      <p:sp>
        <p:nvSpPr>
          <p:cNvPr id="6" name="TextBox 5"/>
          <p:cNvSpPr txBox="1"/>
          <p:nvPr/>
        </p:nvSpPr>
        <p:spPr>
          <a:xfrm rot="20675029">
            <a:off x="6264188" y="5085184"/>
            <a:ext cx="2016315" cy="369332"/>
          </a:xfrm>
          <a:prstGeom prst="rect">
            <a:avLst/>
          </a:prstGeom>
          <a:noFill/>
        </p:spPr>
        <p:txBody>
          <a:bodyPr wrap="square" rtlCol="0">
            <a:spAutoFit/>
          </a:bodyPr>
          <a:lstStyle/>
          <a:p>
            <a:r>
              <a:rPr lang="en-GB" b="1" dirty="0" smtClean="0">
                <a:solidFill>
                  <a:schemeClr val="accent4">
                    <a:lumMod val="50000"/>
                  </a:schemeClr>
                </a:solidFill>
                <a:latin typeface="Courier New" pitchFamily="49" charset="0"/>
                <a:cs typeface="Courier New" pitchFamily="49" charset="0"/>
              </a:rPr>
              <a:t>"\\b\\s+\\b"</a:t>
            </a:r>
            <a:endParaRPr lang="en-GB" b="1" dirty="0">
              <a:solidFill>
                <a:schemeClr val="accent4">
                  <a:lumMod val="50000"/>
                </a:schemeClr>
              </a:solidFill>
              <a:latin typeface="Courier New" pitchFamily="49" charset="0"/>
              <a:cs typeface="Courier New" pitchFamily="49" charset="0"/>
            </a:endParaRPr>
          </a:p>
        </p:txBody>
      </p:sp>
      <p:sp>
        <p:nvSpPr>
          <p:cNvPr id="7" name="TextBox 6"/>
          <p:cNvSpPr txBox="1"/>
          <p:nvPr/>
        </p:nvSpPr>
        <p:spPr>
          <a:xfrm rot="348799">
            <a:off x="5193145" y="4265754"/>
            <a:ext cx="3744416" cy="369332"/>
          </a:xfrm>
          <a:prstGeom prst="rect">
            <a:avLst/>
          </a:prstGeom>
          <a:noFill/>
        </p:spPr>
        <p:txBody>
          <a:bodyPr wrap="square" rtlCol="0">
            <a:spAutoFit/>
          </a:bodyPr>
          <a:lstStyle/>
          <a:p>
            <a:r>
              <a:rPr lang="en-GB" b="1" dirty="0" smtClean="0">
                <a:solidFill>
                  <a:schemeClr val="accent4">
                    <a:lumMod val="50000"/>
                  </a:schemeClr>
                </a:solidFill>
                <a:latin typeface="Courier New" pitchFamily="49" charset="0"/>
                <a:cs typeface="Courier New" pitchFamily="49" charset="0"/>
              </a:rPr>
              <a:t>"\"([^\"\\\\]|\\\\.)*\""</a:t>
            </a:r>
            <a:endParaRPr lang="en-GB" b="1" dirty="0">
              <a:solidFill>
                <a:schemeClr val="accent4">
                  <a:lumMod val="50000"/>
                </a:schemeClr>
              </a:solidFill>
              <a:latin typeface="Courier New" pitchFamily="49" charset="0"/>
              <a:cs typeface="Courier New" pitchFamily="49" charset="0"/>
            </a:endParaRPr>
          </a:p>
        </p:txBody>
      </p:sp>
      <p:sp>
        <p:nvSpPr>
          <p:cNvPr id="8" name="TextBox 7"/>
          <p:cNvSpPr txBox="1"/>
          <p:nvPr/>
        </p:nvSpPr>
        <p:spPr>
          <a:xfrm rot="965076">
            <a:off x="3131840" y="2276872"/>
            <a:ext cx="5184576" cy="369332"/>
          </a:xfrm>
          <a:prstGeom prst="rect">
            <a:avLst/>
          </a:prstGeom>
          <a:noFill/>
        </p:spPr>
        <p:txBody>
          <a:bodyPr wrap="square" rtlCol="0">
            <a:spAutoFit/>
          </a:bodyPr>
          <a:lstStyle/>
          <a:p>
            <a:r>
              <a:rPr lang="en-GB" b="1" dirty="0" smtClean="0">
                <a:solidFill>
                  <a:schemeClr val="accent4">
                    <a:lumMod val="50000"/>
                  </a:schemeClr>
                </a:solidFill>
                <a:latin typeface="Courier New" pitchFamily="49" charset="0"/>
                <a:cs typeface="Courier New" pitchFamily="49" charset="0"/>
              </a:rPr>
              <a:t>"/\\*@[^*]*\\*+([^/][^*]*(@\\*)+)*/"</a:t>
            </a:r>
            <a:endParaRPr lang="en-GB" b="1" dirty="0">
              <a:solidFill>
                <a:schemeClr val="accent4">
                  <a:lumMod val="50000"/>
                </a:schemeClr>
              </a:solidFill>
              <a:latin typeface="Courier New" pitchFamily="49" charset="0"/>
              <a:cs typeface="Courier New" pitchFamily="49" charset="0"/>
            </a:endParaRPr>
          </a:p>
        </p:txBody>
      </p:sp>
      <p:sp>
        <p:nvSpPr>
          <p:cNvPr id="9" name="TextBox 8"/>
          <p:cNvSpPr txBox="1"/>
          <p:nvPr/>
        </p:nvSpPr>
        <p:spPr>
          <a:xfrm rot="21016072">
            <a:off x="3951742" y="980743"/>
            <a:ext cx="4896544" cy="369332"/>
          </a:xfrm>
          <a:prstGeom prst="rect">
            <a:avLst/>
          </a:prstGeom>
          <a:noFill/>
        </p:spPr>
        <p:txBody>
          <a:bodyPr wrap="square" rtlCol="0">
            <a:spAutoFit/>
          </a:bodyPr>
          <a:lstStyle/>
          <a:p>
            <a:r>
              <a:rPr lang="en-GB" b="1" dirty="0" smtClean="0">
                <a:solidFill>
                  <a:schemeClr val="accent4">
                    <a:lumMod val="50000"/>
                  </a:schemeClr>
                </a:solidFill>
                <a:latin typeface="Courier New" pitchFamily="49" charset="0"/>
                <a:cs typeface="Courier New" pitchFamily="49" charset="0"/>
              </a:rPr>
              <a:t>"/\\*[^*]*\\*+([^/][^*]*\\*+)*/"</a:t>
            </a:r>
            <a:endParaRPr lang="en-GB" b="1" dirty="0">
              <a:solidFill>
                <a:schemeClr val="accent4">
                  <a:lumMod val="50000"/>
                </a:schemeClr>
              </a:solidFill>
              <a:latin typeface="Courier New" pitchFamily="49" charset="0"/>
              <a:cs typeface="Courier New" pitchFamily="49" charset="0"/>
            </a:endParaRPr>
          </a:p>
        </p:txBody>
      </p:sp>
      <p:sp>
        <p:nvSpPr>
          <p:cNvPr id="10" name="TextBox 9"/>
          <p:cNvSpPr txBox="1"/>
          <p:nvPr/>
        </p:nvSpPr>
        <p:spPr>
          <a:xfrm rot="626751">
            <a:off x="506354" y="5684076"/>
            <a:ext cx="7776864" cy="369332"/>
          </a:xfrm>
          <a:prstGeom prst="rect">
            <a:avLst/>
          </a:prstGeom>
          <a:noFill/>
        </p:spPr>
        <p:txBody>
          <a:bodyPr wrap="square" rtlCol="0">
            <a:spAutoFit/>
          </a:bodyPr>
          <a:lstStyle/>
          <a:p>
            <a:r>
              <a:rPr lang="en-GB" b="1" dirty="0" smtClean="0">
                <a:solidFill>
                  <a:schemeClr val="accent4">
                    <a:lumMod val="50000"/>
                  </a:schemeClr>
                </a:solidFill>
                <a:latin typeface="Courier New" pitchFamily="49" charset="0"/>
                <a:cs typeface="Courier New" pitchFamily="49" charset="0"/>
              </a:rPr>
              <a:t>"[^*/]/(\\\\[/\\\\]|[^*/])(\\\\.|[^/\n\\\\])*/[</a:t>
            </a:r>
            <a:r>
              <a:rPr lang="en-GB" b="1" dirty="0" err="1" smtClean="0">
                <a:solidFill>
                  <a:schemeClr val="accent4">
                    <a:lumMod val="50000"/>
                  </a:schemeClr>
                </a:solidFill>
                <a:latin typeface="Courier New" pitchFamily="49" charset="0"/>
                <a:cs typeface="Courier New" pitchFamily="49" charset="0"/>
              </a:rPr>
              <a:t>gim</a:t>
            </a:r>
            <a:r>
              <a:rPr lang="en-GB" b="1" dirty="0" smtClean="0">
                <a:solidFill>
                  <a:schemeClr val="accent4">
                    <a:lumMod val="50000"/>
                  </a:schemeClr>
                </a:solidFill>
                <a:latin typeface="Courier New" pitchFamily="49" charset="0"/>
                <a:cs typeface="Courier New" pitchFamily="49" charset="0"/>
              </a:rPr>
              <a:t>]*"</a:t>
            </a:r>
            <a:endParaRPr lang="en-GB" b="1" dirty="0">
              <a:solidFill>
                <a:schemeClr val="accent4">
                  <a:lumMod val="50000"/>
                </a:schemeClr>
              </a:solidFill>
              <a:latin typeface="Courier New" pitchFamily="49" charset="0"/>
              <a:cs typeface="Courier New" pitchFamily="49" charset="0"/>
            </a:endParaRPr>
          </a:p>
        </p:txBody>
      </p:sp>
      <p:sp>
        <p:nvSpPr>
          <p:cNvPr id="11" name="TextBox 10"/>
          <p:cNvSpPr txBox="1"/>
          <p:nvPr/>
        </p:nvSpPr>
        <p:spPr>
          <a:xfrm rot="21161456">
            <a:off x="1720482" y="4456135"/>
            <a:ext cx="2888704" cy="369332"/>
          </a:xfrm>
          <a:prstGeom prst="rect">
            <a:avLst/>
          </a:prstGeom>
          <a:noFill/>
        </p:spPr>
        <p:txBody>
          <a:bodyPr wrap="square" rtlCol="0">
            <a:spAutoFit/>
          </a:bodyPr>
          <a:lstStyle/>
          <a:p>
            <a:r>
              <a:rPr lang="en-GB" b="1" dirty="0" smtClean="0">
                <a:solidFill>
                  <a:schemeClr val="accent4">
                    <a:lumMod val="50000"/>
                  </a:schemeClr>
                </a:solidFill>
                <a:latin typeface="Courier New" pitchFamily="49" charset="0"/>
                <a:cs typeface="Courier New" pitchFamily="49" charset="0"/>
              </a:rPr>
              <a:t>"\\b\\s+\\$\\s+\\b"</a:t>
            </a:r>
            <a:endParaRPr lang="en-GB" b="1" dirty="0">
              <a:solidFill>
                <a:schemeClr val="accent4">
                  <a:lumMod val="50000"/>
                </a:schemeClr>
              </a:solidFill>
              <a:latin typeface="Courier New" pitchFamily="49" charset="0"/>
              <a:cs typeface="Courier New" pitchFamily="49" charset="0"/>
            </a:endParaRPr>
          </a:p>
        </p:txBody>
      </p:sp>
      <p:sp>
        <p:nvSpPr>
          <p:cNvPr id="12" name="TextBox 11"/>
          <p:cNvSpPr txBox="1"/>
          <p:nvPr/>
        </p:nvSpPr>
        <p:spPr>
          <a:xfrm rot="1407924">
            <a:off x="16817" y="2248153"/>
            <a:ext cx="2055821" cy="369332"/>
          </a:xfrm>
          <a:prstGeom prst="rect">
            <a:avLst/>
          </a:prstGeom>
          <a:noFill/>
        </p:spPr>
        <p:txBody>
          <a:bodyPr wrap="square" rtlCol="0">
            <a:spAutoFit/>
          </a:bodyPr>
          <a:lstStyle/>
          <a:p>
            <a:r>
              <a:rPr lang="en-GB" b="1" dirty="0" smtClean="0">
                <a:solidFill>
                  <a:schemeClr val="accent4">
                    <a:lumMod val="50000"/>
                  </a:schemeClr>
                </a:solidFill>
                <a:latin typeface="Courier New" pitchFamily="49" charset="0"/>
                <a:cs typeface="Courier New" pitchFamily="49" charset="0"/>
              </a:rPr>
              <a:t>"\\b\\s+\\$"</a:t>
            </a:r>
            <a:endParaRPr lang="en-GB" b="1" dirty="0">
              <a:solidFill>
                <a:schemeClr val="accent4">
                  <a:lumMod val="50000"/>
                </a:schemeClr>
              </a:solidFill>
              <a:latin typeface="Courier New" pitchFamily="49" charset="0"/>
              <a:cs typeface="Courier New" pitchFamily="49" charset="0"/>
            </a:endParaRPr>
          </a:p>
        </p:txBody>
      </p:sp>
      <p:sp>
        <p:nvSpPr>
          <p:cNvPr id="13" name="TextBox 12"/>
          <p:cNvSpPr txBox="1"/>
          <p:nvPr/>
        </p:nvSpPr>
        <p:spPr>
          <a:xfrm rot="20693413">
            <a:off x="664609" y="6043535"/>
            <a:ext cx="2088232" cy="369332"/>
          </a:xfrm>
          <a:prstGeom prst="rect">
            <a:avLst/>
          </a:prstGeom>
          <a:noFill/>
        </p:spPr>
        <p:txBody>
          <a:bodyPr wrap="square" rtlCol="0">
            <a:spAutoFit/>
          </a:bodyPr>
          <a:lstStyle/>
          <a:p>
            <a:r>
              <a:rPr lang="en-GB" b="1" dirty="0" smtClean="0">
                <a:solidFill>
                  <a:schemeClr val="accent4">
                    <a:lumMod val="50000"/>
                  </a:schemeClr>
                </a:solidFill>
                <a:latin typeface="Courier New" pitchFamily="49" charset="0"/>
                <a:cs typeface="Courier New" pitchFamily="49" charset="0"/>
              </a:rPr>
              <a:t>"\\$\\s+\\b"</a:t>
            </a:r>
            <a:endParaRPr lang="en-GB" b="1" dirty="0">
              <a:solidFill>
                <a:schemeClr val="accent4">
                  <a:lumMod val="50000"/>
                </a:schemeClr>
              </a:solidFill>
              <a:latin typeface="Courier New" pitchFamily="49" charset="0"/>
              <a:cs typeface="Courier New" pitchFamily="49" charset="0"/>
            </a:endParaRPr>
          </a:p>
        </p:txBody>
      </p:sp>
      <p:sp>
        <p:nvSpPr>
          <p:cNvPr id="14" name="TextBox 13"/>
          <p:cNvSpPr txBox="1"/>
          <p:nvPr/>
        </p:nvSpPr>
        <p:spPr>
          <a:xfrm>
            <a:off x="7345252" y="1997025"/>
            <a:ext cx="1263733" cy="369332"/>
          </a:xfrm>
          <a:prstGeom prst="rect">
            <a:avLst/>
          </a:prstGeom>
          <a:noFill/>
        </p:spPr>
        <p:txBody>
          <a:bodyPr wrap="square" rtlCol="0">
            <a:spAutoFit/>
          </a:bodyPr>
          <a:lstStyle/>
          <a:p>
            <a:r>
              <a:rPr lang="en-GB" b="1" dirty="0" smtClean="0">
                <a:solidFill>
                  <a:schemeClr val="accent4">
                    <a:lumMod val="50000"/>
                  </a:schemeClr>
                </a:solidFill>
                <a:latin typeface="Courier New" pitchFamily="49" charset="0"/>
                <a:cs typeface="Courier New" pitchFamily="49" charset="0"/>
              </a:rPr>
              <a:t>"\\s+"</a:t>
            </a:r>
            <a:endParaRPr lang="en-GB" b="1" dirty="0">
              <a:solidFill>
                <a:schemeClr val="accent4">
                  <a:lumMod val="50000"/>
                </a:schemeClr>
              </a:solidFill>
              <a:latin typeface="Courier New" pitchFamily="49" charset="0"/>
              <a:cs typeface="Courier New" pitchFamily="49" charset="0"/>
            </a:endParaRPr>
          </a:p>
        </p:txBody>
      </p:sp>
      <p:sp>
        <p:nvSpPr>
          <p:cNvPr id="15" name="TextBox 14"/>
          <p:cNvSpPr txBox="1"/>
          <p:nvPr/>
        </p:nvSpPr>
        <p:spPr>
          <a:xfrm rot="20247170">
            <a:off x="-180528" y="3381943"/>
            <a:ext cx="4713294" cy="369332"/>
          </a:xfrm>
          <a:prstGeom prst="rect">
            <a:avLst/>
          </a:prstGeom>
          <a:noFill/>
        </p:spPr>
        <p:txBody>
          <a:bodyPr wrap="square" rtlCol="0">
            <a:spAutoFit/>
          </a:bodyPr>
          <a:lstStyle/>
          <a:p>
            <a:r>
              <a:rPr lang="en-GB" b="1" dirty="0" smtClean="0">
                <a:solidFill>
                  <a:schemeClr val="accent4">
                    <a:lumMod val="50000"/>
                  </a:schemeClr>
                </a:solidFill>
                <a:latin typeface="Courier New" pitchFamily="49" charset="0"/>
                <a:cs typeface="Courier New" pitchFamily="49" charset="0"/>
              </a:rPr>
              <a:t>"(\\d)\\s+(\\.\\s*[a-z\\$_\\[(])"</a:t>
            </a:r>
            <a:endParaRPr lang="en-GB" b="1" dirty="0">
              <a:solidFill>
                <a:schemeClr val="accent4">
                  <a:lumMod val="50000"/>
                </a:schemeClr>
              </a:solidFill>
              <a:latin typeface="Courier New" pitchFamily="49" charset="0"/>
              <a:cs typeface="Courier New" pitchFamily="49" charset="0"/>
            </a:endParaRPr>
          </a:p>
        </p:txBody>
      </p:sp>
      <p:sp>
        <p:nvSpPr>
          <p:cNvPr id="16" name="TextBox 15"/>
          <p:cNvSpPr txBox="1"/>
          <p:nvPr/>
        </p:nvSpPr>
        <p:spPr>
          <a:xfrm rot="20661318">
            <a:off x="323528" y="301298"/>
            <a:ext cx="2092424" cy="369332"/>
          </a:xfrm>
          <a:prstGeom prst="rect">
            <a:avLst/>
          </a:prstGeom>
          <a:noFill/>
        </p:spPr>
        <p:txBody>
          <a:bodyPr wrap="square" rtlCol="0">
            <a:spAutoFit/>
          </a:bodyPr>
          <a:lstStyle/>
          <a:p>
            <a:r>
              <a:rPr lang="en-GB" b="1" dirty="0" smtClean="0">
                <a:solidFill>
                  <a:schemeClr val="accent4">
                    <a:lumMod val="50000"/>
                  </a:schemeClr>
                </a:solidFill>
                <a:latin typeface="Courier New" pitchFamily="49" charset="0"/>
                <a:cs typeface="Courier New" pitchFamily="49" charset="0"/>
              </a:rPr>
              <a:t>"for\\(;\\)"</a:t>
            </a:r>
            <a:endParaRPr lang="en-GB" b="1" dirty="0">
              <a:solidFill>
                <a:schemeClr val="accent4">
                  <a:lumMod val="50000"/>
                </a:schemeClr>
              </a:solidFill>
              <a:latin typeface="Courier New" pitchFamily="49" charset="0"/>
              <a:cs typeface="Courier New" pitchFamily="49" charset="0"/>
            </a:endParaRPr>
          </a:p>
        </p:txBody>
      </p:sp>
      <p:sp>
        <p:nvSpPr>
          <p:cNvPr id="17" name="TextBox 16"/>
          <p:cNvSpPr txBox="1"/>
          <p:nvPr/>
        </p:nvSpPr>
        <p:spPr>
          <a:xfrm rot="430945">
            <a:off x="841613" y="1669450"/>
            <a:ext cx="2309192" cy="369332"/>
          </a:xfrm>
          <a:prstGeom prst="rect">
            <a:avLst/>
          </a:prstGeom>
          <a:noFill/>
        </p:spPr>
        <p:txBody>
          <a:bodyPr wrap="square" rtlCol="0">
            <a:spAutoFit/>
          </a:bodyPr>
          <a:lstStyle/>
          <a:p>
            <a:r>
              <a:rPr lang="en-GB" b="1" dirty="0" smtClean="0">
                <a:solidFill>
                  <a:schemeClr val="accent4">
                    <a:lumMod val="50000"/>
                  </a:schemeClr>
                </a:solidFill>
                <a:latin typeface="Courier New" pitchFamily="49" charset="0"/>
                <a:cs typeface="Courier New" pitchFamily="49" charset="0"/>
              </a:rPr>
              <a:t>";+\\s*([};])"</a:t>
            </a:r>
            <a:endParaRPr lang="en-GB" b="1" dirty="0">
              <a:solidFill>
                <a:schemeClr val="accent4">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297360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circle(in)">
                                      <p:cBhvr>
                                        <p:cTn id="33" dur="2000"/>
                                        <p:tgtEl>
                                          <p:spTgt spid="16"/>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circle(in)">
                                      <p:cBhvr>
                                        <p:cTn id="36" dur="2000"/>
                                        <p:tgtEl>
                                          <p:spTgt spid="4"/>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circle(in)">
                                      <p:cBhvr>
                                        <p:cTn id="39" dur="2000"/>
                                        <p:tgtEl>
                                          <p:spTgt spid="9"/>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circle(in)">
                                      <p:cBhvr>
                                        <p:cTn id="42" dur="2000"/>
                                        <p:tgtEl>
                                          <p:spTgt spid="14"/>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circle(in)">
                                      <p:cBhvr>
                                        <p:cTn id="45" dur="2000"/>
                                        <p:tgtEl>
                                          <p:spTgt spid="8"/>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circle(in)">
                                      <p:cBhvr>
                                        <p:cTn id="48" dur="2000"/>
                                        <p:tgtEl>
                                          <p:spTgt spid="17"/>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circle(in)">
                                      <p:cBhvr>
                                        <p:cTn id="51" dur="2000"/>
                                        <p:tgtEl>
                                          <p:spTgt spid="12"/>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circle(in)">
                                      <p:cBhvr>
                                        <p:cTn id="54" dur="2000"/>
                                        <p:tgtEl>
                                          <p:spTgt spid="15"/>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circle(in)">
                                      <p:cBhvr>
                                        <p:cTn id="57" dur="2000"/>
                                        <p:tgtEl>
                                          <p:spTgt spid="5"/>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circle(in)">
                                      <p:cBhvr>
                                        <p:cTn id="60" dur="2000"/>
                                        <p:tgtEl>
                                          <p:spTgt spid="7"/>
                                        </p:tgtEl>
                                      </p:cBhvr>
                                    </p:animEffect>
                                  </p:childTnLst>
                                </p:cTn>
                              </p:par>
                              <p:par>
                                <p:cTn id="61" presetID="6" presetClass="entr" presetSubtype="16"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circle(in)">
                                      <p:cBhvr>
                                        <p:cTn id="63" dur="2000"/>
                                        <p:tgtEl>
                                          <p:spTgt spid="11"/>
                                        </p:tgtEl>
                                      </p:cBhvr>
                                    </p:animEffect>
                                  </p:childTnLst>
                                </p:cTn>
                              </p:par>
                              <p:par>
                                <p:cTn id="64" presetID="6" presetClass="entr" presetSubtype="16" fill="hold" grpId="0"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circle(in)">
                                      <p:cBhvr>
                                        <p:cTn id="66" dur="2000"/>
                                        <p:tgtEl>
                                          <p:spTgt spid="10"/>
                                        </p:tgtEl>
                                      </p:cBhvr>
                                    </p:animEffect>
                                  </p:childTnLst>
                                </p:cTn>
                              </p:par>
                              <p:par>
                                <p:cTn id="67" presetID="6" presetClass="entr" presetSubtype="16"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circle(in)">
                                      <p:cBhvr>
                                        <p:cTn id="69" dur="2000"/>
                                        <p:tgtEl>
                                          <p:spTgt spid="6"/>
                                        </p:tgtEl>
                                      </p:cBhvr>
                                    </p:animEffect>
                                  </p:childTnLst>
                                </p:cTn>
                              </p:par>
                              <p:par>
                                <p:cTn id="70" presetID="6" presetClass="entr" presetSubtype="16"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circle(in)">
                                      <p:cBhvr>
                                        <p:cTn id="7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7" grpId="0"/>
      <p:bldP spid="8" grpId="0"/>
      <p:bldP spid="9" grpId="0"/>
      <p:bldP spid="10" grpId="0"/>
      <p:bldP spid="11" grpId="0"/>
      <p:bldP spid="12" grpId="0"/>
      <p:bldP spid="13" grpId="0"/>
      <p:bldP spid="14" grpId="0"/>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next step</a:t>
            </a:r>
            <a:endParaRPr lang="en-GB" dirty="0"/>
          </a:p>
        </p:txBody>
      </p:sp>
      <p:sp>
        <p:nvSpPr>
          <p:cNvPr id="3" name="Content Placeholder 2"/>
          <p:cNvSpPr>
            <a:spLocks noGrp="1"/>
          </p:cNvSpPr>
          <p:nvPr>
            <p:ph sz="quarter" idx="1"/>
          </p:nvPr>
        </p:nvSpPr>
        <p:spPr/>
        <p:txBody>
          <a:bodyPr/>
          <a:lstStyle/>
          <a:p>
            <a:r>
              <a:rPr lang="en-GB" dirty="0" smtClean="0"/>
              <a:t>Build a full JavaScript parser so that the solution is scalable.  This is necessary for Partial Evaluation anyway.</a:t>
            </a:r>
          </a:p>
          <a:p>
            <a:endParaRPr lang="en-GB" dirty="0"/>
          </a:p>
          <a:p>
            <a:endParaRPr lang="en-GB" dirty="0" smtClean="0"/>
          </a:p>
          <a:p>
            <a:r>
              <a:rPr lang="en-GB" dirty="0" smtClean="0"/>
              <a:t>Schedule</a:t>
            </a:r>
          </a:p>
          <a:p>
            <a:pPr lvl="1"/>
            <a:r>
              <a:rPr lang="en-GB" dirty="0" smtClean="0"/>
              <a:t>Completed tasks I set out to complete by now</a:t>
            </a:r>
          </a:p>
          <a:p>
            <a:pPr lvl="1"/>
            <a:r>
              <a:rPr lang="en-GB" dirty="0" smtClean="0"/>
              <a:t>Decided with supervisor to head down a different avenue based on results of prototype</a:t>
            </a:r>
          </a:p>
          <a:p>
            <a:pPr lvl="1"/>
            <a:r>
              <a:rPr lang="en-GB" dirty="0" smtClean="0"/>
              <a:t>The main task ahead is the parser, then </a:t>
            </a:r>
            <a:r>
              <a:rPr lang="en-GB" smtClean="0"/>
              <a:t>partial evaluation</a:t>
            </a:r>
            <a:endParaRPr lang="en-GB" dirty="0"/>
          </a:p>
        </p:txBody>
      </p:sp>
    </p:spTree>
    <p:extLst>
      <p:ext uri="{BB962C8B-B14F-4D97-AF65-F5344CB8AC3E}">
        <p14:creationId xmlns:p14="http://schemas.microsoft.com/office/powerpoint/2010/main" val="158792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JavaScript Optimiser?</a:t>
            </a:r>
            <a:endParaRPr lang="en-GB" dirty="0"/>
          </a:p>
        </p:txBody>
      </p:sp>
      <p:sp>
        <p:nvSpPr>
          <p:cNvPr id="3" name="Content Placeholder 2"/>
          <p:cNvSpPr>
            <a:spLocks noGrp="1"/>
          </p:cNvSpPr>
          <p:nvPr>
            <p:ph sz="quarter" idx="1"/>
          </p:nvPr>
        </p:nvSpPr>
        <p:spPr>
          <a:xfrm>
            <a:off x="457200" y="1219200"/>
            <a:ext cx="8363272" cy="4937760"/>
          </a:xfrm>
        </p:spPr>
        <p:txBody>
          <a:bodyPr>
            <a:normAutofit/>
          </a:bodyPr>
          <a:lstStyle/>
          <a:p>
            <a:r>
              <a:rPr lang="en-GB" dirty="0" smtClean="0"/>
              <a:t>Take a piece of JavaScript code</a:t>
            </a:r>
          </a:p>
          <a:p>
            <a:endParaRPr lang="en-GB" dirty="0"/>
          </a:p>
          <a:p>
            <a:endParaRPr lang="en-GB" dirty="0" smtClean="0"/>
          </a:p>
          <a:p>
            <a:endParaRPr lang="en-GB" dirty="0"/>
          </a:p>
          <a:p>
            <a:endParaRPr lang="en-GB" dirty="0" smtClean="0"/>
          </a:p>
          <a:p>
            <a:r>
              <a:rPr lang="en-GB" dirty="0" smtClean="0"/>
              <a:t>Reduce the number of characters whilst retaining the </a:t>
            </a:r>
            <a:r>
              <a:rPr lang="en-GB" dirty="0" smtClean="0"/>
              <a:t>precise </a:t>
            </a:r>
            <a:r>
              <a:rPr lang="en-GB" dirty="0" smtClean="0"/>
              <a:t>meaning</a:t>
            </a:r>
            <a:endParaRPr lang="en-GB" dirty="0" smtClean="0"/>
          </a:p>
          <a:p>
            <a:endParaRPr lang="en-GB" dirty="0"/>
          </a:p>
          <a:p>
            <a:endParaRPr lang="en-GB" dirty="0" smtClean="0"/>
          </a:p>
          <a:p>
            <a:r>
              <a:rPr lang="en-GB" dirty="0" smtClean="0"/>
              <a:t>Does exactly the same thing but with a smaller “footprint”</a:t>
            </a:r>
          </a:p>
          <a:p>
            <a:pPr lvl="1"/>
            <a:endParaRPr lang="en-GB" dirty="0"/>
          </a:p>
        </p:txBody>
      </p:sp>
      <p:sp>
        <p:nvSpPr>
          <p:cNvPr id="4" name="TextBox 3"/>
          <p:cNvSpPr txBox="1"/>
          <p:nvPr/>
        </p:nvSpPr>
        <p:spPr>
          <a:xfrm>
            <a:off x="1619672" y="1988840"/>
            <a:ext cx="6552728" cy="1200329"/>
          </a:xfrm>
          <a:prstGeom prst="rect">
            <a:avLst/>
          </a:prstGeom>
          <a:solidFill>
            <a:schemeClr val="bg2">
              <a:lumMod val="90000"/>
            </a:schemeClr>
          </a:solidFill>
          <a:ln>
            <a:solidFill>
              <a:schemeClr val="accent1"/>
            </a:solidFill>
          </a:ln>
        </p:spPr>
        <p:txBody>
          <a:bodyPr wrap="square" rtlCol="0">
            <a:spAutoFit/>
          </a:bodyPr>
          <a:lstStyle/>
          <a:p>
            <a:r>
              <a:rPr lang="en-GB" dirty="0" smtClean="0">
                <a:solidFill>
                  <a:srgbClr val="00B050"/>
                </a:solidFill>
                <a:latin typeface="Courier New" pitchFamily="49" charset="0"/>
                <a:cs typeface="Courier New" pitchFamily="49" charset="0"/>
              </a:rPr>
              <a:t>// Ask for input</a:t>
            </a:r>
          </a:p>
          <a:p>
            <a:r>
              <a:rPr lang="en-GB" b="1" dirty="0" err="1" smtClean="0">
                <a:solidFill>
                  <a:srgbClr val="002060"/>
                </a:solidFill>
                <a:latin typeface="Courier New" pitchFamily="49" charset="0"/>
                <a:cs typeface="Courier New" pitchFamily="49" charset="0"/>
              </a:rPr>
              <a:t>var</a:t>
            </a: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myNumber</a:t>
            </a:r>
            <a:r>
              <a:rPr lang="en-GB" dirty="0" smtClean="0">
                <a:latin typeface="Courier New" pitchFamily="49" charset="0"/>
                <a:cs typeface="Courier New" pitchFamily="49" charset="0"/>
              </a:rPr>
              <a:t> = prompt( </a:t>
            </a:r>
            <a:r>
              <a:rPr lang="en-GB" dirty="0" smtClean="0">
                <a:solidFill>
                  <a:schemeClr val="bg1">
                    <a:lumMod val="50000"/>
                  </a:schemeClr>
                </a:solidFill>
                <a:latin typeface="Courier New" pitchFamily="49" charset="0"/>
                <a:cs typeface="Courier New" pitchFamily="49" charset="0"/>
              </a:rPr>
              <a:t>"Enter number"</a:t>
            </a:r>
            <a:r>
              <a:rPr lang="en-GB" dirty="0" smtClean="0">
                <a:latin typeface="Courier New" pitchFamily="49" charset="0"/>
                <a:cs typeface="Courier New" pitchFamily="49" charset="0"/>
              </a:rPr>
              <a:t>, </a:t>
            </a:r>
            <a:r>
              <a:rPr lang="en-GB" dirty="0" smtClean="0">
                <a:solidFill>
                  <a:schemeClr val="bg1">
                    <a:lumMod val="50000"/>
                  </a:schemeClr>
                </a:solidFill>
                <a:latin typeface="Courier New" pitchFamily="49" charset="0"/>
                <a:cs typeface="Courier New" pitchFamily="49" charset="0"/>
              </a:rPr>
              <a:t>"0" </a:t>
            </a:r>
            <a:r>
              <a:rPr lang="en-GB" dirty="0" smtClean="0">
                <a:latin typeface="Courier New" pitchFamily="49" charset="0"/>
                <a:cs typeface="Courier New" pitchFamily="49" charset="0"/>
              </a:rPr>
              <a:t>);</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alert( </a:t>
            </a:r>
            <a:r>
              <a:rPr lang="en-GB" dirty="0" err="1" smtClean="0">
                <a:latin typeface="Courier New" pitchFamily="49" charset="0"/>
                <a:cs typeface="Courier New" pitchFamily="49" charset="0"/>
              </a:rPr>
              <a:t>myNumber</a:t>
            </a:r>
            <a:r>
              <a:rPr lang="en-GB" dirty="0" smtClean="0">
                <a:latin typeface="Courier New" pitchFamily="49" charset="0"/>
                <a:cs typeface="Courier New" pitchFamily="49" charset="0"/>
              </a:rPr>
              <a:t> * </a:t>
            </a:r>
            <a:r>
              <a:rPr lang="en-GB" dirty="0" err="1" smtClean="0">
                <a:latin typeface="Courier New" pitchFamily="49" charset="0"/>
                <a:cs typeface="Courier New" pitchFamily="49" charset="0"/>
              </a:rPr>
              <a:t>myNumber</a:t>
            </a:r>
            <a:r>
              <a:rPr lang="en-GB" dirty="0" smtClean="0">
                <a:latin typeface="Courier New" pitchFamily="49" charset="0"/>
                <a:cs typeface="Courier New" pitchFamily="49" charset="0"/>
              </a:rPr>
              <a:t> );</a:t>
            </a:r>
            <a:endParaRPr lang="en-GB" dirty="0">
              <a:latin typeface="Courier New" pitchFamily="49" charset="0"/>
              <a:cs typeface="Courier New" pitchFamily="49" charset="0"/>
            </a:endParaRPr>
          </a:p>
        </p:txBody>
      </p:sp>
      <p:sp>
        <p:nvSpPr>
          <p:cNvPr id="5" name="TextBox 4"/>
          <p:cNvSpPr txBox="1"/>
          <p:nvPr/>
        </p:nvSpPr>
        <p:spPr>
          <a:xfrm>
            <a:off x="1619672" y="4693786"/>
            <a:ext cx="6552728" cy="369332"/>
          </a:xfrm>
          <a:prstGeom prst="rect">
            <a:avLst/>
          </a:prstGeom>
          <a:solidFill>
            <a:schemeClr val="bg2">
              <a:lumMod val="90000"/>
            </a:schemeClr>
          </a:solidFill>
          <a:ln>
            <a:solidFill>
              <a:schemeClr val="accent1"/>
            </a:solidFill>
          </a:ln>
        </p:spPr>
        <p:txBody>
          <a:bodyPr wrap="square" rtlCol="0">
            <a:spAutoFit/>
          </a:bodyPr>
          <a:lstStyle/>
          <a:p>
            <a:r>
              <a:rPr lang="en-GB" b="1" dirty="0" err="1" smtClean="0">
                <a:solidFill>
                  <a:srgbClr val="002060"/>
                </a:solidFill>
                <a:latin typeface="Courier New" pitchFamily="49" charset="0"/>
                <a:cs typeface="Courier New" pitchFamily="49" charset="0"/>
              </a:rPr>
              <a:t>var</a:t>
            </a:r>
            <a:r>
              <a:rPr lang="en-GB" dirty="0" smtClean="0">
                <a:latin typeface="Courier New" pitchFamily="49" charset="0"/>
                <a:cs typeface="Courier New" pitchFamily="49" charset="0"/>
              </a:rPr>
              <a:t> a=prompt(</a:t>
            </a:r>
            <a:r>
              <a:rPr lang="en-GB" dirty="0" smtClean="0">
                <a:solidFill>
                  <a:schemeClr val="bg1">
                    <a:lumMod val="50000"/>
                  </a:schemeClr>
                </a:solidFill>
                <a:latin typeface="Courier New" pitchFamily="49" charset="0"/>
                <a:cs typeface="Courier New" pitchFamily="49" charset="0"/>
              </a:rPr>
              <a:t>"Enter number"</a:t>
            </a:r>
            <a:r>
              <a:rPr lang="en-GB" dirty="0" smtClean="0">
                <a:latin typeface="Courier New" pitchFamily="49" charset="0"/>
                <a:cs typeface="Courier New" pitchFamily="49" charset="0"/>
              </a:rPr>
              <a:t>,</a:t>
            </a:r>
            <a:r>
              <a:rPr lang="en-GB" dirty="0" smtClean="0">
                <a:solidFill>
                  <a:schemeClr val="bg1">
                    <a:lumMod val="50000"/>
                  </a:schemeClr>
                </a:solidFill>
                <a:latin typeface="Courier New" pitchFamily="49" charset="0"/>
                <a:cs typeface="Courier New" pitchFamily="49" charset="0"/>
              </a:rPr>
              <a:t>"0"</a:t>
            </a:r>
            <a:r>
              <a:rPr lang="en-GB" dirty="0" smtClean="0">
                <a:latin typeface="Courier New" pitchFamily="49" charset="0"/>
                <a:cs typeface="Courier New" pitchFamily="49" charset="0"/>
              </a:rPr>
              <a:t>);alert(a*a);</a:t>
            </a:r>
            <a:endParaRPr lang="en-GB" dirty="0">
              <a:latin typeface="Courier New" pitchFamily="49" charset="0"/>
              <a:cs typeface="Courier New" pitchFamily="49" charset="0"/>
            </a:endParaRPr>
          </a:p>
        </p:txBody>
      </p:sp>
    </p:spTree>
    <p:extLst>
      <p:ext uri="{BB962C8B-B14F-4D97-AF65-F5344CB8AC3E}">
        <p14:creationId xmlns:p14="http://schemas.microsoft.com/office/powerpoint/2010/main" val="217528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Motivation – Why do it?</a:t>
            </a:r>
            <a:endParaRPr lang="en-GB" dirty="0"/>
          </a:p>
        </p:txBody>
      </p:sp>
      <p:sp>
        <p:nvSpPr>
          <p:cNvPr id="3" name="Content Placeholder 2"/>
          <p:cNvSpPr>
            <a:spLocks noGrp="1"/>
          </p:cNvSpPr>
          <p:nvPr>
            <p:ph sz="quarter" idx="1"/>
          </p:nvPr>
        </p:nvSpPr>
        <p:spPr/>
        <p:txBody>
          <a:bodyPr/>
          <a:lstStyle/>
          <a:p>
            <a:r>
              <a:rPr lang="en-GB" dirty="0" smtClean="0"/>
              <a:t>Smaller file size:</a:t>
            </a:r>
          </a:p>
          <a:p>
            <a:pPr lvl="1"/>
            <a:r>
              <a:rPr lang="en-GB" dirty="0" smtClean="0"/>
              <a:t>Faster download</a:t>
            </a:r>
          </a:p>
          <a:p>
            <a:pPr lvl="1"/>
            <a:r>
              <a:rPr lang="en-GB" dirty="0" smtClean="0"/>
              <a:t>Lower network costs</a:t>
            </a:r>
          </a:p>
          <a:p>
            <a:pPr lvl="1"/>
            <a:r>
              <a:rPr lang="en-GB" dirty="0" smtClean="0"/>
              <a:t>More productive</a:t>
            </a:r>
          </a:p>
          <a:p>
            <a:pPr marL="274320" lvl="1" indent="0">
              <a:buNone/>
            </a:pPr>
            <a:endParaRPr lang="en-GB" dirty="0"/>
          </a:p>
          <a:p>
            <a:r>
              <a:rPr lang="en-GB" dirty="0" err="1" smtClean="0"/>
              <a:t>jQuery</a:t>
            </a:r>
            <a:r>
              <a:rPr lang="en-GB" dirty="0"/>
              <a:t> </a:t>
            </a:r>
            <a:r>
              <a:rPr lang="en-GB" dirty="0" smtClean="0"/>
              <a:t>– popular JavaScript library</a:t>
            </a:r>
          </a:p>
          <a:p>
            <a:pPr lvl="1"/>
            <a:r>
              <a:rPr lang="en-GB" dirty="0" smtClean="0"/>
              <a:t>Developer version: 242KB</a:t>
            </a:r>
          </a:p>
          <a:p>
            <a:pPr lvl="1"/>
            <a:r>
              <a:rPr lang="en-GB" dirty="0" smtClean="0"/>
              <a:t>Compressed version: 90KB</a:t>
            </a:r>
          </a:p>
          <a:p>
            <a:pPr lvl="1"/>
            <a:r>
              <a:rPr lang="en-GB" dirty="0" smtClean="0"/>
              <a:t>Only 37% of the original</a:t>
            </a:r>
          </a:p>
          <a:p>
            <a:pPr lvl="1"/>
            <a:endParaRPr lang="en-GB" dirty="0"/>
          </a:p>
        </p:txBody>
      </p:sp>
    </p:spTree>
    <p:extLst>
      <p:ext uri="{BB962C8B-B14F-4D97-AF65-F5344CB8AC3E}">
        <p14:creationId xmlns:p14="http://schemas.microsoft.com/office/powerpoint/2010/main" val="116675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How can you optimise? (The obvious bits)</a:t>
            </a:r>
            <a:endParaRPr lang="en-GB" dirty="0"/>
          </a:p>
        </p:txBody>
      </p:sp>
      <p:sp>
        <p:nvSpPr>
          <p:cNvPr id="3" name="Content Placeholder 2"/>
          <p:cNvSpPr>
            <a:spLocks noGrp="1"/>
          </p:cNvSpPr>
          <p:nvPr>
            <p:ph sz="quarter" idx="1"/>
          </p:nvPr>
        </p:nvSpPr>
        <p:spPr/>
        <p:txBody>
          <a:bodyPr/>
          <a:lstStyle/>
          <a:p>
            <a:r>
              <a:rPr lang="en-GB" dirty="0" smtClean="0"/>
              <a:t>Comments</a:t>
            </a:r>
          </a:p>
          <a:p>
            <a:endParaRPr lang="en-GB" dirty="0"/>
          </a:p>
          <a:p>
            <a:endParaRPr lang="en-GB" dirty="0" smtClean="0"/>
          </a:p>
          <a:p>
            <a:endParaRPr lang="en-GB" dirty="0"/>
          </a:p>
          <a:p>
            <a:r>
              <a:rPr lang="en-GB" dirty="0" smtClean="0"/>
              <a:t>Whitespace</a:t>
            </a:r>
          </a:p>
          <a:p>
            <a:endParaRPr lang="en-GB" dirty="0"/>
          </a:p>
          <a:p>
            <a:endParaRPr lang="en-GB" dirty="0" smtClean="0"/>
          </a:p>
          <a:p>
            <a:r>
              <a:rPr lang="en-GB" dirty="0" smtClean="0"/>
              <a:t>Unnecessary semicolons</a:t>
            </a:r>
          </a:p>
          <a:p>
            <a:endParaRPr lang="en-GB" dirty="0"/>
          </a:p>
        </p:txBody>
      </p:sp>
      <p:grpSp>
        <p:nvGrpSpPr>
          <p:cNvPr id="13" name="Group 12"/>
          <p:cNvGrpSpPr/>
          <p:nvPr/>
        </p:nvGrpSpPr>
        <p:grpSpPr>
          <a:xfrm>
            <a:off x="683568" y="1844824"/>
            <a:ext cx="7470449" cy="1200329"/>
            <a:chOff x="683568" y="1844824"/>
            <a:chExt cx="7470449" cy="1200329"/>
          </a:xfrm>
        </p:grpSpPr>
        <p:sp>
          <p:nvSpPr>
            <p:cNvPr id="4" name="TextBox 3"/>
            <p:cNvSpPr txBox="1"/>
            <p:nvPr/>
          </p:nvSpPr>
          <p:spPr>
            <a:xfrm>
              <a:off x="683568" y="1844824"/>
              <a:ext cx="3312368" cy="1200329"/>
            </a:xfrm>
            <a:prstGeom prst="rect">
              <a:avLst/>
            </a:prstGeom>
            <a:solidFill>
              <a:schemeClr val="bg2">
                <a:lumMod val="90000"/>
              </a:schemeClr>
            </a:solidFill>
            <a:ln>
              <a:solidFill>
                <a:schemeClr val="accent1"/>
              </a:solidFill>
            </a:ln>
          </p:spPr>
          <p:txBody>
            <a:bodyPr wrap="square" rtlCol="0">
              <a:spAutoFit/>
            </a:bodyPr>
            <a:lstStyle/>
            <a:p>
              <a:r>
                <a:rPr lang="en-GB" dirty="0" smtClean="0">
                  <a:solidFill>
                    <a:srgbClr val="00B050"/>
                  </a:solidFill>
                  <a:latin typeface="Courier New" pitchFamily="49" charset="0"/>
                  <a:cs typeface="Courier New" pitchFamily="49" charset="0"/>
                </a:rPr>
                <a:t>/* multi-line</a:t>
              </a:r>
              <a:endParaRPr lang="en-GB" dirty="0" smtClean="0">
                <a:latin typeface="Courier New" pitchFamily="49" charset="0"/>
                <a:cs typeface="Courier New" pitchFamily="49" charset="0"/>
              </a:endParaRPr>
            </a:p>
            <a:p>
              <a:r>
                <a:rPr lang="en-GB" dirty="0">
                  <a:solidFill>
                    <a:srgbClr val="00B050"/>
                  </a:solidFill>
                  <a:latin typeface="Courier New" pitchFamily="49" charset="0"/>
                  <a:cs typeface="Courier New" pitchFamily="49" charset="0"/>
                </a:rPr>
                <a:t> </a:t>
              </a:r>
              <a:r>
                <a:rPr lang="en-GB" dirty="0" smtClean="0">
                  <a:solidFill>
                    <a:srgbClr val="00B050"/>
                  </a:solidFill>
                  <a:latin typeface="Courier New" pitchFamily="49" charset="0"/>
                  <a:cs typeface="Courier New" pitchFamily="49" charset="0"/>
                </a:rPr>
                <a:t>  comment */</a:t>
              </a:r>
            </a:p>
            <a:p>
              <a:r>
                <a:rPr lang="en-GB" b="1" dirty="0" err="1" smtClean="0">
                  <a:solidFill>
                    <a:srgbClr val="002060"/>
                  </a:solidFill>
                  <a:latin typeface="Courier New" pitchFamily="49" charset="0"/>
                  <a:cs typeface="Courier New" pitchFamily="49" charset="0"/>
                </a:rPr>
                <a:t>var</a:t>
              </a:r>
              <a:r>
                <a:rPr lang="en-GB" dirty="0" smtClean="0">
                  <a:latin typeface="Courier New" pitchFamily="49" charset="0"/>
                  <a:cs typeface="Courier New" pitchFamily="49" charset="0"/>
                </a:rPr>
                <a:t> a = b;</a:t>
              </a:r>
            </a:p>
            <a:p>
              <a:r>
                <a:rPr lang="en-GB" dirty="0" smtClean="0">
                  <a:solidFill>
                    <a:srgbClr val="00B050"/>
                  </a:solidFill>
                  <a:latin typeface="Courier New" pitchFamily="49" charset="0"/>
                  <a:cs typeface="Courier New" pitchFamily="49" charset="0"/>
                </a:rPr>
                <a:t>// single line comment</a:t>
              </a:r>
            </a:p>
          </p:txBody>
        </p:sp>
        <p:sp>
          <p:nvSpPr>
            <p:cNvPr id="5" name="TextBox 4"/>
            <p:cNvSpPr txBox="1"/>
            <p:nvPr/>
          </p:nvSpPr>
          <p:spPr>
            <a:xfrm>
              <a:off x="4841649" y="1844824"/>
              <a:ext cx="3312368" cy="1200329"/>
            </a:xfrm>
            <a:prstGeom prst="rect">
              <a:avLst/>
            </a:prstGeom>
            <a:solidFill>
              <a:schemeClr val="bg2">
                <a:lumMod val="90000"/>
              </a:schemeClr>
            </a:solidFill>
            <a:ln>
              <a:solidFill>
                <a:schemeClr val="accent1"/>
              </a:solidFill>
            </a:ln>
          </p:spPr>
          <p:txBody>
            <a:bodyPr wrap="square" rtlCol="0">
              <a:spAutoFit/>
            </a:bodyPr>
            <a:lstStyle/>
            <a:p>
              <a:r>
                <a:rPr lang="en-GB" b="1" dirty="0" err="1" smtClean="0">
                  <a:solidFill>
                    <a:srgbClr val="002060"/>
                  </a:solidFill>
                  <a:latin typeface="Courier New" pitchFamily="49" charset="0"/>
                  <a:cs typeface="Courier New" pitchFamily="49" charset="0"/>
                </a:rPr>
                <a:t>var</a:t>
              </a:r>
              <a:r>
                <a:rPr lang="en-GB" dirty="0" smtClean="0">
                  <a:latin typeface="Courier New" pitchFamily="49" charset="0"/>
                  <a:cs typeface="Courier New" pitchFamily="49" charset="0"/>
                </a:rPr>
                <a:t> a = b;</a:t>
              </a:r>
            </a:p>
            <a:p>
              <a:endParaRPr lang="en-GB" dirty="0">
                <a:solidFill>
                  <a:srgbClr val="00B050"/>
                </a:solidFill>
                <a:latin typeface="Courier New" pitchFamily="49" charset="0"/>
                <a:cs typeface="Courier New" pitchFamily="49" charset="0"/>
              </a:endParaRPr>
            </a:p>
            <a:p>
              <a:endParaRPr lang="en-GB" dirty="0" smtClean="0">
                <a:solidFill>
                  <a:srgbClr val="00B050"/>
                </a:solidFill>
                <a:latin typeface="Courier New" pitchFamily="49" charset="0"/>
                <a:cs typeface="Courier New" pitchFamily="49" charset="0"/>
              </a:endParaRPr>
            </a:p>
            <a:p>
              <a:endParaRPr lang="en-GB" dirty="0" smtClean="0">
                <a:solidFill>
                  <a:srgbClr val="00B050"/>
                </a:solidFill>
                <a:latin typeface="Courier New" pitchFamily="49" charset="0"/>
                <a:cs typeface="Courier New" pitchFamily="49" charset="0"/>
              </a:endParaRPr>
            </a:p>
          </p:txBody>
        </p:sp>
        <p:sp>
          <p:nvSpPr>
            <p:cNvPr id="6" name="Right Arrow 5"/>
            <p:cNvSpPr/>
            <p:nvPr/>
          </p:nvSpPr>
          <p:spPr>
            <a:xfrm>
              <a:off x="4139952" y="2276872"/>
              <a:ext cx="581499"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grpSp>
        <p:nvGrpSpPr>
          <p:cNvPr id="14" name="Group 13"/>
          <p:cNvGrpSpPr/>
          <p:nvPr/>
        </p:nvGrpSpPr>
        <p:grpSpPr>
          <a:xfrm>
            <a:off x="683568" y="3573016"/>
            <a:ext cx="7470449" cy="923330"/>
            <a:chOff x="683568" y="3573016"/>
            <a:chExt cx="7470449" cy="923330"/>
          </a:xfrm>
        </p:grpSpPr>
        <p:sp>
          <p:nvSpPr>
            <p:cNvPr id="7" name="TextBox 6"/>
            <p:cNvSpPr txBox="1"/>
            <p:nvPr/>
          </p:nvSpPr>
          <p:spPr>
            <a:xfrm>
              <a:off x="683568" y="3573016"/>
              <a:ext cx="3312368" cy="923330"/>
            </a:xfrm>
            <a:prstGeom prst="rect">
              <a:avLst/>
            </a:prstGeom>
            <a:solidFill>
              <a:schemeClr val="bg2">
                <a:lumMod val="90000"/>
              </a:schemeClr>
            </a:solidFill>
            <a:ln>
              <a:solidFill>
                <a:schemeClr val="accent1"/>
              </a:solidFill>
            </a:ln>
          </p:spPr>
          <p:txBody>
            <a:bodyPr wrap="square" rtlCol="0">
              <a:spAutoFit/>
            </a:bodyPr>
            <a:lstStyle/>
            <a:p>
              <a:r>
                <a:rPr lang="en-GB" b="1" dirty="0" err="1" smtClean="0">
                  <a:solidFill>
                    <a:srgbClr val="002060"/>
                  </a:solidFill>
                  <a:latin typeface="Courier New" pitchFamily="49" charset="0"/>
                  <a:cs typeface="Courier New" pitchFamily="49" charset="0"/>
                </a:rPr>
                <a:t>var</a:t>
              </a:r>
              <a:r>
                <a:rPr lang="en-GB" dirty="0" smtClean="0">
                  <a:latin typeface="Courier New" pitchFamily="49" charset="0"/>
                  <a:cs typeface="Courier New" pitchFamily="49" charset="0"/>
                </a:rPr>
                <a:t> a = b;</a:t>
              </a:r>
            </a:p>
            <a:p>
              <a:endParaRPr lang="en-GB" dirty="0">
                <a:latin typeface="Courier New" pitchFamily="49" charset="0"/>
                <a:cs typeface="Courier New" pitchFamily="49" charset="0"/>
              </a:endParaRPr>
            </a:p>
            <a:p>
              <a:r>
                <a:rPr lang="en-GB" dirty="0" smtClean="0">
                  <a:latin typeface="Courier New" pitchFamily="49" charset="0"/>
                  <a:cs typeface="Courier New" pitchFamily="49" charset="0"/>
                </a:rPr>
                <a:t>alert( a );</a:t>
              </a:r>
            </a:p>
          </p:txBody>
        </p:sp>
        <p:sp>
          <p:nvSpPr>
            <p:cNvPr id="8" name="TextBox 7"/>
            <p:cNvSpPr txBox="1"/>
            <p:nvPr/>
          </p:nvSpPr>
          <p:spPr>
            <a:xfrm>
              <a:off x="4841649" y="3573016"/>
              <a:ext cx="3312368" cy="923330"/>
            </a:xfrm>
            <a:prstGeom prst="rect">
              <a:avLst/>
            </a:prstGeom>
            <a:solidFill>
              <a:schemeClr val="bg2">
                <a:lumMod val="90000"/>
              </a:schemeClr>
            </a:solidFill>
            <a:ln>
              <a:solidFill>
                <a:schemeClr val="accent1"/>
              </a:solidFill>
            </a:ln>
          </p:spPr>
          <p:txBody>
            <a:bodyPr wrap="square" rtlCol="0">
              <a:spAutoFit/>
            </a:bodyPr>
            <a:lstStyle/>
            <a:p>
              <a:r>
                <a:rPr lang="en-GB" b="1" dirty="0" err="1" smtClean="0">
                  <a:solidFill>
                    <a:srgbClr val="002060"/>
                  </a:solidFill>
                  <a:latin typeface="Courier New" pitchFamily="49" charset="0"/>
                  <a:cs typeface="Courier New" pitchFamily="49" charset="0"/>
                </a:rPr>
                <a:t>var</a:t>
              </a:r>
              <a:r>
                <a:rPr lang="en-GB" dirty="0" smtClean="0">
                  <a:latin typeface="Courier New" pitchFamily="49" charset="0"/>
                  <a:cs typeface="Courier New" pitchFamily="49" charset="0"/>
                </a:rPr>
                <a:t> a=</a:t>
              </a:r>
              <a:r>
                <a:rPr lang="en-GB" dirty="0" err="1" smtClean="0">
                  <a:latin typeface="Courier New" pitchFamily="49" charset="0"/>
                  <a:cs typeface="Courier New" pitchFamily="49" charset="0"/>
                </a:rPr>
                <a:t>b;alert</a:t>
              </a:r>
              <a:r>
                <a:rPr lang="en-GB" dirty="0" smtClean="0">
                  <a:latin typeface="Courier New" pitchFamily="49" charset="0"/>
                  <a:cs typeface="Courier New" pitchFamily="49" charset="0"/>
                </a:rPr>
                <a:t>(a);</a:t>
              </a:r>
            </a:p>
            <a:p>
              <a:endParaRPr lang="en-GB" dirty="0">
                <a:solidFill>
                  <a:srgbClr val="00B050"/>
                </a:solidFill>
                <a:latin typeface="Courier New" pitchFamily="49" charset="0"/>
                <a:cs typeface="Courier New" pitchFamily="49" charset="0"/>
              </a:endParaRPr>
            </a:p>
            <a:p>
              <a:endParaRPr lang="en-GB" dirty="0" smtClean="0">
                <a:solidFill>
                  <a:srgbClr val="00B050"/>
                </a:solidFill>
                <a:latin typeface="Courier New" pitchFamily="49" charset="0"/>
                <a:cs typeface="Courier New" pitchFamily="49" charset="0"/>
              </a:endParaRPr>
            </a:p>
          </p:txBody>
        </p:sp>
        <p:sp>
          <p:nvSpPr>
            <p:cNvPr id="9" name="Right Arrow 8"/>
            <p:cNvSpPr/>
            <p:nvPr/>
          </p:nvSpPr>
          <p:spPr>
            <a:xfrm>
              <a:off x="4139952" y="3933056"/>
              <a:ext cx="581499"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grpSp>
        <p:nvGrpSpPr>
          <p:cNvPr id="15" name="Group 14"/>
          <p:cNvGrpSpPr/>
          <p:nvPr/>
        </p:nvGrpSpPr>
        <p:grpSpPr>
          <a:xfrm>
            <a:off x="683568" y="5085184"/>
            <a:ext cx="7470449" cy="923330"/>
            <a:chOff x="683568" y="5085184"/>
            <a:chExt cx="7470449" cy="923330"/>
          </a:xfrm>
        </p:grpSpPr>
        <p:sp>
          <p:nvSpPr>
            <p:cNvPr id="10" name="TextBox 9"/>
            <p:cNvSpPr txBox="1"/>
            <p:nvPr/>
          </p:nvSpPr>
          <p:spPr>
            <a:xfrm>
              <a:off x="683568" y="5085184"/>
              <a:ext cx="3312368" cy="923330"/>
            </a:xfrm>
            <a:prstGeom prst="rect">
              <a:avLst/>
            </a:prstGeom>
            <a:solidFill>
              <a:schemeClr val="bg2">
                <a:lumMod val="90000"/>
              </a:schemeClr>
            </a:solidFill>
            <a:ln>
              <a:solidFill>
                <a:schemeClr val="accent1"/>
              </a:solidFill>
            </a:ln>
          </p:spPr>
          <p:txBody>
            <a:bodyPr wrap="square" rtlCol="0">
              <a:spAutoFit/>
            </a:bodyPr>
            <a:lstStyle/>
            <a:p>
              <a:r>
                <a:rPr lang="en-GB" b="1" i="1" dirty="0" smtClean="0">
                  <a:solidFill>
                    <a:srgbClr val="002060"/>
                  </a:solidFill>
                  <a:latin typeface="Courier New" pitchFamily="49" charset="0"/>
                  <a:cs typeface="Courier New" pitchFamily="49" charset="0"/>
                </a:rPr>
                <a:t>if</a:t>
              </a:r>
              <a:r>
                <a:rPr lang="en-GB" dirty="0" smtClean="0">
                  <a:solidFill>
                    <a:srgbClr val="002060"/>
                  </a:solidFill>
                  <a:latin typeface="Courier New" pitchFamily="49" charset="0"/>
                  <a:cs typeface="Courier New" pitchFamily="49" charset="0"/>
                </a:rPr>
                <a:t> </a:t>
              </a:r>
              <a:r>
                <a:rPr lang="en-GB" dirty="0" smtClean="0">
                  <a:latin typeface="Courier New" pitchFamily="49" charset="0"/>
                  <a:cs typeface="Courier New" pitchFamily="49" charset="0"/>
                </a:rPr>
                <a:t>(a == </a:t>
              </a:r>
              <a:r>
                <a:rPr lang="en-GB" dirty="0" smtClean="0">
                  <a:solidFill>
                    <a:srgbClr val="FF0000"/>
                  </a:solidFill>
                  <a:latin typeface="Courier New" pitchFamily="49" charset="0"/>
                  <a:cs typeface="Courier New" pitchFamily="49" charset="0"/>
                </a:rPr>
                <a:t>2</a:t>
              </a:r>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alert(</a:t>
              </a:r>
              <a:r>
                <a:rPr lang="en-GB" dirty="0" smtClean="0">
                  <a:solidFill>
                    <a:schemeClr val="bg1">
                      <a:lumMod val="50000"/>
                    </a:schemeClr>
                  </a:solidFill>
                  <a:latin typeface="Courier New" pitchFamily="49" charset="0"/>
                  <a:cs typeface="Courier New" pitchFamily="49" charset="0"/>
                </a:rPr>
                <a:t>"Correct"</a:t>
              </a:r>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a:t>
              </a:r>
            </a:p>
          </p:txBody>
        </p:sp>
        <p:sp>
          <p:nvSpPr>
            <p:cNvPr id="11" name="TextBox 10"/>
            <p:cNvSpPr txBox="1"/>
            <p:nvPr/>
          </p:nvSpPr>
          <p:spPr>
            <a:xfrm>
              <a:off x="4841649" y="5085184"/>
              <a:ext cx="3312368" cy="923330"/>
            </a:xfrm>
            <a:prstGeom prst="rect">
              <a:avLst/>
            </a:prstGeom>
            <a:solidFill>
              <a:schemeClr val="bg2">
                <a:lumMod val="90000"/>
              </a:schemeClr>
            </a:solidFill>
            <a:ln>
              <a:solidFill>
                <a:schemeClr val="accent1"/>
              </a:solidFill>
            </a:ln>
          </p:spPr>
          <p:txBody>
            <a:bodyPr wrap="square" rtlCol="0">
              <a:spAutoFit/>
            </a:bodyPr>
            <a:lstStyle/>
            <a:p>
              <a:r>
                <a:rPr lang="en-GB" b="1" i="1" dirty="0" smtClean="0">
                  <a:solidFill>
                    <a:srgbClr val="002060"/>
                  </a:solidFill>
                  <a:latin typeface="Courier New" pitchFamily="49" charset="0"/>
                  <a:cs typeface="Courier New" pitchFamily="49" charset="0"/>
                </a:rPr>
                <a:t>if</a:t>
              </a:r>
              <a:r>
                <a:rPr lang="en-GB" dirty="0" smtClean="0">
                  <a:solidFill>
                    <a:srgbClr val="002060"/>
                  </a:solidFill>
                  <a:latin typeface="Courier New" pitchFamily="49" charset="0"/>
                  <a:cs typeface="Courier New" pitchFamily="49" charset="0"/>
                </a:rPr>
                <a:t> </a:t>
              </a:r>
              <a:r>
                <a:rPr lang="en-GB" dirty="0" smtClean="0">
                  <a:latin typeface="Courier New" pitchFamily="49" charset="0"/>
                  <a:cs typeface="Courier New" pitchFamily="49" charset="0"/>
                </a:rPr>
                <a:t>(a == </a:t>
              </a:r>
              <a:r>
                <a:rPr lang="en-GB" dirty="0" smtClean="0">
                  <a:solidFill>
                    <a:srgbClr val="FF0000"/>
                  </a:solidFill>
                  <a:latin typeface="Courier New" pitchFamily="49" charset="0"/>
                  <a:cs typeface="Courier New" pitchFamily="49" charset="0"/>
                </a:rPr>
                <a:t>2</a:t>
              </a:r>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alert(</a:t>
              </a:r>
              <a:r>
                <a:rPr lang="en-GB" dirty="0" smtClean="0">
                  <a:solidFill>
                    <a:schemeClr val="bg1">
                      <a:lumMod val="50000"/>
                    </a:schemeClr>
                  </a:solidFill>
                  <a:latin typeface="Courier New" pitchFamily="49" charset="0"/>
                  <a:cs typeface="Courier New" pitchFamily="49" charset="0"/>
                </a:rPr>
                <a:t>"Correct"</a:t>
              </a:r>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a:t>
              </a:r>
            </a:p>
          </p:txBody>
        </p:sp>
        <p:sp>
          <p:nvSpPr>
            <p:cNvPr id="12" name="Right Arrow 11"/>
            <p:cNvSpPr/>
            <p:nvPr/>
          </p:nvSpPr>
          <p:spPr>
            <a:xfrm>
              <a:off x="4139952" y="5445224"/>
              <a:ext cx="581499"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11823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can you optimise? (The next step)</a:t>
            </a:r>
            <a:endParaRPr lang="en-GB" dirty="0"/>
          </a:p>
        </p:txBody>
      </p:sp>
      <p:sp>
        <p:nvSpPr>
          <p:cNvPr id="3" name="Content Placeholder 2"/>
          <p:cNvSpPr>
            <a:spLocks noGrp="1"/>
          </p:cNvSpPr>
          <p:nvPr>
            <p:ph sz="quarter" idx="1"/>
          </p:nvPr>
        </p:nvSpPr>
        <p:spPr/>
        <p:txBody>
          <a:bodyPr/>
          <a:lstStyle/>
          <a:p>
            <a:r>
              <a:rPr lang="en-GB" dirty="0" smtClean="0"/>
              <a:t>Reduce length of variable names</a:t>
            </a:r>
          </a:p>
          <a:p>
            <a:endParaRPr lang="en-GB" dirty="0"/>
          </a:p>
          <a:p>
            <a:endParaRPr lang="en-GB" dirty="0" smtClean="0"/>
          </a:p>
          <a:p>
            <a:r>
              <a:rPr lang="en-GB" dirty="0" smtClean="0"/>
              <a:t>So we can already make a large difference:</a:t>
            </a:r>
            <a:endParaRPr lang="en-GB" dirty="0"/>
          </a:p>
        </p:txBody>
      </p:sp>
      <p:grpSp>
        <p:nvGrpSpPr>
          <p:cNvPr id="13" name="Group 12"/>
          <p:cNvGrpSpPr/>
          <p:nvPr/>
        </p:nvGrpSpPr>
        <p:grpSpPr>
          <a:xfrm>
            <a:off x="683568" y="1844824"/>
            <a:ext cx="7470449" cy="369332"/>
            <a:chOff x="683568" y="1844824"/>
            <a:chExt cx="7470449" cy="369332"/>
          </a:xfrm>
        </p:grpSpPr>
        <p:sp>
          <p:nvSpPr>
            <p:cNvPr id="4" name="TextBox 3"/>
            <p:cNvSpPr txBox="1"/>
            <p:nvPr/>
          </p:nvSpPr>
          <p:spPr>
            <a:xfrm>
              <a:off x="683568" y="1844824"/>
              <a:ext cx="3312368" cy="369332"/>
            </a:xfrm>
            <a:prstGeom prst="rect">
              <a:avLst/>
            </a:prstGeom>
            <a:solidFill>
              <a:schemeClr val="bg2">
                <a:lumMod val="90000"/>
              </a:schemeClr>
            </a:solidFill>
            <a:ln>
              <a:solidFill>
                <a:schemeClr val="accent1"/>
              </a:solidFill>
            </a:ln>
          </p:spPr>
          <p:txBody>
            <a:bodyPr wrap="square" rtlCol="0">
              <a:spAutoFit/>
            </a:bodyPr>
            <a:lstStyle/>
            <a:p>
              <a:r>
                <a:rPr lang="en-GB" b="1" dirty="0" err="1" smtClean="0">
                  <a:solidFill>
                    <a:srgbClr val="002060"/>
                  </a:solidFill>
                  <a:latin typeface="Courier New" pitchFamily="49" charset="0"/>
                  <a:cs typeface="Courier New" pitchFamily="49" charset="0"/>
                </a:rPr>
                <a:t>var</a:t>
              </a:r>
              <a:r>
                <a:rPr lang="en-GB" dirty="0" smtClean="0">
                  <a:solidFill>
                    <a:srgbClr val="002060"/>
                  </a:solidFill>
                  <a:latin typeface="Courier New" pitchFamily="49" charset="0"/>
                  <a:cs typeface="Courier New" pitchFamily="49" charset="0"/>
                </a:rPr>
                <a:t> </a:t>
              </a:r>
              <a:r>
                <a:rPr lang="en-GB" dirty="0" err="1" smtClean="0">
                  <a:latin typeface="Courier New" pitchFamily="49" charset="0"/>
                  <a:cs typeface="Courier New" pitchFamily="49" charset="0"/>
                </a:rPr>
                <a:t>myVariable</a:t>
              </a:r>
              <a:r>
                <a:rPr lang="en-GB" dirty="0" smtClean="0">
                  <a:latin typeface="Courier New" pitchFamily="49" charset="0"/>
                  <a:cs typeface="Courier New" pitchFamily="49" charset="0"/>
                </a:rPr>
                <a:t> = </a:t>
              </a:r>
              <a:r>
                <a:rPr lang="en-GB" dirty="0" smtClean="0">
                  <a:solidFill>
                    <a:srgbClr val="FF0000"/>
                  </a:solidFill>
                  <a:latin typeface="Courier New" pitchFamily="49" charset="0"/>
                  <a:cs typeface="Courier New" pitchFamily="49" charset="0"/>
                </a:rPr>
                <a:t>3</a:t>
              </a:r>
              <a:r>
                <a:rPr lang="en-GB" dirty="0" smtClean="0">
                  <a:latin typeface="Courier New" pitchFamily="49" charset="0"/>
                  <a:cs typeface="Courier New" pitchFamily="49" charset="0"/>
                </a:rPr>
                <a:t>;</a:t>
              </a:r>
            </a:p>
          </p:txBody>
        </p:sp>
        <p:sp>
          <p:nvSpPr>
            <p:cNvPr id="5" name="TextBox 4"/>
            <p:cNvSpPr txBox="1"/>
            <p:nvPr/>
          </p:nvSpPr>
          <p:spPr>
            <a:xfrm>
              <a:off x="4841649" y="1844824"/>
              <a:ext cx="3312368" cy="369332"/>
            </a:xfrm>
            <a:prstGeom prst="rect">
              <a:avLst/>
            </a:prstGeom>
            <a:solidFill>
              <a:schemeClr val="bg2">
                <a:lumMod val="90000"/>
              </a:schemeClr>
            </a:solidFill>
            <a:ln>
              <a:solidFill>
                <a:schemeClr val="accent1"/>
              </a:solidFill>
            </a:ln>
          </p:spPr>
          <p:txBody>
            <a:bodyPr wrap="square" rtlCol="0">
              <a:spAutoFit/>
            </a:bodyPr>
            <a:lstStyle/>
            <a:p>
              <a:r>
                <a:rPr lang="en-GB" b="1" dirty="0" err="1" smtClean="0">
                  <a:solidFill>
                    <a:srgbClr val="002060"/>
                  </a:solidFill>
                  <a:latin typeface="Courier New" pitchFamily="49" charset="0"/>
                  <a:cs typeface="Courier New" pitchFamily="49" charset="0"/>
                </a:rPr>
                <a:t>var</a:t>
              </a:r>
              <a:r>
                <a:rPr lang="en-GB" dirty="0" smtClean="0">
                  <a:latin typeface="Courier New" pitchFamily="49" charset="0"/>
                  <a:cs typeface="Courier New" pitchFamily="49" charset="0"/>
                </a:rPr>
                <a:t> a = </a:t>
              </a:r>
              <a:r>
                <a:rPr lang="en-GB" dirty="0">
                  <a:solidFill>
                    <a:srgbClr val="FF0000"/>
                  </a:solidFill>
                  <a:latin typeface="Courier New" pitchFamily="49" charset="0"/>
                  <a:cs typeface="Courier New" pitchFamily="49" charset="0"/>
                </a:rPr>
                <a:t>3</a:t>
              </a:r>
              <a:r>
                <a:rPr lang="en-GB" dirty="0" smtClean="0">
                  <a:latin typeface="Courier New" pitchFamily="49" charset="0"/>
                  <a:cs typeface="Courier New" pitchFamily="49" charset="0"/>
                </a:rPr>
                <a:t>;</a:t>
              </a:r>
            </a:p>
          </p:txBody>
        </p:sp>
        <p:sp>
          <p:nvSpPr>
            <p:cNvPr id="6" name="Right Arrow 5"/>
            <p:cNvSpPr/>
            <p:nvPr/>
          </p:nvSpPr>
          <p:spPr>
            <a:xfrm>
              <a:off x="4139952" y="1904638"/>
              <a:ext cx="581499"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grpSp>
        <p:nvGrpSpPr>
          <p:cNvPr id="14" name="Group 13"/>
          <p:cNvGrpSpPr/>
          <p:nvPr/>
        </p:nvGrpSpPr>
        <p:grpSpPr>
          <a:xfrm>
            <a:off x="683568" y="3199909"/>
            <a:ext cx="8227295" cy="1754326"/>
            <a:chOff x="683568" y="3199909"/>
            <a:chExt cx="8227295" cy="1754326"/>
          </a:xfrm>
        </p:grpSpPr>
        <p:sp>
          <p:nvSpPr>
            <p:cNvPr id="7" name="TextBox 6"/>
            <p:cNvSpPr txBox="1"/>
            <p:nvPr/>
          </p:nvSpPr>
          <p:spPr>
            <a:xfrm>
              <a:off x="683568" y="3199909"/>
              <a:ext cx="7191674" cy="1754326"/>
            </a:xfrm>
            <a:prstGeom prst="rect">
              <a:avLst/>
            </a:prstGeom>
            <a:solidFill>
              <a:schemeClr val="bg2">
                <a:lumMod val="90000"/>
              </a:schemeClr>
            </a:solidFill>
            <a:ln>
              <a:solidFill>
                <a:schemeClr val="accent1"/>
              </a:solidFill>
            </a:ln>
          </p:spPr>
          <p:txBody>
            <a:bodyPr wrap="square" rtlCol="0">
              <a:spAutoFit/>
            </a:bodyPr>
            <a:lstStyle/>
            <a:p>
              <a:r>
                <a:rPr lang="en-GB" dirty="0" smtClean="0">
                  <a:solidFill>
                    <a:srgbClr val="00B050"/>
                  </a:solidFill>
                  <a:latin typeface="Courier New" pitchFamily="49" charset="0"/>
                  <a:cs typeface="Courier New" pitchFamily="49" charset="0"/>
                </a:rPr>
                <a:t>// Initialise variable</a:t>
              </a:r>
            </a:p>
            <a:p>
              <a:r>
                <a:rPr lang="en-GB" b="1" dirty="0" err="1" smtClean="0">
                  <a:solidFill>
                    <a:srgbClr val="002060"/>
                  </a:solidFill>
                  <a:latin typeface="Courier New" pitchFamily="49" charset="0"/>
                  <a:cs typeface="Courier New" pitchFamily="49" charset="0"/>
                </a:rPr>
                <a:t>var</a:t>
              </a: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myNumber</a:t>
              </a:r>
              <a:r>
                <a:rPr lang="en-GB" dirty="0" smtClean="0">
                  <a:latin typeface="Courier New" pitchFamily="49" charset="0"/>
                  <a:cs typeface="Courier New" pitchFamily="49" charset="0"/>
                </a:rPr>
                <a:t> = prompt( </a:t>
              </a:r>
              <a:r>
                <a:rPr lang="en-GB" dirty="0" smtClean="0">
                  <a:solidFill>
                    <a:schemeClr val="bg1">
                      <a:lumMod val="50000"/>
                    </a:schemeClr>
                  </a:solidFill>
                  <a:latin typeface="Courier New" pitchFamily="49" charset="0"/>
                  <a:cs typeface="Courier New" pitchFamily="49" charset="0"/>
                </a:rPr>
                <a:t>"Enter number"</a:t>
              </a:r>
              <a:r>
                <a:rPr lang="en-GB" dirty="0" smtClean="0">
                  <a:latin typeface="Courier New" pitchFamily="49" charset="0"/>
                  <a:cs typeface="Courier New" pitchFamily="49" charset="0"/>
                </a:rPr>
                <a:t>, </a:t>
              </a:r>
              <a:r>
                <a:rPr lang="en-GB" dirty="0" smtClean="0">
                  <a:solidFill>
                    <a:schemeClr val="bg1">
                      <a:lumMod val="50000"/>
                    </a:schemeClr>
                  </a:solidFill>
                  <a:latin typeface="Courier New" pitchFamily="49" charset="0"/>
                  <a:cs typeface="Courier New" pitchFamily="49" charset="0"/>
                </a:rPr>
                <a:t>"0"</a:t>
              </a:r>
              <a:r>
                <a:rPr lang="en-GB" dirty="0" smtClean="0">
                  <a:latin typeface="Courier New" pitchFamily="49" charset="0"/>
                  <a:cs typeface="Courier New" pitchFamily="49" charset="0"/>
                </a:rPr>
                <a:t> );</a:t>
              </a:r>
            </a:p>
            <a:p>
              <a:endParaRPr lang="en-GB" dirty="0" smtClean="0">
                <a:latin typeface="Courier New" pitchFamily="49" charset="0"/>
                <a:cs typeface="Courier New" pitchFamily="49" charset="0"/>
              </a:endParaRPr>
            </a:p>
            <a:p>
              <a:r>
                <a:rPr lang="en-GB" b="1" i="1" dirty="0" smtClean="0">
                  <a:solidFill>
                    <a:srgbClr val="002060"/>
                  </a:solidFill>
                  <a:latin typeface="Courier New" pitchFamily="49" charset="0"/>
                  <a:cs typeface="Courier New" pitchFamily="49" charset="0"/>
                </a:rPr>
                <a:t>if</a:t>
              </a:r>
              <a:r>
                <a:rPr lang="en-GB" dirty="0" smtClean="0">
                  <a:solidFill>
                    <a:srgbClr val="002060"/>
                  </a:solidFill>
                  <a:latin typeface="Courier New" pitchFamily="49" charset="0"/>
                  <a:cs typeface="Courier New" pitchFamily="49" charset="0"/>
                </a:rPr>
                <a:t> </a:t>
              </a: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myNumber</a:t>
              </a:r>
              <a:r>
                <a:rPr lang="en-GB" dirty="0" smtClean="0">
                  <a:latin typeface="Courier New" pitchFamily="49" charset="0"/>
                  <a:cs typeface="Courier New" pitchFamily="49" charset="0"/>
                </a:rPr>
                <a:t> == </a:t>
              </a:r>
              <a:r>
                <a:rPr lang="en-GB" dirty="0" smtClean="0">
                  <a:solidFill>
                    <a:srgbClr val="FF0000"/>
                  </a:solidFill>
                  <a:latin typeface="Courier New" pitchFamily="49" charset="0"/>
                  <a:cs typeface="Courier New" pitchFamily="49" charset="0"/>
                </a:rPr>
                <a:t>2</a:t>
              </a:r>
              <a:r>
                <a:rPr lang="en-GB" dirty="0" smtClean="0">
                  <a:latin typeface="Courier New" pitchFamily="49" charset="0"/>
                  <a:cs typeface="Courier New" pitchFamily="49" charset="0"/>
                </a:rPr>
                <a:t> ) {</a:t>
              </a:r>
            </a:p>
            <a:p>
              <a:r>
                <a:rPr lang="en-GB" dirty="0" smtClean="0">
                  <a:latin typeface="Courier New" pitchFamily="49" charset="0"/>
                  <a:cs typeface="Courier New" pitchFamily="49" charset="0"/>
                </a:rPr>
                <a:t>  alert( </a:t>
              </a:r>
              <a:r>
                <a:rPr lang="en-GB" dirty="0" smtClean="0">
                  <a:solidFill>
                    <a:schemeClr val="bg1">
                      <a:lumMod val="50000"/>
                    </a:schemeClr>
                  </a:solidFill>
                  <a:latin typeface="Courier New" pitchFamily="49" charset="0"/>
                  <a:cs typeface="Courier New" pitchFamily="49" charset="0"/>
                </a:rPr>
                <a:t>"Correct"</a:t>
              </a:r>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a:t>
              </a:r>
            </a:p>
          </p:txBody>
        </p:sp>
        <p:sp>
          <p:nvSpPr>
            <p:cNvPr id="11" name="TextBox 10"/>
            <p:cNvSpPr txBox="1"/>
            <p:nvPr/>
          </p:nvSpPr>
          <p:spPr>
            <a:xfrm>
              <a:off x="8028384" y="3753906"/>
              <a:ext cx="882479" cy="646331"/>
            </a:xfrm>
            <a:prstGeom prst="rect">
              <a:avLst/>
            </a:prstGeom>
            <a:noFill/>
          </p:spPr>
          <p:txBody>
            <a:bodyPr wrap="square" rtlCol="0">
              <a:spAutoFit/>
            </a:bodyPr>
            <a:lstStyle/>
            <a:p>
              <a:pPr algn="ctr"/>
              <a:r>
                <a:rPr lang="en-GB" dirty="0" smtClean="0"/>
                <a:t>Chars:</a:t>
              </a:r>
            </a:p>
            <a:p>
              <a:pPr algn="ctr"/>
              <a:r>
                <a:rPr lang="en-GB" dirty="0" smtClean="0"/>
                <a:t>124</a:t>
              </a:r>
              <a:endParaRPr lang="en-GB" dirty="0"/>
            </a:p>
          </p:txBody>
        </p:sp>
      </p:grpSp>
      <p:grpSp>
        <p:nvGrpSpPr>
          <p:cNvPr id="15" name="Group 14"/>
          <p:cNvGrpSpPr/>
          <p:nvPr/>
        </p:nvGrpSpPr>
        <p:grpSpPr>
          <a:xfrm>
            <a:off x="1291604" y="5274952"/>
            <a:ext cx="7619258" cy="744595"/>
            <a:chOff x="1291604" y="5274952"/>
            <a:chExt cx="7619258" cy="744595"/>
          </a:xfrm>
        </p:grpSpPr>
        <p:sp>
          <p:nvSpPr>
            <p:cNvPr id="8" name="TextBox 7"/>
            <p:cNvSpPr txBox="1"/>
            <p:nvPr/>
          </p:nvSpPr>
          <p:spPr>
            <a:xfrm>
              <a:off x="2352744" y="5373216"/>
              <a:ext cx="5522498" cy="646331"/>
            </a:xfrm>
            <a:prstGeom prst="rect">
              <a:avLst/>
            </a:prstGeom>
            <a:solidFill>
              <a:schemeClr val="bg2">
                <a:lumMod val="90000"/>
              </a:schemeClr>
            </a:solidFill>
            <a:ln>
              <a:solidFill>
                <a:schemeClr val="accent1"/>
              </a:solidFill>
            </a:ln>
          </p:spPr>
          <p:txBody>
            <a:bodyPr wrap="square" rtlCol="0">
              <a:spAutoFit/>
            </a:bodyPr>
            <a:lstStyle/>
            <a:p>
              <a:r>
                <a:rPr lang="en-GB" b="1" dirty="0" err="1" smtClean="0">
                  <a:solidFill>
                    <a:srgbClr val="002060"/>
                  </a:solidFill>
                  <a:latin typeface="Courier New" pitchFamily="49" charset="0"/>
                  <a:cs typeface="Courier New" pitchFamily="49" charset="0"/>
                </a:rPr>
                <a:t>var</a:t>
              </a:r>
              <a:r>
                <a:rPr lang="en-GB" dirty="0" smtClean="0">
                  <a:latin typeface="Courier New" pitchFamily="49" charset="0"/>
                  <a:cs typeface="Courier New" pitchFamily="49" charset="0"/>
                </a:rPr>
                <a:t> a=prompt(</a:t>
              </a:r>
              <a:r>
                <a:rPr lang="en-GB" dirty="0" smtClean="0">
                  <a:solidFill>
                    <a:schemeClr val="bg1">
                      <a:lumMod val="50000"/>
                    </a:schemeClr>
                  </a:solidFill>
                  <a:latin typeface="Courier New" pitchFamily="49" charset="0"/>
                  <a:cs typeface="Courier New" pitchFamily="49" charset="0"/>
                </a:rPr>
                <a:t>"Enter number"</a:t>
              </a:r>
              <a:r>
                <a:rPr lang="en-GB" dirty="0" smtClean="0">
                  <a:latin typeface="Courier New" pitchFamily="49" charset="0"/>
                  <a:cs typeface="Courier New" pitchFamily="49" charset="0"/>
                </a:rPr>
                <a:t>,</a:t>
              </a:r>
              <a:r>
                <a:rPr lang="en-GB" dirty="0" smtClean="0">
                  <a:solidFill>
                    <a:schemeClr val="bg1">
                      <a:lumMod val="50000"/>
                    </a:schemeClr>
                  </a:solidFill>
                  <a:latin typeface="Courier New" pitchFamily="49" charset="0"/>
                  <a:cs typeface="Courier New" pitchFamily="49" charset="0"/>
                </a:rPr>
                <a:t>"0"</a:t>
              </a:r>
              <a:r>
                <a:rPr lang="en-GB" dirty="0" smtClean="0">
                  <a:latin typeface="Courier New" pitchFamily="49" charset="0"/>
                  <a:cs typeface="Courier New" pitchFamily="49" charset="0"/>
                </a:rPr>
                <a:t>);</a:t>
              </a:r>
              <a:r>
                <a:rPr lang="en-GB" b="1" i="1" dirty="0" smtClean="0">
                  <a:solidFill>
                    <a:srgbClr val="002060"/>
                  </a:solidFill>
                  <a:latin typeface="Courier New" pitchFamily="49" charset="0"/>
                  <a:cs typeface="Courier New" pitchFamily="49" charset="0"/>
                </a:rPr>
                <a:t>if</a:t>
              </a:r>
              <a:r>
                <a:rPr lang="en-GB" dirty="0" smtClean="0">
                  <a:solidFill>
                    <a:srgbClr val="002060"/>
                  </a:solidFill>
                  <a:latin typeface="Courier New" pitchFamily="49" charset="0"/>
                  <a:cs typeface="Courier New" pitchFamily="49" charset="0"/>
                </a:rPr>
                <a:t> </a:t>
              </a:r>
              <a:r>
                <a:rPr lang="en-GB" dirty="0" smtClean="0">
                  <a:latin typeface="Courier New" pitchFamily="49" charset="0"/>
                  <a:cs typeface="Courier New" pitchFamily="49" charset="0"/>
                </a:rPr>
                <a:t>(a==</a:t>
              </a:r>
              <a:r>
                <a:rPr lang="en-GB" dirty="0" smtClean="0">
                  <a:solidFill>
                    <a:srgbClr val="FF0000"/>
                  </a:solidFill>
                  <a:latin typeface="Courier New" pitchFamily="49" charset="0"/>
                  <a:cs typeface="Courier New" pitchFamily="49" charset="0"/>
                </a:rPr>
                <a:t>2</a:t>
              </a:r>
              <a:r>
                <a:rPr lang="en-GB" dirty="0" smtClean="0">
                  <a:latin typeface="Courier New" pitchFamily="49" charset="0"/>
                  <a:cs typeface="Courier New" pitchFamily="49" charset="0"/>
                </a:rPr>
                <a:t>){alert(</a:t>
              </a:r>
              <a:r>
                <a:rPr lang="en-GB" dirty="0" smtClean="0">
                  <a:solidFill>
                    <a:schemeClr val="bg1">
                      <a:lumMod val="50000"/>
                    </a:schemeClr>
                  </a:solidFill>
                  <a:latin typeface="Courier New" pitchFamily="49" charset="0"/>
                  <a:cs typeface="Courier New" pitchFamily="49" charset="0"/>
                </a:rPr>
                <a:t>"Correct"</a:t>
              </a:r>
              <a:r>
                <a:rPr lang="en-GB" dirty="0" smtClean="0">
                  <a:latin typeface="Courier New" pitchFamily="49" charset="0"/>
                  <a:cs typeface="Courier New" pitchFamily="49" charset="0"/>
                </a:rPr>
                <a:t>)}</a:t>
              </a:r>
            </a:p>
          </p:txBody>
        </p:sp>
        <p:sp>
          <p:nvSpPr>
            <p:cNvPr id="10" name="Bent-Up Arrow 9"/>
            <p:cNvSpPr/>
            <p:nvPr/>
          </p:nvSpPr>
          <p:spPr>
            <a:xfrm rot="5400000">
              <a:off x="1337356" y="5229200"/>
              <a:ext cx="554828" cy="646331"/>
            </a:xfrm>
            <a:prstGeom prst="bentUpArrow">
              <a:avLst>
                <a:gd name="adj1" fmla="val 25000"/>
                <a:gd name="adj2" fmla="val 26084"/>
                <a:gd name="adj3" fmla="val 2500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2" name="TextBox 11"/>
            <p:cNvSpPr txBox="1"/>
            <p:nvPr/>
          </p:nvSpPr>
          <p:spPr>
            <a:xfrm>
              <a:off x="8028383" y="5314221"/>
              <a:ext cx="882479" cy="646331"/>
            </a:xfrm>
            <a:prstGeom prst="rect">
              <a:avLst/>
            </a:prstGeom>
            <a:noFill/>
          </p:spPr>
          <p:txBody>
            <a:bodyPr wrap="square" rtlCol="0">
              <a:spAutoFit/>
            </a:bodyPr>
            <a:lstStyle/>
            <a:p>
              <a:pPr algn="ctr"/>
              <a:r>
                <a:rPr lang="en-GB" dirty="0" smtClean="0"/>
                <a:t>Chars:</a:t>
              </a:r>
            </a:p>
            <a:p>
              <a:pPr algn="ctr"/>
              <a:r>
                <a:rPr lang="en-GB" dirty="0" smtClean="0"/>
                <a:t>60</a:t>
              </a:r>
              <a:endParaRPr lang="en-GB" dirty="0"/>
            </a:p>
          </p:txBody>
        </p:sp>
      </p:grpSp>
    </p:spTree>
    <p:extLst>
      <p:ext uri="{BB962C8B-B14F-4D97-AF65-F5344CB8AC3E}">
        <p14:creationId xmlns:p14="http://schemas.microsoft.com/office/powerpoint/2010/main" val="211165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can you optimise? (Shorthand)</a:t>
            </a:r>
            <a:endParaRPr lang="en-GB" dirty="0"/>
          </a:p>
        </p:txBody>
      </p:sp>
      <p:sp>
        <p:nvSpPr>
          <p:cNvPr id="3" name="Content Placeholder 2"/>
          <p:cNvSpPr>
            <a:spLocks noGrp="1"/>
          </p:cNvSpPr>
          <p:nvPr>
            <p:ph sz="quarter" idx="1"/>
          </p:nvPr>
        </p:nvSpPr>
        <p:spPr/>
        <p:txBody>
          <a:bodyPr/>
          <a:lstStyle/>
          <a:p>
            <a:r>
              <a:rPr lang="en-GB" dirty="0" smtClean="0"/>
              <a:t>Micro-optimisations</a:t>
            </a:r>
          </a:p>
          <a:p>
            <a:endParaRPr lang="en-GB" dirty="0" smtClean="0"/>
          </a:p>
          <a:p>
            <a:endParaRPr lang="en-GB" dirty="0"/>
          </a:p>
          <a:p>
            <a:endParaRPr lang="en-GB" dirty="0" smtClean="0"/>
          </a:p>
          <a:p>
            <a:endParaRPr lang="en-GB" dirty="0"/>
          </a:p>
          <a:p>
            <a:r>
              <a:rPr lang="en-GB" dirty="0" smtClean="0"/>
              <a:t>Tertiary conditionals</a:t>
            </a:r>
            <a:endParaRPr lang="en-GB" dirty="0"/>
          </a:p>
        </p:txBody>
      </p:sp>
      <p:grpSp>
        <p:nvGrpSpPr>
          <p:cNvPr id="4" name="Group 3"/>
          <p:cNvGrpSpPr/>
          <p:nvPr/>
        </p:nvGrpSpPr>
        <p:grpSpPr>
          <a:xfrm>
            <a:off x="998258" y="1844824"/>
            <a:ext cx="7470449" cy="369332"/>
            <a:chOff x="683568" y="1844824"/>
            <a:chExt cx="7470449" cy="369332"/>
          </a:xfrm>
        </p:grpSpPr>
        <p:sp>
          <p:nvSpPr>
            <p:cNvPr id="5" name="TextBox 4"/>
            <p:cNvSpPr txBox="1"/>
            <p:nvPr/>
          </p:nvSpPr>
          <p:spPr>
            <a:xfrm>
              <a:off x="683568" y="1844824"/>
              <a:ext cx="3312368" cy="369332"/>
            </a:xfrm>
            <a:prstGeom prst="rect">
              <a:avLst/>
            </a:prstGeom>
            <a:solidFill>
              <a:schemeClr val="bg2">
                <a:lumMod val="90000"/>
              </a:schemeClr>
            </a:solidFill>
            <a:ln>
              <a:solidFill>
                <a:schemeClr val="accent1"/>
              </a:solidFill>
            </a:ln>
          </p:spPr>
          <p:txBody>
            <a:bodyPr wrap="square" rtlCol="0">
              <a:spAutoFit/>
            </a:bodyPr>
            <a:lstStyle/>
            <a:p>
              <a:r>
                <a:rPr lang="en-GB" dirty="0" smtClean="0">
                  <a:latin typeface="Courier New" pitchFamily="49" charset="0"/>
                  <a:cs typeface="Courier New" pitchFamily="49" charset="0"/>
                </a:rPr>
                <a:t>a = </a:t>
              </a:r>
              <a:r>
                <a:rPr lang="en-GB" b="1" i="1" dirty="0" smtClean="0">
                  <a:solidFill>
                    <a:srgbClr val="002060"/>
                  </a:solidFill>
                  <a:latin typeface="Courier New" pitchFamily="49" charset="0"/>
                  <a:cs typeface="Courier New" pitchFamily="49" charset="0"/>
                </a:rPr>
                <a:t>new</a:t>
              </a:r>
              <a:r>
                <a:rPr lang="en-GB" dirty="0" smtClean="0">
                  <a:solidFill>
                    <a:srgbClr val="002060"/>
                  </a:solidFill>
                  <a:latin typeface="Courier New" pitchFamily="49" charset="0"/>
                  <a:cs typeface="Courier New" pitchFamily="49" charset="0"/>
                </a:rPr>
                <a:t> </a:t>
              </a:r>
              <a:r>
                <a:rPr lang="en-GB" dirty="0" smtClean="0">
                  <a:latin typeface="Courier New" pitchFamily="49" charset="0"/>
                  <a:cs typeface="Courier New" pitchFamily="49" charset="0"/>
                </a:rPr>
                <a:t>Object</a:t>
              </a:r>
            </a:p>
          </p:txBody>
        </p:sp>
        <p:sp>
          <p:nvSpPr>
            <p:cNvPr id="6" name="TextBox 5"/>
            <p:cNvSpPr txBox="1"/>
            <p:nvPr/>
          </p:nvSpPr>
          <p:spPr>
            <a:xfrm>
              <a:off x="4841649" y="1844824"/>
              <a:ext cx="3312368" cy="369332"/>
            </a:xfrm>
            <a:prstGeom prst="rect">
              <a:avLst/>
            </a:prstGeom>
            <a:solidFill>
              <a:schemeClr val="bg2">
                <a:lumMod val="90000"/>
              </a:schemeClr>
            </a:solidFill>
            <a:ln>
              <a:solidFill>
                <a:schemeClr val="accent1"/>
              </a:solidFill>
            </a:ln>
          </p:spPr>
          <p:txBody>
            <a:bodyPr wrap="square" rtlCol="0">
              <a:spAutoFit/>
            </a:bodyPr>
            <a:lstStyle/>
            <a:p>
              <a:r>
                <a:rPr lang="en-GB" dirty="0" smtClean="0">
                  <a:latin typeface="Courier New" pitchFamily="49" charset="0"/>
                  <a:cs typeface="Courier New" pitchFamily="49" charset="0"/>
                </a:rPr>
                <a:t>a = {}</a:t>
              </a:r>
            </a:p>
          </p:txBody>
        </p:sp>
        <p:sp>
          <p:nvSpPr>
            <p:cNvPr id="7" name="Right Arrow 6"/>
            <p:cNvSpPr/>
            <p:nvPr/>
          </p:nvSpPr>
          <p:spPr>
            <a:xfrm>
              <a:off x="4151984" y="1880920"/>
              <a:ext cx="581499"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grpSp>
        <p:nvGrpSpPr>
          <p:cNvPr id="12" name="Group 11"/>
          <p:cNvGrpSpPr/>
          <p:nvPr/>
        </p:nvGrpSpPr>
        <p:grpSpPr>
          <a:xfrm>
            <a:off x="995899" y="2366556"/>
            <a:ext cx="7470449" cy="369332"/>
            <a:chOff x="683568" y="1844824"/>
            <a:chExt cx="7470449" cy="369332"/>
          </a:xfrm>
        </p:grpSpPr>
        <p:sp>
          <p:nvSpPr>
            <p:cNvPr id="13" name="TextBox 12"/>
            <p:cNvSpPr txBox="1"/>
            <p:nvPr/>
          </p:nvSpPr>
          <p:spPr>
            <a:xfrm>
              <a:off x="683568" y="1844824"/>
              <a:ext cx="3312368" cy="369332"/>
            </a:xfrm>
            <a:prstGeom prst="rect">
              <a:avLst/>
            </a:prstGeom>
            <a:solidFill>
              <a:schemeClr val="bg2">
                <a:lumMod val="90000"/>
              </a:schemeClr>
            </a:solidFill>
            <a:ln>
              <a:solidFill>
                <a:schemeClr val="accent1"/>
              </a:solidFill>
            </a:ln>
          </p:spPr>
          <p:txBody>
            <a:bodyPr wrap="square" rtlCol="0">
              <a:spAutoFit/>
            </a:bodyPr>
            <a:lstStyle/>
            <a:p>
              <a:r>
                <a:rPr lang="en-GB" dirty="0" smtClean="0">
                  <a:latin typeface="Courier New" pitchFamily="49" charset="0"/>
                  <a:cs typeface="Courier New" pitchFamily="49" charset="0"/>
                </a:rPr>
                <a:t>b = </a:t>
              </a:r>
              <a:r>
                <a:rPr lang="en-GB" b="1" i="1" dirty="0" smtClean="0">
                  <a:solidFill>
                    <a:srgbClr val="002060"/>
                  </a:solidFill>
                  <a:latin typeface="Courier New" pitchFamily="49" charset="0"/>
                  <a:cs typeface="Courier New" pitchFamily="49" charset="0"/>
                </a:rPr>
                <a:t>new</a:t>
              </a:r>
              <a:r>
                <a:rPr lang="en-GB" dirty="0" smtClean="0">
                  <a:solidFill>
                    <a:srgbClr val="002060"/>
                  </a:solidFill>
                  <a:latin typeface="Courier New" pitchFamily="49" charset="0"/>
                  <a:cs typeface="Courier New" pitchFamily="49" charset="0"/>
                </a:rPr>
                <a:t> </a:t>
              </a:r>
              <a:r>
                <a:rPr lang="en-GB" dirty="0" smtClean="0">
                  <a:latin typeface="Courier New" pitchFamily="49" charset="0"/>
                  <a:cs typeface="Courier New" pitchFamily="49" charset="0"/>
                </a:rPr>
                <a:t>Array</a:t>
              </a:r>
            </a:p>
          </p:txBody>
        </p:sp>
        <p:sp>
          <p:nvSpPr>
            <p:cNvPr id="14" name="TextBox 13"/>
            <p:cNvSpPr txBox="1"/>
            <p:nvPr/>
          </p:nvSpPr>
          <p:spPr>
            <a:xfrm>
              <a:off x="4841649" y="1844824"/>
              <a:ext cx="3312368" cy="369332"/>
            </a:xfrm>
            <a:prstGeom prst="rect">
              <a:avLst/>
            </a:prstGeom>
            <a:solidFill>
              <a:schemeClr val="bg2">
                <a:lumMod val="90000"/>
              </a:schemeClr>
            </a:solidFill>
            <a:ln>
              <a:solidFill>
                <a:schemeClr val="accent1"/>
              </a:solidFill>
            </a:ln>
          </p:spPr>
          <p:txBody>
            <a:bodyPr wrap="square" rtlCol="0">
              <a:spAutoFit/>
            </a:bodyPr>
            <a:lstStyle/>
            <a:p>
              <a:r>
                <a:rPr lang="en-GB" dirty="0">
                  <a:latin typeface="Courier New" pitchFamily="49" charset="0"/>
                  <a:cs typeface="Courier New" pitchFamily="49" charset="0"/>
                </a:rPr>
                <a:t>b</a:t>
              </a:r>
              <a:r>
                <a:rPr lang="en-GB" dirty="0" smtClean="0">
                  <a:latin typeface="Courier New" pitchFamily="49" charset="0"/>
                  <a:cs typeface="Courier New" pitchFamily="49" charset="0"/>
                </a:rPr>
                <a:t> = []</a:t>
              </a:r>
            </a:p>
          </p:txBody>
        </p:sp>
        <p:sp>
          <p:nvSpPr>
            <p:cNvPr id="15" name="Right Arrow 14"/>
            <p:cNvSpPr/>
            <p:nvPr/>
          </p:nvSpPr>
          <p:spPr>
            <a:xfrm>
              <a:off x="4151984" y="1880920"/>
              <a:ext cx="581499"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grpSp>
        <p:nvGrpSpPr>
          <p:cNvPr id="16" name="Group 15"/>
          <p:cNvGrpSpPr/>
          <p:nvPr/>
        </p:nvGrpSpPr>
        <p:grpSpPr>
          <a:xfrm>
            <a:off x="995899" y="2924944"/>
            <a:ext cx="7470449" cy="369332"/>
            <a:chOff x="683568" y="1844824"/>
            <a:chExt cx="7470449" cy="369332"/>
          </a:xfrm>
        </p:grpSpPr>
        <p:sp>
          <p:nvSpPr>
            <p:cNvPr id="17" name="TextBox 16"/>
            <p:cNvSpPr txBox="1"/>
            <p:nvPr/>
          </p:nvSpPr>
          <p:spPr>
            <a:xfrm>
              <a:off x="683568" y="1844824"/>
              <a:ext cx="3312368" cy="369332"/>
            </a:xfrm>
            <a:prstGeom prst="rect">
              <a:avLst/>
            </a:prstGeom>
            <a:solidFill>
              <a:schemeClr val="bg2">
                <a:lumMod val="90000"/>
              </a:schemeClr>
            </a:solidFill>
            <a:ln>
              <a:solidFill>
                <a:schemeClr val="accent1"/>
              </a:solidFill>
            </a:ln>
          </p:spPr>
          <p:txBody>
            <a:bodyPr wrap="square" rtlCol="0">
              <a:spAutoFit/>
            </a:bodyPr>
            <a:lstStyle/>
            <a:p>
              <a:r>
                <a:rPr lang="en-GB" b="1" i="1" dirty="0" smtClean="0">
                  <a:solidFill>
                    <a:srgbClr val="002060"/>
                  </a:solidFill>
                  <a:latin typeface="Courier New" pitchFamily="49" charset="0"/>
                  <a:cs typeface="Courier New" pitchFamily="49" charset="0"/>
                </a:rPr>
                <a:t>return</a:t>
              </a:r>
              <a:r>
                <a:rPr lang="en-GB" dirty="0" smtClean="0">
                  <a:latin typeface="Courier New" pitchFamily="49" charset="0"/>
                  <a:cs typeface="Courier New" pitchFamily="49" charset="0"/>
                </a:rPr>
                <a:t> undefined;</a:t>
              </a:r>
            </a:p>
          </p:txBody>
        </p:sp>
        <p:sp>
          <p:nvSpPr>
            <p:cNvPr id="18" name="TextBox 17"/>
            <p:cNvSpPr txBox="1"/>
            <p:nvPr/>
          </p:nvSpPr>
          <p:spPr>
            <a:xfrm>
              <a:off x="4841649" y="1844824"/>
              <a:ext cx="3312368" cy="369332"/>
            </a:xfrm>
            <a:prstGeom prst="rect">
              <a:avLst/>
            </a:prstGeom>
            <a:solidFill>
              <a:schemeClr val="bg2">
                <a:lumMod val="90000"/>
              </a:schemeClr>
            </a:solidFill>
            <a:ln>
              <a:solidFill>
                <a:schemeClr val="accent1"/>
              </a:solidFill>
            </a:ln>
          </p:spPr>
          <p:txBody>
            <a:bodyPr wrap="square" rtlCol="0">
              <a:spAutoFit/>
            </a:bodyPr>
            <a:lstStyle/>
            <a:p>
              <a:r>
                <a:rPr lang="en-GB" b="1" i="1" dirty="0">
                  <a:solidFill>
                    <a:srgbClr val="002060"/>
                  </a:solidFill>
                  <a:latin typeface="Courier New" pitchFamily="49" charset="0"/>
                  <a:cs typeface="Courier New" pitchFamily="49" charset="0"/>
                </a:rPr>
                <a:t>r</a:t>
              </a:r>
              <a:r>
                <a:rPr lang="en-GB" b="1" i="1" dirty="0" smtClean="0">
                  <a:solidFill>
                    <a:srgbClr val="002060"/>
                  </a:solidFill>
                  <a:latin typeface="Courier New" pitchFamily="49" charset="0"/>
                  <a:cs typeface="Courier New" pitchFamily="49" charset="0"/>
                </a:rPr>
                <a:t>eturn</a:t>
              </a:r>
              <a:r>
                <a:rPr lang="en-GB" dirty="0" smtClean="0">
                  <a:latin typeface="Courier New" pitchFamily="49" charset="0"/>
                  <a:cs typeface="Courier New" pitchFamily="49" charset="0"/>
                </a:rPr>
                <a:t>;</a:t>
              </a:r>
            </a:p>
          </p:txBody>
        </p:sp>
        <p:sp>
          <p:nvSpPr>
            <p:cNvPr id="19" name="Right Arrow 18"/>
            <p:cNvSpPr/>
            <p:nvPr/>
          </p:nvSpPr>
          <p:spPr>
            <a:xfrm>
              <a:off x="4151984" y="1880920"/>
              <a:ext cx="581499"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grpSp>
        <p:nvGrpSpPr>
          <p:cNvPr id="20" name="Group 19"/>
          <p:cNvGrpSpPr/>
          <p:nvPr/>
        </p:nvGrpSpPr>
        <p:grpSpPr>
          <a:xfrm>
            <a:off x="994847" y="4221088"/>
            <a:ext cx="7473860" cy="1477328"/>
            <a:chOff x="683568" y="1844824"/>
            <a:chExt cx="7473860" cy="1477328"/>
          </a:xfrm>
        </p:grpSpPr>
        <p:sp>
          <p:nvSpPr>
            <p:cNvPr id="21" name="TextBox 20"/>
            <p:cNvSpPr txBox="1"/>
            <p:nvPr/>
          </p:nvSpPr>
          <p:spPr>
            <a:xfrm>
              <a:off x="683568" y="1844824"/>
              <a:ext cx="3312368" cy="1477328"/>
            </a:xfrm>
            <a:prstGeom prst="rect">
              <a:avLst/>
            </a:prstGeom>
            <a:solidFill>
              <a:schemeClr val="bg2">
                <a:lumMod val="90000"/>
              </a:schemeClr>
            </a:solidFill>
            <a:ln>
              <a:solidFill>
                <a:schemeClr val="accent1"/>
              </a:solidFill>
            </a:ln>
          </p:spPr>
          <p:txBody>
            <a:bodyPr wrap="square" rtlCol="0">
              <a:spAutoFit/>
            </a:bodyPr>
            <a:lstStyle/>
            <a:p>
              <a:r>
                <a:rPr lang="en-GB" b="1" i="1" dirty="0" smtClean="0">
                  <a:solidFill>
                    <a:srgbClr val="002060"/>
                  </a:solidFill>
                  <a:latin typeface="Courier New" pitchFamily="49" charset="0"/>
                  <a:cs typeface="Courier New" pitchFamily="49" charset="0"/>
                </a:rPr>
                <a:t>if</a:t>
              </a:r>
              <a:r>
                <a:rPr lang="en-GB" dirty="0" smtClean="0">
                  <a:solidFill>
                    <a:srgbClr val="002060"/>
                  </a:solidFill>
                  <a:latin typeface="Courier New" pitchFamily="49" charset="0"/>
                  <a:cs typeface="Courier New" pitchFamily="49" charset="0"/>
                </a:rPr>
                <a:t> </a:t>
              </a:r>
              <a:r>
                <a:rPr lang="en-GB" dirty="0" smtClean="0">
                  <a:latin typeface="Courier New" pitchFamily="49" charset="0"/>
                  <a:cs typeface="Courier New" pitchFamily="49" charset="0"/>
                </a:rPr>
                <a:t>(a == </a:t>
              </a:r>
              <a:r>
                <a:rPr lang="en-GB" dirty="0" smtClean="0">
                  <a:solidFill>
                    <a:srgbClr val="FF0000"/>
                  </a:solidFill>
                  <a:latin typeface="Courier New" pitchFamily="49" charset="0"/>
                  <a:cs typeface="Courier New" pitchFamily="49" charset="0"/>
                </a:rPr>
                <a:t>2</a:t>
              </a:r>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func1();</a:t>
              </a:r>
            </a:p>
            <a:p>
              <a:r>
                <a:rPr lang="en-GB" dirty="0" smtClean="0">
                  <a:latin typeface="Courier New" pitchFamily="49" charset="0"/>
                  <a:cs typeface="Courier New" pitchFamily="49" charset="0"/>
                </a:rPr>
                <a:t>} </a:t>
              </a:r>
              <a:r>
                <a:rPr lang="en-GB" b="1" i="1" dirty="0" smtClean="0">
                  <a:solidFill>
                    <a:srgbClr val="002060"/>
                  </a:solidFill>
                  <a:latin typeface="Courier New" pitchFamily="49" charset="0"/>
                  <a:cs typeface="Courier New" pitchFamily="49" charset="0"/>
                </a:rPr>
                <a:t>else</a:t>
              </a:r>
              <a:r>
                <a:rPr lang="en-GB" dirty="0" smtClean="0">
                  <a:solidFill>
                    <a:srgbClr val="002060"/>
                  </a:solidFill>
                  <a:latin typeface="Courier New" pitchFamily="49" charset="0"/>
                  <a:cs typeface="Courier New" pitchFamily="49" charset="0"/>
                </a:rPr>
                <a:t> </a:t>
              </a:r>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func2();</a:t>
              </a:r>
            </a:p>
            <a:p>
              <a:r>
                <a:rPr lang="en-GB" dirty="0" smtClean="0">
                  <a:latin typeface="Courier New" pitchFamily="49" charset="0"/>
                  <a:cs typeface="Courier New" pitchFamily="49" charset="0"/>
                </a:rPr>
                <a:t>}</a:t>
              </a:r>
            </a:p>
          </p:txBody>
        </p:sp>
        <p:sp>
          <p:nvSpPr>
            <p:cNvPr id="22" name="TextBox 21"/>
            <p:cNvSpPr txBox="1"/>
            <p:nvPr/>
          </p:nvSpPr>
          <p:spPr>
            <a:xfrm>
              <a:off x="4841649" y="1844824"/>
              <a:ext cx="3315779" cy="646331"/>
            </a:xfrm>
            <a:prstGeom prst="rect">
              <a:avLst/>
            </a:prstGeom>
            <a:solidFill>
              <a:schemeClr val="bg2">
                <a:lumMod val="90000"/>
              </a:schemeClr>
            </a:solidFill>
            <a:ln>
              <a:solidFill>
                <a:schemeClr val="accent1"/>
              </a:solidFill>
            </a:ln>
          </p:spPr>
          <p:txBody>
            <a:bodyPr wrap="square" rtlCol="0">
              <a:spAutoFit/>
            </a:bodyPr>
            <a:lstStyle/>
            <a:p>
              <a:r>
                <a:rPr lang="en-GB" dirty="0" smtClean="0">
                  <a:latin typeface="Courier New" pitchFamily="49" charset="0"/>
                  <a:cs typeface="Courier New" pitchFamily="49" charset="0"/>
                </a:rPr>
                <a:t>(a==</a:t>
              </a:r>
              <a:r>
                <a:rPr lang="en-GB" dirty="0" smtClean="0">
                  <a:solidFill>
                    <a:srgbClr val="FF0000"/>
                  </a:solidFill>
                  <a:latin typeface="Courier New" pitchFamily="49" charset="0"/>
                  <a:cs typeface="Courier New" pitchFamily="49" charset="0"/>
                </a:rPr>
                <a:t>2</a:t>
              </a:r>
              <a:r>
                <a:rPr lang="en-GB" dirty="0" smtClean="0">
                  <a:latin typeface="Courier New" pitchFamily="49" charset="0"/>
                  <a:cs typeface="Courier New" pitchFamily="49" charset="0"/>
                </a:rPr>
                <a:t>) ? func1() : func2();</a:t>
              </a:r>
            </a:p>
          </p:txBody>
        </p:sp>
        <p:sp>
          <p:nvSpPr>
            <p:cNvPr id="23" name="Right Arrow 22"/>
            <p:cNvSpPr/>
            <p:nvPr/>
          </p:nvSpPr>
          <p:spPr>
            <a:xfrm>
              <a:off x="4151984" y="1880920"/>
              <a:ext cx="581499"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28467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cannot be replaced?</a:t>
            </a:r>
            <a:endParaRPr lang="en-GB" dirty="0"/>
          </a:p>
        </p:txBody>
      </p:sp>
      <p:sp>
        <p:nvSpPr>
          <p:cNvPr id="3" name="Content Placeholder 2"/>
          <p:cNvSpPr>
            <a:spLocks noGrp="1"/>
          </p:cNvSpPr>
          <p:nvPr>
            <p:ph sz="quarter" idx="1"/>
          </p:nvPr>
        </p:nvSpPr>
        <p:spPr/>
        <p:txBody>
          <a:bodyPr/>
          <a:lstStyle/>
          <a:p>
            <a:r>
              <a:rPr lang="en-GB" dirty="0" smtClean="0"/>
              <a:t>Primitive values</a:t>
            </a:r>
          </a:p>
          <a:p>
            <a:pPr lvl="1"/>
            <a:r>
              <a:rPr lang="en-GB" dirty="0" smtClean="0"/>
              <a:t>Strings, </a:t>
            </a:r>
            <a:r>
              <a:rPr lang="en-GB" dirty="0" err="1" smtClean="0"/>
              <a:t>booleans</a:t>
            </a:r>
            <a:r>
              <a:rPr lang="en-GB" dirty="0" smtClean="0"/>
              <a:t>, numbers, null, undefined etc.</a:t>
            </a:r>
          </a:p>
          <a:p>
            <a:r>
              <a:rPr lang="en-GB" dirty="0" smtClean="0"/>
              <a:t>Global variables</a:t>
            </a:r>
          </a:p>
          <a:p>
            <a:pPr lvl="1"/>
            <a:r>
              <a:rPr lang="en-GB" dirty="0" smtClean="0"/>
              <a:t>window, document, </a:t>
            </a:r>
            <a:r>
              <a:rPr lang="en-GB" dirty="0" err="1" smtClean="0"/>
              <a:t>XMLHttpRequest</a:t>
            </a:r>
            <a:endParaRPr lang="en-GB" dirty="0" smtClean="0"/>
          </a:p>
          <a:p>
            <a:r>
              <a:rPr lang="en-GB" dirty="0" smtClean="0"/>
              <a:t>Property names</a:t>
            </a:r>
          </a:p>
          <a:p>
            <a:pPr lvl="1"/>
            <a:r>
              <a:rPr lang="en-GB" dirty="0" smtClean="0"/>
              <a:t>e.g. </a:t>
            </a:r>
            <a:r>
              <a:rPr lang="en-GB" dirty="0" err="1" smtClean="0"/>
              <a:t>foo.bar</a:t>
            </a:r>
            <a:endParaRPr lang="en-GB" dirty="0" smtClean="0"/>
          </a:p>
          <a:p>
            <a:r>
              <a:rPr lang="en-GB" dirty="0" smtClean="0"/>
              <a:t>Keywords</a:t>
            </a:r>
          </a:p>
          <a:p>
            <a:pPr lvl="1"/>
            <a:r>
              <a:rPr lang="en-GB" dirty="0" err="1" smtClean="0"/>
              <a:t>var</a:t>
            </a:r>
            <a:r>
              <a:rPr lang="en-GB" dirty="0" smtClean="0"/>
              <a:t>, return etc.</a:t>
            </a:r>
          </a:p>
        </p:txBody>
      </p:sp>
    </p:spTree>
    <p:extLst>
      <p:ext uri="{BB962C8B-B14F-4D97-AF65-F5344CB8AC3E}">
        <p14:creationId xmlns:p14="http://schemas.microsoft.com/office/powerpoint/2010/main" val="363094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Partial Evaluation</a:t>
            </a:r>
            <a:endParaRPr lang="en-GB" dirty="0"/>
          </a:p>
        </p:txBody>
      </p:sp>
      <p:sp>
        <p:nvSpPr>
          <p:cNvPr id="3" name="Content Placeholder 2"/>
          <p:cNvSpPr>
            <a:spLocks noGrp="1"/>
          </p:cNvSpPr>
          <p:nvPr>
            <p:ph sz="quarter" idx="1"/>
          </p:nvPr>
        </p:nvSpPr>
        <p:spPr/>
        <p:txBody>
          <a:bodyPr/>
          <a:lstStyle/>
          <a:p>
            <a:r>
              <a:rPr lang="en-GB" dirty="0" smtClean="0"/>
              <a:t>Unable to evaluate further:</a:t>
            </a:r>
          </a:p>
          <a:p>
            <a:endParaRPr lang="en-GB" dirty="0"/>
          </a:p>
          <a:p>
            <a:endParaRPr lang="en-GB" dirty="0" smtClean="0"/>
          </a:p>
          <a:p>
            <a:endParaRPr lang="en-GB" dirty="0" smtClean="0"/>
          </a:p>
          <a:p>
            <a:r>
              <a:rPr lang="en-GB" dirty="0" smtClean="0"/>
              <a:t>Can reduce:</a:t>
            </a:r>
          </a:p>
          <a:p>
            <a:endParaRPr lang="en-GB" dirty="0"/>
          </a:p>
        </p:txBody>
      </p:sp>
      <p:sp>
        <p:nvSpPr>
          <p:cNvPr id="5" name="TextBox 4"/>
          <p:cNvSpPr txBox="1"/>
          <p:nvPr/>
        </p:nvSpPr>
        <p:spPr>
          <a:xfrm>
            <a:off x="440019" y="4000311"/>
            <a:ext cx="4049915" cy="1477328"/>
          </a:xfrm>
          <a:prstGeom prst="rect">
            <a:avLst/>
          </a:prstGeom>
          <a:solidFill>
            <a:schemeClr val="bg2">
              <a:lumMod val="90000"/>
            </a:schemeClr>
          </a:solidFill>
          <a:ln>
            <a:solidFill>
              <a:schemeClr val="accent1"/>
            </a:solidFill>
          </a:ln>
        </p:spPr>
        <p:txBody>
          <a:bodyPr wrap="square" rtlCol="0">
            <a:spAutoFit/>
          </a:bodyPr>
          <a:lstStyle/>
          <a:p>
            <a:r>
              <a:rPr lang="en-GB" b="1" i="1" dirty="0" smtClean="0">
                <a:solidFill>
                  <a:srgbClr val="002060"/>
                </a:solidFill>
                <a:latin typeface="Courier New" pitchFamily="49" charset="0"/>
                <a:cs typeface="Courier New" pitchFamily="49" charset="0"/>
              </a:rPr>
              <a:t>function</a:t>
            </a:r>
            <a:r>
              <a:rPr lang="en-GB" dirty="0" smtClean="0">
                <a:solidFill>
                  <a:srgbClr val="002060"/>
                </a:solidFill>
                <a:latin typeface="Courier New" pitchFamily="49" charset="0"/>
                <a:cs typeface="Courier New" pitchFamily="49" charset="0"/>
              </a:rPr>
              <a:t> </a:t>
            </a:r>
            <a:r>
              <a:rPr lang="en-GB" dirty="0" err="1" smtClean="0">
                <a:latin typeface="Courier New" pitchFamily="49" charset="0"/>
                <a:cs typeface="Courier New" pitchFamily="49" charset="0"/>
              </a:rPr>
              <a:t>myFunc</a:t>
            </a:r>
            <a:r>
              <a:rPr lang="en-GB" dirty="0" smtClean="0">
                <a:latin typeface="Courier New" pitchFamily="49" charset="0"/>
                <a:cs typeface="Courier New" pitchFamily="49" charset="0"/>
              </a:rPr>
              <a:t>(</a:t>
            </a:r>
            <a:r>
              <a:rPr lang="en-GB" dirty="0" err="1" smtClean="0">
                <a:latin typeface="Courier New" pitchFamily="49" charset="0"/>
                <a:cs typeface="Courier New" pitchFamily="49" charset="0"/>
              </a:rPr>
              <a:t>msg</a:t>
            </a:r>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alert(</a:t>
            </a:r>
            <a:r>
              <a:rPr lang="en-GB" dirty="0" smtClean="0">
                <a:solidFill>
                  <a:schemeClr val="bg1">
                    <a:lumMod val="50000"/>
                  </a:schemeClr>
                </a:solidFill>
                <a:latin typeface="Courier New" pitchFamily="49" charset="0"/>
                <a:cs typeface="Courier New" pitchFamily="49" charset="0"/>
              </a:rPr>
              <a:t>"Hi there, "</a:t>
            </a:r>
            <a:r>
              <a:rPr lang="en-GB" dirty="0" smtClean="0">
                <a:latin typeface="Courier New" pitchFamily="49" charset="0"/>
                <a:cs typeface="Courier New" pitchFamily="49" charset="0"/>
              </a:rPr>
              <a:t> + </a:t>
            </a:r>
            <a:r>
              <a:rPr lang="en-GB" dirty="0" err="1" smtClean="0">
                <a:latin typeface="Courier New" pitchFamily="49" charset="0"/>
                <a:cs typeface="Courier New" pitchFamily="49" charset="0"/>
              </a:rPr>
              <a:t>msg</a:t>
            </a:r>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a:t>
            </a:r>
          </a:p>
          <a:p>
            <a:endParaRPr lang="en-GB" dirty="0" smtClean="0">
              <a:latin typeface="Courier New" pitchFamily="49" charset="0"/>
              <a:cs typeface="Courier New" pitchFamily="49" charset="0"/>
            </a:endParaRPr>
          </a:p>
          <a:p>
            <a:r>
              <a:rPr lang="en-GB" dirty="0" err="1" smtClean="0">
                <a:latin typeface="Courier New" pitchFamily="49" charset="0"/>
                <a:cs typeface="Courier New" pitchFamily="49" charset="0"/>
              </a:rPr>
              <a:t>myFunc</a:t>
            </a:r>
            <a:r>
              <a:rPr lang="en-GB" dirty="0" smtClean="0">
                <a:latin typeface="Courier New" pitchFamily="49" charset="0"/>
                <a:cs typeface="Courier New" pitchFamily="49" charset="0"/>
              </a:rPr>
              <a:t>(</a:t>
            </a:r>
            <a:r>
              <a:rPr lang="en-GB" dirty="0" smtClean="0">
                <a:solidFill>
                  <a:schemeClr val="bg1">
                    <a:lumMod val="50000"/>
                  </a:schemeClr>
                </a:solidFill>
                <a:latin typeface="Courier New" pitchFamily="49" charset="0"/>
                <a:cs typeface="Courier New" pitchFamily="49" charset="0"/>
              </a:rPr>
              <a:t>"Nick"</a:t>
            </a:r>
            <a:r>
              <a:rPr lang="en-GB" dirty="0" smtClean="0">
                <a:latin typeface="Courier New" pitchFamily="49" charset="0"/>
                <a:cs typeface="Courier New" pitchFamily="49" charset="0"/>
              </a:rPr>
              <a:t>);</a:t>
            </a:r>
          </a:p>
        </p:txBody>
      </p:sp>
      <p:sp>
        <p:nvSpPr>
          <p:cNvPr id="6" name="TextBox 5"/>
          <p:cNvSpPr txBox="1"/>
          <p:nvPr/>
        </p:nvSpPr>
        <p:spPr>
          <a:xfrm>
            <a:off x="5247520" y="4027115"/>
            <a:ext cx="3550609" cy="369332"/>
          </a:xfrm>
          <a:prstGeom prst="rect">
            <a:avLst/>
          </a:prstGeom>
          <a:solidFill>
            <a:schemeClr val="bg2">
              <a:lumMod val="90000"/>
            </a:schemeClr>
          </a:solidFill>
          <a:ln>
            <a:solidFill>
              <a:schemeClr val="accent1"/>
            </a:solidFill>
          </a:ln>
        </p:spPr>
        <p:txBody>
          <a:bodyPr wrap="square" rtlCol="0">
            <a:spAutoFit/>
          </a:bodyPr>
          <a:lstStyle/>
          <a:p>
            <a:r>
              <a:rPr lang="en-GB" dirty="0" smtClean="0">
                <a:latin typeface="Courier New" pitchFamily="49" charset="0"/>
                <a:cs typeface="Courier New" pitchFamily="49" charset="0"/>
              </a:rPr>
              <a:t>alert(</a:t>
            </a:r>
            <a:r>
              <a:rPr lang="en-GB" dirty="0" smtClean="0">
                <a:solidFill>
                  <a:schemeClr val="bg1">
                    <a:lumMod val="50000"/>
                  </a:schemeClr>
                </a:solidFill>
                <a:latin typeface="Courier New" pitchFamily="49" charset="0"/>
                <a:cs typeface="Courier New" pitchFamily="49" charset="0"/>
              </a:rPr>
              <a:t>"Hi there, Nick"</a:t>
            </a:r>
            <a:r>
              <a:rPr lang="en-GB" dirty="0" smtClean="0">
                <a:latin typeface="Courier New" pitchFamily="49" charset="0"/>
                <a:cs typeface="Courier New" pitchFamily="49" charset="0"/>
              </a:rPr>
              <a:t>);</a:t>
            </a:r>
          </a:p>
        </p:txBody>
      </p:sp>
      <p:sp>
        <p:nvSpPr>
          <p:cNvPr id="7" name="Right Arrow 6"/>
          <p:cNvSpPr/>
          <p:nvPr/>
        </p:nvSpPr>
        <p:spPr>
          <a:xfrm>
            <a:off x="4574514" y="4072319"/>
            <a:ext cx="581499"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9" name="TextBox 8"/>
          <p:cNvSpPr txBox="1"/>
          <p:nvPr/>
        </p:nvSpPr>
        <p:spPr>
          <a:xfrm>
            <a:off x="3253639" y="1992978"/>
            <a:ext cx="3312368" cy="369332"/>
          </a:xfrm>
          <a:prstGeom prst="rect">
            <a:avLst/>
          </a:prstGeom>
          <a:solidFill>
            <a:schemeClr val="bg2">
              <a:lumMod val="90000"/>
            </a:schemeClr>
          </a:solidFill>
          <a:ln>
            <a:solidFill>
              <a:schemeClr val="accent1"/>
            </a:solidFill>
          </a:ln>
        </p:spPr>
        <p:txBody>
          <a:bodyPr wrap="square" rtlCol="0">
            <a:spAutoFit/>
          </a:bodyPr>
          <a:lstStyle/>
          <a:p>
            <a:r>
              <a:rPr lang="en-GB" dirty="0" smtClean="0">
                <a:latin typeface="Courier New" pitchFamily="49" charset="0"/>
                <a:cs typeface="Courier New" pitchFamily="49" charset="0"/>
              </a:rPr>
              <a:t>alert(</a:t>
            </a:r>
            <a:r>
              <a:rPr lang="en-GB" dirty="0" smtClean="0">
                <a:solidFill>
                  <a:schemeClr val="bg1">
                    <a:lumMod val="50000"/>
                  </a:schemeClr>
                </a:solidFill>
                <a:latin typeface="Courier New" pitchFamily="49" charset="0"/>
                <a:cs typeface="Courier New" pitchFamily="49" charset="0"/>
              </a:rPr>
              <a:t>"Hello World"</a:t>
            </a:r>
            <a:r>
              <a:rPr lang="en-GB" dirty="0" smtClean="0">
                <a:latin typeface="Courier New" pitchFamily="49" charset="0"/>
                <a:cs typeface="Courier New" pitchFamily="49" charset="0"/>
              </a:rPr>
              <a:t>);</a:t>
            </a:r>
          </a:p>
        </p:txBody>
      </p:sp>
    </p:spTree>
    <p:extLst>
      <p:ext uri="{BB962C8B-B14F-4D97-AF65-F5344CB8AC3E}">
        <p14:creationId xmlns:p14="http://schemas.microsoft.com/office/powerpoint/2010/main" val="398669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I’ve done so far</a:t>
            </a:r>
            <a:endParaRPr lang="en-GB" dirty="0"/>
          </a:p>
        </p:txBody>
      </p:sp>
      <p:sp>
        <p:nvSpPr>
          <p:cNvPr id="3" name="Content Placeholder 2"/>
          <p:cNvSpPr>
            <a:spLocks noGrp="1"/>
          </p:cNvSpPr>
          <p:nvPr>
            <p:ph sz="quarter" idx="1"/>
          </p:nvPr>
        </p:nvSpPr>
        <p:spPr/>
        <p:txBody>
          <a:bodyPr/>
          <a:lstStyle/>
          <a:p>
            <a:r>
              <a:rPr lang="en-GB" dirty="0" smtClean="0"/>
              <a:t>Prototype</a:t>
            </a:r>
          </a:p>
          <a:p>
            <a:pPr lvl="1"/>
            <a:r>
              <a:rPr lang="en-GB" dirty="0" smtClean="0"/>
              <a:t>Removes</a:t>
            </a:r>
          </a:p>
          <a:p>
            <a:pPr lvl="2"/>
            <a:r>
              <a:rPr lang="en-GB" dirty="0" smtClean="0"/>
              <a:t>Comments</a:t>
            </a:r>
          </a:p>
          <a:p>
            <a:pPr lvl="2"/>
            <a:r>
              <a:rPr lang="en-GB" dirty="0" smtClean="0"/>
              <a:t>Whitespace</a:t>
            </a:r>
          </a:p>
          <a:p>
            <a:pPr lvl="2"/>
            <a:r>
              <a:rPr lang="en-GB" dirty="0" smtClean="0"/>
              <a:t>Unnecessary semicolons</a:t>
            </a:r>
            <a:endParaRPr lang="en-GB"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812" t="9516" r="76226" b="65405"/>
          <a:stretch/>
        </p:blipFill>
        <p:spPr bwMode="auto">
          <a:xfrm>
            <a:off x="368461" y="79188"/>
            <a:ext cx="8452011" cy="6636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433" t="48266" r="4100" b="2035"/>
          <a:stretch/>
        </p:blipFill>
        <p:spPr bwMode="auto">
          <a:xfrm>
            <a:off x="230884" y="1668158"/>
            <a:ext cx="8727164" cy="3458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08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731</TotalTime>
  <Words>1701</Words>
  <Application>Microsoft Office PowerPoint</Application>
  <PresentationFormat>On-screen Show (4:3)</PresentationFormat>
  <Paragraphs>290</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Origin</vt:lpstr>
      <vt:lpstr>JavaScript Optimiser in Haskell</vt:lpstr>
      <vt:lpstr>What is a JavaScript Optimiser?</vt:lpstr>
      <vt:lpstr>Motivation – Why do it?</vt:lpstr>
      <vt:lpstr>How can you optimise? (The obvious bits)</vt:lpstr>
      <vt:lpstr>How can you optimise? (The next step)</vt:lpstr>
      <vt:lpstr>How can you optimise? (Shorthand)</vt:lpstr>
      <vt:lpstr>What cannot be replaced?</vt:lpstr>
      <vt:lpstr>Partial Evaluation</vt:lpstr>
      <vt:lpstr>What I’ve done so far</vt:lpstr>
      <vt:lpstr>The prototype in detail</vt:lpstr>
      <vt:lpstr>The next step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Optimiser</dc:title>
  <dc:creator>Nick Brunt</dc:creator>
  <cp:lastModifiedBy>Nick Brunt</cp:lastModifiedBy>
  <cp:revision>33</cp:revision>
  <dcterms:created xsi:type="dcterms:W3CDTF">2011-11-26T15:54:15Z</dcterms:created>
  <dcterms:modified xsi:type="dcterms:W3CDTF">2011-11-28T22:31:29Z</dcterms:modified>
</cp:coreProperties>
</file>