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71" r:id="rId14"/>
    <p:sldId id="269" r:id="rId15"/>
    <p:sldId id="274" r:id="rId16"/>
    <p:sldId id="280" r:id="rId17"/>
    <p:sldId id="282" r:id="rId18"/>
    <p:sldId id="275" r:id="rId19"/>
    <p:sldId id="276" r:id="rId20"/>
    <p:sldId id="272" r:id="rId21"/>
    <p:sldId id="277" r:id="rId22"/>
    <p:sldId id="278" r:id="rId23"/>
    <p:sldId id="273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346C9-2BA6-4737-AB9B-30E595A8A95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BC95-E998-4634-886D-123E8B795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2BC95-E998-4634-886D-123E8B795D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8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184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062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262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33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587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834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32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48F5189-AA85-0CFC-8732-AFA36FA6C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606" r="-1" b="1812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D63EA9-2004-932E-E065-AD9ECAA0C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Exploring the Relationship Between Smoking and Lung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F0639-A169-BB41-C3B4-2E37E650C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Nick Scarth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Nick </a:t>
            </a:r>
            <a:r>
              <a:rPr lang="en-US" dirty="0" err="1">
                <a:solidFill>
                  <a:srgbClr val="FFFFFF"/>
                </a:solidFill>
              </a:rPr>
              <a:t>Mincucci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George </a:t>
            </a:r>
            <a:r>
              <a:rPr lang="en-US" dirty="0" err="1">
                <a:solidFill>
                  <a:srgbClr val="FFFFFF"/>
                </a:solidFill>
              </a:rPr>
              <a:t>Achie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85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smoking age&#10;&#10;Description automatically generated with medium confidence">
            <a:extLst>
              <a:ext uri="{FF2B5EF4-FFF2-40B4-BE49-F238E27FC236}">
                <a16:creationId xmlns:a16="http://schemas.microsoft.com/office/drawing/2014/main" id="{D291AF2D-A6B4-9155-1841-0943FD67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77" y="236153"/>
            <a:ext cx="7089845" cy="5317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FD4B91-8A8A-A95D-3AC3-C2DE13E5C111}"/>
              </a:ext>
            </a:extLst>
          </p:cNvPr>
          <p:cNvSpPr txBox="1"/>
          <p:nvPr/>
        </p:nvSpPr>
        <p:spPr>
          <a:xfrm>
            <a:off x="4018227" y="5848539"/>
            <a:ext cx="415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r^2 value: 1.9215548355196506e-06</a:t>
            </a:r>
          </a:p>
        </p:txBody>
      </p:sp>
    </p:spTree>
    <p:extLst>
      <p:ext uri="{BB962C8B-B14F-4D97-AF65-F5344CB8AC3E}">
        <p14:creationId xmlns:p14="http://schemas.microsoft.com/office/powerpoint/2010/main" val="246868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5492-5323-154C-21F1-7D7D0DF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DF2-67F7-670F-5745-EEC25FC7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Does smoking affect tumor size? </a:t>
            </a:r>
          </a:p>
        </p:txBody>
      </p:sp>
    </p:spTree>
    <p:extLst>
      <p:ext uri="{BB962C8B-B14F-4D97-AF65-F5344CB8AC3E}">
        <p14:creationId xmlns:p14="http://schemas.microsoft.com/office/powerpoint/2010/main" val="235249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and blue chart&#10;&#10;Description automatically generated">
            <a:extLst>
              <a:ext uri="{FF2B5EF4-FFF2-40B4-BE49-F238E27FC236}">
                <a16:creationId xmlns:a16="http://schemas.microsoft.com/office/drawing/2014/main" id="{E4979993-5E25-C6BB-D6B0-4BEE13367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441350"/>
            <a:ext cx="9144018" cy="54864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692637-8612-FFF2-EACA-34EF020B2EFA}"/>
              </a:ext>
            </a:extLst>
          </p:cNvPr>
          <p:cNvSpPr txBox="1"/>
          <p:nvPr/>
        </p:nvSpPr>
        <p:spPr>
          <a:xfrm>
            <a:off x="4000123" y="6231984"/>
            <a:ext cx="419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r^2 value is : 0.012042315910243592</a:t>
            </a:r>
          </a:p>
        </p:txBody>
      </p:sp>
    </p:spTree>
    <p:extLst>
      <p:ext uri="{BB962C8B-B14F-4D97-AF65-F5344CB8AC3E}">
        <p14:creationId xmlns:p14="http://schemas.microsoft.com/office/powerpoint/2010/main" val="31506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5492-5323-154C-21F1-7D7D0DF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DF2-67F7-670F-5745-EEC25FC7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Does smoking affect tumor location? </a:t>
            </a:r>
          </a:p>
        </p:txBody>
      </p:sp>
    </p:spTree>
    <p:extLst>
      <p:ext uri="{BB962C8B-B14F-4D97-AF65-F5344CB8AC3E}">
        <p14:creationId xmlns:p14="http://schemas.microsoft.com/office/powerpoint/2010/main" val="401376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A1B8654F-2EAF-59AE-4D63-8BB3EB04D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0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5492-5323-154C-21F1-7D7D0DF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DF2-67F7-670F-5745-EEC25FC7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Does smoking affect the stage of cancer?</a:t>
            </a:r>
          </a:p>
        </p:txBody>
      </p:sp>
    </p:spTree>
    <p:extLst>
      <p:ext uri="{BB962C8B-B14F-4D97-AF65-F5344CB8AC3E}">
        <p14:creationId xmlns:p14="http://schemas.microsoft.com/office/powerpoint/2010/main" val="355404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smoking history vs stage of cancer&#10;&#10;Description automatically generated">
            <a:extLst>
              <a:ext uri="{FF2B5EF4-FFF2-40B4-BE49-F238E27FC236}">
                <a16:creationId xmlns:a16="http://schemas.microsoft.com/office/drawing/2014/main" id="{31D232BB-B510-5EAA-B1DB-014D8171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51" y="341513"/>
            <a:ext cx="8233298" cy="61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stages of cancer&#10;&#10;Description automatically generated">
            <a:extLst>
              <a:ext uri="{FF2B5EF4-FFF2-40B4-BE49-F238E27FC236}">
                <a16:creationId xmlns:a16="http://schemas.microsoft.com/office/drawing/2014/main" id="{E3828F78-A829-32D3-4CB3-DDB995533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14" y="774040"/>
            <a:ext cx="7079889" cy="53099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E5942-9672-B9EB-5B98-6CAF18BAEDD4}"/>
              </a:ext>
            </a:extLst>
          </p:cNvPr>
          <p:cNvSpPr txBox="1"/>
          <p:nvPr/>
        </p:nvSpPr>
        <p:spPr>
          <a:xfrm>
            <a:off x="7858683" y="1166840"/>
            <a:ext cx="31684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 I</a:t>
            </a:r>
          </a:p>
          <a:p>
            <a:r>
              <a:rPr lang="en-US" dirty="0"/>
              <a:t>	mean: 50.010</a:t>
            </a:r>
          </a:p>
          <a:p>
            <a:r>
              <a:rPr lang="en-US" dirty="0"/>
              <a:t>	median: 49.944</a:t>
            </a:r>
          </a:p>
          <a:p>
            <a:r>
              <a:rPr lang="en-US" dirty="0"/>
              <a:t>	std dev: 29.242</a:t>
            </a:r>
          </a:p>
          <a:p>
            <a:r>
              <a:rPr lang="en-US" b="1" dirty="0"/>
              <a:t>Stage II</a:t>
            </a:r>
          </a:p>
          <a:p>
            <a:r>
              <a:rPr lang="en-US" dirty="0"/>
              <a:t>	mean: 49.185</a:t>
            </a:r>
          </a:p>
          <a:p>
            <a:r>
              <a:rPr lang="en-US" dirty="0"/>
              <a:t>	median: 48.812</a:t>
            </a:r>
          </a:p>
          <a:p>
            <a:r>
              <a:rPr lang="en-US" dirty="0"/>
              <a:t>	std dev: 28.542</a:t>
            </a:r>
          </a:p>
          <a:p>
            <a:r>
              <a:rPr lang="en-US" b="1" dirty="0"/>
              <a:t>Stage III</a:t>
            </a:r>
          </a:p>
          <a:p>
            <a:r>
              <a:rPr lang="en-US" dirty="0"/>
              <a:t>	mean: 50.788</a:t>
            </a:r>
          </a:p>
          <a:p>
            <a:r>
              <a:rPr lang="en-US" dirty="0"/>
              <a:t>	median: 51.640</a:t>
            </a:r>
          </a:p>
          <a:p>
            <a:r>
              <a:rPr lang="en-US" dirty="0"/>
              <a:t>	std dev: 28.905</a:t>
            </a:r>
          </a:p>
          <a:p>
            <a:r>
              <a:rPr lang="en-US" b="1" dirty="0"/>
              <a:t>Stage IV</a:t>
            </a:r>
          </a:p>
          <a:p>
            <a:r>
              <a:rPr lang="en-US" dirty="0"/>
              <a:t>	mean: 49.663</a:t>
            </a:r>
          </a:p>
          <a:p>
            <a:r>
              <a:rPr lang="en-US" dirty="0"/>
              <a:t>	median: 49.362</a:t>
            </a:r>
          </a:p>
          <a:p>
            <a:r>
              <a:rPr lang="en-US" dirty="0"/>
              <a:t>	std dev: 28.771</a:t>
            </a:r>
          </a:p>
        </p:txBody>
      </p:sp>
    </p:spTree>
    <p:extLst>
      <p:ext uri="{BB962C8B-B14F-4D97-AF65-F5344CB8AC3E}">
        <p14:creationId xmlns:p14="http://schemas.microsoft.com/office/powerpoint/2010/main" val="357766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5492-5323-154C-21F1-7D7D0DF4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1086999"/>
          </a:xfrm>
        </p:spPr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DF2-67F7-670F-5745-EEC25FC73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128026"/>
            <a:ext cx="10072922" cy="1087000"/>
          </a:xfrm>
        </p:spPr>
        <p:txBody>
          <a:bodyPr>
            <a:normAutofit/>
          </a:bodyPr>
          <a:lstStyle/>
          <a:p>
            <a:r>
              <a:rPr lang="en-US" sz="2800" dirty="0"/>
              <a:t>What is the average length (in months) of survival after treatment?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A1D38-966E-7C15-4490-18130F6F59BB}"/>
              </a:ext>
            </a:extLst>
          </p:cNvPr>
          <p:cNvSpPr txBox="1"/>
          <p:nvPr/>
        </p:nvSpPr>
        <p:spPr>
          <a:xfrm>
            <a:off x="2249629" y="3854941"/>
            <a:ext cx="53053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Mean</a:t>
            </a:r>
            <a:r>
              <a:rPr lang="en-US" sz="2400" dirty="0"/>
              <a:t>: 59.864</a:t>
            </a:r>
          </a:p>
          <a:p>
            <a:endParaRPr lang="en-US" sz="2400" dirty="0"/>
          </a:p>
          <a:p>
            <a:r>
              <a:rPr lang="en-US" sz="2400" b="1" dirty="0"/>
              <a:t>Median</a:t>
            </a:r>
            <a:r>
              <a:rPr lang="en-US" sz="2400" dirty="0"/>
              <a:t>: 60</a:t>
            </a:r>
          </a:p>
          <a:p>
            <a:endParaRPr lang="en-US" sz="2400" dirty="0"/>
          </a:p>
          <a:p>
            <a:r>
              <a:rPr lang="en-US" sz="2400" b="1" dirty="0"/>
              <a:t>Std dev</a:t>
            </a:r>
            <a:r>
              <a:rPr lang="en-US" sz="2400" dirty="0"/>
              <a:t>: 34.246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1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5492-5323-154C-21F1-7D7D0DF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DF2-67F7-670F-5745-EEC25FC7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Which treatment has a higher survival rate?</a:t>
            </a:r>
          </a:p>
        </p:txBody>
      </p:sp>
    </p:spTree>
    <p:extLst>
      <p:ext uri="{BB962C8B-B14F-4D97-AF65-F5344CB8AC3E}">
        <p14:creationId xmlns:p14="http://schemas.microsoft.com/office/powerpoint/2010/main" val="224126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F86F-9D0F-EDB5-CF5C-68FCA92D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DDAA-772E-9FE3-E160-9ACAB8A0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287398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used a dataset from Kaggle titled “Lung Cancer Prediction.”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was sufficiently large with 38 columns and nearly 24,000 rows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was a synthetic dataset that provided detailed information on lung cancer patients, covering demographic attributes, medical history, treatment specifics, and survival outcomes.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87C1F-7D94-1029-67B0-8517F8325C15}"/>
              </a:ext>
            </a:extLst>
          </p:cNvPr>
          <p:cNvSpPr txBox="1"/>
          <p:nvPr/>
        </p:nvSpPr>
        <p:spPr>
          <a:xfrm>
            <a:off x="869748" y="6070932"/>
            <a:ext cx="859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Mammadov, Rashad. “Lung Cancer Prediction.” </a:t>
            </a:r>
            <a:r>
              <a:rPr lang="en-US" i="1" dirty="0">
                <a:effectLst/>
              </a:rPr>
              <a:t>Kaggle</a:t>
            </a:r>
            <a:r>
              <a:rPr lang="en-US" dirty="0">
                <a:effectLst/>
              </a:rPr>
              <a:t>, 29 May 2024, www.kaggle.com/datasets/rashadrmammadov/lung-cancer-prediction.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2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atient's recovery&#10;&#10;Description automatically generated">
            <a:extLst>
              <a:ext uri="{FF2B5EF4-FFF2-40B4-BE49-F238E27FC236}">
                <a16:creationId xmlns:a16="http://schemas.microsoft.com/office/drawing/2014/main" id="{24ABCCCC-B33F-E9EB-9FEE-B48B7594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4" y="883227"/>
            <a:ext cx="6788727" cy="5091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B8ACD1-F4FB-32AB-C006-6FD571F120C8}"/>
              </a:ext>
            </a:extLst>
          </p:cNvPr>
          <p:cNvSpPr txBox="1"/>
          <p:nvPr/>
        </p:nvSpPr>
        <p:spPr>
          <a:xfrm>
            <a:off x="7841489" y="1166842"/>
            <a:ext cx="3656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Radiation therapy </a:t>
            </a:r>
          </a:p>
          <a:p>
            <a:r>
              <a:rPr lang="en-US" dirty="0"/>
              <a:t>	mean: 60.097 </a:t>
            </a:r>
          </a:p>
          <a:p>
            <a:r>
              <a:rPr lang="en-US" dirty="0"/>
              <a:t>	median: 60.0 </a:t>
            </a:r>
          </a:p>
          <a:p>
            <a:r>
              <a:rPr lang="en-US" dirty="0"/>
              <a:t>	std dev:34.002</a:t>
            </a:r>
          </a:p>
          <a:p>
            <a:r>
              <a:rPr lang="en-US" b="1" dirty="0"/>
              <a:t>Surgery therapy </a:t>
            </a:r>
          </a:p>
          <a:p>
            <a:r>
              <a:rPr lang="en-US" dirty="0"/>
              <a:t>	mean: 59.915 </a:t>
            </a:r>
          </a:p>
          <a:p>
            <a:r>
              <a:rPr lang="en-US" dirty="0"/>
              <a:t>	median: 60.0 </a:t>
            </a:r>
          </a:p>
          <a:p>
            <a:r>
              <a:rPr lang="en-US" dirty="0"/>
              <a:t>	std dev:34.506</a:t>
            </a:r>
          </a:p>
          <a:p>
            <a:r>
              <a:rPr lang="en-US" b="1" dirty="0"/>
              <a:t>Chemotherapy therapy</a:t>
            </a:r>
            <a:r>
              <a:rPr lang="en-US" dirty="0"/>
              <a:t> </a:t>
            </a:r>
          </a:p>
          <a:p>
            <a:r>
              <a:rPr lang="en-US" dirty="0"/>
              <a:t>	mean: 59.820 </a:t>
            </a:r>
          </a:p>
          <a:p>
            <a:r>
              <a:rPr lang="en-US" dirty="0"/>
              <a:t>	median: 60.0 </a:t>
            </a:r>
          </a:p>
          <a:p>
            <a:r>
              <a:rPr lang="en-US" dirty="0"/>
              <a:t>	Std dev:34.389</a:t>
            </a:r>
          </a:p>
          <a:p>
            <a:r>
              <a:rPr lang="en-US" b="1" dirty="0"/>
              <a:t>Targeted therapy </a:t>
            </a:r>
          </a:p>
          <a:p>
            <a:r>
              <a:rPr lang="en-US" dirty="0"/>
              <a:t>	mean: 59.618 </a:t>
            </a:r>
          </a:p>
          <a:p>
            <a:r>
              <a:rPr lang="en-US" dirty="0"/>
              <a:t>	median: 60.0 </a:t>
            </a:r>
          </a:p>
          <a:p>
            <a:r>
              <a:rPr lang="en-US" dirty="0"/>
              <a:t>	std dev:34.090</a:t>
            </a:r>
          </a:p>
        </p:txBody>
      </p:sp>
    </p:spTree>
    <p:extLst>
      <p:ext uri="{BB962C8B-B14F-4D97-AF65-F5344CB8AC3E}">
        <p14:creationId xmlns:p14="http://schemas.microsoft.com/office/powerpoint/2010/main" val="423236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5492-5323-154C-21F1-7D7D0DF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DF2-67F7-670F-5745-EEC25FC7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Does smoking affect survival rate? </a:t>
            </a:r>
          </a:p>
        </p:txBody>
      </p:sp>
    </p:spTree>
    <p:extLst>
      <p:ext uri="{BB962C8B-B14F-4D97-AF65-F5344CB8AC3E}">
        <p14:creationId xmlns:p14="http://schemas.microsoft.com/office/powerpoint/2010/main" val="203089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types of smoking&#10;&#10;Description automatically generated">
            <a:extLst>
              <a:ext uri="{FF2B5EF4-FFF2-40B4-BE49-F238E27FC236}">
                <a16:creationId xmlns:a16="http://schemas.microsoft.com/office/drawing/2014/main" id="{7D40235C-F464-FCB8-A888-3585B68A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2" y="960117"/>
            <a:ext cx="6583686" cy="4937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85810A-7E66-3454-CC9E-6F0B2FD914C3}"/>
              </a:ext>
            </a:extLst>
          </p:cNvPr>
          <p:cNvSpPr txBox="1"/>
          <p:nvPr/>
        </p:nvSpPr>
        <p:spPr>
          <a:xfrm>
            <a:off x="7714741" y="1720839"/>
            <a:ext cx="3656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smoker </a:t>
            </a:r>
          </a:p>
          <a:p>
            <a:r>
              <a:rPr lang="en-US" dirty="0"/>
              <a:t>	mean: 59.930</a:t>
            </a:r>
          </a:p>
          <a:p>
            <a:r>
              <a:rPr lang="en-US" dirty="0"/>
              <a:t>	median: 60.0 </a:t>
            </a:r>
          </a:p>
          <a:p>
            <a:r>
              <a:rPr lang="en-US" dirty="0"/>
              <a:t>	std dev: 34.284</a:t>
            </a:r>
          </a:p>
          <a:p>
            <a:r>
              <a:rPr lang="en-US" b="1" dirty="0"/>
              <a:t>Former smoker </a:t>
            </a:r>
          </a:p>
          <a:p>
            <a:r>
              <a:rPr lang="en-US" dirty="0"/>
              <a:t>	mean: 59.749 </a:t>
            </a:r>
          </a:p>
          <a:p>
            <a:r>
              <a:rPr lang="en-US" dirty="0"/>
              <a:t>	median: 60.0 </a:t>
            </a:r>
          </a:p>
          <a:p>
            <a:r>
              <a:rPr lang="en-US" dirty="0"/>
              <a:t>	std dev: 34.341</a:t>
            </a:r>
          </a:p>
          <a:p>
            <a:r>
              <a:rPr lang="en-US" b="1" dirty="0"/>
              <a:t>Never smoked </a:t>
            </a:r>
          </a:p>
          <a:p>
            <a:r>
              <a:rPr lang="en-US" dirty="0"/>
              <a:t>	mean: 59.914</a:t>
            </a:r>
          </a:p>
          <a:p>
            <a:r>
              <a:rPr lang="en-US" dirty="0"/>
              <a:t>	median: 60.0 </a:t>
            </a:r>
          </a:p>
          <a:p>
            <a:r>
              <a:rPr lang="en-US" dirty="0"/>
              <a:t>	std dev: 34.114</a:t>
            </a:r>
          </a:p>
        </p:txBody>
      </p:sp>
    </p:spTree>
    <p:extLst>
      <p:ext uri="{BB962C8B-B14F-4D97-AF65-F5344CB8AC3E}">
        <p14:creationId xmlns:p14="http://schemas.microsoft.com/office/powerpoint/2010/main" val="880116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smoking and smoking pack years&#10;&#10;Description automatically generated with medium confidence">
            <a:extLst>
              <a:ext uri="{FF2B5EF4-FFF2-40B4-BE49-F238E27FC236}">
                <a16:creationId xmlns:a16="http://schemas.microsoft.com/office/drawing/2014/main" id="{84209D22-9206-3E42-0ED6-187BCB0A5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27" y="402046"/>
            <a:ext cx="7305746" cy="5479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53AA0-B563-5AEF-C175-949362F40970}"/>
              </a:ext>
            </a:extLst>
          </p:cNvPr>
          <p:cNvSpPr txBox="1"/>
          <p:nvPr/>
        </p:nvSpPr>
        <p:spPr>
          <a:xfrm>
            <a:off x="4036337" y="6201624"/>
            <a:ext cx="411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r^2 value: 3.36070175723838e-08</a:t>
            </a:r>
          </a:p>
        </p:txBody>
      </p:sp>
    </p:spTree>
    <p:extLst>
      <p:ext uri="{BB962C8B-B14F-4D97-AF65-F5344CB8AC3E}">
        <p14:creationId xmlns:p14="http://schemas.microsoft.com/office/powerpoint/2010/main" val="344704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716E-4614-3614-1CF1-587444DE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EB7E-D0F9-F928-BDD2-823DFD079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demographics of the dataset are extremely evenly divided.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Within our dataset, smoking had no impact on when lung cancer developed, how lung cancer developed, or on the length of survival after treatment.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synthetic nature of the dataset may be responsible for the evenness of the data.</a:t>
            </a:r>
          </a:p>
        </p:txBody>
      </p:sp>
    </p:spTree>
    <p:extLst>
      <p:ext uri="{BB962C8B-B14F-4D97-AF65-F5344CB8AC3E}">
        <p14:creationId xmlns:p14="http://schemas.microsoft.com/office/powerpoint/2010/main" val="28053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E582-856D-E16E-03C8-AB0258A7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016A-9224-A65D-50F9-4C249DCD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Determine the distribution of demographics such as age and gender within our dataset</a:t>
            </a:r>
            <a:endParaRPr lang="en-US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Evaluate how smoking affects the onset and outcome of lung cancer.</a:t>
            </a:r>
            <a:endParaRPr lang="en-US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Assess factors that contribute to length of survival after treatment such as treatment type.</a:t>
            </a:r>
            <a:endParaRPr lang="en-US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3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7C0DD-AB0C-4FFE-3047-22FD8A90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C4D77-0BE4-D7F5-DB53-22DF9EC51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Are there any demographics within the dataset that demonstrate higher risk of lung cancer?</a:t>
            </a:r>
            <a:endParaRPr lang="en-US" sz="28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age distribution of lung cancer patients&#10;&#10;Description automatically generated">
            <a:extLst>
              <a:ext uri="{FF2B5EF4-FFF2-40B4-BE49-F238E27FC236}">
                <a16:creationId xmlns:a16="http://schemas.microsoft.com/office/drawing/2014/main" id="{8AEE55DB-CAE5-16C9-A0C6-C1430BCDD5A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37" y="673100"/>
            <a:ext cx="7350125" cy="5511800"/>
          </a:xfrm>
        </p:spPr>
      </p:pic>
    </p:spTree>
    <p:extLst>
      <p:ext uri="{BB962C8B-B14F-4D97-AF65-F5344CB8AC3E}">
        <p14:creationId xmlns:p14="http://schemas.microsoft.com/office/powerpoint/2010/main" val="156272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lung cancer patients&#10;&#10;Description automatically generated">
            <a:extLst>
              <a:ext uri="{FF2B5EF4-FFF2-40B4-BE49-F238E27FC236}">
                <a16:creationId xmlns:a16="http://schemas.microsoft.com/office/drawing/2014/main" id="{7787056B-07D1-A74A-D320-58CA90AE8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666" y="828499"/>
            <a:ext cx="6934668" cy="52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pink circle with text&#10;&#10;Description automatically generated">
            <a:extLst>
              <a:ext uri="{FF2B5EF4-FFF2-40B4-BE49-F238E27FC236}">
                <a16:creationId xmlns:a16="http://schemas.microsoft.com/office/drawing/2014/main" id="{F5E8A973-0495-AA5E-CF21-0AD31F02F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4" y="1289822"/>
            <a:ext cx="5467923" cy="4100942"/>
          </a:xfrm>
          <a:prstGeom prst="rect">
            <a:avLst/>
          </a:prstGeom>
        </p:spPr>
      </p:pic>
      <p:pic>
        <p:nvPicPr>
          <p:cNvPr id="7" name="Picture 6" descr="A red and green circle with black text&#10;&#10;Description automatically generated">
            <a:extLst>
              <a:ext uri="{FF2B5EF4-FFF2-40B4-BE49-F238E27FC236}">
                <a16:creationId xmlns:a16="http://schemas.microsoft.com/office/drawing/2014/main" id="{8BD28181-036F-912B-CBFB-01F96621C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01" y="1289822"/>
            <a:ext cx="5467922" cy="41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0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6CFA-9A07-D7C5-CACE-ED05D5B4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91AC0-64D4-F2D1-954A-C0DEC0018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impact does smoking have on the onset of lung cancer?</a:t>
            </a:r>
          </a:p>
        </p:txBody>
      </p:sp>
    </p:spTree>
    <p:extLst>
      <p:ext uri="{BB962C8B-B14F-4D97-AF65-F5344CB8AC3E}">
        <p14:creationId xmlns:p14="http://schemas.microsoft.com/office/powerpoint/2010/main" val="363160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smoking history&#10;&#10;Description automatically generated with medium confidence">
            <a:extLst>
              <a:ext uri="{FF2B5EF4-FFF2-40B4-BE49-F238E27FC236}">
                <a16:creationId xmlns:a16="http://schemas.microsoft.com/office/drawing/2014/main" id="{B4F5F358-6D1D-9BF8-3150-013EC9759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6" y="707615"/>
            <a:ext cx="7257026" cy="5442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1B1151-ECA8-0043-C17C-23D2220DEAC6}"/>
              </a:ext>
            </a:extLst>
          </p:cNvPr>
          <p:cNvSpPr txBox="1"/>
          <p:nvPr/>
        </p:nvSpPr>
        <p:spPr>
          <a:xfrm>
            <a:off x="8338240" y="1720840"/>
            <a:ext cx="3105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smoker </a:t>
            </a:r>
          </a:p>
          <a:p>
            <a:r>
              <a:rPr lang="en-US" dirty="0"/>
              <a:t>	mean: 54.479 </a:t>
            </a:r>
          </a:p>
          <a:p>
            <a:r>
              <a:rPr lang="en-US" dirty="0"/>
              <a:t>	median: 54.0 </a:t>
            </a:r>
          </a:p>
          <a:p>
            <a:r>
              <a:rPr lang="en-US" dirty="0"/>
              <a:t>	std dev: 14.418</a:t>
            </a:r>
          </a:p>
          <a:p>
            <a:r>
              <a:rPr lang="en-US" b="1" dirty="0"/>
              <a:t>Former smoker</a:t>
            </a:r>
            <a:r>
              <a:rPr lang="en-US" dirty="0"/>
              <a:t> </a:t>
            </a:r>
          </a:p>
          <a:p>
            <a:r>
              <a:rPr lang="en-US" dirty="0"/>
              <a:t>	mean: 54.634 </a:t>
            </a:r>
          </a:p>
          <a:p>
            <a:r>
              <a:rPr lang="en-US" dirty="0"/>
              <a:t>	median: 55.0 </a:t>
            </a:r>
          </a:p>
          <a:p>
            <a:r>
              <a:rPr lang="en-US" dirty="0"/>
              <a:t>	std dev: 14.433</a:t>
            </a:r>
          </a:p>
          <a:p>
            <a:r>
              <a:rPr lang="en-US" b="1" dirty="0"/>
              <a:t>Never smoked </a:t>
            </a:r>
          </a:p>
          <a:p>
            <a:r>
              <a:rPr lang="en-US" dirty="0"/>
              <a:t>	mean: 54.201 </a:t>
            </a:r>
          </a:p>
          <a:p>
            <a:r>
              <a:rPr lang="en-US" dirty="0"/>
              <a:t>	median: 54.0 </a:t>
            </a:r>
          </a:p>
          <a:p>
            <a:r>
              <a:rPr lang="en-US" dirty="0"/>
              <a:t>	std dev: 14.335</a:t>
            </a:r>
          </a:p>
        </p:txBody>
      </p:sp>
    </p:spTree>
    <p:extLst>
      <p:ext uri="{BB962C8B-B14F-4D97-AF65-F5344CB8AC3E}">
        <p14:creationId xmlns:p14="http://schemas.microsoft.com/office/powerpoint/2010/main" val="320352540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525</Words>
  <Application>Microsoft Office PowerPoint</Application>
  <PresentationFormat>Widescreen</PresentationFormat>
  <Paragraphs>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Avenir Next LT Pro</vt:lpstr>
      <vt:lpstr>Avenir Next LT Pro Light</vt:lpstr>
      <vt:lpstr>Georgia Pro Semibold</vt:lpstr>
      <vt:lpstr>Times New Roman</vt:lpstr>
      <vt:lpstr>RocaVTI</vt:lpstr>
      <vt:lpstr>Exploring the Relationship Between Smoking and Lung Cancer</vt:lpstr>
      <vt:lpstr>The Dataset</vt:lpstr>
      <vt:lpstr>Our Objectives</vt:lpstr>
      <vt:lpstr>Question 1</vt:lpstr>
      <vt:lpstr>PowerPoint Presentation</vt:lpstr>
      <vt:lpstr>PowerPoint Presentation</vt:lpstr>
      <vt:lpstr>PowerPoint Presentation</vt:lpstr>
      <vt:lpstr>Question 2</vt:lpstr>
      <vt:lpstr>PowerPoint Presentation</vt:lpstr>
      <vt:lpstr>PowerPoint Presentation</vt:lpstr>
      <vt:lpstr>Question 3</vt:lpstr>
      <vt:lpstr>PowerPoint Presentation</vt:lpstr>
      <vt:lpstr>Question 4</vt:lpstr>
      <vt:lpstr>PowerPoint Presentation</vt:lpstr>
      <vt:lpstr>Question 5</vt:lpstr>
      <vt:lpstr>PowerPoint Presentation</vt:lpstr>
      <vt:lpstr>PowerPoint Presentation</vt:lpstr>
      <vt:lpstr>Question 6</vt:lpstr>
      <vt:lpstr>Question 7</vt:lpstr>
      <vt:lpstr>PowerPoint Presentation</vt:lpstr>
      <vt:lpstr>Question 8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Scarth</dc:creator>
  <cp:lastModifiedBy>Nicholas Scarth</cp:lastModifiedBy>
  <cp:revision>14</cp:revision>
  <dcterms:created xsi:type="dcterms:W3CDTF">2024-07-11T23:36:15Z</dcterms:created>
  <dcterms:modified xsi:type="dcterms:W3CDTF">2024-07-16T01:33:45Z</dcterms:modified>
</cp:coreProperties>
</file>