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100" d="100"/>
          <a:sy n="100" d="100"/>
        </p:scale>
        <p:origin x="7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11/30/2021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76793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3790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9872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154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1735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4700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8254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0664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7935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329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11/30/2021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3904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11/30/2021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68414958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opencores.org/projects/nand_controller" TargetMode="External"/><Relationship Id="rId2" Type="http://schemas.openxmlformats.org/officeDocument/2006/relationships/hyperlink" Target="https://github.com/nbstrong/DE1_SoC_Computer" TargetMode="External"/><Relationship Id="rId1" Type="http://schemas.openxmlformats.org/officeDocument/2006/relationships/slideLayout" Target="../slideLayouts/slideLayout2.xml"/><Relationship Id="rId4" Type="http://schemas.openxmlformats.org/officeDocument/2006/relationships/hyperlink" Target="https://www.micron.com/products/nand-flash/mlc-nand/part-catalo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opencores.org/usercontent/doc/1467239607"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D4CA5-D053-4EB8-8F96-F85BB5809A24}"/>
              </a:ext>
            </a:extLst>
          </p:cNvPr>
          <p:cNvSpPr>
            <a:spLocks noGrp="1"/>
          </p:cNvSpPr>
          <p:nvPr>
            <p:ph type="ctrTitle"/>
          </p:nvPr>
        </p:nvSpPr>
        <p:spPr>
          <a:xfrm>
            <a:off x="1087347" y="5422789"/>
            <a:ext cx="8888461" cy="706641"/>
          </a:xfrm>
        </p:spPr>
        <p:txBody>
          <a:bodyPr anchor="b">
            <a:normAutofit/>
          </a:bodyPr>
          <a:lstStyle/>
          <a:p>
            <a:pPr>
              <a:lnSpc>
                <a:spcPct val="100000"/>
              </a:lnSpc>
            </a:pPr>
            <a:r>
              <a:rPr lang="en-US" sz="1300" dirty="0" err="1"/>
              <a:t>OpenCores</a:t>
            </a:r>
            <a:r>
              <a:rPr lang="en-US" sz="1300" dirty="0"/>
              <a:t> - Nand Controller</a:t>
            </a:r>
            <a:br>
              <a:rPr lang="en-US" sz="1300" dirty="0"/>
            </a:br>
            <a:r>
              <a:rPr lang="en-US" sz="1300" dirty="0"/>
              <a:t>Integration with DE1-SoC Computer</a:t>
            </a:r>
          </a:p>
        </p:txBody>
      </p:sp>
      <p:sp>
        <p:nvSpPr>
          <p:cNvPr id="3" name="Subtitle 2">
            <a:extLst>
              <a:ext uri="{FF2B5EF4-FFF2-40B4-BE49-F238E27FC236}">
                <a16:creationId xmlns:a16="http://schemas.microsoft.com/office/drawing/2014/main" id="{B94FBFB3-EED5-4459-9BA8-70F1BC6DB5F0}"/>
              </a:ext>
            </a:extLst>
          </p:cNvPr>
          <p:cNvSpPr>
            <a:spLocks noGrp="1"/>
          </p:cNvSpPr>
          <p:nvPr>
            <p:ph type="subTitle" idx="1"/>
          </p:nvPr>
        </p:nvSpPr>
        <p:spPr>
          <a:xfrm>
            <a:off x="1087348" y="6165748"/>
            <a:ext cx="8888460" cy="365125"/>
          </a:xfrm>
        </p:spPr>
        <p:txBody>
          <a:bodyPr anchor="t">
            <a:normAutofit/>
          </a:bodyPr>
          <a:lstStyle/>
          <a:p>
            <a:r>
              <a:rPr lang="en-US" sz="1600"/>
              <a:t>Nicholas Strong</a:t>
            </a:r>
          </a:p>
        </p:txBody>
      </p:sp>
      <p:pic>
        <p:nvPicPr>
          <p:cNvPr id="4" name="Picture 3" descr="Electronic circuit board">
            <a:extLst>
              <a:ext uri="{FF2B5EF4-FFF2-40B4-BE49-F238E27FC236}">
                <a16:creationId xmlns:a16="http://schemas.microsoft.com/office/drawing/2014/main" id="{2F38D10E-B913-4E2F-A786-DCADBBC2AD9B}"/>
              </a:ext>
            </a:extLst>
          </p:cNvPr>
          <p:cNvPicPr>
            <a:picLocks noChangeAspect="1"/>
          </p:cNvPicPr>
          <p:nvPr/>
        </p:nvPicPr>
        <p:blipFill rotWithShape="1">
          <a:blip r:embed="rId2"/>
          <a:srcRect t="35743" b="999"/>
          <a:stretch/>
        </p:blipFill>
        <p:spPr>
          <a:xfrm>
            <a:off x="-2" y="10"/>
            <a:ext cx="12192002" cy="5148019"/>
          </a:xfrm>
          <a:prstGeom prst="rect">
            <a:avLst/>
          </a:prstGeom>
        </p:spPr>
      </p:pic>
      <p:sp>
        <p:nvSpPr>
          <p:cNvPr id="22" name="Freeform: Shape 21">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35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0C62ED-0D4A-4755-8F5A-8989298BFA8F}"/>
              </a:ext>
            </a:extLst>
          </p:cNvPr>
          <p:cNvSpPr>
            <a:spLocks noGrp="1"/>
          </p:cNvSpPr>
          <p:nvPr>
            <p:ph type="title"/>
          </p:nvPr>
        </p:nvSpPr>
        <p:spPr>
          <a:xfrm>
            <a:off x="303677" y="310858"/>
            <a:ext cx="3687298" cy="676567"/>
          </a:xfrm>
        </p:spPr>
        <p:txBody>
          <a:bodyPr anchor="t"/>
          <a:lstStyle/>
          <a:p>
            <a:r>
              <a:rPr lang="en-US" dirty="0"/>
              <a:t>Drivers</a:t>
            </a:r>
          </a:p>
        </p:txBody>
      </p:sp>
      <p:sp>
        <p:nvSpPr>
          <p:cNvPr id="6" name="Text Placeholder 5">
            <a:extLst>
              <a:ext uri="{FF2B5EF4-FFF2-40B4-BE49-F238E27FC236}">
                <a16:creationId xmlns:a16="http://schemas.microsoft.com/office/drawing/2014/main" id="{BA4D5D56-72A6-45F8-8FA3-8F75BA69FCED}"/>
              </a:ext>
            </a:extLst>
          </p:cNvPr>
          <p:cNvSpPr>
            <a:spLocks noGrp="1"/>
          </p:cNvSpPr>
          <p:nvPr>
            <p:ph type="body" sz="half" idx="2"/>
          </p:nvPr>
        </p:nvSpPr>
        <p:spPr>
          <a:xfrm>
            <a:off x="303677" y="987425"/>
            <a:ext cx="2858623" cy="3419702"/>
          </a:xfrm>
        </p:spPr>
        <p:txBody>
          <a:bodyPr/>
          <a:lstStyle/>
          <a:p>
            <a:r>
              <a:rPr lang="en-US" dirty="0"/>
              <a:t>Testbench was designed to make porting to C for driver code simple.</a:t>
            </a:r>
          </a:p>
          <a:p>
            <a:r>
              <a:rPr lang="en-US" dirty="0"/>
              <a:t>Like Testbench, performs 400 compares and reports failures upon completion.</a:t>
            </a:r>
          </a:p>
        </p:txBody>
      </p:sp>
      <p:pic>
        <p:nvPicPr>
          <p:cNvPr id="8" name="Picture 7" descr="A screenshot of a computer&#10;&#10;Description automatically generated with medium confidence">
            <a:extLst>
              <a:ext uri="{FF2B5EF4-FFF2-40B4-BE49-F238E27FC236}">
                <a16:creationId xmlns:a16="http://schemas.microsoft.com/office/drawing/2014/main" id="{A5D9E6D1-22A7-4D9C-A7B6-B33346931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38" y="9298"/>
            <a:ext cx="7391574" cy="6858000"/>
          </a:xfrm>
          <a:prstGeom prst="rect">
            <a:avLst/>
          </a:prstGeom>
        </p:spPr>
      </p:pic>
    </p:spTree>
    <p:extLst>
      <p:ext uri="{BB962C8B-B14F-4D97-AF65-F5344CB8AC3E}">
        <p14:creationId xmlns:p14="http://schemas.microsoft.com/office/powerpoint/2010/main" val="29281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81C2B0-7289-4F6B-9733-D4DA41E61E7F}"/>
              </a:ext>
            </a:extLst>
          </p:cNvPr>
          <p:cNvSpPr>
            <a:spLocks noGrp="1"/>
          </p:cNvSpPr>
          <p:nvPr>
            <p:ph type="title"/>
          </p:nvPr>
        </p:nvSpPr>
        <p:spPr>
          <a:xfrm>
            <a:off x="1120948" y="167984"/>
            <a:ext cx="9950103" cy="603541"/>
          </a:xfrm>
        </p:spPr>
        <p:txBody>
          <a:bodyPr anchor="t"/>
          <a:lstStyle/>
          <a:p>
            <a:pPr algn="ctr"/>
            <a:r>
              <a:rPr lang="en-US" dirty="0"/>
              <a:t>Simulation vs Hardware (no NAND)</a:t>
            </a:r>
          </a:p>
        </p:txBody>
      </p:sp>
      <p:pic>
        <p:nvPicPr>
          <p:cNvPr id="7" name="Picture 6" descr="Graphical user interface&#10;&#10;Description automatically generated">
            <a:extLst>
              <a:ext uri="{FF2B5EF4-FFF2-40B4-BE49-F238E27FC236}">
                <a16:creationId xmlns:a16="http://schemas.microsoft.com/office/drawing/2014/main" id="{DC50238F-6134-45BD-B41F-F9C8B2A32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543" y="847365"/>
            <a:ext cx="7983064" cy="2581635"/>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68AA356E-2731-48C8-9428-0961E59C4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070" y="3504840"/>
            <a:ext cx="6878010" cy="3353160"/>
          </a:xfrm>
          <a:prstGeom prst="rect">
            <a:avLst/>
          </a:prstGeom>
        </p:spPr>
      </p:pic>
    </p:spTree>
    <p:extLst>
      <p:ext uri="{BB962C8B-B14F-4D97-AF65-F5344CB8AC3E}">
        <p14:creationId xmlns:p14="http://schemas.microsoft.com/office/powerpoint/2010/main" val="13478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574593-0D17-4567-86E0-D11458D00C3F}"/>
              </a:ext>
            </a:extLst>
          </p:cNvPr>
          <p:cNvSpPr>
            <a:spLocks noGrp="1"/>
          </p:cNvSpPr>
          <p:nvPr>
            <p:ph type="title"/>
          </p:nvPr>
        </p:nvSpPr>
        <p:spPr>
          <a:xfrm>
            <a:off x="1120948" y="529934"/>
            <a:ext cx="9950103" cy="632116"/>
          </a:xfrm>
        </p:spPr>
        <p:txBody>
          <a:bodyPr>
            <a:normAutofit fontScale="90000"/>
          </a:bodyPr>
          <a:lstStyle/>
          <a:p>
            <a:pPr algn="ctr"/>
            <a:r>
              <a:rPr lang="en-US" dirty="0"/>
              <a:t>Hardware (with NAND)</a:t>
            </a:r>
            <a:br>
              <a:rPr lang="en-US" dirty="0"/>
            </a:br>
            <a:r>
              <a:rPr lang="en-US" dirty="0"/>
              <a:t>Read Parameter Page</a:t>
            </a:r>
          </a:p>
        </p:txBody>
      </p:sp>
      <p:pic>
        <p:nvPicPr>
          <p:cNvPr id="7" name="Picture 6">
            <a:extLst>
              <a:ext uri="{FF2B5EF4-FFF2-40B4-BE49-F238E27FC236}">
                <a16:creationId xmlns:a16="http://schemas.microsoft.com/office/drawing/2014/main" id="{5032C7CA-81BF-4EA7-B669-F6E328D3B32D}"/>
              </a:ext>
            </a:extLst>
          </p:cNvPr>
          <p:cNvPicPr>
            <a:picLocks noChangeAspect="1"/>
          </p:cNvPicPr>
          <p:nvPr/>
        </p:nvPicPr>
        <p:blipFill>
          <a:blip r:embed="rId2"/>
          <a:stretch>
            <a:fillRect/>
          </a:stretch>
        </p:blipFill>
        <p:spPr>
          <a:xfrm>
            <a:off x="914400" y="1309687"/>
            <a:ext cx="9944100" cy="4238625"/>
          </a:xfrm>
          <a:prstGeom prst="rect">
            <a:avLst/>
          </a:prstGeom>
        </p:spPr>
      </p:pic>
    </p:spTree>
    <p:extLst>
      <p:ext uri="{BB962C8B-B14F-4D97-AF65-F5344CB8AC3E}">
        <p14:creationId xmlns:p14="http://schemas.microsoft.com/office/powerpoint/2010/main" val="354520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03CB-E4A5-440B-81DB-1A50E6EF4C15}"/>
              </a:ext>
            </a:extLst>
          </p:cNvPr>
          <p:cNvSpPr>
            <a:spLocks noGrp="1"/>
          </p:cNvSpPr>
          <p:nvPr>
            <p:ph type="title"/>
          </p:nvPr>
        </p:nvSpPr>
        <p:spPr/>
        <p:txBody>
          <a:bodyPr anchor="t"/>
          <a:lstStyle/>
          <a:p>
            <a:r>
              <a:rPr lang="en-US" dirty="0"/>
              <a:t>Extra: Running Simulation</a:t>
            </a:r>
          </a:p>
        </p:txBody>
      </p:sp>
      <p:sp>
        <p:nvSpPr>
          <p:cNvPr id="3" name="Content Placeholder 2">
            <a:extLst>
              <a:ext uri="{FF2B5EF4-FFF2-40B4-BE49-F238E27FC236}">
                <a16:creationId xmlns:a16="http://schemas.microsoft.com/office/drawing/2014/main" id="{C106896C-0334-451C-B567-E76E2193C9FD}"/>
              </a:ext>
            </a:extLst>
          </p:cNvPr>
          <p:cNvSpPr>
            <a:spLocks noGrp="1"/>
          </p:cNvSpPr>
          <p:nvPr>
            <p:ph sz="half" idx="1"/>
          </p:nvPr>
        </p:nvSpPr>
        <p:spPr>
          <a:xfrm>
            <a:off x="1077362" y="1521919"/>
            <a:ext cx="4942438" cy="3949154"/>
          </a:xfrm>
        </p:spPr>
        <p:txBody>
          <a:bodyPr/>
          <a:lstStyle/>
          <a:p>
            <a:r>
              <a:rPr lang="en-US" dirty="0"/>
              <a:t>Open </a:t>
            </a:r>
            <a:r>
              <a:rPr lang="en-US" dirty="0" err="1"/>
              <a:t>Modelsim</a:t>
            </a:r>
            <a:endParaRPr lang="en-US" dirty="0"/>
          </a:p>
          <a:p>
            <a:r>
              <a:rPr lang="en-US" dirty="0"/>
              <a:t>In </a:t>
            </a:r>
            <a:r>
              <a:rPr lang="en-US" dirty="0" err="1"/>
              <a:t>Modelsim</a:t>
            </a:r>
            <a:r>
              <a:rPr lang="en-US" dirty="0"/>
              <a:t> TCL Console run:</a:t>
            </a:r>
          </a:p>
          <a:p>
            <a:pPr marL="560070" lvl="1" indent="-285750">
              <a:buFont typeface="Arial" panose="020B0604020202020204" pitchFamily="34" charset="0"/>
              <a:buChar char="•"/>
            </a:pPr>
            <a:r>
              <a:rPr lang="en-US" dirty="0"/>
              <a:t>do tb.do</a:t>
            </a:r>
          </a:p>
        </p:txBody>
      </p:sp>
      <p:pic>
        <p:nvPicPr>
          <p:cNvPr id="8" name="Picture 7">
            <a:extLst>
              <a:ext uri="{FF2B5EF4-FFF2-40B4-BE49-F238E27FC236}">
                <a16:creationId xmlns:a16="http://schemas.microsoft.com/office/drawing/2014/main" id="{4B9779C9-7077-4049-8145-F1365911D619}"/>
              </a:ext>
            </a:extLst>
          </p:cNvPr>
          <p:cNvPicPr>
            <a:picLocks noChangeAspect="1"/>
          </p:cNvPicPr>
          <p:nvPr/>
        </p:nvPicPr>
        <p:blipFill>
          <a:blip r:embed="rId2"/>
          <a:stretch>
            <a:fillRect/>
          </a:stretch>
        </p:blipFill>
        <p:spPr>
          <a:xfrm>
            <a:off x="1077362" y="2791646"/>
            <a:ext cx="7439025" cy="1409700"/>
          </a:xfrm>
          <a:prstGeom prst="rect">
            <a:avLst/>
          </a:prstGeom>
        </p:spPr>
      </p:pic>
    </p:spTree>
    <p:extLst>
      <p:ext uri="{BB962C8B-B14F-4D97-AF65-F5344CB8AC3E}">
        <p14:creationId xmlns:p14="http://schemas.microsoft.com/office/powerpoint/2010/main" val="342888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ACACE7-9C55-4F62-93E0-9CB4E92190E8}"/>
              </a:ext>
            </a:extLst>
          </p:cNvPr>
          <p:cNvSpPr>
            <a:spLocks noGrp="1"/>
          </p:cNvSpPr>
          <p:nvPr>
            <p:ph type="title"/>
          </p:nvPr>
        </p:nvSpPr>
        <p:spPr/>
        <p:txBody>
          <a:bodyPr/>
          <a:lstStyle/>
          <a:p>
            <a:r>
              <a:rPr lang="en-US" dirty="0"/>
              <a:t>Extra: Be sure to add pull-up resistor on RNB!</a:t>
            </a:r>
          </a:p>
        </p:txBody>
      </p:sp>
      <p:pic>
        <p:nvPicPr>
          <p:cNvPr id="7" name="Picture 6" descr="A screenshot of a computer&#10;&#10;Description automatically generated with medium confidence">
            <a:extLst>
              <a:ext uri="{FF2B5EF4-FFF2-40B4-BE49-F238E27FC236}">
                <a16:creationId xmlns:a16="http://schemas.microsoft.com/office/drawing/2014/main" id="{28430FB7-2313-412F-BDD0-66C5D933B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0" y="2546130"/>
            <a:ext cx="4515480" cy="3658111"/>
          </a:xfrm>
          <a:prstGeom prst="rect">
            <a:avLst/>
          </a:prstGeom>
        </p:spPr>
      </p:pic>
    </p:spTree>
    <p:extLst>
      <p:ext uri="{BB962C8B-B14F-4D97-AF65-F5344CB8AC3E}">
        <p14:creationId xmlns:p14="http://schemas.microsoft.com/office/powerpoint/2010/main" val="347326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3781-19DA-4159-9C36-0DAC88C67CD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B1401E7-7754-4830-8195-3CADFD943363}"/>
              </a:ext>
            </a:extLst>
          </p:cNvPr>
          <p:cNvSpPr>
            <a:spLocks noGrp="1"/>
          </p:cNvSpPr>
          <p:nvPr>
            <p:ph idx="1"/>
          </p:nvPr>
        </p:nvSpPr>
        <p:spPr/>
        <p:txBody>
          <a:bodyPr>
            <a:normAutofit lnSpcReduction="10000"/>
          </a:bodyPr>
          <a:lstStyle/>
          <a:p>
            <a:r>
              <a:rPr lang="en-US" dirty="0"/>
              <a:t>Integrate the </a:t>
            </a:r>
            <a:r>
              <a:rPr lang="en-US" dirty="0" err="1"/>
              <a:t>OpenCores</a:t>
            </a:r>
            <a:r>
              <a:rPr lang="en-US" dirty="0"/>
              <a:t> ONFI Compliant Nand Controller into the DE1-SoC Computer Development Board to allow reading and writing with NAND component connected to TSOP extender card. This will help facilitate ongoing research into NAND Memory done at UAH.</a:t>
            </a:r>
          </a:p>
          <a:p>
            <a:pPr marL="0" indent="0">
              <a:buNone/>
            </a:pPr>
            <a:r>
              <a:rPr lang="en-US" dirty="0"/>
              <a:t>Resources:</a:t>
            </a:r>
          </a:p>
          <a:p>
            <a:r>
              <a:rPr lang="en-US" dirty="0"/>
              <a:t>System available at </a:t>
            </a:r>
            <a:r>
              <a:rPr lang="en-US" dirty="0">
                <a:hlinkClick r:id="rId2"/>
              </a:rPr>
              <a:t>https://github.com/nbstrong/DE1_SoC_Computer</a:t>
            </a:r>
            <a:endParaRPr lang="en-US" dirty="0"/>
          </a:p>
          <a:p>
            <a:r>
              <a:rPr lang="en-US" dirty="0"/>
              <a:t>Original core sourced from: </a:t>
            </a:r>
            <a:r>
              <a:rPr lang="en-US" dirty="0">
                <a:hlinkClick r:id="rId3"/>
              </a:rPr>
              <a:t>https://opencores.org/projects/nand_controller</a:t>
            </a:r>
            <a:endParaRPr lang="en-US" dirty="0"/>
          </a:p>
          <a:p>
            <a:r>
              <a:rPr lang="en-US" dirty="0"/>
              <a:t>Memory model used from: </a:t>
            </a:r>
            <a:r>
              <a:rPr lang="en-US" dirty="0">
                <a:hlinkClick r:id="rId4"/>
              </a:rPr>
              <a:t>https://www.micron.com/products/nand-flash/mlc-nand/part-catalog</a:t>
            </a:r>
            <a:endParaRPr lang="en-US" dirty="0"/>
          </a:p>
          <a:p>
            <a:endParaRPr lang="en-US" dirty="0"/>
          </a:p>
        </p:txBody>
      </p:sp>
    </p:spTree>
    <p:extLst>
      <p:ext uri="{BB962C8B-B14F-4D97-AF65-F5344CB8AC3E}">
        <p14:creationId xmlns:p14="http://schemas.microsoft.com/office/powerpoint/2010/main" val="11094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4A7504-204C-4923-88B3-9F0FE1F85896}"/>
              </a:ext>
            </a:extLst>
          </p:cNvPr>
          <p:cNvSpPr>
            <a:spLocks noGrp="1"/>
          </p:cNvSpPr>
          <p:nvPr>
            <p:ph type="title"/>
          </p:nvPr>
        </p:nvSpPr>
        <p:spPr>
          <a:xfrm>
            <a:off x="306515" y="243778"/>
            <a:ext cx="3687298" cy="602529"/>
          </a:xfrm>
        </p:spPr>
        <p:txBody>
          <a:bodyPr/>
          <a:lstStyle/>
          <a:p>
            <a:pPr algn="ctr"/>
            <a:r>
              <a:rPr lang="en-US" dirty="0"/>
              <a:t>Architecture</a:t>
            </a:r>
          </a:p>
        </p:txBody>
      </p:sp>
      <p:pic>
        <p:nvPicPr>
          <p:cNvPr id="16" name="Picture 15" descr="Diagram&#10;&#10;Description automatically generated">
            <a:extLst>
              <a:ext uri="{FF2B5EF4-FFF2-40B4-BE49-F238E27FC236}">
                <a16:creationId xmlns:a16="http://schemas.microsoft.com/office/drawing/2014/main" id="{0674C84C-2653-40BF-A069-26A6D398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59" y="846307"/>
            <a:ext cx="8643415" cy="5767915"/>
          </a:xfrm>
          <a:prstGeom prst="rect">
            <a:avLst/>
          </a:prstGeom>
        </p:spPr>
      </p:pic>
    </p:spTree>
    <p:extLst>
      <p:ext uri="{BB962C8B-B14F-4D97-AF65-F5344CB8AC3E}">
        <p14:creationId xmlns:p14="http://schemas.microsoft.com/office/powerpoint/2010/main" val="381396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69AE-C59D-4B15-BED4-07E400F4347A}"/>
              </a:ext>
            </a:extLst>
          </p:cNvPr>
          <p:cNvSpPr>
            <a:spLocks noGrp="1"/>
          </p:cNvSpPr>
          <p:nvPr>
            <p:ph type="title"/>
          </p:nvPr>
        </p:nvSpPr>
        <p:spPr/>
        <p:txBody>
          <a:bodyPr anchor="ctr"/>
          <a:lstStyle/>
          <a:p>
            <a:r>
              <a:rPr lang="en-US" dirty="0"/>
              <a:t>Software</a:t>
            </a:r>
            <a:br>
              <a:rPr lang="en-US" dirty="0"/>
            </a:br>
            <a:r>
              <a:rPr lang="en-US" dirty="0"/>
              <a:t>Interface</a:t>
            </a:r>
          </a:p>
        </p:txBody>
      </p:sp>
      <p:sp>
        <p:nvSpPr>
          <p:cNvPr id="4" name="Text Placeholder 3">
            <a:extLst>
              <a:ext uri="{FF2B5EF4-FFF2-40B4-BE49-F238E27FC236}">
                <a16:creationId xmlns:a16="http://schemas.microsoft.com/office/drawing/2014/main" id="{5F7E3214-DEAC-4FBC-9850-B6E1BC155B63}"/>
              </a:ext>
            </a:extLst>
          </p:cNvPr>
          <p:cNvSpPr>
            <a:spLocks noGrp="1"/>
          </p:cNvSpPr>
          <p:nvPr>
            <p:ph type="body" sz="half" idx="2"/>
          </p:nvPr>
        </p:nvSpPr>
        <p:spPr>
          <a:xfrm>
            <a:off x="1084727" y="2449285"/>
            <a:ext cx="3687298" cy="3941989"/>
          </a:xfrm>
        </p:spPr>
        <p:txBody>
          <a:bodyPr>
            <a:normAutofit/>
          </a:bodyPr>
          <a:lstStyle/>
          <a:p>
            <a:r>
              <a:rPr lang="en-US" dirty="0"/>
              <a:t>Controller execution is started by writing to the COMMAND register.</a:t>
            </a:r>
          </a:p>
          <a:p>
            <a:r>
              <a:rPr lang="en-US" dirty="0"/>
              <a:t>Required data must be written to the DATA register before command execution.</a:t>
            </a:r>
          </a:p>
          <a:p>
            <a:r>
              <a:rPr lang="en-US" dirty="0"/>
              <a:t>Status register must be polled between commands to verify both controller and NAND flash are ready.</a:t>
            </a:r>
          </a:p>
          <a:p>
            <a:r>
              <a:rPr lang="en-US" dirty="0"/>
              <a:t>For full list of commands, see: </a:t>
            </a:r>
            <a:r>
              <a:rPr lang="en-US" dirty="0">
                <a:hlinkClick r:id="rId2"/>
              </a:rPr>
              <a:t>https://opencores.org/usercontent/doc/1467239607</a:t>
            </a:r>
            <a:endParaRPr lang="en-US" dirty="0"/>
          </a:p>
          <a:p>
            <a:endParaRPr lang="en-US" dirty="0"/>
          </a:p>
          <a:p>
            <a:endParaRPr lang="en-US" dirty="0"/>
          </a:p>
        </p:txBody>
      </p:sp>
      <p:pic>
        <p:nvPicPr>
          <p:cNvPr id="7" name="Picture 6">
            <a:extLst>
              <a:ext uri="{FF2B5EF4-FFF2-40B4-BE49-F238E27FC236}">
                <a16:creationId xmlns:a16="http://schemas.microsoft.com/office/drawing/2014/main" id="{D06301E1-0831-4047-A7DC-9DFF4BB1BBCB}"/>
              </a:ext>
            </a:extLst>
          </p:cNvPr>
          <p:cNvPicPr>
            <a:picLocks noChangeAspect="1"/>
          </p:cNvPicPr>
          <p:nvPr/>
        </p:nvPicPr>
        <p:blipFill>
          <a:blip r:embed="rId3"/>
          <a:stretch>
            <a:fillRect/>
          </a:stretch>
        </p:blipFill>
        <p:spPr>
          <a:xfrm>
            <a:off x="5529262" y="564695"/>
            <a:ext cx="5457825" cy="1743075"/>
          </a:xfrm>
          <a:prstGeom prst="rect">
            <a:avLst/>
          </a:prstGeom>
        </p:spPr>
      </p:pic>
      <p:sp>
        <p:nvSpPr>
          <p:cNvPr id="8" name="TextBox 7">
            <a:extLst>
              <a:ext uri="{FF2B5EF4-FFF2-40B4-BE49-F238E27FC236}">
                <a16:creationId xmlns:a16="http://schemas.microsoft.com/office/drawing/2014/main" id="{921F5BE9-3F1C-40D3-A5C1-14994383F821}"/>
              </a:ext>
            </a:extLst>
          </p:cNvPr>
          <p:cNvSpPr txBox="1"/>
          <p:nvPr/>
        </p:nvSpPr>
        <p:spPr>
          <a:xfrm>
            <a:off x="5378507" y="2449286"/>
            <a:ext cx="5759334" cy="2585323"/>
          </a:xfrm>
          <a:prstGeom prst="rect">
            <a:avLst/>
          </a:prstGeom>
          <a:noFill/>
        </p:spPr>
        <p:txBody>
          <a:bodyPr wrap="none" rtlCol="0">
            <a:spAutoFit/>
          </a:bodyPr>
          <a:lstStyle/>
          <a:p>
            <a:r>
              <a:rPr lang="en-US" u="sng" dirty="0"/>
              <a:t>Data</a:t>
            </a:r>
            <a:r>
              <a:rPr lang="en-US" dirty="0"/>
              <a:t> 	– 8-bit* data value to be written</a:t>
            </a:r>
          </a:p>
          <a:p>
            <a:r>
              <a:rPr lang="en-US" dirty="0" err="1"/>
              <a:t>Cmd</a:t>
            </a:r>
            <a:r>
              <a:rPr lang="en-US" dirty="0"/>
              <a:t> 	– 8-bit command to be executed</a:t>
            </a:r>
          </a:p>
          <a:p>
            <a:r>
              <a:rPr lang="en-US" u="sng" dirty="0"/>
              <a:t>RB</a:t>
            </a:r>
            <a:r>
              <a:rPr lang="en-US" dirty="0"/>
              <a:t> 	– 1-bit value reflecting NAND </a:t>
            </a:r>
            <a:r>
              <a:rPr lang="en-US" dirty="0" err="1"/>
              <a:t>rnb</a:t>
            </a:r>
            <a:r>
              <a:rPr lang="en-US" dirty="0"/>
              <a:t>* signal.</a:t>
            </a:r>
          </a:p>
          <a:p>
            <a:pPr marL="1657350" lvl="3" indent="-285750">
              <a:buFont typeface="Arial" panose="020B0604020202020204" pitchFamily="34" charset="0"/>
              <a:buChar char="•"/>
            </a:pPr>
            <a:r>
              <a:rPr lang="en-US" dirty="0"/>
              <a:t>1 – Ready</a:t>
            </a:r>
          </a:p>
          <a:p>
            <a:pPr marL="1657350" lvl="3" indent="-285750">
              <a:buFont typeface="Arial" panose="020B0604020202020204" pitchFamily="34" charset="0"/>
              <a:buChar char="•"/>
            </a:pPr>
            <a:r>
              <a:rPr lang="en-US" dirty="0"/>
              <a:t>0 – Busy</a:t>
            </a:r>
          </a:p>
          <a:p>
            <a:r>
              <a:rPr lang="en-US" u="sng" dirty="0"/>
              <a:t>B</a:t>
            </a:r>
            <a:r>
              <a:rPr lang="en-US" dirty="0"/>
              <a:t> 	– 1-bit value reflecting Controller busy status.</a:t>
            </a:r>
          </a:p>
          <a:p>
            <a:pPr marL="1657350" lvl="3" indent="-285750">
              <a:buFont typeface="Arial" panose="020B0604020202020204" pitchFamily="34" charset="0"/>
              <a:buChar char="•"/>
            </a:pPr>
            <a:r>
              <a:rPr lang="en-US" dirty="0"/>
              <a:t>1 – Busy</a:t>
            </a:r>
          </a:p>
          <a:p>
            <a:pPr marL="1657350" lvl="3" indent="-285750">
              <a:buFont typeface="Arial" panose="020B0604020202020204" pitchFamily="34" charset="0"/>
              <a:buChar char="•"/>
            </a:pPr>
            <a:r>
              <a:rPr lang="en-US" dirty="0"/>
              <a:t>0 - Ready</a:t>
            </a:r>
          </a:p>
          <a:p>
            <a:pPr lvl="2"/>
            <a:endParaRPr lang="en-US" dirty="0"/>
          </a:p>
        </p:txBody>
      </p:sp>
      <p:sp>
        <p:nvSpPr>
          <p:cNvPr id="9" name="TextBox 8">
            <a:extLst>
              <a:ext uri="{FF2B5EF4-FFF2-40B4-BE49-F238E27FC236}">
                <a16:creationId xmlns:a16="http://schemas.microsoft.com/office/drawing/2014/main" id="{1B0232A4-2D45-4B52-866C-58540A2E65F5}"/>
              </a:ext>
            </a:extLst>
          </p:cNvPr>
          <p:cNvSpPr txBox="1"/>
          <p:nvPr/>
        </p:nvSpPr>
        <p:spPr>
          <a:xfrm>
            <a:off x="5868958" y="5123754"/>
            <a:ext cx="4778432" cy="1384995"/>
          </a:xfrm>
          <a:prstGeom prst="rect">
            <a:avLst/>
          </a:prstGeom>
          <a:noFill/>
        </p:spPr>
        <p:txBody>
          <a:bodyPr wrap="square" rtlCol="0">
            <a:spAutoFit/>
          </a:bodyPr>
          <a:lstStyle/>
          <a:p>
            <a:r>
              <a:rPr lang="en-US" sz="1400" dirty="0"/>
              <a:t>* Whereas </a:t>
            </a:r>
            <a:r>
              <a:rPr lang="en-US" sz="1400" dirty="0" err="1"/>
              <a:t>Opencores</a:t>
            </a:r>
            <a:r>
              <a:rPr lang="en-US" sz="1400" dirty="0"/>
              <a:t> documentation states data is 32-bits and Avalon interface is 32 bits, it is truncated to 8 upon entering the controller.</a:t>
            </a:r>
          </a:p>
          <a:p>
            <a:endParaRPr lang="en-US" sz="1400" dirty="0"/>
          </a:p>
          <a:p>
            <a:r>
              <a:rPr lang="en-US" sz="1400" dirty="0"/>
              <a:t>* Adjustment was made to original controller to add </a:t>
            </a:r>
            <a:r>
              <a:rPr lang="en-US" sz="1400" dirty="0" err="1"/>
              <a:t>rnb</a:t>
            </a:r>
            <a:r>
              <a:rPr lang="en-US" sz="1400" dirty="0"/>
              <a:t> polling capabilities to the controller.</a:t>
            </a:r>
          </a:p>
        </p:txBody>
      </p:sp>
    </p:spTree>
    <p:extLst>
      <p:ext uri="{BB962C8B-B14F-4D97-AF65-F5344CB8AC3E}">
        <p14:creationId xmlns:p14="http://schemas.microsoft.com/office/powerpoint/2010/main" val="272218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40155-EA14-4688-9817-91D8C4605423}"/>
              </a:ext>
            </a:extLst>
          </p:cNvPr>
          <p:cNvSpPr>
            <a:spLocks noGrp="1"/>
          </p:cNvSpPr>
          <p:nvPr>
            <p:ph type="title"/>
          </p:nvPr>
        </p:nvSpPr>
        <p:spPr>
          <a:xfrm>
            <a:off x="1120948" y="225134"/>
            <a:ext cx="9950103" cy="1091741"/>
          </a:xfrm>
        </p:spPr>
        <p:txBody>
          <a:bodyPr>
            <a:normAutofit fontScale="90000"/>
          </a:bodyPr>
          <a:lstStyle/>
          <a:p>
            <a:pPr algn="ctr"/>
            <a:r>
              <a:rPr lang="en-US" dirty="0"/>
              <a:t>Simulation and Hardware Testing – Functional Coverage</a:t>
            </a:r>
          </a:p>
        </p:txBody>
      </p:sp>
      <p:sp>
        <p:nvSpPr>
          <p:cNvPr id="6" name="Content Placeholder 5">
            <a:extLst>
              <a:ext uri="{FF2B5EF4-FFF2-40B4-BE49-F238E27FC236}">
                <a16:creationId xmlns:a16="http://schemas.microsoft.com/office/drawing/2014/main" id="{27B4547D-020A-45DA-A597-DE48747FAE24}"/>
              </a:ext>
            </a:extLst>
          </p:cNvPr>
          <p:cNvSpPr>
            <a:spLocks noGrp="1"/>
          </p:cNvSpPr>
          <p:nvPr>
            <p:ph sz="half" idx="1"/>
          </p:nvPr>
        </p:nvSpPr>
        <p:spPr>
          <a:xfrm>
            <a:off x="1409699" y="1409700"/>
            <a:ext cx="3629025" cy="4767261"/>
          </a:xfrm>
        </p:spPr>
        <p:txBody>
          <a:bodyPr>
            <a:normAutofit fontScale="47500" lnSpcReduction="20000"/>
          </a:bodyPr>
          <a:lstStyle/>
          <a:p>
            <a:pPr marL="0" indent="0" algn="ctr">
              <a:buNone/>
            </a:pPr>
            <a:r>
              <a:rPr lang="en-US" sz="2500" u="sng" dirty="0"/>
              <a:t>Tested and Working up to address 100</a:t>
            </a:r>
          </a:p>
          <a:p>
            <a:pPr marL="0" indent="0">
              <a:buNone/>
            </a:pPr>
            <a:r>
              <a:rPr lang="en-US" sz="2500" dirty="0"/>
              <a:t>Commands:</a:t>
            </a:r>
          </a:p>
          <a:p>
            <a:r>
              <a:rPr lang="en-US" sz="2500" dirty="0"/>
              <a:t>INTERNAL_RESET</a:t>
            </a:r>
          </a:p>
          <a:p>
            <a:r>
              <a:rPr lang="en-US" sz="2500" dirty="0"/>
              <a:t>CTRL_CHIP_ENABLE</a:t>
            </a:r>
          </a:p>
          <a:p>
            <a:r>
              <a:rPr lang="en-US" sz="2500" dirty="0"/>
              <a:t>CTRL_CHIP_DISABLE</a:t>
            </a:r>
          </a:p>
          <a:p>
            <a:r>
              <a:rPr lang="en-US" sz="2500" dirty="0"/>
              <a:t>CTRL_RESET_INDEX</a:t>
            </a:r>
          </a:p>
          <a:p>
            <a:r>
              <a:rPr lang="en-US" sz="2500" dirty="0"/>
              <a:t>CTRL_GET_STATUS</a:t>
            </a:r>
          </a:p>
          <a:p>
            <a:r>
              <a:rPr lang="en-US" sz="2500" dirty="0"/>
              <a:t>CTRL_GET_DATA_PAGE_BYTE</a:t>
            </a:r>
          </a:p>
          <a:p>
            <a:r>
              <a:rPr lang="en-US" sz="2500" dirty="0"/>
              <a:t>CTRL_SET_DATA_PAGE_BYTE</a:t>
            </a:r>
          </a:p>
          <a:p>
            <a:r>
              <a:rPr lang="en-US" sz="2500" dirty="0"/>
              <a:t>NAND_RESET</a:t>
            </a:r>
          </a:p>
          <a:p>
            <a:r>
              <a:rPr lang="en-US" sz="2500" dirty="0"/>
              <a:t>NAND_READ_ID</a:t>
            </a:r>
          </a:p>
          <a:p>
            <a:r>
              <a:rPr lang="en-US" sz="2500" dirty="0"/>
              <a:t>NAND_READ_PARAMATER_PAGE</a:t>
            </a:r>
          </a:p>
          <a:p>
            <a:r>
              <a:rPr lang="en-US" sz="2500" dirty="0"/>
              <a:t>NAND_READ_PAGE_CMD</a:t>
            </a:r>
          </a:p>
          <a:p>
            <a:r>
              <a:rPr lang="en-US" sz="2500" dirty="0"/>
              <a:t>NAND_PAGE_PROGRAM</a:t>
            </a:r>
          </a:p>
          <a:p>
            <a:r>
              <a:rPr lang="en-US" sz="2500" dirty="0"/>
              <a:t>NAND_BLOCK_ERASE</a:t>
            </a:r>
          </a:p>
          <a:p>
            <a:endParaRPr lang="en-US" dirty="0"/>
          </a:p>
        </p:txBody>
      </p:sp>
      <p:sp>
        <p:nvSpPr>
          <p:cNvPr id="7" name="Content Placeholder 6">
            <a:extLst>
              <a:ext uri="{FF2B5EF4-FFF2-40B4-BE49-F238E27FC236}">
                <a16:creationId xmlns:a16="http://schemas.microsoft.com/office/drawing/2014/main" id="{77C0523A-78AC-49D9-89C5-7B546E8AEA81}"/>
              </a:ext>
            </a:extLst>
          </p:cNvPr>
          <p:cNvSpPr>
            <a:spLocks noGrp="1"/>
          </p:cNvSpPr>
          <p:nvPr>
            <p:ph sz="half" idx="2"/>
          </p:nvPr>
        </p:nvSpPr>
        <p:spPr>
          <a:xfrm>
            <a:off x="5391149" y="1409700"/>
            <a:ext cx="5391151" cy="4767261"/>
          </a:xfrm>
        </p:spPr>
        <p:txBody>
          <a:bodyPr>
            <a:noAutofit/>
          </a:bodyPr>
          <a:lstStyle/>
          <a:p>
            <a:pPr marL="0" indent="0" algn="ctr">
              <a:buNone/>
            </a:pPr>
            <a:r>
              <a:rPr lang="en-US" sz="1100" u="sng" dirty="0"/>
              <a:t>Untested</a:t>
            </a:r>
          </a:p>
          <a:p>
            <a:pPr marL="0" indent="0">
              <a:buNone/>
            </a:pPr>
            <a:r>
              <a:rPr lang="en-US" sz="1100" dirty="0"/>
              <a:t>Commands:</a:t>
            </a:r>
          </a:p>
          <a:p>
            <a:r>
              <a:rPr lang="en-US" sz="1100" dirty="0"/>
              <a:t>NAND_READ_STATUS</a:t>
            </a:r>
          </a:p>
          <a:p>
            <a:r>
              <a:rPr lang="en-US" sz="1100" dirty="0"/>
              <a:t>NAND_BYPASS_ADDRESS</a:t>
            </a:r>
          </a:p>
          <a:p>
            <a:r>
              <a:rPr lang="en-US" sz="1100" dirty="0"/>
              <a:t>NAND_BYPASS_COMMAND</a:t>
            </a:r>
          </a:p>
          <a:p>
            <a:r>
              <a:rPr lang="en-US" sz="1100" dirty="0"/>
              <a:t>NAND_BYPASS_DATA_WR</a:t>
            </a:r>
          </a:p>
          <a:p>
            <a:r>
              <a:rPr lang="en-US" sz="1100" dirty="0"/>
              <a:t>NAND_BYPASS_DATA_RD</a:t>
            </a:r>
          </a:p>
          <a:p>
            <a:r>
              <a:rPr lang="en-US" sz="1100" dirty="0"/>
              <a:t>CTRL_GET_CURRENT_ADDRESS_BYTE</a:t>
            </a:r>
          </a:p>
          <a:p>
            <a:r>
              <a:rPr lang="en-US" sz="1100" dirty="0"/>
              <a:t>CTRL_SET_CURRENT_ADDRESS_BYTE</a:t>
            </a:r>
          </a:p>
          <a:p>
            <a:pPr marL="0" indent="0">
              <a:buNone/>
            </a:pPr>
            <a:r>
              <a:rPr lang="en-US" sz="1100" dirty="0"/>
              <a:t>Need to expand addressing and test memory bounds.</a:t>
            </a:r>
          </a:p>
          <a:p>
            <a:pPr marL="0" indent="0" algn="ctr">
              <a:buNone/>
            </a:pPr>
            <a:r>
              <a:rPr lang="en-US" sz="1100" u="sng" dirty="0"/>
              <a:t>Remaining Issues</a:t>
            </a:r>
          </a:p>
          <a:p>
            <a:pPr marL="0" indent="0">
              <a:buNone/>
            </a:pPr>
            <a:r>
              <a:rPr lang="en-US" sz="1100" dirty="0"/>
              <a:t>Have not discovered how to read and write from a starting address other than 0. Suspected to be related to the untested CURRENT_ADDRESS_BYTE commands above, but not as straightforward as I’d have hoped.</a:t>
            </a:r>
          </a:p>
          <a:p>
            <a:pPr marL="0" indent="0">
              <a:buNone/>
            </a:pPr>
            <a:r>
              <a:rPr lang="en-US" sz="1100" dirty="0"/>
              <a:t>Controller seems to think the NAND chip is a x16 wide bus model according to the controller’s status register. This does not make any tests fail but is likely an underlying issue that will need to be resolved.</a:t>
            </a:r>
          </a:p>
        </p:txBody>
      </p:sp>
    </p:spTree>
    <p:extLst>
      <p:ext uri="{BB962C8B-B14F-4D97-AF65-F5344CB8AC3E}">
        <p14:creationId xmlns:p14="http://schemas.microsoft.com/office/powerpoint/2010/main" val="424426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2DD8B-5757-4E88-B2C6-C8C13CFD48DF}"/>
              </a:ext>
            </a:extLst>
          </p:cNvPr>
          <p:cNvSpPr>
            <a:spLocks noGrp="1"/>
          </p:cNvSpPr>
          <p:nvPr>
            <p:ph type="title"/>
          </p:nvPr>
        </p:nvSpPr>
        <p:spPr>
          <a:xfrm>
            <a:off x="1077362" y="222192"/>
            <a:ext cx="9950103" cy="811850"/>
          </a:xfrm>
        </p:spPr>
        <p:txBody>
          <a:bodyPr anchor="ctr">
            <a:normAutofit/>
          </a:bodyPr>
          <a:lstStyle/>
          <a:p>
            <a:pPr algn="ctr"/>
            <a:r>
              <a:rPr lang="en-US" dirty="0"/>
              <a:t>Testbench</a:t>
            </a:r>
          </a:p>
        </p:txBody>
      </p:sp>
      <p:pic>
        <p:nvPicPr>
          <p:cNvPr id="10" name="Picture 9" descr="Diagram&#10;&#10;Description automatically generated">
            <a:extLst>
              <a:ext uri="{FF2B5EF4-FFF2-40B4-BE49-F238E27FC236}">
                <a16:creationId xmlns:a16="http://schemas.microsoft.com/office/drawing/2014/main" id="{2ACA7E26-EC73-41DA-ACB6-5DD74D69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93" y="628117"/>
            <a:ext cx="3924300" cy="3838575"/>
          </a:xfrm>
          <a:prstGeom prst="rect">
            <a:avLst/>
          </a:prstGeom>
        </p:spPr>
      </p:pic>
      <p:pic>
        <p:nvPicPr>
          <p:cNvPr id="16" name="Picture 15">
            <a:extLst>
              <a:ext uri="{FF2B5EF4-FFF2-40B4-BE49-F238E27FC236}">
                <a16:creationId xmlns:a16="http://schemas.microsoft.com/office/drawing/2014/main" id="{6F1D2D3F-F959-409B-A807-EB58515A94A8}"/>
              </a:ext>
            </a:extLst>
          </p:cNvPr>
          <p:cNvPicPr>
            <a:picLocks noChangeAspect="1"/>
          </p:cNvPicPr>
          <p:nvPr/>
        </p:nvPicPr>
        <p:blipFill>
          <a:blip r:embed="rId3"/>
          <a:stretch>
            <a:fillRect/>
          </a:stretch>
        </p:blipFill>
        <p:spPr>
          <a:xfrm>
            <a:off x="8115300" y="-8022"/>
            <a:ext cx="4076700" cy="6866022"/>
          </a:xfrm>
          <a:prstGeom prst="rect">
            <a:avLst/>
          </a:prstGeom>
        </p:spPr>
      </p:pic>
      <p:sp>
        <p:nvSpPr>
          <p:cNvPr id="19" name="TextBox 18">
            <a:extLst>
              <a:ext uri="{FF2B5EF4-FFF2-40B4-BE49-F238E27FC236}">
                <a16:creationId xmlns:a16="http://schemas.microsoft.com/office/drawing/2014/main" id="{62D31353-3E85-48C2-B947-BA683DA35E55}"/>
              </a:ext>
            </a:extLst>
          </p:cNvPr>
          <p:cNvSpPr txBox="1"/>
          <p:nvPr/>
        </p:nvSpPr>
        <p:spPr>
          <a:xfrm>
            <a:off x="181224" y="4674871"/>
            <a:ext cx="77816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Testbench utilized a Micron Memory Model supporting MLC MT29F256G08CBCBB family.</a:t>
            </a:r>
          </a:p>
          <a:p>
            <a:pPr marL="285750" indent="-285750">
              <a:buFont typeface="Arial" panose="020B0604020202020204" pitchFamily="34" charset="0"/>
              <a:buChar char="•"/>
            </a:pPr>
            <a:r>
              <a:rPr lang="en-US" dirty="0"/>
              <a:t>Avalon interface is modeled via timing tasks in </a:t>
            </a:r>
            <a:r>
              <a:rPr lang="en-US" dirty="0" err="1"/>
              <a:t>SystemVerilog</a:t>
            </a:r>
            <a:r>
              <a:rPr lang="en-US" dirty="0"/>
              <a:t>. Avalon signals driven from testbench without adding ports to DUT.</a:t>
            </a:r>
          </a:p>
          <a:p>
            <a:pPr marL="285750" indent="-285750">
              <a:buFont typeface="Arial" panose="020B0604020202020204" pitchFamily="34" charset="0"/>
              <a:buChar char="•"/>
            </a:pPr>
            <a:r>
              <a:rPr lang="en-US" dirty="0"/>
              <a:t>Testbench is self testing, compares 400 values and reports failed compares upon completion.</a:t>
            </a:r>
          </a:p>
        </p:txBody>
      </p:sp>
    </p:spTree>
    <p:extLst>
      <p:ext uri="{BB962C8B-B14F-4D97-AF65-F5344CB8AC3E}">
        <p14:creationId xmlns:p14="http://schemas.microsoft.com/office/powerpoint/2010/main" val="161747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D0A0-2C86-4C83-A43A-5447B958FC3E}"/>
              </a:ext>
            </a:extLst>
          </p:cNvPr>
          <p:cNvSpPr>
            <a:spLocks noGrp="1"/>
          </p:cNvSpPr>
          <p:nvPr>
            <p:ph type="title"/>
          </p:nvPr>
        </p:nvSpPr>
        <p:spPr>
          <a:xfrm>
            <a:off x="1077362" y="163482"/>
            <a:ext cx="9950103" cy="960468"/>
          </a:xfrm>
        </p:spPr>
        <p:txBody>
          <a:bodyPr anchor="ctr">
            <a:normAutofit fontScale="90000"/>
          </a:bodyPr>
          <a:lstStyle/>
          <a:p>
            <a:pPr algn="ctr"/>
            <a:r>
              <a:rPr lang="en-US" dirty="0"/>
              <a:t>Changes made:</a:t>
            </a:r>
            <a:br>
              <a:rPr lang="en-US" dirty="0"/>
            </a:br>
            <a:r>
              <a:rPr lang="en-US" dirty="0"/>
              <a:t>Reverse Engineering the Avalon Interface</a:t>
            </a:r>
          </a:p>
        </p:txBody>
      </p:sp>
      <p:sp>
        <p:nvSpPr>
          <p:cNvPr id="3" name="Content Placeholder 2">
            <a:extLst>
              <a:ext uri="{FF2B5EF4-FFF2-40B4-BE49-F238E27FC236}">
                <a16:creationId xmlns:a16="http://schemas.microsoft.com/office/drawing/2014/main" id="{18D6CD13-797A-434A-880A-8437ACAA46D8}"/>
              </a:ext>
            </a:extLst>
          </p:cNvPr>
          <p:cNvSpPr>
            <a:spLocks noGrp="1"/>
          </p:cNvSpPr>
          <p:nvPr>
            <p:ph idx="1"/>
          </p:nvPr>
        </p:nvSpPr>
        <p:spPr>
          <a:xfrm>
            <a:off x="972587" y="1208461"/>
            <a:ext cx="9950103" cy="825905"/>
          </a:xfrm>
        </p:spPr>
        <p:txBody>
          <a:bodyPr/>
          <a:lstStyle/>
          <a:p>
            <a:r>
              <a:rPr lang="en-US" dirty="0"/>
              <a:t>Without documentation as to the settings for the Avalon component, Avalon interfacing logic had to be reverse-engineered…</a:t>
            </a:r>
          </a:p>
        </p:txBody>
      </p:sp>
      <p:pic>
        <p:nvPicPr>
          <p:cNvPr id="5" name="Picture 4" descr="Text&#10;&#10;Description automatically generated">
            <a:extLst>
              <a:ext uri="{FF2B5EF4-FFF2-40B4-BE49-F238E27FC236}">
                <a16:creationId xmlns:a16="http://schemas.microsoft.com/office/drawing/2014/main" id="{4282C13B-5BD8-42BB-9E77-887A421F7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87" y="2034366"/>
            <a:ext cx="6449325" cy="581106"/>
          </a:xfrm>
          <a:prstGeom prst="rect">
            <a:avLst/>
          </a:prstGeom>
        </p:spPr>
      </p:pic>
      <p:pic>
        <p:nvPicPr>
          <p:cNvPr id="7" name="Picture 6" descr="Text&#10;&#10;Description automatically generated">
            <a:extLst>
              <a:ext uri="{FF2B5EF4-FFF2-40B4-BE49-F238E27FC236}">
                <a16:creationId xmlns:a16="http://schemas.microsoft.com/office/drawing/2014/main" id="{D846C734-A4AD-443E-9157-F4CFFF3BE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87" y="2790593"/>
            <a:ext cx="2143424" cy="3315163"/>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ACB0946D-D6C6-4D04-A887-30EFEB975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50" y="2795368"/>
            <a:ext cx="5382175" cy="4062632"/>
          </a:xfrm>
          <a:prstGeom prst="rect">
            <a:avLst/>
          </a:prstGeom>
        </p:spPr>
      </p:pic>
      <p:sp>
        <p:nvSpPr>
          <p:cNvPr id="12" name="TextBox 11">
            <a:extLst>
              <a:ext uri="{FF2B5EF4-FFF2-40B4-BE49-F238E27FC236}">
                <a16:creationId xmlns:a16="http://schemas.microsoft.com/office/drawing/2014/main" id="{3ADE8D5F-8532-4DE7-B570-AEB9D4364B3A}"/>
              </a:ext>
            </a:extLst>
          </p:cNvPr>
          <p:cNvSpPr txBox="1"/>
          <p:nvPr/>
        </p:nvSpPr>
        <p:spPr>
          <a:xfrm>
            <a:off x="3243930" y="2790593"/>
            <a:ext cx="3124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bit of trial and error and some head scratching over logic tables, interface was determined to require a setup of 1</a:t>
            </a:r>
          </a:p>
        </p:txBody>
      </p:sp>
    </p:spTree>
    <p:extLst>
      <p:ext uri="{BB962C8B-B14F-4D97-AF65-F5344CB8AC3E}">
        <p14:creationId xmlns:p14="http://schemas.microsoft.com/office/powerpoint/2010/main" val="289812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F9A7-B71C-49B8-9BCE-432CC9BAACED}"/>
              </a:ext>
            </a:extLst>
          </p:cNvPr>
          <p:cNvSpPr>
            <a:spLocks noGrp="1"/>
          </p:cNvSpPr>
          <p:nvPr>
            <p:ph type="title"/>
          </p:nvPr>
        </p:nvSpPr>
        <p:spPr>
          <a:xfrm>
            <a:off x="1120948" y="233323"/>
            <a:ext cx="9950103" cy="683847"/>
          </a:xfrm>
        </p:spPr>
        <p:txBody>
          <a:bodyPr anchor="t">
            <a:normAutofit fontScale="90000"/>
          </a:bodyPr>
          <a:lstStyle/>
          <a:p>
            <a:pPr algn="ctr"/>
            <a:r>
              <a:rPr lang="en-US" dirty="0"/>
              <a:t>Changes made:</a:t>
            </a:r>
            <a:br>
              <a:rPr lang="en-US" dirty="0"/>
            </a:br>
            <a:r>
              <a:rPr lang="en-US" dirty="0"/>
              <a:t>Timing Adjustments</a:t>
            </a:r>
          </a:p>
        </p:txBody>
      </p:sp>
      <p:sp>
        <p:nvSpPr>
          <p:cNvPr id="3" name="Content Placeholder 2">
            <a:extLst>
              <a:ext uri="{FF2B5EF4-FFF2-40B4-BE49-F238E27FC236}">
                <a16:creationId xmlns:a16="http://schemas.microsoft.com/office/drawing/2014/main" id="{5AB2453F-5660-4FA3-9DE4-5714CB1F6786}"/>
              </a:ext>
            </a:extLst>
          </p:cNvPr>
          <p:cNvSpPr>
            <a:spLocks noGrp="1"/>
          </p:cNvSpPr>
          <p:nvPr>
            <p:ph idx="1"/>
          </p:nvPr>
        </p:nvSpPr>
        <p:spPr>
          <a:xfrm>
            <a:off x="1077362" y="1200151"/>
            <a:ext cx="9950103" cy="1238249"/>
          </a:xfrm>
        </p:spPr>
        <p:txBody>
          <a:bodyPr/>
          <a:lstStyle/>
          <a:p>
            <a:r>
              <a:rPr lang="en-US" dirty="0"/>
              <a:t>Once commands were being output to the model, timing violations started to occur. </a:t>
            </a:r>
          </a:p>
          <a:p>
            <a:r>
              <a:rPr lang="en-US" dirty="0"/>
              <a:t>Updating the timing in the controller per the datasheet and inserting extra delays that weren’t included in the state machine resolved these…</a:t>
            </a:r>
          </a:p>
        </p:txBody>
      </p:sp>
      <p:pic>
        <p:nvPicPr>
          <p:cNvPr id="5" name="Picture 4" descr="A screenshot of a computer&#10;&#10;Description automatically generated with medium confidence">
            <a:extLst>
              <a:ext uri="{FF2B5EF4-FFF2-40B4-BE49-F238E27FC236}">
                <a16:creationId xmlns:a16="http://schemas.microsoft.com/office/drawing/2014/main" id="{08534BFE-BE06-4178-B2A9-633F2446EA3F}"/>
              </a:ext>
            </a:extLst>
          </p:cNvPr>
          <p:cNvPicPr>
            <a:picLocks noChangeAspect="1"/>
          </p:cNvPicPr>
          <p:nvPr/>
        </p:nvPicPr>
        <p:blipFill rotWithShape="1">
          <a:blip r:embed="rId2">
            <a:extLst>
              <a:ext uri="{28A0092B-C50C-407E-A947-70E740481C1C}">
                <a14:useLocalDpi xmlns:a14="http://schemas.microsoft.com/office/drawing/2010/main" val="0"/>
              </a:ext>
            </a:extLst>
          </a:blip>
          <a:srcRect b="1488"/>
          <a:stretch/>
        </p:blipFill>
        <p:spPr>
          <a:xfrm>
            <a:off x="1375703" y="2438400"/>
            <a:ext cx="9440592" cy="3819525"/>
          </a:xfrm>
          <a:prstGeom prst="rect">
            <a:avLst/>
          </a:prstGeom>
        </p:spPr>
      </p:pic>
    </p:spTree>
    <p:extLst>
      <p:ext uri="{BB962C8B-B14F-4D97-AF65-F5344CB8AC3E}">
        <p14:creationId xmlns:p14="http://schemas.microsoft.com/office/powerpoint/2010/main" val="392831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8939-67FC-4E6C-B60F-3EAA397E7C4F}"/>
              </a:ext>
            </a:extLst>
          </p:cNvPr>
          <p:cNvSpPr>
            <a:spLocks noGrp="1"/>
          </p:cNvSpPr>
          <p:nvPr>
            <p:ph type="title"/>
          </p:nvPr>
        </p:nvSpPr>
        <p:spPr>
          <a:xfrm>
            <a:off x="1077362" y="258961"/>
            <a:ext cx="9950103" cy="1507376"/>
          </a:xfrm>
        </p:spPr>
        <p:txBody>
          <a:bodyPr anchor="ctr"/>
          <a:lstStyle/>
          <a:p>
            <a:pPr algn="ctr"/>
            <a:r>
              <a:rPr lang="en-US" dirty="0"/>
              <a:t>Changes made:</a:t>
            </a:r>
            <a:br>
              <a:rPr lang="en-US" dirty="0"/>
            </a:br>
            <a:r>
              <a:rPr lang="en-US" dirty="0"/>
              <a:t>More Timing Adjustments</a:t>
            </a:r>
          </a:p>
        </p:txBody>
      </p:sp>
      <p:sp>
        <p:nvSpPr>
          <p:cNvPr id="3" name="Content Placeholder 2">
            <a:extLst>
              <a:ext uri="{FF2B5EF4-FFF2-40B4-BE49-F238E27FC236}">
                <a16:creationId xmlns:a16="http://schemas.microsoft.com/office/drawing/2014/main" id="{B59277F7-5883-49B9-8669-2C215B28410A}"/>
              </a:ext>
            </a:extLst>
          </p:cNvPr>
          <p:cNvSpPr>
            <a:spLocks noGrp="1"/>
          </p:cNvSpPr>
          <p:nvPr>
            <p:ph idx="1"/>
          </p:nvPr>
        </p:nvSpPr>
        <p:spPr>
          <a:xfrm>
            <a:off x="1077362" y="2338939"/>
            <a:ext cx="9950103" cy="2752725"/>
          </a:xfrm>
        </p:spPr>
        <p:txBody>
          <a:bodyPr>
            <a:normAutofit/>
          </a:bodyPr>
          <a:lstStyle/>
          <a:p>
            <a:r>
              <a:rPr lang="en-US" dirty="0"/>
              <a:t>Finally, the IO Unit storing the data from the NAND was clearing data too early. An extra case in its latching behavior so that it didn’t clear the data until later in its state machine fixed this.</a:t>
            </a:r>
          </a:p>
          <a:p>
            <a:r>
              <a:rPr lang="en-US" dirty="0"/>
              <a:t>I honestly don’t know how it ever worked with this logic.</a:t>
            </a:r>
          </a:p>
        </p:txBody>
      </p:sp>
      <p:pic>
        <p:nvPicPr>
          <p:cNvPr id="5" name="Picture 4" descr="Graphical user interface, website&#10;&#10;Description automatically generated">
            <a:extLst>
              <a:ext uri="{FF2B5EF4-FFF2-40B4-BE49-F238E27FC236}">
                <a16:creationId xmlns:a16="http://schemas.microsoft.com/office/drawing/2014/main" id="{3E89FC6D-1C2A-40D8-B363-E8B55B742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391" y="3981450"/>
            <a:ext cx="4963218" cy="581106"/>
          </a:xfrm>
          <a:prstGeom prst="rect">
            <a:avLst/>
          </a:prstGeom>
        </p:spPr>
      </p:pic>
    </p:spTree>
    <p:extLst>
      <p:ext uri="{BB962C8B-B14F-4D97-AF65-F5344CB8AC3E}">
        <p14:creationId xmlns:p14="http://schemas.microsoft.com/office/powerpoint/2010/main" val="3598704457"/>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207</TotalTime>
  <Words>763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Avenir Next LT Pro Light</vt:lpstr>
      <vt:lpstr>BlocksVTI</vt:lpstr>
      <vt:lpstr>OpenCores - Nand Controller Integration with DE1-SoC Computer</vt:lpstr>
      <vt:lpstr>Goals</vt:lpstr>
      <vt:lpstr>Architecture</vt:lpstr>
      <vt:lpstr>Software Interface</vt:lpstr>
      <vt:lpstr>Simulation and Hardware Testing – Functional Coverage</vt:lpstr>
      <vt:lpstr>Testbench</vt:lpstr>
      <vt:lpstr>Changes made: Reverse Engineering the Avalon Interface</vt:lpstr>
      <vt:lpstr>Changes made: Timing Adjustments</vt:lpstr>
      <vt:lpstr>Changes made: More Timing Adjustments</vt:lpstr>
      <vt:lpstr>Drivers</vt:lpstr>
      <vt:lpstr>Simulation vs Hardware (no NAND)</vt:lpstr>
      <vt:lpstr>Hardware (with NAND) Read Parameter Page</vt:lpstr>
      <vt:lpstr>Extra: Running Simulation</vt:lpstr>
      <vt:lpstr>Extra: Be sure to add pull-up resistor on RNB!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OpenCores - Nand Controller Integration with DE1-SoC Computer</dc:title>
  <dc:creator>Nicholas Strong</dc:creator>
  <cp:lastModifiedBy>Nicholas Strong</cp:lastModifiedBy>
  <cp:revision>5</cp:revision>
  <dcterms:created xsi:type="dcterms:W3CDTF">2021-12-01T05:50:33Z</dcterms:created>
  <dcterms:modified xsi:type="dcterms:W3CDTF">2021-12-01T09:18:33Z</dcterms:modified>
</cp:coreProperties>
</file>