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2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B9B"/>
    <a:srgbClr val="105370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9429-A757-4997-A8A8-5338AF8AFBB1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B653-A414-4538-B732-13FC4527A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42291" y="2734365"/>
            <a:ext cx="7340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網頁程式設計簡介</a:t>
            </a:r>
            <a:r>
              <a:rPr lang="en-US" sz="66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3917482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+mn-ea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ONE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350CE00F-188F-4DE1-97F6-93F94C44F8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W3C </a:t>
            </a:r>
            <a:r>
              <a:rPr lang="zh-TW" altLang="en-US" sz="4000" dirty="0">
                <a:solidFill>
                  <a:srgbClr val="1C1511"/>
                </a:solidFill>
              </a:rPr>
              <a:t>與 </a:t>
            </a:r>
            <a:r>
              <a:rPr lang="en-US" altLang="zh-TW" sz="4000" dirty="0">
                <a:solidFill>
                  <a:srgbClr val="1C1511"/>
                </a:solidFill>
              </a:rPr>
              <a:t>WHATWG</a:t>
            </a:r>
            <a:r>
              <a:rPr lang="zh-TW" altLang="en-US" sz="4000" dirty="0">
                <a:solidFill>
                  <a:srgbClr val="1C1511"/>
                </a:solidFill>
              </a:rPr>
              <a:t>：</a:t>
            </a:r>
            <a:br>
              <a:rPr lang="en-US" altLang="zh-TW" sz="4000" dirty="0">
                <a:solidFill>
                  <a:srgbClr val="1C1511"/>
                </a:solidFill>
              </a:rPr>
            </a:br>
            <a:r>
              <a:rPr lang="zh-TW" altLang="en-US" sz="4000" dirty="0">
                <a:solidFill>
                  <a:srgbClr val="1C1511"/>
                </a:solidFill>
              </a:rPr>
              <a:t>製訂 </a:t>
            </a:r>
            <a:r>
              <a:rPr lang="en-US" altLang="zh-TW" sz="4000" dirty="0">
                <a:solidFill>
                  <a:srgbClr val="1C1511"/>
                </a:solidFill>
              </a:rPr>
              <a:t>HTML </a:t>
            </a:r>
            <a:r>
              <a:rPr lang="zh-TW" altLang="en-US" sz="4000" dirty="0">
                <a:solidFill>
                  <a:srgbClr val="1C1511"/>
                </a:solidFill>
              </a:rPr>
              <a:t>及 </a:t>
            </a:r>
            <a:r>
              <a:rPr lang="en-US" altLang="zh-TW" sz="4000" dirty="0">
                <a:solidFill>
                  <a:srgbClr val="1C1511"/>
                </a:solidFill>
              </a:rPr>
              <a:t>CSS </a:t>
            </a:r>
            <a:r>
              <a:rPr lang="zh-TW" altLang="en-US" sz="4000" dirty="0">
                <a:solidFill>
                  <a:srgbClr val="1C1511"/>
                </a:solidFill>
              </a:rPr>
              <a:t>標準的國際組織</a:t>
            </a:r>
          </a:p>
        </p:txBody>
      </p:sp>
      <p:sp>
        <p:nvSpPr>
          <p:cNvPr id="22531" name="內容版面配置區 2">
            <a:extLst>
              <a:ext uri="{FF2B5EF4-FFF2-40B4-BE49-F238E27FC236}">
                <a16:creationId xmlns:a16="http://schemas.microsoft.com/office/drawing/2014/main" id="{6C6DEA95-9CFA-49B2-BFA3-F174363C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2532" name="投影片編號版面配置區 2">
            <a:extLst>
              <a:ext uri="{FF2B5EF4-FFF2-40B4-BE49-F238E27FC236}">
                <a16:creationId xmlns:a16="http://schemas.microsoft.com/office/drawing/2014/main" id="{89B4FF8D-B413-4559-8870-978794211A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10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FFD8096A-D815-4035-9F45-5DD6C03E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557338"/>
            <a:ext cx="8497887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49C5AF2-A2A2-4C54-A1CE-214DF53FDD0A}"/>
              </a:ext>
            </a:extLst>
          </p:cNvPr>
          <p:cNvCxnSpPr>
            <a:cxnSpLocks/>
          </p:cNvCxnSpPr>
          <p:nvPr/>
        </p:nvCxnSpPr>
        <p:spPr>
          <a:xfrm>
            <a:off x="2566988" y="3573463"/>
            <a:ext cx="936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35" name="文字方塊 11">
            <a:extLst>
              <a:ext uri="{FF2B5EF4-FFF2-40B4-BE49-F238E27FC236}">
                <a16:creationId xmlns:a16="http://schemas.microsoft.com/office/drawing/2014/main" id="{128492D5-96A8-4AA9-B006-57F8DFFD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801938"/>
            <a:ext cx="21240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»"/>
              <a:defRPr sz="400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˃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+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</a:rPr>
              <a:t>WHATWG</a:t>
            </a:r>
            <a:r>
              <a:rPr lang="zh-TW" altLang="en-US" sz="1800">
                <a:solidFill>
                  <a:schemeClr val="tx1"/>
                </a:solidFill>
                <a:latin typeface="微軟正黑體" panose="020B0604030504040204" pitchFamily="34" charset="-120"/>
              </a:rPr>
              <a:t>官網</a:t>
            </a: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</a:rPr>
              <a:t>(whatwg.org/html)</a:t>
            </a:r>
            <a:r>
              <a:rPr lang="zh-TW" altLang="en-US" sz="1800">
                <a:solidFill>
                  <a:schemeClr val="tx1"/>
                </a:solidFill>
                <a:latin typeface="微軟正黑體" panose="020B0604030504040204" pitchFamily="34" charset="-120"/>
              </a:rPr>
              <a:t>可看到走在時代尖端的</a:t>
            </a:r>
            <a:r>
              <a:rPr lang="en-US" altLang="zh-TW" sz="1800">
                <a:solidFill>
                  <a:schemeClr val="tx1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1800">
                <a:solidFill>
                  <a:schemeClr val="tx1"/>
                </a:solidFill>
                <a:latin typeface="微軟正黑體" panose="020B0604030504040204" pitchFamily="34" charset="-120"/>
              </a:rPr>
              <a:t>標準發展現況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984E5210-376F-4D4A-AEF3-E41274D1D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JavaScript</a:t>
            </a:r>
            <a:endParaRPr lang="zh-TW" altLang="en-US" sz="4000">
              <a:solidFill>
                <a:srgbClr val="1C1511"/>
              </a:solidFill>
            </a:endParaRP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62B641AA-1361-42A1-8497-4B933B18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 sz="4000">
                <a:solidFill>
                  <a:srgbClr val="335B74"/>
                </a:solidFill>
              </a:rPr>
              <a:t>實用的 </a:t>
            </a:r>
            <a:r>
              <a:rPr lang="en-US" altLang="zh-TW" sz="4000">
                <a:solidFill>
                  <a:srgbClr val="335B74"/>
                </a:solidFill>
              </a:rPr>
              <a:t>JavaScript </a:t>
            </a:r>
            <a:r>
              <a:rPr lang="zh-TW" altLang="en-US" sz="4000">
                <a:solidFill>
                  <a:srgbClr val="335B74"/>
                </a:solidFill>
              </a:rPr>
              <a:t>函式庫</a:t>
            </a:r>
            <a:endParaRPr lang="en-US" altLang="zh-TW" sz="4000">
              <a:solidFill>
                <a:srgbClr val="335B74"/>
              </a:solidFill>
            </a:endParaRPr>
          </a:p>
        </p:txBody>
      </p:sp>
      <p:sp>
        <p:nvSpPr>
          <p:cNvPr id="23556" name="投影片編號版面配置區 2">
            <a:extLst>
              <a:ext uri="{FF2B5EF4-FFF2-40B4-BE49-F238E27FC236}">
                <a16:creationId xmlns:a16="http://schemas.microsoft.com/office/drawing/2014/main" id="{B6010CF9-4C30-483A-93E6-0CA18B9B99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E62D1550-B329-499B-B977-3A441F40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049463"/>
            <a:ext cx="58483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80240B1D-38D9-484A-A6B5-F8DAAE96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JavaScript</a:t>
            </a:r>
            <a:endParaRPr lang="zh-TW" altLang="en-US" sz="4000">
              <a:solidFill>
                <a:srgbClr val="1C1511"/>
              </a:solidFill>
            </a:endParaRPr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C26C4A25-6E42-482C-9BE3-98EE53B2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 sz="4000">
                <a:solidFill>
                  <a:srgbClr val="335B74"/>
                </a:solidFill>
              </a:rPr>
              <a:t>實用的 </a:t>
            </a:r>
            <a:r>
              <a:rPr lang="en-US" altLang="zh-TW" sz="4000">
                <a:solidFill>
                  <a:srgbClr val="335B74"/>
                </a:solidFill>
              </a:rPr>
              <a:t>JavaScript </a:t>
            </a:r>
            <a:r>
              <a:rPr lang="zh-TW" altLang="en-US" sz="4000">
                <a:solidFill>
                  <a:srgbClr val="335B74"/>
                </a:solidFill>
              </a:rPr>
              <a:t>函式庫</a:t>
            </a:r>
            <a:endParaRPr lang="en-US" altLang="zh-TW" sz="4000">
              <a:solidFill>
                <a:srgbClr val="335B74"/>
              </a:solidFill>
            </a:endParaRPr>
          </a:p>
        </p:txBody>
      </p:sp>
      <p:sp>
        <p:nvSpPr>
          <p:cNvPr id="24580" name="投影片編號版面配置區 2">
            <a:extLst>
              <a:ext uri="{FF2B5EF4-FFF2-40B4-BE49-F238E27FC236}">
                <a16:creationId xmlns:a16="http://schemas.microsoft.com/office/drawing/2014/main" id="{6EB46848-A194-48DA-B345-9CFA8901C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222B9928-CB3B-4344-A314-241693984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989138"/>
            <a:ext cx="87757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010D74A9-0CDF-40B5-8732-C6CE43EF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JavaScript</a:t>
            </a:r>
            <a:endParaRPr lang="zh-TW" altLang="en-US" sz="4000">
              <a:solidFill>
                <a:srgbClr val="1C1511"/>
              </a:solidFill>
            </a:endParaRPr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A4690D62-2494-4EC8-AC19-C3F7F879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4000" dirty="0">
                <a:solidFill>
                  <a:srgbClr val="335B74"/>
                </a:solidFill>
              </a:rPr>
              <a:t>實用的 </a:t>
            </a:r>
            <a:r>
              <a:rPr lang="en-US" altLang="zh-TW" sz="4000" dirty="0">
                <a:solidFill>
                  <a:srgbClr val="335B74"/>
                </a:solidFill>
              </a:rPr>
              <a:t>JavaScript </a:t>
            </a:r>
            <a:r>
              <a:rPr lang="zh-TW" altLang="en-US" sz="4000" dirty="0">
                <a:solidFill>
                  <a:srgbClr val="335B74"/>
                </a:solidFill>
              </a:rPr>
              <a:t>函式庫</a:t>
            </a:r>
            <a:endParaRPr lang="en-US" altLang="zh-TW" sz="4000" dirty="0">
              <a:solidFill>
                <a:srgbClr val="335B74"/>
              </a:solidFill>
            </a:endParaRPr>
          </a:p>
          <a:p>
            <a:pPr lvl="1" eaLnBrk="1" hangingPunct="1">
              <a:buClr>
                <a:srgbClr val="00B0F0"/>
              </a:buClr>
              <a:defRPr/>
            </a:pPr>
            <a:r>
              <a:rPr lang="en-US" altLang="zh-TW" sz="3200" dirty="0"/>
              <a:t>jQuery UI</a:t>
            </a:r>
            <a:r>
              <a:rPr lang="zh-TW" altLang="en-US" sz="3200" dirty="0"/>
              <a:t>：</a:t>
            </a:r>
            <a:r>
              <a:rPr lang="en-US" altLang="zh-TW" sz="3200" dirty="0"/>
              <a:t>jQuery </a:t>
            </a:r>
            <a:r>
              <a:rPr lang="zh-TW" altLang="en-US" sz="3200" dirty="0"/>
              <a:t>的擴充插件 </a:t>
            </a:r>
            <a:r>
              <a:rPr lang="en-US" altLang="zh-TW" sz="3200" dirty="0"/>
              <a:t>(Plug-in)</a:t>
            </a:r>
          </a:p>
          <a:p>
            <a:pPr lvl="1" eaLnBrk="1" hangingPunct="1">
              <a:buClr>
                <a:srgbClr val="00B0F0"/>
              </a:buClr>
              <a:defRPr/>
            </a:pPr>
            <a:r>
              <a:rPr lang="en-US" altLang="zh-TW" sz="3200" dirty="0" err="1"/>
              <a:t>BootStrap</a:t>
            </a:r>
            <a:r>
              <a:rPr lang="zh-TW" altLang="en-US" sz="3200" dirty="0"/>
              <a:t>：提供</a:t>
            </a:r>
            <a:r>
              <a:rPr lang="en-US" altLang="zh-TW" sz="3200" dirty="0"/>
              <a:t>『</a:t>
            </a:r>
            <a:r>
              <a:rPr lang="zh-TW" altLang="en-US" sz="3200" dirty="0"/>
              <a:t>適應性網頁設計</a:t>
            </a:r>
            <a:r>
              <a:rPr lang="en-US" altLang="zh-TW" sz="3200" dirty="0"/>
              <a:t>』(RWD,  Responsive  Web  Design)  </a:t>
            </a:r>
            <a:r>
              <a:rPr lang="zh-TW" altLang="en-US" sz="3200" dirty="0"/>
              <a:t>功能</a:t>
            </a:r>
            <a:endParaRPr lang="en-US" altLang="zh-TW" sz="3200" dirty="0"/>
          </a:p>
          <a:p>
            <a:pPr lvl="1" eaLnBrk="1" hangingPunct="1">
              <a:buClr>
                <a:srgbClr val="00B0F0"/>
              </a:buClr>
              <a:defRPr/>
            </a:pPr>
            <a:r>
              <a:rPr lang="en-US" altLang="zh-TW" sz="3200" dirty="0"/>
              <a:t>Google Maps</a:t>
            </a:r>
            <a:r>
              <a:rPr lang="zh-TW" altLang="en-US" sz="3200" dirty="0"/>
              <a:t>：</a:t>
            </a:r>
            <a:r>
              <a:rPr lang="en-US" altLang="zh-TW" sz="3200" dirty="0"/>
              <a:t>Google  Maps  </a:t>
            </a:r>
            <a:r>
              <a:rPr lang="zh-TW" altLang="en-US" sz="3200" dirty="0"/>
              <a:t>服務除了讓全球使用者可使用其地圖服務外</a:t>
            </a:r>
            <a:endParaRPr lang="en-US" altLang="zh-TW" sz="3200" dirty="0"/>
          </a:p>
          <a:p>
            <a:pPr lvl="1" eaLnBrk="1" hangingPunct="1">
              <a:buClr>
                <a:srgbClr val="00B0F0"/>
              </a:buClr>
              <a:defRPr/>
            </a:pPr>
            <a:r>
              <a:rPr lang="en-US" altLang="zh-TW" sz="3200" dirty="0"/>
              <a:t>jQuery Mobile</a:t>
            </a:r>
            <a:r>
              <a:rPr lang="zh-TW" altLang="en-US" sz="3200" dirty="0"/>
              <a:t>：另一套 </a:t>
            </a:r>
            <a:r>
              <a:rPr lang="en-US" altLang="zh-TW" sz="3200" dirty="0"/>
              <a:t>jQuery </a:t>
            </a:r>
            <a:r>
              <a:rPr lang="zh-TW" altLang="en-US" sz="3200" dirty="0"/>
              <a:t>擴充插件</a:t>
            </a:r>
            <a:endParaRPr lang="en-US" altLang="zh-TW" sz="3200" dirty="0"/>
          </a:p>
          <a:p>
            <a:pPr marL="400050" lvl="1" indent="0" eaLnBrk="1" hangingPunct="1">
              <a:buClr>
                <a:srgbClr val="00B0F0"/>
              </a:buClr>
              <a:buFont typeface="Arial" panose="020B0604020202020204" pitchFamily="34" charset="0"/>
              <a:buNone/>
              <a:defRPr/>
            </a:pPr>
            <a:endParaRPr lang="en-US" altLang="zh-TW" sz="2800" dirty="0">
              <a:solidFill>
                <a:srgbClr val="335B74"/>
              </a:solidFill>
            </a:endParaRPr>
          </a:p>
        </p:txBody>
      </p:sp>
      <p:sp>
        <p:nvSpPr>
          <p:cNvPr id="25604" name="投影片編號版面配置區 2">
            <a:extLst>
              <a:ext uri="{FF2B5EF4-FFF2-40B4-BE49-F238E27FC236}">
                <a16:creationId xmlns:a16="http://schemas.microsoft.com/office/drawing/2014/main" id="{838E8AF4-4965-4A55-ADD4-24CCC7D2A5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115C41D8-6A98-40A1-ABD0-4D0C31983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4000">
                <a:solidFill>
                  <a:srgbClr val="1C1511"/>
                </a:solidFill>
              </a:rPr>
              <a:t>前端與後端、用戶端與伺服端技術</a:t>
            </a:r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6D224DA0-E0DA-4B81-B6E7-1C4828E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 sz="4000">
                <a:solidFill>
                  <a:srgbClr val="335B74"/>
                </a:solidFill>
              </a:rPr>
              <a:t> </a:t>
            </a:r>
            <a:endParaRPr lang="en-US" altLang="zh-TW" sz="4000">
              <a:solidFill>
                <a:srgbClr val="335B74"/>
              </a:solidFill>
            </a:endParaRPr>
          </a:p>
          <a:p>
            <a:pPr marL="400050" lvl="1" indent="0" eaLnBrk="1" hangingPunct="1">
              <a:buClr>
                <a:srgbClr val="00B0F0"/>
              </a:buClr>
              <a:buFont typeface="Arial" panose="020B0604020202020204" pitchFamily="34" charset="0"/>
              <a:buNone/>
            </a:pPr>
            <a:endParaRPr lang="en-US" altLang="zh-TW" sz="2800">
              <a:solidFill>
                <a:srgbClr val="335B74"/>
              </a:solidFill>
            </a:endParaRPr>
          </a:p>
        </p:txBody>
      </p:sp>
      <p:sp>
        <p:nvSpPr>
          <p:cNvPr id="26628" name="投影片編號版面配置區 2">
            <a:extLst>
              <a:ext uri="{FF2B5EF4-FFF2-40B4-BE49-F238E27FC236}">
                <a16:creationId xmlns:a16="http://schemas.microsoft.com/office/drawing/2014/main" id="{4A6B6630-D464-4203-9C19-8B11ECA349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14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F7EAD5C5-6840-4CA2-9097-08038F0D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286000"/>
            <a:ext cx="75057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150347A0-9D3F-493C-A9E2-D9DBF2656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1-3 </a:t>
            </a:r>
            <a:r>
              <a:rPr lang="zh-TW" altLang="en-US" sz="4000">
                <a:solidFill>
                  <a:srgbClr val="1C1511"/>
                </a:solidFill>
              </a:rPr>
              <a:t>開發網頁的測試環境與工具</a:t>
            </a: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B2E9656C-0FD0-4F12-83EC-A7A43B2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zh-TW" sz="4000">
                <a:solidFill>
                  <a:srgbClr val="335B74"/>
                </a:solidFill>
              </a:rPr>
              <a:t>Chrome 瀏覽器</a:t>
            </a:r>
            <a:endParaRPr lang="en-US" altLang="zh-TW" sz="4000">
              <a:solidFill>
                <a:srgbClr val="335B74"/>
              </a:solidFill>
            </a:endParaRPr>
          </a:p>
          <a:p>
            <a:pPr eaLnBrk="1" hangingPunct="1"/>
            <a:r>
              <a:rPr lang="zh-TW" altLang="en-US" sz="4000">
                <a:solidFill>
                  <a:srgbClr val="335B74"/>
                </a:solidFill>
              </a:rPr>
              <a:t> </a:t>
            </a:r>
            <a:endParaRPr lang="en-US" altLang="zh-TW" sz="4000">
              <a:solidFill>
                <a:srgbClr val="335B74"/>
              </a:solidFill>
            </a:endParaRPr>
          </a:p>
          <a:p>
            <a:pPr marL="400050" lvl="1" indent="0" eaLnBrk="1" hangingPunct="1">
              <a:buClr>
                <a:srgbClr val="00B0F0"/>
              </a:buClr>
              <a:buFont typeface="Arial" panose="020B0604020202020204" pitchFamily="34" charset="0"/>
              <a:buNone/>
            </a:pPr>
            <a:endParaRPr lang="en-US" altLang="zh-TW" sz="2800">
              <a:solidFill>
                <a:srgbClr val="335B74"/>
              </a:solidFill>
            </a:endParaRPr>
          </a:p>
        </p:txBody>
      </p:sp>
      <p:sp>
        <p:nvSpPr>
          <p:cNvPr id="27652" name="投影片編號版面配置區 2">
            <a:extLst>
              <a:ext uri="{FF2B5EF4-FFF2-40B4-BE49-F238E27FC236}">
                <a16:creationId xmlns:a16="http://schemas.microsoft.com/office/drawing/2014/main" id="{BFE32C11-6F30-499B-AA47-8167095E00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795362A9-A1CF-46FF-891B-950F579F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19288"/>
            <a:ext cx="82772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6257A1D6-9479-443B-8881-99BCFF0EF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1-3 </a:t>
            </a:r>
            <a:r>
              <a:rPr lang="zh-TW" altLang="en-US" sz="4000">
                <a:solidFill>
                  <a:srgbClr val="1C1511"/>
                </a:solidFill>
              </a:rPr>
              <a:t>開發網頁的測試環境與工具</a:t>
            </a: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C081F6A0-F698-4FF2-B79C-D0117B47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 sz="4000">
                <a:solidFill>
                  <a:srgbClr val="335B74"/>
                </a:solidFill>
              </a:rPr>
              <a:t>微軟 </a:t>
            </a:r>
            <a:r>
              <a:rPr lang="en-US" altLang="zh-TW" sz="4000">
                <a:solidFill>
                  <a:srgbClr val="335B74"/>
                </a:solidFill>
              </a:rPr>
              <a:t>WebMatrix </a:t>
            </a:r>
            <a:r>
              <a:rPr lang="zh-TW" altLang="en-US" sz="4000">
                <a:solidFill>
                  <a:srgbClr val="335B74"/>
                </a:solidFill>
              </a:rPr>
              <a:t>網頁開發工具</a:t>
            </a:r>
          </a:p>
        </p:txBody>
      </p:sp>
      <p:sp>
        <p:nvSpPr>
          <p:cNvPr id="28676" name="投影片編號版面配置區 2">
            <a:extLst>
              <a:ext uri="{FF2B5EF4-FFF2-40B4-BE49-F238E27FC236}">
                <a16:creationId xmlns:a16="http://schemas.microsoft.com/office/drawing/2014/main" id="{0B5AB4E5-33EC-4363-8905-E76B5CB8A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16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F46B1773-F069-475D-BD41-40BF04AC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2024063"/>
            <a:ext cx="6840538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0C3D69EA-5E4C-40E2-8503-36864E7C3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1-3 </a:t>
            </a:r>
            <a:r>
              <a:rPr lang="zh-TW" altLang="en-US" sz="4000">
                <a:solidFill>
                  <a:srgbClr val="1C1511"/>
                </a:solidFill>
              </a:rPr>
              <a:t>開發網頁的測試環境與工具</a:t>
            </a:r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1A6F3492-0A6B-4A34-8AC4-F67BCE51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335B74"/>
                </a:solidFill>
              </a:rPr>
              <a:t>Visual Studio Code </a:t>
            </a:r>
            <a:r>
              <a:rPr lang="zh-TW" altLang="en-US" sz="4000">
                <a:solidFill>
                  <a:srgbClr val="335B74"/>
                </a:solidFill>
              </a:rPr>
              <a:t>編輯器</a:t>
            </a:r>
          </a:p>
        </p:txBody>
      </p:sp>
      <p:sp>
        <p:nvSpPr>
          <p:cNvPr id="29700" name="投影片編號版面配置區 2">
            <a:extLst>
              <a:ext uri="{FF2B5EF4-FFF2-40B4-BE49-F238E27FC236}">
                <a16:creationId xmlns:a16="http://schemas.microsoft.com/office/drawing/2014/main" id="{7247CD41-562A-4379-A63F-B3D4A5146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17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518CDCA9-6456-4292-8A6A-A85DAC39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990725"/>
            <a:ext cx="659130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02B4D47F-ECF8-4CC2-B21B-25ACB444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1-3 </a:t>
            </a:r>
            <a:r>
              <a:rPr lang="zh-TW" altLang="en-US" sz="4000">
                <a:solidFill>
                  <a:srgbClr val="1C1511"/>
                </a:solidFill>
              </a:rPr>
              <a:t>開發網頁的測試環境與工具</a:t>
            </a:r>
          </a:p>
        </p:txBody>
      </p:sp>
      <p:sp>
        <p:nvSpPr>
          <p:cNvPr id="30723" name="內容版面配置區 2">
            <a:extLst>
              <a:ext uri="{FF2B5EF4-FFF2-40B4-BE49-F238E27FC236}">
                <a16:creationId xmlns:a16="http://schemas.microsoft.com/office/drawing/2014/main" id="{CAEB3977-58E5-4E93-A11A-06954466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335B74"/>
                </a:solidFill>
              </a:rPr>
              <a:t>Brackets </a:t>
            </a:r>
            <a:r>
              <a:rPr lang="zh-TW" altLang="en-US" sz="4000">
                <a:solidFill>
                  <a:srgbClr val="335B74"/>
                </a:solidFill>
              </a:rPr>
              <a:t>編輯器</a:t>
            </a:r>
          </a:p>
        </p:txBody>
      </p:sp>
      <p:sp>
        <p:nvSpPr>
          <p:cNvPr id="30724" name="投影片編號版面配置區 2">
            <a:extLst>
              <a:ext uri="{FF2B5EF4-FFF2-40B4-BE49-F238E27FC236}">
                <a16:creationId xmlns:a16="http://schemas.microsoft.com/office/drawing/2014/main" id="{C033F7E9-8D2D-43E4-82E6-DBE2E099D3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953D0AE5-4972-41B2-97E2-6BD0FFB59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2060575"/>
            <a:ext cx="64357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3E4B37BF-2FD3-46E6-BBEA-1B98B6002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>
                <a:solidFill>
                  <a:srgbClr val="1C1511"/>
                </a:solidFill>
              </a:rPr>
              <a:t>1-3 </a:t>
            </a:r>
            <a:r>
              <a:rPr lang="zh-TW" altLang="en-US" sz="4000">
                <a:solidFill>
                  <a:srgbClr val="1C1511"/>
                </a:solidFill>
              </a:rPr>
              <a:t>開發網頁的測試環境與工具</a:t>
            </a:r>
          </a:p>
        </p:txBody>
      </p:sp>
      <p:sp>
        <p:nvSpPr>
          <p:cNvPr id="31747" name="內容版面配置區 2">
            <a:extLst>
              <a:ext uri="{FF2B5EF4-FFF2-40B4-BE49-F238E27FC236}">
                <a16:creationId xmlns:a16="http://schemas.microsoft.com/office/drawing/2014/main" id="{29C381BD-2FD1-4148-A997-00A5967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335B74"/>
                </a:solidFill>
              </a:rPr>
              <a:t>Notepad++ </a:t>
            </a:r>
            <a:r>
              <a:rPr lang="zh-TW" altLang="en-US" sz="4000">
                <a:solidFill>
                  <a:srgbClr val="335B74"/>
                </a:solidFill>
              </a:rPr>
              <a:t>編輯器</a:t>
            </a:r>
          </a:p>
        </p:txBody>
      </p:sp>
      <p:sp>
        <p:nvSpPr>
          <p:cNvPr id="31748" name="投影片編號版面配置區 2">
            <a:extLst>
              <a:ext uri="{FF2B5EF4-FFF2-40B4-BE49-F238E27FC236}">
                <a16:creationId xmlns:a16="http://schemas.microsoft.com/office/drawing/2014/main" id="{630D29E2-0334-46C4-92AC-6ECC2F83A0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BB0BDB2C-A979-4CE6-A22E-112AB836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30400"/>
            <a:ext cx="64801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2CCF5FC7-260D-464C-9811-C8A037FD12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1-1 </a:t>
            </a:r>
            <a:r>
              <a:rPr lang="zh-TW" altLang="en-US" sz="4000" dirty="0">
                <a:solidFill>
                  <a:srgbClr val="1C1511"/>
                </a:solidFill>
              </a:rPr>
              <a:t>認識 </a:t>
            </a:r>
            <a:r>
              <a:rPr lang="en-US" altLang="en-US" sz="4000" dirty="0">
                <a:solidFill>
                  <a:srgbClr val="1C1511"/>
                </a:solidFill>
              </a:rPr>
              <a:t>WWW</a:t>
            </a:r>
            <a:r>
              <a:rPr lang="en-US" altLang="zh-TW" sz="4000" dirty="0">
                <a:solidFill>
                  <a:srgbClr val="1C1511"/>
                </a:solidFill>
              </a:rPr>
              <a:t> </a:t>
            </a:r>
            <a:r>
              <a:rPr lang="zh-TW" altLang="en-US" sz="4000" dirty="0">
                <a:solidFill>
                  <a:srgbClr val="1C1511"/>
                </a:solidFill>
              </a:rPr>
              <a:t>的架構</a:t>
            </a:r>
            <a:r>
              <a:rPr lang="en-US" altLang="zh-TW" sz="4000" dirty="0">
                <a:solidFill>
                  <a:srgbClr val="1C1511"/>
                </a:solidFill>
              </a:rPr>
              <a:t>-</a:t>
            </a:r>
            <a:r>
              <a:rPr lang="zh-TW" altLang="en-US" sz="4000" dirty="0">
                <a:solidFill>
                  <a:srgbClr val="1C1511"/>
                </a:solidFill>
              </a:rPr>
              <a:t>網頁、網站與瀏覽器</a:t>
            </a: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39C3FCB1-B152-41E2-BDC1-F4B60CD9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WWW </a:t>
            </a:r>
            <a:r>
              <a:rPr lang="zh-TW" altLang="en-US">
                <a:solidFill>
                  <a:schemeClr val="tx2"/>
                </a:solidFill>
              </a:rPr>
              <a:t>的基本架構</a:t>
            </a:r>
            <a:endParaRPr lang="en-US" altLang="zh-TW">
              <a:solidFill>
                <a:srgbClr val="1C1511"/>
              </a:solidFill>
            </a:endParaRP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7D641E77-40FD-4BCD-ADD9-97A24B49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1965325"/>
            <a:ext cx="583247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投影片編號版面配置區 2">
            <a:extLst>
              <a:ext uri="{FF2B5EF4-FFF2-40B4-BE49-F238E27FC236}">
                <a16:creationId xmlns:a16="http://schemas.microsoft.com/office/drawing/2014/main" id="{BE365201-FA2C-44A6-8F2D-D980E3B4FD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zh-TW" altLang="en-US" sz="1600" b="1" dirty="0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378FEBB2-EEE5-4590-BC65-471D4C64C9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1-1 </a:t>
            </a:r>
            <a:r>
              <a:rPr lang="zh-TW" altLang="en-US" sz="4000" dirty="0">
                <a:solidFill>
                  <a:srgbClr val="1C1511"/>
                </a:solidFill>
              </a:rPr>
              <a:t>認識 </a:t>
            </a:r>
            <a:r>
              <a:rPr lang="en-US" altLang="en-US" sz="4000" dirty="0">
                <a:solidFill>
                  <a:srgbClr val="1C1511"/>
                </a:solidFill>
              </a:rPr>
              <a:t>WWW</a:t>
            </a:r>
            <a:r>
              <a:rPr lang="en-US" altLang="zh-TW" sz="4000" dirty="0">
                <a:solidFill>
                  <a:srgbClr val="1C1511"/>
                </a:solidFill>
              </a:rPr>
              <a:t> </a:t>
            </a:r>
            <a:r>
              <a:rPr lang="zh-TW" altLang="en-US" sz="4000" dirty="0">
                <a:solidFill>
                  <a:srgbClr val="1C1511"/>
                </a:solidFill>
              </a:rPr>
              <a:t>的架構</a:t>
            </a:r>
            <a:r>
              <a:rPr lang="en-US" altLang="zh-TW" sz="4000" dirty="0">
                <a:solidFill>
                  <a:srgbClr val="1C1511"/>
                </a:solidFill>
              </a:rPr>
              <a:t>-</a:t>
            </a:r>
            <a:r>
              <a:rPr lang="zh-TW" altLang="en-US" sz="4000" dirty="0">
                <a:solidFill>
                  <a:srgbClr val="1C1511"/>
                </a:solidFill>
              </a:rPr>
              <a:t>網頁、網站與瀏覽器</a:t>
            </a: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266ECA9E-D975-4C85-82E0-F09C4871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WWW </a:t>
            </a:r>
            <a:r>
              <a:rPr lang="zh-TW" altLang="en-US">
                <a:solidFill>
                  <a:schemeClr val="tx2"/>
                </a:solidFill>
              </a:rPr>
              <a:t>的基本架構</a:t>
            </a:r>
            <a:endParaRPr lang="en-US" altLang="zh-TW">
              <a:solidFill>
                <a:srgbClr val="1C1511"/>
              </a:solidFill>
            </a:endParaRPr>
          </a:p>
        </p:txBody>
      </p:sp>
      <p:sp>
        <p:nvSpPr>
          <p:cNvPr id="15364" name="投影片編號版面配置區 2">
            <a:extLst>
              <a:ext uri="{FF2B5EF4-FFF2-40B4-BE49-F238E27FC236}">
                <a16:creationId xmlns:a16="http://schemas.microsoft.com/office/drawing/2014/main" id="{45309224-BFA3-4F11-B2DD-96F7944A4E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003870E2-6DB9-43E0-A3F9-39A17749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039938"/>
            <a:ext cx="64579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0F9FF5B3-34BA-4494-A2FB-B5EE577E9D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1-1 </a:t>
            </a:r>
            <a:r>
              <a:rPr lang="zh-TW" altLang="en-US" sz="4000" dirty="0">
                <a:solidFill>
                  <a:srgbClr val="1C1511"/>
                </a:solidFill>
              </a:rPr>
              <a:t>認識 </a:t>
            </a:r>
            <a:r>
              <a:rPr lang="en-US" altLang="en-US" sz="4000" dirty="0">
                <a:solidFill>
                  <a:srgbClr val="1C1511"/>
                </a:solidFill>
              </a:rPr>
              <a:t>WWW</a:t>
            </a:r>
            <a:r>
              <a:rPr lang="en-US" altLang="zh-TW" sz="4000" dirty="0">
                <a:solidFill>
                  <a:srgbClr val="1C1511"/>
                </a:solidFill>
              </a:rPr>
              <a:t> </a:t>
            </a:r>
            <a:r>
              <a:rPr lang="zh-TW" altLang="en-US" sz="4000" dirty="0">
                <a:solidFill>
                  <a:srgbClr val="1C1511"/>
                </a:solidFill>
              </a:rPr>
              <a:t>的架構</a:t>
            </a:r>
            <a:r>
              <a:rPr lang="en-US" altLang="zh-TW" sz="4000" dirty="0">
                <a:solidFill>
                  <a:srgbClr val="1C1511"/>
                </a:solidFill>
              </a:rPr>
              <a:t>-</a:t>
            </a:r>
            <a:r>
              <a:rPr lang="zh-TW" altLang="en-US" sz="4000" dirty="0">
                <a:solidFill>
                  <a:srgbClr val="1C1511"/>
                </a:solidFill>
              </a:rPr>
              <a:t>網頁、網站與瀏覽器</a:t>
            </a: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3779F2E2-6C98-40F8-AC2B-A2060909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tx2"/>
                </a:solidFill>
              </a:rPr>
              <a:t>網頁的資料內容與顯示方式</a:t>
            </a:r>
          </a:p>
        </p:txBody>
      </p:sp>
      <p:sp>
        <p:nvSpPr>
          <p:cNvPr id="16388" name="投影片編號版面配置區 2">
            <a:extLst>
              <a:ext uri="{FF2B5EF4-FFF2-40B4-BE49-F238E27FC236}">
                <a16:creationId xmlns:a16="http://schemas.microsoft.com/office/drawing/2014/main" id="{7AED4D6C-8E9B-45CC-9685-74DB93127D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4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0070A9B8-0785-41A0-BDF3-E20AA0A04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208213"/>
            <a:ext cx="8688387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A3643BD2-AEC7-4D69-ABB9-BACE549306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1-1 </a:t>
            </a:r>
            <a:r>
              <a:rPr lang="zh-TW" altLang="en-US" sz="4000" dirty="0">
                <a:solidFill>
                  <a:srgbClr val="1C1511"/>
                </a:solidFill>
              </a:rPr>
              <a:t>認識 </a:t>
            </a:r>
            <a:r>
              <a:rPr lang="en-US" altLang="en-US" sz="4000" dirty="0">
                <a:solidFill>
                  <a:srgbClr val="1C1511"/>
                </a:solidFill>
              </a:rPr>
              <a:t>WWW</a:t>
            </a:r>
            <a:r>
              <a:rPr lang="en-US" altLang="zh-TW" sz="4000" dirty="0">
                <a:solidFill>
                  <a:srgbClr val="1C1511"/>
                </a:solidFill>
              </a:rPr>
              <a:t> </a:t>
            </a:r>
            <a:r>
              <a:rPr lang="zh-TW" altLang="en-US" sz="4000" dirty="0">
                <a:solidFill>
                  <a:srgbClr val="1C1511"/>
                </a:solidFill>
              </a:rPr>
              <a:t>的架構</a:t>
            </a:r>
            <a:r>
              <a:rPr lang="en-US" altLang="zh-TW" sz="4000" dirty="0">
                <a:solidFill>
                  <a:srgbClr val="1C1511"/>
                </a:solidFill>
              </a:rPr>
              <a:t>-</a:t>
            </a:r>
            <a:r>
              <a:rPr lang="zh-TW" altLang="en-US" sz="4000" dirty="0">
                <a:solidFill>
                  <a:srgbClr val="1C1511"/>
                </a:solidFill>
              </a:rPr>
              <a:t>網頁、網站與瀏覽器</a:t>
            </a:r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AC6E6170-19CC-4DAA-86CF-F47AA931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tx2"/>
                </a:solidFill>
              </a:rPr>
              <a:t>網頁的資料內容與顯示方式</a:t>
            </a:r>
          </a:p>
        </p:txBody>
      </p:sp>
      <p:sp>
        <p:nvSpPr>
          <p:cNvPr id="17412" name="投影片編號版面配置區 2">
            <a:extLst>
              <a:ext uri="{FF2B5EF4-FFF2-40B4-BE49-F238E27FC236}">
                <a16:creationId xmlns:a16="http://schemas.microsoft.com/office/drawing/2014/main" id="{E676F52A-3056-4B82-AA9D-93B11A01FC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5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0FBD4264-FA6A-469F-822C-26C74A8B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2208213"/>
            <a:ext cx="60579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F6ACE2B4-08BB-45BA-8A81-34A6E43BF1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1-1 </a:t>
            </a:r>
            <a:r>
              <a:rPr lang="zh-TW" altLang="en-US" sz="4000" dirty="0">
                <a:solidFill>
                  <a:srgbClr val="1C1511"/>
                </a:solidFill>
              </a:rPr>
              <a:t>認識 </a:t>
            </a:r>
            <a:r>
              <a:rPr lang="en-US" altLang="en-US" sz="4000" dirty="0">
                <a:solidFill>
                  <a:srgbClr val="1C1511"/>
                </a:solidFill>
              </a:rPr>
              <a:t>WWW</a:t>
            </a:r>
            <a:r>
              <a:rPr lang="en-US" altLang="zh-TW" sz="4000" dirty="0">
                <a:solidFill>
                  <a:srgbClr val="1C1511"/>
                </a:solidFill>
              </a:rPr>
              <a:t> </a:t>
            </a:r>
            <a:r>
              <a:rPr lang="zh-TW" altLang="en-US" sz="4000" dirty="0">
                <a:solidFill>
                  <a:srgbClr val="1C1511"/>
                </a:solidFill>
              </a:rPr>
              <a:t>的架構</a:t>
            </a:r>
            <a:r>
              <a:rPr lang="en-US" altLang="zh-TW" sz="4000" dirty="0">
                <a:solidFill>
                  <a:srgbClr val="1C1511"/>
                </a:solidFill>
              </a:rPr>
              <a:t>-</a:t>
            </a:r>
            <a:r>
              <a:rPr lang="zh-TW" altLang="en-US" sz="4000" dirty="0">
                <a:solidFill>
                  <a:srgbClr val="1C1511"/>
                </a:solidFill>
              </a:rPr>
              <a:t>網頁、網站與瀏覽器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1E7D838D-037F-4A85-9155-0EBA2AFD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tx2"/>
                </a:solidFill>
              </a:rPr>
              <a:t>網頁的資料內容與顯示方式</a:t>
            </a:r>
          </a:p>
        </p:txBody>
      </p:sp>
      <p:sp>
        <p:nvSpPr>
          <p:cNvPr id="18436" name="投影片編號版面配置區 2">
            <a:extLst>
              <a:ext uri="{FF2B5EF4-FFF2-40B4-BE49-F238E27FC236}">
                <a16:creationId xmlns:a16="http://schemas.microsoft.com/office/drawing/2014/main" id="{FB0EC459-C8F7-4406-9F88-D167EA1303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6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05DE4B18-4854-426C-857F-E984F488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954213"/>
            <a:ext cx="626427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A7145B3-47B2-459F-AE21-D3FF756A84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1-2 </a:t>
            </a:r>
            <a:r>
              <a:rPr lang="zh-TW" altLang="en-US" sz="4000" dirty="0">
                <a:solidFill>
                  <a:srgbClr val="1C1511"/>
                </a:solidFill>
              </a:rPr>
              <a:t>網頁的組成</a:t>
            </a:r>
            <a:r>
              <a:rPr lang="en-US" altLang="zh-TW" sz="4000" dirty="0">
                <a:solidFill>
                  <a:srgbClr val="1C1511"/>
                </a:solidFill>
              </a:rPr>
              <a:t>-HTML + CSS +  JavaScript</a:t>
            </a:r>
            <a:endParaRPr lang="zh-TW" altLang="en-US" sz="4000" dirty="0">
              <a:solidFill>
                <a:srgbClr val="1C1511"/>
              </a:solidFill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CDAFB09A-A5AF-4ED6-95C5-957F8B22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HTML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19460" name="投影片編號版面配置區 2">
            <a:extLst>
              <a:ext uri="{FF2B5EF4-FFF2-40B4-BE49-F238E27FC236}">
                <a16:creationId xmlns:a16="http://schemas.microsoft.com/office/drawing/2014/main" id="{6E0F6C66-CAD8-4652-AEF1-44E982A054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7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AC49EB95-1C67-4515-A820-A74E0EE7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974850"/>
            <a:ext cx="8424863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FEFB1705-04F2-4270-B2EE-F0D5BB1A50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1-2 </a:t>
            </a:r>
            <a:r>
              <a:rPr lang="zh-TW" altLang="en-US" sz="4000" dirty="0">
                <a:solidFill>
                  <a:srgbClr val="1C1511"/>
                </a:solidFill>
              </a:rPr>
              <a:t>網頁的組成</a:t>
            </a:r>
            <a:r>
              <a:rPr lang="en-US" altLang="zh-TW" sz="4000" dirty="0">
                <a:solidFill>
                  <a:srgbClr val="1C1511"/>
                </a:solidFill>
              </a:rPr>
              <a:t>-HTML + CSS +  JavaScript</a:t>
            </a:r>
            <a:endParaRPr lang="zh-TW" altLang="en-US" sz="4000" dirty="0">
              <a:solidFill>
                <a:srgbClr val="1C1511"/>
              </a:solidFill>
            </a:endParaRPr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B16986A0-0F18-4B98-B14E-93376922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CSS</a:t>
            </a:r>
            <a:r>
              <a:rPr lang="zh-TW" altLang="en-US">
                <a:solidFill>
                  <a:schemeClr val="tx2"/>
                </a:solidFill>
              </a:rPr>
              <a:t>樣式表</a:t>
            </a:r>
          </a:p>
        </p:txBody>
      </p:sp>
      <p:sp>
        <p:nvSpPr>
          <p:cNvPr id="20484" name="投影片編號版面配置區 2">
            <a:extLst>
              <a:ext uri="{FF2B5EF4-FFF2-40B4-BE49-F238E27FC236}">
                <a16:creationId xmlns:a16="http://schemas.microsoft.com/office/drawing/2014/main" id="{736A4AF2-5680-4E77-A5EE-8757EA00D5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9F389DA9-53FB-4455-9478-315D3AB7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920875"/>
            <a:ext cx="59753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F1AEFEF8-413D-4D6A-AB47-8C42C9B7F1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27125" y="266700"/>
            <a:ext cx="9937750" cy="1143000"/>
          </a:xfrm>
        </p:spPr>
        <p:txBody>
          <a:bodyPr wrap="square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4000" dirty="0">
                <a:solidFill>
                  <a:srgbClr val="1C1511"/>
                </a:solidFill>
              </a:rPr>
              <a:t>W3C </a:t>
            </a:r>
            <a:r>
              <a:rPr lang="zh-TW" altLang="en-US" sz="4000" dirty="0">
                <a:solidFill>
                  <a:srgbClr val="1C1511"/>
                </a:solidFill>
              </a:rPr>
              <a:t>與 </a:t>
            </a:r>
            <a:r>
              <a:rPr lang="en-US" altLang="zh-TW" sz="4000" dirty="0">
                <a:solidFill>
                  <a:srgbClr val="1C1511"/>
                </a:solidFill>
              </a:rPr>
              <a:t>WHATWG</a:t>
            </a:r>
            <a:r>
              <a:rPr lang="zh-TW" altLang="en-US" sz="4000" dirty="0">
                <a:solidFill>
                  <a:srgbClr val="1C1511"/>
                </a:solidFill>
              </a:rPr>
              <a:t>：</a:t>
            </a:r>
            <a:br>
              <a:rPr lang="en-US" altLang="zh-TW" sz="4000" dirty="0">
                <a:solidFill>
                  <a:srgbClr val="1C1511"/>
                </a:solidFill>
              </a:rPr>
            </a:br>
            <a:r>
              <a:rPr lang="zh-TW" altLang="en-US" sz="4000" dirty="0">
                <a:solidFill>
                  <a:srgbClr val="1C1511"/>
                </a:solidFill>
              </a:rPr>
              <a:t>製訂 </a:t>
            </a:r>
            <a:r>
              <a:rPr lang="en-US" altLang="zh-TW" sz="4000" dirty="0">
                <a:solidFill>
                  <a:srgbClr val="1C1511"/>
                </a:solidFill>
              </a:rPr>
              <a:t>HTML </a:t>
            </a:r>
            <a:r>
              <a:rPr lang="zh-TW" altLang="en-US" sz="4000" dirty="0">
                <a:solidFill>
                  <a:srgbClr val="1C1511"/>
                </a:solidFill>
              </a:rPr>
              <a:t>及 </a:t>
            </a:r>
            <a:r>
              <a:rPr lang="en-US" altLang="zh-TW" sz="4000" dirty="0">
                <a:solidFill>
                  <a:srgbClr val="1C1511"/>
                </a:solidFill>
              </a:rPr>
              <a:t>CSS </a:t>
            </a:r>
            <a:r>
              <a:rPr lang="zh-TW" altLang="en-US" sz="4000" dirty="0">
                <a:solidFill>
                  <a:srgbClr val="1C1511"/>
                </a:solidFill>
              </a:rPr>
              <a:t>標準的國際組織</a:t>
            </a: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C0F26FA5-32ED-4A85-92E5-18EDA772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330325"/>
            <a:ext cx="7467600" cy="441960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1508" name="投影片編號版面配置區 2">
            <a:extLst>
              <a:ext uri="{FF2B5EF4-FFF2-40B4-BE49-F238E27FC236}">
                <a16:creationId xmlns:a16="http://schemas.microsoft.com/office/drawing/2014/main" id="{1B993608-82F4-4168-A8DF-9AA85F5385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472863" y="6218238"/>
            <a:ext cx="508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600" kern="1200">
                <a:solidFill>
                  <a:srgbClr val="A79D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AF693D1A-47D3-49BF-A973-DC7A2F6674EA}" type="slidenum">
              <a:rPr lang="zh-TW" altLang="en-US" smtClean="0"/>
              <a:pPr algn="ctr">
                <a:spcBef>
                  <a:spcPct val="0"/>
                </a:spcBef>
                <a:buFontTx/>
                <a:buNone/>
                <a:defRPr/>
              </a:pPr>
              <a:t>9</a:t>
            </a:fld>
            <a:endParaRPr lang="zh-TW" altLang="en-US" sz="1600" b="1">
              <a:solidFill>
                <a:srgbClr val="A79D99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A25C3952-6C9C-4C3C-8254-31A69A35A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390650"/>
            <a:ext cx="6627813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339</Words>
  <Application>Microsoft Office PowerPoint</Application>
  <PresentationFormat>寬螢幕</PresentationFormat>
  <Paragraphs>64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Aparajita</vt:lpstr>
      <vt:lpstr>Arial</vt:lpstr>
      <vt:lpstr>Calibri</vt:lpstr>
      <vt:lpstr>Office 佈景主題</vt:lpstr>
      <vt:lpstr>PowerPoint 簡報</vt:lpstr>
      <vt:lpstr>1-1 認識 WWW 的架構-網頁、網站與瀏覽器</vt:lpstr>
      <vt:lpstr>1-1 認識 WWW 的架構-網頁、網站與瀏覽器</vt:lpstr>
      <vt:lpstr>1-1 認識 WWW 的架構-網頁、網站與瀏覽器</vt:lpstr>
      <vt:lpstr>1-1 認識 WWW 的架構-網頁、網站與瀏覽器</vt:lpstr>
      <vt:lpstr>1-1 認識 WWW 的架構-網頁、網站與瀏覽器</vt:lpstr>
      <vt:lpstr>1-2 網頁的組成-HTML + CSS +  JavaScript</vt:lpstr>
      <vt:lpstr>1-2 網頁的組成-HTML + CSS +  JavaScript</vt:lpstr>
      <vt:lpstr>W3C 與 WHATWG： 製訂 HTML 及 CSS 標準的國際組織</vt:lpstr>
      <vt:lpstr>W3C 與 WHATWG： 製訂 HTML 及 CSS 標準的國際組織</vt:lpstr>
      <vt:lpstr>JavaScript</vt:lpstr>
      <vt:lpstr>JavaScript</vt:lpstr>
      <vt:lpstr>JavaScript</vt:lpstr>
      <vt:lpstr>前端與後端、用戶端與伺服端技術</vt:lpstr>
      <vt:lpstr>1-3 開發網頁的測試環境與工具</vt:lpstr>
      <vt:lpstr>1-3 開發網頁的測試環境與工具</vt:lpstr>
      <vt:lpstr>1-3 開發網頁的測試環境與工具</vt:lpstr>
      <vt:lpstr>1-3 開發網頁的測試環境與工具</vt:lpstr>
      <vt:lpstr>1-3 開發網頁的測試環境與工具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Hou, Jian-Ren</cp:lastModifiedBy>
  <cp:revision>108</cp:revision>
  <dcterms:created xsi:type="dcterms:W3CDTF">2020-08-06T11:30:33Z</dcterms:created>
  <dcterms:modified xsi:type="dcterms:W3CDTF">2020-09-08T15:18:47Z</dcterms:modified>
</cp:coreProperties>
</file>