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62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370"/>
    <a:srgbClr val="2A6B9B"/>
    <a:srgbClr val="16719A"/>
    <a:srgbClr val="D5BA87"/>
    <a:srgbClr val="B598AA"/>
    <a:srgbClr val="396B81"/>
    <a:srgbClr val="156AA6"/>
    <a:srgbClr val="55C5D1"/>
    <a:srgbClr val="F79C65"/>
    <a:srgbClr val="A7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B9429-A757-4997-A8A8-5338AF8AFBB1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B653-A414-4538-B732-13FC4527A0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73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77AA4D7D-3C49-49A5-BAD8-4D854CFFDF97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gradFill>
            <a:gsLst>
              <a:gs pos="66000">
                <a:srgbClr val="82B0C4"/>
              </a:gs>
              <a:gs pos="0">
                <a:srgbClr val="105370">
                  <a:alpha val="70000"/>
                </a:srgbClr>
              </a:gs>
              <a:gs pos="100000">
                <a:srgbClr val="C8E9F8">
                  <a:alpha val="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CA07673-C020-439D-AE5B-882C91E323A1}"/>
              </a:ext>
            </a:extLst>
          </p:cNvPr>
          <p:cNvSpPr/>
          <p:nvPr userDrawn="1"/>
        </p:nvSpPr>
        <p:spPr>
          <a:xfrm>
            <a:off x="2211068" y="2062913"/>
            <a:ext cx="7803046" cy="257423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9FE55A77-64FF-4754-8509-7C070C06497F}"/>
              </a:ext>
            </a:extLst>
          </p:cNvPr>
          <p:cNvCxnSpPr>
            <a:cxnSpLocks/>
          </p:cNvCxnSpPr>
          <p:nvPr userDrawn="1"/>
        </p:nvCxnSpPr>
        <p:spPr>
          <a:xfrm>
            <a:off x="2796244" y="2395673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5A924000-2BD2-4308-A2F9-AB57123D0935}"/>
              </a:ext>
            </a:extLst>
          </p:cNvPr>
          <p:cNvCxnSpPr>
            <a:cxnSpLocks/>
          </p:cNvCxnSpPr>
          <p:nvPr userDrawn="1"/>
        </p:nvCxnSpPr>
        <p:spPr>
          <a:xfrm>
            <a:off x="2796244" y="4387241"/>
            <a:ext cx="6905953" cy="0"/>
          </a:xfrm>
          <a:prstGeom prst="line">
            <a:avLst/>
          </a:prstGeom>
          <a:ln w="38100">
            <a:solidFill>
              <a:srgbClr val="B18A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6F88A8-E427-409E-AEC5-469BFDC11108}"/>
              </a:ext>
            </a:extLst>
          </p:cNvPr>
          <p:cNvSpPr/>
          <p:nvPr userDrawn="1"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+mn-ea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9DDCAC-50AC-4A29-8D07-6BF7C83B83AD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87803B-7B6D-4383-A76E-10A3425A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319" y="3874985"/>
            <a:ext cx="5485580" cy="48543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rgbClr val="10537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2BF74-A531-4888-A0F1-010203E9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76FA09-6622-4F4D-ADA0-0B64B92A83E7}"/>
              </a:ext>
            </a:extLst>
          </p:cNvPr>
          <p:cNvGrpSpPr/>
          <p:nvPr/>
        </p:nvGrpSpPr>
        <p:grpSpPr>
          <a:xfrm>
            <a:off x="998444" y="3776787"/>
            <a:ext cx="2235769" cy="2235769"/>
            <a:chOff x="1151470" y="3924634"/>
            <a:chExt cx="2235769" cy="2235769"/>
          </a:xfrm>
        </p:grpSpPr>
        <p:sp>
          <p:nvSpPr>
            <p:cNvPr id="18" name="矩形: 圆角 7">
              <a:extLst>
                <a:ext uri="{FF2B5EF4-FFF2-40B4-BE49-F238E27FC236}">
                  <a16:creationId xmlns:a16="http://schemas.microsoft.com/office/drawing/2014/main" id="{AEAFF6BC-AC24-414B-938C-16A23BC28653}"/>
                </a:ext>
              </a:extLst>
            </p:cNvPr>
            <p:cNvSpPr/>
            <p:nvPr/>
          </p:nvSpPr>
          <p:spPr>
            <a:xfrm>
              <a:off x="1323872" y="4401357"/>
              <a:ext cx="1890966" cy="1046535"/>
            </a:xfrm>
            <a:prstGeom prst="roundRect">
              <a:avLst>
                <a:gd name="adj" fmla="val 11064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tx2"/>
                </a:solidFill>
              </a:endParaRPr>
            </a:p>
          </p:txBody>
        </p:sp>
        <p:pic>
          <p:nvPicPr>
            <p:cNvPr id="19" name="Graphic 135" descr="Television">
              <a:extLst>
                <a:ext uri="{FF2B5EF4-FFF2-40B4-BE49-F238E27FC236}">
                  <a16:creationId xmlns:a16="http://schemas.microsoft.com/office/drawing/2014/main" id="{E54B0F27-BB9F-4742-AE6D-793E2993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1470" y="3924634"/>
              <a:ext cx="2235769" cy="2235769"/>
            </a:xfrm>
            <a:prstGeom prst="rect">
              <a:avLst/>
            </a:prstGeom>
          </p:spPr>
        </p:pic>
      </p:grpSp>
      <p:pic>
        <p:nvPicPr>
          <p:cNvPr id="20" name="Graphic 106" descr="Mouse">
            <a:extLst>
              <a:ext uri="{FF2B5EF4-FFF2-40B4-BE49-F238E27FC236}">
                <a16:creationId xmlns:a16="http://schemas.microsoft.com/office/drawing/2014/main" id="{40673D5E-29F4-4E9D-B019-E1AFBF6BE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6217">
            <a:off x="9581568" y="4073681"/>
            <a:ext cx="1516535" cy="151653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A37AA7-F834-49C6-822D-3B45EB635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1" y="2618469"/>
            <a:ext cx="9144000" cy="11315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rgbClr val="105370"/>
                </a:solidFill>
              </a:defRPr>
            </a:lvl1pPr>
          </a:lstStyle>
          <a:p>
            <a:r>
              <a:rPr lang="zh-TW" altLang="en-US" dirty="0"/>
              <a:t>按一下以編輯母片標題</a:t>
            </a:r>
          </a:p>
        </p:txBody>
      </p:sp>
    </p:spTree>
    <p:extLst>
      <p:ext uri="{BB962C8B-B14F-4D97-AF65-F5344CB8AC3E}">
        <p14:creationId xmlns:p14="http://schemas.microsoft.com/office/powerpoint/2010/main" val="31195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94BD-0BC3-4869-8BED-D1AEBEE1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8441FC-34A0-4467-843A-D26F82A2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B1303-0922-4F66-AFB3-234F8E71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B275F-8166-46C8-ACA1-368C43D2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AAD34-7551-4B1B-98CF-DEB371A4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8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B13BE6-6575-4CEE-B152-21DF31824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850E3A-E898-44FE-8B37-75C2F80C2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9B79F-28A0-47DF-B106-4C0D32A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76C56-E996-4882-B2FB-FFAF747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9878E-75A2-40B7-ADD2-0F65C052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9F0ED-C6FF-4EFC-9E08-B6BC61A0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+mj-lt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8310D-9DBA-4101-B7D4-DF172975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>
            <a:lvl1pPr>
              <a:defRPr>
                <a:solidFill>
                  <a:srgbClr val="105370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0281C-B71F-410C-9372-833B1B5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8968"/>
            <a:ext cx="2743200" cy="365125"/>
          </a:xfrm>
        </p:spPr>
        <p:txBody>
          <a:bodyPr/>
          <a:lstStyle>
            <a:lvl1pPr>
              <a:defRPr sz="1400" b="1">
                <a:solidFill>
                  <a:srgbClr val="2A6B9B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8C9B2E9-16E2-47B9-A37B-9AB4EC348DF6}"/>
              </a:ext>
            </a:extLst>
          </p:cNvPr>
          <p:cNvSpPr/>
          <p:nvPr userDrawn="1"/>
        </p:nvSpPr>
        <p:spPr>
          <a:xfrm>
            <a:off x="309036" y="228600"/>
            <a:ext cx="11557000" cy="6271468"/>
          </a:xfrm>
          <a:prstGeom prst="rect">
            <a:avLst/>
          </a:prstGeom>
          <a:noFill/>
          <a:ln w="38100">
            <a:gradFill flip="none" rotWithShape="1">
              <a:gsLst>
                <a:gs pos="98000">
                  <a:schemeClr val="accent2">
                    <a:lumMod val="60000"/>
                    <a:lumOff val="4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31000">
                  <a:schemeClr val="accent2">
                    <a:lumMod val="75000"/>
                  </a:schemeClr>
                </a:gs>
                <a:gs pos="65000">
                  <a:schemeClr val="bg1">
                    <a:alpha val="82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2" name="Graphic 21" descr="Signature">
            <a:extLst>
              <a:ext uri="{FF2B5EF4-FFF2-40B4-BE49-F238E27FC236}">
                <a16:creationId xmlns:a16="http://schemas.microsoft.com/office/drawing/2014/main" id="{04FE574C-95CE-4736-8C92-2094D92F7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9431"/>
            <a:ext cx="4826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群組 13">
            <a:extLst>
              <a:ext uri="{FF2B5EF4-FFF2-40B4-BE49-F238E27FC236}">
                <a16:creationId xmlns:a16="http://schemas.microsoft.com/office/drawing/2014/main" id="{A481712C-2225-4CBA-AC81-D47E4FD67FB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33914" y="6540548"/>
            <a:ext cx="3236913" cy="252413"/>
            <a:chOff x="483320" y="6571553"/>
            <a:chExt cx="3236416" cy="252985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71399A5-FBB6-4DC6-9E96-9AECA95B9BE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115" t="12860" r="52231" b="55965"/>
            <a:stretch/>
          </p:blipFill>
          <p:spPr>
            <a:xfrm>
              <a:off x="483320" y="6571553"/>
              <a:ext cx="1327005" cy="246885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01C1131-E58A-415A-A4E4-FBDFDCB94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3227" t="53747" r="31351" b="17565"/>
            <a:stretch/>
          </p:blipFill>
          <p:spPr>
            <a:xfrm>
              <a:off x="1775520" y="6597352"/>
              <a:ext cx="1944216" cy="227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9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18A699-BCF4-4DC2-9DF9-0609EBFB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0E2295-5D7A-41DB-8D01-261D1D09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CCB09-FC99-4444-B566-0BEFFA4A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36AC7-6963-4A40-9304-D3A9C42E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6A411-83AC-4D1A-927A-AC1A137F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6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0B939-3AA6-4BC1-92BE-7A1E20FD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7820E4-D99D-464B-B26D-A1E2C0A0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C10387-CF4A-488D-A1EF-35FFF59E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B16775-1ECC-49FC-986D-69461500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797971-34C0-40AE-AB75-6BF36A0A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19051D-1EDF-426D-BDC2-5818BE64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3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B9D61-DBD5-4FF0-92B9-C2A844B7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090A68-7336-48C6-BCC8-8F94D9E2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635053-A150-4BE6-929F-713F5076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8E89D5-46B4-445D-8504-0D3345260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6439C6-480D-4ECD-93BD-DBA73F0FE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36C509-6049-4ED8-8103-EE2B894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79465B-8616-46C4-ADEA-8FFC48B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0C7A8E-BB2E-461F-8A1D-FBAF97F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6E0A5-86D3-492D-B7A4-66376FB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36CB85-FBEA-422E-836A-1EF4B8B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F894C0-3E1E-4EE8-89B6-51098756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A8ACF3-2527-495A-B24E-0CFAC45D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9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20766C-54EB-4CF3-B4F3-3D40B9F4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A83D07-52D1-46D9-8F2C-3E1557BD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C01B1C3-FC22-41D5-B7FA-DB797865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0500" y="6069589"/>
            <a:ext cx="2743200" cy="365125"/>
          </a:xfrm>
        </p:spPr>
        <p:txBody>
          <a:bodyPr/>
          <a:lstStyle>
            <a:lvl1pPr>
              <a:defRPr b="1">
                <a:solidFill>
                  <a:srgbClr val="D5BA87"/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EB812-5F37-4F9F-9CAD-23AE4825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FC0FB0-9494-4111-A32B-96956844A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9D541B-1063-477C-BC8E-67AE6B90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5EC27-FF45-4549-8DF9-DF7759C8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A4D68-F9BA-4742-93CE-60B98F28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E0BE4-4059-4F9B-9981-E624EC3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29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100E0-7324-4DD7-ACAA-60DC93EB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A82D7-0A89-4688-9AF2-314CF3AEE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A030A9-18A3-4A81-9CBF-A98DE754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7D6E9-C455-43A7-B908-0C58BCFB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20B963-35EB-41A7-8940-076F735F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EB3716-F0CC-44A1-A0E2-5C29E76D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8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BAAB02-3959-4660-950B-38684F8A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F100B0-1BEC-4466-8E21-29BCAFC4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DE513-B821-4173-9A81-8AD5AF82A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0CE9D-DDA8-4A07-9DCB-CD449653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021E78-C1A3-49AF-A78E-97A99ECB3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D333-B45C-44F9-92D1-6632086B6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4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338DA1-E058-4B91-BADB-3B8E2588F612}"/>
              </a:ext>
            </a:extLst>
          </p:cNvPr>
          <p:cNvSpPr txBox="1"/>
          <p:nvPr/>
        </p:nvSpPr>
        <p:spPr>
          <a:xfrm>
            <a:off x="2442291" y="2734365"/>
            <a:ext cx="73406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dirty="0">
                <a:solidFill>
                  <a:srgbClr val="105370"/>
                </a:solidFill>
                <a:latin typeface="+mj-lt"/>
                <a:cs typeface="Aparajita" panose="02020603050405020304" pitchFamily="18" charset="0"/>
              </a:rPr>
              <a:t>清單與表格</a:t>
            </a:r>
            <a:endParaRPr lang="en-US" sz="6600" b="1" dirty="0">
              <a:solidFill>
                <a:srgbClr val="10537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25712-4E09-4E17-A83F-9FE2064F6388}"/>
              </a:ext>
            </a:extLst>
          </p:cNvPr>
          <p:cNvSpPr/>
          <p:nvPr/>
        </p:nvSpPr>
        <p:spPr>
          <a:xfrm>
            <a:off x="3486950" y="3917482"/>
            <a:ext cx="5218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10537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國立成功大學工業資訊管理學系   侯建任 助理教授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DFEAF33-2F2B-42CC-8167-E8294F6A9BC6}"/>
              </a:ext>
            </a:extLst>
          </p:cNvPr>
          <p:cNvSpPr/>
          <p:nvPr/>
        </p:nvSpPr>
        <p:spPr>
          <a:xfrm>
            <a:off x="2926698" y="1246316"/>
            <a:ext cx="6338600" cy="624976"/>
          </a:xfrm>
          <a:prstGeom prst="rect">
            <a:avLst/>
          </a:prstGeom>
          <a:solidFill>
            <a:srgbClr val="105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latin typeface="+mn-ea"/>
              </a:rPr>
              <a:t>網頁程式開發</a:t>
            </a:r>
          </a:p>
        </p:txBody>
      </p:sp>
      <p:sp>
        <p:nvSpPr>
          <p:cNvPr id="21" name="矩形: 圆角 7">
            <a:extLst>
              <a:ext uri="{FF2B5EF4-FFF2-40B4-BE49-F238E27FC236}">
                <a16:creationId xmlns:a16="http://schemas.microsoft.com/office/drawing/2014/main" id="{3C4BA2B1-1556-4B01-909E-51AA103DE6AD}"/>
              </a:ext>
            </a:extLst>
          </p:cNvPr>
          <p:cNvSpPr/>
          <p:nvPr/>
        </p:nvSpPr>
        <p:spPr>
          <a:xfrm>
            <a:off x="1163336" y="4245373"/>
            <a:ext cx="1890966" cy="1046535"/>
          </a:xfrm>
          <a:prstGeom prst="roundRect">
            <a:avLst>
              <a:gd name="adj" fmla="val 1106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2"/>
                </a:solidFill>
              </a:rPr>
              <a:t>CHAPTER</a:t>
            </a:r>
            <a:r>
              <a:rPr lang="zh-TW" altLang="en-US" sz="3200" dirty="0">
                <a:solidFill>
                  <a:schemeClr val="tx2"/>
                </a:solidFill>
              </a:rPr>
              <a:t> </a:t>
            </a:r>
            <a:r>
              <a:rPr lang="en-US" altLang="zh-TW" sz="3200" dirty="0">
                <a:solidFill>
                  <a:schemeClr val="tx2"/>
                </a:solidFill>
              </a:rPr>
              <a:t>FOUR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pic>
        <p:nvPicPr>
          <p:cNvPr id="17" name="Graphic 106" descr="Mouse">
            <a:extLst>
              <a:ext uri="{FF2B5EF4-FFF2-40B4-BE49-F238E27FC236}">
                <a16:creationId xmlns:a16="http://schemas.microsoft.com/office/drawing/2014/main" id="{E0E8EB9C-62D9-41E4-B721-2AEB3AE2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23285">
            <a:off x="9562317" y="4071599"/>
            <a:ext cx="1516535" cy="15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9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370338C1-0FF5-4EF6-BF68-4F55EDF97E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多層的清單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3264C47-A485-4944-820E-36CBD8C7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5">
            <a:extLst>
              <a:ext uri="{FF2B5EF4-FFF2-40B4-BE49-F238E27FC236}">
                <a16:creationId xmlns:a16="http://schemas.microsoft.com/office/drawing/2014/main" id="{C995D980-8A35-4E69-83D7-6F76724B6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1465263"/>
            <a:ext cx="8010525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31F7790-532C-4772-A5B4-4D2D20DC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F32C0779-A9B8-43CD-B234-16C71BEE88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多層的清單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6CFC9DA-3F4E-493A-BCF5-31617224F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6" name="Picture 5">
            <a:extLst>
              <a:ext uri="{FF2B5EF4-FFF2-40B4-BE49-F238E27FC236}">
                <a16:creationId xmlns:a16="http://schemas.microsoft.com/office/drawing/2014/main" id="{DE3FAD69-E257-4ED1-8A92-3A987F9F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543050"/>
            <a:ext cx="85534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5819FB-65CE-4222-9515-E40BD04A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F616EC5E-B483-4381-AAE7-D62BFED77A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1C1511"/>
                </a:solidFill>
              </a:rPr>
              <a:t>4-2 </a:t>
            </a:r>
            <a:r>
              <a:rPr lang="zh-TW" altLang="en-US">
                <a:solidFill>
                  <a:srgbClr val="1C1511"/>
                </a:solidFill>
              </a:rPr>
              <a:t>建立表格</a:t>
            </a:r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FC786126-58BB-4B98-8D7E-FF2CA6AF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»"/>
              <a:defRPr/>
            </a:pPr>
            <a:r>
              <a:rPr lang="zh-TW" altLang="en-US"/>
              <a:t>基本的表格構成</a:t>
            </a: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A2907ECA-2BBB-4951-90BF-1AD89481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238375"/>
            <a:ext cx="84010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48C794-8F5F-4E21-AFDE-96AC2632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A1D37F86-86DF-4B17-8321-E2DD7C0B037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4-2 </a:t>
            </a: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建立表格</a:t>
            </a: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220C38BF-69EB-47EC-A7EB-208F4F4D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zh-TW" altLang="en-US"/>
              <a:t>基本的表格構成</a:t>
            </a: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268B492D-6627-4E37-9C23-4824468C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060576"/>
            <a:ext cx="67691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5B77DA-DC32-403F-8B85-F66B7235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D4074101-F2A0-4F2E-A57B-E792C144985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定義表頭與標題列</a:t>
            </a: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92F8F6DB-164E-4A4D-A745-BAC96EB1C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th</a:t>
            </a:r>
            <a:r>
              <a:rPr lang="zh-TW" altLang="en-US"/>
              <a:t>：用來標記要當做表頭的儲存格</a:t>
            </a:r>
            <a:r>
              <a:rPr lang="en-US" altLang="zh-TW"/>
              <a:t>, th </a:t>
            </a:r>
            <a:r>
              <a:rPr lang="zh-TW" altLang="en-US"/>
              <a:t>的內容文字預設會有粗體的效果。</a:t>
            </a:r>
            <a:endParaRPr lang="en-US" altLang="zh-TW"/>
          </a:p>
          <a:p>
            <a:pPr eaLnBrk="1" hangingPunct="1">
              <a:buClr>
                <a:srgbClr val="00B0F0"/>
              </a:buClr>
            </a:pPr>
            <a:r>
              <a:rPr lang="en-US" altLang="zh-TW"/>
              <a:t>caption</a:t>
            </a:r>
            <a:r>
              <a:rPr lang="zh-TW" altLang="en-US"/>
              <a:t>：此元素是用來標記一段表格的標題或介紹文字</a:t>
            </a:r>
            <a:r>
              <a:rPr lang="en-US" altLang="zh-TW"/>
              <a:t>,  </a:t>
            </a:r>
            <a:r>
              <a:rPr lang="zh-TW" altLang="en-US"/>
              <a:t>此段文字預設會顯示在表格的上方。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4B53DC-A748-4879-8889-1CBCCD04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>
            <a:extLst>
              <a:ext uri="{FF2B5EF4-FFF2-40B4-BE49-F238E27FC236}">
                <a16:creationId xmlns:a16="http://schemas.microsoft.com/office/drawing/2014/main" id="{A0A3D02D-277B-4E1C-8513-D9E263A4C2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定義表頭與標題列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95486AD-8CD9-4C38-9D6E-71541800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969C3858-0D20-439E-98F2-C7491480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512888"/>
            <a:ext cx="6913562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2673B9-E64F-4B62-ABFC-96C40814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0D14ABB0-74ED-48C2-AD10-CE86540696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定義表格結構</a:t>
            </a:r>
            <a:endParaRPr lang="en-US" altLang="zh-TW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EC8765C-6635-4508-8606-56A72404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2755D9C0-AC76-4B31-88B8-DB8AC500C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579564"/>
            <a:ext cx="68961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C37F26-66F7-4E3F-B037-45B377E1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51B0A486-422B-450D-83F1-BDA4156998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定義表格結構</a:t>
            </a:r>
            <a:endParaRPr lang="en-US" altLang="zh-TW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6DD50B4-D17A-4BCE-880F-A985F5EB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BCD7B45E-75BF-4E21-9CC5-B41AC0A1A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1484314"/>
            <a:ext cx="5256213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AD1E3A4-B640-46B9-BE3D-2EBF1792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BB783671-3568-4A55-9459-CFEAE86EDB8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定義表格結構</a:t>
            </a:r>
            <a:endParaRPr lang="en-US" altLang="zh-TW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DC7510D-9564-415E-AEB7-81427BADD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04280D72-0D61-4783-9045-66EC0AB6A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4" y="2252664"/>
            <a:ext cx="48672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842FC72-012E-4C68-9927-176B5C70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373CD9C6-6A26-4918-A756-608F045000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跨欄位的儲存格</a:t>
            </a:r>
            <a:endParaRPr lang="en-US" altLang="zh-TW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891068-971D-400E-962E-485538B7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CD86EC6D-03EE-460A-A20D-58C09A8D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4" y="2233614"/>
            <a:ext cx="68103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1D9D4C-07E3-4C09-9EFF-F7D2309E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39B66B08-A9D2-4774-8A43-FED115392E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4-1 </a:t>
            </a:r>
            <a:r>
              <a:rPr lang="zh-TW" altLang="en-US" b="0" dirty="0">
                <a:ln>
                  <a:noFill/>
                </a:ln>
                <a:effectLst/>
              </a:rPr>
              <a:t>建立清單</a:t>
            </a:r>
          </a:p>
        </p:txBody>
      </p:sp>
      <p:sp>
        <p:nvSpPr>
          <p:cNvPr id="4099" name="內容版面配置區 2">
            <a:extLst>
              <a:ext uri="{FF2B5EF4-FFF2-40B4-BE49-F238E27FC236}">
                <a16:creationId xmlns:a16="http://schemas.microsoft.com/office/drawing/2014/main" id="{B65FCAAD-38D9-4A18-8E30-6D08477A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zh-TW" altLang="en-US"/>
              <a:t>條列式清單的元素結構</a:t>
            </a:r>
          </a:p>
          <a:p>
            <a:pPr eaLnBrk="1" hangingPunct="1">
              <a:buClr>
                <a:srgbClr val="00B0F0"/>
              </a:buClr>
            </a:pPr>
            <a:r>
              <a:rPr lang="zh-TW" altLang="en-US"/>
              <a:t>無序號的清單 </a:t>
            </a:r>
            <a:r>
              <a:rPr lang="en-US" altLang="zh-TW"/>
              <a:t>- ul </a:t>
            </a:r>
          </a:p>
          <a:p>
            <a:pPr eaLnBrk="1" hangingPunct="1">
              <a:buClr>
                <a:srgbClr val="00B0F0"/>
              </a:buClr>
            </a:pPr>
            <a:r>
              <a:rPr lang="zh-TW" altLang="en-US"/>
              <a:t>有序號清單</a:t>
            </a:r>
          </a:p>
          <a:p>
            <a:pPr eaLnBrk="1" hangingPunct="1">
              <a:buClr>
                <a:srgbClr val="00B0F0"/>
              </a:buClr>
            </a:pPr>
            <a:r>
              <a:rPr lang="zh-TW" altLang="en-US"/>
              <a:t>多層的清單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952BC8-D499-4255-8C5B-F9B8345F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>
            <a:extLst>
              <a:ext uri="{FF2B5EF4-FFF2-40B4-BE49-F238E27FC236}">
                <a16:creationId xmlns:a16="http://schemas.microsoft.com/office/drawing/2014/main" id="{C51361E8-0DF3-447F-995B-AE6CCDDB1D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跨欄位的儲存格</a:t>
            </a:r>
            <a:endParaRPr lang="en-US" altLang="zh-TW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2531" name="內容版面配置區 2">
            <a:extLst>
              <a:ext uri="{FF2B5EF4-FFF2-40B4-BE49-F238E27FC236}">
                <a16:creationId xmlns:a16="http://schemas.microsoft.com/office/drawing/2014/main" id="{08144682-439E-4AC0-8C19-EADC2379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colspan</a:t>
            </a:r>
            <a:r>
              <a:rPr lang="zh-TW" altLang="en-US"/>
              <a:t>：此屬性表示儲存格要橫向跨 </a:t>
            </a:r>
            <a:r>
              <a:rPr lang="en-US" altLang="zh-TW"/>
              <a:t>(span) </a:t>
            </a:r>
            <a:r>
              <a:rPr lang="zh-TW" altLang="en-US"/>
              <a:t>多個欄位 </a:t>
            </a:r>
            <a:r>
              <a:rPr lang="en-US" altLang="zh-TW"/>
              <a:t>(column)</a:t>
            </a:r>
            <a:endParaRPr lang="zh-TW" altLang="en-US"/>
          </a:p>
        </p:txBody>
      </p:sp>
      <p:pic>
        <p:nvPicPr>
          <p:cNvPr id="22532" name="Picture 5">
            <a:extLst>
              <a:ext uri="{FF2B5EF4-FFF2-40B4-BE49-F238E27FC236}">
                <a16:creationId xmlns:a16="http://schemas.microsoft.com/office/drawing/2014/main" id="{9C6C5CEE-2257-466A-9461-9447A7A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997200"/>
            <a:ext cx="6810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59FBC3-438F-46F4-912E-00F5B2B0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55536479-8A1F-438B-87B7-F64D9B2C3F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跨欄位的儲存格</a:t>
            </a:r>
            <a:endParaRPr lang="en-US" altLang="zh-TW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3555" name="內容版面配置區 2">
            <a:extLst>
              <a:ext uri="{FF2B5EF4-FFF2-40B4-BE49-F238E27FC236}">
                <a16:creationId xmlns:a16="http://schemas.microsoft.com/office/drawing/2014/main" id="{B40C26A9-197E-4ADC-BE91-5FD2A33B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en-US">
                <a:ea typeface="新細明體" panose="02020500000000000000" pitchFamily="18" charset="-120"/>
              </a:rPr>
              <a:t>rowspan：此屬性表示儲存格要縱向跨幾列 (row)</a:t>
            </a:r>
            <a:endParaRPr lang="zh-TW" altLang="en-US"/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DD5487C6-2D60-4792-8B1B-723AE570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924175"/>
            <a:ext cx="82200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421F6C-C9C4-463D-A7FD-D15E68FE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65D53E34-1E31-4498-93FE-C2B4BA56E2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跨欄位的儲存格</a:t>
            </a:r>
            <a:endParaRPr lang="en-US" altLang="zh-TW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11A2B7-AAE0-43B0-893A-7F57CF2C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80" name="Picture 6">
            <a:extLst>
              <a:ext uri="{FF2B5EF4-FFF2-40B4-BE49-F238E27FC236}">
                <a16:creationId xmlns:a16="http://schemas.microsoft.com/office/drawing/2014/main" id="{DCBCA11B-689D-4695-8070-B193D1FC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1576388"/>
            <a:ext cx="85058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360957-185B-4C0A-B8F7-D0CC2DC6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3196CD0F-CA55-4FB2-9033-22699BB85D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跨欄位的儲存格</a:t>
            </a:r>
            <a:endParaRPr lang="en-US" altLang="zh-TW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48C764-468D-49A3-BAC3-247DCEFF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64779067-5F8C-4745-BDC4-43B088B40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9" y="1566864"/>
            <a:ext cx="850582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2923FB-3AE3-43CA-BAD8-75DEBAF1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2CC44B98-67AE-47E8-924C-8886FC0C02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跨欄位的儲存格</a:t>
            </a:r>
            <a:endParaRPr lang="en-US" altLang="zh-TW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02D06AE-B68F-4680-A62A-BA363E08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ABF9CF20-FF51-430B-9520-7E489D46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828800"/>
            <a:ext cx="77152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7529C93-B6D2-4F28-9144-FDA3709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ADECB2BD-496C-4796-98E5-AD2D99C8F60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4-3 </a:t>
            </a: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表格的應用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F62E5CE-8450-44FB-9D81-26DD1495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A23C949B-A5AC-4D86-8A24-B38B44B38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728789"/>
            <a:ext cx="75247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65049F-8204-4B46-9AE0-54FDCF82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>
            <a:extLst>
              <a:ext uri="{FF2B5EF4-FFF2-40B4-BE49-F238E27FC236}">
                <a16:creationId xmlns:a16="http://schemas.microsoft.com/office/drawing/2014/main" id="{0442C445-C85E-4F91-AD9B-69B8697AA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4-3 </a:t>
            </a: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表格的應用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2C1BC7-259B-4D3F-BDB0-7FBA6398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3E50CF09-D29A-4908-97A9-A554C775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477964"/>
            <a:ext cx="8713788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F8511F-0915-49FD-96D9-D92E262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>
            <a:extLst>
              <a:ext uri="{FF2B5EF4-FFF2-40B4-BE49-F238E27FC236}">
                <a16:creationId xmlns:a16="http://schemas.microsoft.com/office/drawing/2014/main" id="{72CF7674-C424-4279-8204-E58D10F012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4-3 </a:t>
            </a: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表格的應用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69BF1B-B41B-4A22-B501-E9EE591C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12FE67D1-FED8-4046-B2FB-4D5DA7DF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9" y="1516064"/>
            <a:ext cx="903922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B53FD1-06FE-4A3B-9A22-A67AF31D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DB580EDB-51FB-4478-B83A-6027B8E11F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4-3 </a:t>
            </a: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表格的應用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C9110C-FB1B-4010-BCE8-BA31E7CA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E972C47D-5A74-4442-BFE1-DA8C7832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9" y="1514476"/>
            <a:ext cx="90392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34F92B8-EBD1-41AD-A351-9ABE0A13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>
            <a:extLst>
              <a:ext uri="{FF2B5EF4-FFF2-40B4-BE49-F238E27FC236}">
                <a16:creationId xmlns:a16="http://schemas.microsoft.com/office/drawing/2014/main" id="{BED46384-9A5A-48B1-9DF5-CC178E57E47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4-3 </a:t>
            </a: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表格的應用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84AC2C5-E1DA-47D8-AE1C-A33450793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7DFDBD48-93C4-4A48-B549-AA41D40A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4" y="1652589"/>
            <a:ext cx="84486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4A04C3-981E-457B-9326-09E40AF6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>
            <a:extLst>
              <a:ext uri="{FF2B5EF4-FFF2-40B4-BE49-F238E27FC236}">
                <a16:creationId xmlns:a16="http://schemas.microsoft.com/office/drawing/2014/main" id="{E27DE46F-7A16-49DA-948B-AF31A27869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無序號的清單 </a:t>
            </a:r>
            <a:r>
              <a:rPr lang="en-US" altLang="zh-TW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- ul</a:t>
            </a:r>
            <a:endParaRPr lang="zh-TW" altLang="en-US" b="0" dirty="0">
              <a:ln>
                <a:noFill/>
              </a:ln>
              <a:solidFill>
                <a:srgbClr val="1C1511"/>
              </a:solidFill>
              <a:effectLst/>
              <a:latin typeface="微軟正黑體" panose="020B0604030504040204" pitchFamily="34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270F6B-D74B-4208-A2E9-C26190B0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645EC7E4-8E92-408C-A382-230DD90DD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1628775"/>
            <a:ext cx="59817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7">
            <a:extLst>
              <a:ext uri="{FF2B5EF4-FFF2-40B4-BE49-F238E27FC236}">
                <a16:creationId xmlns:a16="http://schemas.microsoft.com/office/drawing/2014/main" id="{73C656D4-6B1C-4581-AE95-607B0BF01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3429001"/>
            <a:ext cx="8839200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F158DF-411F-4B1D-89F1-DB420208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8F7FF804-4410-4808-B8F6-BF075218CA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有序號清單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2AF1AC-7E71-49E1-9469-4101C6A1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148" name="Group 8">
            <a:extLst>
              <a:ext uri="{FF2B5EF4-FFF2-40B4-BE49-F238E27FC236}">
                <a16:creationId xmlns:a16="http://schemas.microsoft.com/office/drawing/2014/main" id="{52B261E9-B2FB-4091-9BEA-80A10AF284D7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1644650"/>
            <a:ext cx="5838825" cy="4592638"/>
            <a:chOff x="930" y="935"/>
            <a:chExt cx="3678" cy="2893"/>
          </a:xfrm>
        </p:grpSpPr>
        <p:pic>
          <p:nvPicPr>
            <p:cNvPr id="6149" name="Picture 6">
              <a:extLst>
                <a:ext uri="{FF2B5EF4-FFF2-40B4-BE49-F238E27FC236}">
                  <a16:creationId xmlns:a16="http://schemas.microsoft.com/office/drawing/2014/main" id="{20965238-6CFA-43B6-91EC-0CC5EA1B9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935"/>
              <a:ext cx="3594" cy="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7">
              <a:extLst>
                <a:ext uri="{FF2B5EF4-FFF2-40B4-BE49-F238E27FC236}">
                  <a16:creationId xmlns:a16="http://schemas.microsoft.com/office/drawing/2014/main" id="{7BA7F9B9-66E2-4375-B169-04B7DDC9D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1752"/>
              <a:ext cx="3678" cy="2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AF074F-E6E3-4D76-BE53-D4C4FC97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34D38846-9D5F-4F5E-B47E-1D469F5565D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有序號清單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ADFBE9C-7E10-4205-AFCA-4877A594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2" name="Picture 7">
            <a:extLst>
              <a:ext uri="{FF2B5EF4-FFF2-40B4-BE49-F238E27FC236}">
                <a16:creationId xmlns:a16="http://schemas.microsoft.com/office/drawing/2014/main" id="{6CE56028-7C50-4CEE-81B5-D93AF71F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628776"/>
            <a:ext cx="8789987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E82B88-9DD6-4D7A-91D2-F55C511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7E2CEEB2-CA44-4F3F-BD1D-F35AB43D77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 b="0">
                <a:ln>
                  <a:noFill/>
                </a:ln>
                <a:effectLst/>
              </a:rPr>
              <a:t>改變有序號清單的項目編號</a:t>
            </a:r>
          </a:p>
        </p:txBody>
      </p:sp>
      <p:sp>
        <p:nvSpPr>
          <p:cNvPr id="8195" name="內容版面配置區 2">
            <a:extLst>
              <a:ext uri="{FF2B5EF4-FFF2-40B4-BE49-F238E27FC236}">
                <a16:creationId xmlns:a16="http://schemas.microsoft.com/office/drawing/2014/main" id="{05E79BCF-C368-4266-8B6D-04906C6F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en-US" altLang="zh-TW"/>
              <a:t>reversed  </a:t>
            </a:r>
            <a:r>
              <a:rPr lang="zh-TW" altLang="en-US"/>
              <a:t>屬性：加上此屬性時</a:t>
            </a:r>
            <a:r>
              <a:rPr lang="en-US" altLang="zh-TW"/>
              <a:t>,  </a:t>
            </a:r>
            <a:r>
              <a:rPr lang="zh-TW" altLang="en-US"/>
              <a:t>會讓項目的序號反過來</a:t>
            </a:r>
          </a:p>
          <a:p>
            <a:pPr eaLnBrk="1" hangingPunct="1">
              <a:buClr>
                <a:srgbClr val="00B0F0"/>
              </a:buClr>
            </a:pPr>
            <a:r>
              <a:rPr lang="en-US" altLang="zh-TW"/>
              <a:t>start </a:t>
            </a:r>
            <a:r>
              <a:rPr lang="zh-TW" altLang="en-US"/>
              <a:t>屬性：利用此屬性可指定 </a:t>
            </a:r>
            <a:r>
              <a:rPr lang="en-US" altLang="zh-TW"/>
              <a:t>ol </a:t>
            </a:r>
            <a:r>
              <a:rPr lang="zh-TW" altLang="en-US"/>
              <a:t>清單的起始編號</a:t>
            </a: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CC14C75F-AA01-4C70-8642-ECB62E10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3789364"/>
            <a:ext cx="54578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D49E09-ECFB-4D8C-B39E-29392234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A77C1446-3F0C-46F6-8CF4-513880AE8E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TW" altLang="en-US" sz="4400" b="0" dirty="0">
                <a:ln>
                  <a:noFill/>
                </a:ln>
                <a:effectLst/>
              </a:rPr>
              <a:t>改變有序號清單的項目編號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E341BDA-C889-4AA3-8349-047382E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969AB098-553E-4F10-91E6-3BDD6A60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685926"/>
            <a:ext cx="8713788" cy="426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B3C1C9-8CA5-46D2-BCD2-6854673D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FF9B936D-5BA2-4D08-9F3F-4906AB3277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直接指定項目編號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0FEAF97-DD9A-481F-AA86-6A244C1F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7A659FAF-5AC4-4571-9407-65864DB5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614614"/>
            <a:ext cx="59245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21232C-2C72-4A36-8D0C-1D0DD64C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6054D7F8-81B1-4F1C-B347-B992FC8E02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b="0" dirty="0">
                <a:ln>
                  <a:noFill/>
                </a:ln>
                <a:solidFill>
                  <a:srgbClr val="1C1511"/>
                </a:solidFill>
                <a:effectLst/>
                <a:latin typeface="微軟正黑體" panose="020B0604030504040204" pitchFamily="34" charset="-120"/>
              </a:rPr>
              <a:t>多層的清單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33EF78-1ABF-4DE0-BB29-0DB6E08A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0695AD04-45AE-409F-88CA-1FA74D77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484314"/>
            <a:ext cx="829310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C446A59-A908-43AD-87AF-53536D49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D333-B45C-44F9-92D1-6632086B6FE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291</Words>
  <Application>Microsoft Office PowerPoint</Application>
  <PresentationFormat>寬螢幕</PresentationFormat>
  <Paragraphs>72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微軟正黑體</vt:lpstr>
      <vt:lpstr>Aparajita</vt:lpstr>
      <vt:lpstr>Arial</vt:lpstr>
      <vt:lpstr>Calibri</vt:lpstr>
      <vt:lpstr>Office 佈景主題</vt:lpstr>
      <vt:lpstr>PowerPoint 簡報</vt:lpstr>
      <vt:lpstr>4-1 建立清單</vt:lpstr>
      <vt:lpstr>無序號的清單 - ul</vt:lpstr>
      <vt:lpstr>有序號清單</vt:lpstr>
      <vt:lpstr>有序號清單</vt:lpstr>
      <vt:lpstr>改變有序號清單的項目編號</vt:lpstr>
      <vt:lpstr>改變有序號清單的項目編號</vt:lpstr>
      <vt:lpstr>直接指定項目編號</vt:lpstr>
      <vt:lpstr>多層的清單</vt:lpstr>
      <vt:lpstr>多層的清單</vt:lpstr>
      <vt:lpstr>多層的清單</vt:lpstr>
      <vt:lpstr>4-2 建立表格</vt:lpstr>
      <vt:lpstr>4-2 建立表格</vt:lpstr>
      <vt:lpstr>定義表頭與標題列</vt:lpstr>
      <vt:lpstr>定義表頭與標題列</vt:lpstr>
      <vt:lpstr>定義表格結構</vt:lpstr>
      <vt:lpstr>定義表格結構</vt:lpstr>
      <vt:lpstr>定義表格結構</vt:lpstr>
      <vt:lpstr>跨欄位的儲存格</vt:lpstr>
      <vt:lpstr>跨欄位的儲存格</vt:lpstr>
      <vt:lpstr>跨欄位的儲存格</vt:lpstr>
      <vt:lpstr>跨欄位的儲存格</vt:lpstr>
      <vt:lpstr>跨欄位的儲存格</vt:lpstr>
      <vt:lpstr>跨欄位的儲存格</vt:lpstr>
      <vt:lpstr>4-3 表格的應用</vt:lpstr>
      <vt:lpstr>4-3 表格的應用</vt:lpstr>
      <vt:lpstr>4-3 表格的應用</vt:lpstr>
      <vt:lpstr>4-3 表格的應用</vt:lpstr>
      <vt:lpstr>4-3 表格的應用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Hou, Jian-Ren</dc:creator>
  <cp:lastModifiedBy>Hou, Jian-Ren</cp:lastModifiedBy>
  <cp:revision>112</cp:revision>
  <dcterms:created xsi:type="dcterms:W3CDTF">2020-08-06T11:30:33Z</dcterms:created>
  <dcterms:modified xsi:type="dcterms:W3CDTF">2020-09-08T15:56:42Z</dcterms:modified>
</cp:coreProperties>
</file>