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8"/>
  </p:notesMasterIdLst>
  <p:sldIdLst>
    <p:sldId id="262" r:id="rId2"/>
    <p:sldId id="275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50" r:id="rId50"/>
    <p:sldId id="351" r:id="rId51"/>
    <p:sldId id="352" r:id="rId52"/>
    <p:sldId id="353" r:id="rId53"/>
    <p:sldId id="354" r:id="rId54"/>
    <p:sldId id="355" r:id="rId55"/>
    <p:sldId id="356" r:id="rId56"/>
    <p:sldId id="357" r:id="rId5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5370"/>
    <a:srgbClr val="2A6B9B"/>
    <a:srgbClr val="16719A"/>
    <a:srgbClr val="D5BA87"/>
    <a:srgbClr val="B598AA"/>
    <a:srgbClr val="396B81"/>
    <a:srgbClr val="156AA6"/>
    <a:srgbClr val="55C5D1"/>
    <a:srgbClr val="F79C65"/>
    <a:srgbClr val="A7A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936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B9429-A757-4997-A8A8-5338AF8AFBB1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EB653-A414-4538-B732-13FC4527A0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73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77AA4D7D-3C49-49A5-BAD8-4D854CFFDF97}"/>
              </a:ext>
            </a:extLst>
          </p:cNvPr>
          <p:cNvSpPr/>
          <p:nvPr userDrawn="1"/>
        </p:nvSpPr>
        <p:spPr>
          <a:xfrm>
            <a:off x="-2" y="0"/>
            <a:ext cx="12192000" cy="6858000"/>
          </a:xfrm>
          <a:prstGeom prst="rect">
            <a:avLst/>
          </a:prstGeom>
          <a:gradFill>
            <a:gsLst>
              <a:gs pos="66000">
                <a:srgbClr val="82B0C4"/>
              </a:gs>
              <a:gs pos="0">
                <a:srgbClr val="105370">
                  <a:alpha val="70000"/>
                </a:srgbClr>
              </a:gs>
              <a:gs pos="100000">
                <a:srgbClr val="C8E9F8">
                  <a:alpha val="60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05370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FCA07673-C020-439D-AE5B-882C91E323A1}"/>
              </a:ext>
            </a:extLst>
          </p:cNvPr>
          <p:cNvSpPr/>
          <p:nvPr userDrawn="1"/>
        </p:nvSpPr>
        <p:spPr>
          <a:xfrm>
            <a:off x="2211068" y="2062913"/>
            <a:ext cx="7803046" cy="2574232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6">
            <a:extLst>
              <a:ext uri="{FF2B5EF4-FFF2-40B4-BE49-F238E27FC236}">
                <a16:creationId xmlns:a16="http://schemas.microsoft.com/office/drawing/2014/main" id="{9FE55A77-64FF-4754-8509-7C070C06497F}"/>
              </a:ext>
            </a:extLst>
          </p:cNvPr>
          <p:cNvCxnSpPr>
            <a:cxnSpLocks/>
          </p:cNvCxnSpPr>
          <p:nvPr userDrawn="1"/>
        </p:nvCxnSpPr>
        <p:spPr>
          <a:xfrm>
            <a:off x="2796244" y="2395673"/>
            <a:ext cx="6905953" cy="0"/>
          </a:xfrm>
          <a:prstGeom prst="line">
            <a:avLst/>
          </a:prstGeom>
          <a:ln w="38100">
            <a:solidFill>
              <a:srgbClr val="B18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8">
            <a:extLst>
              <a:ext uri="{FF2B5EF4-FFF2-40B4-BE49-F238E27FC236}">
                <a16:creationId xmlns:a16="http://schemas.microsoft.com/office/drawing/2014/main" id="{5A924000-2BD2-4308-A2F9-AB57123D0935}"/>
              </a:ext>
            </a:extLst>
          </p:cNvPr>
          <p:cNvCxnSpPr>
            <a:cxnSpLocks/>
          </p:cNvCxnSpPr>
          <p:nvPr userDrawn="1"/>
        </p:nvCxnSpPr>
        <p:spPr>
          <a:xfrm>
            <a:off x="2796244" y="4387241"/>
            <a:ext cx="6905953" cy="0"/>
          </a:xfrm>
          <a:prstGeom prst="line">
            <a:avLst/>
          </a:prstGeom>
          <a:ln w="38100">
            <a:solidFill>
              <a:srgbClr val="B18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A6F88A8-E427-409E-AEC5-469BFDC11108}"/>
              </a:ext>
            </a:extLst>
          </p:cNvPr>
          <p:cNvSpPr/>
          <p:nvPr userDrawn="1"/>
        </p:nvSpPr>
        <p:spPr>
          <a:xfrm>
            <a:off x="2926698" y="1246316"/>
            <a:ext cx="6338600" cy="624976"/>
          </a:xfrm>
          <a:prstGeom prst="rect">
            <a:avLst/>
          </a:prstGeom>
          <a:solidFill>
            <a:srgbClr val="105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+mn-ea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AB9DDCAC-50AC-4A29-8D07-6BF7C83B83AD}"/>
              </a:ext>
            </a:extLst>
          </p:cNvPr>
          <p:cNvSpPr/>
          <p:nvPr userDrawn="1"/>
        </p:nvSpPr>
        <p:spPr>
          <a:xfrm>
            <a:off x="309036" y="228600"/>
            <a:ext cx="11557000" cy="6271468"/>
          </a:xfrm>
          <a:prstGeom prst="rect">
            <a:avLst/>
          </a:prstGeom>
          <a:noFill/>
          <a:ln w="38100">
            <a:gradFill flip="none" rotWithShape="1">
              <a:gsLst>
                <a:gs pos="98000">
                  <a:schemeClr val="accent2">
                    <a:lumMod val="60000"/>
                    <a:lumOff val="4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accent2">
                    <a:lumMod val="75000"/>
                  </a:schemeClr>
                </a:gs>
                <a:gs pos="65000">
                  <a:schemeClr val="bg1">
                    <a:alpha val="82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C87803B-7B6D-4383-A76E-10A3425A4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8319" y="3874985"/>
            <a:ext cx="5485580" cy="485438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rgbClr val="10537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92BF74-A531-4888-A0F1-010203E9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4F76FA09-6622-4F4D-ADA0-0B64B92A83E7}"/>
              </a:ext>
            </a:extLst>
          </p:cNvPr>
          <p:cNvGrpSpPr/>
          <p:nvPr/>
        </p:nvGrpSpPr>
        <p:grpSpPr>
          <a:xfrm>
            <a:off x="998444" y="3776787"/>
            <a:ext cx="2235769" cy="2235769"/>
            <a:chOff x="1151470" y="3924634"/>
            <a:chExt cx="2235769" cy="2235769"/>
          </a:xfrm>
        </p:grpSpPr>
        <p:sp>
          <p:nvSpPr>
            <p:cNvPr id="18" name="矩形: 圆角 7">
              <a:extLst>
                <a:ext uri="{FF2B5EF4-FFF2-40B4-BE49-F238E27FC236}">
                  <a16:creationId xmlns:a16="http://schemas.microsoft.com/office/drawing/2014/main" id="{AEAFF6BC-AC24-414B-938C-16A23BC28653}"/>
                </a:ext>
              </a:extLst>
            </p:cNvPr>
            <p:cNvSpPr/>
            <p:nvPr/>
          </p:nvSpPr>
          <p:spPr>
            <a:xfrm>
              <a:off x="1323872" y="4401357"/>
              <a:ext cx="1890966" cy="1046535"/>
            </a:xfrm>
            <a:prstGeom prst="roundRect">
              <a:avLst>
                <a:gd name="adj" fmla="val 11064"/>
              </a:avLst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chemeClr val="tx2"/>
                </a:solidFill>
              </a:endParaRPr>
            </a:p>
          </p:txBody>
        </p:sp>
        <p:pic>
          <p:nvPicPr>
            <p:cNvPr id="19" name="Graphic 135" descr="Television">
              <a:extLst>
                <a:ext uri="{FF2B5EF4-FFF2-40B4-BE49-F238E27FC236}">
                  <a16:creationId xmlns:a16="http://schemas.microsoft.com/office/drawing/2014/main" id="{E54B0F27-BB9F-4742-AE6D-793E2993A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51470" y="3924634"/>
              <a:ext cx="2235769" cy="2235769"/>
            </a:xfrm>
            <a:prstGeom prst="rect">
              <a:avLst/>
            </a:prstGeom>
          </p:spPr>
        </p:pic>
      </p:grpSp>
      <p:pic>
        <p:nvPicPr>
          <p:cNvPr id="20" name="Graphic 106" descr="Mouse">
            <a:extLst>
              <a:ext uri="{FF2B5EF4-FFF2-40B4-BE49-F238E27FC236}">
                <a16:creationId xmlns:a16="http://schemas.microsoft.com/office/drawing/2014/main" id="{40673D5E-29F4-4E9D-B019-E1AFBF6BE1D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56217">
            <a:off x="9581568" y="4073681"/>
            <a:ext cx="1516535" cy="151653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5A37AA7-F834-49C6-822D-3B45EB63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0591" y="2618469"/>
            <a:ext cx="9144000" cy="1131500"/>
          </a:xfrm>
        </p:spPr>
        <p:txBody>
          <a:bodyPr anchor="ctr">
            <a:normAutofit/>
          </a:bodyPr>
          <a:lstStyle>
            <a:lvl1pPr algn="ctr">
              <a:defRPr sz="6600" b="1">
                <a:solidFill>
                  <a:srgbClr val="105370"/>
                </a:solidFill>
              </a:defRPr>
            </a:lvl1pPr>
          </a:lstStyle>
          <a:p>
            <a:r>
              <a:rPr lang="zh-TW" altLang="en-US" dirty="0"/>
              <a:t>按一下以編輯母片標題</a:t>
            </a:r>
          </a:p>
        </p:txBody>
      </p:sp>
    </p:spTree>
    <p:extLst>
      <p:ext uri="{BB962C8B-B14F-4D97-AF65-F5344CB8AC3E}">
        <p14:creationId xmlns:p14="http://schemas.microsoft.com/office/powerpoint/2010/main" val="311953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A94BD-0BC3-4869-8BED-D1AEBEE1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8441FC-34A0-4467-843A-D26F82A27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8B1303-0922-4F66-AFB3-234F8E71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0B275F-8166-46C8-ACA1-368C43D2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EAAD34-7551-4B1B-98CF-DEB371A4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80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1B13BE6-6575-4CEE-B152-21DF31824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850E3A-E898-44FE-8B37-75C2F80C2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59B79F-28A0-47DF-B106-4C0D32A4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C76C56-E996-4882-B2FB-FFAF7470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89878E-75A2-40B7-ADD2-0F65C052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4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79F0ED-C6FF-4EFC-9E08-B6BC61A0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>
                <a:latin typeface="+mj-lt"/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88310D-9DBA-4101-B7D4-DF172975E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000"/>
            <a:ext cx="10515600" cy="4351338"/>
          </a:xfrm>
        </p:spPr>
        <p:txBody>
          <a:bodyPr/>
          <a:lstStyle>
            <a:lvl1pPr>
              <a:defRPr>
                <a:solidFill>
                  <a:srgbClr val="105370"/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90281C-B71F-410C-9372-833B1B5B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08968"/>
            <a:ext cx="2743200" cy="365125"/>
          </a:xfrm>
        </p:spPr>
        <p:txBody>
          <a:bodyPr/>
          <a:lstStyle>
            <a:lvl1pPr>
              <a:defRPr sz="1400" b="1">
                <a:solidFill>
                  <a:srgbClr val="2A6B9B"/>
                </a:solidFill>
              </a:defRPr>
            </a:lvl1pPr>
          </a:lstStyle>
          <a:p>
            <a:fld id="{0BE2D333-B45C-44F9-92D1-6632086B6FE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8C9B2E9-16E2-47B9-A37B-9AB4EC348DF6}"/>
              </a:ext>
            </a:extLst>
          </p:cNvPr>
          <p:cNvSpPr/>
          <p:nvPr userDrawn="1"/>
        </p:nvSpPr>
        <p:spPr>
          <a:xfrm>
            <a:off x="309036" y="228600"/>
            <a:ext cx="11557000" cy="6271468"/>
          </a:xfrm>
          <a:prstGeom prst="rect">
            <a:avLst/>
          </a:prstGeom>
          <a:noFill/>
          <a:ln w="38100">
            <a:gradFill flip="none" rotWithShape="1">
              <a:gsLst>
                <a:gs pos="98000">
                  <a:schemeClr val="accent2">
                    <a:lumMod val="60000"/>
                    <a:lumOff val="4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accent2">
                    <a:lumMod val="75000"/>
                  </a:schemeClr>
                </a:gs>
                <a:gs pos="65000">
                  <a:schemeClr val="bg1">
                    <a:alpha val="82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2" name="Graphic 21" descr="Signature">
            <a:extLst>
              <a:ext uri="{FF2B5EF4-FFF2-40B4-BE49-F238E27FC236}">
                <a16:creationId xmlns:a16="http://schemas.microsoft.com/office/drawing/2014/main" id="{04FE574C-95CE-4736-8C92-2094D92F7D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9431"/>
            <a:ext cx="482600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群組 13">
            <a:extLst>
              <a:ext uri="{FF2B5EF4-FFF2-40B4-BE49-F238E27FC236}">
                <a16:creationId xmlns:a16="http://schemas.microsoft.com/office/drawing/2014/main" id="{A481712C-2225-4CBA-AC81-D47E4FD67FB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33914" y="6540548"/>
            <a:ext cx="3236913" cy="252413"/>
            <a:chOff x="483320" y="6571553"/>
            <a:chExt cx="3236416" cy="252985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971399A5-FBB6-4DC6-9E96-9AECA95B9BE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l="3115" t="12860" r="52231" b="55965"/>
            <a:stretch/>
          </p:blipFill>
          <p:spPr>
            <a:xfrm>
              <a:off x="483320" y="6571553"/>
              <a:ext cx="1327005" cy="246885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201C1131-E58A-415A-A4E4-FBDFDCB94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l="3227" t="53747" r="31351" b="17565"/>
            <a:stretch/>
          </p:blipFill>
          <p:spPr>
            <a:xfrm>
              <a:off x="1775520" y="6597352"/>
              <a:ext cx="1944216" cy="2271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893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18A699-BCF4-4DC2-9DF9-0609EBFB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0E2295-5D7A-41DB-8D01-261D1D093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9CCB09-FC99-4444-B566-0BEFFA4A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B36AC7-6963-4A40-9304-D3A9C42E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06A411-83AC-4D1A-927A-AC1A137F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60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E0B939-3AA6-4BC1-92BE-7A1E20FD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7820E4-D99D-464B-B26D-A1E2C0A00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C10387-CF4A-488D-A1EF-35FFF59EA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B16775-1ECC-49FC-986D-69461500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797971-34C0-40AE-AB75-6BF36A0AC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19051D-1EDF-426D-BDC2-5818BE64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35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3B9D61-DBD5-4FF0-92B9-C2A844B7C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090A68-7336-48C6-BCC8-8F94D9E25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635053-A150-4BE6-929F-713F50764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78E89D5-46B4-445D-8504-0D3345260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A6439C6-480D-4ECD-93BD-DBA73F0FE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636C509-6049-4ED8-8103-EE2B8947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079465B-8616-46C4-ADEA-8FFC48B5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80C7A8E-BB2E-461F-8A1D-FBAF97F0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85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6E0A5-86D3-492D-B7A4-66376FBC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836CB85-FBEA-422E-836A-1EF4B8B3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2F894C0-3E1E-4EE8-89B6-51098756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5A8ACF3-2527-495A-B24E-0CFAC45D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29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20766C-54EB-4CF3-B4F3-3D40B9F49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A83D07-52D1-46D9-8F2C-3E1557BD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CC01B1C3-FC22-41D5-B7FA-DB797865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0500" y="6069589"/>
            <a:ext cx="2743200" cy="365125"/>
          </a:xfrm>
        </p:spPr>
        <p:txBody>
          <a:bodyPr/>
          <a:lstStyle>
            <a:lvl1pPr>
              <a:defRPr b="1">
                <a:solidFill>
                  <a:srgbClr val="D5BA87"/>
                </a:solidFill>
              </a:defRPr>
            </a:lvl1pPr>
          </a:lstStyle>
          <a:p>
            <a:fld id="{0BE2D333-B45C-44F9-92D1-6632086B6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87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7EB812-5F37-4F9F-9CAD-23AE4825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FC0FB0-9494-4111-A32B-96956844A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9D541B-1063-477C-BC8E-67AE6B905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85EC27-FF45-4549-8DF9-DF7759C87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AA4D68-F9BA-4742-93CE-60B98F28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2E0BE4-4059-4F9B-9981-E624EC30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29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1100E0-7324-4DD7-ACAA-60DC93EB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05A82D7-0A89-4688-9AF2-314CF3AEE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A030A9-18A3-4A81-9CBF-A98DE7541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7D6E9-C455-43A7-B908-0C58BCFB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20B963-35EB-41A7-8940-076F735F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EB3716-F0CC-44A1-A0E2-5C29E76D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38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2BAAB02-3959-4660-950B-38684F8A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F100B0-1BEC-4466-8E21-29BCAFC46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6DE513-B821-4173-9A81-8AD5AF82A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30CE9D-DDA8-4A07-9DCB-CD4496532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021E78-C1A3-49AF-A78E-97A99ECB3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24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338DA1-E058-4B91-BADB-3B8E2588F612}"/>
              </a:ext>
            </a:extLst>
          </p:cNvPr>
          <p:cNvSpPr txBox="1"/>
          <p:nvPr/>
        </p:nvSpPr>
        <p:spPr>
          <a:xfrm>
            <a:off x="2442291" y="2734365"/>
            <a:ext cx="73406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6600" b="1" dirty="0">
                <a:solidFill>
                  <a:srgbClr val="10537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清單與內嵌網頁</a:t>
            </a:r>
            <a:endParaRPr lang="en-US" sz="6600" b="1" dirty="0">
              <a:solidFill>
                <a:srgbClr val="105370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25712-4E09-4E17-A83F-9FE2064F6388}"/>
              </a:ext>
            </a:extLst>
          </p:cNvPr>
          <p:cNvSpPr/>
          <p:nvPr/>
        </p:nvSpPr>
        <p:spPr>
          <a:xfrm>
            <a:off x="3486950" y="3917482"/>
            <a:ext cx="5218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>
                <a:solidFill>
                  <a:srgbClr val="10537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國立成功大學工業資訊管理學系   侯建任 助理教授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DFEAF33-2F2B-42CC-8167-E8294F6A9BC6}"/>
              </a:ext>
            </a:extLst>
          </p:cNvPr>
          <p:cNvSpPr/>
          <p:nvPr/>
        </p:nvSpPr>
        <p:spPr>
          <a:xfrm>
            <a:off x="2926698" y="1246316"/>
            <a:ext cx="6338600" cy="624976"/>
          </a:xfrm>
          <a:prstGeom prst="rect">
            <a:avLst/>
          </a:prstGeom>
          <a:solidFill>
            <a:srgbClr val="105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latin typeface="+mn-ea"/>
              </a:rPr>
              <a:t>網頁程式開發</a:t>
            </a:r>
          </a:p>
        </p:txBody>
      </p:sp>
      <p:sp>
        <p:nvSpPr>
          <p:cNvPr id="21" name="矩形: 圆角 7">
            <a:extLst>
              <a:ext uri="{FF2B5EF4-FFF2-40B4-BE49-F238E27FC236}">
                <a16:creationId xmlns:a16="http://schemas.microsoft.com/office/drawing/2014/main" id="{3C4BA2B1-1556-4B01-909E-51AA103DE6AD}"/>
              </a:ext>
            </a:extLst>
          </p:cNvPr>
          <p:cNvSpPr/>
          <p:nvPr/>
        </p:nvSpPr>
        <p:spPr>
          <a:xfrm>
            <a:off x="1163336" y="4245373"/>
            <a:ext cx="1890966" cy="1046535"/>
          </a:xfrm>
          <a:prstGeom prst="roundRect">
            <a:avLst>
              <a:gd name="adj" fmla="val 11064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2"/>
                </a:solidFill>
              </a:rPr>
              <a:t>CHAPTER</a:t>
            </a:r>
            <a:r>
              <a:rPr lang="zh-TW" altLang="en-US" sz="3200" dirty="0">
                <a:solidFill>
                  <a:schemeClr val="tx2"/>
                </a:solidFill>
              </a:rPr>
              <a:t> </a:t>
            </a:r>
            <a:r>
              <a:rPr lang="en-US" altLang="zh-TW" sz="3200" dirty="0">
                <a:solidFill>
                  <a:schemeClr val="tx2"/>
                </a:solidFill>
              </a:rPr>
              <a:t>FIVE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pic>
        <p:nvPicPr>
          <p:cNvPr id="17" name="Graphic 106" descr="Mouse">
            <a:extLst>
              <a:ext uri="{FF2B5EF4-FFF2-40B4-BE49-F238E27FC236}">
                <a16:creationId xmlns:a16="http://schemas.microsoft.com/office/drawing/2014/main" id="{E0E8EB9C-62D9-41E4-B721-2AEB3AE23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23285">
            <a:off x="9562317" y="4071599"/>
            <a:ext cx="1516535" cy="151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99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>
            <a:extLst>
              <a:ext uri="{FF2B5EF4-FFF2-40B4-BE49-F238E27FC236}">
                <a16:creationId xmlns:a16="http://schemas.microsoft.com/office/drawing/2014/main" id="{B5EC648A-FDC8-409A-A2C7-BBB64DACF8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建立輸入欄位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4337CB-D4A5-478A-9143-483EEDA7C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2" name="Picture 5">
            <a:extLst>
              <a:ext uri="{FF2B5EF4-FFF2-40B4-BE49-F238E27FC236}">
                <a16:creationId xmlns:a16="http://schemas.microsoft.com/office/drawing/2014/main" id="{E44BADD8-C1B2-4EBE-8ADD-E8ECF7D16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1530351"/>
            <a:ext cx="8929688" cy="499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A7934DA-CA01-4A71-9C28-DD4EFB7E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>
            <a:extLst>
              <a:ext uri="{FF2B5EF4-FFF2-40B4-BE49-F238E27FC236}">
                <a16:creationId xmlns:a16="http://schemas.microsoft.com/office/drawing/2014/main" id="{B979C0A0-F287-4D30-A550-619621E945A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表單資料傳送方式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43DAC-15D5-4D5A-A7BA-A6E01806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3316" name="Group 7">
            <a:extLst>
              <a:ext uri="{FF2B5EF4-FFF2-40B4-BE49-F238E27FC236}">
                <a16:creationId xmlns:a16="http://schemas.microsoft.com/office/drawing/2014/main" id="{74A77CD0-84B7-443C-BCF8-67FA0340D782}"/>
              </a:ext>
            </a:extLst>
          </p:cNvPr>
          <p:cNvGrpSpPr>
            <a:grpSpLocks/>
          </p:cNvGrpSpPr>
          <p:nvPr/>
        </p:nvGrpSpPr>
        <p:grpSpPr bwMode="auto">
          <a:xfrm>
            <a:off x="1703388" y="1484313"/>
            <a:ext cx="8782050" cy="5218112"/>
            <a:chOff x="113" y="935"/>
            <a:chExt cx="5532" cy="3287"/>
          </a:xfrm>
        </p:grpSpPr>
        <p:pic>
          <p:nvPicPr>
            <p:cNvPr id="13317" name="Picture 5">
              <a:extLst>
                <a:ext uri="{FF2B5EF4-FFF2-40B4-BE49-F238E27FC236}">
                  <a16:creationId xmlns:a16="http://schemas.microsoft.com/office/drawing/2014/main" id="{15AB9C7E-390F-4994-BCD5-A6056AB048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935"/>
              <a:ext cx="5262" cy="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318" name="Picture 6">
              <a:extLst>
                <a:ext uri="{FF2B5EF4-FFF2-40B4-BE49-F238E27FC236}">
                  <a16:creationId xmlns:a16="http://schemas.microsoft.com/office/drawing/2014/main" id="{7674DF62-2FA2-4092-B4CB-ED7F79FAD6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" y="1570"/>
              <a:ext cx="5532" cy="26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0BC5CCE-75F5-4BCA-B937-2CC99296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>
            <a:extLst>
              <a:ext uri="{FF2B5EF4-FFF2-40B4-BE49-F238E27FC236}">
                <a16:creationId xmlns:a16="http://schemas.microsoft.com/office/drawing/2014/main" id="{B7167B8C-AAE2-4429-B0AE-4CD3A514058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表單資料傳送方式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EF9697-C3DA-4132-8D53-5B51FC8F7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4340" name="Group 10">
            <a:extLst>
              <a:ext uri="{FF2B5EF4-FFF2-40B4-BE49-F238E27FC236}">
                <a16:creationId xmlns:a16="http://schemas.microsoft.com/office/drawing/2014/main" id="{11964F1C-4ADD-40FB-9646-0418F9206884}"/>
              </a:ext>
            </a:extLst>
          </p:cNvPr>
          <p:cNvGrpSpPr>
            <a:grpSpLocks/>
          </p:cNvGrpSpPr>
          <p:nvPr/>
        </p:nvGrpSpPr>
        <p:grpSpPr bwMode="auto">
          <a:xfrm>
            <a:off x="1919288" y="1844675"/>
            <a:ext cx="8362950" cy="3468688"/>
            <a:chOff x="249" y="1162"/>
            <a:chExt cx="5268" cy="2185"/>
          </a:xfrm>
        </p:grpSpPr>
        <p:pic>
          <p:nvPicPr>
            <p:cNvPr id="14341" name="Picture 8">
              <a:extLst>
                <a:ext uri="{FF2B5EF4-FFF2-40B4-BE49-F238E27FC236}">
                  <a16:creationId xmlns:a16="http://schemas.microsoft.com/office/drawing/2014/main" id="{2BA272E6-789D-4DB5-B874-B239F801D4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1162"/>
              <a:ext cx="5268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42" name="Picture 9">
              <a:extLst>
                <a:ext uri="{FF2B5EF4-FFF2-40B4-BE49-F238E27FC236}">
                  <a16:creationId xmlns:a16="http://schemas.microsoft.com/office/drawing/2014/main" id="{27267ABD-9D28-4431-A90D-ABDF6B2A73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" y="1661"/>
              <a:ext cx="4698" cy="1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1AD25EB-9AB7-4365-82B5-38AC081A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>
            <a:extLst>
              <a:ext uri="{FF2B5EF4-FFF2-40B4-BE49-F238E27FC236}">
                <a16:creationId xmlns:a16="http://schemas.microsoft.com/office/drawing/2014/main" id="{69D962E4-C84F-4973-855E-88E2216F3BD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4400">
                <a:solidFill>
                  <a:srgbClr val="000000"/>
                </a:solidFill>
                <a:latin typeface="Calibri" panose="020F0502020204030204" pitchFamily="34" charset="0"/>
              </a:rPr>
              <a:t>5-2 </a:t>
            </a:r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建立各種表單欄位</a:t>
            </a:r>
          </a:p>
        </p:txBody>
      </p:sp>
      <p:sp>
        <p:nvSpPr>
          <p:cNvPr id="15363" name="內容版面配置區 2">
            <a:extLst>
              <a:ext uri="{FF2B5EF4-FFF2-40B4-BE49-F238E27FC236}">
                <a16:creationId xmlns:a16="http://schemas.microsoft.com/office/drawing/2014/main" id="{98C4E582-6320-45B4-84A6-781141576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»"/>
              <a:defRPr/>
            </a:pPr>
            <a:r>
              <a:rPr lang="zh-TW" altLang="en-US" dirty="0"/>
              <a:t>選擇式的輸入欄位</a:t>
            </a:r>
          </a:p>
          <a:p>
            <a:pPr lvl="1" eaLnBrk="1" hangingPunct="1">
              <a:buClr>
                <a:srgbClr val="00B0F0"/>
              </a:buClr>
              <a:buFont typeface="Arial" charset="0"/>
              <a:buChar char="˃"/>
              <a:defRPr/>
            </a:pPr>
            <a:r>
              <a:rPr lang="zh-TW" altLang="en-US" dirty="0"/>
              <a:t>單選欄  </a:t>
            </a:r>
            <a:r>
              <a:rPr lang="en-US" altLang="zh-TW" dirty="0"/>
              <a:t>type=radio</a:t>
            </a:r>
            <a:r>
              <a:rPr lang="zh-TW" altLang="en-US" dirty="0"/>
              <a:t>：用於建立多選  </a:t>
            </a:r>
            <a:r>
              <a:rPr lang="en-US" altLang="zh-TW" dirty="0"/>
              <a:t>1  </a:t>
            </a:r>
            <a:r>
              <a:rPr lang="zh-TW" altLang="en-US" dirty="0"/>
              <a:t>的欄位</a:t>
            </a:r>
          </a:p>
          <a:p>
            <a:pPr lvl="1" eaLnBrk="1" hangingPunct="1">
              <a:buClr>
                <a:srgbClr val="00B0F0"/>
              </a:buClr>
              <a:buFont typeface="Arial" charset="0"/>
              <a:buChar char="˃"/>
              <a:defRPr/>
            </a:pPr>
            <a:r>
              <a:rPr lang="zh-TW" altLang="en-US" dirty="0"/>
              <a:t>多選欄  </a:t>
            </a:r>
            <a:r>
              <a:rPr lang="en-US" altLang="zh-TW" dirty="0"/>
              <a:t>type=checkbox</a:t>
            </a:r>
            <a:r>
              <a:rPr lang="zh-TW" altLang="en-US" dirty="0"/>
              <a:t>：用於建立可複選的欄位</a:t>
            </a:r>
          </a:p>
          <a:p>
            <a:pPr lvl="1" eaLnBrk="1" hangingPunct="1">
              <a:buClr>
                <a:srgbClr val="00B0F0"/>
              </a:buClr>
              <a:buFont typeface="Arial" charset="0"/>
              <a:buChar char="˃"/>
              <a:defRPr/>
            </a:pPr>
            <a:r>
              <a:rPr lang="zh-TW" altLang="en-US" dirty="0"/>
              <a:t>滑條 </a:t>
            </a:r>
            <a:r>
              <a:rPr lang="en-US" altLang="zh-TW" dirty="0"/>
              <a:t>type=range</a:t>
            </a:r>
            <a:r>
              <a:rPr lang="zh-TW" altLang="en-US" dirty="0"/>
              <a:t>：相當於將用於輸入數字的欄位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A6AA088-8C7A-49C9-86DC-B7E6776F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>
            <a:extLst>
              <a:ext uri="{FF2B5EF4-FFF2-40B4-BE49-F238E27FC236}">
                <a16:creationId xmlns:a16="http://schemas.microsoft.com/office/drawing/2014/main" id="{35DB9788-5ECF-45AA-8064-1191AE287C3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單選欄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0FF9A7-32B7-4ADE-9B7A-20BAC3155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388" name="Picture 7">
            <a:extLst>
              <a:ext uri="{FF2B5EF4-FFF2-40B4-BE49-F238E27FC236}">
                <a16:creationId xmlns:a16="http://schemas.microsoft.com/office/drawing/2014/main" id="{9B475491-0EE9-409A-9B75-514811E1D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4" y="3071814"/>
            <a:ext cx="82962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DB0E037-53F9-4C6A-BA04-6DEB60B1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>
            <a:extLst>
              <a:ext uri="{FF2B5EF4-FFF2-40B4-BE49-F238E27FC236}">
                <a16:creationId xmlns:a16="http://schemas.microsoft.com/office/drawing/2014/main" id="{9460C2C6-59C1-4AB0-BB42-8632B06EDD9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多選欄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1871C5-1594-4A1C-BC4A-81DE9853D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412" name="Picture 5">
            <a:extLst>
              <a:ext uri="{FF2B5EF4-FFF2-40B4-BE49-F238E27FC236}">
                <a16:creationId xmlns:a16="http://schemas.microsoft.com/office/drawing/2014/main" id="{01F620A1-E2D2-440E-BCB7-76C5F63C2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409825"/>
            <a:ext cx="773430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F852ADD-2E6C-406B-8C82-8604F3E5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>
            <a:extLst>
              <a:ext uri="{FF2B5EF4-FFF2-40B4-BE49-F238E27FC236}">
                <a16:creationId xmlns:a16="http://schemas.microsoft.com/office/drawing/2014/main" id="{24CB49B2-8146-42AC-93B6-550F03D875F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滑條</a:t>
            </a:r>
          </a:p>
        </p:txBody>
      </p:sp>
      <p:sp>
        <p:nvSpPr>
          <p:cNvPr id="18435" name="內容版面配置區 2">
            <a:extLst>
              <a:ext uri="{FF2B5EF4-FFF2-40B4-BE49-F238E27FC236}">
                <a16:creationId xmlns:a16="http://schemas.microsoft.com/office/drawing/2014/main" id="{FE27D1EF-C270-4FC9-8A01-6F366AC9B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»"/>
              <a:defRPr/>
            </a:pPr>
            <a:r>
              <a:rPr lang="en-US" altLang="zh-TW" dirty="0"/>
              <a:t>min </a:t>
            </a:r>
            <a:r>
              <a:rPr lang="zh-TW" altLang="en-US" dirty="0"/>
              <a:t>屬性：設定最小值 </a:t>
            </a:r>
            <a:r>
              <a:rPr lang="en-US" altLang="zh-TW" dirty="0"/>
              <a:t>(</a:t>
            </a:r>
            <a:r>
              <a:rPr lang="zh-TW" altLang="en-US" dirty="0"/>
              <a:t>滑條最左邊的值</a:t>
            </a:r>
            <a:r>
              <a:rPr lang="en-US" altLang="zh-TW" dirty="0"/>
              <a:t>), </a:t>
            </a:r>
            <a:r>
              <a:rPr lang="zh-TW" altLang="en-US" dirty="0"/>
              <a:t>預設為 </a:t>
            </a:r>
            <a:r>
              <a:rPr lang="en-US" altLang="zh-TW" dirty="0"/>
              <a:t>0</a:t>
            </a:r>
            <a:r>
              <a:rPr lang="zh-TW" altLang="en-US" dirty="0"/>
              <a:t>。</a:t>
            </a:r>
          </a:p>
          <a:p>
            <a:pPr eaLnBrk="1" hangingPunct="1">
              <a:buFont typeface="Arial" charset="0"/>
              <a:buChar char="»"/>
              <a:defRPr/>
            </a:pPr>
            <a:r>
              <a:rPr lang="en-US" altLang="zh-TW" dirty="0"/>
              <a:t>max </a:t>
            </a:r>
            <a:r>
              <a:rPr lang="zh-TW" altLang="en-US" dirty="0"/>
              <a:t>屬性：設定最大值 </a:t>
            </a:r>
            <a:r>
              <a:rPr lang="en-US" altLang="zh-TW" dirty="0"/>
              <a:t>(</a:t>
            </a:r>
            <a:r>
              <a:rPr lang="zh-TW" altLang="en-US" dirty="0"/>
              <a:t>滑條最右邊的值</a:t>
            </a:r>
            <a:r>
              <a:rPr lang="en-US" altLang="zh-TW" dirty="0"/>
              <a:t>), </a:t>
            </a:r>
            <a:r>
              <a:rPr lang="zh-TW" altLang="en-US" dirty="0"/>
              <a:t>預設為 </a:t>
            </a:r>
            <a:r>
              <a:rPr lang="en-US" altLang="zh-TW" dirty="0"/>
              <a:t>100</a:t>
            </a:r>
            <a:r>
              <a:rPr lang="zh-TW" altLang="en-US" dirty="0"/>
              <a:t>。</a:t>
            </a:r>
          </a:p>
          <a:p>
            <a:pPr eaLnBrk="1" hangingPunct="1">
              <a:buFont typeface="Arial" charset="0"/>
              <a:buChar char="»"/>
              <a:defRPr/>
            </a:pPr>
            <a:r>
              <a:rPr lang="en-US" altLang="zh-TW" dirty="0"/>
              <a:t>step </a:t>
            </a:r>
            <a:r>
              <a:rPr lang="zh-TW" altLang="en-US" dirty="0"/>
              <a:t>屬性：設定滑條移動 </a:t>
            </a:r>
            <a:r>
              <a:rPr lang="en-US" altLang="zh-TW" dirty="0"/>
              <a:t>1 『</a:t>
            </a:r>
            <a:r>
              <a:rPr lang="zh-TW" altLang="en-US" dirty="0"/>
              <a:t>格</a:t>
            </a:r>
            <a:r>
              <a:rPr lang="en-US" altLang="zh-TW" dirty="0"/>
              <a:t>』</a:t>
            </a:r>
            <a:r>
              <a:rPr lang="zh-TW" altLang="en-US" dirty="0"/>
              <a:t>代表的增減值</a:t>
            </a:r>
            <a:r>
              <a:rPr lang="en-US" altLang="zh-TW" dirty="0"/>
              <a:t>, </a:t>
            </a:r>
            <a:r>
              <a:rPr lang="zh-TW" altLang="en-US" dirty="0"/>
              <a:t>預設為 </a:t>
            </a:r>
            <a:r>
              <a:rPr lang="en-US" altLang="zh-TW" dirty="0"/>
              <a:t>1</a:t>
            </a:r>
            <a:r>
              <a:rPr lang="zh-TW" altLang="en-US" dirty="0"/>
              <a:t>。</a:t>
            </a:r>
          </a:p>
        </p:txBody>
      </p:sp>
      <p:pic>
        <p:nvPicPr>
          <p:cNvPr id="18436" name="Picture 5">
            <a:extLst>
              <a:ext uri="{FF2B5EF4-FFF2-40B4-BE49-F238E27FC236}">
                <a16:creationId xmlns:a16="http://schemas.microsoft.com/office/drawing/2014/main" id="{712D03A5-094A-4973-899B-1C9603275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1" y="4652963"/>
            <a:ext cx="76676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088285F-0858-4558-8576-B61F5DAB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>
            <a:extLst>
              <a:ext uri="{FF2B5EF4-FFF2-40B4-BE49-F238E27FC236}">
                <a16:creationId xmlns:a16="http://schemas.microsoft.com/office/drawing/2014/main" id="{7D86A82E-6B7E-483B-8BBC-A5999B61D6F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選擇式的輸入欄位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91C067-86D3-4E4D-87B7-9388C5608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9460" name="Picture 5">
            <a:extLst>
              <a:ext uri="{FF2B5EF4-FFF2-40B4-BE49-F238E27FC236}">
                <a16:creationId xmlns:a16="http://schemas.microsoft.com/office/drawing/2014/main" id="{B91CD92A-3F25-4F28-85C9-F31A0EDDA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1497013"/>
            <a:ext cx="8143875" cy="524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16C49D7-484D-4B17-AE53-89105244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>
            <a:extLst>
              <a:ext uri="{FF2B5EF4-FFF2-40B4-BE49-F238E27FC236}">
                <a16:creationId xmlns:a16="http://schemas.microsoft.com/office/drawing/2014/main" id="{E7C4D662-855A-4D10-B7EE-5DE28D64887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選擇式的輸入欄位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26978E-BA7A-4482-958E-A38CBFE45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0484" name="Group 8">
            <a:extLst>
              <a:ext uri="{FF2B5EF4-FFF2-40B4-BE49-F238E27FC236}">
                <a16:creationId xmlns:a16="http://schemas.microsoft.com/office/drawing/2014/main" id="{2763704C-98FB-43EE-82DE-47D75563FA96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1752600"/>
            <a:ext cx="8135938" cy="4629150"/>
            <a:chOff x="340" y="1104"/>
            <a:chExt cx="5125" cy="2916"/>
          </a:xfrm>
        </p:grpSpPr>
        <p:pic>
          <p:nvPicPr>
            <p:cNvPr id="20485" name="Picture 5">
              <a:extLst>
                <a:ext uri="{FF2B5EF4-FFF2-40B4-BE49-F238E27FC236}">
                  <a16:creationId xmlns:a16="http://schemas.microsoft.com/office/drawing/2014/main" id="{B73E8BE5-D706-438E-85C7-F13571C086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" y="1104"/>
              <a:ext cx="5124" cy="2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486" name="Picture 6">
              <a:extLst>
                <a:ext uri="{FF2B5EF4-FFF2-40B4-BE49-F238E27FC236}">
                  <a16:creationId xmlns:a16="http://schemas.microsoft.com/office/drawing/2014/main" id="{3E7CBAF4-1631-4A01-987E-C9D98D6C71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8" y="3666"/>
              <a:ext cx="1587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BE862E9-3F7E-4748-9DA3-3AAB4BBC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>
            <a:extLst>
              <a:ext uri="{FF2B5EF4-FFF2-40B4-BE49-F238E27FC236}">
                <a16:creationId xmlns:a16="http://schemas.microsoft.com/office/drawing/2014/main" id="{B7DEB85B-0F32-4036-9AD0-93A71D02464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選擇式的輸入欄位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55E061-CCC2-41BF-9B67-10FC414F6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1508" name="Group 9">
            <a:extLst>
              <a:ext uri="{FF2B5EF4-FFF2-40B4-BE49-F238E27FC236}">
                <a16:creationId xmlns:a16="http://schemas.microsoft.com/office/drawing/2014/main" id="{8A1198A9-2E86-4D71-9F5F-ECAA62CCE52A}"/>
              </a:ext>
            </a:extLst>
          </p:cNvPr>
          <p:cNvGrpSpPr>
            <a:grpSpLocks/>
          </p:cNvGrpSpPr>
          <p:nvPr/>
        </p:nvGrpSpPr>
        <p:grpSpPr bwMode="auto">
          <a:xfrm>
            <a:off x="2135189" y="1773239"/>
            <a:ext cx="7972425" cy="4733925"/>
            <a:chOff x="385" y="1117"/>
            <a:chExt cx="5022" cy="2982"/>
          </a:xfrm>
        </p:grpSpPr>
        <p:pic>
          <p:nvPicPr>
            <p:cNvPr id="21509" name="Picture 7">
              <a:extLst>
                <a:ext uri="{FF2B5EF4-FFF2-40B4-BE49-F238E27FC236}">
                  <a16:creationId xmlns:a16="http://schemas.microsoft.com/office/drawing/2014/main" id="{71A4D009-5300-4466-AE41-F800FFB5CE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1117"/>
              <a:ext cx="5022" cy="29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10" name="Picture 8">
              <a:extLst>
                <a:ext uri="{FF2B5EF4-FFF2-40B4-BE49-F238E27FC236}">
                  <a16:creationId xmlns:a16="http://schemas.microsoft.com/office/drawing/2014/main" id="{50B8D844-EF12-45C5-8801-332ED6D845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1117"/>
              <a:ext cx="2784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74EA9A5-97E6-407B-BDAE-5F5C09E0B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51DEF560-27C0-4768-89B4-2CE011C27F0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4400" dirty="0">
                <a:solidFill>
                  <a:srgbClr val="000000"/>
                </a:solidFill>
                <a:latin typeface="Calibri" panose="020F0502020204030204" pitchFamily="34" charset="0"/>
              </a:rPr>
              <a:t>5-1 </a:t>
            </a:r>
            <a:r>
              <a:rPr lang="zh-TW" altLang="en-US" sz="4400" dirty="0">
                <a:solidFill>
                  <a:srgbClr val="000000"/>
                </a:solidFill>
                <a:latin typeface="Calibri" panose="020F0502020204030204" pitchFamily="34" charset="0"/>
              </a:rPr>
              <a:t>建立表單</a:t>
            </a:r>
          </a:p>
        </p:txBody>
      </p:sp>
      <p:sp>
        <p:nvSpPr>
          <p:cNvPr id="4099" name="內容版面配置區 2">
            <a:extLst>
              <a:ext uri="{FF2B5EF4-FFF2-40B4-BE49-F238E27FC236}">
                <a16:creationId xmlns:a16="http://schemas.microsoft.com/office/drawing/2014/main" id="{2E13D406-E1AC-4359-ADB7-55052FA41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»"/>
              <a:defRPr/>
            </a:pPr>
            <a:r>
              <a:rPr lang="zh-TW" altLang="en-US"/>
              <a:t>網頁中的表單</a:t>
            </a:r>
          </a:p>
        </p:txBody>
      </p:sp>
      <p:pic>
        <p:nvPicPr>
          <p:cNvPr id="4100" name="Picture 8">
            <a:extLst>
              <a:ext uri="{FF2B5EF4-FFF2-40B4-BE49-F238E27FC236}">
                <a16:creationId xmlns:a16="http://schemas.microsoft.com/office/drawing/2014/main" id="{C756D7C0-508B-435C-9095-23815EECD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38" y="1484313"/>
            <a:ext cx="4152900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61C9631-EBE0-4DD0-A1FF-1BE8A036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>
            <a:extLst>
              <a:ext uri="{FF2B5EF4-FFF2-40B4-BE49-F238E27FC236}">
                <a16:creationId xmlns:a16="http://schemas.microsoft.com/office/drawing/2014/main" id="{0C390303-42B7-4CF9-A4A1-EBB10BEF292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下拉式輸入欄位</a:t>
            </a:r>
          </a:p>
        </p:txBody>
      </p:sp>
      <p:sp>
        <p:nvSpPr>
          <p:cNvPr id="22531" name="內容版面配置區 2">
            <a:extLst>
              <a:ext uri="{FF2B5EF4-FFF2-40B4-BE49-F238E27FC236}">
                <a16:creationId xmlns:a16="http://schemas.microsoft.com/office/drawing/2014/main" id="{B2D9ACE0-1D09-4206-B0C1-4F82C5EE2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»"/>
              <a:defRPr/>
            </a:pPr>
            <a:r>
              <a:rPr lang="zh-TW" altLang="en-US"/>
              <a:t>日期  </a:t>
            </a:r>
            <a:r>
              <a:rPr lang="en-US" altLang="zh-TW"/>
              <a:t>type="date"</a:t>
            </a:r>
            <a:r>
              <a:rPr lang="zh-TW" altLang="en-US"/>
              <a:t>：日期輸入欄位</a:t>
            </a:r>
          </a:p>
        </p:txBody>
      </p:sp>
      <p:pic>
        <p:nvPicPr>
          <p:cNvPr id="22532" name="Picture 7">
            <a:extLst>
              <a:ext uri="{FF2B5EF4-FFF2-40B4-BE49-F238E27FC236}">
                <a16:creationId xmlns:a16="http://schemas.microsoft.com/office/drawing/2014/main" id="{03047D1F-0B60-403E-9601-83AAEC5A2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2133601"/>
            <a:ext cx="836295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6AAE7DD-9B13-4B4A-97FA-D8F12CAF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>
            <a:extLst>
              <a:ext uri="{FF2B5EF4-FFF2-40B4-BE49-F238E27FC236}">
                <a16:creationId xmlns:a16="http://schemas.microsoft.com/office/drawing/2014/main" id="{42DE758C-1A3C-4EFD-BAF5-1AA2EB0C71D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下拉式輸入欄位</a:t>
            </a:r>
          </a:p>
        </p:txBody>
      </p:sp>
      <p:sp>
        <p:nvSpPr>
          <p:cNvPr id="23555" name="內容版面配置區 2">
            <a:extLst>
              <a:ext uri="{FF2B5EF4-FFF2-40B4-BE49-F238E27FC236}">
                <a16:creationId xmlns:a16="http://schemas.microsoft.com/office/drawing/2014/main" id="{AF7A32B6-0C68-4497-B7C1-2AAFBB63E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»"/>
              <a:defRPr/>
            </a:pPr>
            <a:r>
              <a:rPr lang="zh-TW" altLang="en-US"/>
              <a:t>時間 </a:t>
            </a:r>
            <a:r>
              <a:rPr lang="en-US" altLang="zh-TW"/>
              <a:t>type="time"</a:t>
            </a:r>
            <a:r>
              <a:rPr lang="zh-TW" altLang="en-US"/>
              <a:t>：時間輸入欄位</a:t>
            </a:r>
          </a:p>
        </p:txBody>
      </p:sp>
      <p:pic>
        <p:nvPicPr>
          <p:cNvPr id="23556" name="Picture 5">
            <a:extLst>
              <a:ext uri="{FF2B5EF4-FFF2-40B4-BE49-F238E27FC236}">
                <a16:creationId xmlns:a16="http://schemas.microsoft.com/office/drawing/2014/main" id="{10DBDD80-19A3-4E25-A4F7-5A9AC54FB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2886075"/>
            <a:ext cx="811530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3356EF5-B0CF-42E6-9703-0C394248A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>
            <a:extLst>
              <a:ext uri="{FF2B5EF4-FFF2-40B4-BE49-F238E27FC236}">
                <a16:creationId xmlns:a16="http://schemas.microsoft.com/office/drawing/2014/main" id="{CB343302-3337-4D45-82CE-51C7B72CD59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下拉式輸入欄位</a:t>
            </a:r>
          </a:p>
        </p:txBody>
      </p:sp>
      <p:sp>
        <p:nvSpPr>
          <p:cNvPr id="24579" name="內容版面配置區 2">
            <a:extLst>
              <a:ext uri="{FF2B5EF4-FFF2-40B4-BE49-F238E27FC236}">
                <a16:creationId xmlns:a16="http://schemas.microsoft.com/office/drawing/2014/main" id="{B4D5B6F5-FA7B-4D62-B4D3-D2F556CD3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»"/>
              <a:defRPr/>
            </a:pPr>
            <a:r>
              <a:rPr lang="zh-TW" altLang="en-US"/>
              <a:t>日期和時間  </a:t>
            </a:r>
            <a:r>
              <a:rPr lang="en-US" altLang="zh-TW"/>
              <a:t>type="datetime-local"</a:t>
            </a:r>
            <a:r>
              <a:rPr lang="zh-TW" altLang="en-US"/>
              <a:t>：相當於是將  </a:t>
            </a:r>
            <a:r>
              <a:rPr lang="en-US" altLang="zh-TW"/>
              <a:t>"date"  </a:t>
            </a:r>
            <a:r>
              <a:rPr lang="zh-TW" altLang="en-US"/>
              <a:t>和  </a:t>
            </a:r>
            <a:r>
              <a:rPr lang="en-US" altLang="zh-TW"/>
              <a:t>"time"  </a:t>
            </a:r>
            <a:r>
              <a:rPr lang="zh-TW" altLang="en-US"/>
              <a:t>兩種欄位合併在一起。</a:t>
            </a:r>
          </a:p>
        </p:txBody>
      </p:sp>
      <p:pic>
        <p:nvPicPr>
          <p:cNvPr id="24580" name="Picture 5">
            <a:extLst>
              <a:ext uri="{FF2B5EF4-FFF2-40B4-BE49-F238E27FC236}">
                <a16:creationId xmlns:a16="http://schemas.microsoft.com/office/drawing/2014/main" id="{A5C02071-9836-4895-9EB4-28E6F2670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2708275"/>
            <a:ext cx="744855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EAE742F-9A73-4A55-82F3-A58CAB5A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>
            <a:extLst>
              <a:ext uri="{FF2B5EF4-FFF2-40B4-BE49-F238E27FC236}">
                <a16:creationId xmlns:a16="http://schemas.microsoft.com/office/drawing/2014/main" id="{320B5B1F-8FCC-4AD9-86F8-546BC080AB3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下拉式輸入欄位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0F28B489-42F5-4DBB-A3F7-21B32AA8C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»"/>
              <a:defRPr/>
            </a:pPr>
            <a:r>
              <a:rPr lang="zh-TW" altLang="en-US"/>
              <a:t>月 </a:t>
            </a:r>
            <a:r>
              <a:rPr lang="en-US" altLang="zh-TW"/>
              <a:t>type="month"</a:t>
            </a:r>
            <a:r>
              <a:rPr lang="zh-TW" altLang="en-US"/>
              <a:t>：提供類似日期欄位的月曆介面</a:t>
            </a:r>
            <a:r>
              <a:rPr lang="en-US" altLang="zh-TW"/>
              <a:t>, </a:t>
            </a:r>
            <a:r>
              <a:rPr lang="zh-TW" altLang="en-US"/>
              <a:t>但選取時是以月為單位。</a:t>
            </a:r>
          </a:p>
        </p:txBody>
      </p:sp>
      <p:pic>
        <p:nvPicPr>
          <p:cNvPr id="25604" name="Picture 5">
            <a:extLst>
              <a:ext uri="{FF2B5EF4-FFF2-40B4-BE49-F238E27FC236}">
                <a16:creationId xmlns:a16="http://schemas.microsoft.com/office/drawing/2014/main" id="{3F906ECF-A083-455E-A342-A5FA9BED1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2565400"/>
            <a:ext cx="84963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57B690F-4E0F-4775-AEAB-A3B7B880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>
            <a:extLst>
              <a:ext uri="{FF2B5EF4-FFF2-40B4-BE49-F238E27FC236}">
                <a16:creationId xmlns:a16="http://schemas.microsoft.com/office/drawing/2014/main" id="{249E0A73-7BC8-4488-9EC7-553ED9B4EC2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下拉式輸入欄位</a:t>
            </a:r>
          </a:p>
        </p:txBody>
      </p:sp>
      <p:sp>
        <p:nvSpPr>
          <p:cNvPr id="26627" name="內容版面配置區 2">
            <a:extLst>
              <a:ext uri="{FF2B5EF4-FFF2-40B4-BE49-F238E27FC236}">
                <a16:creationId xmlns:a16="http://schemas.microsoft.com/office/drawing/2014/main" id="{AABFC7C1-0D65-499E-9298-EE177A0FB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»"/>
              <a:defRPr/>
            </a:pPr>
            <a:r>
              <a:rPr lang="zh-TW" altLang="en-US"/>
              <a:t>週 </a:t>
            </a:r>
            <a:r>
              <a:rPr lang="en-US" altLang="zh-TW"/>
              <a:t>type="week"</a:t>
            </a:r>
            <a:r>
              <a:rPr lang="zh-TW" altLang="en-US"/>
              <a:t>：提供類似日期欄位的月曆介面</a:t>
            </a:r>
            <a:r>
              <a:rPr lang="en-US" altLang="zh-TW"/>
              <a:t>, </a:t>
            </a:r>
            <a:r>
              <a:rPr lang="zh-TW" altLang="en-US"/>
              <a:t>但選取時是以週為單位。</a:t>
            </a:r>
          </a:p>
        </p:txBody>
      </p:sp>
      <p:pic>
        <p:nvPicPr>
          <p:cNvPr id="26628" name="Picture 5">
            <a:extLst>
              <a:ext uri="{FF2B5EF4-FFF2-40B4-BE49-F238E27FC236}">
                <a16:creationId xmlns:a16="http://schemas.microsoft.com/office/drawing/2014/main" id="{7CAB3743-E43B-4F28-B4C8-6EC269729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2551113"/>
            <a:ext cx="68484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DB45D63-8CEF-486E-B216-458C094F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>
            <a:extLst>
              <a:ext uri="{FF2B5EF4-FFF2-40B4-BE49-F238E27FC236}">
                <a16:creationId xmlns:a16="http://schemas.microsoft.com/office/drawing/2014/main" id="{340172F2-4768-43B3-B645-06A642B4D0B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下拉式輸入欄位</a:t>
            </a:r>
          </a:p>
        </p:txBody>
      </p:sp>
      <p:sp>
        <p:nvSpPr>
          <p:cNvPr id="27651" name="內容版面配置區 2">
            <a:extLst>
              <a:ext uri="{FF2B5EF4-FFF2-40B4-BE49-F238E27FC236}">
                <a16:creationId xmlns:a16="http://schemas.microsoft.com/office/drawing/2014/main" id="{075A4FE1-DDDB-4663-BCBE-EA5E44C7D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»"/>
              <a:defRPr/>
            </a:pPr>
            <a:r>
              <a:rPr lang="zh-TW" altLang="en-US"/>
              <a:t>顏色 </a:t>
            </a:r>
            <a:r>
              <a:rPr lang="en-US" altLang="zh-TW"/>
              <a:t>type="color"</a:t>
            </a:r>
            <a:r>
              <a:rPr lang="zh-TW" altLang="en-US"/>
              <a:t>：提供色彩選取交談窗</a:t>
            </a:r>
            <a:r>
              <a:rPr lang="en-US" altLang="zh-TW"/>
              <a:t>, </a:t>
            </a:r>
            <a:r>
              <a:rPr lang="zh-TW" altLang="en-US"/>
              <a:t>讓使用者選取顏色。</a:t>
            </a:r>
          </a:p>
        </p:txBody>
      </p:sp>
      <p:pic>
        <p:nvPicPr>
          <p:cNvPr id="27652" name="Picture 5">
            <a:extLst>
              <a:ext uri="{FF2B5EF4-FFF2-40B4-BE49-F238E27FC236}">
                <a16:creationId xmlns:a16="http://schemas.microsoft.com/office/drawing/2014/main" id="{8E90C500-1D7C-46CD-BFD5-1F4CA3318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1" y="2492375"/>
            <a:ext cx="7135813" cy="419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20E0280-01E5-42A9-8659-E9DF5E25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>
            <a:extLst>
              <a:ext uri="{FF2B5EF4-FFF2-40B4-BE49-F238E27FC236}">
                <a16:creationId xmlns:a16="http://schemas.microsoft.com/office/drawing/2014/main" id="{041A903C-16AE-43E2-A42E-7A73932488F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下拉式輸入欄位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5CC807-83A9-4BE0-9DA5-E61348DB8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8676" name="Picture 5">
            <a:extLst>
              <a:ext uri="{FF2B5EF4-FFF2-40B4-BE49-F238E27FC236}">
                <a16:creationId xmlns:a16="http://schemas.microsoft.com/office/drawing/2014/main" id="{601D5AF7-D681-4CE1-985F-9B1FED8DA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1484314"/>
            <a:ext cx="7158037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F1FBB4D-EB5D-4A81-A25D-187F79B2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>
            <a:extLst>
              <a:ext uri="{FF2B5EF4-FFF2-40B4-BE49-F238E27FC236}">
                <a16:creationId xmlns:a16="http://schemas.microsoft.com/office/drawing/2014/main" id="{AE44D49A-AFAB-463E-BE94-D313E55236A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建立下拉式清單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38BA2B-9990-4059-826C-28603B4A6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9700" name="Picture 5">
            <a:extLst>
              <a:ext uri="{FF2B5EF4-FFF2-40B4-BE49-F238E27FC236}">
                <a16:creationId xmlns:a16="http://schemas.microsoft.com/office/drawing/2014/main" id="{7BA2281D-69C9-4FA6-B176-8844FA058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243139"/>
            <a:ext cx="901065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2FE66EE-A1DE-4A63-9BDA-B591E93A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>
            <a:extLst>
              <a:ext uri="{FF2B5EF4-FFF2-40B4-BE49-F238E27FC236}">
                <a16:creationId xmlns:a16="http://schemas.microsoft.com/office/drawing/2014/main" id="{167FA14A-B450-41EA-A975-A85DB8A6740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建立下拉式清單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2E780B-BD79-4552-A000-820202DEA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24" name="Picture 5">
            <a:extLst>
              <a:ext uri="{FF2B5EF4-FFF2-40B4-BE49-F238E27FC236}">
                <a16:creationId xmlns:a16="http://schemas.microsoft.com/office/drawing/2014/main" id="{935D7DBB-D4EF-4AD0-8522-AE17D7387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2405064"/>
            <a:ext cx="77914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D7A0048-4A0E-41A7-9CBC-D920B8EC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>
            <a:extLst>
              <a:ext uri="{FF2B5EF4-FFF2-40B4-BE49-F238E27FC236}">
                <a16:creationId xmlns:a16="http://schemas.microsoft.com/office/drawing/2014/main" id="{857BC927-F6CD-4D48-A4CC-4175A4A61CC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建立下拉式清單</a:t>
            </a:r>
          </a:p>
        </p:txBody>
      </p:sp>
      <p:sp>
        <p:nvSpPr>
          <p:cNvPr id="31747" name="內容版面配置區 2">
            <a:extLst>
              <a:ext uri="{FF2B5EF4-FFF2-40B4-BE49-F238E27FC236}">
                <a16:creationId xmlns:a16="http://schemas.microsoft.com/office/drawing/2014/main" id="{9365EB50-2822-4ADE-90B2-E71CC65DC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»"/>
              <a:defRPr/>
            </a:pPr>
            <a:r>
              <a:rPr lang="en-US" altLang="zh-TW"/>
              <a:t>size </a:t>
            </a:r>
            <a:r>
              <a:rPr lang="zh-TW" altLang="en-US"/>
              <a:t>屬性：讓 </a:t>
            </a:r>
            <a:r>
              <a:rPr lang="en-US" altLang="zh-TW"/>
              <a:t>select </a:t>
            </a:r>
            <a:r>
              <a:rPr lang="zh-TW" altLang="en-US"/>
              <a:t>元素變成指定列數的選擇框</a:t>
            </a:r>
          </a:p>
          <a:p>
            <a:pPr eaLnBrk="1" hangingPunct="1">
              <a:buFont typeface="Arial" charset="0"/>
              <a:buChar char="»"/>
              <a:defRPr/>
            </a:pPr>
            <a:r>
              <a:rPr lang="en-US" altLang="zh-TW"/>
              <a:t>multiple </a:t>
            </a:r>
            <a:r>
              <a:rPr lang="zh-TW" altLang="en-US"/>
              <a:t>屬性：讓 </a:t>
            </a:r>
            <a:r>
              <a:rPr lang="en-US" altLang="zh-TW"/>
              <a:t>select </a:t>
            </a:r>
            <a:r>
              <a:rPr lang="zh-TW" altLang="en-US"/>
              <a:t>變成可複選的欄位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8941AE8-C4CD-48DA-AC5B-2E76B09EC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>
            <a:extLst>
              <a:ext uri="{FF2B5EF4-FFF2-40B4-BE49-F238E27FC236}">
                <a16:creationId xmlns:a16="http://schemas.microsoft.com/office/drawing/2014/main" id="{6C09C4C1-BE7C-49BF-8DF6-9CF3C036B39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4400">
                <a:solidFill>
                  <a:srgbClr val="000000"/>
                </a:solidFill>
                <a:latin typeface="Calibri" panose="020F0502020204030204" pitchFamily="34" charset="0"/>
              </a:rPr>
              <a:t>5-1 </a:t>
            </a:r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建立表單</a:t>
            </a:r>
          </a:p>
        </p:txBody>
      </p:sp>
      <p:sp>
        <p:nvSpPr>
          <p:cNvPr id="5123" name="內容版面配置區 2">
            <a:extLst>
              <a:ext uri="{FF2B5EF4-FFF2-40B4-BE49-F238E27FC236}">
                <a16:creationId xmlns:a16="http://schemas.microsoft.com/office/drawing/2014/main" id="{A7704267-CC92-4F0C-AD78-B648055C2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»"/>
              <a:defRPr/>
            </a:pPr>
            <a:r>
              <a:rPr lang="zh-TW" altLang="en-US"/>
              <a:t>網頁中的表單</a:t>
            </a:r>
          </a:p>
        </p:txBody>
      </p:sp>
      <p:pic>
        <p:nvPicPr>
          <p:cNvPr id="5124" name="Picture 5">
            <a:extLst>
              <a:ext uri="{FF2B5EF4-FFF2-40B4-BE49-F238E27FC236}">
                <a16:creationId xmlns:a16="http://schemas.microsoft.com/office/drawing/2014/main" id="{F9321F31-F6CE-48A2-A36A-B2E6105D4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1" y="1484314"/>
            <a:ext cx="3629025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D7FBCFD-588B-48E1-970B-99C879D7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>
            <a:extLst>
              <a:ext uri="{FF2B5EF4-FFF2-40B4-BE49-F238E27FC236}">
                <a16:creationId xmlns:a16="http://schemas.microsoft.com/office/drawing/2014/main" id="{2B07E759-4FB7-4A79-8560-4FB5373E249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建立下拉式清單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E28CDD-7DF6-4B95-9A61-ADEC7E38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2772" name="Picture 4">
            <a:extLst>
              <a:ext uri="{FF2B5EF4-FFF2-40B4-BE49-F238E27FC236}">
                <a16:creationId xmlns:a16="http://schemas.microsoft.com/office/drawing/2014/main" id="{FCFDCD55-4A65-49AC-A9CA-6EDF387E5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1" y="1484313"/>
            <a:ext cx="639127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5C5CDBB-74D9-4E74-91F4-E67737275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標題 1">
            <a:extLst>
              <a:ext uri="{FF2B5EF4-FFF2-40B4-BE49-F238E27FC236}">
                <a16:creationId xmlns:a16="http://schemas.microsoft.com/office/drawing/2014/main" id="{2B407597-DB1C-4DFC-8152-C61B57AB31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建立下拉式清單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E31141-D0A2-489D-8ADC-1F505607A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3796" name="Picture 5">
            <a:extLst>
              <a:ext uri="{FF2B5EF4-FFF2-40B4-BE49-F238E27FC236}">
                <a16:creationId xmlns:a16="http://schemas.microsoft.com/office/drawing/2014/main" id="{1BE8D42B-9A34-48D6-A7F8-42EC3744B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4" y="1819275"/>
            <a:ext cx="63912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CEB612B-F12C-4EB3-B156-4C14904F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>
            <a:extLst>
              <a:ext uri="{FF2B5EF4-FFF2-40B4-BE49-F238E27FC236}">
                <a16:creationId xmlns:a16="http://schemas.microsoft.com/office/drawing/2014/main" id="{CFF74329-E02C-4D9C-AEC0-D20241AA420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建立下拉式清單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B137E9-9F89-4023-BA6F-1D259511A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4820" name="Picture 5">
            <a:extLst>
              <a:ext uri="{FF2B5EF4-FFF2-40B4-BE49-F238E27FC236}">
                <a16:creationId xmlns:a16="http://schemas.microsoft.com/office/drawing/2014/main" id="{5D384A39-9A2A-4079-A4F7-4716826F7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406525"/>
            <a:ext cx="7664450" cy="533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3A36F06-496F-4961-BBF5-D6B392B2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標題 1">
            <a:extLst>
              <a:ext uri="{FF2B5EF4-FFF2-40B4-BE49-F238E27FC236}">
                <a16:creationId xmlns:a16="http://schemas.microsoft.com/office/drawing/2014/main" id="{3BA62C12-2EE9-457E-87B7-0463303E50D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其它文字輸入欄位</a:t>
            </a:r>
          </a:p>
        </p:txBody>
      </p:sp>
      <p:sp>
        <p:nvSpPr>
          <p:cNvPr id="35843" name="內容版面配置區 2">
            <a:extLst>
              <a:ext uri="{FF2B5EF4-FFF2-40B4-BE49-F238E27FC236}">
                <a16:creationId xmlns:a16="http://schemas.microsoft.com/office/drawing/2014/main" id="{E556F841-464A-4D01-85F8-48AD8291C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»"/>
              <a:defRPr/>
            </a:pPr>
            <a:r>
              <a:rPr lang="zh-TW" altLang="en-US"/>
              <a:t>特殊內容欄位：透過  </a:t>
            </a:r>
            <a:r>
              <a:rPr lang="en-US" altLang="zh-TW"/>
              <a:t>input  </a:t>
            </a:r>
            <a:r>
              <a:rPr lang="zh-TW" altLang="en-US"/>
              <a:t>的  </a:t>
            </a:r>
            <a:r>
              <a:rPr lang="en-US" altLang="zh-TW"/>
              <a:t>type  </a:t>
            </a:r>
            <a:r>
              <a:rPr lang="zh-TW" altLang="en-US"/>
              <a:t>屬性</a:t>
            </a:r>
            <a:r>
              <a:rPr lang="en-US" altLang="zh-TW"/>
              <a:t>,  </a:t>
            </a:r>
            <a:r>
              <a:rPr lang="zh-TW" altLang="en-US"/>
              <a:t>將欄位設為只接收指定類型的資料。</a:t>
            </a:r>
            <a:endParaRPr lang="en-US" altLang="zh-TW"/>
          </a:p>
          <a:p>
            <a:pPr lvl="1" eaLnBrk="1" hangingPunct="1">
              <a:buClr>
                <a:srgbClr val="00B0F0"/>
              </a:buClr>
              <a:buFont typeface="Arial" charset="0"/>
              <a:buChar char="˃"/>
              <a:defRPr/>
            </a:pPr>
            <a:r>
              <a:rPr lang="en-US" altLang="zh-TW"/>
              <a:t>email (</a:t>
            </a:r>
            <a:r>
              <a:rPr lang="zh-TW" altLang="en-US"/>
              <a:t>電子郵件信箱</a:t>
            </a:r>
            <a:r>
              <a:rPr lang="en-US" altLang="zh-TW"/>
              <a:t>)</a:t>
            </a:r>
          </a:p>
          <a:p>
            <a:pPr lvl="1" eaLnBrk="1" hangingPunct="1">
              <a:buClr>
                <a:srgbClr val="00B0F0"/>
              </a:buClr>
              <a:buFont typeface="Arial" charset="0"/>
              <a:buChar char="˃"/>
              <a:defRPr/>
            </a:pPr>
            <a:r>
              <a:rPr lang="en-US" altLang="zh-TW"/>
              <a:t>tel (</a:t>
            </a:r>
            <a:r>
              <a:rPr lang="zh-TW" altLang="en-US"/>
              <a:t>電話</a:t>
            </a:r>
            <a:r>
              <a:rPr lang="en-US" altLang="zh-TW"/>
              <a:t>)</a:t>
            </a:r>
          </a:p>
          <a:p>
            <a:pPr lvl="1" eaLnBrk="1" hangingPunct="1">
              <a:buClr>
                <a:srgbClr val="00B0F0"/>
              </a:buClr>
              <a:buFont typeface="Arial" charset="0"/>
              <a:buChar char="˃"/>
              <a:defRPr/>
            </a:pPr>
            <a:r>
              <a:rPr lang="en-US" altLang="zh-TW"/>
              <a:t>number (</a:t>
            </a:r>
            <a:r>
              <a:rPr lang="zh-TW" altLang="en-US"/>
              <a:t>數字</a:t>
            </a:r>
            <a:r>
              <a:rPr lang="en-US" altLang="zh-TW"/>
              <a:t>)</a:t>
            </a:r>
          </a:p>
          <a:p>
            <a:pPr lvl="1" eaLnBrk="1" hangingPunct="1">
              <a:buClr>
                <a:srgbClr val="00B0F0"/>
              </a:buClr>
              <a:buFont typeface="Arial" charset="0"/>
              <a:buChar char="˃"/>
              <a:defRPr/>
            </a:pPr>
            <a:r>
              <a:rPr lang="en-US" altLang="zh-TW"/>
              <a:t>url (</a:t>
            </a:r>
            <a:r>
              <a:rPr lang="zh-TW" altLang="en-US"/>
              <a:t>網址</a:t>
            </a:r>
            <a:r>
              <a:rPr lang="en-US" altLang="zh-TW"/>
              <a:t>)</a:t>
            </a:r>
            <a:endParaRPr lang="zh-TW" altLang="en-US"/>
          </a:p>
          <a:p>
            <a:pPr eaLnBrk="1" hangingPunct="1">
              <a:buFont typeface="Arial" charset="0"/>
              <a:buChar char="»"/>
              <a:defRPr/>
            </a:pPr>
            <a:r>
              <a:rPr lang="zh-TW" altLang="en-US"/>
              <a:t>多行文字欄位：利用 </a:t>
            </a:r>
            <a:r>
              <a:rPr lang="en-US" altLang="zh-TW"/>
              <a:t>textarea </a:t>
            </a:r>
            <a:r>
              <a:rPr lang="zh-TW" altLang="en-US"/>
              <a:t>元素</a:t>
            </a:r>
            <a:r>
              <a:rPr lang="en-US" altLang="zh-TW"/>
              <a:t>, </a:t>
            </a:r>
            <a:r>
              <a:rPr lang="zh-TW" altLang="en-US"/>
              <a:t>可建立多行的文字輸入</a:t>
            </a:r>
            <a:r>
              <a:rPr lang="en-US" altLang="zh-TW"/>
              <a:t>『</a:t>
            </a:r>
            <a:r>
              <a:rPr lang="zh-TW" altLang="en-US"/>
              <a:t>框</a:t>
            </a:r>
            <a:r>
              <a:rPr lang="en-US" altLang="zh-TW"/>
              <a:t>』</a:t>
            </a:r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E62E38-D0A1-4696-8EB1-1651760D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1">
            <a:extLst>
              <a:ext uri="{FF2B5EF4-FFF2-40B4-BE49-F238E27FC236}">
                <a16:creationId xmlns:a16="http://schemas.microsoft.com/office/drawing/2014/main" id="{4A2BEA19-532C-43DD-BF89-E7D2EF49BD2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其它文字輸入欄位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0D5D02-860D-49AE-A38B-31D43C7F1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6868" name="Picture 4">
            <a:extLst>
              <a:ext uri="{FF2B5EF4-FFF2-40B4-BE49-F238E27FC236}">
                <a16:creationId xmlns:a16="http://schemas.microsoft.com/office/drawing/2014/main" id="{083042DC-30B8-4A4A-ABD4-6ADED3BD4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766889"/>
            <a:ext cx="819150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5552A61-78D8-4B4C-86BD-04D6B799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>
            <a:extLst>
              <a:ext uri="{FF2B5EF4-FFF2-40B4-BE49-F238E27FC236}">
                <a16:creationId xmlns:a16="http://schemas.microsoft.com/office/drawing/2014/main" id="{E2037024-57CB-4997-AEBF-403221F8EA6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其它文字輸入欄位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B39EEE-113A-4A69-852F-C396D87FC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7892" name="Picture 5">
            <a:extLst>
              <a:ext uri="{FF2B5EF4-FFF2-40B4-BE49-F238E27FC236}">
                <a16:creationId xmlns:a16="http://schemas.microsoft.com/office/drawing/2014/main" id="{3E1D2D90-BE54-448D-8E27-CC005373A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617663"/>
            <a:ext cx="8642350" cy="389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29D1EFB-C51C-4307-8BB8-73485594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1">
            <a:extLst>
              <a:ext uri="{FF2B5EF4-FFF2-40B4-BE49-F238E27FC236}">
                <a16:creationId xmlns:a16="http://schemas.microsoft.com/office/drawing/2014/main" id="{24179030-1C8C-44E4-9069-59E4198250D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其它文字輸入欄位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DD60F2-4EE7-414C-8789-4A9989032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8916" name="Picture 5">
            <a:extLst>
              <a:ext uri="{FF2B5EF4-FFF2-40B4-BE49-F238E27FC236}">
                <a16:creationId xmlns:a16="http://schemas.microsoft.com/office/drawing/2014/main" id="{4A3B9BAF-6E8F-456F-BE43-8F9F52057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1989138"/>
            <a:ext cx="801052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6DC88D9-FA41-4930-8159-BE2552D6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標題 1">
            <a:extLst>
              <a:ext uri="{FF2B5EF4-FFF2-40B4-BE49-F238E27FC236}">
                <a16:creationId xmlns:a16="http://schemas.microsoft.com/office/drawing/2014/main" id="{995BC441-4F60-42CE-A393-BFB6CEDE48A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其它文字輸入欄位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C9AFC9-5006-4AF0-849D-9DD57FAC8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9940" name="Picture 5">
            <a:extLst>
              <a:ext uri="{FF2B5EF4-FFF2-40B4-BE49-F238E27FC236}">
                <a16:creationId xmlns:a16="http://schemas.microsoft.com/office/drawing/2014/main" id="{436D39E1-B0D7-4127-AB3B-425E104EC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1557339"/>
            <a:ext cx="6911975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90F0304-DD8A-479B-9CDC-CFFEFDB3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>
            <a:extLst>
              <a:ext uri="{FF2B5EF4-FFF2-40B4-BE49-F238E27FC236}">
                <a16:creationId xmlns:a16="http://schemas.microsoft.com/office/drawing/2014/main" id="{90768178-CDD9-4E01-BFBB-2FEE2799526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4400">
                <a:solidFill>
                  <a:srgbClr val="000000"/>
                </a:solidFill>
                <a:latin typeface="Calibri" panose="020F0502020204030204" pitchFamily="34" charset="0"/>
              </a:rPr>
              <a:t>5-3 </a:t>
            </a:r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強化表單介面及操作的便利性</a:t>
            </a:r>
          </a:p>
        </p:txBody>
      </p:sp>
      <p:sp>
        <p:nvSpPr>
          <p:cNvPr id="40963" name="內容版面配置區 2">
            <a:extLst>
              <a:ext uri="{FF2B5EF4-FFF2-40B4-BE49-F238E27FC236}">
                <a16:creationId xmlns:a16="http://schemas.microsoft.com/office/drawing/2014/main" id="{91ECE97A-23C0-4D90-BA4C-03A2D1A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»"/>
              <a:defRPr/>
            </a:pPr>
            <a:r>
              <a:rPr lang="zh-TW" altLang="en-US"/>
              <a:t>規劃表單欄位的元素</a:t>
            </a:r>
          </a:p>
          <a:p>
            <a:pPr lvl="1" eaLnBrk="1" hangingPunct="1">
              <a:buClr>
                <a:srgbClr val="00B0F0"/>
              </a:buClr>
              <a:buFont typeface="Arial" charset="0"/>
              <a:buChar char="˃"/>
              <a:defRPr/>
            </a:pPr>
            <a:r>
              <a:rPr lang="en-US" altLang="zh-TW"/>
              <a:t>fieldset</a:t>
            </a:r>
            <a:r>
              <a:rPr lang="zh-TW" altLang="en-US"/>
              <a:t>：其用途是視覺上將多個輸入欄位框在一起</a:t>
            </a:r>
          </a:p>
          <a:p>
            <a:pPr lvl="1" eaLnBrk="1" hangingPunct="1">
              <a:buClr>
                <a:srgbClr val="00B0F0"/>
              </a:buClr>
              <a:buFont typeface="Arial" charset="0"/>
              <a:buChar char="˃"/>
              <a:defRPr/>
            </a:pPr>
            <a:r>
              <a:rPr lang="en-US" altLang="zh-TW"/>
              <a:t>legend</a:t>
            </a:r>
            <a:r>
              <a:rPr lang="zh-TW" altLang="en-US"/>
              <a:t>：此元素必須放在  </a:t>
            </a:r>
            <a:r>
              <a:rPr lang="en-US" altLang="zh-TW"/>
              <a:t>fieldset  </a:t>
            </a:r>
            <a:r>
              <a:rPr lang="zh-TW" altLang="en-US"/>
              <a:t>元素中</a:t>
            </a:r>
          </a:p>
          <a:p>
            <a:pPr lvl="1" eaLnBrk="1" hangingPunct="1">
              <a:buClr>
                <a:srgbClr val="00B0F0"/>
              </a:buClr>
              <a:buFont typeface="Arial" charset="0"/>
              <a:buChar char="˃"/>
              <a:defRPr/>
            </a:pPr>
            <a:r>
              <a:rPr lang="en-US" altLang="zh-TW"/>
              <a:t>label</a:t>
            </a:r>
            <a:r>
              <a:rPr lang="zh-TW" altLang="en-US"/>
              <a:t>：用於標示輸入欄位前的相關文字。</a:t>
            </a:r>
          </a:p>
        </p:txBody>
      </p:sp>
      <p:pic>
        <p:nvPicPr>
          <p:cNvPr id="40964" name="Picture 4">
            <a:extLst>
              <a:ext uri="{FF2B5EF4-FFF2-40B4-BE49-F238E27FC236}">
                <a16:creationId xmlns:a16="http://schemas.microsoft.com/office/drawing/2014/main" id="{CE328DBC-F58A-41B4-97D2-725F70A38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1" y="3357563"/>
            <a:ext cx="597217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47CDB1F-1729-47A5-892A-84C083FD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1">
            <a:extLst>
              <a:ext uri="{FF2B5EF4-FFF2-40B4-BE49-F238E27FC236}">
                <a16:creationId xmlns:a16="http://schemas.microsoft.com/office/drawing/2014/main" id="{31901F55-B63A-4D67-BAE6-2FBE759651D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規劃表單欄位的元素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A72231-E1AD-4AD9-AF02-168767897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1988" name="Picture 5">
            <a:extLst>
              <a:ext uri="{FF2B5EF4-FFF2-40B4-BE49-F238E27FC236}">
                <a16:creationId xmlns:a16="http://schemas.microsoft.com/office/drawing/2014/main" id="{443895C1-0CF7-4923-8BA4-1B261CE94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566989"/>
            <a:ext cx="763905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F4FED92-449B-43E7-B54C-62F443F3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>
            <a:extLst>
              <a:ext uri="{FF2B5EF4-FFF2-40B4-BE49-F238E27FC236}">
                <a16:creationId xmlns:a16="http://schemas.microsoft.com/office/drawing/2014/main" id="{FD791EBD-6744-4635-8012-CB3B7D615E1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表單的處理</a:t>
            </a:r>
          </a:p>
        </p:txBody>
      </p:sp>
      <p:pic>
        <p:nvPicPr>
          <p:cNvPr id="6148" name="Picture 5">
            <a:extLst>
              <a:ext uri="{FF2B5EF4-FFF2-40B4-BE49-F238E27FC236}">
                <a16:creationId xmlns:a16="http://schemas.microsoft.com/office/drawing/2014/main" id="{997AE0C6-4115-4346-9402-615DF0E80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1595439"/>
            <a:ext cx="8613775" cy="406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A543582-B327-407A-8395-63F10C04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標題 1">
            <a:extLst>
              <a:ext uri="{FF2B5EF4-FFF2-40B4-BE49-F238E27FC236}">
                <a16:creationId xmlns:a16="http://schemas.microsoft.com/office/drawing/2014/main" id="{49BD774E-24B8-4C3B-8D96-EA5C6B1874A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規劃表單欄位的元素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14AF6F-22FB-4546-92D4-9181E0FC0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3012" name="Picture 5">
            <a:extLst>
              <a:ext uri="{FF2B5EF4-FFF2-40B4-BE49-F238E27FC236}">
                <a16:creationId xmlns:a16="http://schemas.microsoft.com/office/drawing/2014/main" id="{39BD1250-8A24-47AE-BFD3-4901040FB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498601"/>
            <a:ext cx="7994650" cy="521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A00EEC3-C26A-40E8-9F12-3FA78732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標題 1">
            <a:extLst>
              <a:ext uri="{FF2B5EF4-FFF2-40B4-BE49-F238E27FC236}">
                <a16:creationId xmlns:a16="http://schemas.microsoft.com/office/drawing/2014/main" id="{F3A3242C-61F4-405F-8257-063D8734070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規劃表單欄位的元素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7B069C-B784-4E66-A7B4-03E37CC87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4036" name="Picture 5">
            <a:extLst>
              <a:ext uri="{FF2B5EF4-FFF2-40B4-BE49-F238E27FC236}">
                <a16:creationId xmlns:a16="http://schemas.microsoft.com/office/drawing/2014/main" id="{C788F77F-BDAE-411E-809D-6A452E8D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4" y="1662114"/>
            <a:ext cx="5133975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85294CA-A0C7-41C2-9FE3-417FF003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標題 1">
            <a:extLst>
              <a:ext uri="{FF2B5EF4-FFF2-40B4-BE49-F238E27FC236}">
                <a16:creationId xmlns:a16="http://schemas.microsoft.com/office/drawing/2014/main" id="{26CB07DD-E69F-4CA0-9251-29DB443AB3E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規劃表單欄位的元素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592C9F-C2A6-4B7D-921E-CF5AA7804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5060" name="Picture 5">
            <a:extLst>
              <a:ext uri="{FF2B5EF4-FFF2-40B4-BE49-F238E27FC236}">
                <a16:creationId xmlns:a16="http://schemas.microsoft.com/office/drawing/2014/main" id="{7CAE2BC4-EB73-48A8-864F-0FCBF14D0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64" y="1652589"/>
            <a:ext cx="4410075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FF522AB-D627-4C31-885E-6E052808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標題 1">
            <a:extLst>
              <a:ext uri="{FF2B5EF4-FFF2-40B4-BE49-F238E27FC236}">
                <a16:creationId xmlns:a16="http://schemas.microsoft.com/office/drawing/2014/main" id="{70334557-1112-4685-947C-CC95D0B1F02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利用屬性調整輸入欄位行為</a:t>
            </a:r>
          </a:p>
        </p:txBody>
      </p:sp>
      <p:sp>
        <p:nvSpPr>
          <p:cNvPr id="46083" name="內容版面配置區 2">
            <a:extLst>
              <a:ext uri="{FF2B5EF4-FFF2-40B4-BE49-F238E27FC236}">
                <a16:creationId xmlns:a16="http://schemas.microsoft.com/office/drawing/2014/main" id="{299768A7-B035-4817-96FB-4FC618CA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»"/>
              <a:defRPr/>
            </a:pPr>
            <a:r>
              <a:rPr lang="en-US" altLang="zh-TW" dirty="0"/>
              <a:t>autofocus</a:t>
            </a:r>
            <a:r>
              <a:rPr lang="zh-TW" altLang="en-US" dirty="0"/>
              <a:t>：設定此屬性的欄位</a:t>
            </a:r>
            <a:r>
              <a:rPr lang="en-US" altLang="zh-TW" dirty="0"/>
              <a:t>, </a:t>
            </a:r>
            <a:r>
              <a:rPr lang="zh-TW" altLang="en-US" dirty="0"/>
              <a:t>會在網頁載入時</a:t>
            </a:r>
            <a:r>
              <a:rPr lang="en-US" altLang="zh-TW" dirty="0"/>
              <a:t>, </a:t>
            </a:r>
            <a:r>
              <a:rPr lang="zh-TW" altLang="en-US" dirty="0"/>
              <a:t>就自動擁有輸入焦點</a:t>
            </a:r>
          </a:p>
          <a:p>
            <a:pPr eaLnBrk="1" hangingPunct="1">
              <a:buFont typeface="Arial" charset="0"/>
              <a:buChar char="»"/>
              <a:defRPr/>
            </a:pPr>
            <a:r>
              <a:rPr lang="en-US" altLang="zh-TW" dirty="0"/>
              <a:t>placeholder</a:t>
            </a:r>
            <a:r>
              <a:rPr lang="zh-TW" altLang="en-US" dirty="0"/>
              <a:t>：此屬性可用來設定顯示在輸入欄位中的提示訊息</a:t>
            </a:r>
          </a:p>
          <a:p>
            <a:pPr eaLnBrk="1" hangingPunct="1">
              <a:buFont typeface="Arial" charset="0"/>
              <a:buChar char="»"/>
              <a:defRPr/>
            </a:pPr>
            <a:r>
              <a:rPr lang="en-US" altLang="zh-TW" dirty="0"/>
              <a:t>autocomplete=“off”</a:t>
            </a:r>
            <a:r>
              <a:rPr lang="zh-TW" altLang="en-US" dirty="0"/>
              <a:t>：關閉自動完成的功能。</a:t>
            </a:r>
          </a:p>
          <a:p>
            <a:pPr eaLnBrk="1" hangingPunct="1">
              <a:buFont typeface="Arial" charset="0"/>
              <a:buChar char="»"/>
              <a:defRPr/>
            </a:pPr>
            <a:r>
              <a:rPr lang="en-US" altLang="zh-TW" dirty="0"/>
              <a:t>required</a:t>
            </a:r>
            <a:r>
              <a:rPr lang="zh-TW" altLang="en-US" dirty="0"/>
              <a:t>：表示此欄位為必填欄位</a:t>
            </a:r>
            <a:r>
              <a:rPr lang="en-US" altLang="zh-TW" dirty="0"/>
              <a:t>,  </a:t>
            </a:r>
            <a:r>
              <a:rPr lang="zh-TW" altLang="en-US" dirty="0"/>
              <a:t>若未輸入</a:t>
            </a:r>
            <a:r>
              <a:rPr lang="en-US" altLang="zh-TW" dirty="0"/>
              <a:t>,  </a:t>
            </a:r>
            <a:r>
              <a:rPr lang="zh-TW" altLang="en-US" dirty="0"/>
              <a:t>瀏覽器將不會送出表單。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E747A4-FCA6-40F7-A8F9-1EDB288B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標題 1">
            <a:extLst>
              <a:ext uri="{FF2B5EF4-FFF2-40B4-BE49-F238E27FC236}">
                <a16:creationId xmlns:a16="http://schemas.microsoft.com/office/drawing/2014/main" id="{01A54F3A-AFEB-4088-BE15-3CF93B4D53F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利用屬性調整輸入欄位行為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BFA1C0-D686-4195-B362-E48593481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7108" name="Picture 4">
            <a:extLst>
              <a:ext uri="{FF2B5EF4-FFF2-40B4-BE49-F238E27FC236}">
                <a16:creationId xmlns:a16="http://schemas.microsoft.com/office/drawing/2014/main" id="{ACE3EAF3-35AB-4479-8987-F3A30C08B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4" y="1484313"/>
            <a:ext cx="8715375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DD45D00-8D30-462D-9094-78B44E72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標題 1">
            <a:extLst>
              <a:ext uri="{FF2B5EF4-FFF2-40B4-BE49-F238E27FC236}">
                <a16:creationId xmlns:a16="http://schemas.microsoft.com/office/drawing/2014/main" id="{315FA87F-0D9D-44F0-BD08-CD1A6B8870E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利用屬性調整輸入欄位行為</a:t>
            </a:r>
          </a:p>
        </p:txBody>
      </p:sp>
      <p:pic>
        <p:nvPicPr>
          <p:cNvPr id="48132" name="Picture 5">
            <a:extLst>
              <a:ext uri="{FF2B5EF4-FFF2-40B4-BE49-F238E27FC236}">
                <a16:creationId xmlns:a16="http://schemas.microsoft.com/office/drawing/2014/main" id="{DDC08FCB-F4E2-4C3E-BFB9-6614628DC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1811338"/>
            <a:ext cx="8785225" cy="366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6051FC-9FC4-46B9-AF5A-589A240A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>
            <a:extLst>
              <a:ext uri="{FF2B5EF4-FFF2-40B4-BE49-F238E27FC236}">
                <a16:creationId xmlns:a16="http://schemas.microsoft.com/office/drawing/2014/main" id="{4C883898-063F-401D-9335-4A1178C631D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利用屬性調整輸入欄位行為</a:t>
            </a:r>
          </a:p>
        </p:txBody>
      </p:sp>
      <p:pic>
        <p:nvPicPr>
          <p:cNvPr id="49156" name="Picture 5">
            <a:extLst>
              <a:ext uri="{FF2B5EF4-FFF2-40B4-BE49-F238E27FC236}">
                <a16:creationId xmlns:a16="http://schemas.microsoft.com/office/drawing/2014/main" id="{9951988B-D4F9-408F-AE7C-3A72268A5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7" y="1594637"/>
            <a:ext cx="8785225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83072FF-7D5D-4E7A-899C-3852A00C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1">
            <a:extLst>
              <a:ext uri="{FF2B5EF4-FFF2-40B4-BE49-F238E27FC236}">
                <a16:creationId xmlns:a16="http://schemas.microsoft.com/office/drawing/2014/main" id="{2F770156-C536-4AC3-9D07-1ED2823754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利用屬性調整輸入欄位行為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FF3F9C-DBDB-4475-B468-F5923F80A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0180" name="Picture 5">
            <a:extLst>
              <a:ext uri="{FF2B5EF4-FFF2-40B4-BE49-F238E27FC236}">
                <a16:creationId xmlns:a16="http://schemas.microsoft.com/office/drawing/2014/main" id="{89C608CC-E866-4F7D-B149-05ECD38E0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1546225"/>
            <a:ext cx="8785225" cy="376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93A1B66-1629-4EE7-81D3-96120CB0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標題 1">
            <a:extLst>
              <a:ext uri="{FF2B5EF4-FFF2-40B4-BE49-F238E27FC236}">
                <a16:creationId xmlns:a16="http://schemas.microsoft.com/office/drawing/2014/main" id="{A0D9C43B-D3B4-4AF4-B0A7-DEBC2F9B9D7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4400">
                <a:solidFill>
                  <a:srgbClr val="000000"/>
                </a:solidFill>
                <a:latin typeface="Calibri" panose="020F0502020204030204" pitchFamily="34" charset="0"/>
              </a:rPr>
              <a:t>5-4 </a:t>
            </a:r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使用 </a:t>
            </a:r>
            <a:r>
              <a:rPr lang="en-US" altLang="zh-TW" sz="4400">
                <a:solidFill>
                  <a:srgbClr val="000000"/>
                </a:solidFill>
                <a:latin typeface="Calibri" panose="020F0502020204030204" pitchFamily="34" charset="0"/>
              </a:rPr>
              <a:t>iframe </a:t>
            </a:r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建立內嵌窗格</a:t>
            </a:r>
          </a:p>
        </p:txBody>
      </p:sp>
      <p:sp>
        <p:nvSpPr>
          <p:cNvPr id="51203" name="內容版面配置區 2">
            <a:extLst>
              <a:ext uri="{FF2B5EF4-FFF2-40B4-BE49-F238E27FC236}">
                <a16:creationId xmlns:a16="http://schemas.microsoft.com/office/drawing/2014/main" id="{DEECAB6E-010D-4F24-B6D0-0CC92B7C2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»"/>
              <a:defRPr/>
            </a:pPr>
            <a:r>
              <a:rPr lang="zh-TW" altLang="en-US"/>
              <a:t>基本的 </a:t>
            </a:r>
            <a:r>
              <a:rPr lang="en-US" altLang="zh-TW"/>
              <a:t>iframe </a:t>
            </a:r>
            <a:r>
              <a:rPr lang="zh-TW" altLang="en-US"/>
              <a:t>用法</a:t>
            </a:r>
          </a:p>
          <a:p>
            <a:pPr lvl="1" eaLnBrk="1" hangingPunct="1">
              <a:buClr>
                <a:srgbClr val="00B0F0"/>
              </a:buClr>
              <a:buFont typeface="Arial" charset="0"/>
              <a:buChar char="˃"/>
              <a:defRPr/>
            </a:pPr>
            <a:endParaRPr lang="zh-TW" altLang="en-US"/>
          </a:p>
        </p:txBody>
      </p:sp>
      <p:pic>
        <p:nvPicPr>
          <p:cNvPr id="51204" name="Picture 5">
            <a:extLst>
              <a:ext uri="{FF2B5EF4-FFF2-40B4-BE49-F238E27FC236}">
                <a16:creationId xmlns:a16="http://schemas.microsoft.com/office/drawing/2014/main" id="{B9D69C15-4CBD-4CE3-AA3C-2D53686D7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4" y="2805114"/>
            <a:ext cx="829627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A50566-B415-4F5B-A65E-424AB4D58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標題 1">
            <a:extLst>
              <a:ext uri="{FF2B5EF4-FFF2-40B4-BE49-F238E27FC236}">
                <a16:creationId xmlns:a16="http://schemas.microsoft.com/office/drawing/2014/main" id="{95415C21-EF15-4240-81BE-36C3363D3FE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4400">
                <a:solidFill>
                  <a:srgbClr val="000000"/>
                </a:solidFill>
                <a:latin typeface="Calibri" panose="020F0502020204030204" pitchFamily="34" charset="0"/>
              </a:rPr>
              <a:t>5-4 </a:t>
            </a:r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使用 </a:t>
            </a:r>
            <a:r>
              <a:rPr lang="en-US" altLang="zh-TW" sz="4400">
                <a:solidFill>
                  <a:srgbClr val="000000"/>
                </a:solidFill>
                <a:latin typeface="Calibri" panose="020F0502020204030204" pitchFamily="34" charset="0"/>
              </a:rPr>
              <a:t>iframe </a:t>
            </a:r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建立內嵌窗格</a:t>
            </a:r>
          </a:p>
        </p:txBody>
      </p:sp>
      <p:sp>
        <p:nvSpPr>
          <p:cNvPr id="52227" name="內容版面配置區 2">
            <a:extLst>
              <a:ext uri="{FF2B5EF4-FFF2-40B4-BE49-F238E27FC236}">
                <a16:creationId xmlns:a16="http://schemas.microsoft.com/office/drawing/2014/main" id="{B461E25E-3D99-42A7-9C4B-2E318F973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»"/>
              <a:defRPr/>
            </a:pPr>
            <a:r>
              <a:rPr lang="zh-TW" altLang="en-US"/>
              <a:t>基本的 </a:t>
            </a:r>
            <a:r>
              <a:rPr lang="en-US" altLang="zh-TW"/>
              <a:t>iframe </a:t>
            </a:r>
            <a:r>
              <a:rPr lang="zh-TW" altLang="en-US"/>
              <a:t>用法</a:t>
            </a:r>
          </a:p>
          <a:p>
            <a:pPr lvl="1" eaLnBrk="1" hangingPunct="1">
              <a:buClr>
                <a:srgbClr val="00B0F0"/>
              </a:buClr>
              <a:buFont typeface="Arial" charset="0"/>
              <a:buChar char="˃"/>
              <a:defRPr/>
            </a:pPr>
            <a:endParaRPr lang="zh-TW" altLang="en-US"/>
          </a:p>
        </p:txBody>
      </p:sp>
      <p:pic>
        <p:nvPicPr>
          <p:cNvPr id="52228" name="Picture 5">
            <a:extLst>
              <a:ext uri="{FF2B5EF4-FFF2-40B4-BE49-F238E27FC236}">
                <a16:creationId xmlns:a16="http://schemas.microsoft.com/office/drawing/2014/main" id="{2915A781-3AF3-496B-B0A9-3BAB9F3D6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2282825"/>
            <a:ext cx="8785225" cy="32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B3E75AE-493D-438F-8B92-D7799D83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49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>
            <a:extLst>
              <a:ext uri="{FF2B5EF4-FFF2-40B4-BE49-F238E27FC236}">
                <a16:creationId xmlns:a16="http://schemas.microsoft.com/office/drawing/2014/main" id="{7DBBD577-F8A2-4662-8A71-DB4495E7602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建立表單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E6F237-4B20-4115-A256-8CAC0EE0A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2" name="Picture 5">
            <a:extLst>
              <a:ext uri="{FF2B5EF4-FFF2-40B4-BE49-F238E27FC236}">
                <a16:creationId xmlns:a16="http://schemas.microsoft.com/office/drawing/2014/main" id="{96CAEB29-78B6-43D0-8BB7-221B046A6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2819400"/>
            <a:ext cx="84963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C0613DD-B115-4D1D-AE5D-776909BD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>
            <a:extLst>
              <a:ext uri="{FF2B5EF4-FFF2-40B4-BE49-F238E27FC236}">
                <a16:creationId xmlns:a16="http://schemas.microsoft.com/office/drawing/2014/main" id="{57004C49-FF2B-4EF3-9C52-5BF6FA0B06A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4400">
                <a:solidFill>
                  <a:srgbClr val="000000"/>
                </a:solidFill>
                <a:latin typeface="Calibri" panose="020F0502020204030204" pitchFamily="34" charset="0"/>
              </a:rPr>
              <a:t>5-4 </a:t>
            </a:r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使用 </a:t>
            </a:r>
            <a:r>
              <a:rPr lang="en-US" altLang="zh-TW" sz="4400">
                <a:solidFill>
                  <a:srgbClr val="000000"/>
                </a:solidFill>
                <a:latin typeface="Calibri" panose="020F0502020204030204" pitchFamily="34" charset="0"/>
              </a:rPr>
              <a:t>iframe </a:t>
            </a:r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建立內嵌窗格</a:t>
            </a:r>
          </a:p>
        </p:txBody>
      </p:sp>
      <p:sp>
        <p:nvSpPr>
          <p:cNvPr id="53251" name="內容版面配置區 2">
            <a:extLst>
              <a:ext uri="{FF2B5EF4-FFF2-40B4-BE49-F238E27FC236}">
                <a16:creationId xmlns:a16="http://schemas.microsoft.com/office/drawing/2014/main" id="{A6DE277B-BB80-4F19-9FDE-3221E5C17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»"/>
              <a:defRPr/>
            </a:pPr>
            <a:r>
              <a:rPr lang="zh-TW" altLang="en-US"/>
              <a:t>基本的 </a:t>
            </a:r>
            <a:r>
              <a:rPr lang="en-US" altLang="zh-TW"/>
              <a:t>iframe </a:t>
            </a:r>
            <a:r>
              <a:rPr lang="zh-TW" altLang="en-US"/>
              <a:t>用法</a:t>
            </a:r>
          </a:p>
          <a:p>
            <a:pPr lvl="1" eaLnBrk="1" hangingPunct="1">
              <a:buClr>
                <a:srgbClr val="00B0F0"/>
              </a:buClr>
              <a:buFont typeface="Arial" charset="0"/>
              <a:buChar char="˃"/>
              <a:defRPr/>
            </a:pPr>
            <a:endParaRPr lang="zh-TW" altLang="en-US"/>
          </a:p>
        </p:txBody>
      </p:sp>
      <p:pic>
        <p:nvPicPr>
          <p:cNvPr id="53252" name="Picture 5">
            <a:extLst>
              <a:ext uri="{FF2B5EF4-FFF2-40B4-BE49-F238E27FC236}">
                <a16:creationId xmlns:a16="http://schemas.microsoft.com/office/drawing/2014/main" id="{F0AE37CE-5DA6-402B-B88E-6F4DA943A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2060575"/>
            <a:ext cx="832485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0497A25-33FB-4D95-971A-10EC4F5CC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50</a:t>
            </a:fld>
            <a:endParaRPr lang="zh-TW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標題 1">
            <a:extLst>
              <a:ext uri="{FF2B5EF4-FFF2-40B4-BE49-F238E27FC236}">
                <a16:creationId xmlns:a16="http://schemas.microsoft.com/office/drawing/2014/main" id="{9FB31D71-CA7D-4AFF-94FE-8CE5DE8D86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iframe 的安全性控管</a:t>
            </a:r>
            <a:endParaRPr lang="zh-TW" altLang="en-US" sz="4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4275" name="內容版面配置區 2">
            <a:extLst>
              <a:ext uri="{FF2B5EF4-FFF2-40B4-BE49-F238E27FC236}">
                <a16:creationId xmlns:a16="http://schemas.microsoft.com/office/drawing/2014/main" id="{DA872469-04D1-4B23-BD7F-9369CEF9F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»"/>
              <a:defRPr/>
            </a:pPr>
            <a:r>
              <a:rPr lang="en-US" altLang="zh-TW" dirty="0"/>
              <a:t>allow-forms</a:t>
            </a:r>
            <a:r>
              <a:rPr lang="zh-TW" altLang="en-US" dirty="0"/>
              <a:t>：設定此屬性值時</a:t>
            </a:r>
            <a:r>
              <a:rPr lang="en-US" altLang="zh-TW" dirty="0"/>
              <a:t>, </a:t>
            </a:r>
            <a:r>
              <a:rPr lang="zh-TW" altLang="en-US" dirty="0"/>
              <a:t>表示內嵌的窗格中允許使用表單。</a:t>
            </a:r>
          </a:p>
          <a:p>
            <a:pPr eaLnBrk="1" hangingPunct="1">
              <a:buFont typeface="Arial" charset="0"/>
              <a:buChar char="»"/>
              <a:defRPr/>
            </a:pPr>
            <a:r>
              <a:rPr lang="zh-TW" altLang="en-US" dirty="0"/>
              <a:t>：允許內嵌窗格開啟新視窗。</a:t>
            </a:r>
          </a:p>
          <a:p>
            <a:pPr eaLnBrk="1" hangingPunct="1">
              <a:buFont typeface="Arial" charset="0"/>
              <a:buChar char="»"/>
              <a:defRPr/>
            </a:pPr>
            <a:r>
              <a:rPr lang="en-US" altLang="zh-TW" dirty="0"/>
              <a:t>allow-scripts</a:t>
            </a:r>
            <a:r>
              <a:rPr lang="zh-TW" altLang="en-US" dirty="0"/>
              <a:t>：允許內嵌窗格執行 </a:t>
            </a:r>
            <a:r>
              <a:rPr lang="en-US" altLang="zh-TW" dirty="0"/>
              <a:t>JavaScript </a:t>
            </a:r>
            <a:r>
              <a:rPr lang="zh-TW" altLang="en-US" dirty="0"/>
              <a:t>程式。</a:t>
            </a:r>
          </a:p>
          <a:p>
            <a:pPr eaLnBrk="1" hangingPunct="1">
              <a:buFont typeface="Arial" charset="0"/>
              <a:buChar char="»"/>
              <a:defRPr/>
            </a:pPr>
            <a:r>
              <a:rPr lang="en-US" altLang="zh-TW" dirty="0"/>
              <a:t>allow-top-navigation</a:t>
            </a:r>
            <a:r>
              <a:rPr lang="zh-TW" altLang="en-US" dirty="0"/>
              <a:t>：允許內嵌窗格在載入網頁時</a:t>
            </a:r>
            <a:r>
              <a:rPr lang="en-US" altLang="zh-TW" dirty="0"/>
              <a:t>,  </a:t>
            </a:r>
            <a:r>
              <a:rPr lang="zh-TW" altLang="en-US" dirty="0"/>
              <a:t>將網頁載到上層的網頁</a:t>
            </a:r>
          </a:p>
          <a:p>
            <a:pPr eaLnBrk="1" hangingPunct="1">
              <a:buFont typeface="Arial" charset="0"/>
              <a:buChar char="»"/>
              <a:defRPr/>
            </a:pPr>
            <a:r>
              <a:rPr lang="zh-TW" altLang="en-US" dirty="0"/>
              <a:t>未設定屬性值：若單純在 </a:t>
            </a:r>
            <a:r>
              <a:rPr lang="en-US" altLang="zh-TW" dirty="0"/>
              <a:t>iframe </a:t>
            </a:r>
            <a:r>
              <a:rPr lang="zh-TW" altLang="en-US" dirty="0"/>
              <a:t>中加入無屬性值的 </a:t>
            </a:r>
            <a:r>
              <a:rPr lang="en-US" altLang="zh-TW" dirty="0"/>
              <a:t>sandbox </a:t>
            </a:r>
            <a:r>
              <a:rPr lang="zh-TW" altLang="en-US" dirty="0"/>
              <a:t>屬性</a:t>
            </a:r>
          </a:p>
          <a:p>
            <a:pPr lvl="1" eaLnBrk="1" hangingPunct="1">
              <a:buClr>
                <a:srgbClr val="00B0F0"/>
              </a:buClr>
              <a:buFont typeface="Arial" charset="0"/>
              <a:buChar char="˃"/>
              <a:defRPr/>
            </a:pP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07FEA6F-B0E8-4966-8558-FE50E42D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51</a:t>
            </a:fld>
            <a:endParaRPr lang="zh-TW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標題 1">
            <a:extLst>
              <a:ext uri="{FF2B5EF4-FFF2-40B4-BE49-F238E27FC236}">
                <a16:creationId xmlns:a16="http://schemas.microsoft.com/office/drawing/2014/main" id="{DD12CDAA-A9A2-47FD-9BC4-475D79561C4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iframe 的安全性控管</a:t>
            </a:r>
            <a:endParaRPr lang="zh-TW" altLang="en-US" sz="4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7F2F58-1FED-4B5E-8B38-235B5EC2F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55300" name="Group 6">
            <a:extLst>
              <a:ext uri="{FF2B5EF4-FFF2-40B4-BE49-F238E27FC236}">
                <a16:creationId xmlns:a16="http://schemas.microsoft.com/office/drawing/2014/main" id="{16868D69-65D7-45FC-8575-1A94C33990DA}"/>
              </a:ext>
            </a:extLst>
          </p:cNvPr>
          <p:cNvGrpSpPr>
            <a:grpSpLocks/>
          </p:cNvGrpSpPr>
          <p:nvPr/>
        </p:nvGrpSpPr>
        <p:grpSpPr bwMode="auto">
          <a:xfrm>
            <a:off x="1847851" y="1989138"/>
            <a:ext cx="8429625" cy="3003550"/>
            <a:chOff x="204" y="1253"/>
            <a:chExt cx="5310" cy="1892"/>
          </a:xfrm>
        </p:grpSpPr>
        <p:pic>
          <p:nvPicPr>
            <p:cNvPr id="55301" name="Picture 4">
              <a:extLst>
                <a:ext uri="{FF2B5EF4-FFF2-40B4-BE49-F238E27FC236}">
                  <a16:creationId xmlns:a16="http://schemas.microsoft.com/office/drawing/2014/main" id="{A4EFAC77-9FB6-4057-87A4-D3AA83DB71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" y="1253"/>
              <a:ext cx="4764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302" name="Picture 5">
              <a:extLst>
                <a:ext uri="{FF2B5EF4-FFF2-40B4-BE49-F238E27FC236}">
                  <a16:creationId xmlns:a16="http://schemas.microsoft.com/office/drawing/2014/main" id="{1E92AE8C-0A88-4315-ADD5-5BBB00B99A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" y="1933"/>
              <a:ext cx="5310" cy="1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78D50BC-FAE3-48DE-877F-65F59BABD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52</a:t>
            </a:fld>
            <a:endParaRPr lang="zh-TW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標題 1">
            <a:extLst>
              <a:ext uri="{FF2B5EF4-FFF2-40B4-BE49-F238E27FC236}">
                <a16:creationId xmlns:a16="http://schemas.microsoft.com/office/drawing/2014/main" id="{158162BB-E1B1-476F-BDA1-3B181850684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iframe 的安全性控管</a:t>
            </a:r>
            <a:endParaRPr lang="zh-TW" altLang="en-US" sz="4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278E21-F648-4DAF-8337-8037480CE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6324" name="Picture 7">
            <a:extLst>
              <a:ext uri="{FF2B5EF4-FFF2-40B4-BE49-F238E27FC236}">
                <a16:creationId xmlns:a16="http://schemas.microsoft.com/office/drawing/2014/main" id="{5E00EDDF-5838-4F9D-AF2E-8F2CDC31F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1695450"/>
            <a:ext cx="659130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AA5BF7F-3CFA-4586-ADE8-CFBB5E32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53</a:t>
            </a:fld>
            <a:endParaRPr lang="zh-TW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標題 1">
            <a:extLst>
              <a:ext uri="{FF2B5EF4-FFF2-40B4-BE49-F238E27FC236}">
                <a16:creationId xmlns:a16="http://schemas.microsoft.com/office/drawing/2014/main" id="{BFEC2B35-FFFE-4224-89BC-B1D4E768EB9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iframe  與 a 元素的 target 屬性</a:t>
            </a:r>
            <a:endParaRPr lang="zh-TW" altLang="en-US" sz="4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B367F4-AB9C-4023-8951-84B92482F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7348" name="內容版面配置區 2">
            <a:extLst>
              <a:ext uri="{FF2B5EF4-FFF2-40B4-BE49-F238E27FC236}">
                <a16:creationId xmlns:a16="http://schemas.microsoft.com/office/drawing/2014/main" id="{D758F10A-6BBF-4661-B0F4-21020D3CE04B}"/>
              </a:ext>
            </a:extLst>
          </p:cNvPr>
          <p:cNvSpPr>
            <a:spLocks/>
          </p:cNvSpPr>
          <p:nvPr/>
        </p:nvSpPr>
        <p:spPr bwMode="auto">
          <a:xfrm>
            <a:off x="2279650" y="1557338"/>
            <a:ext cx="7467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800">
                <a:solidFill>
                  <a:schemeClr val="tx2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˃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Calibri" panose="020F0502020204030204" pitchFamily="34" charset="0"/>
              <a:buChar char="+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>
                <a:srgbClr val="00B0F0"/>
              </a:buClr>
            </a:pPr>
            <a:endParaRPr lang="zh-TW" altLang="en-US"/>
          </a:p>
          <a:p>
            <a:pPr lvl="1" eaLnBrk="1" hangingPunct="1">
              <a:buClr>
                <a:srgbClr val="00B0F0"/>
              </a:buClr>
            </a:pPr>
            <a:endParaRPr lang="zh-TW" altLang="en-US"/>
          </a:p>
        </p:txBody>
      </p:sp>
      <p:grpSp>
        <p:nvGrpSpPr>
          <p:cNvPr id="57349" name="Group 8">
            <a:extLst>
              <a:ext uri="{FF2B5EF4-FFF2-40B4-BE49-F238E27FC236}">
                <a16:creationId xmlns:a16="http://schemas.microsoft.com/office/drawing/2014/main" id="{3DE873FB-462A-4C00-BE0E-74B12650D289}"/>
              </a:ext>
            </a:extLst>
          </p:cNvPr>
          <p:cNvGrpSpPr>
            <a:grpSpLocks/>
          </p:cNvGrpSpPr>
          <p:nvPr/>
        </p:nvGrpSpPr>
        <p:grpSpPr bwMode="auto">
          <a:xfrm>
            <a:off x="1919289" y="1773239"/>
            <a:ext cx="8086725" cy="4319587"/>
            <a:chOff x="249" y="981"/>
            <a:chExt cx="5094" cy="2721"/>
          </a:xfrm>
        </p:grpSpPr>
        <p:pic>
          <p:nvPicPr>
            <p:cNvPr id="57350" name="Picture 6">
              <a:extLst>
                <a:ext uri="{FF2B5EF4-FFF2-40B4-BE49-F238E27FC236}">
                  <a16:creationId xmlns:a16="http://schemas.microsoft.com/office/drawing/2014/main" id="{4C519458-D516-4999-913E-79DE114B89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981"/>
              <a:ext cx="5094" cy="1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351" name="Picture 7">
              <a:extLst>
                <a:ext uri="{FF2B5EF4-FFF2-40B4-BE49-F238E27FC236}">
                  <a16:creationId xmlns:a16="http://schemas.microsoft.com/office/drawing/2014/main" id="{11596C33-CE94-4AD1-82C8-90497F208F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2478"/>
              <a:ext cx="5076" cy="1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279D5BB-C833-433F-9747-9A48E1BA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54</a:t>
            </a:fld>
            <a:endParaRPr lang="zh-TW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標題 1">
            <a:extLst>
              <a:ext uri="{FF2B5EF4-FFF2-40B4-BE49-F238E27FC236}">
                <a16:creationId xmlns:a16="http://schemas.microsoft.com/office/drawing/2014/main" id="{CFC1D40E-42AA-4CD4-A832-45452AD1E8F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iframe  與 a 元素的 target 屬性</a:t>
            </a:r>
            <a:endParaRPr lang="zh-TW" altLang="en-US" sz="4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FD9347-865B-440E-8B94-A43B393B0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8372" name="內容版面配置區 2">
            <a:extLst>
              <a:ext uri="{FF2B5EF4-FFF2-40B4-BE49-F238E27FC236}">
                <a16:creationId xmlns:a16="http://schemas.microsoft.com/office/drawing/2014/main" id="{804E6FD3-191E-43D6-B586-E690B2097126}"/>
              </a:ext>
            </a:extLst>
          </p:cNvPr>
          <p:cNvSpPr>
            <a:spLocks/>
          </p:cNvSpPr>
          <p:nvPr/>
        </p:nvSpPr>
        <p:spPr bwMode="auto">
          <a:xfrm>
            <a:off x="2279650" y="1557338"/>
            <a:ext cx="7467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800">
                <a:solidFill>
                  <a:schemeClr val="tx2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˃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Calibri" panose="020F0502020204030204" pitchFamily="34" charset="0"/>
              <a:buChar char="+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>
                <a:srgbClr val="00B0F0"/>
              </a:buClr>
            </a:pPr>
            <a:endParaRPr lang="zh-TW" altLang="en-US"/>
          </a:p>
          <a:p>
            <a:pPr lvl="1" eaLnBrk="1" hangingPunct="1">
              <a:buClr>
                <a:srgbClr val="00B0F0"/>
              </a:buClr>
            </a:pPr>
            <a:endParaRPr lang="zh-TW" altLang="en-US"/>
          </a:p>
        </p:txBody>
      </p:sp>
      <p:grpSp>
        <p:nvGrpSpPr>
          <p:cNvPr id="58373" name="Group 9">
            <a:extLst>
              <a:ext uri="{FF2B5EF4-FFF2-40B4-BE49-F238E27FC236}">
                <a16:creationId xmlns:a16="http://schemas.microsoft.com/office/drawing/2014/main" id="{E53E2E08-D78B-419A-895A-CE1446574880}"/>
              </a:ext>
            </a:extLst>
          </p:cNvPr>
          <p:cNvGrpSpPr>
            <a:grpSpLocks/>
          </p:cNvGrpSpPr>
          <p:nvPr/>
        </p:nvGrpSpPr>
        <p:grpSpPr bwMode="auto">
          <a:xfrm>
            <a:off x="1703389" y="1557339"/>
            <a:ext cx="8770937" cy="4746625"/>
            <a:chOff x="113" y="981"/>
            <a:chExt cx="5525" cy="2990"/>
          </a:xfrm>
        </p:grpSpPr>
        <p:pic>
          <p:nvPicPr>
            <p:cNvPr id="58374" name="Picture 7">
              <a:extLst>
                <a:ext uri="{FF2B5EF4-FFF2-40B4-BE49-F238E27FC236}">
                  <a16:creationId xmlns:a16="http://schemas.microsoft.com/office/drawing/2014/main" id="{6A533318-1D34-45E8-AA18-709ADB4423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" y="981"/>
              <a:ext cx="5525" cy="2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375" name="Picture 8">
              <a:extLst>
                <a:ext uri="{FF2B5EF4-FFF2-40B4-BE49-F238E27FC236}">
                  <a16:creationId xmlns:a16="http://schemas.microsoft.com/office/drawing/2014/main" id="{22D6C743-5E8D-4CEC-9164-10ED94263E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" y="3113"/>
              <a:ext cx="1302" cy="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AD91BE7-8224-427E-AAA0-17D037B5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55</a:t>
            </a:fld>
            <a:endParaRPr lang="zh-TW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標題 1">
            <a:extLst>
              <a:ext uri="{FF2B5EF4-FFF2-40B4-BE49-F238E27FC236}">
                <a16:creationId xmlns:a16="http://schemas.microsoft.com/office/drawing/2014/main" id="{3B3C4B6F-4A94-4A37-9F27-7058D25BCAC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iframe  與 a 元素的 target 屬性</a:t>
            </a:r>
            <a:endParaRPr lang="zh-TW" altLang="en-US" sz="4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2C40B1-6344-4DB7-BE9D-D21B6F276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9396" name="內容版面配置區 2">
            <a:extLst>
              <a:ext uri="{FF2B5EF4-FFF2-40B4-BE49-F238E27FC236}">
                <a16:creationId xmlns:a16="http://schemas.microsoft.com/office/drawing/2014/main" id="{660A0C81-AC43-48BE-B833-A27EE958FD47}"/>
              </a:ext>
            </a:extLst>
          </p:cNvPr>
          <p:cNvSpPr>
            <a:spLocks/>
          </p:cNvSpPr>
          <p:nvPr/>
        </p:nvSpPr>
        <p:spPr bwMode="auto">
          <a:xfrm>
            <a:off x="2279650" y="1557338"/>
            <a:ext cx="7467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800">
                <a:solidFill>
                  <a:schemeClr val="tx2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˃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Calibri" panose="020F0502020204030204" pitchFamily="34" charset="0"/>
              <a:buChar char="+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>
                <a:srgbClr val="00B0F0"/>
              </a:buClr>
            </a:pPr>
            <a:endParaRPr lang="zh-TW" altLang="en-US"/>
          </a:p>
          <a:p>
            <a:pPr lvl="1" eaLnBrk="1" hangingPunct="1">
              <a:buClr>
                <a:srgbClr val="00B0F0"/>
              </a:buClr>
            </a:pPr>
            <a:endParaRPr lang="zh-TW" altLang="en-US"/>
          </a:p>
        </p:txBody>
      </p:sp>
      <p:pic>
        <p:nvPicPr>
          <p:cNvPr id="59397" name="Picture 7">
            <a:extLst>
              <a:ext uri="{FF2B5EF4-FFF2-40B4-BE49-F238E27FC236}">
                <a16:creationId xmlns:a16="http://schemas.microsoft.com/office/drawing/2014/main" id="{0055FB2E-7BD6-425B-9E7A-A40CF8A0B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04975"/>
            <a:ext cx="73152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7FF86FE-015E-4003-A470-953F4BCE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56</a:t>
            </a:fld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>
            <a:extLst>
              <a:ext uri="{FF2B5EF4-FFF2-40B4-BE49-F238E27FC236}">
                <a16:creationId xmlns:a16="http://schemas.microsoft.com/office/drawing/2014/main" id="{EDF2C76E-5E75-41EA-8D06-8BB3025AF34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建立表單</a:t>
            </a:r>
          </a:p>
        </p:txBody>
      </p:sp>
      <p:sp>
        <p:nvSpPr>
          <p:cNvPr id="8195" name="內容版面配置區 2">
            <a:extLst>
              <a:ext uri="{FF2B5EF4-FFF2-40B4-BE49-F238E27FC236}">
                <a16:creationId xmlns:a16="http://schemas.microsoft.com/office/drawing/2014/main" id="{F3E2734C-374B-46BE-BA26-E8886E1A9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»"/>
              <a:defRPr/>
            </a:pPr>
            <a:r>
              <a:rPr lang="en-US" altLang="zh-TW"/>
              <a:t>name</a:t>
            </a:r>
            <a:r>
              <a:rPr lang="zh-TW" altLang="en-US"/>
              <a:t>：指定表單的名稱</a:t>
            </a:r>
          </a:p>
          <a:p>
            <a:pPr eaLnBrk="1" hangingPunct="1">
              <a:buFont typeface="Arial" charset="0"/>
              <a:buChar char="»"/>
              <a:defRPr/>
            </a:pPr>
            <a:r>
              <a:rPr lang="en-US" altLang="zh-TW"/>
              <a:t>action</a:t>
            </a:r>
            <a:r>
              <a:rPr lang="zh-TW" altLang="en-US"/>
              <a:t>：指定表單內容要傳送給哪一個伺服器端的程式處理</a:t>
            </a:r>
          </a:p>
          <a:p>
            <a:pPr eaLnBrk="1" hangingPunct="1">
              <a:buFont typeface="Arial" charset="0"/>
              <a:buChar char="»"/>
              <a:defRPr/>
            </a:pPr>
            <a:r>
              <a:rPr lang="en-US" altLang="zh-TW"/>
              <a:t>method</a:t>
            </a:r>
            <a:r>
              <a:rPr lang="zh-TW" altLang="en-US"/>
              <a:t>：指定表單資料送出方式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A1B8B5A-F881-4F6B-909D-4F0C88DD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>
            <a:extLst>
              <a:ext uri="{FF2B5EF4-FFF2-40B4-BE49-F238E27FC236}">
                <a16:creationId xmlns:a16="http://schemas.microsoft.com/office/drawing/2014/main" id="{8B0446BD-9958-4411-B1C3-E0546E64C57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建立輸入欄位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A29CC8-172B-4A15-A4C2-64E7DA48C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F125C99A-7B13-4C5E-8398-C5CDB8A9E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2714625"/>
            <a:ext cx="80391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BB453BA-F6B6-46C8-AFF9-1A0DC61B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78B301C6-A3B6-4A0B-96A2-6FD07FA528F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建立輸入欄位</a:t>
            </a:r>
          </a:p>
        </p:txBody>
      </p:sp>
      <p:sp>
        <p:nvSpPr>
          <p:cNvPr id="10243" name="內容版面配置區 2">
            <a:extLst>
              <a:ext uri="{FF2B5EF4-FFF2-40B4-BE49-F238E27FC236}">
                <a16:creationId xmlns:a16="http://schemas.microsoft.com/office/drawing/2014/main" id="{E04E7C29-3FE7-4BBB-A66B-60D5E9A6C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»"/>
              <a:defRPr/>
            </a:pPr>
            <a:r>
              <a:rPr lang="en-US" altLang="zh-TW" dirty="0"/>
              <a:t>type=“text”</a:t>
            </a:r>
            <a:r>
              <a:rPr lang="zh-TW" altLang="en-US" dirty="0"/>
              <a:t>：一般的文字輸入欄位</a:t>
            </a:r>
          </a:p>
          <a:p>
            <a:pPr eaLnBrk="1" hangingPunct="1">
              <a:buFont typeface="Arial" charset="0"/>
              <a:buChar char="»"/>
              <a:defRPr/>
            </a:pPr>
            <a:r>
              <a:rPr lang="en-US" altLang="zh-TW" dirty="0"/>
              <a:t>type=“password”</a:t>
            </a:r>
            <a:r>
              <a:rPr lang="zh-TW" altLang="en-US" dirty="0"/>
              <a:t>：密碼輸入欄位</a:t>
            </a:r>
          </a:p>
          <a:p>
            <a:pPr eaLnBrk="1" hangingPunct="1">
              <a:buFont typeface="Arial" charset="0"/>
              <a:buChar char="»"/>
              <a:defRPr/>
            </a:pPr>
            <a:r>
              <a:rPr lang="en-US" altLang="zh-TW" dirty="0"/>
              <a:t>type=“submit”</a:t>
            </a:r>
            <a:r>
              <a:rPr lang="zh-TW" altLang="en-US" dirty="0"/>
              <a:t>：代表送出資料的按鈕</a:t>
            </a:r>
          </a:p>
          <a:p>
            <a:pPr eaLnBrk="1" hangingPunct="1">
              <a:buFont typeface="Arial" charset="0"/>
              <a:buChar char="»"/>
              <a:defRPr/>
            </a:pPr>
            <a:r>
              <a:rPr lang="en-US" altLang="zh-TW" dirty="0"/>
              <a:t>name</a:t>
            </a:r>
            <a:r>
              <a:rPr lang="zh-TW" altLang="en-US" dirty="0"/>
              <a:t>：設定欄位名稱</a:t>
            </a:r>
          </a:p>
          <a:p>
            <a:pPr eaLnBrk="1" hangingPunct="1">
              <a:buFont typeface="Arial" charset="0"/>
              <a:buChar char="»"/>
              <a:defRPr/>
            </a:pPr>
            <a:r>
              <a:rPr lang="en-US" altLang="zh-TW" dirty="0"/>
              <a:t>value</a:t>
            </a:r>
            <a:r>
              <a:rPr lang="zh-TW" altLang="en-US" dirty="0"/>
              <a:t>：欄位預設值</a:t>
            </a:r>
          </a:p>
          <a:p>
            <a:pPr eaLnBrk="1" hangingPunct="1">
              <a:buFont typeface="Arial" charset="0"/>
              <a:buChar char="»"/>
              <a:defRPr/>
            </a:pPr>
            <a:r>
              <a:rPr lang="en-US" altLang="zh-TW" dirty="0"/>
              <a:t>size</a:t>
            </a:r>
            <a:r>
              <a:rPr lang="zh-TW" altLang="en-US" dirty="0"/>
              <a:t>：指定輸入欄位在畫面上的寬度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0C62090-F4EF-456A-B277-831CB077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>
            <a:extLst>
              <a:ext uri="{FF2B5EF4-FFF2-40B4-BE49-F238E27FC236}">
                <a16:creationId xmlns:a16="http://schemas.microsoft.com/office/drawing/2014/main" id="{E2569D12-1D42-45C9-A3FB-30AAA52618E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建立輸入欄位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4A8178-7E54-47FC-B730-AFE79DA6E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8" name="Picture 5">
            <a:extLst>
              <a:ext uri="{FF2B5EF4-FFF2-40B4-BE49-F238E27FC236}">
                <a16:creationId xmlns:a16="http://schemas.microsoft.com/office/drawing/2014/main" id="{BABF689A-5893-4D57-A89D-4C8CA61DA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262189"/>
            <a:ext cx="784860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40F1261-CCD8-41FE-A6BA-9F2720EF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自訂 2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886</Words>
  <Application>Microsoft Office PowerPoint</Application>
  <PresentationFormat>寬螢幕</PresentationFormat>
  <Paragraphs>162</Paragraphs>
  <Slides>56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62" baseType="lpstr">
      <vt:lpstr>微軟正黑體</vt:lpstr>
      <vt:lpstr>新細明體</vt:lpstr>
      <vt:lpstr>Aparajita</vt:lpstr>
      <vt:lpstr>Arial</vt:lpstr>
      <vt:lpstr>Calibri</vt:lpstr>
      <vt:lpstr>Office 佈景主題</vt:lpstr>
      <vt:lpstr>PowerPoint 簡報</vt:lpstr>
      <vt:lpstr>5-1 建立表單</vt:lpstr>
      <vt:lpstr>5-1 建立表單</vt:lpstr>
      <vt:lpstr>表單的處理</vt:lpstr>
      <vt:lpstr>建立表單</vt:lpstr>
      <vt:lpstr>建立表單</vt:lpstr>
      <vt:lpstr>建立輸入欄位</vt:lpstr>
      <vt:lpstr>建立輸入欄位</vt:lpstr>
      <vt:lpstr>建立輸入欄位</vt:lpstr>
      <vt:lpstr>建立輸入欄位</vt:lpstr>
      <vt:lpstr>表單資料傳送方式</vt:lpstr>
      <vt:lpstr>表單資料傳送方式</vt:lpstr>
      <vt:lpstr>5-2 建立各種表單欄位</vt:lpstr>
      <vt:lpstr>單選欄</vt:lpstr>
      <vt:lpstr>多選欄</vt:lpstr>
      <vt:lpstr>滑條</vt:lpstr>
      <vt:lpstr>選擇式的輸入欄位</vt:lpstr>
      <vt:lpstr>選擇式的輸入欄位</vt:lpstr>
      <vt:lpstr>選擇式的輸入欄位</vt:lpstr>
      <vt:lpstr>下拉式輸入欄位</vt:lpstr>
      <vt:lpstr>下拉式輸入欄位</vt:lpstr>
      <vt:lpstr>下拉式輸入欄位</vt:lpstr>
      <vt:lpstr>下拉式輸入欄位</vt:lpstr>
      <vt:lpstr>下拉式輸入欄位</vt:lpstr>
      <vt:lpstr>下拉式輸入欄位</vt:lpstr>
      <vt:lpstr>下拉式輸入欄位</vt:lpstr>
      <vt:lpstr>建立下拉式清單</vt:lpstr>
      <vt:lpstr>建立下拉式清單</vt:lpstr>
      <vt:lpstr>建立下拉式清單</vt:lpstr>
      <vt:lpstr>建立下拉式清單</vt:lpstr>
      <vt:lpstr>建立下拉式清單</vt:lpstr>
      <vt:lpstr>建立下拉式清單</vt:lpstr>
      <vt:lpstr>其它文字輸入欄位</vt:lpstr>
      <vt:lpstr>其它文字輸入欄位</vt:lpstr>
      <vt:lpstr>其它文字輸入欄位</vt:lpstr>
      <vt:lpstr>其它文字輸入欄位</vt:lpstr>
      <vt:lpstr>其它文字輸入欄位</vt:lpstr>
      <vt:lpstr>5-3 強化表單介面及操作的便利性</vt:lpstr>
      <vt:lpstr>規劃表單欄位的元素</vt:lpstr>
      <vt:lpstr>規劃表單欄位的元素</vt:lpstr>
      <vt:lpstr>規劃表單欄位的元素</vt:lpstr>
      <vt:lpstr>規劃表單欄位的元素</vt:lpstr>
      <vt:lpstr>利用屬性調整輸入欄位行為</vt:lpstr>
      <vt:lpstr>利用屬性調整輸入欄位行為</vt:lpstr>
      <vt:lpstr>利用屬性調整輸入欄位行為</vt:lpstr>
      <vt:lpstr>利用屬性調整輸入欄位行為</vt:lpstr>
      <vt:lpstr>利用屬性調整輸入欄位行為</vt:lpstr>
      <vt:lpstr>5-4 使用 iframe 建立內嵌窗格</vt:lpstr>
      <vt:lpstr>5-4 使用 iframe 建立內嵌窗格</vt:lpstr>
      <vt:lpstr>5-4 使用 iframe 建立內嵌窗格</vt:lpstr>
      <vt:lpstr>iframe 的安全性控管</vt:lpstr>
      <vt:lpstr>iframe 的安全性控管</vt:lpstr>
      <vt:lpstr>iframe 的安全性控管</vt:lpstr>
      <vt:lpstr>iframe  與 a 元素的 target 屬性</vt:lpstr>
      <vt:lpstr>iframe  與 a 元素的 target 屬性</vt:lpstr>
      <vt:lpstr>iframe  與 a 元素的 target 屬性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Hou, Jian-Ren</dc:creator>
  <cp:lastModifiedBy>Jeff_NCKU</cp:lastModifiedBy>
  <cp:revision>120</cp:revision>
  <dcterms:created xsi:type="dcterms:W3CDTF">2020-08-06T11:30:33Z</dcterms:created>
  <dcterms:modified xsi:type="dcterms:W3CDTF">2020-09-21T09:27:42Z</dcterms:modified>
</cp:coreProperties>
</file>