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6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70"/>
    <a:srgbClr val="2A6B9B"/>
    <a:srgbClr val="16719A"/>
    <a:srgbClr val="D5BA87"/>
    <a:srgbClr val="B598AA"/>
    <a:srgbClr val="396B81"/>
    <a:srgbClr val="156AA6"/>
    <a:srgbClr val="55C5D1"/>
    <a:srgbClr val="F79C65"/>
    <a:srgbClr val="A7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9429-A757-4997-A8A8-5338AF8AFBB1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B653-A414-4538-B732-13FC4527A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7AA4D7D-3C49-49A5-BAD8-4D854CFFDF97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66000">
                <a:srgbClr val="82B0C4"/>
              </a:gs>
              <a:gs pos="0">
                <a:srgbClr val="105370">
                  <a:alpha val="70000"/>
                </a:srgbClr>
              </a:gs>
              <a:gs pos="100000">
                <a:srgbClr val="C8E9F8">
                  <a:alpha val="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CA07673-C020-439D-AE5B-882C91E323A1}"/>
              </a:ext>
            </a:extLst>
          </p:cNvPr>
          <p:cNvSpPr/>
          <p:nvPr userDrawn="1"/>
        </p:nvSpPr>
        <p:spPr>
          <a:xfrm>
            <a:off x="2211068" y="2062913"/>
            <a:ext cx="7803046" cy="25742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FE55A77-64FF-4754-8509-7C070C06497F}"/>
              </a:ext>
            </a:extLst>
          </p:cNvPr>
          <p:cNvCxnSpPr>
            <a:cxnSpLocks/>
          </p:cNvCxnSpPr>
          <p:nvPr userDrawn="1"/>
        </p:nvCxnSpPr>
        <p:spPr>
          <a:xfrm>
            <a:off x="2796244" y="2395673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5A924000-2BD2-4308-A2F9-AB57123D0935}"/>
              </a:ext>
            </a:extLst>
          </p:cNvPr>
          <p:cNvCxnSpPr>
            <a:cxnSpLocks/>
          </p:cNvCxnSpPr>
          <p:nvPr userDrawn="1"/>
        </p:nvCxnSpPr>
        <p:spPr>
          <a:xfrm>
            <a:off x="2796244" y="4387241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6F88A8-E427-409E-AEC5-469BFDC11108}"/>
              </a:ext>
            </a:extLst>
          </p:cNvPr>
          <p:cNvSpPr/>
          <p:nvPr userDrawn="1"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9DDCAC-50AC-4A29-8D07-6BF7C83B83AD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87803B-7B6D-4383-A76E-10A3425A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319" y="3874985"/>
            <a:ext cx="5485580" cy="48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1053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2BF74-A531-4888-A0F1-010203E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76FA09-6622-4F4D-ADA0-0B64B92A83E7}"/>
              </a:ext>
            </a:extLst>
          </p:cNvPr>
          <p:cNvGrpSpPr/>
          <p:nvPr/>
        </p:nvGrpSpPr>
        <p:grpSpPr>
          <a:xfrm>
            <a:off x="998444" y="3776787"/>
            <a:ext cx="2235769" cy="2235769"/>
            <a:chOff x="1151470" y="3924634"/>
            <a:chExt cx="2235769" cy="2235769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AEAFF6BC-AC24-414B-938C-16A23BC28653}"/>
                </a:ext>
              </a:extLst>
            </p:cNvPr>
            <p:cNvSpPr/>
            <p:nvPr/>
          </p:nvSpPr>
          <p:spPr>
            <a:xfrm>
              <a:off x="1323872" y="4401357"/>
              <a:ext cx="1890966" cy="1046535"/>
            </a:xfrm>
            <a:prstGeom prst="roundRect">
              <a:avLst>
                <a:gd name="adj" fmla="val 1106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19" name="Graphic 135" descr="Television">
              <a:extLst>
                <a:ext uri="{FF2B5EF4-FFF2-40B4-BE49-F238E27FC236}">
                  <a16:creationId xmlns:a16="http://schemas.microsoft.com/office/drawing/2014/main" id="{E54B0F27-BB9F-4742-AE6D-793E2993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470" y="3924634"/>
              <a:ext cx="2235769" cy="2235769"/>
            </a:xfrm>
            <a:prstGeom prst="rect">
              <a:avLst/>
            </a:prstGeom>
          </p:spPr>
        </p:pic>
      </p:grpSp>
      <p:pic>
        <p:nvPicPr>
          <p:cNvPr id="20" name="Graphic 106" descr="Mouse">
            <a:extLst>
              <a:ext uri="{FF2B5EF4-FFF2-40B4-BE49-F238E27FC236}">
                <a16:creationId xmlns:a16="http://schemas.microsoft.com/office/drawing/2014/main" id="{40673D5E-29F4-4E9D-B019-E1AFBF6BE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217">
            <a:off x="9581568" y="4073681"/>
            <a:ext cx="1516535" cy="1516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A37AA7-F834-49C6-822D-3B45EB63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1" y="2618469"/>
            <a:ext cx="9144000" cy="11315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rgbClr val="105370"/>
                </a:solidFill>
              </a:defRPr>
            </a:lvl1pPr>
          </a:lstStyle>
          <a:p>
            <a:r>
              <a:rPr lang="zh-TW" altLang="en-US" dirty="0"/>
              <a:t>按一下以編輯母片標題</a:t>
            </a:r>
          </a:p>
        </p:txBody>
      </p:sp>
    </p:spTree>
    <p:extLst>
      <p:ext uri="{BB962C8B-B14F-4D97-AF65-F5344CB8AC3E}">
        <p14:creationId xmlns:p14="http://schemas.microsoft.com/office/powerpoint/2010/main" val="31195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94BD-0BC3-4869-8BED-D1AEBEE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441FC-34A0-4467-843A-D26F82A2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1303-0922-4F66-AFB3-234F8E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B275F-8166-46C8-ACA1-368C43D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AAD34-7551-4B1B-98CF-DEB371A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B13BE6-6575-4CEE-B152-21DF3182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50E3A-E898-44FE-8B37-75C2F80C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9B79F-28A0-47DF-B106-4C0D32A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6C56-E996-4882-B2FB-FFAF747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9878E-75A2-40B7-ADD2-0F65C05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9F0ED-C6FF-4EFC-9E08-B6BC61A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8310D-9DBA-4101-B7D4-DF17297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>
            <a:lvl1pPr>
              <a:defRPr>
                <a:solidFill>
                  <a:srgbClr val="105370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0281C-B71F-410C-9372-833B1B5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8968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2A6B9B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9B2E9-16E2-47B9-A37B-9AB4EC348DF6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Graphic 21" descr="Signature">
            <a:extLst>
              <a:ext uri="{FF2B5EF4-FFF2-40B4-BE49-F238E27FC236}">
                <a16:creationId xmlns:a16="http://schemas.microsoft.com/office/drawing/2014/main" id="{04FE574C-95CE-4736-8C92-2094D92F7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9431"/>
            <a:ext cx="48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3">
            <a:extLst>
              <a:ext uri="{FF2B5EF4-FFF2-40B4-BE49-F238E27FC236}">
                <a16:creationId xmlns:a16="http://schemas.microsoft.com/office/drawing/2014/main" id="{A481712C-2225-4CBA-AC81-D47E4FD67F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3914" y="6540548"/>
            <a:ext cx="3236913" cy="252413"/>
            <a:chOff x="483320" y="6571553"/>
            <a:chExt cx="3236416" cy="25298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1399A5-FBB6-4DC6-9E96-9AECA95B9B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115" t="12860" r="52231" b="55965"/>
            <a:stretch/>
          </p:blipFill>
          <p:spPr>
            <a:xfrm>
              <a:off x="483320" y="6571553"/>
              <a:ext cx="1327005" cy="24688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01C1131-E58A-415A-A4E4-FBDFDCB94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227" t="53747" r="31351" b="17565"/>
            <a:stretch/>
          </p:blipFill>
          <p:spPr>
            <a:xfrm>
              <a:off x="1775520" y="6597352"/>
              <a:ext cx="1944216" cy="22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8A699-BCF4-4DC2-9DF9-0609EBF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E2295-5D7A-41DB-8D01-261D1D0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CB09-FC99-4444-B566-0BEFFA4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6AC7-6963-4A40-9304-D3A9C4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6A411-83AC-4D1A-927A-AC1A137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0B939-3AA6-4BC1-92BE-7A1E20F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820E4-D99D-464B-B26D-A1E2C0A0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0387-CF4A-488D-A1EF-35FFF59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16775-1ECC-49FC-986D-694615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97971-34C0-40AE-AB75-6BF36A0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9051D-1EDF-426D-BDC2-5818BE6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9D61-DBD5-4FF0-92B9-C2A844B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90A68-7336-48C6-BCC8-8F94D9E2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635053-A150-4BE6-929F-713F5076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8E89D5-46B4-445D-8504-0D334526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439C6-480D-4ECD-93BD-DBA73F0F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6C509-6049-4ED8-8103-EE2B894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9465B-8616-46C4-ADEA-8FFC48B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0C7A8E-BB2E-461F-8A1D-FBAF97F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E0A5-86D3-492D-B7A4-66376FB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6CB85-FBEA-422E-836A-1EF4B8B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894C0-3E1E-4EE8-89B6-51098756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A8ACF3-2527-495A-B24E-0CFAC45D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0766C-54EB-4CF3-B4F3-3D40B9F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83D07-52D1-46D9-8F2C-3E1557B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C01B1C3-FC22-41D5-B7FA-DB797865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069589"/>
            <a:ext cx="2743200" cy="365125"/>
          </a:xfrm>
        </p:spPr>
        <p:txBody>
          <a:bodyPr/>
          <a:lstStyle>
            <a:lvl1pPr>
              <a:defRPr b="1">
                <a:solidFill>
                  <a:srgbClr val="D5BA87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EB812-5F37-4F9F-9CAD-23AE482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C0FB0-9494-4111-A32B-96956844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D541B-1063-477C-BC8E-67AE6B90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5EC27-FF45-4549-8DF9-DF7759C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4D68-F9BA-4742-93CE-60B98F2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E0BE4-4059-4F9B-9981-E624EC3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00E0-7324-4DD7-ACAA-60DC93E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A82D7-0A89-4688-9AF2-314CF3AE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030A9-18A3-4A81-9CBF-A98DE75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7D6E9-C455-43A7-B908-0C58BCF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B963-35EB-41A7-8940-076F735F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3716-F0CC-44A1-A0E2-5C29E76D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AAB02-3959-4660-950B-38684F8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100B0-1BEC-4466-8E21-29BCAFC4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E513-B821-4173-9A81-8AD5AF82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0CE9D-DDA8-4A07-9DCB-CD449653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21E78-C1A3-49AF-A78E-97A99ECB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38DA1-E058-4B91-BADB-3B8E2588F612}"/>
              </a:ext>
            </a:extLst>
          </p:cNvPr>
          <p:cNvSpPr txBox="1"/>
          <p:nvPr/>
        </p:nvSpPr>
        <p:spPr>
          <a:xfrm>
            <a:off x="2442291" y="2734365"/>
            <a:ext cx="73406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JavaScript </a:t>
            </a:r>
            <a:r>
              <a:rPr lang="zh-TW" altLang="en-US" sz="66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基礎</a:t>
            </a:r>
            <a:endParaRPr lang="en-US" sz="6600" b="1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25712-4E09-4E17-A83F-9FE2064F6388}"/>
              </a:ext>
            </a:extLst>
          </p:cNvPr>
          <p:cNvSpPr/>
          <p:nvPr/>
        </p:nvSpPr>
        <p:spPr>
          <a:xfrm>
            <a:off x="3486950" y="3917482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國立成功大學工業資訊管理學系   侯建任 助理教授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EAF33-2F2B-42CC-8167-E8294F6A9BC6}"/>
              </a:ext>
            </a:extLst>
          </p:cNvPr>
          <p:cNvSpPr/>
          <p:nvPr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+mn-ea"/>
              </a:rPr>
              <a:t>網頁程式開發</a:t>
            </a:r>
          </a:p>
        </p:txBody>
      </p:sp>
      <p:sp>
        <p:nvSpPr>
          <p:cNvPr id="21" name="矩形: 圆角 7">
            <a:extLst>
              <a:ext uri="{FF2B5EF4-FFF2-40B4-BE49-F238E27FC236}">
                <a16:creationId xmlns:a16="http://schemas.microsoft.com/office/drawing/2014/main" id="{3C4BA2B1-1556-4B01-909E-51AA103DE6AD}"/>
              </a:ext>
            </a:extLst>
          </p:cNvPr>
          <p:cNvSpPr/>
          <p:nvPr/>
        </p:nvSpPr>
        <p:spPr>
          <a:xfrm>
            <a:off x="1163336" y="4245373"/>
            <a:ext cx="1890966" cy="1046535"/>
          </a:xfrm>
          <a:prstGeom prst="roundRect">
            <a:avLst>
              <a:gd name="adj" fmla="val 1106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</a:rPr>
              <a:t>CHAPTER</a:t>
            </a:r>
            <a:r>
              <a:rPr lang="zh-TW" altLang="en-US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NIGHT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17" name="Graphic 106" descr="Mouse">
            <a:extLst>
              <a:ext uri="{FF2B5EF4-FFF2-40B4-BE49-F238E27FC236}">
                <a16:creationId xmlns:a16="http://schemas.microsoft.com/office/drawing/2014/main" id="{E0E8EB9C-62D9-41E4-B721-2AEB3AE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3285">
            <a:off x="9562317" y="4071599"/>
            <a:ext cx="1516535" cy="1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B7C65-E318-4081-A054-AA125587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1. 以 script 元素將 JavaScript 程式內嵌於網頁中</a:t>
            </a:r>
            <a:endParaRPr lang="zh-TW" altLang="en-US" sz="4400"/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C3F14145-0E39-4A57-961F-C7A99940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noscript </a:t>
            </a:r>
            <a:r>
              <a:rPr lang="zh-TW" altLang="en-US"/>
              <a:t>標籤</a:t>
            </a:r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9DB0270C-0850-4230-B28D-FAB55B6EC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378076"/>
            <a:ext cx="8713787" cy="38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78CEAC-A273-40BB-A888-C1B7950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DF3A-8F20-4AE2-941D-DD33530E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JavaScript 語法：JavaScript 敘述結構</a:t>
            </a:r>
            <a:endParaRPr lang="zh-TW" altLang="en-US" sz="4400"/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51F410E1-45C0-4DEE-81AA-F040181E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en-US">
                <a:ea typeface="新細明體" panose="02020500000000000000" pitchFamily="18" charset="-120"/>
              </a:rPr>
              <a:t>函式名稱 alert()：函式 (function) 就是一組預先撰寫好的程式集合, 它們可完成一</a:t>
            </a:r>
            <a:r>
              <a:rPr lang="zh-TW" altLang="en-US"/>
              <a:t>項特定的功能。</a:t>
            </a:r>
          </a:p>
          <a:p>
            <a:pPr eaLnBrk="1" hangingPunct="1">
              <a:buClr>
                <a:srgbClr val="00B0F0"/>
              </a:buClr>
            </a:pPr>
            <a:r>
              <a:rPr lang="zh-TW" altLang="en-US"/>
              <a:t>函式的參數：函式的內容雖然已經寫死</a:t>
            </a:r>
            <a:r>
              <a:rPr lang="en-US" altLang="zh-TW"/>
              <a:t>, </a:t>
            </a:r>
            <a:r>
              <a:rPr lang="zh-TW" altLang="en-US"/>
              <a:t>但只要提供給它不同的資料</a:t>
            </a:r>
            <a:r>
              <a:rPr lang="en-US" altLang="zh-TW"/>
              <a:t>, </a:t>
            </a:r>
            <a:r>
              <a:rPr lang="zh-TW" altLang="en-US"/>
              <a:t>就會有不同的處理結果。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13D62328-589D-4564-8BD4-ADC1DE32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4076700"/>
            <a:ext cx="5162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6F85F3-EBEF-48B5-9A95-5F436E82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0805AA1D-61CE-4BE1-8E04-428A6B08E6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/>
              <a:t>2. 連結外部 JavaScript 程式檔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850FCC-E8E7-4658-8CFE-4D5A4D4F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BC63D22D-7E55-4C44-880B-E80A7823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773238"/>
            <a:ext cx="62674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6A5403-24D9-49E4-BB1C-82E13C61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752C2-B876-4836-8042-F70D3F82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3. 以事件屬性將 JavaScript 程式內嵌於元素標籤中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C8BC-8A64-42F6-8689-24B8FC55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07B679DE-1D27-48E8-B02C-4B6EDF4C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492376"/>
            <a:ext cx="79343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93D789-FDF3-40A4-9592-EE21A262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212C5-0CE4-4F10-9641-91B3AD5D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3. 以事件屬性將 JavaScript 程式內嵌於元素標籤中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CB20E-406E-4766-B5BD-807F2BC9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D9CEAC10-5F68-47D7-B7FD-23E6F5D3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844675"/>
            <a:ext cx="8683625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23AD20-C758-4160-9E4A-A3131E12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D6A6F-47B4-43F6-8BAA-2984CCEF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3. 以事件屬性將 JavaScript 程式內嵌於元素標籤中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E9DF5-2A04-426C-B7F3-5A19C141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7A117934-7B72-40C0-AA82-4EFC35D9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1681164"/>
            <a:ext cx="84677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96F3D5-BFD2-4F29-A851-E620058F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32CBC-317E-499D-B117-55497465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3. 以事件屬性將 JavaScript 程式內嵌於元素標籤中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2A637-4143-491C-B859-F845BEEC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508626CC-DBE7-4FAE-B3C1-F3CFCE40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2586039"/>
            <a:ext cx="46005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0E30BF-EDB3-4A30-A969-4E2653B5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E18D7-522D-4ECA-AC1A-34E809E4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3. 以事件屬性將 JavaScript 程式內嵌於元素標籤中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2D84F-1649-4558-8DE9-0447590C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B5ED589C-09FC-4741-BE05-61E78CA7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484313"/>
            <a:ext cx="727392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88E78A-907C-4560-8152-58F81E74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D3FFA-CD9A-46FD-8355-7BF06F52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9-3 </a:t>
            </a:r>
            <a:r>
              <a:rPr lang="en-US" altLang="en-US" sz="4400"/>
              <a:t>使用 JavaScript 改變網頁內容</a:t>
            </a:r>
            <a:endParaRPr lang="zh-TW" altLang="en-US" sz="4400"/>
          </a:p>
        </p:txBody>
      </p:sp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DED4ABD8-1B26-4DF4-8D9A-547DA309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JavaScript </a:t>
            </a:r>
            <a:r>
              <a:rPr lang="zh-TW" altLang="en-US"/>
              <a:t>語法：物件與方法</a:t>
            </a:r>
          </a:p>
        </p:txBody>
      </p:sp>
      <p:grpSp>
        <p:nvGrpSpPr>
          <p:cNvPr id="20484" name="Group 6">
            <a:extLst>
              <a:ext uri="{FF2B5EF4-FFF2-40B4-BE49-F238E27FC236}">
                <a16:creationId xmlns:a16="http://schemas.microsoft.com/office/drawing/2014/main" id="{F85AD03C-3F7D-40B5-BFC7-E29C24B5430D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2149475"/>
            <a:ext cx="8208963" cy="3943350"/>
            <a:chOff x="340" y="1354"/>
            <a:chExt cx="5171" cy="2484"/>
          </a:xfrm>
        </p:grpSpPr>
        <p:pic>
          <p:nvPicPr>
            <p:cNvPr id="20485" name="Picture 4">
              <a:extLst>
                <a:ext uri="{FF2B5EF4-FFF2-40B4-BE49-F238E27FC236}">
                  <a16:creationId xmlns:a16="http://schemas.microsoft.com/office/drawing/2014/main" id="{6286C4AF-5CD6-48EB-ADC7-ED4CAA434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354"/>
              <a:ext cx="1716" cy="2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6" name="Picture 5">
              <a:extLst>
                <a:ext uri="{FF2B5EF4-FFF2-40B4-BE49-F238E27FC236}">
                  <a16:creationId xmlns:a16="http://schemas.microsoft.com/office/drawing/2014/main" id="{0F559746-BDB0-434D-86BF-080C02325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" y="1354"/>
              <a:ext cx="3336" cy="2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0F40C9-86C9-4437-9AAC-8D60939B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55833-E64F-4724-94C4-7CD3CE9B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9-3 </a:t>
            </a:r>
            <a:r>
              <a:rPr lang="en-US" altLang="en-US" sz="4400"/>
              <a:t>使用 JavaScript 改變網頁內容</a:t>
            </a:r>
            <a:endParaRPr lang="zh-TW" altLang="en-US" sz="4400"/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83A97C04-A4D7-4020-A85D-216AD8BB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JavaScript </a:t>
            </a:r>
            <a:r>
              <a:rPr lang="zh-TW" altLang="en-US"/>
              <a:t>語法：物件與方法</a:t>
            </a:r>
          </a:p>
        </p:txBody>
      </p:sp>
      <p:pic>
        <p:nvPicPr>
          <p:cNvPr id="21508" name="Picture 7">
            <a:extLst>
              <a:ext uri="{FF2B5EF4-FFF2-40B4-BE49-F238E27FC236}">
                <a16:creationId xmlns:a16="http://schemas.microsoft.com/office/drawing/2014/main" id="{C4139499-7C24-4934-9BD8-79412F05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4" y="3033714"/>
            <a:ext cx="76866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5F8C4A-F072-4C5A-B22E-84FD6E43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EF997D5F-7C02-4859-856F-CC1F95AA46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9-1 </a:t>
            </a:r>
            <a:r>
              <a:rPr lang="en-US" altLang="en-US" sz="4400"/>
              <a:t>認識 JavaScript</a:t>
            </a:r>
            <a:endParaRPr lang="zh-TW" altLang="en-US" sz="4400"/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DB060B3E-A2F4-4F9D-A5E3-A18DCA8B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動態的網頁特效</a:t>
            </a:r>
          </a:p>
          <a:p>
            <a:pPr eaLnBrk="1" hangingPunct="1">
              <a:buClr>
                <a:srgbClr val="00B0F0"/>
              </a:buClr>
            </a:pPr>
            <a:r>
              <a:rPr lang="zh-TW" altLang="en-US"/>
              <a:t>檢查網頁表單輸入內容</a:t>
            </a:r>
          </a:p>
          <a:p>
            <a:pPr eaLnBrk="1" hangingPunct="1">
              <a:buClr>
                <a:srgbClr val="00B0F0"/>
              </a:buClr>
            </a:pPr>
            <a:r>
              <a:rPr lang="zh-TW" altLang="en-US"/>
              <a:t>即時更新網頁狀態</a:t>
            </a:r>
          </a:p>
          <a:p>
            <a:pPr eaLnBrk="1" hangingPunct="1">
              <a:buClr>
                <a:srgbClr val="00B0F0"/>
              </a:buClr>
            </a:pPr>
            <a:r>
              <a:rPr lang="zh-TW" altLang="en-US"/>
              <a:t>補足瀏覽器功能的不足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9C6730-7BB4-42E4-BDE8-99829551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0802F-D6CC-4EE7-8B79-633778C2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動態加入網頁內容：document.write()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07596-1D51-4E78-A83D-07F70E08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2532" name="Group 8">
            <a:extLst>
              <a:ext uri="{FF2B5EF4-FFF2-40B4-BE49-F238E27FC236}">
                <a16:creationId xmlns:a16="http://schemas.microsoft.com/office/drawing/2014/main" id="{7FD4FDD9-2AB7-48B7-8779-4477A703A0C4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628776"/>
            <a:ext cx="7639050" cy="4926013"/>
            <a:chOff x="295" y="1026"/>
            <a:chExt cx="4812" cy="3103"/>
          </a:xfrm>
        </p:grpSpPr>
        <p:pic>
          <p:nvPicPr>
            <p:cNvPr id="22533" name="Picture 6">
              <a:extLst>
                <a:ext uri="{FF2B5EF4-FFF2-40B4-BE49-F238E27FC236}">
                  <a16:creationId xmlns:a16="http://schemas.microsoft.com/office/drawing/2014/main" id="{F681EDE6-1763-400B-9247-4D6D228FB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026"/>
              <a:ext cx="4230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4" name="Picture 7">
              <a:extLst>
                <a:ext uri="{FF2B5EF4-FFF2-40B4-BE49-F238E27FC236}">
                  <a16:creationId xmlns:a16="http://schemas.microsoft.com/office/drawing/2014/main" id="{D8C7261E-2787-4BC9-A6BE-F782BBEF5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51"/>
              <a:ext cx="4812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194B3D-CCA8-4828-9088-C57992AA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0EEE0-1473-4CD3-A6B6-41C8BFC2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動態加入網頁內容：document.write()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B32574-C0C9-4DA2-B165-9285DF27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95C0ADD5-BD57-4E21-9CEC-7D302A5E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8"/>
            <a:ext cx="7810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35C3E0-0C18-45FB-A39A-5E735248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5CABC-941F-4091-AB1F-5B445340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動態加入網頁內容：document.write()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F6D1B-6222-40F5-9CD4-DC7CA1B9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8BD20D21-4176-42AC-8D56-76B510210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133600"/>
            <a:ext cx="74580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083304-4503-4270-A11F-B3109F3E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980CC-CCEB-41C4-9C43-479AAFA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動態加入網頁內容：document.write()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D5D8F-390E-42FC-A4A4-A712A87E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6B776C3B-4CAE-412A-8407-5E6AB555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420939"/>
            <a:ext cx="74485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3AC05-CD1A-4AA1-85F6-34A8A196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089F4-C2B6-4D9A-BBD6-F82BAEFA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動態加入網頁內容：document.write()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415D0-6501-4F0E-8FDA-01EA62E1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5B66A021-1C65-4DBC-8B28-1E14A56E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57339"/>
            <a:ext cx="901065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3B6486-D610-47A7-B019-8C0DE36E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2B1B5-DA23-424B-890D-0F65015F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修改網頁元素：getElementById()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D4793-3F90-4356-93C3-4E42F787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7652" name="Group 8">
            <a:extLst>
              <a:ext uri="{FF2B5EF4-FFF2-40B4-BE49-F238E27FC236}">
                <a16:creationId xmlns:a16="http://schemas.microsoft.com/office/drawing/2014/main" id="{64C5BB35-E887-4D51-B257-B015E4353118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1916113"/>
            <a:ext cx="8445500" cy="4005262"/>
            <a:chOff x="249" y="1207"/>
            <a:chExt cx="5320" cy="2523"/>
          </a:xfrm>
        </p:grpSpPr>
        <p:pic>
          <p:nvPicPr>
            <p:cNvPr id="27653" name="Picture 5">
              <a:extLst>
                <a:ext uri="{FF2B5EF4-FFF2-40B4-BE49-F238E27FC236}">
                  <a16:creationId xmlns:a16="http://schemas.microsoft.com/office/drawing/2014/main" id="{0602483B-449F-4B6F-909F-41213CE9D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207"/>
              <a:ext cx="3840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42075546-AF82-4746-98BC-AE96D174A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024"/>
              <a:ext cx="527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5" name="Picture 7">
              <a:extLst>
                <a:ext uri="{FF2B5EF4-FFF2-40B4-BE49-F238E27FC236}">
                  <a16:creationId xmlns:a16="http://schemas.microsoft.com/office/drawing/2014/main" id="{4A6941B9-C074-42BE-B9DA-68A7AB7F5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704"/>
              <a:ext cx="5274" cy="1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40B6D0-C091-4464-931D-E0B653DA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0F471-E245-467C-BE8C-392038A2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JavaScript 語法：指定運算子 '='</a:t>
            </a:r>
            <a:endParaRPr lang="zh-TW" altLang="en-US" sz="4400"/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4C8F0096-CA25-48F4-A226-448759D2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JavaScript </a:t>
            </a:r>
            <a:r>
              <a:rPr lang="zh-TW" altLang="en-US"/>
              <a:t>中</a:t>
            </a:r>
            <a:r>
              <a:rPr lang="en-US" altLang="zh-TW"/>
              <a:t>“ = ”</a:t>
            </a:r>
            <a:r>
              <a:rPr lang="zh-TW" altLang="en-US"/>
              <a:t>稱為指定運算子</a:t>
            </a:r>
            <a:r>
              <a:rPr lang="en-US" altLang="zh-TW"/>
              <a:t>, </a:t>
            </a:r>
            <a:r>
              <a:rPr lang="zh-TW" altLang="en-US"/>
              <a:t>它的意思是將符號右邊的變數 </a:t>
            </a:r>
            <a:r>
              <a:rPr lang="en-US" altLang="zh-TW"/>
              <a:t>(</a:t>
            </a:r>
            <a:r>
              <a:rPr lang="zh-TW" altLang="en-US"/>
              <a:t>或物件</a:t>
            </a:r>
            <a:r>
              <a:rPr lang="en-US" altLang="zh-TW"/>
              <a:t>) </a:t>
            </a:r>
            <a:r>
              <a:rPr lang="zh-TW" altLang="en-US"/>
              <a:t>值</a:t>
            </a:r>
            <a:r>
              <a:rPr lang="en-US" altLang="zh-TW"/>
              <a:t>, </a:t>
            </a:r>
            <a:r>
              <a:rPr lang="zh-TW" altLang="en-US"/>
              <a:t>指定給左邊的變數 </a:t>
            </a:r>
            <a:r>
              <a:rPr lang="en-US" altLang="zh-TW"/>
              <a:t>(</a:t>
            </a:r>
            <a:r>
              <a:rPr lang="zh-TW" altLang="en-US"/>
              <a:t>或物件</a:t>
            </a:r>
            <a:r>
              <a:rPr lang="en-US" altLang="zh-TW"/>
              <a:t>), </a:t>
            </a:r>
            <a:r>
              <a:rPr lang="zh-TW" altLang="en-US"/>
              <a:t>所以</a:t>
            </a:r>
            <a:r>
              <a:rPr lang="en-US" altLang="zh-TW"/>
              <a:t>『A=B』</a:t>
            </a:r>
            <a:r>
              <a:rPr lang="zh-TW" altLang="en-US"/>
              <a:t>就是</a:t>
            </a:r>
            <a:r>
              <a:rPr lang="en-US" altLang="zh-TW"/>
              <a:t>『</a:t>
            </a:r>
            <a:r>
              <a:rPr lang="zh-TW" altLang="en-US"/>
              <a:t>將 </a:t>
            </a:r>
            <a:r>
              <a:rPr lang="en-US" altLang="zh-TW"/>
              <a:t>B </a:t>
            </a:r>
            <a:r>
              <a:rPr lang="zh-TW" altLang="en-US"/>
              <a:t>的值指定給 </a:t>
            </a:r>
            <a:r>
              <a:rPr lang="en-US" altLang="zh-TW"/>
              <a:t>A』</a:t>
            </a:r>
            <a:r>
              <a:rPr lang="zh-TW" altLang="en-US"/>
              <a:t>。</a:t>
            </a:r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28676" name="Picture 8">
            <a:extLst>
              <a:ext uri="{FF2B5EF4-FFF2-40B4-BE49-F238E27FC236}">
                <a16:creationId xmlns:a16="http://schemas.microsoft.com/office/drawing/2014/main" id="{917DAE2A-7D00-4711-AE89-BDF59015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4076701"/>
            <a:ext cx="4610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3F683D-0179-48FD-8FD9-D688EC7F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FCFE-95AD-47BA-A6DF-15581B36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修改網頁元素：getElementById()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9AD2A-E8E0-4867-ADC3-DB463A70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700" name="Picture 8">
            <a:extLst>
              <a:ext uri="{FF2B5EF4-FFF2-40B4-BE49-F238E27FC236}">
                <a16:creationId xmlns:a16="http://schemas.microsoft.com/office/drawing/2014/main" id="{02A4FE76-B5EE-43C6-9A9E-D3D3A2A3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14550"/>
            <a:ext cx="7505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EC3AB-FB04-4304-BBA9-5CFE209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598A1-C736-4EC5-A5FB-3EDE57E4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修改網頁元素：getElementById()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CBBF4-228F-4B85-B1D5-B195F797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4B5BD5D8-D51D-43E1-8734-F380507A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419350"/>
            <a:ext cx="81724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D73CCB-FFA7-4DBF-85CF-A26247C6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28C095BB-C4A4-4286-9352-16D250D41E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自訂函式與呼叫函式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851C98-46CD-4258-84CB-12C7EF76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2BD1BC19-1A56-4BE0-A0B1-033B99DE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000250"/>
            <a:ext cx="76390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5D5DDC-86E8-4895-95F8-0F4EA6BA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DEDB13A1-6D16-4790-BB4F-21289281E0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/>
              <a:t>JavaScript</a:t>
            </a:r>
            <a:r>
              <a:rPr lang="en-US" altLang="zh-TW" sz="4400"/>
              <a:t> </a:t>
            </a:r>
            <a:r>
              <a:rPr lang="zh-TW" altLang="en-US" sz="4400"/>
              <a:t>小歷史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3D4538-248C-4686-8CAF-90BEDE60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151DEE9-0D6C-4C00-B516-B5FAC5F4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598614"/>
            <a:ext cx="8785225" cy="47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1C553BF-7157-49C8-837A-22A76317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>
            <a:extLst>
              <a:ext uri="{FF2B5EF4-FFF2-40B4-BE49-F238E27FC236}">
                <a16:creationId xmlns:a16="http://schemas.microsoft.com/office/drawing/2014/main" id="{90B2BED5-CC2D-4C50-870C-968C23F226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自訂函式與呼叫函式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0C3F07-D3DF-448B-95BB-6B58BE31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5459C56C-0AAD-41FD-B115-7708BF473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38439"/>
            <a:ext cx="6400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49FF07-3C65-45AA-8694-02B4D23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82596-1ADE-43F0-85AA-602027F7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JavaScript 語法：變數及函式的命名方式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A38C6-3F57-4A33-9EF8-C52E9E07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286DF9F2-1F6A-4DDF-B077-DCA217237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1484313"/>
            <a:ext cx="5761037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9D68A3-61BF-418B-914F-B63EA9D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>
            <a:extLst>
              <a:ext uri="{FF2B5EF4-FFF2-40B4-BE49-F238E27FC236}">
                <a16:creationId xmlns:a16="http://schemas.microsoft.com/office/drawing/2014/main" id="{BD7BF3E3-4537-4AAA-8E5D-3C07AE1932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讀取輸入欄位的值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9F1D56E-AD92-462E-AC1E-783088D2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4820" name="Group 7">
            <a:extLst>
              <a:ext uri="{FF2B5EF4-FFF2-40B4-BE49-F238E27FC236}">
                <a16:creationId xmlns:a16="http://schemas.microsoft.com/office/drawing/2014/main" id="{F7EEE70A-C026-474B-A380-719F3F6862F0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133600"/>
            <a:ext cx="7296150" cy="2801938"/>
            <a:chOff x="521" y="1344"/>
            <a:chExt cx="4596" cy="1765"/>
          </a:xfrm>
        </p:grpSpPr>
        <p:pic>
          <p:nvPicPr>
            <p:cNvPr id="34821" name="Picture 5">
              <a:extLst>
                <a:ext uri="{FF2B5EF4-FFF2-40B4-BE49-F238E27FC236}">
                  <a16:creationId xmlns:a16="http://schemas.microsoft.com/office/drawing/2014/main" id="{3E6F201D-F86B-4A96-A229-B12997D19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344"/>
              <a:ext cx="4596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22" name="Picture 6">
              <a:extLst>
                <a:ext uri="{FF2B5EF4-FFF2-40B4-BE49-F238E27FC236}">
                  <a16:creationId xmlns:a16="http://schemas.microsoft.com/office/drawing/2014/main" id="{6E42B300-07BF-43F8-BE5B-E790A60DF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341"/>
              <a:ext cx="4254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8DAC96-9255-4AD9-82C8-12E5B66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9076C29E-195B-4118-8CFF-A27F7C4395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讀取輸入欄位的值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8A3A77-FC7E-415F-935F-8622888C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5844" name="Picture 7">
            <a:extLst>
              <a:ext uri="{FF2B5EF4-FFF2-40B4-BE49-F238E27FC236}">
                <a16:creationId xmlns:a16="http://schemas.microsoft.com/office/drawing/2014/main" id="{3BC6DCEE-BC35-437E-B906-9790302E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46238"/>
            <a:ext cx="8713788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9AC9BB-C027-4724-81D3-2A8185E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30666C6A-8B48-40F2-85FC-BDDE9370E9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讀取輸入欄位的值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D391109-9143-42A1-9300-44F30BC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66A5FE8E-5A93-4612-AEC4-5B16B3F9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9" y="1511300"/>
            <a:ext cx="83153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3A9098E-CE08-4C14-BCCA-727D6E27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C03CAE33-3940-4C16-95D8-1CB68823B33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讀取輸入欄位的值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C24EE6-A2C5-43FE-87F2-16C253E2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D7B31D2E-AB0E-4B5E-A839-6574146F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4" y="2600325"/>
            <a:ext cx="74199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B82F22-3FF4-4622-A030-95A7775C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80C56-6252-4157-AAE3-9124DE9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61C3E-E446-412D-956A-C038B97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892166E9-C21A-43B9-8EC1-7933DAA5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531938"/>
            <a:ext cx="8766175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ECC03B-2DC6-4F92-9BC1-AF6DDCD6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367AC-0840-4CD3-9C33-1D63593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9F6E7-0C81-4DBF-95DE-D972FBF8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5B2A11BD-BAFD-4A62-884F-A9B267EF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792289"/>
            <a:ext cx="8785225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391F0-D0DE-4C2E-8D77-E153A388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EFA63-A960-4E02-AB51-4FB665D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E48C5B-6A9B-4D3E-BA95-DA39F8C3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64" name="Picture 5">
            <a:extLst>
              <a:ext uri="{FF2B5EF4-FFF2-40B4-BE49-F238E27FC236}">
                <a16:creationId xmlns:a16="http://schemas.microsoft.com/office/drawing/2014/main" id="{7D1DA5E3-AB84-44F4-972C-F289B8E2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1166814"/>
            <a:ext cx="6911975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62181-8F88-4D7D-838F-617C03BE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086EC-A25C-4F9B-8030-4BFF2110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97B55-9023-4393-BC34-30E8613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AD5BCAE5-045C-4A20-B409-B130683D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890714"/>
            <a:ext cx="77343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43C095-F1ED-4575-ABA5-C2D59808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D92D66C3-21B2-4B56-AA0C-FCF8A66C20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/>
              <a:t>JavaScript</a:t>
            </a:r>
            <a:r>
              <a:rPr lang="en-US" altLang="zh-TW" sz="4400"/>
              <a:t> </a:t>
            </a:r>
            <a:r>
              <a:rPr lang="zh-TW" altLang="en-US" sz="4400"/>
              <a:t>小歷史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C56F5F-4250-4331-97A0-4FEDF2F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5E628835-2C54-44A9-9784-97198A0B6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412876"/>
            <a:ext cx="81534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535801-CECD-42DF-972D-E6324A05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0BB1E-C81A-4F5D-9BB7-B2F26125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EA0611-F140-40EC-87FF-0DCDDAC2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7000CFB1-421F-48C1-A15F-DA39A946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9" y="1639889"/>
            <a:ext cx="79343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E8DD87-5322-41AD-8F7C-BFB2566B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EB24F-89B7-44BB-A0E8-BEE280C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7B28F-776A-48BA-809D-79C059A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68257C4A-3CBD-45C0-8D1E-B0490208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609725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CDDB29-CDBB-4F12-870F-AAA36264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3A927-A5D3-435E-9397-0B0E40F3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B7C53-D9B9-4058-AA44-F188D173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60" name="Picture 5">
            <a:extLst>
              <a:ext uri="{FF2B5EF4-FFF2-40B4-BE49-F238E27FC236}">
                <a16:creationId xmlns:a16="http://schemas.microsoft.com/office/drawing/2014/main" id="{2DC35808-9474-4093-9BE3-7A12BDB3D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671764"/>
            <a:ext cx="44767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EADEA9-AB98-4284-8ACD-13478226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3568F7EE-1FD2-4D46-961E-61B2F4E9A2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rgbClr val="1C1511"/>
                </a:solidFill>
                <a:latin typeface="標楷體" panose="03000509000000000000" pitchFamily="65" charset="-120"/>
              </a:rPr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12464AB-5D09-4F0E-8D3F-DB4248CB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6084" name="Picture 5">
            <a:extLst>
              <a:ext uri="{FF2B5EF4-FFF2-40B4-BE49-F238E27FC236}">
                <a16:creationId xmlns:a16="http://schemas.microsoft.com/office/drawing/2014/main" id="{2BFD3C5B-0171-442B-9A61-2C6A9EC5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771650"/>
            <a:ext cx="79819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3EAEE6-E1A5-4DC6-AD40-2AA613D9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>
            <a:extLst>
              <a:ext uri="{FF2B5EF4-FFF2-40B4-BE49-F238E27FC236}">
                <a16:creationId xmlns:a16="http://schemas.microsoft.com/office/drawing/2014/main" id="{2F27B70E-47AD-47B2-8058-152924C1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027113"/>
            <a:ext cx="83534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C274FD-D4C9-436D-9799-274777A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/>
              <a:t>9-4 </a:t>
            </a:r>
            <a:r>
              <a:rPr lang="en-US" altLang="en-US" sz="4400"/>
              <a:t>使用</a:t>
            </a:r>
            <a:r>
              <a:rPr lang="en-US" altLang="zh-TW" sz="4400"/>
              <a:t>開發人員工具協助除錯</a:t>
            </a:r>
            <a:endParaRPr lang="zh-TW" altLang="en-US" sz="440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FAE68B-9E92-4C5A-ADA9-24F34FD6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842D605-E5C4-49B5-8255-C4E146CE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82CEB1D8-4A07-4931-A9D1-BC1B28433E6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/>
              <a:t>網頁之外的 JavaScript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09D299-F46C-41EB-A210-928C0627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CDD84DB3-F1EF-4F2D-9E3E-5B8A5EF1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495426"/>
            <a:ext cx="76771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81CF1A-A09B-47D8-B43F-75AA99D8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CD4CB-0C1F-42C0-9EBD-2D6026AE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 dirty="0"/>
              <a:t>9-2 </a:t>
            </a:r>
            <a:r>
              <a:rPr lang="en-US" altLang="en-US" sz="4400" dirty="0" err="1"/>
              <a:t>在網頁中加入</a:t>
            </a:r>
            <a:r>
              <a:rPr lang="en-US" altLang="en-US" sz="4400" dirty="0"/>
              <a:t> JavaScript </a:t>
            </a:r>
            <a:r>
              <a:rPr lang="en-US" altLang="en-US" sz="4400" dirty="0" err="1"/>
              <a:t>程式</a:t>
            </a:r>
            <a:endParaRPr lang="zh-TW" altLang="en-US" sz="4400" dirty="0"/>
          </a:p>
        </p:txBody>
      </p:sp>
      <p:sp>
        <p:nvSpPr>
          <p:cNvPr id="8195" name="內容版面配置區 2">
            <a:extLst>
              <a:ext uri="{FF2B5EF4-FFF2-40B4-BE49-F238E27FC236}">
                <a16:creationId xmlns:a16="http://schemas.microsoft.com/office/drawing/2014/main" id="{74945754-0BEB-4A87-B6D5-CA7C215D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1. </a:t>
            </a:r>
            <a:r>
              <a:rPr lang="zh-TW" altLang="en-US"/>
              <a:t>以 </a:t>
            </a:r>
            <a:r>
              <a:rPr lang="en-US" altLang="zh-TW"/>
              <a:t>script </a:t>
            </a:r>
            <a:r>
              <a:rPr lang="zh-TW" altLang="en-US"/>
              <a:t>元素將 </a:t>
            </a:r>
            <a:r>
              <a:rPr lang="en-US" altLang="zh-TW"/>
              <a:t>JavaScript </a:t>
            </a:r>
            <a:r>
              <a:rPr lang="zh-TW" altLang="en-US"/>
              <a:t>程式內嵌於網頁中。</a:t>
            </a:r>
            <a:endParaRPr lang="en-US" altLang="zh-TW"/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2. </a:t>
            </a:r>
            <a:r>
              <a:rPr lang="zh-TW" altLang="en-US"/>
              <a:t>將 </a:t>
            </a:r>
            <a:r>
              <a:rPr lang="en-US" altLang="zh-TW"/>
              <a:t>JavaScript </a:t>
            </a:r>
            <a:r>
              <a:rPr lang="zh-TW" altLang="en-US"/>
              <a:t>程式另外存檔</a:t>
            </a:r>
            <a:r>
              <a:rPr lang="en-US" altLang="zh-TW"/>
              <a:t>, </a:t>
            </a:r>
            <a:r>
              <a:rPr lang="zh-TW" altLang="en-US"/>
              <a:t>透過 </a:t>
            </a:r>
            <a:r>
              <a:rPr lang="en-US" altLang="zh-TW"/>
              <a:t>script </a:t>
            </a:r>
            <a:r>
              <a:rPr lang="zh-TW" altLang="en-US"/>
              <a:t>元素載入之。</a:t>
            </a:r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3. </a:t>
            </a:r>
            <a:r>
              <a:rPr lang="zh-TW" altLang="en-US"/>
              <a:t>以事件屬性將 </a:t>
            </a:r>
            <a:r>
              <a:rPr lang="en-US" altLang="zh-TW"/>
              <a:t>JavaScript </a:t>
            </a:r>
            <a:r>
              <a:rPr lang="zh-TW" altLang="en-US"/>
              <a:t>程式內嵌於元素標籤中。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990010-0710-4724-8703-6F5781F1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78CCC-EDCB-4A9A-8674-A4E2A3F8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 dirty="0"/>
              <a:t>1. 以 script </a:t>
            </a:r>
            <a:r>
              <a:rPr lang="en-US" altLang="en-US" sz="4400" dirty="0" err="1"/>
              <a:t>元素將</a:t>
            </a:r>
            <a:r>
              <a:rPr lang="en-US" altLang="en-US" sz="4400" dirty="0"/>
              <a:t> JavaScript </a:t>
            </a:r>
            <a:r>
              <a:rPr lang="en-US" altLang="en-US" sz="4400" dirty="0" err="1"/>
              <a:t>程式內嵌於網頁中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00C38-441D-4B19-AB15-63CD6743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B221C58-FF51-40B1-B6B2-A355E240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484314"/>
            <a:ext cx="6335713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7F1F48-A2A2-4632-B3B7-D2AF06ED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7FC54-8F20-4530-AE1D-43825A7C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 dirty="0"/>
              <a:t>1. 以 script </a:t>
            </a:r>
            <a:r>
              <a:rPr lang="en-US" altLang="en-US" sz="4400" dirty="0" err="1"/>
              <a:t>元素將</a:t>
            </a:r>
            <a:r>
              <a:rPr lang="en-US" altLang="en-US" sz="4400" dirty="0"/>
              <a:t> JavaScript </a:t>
            </a:r>
            <a:r>
              <a:rPr lang="en-US" altLang="en-US" sz="4400" dirty="0" err="1"/>
              <a:t>程式內嵌於網頁中</a:t>
            </a:r>
            <a:endParaRPr lang="zh-TW" altLang="en-US" sz="4400" dirty="0"/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7A37AB9F-F7CD-433F-B292-45CE54D5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『// </a:t>
            </a:r>
            <a:r>
              <a:rPr lang="zh-TW" altLang="en-US"/>
              <a:t>用訊息窗顯示 </a:t>
            </a:r>
            <a:r>
              <a:rPr lang="en-US" altLang="zh-TW"/>
              <a:t>"Hello" </a:t>
            </a:r>
            <a:r>
              <a:rPr lang="zh-TW" altLang="en-US"/>
              <a:t>訊息</a:t>
            </a:r>
            <a:r>
              <a:rPr lang="en-US" altLang="zh-TW"/>
              <a:t>』</a:t>
            </a:r>
            <a:r>
              <a:rPr lang="zh-TW" altLang="en-US"/>
              <a:t>：在 </a:t>
            </a:r>
            <a:r>
              <a:rPr lang="en-US" altLang="zh-TW"/>
              <a:t>JavaScript </a:t>
            </a:r>
            <a:r>
              <a:rPr lang="zh-TW" altLang="en-US"/>
              <a:t>中</a:t>
            </a:r>
            <a:r>
              <a:rPr lang="en-US" altLang="zh-TW"/>
              <a:t>, </a:t>
            </a:r>
            <a:r>
              <a:rPr lang="zh-TW" altLang="en-US"/>
              <a:t>任何以雙斜線開頭</a:t>
            </a:r>
            <a:r>
              <a:rPr lang="en-US" altLang="zh-TW"/>
              <a:t>, </a:t>
            </a:r>
            <a:r>
              <a:rPr lang="zh-TW" altLang="en-US"/>
              <a:t>直到該行行尾的內容</a:t>
            </a:r>
            <a:r>
              <a:rPr lang="en-US" altLang="zh-TW"/>
              <a:t>,  </a:t>
            </a:r>
            <a:r>
              <a:rPr lang="zh-TW" altLang="en-US"/>
              <a:t>都會被當成程式註解</a:t>
            </a:r>
            <a:r>
              <a:rPr lang="en-US" altLang="zh-TW"/>
              <a:t>,  </a:t>
            </a:r>
            <a:r>
              <a:rPr lang="zh-TW" altLang="en-US"/>
              <a:t>而不會處理。</a:t>
            </a:r>
            <a:endParaRPr lang="en-US" altLang="zh-TW"/>
          </a:p>
          <a:p>
            <a:pPr eaLnBrk="1" hangingPunct="1">
              <a:buClr>
                <a:srgbClr val="00B0F0"/>
              </a:buClr>
            </a:pPr>
            <a:r>
              <a:rPr lang="en-US" altLang="en-US">
                <a:ea typeface="新細明體" panose="02020500000000000000" pitchFamily="18" charset="-120"/>
              </a:rPr>
              <a:t>『alert("Hello!");』</a:t>
            </a:r>
            <a:r>
              <a:rPr lang="zh-TW" altLang="en-US"/>
              <a:t>：這一行就是 </a:t>
            </a:r>
            <a:r>
              <a:rPr lang="en-US" altLang="zh-TW"/>
              <a:t>JavaScript </a:t>
            </a:r>
            <a:r>
              <a:rPr lang="zh-TW" altLang="en-US"/>
              <a:t>程式敘述 </a:t>
            </a:r>
            <a:r>
              <a:rPr lang="en-US" altLang="zh-TW"/>
              <a:t>(Statement)</a:t>
            </a:r>
            <a:endParaRPr lang="zh-TW" altLang="en-US"/>
          </a:p>
        </p:txBody>
      </p:sp>
      <p:grpSp>
        <p:nvGrpSpPr>
          <p:cNvPr id="10244" name="Group 7">
            <a:extLst>
              <a:ext uri="{FF2B5EF4-FFF2-40B4-BE49-F238E27FC236}">
                <a16:creationId xmlns:a16="http://schemas.microsoft.com/office/drawing/2014/main" id="{4CDC16FE-F717-4AB8-96BB-CC054F8FEE59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4941888"/>
            <a:ext cx="8875713" cy="1047750"/>
            <a:chOff x="68" y="3113"/>
            <a:chExt cx="5591" cy="660"/>
          </a:xfrm>
        </p:grpSpPr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B74DCAA8-F511-449D-AFB8-F76CAA5F8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3113"/>
              <a:ext cx="254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585369A6-D363-47BA-818E-91C6F3648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113"/>
              <a:ext cx="3006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C2A759-6E32-4909-AF04-80E5DFD7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C86E2-BA10-4231-B437-8E2986B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/>
              <a:t>1. 以 script 元素將 JavaScript 程式內嵌於網頁中</a:t>
            </a:r>
            <a:endParaRPr lang="zh-TW" altLang="en-US" sz="4400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6E5BD7AA-B3EC-4166-84AA-0E57F60B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noscript </a:t>
            </a:r>
            <a:r>
              <a:rPr lang="zh-TW" altLang="en-US"/>
              <a:t>標籤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C43CE285-EB1D-4C2C-B2EE-6071CD30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276476"/>
            <a:ext cx="72294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70B330-F12E-4389-BDE2-B3CC2DC8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444</Words>
  <Application>Microsoft Office PowerPoint</Application>
  <PresentationFormat>寬螢幕</PresentationFormat>
  <Paragraphs>107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微軟正黑體</vt:lpstr>
      <vt:lpstr>新細明體</vt:lpstr>
      <vt:lpstr>標楷體</vt:lpstr>
      <vt:lpstr>Aparajita</vt:lpstr>
      <vt:lpstr>Arial</vt:lpstr>
      <vt:lpstr>Calibri</vt:lpstr>
      <vt:lpstr>Office 佈景主題</vt:lpstr>
      <vt:lpstr>PowerPoint 簡報</vt:lpstr>
      <vt:lpstr>9-1 認識 JavaScript</vt:lpstr>
      <vt:lpstr>JavaScript 小歷史</vt:lpstr>
      <vt:lpstr>JavaScript 小歷史</vt:lpstr>
      <vt:lpstr>網頁之外的 JavaScript</vt:lpstr>
      <vt:lpstr>9-2 在網頁中加入 JavaScript 程式</vt:lpstr>
      <vt:lpstr>1. 以 script 元素將 JavaScript 程式內嵌於網頁中</vt:lpstr>
      <vt:lpstr>1. 以 script 元素將 JavaScript 程式內嵌於網頁中</vt:lpstr>
      <vt:lpstr>1. 以 script 元素將 JavaScript 程式內嵌於網頁中</vt:lpstr>
      <vt:lpstr>1. 以 script 元素將 JavaScript 程式內嵌於網頁中</vt:lpstr>
      <vt:lpstr>JavaScript 語法：JavaScript 敘述結構</vt:lpstr>
      <vt:lpstr>2. 連結外部 JavaScript 程式檔</vt:lpstr>
      <vt:lpstr>3. 以事件屬性將 JavaScript 程式內嵌於元素標籤中</vt:lpstr>
      <vt:lpstr>3. 以事件屬性將 JavaScript 程式內嵌於元素標籤中</vt:lpstr>
      <vt:lpstr>3. 以事件屬性將 JavaScript 程式內嵌於元素標籤中</vt:lpstr>
      <vt:lpstr>3. 以事件屬性將 JavaScript 程式內嵌於元素標籤中</vt:lpstr>
      <vt:lpstr>3. 以事件屬性將 JavaScript 程式內嵌於元素標籤中</vt:lpstr>
      <vt:lpstr>9-3 使用 JavaScript 改變網頁內容</vt:lpstr>
      <vt:lpstr>9-3 使用 JavaScript 改變網頁內容</vt:lpstr>
      <vt:lpstr>動態加入網頁內容：document.write()</vt:lpstr>
      <vt:lpstr>動態加入網頁內容：document.write()</vt:lpstr>
      <vt:lpstr>動態加入網頁內容：document.write()</vt:lpstr>
      <vt:lpstr>動態加入網頁內容：document.write()</vt:lpstr>
      <vt:lpstr>動態加入網頁內容：document.write()</vt:lpstr>
      <vt:lpstr>修改網頁元素：getElementById()</vt:lpstr>
      <vt:lpstr>JavaScript 語法：指定運算子 '='</vt:lpstr>
      <vt:lpstr>修改網頁元素：getElementById()</vt:lpstr>
      <vt:lpstr>修改網頁元素：getElementById()</vt:lpstr>
      <vt:lpstr>自訂函式與呼叫函式</vt:lpstr>
      <vt:lpstr>自訂函式與呼叫函式</vt:lpstr>
      <vt:lpstr>JavaScript 語法：變數及函式的命名方式</vt:lpstr>
      <vt:lpstr>讀取輸入欄位的值</vt:lpstr>
      <vt:lpstr>讀取輸入欄位的值</vt:lpstr>
      <vt:lpstr>讀取輸入欄位的值</vt:lpstr>
      <vt:lpstr>讀取輸入欄位的值</vt:lpstr>
      <vt:lpstr>9-4 使用開發人員工具協助除錯</vt:lpstr>
      <vt:lpstr>9-4 使用開發人員工具協助除錯</vt:lpstr>
      <vt:lpstr>9-4 使用開發人員工具協助除錯</vt:lpstr>
      <vt:lpstr>9-4 使用開發人員工具協助除錯</vt:lpstr>
      <vt:lpstr>9-4 使用開發人員工具協助除錯</vt:lpstr>
      <vt:lpstr>9-4 使用開發人員工具協助除錯</vt:lpstr>
      <vt:lpstr>9-4 使用開發人員工具協助除錯</vt:lpstr>
      <vt:lpstr>9-4 使用開發人員工具協助除錯</vt:lpstr>
      <vt:lpstr>9-4 使用開發人員工具協助除錯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Hou, Jian-Ren</dc:creator>
  <cp:lastModifiedBy>Jeff_NCKU</cp:lastModifiedBy>
  <cp:revision>116</cp:revision>
  <dcterms:created xsi:type="dcterms:W3CDTF">2020-08-06T11:30:33Z</dcterms:created>
  <dcterms:modified xsi:type="dcterms:W3CDTF">2020-09-09T10:43:52Z</dcterms:modified>
</cp:coreProperties>
</file>