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62" r:id="rId2"/>
    <p:sldId id="404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4" r:id="rId20"/>
    <p:sldId id="385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70"/>
    <a:srgbClr val="2A6B9B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>
        <p:scale>
          <a:sx n="110" d="100"/>
          <a:sy n="110" d="100"/>
        </p:scale>
        <p:origin x="83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36B9429-A757-4997-A8A8-5338AF8AFBB1}" type="datetimeFigureOut">
              <a:rPr lang="zh-TW" altLang="en-US" smtClean="0"/>
              <a:pPr/>
              <a:t>2020/10/19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9BEB653-A414-4538-B732-13FC4527A0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>
            <a:lvl1pPr>
              <a:defRPr>
                <a:solidFill>
                  <a:srgbClr val="10537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42291" y="2734365"/>
            <a:ext cx="7340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rgbClr val="10537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變數與運算子</a:t>
            </a:r>
            <a:endParaRPr lang="en-US" sz="6600" b="1" dirty="0">
              <a:solidFill>
                <a:srgbClr val="10537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3917482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  <a:ea typeface="微軟正黑體" panose="020B0604030504040204" pitchFamily="34" charset="-120"/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  <a:ea typeface="微軟正黑體" panose="020B0604030504040204" pitchFamily="34" charset="-120"/>
              </a:rPr>
              <a:t> </a:t>
            </a:r>
            <a:endParaRPr lang="en-US" altLang="zh-TW" sz="3200" dirty="0">
              <a:solidFill>
                <a:schemeClr val="tx2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CN" sz="3200" dirty="0">
                <a:solidFill>
                  <a:schemeClr val="tx2"/>
                </a:solidFill>
                <a:ea typeface="微軟正黑體" panose="020B0604030504040204" pitchFamily="34" charset="-120"/>
              </a:rPr>
              <a:t>NINE.01</a:t>
            </a:r>
            <a:endParaRPr lang="zh-CN" altLang="en-US" sz="3200" dirty="0">
              <a:solidFill>
                <a:schemeClr val="tx2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3C2BAC24-8C72-48DD-A149-7794114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9-2-1 </a:t>
            </a:r>
            <a:r>
              <a:rPr lang="zh-TW" altLang="en-US" dirty="0">
                <a:ea typeface="新細明體" panose="02020500000000000000" pitchFamily="18" charset="-120"/>
              </a:rPr>
              <a:t>程式敘述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「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  <a:r>
              <a:rPr lang="zh-TW" altLang="en-US" dirty="0">
                <a:ea typeface="新細明體" panose="02020500000000000000" pitchFamily="18" charset="-120"/>
              </a:rPr>
              <a:t>」程式敘述結束符號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69485737-2D4E-492D-91B5-5D6D52A0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</a:rPr>
              <a:t>在</a:t>
            </a:r>
            <a:r>
              <a:rPr lang="en-US" altLang="zh-TW" dirty="0">
                <a:ea typeface="新細明體" panose="02020500000000000000" pitchFamily="18" charset="-120"/>
              </a:rPr>
              <a:t>Microsoft</a:t>
            </a:r>
            <a:r>
              <a:rPr lang="zh-TW" altLang="en-US" dirty="0"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ea typeface="新細明體" panose="02020500000000000000" pitchFamily="18" charset="-120"/>
              </a:rPr>
              <a:t>Jscript</a:t>
            </a:r>
            <a:r>
              <a:rPr lang="zh-TW" altLang="en-US" dirty="0">
                <a:ea typeface="新細明體" panose="02020500000000000000" pitchFamily="18" charset="-120"/>
              </a:rPr>
              <a:t>中，「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  <a:r>
              <a:rPr lang="zh-TW" altLang="en-US" dirty="0">
                <a:ea typeface="新細明體" panose="02020500000000000000" pitchFamily="18" charset="-120"/>
              </a:rPr>
              <a:t>」符號代表程式敘述的結束，告訴瀏覽器到達程式敘述的結束，如果一列只擁有單一程式敘述，一樣可以不使用「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  <a:r>
              <a:rPr lang="zh-TW" altLang="en-US" dirty="0">
                <a:ea typeface="新細明體" panose="02020500000000000000" pitchFamily="18" charset="-120"/>
              </a:rPr>
              <a:t>」符號。換句話說，我們可以使用「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  <a:r>
              <a:rPr lang="zh-TW" altLang="en-US" dirty="0">
                <a:ea typeface="新細明體" panose="02020500000000000000" pitchFamily="18" charset="-120"/>
              </a:rPr>
              <a:t>」符號，在同一列撰寫多個程式敘述，如下所示：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var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strName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= "</a:t>
            </a:r>
            <a:r>
              <a:rPr lang="zh-TW" altLang="en-US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陳會安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";var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intBalance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= 1000;var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strNo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= "1234567";</a:t>
            </a:r>
          </a:p>
          <a:p>
            <a:r>
              <a:rPr lang="zh-TW" altLang="en-US" dirty="0">
                <a:ea typeface="新細明體" panose="02020500000000000000" pitchFamily="18" charset="-120"/>
              </a:rPr>
              <a:t>上述程式碼在同一</a:t>
            </a:r>
            <a:r>
              <a:rPr lang="en-US" altLang="zh-TW" dirty="0">
                <a:ea typeface="新細明體" panose="02020500000000000000" pitchFamily="18" charset="-120"/>
              </a:rPr>
              <a:t>JavaScript</a:t>
            </a:r>
            <a:r>
              <a:rPr lang="zh-TW" altLang="en-US" dirty="0">
                <a:ea typeface="新細明體" panose="02020500000000000000" pitchFamily="18" charset="-120"/>
              </a:rPr>
              <a:t>程式碼列擁有三個程式敘述。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89B3A05A-2DEE-4365-BB35-8020BA6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9-2-1 </a:t>
            </a:r>
            <a:r>
              <a:rPr lang="zh-TW" altLang="en-US" dirty="0">
                <a:ea typeface="新細明體" panose="02020500000000000000" pitchFamily="18" charset="-120"/>
              </a:rPr>
              <a:t>程式敘述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程式區塊（</a:t>
            </a:r>
            <a:r>
              <a:rPr lang="en-US" altLang="zh-TW" dirty="0">
                <a:ea typeface="新細明體" panose="02020500000000000000" pitchFamily="18" charset="-120"/>
              </a:rPr>
              <a:t>Block</a:t>
            </a:r>
            <a:r>
              <a:rPr lang="zh-TW" altLang="en-US" dirty="0">
                <a:ea typeface="新細明體" panose="02020500000000000000" pitchFamily="18" charset="-120"/>
              </a:rPr>
              <a:t>）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6D9F2381-159E-4CBE-AA42-8873A124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>
                <a:ea typeface="新細明體" panose="02020500000000000000" pitchFamily="18" charset="-120"/>
              </a:rPr>
              <a:t>程式區塊是由多個程式敘述所組成，它是使用「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zh-TW" altLang="en-US" sz="2400">
                <a:ea typeface="新細明體" panose="02020500000000000000" pitchFamily="18" charset="-120"/>
              </a:rPr>
              <a:t>」和「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  <a:r>
              <a:rPr lang="zh-TW" altLang="en-US" sz="2400">
                <a:ea typeface="新細明體" panose="02020500000000000000" pitchFamily="18" charset="-120"/>
              </a:rPr>
              <a:t>」符號包圍，例如：函數、條件和迴圈的程式碼，如下所示：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function showmessage()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  alert("Head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區塊的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程式碼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}</a:t>
            </a:r>
          </a:p>
          <a:p>
            <a:r>
              <a:rPr lang="zh-TW" altLang="en-US" sz="2400">
                <a:ea typeface="新細明體" panose="02020500000000000000" pitchFamily="18" charset="-120"/>
              </a:rPr>
              <a:t>函數是一個程式區塊，我們可以將一個程式區塊視同一個程式敘述，換句話說，可以將程式區塊視為一個單獨的程式敘述，置於在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程式的任何位置。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程式區塊的「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  <a:r>
              <a:rPr lang="zh-TW" altLang="en-US" sz="2400">
                <a:ea typeface="新細明體" panose="02020500000000000000" pitchFamily="18" charset="-120"/>
              </a:rPr>
              <a:t>」符號後不用加上「</a:t>
            </a:r>
            <a:r>
              <a:rPr lang="en-US" altLang="zh-TW" sz="2400">
                <a:ea typeface="新細明體" panose="02020500000000000000" pitchFamily="18" charset="-120"/>
              </a:rPr>
              <a:t>;</a:t>
            </a:r>
            <a:r>
              <a:rPr lang="zh-TW" altLang="en-US" sz="2400">
                <a:ea typeface="新細明體" panose="02020500000000000000" pitchFamily="18" charset="-120"/>
              </a:rPr>
              <a:t>」，但是區塊內的程式敘述需要加上「</a:t>
            </a:r>
            <a:r>
              <a:rPr lang="en-US" altLang="zh-TW" sz="2400">
                <a:ea typeface="新細明體" panose="02020500000000000000" pitchFamily="18" charset="-120"/>
              </a:rPr>
              <a:t>;</a:t>
            </a:r>
            <a:r>
              <a:rPr lang="zh-TW" altLang="en-US" sz="2400">
                <a:ea typeface="新細明體" panose="02020500000000000000" pitchFamily="18" charset="-120"/>
              </a:rPr>
              <a:t>」結束符號。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7DB3B340-4417-4A0A-8FF6-BBCA4B21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9-2-2 </a:t>
            </a:r>
            <a:r>
              <a:rPr lang="zh-TW" altLang="en-US" dirty="0">
                <a:ea typeface="新細明體" panose="02020500000000000000" pitchFamily="18" charset="-120"/>
              </a:rPr>
              <a:t>程式註解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8737FA7-C57E-41B6-B79D-67E3533B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>
                <a:ea typeface="新細明體" panose="02020500000000000000" pitchFamily="18" charset="-120"/>
              </a:rPr>
              <a:t>程式註解是程式設計上十分重要的部分，因為良好的註解文字不但能夠輕易了解程式的目的，並且在維護上也可以提供更多的資訊，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程式註解是以「</a:t>
            </a:r>
            <a:r>
              <a:rPr lang="en-US" altLang="zh-TW" sz="2400">
                <a:ea typeface="新細明體" panose="02020500000000000000" pitchFamily="18" charset="-120"/>
              </a:rPr>
              <a:t>//</a:t>
            </a:r>
            <a:r>
              <a:rPr lang="zh-TW" altLang="en-US" sz="2400">
                <a:ea typeface="新細明體" panose="02020500000000000000" pitchFamily="18" charset="-120"/>
              </a:rPr>
              <a:t>」符號開始的列，或放在程式列後的文字內容，如下所示：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// 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註解文字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document.write("&lt;h2&gt;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大家好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!&lt;/h2&gt;");   // 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輸出內容</a:t>
            </a:r>
          </a:p>
          <a:p>
            <a:r>
              <a:rPr lang="zh-TW" altLang="en-US" sz="2400">
                <a:ea typeface="新細明體" panose="02020500000000000000" pitchFamily="18" charset="-120"/>
              </a:rPr>
              <a:t>如果註解文字需要跨過數列，請使用「</a:t>
            </a:r>
            <a:r>
              <a:rPr lang="en-US" altLang="zh-TW" sz="2400">
                <a:ea typeface="新細明體" panose="02020500000000000000" pitchFamily="18" charset="-120"/>
              </a:rPr>
              <a:t>/*</a:t>
            </a:r>
            <a:r>
              <a:rPr lang="zh-TW" altLang="en-US" sz="2400">
                <a:ea typeface="新細明體" panose="02020500000000000000" pitchFamily="18" charset="-120"/>
              </a:rPr>
              <a:t>」和「*</a:t>
            </a:r>
            <a:r>
              <a:rPr lang="en-US" altLang="zh-TW" sz="2400">
                <a:ea typeface="新細明體" panose="02020500000000000000" pitchFamily="18" charset="-120"/>
              </a:rPr>
              <a:t>/</a:t>
            </a:r>
            <a:r>
              <a:rPr lang="zh-TW" altLang="en-US" sz="2400">
                <a:ea typeface="新細明體" panose="02020500000000000000" pitchFamily="18" charset="-120"/>
              </a:rPr>
              <a:t>」符號標示註解文字，如下所示：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/* 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註解文字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  使用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JavaScript */</a:t>
            </a:r>
          </a:p>
          <a:p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53641796-C716-43C9-AFE6-5400516B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9-2-3 </a:t>
            </a:r>
            <a:r>
              <a:rPr lang="zh-TW" altLang="en-US" dirty="0">
                <a:ea typeface="新細明體" panose="02020500000000000000" pitchFamily="18" charset="-120"/>
              </a:rPr>
              <a:t>太長的程式碼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20DA566-4187-40A1-803B-11088BA2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如果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同一列的程式碼長度太長，基於程式編排的需要可以將它分成兩列，如下所示：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document.write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("</a:t>
            </a:r>
            <a:r>
              <a:rPr lang="zh-TW" altLang="en-US" sz="2800">
                <a:solidFill>
                  <a:srgbClr val="FF3399"/>
                </a:solidFill>
                <a:ea typeface="新細明體" panose="02020500000000000000" pitchFamily="18" charset="-120"/>
              </a:rPr>
              <a:t>第一份</a:t>
            </a: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 sz="2800">
                <a:solidFill>
                  <a:srgbClr val="FF3399"/>
                </a:solidFill>
                <a:ea typeface="新細明體" panose="02020500000000000000" pitchFamily="18" charset="-120"/>
              </a:rPr>
              <a:t>程式</a:t>
            </a: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&lt;br/&gt;");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上述程式碼分成兩列，不過，我們不可從字串中間分割。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09122CE9-DBB7-4AAF-B95B-B850D0DF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9-2-4 </a:t>
            </a:r>
            <a:r>
              <a:rPr lang="zh-TW" altLang="en-US" dirty="0">
                <a:ea typeface="新細明體" panose="02020500000000000000" pitchFamily="18" charset="-120"/>
              </a:rPr>
              <a:t>程式碼縮排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826805A2-B26E-4BCE-8F13-F8614E1A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</a:rPr>
              <a:t>在撰寫程式時記得使用縮排編排程式碼，適當的縮排程式碼，可以讓程式更加容易閱讀，並且反應出程式碼的邏輯和迴圈架構。例如：迴圈程式區塊的程式碼縮排幾格，如下所示：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for (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= 1;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&lt;= 5;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++)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document.write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("</a:t>
            </a:r>
            <a:r>
              <a:rPr lang="zh-TW" altLang="en-US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數字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: " +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+ "&lt;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br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/&gt;");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   sum += </a:t>
            </a:r>
            <a:r>
              <a:rPr lang="en-US" altLang="zh-TW" sz="28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}</a:t>
            </a:r>
          </a:p>
          <a:p>
            <a:endParaRPr lang="zh-TW" altLang="en-US" sz="3200" dirty="0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A4B28CC-73D3-4F3E-AA6F-727A3DE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9-3 </a:t>
            </a:r>
            <a:r>
              <a:rPr lang="zh-TW" altLang="en-US" dirty="0">
                <a:ea typeface="新細明體" panose="02020500000000000000" pitchFamily="18" charset="-120"/>
              </a:rPr>
              <a:t>變數 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E7EEA16F-E196-4BF1-9347-2F5A099C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9-3-1 </a:t>
            </a:r>
            <a:r>
              <a:rPr lang="zh-TW" altLang="en-US" dirty="0">
                <a:ea typeface="新細明體" panose="02020500000000000000" pitchFamily="18" charset="-120"/>
              </a:rPr>
              <a:t>變數命名與宣告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9-3-2 </a:t>
            </a:r>
            <a:r>
              <a:rPr lang="zh-TW" altLang="en-US" dirty="0">
                <a:ea typeface="新細明體" panose="02020500000000000000" pitchFamily="18" charset="-120"/>
              </a:rPr>
              <a:t>指定敘述</a:t>
            </a:r>
          </a:p>
        </p:txBody>
      </p:sp>
      <p:pic>
        <p:nvPicPr>
          <p:cNvPr id="190468" name="Picture 4">
            <a:extLst>
              <a:ext uri="{FF2B5EF4-FFF2-40B4-BE49-F238E27FC236}">
                <a16:creationId xmlns:a16="http://schemas.microsoft.com/office/drawing/2014/main" id="{240A5BB4-D4FA-4803-A97B-5B0F95949A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6" y="4221164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69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F7AABD2A-0178-4B6F-838A-395E70E23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8A6EDF5F-33A5-42AC-9C3D-1D5F2F0E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9-3-1 </a:t>
            </a:r>
            <a:r>
              <a:rPr lang="zh-TW" altLang="en-US" dirty="0">
                <a:ea typeface="新細明體" panose="02020500000000000000" pitchFamily="18" charset="-120"/>
              </a:rPr>
              <a:t>變數命名與宣告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命名原則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44E0F98-04CE-44E1-A051-8ED87430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語言的「保留字」（</a:t>
            </a:r>
            <a:r>
              <a:rPr lang="en-US" altLang="zh-TW" sz="2400">
                <a:ea typeface="新細明體" panose="02020500000000000000" pitchFamily="18" charset="-120"/>
              </a:rPr>
              <a:t>Reserved Word</a:t>
            </a:r>
            <a:r>
              <a:rPr lang="zh-TW" altLang="en-US" sz="2400">
                <a:ea typeface="新細明體" panose="02020500000000000000" pitchFamily="18" charset="-120"/>
              </a:rPr>
              <a:t>）是一些擁有特殊意義的名稱，其他非保留子的名稱都是程式設計者自訂的名稱，稱為「識別字」（</a:t>
            </a:r>
            <a:r>
              <a:rPr lang="en-US" altLang="zh-TW" sz="2400">
                <a:ea typeface="新細明體" panose="02020500000000000000" pitchFamily="18" charset="-120"/>
              </a:rPr>
              <a:t>Identifier</a:t>
            </a:r>
            <a:r>
              <a:rPr lang="zh-TW" altLang="en-US" sz="2400">
                <a:ea typeface="新細明體" panose="02020500000000000000" pitchFamily="18" charset="-120"/>
              </a:rPr>
              <a:t>），例如：變數、函數和物件名稱等。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名稱區分英文字母大小寫，</a:t>
            </a:r>
            <a:r>
              <a:rPr lang="en-US" altLang="zh-TW" sz="2400">
                <a:ea typeface="新細明體" panose="02020500000000000000" pitchFamily="18" charset="-120"/>
              </a:rPr>
              <a:t>counter</a:t>
            </a:r>
            <a:r>
              <a:rPr lang="zh-TW" altLang="en-US" sz="2400">
                <a:ea typeface="新細明體" panose="02020500000000000000" pitchFamily="18" charset="-120"/>
              </a:rPr>
              <a:t>、</a:t>
            </a:r>
            <a:r>
              <a:rPr lang="en-US" altLang="zh-TW" sz="2400">
                <a:ea typeface="新細明體" panose="02020500000000000000" pitchFamily="18" charset="-120"/>
              </a:rPr>
              <a:t>Counter</a:t>
            </a:r>
            <a:r>
              <a:rPr lang="zh-TW" altLang="en-US" sz="2400">
                <a:ea typeface="新細明體" panose="02020500000000000000" pitchFamily="18" charset="-120"/>
              </a:rPr>
              <a:t>和</a:t>
            </a:r>
            <a:r>
              <a:rPr lang="en-US" altLang="zh-TW" sz="2400">
                <a:ea typeface="新細明體" panose="02020500000000000000" pitchFamily="18" charset="-120"/>
              </a:rPr>
              <a:t>COUNTER</a:t>
            </a:r>
            <a:r>
              <a:rPr lang="zh-TW" altLang="en-US" sz="2400">
                <a:ea typeface="新細明體" panose="02020500000000000000" pitchFamily="18" charset="-120"/>
              </a:rPr>
              <a:t>是不同的名稱，名稱長度並沒有限制。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的命名原則，如下所示：</a:t>
            </a:r>
          </a:p>
          <a:p>
            <a:pPr lvl="1"/>
            <a:r>
              <a:rPr lang="zh-TW" altLang="en-US" sz="2000">
                <a:ea typeface="新細明體" panose="02020500000000000000" pitchFamily="18" charset="-120"/>
              </a:rPr>
              <a:t>名稱是一個合法的識別字，不能使用</a:t>
            </a:r>
            <a:r>
              <a:rPr lang="en-US" altLang="zh-TW" sz="2000">
                <a:ea typeface="新細明體" panose="02020500000000000000" pitchFamily="18" charset="-120"/>
              </a:rPr>
              <a:t>JavaScript</a:t>
            </a:r>
            <a:r>
              <a:rPr lang="zh-TW" altLang="en-US" sz="2000">
                <a:ea typeface="新細明體" panose="02020500000000000000" pitchFamily="18" charset="-120"/>
              </a:rPr>
              <a:t>語法的保留字。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zh-TW" altLang="en-US" sz="2000">
                <a:ea typeface="新細明體" panose="02020500000000000000" pitchFamily="18" charset="-120"/>
              </a:rPr>
              <a:t>名稱的開始字元必須為英文字母的大小寫或「</a:t>
            </a:r>
            <a:r>
              <a:rPr lang="en-US" altLang="zh-TW" sz="2000">
                <a:ea typeface="新細明體" panose="02020500000000000000" pitchFamily="18" charset="-120"/>
              </a:rPr>
              <a:t>_</a:t>
            </a:r>
            <a:r>
              <a:rPr lang="zh-TW" altLang="en-US" sz="2000">
                <a:ea typeface="新細明體" panose="02020500000000000000" pitchFamily="18" charset="-120"/>
              </a:rPr>
              <a:t>」字元，不能使用數字開頭。</a:t>
            </a:r>
          </a:p>
          <a:p>
            <a:pPr lvl="1"/>
            <a:r>
              <a:rPr lang="zh-TW" altLang="en-US" sz="2000">
                <a:ea typeface="新細明體" panose="02020500000000000000" pitchFamily="18" charset="-120"/>
              </a:rPr>
              <a:t>名稱除開頭字元外，可以是英文字母、數字和「</a:t>
            </a:r>
            <a:r>
              <a:rPr lang="en-US" altLang="zh-TW" sz="2000">
                <a:ea typeface="新細明體" panose="02020500000000000000" pitchFamily="18" charset="-120"/>
              </a:rPr>
              <a:t>_</a:t>
            </a:r>
            <a:r>
              <a:rPr lang="zh-TW" altLang="en-US" sz="2000">
                <a:ea typeface="新細明體" panose="02020500000000000000" pitchFamily="18" charset="-120"/>
              </a:rPr>
              <a:t>」符號，不能使用句點「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zh-TW" altLang="en-US" sz="2000">
                <a:ea typeface="新細明體" panose="02020500000000000000" pitchFamily="18" charset="-120"/>
              </a:rPr>
              <a:t>」，句點是保留給物件使用的運算子。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EAF0CAE7-A3AE-45F0-8F94-1602987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9-3-1 </a:t>
            </a:r>
            <a:r>
              <a:rPr lang="zh-TW" altLang="en-US" dirty="0">
                <a:ea typeface="新細明體" panose="02020500000000000000" pitchFamily="18" charset="-120"/>
              </a:rPr>
              <a:t>變數命名與宣告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宣告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072B53AD-F199-4BC4-BDEB-AC27F4C8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ea typeface="新細明體" panose="02020500000000000000" pitchFamily="18" charset="-120"/>
              </a:rPr>
              <a:t>強型別</a:t>
            </a:r>
            <a:r>
              <a:rPr lang="en-US" altLang="zh-TW" sz="2400" dirty="0">
                <a:ea typeface="新細明體" panose="02020500000000000000" pitchFamily="18" charset="-120"/>
              </a:rPr>
              <a:t>(strongly typed)</a:t>
            </a:r>
            <a:r>
              <a:rPr lang="zh-TW" altLang="en-US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and </a:t>
            </a:r>
            <a:r>
              <a:rPr lang="zh-TW" altLang="en-US" sz="2400" dirty="0">
                <a:ea typeface="新細明體" panose="02020500000000000000" pitchFamily="18" charset="-120"/>
              </a:rPr>
              <a:t>弱型別</a:t>
            </a:r>
            <a:r>
              <a:rPr lang="en-US" altLang="zh-TW" sz="2400" dirty="0">
                <a:ea typeface="新細明體" panose="02020500000000000000" pitchFamily="18" charset="-120"/>
              </a:rPr>
              <a:t>(weakly typed)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是使用</a:t>
            </a:r>
            <a:r>
              <a:rPr lang="en-US" altLang="zh-TW" sz="2400" dirty="0">
                <a:ea typeface="新細明體" panose="02020500000000000000" pitchFamily="18" charset="-120"/>
              </a:rPr>
              <a:t>【var】</a:t>
            </a:r>
            <a:r>
              <a:rPr lang="zh-TW" altLang="en-US" sz="2400" dirty="0">
                <a:ea typeface="新細明體" panose="02020500000000000000" pitchFamily="18" charset="-120"/>
              </a:rPr>
              <a:t>指令宣告變數，如下所示：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var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strName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ea typeface="新細明體" panose="02020500000000000000" pitchFamily="18" charset="-120"/>
              </a:rPr>
              <a:t>上述程式碼宣告一個字串變數</a:t>
            </a:r>
            <a:r>
              <a:rPr lang="en-US" altLang="zh-TW" sz="2400" dirty="0" err="1">
                <a:ea typeface="新細明體" panose="02020500000000000000" pitchFamily="18" charset="-120"/>
              </a:rPr>
              <a:t>strName</a:t>
            </a:r>
            <a:r>
              <a:rPr lang="zh-TW" altLang="en-US" sz="2400" dirty="0">
                <a:ea typeface="新細明體" panose="02020500000000000000" pitchFamily="18" charset="-120"/>
              </a:rPr>
              <a:t>，如果需要同時宣告多個變數，請使用「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zh-TW" altLang="en-US" sz="2400" dirty="0">
                <a:ea typeface="新細明體" panose="02020500000000000000" pitchFamily="18" charset="-120"/>
              </a:rPr>
              <a:t>」分隔，如下所示：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var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strName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intBalance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ea typeface="新細明體" panose="02020500000000000000" pitchFamily="18" charset="-120"/>
              </a:rPr>
              <a:t>上述程式碼在同一個</a:t>
            </a:r>
            <a:r>
              <a:rPr lang="en-US" altLang="zh-TW" sz="2400" dirty="0">
                <a:ea typeface="新細明體" panose="02020500000000000000" pitchFamily="18" charset="-120"/>
              </a:rPr>
              <a:t>var</a:t>
            </a:r>
            <a:r>
              <a:rPr lang="zh-TW" altLang="en-US" sz="2400" dirty="0">
                <a:ea typeface="新細明體" panose="02020500000000000000" pitchFamily="18" charset="-120"/>
              </a:rPr>
              <a:t>指令宣告兩個變數，一為整數，一為字串，目前的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程式碼只有宣告變數，並沒有指定變數值。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可以在宣告變數的同時指定變數值，如下所示：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var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strName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 = "</a:t>
            </a:r>
            <a:r>
              <a:rPr lang="zh-TW" altLang="en-US" dirty="0">
                <a:solidFill>
                  <a:srgbClr val="FF3399"/>
                </a:solidFill>
                <a:ea typeface="新細明體" panose="02020500000000000000" pitchFamily="18" charset="-120"/>
              </a:rPr>
              <a:t>陳會安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";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var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intBalance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 = 1000;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var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blnSex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 = true;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3A5839FE-2300-4F83-9193-EA289850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9-3-2 </a:t>
            </a:r>
            <a:r>
              <a:rPr lang="zh-TW" altLang="en-US" dirty="0">
                <a:ea typeface="新細明體" panose="02020500000000000000" pitchFamily="18" charset="-120"/>
              </a:rPr>
              <a:t>指定敘述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5D5F7F8B-099F-4FB3-B3BE-19AABDF8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ea typeface="新細明體" panose="02020500000000000000" pitchFamily="18" charset="-120"/>
              </a:rPr>
              <a:t>我們可以使用指定敘述「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zh-TW" altLang="en-US" sz="2400" dirty="0">
                <a:ea typeface="新細明體" panose="02020500000000000000" pitchFamily="18" charset="-120"/>
              </a:rPr>
              <a:t>」等號來指定變數值，在指定變數值的同時，也指定了資料型態，如下所示：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strName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 = "</a:t>
            </a:r>
            <a:r>
              <a:rPr lang="zh-TW" altLang="en-US" dirty="0">
                <a:solidFill>
                  <a:srgbClr val="FF3399"/>
                </a:solidFill>
                <a:ea typeface="新細明體" panose="02020500000000000000" pitchFamily="18" charset="-120"/>
              </a:rPr>
              <a:t>陳會安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";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intBalance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 = 1000;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ea typeface="新細明體" panose="02020500000000000000" pitchFamily="18" charset="-120"/>
              </a:rPr>
              <a:t>上述程式碼指定變數值，字串變數</a:t>
            </a:r>
            <a:r>
              <a:rPr lang="en-US" altLang="zh-TW" sz="2400" dirty="0" err="1">
                <a:ea typeface="新細明體" panose="02020500000000000000" pitchFamily="18" charset="-120"/>
              </a:rPr>
              <a:t>strName</a:t>
            </a:r>
            <a:r>
              <a:rPr lang="zh-TW" altLang="en-US" sz="2400" dirty="0">
                <a:ea typeface="新細明體" panose="02020500000000000000" pitchFamily="18" charset="-120"/>
              </a:rPr>
              <a:t>為「陳會安」，整數變數</a:t>
            </a:r>
            <a:r>
              <a:rPr lang="en-US" altLang="zh-TW" sz="2400" dirty="0" err="1">
                <a:ea typeface="新細明體" panose="02020500000000000000" pitchFamily="18" charset="-120"/>
              </a:rPr>
              <a:t>intBalance</a:t>
            </a:r>
            <a:r>
              <a:rPr lang="zh-TW" altLang="en-US" sz="2400" dirty="0">
                <a:ea typeface="新細明體" panose="02020500000000000000" pitchFamily="18" charset="-120"/>
              </a:rPr>
              <a:t>為</a:t>
            </a:r>
            <a:r>
              <a:rPr lang="en-US" altLang="zh-TW" sz="2400" dirty="0">
                <a:ea typeface="新細明體" panose="02020500000000000000" pitchFamily="18" charset="-120"/>
              </a:rPr>
              <a:t>1000</a:t>
            </a:r>
            <a:r>
              <a:rPr lang="zh-TW" altLang="en-US" sz="2400" dirty="0">
                <a:ea typeface="新細明體" panose="02020500000000000000" pitchFamily="18" charset="-120"/>
              </a:rPr>
              <a:t>，我們還可以再次使用指定敘述更改變數成其他值，如下所示：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intBalance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 = "1000";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ea typeface="新細明體" panose="02020500000000000000" pitchFamily="18" charset="-120"/>
              </a:rPr>
              <a:t>上述變數</a:t>
            </a:r>
            <a:r>
              <a:rPr lang="en-US" altLang="zh-TW" sz="2400" dirty="0" err="1">
                <a:ea typeface="新細明體" panose="02020500000000000000" pitchFamily="18" charset="-120"/>
              </a:rPr>
              <a:t>intBalance</a:t>
            </a:r>
            <a:r>
              <a:rPr lang="zh-TW" altLang="en-US" sz="2400" dirty="0">
                <a:ea typeface="新細明體" panose="02020500000000000000" pitchFamily="18" charset="-120"/>
              </a:rPr>
              <a:t>的資料型態也隨之成為字串，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變數只是一個暫存資料的容器，變數宣告只是聲明程式碼需要一個變數的容器，變數的資料型態可以使用指定敘述隨時更改其資料型態。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C144F1C8-12DA-49D2-8604-187950C4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 </a:t>
            </a:r>
            <a:r>
              <a:rPr lang="zh-TW" altLang="en-US" dirty="0">
                <a:ea typeface="新細明體" panose="02020500000000000000" pitchFamily="18" charset="-120"/>
              </a:rPr>
              <a:t>資料型態</a:t>
            </a:r>
          </a:p>
        </p:txBody>
      </p:sp>
      <p:sp>
        <p:nvSpPr>
          <p:cNvPr id="195588" name="Rectangle 4">
            <a:extLst>
              <a:ext uri="{FF2B5EF4-FFF2-40B4-BE49-F238E27FC236}">
                <a16:creationId xmlns:a16="http://schemas.microsoft.com/office/drawing/2014/main" id="{09411260-3C37-4258-982D-F28A3524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9-4-1 JavaScript</a:t>
            </a:r>
            <a:r>
              <a:rPr lang="zh-TW" altLang="en-US" dirty="0">
                <a:ea typeface="新細明體" panose="02020500000000000000" pitchFamily="18" charset="-120"/>
              </a:rPr>
              <a:t>語言的資料型態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9-4-2 Escape</a:t>
            </a:r>
            <a:r>
              <a:rPr lang="zh-TW" altLang="en-US" dirty="0">
                <a:ea typeface="新細明體" panose="02020500000000000000" pitchFamily="18" charset="-120"/>
              </a:rPr>
              <a:t>逸出字元</a:t>
            </a:r>
          </a:p>
        </p:txBody>
      </p:sp>
      <p:pic>
        <p:nvPicPr>
          <p:cNvPr id="195589" name="Picture 5">
            <a:extLst>
              <a:ext uri="{FF2B5EF4-FFF2-40B4-BE49-F238E27FC236}">
                <a16:creationId xmlns:a16="http://schemas.microsoft.com/office/drawing/2014/main" id="{82B82732-9D2A-40FB-8BEB-ED012AD13C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6" y="4221164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590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97C53EBB-8209-4D23-8511-C21A4147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87B68-A1DF-4822-AAC3-831E3FD3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225EE-E4A5-4A54-93E4-98F8619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9-1 JavaScript</a:t>
            </a:r>
            <a:r>
              <a:rPr lang="zh-TW" altLang="en-US" dirty="0"/>
              <a:t>程式碼的位置</a:t>
            </a:r>
          </a:p>
          <a:p>
            <a:r>
              <a:rPr lang="en-US" altLang="zh-TW" dirty="0"/>
              <a:t>9-2 JavaScript</a:t>
            </a:r>
            <a:r>
              <a:rPr lang="zh-TW" altLang="en-US" dirty="0"/>
              <a:t>語言的寫作風格</a:t>
            </a:r>
          </a:p>
          <a:p>
            <a:r>
              <a:rPr lang="en-US" altLang="zh-TW" dirty="0"/>
              <a:t>9-3 </a:t>
            </a:r>
            <a:r>
              <a:rPr lang="zh-TW" altLang="en-US" dirty="0"/>
              <a:t>變數</a:t>
            </a:r>
          </a:p>
          <a:p>
            <a:r>
              <a:rPr lang="en-US" altLang="zh-TW" dirty="0"/>
              <a:t>9-4 </a:t>
            </a:r>
            <a:r>
              <a:rPr lang="zh-TW" altLang="en-US" dirty="0"/>
              <a:t>資料型態</a:t>
            </a:r>
          </a:p>
          <a:p>
            <a:r>
              <a:rPr lang="en-US" altLang="zh-TW" dirty="0"/>
              <a:t>9-5 </a:t>
            </a:r>
            <a:r>
              <a:rPr lang="zh-TW" altLang="en-US" dirty="0"/>
              <a:t>運算子</a:t>
            </a:r>
          </a:p>
          <a:p>
            <a:r>
              <a:rPr lang="en-US" altLang="zh-TW" dirty="0"/>
              <a:t>9-6 </a:t>
            </a:r>
            <a:r>
              <a:rPr lang="zh-TW" altLang="en-US" dirty="0"/>
              <a:t>資料型態的轉換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99E16-C2CE-424B-B2E9-3FEC316B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1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918E12A0-260B-44F0-99E7-6FC8CB4C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9-4-1 JavaScript</a:t>
            </a:r>
            <a:r>
              <a:rPr lang="zh-TW" altLang="en-US" dirty="0">
                <a:ea typeface="新細明體" panose="02020500000000000000" pitchFamily="18" charset="-120"/>
              </a:rPr>
              <a:t>語言的資料型態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說明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08647ED0-5EB1-4F13-98A1-3ED89663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JavaScript</a:t>
            </a:r>
            <a:r>
              <a:rPr lang="zh-TW" altLang="en-US" dirty="0">
                <a:ea typeface="新細明體" panose="02020500000000000000" pitchFamily="18" charset="-120"/>
              </a:rPr>
              <a:t>資料型態就是變數儲存資料的種類，在指定敘述指定的變數值</a:t>
            </a:r>
            <a:r>
              <a:rPr lang="en-US" altLang="zh-TW" dirty="0">
                <a:ea typeface="新細明體" panose="02020500000000000000" pitchFamily="18" charset="-120"/>
              </a:rPr>
              <a:t>85</a:t>
            </a:r>
            <a:r>
              <a:rPr lang="zh-TW" altLang="en-US" dirty="0">
                <a:ea typeface="新細明體" panose="02020500000000000000" pitchFamily="18" charset="-120"/>
              </a:rPr>
              <a:t>和</a:t>
            </a:r>
            <a:r>
              <a:rPr lang="en-US" altLang="zh-TW" dirty="0">
                <a:ea typeface="新細明體" panose="02020500000000000000" pitchFamily="18" charset="-120"/>
              </a:rPr>
              <a:t>75.5</a:t>
            </a:r>
            <a:r>
              <a:rPr lang="zh-TW" altLang="en-US" dirty="0">
                <a:ea typeface="新細明體" panose="02020500000000000000" pitchFamily="18" charset="-120"/>
              </a:rPr>
              <a:t>稱為「字面值」（</a:t>
            </a:r>
            <a:r>
              <a:rPr lang="en-US" altLang="zh-TW" dirty="0">
                <a:ea typeface="新細明體" panose="02020500000000000000" pitchFamily="18" charset="-120"/>
              </a:rPr>
              <a:t>Literals</a:t>
            </a:r>
            <a:r>
              <a:rPr lang="zh-TW" altLang="en-US" dirty="0">
                <a:ea typeface="新細明體" panose="02020500000000000000" pitchFamily="18" charset="-120"/>
              </a:rPr>
              <a:t>，或文字值）或稱為「常數值」（</a:t>
            </a:r>
            <a:r>
              <a:rPr lang="en-US" altLang="zh-TW" dirty="0">
                <a:ea typeface="新細明體" panose="02020500000000000000" pitchFamily="18" charset="-120"/>
              </a:rPr>
              <a:t>Constants</a:t>
            </a:r>
            <a:r>
              <a:rPr lang="zh-TW" altLang="en-US" dirty="0">
                <a:ea typeface="新細明體" panose="02020500000000000000" pitchFamily="18" charset="-120"/>
              </a:rPr>
              <a:t>），也就是數值、字元或字串等常數值，如下所示：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100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15.3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"JavaScript</a:t>
            </a:r>
            <a:r>
              <a:rPr lang="zh-TW" altLang="en-US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程式設計</a:t>
            </a:r>
            <a:r>
              <a:rPr lang="en-US" altLang="zh-TW" sz="2800" dirty="0">
                <a:solidFill>
                  <a:srgbClr val="FF3399"/>
                </a:solidFill>
                <a:ea typeface="新細明體" panose="02020500000000000000" pitchFamily="18" charset="-120"/>
              </a:rPr>
              <a:t>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C5A28C66-CF0C-453C-8218-24EFB666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9-4-1 JavaScript</a:t>
            </a:r>
            <a:r>
              <a:rPr lang="zh-TW" altLang="en-US" dirty="0">
                <a:ea typeface="新細明體" panose="02020500000000000000" pitchFamily="18" charset="-120"/>
              </a:rPr>
              <a:t>語言的資料型態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zh-TW" altLang="en-US" dirty="0">
                <a:ea typeface="新細明體" panose="02020500000000000000" pitchFamily="18" charset="-120"/>
              </a:rPr>
              <a:t>字串資料型態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0667DD85-FAF2-4CA5-B276-3D0DC173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字串可以包含</a:t>
            </a:r>
            <a:r>
              <a:rPr lang="en-US" altLang="zh-TW">
                <a:ea typeface="新細明體" panose="02020500000000000000" pitchFamily="18" charset="-120"/>
              </a:rPr>
              <a:t>0</a:t>
            </a:r>
            <a:r>
              <a:rPr lang="zh-TW" altLang="en-US">
                <a:ea typeface="新細明體" panose="02020500000000000000" pitchFamily="18" charset="-120"/>
              </a:rPr>
              <a:t>或多個</a:t>
            </a:r>
            <a:r>
              <a:rPr lang="en-US" altLang="zh-TW">
                <a:ea typeface="新細明體" panose="02020500000000000000" pitchFamily="18" charset="-120"/>
              </a:rPr>
              <a:t>Unicode</a:t>
            </a:r>
            <a:r>
              <a:rPr lang="zh-TW" altLang="en-US">
                <a:ea typeface="新細明體" panose="02020500000000000000" pitchFamily="18" charset="-120"/>
              </a:rPr>
              <a:t>字元，包含文字、數值和標點符號，字串資料型態是用來儲存文字內容的變數，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程式碼的字串字面值需要使用「</a:t>
            </a:r>
            <a:r>
              <a:rPr lang="en-US" altLang="zh-TW">
                <a:ea typeface="新細明體" panose="02020500000000000000" pitchFamily="18" charset="-120"/>
              </a:rPr>
              <a:t>“</a:t>
            </a:r>
            <a:r>
              <a:rPr lang="zh-TW" altLang="en-US">
                <a:ea typeface="新細明體" panose="02020500000000000000" pitchFamily="18" charset="-120"/>
              </a:rPr>
              <a:t>」或「</a:t>
            </a:r>
            <a:r>
              <a:rPr lang="en-US" altLang="zh-TW">
                <a:ea typeface="新細明體" panose="02020500000000000000" pitchFamily="18" charset="-120"/>
              </a:rPr>
              <a:t>‘</a:t>
            </a:r>
            <a:r>
              <a:rPr lang="zh-TW" altLang="en-US">
                <a:ea typeface="新細明體" panose="02020500000000000000" pitchFamily="18" charset="-120"/>
              </a:rPr>
              <a:t>」符號括起。一些中英文的字串範例，如下表所示：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98786" name="Group 130">
            <a:extLst>
              <a:ext uri="{FF2B5EF4-FFF2-40B4-BE49-F238E27FC236}">
                <a16:creationId xmlns:a16="http://schemas.microsoft.com/office/drawing/2014/main" id="{F575A581-9CCE-4E2A-8782-D774B1B3A40F}"/>
              </a:ext>
            </a:extLst>
          </p:cNvPr>
          <p:cNvGraphicFramePr>
            <a:graphicFrameLocks noGrp="1"/>
          </p:cNvGraphicFramePr>
          <p:nvPr/>
        </p:nvGraphicFramePr>
        <p:xfrm>
          <a:off x="2135188" y="3933826"/>
          <a:ext cx="7993062" cy="2743200"/>
        </p:xfrm>
        <a:graphic>
          <a:graphicData uri="http://schemas.openxmlformats.org/drawingml/2006/table">
            <a:tbl>
              <a:tblPr/>
              <a:tblGrid>
                <a:gridCol w="3997325">
                  <a:extLst>
                    <a:ext uri="{9D8B030D-6E8A-4147-A177-3AD203B41FA5}">
                      <a16:colId xmlns:a16="http://schemas.microsoft.com/office/drawing/2014/main" val="136573871"/>
                    </a:ext>
                  </a:extLst>
                </a:gridCol>
                <a:gridCol w="3995737">
                  <a:extLst>
                    <a:ext uri="{9D8B030D-6E8A-4147-A177-3AD203B41FA5}">
                      <a16:colId xmlns:a16="http://schemas.microsoft.com/office/drawing/2014/main" val="323211635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字串字面值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顯示的字串</a:t>
                      </a:r>
                      <a:endParaRPr kumimoji="0" lang="zh-TW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6794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"JavaScript"</a:t>
                      </a: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JavaScript</a:t>
                      </a: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28471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"1234567"</a:t>
                      </a: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1234567</a:t>
                      </a: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49248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陳會安</a:t>
                      </a: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'</a:t>
                      </a: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陳會安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7106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'"</a:t>
                      </a: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陳會安</a:t>
                      </a: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是本書的作者</a:t>
                      </a: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'</a:t>
                      </a: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陳會安</a:t>
                      </a: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是本書的作者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52843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"I'm an author."</a:t>
                      </a: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I'm an author.</a:t>
                      </a: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876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E0F38C20-6E3A-4E40-A659-70271DB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9-4-1 JavaScript</a:t>
            </a:r>
            <a:r>
              <a:rPr lang="zh-TW" altLang="en-US" dirty="0">
                <a:ea typeface="新細明體" panose="02020500000000000000" pitchFamily="18" charset="-120"/>
              </a:rPr>
              <a:t>語言的資料型態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zh-TW" altLang="en-US" dirty="0">
                <a:ea typeface="新細明體" panose="02020500000000000000" pitchFamily="18" charset="-120"/>
              </a:rPr>
              <a:t>布林資料型態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004A367E-915B-44A4-82E2-9E2036FC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布林資料型態只有兩個值</a:t>
            </a:r>
            <a:r>
              <a:rPr lang="en-US" altLang="zh-TW">
                <a:ea typeface="新細明體" panose="02020500000000000000" pitchFamily="18" charset="-120"/>
              </a:rPr>
              <a:t>true</a:t>
            </a:r>
            <a:r>
              <a:rPr lang="zh-TW" altLang="en-US">
                <a:ea typeface="新細明體" panose="02020500000000000000" pitchFamily="18" charset="-120"/>
              </a:rPr>
              <a:t>和</a:t>
            </a:r>
            <a:r>
              <a:rPr lang="en-US" altLang="zh-TW">
                <a:ea typeface="新細明體" panose="02020500000000000000" pitchFamily="18" charset="-120"/>
              </a:rPr>
              <a:t>false</a:t>
            </a:r>
            <a:r>
              <a:rPr lang="zh-TW" altLang="en-US">
                <a:ea typeface="新細明體" panose="02020500000000000000" pitchFamily="18" charset="-120"/>
              </a:rPr>
              <a:t>，主要是用在第</a:t>
            </a:r>
            <a:r>
              <a:rPr lang="en-US" altLang="zh-TW">
                <a:ea typeface="新細明體" panose="02020500000000000000" pitchFamily="18" charset="-120"/>
              </a:rPr>
              <a:t>6</a:t>
            </a:r>
            <a:r>
              <a:rPr lang="zh-TW" altLang="en-US">
                <a:ea typeface="新細明體" panose="02020500000000000000" pitchFamily="18" charset="-120"/>
              </a:rPr>
              <a:t>章條件和迴圈控制的條件判斷，以便決定繼續執行哪一個程式區塊的程式碼，或是判斷迴圈是否結束。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當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變數值是</a:t>
            </a:r>
            <a:r>
              <a:rPr lang="en-US" altLang="zh-TW">
                <a:ea typeface="新細明體" panose="02020500000000000000" pitchFamily="18" charset="-120"/>
              </a:rPr>
              <a:t>0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null</a:t>
            </a:r>
            <a:r>
              <a:rPr lang="zh-TW" altLang="en-US">
                <a:ea typeface="新細明體" panose="02020500000000000000" pitchFamily="18" charset="-120"/>
              </a:rPr>
              <a:t>或</a:t>
            </a:r>
            <a:r>
              <a:rPr lang="en-US" altLang="zh-TW">
                <a:ea typeface="新細明體" panose="02020500000000000000" pitchFamily="18" charset="-120"/>
              </a:rPr>
              <a:t>undefined</a:t>
            </a:r>
            <a:r>
              <a:rPr lang="zh-TW" altLang="en-US">
                <a:ea typeface="新細明體" panose="02020500000000000000" pitchFamily="18" charset="-120"/>
              </a:rPr>
              <a:t>時，其布林值為</a:t>
            </a:r>
            <a:r>
              <a:rPr lang="en-US" altLang="zh-TW">
                <a:ea typeface="新細明體" panose="02020500000000000000" pitchFamily="18" charset="-120"/>
              </a:rPr>
              <a:t>false</a:t>
            </a:r>
            <a:r>
              <a:rPr lang="zh-TW" altLang="en-US">
                <a:ea typeface="新細明體" panose="02020500000000000000" pitchFamily="18" charset="-120"/>
              </a:rPr>
              <a:t>；值不等於</a:t>
            </a:r>
            <a:r>
              <a:rPr lang="en-US" altLang="zh-TW">
                <a:ea typeface="新細明體" panose="02020500000000000000" pitchFamily="18" charset="-120"/>
              </a:rPr>
              <a:t>0</a:t>
            </a:r>
            <a:r>
              <a:rPr lang="zh-TW" altLang="en-US">
                <a:ea typeface="新細明體" panose="02020500000000000000" pitchFamily="18" charset="-120"/>
              </a:rPr>
              <a:t>時為</a:t>
            </a:r>
            <a:r>
              <a:rPr lang="en-US" altLang="zh-TW">
                <a:ea typeface="新細明體" panose="02020500000000000000" pitchFamily="18" charset="-120"/>
              </a:rPr>
              <a:t>true</a:t>
            </a:r>
            <a:r>
              <a:rPr lang="zh-TW" altLang="en-US">
                <a:ea typeface="新細明體" panose="02020500000000000000" pitchFamily="18" charset="-120"/>
              </a:rPr>
              <a:t>，即大於</a:t>
            </a:r>
            <a:r>
              <a:rPr lang="en-US" altLang="zh-TW">
                <a:ea typeface="新細明體" panose="02020500000000000000" pitchFamily="18" charset="-120"/>
              </a:rPr>
              <a:t>0</a:t>
            </a:r>
            <a:r>
              <a:rPr lang="zh-TW" altLang="en-US">
                <a:ea typeface="新細明體" panose="02020500000000000000" pitchFamily="18" charset="-120"/>
              </a:rPr>
              <a:t>或小於</a:t>
            </a:r>
            <a:r>
              <a:rPr lang="en-US" altLang="zh-TW">
                <a:ea typeface="新細明體" panose="02020500000000000000" pitchFamily="18" charset="-120"/>
              </a:rPr>
              <a:t>0</a:t>
            </a:r>
            <a:r>
              <a:rPr lang="zh-TW" altLang="en-US">
                <a:ea typeface="新細明體" panose="02020500000000000000" pitchFamily="18" charset="-120"/>
              </a:rPr>
              <a:t>時為</a:t>
            </a:r>
            <a:r>
              <a:rPr lang="en-US" altLang="zh-TW">
                <a:ea typeface="新細明體" panose="02020500000000000000" pitchFamily="18" charset="-120"/>
              </a:rPr>
              <a:t>true</a:t>
            </a:r>
            <a:r>
              <a:rPr lang="zh-TW" altLang="en-US">
                <a:ea typeface="新細明體" panose="02020500000000000000" pitchFamily="18" charset="-120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A306A2B4-009C-4065-B47A-6729C63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9-4-1 JavaScript</a:t>
            </a:r>
            <a:r>
              <a:rPr lang="zh-TW" altLang="en-US" dirty="0">
                <a:ea typeface="新細明體" panose="02020500000000000000" pitchFamily="18" charset="-120"/>
              </a:rPr>
              <a:t>語言的資料型態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Null</a:t>
            </a:r>
            <a:r>
              <a:rPr lang="zh-TW" altLang="en-US" dirty="0">
                <a:ea typeface="新細明體" panose="02020500000000000000" pitchFamily="18" charset="-120"/>
              </a:rPr>
              <a:t>資料型態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96F29217-D4BB-4EB5-9DE6-A6300215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</a:t>
            </a:r>
            <a:r>
              <a:rPr lang="zh-TW" altLang="en-US">
                <a:ea typeface="新細明體" panose="02020500000000000000" pitchFamily="18" charset="-120"/>
              </a:rPr>
              <a:t>資料型態只有一個值</a:t>
            </a:r>
            <a:r>
              <a:rPr lang="en-US" altLang="zh-TW">
                <a:ea typeface="新細明體" panose="02020500000000000000" pitchFamily="18" charset="-120"/>
              </a:rPr>
              <a:t>null</a:t>
            </a:r>
            <a:r>
              <a:rPr lang="zh-TW" altLang="en-US">
                <a:ea typeface="新細明體" panose="02020500000000000000" pitchFamily="18" charset="-120"/>
              </a:rPr>
              <a:t>，我們會指定變數值為</a:t>
            </a:r>
            <a:r>
              <a:rPr lang="en-US" altLang="zh-TW">
                <a:ea typeface="新細明體" panose="02020500000000000000" pitchFamily="18" charset="-120"/>
              </a:rPr>
              <a:t>null</a:t>
            </a:r>
            <a:r>
              <a:rPr lang="zh-TW" altLang="en-US">
                <a:ea typeface="新細明體" panose="02020500000000000000" pitchFamily="18" charset="-120"/>
              </a:rPr>
              <a:t>來表示變數沒有值或不是一個物件。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6E52DBE-CB19-4A88-B149-4D5D4C75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9-4-1 JavaScript</a:t>
            </a:r>
            <a:r>
              <a:rPr lang="zh-TW" altLang="en-US" dirty="0">
                <a:ea typeface="新細明體" panose="02020500000000000000" pitchFamily="18" charset="-120"/>
              </a:rPr>
              <a:t>語言的資料型態</a:t>
            </a:r>
            <a:r>
              <a:rPr lang="en-US" altLang="zh-TW" sz="2800" dirty="0">
                <a:ea typeface="新細明體" panose="02020500000000000000" pitchFamily="18" charset="-120"/>
              </a:rPr>
              <a:t>-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Undefined</a:t>
            </a:r>
            <a:r>
              <a:rPr lang="zh-TW" altLang="en-US" sz="2800" dirty="0">
                <a:ea typeface="新細明體" panose="02020500000000000000" pitchFamily="18" charset="-120"/>
              </a:rPr>
              <a:t>資料型態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E175539-4B46-4124-B18D-A4BDC02E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Undifined</a:t>
            </a:r>
            <a:r>
              <a:rPr lang="zh-TW" altLang="en-US">
                <a:ea typeface="新細明體" panose="02020500000000000000" pitchFamily="18" charset="-120"/>
              </a:rPr>
              <a:t>資料型態指的是一個變數有宣告，但是不曾指定變數值，或物件屬性根本不存在。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BC5F7494-FC51-4208-ABBA-20CA7A69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9-4-2 Escape</a:t>
            </a:r>
            <a:r>
              <a:rPr lang="zh-TW" altLang="en-US" dirty="0">
                <a:ea typeface="新細明體" panose="02020500000000000000" pitchFamily="18" charset="-120"/>
              </a:rPr>
              <a:t>逸出字元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8388299A-B4E9-47CF-A654-613DB181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提供</a:t>
            </a:r>
            <a:r>
              <a:rPr lang="en-US" altLang="zh-TW" sz="2400">
                <a:ea typeface="新細明體" panose="02020500000000000000" pitchFamily="18" charset="-120"/>
              </a:rPr>
              <a:t>Escape</a:t>
            </a:r>
            <a:r>
              <a:rPr lang="zh-TW" altLang="en-US" sz="2400">
                <a:ea typeface="新細明體" panose="02020500000000000000" pitchFamily="18" charset="-120"/>
              </a:rPr>
              <a:t>逸出字元，這些是使用「</a:t>
            </a:r>
            <a:r>
              <a:rPr lang="en-US" altLang="zh-TW" sz="2400">
                <a:ea typeface="新細明體" panose="02020500000000000000" pitchFamily="18" charset="-120"/>
              </a:rPr>
              <a:t>\</a:t>
            </a:r>
            <a:r>
              <a:rPr lang="zh-TW" altLang="en-US" sz="2400">
                <a:ea typeface="新細明體" panose="02020500000000000000" pitchFamily="18" charset="-120"/>
              </a:rPr>
              <a:t>」符號開頭的字元，可以在字串資料型態的變數值中顯示無法使用鍵盤輸入的特殊字元，如下表所示：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203966" name="Group 190">
            <a:extLst>
              <a:ext uri="{FF2B5EF4-FFF2-40B4-BE49-F238E27FC236}">
                <a16:creationId xmlns:a16="http://schemas.microsoft.com/office/drawing/2014/main" id="{3D32CD66-F5B1-46F2-BB08-AEB170FAA92C}"/>
              </a:ext>
            </a:extLst>
          </p:cNvPr>
          <p:cNvGraphicFramePr>
            <a:graphicFrameLocks noGrp="1"/>
          </p:cNvGraphicFramePr>
          <p:nvPr/>
        </p:nvGraphicFramePr>
        <p:xfrm>
          <a:off x="2063750" y="2997200"/>
          <a:ext cx="8135938" cy="3566160"/>
        </p:xfrm>
        <a:graphic>
          <a:graphicData uri="http://schemas.openxmlformats.org/drawingml/2006/table">
            <a:tbl>
              <a:tblPr/>
              <a:tblGrid>
                <a:gridCol w="2216150">
                  <a:extLst>
                    <a:ext uri="{9D8B030D-6E8A-4147-A177-3AD203B41FA5}">
                      <a16:colId xmlns:a16="http://schemas.microsoft.com/office/drawing/2014/main" val="234398235"/>
                    </a:ext>
                  </a:extLst>
                </a:gridCol>
                <a:gridCol w="5919788">
                  <a:extLst>
                    <a:ext uri="{9D8B030D-6E8A-4147-A177-3AD203B41FA5}">
                      <a16:colId xmlns:a16="http://schemas.microsoft.com/office/drawing/2014/main" val="2114973615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逸出字元</a:t>
                      </a:r>
                      <a:endParaRPr kumimoji="0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66782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\b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Backspace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Backspace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鍵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61063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\f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FF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Form feed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82118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\n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LF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Line feed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換行符號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48069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\r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鍵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35157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\t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Tab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鍵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493881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\'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」符號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5994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\"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」符號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67982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\\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」符號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201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DFBF5CF0-31E0-4CEF-BE06-0D4A550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 </a:t>
            </a:r>
            <a:r>
              <a:rPr lang="zh-TW" altLang="en-US" dirty="0">
                <a:ea typeface="新細明體" panose="02020500000000000000" pitchFamily="18" charset="-120"/>
              </a:rPr>
              <a:t>運算子 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49DC5C0-280C-4F59-B016-01B967BA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9-5-1 </a:t>
            </a:r>
            <a:r>
              <a:rPr lang="zh-TW" altLang="en-US" dirty="0">
                <a:ea typeface="新細明體" panose="02020500000000000000" pitchFamily="18" charset="-120"/>
              </a:rPr>
              <a:t>運算子的優先順序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9-5-2 </a:t>
            </a:r>
            <a:r>
              <a:rPr lang="zh-TW" altLang="en-US" dirty="0">
                <a:ea typeface="新細明體" panose="02020500000000000000" pitchFamily="18" charset="-120"/>
              </a:rPr>
              <a:t>算術運算子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9-5-3 </a:t>
            </a:r>
            <a:r>
              <a:rPr lang="zh-TW" altLang="en-US" dirty="0">
                <a:ea typeface="新細明體" panose="02020500000000000000" pitchFamily="18" charset="-120"/>
              </a:rPr>
              <a:t>位元運算子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9-5-4 </a:t>
            </a:r>
            <a:r>
              <a:rPr lang="zh-TW" altLang="en-US" dirty="0">
                <a:ea typeface="新細明體" panose="02020500000000000000" pitchFamily="18" charset="-120"/>
              </a:rPr>
              <a:t>指定運算子</a:t>
            </a:r>
          </a:p>
        </p:txBody>
      </p:sp>
      <p:pic>
        <p:nvPicPr>
          <p:cNvPr id="205828" name="Picture 4">
            <a:extLst>
              <a:ext uri="{FF2B5EF4-FFF2-40B4-BE49-F238E27FC236}">
                <a16:creationId xmlns:a16="http://schemas.microsoft.com/office/drawing/2014/main" id="{3BCCAF05-35DA-4D29-BFCA-6A446FA907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6" y="4221164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29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31B34258-C47B-4140-8E14-B61504671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E2B8AFFB-BD09-4042-A104-45AFE419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 JavaScript</a:t>
            </a:r>
            <a:r>
              <a:rPr lang="zh-TW" altLang="en-US" dirty="0">
                <a:ea typeface="新細明體" panose="02020500000000000000" pitchFamily="18" charset="-120"/>
              </a:rPr>
              <a:t>的運算子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說明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9447EB1D-912F-49FF-97EB-F7C199A1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指定敘述的運算式都是由運算子和運算元組成，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擁有完整算術、指定、位元和邏輯運算子，一些運算式的範例，如下所示：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a + b – 1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a &gt;= b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a &gt; b &amp;&amp; a &gt; 1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上述運算式變數</a:t>
            </a:r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zh-TW" altLang="en-US">
                <a:ea typeface="新細明體" panose="02020500000000000000" pitchFamily="18" charset="-120"/>
              </a:rPr>
              <a:t>和數值</a:t>
            </a:r>
            <a:r>
              <a:rPr lang="en-US" altLang="zh-TW">
                <a:ea typeface="新細明體" panose="02020500000000000000" pitchFamily="18" charset="-120"/>
              </a:rPr>
              <a:t>1</a:t>
            </a:r>
            <a:r>
              <a:rPr lang="zh-TW" altLang="en-US">
                <a:ea typeface="新細明體" panose="02020500000000000000" pitchFamily="18" charset="-120"/>
              </a:rPr>
              <a:t>是運算元；「</a:t>
            </a:r>
            <a:r>
              <a:rPr lang="en-US" altLang="zh-TW">
                <a:ea typeface="新細明體" panose="02020500000000000000" pitchFamily="18" charset="-120"/>
              </a:rPr>
              <a:t>+</a:t>
            </a:r>
            <a:r>
              <a:rPr lang="zh-TW" altLang="en-US">
                <a:ea typeface="新細明體" panose="02020500000000000000" pitchFamily="18" charset="-120"/>
              </a:rPr>
              <a:t>」、「</a:t>
            </a:r>
            <a:r>
              <a:rPr lang="en-US" altLang="zh-TW">
                <a:ea typeface="新細明體" panose="02020500000000000000" pitchFamily="18" charset="-120"/>
              </a:rPr>
              <a:t>-</a:t>
            </a:r>
            <a:r>
              <a:rPr lang="zh-TW" altLang="en-US">
                <a:ea typeface="新細明體" panose="02020500000000000000" pitchFamily="18" charset="-120"/>
              </a:rPr>
              <a:t>」、「</a:t>
            </a:r>
            <a:r>
              <a:rPr lang="en-US" altLang="zh-TW">
                <a:ea typeface="新細明體" panose="02020500000000000000" pitchFamily="18" charset="-120"/>
              </a:rPr>
              <a:t>&gt;=</a:t>
            </a:r>
            <a:r>
              <a:rPr lang="zh-TW" altLang="en-US">
                <a:ea typeface="新細明體" panose="02020500000000000000" pitchFamily="18" charset="-120"/>
              </a:rPr>
              <a:t>」、「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  <a:r>
              <a:rPr lang="zh-TW" altLang="en-US">
                <a:ea typeface="新細明體" panose="02020500000000000000" pitchFamily="18" charset="-120"/>
              </a:rPr>
              <a:t>」和「</a:t>
            </a:r>
            <a:r>
              <a:rPr lang="en-US" altLang="zh-TW">
                <a:ea typeface="新細明體" panose="02020500000000000000" pitchFamily="18" charset="-120"/>
              </a:rPr>
              <a:t>&amp;&amp;</a:t>
            </a:r>
            <a:r>
              <a:rPr lang="zh-TW" altLang="en-US">
                <a:ea typeface="新細明體" panose="02020500000000000000" pitchFamily="18" charset="-120"/>
              </a:rPr>
              <a:t>」是運算子。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B48CEA1E-909A-4947-8332-627833F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9-5-1 </a:t>
            </a:r>
            <a:r>
              <a:rPr lang="zh-TW" altLang="en-US" dirty="0">
                <a:ea typeface="新細明體" panose="02020500000000000000" pitchFamily="18" charset="-120"/>
              </a:rPr>
              <a:t>運算子的優先順序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說明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839FE0E0-4581-431E-83CE-B31F702A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因為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提供多種運算子，而且同一個運算式允許使用多種運算子，為了讓運算式能夠得到相同的運算結果，運算式會以運算子預設的優先順序進行運算，也就是我們所熟知的「先乘除後加減」，如下所示：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a + b * 2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上述運算式先計算</a:t>
            </a:r>
            <a:r>
              <a:rPr lang="en-US" altLang="zh-TW">
                <a:ea typeface="新細明體" panose="02020500000000000000" pitchFamily="18" charset="-120"/>
              </a:rPr>
              <a:t>b*2</a:t>
            </a:r>
            <a:r>
              <a:rPr lang="zh-TW" altLang="en-US">
                <a:ea typeface="新細明體" panose="02020500000000000000" pitchFamily="18" charset="-120"/>
              </a:rPr>
              <a:t>後才和</a:t>
            </a:r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zh-TW" altLang="en-US">
                <a:ea typeface="新細明體" panose="02020500000000000000" pitchFamily="18" charset="-120"/>
              </a:rPr>
              <a:t>相加，這就是運算子的優先順序。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CA585F7-2D15-4AA4-B7D1-F4C1FC0A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9-5-1 </a:t>
            </a:r>
            <a:r>
              <a:rPr lang="zh-TW" altLang="en-US" dirty="0">
                <a:ea typeface="新細明體" panose="02020500000000000000" pitchFamily="18" charset="-120"/>
              </a:rPr>
              <a:t>運算子的優先順序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順序</a:t>
            </a:r>
          </a:p>
        </p:txBody>
      </p:sp>
      <p:graphicFrame>
        <p:nvGraphicFramePr>
          <p:cNvPr id="209053" name="Group 157">
            <a:extLst>
              <a:ext uri="{FF2B5EF4-FFF2-40B4-BE49-F238E27FC236}">
                <a16:creationId xmlns:a16="http://schemas.microsoft.com/office/drawing/2014/main" id="{D3C705AC-6931-468C-8618-CA22316843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5486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7997354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788131068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2396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括號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1102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邏輯運算子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、算數運算子負號、遞增和遞減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92788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*、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%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算術運算子的乘、除法和餘數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87218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算術運算子加和減法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0920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&gt;&gt;&gt;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位元運算子左移、右移和無符號右移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470942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比較運算子大於、大於等於、小於和小於等於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34491"/>
                  </a:ext>
                </a:extLst>
              </a:tr>
              <a:tr h="3032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!=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比較運算子等於和不等於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38498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86586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XOR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35377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位元運算子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66402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邏輯運算子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84404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邏輯運算子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38504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條件運算子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3938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op=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指定運算子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66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B81BF9E-F917-455F-8C32-03FE543C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9-1 JavaScript</a:t>
            </a:r>
            <a:r>
              <a:rPr lang="zh-TW" altLang="en-US" dirty="0">
                <a:latin typeface="+mn-ea"/>
                <a:ea typeface="+mn-ea"/>
              </a:rPr>
              <a:t>程式碼的位置 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6096D8B-47DC-4761-9CDD-F3BD6F77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9-1-1 </a:t>
            </a:r>
            <a:r>
              <a:rPr lang="zh-TW" altLang="en-US" dirty="0">
                <a:latin typeface="+mn-ea"/>
                <a:ea typeface="+mn-ea"/>
              </a:rPr>
              <a:t>在</a:t>
            </a:r>
            <a:r>
              <a:rPr lang="en-US" altLang="zh-TW" dirty="0">
                <a:latin typeface="+mn-ea"/>
                <a:ea typeface="+mn-ea"/>
              </a:rPr>
              <a:t>&lt;head&gt;</a:t>
            </a:r>
            <a:r>
              <a:rPr lang="zh-TW" altLang="en-US" dirty="0">
                <a:latin typeface="+mn-ea"/>
                <a:ea typeface="+mn-ea"/>
              </a:rPr>
              <a:t>區塊的</a:t>
            </a:r>
            <a:r>
              <a:rPr lang="en-US" altLang="zh-TW" dirty="0">
                <a:latin typeface="+mn-ea"/>
                <a:ea typeface="+mn-ea"/>
              </a:rPr>
              <a:t>JavaScript</a:t>
            </a:r>
            <a:r>
              <a:rPr lang="zh-TW" altLang="en-US" dirty="0">
                <a:latin typeface="+mn-ea"/>
                <a:ea typeface="+mn-ea"/>
              </a:rPr>
              <a:t>程式碼 </a:t>
            </a:r>
          </a:p>
          <a:p>
            <a:r>
              <a:rPr lang="en-US" altLang="zh-TW" dirty="0">
                <a:latin typeface="+mn-ea"/>
                <a:ea typeface="+mn-ea"/>
              </a:rPr>
              <a:t>9-1-2 </a:t>
            </a:r>
            <a:r>
              <a:rPr lang="zh-TW" altLang="en-US" dirty="0">
                <a:latin typeface="+mn-ea"/>
                <a:ea typeface="+mn-ea"/>
              </a:rPr>
              <a:t>在</a:t>
            </a:r>
            <a:r>
              <a:rPr lang="en-US" altLang="zh-TW" dirty="0">
                <a:latin typeface="+mn-ea"/>
                <a:ea typeface="+mn-ea"/>
              </a:rPr>
              <a:t>&lt;body&gt;</a:t>
            </a:r>
            <a:r>
              <a:rPr lang="zh-TW" altLang="en-US" dirty="0">
                <a:latin typeface="+mn-ea"/>
                <a:ea typeface="+mn-ea"/>
              </a:rPr>
              <a:t>區塊的</a:t>
            </a:r>
            <a:r>
              <a:rPr lang="en-US" altLang="zh-TW" dirty="0">
                <a:latin typeface="+mn-ea"/>
                <a:ea typeface="+mn-ea"/>
              </a:rPr>
              <a:t>JavaScript</a:t>
            </a:r>
            <a:r>
              <a:rPr lang="zh-TW" altLang="en-US" dirty="0">
                <a:latin typeface="+mn-ea"/>
                <a:ea typeface="+mn-ea"/>
              </a:rPr>
              <a:t>程式碼 </a:t>
            </a:r>
          </a:p>
          <a:p>
            <a:r>
              <a:rPr lang="en-US" altLang="zh-TW" dirty="0">
                <a:latin typeface="+mn-ea"/>
                <a:ea typeface="+mn-ea"/>
              </a:rPr>
              <a:t>9-1-3 </a:t>
            </a:r>
            <a:r>
              <a:rPr lang="zh-TW" altLang="en-US" dirty="0">
                <a:latin typeface="+mn-ea"/>
                <a:ea typeface="+mn-ea"/>
              </a:rPr>
              <a:t>使用外部</a:t>
            </a:r>
            <a:r>
              <a:rPr lang="en-US" altLang="zh-TW" dirty="0">
                <a:latin typeface="+mn-ea"/>
                <a:ea typeface="+mn-ea"/>
              </a:rPr>
              <a:t>JavaScript</a:t>
            </a:r>
            <a:r>
              <a:rPr lang="zh-TW" altLang="en-US" dirty="0">
                <a:latin typeface="+mn-ea"/>
                <a:ea typeface="+mn-ea"/>
              </a:rPr>
              <a:t>程式檔案</a:t>
            </a:r>
          </a:p>
          <a:p>
            <a:r>
              <a:rPr lang="en-US" altLang="en-US" dirty="0">
                <a:latin typeface="+mn-ea"/>
                <a:ea typeface="+mn-ea"/>
              </a:rPr>
              <a:t>9-1-4 </a:t>
            </a:r>
            <a:r>
              <a:rPr lang="en-US" altLang="en-US" dirty="0" err="1">
                <a:latin typeface="+mn-ea"/>
                <a:ea typeface="+mn-ea"/>
              </a:rPr>
              <a:t>使用開發人員工具進行程式除錯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78180" name="Picture 4">
            <a:extLst>
              <a:ext uri="{FF2B5EF4-FFF2-40B4-BE49-F238E27FC236}">
                <a16:creationId xmlns:a16="http://schemas.microsoft.com/office/drawing/2014/main" id="{7631937B-82F2-42E5-BB40-0101DC1FDB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471" y="4817930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1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712E49E7-3E78-42E4-8D47-3947FCA80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146" y="339574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DAB5B937-38DA-46FB-B98A-61B9E18F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9-5-2 </a:t>
            </a:r>
            <a:r>
              <a:rPr lang="zh-TW" altLang="en-US" dirty="0">
                <a:ea typeface="新細明體" panose="02020500000000000000" pitchFamily="18" charset="-120"/>
              </a:rPr>
              <a:t>算術運算子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說明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E7581AF7-8876-4AFB-BC73-F5A8F030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算術運算子擁有常用的數學運算子，大部分運算元是數值，不過，加法運算子可以連接</a:t>
            </a:r>
            <a:r>
              <a:rPr lang="en-US" altLang="zh-TW" sz="2400">
                <a:ea typeface="新細明體" panose="02020500000000000000" pitchFamily="18" charset="-120"/>
              </a:rPr>
              <a:t>2</a:t>
            </a:r>
            <a:r>
              <a:rPr lang="zh-TW" altLang="en-US" sz="2400">
                <a:ea typeface="新細明體" panose="02020500000000000000" pitchFamily="18" charset="-120"/>
              </a:rPr>
              <a:t>個字串變數。算術運算子說明與範例（變數</a:t>
            </a:r>
            <a:r>
              <a:rPr lang="en-US" altLang="zh-TW" sz="2400">
                <a:ea typeface="新細明體" panose="02020500000000000000" pitchFamily="18" charset="-120"/>
              </a:rPr>
              <a:t>a</a:t>
            </a:r>
            <a:r>
              <a:rPr lang="zh-TW" altLang="en-US" sz="2400">
                <a:ea typeface="新細明體" panose="02020500000000000000" pitchFamily="18" charset="-120"/>
              </a:rPr>
              <a:t>的值為</a:t>
            </a:r>
            <a:r>
              <a:rPr lang="en-US" altLang="zh-TW" sz="2400">
                <a:ea typeface="新細明體" panose="02020500000000000000" pitchFamily="18" charset="-120"/>
              </a:rPr>
              <a:t>10</a:t>
            </a:r>
            <a:r>
              <a:rPr lang="zh-TW" altLang="en-US" sz="2400">
                <a:ea typeface="新細明體" panose="02020500000000000000" pitchFamily="18" charset="-120"/>
              </a:rPr>
              <a:t>），如下表所示：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211253" name="Group 309">
            <a:extLst>
              <a:ext uri="{FF2B5EF4-FFF2-40B4-BE49-F238E27FC236}">
                <a16:creationId xmlns:a16="http://schemas.microsoft.com/office/drawing/2014/main" id="{443EA995-07F4-4383-AF86-944D8B22E67C}"/>
              </a:ext>
            </a:extLst>
          </p:cNvPr>
          <p:cNvGraphicFramePr>
            <a:graphicFrameLocks noGrp="1"/>
          </p:cNvGraphicFramePr>
          <p:nvPr/>
        </p:nvGraphicFramePr>
        <p:xfrm>
          <a:off x="1992313" y="2879725"/>
          <a:ext cx="8280400" cy="3644903"/>
        </p:xfrm>
        <a:graphic>
          <a:graphicData uri="http://schemas.openxmlformats.org/drawingml/2006/table">
            <a:tbl>
              <a:tblPr/>
              <a:tblGrid>
                <a:gridCol w="1338262">
                  <a:extLst>
                    <a:ext uri="{9D8B030D-6E8A-4147-A177-3AD203B41FA5}">
                      <a16:colId xmlns:a16="http://schemas.microsoft.com/office/drawing/2014/main" val="338882147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09145619"/>
                    </a:ext>
                  </a:extLst>
                </a:gridCol>
                <a:gridCol w="4846638">
                  <a:extLst>
                    <a:ext uri="{9D8B030D-6E8A-4147-A177-3AD203B41FA5}">
                      <a16:colId xmlns:a16="http://schemas.microsoft.com/office/drawing/2014/main" val="428996149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運算式範例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03167"/>
                  </a:ext>
                </a:extLst>
              </a:tr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負號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-7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6364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++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遞增運算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a++ = 11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23646"/>
                  </a:ext>
                </a:extLst>
              </a:tr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遞減運算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a-- = 9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183816"/>
                  </a:ext>
                </a:extLst>
              </a:tr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乘法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5 * 6 = 30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71727"/>
                  </a:ext>
                </a:extLst>
              </a:tr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/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除法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7 / 2 = 3.5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25389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%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餘數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7 % 2 = 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33863"/>
                  </a:ext>
                </a:extLst>
              </a:tr>
              <a:tr h="631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加法或字串連接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4 + 3 = 7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07719"/>
                  </a:ext>
                </a:extLst>
              </a:tr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減法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4 – 3 = 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9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A4D6E2BE-7217-493B-9B68-3E9A657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9-5-2 </a:t>
            </a:r>
            <a:r>
              <a:rPr lang="zh-TW" altLang="en-US" dirty="0">
                <a:ea typeface="新細明體" panose="02020500000000000000" pitchFamily="18" charset="-120"/>
              </a:rPr>
              <a:t>算術運算子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遞增和遞減運算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AE86A02D-C2E5-41AD-9454-4343E544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>
                <a:ea typeface="新細明體" panose="02020500000000000000" pitchFamily="18" charset="-120"/>
              </a:rPr>
              <a:t>遞增和遞減運算</a:t>
            </a:r>
            <a:r>
              <a:rPr lang="en-US" altLang="zh-TW" sz="2000">
                <a:ea typeface="新細明體" panose="02020500000000000000" pitchFamily="18" charset="-120"/>
              </a:rPr>
              <a:t>++</a:t>
            </a:r>
            <a:r>
              <a:rPr lang="zh-TW" altLang="en-US" sz="2000">
                <a:ea typeface="新細明體" panose="02020500000000000000" pitchFamily="18" charset="-120"/>
              </a:rPr>
              <a:t>和</a:t>
            </a:r>
            <a:r>
              <a:rPr lang="en-US" altLang="zh-TW" sz="2000">
                <a:ea typeface="新細明體" panose="02020500000000000000" pitchFamily="18" charset="-120"/>
              </a:rPr>
              <a:t>--</a:t>
            </a:r>
            <a:r>
              <a:rPr lang="zh-TW" altLang="en-US" sz="2000">
                <a:ea typeface="新細明體" panose="02020500000000000000" pitchFamily="18" charset="-120"/>
              </a:rPr>
              <a:t>可以置於變數之前或之後，如下所示：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FF3399"/>
                </a:solidFill>
                <a:ea typeface="新細明體" panose="02020500000000000000" pitchFamily="18" charset="-120"/>
              </a:rPr>
              <a:t>x++;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FF3399"/>
                </a:solidFill>
                <a:ea typeface="新細明體" panose="02020500000000000000" pitchFamily="18" charset="-120"/>
              </a:rPr>
              <a:t>--yy;</a:t>
            </a:r>
          </a:p>
          <a:p>
            <a:pPr>
              <a:lnSpc>
                <a:spcPct val="90000"/>
              </a:lnSpc>
            </a:pPr>
            <a:r>
              <a:rPr lang="zh-TW" altLang="en-US" sz="2000">
                <a:ea typeface="新細明體" panose="02020500000000000000" pitchFamily="18" charset="-120"/>
              </a:rPr>
              <a:t>上述算術運算子在變數之前，變數值會立刻改變；之後則是在執行運算式後才改變，如下所示：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FF3399"/>
                </a:solidFill>
                <a:ea typeface="新細明體" panose="02020500000000000000" pitchFamily="18" charset="-120"/>
              </a:rPr>
              <a:t>x = 10;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FF3399"/>
                </a:solidFill>
                <a:ea typeface="新細明體" panose="02020500000000000000" pitchFamily="18" charset="-120"/>
              </a:rPr>
              <a:t>y = 10;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FF3399"/>
                </a:solidFill>
                <a:ea typeface="新細明體" panose="02020500000000000000" pitchFamily="18" charset="-120"/>
              </a:rPr>
              <a:t>document.write("x++ = " +x+++":x = " + x + "&lt;br/&gt;");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000">
                <a:solidFill>
                  <a:srgbClr val="FF3399"/>
                </a:solidFill>
                <a:ea typeface="新細明體" panose="02020500000000000000" pitchFamily="18" charset="-120"/>
              </a:rPr>
              <a:t>document.write("--y = " +--y+":y = " + y + "&lt;br/&gt;");</a:t>
            </a:r>
          </a:p>
          <a:p>
            <a:pPr>
              <a:lnSpc>
                <a:spcPct val="90000"/>
              </a:lnSpc>
            </a:pPr>
            <a:r>
              <a:rPr lang="zh-TW" altLang="en-US" sz="2000">
                <a:ea typeface="新細明體" panose="02020500000000000000" pitchFamily="18" charset="-120"/>
              </a:rPr>
              <a:t>上述變數</a:t>
            </a:r>
            <a:r>
              <a:rPr lang="en-US" altLang="zh-TW" sz="2000">
                <a:ea typeface="新細明體" panose="02020500000000000000" pitchFamily="18" charset="-120"/>
              </a:rPr>
              <a:t>x</a:t>
            </a:r>
            <a:r>
              <a:rPr lang="zh-TW" altLang="en-US" sz="2000">
                <a:ea typeface="新細明體" panose="02020500000000000000" pitchFamily="18" charset="-120"/>
              </a:rPr>
              <a:t>和</a:t>
            </a:r>
            <a:r>
              <a:rPr lang="en-US" altLang="zh-TW" sz="2000">
                <a:ea typeface="新細明體" panose="02020500000000000000" pitchFamily="18" charset="-120"/>
              </a:rPr>
              <a:t>y</a:t>
            </a:r>
            <a:r>
              <a:rPr lang="zh-TW" altLang="en-US" sz="2000">
                <a:ea typeface="新細明體" panose="02020500000000000000" pitchFamily="18" charset="-120"/>
              </a:rPr>
              <a:t>的初始值為</a:t>
            </a:r>
            <a:r>
              <a:rPr lang="en-US" altLang="zh-TW" sz="2000">
                <a:ea typeface="新細明體" panose="02020500000000000000" pitchFamily="18" charset="-120"/>
              </a:rPr>
              <a:t>10</a:t>
            </a:r>
            <a:r>
              <a:rPr lang="zh-TW" altLang="en-US" sz="2000">
                <a:ea typeface="新細明體" panose="02020500000000000000" pitchFamily="18" charset="-120"/>
              </a:rPr>
              <a:t>，後面二列程式碼的第一列是</a:t>
            </a:r>
            <a:r>
              <a:rPr lang="en-US" altLang="zh-TW" sz="2000">
                <a:ea typeface="新細明體" panose="02020500000000000000" pitchFamily="18" charset="-120"/>
              </a:rPr>
              <a:t>x++</a:t>
            </a:r>
            <a:r>
              <a:rPr lang="zh-TW" altLang="en-US" sz="2000">
                <a:ea typeface="新細明體" panose="02020500000000000000" pitchFamily="18" charset="-120"/>
              </a:rPr>
              <a:t>，運算子在後所以之後才改變，第一個</a:t>
            </a:r>
            <a:r>
              <a:rPr lang="en-US" altLang="zh-TW" sz="2000">
                <a:ea typeface="新細明體" panose="02020500000000000000" pitchFamily="18" charset="-120"/>
              </a:rPr>
              <a:t>x++</a:t>
            </a:r>
            <a:r>
              <a:rPr lang="zh-TW" altLang="en-US" sz="2000">
                <a:ea typeface="新細明體" panose="02020500000000000000" pitchFamily="18" charset="-120"/>
              </a:rPr>
              <a:t>值仍然為</a:t>
            </a:r>
            <a:r>
              <a:rPr lang="en-US" altLang="zh-TW" sz="2000">
                <a:ea typeface="新細明體" panose="02020500000000000000" pitchFamily="18" charset="-120"/>
              </a:rPr>
              <a:t>10</a:t>
            </a:r>
            <a:r>
              <a:rPr lang="zh-TW" altLang="en-US" sz="2000">
                <a:ea typeface="新細明體" panose="02020500000000000000" pitchFamily="18" charset="-120"/>
              </a:rPr>
              <a:t>；第二個</a:t>
            </a:r>
            <a:r>
              <a:rPr lang="en-US" altLang="zh-TW" sz="2000">
                <a:ea typeface="新細明體" panose="02020500000000000000" pitchFamily="18" charset="-120"/>
              </a:rPr>
              <a:t>x</a:t>
            </a:r>
            <a:r>
              <a:rPr lang="zh-TW" altLang="en-US" sz="2000">
                <a:ea typeface="新細明體" panose="02020500000000000000" pitchFamily="18" charset="-120"/>
              </a:rPr>
              <a:t>為</a:t>
            </a:r>
            <a:r>
              <a:rPr lang="en-US" altLang="zh-TW" sz="2000">
                <a:ea typeface="新細明體" panose="02020500000000000000" pitchFamily="18" charset="-120"/>
              </a:rPr>
              <a:t>11</a:t>
            </a:r>
            <a:r>
              <a:rPr lang="zh-TW" altLang="en-US" sz="2000">
                <a:ea typeface="新細明體" panose="02020500000000000000" pitchFamily="18" charset="-120"/>
              </a:rPr>
              <a:t>，最後一列的</a:t>
            </a:r>
            <a:r>
              <a:rPr lang="en-US" altLang="zh-TW" sz="2000">
                <a:ea typeface="新細明體" panose="02020500000000000000" pitchFamily="18" charset="-120"/>
              </a:rPr>
              <a:t>--y</a:t>
            </a:r>
            <a:r>
              <a:rPr lang="zh-TW" altLang="en-US" sz="2000">
                <a:ea typeface="新細明體" panose="02020500000000000000" pitchFamily="18" charset="-120"/>
              </a:rPr>
              <a:t>運算子在前，所以第一個為</a:t>
            </a:r>
            <a:r>
              <a:rPr lang="en-US" altLang="zh-TW" sz="2000">
                <a:ea typeface="新細明體" panose="02020500000000000000" pitchFamily="18" charset="-120"/>
              </a:rPr>
              <a:t>9</a:t>
            </a:r>
            <a:r>
              <a:rPr lang="zh-TW" altLang="en-US" sz="2000">
                <a:ea typeface="新細明體" panose="02020500000000000000" pitchFamily="18" charset="-120"/>
              </a:rPr>
              <a:t>；第二個也是</a:t>
            </a:r>
            <a:r>
              <a:rPr lang="en-US" altLang="zh-TW" sz="2000">
                <a:ea typeface="新細明體" panose="02020500000000000000" pitchFamily="18" charset="-120"/>
              </a:rPr>
              <a:t>9</a:t>
            </a:r>
            <a:r>
              <a:rPr lang="zh-TW" altLang="en-US" sz="2000">
                <a:ea typeface="新細明體" panose="02020500000000000000" pitchFamily="18" charset="-120"/>
              </a:rPr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1BFED940-26E7-4222-B2AA-90583C4C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9-5-3 </a:t>
            </a:r>
            <a:r>
              <a:rPr lang="zh-TW" altLang="en-US" dirty="0">
                <a:ea typeface="新細明體" panose="02020500000000000000" pitchFamily="18" charset="-120"/>
              </a:rPr>
              <a:t>位元運算子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AF74B435-0B74-43A4-B8FF-B43F8187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支援位元運算子，我們可以向左移或右移幾個位元，或執行</a:t>
            </a:r>
            <a:r>
              <a:rPr lang="en-US" altLang="zh-TW" sz="2400">
                <a:ea typeface="新細明體" panose="02020500000000000000" pitchFamily="18" charset="-120"/>
              </a:rPr>
              <a:t>NOT</a:t>
            </a:r>
            <a:r>
              <a:rPr lang="zh-TW" altLang="en-US" sz="2400">
                <a:ea typeface="新細明體" panose="02020500000000000000" pitchFamily="18" charset="-120"/>
              </a:rPr>
              <a:t>、</a:t>
            </a:r>
            <a:r>
              <a:rPr lang="en-US" altLang="zh-TW" sz="2400">
                <a:ea typeface="新細明體" panose="02020500000000000000" pitchFamily="18" charset="-120"/>
              </a:rPr>
              <a:t>AND</a:t>
            </a:r>
            <a:r>
              <a:rPr lang="zh-TW" altLang="en-US" sz="2400">
                <a:ea typeface="新細明體" panose="02020500000000000000" pitchFamily="18" charset="-120"/>
              </a:rPr>
              <a:t>、</a:t>
            </a:r>
            <a:r>
              <a:rPr lang="en-US" altLang="zh-TW" sz="2400">
                <a:ea typeface="新細明體" panose="02020500000000000000" pitchFamily="18" charset="-120"/>
              </a:rPr>
              <a:t>XOR</a:t>
            </a:r>
            <a:r>
              <a:rPr lang="zh-TW" altLang="en-US" sz="2400">
                <a:ea typeface="新細明體" panose="02020500000000000000" pitchFamily="18" charset="-120"/>
              </a:rPr>
              <a:t>和</a:t>
            </a:r>
            <a:r>
              <a:rPr lang="en-US" altLang="zh-TW" sz="2400">
                <a:ea typeface="新細明體" panose="02020500000000000000" pitchFamily="18" charset="-120"/>
              </a:rPr>
              <a:t>OR</a:t>
            </a:r>
            <a:r>
              <a:rPr lang="zh-TW" altLang="en-US" sz="2400">
                <a:ea typeface="新細明體" panose="02020500000000000000" pitchFamily="18" charset="-120"/>
              </a:rPr>
              <a:t>的位元運算。位元運算子的說明與範例，如下表所示：</a:t>
            </a:r>
          </a:p>
          <a:p>
            <a:endParaRPr lang="zh-TW" altLang="en-US" sz="2400">
              <a:ea typeface="新細明體" panose="02020500000000000000" pitchFamily="18" charset="-120"/>
            </a:endParaRPr>
          </a:p>
        </p:txBody>
      </p:sp>
      <p:graphicFrame>
        <p:nvGraphicFramePr>
          <p:cNvPr id="214815" name="Group 799">
            <a:extLst>
              <a:ext uri="{FF2B5EF4-FFF2-40B4-BE49-F238E27FC236}">
                <a16:creationId xmlns:a16="http://schemas.microsoft.com/office/drawing/2014/main" id="{B27A717F-1CAA-4767-A43D-0409DFAE1ED2}"/>
              </a:ext>
            </a:extLst>
          </p:cNvPr>
          <p:cNvGraphicFramePr>
            <a:graphicFrameLocks noGrp="1"/>
          </p:cNvGraphicFramePr>
          <p:nvPr/>
        </p:nvGraphicFramePr>
        <p:xfrm>
          <a:off x="2063750" y="2924175"/>
          <a:ext cx="8064500" cy="2926080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1712990602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131532654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3614364550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3183803376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583756342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3906320446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1614569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397294527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範例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結果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337847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~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~A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-2(10)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25024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&lt;&lt;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C&lt;&lt; 2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12(1100)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左移運算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83553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2(10)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 &gt;&gt; 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右移運算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4205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&gt;&gt;&gt;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16(1000)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 &gt;&gt;&gt; 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8(0100)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無符號右移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50600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 &amp; C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3963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2(10)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 ^ B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03233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1(01)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2(10)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A452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 | B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3(11)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21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E5695DC7-6A8B-4281-84AA-EFEC01F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9-5-4 </a:t>
            </a:r>
            <a:r>
              <a:rPr lang="zh-TW" altLang="en-US" dirty="0">
                <a:ea typeface="新細明體" panose="02020500000000000000" pitchFamily="18" charset="-120"/>
              </a:rPr>
              <a:t>指定運算子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19A991D9-2456-47F0-8C45-2620F7F9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指定運算子除了指定敘述「</a:t>
            </a:r>
            <a:r>
              <a:rPr lang="en-US" altLang="zh-TW" sz="2400">
                <a:ea typeface="新細明體" panose="02020500000000000000" pitchFamily="18" charset="-120"/>
              </a:rPr>
              <a:t>=</a:t>
            </a:r>
            <a:r>
              <a:rPr lang="zh-TW" altLang="en-US" sz="2400">
                <a:ea typeface="新細明體" panose="02020500000000000000" pitchFamily="18" charset="-120"/>
              </a:rPr>
              <a:t>」外，指定運算子能夠配合其他運算子來簡化運算式，建立出簡潔的算術或位元運算式，如下表所示：</a:t>
            </a:r>
          </a:p>
          <a:p>
            <a:endParaRPr lang="zh-TW" altLang="en-US" sz="2400">
              <a:ea typeface="新細明體" panose="02020500000000000000" pitchFamily="18" charset="-120"/>
            </a:endParaRPr>
          </a:p>
        </p:txBody>
      </p:sp>
      <p:graphicFrame>
        <p:nvGraphicFramePr>
          <p:cNvPr id="216686" name="Group 622">
            <a:extLst>
              <a:ext uri="{FF2B5EF4-FFF2-40B4-BE49-F238E27FC236}">
                <a16:creationId xmlns:a16="http://schemas.microsoft.com/office/drawing/2014/main" id="{A1789C28-BC33-4471-9D59-6E65420C0488}"/>
              </a:ext>
            </a:extLst>
          </p:cNvPr>
          <p:cNvGraphicFramePr>
            <a:graphicFrameLocks noGrp="1"/>
          </p:cNvGraphicFramePr>
          <p:nvPr/>
        </p:nvGraphicFramePr>
        <p:xfrm>
          <a:off x="2279651" y="2767013"/>
          <a:ext cx="7777163" cy="399415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974370526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736373759"/>
                    </a:ext>
                  </a:extLst>
                </a:gridCol>
                <a:gridCol w="2338388">
                  <a:extLst>
                    <a:ext uri="{9D8B030D-6E8A-4147-A177-3AD203B41FA5}">
                      <a16:colId xmlns:a16="http://schemas.microsoft.com/office/drawing/2014/main" val="1661381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634748766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運算子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範例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相當的運算式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56995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指定敘述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703629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+=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x+ 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+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數值相加或字串連接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39476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-=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-=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-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減法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67907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*=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*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乘法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56107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/=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/=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/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除法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52334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%=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%=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%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餘數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6946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&lt;&lt;=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&lt;&lt;=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&lt;&lt;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位元左移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29866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&gt;&gt;=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&gt;&gt;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位元右移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13693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&gt;&gt;&gt;=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&gt;&gt;&gt;=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&gt;&gt;&gt;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無符號右移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58892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&amp;=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&amp;=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&amp;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47764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|=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|=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|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00298"/>
                  </a:ext>
                </a:extLst>
              </a:tr>
              <a:tr h="290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^=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^=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 = x ^ 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位元</a:t>
                      </a: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25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2F0A315A-E496-4F3C-8282-3B200A4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9-6 </a:t>
            </a:r>
            <a:r>
              <a:rPr lang="zh-TW" altLang="en-US" dirty="0">
                <a:latin typeface="+mn-ea"/>
                <a:ea typeface="+mn-ea"/>
              </a:rPr>
              <a:t>資料型態的轉換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F59D77D1-618B-453D-B6DD-A1564801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9-6-1 </a:t>
            </a:r>
            <a:r>
              <a:rPr lang="zh-TW" altLang="en-US" dirty="0">
                <a:latin typeface="+mn-ea"/>
                <a:ea typeface="+mn-ea"/>
              </a:rPr>
              <a:t>資料型態的強制轉換 </a:t>
            </a:r>
          </a:p>
          <a:p>
            <a:r>
              <a:rPr lang="en-US" altLang="zh-TW" dirty="0">
                <a:latin typeface="+mn-ea"/>
                <a:ea typeface="+mn-ea"/>
              </a:rPr>
              <a:t>9-6-2 </a:t>
            </a:r>
            <a:r>
              <a:rPr lang="zh-TW" altLang="en-US" dirty="0">
                <a:latin typeface="+mn-ea"/>
                <a:ea typeface="+mn-ea"/>
              </a:rPr>
              <a:t>資料型態的轉換函數</a:t>
            </a:r>
          </a:p>
        </p:txBody>
      </p:sp>
      <p:pic>
        <p:nvPicPr>
          <p:cNvPr id="218116" name="Picture 4">
            <a:extLst>
              <a:ext uri="{FF2B5EF4-FFF2-40B4-BE49-F238E27FC236}">
                <a16:creationId xmlns:a16="http://schemas.microsoft.com/office/drawing/2014/main" id="{D46BA415-834A-4D2E-8EEC-67E422ADA5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6" y="4221164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17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1E6CBF30-5891-4A53-892F-BDA7652FC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890" y="36512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E4DBA880-6B0D-4916-A46D-EBA1A397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9-6-1 </a:t>
            </a:r>
            <a:r>
              <a:rPr lang="zh-TW" altLang="en-US" dirty="0">
                <a:ea typeface="新細明體" panose="02020500000000000000" pitchFamily="18" charset="-120"/>
              </a:rPr>
              <a:t>資料型態的強制轉換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D183BA54-51F3-4168-A796-7F03FBEA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>
                <a:ea typeface="新細明體" panose="02020500000000000000" pitchFamily="18" charset="-120"/>
              </a:rPr>
              <a:t>因為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是一種鬆散型態的程式語言，所謂變數的資料型態是指變數值的資料型態，基本上，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運算式會強制進行型態轉換，因為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運算式的運算元需要相同型態，資料型態的強制轉換方式，如下表所示：</a:t>
            </a:r>
          </a:p>
          <a:p>
            <a:endParaRPr lang="zh-TW" altLang="en-US" sz="2400">
              <a:ea typeface="新細明體" panose="02020500000000000000" pitchFamily="18" charset="-120"/>
            </a:endParaRPr>
          </a:p>
        </p:txBody>
      </p:sp>
      <p:graphicFrame>
        <p:nvGraphicFramePr>
          <p:cNvPr id="219225" name="Group 89">
            <a:extLst>
              <a:ext uri="{FF2B5EF4-FFF2-40B4-BE49-F238E27FC236}">
                <a16:creationId xmlns:a16="http://schemas.microsoft.com/office/drawing/2014/main" id="{E6B3E321-0CC5-4303-A269-8D56D67B8585}"/>
              </a:ext>
            </a:extLst>
          </p:cNvPr>
          <p:cNvGraphicFramePr>
            <a:graphicFrameLocks noGrp="1"/>
          </p:cNvGraphicFramePr>
          <p:nvPr/>
        </p:nvGraphicFramePr>
        <p:xfrm>
          <a:off x="2208214" y="3357564"/>
          <a:ext cx="7775575" cy="2592389"/>
        </p:xfrm>
        <a:graphic>
          <a:graphicData uri="http://schemas.openxmlformats.org/drawingml/2006/table">
            <a:tbl>
              <a:tblPr/>
              <a:tblGrid>
                <a:gridCol w="2733675">
                  <a:extLst>
                    <a:ext uri="{9D8B030D-6E8A-4147-A177-3AD203B41FA5}">
                      <a16:colId xmlns:a16="http://schemas.microsoft.com/office/drawing/2014/main" val="2056587724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233205364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運算式</a:t>
                      </a:r>
                      <a:endParaRPr kumimoji="0" lang="zh-TW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型態強制轉換的處理</a:t>
                      </a:r>
                      <a:endParaRPr kumimoji="0" lang="zh-TW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370549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數值和字串相加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數值會強制轉換成字串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516257"/>
                  </a:ext>
                </a:extLst>
              </a:tr>
              <a:tr h="649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布林和字串相加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布林會強制轉換成字串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78372"/>
                  </a:ext>
                </a:extLst>
              </a:tr>
              <a:tr h="649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布林和數值相加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A452A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布林會強制轉換成數值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01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6130AC1-6C53-4FBF-919D-FDA01A87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9-6-2 </a:t>
            </a:r>
            <a:r>
              <a:rPr lang="zh-TW" altLang="en-US" dirty="0">
                <a:ea typeface="新細明體" panose="02020500000000000000" pitchFamily="18" charset="-120"/>
              </a:rPr>
              <a:t>資料型態的轉換函數</a:t>
            </a:r>
            <a:r>
              <a:rPr lang="en-US" altLang="zh-TW" dirty="0"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9D09E0D-08F8-48AE-85A8-13271255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雖然在執行運算時會自動進行資料型態的強迫轉換，不過，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仍然提供數個函數和運算子來進行資料型態的轉換。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u="sng">
                <a:ea typeface="新細明體" panose="02020500000000000000" pitchFamily="18" charset="-120"/>
              </a:rPr>
              <a:t>parseInt()</a:t>
            </a:r>
            <a:r>
              <a:rPr lang="zh-TW" altLang="en-US" u="sng">
                <a:ea typeface="新細明體" panose="02020500000000000000" pitchFamily="18" charset="-120"/>
              </a:rPr>
              <a:t>函數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將字串變數值開頭的數值轉換成整數，如果字串沒有數值，就傳回</a:t>
            </a:r>
            <a:r>
              <a:rPr lang="en-US" altLang="zh-TW">
                <a:ea typeface="新細明體" panose="02020500000000000000" pitchFamily="18" charset="-120"/>
              </a:rPr>
              <a:t>NaN(Not a number)</a:t>
            </a:r>
            <a:r>
              <a:rPr lang="zh-TW" altLang="en-US">
                <a:ea typeface="新細明體" panose="02020500000000000000" pitchFamily="18" charset="-120"/>
              </a:rPr>
              <a:t>，在轉換時可以指定十六、十和八進位。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9FB2F401-84E0-4C3A-8C19-583379F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9-6-2 </a:t>
            </a:r>
            <a:r>
              <a:rPr lang="zh-TW" altLang="en-US" dirty="0">
                <a:ea typeface="新細明體" panose="02020500000000000000" pitchFamily="18" charset="-120"/>
              </a:rPr>
              <a:t>資料型態的轉換函數</a:t>
            </a:r>
            <a:r>
              <a:rPr lang="en-US" altLang="zh-TW" dirty="0"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939F379D-F87F-4128-93DF-DA2C0F74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u="sng">
                <a:ea typeface="新細明體" panose="02020500000000000000" pitchFamily="18" charset="-120"/>
              </a:rPr>
              <a:t>parseFloat()</a:t>
            </a:r>
            <a:r>
              <a:rPr lang="zh-TW" altLang="en-US" u="sng">
                <a:ea typeface="新細明體" panose="02020500000000000000" pitchFamily="18" charset="-120"/>
              </a:rPr>
              <a:t>函數</a:t>
            </a:r>
          </a:p>
          <a:p>
            <a:pPr>
              <a:lnSpc>
                <a:spcPct val="90000"/>
              </a:lnSpc>
            </a:pPr>
            <a:r>
              <a:rPr lang="zh-TW" altLang="en-US">
                <a:ea typeface="新細明體" panose="02020500000000000000" pitchFamily="18" charset="-120"/>
              </a:rPr>
              <a:t>將字串變數值開頭的浮點數轉換成浮點數，如果字串沒有數值，就傳回</a:t>
            </a:r>
            <a:r>
              <a:rPr lang="en-US" altLang="zh-TW">
                <a:ea typeface="新細明體" panose="02020500000000000000" pitchFamily="18" charset="-120"/>
              </a:rPr>
              <a:t>NaN(Not a number)</a:t>
            </a:r>
            <a:r>
              <a:rPr lang="zh-TW" altLang="en-US">
                <a:ea typeface="新細明體" panose="02020500000000000000" pitchFamily="18" charset="-120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u="sng">
                <a:ea typeface="新細明體" panose="02020500000000000000" pitchFamily="18" charset="-120"/>
              </a:rPr>
              <a:t>eval()</a:t>
            </a:r>
            <a:r>
              <a:rPr lang="zh-TW" altLang="en-US" u="sng">
                <a:ea typeface="新細明體" panose="02020500000000000000" pitchFamily="18" charset="-120"/>
              </a:rPr>
              <a:t>函數</a:t>
            </a:r>
          </a:p>
          <a:p>
            <a:pPr>
              <a:lnSpc>
                <a:spcPct val="90000"/>
              </a:lnSpc>
            </a:pPr>
            <a:r>
              <a:rPr lang="zh-TW" altLang="en-US">
                <a:ea typeface="新細明體" panose="02020500000000000000" pitchFamily="18" charset="-120"/>
              </a:rPr>
              <a:t>將運算式的字串參數當作運算式，函數可以傳回運算式的計算結果。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u="sng">
                <a:ea typeface="新細明體" panose="02020500000000000000" pitchFamily="18" charset="-120"/>
              </a:rPr>
              <a:t>typeof()</a:t>
            </a:r>
            <a:r>
              <a:rPr lang="zh-TW" altLang="en-US" u="sng">
                <a:ea typeface="新細明體" panose="02020500000000000000" pitchFamily="18" charset="-120"/>
              </a:rPr>
              <a:t>運算子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typeof()</a:t>
            </a:r>
            <a:r>
              <a:rPr lang="zh-TW" altLang="en-US">
                <a:ea typeface="新細明體" panose="02020500000000000000" pitchFamily="18" charset="-120"/>
              </a:rPr>
              <a:t>運算子可以取得變數的資料型態，也就是</a:t>
            </a:r>
            <a:r>
              <a:rPr lang="en-US" altLang="zh-TW">
                <a:ea typeface="新細明體" panose="02020500000000000000" pitchFamily="18" charset="-120"/>
              </a:rPr>
              <a:t>string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number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boolean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undefined</a:t>
            </a:r>
            <a:r>
              <a:rPr lang="zh-TW" altLang="en-US">
                <a:ea typeface="新細明體" panose="02020500000000000000" pitchFamily="18" charset="-120"/>
              </a:rPr>
              <a:t>和</a:t>
            </a:r>
            <a:r>
              <a:rPr lang="en-US" altLang="zh-TW">
                <a:ea typeface="新細明體" panose="02020500000000000000" pitchFamily="18" charset="-120"/>
              </a:rPr>
              <a:t>object</a:t>
            </a:r>
            <a:r>
              <a:rPr lang="zh-TW" altLang="en-US">
                <a:ea typeface="新細明體" panose="02020500000000000000" pitchFamily="18" charset="-120"/>
              </a:rPr>
              <a:t>等資料型態。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>
            <a:extLst>
              <a:ext uri="{FF2B5EF4-FFF2-40B4-BE49-F238E27FC236}">
                <a16:creationId xmlns:a16="http://schemas.microsoft.com/office/drawing/2014/main" id="{3539E64C-B428-4BF3-8BF0-FF2318EE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9-1-1 </a:t>
            </a:r>
            <a:r>
              <a:rPr lang="zh-TW" altLang="en-US" dirty="0">
                <a:ea typeface="新細明體" panose="02020500000000000000" pitchFamily="18" charset="-120"/>
              </a:rPr>
              <a:t>在</a:t>
            </a:r>
            <a:r>
              <a:rPr lang="en-US" altLang="zh-TW" dirty="0">
                <a:ea typeface="新細明體" panose="02020500000000000000" pitchFamily="18" charset="-120"/>
              </a:rPr>
              <a:t>&lt;head&gt;</a:t>
            </a:r>
            <a:r>
              <a:rPr lang="zh-TW" altLang="en-US" dirty="0">
                <a:ea typeface="新細明體" panose="02020500000000000000" pitchFamily="18" charset="-120"/>
              </a:rPr>
              <a:t>區塊的</a:t>
            </a:r>
            <a:r>
              <a:rPr lang="en-US" altLang="zh-TW" dirty="0">
                <a:ea typeface="新細明體" panose="02020500000000000000" pitchFamily="18" charset="-120"/>
              </a:rPr>
              <a:t>JavaScript</a:t>
            </a:r>
            <a:r>
              <a:rPr lang="zh-TW" altLang="en-US" dirty="0">
                <a:ea typeface="新細明體" panose="02020500000000000000" pitchFamily="18" charset="-120"/>
              </a:rPr>
              <a:t>程式碼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DC50227A-DE54-4143-A7D6-F234A0E8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000" dirty="0">
                <a:ea typeface="新細明體" panose="02020500000000000000" pitchFamily="18" charset="-120"/>
              </a:rPr>
              <a:t>在</a:t>
            </a:r>
            <a:r>
              <a:rPr lang="en-US" altLang="zh-TW" sz="2000" dirty="0">
                <a:ea typeface="新細明體" panose="02020500000000000000" pitchFamily="18" charset="-120"/>
              </a:rPr>
              <a:t>&lt;head&gt;</a:t>
            </a:r>
            <a:r>
              <a:rPr lang="zh-TW" altLang="en-US" sz="2000" dirty="0">
                <a:ea typeface="新細明體" panose="02020500000000000000" pitchFamily="18" charset="-120"/>
              </a:rPr>
              <a:t>區塊的</a:t>
            </a:r>
            <a:r>
              <a:rPr lang="en-US" altLang="zh-TW" sz="2000" dirty="0">
                <a:ea typeface="新細明體" panose="02020500000000000000" pitchFamily="18" charset="-120"/>
              </a:rPr>
              <a:t>JavaScript</a:t>
            </a:r>
            <a:r>
              <a:rPr lang="zh-TW" altLang="en-US" sz="2000" dirty="0">
                <a:ea typeface="新細明體" panose="02020500000000000000" pitchFamily="18" charset="-120"/>
              </a:rPr>
              <a:t>程式碼是為了保證執行程式碼呼叫前相關函數或程式碼已經載入，通常這個區塊的程式碼是</a:t>
            </a:r>
            <a:r>
              <a:rPr lang="en-US" altLang="zh-TW" sz="2000" dirty="0">
                <a:ea typeface="新細明體" panose="02020500000000000000" pitchFamily="18" charset="-120"/>
              </a:rPr>
              <a:t>&lt;body&gt;</a:t>
            </a:r>
            <a:r>
              <a:rPr lang="zh-TW" altLang="en-US" sz="2000" dirty="0">
                <a:ea typeface="新細明體" panose="02020500000000000000" pitchFamily="18" charset="-120"/>
              </a:rPr>
              <a:t>區塊程式碼呼叫的函數或事件處理。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03: &lt;head&gt;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06: &lt;script&gt;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07: function </a:t>
            </a:r>
            <a:r>
              <a:rPr lang="en-US" altLang="zh-TW" sz="24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showmessage</a:t>
            </a: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08:   alert("Head</a:t>
            </a:r>
            <a:r>
              <a:rPr lang="zh-TW" altLang="en-US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區塊的</a:t>
            </a: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程式碼</a:t>
            </a: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09: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10: &lt;/script&gt;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11: &lt;/head&gt;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12: &lt;body onload="</a:t>
            </a:r>
            <a:r>
              <a:rPr lang="en-US" altLang="zh-TW" sz="2400" dirty="0" err="1">
                <a:solidFill>
                  <a:srgbClr val="FF3399"/>
                </a:solidFill>
                <a:ea typeface="新細明體" panose="02020500000000000000" pitchFamily="18" charset="-120"/>
              </a:rPr>
              <a:t>showmessage</a:t>
            </a:r>
            <a:r>
              <a:rPr lang="en-US" altLang="zh-TW" sz="2400" dirty="0">
                <a:solidFill>
                  <a:srgbClr val="FF3399"/>
                </a:solidFill>
                <a:ea typeface="新細明體" panose="02020500000000000000" pitchFamily="18" charset="-120"/>
              </a:rPr>
              <a:t>()"&gt;</a:t>
            </a:r>
            <a:endParaRPr lang="zh-TW" altLang="en-US" sz="2400" dirty="0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179206" name="Picture 6">
            <a:extLst>
              <a:ext uri="{FF2B5EF4-FFF2-40B4-BE49-F238E27FC236}">
                <a16:creationId xmlns:a16="http://schemas.microsoft.com/office/drawing/2014/main" id="{B9871CE6-F132-46F1-AC9E-9BA2DDD1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365625"/>
            <a:ext cx="38512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40DA7B98-1527-42AE-AAA9-1CD2EC9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9-1-2 </a:t>
            </a:r>
            <a:r>
              <a:rPr lang="zh-TW" altLang="en-US" dirty="0">
                <a:ea typeface="新細明體" panose="02020500000000000000" pitchFamily="18" charset="-120"/>
              </a:rPr>
              <a:t>在</a:t>
            </a:r>
            <a:r>
              <a:rPr lang="en-US" altLang="zh-TW" dirty="0">
                <a:ea typeface="新細明體" panose="02020500000000000000" pitchFamily="18" charset="-120"/>
              </a:rPr>
              <a:t>&lt;body&gt;</a:t>
            </a:r>
            <a:r>
              <a:rPr lang="zh-TW" altLang="en-US" dirty="0">
                <a:ea typeface="新細明體" panose="02020500000000000000" pitchFamily="18" charset="-120"/>
              </a:rPr>
              <a:t>區塊的</a:t>
            </a:r>
            <a:r>
              <a:rPr lang="en-US" altLang="zh-TW" dirty="0">
                <a:ea typeface="新細明體" panose="02020500000000000000" pitchFamily="18" charset="-120"/>
              </a:rPr>
              <a:t>JavaScript</a:t>
            </a:r>
            <a:r>
              <a:rPr lang="zh-TW" altLang="en-US" dirty="0">
                <a:ea typeface="新細明體" panose="02020500000000000000" pitchFamily="18" charset="-120"/>
              </a:rPr>
              <a:t>程式碼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7D0F603C-E2AC-487C-B6E2-7C59BE1C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400">
                <a:ea typeface="新細明體" panose="02020500000000000000" pitchFamily="18" charset="-120"/>
              </a:rPr>
              <a:t>當網頁載入時，</a:t>
            </a:r>
            <a:r>
              <a:rPr lang="en-US" altLang="zh-TW" sz="2400">
                <a:ea typeface="新細明體" panose="02020500000000000000" pitchFamily="18" charset="-120"/>
              </a:rPr>
              <a:t>&lt;body&gt;</a:t>
            </a:r>
            <a:r>
              <a:rPr lang="zh-TW" altLang="en-US" sz="2400">
                <a:ea typeface="新細明體" panose="02020500000000000000" pitchFamily="18" charset="-120"/>
              </a:rPr>
              <a:t>區塊內的程式碼會馬上執行，這些程式碼如果輸出內容，輸出的內容就是網頁的一部分。請注意！在</a:t>
            </a:r>
            <a:r>
              <a:rPr lang="en-US" altLang="zh-TW" sz="2400">
                <a:ea typeface="新細明體" panose="02020500000000000000" pitchFamily="18" charset="-120"/>
              </a:rPr>
              <a:t>&lt;body&gt;</a:t>
            </a:r>
            <a:r>
              <a:rPr lang="zh-TW" altLang="en-US" sz="2400">
                <a:ea typeface="新細明體" panose="02020500000000000000" pitchFamily="18" charset="-120"/>
              </a:rPr>
              <a:t>區塊內的</a:t>
            </a:r>
            <a:r>
              <a:rPr lang="en-US" altLang="zh-TW" sz="2400">
                <a:ea typeface="新細明體" panose="02020500000000000000" pitchFamily="18" charset="-120"/>
              </a:rPr>
              <a:t>JavaScript</a:t>
            </a:r>
            <a:r>
              <a:rPr lang="zh-TW" altLang="en-US" sz="2400">
                <a:ea typeface="新細明體" panose="02020500000000000000" pitchFamily="18" charset="-120"/>
              </a:rPr>
              <a:t>程式碼也可能呼叫位在</a:t>
            </a:r>
            <a:r>
              <a:rPr lang="en-US" altLang="zh-TW" sz="2400">
                <a:ea typeface="新細明體" panose="02020500000000000000" pitchFamily="18" charset="-120"/>
              </a:rPr>
              <a:t>&lt;head&gt;</a:t>
            </a:r>
            <a:r>
              <a:rPr lang="zh-TW" altLang="en-US" sz="2400">
                <a:ea typeface="新細明體" panose="02020500000000000000" pitchFamily="18" charset="-120"/>
              </a:rPr>
              <a:t>區塊的函數。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07: &lt;body&gt;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08: &lt;h2&gt;Body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區塊的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程式碼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&lt;/h2&gt;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09: &lt;hr/&gt;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10: &lt;script&gt;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11: alert("Body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區塊的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程式碼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");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12: &lt;/script&gt;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13: 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執行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Body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區塊的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程式碼</a:t>
            </a: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14: &lt;/body&gt;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0D229A4C-0FA9-41BE-BC91-B908D2B1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9-1-3 </a:t>
            </a:r>
            <a:r>
              <a:rPr lang="zh-TW" altLang="en-US" dirty="0">
                <a:ea typeface="新細明體" panose="02020500000000000000" pitchFamily="18" charset="-120"/>
              </a:rPr>
              <a:t>使用外部</a:t>
            </a:r>
            <a:r>
              <a:rPr lang="en-US" altLang="zh-TW" dirty="0">
                <a:ea typeface="新細明體" panose="02020500000000000000" pitchFamily="18" charset="-120"/>
              </a:rPr>
              <a:t>JavaScript</a:t>
            </a:r>
            <a:r>
              <a:rPr lang="zh-TW" altLang="en-US" dirty="0">
                <a:ea typeface="新細明體" panose="02020500000000000000" pitchFamily="18" charset="-120"/>
              </a:rPr>
              <a:t>程式檔案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7E707475-6867-4821-8225-2D2203F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新細明體" panose="02020500000000000000" pitchFamily="18" charset="-120"/>
              </a:rPr>
              <a:t>如果同一個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程式區塊需要使用在多份</a:t>
            </a:r>
            <a:r>
              <a:rPr lang="en-US" altLang="zh-TW" sz="2400" dirty="0">
                <a:ea typeface="新細明體" panose="02020500000000000000" pitchFamily="18" charset="-120"/>
              </a:rPr>
              <a:t>HTML</a:t>
            </a:r>
            <a:r>
              <a:rPr lang="zh-TW" altLang="en-US" sz="2400" dirty="0">
                <a:ea typeface="新細明體" panose="02020500000000000000" pitchFamily="18" charset="-120"/>
              </a:rPr>
              <a:t>網頁時，或為了分割內容與行為，我們可以將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程式碼獨立成一個檔案，然後在每一份</a:t>
            </a:r>
            <a:r>
              <a:rPr lang="en-US" altLang="zh-TW" sz="2400" dirty="0">
                <a:ea typeface="新細明體" panose="02020500000000000000" pitchFamily="18" charset="-120"/>
              </a:rPr>
              <a:t>HTML</a:t>
            </a:r>
            <a:r>
              <a:rPr lang="zh-TW" altLang="en-US" sz="2400" dirty="0">
                <a:ea typeface="新細明體" panose="02020500000000000000" pitchFamily="18" charset="-120"/>
              </a:rPr>
              <a:t>網頁含括引用。一般來說，外部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程式檔的副檔名為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  <a:r>
              <a:rPr lang="en-US" altLang="zh-TW" sz="2400" dirty="0" err="1">
                <a:ea typeface="新細明體" panose="02020500000000000000" pitchFamily="18" charset="-120"/>
              </a:rPr>
              <a:t>js</a:t>
            </a:r>
            <a:r>
              <a:rPr lang="zh-TW" altLang="en-US" sz="2400" dirty="0">
                <a:ea typeface="新細明體" panose="02020500000000000000" pitchFamily="18" charset="-120"/>
              </a:rPr>
              <a:t>。</a:t>
            </a:r>
          </a:p>
          <a:p>
            <a:r>
              <a:rPr lang="zh-TW" altLang="en-US" sz="2400" dirty="0">
                <a:ea typeface="新細明體" panose="02020500000000000000" pitchFamily="18" charset="-120"/>
              </a:rPr>
              <a:t>在建立外部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程式檔案或下載其他的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函數庫後，就可以在</a:t>
            </a:r>
            <a:r>
              <a:rPr lang="en-US" altLang="zh-TW" sz="2400" dirty="0">
                <a:ea typeface="新細明體" panose="02020500000000000000" pitchFamily="18" charset="-120"/>
              </a:rPr>
              <a:t>HTML</a:t>
            </a:r>
            <a:r>
              <a:rPr lang="zh-TW" altLang="en-US" sz="2400" dirty="0">
                <a:ea typeface="新細明體" panose="02020500000000000000" pitchFamily="18" charset="-120"/>
              </a:rPr>
              <a:t>網頁的</a:t>
            </a:r>
            <a:r>
              <a:rPr lang="en-US" altLang="zh-TW" sz="2400" dirty="0">
                <a:ea typeface="新細明體" panose="02020500000000000000" pitchFamily="18" charset="-120"/>
              </a:rPr>
              <a:t>&lt;script&gt;</a:t>
            </a:r>
            <a:r>
              <a:rPr lang="zh-TW" altLang="en-US" sz="2400" dirty="0">
                <a:ea typeface="新細明體" panose="02020500000000000000" pitchFamily="18" charset="-120"/>
              </a:rPr>
              <a:t>標籤中使用</a:t>
            </a:r>
            <a:r>
              <a:rPr lang="en-US" altLang="zh-TW" sz="2400" dirty="0" err="1">
                <a:ea typeface="新細明體" panose="02020500000000000000" pitchFamily="18" charset="-120"/>
              </a:rPr>
              <a:t>src</a:t>
            </a:r>
            <a:r>
              <a:rPr lang="zh-TW" altLang="en-US" sz="2400" dirty="0">
                <a:ea typeface="新細明體" panose="02020500000000000000" pitchFamily="18" charset="-120"/>
              </a:rPr>
              <a:t>屬性指定外部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程式檔案的路徑，如下所示：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&lt;script </a:t>
            </a:r>
            <a:r>
              <a:rPr lang="en-US" altLang="zh-TW" dirty="0" err="1">
                <a:solidFill>
                  <a:srgbClr val="FF3399"/>
                </a:solidFill>
                <a:ea typeface="新細明體" panose="02020500000000000000" pitchFamily="18" charset="-120"/>
              </a:rPr>
              <a:t>src</a:t>
            </a:r>
            <a:r>
              <a:rPr lang="en-US" altLang="zh-TW" dirty="0">
                <a:solidFill>
                  <a:srgbClr val="FF3399"/>
                </a:solidFill>
                <a:ea typeface="新細明體" panose="02020500000000000000" pitchFamily="18" charset="-120"/>
              </a:rPr>
              <a:t>="Ch9_1_3.js"&gt;&lt;/script&gt;</a:t>
            </a:r>
          </a:p>
          <a:p>
            <a:r>
              <a:rPr lang="zh-TW" altLang="en-US" sz="2400" dirty="0">
                <a:ea typeface="新細明體" panose="02020500000000000000" pitchFamily="18" charset="-120"/>
              </a:rPr>
              <a:t>上述</a:t>
            </a:r>
            <a:r>
              <a:rPr lang="en-US" altLang="zh-TW" sz="2400" dirty="0">
                <a:ea typeface="新細明體" panose="02020500000000000000" pitchFamily="18" charset="-120"/>
              </a:rPr>
              <a:t>HTML</a:t>
            </a:r>
            <a:r>
              <a:rPr lang="zh-TW" altLang="en-US" sz="2400" dirty="0">
                <a:ea typeface="新細明體" panose="02020500000000000000" pitchFamily="18" charset="-120"/>
              </a:rPr>
              <a:t>標籤含括</a:t>
            </a:r>
            <a:r>
              <a:rPr lang="en-US" altLang="zh-TW" sz="2400" dirty="0">
                <a:ea typeface="新細明體" panose="02020500000000000000" pitchFamily="18" charset="-120"/>
              </a:rPr>
              <a:t>JavaScript</a:t>
            </a:r>
            <a:r>
              <a:rPr lang="zh-TW" altLang="en-US" sz="2400" dirty="0">
                <a:ea typeface="新細明體" panose="02020500000000000000" pitchFamily="18" charset="-120"/>
              </a:rPr>
              <a:t>程式檔案</a:t>
            </a:r>
            <a:r>
              <a:rPr lang="en-US" altLang="zh-TW" sz="2400" dirty="0">
                <a:ea typeface="新細明體" panose="02020500000000000000" pitchFamily="18" charset="-120"/>
              </a:rPr>
              <a:t>Ch9_1_3.js</a:t>
            </a:r>
            <a:r>
              <a:rPr lang="zh-TW" altLang="en-US" sz="2400" dirty="0">
                <a:ea typeface="新細明體" panose="02020500000000000000" pitchFamily="18" charset="-120"/>
              </a:rPr>
              <a:t>，此路徑也可以是</a:t>
            </a:r>
            <a:r>
              <a:rPr lang="en-US" altLang="zh-TW" sz="2400" dirty="0">
                <a:ea typeface="新細明體" panose="02020500000000000000" pitchFamily="18" charset="-120"/>
              </a:rPr>
              <a:t>URL</a:t>
            </a:r>
            <a:r>
              <a:rPr lang="zh-TW" altLang="en-US" sz="2400" dirty="0">
                <a:ea typeface="新細明體" panose="02020500000000000000" pitchFamily="18" charset="-120"/>
              </a:rPr>
              <a:t>網址的檔案。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2C6A830-95F1-40DF-99D1-F1A070A1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9-1-4 </a:t>
            </a:r>
            <a:r>
              <a:rPr lang="zh-TW" altLang="en-US" sz="3600" dirty="0">
                <a:ea typeface="新細明體" panose="02020500000000000000" pitchFamily="18" charset="-120"/>
              </a:rPr>
              <a:t>使用開發人員工具進行程式除錯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815F00E-E9A1-4EA3-8633-EEB4C0DB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當我們啟動</a:t>
            </a:r>
            <a:r>
              <a:rPr lang="en-US" altLang="zh-TW">
                <a:ea typeface="新細明體" panose="02020500000000000000" pitchFamily="18" charset="-120"/>
              </a:rPr>
              <a:t>Google Chrome</a:t>
            </a:r>
            <a:r>
              <a:rPr lang="zh-TW" altLang="en-US">
                <a:ea typeface="新細明體" panose="02020500000000000000" pitchFamily="18" charset="-120"/>
              </a:rPr>
              <a:t>瀏覽器預覽</a:t>
            </a:r>
            <a:r>
              <a:rPr lang="en-US" altLang="zh-TW">
                <a:ea typeface="新細明體" panose="02020500000000000000" pitchFamily="18" charset="-120"/>
              </a:rPr>
              <a:t>HTML</a:t>
            </a:r>
            <a:r>
              <a:rPr lang="zh-TW" altLang="en-US">
                <a:ea typeface="新細明體" panose="02020500000000000000" pitchFamily="18" charset="-120"/>
              </a:rPr>
              <a:t>網頁後，按</a:t>
            </a:r>
            <a:r>
              <a:rPr lang="en-US" altLang="zh-TW">
                <a:ea typeface="新細明體" panose="02020500000000000000" pitchFamily="18" charset="-120"/>
              </a:rPr>
              <a:t>F12</a:t>
            </a:r>
            <a:r>
              <a:rPr lang="zh-TW" altLang="en-US">
                <a:ea typeface="新細明體" panose="02020500000000000000" pitchFamily="18" charset="-120"/>
              </a:rPr>
              <a:t>鍵或</a:t>
            </a:r>
            <a:r>
              <a:rPr lang="en-US" altLang="zh-TW">
                <a:ea typeface="新細明體" panose="02020500000000000000" pitchFamily="18" charset="-120"/>
              </a:rPr>
              <a:t>Ctrl+Shift+I</a:t>
            </a:r>
            <a:r>
              <a:rPr lang="zh-TW" altLang="en-US">
                <a:ea typeface="新細明體" panose="02020500000000000000" pitchFamily="18" charset="-120"/>
              </a:rPr>
              <a:t>鍵，可以切換顯示開發人員工具。如果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程式碼有錯誤，在開發人員工具的上方選</a:t>
            </a:r>
            <a:r>
              <a:rPr lang="en-US" altLang="zh-TW">
                <a:ea typeface="新細明體" panose="02020500000000000000" pitchFamily="18" charset="-120"/>
              </a:rPr>
              <a:t>【Console】</a:t>
            </a:r>
            <a:r>
              <a:rPr lang="zh-TW" altLang="en-US">
                <a:ea typeface="新細明體" panose="02020500000000000000" pitchFamily="18" charset="-120"/>
              </a:rPr>
              <a:t>標籤，可以顯示紅色的錯誤訊息文字，如下圖所示：</a:t>
            </a:r>
          </a:p>
        </p:txBody>
      </p:sp>
      <p:pic>
        <p:nvPicPr>
          <p:cNvPr id="182277" name="Picture 5">
            <a:extLst>
              <a:ext uri="{FF2B5EF4-FFF2-40B4-BE49-F238E27FC236}">
                <a16:creationId xmlns:a16="http://schemas.microsoft.com/office/drawing/2014/main" id="{D6ED05D8-692D-454B-B583-3E46B4BB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843338"/>
            <a:ext cx="63373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89E690E9-1E63-4F0E-9FB7-AF8F880C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anose="02020500000000000000" pitchFamily="18" charset="-120"/>
              </a:rPr>
              <a:t>9-2 </a:t>
            </a:r>
            <a:r>
              <a:rPr lang="en-US" altLang="en-US" dirty="0" err="1">
                <a:ea typeface="新細明體" panose="02020500000000000000" pitchFamily="18" charset="-120"/>
              </a:rPr>
              <a:t>JavaScript語言的寫作風格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12136A1-42D5-4F37-B752-E015E4744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9-2-1 </a:t>
            </a:r>
            <a:r>
              <a:rPr lang="zh-TW" altLang="en-US" dirty="0">
                <a:ea typeface="新細明體" panose="02020500000000000000" pitchFamily="18" charset="-120"/>
              </a:rPr>
              <a:t>程式敘述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9-2-2 </a:t>
            </a:r>
            <a:r>
              <a:rPr lang="zh-TW" altLang="en-US" dirty="0">
                <a:ea typeface="新細明體" panose="02020500000000000000" pitchFamily="18" charset="-120"/>
              </a:rPr>
              <a:t>程式註解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9-2-3 </a:t>
            </a:r>
            <a:r>
              <a:rPr lang="zh-TW" altLang="en-US" dirty="0">
                <a:ea typeface="新細明體" panose="02020500000000000000" pitchFamily="18" charset="-120"/>
              </a:rPr>
              <a:t>太長的程式碼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9-2-4 </a:t>
            </a:r>
            <a:r>
              <a:rPr lang="zh-TW" altLang="en-US" dirty="0">
                <a:ea typeface="新細明體" panose="02020500000000000000" pitchFamily="18" charset="-120"/>
              </a:rPr>
              <a:t>程式碼縮排 </a:t>
            </a:r>
          </a:p>
        </p:txBody>
      </p:sp>
      <p:pic>
        <p:nvPicPr>
          <p:cNvPr id="183300" name="Picture 4">
            <a:extLst>
              <a:ext uri="{FF2B5EF4-FFF2-40B4-BE49-F238E27FC236}">
                <a16:creationId xmlns:a16="http://schemas.microsoft.com/office/drawing/2014/main" id="{09D2E749-980E-4930-94AB-1FCE260162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6" y="4221164"/>
            <a:ext cx="142557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01" name="內容版面配置區 10" descr="home-icon.png">
            <a:hlinkClick r:id="rId3" action="ppaction://hlinksldjump"/>
            <a:extLst>
              <a:ext uri="{FF2B5EF4-FFF2-40B4-BE49-F238E27FC236}">
                <a16:creationId xmlns:a16="http://schemas.microsoft.com/office/drawing/2014/main" id="{DC46A44E-9FF6-4181-AACB-DDFB9430C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42875"/>
            <a:ext cx="59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DEC2E453-6EC2-4F40-8B8E-0057603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9-2-1 </a:t>
            </a:r>
            <a:r>
              <a:rPr lang="zh-TW" altLang="en-US" dirty="0">
                <a:ea typeface="新細明體" panose="02020500000000000000" pitchFamily="18" charset="-120"/>
              </a:rPr>
              <a:t>程式敘述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zh-TW" altLang="en-US" dirty="0">
                <a:ea typeface="新細明體" panose="02020500000000000000" pitchFamily="18" charset="-120"/>
              </a:rPr>
              <a:t>說明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35653B9B-F8C0-45A8-9469-8F124E9E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程式是由程式敘述組成，一列程式敘述如同英文的一個句子，內含多個運算式、運算子或</a:t>
            </a:r>
            <a:r>
              <a:rPr lang="en-US" altLang="zh-TW">
                <a:ea typeface="新細明體" panose="02020500000000000000" pitchFamily="18" charset="-120"/>
              </a:rPr>
              <a:t>JavaScrpt</a:t>
            </a:r>
            <a:r>
              <a:rPr lang="zh-TW" altLang="en-US">
                <a:ea typeface="新細明體" panose="02020500000000000000" pitchFamily="18" charset="-120"/>
              </a:rPr>
              <a:t>關鍵字，如下所示：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var intBalance = 1000;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intBalance += 100;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document.write("</a:t>
            </a:r>
            <a:r>
              <a:rPr lang="zh-TW" altLang="en-US" sz="2800">
                <a:solidFill>
                  <a:srgbClr val="FF3399"/>
                </a:solidFill>
                <a:ea typeface="新細明體" panose="02020500000000000000" pitchFamily="18" charset="-120"/>
              </a:rPr>
              <a:t>第一份</a:t>
            </a: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JavaScript</a:t>
            </a:r>
            <a:r>
              <a:rPr lang="zh-TW" altLang="en-US" sz="2800">
                <a:solidFill>
                  <a:srgbClr val="FF3399"/>
                </a:solidFill>
                <a:ea typeface="新細明體" panose="02020500000000000000" pitchFamily="18" charset="-120"/>
              </a:rPr>
              <a:t>程式</a:t>
            </a:r>
            <a:r>
              <a:rPr lang="en-US" altLang="zh-TW" sz="2800">
                <a:solidFill>
                  <a:srgbClr val="FF3399"/>
                </a:solidFill>
                <a:ea typeface="新細明體" panose="02020500000000000000" pitchFamily="18" charset="-120"/>
              </a:rPr>
              <a:t>&lt;br/&gt;");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上述的程式碼是三列</a:t>
            </a:r>
            <a:r>
              <a:rPr lang="en-US" altLang="zh-TW">
                <a:ea typeface="新細明體" panose="02020500000000000000" pitchFamily="18" charset="-120"/>
              </a:rPr>
              <a:t>JavaScript</a:t>
            </a:r>
            <a:r>
              <a:rPr lang="zh-TW" altLang="en-US">
                <a:ea typeface="新細明體" panose="02020500000000000000" pitchFamily="18" charset="-120"/>
              </a:rPr>
              <a:t>程式敘述。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3146</Words>
  <Application>Microsoft Office PowerPoint</Application>
  <PresentationFormat>寬螢幕</PresentationFormat>
  <Paragraphs>371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Office 佈景主題</vt:lpstr>
      <vt:lpstr>PowerPoint 簡報</vt:lpstr>
      <vt:lpstr>目錄</vt:lpstr>
      <vt:lpstr>9-1 JavaScript程式碼的位置 </vt:lpstr>
      <vt:lpstr>9-1-1 在&lt;head&gt;區塊的JavaScript程式碼</vt:lpstr>
      <vt:lpstr>9-1-2 在&lt;body&gt;區塊的JavaScript程式碼</vt:lpstr>
      <vt:lpstr>9-1-3 使用外部JavaScript程式檔案</vt:lpstr>
      <vt:lpstr>9-1-4 使用開發人員工具進行程式除錯</vt:lpstr>
      <vt:lpstr>9-2 JavaScript語言的寫作風格</vt:lpstr>
      <vt:lpstr>9-2-1 程式敘述-說明</vt:lpstr>
      <vt:lpstr>9-2-1 程式敘述-「;」程式敘述結束符號</vt:lpstr>
      <vt:lpstr>9-2-1 程式敘述-程式區塊（Block）</vt:lpstr>
      <vt:lpstr>9-2-2 程式註解</vt:lpstr>
      <vt:lpstr>9-2-3 太長的程式碼</vt:lpstr>
      <vt:lpstr>9-2-4 程式碼縮排</vt:lpstr>
      <vt:lpstr>9-3 變數 </vt:lpstr>
      <vt:lpstr>9-3-1 變數命名與宣告-命名原則</vt:lpstr>
      <vt:lpstr>9-3-1 變數命名與宣告-宣告</vt:lpstr>
      <vt:lpstr>9-3-2 指定敘述</vt:lpstr>
      <vt:lpstr>9-4 資料型態</vt:lpstr>
      <vt:lpstr>9-4-1 JavaScript語言的資料型態-說明</vt:lpstr>
      <vt:lpstr>9-4-1 JavaScript語言的資料型態- 字串資料型態</vt:lpstr>
      <vt:lpstr>9-4-1 JavaScript語言的資料型態- 布林資料型態</vt:lpstr>
      <vt:lpstr>9-4-1 JavaScript語言的資料型態- Null資料型態</vt:lpstr>
      <vt:lpstr>9-4-1 JavaScript語言的資料型態- Undefined資料型態</vt:lpstr>
      <vt:lpstr>9-4-2 Escape逸出字元</vt:lpstr>
      <vt:lpstr>9-5 運算子 </vt:lpstr>
      <vt:lpstr>9-5 JavaScript的運算子-說明</vt:lpstr>
      <vt:lpstr>9-5-1 運算子的優先順序-說明</vt:lpstr>
      <vt:lpstr>9-5-1 運算子的優先順序-順序</vt:lpstr>
      <vt:lpstr>9-5-2 算術運算子-說明</vt:lpstr>
      <vt:lpstr>9-5-2 算術運算子-遞增和遞減運算</vt:lpstr>
      <vt:lpstr>9-5-3 位元運算子</vt:lpstr>
      <vt:lpstr>9-5-4 指定運算子</vt:lpstr>
      <vt:lpstr>9-6 資料型態的轉換</vt:lpstr>
      <vt:lpstr>9-6-1 資料型態的強制轉換</vt:lpstr>
      <vt:lpstr>9-6-2 資料型態的轉換函數-1</vt:lpstr>
      <vt:lpstr>9-6-2 資料型態的轉換函數-2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Jeff_NCKU</cp:lastModifiedBy>
  <cp:revision>121</cp:revision>
  <dcterms:created xsi:type="dcterms:W3CDTF">2020-08-06T11:30:33Z</dcterms:created>
  <dcterms:modified xsi:type="dcterms:W3CDTF">2020-10-19T08:13:27Z</dcterms:modified>
</cp:coreProperties>
</file>