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62" r:id="rId2"/>
    <p:sldId id="397" r:id="rId3"/>
    <p:sldId id="366" r:id="rId4"/>
    <p:sldId id="369" r:id="rId5"/>
    <p:sldId id="370" r:id="rId6"/>
    <p:sldId id="371" r:id="rId7"/>
    <p:sldId id="367" r:id="rId8"/>
    <p:sldId id="368" r:id="rId9"/>
    <p:sldId id="373" r:id="rId10"/>
    <p:sldId id="374" r:id="rId11"/>
    <p:sldId id="375" r:id="rId12"/>
    <p:sldId id="376" r:id="rId13"/>
    <p:sldId id="392" r:id="rId14"/>
    <p:sldId id="377" r:id="rId15"/>
    <p:sldId id="390" r:id="rId16"/>
    <p:sldId id="378" r:id="rId17"/>
    <p:sldId id="391" r:id="rId18"/>
    <p:sldId id="379" r:id="rId19"/>
    <p:sldId id="393" r:id="rId20"/>
    <p:sldId id="380" r:id="rId21"/>
    <p:sldId id="381" r:id="rId22"/>
    <p:sldId id="382" r:id="rId23"/>
    <p:sldId id="394" r:id="rId24"/>
    <p:sldId id="384" r:id="rId25"/>
    <p:sldId id="395" r:id="rId26"/>
    <p:sldId id="385" r:id="rId27"/>
    <p:sldId id="396" r:id="rId28"/>
    <p:sldId id="386" r:id="rId29"/>
    <p:sldId id="387" r:id="rId30"/>
    <p:sldId id="388" r:id="rId31"/>
    <p:sldId id="389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5370"/>
    <a:srgbClr val="2A6B9B"/>
    <a:srgbClr val="16719A"/>
    <a:srgbClr val="D5BA87"/>
    <a:srgbClr val="B598AA"/>
    <a:srgbClr val="396B81"/>
    <a:srgbClr val="156AA6"/>
    <a:srgbClr val="55C5D1"/>
    <a:srgbClr val="F79C65"/>
    <a:srgbClr val="A7A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936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B9429-A757-4997-A8A8-5338AF8AFBB1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EB653-A414-4538-B732-13FC4527A0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734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77AA4D7D-3C49-49A5-BAD8-4D854CFFDF97}"/>
              </a:ext>
            </a:extLst>
          </p:cNvPr>
          <p:cNvSpPr/>
          <p:nvPr userDrawn="1"/>
        </p:nvSpPr>
        <p:spPr>
          <a:xfrm>
            <a:off x="-2" y="0"/>
            <a:ext cx="12192000" cy="6858000"/>
          </a:xfrm>
          <a:prstGeom prst="rect">
            <a:avLst/>
          </a:prstGeom>
          <a:gradFill>
            <a:gsLst>
              <a:gs pos="66000">
                <a:srgbClr val="82B0C4"/>
              </a:gs>
              <a:gs pos="0">
                <a:srgbClr val="105370">
                  <a:alpha val="70000"/>
                </a:srgbClr>
              </a:gs>
              <a:gs pos="100000">
                <a:srgbClr val="C8E9F8">
                  <a:alpha val="60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05370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FCA07673-C020-439D-AE5B-882C91E323A1}"/>
              </a:ext>
            </a:extLst>
          </p:cNvPr>
          <p:cNvSpPr/>
          <p:nvPr userDrawn="1"/>
        </p:nvSpPr>
        <p:spPr>
          <a:xfrm>
            <a:off x="2211068" y="2062913"/>
            <a:ext cx="7803046" cy="2574232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6">
            <a:extLst>
              <a:ext uri="{FF2B5EF4-FFF2-40B4-BE49-F238E27FC236}">
                <a16:creationId xmlns:a16="http://schemas.microsoft.com/office/drawing/2014/main" id="{9FE55A77-64FF-4754-8509-7C070C06497F}"/>
              </a:ext>
            </a:extLst>
          </p:cNvPr>
          <p:cNvCxnSpPr>
            <a:cxnSpLocks/>
          </p:cNvCxnSpPr>
          <p:nvPr userDrawn="1"/>
        </p:nvCxnSpPr>
        <p:spPr>
          <a:xfrm>
            <a:off x="2796244" y="2395673"/>
            <a:ext cx="6905953" cy="0"/>
          </a:xfrm>
          <a:prstGeom prst="line">
            <a:avLst/>
          </a:prstGeom>
          <a:ln w="38100">
            <a:solidFill>
              <a:srgbClr val="B18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8">
            <a:extLst>
              <a:ext uri="{FF2B5EF4-FFF2-40B4-BE49-F238E27FC236}">
                <a16:creationId xmlns:a16="http://schemas.microsoft.com/office/drawing/2014/main" id="{5A924000-2BD2-4308-A2F9-AB57123D0935}"/>
              </a:ext>
            </a:extLst>
          </p:cNvPr>
          <p:cNvCxnSpPr>
            <a:cxnSpLocks/>
          </p:cNvCxnSpPr>
          <p:nvPr userDrawn="1"/>
        </p:nvCxnSpPr>
        <p:spPr>
          <a:xfrm>
            <a:off x="2796244" y="4387241"/>
            <a:ext cx="6905953" cy="0"/>
          </a:xfrm>
          <a:prstGeom prst="line">
            <a:avLst/>
          </a:prstGeom>
          <a:ln w="38100">
            <a:solidFill>
              <a:srgbClr val="B18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A6F88A8-E427-409E-AEC5-469BFDC11108}"/>
              </a:ext>
            </a:extLst>
          </p:cNvPr>
          <p:cNvSpPr/>
          <p:nvPr userDrawn="1"/>
        </p:nvSpPr>
        <p:spPr>
          <a:xfrm>
            <a:off x="2926698" y="1246316"/>
            <a:ext cx="6338600" cy="624976"/>
          </a:xfrm>
          <a:prstGeom prst="rect">
            <a:avLst/>
          </a:prstGeom>
          <a:solidFill>
            <a:srgbClr val="105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+mn-ea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AB9DDCAC-50AC-4A29-8D07-6BF7C83B83AD}"/>
              </a:ext>
            </a:extLst>
          </p:cNvPr>
          <p:cNvSpPr/>
          <p:nvPr userDrawn="1"/>
        </p:nvSpPr>
        <p:spPr>
          <a:xfrm>
            <a:off x="309036" y="228600"/>
            <a:ext cx="11557000" cy="6271468"/>
          </a:xfrm>
          <a:prstGeom prst="rect">
            <a:avLst/>
          </a:prstGeom>
          <a:noFill/>
          <a:ln w="38100">
            <a:gradFill flip="none" rotWithShape="1">
              <a:gsLst>
                <a:gs pos="98000">
                  <a:schemeClr val="accent2">
                    <a:lumMod val="60000"/>
                    <a:lumOff val="4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31000">
                  <a:schemeClr val="accent2">
                    <a:lumMod val="75000"/>
                  </a:schemeClr>
                </a:gs>
                <a:gs pos="65000">
                  <a:schemeClr val="bg1">
                    <a:alpha val="82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C87803B-7B6D-4383-A76E-10A3425A4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8319" y="3874985"/>
            <a:ext cx="5485580" cy="485438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rgbClr val="10537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92BF74-A531-4888-A0F1-010203E9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4F76FA09-6622-4F4D-ADA0-0B64B92A83E7}"/>
              </a:ext>
            </a:extLst>
          </p:cNvPr>
          <p:cNvGrpSpPr/>
          <p:nvPr/>
        </p:nvGrpSpPr>
        <p:grpSpPr>
          <a:xfrm>
            <a:off x="998444" y="3776787"/>
            <a:ext cx="2235769" cy="2235769"/>
            <a:chOff x="1151470" y="3924634"/>
            <a:chExt cx="2235769" cy="2235769"/>
          </a:xfrm>
        </p:grpSpPr>
        <p:sp>
          <p:nvSpPr>
            <p:cNvPr id="18" name="矩形: 圆角 7">
              <a:extLst>
                <a:ext uri="{FF2B5EF4-FFF2-40B4-BE49-F238E27FC236}">
                  <a16:creationId xmlns:a16="http://schemas.microsoft.com/office/drawing/2014/main" id="{AEAFF6BC-AC24-414B-938C-16A23BC28653}"/>
                </a:ext>
              </a:extLst>
            </p:cNvPr>
            <p:cNvSpPr/>
            <p:nvPr/>
          </p:nvSpPr>
          <p:spPr>
            <a:xfrm>
              <a:off x="1323872" y="4401357"/>
              <a:ext cx="1890966" cy="1046535"/>
            </a:xfrm>
            <a:prstGeom prst="roundRect">
              <a:avLst>
                <a:gd name="adj" fmla="val 11064"/>
              </a:avLst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chemeClr val="tx2"/>
                </a:solidFill>
              </a:endParaRPr>
            </a:p>
          </p:txBody>
        </p:sp>
        <p:pic>
          <p:nvPicPr>
            <p:cNvPr id="19" name="Graphic 135" descr="Television">
              <a:extLst>
                <a:ext uri="{FF2B5EF4-FFF2-40B4-BE49-F238E27FC236}">
                  <a16:creationId xmlns:a16="http://schemas.microsoft.com/office/drawing/2014/main" id="{E54B0F27-BB9F-4742-AE6D-793E2993A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51470" y="3924634"/>
              <a:ext cx="2235769" cy="2235769"/>
            </a:xfrm>
            <a:prstGeom prst="rect">
              <a:avLst/>
            </a:prstGeom>
          </p:spPr>
        </p:pic>
      </p:grpSp>
      <p:pic>
        <p:nvPicPr>
          <p:cNvPr id="20" name="Graphic 106" descr="Mouse">
            <a:extLst>
              <a:ext uri="{FF2B5EF4-FFF2-40B4-BE49-F238E27FC236}">
                <a16:creationId xmlns:a16="http://schemas.microsoft.com/office/drawing/2014/main" id="{40673D5E-29F4-4E9D-B019-E1AFBF6BE1D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56217">
            <a:off x="9581568" y="4073681"/>
            <a:ext cx="1516535" cy="151653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5A37AA7-F834-49C6-822D-3B45EB635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0591" y="2618469"/>
            <a:ext cx="9144000" cy="1131500"/>
          </a:xfrm>
        </p:spPr>
        <p:txBody>
          <a:bodyPr anchor="ctr">
            <a:normAutofit/>
          </a:bodyPr>
          <a:lstStyle>
            <a:lvl1pPr algn="ctr">
              <a:defRPr sz="6600" b="1">
                <a:solidFill>
                  <a:srgbClr val="105370"/>
                </a:solidFill>
              </a:defRPr>
            </a:lvl1pPr>
          </a:lstStyle>
          <a:p>
            <a:r>
              <a:rPr lang="zh-TW" altLang="en-US" dirty="0"/>
              <a:t>按一下以編輯母片標題</a:t>
            </a:r>
          </a:p>
        </p:txBody>
      </p:sp>
    </p:spTree>
    <p:extLst>
      <p:ext uri="{BB962C8B-B14F-4D97-AF65-F5344CB8AC3E}">
        <p14:creationId xmlns:p14="http://schemas.microsoft.com/office/powerpoint/2010/main" val="311953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EA94BD-0BC3-4869-8BED-D1AEBEE1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28441FC-34A0-4467-843A-D26F82A27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8B1303-0922-4F66-AFB3-234F8E71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0B275F-8166-46C8-ACA1-368C43D2F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EAAD34-7551-4B1B-98CF-DEB371A4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80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1B13BE6-6575-4CEE-B152-21DF31824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850E3A-E898-44FE-8B37-75C2F80C2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59B79F-28A0-47DF-B106-4C0D32A4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C76C56-E996-4882-B2FB-FFAF7470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89878E-75A2-40B7-ADD2-0F65C052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4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79F0ED-C6FF-4EFC-9E08-B6BC61A0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>
                <a:latin typeface="+mj-lt"/>
                <a:ea typeface="+mj-ea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88310D-9DBA-4101-B7D4-DF172975E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000"/>
            <a:ext cx="10515600" cy="4351338"/>
          </a:xfrm>
        </p:spPr>
        <p:txBody>
          <a:bodyPr/>
          <a:lstStyle>
            <a:lvl1pPr>
              <a:defRPr>
                <a:solidFill>
                  <a:srgbClr val="105370"/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90281C-B71F-410C-9372-833B1B5B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08968"/>
            <a:ext cx="2743200" cy="365125"/>
          </a:xfrm>
        </p:spPr>
        <p:txBody>
          <a:bodyPr/>
          <a:lstStyle>
            <a:lvl1pPr>
              <a:defRPr sz="1400" b="1">
                <a:solidFill>
                  <a:srgbClr val="2A6B9B"/>
                </a:solidFill>
              </a:defRPr>
            </a:lvl1pPr>
          </a:lstStyle>
          <a:p>
            <a:fld id="{0BE2D333-B45C-44F9-92D1-6632086B6FE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8C9B2E9-16E2-47B9-A37B-9AB4EC348DF6}"/>
              </a:ext>
            </a:extLst>
          </p:cNvPr>
          <p:cNvSpPr/>
          <p:nvPr userDrawn="1"/>
        </p:nvSpPr>
        <p:spPr>
          <a:xfrm>
            <a:off x="309036" y="228600"/>
            <a:ext cx="11557000" cy="6271468"/>
          </a:xfrm>
          <a:prstGeom prst="rect">
            <a:avLst/>
          </a:prstGeom>
          <a:noFill/>
          <a:ln w="38100">
            <a:gradFill flip="none" rotWithShape="1">
              <a:gsLst>
                <a:gs pos="98000">
                  <a:schemeClr val="accent2">
                    <a:lumMod val="60000"/>
                    <a:lumOff val="4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31000">
                  <a:schemeClr val="accent2">
                    <a:lumMod val="75000"/>
                  </a:schemeClr>
                </a:gs>
                <a:gs pos="65000">
                  <a:schemeClr val="bg1">
                    <a:alpha val="82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2" name="Graphic 21" descr="Signature">
            <a:extLst>
              <a:ext uri="{FF2B5EF4-FFF2-40B4-BE49-F238E27FC236}">
                <a16:creationId xmlns:a16="http://schemas.microsoft.com/office/drawing/2014/main" id="{04FE574C-95CE-4736-8C92-2094D92F7D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99431"/>
            <a:ext cx="482600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群組 13">
            <a:extLst>
              <a:ext uri="{FF2B5EF4-FFF2-40B4-BE49-F238E27FC236}">
                <a16:creationId xmlns:a16="http://schemas.microsoft.com/office/drawing/2014/main" id="{A481712C-2225-4CBA-AC81-D47E4FD67FB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33914" y="6540548"/>
            <a:ext cx="3236913" cy="252413"/>
            <a:chOff x="483320" y="6571553"/>
            <a:chExt cx="3236416" cy="252985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971399A5-FBB6-4DC6-9E96-9AECA95B9BE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 l="3115" t="12860" r="52231" b="55965"/>
            <a:stretch/>
          </p:blipFill>
          <p:spPr>
            <a:xfrm>
              <a:off x="483320" y="6571553"/>
              <a:ext cx="1327005" cy="246885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201C1131-E58A-415A-A4E4-FBDFDCB94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 l="3227" t="53747" r="31351" b="17565"/>
            <a:stretch/>
          </p:blipFill>
          <p:spPr>
            <a:xfrm>
              <a:off x="1775520" y="6597352"/>
              <a:ext cx="1944216" cy="2271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893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18A699-BCF4-4DC2-9DF9-0609EBFBF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0E2295-5D7A-41DB-8D01-261D1D093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9CCB09-FC99-4444-B566-0BEFFA4A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B36AC7-6963-4A40-9304-D3A9C42E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06A411-83AC-4D1A-927A-AC1A137F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60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E0B939-3AA6-4BC1-92BE-7A1E20FD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7820E4-D99D-464B-B26D-A1E2C0A00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C10387-CF4A-488D-A1EF-35FFF59EA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B16775-1ECC-49FC-986D-69461500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797971-34C0-40AE-AB75-6BF36A0AC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19051D-1EDF-426D-BDC2-5818BE64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35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3B9D61-DBD5-4FF0-92B9-C2A844B7C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090A68-7336-48C6-BCC8-8F94D9E25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635053-A150-4BE6-929F-713F50764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78E89D5-46B4-445D-8504-0D3345260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A6439C6-480D-4ECD-93BD-DBA73F0FE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636C509-6049-4ED8-8103-EE2B8947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079465B-8616-46C4-ADEA-8FFC48B5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80C7A8E-BB2E-461F-8A1D-FBAF97F0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85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6E0A5-86D3-492D-B7A4-66376FBC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836CB85-FBEA-422E-836A-1EF4B8B3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2F894C0-3E1E-4EE8-89B6-51098756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5A8ACF3-2527-495A-B24E-0CFAC45D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29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20766C-54EB-4CF3-B4F3-3D40B9F49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A83D07-52D1-46D9-8F2C-3E1557BD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CC01B1C3-FC22-41D5-B7FA-DB797865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0500" y="6069589"/>
            <a:ext cx="2743200" cy="365125"/>
          </a:xfrm>
        </p:spPr>
        <p:txBody>
          <a:bodyPr/>
          <a:lstStyle>
            <a:lvl1pPr>
              <a:defRPr b="1">
                <a:solidFill>
                  <a:srgbClr val="D5BA87"/>
                </a:solidFill>
              </a:defRPr>
            </a:lvl1pPr>
          </a:lstStyle>
          <a:p>
            <a:fld id="{0BE2D333-B45C-44F9-92D1-6632086B6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87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7EB812-5F37-4F9F-9CAD-23AE4825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FC0FB0-9494-4111-A32B-96956844A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89D541B-1063-477C-BC8E-67AE6B905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85EC27-FF45-4549-8DF9-DF7759C87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AA4D68-F9BA-4742-93CE-60B98F28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2E0BE4-4059-4F9B-9981-E624EC30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29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1100E0-7324-4DD7-ACAA-60DC93EB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05A82D7-0A89-4688-9AF2-314CF3AEE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A030A9-18A3-4A81-9CBF-A98DE7541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7D6E9-C455-43A7-B908-0C58BCFB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20B963-35EB-41A7-8940-076F735F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EB3716-F0CC-44A1-A0E2-5C29E76D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38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2BAAB02-3959-4660-950B-38684F8AA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F100B0-1BEC-4466-8E21-29BCAFC46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6DE513-B821-4173-9A81-8AD5AF82A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30CE9D-DDA8-4A07-9DCB-CD4496532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021E78-C1A3-49AF-A78E-97A99ECB3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24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338DA1-E058-4B91-BADB-3B8E2588F612}"/>
              </a:ext>
            </a:extLst>
          </p:cNvPr>
          <p:cNvSpPr txBox="1"/>
          <p:nvPr/>
        </p:nvSpPr>
        <p:spPr>
          <a:xfrm>
            <a:off x="2442291" y="2734365"/>
            <a:ext cx="73406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6600" b="1" dirty="0">
                <a:solidFill>
                  <a:srgbClr val="105370"/>
                </a:solidFill>
                <a:latin typeface="+mj-lt"/>
                <a:cs typeface="Aparajita" panose="02020603050405020304" pitchFamily="18" charset="0"/>
              </a:rPr>
              <a:t>流程控制</a:t>
            </a:r>
            <a:endParaRPr lang="en-US" sz="6600" b="1" dirty="0">
              <a:solidFill>
                <a:srgbClr val="105370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25712-4E09-4E17-A83F-9FE2064F6388}"/>
              </a:ext>
            </a:extLst>
          </p:cNvPr>
          <p:cNvSpPr/>
          <p:nvPr/>
        </p:nvSpPr>
        <p:spPr>
          <a:xfrm>
            <a:off x="3486950" y="3917482"/>
            <a:ext cx="5218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b="1" dirty="0">
                <a:solidFill>
                  <a:srgbClr val="10537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國立成功大學工業資訊管理學系   侯建任 助理教授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DFEAF33-2F2B-42CC-8167-E8294F6A9BC6}"/>
              </a:ext>
            </a:extLst>
          </p:cNvPr>
          <p:cNvSpPr/>
          <p:nvPr/>
        </p:nvSpPr>
        <p:spPr>
          <a:xfrm>
            <a:off x="2926698" y="1246316"/>
            <a:ext cx="6338600" cy="624976"/>
          </a:xfrm>
          <a:prstGeom prst="rect">
            <a:avLst/>
          </a:prstGeom>
          <a:solidFill>
            <a:srgbClr val="105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latin typeface="+mn-ea"/>
              </a:rPr>
              <a:t>網頁程式開發</a:t>
            </a:r>
          </a:p>
        </p:txBody>
      </p:sp>
      <p:sp>
        <p:nvSpPr>
          <p:cNvPr id="21" name="矩形: 圆角 7">
            <a:extLst>
              <a:ext uri="{FF2B5EF4-FFF2-40B4-BE49-F238E27FC236}">
                <a16:creationId xmlns:a16="http://schemas.microsoft.com/office/drawing/2014/main" id="{3C4BA2B1-1556-4B01-909E-51AA103DE6AD}"/>
              </a:ext>
            </a:extLst>
          </p:cNvPr>
          <p:cNvSpPr/>
          <p:nvPr/>
        </p:nvSpPr>
        <p:spPr>
          <a:xfrm>
            <a:off x="1163336" y="4245373"/>
            <a:ext cx="1890966" cy="1046535"/>
          </a:xfrm>
          <a:prstGeom prst="roundRect">
            <a:avLst>
              <a:gd name="adj" fmla="val 11064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2"/>
                </a:solidFill>
              </a:rPr>
              <a:t>CHAPTER</a:t>
            </a:r>
            <a:r>
              <a:rPr lang="zh-TW" altLang="en-US" sz="3200" dirty="0">
                <a:solidFill>
                  <a:schemeClr val="tx2"/>
                </a:solidFill>
              </a:rPr>
              <a:t> </a:t>
            </a:r>
            <a:r>
              <a:rPr lang="en-US" altLang="zh-TW" sz="3200" dirty="0">
                <a:solidFill>
                  <a:schemeClr val="tx2"/>
                </a:solidFill>
              </a:rPr>
              <a:t>NINE-2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  <p:pic>
        <p:nvPicPr>
          <p:cNvPr id="17" name="Graphic 106" descr="Mouse">
            <a:extLst>
              <a:ext uri="{FF2B5EF4-FFF2-40B4-BE49-F238E27FC236}">
                <a16:creationId xmlns:a16="http://schemas.microsoft.com/office/drawing/2014/main" id="{E0E8EB9C-62D9-41E4-B721-2AEB3AE23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23285">
            <a:off x="9562317" y="4071599"/>
            <a:ext cx="1516535" cy="151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99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01CDF95B-B0F8-4A0F-993F-EF21E19B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9-2-2 </a:t>
            </a:r>
            <a:r>
              <a:rPr lang="zh-TW" altLang="en-US" dirty="0">
                <a:ea typeface="微軟正黑體" panose="020B0604030504040204" pitchFamily="34" charset="-120"/>
              </a:rPr>
              <a:t>活用邏輯運算子</a:t>
            </a:r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66266BC0-D635-4DD4-B42D-7C2E54045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400" dirty="0">
                <a:ea typeface="微軟正黑體" panose="020B0604030504040204" pitchFamily="34" charset="-120"/>
              </a:rPr>
              <a:t>在</a:t>
            </a:r>
            <a:r>
              <a:rPr lang="en-US" altLang="zh-TW" sz="2400" dirty="0">
                <a:ea typeface="微軟正黑體" panose="020B0604030504040204" pitchFamily="34" charset="-120"/>
              </a:rPr>
              <a:t>JavaScript</a:t>
            </a:r>
            <a:r>
              <a:rPr lang="zh-TW" altLang="en-US" sz="2400" dirty="0">
                <a:ea typeface="微軟正黑體" panose="020B0604030504040204" pitchFamily="34" charset="-120"/>
              </a:rPr>
              <a:t>使用「</a:t>
            </a:r>
            <a:r>
              <a:rPr lang="en-US" altLang="zh-TW" sz="2400" dirty="0">
                <a:ea typeface="微軟正黑體" panose="020B0604030504040204" pitchFamily="34" charset="-120"/>
              </a:rPr>
              <a:t>&amp;&amp;</a:t>
            </a:r>
            <a:r>
              <a:rPr lang="zh-TW" altLang="en-US" sz="2400" dirty="0">
                <a:ea typeface="微軟正黑體" panose="020B0604030504040204" pitchFamily="34" charset="-120"/>
              </a:rPr>
              <a:t>」邏輯運算子連接的</a:t>
            </a:r>
            <a:r>
              <a:rPr lang="en-US" altLang="zh-TW" sz="2400" dirty="0"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ea typeface="微軟正黑體" panose="020B0604030504040204" pitchFamily="34" charset="-120"/>
              </a:rPr>
              <a:t>個運算元中，如果第</a:t>
            </a:r>
            <a:r>
              <a:rPr lang="en-US" altLang="zh-TW" sz="2400" dirty="0"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ea typeface="微軟正黑體" panose="020B0604030504040204" pitchFamily="34" charset="-120"/>
              </a:rPr>
              <a:t>個運算元是</a:t>
            </a:r>
            <a:r>
              <a:rPr lang="en-US" altLang="zh-TW" sz="2400" dirty="0">
                <a:ea typeface="微軟正黑體" panose="020B0604030504040204" pitchFamily="34" charset="-120"/>
              </a:rPr>
              <a:t>true</a:t>
            </a:r>
            <a:r>
              <a:rPr lang="zh-TW" altLang="en-US" sz="2400" dirty="0">
                <a:ea typeface="微軟正黑體" panose="020B0604030504040204" pitchFamily="34" charset="-120"/>
              </a:rPr>
              <a:t>，會直接傳回第</a:t>
            </a:r>
            <a:r>
              <a:rPr lang="en-US" altLang="zh-TW" sz="2400" dirty="0"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ea typeface="微軟正黑體" panose="020B0604030504040204" pitchFamily="34" charset="-120"/>
              </a:rPr>
              <a:t>個運算元的值。現在我們來看一個實例，首先宣告</a:t>
            </a:r>
            <a:r>
              <a:rPr lang="en-US" altLang="zh-TW" sz="2400" dirty="0"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ea typeface="微軟正黑體" panose="020B0604030504040204" pitchFamily="34" charset="-120"/>
              </a:rPr>
              <a:t>個變數，如下所示：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var a = true;    var b = false;</a:t>
            </a:r>
          </a:p>
          <a:p>
            <a:pPr>
              <a:lnSpc>
                <a:spcPct val="90000"/>
              </a:lnSpc>
            </a:pPr>
            <a:r>
              <a:rPr lang="zh-TW" altLang="en-US" sz="2400" dirty="0">
                <a:ea typeface="微軟正黑體" panose="020B0604030504040204" pitchFamily="34" charset="-120"/>
              </a:rPr>
              <a:t>變數</a:t>
            </a:r>
            <a:r>
              <a:rPr lang="en-US" altLang="zh-TW" sz="2400" dirty="0">
                <a:ea typeface="微軟正黑體" panose="020B0604030504040204" pitchFamily="34" charset="-120"/>
              </a:rPr>
              <a:t>a</a:t>
            </a:r>
            <a:r>
              <a:rPr lang="zh-TW" altLang="en-US" sz="2400" dirty="0">
                <a:ea typeface="微軟正黑體" panose="020B0604030504040204" pitchFamily="34" charset="-120"/>
              </a:rPr>
              <a:t>和</a:t>
            </a:r>
            <a:r>
              <a:rPr lang="en-US" altLang="zh-TW" sz="2400" dirty="0">
                <a:ea typeface="微軟正黑體" panose="020B0604030504040204" pitchFamily="34" charset="-120"/>
              </a:rPr>
              <a:t>b</a:t>
            </a:r>
            <a:r>
              <a:rPr lang="zh-TW" altLang="en-US" sz="2400" dirty="0">
                <a:ea typeface="微軟正黑體" panose="020B0604030504040204" pitchFamily="34" charset="-120"/>
              </a:rPr>
              <a:t>的值分別是布林值</a:t>
            </a:r>
            <a:r>
              <a:rPr lang="en-US" altLang="zh-TW" sz="2400" dirty="0">
                <a:ea typeface="微軟正黑體" panose="020B0604030504040204" pitchFamily="34" charset="-120"/>
              </a:rPr>
              <a:t>true</a:t>
            </a:r>
            <a:r>
              <a:rPr lang="zh-TW" altLang="en-US" sz="2400" dirty="0">
                <a:ea typeface="微軟正黑體" panose="020B0604030504040204" pitchFamily="34" charset="-120"/>
              </a:rPr>
              <a:t>和</a:t>
            </a:r>
            <a:r>
              <a:rPr lang="en-US" altLang="zh-TW" sz="2400" dirty="0">
                <a:ea typeface="微軟正黑體" panose="020B0604030504040204" pitchFamily="34" charset="-120"/>
              </a:rPr>
              <a:t>false</a:t>
            </a:r>
            <a:r>
              <a:rPr lang="zh-TW" altLang="en-US" sz="2400" dirty="0">
                <a:ea typeface="微軟正黑體" panose="020B0604030504040204" pitchFamily="34" charset="-120"/>
              </a:rPr>
              <a:t>，我們可以寫出邏輯運算式，如下所示：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var x = a &amp;&amp; 10;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var y = b &amp;&amp; 5;</a:t>
            </a:r>
          </a:p>
          <a:p>
            <a:pPr>
              <a:lnSpc>
                <a:spcPct val="90000"/>
              </a:lnSpc>
            </a:pPr>
            <a:r>
              <a:rPr lang="zh-TW" altLang="en-US" sz="2400" dirty="0">
                <a:ea typeface="微軟正黑體" panose="020B0604030504040204" pitchFamily="34" charset="-120"/>
              </a:rPr>
              <a:t>上述第</a:t>
            </a:r>
            <a:r>
              <a:rPr lang="en-US" altLang="zh-TW" sz="2400" dirty="0"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ea typeface="微軟正黑體" panose="020B0604030504040204" pitchFamily="34" charset="-120"/>
              </a:rPr>
              <a:t>個邏輯運算式因為第</a:t>
            </a:r>
            <a:r>
              <a:rPr lang="en-US" altLang="zh-TW" sz="2400" dirty="0"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ea typeface="微軟正黑體" panose="020B0604030504040204" pitchFamily="34" charset="-120"/>
              </a:rPr>
              <a:t>個運算元的變數</a:t>
            </a:r>
            <a:r>
              <a:rPr lang="en-US" altLang="zh-TW" sz="2400" dirty="0">
                <a:ea typeface="微軟正黑體" panose="020B0604030504040204" pitchFamily="34" charset="-120"/>
              </a:rPr>
              <a:t>a</a:t>
            </a:r>
            <a:r>
              <a:rPr lang="zh-TW" altLang="en-US" sz="2400" dirty="0">
                <a:ea typeface="微軟正黑體" panose="020B0604030504040204" pitchFamily="34" charset="-120"/>
              </a:rPr>
              <a:t>是</a:t>
            </a:r>
            <a:r>
              <a:rPr lang="en-US" altLang="zh-TW" sz="2400" dirty="0">
                <a:ea typeface="微軟正黑體" panose="020B0604030504040204" pitchFamily="34" charset="-120"/>
              </a:rPr>
              <a:t>true</a:t>
            </a:r>
            <a:r>
              <a:rPr lang="zh-TW" altLang="en-US" sz="2400" dirty="0">
                <a:ea typeface="微軟正黑體" panose="020B0604030504040204" pitchFamily="34" charset="-120"/>
              </a:rPr>
              <a:t>，所以還需評估第</a:t>
            </a:r>
            <a:r>
              <a:rPr lang="en-US" altLang="zh-TW" sz="2400" dirty="0"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ea typeface="微軟正黑體" panose="020B0604030504040204" pitchFamily="34" charset="-120"/>
              </a:rPr>
              <a:t>個運算元來決定邏輯運算式是</a:t>
            </a:r>
            <a:r>
              <a:rPr lang="en-US" altLang="zh-TW" sz="2400" dirty="0">
                <a:ea typeface="微軟正黑體" panose="020B0604030504040204" pitchFamily="34" charset="-120"/>
              </a:rPr>
              <a:t>true</a:t>
            </a:r>
            <a:r>
              <a:rPr lang="zh-TW" altLang="en-US" sz="2400" dirty="0">
                <a:ea typeface="微軟正黑體" panose="020B0604030504040204" pitchFamily="34" charset="-120"/>
              </a:rPr>
              <a:t>或</a:t>
            </a:r>
            <a:r>
              <a:rPr lang="en-US" altLang="zh-TW" sz="2400" dirty="0">
                <a:ea typeface="微軟正黑體" panose="020B0604030504040204" pitchFamily="34" charset="-120"/>
              </a:rPr>
              <a:t>false</a:t>
            </a:r>
            <a:r>
              <a:rPr lang="zh-TW" altLang="en-US" sz="2400" dirty="0">
                <a:ea typeface="微軟正黑體" panose="020B0604030504040204" pitchFamily="34" charset="-120"/>
              </a:rPr>
              <a:t>，</a:t>
            </a:r>
            <a:r>
              <a:rPr lang="en-US" altLang="zh-TW" sz="2400" dirty="0">
                <a:ea typeface="微軟正黑體" panose="020B0604030504040204" pitchFamily="34" charset="-120"/>
              </a:rPr>
              <a:t>JavaScript</a:t>
            </a:r>
            <a:r>
              <a:rPr lang="zh-TW" altLang="en-US" sz="2400" dirty="0">
                <a:ea typeface="微軟正黑體" panose="020B0604030504040204" pitchFamily="34" charset="-120"/>
              </a:rPr>
              <a:t>的作法是直接傳回第</a:t>
            </a:r>
            <a:r>
              <a:rPr lang="en-US" altLang="zh-TW" sz="2400" dirty="0"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ea typeface="微軟正黑體" panose="020B0604030504040204" pitchFamily="34" charset="-120"/>
              </a:rPr>
              <a:t>個運算元的值</a:t>
            </a:r>
            <a:r>
              <a:rPr lang="en-US" altLang="zh-TW" sz="2400" dirty="0">
                <a:ea typeface="微軟正黑體" panose="020B0604030504040204" pitchFamily="34" charset="-120"/>
              </a:rPr>
              <a:t>10</a:t>
            </a:r>
            <a:r>
              <a:rPr lang="zh-TW" altLang="en-US" sz="2400" dirty="0">
                <a:ea typeface="微軟正黑體" panose="020B0604030504040204" pitchFamily="34" charset="-120"/>
              </a:rPr>
              <a:t>，換句話說，變數</a:t>
            </a:r>
            <a:r>
              <a:rPr lang="en-US" altLang="zh-TW" sz="2400" dirty="0">
                <a:ea typeface="微軟正黑體" panose="020B0604030504040204" pitchFamily="34" charset="-120"/>
              </a:rPr>
              <a:t>x</a:t>
            </a:r>
            <a:r>
              <a:rPr lang="zh-TW" altLang="en-US" sz="2400" dirty="0">
                <a:ea typeface="微軟正黑體" panose="020B0604030504040204" pitchFamily="34" charset="-120"/>
              </a:rPr>
              <a:t>的值是</a:t>
            </a:r>
            <a:r>
              <a:rPr lang="en-US" altLang="zh-TW" sz="2400" dirty="0">
                <a:ea typeface="微軟正黑體" panose="020B0604030504040204" pitchFamily="34" charset="-120"/>
              </a:rPr>
              <a:t>10</a:t>
            </a:r>
            <a:r>
              <a:rPr lang="zh-TW" altLang="en-US" sz="2400" dirty="0"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C881AEC-1F5D-4E24-8E28-D772ABDC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D7BBAB0E-958E-4EC5-82EB-DDC0F902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9-3 </a:t>
            </a:r>
            <a:r>
              <a:rPr lang="zh-TW" altLang="en-US" dirty="0">
                <a:ea typeface="微軟正黑體" panose="020B0604030504040204" pitchFamily="34" charset="-120"/>
              </a:rPr>
              <a:t>條件判斷 </a:t>
            </a: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D660459F-7A04-4585-A810-8A143701E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微軟正黑體" panose="020B0604030504040204" pitchFamily="34" charset="-120"/>
              </a:rPr>
              <a:t>9-3-1 </a:t>
            </a:r>
            <a:r>
              <a:rPr lang="en-US" altLang="en-US" dirty="0" err="1">
                <a:ea typeface="微軟正黑體" panose="020B0604030504040204" pitchFamily="34" charset="-120"/>
              </a:rPr>
              <a:t>if單選條件敘述</a:t>
            </a:r>
            <a:endParaRPr lang="zh-TW" altLang="en-US" dirty="0">
              <a:ea typeface="微軟正黑體" panose="020B0604030504040204" pitchFamily="34" charset="-120"/>
            </a:endParaRPr>
          </a:p>
          <a:p>
            <a:r>
              <a:rPr lang="en-US" altLang="zh-TW" dirty="0">
                <a:ea typeface="微軟正黑體" panose="020B0604030504040204" pitchFamily="34" charset="-120"/>
              </a:rPr>
              <a:t>9-3-2 if/else</a:t>
            </a:r>
            <a:r>
              <a:rPr lang="zh-TW" altLang="en-US" dirty="0">
                <a:ea typeface="微軟正黑體" panose="020B0604030504040204" pitchFamily="34" charset="-120"/>
              </a:rPr>
              <a:t>二選一條件敘述</a:t>
            </a:r>
          </a:p>
          <a:p>
            <a:r>
              <a:rPr lang="en-US" altLang="zh-TW" dirty="0">
                <a:ea typeface="微軟正黑體" panose="020B0604030504040204" pitchFamily="34" charset="-120"/>
              </a:rPr>
              <a:t>9-3-3 if/else</a:t>
            </a:r>
            <a:r>
              <a:rPr lang="zh-TW" altLang="en-US" dirty="0">
                <a:ea typeface="微軟正黑體" panose="020B0604030504040204" pitchFamily="34" charset="-120"/>
              </a:rPr>
              <a:t>多選一條件敘述</a:t>
            </a:r>
          </a:p>
          <a:p>
            <a:r>
              <a:rPr lang="en-US" altLang="zh-TW" dirty="0">
                <a:ea typeface="微軟正黑體" panose="020B0604030504040204" pitchFamily="34" charset="-120"/>
              </a:rPr>
              <a:t>9-3-4 switch</a:t>
            </a:r>
            <a:r>
              <a:rPr lang="zh-TW" altLang="en-US" dirty="0">
                <a:ea typeface="微軟正黑體" panose="020B0604030504040204" pitchFamily="34" charset="-120"/>
              </a:rPr>
              <a:t>多選一條件敘述 </a:t>
            </a:r>
          </a:p>
          <a:p>
            <a:r>
              <a:rPr lang="en-US" altLang="en-US" dirty="0">
                <a:ea typeface="微軟正黑體" panose="020B0604030504040204" pitchFamily="34" charset="-120"/>
              </a:rPr>
              <a:t>9-3-5 「?:」</a:t>
            </a:r>
            <a:r>
              <a:rPr lang="en-US" altLang="en-US" dirty="0" err="1">
                <a:ea typeface="微軟正黑體" panose="020B0604030504040204" pitchFamily="34" charset="-120"/>
              </a:rPr>
              <a:t>條件運算子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pic>
        <p:nvPicPr>
          <p:cNvPr id="188420" name="Picture 4">
            <a:extLst>
              <a:ext uri="{FF2B5EF4-FFF2-40B4-BE49-F238E27FC236}">
                <a16:creationId xmlns:a16="http://schemas.microsoft.com/office/drawing/2014/main" id="{15BA0D78-0612-42FA-B47F-71FBE7591C8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533" y="4545013"/>
            <a:ext cx="1425575" cy="15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2049293-4D87-401E-AF7A-124A6A5D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id="{4D6107FB-C33E-48D0-9A63-9A902CE2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微軟正黑體" panose="020B0604030504040204" pitchFamily="34" charset="-120"/>
              </a:rPr>
              <a:t>9-3-1 </a:t>
            </a:r>
            <a:r>
              <a:rPr lang="en-US" altLang="en-US" dirty="0" err="1">
                <a:ea typeface="微軟正黑體" panose="020B0604030504040204" pitchFamily="34" charset="-120"/>
              </a:rPr>
              <a:t>if單選條件敘述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12105EC1-4EE8-4166-BECA-BF8FA6EF8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ea typeface="微軟正黑體" panose="020B0604030504040204" pitchFamily="34" charset="-120"/>
              </a:rPr>
              <a:t>JavaScript的if條件敘述是一種是否執行的單選題，可以決定是否執行程式區塊內的程式碼，如果條件運算結果為true，就執行括號之間的程式碼。例如：當變數值是正整數或負整數時，使用if條件判斷是否需加上負號輸出成絕對值的正整數，如下所示：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if ( </a:t>
            </a:r>
            <a:r>
              <a:rPr lang="en-US" altLang="zh-TW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intValue</a:t>
            </a: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 &lt; 0 ) {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   </a:t>
            </a:r>
            <a:r>
              <a:rPr lang="en-US" altLang="zh-TW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document.write</a:t>
            </a: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("</a:t>
            </a:r>
            <a:r>
              <a:rPr lang="en-US" altLang="zh-TW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輸入值需要進一步處理</a:t>
            </a: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...&lt;</a:t>
            </a:r>
            <a:r>
              <a:rPr lang="en-US" altLang="zh-TW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br</a:t>
            </a: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/&gt;");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   </a:t>
            </a:r>
            <a:r>
              <a:rPr lang="en-US" altLang="zh-TW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intValue</a:t>
            </a: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 = -</a:t>
            </a:r>
            <a:r>
              <a:rPr lang="en-US" altLang="zh-TW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intValue</a:t>
            </a: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}</a:t>
            </a:r>
          </a:p>
          <a:p>
            <a:pPr lvl="1">
              <a:buFont typeface="Arial" panose="020B0604020202020204" pitchFamily="34" charset="0"/>
              <a:buNone/>
            </a:pPr>
            <a:endParaRPr lang="zh-TW" altLang="en-US" sz="2800" dirty="0">
              <a:solidFill>
                <a:srgbClr val="FF3399"/>
              </a:solidFill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6EA316A-43F5-4076-AE11-C170A7169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>
            <a:extLst>
              <a:ext uri="{FF2B5EF4-FFF2-40B4-BE49-F238E27FC236}">
                <a16:creationId xmlns:a16="http://schemas.microsoft.com/office/drawing/2014/main" id="{1AFE14A5-5F43-4730-A591-8F2D8C93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微軟正黑體" panose="020B0604030504040204" pitchFamily="34" charset="-120"/>
              </a:rPr>
              <a:t>9-3-1 </a:t>
            </a:r>
            <a:r>
              <a:rPr lang="en-US" altLang="en-US" dirty="0" err="1">
                <a:ea typeface="微軟正黑體" panose="020B0604030504040204" pitchFamily="34" charset="-120"/>
              </a:rPr>
              <a:t>if單選條件敘述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061AB1-B6C7-41E9-8329-8DBB2ED46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828" name="Picture 4">
            <a:extLst>
              <a:ext uri="{FF2B5EF4-FFF2-40B4-BE49-F238E27FC236}">
                <a16:creationId xmlns:a16="http://schemas.microsoft.com/office/drawing/2014/main" id="{5CCE31BB-9213-4041-ADBD-7000FFEDB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9" y="1412875"/>
            <a:ext cx="3101975" cy="446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30" name="Picture 6">
            <a:extLst>
              <a:ext uri="{FF2B5EF4-FFF2-40B4-BE49-F238E27FC236}">
                <a16:creationId xmlns:a16="http://schemas.microsoft.com/office/drawing/2014/main" id="{3DB2598F-10CA-42EC-B370-C2B0968B3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2420938"/>
            <a:ext cx="3960812" cy="250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8B89701-D90D-4BBA-8630-4DD904E75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78C45103-78A4-4752-8121-3BFE9514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9-3-2 if/else</a:t>
            </a:r>
            <a:r>
              <a:rPr lang="zh-TW" altLang="en-US" dirty="0">
                <a:ea typeface="微軟正黑體" panose="020B0604030504040204" pitchFamily="34" charset="-120"/>
              </a:rPr>
              <a:t>二選一條件敘述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EC07BC80-FE53-43F1-8665-B8B1B24B5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ea typeface="微軟正黑體" panose="020B0604030504040204" pitchFamily="34" charset="-120"/>
              </a:rPr>
              <a:t>如果擁有兩個程式區塊，而且只能二選一，執行其中一個程式區塊，如果</a:t>
            </a:r>
            <a:r>
              <a:rPr lang="en-US" altLang="zh-TW" sz="2400" dirty="0">
                <a:ea typeface="微軟正黑體" panose="020B0604030504040204" pitchFamily="34" charset="-120"/>
              </a:rPr>
              <a:t>if</a:t>
            </a:r>
            <a:r>
              <a:rPr lang="zh-TW" altLang="en-US" sz="2400" dirty="0">
                <a:ea typeface="微軟正黑體" panose="020B0604030504040204" pitchFamily="34" charset="-120"/>
              </a:rPr>
              <a:t>條件為</a:t>
            </a:r>
            <a:r>
              <a:rPr lang="en-US" altLang="zh-TW" sz="2400" dirty="0">
                <a:ea typeface="微軟正黑體" panose="020B0604030504040204" pitchFamily="34" charset="-120"/>
              </a:rPr>
              <a:t>true</a:t>
            </a:r>
            <a:r>
              <a:rPr lang="zh-TW" altLang="en-US" sz="2400" dirty="0">
                <a:ea typeface="微軟正黑體" panose="020B0604030504040204" pitchFamily="34" charset="-120"/>
              </a:rPr>
              <a:t>，就執行與</a:t>
            </a:r>
            <a:r>
              <a:rPr lang="en-US" altLang="zh-TW" sz="2400" dirty="0">
                <a:ea typeface="微軟正黑體" panose="020B0604030504040204" pitchFamily="34" charset="-120"/>
              </a:rPr>
              <a:t>else</a:t>
            </a:r>
            <a:r>
              <a:rPr lang="zh-TW" altLang="en-US" sz="2400" dirty="0">
                <a:ea typeface="微軟正黑體" panose="020B0604030504040204" pitchFamily="34" charset="-120"/>
              </a:rPr>
              <a:t>之間的程式區塊，如果為</a:t>
            </a:r>
            <a:r>
              <a:rPr lang="en-US" altLang="zh-TW" sz="2400" dirty="0">
                <a:ea typeface="微軟正黑體" panose="020B0604030504040204" pitchFamily="34" charset="-120"/>
              </a:rPr>
              <a:t>false</a:t>
            </a:r>
            <a:r>
              <a:rPr lang="zh-TW" altLang="en-US" sz="2400" dirty="0">
                <a:ea typeface="微軟正黑體" panose="020B0604030504040204" pitchFamily="34" charset="-120"/>
              </a:rPr>
              <a:t>，就執行</a:t>
            </a:r>
            <a:r>
              <a:rPr lang="en-US" altLang="zh-TW" sz="2400" dirty="0">
                <a:ea typeface="微軟正黑體" panose="020B0604030504040204" pitchFamily="34" charset="-120"/>
              </a:rPr>
              <a:t>else</a:t>
            </a:r>
            <a:r>
              <a:rPr lang="zh-TW" altLang="en-US" sz="2400" dirty="0">
                <a:ea typeface="微軟正黑體" panose="020B0604030504040204" pitchFamily="34" charset="-120"/>
              </a:rPr>
              <a:t>之後的程式區塊。例如：判斷成績是否及格，就是只能二選一，如下所示：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if (</a:t>
            </a:r>
            <a:r>
              <a:rPr lang="en-US" altLang="zh-TW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intGrade</a:t>
            </a: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 &gt;= 60) {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   </a:t>
            </a:r>
            <a:r>
              <a:rPr lang="en-US" altLang="zh-TW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document.write</a:t>
            </a: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("</a:t>
            </a:r>
            <a:r>
              <a:rPr lang="zh-TW" altLang="en-US" dirty="0">
                <a:solidFill>
                  <a:srgbClr val="FF3399"/>
                </a:solidFill>
                <a:ea typeface="微軟正黑體" panose="020B0604030504040204" pitchFamily="34" charset="-120"/>
              </a:rPr>
              <a:t>成績及格</a:t>
            </a: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= "+ </a:t>
            </a:r>
            <a:r>
              <a:rPr lang="en-US" altLang="zh-TW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intGrade</a:t>
            </a: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 +"&lt;</a:t>
            </a:r>
            <a:r>
              <a:rPr lang="en-US" altLang="zh-TW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br</a:t>
            </a: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/&gt;");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}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else {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   </a:t>
            </a:r>
            <a:r>
              <a:rPr lang="en-US" altLang="zh-TW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document.write</a:t>
            </a: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("</a:t>
            </a:r>
            <a:r>
              <a:rPr lang="zh-TW" altLang="en-US" dirty="0">
                <a:solidFill>
                  <a:srgbClr val="FF3399"/>
                </a:solidFill>
                <a:ea typeface="微軟正黑體" panose="020B0604030504040204" pitchFamily="34" charset="-120"/>
              </a:rPr>
              <a:t>成績不及格</a:t>
            </a: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= "+ </a:t>
            </a:r>
            <a:r>
              <a:rPr lang="en-US" altLang="zh-TW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intGrade</a:t>
            </a: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 +"&lt;</a:t>
            </a:r>
            <a:r>
              <a:rPr lang="en-US" altLang="zh-TW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br</a:t>
            </a: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/&gt;");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}</a:t>
            </a:r>
            <a:endParaRPr lang="zh-TW" altLang="en-US" dirty="0">
              <a:solidFill>
                <a:srgbClr val="FF3399"/>
              </a:solidFill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EBDF898-ECAA-4A36-9616-3ABF2021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id="{882427E5-54A0-44BC-979E-1F50D3FD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9-3-2 if/else</a:t>
            </a:r>
            <a:r>
              <a:rPr lang="zh-TW" altLang="en-US" dirty="0">
                <a:ea typeface="微軟正黑體" panose="020B0604030504040204" pitchFamily="34" charset="-120"/>
              </a:rPr>
              <a:t>二選一條件敘述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4E2586-03BD-4BC3-99C1-559A669E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3780" name="Picture 4">
            <a:extLst>
              <a:ext uri="{FF2B5EF4-FFF2-40B4-BE49-F238E27FC236}">
                <a16:creationId xmlns:a16="http://schemas.microsoft.com/office/drawing/2014/main" id="{31AC466A-F761-43BB-A49E-66FFDDE01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484313"/>
            <a:ext cx="5184775" cy="391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781" name="Picture 5">
            <a:extLst>
              <a:ext uri="{FF2B5EF4-FFF2-40B4-BE49-F238E27FC236}">
                <a16:creationId xmlns:a16="http://schemas.microsoft.com/office/drawing/2014/main" id="{70B4FF35-E976-42A2-A460-79C221A7C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443" y="3025775"/>
            <a:ext cx="4176713" cy="237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3E3CA4D-DEA4-496A-9F32-0D0C5982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76D748A9-03C7-44F9-935C-867B1FE27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9-3-3 if/else</a:t>
            </a:r>
            <a:r>
              <a:rPr lang="zh-TW" altLang="en-US" dirty="0">
                <a:ea typeface="微軟正黑體" panose="020B0604030504040204" pitchFamily="34" charset="-120"/>
              </a:rPr>
              <a:t>多選一條件敘述</a:t>
            </a:r>
          </a:p>
        </p:txBody>
      </p:sp>
      <p:sp>
        <p:nvSpPr>
          <p:cNvPr id="191493" name="Rectangle 5">
            <a:extLst>
              <a:ext uri="{FF2B5EF4-FFF2-40B4-BE49-F238E27FC236}">
                <a16:creationId xmlns:a16="http://schemas.microsoft.com/office/drawing/2014/main" id="{25D5A259-3555-4BEA-AA23-6EBD4EBF9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ea typeface="微軟正黑體" panose="020B0604030504040204" pitchFamily="34" charset="-120"/>
              </a:rPr>
              <a:t>在</a:t>
            </a:r>
            <a:r>
              <a:rPr lang="en-US" altLang="zh-TW" sz="2400" dirty="0">
                <a:ea typeface="微軟正黑體" panose="020B0604030504040204" pitchFamily="34" charset="-120"/>
              </a:rPr>
              <a:t>JavaScript</a:t>
            </a:r>
            <a:r>
              <a:rPr lang="zh-TW" altLang="en-US" sz="2400" dirty="0">
                <a:ea typeface="微軟正黑體" panose="020B0604030504040204" pitchFamily="34" charset="-120"/>
              </a:rPr>
              <a:t>程式如果需要多選一條件敘述，也就是依照一個條件判斷來執行多個不同程式區塊之一。第一種方法是重複使用</a:t>
            </a:r>
            <a:r>
              <a:rPr lang="en-US" altLang="zh-TW" sz="2400" dirty="0">
                <a:ea typeface="微軟正黑體" panose="020B0604030504040204" pitchFamily="34" charset="-120"/>
              </a:rPr>
              <a:t>if/else</a:t>
            </a:r>
            <a:r>
              <a:rPr lang="zh-TW" altLang="en-US" sz="2400" dirty="0">
                <a:ea typeface="微軟正黑體" panose="020B0604030504040204" pitchFamily="34" charset="-120"/>
              </a:rPr>
              <a:t>條件敘述來建立巢狀</a:t>
            </a:r>
            <a:r>
              <a:rPr lang="en-US" altLang="zh-TW" sz="2400" dirty="0">
                <a:ea typeface="微軟正黑體" panose="020B0604030504040204" pitchFamily="34" charset="-120"/>
              </a:rPr>
              <a:t>if/else</a:t>
            </a:r>
            <a:r>
              <a:rPr lang="zh-TW" altLang="en-US" sz="2400" dirty="0">
                <a:ea typeface="微軟正黑體" panose="020B0604030504040204" pitchFamily="34" charset="-120"/>
              </a:rPr>
              <a:t>的多選一條件敘述，例如：公車票是</a:t>
            </a:r>
            <a:r>
              <a:rPr lang="en-US" altLang="zh-TW" sz="2400" dirty="0">
                <a:ea typeface="微軟正黑體" panose="020B0604030504040204" pitchFamily="34" charset="-120"/>
              </a:rPr>
              <a:t>18</a:t>
            </a:r>
            <a:r>
              <a:rPr lang="zh-TW" altLang="en-US" sz="2400" dirty="0">
                <a:ea typeface="微軟正黑體" panose="020B0604030504040204" pitchFamily="34" charset="-120"/>
              </a:rPr>
              <a:t>歲以下購買半票；</a:t>
            </a:r>
            <a:r>
              <a:rPr lang="en-US" altLang="zh-TW" sz="2400" dirty="0">
                <a:ea typeface="微軟正黑體" panose="020B0604030504040204" pitchFamily="34" charset="-120"/>
              </a:rPr>
              <a:t>19~64</a:t>
            </a:r>
            <a:r>
              <a:rPr lang="zh-TW" altLang="en-US" sz="2400" dirty="0">
                <a:ea typeface="微軟正黑體" panose="020B0604030504040204" pitchFamily="34" charset="-120"/>
              </a:rPr>
              <a:t>歲購買全票；</a:t>
            </a:r>
            <a:r>
              <a:rPr lang="en-US" altLang="zh-TW" sz="2400" dirty="0">
                <a:ea typeface="微軟正黑體" panose="020B0604030504040204" pitchFamily="34" charset="-120"/>
              </a:rPr>
              <a:t>65</a:t>
            </a:r>
            <a:r>
              <a:rPr lang="zh-TW" altLang="en-US" sz="2400" dirty="0">
                <a:ea typeface="微軟正黑體" panose="020B0604030504040204" pitchFamily="34" charset="-120"/>
              </a:rPr>
              <a:t>歲以上購買敬老票，如下所示：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sz="2000" dirty="0">
                <a:solidFill>
                  <a:srgbClr val="FF3399"/>
                </a:solidFill>
                <a:ea typeface="微軟正黑體" panose="020B0604030504040204" pitchFamily="34" charset="-120"/>
              </a:rPr>
              <a:t>if (</a:t>
            </a:r>
            <a:r>
              <a:rPr lang="en-US" altLang="zh-TW" sz="2000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intAge</a:t>
            </a:r>
            <a:r>
              <a:rPr lang="en-US" altLang="zh-TW" sz="2000" dirty="0">
                <a:solidFill>
                  <a:srgbClr val="FF3399"/>
                </a:solidFill>
                <a:ea typeface="微軟正黑體" panose="020B0604030504040204" pitchFamily="34" charset="-120"/>
              </a:rPr>
              <a:t> &lt;= 18)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sz="2000" dirty="0">
                <a:solidFill>
                  <a:srgbClr val="FF3399"/>
                </a:solidFill>
                <a:ea typeface="微軟正黑體" panose="020B0604030504040204" pitchFamily="34" charset="-120"/>
              </a:rPr>
              <a:t>   </a:t>
            </a:r>
            <a:r>
              <a:rPr lang="en-US" altLang="zh-TW" sz="2000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document.write</a:t>
            </a:r>
            <a:r>
              <a:rPr lang="en-US" altLang="zh-TW" sz="2000" dirty="0">
                <a:solidFill>
                  <a:srgbClr val="FF3399"/>
                </a:solidFill>
                <a:ea typeface="微軟正黑體" panose="020B0604030504040204" pitchFamily="34" charset="-120"/>
              </a:rPr>
              <a:t>("</a:t>
            </a:r>
            <a:r>
              <a:rPr lang="zh-TW" altLang="en-US" sz="2000" dirty="0">
                <a:solidFill>
                  <a:srgbClr val="FF3399"/>
                </a:solidFill>
                <a:ea typeface="微軟正黑體" panose="020B0604030504040204" pitchFamily="34" charset="-120"/>
              </a:rPr>
              <a:t>購買半票</a:t>
            </a:r>
            <a:r>
              <a:rPr lang="en-US" altLang="zh-TW" sz="2000" dirty="0">
                <a:solidFill>
                  <a:srgbClr val="FF3399"/>
                </a:solidFill>
                <a:ea typeface="微軟正黑體" panose="020B0604030504040204" pitchFamily="34" charset="-120"/>
              </a:rPr>
              <a:t>!&lt;</a:t>
            </a:r>
            <a:r>
              <a:rPr lang="en-US" altLang="zh-TW" sz="2000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br</a:t>
            </a:r>
            <a:r>
              <a:rPr lang="en-US" altLang="zh-TW" sz="2000" dirty="0">
                <a:solidFill>
                  <a:srgbClr val="FF3399"/>
                </a:solidFill>
                <a:ea typeface="微軟正黑體" panose="020B0604030504040204" pitchFamily="34" charset="-120"/>
              </a:rPr>
              <a:t>/&gt;");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sz="2000" dirty="0">
                <a:solidFill>
                  <a:srgbClr val="FF3399"/>
                </a:solidFill>
                <a:ea typeface="微軟正黑體" panose="020B0604030504040204" pitchFamily="34" charset="-120"/>
              </a:rPr>
              <a:t>else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sz="2000" dirty="0">
                <a:solidFill>
                  <a:srgbClr val="FF3399"/>
                </a:solidFill>
                <a:ea typeface="微軟正黑體" panose="020B0604030504040204" pitchFamily="34" charset="-120"/>
              </a:rPr>
              <a:t>   if (</a:t>
            </a:r>
            <a:r>
              <a:rPr lang="en-US" altLang="zh-TW" sz="2000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intAge</a:t>
            </a:r>
            <a:r>
              <a:rPr lang="en-US" altLang="zh-TW" sz="2000" dirty="0">
                <a:solidFill>
                  <a:srgbClr val="FF3399"/>
                </a:solidFill>
                <a:ea typeface="微軟正黑體" panose="020B0604030504040204" pitchFamily="34" charset="-120"/>
              </a:rPr>
              <a:t> &gt;= 65)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sz="2000" dirty="0">
                <a:solidFill>
                  <a:srgbClr val="FF3399"/>
                </a:solidFill>
                <a:ea typeface="微軟正黑體" panose="020B0604030504040204" pitchFamily="34" charset="-120"/>
              </a:rPr>
              <a:t>      </a:t>
            </a:r>
            <a:r>
              <a:rPr lang="en-US" altLang="zh-TW" sz="2000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document.write</a:t>
            </a:r>
            <a:r>
              <a:rPr lang="en-US" altLang="zh-TW" sz="2000" dirty="0">
                <a:solidFill>
                  <a:srgbClr val="FF3399"/>
                </a:solidFill>
                <a:ea typeface="微軟正黑體" panose="020B0604030504040204" pitchFamily="34" charset="-120"/>
              </a:rPr>
              <a:t>("</a:t>
            </a:r>
            <a:r>
              <a:rPr lang="zh-TW" altLang="en-US" sz="2000" dirty="0">
                <a:solidFill>
                  <a:srgbClr val="FF3399"/>
                </a:solidFill>
                <a:ea typeface="微軟正黑體" panose="020B0604030504040204" pitchFamily="34" charset="-120"/>
              </a:rPr>
              <a:t>購買敬老票</a:t>
            </a:r>
            <a:r>
              <a:rPr lang="en-US" altLang="zh-TW" sz="2000" dirty="0">
                <a:solidFill>
                  <a:srgbClr val="FF3399"/>
                </a:solidFill>
                <a:ea typeface="微軟正黑體" panose="020B0604030504040204" pitchFamily="34" charset="-120"/>
              </a:rPr>
              <a:t>!&lt;</a:t>
            </a:r>
            <a:r>
              <a:rPr lang="en-US" altLang="zh-TW" sz="2000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br</a:t>
            </a:r>
            <a:r>
              <a:rPr lang="en-US" altLang="zh-TW" sz="2000" dirty="0">
                <a:solidFill>
                  <a:srgbClr val="FF3399"/>
                </a:solidFill>
                <a:ea typeface="微軟正黑體" panose="020B0604030504040204" pitchFamily="34" charset="-120"/>
              </a:rPr>
              <a:t>/&gt;");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sz="2000" dirty="0">
                <a:solidFill>
                  <a:srgbClr val="FF3399"/>
                </a:solidFill>
                <a:ea typeface="微軟正黑體" panose="020B0604030504040204" pitchFamily="34" charset="-120"/>
              </a:rPr>
              <a:t>   else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sz="2000" dirty="0">
                <a:solidFill>
                  <a:srgbClr val="FF3399"/>
                </a:solidFill>
                <a:ea typeface="微軟正黑體" panose="020B0604030504040204" pitchFamily="34" charset="-120"/>
              </a:rPr>
              <a:t>      </a:t>
            </a:r>
            <a:r>
              <a:rPr lang="en-US" altLang="zh-TW" sz="2000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document.write</a:t>
            </a:r>
            <a:r>
              <a:rPr lang="en-US" altLang="zh-TW" sz="2000" dirty="0">
                <a:solidFill>
                  <a:srgbClr val="FF3399"/>
                </a:solidFill>
                <a:ea typeface="微軟正黑體" panose="020B0604030504040204" pitchFamily="34" charset="-120"/>
              </a:rPr>
              <a:t>("</a:t>
            </a:r>
            <a:r>
              <a:rPr lang="zh-TW" altLang="en-US" sz="2000" dirty="0">
                <a:solidFill>
                  <a:srgbClr val="FF3399"/>
                </a:solidFill>
                <a:ea typeface="微軟正黑體" panose="020B0604030504040204" pitchFamily="34" charset="-120"/>
              </a:rPr>
              <a:t>購買全票</a:t>
            </a:r>
            <a:r>
              <a:rPr lang="en-US" altLang="zh-TW" sz="2000" dirty="0">
                <a:solidFill>
                  <a:srgbClr val="FF3399"/>
                </a:solidFill>
                <a:ea typeface="微軟正黑體" panose="020B0604030504040204" pitchFamily="34" charset="-120"/>
              </a:rPr>
              <a:t>!&lt;</a:t>
            </a:r>
            <a:r>
              <a:rPr lang="en-US" altLang="zh-TW" sz="2000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br</a:t>
            </a:r>
            <a:r>
              <a:rPr lang="en-US" altLang="zh-TW" sz="2000" dirty="0">
                <a:solidFill>
                  <a:srgbClr val="FF3399"/>
                </a:solidFill>
                <a:ea typeface="微軟正黑體" panose="020B0604030504040204" pitchFamily="34" charset="-120"/>
              </a:rPr>
              <a:t>/&gt;");</a:t>
            </a:r>
            <a:endParaRPr lang="zh-TW" altLang="en-US" sz="2000" dirty="0">
              <a:solidFill>
                <a:srgbClr val="FF3399"/>
              </a:solidFill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62D2C14-765E-4C23-B1ED-227B2BA5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>
            <a:extLst>
              <a:ext uri="{FF2B5EF4-FFF2-40B4-BE49-F238E27FC236}">
                <a16:creationId xmlns:a16="http://schemas.microsoft.com/office/drawing/2014/main" id="{D5FEC3A8-12E7-41D9-A692-28BF8FB6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9-3-3 if/else</a:t>
            </a:r>
            <a:r>
              <a:rPr lang="zh-TW" altLang="en-US" dirty="0">
                <a:ea typeface="微軟正黑體" panose="020B0604030504040204" pitchFamily="34" charset="-120"/>
              </a:rPr>
              <a:t>多選一條件敘述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1B22FF-A56A-4B04-9908-4076741C3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4805" name="Picture 5">
            <a:extLst>
              <a:ext uri="{FF2B5EF4-FFF2-40B4-BE49-F238E27FC236}">
                <a16:creationId xmlns:a16="http://schemas.microsoft.com/office/drawing/2014/main" id="{9C1C03A8-8AE9-42AD-83F5-082E3B4B3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1341438"/>
            <a:ext cx="4478337" cy="504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06" name="Picture 6">
            <a:extLst>
              <a:ext uri="{FF2B5EF4-FFF2-40B4-BE49-F238E27FC236}">
                <a16:creationId xmlns:a16="http://schemas.microsoft.com/office/drawing/2014/main" id="{8D03F5FB-9BBB-4EE8-ADBF-FBF362E23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1" y="2636839"/>
            <a:ext cx="374332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60338BB-F0CF-4E6A-8C6F-5AE763A2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D953110A-D55C-4F73-AE54-06C1717C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9-3-4 switch</a:t>
            </a:r>
            <a:r>
              <a:rPr lang="zh-TW" altLang="en-US" dirty="0">
                <a:ea typeface="微軟正黑體" panose="020B0604030504040204" pitchFamily="34" charset="-120"/>
              </a:rPr>
              <a:t>多選一條件敘述</a:t>
            </a:r>
          </a:p>
        </p:txBody>
      </p:sp>
      <p:sp>
        <p:nvSpPr>
          <p:cNvPr id="192517" name="Rectangle 5">
            <a:extLst>
              <a:ext uri="{FF2B5EF4-FFF2-40B4-BE49-F238E27FC236}">
                <a16:creationId xmlns:a16="http://schemas.microsoft.com/office/drawing/2014/main" id="{BE014AD7-2187-4AFF-820C-3BD0EC2BB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TW" sz="2000" dirty="0">
                <a:ea typeface="微軟正黑體" panose="020B0604030504040204" pitchFamily="34" charset="-120"/>
              </a:rPr>
              <a:t>JavaScript</a:t>
            </a:r>
            <a:r>
              <a:rPr lang="zh-TW" altLang="en-US" sz="2000" dirty="0">
                <a:ea typeface="微軟正黑體" panose="020B0604030504040204" pitchFamily="34" charset="-120"/>
              </a:rPr>
              <a:t>建立多選一條件敘述可以使用第二種方法，也就是使用</a:t>
            </a:r>
            <a:r>
              <a:rPr lang="en-US" altLang="zh-TW" sz="2000" dirty="0">
                <a:ea typeface="微軟正黑體" panose="020B0604030504040204" pitchFamily="34" charset="-120"/>
              </a:rPr>
              <a:t>switch</a:t>
            </a:r>
            <a:r>
              <a:rPr lang="zh-TW" altLang="en-US" sz="2000" dirty="0">
                <a:ea typeface="微軟正黑體" panose="020B0604030504040204" pitchFamily="34" charset="-120"/>
              </a:rPr>
              <a:t>多選一條件敘述，直接依照符合條件來執行不同程式區塊的程式碼，例如：網路商店有多種付款方式，如下所示：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FF3399"/>
                </a:solidFill>
                <a:ea typeface="微軟正黑體" panose="020B0604030504040204" pitchFamily="34" charset="-120"/>
              </a:rPr>
              <a:t>switch (</a:t>
            </a:r>
            <a:r>
              <a:rPr lang="en-US" altLang="zh-TW" sz="1800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intPaymentCode</a:t>
            </a:r>
            <a:r>
              <a:rPr lang="en-US" altLang="zh-TW" sz="1800" dirty="0">
                <a:solidFill>
                  <a:srgbClr val="FF3399"/>
                </a:solidFill>
                <a:ea typeface="微軟正黑體" panose="020B0604030504040204" pitchFamily="34" charset="-120"/>
              </a:rPr>
              <a:t>){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FF3399"/>
                </a:solidFill>
                <a:ea typeface="微軟正黑體" panose="020B0604030504040204" pitchFamily="34" charset="-120"/>
              </a:rPr>
              <a:t>    case 1: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FF3399"/>
                </a:solidFill>
                <a:ea typeface="微軟正黑體" panose="020B0604030504040204" pitchFamily="34" charset="-120"/>
              </a:rPr>
              <a:t>        </a:t>
            </a:r>
            <a:r>
              <a:rPr lang="en-US" altLang="zh-TW" sz="1800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document.write</a:t>
            </a:r>
            <a:r>
              <a:rPr lang="en-US" altLang="zh-TW" sz="1800" dirty="0">
                <a:solidFill>
                  <a:srgbClr val="FF3399"/>
                </a:solidFill>
                <a:ea typeface="微軟正黑體" panose="020B0604030504040204" pitchFamily="34" charset="-120"/>
              </a:rPr>
              <a:t>("</a:t>
            </a:r>
            <a:r>
              <a:rPr lang="zh-TW" altLang="en-US" sz="1800" dirty="0">
                <a:solidFill>
                  <a:srgbClr val="FF3399"/>
                </a:solidFill>
                <a:ea typeface="微軟正黑體" panose="020B0604030504040204" pitchFamily="34" charset="-120"/>
              </a:rPr>
              <a:t>使用現金付款</a:t>
            </a:r>
            <a:r>
              <a:rPr lang="en-US" altLang="zh-TW" sz="1800" dirty="0">
                <a:solidFill>
                  <a:srgbClr val="FF3399"/>
                </a:solidFill>
                <a:ea typeface="微軟正黑體" panose="020B0604030504040204" pitchFamily="34" charset="-120"/>
              </a:rPr>
              <a:t>!&lt;</a:t>
            </a:r>
            <a:r>
              <a:rPr lang="en-US" altLang="zh-TW" sz="1800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br</a:t>
            </a:r>
            <a:r>
              <a:rPr lang="en-US" altLang="zh-TW" sz="1800" dirty="0">
                <a:solidFill>
                  <a:srgbClr val="FF3399"/>
                </a:solidFill>
                <a:ea typeface="微軟正黑體" panose="020B0604030504040204" pitchFamily="34" charset="-120"/>
              </a:rPr>
              <a:t>/&gt;");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FF3399"/>
                </a:solidFill>
                <a:ea typeface="微軟正黑體" panose="020B0604030504040204" pitchFamily="34" charset="-120"/>
              </a:rPr>
              <a:t>        break;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FF3399"/>
                </a:solidFill>
                <a:ea typeface="微軟正黑體" panose="020B0604030504040204" pitchFamily="34" charset="-120"/>
              </a:rPr>
              <a:t>    case 2: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FF3399"/>
                </a:solidFill>
                <a:ea typeface="微軟正黑體" panose="020B0604030504040204" pitchFamily="34" charset="-120"/>
              </a:rPr>
              <a:t>        </a:t>
            </a:r>
            <a:r>
              <a:rPr lang="en-US" altLang="zh-TW" sz="1800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document.write</a:t>
            </a:r>
            <a:r>
              <a:rPr lang="en-US" altLang="zh-TW" sz="1800" dirty="0">
                <a:solidFill>
                  <a:srgbClr val="FF3399"/>
                </a:solidFill>
                <a:ea typeface="微軟正黑體" panose="020B0604030504040204" pitchFamily="34" charset="-120"/>
              </a:rPr>
              <a:t>("</a:t>
            </a:r>
            <a:r>
              <a:rPr lang="zh-TW" altLang="en-US" sz="1800" dirty="0">
                <a:solidFill>
                  <a:srgbClr val="FF3399"/>
                </a:solidFill>
                <a:ea typeface="微軟正黑體" panose="020B0604030504040204" pitchFamily="34" charset="-120"/>
              </a:rPr>
              <a:t>使用信用卡付款</a:t>
            </a:r>
            <a:r>
              <a:rPr lang="en-US" altLang="zh-TW" sz="1800" dirty="0">
                <a:solidFill>
                  <a:srgbClr val="FF3399"/>
                </a:solidFill>
                <a:ea typeface="微軟正黑體" panose="020B0604030504040204" pitchFamily="34" charset="-120"/>
              </a:rPr>
              <a:t>!&lt;</a:t>
            </a:r>
            <a:r>
              <a:rPr lang="en-US" altLang="zh-TW" sz="1800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br</a:t>
            </a:r>
            <a:r>
              <a:rPr lang="en-US" altLang="zh-TW" sz="1800" dirty="0">
                <a:solidFill>
                  <a:srgbClr val="FF3399"/>
                </a:solidFill>
                <a:ea typeface="微軟正黑體" panose="020B0604030504040204" pitchFamily="34" charset="-120"/>
              </a:rPr>
              <a:t>/&gt;");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FF3399"/>
                </a:solidFill>
                <a:ea typeface="微軟正黑體" panose="020B0604030504040204" pitchFamily="34" charset="-120"/>
              </a:rPr>
              <a:t>        break;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FF3399"/>
                </a:solidFill>
                <a:ea typeface="微軟正黑體" panose="020B0604030504040204" pitchFamily="34" charset="-120"/>
              </a:rPr>
              <a:t>    case 3: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FF3399"/>
                </a:solidFill>
                <a:ea typeface="微軟正黑體" panose="020B0604030504040204" pitchFamily="34" charset="-120"/>
              </a:rPr>
              <a:t>        </a:t>
            </a:r>
            <a:r>
              <a:rPr lang="en-US" altLang="zh-TW" sz="1800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document.write</a:t>
            </a:r>
            <a:r>
              <a:rPr lang="en-US" altLang="zh-TW" sz="1800" dirty="0">
                <a:solidFill>
                  <a:srgbClr val="FF3399"/>
                </a:solidFill>
                <a:ea typeface="微軟正黑體" panose="020B0604030504040204" pitchFamily="34" charset="-120"/>
              </a:rPr>
              <a:t>("</a:t>
            </a:r>
            <a:r>
              <a:rPr lang="zh-TW" altLang="en-US" sz="1800" dirty="0">
                <a:solidFill>
                  <a:srgbClr val="FF3399"/>
                </a:solidFill>
                <a:ea typeface="微軟正黑體" panose="020B0604030504040204" pitchFamily="34" charset="-120"/>
              </a:rPr>
              <a:t>使用匯款付款</a:t>
            </a:r>
            <a:r>
              <a:rPr lang="en-US" altLang="zh-TW" sz="1800" dirty="0">
                <a:solidFill>
                  <a:srgbClr val="FF3399"/>
                </a:solidFill>
                <a:ea typeface="微軟正黑體" panose="020B0604030504040204" pitchFamily="34" charset="-120"/>
              </a:rPr>
              <a:t>!&lt;</a:t>
            </a:r>
            <a:r>
              <a:rPr lang="en-US" altLang="zh-TW" sz="1800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br</a:t>
            </a:r>
            <a:r>
              <a:rPr lang="en-US" altLang="zh-TW" sz="1800" dirty="0">
                <a:solidFill>
                  <a:srgbClr val="FF3399"/>
                </a:solidFill>
                <a:ea typeface="微軟正黑體" panose="020B0604030504040204" pitchFamily="34" charset="-120"/>
              </a:rPr>
              <a:t>/&gt;");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FF3399"/>
                </a:solidFill>
                <a:ea typeface="微軟正黑體" panose="020B0604030504040204" pitchFamily="34" charset="-120"/>
              </a:rPr>
              <a:t>        break;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FF3399"/>
                </a:solidFill>
                <a:ea typeface="微軟正黑體" panose="020B0604030504040204" pitchFamily="34" charset="-120"/>
              </a:rPr>
              <a:t>    default: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FF3399"/>
                </a:solidFill>
                <a:ea typeface="微軟正黑體" panose="020B0604030504040204" pitchFamily="34" charset="-120"/>
              </a:rPr>
              <a:t>        </a:t>
            </a:r>
            <a:r>
              <a:rPr lang="en-US" altLang="zh-TW" sz="1800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document.write</a:t>
            </a:r>
            <a:r>
              <a:rPr lang="en-US" altLang="zh-TW" sz="1800" dirty="0">
                <a:solidFill>
                  <a:srgbClr val="FF3399"/>
                </a:solidFill>
                <a:ea typeface="微軟正黑體" panose="020B0604030504040204" pitchFamily="34" charset="-120"/>
              </a:rPr>
              <a:t>("</a:t>
            </a:r>
            <a:r>
              <a:rPr lang="zh-TW" altLang="en-US" sz="1800" dirty="0">
                <a:solidFill>
                  <a:srgbClr val="FF3399"/>
                </a:solidFill>
                <a:ea typeface="微軟正黑體" panose="020B0604030504040204" pitchFamily="34" charset="-120"/>
              </a:rPr>
              <a:t>未明的付款方式</a:t>
            </a:r>
            <a:r>
              <a:rPr lang="en-US" altLang="zh-TW" sz="1800" dirty="0">
                <a:solidFill>
                  <a:srgbClr val="FF3399"/>
                </a:solidFill>
                <a:ea typeface="微軟正黑體" panose="020B0604030504040204" pitchFamily="34" charset="-120"/>
              </a:rPr>
              <a:t>!&lt;</a:t>
            </a:r>
            <a:r>
              <a:rPr lang="en-US" altLang="zh-TW" sz="1800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br</a:t>
            </a:r>
            <a:r>
              <a:rPr lang="en-US" altLang="zh-TW" sz="1800" dirty="0">
                <a:solidFill>
                  <a:srgbClr val="FF3399"/>
                </a:solidFill>
                <a:ea typeface="微軟正黑體" panose="020B0604030504040204" pitchFamily="34" charset="-120"/>
              </a:rPr>
              <a:t>/&gt;");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FF3399"/>
                </a:solidFill>
                <a:ea typeface="微軟正黑體" panose="020B0604030504040204" pitchFamily="34" charset="-120"/>
              </a:rPr>
              <a:t>}</a:t>
            </a:r>
            <a:endParaRPr lang="zh-TW" altLang="en-US" sz="1800" dirty="0">
              <a:solidFill>
                <a:srgbClr val="FF3399"/>
              </a:solidFill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F93BCFF-135D-400D-9B2E-7B2B3B8C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>
            <a:extLst>
              <a:ext uri="{FF2B5EF4-FFF2-40B4-BE49-F238E27FC236}">
                <a16:creationId xmlns:a16="http://schemas.microsoft.com/office/drawing/2014/main" id="{9EBF8817-70D1-456C-99B0-90E00E94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9-3-4 switch</a:t>
            </a:r>
            <a:r>
              <a:rPr lang="zh-TW" altLang="en-US" dirty="0">
                <a:ea typeface="微軟正黑體" panose="020B0604030504040204" pitchFamily="34" charset="-120"/>
              </a:rPr>
              <a:t>多選一條件敘述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8148FF-4BED-4248-BAAE-764D6C17E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6854" name="Picture 6">
            <a:extLst>
              <a:ext uri="{FF2B5EF4-FFF2-40B4-BE49-F238E27FC236}">
                <a16:creationId xmlns:a16="http://schemas.microsoft.com/office/drawing/2014/main" id="{45181AA4-DD04-4D72-9BB7-83F05BC6E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1557339"/>
            <a:ext cx="44196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55" name="Picture 7">
            <a:extLst>
              <a:ext uri="{FF2B5EF4-FFF2-40B4-BE49-F238E27FC236}">
                <a16:creationId xmlns:a16="http://schemas.microsoft.com/office/drawing/2014/main" id="{3F416A97-1332-49FB-940D-2F0AE8D06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38" y="2708275"/>
            <a:ext cx="3960812" cy="202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C90BAA1-A0E4-478F-8047-E5610C64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C14265-AEBA-44AF-8199-DA81DED2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D908F4-5854-4099-BE87-2C576BF95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9-1 </a:t>
            </a:r>
            <a:r>
              <a:rPr lang="zh-TW" altLang="en-US" dirty="0"/>
              <a:t>流程控制的基礎</a:t>
            </a:r>
          </a:p>
          <a:p>
            <a:r>
              <a:rPr lang="en-US" altLang="zh-TW" dirty="0"/>
              <a:t>9-2 </a:t>
            </a:r>
            <a:r>
              <a:rPr lang="zh-TW" altLang="en-US" dirty="0"/>
              <a:t>邏輯與比較運算子</a:t>
            </a:r>
          </a:p>
          <a:p>
            <a:r>
              <a:rPr lang="en-US" altLang="zh-TW" dirty="0"/>
              <a:t>9-3 </a:t>
            </a:r>
            <a:r>
              <a:rPr lang="zh-TW" altLang="en-US" dirty="0"/>
              <a:t>條件判斷</a:t>
            </a:r>
          </a:p>
          <a:p>
            <a:r>
              <a:rPr lang="en-US" altLang="zh-TW" dirty="0"/>
              <a:t>9-4 </a:t>
            </a:r>
            <a:r>
              <a:rPr lang="zh-TW" altLang="en-US" dirty="0"/>
              <a:t>迴圈控制</a:t>
            </a:r>
          </a:p>
          <a:p>
            <a:r>
              <a:rPr lang="en-US" altLang="zh-TW" dirty="0"/>
              <a:t>9-5 </a:t>
            </a:r>
            <a:r>
              <a:rPr lang="zh-TW" altLang="en-US" dirty="0"/>
              <a:t>繼續和跳出迴圈</a:t>
            </a:r>
          </a:p>
          <a:p>
            <a:r>
              <a:rPr lang="en-US" altLang="zh-TW" dirty="0"/>
              <a:t>9-6 </a:t>
            </a:r>
            <a:r>
              <a:rPr lang="zh-TW" altLang="en-US" dirty="0"/>
              <a:t>巢狀迴圈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6E6198-1D59-41C2-BD5A-DCA8EA40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575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BB92EBD2-87A3-4B32-BD75-F7F0E825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9-3-5 </a:t>
            </a:r>
            <a:r>
              <a:rPr lang="zh-TW" altLang="en-US" dirty="0">
                <a:ea typeface="微軟正黑體" panose="020B0604030504040204" pitchFamily="34" charset="-120"/>
              </a:rPr>
              <a:t>「</a:t>
            </a:r>
            <a:r>
              <a:rPr lang="en-US" altLang="zh-TW" dirty="0">
                <a:ea typeface="微軟正黑體" panose="020B0604030504040204" pitchFamily="34" charset="-120"/>
              </a:rPr>
              <a:t>?:</a:t>
            </a:r>
            <a:r>
              <a:rPr lang="zh-TW" altLang="en-US" dirty="0">
                <a:ea typeface="微軟正黑體" panose="020B0604030504040204" pitchFamily="34" charset="-120"/>
              </a:rPr>
              <a:t>」條件運算子</a:t>
            </a:r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901121D8-29F6-497F-848A-3B89C9BE8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JavaScript</a:t>
            </a:r>
            <a:r>
              <a:rPr lang="zh-TW" altLang="en-US" dirty="0">
                <a:ea typeface="微軟正黑體" panose="020B0604030504040204" pitchFamily="34" charset="-120"/>
              </a:rPr>
              <a:t>支援條件運算子</a:t>
            </a:r>
            <a:r>
              <a:rPr lang="en-US" altLang="zh-TW" dirty="0">
                <a:ea typeface="微軟正黑體" panose="020B0604030504040204" pitchFamily="34" charset="-120"/>
              </a:rPr>
              <a:t>?:</a:t>
            </a:r>
            <a:r>
              <a:rPr lang="zh-TW" altLang="en-US" dirty="0">
                <a:ea typeface="微軟正黑體" panose="020B0604030504040204" pitchFamily="34" charset="-120"/>
              </a:rPr>
              <a:t>，這個運算子可以用來指定變數值，條件運算子如同</a:t>
            </a:r>
            <a:r>
              <a:rPr lang="en-US" altLang="zh-TW" dirty="0">
                <a:ea typeface="微軟正黑體" panose="020B0604030504040204" pitchFamily="34" charset="-120"/>
              </a:rPr>
              <a:t>if/else</a:t>
            </a:r>
            <a:r>
              <a:rPr lang="zh-TW" altLang="en-US" dirty="0">
                <a:ea typeface="微軟正黑體" panose="020B0604030504040204" pitchFamily="34" charset="-120"/>
              </a:rPr>
              <a:t>條件，使用「</a:t>
            </a:r>
            <a:r>
              <a:rPr lang="en-US" altLang="zh-TW" dirty="0"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ea typeface="微軟正黑體" panose="020B0604030504040204" pitchFamily="34" charset="-120"/>
              </a:rPr>
              <a:t>」符號代替</a:t>
            </a:r>
            <a:r>
              <a:rPr lang="en-US" altLang="zh-TW" dirty="0">
                <a:ea typeface="微軟正黑體" panose="020B0604030504040204" pitchFamily="34" charset="-120"/>
              </a:rPr>
              <a:t>if</a:t>
            </a:r>
            <a:r>
              <a:rPr lang="zh-TW" altLang="en-US" dirty="0">
                <a:ea typeface="微軟正黑體" panose="020B0604030504040204" pitchFamily="34" charset="-120"/>
              </a:rPr>
              <a:t>；「</a:t>
            </a:r>
            <a:r>
              <a:rPr lang="en-US" altLang="zh-TW" dirty="0"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ea typeface="微軟正黑體" panose="020B0604030504040204" pitchFamily="34" charset="-120"/>
              </a:rPr>
              <a:t>」符號代替</a:t>
            </a:r>
            <a:r>
              <a:rPr lang="en-US" altLang="zh-TW" dirty="0">
                <a:ea typeface="微軟正黑體" panose="020B0604030504040204" pitchFamily="34" charset="-120"/>
              </a:rPr>
              <a:t>else</a:t>
            </a:r>
            <a:r>
              <a:rPr lang="zh-TW" altLang="en-US" dirty="0">
                <a:ea typeface="微軟正黑體" panose="020B0604030504040204" pitchFamily="34" charset="-120"/>
              </a:rPr>
              <a:t>，如下所示：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sz="2800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strHours</a:t>
            </a:r>
            <a:r>
              <a:rPr lang="en-US" altLang="zh-TW" sz="2800" dirty="0">
                <a:solidFill>
                  <a:srgbClr val="FF3399"/>
                </a:solidFill>
                <a:ea typeface="微軟正黑體" panose="020B0604030504040204" pitchFamily="34" charset="-120"/>
              </a:rPr>
              <a:t> = (</a:t>
            </a:r>
            <a:r>
              <a:rPr lang="en-US" altLang="zh-TW" sz="2800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dtHour</a:t>
            </a:r>
            <a:r>
              <a:rPr lang="en-US" altLang="zh-TW" sz="2800" dirty="0">
                <a:solidFill>
                  <a:srgbClr val="FF3399"/>
                </a:solidFill>
                <a:ea typeface="微軟正黑體" panose="020B0604030504040204" pitchFamily="34" charset="-120"/>
              </a:rPr>
              <a:t> &gt;= 12) ? " PM" : " AM";</a:t>
            </a:r>
          </a:p>
          <a:p>
            <a:r>
              <a:rPr lang="zh-TW" altLang="en-US" dirty="0">
                <a:ea typeface="微軟正黑體" panose="020B0604030504040204" pitchFamily="34" charset="-120"/>
              </a:rPr>
              <a:t>上述程式碼指定變數</a:t>
            </a:r>
            <a:r>
              <a:rPr lang="en-US" altLang="zh-TW" dirty="0" err="1">
                <a:ea typeface="微軟正黑體" panose="020B0604030504040204" pitchFamily="34" charset="-120"/>
              </a:rPr>
              <a:t>strHours</a:t>
            </a:r>
            <a:r>
              <a:rPr lang="zh-TW" altLang="en-US" dirty="0">
                <a:ea typeface="微軟正黑體" panose="020B0604030504040204" pitchFamily="34" charset="-120"/>
              </a:rPr>
              <a:t>的值，使用的是條件運算子，如果條件為</a:t>
            </a:r>
            <a:r>
              <a:rPr lang="en-US" altLang="zh-TW" dirty="0">
                <a:ea typeface="微軟正黑體" panose="020B0604030504040204" pitchFamily="34" charset="-120"/>
              </a:rPr>
              <a:t>true</a:t>
            </a:r>
            <a:r>
              <a:rPr lang="zh-TW" altLang="en-US" dirty="0">
                <a:ea typeface="微軟正黑體" panose="020B0604030504040204" pitchFamily="34" charset="-120"/>
              </a:rPr>
              <a:t>，</a:t>
            </a:r>
            <a:r>
              <a:rPr lang="en-US" altLang="zh-TW" dirty="0" err="1">
                <a:ea typeface="微軟正黑體" panose="020B0604030504040204" pitchFamily="34" charset="-120"/>
              </a:rPr>
              <a:t>strHours</a:t>
            </a:r>
            <a:r>
              <a:rPr lang="zh-TW" altLang="en-US" dirty="0">
                <a:ea typeface="微軟正黑體" panose="020B0604030504040204" pitchFamily="34" charset="-120"/>
              </a:rPr>
              <a:t>變數值為</a:t>
            </a:r>
            <a:r>
              <a:rPr lang="en-US" altLang="zh-TW" dirty="0">
                <a:ea typeface="微軟正黑體" panose="020B0604030504040204" pitchFamily="34" charset="-120"/>
              </a:rPr>
              <a:t>PM</a:t>
            </a:r>
            <a:r>
              <a:rPr lang="zh-TW" altLang="en-US" dirty="0">
                <a:ea typeface="微軟正黑體" panose="020B0604030504040204" pitchFamily="34" charset="-120"/>
              </a:rPr>
              <a:t>；</a:t>
            </a:r>
            <a:r>
              <a:rPr lang="en-US" altLang="zh-TW" dirty="0">
                <a:ea typeface="微軟正黑體" panose="020B0604030504040204" pitchFamily="34" charset="-120"/>
              </a:rPr>
              <a:t>false</a:t>
            </a:r>
            <a:r>
              <a:rPr lang="zh-TW" altLang="en-US" dirty="0"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ea typeface="微軟正黑體" panose="020B0604030504040204" pitchFamily="34" charset="-120"/>
              </a:rPr>
              <a:t>AM</a:t>
            </a:r>
            <a:r>
              <a:rPr lang="zh-TW" altLang="en-US" dirty="0">
                <a:ea typeface="微軟正黑體" panose="020B0604030504040204" pitchFamily="34" charset="-120"/>
              </a:rPr>
              <a:t>，其流程圖和第</a:t>
            </a:r>
            <a:r>
              <a:rPr lang="en-US" altLang="zh-TW" dirty="0">
                <a:ea typeface="微軟正黑體" panose="020B0604030504040204" pitchFamily="34" charset="-120"/>
              </a:rPr>
              <a:t>6-3-2</a:t>
            </a:r>
            <a:r>
              <a:rPr lang="zh-TW" altLang="en-US" dirty="0">
                <a:ea typeface="微軟正黑體" panose="020B0604030504040204" pitchFamily="34" charset="-120"/>
              </a:rPr>
              <a:t>節的</a:t>
            </a:r>
            <a:r>
              <a:rPr lang="en-US" altLang="zh-TW" dirty="0">
                <a:ea typeface="微軟正黑體" panose="020B0604030504040204" pitchFamily="34" charset="-120"/>
              </a:rPr>
              <a:t>if/else</a:t>
            </a:r>
            <a:r>
              <a:rPr lang="zh-TW" altLang="en-US" dirty="0">
                <a:ea typeface="微軟正黑體" panose="020B0604030504040204" pitchFamily="34" charset="-120"/>
              </a:rPr>
              <a:t>相似。</a:t>
            </a:r>
          </a:p>
          <a:p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BC1FF53-1F80-4E13-B52D-99F521B2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557156B2-E519-45B6-A187-E987B5A0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9-4 </a:t>
            </a:r>
            <a:r>
              <a:rPr lang="zh-TW" altLang="en-US" dirty="0">
                <a:ea typeface="微軟正黑體" panose="020B0604030504040204" pitchFamily="34" charset="-120"/>
              </a:rPr>
              <a:t>迴圈控制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C808C2A8-99FF-4BC0-A1A3-44BB5E63F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9-4-1 for</a:t>
            </a:r>
            <a:r>
              <a:rPr lang="zh-TW" altLang="en-US" dirty="0">
                <a:ea typeface="微軟正黑體" panose="020B0604030504040204" pitchFamily="34" charset="-120"/>
              </a:rPr>
              <a:t>迴圈敘述</a:t>
            </a:r>
          </a:p>
          <a:p>
            <a:r>
              <a:rPr lang="en-US" altLang="zh-TW" dirty="0">
                <a:ea typeface="微軟正黑體" panose="020B0604030504040204" pitchFamily="34" charset="-120"/>
              </a:rPr>
              <a:t>9-4-2 while</a:t>
            </a:r>
            <a:r>
              <a:rPr lang="zh-TW" altLang="en-US" dirty="0">
                <a:ea typeface="微軟正黑體" panose="020B0604030504040204" pitchFamily="34" charset="-120"/>
              </a:rPr>
              <a:t>迴圈敘述</a:t>
            </a:r>
          </a:p>
          <a:p>
            <a:r>
              <a:rPr lang="en-US" altLang="zh-TW" dirty="0">
                <a:ea typeface="微軟正黑體" panose="020B0604030504040204" pitchFamily="34" charset="-120"/>
              </a:rPr>
              <a:t>9-4-3 do/while</a:t>
            </a:r>
            <a:r>
              <a:rPr lang="zh-TW" altLang="en-US" dirty="0">
                <a:ea typeface="微軟正黑體" panose="020B0604030504040204" pitchFamily="34" charset="-120"/>
              </a:rPr>
              <a:t>迴圈敘述</a:t>
            </a:r>
          </a:p>
        </p:txBody>
      </p:sp>
      <p:pic>
        <p:nvPicPr>
          <p:cNvPr id="194564" name="Picture 4">
            <a:extLst>
              <a:ext uri="{FF2B5EF4-FFF2-40B4-BE49-F238E27FC236}">
                <a16:creationId xmlns:a16="http://schemas.microsoft.com/office/drawing/2014/main" id="{1449CA91-6ABC-42A2-B08A-6379BA7C525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76" y="4221164"/>
            <a:ext cx="1425575" cy="15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65" name="內容版面配置區 10" descr="home-icon.png">
            <a:hlinkClick r:id="rId3" action="ppaction://hlinksldjump"/>
            <a:extLst>
              <a:ext uri="{FF2B5EF4-FFF2-40B4-BE49-F238E27FC236}">
                <a16:creationId xmlns:a16="http://schemas.microsoft.com/office/drawing/2014/main" id="{5E2997AB-A57C-47CD-BF1A-976BA013F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350" y="461962"/>
            <a:ext cx="5969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3155689-8777-45FF-A3EF-6723DE1D9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B636607B-CA5F-434F-8F65-1A4780B4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9-4-1 for</a:t>
            </a:r>
            <a:r>
              <a:rPr lang="zh-TW" altLang="en-US" dirty="0">
                <a:ea typeface="微軟正黑體" panose="020B0604030504040204" pitchFamily="34" charset="-120"/>
              </a:rPr>
              <a:t>迴圈敘述</a:t>
            </a:r>
          </a:p>
        </p:txBody>
      </p:sp>
      <p:sp>
        <p:nvSpPr>
          <p:cNvPr id="195589" name="Rectangle 5">
            <a:extLst>
              <a:ext uri="{FF2B5EF4-FFF2-40B4-BE49-F238E27FC236}">
                <a16:creationId xmlns:a16="http://schemas.microsoft.com/office/drawing/2014/main" id="{3A21FB58-DACF-4745-8902-3750E3BD7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for</a:t>
            </a:r>
            <a:r>
              <a:rPr lang="zh-TW" altLang="en-US" dirty="0">
                <a:ea typeface="微軟正黑體" panose="020B0604030504040204" pitchFamily="34" charset="-120"/>
              </a:rPr>
              <a:t>迴圈稱為計數迴圈，可以執行固定次數的程式區塊，這個迴圈擁有計數器，計數器每次增加或減少一個值，直到迴圈結束條件成立為止，例如：使用迴圈計算</a:t>
            </a:r>
            <a:r>
              <a:rPr lang="en-US" altLang="zh-TW" dirty="0"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ea typeface="微軟正黑體" panose="020B0604030504040204" pitchFamily="34" charset="-120"/>
              </a:rPr>
              <a:t>加到</a:t>
            </a:r>
            <a:r>
              <a:rPr lang="en-US" altLang="zh-TW" dirty="0"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ea typeface="微軟正黑體" panose="020B0604030504040204" pitchFamily="34" charset="-120"/>
              </a:rPr>
              <a:t>的總和，每次增加</a:t>
            </a:r>
            <a:r>
              <a:rPr lang="en-US" altLang="zh-TW" dirty="0"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ea typeface="微軟正黑體" panose="020B0604030504040204" pitchFamily="34" charset="-120"/>
              </a:rPr>
              <a:t>，如下所示：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for (</a:t>
            </a:r>
            <a:r>
              <a:rPr lang="en-US" altLang="zh-TW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 = 1; </a:t>
            </a:r>
            <a:r>
              <a:rPr lang="en-US" altLang="zh-TW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 &lt;= 5; </a:t>
            </a:r>
            <a:r>
              <a:rPr lang="en-US" altLang="zh-TW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++) {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    </a:t>
            </a:r>
            <a:r>
              <a:rPr lang="en-US" altLang="zh-TW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document.write</a:t>
            </a: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("</a:t>
            </a:r>
            <a:r>
              <a:rPr lang="zh-TW" altLang="en-US" dirty="0">
                <a:solidFill>
                  <a:srgbClr val="FF3399"/>
                </a:solidFill>
                <a:ea typeface="微軟正黑體" panose="020B0604030504040204" pitchFamily="34" charset="-120"/>
              </a:rPr>
              <a:t>整數</a:t>
            </a: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: " + </a:t>
            </a:r>
            <a:r>
              <a:rPr lang="en-US" altLang="zh-TW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 + "&lt;</a:t>
            </a:r>
            <a:r>
              <a:rPr lang="en-US" altLang="zh-TW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br</a:t>
            </a: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/&gt;");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    </a:t>
            </a:r>
            <a:r>
              <a:rPr lang="en-US" altLang="zh-TW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intSum</a:t>
            </a: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 += </a:t>
            </a:r>
            <a:r>
              <a:rPr lang="en-US" altLang="zh-TW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}</a:t>
            </a:r>
            <a:endParaRPr lang="zh-TW" altLang="en-US" dirty="0">
              <a:solidFill>
                <a:srgbClr val="FF3399"/>
              </a:solidFill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9C98441-4280-4C4A-866A-5EBF57D59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ECD75BA8-E614-44EF-B5FF-DD4D0CD8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9-4-1 for</a:t>
            </a:r>
            <a:r>
              <a:rPr lang="zh-TW" altLang="en-US" dirty="0">
                <a:ea typeface="微軟正黑體" panose="020B0604030504040204" pitchFamily="34" charset="-120"/>
              </a:rPr>
              <a:t>迴圈敘述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850208-93D0-473D-8B72-DA7C3EE4B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7876" name="Picture 4">
            <a:extLst>
              <a:ext uri="{FF2B5EF4-FFF2-40B4-BE49-F238E27FC236}">
                <a16:creationId xmlns:a16="http://schemas.microsoft.com/office/drawing/2014/main" id="{DB5BA91E-1906-49E2-A6DC-CCBDD9208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341439"/>
            <a:ext cx="6119812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77" name="Picture 5">
            <a:extLst>
              <a:ext uri="{FF2B5EF4-FFF2-40B4-BE49-F238E27FC236}">
                <a16:creationId xmlns:a16="http://schemas.microsoft.com/office/drawing/2014/main" id="{DDD63DB8-84E6-47C0-8CC3-F50436ECD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4" y="3429001"/>
            <a:ext cx="3959225" cy="320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BD0F9D-95B1-4909-B283-A600A7DF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>
            <a:extLst>
              <a:ext uri="{FF2B5EF4-FFF2-40B4-BE49-F238E27FC236}">
                <a16:creationId xmlns:a16="http://schemas.microsoft.com/office/drawing/2014/main" id="{7001EFA6-7F79-43AA-A0D4-338A29B1D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9-4-2 while</a:t>
            </a:r>
            <a:r>
              <a:rPr lang="zh-TW" altLang="en-US" dirty="0">
                <a:ea typeface="微軟正黑體" panose="020B0604030504040204" pitchFamily="34" charset="-120"/>
              </a:rPr>
              <a:t>迴圈敘述</a:t>
            </a:r>
          </a:p>
        </p:txBody>
      </p:sp>
      <p:sp>
        <p:nvSpPr>
          <p:cNvPr id="197637" name="Rectangle 5">
            <a:extLst>
              <a:ext uri="{FF2B5EF4-FFF2-40B4-BE49-F238E27FC236}">
                <a16:creationId xmlns:a16="http://schemas.microsoft.com/office/drawing/2014/main" id="{870AEF91-CCF3-4CBB-89B0-FB52824FF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while</a:t>
            </a:r>
            <a:r>
              <a:rPr lang="zh-TW" altLang="en-US" dirty="0">
                <a:ea typeface="微軟正黑體" panose="020B0604030504040204" pitchFamily="34" charset="-120"/>
              </a:rPr>
              <a:t>迴圈敘述需要自行在程式區塊內處理計數器的增減，迴圈是在開頭檢查結束條件，如果條件</a:t>
            </a:r>
            <a:r>
              <a:rPr lang="en-US" altLang="zh-TW" dirty="0">
                <a:ea typeface="微軟正黑體" panose="020B0604030504040204" pitchFamily="34" charset="-120"/>
              </a:rPr>
              <a:t>true</a:t>
            </a:r>
            <a:r>
              <a:rPr lang="zh-TW" altLang="en-US" dirty="0">
                <a:ea typeface="微軟正黑體" panose="020B0604030504040204" pitchFamily="34" charset="-120"/>
              </a:rPr>
              <a:t>才能夠進入迴圈；</a:t>
            </a:r>
            <a:r>
              <a:rPr lang="en-US" altLang="zh-TW" dirty="0">
                <a:ea typeface="微軟正黑體" panose="020B0604030504040204" pitchFamily="34" charset="-120"/>
              </a:rPr>
              <a:t>false</a:t>
            </a:r>
            <a:r>
              <a:rPr lang="zh-TW" altLang="en-US" dirty="0">
                <a:ea typeface="微軟正黑體" panose="020B0604030504040204" pitchFamily="34" charset="-120"/>
              </a:rPr>
              <a:t>離開迴圈，如下所示：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while(</a:t>
            </a:r>
            <a:r>
              <a:rPr lang="en-US" altLang="zh-TW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 &lt;= 9) {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   </a:t>
            </a:r>
            <a:r>
              <a:rPr lang="en-US" altLang="zh-TW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document.write</a:t>
            </a: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("</a:t>
            </a:r>
            <a:r>
              <a:rPr lang="zh-TW" altLang="en-US" dirty="0">
                <a:solidFill>
                  <a:srgbClr val="FF3399"/>
                </a:solidFill>
                <a:ea typeface="微軟正黑體" panose="020B0604030504040204" pitchFamily="34" charset="-120"/>
              </a:rPr>
              <a:t>整數</a:t>
            </a: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: " + </a:t>
            </a:r>
            <a:r>
              <a:rPr lang="en-US" altLang="zh-TW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 + "&lt;</a:t>
            </a:r>
            <a:r>
              <a:rPr lang="en-US" altLang="zh-TW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br</a:t>
            </a: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/&gt;");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   </a:t>
            </a:r>
            <a:r>
              <a:rPr lang="en-US" altLang="zh-TW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intSum</a:t>
            </a: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 += </a:t>
            </a:r>
            <a:r>
              <a:rPr lang="en-US" altLang="zh-TW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   </a:t>
            </a:r>
            <a:r>
              <a:rPr lang="en-US" altLang="zh-TW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++;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}</a:t>
            </a:r>
            <a:endParaRPr lang="zh-TW" altLang="en-US" dirty="0">
              <a:solidFill>
                <a:srgbClr val="FF3399"/>
              </a:solidFill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90BF517-AB09-4CA0-A850-3EB28E628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ACFC921C-E705-4BF4-A1AD-7E2414E42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9-4-2 while</a:t>
            </a:r>
            <a:r>
              <a:rPr lang="zh-TW" altLang="en-US" dirty="0">
                <a:ea typeface="微軟正黑體" panose="020B0604030504040204" pitchFamily="34" charset="-120"/>
              </a:rPr>
              <a:t>迴圈敘述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880562-CA15-41CB-89F1-4CFACDE66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8902" name="Picture 6">
            <a:extLst>
              <a:ext uri="{FF2B5EF4-FFF2-40B4-BE49-F238E27FC236}">
                <a16:creationId xmlns:a16="http://schemas.microsoft.com/office/drawing/2014/main" id="{C63AB61C-3EBC-4DA7-ACC6-949F077A1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268414"/>
            <a:ext cx="3810000" cy="511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903" name="Picture 7">
            <a:extLst>
              <a:ext uri="{FF2B5EF4-FFF2-40B4-BE49-F238E27FC236}">
                <a16:creationId xmlns:a16="http://schemas.microsoft.com/office/drawing/2014/main" id="{1FBFAD0B-E76B-47C6-9404-7A856C301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16114"/>
            <a:ext cx="4103688" cy="357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E444EC1-A3EE-4575-B0E1-C41C12AD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>
            <a:extLst>
              <a:ext uri="{FF2B5EF4-FFF2-40B4-BE49-F238E27FC236}">
                <a16:creationId xmlns:a16="http://schemas.microsoft.com/office/drawing/2014/main" id="{9D2C4C5D-29A1-445C-BA3A-D4272B75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9-4-3 do/while</a:t>
            </a:r>
            <a:r>
              <a:rPr lang="zh-TW" altLang="en-US" dirty="0">
                <a:ea typeface="微軟正黑體" panose="020B0604030504040204" pitchFamily="34" charset="-120"/>
              </a:rPr>
              <a:t>迴圈敘述</a:t>
            </a:r>
          </a:p>
        </p:txBody>
      </p:sp>
      <p:sp>
        <p:nvSpPr>
          <p:cNvPr id="198661" name="Rectangle 5">
            <a:extLst>
              <a:ext uri="{FF2B5EF4-FFF2-40B4-BE49-F238E27FC236}">
                <a16:creationId xmlns:a16="http://schemas.microsoft.com/office/drawing/2014/main" id="{A7F8F730-D6D9-4F4D-BCFE-A7C4560A7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do/while</a:t>
            </a:r>
            <a:r>
              <a:rPr lang="zh-TW" altLang="en-US" dirty="0">
                <a:ea typeface="微軟正黑體" panose="020B0604030504040204" pitchFamily="34" charset="-120"/>
              </a:rPr>
              <a:t>和</a:t>
            </a:r>
            <a:r>
              <a:rPr lang="en-US" altLang="zh-TW" dirty="0">
                <a:ea typeface="微軟正黑體" panose="020B0604030504040204" pitchFamily="34" charset="-120"/>
              </a:rPr>
              <a:t>while</a:t>
            </a:r>
            <a:r>
              <a:rPr lang="zh-TW" altLang="en-US" dirty="0">
                <a:ea typeface="微軟正黑體" panose="020B0604030504040204" pitchFamily="34" charset="-120"/>
              </a:rPr>
              <a:t>迴圈敘述的差異是在迴圈結尾檢查結束條件，所以，</a:t>
            </a:r>
            <a:r>
              <a:rPr lang="en-US" altLang="zh-TW" dirty="0">
                <a:ea typeface="微軟正黑體" panose="020B0604030504040204" pitchFamily="34" charset="-120"/>
              </a:rPr>
              <a:t>do/while</a:t>
            </a:r>
            <a:r>
              <a:rPr lang="zh-TW" altLang="en-US" dirty="0">
                <a:ea typeface="微軟正黑體" panose="020B0604030504040204" pitchFamily="34" charset="-120"/>
              </a:rPr>
              <a:t>迴圈的程式區塊至少會執行一次，如下所示：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do {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   </a:t>
            </a:r>
            <a:r>
              <a:rPr lang="en-US" altLang="zh-TW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document.write</a:t>
            </a: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("</a:t>
            </a:r>
            <a:r>
              <a:rPr lang="zh-TW" altLang="en-US" dirty="0">
                <a:solidFill>
                  <a:srgbClr val="FF3399"/>
                </a:solidFill>
                <a:ea typeface="微軟正黑體" panose="020B0604030504040204" pitchFamily="34" charset="-120"/>
              </a:rPr>
              <a:t>整數</a:t>
            </a: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: " + </a:t>
            </a:r>
            <a:r>
              <a:rPr lang="en-US" altLang="zh-TW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 + "&lt;</a:t>
            </a:r>
            <a:r>
              <a:rPr lang="en-US" altLang="zh-TW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br</a:t>
            </a: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/&gt;");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   </a:t>
            </a:r>
            <a:r>
              <a:rPr lang="en-US" altLang="zh-TW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intSum</a:t>
            </a: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 += </a:t>
            </a:r>
            <a:r>
              <a:rPr lang="en-US" altLang="zh-TW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   </a:t>
            </a:r>
            <a:r>
              <a:rPr lang="en-US" altLang="zh-TW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++;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} while (</a:t>
            </a:r>
            <a:r>
              <a:rPr lang="en-US" altLang="zh-TW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 &lt;= 6);</a:t>
            </a:r>
            <a:endParaRPr lang="zh-TW" altLang="en-US" dirty="0">
              <a:solidFill>
                <a:srgbClr val="FF3399"/>
              </a:solidFill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C9201EC-9DEC-4DF1-BF75-B349DCE4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F26511B8-5C49-42CE-8C13-C70331AF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9-4-3 do/while</a:t>
            </a:r>
            <a:r>
              <a:rPr lang="zh-TW" altLang="en-US" dirty="0">
                <a:ea typeface="微軟正黑體" panose="020B0604030504040204" pitchFamily="34" charset="-120"/>
              </a:rPr>
              <a:t>迴圈敘述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CBFAD3-59BC-402C-B74B-C6A46E16E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9924" name="Picture 4">
            <a:extLst>
              <a:ext uri="{FF2B5EF4-FFF2-40B4-BE49-F238E27FC236}">
                <a16:creationId xmlns:a16="http://schemas.microsoft.com/office/drawing/2014/main" id="{32FF4D46-FE65-4CAB-8DB6-31F72ECB0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1557339"/>
            <a:ext cx="467677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925" name="Picture 5">
            <a:extLst>
              <a:ext uri="{FF2B5EF4-FFF2-40B4-BE49-F238E27FC236}">
                <a16:creationId xmlns:a16="http://schemas.microsoft.com/office/drawing/2014/main" id="{82079C3E-7BFE-459A-90B0-A701633C8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68414"/>
            <a:ext cx="4032250" cy="350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7CA1919-C63E-47E7-B78D-16EB1B3C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9D8A77CB-1351-43A2-9433-8F076BDFA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9-5 </a:t>
            </a:r>
            <a:r>
              <a:rPr lang="zh-TW" altLang="en-US" dirty="0">
                <a:ea typeface="微軟正黑體" panose="020B0604030504040204" pitchFamily="34" charset="-120"/>
              </a:rPr>
              <a:t>繼續和跳出迴圈</a:t>
            </a:r>
            <a:r>
              <a:rPr lang="en-US" altLang="zh-TW" dirty="0">
                <a:ea typeface="微軟正黑體" panose="020B0604030504040204" pitchFamily="34" charset="-120"/>
              </a:rPr>
              <a:t>-break</a:t>
            </a:r>
            <a:r>
              <a:rPr lang="zh-TW" altLang="en-US" dirty="0">
                <a:ea typeface="微軟正黑體" panose="020B0604030504040204" pitchFamily="34" charset="-120"/>
              </a:rPr>
              <a:t>關鍵字</a:t>
            </a:r>
            <a:endParaRPr lang="en-US" altLang="zh-TW" dirty="0">
              <a:ea typeface="微軟正黑體" panose="020B0604030504040204" pitchFamily="34" charset="-120"/>
            </a:endParaRP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B1760681-AA44-4F2F-9753-896B03267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當某些條件成立時，可以使用</a:t>
            </a:r>
            <a:r>
              <a:rPr lang="en-US" altLang="zh-TW" dirty="0">
                <a:ea typeface="微軟正黑體" panose="020B0604030504040204" pitchFamily="34" charset="-120"/>
              </a:rPr>
              <a:t>break</a:t>
            </a:r>
            <a:r>
              <a:rPr lang="zh-TW" altLang="en-US" dirty="0">
                <a:ea typeface="微軟正黑體" panose="020B0604030504040204" pitchFamily="34" charset="-120"/>
              </a:rPr>
              <a:t>關鍵字強迫終止迴圈的執行，如同</a:t>
            </a:r>
            <a:r>
              <a:rPr lang="en-US" altLang="zh-TW" dirty="0">
                <a:ea typeface="微軟正黑體" panose="020B0604030504040204" pitchFamily="34" charset="-120"/>
              </a:rPr>
              <a:t>switch</a:t>
            </a:r>
            <a:r>
              <a:rPr lang="zh-TW" altLang="en-US" dirty="0">
                <a:ea typeface="微軟正黑體" panose="020B0604030504040204" pitchFamily="34" charset="-120"/>
              </a:rPr>
              <a:t>條件使用</a:t>
            </a:r>
            <a:r>
              <a:rPr lang="en-US" altLang="zh-TW" dirty="0">
                <a:ea typeface="微軟正黑體" panose="020B0604030504040204" pitchFamily="34" charset="-120"/>
              </a:rPr>
              <a:t>break</a:t>
            </a:r>
            <a:r>
              <a:rPr lang="zh-TW" altLang="en-US" dirty="0">
                <a:ea typeface="微軟正黑體" panose="020B0604030504040204" pitchFamily="34" charset="-120"/>
              </a:rPr>
              <a:t>關鍵字跳出程式區塊，如下所示：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sz="2800" dirty="0">
                <a:solidFill>
                  <a:srgbClr val="FF3399"/>
                </a:solidFill>
                <a:ea typeface="微軟正黑體" panose="020B0604030504040204" pitchFamily="34" charset="-120"/>
              </a:rPr>
              <a:t>if (number == null || number == target)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sz="2800" dirty="0">
                <a:solidFill>
                  <a:srgbClr val="FF3399"/>
                </a:solidFill>
                <a:ea typeface="微軟正黑體" panose="020B0604030504040204" pitchFamily="34" charset="-120"/>
              </a:rPr>
              <a:t>   break;</a:t>
            </a:r>
          </a:p>
        </p:txBody>
      </p:sp>
      <p:pic>
        <p:nvPicPr>
          <p:cNvPr id="199684" name="內容版面配置區 10" descr="home-icon.png">
            <a:hlinkClick r:id="rId2" action="ppaction://hlinksldjump"/>
            <a:extLst>
              <a:ext uri="{FF2B5EF4-FFF2-40B4-BE49-F238E27FC236}">
                <a16:creationId xmlns:a16="http://schemas.microsoft.com/office/drawing/2014/main" id="{31BB30EB-6509-4D4E-8B70-DEAB6F477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600" y="142875"/>
            <a:ext cx="5969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93C8237-8168-400D-ACB2-88E8F344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4DF7DC44-B5F6-4E39-866A-0F3FFD47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9-5 </a:t>
            </a:r>
            <a:r>
              <a:rPr lang="zh-TW" altLang="en-US" dirty="0">
                <a:ea typeface="微軟正黑體" panose="020B0604030504040204" pitchFamily="34" charset="-120"/>
              </a:rPr>
              <a:t>繼續和跳出迴圈</a:t>
            </a:r>
            <a:r>
              <a:rPr lang="en-US" altLang="zh-TW" dirty="0">
                <a:ea typeface="微軟正黑體" panose="020B0604030504040204" pitchFamily="34" charset="-120"/>
              </a:rPr>
              <a:t>-continue</a:t>
            </a:r>
            <a:r>
              <a:rPr lang="zh-TW" altLang="en-US" dirty="0">
                <a:ea typeface="微軟正黑體" panose="020B0604030504040204" pitchFamily="34" charset="-120"/>
              </a:rPr>
              <a:t>關鍵字</a:t>
            </a:r>
            <a:endParaRPr lang="en-US" altLang="zh-TW" dirty="0">
              <a:ea typeface="微軟正黑體" panose="020B0604030504040204" pitchFamily="34" charset="-120"/>
            </a:endParaRPr>
          </a:p>
        </p:txBody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28A4FED2-5137-49FB-8EE0-A6D26E0CA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continue關鍵字</a:t>
            </a:r>
            <a:r>
              <a:rPr lang="zh-TW" altLang="en-US" dirty="0">
                <a:ea typeface="微軟正黑體" panose="020B0604030504040204" pitchFamily="34" charset="-120"/>
              </a:rPr>
              <a:t>可以馬上繼續下一次迴圈的執行，不過，它並不會執行程式區塊中位在</a:t>
            </a:r>
            <a:r>
              <a:rPr lang="en-US" altLang="zh-TW" dirty="0">
                <a:ea typeface="微軟正黑體" panose="020B0604030504040204" pitchFamily="34" charset="-120"/>
              </a:rPr>
              <a:t>continue</a:t>
            </a:r>
            <a:r>
              <a:rPr lang="zh-TW" altLang="en-US" dirty="0">
                <a:ea typeface="微軟正黑體" panose="020B0604030504040204" pitchFamily="34" charset="-120"/>
              </a:rPr>
              <a:t>關鍵字之後的程式碼，如果使用在</a:t>
            </a:r>
            <a:r>
              <a:rPr lang="en-US" altLang="zh-TW" dirty="0">
                <a:ea typeface="微軟正黑體" panose="020B0604030504040204" pitchFamily="34" charset="-120"/>
              </a:rPr>
              <a:t>for</a:t>
            </a:r>
            <a:r>
              <a:rPr lang="zh-TW" altLang="en-US" dirty="0">
                <a:ea typeface="微軟正黑體" panose="020B0604030504040204" pitchFamily="34" charset="-120"/>
              </a:rPr>
              <a:t>或</a:t>
            </a:r>
            <a:r>
              <a:rPr lang="en-US" altLang="zh-TW" dirty="0">
                <a:ea typeface="微軟正黑體" panose="020B0604030504040204" pitchFamily="34" charset="-120"/>
              </a:rPr>
              <a:t>for/in</a:t>
            </a:r>
            <a:r>
              <a:rPr lang="zh-TW" altLang="en-US" dirty="0">
                <a:ea typeface="微軟正黑體" panose="020B0604030504040204" pitchFamily="34" charset="-120"/>
              </a:rPr>
              <a:t>迴圈，一樣也會自動更新計數器變數，如下所示：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sz="2800" dirty="0">
                <a:solidFill>
                  <a:srgbClr val="FF3399"/>
                </a:solidFill>
                <a:ea typeface="微軟正黑體" panose="020B0604030504040204" pitchFamily="34" charset="-120"/>
              </a:rPr>
              <a:t>if (number != target) {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sz="2800" dirty="0">
                <a:solidFill>
                  <a:srgbClr val="FF3399"/>
                </a:solidFill>
                <a:ea typeface="微軟正黑體" panose="020B0604030504040204" pitchFamily="34" charset="-120"/>
              </a:rPr>
              <a:t>   </a:t>
            </a:r>
            <a:r>
              <a:rPr lang="en-US" altLang="zh-TW" sz="2800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document.write</a:t>
            </a:r>
            <a:r>
              <a:rPr lang="en-US" altLang="zh-TW" sz="2800" dirty="0">
                <a:solidFill>
                  <a:srgbClr val="FF3399"/>
                </a:solidFill>
                <a:ea typeface="微軟正黑體" panose="020B0604030504040204" pitchFamily="34" charset="-120"/>
              </a:rPr>
              <a:t>(number + "</a:t>
            </a:r>
            <a:r>
              <a:rPr lang="zh-TW" altLang="en-US" sz="2800" dirty="0">
                <a:solidFill>
                  <a:srgbClr val="FF3399"/>
                </a:solidFill>
                <a:ea typeface="微軟正黑體" panose="020B0604030504040204" pitchFamily="34" charset="-120"/>
              </a:rPr>
              <a:t>太小</a:t>
            </a:r>
            <a:r>
              <a:rPr lang="en-US" altLang="zh-TW" sz="2800" dirty="0">
                <a:solidFill>
                  <a:srgbClr val="FF3399"/>
                </a:solidFill>
                <a:ea typeface="微軟正黑體" panose="020B0604030504040204" pitchFamily="34" charset="-120"/>
              </a:rPr>
              <a:t>&lt;</a:t>
            </a:r>
            <a:r>
              <a:rPr lang="en-US" altLang="zh-TW" sz="2800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br</a:t>
            </a:r>
            <a:r>
              <a:rPr lang="en-US" altLang="zh-TW" sz="2800" dirty="0">
                <a:solidFill>
                  <a:srgbClr val="FF3399"/>
                </a:solidFill>
                <a:ea typeface="微軟正黑體" panose="020B0604030504040204" pitchFamily="34" charset="-120"/>
              </a:rPr>
              <a:t>/&gt;");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sz="2800" dirty="0">
                <a:solidFill>
                  <a:srgbClr val="FF3399"/>
                </a:solidFill>
                <a:ea typeface="微軟正黑體" panose="020B0604030504040204" pitchFamily="34" charset="-120"/>
              </a:rPr>
              <a:t>   continue;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sz="2800" dirty="0">
                <a:solidFill>
                  <a:srgbClr val="FF3399"/>
                </a:solidFill>
                <a:ea typeface="微軟正黑體" panose="020B0604030504040204" pitchFamily="34" charset="-120"/>
              </a:rPr>
              <a:t>}</a:t>
            </a:r>
          </a:p>
          <a:p>
            <a:endParaRPr lang="zh-TW" altLang="en-US" sz="3200" dirty="0">
              <a:solidFill>
                <a:srgbClr val="FF3399"/>
              </a:solidFill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BD63883-97C7-4C0A-9A60-E7AC8CE8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34A7B0C1-D33E-4B79-BDD5-EC3DF211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  <a:ea typeface="+mn-ea"/>
              </a:rPr>
              <a:t>9-1 </a:t>
            </a:r>
            <a:r>
              <a:rPr lang="zh-TW" altLang="en-US" dirty="0">
                <a:latin typeface="+mn-ea"/>
                <a:ea typeface="+mn-ea"/>
              </a:rPr>
              <a:t>流程控制的基礎</a:t>
            </a:r>
            <a:r>
              <a:rPr lang="en-US" altLang="zh-TW" dirty="0">
                <a:latin typeface="+mn-ea"/>
                <a:ea typeface="+mn-ea"/>
              </a:rPr>
              <a:t>-</a:t>
            </a:r>
            <a:r>
              <a:rPr lang="zh-TW" altLang="en-US" dirty="0">
                <a:latin typeface="+mn-ea"/>
                <a:ea typeface="+mn-ea"/>
              </a:rPr>
              <a:t>說明</a:t>
            </a:r>
          </a:p>
        </p:txBody>
      </p:sp>
      <p:sp>
        <p:nvSpPr>
          <p:cNvPr id="173062" name="Rectangle 6">
            <a:extLst>
              <a:ext uri="{FF2B5EF4-FFF2-40B4-BE49-F238E27FC236}">
                <a16:creationId xmlns:a16="http://schemas.microsoft.com/office/drawing/2014/main" id="{2AC7E89F-7C7B-4F99-A69F-378F4CBF2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一般來說，</a:t>
            </a:r>
            <a:r>
              <a:rPr lang="en-US" altLang="zh-TW" dirty="0">
                <a:latin typeface="+mn-ea"/>
              </a:rPr>
              <a:t>JavaScript</a:t>
            </a:r>
            <a:r>
              <a:rPr lang="zh-TW" altLang="en-US" dirty="0">
                <a:latin typeface="+mn-ea"/>
              </a:rPr>
              <a:t>程式碼大部分都是一列程式敘述接著一列程式敘述循序的執行，但是對於複雜工作，為了達成預期的執行結果，我們需要使用「流程控制結構」（</a:t>
            </a:r>
            <a:r>
              <a:rPr lang="en-US" altLang="zh-TW" dirty="0">
                <a:latin typeface="+mn-ea"/>
              </a:rPr>
              <a:t>Control Structures</a:t>
            </a:r>
            <a:r>
              <a:rPr lang="zh-TW" altLang="en-US" dirty="0">
                <a:latin typeface="+mn-ea"/>
              </a:rPr>
              <a:t>）來改變執行順序。</a:t>
            </a:r>
          </a:p>
        </p:txBody>
      </p:sp>
      <p:pic>
        <p:nvPicPr>
          <p:cNvPr id="173063" name="內容版面配置區 10" descr="home-icon.png">
            <a:hlinkClick r:id="rId2" action="ppaction://hlinksldjump"/>
            <a:extLst>
              <a:ext uri="{FF2B5EF4-FFF2-40B4-BE49-F238E27FC236}">
                <a16:creationId xmlns:a16="http://schemas.microsoft.com/office/drawing/2014/main" id="{09792D8E-2484-4590-95D1-0EB9BACD7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600" y="142875"/>
            <a:ext cx="5969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71F5A5-52F4-4763-AD8C-3F572B54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>
            <a:extLst>
              <a:ext uri="{FF2B5EF4-FFF2-40B4-BE49-F238E27FC236}">
                <a16:creationId xmlns:a16="http://schemas.microsoft.com/office/drawing/2014/main" id="{15FB34A5-1A44-4B41-B073-E748CFA3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9-6 </a:t>
            </a:r>
            <a:r>
              <a:rPr lang="zh-TW" altLang="en-US" dirty="0">
                <a:ea typeface="微軟正黑體" panose="020B0604030504040204" pitchFamily="34" charset="-120"/>
              </a:rPr>
              <a:t>巢狀迴圈</a:t>
            </a:r>
            <a:r>
              <a:rPr lang="en-US" altLang="zh-TW" dirty="0"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ea typeface="微軟正黑體" panose="020B0604030504040204" pitchFamily="34" charset="-120"/>
              </a:rPr>
              <a:t>說明</a:t>
            </a:r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22B8215C-8FBB-4AA9-AA61-52609ECDD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巢狀迴圈是指在迴圈之中擁有其他迴圈，例如：在</a:t>
            </a:r>
            <a:r>
              <a:rPr lang="en-US" altLang="zh-TW" dirty="0">
                <a:ea typeface="微軟正黑體" panose="020B0604030504040204" pitchFamily="34" charset="-120"/>
              </a:rPr>
              <a:t>for</a:t>
            </a:r>
            <a:r>
              <a:rPr lang="zh-TW" altLang="en-US" dirty="0">
                <a:ea typeface="微軟正黑體" panose="020B0604030504040204" pitchFamily="34" charset="-120"/>
              </a:rPr>
              <a:t>迴圈之中擁有</a:t>
            </a:r>
            <a:r>
              <a:rPr lang="en-US" altLang="zh-TW" dirty="0">
                <a:ea typeface="微軟正黑體" panose="020B0604030504040204" pitchFamily="34" charset="-120"/>
              </a:rPr>
              <a:t>for</a:t>
            </a:r>
            <a:r>
              <a:rPr lang="zh-TW" altLang="en-US" dirty="0"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ea typeface="微軟正黑體" panose="020B0604030504040204" pitchFamily="34" charset="-120"/>
              </a:rPr>
              <a:t>while</a:t>
            </a:r>
            <a:r>
              <a:rPr lang="zh-TW" altLang="en-US" dirty="0">
                <a:ea typeface="微軟正黑體" panose="020B0604030504040204" pitchFamily="34" charset="-120"/>
              </a:rPr>
              <a:t>或</a:t>
            </a:r>
            <a:r>
              <a:rPr lang="en-US" altLang="zh-TW" dirty="0">
                <a:ea typeface="微軟正黑體" panose="020B0604030504040204" pitchFamily="34" charset="-120"/>
              </a:rPr>
              <a:t>do/while</a:t>
            </a:r>
            <a:r>
              <a:rPr lang="zh-TW" altLang="en-US" dirty="0">
                <a:ea typeface="微軟正黑體" panose="020B0604030504040204" pitchFamily="34" charset="-120"/>
              </a:rPr>
              <a:t>迴圈，同樣的，</a:t>
            </a:r>
            <a:r>
              <a:rPr lang="en-US" altLang="zh-TW" dirty="0">
                <a:ea typeface="微軟正黑體" panose="020B0604030504040204" pitchFamily="34" charset="-120"/>
              </a:rPr>
              <a:t>while</a:t>
            </a:r>
            <a:r>
              <a:rPr lang="zh-TW" altLang="en-US" dirty="0">
                <a:ea typeface="微軟正黑體" panose="020B0604030504040204" pitchFamily="34" charset="-120"/>
              </a:rPr>
              <a:t>迴圈之中也可以有</a:t>
            </a:r>
            <a:r>
              <a:rPr lang="en-US" altLang="zh-TW" dirty="0">
                <a:ea typeface="微軟正黑體" panose="020B0604030504040204" pitchFamily="34" charset="-120"/>
              </a:rPr>
              <a:t>for</a:t>
            </a:r>
            <a:r>
              <a:rPr lang="zh-TW" altLang="en-US" dirty="0"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ea typeface="微軟正黑體" panose="020B0604030504040204" pitchFamily="34" charset="-120"/>
              </a:rPr>
              <a:t>while</a:t>
            </a:r>
            <a:r>
              <a:rPr lang="zh-TW" altLang="en-US" dirty="0">
                <a:ea typeface="微軟正黑體" panose="020B0604030504040204" pitchFamily="34" charset="-120"/>
              </a:rPr>
              <a:t>或</a:t>
            </a:r>
            <a:r>
              <a:rPr lang="en-US" altLang="zh-TW" dirty="0">
                <a:ea typeface="微軟正黑體" panose="020B0604030504040204" pitchFamily="34" charset="-120"/>
              </a:rPr>
              <a:t>do/while</a:t>
            </a:r>
            <a:r>
              <a:rPr lang="zh-TW" altLang="en-US" dirty="0">
                <a:ea typeface="微軟正黑體" panose="020B0604030504040204" pitchFamily="34" charset="-120"/>
              </a:rPr>
              <a:t>迴圈。</a:t>
            </a:r>
          </a:p>
        </p:txBody>
      </p:sp>
      <p:pic>
        <p:nvPicPr>
          <p:cNvPr id="201732" name="內容版面配置區 10" descr="home-icon.png">
            <a:hlinkClick r:id="rId2" action="ppaction://hlinksldjump"/>
            <a:extLst>
              <a:ext uri="{FF2B5EF4-FFF2-40B4-BE49-F238E27FC236}">
                <a16:creationId xmlns:a16="http://schemas.microsoft.com/office/drawing/2014/main" id="{EB6DD8E7-25AA-4C5D-ACC9-314566BE9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600" y="142875"/>
            <a:ext cx="5969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3638EDF-95F0-4ED4-87D3-517C711A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>
            <a:extLst>
              <a:ext uri="{FF2B5EF4-FFF2-40B4-BE49-F238E27FC236}">
                <a16:creationId xmlns:a16="http://schemas.microsoft.com/office/drawing/2014/main" id="{8F9E970F-8A54-49F8-B187-42F1263F3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9-6 </a:t>
            </a:r>
            <a:r>
              <a:rPr lang="zh-TW" altLang="en-US" dirty="0">
                <a:ea typeface="微軟正黑體" panose="020B0604030504040204" pitchFamily="34" charset="-120"/>
              </a:rPr>
              <a:t>巢狀迴圈</a:t>
            </a:r>
            <a:r>
              <a:rPr lang="en-US" altLang="zh-TW" dirty="0"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ea typeface="微軟正黑體" panose="020B0604030504040204" pitchFamily="34" charset="-120"/>
              </a:rPr>
              <a:t>範例</a:t>
            </a:r>
          </a:p>
        </p:txBody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A2A4688A-AB2A-4A25-A89D-39635E4A6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ea typeface="微軟正黑體" panose="020B0604030504040204" pitchFamily="34" charset="-120"/>
              </a:rPr>
              <a:t>JavaScript</a:t>
            </a:r>
            <a:r>
              <a:rPr lang="zh-TW" altLang="en-US" sz="2400" dirty="0">
                <a:ea typeface="微軟正黑體" panose="020B0604030504040204" pitchFamily="34" charset="-120"/>
              </a:rPr>
              <a:t>的巢狀迴圈可以有很多層，例如：在</a:t>
            </a:r>
            <a:r>
              <a:rPr lang="en-US" altLang="zh-TW" sz="2400" dirty="0">
                <a:ea typeface="微軟正黑體" panose="020B0604030504040204" pitchFamily="34" charset="-120"/>
              </a:rPr>
              <a:t>for</a:t>
            </a:r>
            <a:r>
              <a:rPr lang="zh-TW" altLang="en-US" sz="2400" dirty="0">
                <a:ea typeface="微軟正黑體" panose="020B0604030504040204" pitchFamily="34" charset="-120"/>
              </a:rPr>
              <a:t>迴圈之中擁有</a:t>
            </a:r>
            <a:r>
              <a:rPr lang="en-US" altLang="zh-TW" sz="2400" dirty="0">
                <a:ea typeface="微軟正黑體" panose="020B0604030504040204" pitchFamily="34" charset="-120"/>
              </a:rPr>
              <a:t>while</a:t>
            </a:r>
            <a:r>
              <a:rPr lang="zh-TW" altLang="en-US" sz="2400" dirty="0">
                <a:ea typeface="微軟正黑體" panose="020B0604030504040204" pitchFamily="34" charset="-120"/>
              </a:rPr>
              <a:t>迴圈，如下所示：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for (</a:t>
            </a:r>
            <a:r>
              <a:rPr lang="en-US" altLang="zh-TW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=1;i&lt;=9;i++) {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   ……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   j = 1;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   while (j &lt;= 9) {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      …..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      </a:t>
            </a:r>
            <a:r>
              <a:rPr lang="en-US" altLang="zh-TW" dirty="0" err="1">
                <a:solidFill>
                  <a:srgbClr val="FF3399"/>
                </a:solidFill>
                <a:ea typeface="微軟正黑體" panose="020B0604030504040204" pitchFamily="34" charset="-120"/>
              </a:rPr>
              <a:t>j++</a:t>
            </a: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   }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FF3399"/>
                </a:solidFill>
                <a:ea typeface="微軟正黑體" panose="020B0604030504040204" pitchFamily="34" charset="-120"/>
              </a:rPr>
              <a:t>}</a:t>
            </a:r>
            <a:endParaRPr lang="zh-TW" altLang="en-US" dirty="0">
              <a:solidFill>
                <a:srgbClr val="FF3399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202757" name="Picture 5">
            <a:extLst>
              <a:ext uri="{FF2B5EF4-FFF2-40B4-BE49-F238E27FC236}">
                <a16:creationId xmlns:a16="http://schemas.microsoft.com/office/drawing/2014/main" id="{DBD001B0-3D70-4270-8010-E75F0FB36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2492376"/>
            <a:ext cx="52197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0ADCAD3-39E5-4B14-BEF5-A4A4DFD7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856110DB-6CB3-4FCC-AD34-AF35EE29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9-1 </a:t>
            </a:r>
            <a:r>
              <a:rPr lang="zh-TW" altLang="en-US" dirty="0">
                <a:ea typeface="微軟正黑體" panose="020B0604030504040204" pitchFamily="34" charset="-120"/>
              </a:rPr>
              <a:t>流程控制的基礎</a:t>
            </a:r>
            <a:r>
              <a:rPr lang="en-US" altLang="zh-TW" dirty="0"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ea typeface="微軟正黑體" panose="020B0604030504040204" pitchFamily="34" charset="-120"/>
              </a:rPr>
              <a:t>循序結構（</a:t>
            </a:r>
            <a:r>
              <a:rPr lang="en-US" altLang="zh-TW" dirty="0">
                <a:ea typeface="微軟正黑體" panose="020B0604030504040204" pitchFamily="34" charset="-120"/>
              </a:rPr>
              <a:t>Sequential</a:t>
            </a:r>
            <a:r>
              <a:rPr lang="zh-TW" altLang="en-US" dirty="0"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ED532061-8627-4BC6-8171-99ADA5AD9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000"/>
            <a:ext cx="6332621" cy="4351338"/>
          </a:xfrm>
        </p:spPr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循序結構是程式預設的執行方式，也就是一個程式敘述接著一個程式敘述依序的執行，如右圖所示：</a:t>
            </a:r>
          </a:p>
          <a:p>
            <a:endParaRPr lang="zh-TW" altLang="en-US" dirty="0">
              <a:ea typeface="微軟正黑體" panose="020B0604030504040204" pitchFamily="34" charset="-120"/>
            </a:endParaRPr>
          </a:p>
        </p:txBody>
      </p:sp>
      <p:pic>
        <p:nvPicPr>
          <p:cNvPr id="180230" name="Picture 6">
            <a:extLst>
              <a:ext uri="{FF2B5EF4-FFF2-40B4-BE49-F238E27FC236}">
                <a16:creationId xmlns:a16="http://schemas.microsoft.com/office/drawing/2014/main" id="{3DA167FF-5471-4E41-86AB-087A214D5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642" y="1592263"/>
            <a:ext cx="2251075" cy="453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7465CEC-8C7C-45CB-8E6B-02F85CDF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9450C695-9E07-4DEB-B3F1-28666246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9-1 </a:t>
            </a:r>
            <a:r>
              <a:rPr lang="zh-TW" altLang="en-US" dirty="0">
                <a:ea typeface="微軟正黑體" panose="020B0604030504040204" pitchFamily="34" charset="-120"/>
              </a:rPr>
              <a:t>流程控制的基礎</a:t>
            </a:r>
            <a:r>
              <a:rPr lang="en-US" altLang="zh-TW" dirty="0"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ea typeface="微軟正黑體" panose="020B0604030504040204" pitchFamily="34" charset="-120"/>
              </a:rPr>
              <a:t>選擇結構（</a:t>
            </a:r>
            <a:r>
              <a:rPr lang="en-US" altLang="zh-TW" dirty="0">
                <a:ea typeface="微軟正黑體" panose="020B0604030504040204" pitchFamily="34" charset="-120"/>
              </a:rPr>
              <a:t>Selection</a:t>
            </a:r>
            <a:r>
              <a:rPr lang="zh-TW" altLang="en-US" dirty="0"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181253" name="Rectangle 5">
            <a:extLst>
              <a:ext uri="{FF2B5EF4-FFF2-40B4-BE49-F238E27FC236}">
                <a16:creationId xmlns:a16="http://schemas.microsoft.com/office/drawing/2014/main" id="{9F86CD80-A8B8-4EDF-832A-1A1A10DA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ea typeface="微軟正黑體" panose="020B0604030504040204" pitchFamily="34" charset="-120"/>
              </a:rPr>
              <a:t>選擇結構是一種條件判斷，這是一個選擇題，分為是否選的單選、二選一或多選一三種。程式執行順序是依照關係或比較運算式的條件，決定執行哪一個區塊的程式碼（在流程圖上方和下方的連接符號是控制結構的單一進入點和離開點，從左至右依序為單選、二選一或多選一），如下圖所示：</a:t>
            </a:r>
          </a:p>
        </p:txBody>
      </p:sp>
      <p:pic>
        <p:nvPicPr>
          <p:cNvPr id="181254" name="Picture 6">
            <a:extLst>
              <a:ext uri="{FF2B5EF4-FFF2-40B4-BE49-F238E27FC236}">
                <a16:creationId xmlns:a16="http://schemas.microsoft.com/office/drawing/2014/main" id="{79F8CF87-3D04-48FD-8436-53DD47E34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4" y="3617913"/>
            <a:ext cx="6624637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7DBDAB8-F2E1-44C7-AF12-80A37ABF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3F78BC7D-DEA5-475E-9C88-DCC10727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9-1 </a:t>
            </a:r>
            <a:r>
              <a:rPr lang="zh-TW" altLang="en-US" dirty="0">
                <a:ea typeface="微軟正黑體" panose="020B0604030504040204" pitchFamily="34" charset="-120"/>
              </a:rPr>
              <a:t>流程控制的基礎</a:t>
            </a:r>
            <a:r>
              <a:rPr lang="en-US" altLang="zh-TW" dirty="0"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ea typeface="微軟正黑體" panose="020B0604030504040204" pitchFamily="34" charset="-120"/>
              </a:rPr>
              <a:t>重複結構（</a:t>
            </a:r>
            <a:r>
              <a:rPr lang="en-US" altLang="zh-TW" dirty="0">
                <a:ea typeface="微軟正黑體" panose="020B0604030504040204" pitchFamily="34" charset="-120"/>
              </a:rPr>
              <a:t>Iteration</a:t>
            </a:r>
            <a:r>
              <a:rPr lang="zh-TW" altLang="en-US" dirty="0"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182277" name="Rectangle 5">
            <a:extLst>
              <a:ext uri="{FF2B5EF4-FFF2-40B4-BE49-F238E27FC236}">
                <a16:creationId xmlns:a16="http://schemas.microsoft.com/office/drawing/2014/main" id="{C25E4DEF-D8B8-458E-8EB6-85C9BCA70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000"/>
            <a:ext cx="5524099" cy="4351338"/>
          </a:xfrm>
        </p:spPr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重複結構是迴圈控制，可以重複執行一個程式區塊的程式碼，提供結束條件結束迴圈的執行，依結束條件測試的位置不同分為兩種：前測式重複結構是在進入迴圈前測試條件（左圖），和後測式重複結構是在迴圈結束測試條件（右圖），如下圖所示：</a:t>
            </a:r>
          </a:p>
        </p:txBody>
      </p:sp>
      <p:pic>
        <p:nvPicPr>
          <p:cNvPr id="182278" name="Picture 6">
            <a:extLst>
              <a:ext uri="{FF2B5EF4-FFF2-40B4-BE49-F238E27FC236}">
                <a16:creationId xmlns:a16="http://schemas.microsoft.com/office/drawing/2014/main" id="{B55076F0-5880-43BD-9BC4-07EC2C60A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345" y="1778000"/>
            <a:ext cx="4891455" cy="327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4CEE205-5E49-45E1-BB3A-45AD87A0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C32A0AB8-F80D-43D0-9528-10361651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9-2 </a:t>
            </a:r>
            <a:r>
              <a:rPr lang="zh-TW" altLang="en-US" dirty="0">
                <a:ea typeface="微軟正黑體" panose="020B0604030504040204" pitchFamily="34" charset="-120"/>
              </a:rPr>
              <a:t>邏輯與比較運算子 </a:t>
            </a:r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8CE8E135-E718-4C28-ACDA-09A35015F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9-2-1 JavaScript</a:t>
            </a:r>
            <a:r>
              <a:rPr lang="zh-TW" altLang="en-US" dirty="0">
                <a:ea typeface="微軟正黑體" panose="020B0604030504040204" pitchFamily="34" charset="-120"/>
              </a:rPr>
              <a:t>邏輯與比較運算子 </a:t>
            </a:r>
          </a:p>
          <a:p>
            <a:r>
              <a:rPr lang="en-US" altLang="zh-TW" dirty="0">
                <a:ea typeface="微軟正黑體" panose="020B0604030504040204" pitchFamily="34" charset="-120"/>
              </a:rPr>
              <a:t>9-2-2 </a:t>
            </a:r>
            <a:r>
              <a:rPr lang="zh-TW" altLang="en-US" dirty="0">
                <a:ea typeface="微軟正黑體" panose="020B0604030504040204" pitchFamily="34" charset="-120"/>
              </a:rPr>
              <a:t>活用邏輯運算子 </a:t>
            </a:r>
          </a:p>
        </p:txBody>
      </p:sp>
      <p:pic>
        <p:nvPicPr>
          <p:cNvPr id="178180" name="Picture 4">
            <a:extLst>
              <a:ext uri="{FF2B5EF4-FFF2-40B4-BE49-F238E27FC236}">
                <a16:creationId xmlns:a16="http://schemas.microsoft.com/office/drawing/2014/main" id="{8680485E-426E-400F-9228-65E0F080A57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225" y="4545013"/>
            <a:ext cx="1425575" cy="15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181" name="內容版面配置區 10" descr="home-icon.png">
            <a:hlinkClick r:id="rId3" action="ppaction://hlinksldjump"/>
            <a:extLst>
              <a:ext uri="{FF2B5EF4-FFF2-40B4-BE49-F238E27FC236}">
                <a16:creationId xmlns:a16="http://schemas.microsoft.com/office/drawing/2014/main" id="{99DBD79E-66A3-4BC0-AE80-94390AC8B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6900" y="494506"/>
            <a:ext cx="5969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3595D3D-C20B-472D-B7E1-BECC8F4B2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F50BBEB0-1A42-45A7-9E13-4D92177A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9-2-1 JavaScript</a:t>
            </a:r>
            <a:r>
              <a:rPr lang="zh-TW" altLang="en-US" dirty="0">
                <a:ea typeface="微軟正黑體" panose="020B0604030504040204" pitchFamily="34" charset="-120"/>
              </a:rPr>
              <a:t>邏輯與比較運算子</a:t>
            </a:r>
            <a:r>
              <a:rPr lang="en-US" altLang="zh-TW" dirty="0"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ea typeface="微軟正黑體" panose="020B0604030504040204" pitchFamily="34" charset="-120"/>
              </a:rPr>
              <a:t>比較</a:t>
            </a:r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BFD7F6FC-68B3-465D-B415-26A5666B7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JavaScript</a:t>
            </a:r>
            <a:r>
              <a:rPr lang="zh-TW" altLang="en-US" dirty="0">
                <a:ea typeface="微軟正黑體" panose="020B0604030504040204" pitchFamily="34" charset="-120"/>
              </a:rPr>
              <a:t>的比較運算子可以比較</a:t>
            </a:r>
            <a:r>
              <a:rPr lang="en-US" altLang="zh-TW" dirty="0"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ea typeface="微軟正黑體" panose="020B0604030504040204" pitchFamily="34" charset="-120"/>
              </a:rPr>
              <a:t>個運算元是相等、不相等、哪一個比較大或哪一個比較小，其說明和範例如下表所示：</a:t>
            </a:r>
          </a:p>
          <a:p>
            <a:endParaRPr lang="zh-TW" altLang="en-US" dirty="0">
              <a:ea typeface="微軟正黑體" panose="020B0604030504040204" pitchFamily="34" charset="-120"/>
            </a:endParaRPr>
          </a:p>
        </p:txBody>
      </p:sp>
      <p:graphicFrame>
        <p:nvGraphicFramePr>
          <p:cNvPr id="179529" name="Group 329">
            <a:extLst>
              <a:ext uri="{FF2B5EF4-FFF2-40B4-BE49-F238E27FC236}">
                <a16:creationId xmlns:a16="http://schemas.microsoft.com/office/drawing/2014/main" id="{4012547E-4229-4E0E-8A5A-3BD6E863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412765"/>
              </p:ext>
            </p:extLst>
          </p:nvPr>
        </p:nvGraphicFramePr>
        <p:xfrm>
          <a:off x="2063750" y="3213101"/>
          <a:ext cx="8135938" cy="3024189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801247817"/>
                    </a:ext>
                  </a:extLst>
                </a:gridCol>
                <a:gridCol w="1801813">
                  <a:extLst>
                    <a:ext uri="{9D8B030D-6E8A-4147-A177-3AD203B41FA5}">
                      <a16:colId xmlns:a16="http://schemas.microsoft.com/office/drawing/2014/main" val="1777847667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2542071405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3287569895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運算子</a:t>
                      </a: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說明</a:t>
                      </a: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運算式範例</a:t>
                      </a: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運算結果</a:t>
                      </a: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824577"/>
                  </a:ext>
                </a:extLst>
              </a:tr>
              <a:tr h="433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==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等於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6 == 3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046391"/>
                  </a:ext>
                </a:extLst>
              </a:tr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!=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不等於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6 != 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true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568298"/>
                  </a:ext>
                </a:extLst>
              </a:tr>
              <a:tr h="4302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&lt;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小於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6 &lt; 3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93258"/>
                  </a:ext>
                </a:extLst>
              </a:tr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&gt;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大於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6 &gt; 3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true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635970"/>
                  </a:ext>
                </a:extLst>
              </a:tr>
              <a:tr h="433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&lt;=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小於等於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6 &lt;= 3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32140"/>
                  </a:ext>
                </a:extLst>
              </a:tr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&gt;=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大於等於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6 &gt;=3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true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513805"/>
                  </a:ext>
                </a:extLst>
              </a:tr>
            </a:tbl>
          </a:graphicData>
        </a:graphic>
      </p:graphicFrame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E6E3A9F-729D-4E54-B231-AE6F475E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E64A3791-EE1E-4C3F-B9B0-FE76C9E91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9-2-1 JavaScript</a:t>
            </a:r>
            <a:r>
              <a:rPr lang="zh-TW" altLang="en-US" dirty="0">
                <a:ea typeface="微軟正黑體" panose="020B0604030504040204" pitchFamily="34" charset="-120"/>
              </a:rPr>
              <a:t>邏輯與比較運算子</a:t>
            </a:r>
            <a:r>
              <a:rPr lang="en-US" altLang="zh-TW" dirty="0"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ea typeface="微軟正黑體" panose="020B0604030504040204" pitchFamily="34" charset="-120"/>
              </a:rPr>
              <a:t>邏輯</a:t>
            </a:r>
          </a:p>
        </p:txBody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B94DBB07-6000-42A7-95AA-00BC84471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如果條件不只一個，而是多個比較運算式，我們需要使用邏輯運算子來連接多個比較運算式，其說明如下表所示：</a:t>
            </a:r>
          </a:p>
        </p:txBody>
      </p:sp>
      <p:graphicFrame>
        <p:nvGraphicFramePr>
          <p:cNvPr id="185437" name="Group 93">
            <a:extLst>
              <a:ext uri="{FF2B5EF4-FFF2-40B4-BE49-F238E27FC236}">
                <a16:creationId xmlns:a16="http://schemas.microsoft.com/office/drawing/2014/main" id="{5EBA9F43-E6C9-42B6-9D76-D08B54707331}"/>
              </a:ext>
            </a:extLst>
          </p:cNvPr>
          <p:cNvGraphicFramePr>
            <a:graphicFrameLocks noGrp="1"/>
          </p:cNvGraphicFramePr>
          <p:nvPr/>
        </p:nvGraphicFramePr>
        <p:xfrm>
          <a:off x="2063750" y="3213101"/>
          <a:ext cx="8064500" cy="2114551"/>
        </p:xfrm>
        <a:graphic>
          <a:graphicData uri="http://schemas.openxmlformats.org/drawingml/2006/table">
            <a:tbl>
              <a:tblPr/>
              <a:tblGrid>
                <a:gridCol w="1430338">
                  <a:extLst>
                    <a:ext uri="{9D8B030D-6E8A-4147-A177-3AD203B41FA5}">
                      <a16:colId xmlns:a16="http://schemas.microsoft.com/office/drawing/2014/main" val="1767101414"/>
                    </a:ext>
                  </a:extLst>
                </a:gridCol>
                <a:gridCol w="6634162">
                  <a:extLst>
                    <a:ext uri="{9D8B030D-6E8A-4147-A177-3AD203B41FA5}">
                      <a16:colId xmlns:a16="http://schemas.microsoft.com/office/drawing/2014/main" val="2199713436"/>
                    </a:ext>
                  </a:extLst>
                </a:gridCol>
              </a:tblGrid>
              <a:tr h="5032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運算子</a:t>
                      </a: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說明</a:t>
                      </a: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077524"/>
                  </a:ext>
                </a:extLst>
              </a:tr>
              <a:tr h="504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!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非，傳回運算元相反的值，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成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；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成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true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849126"/>
                  </a:ext>
                </a:extLst>
              </a:tr>
              <a:tr h="560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&amp;&amp;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且，連接的兩個運算元都為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，運算式為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true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774380"/>
                  </a:ext>
                </a:extLst>
              </a:tr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||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或，連接的兩個運算元，任一個為</a:t>
                      </a: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ture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，運算式為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true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618004"/>
                  </a:ext>
                </a:extLst>
              </a:tr>
            </a:tbl>
          </a:graphicData>
        </a:graphic>
      </p:graphicFrame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711A72A-3D31-4D02-A1E6-46FE75E9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自訂 2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1853</Words>
  <Application>Microsoft Office PowerPoint</Application>
  <PresentationFormat>寬螢幕</PresentationFormat>
  <Paragraphs>200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9" baseType="lpstr">
      <vt:lpstr>全真中明體</vt:lpstr>
      <vt:lpstr>微軟正黑體</vt:lpstr>
      <vt:lpstr>新細明體</vt:lpstr>
      <vt:lpstr>Aparajita</vt:lpstr>
      <vt:lpstr>Arial</vt:lpstr>
      <vt:lpstr>Calibri</vt:lpstr>
      <vt:lpstr>Times New Roman</vt:lpstr>
      <vt:lpstr>Office 佈景主題</vt:lpstr>
      <vt:lpstr>PowerPoint 簡報</vt:lpstr>
      <vt:lpstr>目錄</vt:lpstr>
      <vt:lpstr>9-1 流程控制的基礎-說明</vt:lpstr>
      <vt:lpstr>9-1 流程控制的基礎-循序結構（Sequential）</vt:lpstr>
      <vt:lpstr>9-1 流程控制的基礎-選擇結構（Selection）</vt:lpstr>
      <vt:lpstr>9-1 流程控制的基礎-重複結構（Iteration）</vt:lpstr>
      <vt:lpstr>9-2 邏輯與比較運算子 </vt:lpstr>
      <vt:lpstr>9-2-1 JavaScript邏輯與比較運算子-比較</vt:lpstr>
      <vt:lpstr>9-2-1 JavaScript邏輯與比較運算子-邏輯</vt:lpstr>
      <vt:lpstr>9-2-2 活用邏輯運算子</vt:lpstr>
      <vt:lpstr>9-3 條件判斷 </vt:lpstr>
      <vt:lpstr>9-3-1 if單選條件敘述</vt:lpstr>
      <vt:lpstr>9-3-1 if單選條件敘述</vt:lpstr>
      <vt:lpstr>9-3-2 if/else二選一條件敘述</vt:lpstr>
      <vt:lpstr>9-3-2 if/else二選一條件敘述</vt:lpstr>
      <vt:lpstr>9-3-3 if/else多選一條件敘述</vt:lpstr>
      <vt:lpstr>9-3-3 if/else多選一條件敘述</vt:lpstr>
      <vt:lpstr>9-3-4 switch多選一條件敘述</vt:lpstr>
      <vt:lpstr>9-3-4 switch多選一條件敘述</vt:lpstr>
      <vt:lpstr>9-3-5 「?:」條件運算子</vt:lpstr>
      <vt:lpstr>9-4 迴圈控制</vt:lpstr>
      <vt:lpstr>9-4-1 for迴圈敘述</vt:lpstr>
      <vt:lpstr>9-4-1 for迴圈敘述</vt:lpstr>
      <vt:lpstr>9-4-2 while迴圈敘述</vt:lpstr>
      <vt:lpstr>9-4-2 while迴圈敘述</vt:lpstr>
      <vt:lpstr>9-4-3 do/while迴圈敘述</vt:lpstr>
      <vt:lpstr>9-4-3 do/while迴圈敘述</vt:lpstr>
      <vt:lpstr>9-5 繼續和跳出迴圈-break關鍵字</vt:lpstr>
      <vt:lpstr>9-5 繼續和跳出迴圈-continue關鍵字</vt:lpstr>
      <vt:lpstr>9-6 巢狀迴圈-說明</vt:lpstr>
      <vt:lpstr>9-6 巢狀迴圈-範例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Hou, Jian-Ren</dc:creator>
  <cp:lastModifiedBy>Jeff_NCKU</cp:lastModifiedBy>
  <cp:revision>119</cp:revision>
  <dcterms:created xsi:type="dcterms:W3CDTF">2020-08-06T11:30:33Z</dcterms:created>
  <dcterms:modified xsi:type="dcterms:W3CDTF">2020-10-21T01:14:50Z</dcterms:modified>
</cp:coreProperties>
</file>