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sldIdLst>
    <p:sldId id="262" r:id="rId2"/>
    <p:sldId id="417" r:id="rId3"/>
    <p:sldId id="374" r:id="rId4"/>
    <p:sldId id="375" r:id="rId5"/>
    <p:sldId id="377" r:id="rId6"/>
    <p:sldId id="378" r:id="rId7"/>
    <p:sldId id="379" r:id="rId8"/>
    <p:sldId id="380" r:id="rId9"/>
    <p:sldId id="381" r:id="rId10"/>
    <p:sldId id="382" r:id="rId11"/>
    <p:sldId id="383" r:id="rId12"/>
    <p:sldId id="384" r:id="rId13"/>
    <p:sldId id="416" r:id="rId14"/>
    <p:sldId id="385" r:id="rId15"/>
    <p:sldId id="386" r:id="rId16"/>
    <p:sldId id="387" r:id="rId17"/>
    <p:sldId id="389" r:id="rId18"/>
    <p:sldId id="390" r:id="rId19"/>
    <p:sldId id="391" r:id="rId20"/>
    <p:sldId id="392" r:id="rId21"/>
    <p:sldId id="393" r:id="rId22"/>
    <p:sldId id="394" r:id="rId23"/>
    <p:sldId id="396" r:id="rId24"/>
    <p:sldId id="397" r:id="rId25"/>
    <p:sldId id="398" r:id="rId26"/>
    <p:sldId id="399" r:id="rId27"/>
    <p:sldId id="400" r:id="rId28"/>
    <p:sldId id="401" r:id="rId29"/>
    <p:sldId id="402" r:id="rId30"/>
    <p:sldId id="403" r:id="rId31"/>
    <p:sldId id="404" r:id="rId32"/>
    <p:sldId id="405" r:id="rId33"/>
    <p:sldId id="406" r:id="rId34"/>
    <p:sldId id="407" r:id="rId35"/>
    <p:sldId id="408" r:id="rId36"/>
    <p:sldId id="409" r:id="rId3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5370"/>
    <a:srgbClr val="2A6B9B"/>
    <a:srgbClr val="16719A"/>
    <a:srgbClr val="D5BA87"/>
    <a:srgbClr val="B598AA"/>
    <a:srgbClr val="396B81"/>
    <a:srgbClr val="156AA6"/>
    <a:srgbClr val="55C5D1"/>
    <a:srgbClr val="F79C65"/>
    <a:srgbClr val="A7AB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18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6B9429-A757-4997-A8A8-5338AF8AFBB1}" type="datetimeFigureOut">
              <a:rPr lang="zh-TW" altLang="en-US" smtClean="0"/>
              <a:t>2020/10/27</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BEB653-A414-4538-B732-13FC4527A054}" type="slidenum">
              <a:rPr lang="zh-TW" altLang="en-US" smtClean="0"/>
              <a:t>‹#›</a:t>
            </a:fld>
            <a:endParaRPr lang="zh-TW" altLang="en-US"/>
          </a:p>
        </p:txBody>
      </p:sp>
    </p:spTree>
    <p:extLst>
      <p:ext uri="{BB962C8B-B14F-4D97-AF65-F5344CB8AC3E}">
        <p14:creationId xmlns:p14="http://schemas.microsoft.com/office/powerpoint/2010/main" val="2726734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77AA4D7D-3C49-49A5-BAD8-4D854CFFDF97}"/>
              </a:ext>
            </a:extLst>
          </p:cNvPr>
          <p:cNvSpPr/>
          <p:nvPr userDrawn="1"/>
        </p:nvSpPr>
        <p:spPr>
          <a:xfrm>
            <a:off x="-2" y="0"/>
            <a:ext cx="12192000" cy="6858000"/>
          </a:xfrm>
          <a:prstGeom prst="rect">
            <a:avLst/>
          </a:prstGeom>
          <a:gradFill>
            <a:gsLst>
              <a:gs pos="66000">
                <a:srgbClr val="82B0C4"/>
              </a:gs>
              <a:gs pos="0">
                <a:srgbClr val="105370">
                  <a:alpha val="70000"/>
                </a:srgbClr>
              </a:gs>
              <a:gs pos="100000">
                <a:srgbClr val="C8E9F8">
                  <a:alpha val="6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5370"/>
              </a:solidFill>
              <a:latin typeface="Aparajita" panose="02020603050405020304" pitchFamily="18" charset="0"/>
              <a:cs typeface="Aparajita" panose="02020603050405020304" pitchFamily="18" charset="0"/>
            </a:endParaRPr>
          </a:p>
        </p:txBody>
      </p:sp>
      <p:sp>
        <p:nvSpPr>
          <p:cNvPr id="8" name="Rectangle 10">
            <a:extLst>
              <a:ext uri="{FF2B5EF4-FFF2-40B4-BE49-F238E27FC236}">
                <a16:creationId xmlns:a16="http://schemas.microsoft.com/office/drawing/2014/main" id="{FCA07673-C020-439D-AE5B-882C91E323A1}"/>
              </a:ext>
            </a:extLst>
          </p:cNvPr>
          <p:cNvSpPr/>
          <p:nvPr userDrawn="1"/>
        </p:nvSpPr>
        <p:spPr>
          <a:xfrm>
            <a:off x="2211068" y="2062913"/>
            <a:ext cx="7803046" cy="2574232"/>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6">
            <a:extLst>
              <a:ext uri="{FF2B5EF4-FFF2-40B4-BE49-F238E27FC236}">
                <a16:creationId xmlns:a16="http://schemas.microsoft.com/office/drawing/2014/main" id="{9FE55A77-64FF-4754-8509-7C070C06497F}"/>
              </a:ext>
            </a:extLst>
          </p:cNvPr>
          <p:cNvCxnSpPr>
            <a:cxnSpLocks/>
          </p:cNvCxnSpPr>
          <p:nvPr userDrawn="1"/>
        </p:nvCxnSpPr>
        <p:spPr>
          <a:xfrm>
            <a:off x="2796244" y="2395673"/>
            <a:ext cx="6905953" cy="0"/>
          </a:xfrm>
          <a:prstGeom prst="line">
            <a:avLst/>
          </a:prstGeom>
          <a:ln w="38100">
            <a:solidFill>
              <a:srgbClr val="B18A3E"/>
            </a:solidFill>
          </a:ln>
        </p:spPr>
        <p:style>
          <a:lnRef idx="1">
            <a:schemeClr val="accent1"/>
          </a:lnRef>
          <a:fillRef idx="0">
            <a:schemeClr val="accent1"/>
          </a:fillRef>
          <a:effectRef idx="0">
            <a:schemeClr val="accent1"/>
          </a:effectRef>
          <a:fontRef idx="minor">
            <a:schemeClr val="tx1"/>
          </a:fontRef>
        </p:style>
      </p:cxnSp>
      <p:cxnSp>
        <p:nvCxnSpPr>
          <p:cNvPr id="11" name="Straight Connector 8">
            <a:extLst>
              <a:ext uri="{FF2B5EF4-FFF2-40B4-BE49-F238E27FC236}">
                <a16:creationId xmlns:a16="http://schemas.microsoft.com/office/drawing/2014/main" id="{5A924000-2BD2-4308-A2F9-AB57123D0935}"/>
              </a:ext>
            </a:extLst>
          </p:cNvPr>
          <p:cNvCxnSpPr>
            <a:cxnSpLocks/>
          </p:cNvCxnSpPr>
          <p:nvPr userDrawn="1"/>
        </p:nvCxnSpPr>
        <p:spPr>
          <a:xfrm>
            <a:off x="2796244" y="4387241"/>
            <a:ext cx="6905953" cy="0"/>
          </a:xfrm>
          <a:prstGeom prst="line">
            <a:avLst/>
          </a:prstGeom>
          <a:ln w="38100">
            <a:solidFill>
              <a:srgbClr val="B18A3E"/>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EA6F88A8-E427-409E-AEC5-469BFDC11108}"/>
              </a:ext>
            </a:extLst>
          </p:cNvPr>
          <p:cNvSpPr/>
          <p:nvPr userDrawn="1"/>
        </p:nvSpPr>
        <p:spPr>
          <a:xfrm>
            <a:off x="2926698" y="1246316"/>
            <a:ext cx="6338600" cy="624976"/>
          </a:xfrm>
          <a:prstGeom prst="rect">
            <a:avLst/>
          </a:prstGeom>
          <a:solidFill>
            <a:srgbClr val="1053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3200" dirty="0">
              <a:latin typeface="+mn-ea"/>
            </a:endParaRPr>
          </a:p>
        </p:txBody>
      </p:sp>
      <p:sp>
        <p:nvSpPr>
          <p:cNvPr id="14" name="Rectangle 2">
            <a:extLst>
              <a:ext uri="{FF2B5EF4-FFF2-40B4-BE49-F238E27FC236}">
                <a16:creationId xmlns:a16="http://schemas.microsoft.com/office/drawing/2014/main" id="{AB9DDCAC-50AC-4A29-8D07-6BF7C83B83AD}"/>
              </a:ext>
            </a:extLst>
          </p:cNvPr>
          <p:cNvSpPr/>
          <p:nvPr userDrawn="1"/>
        </p:nvSpPr>
        <p:spPr>
          <a:xfrm>
            <a:off x="309036" y="228600"/>
            <a:ext cx="11557000" cy="6271468"/>
          </a:xfrm>
          <a:prstGeom prst="rect">
            <a:avLst/>
          </a:prstGeom>
          <a:noFill/>
          <a:ln w="38100">
            <a:gradFill flip="none" rotWithShape="1">
              <a:gsLst>
                <a:gs pos="98000">
                  <a:schemeClr val="accent2">
                    <a:lumMod val="60000"/>
                    <a:lumOff val="40000"/>
                  </a:schemeClr>
                </a:gs>
                <a:gs pos="0">
                  <a:schemeClr val="accent1">
                    <a:lumMod val="5000"/>
                    <a:lumOff val="95000"/>
                  </a:schemeClr>
                </a:gs>
                <a:gs pos="31000">
                  <a:schemeClr val="accent2">
                    <a:lumMod val="75000"/>
                  </a:schemeClr>
                </a:gs>
                <a:gs pos="65000">
                  <a:schemeClr val="bg1">
                    <a:alpha val="82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 name="副標題 2">
            <a:extLst>
              <a:ext uri="{FF2B5EF4-FFF2-40B4-BE49-F238E27FC236}">
                <a16:creationId xmlns:a16="http://schemas.microsoft.com/office/drawing/2014/main" id="{9C87803B-7B6D-4383-A76E-10A3425A4BF5}"/>
              </a:ext>
            </a:extLst>
          </p:cNvPr>
          <p:cNvSpPr>
            <a:spLocks noGrp="1"/>
          </p:cNvSpPr>
          <p:nvPr>
            <p:ph type="subTitle" idx="1"/>
          </p:nvPr>
        </p:nvSpPr>
        <p:spPr>
          <a:xfrm>
            <a:off x="3368319" y="3874985"/>
            <a:ext cx="5485580" cy="485438"/>
          </a:xfrm>
        </p:spPr>
        <p:txBody>
          <a:bodyPr anchor="ctr">
            <a:noAutofit/>
          </a:bodyPr>
          <a:lstStyle>
            <a:lvl1pPr marL="0" indent="0" algn="ctr">
              <a:buNone/>
              <a:defRPr sz="1800" b="1">
                <a:solidFill>
                  <a:srgbClr val="10537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按一下以編輯母片子標題樣式</a:t>
            </a:r>
          </a:p>
        </p:txBody>
      </p:sp>
      <p:sp>
        <p:nvSpPr>
          <p:cNvPr id="5" name="頁尾版面配置區 4">
            <a:extLst>
              <a:ext uri="{FF2B5EF4-FFF2-40B4-BE49-F238E27FC236}">
                <a16:creationId xmlns:a16="http://schemas.microsoft.com/office/drawing/2014/main" id="{4F92BF74-A531-4888-A0F1-010203E990E4}"/>
              </a:ext>
            </a:extLst>
          </p:cNvPr>
          <p:cNvSpPr>
            <a:spLocks noGrp="1"/>
          </p:cNvSpPr>
          <p:nvPr>
            <p:ph type="ftr" sz="quarter" idx="11"/>
          </p:nvPr>
        </p:nvSpPr>
        <p:spPr/>
        <p:txBody>
          <a:bodyPr/>
          <a:lstStyle/>
          <a:p>
            <a:endParaRPr lang="zh-TW" altLang="en-US"/>
          </a:p>
        </p:txBody>
      </p:sp>
      <p:grpSp>
        <p:nvGrpSpPr>
          <p:cNvPr id="16" name="群組 15">
            <a:extLst>
              <a:ext uri="{FF2B5EF4-FFF2-40B4-BE49-F238E27FC236}">
                <a16:creationId xmlns:a16="http://schemas.microsoft.com/office/drawing/2014/main" id="{4F76FA09-6622-4F4D-ADA0-0B64B92A83E7}"/>
              </a:ext>
            </a:extLst>
          </p:cNvPr>
          <p:cNvGrpSpPr/>
          <p:nvPr/>
        </p:nvGrpSpPr>
        <p:grpSpPr>
          <a:xfrm>
            <a:off x="998444" y="3776787"/>
            <a:ext cx="2235769" cy="2235769"/>
            <a:chOff x="1151470" y="3924634"/>
            <a:chExt cx="2235769" cy="2235769"/>
          </a:xfrm>
        </p:grpSpPr>
        <p:sp>
          <p:nvSpPr>
            <p:cNvPr id="18" name="矩形: 圆角 7">
              <a:extLst>
                <a:ext uri="{FF2B5EF4-FFF2-40B4-BE49-F238E27FC236}">
                  <a16:creationId xmlns:a16="http://schemas.microsoft.com/office/drawing/2014/main" id="{AEAFF6BC-AC24-414B-938C-16A23BC28653}"/>
                </a:ext>
              </a:extLst>
            </p:cNvPr>
            <p:cNvSpPr/>
            <p:nvPr/>
          </p:nvSpPr>
          <p:spPr>
            <a:xfrm>
              <a:off x="1323872" y="4401357"/>
              <a:ext cx="1890966" cy="1046535"/>
            </a:xfrm>
            <a:prstGeom prst="roundRect">
              <a:avLst>
                <a:gd name="adj" fmla="val 11064"/>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chemeClr val="tx2"/>
                </a:solidFill>
              </a:endParaRPr>
            </a:p>
          </p:txBody>
        </p:sp>
        <p:pic>
          <p:nvPicPr>
            <p:cNvPr id="19" name="Graphic 135" descr="Television">
              <a:extLst>
                <a:ext uri="{FF2B5EF4-FFF2-40B4-BE49-F238E27FC236}">
                  <a16:creationId xmlns:a16="http://schemas.microsoft.com/office/drawing/2014/main" id="{E54B0F27-BB9F-4742-AE6D-793E2993A0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470" y="3924634"/>
              <a:ext cx="2235769" cy="2235769"/>
            </a:xfrm>
            <a:prstGeom prst="rect">
              <a:avLst/>
            </a:prstGeom>
          </p:spPr>
        </p:pic>
      </p:grpSp>
      <p:pic>
        <p:nvPicPr>
          <p:cNvPr id="20" name="Graphic 106" descr="Mouse">
            <a:extLst>
              <a:ext uri="{FF2B5EF4-FFF2-40B4-BE49-F238E27FC236}">
                <a16:creationId xmlns:a16="http://schemas.microsoft.com/office/drawing/2014/main" id="{40673D5E-29F4-4E9D-B019-E1AFBF6BE1DC}"/>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56217">
            <a:off x="9581568" y="4073681"/>
            <a:ext cx="1516535" cy="1516535"/>
          </a:xfrm>
          <a:prstGeom prst="rect">
            <a:avLst/>
          </a:prstGeom>
        </p:spPr>
      </p:pic>
      <p:sp>
        <p:nvSpPr>
          <p:cNvPr id="2" name="標題 1">
            <a:extLst>
              <a:ext uri="{FF2B5EF4-FFF2-40B4-BE49-F238E27FC236}">
                <a16:creationId xmlns:a16="http://schemas.microsoft.com/office/drawing/2014/main" id="{A5A37AA7-F834-49C6-822D-3B45EB635204}"/>
              </a:ext>
            </a:extLst>
          </p:cNvPr>
          <p:cNvSpPr>
            <a:spLocks noGrp="1"/>
          </p:cNvSpPr>
          <p:nvPr>
            <p:ph type="ctrTitle"/>
          </p:nvPr>
        </p:nvSpPr>
        <p:spPr>
          <a:xfrm>
            <a:off x="1540591" y="2618469"/>
            <a:ext cx="9144000" cy="1131500"/>
          </a:xfrm>
        </p:spPr>
        <p:txBody>
          <a:bodyPr anchor="ctr">
            <a:normAutofit/>
          </a:bodyPr>
          <a:lstStyle>
            <a:lvl1pPr algn="ctr">
              <a:defRPr sz="6600" b="1">
                <a:solidFill>
                  <a:srgbClr val="105370"/>
                </a:solidFill>
              </a:defRPr>
            </a:lvl1pPr>
          </a:lstStyle>
          <a:p>
            <a:r>
              <a:rPr lang="zh-TW" altLang="en-US" dirty="0"/>
              <a:t>按一下以編輯母片標題</a:t>
            </a:r>
          </a:p>
        </p:txBody>
      </p:sp>
    </p:spTree>
    <p:extLst>
      <p:ext uri="{BB962C8B-B14F-4D97-AF65-F5344CB8AC3E}">
        <p14:creationId xmlns:p14="http://schemas.microsoft.com/office/powerpoint/2010/main" val="3119537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EA94BD-0BC3-4869-8BED-D1AEBEE1BBA7}"/>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428441FC-34A0-4467-843A-D26F82A27AFE}"/>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A8B1303-0922-4F66-AFB3-234F8E7130EC}"/>
              </a:ext>
            </a:extLst>
          </p:cNvPr>
          <p:cNvSpPr>
            <a:spLocks noGrp="1"/>
          </p:cNvSpPr>
          <p:nvPr>
            <p:ph type="dt" sz="half" idx="10"/>
          </p:nvPr>
        </p:nvSpPr>
        <p:spPr/>
        <p:txBody>
          <a:bodyPr/>
          <a:lstStyle/>
          <a:p>
            <a:endParaRPr lang="zh-TW" altLang="en-US"/>
          </a:p>
        </p:txBody>
      </p:sp>
      <p:sp>
        <p:nvSpPr>
          <p:cNvPr id="5" name="頁尾版面配置區 4">
            <a:extLst>
              <a:ext uri="{FF2B5EF4-FFF2-40B4-BE49-F238E27FC236}">
                <a16:creationId xmlns:a16="http://schemas.microsoft.com/office/drawing/2014/main" id="{B40B275F-8166-46C8-ACA1-368C43D2FCA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AEAAD34-7551-4B1B-98CF-DEB371A4B078}"/>
              </a:ext>
            </a:extLst>
          </p:cNvPr>
          <p:cNvSpPr>
            <a:spLocks noGrp="1"/>
          </p:cNvSpPr>
          <p:nvPr>
            <p:ph type="sldNum" sz="quarter" idx="12"/>
          </p:nvPr>
        </p:nvSpPr>
        <p:spPr/>
        <p:txBody>
          <a:bodyPr/>
          <a:lstStyle/>
          <a:p>
            <a:fld id="{0BE2D333-B45C-44F9-92D1-6632086B6FE5}" type="slidenum">
              <a:rPr lang="zh-TW" altLang="en-US" smtClean="0"/>
              <a:t>‹#›</a:t>
            </a:fld>
            <a:endParaRPr lang="zh-TW" altLang="en-US"/>
          </a:p>
        </p:txBody>
      </p:sp>
    </p:spTree>
    <p:extLst>
      <p:ext uri="{BB962C8B-B14F-4D97-AF65-F5344CB8AC3E}">
        <p14:creationId xmlns:p14="http://schemas.microsoft.com/office/powerpoint/2010/main" val="378380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41B13BE6-6575-4CEE-B152-21DF318242F3}"/>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B5850E3A-E898-44FE-8B37-75C2F80C25CB}"/>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059B79F-28A0-47DF-B106-4C0D32A436DE}"/>
              </a:ext>
            </a:extLst>
          </p:cNvPr>
          <p:cNvSpPr>
            <a:spLocks noGrp="1"/>
          </p:cNvSpPr>
          <p:nvPr>
            <p:ph type="dt" sz="half" idx="10"/>
          </p:nvPr>
        </p:nvSpPr>
        <p:spPr/>
        <p:txBody>
          <a:bodyPr/>
          <a:lstStyle/>
          <a:p>
            <a:endParaRPr lang="zh-TW" altLang="en-US"/>
          </a:p>
        </p:txBody>
      </p:sp>
      <p:sp>
        <p:nvSpPr>
          <p:cNvPr id="5" name="頁尾版面配置區 4">
            <a:extLst>
              <a:ext uri="{FF2B5EF4-FFF2-40B4-BE49-F238E27FC236}">
                <a16:creationId xmlns:a16="http://schemas.microsoft.com/office/drawing/2014/main" id="{D5C76C56-E996-4882-B2FB-FFAF7470BA3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489878E-75A2-40B7-ADD2-0F65C052DDC3}"/>
              </a:ext>
            </a:extLst>
          </p:cNvPr>
          <p:cNvSpPr>
            <a:spLocks noGrp="1"/>
          </p:cNvSpPr>
          <p:nvPr>
            <p:ph type="sldNum" sz="quarter" idx="12"/>
          </p:nvPr>
        </p:nvSpPr>
        <p:spPr/>
        <p:txBody>
          <a:bodyPr/>
          <a:lstStyle/>
          <a:p>
            <a:fld id="{0BE2D333-B45C-44F9-92D1-6632086B6FE5}" type="slidenum">
              <a:rPr lang="zh-TW" altLang="en-US" smtClean="0"/>
              <a:t>‹#›</a:t>
            </a:fld>
            <a:endParaRPr lang="zh-TW" altLang="en-US"/>
          </a:p>
        </p:txBody>
      </p:sp>
    </p:spTree>
    <p:extLst>
      <p:ext uri="{BB962C8B-B14F-4D97-AF65-F5344CB8AC3E}">
        <p14:creationId xmlns:p14="http://schemas.microsoft.com/office/powerpoint/2010/main" val="117441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79F0ED-C6FF-4EFC-9E08-B6BC61A01F5F}"/>
              </a:ext>
            </a:extLst>
          </p:cNvPr>
          <p:cNvSpPr>
            <a:spLocks noGrp="1"/>
          </p:cNvSpPr>
          <p:nvPr>
            <p:ph type="title"/>
          </p:nvPr>
        </p:nvSpPr>
        <p:spPr/>
        <p:txBody>
          <a:bodyPr>
            <a:normAutofit/>
          </a:bodyPr>
          <a:lstStyle>
            <a:lvl1pPr algn="ctr">
              <a:defRPr sz="4000">
                <a:latin typeface="+mj-lt"/>
                <a:ea typeface="+mj-ea"/>
              </a:defRPr>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EC88310D-9DBA-4101-B7D4-DF172975E698}"/>
              </a:ext>
            </a:extLst>
          </p:cNvPr>
          <p:cNvSpPr>
            <a:spLocks noGrp="1"/>
          </p:cNvSpPr>
          <p:nvPr>
            <p:ph idx="1"/>
          </p:nvPr>
        </p:nvSpPr>
        <p:spPr>
          <a:xfrm>
            <a:off x="838200" y="1778000"/>
            <a:ext cx="10515600" cy="4351338"/>
          </a:xfrm>
        </p:spPr>
        <p:txBody>
          <a:bodyPr/>
          <a:lstStyle>
            <a:lvl1pPr>
              <a:defRPr>
                <a:solidFill>
                  <a:srgbClr val="105370"/>
                </a:solidFill>
              </a:defRPr>
            </a:lvl1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投影片編號版面配置區 5">
            <a:extLst>
              <a:ext uri="{FF2B5EF4-FFF2-40B4-BE49-F238E27FC236}">
                <a16:creationId xmlns:a16="http://schemas.microsoft.com/office/drawing/2014/main" id="{E090281C-B71F-410C-9372-833B1B5BC780}"/>
              </a:ext>
            </a:extLst>
          </p:cNvPr>
          <p:cNvSpPr>
            <a:spLocks noGrp="1"/>
          </p:cNvSpPr>
          <p:nvPr>
            <p:ph type="sldNum" sz="quarter" idx="12"/>
          </p:nvPr>
        </p:nvSpPr>
        <p:spPr>
          <a:xfrm>
            <a:off x="9448800" y="6508968"/>
            <a:ext cx="2743200" cy="365125"/>
          </a:xfrm>
        </p:spPr>
        <p:txBody>
          <a:bodyPr/>
          <a:lstStyle>
            <a:lvl1pPr>
              <a:defRPr sz="1400" b="1">
                <a:solidFill>
                  <a:srgbClr val="2A6B9B"/>
                </a:solidFill>
              </a:defRPr>
            </a:lvl1pPr>
          </a:lstStyle>
          <a:p>
            <a:fld id="{0BE2D333-B45C-44F9-92D1-6632086B6FE5}" type="slidenum">
              <a:rPr lang="zh-TW" altLang="en-US" smtClean="0"/>
              <a:pPr/>
              <a:t>‹#›</a:t>
            </a:fld>
            <a:endParaRPr lang="zh-TW" altLang="en-US"/>
          </a:p>
        </p:txBody>
      </p:sp>
      <p:sp>
        <p:nvSpPr>
          <p:cNvPr id="11" name="Rectangle 2">
            <a:extLst>
              <a:ext uri="{FF2B5EF4-FFF2-40B4-BE49-F238E27FC236}">
                <a16:creationId xmlns:a16="http://schemas.microsoft.com/office/drawing/2014/main" id="{C8C9B2E9-16E2-47B9-A37B-9AB4EC348DF6}"/>
              </a:ext>
            </a:extLst>
          </p:cNvPr>
          <p:cNvSpPr/>
          <p:nvPr userDrawn="1"/>
        </p:nvSpPr>
        <p:spPr>
          <a:xfrm>
            <a:off x="309036" y="228600"/>
            <a:ext cx="11557000" cy="6271468"/>
          </a:xfrm>
          <a:prstGeom prst="rect">
            <a:avLst/>
          </a:prstGeom>
          <a:noFill/>
          <a:ln w="38100">
            <a:gradFill flip="none" rotWithShape="1">
              <a:gsLst>
                <a:gs pos="98000">
                  <a:schemeClr val="accent2">
                    <a:lumMod val="60000"/>
                    <a:lumOff val="40000"/>
                  </a:schemeClr>
                </a:gs>
                <a:gs pos="0">
                  <a:schemeClr val="accent1">
                    <a:lumMod val="5000"/>
                    <a:lumOff val="95000"/>
                  </a:schemeClr>
                </a:gs>
                <a:gs pos="31000">
                  <a:schemeClr val="accent2">
                    <a:lumMod val="75000"/>
                  </a:schemeClr>
                </a:gs>
                <a:gs pos="65000">
                  <a:schemeClr val="bg1">
                    <a:alpha val="82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12" name="Graphic 21" descr="Signature">
            <a:extLst>
              <a:ext uri="{FF2B5EF4-FFF2-40B4-BE49-F238E27FC236}">
                <a16:creationId xmlns:a16="http://schemas.microsoft.com/office/drawing/2014/main" id="{04FE574C-95CE-4736-8C92-2094D92F7DF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99431"/>
            <a:ext cx="48260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群組 13">
            <a:extLst>
              <a:ext uri="{FF2B5EF4-FFF2-40B4-BE49-F238E27FC236}">
                <a16:creationId xmlns:a16="http://schemas.microsoft.com/office/drawing/2014/main" id="{A481712C-2225-4CBA-AC81-D47E4FD67FB2}"/>
              </a:ext>
            </a:extLst>
          </p:cNvPr>
          <p:cNvGrpSpPr>
            <a:grpSpLocks/>
          </p:cNvGrpSpPr>
          <p:nvPr userDrawn="1"/>
        </p:nvGrpSpPr>
        <p:grpSpPr bwMode="auto">
          <a:xfrm>
            <a:off x="433914" y="6540548"/>
            <a:ext cx="3236913" cy="252413"/>
            <a:chOff x="483320" y="6571553"/>
            <a:chExt cx="3236416" cy="252985"/>
          </a:xfrm>
        </p:grpSpPr>
        <p:pic>
          <p:nvPicPr>
            <p:cNvPr id="14" name="圖片 13">
              <a:extLst>
                <a:ext uri="{FF2B5EF4-FFF2-40B4-BE49-F238E27FC236}">
                  <a16:creationId xmlns:a16="http://schemas.microsoft.com/office/drawing/2014/main" id="{971399A5-FBB6-4DC6-9E96-9AECA95B9BEE}"/>
                </a:ext>
              </a:extLst>
            </p:cNvPr>
            <p:cNvPicPr>
              <a:picLocks noChangeAspect="1"/>
            </p:cNvPicPr>
            <p:nvPr userDrawn="1"/>
          </p:nvPicPr>
          <p:blipFill rotWithShape="1">
            <a:blip r:embed="rId3">
              <a:duotone>
                <a:prstClr val="black"/>
                <a:schemeClr val="accent2">
                  <a:tint val="45000"/>
                  <a:satMod val="400000"/>
                </a:schemeClr>
              </a:duotone>
            </a:blip>
            <a:srcRect l="3115" t="12860" r="52231" b="55965"/>
            <a:stretch/>
          </p:blipFill>
          <p:spPr>
            <a:xfrm>
              <a:off x="483320" y="6571553"/>
              <a:ext cx="1327005" cy="246885"/>
            </a:xfrm>
            <a:prstGeom prst="rect">
              <a:avLst/>
            </a:prstGeom>
          </p:spPr>
        </p:pic>
        <p:pic>
          <p:nvPicPr>
            <p:cNvPr id="15" name="圖片 14">
              <a:extLst>
                <a:ext uri="{FF2B5EF4-FFF2-40B4-BE49-F238E27FC236}">
                  <a16:creationId xmlns:a16="http://schemas.microsoft.com/office/drawing/2014/main" id="{201C1131-E58A-415A-A4E4-FBDFDCB94178}"/>
                </a:ext>
              </a:extLst>
            </p:cNvPr>
            <p:cNvPicPr>
              <a:picLocks noChangeAspect="1"/>
            </p:cNvPicPr>
            <p:nvPr userDrawn="1"/>
          </p:nvPicPr>
          <p:blipFill rotWithShape="1">
            <a:blip r:embed="rId3">
              <a:duotone>
                <a:prstClr val="black"/>
                <a:schemeClr val="accent2">
                  <a:tint val="45000"/>
                  <a:satMod val="400000"/>
                </a:schemeClr>
              </a:duotone>
            </a:blip>
            <a:srcRect l="3227" t="53747" r="31351" b="17565"/>
            <a:stretch/>
          </p:blipFill>
          <p:spPr>
            <a:xfrm>
              <a:off x="1775520" y="6597352"/>
              <a:ext cx="1944216" cy="227186"/>
            </a:xfrm>
            <a:prstGeom prst="rect">
              <a:avLst/>
            </a:prstGeom>
          </p:spPr>
        </p:pic>
      </p:grpSp>
    </p:spTree>
    <p:extLst>
      <p:ext uri="{BB962C8B-B14F-4D97-AF65-F5344CB8AC3E}">
        <p14:creationId xmlns:p14="http://schemas.microsoft.com/office/powerpoint/2010/main" val="4188934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18A699-BCF4-4DC2-9DF9-0609EBFBF4BE}"/>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DD0E2295-5D7A-41DB-8D01-261D1D0939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B89CCB09-FC99-4444-B566-0BEFFA4AD111}"/>
              </a:ext>
            </a:extLst>
          </p:cNvPr>
          <p:cNvSpPr>
            <a:spLocks noGrp="1"/>
          </p:cNvSpPr>
          <p:nvPr>
            <p:ph type="dt" sz="half" idx="10"/>
          </p:nvPr>
        </p:nvSpPr>
        <p:spPr/>
        <p:txBody>
          <a:bodyPr/>
          <a:lstStyle/>
          <a:p>
            <a:endParaRPr lang="zh-TW" altLang="en-US"/>
          </a:p>
        </p:txBody>
      </p:sp>
      <p:sp>
        <p:nvSpPr>
          <p:cNvPr id="5" name="頁尾版面配置區 4">
            <a:extLst>
              <a:ext uri="{FF2B5EF4-FFF2-40B4-BE49-F238E27FC236}">
                <a16:creationId xmlns:a16="http://schemas.microsoft.com/office/drawing/2014/main" id="{6CB36AC7-6963-4A40-9304-D3A9C42E43B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C06A411-83AC-4D1A-927A-AC1A137FF344}"/>
              </a:ext>
            </a:extLst>
          </p:cNvPr>
          <p:cNvSpPr>
            <a:spLocks noGrp="1"/>
          </p:cNvSpPr>
          <p:nvPr>
            <p:ph type="sldNum" sz="quarter" idx="12"/>
          </p:nvPr>
        </p:nvSpPr>
        <p:spPr/>
        <p:txBody>
          <a:bodyPr/>
          <a:lstStyle/>
          <a:p>
            <a:fld id="{0BE2D333-B45C-44F9-92D1-6632086B6FE5}" type="slidenum">
              <a:rPr lang="zh-TW" altLang="en-US" smtClean="0"/>
              <a:t>‹#›</a:t>
            </a:fld>
            <a:endParaRPr lang="zh-TW" altLang="en-US"/>
          </a:p>
        </p:txBody>
      </p:sp>
    </p:spTree>
    <p:extLst>
      <p:ext uri="{BB962C8B-B14F-4D97-AF65-F5344CB8AC3E}">
        <p14:creationId xmlns:p14="http://schemas.microsoft.com/office/powerpoint/2010/main" val="2411600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E0B939-3AA6-4BC1-92BE-7A1E20FD3A37}"/>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B7820E4-D99D-464B-B26D-A1E2C0A00466}"/>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82C10387-CF4A-488D-A1EF-35FFF59EAA7A}"/>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2BB16775-1ECC-49FC-986D-69461500941B}"/>
              </a:ext>
            </a:extLst>
          </p:cNvPr>
          <p:cNvSpPr>
            <a:spLocks noGrp="1"/>
          </p:cNvSpPr>
          <p:nvPr>
            <p:ph type="dt" sz="half" idx="10"/>
          </p:nvPr>
        </p:nvSpPr>
        <p:spPr/>
        <p:txBody>
          <a:bodyPr/>
          <a:lstStyle/>
          <a:p>
            <a:endParaRPr lang="zh-TW" altLang="en-US"/>
          </a:p>
        </p:txBody>
      </p:sp>
      <p:sp>
        <p:nvSpPr>
          <p:cNvPr id="6" name="頁尾版面配置區 5">
            <a:extLst>
              <a:ext uri="{FF2B5EF4-FFF2-40B4-BE49-F238E27FC236}">
                <a16:creationId xmlns:a16="http://schemas.microsoft.com/office/drawing/2014/main" id="{A4797971-34C0-40AE-AB75-6BF36A0AC08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C19051D-1EDF-426D-BDC2-5818BE64F7FB}"/>
              </a:ext>
            </a:extLst>
          </p:cNvPr>
          <p:cNvSpPr>
            <a:spLocks noGrp="1"/>
          </p:cNvSpPr>
          <p:nvPr>
            <p:ph type="sldNum" sz="quarter" idx="12"/>
          </p:nvPr>
        </p:nvSpPr>
        <p:spPr/>
        <p:txBody>
          <a:bodyPr/>
          <a:lstStyle/>
          <a:p>
            <a:fld id="{0BE2D333-B45C-44F9-92D1-6632086B6FE5}" type="slidenum">
              <a:rPr lang="zh-TW" altLang="en-US" smtClean="0"/>
              <a:t>‹#›</a:t>
            </a:fld>
            <a:endParaRPr lang="zh-TW" altLang="en-US"/>
          </a:p>
        </p:txBody>
      </p:sp>
    </p:spTree>
    <p:extLst>
      <p:ext uri="{BB962C8B-B14F-4D97-AF65-F5344CB8AC3E}">
        <p14:creationId xmlns:p14="http://schemas.microsoft.com/office/powerpoint/2010/main" val="1538353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3B9D61-DBD5-4FF0-92B9-C2A844B7CE64}"/>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4090A68-7336-48C6-BCC8-8F94D9E25F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22635053-A150-4BE6-929F-713F50764977}"/>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F78E89D5-46B4-445D-8504-0D33452601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CA6439C6-480D-4ECD-93BD-DBA73F0FE40F}"/>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2636C509-6049-4ED8-8103-EE2B8947D310}"/>
              </a:ext>
            </a:extLst>
          </p:cNvPr>
          <p:cNvSpPr>
            <a:spLocks noGrp="1"/>
          </p:cNvSpPr>
          <p:nvPr>
            <p:ph type="dt" sz="half" idx="10"/>
          </p:nvPr>
        </p:nvSpPr>
        <p:spPr/>
        <p:txBody>
          <a:bodyPr/>
          <a:lstStyle/>
          <a:p>
            <a:endParaRPr lang="zh-TW" altLang="en-US"/>
          </a:p>
        </p:txBody>
      </p:sp>
      <p:sp>
        <p:nvSpPr>
          <p:cNvPr id="8" name="頁尾版面配置區 7">
            <a:extLst>
              <a:ext uri="{FF2B5EF4-FFF2-40B4-BE49-F238E27FC236}">
                <a16:creationId xmlns:a16="http://schemas.microsoft.com/office/drawing/2014/main" id="{5079465B-8616-46C4-ADEA-8FFC48B58BC3}"/>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680C7A8E-BB2E-461F-8A1D-FBAF97F0DCE4}"/>
              </a:ext>
            </a:extLst>
          </p:cNvPr>
          <p:cNvSpPr>
            <a:spLocks noGrp="1"/>
          </p:cNvSpPr>
          <p:nvPr>
            <p:ph type="sldNum" sz="quarter" idx="12"/>
          </p:nvPr>
        </p:nvSpPr>
        <p:spPr/>
        <p:txBody>
          <a:bodyPr/>
          <a:lstStyle/>
          <a:p>
            <a:fld id="{0BE2D333-B45C-44F9-92D1-6632086B6FE5}" type="slidenum">
              <a:rPr lang="zh-TW" altLang="en-US" smtClean="0"/>
              <a:t>‹#›</a:t>
            </a:fld>
            <a:endParaRPr lang="zh-TW" altLang="en-US"/>
          </a:p>
        </p:txBody>
      </p:sp>
    </p:spTree>
    <p:extLst>
      <p:ext uri="{BB962C8B-B14F-4D97-AF65-F5344CB8AC3E}">
        <p14:creationId xmlns:p14="http://schemas.microsoft.com/office/powerpoint/2010/main" val="783850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B6E0A5-86D3-492D-B7A4-66376FBC88AA}"/>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3836CB85-FBEA-422E-836A-1EF4B8B369A3}"/>
              </a:ext>
            </a:extLst>
          </p:cNvPr>
          <p:cNvSpPr>
            <a:spLocks noGrp="1"/>
          </p:cNvSpPr>
          <p:nvPr>
            <p:ph type="dt" sz="half" idx="10"/>
          </p:nvPr>
        </p:nvSpPr>
        <p:spPr/>
        <p:txBody>
          <a:bodyPr/>
          <a:lstStyle/>
          <a:p>
            <a:endParaRPr lang="zh-TW" altLang="en-US"/>
          </a:p>
        </p:txBody>
      </p:sp>
      <p:sp>
        <p:nvSpPr>
          <p:cNvPr id="4" name="頁尾版面配置區 3">
            <a:extLst>
              <a:ext uri="{FF2B5EF4-FFF2-40B4-BE49-F238E27FC236}">
                <a16:creationId xmlns:a16="http://schemas.microsoft.com/office/drawing/2014/main" id="{A2F894C0-3E1E-4EE8-89B6-51098756F01E}"/>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85A8ACF3-2527-495A-B24E-0CFAC45DDA0F}"/>
              </a:ext>
            </a:extLst>
          </p:cNvPr>
          <p:cNvSpPr>
            <a:spLocks noGrp="1"/>
          </p:cNvSpPr>
          <p:nvPr>
            <p:ph type="sldNum" sz="quarter" idx="12"/>
          </p:nvPr>
        </p:nvSpPr>
        <p:spPr/>
        <p:txBody>
          <a:bodyPr/>
          <a:lstStyle/>
          <a:p>
            <a:fld id="{0BE2D333-B45C-44F9-92D1-6632086B6FE5}" type="slidenum">
              <a:rPr lang="zh-TW" altLang="en-US" smtClean="0"/>
              <a:t>‹#›</a:t>
            </a:fld>
            <a:endParaRPr lang="zh-TW" altLang="en-US"/>
          </a:p>
        </p:txBody>
      </p:sp>
    </p:spTree>
    <p:extLst>
      <p:ext uri="{BB962C8B-B14F-4D97-AF65-F5344CB8AC3E}">
        <p14:creationId xmlns:p14="http://schemas.microsoft.com/office/powerpoint/2010/main" val="348529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AD20766C-54EB-4CF3-B4F3-3D40B9F49F26}"/>
              </a:ext>
            </a:extLst>
          </p:cNvPr>
          <p:cNvSpPr>
            <a:spLocks noGrp="1"/>
          </p:cNvSpPr>
          <p:nvPr>
            <p:ph type="dt" sz="half" idx="10"/>
          </p:nvPr>
        </p:nvSpPr>
        <p:spPr/>
        <p:txBody>
          <a:bodyPr/>
          <a:lstStyle/>
          <a:p>
            <a:endParaRPr lang="zh-TW" altLang="en-US"/>
          </a:p>
        </p:txBody>
      </p:sp>
      <p:sp>
        <p:nvSpPr>
          <p:cNvPr id="3" name="頁尾版面配置區 2">
            <a:extLst>
              <a:ext uri="{FF2B5EF4-FFF2-40B4-BE49-F238E27FC236}">
                <a16:creationId xmlns:a16="http://schemas.microsoft.com/office/drawing/2014/main" id="{C6A83D07-52D1-46D9-8F2C-3E1557BD38BA}"/>
              </a:ext>
            </a:extLst>
          </p:cNvPr>
          <p:cNvSpPr>
            <a:spLocks noGrp="1"/>
          </p:cNvSpPr>
          <p:nvPr>
            <p:ph type="ftr" sz="quarter" idx="11"/>
          </p:nvPr>
        </p:nvSpPr>
        <p:spPr/>
        <p:txBody>
          <a:bodyPr/>
          <a:lstStyle/>
          <a:p>
            <a:endParaRPr lang="zh-TW" altLang="en-US"/>
          </a:p>
        </p:txBody>
      </p:sp>
      <p:sp>
        <p:nvSpPr>
          <p:cNvPr id="5" name="投影片編號版面配置區 3">
            <a:extLst>
              <a:ext uri="{FF2B5EF4-FFF2-40B4-BE49-F238E27FC236}">
                <a16:creationId xmlns:a16="http://schemas.microsoft.com/office/drawing/2014/main" id="{CC01B1C3-FC22-41D5-B7FA-DB7978657DBB}"/>
              </a:ext>
            </a:extLst>
          </p:cNvPr>
          <p:cNvSpPr>
            <a:spLocks noGrp="1"/>
          </p:cNvSpPr>
          <p:nvPr>
            <p:ph type="sldNum" sz="quarter" idx="12"/>
          </p:nvPr>
        </p:nvSpPr>
        <p:spPr>
          <a:xfrm>
            <a:off x="9080500" y="6069589"/>
            <a:ext cx="2743200" cy="365125"/>
          </a:xfrm>
        </p:spPr>
        <p:txBody>
          <a:bodyPr/>
          <a:lstStyle>
            <a:lvl1pPr>
              <a:defRPr b="1">
                <a:solidFill>
                  <a:srgbClr val="D5BA87"/>
                </a:solidFill>
              </a:defRPr>
            </a:lvl1pPr>
          </a:lstStyle>
          <a:p>
            <a:fld id="{0BE2D333-B45C-44F9-92D1-6632086B6FE5}" type="slidenum">
              <a:rPr lang="zh-TW" altLang="en-US" smtClean="0"/>
              <a:pPr/>
              <a:t>‹#›</a:t>
            </a:fld>
            <a:endParaRPr lang="zh-TW" altLang="en-US" dirty="0"/>
          </a:p>
        </p:txBody>
      </p:sp>
    </p:spTree>
    <p:extLst>
      <p:ext uri="{BB962C8B-B14F-4D97-AF65-F5344CB8AC3E}">
        <p14:creationId xmlns:p14="http://schemas.microsoft.com/office/powerpoint/2010/main" val="163871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7EB812-5F37-4F9F-9CAD-23AE4825A844}"/>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85FC0FB0-9494-4111-A32B-96956844AB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089D541B-1063-477C-BC8E-67AE6B905A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6C85EC27-FF45-4549-8DF9-DF7759C8725A}"/>
              </a:ext>
            </a:extLst>
          </p:cNvPr>
          <p:cNvSpPr>
            <a:spLocks noGrp="1"/>
          </p:cNvSpPr>
          <p:nvPr>
            <p:ph type="dt" sz="half" idx="10"/>
          </p:nvPr>
        </p:nvSpPr>
        <p:spPr/>
        <p:txBody>
          <a:bodyPr/>
          <a:lstStyle/>
          <a:p>
            <a:endParaRPr lang="zh-TW" altLang="en-US"/>
          </a:p>
        </p:txBody>
      </p:sp>
      <p:sp>
        <p:nvSpPr>
          <p:cNvPr id="6" name="頁尾版面配置區 5">
            <a:extLst>
              <a:ext uri="{FF2B5EF4-FFF2-40B4-BE49-F238E27FC236}">
                <a16:creationId xmlns:a16="http://schemas.microsoft.com/office/drawing/2014/main" id="{45AA4D68-F9BA-4742-93CE-60B98F287CD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B2E0BE4-4059-4F9B-9981-E624EC30C7CA}"/>
              </a:ext>
            </a:extLst>
          </p:cNvPr>
          <p:cNvSpPr>
            <a:spLocks noGrp="1"/>
          </p:cNvSpPr>
          <p:nvPr>
            <p:ph type="sldNum" sz="quarter" idx="12"/>
          </p:nvPr>
        </p:nvSpPr>
        <p:spPr/>
        <p:txBody>
          <a:bodyPr/>
          <a:lstStyle/>
          <a:p>
            <a:fld id="{0BE2D333-B45C-44F9-92D1-6632086B6FE5}" type="slidenum">
              <a:rPr lang="zh-TW" altLang="en-US" smtClean="0"/>
              <a:t>‹#›</a:t>
            </a:fld>
            <a:endParaRPr lang="zh-TW" altLang="en-US"/>
          </a:p>
        </p:txBody>
      </p:sp>
    </p:spTree>
    <p:extLst>
      <p:ext uri="{BB962C8B-B14F-4D97-AF65-F5344CB8AC3E}">
        <p14:creationId xmlns:p14="http://schemas.microsoft.com/office/powerpoint/2010/main" val="2567292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1100E0-7324-4DD7-ACAA-60DC93EB34C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505A82D7-0A89-4688-9AF2-314CF3AEE1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1FA030A9-18A3-4A81-9CBF-A98DE75410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0727D6E9-C455-43A7-B908-0C58BCFBC65A}"/>
              </a:ext>
            </a:extLst>
          </p:cNvPr>
          <p:cNvSpPr>
            <a:spLocks noGrp="1"/>
          </p:cNvSpPr>
          <p:nvPr>
            <p:ph type="dt" sz="half" idx="10"/>
          </p:nvPr>
        </p:nvSpPr>
        <p:spPr/>
        <p:txBody>
          <a:bodyPr/>
          <a:lstStyle/>
          <a:p>
            <a:endParaRPr lang="zh-TW" altLang="en-US"/>
          </a:p>
        </p:txBody>
      </p:sp>
      <p:sp>
        <p:nvSpPr>
          <p:cNvPr id="6" name="頁尾版面配置區 5">
            <a:extLst>
              <a:ext uri="{FF2B5EF4-FFF2-40B4-BE49-F238E27FC236}">
                <a16:creationId xmlns:a16="http://schemas.microsoft.com/office/drawing/2014/main" id="{EC20B963-35EB-41A7-8940-076F735F9EA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0EB3716-F0CC-44A1-A0E2-5C29E76D095A}"/>
              </a:ext>
            </a:extLst>
          </p:cNvPr>
          <p:cNvSpPr>
            <a:spLocks noGrp="1"/>
          </p:cNvSpPr>
          <p:nvPr>
            <p:ph type="sldNum" sz="quarter" idx="12"/>
          </p:nvPr>
        </p:nvSpPr>
        <p:spPr/>
        <p:txBody>
          <a:bodyPr/>
          <a:lstStyle/>
          <a:p>
            <a:fld id="{0BE2D333-B45C-44F9-92D1-6632086B6FE5}" type="slidenum">
              <a:rPr lang="zh-TW" altLang="en-US" smtClean="0"/>
              <a:t>‹#›</a:t>
            </a:fld>
            <a:endParaRPr lang="zh-TW" altLang="en-US"/>
          </a:p>
        </p:txBody>
      </p:sp>
    </p:spTree>
    <p:extLst>
      <p:ext uri="{BB962C8B-B14F-4D97-AF65-F5344CB8AC3E}">
        <p14:creationId xmlns:p14="http://schemas.microsoft.com/office/powerpoint/2010/main" val="3877381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A2BAAB02-3959-4660-950B-38684F8AAB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95F100B0-1BEC-4466-8E21-29BCAFC46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C6DE513-B821-4173-9A81-8AD5AF82A6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TW" altLang="en-US"/>
          </a:p>
        </p:txBody>
      </p:sp>
      <p:sp>
        <p:nvSpPr>
          <p:cNvPr id="5" name="頁尾版面配置區 4">
            <a:extLst>
              <a:ext uri="{FF2B5EF4-FFF2-40B4-BE49-F238E27FC236}">
                <a16:creationId xmlns:a16="http://schemas.microsoft.com/office/drawing/2014/main" id="{8230CE9D-DDA8-4A07-9DCB-CD44965324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D4021E78-C1A3-49AF-A78E-97A99ECB38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E2D333-B45C-44F9-92D1-6632086B6FE5}" type="slidenum">
              <a:rPr lang="zh-TW" altLang="en-US" smtClean="0"/>
              <a:t>‹#›</a:t>
            </a:fld>
            <a:endParaRPr lang="zh-TW" altLang="en-US"/>
          </a:p>
        </p:txBody>
      </p:sp>
    </p:spTree>
    <p:extLst>
      <p:ext uri="{BB962C8B-B14F-4D97-AF65-F5344CB8AC3E}">
        <p14:creationId xmlns:p14="http://schemas.microsoft.com/office/powerpoint/2010/main" val="1090246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7.gi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5338DA1-E058-4B91-BADB-3B8E2588F612}"/>
              </a:ext>
            </a:extLst>
          </p:cNvPr>
          <p:cNvSpPr txBox="1"/>
          <p:nvPr/>
        </p:nvSpPr>
        <p:spPr>
          <a:xfrm>
            <a:off x="2110669" y="2734365"/>
            <a:ext cx="7970655" cy="1015663"/>
          </a:xfrm>
          <a:prstGeom prst="rect">
            <a:avLst/>
          </a:prstGeom>
          <a:noFill/>
          <a:ln>
            <a:noFill/>
          </a:ln>
        </p:spPr>
        <p:txBody>
          <a:bodyPr wrap="square" rtlCol="0">
            <a:spAutoFit/>
          </a:bodyPr>
          <a:lstStyle/>
          <a:p>
            <a:pPr algn="ctr"/>
            <a:r>
              <a:rPr lang="zh-TW" altLang="en-US" sz="6000" b="1" dirty="0">
                <a:solidFill>
                  <a:srgbClr val="105370"/>
                </a:solidFill>
                <a:latin typeface="Aparajita" panose="02020603050405020304" pitchFamily="18" charset="0"/>
                <a:cs typeface="Aparajita" panose="02020603050405020304" pitchFamily="18" charset="0"/>
              </a:rPr>
              <a:t>內建物件</a:t>
            </a:r>
            <a:r>
              <a:rPr lang="en-US" altLang="zh-TW" sz="6000" b="1" dirty="0">
                <a:solidFill>
                  <a:srgbClr val="105370"/>
                </a:solidFill>
                <a:latin typeface="Aparajita" panose="02020603050405020304" pitchFamily="18" charset="0"/>
                <a:cs typeface="Aparajita" panose="02020603050405020304" pitchFamily="18" charset="0"/>
              </a:rPr>
              <a:t>-</a:t>
            </a:r>
            <a:r>
              <a:rPr lang="zh-TW" altLang="en-US" sz="6000" b="1" dirty="0">
                <a:solidFill>
                  <a:srgbClr val="105370"/>
                </a:solidFill>
                <a:latin typeface="Aparajita" panose="02020603050405020304" pitchFamily="18" charset="0"/>
                <a:cs typeface="Aparajita" panose="02020603050405020304" pitchFamily="18" charset="0"/>
              </a:rPr>
              <a:t>陣列與字串</a:t>
            </a:r>
            <a:endParaRPr lang="en-US" sz="6000" b="1" dirty="0">
              <a:solidFill>
                <a:srgbClr val="105370"/>
              </a:solidFill>
              <a:latin typeface="Aparajita" panose="02020603050405020304" pitchFamily="18" charset="0"/>
              <a:cs typeface="Aparajita" panose="02020603050405020304" pitchFamily="18" charset="0"/>
            </a:endParaRPr>
          </a:p>
        </p:txBody>
      </p:sp>
      <p:sp>
        <p:nvSpPr>
          <p:cNvPr id="10" name="Rectangle 9">
            <a:extLst>
              <a:ext uri="{FF2B5EF4-FFF2-40B4-BE49-F238E27FC236}">
                <a16:creationId xmlns:a16="http://schemas.microsoft.com/office/drawing/2014/main" id="{46925712-4E09-4E17-A83F-9FE2064F6388}"/>
              </a:ext>
            </a:extLst>
          </p:cNvPr>
          <p:cNvSpPr/>
          <p:nvPr/>
        </p:nvSpPr>
        <p:spPr>
          <a:xfrm>
            <a:off x="3486950" y="3917482"/>
            <a:ext cx="5218095" cy="369332"/>
          </a:xfrm>
          <a:prstGeom prst="rect">
            <a:avLst/>
          </a:prstGeom>
        </p:spPr>
        <p:txBody>
          <a:bodyPr wrap="none">
            <a:spAutoFit/>
          </a:bodyPr>
          <a:lstStyle/>
          <a:p>
            <a:pPr algn="ctr"/>
            <a:r>
              <a:rPr lang="zh-TW" altLang="en-US" b="1" dirty="0">
                <a:solidFill>
                  <a:srgbClr val="105370"/>
                </a:solidFill>
                <a:latin typeface="Aparajita" panose="02020603050405020304" pitchFamily="18" charset="0"/>
                <a:cs typeface="Aparajita" panose="02020603050405020304" pitchFamily="18" charset="0"/>
              </a:rPr>
              <a:t>國立成功大學工業資訊管理學系   侯建任 助理教授</a:t>
            </a:r>
          </a:p>
        </p:txBody>
      </p:sp>
      <p:sp>
        <p:nvSpPr>
          <p:cNvPr id="22" name="矩形 21">
            <a:extLst>
              <a:ext uri="{FF2B5EF4-FFF2-40B4-BE49-F238E27FC236}">
                <a16:creationId xmlns:a16="http://schemas.microsoft.com/office/drawing/2014/main" id="{4DFEAF33-2F2B-42CC-8167-E8294F6A9BC6}"/>
              </a:ext>
            </a:extLst>
          </p:cNvPr>
          <p:cNvSpPr/>
          <p:nvPr/>
        </p:nvSpPr>
        <p:spPr>
          <a:xfrm>
            <a:off x="2926698" y="1246316"/>
            <a:ext cx="6338600" cy="624976"/>
          </a:xfrm>
          <a:prstGeom prst="rect">
            <a:avLst/>
          </a:prstGeom>
          <a:solidFill>
            <a:srgbClr val="1053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dirty="0">
                <a:latin typeface="+mn-ea"/>
              </a:rPr>
              <a:t>網頁程式開發</a:t>
            </a:r>
          </a:p>
        </p:txBody>
      </p:sp>
      <p:sp>
        <p:nvSpPr>
          <p:cNvPr id="21" name="矩形: 圆角 7">
            <a:extLst>
              <a:ext uri="{FF2B5EF4-FFF2-40B4-BE49-F238E27FC236}">
                <a16:creationId xmlns:a16="http://schemas.microsoft.com/office/drawing/2014/main" id="{3C4BA2B1-1556-4B01-909E-51AA103DE6AD}"/>
              </a:ext>
            </a:extLst>
          </p:cNvPr>
          <p:cNvSpPr/>
          <p:nvPr/>
        </p:nvSpPr>
        <p:spPr>
          <a:xfrm>
            <a:off x="1163336" y="4245373"/>
            <a:ext cx="1890966" cy="1046535"/>
          </a:xfrm>
          <a:prstGeom prst="roundRect">
            <a:avLst>
              <a:gd name="adj" fmla="val 11064"/>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schemeClr val="tx2"/>
                </a:solidFill>
              </a:rPr>
              <a:t>CHAPTER</a:t>
            </a:r>
            <a:r>
              <a:rPr lang="zh-TW" altLang="en-US" sz="3200" dirty="0">
                <a:solidFill>
                  <a:schemeClr val="tx2"/>
                </a:solidFill>
              </a:rPr>
              <a:t> </a:t>
            </a:r>
            <a:endParaRPr lang="en-US" altLang="zh-TW" sz="3200" dirty="0">
              <a:solidFill>
                <a:schemeClr val="tx2"/>
              </a:solidFill>
            </a:endParaRPr>
          </a:p>
          <a:p>
            <a:pPr algn="ctr"/>
            <a:r>
              <a:rPr lang="en-US" altLang="zh-CN" sz="3200" dirty="0">
                <a:solidFill>
                  <a:schemeClr val="tx2"/>
                </a:solidFill>
              </a:rPr>
              <a:t>NINE.04</a:t>
            </a:r>
            <a:endParaRPr lang="zh-CN" altLang="en-US" sz="3200" dirty="0">
              <a:solidFill>
                <a:schemeClr val="tx2"/>
              </a:solidFill>
            </a:endParaRPr>
          </a:p>
        </p:txBody>
      </p:sp>
      <p:pic>
        <p:nvPicPr>
          <p:cNvPr id="17" name="Graphic 106" descr="Mouse">
            <a:extLst>
              <a:ext uri="{FF2B5EF4-FFF2-40B4-BE49-F238E27FC236}">
                <a16:creationId xmlns:a16="http://schemas.microsoft.com/office/drawing/2014/main" id="{E0E8EB9C-62D9-41E4-B721-2AEB3AE230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323285">
            <a:off x="9562317" y="4071599"/>
            <a:ext cx="1516535" cy="1516535"/>
          </a:xfrm>
          <a:prstGeom prst="rect">
            <a:avLst/>
          </a:prstGeom>
        </p:spPr>
      </p:pic>
    </p:spTree>
    <p:extLst>
      <p:ext uri="{BB962C8B-B14F-4D97-AF65-F5344CB8AC3E}">
        <p14:creationId xmlns:p14="http://schemas.microsoft.com/office/powerpoint/2010/main" val="3156199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0AFD9D3B-C3AA-4719-A784-D2667F36F6EB}"/>
              </a:ext>
            </a:extLst>
          </p:cNvPr>
          <p:cNvSpPr>
            <a:spLocks noGrp="1"/>
          </p:cNvSpPr>
          <p:nvPr>
            <p:ph type="title"/>
          </p:nvPr>
        </p:nvSpPr>
        <p:spPr/>
        <p:txBody>
          <a:bodyPr/>
          <a:lstStyle/>
          <a:p>
            <a:r>
              <a:rPr lang="en-US" altLang="zh-TW" dirty="0">
                <a:ea typeface="微軟正黑體" panose="020B0604030504040204" pitchFamily="34" charset="-120"/>
              </a:rPr>
              <a:t>9-3-1 </a:t>
            </a:r>
            <a:r>
              <a:rPr lang="zh-TW" altLang="en-US" dirty="0">
                <a:ea typeface="微軟正黑體" panose="020B0604030504040204" pitchFamily="34" charset="-120"/>
              </a:rPr>
              <a:t>一維陣列與</a:t>
            </a:r>
            <a:r>
              <a:rPr lang="en-US" altLang="zh-TW" dirty="0">
                <a:ea typeface="微軟正黑體" panose="020B0604030504040204" pitchFamily="34" charset="-120"/>
              </a:rPr>
              <a:t>for/in</a:t>
            </a:r>
            <a:r>
              <a:rPr lang="zh-TW" altLang="en-US" dirty="0">
                <a:ea typeface="微軟正黑體" panose="020B0604030504040204" pitchFamily="34" charset="-120"/>
              </a:rPr>
              <a:t>迴圈</a:t>
            </a:r>
            <a:r>
              <a:rPr lang="en-US" altLang="zh-TW" dirty="0">
                <a:ea typeface="微軟正黑體" panose="020B0604030504040204" pitchFamily="34" charset="-120"/>
              </a:rPr>
              <a:t>-</a:t>
            </a:r>
            <a:r>
              <a:rPr lang="zh-TW" altLang="en-US" dirty="0">
                <a:ea typeface="微軟正黑體" panose="020B0604030504040204" pitchFamily="34" charset="-120"/>
              </a:rPr>
              <a:t>建立一維陣列</a:t>
            </a:r>
            <a:r>
              <a:rPr lang="en-US" altLang="zh-TW" dirty="0">
                <a:ea typeface="微軟正黑體" panose="020B0604030504040204" pitchFamily="34" charset="-120"/>
              </a:rPr>
              <a:t>1</a:t>
            </a:r>
          </a:p>
        </p:txBody>
      </p:sp>
      <p:sp>
        <p:nvSpPr>
          <p:cNvPr id="199683" name="Rectangle 3">
            <a:extLst>
              <a:ext uri="{FF2B5EF4-FFF2-40B4-BE49-F238E27FC236}">
                <a16:creationId xmlns:a16="http://schemas.microsoft.com/office/drawing/2014/main" id="{0E45AB7E-7B37-4601-80EB-C168E7610F40}"/>
              </a:ext>
            </a:extLst>
          </p:cNvPr>
          <p:cNvSpPr>
            <a:spLocks noGrp="1"/>
          </p:cNvSpPr>
          <p:nvPr>
            <p:ph idx="1"/>
          </p:nvPr>
        </p:nvSpPr>
        <p:spPr/>
        <p:txBody>
          <a:bodyPr/>
          <a:lstStyle/>
          <a:p>
            <a:pPr>
              <a:lnSpc>
                <a:spcPct val="80000"/>
              </a:lnSpc>
            </a:pPr>
            <a:r>
              <a:rPr lang="en-US" altLang="zh-TW" sz="2400" dirty="0">
                <a:ea typeface="微軟正黑體" panose="020B0604030504040204" pitchFamily="34" charset="-120"/>
              </a:rPr>
              <a:t>JavaScript</a:t>
            </a:r>
            <a:r>
              <a:rPr lang="zh-TW" altLang="en-US" sz="2400" dirty="0">
                <a:ea typeface="微軟正黑體" panose="020B0604030504040204" pitchFamily="34" charset="-120"/>
              </a:rPr>
              <a:t>陣列的索引值是從</a:t>
            </a:r>
            <a:r>
              <a:rPr lang="en-US" altLang="zh-TW" sz="2400" dirty="0">
                <a:ea typeface="微軟正黑體" panose="020B0604030504040204" pitchFamily="34" charset="-120"/>
              </a:rPr>
              <a:t>0</a:t>
            </a:r>
            <a:r>
              <a:rPr lang="zh-TW" altLang="en-US" sz="2400" dirty="0">
                <a:ea typeface="微軟正黑體" panose="020B0604030504040204" pitchFamily="34" charset="-120"/>
              </a:rPr>
              <a:t>開始，宣告陣列就是建立</a:t>
            </a:r>
            <a:r>
              <a:rPr lang="en-US" altLang="zh-TW" sz="2400" dirty="0">
                <a:ea typeface="微軟正黑體" panose="020B0604030504040204" pitchFamily="34" charset="-120"/>
              </a:rPr>
              <a:t>Array</a:t>
            </a:r>
            <a:r>
              <a:rPr lang="zh-TW" altLang="en-US" sz="2400" dirty="0">
                <a:ea typeface="微軟正黑體" panose="020B0604030504040204" pitchFamily="34" charset="-120"/>
              </a:rPr>
              <a:t>物件，如下所示：</a:t>
            </a:r>
          </a:p>
          <a:p>
            <a:pPr lvl="1">
              <a:lnSpc>
                <a:spcPct val="80000"/>
              </a:lnSpc>
              <a:buFont typeface="Arial" panose="020B0604020202020204" pitchFamily="34" charset="0"/>
              <a:buNone/>
            </a:pPr>
            <a:r>
              <a:rPr lang="en-US" altLang="zh-TW" dirty="0">
                <a:solidFill>
                  <a:srgbClr val="FF3399"/>
                </a:solidFill>
                <a:ea typeface="微軟正黑體" panose="020B0604030504040204" pitchFamily="34" charset="-120"/>
              </a:rPr>
              <a:t>var username = new Array(5);</a:t>
            </a:r>
          </a:p>
          <a:p>
            <a:pPr>
              <a:lnSpc>
                <a:spcPct val="80000"/>
              </a:lnSpc>
            </a:pPr>
            <a:r>
              <a:rPr lang="zh-TW" altLang="en-US" sz="2400" dirty="0">
                <a:ea typeface="微軟正黑體" panose="020B0604030504040204" pitchFamily="34" charset="-120"/>
              </a:rPr>
              <a:t>程式碼使用</a:t>
            </a:r>
            <a:r>
              <a:rPr lang="en-US" altLang="zh-TW" sz="2400" dirty="0">
                <a:ea typeface="微軟正黑體" panose="020B0604030504040204" pitchFamily="34" charset="-120"/>
              </a:rPr>
              <a:t>new</a:t>
            </a:r>
            <a:r>
              <a:rPr lang="zh-TW" altLang="en-US" sz="2400" dirty="0">
                <a:ea typeface="微軟正黑體" panose="020B0604030504040204" pitchFamily="34" charset="-120"/>
              </a:rPr>
              <a:t>運算子建立</a:t>
            </a:r>
            <a:r>
              <a:rPr lang="en-US" altLang="zh-TW" sz="2400" dirty="0">
                <a:ea typeface="微軟正黑體" panose="020B0604030504040204" pitchFamily="34" charset="-120"/>
              </a:rPr>
              <a:t>Array</a:t>
            </a:r>
            <a:r>
              <a:rPr lang="zh-TW" altLang="en-US" sz="2400" dirty="0">
                <a:ea typeface="微軟正黑體" panose="020B0604030504040204" pitchFamily="34" charset="-120"/>
              </a:rPr>
              <a:t>物件，參數</a:t>
            </a:r>
            <a:r>
              <a:rPr lang="en-US" altLang="zh-TW" sz="2400" dirty="0">
                <a:ea typeface="微軟正黑體" panose="020B0604030504040204" pitchFamily="34" charset="-120"/>
              </a:rPr>
              <a:t>5</a:t>
            </a:r>
            <a:r>
              <a:rPr lang="zh-TW" altLang="en-US" sz="2400" dirty="0">
                <a:ea typeface="微軟正黑體" panose="020B0604030504040204" pitchFamily="34" charset="-120"/>
              </a:rPr>
              <a:t>表示陣列有</a:t>
            </a:r>
            <a:r>
              <a:rPr lang="en-US" altLang="zh-TW" sz="2400" dirty="0">
                <a:ea typeface="微軟正黑體" panose="020B0604030504040204" pitchFamily="34" charset="-120"/>
              </a:rPr>
              <a:t>5</a:t>
            </a:r>
            <a:r>
              <a:rPr lang="zh-TW" altLang="en-US" sz="2400" dirty="0">
                <a:ea typeface="微軟正黑體" panose="020B0604030504040204" pitchFamily="34" charset="-120"/>
              </a:rPr>
              <a:t>個元素，索引值是從</a:t>
            </a:r>
            <a:r>
              <a:rPr lang="en-US" altLang="zh-TW" sz="2400" dirty="0">
                <a:ea typeface="微軟正黑體" panose="020B0604030504040204" pitchFamily="34" charset="-120"/>
              </a:rPr>
              <a:t>0</a:t>
            </a:r>
            <a:r>
              <a:rPr lang="zh-TW" altLang="en-US" sz="2400" dirty="0">
                <a:ea typeface="微軟正黑體" panose="020B0604030504040204" pitchFamily="34" charset="-120"/>
              </a:rPr>
              <a:t>開始，因為只有一個索引，所以是建立一維陣列。然後我們可以使用索引值來指定陣列元素的值，如下所示：</a:t>
            </a:r>
          </a:p>
          <a:p>
            <a:pPr lvl="1">
              <a:lnSpc>
                <a:spcPct val="80000"/>
              </a:lnSpc>
              <a:buFont typeface="Arial" panose="020B0604020202020204" pitchFamily="34" charset="0"/>
              <a:buNone/>
            </a:pPr>
            <a:r>
              <a:rPr lang="en-US" altLang="zh-TW" dirty="0">
                <a:solidFill>
                  <a:srgbClr val="FF3399"/>
                </a:solidFill>
                <a:ea typeface="微軟正黑體" panose="020B0604030504040204" pitchFamily="34" charset="-120"/>
              </a:rPr>
              <a:t>username[0] = "Joe";</a:t>
            </a:r>
          </a:p>
          <a:p>
            <a:pPr lvl="1">
              <a:lnSpc>
                <a:spcPct val="80000"/>
              </a:lnSpc>
              <a:buFont typeface="Arial" panose="020B0604020202020204" pitchFamily="34" charset="0"/>
              <a:buNone/>
            </a:pPr>
            <a:r>
              <a:rPr lang="en-US" altLang="zh-TW" dirty="0">
                <a:solidFill>
                  <a:srgbClr val="FF3399"/>
                </a:solidFill>
                <a:ea typeface="微軟正黑體" panose="020B0604030504040204" pitchFamily="34" charset="-120"/>
              </a:rPr>
              <a:t>username[1] = "Jane";</a:t>
            </a:r>
          </a:p>
          <a:p>
            <a:pPr lvl="1">
              <a:lnSpc>
                <a:spcPct val="80000"/>
              </a:lnSpc>
              <a:buFont typeface="Arial" panose="020B0604020202020204" pitchFamily="34" charset="0"/>
              <a:buNone/>
            </a:pPr>
            <a:r>
              <a:rPr lang="en-US" altLang="zh-TW" dirty="0">
                <a:solidFill>
                  <a:srgbClr val="FF3399"/>
                </a:solidFill>
                <a:ea typeface="微軟正黑體" panose="020B0604030504040204" pitchFamily="34" charset="-120"/>
              </a:rPr>
              <a:t>…</a:t>
            </a:r>
          </a:p>
          <a:p>
            <a:pPr lvl="1">
              <a:lnSpc>
                <a:spcPct val="80000"/>
              </a:lnSpc>
              <a:buFont typeface="Arial" panose="020B0604020202020204" pitchFamily="34" charset="0"/>
              <a:buNone/>
            </a:pPr>
            <a:r>
              <a:rPr lang="en-US" altLang="zh-TW" dirty="0">
                <a:solidFill>
                  <a:srgbClr val="FF3399"/>
                </a:solidFill>
                <a:ea typeface="微軟正黑體" panose="020B0604030504040204" pitchFamily="34" charset="-120"/>
              </a:rPr>
              <a:t>username[4] = "Merry";</a:t>
            </a:r>
          </a:p>
          <a:p>
            <a:pPr>
              <a:lnSpc>
                <a:spcPct val="80000"/>
              </a:lnSpc>
            </a:pPr>
            <a:r>
              <a:rPr lang="zh-TW" altLang="en-US" sz="2400" dirty="0">
                <a:ea typeface="微軟正黑體" panose="020B0604030504040204" pitchFamily="34" charset="-120"/>
              </a:rPr>
              <a:t>程式碼指定陣列元素的內容，</a:t>
            </a:r>
            <a:r>
              <a:rPr lang="en-US" altLang="zh-TW" sz="2400" dirty="0">
                <a:ea typeface="微軟正黑體" panose="020B0604030504040204" pitchFamily="34" charset="-120"/>
              </a:rPr>
              <a:t>username[]</a:t>
            </a:r>
            <a:r>
              <a:rPr lang="zh-TW" altLang="en-US" sz="2400" dirty="0">
                <a:ea typeface="微軟正黑體" panose="020B0604030504040204" pitchFamily="34" charset="-120"/>
              </a:rPr>
              <a:t>陣列是一個字串陣列。</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64A15DEA-E248-4956-9C33-F4B379F32417}"/>
              </a:ext>
            </a:extLst>
          </p:cNvPr>
          <p:cNvSpPr>
            <a:spLocks noGrp="1"/>
          </p:cNvSpPr>
          <p:nvPr>
            <p:ph type="title"/>
          </p:nvPr>
        </p:nvSpPr>
        <p:spPr/>
        <p:txBody>
          <a:bodyPr/>
          <a:lstStyle/>
          <a:p>
            <a:r>
              <a:rPr lang="en-US" altLang="zh-TW" dirty="0">
                <a:ea typeface="微軟正黑體" panose="020B0604030504040204" pitchFamily="34" charset="-120"/>
              </a:rPr>
              <a:t>9-3-1 </a:t>
            </a:r>
            <a:r>
              <a:rPr lang="zh-TW" altLang="en-US" dirty="0">
                <a:ea typeface="微軟正黑體" panose="020B0604030504040204" pitchFamily="34" charset="-120"/>
              </a:rPr>
              <a:t>一維陣列與</a:t>
            </a:r>
            <a:r>
              <a:rPr lang="en-US" altLang="zh-TW" dirty="0">
                <a:ea typeface="微軟正黑體" panose="020B0604030504040204" pitchFamily="34" charset="-120"/>
              </a:rPr>
              <a:t>for/in</a:t>
            </a:r>
            <a:r>
              <a:rPr lang="zh-TW" altLang="en-US" dirty="0">
                <a:ea typeface="微軟正黑體" panose="020B0604030504040204" pitchFamily="34" charset="-120"/>
              </a:rPr>
              <a:t>迴圈</a:t>
            </a:r>
            <a:r>
              <a:rPr lang="en-US" altLang="zh-TW" dirty="0">
                <a:ea typeface="微軟正黑體" panose="020B0604030504040204" pitchFamily="34" charset="-120"/>
              </a:rPr>
              <a:t>-</a:t>
            </a:r>
            <a:r>
              <a:rPr lang="zh-TW" altLang="en-US" dirty="0">
                <a:ea typeface="微軟正黑體" panose="020B0604030504040204" pitchFamily="34" charset="-120"/>
              </a:rPr>
              <a:t>建立一維陣列</a:t>
            </a:r>
            <a:r>
              <a:rPr lang="en-US" altLang="zh-TW" dirty="0">
                <a:ea typeface="微軟正黑體" panose="020B0604030504040204" pitchFamily="34" charset="-120"/>
              </a:rPr>
              <a:t>2</a:t>
            </a:r>
          </a:p>
        </p:txBody>
      </p:sp>
      <p:sp>
        <p:nvSpPr>
          <p:cNvPr id="200707" name="Rectangle 3">
            <a:extLst>
              <a:ext uri="{FF2B5EF4-FFF2-40B4-BE49-F238E27FC236}">
                <a16:creationId xmlns:a16="http://schemas.microsoft.com/office/drawing/2014/main" id="{17E895CF-843E-4701-911E-B23D30B14AC3}"/>
              </a:ext>
            </a:extLst>
          </p:cNvPr>
          <p:cNvSpPr>
            <a:spLocks noGrp="1"/>
          </p:cNvSpPr>
          <p:nvPr>
            <p:ph idx="1"/>
          </p:nvPr>
        </p:nvSpPr>
        <p:spPr/>
        <p:txBody>
          <a:bodyPr/>
          <a:lstStyle/>
          <a:p>
            <a:pPr>
              <a:lnSpc>
                <a:spcPct val="90000"/>
              </a:lnSpc>
            </a:pPr>
            <a:r>
              <a:rPr lang="zh-TW" altLang="en-US" dirty="0">
                <a:ea typeface="微軟正黑體" panose="020B0604030504040204" pitchFamily="34" charset="-120"/>
              </a:rPr>
              <a:t>我們也可以在建立</a:t>
            </a:r>
            <a:r>
              <a:rPr lang="en-US" altLang="zh-TW" dirty="0">
                <a:ea typeface="微軟正黑體" panose="020B0604030504040204" pitchFamily="34" charset="-120"/>
              </a:rPr>
              <a:t>Array</a:t>
            </a:r>
            <a:r>
              <a:rPr lang="zh-TW" altLang="en-US" dirty="0">
                <a:ea typeface="微軟正黑體" panose="020B0604030504040204" pitchFamily="34" charset="-120"/>
              </a:rPr>
              <a:t>物件時，直接在參數指定陣列元素值，如下所示：</a:t>
            </a:r>
          </a:p>
          <a:p>
            <a:pPr lvl="1">
              <a:lnSpc>
                <a:spcPct val="90000"/>
              </a:lnSpc>
              <a:buFont typeface="Arial" panose="020B0604020202020204" pitchFamily="34" charset="0"/>
              <a:buNone/>
            </a:pPr>
            <a:r>
              <a:rPr lang="en-US" altLang="zh-TW" sz="2800" dirty="0">
                <a:solidFill>
                  <a:srgbClr val="FF3399"/>
                </a:solidFill>
                <a:ea typeface="微軟正黑體" panose="020B0604030504040204" pitchFamily="34" charset="-120"/>
              </a:rPr>
              <a:t>var tips = new Array(100,200,500);</a:t>
            </a:r>
          </a:p>
          <a:p>
            <a:pPr>
              <a:lnSpc>
                <a:spcPct val="90000"/>
              </a:lnSpc>
            </a:pPr>
            <a:r>
              <a:rPr lang="en-US" altLang="zh-TW" dirty="0">
                <a:ea typeface="微軟正黑體" panose="020B0604030504040204" pitchFamily="34" charset="-120"/>
              </a:rPr>
              <a:t>tips[]</a:t>
            </a:r>
            <a:r>
              <a:rPr lang="zh-TW" altLang="en-US" dirty="0">
                <a:ea typeface="微軟正黑體" panose="020B0604030504040204" pitchFamily="34" charset="-120"/>
              </a:rPr>
              <a:t>陣列是數值陣列。另一種方法是建立空的陣列物件，然後直接指定陣列元素值來建立陣列，如下所示：</a:t>
            </a:r>
          </a:p>
          <a:p>
            <a:pPr lvl="1">
              <a:lnSpc>
                <a:spcPct val="90000"/>
              </a:lnSpc>
              <a:buFont typeface="Arial" panose="020B0604020202020204" pitchFamily="34" charset="0"/>
              <a:buNone/>
            </a:pPr>
            <a:r>
              <a:rPr lang="en-US" altLang="zh-TW" sz="2800" dirty="0">
                <a:solidFill>
                  <a:srgbClr val="FF3399"/>
                </a:solidFill>
                <a:ea typeface="微軟正黑體" panose="020B0604030504040204" pitchFamily="34" charset="-120"/>
              </a:rPr>
              <a:t>var </a:t>
            </a:r>
            <a:r>
              <a:rPr lang="en-US" altLang="zh-TW" sz="2800" dirty="0" err="1">
                <a:solidFill>
                  <a:srgbClr val="FF3399"/>
                </a:solidFill>
                <a:ea typeface="微軟正黑體" panose="020B0604030504040204" pitchFamily="34" charset="-120"/>
              </a:rPr>
              <a:t>arr</a:t>
            </a:r>
            <a:r>
              <a:rPr lang="en-US" altLang="zh-TW" sz="2800" dirty="0">
                <a:solidFill>
                  <a:srgbClr val="FF3399"/>
                </a:solidFill>
                <a:ea typeface="微軟正黑體" panose="020B0604030504040204" pitchFamily="34" charset="-120"/>
              </a:rPr>
              <a:t> = [];   // </a:t>
            </a:r>
            <a:r>
              <a:rPr lang="zh-TW" altLang="en-US" sz="2800" dirty="0">
                <a:solidFill>
                  <a:srgbClr val="FF3399"/>
                </a:solidFill>
                <a:ea typeface="微軟正黑體" panose="020B0604030504040204" pitchFamily="34" charset="-120"/>
              </a:rPr>
              <a:t>建立一個空陣列</a:t>
            </a:r>
          </a:p>
          <a:p>
            <a:pPr lvl="1">
              <a:lnSpc>
                <a:spcPct val="90000"/>
              </a:lnSpc>
              <a:buFont typeface="Arial" panose="020B0604020202020204" pitchFamily="34" charset="0"/>
              <a:buNone/>
            </a:pPr>
            <a:r>
              <a:rPr lang="en-US" altLang="zh-TW" sz="2800" dirty="0" err="1">
                <a:solidFill>
                  <a:srgbClr val="FF3399"/>
                </a:solidFill>
                <a:ea typeface="微軟正黑體" panose="020B0604030504040204" pitchFamily="34" charset="-120"/>
              </a:rPr>
              <a:t>arr</a:t>
            </a:r>
            <a:r>
              <a:rPr lang="en-US" altLang="zh-TW" sz="2800" dirty="0">
                <a:solidFill>
                  <a:srgbClr val="FF3399"/>
                </a:solidFill>
                <a:ea typeface="微軟正黑體" panose="020B0604030504040204" pitchFamily="34" charset="-120"/>
              </a:rPr>
              <a:t>[0] = 98.5;</a:t>
            </a:r>
          </a:p>
          <a:p>
            <a:pPr lvl="1">
              <a:lnSpc>
                <a:spcPct val="90000"/>
              </a:lnSpc>
              <a:buFont typeface="Arial" panose="020B0604020202020204" pitchFamily="34" charset="0"/>
              <a:buNone/>
            </a:pPr>
            <a:r>
              <a:rPr lang="en-US" altLang="zh-TW" sz="2800" dirty="0" err="1">
                <a:solidFill>
                  <a:srgbClr val="FF3399"/>
                </a:solidFill>
                <a:ea typeface="微軟正黑體" panose="020B0604030504040204" pitchFamily="34" charset="-120"/>
              </a:rPr>
              <a:t>arr</a:t>
            </a:r>
            <a:r>
              <a:rPr lang="en-US" altLang="zh-TW" sz="2800" dirty="0">
                <a:solidFill>
                  <a:srgbClr val="FF3399"/>
                </a:solidFill>
                <a:ea typeface="微軟正黑體" panose="020B0604030504040204" pitchFamily="34" charset="-120"/>
              </a:rPr>
              <a:t>[1] = 102.3;</a:t>
            </a:r>
          </a:p>
          <a:p>
            <a:pPr lvl="1">
              <a:lnSpc>
                <a:spcPct val="90000"/>
              </a:lnSpc>
              <a:buFont typeface="Arial" panose="020B0604020202020204" pitchFamily="34" charset="0"/>
              <a:buNone/>
            </a:pPr>
            <a:r>
              <a:rPr lang="en-US" altLang="zh-TW" sz="2800" dirty="0" err="1">
                <a:solidFill>
                  <a:srgbClr val="FF3399"/>
                </a:solidFill>
                <a:ea typeface="微軟正黑體" panose="020B0604030504040204" pitchFamily="34" charset="-120"/>
              </a:rPr>
              <a:t>arr</a:t>
            </a:r>
            <a:r>
              <a:rPr lang="en-US" altLang="zh-TW" sz="2800" dirty="0">
                <a:solidFill>
                  <a:srgbClr val="FF3399"/>
                </a:solidFill>
                <a:ea typeface="微軟正黑體" panose="020B0604030504040204" pitchFamily="34" charset="-120"/>
              </a:rPr>
              <a:t>[2] = 44.5;</a:t>
            </a:r>
            <a:endParaRPr lang="zh-TW" altLang="en-US" dirty="0">
              <a:ea typeface="微軟正黑體" panose="020B0604030504040204" pitchFamily="34"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a:extLst>
              <a:ext uri="{FF2B5EF4-FFF2-40B4-BE49-F238E27FC236}">
                <a16:creationId xmlns:a16="http://schemas.microsoft.com/office/drawing/2014/main" id="{59043C98-DAE8-4EA3-825B-8D376536B037}"/>
              </a:ext>
            </a:extLst>
          </p:cNvPr>
          <p:cNvSpPr>
            <a:spLocks noGrp="1"/>
          </p:cNvSpPr>
          <p:nvPr>
            <p:ph type="title"/>
          </p:nvPr>
        </p:nvSpPr>
        <p:spPr/>
        <p:txBody>
          <a:bodyPr/>
          <a:lstStyle/>
          <a:p>
            <a:r>
              <a:rPr lang="en-US" altLang="zh-TW" dirty="0">
                <a:ea typeface="微軟正黑體" panose="020B0604030504040204" pitchFamily="34" charset="-120"/>
              </a:rPr>
              <a:t>9-3-1 </a:t>
            </a:r>
            <a:r>
              <a:rPr lang="zh-TW" altLang="en-US" dirty="0">
                <a:ea typeface="微軟正黑體" panose="020B0604030504040204" pitchFamily="34" charset="-120"/>
              </a:rPr>
              <a:t>一維陣列與</a:t>
            </a:r>
            <a:r>
              <a:rPr lang="en-US" altLang="zh-TW" dirty="0">
                <a:ea typeface="微軟正黑體" panose="020B0604030504040204" pitchFamily="34" charset="-120"/>
              </a:rPr>
              <a:t>for/in</a:t>
            </a:r>
            <a:r>
              <a:rPr lang="zh-TW" altLang="en-US" dirty="0">
                <a:ea typeface="微軟正黑體" panose="020B0604030504040204" pitchFamily="34" charset="-120"/>
              </a:rPr>
              <a:t>迴圈</a:t>
            </a:r>
            <a:r>
              <a:rPr lang="en-US" altLang="zh-TW" dirty="0">
                <a:ea typeface="微軟正黑體" panose="020B0604030504040204" pitchFamily="34" charset="-120"/>
              </a:rPr>
              <a:t>-</a:t>
            </a:r>
            <a:br>
              <a:rPr lang="en-US" altLang="zh-TW" dirty="0">
                <a:ea typeface="微軟正黑體" panose="020B0604030504040204" pitchFamily="34" charset="-120"/>
              </a:rPr>
            </a:br>
            <a:r>
              <a:rPr lang="zh-TW" altLang="en-US" dirty="0">
                <a:ea typeface="微軟正黑體" panose="020B0604030504040204" pitchFamily="34" charset="-120"/>
              </a:rPr>
              <a:t>使用</a:t>
            </a:r>
            <a:r>
              <a:rPr lang="en-US" altLang="zh-TW" dirty="0">
                <a:ea typeface="微軟正黑體" panose="020B0604030504040204" pitchFamily="34" charset="-120"/>
              </a:rPr>
              <a:t>for</a:t>
            </a:r>
            <a:r>
              <a:rPr lang="zh-TW" altLang="en-US" dirty="0">
                <a:ea typeface="微軟正黑體" panose="020B0604030504040204" pitchFamily="34" charset="-120"/>
              </a:rPr>
              <a:t>迴圈走訪一維陣列 </a:t>
            </a:r>
          </a:p>
        </p:txBody>
      </p:sp>
      <p:sp>
        <p:nvSpPr>
          <p:cNvPr id="201731" name="Rectangle 3">
            <a:extLst>
              <a:ext uri="{FF2B5EF4-FFF2-40B4-BE49-F238E27FC236}">
                <a16:creationId xmlns:a16="http://schemas.microsoft.com/office/drawing/2014/main" id="{B898B624-075E-4F05-B011-58D2FE3EA971}"/>
              </a:ext>
            </a:extLst>
          </p:cNvPr>
          <p:cNvSpPr>
            <a:spLocks noGrp="1"/>
          </p:cNvSpPr>
          <p:nvPr>
            <p:ph idx="1"/>
          </p:nvPr>
        </p:nvSpPr>
        <p:spPr/>
        <p:txBody>
          <a:bodyPr/>
          <a:lstStyle/>
          <a:p>
            <a:r>
              <a:rPr lang="zh-TW" altLang="en-US" dirty="0">
                <a:ea typeface="微軟正黑體" panose="020B0604030504040204" pitchFamily="34" charset="-120"/>
              </a:rPr>
              <a:t>我們可以使用</a:t>
            </a:r>
            <a:r>
              <a:rPr lang="en-US" altLang="zh-TW" dirty="0">
                <a:ea typeface="微軟正黑體" panose="020B0604030504040204" pitchFamily="34" charset="-120"/>
              </a:rPr>
              <a:t>for</a:t>
            </a:r>
            <a:r>
              <a:rPr lang="zh-TW" altLang="en-US" dirty="0">
                <a:ea typeface="微軟正黑體" panose="020B0604030504040204" pitchFamily="34" charset="-120"/>
              </a:rPr>
              <a:t>迴圈走訪和顯示陣列元素，如下所示：</a:t>
            </a:r>
            <a:endParaRPr lang="zh-TW" altLang="nb-NO" dirty="0">
              <a:ea typeface="微軟正黑體" panose="020B0604030504040204" pitchFamily="34" charset="-120"/>
            </a:endParaRPr>
          </a:p>
          <a:p>
            <a:pPr lvl="1">
              <a:buFont typeface="Arial" panose="020B0604020202020204" pitchFamily="34" charset="0"/>
              <a:buNone/>
            </a:pPr>
            <a:r>
              <a:rPr lang="nb-NO" altLang="zh-TW" sz="2800" dirty="0">
                <a:solidFill>
                  <a:srgbClr val="FF3399"/>
                </a:solidFill>
                <a:ea typeface="微軟正黑體" panose="020B0604030504040204" pitchFamily="34" charset="-120"/>
              </a:rPr>
              <a:t>for (var i = 0; i &lt; 5; i++) {</a:t>
            </a:r>
          </a:p>
          <a:p>
            <a:pPr lvl="1">
              <a:buFont typeface="Arial" panose="020B0604020202020204" pitchFamily="34" charset="0"/>
              <a:buNone/>
            </a:pPr>
            <a:r>
              <a:rPr lang="nb-NO" altLang="zh-TW" sz="2800" dirty="0">
                <a:solidFill>
                  <a:srgbClr val="FF3399"/>
                </a:solidFill>
                <a:ea typeface="微軟正黑體" panose="020B0604030504040204" pitchFamily="34" charset="-120"/>
              </a:rPr>
              <a:t>   document.write(username[i] + "&lt;br/&gt;");</a:t>
            </a:r>
            <a:endParaRPr lang="en-US" altLang="zh-TW" sz="2800" dirty="0">
              <a:solidFill>
                <a:srgbClr val="FF3399"/>
              </a:solidFill>
              <a:ea typeface="微軟正黑體" panose="020B0604030504040204" pitchFamily="34" charset="-120"/>
            </a:endParaRPr>
          </a:p>
          <a:p>
            <a:pPr lvl="1">
              <a:buFont typeface="Arial" panose="020B0604020202020204" pitchFamily="34" charset="0"/>
              <a:buNone/>
            </a:pPr>
            <a:r>
              <a:rPr lang="en-US" altLang="zh-TW" sz="2800" dirty="0">
                <a:solidFill>
                  <a:srgbClr val="FF3399"/>
                </a:solidFill>
                <a:ea typeface="微軟正黑體" panose="020B0604030504040204" pitchFamily="34" charset="-120"/>
              </a:rPr>
              <a:t>}</a:t>
            </a:r>
          </a:p>
          <a:p>
            <a:r>
              <a:rPr lang="zh-TW" altLang="en-US" dirty="0">
                <a:ea typeface="微軟正黑體" panose="020B0604030504040204" pitchFamily="34" charset="-120"/>
              </a:rPr>
              <a:t>程式碼使用陣列索引值取得每一個陣列元素的值，迴圈的結束條件是使用</a:t>
            </a:r>
            <a:r>
              <a:rPr lang="en-US" altLang="zh-TW" dirty="0">
                <a:ea typeface="微軟正黑體" panose="020B0604030504040204" pitchFamily="34" charset="-120"/>
              </a:rPr>
              <a:t>length</a:t>
            </a:r>
            <a:r>
              <a:rPr lang="zh-TW" altLang="en-US" dirty="0">
                <a:ea typeface="微軟正黑體" panose="020B0604030504040204" pitchFamily="34" charset="-120"/>
              </a:rPr>
              <a:t>屬性取得的陣列尺寸。</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a:extLst>
              <a:ext uri="{FF2B5EF4-FFF2-40B4-BE49-F238E27FC236}">
                <a16:creationId xmlns:a16="http://schemas.microsoft.com/office/drawing/2014/main" id="{159CDD58-994F-4AC1-9941-96DC96FA1772}"/>
              </a:ext>
            </a:extLst>
          </p:cNvPr>
          <p:cNvSpPr>
            <a:spLocks noGrp="1"/>
          </p:cNvSpPr>
          <p:nvPr>
            <p:ph type="title"/>
          </p:nvPr>
        </p:nvSpPr>
        <p:spPr/>
        <p:txBody>
          <a:bodyPr/>
          <a:lstStyle/>
          <a:p>
            <a:r>
              <a:rPr lang="en-US" altLang="zh-TW" dirty="0">
                <a:ea typeface="微軟正黑體" panose="020B0604030504040204" pitchFamily="34" charset="-120"/>
              </a:rPr>
              <a:t>9-3-1 </a:t>
            </a:r>
            <a:r>
              <a:rPr lang="zh-TW" altLang="en-US" dirty="0">
                <a:ea typeface="微軟正黑體" panose="020B0604030504040204" pitchFamily="34" charset="-120"/>
              </a:rPr>
              <a:t>一維陣列與</a:t>
            </a:r>
            <a:r>
              <a:rPr lang="en-US" altLang="zh-TW" dirty="0">
                <a:ea typeface="微軟正黑體" panose="020B0604030504040204" pitchFamily="34" charset="-120"/>
              </a:rPr>
              <a:t>for/in</a:t>
            </a:r>
            <a:r>
              <a:rPr lang="zh-TW" altLang="en-US" dirty="0">
                <a:ea typeface="微軟正黑體" panose="020B0604030504040204" pitchFamily="34" charset="-120"/>
              </a:rPr>
              <a:t>迴圈</a:t>
            </a:r>
            <a:r>
              <a:rPr lang="en-US" altLang="zh-TW" dirty="0">
                <a:ea typeface="微軟正黑體" panose="020B0604030504040204" pitchFamily="34" charset="-120"/>
              </a:rPr>
              <a:t>-</a:t>
            </a:r>
            <a:br>
              <a:rPr lang="en-US" altLang="zh-TW" dirty="0">
                <a:ea typeface="微軟正黑體" panose="020B0604030504040204" pitchFamily="34" charset="-120"/>
              </a:rPr>
            </a:br>
            <a:r>
              <a:rPr lang="zh-TW" altLang="en-US" dirty="0">
                <a:ea typeface="微軟正黑體" panose="020B0604030504040204" pitchFamily="34" charset="-120"/>
              </a:rPr>
              <a:t>使用</a:t>
            </a:r>
            <a:r>
              <a:rPr lang="en-US" altLang="zh-TW" dirty="0">
                <a:ea typeface="微軟正黑體" panose="020B0604030504040204" pitchFamily="34" charset="-120"/>
              </a:rPr>
              <a:t>for/in</a:t>
            </a:r>
            <a:r>
              <a:rPr lang="zh-TW" altLang="en-US" dirty="0">
                <a:ea typeface="微軟正黑體" panose="020B0604030504040204" pitchFamily="34" charset="-120"/>
              </a:rPr>
              <a:t>迴圈走訪一維陣列</a:t>
            </a:r>
          </a:p>
        </p:txBody>
      </p:sp>
      <p:sp>
        <p:nvSpPr>
          <p:cNvPr id="245763" name="Rectangle 3">
            <a:extLst>
              <a:ext uri="{FF2B5EF4-FFF2-40B4-BE49-F238E27FC236}">
                <a16:creationId xmlns:a16="http://schemas.microsoft.com/office/drawing/2014/main" id="{19FB0BF9-B69D-4792-9A14-E501C78ED08B}"/>
              </a:ext>
            </a:extLst>
          </p:cNvPr>
          <p:cNvSpPr>
            <a:spLocks noGrp="1"/>
          </p:cNvSpPr>
          <p:nvPr>
            <p:ph idx="1"/>
          </p:nvPr>
        </p:nvSpPr>
        <p:spPr/>
        <p:txBody>
          <a:bodyPr/>
          <a:lstStyle/>
          <a:p>
            <a:r>
              <a:rPr lang="en-US" altLang="zh-TW" dirty="0">
                <a:ea typeface="微軟正黑體" panose="020B0604030504040204" pitchFamily="34" charset="-120"/>
              </a:rPr>
              <a:t>for/in</a:t>
            </a:r>
            <a:r>
              <a:rPr lang="zh-TW" altLang="en-US" dirty="0">
                <a:ea typeface="微軟正黑體" panose="020B0604030504040204" pitchFamily="34" charset="-120"/>
              </a:rPr>
              <a:t>迴圈和</a:t>
            </a:r>
            <a:r>
              <a:rPr lang="en-US" altLang="zh-TW" dirty="0">
                <a:ea typeface="微軟正黑體" panose="020B0604030504040204" pitchFamily="34" charset="-120"/>
              </a:rPr>
              <a:t>for</a:t>
            </a:r>
            <a:r>
              <a:rPr lang="zh-TW" altLang="en-US" dirty="0">
                <a:ea typeface="微軟正黑體" panose="020B0604030504040204" pitchFamily="34" charset="-120"/>
              </a:rPr>
              <a:t>迴圈敘述十分相似，不過</a:t>
            </a:r>
            <a:r>
              <a:rPr lang="en-US" altLang="zh-TW" dirty="0">
                <a:ea typeface="微軟正黑體" panose="020B0604030504040204" pitchFamily="34" charset="-120"/>
              </a:rPr>
              <a:t>for/in</a:t>
            </a:r>
            <a:r>
              <a:rPr lang="zh-TW" altLang="en-US" dirty="0">
                <a:ea typeface="微軟正黑體" panose="020B0604030504040204" pitchFamily="34" charset="-120"/>
              </a:rPr>
              <a:t>迴圈主要是用來存取陣列元素，或物件的所有屬性。首先是一維陣列，如下所示：</a:t>
            </a:r>
            <a:endParaRPr lang="zh-TW" altLang="pt-BR" dirty="0">
              <a:ea typeface="微軟正黑體" panose="020B0604030504040204" pitchFamily="34" charset="-120"/>
            </a:endParaRPr>
          </a:p>
          <a:p>
            <a:pPr lvl="1">
              <a:buFont typeface="Arial" panose="020B0604020202020204" pitchFamily="34" charset="0"/>
              <a:buNone/>
            </a:pPr>
            <a:r>
              <a:rPr lang="pt-BR" altLang="zh-TW" dirty="0">
                <a:solidFill>
                  <a:srgbClr val="FF3399"/>
                </a:solidFill>
                <a:ea typeface="微軟正黑體" panose="020B0604030504040204" pitchFamily="34" charset="-120"/>
              </a:rPr>
              <a:t>for (ele in arr){</a:t>
            </a:r>
          </a:p>
          <a:p>
            <a:pPr lvl="1">
              <a:buFont typeface="Arial" panose="020B0604020202020204" pitchFamily="34" charset="0"/>
              <a:buNone/>
            </a:pPr>
            <a:r>
              <a:rPr lang="pt-BR" altLang="zh-TW" dirty="0">
                <a:solidFill>
                  <a:srgbClr val="FF3399"/>
                </a:solidFill>
                <a:ea typeface="微軟正黑體" panose="020B0604030504040204" pitchFamily="34" charset="-120"/>
              </a:rPr>
              <a:t>   document.write("</a:t>
            </a:r>
            <a:r>
              <a:rPr lang="zh-TW" altLang="pt-BR" dirty="0">
                <a:solidFill>
                  <a:srgbClr val="FF3399"/>
                </a:solidFill>
                <a:ea typeface="微軟正黑體" panose="020B0604030504040204" pitchFamily="34" charset="-120"/>
              </a:rPr>
              <a:t>元素</a:t>
            </a:r>
            <a:r>
              <a:rPr lang="pt-BR" altLang="zh-TW" dirty="0">
                <a:solidFill>
                  <a:srgbClr val="FF3399"/>
                </a:solidFill>
                <a:ea typeface="微軟正黑體" panose="020B0604030504040204" pitchFamily="34" charset="-120"/>
              </a:rPr>
              <a:t>: " + ele + " = " + arr[ele] + "&lt;br/&gt;");</a:t>
            </a:r>
            <a:endParaRPr lang="en-US" altLang="zh-TW" dirty="0">
              <a:solidFill>
                <a:srgbClr val="FF3399"/>
              </a:solidFill>
              <a:ea typeface="微軟正黑體" panose="020B0604030504040204" pitchFamily="34" charset="-120"/>
            </a:endParaRPr>
          </a:p>
          <a:p>
            <a:pPr lvl="1">
              <a:buFont typeface="Arial" panose="020B0604020202020204" pitchFamily="34" charset="0"/>
              <a:buNone/>
            </a:pPr>
            <a:r>
              <a:rPr lang="en-US" altLang="zh-TW" dirty="0">
                <a:solidFill>
                  <a:srgbClr val="FF3399"/>
                </a:solidFill>
                <a:ea typeface="微軟正黑體" panose="020B0604030504040204" pitchFamily="34" charset="-120"/>
              </a:rPr>
              <a:t>}</a:t>
            </a:r>
            <a:endParaRPr lang="zh-TW" altLang="en-US" dirty="0">
              <a:solidFill>
                <a:srgbClr val="FF3399"/>
              </a:solidFill>
              <a:ea typeface="微軟正黑體" panose="020B0604030504040204" pitchFamily="34" charset="-12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a:extLst>
              <a:ext uri="{FF2B5EF4-FFF2-40B4-BE49-F238E27FC236}">
                <a16:creationId xmlns:a16="http://schemas.microsoft.com/office/drawing/2014/main" id="{1ADB1CA0-93E4-4B45-A0D0-750B0EE1CD4A}"/>
              </a:ext>
            </a:extLst>
          </p:cNvPr>
          <p:cNvSpPr>
            <a:spLocks noGrp="1"/>
          </p:cNvSpPr>
          <p:nvPr>
            <p:ph type="title"/>
          </p:nvPr>
        </p:nvSpPr>
        <p:spPr/>
        <p:txBody>
          <a:bodyPr/>
          <a:lstStyle/>
          <a:p>
            <a:r>
              <a:rPr lang="en-US" altLang="zh-TW" dirty="0">
                <a:ea typeface="微軟正黑體" panose="020B0604030504040204" pitchFamily="34" charset="-120"/>
              </a:rPr>
              <a:t>9-3-2 Array</a:t>
            </a:r>
            <a:r>
              <a:rPr lang="zh-TW" altLang="en-US" dirty="0">
                <a:ea typeface="微軟正黑體" panose="020B0604030504040204" pitchFamily="34" charset="-120"/>
              </a:rPr>
              <a:t>物件的屬性和方法</a:t>
            </a:r>
            <a:r>
              <a:rPr lang="en-US" altLang="zh-TW" dirty="0">
                <a:ea typeface="微軟正黑體" panose="020B0604030504040204" pitchFamily="34" charset="-120"/>
              </a:rPr>
              <a:t>-</a:t>
            </a:r>
            <a:r>
              <a:rPr lang="zh-TW" altLang="en-US" dirty="0">
                <a:ea typeface="微軟正黑體" panose="020B0604030504040204" pitchFamily="34" charset="-120"/>
              </a:rPr>
              <a:t>屬性</a:t>
            </a:r>
          </a:p>
        </p:txBody>
      </p:sp>
      <p:sp>
        <p:nvSpPr>
          <p:cNvPr id="202755" name="Rectangle 3">
            <a:extLst>
              <a:ext uri="{FF2B5EF4-FFF2-40B4-BE49-F238E27FC236}">
                <a16:creationId xmlns:a16="http://schemas.microsoft.com/office/drawing/2014/main" id="{0173B534-82D8-470A-8558-499BAB45A8CF}"/>
              </a:ext>
            </a:extLst>
          </p:cNvPr>
          <p:cNvSpPr>
            <a:spLocks noGrp="1"/>
          </p:cNvSpPr>
          <p:nvPr>
            <p:ph idx="1"/>
          </p:nvPr>
        </p:nvSpPr>
        <p:spPr/>
        <p:txBody>
          <a:bodyPr/>
          <a:lstStyle/>
          <a:p>
            <a:r>
              <a:rPr lang="en-US" altLang="zh-TW" dirty="0">
                <a:ea typeface="微軟正黑體" panose="020B0604030504040204" pitchFamily="34" charset="-120"/>
              </a:rPr>
              <a:t>Array</a:t>
            </a:r>
            <a:r>
              <a:rPr lang="zh-TW" altLang="en-US" dirty="0">
                <a:ea typeface="微軟正黑體" panose="020B0604030504040204" pitchFamily="34" charset="-120"/>
              </a:rPr>
              <a:t>物件提供屬性和方法可以取得陣列尺寸、排序陣列元素、合併陣列和反轉陣列元素。</a:t>
            </a:r>
            <a:r>
              <a:rPr lang="en-US" altLang="zh-TW" dirty="0">
                <a:ea typeface="微軟正黑體" panose="020B0604030504040204" pitchFamily="34" charset="-120"/>
              </a:rPr>
              <a:t>Array</a:t>
            </a:r>
            <a:r>
              <a:rPr lang="zh-TW" altLang="en-US" dirty="0">
                <a:ea typeface="微軟正黑體" panose="020B0604030504040204" pitchFamily="34" charset="-120"/>
              </a:rPr>
              <a:t>物件的屬性說明，如下表所示：</a:t>
            </a:r>
          </a:p>
          <a:p>
            <a:endParaRPr lang="zh-TW" altLang="en-US" dirty="0">
              <a:ea typeface="微軟正黑體" panose="020B0604030504040204" pitchFamily="34" charset="-120"/>
            </a:endParaRPr>
          </a:p>
        </p:txBody>
      </p:sp>
      <p:graphicFrame>
        <p:nvGraphicFramePr>
          <p:cNvPr id="202801" name="Group 49">
            <a:extLst>
              <a:ext uri="{FF2B5EF4-FFF2-40B4-BE49-F238E27FC236}">
                <a16:creationId xmlns:a16="http://schemas.microsoft.com/office/drawing/2014/main" id="{36556EBC-6580-4090-AB9B-5CBAB7307803}"/>
              </a:ext>
            </a:extLst>
          </p:cNvPr>
          <p:cNvGraphicFramePr>
            <a:graphicFrameLocks noGrp="1"/>
          </p:cNvGraphicFramePr>
          <p:nvPr/>
        </p:nvGraphicFramePr>
        <p:xfrm>
          <a:off x="2351088" y="3138488"/>
          <a:ext cx="7632700" cy="792480"/>
        </p:xfrm>
        <a:graphic>
          <a:graphicData uri="http://schemas.openxmlformats.org/drawingml/2006/table">
            <a:tbl>
              <a:tblPr/>
              <a:tblGrid>
                <a:gridCol w="1354137">
                  <a:extLst>
                    <a:ext uri="{9D8B030D-6E8A-4147-A177-3AD203B41FA5}">
                      <a16:colId xmlns:a16="http://schemas.microsoft.com/office/drawing/2014/main" val="651766248"/>
                    </a:ext>
                  </a:extLst>
                </a:gridCol>
                <a:gridCol w="6278563">
                  <a:extLst>
                    <a:ext uri="{9D8B030D-6E8A-4147-A177-3AD203B41FA5}">
                      <a16:colId xmlns:a16="http://schemas.microsoft.com/office/drawing/2014/main" val="2837191745"/>
                    </a:ext>
                  </a:extLst>
                </a:gridCol>
              </a:tblGrid>
              <a:tr h="290513">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1"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屬性</a:t>
                      </a:r>
                      <a:endParaRPr kumimoji="0" lang="zh-TW" altLang="en-US" sz="2000" b="1"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1"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說明</a:t>
                      </a:r>
                      <a:endParaRPr kumimoji="0" lang="zh-TW" altLang="en-US" sz="2000" b="1"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37818501"/>
                  </a:ext>
                </a:extLst>
              </a:tr>
              <a:tr h="290513">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length</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cap="flat">
                      <a:noFill/>
                    </a:lnB>
                    <a:lnTlToBr>
                      <a:noFill/>
                    </a:lnTlToBr>
                    <a:lnBlToTr>
                      <a:noFill/>
                    </a:lnBlToTr>
                    <a:solidFill>
                      <a:srgbClr val="F2F2F2"/>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取得陣列的元素個數，即陣列尺寸</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cap="flat">
                      <a:noFill/>
                    </a:lnB>
                    <a:lnTlToBr>
                      <a:noFill/>
                    </a:lnTlToBr>
                    <a:lnBlToTr>
                      <a:noFill/>
                    </a:lnBlToTr>
                    <a:solidFill>
                      <a:srgbClr val="F2F2F2"/>
                    </a:solidFill>
                  </a:tcPr>
                </a:tc>
                <a:extLst>
                  <a:ext uri="{0D108BD9-81ED-4DB2-BD59-A6C34878D82A}">
                    <a16:rowId xmlns:a16="http://schemas.microsoft.com/office/drawing/2014/main" val="498529229"/>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a:extLst>
              <a:ext uri="{FF2B5EF4-FFF2-40B4-BE49-F238E27FC236}">
                <a16:creationId xmlns:a16="http://schemas.microsoft.com/office/drawing/2014/main" id="{5A8845B9-CE04-4846-B8CA-1A910DC61134}"/>
              </a:ext>
            </a:extLst>
          </p:cNvPr>
          <p:cNvSpPr>
            <a:spLocks noGrp="1"/>
          </p:cNvSpPr>
          <p:nvPr>
            <p:ph type="title"/>
          </p:nvPr>
        </p:nvSpPr>
        <p:spPr/>
        <p:txBody>
          <a:bodyPr/>
          <a:lstStyle/>
          <a:p>
            <a:r>
              <a:rPr lang="en-US" altLang="zh-TW" dirty="0">
                <a:ea typeface="微軟正黑體" panose="020B0604030504040204" pitchFamily="34" charset="-120"/>
              </a:rPr>
              <a:t>9-3-2 Array</a:t>
            </a:r>
            <a:r>
              <a:rPr lang="zh-TW" altLang="en-US" dirty="0">
                <a:ea typeface="微軟正黑體" panose="020B0604030504040204" pitchFamily="34" charset="-120"/>
              </a:rPr>
              <a:t>物件的屬性和方法</a:t>
            </a:r>
            <a:r>
              <a:rPr lang="en-US" altLang="zh-TW" dirty="0">
                <a:ea typeface="微軟正黑體" panose="020B0604030504040204" pitchFamily="34" charset="-120"/>
              </a:rPr>
              <a:t>-</a:t>
            </a:r>
            <a:r>
              <a:rPr lang="zh-TW" altLang="en-US" dirty="0">
                <a:ea typeface="微軟正黑體" panose="020B0604030504040204" pitchFamily="34" charset="-120"/>
              </a:rPr>
              <a:t>方法</a:t>
            </a:r>
          </a:p>
        </p:txBody>
      </p:sp>
      <p:sp>
        <p:nvSpPr>
          <p:cNvPr id="204803" name="Rectangle 3">
            <a:extLst>
              <a:ext uri="{FF2B5EF4-FFF2-40B4-BE49-F238E27FC236}">
                <a16:creationId xmlns:a16="http://schemas.microsoft.com/office/drawing/2014/main" id="{001F549A-2200-4E6F-82D6-E75DB29974F9}"/>
              </a:ext>
            </a:extLst>
          </p:cNvPr>
          <p:cNvSpPr>
            <a:spLocks noGrp="1"/>
          </p:cNvSpPr>
          <p:nvPr>
            <p:ph idx="1"/>
          </p:nvPr>
        </p:nvSpPr>
        <p:spPr/>
        <p:txBody>
          <a:bodyPr/>
          <a:lstStyle/>
          <a:p>
            <a:r>
              <a:rPr lang="en-US" altLang="zh-TW" dirty="0">
                <a:ea typeface="微軟正黑體" panose="020B0604030504040204" pitchFamily="34" charset="-120"/>
              </a:rPr>
              <a:t>Array</a:t>
            </a:r>
            <a:r>
              <a:rPr lang="zh-TW" altLang="en-US" dirty="0">
                <a:ea typeface="微軟正黑體" panose="020B0604030504040204" pitchFamily="34" charset="-120"/>
              </a:rPr>
              <a:t>物件的相關方法說明，如下表所示：</a:t>
            </a:r>
          </a:p>
        </p:txBody>
      </p:sp>
      <p:graphicFrame>
        <p:nvGraphicFramePr>
          <p:cNvPr id="204911" name="Group 111">
            <a:extLst>
              <a:ext uri="{FF2B5EF4-FFF2-40B4-BE49-F238E27FC236}">
                <a16:creationId xmlns:a16="http://schemas.microsoft.com/office/drawing/2014/main" id="{692297F4-FDFE-4B05-A146-FD3E8123C0EA}"/>
              </a:ext>
            </a:extLst>
          </p:cNvPr>
          <p:cNvGraphicFramePr>
            <a:graphicFrameLocks noGrp="1"/>
          </p:cNvGraphicFramePr>
          <p:nvPr/>
        </p:nvGraphicFramePr>
        <p:xfrm>
          <a:off x="2063750" y="2349501"/>
          <a:ext cx="8064500" cy="2813685"/>
        </p:xfrm>
        <a:graphic>
          <a:graphicData uri="http://schemas.openxmlformats.org/drawingml/2006/table">
            <a:tbl>
              <a:tblPr/>
              <a:tblGrid>
                <a:gridCol w="1558925">
                  <a:extLst>
                    <a:ext uri="{9D8B030D-6E8A-4147-A177-3AD203B41FA5}">
                      <a16:colId xmlns:a16="http://schemas.microsoft.com/office/drawing/2014/main" val="2495952876"/>
                    </a:ext>
                  </a:extLst>
                </a:gridCol>
                <a:gridCol w="6505575">
                  <a:extLst>
                    <a:ext uri="{9D8B030D-6E8A-4147-A177-3AD203B41FA5}">
                      <a16:colId xmlns:a16="http://schemas.microsoft.com/office/drawing/2014/main" val="3598853345"/>
                    </a:ext>
                  </a:extLst>
                </a:gridCol>
              </a:tblGrid>
              <a:tr h="368300">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1"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方法</a:t>
                      </a:r>
                      <a:endParaRPr kumimoji="0" lang="zh-TW" altLang="en-US" sz="2000" b="1"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1"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說明</a:t>
                      </a:r>
                      <a:endParaRPr kumimoji="0" lang="zh-TW" altLang="en-US" sz="2000" b="1"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722682921"/>
                  </a:ext>
                </a:extLst>
              </a:tr>
              <a:tr h="619125">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join()</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將陣列元素使用字串方式顯示，每個陣列元素是使用「</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」符號分隔</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455866231"/>
                  </a:ext>
                </a:extLst>
              </a:tr>
              <a:tr h="617538">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reverse()</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將陣列元素反轉，本來是陣列的最後一個元素成為第一個元素</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3302170066"/>
                  </a:ext>
                </a:extLst>
              </a:tr>
              <a:tr h="368300">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sort()</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將陣列所有元素進行排序</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434397336"/>
                  </a:ext>
                </a:extLst>
              </a:tr>
              <a:tr h="619125">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err="1">
                          <a:ln>
                            <a:noFill/>
                          </a:ln>
                          <a:solidFill>
                            <a:schemeClr val="tx1"/>
                          </a:solidFill>
                          <a:effectLst/>
                          <a:latin typeface="Times New Roman" panose="02020603050405020304" pitchFamily="18" charset="0"/>
                          <a:ea typeface="全真中明體" charset="-120"/>
                          <a:cs typeface="Times New Roman" panose="02020603050405020304" pitchFamily="18" charset="0"/>
                        </a:rPr>
                        <a:t>concat</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(array)</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cap="flat">
                      <a:noFill/>
                    </a:lnB>
                    <a:lnTlToBr>
                      <a:noFill/>
                    </a:lnTlToBr>
                    <a:lnBlToTr>
                      <a:noFill/>
                    </a:lnBlToTr>
                    <a:solidFill>
                      <a:srgbClr val="CCCCCC"/>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將參數的陣列合併到目前的陣列中</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cap="flat">
                      <a:noFill/>
                    </a:lnB>
                    <a:lnTlToBr>
                      <a:noFill/>
                    </a:lnTlToBr>
                    <a:lnBlToTr>
                      <a:noFill/>
                    </a:lnBlToTr>
                    <a:solidFill>
                      <a:srgbClr val="CCCCCC"/>
                    </a:solidFill>
                  </a:tcPr>
                </a:tc>
                <a:extLst>
                  <a:ext uri="{0D108BD9-81ED-4DB2-BD59-A6C34878D82A}">
                    <a16:rowId xmlns:a16="http://schemas.microsoft.com/office/drawing/2014/main" val="217135691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a:extLst>
              <a:ext uri="{FF2B5EF4-FFF2-40B4-BE49-F238E27FC236}">
                <a16:creationId xmlns:a16="http://schemas.microsoft.com/office/drawing/2014/main" id="{49559266-A866-4FC3-8122-7E7B86DA3243}"/>
              </a:ext>
            </a:extLst>
          </p:cNvPr>
          <p:cNvSpPr>
            <a:spLocks noGrp="1"/>
          </p:cNvSpPr>
          <p:nvPr>
            <p:ph type="title"/>
          </p:nvPr>
        </p:nvSpPr>
        <p:spPr/>
        <p:txBody>
          <a:bodyPr/>
          <a:lstStyle/>
          <a:p>
            <a:r>
              <a:rPr lang="en-US" altLang="zh-TW" dirty="0">
                <a:ea typeface="微軟正黑體" panose="020B0604030504040204" pitchFamily="34" charset="-120"/>
              </a:rPr>
              <a:t>9-3-3 </a:t>
            </a:r>
            <a:r>
              <a:rPr lang="zh-TW" altLang="en-US" dirty="0">
                <a:ea typeface="微軟正黑體" panose="020B0604030504040204" pitchFamily="34" charset="-120"/>
              </a:rPr>
              <a:t>多維陣列</a:t>
            </a:r>
            <a:r>
              <a:rPr lang="en-US" altLang="zh-TW" dirty="0">
                <a:ea typeface="微軟正黑體" panose="020B0604030504040204" pitchFamily="34" charset="-120"/>
              </a:rPr>
              <a:t>-</a:t>
            </a:r>
            <a:r>
              <a:rPr lang="zh-TW" altLang="en-US" dirty="0">
                <a:ea typeface="微軟正黑體" panose="020B0604030504040204" pitchFamily="34" charset="-120"/>
              </a:rPr>
              <a:t>建立二維陣列</a:t>
            </a:r>
          </a:p>
        </p:txBody>
      </p:sp>
      <p:sp>
        <p:nvSpPr>
          <p:cNvPr id="206851" name="Rectangle 3">
            <a:extLst>
              <a:ext uri="{FF2B5EF4-FFF2-40B4-BE49-F238E27FC236}">
                <a16:creationId xmlns:a16="http://schemas.microsoft.com/office/drawing/2014/main" id="{A0AD3730-4C2E-46CB-AEAF-91E513720746}"/>
              </a:ext>
            </a:extLst>
          </p:cNvPr>
          <p:cNvSpPr>
            <a:spLocks noGrp="1"/>
          </p:cNvSpPr>
          <p:nvPr>
            <p:ph idx="1"/>
          </p:nvPr>
        </p:nvSpPr>
        <p:spPr/>
        <p:txBody>
          <a:bodyPr/>
          <a:lstStyle/>
          <a:p>
            <a:pPr>
              <a:lnSpc>
                <a:spcPct val="90000"/>
              </a:lnSpc>
            </a:pPr>
            <a:r>
              <a:rPr lang="en-US" altLang="zh-TW" dirty="0">
                <a:ea typeface="微軟正黑體" panose="020B0604030504040204" pitchFamily="34" charset="-120"/>
              </a:rPr>
              <a:t>JavaScript</a:t>
            </a:r>
            <a:r>
              <a:rPr lang="zh-TW" altLang="en-US" dirty="0">
                <a:ea typeface="微軟正黑體" panose="020B0604030504040204" pitchFamily="34" charset="-120"/>
              </a:rPr>
              <a:t>的</a:t>
            </a:r>
            <a:r>
              <a:rPr lang="en-US" altLang="zh-TW" dirty="0">
                <a:ea typeface="微軟正黑體" panose="020B0604030504040204" pitchFamily="34" charset="-120"/>
              </a:rPr>
              <a:t>Array</a:t>
            </a:r>
            <a:r>
              <a:rPr lang="zh-TW" altLang="en-US" dirty="0">
                <a:ea typeface="微軟正黑體" panose="020B0604030504040204" pitchFamily="34" charset="-120"/>
              </a:rPr>
              <a:t>物件不能直接建立二維或多維陣列，不過，因為</a:t>
            </a:r>
            <a:r>
              <a:rPr lang="en-US" altLang="zh-TW" dirty="0">
                <a:ea typeface="微軟正黑體" panose="020B0604030504040204" pitchFamily="34" charset="-120"/>
              </a:rPr>
              <a:t>Array</a:t>
            </a:r>
            <a:r>
              <a:rPr lang="zh-TW" altLang="en-US" dirty="0">
                <a:ea typeface="微軟正黑體" panose="020B0604030504040204" pitchFamily="34" charset="-120"/>
              </a:rPr>
              <a:t>物件的元素可以是另一個</a:t>
            </a:r>
            <a:r>
              <a:rPr lang="en-US" altLang="zh-TW" dirty="0">
                <a:ea typeface="微軟正黑體" panose="020B0604030504040204" pitchFamily="34" charset="-120"/>
              </a:rPr>
              <a:t>Array</a:t>
            </a:r>
            <a:r>
              <a:rPr lang="zh-TW" altLang="en-US" dirty="0">
                <a:ea typeface="微軟正黑體" panose="020B0604030504040204" pitchFamily="34" charset="-120"/>
              </a:rPr>
              <a:t>物件，換句話說，我們仍然可以在</a:t>
            </a:r>
            <a:r>
              <a:rPr lang="en-US" altLang="zh-TW" dirty="0">
                <a:ea typeface="微軟正黑體" panose="020B0604030504040204" pitchFamily="34" charset="-120"/>
              </a:rPr>
              <a:t>JavaScript</a:t>
            </a:r>
            <a:r>
              <a:rPr lang="zh-TW" altLang="en-US" dirty="0">
                <a:ea typeface="微軟正黑體" panose="020B0604030504040204" pitchFamily="34" charset="-120"/>
              </a:rPr>
              <a:t>程式碼建立多維陣列，如下所示：</a:t>
            </a:r>
          </a:p>
          <a:p>
            <a:pPr lvl="1">
              <a:lnSpc>
                <a:spcPct val="90000"/>
              </a:lnSpc>
              <a:buFont typeface="Arial" panose="020B0604020202020204" pitchFamily="34" charset="0"/>
              <a:buNone/>
            </a:pPr>
            <a:r>
              <a:rPr lang="en-US" altLang="zh-TW" sz="2800" dirty="0">
                <a:solidFill>
                  <a:srgbClr val="FF3399"/>
                </a:solidFill>
                <a:ea typeface="微軟正黑體" panose="020B0604030504040204" pitchFamily="34" charset="-120"/>
              </a:rPr>
              <a:t>var users = new Array(5);</a:t>
            </a:r>
          </a:p>
          <a:p>
            <a:pPr lvl="1">
              <a:lnSpc>
                <a:spcPct val="90000"/>
              </a:lnSpc>
              <a:buFont typeface="Arial" panose="020B0604020202020204" pitchFamily="34" charset="0"/>
              <a:buNone/>
            </a:pPr>
            <a:r>
              <a:rPr lang="en-US" altLang="zh-TW" sz="2800" dirty="0">
                <a:solidFill>
                  <a:srgbClr val="FF3399"/>
                </a:solidFill>
                <a:ea typeface="微軟正黑體" panose="020B0604030504040204" pitchFamily="34" charset="-120"/>
              </a:rPr>
              <a:t>for(var </a:t>
            </a:r>
            <a:r>
              <a:rPr lang="en-US" altLang="zh-TW" sz="2800" dirty="0" err="1">
                <a:solidFill>
                  <a:srgbClr val="FF3399"/>
                </a:solidFill>
                <a:ea typeface="微軟正黑體" panose="020B0604030504040204" pitchFamily="34" charset="-120"/>
              </a:rPr>
              <a:t>i</a:t>
            </a:r>
            <a:r>
              <a:rPr lang="en-US" altLang="zh-TW" sz="2800" dirty="0">
                <a:solidFill>
                  <a:srgbClr val="FF3399"/>
                </a:solidFill>
                <a:ea typeface="微軟正黑體" panose="020B0604030504040204" pitchFamily="34" charset="-120"/>
              </a:rPr>
              <a:t> = 0; </a:t>
            </a:r>
            <a:r>
              <a:rPr lang="en-US" altLang="zh-TW" sz="2800" dirty="0" err="1">
                <a:solidFill>
                  <a:srgbClr val="FF3399"/>
                </a:solidFill>
                <a:ea typeface="微軟正黑體" panose="020B0604030504040204" pitchFamily="34" charset="-120"/>
              </a:rPr>
              <a:t>i</a:t>
            </a:r>
            <a:r>
              <a:rPr lang="en-US" altLang="zh-TW" sz="2800" dirty="0">
                <a:solidFill>
                  <a:srgbClr val="FF3399"/>
                </a:solidFill>
                <a:ea typeface="微軟正黑體" panose="020B0604030504040204" pitchFamily="34" charset="-120"/>
              </a:rPr>
              <a:t> &lt; 5; </a:t>
            </a:r>
            <a:r>
              <a:rPr lang="en-US" altLang="zh-TW" sz="2800" dirty="0" err="1">
                <a:solidFill>
                  <a:srgbClr val="FF3399"/>
                </a:solidFill>
                <a:ea typeface="微軟正黑體" panose="020B0604030504040204" pitchFamily="34" charset="-120"/>
              </a:rPr>
              <a:t>i</a:t>
            </a:r>
            <a:r>
              <a:rPr lang="en-US" altLang="zh-TW" sz="2800" dirty="0">
                <a:solidFill>
                  <a:srgbClr val="FF3399"/>
                </a:solidFill>
                <a:ea typeface="微軟正黑體" panose="020B0604030504040204" pitchFamily="34" charset="-120"/>
              </a:rPr>
              <a:t>++)</a:t>
            </a:r>
          </a:p>
          <a:p>
            <a:pPr lvl="1">
              <a:lnSpc>
                <a:spcPct val="90000"/>
              </a:lnSpc>
              <a:buFont typeface="Arial" panose="020B0604020202020204" pitchFamily="34" charset="0"/>
              <a:buNone/>
            </a:pPr>
            <a:r>
              <a:rPr lang="en-US" altLang="zh-TW" sz="2800" dirty="0">
                <a:solidFill>
                  <a:srgbClr val="FF3399"/>
                </a:solidFill>
                <a:ea typeface="微軟正黑體" panose="020B0604030504040204" pitchFamily="34" charset="-120"/>
              </a:rPr>
              <a:t>   users[</a:t>
            </a:r>
            <a:r>
              <a:rPr lang="en-US" altLang="zh-TW" sz="2800" dirty="0" err="1">
                <a:solidFill>
                  <a:srgbClr val="FF3399"/>
                </a:solidFill>
                <a:ea typeface="微軟正黑體" panose="020B0604030504040204" pitchFamily="34" charset="-120"/>
              </a:rPr>
              <a:t>i</a:t>
            </a:r>
            <a:r>
              <a:rPr lang="en-US" altLang="zh-TW" sz="2800" dirty="0">
                <a:solidFill>
                  <a:srgbClr val="FF3399"/>
                </a:solidFill>
                <a:ea typeface="微軟正黑體" panose="020B0604030504040204" pitchFamily="34" charset="-120"/>
              </a:rPr>
              <a:t>] = new Array(2);</a:t>
            </a:r>
          </a:p>
          <a:p>
            <a:pPr>
              <a:lnSpc>
                <a:spcPct val="90000"/>
              </a:lnSpc>
            </a:pPr>
            <a:r>
              <a:rPr lang="zh-TW" altLang="en-US" dirty="0">
                <a:ea typeface="微軟正黑體" panose="020B0604030504040204" pitchFamily="34" charset="-120"/>
              </a:rPr>
              <a:t>程式碼先建立擁有</a:t>
            </a:r>
            <a:r>
              <a:rPr lang="en-US" altLang="zh-TW" dirty="0">
                <a:ea typeface="微軟正黑體" panose="020B0604030504040204" pitchFamily="34" charset="-120"/>
              </a:rPr>
              <a:t>5</a:t>
            </a:r>
            <a:r>
              <a:rPr lang="zh-TW" altLang="en-US" dirty="0">
                <a:ea typeface="微軟正黑體" panose="020B0604030504040204" pitchFamily="34" charset="-120"/>
              </a:rPr>
              <a:t>個元素的</a:t>
            </a:r>
            <a:r>
              <a:rPr lang="en-US" altLang="zh-TW" dirty="0">
                <a:ea typeface="微軟正黑體" panose="020B0604030504040204" pitchFamily="34" charset="-120"/>
              </a:rPr>
              <a:t>Array</a:t>
            </a:r>
            <a:r>
              <a:rPr lang="zh-TW" altLang="en-US" dirty="0">
                <a:ea typeface="微軟正黑體" panose="020B0604030504040204" pitchFamily="34" charset="-120"/>
              </a:rPr>
              <a:t>物件</a:t>
            </a:r>
            <a:r>
              <a:rPr lang="en-US" altLang="zh-TW" dirty="0">
                <a:ea typeface="微軟正黑體" panose="020B0604030504040204" pitchFamily="34" charset="-120"/>
              </a:rPr>
              <a:t>users[]</a:t>
            </a:r>
            <a:r>
              <a:rPr lang="zh-TW" altLang="en-US" dirty="0">
                <a:ea typeface="微軟正黑體" panose="020B0604030504040204" pitchFamily="34" charset="-120"/>
              </a:rPr>
              <a:t>，接著使用</a:t>
            </a:r>
            <a:r>
              <a:rPr lang="en-US" altLang="zh-TW" dirty="0">
                <a:ea typeface="微軟正黑體" panose="020B0604030504040204" pitchFamily="34" charset="-120"/>
              </a:rPr>
              <a:t>for</a:t>
            </a:r>
            <a:r>
              <a:rPr lang="zh-TW" altLang="en-US" dirty="0">
                <a:ea typeface="微軟正黑體" panose="020B0604030504040204" pitchFamily="34" charset="-120"/>
              </a:rPr>
              <a:t>迴圈將每個陣列元素分別建立成擁有</a:t>
            </a:r>
            <a:r>
              <a:rPr lang="en-US" altLang="zh-TW" dirty="0">
                <a:ea typeface="微軟正黑體" panose="020B0604030504040204" pitchFamily="34" charset="-120"/>
              </a:rPr>
              <a:t>2</a:t>
            </a:r>
            <a:r>
              <a:rPr lang="zh-TW" altLang="en-US" dirty="0">
                <a:ea typeface="微軟正黑體" panose="020B0604030504040204" pitchFamily="34" charset="-120"/>
              </a:rPr>
              <a:t>個元素的</a:t>
            </a:r>
            <a:r>
              <a:rPr lang="en-US" altLang="zh-TW" dirty="0">
                <a:ea typeface="微軟正黑體" panose="020B0604030504040204" pitchFamily="34" charset="-120"/>
              </a:rPr>
              <a:t>Array</a:t>
            </a:r>
            <a:r>
              <a:rPr lang="zh-TW" altLang="en-US" dirty="0">
                <a:ea typeface="微軟正黑體" panose="020B0604030504040204" pitchFamily="34" charset="-120"/>
              </a:rPr>
              <a:t>物件，即</a:t>
            </a:r>
            <a:r>
              <a:rPr lang="en-US" altLang="zh-TW" dirty="0">
                <a:ea typeface="微軟正黑體" panose="020B0604030504040204" pitchFamily="34" charset="-120"/>
              </a:rPr>
              <a:t>5X2</a:t>
            </a:r>
            <a:r>
              <a:rPr lang="zh-TW" altLang="en-US" dirty="0">
                <a:ea typeface="微軟正黑體" panose="020B0604030504040204" pitchFamily="34" charset="-120"/>
              </a:rPr>
              <a:t>的二維陣列。</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EE993446-C8FE-4714-B676-54D12DB26A00}"/>
              </a:ext>
            </a:extLst>
          </p:cNvPr>
          <p:cNvSpPr>
            <a:spLocks noGrp="1"/>
          </p:cNvSpPr>
          <p:nvPr>
            <p:ph type="title"/>
          </p:nvPr>
        </p:nvSpPr>
        <p:spPr/>
        <p:txBody>
          <a:bodyPr/>
          <a:lstStyle/>
          <a:p>
            <a:r>
              <a:rPr lang="en-US" altLang="zh-TW" dirty="0">
                <a:ea typeface="微軟正黑體" panose="020B0604030504040204" pitchFamily="34" charset="-120"/>
              </a:rPr>
              <a:t>9-3-3 </a:t>
            </a:r>
            <a:r>
              <a:rPr lang="zh-TW" altLang="en-US" dirty="0">
                <a:ea typeface="微軟正黑體" panose="020B0604030504040204" pitchFamily="34" charset="-120"/>
              </a:rPr>
              <a:t>多維陣列</a:t>
            </a:r>
            <a:r>
              <a:rPr lang="en-US" altLang="zh-TW" dirty="0">
                <a:ea typeface="微軟正黑體" panose="020B0604030504040204" pitchFamily="34" charset="-120"/>
              </a:rPr>
              <a:t>-</a:t>
            </a:r>
            <a:r>
              <a:rPr lang="zh-TW" altLang="en-US" dirty="0">
                <a:ea typeface="微軟正黑體" panose="020B0604030504040204" pitchFamily="34" charset="-120"/>
              </a:rPr>
              <a:t>指定元素值</a:t>
            </a:r>
          </a:p>
        </p:txBody>
      </p:sp>
      <p:sp>
        <p:nvSpPr>
          <p:cNvPr id="208899" name="Rectangle 3">
            <a:extLst>
              <a:ext uri="{FF2B5EF4-FFF2-40B4-BE49-F238E27FC236}">
                <a16:creationId xmlns:a16="http://schemas.microsoft.com/office/drawing/2014/main" id="{1B9FD3C4-7C6D-485F-B36F-F92003F27AD9}"/>
              </a:ext>
            </a:extLst>
          </p:cNvPr>
          <p:cNvSpPr>
            <a:spLocks noGrp="1"/>
          </p:cNvSpPr>
          <p:nvPr>
            <p:ph idx="1"/>
          </p:nvPr>
        </p:nvSpPr>
        <p:spPr/>
        <p:txBody>
          <a:bodyPr/>
          <a:lstStyle/>
          <a:p>
            <a:r>
              <a:rPr lang="zh-TW" altLang="en-US" sz="2400" dirty="0">
                <a:ea typeface="微軟正黑體" panose="020B0604030504040204" pitchFamily="34" charset="-120"/>
              </a:rPr>
              <a:t>然後就可以指定二維陣列的元素值，如下所示：</a:t>
            </a:r>
          </a:p>
          <a:p>
            <a:pPr lvl="1">
              <a:buFont typeface="Arial" panose="020B0604020202020204" pitchFamily="34" charset="0"/>
              <a:buNone/>
            </a:pPr>
            <a:r>
              <a:rPr lang="en-US" altLang="zh-TW" dirty="0">
                <a:solidFill>
                  <a:srgbClr val="FF3399"/>
                </a:solidFill>
                <a:ea typeface="微軟正黑體" panose="020B0604030504040204" pitchFamily="34" charset="-120"/>
              </a:rPr>
              <a:t>users[0][0] = "Joe";</a:t>
            </a:r>
          </a:p>
          <a:p>
            <a:pPr lvl="1">
              <a:buFont typeface="Arial" panose="020B0604020202020204" pitchFamily="34" charset="0"/>
              <a:buNone/>
            </a:pPr>
            <a:r>
              <a:rPr lang="en-US" altLang="zh-TW" dirty="0">
                <a:solidFill>
                  <a:srgbClr val="FF3399"/>
                </a:solidFill>
                <a:ea typeface="微軟正黑體" panose="020B0604030504040204" pitchFamily="34" charset="-120"/>
              </a:rPr>
              <a:t>users[0][1] = "1234";</a:t>
            </a:r>
          </a:p>
          <a:p>
            <a:pPr lvl="1">
              <a:buFont typeface="Arial" panose="020B0604020202020204" pitchFamily="34" charset="0"/>
              <a:buNone/>
            </a:pPr>
            <a:r>
              <a:rPr lang="en-US" altLang="zh-TW" dirty="0">
                <a:solidFill>
                  <a:srgbClr val="FF3399"/>
                </a:solidFill>
                <a:ea typeface="微軟正黑體" panose="020B0604030504040204" pitchFamily="34" charset="-120"/>
              </a:rPr>
              <a:t>users[1][0] = "Jane";</a:t>
            </a:r>
          </a:p>
          <a:p>
            <a:pPr lvl="1">
              <a:buFont typeface="Arial" panose="020B0604020202020204" pitchFamily="34" charset="0"/>
              <a:buNone/>
            </a:pPr>
            <a:r>
              <a:rPr lang="en-US" altLang="zh-TW" dirty="0">
                <a:solidFill>
                  <a:srgbClr val="FF3399"/>
                </a:solidFill>
                <a:ea typeface="微軟正黑體" panose="020B0604030504040204" pitchFamily="34" charset="-120"/>
              </a:rPr>
              <a:t>users[1][1] = "5678";</a:t>
            </a:r>
          </a:p>
          <a:p>
            <a:pPr lvl="1">
              <a:buFont typeface="Arial" panose="020B0604020202020204" pitchFamily="34" charset="0"/>
              <a:buNone/>
            </a:pPr>
            <a:r>
              <a:rPr lang="en-US" altLang="zh-TW" dirty="0">
                <a:solidFill>
                  <a:srgbClr val="FF3399"/>
                </a:solidFill>
                <a:ea typeface="微軟正黑體" panose="020B0604030504040204" pitchFamily="34" charset="-120"/>
              </a:rPr>
              <a:t>…</a:t>
            </a:r>
          </a:p>
          <a:p>
            <a:pPr lvl="1">
              <a:buFont typeface="Arial" panose="020B0604020202020204" pitchFamily="34" charset="0"/>
              <a:buNone/>
            </a:pPr>
            <a:r>
              <a:rPr lang="en-US" altLang="zh-TW" dirty="0">
                <a:solidFill>
                  <a:srgbClr val="FF3399"/>
                </a:solidFill>
                <a:ea typeface="微軟正黑體" panose="020B0604030504040204" pitchFamily="34" charset="-120"/>
              </a:rPr>
              <a:t>users[4][0] = "Merry";</a:t>
            </a:r>
          </a:p>
          <a:p>
            <a:pPr lvl="1">
              <a:buFont typeface="Arial" panose="020B0604020202020204" pitchFamily="34" charset="0"/>
              <a:buNone/>
            </a:pPr>
            <a:r>
              <a:rPr lang="en-US" altLang="zh-TW" dirty="0">
                <a:solidFill>
                  <a:srgbClr val="FF3399"/>
                </a:solidFill>
                <a:ea typeface="微軟正黑體" panose="020B0604030504040204" pitchFamily="34" charset="-120"/>
              </a:rPr>
              <a:t>users[4][1] = "5678";</a:t>
            </a:r>
          </a:p>
          <a:p>
            <a:r>
              <a:rPr lang="zh-TW" altLang="en-US" sz="2400" dirty="0">
                <a:ea typeface="微軟正黑體" panose="020B0604030504040204" pitchFamily="34" charset="-120"/>
              </a:rPr>
              <a:t>程式碼指定二維陣列的元素值，同樣方式，我們可以將</a:t>
            </a:r>
            <a:r>
              <a:rPr lang="en-US" altLang="zh-TW" sz="2400" dirty="0">
                <a:ea typeface="微軟正黑體" panose="020B0604030504040204" pitchFamily="34" charset="-120"/>
              </a:rPr>
              <a:t>Array</a:t>
            </a:r>
            <a:r>
              <a:rPr lang="zh-TW" altLang="en-US" sz="2400" dirty="0">
                <a:ea typeface="微軟正黑體" panose="020B0604030504040204" pitchFamily="34" charset="-120"/>
              </a:rPr>
              <a:t>物件擴充成多維陣列。</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a:extLst>
              <a:ext uri="{FF2B5EF4-FFF2-40B4-BE49-F238E27FC236}">
                <a16:creationId xmlns:a16="http://schemas.microsoft.com/office/drawing/2014/main" id="{72ACFD56-ADE7-4216-A932-5433B0C7220D}"/>
              </a:ext>
            </a:extLst>
          </p:cNvPr>
          <p:cNvSpPr>
            <a:spLocks noGrp="1"/>
          </p:cNvSpPr>
          <p:nvPr>
            <p:ph type="title"/>
          </p:nvPr>
        </p:nvSpPr>
        <p:spPr/>
        <p:txBody>
          <a:bodyPr/>
          <a:lstStyle/>
          <a:p>
            <a:r>
              <a:rPr lang="en-US" altLang="zh-TW" dirty="0">
                <a:ea typeface="微軟正黑體" panose="020B0604030504040204" pitchFamily="34" charset="-120"/>
              </a:rPr>
              <a:t>9-4 Date</a:t>
            </a:r>
            <a:r>
              <a:rPr lang="zh-TW" altLang="en-US" dirty="0">
                <a:ea typeface="微軟正黑體" panose="020B0604030504040204" pitchFamily="34" charset="-120"/>
              </a:rPr>
              <a:t>物件 </a:t>
            </a:r>
          </a:p>
        </p:txBody>
      </p:sp>
      <p:sp>
        <p:nvSpPr>
          <p:cNvPr id="209923" name="Rectangle 3">
            <a:extLst>
              <a:ext uri="{FF2B5EF4-FFF2-40B4-BE49-F238E27FC236}">
                <a16:creationId xmlns:a16="http://schemas.microsoft.com/office/drawing/2014/main" id="{03F20921-583E-4510-8CDD-680F78C21595}"/>
              </a:ext>
            </a:extLst>
          </p:cNvPr>
          <p:cNvSpPr>
            <a:spLocks noGrp="1"/>
          </p:cNvSpPr>
          <p:nvPr>
            <p:ph idx="1"/>
          </p:nvPr>
        </p:nvSpPr>
        <p:spPr/>
        <p:txBody>
          <a:bodyPr/>
          <a:lstStyle/>
          <a:p>
            <a:r>
              <a:rPr lang="en-US" altLang="zh-TW" dirty="0">
                <a:ea typeface="微軟正黑體" panose="020B0604030504040204" pitchFamily="34" charset="-120"/>
              </a:rPr>
              <a:t>9-4-1 </a:t>
            </a:r>
            <a:r>
              <a:rPr lang="zh-TW" altLang="en-US" dirty="0">
                <a:ea typeface="微軟正黑體" panose="020B0604030504040204" pitchFamily="34" charset="-120"/>
              </a:rPr>
              <a:t>取得日期和時間 </a:t>
            </a:r>
          </a:p>
          <a:p>
            <a:r>
              <a:rPr lang="en-US" altLang="zh-TW" dirty="0">
                <a:ea typeface="微軟正黑體" panose="020B0604030504040204" pitchFamily="34" charset="-120"/>
              </a:rPr>
              <a:t>9-4-2 </a:t>
            </a:r>
            <a:r>
              <a:rPr lang="zh-TW" altLang="en-US" dirty="0">
                <a:ea typeface="微軟正黑體" panose="020B0604030504040204" pitchFamily="34" charset="-120"/>
              </a:rPr>
              <a:t>設定日期和時間 </a:t>
            </a:r>
          </a:p>
          <a:p>
            <a:r>
              <a:rPr lang="en-US" altLang="zh-TW" dirty="0">
                <a:ea typeface="微軟正黑體" panose="020B0604030504040204" pitchFamily="34" charset="-120"/>
              </a:rPr>
              <a:t>9-4-3 </a:t>
            </a:r>
            <a:r>
              <a:rPr lang="zh-TW" altLang="en-US" dirty="0">
                <a:ea typeface="微軟正黑體" panose="020B0604030504040204" pitchFamily="34" charset="-120"/>
              </a:rPr>
              <a:t>日期和時間的轉換</a:t>
            </a:r>
          </a:p>
        </p:txBody>
      </p:sp>
      <p:pic>
        <p:nvPicPr>
          <p:cNvPr id="209924" name="Picture 4">
            <a:extLst>
              <a:ext uri="{FF2B5EF4-FFF2-40B4-BE49-F238E27FC236}">
                <a16:creationId xmlns:a16="http://schemas.microsoft.com/office/drawing/2014/main" id="{82388436-0FEB-43F7-ACF8-474946645F3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651876" y="4221164"/>
            <a:ext cx="1425575" cy="1584325"/>
          </a:xfrm>
          <a:prstGeom prst="rect">
            <a:avLst/>
          </a:prstGeom>
          <a:noFill/>
          <a:extLst>
            <a:ext uri="{909E8E84-426E-40DD-AFC4-6F175D3DCCD1}">
              <a14:hiddenFill xmlns:a14="http://schemas.microsoft.com/office/drawing/2010/main">
                <a:solidFill>
                  <a:srgbClr val="FFFFFF"/>
                </a:solidFill>
              </a14:hiddenFill>
            </a:ext>
          </a:extLst>
        </p:spPr>
      </p:pic>
      <p:pic>
        <p:nvPicPr>
          <p:cNvPr id="209925" name="內容版面配置區 10" descr="home-icon.png">
            <a:hlinkClick r:id="rId3" action="ppaction://hlinksldjump"/>
            <a:extLst>
              <a:ext uri="{FF2B5EF4-FFF2-40B4-BE49-F238E27FC236}">
                <a16:creationId xmlns:a16="http://schemas.microsoft.com/office/drawing/2014/main" id="{BC7A7032-E603-4F6C-A6A5-57306A49628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499600" y="142875"/>
            <a:ext cx="5969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a:extLst>
              <a:ext uri="{FF2B5EF4-FFF2-40B4-BE49-F238E27FC236}">
                <a16:creationId xmlns:a16="http://schemas.microsoft.com/office/drawing/2014/main" id="{30B24B3B-1246-44F0-BF57-071ADC9DF54C}"/>
              </a:ext>
            </a:extLst>
          </p:cNvPr>
          <p:cNvSpPr>
            <a:spLocks noGrp="1"/>
          </p:cNvSpPr>
          <p:nvPr>
            <p:ph type="title"/>
          </p:nvPr>
        </p:nvSpPr>
        <p:spPr/>
        <p:txBody>
          <a:bodyPr/>
          <a:lstStyle/>
          <a:p>
            <a:r>
              <a:rPr lang="en-US" altLang="zh-TW" dirty="0">
                <a:ea typeface="微軟正黑體" panose="020B0604030504040204" pitchFamily="34" charset="-120"/>
              </a:rPr>
              <a:t>9-4-1 </a:t>
            </a:r>
            <a:r>
              <a:rPr lang="zh-TW" altLang="en-US" dirty="0">
                <a:ea typeface="微軟正黑體" panose="020B0604030504040204" pitchFamily="34" charset="-120"/>
              </a:rPr>
              <a:t>取得日期和時間</a:t>
            </a:r>
            <a:r>
              <a:rPr lang="en-US" altLang="zh-TW" dirty="0">
                <a:ea typeface="微軟正黑體" panose="020B0604030504040204" pitchFamily="34" charset="-120"/>
              </a:rPr>
              <a:t>-</a:t>
            </a:r>
            <a:r>
              <a:rPr lang="zh-TW" altLang="en-US" dirty="0">
                <a:ea typeface="微軟正黑體" panose="020B0604030504040204" pitchFamily="34" charset="-120"/>
              </a:rPr>
              <a:t>建立</a:t>
            </a:r>
            <a:r>
              <a:rPr lang="en-US" altLang="zh-TW" dirty="0">
                <a:ea typeface="微軟正黑體" panose="020B0604030504040204" pitchFamily="34" charset="-120"/>
              </a:rPr>
              <a:t>Date</a:t>
            </a:r>
            <a:r>
              <a:rPr lang="zh-TW" altLang="en-US" dirty="0">
                <a:ea typeface="微軟正黑體" panose="020B0604030504040204" pitchFamily="34" charset="-120"/>
              </a:rPr>
              <a:t>物件</a:t>
            </a:r>
          </a:p>
        </p:txBody>
      </p:sp>
      <p:sp>
        <p:nvSpPr>
          <p:cNvPr id="210947" name="Rectangle 3">
            <a:extLst>
              <a:ext uri="{FF2B5EF4-FFF2-40B4-BE49-F238E27FC236}">
                <a16:creationId xmlns:a16="http://schemas.microsoft.com/office/drawing/2014/main" id="{36B52166-40AC-4D89-9DD8-E8011C77F5FA}"/>
              </a:ext>
            </a:extLst>
          </p:cNvPr>
          <p:cNvSpPr>
            <a:spLocks noGrp="1"/>
          </p:cNvSpPr>
          <p:nvPr>
            <p:ph idx="1"/>
          </p:nvPr>
        </p:nvSpPr>
        <p:spPr/>
        <p:txBody>
          <a:bodyPr/>
          <a:lstStyle/>
          <a:p>
            <a:r>
              <a:rPr lang="en-US" altLang="zh-TW" dirty="0">
                <a:ea typeface="微軟正黑體" panose="020B0604030504040204" pitchFamily="34" charset="-120"/>
              </a:rPr>
              <a:t>Date</a:t>
            </a:r>
            <a:r>
              <a:rPr lang="zh-TW" altLang="en-US" dirty="0">
                <a:ea typeface="微軟正黑體" panose="020B0604030504040204" pitchFamily="34" charset="-120"/>
              </a:rPr>
              <a:t>物件在使用</a:t>
            </a:r>
            <a:r>
              <a:rPr lang="en-US" altLang="zh-TW" dirty="0">
                <a:ea typeface="微軟正黑體" panose="020B0604030504040204" pitchFamily="34" charset="-120"/>
              </a:rPr>
              <a:t>new</a:t>
            </a:r>
            <a:r>
              <a:rPr lang="zh-TW" altLang="en-US" dirty="0">
                <a:ea typeface="微軟正黑體" panose="020B0604030504040204" pitchFamily="34" charset="-120"/>
              </a:rPr>
              <a:t>運算子建立物件後，就可以取得系統的時間和日期，如下所示：</a:t>
            </a:r>
          </a:p>
          <a:p>
            <a:pPr lvl="1">
              <a:buFont typeface="Arial" panose="020B0604020202020204" pitchFamily="34" charset="0"/>
              <a:buNone/>
            </a:pPr>
            <a:r>
              <a:rPr lang="en-US" altLang="zh-TW" sz="2800" dirty="0">
                <a:solidFill>
                  <a:srgbClr val="FF3399"/>
                </a:solidFill>
                <a:ea typeface="微軟正黑體" panose="020B0604030504040204" pitchFamily="34" charset="-120"/>
              </a:rPr>
              <a:t>var </a:t>
            </a:r>
            <a:r>
              <a:rPr lang="en-US" altLang="zh-TW" sz="2800" dirty="0" err="1">
                <a:solidFill>
                  <a:srgbClr val="FF3399"/>
                </a:solidFill>
                <a:ea typeface="微軟正黑體" panose="020B0604030504040204" pitchFamily="34" charset="-120"/>
              </a:rPr>
              <a:t>dttoday</a:t>
            </a:r>
            <a:r>
              <a:rPr lang="en-US" altLang="zh-TW" sz="2800" dirty="0">
                <a:solidFill>
                  <a:srgbClr val="FF3399"/>
                </a:solidFill>
                <a:ea typeface="微軟正黑體" panose="020B0604030504040204" pitchFamily="34" charset="-120"/>
              </a:rPr>
              <a:t> = new Date();</a:t>
            </a:r>
          </a:p>
          <a:p>
            <a:r>
              <a:rPr lang="zh-TW" altLang="en-US" dirty="0">
                <a:ea typeface="微軟正黑體" panose="020B0604030504040204" pitchFamily="34" charset="-120"/>
              </a:rPr>
              <a:t>程式碼建立</a:t>
            </a:r>
            <a:r>
              <a:rPr lang="en-US" altLang="zh-TW" dirty="0">
                <a:ea typeface="微軟正黑體" panose="020B0604030504040204" pitchFamily="34" charset="-120"/>
              </a:rPr>
              <a:t>Date</a:t>
            </a:r>
            <a:r>
              <a:rPr lang="zh-TW" altLang="en-US" dirty="0">
                <a:ea typeface="微軟正黑體" panose="020B0604030504040204" pitchFamily="34" charset="-120"/>
              </a:rPr>
              <a:t>物件後，可以使用相關方法取得時間和日期資料。</a:t>
            </a:r>
          </a:p>
          <a:p>
            <a:endParaRPr lang="zh-TW" altLang="en-US" dirty="0">
              <a:ea typeface="微軟正黑體" panose="020B0604030504040204" pitchFamily="34" charset="-12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D87B68-A1DF-4822-AAC3-831E3FD37DF6}"/>
              </a:ext>
            </a:extLst>
          </p:cNvPr>
          <p:cNvSpPr>
            <a:spLocks noGrp="1"/>
          </p:cNvSpPr>
          <p:nvPr>
            <p:ph type="title"/>
          </p:nvPr>
        </p:nvSpPr>
        <p:spPr/>
        <p:txBody>
          <a:bodyPr/>
          <a:lstStyle/>
          <a:p>
            <a:r>
              <a:rPr lang="zh-TW" altLang="en-US" dirty="0"/>
              <a:t>目錄</a:t>
            </a:r>
          </a:p>
        </p:txBody>
      </p:sp>
      <p:sp>
        <p:nvSpPr>
          <p:cNvPr id="3" name="內容版面配置區 2">
            <a:extLst>
              <a:ext uri="{FF2B5EF4-FFF2-40B4-BE49-F238E27FC236}">
                <a16:creationId xmlns:a16="http://schemas.microsoft.com/office/drawing/2014/main" id="{E41225EE-E4A5-4A54-93E4-98F8619AE537}"/>
              </a:ext>
            </a:extLst>
          </p:cNvPr>
          <p:cNvSpPr>
            <a:spLocks noGrp="1"/>
          </p:cNvSpPr>
          <p:nvPr>
            <p:ph idx="1"/>
          </p:nvPr>
        </p:nvSpPr>
        <p:spPr/>
        <p:txBody>
          <a:bodyPr/>
          <a:lstStyle/>
          <a:p>
            <a:r>
              <a:rPr lang="en-US" altLang="zh-TW" dirty="0"/>
              <a:t>9-2 String</a:t>
            </a:r>
            <a:r>
              <a:rPr lang="zh-TW" altLang="en-US" dirty="0"/>
              <a:t>物件</a:t>
            </a:r>
          </a:p>
          <a:p>
            <a:r>
              <a:rPr lang="en-US" altLang="zh-TW" dirty="0"/>
              <a:t>9-3 Array</a:t>
            </a:r>
            <a:r>
              <a:rPr lang="zh-TW" altLang="en-US" dirty="0"/>
              <a:t>物件</a:t>
            </a:r>
          </a:p>
          <a:p>
            <a:r>
              <a:rPr lang="en-US" altLang="zh-TW" dirty="0"/>
              <a:t>9-4 Date</a:t>
            </a:r>
            <a:r>
              <a:rPr lang="zh-TW" altLang="en-US" dirty="0"/>
              <a:t>物件</a:t>
            </a:r>
          </a:p>
          <a:p>
            <a:r>
              <a:rPr lang="en-US" altLang="zh-TW" dirty="0"/>
              <a:t>9-5 Math</a:t>
            </a:r>
            <a:r>
              <a:rPr lang="zh-TW" altLang="en-US" dirty="0"/>
              <a:t>物件</a:t>
            </a:r>
          </a:p>
          <a:p>
            <a:r>
              <a:rPr lang="en-US" altLang="zh-TW" dirty="0"/>
              <a:t>9-6 Error</a:t>
            </a:r>
            <a:r>
              <a:rPr lang="zh-TW" altLang="en-US" dirty="0"/>
              <a:t>物件</a:t>
            </a:r>
          </a:p>
          <a:p>
            <a:r>
              <a:rPr lang="en-US" altLang="zh-TW" dirty="0"/>
              <a:t>9-7 </a:t>
            </a:r>
            <a:r>
              <a:rPr lang="en-US" altLang="zh-TW" dirty="0" err="1"/>
              <a:t>RegExp</a:t>
            </a:r>
            <a:r>
              <a:rPr lang="zh-TW" altLang="en-US" dirty="0"/>
              <a:t>物件</a:t>
            </a:r>
          </a:p>
          <a:p>
            <a:endParaRPr lang="zh-TW" altLang="en-US" dirty="0"/>
          </a:p>
        </p:txBody>
      </p:sp>
      <p:sp>
        <p:nvSpPr>
          <p:cNvPr id="4" name="投影片編號版面配置區 3">
            <a:extLst>
              <a:ext uri="{FF2B5EF4-FFF2-40B4-BE49-F238E27FC236}">
                <a16:creationId xmlns:a16="http://schemas.microsoft.com/office/drawing/2014/main" id="{60799E16-C2CE-424B-B2E9-3FEC316B7254}"/>
              </a:ext>
            </a:extLst>
          </p:cNvPr>
          <p:cNvSpPr>
            <a:spLocks noGrp="1"/>
          </p:cNvSpPr>
          <p:nvPr>
            <p:ph type="sldNum" sz="quarter" idx="12"/>
          </p:nvPr>
        </p:nvSpPr>
        <p:spPr/>
        <p:txBody>
          <a:bodyPr/>
          <a:lstStyle/>
          <a:p>
            <a:fld id="{0BE2D333-B45C-44F9-92D1-6632086B6FE5}" type="slidenum">
              <a:rPr lang="zh-TW" altLang="en-US" smtClean="0"/>
              <a:pPr/>
              <a:t>2</a:t>
            </a:fld>
            <a:endParaRPr lang="zh-TW" altLang="en-US"/>
          </a:p>
        </p:txBody>
      </p:sp>
    </p:spTree>
    <p:extLst>
      <p:ext uri="{BB962C8B-B14F-4D97-AF65-F5344CB8AC3E}">
        <p14:creationId xmlns:p14="http://schemas.microsoft.com/office/powerpoint/2010/main" val="2934812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a:extLst>
              <a:ext uri="{FF2B5EF4-FFF2-40B4-BE49-F238E27FC236}">
                <a16:creationId xmlns:a16="http://schemas.microsoft.com/office/drawing/2014/main" id="{BFA5523B-DCC1-4CFA-9A8B-406F33354C64}"/>
              </a:ext>
            </a:extLst>
          </p:cNvPr>
          <p:cNvSpPr>
            <a:spLocks noGrp="1"/>
          </p:cNvSpPr>
          <p:nvPr>
            <p:ph type="title"/>
          </p:nvPr>
        </p:nvSpPr>
        <p:spPr/>
        <p:txBody>
          <a:bodyPr/>
          <a:lstStyle/>
          <a:p>
            <a:r>
              <a:rPr lang="en-US" altLang="zh-TW" dirty="0">
                <a:ea typeface="微軟正黑體" panose="020B0604030504040204" pitchFamily="34" charset="-120"/>
              </a:rPr>
              <a:t>9-4-1 </a:t>
            </a:r>
            <a:r>
              <a:rPr lang="zh-TW" altLang="en-US" dirty="0">
                <a:ea typeface="微軟正黑體" panose="020B0604030504040204" pitchFamily="34" charset="-120"/>
              </a:rPr>
              <a:t>取得日期和時間</a:t>
            </a:r>
            <a:r>
              <a:rPr lang="en-US" altLang="zh-TW" dirty="0">
                <a:ea typeface="微軟正黑體" panose="020B0604030504040204" pitchFamily="34" charset="-120"/>
              </a:rPr>
              <a:t>-</a:t>
            </a:r>
            <a:r>
              <a:rPr lang="zh-TW" altLang="en-US" dirty="0">
                <a:ea typeface="微軟正黑體" panose="020B0604030504040204" pitchFamily="34" charset="-120"/>
              </a:rPr>
              <a:t>相關方法</a:t>
            </a:r>
          </a:p>
        </p:txBody>
      </p:sp>
      <p:sp>
        <p:nvSpPr>
          <p:cNvPr id="2" name="內容版面配置區 1">
            <a:extLst>
              <a:ext uri="{FF2B5EF4-FFF2-40B4-BE49-F238E27FC236}">
                <a16:creationId xmlns:a16="http://schemas.microsoft.com/office/drawing/2014/main" id="{D42A2602-A937-4B95-8001-5C7C9E102D07}"/>
              </a:ext>
            </a:extLst>
          </p:cNvPr>
          <p:cNvSpPr>
            <a:spLocks noGrp="1"/>
          </p:cNvSpPr>
          <p:nvPr>
            <p:ph idx="1"/>
          </p:nvPr>
        </p:nvSpPr>
        <p:spPr/>
        <p:txBody>
          <a:bodyPr/>
          <a:lstStyle/>
          <a:p>
            <a:endParaRPr lang="zh-TW" altLang="en-US"/>
          </a:p>
        </p:txBody>
      </p:sp>
      <p:graphicFrame>
        <p:nvGraphicFramePr>
          <p:cNvPr id="212202" name="Group 234">
            <a:extLst>
              <a:ext uri="{FF2B5EF4-FFF2-40B4-BE49-F238E27FC236}">
                <a16:creationId xmlns:a16="http://schemas.microsoft.com/office/drawing/2014/main" id="{B3418E87-71E8-442D-A32F-99C208F730FC}"/>
              </a:ext>
            </a:extLst>
          </p:cNvPr>
          <p:cNvGraphicFramePr>
            <a:graphicFrameLocks noGrp="1"/>
          </p:cNvGraphicFramePr>
          <p:nvPr/>
        </p:nvGraphicFramePr>
        <p:xfrm>
          <a:off x="2135189" y="1412875"/>
          <a:ext cx="7704137" cy="4968240"/>
        </p:xfrm>
        <a:graphic>
          <a:graphicData uri="http://schemas.openxmlformats.org/drawingml/2006/table">
            <a:tbl>
              <a:tblPr/>
              <a:tblGrid>
                <a:gridCol w="2016125">
                  <a:extLst>
                    <a:ext uri="{9D8B030D-6E8A-4147-A177-3AD203B41FA5}">
                      <a16:colId xmlns:a16="http://schemas.microsoft.com/office/drawing/2014/main" val="2443382348"/>
                    </a:ext>
                  </a:extLst>
                </a:gridCol>
                <a:gridCol w="5688012">
                  <a:extLst>
                    <a:ext uri="{9D8B030D-6E8A-4147-A177-3AD203B41FA5}">
                      <a16:colId xmlns:a16="http://schemas.microsoft.com/office/drawing/2014/main" val="1788311049"/>
                    </a:ext>
                  </a:extLst>
                </a:gridCol>
              </a:tblGrid>
              <a:tr h="290513">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1"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方法</a:t>
                      </a:r>
                      <a:endParaRPr kumimoji="0" lang="zh-TW" altLang="en-US" sz="2000" b="1"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1"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說明</a:t>
                      </a:r>
                      <a:endParaRPr kumimoji="0" lang="zh-TW" altLang="en-US" sz="2000" b="1"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2609326051"/>
                  </a:ext>
                </a:extLst>
              </a:tr>
              <a:tr h="290513">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err="1">
                          <a:ln>
                            <a:noFill/>
                          </a:ln>
                          <a:solidFill>
                            <a:schemeClr val="tx1"/>
                          </a:solidFill>
                          <a:effectLst/>
                          <a:latin typeface="Times New Roman" panose="02020603050405020304" pitchFamily="18" charset="0"/>
                          <a:ea typeface="全真中明體" charset="-120"/>
                          <a:cs typeface="Times New Roman" panose="02020603050405020304" pitchFamily="18" charset="0"/>
                        </a:rPr>
                        <a:t>getDate</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傳回日期值</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1~31</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835088670"/>
                  </a:ext>
                </a:extLst>
              </a:tr>
              <a:tr h="290513">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err="1">
                          <a:ln>
                            <a:noFill/>
                          </a:ln>
                          <a:solidFill>
                            <a:schemeClr val="tx1"/>
                          </a:solidFill>
                          <a:effectLst/>
                          <a:latin typeface="Times New Roman" panose="02020603050405020304" pitchFamily="18" charset="0"/>
                          <a:ea typeface="全真中明體" charset="-120"/>
                          <a:cs typeface="Times New Roman" panose="02020603050405020304" pitchFamily="18" charset="0"/>
                        </a:rPr>
                        <a:t>getDay</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傳回星期值</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0~6</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，也就是星期日到星期六</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909523712"/>
                  </a:ext>
                </a:extLst>
              </a:tr>
              <a:tr h="290513">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err="1">
                          <a:ln>
                            <a:noFill/>
                          </a:ln>
                          <a:solidFill>
                            <a:schemeClr val="tx1"/>
                          </a:solidFill>
                          <a:effectLst/>
                          <a:latin typeface="Times New Roman" panose="02020603050405020304" pitchFamily="18" charset="0"/>
                          <a:ea typeface="全真中明體" charset="-120"/>
                          <a:cs typeface="Times New Roman" panose="02020603050405020304" pitchFamily="18" charset="0"/>
                        </a:rPr>
                        <a:t>getMonth</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傳回月份值</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0~11</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，也就是一到十二月</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3751331581"/>
                  </a:ext>
                </a:extLst>
              </a:tr>
              <a:tr h="290513">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err="1">
                          <a:ln>
                            <a:noFill/>
                          </a:ln>
                          <a:solidFill>
                            <a:schemeClr val="tx1"/>
                          </a:solidFill>
                          <a:effectLst/>
                          <a:latin typeface="Times New Roman" panose="02020603050405020304" pitchFamily="18" charset="0"/>
                          <a:ea typeface="全真中明體" charset="-120"/>
                          <a:cs typeface="Times New Roman" panose="02020603050405020304" pitchFamily="18" charset="0"/>
                        </a:rPr>
                        <a:t>getFullYear</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傳回完整年份，例如：</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2011</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2921036491"/>
                  </a:ext>
                </a:extLst>
              </a:tr>
              <a:tr h="290513">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err="1">
                          <a:ln>
                            <a:noFill/>
                          </a:ln>
                          <a:solidFill>
                            <a:schemeClr val="tx1"/>
                          </a:solidFill>
                          <a:effectLst/>
                          <a:latin typeface="Times New Roman" panose="02020603050405020304" pitchFamily="18" charset="0"/>
                          <a:ea typeface="全真中明體" charset="-120"/>
                          <a:cs typeface="Times New Roman" panose="02020603050405020304" pitchFamily="18" charset="0"/>
                        </a:rPr>
                        <a:t>getYear</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傳回年份，如果在</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1900~1999</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年之間，傳回後兩碼，例如：</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1999</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年傳回</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99</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，否則傳回完整年份</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3631905460"/>
                  </a:ext>
                </a:extLst>
              </a:tr>
              <a:tr h="290513">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err="1">
                          <a:ln>
                            <a:noFill/>
                          </a:ln>
                          <a:solidFill>
                            <a:schemeClr val="tx1"/>
                          </a:solidFill>
                          <a:effectLst/>
                          <a:latin typeface="Times New Roman" panose="02020603050405020304" pitchFamily="18" charset="0"/>
                          <a:ea typeface="全真中明體" charset="-120"/>
                          <a:cs typeface="Times New Roman" panose="02020603050405020304" pitchFamily="18" charset="0"/>
                        </a:rPr>
                        <a:t>getHours</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傳回小時</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0~23</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116502960"/>
                  </a:ext>
                </a:extLst>
              </a:tr>
              <a:tr h="290513">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err="1">
                          <a:ln>
                            <a:noFill/>
                          </a:ln>
                          <a:solidFill>
                            <a:schemeClr val="tx1"/>
                          </a:solidFill>
                          <a:effectLst/>
                          <a:latin typeface="Times New Roman" panose="02020603050405020304" pitchFamily="18" charset="0"/>
                          <a:ea typeface="全真中明體" charset="-120"/>
                          <a:cs typeface="Times New Roman" panose="02020603050405020304" pitchFamily="18" charset="0"/>
                        </a:rPr>
                        <a:t>getMinutes</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傳回分鐘</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0~59</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3560692342"/>
                  </a:ext>
                </a:extLst>
              </a:tr>
              <a:tr h="290513">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err="1">
                          <a:ln>
                            <a:noFill/>
                          </a:ln>
                          <a:solidFill>
                            <a:schemeClr val="tx1"/>
                          </a:solidFill>
                          <a:effectLst/>
                          <a:latin typeface="Times New Roman" panose="02020603050405020304" pitchFamily="18" charset="0"/>
                          <a:ea typeface="全真中明體" charset="-120"/>
                          <a:cs typeface="Times New Roman" panose="02020603050405020304" pitchFamily="18" charset="0"/>
                        </a:rPr>
                        <a:t>getSeconds</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傳回秒數</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0~59</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880315816"/>
                  </a:ext>
                </a:extLst>
              </a:tr>
              <a:tr h="290513">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err="1">
                          <a:ln>
                            <a:noFill/>
                          </a:ln>
                          <a:solidFill>
                            <a:schemeClr val="tx1"/>
                          </a:solidFill>
                          <a:effectLst/>
                          <a:latin typeface="Times New Roman" panose="02020603050405020304" pitchFamily="18" charset="0"/>
                          <a:ea typeface="全真中明體" charset="-120"/>
                          <a:cs typeface="Times New Roman" panose="02020603050405020304" pitchFamily="18" charset="0"/>
                        </a:rPr>
                        <a:t>getMilliseconds</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傳回千分之一秒為單位的秒數，</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0~999</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2888550212"/>
                  </a:ext>
                </a:extLst>
              </a:tr>
              <a:tr h="290513">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err="1">
                          <a:ln>
                            <a:noFill/>
                          </a:ln>
                          <a:solidFill>
                            <a:schemeClr val="tx1"/>
                          </a:solidFill>
                          <a:effectLst/>
                          <a:latin typeface="Times New Roman" panose="02020603050405020304" pitchFamily="18" charset="0"/>
                          <a:ea typeface="全真中明體" charset="-120"/>
                          <a:cs typeface="Times New Roman" panose="02020603050405020304" pitchFamily="18" charset="0"/>
                        </a:rPr>
                        <a:t>getTime</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cap="flat">
                      <a:noFill/>
                    </a:lnB>
                    <a:lnTlToBr>
                      <a:noFill/>
                    </a:lnTlToBr>
                    <a:lnBlToTr>
                      <a:noFill/>
                    </a:lnBlToTr>
                    <a:solidFill>
                      <a:srgbClr val="CCCCCC"/>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傳回自</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1/1/1970</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年開始的秒數，以千分之一秒（毫秒）為單位</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cap="flat">
                      <a:noFill/>
                    </a:lnB>
                    <a:lnTlToBr>
                      <a:noFill/>
                    </a:lnTlToBr>
                    <a:lnBlToTr>
                      <a:noFill/>
                    </a:lnBlToTr>
                    <a:solidFill>
                      <a:srgbClr val="CCCCCC"/>
                    </a:solidFill>
                  </a:tcPr>
                </a:tc>
                <a:extLst>
                  <a:ext uri="{0D108BD9-81ED-4DB2-BD59-A6C34878D82A}">
                    <a16:rowId xmlns:a16="http://schemas.microsoft.com/office/drawing/2014/main" val="1763677302"/>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a:extLst>
              <a:ext uri="{FF2B5EF4-FFF2-40B4-BE49-F238E27FC236}">
                <a16:creationId xmlns:a16="http://schemas.microsoft.com/office/drawing/2014/main" id="{3FD0C238-B55E-4206-82DF-1A9D7D2BCD8E}"/>
              </a:ext>
            </a:extLst>
          </p:cNvPr>
          <p:cNvSpPr>
            <a:spLocks noGrp="1"/>
          </p:cNvSpPr>
          <p:nvPr>
            <p:ph type="title"/>
          </p:nvPr>
        </p:nvSpPr>
        <p:spPr/>
        <p:txBody>
          <a:bodyPr/>
          <a:lstStyle/>
          <a:p>
            <a:r>
              <a:rPr lang="en-US" altLang="zh-TW" dirty="0">
                <a:ea typeface="微軟正黑體" panose="020B0604030504040204" pitchFamily="34" charset="-120"/>
              </a:rPr>
              <a:t>9-4-2 </a:t>
            </a:r>
            <a:r>
              <a:rPr lang="zh-TW" altLang="en-US" dirty="0">
                <a:ea typeface="微軟正黑體" panose="020B0604030504040204" pitchFamily="34" charset="-120"/>
              </a:rPr>
              <a:t>設定日期和時間</a:t>
            </a:r>
            <a:r>
              <a:rPr lang="en-US" altLang="zh-TW" dirty="0">
                <a:ea typeface="微軟正黑體" panose="020B0604030504040204" pitchFamily="34" charset="-120"/>
              </a:rPr>
              <a:t>-</a:t>
            </a:r>
            <a:r>
              <a:rPr lang="zh-TW" altLang="en-US" dirty="0">
                <a:ea typeface="微軟正黑體" panose="020B0604030504040204" pitchFamily="34" charset="-120"/>
              </a:rPr>
              <a:t>相關方法</a:t>
            </a:r>
          </a:p>
        </p:txBody>
      </p:sp>
      <p:graphicFrame>
        <p:nvGraphicFramePr>
          <p:cNvPr id="214332" name="Group 316">
            <a:extLst>
              <a:ext uri="{FF2B5EF4-FFF2-40B4-BE49-F238E27FC236}">
                <a16:creationId xmlns:a16="http://schemas.microsoft.com/office/drawing/2014/main" id="{84DD7445-0474-45F1-8368-9C5D22E540B8}"/>
              </a:ext>
            </a:extLst>
          </p:cNvPr>
          <p:cNvGraphicFramePr>
            <a:graphicFrameLocks noGrp="1"/>
          </p:cNvGraphicFramePr>
          <p:nvPr>
            <p:ph idx="1"/>
          </p:nvPr>
        </p:nvGraphicFramePr>
        <p:xfrm>
          <a:off x="1981200" y="1600201"/>
          <a:ext cx="8229600" cy="4807585"/>
        </p:xfrm>
        <a:graphic>
          <a:graphicData uri="http://schemas.openxmlformats.org/drawingml/2006/table">
            <a:tbl>
              <a:tblPr/>
              <a:tblGrid>
                <a:gridCol w="2111375">
                  <a:extLst>
                    <a:ext uri="{9D8B030D-6E8A-4147-A177-3AD203B41FA5}">
                      <a16:colId xmlns:a16="http://schemas.microsoft.com/office/drawing/2014/main" val="2678313831"/>
                    </a:ext>
                  </a:extLst>
                </a:gridCol>
                <a:gridCol w="6118225">
                  <a:extLst>
                    <a:ext uri="{9D8B030D-6E8A-4147-A177-3AD203B41FA5}">
                      <a16:colId xmlns:a16="http://schemas.microsoft.com/office/drawing/2014/main" val="1091823310"/>
                    </a:ext>
                  </a:extLst>
                </a:gridCol>
              </a:tblGrid>
              <a:tr h="376238">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TW" altLang="en-US" sz="2000" b="1"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方法</a:t>
                      </a:r>
                      <a:endParaRPr kumimoji="0" lang="zh-TW" altLang="en-US" sz="2000" b="1"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TW" altLang="en-US" sz="2000" b="1"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說明</a:t>
                      </a:r>
                      <a:endParaRPr kumimoji="0" lang="zh-TW" altLang="en-US" sz="2000" b="1"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3277475001"/>
                  </a:ext>
                </a:extLst>
              </a:tr>
              <a:tr h="376238">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err="1">
                          <a:ln>
                            <a:noFill/>
                          </a:ln>
                          <a:solidFill>
                            <a:schemeClr val="tx1"/>
                          </a:solidFill>
                          <a:effectLst/>
                          <a:latin typeface="Times New Roman" panose="02020603050405020304" pitchFamily="18" charset="0"/>
                          <a:ea typeface="全真中明體" charset="-120"/>
                          <a:cs typeface="Times New Roman" panose="02020603050405020304" pitchFamily="18" charset="0"/>
                        </a:rPr>
                        <a:t>setDate</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設定</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Date</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物件的日期</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1~31</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704956543"/>
                  </a:ext>
                </a:extLst>
              </a:tr>
              <a:tr h="376238">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err="1">
                          <a:ln>
                            <a:noFill/>
                          </a:ln>
                          <a:solidFill>
                            <a:schemeClr val="tx1"/>
                          </a:solidFill>
                          <a:effectLst/>
                          <a:latin typeface="Times New Roman" panose="02020603050405020304" pitchFamily="18" charset="0"/>
                          <a:ea typeface="全真中明體" charset="-120"/>
                          <a:cs typeface="Times New Roman" panose="02020603050405020304" pitchFamily="18" charset="0"/>
                        </a:rPr>
                        <a:t>setMonth</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設定</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Date</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物件的月份</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0~11</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258712349"/>
                  </a:ext>
                </a:extLst>
              </a:tr>
              <a:tr h="376238">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err="1">
                          <a:ln>
                            <a:noFill/>
                          </a:ln>
                          <a:solidFill>
                            <a:schemeClr val="tx1"/>
                          </a:solidFill>
                          <a:effectLst/>
                          <a:latin typeface="Times New Roman" panose="02020603050405020304" pitchFamily="18" charset="0"/>
                          <a:ea typeface="全真中明體" charset="-120"/>
                          <a:cs typeface="Times New Roman" panose="02020603050405020304" pitchFamily="18" charset="0"/>
                        </a:rPr>
                        <a:t>setFullYear</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設定</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Date</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物件的完整年份</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231127369"/>
                  </a:ext>
                </a:extLst>
              </a:tr>
              <a:tr h="630238">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err="1">
                          <a:ln>
                            <a:noFill/>
                          </a:ln>
                          <a:solidFill>
                            <a:schemeClr val="tx1"/>
                          </a:solidFill>
                          <a:effectLst/>
                          <a:latin typeface="Times New Roman" panose="02020603050405020304" pitchFamily="18" charset="0"/>
                          <a:ea typeface="全真中明體" charset="-120"/>
                          <a:cs typeface="Times New Roman" panose="02020603050405020304" pitchFamily="18" charset="0"/>
                        </a:rPr>
                        <a:t>setYear</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設定</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Date</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物件的年份，在</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1990~1999</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間只需使用後兩位，例如：</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1999</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使用</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99</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，否則需要使用完整年份</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2586215212"/>
                  </a:ext>
                </a:extLst>
              </a:tr>
              <a:tr h="376238">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err="1">
                          <a:ln>
                            <a:noFill/>
                          </a:ln>
                          <a:solidFill>
                            <a:schemeClr val="tx1"/>
                          </a:solidFill>
                          <a:effectLst/>
                          <a:latin typeface="Times New Roman" panose="02020603050405020304" pitchFamily="18" charset="0"/>
                          <a:ea typeface="全真中明體" charset="-120"/>
                          <a:cs typeface="Times New Roman" panose="02020603050405020304" pitchFamily="18" charset="0"/>
                        </a:rPr>
                        <a:t>setHours</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設定</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Date</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物件的小時</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0~23</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4216330034"/>
                  </a:ext>
                </a:extLst>
              </a:tr>
              <a:tr h="376238">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err="1">
                          <a:ln>
                            <a:noFill/>
                          </a:ln>
                          <a:solidFill>
                            <a:schemeClr val="tx1"/>
                          </a:solidFill>
                          <a:effectLst/>
                          <a:latin typeface="Times New Roman" panose="02020603050405020304" pitchFamily="18" charset="0"/>
                          <a:ea typeface="全真中明體" charset="-120"/>
                          <a:cs typeface="Times New Roman" panose="02020603050405020304" pitchFamily="18" charset="0"/>
                        </a:rPr>
                        <a:t>setMinutes</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設定</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Date</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物件的分鐘</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0~59</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48623206"/>
                  </a:ext>
                </a:extLst>
              </a:tr>
              <a:tr h="376238">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err="1">
                          <a:ln>
                            <a:noFill/>
                          </a:ln>
                          <a:solidFill>
                            <a:schemeClr val="tx1"/>
                          </a:solidFill>
                          <a:effectLst/>
                          <a:latin typeface="Times New Roman" panose="02020603050405020304" pitchFamily="18" charset="0"/>
                          <a:ea typeface="全真中明體" charset="-120"/>
                          <a:cs typeface="Times New Roman" panose="02020603050405020304" pitchFamily="18" charset="0"/>
                        </a:rPr>
                        <a:t>setSeconds</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設定</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Date</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物件的秒數</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0~59</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3906697278"/>
                  </a:ext>
                </a:extLst>
              </a:tr>
              <a:tr h="631825">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err="1">
                          <a:ln>
                            <a:noFill/>
                          </a:ln>
                          <a:solidFill>
                            <a:schemeClr val="tx1"/>
                          </a:solidFill>
                          <a:effectLst/>
                          <a:latin typeface="Times New Roman" panose="02020603050405020304" pitchFamily="18" charset="0"/>
                          <a:ea typeface="全真中明體" charset="-120"/>
                          <a:cs typeface="Times New Roman" panose="02020603050405020304" pitchFamily="18" charset="0"/>
                        </a:rPr>
                        <a:t>setMilliseconds</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設定</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Date</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物件的秒數，以千分之一秒為單位，</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0~999</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599333688"/>
                  </a:ext>
                </a:extLst>
              </a:tr>
              <a:tr h="630238">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err="1">
                          <a:ln>
                            <a:noFill/>
                          </a:ln>
                          <a:solidFill>
                            <a:schemeClr val="tx1"/>
                          </a:solidFill>
                          <a:effectLst/>
                          <a:latin typeface="Times New Roman" panose="02020603050405020304" pitchFamily="18" charset="0"/>
                          <a:ea typeface="全真中明體" charset="-120"/>
                          <a:cs typeface="Times New Roman" panose="02020603050405020304" pitchFamily="18" charset="0"/>
                        </a:rPr>
                        <a:t>setTime</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cap="flat">
                      <a:noFill/>
                    </a:lnB>
                    <a:lnTlToBr>
                      <a:noFill/>
                    </a:lnTlToBr>
                    <a:lnBlToTr>
                      <a:noFill/>
                    </a:lnBlToTr>
                    <a:solidFill>
                      <a:srgbClr val="F2F2F2"/>
                    </a:solidFill>
                  </a:tcPr>
                </a:tc>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設定</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Date</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物件的時間，自</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1/1/1970</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年開始，以千分之一秒為單位</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cap="flat">
                      <a:noFill/>
                    </a:lnB>
                    <a:lnTlToBr>
                      <a:noFill/>
                    </a:lnTlToBr>
                    <a:lnBlToTr>
                      <a:noFill/>
                    </a:lnBlToTr>
                    <a:solidFill>
                      <a:srgbClr val="F2F2F2"/>
                    </a:solidFill>
                  </a:tcPr>
                </a:tc>
                <a:extLst>
                  <a:ext uri="{0D108BD9-81ED-4DB2-BD59-A6C34878D82A}">
                    <a16:rowId xmlns:a16="http://schemas.microsoft.com/office/drawing/2014/main" val="218697688"/>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a:extLst>
              <a:ext uri="{FF2B5EF4-FFF2-40B4-BE49-F238E27FC236}">
                <a16:creationId xmlns:a16="http://schemas.microsoft.com/office/drawing/2014/main" id="{B0E47703-C88E-4138-8BE9-785EB594E33B}"/>
              </a:ext>
            </a:extLst>
          </p:cNvPr>
          <p:cNvSpPr>
            <a:spLocks noGrp="1"/>
          </p:cNvSpPr>
          <p:nvPr>
            <p:ph type="title"/>
          </p:nvPr>
        </p:nvSpPr>
        <p:spPr/>
        <p:txBody>
          <a:bodyPr/>
          <a:lstStyle/>
          <a:p>
            <a:r>
              <a:rPr lang="en-US" altLang="zh-TW" dirty="0">
                <a:ea typeface="微軟正黑體" panose="020B0604030504040204" pitchFamily="34" charset="-120"/>
              </a:rPr>
              <a:t>9-4-3 </a:t>
            </a:r>
            <a:r>
              <a:rPr lang="zh-TW" altLang="en-US" dirty="0">
                <a:ea typeface="微軟正黑體" panose="020B0604030504040204" pitchFamily="34" charset="-120"/>
              </a:rPr>
              <a:t>日期和時間的轉換</a:t>
            </a:r>
          </a:p>
        </p:txBody>
      </p:sp>
      <p:sp>
        <p:nvSpPr>
          <p:cNvPr id="217091" name="Rectangle 3">
            <a:extLst>
              <a:ext uri="{FF2B5EF4-FFF2-40B4-BE49-F238E27FC236}">
                <a16:creationId xmlns:a16="http://schemas.microsoft.com/office/drawing/2014/main" id="{C66A30DC-080C-40D5-B625-B8D26257DBB3}"/>
              </a:ext>
            </a:extLst>
          </p:cNvPr>
          <p:cNvSpPr>
            <a:spLocks noGrp="1"/>
          </p:cNvSpPr>
          <p:nvPr>
            <p:ph idx="1"/>
          </p:nvPr>
        </p:nvSpPr>
        <p:spPr/>
        <p:txBody>
          <a:bodyPr/>
          <a:lstStyle/>
          <a:p>
            <a:r>
              <a:rPr lang="en-US" altLang="zh-TW" sz="2400" dirty="0">
                <a:ea typeface="微軟正黑體" panose="020B0604030504040204" pitchFamily="34" charset="-120"/>
              </a:rPr>
              <a:t>Date</a:t>
            </a:r>
            <a:r>
              <a:rPr lang="zh-TW" altLang="en-US" sz="2400" dirty="0">
                <a:ea typeface="微軟正黑體" panose="020B0604030504040204" pitchFamily="34" charset="-120"/>
              </a:rPr>
              <a:t>物件提供日期和時間轉換方法，可以取得時間差、轉換成千分之一秒數或輸出成字串等轉換操作，</a:t>
            </a:r>
            <a:r>
              <a:rPr lang="en-US" altLang="zh-TW" sz="2400" dirty="0">
                <a:ea typeface="微軟正黑體" panose="020B0604030504040204" pitchFamily="34" charset="-120"/>
              </a:rPr>
              <a:t>GMT</a:t>
            </a:r>
            <a:r>
              <a:rPr lang="zh-TW" altLang="en-US" sz="2400" dirty="0">
                <a:ea typeface="微軟正黑體" panose="020B0604030504040204" pitchFamily="34" charset="-120"/>
              </a:rPr>
              <a:t>為格林威治標準時間，相關方法的說明，如下表所示：</a:t>
            </a:r>
          </a:p>
          <a:p>
            <a:endParaRPr lang="zh-TW" altLang="en-US" dirty="0">
              <a:ea typeface="微軟正黑體" panose="020B0604030504040204" pitchFamily="34" charset="-120"/>
            </a:endParaRPr>
          </a:p>
        </p:txBody>
      </p:sp>
      <p:graphicFrame>
        <p:nvGraphicFramePr>
          <p:cNvPr id="217222" name="Group 134">
            <a:extLst>
              <a:ext uri="{FF2B5EF4-FFF2-40B4-BE49-F238E27FC236}">
                <a16:creationId xmlns:a16="http://schemas.microsoft.com/office/drawing/2014/main" id="{08AE1E7C-AD8E-494E-A6D9-7B18F67B2A55}"/>
              </a:ext>
            </a:extLst>
          </p:cNvPr>
          <p:cNvGraphicFramePr>
            <a:graphicFrameLocks noGrp="1"/>
          </p:cNvGraphicFramePr>
          <p:nvPr/>
        </p:nvGraphicFramePr>
        <p:xfrm>
          <a:off x="2135189" y="2947989"/>
          <a:ext cx="7921625" cy="3222625"/>
        </p:xfrm>
        <a:graphic>
          <a:graphicData uri="http://schemas.openxmlformats.org/drawingml/2006/table">
            <a:tbl>
              <a:tblPr/>
              <a:tblGrid>
                <a:gridCol w="2520950">
                  <a:extLst>
                    <a:ext uri="{9D8B030D-6E8A-4147-A177-3AD203B41FA5}">
                      <a16:colId xmlns:a16="http://schemas.microsoft.com/office/drawing/2014/main" val="1135979544"/>
                    </a:ext>
                  </a:extLst>
                </a:gridCol>
                <a:gridCol w="5400675">
                  <a:extLst>
                    <a:ext uri="{9D8B030D-6E8A-4147-A177-3AD203B41FA5}">
                      <a16:colId xmlns:a16="http://schemas.microsoft.com/office/drawing/2014/main" val="2643801344"/>
                    </a:ext>
                  </a:extLst>
                </a:gridCol>
              </a:tblGrid>
              <a:tr h="376238">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1"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方法</a:t>
                      </a:r>
                      <a:endParaRPr kumimoji="0" lang="zh-TW" altLang="en-US" sz="2000" b="1"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1"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說明</a:t>
                      </a:r>
                      <a:endParaRPr kumimoji="0" lang="zh-TW" altLang="en-US" sz="2000" b="1"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2038273594"/>
                  </a:ext>
                </a:extLst>
              </a:tr>
              <a:tr h="631825">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err="1">
                          <a:ln>
                            <a:noFill/>
                          </a:ln>
                          <a:solidFill>
                            <a:schemeClr val="tx1"/>
                          </a:solidFill>
                          <a:effectLst/>
                          <a:latin typeface="Times New Roman" panose="02020603050405020304" pitchFamily="18" charset="0"/>
                          <a:ea typeface="全真中明體" charset="-120"/>
                          <a:cs typeface="Times New Roman" panose="02020603050405020304" pitchFamily="18" charset="0"/>
                        </a:rPr>
                        <a:t>getTimezoneOffset</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傳回本地時間和</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GMT</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的時間差，以分為單位</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966366894"/>
                  </a:ext>
                </a:extLst>
              </a:tr>
              <a:tr h="376238">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err="1">
                          <a:ln>
                            <a:noFill/>
                          </a:ln>
                          <a:solidFill>
                            <a:schemeClr val="tx1"/>
                          </a:solidFill>
                          <a:effectLst/>
                          <a:latin typeface="Times New Roman" panose="02020603050405020304" pitchFamily="18" charset="0"/>
                          <a:ea typeface="全真中明體" charset="-120"/>
                          <a:cs typeface="Times New Roman" panose="02020603050405020304" pitchFamily="18" charset="0"/>
                        </a:rPr>
                        <a:t>toGMTString</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傳回轉換成</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GMT</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時間的字串</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53940562"/>
                  </a:ext>
                </a:extLst>
              </a:tr>
              <a:tr h="376238">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err="1">
                          <a:ln>
                            <a:noFill/>
                          </a:ln>
                          <a:solidFill>
                            <a:schemeClr val="tx1"/>
                          </a:solidFill>
                          <a:effectLst/>
                          <a:latin typeface="Times New Roman" panose="02020603050405020304" pitchFamily="18" charset="0"/>
                          <a:ea typeface="全真中明體" charset="-120"/>
                          <a:cs typeface="Times New Roman" panose="02020603050405020304" pitchFamily="18" charset="0"/>
                        </a:rPr>
                        <a:t>toLocalString</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傳回將</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GMT</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轉換成本地時間的字串</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836198325"/>
                  </a:ext>
                </a:extLst>
              </a:tr>
              <a:tr h="631825">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parse(Date)</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傳回參數</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Date</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物件從</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1/1/1970</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到本地時間的毫秒數，以千分之一秒為單位</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4218531320"/>
                  </a:ext>
                </a:extLst>
              </a:tr>
              <a:tr h="631825">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UTC(Date)</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cap="flat">
                      <a:noFill/>
                    </a:lnB>
                    <a:lnTlToBr>
                      <a:noFill/>
                    </a:lnTlToBr>
                    <a:lnBlToTr>
                      <a:noFill/>
                    </a:lnBlToTr>
                    <a:solidFill>
                      <a:srgbClr val="F2F2F2"/>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傳回參數</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Date</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物件從</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1/1/1970</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到</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GMT</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時間的毫秒數，以千分之一秒為單位</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cap="flat">
                      <a:noFill/>
                    </a:lnB>
                    <a:lnTlToBr>
                      <a:noFill/>
                    </a:lnTlToBr>
                    <a:lnBlToTr>
                      <a:noFill/>
                    </a:lnBlToTr>
                    <a:solidFill>
                      <a:srgbClr val="F2F2F2"/>
                    </a:solidFill>
                  </a:tcPr>
                </a:tc>
                <a:extLst>
                  <a:ext uri="{0D108BD9-81ED-4DB2-BD59-A6C34878D82A}">
                    <a16:rowId xmlns:a16="http://schemas.microsoft.com/office/drawing/2014/main" val="951203231"/>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id="{740311FC-7A98-4946-A251-5092246257F8}"/>
              </a:ext>
            </a:extLst>
          </p:cNvPr>
          <p:cNvSpPr>
            <a:spLocks noGrp="1"/>
          </p:cNvSpPr>
          <p:nvPr>
            <p:ph type="title"/>
          </p:nvPr>
        </p:nvSpPr>
        <p:spPr/>
        <p:txBody>
          <a:bodyPr/>
          <a:lstStyle/>
          <a:p>
            <a:r>
              <a:rPr lang="en-US" altLang="zh-TW" dirty="0">
                <a:ea typeface="微軟正黑體" panose="020B0604030504040204" pitchFamily="34" charset="-120"/>
              </a:rPr>
              <a:t>9-5 Math</a:t>
            </a:r>
            <a:r>
              <a:rPr lang="zh-TW" altLang="en-US" dirty="0">
                <a:ea typeface="微軟正黑體" panose="020B0604030504040204" pitchFamily="34" charset="-120"/>
              </a:rPr>
              <a:t>物件 </a:t>
            </a:r>
          </a:p>
        </p:txBody>
      </p:sp>
      <p:sp>
        <p:nvSpPr>
          <p:cNvPr id="220163" name="Rectangle 3">
            <a:extLst>
              <a:ext uri="{FF2B5EF4-FFF2-40B4-BE49-F238E27FC236}">
                <a16:creationId xmlns:a16="http://schemas.microsoft.com/office/drawing/2014/main" id="{FF05FC6A-BDDB-442A-BCA4-E448BBABBDE0}"/>
              </a:ext>
            </a:extLst>
          </p:cNvPr>
          <p:cNvSpPr>
            <a:spLocks noGrp="1"/>
          </p:cNvSpPr>
          <p:nvPr>
            <p:ph idx="1"/>
          </p:nvPr>
        </p:nvSpPr>
        <p:spPr/>
        <p:txBody>
          <a:bodyPr/>
          <a:lstStyle/>
          <a:p>
            <a:r>
              <a:rPr lang="en-US" altLang="zh-TW" dirty="0">
                <a:ea typeface="微軟正黑體" panose="020B0604030504040204" pitchFamily="34" charset="-120"/>
              </a:rPr>
              <a:t>9-5-1 Math</a:t>
            </a:r>
            <a:r>
              <a:rPr lang="zh-TW" altLang="en-US" dirty="0">
                <a:ea typeface="微軟正黑體" panose="020B0604030504040204" pitchFamily="34" charset="-120"/>
              </a:rPr>
              <a:t>物件的屬性 </a:t>
            </a:r>
          </a:p>
          <a:p>
            <a:r>
              <a:rPr lang="en-US" altLang="zh-TW" dirty="0">
                <a:ea typeface="微軟正黑體" panose="020B0604030504040204" pitchFamily="34" charset="-120"/>
              </a:rPr>
              <a:t>9-5-2 Math</a:t>
            </a:r>
            <a:r>
              <a:rPr lang="zh-TW" altLang="en-US" dirty="0">
                <a:ea typeface="微軟正黑體" panose="020B0604030504040204" pitchFamily="34" charset="-120"/>
              </a:rPr>
              <a:t>物件的亂數、最大和最小值 </a:t>
            </a:r>
          </a:p>
          <a:p>
            <a:r>
              <a:rPr lang="en-US" altLang="zh-TW" dirty="0">
                <a:ea typeface="微軟正黑體" panose="020B0604030504040204" pitchFamily="34" charset="-120"/>
              </a:rPr>
              <a:t>9-5-3 Math</a:t>
            </a:r>
            <a:r>
              <a:rPr lang="zh-TW" altLang="en-US" dirty="0">
                <a:ea typeface="微軟正黑體" panose="020B0604030504040204" pitchFamily="34" charset="-120"/>
              </a:rPr>
              <a:t>物件的數學方法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a:extLst>
              <a:ext uri="{FF2B5EF4-FFF2-40B4-BE49-F238E27FC236}">
                <a16:creationId xmlns:a16="http://schemas.microsoft.com/office/drawing/2014/main" id="{E137FC3F-C794-4D88-AD04-F715DCDB4126}"/>
              </a:ext>
            </a:extLst>
          </p:cNvPr>
          <p:cNvSpPr>
            <a:spLocks noGrp="1"/>
          </p:cNvSpPr>
          <p:nvPr>
            <p:ph type="title"/>
          </p:nvPr>
        </p:nvSpPr>
        <p:spPr/>
        <p:txBody>
          <a:bodyPr/>
          <a:lstStyle/>
          <a:p>
            <a:r>
              <a:rPr lang="en-US" altLang="zh-TW" dirty="0">
                <a:ea typeface="微軟正黑體" panose="020B0604030504040204" pitchFamily="34" charset="-120"/>
              </a:rPr>
              <a:t>9-5-1 Math</a:t>
            </a:r>
            <a:r>
              <a:rPr lang="zh-TW" altLang="en-US" dirty="0">
                <a:ea typeface="微軟正黑體" panose="020B0604030504040204" pitchFamily="34" charset="-120"/>
              </a:rPr>
              <a:t>物件的屬性 </a:t>
            </a:r>
          </a:p>
        </p:txBody>
      </p:sp>
      <p:sp>
        <p:nvSpPr>
          <p:cNvPr id="221187" name="Rectangle 3">
            <a:extLst>
              <a:ext uri="{FF2B5EF4-FFF2-40B4-BE49-F238E27FC236}">
                <a16:creationId xmlns:a16="http://schemas.microsoft.com/office/drawing/2014/main" id="{4B490485-593C-4342-B067-EFFD1BDC4F84}"/>
              </a:ext>
            </a:extLst>
          </p:cNvPr>
          <p:cNvSpPr>
            <a:spLocks noGrp="1"/>
          </p:cNvSpPr>
          <p:nvPr>
            <p:ph idx="1"/>
          </p:nvPr>
        </p:nvSpPr>
        <p:spPr/>
        <p:txBody>
          <a:bodyPr/>
          <a:lstStyle/>
          <a:p>
            <a:r>
              <a:rPr lang="en-US" altLang="zh-TW" dirty="0">
                <a:ea typeface="微軟正黑體" panose="020B0604030504040204" pitchFamily="34" charset="-120"/>
              </a:rPr>
              <a:t>Math</a:t>
            </a:r>
            <a:r>
              <a:rPr lang="zh-TW" altLang="en-US" dirty="0">
                <a:ea typeface="微軟正黑體" panose="020B0604030504040204" pitchFamily="34" charset="-120"/>
              </a:rPr>
              <a:t>物件的屬性都是一些數學常數，屬性的說明如下表所示：</a:t>
            </a:r>
          </a:p>
        </p:txBody>
      </p:sp>
      <p:graphicFrame>
        <p:nvGraphicFramePr>
          <p:cNvPr id="221373" name="Group 189">
            <a:extLst>
              <a:ext uri="{FF2B5EF4-FFF2-40B4-BE49-F238E27FC236}">
                <a16:creationId xmlns:a16="http://schemas.microsoft.com/office/drawing/2014/main" id="{241631D5-828E-40C0-8583-DDFB1D521F9F}"/>
              </a:ext>
            </a:extLst>
          </p:cNvPr>
          <p:cNvGraphicFramePr>
            <a:graphicFrameLocks noGrp="1"/>
          </p:cNvGraphicFramePr>
          <p:nvPr/>
        </p:nvGraphicFramePr>
        <p:xfrm>
          <a:off x="2135188" y="2636838"/>
          <a:ext cx="8064500" cy="3566160"/>
        </p:xfrm>
        <a:graphic>
          <a:graphicData uri="http://schemas.openxmlformats.org/drawingml/2006/table">
            <a:tbl>
              <a:tblPr/>
              <a:tblGrid>
                <a:gridCol w="1558925">
                  <a:extLst>
                    <a:ext uri="{9D8B030D-6E8A-4147-A177-3AD203B41FA5}">
                      <a16:colId xmlns:a16="http://schemas.microsoft.com/office/drawing/2014/main" val="193655826"/>
                    </a:ext>
                  </a:extLst>
                </a:gridCol>
                <a:gridCol w="6505575">
                  <a:extLst>
                    <a:ext uri="{9D8B030D-6E8A-4147-A177-3AD203B41FA5}">
                      <a16:colId xmlns:a16="http://schemas.microsoft.com/office/drawing/2014/main" val="3811404631"/>
                    </a:ext>
                  </a:extLst>
                </a:gridCol>
              </a:tblGrid>
              <a:tr h="360363">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1"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屬性</a:t>
                      </a:r>
                      <a:endParaRPr kumimoji="0" lang="zh-TW" altLang="en-US" sz="2000" b="1"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1"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說明</a:t>
                      </a:r>
                      <a:endParaRPr kumimoji="0" lang="zh-TW" altLang="en-US" sz="2000" b="1"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2218895479"/>
                  </a:ext>
                </a:extLst>
              </a:tr>
              <a:tr h="360363">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E</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自然數</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e=2.718281828459045</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2486990968"/>
                  </a:ext>
                </a:extLst>
              </a:tr>
              <a:tr h="358775">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LN2</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ln2=0.6931471805599453</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2313809410"/>
                  </a:ext>
                </a:extLst>
              </a:tr>
              <a:tr h="360363">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LN10</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ln10=2.302585092994046</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3531667981"/>
                  </a:ext>
                </a:extLst>
              </a:tr>
              <a:tr h="360363">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LOG2E</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log</a:t>
                      </a:r>
                      <a:r>
                        <a:rPr kumimoji="0" lang="en-US" altLang="zh-TW" sz="2000" b="0" i="0" u="none" strike="noStrike" cap="none" normalizeH="0" baseline="-3000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2</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e=1.4426950408889633</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4150278486"/>
                  </a:ext>
                </a:extLst>
              </a:tr>
              <a:tr h="360363">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LOG10E</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loge=0.4342944819032518</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2929839750"/>
                  </a:ext>
                </a:extLst>
              </a:tr>
              <a:tr h="358775">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PI</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圓周率</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π=3.141592653589793</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395884393"/>
                  </a:ext>
                </a:extLst>
              </a:tr>
              <a:tr h="360363">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SQRT1_2</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根號√</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1/2=0.7071067811865476</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2769499937"/>
                  </a:ext>
                </a:extLst>
              </a:tr>
              <a:tr h="360363">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SQRT2</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cap="flat">
                      <a:noFill/>
                    </a:lnB>
                    <a:lnTlToBr>
                      <a:noFill/>
                    </a:lnTlToBr>
                    <a:lnBlToTr>
                      <a:noFill/>
                    </a:lnBlToTr>
                    <a:solidFill>
                      <a:srgbClr val="CCCCCC"/>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根號√</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2=1.4142135623730951</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cap="flat">
                      <a:noFill/>
                    </a:lnB>
                    <a:lnTlToBr>
                      <a:noFill/>
                    </a:lnTlToBr>
                    <a:lnBlToTr>
                      <a:noFill/>
                    </a:lnBlToTr>
                    <a:solidFill>
                      <a:srgbClr val="CCCCCC"/>
                    </a:solidFill>
                  </a:tcPr>
                </a:tc>
                <a:extLst>
                  <a:ext uri="{0D108BD9-81ED-4DB2-BD59-A6C34878D82A}">
                    <a16:rowId xmlns:a16="http://schemas.microsoft.com/office/drawing/2014/main" val="3341022802"/>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a:extLst>
              <a:ext uri="{FF2B5EF4-FFF2-40B4-BE49-F238E27FC236}">
                <a16:creationId xmlns:a16="http://schemas.microsoft.com/office/drawing/2014/main" id="{EF80852B-0FB7-4C2C-9709-E79ACC24740B}"/>
              </a:ext>
            </a:extLst>
          </p:cNvPr>
          <p:cNvSpPr>
            <a:spLocks noGrp="1"/>
          </p:cNvSpPr>
          <p:nvPr>
            <p:ph type="title"/>
          </p:nvPr>
        </p:nvSpPr>
        <p:spPr/>
        <p:txBody>
          <a:bodyPr/>
          <a:lstStyle/>
          <a:p>
            <a:r>
              <a:rPr lang="en-US" altLang="zh-TW" dirty="0">
                <a:ea typeface="微軟正黑體" panose="020B0604030504040204" pitchFamily="34" charset="-120"/>
              </a:rPr>
              <a:t>9-5-2 Math</a:t>
            </a:r>
            <a:r>
              <a:rPr lang="zh-TW" altLang="en-US" dirty="0">
                <a:ea typeface="微軟正黑體" panose="020B0604030504040204" pitchFamily="34" charset="-120"/>
              </a:rPr>
              <a:t>物件的亂數、最大和最小值</a:t>
            </a:r>
          </a:p>
        </p:txBody>
      </p:sp>
      <p:sp>
        <p:nvSpPr>
          <p:cNvPr id="223235" name="Rectangle 3">
            <a:extLst>
              <a:ext uri="{FF2B5EF4-FFF2-40B4-BE49-F238E27FC236}">
                <a16:creationId xmlns:a16="http://schemas.microsoft.com/office/drawing/2014/main" id="{3426B4C2-A5C3-44EE-A4CB-DD4A4D9A6468}"/>
              </a:ext>
            </a:extLst>
          </p:cNvPr>
          <p:cNvSpPr>
            <a:spLocks noGrp="1"/>
          </p:cNvSpPr>
          <p:nvPr>
            <p:ph idx="1"/>
          </p:nvPr>
        </p:nvSpPr>
        <p:spPr/>
        <p:txBody>
          <a:bodyPr/>
          <a:lstStyle/>
          <a:p>
            <a:r>
              <a:rPr lang="en-US" altLang="zh-TW" dirty="0">
                <a:ea typeface="微軟正黑體" panose="020B0604030504040204" pitchFamily="34" charset="-120"/>
              </a:rPr>
              <a:t>Math</a:t>
            </a:r>
            <a:r>
              <a:rPr lang="zh-TW" altLang="en-US" dirty="0">
                <a:ea typeface="微軟正黑體" panose="020B0604030504040204" pitchFamily="34" charset="-120"/>
              </a:rPr>
              <a:t>物件提供建立亂數、最大值和最小值的方法，相關方法的說明，如下表所示：</a:t>
            </a:r>
          </a:p>
          <a:p>
            <a:endParaRPr lang="zh-TW" altLang="en-US" dirty="0">
              <a:ea typeface="微軟正黑體" panose="020B0604030504040204" pitchFamily="34" charset="-120"/>
            </a:endParaRPr>
          </a:p>
        </p:txBody>
      </p:sp>
      <p:graphicFrame>
        <p:nvGraphicFramePr>
          <p:cNvPr id="223341" name="Group 109">
            <a:extLst>
              <a:ext uri="{FF2B5EF4-FFF2-40B4-BE49-F238E27FC236}">
                <a16:creationId xmlns:a16="http://schemas.microsoft.com/office/drawing/2014/main" id="{03D80BF7-4E93-465D-842B-A7891BBF0C19}"/>
              </a:ext>
            </a:extLst>
          </p:cNvPr>
          <p:cNvGraphicFramePr>
            <a:graphicFrameLocks noGrp="1"/>
          </p:cNvGraphicFramePr>
          <p:nvPr/>
        </p:nvGraphicFramePr>
        <p:xfrm>
          <a:off x="2135189" y="2781300"/>
          <a:ext cx="7921625" cy="2016126"/>
        </p:xfrm>
        <a:graphic>
          <a:graphicData uri="http://schemas.openxmlformats.org/drawingml/2006/table">
            <a:tbl>
              <a:tblPr/>
              <a:tblGrid>
                <a:gridCol w="2282825">
                  <a:extLst>
                    <a:ext uri="{9D8B030D-6E8A-4147-A177-3AD203B41FA5}">
                      <a16:colId xmlns:a16="http://schemas.microsoft.com/office/drawing/2014/main" val="1742458458"/>
                    </a:ext>
                  </a:extLst>
                </a:gridCol>
                <a:gridCol w="5638800">
                  <a:extLst>
                    <a:ext uri="{9D8B030D-6E8A-4147-A177-3AD203B41FA5}">
                      <a16:colId xmlns:a16="http://schemas.microsoft.com/office/drawing/2014/main" val="3053999107"/>
                    </a:ext>
                  </a:extLst>
                </a:gridCol>
              </a:tblGrid>
              <a:tr h="403225">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1"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方法</a:t>
                      </a:r>
                      <a:endParaRPr kumimoji="0" lang="zh-TW" altLang="en-US" sz="2000" b="1"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1"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說明</a:t>
                      </a:r>
                      <a:endParaRPr kumimoji="0" lang="zh-TW" altLang="en-US" sz="2000" b="1"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301172890"/>
                  </a:ext>
                </a:extLst>
              </a:tr>
              <a:tr h="404813">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max(value1,value2)</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傳回</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2</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個參數中的最大值</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550843628"/>
                  </a:ext>
                </a:extLst>
              </a:tr>
              <a:tr h="400050">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min(value1,value2)</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傳回</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2</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個參數中的最小值</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259774747"/>
                  </a:ext>
                </a:extLst>
              </a:tr>
              <a:tr h="404813">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random()</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傳回亂數值</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2941603363"/>
                  </a:ext>
                </a:extLst>
              </a:tr>
              <a:tr h="403225">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round(value)</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cap="flat">
                      <a:noFill/>
                    </a:lnB>
                    <a:lnTlToBr>
                      <a:noFill/>
                    </a:lnTlToBr>
                    <a:lnBlToTr>
                      <a:noFill/>
                    </a:lnBlToTr>
                    <a:solidFill>
                      <a:srgbClr val="CCCCCC"/>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將參數值四捨五入後傳回</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cap="flat">
                      <a:noFill/>
                    </a:lnB>
                    <a:lnTlToBr>
                      <a:noFill/>
                    </a:lnTlToBr>
                    <a:lnBlToTr>
                      <a:noFill/>
                    </a:lnBlToTr>
                    <a:solidFill>
                      <a:srgbClr val="CCCCCC"/>
                    </a:solidFill>
                  </a:tcPr>
                </a:tc>
                <a:extLst>
                  <a:ext uri="{0D108BD9-81ED-4DB2-BD59-A6C34878D82A}">
                    <a16:rowId xmlns:a16="http://schemas.microsoft.com/office/drawing/2014/main" val="376237401"/>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a:extLst>
              <a:ext uri="{FF2B5EF4-FFF2-40B4-BE49-F238E27FC236}">
                <a16:creationId xmlns:a16="http://schemas.microsoft.com/office/drawing/2014/main" id="{77BBF596-58AB-46DB-9E41-DCB16973A26F}"/>
              </a:ext>
            </a:extLst>
          </p:cNvPr>
          <p:cNvSpPr>
            <a:spLocks noGrp="1"/>
          </p:cNvSpPr>
          <p:nvPr>
            <p:ph type="title"/>
          </p:nvPr>
        </p:nvSpPr>
        <p:spPr/>
        <p:txBody>
          <a:bodyPr/>
          <a:lstStyle/>
          <a:p>
            <a:r>
              <a:rPr lang="en-US" altLang="zh-TW" dirty="0">
                <a:ea typeface="微軟正黑體" panose="020B0604030504040204" pitchFamily="34" charset="-120"/>
              </a:rPr>
              <a:t>9-5-3 Math</a:t>
            </a:r>
            <a:r>
              <a:rPr lang="zh-TW" altLang="en-US" dirty="0">
                <a:ea typeface="微軟正黑體" panose="020B0604030504040204" pitchFamily="34" charset="-120"/>
              </a:rPr>
              <a:t>物件的數學方法</a:t>
            </a:r>
          </a:p>
        </p:txBody>
      </p:sp>
      <p:graphicFrame>
        <p:nvGraphicFramePr>
          <p:cNvPr id="225427" name="Group 147">
            <a:extLst>
              <a:ext uri="{FF2B5EF4-FFF2-40B4-BE49-F238E27FC236}">
                <a16:creationId xmlns:a16="http://schemas.microsoft.com/office/drawing/2014/main" id="{EAF52298-F04C-4E7C-8C76-5B1E90C49B63}"/>
              </a:ext>
            </a:extLst>
          </p:cNvPr>
          <p:cNvGraphicFramePr>
            <a:graphicFrameLocks noGrp="1"/>
          </p:cNvGraphicFramePr>
          <p:nvPr>
            <p:ph idx="1"/>
          </p:nvPr>
        </p:nvGraphicFramePr>
        <p:xfrm>
          <a:off x="1981200" y="1600200"/>
          <a:ext cx="8229600" cy="5547360"/>
        </p:xfrm>
        <a:graphic>
          <a:graphicData uri="http://schemas.openxmlformats.org/drawingml/2006/table">
            <a:tbl>
              <a:tblPr/>
              <a:tblGrid>
                <a:gridCol w="1200150">
                  <a:extLst>
                    <a:ext uri="{9D8B030D-6E8A-4147-A177-3AD203B41FA5}">
                      <a16:colId xmlns:a16="http://schemas.microsoft.com/office/drawing/2014/main" val="272882129"/>
                    </a:ext>
                  </a:extLst>
                </a:gridCol>
                <a:gridCol w="7029450">
                  <a:extLst>
                    <a:ext uri="{9D8B030D-6E8A-4147-A177-3AD203B41FA5}">
                      <a16:colId xmlns:a16="http://schemas.microsoft.com/office/drawing/2014/main" val="3785983791"/>
                    </a:ext>
                  </a:extLst>
                </a:gridCol>
              </a:tblGrid>
              <a:tr h="323850">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TW" altLang="en-US" sz="2000" b="1"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方法</a:t>
                      </a:r>
                      <a:endParaRPr kumimoji="0" lang="zh-TW" altLang="en-US" sz="2000" b="1"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TW" altLang="en-US" sz="2000" b="1"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說明</a:t>
                      </a:r>
                      <a:endParaRPr kumimoji="0" lang="zh-TW" altLang="en-US" sz="2000" b="1"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2056123779"/>
                  </a:ext>
                </a:extLst>
              </a:tr>
              <a:tr h="322263">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abs()</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傳回絕對值</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2292972752"/>
                  </a:ext>
                </a:extLst>
              </a:tr>
              <a:tr h="323850">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err="1">
                          <a:ln>
                            <a:noFill/>
                          </a:ln>
                          <a:solidFill>
                            <a:schemeClr val="tx1"/>
                          </a:solidFill>
                          <a:effectLst/>
                          <a:latin typeface="Times New Roman" panose="02020603050405020304" pitchFamily="18" charset="0"/>
                          <a:ea typeface="全真中明體" charset="-120"/>
                          <a:cs typeface="Times New Roman" panose="02020603050405020304" pitchFamily="18" charset="0"/>
                        </a:rPr>
                        <a:t>acos</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反餘弦函數</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3062364112"/>
                  </a:ext>
                </a:extLst>
              </a:tr>
              <a:tr h="323850">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err="1">
                          <a:ln>
                            <a:noFill/>
                          </a:ln>
                          <a:solidFill>
                            <a:schemeClr val="tx1"/>
                          </a:solidFill>
                          <a:effectLst/>
                          <a:latin typeface="Times New Roman" panose="02020603050405020304" pitchFamily="18" charset="0"/>
                          <a:ea typeface="全真中明體" charset="-120"/>
                          <a:cs typeface="Times New Roman" panose="02020603050405020304" pitchFamily="18" charset="0"/>
                        </a:rPr>
                        <a:t>asin</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反正弦函數</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2439606807"/>
                  </a:ext>
                </a:extLst>
              </a:tr>
              <a:tr h="322263">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err="1">
                          <a:ln>
                            <a:noFill/>
                          </a:ln>
                          <a:solidFill>
                            <a:schemeClr val="tx1"/>
                          </a:solidFill>
                          <a:effectLst/>
                          <a:latin typeface="Times New Roman" panose="02020603050405020304" pitchFamily="18" charset="0"/>
                          <a:ea typeface="全真中明體" charset="-120"/>
                          <a:cs typeface="Times New Roman" panose="02020603050405020304" pitchFamily="18" charset="0"/>
                        </a:rPr>
                        <a:t>atan</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反正切函數</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902015829"/>
                  </a:ext>
                </a:extLst>
              </a:tr>
              <a:tr h="323850">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ceil()</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傳回大於或等於參數的最小整數</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2046258871"/>
                  </a:ext>
                </a:extLst>
              </a:tr>
              <a:tr h="323850">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cos()</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餘弦函數</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779270030"/>
                  </a:ext>
                </a:extLst>
              </a:tr>
              <a:tr h="322263">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exp()</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自然數的指數</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e</a:t>
                      </a:r>
                      <a:r>
                        <a:rPr kumimoji="0" lang="en-US" altLang="zh-TW" sz="2000" b="0" i="0" u="none" strike="noStrike" cap="none" normalizeH="0" baseline="3000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x</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2867775228"/>
                  </a:ext>
                </a:extLst>
              </a:tr>
              <a:tr h="323850">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floor()</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傳回大於或等於參數的最大整數</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493739119"/>
                  </a:ext>
                </a:extLst>
              </a:tr>
              <a:tr h="322263">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log()</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自然對數</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2391331601"/>
                  </a:ext>
                </a:extLst>
              </a:tr>
              <a:tr h="323850">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pow()</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次方</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3482738425"/>
                  </a:ext>
                </a:extLst>
              </a:tr>
              <a:tr h="323850">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sin()</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正弦函數</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691261990"/>
                  </a:ext>
                </a:extLst>
              </a:tr>
              <a:tr h="322263">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sqrt()</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傳回參數的平方根</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3051453673"/>
                  </a:ext>
                </a:extLst>
              </a:tr>
              <a:tr h="323850">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tan()</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cap="flat">
                      <a:noFill/>
                    </a:lnB>
                    <a:lnTlToBr>
                      <a:noFill/>
                    </a:lnTlToBr>
                    <a:lnBlToTr>
                      <a:noFill/>
                    </a:lnBlToTr>
                    <a:solidFill>
                      <a:srgbClr val="F2F2F2"/>
                    </a:solidFill>
                  </a:tcPr>
                </a:tc>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正切函數</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cap="flat">
                      <a:noFill/>
                    </a:lnB>
                    <a:lnTlToBr>
                      <a:noFill/>
                    </a:lnTlToBr>
                    <a:lnBlToTr>
                      <a:noFill/>
                    </a:lnBlToTr>
                    <a:solidFill>
                      <a:srgbClr val="F2F2F2"/>
                    </a:solidFill>
                  </a:tcPr>
                </a:tc>
                <a:extLst>
                  <a:ext uri="{0D108BD9-81ED-4DB2-BD59-A6C34878D82A}">
                    <a16:rowId xmlns:a16="http://schemas.microsoft.com/office/drawing/2014/main" val="785798328"/>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a:extLst>
              <a:ext uri="{FF2B5EF4-FFF2-40B4-BE49-F238E27FC236}">
                <a16:creationId xmlns:a16="http://schemas.microsoft.com/office/drawing/2014/main" id="{6D0858A7-D9DD-46AE-AA2B-64D7B8F8D576}"/>
              </a:ext>
            </a:extLst>
          </p:cNvPr>
          <p:cNvSpPr>
            <a:spLocks noGrp="1"/>
          </p:cNvSpPr>
          <p:nvPr>
            <p:ph type="title"/>
          </p:nvPr>
        </p:nvSpPr>
        <p:spPr/>
        <p:txBody>
          <a:bodyPr/>
          <a:lstStyle/>
          <a:p>
            <a:r>
              <a:rPr lang="en-US" altLang="zh-TW" dirty="0">
                <a:ea typeface="微軟正黑體" panose="020B0604030504040204" pitchFamily="34" charset="-120"/>
              </a:rPr>
              <a:t>9-6 Error</a:t>
            </a:r>
            <a:r>
              <a:rPr lang="zh-TW" altLang="en-US" dirty="0">
                <a:ea typeface="微軟正黑體" panose="020B0604030504040204" pitchFamily="34" charset="-120"/>
              </a:rPr>
              <a:t>物件</a:t>
            </a:r>
          </a:p>
        </p:txBody>
      </p:sp>
      <p:sp>
        <p:nvSpPr>
          <p:cNvPr id="227331" name="Rectangle 3">
            <a:extLst>
              <a:ext uri="{FF2B5EF4-FFF2-40B4-BE49-F238E27FC236}">
                <a16:creationId xmlns:a16="http://schemas.microsoft.com/office/drawing/2014/main" id="{52A3CD3C-D334-4693-9249-ABBD0D3E63FE}"/>
              </a:ext>
            </a:extLst>
          </p:cNvPr>
          <p:cNvSpPr>
            <a:spLocks noGrp="1"/>
          </p:cNvSpPr>
          <p:nvPr>
            <p:ph idx="1"/>
          </p:nvPr>
        </p:nvSpPr>
        <p:spPr/>
        <p:txBody>
          <a:bodyPr/>
          <a:lstStyle/>
          <a:p>
            <a:r>
              <a:rPr lang="en-US" altLang="zh-TW" dirty="0">
                <a:ea typeface="微軟正黑體" panose="020B0604030504040204" pitchFamily="34" charset="-120"/>
              </a:rPr>
              <a:t>9-6-1 </a:t>
            </a:r>
            <a:r>
              <a:rPr lang="zh-TW" altLang="en-US" dirty="0">
                <a:ea typeface="微軟正黑體" panose="020B0604030504040204" pitchFamily="34" charset="-120"/>
              </a:rPr>
              <a:t>例外處理 </a:t>
            </a:r>
          </a:p>
          <a:p>
            <a:r>
              <a:rPr lang="en-US" altLang="zh-TW" dirty="0">
                <a:ea typeface="微軟正黑體" panose="020B0604030504040204" pitchFamily="34" charset="-120"/>
              </a:rPr>
              <a:t>9-6-2 </a:t>
            </a:r>
            <a:r>
              <a:rPr lang="zh-TW" altLang="en-US" dirty="0">
                <a:ea typeface="微軟正黑體" panose="020B0604030504040204" pitchFamily="34" charset="-120"/>
              </a:rPr>
              <a:t>多層的例外處理架構</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a:extLst>
              <a:ext uri="{FF2B5EF4-FFF2-40B4-BE49-F238E27FC236}">
                <a16:creationId xmlns:a16="http://schemas.microsoft.com/office/drawing/2014/main" id="{B75948FC-5C31-4485-BB31-C5AA2D02D8D0}"/>
              </a:ext>
            </a:extLst>
          </p:cNvPr>
          <p:cNvSpPr>
            <a:spLocks noGrp="1"/>
          </p:cNvSpPr>
          <p:nvPr>
            <p:ph type="title"/>
          </p:nvPr>
        </p:nvSpPr>
        <p:spPr/>
        <p:txBody>
          <a:bodyPr/>
          <a:lstStyle/>
          <a:p>
            <a:r>
              <a:rPr lang="en-US" altLang="zh-TW" dirty="0">
                <a:ea typeface="微軟正黑體" panose="020B0604030504040204" pitchFamily="34" charset="-120"/>
              </a:rPr>
              <a:t>9-6-1 </a:t>
            </a:r>
            <a:r>
              <a:rPr lang="zh-TW" altLang="en-US" dirty="0">
                <a:ea typeface="微軟正黑體" panose="020B0604030504040204" pitchFamily="34" charset="-120"/>
              </a:rPr>
              <a:t>例外處理</a:t>
            </a:r>
            <a:r>
              <a:rPr lang="en-US" altLang="zh-TW" dirty="0">
                <a:ea typeface="微軟正黑體" panose="020B0604030504040204" pitchFamily="34" charset="-120"/>
              </a:rPr>
              <a:t>-Error</a:t>
            </a:r>
            <a:r>
              <a:rPr lang="zh-TW" altLang="en-US" dirty="0">
                <a:ea typeface="微軟正黑體" panose="020B0604030504040204" pitchFamily="34" charset="-120"/>
              </a:rPr>
              <a:t>物件</a:t>
            </a:r>
          </a:p>
        </p:txBody>
      </p:sp>
      <p:sp>
        <p:nvSpPr>
          <p:cNvPr id="228355" name="Rectangle 3">
            <a:extLst>
              <a:ext uri="{FF2B5EF4-FFF2-40B4-BE49-F238E27FC236}">
                <a16:creationId xmlns:a16="http://schemas.microsoft.com/office/drawing/2014/main" id="{B2E9A726-5F77-4B5B-8293-408498784B43}"/>
              </a:ext>
            </a:extLst>
          </p:cNvPr>
          <p:cNvSpPr>
            <a:spLocks noGrp="1"/>
          </p:cNvSpPr>
          <p:nvPr>
            <p:ph idx="1"/>
          </p:nvPr>
        </p:nvSpPr>
        <p:spPr/>
        <p:txBody>
          <a:bodyPr/>
          <a:lstStyle/>
          <a:p>
            <a:r>
              <a:rPr lang="en-US" altLang="zh-TW" dirty="0">
                <a:ea typeface="微軟正黑體" panose="020B0604030504040204" pitchFamily="34" charset="-120"/>
              </a:rPr>
              <a:t>JavaScript</a:t>
            </a:r>
            <a:r>
              <a:rPr lang="zh-TW" altLang="en-US" dirty="0">
                <a:ea typeface="微軟正黑體" panose="020B0604030504040204" pitchFamily="34" charset="-120"/>
              </a:rPr>
              <a:t>的</a:t>
            </a:r>
            <a:r>
              <a:rPr lang="en-US" altLang="zh-TW" dirty="0">
                <a:ea typeface="微軟正黑體" panose="020B0604030504040204" pitchFamily="34" charset="-120"/>
              </a:rPr>
              <a:t>Error</a:t>
            </a:r>
            <a:r>
              <a:rPr lang="zh-TW" altLang="en-US" dirty="0">
                <a:ea typeface="微軟正黑體" panose="020B0604030504040204" pitchFamily="34" charset="-120"/>
              </a:rPr>
              <a:t>物件可以取得執行時的錯誤資料，建立</a:t>
            </a:r>
            <a:r>
              <a:rPr lang="en-US" altLang="zh-TW" dirty="0">
                <a:ea typeface="微軟正黑體" panose="020B0604030504040204" pitchFamily="34" charset="-120"/>
              </a:rPr>
              <a:t>JavaScript</a:t>
            </a:r>
            <a:r>
              <a:rPr lang="zh-TW" altLang="en-US" dirty="0">
                <a:ea typeface="微軟正黑體" panose="020B0604030504040204" pitchFamily="34" charset="-120"/>
              </a:rPr>
              <a:t>程式碼的例外處理。</a:t>
            </a:r>
          </a:p>
          <a:p>
            <a:r>
              <a:rPr lang="en-US" altLang="zh-TW" dirty="0">
                <a:ea typeface="微軟正黑體" panose="020B0604030504040204" pitchFamily="34" charset="-120"/>
              </a:rPr>
              <a:t>Error</a:t>
            </a:r>
            <a:r>
              <a:rPr lang="zh-TW" altLang="en-US" dirty="0">
                <a:ea typeface="微軟正黑體" panose="020B0604030504040204" pitchFamily="34" charset="-120"/>
              </a:rPr>
              <a:t>物件儲存</a:t>
            </a:r>
            <a:r>
              <a:rPr lang="en-US" altLang="zh-TW" dirty="0">
                <a:ea typeface="微軟正黑體" panose="020B0604030504040204" pitchFamily="34" charset="-120"/>
              </a:rPr>
              <a:t>JavaScript</a:t>
            </a:r>
            <a:r>
              <a:rPr lang="zh-TW" altLang="en-US" dirty="0">
                <a:ea typeface="微軟正黑體" panose="020B0604030504040204" pitchFamily="34" charset="-120"/>
              </a:rPr>
              <a:t>執行時產生的錯誤資訊，當</a:t>
            </a:r>
            <a:r>
              <a:rPr lang="en-US" altLang="zh-TW" dirty="0">
                <a:ea typeface="微軟正黑體" panose="020B0604030504040204" pitchFamily="34" charset="-120"/>
              </a:rPr>
              <a:t>JavaScript</a:t>
            </a:r>
            <a:r>
              <a:rPr lang="zh-TW" altLang="en-US" dirty="0">
                <a:ea typeface="微軟正黑體" panose="020B0604030504040204" pitchFamily="34" charset="-120"/>
              </a:rPr>
              <a:t>執行階段的錯誤產生後，</a:t>
            </a:r>
            <a:r>
              <a:rPr lang="en-US" altLang="zh-TW" dirty="0">
                <a:ea typeface="微軟正黑體" panose="020B0604030504040204" pitchFamily="34" charset="-120"/>
              </a:rPr>
              <a:t>Error</a:t>
            </a:r>
            <a:r>
              <a:rPr lang="zh-TW" altLang="en-US" dirty="0">
                <a:ea typeface="微軟正黑體" panose="020B0604030504040204" pitchFamily="34" charset="-120"/>
              </a:rPr>
              <a:t>物件會自動建立，此物件的屬性說明，如下表所示：</a:t>
            </a:r>
          </a:p>
          <a:p>
            <a:endParaRPr lang="zh-TW" altLang="en-US" dirty="0">
              <a:ea typeface="微軟正黑體" panose="020B0604030504040204" pitchFamily="34" charset="-120"/>
            </a:endParaRPr>
          </a:p>
        </p:txBody>
      </p:sp>
      <p:graphicFrame>
        <p:nvGraphicFramePr>
          <p:cNvPr id="228442" name="Group 90">
            <a:extLst>
              <a:ext uri="{FF2B5EF4-FFF2-40B4-BE49-F238E27FC236}">
                <a16:creationId xmlns:a16="http://schemas.microsoft.com/office/drawing/2014/main" id="{7491012A-6C90-4F3A-8F37-873946243988}"/>
              </a:ext>
            </a:extLst>
          </p:cNvPr>
          <p:cNvGraphicFramePr>
            <a:graphicFrameLocks noGrp="1"/>
          </p:cNvGraphicFramePr>
          <p:nvPr/>
        </p:nvGraphicFramePr>
        <p:xfrm>
          <a:off x="2063750" y="4076701"/>
          <a:ext cx="8064500" cy="2160589"/>
        </p:xfrm>
        <a:graphic>
          <a:graphicData uri="http://schemas.openxmlformats.org/drawingml/2006/table">
            <a:tbl>
              <a:tblPr/>
              <a:tblGrid>
                <a:gridCol w="2197100">
                  <a:extLst>
                    <a:ext uri="{9D8B030D-6E8A-4147-A177-3AD203B41FA5}">
                      <a16:colId xmlns:a16="http://schemas.microsoft.com/office/drawing/2014/main" val="1371426631"/>
                    </a:ext>
                  </a:extLst>
                </a:gridCol>
                <a:gridCol w="5867400">
                  <a:extLst>
                    <a:ext uri="{9D8B030D-6E8A-4147-A177-3AD203B41FA5}">
                      <a16:colId xmlns:a16="http://schemas.microsoft.com/office/drawing/2014/main" val="1409930037"/>
                    </a:ext>
                  </a:extLst>
                </a:gridCol>
              </a:tblGrid>
              <a:tr h="461963">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1"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屬性</a:t>
                      </a:r>
                      <a:endParaRPr kumimoji="0" lang="zh-TW" altLang="en-US" sz="2000" b="1"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1"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說明</a:t>
                      </a:r>
                      <a:endParaRPr kumimoji="0" lang="zh-TW" altLang="en-US" sz="2000" b="1"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496878533"/>
                  </a:ext>
                </a:extLst>
              </a:tr>
              <a:tr h="774700">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number</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錯誤碼，一個</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32-bit</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值，其中後</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16-bit</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才是真正的錯誤碼</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4118870259"/>
                  </a:ext>
                </a:extLst>
              </a:tr>
              <a:tr h="461963">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message</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錯誤訊息字串</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3143410160"/>
                  </a:ext>
                </a:extLst>
              </a:tr>
              <a:tr h="461963">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description</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cap="flat">
                      <a:noFill/>
                    </a:lnB>
                    <a:lnTlToBr>
                      <a:noFill/>
                    </a:lnTlToBr>
                    <a:lnBlToTr>
                      <a:noFill/>
                    </a:lnBlToTr>
                    <a:solidFill>
                      <a:srgbClr val="F2F2F2"/>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如同</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message</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屬性，這也是錯誤說明的字串</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cap="flat">
                      <a:noFill/>
                    </a:lnB>
                    <a:lnTlToBr>
                      <a:noFill/>
                    </a:lnTlToBr>
                    <a:lnBlToTr>
                      <a:noFill/>
                    </a:lnBlToTr>
                    <a:solidFill>
                      <a:srgbClr val="F2F2F2"/>
                    </a:solidFill>
                  </a:tcPr>
                </a:tc>
                <a:extLst>
                  <a:ext uri="{0D108BD9-81ED-4DB2-BD59-A6C34878D82A}">
                    <a16:rowId xmlns:a16="http://schemas.microsoft.com/office/drawing/2014/main" val="1618146166"/>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a:extLst>
              <a:ext uri="{FF2B5EF4-FFF2-40B4-BE49-F238E27FC236}">
                <a16:creationId xmlns:a16="http://schemas.microsoft.com/office/drawing/2014/main" id="{592D6088-29C8-4847-9123-2A81F6AA65CF}"/>
              </a:ext>
            </a:extLst>
          </p:cNvPr>
          <p:cNvSpPr>
            <a:spLocks noGrp="1"/>
          </p:cNvSpPr>
          <p:nvPr>
            <p:ph type="title"/>
          </p:nvPr>
        </p:nvSpPr>
        <p:spPr/>
        <p:txBody>
          <a:bodyPr/>
          <a:lstStyle/>
          <a:p>
            <a:r>
              <a:rPr lang="en-US" altLang="zh-TW" dirty="0">
                <a:ea typeface="微軟正黑體" panose="020B0604030504040204" pitchFamily="34" charset="-120"/>
              </a:rPr>
              <a:t>9-6-1 </a:t>
            </a:r>
            <a:r>
              <a:rPr lang="zh-TW" altLang="en-US" dirty="0">
                <a:ea typeface="微軟正黑體" panose="020B0604030504040204" pitchFamily="34" charset="-120"/>
              </a:rPr>
              <a:t>例外處理</a:t>
            </a:r>
            <a:r>
              <a:rPr lang="en-US" altLang="zh-TW" dirty="0">
                <a:ea typeface="微軟正黑體" panose="020B0604030504040204" pitchFamily="34" charset="-120"/>
              </a:rPr>
              <a:t>-</a:t>
            </a:r>
            <a:r>
              <a:rPr lang="zh-TW" altLang="en-US" dirty="0">
                <a:ea typeface="微軟正黑體" panose="020B0604030504040204" pitchFamily="34" charset="-120"/>
              </a:rPr>
              <a:t>程式敘述</a:t>
            </a:r>
          </a:p>
        </p:txBody>
      </p:sp>
      <p:sp>
        <p:nvSpPr>
          <p:cNvPr id="230403" name="Rectangle 3">
            <a:extLst>
              <a:ext uri="{FF2B5EF4-FFF2-40B4-BE49-F238E27FC236}">
                <a16:creationId xmlns:a16="http://schemas.microsoft.com/office/drawing/2014/main" id="{F6C962D6-2B41-41B7-B66D-4B1865DCC9DE}"/>
              </a:ext>
            </a:extLst>
          </p:cNvPr>
          <p:cNvSpPr>
            <a:spLocks noGrp="1"/>
          </p:cNvSpPr>
          <p:nvPr>
            <p:ph idx="1"/>
          </p:nvPr>
        </p:nvSpPr>
        <p:spPr/>
        <p:txBody>
          <a:bodyPr/>
          <a:lstStyle/>
          <a:p>
            <a:pPr>
              <a:lnSpc>
                <a:spcPct val="80000"/>
              </a:lnSpc>
            </a:pPr>
            <a:r>
              <a:rPr lang="en-US" altLang="zh-TW" sz="2400" dirty="0">
                <a:ea typeface="微軟正黑體" panose="020B0604030504040204" pitchFamily="34" charset="-120"/>
              </a:rPr>
              <a:t>JavaScript</a:t>
            </a:r>
            <a:r>
              <a:rPr lang="zh-TW" altLang="en-US" sz="2400" dirty="0">
                <a:ea typeface="微軟正黑體" panose="020B0604030504040204" pitchFamily="34" charset="-120"/>
              </a:rPr>
              <a:t>例外處理程式敘述是：</a:t>
            </a:r>
            <a:r>
              <a:rPr lang="en-US" altLang="zh-TW" sz="2400" dirty="0">
                <a:ea typeface="微軟正黑體" panose="020B0604030504040204" pitchFamily="34" charset="-120"/>
              </a:rPr>
              <a:t>try/catch/finally</a:t>
            </a:r>
            <a:r>
              <a:rPr lang="zh-TW" altLang="en-US" sz="2400" dirty="0">
                <a:ea typeface="微軟正黑體" panose="020B0604030504040204" pitchFamily="34" charset="-120"/>
              </a:rPr>
              <a:t>，可以處理</a:t>
            </a:r>
            <a:r>
              <a:rPr lang="en-US" altLang="zh-TW" sz="2400" dirty="0">
                <a:ea typeface="微軟正黑體" panose="020B0604030504040204" pitchFamily="34" charset="-120"/>
              </a:rPr>
              <a:t>JavaScript</a:t>
            </a:r>
            <a:r>
              <a:rPr lang="zh-TW" altLang="en-US" sz="2400" dirty="0">
                <a:ea typeface="微軟正黑體" panose="020B0604030504040204" pitchFamily="34" charset="-120"/>
              </a:rPr>
              <a:t>執行階段的錯誤，如下所示：</a:t>
            </a:r>
          </a:p>
          <a:p>
            <a:pPr lvl="1">
              <a:lnSpc>
                <a:spcPct val="80000"/>
              </a:lnSpc>
              <a:buFont typeface="Arial" panose="020B0604020202020204" pitchFamily="34" charset="0"/>
              <a:buNone/>
            </a:pPr>
            <a:r>
              <a:rPr lang="en-US" altLang="zh-TW" dirty="0">
                <a:solidFill>
                  <a:srgbClr val="FF0000"/>
                </a:solidFill>
                <a:ea typeface="微軟正黑體" panose="020B0604030504040204" pitchFamily="34" charset="-120"/>
              </a:rPr>
              <a:t>try {</a:t>
            </a:r>
          </a:p>
          <a:p>
            <a:pPr lvl="1">
              <a:lnSpc>
                <a:spcPct val="80000"/>
              </a:lnSpc>
              <a:buFont typeface="Arial" panose="020B0604020202020204" pitchFamily="34" charset="0"/>
              <a:buNone/>
            </a:pPr>
            <a:r>
              <a:rPr lang="en-US" altLang="zh-TW" dirty="0">
                <a:solidFill>
                  <a:srgbClr val="FF0000"/>
                </a:solidFill>
                <a:ea typeface="微軟正黑體" panose="020B0604030504040204" pitchFamily="34" charset="-120"/>
              </a:rPr>
              <a:t>   …</a:t>
            </a:r>
          </a:p>
          <a:p>
            <a:pPr lvl="1">
              <a:lnSpc>
                <a:spcPct val="80000"/>
              </a:lnSpc>
              <a:buFont typeface="Arial" panose="020B0604020202020204" pitchFamily="34" charset="0"/>
              <a:buNone/>
            </a:pPr>
            <a:r>
              <a:rPr lang="en-US" altLang="zh-TW" dirty="0">
                <a:solidFill>
                  <a:srgbClr val="FF0000"/>
                </a:solidFill>
                <a:ea typeface="微軟正黑體" panose="020B0604030504040204" pitchFamily="34" charset="-120"/>
              </a:rPr>
              <a:t>}</a:t>
            </a:r>
          </a:p>
          <a:p>
            <a:pPr lvl="1">
              <a:lnSpc>
                <a:spcPct val="80000"/>
              </a:lnSpc>
              <a:buFont typeface="Arial" panose="020B0604020202020204" pitchFamily="34" charset="0"/>
              <a:buNone/>
            </a:pPr>
            <a:r>
              <a:rPr lang="en-US" altLang="zh-TW" dirty="0">
                <a:solidFill>
                  <a:srgbClr val="FF0000"/>
                </a:solidFill>
                <a:ea typeface="微軟正黑體" panose="020B0604030504040204" pitchFamily="34" charset="-120"/>
              </a:rPr>
              <a:t>catch(e) {</a:t>
            </a:r>
          </a:p>
          <a:p>
            <a:pPr lvl="1">
              <a:lnSpc>
                <a:spcPct val="80000"/>
              </a:lnSpc>
              <a:buFont typeface="Arial" panose="020B0604020202020204" pitchFamily="34" charset="0"/>
              <a:buNone/>
            </a:pPr>
            <a:r>
              <a:rPr lang="en-US" altLang="zh-TW" dirty="0">
                <a:solidFill>
                  <a:srgbClr val="FF0000"/>
                </a:solidFill>
                <a:ea typeface="微軟正黑體" panose="020B0604030504040204" pitchFamily="34" charset="-120"/>
              </a:rPr>
              <a:t>   // </a:t>
            </a:r>
            <a:r>
              <a:rPr lang="zh-TW" altLang="en-US" dirty="0">
                <a:solidFill>
                  <a:srgbClr val="FF0000"/>
                </a:solidFill>
                <a:ea typeface="微軟正黑體" panose="020B0604030504040204" pitchFamily="34" charset="-120"/>
              </a:rPr>
              <a:t>例外處理</a:t>
            </a:r>
          </a:p>
          <a:p>
            <a:pPr lvl="1">
              <a:lnSpc>
                <a:spcPct val="80000"/>
              </a:lnSpc>
              <a:buFont typeface="Arial" panose="020B0604020202020204" pitchFamily="34" charset="0"/>
              <a:buNone/>
            </a:pPr>
            <a:r>
              <a:rPr lang="zh-TW" altLang="en-US" dirty="0">
                <a:solidFill>
                  <a:srgbClr val="FF0000"/>
                </a:solidFill>
                <a:ea typeface="微軟正黑體" panose="020B0604030504040204" pitchFamily="34" charset="-120"/>
              </a:rPr>
              <a:t>   </a:t>
            </a:r>
            <a:r>
              <a:rPr lang="en-US" altLang="zh-TW" dirty="0">
                <a:solidFill>
                  <a:srgbClr val="FF0000"/>
                </a:solidFill>
                <a:ea typeface="微軟正黑體" panose="020B0604030504040204" pitchFamily="34" charset="-120"/>
              </a:rPr>
              <a:t>…</a:t>
            </a:r>
          </a:p>
          <a:p>
            <a:pPr lvl="1">
              <a:lnSpc>
                <a:spcPct val="80000"/>
              </a:lnSpc>
              <a:buFont typeface="Arial" panose="020B0604020202020204" pitchFamily="34" charset="0"/>
              <a:buNone/>
            </a:pPr>
            <a:r>
              <a:rPr lang="en-US" altLang="zh-TW" dirty="0">
                <a:solidFill>
                  <a:srgbClr val="FF0000"/>
                </a:solidFill>
                <a:ea typeface="微軟正黑體" panose="020B0604030504040204" pitchFamily="34" charset="-120"/>
              </a:rPr>
              <a:t>}</a:t>
            </a:r>
          </a:p>
          <a:p>
            <a:pPr lvl="1">
              <a:lnSpc>
                <a:spcPct val="80000"/>
              </a:lnSpc>
              <a:buFont typeface="Arial" panose="020B0604020202020204" pitchFamily="34" charset="0"/>
              <a:buNone/>
            </a:pPr>
            <a:r>
              <a:rPr lang="en-US" altLang="zh-TW" dirty="0">
                <a:solidFill>
                  <a:srgbClr val="FF0000"/>
                </a:solidFill>
                <a:ea typeface="微軟正黑體" panose="020B0604030504040204" pitchFamily="34" charset="-120"/>
              </a:rPr>
              <a:t>finally {</a:t>
            </a:r>
          </a:p>
          <a:p>
            <a:pPr lvl="1">
              <a:lnSpc>
                <a:spcPct val="80000"/>
              </a:lnSpc>
              <a:buFont typeface="Arial" panose="020B0604020202020204" pitchFamily="34" charset="0"/>
              <a:buNone/>
            </a:pPr>
            <a:r>
              <a:rPr lang="en-US" altLang="zh-TW" dirty="0">
                <a:solidFill>
                  <a:srgbClr val="FF0000"/>
                </a:solidFill>
                <a:ea typeface="微軟正黑體" panose="020B0604030504040204" pitchFamily="34" charset="-120"/>
              </a:rPr>
              <a:t>   …</a:t>
            </a:r>
          </a:p>
          <a:p>
            <a:pPr lvl="1">
              <a:lnSpc>
                <a:spcPct val="80000"/>
              </a:lnSpc>
              <a:buFont typeface="Arial" panose="020B0604020202020204" pitchFamily="34" charset="0"/>
              <a:buNone/>
            </a:pPr>
            <a:r>
              <a:rPr lang="en-US" altLang="zh-TW" dirty="0">
                <a:solidFill>
                  <a:srgbClr val="FF0000"/>
                </a:solidFill>
                <a:ea typeface="微軟正黑體" panose="020B0604030504040204" pitchFamily="34" charset="-120"/>
              </a:rPr>
              <a:t>}</a:t>
            </a:r>
            <a:endParaRPr lang="zh-TW" altLang="en-US" dirty="0">
              <a:solidFill>
                <a:srgbClr val="FF0000"/>
              </a:solidFill>
              <a:ea typeface="微軟正黑體" panose="020B0604030504040204" pitchFamily="34"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a:extLst>
              <a:ext uri="{FF2B5EF4-FFF2-40B4-BE49-F238E27FC236}">
                <a16:creationId xmlns:a16="http://schemas.microsoft.com/office/drawing/2014/main" id="{9446251C-8EF2-4EB6-A3D4-BE84C2DD117F}"/>
              </a:ext>
            </a:extLst>
          </p:cNvPr>
          <p:cNvSpPr>
            <a:spLocks noGrp="1"/>
          </p:cNvSpPr>
          <p:nvPr>
            <p:ph type="title"/>
          </p:nvPr>
        </p:nvSpPr>
        <p:spPr/>
        <p:txBody>
          <a:bodyPr/>
          <a:lstStyle/>
          <a:p>
            <a:r>
              <a:rPr lang="en-US" altLang="zh-TW" dirty="0">
                <a:ea typeface="微軟正黑體" panose="020B0604030504040204" pitchFamily="34" charset="-120"/>
              </a:rPr>
              <a:t>9-2 String</a:t>
            </a:r>
            <a:r>
              <a:rPr lang="zh-TW" altLang="en-US" dirty="0">
                <a:ea typeface="微軟正黑體" panose="020B0604030504040204" pitchFamily="34" charset="-120"/>
              </a:rPr>
              <a:t>物件 </a:t>
            </a:r>
          </a:p>
        </p:txBody>
      </p:sp>
      <p:sp>
        <p:nvSpPr>
          <p:cNvPr id="185347" name="Rectangle 3">
            <a:extLst>
              <a:ext uri="{FF2B5EF4-FFF2-40B4-BE49-F238E27FC236}">
                <a16:creationId xmlns:a16="http://schemas.microsoft.com/office/drawing/2014/main" id="{6E82EAD0-604B-4C50-82FA-B9DD37372743}"/>
              </a:ext>
            </a:extLst>
          </p:cNvPr>
          <p:cNvSpPr>
            <a:spLocks noGrp="1"/>
          </p:cNvSpPr>
          <p:nvPr>
            <p:ph idx="1"/>
          </p:nvPr>
        </p:nvSpPr>
        <p:spPr/>
        <p:txBody>
          <a:bodyPr/>
          <a:lstStyle/>
          <a:p>
            <a:r>
              <a:rPr lang="en-US" altLang="zh-TW" dirty="0">
                <a:ea typeface="微軟正黑體" panose="020B0604030504040204" pitchFamily="34" charset="-120"/>
              </a:rPr>
              <a:t>9-2-1 </a:t>
            </a:r>
            <a:r>
              <a:rPr lang="zh-TW" altLang="en-US" dirty="0">
                <a:ea typeface="微軟正黑體" panose="020B0604030504040204" pitchFamily="34" charset="-120"/>
              </a:rPr>
              <a:t>字串的基本處理 </a:t>
            </a:r>
          </a:p>
          <a:p>
            <a:r>
              <a:rPr lang="en-US" altLang="zh-TW" dirty="0">
                <a:ea typeface="微軟正黑體" panose="020B0604030504040204" pitchFamily="34" charset="-120"/>
              </a:rPr>
              <a:t>9-2-2 </a:t>
            </a:r>
            <a:r>
              <a:rPr lang="zh-TW" altLang="en-US" dirty="0">
                <a:ea typeface="微軟正黑體" panose="020B0604030504040204" pitchFamily="34" charset="-120"/>
              </a:rPr>
              <a:t>字串搜尋、取代和取出子字串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a:extLst>
              <a:ext uri="{FF2B5EF4-FFF2-40B4-BE49-F238E27FC236}">
                <a16:creationId xmlns:a16="http://schemas.microsoft.com/office/drawing/2014/main" id="{0BEA8A0B-E53C-4433-ACC9-A8C6C703E08E}"/>
              </a:ext>
            </a:extLst>
          </p:cNvPr>
          <p:cNvSpPr>
            <a:spLocks noGrp="1"/>
          </p:cNvSpPr>
          <p:nvPr>
            <p:ph type="title"/>
          </p:nvPr>
        </p:nvSpPr>
        <p:spPr/>
        <p:txBody>
          <a:bodyPr/>
          <a:lstStyle/>
          <a:p>
            <a:r>
              <a:rPr lang="en-US" altLang="zh-TW" dirty="0">
                <a:ea typeface="微軟正黑體" panose="020B0604030504040204" pitchFamily="34" charset="-120"/>
              </a:rPr>
              <a:t>9-6-1 </a:t>
            </a:r>
            <a:r>
              <a:rPr lang="zh-TW" altLang="en-US" dirty="0">
                <a:ea typeface="微軟正黑體" panose="020B0604030504040204" pitchFamily="34" charset="-120"/>
              </a:rPr>
              <a:t>例外處理</a:t>
            </a:r>
            <a:r>
              <a:rPr lang="en-US" altLang="zh-TW" dirty="0">
                <a:ea typeface="微軟正黑體" panose="020B0604030504040204" pitchFamily="34" charset="-120"/>
              </a:rPr>
              <a:t>-</a:t>
            </a:r>
            <a:r>
              <a:rPr lang="zh-TW" altLang="en-US" dirty="0">
                <a:ea typeface="微軟正黑體" panose="020B0604030504040204" pitchFamily="34" charset="-120"/>
              </a:rPr>
              <a:t>程式敘述說明</a:t>
            </a:r>
            <a:endParaRPr lang="en-US" altLang="zh-TW" dirty="0">
              <a:ea typeface="微軟正黑體" panose="020B0604030504040204" pitchFamily="34" charset="-120"/>
            </a:endParaRPr>
          </a:p>
        </p:txBody>
      </p:sp>
      <p:sp>
        <p:nvSpPr>
          <p:cNvPr id="231427" name="Rectangle 3">
            <a:extLst>
              <a:ext uri="{FF2B5EF4-FFF2-40B4-BE49-F238E27FC236}">
                <a16:creationId xmlns:a16="http://schemas.microsoft.com/office/drawing/2014/main" id="{9DF0CC82-2705-4084-8583-E7D7CF739A1F}"/>
              </a:ext>
            </a:extLst>
          </p:cNvPr>
          <p:cNvSpPr>
            <a:spLocks noGrp="1"/>
          </p:cNvSpPr>
          <p:nvPr>
            <p:ph idx="1"/>
          </p:nvPr>
        </p:nvSpPr>
        <p:spPr/>
        <p:txBody>
          <a:bodyPr/>
          <a:lstStyle/>
          <a:p>
            <a:r>
              <a:rPr lang="en-US" altLang="zh-TW" dirty="0">
                <a:ea typeface="微軟正黑體" panose="020B0604030504040204" pitchFamily="34" charset="-120"/>
              </a:rPr>
              <a:t>try</a:t>
            </a:r>
            <a:r>
              <a:rPr lang="zh-TW" altLang="en-US" dirty="0">
                <a:ea typeface="微軟正黑體" panose="020B0604030504040204" pitchFamily="34" charset="-120"/>
              </a:rPr>
              <a:t>程式區塊：在此區塊的程式碼是</a:t>
            </a:r>
            <a:r>
              <a:rPr lang="en-US" altLang="zh-TW" dirty="0">
                <a:ea typeface="微軟正黑體" panose="020B0604030504040204" pitchFamily="34" charset="-120"/>
              </a:rPr>
              <a:t>JavaScript</a:t>
            </a:r>
            <a:r>
              <a:rPr lang="zh-TW" altLang="en-US" dirty="0">
                <a:ea typeface="微軟正黑體" panose="020B0604030504040204" pitchFamily="34" charset="-120"/>
              </a:rPr>
              <a:t>需要例外處理的程式碼。</a:t>
            </a:r>
          </a:p>
          <a:p>
            <a:r>
              <a:rPr lang="en-US" altLang="zh-TW" dirty="0">
                <a:ea typeface="微軟正黑體" panose="020B0604030504040204" pitchFamily="34" charset="-120"/>
              </a:rPr>
              <a:t>catch</a:t>
            </a:r>
            <a:r>
              <a:rPr lang="zh-TW" altLang="en-US" dirty="0">
                <a:ea typeface="微軟正黑體" panose="020B0604030504040204" pitchFamily="34" charset="-120"/>
              </a:rPr>
              <a:t>程式區塊：如果</a:t>
            </a:r>
            <a:r>
              <a:rPr lang="en-US" altLang="zh-TW" dirty="0">
                <a:ea typeface="微軟正黑體" panose="020B0604030504040204" pitchFamily="34" charset="-120"/>
              </a:rPr>
              <a:t>try</a:t>
            </a:r>
            <a:r>
              <a:rPr lang="zh-TW" altLang="en-US" dirty="0">
                <a:ea typeface="微軟正黑體" panose="020B0604030504040204" pitchFamily="34" charset="-120"/>
              </a:rPr>
              <a:t>程式區塊的程式碼發生錯誤，在這個程式區塊傳入的參數</a:t>
            </a:r>
            <a:r>
              <a:rPr lang="en-US" altLang="zh-TW" dirty="0">
                <a:ea typeface="微軟正黑體" panose="020B0604030504040204" pitchFamily="34" charset="-120"/>
              </a:rPr>
              <a:t>e</a:t>
            </a:r>
            <a:r>
              <a:rPr lang="zh-TW" altLang="en-US" dirty="0">
                <a:ea typeface="微軟正黑體" panose="020B0604030504040204" pitchFamily="34" charset="-120"/>
              </a:rPr>
              <a:t>是</a:t>
            </a:r>
            <a:r>
              <a:rPr lang="en-US" altLang="zh-TW" dirty="0">
                <a:ea typeface="微軟正黑體" panose="020B0604030504040204" pitchFamily="34" charset="-120"/>
              </a:rPr>
              <a:t>Error</a:t>
            </a:r>
            <a:r>
              <a:rPr lang="zh-TW" altLang="en-US" dirty="0">
                <a:ea typeface="微軟正黑體" panose="020B0604030504040204" pitchFamily="34" charset="-120"/>
              </a:rPr>
              <a:t>物件，可以取得</a:t>
            </a:r>
            <a:r>
              <a:rPr lang="en-US" altLang="zh-TW" dirty="0">
                <a:ea typeface="微軟正黑體" panose="020B0604030504040204" pitchFamily="34" charset="-120"/>
              </a:rPr>
              <a:t>Error</a:t>
            </a:r>
            <a:r>
              <a:rPr lang="zh-TW" altLang="en-US" dirty="0">
                <a:ea typeface="微軟正黑體" panose="020B0604030504040204" pitchFamily="34" charset="-120"/>
              </a:rPr>
              <a:t>物件屬性的錯誤資訊，並且建立例外處理的程式碼。</a:t>
            </a:r>
          </a:p>
          <a:p>
            <a:r>
              <a:rPr lang="en-US" altLang="zh-TW" dirty="0">
                <a:ea typeface="微軟正黑體" panose="020B0604030504040204" pitchFamily="34" charset="-120"/>
              </a:rPr>
              <a:t>finally</a:t>
            </a:r>
            <a:r>
              <a:rPr lang="zh-TW" altLang="en-US" dirty="0">
                <a:ea typeface="微軟正黑體" panose="020B0604030504040204" pitchFamily="34" charset="-120"/>
              </a:rPr>
              <a:t>程式區塊：這是一個選擇性的程式區塊，不論例外是否產生，都會執行此區塊的程式碼。</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a:extLst>
              <a:ext uri="{FF2B5EF4-FFF2-40B4-BE49-F238E27FC236}">
                <a16:creationId xmlns:a16="http://schemas.microsoft.com/office/drawing/2014/main" id="{F19F7D6E-C76C-4A64-91A4-B9DAB5EAB1E3}"/>
              </a:ext>
            </a:extLst>
          </p:cNvPr>
          <p:cNvSpPr>
            <a:spLocks noGrp="1"/>
          </p:cNvSpPr>
          <p:nvPr>
            <p:ph type="title"/>
          </p:nvPr>
        </p:nvSpPr>
        <p:spPr/>
        <p:txBody>
          <a:bodyPr/>
          <a:lstStyle/>
          <a:p>
            <a:r>
              <a:rPr lang="en-US" altLang="zh-TW" dirty="0">
                <a:ea typeface="微軟正黑體" panose="020B0604030504040204" pitchFamily="34" charset="-120"/>
              </a:rPr>
              <a:t>9-6-2 </a:t>
            </a:r>
            <a:r>
              <a:rPr lang="zh-TW" altLang="en-US" dirty="0">
                <a:ea typeface="微軟正黑體" panose="020B0604030504040204" pitchFamily="34" charset="-120"/>
              </a:rPr>
              <a:t>多層的例外處理架構</a:t>
            </a:r>
          </a:p>
        </p:txBody>
      </p:sp>
      <p:sp>
        <p:nvSpPr>
          <p:cNvPr id="232451" name="Rectangle 3">
            <a:extLst>
              <a:ext uri="{FF2B5EF4-FFF2-40B4-BE49-F238E27FC236}">
                <a16:creationId xmlns:a16="http://schemas.microsoft.com/office/drawing/2014/main" id="{3E850A97-E61F-4B99-8214-8904BF8B456C}"/>
              </a:ext>
            </a:extLst>
          </p:cNvPr>
          <p:cNvSpPr>
            <a:spLocks noGrp="1"/>
          </p:cNvSpPr>
          <p:nvPr>
            <p:ph idx="1"/>
          </p:nvPr>
        </p:nvSpPr>
        <p:spPr/>
        <p:txBody>
          <a:bodyPr>
            <a:normAutofit lnSpcReduction="10000"/>
          </a:bodyPr>
          <a:lstStyle/>
          <a:p>
            <a:pPr>
              <a:lnSpc>
                <a:spcPct val="90000"/>
              </a:lnSpc>
            </a:pPr>
            <a:r>
              <a:rPr lang="en-US" altLang="zh-TW" sz="2000" dirty="0">
                <a:ea typeface="微軟正黑體" panose="020B0604030504040204" pitchFamily="34" charset="-120"/>
              </a:rPr>
              <a:t>JavaScript</a:t>
            </a:r>
            <a:r>
              <a:rPr lang="zh-TW" altLang="en-US" sz="2000" dirty="0">
                <a:ea typeface="微軟正黑體" panose="020B0604030504040204" pitchFamily="34" charset="-120"/>
              </a:rPr>
              <a:t>可以使用</a:t>
            </a:r>
            <a:r>
              <a:rPr lang="en-US" altLang="zh-TW" sz="2000" dirty="0">
                <a:ea typeface="微軟正黑體" panose="020B0604030504040204" pitchFamily="34" charset="-120"/>
              </a:rPr>
              <a:t>try/catch/finally</a:t>
            </a:r>
            <a:r>
              <a:rPr lang="zh-TW" altLang="en-US" sz="2000" dirty="0">
                <a:ea typeface="微軟正黑體" panose="020B0604030504040204" pitchFamily="34" charset="-120"/>
              </a:rPr>
              <a:t>程式敘述建立多層例外處理架構，例如：兩層例外處理架構，如下所示：</a:t>
            </a:r>
          </a:p>
          <a:p>
            <a:pPr lvl="1">
              <a:lnSpc>
                <a:spcPct val="90000"/>
              </a:lnSpc>
              <a:buFont typeface="Arial" panose="020B0604020202020204" pitchFamily="34" charset="0"/>
              <a:buNone/>
            </a:pPr>
            <a:r>
              <a:rPr lang="en-US" altLang="zh-TW" sz="2000" dirty="0">
                <a:solidFill>
                  <a:srgbClr val="FF0000"/>
                </a:solidFill>
                <a:ea typeface="微軟正黑體" panose="020B0604030504040204" pitchFamily="34" charset="-120"/>
              </a:rPr>
              <a:t>try {</a:t>
            </a:r>
          </a:p>
          <a:p>
            <a:pPr lvl="1">
              <a:lnSpc>
                <a:spcPct val="90000"/>
              </a:lnSpc>
              <a:buFont typeface="Arial" panose="020B0604020202020204" pitchFamily="34" charset="0"/>
              <a:buNone/>
            </a:pPr>
            <a:r>
              <a:rPr lang="en-US" altLang="zh-TW" sz="2000" dirty="0">
                <a:solidFill>
                  <a:srgbClr val="FF0000"/>
                </a:solidFill>
                <a:ea typeface="微軟正黑體" panose="020B0604030504040204" pitchFamily="34" charset="-120"/>
              </a:rPr>
              <a:t>   …</a:t>
            </a:r>
          </a:p>
          <a:p>
            <a:pPr lvl="1">
              <a:lnSpc>
                <a:spcPct val="90000"/>
              </a:lnSpc>
              <a:buFont typeface="Arial" panose="020B0604020202020204" pitchFamily="34" charset="0"/>
              <a:buNone/>
            </a:pPr>
            <a:r>
              <a:rPr lang="en-US" altLang="zh-TW" sz="2000" dirty="0">
                <a:solidFill>
                  <a:srgbClr val="FF0000"/>
                </a:solidFill>
                <a:ea typeface="微軟正黑體" panose="020B0604030504040204" pitchFamily="34" charset="-120"/>
              </a:rPr>
              <a:t>   try {</a:t>
            </a:r>
          </a:p>
          <a:p>
            <a:pPr lvl="1">
              <a:lnSpc>
                <a:spcPct val="90000"/>
              </a:lnSpc>
              <a:buFont typeface="Arial" panose="020B0604020202020204" pitchFamily="34" charset="0"/>
              <a:buNone/>
            </a:pPr>
            <a:r>
              <a:rPr lang="en-US" altLang="zh-TW" sz="2000" dirty="0">
                <a:solidFill>
                  <a:srgbClr val="FF0000"/>
                </a:solidFill>
                <a:ea typeface="微軟正黑體" panose="020B0604030504040204" pitchFamily="34" charset="-120"/>
              </a:rPr>
              <a:t>      throw </a:t>
            </a:r>
            <a:r>
              <a:rPr lang="zh-TW" altLang="en-US" sz="2000" dirty="0">
                <a:solidFill>
                  <a:srgbClr val="FF0000"/>
                </a:solidFill>
                <a:ea typeface="微軟正黑體" panose="020B0604030504040204" pitchFamily="34" charset="-120"/>
              </a:rPr>
              <a:t>運算式</a:t>
            </a:r>
          </a:p>
          <a:p>
            <a:pPr lvl="1">
              <a:lnSpc>
                <a:spcPct val="90000"/>
              </a:lnSpc>
              <a:buFont typeface="Arial" panose="020B0604020202020204" pitchFamily="34" charset="0"/>
              <a:buNone/>
            </a:pPr>
            <a:r>
              <a:rPr lang="zh-TW" altLang="en-US" sz="2000" dirty="0">
                <a:solidFill>
                  <a:srgbClr val="FF0000"/>
                </a:solidFill>
                <a:ea typeface="微軟正黑體" panose="020B0604030504040204" pitchFamily="34" charset="-120"/>
              </a:rPr>
              <a:t>   </a:t>
            </a:r>
            <a:r>
              <a:rPr lang="en-US" altLang="zh-TW" sz="2000" dirty="0">
                <a:solidFill>
                  <a:srgbClr val="FF0000"/>
                </a:solidFill>
                <a:ea typeface="微軟正黑體" panose="020B0604030504040204" pitchFamily="34" charset="-120"/>
              </a:rPr>
              <a:t>}</a:t>
            </a:r>
          </a:p>
          <a:p>
            <a:pPr lvl="1">
              <a:lnSpc>
                <a:spcPct val="90000"/>
              </a:lnSpc>
              <a:buFont typeface="Arial" panose="020B0604020202020204" pitchFamily="34" charset="0"/>
              <a:buNone/>
            </a:pPr>
            <a:r>
              <a:rPr lang="en-US" altLang="zh-TW" sz="2000" dirty="0">
                <a:solidFill>
                  <a:srgbClr val="FF0000"/>
                </a:solidFill>
                <a:ea typeface="微軟正黑體" panose="020B0604030504040204" pitchFamily="34" charset="-120"/>
              </a:rPr>
              <a:t>   catch(e) {</a:t>
            </a:r>
          </a:p>
          <a:p>
            <a:pPr lvl="1">
              <a:lnSpc>
                <a:spcPct val="90000"/>
              </a:lnSpc>
              <a:buFont typeface="Arial" panose="020B0604020202020204" pitchFamily="34" charset="0"/>
              <a:buNone/>
            </a:pPr>
            <a:r>
              <a:rPr lang="en-US" altLang="zh-TW" sz="2000" dirty="0">
                <a:solidFill>
                  <a:srgbClr val="FF0000"/>
                </a:solidFill>
                <a:ea typeface="微軟正黑體" panose="020B0604030504040204" pitchFamily="34" charset="-120"/>
              </a:rPr>
              <a:t>      // </a:t>
            </a:r>
            <a:r>
              <a:rPr lang="zh-TW" altLang="en-US" sz="2000" dirty="0">
                <a:solidFill>
                  <a:srgbClr val="FF0000"/>
                </a:solidFill>
                <a:ea typeface="微軟正黑體" panose="020B0604030504040204" pitchFamily="34" charset="-120"/>
              </a:rPr>
              <a:t>第二層的例外處理</a:t>
            </a:r>
          </a:p>
          <a:p>
            <a:pPr lvl="1">
              <a:lnSpc>
                <a:spcPct val="90000"/>
              </a:lnSpc>
              <a:buFont typeface="Arial" panose="020B0604020202020204" pitchFamily="34" charset="0"/>
              <a:buNone/>
            </a:pPr>
            <a:r>
              <a:rPr lang="zh-TW" altLang="en-US" sz="2000" dirty="0">
                <a:solidFill>
                  <a:srgbClr val="FF0000"/>
                </a:solidFill>
                <a:ea typeface="微軟正黑體" panose="020B0604030504040204" pitchFamily="34" charset="-120"/>
              </a:rPr>
              <a:t>      </a:t>
            </a:r>
            <a:r>
              <a:rPr lang="en-US" altLang="zh-TW" sz="2000" dirty="0">
                <a:solidFill>
                  <a:srgbClr val="FF0000"/>
                </a:solidFill>
                <a:ea typeface="微軟正黑體" panose="020B0604030504040204" pitchFamily="34" charset="-120"/>
              </a:rPr>
              <a:t>…</a:t>
            </a:r>
          </a:p>
          <a:p>
            <a:pPr lvl="1">
              <a:lnSpc>
                <a:spcPct val="90000"/>
              </a:lnSpc>
              <a:buFont typeface="Arial" panose="020B0604020202020204" pitchFamily="34" charset="0"/>
              <a:buNone/>
            </a:pPr>
            <a:r>
              <a:rPr lang="en-US" altLang="zh-TW" sz="2000" dirty="0">
                <a:solidFill>
                  <a:srgbClr val="FF0000"/>
                </a:solidFill>
                <a:ea typeface="微軟正黑體" panose="020B0604030504040204" pitchFamily="34" charset="-120"/>
              </a:rPr>
              <a:t>      throw e;  // </a:t>
            </a:r>
            <a:r>
              <a:rPr lang="zh-TW" altLang="en-US" sz="2000" dirty="0">
                <a:solidFill>
                  <a:srgbClr val="FF0000"/>
                </a:solidFill>
                <a:ea typeface="微軟正黑體" panose="020B0604030504040204" pitchFamily="34" charset="-120"/>
              </a:rPr>
              <a:t>丟到外層的例外處理</a:t>
            </a:r>
          </a:p>
          <a:p>
            <a:pPr lvl="1">
              <a:lnSpc>
                <a:spcPct val="90000"/>
              </a:lnSpc>
              <a:buFont typeface="Arial" panose="020B0604020202020204" pitchFamily="34" charset="0"/>
              <a:buNone/>
            </a:pPr>
            <a:r>
              <a:rPr lang="zh-TW" altLang="en-US" sz="2000" dirty="0">
                <a:solidFill>
                  <a:srgbClr val="FF0000"/>
                </a:solidFill>
                <a:ea typeface="微軟正黑體" panose="020B0604030504040204" pitchFamily="34" charset="-120"/>
              </a:rPr>
              <a:t>   </a:t>
            </a:r>
            <a:r>
              <a:rPr lang="en-US" altLang="zh-TW" sz="2000" dirty="0">
                <a:solidFill>
                  <a:srgbClr val="FF0000"/>
                </a:solidFill>
                <a:ea typeface="微軟正黑體" panose="020B0604030504040204" pitchFamily="34" charset="-120"/>
              </a:rPr>
              <a:t>}</a:t>
            </a:r>
          </a:p>
          <a:p>
            <a:pPr lvl="1">
              <a:lnSpc>
                <a:spcPct val="90000"/>
              </a:lnSpc>
              <a:buFont typeface="Arial" panose="020B0604020202020204" pitchFamily="34" charset="0"/>
              <a:buNone/>
            </a:pPr>
            <a:r>
              <a:rPr lang="en-US" altLang="zh-TW" sz="2000" dirty="0">
                <a:solidFill>
                  <a:srgbClr val="FF0000"/>
                </a:solidFill>
                <a:ea typeface="微軟正黑體" panose="020B0604030504040204" pitchFamily="34" charset="-120"/>
              </a:rPr>
              <a:t>}</a:t>
            </a:r>
            <a:endParaRPr lang="zh-TW" altLang="en-US" sz="2000" dirty="0">
              <a:solidFill>
                <a:srgbClr val="FF0000"/>
              </a:solidFill>
              <a:ea typeface="微軟正黑體" panose="020B0604030504040204" pitchFamily="34" charset="-120"/>
            </a:endParaRPr>
          </a:p>
        </p:txBody>
      </p:sp>
      <p:sp>
        <p:nvSpPr>
          <p:cNvPr id="232453" name="Text Box 5">
            <a:extLst>
              <a:ext uri="{FF2B5EF4-FFF2-40B4-BE49-F238E27FC236}">
                <a16:creationId xmlns:a16="http://schemas.microsoft.com/office/drawing/2014/main" id="{EAA6EA30-0658-4CBD-8AE2-A11B4196811F}"/>
              </a:ext>
            </a:extLst>
          </p:cNvPr>
          <p:cNvSpPr txBox="1">
            <a:spLocks noChangeArrowheads="1"/>
          </p:cNvSpPr>
          <p:nvPr/>
        </p:nvSpPr>
        <p:spPr bwMode="auto">
          <a:xfrm>
            <a:off x="6816725" y="3716339"/>
            <a:ext cx="34036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r>
              <a:rPr lang="en-US" altLang="zh-TW" dirty="0">
                <a:solidFill>
                  <a:srgbClr val="FF0000"/>
                </a:solidFill>
                <a:ea typeface="微軟正黑體" panose="020B0604030504040204" pitchFamily="34" charset="-120"/>
              </a:rPr>
              <a:t>catch(e) {</a:t>
            </a:r>
          </a:p>
          <a:p>
            <a:pPr lvl="1"/>
            <a:r>
              <a:rPr lang="en-US" altLang="zh-TW" dirty="0">
                <a:solidFill>
                  <a:srgbClr val="FF0000"/>
                </a:solidFill>
                <a:ea typeface="微軟正黑體" panose="020B0604030504040204" pitchFamily="34" charset="-120"/>
              </a:rPr>
              <a:t>   // </a:t>
            </a:r>
            <a:r>
              <a:rPr lang="zh-TW" altLang="en-US" dirty="0">
                <a:solidFill>
                  <a:srgbClr val="FF0000"/>
                </a:solidFill>
                <a:ea typeface="微軟正黑體" panose="020B0604030504040204" pitchFamily="34" charset="-120"/>
              </a:rPr>
              <a:t>第一層的例外處理</a:t>
            </a:r>
          </a:p>
          <a:p>
            <a:pPr lvl="1"/>
            <a:r>
              <a:rPr lang="zh-TW" altLang="en-US" dirty="0">
                <a:solidFill>
                  <a:srgbClr val="FF0000"/>
                </a:solidFill>
                <a:ea typeface="微軟正黑體" panose="020B0604030504040204" pitchFamily="34" charset="-120"/>
              </a:rPr>
              <a:t>   </a:t>
            </a:r>
            <a:r>
              <a:rPr lang="en-US" altLang="zh-TW" dirty="0">
                <a:solidFill>
                  <a:srgbClr val="FF0000"/>
                </a:solidFill>
                <a:ea typeface="微軟正黑體" panose="020B0604030504040204" pitchFamily="34" charset="-120"/>
              </a:rPr>
              <a:t>…</a:t>
            </a:r>
          </a:p>
          <a:p>
            <a:pPr lvl="1"/>
            <a:r>
              <a:rPr lang="en-US" altLang="zh-TW" dirty="0">
                <a:solidFill>
                  <a:srgbClr val="FF0000"/>
                </a:solidFill>
                <a:ea typeface="微軟正黑體" panose="020B0604030504040204" pitchFamily="34" charset="-120"/>
              </a:rPr>
              <a:t>}</a:t>
            </a:r>
          </a:p>
          <a:p>
            <a:pPr lvl="1"/>
            <a:r>
              <a:rPr lang="en-US" altLang="zh-TW" dirty="0">
                <a:solidFill>
                  <a:srgbClr val="FF0000"/>
                </a:solidFill>
                <a:ea typeface="微軟正黑體" panose="020B0604030504040204" pitchFamily="34" charset="-120"/>
              </a:rPr>
              <a:t>finally {</a:t>
            </a:r>
          </a:p>
          <a:p>
            <a:pPr lvl="1"/>
            <a:r>
              <a:rPr lang="en-US" altLang="zh-TW" dirty="0">
                <a:solidFill>
                  <a:srgbClr val="FF0000"/>
                </a:solidFill>
                <a:ea typeface="微軟正黑體" panose="020B0604030504040204" pitchFamily="34" charset="-120"/>
              </a:rPr>
              <a:t>   …</a:t>
            </a:r>
          </a:p>
          <a:p>
            <a:pPr lvl="1"/>
            <a:r>
              <a:rPr lang="en-US" altLang="zh-TW" dirty="0">
                <a:solidFill>
                  <a:srgbClr val="FF0000"/>
                </a:solidFill>
                <a:ea typeface="微軟正黑體" panose="020B0604030504040204" pitchFamily="34" charset="-120"/>
              </a:rPr>
              <a:t>}</a:t>
            </a:r>
          </a:p>
          <a:p>
            <a:endParaRPr lang="zh-TW" altLang="en-US" dirty="0">
              <a:ea typeface="微軟正黑體" panose="020B0604030504040204" pitchFamily="34" charset="-12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a:extLst>
              <a:ext uri="{FF2B5EF4-FFF2-40B4-BE49-F238E27FC236}">
                <a16:creationId xmlns:a16="http://schemas.microsoft.com/office/drawing/2014/main" id="{EA35902A-3C0A-46C6-9F13-50DC4A28D2AF}"/>
              </a:ext>
            </a:extLst>
          </p:cNvPr>
          <p:cNvSpPr>
            <a:spLocks noGrp="1"/>
          </p:cNvSpPr>
          <p:nvPr>
            <p:ph type="title"/>
          </p:nvPr>
        </p:nvSpPr>
        <p:spPr/>
        <p:txBody>
          <a:bodyPr/>
          <a:lstStyle/>
          <a:p>
            <a:r>
              <a:rPr lang="en-US" altLang="zh-TW" dirty="0">
                <a:ea typeface="微軟正黑體" panose="020B0604030504040204" pitchFamily="34" charset="-120"/>
              </a:rPr>
              <a:t>9-7 </a:t>
            </a:r>
            <a:r>
              <a:rPr lang="en-US" altLang="zh-TW" dirty="0" err="1">
                <a:ea typeface="微軟正黑體" panose="020B0604030504040204" pitchFamily="34" charset="-120"/>
              </a:rPr>
              <a:t>RegExp</a:t>
            </a:r>
            <a:r>
              <a:rPr lang="zh-TW" altLang="en-US" dirty="0">
                <a:ea typeface="微軟正黑體" panose="020B0604030504040204" pitchFamily="34" charset="-120"/>
              </a:rPr>
              <a:t>物件</a:t>
            </a:r>
          </a:p>
        </p:txBody>
      </p:sp>
      <p:sp>
        <p:nvSpPr>
          <p:cNvPr id="233475" name="Rectangle 3">
            <a:extLst>
              <a:ext uri="{FF2B5EF4-FFF2-40B4-BE49-F238E27FC236}">
                <a16:creationId xmlns:a16="http://schemas.microsoft.com/office/drawing/2014/main" id="{F95C688C-8F39-420C-8B52-801787F9FEC9}"/>
              </a:ext>
            </a:extLst>
          </p:cNvPr>
          <p:cNvSpPr>
            <a:spLocks noGrp="1"/>
          </p:cNvSpPr>
          <p:nvPr>
            <p:ph idx="1"/>
          </p:nvPr>
        </p:nvSpPr>
        <p:spPr/>
        <p:txBody>
          <a:bodyPr/>
          <a:lstStyle/>
          <a:p>
            <a:r>
              <a:rPr lang="en-US" altLang="zh-TW" dirty="0">
                <a:ea typeface="微軟正黑體" panose="020B0604030504040204" pitchFamily="34" charset="-120"/>
              </a:rPr>
              <a:t>9-7-1 </a:t>
            </a:r>
            <a:r>
              <a:rPr lang="zh-TW" altLang="en-US" dirty="0">
                <a:ea typeface="微軟正黑體" panose="020B0604030504040204" pitchFamily="34" charset="-120"/>
              </a:rPr>
              <a:t>正規運算式的基礎 </a:t>
            </a:r>
          </a:p>
          <a:p>
            <a:r>
              <a:rPr lang="en-US" altLang="zh-TW" dirty="0">
                <a:ea typeface="微軟正黑體" panose="020B0604030504040204" pitchFamily="34" charset="-120"/>
              </a:rPr>
              <a:t>9-7-2 </a:t>
            </a:r>
            <a:r>
              <a:rPr lang="en-US" altLang="zh-TW" dirty="0" err="1">
                <a:ea typeface="微軟正黑體" panose="020B0604030504040204" pitchFamily="34" charset="-120"/>
              </a:rPr>
              <a:t>RegExp</a:t>
            </a:r>
            <a:r>
              <a:rPr lang="zh-TW" altLang="en-US" dirty="0">
                <a:ea typeface="微軟正黑體" panose="020B0604030504040204" pitchFamily="34" charset="-120"/>
              </a:rPr>
              <a:t>物件的使用</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a:extLst>
              <a:ext uri="{FF2B5EF4-FFF2-40B4-BE49-F238E27FC236}">
                <a16:creationId xmlns:a16="http://schemas.microsoft.com/office/drawing/2014/main" id="{D4385688-C4E8-457B-87BD-21F0C991A70F}"/>
              </a:ext>
            </a:extLst>
          </p:cNvPr>
          <p:cNvSpPr>
            <a:spLocks noGrp="1"/>
          </p:cNvSpPr>
          <p:nvPr>
            <p:ph type="title"/>
          </p:nvPr>
        </p:nvSpPr>
        <p:spPr/>
        <p:txBody>
          <a:bodyPr/>
          <a:lstStyle/>
          <a:p>
            <a:r>
              <a:rPr lang="en-US" altLang="zh-TW" dirty="0">
                <a:ea typeface="微軟正黑體" panose="020B0604030504040204" pitchFamily="34" charset="-120"/>
              </a:rPr>
              <a:t>9-7-1 </a:t>
            </a:r>
            <a:r>
              <a:rPr lang="zh-TW" altLang="en-US" dirty="0">
                <a:ea typeface="微軟正黑體" panose="020B0604030504040204" pitchFamily="34" charset="-120"/>
              </a:rPr>
              <a:t>正規運算式的基礎</a:t>
            </a:r>
            <a:r>
              <a:rPr lang="en-US" altLang="zh-TW" dirty="0">
                <a:ea typeface="微軟正黑體" panose="020B0604030504040204" pitchFamily="34" charset="-120"/>
              </a:rPr>
              <a:t>-</a:t>
            </a:r>
            <a:r>
              <a:rPr lang="zh-TW" altLang="en-US" dirty="0">
                <a:ea typeface="微軟正黑體" panose="020B0604030504040204" pitchFamily="34" charset="-120"/>
              </a:rPr>
              <a:t>說明</a:t>
            </a:r>
          </a:p>
        </p:txBody>
      </p:sp>
      <p:sp>
        <p:nvSpPr>
          <p:cNvPr id="234499" name="Rectangle 3">
            <a:extLst>
              <a:ext uri="{FF2B5EF4-FFF2-40B4-BE49-F238E27FC236}">
                <a16:creationId xmlns:a16="http://schemas.microsoft.com/office/drawing/2014/main" id="{66778E3D-3AD6-4F97-8F30-73063CCD424F}"/>
              </a:ext>
            </a:extLst>
          </p:cNvPr>
          <p:cNvSpPr>
            <a:spLocks noGrp="1"/>
          </p:cNvSpPr>
          <p:nvPr>
            <p:ph idx="1"/>
          </p:nvPr>
        </p:nvSpPr>
        <p:spPr/>
        <p:txBody>
          <a:bodyPr/>
          <a:lstStyle/>
          <a:p>
            <a:r>
              <a:rPr lang="zh-TW" altLang="en-US" dirty="0">
                <a:ea typeface="微軟正黑體" panose="020B0604030504040204" pitchFamily="34" charset="-120"/>
              </a:rPr>
              <a:t>「正規運算式」（</a:t>
            </a:r>
            <a:r>
              <a:rPr lang="en-US" altLang="zh-TW" dirty="0">
                <a:ea typeface="微軟正黑體" panose="020B0604030504040204" pitchFamily="34" charset="-120"/>
              </a:rPr>
              <a:t>Regular Expression</a:t>
            </a:r>
            <a:r>
              <a:rPr lang="zh-TW" altLang="en-US" dirty="0">
                <a:ea typeface="微軟正黑體" panose="020B0604030504040204" pitchFamily="34" charset="-120"/>
              </a:rPr>
              <a:t>）是一個範本字串，可以用來進行字串比對，在正規運算式的範本字串中，每一個字元都擁有特殊意義，屬於一種小型的字串比對語言。</a:t>
            </a:r>
          </a:p>
          <a:p>
            <a:r>
              <a:rPr lang="zh-TW" altLang="en-US" dirty="0">
                <a:ea typeface="微軟正黑體" panose="020B0604030504040204" pitchFamily="34" charset="-120"/>
              </a:rPr>
              <a:t>正規運算式直譯程式或稱引擎能夠將定義的正規運算式範本字串和字串變數進行比較，引擎傳回布林值，</a:t>
            </a:r>
            <a:r>
              <a:rPr lang="en-US" altLang="zh-TW" dirty="0">
                <a:ea typeface="微軟正黑體" panose="020B0604030504040204" pitchFamily="34" charset="-120"/>
              </a:rPr>
              <a:t>true</a:t>
            </a:r>
            <a:r>
              <a:rPr lang="zh-TW" altLang="en-US" dirty="0">
                <a:ea typeface="微軟正黑體" panose="020B0604030504040204" pitchFamily="34" charset="-120"/>
              </a:rPr>
              <a:t>表示字串符合範本字串的定義；</a:t>
            </a:r>
            <a:r>
              <a:rPr lang="en-US" altLang="zh-TW" dirty="0">
                <a:ea typeface="微軟正黑體" panose="020B0604030504040204" pitchFamily="34" charset="-120"/>
              </a:rPr>
              <a:t>false</a:t>
            </a:r>
            <a:r>
              <a:rPr lang="zh-TW" altLang="en-US" dirty="0">
                <a:ea typeface="微軟正黑體" panose="020B0604030504040204" pitchFamily="34" charset="-120"/>
              </a:rPr>
              <a:t>表示不符合。</a:t>
            </a:r>
          </a:p>
          <a:p>
            <a:endParaRPr lang="zh-TW" altLang="en-US" dirty="0">
              <a:ea typeface="微軟正黑體" panose="020B0604030504040204" pitchFamily="34" charset="-12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a:extLst>
              <a:ext uri="{FF2B5EF4-FFF2-40B4-BE49-F238E27FC236}">
                <a16:creationId xmlns:a16="http://schemas.microsoft.com/office/drawing/2014/main" id="{A716AC49-1F76-4D10-B799-46724D6CC2CC}"/>
              </a:ext>
            </a:extLst>
          </p:cNvPr>
          <p:cNvSpPr>
            <a:spLocks noGrp="1"/>
          </p:cNvSpPr>
          <p:nvPr>
            <p:ph type="title"/>
          </p:nvPr>
        </p:nvSpPr>
        <p:spPr/>
        <p:txBody>
          <a:bodyPr/>
          <a:lstStyle/>
          <a:p>
            <a:r>
              <a:rPr lang="en-US" altLang="zh-TW" dirty="0">
                <a:ea typeface="微軟正黑體" panose="020B0604030504040204" pitchFamily="34" charset="-120"/>
              </a:rPr>
              <a:t>9-7-1 </a:t>
            </a:r>
            <a:r>
              <a:rPr lang="zh-TW" altLang="en-US" dirty="0">
                <a:ea typeface="微軟正黑體" panose="020B0604030504040204" pitchFamily="34" charset="-120"/>
              </a:rPr>
              <a:t>正規運算式的基礎</a:t>
            </a:r>
            <a:r>
              <a:rPr lang="en-US" altLang="zh-TW" dirty="0">
                <a:ea typeface="微軟正黑體" panose="020B0604030504040204" pitchFamily="34" charset="-120"/>
              </a:rPr>
              <a:t>-</a:t>
            </a:r>
            <a:r>
              <a:rPr lang="zh-TW" altLang="en-US" dirty="0">
                <a:ea typeface="微軟正黑體" panose="020B0604030504040204" pitchFamily="34" charset="-120"/>
              </a:rPr>
              <a:t>組成元素</a:t>
            </a:r>
          </a:p>
        </p:txBody>
      </p:sp>
      <p:sp>
        <p:nvSpPr>
          <p:cNvPr id="235523" name="Rectangle 3">
            <a:extLst>
              <a:ext uri="{FF2B5EF4-FFF2-40B4-BE49-F238E27FC236}">
                <a16:creationId xmlns:a16="http://schemas.microsoft.com/office/drawing/2014/main" id="{B65C2ED8-2FC0-415A-95F8-9FC12B34D16B}"/>
              </a:ext>
            </a:extLst>
          </p:cNvPr>
          <p:cNvSpPr>
            <a:spLocks noGrp="1"/>
          </p:cNvSpPr>
          <p:nvPr>
            <p:ph idx="1"/>
          </p:nvPr>
        </p:nvSpPr>
        <p:spPr/>
        <p:txBody>
          <a:bodyPr/>
          <a:lstStyle/>
          <a:p>
            <a:r>
              <a:rPr lang="zh-TW" altLang="en-US" dirty="0">
                <a:ea typeface="微軟正黑體" panose="020B0604030504040204" pitchFamily="34" charset="-120"/>
              </a:rPr>
              <a:t>字元集</a:t>
            </a:r>
          </a:p>
          <a:p>
            <a:pPr lvl="1"/>
            <a:r>
              <a:rPr lang="zh-TW" altLang="en-US" dirty="0">
                <a:ea typeface="微軟正黑體" panose="020B0604030504040204" pitchFamily="34" charset="-120"/>
              </a:rPr>
              <a:t>正規運算式的範本字串是使用英文字母、數字和一些特殊字元所組成。為了簡化範本字串，我們可以使用</a:t>
            </a:r>
            <a:r>
              <a:rPr lang="en-US" altLang="zh-TW" dirty="0">
                <a:ea typeface="微軟正黑體" panose="020B0604030504040204" pitchFamily="34" charset="-120"/>
              </a:rPr>
              <a:t>“[”</a:t>
            </a:r>
            <a:r>
              <a:rPr lang="zh-TW" altLang="en-US" dirty="0">
                <a:ea typeface="微軟正黑體" panose="020B0604030504040204" pitchFamily="34" charset="-120"/>
              </a:rPr>
              <a:t>和</a:t>
            </a:r>
            <a:r>
              <a:rPr lang="en-US" altLang="zh-TW" dirty="0">
                <a:ea typeface="微軟正黑體" panose="020B0604030504040204" pitchFamily="34" charset="-120"/>
              </a:rPr>
              <a:t>“]”</a:t>
            </a:r>
            <a:r>
              <a:rPr lang="zh-TW" altLang="en-US" dirty="0">
                <a:ea typeface="微軟正黑體" panose="020B0604030504040204" pitchFamily="34" charset="-120"/>
              </a:rPr>
              <a:t>符號組合成一組字元集範圍，每一個字元集代表比對字串中的字元需要符合的條件。</a:t>
            </a:r>
          </a:p>
          <a:p>
            <a:r>
              <a:rPr lang="zh-TW" altLang="en-US" dirty="0">
                <a:ea typeface="微軟正黑體" panose="020B0604030504040204" pitchFamily="34" charset="-120"/>
              </a:rPr>
              <a:t>比較字元</a:t>
            </a:r>
          </a:p>
          <a:p>
            <a:pPr lvl="1"/>
            <a:r>
              <a:rPr lang="zh-TW" altLang="en-US" dirty="0">
                <a:ea typeface="微軟正黑體" panose="020B0604030504040204" pitchFamily="34" charset="-120"/>
              </a:rPr>
              <a:t>正規運算式的比較字元定義範本字串比較時的比對方式，可以定義正規運算式範本字串中字元出現的位置和次數。</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a:extLst>
              <a:ext uri="{FF2B5EF4-FFF2-40B4-BE49-F238E27FC236}">
                <a16:creationId xmlns:a16="http://schemas.microsoft.com/office/drawing/2014/main" id="{F9E45506-3D65-4EF9-9BE2-4FC05F471EAE}"/>
              </a:ext>
            </a:extLst>
          </p:cNvPr>
          <p:cNvSpPr>
            <a:spLocks noGrp="1"/>
          </p:cNvSpPr>
          <p:nvPr>
            <p:ph type="title"/>
          </p:nvPr>
        </p:nvSpPr>
        <p:spPr/>
        <p:txBody>
          <a:bodyPr/>
          <a:lstStyle/>
          <a:p>
            <a:r>
              <a:rPr lang="en-US" altLang="zh-TW" dirty="0">
                <a:ea typeface="微軟正黑體" panose="020B0604030504040204" pitchFamily="34" charset="-120"/>
              </a:rPr>
              <a:t>9-7-2 </a:t>
            </a:r>
            <a:r>
              <a:rPr lang="en-US" altLang="zh-TW" dirty="0" err="1">
                <a:ea typeface="微軟正黑體" panose="020B0604030504040204" pitchFamily="34" charset="-120"/>
              </a:rPr>
              <a:t>RegExp</a:t>
            </a:r>
            <a:r>
              <a:rPr lang="zh-TW" altLang="en-US" dirty="0">
                <a:ea typeface="微軟正黑體" panose="020B0604030504040204" pitchFamily="34" charset="-120"/>
              </a:rPr>
              <a:t>物件的使用</a:t>
            </a:r>
            <a:r>
              <a:rPr lang="en-US" altLang="zh-TW" dirty="0">
                <a:ea typeface="微軟正黑體" panose="020B0604030504040204" pitchFamily="34" charset="-120"/>
              </a:rPr>
              <a:t>-</a:t>
            </a:r>
            <a:r>
              <a:rPr lang="zh-TW" altLang="en-US" dirty="0">
                <a:ea typeface="微軟正黑體" panose="020B0604030504040204" pitchFamily="34" charset="-120"/>
              </a:rPr>
              <a:t>相關方法</a:t>
            </a:r>
          </a:p>
        </p:txBody>
      </p:sp>
      <p:sp>
        <p:nvSpPr>
          <p:cNvPr id="236547" name="Rectangle 3">
            <a:extLst>
              <a:ext uri="{FF2B5EF4-FFF2-40B4-BE49-F238E27FC236}">
                <a16:creationId xmlns:a16="http://schemas.microsoft.com/office/drawing/2014/main" id="{5003E694-0AE5-475B-B004-CD79FA371707}"/>
              </a:ext>
            </a:extLst>
          </p:cNvPr>
          <p:cNvSpPr>
            <a:spLocks noGrp="1"/>
          </p:cNvSpPr>
          <p:nvPr>
            <p:ph idx="1"/>
          </p:nvPr>
        </p:nvSpPr>
        <p:spPr/>
        <p:txBody>
          <a:bodyPr/>
          <a:lstStyle/>
          <a:p>
            <a:r>
              <a:rPr lang="en-US" altLang="zh-TW" dirty="0" err="1">
                <a:ea typeface="微軟正黑體" panose="020B0604030504040204" pitchFamily="34" charset="-120"/>
              </a:rPr>
              <a:t>RegExp</a:t>
            </a:r>
            <a:r>
              <a:rPr lang="zh-TW" altLang="en-US" dirty="0">
                <a:ea typeface="微軟正黑體" panose="020B0604030504040204" pitchFamily="34" charset="-120"/>
              </a:rPr>
              <a:t>物件提供常用方法來比對和測試字串是否符合正規運算式的範本字串，其說明如下表所示：</a:t>
            </a:r>
          </a:p>
          <a:p>
            <a:endParaRPr lang="zh-TW" altLang="en-US" dirty="0">
              <a:ea typeface="微軟正黑體" panose="020B0604030504040204" pitchFamily="34" charset="-120"/>
            </a:endParaRPr>
          </a:p>
        </p:txBody>
      </p:sp>
      <p:graphicFrame>
        <p:nvGraphicFramePr>
          <p:cNvPr id="236616" name="Group 72">
            <a:extLst>
              <a:ext uri="{FF2B5EF4-FFF2-40B4-BE49-F238E27FC236}">
                <a16:creationId xmlns:a16="http://schemas.microsoft.com/office/drawing/2014/main" id="{ECA9CF35-A439-4027-BBF9-20A05EE5721C}"/>
              </a:ext>
            </a:extLst>
          </p:cNvPr>
          <p:cNvGraphicFramePr>
            <a:graphicFrameLocks noGrp="1"/>
          </p:cNvGraphicFramePr>
          <p:nvPr/>
        </p:nvGraphicFramePr>
        <p:xfrm>
          <a:off x="2063751" y="3068638"/>
          <a:ext cx="7993063" cy="1798320"/>
        </p:xfrm>
        <a:graphic>
          <a:graphicData uri="http://schemas.openxmlformats.org/drawingml/2006/table">
            <a:tbl>
              <a:tblPr/>
              <a:tblGrid>
                <a:gridCol w="1562100">
                  <a:extLst>
                    <a:ext uri="{9D8B030D-6E8A-4147-A177-3AD203B41FA5}">
                      <a16:colId xmlns:a16="http://schemas.microsoft.com/office/drawing/2014/main" val="1638679040"/>
                    </a:ext>
                  </a:extLst>
                </a:gridCol>
                <a:gridCol w="6430963">
                  <a:extLst>
                    <a:ext uri="{9D8B030D-6E8A-4147-A177-3AD203B41FA5}">
                      <a16:colId xmlns:a16="http://schemas.microsoft.com/office/drawing/2014/main" val="1629711495"/>
                    </a:ext>
                  </a:extLst>
                </a:gridCol>
              </a:tblGrid>
              <a:tr h="290513">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1"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方法</a:t>
                      </a:r>
                      <a:endParaRPr kumimoji="0" lang="zh-TW" altLang="en-US" sz="2000" b="1"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1"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說明</a:t>
                      </a:r>
                      <a:endParaRPr kumimoji="0" lang="zh-TW" altLang="en-US" sz="2000" b="1"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3630905500"/>
                  </a:ext>
                </a:extLst>
              </a:tr>
              <a:tr h="290513">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exec(string)</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比對參數</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string</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字串中是否有符合正規運算式的範本字串，可以將符合的子字串陣列傳回</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788962302"/>
                  </a:ext>
                </a:extLst>
              </a:tr>
              <a:tr h="290513">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test(string)</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cap="flat">
                      <a:noFill/>
                    </a:lnB>
                    <a:lnTlToBr>
                      <a:noFill/>
                    </a:lnTlToBr>
                    <a:lnBlToTr>
                      <a:noFill/>
                    </a:lnBlToTr>
                    <a:solidFill>
                      <a:srgbClr val="CCCCCC"/>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檢查參數</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string</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字串中是否有符合正規運算式的子字串，如果有，傳回</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true</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；否則傳回</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false</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cap="flat">
                      <a:noFill/>
                    </a:lnB>
                    <a:lnTlToBr>
                      <a:noFill/>
                    </a:lnTlToBr>
                    <a:lnBlToTr>
                      <a:noFill/>
                    </a:lnBlToTr>
                    <a:solidFill>
                      <a:srgbClr val="CCCCCC"/>
                    </a:solidFill>
                  </a:tcPr>
                </a:tc>
                <a:extLst>
                  <a:ext uri="{0D108BD9-81ED-4DB2-BD59-A6C34878D82A}">
                    <a16:rowId xmlns:a16="http://schemas.microsoft.com/office/drawing/2014/main" val="2583638498"/>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a:extLst>
              <a:ext uri="{FF2B5EF4-FFF2-40B4-BE49-F238E27FC236}">
                <a16:creationId xmlns:a16="http://schemas.microsoft.com/office/drawing/2014/main" id="{54C1E21C-B976-483D-90A0-A7AF0DAA760F}"/>
              </a:ext>
            </a:extLst>
          </p:cNvPr>
          <p:cNvSpPr>
            <a:spLocks noGrp="1"/>
          </p:cNvSpPr>
          <p:nvPr>
            <p:ph type="title"/>
          </p:nvPr>
        </p:nvSpPr>
        <p:spPr/>
        <p:txBody>
          <a:bodyPr/>
          <a:lstStyle/>
          <a:p>
            <a:r>
              <a:rPr lang="en-US" altLang="zh-TW" dirty="0">
                <a:ea typeface="微軟正黑體" panose="020B0604030504040204" pitchFamily="34" charset="-120"/>
              </a:rPr>
              <a:t>9-7-2 </a:t>
            </a:r>
            <a:r>
              <a:rPr lang="en-US" altLang="zh-TW" dirty="0" err="1">
                <a:ea typeface="微軟正黑體" panose="020B0604030504040204" pitchFamily="34" charset="-120"/>
              </a:rPr>
              <a:t>RegExp</a:t>
            </a:r>
            <a:r>
              <a:rPr lang="zh-TW" altLang="en-US" dirty="0">
                <a:ea typeface="微軟正黑體" panose="020B0604030504040204" pitchFamily="34" charset="-120"/>
              </a:rPr>
              <a:t>物件的使用</a:t>
            </a:r>
            <a:r>
              <a:rPr lang="en-US" altLang="zh-TW" dirty="0">
                <a:ea typeface="微軟正黑體" panose="020B0604030504040204" pitchFamily="34" charset="-120"/>
              </a:rPr>
              <a:t>-</a:t>
            </a:r>
            <a:r>
              <a:rPr lang="zh-TW" altLang="en-US" dirty="0">
                <a:ea typeface="微軟正黑體" panose="020B0604030504040204" pitchFamily="34" charset="-120"/>
              </a:rPr>
              <a:t>範例</a:t>
            </a:r>
          </a:p>
        </p:txBody>
      </p:sp>
      <p:sp>
        <p:nvSpPr>
          <p:cNvPr id="238595" name="Rectangle 3">
            <a:extLst>
              <a:ext uri="{FF2B5EF4-FFF2-40B4-BE49-F238E27FC236}">
                <a16:creationId xmlns:a16="http://schemas.microsoft.com/office/drawing/2014/main" id="{8885063A-9671-46C0-96A5-2AB497F2A519}"/>
              </a:ext>
            </a:extLst>
          </p:cNvPr>
          <p:cNvSpPr>
            <a:spLocks noGrp="1"/>
          </p:cNvSpPr>
          <p:nvPr>
            <p:ph idx="1"/>
          </p:nvPr>
        </p:nvSpPr>
        <p:spPr/>
        <p:txBody>
          <a:bodyPr/>
          <a:lstStyle/>
          <a:p>
            <a:r>
              <a:rPr lang="zh-TW" altLang="en-US" dirty="0">
                <a:ea typeface="微軟正黑體" panose="020B0604030504040204" pitchFamily="34" charset="-120"/>
              </a:rPr>
              <a:t>我們需要先建立</a:t>
            </a:r>
            <a:r>
              <a:rPr lang="en-US" altLang="zh-TW" dirty="0" err="1">
                <a:ea typeface="微軟正黑體" panose="020B0604030504040204" pitchFamily="34" charset="-120"/>
              </a:rPr>
              <a:t>RegExp</a:t>
            </a:r>
            <a:r>
              <a:rPr lang="zh-TW" altLang="en-US" dirty="0">
                <a:ea typeface="微軟正黑體" panose="020B0604030504040204" pitchFamily="34" charset="-120"/>
              </a:rPr>
              <a:t>物件，</a:t>
            </a:r>
            <a:r>
              <a:rPr lang="en-US" altLang="zh-TW" dirty="0">
                <a:ea typeface="微軟正黑體" panose="020B0604030504040204" pitchFamily="34" charset="-120"/>
              </a:rPr>
              <a:t>JavaScript</a:t>
            </a:r>
            <a:r>
              <a:rPr lang="zh-TW" altLang="en-US" dirty="0">
                <a:ea typeface="微軟正黑體" panose="020B0604030504040204" pitchFamily="34" charset="-120"/>
              </a:rPr>
              <a:t>可以使用「</a:t>
            </a:r>
            <a:r>
              <a:rPr lang="en-US" altLang="zh-TW" dirty="0">
                <a:ea typeface="微軟正黑體" panose="020B0604030504040204" pitchFamily="34" charset="-120"/>
              </a:rPr>
              <a:t>/</a:t>
            </a:r>
            <a:r>
              <a:rPr lang="zh-TW" altLang="en-US" dirty="0">
                <a:ea typeface="微軟正黑體" panose="020B0604030504040204" pitchFamily="34" charset="-120"/>
              </a:rPr>
              <a:t>」和「</a:t>
            </a:r>
            <a:r>
              <a:rPr lang="en-US" altLang="zh-TW" dirty="0">
                <a:ea typeface="微軟正黑體" panose="020B0604030504040204" pitchFamily="34" charset="-120"/>
              </a:rPr>
              <a:t>/</a:t>
            </a:r>
            <a:r>
              <a:rPr lang="zh-TW" altLang="en-US" dirty="0">
                <a:ea typeface="微軟正黑體" panose="020B0604030504040204" pitchFamily="34" charset="-120"/>
              </a:rPr>
              <a:t>」包圍的範本字串來建立</a:t>
            </a:r>
            <a:r>
              <a:rPr lang="en-US" altLang="zh-TW" dirty="0" err="1">
                <a:ea typeface="微軟正黑體" panose="020B0604030504040204" pitchFamily="34" charset="-120"/>
              </a:rPr>
              <a:t>RegExp</a:t>
            </a:r>
            <a:r>
              <a:rPr lang="zh-TW" altLang="en-US" dirty="0">
                <a:ea typeface="微軟正黑體" panose="020B0604030504040204" pitchFamily="34" charset="-120"/>
              </a:rPr>
              <a:t>物件，如下所示：</a:t>
            </a:r>
          </a:p>
          <a:p>
            <a:pPr lvl="1">
              <a:buFont typeface="Arial" panose="020B0604020202020204" pitchFamily="34" charset="0"/>
              <a:buNone/>
            </a:pPr>
            <a:r>
              <a:rPr lang="en-US" altLang="zh-TW" sz="2800" dirty="0">
                <a:solidFill>
                  <a:srgbClr val="FF3399"/>
                </a:solidFill>
                <a:ea typeface="微軟正黑體" panose="020B0604030504040204" pitchFamily="34" charset="-120"/>
              </a:rPr>
              <a:t>var regex01 = /^(\w+)@([\w.]+)/;</a:t>
            </a:r>
          </a:p>
          <a:p>
            <a:pPr lvl="1">
              <a:buFont typeface="Arial" panose="020B0604020202020204" pitchFamily="34" charset="0"/>
              <a:buNone/>
            </a:pPr>
            <a:r>
              <a:rPr lang="en-US" altLang="zh-TW" sz="2800" dirty="0">
                <a:solidFill>
                  <a:srgbClr val="FF3399"/>
                </a:solidFill>
                <a:ea typeface="微軟正黑體" panose="020B0604030504040204" pitchFamily="34" charset="-120"/>
              </a:rPr>
              <a:t>var regex02 = /(\d{4})-(\d{2})-(\d{2})/;</a:t>
            </a:r>
          </a:p>
          <a:p>
            <a:r>
              <a:rPr lang="zh-TW" altLang="en-US" dirty="0">
                <a:ea typeface="微軟正黑體" panose="020B0604030504040204" pitchFamily="34" charset="-120"/>
              </a:rPr>
              <a:t>程式碼建立</a:t>
            </a:r>
            <a:r>
              <a:rPr lang="en-US" altLang="zh-TW" dirty="0" err="1">
                <a:ea typeface="微軟正黑體" panose="020B0604030504040204" pitchFamily="34" charset="-120"/>
              </a:rPr>
              <a:t>RegExp</a:t>
            </a:r>
            <a:r>
              <a:rPr lang="zh-TW" altLang="en-US" dirty="0">
                <a:ea typeface="微軟正黑體" panose="020B0604030504040204" pitchFamily="34" charset="-120"/>
              </a:rPr>
              <a:t>物件後，就可以使用</a:t>
            </a:r>
            <a:r>
              <a:rPr lang="en-US" altLang="zh-TW" dirty="0">
                <a:ea typeface="微軟正黑體" panose="020B0604030504040204" pitchFamily="34" charset="-120"/>
              </a:rPr>
              <a:t>exec()</a:t>
            </a:r>
            <a:r>
              <a:rPr lang="zh-TW" altLang="en-US" dirty="0">
                <a:ea typeface="微軟正黑體" panose="020B0604030504040204" pitchFamily="34" charset="-120"/>
              </a:rPr>
              <a:t>和</a:t>
            </a:r>
            <a:r>
              <a:rPr lang="en-US" altLang="zh-TW" dirty="0">
                <a:ea typeface="微軟正黑體" panose="020B0604030504040204" pitchFamily="34" charset="-120"/>
              </a:rPr>
              <a:t>test()</a:t>
            </a:r>
            <a:r>
              <a:rPr lang="zh-TW" altLang="en-US" dirty="0">
                <a:ea typeface="微軟正黑體" panose="020B0604030504040204" pitchFamily="34" charset="-120"/>
              </a:rPr>
              <a:t>方法進行範本字串的比對。</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7D57C40-DB0F-46B3-A6C9-7D02C91E8415}"/>
              </a:ext>
            </a:extLst>
          </p:cNvPr>
          <p:cNvSpPr>
            <a:spLocks noGrp="1"/>
          </p:cNvSpPr>
          <p:nvPr>
            <p:ph type="title"/>
          </p:nvPr>
        </p:nvSpPr>
        <p:spPr/>
        <p:txBody>
          <a:bodyPr/>
          <a:lstStyle/>
          <a:p>
            <a:r>
              <a:rPr lang="en-US" altLang="zh-TW" dirty="0">
                <a:ea typeface="微軟正黑體" panose="020B0604030504040204" pitchFamily="34" charset="-120"/>
              </a:rPr>
              <a:t>9-2 String</a:t>
            </a:r>
            <a:r>
              <a:rPr lang="zh-TW" altLang="en-US" dirty="0">
                <a:ea typeface="微軟正黑體" panose="020B0604030504040204" pitchFamily="34" charset="-120"/>
              </a:rPr>
              <a:t>物件</a:t>
            </a:r>
            <a:r>
              <a:rPr lang="en-US" altLang="zh-TW" dirty="0">
                <a:ea typeface="微軟正黑體" panose="020B0604030504040204" pitchFamily="34" charset="-120"/>
              </a:rPr>
              <a:t>-</a:t>
            </a:r>
            <a:r>
              <a:rPr lang="zh-TW" altLang="en-US" dirty="0">
                <a:ea typeface="微軟正黑體" panose="020B0604030504040204" pitchFamily="34" charset="-120"/>
              </a:rPr>
              <a:t>建立字串</a:t>
            </a:r>
          </a:p>
        </p:txBody>
      </p:sp>
      <p:sp>
        <p:nvSpPr>
          <p:cNvPr id="186371" name="Rectangle 3">
            <a:extLst>
              <a:ext uri="{FF2B5EF4-FFF2-40B4-BE49-F238E27FC236}">
                <a16:creationId xmlns:a16="http://schemas.microsoft.com/office/drawing/2014/main" id="{DE395C82-271E-439C-9074-1F6253193853}"/>
              </a:ext>
            </a:extLst>
          </p:cNvPr>
          <p:cNvSpPr>
            <a:spLocks noGrp="1"/>
          </p:cNvSpPr>
          <p:nvPr>
            <p:ph idx="1"/>
          </p:nvPr>
        </p:nvSpPr>
        <p:spPr/>
        <p:txBody>
          <a:bodyPr/>
          <a:lstStyle/>
          <a:p>
            <a:r>
              <a:rPr lang="en-US" altLang="zh-TW" dirty="0">
                <a:ea typeface="微軟正黑體" panose="020B0604030504040204" pitchFamily="34" charset="-120"/>
              </a:rPr>
              <a:t>String</a:t>
            </a:r>
            <a:r>
              <a:rPr lang="zh-TW" altLang="en-US" dirty="0">
                <a:ea typeface="微軟正黑體" panose="020B0604030504040204" pitchFamily="34" charset="-120"/>
              </a:rPr>
              <a:t>物件的方法可以格式化字串或進行子字串操作，簡單的說，就是處理字串變數的資料，我們可以直接宣告字串變數或使用</a:t>
            </a:r>
            <a:r>
              <a:rPr lang="en-US" altLang="zh-TW" dirty="0">
                <a:ea typeface="微軟正黑體" panose="020B0604030504040204" pitchFamily="34" charset="-120"/>
              </a:rPr>
              <a:t>new</a:t>
            </a:r>
            <a:r>
              <a:rPr lang="zh-TW" altLang="en-US" dirty="0">
                <a:ea typeface="微軟正黑體" panose="020B0604030504040204" pitchFamily="34" charset="-120"/>
              </a:rPr>
              <a:t>運算子建立</a:t>
            </a:r>
            <a:r>
              <a:rPr lang="en-US" altLang="zh-TW" dirty="0">
                <a:ea typeface="微軟正黑體" panose="020B0604030504040204" pitchFamily="34" charset="-120"/>
              </a:rPr>
              <a:t>String</a:t>
            </a:r>
            <a:r>
              <a:rPr lang="zh-TW" altLang="en-US" dirty="0">
                <a:ea typeface="微軟正黑體" panose="020B0604030504040204" pitchFamily="34" charset="-120"/>
              </a:rPr>
              <a:t>物件，如下所示：</a:t>
            </a:r>
          </a:p>
          <a:p>
            <a:pPr lvl="1">
              <a:buFont typeface="Arial" panose="020B0604020202020204" pitchFamily="34" charset="0"/>
              <a:buNone/>
            </a:pPr>
            <a:r>
              <a:rPr lang="en-US" altLang="zh-TW" sz="2800" dirty="0">
                <a:solidFill>
                  <a:srgbClr val="FF3399"/>
                </a:solidFill>
                <a:ea typeface="微軟正黑體" panose="020B0604030504040204" pitchFamily="34" charset="-120"/>
              </a:rPr>
              <a:t>var objstr1="JavaScript";</a:t>
            </a:r>
          </a:p>
          <a:p>
            <a:pPr lvl="1">
              <a:buFont typeface="Arial" panose="020B0604020202020204" pitchFamily="34" charset="0"/>
              <a:buNone/>
            </a:pPr>
            <a:r>
              <a:rPr lang="en-US" altLang="zh-TW" sz="2800" dirty="0">
                <a:solidFill>
                  <a:srgbClr val="FF3399"/>
                </a:solidFill>
                <a:ea typeface="微軟正黑體" panose="020B0604030504040204" pitchFamily="34" charset="-120"/>
              </a:rPr>
              <a:t>var objstr2= new String("</a:t>
            </a:r>
            <a:r>
              <a:rPr lang="zh-TW" altLang="en-US" sz="2800" dirty="0">
                <a:solidFill>
                  <a:srgbClr val="FF3399"/>
                </a:solidFill>
                <a:ea typeface="微軟正黑體" panose="020B0604030504040204" pitchFamily="34" charset="-120"/>
              </a:rPr>
              <a:t>網頁程式設計</a:t>
            </a:r>
            <a:r>
              <a:rPr lang="en-US" altLang="zh-TW" sz="2800" dirty="0">
                <a:solidFill>
                  <a:srgbClr val="FF3399"/>
                </a:solidFill>
                <a:ea typeface="微軟正黑體" panose="020B0604030504040204" pitchFamily="34" charset="-120"/>
              </a:rPr>
              <a:t>");</a:t>
            </a:r>
          </a:p>
          <a:p>
            <a:r>
              <a:rPr lang="zh-TW" altLang="en-US" dirty="0">
                <a:ea typeface="微軟正黑體" panose="020B0604030504040204" pitchFamily="34" charset="-120"/>
              </a:rPr>
              <a:t>程式碼都可以建立</a:t>
            </a:r>
            <a:r>
              <a:rPr lang="en-US" altLang="zh-TW" dirty="0">
                <a:ea typeface="微軟正黑體" panose="020B0604030504040204" pitchFamily="34" charset="-120"/>
              </a:rPr>
              <a:t>String</a:t>
            </a:r>
            <a:r>
              <a:rPr lang="zh-TW" altLang="en-US" dirty="0">
                <a:ea typeface="微軟正黑體" panose="020B0604030504040204" pitchFamily="34" charset="-120"/>
              </a:rPr>
              <a:t>物件，不論使用哪一種方法建立</a:t>
            </a:r>
            <a:r>
              <a:rPr lang="en-US" altLang="zh-TW" dirty="0">
                <a:ea typeface="微軟正黑體" panose="020B0604030504040204" pitchFamily="34" charset="-120"/>
              </a:rPr>
              <a:t>String</a:t>
            </a:r>
            <a:r>
              <a:rPr lang="zh-TW" altLang="en-US" dirty="0">
                <a:ea typeface="微軟正黑體" panose="020B0604030504040204" pitchFamily="34" charset="-120"/>
              </a:rPr>
              <a:t>物件，都可以使用本節方法來處理字串內容。</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a:extLst>
              <a:ext uri="{FF2B5EF4-FFF2-40B4-BE49-F238E27FC236}">
                <a16:creationId xmlns:a16="http://schemas.microsoft.com/office/drawing/2014/main" id="{9E47C1AC-CF10-4AE8-9D6D-0AE2A53543CC}"/>
              </a:ext>
            </a:extLst>
          </p:cNvPr>
          <p:cNvSpPr>
            <a:spLocks noGrp="1"/>
          </p:cNvSpPr>
          <p:nvPr>
            <p:ph type="title"/>
          </p:nvPr>
        </p:nvSpPr>
        <p:spPr/>
        <p:txBody>
          <a:bodyPr/>
          <a:lstStyle/>
          <a:p>
            <a:r>
              <a:rPr lang="en-US" altLang="zh-TW" dirty="0">
                <a:ea typeface="微軟正黑體" panose="020B0604030504040204" pitchFamily="34" charset="-120"/>
              </a:rPr>
              <a:t>9-2-1 </a:t>
            </a:r>
            <a:r>
              <a:rPr lang="zh-TW" altLang="en-US" dirty="0">
                <a:ea typeface="微軟正黑體" panose="020B0604030504040204" pitchFamily="34" charset="-120"/>
              </a:rPr>
              <a:t>字串的基本處理</a:t>
            </a:r>
            <a:r>
              <a:rPr lang="en-US" altLang="zh-TW" dirty="0">
                <a:ea typeface="微軟正黑體" panose="020B0604030504040204" pitchFamily="34" charset="-120"/>
              </a:rPr>
              <a:t>-</a:t>
            </a:r>
            <a:r>
              <a:rPr lang="zh-TW" altLang="en-US" dirty="0">
                <a:ea typeface="微軟正黑體" panose="020B0604030504040204" pitchFamily="34" charset="-120"/>
              </a:rPr>
              <a:t>字串長度與大小寫</a:t>
            </a:r>
          </a:p>
        </p:txBody>
      </p:sp>
      <p:sp>
        <p:nvSpPr>
          <p:cNvPr id="189443" name="Rectangle 3">
            <a:extLst>
              <a:ext uri="{FF2B5EF4-FFF2-40B4-BE49-F238E27FC236}">
                <a16:creationId xmlns:a16="http://schemas.microsoft.com/office/drawing/2014/main" id="{E5185563-5A60-43D9-9F20-566A2643D362}"/>
              </a:ext>
            </a:extLst>
          </p:cNvPr>
          <p:cNvSpPr>
            <a:spLocks noGrp="1"/>
          </p:cNvSpPr>
          <p:nvPr>
            <p:ph idx="1"/>
          </p:nvPr>
        </p:nvSpPr>
        <p:spPr/>
        <p:txBody>
          <a:bodyPr/>
          <a:lstStyle/>
          <a:p>
            <a:r>
              <a:rPr lang="en-US" altLang="zh-TW" dirty="0">
                <a:ea typeface="微軟正黑體" panose="020B0604030504040204" pitchFamily="34" charset="-120"/>
              </a:rPr>
              <a:t>String</a:t>
            </a:r>
            <a:r>
              <a:rPr lang="zh-TW" altLang="en-US" dirty="0">
                <a:ea typeface="微軟正黑體" panose="020B0604030504040204" pitchFamily="34" charset="-120"/>
              </a:rPr>
              <a:t>物件提供方法和屬性可以取得字串長度和英文字串大小寫轉換，相關屬性，如下表所示：</a:t>
            </a:r>
          </a:p>
          <a:p>
            <a:endParaRPr lang="zh-TW" altLang="en-US" dirty="0">
              <a:ea typeface="微軟正黑體" panose="020B0604030504040204" pitchFamily="34" charset="-120"/>
            </a:endParaRPr>
          </a:p>
          <a:p>
            <a:endParaRPr lang="zh-TW" altLang="en-US" dirty="0">
              <a:ea typeface="微軟正黑體" panose="020B0604030504040204" pitchFamily="34" charset="-120"/>
            </a:endParaRPr>
          </a:p>
          <a:p>
            <a:endParaRPr lang="zh-TW" altLang="en-US" dirty="0">
              <a:ea typeface="微軟正黑體" panose="020B0604030504040204" pitchFamily="34" charset="-120"/>
            </a:endParaRPr>
          </a:p>
          <a:p>
            <a:r>
              <a:rPr lang="zh-TW" altLang="en-US" dirty="0">
                <a:ea typeface="微軟正黑體" panose="020B0604030504040204" pitchFamily="34" charset="-120"/>
              </a:rPr>
              <a:t>相關</a:t>
            </a:r>
            <a:r>
              <a:rPr lang="en-US" altLang="zh-TW" dirty="0">
                <a:ea typeface="微軟正黑體" panose="020B0604030504040204" pitchFamily="34" charset="-120"/>
              </a:rPr>
              <a:t>String</a:t>
            </a:r>
            <a:r>
              <a:rPr lang="zh-TW" altLang="en-US" dirty="0">
                <a:ea typeface="微軟正黑體" panose="020B0604030504040204" pitchFamily="34" charset="-120"/>
              </a:rPr>
              <a:t>物件的方法，如下表所示：</a:t>
            </a:r>
          </a:p>
          <a:p>
            <a:endParaRPr lang="zh-TW" altLang="en-US" dirty="0">
              <a:ea typeface="微軟正黑體" panose="020B0604030504040204" pitchFamily="34" charset="-120"/>
            </a:endParaRPr>
          </a:p>
        </p:txBody>
      </p:sp>
      <p:graphicFrame>
        <p:nvGraphicFramePr>
          <p:cNvPr id="189490" name="Group 50">
            <a:extLst>
              <a:ext uri="{FF2B5EF4-FFF2-40B4-BE49-F238E27FC236}">
                <a16:creationId xmlns:a16="http://schemas.microsoft.com/office/drawing/2014/main" id="{89758E59-57FF-4AF1-B2D6-4B31909912C4}"/>
              </a:ext>
            </a:extLst>
          </p:cNvPr>
          <p:cNvGraphicFramePr>
            <a:graphicFrameLocks noGrp="1"/>
          </p:cNvGraphicFramePr>
          <p:nvPr/>
        </p:nvGraphicFramePr>
        <p:xfrm>
          <a:off x="2351088" y="2781300"/>
          <a:ext cx="7632700" cy="792480"/>
        </p:xfrm>
        <a:graphic>
          <a:graphicData uri="http://schemas.openxmlformats.org/drawingml/2006/table">
            <a:tbl>
              <a:tblPr/>
              <a:tblGrid>
                <a:gridCol w="1595437">
                  <a:extLst>
                    <a:ext uri="{9D8B030D-6E8A-4147-A177-3AD203B41FA5}">
                      <a16:colId xmlns:a16="http://schemas.microsoft.com/office/drawing/2014/main" val="3972791139"/>
                    </a:ext>
                  </a:extLst>
                </a:gridCol>
                <a:gridCol w="6037263">
                  <a:extLst>
                    <a:ext uri="{9D8B030D-6E8A-4147-A177-3AD203B41FA5}">
                      <a16:colId xmlns:a16="http://schemas.microsoft.com/office/drawing/2014/main" val="3208013902"/>
                    </a:ext>
                  </a:extLst>
                </a:gridCol>
              </a:tblGrid>
              <a:tr h="358775">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TW" altLang="en-US" sz="2000" b="1"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屬性</a:t>
                      </a:r>
                      <a:endParaRPr kumimoji="0" lang="zh-TW" altLang="en-US" sz="2000" b="1"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TW" altLang="en-US" sz="2000" b="1"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說明</a:t>
                      </a:r>
                      <a:endParaRPr kumimoji="0" lang="zh-TW" altLang="en-US" sz="2000" b="1"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2243384605"/>
                  </a:ext>
                </a:extLst>
              </a:tr>
              <a:tr h="290513">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length</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cap="flat">
                      <a:noFill/>
                    </a:lnB>
                    <a:lnTlToBr>
                      <a:noFill/>
                    </a:lnTlToBr>
                    <a:lnBlToTr>
                      <a:noFill/>
                    </a:lnBlToTr>
                    <a:solidFill>
                      <a:srgbClr val="F2F2F2"/>
                    </a:solidFill>
                  </a:tcPr>
                </a:tc>
                <a:tc>
                  <a:txBody>
                    <a:bodyPr/>
                    <a:lstStyle>
                      <a:lvl1pPr marL="342900" indent="-342900"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取得字串的長度</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cap="flat">
                      <a:noFill/>
                    </a:lnB>
                    <a:lnTlToBr>
                      <a:noFill/>
                    </a:lnTlToBr>
                    <a:lnBlToTr>
                      <a:noFill/>
                    </a:lnBlToTr>
                    <a:solidFill>
                      <a:srgbClr val="F2F2F2"/>
                    </a:solidFill>
                  </a:tcPr>
                </a:tc>
                <a:extLst>
                  <a:ext uri="{0D108BD9-81ED-4DB2-BD59-A6C34878D82A}">
                    <a16:rowId xmlns:a16="http://schemas.microsoft.com/office/drawing/2014/main" val="939164206"/>
                  </a:ext>
                </a:extLst>
              </a:tr>
            </a:tbl>
          </a:graphicData>
        </a:graphic>
      </p:graphicFrame>
      <p:graphicFrame>
        <p:nvGraphicFramePr>
          <p:cNvPr id="189557" name="Group 117">
            <a:extLst>
              <a:ext uri="{FF2B5EF4-FFF2-40B4-BE49-F238E27FC236}">
                <a16:creationId xmlns:a16="http://schemas.microsoft.com/office/drawing/2014/main" id="{44650811-B028-4DC6-98B6-4794A9FD3892}"/>
              </a:ext>
            </a:extLst>
          </p:cNvPr>
          <p:cNvGraphicFramePr>
            <a:graphicFrameLocks noGrp="1"/>
          </p:cNvGraphicFramePr>
          <p:nvPr/>
        </p:nvGraphicFramePr>
        <p:xfrm>
          <a:off x="2424114" y="4797425"/>
          <a:ext cx="7559675" cy="1188720"/>
        </p:xfrm>
        <a:graphic>
          <a:graphicData uri="http://schemas.openxmlformats.org/drawingml/2006/table">
            <a:tbl>
              <a:tblPr/>
              <a:tblGrid>
                <a:gridCol w="1939925">
                  <a:extLst>
                    <a:ext uri="{9D8B030D-6E8A-4147-A177-3AD203B41FA5}">
                      <a16:colId xmlns:a16="http://schemas.microsoft.com/office/drawing/2014/main" val="4008328034"/>
                    </a:ext>
                  </a:extLst>
                </a:gridCol>
                <a:gridCol w="5619750">
                  <a:extLst>
                    <a:ext uri="{9D8B030D-6E8A-4147-A177-3AD203B41FA5}">
                      <a16:colId xmlns:a16="http://schemas.microsoft.com/office/drawing/2014/main" val="1686911405"/>
                    </a:ext>
                  </a:extLst>
                </a:gridCol>
              </a:tblGrid>
              <a:tr h="290513">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1"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方法</a:t>
                      </a:r>
                      <a:endParaRPr kumimoji="0" lang="zh-TW" altLang="en-US" sz="2000" b="1"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1"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說明</a:t>
                      </a:r>
                      <a:endParaRPr kumimoji="0" lang="zh-TW" altLang="en-US" sz="2000" b="1"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593594496"/>
                  </a:ext>
                </a:extLst>
              </a:tr>
              <a:tr h="290513">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err="1">
                          <a:ln>
                            <a:noFill/>
                          </a:ln>
                          <a:solidFill>
                            <a:schemeClr val="tx1"/>
                          </a:solidFill>
                          <a:effectLst/>
                          <a:latin typeface="Times New Roman" panose="02020603050405020304" pitchFamily="18" charset="0"/>
                          <a:ea typeface="全真中明體" charset="-120"/>
                          <a:cs typeface="Times New Roman" panose="02020603050405020304" pitchFamily="18" charset="0"/>
                        </a:rPr>
                        <a:t>toLowerCase</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將字串的英文字母都轉換成小寫字母</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3647583516"/>
                  </a:ext>
                </a:extLst>
              </a:tr>
              <a:tr h="290513">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err="1">
                          <a:ln>
                            <a:noFill/>
                          </a:ln>
                          <a:solidFill>
                            <a:schemeClr val="tx1"/>
                          </a:solidFill>
                          <a:effectLst/>
                          <a:latin typeface="Times New Roman" panose="02020603050405020304" pitchFamily="18" charset="0"/>
                          <a:ea typeface="全真中明體" charset="-120"/>
                          <a:cs typeface="Times New Roman" panose="02020603050405020304" pitchFamily="18" charset="0"/>
                        </a:rPr>
                        <a:t>toUpperCase</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cap="flat">
                      <a:noFill/>
                    </a:lnB>
                    <a:lnTlToBr>
                      <a:noFill/>
                    </a:lnTlToBr>
                    <a:lnBlToTr>
                      <a:noFill/>
                    </a:lnBlToTr>
                    <a:solidFill>
                      <a:srgbClr val="CCCCCC"/>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將字串的英文字母都轉換成大寫字母</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cap="flat">
                      <a:noFill/>
                    </a:lnB>
                    <a:lnTlToBr>
                      <a:noFill/>
                    </a:lnTlToBr>
                    <a:lnBlToTr>
                      <a:noFill/>
                    </a:lnBlToTr>
                    <a:solidFill>
                      <a:srgbClr val="CCCCCC"/>
                    </a:solidFill>
                  </a:tcPr>
                </a:tc>
                <a:extLst>
                  <a:ext uri="{0D108BD9-81ED-4DB2-BD59-A6C34878D82A}">
                    <a16:rowId xmlns:a16="http://schemas.microsoft.com/office/drawing/2014/main" val="3257594199"/>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a:extLst>
              <a:ext uri="{FF2B5EF4-FFF2-40B4-BE49-F238E27FC236}">
                <a16:creationId xmlns:a16="http://schemas.microsoft.com/office/drawing/2014/main" id="{CE2B328D-C1DC-4558-BA4E-1BB0885872FD}"/>
              </a:ext>
            </a:extLst>
          </p:cNvPr>
          <p:cNvSpPr>
            <a:spLocks noGrp="1"/>
          </p:cNvSpPr>
          <p:nvPr>
            <p:ph type="title"/>
          </p:nvPr>
        </p:nvSpPr>
        <p:spPr/>
        <p:txBody>
          <a:bodyPr/>
          <a:lstStyle/>
          <a:p>
            <a:r>
              <a:rPr lang="en-US" altLang="zh-TW" dirty="0">
                <a:ea typeface="微軟正黑體" panose="020B0604030504040204" pitchFamily="34" charset="-120"/>
              </a:rPr>
              <a:t>9-2-1 </a:t>
            </a:r>
            <a:r>
              <a:rPr lang="zh-TW" altLang="en-US" dirty="0">
                <a:ea typeface="微軟正黑體" panose="020B0604030504040204" pitchFamily="34" charset="-120"/>
              </a:rPr>
              <a:t>字串的基本處理</a:t>
            </a:r>
            <a:r>
              <a:rPr lang="en-US" altLang="zh-TW" dirty="0">
                <a:ea typeface="微軟正黑體" panose="020B0604030504040204" pitchFamily="34" charset="-120"/>
              </a:rPr>
              <a:t>-</a:t>
            </a:r>
            <a:r>
              <a:rPr lang="zh-TW" altLang="en-US" dirty="0">
                <a:ea typeface="微軟正黑體" panose="020B0604030504040204" pitchFamily="34" charset="-120"/>
              </a:rPr>
              <a:t>取得字串的指定字元</a:t>
            </a:r>
          </a:p>
        </p:txBody>
      </p:sp>
      <p:sp>
        <p:nvSpPr>
          <p:cNvPr id="192515" name="Rectangle 3">
            <a:extLst>
              <a:ext uri="{FF2B5EF4-FFF2-40B4-BE49-F238E27FC236}">
                <a16:creationId xmlns:a16="http://schemas.microsoft.com/office/drawing/2014/main" id="{A852C529-DE23-42D5-9541-1C2FD0EED500}"/>
              </a:ext>
            </a:extLst>
          </p:cNvPr>
          <p:cNvSpPr>
            <a:spLocks noGrp="1"/>
          </p:cNvSpPr>
          <p:nvPr>
            <p:ph idx="1"/>
          </p:nvPr>
        </p:nvSpPr>
        <p:spPr/>
        <p:txBody>
          <a:bodyPr/>
          <a:lstStyle/>
          <a:p>
            <a:r>
              <a:rPr lang="zh-TW" altLang="en-US" dirty="0">
                <a:ea typeface="微軟正黑體" panose="020B0604030504040204" pitchFamily="34" charset="-120"/>
              </a:rPr>
              <a:t>在字串處理時如果需要取得字串指定位置的字元，</a:t>
            </a:r>
            <a:r>
              <a:rPr lang="en-US" altLang="zh-TW" dirty="0">
                <a:ea typeface="微軟正黑體" panose="020B0604030504040204" pitchFamily="34" charset="-120"/>
              </a:rPr>
              <a:t>String</a:t>
            </a:r>
            <a:r>
              <a:rPr lang="zh-TW" altLang="en-US" dirty="0">
                <a:ea typeface="微軟正黑體" panose="020B0604030504040204" pitchFamily="34" charset="-120"/>
              </a:rPr>
              <a:t>物件提供</a:t>
            </a:r>
            <a:r>
              <a:rPr lang="en-US" altLang="zh-TW" dirty="0">
                <a:ea typeface="微軟正黑體" panose="020B0604030504040204" pitchFamily="34" charset="-120"/>
              </a:rPr>
              <a:t>2</a:t>
            </a:r>
            <a:r>
              <a:rPr lang="zh-TW" altLang="en-US" dirty="0">
                <a:ea typeface="微軟正黑體" panose="020B0604030504040204" pitchFamily="34" charset="-120"/>
              </a:rPr>
              <a:t>種方法來取得指定位置的字元，相關方法的說明，如下表所示：</a:t>
            </a:r>
          </a:p>
          <a:p>
            <a:endParaRPr lang="zh-TW" altLang="en-US" dirty="0">
              <a:ea typeface="微軟正黑體" panose="020B0604030504040204" pitchFamily="34" charset="-120"/>
            </a:endParaRPr>
          </a:p>
        </p:txBody>
      </p:sp>
      <p:graphicFrame>
        <p:nvGraphicFramePr>
          <p:cNvPr id="192583" name="Group 71">
            <a:extLst>
              <a:ext uri="{FF2B5EF4-FFF2-40B4-BE49-F238E27FC236}">
                <a16:creationId xmlns:a16="http://schemas.microsoft.com/office/drawing/2014/main" id="{4B631CD7-298E-4619-81F7-9FB5DE82B0BD}"/>
              </a:ext>
            </a:extLst>
          </p:cNvPr>
          <p:cNvGraphicFramePr>
            <a:graphicFrameLocks noGrp="1"/>
          </p:cNvGraphicFramePr>
          <p:nvPr/>
        </p:nvGraphicFramePr>
        <p:xfrm>
          <a:off x="2208213" y="3179763"/>
          <a:ext cx="7848600" cy="1188720"/>
        </p:xfrm>
        <a:graphic>
          <a:graphicData uri="http://schemas.openxmlformats.org/drawingml/2006/table">
            <a:tbl>
              <a:tblPr/>
              <a:tblGrid>
                <a:gridCol w="2386012">
                  <a:extLst>
                    <a:ext uri="{9D8B030D-6E8A-4147-A177-3AD203B41FA5}">
                      <a16:colId xmlns:a16="http://schemas.microsoft.com/office/drawing/2014/main" val="1501130953"/>
                    </a:ext>
                  </a:extLst>
                </a:gridCol>
                <a:gridCol w="5462588">
                  <a:extLst>
                    <a:ext uri="{9D8B030D-6E8A-4147-A177-3AD203B41FA5}">
                      <a16:colId xmlns:a16="http://schemas.microsoft.com/office/drawing/2014/main" val="1677912151"/>
                    </a:ext>
                  </a:extLst>
                </a:gridCol>
              </a:tblGrid>
              <a:tr h="290513">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1"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方法</a:t>
                      </a:r>
                      <a:endParaRPr kumimoji="0" lang="zh-TW" altLang="en-US" sz="2000" b="1"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1"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說明</a:t>
                      </a:r>
                      <a:endParaRPr kumimoji="0" lang="zh-TW" altLang="en-US" sz="2000" b="1"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3672864886"/>
                  </a:ext>
                </a:extLst>
              </a:tr>
              <a:tr h="290513">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err="1">
                          <a:ln>
                            <a:noFill/>
                          </a:ln>
                          <a:solidFill>
                            <a:schemeClr val="tx1"/>
                          </a:solidFill>
                          <a:effectLst/>
                          <a:latin typeface="Times New Roman" panose="02020603050405020304" pitchFamily="18" charset="0"/>
                          <a:ea typeface="全真中明體" charset="-120"/>
                          <a:cs typeface="Times New Roman" panose="02020603050405020304" pitchFamily="18" charset="0"/>
                        </a:rPr>
                        <a:t>charAt</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(index)</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取得參數</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index</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位置的字元</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3117188246"/>
                  </a:ext>
                </a:extLst>
              </a:tr>
              <a:tr h="290513">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err="1">
                          <a:ln>
                            <a:noFill/>
                          </a:ln>
                          <a:solidFill>
                            <a:schemeClr val="tx1"/>
                          </a:solidFill>
                          <a:effectLst/>
                          <a:latin typeface="Times New Roman" panose="02020603050405020304" pitchFamily="18" charset="0"/>
                          <a:ea typeface="全真中明體" charset="-120"/>
                          <a:cs typeface="Times New Roman" panose="02020603050405020304" pitchFamily="18" charset="0"/>
                        </a:rPr>
                        <a:t>charCodeAt</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(index)</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cap="flat">
                      <a:noFill/>
                    </a:lnB>
                    <a:lnTlToBr>
                      <a:noFill/>
                    </a:lnTlToBr>
                    <a:lnBlToTr>
                      <a:noFill/>
                    </a:lnBlToTr>
                    <a:solidFill>
                      <a:srgbClr val="CCCCCC"/>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取得參數</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index</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位置的</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Unicode</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統一字碼</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cap="flat">
                      <a:noFill/>
                    </a:lnB>
                    <a:lnTlToBr>
                      <a:noFill/>
                    </a:lnTlToBr>
                    <a:lnBlToTr>
                      <a:noFill/>
                    </a:lnBlToTr>
                    <a:solidFill>
                      <a:srgbClr val="CCCCCC"/>
                    </a:solidFill>
                  </a:tcPr>
                </a:tc>
                <a:extLst>
                  <a:ext uri="{0D108BD9-81ED-4DB2-BD59-A6C34878D82A}">
                    <a16:rowId xmlns:a16="http://schemas.microsoft.com/office/drawing/2014/main" val="320393086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4CC4180A-3F91-401B-96C2-5386B7CC9B3C}"/>
              </a:ext>
            </a:extLst>
          </p:cNvPr>
          <p:cNvSpPr>
            <a:spLocks noGrp="1"/>
          </p:cNvSpPr>
          <p:nvPr>
            <p:ph type="title"/>
          </p:nvPr>
        </p:nvSpPr>
        <p:spPr/>
        <p:txBody>
          <a:bodyPr/>
          <a:lstStyle/>
          <a:p>
            <a:r>
              <a:rPr lang="en-US" altLang="zh-TW" dirty="0">
                <a:ea typeface="微軟正黑體" panose="020B0604030504040204" pitchFamily="34" charset="-120"/>
              </a:rPr>
              <a:t>9-2-2 </a:t>
            </a:r>
            <a:r>
              <a:rPr lang="zh-TW" altLang="en-US" dirty="0">
                <a:ea typeface="微軟正黑體" panose="020B0604030504040204" pitchFamily="34" charset="-120"/>
              </a:rPr>
              <a:t>字串搜尋、取代和取出子字串</a:t>
            </a:r>
            <a:r>
              <a:rPr lang="en-US" altLang="zh-TW" dirty="0">
                <a:ea typeface="微軟正黑體" panose="020B0604030504040204" pitchFamily="34" charset="-120"/>
              </a:rPr>
              <a:t>-</a:t>
            </a:r>
            <a:br>
              <a:rPr lang="en-US" altLang="zh-TW" dirty="0">
                <a:ea typeface="微軟正黑體" panose="020B0604030504040204" pitchFamily="34" charset="-120"/>
              </a:rPr>
            </a:br>
            <a:r>
              <a:rPr lang="zh-TW" altLang="en-US" dirty="0">
                <a:ea typeface="微軟正黑體" panose="020B0604030504040204" pitchFamily="34" charset="-120"/>
              </a:rPr>
              <a:t>字串的搜尋</a:t>
            </a:r>
          </a:p>
        </p:txBody>
      </p:sp>
      <p:sp>
        <p:nvSpPr>
          <p:cNvPr id="194563" name="Rectangle 3">
            <a:extLst>
              <a:ext uri="{FF2B5EF4-FFF2-40B4-BE49-F238E27FC236}">
                <a16:creationId xmlns:a16="http://schemas.microsoft.com/office/drawing/2014/main" id="{A16AF4B7-02F7-4FB1-B075-9A0ECDD97724}"/>
              </a:ext>
            </a:extLst>
          </p:cNvPr>
          <p:cNvSpPr>
            <a:spLocks noGrp="1"/>
          </p:cNvSpPr>
          <p:nvPr>
            <p:ph idx="1"/>
          </p:nvPr>
        </p:nvSpPr>
        <p:spPr/>
        <p:txBody>
          <a:bodyPr/>
          <a:lstStyle/>
          <a:p>
            <a:r>
              <a:rPr lang="en-US" altLang="zh-TW" dirty="0">
                <a:ea typeface="微軟正黑體" panose="020B0604030504040204" pitchFamily="34" charset="-120"/>
              </a:rPr>
              <a:t>String</a:t>
            </a:r>
            <a:r>
              <a:rPr lang="zh-TW" altLang="en-US" dirty="0">
                <a:ea typeface="微軟正黑體" panose="020B0604030504040204" pitchFamily="34" charset="-120"/>
              </a:rPr>
              <a:t>物件提供功能強大的子字串搜尋方法，可以輕鬆在字串中搜尋所需的子字串，相關方法的說明，如下表所示：</a:t>
            </a:r>
          </a:p>
          <a:p>
            <a:endParaRPr lang="zh-TW" altLang="en-US" dirty="0">
              <a:ea typeface="微軟正黑體" panose="020B0604030504040204" pitchFamily="34" charset="-120"/>
            </a:endParaRPr>
          </a:p>
        </p:txBody>
      </p:sp>
      <p:graphicFrame>
        <p:nvGraphicFramePr>
          <p:cNvPr id="194670" name="Group 110">
            <a:extLst>
              <a:ext uri="{FF2B5EF4-FFF2-40B4-BE49-F238E27FC236}">
                <a16:creationId xmlns:a16="http://schemas.microsoft.com/office/drawing/2014/main" id="{80307283-1951-40A3-AB55-FECC8D0C8056}"/>
              </a:ext>
            </a:extLst>
          </p:cNvPr>
          <p:cNvGraphicFramePr>
            <a:graphicFrameLocks noGrp="1"/>
          </p:cNvGraphicFramePr>
          <p:nvPr/>
        </p:nvGraphicFramePr>
        <p:xfrm>
          <a:off x="2135189" y="3068639"/>
          <a:ext cx="8137525" cy="3313113"/>
        </p:xfrm>
        <a:graphic>
          <a:graphicData uri="http://schemas.openxmlformats.org/drawingml/2006/table">
            <a:tbl>
              <a:tblPr/>
              <a:tblGrid>
                <a:gridCol w="2473325">
                  <a:extLst>
                    <a:ext uri="{9D8B030D-6E8A-4147-A177-3AD203B41FA5}">
                      <a16:colId xmlns:a16="http://schemas.microsoft.com/office/drawing/2014/main" val="3018958556"/>
                    </a:ext>
                  </a:extLst>
                </a:gridCol>
                <a:gridCol w="5664200">
                  <a:extLst>
                    <a:ext uri="{9D8B030D-6E8A-4147-A177-3AD203B41FA5}">
                      <a16:colId xmlns:a16="http://schemas.microsoft.com/office/drawing/2014/main" val="2191895856"/>
                    </a:ext>
                  </a:extLst>
                </a:gridCol>
              </a:tblGrid>
              <a:tr h="428625">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1"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方法</a:t>
                      </a:r>
                      <a:endParaRPr kumimoji="0" lang="zh-TW" altLang="en-US" sz="2000" b="1"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1"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說明</a:t>
                      </a:r>
                      <a:endParaRPr kumimoji="0" lang="zh-TW" altLang="en-US" sz="2000" b="1"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2097380223"/>
                  </a:ext>
                </a:extLst>
              </a:tr>
              <a:tr h="1014413">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err="1">
                          <a:ln>
                            <a:noFill/>
                          </a:ln>
                          <a:solidFill>
                            <a:schemeClr val="tx1"/>
                          </a:solidFill>
                          <a:effectLst/>
                          <a:latin typeface="Times New Roman" panose="02020603050405020304" pitchFamily="18" charset="0"/>
                          <a:ea typeface="全真中明體" charset="-120"/>
                          <a:cs typeface="Times New Roman" panose="02020603050405020304" pitchFamily="18" charset="0"/>
                        </a:rPr>
                        <a:t>indexOf</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(string, index)</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傳回第</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1</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次搜尋到字串的索引位置，沒有找到傳回</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-1</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，傳入參數是搜尋字串，</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index</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為開始搜尋的索引位置</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526569670"/>
                  </a:ext>
                </a:extLst>
              </a:tr>
              <a:tr h="720725">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err="1">
                          <a:ln>
                            <a:noFill/>
                          </a:ln>
                          <a:solidFill>
                            <a:schemeClr val="tx1"/>
                          </a:solidFill>
                          <a:effectLst/>
                          <a:latin typeface="Times New Roman" panose="02020603050405020304" pitchFamily="18" charset="0"/>
                          <a:ea typeface="全真中明體" charset="-120"/>
                          <a:cs typeface="Times New Roman" panose="02020603050405020304" pitchFamily="18" charset="0"/>
                        </a:rPr>
                        <a:t>lastIndexOf</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(string)</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如同</a:t>
                      </a:r>
                      <a:r>
                        <a:rPr kumimoji="0" lang="en-US" altLang="zh-TW" sz="2000" b="0" i="0" u="none" strike="noStrike" cap="none" normalizeH="0" baseline="0" dirty="0" err="1">
                          <a:ln>
                            <a:noFill/>
                          </a:ln>
                          <a:solidFill>
                            <a:schemeClr val="tx1"/>
                          </a:solidFill>
                          <a:effectLst/>
                          <a:latin typeface="Times New Roman" panose="02020603050405020304" pitchFamily="18" charset="0"/>
                          <a:ea typeface="全真中明體" charset="-120"/>
                          <a:cs typeface="Times New Roman" panose="02020603050405020304" pitchFamily="18" charset="0"/>
                        </a:rPr>
                        <a:t>indexOf</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方法，不過是從尾搜尋到頭的反向搜尋</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994697140"/>
                  </a:ext>
                </a:extLst>
              </a:tr>
              <a:tr h="720725">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match(string)</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如同</a:t>
                      </a:r>
                      <a:r>
                        <a:rPr kumimoji="0" lang="en-US" altLang="zh-TW" sz="2000" b="0" i="0" u="none" strike="noStrike" cap="none" normalizeH="0" baseline="0" dirty="0" err="1">
                          <a:ln>
                            <a:noFill/>
                          </a:ln>
                          <a:solidFill>
                            <a:schemeClr val="tx1"/>
                          </a:solidFill>
                          <a:effectLst/>
                          <a:latin typeface="Times New Roman" panose="02020603050405020304" pitchFamily="18" charset="0"/>
                          <a:ea typeface="全真中明體" charset="-120"/>
                          <a:cs typeface="Times New Roman" panose="02020603050405020304" pitchFamily="18" charset="0"/>
                        </a:rPr>
                        <a:t>indexOf</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和</a:t>
                      </a:r>
                      <a:r>
                        <a:rPr kumimoji="0" lang="en-US" altLang="zh-TW" sz="2000" b="0" i="0" u="none" strike="noStrike" cap="none" normalizeH="0" baseline="0" dirty="0" err="1">
                          <a:ln>
                            <a:noFill/>
                          </a:ln>
                          <a:solidFill>
                            <a:schemeClr val="tx1"/>
                          </a:solidFill>
                          <a:effectLst/>
                          <a:latin typeface="Times New Roman" panose="02020603050405020304" pitchFamily="18" charset="0"/>
                          <a:ea typeface="全真中明體" charset="-120"/>
                          <a:cs typeface="Times New Roman" panose="02020603050405020304" pitchFamily="18" charset="0"/>
                        </a:rPr>
                        <a:t>lastIndexOf</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，不過傳回的為找到的字串，沒有找到傳回</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null</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46875012"/>
                  </a:ext>
                </a:extLst>
              </a:tr>
              <a:tr h="428625">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search(string)</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cap="flat">
                      <a:noFill/>
                    </a:lnB>
                    <a:lnTlToBr>
                      <a:noFill/>
                    </a:lnTlToBr>
                    <a:lnBlToTr>
                      <a:noFill/>
                    </a:lnBlToTr>
                    <a:solidFill>
                      <a:srgbClr val="CCCCCC"/>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與</a:t>
                      </a:r>
                      <a:r>
                        <a:rPr kumimoji="0" lang="en-US" altLang="zh-TW" sz="2000" b="0" i="0" u="none" strike="noStrike" cap="none" normalizeH="0" baseline="0" dirty="0" err="1">
                          <a:ln>
                            <a:noFill/>
                          </a:ln>
                          <a:solidFill>
                            <a:schemeClr val="tx1"/>
                          </a:solidFill>
                          <a:effectLst/>
                          <a:latin typeface="Times New Roman" panose="02020603050405020304" pitchFamily="18" charset="0"/>
                          <a:ea typeface="全真中明體" charset="-120"/>
                          <a:cs typeface="Times New Roman" panose="02020603050405020304" pitchFamily="18" charset="0"/>
                        </a:rPr>
                        <a:t>indexOf</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的功能相似</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cap="flat">
                      <a:noFill/>
                    </a:lnB>
                    <a:lnTlToBr>
                      <a:noFill/>
                    </a:lnTlToBr>
                    <a:lnBlToTr>
                      <a:noFill/>
                    </a:lnBlToTr>
                    <a:solidFill>
                      <a:srgbClr val="CCCCCC"/>
                    </a:solidFill>
                  </a:tcPr>
                </a:tc>
                <a:extLst>
                  <a:ext uri="{0D108BD9-81ED-4DB2-BD59-A6C34878D82A}">
                    <a16:rowId xmlns:a16="http://schemas.microsoft.com/office/drawing/2014/main" val="4097482977"/>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AE74DEE0-E28B-430B-9409-5444376C962E}"/>
              </a:ext>
            </a:extLst>
          </p:cNvPr>
          <p:cNvSpPr>
            <a:spLocks noGrp="1"/>
          </p:cNvSpPr>
          <p:nvPr>
            <p:ph type="title"/>
          </p:nvPr>
        </p:nvSpPr>
        <p:spPr/>
        <p:txBody>
          <a:bodyPr/>
          <a:lstStyle/>
          <a:p>
            <a:r>
              <a:rPr lang="en-US" altLang="zh-TW" dirty="0">
                <a:ea typeface="微軟正黑體" panose="020B0604030504040204" pitchFamily="34" charset="-120"/>
              </a:rPr>
              <a:t>9-2-2 </a:t>
            </a:r>
            <a:r>
              <a:rPr lang="zh-TW" altLang="en-US" dirty="0">
                <a:ea typeface="微軟正黑體" panose="020B0604030504040204" pitchFamily="34" charset="-120"/>
              </a:rPr>
              <a:t>字串搜尋、取代和取出子字串</a:t>
            </a:r>
            <a:r>
              <a:rPr lang="en-US" altLang="zh-TW" dirty="0">
                <a:ea typeface="微軟正黑體" panose="020B0604030504040204" pitchFamily="34" charset="-120"/>
              </a:rPr>
              <a:t>-</a:t>
            </a:r>
            <a:br>
              <a:rPr lang="en-US" altLang="zh-TW" dirty="0">
                <a:ea typeface="微軟正黑體" panose="020B0604030504040204" pitchFamily="34" charset="-120"/>
              </a:rPr>
            </a:br>
            <a:r>
              <a:rPr lang="zh-TW" altLang="en-US" dirty="0">
                <a:ea typeface="微軟正黑體" panose="020B0604030504040204" pitchFamily="34" charset="-120"/>
              </a:rPr>
              <a:t>字串取代、分割和取出子字串 </a:t>
            </a:r>
          </a:p>
        </p:txBody>
      </p:sp>
      <p:sp>
        <p:nvSpPr>
          <p:cNvPr id="196611" name="Rectangle 3">
            <a:extLst>
              <a:ext uri="{FF2B5EF4-FFF2-40B4-BE49-F238E27FC236}">
                <a16:creationId xmlns:a16="http://schemas.microsoft.com/office/drawing/2014/main" id="{85FA98F4-F02F-4A06-9124-61B5C89AA794}"/>
              </a:ext>
            </a:extLst>
          </p:cNvPr>
          <p:cNvSpPr>
            <a:spLocks noGrp="1"/>
          </p:cNvSpPr>
          <p:nvPr>
            <p:ph idx="1"/>
          </p:nvPr>
        </p:nvSpPr>
        <p:spPr/>
        <p:txBody>
          <a:bodyPr/>
          <a:lstStyle/>
          <a:p>
            <a:r>
              <a:rPr lang="en-US" altLang="zh-TW" dirty="0">
                <a:ea typeface="微軟正黑體" panose="020B0604030504040204" pitchFamily="34" charset="-120"/>
              </a:rPr>
              <a:t>String</a:t>
            </a:r>
            <a:r>
              <a:rPr lang="zh-TW" altLang="en-US" dirty="0">
                <a:ea typeface="微軟正黑體" panose="020B0604030504040204" pitchFamily="34" charset="-120"/>
              </a:rPr>
              <a:t>物件提供方法可以取代、分割和取出字串中所需的子字串，相關方法的說明（</a:t>
            </a:r>
            <a:r>
              <a:rPr lang="en-US" altLang="zh-TW" dirty="0">
                <a:ea typeface="微軟正黑體" panose="020B0604030504040204" pitchFamily="34" charset="-120"/>
              </a:rPr>
              <a:t>string1</a:t>
            </a:r>
            <a:r>
              <a:rPr lang="zh-TW" altLang="en-US" dirty="0">
                <a:ea typeface="微軟正黑體" panose="020B0604030504040204" pitchFamily="34" charset="-120"/>
              </a:rPr>
              <a:t>和</a:t>
            </a:r>
            <a:r>
              <a:rPr lang="en-US" altLang="zh-TW" dirty="0">
                <a:ea typeface="微軟正黑體" panose="020B0604030504040204" pitchFamily="34" charset="-120"/>
              </a:rPr>
              <a:t>string2</a:t>
            </a:r>
            <a:r>
              <a:rPr lang="zh-TW" altLang="en-US" dirty="0">
                <a:ea typeface="微軟正黑體" panose="020B0604030504040204" pitchFamily="34" charset="-120"/>
              </a:rPr>
              <a:t>為子字串），如下表所示：</a:t>
            </a:r>
          </a:p>
          <a:p>
            <a:endParaRPr lang="zh-TW" altLang="en-US" dirty="0">
              <a:ea typeface="微軟正黑體" panose="020B0604030504040204" pitchFamily="34" charset="-120"/>
            </a:endParaRPr>
          </a:p>
        </p:txBody>
      </p:sp>
      <p:graphicFrame>
        <p:nvGraphicFramePr>
          <p:cNvPr id="196738" name="Group 130">
            <a:extLst>
              <a:ext uri="{FF2B5EF4-FFF2-40B4-BE49-F238E27FC236}">
                <a16:creationId xmlns:a16="http://schemas.microsoft.com/office/drawing/2014/main" id="{8876507F-7946-4EF6-A808-6CC5AF7A3901}"/>
              </a:ext>
            </a:extLst>
          </p:cNvPr>
          <p:cNvGraphicFramePr>
            <a:graphicFrameLocks noGrp="1"/>
          </p:cNvGraphicFramePr>
          <p:nvPr/>
        </p:nvGraphicFramePr>
        <p:xfrm>
          <a:off x="2135188" y="3068638"/>
          <a:ext cx="7993062" cy="3313114"/>
        </p:xfrm>
        <a:graphic>
          <a:graphicData uri="http://schemas.openxmlformats.org/drawingml/2006/table">
            <a:tbl>
              <a:tblPr/>
              <a:tblGrid>
                <a:gridCol w="2809875">
                  <a:extLst>
                    <a:ext uri="{9D8B030D-6E8A-4147-A177-3AD203B41FA5}">
                      <a16:colId xmlns:a16="http://schemas.microsoft.com/office/drawing/2014/main" val="1661053434"/>
                    </a:ext>
                  </a:extLst>
                </a:gridCol>
                <a:gridCol w="5183187">
                  <a:extLst>
                    <a:ext uri="{9D8B030D-6E8A-4147-A177-3AD203B41FA5}">
                      <a16:colId xmlns:a16="http://schemas.microsoft.com/office/drawing/2014/main" val="4292581561"/>
                    </a:ext>
                  </a:extLst>
                </a:gridCol>
              </a:tblGrid>
              <a:tr h="450850">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1"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方法</a:t>
                      </a:r>
                      <a:endParaRPr kumimoji="0" lang="zh-TW" altLang="en-US" sz="2000" b="1"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1"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說明</a:t>
                      </a:r>
                      <a:endParaRPr kumimoji="0" lang="zh-TW" altLang="en-US" sz="2000" b="1"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3289217124"/>
                  </a:ext>
                </a:extLst>
              </a:tr>
              <a:tr h="449263">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replace(string1, string2)</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將找到的</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string1</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子字串取代成</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string2</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3417289030"/>
                  </a:ext>
                </a:extLst>
              </a:tr>
              <a:tr h="757238">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split(string)</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傳回</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Array</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物件，使用參數</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string</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作為分割字串，可以將字串分割轉換成</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Array</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物件</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268916111"/>
                  </a:ext>
                </a:extLst>
              </a:tr>
              <a:tr h="449263">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err="1">
                          <a:ln>
                            <a:noFill/>
                          </a:ln>
                          <a:solidFill>
                            <a:schemeClr val="tx1"/>
                          </a:solidFill>
                          <a:effectLst/>
                          <a:latin typeface="Times New Roman" panose="02020603050405020304" pitchFamily="18" charset="0"/>
                          <a:ea typeface="全真中明體" charset="-120"/>
                          <a:cs typeface="Times New Roman" panose="02020603050405020304" pitchFamily="18" charset="0"/>
                        </a:rPr>
                        <a:t>substr</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(index, length)</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從</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index</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開始取出</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length</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個字元</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3381564581"/>
                  </a:ext>
                </a:extLst>
              </a:tr>
              <a:tr h="755650">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substring(index1, index2)</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取出</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index1</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到</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index2</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之間的子字串</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211353884"/>
                  </a:ext>
                </a:extLst>
              </a:tr>
              <a:tr h="450850">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err="1">
                          <a:ln>
                            <a:noFill/>
                          </a:ln>
                          <a:solidFill>
                            <a:schemeClr val="tx1"/>
                          </a:solidFill>
                          <a:effectLst/>
                          <a:latin typeface="Times New Roman" panose="02020603050405020304" pitchFamily="18" charset="0"/>
                          <a:ea typeface="全真中明體" charset="-120"/>
                          <a:cs typeface="Times New Roman" panose="02020603050405020304" pitchFamily="18" charset="0"/>
                        </a:rPr>
                        <a:t>concat</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(string)</a:t>
                      </a:r>
                      <a:endParaRPr kumimoji="0" lang="en-US"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cap="flat">
                      <a:noFill/>
                    </a:lnB>
                    <a:lnTlToBr>
                      <a:noFill/>
                    </a:lnTlToBr>
                    <a:lnBlToTr>
                      <a:noFill/>
                    </a:lnBlToTr>
                    <a:solidFill>
                      <a:srgbClr val="F2F2F2"/>
                    </a:solidFill>
                  </a:tcPr>
                </a:tc>
                <a:tc>
                  <a:txBody>
                    <a:bodyPr/>
                    <a:lstStyle>
                      <a:lvl1pPr eaLnBrk="0" hangingPunct="0">
                        <a:spcBef>
                          <a:spcPct val="20000"/>
                        </a:spcBef>
                        <a:buClr>
                          <a:srgbClr val="4A452A"/>
                        </a:buClr>
                        <a:buFont typeface="Wingdings" panose="05000000000000000000" pitchFamily="2" charset="2"/>
                        <a:defRPr sz="24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0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將</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string</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字串新增到</a:t>
                      </a:r>
                      <a:r>
                        <a:rPr kumimoji="0" lang="en-US" altLang="zh-TW"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String</a:t>
                      </a:r>
                      <a:r>
                        <a:rPr kumimoji="0" lang="zh-TW" altLang="en-US" sz="2000" b="0" i="0" u="none" strike="noStrike" cap="none" normalizeH="0" baseline="0" dirty="0">
                          <a:ln>
                            <a:noFill/>
                          </a:ln>
                          <a:solidFill>
                            <a:schemeClr val="tx1"/>
                          </a:solidFill>
                          <a:effectLst/>
                          <a:latin typeface="Times New Roman" panose="02020603050405020304" pitchFamily="18" charset="0"/>
                          <a:ea typeface="全真中明體" charset="-120"/>
                          <a:cs typeface="Times New Roman" panose="02020603050405020304" pitchFamily="18" charset="0"/>
                        </a:rPr>
                        <a:t>物件的字串後</a:t>
                      </a:r>
                      <a:endParaRPr kumimoji="0" lang="zh-TW" altLang="en-US"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cap="flat">
                      <a:noFill/>
                    </a:lnB>
                    <a:lnTlToBr>
                      <a:noFill/>
                    </a:lnTlToBr>
                    <a:lnBlToTr>
                      <a:noFill/>
                    </a:lnBlToTr>
                    <a:solidFill>
                      <a:srgbClr val="F2F2F2"/>
                    </a:solidFill>
                  </a:tcPr>
                </a:tc>
                <a:extLst>
                  <a:ext uri="{0D108BD9-81ED-4DB2-BD59-A6C34878D82A}">
                    <a16:rowId xmlns:a16="http://schemas.microsoft.com/office/drawing/2014/main" val="12026278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309AFBCF-0046-4A39-A10E-61C7746A451F}"/>
              </a:ext>
            </a:extLst>
          </p:cNvPr>
          <p:cNvSpPr>
            <a:spLocks noGrp="1"/>
          </p:cNvSpPr>
          <p:nvPr>
            <p:ph type="title"/>
          </p:nvPr>
        </p:nvSpPr>
        <p:spPr/>
        <p:txBody>
          <a:bodyPr/>
          <a:lstStyle/>
          <a:p>
            <a:r>
              <a:rPr lang="en-US" altLang="zh-TW" dirty="0">
                <a:ea typeface="微軟正黑體" panose="020B0604030504040204" pitchFamily="34" charset="-120"/>
              </a:rPr>
              <a:t>9-3 Array</a:t>
            </a:r>
            <a:r>
              <a:rPr lang="zh-TW" altLang="en-US" dirty="0">
                <a:ea typeface="微軟正黑體" panose="020B0604030504040204" pitchFamily="34" charset="-120"/>
              </a:rPr>
              <a:t>物件 </a:t>
            </a:r>
          </a:p>
        </p:txBody>
      </p:sp>
      <p:sp>
        <p:nvSpPr>
          <p:cNvPr id="198659" name="Rectangle 3">
            <a:extLst>
              <a:ext uri="{FF2B5EF4-FFF2-40B4-BE49-F238E27FC236}">
                <a16:creationId xmlns:a16="http://schemas.microsoft.com/office/drawing/2014/main" id="{BC43793A-C627-462A-BA8B-B769F17A19F9}"/>
              </a:ext>
            </a:extLst>
          </p:cNvPr>
          <p:cNvSpPr>
            <a:spLocks noGrp="1"/>
          </p:cNvSpPr>
          <p:nvPr>
            <p:ph idx="1"/>
          </p:nvPr>
        </p:nvSpPr>
        <p:spPr/>
        <p:txBody>
          <a:bodyPr/>
          <a:lstStyle/>
          <a:p>
            <a:r>
              <a:rPr lang="en-US" altLang="zh-TW" dirty="0">
                <a:ea typeface="微軟正黑體" panose="020B0604030504040204" pitchFamily="34" charset="-120"/>
              </a:rPr>
              <a:t>9-3-1 </a:t>
            </a:r>
            <a:r>
              <a:rPr lang="zh-TW" altLang="en-US" dirty="0">
                <a:ea typeface="微軟正黑體" panose="020B0604030504040204" pitchFamily="34" charset="-120"/>
              </a:rPr>
              <a:t>一維陣列與</a:t>
            </a:r>
            <a:r>
              <a:rPr lang="en-US" altLang="zh-TW" dirty="0">
                <a:ea typeface="微軟正黑體" panose="020B0604030504040204" pitchFamily="34" charset="-120"/>
              </a:rPr>
              <a:t>for/in</a:t>
            </a:r>
            <a:r>
              <a:rPr lang="zh-TW" altLang="en-US" dirty="0">
                <a:ea typeface="微軟正黑體" panose="020B0604030504040204" pitchFamily="34" charset="-120"/>
              </a:rPr>
              <a:t>迴圈 </a:t>
            </a:r>
          </a:p>
          <a:p>
            <a:r>
              <a:rPr lang="en-US" altLang="zh-TW" dirty="0">
                <a:ea typeface="微軟正黑體" panose="020B0604030504040204" pitchFamily="34" charset="-120"/>
              </a:rPr>
              <a:t>9-3-2 Array</a:t>
            </a:r>
            <a:r>
              <a:rPr lang="zh-TW" altLang="en-US" dirty="0">
                <a:ea typeface="微軟正黑體" panose="020B0604030504040204" pitchFamily="34" charset="-120"/>
              </a:rPr>
              <a:t>物件的屬性和方法 </a:t>
            </a:r>
          </a:p>
          <a:p>
            <a:r>
              <a:rPr lang="en-US" altLang="zh-TW" dirty="0">
                <a:ea typeface="微軟正黑體" panose="020B0604030504040204" pitchFamily="34" charset="-120"/>
              </a:rPr>
              <a:t>9-3-3 JavaScript</a:t>
            </a:r>
            <a:r>
              <a:rPr lang="zh-TW" altLang="en-US" dirty="0">
                <a:ea typeface="微軟正黑體" panose="020B0604030504040204" pitchFamily="34" charset="-120"/>
              </a:rPr>
              <a:t>的多維陣列</a:t>
            </a:r>
          </a:p>
          <a:p>
            <a:endParaRPr lang="zh-TW" altLang="en-US" dirty="0">
              <a:ea typeface="微軟正黑體" panose="020B0604030504040204" pitchFamily="34" charset="-120"/>
            </a:endParaRPr>
          </a:p>
        </p:txBody>
      </p:sp>
    </p:spTree>
  </p:cSld>
  <p:clrMapOvr>
    <a:masterClrMapping/>
  </p:clrMapOvr>
</p:sld>
</file>

<file path=ppt/theme/theme1.xml><?xml version="1.0" encoding="utf-8"?>
<a:theme xmlns:a="http://schemas.openxmlformats.org/drawingml/2006/main" name="Office 佈景主題">
  <a:themeElements>
    <a:clrScheme name="藍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自訂 2">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591</TotalTime>
  <Words>2782</Words>
  <Application>Microsoft Office PowerPoint</Application>
  <PresentationFormat>寬螢幕</PresentationFormat>
  <Paragraphs>342</Paragraphs>
  <Slides>36</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36</vt:i4>
      </vt:variant>
    </vt:vector>
  </HeadingPairs>
  <TitlesOfParts>
    <vt:vector size="42" baseType="lpstr">
      <vt:lpstr>微軟正黑體</vt:lpstr>
      <vt:lpstr>Aparajita</vt:lpstr>
      <vt:lpstr>Arial</vt:lpstr>
      <vt:lpstr>Calibri</vt:lpstr>
      <vt:lpstr>Times New Roman</vt:lpstr>
      <vt:lpstr>Office 佈景主題</vt:lpstr>
      <vt:lpstr>PowerPoint 簡報</vt:lpstr>
      <vt:lpstr>目錄</vt:lpstr>
      <vt:lpstr>9-2 String物件 </vt:lpstr>
      <vt:lpstr>9-2 String物件-建立字串</vt:lpstr>
      <vt:lpstr>9-2-1 字串的基本處理-字串長度與大小寫</vt:lpstr>
      <vt:lpstr>9-2-1 字串的基本處理-取得字串的指定字元</vt:lpstr>
      <vt:lpstr>9-2-2 字串搜尋、取代和取出子字串- 字串的搜尋</vt:lpstr>
      <vt:lpstr>9-2-2 字串搜尋、取代和取出子字串- 字串取代、分割和取出子字串 </vt:lpstr>
      <vt:lpstr>9-3 Array物件 </vt:lpstr>
      <vt:lpstr>9-3-1 一維陣列與for/in迴圈-建立一維陣列1</vt:lpstr>
      <vt:lpstr>9-3-1 一維陣列與for/in迴圈-建立一維陣列2</vt:lpstr>
      <vt:lpstr>9-3-1 一維陣列與for/in迴圈- 使用for迴圈走訪一維陣列 </vt:lpstr>
      <vt:lpstr>9-3-1 一維陣列與for/in迴圈- 使用for/in迴圈走訪一維陣列</vt:lpstr>
      <vt:lpstr>9-3-2 Array物件的屬性和方法-屬性</vt:lpstr>
      <vt:lpstr>9-3-2 Array物件的屬性和方法-方法</vt:lpstr>
      <vt:lpstr>9-3-3 多維陣列-建立二維陣列</vt:lpstr>
      <vt:lpstr>9-3-3 多維陣列-指定元素值</vt:lpstr>
      <vt:lpstr>9-4 Date物件 </vt:lpstr>
      <vt:lpstr>9-4-1 取得日期和時間-建立Date物件</vt:lpstr>
      <vt:lpstr>9-4-1 取得日期和時間-相關方法</vt:lpstr>
      <vt:lpstr>9-4-2 設定日期和時間-相關方法</vt:lpstr>
      <vt:lpstr>9-4-3 日期和時間的轉換</vt:lpstr>
      <vt:lpstr>9-5 Math物件 </vt:lpstr>
      <vt:lpstr>9-5-1 Math物件的屬性 </vt:lpstr>
      <vt:lpstr>9-5-2 Math物件的亂數、最大和最小值</vt:lpstr>
      <vt:lpstr>9-5-3 Math物件的數學方法</vt:lpstr>
      <vt:lpstr>9-6 Error物件</vt:lpstr>
      <vt:lpstr>9-6-1 例外處理-Error物件</vt:lpstr>
      <vt:lpstr>9-6-1 例外處理-程式敘述</vt:lpstr>
      <vt:lpstr>9-6-1 例外處理-程式敘述說明</vt:lpstr>
      <vt:lpstr>9-6-2 多層的例外處理架構</vt:lpstr>
      <vt:lpstr>9-7 RegExp物件</vt:lpstr>
      <vt:lpstr>9-7-1 正規運算式的基礎-說明</vt:lpstr>
      <vt:lpstr>9-7-1 正規運算式的基礎-組成元素</vt:lpstr>
      <vt:lpstr>9-7-2 RegExp物件的使用-相關方法</vt:lpstr>
      <vt:lpstr>9-7-2 RegExp物件的使用-範例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Hou, Jian-Ren</dc:creator>
  <cp:lastModifiedBy>Hou, Jian-Ren</cp:lastModifiedBy>
  <cp:revision>117</cp:revision>
  <dcterms:created xsi:type="dcterms:W3CDTF">2020-08-06T11:30:33Z</dcterms:created>
  <dcterms:modified xsi:type="dcterms:W3CDTF">2020-10-27T12:45:08Z</dcterms:modified>
</cp:coreProperties>
</file>